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3.xml" ContentType="application/vnd.openxmlformats-officedocument.presentationml.comments+xml"/>
  <Override PartName="/ppt/notesSlides/notesSlide29.xml" ContentType="application/vnd.openxmlformats-officedocument.presentationml.notesSlide+xml"/>
  <Override PartName="/ppt/comments/comment4.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83" r:id="rId5"/>
  </p:sldMasterIdLst>
  <p:notesMasterIdLst>
    <p:notesMasterId r:id="rId48"/>
  </p:notesMasterIdLst>
  <p:handoutMasterIdLst>
    <p:handoutMasterId r:id="rId49"/>
  </p:handoutMasterIdLst>
  <p:sldIdLst>
    <p:sldId id="258" r:id="rId6"/>
    <p:sldId id="302" r:id="rId7"/>
    <p:sldId id="263" r:id="rId8"/>
    <p:sldId id="260" r:id="rId9"/>
    <p:sldId id="261" r:id="rId10"/>
    <p:sldId id="303" r:id="rId11"/>
    <p:sldId id="262" r:id="rId12"/>
    <p:sldId id="304" r:id="rId13"/>
    <p:sldId id="305" r:id="rId14"/>
    <p:sldId id="306" r:id="rId15"/>
    <p:sldId id="318" r:id="rId16"/>
    <p:sldId id="319" r:id="rId17"/>
    <p:sldId id="311" r:id="rId18"/>
    <p:sldId id="312" r:id="rId19"/>
    <p:sldId id="321" r:id="rId20"/>
    <p:sldId id="322" r:id="rId21"/>
    <p:sldId id="314" r:id="rId22"/>
    <p:sldId id="315" r:id="rId23"/>
    <p:sldId id="324" r:id="rId24"/>
    <p:sldId id="334" r:id="rId25"/>
    <p:sldId id="335" r:id="rId26"/>
    <p:sldId id="327" r:id="rId27"/>
    <p:sldId id="328" r:id="rId28"/>
    <p:sldId id="329" r:id="rId29"/>
    <p:sldId id="330" r:id="rId30"/>
    <p:sldId id="331" r:id="rId31"/>
    <p:sldId id="332" r:id="rId32"/>
    <p:sldId id="336" r:id="rId33"/>
    <p:sldId id="339" r:id="rId34"/>
    <p:sldId id="341" r:id="rId35"/>
    <p:sldId id="340" r:id="rId36"/>
    <p:sldId id="347" r:id="rId37"/>
    <p:sldId id="265" r:id="rId38"/>
    <p:sldId id="266" r:id="rId39"/>
    <p:sldId id="267" r:id="rId40"/>
    <p:sldId id="271" r:id="rId41"/>
    <p:sldId id="269" r:id="rId42"/>
    <p:sldId id="342" r:id="rId43"/>
    <p:sldId id="272" r:id="rId44"/>
    <p:sldId id="343" r:id="rId45"/>
    <p:sldId id="344" r:id="rId46"/>
    <p:sldId id="345" r:id="rId4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quinn@cccco.edu" initials="bq" lastIdx="4" clrIdx="0">
    <p:extLst>
      <p:ext uri="{19B8F6BF-5375-455C-9EA6-DF929625EA0E}">
        <p15:presenceInfo xmlns:p15="http://schemas.microsoft.com/office/powerpoint/2012/main" userId="S::urn:spo:guest#bquinn@cccco.edu::" providerId="AD"/>
      </p:ext>
    </p:extLst>
  </p:cmAuthor>
  <p:cmAuthor id="2" name="Mark Osea" initials="MO" lastIdx="1" clrIdx="1">
    <p:extLst>
      <p:ext uri="{19B8F6BF-5375-455C-9EA6-DF929625EA0E}">
        <p15:presenceInfo xmlns:p15="http://schemas.microsoft.com/office/powerpoint/2012/main" userId="S::mark.osea@bakersfieldcollege.edu::99d45a7b-757f-489c-9c07-56ff554baa3a" providerId="AD"/>
      </p:ext>
    </p:extLst>
  </p:cmAuthor>
  <p:cmAuthor id="3" name="Mark Osea" initials="MO [2]" lastIdx="1" clrIdx="2">
    <p:extLst>
      <p:ext uri="{19B8F6BF-5375-455C-9EA6-DF929625EA0E}">
        <p15:presenceInfo xmlns:p15="http://schemas.microsoft.com/office/powerpoint/2012/main" userId="S-1-5-21-1233836580-496834097-1642054019-10398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FB0"/>
    <a:srgbClr val="D9B03C"/>
    <a:srgbClr val="E8EDF3"/>
    <a:srgbClr val="DDBE65"/>
    <a:srgbClr val="E1CA87"/>
    <a:srgbClr val="196C9C"/>
    <a:srgbClr val="793E46"/>
    <a:srgbClr val="463337"/>
    <a:srgbClr val="832E02"/>
    <a:srgbClr val="F0C6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5776A-F1CC-48A6-9438-FB4067807EEA}" v="3" dt="2021-10-01T00:32:58.753"/>
    <p1510:client id="{64F3872C-699D-4587-A619-6638C1229F12}" v="10" dt="2021-09-30T23:45:47.8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90" y="1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23T14:24:42.746" idx="1">
    <p:pos x="10" y="10"/>
    <p:text>Grammar problem?  Development
</p:text>
    <p:extLst>
      <p:ext uri="{C676402C-5697-4E1C-873F-D02D1690AC5C}">
        <p15:threadingInfo xmlns:p15="http://schemas.microsoft.com/office/powerpoint/2012/main" timeZoneBias="420"/>
      </p:ext>
    </p:extLst>
  </p:cm>
  <p:cm authorId="2" dt="2021-09-23T18:22:00.453" idx="1">
    <p:pos x="10" y="106"/>
    <p:text>Done
</p:text>
    <p:extLst>
      <p:ext uri="{C676402C-5697-4E1C-873F-D02D1690AC5C}">
        <p15:threadingInfo xmlns:p15="http://schemas.microsoft.com/office/powerpoint/2012/main" timeZoneBias="42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9-23T14:29:11.112" idx="2">
    <p:pos x="10" y="10"/>
    <p:text>In earlier slides you seem to be presenting to a non-counselor/AO audience, Eg: benefits of an ADT.  If so, then that audience will need this acronyms spelled out.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9-23T14:30:52.911" idx="3">
    <p:pos x="7680" y="0"/>
    <p:text>4 - Harass Bob at main office
</p:text>
    <p:extLst>
      <p:ext uri="{C676402C-5697-4E1C-873F-D02D1690AC5C}">
        <p15:threadingInfo xmlns:p15="http://schemas.microsoft.com/office/powerpoint/2012/main" timeZoneBias="420"/>
      </p:ext>
    </p:extLst>
  </p:cm>
  <p:cm authorId="3" dt="2021-09-23T18:54:16.779" idx="1">
    <p:pos x="7680" y="96"/>
    <p:text>Hahaha!!!!!</p:text>
    <p:extLst>
      <p:ext uri="{C676402C-5697-4E1C-873F-D02D1690AC5C}">
        <p15:threadingInfo xmlns:p15="http://schemas.microsoft.com/office/powerpoint/2012/main" timeZoneBias="420">
          <p15:parentCm authorId="1" idx="3"/>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9-23T14:32:24.897" idx="4">
    <p:pos x="10" y="10"/>
    <p:text>I would add - understand emerging initiatives and legislation impacting transfer, as well as CSU/UC policies impacting transfer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5CB547-D8BB-5C48-8462-FD0CB901A9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2683E5D-00DF-F041-A84B-D6F1E6295E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CCC4D2D-8C89-0644-B639-64734A9AF3D2}" type="datetimeFigureOut">
              <a:rPr lang="en-US"/>
              <a:pPr>
                <a:defRPr/>
              </a:pPr>
              <a:t>10/1/2021</a:t>
            </a:fld>
            <a:endParaRPr lang="en-US"/>
          </a:p>
        </p:txBody>
      </p:sp>
      <p:sp>
        <p:nvSpPr>
          <p:cNvPr id="4" name="Footer Placeholder 3">
            <a:extLst>
              <a:ext uri="{FF2B5EF4-FFF2-40B4-BE49-F238E27FC236}">
                <a16:creationId xmlns:a16="http://schemas.microsoft.com/office/drawing/2014/main" id="{6E55CACD-274B-DE4E-99EE-46077CD0BC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EF1FC012-AC68-714B-9724-7A479BC42B1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1355F52-F447-F54A-961B-8E00CCF7250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915D97-8592-FF4E-9875-358BF4973D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FF2FB98-4577-9543-8172-332ACAD91FC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0A2E8F5-E4C1-6249-8084-6F16D0B19D74}" type="datetimeFigureOut">
              <a:rPr lang="en-US"/>
              <a:pPr>
                <a:defRPr/>
              </a:pPr>
              <a:t>10/1/2021</a:t>
            </a:fld>
            <a:endParaRPr lang="en-US"/>
          </a:p>
        </p:txBody>
      </p:sp>
      <p:sp>
        <p:nvSpPr>
          <p:cNvPr id="4" name="Slide Image Placeholder 3">
            <a:extLst>
              <a:ext uri="{FF2B5EF4-FFF2-40B4-BE49-F238E27FC236}">
                <a16:creationId xmlns:a16="http://schemas.microsoft.com/office/drawing/2014/main" id="{6F9F6430-99A5-C04A-A795-F657A572726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1A5CFA7-3E9F-FA48-842F-93F2B10560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0F7AEB-216D-7346-A3DF-4423C420B26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2EF5396A-B27A-3E44-8659-67897C8AAD3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900586E-ECDB-F44A-B6A8-2831118B7B4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t>
            </a:r>
          </a:p>
        </p:txBody>
      </p:sp>
      <p:sp>
        <p:nvSpPr>
          <p:cNvPr id="4" name="Slide Number Placeholder 3"/>
          <p:cNvSpPr>
            <a:spLocks noGrp="1"/>
          </p:cNvSpPr>
          <p:nvPr>
            <p:ph type="sldNum" sz="quarter" idx="10"/>
          </p:nvPr>
        </p:nvSpPr>
        <p:spPr/>
        <p:txBody>
          <a:bodyPr/>
          <a:lstStyle/>
          <a:p>
            <a:fld id="{D7B2CA55-76E9-4492-ABEB-220D237CB62E}" type="slidenum">
              <a:rPr lang="en-US" smtClean="0"/>
              <a:t>1</a:t>
            </a:fld>
            <a:endParaRPr lang="en-US"/>
          </a:p>
        </p:txBody>
      </p:sp>
    </p:spTree>
    <p:extLst>
      <p:ext uri="{BB962C8B-B14F-4D97-AF65-F5344CB8AC3E}">
        <p14:creationId xmlns:p14="http://schemas.microsoft.com/office/powerpoint/2010/main" val="2853290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13</a:t>
            </a:fld>
            <a:endParaRPr lang="en-US" altLang="en-US"/>
          </a:p>
        </p:txBody>
      </p:sp>
    </p:spTree>
    <p:extLst>
      <p:ext uri="{BB962C8B-B14F-4D97-AF65-F5344CB8AC3E}">
        <p14:creationId xmlns:p14="http://schemas.microsoft.com/office/powerpoint/2010/main" val="1737551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defRPr/>
            </a:pPr>
            <a:r>
              <a:rPr lang="en-US"/>
              <a:t>Mark and Julie</a:t>
            </a:r>
          </a:p>
          <a:p>
            <a:pPr marL="0" marR="0" lvl="0" indent="0" algn="l" defTabSz="914400">
              <a:lnSpc>
                <a:spcPct val="100000"/>
              </a:lnSpc>
              <a:spcBef>
                <a:spcPts val="0"/>
              </a:spcBef>
              <a:spcAft>
                <a:spcPts val="0"/>
              </a:spcAft>
              <a:buClrTx/>
              <a:buSzTx/>
              <a:buFontTx/>
              <a:buNone/>
              <a:tabLst/>
              <a:defRPr/>
            </a:pPr>
            <a:r>
              <a:rPr lang="en-US" sz="1200">
                <a:solidFill>
                  <a:srgbClr val="66462A"/>
                </a:solidFill>
                <a:latin typeface="Source Sans Pro"/>
                <a:ea typeface="Source Sans Pro"/>
              </a:rPr>
              <a:t>ADT Must Be Deemed </a:t>
            </a:r>
            <a:r>
              <a:rPr lang="en-US" sz="1200">
                <a:solidFill>
                  <a:srgbClr val="832E02"/>
                </a:solidFill>
                <a:latin typeface="Source Sans Pro"/>
                <a:ea typeface="Source Sans Pro"/>
              </a:rPr>
              <a:t>Similar</a:t>
            </a:r>
            <a:endParaRPr lang="en-US">
              <a:latin typeface="Source Sans Pro"/>
              <a:ea typeface="Source Sans Pro"/>
            </a:endParaRPr>
          </a:p>
          <a:p>
            <a:endParaRPr lang="en-US"/>
          </a:p>
        </p:txBody>
      </p:sp>
      <p:sp>
        <p:nvSpPr>
          <p:cNvPr id="4" name="Slide Number Placeholder 3"/>
          <p:cNvSpPr>
            <a:spLocks noGrp="1"/>
          </p:cNvSpPr>
          <p:nvPr>
            <p:ph type="sldNum" sz="quarter" idx="10"/>
          </p:nvPr>
        </p:nvSpPr>
        <p:spPr/>
        <p:txBody>
          <a:bodyPr/>
          <a:lstStyle/>
          <a:p>
            <a:fld id="{D7B2CA55-76E9-4492-ABEB-220D237CB62E}" type="slidenum">
              <a:rPr lang="en-US" smtClean="0"/>
              <a:t>14</a:t>
            </a:fld>
            <a:endParaRPr lang="en-US"/>
          </a:p>
        </p:txBody>
      </p:sp>
    </p:spTree>
    <p:extLst>
      <p:ext uri="{BB962C8B-B14F-4D97-AF65-F5344CB8AC3E}">
        <p14:creationId xmlns:p14="http://schemas.microsoft.com/office/powerpoint/2010/main" val="1128382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15</a:t>
            </a:fld>
            <a:endParaRPr lang="en-US" altLang="en-US"/>
          </a:p>
        </p:txBody>
      </p:sp>
    </p:spTree>
    <p:extLst>
      <p:ext uri="{BB962C8B-B14F-4D97-AF65-F5344CB8AC3E}">
        <p14:creationId xmlns:p14="http://schemas.microsoft.com/office/powerpoint/2010/main" val="2127618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16</a:t>
            </a:fld>
            <a:endParaRPr lang="en-US" altLang="en-US"/>
          </a:p>
        </p:txBody>
      </p:sp>
    </p:spTree>
    <p:extLst>
      <p:ext uri="{BB962C8B-B14F-4D97-AF65-F5344CB8AC3E}">
        <p14:creationId xmlns:p14="http://schemas.microsoft.com/office/powerpoint/2010/main" val="3032045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a:t>
            </a:r>
          </a:p>
        </p:txBody>
      </p:sp>
      <p:sp>
        <p:nvSpPr>
          <p:cNvPr id="4" name="Slide Number Placeholder 3"/>
          <p:cNvSpPr>
            <a:spLocks noGrp="1"/>
          </p:cNvSpPr>
          <p:nvPr>
            <p:ph type="sldNum" sz="quarter" idx="10"/>
          </p:nvPr>
        </p:nvSpPr>
        <p:spPr/>
        <p:txBody>
          <a:bodyPr/>
          <a:lstStyle/>
          <a:p>
            <a:fld id="{D7B2CA55-76E9-4492-ABEB-220D237CB62E}" type="slidenum">
              <a:rPr lang="en-US" smtClean="0"/>
              <a:t>17</a:t>
            </a:fld>
            <a:endParaRPr lang="en-US"/>
          </a:p>
        </p:txBody>
      </p:sp>
    </p:spTree>
    <p:extLst>
      <p:ext uri="{BB962C8B-B14F-4D97-AF65-F5344CB8AC3E}">
        <p14:creationId xmlns:p14="http://schemas.microsoft.com/office/powerpoint/2010/main" val="1913905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Mark</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18</a:t>
            </a:fld>
            <a:endParaRPr lang="en-US" altLang="en-US"/>
          </a:p>
        </p:txBody>
      </p:sp>
    </p:spTree>
    <p:extLst>
      <p:ext uri="{BB962C8B-B14F-4D97-AF65-F5344CB8AC3E}">
        <p14:creationId xmlns:p14="http://schemas.microsoft.com/office/powerpoint/2010/main" val="3807972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Mark</a:t>
            </a:r>
            <a:endParaRPr lang="en-US"/>
          </a:p>
          <a:p>
            <a:r>
              <a:rPr lang="en-US"/>
              <a:t>Connect with your counselor or</a:t>
            </a:r>
            <a:r>
              <a:rPr lang="en-US" baseline="0"/>
              <a:t> </a:t>
            </a:r>
            <a:r>
              <a:rPr lang="en-US"/>
              <a:t>transfer counselor early and often.</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D7B2CA55-76E9-4492-ABEB-220D237CB62E}" type="slidenum">
              <a:rPr lang="en-US" smtClean="0"/>
              <a:t>19</a:t>
            </a:fld>
            <a:endParaRPr lang="en-US"/>
          </a:p>
        </p:txBody>
      </p:sp>
    </p:spTree>
    <p:extLst>
      <p:ext uri="{BB962C8B-B14F-4D97-AF65-F5344CB8AC3E}">
        <p14:creationId xmlns:p14="http://schemas.microsoft.com/office/powerpoint/2010/main" val="392071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20</a:t>
            </a:fld>
            <a:endParaRPr lang="en-US" altLang="en-US"/>
          </a:p>
        </p:txBody>
      </p:sp>
    </p:spTree>
    <p:extLst>
      <p:ext uri="{BB962C8B-B14F-4D97-AF65-F5344CB8AC3E}">
        <p14:creationId xmlns:p14="http://schemas.microsoft.com/office/powerpoint/2010/main" val="4191781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21</a:t>
            </a:fld>
            <a:endParaRPr lang="en-US" altLang="en-US"/>
          </a:p>
        </p:txBody>
      </p:sp>
    </p:spTree>
    <p:extLst>
      <p:ext uri="{BB962C8B-B14F-4D97-AF65-F5344CB8AC3E}">
        <p14:creationId xmlns:p14="http://schemas.microsoft.com/office/powerpoint/2010/main" val="563738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Slide Number Placeholder 3"/>
          <p:cNvSpPr>
            <a:spLocks noGrp="1"/>
          </p:cNvSpPr>
          <p:nvPr>
            <p:ph type="sldNum" sz="quarter" idx="10"/>
          </p:nvPr>
        </p:nvSpPr>
        <p:spPr/>
        <p:txBody>
          <a:bodyPr/>
          <a:lstStyle/>
          <a:p>
            <a:fld id="{D7B2CA55-76E9-4492-ABEB-220D237CB62E}" type="slidenum">
              <a:rPr lang="en-US" smtClean="0"/>
              <a:t>22</a:t>
            </a:fld>
            <a:endParaRPr lang="en-US"/>
          </a:p>
        </p:txBody>
      </p:sp>
    </p:spTree>
    <p:extLst>
      <p:ext uri="{BB962C8B-B14F-4D97-AF65-F5344CB8AC3E}">
        <p14:creationId xmlns:p14="http://schemas.microsoft.com/office/powerpoint/2010/main" val="3047854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Poll: (click all that apply)</a:t>
            </a:r>
          </a:p>
          <a:p>
            <a:r>
              <a:rPr lang="en-US">
                <a:cs typeface="Calibri"/>
              </a:rPr>
              <a:t>AOs</a:t>
            </a:r>
          </a:p>
          <a:p>
            <a:r>
              <a:rPr lang="en-US">
                <a:cs typeface="Calibri"/>
              </a:rPr>
              <a:t>Faculty/Instructional</a:t>
            </a:r>
          </a:p>
          <a:p>
            <a:r>
              <a:rPr lang="en-US">
                <a:cs typeface="Calibri"/>
              </a:rPr>
              <a:t>Faculty/Counseling</a:t>
            </a:r>
          </a:p>
          <a:p>
            <a:r>
              <a:rPr lang="en-US">
                <a:cs typeface="Calibri"/>
              </a:rPr>
              <a:t>Administrators</a:t>
            </a:r>
          </a:p>
          <a:p>
            <a:r>
              <a:rPr lang="en-US">
                <a:cs typeface="Calibri"/>
              </a:rPr>
              <a:t>Classified Support</a:t>
            </a:r>
          </a:p>
          <a:p>
            <a:r>
              <a:rPr lang="en-US">
                <a:cs typeface="Calibri"/>
              </a:rPr>
              <a:t>Student</a:t>
            </a:r>
          </a:p>
          <a:p>
            <a:r>
              <a:rPr lang="en-US">
                <a:cs typeface="Calibri"/>
              </a:rPr>
              <a:t>Trustees/Governing Board</a:t>
            </a:r>
          </a:p>
          <a:p>
            <a:endParaRPr lang="en-US">
              <a:cs typeface="Calibri"/>
            </a:endParaRP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2</a:t>
            </a:fld>
            <a:endParaRPr lang="en-US" altLang="en-US"/>
          </a:p>
        </p:txBody>
      </p:sp>
    </p:spTree>
    <p:extLst>
      <p:ext uri="{BB962C8B-B14F-4D97-AF65-F5344CB8AC3E}">
        <p14:creationId xmlns:p14="http://schemas.microsoft.com/office/powerpoint/2010/main" val="3959309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23</a:t>
            </a:fld>
            <a:endParaRPr lang="en-US" altLang="en-US"/>
          </a:p>
        </p:txBody>
      </p:sp>
    </p:spTree>
    <p:extLst>
      <p:ext uri="{BB962C8B-B14F-4D97-AF65-F5344CB8AC3E}">
        <p14:creationId xmlns:p14="http://schemas.microsoft.com/office/powerpoint/2010/main" val="1702224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Slide Number Placeholder 3"/>
          <p:cNvSpPr>
            <a:spLocks noGrp="1"/>
          </p:cNvSpPr>
          <p:nvPr>
            <p:ph type="sldNum" sz="quarter" idx="10"/>
          </p:nvPr>
        </p:nvSpPr>
        <p:spPr/>
        <p:txBody>
          <a:bodyPr/>
          <a:lstStyle/>
          <a:p>
            <a:fld id="{D7B2CA55-76E9-4492-ABEB-220D237CB62E}" type="slidenum">
              <a:rPr lang="en-US" smtClean="0"/>
              <a:t>24</a:t>
            </a:fld>
            <a:endParaRPr lang="en-US"/>
          </a:p>
        </p:txBody>
      </p:sp>
    </p:spTree>
    <p:extLst>
      <p:ext uri="{BB962C8B-B14F-4D97-AF65-F5344CB8AC3E}">
        <p14:creationId xmlns:p14="http://schemas.microsoft.com/office/powerpoint/2010/main" val="1840592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25</a:t>
            </a:fld>
            <a:endParaRPr lang="en-US" altLang="en-US"/>
          </a:p>
        </p:txBody>
      </p:sp>
    </p:spTree>
    <p:extLst>
      <p:ext uri="{BB962C8B-B14F-4D97-AF65-F5344CB8AC3E}">
        <p14:creationId xmlns:p14="http://schemas.microsoft.com/office/powerpoint/2010/main" val="531841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26</a:t>
            </a:fld>
            <a:endParaRPr lang="en-US" altLang="en-US"/>
          </a:p>
        </p:txBody>
      </p:sp>
    </p:spTree>
    <p:extLst>
      <p:ext uri="{BB962C8B-B14F-4D97-AF65-F5344CB8AC3E}">
        <p14:creationId xmlns:p14="http://schemas.microsoft.com/office/powerpoint/2010/main" val="1381176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27</a:t>
            </a:fld>
            <a:endParaRPr lang="en-US" altLang="en-US"/>
          </a:p>
        </p:txBody>
      </p:sp>
    </p:spTree>
    <p:extLst>
      <p:ext uri="{BB962C8B-B14F-4D97-AF65-F5344CB8AC3E}">
        <p14:creationId xmlns:p14="http://schemas.microsoft.com/office/powerpoint/2010/main" val="2793012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28</a:t>
            </a:fld>
            <a:endParaRPr lang="en-US" altLang="en-US"/>
          </a:p>
        </p:txBody>
      </p:sp>
    </p:spTree>
    <p:extLst>
      <p:ext uri="{BB962C8B-B14F-4D97-AF65-F5344CB8AC3E}">
        <p14:creationId xmlns:p14="http://schemas.microsoft.com/office/powerpoint/2010/main" val="2815458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29</a:t>
            </a:fld>
            <a:endParaRPr lang="en-US" altLang="en-US"/>
          </a:p>
        </p:txBody>
      </p:sp>
    </p:spTree>
    <p:extLst>
      <p:ext uri="{BB962C8B-B14F-4D97-AF65-F5344CB8AC3E}">
        <p14:creationId xmlns:p14="http://schemas.microsoft.com/office/powerpoint/2010/main" val="3028727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t>
            </a:r>
          </a:p>
        </p:txBody>
      </p:sp>
      <p:sp>
        <p:nvSpPr>
          <p:cNvPr id="4" name="Slide Number Placeholder 3"/>
          <p:cNvSpPr>
            <a:spLocks noGrp="1"/>
          </p:cNvSpPr>
          <p:nvPr>
            <p:ph type="sldNum" sz="quarter" idx="10"/>
          </p:nvPr>
        </p:nvSpPr>
        <p:spPr/>
        <p:txBody>
          <a:bodyPr/>
          <a:lstStyle/>
          <a:p>
            <a:fld id="{D7B2CA55-76E9-4492-ABEB-220D237CB62E}" type="slidenum">
              <a:rPr lang="en-US" smtClean="0"/>
              <a:t>32</a:t>
            </a:fld>
            <a:endParaRPr lang="en-US"/>
          </a:p>
        </p:txBody>
      </p:sp>
    </p:spTree>
    <p:extLst>
      <p:ext uri="{BB962C8B-B14F-4D97-AF65-F5344CB8AC3E}">
        <p14:creationId xmlns:p14="http://schemas.microsoft.com/office/powerpoint/2010/main" val="436904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a:t>
            </a:r>
          </a:p>
        </p:txBody>
      </p:sp>
      <p:sp>
        <p:nvSpPr>
          <p:cNvPr id="4" name="Slide Number Placeholder 3"/>
          <p:cNvSpPr>
            <a:spLocks noGrp="1"/>
          </p:cNvSpPr>
          <p:nvPr>
            <p:ph type="sldNum" sz="quarter" idx="10"/>
          </p:nvPr>
        </p:nvSpPr>
        <p:spPr/>
        <p:txBody>
          <a:bodyPr/>
          <a:lstStyle/>
          <a:p>
            <a:fld id="{D7B2CA55-76E9-4492-ABEB-220D237CB62E}" type="slidenum">
              <a:rPr lang="en-US" smtClean="0"/>
              <a:t>33</a:t>
            </a:fld>
            <a:endParaRPr lang="en-US"/>
          </a:p>
        </p:txBody>
      </p:sp>
    </p:spTree>
    <p:extLst>
      <p:ext uri="{BB962C8B-B14F-4D97-AF65-F5344CB8AC3E}">
        <p14:creationId xmlns:p14="http://schemas.microsoft.com/office/powerpoint/2010/main" val="2690155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CS</a:t>
            </a:r>
          </a:p>
        </p:txBody>
      </p:sp>
      <p:sp>
        <p:nvSpPr>
          <p:cNvPr id="4" name="Footer Placeholder 3"/>
          <p:cNvSpPr>
            <a:spLocks noGrp="1"/>
          </p:cNvSpPr>
          <p:nvPr>
            <p:ph type="ftr" sz="quarter" idx="10"/>
          </p:nvPr>
        </p:nvSpPr>
        <p:spPr/>
        <p:txBody>
          <a:bodyPr/>
          <a:lstStyle/>
          <a:p>
            <a:pPr>
              <a:defRPr/>
            </a:pPr>
            <a:r>
              <a:rPr lang="en-US"/>
              <a:t>ASCCC Academic Academy 2020</a:t>
            </a:r>
          </a:p>
        </p:txBody>
      </p:sp>
      <p:sp>
        <p:nvSpPr>
          <p:cNvPr id="5" name="Slide Number Placeholder 4"/>
          <p:cNvSpPr>
            <a:spLocks noGrp="1"/>
          </p:cNvSpPr>
          <p:nvPr>
            <p:ph type="sldNum" sz="quarter" idx="11"/>
          </p:nvPr>
        </p:nvSpPr>
        <p:spPr/>
        <p:txBody>
          <a:bodyPr/>
          <a:lstStyle/>
          <a:p>
            <a:pPr>
              <a:defRPr/>
            </a:pPr>
            <a:fld id="{D900586E-ECDB-F44A-B6A8-2831118B7B4F}" type="slidenum">
              <a:rPr lang="en-US" altLang="en-US" smtClean="0"/>
              <a:pPr>
                <a:defRPr/>
              </a:pPr>
              <a:t>35</a:t>
            </a:fld>
            <a:endParaRPr lang="en-US" altLang="en-US"/>
          </a:p>
        </p:txBody>
      </p:sp>
    </p:spTree>
    <p:extLst>
      <p:ext uri="{BB962C8B-B14F-4D97-AF65-F5344CB8AC3E}">
        <p14:creationId xmlns:p14="http://schemas.microsoft.com/office/powerpoint/2010/main" val="230724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a:p>
            <a:r>
              <a:rPr lang="en-US">
                <a:cs typeface="Calibri"/>
              </a:rPr>
              <a:t>By the end of today, you will hopefully understand the myths, get some grounding of the definitions and tools, and effective practices in developing curriculum that supports student transfer.</a:t>
            </a:r>
          </a:p>
        </p:txBody>
      </p:sp>
      <p:sp>
        <p:nvSpPr>
          <p:cNvPr id="4" name="Slide Number Placeholder 3"/>
          <p:cNvSpPr>
            <a:spLocks noGrp="1"/>
          </p:cNvSpPr>
          <p:nvPr>
            <p:ph type="sldNum" sz="quarter" idx="10"/>
          </p:nvPr>
        </p:nvSpPr>
        <p:spPr/>
        <p:txBody>
          <a:bodyPr/>
          <a:lstStyle/>
          <a:p>
            <a:fld id="{D7B2CA55-76E9-4492-ABEB-220D237CB62E}" type="slidenum">
              <a:rPr lang="en-US" smtClean="0"/>
              <a:t>3</a:t>
            </a:fld>
            <a:endParaRPr lang="en-US"/>
          </a:p>
        </p:txBody>
      </p:sp>
    </p:spTree>
    <p:extLst>
      <p:ext uri="{BB962C8B-B14F-4D97-AF65-F5344CB8AC3E}">
        <p14:creationId xmlns:p14="http://schemas.microsoft.com/office/powerpoint/2010/main" val="3415127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a:t>
            </a:r>
          </a:p>
        </p:txBody>
      </p:sp>
      <p:sp>
        <p:nvSpPr>
          <p:cNvPr id="4" name="Slide Number Placeholder 3"/>
          <p:cNvSpPr>
            <a:spLocks noGrp="1"/>
          </p:cNvSpPr>
          <p:nvPr>
            <p:ph type="sldNum" sz="quarter" idx="10"/>
          </p:nvPr>
        </p:nvSpPr>
        <p:spPr/>
        <p:txBody>
          <a:bodyPr/>
          <a:lstStyle/>
          <a:p>
            <a:fld id="{D7B2CA55-76E9-4492-ABEB-220D237CB62E}" type="slidenum">
              <a:rPr lang="en-US" smtClean="0"/>
              <a:t>36</a:t>
            </a:fld>
            <a:endParaRPr lang="en-US"/>
          </a:p>
        </p:txBody>
      </p:sp>
    </p:spTree>
    <p:extLst>
      <p:ext uri="{BB962C8B-B14F-4D97-AF65-F5344CB8AC3E}">
        <p14:creationId xmlns:p14="http://schemas.microsoft.com/office/powerpoint/2010/main" val="2100079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Estela</a:t>
            </a:r>
          </a:p>
        </p:txBody>
      </p:sp>
      <p:sp>
        <p:nvSpPr>
          <p:cNvPr id="4" name="Slide Number Placeholder 3"/>
          <p:cNvSpPr>
            <a:spLocks noGrp="1"/>
          </p:cNvSpPr>
          <p:nvPr>
            <p:ph type="sldNum" sz="quarter" idx="10"/>
          </p:nvPr>
        </p:nvSpPr>
        <p:spPr/>
        <p:txBody>
          <a:bodyPr/>
          <a:lstStyle/>
          <a:p>
            <a:fld id="{D7B2CA55-76E9-4492-ABEB-220D237CB62E}" type="slidenum">
              <a:rPr lang="en-US" smtClean="0"/>
              <a:t>37</a:t>
            </a:fld>
            <a:endParaRPr lang="en-US"/>
          </a:p>
        </p:txBody>
      </p:sp>
    </p:spTree>
    <p:extLst>
      <p:ext uri="{BB962C8B-B14F-4D97-AF65-F5344CB8AC3E}">
        <p14:creationId xmlns:p14="http://schemas.microsoft.com/office/powerpoint/2010/main" val="4047307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Bob</a:t>
            </a:r>
          </a:p>
        </p:txBody>
      </p:sp>
      <p:sp>
        <p:nvSpPr>
          <p:cNvPr id="4" name="Slide Number Placeholder 3"/>
          <p:cNvSpPr>
            <a:spLocks noGrp="1"/>
          </p:cNvSpPr>
          <p:nvPr>
            <p:ph type="sldNum" sz="quarter" idx="10"/>
          </p:nvPr>
        </p:nvSpPr>
        <p:spPr/>
        <p:txBody>
          <a:bodyPr/>
          <a:lstStyle/>
          <a:p>
            <a:fld id="{D7B2CA55-76E9-4492-ABEB-220D237CB62E}" type="slidenum">
              <a:rPr lang="en-US" smtClean="0"/>
              <a:t>38</a:t>
            </a:fld>
            <a:endParaRPr lang="en-US"/>
          </a:p>
        </p:txBody>
      </p:sp>
    </p:spTree>
    <p:extLst>
      <p:ext uri="{BB962C8B-B14F-4D97-AF65-F5344CB8AC3E}">
        <p14:creationId xmlns:p14="http://schemas.microsoft.com/office/powerpoint/2010/main" val="3347122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Bob</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39</a:t>
            </a:fld>
            <a:endParaRPr lang="en-US" altLang="en-US"/>
          </a:p>
        </p:txBody>
      </p:sp>
    </p:spTree>
    <p:extLst>
      <p:ext uri="{BB962C8B-B14F-4D97-AF65-F5344CB8AC3E}">
        <p14:creationId xmlns:p14="http://schemas.microsoft.com/office/powerpoint/2010/main" val="3644858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40</a:t>
            </a:fld>
            <a:endParaRPr lang="en-US" altLang="en-US"/>
          </a:p>
        </p:txBody>
      </p:sp>
    </p:spTree>
    <p:extLst>
      <p:ext uri="{BB962C8B-B14F-4D97-AF65-F5344CB8AC3E}">
        <p14:creationId xmlns:p14="http://schemas.microsoft.com/office/powerpoint/2010/main" val="3122947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41</a:t>
            </a:fld>
            <a:endParaRPr lang="en-US" altLang="en-US"/>
          </a:p>
        </p:txBody>
      </p:sp>
    </p:spTree>
    <p:extLst>
      <p:ext uri="{BB962C8B-B14F-4D97-AF65-F5344CB8AC3E}">
        <p14:creationId xmlns:p14="http://schemas.microsoft.com/office/powerpoint/2010/main" val="287457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42</a:t>
            </a:fld>
            <a:endParaRPr lang="en-US" altLang="en-US"/>
          </a:p>
        </p:txBody>
      </p:sp>
    </p:spTree>
    <p:extLst>
      <p:ext uri="{BB962C8B-B14F-4D97-AF65-F5344CB8AC3E}">
        <p14:creationId xmlns:p14="http://schemas.microsoft.com/office/powerpoint/2010/main" val="787833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B2CA55-76E9-4492-ABEB-220D237CB62E}" type="slidenum">
              <a:rPr lang="en-US" smtClean="0"/>
              <a:t>7</a:t>
            </a:fld>
            <a:endParaRPr lang="en-US"/>
          </a:p>
        </p:txBody>
      </p:sp>
    </p:spTree>
    <p:extLst>
      <p:ext uri="{BB962C8B-B14F-4D97-AF65-F5344CB8AC3E}">
        <p14:creationId xmlns:p14="http://schemas.microsoft.com/office/powerpoint/2010/main" val="3364517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Michelle</a:t>
            </a:r>
          </a:p>
        </p:txBody>
      </p:sp>
      <p:sp>
        <p:nvSpPr>
          <p:cNvPr id="4" name="Slide Number Placeholder 3"/>
          <p:cNvSpPr>
            <a:spLocks noGrp="1"/>
          </p:cNvSpPr>
          <p:nvPr>
            <p:ph type="sldNum" sz="quarter" idx="10"/>
          </p:nvPr>
        </p:nvSpPr>
        <p:spPr/>
        <p:txBody>
          <a:bodyPr/>
          <a:lstStyle/>
          <a:p>
            <a:fld id="{D7B2CA55-76E9-4492-ABEB-220D237CB62E}" type="slidenum">
              <a:rPr lang="en-US" smtClean="0"/>
              <a:t>8</a:t>
            </a:fld>
            <a:endParaRPr lang="en-US"/>
          </a:p>
        </p:txBody>
      </p:sp>
    </p:spTree>
    <p:extLst>
      <p:ext uri="{BB962C8B-B14F-4D97-AF65-F5344CB8AC3E}">
        <p14:creationId xmlns:p14="http://schemas.microsoft.com/office/powerpoint/2010/main" val="92677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t>Michelle</a:t>
            </a:r>
          </a:p>
          <a:p>
            <a:pPr>
              <a:spcBef>
                <a:spcPts val="0"/>
              </a:spcBef>
              <a:spcAft>
                <a:spcPts val="0"/>
              </a:spcAft>
            </a:pPr>
            <a:r>
              <a:rPr lang="en-US"/>
              <a:t>TRANSFER--changes family trees! Can set a student on a new trajectory. </a:t>
            </a:r>
          </a:p>
          <a:p>
            <a:pPr marL="0" lvl="0" indent="0" algn="l" rtl="0">
              <a:spcBef>
                <a:spcPts val="0"/>
              </a:spcBef>
              <a:spcAft>
                <a:spcPts val="0"/>
              </a:spcAft>
              <a:buNone/>
            </a:pPr>
            <a:r>
              <a:rPr lang="en-US"/>
              <a:t>Curriculum and transfer practices have the opportunity to empower through representation.</a:t>
            </a:r>
            <a:endParaRPr lang="en-US">
              <a:cs typeface="Calibri"/>
            </a:endParaRPr>
          </a:p>
          <a:p>
            <a:pPr marL="0" lvl="0" indent="0" algn="l" rtl="0">
              <a:spcBef>
                <a:spcPts val="0"/>
              </a:spcBef>
              <a:spcAft>
                <a:spcPts val="0"/>
              </a:spcAft>
              <a:buNone/>
            </a:pPr>
            <a:r>
              <a:rPr lang="en-US"/>
              <a:t>MIRRORS not windows!</a:t>
            </a:r>
            <a:endParaRPr lang="en-US">
              <a:cs typeface="Calibri"/>
            </a:endParaRPr>
          </a:p>
          <a:p>
            <a:pPr>
              <a:spcBef>
                <a:spcPts val="0"/>
              </a:spcBef>
              <a:spcAft>
                <a:spcPts val="0"/>
              </a:spcAft>
            </a:pPr>
            <a:r>
              <a:rPr lang="en-US"/>
              <a:t>Opportunity--not barriers! </a:t>
            </a:r>
          </a:p>
          <a:p>
            <a:pPr marL="0" lvl="0" indent="0" algn="l" rtl="0">
              <a:spcBef>
                <a:spcPts val="0"/>
              </a:spcBef>
              <a:spcAft>
                <a:spcPts val="0"/>
              </a:spcAft>
              <a:buNone/>
            </a:pPr>
            <a:r>
              <a:rPr lang="en-US"/>
              <a:t>Ask ourselves: Are our foundations based on equity? Do our processes in developing courses and curriculum empower and support academic agency? </a:t>
            </a:r>
            <a:endParaRPr lang="en-US">
              <a:cs typeface="Calibri"/>
            </a:endParaRPr>
          </a:p>
          <a:p>
            <a:endParaRPr lang="en-US"/>
          </a:p>
        </p:txBody>
      </p:sp>
      <p:sp>
        <p:nvSpPr>
          <p:cNvPr id="4" name="Footer Placeholder 3"/>
          <p:cNvSpPr>
            <a:spLocks noGrp="1"/>
          </p:cNvSpPr>
          <p:nvPr>
            <p:ph type="ftr" sz="quarter" idx="10"/>
          </p:nvPr>
        </p:nvSpPr>
        <p:spPr/>
        <p:txBody>
          <a:bodyPr/>
          <a:lstStyle/>
          <a:p>
            <a:pPr>
              <a:defRPr/>
            </a:pPr>
            <a:r>
              <a:rPr lang="en-US"/>
              <a:t>ASCCC Academic Academy 2020</a:t>
            </a:r>
          </a:p>
        </p:txBody>
      </p:sp>
      <p:sp>
        <p:nvSpPr>
          <p:cNvPr id="5" name="Slide Number Placeholder 4"/>
          <p:cNvSpPr>
            <a:spLocks noGrp="1"/>
          </p:cNvSpPr>
          <p:nvPr>
            <p:ph type="sldNum" sz="quarter" idx="11"/>
          </p:nvPr>
        </p:nvSpPr>
        <p:spPr/>
        <p:txBody>
          <a:bodyPr/>
          <a:lstStyle/>
          <a:p>
            <a:pPr>
              <a:defRPr/>
            </a:pPr>
            <a:fld id="{D900586E-ECDB-F44A-B6A8-2831118B7B4F}" type="slidenum">
              <a:rPr lang="en-US" altLang="en-US" smtClean="0"/>
              <a:pPr>
                <a:defRPr/>
              </a:pPr>
              <a:t>9</a:t>
            </a:fld>
            <a:endParaRPr lang="en-US" altLang="en-US"/>
          </a:p>
        </p:txBody>
      </p:sp>
    </p:spTree>
    <p:extLst>
      <p:ext uri="{BB962C8B-B14F-4D97-AF65-F5344CB8AC3E}">
        <p14:creationId xmlns:p14="http://schemas.microsoft.com/office/powerpoint/2010/main" val="2540994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cs typeface="Calibri"/>
              </a:rPr>
              <a:t>Michelle</a:t>
            </a:r>
            <a:endParaRPr lang="en-US"/>
          </a:p>
          <a:p>
            <a:pPr>
              <a:spcBef>
                <a:spcPts val="0"/>
              </a:spcBef>
              <a:spcAft>
                <a:spcPts val="0"/>
              </a:spcAft>
            </a:pPr>
            <a:r>
              <a:rPr lang="en-US"/>
              <a:t>TRANSFER--changes family trees! Can set a student on a new trajectory. </a:t>
            </a:r>
            <a:endParaRPr lang="en-US">
              <a:cs typeface="Calibri"/>
            </a:endParaRPr>
          </a:p>
          <a:p>
            <a:pPr marL="0" lvl="0" indent="0" algn="l" rtl="0">
              <a:spcBef>
                <a:spcPts val="0"/>
              </a:spcBef>
              <a:spcAft>
                <a:spcPts val="0"/>
              </a:spcAft>
              <a:buNone/>
            </a:pPr>
            <a:r>
              <a:rPr lang="en-US"/>
              <a:t>Curriculum and transfer practices have the opportunity to empower through representation.</a:t>
            </a:r>
            <a:endParaRPr lang="en-US">
              <a:cs typeface="Calibri"/>
            </a:endParaRPr>
          </a:p>
          <a:p>
            <a:pPr marL="0" lvl="0" indent="0" algn="l" rtl="0">
              <a:spcBef>
                <a:spcPts val="0"/>
              </a:spcBef>
              <a:spcAft>
                <a:spcPts val="0"/>
              </a:spcAft>
              <a:buNone/>
            </a:pPr>
            <a:r>
              <a:rPr lang="en-US"/>
              <a:t>MIRRORS not windows!</a:t>
            </a:r>
            <a:endParaRPr lang="en-US">
              <a:cs typeface="Calibri"/>
            </a:endParaRPr>
          </a:p>
          <a:p>
            <a:pPr>
              <a:spcBef>
                <a:spcPts val="0"/>
              </a:spcBef>
              <a:spcAft>
                <a:spcPts val="0"/>
              </a:spcAft>
            </a:pPr>
            <a:r>
              <a:rPr lang="en-US"/>
              <a:t>Opportunity--not barriers! </a:t>
            </a:r>
          </a:p>
          <a:p>
            <a:pPr marL="0" lvl="0" indent="0" algn="l" rtl="0">
              <a:spcBef>
                <a:spcPts val="0"/>
              </a:spcBef>
              <a:spcAft>
                <a:spcPts val="0"/>
              </a:spcAft>
              <a:buNone/>
            </a:pPr>
            <a:r>
              <a:rPr lang="en-US"/>
              <a:t>Ask ourselves: Are our foundations based on equity? Do our processes in developing courses and curriculum empower and support academic agency? </a:t>
            </a:r>
            <a:endParaRPr lang="en-US">
              <a:cs typeface="Calibri"/>
            </a:endParaRPr>
          </a:p>
          <a:p>
            <a:endParaRPr lang="en-US"/>
          </a:p>
        </p:txBody>
      </p:sp>
      <p:sp>
        <p:nvSpPr>
          <p:cNvPr id="4" name="Footer Placeholder 3"/>
          <p:cNvSpPr>
            <a:spLocks noGrp="1"/>
          </p:cNvSpPr>
          <p:nvPr>
            <p:ph type="ftr" sz="quarter" idx="10"/>
          </p:nvPr>
        </p:nvSpPr>
        <p:spPr/>
        <p:txBody>
          <a:bodyPr/>
          <a:lstStyle/>
          <a:p>
            <a:pPr>
              <a:defRPr/>
            </a:pPr>
            <a:r>
              <a:rPr lang="en-US"/>
              <a:t>ASCCC Academic Academy 2020</a:t>
            </a:r>
          </a:p>
        </p:txBody>
      </p:sp>
      <p:sp>
        <p:nvSpPr>
          <p:cNvPr id="5" name="Slide Number Placeholder 4"/>
          <p:cNvSpPr>
            <a:spLocks noGrp="1"/>
          </p:cNvSpPr>
          <p:nvPr>
            <p:ph type="sldNum" sz="quarter" idx="11"/>
          </p:nvPr>
        </p:nvSpPr>
        <p:spPr/>
        <p:txBody>
          <a:bodyPr/>
          <a:lstStyle/>
          <a:p>
            <a:pPr>
              <a:defRPr/>
            </a:pPr>
            <a:fld id="{D900586E-ECDB-F44A-B6A8-2831118B7B4F}" type="slidenum">
              <a:rPr lang="en-US" altLang="en-US" smtClean="0"/>
              <a:pPr>
                <a:defRPr/>
              </a:pPr>
              <a:t>10</a:t>
            </a:fld>
            <a:endParaRPr lang="en-US" altLang="en-US"/>
          </a:p>
        </p:txBody>
      </p:sp>
    </p:spTree>
    <p:extLst>
      <p:ext uri="{BB962C8B-B14F-4D97-AF65-F5344CB8AC3E}">
        <p14:creationId xmlns:p14="http://schemas.microsoft.com/office/powerpoint/2010/main" val="53351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11</a:t>
            </a:fld>
            <a:endParaRPr lang="en-US" altLang="en-US"/>
          </a:p>
        </p:txBody>
      </p:sp>
    </p:spTree>
    <p:extLst>
      <p:ext uri="{BB962C8B-B14F-4D97-AF65-F5344CB8AC3E}">
        <p14:creationId xmlns:p14="http://schemas.microsoft.com/office/powerpoint/2010/main" val="1232867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and Julie</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D900586E-ECDB-F44A-B6A8-2831118B7B4F}" type="slidenum">
              <a:rPr lang="en-US" altLang="en-US"/>
              <a:pPr>
                <a:defRPr/>
              </a:pPr>
              <a:t>12</a:t>
            </a:fld>
            <a:endParaRPr lang="en-US" altLang="en-US"/>
          </a:p>
        </p:txBody>
      </p:sp>
    </p:spTree>
    <p:extLst>
      <p:ext uri="{BB962C8B-B14F-4D97-AF65-F5344CB8AC3E}">
        <p14:creationId xmlns:p14="http://schemas.microsoft.com/office/powerpoint/2010/main" val="1983101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683512"/>
            <a:ext cx="10432249" cy="1736660"/>
          </a:xfrm>
        </p:spPr>
        <p:txBody>
          <a:bodyPr anchor="t">
            <a:normAutofit/>
          </a:bodyPr>
          <a:lstStyle>
            <a:lvl1pPr algn="ctr">
              <a:lnSpc>
                <a:spcPct val="100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3561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DC406C7-C891-854D-B11C-9BA3F33D0C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AF16640-5BF0-7045-9BD9-F81EB8E61D83}"/>
              </a:ext>
            </a:extLst>
          </p:cNvPr>
          <p:cNvPicPr>
            <a:picLocks noChangeAspect="1"/>
          </p:cNvPicPr>
          <p:nvPr userDrawn="1"/>
        </p:nvPicPr>
        <p:blipFill>
          <a:blip r:embed="rId3"/>
          <a:stretch>
            <a:fillRect/>
          </a:stretch>
        </p:blipFill>
        <p:spPr>
          <a:xfrm>
            <a:off x="0" y="0"/>
            <a:ext cx="822325" cy="6858000"/>
          </a:xfrm>
          <a:prstGeom prst="rect">
            <a:avLst/>
          </a:prstGeom>
          <a:effectLst>
            <a:outerShdw blurRad="190500" dist="381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4"/>
                </a:solidFill>
              </a:defRPr>
            </a:lvl1pPr>
          </a:lstStyle>
          <a:p>
            <a:r>
              <a:rPr lang="en-US"/>
              <a:t>Click to edit Master title style</a:t>
            </a:r>
          </a:p>
        </p:txBody>
      </p:sp>
      <p:sp>
        <p:nvSpPr>
          <p:cNvPr id="11" name="Content Placeholder 2"/>
          <p:cNvSpPr>
            <a:spLocks noGrp="1"/>
          </p:cNvSpPr>
          <p:nvPr>
            <p:ph sz="half" idx="1"/>
          </p:nvPr>
        </p:nvSpPr>
        <p:spPr>
          <a:xfrm>
            <a:off x="1277650" y="1798320"/>
            <a:ext cx="10058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a:extLst>
              <a:ext uri="{FF2B5EF4-FFF2-40B4-BE49-F238E27FC236}">
                <a16:creationId xmlns:a16="http://schemas.microsoft.com/office/drawing/2014/main" id="{BF1D28D4-0B63-4F49-885F-3C0F3FF9DDFD}"/>
              </a:ext>
            </a:extLst>
          </p:cNvPr>
          <p:cNvSpPr>
            <a:spLocks noGrp="1"/>
          </p:cNvSpPr>
          <p:nvPr>
            <p:ph type="sldNum" sz="quarter" idx="10"/>
          </p:nvPr>
        </p:nvSpPr>
        <p:spPr/>
        <p:txBody>
          <a:bodyPr/>
          <a:lstStyle>
            <a:lvl1pPr>
              <a:defRPr/>
            </a:lvl1pPr>
          </a:lstStyle>
          <a:p>
            <a:pPr>
              <a:defRPr/>
            </a:pPr>
            <a:fld id="{B3DECD38-FFDC-B946-A4F7-DDE361C58630}" type="slidenum">
              <a:rPr lang="en-US" altLang="en-US"/>
              <a:pPr>
                <a:defRPr/>
              </a:pPr>
              <a:t>‹#›</a:t>
            </a:fld>
            <a:endParaRPr lang="en-US" altLang="en-US"/>
          </a:p>
        </p:txBody>
      </p:sp>
    </p:spTree>
    <p:extLst>
      <p:ext uri="{BB962C8B-B14F-4D97-AF65-F5344CB8AC3E}">
        <p14:creationId xmlns:p14="http://schemas.microsoft.com/office/powerpoint/2010/main" val="336990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4D85B75-C2A5-1348-BA29-5AC2B5B45E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71E71348-A66C-BF47-901E-578BE3ECBFBC}"/>
              </a:ext>
            </a:extLst>
          </p:cNvPr>
          <p:cNvSpPr>
            <a:spLocks noGrp="1"/>
          </p:cNvSpPr>
          <p:nvPr>
            <p:ph type="sldNum" sz="quarter" idx="10"/>
          </p:nvPr>
        </p:nvSpPr>
        <p:spPr>
          <a:xfrm>
            <a:off x="10298113" y="6356350"/>
            <a:ext cx="1055687" cy="365125"/>
          </a:xfrm>
        </p:spPr>
        <p:txBody>
          <a:bodyPr/>
          <a:lstStyle>
            <a:lvl1pPr>
              <a:defRPr/>
            </a:lvl1pPr>
          </a:lstStyle>
          <a:p>
            <a:pPr>
              <a:defRPr/>
            </a:pPr>
            <a:fld id="{D5D2CB04-307F-394D-9421-4C7BD16D86F1}" type="slidenum">
              <a:rPr lang="en-US" altLang="en-US"/>
              <a:pPr>
                <a:defRPr/>
              </a:pPr>
              <a:t>‹#›</a:t>
            </a:fld>
            <a:endParaRPr lang="en-US" altLang="en-US"/>
          </a:p>
        </p:txBody>
      </p:sp>
    </p:spTree>
    <p:extLst>
      <p:ext uri="{BB962C8B-B14F-4D97-AF65-F5344CB8AC3E}">
        <p14:creationId xmlns:p14="http://schemas.microsoft.com/office/powerpoint/2010/main" val="420007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88E9CC-3E5C-1A42-8F10-1C5F7D6F7DCB}"/>
              </a:ext>
            </a:extLst>
          </p:cNvPr>
          <p:cNvSpPr/>
          <p:nvPr userDrawn="1"/>
        </p:nvSpPr>
        <p:spPr>
          <a:xfrm>
            <a:off x="4241800" y="0"/>
            <a:ext cx="7950200" cy="2355850"/>
          </a:xfrm>
          <a:prstGeom prst="rect">
            <a:avLst/>
          </a:prstGeom>
          <a:solidFill>
            <a:srgbClr val="051D56"/>
          </a:solidFill>
          <a:ln>
            <a:noFill/>
          </a:ln>
          <a:effectLst>
            <a:outerShdw blurRad="228600" dist="635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5">
            <a:extLst>
              <a:ext uri="{FF2B5EF4-FFF2-40B4-BE49-F238E27FC236}">
                <a16:creationId xmlns:a16="http://schemas.microsoft.com/office/drawing/2014/main" id="{E7391352-1470-2746-A75A-339AC5C5BA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325" y="0"/>
            <a:ext cx="474345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1E2055A4-D301-6F44-BF4D-9C69B0BAC2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955235" y="403412"/>
            <a:ext cx="8398563" cy="1685768"/>
          </a:xfrm>
        </p:spPr>
        <p:txBody>
          <a:bodyPr>
            <a:normAutofit/>
          </a:bodyPr>
          <a:lstStyle>
            <a:lvl1pPr algn="l">
              <a:defRPr sz="3600">
                <a:solidFill>
                  <a:schemeClr val="bg1"/>
                </a:solidFill>
              </a:defRPr>
            </a:lvl1pPr>
          </a:lstStyle>
          <a:p>
            <a:r>
              <a:rPr lang="en-US"/>
              <a:t>Click to edit Master title style</a:t>
            </a:r>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12">
            <a:extLst>
              <a:ext uri="{FF2B5EF4-FFF2-40B4-BE49-F238E27FC236}">
                <a16:creationId xmlns:a16="http://schemas.microsoft.com/office/drawing/2014/main" id="{3C4D22D1-B652-3642-A8BF-57EE1D580DA4}"/>
              </a:ext>
            </a:extLst>
          </p:cNvPr>
          <p:cNvSpPr>
            <a:spLocks noGrp="1"/>
          </p:cNvSpPr>
          <p:nvPr>
            <p:ph type="sldNum" sz="quarter" idx="10"/>
          </p:nvPr>
        </p:nvSpPr>
        <p:spPr/>
        <p:txBody>
          <a:bodyPr/>
          <a:lstStyle>
            <a:lvl1pPr>
              <a:defRPr/>
            </a:lvl1pPr>
          </a:lstStyle>
          <a:p>
            <a:pPr>
              <a:defRPr/>
            </a:pPr>
            <a:fld id="{68B9F06C-3E18-7D4A-8620-170A4BF71910}" type="slidenum">
              <a:rPr lang="en-US" altLang="en-US"/>
              <a:pPr>
                <a:defRPr/>
              </a:pPr>
              <a:t>‹#›</a:t>
            </a:fld>
            <a:endParaRPr lang="en-US" altLang="en-US"/>
          </a:p>
        </p:txBody>
      </p:sp>
    </p:spTree>
    <p:extLst>
      <p:ext uri="{BB962C8B-B14F-4D97-AF65-F5344CB8AC3E}">
        <p14:creationId xmlns:p14="http://schemas.microsoft.com/office/powerpoint/2010/main" val="92314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53B915-8011-0845-8F57-66B3733FFC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906C4B8-BC79-8641-AAD2-E2366060EF06}"/>
              </a:ext>
            </a:extLst>
          </p:cNvPr>
          <p:cNvPicPr>
            <a:picLocks noChangeAspect="1"/>
          </p:cNvPicPr>
          <p:nvPr userDrawn="1"/>
        </p:nvPicPr>
        <p:blipFill>
          <a:blip r:embed="rId3"/>
          <a:stretch>
            <a:fillRect/>
          </a:stretch>
        </p:blipFill>
        <p:spPr>
          <a:xfrm>
            <a:off x="0" y="0"/>
            <a:ext cx="822325" cy="6858000"/>
          </a:xfrm>
          <a:prstGeom prst="rect">
            <a:avLst/>
          </a:prstGeom>
          <a:effectLst>
            <a:outerShdw blurRad="190500" dist="381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tx2"/>
                </a:solidFill>
              </a:defRPr>
            </a:lvl1pPr>
          </a:lstStyle>
          <a:p>
            <a:r>
              <a:rPr lang="en-US"/>
              <a:t>Click to edit Master title style</a:t>
            </a:r>
          </a:p>
        </p:txBody>
      </p:sp>
      <p:sp>
        <p:nvSpPr>
          <p:cNvPr id="4" name="Content Placeholder 3"/>
          <p:cNvSpPr>
            <a:spLocks noGrp="1"/>
          </p:cNvSpPr>
          <p:nvPr>
            <p:ph sz="half" idx="2"/>
          </p:nvPr>
        </p:nvSpPr>
        <p:spPr>
          <a:xfrm>
            <a:off x="1277650" y="1798320"/>
            <a:ext cx="4922537"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4E3D54CA-1BB6-5248-84C6-D1720C69014D}"/>
              </a:ext>
            </a:extLst>
          </p:cNvPr>
          <p:cNvSpPr>
            <a:spLocks noGrp="1"/>
          </p:cNvSpPr>
          <p:nvPr>
            <p:ph type="sldNum" sz="quarter" idx="10"/>
          </p:nvPr>
        </p:nvSpPr>
        <p:spPr/>
        <p:txBody>
          <a:bodyPr/>
          <a:lstStyle>
            <a:lvl1pPr>
              <a:defRPr/>
            </a:lvl1pPr>
          </a:lstStyle>
          <a:p>
            <a:pPr>
              <a:defRPr/>
            </a:pPr>
            <a:fld id="{B7979332-CAD7-7B44-A441-F122C39CA061}" type="slidenum">
              <a:rPr lang="en-US" altLang="en-US"/>
              <a:pPr>
                <a:defRPr/>
              </a:pPr>
              <a:t>‹#›</a:t>
            </a:fld>
            <a:endParaRPr lang="en-US" altLang="en-US"/>
          </a:p>
        </p:txBody>
      </p:sp>
    </p:spTree>
    <p:extLst>
      <p:ext uri="{BB962C8B-B14F-4D97-AF65-F5344CB8AC3E}">
        <p14:creationId xmlns:p14="http://schemas.microsoft.com/office/powerpoint/2010/main" val="418496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C30B6C9-9E5E-B142-BE67-0050E11B83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53E66A7-992B-CE4C-80D8-F3F889B683ED}"/>
              </a:ext>
            </a:extLst>
          </p:cNvPr>
          <p:cNvPicPr>
            <a:picLocks noChangeAspect="1"/>
          </p:cNvPicPr>
          <p:nvPr userDrawn="1"/>
        </p:nvPicPr>
        <p:blipFill>
          <a:blip r:embed="rId3"/>
          <a:stretch>
            <a:fillRect/>
          </a:stretch>
        </p:blipFill>
        <p:spPr>
          <a:xfrm>
            <a:off x="0" y="0"/>
            <a:ext cx="822325" cy="6858000"/>
          </a:xfrm>
          <a:prstGeom prst="rect">
            <a:avLst/>
          </a:prstGeom>
          <a:effectLst>
            <a:outerShdw blurRad="190500" dist="381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tx2"/>
                </a:solidFill>
              </a:defRPr>
            </a:lvl1pPr>
          </a:lstStyle>
          <a:p>
            <a:r>
              <a:rPr lang="en-US"/>
              <a:t>Click to edit Master title style</a:t>
            </a:r>
          </a:p>
        </p:txBody>
      </p:sp>
      <p:sp>
        <p:nvSpPr>
          <p:cNvPr id="11" name="Content Placeholder 2"/>
          <p:cNvSpPr>
            <a:spLocks noGrp="1"/>
          </p:cNvSpPr>
          <p:nvPr>
            <p:ph sz="half" idx="1"/>
          </p:nvPr>
        </p:nvSpPr>
        <p:spPr>
          <a:xfrm>
            <a:off x="1277650" y="1798320"/>
            <a:ext cx="10058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a:extLst>
              <a:ext uri="{FF2B5EF4-FFF2-40B4-BE49-F238E27FC236}">
                <a16:creationId xmlns:a16="http://schemas.microsoft.com/office/drawing/2014/main" id="{BFE2F8CC-2327-B946-B58B-7820E3757DBF}"/>
              </a:ext>
            </a:extLst>
          </p:cNvPr>
          <p:cNvSpPr>
            <a:spLocks noGrp="1"/>
          </p:cNvSpPr>
          <p:nvPr>
            <p:ph type="sldNum" sz="quarter" idx="10"/>
          </p:nvPr>
        </p:nvSpPr>
        <p:spPr/>
        <p:txBody>
          <a:bodyPr/>
          <a:lstStyle>
            <a:lvl1pPr>
              <a:defRPr/>
            </a:lvl1pPr>
          </a:lstStyle>
          <a:p>
            <a:pPr>
              <a:defRPr/>
            </a:pPr>
            <a:fld id="{0154297E-07AE-1449-BCEE-4C04EBDD19BF}" type="slidenum">
              <a:rPr lang="en-US" altLang="en-US"/>
              <a:pPr>
                <a:defRPr/>
              </a:pPr>
              <a:t>‹#›</a:t>
            </a:fld>
            <a:endParaRPr lang="en-US" altLang="en-US"/>
          </a:p>
        </p:txBody>
      </p:sp>
    </p:spTree>
    <p:extLst>
      <p:ext uri="{BB962C8B-B14F-4D97-AF65-F5344CB8AC3E}">
        <p14:creationId xmlns:p14="http://schemas.microsoft.com/office/powerpoint/2010/main" val="314239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C82E804-7C62-714B-934D-34CB036820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3B9883AA-8376-3E4F-941E-9AB602480396}"/>
              </a:ext>
            </a:extLst>
          </p:cNvPr>
          <p:cNvSpPr>
            <a:spLocks noGrp="1"/>
          </p:cNvSpPr>
          <p:nvPr>
            <p:ph type="sldNum" sz="quarter" idx="10"/>
          </p:nvPr>
        </p:nvSpPr>
        <p:spPr>
          <a:xfrm>
            <a:off x="10298113" y="6356350"/>
            <a:ext cx="1055687" cy="365125"/>
          </a:xfrm>
        </p:spPr>
        <p:txBody>
          <a:bodyPr/>
          <a:lstStyle>
            <a:lvl1pPr>
              <a:defRPr/>
            </a:lvl1pPr>
          </a:lstStyle>
          <a:p>
            <a:pPr>
              <a:defRPr/>
            </a:pPr>
            <a:fld id="{C080EA95-3868-B04B-BC44-37A0E4E4BD83}" type="slidenum">
              <a:rPr lang="en-US" altLang="en-US"/>
              <a:pPr>
                <a:defRPr/>
              </a:pPr>
              <a:t>‹#›</a:t>
            </a:fld>
            <a:endParaRPr lang="en-US" altLang="en-US"/>
          </a:p>
        </p:txBody>
      </p:sp>
    </p:spTree>
    <p:extLst>
      <p:ext uri="{BB962C8B-B14F-4D97-AF65-F5344CB8AC3E}">
        <p14:creationId xmlns:p14="http://schemas.microsoft.com/office/powerpoint/2010/main" val="433829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B5C37-4ECD-49EB-AEB0-C5F137C845FA}" type="datetimeFigureOut">
              <a:rPr lang="en-US" smtClean="0"/>
              <a:t>10/1/2021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5F5AF5-2865-4297-BEA3-168EF2AE41C2}" type="slidenum">
              <a:rPr lang="en-US" smtClean="0"/>
              <a:t>‹#›</a:t>
            </a:fld>
            <a:endParaRPr lang="en-US"/>
          </a:p>
        </p:txBody>
      </p:sp>
      <p:sp>
        <p:nvSpPr>
          <p:cNvPr id="6" name="Picture Placeholder 5"/>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2232392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418058" y="518962"/>
            <a:ext cx="4267199" cy="5852160"/>
          </a:xfrm>
        </p:spPr>
        <p:txBody>
          <a:bodyPr>
            <a:normAutofit/>
          </a:bodyPr>
          <a:lstStyle>
            <a:lvl1pPr algn="ctr">
              <a:lnSpc>
                <a:spcPct val="100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28787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ec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4F7D80-DBC0-904C-9E65-7A36551C7DFA}"/>
              </a:ext>
            </a:extLst>
          </p:cNvPr>
          <p:cNvPicPr>
            <a:picLocks noChangeAspect="1"/>
          </p:cNvPicPr>
          <p:nvPr userDrawn="1"/>
        </p:nvPicPr>
        <p:blipFill>
          <a:blip r:embed="rId2"/>
          <a:stretch>
            <a:fillRect/>
          </a:stretch>
        </p:blipFill>
        <p:spPr>
          <a:xfrm>
            <a:off x="0" y="1588"/>
            <a:ext cx="4008438" cy="6923087"/>
          </a:xfrm>
          <a:prstGeom prst="rect">
            <a:avLst/>
          </a:prstGeom>
          <a:effectLst>
            <a:outerShdw blurRad="190500" dist="38100" algn="l" rotWithShape="0">
              <a:prstClr val="black">
                <a:alpha val="40000"/>
              </a:prstClr>
            </a:outerShdw>
          </a:effectLst>
        </p:spPr>
      </p:pic>
      <p:sp>
        <p:nvSpPr>
          <p:cNvPr id="6" name="Rectangle 5">
            <a:extLst>
              <a:ext uri="{FF2B5EF4-FFF2-40B4-BE49-F238E27FC236}">
                <a16:creationId xmlns:a16="http://schemas.microsoft.com/office/drawing/2014/main" id="{9F958F44-9432-314D-AE33-ACB262C2D300}"/>
              </a:ext>
            </a:extLst>
          </p:cNvPr>
          <p:cNvSpPr/>
          <p:nvPr userDrawn="1"/>
        </p:nvSpPr>
        <p:spPr>
          <a:xfrm>
            <a:off x="0" y="1133475"/>
            <a:ext cx="4008438" cy="4619625"/>
          </a:xfrm>
          <a:prstGeom prst="rect">
            <a:avLst/>
          </a:prstGeom>
          <a:solidFill>
            <a:schemeClr val="accent4">
              <a:lumMod val="20000"/>
              <a:lumOff val="80000"/>
              <a:alpha val="90000"/>
            </a:schemeClr>
          </a:solidFill>
          <a:ln>
            <a:noFill/>
          </a:ln>
          <a:effectLst>
            <a:outerShdw blurRad="393700" dir="11400000" sx="1000" sy="1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7" name="Picture 6">
            <a:extLst>
              <a:ext uri="{FF2B5EF4-FFF2-40B4-BE49-F238E27FC236}">
                <a16:creationId xmlns:a16="http://schemas.microsoft.com/office/drawing/2014/main" id="{128B6F3A-AFD0-7641-9CEE-CAB2C0372AAF}"/>
              </a:ext>
            </a:extLst>
          </p:cNvPr>
          <p:cNvPicPr>
            <a:picLocks noChangeAspect="1"/>
          </p:cNvPicPr>
          <p:nvPr userDrawn="1"/>
        </p:nvPicPr>
        <p:blipFill rotWithShape="1">
          <a:blip r:embed="rId3"/>
          <a:srcRect l="25863"/>
          <a:stretch/>
        </p:blipFill>
        <p:spPr>
          <a:xfrm>
            <a:off x="11487150" y="-36513"/>
            <a:ext cx="711200" cy="6961188"/>
          </a:xfrm>
          <a:prstGeom prst="rect">
            <a:avLst/>
          </a:prstGeom>
          <a:effectLst>
            <a:outerShdw blurRad="190500" dist="38100" dir="10800000" algn="ctr" rotWithShape="0">
              <a:srgbClr val="000000">
                <a:alpha val="40000"/>
              </a:srgbClr>
            </a:outerShdw>
          </a:effectLst>
        </p:spPr>
      </p:pic>
      <p:pic>
        <p:nvPicPr>
          <p:cNvPr id="8" name="Picture 7">
            <a:extLst>
              <a:ext uri="{FF2B5EF4-FFF2-40B4-BE49-F238E27FC236}">
                <a16:creationId xmlns:a16="http://schemas.microsoft.com/office/drawing/2014/main" id="{2E307029-25B3-4242-91F6-1E629F750B0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608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7885" y="1335091"/>
            <a:ext cx="3583461" cy="1611995"/>
          </a:xfrm>
        </p:spPr>
        <p:txBody>
          <a:bodyPr anchor="b">
            <a:normAutofit/>
          </a:bodyPr>
          <a:lstStyle>
            <a:lvl1pPr algn="ctr">
              <a:defRPr sz="3600">
                <a:solidFill>
                  <a:schemeClr val="tx2"/>
                </a:solidFill>
              </a:defRPr>
            </a:lvl1pPr>
          </a:lstStyle>
          <a:p>
            <a:r>
              <a:rPr lang="en-US"/>
              <a:t>Click to edit Master title style</a:t>
            </a:r>
          </a:p>
        </p:txBody>
      </p:sp>
      <p:sp>
        <p:nvSpPr>
          <p:cNvPr id="3" name="Content Placeholder 2"/>
          <p:cNvSpPr>
            <a:spLocks noGrp="1"/>
          </p:cNvSpPr>
          <p:nvPr>
            <p:ph idx="1"/>
          </p:nvPr>
        </p:nvSpPr>
        <p:spPr>
          <a:xfrm>
            <a:off x="5300701" y="1193842"/>
            <a:ext cx="6672648" cy="509174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2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227885" y="2947086"/>
            <a:ext cx="3583461" cy="2575824"/>
          </a:xfrm>
          <a:ln>
            <a:noFill/>
          </a:ln>
        </p:spPr>
        <p:txBody>
          <a:bodyPr>
            <a:normAutofit/>
          </a:bodyPr>
          <a:lstStyle>
            <a:lvl1pPr marL="0" indent="0" algn="ctr">
              <a:buNone/>
              <a:defRPr sz="2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Slide Number Placeholder 6">
            <a:extLst>
              <a:ext uri="{FF2B5EF4-FFF2-40B4-BE49-F238E27FC236}">
                <a16:creationId xmlns:a16="http://schemas.microsoft.com/office/drawing/2014/main" id="{2973C2A9-E941-1945-8517-AD68E5C2C4B7}"/>
              </a:ext>
            </a:extLst>
          </p:cNvPr>
          <p:cNvSpPr>
            <a:spLocks noGrp="1"/>
          </p:cNvSpPr>
          <p:nvPr>
            <p:ph type="sldNum" sz="quarter" idx="10"/>
          </p:nvPr>
        </p:nvSpPr>
        <p:spPr>
          <a:xfrm>
            <a:off x="9890125" y="6356350"/>
            <a:ext cx="1143000" cy="368300"/>
          </a:xfrm>
        </p:spPr>
        <p:txBody>
          <a:bodyPr/>
          <a:lstStyle>
            <a:lvl1pPr>
              <a:defRPr/>
            </a:lvl1pPr>
          </a:lstStyle>
          <a:p>
            <a:pPr>
              <a:defRPr/>
            </a:pPr>
            <a:fld id="{BA612EA7-8AF5-6D4A-BB65-EDB273F44EC3}" type="slidenum">
              <a:rPr lang="en-US" altLang="en-US"/>
              <a:pPr>
                <a:defRPr/>
              </a:pPr>
              <a:t>‹#›</a:t>
            </a:fld>
            <a:endParaRPr lang="en-US" altLang="en-US"/>
          </a:p>
        </p:txBody>
      </p:sp>
    </p:spTree>
    <p:extLst>
      <p:ext uri="{BB962C8B-B14F-4D97-AF65-F5344CB8AC3E}">
        <p14:creationId xmlns:p14="http://schemas.microsoft.com/office/powerpoint/2010/main" val="414960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C19392-FD29-8D49-8560-1C7E7F1D96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E21365F-1657-3C40-90EB-F6DD9D95DB2D}"/>
              </a:ext>
            </a:extLst>
          </p:cNvPr>
          <p:cNvPicPr>
            <a:picLocks noChangeAspect="1"/>
          </p:cNvPicPr>
          <p:nvPr userDrawn="1"/>
        </p:nvPicPr>
        <p:blipFill>
          <a:blip r:embed="rId3"/>
          <a:stretch>
            <a:fillRect/>
          </a:stretch>
        </p:blipFill>
        <p:spPr>
          <a:xfrm>
            <a:off x="0" y="0"/>
            <a:ext cx="822325" cy="6858000"/>
          </a:xfrm>
          <a:prstGeom prst="rect">
            <a:avLst/>
          </a:prstGeom>
          <a:effectLst>
            <a:outerShdw blurRad="190500" dist="381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4"/>
                </a:solidFill>
              </a:defRPr>
            </a:lvl1pPr>
          </a:lstStyle>
          <a:p>
            <a:r>
              <a:rPr lang="en-US"/>
              <a:t>Click to edit Master title style</a:t>
            </a:r>
          </a:p>
        </p:txBody>
      </p:sp>
      <p:sp>
        <p:nvSpPr>
          <p:cNvPr id="4" name="Content Placeholder 3"/>
          <p:cNvSpPr>
            <a:spLocks noGrp="1"/>
          </p:cNvSpPr>
          <p:nvPr>
            <p:ph sz="half" idx="2"/>
          </p:nvPr>
        </p:nvSpPr>
        <p:spPr>
          <a:xfrm>
            <a:off x="1277650" y="1798320"/>
            <a:ext cx="4922537"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577BBE42-6646-574A-8F8F-061779CCC8C6}"/>
              </a:ext>
            </a:extLst>
          </p:cNvPr>
          <p:cNvSpPr>
            <a:spLocks noGrp="1"/>
          </p:cNvSpPr>
          <p:nvPr>
            <p:ph type="sldNum" sz="quarter" idx="10"/>
          </p:nvPr>
        </p:nvSpPr>
        <p:spPr/>
        <p:txBody>
          <a:bodyPr/>
          <a:lstStyle>
            <a:lvl1pPr>
              <a:defRPr/>
            </a:lvl1pPr>
          </a:lstStyle>
          <a:p>
            <a:pPr>
              <a:defRPr/>
            </a:pPr>
            <a:fld id="{ACC24514-134D-334B-9247-30111F82FF65}" type="slidenum">
              <a:rPr lang="en-US" altLang="en-US"/>
              <a:pPr>
                <a:defRPr/>
              </a:pPr>
              <a:t>‹#›</a:t>
            </a:fld>
            <a:endParaRPr lang="en-US" altLang="en-US"/>
          </a:p>
        </p:txBody>
      </p:sp>
    </p:spTree>
    <p:extLst>
      <p:ext uri="{BB962C8B-B14F-4D97-AF65-F5344CB8AC3E}">
        <p14:creationId xmlns:p14="http://schemas.microsoft.com/office/powerpoint/2010/main" val="14717124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9F61EA3-B5F0-3549-9CDE-ACB3094957AF}"/>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3E075BF-353E-F148-AA68-3CA99C93E815}"/>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185FCD8D-1E30-B240-9C71-F2AE6C6B8298}"/>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24BE405D-08E2-8A46-B448-98EC89699F6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1" r:id="rId6"/>
  </p:sldLayoutIdLst>
  <p:hf hdr="0" dt="0"/>
  <p:txStyles>
    <p:titleStyle>
      <a:lvl1pPr algn="l" rtl="0" eaLnBrk="1" fontAlgn="base" hangingPunct="1">
        <a:lnSpc>
          <a:spcPct val="90000"/>
        </a:lnSpc>
        <a:spcBef>
          <a:spcPct val="0"/>
        </a:spcBef>
        <a:spcAft>
          <a:spcPct val="0"/>
        </a:spcAft>
        <a:defRPr sz="4400" kern="1200">
          <a:solidFill>
            <a:schemeClr val="tx2"/>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6F429E9-F1BC-924F-A832-CDCEB5407F00}"/>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87FE5A2-9799-5641-B170-D4D046B0495A}"/>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16EC4CEF-8B82-7242-84B1-FF9D2B43C7DD}"/>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8398C44E-10D6-8241-94A7-2F5A39EDCE36}" type="slidenum">
              <a:rPr lang="en-US" altLang="en-US"/>
              <a:pPr>
                <a:defRPr/>
              </a:pPr>
              <a:t>‹#›</a:t>
            </a:fld>
            <a:endParaRPr lang="en-US" altLang="en-US"/>
          </a:p>
        </p:txBody>
      </p:sp>
    </p:spTree>
    <p:extLst>
      <p:ext uri="{BB962C8B-B14F-4D97-AF65-F5344CB8AC3E}">
        <p14:creationId xmlns:p14="http://schemas.microsoft.com/office/powerpoint/2010/main" val="187004473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p:hf hdr="0" dt="0"/>
  <p:txStyles>
    <p:titleStyle>
      <a:lvl1pPr algn="l" rtl="0" eaLnBrk="1" fontAlgn="base" hangingPunct="1">
        <a:lnSpc>
          <a:spcPct val="90000"/>
        </a:lnSpc>
        <a:spcBef>
          <a:spcPct val="0"/>
        </a:spcBef>
        <a:spcAft>
          <a:spcPct val="0"/>
        </a:spcAft>
        <a:defRPr sz="4400" kern="1200">
          <a:solidFill>
            <a:schemeClr val="tx2"/>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comments" Target="../comments/commen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asccc.org/papers/effective-and-equitable-transfer-practices-california-community-colleges" TargetMode="External"/><Relationship Id="rId7" Type="http://schemas.openxmlformats.org/officeDocument/2006/relationships/hyperlink" Target="https://assist.org/"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www.c-id.net/" TargetMode="External"/><Relationship Id="rId5" Type="http://schemas.openxmlformats.org/officeDocument/2006/relationships/hyperlink" Target="https://www.cccco.edu/About-Us/Chancellors-Office/Divisions/Educational-Services-and-Support/What-we-do/Curriculum-and-Instruction-Unit/Templates-For-Approved-Transfer-Model-Curriculum" TargetMode="External"/><Relationship Id="rId4" Type="http://schemas.openxmlformats.org/officeDocument/2006/relationships/hyperlink" Target="https://www.calstate.edu/csu-system/administration/academic-and-student-affairs/academic-programs-innovations-and-faculty-development/geac/documents/GE-Reviewers-Guiding-Notes.pdf"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7DC56BC1-D73D-1B4C-8618-868C5CE48EB0}"/>
              </a:ext>
            </a:extLst>
          </p:cNvPr>
          <p:cNvSpPr>
            <a:spLocks noGrp="1" noChangeArrowheads="1"/>
          </p:cNvSpPr>
          <p:nvPr>
            <p:ph type="title"/>
          </p:nvPr>
        </p:nvSpPr>
        <p:spPr/>
        <p:txBody>
          <a:bodyPr>
            <a:normAutofit/>
          </a:bodyPr>
          <a:lstStyle/>
          <a:p>
            <a:r>
              <a:rPr lang="en-US" altLang="en-US" sz="4000" b="1" dirty="0">
                <a:solidFill>
                  <a:srgbClr val="FF5FB0"/>
                </a:solidFill>
                <a:latin typeface="Source Sans Pro" panose="020B0503030403020204" pitchFamily="34" charset="0"/>
                <a:ea typeface="Source Sans Pro" panose="020B0503030403020204" pitchFamily="34" charset="0"/>
              </a:rPr>
              <a:t>What’s Transfer Got to Do With It?</a:t>
            </a:r>
            <a:br>
              <a:rPr lang="en-US" altLang="en-US" b="1" dirty="0">
                <a:latin typeface="Source Sans Pro" panose="020B0503030403020204" pitchFamily="34" charset="0"/>
                <a:ea typeface="Source Sans Pro" panose="020B0503030403020204" pitchFamily="34" charset="0"/>
              </a:rPr>
            </a:br>
            <a:r>
              <a:rPr lang="en-US" altLang="en-US" sz="3200" i="1" dirty="0">
                <a:latin typeface="Source Sans Pro" panose="020B0503030403020204" pitchFamily="34" charset="0"/>
                <a:ea typeface="Source Sans Pro" panose="020B0503030403020204" pitchFamily="34" charset="0"/>
              </a:rPr>
              <a:t>Curriculum Development for Transfer</a:t>
            </a:r>
            <a:endParaRPr lang="en-US" altLang="en-US" sz="4000" i="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6391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p:pic>
      <p:sp>
        <p:nvSpPr>
          <p:cNvPr id="5" name="Rectangle 4"/>
          <p:cNvSpPr/>
          <p:nvPr/>
        </p:nvSpPr>
        <p:spPr>
          <a:xfrm>
            <a:off x="8372102" y="0"/>
            <a:ext cx="3819525" cy="6858000"/>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182880" rIns="228600" bIns="182880" rtlCol="0" anchor="ctr" anchorCtr="0"/>
          <a:lstStyle/>
          <a:p>
            <a:r>
              <a:rPr lang="en-US" sz="2400">
                <a:solidFill>
                  <a:srgbClr val="748C20"/>
                </a:solidFill>
                <a:latin typeface="Source Sans Pro" panose="020B0503030403020204" pitchFamily="34" charset="0"/>
                <a:ea typeface="Source Sans Pro" panose="020B0503030403020204" pitchFamily="34" charset="0"/>
              </a:rPr>
              <a:t>Agency, Personal Empowerment, and Connection to Histories</a:t>
            </a:r>
          </a:p>
          <a:p>
            <a:endParaRPr lang="en-US" sz="1200">
              <a:solidFill>
                <a:srgbClr val="748C20"/>
              </a:solidFill>
              <a:latin typeface="Source Sans Pro" panose="020B0503030403020204" pitchFamily="34" charset="0"/>
              <a:ea typeface="Source Sans Pro" panose="020B0503030403020204" pitchFamily="34" charset="0"/>
            </a:endParaRPr>
          </a:p>
          <a:p>
            <a:r>
              <a:rPr lang="en-US" sz="2400">
                <a:solidFill>
                  <a:srgbClr val="748C20"/>
                </a:solidFill>
                <a:latin typeface="Source Sans Pro" panose="020B0503030403020204" pitchFamily="34" charset="0"/>
                <a:ea typeface="Source Sans Pro" panose="020B0503030403020204" pitchFamily="34" charset="0"/>
              </a:rPr>
              <a:t>Programmatic, Departmental, and Institutional Identity and Direction</a:t>
            </a:r>
          </a:p>
          <a:p>
            <a:endParaRPr lang="en-US" sz="1200">
              <a:solidFill>
                <a:srgbClr val="748C20"/>
              </a:solidFill>
              <a:latin typeface="Source Sans Pro" panose="020B0503030403020204" pitchFamily="34" charset="0"/>
              <a:ea typeface="Source Sans Pro" panose="020B0503030403020204" pitchFamily="34" charset="0"/>
            </a:endParaRPr>
          </a:p>
          <a:p>
            <a:r>
              <a:rPr lang="en-US" sz="2400">
                <a:solidFill>
                  <a:srgbClr val="748C20"/>
                </a:solidFill>
                <a:latin typeface="Source Sans Pro" panose="020B0503030403020204" pitchFamily="34" charset="0"/>
                <a:ea typeface="Source Sans Pro" panose="020B0503030403020204" pitchFamily="34" charset="0"/>
              </a:rPr>
              <a:t>Transfer to Four-year Universities</a:t>
            </a:r>
          </a:p>
        </p:txBody>
      </p:sp>
    </p:spTree>
    <p:extLst>
      <p:ext uri="{BB962C8B-B14F-4D97-AF65-F5344CB8AC3E}">
        <p14:creationId xmlns:p14="http://schemas.microsoft.com/office/powerpoint/2010/main" val="229479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left)">
                                      <p:cBhvr>
                                        <p:cTn id="11" dur="1000"/>
                                        <p:tgtEl>
                                          <p:spTgt spid="5">
                                            <p:txEl>
                                              <p:pRg st="2" end="2"/>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wipe(left)">
                                      <p:cBhvr>
                                        <p:cTn id="15"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Source Sans Pro" panose="020B0503030403020204" pitchFamily="34" charset="0"/>
                <a:ea typeface="Source Sans Pro" panose="020B0503030403020204" pitchFamily="34" charset="0"/>
              </a:rPr>
              <a:t>TRUE OR FALSE</a:t>
            </a:r>
            <a:br>
              <a:rPr lang="en-US" b="1">
                <a:latin typeface="Source Sans Pro" panose="020B0503030403020204" pitchFamily="34" charset="0"/>
                <a:ea typeface="Source Sans Pro" panose="020B0503030403020204" pitchFamily="34" charset="0"/>
              </a:rPr>
            </a:br>
            <a:r>
              <a:rPr lang="en-US" sz="2800" i="1">
                <a:latin typeface="Source Sans Pro" panose="020B0503030403020204" pitchFamily="34" charset="0"/>
                <a:ea typeface="Source Sans Pro" panose="020B0503030403020204" pitchFamily="34" charset="0"/>
              </a:rPr>
              <a:t>My student completed the ADT.  They are guaranteed to be admitted to CPSLO.</a:t>
            </a:r>
            <a:endParaRPr lang="en-US"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91735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Source Sans Pro" panose="020B0503030403020204" pitchFamily="34" charset="0"/>
                <a:ea typeface="Source Sans Pro" panose="020B0503030403020204" pitchFamily="34" charset="0"/>
              </a:rPr>
              <a:t>TRUE OR </a:t>
            </a:r>
            <a:r>
              <a:rPr lang="en-US" b="1">
                <a:solidFill>
                  <a:srgbClr val="FF5FB0"/>
                </a:solidFill>
                <a:latin typeface="Source Sans Pro" panose="020B0503030403020204" pitchFamily="34" charset="0"/>
                <a:ea typeface="Source Sans Pro" panose="020B0503030403020204" pitchFamily="34" charset="0"/>
              </a:rPr>
              <a:t>FALSE</a:t>
            </a:r>
            <a:br>
              <a:rPr lang="en-US" b="1">
                <a:latin typeface="Source Sans Pro" panose="020B0503030403020204" pitchFamily="34" charset="0"/>
                <a:ea typeface="Source Sans Pro" panose="020B0503030403020204" pitchFamily="34" charset="0"/>
              </a:rPr>
            </a:br>
            <a:r>
              <a:rPr lang="en-US" sz="2800" i="1">
                <a:latin typeface="Source Sans Pro" panose="020B0503030403020204" pitchFamily="34" charset="0"/>
                <a:ea typeface="Source Sans Pro" panose="020B0503030403020204" pitchFamily="34" charset="0"/>
              </a:rPr>
              <a:t>My student completed the ADT.  They are guaranteed to be admitted to CPSLO.</a:t>
            </a:r>
            <a:endParaRPr lang="en-US"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3078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74" b="-48"/>
          <a:stretch/>
        </p:blipFill>
        <p:spPr/>
      </p:pic>
      <p:sp>
        <p:nvSpPr>
          <p:cNvPr id="7" name="Rectangle 6"/>
          <p:cNvSpPr/>
          <p:nvPr/>
        </p:nvSpPr>
        <p:spPr>
          <a:xfrm>
            <a:off x="0" y="865063"/>
            <a:ext cx="5229225" cy="1209675"/>
          </a:xfrm>
          <a:prstGeom prst="rect">
            <a:avLst/>
          </a:prstGeom>
          <a:solidFill>
            <a:srgbClr val="B3886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pPr algn="r"/>
            <a:r>
              <a:rPr lang="en-US" sz="3200" b="1">
                <a:solidFill>
                  <a:srgbClr val="8A0D13"/>
                </a:solidFill>
                <a:latin typeface="Source Sans Pro" panose="020B0503030403020204" pitchFamily="34" charset="0"/>
                <a:ea typeface="Source Sans Pro" panose="020B0503030403020204" pitchFamily="34" charset="0"/>
              </a:rPr>
              <a:t>ADTs</a:t>
            </a:r>
          </a:p>
          <a:p>
            <a:pPr algn="r"/>
            <a:r>
              <a:rPr lang="en-US" sz="2000" i="1">
                <a:solidFill>
                  <a:srgbClr val="DCCEB4"/>
                </a:solidFill>
                <a:latin typeface="Source Sans Pro" panose="020B0503030403020204" pitchFamily="34" charset="0"/>
                <a:ea typeface="Source Sans Pro" panose="020B0503030403020204" pitchFamily="34" charset="0"/>
              </a:rPr>
              <a:t>Guarantees Admission to the CSU System</a:t>
            </a:r>
          </a:p>
        </p:txBody>
      </p:sp>
    </p:spTree>
    <p:extLst>
      <p:ext uri="{BB962C8B-B14F-4D97-AF65-F5344CB8AC3E}">
        <p14:creationId xmlns:p14="http://schemas.microsoft.com/office/powerpoint/2010/main" val="8547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556" r="5556"/>
          <a:stretch>
            <a:fillRect/>
          </a:stretch>
        </p:blipFill>
        <p:spPr/>
      </p:pic>
      <p:sp>
        <p:nvSpPr>
          <p:cNvPr id="4" name="Rectangle 3"/>
          <p:cNvSpPr/>
          <p:nvPr/>
        </p:nvSpPr>
        <p:spPr>
          <a:xfrm>
            <a:off x="8372102" y="0"/>
            <a:ext cx="3819525" cy="6858000"/>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r>
              <a:rPr lang="en-US" sz="3600" b="1" i="1">
                <a:solidFill>
                  <a:srgbClr val="832E02"/>
                </a:solidFill>
                <a:latin typeface="Source Sans Pro" panose="020B0503030403020204" pitchFamily="34" charset="0"/>
                <a:ea typeface="Source Sans Pro" panose="020B0503030403020204" pitchFamily="34" charset="0"/>
              </a:rPr>
              <a:t>Benefits of ADTs</a:t>
            </a:r>
          </a:p>
          <a:p>
            <a:endParaRPr lang="en-US" sz="2400" b="1" i="1">
              <a:solidFill>
                <a:srgbClr val="7E0919"/>
              </a:solidFill>
              <a:latin typeface="Source Sans Pro" panose="020B0503030403020204" pitchFamily="34" charset="0"/>
              <a:ea typeface="Source Sans Pro" panose="020B0503030403020204" pitchFamily="34" charset="0"/>
            </a:endParaRPr>
          </a:p>
          <a:p>
            <a:r>
              <a:rPr lang="en-US" sz="2400">
                <a:solidFill>
                  <a:srgbClr val="832E02"/>
                </a:solidFill>
                <a:latin typeface="Source Sans Pro" panose="020B0503030403020204" pitchFamily="34" charset="0"/>
                <a:ea typeface="Source Sans Pro" panose="020B0503030403020204" pitchFamily="34" charset="0"/>
              </a:rPr>
              <a:t>Guaranteed Admission </a:t>
            </a:r>
            <a:r>
              <a:rPr lang="en-US" sz="2400">
                <a:solidFill>
                  <a:srgbClr val="66462A"/>
                </a:solidFill>
                <a:latin typeface="Source Sans Pro" panose="020B0503030403020204" pitchFamily="34" charset="0"/>
                <a:ea typeface="Source Sans Pro" panose="020B0503030403020204" pitchFamily="34" charset="0"/>
              </a:rPr>
              <a:t>to 1 of 23 CSUs</a:t>
            </a:r>
          </a:p>
          <a:p>
            <a:endParaRPr lang="en-US" sz="1200">
              <a:solidFill>
                <a:srgbClr val="66462A"/>
              </a:solidFill>
              <a:latin typeface="Source Sans Pro" panose="020B0503030403020204" pitchFamily="34" charset="0"/>
              <a:ea typeface="Source Sans Pro" panose="020B0503030403020204" pitchFamily="34" charset="0"/>
            </a:endParaRPr>
          </a:p>
          <a:p>
            <a:r>
              <a:rPr lang="en-US" sz="2400">
                <a:solidFill>
                  <a:srgbClr val="832E02"/>
                </a:solidFill>
                <a:latin typeface="Source Sans Pro" panose="020B0503030403020204" pitchFamily="34" charset="0"/>
                <a:ea typeface="Source Sans Pro" panose="020B0503030403020204" pitchFamily="34" charset="0"/>
              </a:rPr>
              <a:t>Guaranteed Completion of Baccalaureate </a:t>
            </a:r>
            <a:r>
              <a:rPr lang="en-US" sz="2400">
                <a:solidFill>
                  <a:srgbClr val="66462A"/>
                </a:solidFill>
                <a:latin typeface="Source Sans Pro" panose="020B0503030403020204" pitchFamily="34" charset="0"/>
                <a:ea typeface="Source Sans Pro" panose="020B0503030403020204" pitchFamily="34" charset="0"/>
              </a:rPr>
              <a:t>in 60 Semester Units</a:t>
            </a:r>
          </a:p>
          <a:p>
            <a:endParaRPr lang="en-US" sz="1200">
              <a:solidFill>
                <a:srgbClr val="66462A"/>
              </a:solidFill>
              <a:latin typeface="Source Sans Pro" panose="020B0503030403020204" pitchFamily="34" charset="0"/>
              <a:ea typeface="Source Sans Pro" panose="020B0503030403020204" pitchFamily="34" charset="0"/>
            </a:endParaRPr>
          </a:p>
          <a:p>
            <a:r>
              <a:rPr lang="en-US" sz="2400">
                <a:solidFill>
                  <a:srgbClr val="832E02"/>
                </a:solidFill>
                <a:latin typeface="Source Sans Pro" panose="020B0503030403020204" pitchFamily="34" charset="0"/>
                <a:ea typeface="Source Sans Pro" panose="020B0503030403020204" pitchFamily="34" charset="0"/>
              </a:rPr>
              <a:t>0.2 GPA Advantage </a:t>
            </a:r>
            <a:r>
              <a:rPr lang="en-US" sz="2400">
                <a:solidFill>
                  <a:srgbClr val="66462A"/>
                </a:solidFill>
                <a:latin typeface="Source Sans Pro" panose="020B0503030403020204" pitchFamily="34" charset="0"/>
                <a:ea typeface="Source Sans Pro" panose="020B0503030403020204" pitchFamily="34" charset="0"/>
              </a:rPr>
              <a:t>at Program Impacted CSUs</a:t>
            </a:r>
          </a:p>
          <a:p>
            <a:endParaRPr lang="en-US" sz="1200">
              <a:solidFill>
                <a:srgbClr val="66462A"/>
              </a:solidFill>
              <a:latin typeface="Source Sans Pro" panose="020B0503030403020204" pitchFamily="34" charset="0"/>
              <a:ea typeface="Source Sans Pro" panose="020B0503030403020204" pitchFamily="34" charset="0"/>
            </a:endParaRPr>
          </a:p>
          <a:p>
            <a:r>
              <a:rPr lang="en-US" sz="2400">
                <a:solidFill>
                  <a:srgbClr val="832E02"/>
                </a:solidFill>
                <a:latin typeface="Source Sans Pro" panose="020B0503030403020204" pitchFamily="34" charset="0"/>
                <a:ea typeface="Source Sans Pro" panose="020B0503030403020204" pitchFamily="34" charset="0"/>
              </a:rPr>
              <a:t>0.1 GPA Advantage </a:t>
            </a:r>
            <a:r>
              <a:rPr lang="en-US" sz="2400">
                <a:solidFill>
                  <a:srgbClr val="66462A"/>
                </a:solidFill>
                <a:latin typeface="Source Sans Pro" panose="020B0503030403020204" pitchFamily="34" charset="0"/>
                <a:ea typeface="Source Sans Pro" panose="020B0503030403020204" pitchFamily="34" charset="0"/>
              </a:rPr>
              <a:t>at Fully Impacted CSUs</a:t>
            </a:r>
          </a:p>
          <a:p>
            <a:endParaRPr lang="en-US" sz="1200">
              <a:solidFill>
                <a:srgbClr val="66462A"/>
              </a:solidFill>
              <a:latin typeface="Source Sans Pro" panose="020B0503030403020204" pitchFamily="34" charset="0"/>
              <a:ea typeface="Source Sans Pro" panose="020B0503030403020204" pitchFamily="34" charset="0"/>
            </a:endParaRPr>
          </a:p>
          <a:p>
            <a:r>
              <a:rPr lang="en-US" sz="2400">
                <a:solidFill>
                  <a:srgbClr val="66462A"/>
                </a:solidFill>
                <a:latin typeface="Source Sans Pro" panose="020B0503030403020204" pitchFamily="34" charset="0"/>
                <a:ea typeface="Source Sans Pro" panose="020B0503030403020204" pitchFamily="34" charset="0"/>
              </a:rPr>
              <a:t>ADT Must Be </a:t>
            </a:r>
            <a:r>
              <a:rPr lang="en-US" sz="2400">
                <a:solidFill>
                  <a:srgbClr val="832E02"/>
                </a:solidFill>
                <a:latin typeface="Source Sans Pro" panose="020B0503030403020204" pitchFamily="34" charset="0"/>
                <a:ea typeface="Source Sans Pro" panose="020B0503030403020204" pitchFamily="34" charset="0"/>
              </a:rPr>
              <a:t>“Similar”</a:t>
            </a:r>
          </a:p>
        </p:txBody>
      </p:sp>
    </p:spTree>
    <p:extLst>
      <p:ext uri="{BB962C8B-B14F-4D97-AF65-F5344CB8AC3E}">
        <p14:creationId xmlns:p14="http://schemas.microsoft.com/office/powerpoint/2010/main" val="295987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1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10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left)">
                                      <p:cBhvr>
                                        <p:cTn id="21" dur="10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wipe(left)">
                                      <p:cBhvr>
                                        <p:cTn id="26" dur="1000"/>
                                        <p:tgtEl>
                                          <p:spTgt spid="4">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wipe(left)">
                                      <p:cBhvr>
                                        <p:cTn id="31" dur="1000"/>
                                        <p:tgtEl>
                                          <p:spTgt spid="4">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wipe(left)">
                                      <p:cBhvr>
                                        <p:cTn id="36"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Source Sans Pro" panose="020B0503030403020204" pitchFamily="34" charset="0"/>
                <a:ea typeface="Source Sans Pro" panose="020B0503030403020204" pitchFamily="34" charset="0"/>
              </a:rPr>
              <a:t>TRUE OR FALSE</a:t>
            </a:r>
            <a:br>
              <a:rPr lang="en-US" b="1">
                <a:latin typeface="Source Sans Pro" panose="020B0503030403020204" pitchFamily="34" charset="0"/>
                <a:ea typeface="Source Sans Pro" panose="020B0503030403020204" pitchFamily="34" charset="0"/>
              </a:rPr>
            </a:br>
            <a:r>
              <a:rPr lang="en-US" sz="2800" i="1">
                <a:latin typeface="Source Sans Pro" panose="020B0503030403020204" pitchFamily="34" charset="0"/>
                <a:ea typeface="Source Sans Pro" panose="020B0503030403020204" pitchFamily="34" charset="0"/>
              </a:rPr>
              <a:t>The IGETC is the UC GE Pattern.</a:t>
            </a:r>
            <a:endParaRPr lang="en-US"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6920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Source Sans Pro" panose="020B0503030403020204" pitchFamily="34" charset="0"/>
                <a:ea typeface="Source Sans Pro" panose="020B0503030403020204" pitchFamily="34" charset="0"/>
              </a:rPr>
              <a:t>TRUE OR </a:t>
            </a:r>
            <a:r>
              <a:rPr lang="en-US" b="1">
                <a:solidFill>
                  <a:srgbClr val="FF5FB0"/>
                </a:solidFill>
                <a:latin typeface="Source Sans Pro" panose="020B0503030403020204" pitchFamily="34" charset="0"/>
                <a:ea typeface="Source Sans Pro" panose="020B0503030403020204" pitchFamily="34" charset="0"/>
              </a:rPr>
              <a:t>FALSE</a:t>
            </a:r>
            <a:br>
              <a:rPr lang="en-US" b="1">
                <a:latin typeface="Source Sans Pro" panose="020B0503030403020204" pitchFamily="34" charset="0"/>
                <a:ea typeface="Source Sans Pro" panose="020B0503030403020204" pitchFamily="34" charset="0"/>
              </a:rPr>
            </a:br>
            <a:r>
              <a:rPr lang="en-US" sz="2800" i="1">
                <a:latin typeface="Source Sans Pro" panose="020B0503030403020204" pitchFamily="34" charset="0"/>
                <a:ea typeface="Source Sans Pro" panose="020B0503030403020204" pitchFamily="34" charset="0"/>
              </a:rPr>
              <a:t>The IGETC is the UC GE Pattern.</a:t>
            </a:r>
            <a:endParaRPr lang="en-US"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5521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981" b="7981"/>
          <a:stretch>
            <a:fillRect/>
          </a:stretch>
        </p:blipFill>
        <p:spPr>
          <a:xfrm>
            <a:off x="0" y="2755"/>
            <a:ext cx="12192000" cy="6858000"/>
          </a:xfrm>
        </p:spPr>
      </p:pic>
      <p:sp>
        <p:nvSpPr>
          <p:cNvPr id="7" name="Rectangle 6"/>
          <p:cNvSpPr/>
          <p:nvPr/>
        </p:nvSpPr>
        <p:spPr>
          <a:xfrm>
            <a:off x="0" y="865063"/>
            <a:ext cx="5229225" cy="1209675"/>
          </a:xfrm>
          <a:prstGeom prst="rect">
            <a:avLst/>
          </a:prstGeom>
          <a:solidFill>
            <a:srgbClr val="E3C19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pPr algn="r"/>
            <a:r>
              <a:rPr lang="en-US" sz="3200" b="1">
                <a:solidFill>
                  <a:srgbClr val="AB543D"/>
                </a:solidFill>
                <a:latin typeface="Source Sans Pro" panose="020B0503030403020204" pitchFamily="34" charset="0"/>
                <a:ea typeface="Source Sans Pro" panose="020B0503030403020204" pitchFamily="34" charset="0"/>
              </a:rPr>
              <a:t>IGETC</a:t>
            </a:r>
          </a:p>
          <a:p>
            <a:pPr algn="r"/>
            <a:r>
              <a:rPr lang="en-US" sz="2000" i="1">
                <a:solidFill>
                  <a:srgbClr val="5D6925"/>
                </a:solidFill>
                <a:latin typeface="Source Sans Pro" panose="020B0503030403020204" pitchFamily="34" charset="0"/>
                <a:ea typeface="Source Sans Pro" panose="020B0503030403020204" pitchFamily="34" charset="0"/>
              </a:rPr>
              <a:t>The IGETC has a CSU and a UC version</a:t>
            </a:r>
          </a:p>
        </p:txBody>
      </p:sp>
    </p:spTree>
    <p:extLst>
      <p:ext uri="{BB962C8B-B14F-4D97-AF65-F5344CB8AC3E}">
        <p14:creationId xmlns:p14="http://schemas.microsoft.com/office/powerpoint/2010/main" val="356950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33" b="7833"/>
          <a:stretch>
            <a:fillRect/>
          </a:stretch>
        </p:blipFill>
        <p:spPr/>
      </p:pic>
      <p:sp>
        <p:nvSpPr>
          <p:cNvPr id="4" name="Rectangle 3"/>
          <p:cNvSpPr/>
          <p:nvPr/>
        </p:nvSpPr>
        <p:spPr>
          <a:xfrm>
            <a:off x="4196708" y="0"/>
            <a:ext cx="3819525" cy="6858000"/>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pPr algn="ctr"/>
            <a:r>
              <a:rPr lang="en-US" sz="3600" b="1" i="1">
                <a:solidFill>
                  <a:srgbClr val="463337"/>
                </a:solidFill>
                <a:latin typeface="Source Sans Pro" panose="020B0503030403020204" pitchFamily="34" charset="0"/>
                <a:ea typeface="Source Sans Pro" panose="020B0503030403020204" pitchFamily="34" charset="0"/>
              </a:rPr>
              <a:t>IGETC for UC</a:t>
            </a:r>
          </a:p>
          <a:p>
            <a:endParaRPr lang="en-US" sz="2400" b="1" i="1">
              <a:solidFill>
                <a:srgbClr val="7E0919"/>
              </a:solidFill>
              <a:latin typeface="Source Sans Pro" panose="020B0503030403020204" pitchFamily="34" charset="0"/>
              <a:ea typeface="Source Sans Pro" panose="020B0503030403020204" pitchFamily="34" charset="0"/>
            </a:endParaRPr>
          </a:p>
          <a:p>
            <a:pPr algn="ctr"/>
            <a:r>
              <a:rPr lang="en-US" sz="2400">
                <a:solidFill>
                  <a:srgbClr val="463337"/>
                </a:solidFill>
                <a:latin typeface="Source Sans Pro" panose="020B0503030403020204" pitchFamily="34" charset="0"/>
                <a:ea typeface="Source Sans Pro" panose="020B0503030403020204" pitchFamily="34" charset="0"/>
              </a:rPr>
              <a:t>Requires</a:t>
            </a:r>
            <a:br>
              <a:rPr lang="en-US" sz="2400">
                <a:solidFill>
                  <a:srgbClr val="6D6F3D"/>
                </a:solidFill>
                <a:latin typeface="Source Sans Pro" panose="020B0503030403020204" pitchFamily="34" charset="0"/>
                <a:ea typeface="Source Sans Pro" panose="020B0503030403020204" pitchFamily="34" charset="0"/>
              </a:rPr>
            </a:br>
            <a:r>
              <a:rPr lang="en-US" sz="2400">
                <a:solidFill>
                  <a:srgbClr val="6D6F3D"/>
                </a:solidFill>
                <a:latin typeface="Source Sans Pro" panose="020B0503030403020204" pitchFamily="34" charset="0"/>
                <a:ea typeface="Source Sans Pro" panose="020B0503030403020204" pitchFamily="34" charset="0"/>
              </a:rPr>
              <a:t>Group 6 Language Other Than English</a:t>
            </a:r>
          </a:p>
          <a:p>
            <a:endParaRPr lang="en-US" sz="1200">
              <a:solidFill>
                <a:srgbClr val="6D6F3D"/>
              </a:solidFill>
              <a:latin typeface="Source Sans Pro" panose="020B0503030403020204" pitchFamily="34" charset="0"/>
              <a:ea typeface="Source Sans Pro" panose="020B0503030403020204" pitchFamily="34" charset="0"/>
            </a:endParaRPr>
          </a:p>
          <a:p>
            <a:pPr algn="ctr"/>
            <a:r>
              <a:rPr lang="en-US" sz="2400">
                <a:solidFill>
                  <a:srgbClr val="463337"/>
                </a:solidFill>
                <a:latin typeface="Source Sans Pro" panose="020B0503030403020204" pitchFamily="34" charset="0"/>
                <a:ea typeface="Source Sans Pro" panose="020B0503030403020204" pitchFamily="34" charset="0"/>
              </a:rPr>
              <a:t>Does Not Require</a:t>
            </a:r>
            <a:br>
              <a:rPr lang="en-US" sz="2400">
                <a:solidFill>
                  <a:srgbClr val="6D6F3D"/>
                </a:solidFill>
                <a:latin typeface="Source Sans Pro" panose="020B0503030403020204" pitchFamily="34" charset="0"/>
                <a:ea typeface="Source Sans Pro" panose="020B0503030403020204" pitchFamily="34" charset="0"/>
              </a:rPr>
            </a:br>
            <a:r>
              <a:rPr lang="en-US" sz="2400">
                <a:solidFill>
                  <a:srgbClr val="6D6F3D"/>
                </a:solidFill>
                <a:latin typeface="Source Sans Pro" panose="020B0503030403020204" pitchFamily="34" charset="0"/>
                <a:ea typeface="Source Sans Pro" panose="020B0503030403020204" pitchFamily="34" charset="0"/>
              </a:rPr>
              <a:t>Group 1C Oral Communication</a:t>
            </a:r>
          </a:p>
        </p:txBody>
      </p:sp>
    </p:spTree>
    <p:extLst>
      <p:ext uri="{BB962C8B-B14F-4D97-AF65-F5344CB8AC3E}">
        <p14:creationId xmlns:p14="http://schemas.microsoft.com/office/powerpoint/2010/main" val="324835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500" b="12500"/>
          <a:stretch>
            <a:fillRect/>
          </a:stretch>
        </p:blipFill>
        <p:spPr/>
      </p:pic>
      <p:sp>
        <p:nvSpPr>
          <p:cNvPr id="6" name="Rectangle 5"/>
          <p:cNvSpPr/>
          <p:nvPr/>
        </p:nvSpPr>
        <p:spPr>
          <a:xfrm>
            <a:off x="4195015" y="0"/>
            <a:ext cx="3819525" cy="6858000"/>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pPr algn="ctr"/>
            <a:r>
              <a:rPr lang="en-US" sz="3600" b="1" i="1">
                <a:solidFill>
                  <a:srgbClr val="793E46"/>
                </a:solidFill>
                <a:latin typeface="Source Sans Pro" panose="020B0503030403020204" pitchFamily="34" charset="0"/>
                <a:ea typeface="Source Sans Pro" panose="020B0503030403020204" pitchFamily="34" charset="0"/>
              </a:rPr>
              <a:t>IGETC for CSU</a:t>
            </a:r>
          </a:p>
          <a:p>
            <a:pPr algn="ctr"/>
            <a:endParaRPr lang="en-US" sz="2400" b="1" i="1">
              <a:solidFill>
                <a:srgbClr val="7E0919"/>
              </a:solidFill>
              <a:latin typeface="Source Sans Pro" panose="020B0503030403020204" pitchFamily="34" charset="0"/>
              <a:ea typeface="Source Sans Pro" panose="020B0503030403020204" pitchFamily="34" charset="0"/>
            </a:endParaRPr>
          </a:p>
          <a:p>
            <a:pPr algn="ctr"/>
            <a:r>
              <a:rPr lang="en-US" sz="2400">
                <a:solidFill>
                  <a:srgbClr val="793E46"/>
                </a:solidFill>
                <a:latin typeface="Source Sans Pro" panose="020B0503030403020204" pitchFamily="34" charset="0"/>
                <a:ea typeface="Source Sans Pro" panose="020B0503030403020204" pitchFamily="34" charset="0"/>
              </a:rPr>
              <a:t>Does Not Require</a:t>
            </a:r>
            <a:br>
              <a:rPr lang="en-US" sz="2400">
                <a:solidFill>
                  <a:srgbClr val="026095"/>
                </a:solidFill>
                <a:latin typeface="Source Sans Pro" panose="020B0503030403020204" pitchFamily="34" charset="0"/>
                <a:ea typeface="Source Sans Pro" panose="020B0503030403020204" pitchFamily="34" charset="0"/>
              </a:rPr>
            </a:br>
            <a:r>
              <a:rPr lang="en-US" sz="2400">
                <a:solidFill>
                  <a:srgbClr val="026095"/>
                </a:solidFill>
                <a:latin typeface="Source Sans Pro" panose="020B0503030403020204" pitchFamily="34" charset="0"/>
                <a:ea typeface="Source Sans Pro" panose="020B0503030403020204" pitchFamily="34" charset="0"/>
              </a:rPr>
              <a:t>Group 6 Language Other Than English</a:t>
            </a:r>
          </a:p>
          <a:p>
            <a:pPr algn="ctr"/>
            <a:endParaRPr lang="en-US" sz="1200">
              <a:solidFill>
                <a:srgbClr val="026095"/>
              </a:solidFill>
              <a:latin typeface="Source Sans Pro" panose="020B0503030403020204" pitchFamily="34" charset="0"/>
              <a:ea typeface="Source Sans Pro" panose="020B0503030403020204" pitchFamily="34" charset="0"/>
            </a:endParaRPr>
          </a:p>
          <a:p>
            <a:pPr algn="ctr"/>
            <a:r>
              <a:rPr lang="en-US" sz="2400">
                <a:solidFill>
                  <a:srgbClr val="793E46"/>
                </a:solidFill>
                <a:latin typeface="Source Sans Pro" panose="020B0503030403020204" pitchFamily="34" charset="0"/>
                <a:ea typeface="Source Sans Pro" panose="020B0503030403020204" pitchFamily="34" charset="0"/>
              </a:rPr>
              <a:t>Requires</a:t>
            </a:r>
            <a:br>
              <a:rPr lang="en-US" sz="2400">
                <a:solidFill>
                  <a:srgbClr val="793E46"/>
                </a:solidFill>
                <a:latin typeface="Source Sans Pro" panose="020B0503030403020204" pitchFamily="34" charset="0"/>
                <a:ea typeface="Source Sans Pro" panose="020B0503030403020204" pitchFamily="34" charset="0"/>
              </a:rPr>
            </a:br>
            <a:r>
              <a:rPr lang="en-US" sz="2400">
                <a:solidFill>
                  <a:srgbClr val="026095"/>
                </a:solidFill>
                <a:latin typeface="Source Sans Pro" panose="020B0503030403020204" pitchFamily="34" charset="0"/>
                <a:ea typeface="Source Sans Pro" panose="020B0503030403020204" pitchFamily="34" charset="0"/>
              </a:rPr>
              <a:t>Group 1C Oral Communication</a:t>
            </a:r>
          </a:p>
        </p:txBody>
      </p:sp>
    </p:spTree>
    <p:extLst>
      <p:ext uri="{BB962C8B-B14F-4D97-AF65-F5344CB8AC3E}">
        <p14:creationId xmlns:p14="http://schemas.microsoft.com/office/powerpoint/2010/main" val="199850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fade">
                                      <p:cBhvr>
                                        <p:cTn id="2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860FC19C-5480-6D43-9AF2-E148516DE5E2}"/>
              </a:ext>
            </a:extLst>
          </p:cNvPr>
          <p:cNvSpPr>
            <a:spLocks noGrp="1" noChangeArrowheads="1"/>
          </p:cNvSpPr>
          <p:nvPr>
            <p:ph type="title"/>
          </p:nvPr>
        </p:nvSpPr>
        <p:spPr>
          <a:xfrm>
            <a:off x="7531100" y="503238"/>
            <a:ext cx="4267200" cy="5851525"/>
          </a:xfrm>
        </p:spPr>
        <p:txBody>
          <a:bodyPr>
            <a:normAutofit/>
          </a:bodyPr>
          <a:lstStyle/>
          <a:p>
            <a:pPr lvl="0" algn="l">
              <a:spcBef>
                <a:spcPts val="0"/>
              </a:spcBef>
              <a:spcAft>
                <a:spcPts val="0"/>
              </a:spcAft>
              <a:buClr>
                <a:schemeClr val="dk1"/>
              </a:buClr>
              <a:buSzPts val="1100"/>
            </a:pPr>
            <a:r>
              <a:rPr lang="en-US" sz="2600" i="1">
                <a:latin typeface="Source Sans Pro" panose="020B0503030403020204" pitchFamily="34" charset="0"/>
                <a:ea typeface="Source Sans Pro" panose="020B0503030403020204" pitchFamily="34" charset="0"/>
                <a:cs typeface="Calibri"/>
                <a:sym typeface="Calibri"/>
              </a:rPr>
              <a:t> Are you thinking of developing a new course? Let’s discuss the nexus of transfer agreements and articulation in the development of curriculum to support transfer. How can we work together and use transfer tools to maximize and streamline support for transfer? Come hear how to add value to your courses for transfer appeal.</a:t>
            </a:r>
            <a:endParaRPr lang="en-US" sz="2600" i="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22182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Source Sans Pro" panose="020B0503030403020204" pitchFamily="34" charset="0"/>
                <a:ea typeface="Source Sans Pro" panose="020B0503030403020204" pitchFamily="34" charset="0"/>
              </a:rPr>
              <a:t>TRUE OR FALSE</a:t>
            </a:r>
            <a:br>
              <a:rPr lang="en-US" b="1">
                <a:latin typeface="Source Sans Pro" panose="020B0503030403020204" pitchFamily="34" charset="0"/>
                <a:ea typeface="Source Sans Pro" panose="020B0503030403020204" pitchFamily="34" charset="0"/>
              </a:rPr>
            </a:br>
            <a:r>
              <a:rPr lang="en-US" sz="2800" i="1">
                <a:latin typeface="Source Sans Pro" panose="020B0503030403020204" pitchFamily="34" charset="0"/>
                <a:ea typeface="Source Sans Pro" panose="020B0503030403020204" pitchFamily="34" charset="0"/>
              </a:rPr>
              <a:t>I can add my new course as a required course in the ADT.</a:t>
            </a:r>
            <a:endParaRPr lang="en-US"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36848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5FB0"/>
                </a:solidFill>
                <a:latin typeface="Source Sans Pro" panose="020B0503030403020204" pitchFamily="34" charset="0"/>
                <a:ea typeface="Source Sans Pro" panose="020B0503030403020204" pitchFamily="34" charset="0"/>
              </a:rPr>
              <a:t>MAYBE</a:t>
            </a:r>
            <a:br>
              <a:rPr lang="en-US" b="1" dirty="0">
                <a:latin typeface="Source Sans Pro" panose="020B0503030403020204" pitchFamily="34" charset="0"/>
                <a:ea typeface="Source Sans Pro" panose="020B0503030403020204" pitchFamily="34" charset="0"/>
              </a:rPr>
            </a:br>
            <a:r>
              <a:rPr lang="en-US" sz="2800" i="1" dirty="0">
                <a:latin typeface="Source Sans Pro" panose="020B0503030403020204" pitchFamily="34" charset="0"/>
                <a:ea typeface="Source Sans Pro" panose="020B0503030403020204" pitchFamily="34" charset="0"/>
              </a:rPr>
              <a:t>I can add my new course as a required course in the ADT.</a:t>
            </a:r>
            <a:endParaRPr lang="en-US"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3240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84" t="12743" r="-84" b="2883"/>
          <a:stretch/>
        </p:blipFill>
        <p:spPr/>
      </p:pic>
      <p:sp>
        <p:nvSpPr>
          <p:cNvPr id="5" name="Rectangle 4"/>
          <p:cNvSpPr/>
          <p:nvPr/>
        </p:nvSpPr>
        <p:spPr>
          <a:xfrm>
            <a:off x="0" y="865063"/>
            <a:ext cx="5229225" cy="1209675"/>
          </a:xfrm>
          <a:prstGeom prst="rect">
            <a:avLst/>
          </a:prstGeom>
          <a:solidFill>
            <a:srgbClr val="FAE3B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pPr algn="r"/>
            <a:r>
              <a:rPr lang="en-US" sz="3200" b="1">
                <a:solidFill>
                  <a:srgbClr val="7D4B3C"/>
                </a:solidFill>
                <a:latin typeface="Source Sans Pro" panose="020B0503030403020204" pitchFamily="34" charset="0"/>
                <a:ea typeface="Source Sans Pro" panose="020B0503030403020204" pitchFamily="34" charset="0"/>
              </a:rPr>
              <a:t>ADTs and TMCs</a:t>
            </a:r>
          </a:p>
          <a:p>
            <a:pPr algn="r"/>
            <a:r>
              <a:rPr lang="en-US" sz="2000" i="1">
                <a:solidFill>
                  <a:srgbClr val="1C3126"/>
                </a:solidFill>
                <a:latin typeface="Source Sans Pro" panose="020B0503030403020204" pitchFamily="34" charset="0"/>
                <a:ea typeface="Source Sans Pro" panose="020B0503030403020204" pitchFamily="34" charset="0"/>
              </a:rPr>
              <a:t>It all depends on the nature of the course.</a:t>
            </a:r>
          </a:p>
        </p:txBody>
      </p:sp>
    </p:spTree>
    <p:extLst>
      <p:ext uri="{BB962C8B-B14F-4D97-AF65-F5344CB8AC3E}">
        <p14:creationId xmlns:p14="http://schemas.microsoft.com/office/powerpoint/2010/main" val="357263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 name="Rectangle 3"/>
          <p:cNvSpPr/>
          <p:nvPr/>
        </p:nvSpPr>
        <p:spPr>
          <a:xfrm>
            <a:off x="4186237" y="0"/>
            <a:ext cx="3819525" cy="6858000"/>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pPr algn="ctr"/>
            <a:r>
              <a:rPr lang="en-US" sz="3600" b="1" i="1">
                <a:solidFill>
                  <a:srgbClr val="283F5F"/>
                </a:solidFill>
                <a:latin typeface="Source Sans Pro" panose="020B0503030403020204" pitchFamily="34" charset="0"/>
                <a:ea typeface="Source Sans Pro" panose="020B0503030403020204" pitchFamily="34" charset="0"/>
              </a:rPr>
              <a:t>ADTs</a:t>
            </a:r>
          </a:p>
          <a:p>
            <a:pPr algn="ctr"/>
            <a:endParaRPr lang="en-US" sz="2400">
              <a:solidFill>
                <a:srgbClr val="735B43"/>
              </a:solidFill>
              <a:latin typeface="Source Sans Pro" panose="020B0503030403020204" pitchFamily="34" charset="0"/>
              <a:ea typeface="Source Sans Pro" panose="020B0503030403020204" pitchFamily="34" charset="0"/>
            </a:endParaRPr>
          </a:p>
          <a:p>
            <a:pPr algn="ctr"/>
            <a:r>
              <a:rPr lang="en-US" sz="2400">
                <a:solidFill>
                  <a:srgbClr val="735B43"/>
                </a:solidFill>
                <a:latin typeface="Source Sans Pro" panose="020B0503030403020204" pitchFamily="34" charset="0"/>
                <a:ea typeface="Source Sans Pro" panose="020B0503030403020204" pitchFamily="34" charset="0"/>
              </a:rPr>
              <a:t>Courses Can Only Be Added By One of the Following:</a:t>
            </a:r>
          </a:p>
          <a:p>
            <a:pPr algn="ctr"/>
            <a:endParaRPr lang="en-US" sz="1200">
              <a:solidFill>
                <a:srgbClr val="735B43"/>
              </a:solidFill>
              <a:latin typeface="Source Sans Pro" panose="020B0503030403020204" pitchFamily="34" charset="0"/>
              <a:ea typeface="Source Sans Pro" panose="020B0503030403020204" pitchFamily="34" charset="0"/>
            </a:endParaRPr>
          </a:p>
          <a:p>
            <a:pPr algn="ctr"/>
            <a:r>
              <a:rPr lang="en-US" sz="2400">
                <a:solidFill>
                  <a:srgbClr val="283F5F"/>
                </a:solidFill>
                <a:latin typeface="Source Sans Pro" panose="020B0503030403020204" pitchFamily="34" charset="0"/>
                <a:ea typeface="Source Sans Pro" panose="020B0503030403020204" pitchFamily="34" charset="0"/>
              </a:rPr>
              <a:t>C-ID</a:t>
            </a:r>
          </a:p>
          <a:p>
            <a:pPr algn="ctr"/>
            <a:endParaRPr lang="en-US" sz="1200">
              <a:solidFill>
                <a:srgbClr val="283F5F"/>
              </a:solidFill>
              <a:latin typeface="Source Sans Pro" panose="020B0503030403020204" pitchFamily="34" charset="0"/>
              <a:ea typeface="Source Sans Pro" panose="020B0503030403020204" pitchFamily="34" charset="0"/>
            </a:endParaRPr>
          </a:p>
          <a:p>
            <a:pPr algn="ctr"/>
            <a:r>
              <a:rPr lang="en-US" sz="2400">
                <a:solidFill>
                  <a:srgbClr val="283F5F"/>
                </a:solidFill>
                <a:latin typeface="Source Sans Pro" panose="020B0503030403020204" pitchFamily="34" charset="0"/>
                <a:ea typeface="Source Sans Pro" panose="020B0503030403020204" pitchFamily="34" charset="0"/>
              </a:rPr>
              <a:t>AAM</a:t>
            </a:r>
          </a:p>
          <a:p>
            <a:pPr algn="ctr"/>
            <a:endParaRPr lang="en-US" sz="1200">
              <a:solidFill>
                <a:srgbClr val="283F5F"/>
              </a:solidFill>
              <a:latin typeface="Source Sans Pro" panose="020B0503030403020204" pitchFamily="34" charset="0"/>
              <a:ea typeface="Source Sans Pro" panose="020B0503030403020204" pitchFamily="34" charset="0"/>
            </a:endParaRPr>
          </a:p>
          <a:p>
            <a:pPr algn="ctr"/>
            <a:r>
              <a:rPr lang="en-US" sz="2400">
                <a:solidFill>
                  <a:srgbClr val="283F5F"/>
                </a:solidFill>
                <a:latin typeface="Source Sans Pro" panose="020B0503030403020204" pitchFamily="34" charset="0"/>
                <a:ea typeface="Source Sans Pro" panose="020B0503030403020204" pitchFamily="34" charset="0"/>
              </a:rPr>
              <a:t>GECC</a:t>
            </a:r>
          </a:p>
          <a:p>
            <a:pPr algn="ctr"/>
            <a:endParaRPr lang="en-US" sz="1200">
              <a:solidFill>
                <a:srgbClr val="283F5F"/>
              </a:solidFill>
              <a:latin typeface="Source Sans Pro" panose="020B0503030403020204" pitchFamily="34" charset="0"/>
              <a:ea typeface="Source Sans Pro" panose="020B0503030403020204" pitchFamily="34" charset="0"/>
            </a:endParaRPr>
          </a:p>
          <a:p>
            <a:pPr algn="ctr"/>
            <a:r>
              <a:rPr lang="en-US" sz="2400">
                <a:solidFill>
                  <a:srgbClr val="283F5F"/>
                </a:solidFill>
                <a:latin typeface="Source Sans Pro" panose="020B0503030403020204" pitchFamily="34" charset="0"/>
                <a:ea typeface="Source Sans Pro" panose="020B0503030403020204" pitchFamily="34" charset="0"/>
              </a:rPr>
              <a:t>BCT</a:t>
            </a:r>
          </a:p>
        </p:txBody>
      </p:sp>
    </p:spTree>
    <p:extLst>
      <p:ext uri="{BB962C8B-B14F-4D97-AF65-F5344CB8AC3E}">
        <p14:creationId xmlns:p14="http://schemas.microsoft.com/office/powerpoint/2010/main" val="65565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10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fade">
                                      <p:cBhvr>
                                        <p:cTn id="25" dur="1000"/>
                                        <p:tgtEl>
                                          <p:spTgt spid="4">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10" end="10"/>
                                            </p:txEl>
                                          </p:spTgt>
                                        </p:tgtEl>
                                        <p:attrNameLst>
                                          <p:attrName>style.visibility</p:attrName>
                                        </p:attrNameLst>
                                      </p:cBhvr>
                                      <p:to>
                                        <p:strVal val="visible"/>
                                      </p:to>
                                    </p:set>
                                    <p:animEffect transition="in" filter="fade">
                                      <p:cBhvr>
                                        <p:cTn id="28"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64" b="7864"/>
          <a:stretch>
            <a:fillRect/>
          </a:stretch>
        </p:blipFill>
        <p:spPr/>
      </p:pic>
      <p:sp>
        <p:nvSpPr>
          <p:cNvPr id="4" name="Rectangle 3"/>
          <p:cNvSpPr/>
          <p:nvPr/>
        </p:nvSpPr>
        <p:spPr>
          <a:xfrm>
            <a:off x="0" y="0"/>
            <a:ext cx="3819525" cy="6858000"/>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pPr algn="r"/>
            <a:r>
              <a:rPr lang="en-US" sz="3600" b="1" i="1">
                <a:solidFill>
                  <a:srgbClr val="E34D5F"/>
                </a:solidFill>
                <a:latin typeface="Source Sans Pro" panose="020B0503030403020204" pitchFamily="34" charset="0"/>
                <a:ea typeface="Source Sans Pro" panose="020B0503030403020204" pitchFamily="34" charset="0"/>
              </a:rPr>
              <a:t>TMC</a:t>
            </a:r>
          </a:p>
          <a:p>
            <a:pPr algn="r"/>
            <a:r>
              <a:rPr lang="en-US" sz="2400">
                <a:solidFill>
                  <a:srgbClr val="895E3B"/>
                </a:solidFill>
                <a:latin typeface="Source Sans Pro" panose="020B0503030403020204" pitchFamily="34" charset="0"/>
                <a:ea typeface="Source Sans Pro" panose="020B0503030403020204" pitchFamily="34" charset="0"/>
              </a:rPr>
              <a:t>C-ID</a:t>
            </a:r>
            <a:endParaRPr lang="en-US" sz="2400">
              <a:solidFill>
                <a:srgbClr val="E34D5F"/>
              </a:solidFill>
              <a:latin typeface="Source Sans Pro" panose="020B0503030403020204" pitchFamily="34" charset="0"/>
              <a:ea typeface="Source Sans Pro" panose="020B0503030403020204" pitchFamily="34" charset="0"/>
            </a:endParaRPr>
          </a:p>
        </p:txBody>
      </p:sp>
      <p:pic>
        <p:nvPicPr>
          <p:cNvPr id="6" name="Content Placeholder 5"/>
          <p:cNvPicPr>
            <a:picLocks noChangeAspect="1"/>
          </p:cNvPicPr>
          <p:nvPr/>
        </p:nvPicPr>
        <p:blipFill rotWithShape="1">
          <a:blip r:embed="rId4"/>
          <a:srcRect l="1" r="534"/>
          <a:stretch/>
        </p:blipFill>
        <p:spPr>
          <a:xfrm>
            <a:off x="4775728" y="2395182"/>
            <a:ext cx="6460069" cy="2590800"/>
          </a:xfrm>
          <a:prstGeom prst="rect">
            <a:avLst/>
          </a:prstGeom>
        </p:spPr>
      </p:pic>
    </p:spTree>
    <p:extLst>
      <p:ext uri="{BB962C8B-B14F-4D97-AF65-F5344CB8AC3E}">
        <p14:creationId xmlns:p14="http://schemas.microsoft.com/office/powerpoint/2010/main" val="170231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right)">
                                      <p:cBhvr>
                                        <p:cTn id="11" dur="1000"/>
                                        <p:tgtEl>
                                          <p:spTgt spid="4">
                                            <p:txEl>
                                              <p:pRg st="1" end="1"/>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right)">
                                      <p:cBhvr>
                                        <p:cTn id="14" dur="1000"/>
                                        <p:tgtEl>
                                          <p:spTgt spid="4">
                                            <p:txEl>
                                              <p:pRg st="0" end="0"/>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1405" b="21405"/>
          <a:stretch>
            <a:fillRect/>
          </a:stretch>
        </p:blipFill>
        <p:spPr/>
      </p:pic>
      <p:sp>
        <p:nvSpPr>
          <p:cNvPr id="4" name="Rectangle 3"/>
          <p:cNvSpPr/>
          <p:nvPr/>
        </p:nvSpPr>
        <p:spPr>
          <a:xfrm>
            <a:off x="0" y="0"/>
            <a:ext cx="3819525" cy="6858000"/>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pPr algn="r"/>
            <a:r>
              <a:rPr lang="en-US" sz="2400">
                <a:solidFill>
                  <a:srgbClr val="396F72"/>
                </a:solidFill>
                <a:latin typeface="Source Sans Pro" panose="020B0503030403020204" pitchFamily="34" charset="0"/>
                <a:ea typeface="Source Sans Pro" panose="020B0503030403020204" pitchFamily="34" charset="0"/>
              </a:rPr>
              <a:t>AAM</a:t>
            </a:r>
          </a:p>
          <a:p>
            <a:pPr algn="r"/>
            <a:r>
              <a:rPr lang="en-US" sz="2400">
                <a:solidFill>
                  <a:srgbClr val="CF623E"/>
                </a:solidFill>
                <a:latin typeface="Source Sans Pro" panose="020B0503030403020204" pitchFamily="34" charset="0"/>
                <a:ea typeface="Source Sans Pro" panose="020B0503030403020204" pitchFamily="34" charset="0"/>
              </a:rPr>
              <a:t>Articulation Agreement</a:t>
            </a:r>
          </a:p>
          <a:p>
            <a:pPr algn="r"/>
            <a:r>
              <a:rPr lang="en-US" sz="2400">
                <a:solidFill>
                  <a:srgbClr val="CF623E"/>
                </a:solidFill>
                <a:latin typeface="Source Sans Pro" panose="020B0503030403020204" pitchFamily="34" charset="0"/>
                <a:ea typeface="Source Sans Pro" panose="020B0503030403020204" pitchFamily="34" charset="0"/>
              </a:rPr>
              <a:t>by Major</a:t>
            </a:r>
            <a:endParaRPr lang="en-US" sz="2400">
              <a:solidFill>
                <a:srgbClr val="396F72"/>
              </a:solidFill>
              <a:latin typeface="Source Sans Pro" panose="020B0503030403020204" pitchFamily="34" charset="0"/>
              <a:ea typeface="Source Sans Pro" panose="020B0503030403020204" pitchFamily="34" charset="0"/>
            </a:endParaRPr>
          </a:p>
        </p:txBody>
      </p:sp>
      <p:pic>
        <p:nvPicPr>
          <p:cNvPr id="3" name="Picture 2">
            <a:extLst>
              <a:ext uri="{FF2B5EF4-FFF2-40B4-BE49-F238E27FC236}">
                <a16:creationId xmlns:a16="http://schemas.microsoft.com/office/drawing/2014/main" id="{BA66B24D-3338-4E10-94E5-A480D540C5E8}"/>
              </a:ext>
            </a:extLst>
          </p:cNvPr>
          <p:cNvPicPr>
            <a:picLocks noChangeAspect="1"/>
          </p:cNvPicPr>
          <p:nvPr/>
        </p:nvPicPr>
        <p:blipFill>
          <a:blip r:embed="rId4"/>
          <a:stretch>
            <a:fillRect/>
          </a:stretch>
        </p:blipFill>
        <p:spPr>
          <a:xfrm>
            <a:off x="5243447" y="1985244"/>
            <a:ext cx="5466306" cy="1785660"/>
          </a:xfrm>
          <a:prstGeom prst="rect">
            <a:avLst/>
          </a:prstGeom>
        </p:spPr>
      </p:pic>
      <p:pic>
        <p:nvPicPr>
          <p:cNvPr id="6" name="Picture 5">
            <a:extLst>
              <a:ext uri="{FF2B5EF4-FFF2-40B4-BE49-F238E27FC236}">
                <a16:creationId xmlns:a16="http://schemas.microsoft.com/office/drawing/2014/main" id="{C42DB250-36CA-49A2-8B48-305033BBFCE2}"/>
              </a:ext>
            </a:extLst>
          </p:cNvPr>
          <p:cNvPicPr>
            <a:picLocks noChangeAspect="1"/>
          </p:cNvPicPr>
          <p:nvPr/>
        </p:nvPicPr>
        <p:blipFill>
          <a:blip r:embed="rId5"/>
          <a:stretch>
            <a:fillRect/>
          </a:stretch>
        </p:blipFill>
        <p:spPr>
          <a:xfrm>
            <a:off x="5243447" y="4025061"/>
            <a:ext cx="5466306" cy="496008"/>
          </a:xfrm>
          <a:prstGeom prst="rect">
            <a:avLst/>
          </a:prstGeom>
        </p:spPr>
      </p:pic>
    </p:spTree>
    <p:extLst>
      <p:ext uri="{BB962C8B-B14F-4D97-AF65-F5344CB8AC3E}">
        <p14:creationId xmlns:p14="http://schemas.microsoft.com/office/powerpoint/2010/main" val="108652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right)">
                                      <p:cBhvr>
                                        <p:cTn id="7" dur="1000"/>
                                        <p:tgtEl>
                                          <p:spTgt spid="4">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right)">
                                      <p:cBhvr>
                                        <p:cTn id="10" dur="1000"/>
                                        <p:tgtEl>
                                          <p:spTgt spid="4">
                                            <p:txEl>
                                              <p:pRg st="1" end="1"/>
                                            </p:txEl>
                                          </p:spTgt>
                                        </p:tgtEl>
                                      </p:cBhvr>
                                    </p:animEffect>
                                  </p:childTnLst>
                                </p:cTn>
                              </p:par>
                              <p:par>
                                <p:cTn id="11" presetID="22" presetClass="entr" presetSubtype="2"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right)">
                                      <p:cBhvr>
                                        <p:cTn id="13" dur="1000"/>
                                        <p:tgtEl>
                                          <p:spTgt spid="4">
                                            <p:txEl>
                                              <p:pRg st="2" end="2"/>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380" b="7380"/>
          <a:stretch>
            <a:fillRect/>
          </a:stretch>
        </p:blipFill>
        <p:spPr/>
      </p:pic>
      <p:sp>
        <p:nvSpPr>
          <p:cNvPr id="4" name="Rectangle 3"/>
          <p:cNvSpPr/>
          <p:nvPr/>
        </p:nvSpPr>
        <p:spPr>
          <a:xfrm>
            <a:off x="0" y="0"/>
            <a:ext cx="3819525" cy="6858000"/>
          </a:xfrm>
          <a:prstGeom prst="rect">
            <a:avLst/>
          </a:prstGeom>
          <a:solidFill>
            <a:srgbClr val="F2F2F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pPr algn="r"/>
            <a:r>
              <a:rPr lang="en-US" sz="2400">
                <a:solidFill>
                  <a:srgbClr val="844478"/>
                </a:solidFill>
                <a:latin typeface="Source Sans Pro" panose="020B0503030403020204" pitchFamily="34" charset="0"/>
                <a:ea typeface="Source Sans Pro" panose="020B0503030403020204" pitchFamily="34" charset="0"/>
              </a:rPr>
              <a:t>GECC</a:t>
            </a:r>
          </a:p>
          <a:p>
            <a:pPr algn="r"/>
            <a:r>
              <a:rPr lang="en-US" sz="2400">
                <a:solidFill>
                  <a:srgbClr val="2E4B4E"/>
                </a:solidFill>
                <a:latin typeface="Source Sans Pro" panose="020B0503030403020204" pitchFamily="34" charset="0"/>
                <a:ea typeface="Source Sans Pro" panose="020B0503030403020204" pitchFamily="34" charset="0"/>
              </a:rPr>
              <a:t>General Education Certification Course</a:t>
            </a:r>
          </a:p>
        </p:txBody>
      </p:sp>
      <p:pic>
        <p:nvPicPr>
          <p:cNvPr id="5" name="Content Placeholder 2"/>
          <p:cNvPicPr>
            <a:picLocks noChangeAspect="1"/>
          </p:cNvPicPr>
          <p:nvPr/>
        </p:nvPicPr>
        <p:blipFill rotWithShape="1">
          <a:blip r:embed="rId4"/>
          <a:srcRect t="873" b="3185"/>
          <a:stretch/>
        </p:blipFill>
        <p:spPr>
          <a:xfrm>
            <a:off x="4750505" y="2977116"/>
            <a:ext cx="6565107" cy="882503"/>
          </a:xfrm>
          <a:prstGeom prst="rect">
            <a:avLst/>
          </a:prstGeom>
        </p:spPr>
      </p:pic>
    </p:spTree>
    <p:extLst>
      <p:ext uri="{BB962C8B-B14F-4D97-AF65-F5344CB8AC3E}">
        <p14:creationId xmlns:p14="http://schemas.microsoft.com/office/powerpoint/2010/main" val="241912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right)">
                                      <p:cBhvr>
                                        <p:cTn id="7" dur="1000"/>
                                        <p:tgtEl>
                                          <p:spTgt spid="4">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right)">
                                      <p:cBhvr>
                                        <p:cTn id="10" dur="1000"/>
                                        <p:tgtEl>
                                          <p:spTgt spid="4">
                                            <p:txEl>
                                              <p:pRg st="1" end="1"/>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348" b="7348"/>
          <a:stretch>
            <a:fillRect/>
          </a:stretch>
        </p:blipFill>
        <p:spPr/>
      </p:pic>
      <p:sp>
        <p:nvSpPr>
          <p:cNvPr id="4" name="Rectangle 3"/>
          <p:cNvSpPr/>
          <p:nvPr/>
        </p:nvSpPr>
        <p:spPr>
          <a:xfrm>
            <a:off x="0" y="0"/>
            <a:ext cx="3819525" cy="6858000"/>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pPr algn="r"/>
            <a:r>
              <a:rPr lang="en-US" sz="2400">
                <a:solidFill>
                  <a:srgbClr val="3B541E"/>
                </a:solidFill>
                <a:latin typeface="Source Sans Pro" panose="020B0503030403020204" pitchFamily="34" charset="0"/>
                <a:ea typeface="Source Sans Pro" panose="020B0503030403020204" pitchFamily="34" charset="0"/>
              </a:rPr>
              <a:t>BCT </a:t>
            </a:r>
          </a:p>
          <a:p>
            <a:pPr algn="r"/>
            <a:r>
              <a:rPr lang="en-US" sz="2400">
                <a:solidFill>
                  <a:srgbClr val="C27C65"/>
                </a:solidFill>
                <a:latin typeface="Source Sans Pro" panose="020B0503030403020204" pitchFamily="34" charset="0"/>
                <a:ea typeface="Source Sans Pro" panose="020B0503030403020204" pitchFamily="34" charset="0"/>
              </a:rPr>
              <a:t>Baccalaureate Course</a:t>
            </a:r>
          </a:p>
        </p:txBody>
      </p:sp>
      <p:pic>
        <p:nvPicPr>
          <p:cNvPr id="8" name="Content Placeholder 2"/>
          <p:cNvPicPr>
            <a:picLocks noChangeAspect="1"/>
          </p:cNvPicPr>
          <p:nvPr/>
        </p:nvPicPr>
        <p:blipFill rotWithShape="1">
          <a:blip r:embed="rId4"/>
          <a:srcRect l="1" t="2984" r="863" b="4634"/>
          <a:stretch/>
        </p:blipFill>
        <p:spPr>
          <a:xfrm>
            <a:off x="4884251" y="3125972"/>
            <a:ext cx="6513851" cy="595422"/>
          </a:xfrm>
          <a:prstGeom prst="rect">
            <a:avLst/>
          </a:prstGeom>
        </p:spPr>
      </p:pic>
    </p:spTree>
    <p:extLst>
      <p:ext uri="{BB962C8B-B14F-4D97-AF65-F5344CB8AC3E}">
        <p14:creationId xmlns:p14="http://schemas.microsoft.com/office/powerpoint/2010/main" val="299899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right)">
                                      <p:cBhvr>
                                        <p:cTn id="7" dur="1000"/>
                                        <p:tgtEl>
                                          <p:spTgt spid="4">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right)">
                                      <p:cBhvr>
                                        <p:cTn id="10" dur="1000"/>
                                        <p:tgtEl>
                                          <p:spTgt spid="4">
                                            <p:txEl>
                                              <p:pRg st="1" end="1"/>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Source Sans Pro" panose="020B0503030403020204" pitchFamily="34" charset="0"/>
                <a:ea typeface="Source Sans Pro" panose="020B0503030403020204" pitchFamily="34" charset="0"/>
              </a:rPr>
              <a:t>TRUE OR FALSE</a:t>
            </a:r>
            <a:br>
              <a:rPr lang="en-US" b="1">
                <a:latin typeface="Source Sans Pro" panose="020B0503030403020204" pitchFamily="34" charset="0"/>
                <a:ea typeface="Source Sans Pro" panose="020B0503030403020204" pitchFamily="34" charset="0"/>
              </a:rPr>
            </a:br>
            <a:r>
              <a:rPr lang="en-US" sz="2800" i="1">
                <a:latin typeface="Source Sans Pro" panose="020B0503030403020204" pitchFamily="34" charset="0"/>
                <a:ea typeface="Source Sans Pro" panose="020B0503030403020204" pitchFamily="34" charset="0"/>
              </a:rPr>
              <a:t>Students need to complete all the courses for their major on ASSIST prior to transfer. </a:t>
            </a:r>
            <a:endParaRPr lang="en-US"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9059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FF5FB0"/>
                </a:solidFill>
                <a:latin typeface="Source Sans Pro" panose="020B0503030403020204" pitchFamily="34" charset="0"/>
                <a:ea typeface="Source Sans Pro" panose="020B0503030403020204" pitchFamily="34" charset="0"/>
              </a:rPr>
              <a:t>MAYBE</a:t>
            </a:r>
            <a:br>
              <a:rPr lang="en-US" b="1">
                <a:latin typeface="Source Sans Pro" panose="020B0503030403020204" pitchFamily="34" charset="0"/>
                <a:ea typeface="Source Sans Pro" panose="020B0503030403020204" pitchFamily="34" charset="0"/>
              </a:rPr>
            </a:br>
            <a:r>
              <a:rPr lang="en-US" sz="2800" i="1">
                <a:latin typeface="Source Sans Pro" panose="020B0503030403020204" pitchFamily="34" charset="0"/>
                <a:ea typeface="Source Sans Pro" panose="020B0503030403020204" pitchFamily="34" charset="0"/>
              </a:rPr>
              <a:t>Students need to complete all the courses for their major on ASSIST prior to transfer. </a:t>
            </a:r>
            <a:endParaRPr lang="en-US"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2677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33" b="7733"/>
          <a:stretch>
            <a:fillRect/>
          </a:stretch>
        </p:blipFill>
        <p:spPr/>
      </p:pic>
      <p:sp>
        <p:nvSpPr>
          <p:cNvPr id="4" name="Rectangle 3"/>
          <p:cNvSpPr/>
          <p:nvPr/>
        </p:nvSpPr>
        <p:spPr>
          <a:xfrm>
            <a:off x="0" y="0"/>
            <a:ext cx="3819525" cy="6858000"/>
          </a:xfrm>
          <a:prstGeom prst="rect">
            <a:avLst/>
          </a:prstGeom>
          <a:solidFill>
            <a:srgbClr val="F7F3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pPr algn="r"/>
            <a:r>
              <a:rPr lang="en-US" sz="3600" b="1" i="1">
                <a:solidFill>
                  <a:srgbClr val="5A5D2E"/>
                </a:solidFill>
                <a:latin typeface="Source Sans Pro" panose="020B0503030403020204" pitchFamily="34" charset="0"/>
                <a:ea typeface="Source Sans Pro" panose="020B0503030403020204" pitchFamily="34" charset="0"/>
              </a:rPr>
              <a:t>What Will</a:t>
            </a:r>
          </a:p>
          <a:p>
            <a:pPr algn="r"/>
            <a:r>
              <a:rPr lang="en-US" sz="3600" b="1" i="1">
                <a:solidFill>
                  <a:srgbClr val="5A5D2E"/>
                </a:solidFill>
                <a:latin typeface="Source Sans Pro" panose="020B0503030403020204" pitchFamily="34" charset="0"/>
                <a:ea typeface="Source Sans Pro" panose="020B0503030403020204" pitchFamily="34" charset="0"/>
              </a:rPr>
              <a:t>Be Covered</a:t>
            </a:r>
          </a:p>
          <a:p>
            <a:pPr algn="r"/>
            <a:endParaRPr lang="en-US" sz="2400" b="1" i="1">
              <a:solidFill>
                <a:srgbClr val="5A5D2E"/>
              </a:solidFill>
              <a:latin typeface="Source Sans Pro" panose="020B0503030403020204" pitchFamily="34" charset="0"/>
              <a:ea typeface="Source Sans Pro" panose="020B0503030403020204" pitchFamily="34" charset="0"/>
            </a:endParaRPr>
          </a:p>
          <a:p>
            <a:pPr algn="r"/>
            <a:r>
              <a:rPr lang="en-US" sz="2400">
                <a:solidFill>
                  <a:srgbClr val="7E0919"/>
                </a:solidFill>
                <a:latin typeface="Source Sans Pro" panose="020B0503030403020204" pitchFamily="34" charset="0"/>
                <a:ea typeface="Source Sans Pro" panose="020B0503030403020204" pitchFamily="34" charset="0"/>
              </a:rPr>
              <a:t>Curriculum Development for Transfer</a:t>
            </a:r>
          </a:p>
          <a:p>
            <a:pPr algn="r"/>
            <a:endParaRPr lang="en-US" sz="1200">
              <a:solidFill>
                <a:srgbClr val="7E0919"/>
              </a:solidFill>
              <a:latin typeface="Source Sans Pro" panose="020B0503030403020204" pitchFamily="34" charset="0"/>
              <a:ea typeface="Source Sans Pro" panose="020B0503030403020204" pitchFamily="34" charset="0"/>
            </a:endParaRPr>
          </a:p>
          <a:p>
            <a:pPr algn="r"/>
            <a:r>
              <a:rPr lang="en-US" sz="2400">
                <a:solidFill>
                  <a:srgbClr val="7E0919"/>
                </a:solidFill>
                <a:latin typeface="Source Sans Pro" panose="020B0503030403020204" pitchFamily="34" charset="0"/>
                <a:ea typeface="Source Sans Pro" panose="020B0503030403020204" pitchFamily="34" charset="0"/>
              </a:rPr>
              <a:t>Fact From Fiction</a:t>
            </a:r>
          </a:p>
          <a:p>
            <a:pPr algn="r"/>
            <a:endParaRPr lang="en-US" sz="1200">
              <a:solidFill>
                <a:srgbClr val="7E0919"/>
              </a:solidFill>
              <a:latin typeface="Source Sans Pro" panose="020B0503030403020204" pitchFamily="34" charset="0"/>
              <a:ea typeface="Source Sans Pro" panose="020B0503030403020204" pitchFamily="34" charset="0"/>
            </a:endParaRPr>
          </a:p>
          <a:p>
            <a:pPr algn="r"/>
            <a:r>
              <a:rPr lang="en-US" sz="2400">
                <a:solidFill>
                  <a:srgbClr val="7E0919"/>
                </a:solidFill>
                <a:latin typeface="Source Sans Pro" panose="020B0503030403020204" pitchFamily="34" charset="0"/>
                <a:ea typeface="Source Sans Pro" panose="020B0503030403020204" pitchFamily="34" charset="0"/>
              </a:rPr>
              <a:t>Effective Practices</a:t>
            </a:r>
          </a:p>
          <a:p>
            <a:pPr algn="r"/>
            <a:endParaRPr lang="en-US" sz="1200">
              <a:solidFill>
                <a:srgbClr val="7E0919"/>
              </a:solidFill>
              <a:latin typeface="Source Sans Pro" panose="020B0503030403020204" pitchFamily="34" charset="0"/>
              <a:ea typeface="Source Sans Pro" panose="020B0503030403020204" pitchFamily="34" charset="0"/>
            </a:endParaRPr>
          </a:p>
          <a:p>
            <a:pPr algn="r"/>
            <a:r>
              <a:rPr lang="en-US" sz="2400">
                <a:solidFill>
                  <a:srgbClr val="7E0919"/>
                </a:solidFill>
                <a:latin typeface="Source Sans Pro" panose="020B0503030403020204" pitchFamily="34" charset="0"/>
                <a:ea typeface="Source Sans Pro" panose="020B0503030403020204" pitchFamily="34" charset="0"/>
              </a:rPr>
              <a:t>Q&amp;A</a:t>
            </a:r>
          </a:p>
        </p:txBody>
      </p:sp>
    </p:spTree>
    <p:extLst>
      <p:ext uri="{BB962C8B-B14F-4D97-AF65-F5344CB8AC3E}">
        <p14:creationId xmlns:p14="http://schemas.microsoft.com/office/powerpoint/2010/main" val="395271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right)">
                                      <p:cBhvr>
                                        <p:cTn id="11" dur="1000"/>
                                        <p:tgtEl>
                                          <p:spTgt spid="4">
                                            <p:txEl>
                                              <p:pRg st="0" end="0"/>
                                            </p:txEl>
                                          </p:spTgt>
                                        </p:tgtEl>
                                      </p:cBhvr>
                                    </p:animEffect>
                                  </p:childTnLst>
                                </p:cTn>
                              </p:par>
                              <p:par>
                                <p:cTn id="12" presetID="22" presetClass="entr" presetSubtype="2"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right)">
                                      <p:cBhvr>
                                        <p:cTn id="14" dur="1000"/>
                                        <p:tgtEl>
                                          <p:spTgt spid="4">
                                            <p:txEl>
                                              <p:pRg st="1" end="1"/>
                                            </p:txEl>
                                          </p:spTgt>
                                        </p:tgtEl>
                                      </p:cBhvr>
                                    </p:animEffect>
                                  </p:childTnLst>
                                </p:cTn>
                              </p:par>
                            </p:childTnLst>
                          </p:cTn>
                        </p:par>
                        <p:par>
                          <p:cTn id="15" fill="hold">
                            <p:stCondLst>
                              <p:cond delay="2000"/>
                            </p:stCondLst>
                            <p:childTnLst>
                              <p:par>
                                <p:cTn id="16" presetID="22" presetClass="entr" presetSubtype="2" fill="hold" nodeType="after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right)">
                                      <p:cBhvr>
                                        <p:cTn id="18" dur="1000"/>
                                        <p:tgtEl>
                                          <p:spTgt spid="4">
                                            <p:txEl>
                                              <p:pRg st="3" end="3"/>
                                            </p:txEl>
                                          </p:spTgt>
                                        </p:tgtEl>
                                      </p:cBhvr>
                                    </p:animEffect>
                                  </p:childTnLst>
                                </p:cTn>
                              </p:par>
                            </p:childTnLst>
                          </p:cTn>
                        </p:par>
                        <p:par>
                          <p:cTn id="19" fill="hold">
                            <p:stCondLst>
                              <p:cond delay="3000"/>
                            </p:stCondLst>
                            <p:childTnLst>
                              <p:par>
                                <p:cTn id="20" presetID="22" presetClass="entr" presetSubtype="2" fill="hold" nodeType="after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right)">
                                      <p:cBhvr>
                                        <p:cTn id="22" dur="1000"/>
                                        <p:tgtEl>
                                          <p:spTgt spid="4">
                                            <p:txEl>
                                              <p:pRg st="5" end="5"/>
                                            </p:txEl>
                                          </p:spTgt>
                                        </p:tgtEl>
                                      </p:cBhvr>
                                    </p:animEffect>
                                  </p:childTnLst>
                                </p:cTn>
                              </p:par>
                            </p:childTnLst>
                          </p:cTn>
                        </p:par>
                        <p:par>
                          <p:cTn id="23" fill="hold">
                            <p:stCondLst>
                              <p:cond delay="4000"/>
                            </p:stCondLst>
                            <p:childTnLst>
                              <p:par>
                                <p:cTn id="24" presetID="22" presetClass="entr" presetSubtype="2" fill="hold" nodeType="after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wipe(right)">
                                      <p:cBhvr>
                                        <p:cTn id="26" dur="1000"/>
                                        <p:tgtEl>
                                          <p:spTgt spid="4">
                                            <p:txEl>
                                              <p:pRg st="7" end="7"/>
                                            </p:txEl>
                                          </p:spTgt>
                                        </p:tgtEl>
                                      </p:cBhvr>
                                    </p:animEffect>
                                  </p:childTnLst>
                                </p:cTn>
                              </p:par>
                            </p:childTnLst>
                          </p:cTn>
                        </p:par>
                        <p:par>
                          <p:cTn id="27" fill="hold">
                            <p:stCondLst>
                              <p:cond delay="5000"/>
                            </p:stCondLst>
                            <p:childTnLst>
                              <p:par>
                                <p:cTn id="28" presetID="22" presetClass="entr" presetSubtype="2" fill="hold" nodeType="after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animEffect transition="in" filter="wipe(right)">
                                      <p:cBhvr>
                                        <p:cTn id="30" dur="1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12662" b="2800"/>
          <a:stretch/>
        </p:blipFill>
        <p:spPr/>
      </p:pic>
      <p:sp>
        <p:nvSpPr>
          <p:cNvPr id="5" name="Rectangle 4"/>
          <p:cNvSpPr/>
          <p:nvPr/>
        </p:nvSpPr>
        <p:spPr>
          <a:xfrm>
            <a:off x="6962775" y="1019175"/>
            <a:ext cx="5229225" cy="1209675"/>
          </a:xfrm>
          <a:prstGeom prst="rect">
            <a:avLst/>
          </a:prstGeom>
          <a:solidFill>
            <a:srgbClr val="F6D29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r>
              <a:rPr lang="en-US" sz="3200" b="1">
                <a:solidFill>
                  <a:srgbClr val="746032"/>
                </a:solidFill>
                <a:latin typeface="Source Sans Pro" panose="020B0503030403020204" pitchFamily="34" charset="0"/>
                <a:ea typeface="Source Sans Pro" panose="020B0503030403020204" pitchFamily="34" charset="0"/>
              </a:rPr>
              <a:t>ASSIST</a:t>
            </a:r>
          </a:p>
          <a:p>
            <a:r>
              <a:rPr lang="en-US" sz="2000" i="1">
                <a:solidFill>
                  <a:srgbClr val="752527"/>
                </a:solidFill>
                <a:latin typeface="Source Sans Pro" panose="020B0503030403020204" pitchFamily="34" charset="0"/>
                <a:ea typeface="Source Sans Pro" panose="020B0503030403020204" pitchFamily="34" charset="0"/>
              </a:rPr>
              <a:t>It all depends on the fine print of the agreement.</a:t>
            </a:r>
          </a:p>
        </p:txBody>
      </p:sp>
    </p:spTree>
    <p:extLst>
      <p:ext uri="{BB962C8B-B14F-4D97-AF65-F5344CB8AC3E}">
        <p14:creationId xmlns:p14="http://schemas.microsoft.com/office/powerpoint/2010/main" val="416826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777" y="-1736359"/>
            <a:ext cx="12191999" cy="8594359"/>
          </a:xfrm>
          <a:prstGeom prst="rect">
            <a:avLst/>
          </a:prstGeom>
        </p:spPr>
      </p:pic>
    </p:spTree>
    <p:extLst>
      <p:ext uri="{BB962C8B-B14F-4D97-AF65-F5344CB8AC3E}">
        <p14:creationId xmlns:p14="http://schemas.microsoft.com/office/powerpoint/2010/main" val="320528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7DC56BC1-D73D-1B4C-8618-868C5CE48EB0}"/>
              </a:ext>
            </a:extLst>
          </p:cNvPr>
          <p:cNvSpPr>
            <a:spLocks noGrp="1" noChangeArrowheads="1"/>
          </p:cNvSpPr>
          <p:nvPr>
            <p:ph type="title"/>
          </p:nvPr>
        </p:nvSpPr>
        <p:spPr/>
        <p:txBody>
          <a:bodyPr>
            <a:normAutofit/>
          </a:bodyPr>
          <a:lstStyle/>
          <a:p>
            <a:r>
              <a:rPr lang="en-US" altLang="en-US" sz="4000" b="1" dirty="0">
                <a:solidFill>
                  <a:srgbClr val="FF5FB0"/>
                </a:solidFill>
                <a:latin typeface="Source Sans Pro" panose="020B0503030403020204" pitchFamily="34" charset="0"/>
                <a:ea typeface="Source Sans Pro" panose="020B0503030403020204" pitchFamily="34" charset="0"/>
              </a:rPr>
              <a:t>Scenario</a:t>
            </a:r>
            <a:br>
              <a:rPr lang="en-US" altLang="en-US" b="1" dirty="0">
                <a:latin typeface="Source Sans Pro" panose="020B0503030403020204" pitchFamily="34" charset="0"/>
                <a:ea typeface="Source Sans Pro" panose="020B0503030403020204" pitchFamily="34" charset="0"/>
              </a:rPr>
            </a:br>
            <a:r>
              <a:rPr lang="en-US" altLang="en-US" sz="3200" i="1" dirty="0">
                <a:latin typeface="Source Sans Pro" panose="020B0503030403020204" pitchFamily="34" charset="0"/>
                <a:ea typeface="Source Sans Pro" panose="020B0503030403020204" pitchFamily="34" charset="0"/>
              </a:rPr>
              <a:t>Calculus-Based Statistics</a:t>
            </a:r>
            <a:endParaRPr lang="en-US" altLang="en-US" sz="4000" i="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6885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29" b="1829"/>
          <a:stretch>
            <a:fillRect/>
          </a:stretch>
        </p:blipFill>
        <p:spPr/>
      </p:pic>
      <p:sp>
        <p:nvSpPr>
          <p:cNvPr id="4" name="Rectangle 3"/>
          <p:cNvSpPr/>
          <p:nvPr/>
        </p:nvSpPr>
        <p:spPr>
          <a:xfrm>
            <a:off x="0" y="830841"/>
            <a:ext cx="5229225" cy="1209675"/>
          </a:xfrm>
          <a:prstGeom prst="rect">
            <a:avLst/>
          </a:prstGeom>
          <a:solidFill>
            <a:srgbClr val="D3C5B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pPr algn="r"/>
            <a:r>
              <a:rPr lang="en-US" sz="3200" b="1">
                <a:solidFill>
                  <a:srgbClr val="527866"/>
                </a:solidFill>
                <a:latin typeface="Source Sans Pro" panose="020B0503030403020204" pitchFamily="34" charset="0"/>
                <a:ea typeface="Source Sans Pro" panose="020B0503030403020204" pitchFamily="34" charset="0"/>
              </a:rPr>
              <a:t>The Role of the AO</a:t>
            </a:r>
          </a:p>
          <a:p>
            <a:pPr algn="r"/>
            <a:r>
              <a:rPr lang="en-US" sz="2000" i="1">
                <a:solidFill>
                  <a:srgbClr val="803D2B"/>
                </a:solidFill>
                <a:latin typeface="Source Sans Pro" panose="020B0503030403020204" pitchFamily="34" charset="0"/>
                <a:ea typeface="Source Sans Pro" panose="020B0503030403020204" pitchFamily="34" charset="0"/>
              </a:rPr>
              <a:t>The Consultant</a:t>
            </a:r>
          </a:p>
        </p:txBody>
      </p:sp>
    </p:spTree>
    <p:extLst>
      <p:ext uri="{BB962C8B-B14F-4D97-AF65-F5344CB8AC3E}">
        <p14:creationId xmlns:p14="http://schemas.microsoft.com/office/powerpoint/2010/main" val="382496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444" r="11444"/>
          <a:stretch>
            <a:fillRect/>
          </a:stretch>
        </p:blipFill>
        <p:spPr/>
      </p:pic>
      <p:sp>
        <p:nvSpPr>
          <p:cNvPr id="4" name="Rectangle 3"/>
          <p:cNvSpPr/>
          <p:nvPr/>
        </p:nvSpPr>
        <p:spPr>
          <a:xfrm>
            <a:off x="8372475" y="0"/>
            <a:ext cx="3819525" cy="6858000"/>
          </a:xfrm>
          <a:prstGeom prst="rect">
            <a:avLst/>
          </a:prstGeom>
          <a:solidFill>
            <a:srgbClr val="F2F2F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r>
              <a:rPr lang="en-US" sz="3600" b="1" i="1">
                <a:solidFill>
                  <a:srgbClr val="184E59"/>
                </a:solidFill>
                <a:latin typeface="Source Sans Pro" panose="020B0503030403020204" pitchFamily="34" charset="0"/>
                <a:ea typeface="Source Sans Pro" panose="020B0503030403020204" pitchFamily="34" charset="0"/>
              </a:rPr>
              <a:t>The Role of</a:t>
            </a:r>
          </a:p>
          <a:p>
            <a:r>
              <a:rPr lang="en-US" sz="3600" b="1" i="1">
                <a:solidFill>
                  <a:srgbClr val="184E59"/>
                </a:solidFill>
                <a:latin typeface="Source Sans Pro" panose="020B0503030403020204" pitchFamily="34" charset="0"/>
                <a:ea typeface="Source Sans Pro" panose="020B0503030403020204" pitchFamily="34" charset="0"/>
              </a:rPr>
              <a:t>the AO</a:t>
            </a:r>
          </a:p>
          <a:p>
            <a:endParaRPr lang="en-US" sz="2400" b="1" i="1">
              <a:solidFill>
                <a:srgbClr val="5A5D2E"/>
              </a:solidFill>
              <a:latin typeface="Source Sans Pro" panose="020B0503030403020204" pitchFamily="34" charset="0"/>
              <a:ea typeface="Source Sans Pro" panose="020B0503030403020204" pitchFamily="34" charset="0"/>
            </a:endParaRPr>
          </a:p>
          <a:p>
            <a:r>
              <a:rPr lang="en-US" sz="2400">
                <a:solidFill>
                  <a:srgbClr val="F34535"/>
                </a:solidFill>
                <a:latin typeface="Source Sans Pro" panose="020B0503030403020204" pitchFamily="34" charset="0"/>
                <a:ea typeface="Source Sans Pro" panose="020B0503030403020204" pitchFamily="34" charset="0"/>
              </a:rPr>
              <a:t>Maintain ASSIST</a:t>
            </a:r>
          </a:p>
          <a:p>
            <a:endParaRPr lang="en-US" sz="1200">
              <a:solidFill>
                <a:srgbClr val="F34535"/>
              </a:solidFill>
              <a:latin typeface="Source Sans Pro" panose="020B0503030403020204" pitchFamily="34" charset="0"/>
              <a:ea typeface="Source Sans Pro" panose="020B0503030403020204" pitchFamily="34" charset="0"/>
            </a:endParaRPr>
          </a:p>
          <a:p>
            <a:r>
              <a:rPr lang="en-US" sz="2400">
                <a:solidFill>
                  <a:srgbClr val="F34535"/>
                </a:solidFill>
                <a:latin typeface="Source Sans Pro" panose="020B0503030403020204" pitchFamily="34" charset="0"/>
                <a:ea typeface="Source Sans Pro" panose="020B0503030403020204" pitchFamily="34" charset="0"/>
              </a:rPr>
              <a:t>Propose and Obtain Articulation</a:t>
            </a:r>
          </a:p>
          <a:p>
            <a:endParaRPr lang="en-US" sz="1200">
              <a:solidFill>
                <a:srgbClr val="F34535"/>
              </a:solidFill>
              <a:latin typeface="Source Sans Pro" panose="020B0503030403020204" pitchFamily="34" charset="0"/>
              <a:ea typeface="Source Sans Pro" panose="020B0503030403020204" pitchFamily="34" charset="0"/>
            </a:endParaRPr>
          </a:p>
          <a:p>
            <a:r>
              <a:rPr lang="en-US" sz="2400">
                <a:solidFill>
                  <a:srgbClr val="F34535"/>
                </a:solidFill>
                <a:latin typeface="Source Sans Pro" panose="020B0503030403020204" pitchFamily="34" charset="0"/>
                <a:ea typeface="Source Sans Pro" panose="020B0503030403020204" pitchFamily="34" charset="0"/>
              </a:rPr>
              <a:t>Represent the College</a:t>
            </a:r>
          </a:p>
          <a:p>
            <a:r>
              <a:rPr lang="en-US" sz="2400">
                <a:solidFill>
                  <a:srgbClr val="F34535"/>
                </a:solidFill>
                <a:latin typeface="Source Sans Pro" panose="020B0503030403020204" pitchFamily="34" charset="0"/>
                <a:ea typeface="Source Sans Pro" panose="020B0503030403020204" pitchFamily="34" charset="0"/>
              </a:rPr>
              <a:t>as a Liaison</a:t>
            </a:r>
          </a:p>
          <a:p>
            <a:endParaRPr lang="en-US" sz="1200">
              <a:solidFill>
                <a:srgbClr val="F34535"/>
              </a:solidFill>
              <a:latin typeface="Source Sans Pro" panose="020B0503030403020204" pitchFamily="34" charset="0"/>
              <a:ea typeface="Source Sans Pro" panose="020B0503030403020204" pitchFamily="34" charset="0"/>
            </a:endParaRPr>
          </a:p>
          <a:p>
            <a:r>
              <a:rPr lang="en-US" sz="2400">
                <a:solidFill>
                  <a:srgbClr val="F34535"/>
                </a:solidFill>
                <a:latin typeface="Source Sans Pro" panose="020B0503030403020204" pitchFamily="34" charset="0"/>
                <a:ea typeface="Source Sans Pro" panose="020B0503030403020204" pitchFamily="34" charset="0"/>
              </a:rPr>
              <a:t>Inform Stakeholders about Curriculum</a:t>
            </a:r>
          </a:p>
        </p:txBody>
      </p:sp>
    </p:spTree>
    <p:extLst>
      <p:ext uri="{BB962C8B-B14F-4D97-AF65-F5344CB8AC3E}">
        <p14:creationId xmlns:p14="http://schemas.microsoft.com/office/powerpoint/2010/main" val="121141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1000"/>
                                        <p:tgtEl>
                                          <p:spTgt spid="4">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left)">
                                      <p:cBhvr>
                                        <p:cTn id="14" dur="1000"/>
                                        <p:tgtEl>
                                          <p:spTgt spid="4">
                                            <p:txEl>
                                              <p:pRg st="1" end="1"/>
                                            </p:txEl>
                                          </p:spTgt>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10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wipe(left)">
                                      <p:cBhvr>
                                        <p:cTn id="23" dur="1000"/>
                                        <p:tgtEl>
                                          <p:spTgt spid="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wipe(left)">
                                      <p:cBhvr>
                                        <p:cTn id="28" dur="1000"/>
                                        <p:tgtEl>
                                          <p:spTgt spid="4">
                                            <p:txEl>
                                              <p:pRg st="7" end="7"/>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wipe(left)">
                                      <p:cBhvr>
                                        <p:cTn id="31" dur="1000"/>
                                        <p:tgtEl>
                                          <p:spTgt spid="4">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wipe(left)">
                                      <p:cBhvr>
                                        <p:cTn id="36"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444" r="11444"/>
          <a:stretch>
            <a:fillRect/>
          </a:stretch>
        </p:blipFill>
        <p:spPr/>
      </p:pic>
      <p:sp>
        <p:nvSpPr>
          <p:cNvPr id="4" name="Rectangle 3"/>
          <p:cNvSpPr/>
          <p:nvPr/>
        </p:nvSpPr>
        <p:spPr>
          <a:xfrm>
            <a:off x="8372475" y="0"/>
            <a:ext cx="3819525" cy="6858000"/>
          </a:xfrm>
          <a:prstGeom prst="rect">
            <a:avLst/>
          </a:prstGeom>
          <a:solidFill>
            <a:srgbClr val="F2F2F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r>
              <a:rPr lang="en-US" sz="2400">
                <a:solidFill>
                  <a:srgbClr val="F34535"/>
                </a:solidFill>
                <a:latin typeface="Source Sans Pro" panose="020B0503030403020204" pitchFamily="34" charset="0"/>
                <a:ea typeface="Source Sans Pro" panose="020B0503030403020204" pitchFamily="34" charset="0"/>
              </a:rPr>
              <a:t>Consult with Faculty About Curriculum</a:t>
            </a:r>
          </a:p>
          <a:p>
            <a:endParaRPr lang="en-US" sz="1200">
              <a:solidFill>
                <a:srgbClr val="F34535"/>
              </a:solidFill>
              <a:latin typeface="Source Sans Pro" panose="020B0503030403020204" pitchFamily="34" charset="0"/>
              <a:ea typeface="Source Sans Pro" panose="020B0503030403020204" pitchFamily="34" charset="0"/>
            </a:endParaRPr>
          </a:p>
          <a:p>
            <a:r>
              <a:rPr lang="en-US" sz="2400">
                <a:solidFill>
                  <a:srgbClr val="F34535"/>
                </a:solidFill>
                <a:latin typeface="Source Sans Pro" panose="020B0503030403020204" pitchFamily="34" charset="0"/>
                <a:ea typeface="Source Sans Pro" panose="020B0503030403020204" pitchFamily="34" charset="0"/>
              </a:rPr>
              <a:t>Develop or Revise Curriculum with Faculty</a:t>
            </a:r>
          </a:p>
          <a:p>
            <a:endParaRPr lang="en-US" sz="1200">
              <a:solidFill>
                <a:srgbClr val="F34535"/>
              </a:solidFill>
              <a:latin typeface="Source Sans Pro" panose="020B0503030403020204" pitchFamily="34" charset="0"/>
              <a:ea typeface="Source Sans Pro" panose="020B0503030403020204" pitchFamily="34" charset="0"/>
            </a:endParaRPr>
          </a:p>
          <a:p>
            <a:r>
              <a:rPr lang="en-US" sz="2400">
                <a:solidFill>
                  <a:srgbClr val="F34535"/>
                </a:solidFill>
                <a:latin typeface="Source Sans Pro" panose="020B0503030403020204" pitchFamily="34" charset="0"/>
                <a:ea typeface="Source Sans Pro" panose="020B0503030403020204" pitchFamily="34" charset="0"/>
              </a:rPr>
              <a:t>Understand Emerging Policies, Initiatives and Legislation Impacting Transfer</a:t>
            </a:r>
          </a:p>
        </p:txBody>
      </p:sp>
    </p:spTree>
    <p:extLst>
      <p:ext uri="{BB962C8B-B14F-4D97-AF65-F5344CB8AC3E}">
        <p14:creationId xmlns:p14="http://schemas.microsoft.com/office/powerpoint/2010/main" val="272021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500" b="12500"/>
          <a:stretch>
            <a:fillRect/>
          </a:stretch>
        </p:blipFill>
        <p:spPr/>
      </p:pic>
      <p:sp>
        <p:nvSpPr>
          <p:cNvPr id="6" name="Rectangle 5"/>
          <p:cNvSpPr/>
          <p:nvPr/>
        </p:nvSpPr>
        <p:spPr>
          <a:xfrm>
            <a:off x="6962775" y="760388"/>
            <a:ext cx="5229225" cy="1209675"/>
          </a:xfrm>
          <a:prstGeom prst="rect">
            <a:avLst/>
          </a:prstGeom>
          <a:solidFill>
            <a:srgbClr val="F7F3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r>
              <a:rPr lang="en-US" sz="3200" b="1">
                <a:solidFill>
                  <a:srgbClr val="AC6B55"/>
                </a:solidFill>
                <a:latin typeface="Source Sans Pro" panose="020B0503030403020204" pitchFamily="34" charset="0"/>
                <a:ea typeface="Source Sans Pro" panose="020B0503030403020204" pitchFamily="34" charset="0"/>
              </a:rPr>
              <a:t>The Role of Instructional</a:t>
            </a:r>
          </a:p>
          <a:p>
            <a:r>
              <a:rPr lang="en-US" sz="2000" i="1">
                <a:solidFill>
                  <a:srgbClr val="586E30"/>
                </a:solidFill>
                <a:latin typeface="Source Sans Pro" panose="020B0503030403020204" pitchFamily="34" charset="0"/>
                <a:ea typeface="Source Sans Pro" panose="020B0503030403020204" pitchFamily="34" charset="0"/>
              </a:rPr>
              <a:t>Curriculum Developers</a:t>
            </a:r>
          </a:p>
        </p:txBody>
      </p:sp>
    </p:spTree>
    <p:extLst>
      <p:ext uri="{BB962C8B-B14F-4D97-AF65-F5344CB8AC3E}">
        <p14:creationId xmlns:p14="http://schemas.microsoft.com/office/powerpoint/2010/main" val="10738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989" b="11989"/>
          <a:stretch>
            <a:fillRect/>
          </a:stretch>
        </p:blipFill>
        <p:spPr/>
      </p:pic>
      <p:sp>
        <p:nvSpPr>
          <p:cNvPr id="4" name="Rectangle 3"/>
          <p:cNvSpPr/>
          <p:nvPr/>
        </p:nvSpPr>
        <p:spPr>
          <a:xfrm>
            <a:off x="4195015" y="0"/>
            <a:ext cx="3819525" cy="6858000"/>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pPr algn="ctr"/>
            <a:r>
              <a:rPr lang="en-US" sz="3600" b="1" i="1">
                <a:solidFill>
                  <a:srgbClr val="793E46"/>
                </a:solidFill>
                <a:latin typeface="Source Sans Pro" panose="020B0503030403020204" pitchFamily="34" charset="0"/>
                <a:ea typeface="Source Sans Pro" panose="020B0503030403020204" pitchFamily="34" charset="0"/>
              </a:rPr>
              <a:t>The Role of Instructional</a:t>
            </a:r>
          </a:p>
          <a:p>
            <a:pPr algn="ctr"/>
            <a:endParaRPr lang="en-US" sz="2400" b="1" i="1">
              <a:solidFill>
                <a:srgbClr val="7E0919"/>
              </a:solidFill>
              <a:latin typeface="Source Sans Pro" panose="020B0503030403020204" pitchFamily="34" charset="0"/>
              <a:ea typeface="Source Sans Pro" panose="020B0503030403020204" pitchFamily="34" charset="0"/>
            </a:endParaRPr>
          </a:p>
          <a:p>
            <a:pPr algn="ctr"/>
            <a:r>
              <a:rPr lang="en-US" sz="2400">
                <a:solidFill>
                  <a:srgbClr val="196C9C"/>
                </a:solidFill>
                <a:latin typeface="Source Sans Pro" panose="020B0503030403020204" pitchFamily="34" charset="0"/>
                <a:ea typeface="Source Sans Pro" panose="020B0503030403020204" pitchFamily="34" charset="0"/>
              </a:rPr>
              <a:t>Use C-ID Descriptors and ASSIST to Guide Course Development</a:t>
            </a:r>
          </a:p>
          <a:p>
            <a:pPr algn="ctr"/>
            <a:endParaRPr lang="en-US" sz="1200">
              <a:solidFill>
                <a:srgbClr val="196C9C"/>
              </a:solidFill>
              <a:latin typeface="Source Sans Pro" panose="020B0503030403020204" pitchFamily="34" charset="0"/>
              <a:ea typeface="Source Sans Pro" panose="020B0503030403020204" pitchFamily="34" charset="0"/>
            </a:endParaRPr>
          </a:p>
          <a:p>
            <a:pPr algn="ctr"/>
            <a:r>
              <a:rPr lang="en-US" sz="2400">
                <a:solidFill>
                  <a:srgbClr val="196C9C"/>
                </a:solidFill>
                <a:latin typeface="Source Sans Pro" panose="020B0503030403020204" pitchFamily="34" charset="0"/>
                <a:ea typeface="Source Sans Pro" panose="020B0503030403020204" pitchFamily="34" charset="0"/>
              </a:rPr>
              <a:t>Use TMC to Guide ADT Development</a:t>
            </a:r>
          </a:p>
          <a:p>
            <a:pPr algn="ctr"/>
            <a:endParaRPr lang="en-US" sz="1200">
              <a:solidFill>
                <a:srgbClr val="196C9C"/>
              </a:solidFill>
              <a:latin typeface="Source Sans Pro" panose="020B0503030403020204" pitchFamily="34" charset="0"/>
              <a:ea typeface="Source Sans Pro" panose="020B0503030403020204" pitchFamily="34" charset="0"/>
            </a:endParaRPr>
          </a:p>
          <a:p>
            <a:pPr algn="ctr"/>
            <a:r>
              <a:rPr lang="en-US" sz="2400">
                <a:solidFill>
                  <a:srgbClr val="196C9C"/>
                </a:solidFill>
                <a:latin typeface="Source Sans Pro" panose="020B0503030403020204" pitchFamily="34" charset="0"/>
                <a:ea typeface="Source Sans Pro" panose="020B0503030403020204" pitchFamily="34" charset="0"/>
              </a:rPr>
              <a:t>Work With AO</a:t>
            </a:r>
          </a:p>
          <a:p>
            <a:pPr algn="ctr"/>
            <a:endParaRPr lang="en-US" sz="1200">
              <a:solidFill>
                <a:srgbClr val="196C9C"/>
              </a:solidFill>
              <a:latin typeface="Source Sans Pro" panose="020B0503030403020204" pitchFamily="34" charset="0"/>
              <a:ea typeface="Source Sans Pro" panose="020B0503030403020204" pitchFamily="34" charset="0"/>
            </a:endParaRPr>
          </a:p>
          <a:p>
            <a:pPr algn="ctr"/>
            <a:r>
              <a:rPr lang="en-US" sz="2400">
                <a:solidFill>
                  <a:srgbClr val="196C9C"/>
                </a:solidFill>
                <a:latin typeface="Source Sans Pro" panose="020B0503030403020204" pitchFamily="34" charset="0"/>
                <a:ea typeface="Source Sans Pro" panose="020B0503030403020204" pitchFamily="34" charset="0"/>
              </a:rPr>
              <a:t>Consult with Administration</a:t>
            </a:r>
          </a:p>
        </p:txBody>
      </p:sp>
    </p:spTree>
    <p:extLst>
      <p:ext uri="{BB962C8B-B14F-4D97-AF65-F5344CB8AC3E}">
        <p14:creationId xmlns:p14="http://schemas.microsoft.com/office/powerpoint/2010/main" val="377111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1000"/>
                                        <p:tgtEl>
                                          <p:spTgt spid="4">
                                            <p:txEl>
                                              <p:pRg st="6" end="6"/>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p:pic>
      <p:sp>
        <p:nvSpPr>
          <p:cNvPr id="5" name="Rectangle 4"/>
          <p:cNvSpPr/>
          <p:nvPr/>
        </p:nvSpPr>
        <p:spPr>
          <a:xfrm>
            <a:off x="0" y="1090895"/>
            <a:ext cx="5229225" cy="1209675"/>
          </a:xfrm>
          <a:prstGeom prst="rect">
            <a:avLst/>
          </a:prstGeom>
          <a:solidFill>
            <a:srgbClr val="EDE9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pPr algn="r"/>
            <a:r>
              <a:rPr lang="en-US" sz="3200" b="1">
                <a:solidFill>
                  <a:srgbClr val="863D36"/>
                </a:solidFill>
                <a:latin typeface="Source Sans Pro" panose="020B0503030403020204" pitchFamily="34" charset="0"/>
                <a:ea typeface="Source Sans Pro" panose="020B0503030403020204" pitchFamily="34" charset="0"/>
              </a:rPr>
              <a:t>The Role of the Analyst</a:t>
            </a:r>
          </a:p>
          <a:p>
            <a:pPr algn="r"/>
            <a:r>
              <a:rPr lang="en-US" sz="2000" i="1">
                <a:solidFill>
                  <a:srgbClr val="586E30"/>
                </a:solidFill>
                <a:latin typeface="Source Sans Pro" panose="020B0503030403020204" pitchFamily="34" charset="0"/>
                <a:ea typeface="Source Sans Pro" panose="020B0503030403020204" pitchFamily="34" charset="0"/>
              </a:rPr>
              <a:t>Ensures Compliance</a:t>
            </a:r>
          </a:p>
        </p:txBody>
      </p:sp>
    </p:spTree>
    <p:extLst>
      <p:ext uri="{BB962C8B-B14F-4D97-AF65-F5344CB8AC3E}">
        <p14:creationId xmlns:p14="http://schemas.microsoft.com/office/powerpoint/2010/main" val="259779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807" b="14807"/>
          <a:stretch>
            <a:fillRect/>
          </a:stretch>
        </p:blipFill>
        <p:spPr/>
      </p:pic>
      <p:sp>
        <p:nvSpPr>
          <p:cNvPr id="4" name="Rectangle 3"/>
          <p:cNvSpPr/>
          <p:nvPr/>
        </p:nvSpPr>
        <p:spPr>
          <a:xfrm>
            <a:off x="0" y="0"/>
            <a:ext cx="3819525" cy="6858000"/>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182880" rIns="228600" bIns="182880" rtlCol="0" anchor="ctr" anchorCtr="0"/>
          <a:lstStyle/>
          <a:p>
            <a:pPr algn="r"/>
            <a:r>
              <a:rPr lang="en-US" sz="3600" b="1" i="1">
                <a:solidFill>
                  <a:srgbClr val="082F68"/>
                </a:solidFill>
                <a:latin typeface="Source Sans Pro" panose="020B0503030403020204" pitchFamily="34" charset="0"/>
                <a:ea typeface="Source Sans Pro" panose="020B0503030403020204" pitchFamily="34" charset="0"/>
              </a:rPr>
              <a:t>The Role of the Analyst</a:t>
            </a:r>
          </a:p>
          <a:p>
            <a:pPr algn="ctr"/>
            <a:endParaRPr lang="en-US" sz="2400" b="1" i="1">
              <a:solidFill>
                <a:srgbClr val="5A5D2E"/>
              </a:solidFill>
              <a:latin typeface="Source Sans Pro" panose="020B0503030403020204" pitchFamily="34" charset="0"/>
              <a:ea typeface="Source Sans Pro" panose="020B0503030403020204" pitchFamily="34" charset="0"/>
            </a:endParaRPr>
          </a:p>
          <a:p>
            <a:pPr algn="r"/>
            <a:r>
              <a:rPr lang="en-US" sz="2400">
                <a:solidFill>
                  <a:srgbClr val="D9B03C"/>
                </a:solidFill>
                <a:latin typeface="Source Sans Pro"/>
                <a:ea typeface="Source Sans Pro"/>
              </a:rPr>
              <a:t>Tech Resource for Faculty/Admin</a:t>
            </a:r>
            <a:endParaRPr lang="en-US" sz="2400">
              <a:solidFill>
                <a:srgbClr val="D9B03C"/>
              </a:solidFill>
              <a:latin typeface="Source Sans Pro" panose="020B0503030403020204" pitchFamily="34" charset="0"/>
              <a:ea typeface="Source Sans Pro" panose="020B0503030403020204" pitchFamily="34" charset="0"/>
            </a:endParaRPr>
          </a:p>
          <a:p>
            <a:pPr algn="r"/>
            <a:endParaRPr lang="en-US" sz="1200">
              <a:solidFill>
                <a:srgbClr val="7E0919"/>
              </a:solidFill>
              <a:latin typeface="Source Sans Pro" panose="020B0503030403020204" pitchFamily="34" charset="0"/>
              <a:ea typeface="Source Sans Pro" panose="020B0503030403020204" pitchFamily="34" charset="0"/>
            </a:endParaRPr>
          </a:p>
          <a:p>
            <a:pPr algn="r"/>
            <a:r>
              <a:rPr lang="en-US" sz="2400">
                <a:solidFill>
                  <a:srgbClr val="D9B03C"/>
                </a:solidFill>
                <a:latin typeface="Source Sans Pro"/>
                <a:ea typeface="Source Sans Pro"/>
              </a:rPr>
              <a:t>Ensure compliance to State &amp; Rule</a:t>
            </a:r>
            <a:endParaRPr lang="en-US" sz="2400">
              <a:solidFill>
                <a:srgbClr val="D9B03C"/>
              </a:solidFill>
              <a:latin typeface="Source Sans Pro" panose="020B0503030403020204" pitchFamily="34" charset="0"/>
              <a:ea typeface="Source Sans Pro" panose="020B0503030403020204" pitchFamily="34" charset="0"/>
            </a:endParaRPr>
          </a:p>
          <a:p>
            <a:pPr algn="r"/>
            <a:endParaRPr lang="en-US" sz="1200">
              <a:solidFill>
                <a:srgbClr val="D9B03C"/>
              </a:solidFill>
              <a:latin typeface="Source Sans Pro" panose="020B0503030403020204" pitchFamily="34" charset="0"/>
              <a:ea typeface="Source Sans Pro" panose="020B0503030403020204" pitchFamily="34" charset="0"/>
            </a:endParaRPr>
          </a:p>
          <a:p>
            <a:pPr algn="r"/>
            <a:r>
              <a:rPr lang="en-US" sz="2400">
                <a:solidFill>
                  <a:srgbClr val="D9B03C"/>
                </a:solidFill>
                <a:latin typeface="Source Sans Pro"/>
                <a:ea typeface="Source Sans Pro"/>
              </a:rPr>
              <a:t>Curriculum Database </a:t>
            </a:r>
            <a:br>
              <a:rPr lang="en-US" sz="2400">
                <a:solidFill>
                  <a:srgbClr val="D9B03C"/>
                </a:solidFill>
                <a:latin typeface="Source Sans Pro"/>
                <a:ea typeface="Source Sans Pro"/>
              </a:rPr>
            </a:br>
            <a:r>
              <a:rPr lang="en-US" sz="2400">
                <a:solidFill>
                  <a:srgbClr val="D9B03C"/>
                </a:solidFill>
                <a:latin typeface="Source Sans Pro"/>
                <a:ea typeface="Source Sans Pro"/>
              </a:rPr>
              <a:t>&amp; Catalog</a:t>
            </a:r>
            <a:endParaRPr lang="en-US" sz="2400">
              <a:solidFill>
                <a:srgbClr val="D9B03C"/>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3985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right)">
                                      <p:cBhvr>
                                        <p:cTn id="11" dur="1000"/>
                                        <p:tgtEl>
                                          <p:spTgt spid="4">
                                            <p:txEl>
                                              <p:pRg st="0" end="0"/>
                                            </p:txEl>
                                          </p:spTgt>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right)">
                                      <p:cBhvr>
                                        <p:cTn id="15" dur="1000"/>
                                        <p:tgtEl>
                                          <p:spTgt spid="4">
                                            <p:txEl>
                                              <p:pRg st="2" end="2"/>
                                            </p:txEl>
                                          </p:spTgt>
                                        </p:tgtEl>
                                      </p:cBhvr>
                                    </p:animEffect>
                                  </p:childTnLst>
                                </p:cTn>
                              </p:par>
                            </p:childTnLst>
                          </p:cTn>
                        </p:par>
                        <p:par>
                          <p:cTn id="16" fill="hold">
                            <p:stCondLst>
                              <p:cond delay="3000"/>
                            </p:stCondLst>
                            <p:childTnLst>
                              <p:par>
                                <p:cTn id="17" presetID="22" presetClass="entr" presetSubtype="2"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right)">
                                      <p:cBhvr>
                                        <p:cTn id="19" dur="1000"/>
                                        <p:tgtEl>
                                          <p:spTgt spid="4">
                                            <p:txEl>
                                              <p:pRg st="4" end="4"/>
                                            </p:txEl>
                                          </p:spTgt>
                                        </p:tgtEl>
                                      </p:cBhvr>
                                    </p:animEffect>
                                  </p:childTnLst>
                                </p:cTn>
                              </p:par>
                            </p:childTnLst>
                          </p:cTn>
                        </p:par>
                        <p:par>
                          <p:cTn id="20" fill="hold">
                            <p:stCondLst>
                              <p:cond delay="4000"/>
                            </p:stCondLst>
                            <p:childTnLst>
                              <p:par>
                                <p:cTn id="21" presetID="22" presetClass="entr" presetSubtype="2" fill="hold" nodeType="after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wipe(right)">
                                      <p:cBhvr>
                                        <p:cTn id="23"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455" r="12455"/>
          <a:stretch>
            <a:fillRect/>
          </a:stretch>
        </p:blipFill>
        <p:spPr/>
      </p:pic>
      <p:sp>
        <p:nvSpPr>
          <p:cNvPr id="6" name="Rectangle 5"/>
          <p:cNvSpPr/>
          <p:nvPr/>
        </p:nvSpPr>
        <p:spPr>
          <a:xfrm>
            <a:off x="6962775" y="833165"/>
            <a:ext cx="5229225" cy="1209675"/>
          </a:xfrm>
          <a:prstGeom prst="rect">
            <a:avLst/>
          </a:prstGeom>
          <a:solidFill>
            <a:srgbClr val="F0C63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r>
              <a:rPr lang="en-US" sz="3200" b="1" dirty="0">
                <a:solidFill>
                  <a:srgbClr val="823B7B"/>
                </a:solidFill>
                <a:latin typeface="Source Sans Pro"/>
                <a:ea typeface="Source Sans Pro"/>
              </a:rPr>
              <a:t>Michelle Velasquez Bean</a:t>
            </a:r>
            <a:endParaRPr lang="en-US" sz="3200" b="1" dirty="0">
              <a:solidFill>
                <a:srgbClr val="823B7B"/>
              </a:solidFill>
              <a:latin typeface="Source Sans Pro" panose="020B0503030403020204" pitchFamily="34" charset="0"/>
              <a:ea typeface="Source Sans Pro" panose="020B0503030403020204" pitchFamily="34" charset="0"/>
            </a:endParaRPr>
          </a:p>
          <a:p>
            <a:r>
              <a:rPr lang="en-US" sz="2000" i="1" dirty="0">
                <a:solidFill>
                  <a:schemeClr val="bg1"/>
                </a:solidFill>
                <a:latin typeface="Source Sans Pro"/>
                <a:ea typeface="Source Sans Pro"/>
              </a:rPr>
              <a:t>ASCCC Treasurer, Professor of English, Rio Hondo College</a:t>
            </a:r>
          </a:p>
        </p:txBody>
      </p:sp>
    </p:spTree>
    <p:extLst>
      <p:ext uri="{BB962C8B-B14F-4D97-AF65-F5344CB8AC3E}">
        <p14:creationId xmlns:p14="http://schemas.microsoft.com/office/powerpoint/2010/main" val="144591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3132" b="3132"/>
          <a:stretch>
            <a:fillRect/>
          </a:stretch>
        </p:blipFill>
        <p:spPr/>
      </p:pic>
      <p:sp>
        <p:nvSpPr>
          <p:cNvPr id="7" name="Rectangle 6"/>
          <p:cNvSpPr/>
          <p:nvPr/>
        </p:nvSpPr>
        <p:spPr>
          <a:xfrm>
            <a:off x="0" y="865063"/>
            <a:ext cx="5229225" cy="1209675"/>
          </a:xfrm>
          <a:prstGeom prst="rect">
            <a:avLst/>
          </a:prstGeom>
          <a:solidFill>
            <a:srgbClr val="E6D3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pPr algn="r"/>
            <a:r>
              <a:rPr lang="en-US" sz="3200" b="1">
                <a:solidFill>
                  <a:srgbClr val="8A0D13"/>
                </a:solidFill>
                <a:latin typeface="Source Sans Pro" panose="020B0503030403020204" pitchFamily="34" charset="0"/>
                <a:ea typeface="Source Sans Pro" panose="020B0503030403020204" pitchFamily="34" charset="0"/>
              </a:rPr>
              <a:t>Questions</a:t>
            </a:r>
          </a:p>
          <a:p>
            <a:pPr algn="r"/>
            <a:r>
              <a:rPr lang="en-US" sz="2000" i="1">
                <a:solidFill>
                  <a:srgbClr val="53592F"/>
                </a:solidFill>
                <a:latin typeface="Source Sans Pro" panose="020B0503030403020204" pitchFamily="34" charset="0"/>
                <a:ea typeface="Source Sans Pro" panose="020B0503030403020204" pitchFamily="34" charset="0"/>
              </a:rPr>
              <a:t>Thoughts or Concerns?</a:t>
            </a:r>
          </a:p>
        </p:txBody>
      </p:sp>
    </p:spTree>
    <p:extLst>
      <p:ext uri="{BB962C8B-B14F-4D97-AF65-F5344CB8AC3E}">
        <p14:creationId xmlns:p14="http://schemas.microsoft.com/office/powerpoint/2010/main" val="167772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5FB0"/>
                </a:solidFill>
                <a:latin typeface="Source Sans Pro"/>
                <a:ea typeface="Source Sans Pro"/>
              </a:rPr>
              <a:t>Resources</a:t>
            </a:r>
            <a:br>
              <a:rPr lang="en-US" b="1" dirty="0">
                <a:latin typeface="Source Sans Pro" panose="020B0503030403020204" pitchFamily="34" charset="0"/>
                <a:ea typeface="Source Sans Pro" panose="020B0503030403020204" pitchFamily="34" charset="0"/>
              </a:rPr>
            </a:br>
            <a:r>
              <a:rPr lang="en-US" sz="2800" i="1" dirty="0">
                <a:latin typeface="Source Sans Pro"/>
                <a:ea typeface="Source Sans Pro"/>
                <a:hlinkClick r:id="rId3">
                  <a:extLst>
                    <a:ext uri="{A12FA001-AC4F-418D-AE19-62706E023703}">
                      <ahyp:hlinkClr xmlns:ahyp="http://schemas.microsoft.com/office/drawing/2018/hyperlinkcolor" val="tx"/>
                    </a:ext>
                  </a:extLst>
                </a:hlinkClick>
              </a:rPr>
              <a:t>ASCCC Paper on Transfer</a:t>
            </a:r>
            <a:br>
              <a:rPr lang="en-US" sz="1200" i="1" dirty="0">
                <a:latin typeface="Source Sans Pro"/>
                <a:ea typeface="Source Sans Pro"/>
              </a:rPr>
            </a:br>
            <a:br>
              <a:rPr lang="en-US" sz="2800" i="1" dirty="0">
                <a:latin typeface="Source Sans Pro"/>
                <a:ea typeface="Source Sans Pro"/>
              </a:rPr>
            </a:br>
            <a:r>
              <a:rPr lang="en-US" sz="2800" i="1" dirty="0">
                <a:latin typeface="Source Sans Pro"/>
                <a:ea typeface="Source Sans Pro"/>
                <a:hlinkClick r:id="rId4">
                  <a:extLst>
                    <a:ext uri="{A12FA001-AC4F-418D-AE19-62706E023703}">
                      <ahyp:hlinkClr xmlns:ahyp="http://schemas.microsoft.com/office/drawing/2018/hyperlinkcolor" val="tx"/>
                    </a:ext>
                  </a:extLst>
                </a:hlinkClick>
              </a:rPr>
              <a:t>Guiding Notes for General Education Course Review</a:t>
            </a:r>
            <a:br>
              <a:rPr lang="en-US" sz="1200" i="1" dirty="0">
                <a:latin typeface="Source Sans Pro"/>
                <a:ea typeface="Source Sans Pro"/>
              </a:rPr>
            </a:br>
            <a:br>
              <a:rPr lang="en-US" sz="2800" i="1" dirty="0">
                <a:latin typeface="Source Sans Pro"/>
                <a:ea typeface="Source Sans Pro"/>
              </a:rPr>
            </a:br>
            <a:r>
              <a:rPr lang="en-US" sz="2800" i="1" dirty="0">
                <a:latin typeface="Source Sans Pro"/>
                <a:ea typeface="Source Sans Pro"/>
                <a:hlinkClick r:id="rId5">
                  <a:extLst>
                    <a:ext uri="{A12FA001-AC4F-418D-AE19-62706E023703}">
                      <ahyp:hlinkClr xmlns:ahyp="http://schemas.microsoft.com/office/drawing/2018/hyperlinkcolor" val="tx"/>
                    </a:ext>
                  </a:extLst>
                </a:hlinkClick>
              </a:rPr>
              <a:t>Templates for TMCs</a:t>
            </a:r>
            <a:br>
              <a:rPr lang="en-US" sz="1200" i="1" dirty="0">
                <a:latin typeface="Source Sans Pro"/>
                <a:ea typeface="Source Sans Pro"/>
              </a:rPr>
            </a:br>
            <a:br>
              <a:rPr lang="en-US" sz="2800" i="1" dirty="0">
                <a:latin typeface="Source Sans Pro"/>
                <a:ea typeface="Source Sans Pro"/>
              </a:rPr>
            </a:br>
            <a:r>
              <a:rPr lang="en-US" sz="2800" i="1" dirty="0">
                <a:latin typeface="Source Sans Pro"/>
                <a:ea typeface="Source Sans Pro"/>
                <a:hlinkClick r:id="rId6">
                  <a:extLst>
                    <a:ext uri="{A12FA001-AC4F-418D-AE19-62706E023703}">
                      <ahyp:hlinkClr xmlns:ahyp="http://schemas.microsoft.com/office/drawing/2018/hyperlinkcolor" val="tx"/>
                    </a:ext>
                  </a:extLst>
                </a:hlinkClick>
              </a:rPr>
              <a:t>C-ID</a:t>
            </a:r>
            <a:br>
              <a:rPr lang="en-US" sz="1200" i="1" dirty="0">
                <a:latin typeface="Source Sans Pro"/>
                <a:ea typeface="Source Sans Pro"/>
              </a:rPr>
            </a:br>
            <a:br>
              <a:rPr lang="en-US" sz="2800" i="1" dirty="0">
                <a:latin typeface="Source Sans Pro"/>
                <a:ea typeface="Source Sans Pro"/>
              </a:rPr>
            </a:br>
            <a:r>
              <a:rPr lang="en-US" sz="2800" i="1" dirty="0">
                <a:latin typeface="Source Sans Pro"/>
                <a:ea typeface="Source Sans Pro"/>
                <a:hlinkClick r:id="rId7">
                  <a:extLst>
                    <a:ext uri="{A12FA001-AC4F-418D-AE19-62706E023703}">
                      <ahyp:hlinkClr xmlns:ahyp="http://schemas.microsoft.com/office/drawing/2018/hyperlinkcolor" val="tx"/>
                    </a:ext>
                  </a:extLst>
                </a:hlinkClick>
              </a:rPr>
              <a:t>ASSIST</a:t>
            </a:r>
            <a:endParaRPr lang="en-US"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502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a:solidFill>
                  <a:srgbClr val="FF5FB0"/>
                </a:solidFill>
                <a:latin typeface="Source Sans Pro" panose="020B0503030403020204" pitchFamily="34" charset="0"/>
                <a:ea typeface="Source Sans Pro" panose="020B0503030403020204" pitchFamily="34" charset="0"/>
              </a:rPr>
              <a:t>THANK YOU!</a:t>
            </a:r>
            <a:br>
              <a:rPr lang="en-US" b="1" dirty="0">
                <a:latin typeface="Source Sans Pro" panose="020B0503030403020204" pitchFamily="34" charset="0"/>
                <a:ea typeface="Source Sans Pro" panose="020B0503030403020204" pitchFamily="34" charset="0"/>
              </a:rPr>
            </a:br>
            <a:r>
              <a:rPr lang="en-US" sz="3100" dirty="0">
                <a:latin typeface="Source Sans Pro" panose="020B0503030403020204" pitchFamily="34" charset="0"/>
                <a:ea typeface="Source Sans Pro" panose="020B0503030403020204" pitchFamily="34" charset="0"/>
              </a:rPr>
              <a:t>info@asccc.org</a:t>
            </a:r>
            <a:br>
              <a:rPr lang="en-US" b="1" dirty="0">
                <a:latin typeface="Source Sans Pro" panose="020B0503030403020204" pitchFamily="34" charset="0"/>
                <a:ea typeface="Source Sans Pro" panose="020B0503030403020204" pitchFamily="34" charset="0"/>
              </a:rPr>
            </a:br>
            <a:endParaRPr lang="en-US"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155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0" y="1090895"/>
            <a:ext cx="5229225" cy="1209675"/>
          </a:xfrm>
          <a:prstGeom prst="rect">
            <a:avLst/>
          </a:prstGeom>
          <a:solidFill>
            <a:srgbClr val="EDE9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pPr algn="r"/>
            <a:r>
              <a:rPr lang="en-US" sz="3200" b="1">
                <a:solidFill>
                  <a:srgbClr val="863D36"/>
                </a:solidFill>
                <a:latin typeface="Source Sans Pro" panose="020B0503030403020204" pitchFamily="34" charset="0"/>
                <a:ea typeface="Source Sans Pro" panose="020B0503030403020204" pitchFamily="34" charset="0"/>
              </a:rPr>
              <a:t>Julie Clark</a:t>
            </a:r>
          </a:p>
          <a:p>
            <a:pPr algn="r"/>
            <a:r>
              <a:rPr lang="en-US" sz="2000" i="1">
                <a:solidFill>
                  <a:srgbClr val="586E30"/>
                </a:solidFill>
                <a:latin typeface="Source Sans Pro" panose="020B0503030403020204" pitchFamily="34" charset="0"/>
                <a:ea typeface="Source Sans Pro" panose="020B0503030403020204" pitchFamily="34" charset="0"/>
              </a:rPr>
              <a:t>Articulation Officer, Professor of Mathematics, Merced College</a:t>
            </a:r>
          </a:p>
        </p:txBody>
      </p:sp>
    </p:spTree>
    <p:extLst>
      <p:ext uri="{BB962C8B-B14F-4D97-AF65-F5344CB8AC3E}">
        <p14:creationId xmlns:p14="http://schemas.microsoft.com/office/powerpoint/2010/main" val="366313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5" name="Rectangle 4"/>
          <p:cNvSpPr/>
          <p:nvPr/>
        </p:nvSpPr>
        <p:spPr>
          <a:xfrm>
            <a:off x="0" y="1090895"/>
            <a:ext cx="5229225" cy="1209675"/>
          </a:xfrm>
          <a:prstGeom prst="rect">
            <a:avLst/>
          </a:prstGeom>
          <a:solidFill>
            <a:srgbClr val="EDE9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pPr algn="r"/>
            <a:r>
              <a:rPr lang="en-US" sz="3200" b="1">
                <a:solidFill>
                  <a:srgbClr val="863D36"/>
                </a:solidFill>
                <a:latin typeface="Source Sans Pro" panose="020B0503030403020204" pitchFamily="34" charset="0"/>
                <a:ea typeface="Source Sans Pro" panose="020B0503030403020204" pitchFamily="34" charset="0"/>
              </a:rPr>
              <a:t>Mark Edward Osea</a:t>
            </a:r>
          </a:p>
          <a:p>
            <a:pPr algn="r"/>
            <a:r>
              <a:rPr lang="en-US" sz="2000" i="1">
                <a:solidFill>
                  <a:srgbClr val="586E30"/>
                </a:solidFill>
                <a:latin typeface="Source Sans Pro" panose="020B0503030403020204" pitchFamily="34" charset="0"/>
                <a:ea typeface="Source Sans Pro" panose="020B0503030403020204" pitchFamily="34" charset="0"/>
              </a:rPr>
              <a:t>Articulation Officer and Transfer Counselor, Mendocino College</a:t>
            </a:r>
          </a:p>
        </p:txBody>
      </p:sp>
    </p:spTree>
    <p:extLst>
      <p:ext uri="{BB962C8B-B14F-4D97-AF65-F5344CB8AC3E}">
        <p14:creationId xmlns:p14="http://schemas.microsoft.com/office/powerpoint/2010/main" val="379024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559" b="11559"/>
          <a:stretch>
            <a:fillRect/>
          </a:stretch>
        </p:blipFill>
        <p:spPr/>
      </p:pic>
      <p:sp>
        <p:nvSpPr>
          <p:cNvPr id="6" name="Rectangle 5"/>
          <p:cNvSpPr/>
          <p:nvPr/>
        </p:nvSpPr>
        <p:spPr>
          <a:xfrm>
            <a:off x="6962775" y="833165"/>
            <a:ext cx="5229225" cy="1209675"/>
          </a:xfrm>
          <a:prstGeom prst="rect">
            <a:avLst/>
          </a:prstGeom>
          <a:solidFill>
            <a:srgbClr val="F0C63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r>
              <a:rPr lang="en-US" sz="3200" b="1">
                <a:solidFill>
                  <a:srgbClr val="823B7B"/>
                </a:solidFill>
                <a:latin typeface="Source Sans Pro" panose="020B0503030403020204" pitchFamily="34" charset="0"/>
                <a:ea typeface="Source Sans Pro" panose="020B0503030403020204" pitchFamily="34" charset="0"/>
              </a:rPr>
              <a:t>Bob Quinn</a:t>
            </a:r>
          </a:p>
          <a:p>
            <a:r>
              <a:rPr lang="en-US" sz="2000" i="1">
                <a:solidFill>
                  <a:schemeClr val="bg1"/>
                </a:solidFill>
                <a:latin typeface="Source Sans Pro"/>
                <a:ea typeface="Source Sans Pro"/>
              </a:rPr>
              <a:t>Educational Services and Support Specialist, CCCCO</a:t>
            </a:r>
            <a:endParaRPr lang="en-US" sz="2000" i="1">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4927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3425" b="2025"/>
          <a:stretch/>
        </p:blipFill>
        <p:spPr>
          <a:xfrm>
            <a:off x="0" y="0"/>
            <a:ext cx="12192000" cy="6858000"/>
          </a:xfrm>
        </p:spPr>
      </p:pic>
      <p:sp>
        <p:nvSpPr>
          <p:cNvPr id="4" name="Rectangle 3"/>
          <p:cNvSpPr/>
          <p:nvPr/>
        </p:nvSpPr>
        <p:spPr>
          <a:xfrm>
            <a:off x="0" y="865063"/>
            <a:ext cx="5229225" cy="1209675"/>
          </a:xfrm>
          <a:prstGeom prst="rect">
            <a:avLst/>
          </a:prstGeom>
          <a:solidFill>
            <a:srgbClr val="F2E27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lstStyle/>
          <a:p>
            <a:pPr algn="r"/>
            <a:r>
              <a:rPr lang="en-US" sz="3200" b="1">
                <a:solidFill>
                  <a:srgbClr val="04579C"/>
                </a:solidFill>
                <a:latin typeface="Source Sans Pro" panose="020B0503030403020204" pitchFamily="34" charset="0"/>
                <a:ea typeface="Source Sans Pro" panose="020B0503030403020204" pitchFamily="34" charset="0"/>
              </a:rPr>
              <a:t>Framing Our Why</a:t>
            </a:r>
          </a:p>
          <a:p>
            <a:pPr algn="r"/>
            <a:r>
              <a:rPr lang="en-US" sz="2000" i="1">
                <a:solidFill>
                  <a:srgbClr val="CB9600"/>
                </a:solidFill>
                <a:latin typeface="Source Sans Pro"/>
                <a:ea typeface="Source Sans Pro"/>
              </a:rPr>
              <a:t>Curriculum Development for Transfer</a:t>
            </a:r>
          </a:p>
        </p:txBody>
      </p:sp>
    </p:spTree>
    <p:extLst>
      <p:ext uri="{BB962C8B-B14F-4D97-AF65-F5344CB8AC3E}">
        <p14:creationId xmlns:p14="http://schemas.microsoft.com/office/powerpoint/2010/main" val="237457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p:pic>
      <p:sp>
        <p:nvSpPr>
          <p:cNvPr id="5" name="Rectangle 4"/>
          <p:cNvSpPr/>
          <p:nvPr/>
        </p:nvSpPr>
        <p:spPr>
          <a:xfrm>
            <a:off x="8372102" y="0"/>
            <a:ext cx="3819525" cy="6858000"/>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182880" rIns="228600" bIns="182880" rtlCol="0" anchor="ctr" anchorCtr="0"/>
          <a:lstStyle/>
          <a:p>
            <a:r>
              <a:rPr lang="en-US" sz="3000" b="1" i="1">
                <a:solidFill>
                  <a:srgbClr val="42485F"/>
                </a:solidFill>
                <a:latin typeface="Source Sans Pro" panose="020B0503030403020204" pitchFamily="34" charset="0"/>
                <a:ea typeface="Source Sans Pro" panose="020B0503030403020204" pitchFamily="34" charset="0"/>
              </a:rPr>
              <a:t>Curriculum is the Foundational Building Block to Achieve</a:t>
            </a:r>
          </a:p>
          <a:p>
            <a:endParaRPr lang="en-US" sz="2400" b="1" i="1">
              <a:solidFill>
                <a:srgbClr val="7E0919"/>
              </a:solidFill>
              <a:latin typeface="Source Sans Pro" panose="020B0503030403020204" pitchFamily="34" charset="0"/>
              <a:ea typeface="Source Sans Pro" panose="020B0503030403020204" pitchFamily="34" charset="0"/>
            </a:endParaRPr>
          </a:p>
          <a:p>
            <a:r>
              <a:rPr lang="en-US" sz="2400">
                <a:solidFill>
                  <a:srgbClr val="748C20"/>
                </a:solidFill>
                <a:latin typeface="Source Sans Pro" panose="020B0503030403020204" pitchFamily="34" charset="0"/>
                <a:ea typeface="Source Sans Pro" panose="020B0503030403020204" pitchFamily="34" charset="0"/>
              </a:rPr>
              <a:t>Quality, Quantity, and Scope of Learning</a:t>
            </a:r>
          </a:p>
          <a:p>
            <a:endParaRPr lang="en-US" sz="1200">
              <a:solidFill>
                <a:srgbClr val="748C20"/>
              </a:solidFill>
              <a:latin typeface="Source Sans Pro" panose="020B0503030403020204" pitchFamily="34" charset="0"/>
              <a:ea typeface="Source Sans Pro" panose="020B0503030403020204" pitchFamily="34" charset="0"/>
            </a:endParaRPr>
          </a:p>
          <a:p>
            <a:r>
              <a:rPr lang="en-US" sz="2400">
                <a:solidFill>
                  <a:srgbClr val="748C20"/>
                </a:solidFill>
                <a:latin typeface="Source Sans Pro" panose="020B0503030403020204" pitchFamily="34" charset="0"/>
                <a:ea typeface="Source Sans Pro" panose="020B0503030403020204" pitchFamily="34" charset="0"/>
              </a:rPr>
              <a:t>Equitable Learning Opportunities</a:t>
            </a:r>
          </a:p>
          <a:p>
            <a:endParaRPr lang="en-US" sz="1200">
              <a:solidFill>
                <a:srgbClr val="748C20"/>
              </a:solidFill>
              <a:latin typeface="Source Sans Pro" panose="020B0503030403020204" pitchFamily="34" charset="0"/>
              <a:ea typeface="Source Sans Pro" panose="020B0503030403020204" pitchFamily="34" charset="0"/>
            </a:endParaRPr>
          </a:p>
          <a:p>
            <a:r>
              <a:rPr lang="en-US" sz="2400">
                <a:solidFill>
                  <a:srgbClr val="748C20"/>
                </a:solidFill>
                <a:latin typeface="Source Sans Pro" panose="020B0503030403020204" pitchFamily="34" charset="0"/>
                <a:ea typeface="Source Sans Pro" panose="020B0503030403020204" pitchFamily="34" charset="0"/>
              </a:rPr>
              <a:t>Skills and Competencies Development for Employment</a:t>
            </a:r>
          </a:p>
          <a:p>
            <a:endParaRPr lang="en-US" sz="1200">
              <a:solidFill>
                <a:srgbClr val="748C20"/>
              </a:solidFill>
              <a:latin typeface="Source Sans Pro" panose="020B0503030403020204" pitchFamily="34" charset="0"/>
              <a:ea typeface="Source Sans Pro" panose="020B0503030403020204" pitchFamily="34" charset="0"/>
            </a:endParaRPr>
          </a:p>
          <a:p>
            <a:r>
              <a:rPr lang="en-US" sz="2400">
                <a:solidFill>
                  <a:srgbClr val="748C20"/>
                </a:solidFill>
                <a:latin typeface="Source Sans Pro" panose="020B0503030403020204" pitchFamily="34" charset="0"/>
                <a:ea typeface="Source Sans Pro" panose="020B0503030403020204" pitchFamily="34" charset="0"/>
              </a:rPr>
              <a:t>Leadership Development</a:t>
            </a:r>
          </a:p>
        </p:txBody>
      </p:sp>
    </p:spTree>
    <p:extLst>
      <p:ext uri="{BB962C8B-B14F-4D97-AF65-F5344CB8AC3E}">
        <p14:creationId xmlns:p14="http://schemas.microsoft.com/office/powerpoint/2010/main" val="102082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1000"/>
                                        <p:tgtEl>
                                          <p:spTgt spid="5">
                                            <p:txEl>
                                              <p:pRg st="2" end="2"/>
                                            </p:tx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left)">
                                      <p:cBhvr>
                                        <p:cTn id="19" dur="1000"/>
                                        <p:tgtEl>
                                          <p:spTgt spid="5">
                                            <p:txEl>
                                              <p:pRg st="4" end="4"/>
                                            </p:txEl>
                                          </p:spTgt>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wipe(left)">
                                      <p:cBhvr>
                                        <p:cTn id="23" dur="1000"/>
                                        <p:tgtEl>
                                          <p:spTgt spid="5">
                                            <p:txEl>
                                              <p:pRg st="6" end="6"/>
                                            </p:txEl>
                                          </p:spTgt>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wipe(left)">
                                      <p:cBhvr>
                                        <p:cTn id="27"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ASCCC Curriculum Inst. 2020 Theme">
  <a:themeElements>
    <a:clrScheme name="ASCCC AA 2021 B">
      <a:dk1>
        <a:srgbClr val="003366"/>
      </a:dk1>
      <a:lt1>
        <a:srgbClr val="FFFFFF"/>
      </a:lt1>
      <a:dk2>
        <a:srgbClr val="3871C7"/>
      </a:dk2>
      <a:lt2>
        <a:srgbClr val="D8E9F0"/>
      </a:lt2>
      <a:accent1>
        <a:srgbClr val="FF59AB"/>
      </a:accent1>
      <a:accent2>
        <a:srgbClr val="E7B0F5"/>
      </a:accent2>
      <a:accent3>
        <a:srgbClr val="6EAFF2"/>
      </a:accent3>
      <a:accent4>
        <a:srgbClr val="3970EC"/>
      </a:accent4>
      <a:accent5>
        <a:srgbClr val="7FC3FF"/>
      </a:accent5>
      <a:accent6>
        <a:srgbClr val="B1DAF4"/>
      </a:accent6>
      <a:hlink>
        <a:srgbClr val="005B95"/>
      </a:hlink>
      <a:folHlink>
        <a:srgbClr val="3970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AA 2021 ppt template 1" id="{4F391D39-F693-D743-A2BE-F939639400EF}" vid="{473BA906-5DA0-BD49-A3E7-28C33C39B6D8}"/>
    </a:ext>
  </a:extLst>
</a:theme>
</file>

<file path=ppt/theme/theme2.xml><?xml version="1.0" encoding="utf-8"?>
<a:theme xmlns:a="http://schemas.openxmlformats.org/drawingml/2006/main" name="1_ASCCC Curriculum Inst. 2020 Theme">
  <a:themeElements>
    <a:clrScheme name="ASCCC AA 2021 B">
      <a:dk1>
        <a:srgbClr val="003366"/>
      </a:dk1>
      <a:lt1>
        <a:srgbClr val="FFFFFF"/>
      </a:lt1>
      <a:dk2>
        <a:srgbClr val="3871C7"/>
      </a:dk2>
      <a:lt2>
        <a:srgbClr val="D8E9F0"/>
      </a:lt2>
      <a:accent1>
        <a:srgbClr val="FF59AB"/>
      </a:accent1>
      <a:accent2>
        <a:srgbClr val="E7B0F5"/>
      </a:accent2>
      <a:accent3>
        <a:srgbClr val="6EAFF2"/>
      </a:accent3>
      <a:accent4>
        <a:srgbClr val="3970EC"/>
      </a:accent4>
      <a:accent5>
        <a:srgbClr val="7FC3FF"/>
      </a:accent5>
      <a:accent6>
        <a:srgbClr val="B1DAF4"/>
      </a:accent6>
      <a:hlink>
        <a:srgbClr val="005B95"/>
      </a:hlink>
      <a:folHlink>
        <a:srgbClr val="3970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AA 2021 ppt template 2" id="{C03A53BA-4106-024E-9D07-CD5A51549CEF}" vid="{28BAD5EB-9025-6348-9A9E-E7DD8B48A5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07F6176EEFE946BBFB4CD4535C7F1F" ma:contentTypeVersion="2" ma:contentTypeDescription="Create a new document." ma:contentTypeScope="" ma:versionID="b816ad4a1254474362beac168a95260b">
  <xsd:schema xmlns:xsd="http://www.w3.org/2001/XMLSchema" xmlns:xs="http://www.w3.org/2001/XMLSchema" xmlns:p="http://schemas.microsoft.com/office/2006/metadata/properties" xmlns:ns3="3028becf-e18f-4bcf-8b90-a60ac50cf5d4" targetNamespace="http://schemas.microsoft.com/office/2006/metadata/properties" ma:root="true" ma:fieldsID="b06d89bab18c170678f0878e50722bf8" ns3:_="">
    <xsd:import namespace="3028becf-e18f-4bcf-8b90-a60ac50cf5d4"/>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28becf-e18f-4bcf-8b90-a60ac50cf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713703-74E8-431C-BA2F-0D78237660E1}">
  <ds:schemaRefs>
    <ds:schemaRef ds:uri="http://schemas.microsoft.com/sharepoint/v3/contenttype/forms"/>
  </ds:schemaRefs>
</ds:datastoreItem>
</file>

<file path=customXml/itemProps2.xml><?xml version="1.0" encoding="utf-8"?>
<ds:datastoreItem xmlns:ds="http://schemas.openxmlformats.org/officeDocument/2006/customXml" ds:itemID="{9A2DB947-3AA3-4EE4-A272-BE9BF9BBA89A}">
  <ds:schemaRefs>
    <ds:schemaRef ds:uri="http://schemas.microsoft.com/office/infopath/2007/PartnerControls"/>
    <ds:schemaRef ds:uri="http://schemas.microsoft.com/office/2006/documentManagement/types"/>
    <ds:schemaRef ds:uri="http://www.w3.org/XML/1998/namespace"/>
    <ds:schemaRef ds:uri="http://purl.org/dc/dcmitype/"/>
    <ds:schemaRef ds:uri="http://schemas.microsoft.com/office/2006/metadata/properties"/>
    <ds:schemaRef ds:uri="http://schemas.openxmlformats.org/package/2006/metadata/core-properties"/>
    <ds:schemaRef ds:uri="3028becf-e18f-4bcf-8b90-a60ac50cf5d4"/>
    <ds:schemaRef ds:uri="http://purl.org/dc/terms/"/>
    <ds:schemaRef ds:uri="http://purl.org/dc/elements/1.1/"/>
  </ds:schemaRefs>
</ds:datastoreItem>
</file>

<file path=customXml/itemProps3.xml><?xml version="1.0" encoding="utf-8"?>
<ds:datastoreItem xmlns:ds="http://schemas.openxmlformats.org/officeDocument/2006/customXml" ds:itemID="{79B99CB8-BE37-476B-B1E1-382B0E72B2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28becf-e18f-4bcf-8b90-a60ac50cf5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ASCCC AA 2021 ppt template 1</Template>
  <TotalTime>20</TotalTime>
  <Words>1005</Words>
  <Application>Microsoft Office PowerPoint</Application>
  <PresentationFormat>Widescreen</PresentationFormat>
  <Paragraphs>249</Paragraphs>
  <Slides>42</Slides>
  <Notes>36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42</vt:i4>
      </vt:variant>
    </vt:vector>
  </HeadingPairs>
  <TitlesOfParts>
    <vt:vector size="48" baseType="lpstr">
      <vt:lpstr>Palatino</vt:lpstr>
      <vt:lpstr>Arial</vt:lpstr>
      <vt:lpstr>Calibri</vt:lpstr>
      <vt:lpstr>Source Sans Pro</vt:lpstr>
      <vt:lpstr>ASCCC Curriculum Inst. 2020 Theme</vt:lpstr>
      <vt:lpstr>1_ASCCC Curriculum Inst. 2020 Theme</vt:lpstr>
      <vt:lpstr>What’s Transfer Got to Do With It? Curriculum Development for Transfer</vt:lpstr>
      <vt:lpstr> Are you thinking of developing a new course? Let’s discuss the nexus of transfer agreements and articulation in the development of curriculum to support transfer. How can we work together and use transfer tools to maximize and streamline support for transfer? Come hear how to add value to your courses for transfer appeal.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 OR FALSE My student completed the ADT.  They are guaranteed to be admitted to CPSLO.</vt:lpstr>
      <vt:lpstr>TRUE OR FALSE My student completed the ADT.  They are guaranteed to be admitted to CPSLO.</vt:lpstr>
      <vt:lpstr>PowerPoint Presentation</vt:lpstr>
      <vt:lpstr>PowerPoint Presentation</vt:lpstr>
      <vt:lpstr>TRUE OR FALSE The IGETC is the UC GE Pattern.</vt:lpstr>
      <vt:lpstr>TRUE OR FALSE The IGETC is the UC GE Pattern.</vt:lpstr>
      <vt:lpstr>PowerPoint Presentation</vt:lpstr>
      <vt:lpstr>PowerPoint Presentation</vt:lpstr>
      <vt:lpstr>PowerPoint Presentation</vt:lpstr>
      <vt:lpstr>TRUE OR FALSE I can add my new course as a required course in the ADT.</vt:lpstr>
      <vt:lpstr>MAYBE I can add my new course as a required course in the ADT.</vt:lpstr>
      <vt:lpstr>PowerPoint Presentation</vt:lpstr>
      <vt:lpstr>PowerPoint Presentation</vt:lpstr>
      <vt:lpstr>PowerPoint Presentation</vt:lpstr>
      <vt:lpstr>PowerPoint Presentation</vt:lpstr>
      <vt:lpstr>PowerPoint Presentation</vt:lpstr>
      <vt:lpstr>PowerPoint Presentation</vt:lpstr>
      <vt:lpstr>TRUE OR FALSE Students need to complete all the courses for their major on ASSIST prior to transfer. </vt:lpstr>
      <vt:lpstr>MAYBE Students need to complete all the courses for their major on ASSIST prior to transfer. </vt:lpstr>
      <vt:lpstr>PowerPoint Presentation</vt:lpstr>
      <vt:lpstr>PowerPoint Presentation</vt:lpstr>
      <vt:lpstr>Scenario Calculus-Based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ASCCC Paper on Transfer  Guiding Notes for General Education Course Review  Templates for TMCs  C-ID  ASSIST</vt:lpstr>
      <vt:lpstr>THANK YOU! info@asccc.org </vt:lpstr>
    </vt:vector>
  </TitlesOfParts>
  <Company>Bakersfield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Osea</dc:creator>
  <cp:lastModifiedBy>Kyoko Hatano</cp:lastModifiedBy>
  <cp:revision>2</cp:revision>
  <cp:lastPrinted>2020-11-24T19:39:26Z</cp:lastPrinted>
  <dcterms:created xsi:type="dcterms:W3CDTF">2021-09-21T22:04:45Z</dcterms:created>
  <dcterms:modified xsi:type="dcterms:W3CDTF">2021-10-01T16:01:24Z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0x0101007907F6176EEFE946BBFB4CD4535C7F1F</vt:lpwstr>
  </property>
</Properties>
</file>