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0"/>
  </p:notesMasterIdLst>
  <p:handoutMasterIdLst>
    <p:handoutMasterId r:id="rId21"/>
  </p:handoutMasterIdLst>
  <p:sldIdLst>
    <p:sldId id="256" r:id="rId3"/>
    <p:sldId id="282" r:id="rId4"/>
    <p:sldId id="291" r:id="rId5"/>
    <p:sldId id="283" r:id="rId6"/>
    <p:sldId id="303" r:id="rId7"/>
    <p:sldId id="305" r:id="rId8"/>
    <p:sldId id="304" r:id="rId9"/>
    <p:sldId id="296" r:id="rId10"/>
    <p:sldId id="302" r:id="rId11"/>
    <p:sldId id="301" r:id="rId12"/>
    <p:sldId id="299" r:id="rId13"/>
    <p:sldId id="297" r:id="rId14"/>
    <p:sldId id="298" r:id="rId15"/>
    <p:sldId id="300" r:id="rId16"/>
    <p:sldId id="306" r:id="rId17"/>
    <p:sldId id="30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91538" autoAdjust="0"/>
  </p:normalViewPr>
  <p:slideViewPr>
    <p:cSldViewPr snapToGrid="0">
      <p:cViewPr varScale="1">
        <p:scale>
          <a:sx n="60" d="100"/>
          <a:sy n="60" d="100"/>
        </p:scale>
        <p:origin x="84"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notesViewPr>
    <p:cSldViewPr snapToGrid="0">
      <p:cViewPr varScale="1">
        <p:scale>
          <a:sx n="53" d="100"/>
          <a:sy n="53"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0574B-A8E6-8D45-8C4D-A83C2944EEEE}" type="datetimeFigureOut">
              <a:rPr lang="en-US" smtClean="0"/>
              <a:t>07/06/2017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F2029E-930F-5741-95EB-F79EE8547600}" type="slidenum">
              <a:rPr lang="en-US" smtClean="0"/>
              <a:t>‹#›</a:t>
            </a:fld>
            <a:endParaRPr lang="en-US"/>
          </a:p>
        </p:txBody>
      </p:sp>
    </p:spTree>
    <p:extLst>
      <p:ext uri="{BB962C8B-B14F-4D97-AF65-F5344CB8AC3E}">
        <p14:creationId xmlns:p14="http://schemas.microsoft.com/office/powerpoint/2010/main" val="121730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07/06/2017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cs typeface="Times New Roman" panose="02020603050405020304" pitchFamily="18" charset="0"/>
              </a:rPr>
              <a:t>Justifying the need for a separate approval process</a:t>
            </a:r>
            <a:r>
              <a:rPr lang="en-US" baseline="0" dirty="0"/>
              <a:t> (BLO #1).</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11</a:t>
            </a:fld>
            <a:endParaRPr lang="en-US"/>
          </a:p>
        </p:txBody>
      </p:sp>
    </p:spTree>
    <p:extLst>
      <p:ext uri="{BB962C8B-B14F-4D97-AF65-F5344CB8AC3E}">
        <p14:creationId xmlns:p14="http://schemas.microsoft.com/office/powerpoint/2010/main" val="97236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Documenting required aspects (BLO #1)</a:t>
            </a:r>
            <a:r>
              <a:rPr lang="en-US" baseline="0" dirty="0"/>
              <a:t> ; recommending improvements (BLO #3).</a:t>
            </a:r>
            <a:r>
              <a:rPr lang="en-US" baseline="0" dirty="0"/>
              <a:t> Regular and effective contact is an academic and professional matter (ten plus one).</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a:p>
        </p:txBody>
      </p:sp>
    </p:spTree>
    <p:extLst>
      <p:ext uri="{BB962C8B-B14F-4D97-AF65-F5344CB8AC3E}">
        <p14:creationId xmlns:p14="http://schemas.microsoft.com/office/powerpoint/2010/main" val="187657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Documenting required aspects (BLO #1)</a:t>
            </a:r>
            <a:r>
              <a:rPr lang="en-US" baseline="0" dirty="0"/>
              <a:t> ; recommending improvements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a:p>
        </p:txBody>
      </p:sp>
    </p:spTree>
    <p:extLst>
      <p:ext uri="{BB962C8B-B14F-4D97-AF65-F5344CB8AC3E}">
        <p14:creationId xmlns:p14="http://schemas.microsoft.com/office/powerpoint/2010/main" val="20735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cs typeface="Times New Roman" panose="02020603050405020304" pitchFamily="18" charset="0"/>
              </a:rPr>
              <a:t>Discussing DE elements which lie outside the traditional curriculum development and approval process </a:t>
            </a:r>
            <a:r>
              <a:rPr lang="en-US" baseline="0" dirty="0"/>
              <a:t>(BLO #2).</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a:p>
        </p:txBody>
      </p:sp>
    </p:spTree>
    <p:extLst>
      <p:ext uri="{BB962C8B-B14F-4D97-AF65-F5344CB8AC3E}">
        <p14:creationId xmlns:p14="http://schemas.microsoft.com/office/powerpoint/2010/main" val="153213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cs typeface="Times New Roman" panose="02020603050405020304" pitchFamily="18" charset="0"/>
              </a:rPr>
              <a:t>Discussing DE elements which lie outside the traditional curriculum development and approval process </a:t>
            </a:r>
            <a:r>
              <a:rPr lang="en-US" baseline="0" dirty="0"/>
              <a:t>(BLO #2).</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a:p>
        </p:txBody>
      </p:sp>
    </p:spTree>
    <p:extLst>
      <p:ext uri="{BB962C8B-B14F-4D97-AF65-F5344CB8AC3E}">
        <p14:creationId xmlns:p14="http://schemas.microsoft.com/office/powerpoint/2010/main" val="419850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cs typeface="Times New Roman" panose="02020603050405020304" pitchFamily="18" charset="0"/>
              </a:rPr>
              <a:t>Discussing DE elements which lie outside the traditional curriculum development and approval process </a:t>
            </a:r>
            <a:r>
              <a:rPr lang="en-US" baseline="0" dirty="0"/>
              <a:t>(BLO #2).</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a:p>
        </p:txBody>
      </p:sp>
    </p:spTree>
    <p:extLst>
      <p:ext uri="{BB962C8B-B14F-4D97-AF65-F5344CB8AC3E}">
        <p14:creationId xmlns:p14="http://schemas.microsoft.com/office/powerpoint/2010/main" val="3511701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a:p>
        </p:txBody>
      </p:sp>
    </p:spTree>
    <p:extLst>
      <p:ext uri="{BB962C8B-B14F-4D97-AF65-F5344CB8AC3E}">
        <p14:creationId xmlns:p14="http://schemas.microsoft.com/office/powerpoint/2010/main" val="38977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a:p>
        </p:txBody>
      </p:sp>
    </p:spTree>
    <p:extLst>
      <p:ext uri="{BB962C8B-B14F-4D97-AF65-F5344CB8AC3E}">
        <p14:creationId xmlns:p14="http://schemas.microsoft.com/office/powerpoint/2010/main" val="231988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a:p>
        </p:txBody>
      </p:sp>
    </p:spTree>
    <p:extLst>
      <p:ext uri="{BB962C8B-B14F-4D97-AF65-F5344CB8AC3E}">
        <p14:creationId xmlns:p14="http://schemas.microsoft.com/office/powerpoint/2010/main" val="183570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DE</a:t>
            </a:r>
            <a:r>
              <a:rPr lang="en-US" baseline="0" dirty="0"/>
              <a:t> (BLO #1).</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a:p>
        </p:txBody>
      </p:sp>
    </p:spTree>
    <p:extLst>
      <p:ext uri="{BB962C8B-B14F-4D97-AF65-F5344CB8AC3E}">
        <p14:creationId xmlns:p14="http://schemas.microsoft.com/office/powerpoint/2010/main" val="269129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DE</a:t>
            </a:r>
            <a:r>
              <a:rPr lang="en-US" baseline="0" dirty="0"/>
              <a:t> (BLO #1).</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a:p>
        </p:txBody>
      </p:sp>
    </p:spTree>
    <p:extLst>
      <p:ext uri="{BB962C8B-B14F-4D97-AF65-F5344CB8AC3E}">
        <p14:creationId xmlns:p14="http://schemas.microsoft.com/office/powerpoint/2010/main" val="153447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DE</a:t>
            </a:r>
            <a:r>
              <a:rPr lang="en-US" baseline="0" dirty="0"/>
              <a:t> (BLO #1).</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a:p>
        </p:txBody>
      </p:sp>
    </p:spTree>
    <p:extLst>
      <p:ext uri="{BB962C8B-B14F-4D97-AF65-F5344CB8AC3E}">
        <p14:creationId xmlns:p14="http://schemas.microsoft.com/office/powerpoint/2010/main" val="397107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DE</a:t>
            </a:r>
            <a:r>
              <a:rPr lang="en-US" baseline="0" dirty="0"/>
              <a:t> (BLO #1).</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a:p>
        </p:txBody>
      </p:sp>
    </p:spTree>
    <p:extLst>
      <p:ext uri="{BB962C8B-B14F-4D97-AF65-F5344CB8AC3E}">
        <p14:creationId xmlns:p14="http://schemas.microsoft.com/office/powerpoint/2010/main" val="414752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Documenting required aspects, focusing on accessibility (BLO #1); recommending improvements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a:p>
        </p:txBody>
      </p:sp>
    </p:spTree>
    <p:extLst>
      <p:ext uri="{BB962C8B-B14F-4D97-AF65-F5344CB8AC3E}">
        <p14:creationId xmlns:p14="http://schemas.microsoft.com/office/powerpoint/2010/main" val="132881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Documenting required aspects, focusing on accessibility (BLO #1)</a:t>
            </a:r>
            <a:r>
              <a:rPr lang="en-US" baseline="0" dirty="0"/>
              <a:t> ; recommending improvements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a:p>
        </p:txBody>
      </p:sp>
    </p:spTree>
    <p:extLst>
      <p:ext uri="{BB962C8B-B14F-4D97-AF65-F5344CB8AC3E}">
        <p14:creationId xmlns:p14="http://schemas.microsoft.com/office/powerpoint/2010/main" val="103935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23"/>
          <p:cNvSpPr>
            <a:spLocks noGrp="1"/>
          </p:cNvSpPr>
          <p:nvPr>
            <p:ph type="sldNum" sz="quarter" idx="16"/>
          </p:nvPr>
        </p:nvSpPr>
        <p:spPr>
          <a:xfrm>
            <a:off x="8610600" y="6356352"/>
            <a:ext cx="2743200" cy="365125"/>
          </a:xfrm>
          <a:prstGeom prst="rect">
            <a:avLst/>
          </a:prstGeom>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74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12188952" cy="36576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en-US" dirty="0">
                <a:solidFill>
                  <a:schemeClr val="bg1"/>
                </a:solidFill>
              </a:rPr>
              <a:t>ASCCC Curriculum Institute 2017</a:t>
            </a:r>
          </a:p>
          <a:p>
            <a:pPr algn="ctr"/>
            <a:r>
              <a:rPr lang="en-US" dirty="0">
                <a:solidFill>
                  <a:schemeClr val="bg1"/>
                </a:solidFill>
              </a:rPr>
              <a:t>Riverside, California</a:t>
            </a:r>
          </a:p>
          <a:p>
            <a:pPr algn="ctr"/>
            <a:fld id="{FFF6F13D-F0A3-46C2-B698-AB3A8038C3A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4400"/>
            <a:ext cx="10515600" cy="914401"/>
          </a:xfrm>
          <a:prstGeom prst="rect">
            <a:avLst/>
          </a:prstGeom>
        </p:spPr>
        <p:txBody>
          <a:bodyPr vert="horz" lIns="91440" tIns="45720" rIns="91440" bIns="4572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12188952" cy="36576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en-US" dirty="0">
                <a:solidFill>
                  <a:schemeClr val="bg1"/>
                </a:solidFill>
              </a:rPr>
              <a:t>ASCCC Curriculum Institute 2017</a:t>
            </a:r>
          </a:p>
          <a:p>
            <a:pPr algn="ctr"/>
            <a:r>
              <a:rPr lang="en-US" dirty="0">
                <a:solidFill>
                  <a:schemeClr val="bg1"/>
                </a:solidFill>
              </a:rPr>
              <a:t>Distance Education Issues</a:t>
            </a:r>
          </a:p>
          <a:p>
            <a:pPr algn="ctr"/>
            <a:fld id="{FFF6F13D-F0A3-46C2-B698-AB3A8038C3A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3.org/TR/WCAG2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www.onefortraining.org/online-cours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ovt.westlaw.com/calregs/Document/ID00A2170D48411DEBC02831C6D6C108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govt.westlaw.com/calregs/Document/ICE9FE310D48411DEBC02831C6D6C108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govt.westlaw.com/calregs/Document/ICE42A7E0D48411DEBC02831C6D6C108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mailto:michael.heumann@imperial.edu" TargetMode="External"/><Relationship Id="rId5" Type="http://schemas.openxmlformats.org/officeDocument/2006/relationships/hyperlink" Target="mailto:stephanie.curry@reedleycollege.edu" TargetMode="External"/><Relationship Id="rId4" Type="http://schemas.openxmlformats.org/officeDocument/2006/relationships/hyperlink" Target="mailto:mbowen@vcccd.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gi-bin/text-idx?SID=a63b4823e0f4c03842bfb9dc1c177703&amp;mc=true&amp;node=pt34.3.602#se34.3.602_1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govt.westlaw.com/calregs/Document/ICD710000D48411DEBC02831C6D6C108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accjc.org/wp-content/uploads/Guide-to-Evaluating-DE-and-CE_2013.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ovt.westlaw.com/calregs/Document/ICD710000D48411DEBC02831C6D6C108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hyperlink" Target="http://uscode.house.gov/view.xhtml?req=granuleid:USC-prelim-title29-section794d&amp;num=0&amp;edition=prelim" TargetMode="External"/><Relationship Id="rId4" Type="http://schemas.openxmlformats.org/officeDocument/2006/relationships/hyperlink" Target="http://uscode.house.gov/view.xhtml?path=/prelim@title42/chapter126&amp;edition=preli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1952"/>
            <a:ext cx="10363200" cy="2123658"/>
          </a:xfrm>
        </p:spPr>
        <p:txBody>
          <a:bodyPr anchor="t" anchorCtr="1">
            <a:noAutofit/>
          </a:bodyPr>
          <a:lstStyle/>
          <a:p>
            <a:pPr>
              <a:lnSpc>
                <a:spcPct val="100000"/>
              </a:lnSpc>
            </a:pPr>
            <a:r>
              <a:rPr lang="en-US" sz="4400" i="0" dirty="0"/>
              <a:t>Distance Education Issues</a:t>
            </a:r>
          </a:p>
        </p:txBody>
      </p:sp>
      <p:sp>
        <p:nvSpPr>
          <p:cNvPr id="3" name="Subtitle 2"/>
          <p:cNvSpPr>
            <a:spLocks noGrp="1"/>
          </p:cNvSpPr>
          <p:nvPr>
            <p:ph type="subTitle" idx="1"/>
          </p:nvPr>
        </p:nvSpPr>
        <p:spPr>
          <a:xfrm>
            <a:off x="914400" y="4652540"/>
            <a:ext cx="10360152" cy="1456809"/>
          </a:xfrm>
        </p:spPr>
        <p:txBody>
          <a:bodyPr anchor="b" anchorCtr="1">
            <a:noAutofit/>
          </a:bodyPr>
          <a:lstStyle/>
          <a:p>
            <a:pPr>
              <a:lnSpc>
                <a:spcPct val="100000"/>
              </a:lnSpc>
            </a:pPr>
            <a:r>
              <a:rPr lang="fi-FI" i="0" dirty="0"/>
              <a:t>Michael Bowen—Ventura College</a:t>
            </a:r>
            <a:endParaRPr lang="en-US" i="0" dirty="0"/>
          </a:p>
          <a:p>
            <a:pPr>
              <a:lnSpc>
                <a:spcPct val="100000"/>
              </a:lnSpc>
            </a:pPr>
            <a:r>
              <a:rPr lang="en-US" i="0" dirty="0"/>
              <a:t>Stephanie Curry</a:t>
            </a:r>
            <a:r>
              <a:rPr lang="fi-FI" i="0" dirty="0"/>
              <a:t>—Reedley</a:t>
            </a:r>
            <a:r>
              <a:rPr lang="en-US" i="0" dirty="0"/>
              <a:t> College</a:t>
            </a:r>
          </a:p>
          <a:p>
            <a:pPr>
              <a:lnSpc>
                <a:spcPct val="100000"/>
              </a:lnSpc>
            </a:pPr>
            <a:r>
              <a:rPr lang="en-US" i="0" dirty="0"/>
              <a:t>Michael </a:t>
            </a:r>
            <a:r>
              <a:rPr lang="en-US" i="0" dirty="0" err="1"/>
              <a:t>Heumann</a:t>
            </a:r>
            <a:r>
              <a:rPr lang="fi-FI" i="0" dirty="0"/>
              <a:t>—Imperial </a:t>
            </a:r>
            <a:r>
              <a:rPr lang="en-US" i="0" dirty="0"/>
              <a:t>Valley College</a:t>
            </a:r>
          </a:p>
        </p:txBody>
      </p:sp>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Accessibility: Section 508 &amp; Resources</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20000"/>
              </a:lnSpc>
            </a:pPr>
            <a:r>
              <a:rPr lang="en-US" i="0" dirty="0"/>
              <a:t>Accessibility of all materials in education (including DE) is mandated through Section 508 of the Rehabilitation Act. Where to learn more?</a:t>
            </a:r>
          </a:p>
          <a:p>
            <a:pPr lvl="1">
              <a:lnSpc>
                <a:spcPct val="120000"/>
              </a:lnSpc>
            </a:pPr>
            <a:r>
              <a:rPr lang="en-US" dirty="0"/>
              <a:t>Universal Design and Web Content Accessibility Guidelines (</a:t>
            </a:r>
            <a:r>
              <a:rPr lang="en-US" dirty="0">
                <a:hlinkClick r:id="rId3"/>
              </a:rPr>
              <a:t>WCAG</a:t>
            </a:r>
            <a:r>
              <a:rPr lang="en-US" dirty="0"/>
              <a:t>) Level AA</a:t>
            </a:r>
            <a:endParaRPr lang="en-US" i="0" dirty="0"/>
          </a:p>
          <a:p>
            <a:pPr lvl="1">
              <a:lnSpc>
                <a:spcPct val="120000"/>
              </a:lnSpc>
            </a:pPr>
            <a:r>
              <a:rPr lang="en-US" i="0" dirty="0">
                <a:hlinkClick r:id="rId4"/>
              </a:rPr>
              <a:t>@ONE</a:t>
            </a:r>
            <a:r>
              <a:rPr lang="en-US" i="0" dirty="0"/>
              <a:t> training</a:t>
            </a:r>
            <a:endParaRPr lang="en-US" dirty="0"/>
          </a:p>
          <a:p>
            <a:pPr lvl="1">
              <a:lnSpc>
                <a:spcPct val="120000"/>
              </a:lnSpc>
            </a:pPr>
            <a:r>
              <a:rPr lang="en-US" dirty="0"/>
              <a:t>Accessibility specialist on staff at your college</a:t>
            </a:r>
          </a:p>
        </p:txBody>
      </p:sp>
      <p:pic>
        <p:nvPicPr>
          <p:cNvPr id="3074" name="Picture 2" descr="Key and man on white background. 3D image | Stock Photo | Colour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672" y="1828800"/>
            <a:ext cx="338632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16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DE Separate Approval Requirement</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00000"/>
              </a:lnSpc>
            </a:pPr>
            <a:r>
              <a:rPr lang="en-US" dirty="0"/>
              <a:t>“</a:t>
            </a:r>
            <a:r>
              <a:rPr lang="en-US" i="0" dirty="0"/>
              <a:t>If any portion of the instruction…is designed to be provided through distance education in lieu of face-to-face interaction between instructor and student, the course shall be separately reviewed and approved….” (</a:t>
            </a:r>
            <a:r>
              <a:rPr lang="en-US" i="0" dirty="0">
                <a:hlinkClick r:id="rId3"/>
              </a:rPr>
              <a:t>Title 5 § 55206</a:t>
            </a:r>
            <a:r>
              <a:rPr lang="en-US" i="0" dirty="0"/>
              <a:t>) </a:t>
            </a:r>
          </a:p>
          <a:p>
            <a:pPr>
              <a:lnSpc>
                <a:spcPct val="100000"/>
              </a:lnSpc>
            </a:pPr>
            <a:r>
              <a:rPr lang="pt-BR" i="0" dirty="0"/>
              <a:t>“Web-enhanced” courses (in which all class meetings are face-to-face but some course materials are available online) are exempt from the separate-approval requirement.</a:t>
            </a:r>
          </a:p>
          <a:p>
            <a:pPr>
              <a:lnSpc>
                <a:spcPct val="100000"/>
              </a:lnSpc>
            </a:pPr>
            <a:r>
              <a:rPr lang="pt-BR" i="0" dirty="0"/>
              <a:t>Many colleges document the separate approval via a DE addendum to the COR.</a:t>
            </a:r>
          </a:p>
        </p:txBody>
      </p:sp>
      <p:pic>
        <p:nvPicPr>
          <p:cNvPr id="1026" name="Picture 2" descr="completing your study, be aware of the final reports and requiremen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672" y="1828800"/>
            <a:ext cx="338632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1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DE Course Documentation (1/2)</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00000"/>
              </a:lnSpc>
            </a:pPr>
            <a:r>
              <a:rPr lang="en-US" i="0" dirty="0"/>
              <a:t>Regular and effective contact requirement:</a:t>
            </a:r>
          </a:p>
          <a:p>
            <a:pPr lvl="1">
              <a:lnSpc>
                <a:spcPct val="100000"/>
              </a:lnSpc>
            </a:pPr>
            <a:r>
              <a:rPr lang="en-US" dirty="0"/>
              <a:t> District governing boards shall ensure that “Any portion of a course conducted through distance education includes regular effective contact between instructor and students….”</a:t>
            </a:r>
            <a:r>
              <a:rPr lang="en-US" i="0" dirty="0"/>
              <a:t> </a:t>
            </a:r>
            <a:r>
              <a:rPr lang="en-US" dirty="0"/>
              <a:t>(</a:t>
            </a:r>
            <a:r>
              <a:rPr lang="en-US" dirty="0">
                <a:hlinkClick r:id="rId3"/>
              </a:rPr>
              <a:t>Title 5 § 55204(a)</a:t>
            </a:r>
            <a:r>
              <a:rPr lang="en-US" dirty="0"/>
              <a:t>) </a:t>
            </a:r>
            <a:endParaRPr lang="en-US" i="0" dirty="0"/>
          </a:p>
          <a:p>
            <a:pPr lvl="1">
              <a:lnSpc>
                <a:spcPct val="100000"/>
              </a:lnSpc>
            </a:pPr>
            <a:r>
              <a:rPr lang="pt-BR" i="0" dirty="0"/>
              <a:t>Without regular effective contact, a distance education course may be reclassified as a correspondence education course, which may earn less apportionment.</a:t>
            </a:r>
          </a:p>
          <a:p>
            <a:pPr lvl="1">
              <a:lnSpc>
                <a:spcPct val="100000"/>
              </a:lnSpc>
            </a:pPr>
            <a:r>
              <a:rPr lang="pt-BR" dirty="0"/>
              <a:t>Regular and effective contact </a:t>
            </a:r>
            <a:r>
              <a:rPr lang="pt-BR" b="1" i="1" dirty="0"/>
              <a:t>must</a:t>
            </a:r>
            <a:r>
              <a:rPr lang="pt-BR" dirty="0"/>
              <a:t> be instructor-initiated. (Good practices? See Breakout Session 6.)</a:t>
            </a:r>
            <a:endParaRPr lang="pt-BR" i="0" dirty="0"/>
          </a:p>
        </p:txBody>
      </p:sp>
      <p:pic>
        <p:nvPicPr>
          <p:cNvPr id="4" name="Picture 2" descr="La rente est une somme d’argent versée périodiquement à u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672" y="1828800"/>
            <a:ext cx="338632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5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DE Course Documentation (2/2)</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00000"/>
              </a:lnSpc>
            </a:pPr>
            <a:r>
              <a:rPr lang="en-US" i="0" dirty="0"/>
              <a:t>Methods of instruction</a:t>
            </a:r>
          </a:p>
          <a:p>
            <a:pPr lvl="1">
              <a:lnSpc>
                <a:spcPct val="100000"/>
              </a:lnSpc>
            </a:pPr>
            <a:r>
              <a:rPr lang="en-US" dirty="0"/>
              <a:t> “The same standards of course quality shall be applied to any portion of a course conducted through distance education as are applied to traditional classroom courses….”</a:t>
            </a:r>
            <a:r>
              <a:rPr lang="en-US" i="0" dirty="0"/>
              <a:t> </a:t>
            </a:r>
            <a:r>
              <a:rPr lang="en-US" dirty="0"/>
              <a:t>(</a:t>
            </a:r>
            <a:r>
              <a:rPr lang="en-US" dirty="0">
                <a:hlinkClick r:id="rId3"/>
              </a:rPr>
              <a:t>Title 5 § 55202</a:t>
            </a:r>
            <a:r>
              <a:rPr lang="en-US" dirty="0"/>
              <a:t>)</a:t>
            </a:r>
          </a:p>
          <a:p>
            <a:pPr lvl="1">
              <a:lnSpc>
                <a:spcPct val="100000"/>
              </a:lnSpc>
            </a:pPr>
            <a:r>
              <a:rPr lang="en-US" dirty="0"/>
              <a:t>Documentation of the methods of instruction for a DE course should provide evidence of equivalent course quality, even though these methods will necessarily differ from a face-to-face class.</a:t>
            </a:r>
          </a:p>
          <a:p>
            <a:pPr lvl="1">
              <a:lnSpc>
                <a:spcPct val="100000"/>
              </a:lnSpc>
            </a:pPr>
            <a:r>
              <a:rPr lang="en-US" dirty="0"/>
              <a:t>Will delivery be synchronous or asynchronous?</a:t>
            </a:r>
          </a:p>
        </p:txBody>
      </p:sp>
      <p:pic>
        <p:nvPicPr>
          <p:cNvPr id="4" name="Picture 2" descr="La rente est une somme d’argent versée périodiquement à u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672" y="1828800"/>
            <a:ext cx="338632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5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Open Discussion: Beyond the Traditional Development Process (1/2)</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20000"/>
              </a:lnSpc>
            </a:pPr>
            <a:r>
              <a:rPr lang="en-US" i="0" dirty="0"/>
              <a:t>Issues which your Curriculum Committee may not be accustomed to addressing and/or may not be in your DE addendum:</a:t>
            </a:r>
          </a:p>
          <a:p>
            <a:pPr lvl="1">
              <a:lnSpc>
                <a:spcPct val="120000"/>
              </a:lnSpc>
            </a:pPr>
            <a:r>
              <a:rPr lang="en-US" dirty="0"/>
              <a:t>How to address fraud/identity/plagiarism issues?</a:t>
            </a:r>
          </a:p>
          <a:p>
            <a:pPr lvl="1">
              <a:lnSpc>
                <a:spcPct val="120000"/>
              </a:lnSpc>
            </a:pPr>
            <a:r>
              <a:rPr lang="en-US" dirty="0"/>
              <a:t>If needed, is proctoring available?</a:t>
            </a:r>
          </a:p>
          <a:p>
            <a:pPr lvl="1">
              <a:lnSpc>
                <a:spcPct val="120000"/>
              </a:lnSpc>
            </a:pPr>
            <a:r>
              <a:rPr lang="en-US" dirty="0"/>
              <a:t>How will the college provide assistance for students having computer issues or other technical problems?</a:t>
            </a:r>
          </a:p>
        </p:txBody>
      </p:sp>
      <p:pic>
        <p:nvPicPr>
          <p:cNvPr id="5" name="Picture 4"/>
          <p:cNvPicPr>
            <a:picLocks noChangeAspect="1"/>
          </p:cNvPicPr>
          <p:nvPr/>
        </p:nvPicPr>
        <p:blipFill>
          <a:blip r:embed="rId3"/>
          <a:stretch>
            <a:fillRect/>
          </a:stretch>
        </p:blipFill>
        <p:spPr>
          <a:xfrm>
            <a:off x="8805672" y="1828799"/>
            <a:ext cx="3386328" cy="4343401"/>
          </a:xfrm>
          <a:prstGeom prst="rect">
            <a:avLst/>
          </a:prstGeom>
        </p:spPr>
      </p:pic>
    </p:spTree>
    <p:extLst>
      <p:ext uri="{BB962C8B-B14F-4D97-AF65-F5344CB8AC3E}">
        <p14:creationId xmlns:p14="http://schemas.microsoft.com/office/powerpoint/2010/main" val="233315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Open Discussion: Beyond the Traditional Development Process </a:t>
            </a:r>
            <a:endParaRPr lang="en-US" sz="3200" i="0" dirty="0"/>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20000"/>
              </a:lnSpc>
            </a:pPr>
            <a:r>
              <a:rPr lang="en-US" i="0" dirty="0"/>
              <a:t>Possible consequences of fraud/false identity:</a:t>
            </a:r>
          </a:p>
          <a:p>
            <a:pPr lvl="1">
              <a:lnSpc>
                <a:spcPct val="120000"/>
              </a:lnSpc>
            </a:pPr>
            <a:r>
              <a:rPr lang="en-US" i="0" dirty="0"/>
              <a:t>Financial aid fraud</a:t>
            </a:r>
          </a:p>
          <a:p>
            <a:pPr lvl="1">
              <a:lnSpc>
                <a:spcPct val="120000"/>
              </a:lnSpc>
            </a:pPr>
            <a:r>
              <a:rPr lang="en-US" i="0" dirty="0"/>
              <a:t>Incorrect apportionment claims</a:t>
            </a:r>
          </a:p>
          <a:p>
            <a:pPr lvl="1">
              <a:lnSpc>
                <a:spcPct val="120000"/>
              </a:lnSpc>
            </a:pPr>
            <a:r>
              <a:rPr lang="en-US" i="0" dirty="0"/>
              <a:t>Diminished integrity of the course/grade/degree</a:t>
            </a:r>
          </a:p>
          <a:p>
            <a:pPr lvl="1">
              <a:lnSpc>
                <a:spcPct val="120000"/>
              </a:lnSpc>
            </a:pPr>
            <a:r>
              <a:rPr lang="en-US" i="0" dirty="0"/>
              <a:t>Visa fraud</a:t>
            </a:r>
          </a:p>
          <a:p>
            <a:pPr lvl="1">
              <a:lnSpc>
                <a:spcPct val="120000"/>
              </a:lnSpc>
            </a:pPr>
            <a:r>
              <a:rPr lang="en-US" i="0" dirty="0"/>
              <a:t>Accreditation difficulties</a:t>
            </a:r>
          </a:p>
        </p:txBody>
      </p:sp>
      <p:pic>
        <p:nvPicPr>
          <p:cNvPr id="4" name="Picture 3"/>
          <p:cNvPicPr>
            <a:picLocks noChangeAspect="1"/>
          </p:cNvPicPr>
          <p:nvPr/>
        </p:nvPicPr>
        <p:blipFill>
          <a:blip r:embed="rId3"/>
          <a:stretch>
            <a:fillRect/>
          </a:stretch>
        </p:blipFill>
        <p:spPr>
          <a:xfrm>
            <a:off x="8805672" y="1828799"/>
            <a:ext cx="3386328" cy="4343401"/>
          </a:xfrm>
          <a:prstGeom prst="rect">
            <a:avLst/>
          </a:prstGeom>
        </p:spPr>
      </p:pic>
    </p:spTree>
    <p:extLst>
      <p:ext uri="{BB962C8B-B14F-4D97-AF65-F5344CB8AC3E}">
        <p14:creationId xmlns:p14="http://schemas.microsoft.com/office/powerpoint/2010/main" val="379879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Open Discussion: Beyond the Traditional Development Process (2/2)</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20000"/>
              </a:lnSpc>
            </a:pPr>
            <a:r>
              <a:rPr lang="en-US" i="0" dirty="0"/>
              <a:t>Additional issues:</a:t>
            </a:r>
          </a:p>
          <a:p>
            <a:pPr lvl="1">
              <a:lnSpc>
                <a:spcPct val="120000"/>
              </a:lnSpc>
            </a:pPr>
            <a:r>
              <a:rPr lang="en-US" dirty="0"/>
              <a:t>(Already mentioned but bears repeating) Is the digital content ADA and 508 compliant?</a:t>
            </a:r>
          </a:p>
          <a:p>
            <a:pPr lvl="1">
              <a:lnSpc>
                <a:spcPct val="120000"/>
              </a:lnSpc>
            </a:pPr>
            <a:r>
              <a:rPr lang="en-US" dirty="0"/>
              <a:t>OEI, Canvas, and the exchange</a:t>
            </a:r>
          </a:p>
          <a:p>
            <a:pPr lvl="1">
              <a:lnSpc>
                <a:spcPct val="120000"/>
              </a:lnSpc>
            </a:pPr>
            <a:r>
              <a:rPr lang="en-US" dirty="0"/>
              <a:t>Ensuring quality online instruction</a:t>
            </a:r>
          </a:p>
        </p:txBody>
      </p:sp>
      <p:pic>
        <p:nvPicPr>
          <p:cNvPr id="5" name="Picture 4"/>
          <p:cNvPicPr>
            <a:picLocks noChangeAspect="1"/>
          </p:cNvPicPr>
          <p:nvPr/>
        </p:nvPicPr>
        <p:blipFill>
          <a:blip r:embed="rId3"/>
          <a:stretch>
            <a:fillRect/>
          </a:stretch>
        </p:blipFill>
        <p:spPr>
          <a:xfrm>
            <a:off x="8805672" y="1828799"/>
            <a:ext cx="3386328" cy="4343401"/>
          </a:xfrm>
          <a:prstGeom prst="rect">
            <a:avLst/>
          </a:prstGeom>
        </p:spPr>
      </p:pic>
    </p:spTree>
    <p:extLst>
      <p:ext uri="{BB962C8B-B14F-4D97-AF65-F5344CB8AC3E}">
        <p14:creationId xmlns:p14="http://schemas.microsoft.com/office/powerpoint/2010/main" val="278330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Questions?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0488" y="1828801"/>
            <a:ext cx="6001512" cy="4340543"/>
          </a:xfrm>
        </p:spPr>
      </p:pic>
      <p:sp>
        <p:nvSpPr>
          <p:cNvPr id="5" name="Subtitle 2"/>
          <p:cNvSpPr txBox="1">
            <a:spLocks/>
          </p:cNvSpPr>
          <p:nvPr/>
        </p:nvSpPr>
        <p:spPr>
          <a:xfrm>
            <a:off x="1" y="1828801"/>
            <a:ext cx="6190488" cy="434054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i="0" dirty="0"/>
              <a:t>Michael Bowen</a:t>
            </a:r>
            <a:br>
              <a:rPr lang="fi-FI" i="0" dirty="0"/>
            </a:br>
            <a:r>
              <a:rPr lang="en-US" i="0" dirty="0"/>
              <a:t> (</a:t>
            </a:r>
            <a:r>
              <a:rPr lang="en-US" i="0" dirty="0">
                <a:hlinkClick r:id="rId4"/>
              </a:rPr>
              <a:t>mbowen@vcccd.edu</a:t>
            </a:r>
            <a:r>
              <a:rPr lang="en-US" i="0" dirty="0"/>
              <a:t>)</a:t>
            </a:r>
          </a:p>
          <a:p>
            <a:pPr marL="0" indent="0" algn="ctr">
              <a:buNone/>
            </a:pPr>
            <a:endParaRPr lang="en-US" i="0" dirty="0"/>
          </a:p>
          <a:p>
            <a:pPr marL="0" indent="0" algn="ctr">
              <a:buNone/>
            </a:pPr>
            <a:r>
              <a:rPr lang="en-US" i="0" dirty="0"/>
              <a:t>Stephanie Curry</a:t>
            </a:r>
            <a:br>
              <a:rPr lang="en-US" i="0" dirty="0"/>
            </a:br>
            <a:r>
              <a:rPr lang="fi-FI" i="0" dirty="0"/>
              <a:t>(</a:t>
            </a:r>
            <a:r>
              <a:rPr lang="fi-FI" i="0" dirty="0">
                <a:hlinkClick r:id="rId5"/>
              </a:rPr>
              <a:t>stephanie.curry@reedleycollege.edu</a:t>
            </a:r>
            <a:r>
              <a:rPr lang="fi-FI" i="0" dirty="0"/>
              <a:t>)</a:t>
            </a:r>
          </a:p>
          <a:p>
            <a:pPr marL="0" indent="0" algn="ctr">
              <a:buNone/>
            </a:pPr>
            <a:endParaRPr lang="en-US" i="0" dirty="0"/>
          </a:p>
          <a:p>
            <a:pPr marL="0" indent="0" algn="ctr">
              <a:buNone/>
            </a:pPr>
            <a:r>
              <a:rPr lang="en-US" i="0" dirty="0"/>
              <a:t>Michael </a:t>
            </a:r>
            <a:r>
              <a:rPr lang="en-US" i="0" dirty="0" err="1"/>
              <a:t>Heumann</a:t>
            </a:r>
            <a:r>
              <a:rPr lang="en-US" i="0" dirty="0"/>
              <a:t> (</a:t>
            </a:r>
            <a:r>
              <a:rPr lang="en-US" i="0" dirty="0">
                <a:hlinkClick r:id="rId6"/>
              </a:rPr>
              <a:t>michael.heumann@imperial.edu</a:t>
            </a:r>
            <a:r>
              <a:rPr lang="en-US" i="0" dirty="0"/>
              <a:t>)</a:t>
            </a:r>
          </a:p>
        </p:txBody>
      </p:sp>
    </p:spTree>
    <p:extLst>
      <p:ext uri="{BB962C8B-B14F-4D97-AF65-F5344CB8AC3E}">
        <p14:creationId xmlns:p14="http://schemas.microsoft.com/office/powerpoint/2010/main" val="351764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914398"/>
            <a:ext cx="10515600" cy="914400"/>
          </a:xfrm>
        </p:spPr>
        <p:txBody>
          <a:bodyPr>
            <a:noAutofit/>
          </a:bodyPr>
          <a:lstStyle/>
          <a:p>
            <a:pPr algn="ctr"/>
            <a:r>
              <a:rPr lang="en-US" sz="3200" i="0" dirty="0">
                <a:cs typeface="Times New Roman" panose="02020603050405020304" pitchFamily="18" charset="0"/>
              </a:rPr>
              <a:t>Distance Education Issues</a:t>
            </a:r>
          </a:p>
        </p:txBody>
      </p:sp>
      <p:sp>
        <p:nvSpPr>
          <p:cNvPr id="3" name="Content Placeholder 2"/>
          <p:cNvSpPr>
            <a:spLocks noGrp="1"/>
          </p:cNvSpPr>
          <p:nvPr>
            <p:ph idx="1"/>
          </p:nvPr>
        </p:nvSpPr>
        <p:spPr>
          <a:xfrm>
            <a:off x="841248" y="1828798"/>
            <a:ext cx="7961789" cy="4343400"/>
          </a:xfrm>
        </p:spPr>
        <p:txBody>
          <a:bodyPr anchor="ctr" anchorCtr="0">
            <a:noAutofit/>
          </a:bodyPr>
          <a:lstStyle/>
          <a:p>
            <a:pPr marL="0" indent="0">
              <a:lnSpc>
                <a:spcPct val="100000"/>
              </a:lnSpc>
              <a:buNone/>
            </a:pPr>
            <a:r>
              <a:rPr lang="en-US" sz="2500" i="0" dirty="0"/>
              <a:t>Where does course modality fit in the curriculum development and approval process? Why do distance education courses undergo a separate curriculum approval process? What elements are important in that process that may not be a part of the normal development and approval process? Attendees in this breakout will be informed about the requirements regarding curriculum for teaching courses in a distance education modality, and will consider some examples of processes for approving courses to be offered via distance education. </a:t>
            </a:r>
            <a:r>
              <a:rPr lang="en-US" sz="2500" dirty="0"/>
              <a:t>(Effective Practices Strand)</a:t>
            </a:r>
          </a:p>
        </p:txBody>
      </p:sp>
      <p:pic>
        <p:nvPicPr>
          <p:cNvPr id="4" name="Picture 3"/>
          <p:cNvPicPr>
            <a:picLocks noChangeAspect="1"/>
          </p:cNvPicPr>
          <p:nvPr/>
        </p:nvPicPr>
        <p:blipFill>
          <a:blip r:embed="rId2"/>
          <a:stretch>
            <a:fillRect/>
          </a:stretch>
        </p:blipFill>
        <p:spPr>
          <a:xfrm>
            <a:off x="8803036" y="1828798"/>
            <a:ext cx="3388963" cy="4343400"/>
          </a:xfrm>
          <a:prstGeom prst="rect">
            <a:avLst/>
          </a:prstGeom>
        </p:spPr>
      </p:pic>
    </p:spTree>
    <p:extLst>
      <p:ext uri="{BB962C8B-B14F-4D97-AF65-F5344CB8AC3E}">
        <p14:creationId xmlns:p14="http://schemas.microsoft.com/office/powerpoint/2010/main" val="18820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r>
              <a:rPr lang="en-US" sz="3200" i="0" dirty="0">
                <a:cs typeface="Times New Roman" panose="02020603050405020304" pitchFamily="18" charset="0"/>
              </a:rPr>
              <a:t>Breakout Learning Outcomes</a:t>
            </a:r>
          </a:p>
        </p:txBody>
      </p:sp>
      <p:sp>
        <p:nvSpPr>
          <p:cNvPr id="3" name="Content Placeholder 2"/>
          <p:cNvSpPr>
            <a:spLocks noGrp="1"/>
          </p:cNvSpPr>
          <p:nvPr>
            <p:ph idx="1"/>
          </p:nvPr>
        </p:nvSpPr>
        <p:spPr>
          <a:xfrm>
            <a:off x="841248" y="1828798"/>
            <a:ext cx="7964424" cy="4343400"/>
          </a:xfrm>
        </p:spPr>
        <p:txBody>
          <a:bodyPr anchor="ctr" anchorCtr="0">
            <a:noAutofit/>
          </a:bodyPr>
          <a:lstStyle/>
          <a:p>
            <a:pPr marL="457200" indent="-457200">
              <a:lnSpc>
                <a:spcPct val="120000"/>
              </a:lnSpc>
              <a:buFont typeface="+mj-lt"/>
              <a:buAutoNum type="arabicPeriod"/>
            </a:pPr>
            <a:r>
              <a:rPr lang="en-US" sz="2200" b="0" i="0" dirty="0">
                <a:cs typeface="Times New Roman" panose="02020603050405020304" pitchFamily="18" charset="0"/>
              </a:rPr>
              <a:t>Define distance education (DE), justify the need for a separate approval process fo</a:t>
            </a:r>
            <a:r>
              <a:rPr lang="en-US" sz="2200" i="0" dirty="0">
                <a:cs typeface="Times New Roman" panose="02020603050405020304" pitchFamily="18" charset="0"/>
              </a:rPr>
              <a:t>r DE curriculum, and document required aspects of a DE course</a:t>
            </a:r>
            <a:r>
              <a:rPr lang="en-US" sz="2200" b="0" i="0" dirty="0">
                <a:cs typeface="Times New Roman" panose="02020603050405020304" pitchFamily="18" charset="0"/>
              </a:rPr>
              <a:t>.</a:t>
            </a:r>
          </a:p>
          <a:p>
            <a:pPr marL="457200" indent="-457200">
              <a:lnSpc>
                <a:spcPct val="120000"/>
              </a:lnSpc>
              <a:buFont typeface="+mj-lt"/>
              <a:buAutoNum type="arabicPeriod"/>
            </a:pPr>
            <a:r>
              <a:rPr lang="en-US" sz="2200" b="0" i="0" dirty="0">
                <a:cs typeface="Times New Roman" panose="02020603050405020304" pitchFamily="18" charset="0"/>
              </a:rPr>
              <a:t>Discuss elements of DE which lie outside the traditional curriculum development and approval process, such as apportionment, fraud, and availability of student services.</a:t>
            </a:r>
          </a:p>
          <a:p>
            <a:pPr marL="457200" indent="-457200">
              <a:lnSpc>
                <a:spcPct val="120000"/>
              </a:lnSpc>
              <a:buFont typeface="+mj-lt"/>
              <a:buAutoNum type="arabicPeriod"/>
            </a:pPr>
            <a:r>
              <a:rPr lang="en-US" sz="2200" b="0" i="0" dirty="0">
                <a:cs typeface="Times New Roman" panose="02020603050405020304" pitchFamily="18" charset="0"/>
              </a:rPr>
              <a:t>Recommend improvements to loca</a:t>
            </a:r>
            <a:r>
              <a:rPr lang="en-US" sz="2200" i="0" dirty="0">
                <a:cs typeface="Times New Roman" panose="02020603050405020304" pitchFamily="18" charset="0"/>
              </a:rPr>
              <a:t>l DE approval and implementation processes.</a:t>
            </a:r>
            <a:endParaRPr lang="en-US" sz="2200" b="0" i="0" dirty="0">
              <a:cs typeface="Times New Roman" panose="02020603050405020304" pitchFamily="18" charset="0"/>
            </a:endParaRPr>
          </a:p>
          <a:p>
            <a:pPr marL="457200" indent="-457200">
              <a:lnSpc>
                <a:spcPct val="120000"/>
              </a:lnSpc>
              <a:buFont typeface="+mj-lt"/>
              <a:buAutoNum type="arabicPeriod"/>
            </a:pPr>
            <a:r>
              <a:rPr lang="en-US" sz="2200" i="0" dirty="0">
                <a:cs typeface="Times New Roman" panose="02020603050405020304" pitchFamily="18" charset="0"/>
              </a:rPr>
              <a:t>Suggestions?</a:t>
            </a:r>
            <a:endParaRPr lang="en-US" sz="2200" b="0" i="0" dirty="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673" y="1828798"/>
            <a:ext cx="3386328" cy="4343400"/>
          </a:xfrm>
          <a:prstGeom prst="rect">
            <a:avLst/>
          </a:prstGeom>
        </p:spPr>
      </p:pic>
    </p:spTree>
    <p:extLst>
      <p:ext uri="{BB962C8B-B14F-4D97-AF65-F5344CB8AC3E}">
        <p14:creationId xmlns:p14="http://schemas.microsoft.com/office/powerpoint/2010/main" val="27371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r>
              <a:rPr lang="en-US" sz="3200" i="0" dirty="0">
                <a:cs typeface="Times New Roman" panose="02020603050405020304" pitchFamily="18" charset="0"/>
              </a:rPr>
              <a:t>Contents</a:t>
            </a:r>
          </a:p>
        </p:txBody>
      </p:sp>
      <p:sp>
        <p:nvSpPr>
          <p:cNvPr id="3" name="Content Placeholder 2"/>
          <p:cNvSpPr>
            <a:spLocks noGrp="1"/>
          </p:cNvSpPr>
          <p:nvPr>
            <p:ph idx="1"/>
          </p:nvPr>
        </p:nvSpPr>
        <p:spPr>
          <a:xfrm>
            <a:off x="841248" y="1828798"/>
            <a:ext cx="7964424" cy="4343400"/>
          </a:xfrm>
        </p:spPr>
        <p:txBody>
          <a:bodyPr anchor="ctr" anchorCtr="1">
            <a:noAutofit/>
          </a:bodyPr>
          <a:lstStyle/>
          <a:p>
            <a:pPr>
              <a:lnSpc>
                <a:spcPct val="120000"/>
              </a:lnSpc>
            </a:pPr>
            <a:r>
              <a:rPr lang="en-US" sz="2800" b="0" i="0" dirty="0"/>
              <a:t>Definitions of DE</a:t>
            </a:r>
          </a:p>
          <a:p>
            <a:pPr>
              <a:lnSpc>
                <a:spcPct val="120000"/>
              </a:lnSpc>
            </a:pPr>
            <a:r>
              <a:rPr lang="en-US" sz="2800" i="0" dirty="0"/>
              <a:t>Rules, Rules, and More Rules!</a:t>
            </a:r>
          </a:p>
          <a:p>
            <a:pPr>
              <a:lnSpc>
                <a:spcPct val="120000"/>
              </a:lnSpc>
            </a:pPr>
            <a:r>
              <a:rPr lang="en-US" sz="2800" b="0" i="0" dirty="0"/>
              <a:t>Accessibility</a:t>
            </a:r>
          </a:p>
          <a:p>
            <a:pPr>
              <a:lnSpc>
                <a:spcPct val="120000"/>
              </a:lnSpc>
            </a:pPr>
            <a:r>
              <a:rPr lang="en-US" sz="2800" i="0" dirty="0"/>
              <a:t>DE</a:t>
            </a:r>
            <a:r>
              <a:rPr lang="en-US" sz="2800" b="0" i="0" dirty="0"/>
              <a:t> Separate Approval Requirement</a:t>
            </a:r>
          </a:p>
          <a:p>
            <a:pPr>
              <a:lnSpc>
                <a:spcPct val="120000"/>
              </a:lnSpc>
            </a:pPr>
            <a:r>
              <a:rPr lang="en-US" sz="2800" i="0" dirty="0"/>
              <a:t>DE Course Documentation</a:t>
            </a:r>
          </a:p>
          <a:p>
            <a:pPr>
              <a:lnSpc>
                <a:spcPct val="120000"/>
              </a:lnSpc>
            </a:pPr>
            <a:r>
              <a:rPr lang="en-US" sz="2800" i="0" dirty="0"/>
              <a:t>Open Discussion: Beyond the Traditional Development Process</a:t>
            </a:r>
            <a:endParaRPr lang="en-US" sz="2800" b="0" i="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672" y="1828798"/>
            <a:ext cx="3386328" cy="4343400"/>
          </a:xfrm>
          <a:prstGeom prst="rect">
            <a:avLst/>
          </a:prstGeom>
        </p:spPr>
      </p:pic>
    </p:spTree>
    <p:extLst>
      <p:ext uri="{BB962C8B-B14F-4D97-AF65-F5344CB8AC3E}">
        <p14:creationId xmlns:p14="http://schemas.microsoft.com/office/powerpoint/2010/main" val="109366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828800"/>
            <a:ext cx="7964424" cy="4343400"/>
          </a:xfrm>
        </p:spPr>
        <p:txBody>
          <a:bodyPr anchor="ctr" anchorCtr="0">
            <a:noAutofit/>
          </a:bodyPr>
          <a:lstStyle/>
          <a:p>
            <a:pPr>
              <a:lnSpc>
                <a:spcPct val="120000"/>
              </a:lnSpc>
            </a:pPr>
            <a:r>
              <a:rPr lang="en-US" i="0" dirty="0"/>
              <a:t>“…education that uses one or more of the technologies listed in paragraphs (1) through (4) … to deliver instruction to students who are separated from the instructor and to support regular and substantive interaction between the students and the instructor, either synchronously or asynchronously. The technologies may include—</a:t>
            </a:r>
          </a:p>
        </p:txBody>
      </p:sp>
      <p:pic>
        <p:nvPicPr>
          <p:cNvPr id="4" name="Picture 3"/>
          <p:cNvPicPr>
            <a:picLocks noChangeAspect="1"/>
          </p:cNvPicPr>
          <p:nvPr/>
        </p:nvPicPr>
        <p:blipFill>
          <a:blip r:embed="rId3"/>
          <a:stretch>
            <a:fillRect/>
          </a:stretch>
        </p:blipFill>
        <p:spPr>
          <a:xfrm>
            <a:off x="8805672" y="1828800"/>
            <a:ext cx="3386328" cy="4343399"/>
          </a:xfrm>
          <a:prstGeom prst="rect">
            <a:avLst/>
          </a:prstGeom>
        </p:spPr>
      </p:pic>
      <p:sp>
        <p:nvSpPr>
          <p:cNvPr id="7" name="Title 1"/>
          <p:cNvSpPr>
            <a:spLocks noGrp="1"/>
          </p:cNvSpPr>
          <p:nvPr>
            <p:ph type="title"/>
          </p:nvPr>
        </p:nvSpPr>
        <p:spPr>
          <a:xfrm>
            <a:off x="838200" y="914400"/>
            <a:ext cx="10515600" cy="914401"/>
          </a:xfrm>
        </p:spPr>
        <p:txBody>
          <a:bodyPr>
            <a:noAutofit/>
          </a:bodyPr>
          <a:lstStyle/>
          <a:p>
            <a:r>
              <a:rPr lang="en-US" sz="3200" i="0" dirty="0"/>
              <a:t>Federal Government Definition of DE (1)</a:t>
            </a:r>
          </a:p>
        </p:txBody>
      </p:sp>
    </p:spTree>
    <p:extLst>
      <p:ext uri="{BB962C8B-B14F-4D97-AF65-F5344CB8AC3E}">
        <p14:creationId xmlns:p14="http://schemas.microsoft.com/office/powerpoint/2010/main" val="356779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828800"/>
            <a:ext cx="7964424" cy="4343400"/>
          </a:xfrm>
        </p:spPr>
        <p:txBody>
          <a:bodyPr anchor="ctr" anchorCtr="0">
            <a:noAutofit/>
          </a:bodyPr>
          <a:lstStyle/>
          <a:p>
            <a:pPr>
              <a:lnSpc>
                <a:spcPct val="100000"/>
              </a:lnSpc>
            </a:pPr>
            <a:r>
              <a:rPr lang="en-US" sz="2200" i="0" dirty="0"/>
              <a:t>…The technologies may include—</a:t>
            </a:r>
          </a:p>
          <a:p>
            <a:pPr lvl="1">
              <a:lnSpc>
                <a:spcPct val="100000"/>
              </a:lnSpc>
            </a:pPr>
            <a:r>
              <a:rPr lang="en-US" sz="2200" dirty="0"/>
              <a:t>(1) The internet;</a:t>
            </a:r>
          </a:p>
          <a:p>
            <a:pPr lvl="1">
              <a:lnSpc>
                <a:spcPct val="100000"/>
              </a:lnSpc>
            </a:pPr>
            <a:r>
              <a:rPr lang="en-US" sz="2200" dirty="0"/>
              <a:t>(2) One-way and two-way transmissions through open broadcast, closed circuit, cable, microwave, broadband lines, fiber optics, satellite, or wireless communications devices;</a:t>
            </a:r>
          </a:p>
          <a:p>
            <a:pPr lvl="1">
              <a:lnSpc>
                <a:spcPct val="100000"/>
              </a:lnSpc>
            </a:pPr>
            <a:r>
              <a:rPr lang="en-US" sz="2200" dirty="0"/>
              <a:t>(3) Audio conferencing; or</a:t>
            </a:r>
          </a:p>
          <a:p>
            <a:pPr lvl="1">
              <a:lnSpc>
                <a:spcPct val="100000"/>
              </a:lnSpc>
            </a:pPr>
            <a:r>
              <a:rPr lang="en-US" sz="2200" dirty="0"/>
              <a:t>(4) Video cassettes, DVDs, and CD-ROMs, if the cassettes, DVDs, or CD-ROMs are used in a course in conjunction with any of the technologies listed in paragraphs (1) through (3).….”</a:t>
            </a:r>
            <a:br>
              <a:rPr lang="en-US" sz="2200" dirty="0"/>
            </a:br>
            <a:r>
              <a:rPr lang="en-US" sz="2200" dirty="0"/>
              <a:t>(</a:t>
            </a:r>
            <a:r>
              <a:rPr lang="en-US" sz="2200" dirty="0">
                <a:hlinkClick r:id="rId3"/>
              </a:rPr>
              <a:t>Code of Federal Regulations, Title 34, § 602.3</a:t>
            </a:r>
            <a:r>
              <a:rPr lang="en-US" sz="2200" dirty="0"/>
              <a:t>)</a:t>
            </a:r>
            <a:endParaRPr lang="en-US" sz="2200" baseline="30000" dirty="0"/>
          </a:p>
        </p:txBody>
      </p:sp>
      <p:pic>
        <p:nvPicPr>
          <p:cNvPr id="4" name="Picture 3"/>
          <p:cNvPicPr>
            <a:picLocks noChangeAspect="1"/>
          </p:cNvPicPr>
          <p:nvPr/>
        </p:nvPicPr>
        <p:blipFill>
          <a:blip r:embed="rId4"/>
          <a:stretch>
            <a:fillRect/>
          </a:stretch>
        </p:blipFill>
        <p:spPr>
          <a:xfrm>
            <a:off x="8805672" y="1828800"/>
            <a:ext cx="3386328" cy="4343399"/>
          </a:xfrm>
          <a:prstGeom prst="rect">
            <a:avLst/>
          </a:prstGeom>
        </p:spPr>
      </p:pic>
      <p:sp>
        <p:nvSpPr>
          <p:cNvPr id="7" name="Title 1"/>
          <p:cNvSpPr>
            <a:spLocks noGrp="1"/>
          </p:cNvSpPr>
          <p:nvPr>
            <p:ph type="title"/>
          </p:nvPr>
        </p:nvSpPr>
        <p:spPr>
          <a:xfrm>
            <a:off x="838200" y="914400"/>
            <a:ext cx="10515600" cy="914401"/>
          </a:xfrm>
        </p:spPr>
        <p:txBody>
          <a:bodyPr>
            <a:noAutofit/>
          </a:bodyPr>
          <a:lstStyle/>
          <a:p>
            <a:r>
              <a:rPr lang="en-US" sz="3200" i="0" dirty="0"/>
              <a:t>Federal Government Definition of DE (2)</a:t>
            </a:r>
          </a:p>
        </p:txBody>
      </p:sp>
    </p:spTree>
    <p:extLst>
      <p:ext uri="{BB962C8B-B14F-4D97-AF65-F5344CB8AC3E}">
        <p14:creationId xmlns:p14="http://schemas.microsoft.com/office/powerpoint/2010/main" val="67587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Title 5 and ACCJC Definitions of DE</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00000"/>
              </a:lnSpc>
            </a:pPr>
            <a:r>
              <a:rPr lang="en-US" i="0" dirty="0"/>
              <a:t>Title 5 definition: “…instruction in which the instructor and student are separated by distance and interact through the assistance of communication technology….” (</a:t>
            </a:r>
            <a:r>
              <a:rPr lang="en-US" i="0" dirty="0">
                <a:hlinkClick r:id="rId3"/>
              </a:rPr>
              <a:t>Title 5 § 55200</a:t>
            </a:r>
            <a:r>
              <a:rPr lang="en-US" i="0" dirty="0"/>
              <a:t>)</a:t>
            </a:r>
          </a:p>
          <a:p>
            <a:pPr>
              <a:lnSpc>
                <a:spcPct val="100000"/>
              </a:lnSpc>
            </a:pPr>
            <a:r>
              <a:rPr lang="en-US" i="0" dirty="0"/>
              <a:t>ACCJC definition: “…a formal interaction which uses one or more technologies to deliver instruction to students who are separated from the instructor and which support regular and substantive interaction between the student and instructor….” (</a:t>
            </a:r>
            <a:r>
              <a:rPr lang="en-US" i="0" dirty="0">
                <a:hlinkClick r:id="rId4"/>
              </a:rPr>
              <a:t>Guide to Evaluating Distance Education and Correspondence Education</a:t>
            </a:r>
            <a:r>
              <a:rPr lang="en-US" i="0" dirty="0"/>
              <a:t>)</a:t>
            </a:r>
            <a:endParaRPr lang="en-US" i="0" baseline="30000" dirty="0"/>
          </a:p>
        </p:txBody>
      </p:sp>
      <p:pic>
        <p:nvPicPr>
          <p:cNvPr id="4" name="Picture 3"/>
          <p:cNvPicPr>
            <a:picLocks noChangeAspect="1"/>
          </p:cNvPicPr>
          <p:nvPr/>
        </p:nvPicPr>
        <p:blipFill>
          <a:blip r:embed="rId5"/>
          <a:stretch>
            <a:fillRect/>
          </a:stretch>
        </p:blipFill>
        <p:spPr>
          <a:xfrm>
            <a:off x="8805672" y="1828800"/>
            <a:ext cx="3386328" cy="4343399"/>
          </a:xfrm>
          <a:prstGeom prst="rect">
            <a:avLst/>
          </a:prstGeom>
        </p:spPr>
      </p:pic>
    </p:spTree>
    <p:extLst>
      <p:ext uri="{BB962C8B-B14F-4D97-AF65-F5344CB8AC3E}">
        <p14:creationId xmlns:p14="http://schemas.microsoft.com/office/powerpoint/2010/main" val="366129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Rules, Rules, and More Rules!</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20000"/>
              </a:lnSpc>
            </a:pPr>
            <a:r>
              <a:rPr lang="en-US" i="0" dirty="0">
                <a:hlinkClick r:id="rId3"/>
              </a:rPr>
              <a:t>Title 5 § 55200</a:t>
            </a:r>
            <a:r>
              <a:rPr lang="pt-BR" i="0" dirty="0"/>
              <a:t> also states that DE is subject to the accessibility requirements of the Americans with Disabilities Act </a:t>
            </a:r>
            <a:r>
              <a:rPr lang="fr-FR" i="0" dirty="0"/>
              <a:t>(</a:t>
            </a:r>
            <a:r>
              <a:rPr lang="fr-FR" i="0" dirty="0">
                <a:hlinkClick r:id="rId4"/>
              </a:rPr>
              <a:t>42 U.S.C. § 12100 et </a:t>
            </a:r>
            <a:r>
              <a:rPr lang="fr-FR" i="0" dirty="0" err="1">
                <a:hlinkClick r:id="rId4"/>
              </a:rPr>
              <a:t>seq</a:t>
            </a:r>
            <a:r>
              <a:rPr lang="fr-FR" i="0" dirty="0">
                <a:hlinkClick r:id="rId4"/>
              </a:rPr>
              <a:t>.</a:t>
            </a:r>
            <a:r>
              <a:rPr lang="fr-FR" i="0" dirty="0"/>
              <a:t>) </a:t>
            </a:r>
            <a:r>
              <a:rPr lang="pt-BR" i="0" dirty="0"/>
              <a:t>and Section 508 (</a:t>
            </a:r>
            <a:r>
              <a:rPr lang="en-US" i="0" dirty="0">
                <a:hlinkClick r:id="rId5"/>
              </a:rPr>
              <a:t>29 U.S.C. § 794d</a:t>
            </a:r>
            <a:r>
              <a:rPr lang="en-US" i="0" dirty="0"/>
              <a:t>) of the Rehabilitation Act.</a:t>
            </a:r>
          </a:p>
          <a:p>
            <a:pPr>
              <a:lnSpc>
                <a:spcPct val="120000"/>
              </a:lnSpc>
            </a:pPr>
            <a:r>
              <a:rPr lang="pt-BR" i="0" dirty="0"/>
              <a:t>Other sections of Title 5 also apply to DE (stay tuned).</a:t>
            </a:r>
          </a:p>
        </p:txBody>
      </p:sp>
      <p:pic>
        <p:nvPicPr>
          <p:cNvPr id="1026" name="Picture 2" descr="Home Renovation for Prof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5672" y="1828800"/>
            <a:ext cx="338632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5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Accessibility: ACCJC Requirements</a:t>
            </a:r>
          </a:p>
        </p:txBody>
      </p:sp>
      <p:sp>
        <p:nvSpPr>
          <p:cNvPr id="3" name="Content Placeholder 2"/>
          <p:cNvSpPr>
            <a:spLocks noGrp="1"/>
          </p:cNvSpPr>
          <p:nvPr>
            <p:ph idx="1"/>
          </p:nvPr>
        </p:nvSpPr>
        <p:spPr>
          <a:xfrm>
            <a:off x="841248" y="1828800"/>
            <a:ext cx="7964424" cy="4343400"/>
          </a:xfrm>
        </p:spPr>
        <p:txBody>
          <a:bodyPr anchor="ctr" anchorCtr="0">
            <a:noAutofit/>
          </a:bodyPr>
          <a:lstStyle/>
          <a:p>
            <a:pPr>
              <a:lnSpc>
                <a:spcPct val="100000"/>
              </a:lnSpc>
            </a:pPr>
            <a:r>
              <a:rPr lang="en-US" i="0"/>
              <a:t>Eligibility Requirement 15</a:t>
            </a:r>
          </a:p>
          <a:p>
            <a:pPr lvl="1">
              <a:lnSpc>
                <a:spcPct val="100000"/>
              </a:lnSpc>
            </a:pPr>
            <a:r>
              <a:rPr lang="en-US" sz="2200"/>
              <a:t>“The institution provides for all of its students appropriate student support services that foster student development and learning within the context of the institutional mission.”</a:t>
            </a:r>
          </a:p>
          <a:p>
            <a:pPr>
              <a:lnSpc>
                <a:spcPct val="100000"/>
              </a:lnSpc>
            </a:pPr>
            <a:r>
              <a:rPr lang="en-US" i="0"/>
              <a:t>Standard II.C.3</a:t>
            </a:r>
          </a:p>
          <a:p>
            <a:pPr lvl="1">
              <a:lnSpc>
                <a:spcPct val="100000"/>
              </a:lnSpc>
            </a:pPr>
            <a:r>
              <a:rPr lang="en-US" sz="2200"/>
              <a:t>“The institution assures equitable access to all of its students by providing appropriate, comprehensive, and reliable services to students regardless of service location or delivery method.”</a:t>
            </a:r>
            <a:endParaRPr lang="en-US" sz="2200" dirty="0"/>
          </a:p>
        </p:txBody>
      </p:sp>
      <p:pic>
        <p:nvPicPr>
          <p:cNvPr id="5" name="Picture 2" descr="Key and man on white background. 3D image | Stock Photo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672" y="1828800"/>
            <a:ext cx="338632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04222"/>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7236</TotalTime>
  <Words>1249</Words>
  <Application>Microsoft Office PowerPoint</Application>
  <PresentationFormat>Widescreen</PresentationFormat>
  <Paragraphs>107</Paragraphs>
  <Slides>17</Slides>
  <Notes>16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Georgia</vt:lpstr>
      <vt:lpstr>Times New Roman</vt:lpstr>
      <vt:lpstr>1_Office Theme</vt:lpstr>
      <vt:lpstr>Office Theme</vt:lpstr>
      <vt:lpstr>Distance Education Issues</vt:lpstr>
      <vt:lpstr>Distance Education Issues</vt:lpstr>
      <vt:lpstr>Breakout Learning Outcomes</vt:lpstr>
      <vt:lpstr>Contents</vt:lpstr>
      <vt:lpstr>Federal Government Definition of DE (1)</vt:lpstr>
      <vt:lpstr>Federal Government Definition of DE (2)</vt:lpstr>
      <vt:lpstr>Title 5 and ACCJC Definitions of DE</vt:lpstr>
      <vt:lpstr>Rules, Rules, and More Rules!</vt:lpstr>
      <vt:lpstr>Accessibility: ACCJC Requirements</vt:lpstr>
      <vt:lpstr>Accessibility: Section 508 &amp; Resources</vt:lpstr>
      <vt:lpstr>DE Separate Approval Requirement</vt:lpstr>
      <vt:lpstr>DE Course Documentation (1/2)</vt:lpstr>
      <vt:lpstr>DE Course Documentation (2/2)</vt:lpstr>
      <vt:lpstr>Open Discussion: Beyond the Traditional Development Process (1/2)</vt:lpstr>
      <vt:lpstr>Open Discussion: Beyond the Traditional Development Process </vt:lpstr>
      <vt:lpstr>Open Discussion: Beyond the Traditional Development Process (2/2)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Michael Bowen</cp:lastModifiedBy>
  <cp:revision>300</cp:revision>
  <cp:lastPrinted>2016-06-30T18:43:13Z</cp:lastPrinted>
  <dcterms:created xsi:type="dcterms:W3CDTF">2015-05-02T02:46:00Z</dcterms:created>
  <dcterms:modified xsi:type="dcterms:W3CDTF">2017-07-07T20:54:56Z</dcterms:modified>
</cp:coreProperties>
</file>