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19"/>
  </p:notesMasterIdLst>
  <p:sldIdLst>
    <p:sldId id="256" r:id="rId4"/>
    <p:sldId id="257" r:id="rId5"/>
    <p:sldId id="258" r:id="rId6"/>
    <p:sldId id="259" r:id="rId7"/>
    <p:sldId id="260"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Josefin Sans Medium" panose="020B0604020202020204" charset="0"/>
      <p:regular r:id="rId20"/>
      <p:bold r:id="rId21"/>
      <p:italic r:id="rId22"/>
      <p:boldItalic r:id="rId23"/>
    </p:embeddedFont>
    <p:embeddedFont>
      <p:font typeface="Poppins Light" panose="020B0502040204020203" pitchFamily="2" charset="0"/>
      <p:regular r:id="rId24"/>
      <p:bold r:id="rId25"/>
      <p:italic r:id="rId26"/>
      <p:boldItalic r:id="rId27"/>
    </p:embeddedFont>
    <p:embeddedFont>
      <p:font typeface="Quattrocento" panose="02020502030000000404" pitchFamily="18" charset="0"/>
      <p:regular r:id="rId28"/>
      <p:bold r:id="rId29"/>
    </p:embeddedFont>
    <p:embeddedFont>
      <p:font typeface="Quattrocento Sans" panose="020B0502050000020003" pitchFamily="34" charset="0"/>
      <p:regular r:id="rId30"/>
      <p:bold r:id="rId31"/>
      <p:italic r:id="rId32"/>
      <p:boldItalic r:id="rId33"/>
    </p:embeddedFont>
    <p:embeddedFont>
      <p:font typeface="Raleway" panose="020F0502020204030204" pitchFamily="2" charset="0"/>
      <p:regular r:id="rId34"/>
      <p:bold r:id="rId35"/>
      <p:italic r:id="rId36"/>
      <p:boldItalic r:id="rId37"/>
    </p:embeddedFont>
    <p:embeddedFont>
      <p:font typeface="Red Hat Display" panose="020B0604020202020204" charset="0"/>
      <p:regular r:id="rId38"/>
      <p:bold r:id="rId39"/>
      <p:italic r:id="rId40"/>
      <p:boldItalic r:id="rId41"/>
    </p:embeddedFont>
    <p:embeddedFont>
      <p:font typeface="Red Hat Display ExtraBold" panose="020B0604020202020204" charset="0"/>
      <p:bold r:id="rId42"/>
      <p:boldItalic r:id="rId43"/>
    </p:embeddedFont>
    <p:embeddedFont>
      <p:font typeface="Red Hat Display Light" panose="020B0604020202020204" charset="0"/>
      <p:regular r:id="rId44"/>
      <p:bold r:id="rId45"/>
      <p:italic r:id="rId46"/>
      <p:boldItalic r:id="rId47"/>
    </p:embeddedFont>
    <p:embeddedFont>
      <p:font typeface="Red Hat Display Medium"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C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663104-6449-49B6-97C3-B0BA8B516CE6}">
  <a:tblStyle styleId="{85663104-6449-49B6-97C3-B0BA8B516C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0392" autoAdjust="0"/>
  </p:normalViewPr>
  <p:slideViewPr>
    <p:cSldViewPr snapToGrid="0">
      <p:cViewPr varScale="1">
        <p:scale>
          <a:sx n="109" d="100"/>
          <a:sy n="109" d="100"/>
        </p:scale>
        <p:origin x="451"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0.fntdata"/><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5.xml"/><Relationship Id="rId51" Type="http://schemas.openxmlformats.org/officeDocument/2006/relationships/font" Target="fonts/font3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e9dcab13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8e9dcab13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b11d18f1ca_7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b11d18f1ca_7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b11d18f1ca_7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b11d18f1ca_7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11d18f1c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11d18f1c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b1314bb8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b1314bb8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b11d18f1ca_7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b11d18f1ca_7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11d18f1ca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b11d18f1ca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b111f927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b111f927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111f9279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b111f9279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11d18f1ca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11d18f1ca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111f9279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b111f9279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11d18f1ca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b11d18f1ca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1d18f1ca_7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1d18f1ca_7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11d18f1ca_7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b11d18f1ca_7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95"/>
        <p:cNvGrpSpPr/>
        <p:nvPr/>
      </p:nvGrpSpPr>
      <p:grpSpPr>
        <a:xfrm>
          <a:off x="0" y="0"/>
          <a:ext cx="0" cy="0"/>
          <a:chOff x="0" y="0"/>
          <a:chExt cx="0" cy="0"/>
        </a:xfrm>
      </p:grpSpPr>
      <p:sp>
        <p:nvSpPr>
          <p:cNvPr id="96" name="Google Shape;96;p2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3" name="Google Shape;103;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4" name="Google Shape;10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1" name="Google Shape;11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4" name="Google Shape;114;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5" name="Google Shape;115;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9" name="Google Shape;11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2" name="Google Shape;122;p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3" name="Google Shape;12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6" name="Google Shape;12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sp>
        <p:nvSpPr>
          <p:cNvPr id="128" name="Google Shape;128;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0" name="Google Shape;130;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1" name="Google Shape;131;p3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2" name="Google Shape;13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
        <p:cNvGrpSpPr/>
        <p:nvPr/>
      </p:nvGrpSpPr>
      <p:grpSpPr>
        <a:xfrm>
          <a:off x="0" y="0"/>
          <a:ext cx="0" cy="0"/>
          <a:chOff x="0" y="0"/>
          <a:chExt cx="0" cy="0"/>
        </a:xfrm>
      </p:grpSpPr>
      <p:sp>
        <p:nvSpPr>
          <p:cNvPr id="134" name="Google Shape;134;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35" name="Google Shape;13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3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3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39" name="Google Shape;13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42"/>
        <p:cNvGrpSpPr/>
        <p:nvPr/>
      </p:nvGrpSpPr>
      <p:grpSpPr>
        <a:xfrm>
          <a:off x="0" y="0"/>
          <a:ext cx="0" cy="0"/>
          <a:chOff x="0" y="0"/>
          <a:chExt cx="0" cy="0"/>
        </a:xfrm>
      </p:grpSpPr>
      <p:sp>
        <p:nvSpPr>
          <p:cNvPr id="143" name="Google Shape;143;p3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44"/>
        <p:cNvGrpSpPr/>
        <p:nvPr/>
      </p:nvGrpSpPr>
      <p:grpSpPr>
        <a:xfrm>
          <a:off x="0" y="0"/>
          <a:ext cx="0" cy="0"/>
          <a:chOff x="0" y="0"/>
          <a:chExt cx="0" cy="0"/>
        </a:xfrm>
      </p:grpSpPr>
      <p:sp>
        <p:nvSpPr>
          <p:cNvPr id="145" name="Google Shape;145;p39"/>
          <p:cNvSpPr txBox="1">
            <a:spLocks noGrp="1"/>
          </p:cNvSpPr>
          <p:nvPr>
            <p:ph type="subTitle" idx="1"/>
          </p:nvPr>
        </p:nvSpPr>
        <p:spPr>
          <a:xfrm>
            <a:off x="862050" y="3910050"/>
            <a:ext cx="4079400" cy="816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6" name="Google Shape;146;p39"/>
          <p:cNvSpPr txBox="1">
            <a:spLocks noGrp="1"/>
          </p:cNvSpPr>
          <p:nvPr>
            <p:ph type="title"/>
          </p:nvPr>
        </p:nvSpPr>
        <p:spPr>
          <a:xfrm>
            <a:off x="862050" y="1288475"/>
            <a:ext cx="4079400" cy="23754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BLANK_1_1">
    <p:spTree>
      <p:nvGrpSpPr>
        <p:cNvPr id="1" name="Shape 147"/>
        <p:cNvGrpSpPr/>
        <p:nvPr/>
      </p:nvGrpSpPr>
      <p:grpSpPr>
        <a:xfrm>
          <a:off x="0" y="0"/>
          <a:ext cx="0" cy="0"/>
          <a:chOff x="0" y="0"/>
          <a:chExt cx="0" cy="0"/>
        </a:xfrm>
      </p:grpSpPr>
      <p:sp>
        <p:nvSpPr>
          <p:cNvPr id="148" name="Google Shape;148;p40"/>
          <p:cNvSpPr txBox="1">
            <a:spLocks noGrp="1"/>
          </p:cNvSpPr>
          <p:nvPr>
            <p:ph type="title"/>
          </p:nvPr>
        </p:nvSpPr>
        <p:spPr>
          <a:xfrm>
            <a:off x="641908" y="524175"/>
            <a:ext cx="2413200" cy="9501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49" name="Google Shape;149;p40"/>
          <p:cNvSpPr txBox="1">
            <a:spLocks noGrp="1"/>
          </p:cNvSpPr>
          <p:nvPr>
            <p:ph type="subTitle" idx="1"/>
          </p:nvPr>
        </p:nvSpPr>
        <p:spPr>
          <a:xfrm>
            <a:off x="1831175" y="2948480"/>
            <a:ext cx="1659900" cy="122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400"/>
              <a:buFont typeface="Poppins Medium"/>
              <a:buNone/>
              <a:defRPr sz="1400">
                <a:solidFill>
                  <a:schemeClr val="dk1"/>
                </a:solidFill>
                <a:latin typeface="Poppins Light"/>
                <a:ea typeface="Poppins Light"/>
                <a:cs typeface="Poppins Light"/>
                <a:sym typeface="Poppins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40"/>
          <p:cNvSpPr txBox="1">
            <a:spLocks noGrp="1"/>
          </p:cNvSpPr>
          <p:nvPr>
            <p:ph type="subTitle" idx="2"/>
          </p:nvPr>
        </p:nvSpPr>
        <p:spPr>
          <a:xfrm>
            <a:off x="3742050" y="2948480"/>
            <a:ext cx="1659900" cy="122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400"/>
              <a:buFont typeface="Poppins Medium"/>
              <a:buNone/>
              <a:defRPr sz="1400">
                <a:solidFill>
                  <a:schemeClr val="dk1"/>
                </a:solidFill>
                <a:latin typeface="Poppins Light"/>
                <a:ea typeface="Poppins Light"/>
                <a:cs typeface="Poppins Light"/>
                <a:sym typeface="Poppins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40"/>
          <p:cNvSpPr txBox="1">
            <a:spLocks noGrp="1"/>
          </p:cNvSpPr>
          <p:nvPr>
            <p:ph type="subTitle" idx="3"/>
          </p:nvPr>
        </p:nvSpPr>
        <p:spPr>
          <a:xfrm>
            <a:off x="5652925" y="2948480"/>
            <a:ext cx="1659900" cy="122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400"/>
              <a:buFont typeface="Poppins Medium"/>
              <a:buNone/>
              <a:defRPr sz="1400">
                <a:solidFill>
                  <a:schemeClr val="dk1"/>
                </a:solidFill>
                <a:latin typeface="Poppins Light"/>
                <a:ea typeface="Poppins Light"/>
                <a:cs typeface="Poppins Light"/>
                <a:sym typeface="Poppins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40"/>
          <p:cNvSpPr/>
          <p:nvPr/>
        </p:nvSpPr>
        <p:spPr>
          <a:xfrm rot="5400000">
            <a:off x="541206" y="785060"/>
            <a:ext cx="277200" cy="5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0"/>
          <p:cNvSpPr txBox="1">
            <a:spLocks noGrp="1"/>
          </p:cNvSpPr>
          <p:nvPr>
            <p:ph type="subTitle" idx="4"/>
          </p:nvPr>
        </p:nvSpPr>
        <p:spPr>
          <a:xfrm>
            <a:off x="1831175" y="2610108"/>
            <a:ext cx="1659900" cy="338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700"/>
              <a:buFont typeface="Josefin Sans Medium"/>
              <a:buNone/>
              <a:defRPr sz="1700">
                <a:solidFill>
                  <a:schemeClr val="dk1"/>
                </a:solidFill>
                <a:latin typeface="Josefin Sans Medium"/>
                <a:ea typeface="Josefin Sans Medium"/>
                <a:cs typeface="Josefin Sans Medium"/>
                <a:sym typeface="Josefin Sans Medium"/>
              </a:defRPr>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154" name="Google Shape;154;p40"/>
          <p:cNvSpPr txBox="1">
            <a:spLocks noGrp="1"/>
          </p:cNvSpPr>
          <p:nvPr>
            <p:ph type="subTitle" idx="5"/>
          </p:nvPr>
        </p:nvSpPr>
        <p:spPr>
          <a:xfrm>
            <a:off x="3742050" y="2610108"/>
            <a:ext cx="1659900" cy="338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700"/>
              <a:buFont typeface="Josefin Sans Medium"/>
              <a:buNone/>
              <a:defRPr sz="1700">
                <a:solidFill>
                  <a:schemeClr val="dk1"/>
                </a:solidFill>
                <a:latin typeface="Josefin Sans Medium"/>
                <a:ea typeface="Josefin Sans Medium"/>
                <a:cs typeface="Josefin Sans Medium"/>
                <a:sym typeface="Josefin Sans Medium"/>
              </a:defRPr>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155" name="Google Shape;155;p40"/>
          <p:cNvSpPr txBox="1">
            <a:spLocks noGrp="1"/>
          </p:cNvSpPr>
          <p:nvPr>
            <p:ph type="subTitle" idx="6"/>
          </p:nvPr>
        </p:nvSpPr>
        <p:spPr>
          <a:xfrm>
            <a:off x="5652925" y="2610108"/>
            <a:ext cx="1659900" cy="338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700"/>
              <a:buFont typeface="Josefin Sans Medium"/>
              <a:buNone/>
              <a:defRPr sz="1700">
                <a:solidFill>
                  <a:schemeClr val="dk1"/>
                </a:solidFill>
                <a:latin typeface="Josefin Sans Medium"/>
                <a:ea typeface="Josefin Sans Medium"/>
                <a:cs typeface="Josefin Sans Medium"/>
                <a:sym typeface="Josefin Sans Medium"/>
              </a:defRPr>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ed Hat Display"/>
              <a:buNone/>
              <a:defRPr sz="2800">
                <a:solidFill>
                  <a:schemeClr val="dk1"/>
                </a:solidFill>
                <a:latin typeface="Red Hat Display"/>
                <a:ea typeface="Red Hat Display"/>
                <a:cs typeface="Red Hat Display"/>
                <a:sym typeface="Red Hat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Quattrocento"/>
              <a:buChar char="●"/>
              <a:defRPr sz="1800">
                <a:solidFill>
                  <a:schemeClr val="dk2"/>
                </a:solidFill>
                <a:latin typeface="Quattrocento"/>
                <a:ea typeface="Quattrocento"/>
                <a:cs typeface="Quattrocento"/>
                <a:sym typeface="Quattrocento"/>
              </a:defRPr>
            </a:lvl1pPr>
            <a:lvl2pPr marL="914400" lvl="1"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2pPr>
            <a:lvl3pPr marL="1371600" lvl="2"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3pPr>
            <a:lvl4pPr marL="1828800" lvl="3"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4pPr>
            <a:lvl5pPr marL="2286000" lvl="4"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5pPr>
            <a:lvl6pPr marL="2743200" lvl="5"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6pPr>
            <a:lvl7pPr marL="3200400" lvl="6"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7pPr>
            <a:lvl8pPr marL="3657600" lvl="7"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8pPr>
            <a:lvl9pPr marL="4114800" lvl="8" indent="-317500">
              <a:lnSpc>
                <a:spcPct val="115000"/>
              </a:lnSpc>
              <a:spcBef>
                <a:spcPts val="0"/>
              </a:spcBef>
              <a:spcAft>
                <a:spcPts val="0"/>
              </a:spcAft>
              <a:buClr>
                <a:schemeClr val="dk2"/>
              </a:buClr>
              <a:buSzPts val="1400"/>
              <a:buFont typeface="Quattrocento"/>
              <a:buChar char="■"/>
              <a:defRPr>
                <a:solidFill>
                  <a:schemeClr val="dk2"/>
                </a:solidFill>
                <a:latin typeface="Quattrocento"/>
                <a:ea typeface="Quattrocento"/>
                <a:cs typeface="Quattrocento"/>
                <a:sym typeface="Quattrocen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99" name="Google Shape;9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00" name="Google Shape;10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41Rh3qfdfU"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hyperlink" Target="https://bit.ly/mostcoaching"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bit.ly/mosttoolkit" TargetMode="External"/><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bit.ly/mostcoaching" TargetMode="External"/><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bit.ly/mosttoolk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41"/>
          <p:cNvSpPr txBox="1">
            <a:spLocks noGrp="1"/>
          </p:cNvSpPr>
          <p:nvPr>
            <p:ph type="ctrTitle"/>
          </p:nvPr>
        </p:nvSpPr>
        <p:spPr>
          <a:xfrm>
            <a:off x="2700225" y="1320150"/>
            <a:ext cx="6443700" cy="20526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sz="3800">
                <a:solidFill>
                  <a:srgbClr val="1F3C7B"/>
                </a:solidFill>
                <a:latin typeface="Red Hat Display Medium"/>
                <a:ea typeface="Red Hat Display Medium"/>
                <a:cs typeface="Red Hat Display Medium"/>
                <a:sym typeface="Red Hat Display Medium"/>
              </a:rPr>
              <a:t>Modeling Equity-Infused Teaching w/ Equity-Infused Professional Learning w/</a:t>
            </a:r>
            <a:endParaRPr sz="3800">
              <a:solidFill>
                <a:srgbClr val="1F3C7B"/>
              </a:solidFill>
              <a:latin typeface="Red Hat Display Medium"/>
              <a:ea typeface="Red Hat Display Medium"/>
              <a:cs typeface="Red Hat Display Medium"/>
              <a:sym typeface="Red Hat Display Medium"/>
            </a:endParaRPr>
          </a:p>
          <a:p>
            <a:pPr marL="0" lvl="0" indent="0" algn="l" rtl="0">
              <a:spcBef>
                <a:spcPts val="0"/>
              </a:spcBef>
              <a:spcAft>
                <a:spcPts val="0"/>
              </a:spcAft>
              <a:buNone/>
            </a:pPr>
            <a:r>
              <a:rPr lang="en" sz="3800">
                <a:solidFill>
                  <a:srgbClr val="1F3C7B"/>
                </a:solidFill>
                <a:latin typeface="Red Hat Display Medium"/>
                <a:ea typeface="Red Hat Display Medium"/>
                <a:cs typeface="Red Hat Display Medium"/>
                <a:sym typeface="Red Hat Display Medium"/>
              </a:rPr>
              <a:t>MOST</a:t>
            </a:r>
            <a:endParaRPr sz="7600">
              <a:solidFill>
                <a:srgbClr val="1F3C7B"/>
              </a:solidFill>
              <a:latin typeface="Red Hat Display Medium"/>
              <a:ea typeface="Red Hat Display Medium"/>
              <a:cs typeface="Red Hat Display Medium"/>
              <a:sym typeface="Red Hat Display Medium"/>
            </a:endParaRPr>
          </a:p>
        </p:txBody>
      </p:sp>
      <p:sp>
        <p:nvSpPr>
          <p:cNvPr id="161" name="Google Shape;161;p41"/>
          <p:cNvSpPr txBox="1">
            <a:spLocks noGrp="1"/>
          </p:cNvSpPr>
          <p:nvPr>
            <p:ph type="subTitle" idx="1"/>
          </p:nvPr>
        </p:nvSpPr>
        <p:spPr>
          <a:xfrm>
            <a:off x="2845950" y="3372750"/>
            <a:ext cx="4704000" cy="1036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solidFill>
                  <a:srgbClr val="1F3C7B"/>
                </a:solidFill>
                <a:latin typeface="Red Hat Display Light"/>
                <a:ea typeface="Red Hat Display Light"/>
                <a:cs typeface="Red Hat Display Light"/>
                <a:sym typeface="Red Hat Display Light"/>
              </a:rPr>
              <a:t>Katie Palacios</a:t>
            </a:r>
            <a:endParaRPr>
              <a:solidFill>
                <a:srgbClr val="1F3C7B"/>
              </a:solidFill>
              <a:latin typeface="Red Hat Display Light"/>
              <a:ea typeface="Red Hat Display Light"/>
              <a:cs typeface="Red Hat Display Light"/>
              <a:sym typeface="Red Hat Display Light"/>
            </a:endParaRPr>
          </a:p>
          <a:p>
            <a:pPr marL="0" lvl="0" indent="0" algn="l" rtl="0">
              <a:spcBef>
                <a:spcPts val="0"/>
              </a:spcBef>
              <a:spcAft>
                <a:spcPts val="0"/>
              </a:spcAft>
              <a:buNone/>
            </a:pPr>
            <a:r>
              <a:rPr lang="en">
                <a:solidFill>
                  <a:srgbClr val="1F3C7B"/>
                </a:solidFill>
                <a:latin typeface="Red Hat Display Light"/>
                <a:ea typeface="Red Hat Display Light"/>
                <a:cs typeface="Red Hat Display Light"/>
                <a:sym typeface="Red Hat Display Light"/>
              </a:rPr>
              <a:t>Instructional Designer</a:t>
            </a:r>
            <a:endParaRPr>
              <a:solidFill>
                <a:srgbClr val="1F3C7B"/>
              </a:solidFill>
              <a:latin typeface="Red Hat Display Light"/>
              <a:ea typeface="Red Hat Display Light"/>
              <a:cs typeface="Red Hat Display Light"/>
              <a:sym typeface="Red Hat Display Light"/>
            </a:endParaRPr>
          </a:p>
          <a:p>
            <a:pPr marL="0" lvl="0" indent="0" algn="l" rtl="0">
              <a:spcBef>
                <a:spcPts val="0"/>
              </a:spcBef>
              <a:spcAft>
                <a:spcPts val="0"/>
              </a:spcAft>
              <a:buNone/>
            </a:pPr>
            <a:r>
              <a:rPr lang="en">
                <a:solidFill>
                  <a:srgbClr val="1F3C7B"/>
                </a:solidFill>
                <a:latin typeface="Red Hat Display Light"/>
                <a:ea typeface="Red Hat Display Light"/>
                <a:cs typeface="Red Hat Display Light"/>
                <a:sym typeface="Red Hat Display Light"/>
              </a:rPr>
              <a:t>San Diego Mesa College</a:t>
            </a:r>
            <a:endParaRPr>
              <a:solidFill>
                <a:srgbClr val="1F3C7B"/>
              </a:solidFill>
              <a:latin typeface="Red Hat Display Light"/>
              <a:ea typeface="Red Hat Display Light"/>
              <a:cs typeface="Red Hat Display Light"/>
              <a:sym typeface="Red Hat Display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Title 1">
            <a:extLst>
              <a:ext uri="{FF2B5EF4-FFF2-40B4-BE49-F238E27FC236}">
                <a16:creationId xmlns:a16="http://schemas.microsoft.com/office/drawing/2014/main" id="{FFC1FC13-205C-425C-B264-B491EDDD7E3A}"/>
              </a:ext>
            </a:extLst>
          </p:cNvPr>
          <p:cNvSpPr>
            <a:spLocks noGrp="1"/>
          </p:cNvSpPr>
          <p:nvPr>
            <p:ph type="title"/>
          </p:nvPr>
        </p:nvSpPr>
        <p:spPr/>
        <p:txBody>
          <a:bodyPr>
            <a:normAutofit fontScale="90000"/>
          </a:bodyPr>
          <a:lstStyle/>
          <a:p>
            <a:r>
              <a:rPr lang="en-US" b="1" dirty="0">
                <a:solidFill>
                  <a:srgbClr val="1F3C7B"/>
                </a:solidFill>
                <a:latin typeface="Red Hat Display"/>
                <a:ea typeface="Red Hat Display"/>
                <a:cs typeface="Red Hat Display"/>
                <a:sym typeface="Red Hat Display"/>
              </a:rPr>
              <a:t>Grading Philosophy</a:t>
            </a:r>
            <a:br>
              <a:rPr lang="en-US" b="1" dirty="0">
                <a:solidFill>
                  <a:srgbClr val="1F3C7B"/>
                </a:solidFill>
                <a:latin typeface="Red Hat Display"/>
                <a:ea typeface="Red Hat Display"/>
                <a:cs typeface="Red Hat Display"/>
                <a:sym typeface="Red Hat Display"/>
              </a:rPr>
            </a:br>
            <a:endParaRPr lang="en-US" dirty="0"/>
          </a:p>
        </p:txBody>
      </p:sp>
      <p:sp>
        <p:nvSpPr>
          <p:cNvPr id="276" name="Google Shape;276;p53"/>
          <p:cNvSpPr txBox="1">
            <a:spLocks noGrp="1"/>
          </p:cNvSpPr>
          <p:nvPr>
            <p:ph type="body" idx="4294967295"/>
          </p:nvPr>
        </p:nvSpPr>
        <p:spPr>
          <a:xfrm>
            <a:off x="744371" y="617675"/>
            <a:ext cx="6554787" cy="800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000" b="1"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r>
              <a:rPr lang="en" sz="1900" dirty="0">
                <a:solidFill>
                  <a:srgbClr val="1F3C7B"/>
                </a:solidFill>
                <a:latin typeface="Red Hat Display"/>
                <a:ea typeface="Red Hat Display"/>
                <a:cs typeface="Red Hat Display"/>
                <a:sym typeface="Red Hat Display"/>
              </a:rPr>
              <a:t>We are here to try new things and </a:t>
            </a:r>
            <a:r>
              <a:rPr lang="en" sz="1900" b="1" dirty="0">
                <a:solidFill>
                  <a:srgbClr val="1F3C7B"/>
                </a:solidFill>
                <a:latin typeface="Red Hat Display"/>
                <a:ea typeface="Red Hat Display"/>
                <a:cs typeface="Red Hat Display"/>
                <a:sym typeface="Red Hat Display"/>
              </a:rPr>
              <a:t>learn together</a:t>
            </a:r>
            <a:r>
              <a:rPr lang="en" sz="1900" dirty="0">
                <a:solidFill>
                  <a:srgbClr val="1F3C7B"/>
                </a:solidFill>
                <a:latin typeface="Red Hat Display"/>
                <a:ea typeface="Red Hat Display"/>
                <a:cs typeface="Red Hat Display"/>
                <a:sym typeface="Red Hat Display"/>
              </a:rPr>
              <a:t>. You will be given clear instructions and a rubric for each of the assignments in this course. The rubric and submission comments will be used to provide feedback to you. You can generally expect feedback within 2-3 business days from when you turn in work.</a:t>
            </a:r>
            <a:endParaRPr sz="1900"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1200"/>
              </a:spcAft>
              <a:buNone/>
            </a:pPr>
            <a:endParaRPr sz="1900" dirty="0">
              <a:solidFill>
                <a:srgbClr val="1F3C7B"/>
              </a:solidFill>
              <a:latin typeface="Quattrocento Sans"/>
              <a:ea typeface="Quattrocento Sans"/>
              <a:cs typeface="Quattrocento Sans"/>
              <a:sym typeface="Quattrocento Sans"/>
            </a:endParaRPr>
          </a:p>
        </p:txBody>
      </p:sp>
      <p:pic>
        <p:nvPicPr>
          <p:cNvPr id="278" name="Google Shape;278;p53" descr="faculty members in a computer lab, one of whom has his hand raised in the air with a question."/>
          <p:cNvPicPr preferRelativeResize="0"/>
          <p:nvPr/>
        </p:nvPicPr>
        <p:blipFill rotWithShape="1">
          <a:blip r:embed="rId3">
            <a:alphaModFix/>
          </a:blip>
          <a:srcRect t="13239"/>
          <a:stretch/>
        </p:blipFill>
        <p:spPr>
          <a:xfrm>
            <a:off x="5223500" y="3162475"/>
            <a:ext cx="3671100" cy="21228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Title 1">
            <a:extLst>
              <a:ext uri="{FF2B5EF4-FFF2-40B4-BE49-F238E27FC236}">
                <a16:creationId xmlns:a16="http://schemas.microsoft.com/office/drawing/2014/main" id="{69D1B45E-8D68-46FC-927E-04D29FF690E8}"/>
              </a:ext>
            </a:extLst>
          </p:cNvPr>
          <p:cNvSpPr>
            <a:spLocks noGrp="1"/>
          </p:cNvSpPr>
          <p:nvPr>
            <p:ph type="title"/>
          </p:nvPr>
        </p:nvSpPr>
        <p:spPr/>
        <p:txBody>
          <a:bodyPr>
            <a:normAutofit fontScale="90000"/>
          </a:bodyPr>
          <a:lstStyle/>
          <a:p>
            <a:r>
              <a:rPr lang="en-US" b="1" dirty="0">
                <a:solidFill>
                  <a:srgbClr val="1F3C7B"/>
                </a:solidFill>
                <a:latin typeface="Red Hat Display"/>
                <a:ea typeface="Red Hat Display"/>
                <a:cs typeface="Red Hat Display"/>
                <a:sym typeface="Red Hat Display"/>
              </a:rPr>
              <a:t>Due Dates</a:t>
            </a:r>
            <a:endParaRPr lang="en-US" dirty="0"/>
          </a:p>
        </p:txBody>
      </p:sp>
      <p:sp>
        <p:nvSpPr>
          <p:cNvPr id="283" name="Google Shape;283;p54"/>
          <p:cNvSpPr txBox="1">
            <a:spLocks noGrp="1"/>
          </p:cNvSpPr>
          <p:nvPr>
            <p:ph type="body" idx="4294967295"/>
          </p:nvPr>
        </p:nvSpPr>
        <p:spPr>
          <a:xfrm>
            <a:off x="1452229" y="798450"/>
            <a:ext cx="6592887" cy="800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000" b="1"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r>
              <a:rPr lang="en" dirty="0">
                <a:solidFill>
                  <a:srgbClr val="1F3C7B"/>
                </a:solidFill>
                <a:latin typeface="Red Hat Display"/>
                <a:ea typeface="Red Hat Display"/>
                <a:cs typeface="Red Hat Display"/>
                <a:sym typeface="Red Hat Display"/>
              </a:rPr>
              <a:t>Due dates for each week’s assignments have been set in Canvas.</a:t>
            </a:r>
            <a:endParaRPr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r>
              <a:rPr lang="en" dirty="0">
                <a:solidFill>
                  <a:srgbClr val="1F3C7B"/>
                </a:solidFill>
                <a:latin typeface="Red Hat Display"/>
                <a:ea typeface="Red Hat Display"/>
                <a:cs typeface="Red Hat Display"/>
                <a:sym typeface="Red Hat Display"/>
              </a:rPr>
              <a:t>If you submit an assignment late, there won’t be any penalty. Kudos to you for catching up.</a:t>
            </a:r>
            <a:endParaRPr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r>
              <a:rPr lang="en" dirty="0">
                <a:solidFill>
                  <a:srgbClr val="1F3C7B"/>
                </a:solidFill>
                <a:latin typeface="Red Hat Display"/>
                <a:ea typeface="Red Hat Display"/>
                <a:cs typeface="Red Hat Display"/>
                <a:sym typeface="Red Hat Display"/>
              </a:rPr>
              <a:t>If a week goes by without submitting anything, it will be difficult to catch up and complete on time. Reach out to a course facilitator to see what options are available to you.</a:t>
            </a:r>
            <a:endParaRPr sz="23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23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1200"/>
              </a:spcAft>
              <a:buNone/>
            </a:pPr>
            <a:endParaRPr sz="1900" dirty="0">
              <a:solidFill>
                <a:srgbClr val="1F3C7B"/>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 name="Title 1">
            <a:extLst>
              <a:ext uri="{FF2B5EF4-FFF2-40B4-BE49-F238E27FC236}">
                <a16:creationId xmlns:a16="http://schemas.microsoft.com/office/drawing/2014/main" id="{EF80FDF4-B232-4713-B383-3CBD208D3BDD}"/>
              </a:ext>
            </a:extLst>
          </p:cNvPr>
          <p:cNvSpPr>
            <a:spLocks noGrp="1"/>
          </p:cNvSpPr>
          <p:nvPr>
            <p:ph type="title"/>
          </p:nvPr>
        </p:nvSpPr>
        <p:spPr>
          <a:xfrm>
            <a:off x="208800" y="192916"/>
            <a:ext cx="8520600" cy="572700"/>
          </a:xfrm>
        </p:spPr>
        <p:txBody>
          <a:bodyPr>
            <a:normAutofit fontScale="90000"/>
          </a:bodyPr>
          <a:lstStyle/>
          <a:p>
            <a:r>
              <a:rPr lang="en" dirty="0">
                <a:solidFill>
                  <a:srgbClr val="000000"/>
                </a:solidFill>
                <a:latin typeface="Red Hat Display ExtraBold"/>
                <a:ea typeface="Red Hat Display ExtraBold"/>
                <a:cs typeface="Red Hat Display ExtraBold"/>
                <a:sym typeface="Red Hat Display ExtraBold"/>
              </a:rPr>
              <a:t>Cohort Numbers</a:t>
            </a:r>
            <a:endParaRPr lang="en-US" dirty="0"/>
          </a:p>
        </p:txBody>
      </p:sp>
      <p:sp>
        <p:nvSpPr>
          <p:cNvPr id="298" name="Google Shape;298;p55"/>
          <p:cNvSpPr txBox="1">
            <a:spLocks noGrp="1"/>
          </p:cNvSpPr>
          <p:nvPr>
            <p:ph type="body" idx="4294967295"/>
          </p:nvPr>
        </p:nvSpPr>
        <p:spPr>
          <a:xfrm>
            <a:off x="0" y="258763"/>
            <a:ext cx="7621588" cy="876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br>
              <a:rPr lang="en" sz="3000" dirty="0">
                <a:solidFill>
                  <a:srgbClr val="000000"/>
                </a:solidFill>
                <a:latin typeface="Red Hat Display ExtraBold"/>
                <a:ea typeface="Red Hat Display ExtraBold"/>
                <a:cs typeface="Red Hat Display ExtraBold"/>
                <a:sym typeface="Red Hat Display ExtraBold"/>
              </a:rPr>
            </a:br>
            <a:r>
              <a:rPr lang="en" sz="1400" dirty="0">
                <a:solidFill>
                  <a:srgbClr val="000000"/>
                </a:solidFill>
                <a:latin typeface="Red Hat Display"/>
                <a:ea typeface="Red Hat Display"/>
                <a:cs typeface="Red Hat Display"/>
                <a:sym typeface="Red Hat Display"/>
              </a:rPr>
              <a:t>Facilitated </a:t>
            </a:r>
            <a:r>
              <a:rPr lang="en" dirty="0">
                <a:solidFill>
                  <a:srgbClr val="000000"/>
                </a:solidFill>
                <a:latin typeface="Red Hat Display"/>
                <a:ea typeface="Red Hat Display"/>
                <a:cs typeface="Red Hat Display"/>
                <a:sym typeface="Red Hat Display"/>
              </a:rPr>
              <a:t>asynchronous</a:t>
            </a:r>
            <a:r>
              <a:rPr lang="en" sz="1400" dirty="0">
                <a:solidFill>
                  <a:srgbClr val="000000"/>
                </a:solidFill>
                <a:latin typeface="Red Hat Display"/>
                <a:ea typeface="Red Hat Display"/>
                <a:cs typeface="Red Hat Display"/>
                <a:sym typeface="Red Hat Display"/>
              </a:rPr>
              <a:t> courses that put Mesa faculty in the shoes of online students.</a:t>
            </a:r>
            <a:endParaRPr sz="1300" b="1" dirty="0">
              <a:solidFill>
                <a:srgbClr val="000000"/>
              </a:solidFill>
              <a:latin typeface="Red Hat Display"/>
              <a:ea typeface="Red Hat Display"/>
              <a:cs typeface="Red Hat Display"/>
              <a:sym typeface="Red Hat Display"/>
            </a:endParaRPr>
          </a:p>
        </p:txBody>
      </p:sp>
      <p:sp>
        <p:nvSpPr>
          <p:cNvPr id="293" name="Google Shape;293;p55"/>
          <p:cNvSpPr txBox="1"/>
          <p:nvPr/>
        </p:nvSpPr>
        <p:spPr>
          <a:xfrm>
            <a:off x="684775" y="1208850"/>
            <a:ext cx="2390100" cy="1377900"/>
          </a:xfrm>
          <a:prstGeom prst="rect">
            <a:avLst/>
          </a:prstGeom>
          <a:solidFill>
            <a:srgbClr val="1F3C7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800" b="1">
                <a:solidFill>
                  <a:schemeClr val="lt1"/>
                </a:solidFill>
                <a:latin typeface="Red Hat Display"/>
                <a:ea typeface="Red Hat Display"/>
                <a:cs typeface="Red Hat Display"/>
                <a:sym typeface="Red Hat Display"/>
              </a:rPr>
              <a:t>24</a:t>
            </a:r>
            <a:endParaRPr sz="5800" b="1">
              <a:solidFill>
                <a:schemeClr val="lt1"/>
              </a:solidFill>
              <a:latin typeface="Red Hat Display"/>
              <a:ea typeface="Red Hat Display"/>
              <a:cs typeface="Red Hat Display"/>
              <a:sym typeface="Red Hat Display"/>
            </a:endParaRPr>
          </a:p>
          <a:p>
            <a:pPr marL="0" lvl="0" indent="0" algn="ctr" rtl="0">
              <a:spcBef>
                <a:spcPts val="0"/>
              </a:spcBef>
              <a:spcAft>
                <a:spcPts val="0"/>
              </a:spcAft>
              <a:buNone/>
            </a:pPr>
            <a:r>
              <a:rPr lang="en" sz="1600" b="1">
                <a:solidFill>
                  <a:schemeClr val="lt1"/>
                </a:solidFill>
                <a:latin typeface="Quattrocento"/>
                <a:ea typeface="Quattrocento"/>
                <a:cs typeface="Quattrocento"/>
                <a:sym typeface="Quattrocento"/>
              </a:rPr>
              <a:t>Refresh22 </a:t>
            </a:r>
            <a:r>
              <a:rPr lang="en" sz="1600">
                <a:solidFill>
                  <a:schemeClr val="lt1"/>
                </a:solidFill>
                <a:latin typeface="Quattrocento"/>
                <a:ea typeface="Quattrocento"/>
                <a:cs typeface="Quattrocento"/>
                <a:sym typeface="Quattrocento"/>
              </a:rPr>
              <a:t>completions</a:t>
            </a:r>
            <a:endParaRPr sz="1600">
              <a:solidFill>
                <a:schemeClr val="lt1"/>
              </a:solidFill>
              <a:latin typeface="Quattrocento"/>
              <a:ea typeface="Quattrocento"/>
              <a:cs typeface="Quattrocento"/>
              <a:sym typeface="Quattrocento"/>
            </a:endParaRPr>
          </a:p>
        </p:txBody>
      </p:sp>
      <p:sp>
        <p:nvSpPr>
          <p:cNvPr id="290" name="Google Shape;290;p55"/>
          <p:cNvSpPr txBox="1"/>
          <p:nvPr/>
        </p:nvSpPr>
        <p:spPr>
          <a:xfrm>
            <a:off x="3274050" y="1208853"/>
            <a:ext cx="2390100" cy="1377900"/>
          </a:xfrm>
          <a:prstGeom prst="rect">
            <a:avLst/>
          </a:prstGeom>
          <a:solidFill>
            <a:srgbClr val="2253A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b="1">
                <a:solidFill>
                  <a:schemeClr val="lt1"/>
                </a:solidFill>
                <a:latin typeface="Red Hat Display"/>
                <a:ea typeface="Red Hat Display"/>
                <a:cs typeface="Red Hat Display"/>
                <a:sym typeface="Red Hat Display"/>
              </a:rPr>
              <a:t>19</a:t>
            </a:r>
            <a:endParaRPr sz="5500" b="1">
              <a:solidFill>
                <a:schemeClr val="lt1"/>
              </a:solidFill>
              <a:latin typeface="Red Hat Display"/>
              <a:ea typeface="Red Hat Display"/>
              <a:cs typeface="Red Hat Display"/>
              <a:sym typeface="Red Hat Display"/>
            </a:endParaRPr>
          </a:p>
          <a:p>
            <a:pPr marL="0" lvl="0" indent="0" algn="ctr" rtl="0">
              <a:spcBef>
                <a:spcPts val="0"/>
              </a:spcBef>
              <a:spcAft>
                <a:spcPts val="0"/>
              </a:spcAft>
              <a:buNone/>
            </a:pPr>
            <a:r>
              <a:rPr lang="en" sz="1600" b="1">
                <a:solidFill>
                  <a:schemeClr val="lt1"/>
                </a:solidFill>
                <a:latin typeface="Raleway"/>
                <a:ea typeface="Raleway"/>
                <a:cs typeface="Raleway"/>
                <a:sym typeface="Raleway"/>
              </a:rPr>
              <a:t>I</a:t>
            </a:r>
            <a:r>
              <a:rPr lang="en" sz="1600" b="1">
                <a:solidFill>
                  <a:schemeClr val="lt1"/>
                </a:solidFill>
                <a:latin typeface="Quattrocento"/>
                <a:ea typeface="Quattrocento"/>
                <a:cs typeface="Quattrocento"/>
                <a:sym typeface="Quattrocento"/>
              </a:rPr>
              <a:t>nclude</a:t>
            </a:r>
            <a:r>
              <a:rPr lang="en" sz="1600">
                <a:solidFill>
                  <a:schemeClr val="lt1"/>
                </a:solidFill>
                <a:latin typeface="Quattrocento"/>
                <a:ea typeface="Quattrocento"/>
                <a:cs typeface="Quattrocento"/>
                <a:sym typeface="Quattrocento"/>
              </a:rPr>
              <a:t> completions</a:t>
            </a:r>
            <a:endParaRPr sz="1600">
              <a:solidFill>
                <a:schemeClr val="lt1"/>
              </a:solidFill>
              <a:latin typeface="Quattrocento"/>
              <a:ea typeface="Quattrocento"/>
              <a:cs typeface="Quattrocento"/>
              <a:sym typeface="Quattrocento"/>
            </a:endParaRPr>
          </a:p>
        </p:txBody>
      </p:sp>
      <p:sp>
        <p:nvSpPr>
          <p:cNvPr id="292" name="Google Shape;292;p55"/>
          <p:cNvSpPr txBox="1"/>
          <p:nvPr/>
        </p:nvSpPr>
        <p:spPr>
          <a:xfrm>
            <a:off x="5863325" y="1208859"/>
            <a:ext cx="2390100" cy="1377900"/>
          </a:xfrm>
          <a:prstGeom prst="rect">
            <a:avLst/>
          </a:prstGeom>
          <a:solidFill>
            <a:srgbClr val="1F3C7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b="1">
                <a:solidFill>
                  <a:schemeClr val="lt1"/>
                </a:solidFill>
                <a:latin typeface="Red Hat Display"/>
                <a:ea typeface="Red Hat Display"/>
                <a:cs typeface="Red Hat Display"/>
                <a:sym typeface="Red Hat Display"/>
              </a:rPr>
              <a:t>17</a:t>
            </a:r>
            <a:endParaRPr sz="5500" b="1">
              <a:solidFill>
                <a:schemeClr val="lt1"/>
              </a:solidFill>
              <a:latin typeface="Red Hat Display"/>
              <a:ea typeface="Red Hat Display"/>
              <a:cs typeface="Red Hat Display"/>
              <a:sym typeface="Red Hat Display"/>
            </a:endParaRPr>
          </a:p>
          <a:p>
            <a:pPr marL="0" lvl="0" indent="0" algn="ctr" rtl="0">
              <a:spcBef>
                <a:spcPts val="0"/>
              </a:spcBef>
              <a:spcAft>
                <a:spcPts val="0"/>
              </a:spcAft>
              <a:buNone/>
            </a:pPr>
            <a:r>
              <a:rPr lang="en" sz="1600" b="1">
                <a:solidFill>
                  <a:schemeClr val="lt1"/>
                </a:solidFill>
                <a:latin typeface="Quattrocento"/>
                <a:ea typeface="Quattrocento"/>
                <a:cs typeface="Quattrocento"/>
                <a:sym typeface="Quattrocento"/>
              </a:rPr>
              <a:t>Assess </a:t>
            </a:r>
            <a:r>
              <a:rPr lang="en" sz="1600">
                <a:solidFill>
                  <a:schemeClr val="lt1"/>
                </a:solidFill>
                <a:latin typeface="Quattrocento"/>
                <a:ea typeface="Quattrocento"/>
                <a:cs typeface="Quattrocento"/>
                <a:sym typeface="Quattrocento"/>
              </a:rPr>
              <a:t>completions</a:t>
            </a:r>
            <a:endParaRPr sz="1600">
              <a:solidFill>
                <a:schemeClr val="lt1"/>
              </a:solidFill>
              <a:latin typeface="Quattrocento"/>
              <a:ea typeface="Quattrocento"/>
              <a:cs typeface="Quattrocento"/>
              <a:sym typeface="Quattrocento"/>
            </a:endParaRPr>
          </a:p>
        </p:txBody>
      </p:sp>
      <p:sp>
        <p:nvSpPr>
          <p:cNvPr id="294" name="Google Shape;294;p55"/>
          <p:cNvSpPr txBox="1"/>
          <p:nvPr/>
        </p:nvSpPr>
        <p:spPr>
          <a:xfrm>
            <a:off x="684775" y="2744328"/>
            <a:ext cx="2390100" cy="1377900"/>
          </a:xfrm>
          <a:prstGeom prst="rect">
            <a:avLst/>
          </a:prstGeom>
          <a:solidFill>
            <a:schemeClr val="tx2">
              <a:lumMod val="2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b="1" dirty="0">
                <a:solidFill>
                  <a:schemeClr val="lt1"/>
                </a:solidFill>
                <a:latin typeface="Red Hat Display"/>
                <a:ea typeface="Red Hat Display"/>
                <a:cs typeface="Red Hat Display"/>
                <a:sym typeface="Red Hat Display"/>
              </a:rPr>
              <a:t>16</a:t>
            </a:r>
            <a:endParaRPr sz="5500" b="1" dirty="0">
              <a:solidFill>
                <a:schemeClr val="lt1"/>
              </a:solidFill>
              <a:latin typeface="Red Hat Display"/>
              <a:ea typeface="Red Hat Display"/>
              <a:cs typeface="Red Hat Display"/>
              <a:sym typeface="Red Hat Display"/>
            </a:endParaRPr>
          </a:p>
          <a:p>
            <a:pPr marL="0" lvl="0" indent="0" algn="ctr" rtl="0">
              <a:spcBef>
                <a:spcPts val="0"/>
              </a:spcBef>
              <a:spcAft>
                <a:spcPts val="0"/>
              </a:spcAft>
              <a:buNone/>
            </a:pPr>
            <a:r>
              <a:rPr lang="en" sz="1300" dirty="0">
                <a:solidFill>
                  <a:schemeClr val="lt1"/>
                </a:solidFill>
                <a:latin typeface="Quattrocento"/>
                <a:ea typeface="Quattrocento"/>
                <a:cs typeface="Quattrocento"/>
                <a:sym typeface="Quattrocento"/>
              </a:rPr>
              <a:t>Foothill’s Humanizing</a:t>
            </a:r>
            <a:br>
              <a:rPr lang="en" sz="1300" dirty="0">
                <a:solidFill>
                  <a:schemeClr val="lt1"/>
                </a:solidFill>
                <a:latin typeface="Quattrocento"/>
                <a:ea typeface="Quattrocento"/>
                <a:cs typeface="Quattrocento"/>
                <a:sym typeface="Quattrocento"/>
              </a:rPr>
            </a:br>
            <a:r>
              <a:rPr lang="en" sz="1300" dirty="0">
                <a:solidFill>
                  <a:schemeClr val="lt1"/>
                </a:solidFill>
                <a:latin typeface="Quattrocento"/>
                <a:ea typeface="Quattrocento"/>
                <a:cs typeface="Quattrocento"/>
                <a:sym typeface="Quattrocento"/>
              </a:rPr>
              <a:t>Online STEM Academy</a:t>
            </a:r>
            <a:endParaRPr sz="1300" dirty="0">
              <a:solidFill>
                <a:schemeClr val="lt1"/>
              </a:solidFill>
              <a:latin typeface="Quattrocento"/>
              <a:ea typeface="Quattrocento"/>
              <a:cs typeface="Quattrocento"/>
              <a:sym typeface="Quattrocento"/>
            </a:endParaRPr>
          </a:p>
        </p:txBody>
      </p:sp>
      <p:sp>
        <p:nvSpPr>
          <p:cNvPr id="295" name="Google Shape;295;p55"/>
          <p:cNvSpPr txBox="1"/>
          <p:nvPr/>
        </p:nvSpPr>
        <p:spPr>
          <a:xfrm>
            <a:off x="3274050" y="2744328"/>
            <a:ext cx="2390100" cy="1377900"/>
          </a:xfrm>
          <a:prstGeom prst="rect">
            <a:avLst/>
          </a:prstGeom>
          <a:solidFill>
            <a:srgbClr val="2253A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b="1">
                <a:solidFill>
                  <a:schemeClr val="lt1"/>
                </a:solidFill>
                <a:latin typeface="Red Hat Display"/>
                <a:ea typeface="Red Hat Display"/>
                <a:cs typeface="Red Hat Display"/>
                <a:sym typeface="Red Hat Display"/>
              </a:rPr>
              <a:t>21</a:t>
            </a:r>
            <a:endParaRPr sz="5500" b="1">
              <a:solidFill>
                <a:schemeClr val="lt1"/>
              </a:solidFill>
              <a:latin typeface="Red Hat Display"/>
              <a:ea typeface="Red Hat Display"/>
              <a:cs typeface="Red Hat Display"/>
              <a:sym typeface="Red Hat Display"/>
            </a:endParaRPr>
          </a:p>
          <a:p>
            <a:pPr marL="0" lvl="0" indent="0" algn="ctr" rtl="0">
              <a:spcBef>
                <a:spcPts val="0"/>
              </a:spcBef>
              <a:spcAft>
                <a:spcPts val="0"/>
              </a:spcAft>
              <a:buNone/>
            </a:pPr>
            <a:r>
              <a:rPr lang="en" sz="1600" b="1">
                <a:solidFill>
                  <a:schemeClr val="lt1"/>
                </a:solidFill>
                <a:latin typeface="Quattrocento"/>
                <a:ea typeface="Quattrocento"/>
                <a:cs typeface="Quattrocento"/>
                <a:sym typeface="Quattrocento"/>
              </a:rPr>
              <a:t>Humanize </a:t>
            </a:r>
            <a:r>
              <a:rPr lang="en" sz="1600">
                <a:solidFill>
                  <a:schemeClr val="lt1"/>
                </a:solidFill>
                <a:latin typeface="Quattrocento"/>
                <a:ea typeface="Quattrocento"/>
                <a:cs typeface="Quattrocento"/>
                <a:sym typeface="Quattrocento"/>
              </a:rPr>
              <a:t>completions</a:t>
            </a:r>
            <a:endParaRPr sz="1600">
              <a:solidFill>
                <a:schemeClr val="lt1"/>
              </a:solidFill>
              <a:latin typeface="Quattrocento"/>
              <a:ea typeface="Quattrocento"/>
              <a:cs typeface="Quattrocento"/>
              <a:sym typeface="Quattrocento"/>
            </a:endParaRPr>
          </a:p>
        </p:txBody>
      </p:sp>
      <p:sp>
        <p:nvSpPr>
          <p:cNvPr id="297" name="Google Shape;297;p55"/>
          <p:cNvSpPr txBox="1"/>
          <p:nvPr/>
        </p:nvSpPr>
        <p:spPr>
          <a:xfrm>
            <a:off x="5863325" y="2744319"/>
            <a:ext cx="2390100" cy="1377900"/>
          </a:xfrm>
          <a:prstGeom prst="rect">
            <a:avLst/>
          </a:prstGeom>
          <a:solidFill>
            <a:srgbClr val="2253A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b="1">
                <a:solidFill>
                  <a:schemeClr val="lt1"/>
                </a:solidFill>
                <a:latin typeface="Red Hat Display"/>
                <a:ea typeface="Red Hat Display"/>
                <a:cs typeface="Red Hat Display"/>
                <a:sym typeface="Red Hat Display"/>
              </a:rPr>
              <a:t>47</a:t>
            </a:r>
            <a:endParaRPr sz="5500" b="1">
              <a:solidFill>
                <a:schemeClr val="lt1"/>
              </a:solidFill>
              <a:latin typeface="Red Hat Display"/>
              <a:ea typeface="Red Hat Display"/>
              <a:cs typeface="Red Hat Display"/>
              <a:sym typeface="Red Hat Display"/>
            </a:endParaRPr>
          </a:p>
          <a:p>
            <a:pPr marL="0" lvl="0" indent="0" algn="ctr" rtl="0">
              <a:spcBef>
                <a:spcPts val="0"/>
              </a:spcBef>
              <a:spcAft>
                <a:spcPts val="0"/>
              </a:spcAft>
              <a:buNone/>
            </a:pPr>
            <a:r>
              <a:rPr lang="en" sz="1600" b="1">
                <a:solidFill>
                  <a:schemeClr val="lt1"/>
                </a:solidFill>
                <a:latin typeface="Quattrocento"/>
                <a:ea typeface="Quattrocento"/>
                <a:cs typeface="Quattrocento"/>
                <a:sym typeface="Quattrocento"/>
              </a:rPr>
              <a:t>Refresh23 completions</a:t>
            </a:r>
            <a:endParaRPr sz="1600" b="1">
              <a:solidFill>
                <a:schemeClr val="lt1"/>
              </a:solidFill>
              <a:latin typeface="Quattrocento"/>
              <a:ea typeface="Quattrocento"/>
              <a:cs typeface="Quattrocento"/>
              <a:sym typeface="Quattrocento"/>
            </a:endParaRPr>
          </a:p>
        </p:txBody>
      </p:sp>
      <p:pic>
        <p:nvPicPr>
          <p:cNvPr id="291" name="Google Shape;291;p55" descr="heart with a fingerprint inside"/>
          <p:cNvPicPr preferRelativeResize="0"/>
          <p:nvPr/>
        </p:nvPicPr>
        <p:blipFill>
          <a:blip r:embed="rId3">
            <a:alphaModFix/>
          </a:blip>
          <a:stretch>
            <a:fillRect/>
          </a:stretch>
        </p:blipFill>
        <p:spPr>
          <a:xfrm>
            <a:off x="8365125" y="4720275"/>
            <a:ext cx="384900" cy="38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AFC54070-DDDF-4C9F-A9FF-F5957D2CA99A}"/>
              </a:ext>
            </a:extLst>
          </p:cNvPr>
          <p:cNvSpPr>
            <a:spLocks noGrp="1"/>
          </p:cNvSpPr>
          <p:nvPr>
            <p:ph type="title"/>
          </p:nvPr>
        </p:nvSpPr>
        <p:spPr/>
        <p:txBody>
          <a:bodyPr>
            <a:normAutofit fontScale="90000"/>
          </a:bodyPr>
          <a:lstStyle/>
          <a:p>
            <a:r>
              <a:rPr lang="en-US" dirty="0">
                <a:solidFill>
                  <a:srgbClr val="000000"/>
                </a:solidFill>
                <a:latin typeface="Red Hat Display ExtraBold"/>
                <a:ea typeface="Red Hat Display ExtraBold"/>
                <a:cs typeface="Red Hat Display ExtraBold"/>
                <a:sym typeface="Red Hat Display ExtraBold"/>
              </a:rPr>
              <a:t>Cohort Share Outs - Prof. Christy </a:t>
            </a:r>
            <a:r>
              <a:rPr lang="en-US" dirty="0" err="1">
                <a:solidFill>
                  <a:srgbClr val="000000"/>
                </a:solidFill>
                <a:latin typeface="Red Hat Display ExtraBold"/>
                <a:ea typeface="Red Hat Display ExtraBold"/>
                <a:cs typeface="Red Hat Display ExtraBold"/>
                <a:sym typeface="Red Hat Display ExtraBold"/>
              </a:rPr>
              <a:t>Dupraw</a:t>
            </a:r>
            <a:br>
              <a:rPr lang="en-US" sz="1200" b="1" dirty="0">
                <a:solidFill>
                  <a:srgbClr val="000000"/>
                </a:solidFill>
              </a:rPr>
            </a:br>
            <a:endParaRPr lang="en-US" dirty="0"/>
          </a:p>
        </p:txBody>
      </p:sp>
      <p:pic>
        <p:nvPicPr>
          <p:cNvPr id="305" name="Google Shape;305;p56" title="Christy Dupraw  - Cohort Testimonial">
            <a:hlinkClick r:id="rId3"/>
          </p:cNvPr>
          <p:cNvPicPr preferRelativeResize="0"/>
          <p:nvPr/>
        </p:nvPicPr>
        <p:blipFill>
          <a:blip r:embed="rId4">
            <a:alphaModFix/>
          </a:blip>
          <a:stretch>
            <a:fillRect/>
          </a:stretch>
        </p:blipFill>
        <p:spPr>
          <a:xfrm>
            <a:off x="2311362" y="1000125"/>
            <a:ext cx="6178618" cy="3475450"/>
          </a:xfrm>
          <a:prstGeom prst="rect">
            <a:avLst/>
          </a:prstGeom>
          <a:noFill/>
          <a:ln>
            <a:noFill/>
          </a:ln>
        </p:spPr>
      </p:pic>
      <p:pic>
        <p:nvPicPr>
          <p:cNvPr id="303" name="Google Shape;303;p56" descr="heart with a fingerprint inside"/>
          <p:cNvPicPr preferRelativeResize="0"/>
          <p:nvPr/>
        </p:nvPicPr>
        <p:blipFill>
          <a:blip r:embed="rId5">
            <a:alphaModFix/>
          </a:blip>
          <a:stretch>
            <a:fillRect/>
          </a:stretch>
        </p:blipFill>
        <p:spPr>
          <a:xfrm>
            <a:off x="8365125" y="4720275"/>
            <a:ext cx="384900" cy="384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Title 1">
            <a:extLst>
              <a:ext uri="{FF2B5EF4-FFF2-40B4-BE49-F238E27FC236}">
                <a16:creationId xmlns:a16="http://schemas.microsoft.com/office/drawing/2014/main" id="{ACD83726-BF67-4231-A8C6-96DBB4D1920C}"/>
              </a:ext>
            </a:extLst>
          </p:cNvPr>
          <p:cNvSpPr>
            <a:spLocks noGrp="1"/>
          </p:cNvSpPr>
          <p:nvPr>
            <p:ph type="title"/>
          </p:nvPr>
        </p:nvSpPr>
        <p:spPr/>
        <p:txBody>
          <a:bodyPr>
            <a:normAutofit fontScale="90000"/>
          </a:bodyPr>
          <a:lstStyle/>
          <a:p>
            <a:r>
              <a:rPr lang="en-US" b="1" dirty="0">
                <a:solidFill>
                  <a:srgbClr val="1F3C7B"/>
                </a:solidFill>
                <a:latin typeface="Red Hat Display"/>
                <a:ea typeface="Red Hat Display"/>
                <a:cs typeface="Red Hat Display"/>
                <a:sym typeface="Red Hat Display"/>
              </a:rPr>
              <a:t>Cohort Feedback</a:t>
            </a:r>
            <a:br>
              <a:rPr lang="en-US" sz="100" dirty="0">
                <a:solidFill>
                  <a:srgbClr val="1F3C7B"/>
                </a:solidFill>
                <a:latin typeface="Quattrocento Sans"/>
                <a:ea typeface="Quattrocento Sans"/>
                <a:cs typeface="Quattrocento Sans"/>
                <a:sym typeface="Quattrocento Sans"/>
              </a:rPr>
            </a:br>
            <a:endParaRPr lang="en-US" dirty="0"/>
          </a:p>
        </p:txBody>
      </p:sp>
      <p:pic>
        <p:nvPicPr>
          <p:cNvPr id="314" name="Google Shape;314;p57" descr="What was the most valuable part of Refresh? Perhaps the most valuable for me was the experience of being a studnet. Peer and mentor feedback! Seeing what other faculty are doing in their fully online classes."/>
          <p:cNvPicPr preferRelativeResize="0"/>
          <p:nvPr/>
        </p:nvPicPr>
        <p:blipFill>
          <a:blip r:embed="rId3">
            <a:alphaModFix/>
          </a:blip>
          <a:stretch>
            <a:fillRect/>
          </a:stretch>
        </p:blipFill>
        <p:spPr>
          <a:xfrm>
            <a:off x="529225" y="1356225"/>
            <a:ext cx="8009350" cy="3589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8" descr="Course Success Rates - pre and post cohort show us that MOST participants have slightly improved success rates in the next offering of the same class when compared to the average of non-MOST participants. "/>
          <p:cNvPicPr preferRelativeResize="0"/>
          <p:nvPr/>
        </p:nvPicPr>
        <p:blipFill>
          <a:blip r:embed="rId3">
            <a:alphaModFix/>
          </a:blip>
          <a:stretch>
            <a:fillRect/>
          </a:stretch>
        </p:blipFill>
        <p:spPr>
          <a:xfrm>
            <a:off x="865375" y="1030925"/>
            <a:ext cx="7215894" cy="4030375"/>
          </a:xfrm>
          <a:prstGeom prst="rect">
            <a:avLst/>
          </a:prstGeom>
          <a:noFill/>
          <a:ln>
            <a:noFill/>
          </a:ln>
        </p:spPr>
      </p:pic>
      <p:sp>
        <p:nvSpPr>
          <p:cNvPr id="320" name="Google Shape;320;p58"/>
          <p:cNvSpPr txBox="1">
            <a:spLocks noGrp="1"/>
          </p:cNvSpPr>
          <p:nvPr>
            <p:ph type="title"/>
          </p:nvPr>
        </p:nvSpPr>
        <p:spPr>
          <a:xfrm>
            <a:off x="311700" y="505875"/>
            <a:ext cx="8520600" cy="5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dirty="0">
                <a:solidFill>
                  <a:srgbClr val="000000"/>
                </a:solidFill>
                <a:latin typeface="Raleway"/>
                <a:ea typeface="Raleway"/>
                <a:cs typeface="Raleway"/>
                <a:sym typeface="Raleway"/>
              </a:rPr>
              <a:t>MOST Cohort Impact on Success</a:t>
            </a:r>
            <a:endParaRPr sz="3020" b="1" dirty="0">
              <a:solidFill>
                <a:srgbClr val="000000"/>
              </a:solidFill>
              <a:latin typeface="Raleway"/>
              <a:ea typeface="Raleway"/>
              <a:cs typeface="Raleway"/>
              <a:sym typeface="Raleway"/>
            </a:endParaRPr>
          </a:p>
        </p:txBody>
      </p:sp>
      <p:sp>
        <p:nvSpPr>
          <p:cNvPr id="321" name="Google Shape;321;p58"/>
          <p:cNvSpPr txBox="1"/>
          <p:nvPr/>
        </p:nvSpPr>
        <p:spPr>
          <a:xfrm>
            <a:off x="5739675" y="1036925"/>
            <a:ext cx="3566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Quattrocento"/>
                <a:ea typeface="Quattrocento"/>
                <a:cs typeface="Quattrocento"/>
                <a:sym typeface="Quattrocento"/>
              </a:rPr>
              <a:t>Course Success Rates - Pre and Post PL Cohort in Fall 2022</a:t>
            </a:r>
            <a:endParaRPr sz="1800" b="1">
              <a:latin typeface="Quattrocento"/>
              <a:ea typeface="Quattrocento"/>
              <a:cs typeface="Quattrocento"/>
              <a:sym typeface="Quattrocen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42" descr="Doing the MOST Mesa's Online Support for Teaching: Equity infused teaching across all modalities sdmesa.edu/most"/>
          <p:cNvPicPr preferRelativeResize="0"/>
          <p:nvPr/>
        </p:nvPicPr>
        <p:blipFill>
          <a:blip r:embed="rId3">
            <a:alphaModFix/>
          </a:blip>
          <a:stretch>
            <a:fillRect/>
          </a:stretch>
        </p:blipFill>
        <p:spPr>
          <a:xfrm>
            <a:off x="1202894" y="819828"/>
            <a:ext cx="6580900" cy="4257826"/>
          </a:xfrm>
          <a:prstGeom prst="rect">
            <a:avLst/>
          </a:prstGeom>
          <a:noFill/>
          <a:ln>
            <a:noFill/>
          </a:ln>
        </p:spPr>
      </p:pic>
      <p:sp>
        <p:nvSpPr>
          <p:cNvPr id="2" name="Title 1">
            <a:extLst>
              <a:ext uri="{FF2B5EF4-FFF2-40B4-BE49-F238E27FC236}">
                <a16:creationId xmlns:a16="http://schemas.microsoft.com/office/drawing/2014/main" id="{E71E2512-0177-4894-8B23-31A682E4C3AE}"/>
              </a:ext>
            </a:extLst>
          </p:cNvPr>
          <p:cNvSpPr>
            <a:spLocks noGrp="1"/>
          </p:cNvSpPr>
          <p:nvPr>
            <p:ph type="title"/>
          </p:nvPr>
        </p:nvSpPr>
        <p:spPr/>
        <p:txBody>
          <a:bodyPr>
            <a:normAutofit fontScale="90000"/>
          </a:bodyPr>
          <a:lstStyle/>
          <a:p>
            <a:r>
              <a:rPr lang="en-US" dirty="0">
                <a:solidFill>
                  <a:schemeClr val="bg1">
                    <a:lumMod val="50000"/>
                  </a:schemeClr>
                </a:solidFill>
                <a:latin typeface="Red Hat Display" panose="020B0604020202020204" charset="0"/>
                <a:ea typeface="Red Hat Display" panose="020B0604020202020204" charset="0"/>
                <a:cs typeface="Red Hat Display" panose="020B0604020202020204" charset="0"/>
              </a:rPr>
              <a:t>Doing the MOST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Title 1">
            <a:extLst>
              <a:ext uri="{FF2B5EF4-FFF2-40B4-BE49-F238E27FC236}">
                <a16:creationId xmlns:a16="http://schemas.microsoft.com/office/drawing/2014/main" id="{085F9FCC-43B1-4E89-AC2F-4292DD09A012}"/>
              </a:ext>
            </a:extLst>
          </p:cNvPr>
          <p:cNvSpPr>
            <a:spLocks noGrp="1"/>
          </p:cNvSpPr>
          <p:nvPr>
            <p:ph type="title"/>
          </p:nvPr>
        </p:nvSpPr>
        <p:spPr>
          <a:xfrm>
            <a:off x="303679" y="445025"/>
            <a:ext cx="8520600" cy="572700"/>
          </a:xfrm>
        </p:spPr>
        <p:txBody>
          <a:bodyPr>
            <a:normAutofit fontScale="90000"/>
          </a:bodyPr>
          <a:lstStyle/>
          <a:p>
            <a:r>
              <a:rPr lang="en-US" dirty="0">
                <a:solidFill>
                  <a:srgbClr val="1F3C7B"/>
                </a:solidFill>
                <a:latin typeface="Red Hat Display" panose="020B0604020202020204" charset="0"/>
                <a:ea typeface="Red Hat Display" panose="020B0604020202020204" charset="0"/>
                <a:cs typeface="Red Hat Display" panose="020B0604020202020204" charset="0"/>
              </a:rPr>
              <a:t>Principles</a:t>
            </a:r>
          </a:p>
        </p:txBody>
      </p:sp>
      <p:sp>
        <p:nvSpPr>
          <p:cNvPr id="173" name="Google Shape;173;p43"/>
          <p:cNvSpPr txBox="1">
            <a:spLocks noGrp="1"/>
          </p:cNvSpPr>
          <p:nvPr>
            <p:ph type="body" idx="4294967295"/>
          </p:nvPr>
        </p:nvSpPr>
        <p:spPr>
          <a:xfrm>
            <a:off x="1589004" y="883069"/>
            <a:ext cx="6784975" cy="4067175"/>
          </a:xfrm>
          <a:prstGeom prst="rect">
            <a:avLst/>
          </a:prstGeom>
        </p:spPr>
        <p:txBody>
          <a:bodyPr spcFirstLastPara="1" wrap="square" lIns="91425" tIns="91425" rIns="91425" bIns="91425" anchor="t" anchorCtr="0">
            <a:normAutofit lnSpcReduction="10000"/>
          </a:bodyPr>
          <a:lstStyle/>
          <a:p>
            <a:pPr marL="457200" lvl="0" indent="-514350" algn="l" rtl="0">
              <a:spcBef>
                <a:spcPts val="0"/>
              </a:spcBef>
              <a:spcAft>
                <a:spcPts val="0"/>
              </a:spcAft>
              <a:buClr>
                <a:srgbClr val="1F3C7B"/>
              </a:buClr>
              <a:buSzPts val="4500"/>
              <a:buFont typeface="Red Hat Display Medium"/>
              <a:buChar char="●"/>
            </a:pPr>
            <a:r>
              <a:rPr lang="en" sz="4500" dirty="0">
                <a:solidFill>
                  <a:srgbClr val="1F3C7B"/>
                </a:solidFill>
                <a:latin typeface="Red Hat Display Medium"/>
                <a:ea typeface="Red Hat Display Medium"/>
                <a:cs typeface="Red Hat Display Medium"/>
                <a:sym typeface="Red Hat Display Medium"/>
              </a:rPr>
              <a:t>Access</a:t>
            </a:r>
            <a:endParaRPr sz="4500" dirty="0">
              <a:solidFill>
                <a:srgbClr val="1F3C7B"/>
              </a:solidFill>
              <a:latin typeface="Red Hat Display Medium"/>
              <a:ea typeface="Red Hat Display Medium"/>
              <a:cs typeface="Red Hat Display Medium"/>
              <a:sym typeface="Red Hat Display Medium"/>
            </a:endParaRPr>
          </a:p>
          <a:p>
            <a:pPr marL="457200" lvl="0" indent="-514350" algn="l" rtl="0">
              <a:spcBef>
                <a:spcPts val="0"/>
              </a:spcBef>
              <a:spcAft>
                <a:spcPts val="0"/>
              </a:spcAft>
              <a:buClr>
                <a:srgbClr val="1F3C7B"/>
              </a:buClr>
              <a:buSzPts val="4500"/>
              <a:buFont typeface="Red Hat Display Medium"/>
              <a:buChar char="●"/>
            </a:pPr>
            <a:r>
              <a:rPr lang="en" sz="4500" dirty="0">
                <a:solidFill>
                  <a:srgbClr val="1F3C7B"/>
                </a:solidFill>
                <a:latin typeface="Red Hat Display Medium"/>
                <a:ea typeface="Red Hat Display Medium"/>
                <a:cs typeface="Red Hat Display Medium"/>
                <a:sym typeface="Red Hat Display Medium"/>
              </a:rPr>
              <a:t>Community</a:t>
            </a:r>
            <a:endParaRPr sz="4500" dirty="0">
              <a:solidFill>
                <a:srgbClr val="1F3C7B"/>
              </a:solidFill>
              <a:latin typeface="Red Hat Display Medium"/>
              <a:ea typeface="Red Hat Display Medium"/>
              <a:cs typeface="Red Hat Display Medium"/>
              <a:sym typeface="Red Hat Display Medium"/>
            </a:endParaRPr>
          </a:p>
          <a:p>
            <a:pPr marL="457200" lvl="0" indent="-514350" algn="l" rtl="0">
              <a:spcBef>
                <a:spcPts val="0"/>
              </a:spcBef>
              <a:spcAft>
                <a:spcPts val="0"/>
              </a:spcAft>
              <a:buClr>
                <a:srgbClr val="1F3C7B"/>
              </a:buClr>
              <a:buSzPts val="4500"/>
              <a:buFont typeface="Red Hat Display Medium"/>
              <a:buChar char="●"/>
            </a:pPr>
            <a:r>
              <a:rPr lang="en" sz="4500" dirty="0">
                <a:solidFill>
                  <a:srgbClr val="1F3C7B"/>
                </a:solidFill>
                <a:latin typeface="Red Hat Display Medium"/>
                <a:ea typeface="Red Hat Display Medium"/>
                <a:cs typeface="Red Hat Display Medium"/>
                <a:sym typeface="Red Hat Display Medium"/>
              </a:rPr>
              <a:t>Intentionality</a:t>
            </a:r>
            <a:endParaRPr sz="4500" dirty="0">
              <a:solidFill>
                <a:srgbClr val="1F3C7B"/>
              </a:solidFill>
              <a:latin typeface="Red Hat Display Medium"/>
              <a:ea typeface="Red Hat Display Medium"/>
              <a:cs typeface="Red Hat Display Medium"/>
              <a:sym typeface="Red Hat Display Medium"/>
            </a:endParaRPr>
          </a:p>
          <a:p>
            <a:pPr marL="457200" lvl="0" indent="-514350" algn="l" rtl="0">
              <a:spcBef>
                <a:spcPts val="0"/>
              </a:spcBef>
              <a:spcAft>
                <a:spcPts val="0"/>
              </a:spcAft>
              <a:buClr>
                <a:srgbClr val="1F3C7B"/>
              </a:buClr>
              <a:buSzPts val="4500"/>
              <a:buFont typeface="Red Hat Display Medium"/>
              <a:buChar char="●"/>
            </a:pPr>
            <a:r>
              <a:rPr lang="en" sz="4500" dirty="0">
                <a:solidFill>
                  <a:srgbClr val="1F3C7B"/>
                </a:solidFill>
                <a:latin typeface="Red Hat Display Medium"/>
                <a:ea typeface="Red Hat Display Medium"/>
                <a:cs typeface="Red Hat Display Medium"/>
                <a:sym typeface="Red Hat Display Medium"/>
              </a:rPr>
              <a:t>Investment in People</a:t>
            </a:r>
            <a:endParaRPr sz="4500" dirty="0">
              <a:solidFill>
                <a:srgbClr val="1F3C7B"/>
              </a:solidFill>
              <a:latin typeface="Red Hat Display Medium"/>
              <a:ea typeface="Red Hat Display Medium"/>
              <a:cs typeface="Red Hat Display Medium"/>
              <a:sym typeface="Red Hat Display Medium"/>
            </a:endParaRPr>
          </a:p>
          <a:p>
            <a:pPr marL="457200" lvl="0" indent="-514350" algn="l" rtl="0">
              <a:spcBef>
                <a:spcPts val="0"/>
              </a:spcBef>
              <a:spcAft>
                <a:spcPts val="0"/>
              </a:spcAft>
              <a:buClr>
                <a:srgbClr val="1F3C7B"/>
              </a:buClr>
              <a:buSzPts val="4500"/>
              <a:buFont typeface="Red Hat Display Medium"/>
              <a:buChar char="●"/>
            </a:pPr>
            <a:r>
              <a:rPr lang="en" sz="4500" dirty="0">
                <a:solidFill>
                  <a:srgbClr val="1F3C7B"/>
                </a:solidFill>
                <a:latin typeface="Red Hat Display Medium"/>
                <a:ea typeface="Red Hat Display Medium"/>
                <a:cs typeface="Red Hat Display Medium"/>
                <a:sym typeface="Red Hat Display Medium"/>
              </a:rPr>
              <a:t>Teaching as a Praxis </a:t>
            </a:r>
            <a:endParaRPr sz="4500" dirty="0">
              <a:solidFill>
                <a:srgbClr val="1F3C7B"/>
              </a:solidFill>
              <a:latin typeface="Red Hat Display Medium"/>
              <a:ea typeface="Red Hat Display Medium"/>
              <a:cs typeface="Red Hat Display Medium"/>
              <a:sym typeface="Red Hat Display Medium"/>
            </a:endParaRPr>
          </a:p>
        </p:txBody>
      </p:sp>
      <p:pic>
        <p:nvPicPr>
          <p:cNvPr id="175" name="Google Shape;175;p43" descr="two faculty members looking at a computer screen together."/>
          <p:cNvPicPr preferRelativeResize="0"/>
          <p:nvPr/>
        </p:nvPicPr>
        <p:blipFill rotWithShape="1">
          <a:blip r:embed="rId3">
            <a:alphaModFix/>
          </a:blip>
          <a:srcRect l="5780" r="16525"/>
          <a:stretch/>
        </p:blipFill>
        <p:spPr>
          <a:xfrm>
            <a:off x="6162100" y="412550"/>
            <a:ext cx="2743200" cy="23532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dirty="0">
                <a:solidFill>
                  <a:srgbClr val="1F3C7B"/>
                </a:solidFill>
                <a:latin typeface="Red Hat Display"/>
                <a:ea typeface="Red Hat Display"/>
                <a:cs typeface="Red Hat Display"/>
                <a:sym typeface="Red Hat Display"/>
              </a:rPr>
              <a:t>Who is on the team?</a:t>
            </a:r>
            <a:endParaRPr sz="3320" b="1" dirty="0">
              <a:solidFill>
                <a:srgbClr val="1F3C7B"/>
              </a:solidFill>
              <a:latin typeface="Red Hat Display"/>
              <a:ea typeface="Red Hat Display"/>
              <a:cs typeface="Red Hat Display"/>
              <a:sym typeface="Red Hat Display"/>
            </a:endParaRPr>
          </a:p>
        </p:txBody>
      </p:sp>
      <p:sp>
        <p:nvSpPr>
          <p:cNvPr id="180" name="Google Shape;180;p44"/>
          <p:cNvSpPr txBox="1">
            <a:spLocks noGrp="1"/>
          </p:cNvSpPr>
          <p:nvPr>
            <p:ph type="body" idx="4294967295"/>
          </p:nvPr>
        </p:nvSpPr>
        <p:spPr>
          <a:xfrm>
            <a:off x="1663533" y="1192630"/>
            <a:ext cx="6397625" cy="3416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00" dirty="0">
                <a:solidFill>
                  <a:srgbClr val="1F3C7B"/>
                </a:solidFill>
                <a:latin typeface="Red Hat Display Medium"/>
                <a:ea typeface="Red Hat Display Medium"/>
                <a:cs typeface="Red Hat Display Medium"/>
                <a:sym typeface="Red Hat Display Medium"/>
              </a:rPr>
              <a:t>A network of 9 faculty from across the college,</a:t>
            </a:r>
            <a:br>
              <a:rPr lang="en" sz="3200" dirty="0">
                <a:solidFill>
                  <a:srgbClr val="1F3C7B"/>
                </a:solidFill>
                <a:latin typeface="Red Hat Display Medium"/>
                <a:ea typeface="Red Hat Display Medium"/>
                <a:cs typeface="Red Hat Display Medium"/>
                <a:sym typeface="Red Hat Display Medium"/>
              </a:rPr>
            </a:br>
            <a:r>
              <a:rPr lang="en" sz="3200" dirty="0">
                <a:solidFill>
                  <a:srgbClr val="1F3C7B"/>
                </a:solidFill>
                <a:latin typeface="Red Hat Display Medium"/>
                <a:ea typeface="Red Hat Display Medium"/>
                <a:cs typeface="Red Hat Display Medium"/>
                <a:sym typeface="Red Hat Display Medium"/>
              </a:rPr>
              <a:t>including one instructional designer</a:t>
            </a:r>
            <a:endParaRPr sz="3200" dirty="0">
              <a:solidFill>
                <a:srgbClr val="1F3C7B"/>
              </a:solidFill>
              <a:latin typeface="Red Hat Display Medium"/>
              <a:ea typeface="Red Hat Display Medium"/>
              <a:cs typeface="Red Hat Display Medium"/>
              <a:sym typeface="Red Hat Display Medium"/>
            </a:endParaRPr>
          </a:p>
        </p:txBody>
      </p:sp>
      <p:pic>
        <p:nvPicPr>
          <p:cNvPr id="183" name="Google Shape;183;p44" descr="two faculty members looking at a computer screen together"/>
          <p:cNvPicPr preferRelativeResize="0"/>
          <p:nvPr/>
        </p:nvPicPr>
        <p:blipFill>
          <a:blip r:embed="rId3">
            <a:alphaModFix/>
          </a:blip>
          <a:stretch>
            <a:fillRect/>
          </a:stretch>
        </p:blipFill>
        <p:spPr>
          <a:xfrm>
            <a:off x="5190138" y="3005725"/>
            <a:ext cx="3493200" cy="23283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8" name="Google Shape;198;p45"/>
          <p:cNvSpPr txBox="1">
            <a:spLocks noGrp="1"/>
          </p:cNvSpPr>
          <p:nvPr>
            <p:ph type="title"/>
          </p:nvPr>
        </p:nvSpPr>
        <p:spPr>
          <a:xfrm>
            <a:off x="472694" y="430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dirty="0">
                <a:solidFill>
                  <a:srgbClr val="1F3C7B"/>
                </a:solidFill>
              </a:rPr>
              <a:t>MOST Projects</a:t>
            </a:r>
            <a:endParaRPr sz="3020" b="1" dirty="0">
              <a:solidFill>
                <a:srgbClr val="1F3C7B"/>
              </a:solidFill>
            </a:endParaRPr>
          </a:p>
        </p:txBody>
      </p:sp>
      <p:pic>
        <p:nvPicPr>
          <p:cNvPr id="200" name="Google Shape;200;p45">
            <a:extLst>
              <a:ext uri="{C183D7F6-B498-43B3-948B-1728B52AA6E4}">
                <adec:decorative xmlns:adec="http://schemas.microsoft.com/office/drawing/2017/decorative" val="1"/>
              </a:ext>
            </a:extLst>
          </p:cNvPr>
          <p:cNvPicPr preferRelativeResize="0"/>
          <p:nvPr/>
        </p:nvPicPr>
        <p:blipFill rotWithShape="1">
          <a:blip r:embed="rId3">
            <a:alphaModFix/>
          </a:blip>
          <a:srcRect l="35703"/>
          <a:stretch/>
        </p:blipFill>
        <p:spPr>
          <a:xfrm>
            <a:off x="6995104" y="-277375"/>
            <a:ext cx="2148900" cy="2227500"/>
          </a:xfrm>
          <a:prstGeom prst="ellipse">
            <a:avLst/>
          </a:prstGeom>
          <a:noFill/>
          <a:ln>
            <a:noFill/>
          </a:ln>
        </p:spPr>
      </p:pic>
      <p:pic>
        <p:nvPicPr>
          <p:cNvPr id="189" name="Google Shape;189;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81350" y="1211242"/>
            <a:ext cx="681651" cy="605250"/>
          </a:xfrm>
          <a:prstGeom prst="rect">
            <a:avLst/>
          </a:prstGeom>
          <a:noFill/>
          <a:ln>
            <a:noFill/>
          </a:ln>
        </p:spPr>
      </p:pic>
      <p:sp>
        <p:nvSpPr>
          <p:cNvPr id="195" name="Google Shape;195;p45"/>
          <p:cNvSpPr txBox="1">
            <a:spLocks noGrp="1"/>
          </p:cNvSpPr>
          <p:nvPr>
            <p:ph type="body" idx="1"/>
          </p:nvPr>
        </p:nvSpPr>
        <p:spPr>
          <a:xfrm>
            <a:off x="1810200" y="1188067"/>
            <a:ext cx="59700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1F3C7B"/>
                </a:solidFill>
                <a:latin typeface="Red Hat Display ExtraBold"/>
                <a:ea typeface="Red Hat Display ExtraBold"/>
                <a:cs typeface="Red Hat Display ExtraBold"/>
                <a:sym typeface="Red Hat Display ExtraBold"/>
              </a:rPr>
              <a:t>OnRamp to Online</a:t>
            </a:r>
            <a:br>
              <a:rPr lang="en">
                <a:solidFill>
                  <a:srgbClr val="1F3C7B"/>
                </a:solidFill>
                <a:latin typeface="Red Hat Display ExtraBold"/>
                <a:ea typeface="Red Hat Display ExtraBold"/>
                <a:cs typeface="Red Hat Display ExtraBold"/>
                <a:sym typeface="Red Hat Display ExtraBold"/>
              </a:rPr>
            </a:br>
            <a:r>
              <a:rPr lang="en" sz="1000">
                <a:solidFill>
                  <a:srgbClr val="1F3C7B"/>
                </a:solidFill>
                <a:latin typeface="Red Hat Display"/>
                <a:ea typeface="Red Hat Display"/>
                <a:cs typeface="Red Hat Display"/>
                <a:sym typeface="Red Hat Display"/>
              </a:rPr>
              <a:t>Preparing </a:t>
            </a:r>
            <a:r>
              <a:rPr lang="en" sz="1000" b="1">
                <a:solidFill>
                  <a:srgbClr val="1F3C7B"/>
                </a:solidFill>
                <a:latin typeface="Red Hat Display"/>
                <a:ea typeface="Red Hat Display"/>
                <a:cs typeface="Red Hat Display"/>
                <a:sym typeface="Red Hat Display"/>
              </a:rPr>
              <a:t>Mesa students</a:t>
            </a:r>
            <a:r>
              <a:rPr lang="en" sz="1000">
                <a:solidFill>
                  <a:srgbClr val="1F3C7B"/>
                </a:solidFill>
                <a:latin typeface="Red Hat Display"/>
                <a:ea typeface="Red Hat Display"/>
                <a:cs typeface="Red Hat Display"/>
                <a:sym typeface="Red Hat Display"/>
              </a:rPr>
              <a:t> for online learning success.</a:t>
            </a:r>
            <a:endParaRPr sz="1000" b="1">
              <a:solidFill>
                <a:srgbClr val="1F3C7B"/>
              </a:solidFill>
              <a:latin typeface="Red Hat Display"/>
              <a:ea typeface="Red Hat Display"/>
              <a:cs typeface="Red Hat Display"/>
              <a:sym typeface="Red Hat Display"/>
            </a:endParaRPr>
          </a:p>
        </p:txBody>
      </p:sp>
      <p:pic>
        <p:nvPicPr>
          <p:cNvPr id="192" name="Google Shape;192;p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100023" y="1901054"/>
            <a:ext cx="644301" cy="572709"/>
          </a:xfrm>
          <a:prstGeom prst="rect">
            <a:avLst/>
          </a:prstGeom>
          <a:noFill/>
          <a:ln>
            <a:noFill/>
          </a:ln>
        </p:spPr>
      </p:pic>
      <p:sp>
        <p:nvSpPr>
          <p:cNvPr id="194" name="Google Shape;194;p45"/>
          <p:cNvSpPr txBox="1">
            <a:spLocks noGrp="1"/>
          </p:cNvSpPr>
          <p:nvPr>
            <p:ph type="body" idx="1"/>
          </p:nvPr>
        </p:nvSpPr>
        <p:spPr>
          <a:xfrm>
            <a:off x="1810200" y="1920842"/>
            <a:ext cx="73338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dirty="0">
                <a:solidFill>
                  <a:srgbClr val="1F3C7B"/>
                </a:solidFill>
                <a:latin typeface="Red Hat Display ExtraBold"/>
                <a:ea typeface="Red Hat Display ExtraBold"/>
                <a:cs typeface="Red Hat Display ExtraBold"/>
                <a:sym typeface="Red Hat Display ExtraBold"/>
              </a:rPr>
              <a:t>Course Design Cohorts</a:t>
            </a:r>
            <a:br>
              <a:rPr lang="en" dirty="0">
                <a:solidFill>
                  <a:srgbClr val="1F3C7B"/>
                </a:solidFill>
                <a:latin typeface="Red Hat Display ExtraBold"/>
                <a:ea typeface="Red Hat Display ExtraBold"/>
                <a:cs typeface="Red Hat Display ExtraBold"/>
                <a:sym typeface="Red Hat Display ExtraBold"/>
              </a:rPr>
            </a:br>
            <a:r>
              <a:rPr lang="en" sz="1000" dirty="0">
                <a:solidFill>
                  <a:srgbClr val="1F3C7B"/>
                </a:solidFill>
                <a:latin typeface="Red Hat Display"/>
                <a:ea typeface="Red Hat Display"/>
                <a:cs typeface="Red Hat Display"/>
                <a:sym typeface="Red Hat Display"/>
              </a:rPr>
              <a:t>Facilitated asynchronous courses that put Mesa faculty in the shoes of online students.</a:t>
            </a:r>
            <a:endParaRPr sz="900" b="1" dirty="0">
              <a:solidFill>
                <a:srgbClr val="1F3C7B"/>
              </a:solidFill>
              <a:latin typeface="Red Hat Display"/>
              <a:ea typeface="Red Hat Display"/>
              <a:cs typeface="Red Hat Display"/>
              <a:sym typeface="Red Hat Display"/>
            </a:endParaRPr>
          </a:p>
        </p:txBody>
      </p:sp>
      <p:pic>
        <p:nvPicPr>
          <p:cNvPr id="190" name="Google Shape;190;p4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34174" y="2558314"/>
            <a:ext cx="776025" cy="691476"/>
          </a:xfrm>
          <a:prstGeom prst="rect">
            <a:avLst/>
          </a:prstGeom>
          <a:noFill/>
          <a:ln>
            <a:noFill/>
          </a:ln>
        </p:spPr>
      </p:pic>
      <p:sp>
        <p:nvSpPr>
          <p:cNvPr id="188" name="Google Shape;188;p45"/>
          <p:cNvSpPr txBox="1">
            <a:spLocks noGrp="1"/>
          </p:cNvSpPr>
          <p:nvPr>
            <p:ph type="body" idx="1"/>
          </p:nvPr>
        </p:nvSpPr>
        <p:spPr>
          <a:xfrm>
            <a:off x="1763000" y="2583342"/>
            <a:ext cx="5970000" cy="769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1F3C7B"/>
                </a:solidFill>
                <a:latin typeface="Red Hat Display ExtraBold"/>
                <a:ea typeface="Red Hat Display ExtraBold"/>
                <a:cs typeface="Red Hat Display ExtraBold"/>
                <a:sym typeface="Red Hat Display ExtraBold"/>
              </a:rPr>
              <a:t>Coaching</a:t>
            </a:r>
            <a:br>
              <a:rPr lang="en">
                <a:solidFill>
                  <a:srgbClr val="1F3C7B"/>
                </a:solidFill>
                <a:latin typeface="Red Hat Display ExtraBold"/>
                <a:ea typeface="Red Hat Display ExtraBold"/>
                <a:cs typeface="Red Hat Display ExtraBold"/>
                <a:sym typeface="Red Hat Display ExtraBold"/>
              </a:rPr>
            </a:br>
            <a:r>
              <a:rPr lang="en" sz="1000">
                <a:solidFill>
                  <a:srgbClr val="1F3C7B"/>
                </a:solidFill>
                <a:latin typeface="Red Hat Display"/>
                <a:ea typeface="Red Hat Display"/>
                <a:cs typeface="Red Hat Display"/>
                <a:sym typeface="Red Hat Display"/>
              </a:rPr>
              <a:t>Friendly one-on-one support from Mesa online faculty. ⭐</a:t>
            </a:r>
            <a:r>
              <a:rPr lang="en" sz="1000" b="1" u="sng">
                <a:solidFill>
                  <a:srgbClr val="1F3C7B"/>
                </a:solidFill>
                <a:latin typeface="Red Hat Display"/>
                <a:ea typeface="Red Hat Display"/>
                <a:cs typeface="Red Hat Display"/>
                <a:sym typeface="Red Hat Display"/>
                <a:hlinkClick r:id="rId7">
                  <a:extLst>
                    <a:ext uri="{A12FA001-AC4F-418D-AE19-62706E023703}">
                      <ahyp:hlinkClr xmlns:ahyp="http://schemas.microsoft.com/office/drawing/2018/hyperlinkcolor" val="tx"/>
                    </a:ext>
                  </a:extLst>
                </a:hlinkClick>
              </a:rPr>
              <a:t>bit.ly/mostcoaching</a:t>
            </a:r>
            <a:endParaRPr sz="1000" b="1">
              <a:solidFill>
                <a:srgbClr val="1F3C7B"/>
              </a:solidFill>
              <a:latin typeface="Red Hat Display"/>
              <a:ea typeface="Red Hat Display"/>
              <a:cs typeface="Red Hat Display"/>
              <a:sym typeface="Red Hat Display"/>
            </a:endParaRPr>
          </a:p>
        </p:txBody>
      </p:sp>
      <p:pic>
        <p:nvPicPr>
          <p:cNvPr id="197" name="Google Shape;197;p45">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1237504" y="3332480"/>
            <a:ext cx="572684" cy="572700"/>
          </a:xfrm>
          <a:prstGeom prst="rect">
            <a:avLst/>
          </a:prstGeom>
          <a:noFill/>
          <a:ln>
            <a:noFill/>
          </a:ln>
        </p:spPr>
      </p:pic>
      <p:sp>
        <p:nvSpPr>
          <p:cNvPr id="196" name="Google Shape;196;p45"/>
          <p:cNvSpPr txBox="1">
            <a:spLocks noGrp="1"/>
          </p:cNvSpPr>
          <p:nvPr>
            <p:ph type="body" idx="1"/>
          </p:nvPr>
        </p:nvSpPr>
        <p:spPr>
          <a:xfrm>
            <a:off x="1783425" y="3334342"/>
            <a:ext cx="5453100" cy="87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1F3C7B"/>
                </a:solidFill>
                <a:latin typeface="Red Hat Display ExtraBold"/>
                <a:ea typeface="Red Hat Display ExtraBold"/>
                <a:cs typeface="Red Hat Display ExtraBold"/>
                <a:sym typeface="Red Hat Display ExtraBold"/>
              </a:rPr>
              <a:t>Workshops &amp; Webinars</a:t>
            </a:r>
            <a:br>
              <a:rPr lang="en">
                <a:solidFill>
                  <a:srgbClr val="1F3C7B"/>
                </a:solidFill>
                <a:latin typeface="Red Hat Display ExtraBold"/>
                <a:ea typeface="Red Hat Display ExtraBold"/>
                <a:cs typeface="Red Hat Display ExtraBold"/>
                <a:sym typeface="Red Hat Display ExtraBold"/>
              </a:rPr>
            </a:br>
            <a:r>
              <a:rPr lang="en" sz="1000">
                <a:solidFill>
                  <a:srgbClr val="1F3C7B"/>
                </a:solidFill>
                <a:latin typeface="Red Hat Display"/>
                <a:ea typeface="Red Hat Display"/>
                <a:cs typeface="Red Hat Display"/>
                <a:sym typeface="Red Hat Display"/>
              </a:rPr>
              <a:t>Synchronous opportunities for MOST coaches to connect in already well-established professional learning offerings at  Mesa</a:t>
            </a:r>
            <a:endParaRPr sz="1000" b="1">
              <a:solidFill>
                <a:srgbClr val="1F3C7B"/>
              </a:solidFill>
              <a:latin typeface="Red Hat Display"/>
              <a:ea typeface="Red Hat Display"/>
              <a:cs typeface="Red Hat Display"/>
              <a:sym typeface="Red Hat Display"/>
            </a:endParaRPr>
          </a:p>
        </p:txBody>
      </p:sp>
      <p:pic>
        <p:nvPicPr>
          <p:cNvPr id="191" name="Google Shape;191;p45">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1100033" y="4140300"/>
            <a:ext cx="644292" cy="572700"/>
          </a:xfrm>
          <a:prstGeom prst="rect">
            <a:avLst/>
          </a:prstGeom>
          <a:noFill/>
          <a:ln>
            <a:noFill/>
          </a:ln>
        </p:spPr>
      </p:pic>
      <p:sp>
        <p:nvSpPr>
          <p:cNvPr id="193" name="Google Shape;193;p45"/>
          <p:cNvSpPr txBox="1">
            <a:spLocks noGrp="1"/>
          </p:cNvSpPr>
          <p:nvPr>
            <p:ph type="body" idx="1"/>
          </p:nvPr>
        </p:nvSpPr>
        <p:spPr>
          <a:xfrm>
            <a:off x="1810200" y="4036917"/>
            <a:ext cx="50100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1F3C7B"/>
                </a:solidFill>
                <a:latin typeface="Red Hat Display ExtraBold"/>
                <a:ea typeface="Red Hat Display ExtraBold"/>
                <a:cs typeface="Red Hat Display ExtraBold"/>
                <a:sym typeface="Red Hat Display ExtraBold"/>
              </a:rPr>
              <a:t>Toolkit</a:t>
            </a:r>
            <a:br>
              <a:rPr lang="en">
                <a:solidFill>
                  <a:srgbClr val="1F3C7B"/>
                </a:solidFill>
                <a:latin typeface="Red Hat Display ExtraBold"/>
                <a:ea typeface="Red Hat Display ExtraBold"/>
                <a:cs typeface="Red Hat Display ExtraBold"/>
                <a:sym typeface="Red Hat Display ExtraBold"/>
              </a:rPr>
            </a:br>
            <a:r>
              <a:rPr lang="en" sz="1000">
                <a:solidFill>
                  <a:srgbClr val="1F3C7B"/>
                </a:solidFill>
                <a:latin typeface="Red Hat Display"/>
                <a:ea typeface="Red Hat Display"/>
                <a:cs typeface="Red Hat Display"/>
                <a:sym typeface="Red Hat Display"/>
              </a:rPr>
              <a:t>Templates &amp; support to design your online courses aligned to the CVC &amp; Peralta rubrics.⭐ </a:t>
            </a:r>
            <a:r>
              <a:rPr lang="en" sz="1000" b="1" u="sng">
                <a:solidFill>
                  <a:srgbClr val="1F3C7B"/>
                </a:solidFill>
                <a:latin typeface="Red Hat Display"/>
                <a:ea typeface="Red Hat Display"/>
                <a:cs typeface="Red Hat Display"/>
                <a:sym typeface="Red Hat Display"/>
                <a:hlinkClick r:id="rId10">
                  <a:extLst>
                    <a:ext uri="{A12FA001-AC4F-418D-AE19-62706E023703}">
                      <ahyp:hlinkClr xmlns:ahyp="http://schemas.microsoft.com/office/drawing/2018/hyperlinkcolor" val="tx"/>
                    </a:ext>
                  </a:extLst>
                </a:hlinkClick>
              </a:rPr>
              <a:t>bit.ly/mosttoolkit</a:t>
            </a:r>
            <a:endParaRPr sz="1000" b="1">
              <a:solidFill>
                <a:srgbClr val="1F3C7B"/>
              </a:solidFill>
              <a:latin typeface="Red Hat Display"/>
              <a:ea typeface="Red Hat Display"/>
              <a:cs typeface="Red Hat Display"/>
              <a:sym typeface="Red Hat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7" name="Google Shape;237;p49"/>
          <p:cNvSpPr txBox="1">
            <a:spLocks noGrp="1"/>
          </p:cNvSpPr>
          <p:nvPr>
            <p:ph type="title"/>
          </p:nvPr>
        </p:nvSpPr>
        <p:spPr>
          <a:xfrm>
            <a:off x="2951200" y="435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20" b="1" dirty="0">
                <a:solidFill>
                  <a:srgbClr val="1F3C7B"/>
                </a:solidFill>
              </a:rPr>
              <a:t>Today’s Focus</a:t>
            </a:r>
            <a:endParaRPr sz="3020" b="1" dirty="0">
              <a:solidFill>
                <a:srgbClr val="1F3C7B"/>
              </a:solidFill>
            </a:endParaRPr>
          </a:p>
        </p:txBody>
      </p:sp>
      <p:pic>
        <p:nvPicPr>
          <p:cNvPr id="239" name="Google Shape;239;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47000" y="1036563"/>
            <a:ext cx="716826" cy="716826"/>
          </a:xfrm>
          <a:prstGeom prst="rect">
            <a:avLst/>
          </a:prstGeom>
          <a:noFill/>
          <a:ln>
            <a:noFill/>
          </a:ln>
        </p:spPr>
      </p:pic>
      <p:sp>
        <p:nvSpPr>
          <p:cNvPr id="235" name="Google Shape;235;p49"/>
          <p:cNvSpPr txBox="1">
            <a:spLocks noGrp="1"/>
          </p:cNvSpPr>
          <p:nvPr>
            <p:ph type="body" idx="1"/>
          </p:nvPr>
        </p:nvSpPr>
        <p:spPr>
          <a:xfrm>
            <a:off x="3680050" y="1069175"/>
            <a:ext cx="59700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B7B7B7"/>
                </a:solidFill>
                <a:latin typeface="Red Hat Display ExtraBold"/>
                <a:ea typeface="Red Hat Display ExtraBold"/>
                <a:cs typeface="Red Hat Display ExtraBold"/>
                <a:sym typeface="Red Hat Display ExtraBold"/>
              </a:rPr>
              <a:t>OnRamp to Online</a:t>
            </a:r>
            <a:br>
              <a:rPr lang="en">
                <a:solidFill>
                  <a:srgbClr val="B7B7B7"/>
                </a:solidFill>
                <a:latin typeface="Red Hat Display ExtraBold"/>
                <a:ea typeface="Red Hat Display ExtraBold"/>
                <a:cs typeface="Red Hat Display ExtraBold"/>
                <a:sym typeface="Red Hat Display ExtraBold"/>
              </a:rPr>
            </a:br>
            <a:r>
              <a:rPr lang="en" sz="1000">
                <a:solidFill>
                  <a:srgbClr val="B7B7B7"/>
                </a:solidFill>
                <a:latin typeface="Red Hat Display"/>
                <a:ea typeface="Red Hat Display"/>
                <a:cs typeface="Red Hat Display"/>
                <a:sym typeface="Red Hat Display"/>
              </a:rPr>
              <a:t>Preparing </a:t>
            </a:r>
            <a:r>
              <a:rPr lang="en" sz="1000" b="1">
                <a:solidFill>
                  <a:srgbClr val="B7B7B7"/>
                </a:solidFill>
                <a:latin typeface="Red Hat Display"/>
                <a:ea typeface="Red Hat Display"/>
                <a:cs typeface="Red Hat Display"/>
                <a:sym typeface="Red Hat Display"/>
              </a:rPr>
              <a:t>Mesa students</a:t>
            </a:r>
            <a:r>
              <a:rPr lang="en" sz="1000">
                <a:solidFill>
                  <a:srgbClr val="B7B7B7"/>
                </a:solidFill>
                <a:latin typeface="Red Hat Display"/>
                <a:ea typeface="Red Hat Display"/>
                <a:cs typeface="Red Hat Display"/>
                <a:sym typeface="Red Hat Display"/>
              </a:rPr>
              <a:t> for online learning success.</a:t>
            </a:r>
            <a:endParaRPr sz="1000" b="1">
              <a:solidFill>
                <a:srgbClr val="B7B7B7"/>
              </a:solidFill>
              <a:latin typeface="Red Hat Display"/>
              <a:ea typeface="Red Hat Display"/>
              <a:cs typeface="Red Hat Display"/>
              <a:sym typeface="Red Hat Display"/>
            </a:endParaRPr>
          </a:p>
        </p:txBody>
      </p:sp>
      <p:pic>
        <p:nvPicPr>
          <p:cNvPr id="240" name="Google Shape;240;p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969873" y="1782162"/>
            <a:ext cx="644301" cy="572709"/>
          </a:xfrm>
          <a:prstGeom prst="rect">
            <a:avLst/>
          </a:prstGeom>
          <a:noFill/>
          <a:ln>
            <a:noFill/>
          </a:ln>
        </p:spPr>
      </p:pic>
      <p:sp>
        <p:nvSpPr>
          <p:cNvPr id="234" name="Google Shape;234;p49"/>
          <p:cNvSpPr txBox="1">
            <a:spLocks noGrp="1"/>
          </p:cNvSpPr>
          <p:nvPr>
            <p:ph type="body" idx="1"/>
          </p:nvPr>
        </p:nvSpPr>
        <p:spPr>
          <a:xfrm>
            <a:off x="3680050" y="1801950"/>
            <a:ext cx="73338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1F3C7B"/>
                </a:solidFill>
                <a:latin typeface="Red Hat Display ExtraBold"/>
                <a:ea typeface="Red Hat Display ExtraBold"/>
                <a:cs typeface="Red Hat Display ExtraBold"/>
                <a:sym typeface="Red Hat Display ExtraBold"/>
              </a:rPr>
              <a:t>Course Design Cohorts</a:t>
            </a:r>
            <a:br>
              <a:rPr lang="en">
                <a:solidFill>
                  <a:srgbClr val="1F3C7B"/>
                </a:solidFill>
                <a:latin typeface="Red Hat Display ExtraBold"/>
                <a:ea typeface="Red Hat Display ExtraBold"/>
                <a:cs typeface="Red Hat Display ExtraBold"/>
                <a:sym typeface="Red Hat Display ExtraBold"/>
              </a:rPr>
            </a:br>
            <a:r>
              <a:rPr lang="en" sz="1000">
                <a:solidFill>
                  <a:srgbClr val="1F3C7B"/>
                </a:solidFill>
                <a:latin typeface="Red Hat Display"/>
                <a:ea typeface="Red Hat Display"/>
                <a:cs typeface="Red Hat Display"/>
                <a:sym typeface="Red Hat Display"/>
              </a:rPr>
              <a:t>Facilitated asynchronous courses that put Mesa faculty in the shoes of online students.</a:t>
            </a:r>
            <a:endParaRPr sz="900" b="1">
              <a:solidFill>
                <a:srgbClr val="1F3C7B"/>
              </a:solidFill>
              <a:latin typeface="Red Hat Display"/>
              <a:ea typeface="Red Hat Display"/>
              <a:cs typeface="Red Hat Display"/>
              <a:sym typeface="Red Hat Display"/>
            </a:endParaRPr>
          </a:p>
        </p:txBody>
      </p:sp>
      <p:pic>
        <p:nvPicPr>
          <p:cNvPr id="242" name="Google Shape;242;p4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716596" y="2363350"/>
            <a:ext cx="936675" cy="936693"/>
          </a:xfrm>
          <a:prstGeom prst="rect">
            <a:avLst/>
          </a:prstGeom>
          <a:noFill/>
          <a:ln>
            <a:noFill/>
          </a:ln>
        </p:spPr>
      </p:pic>
      <p:sp>
        <p:nvSpPr>
          <p:cNvPr id="232" name="Google Shape;232;p49"/>
          <p:cNvSpPr txBox="1">
            <a:spLocks noGrp="1"/>
          </p:cNvSpPr>
          <p:nvPr>
            <p:ph type="body" idx="1"/>
          </p:nvPr>
        </p:nvSpPr>
        <p:spPr>
          <a:xfrm>
            <a:off x="3632850" y="2464450"/>
            <a:ext cx="5970000" cy="769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B7B7B7"/>
                </a:solidFill>
                <a:latin typeface="Red Hat Display ExtraBold"/>
                <a:ea typeface="Red Hat Display ExtraBold"/>
                <a:cs typeface="Red Hat Display ExtraBold"/>
                <a:sym typeface="Red Hat Display ExtraBold"/>
              </a:rPr>
              <a:t>Coaching</a:t>
            </a:r>
            <a:br>
              <a:rPr lang="en">
                <a:solidFill>
                  <a:srgbClr val="B7B7B7"/>
                </a:solidFill>
                <a:latin typeface="Red Hat Display ExtraBold"/>
                <a:ea typeface="Red Hat Display ExtraBold"/>
                <a:cs typeface="Red Hat Display ExtraBold"/>
                <a:sym typeface="Red Hat Display ExtraBold"/>
              </a:rPr>
            </a:br>
            <a:r>
              <a:rPr lang="en" sz="1000">
                <a:solidFill>
                  <a:srgbClr val="B7B7B7"/>
                </a:solidFill>
                <a:latin typeface="Red Hat Display"/>
                <a:ea typeface="Red Hat Display"/>
                <a:cs typeface="Red Hat Display"/>
                <a:sym typeface="Red Hat Display"/>
              </a:rPr>
              <a:t>Friendly one-on-one support from Mesa online faculty. ⭐</a:t>
            </a:r>
            <a:r>
              <a:rPr lang="en" sz="1000" b="1" u="sng">
                <a:solidFill>
                  <a:srgbClr val="B7B7B7"/>
                </a:solidFill>
                <a:latin typeface="Red Hat Display"/>
                <a:ea typeface="Red Hat Display"/>
                <a:cs typeface="Red Hat Display"/>
                <a:sym typeface="Red Hat Display"/>
                <a:hlinkClick r:id="rId6">
                  <a:extLst>
                    <a:ext uri="{A12FA001-AC4F-418D-AE19-62706E023703}">
                      <ahyp:hlinkClr xmlns:ahyp="http://schemas.microsoft.com/office/drawing/2018/hyperlinkcolor" val="tx"/>
                    </a:ext>
                  </a:extLst>
                </a:hlinkClick>
              </a:rPr>
              <a:t>bit.ly/mostcoaching</a:t>
            </a:r>
            <a:endParaRPr sz="1000" b="1">
              <a:solidFill>
                <a:srgbClr val="B7B7B7"/>
              </a:solidFill>
              <a:latin typeface="Red Hat Display"/>
              <a:ea typeface="Red Hat Display"/>
              <a:cs typeface="Red Hat Display"/>
              <a:sym typeface="Red Hat Display"/>
            </a:endParaRPr>
          </a:p>
        </p:txBody>
      </p:sp>
      <p:pic>
        <p:nvPicPr>
          <p:cNvPr id="243" name="Google Shape;243;p49">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2854327" y="3201200"/>
            <a:ext cx="716826" cy="716826"/>
          </a:xfrm>
          <a:prstGeom prst="rect">
            <a:avLst/>
          </a:prstGeom>
          <a:noFill/>
          <a:ln>
            <a:noFill/>
          </a:ln>
        </p:spPr>
      </p:pic>
      <p:sp>
        <p:nvSpPr>
          <p:cNvPr id="236" name="Google Shape;236;p49"/>
          <p:cNvSpPr txBox="1">
            <a:spLocks noGrp="1"/>
          </p:cNvSpPr>
          <p:nvPr>
            <p:ph type="body" idx="1"/>
          </p:nvPr>
        </p:nvSpPr>
        <p:spPr>
          <a:xfrm>
            <a:off x="3653275" y="3215450"/>
            <a:ext cx="5453100" cy="87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B7B7B7"/>
                </a:solidFill>
                <a:latin typeface="Red Hat Display ExtraBold"/>
                <a:ea typeface="Red Hat Display ExtraBold"/>
                <a:cs typeface="Red Hat Display ExtraBold"/>
                <a:sym typeface="Red Hat Display ExtraBold"/>
              </a:rPr>
              <a:t>Workshops &amp; Webinars</a:t>
            </a:r>
            <a:br>
              <a:rPr lang="en">
                <a:solidFill>
                  <a:srgbClr val="B7B7B7"/>
                </a:solidFill>
                <a:latin typeface="Red Hat Display ExtraBold"/>
                <a:ea typeface="Red Hat Display ExtraBold"/>
                <a:cs typeface="Red Hat Display ExtraBold"/>
                <a:sym typeface="Red Hat Display ExtraBold"/>
              </a:rPr>
            </a:br>
            <a:r>
              <a:rPr lang="en" sz="1000">
                <a:solidFill>
                  <a:srgbClr val="B7B7B7"/>
                </a:solidFill>
                <a:latin typeface="Red Hat Display"/>
                <a:ea typeface="Red Hat Display"/>
                <a:cs typeface="Red Hat Display"/>
                <a:sym typeface="Red Hat Display"/>
              </a:rPr>
              <a:t>Synchronous opportunities for MOST coaches to connect in already well-established professional learning offerings at  Mesa</a:t>
            </a:r>
            <a:endParaRPr sz="1000" b="1">
              <a:solidFill>
                <a:srgbClr val="B7B7B7"/>
              </a:solidFill>
              <a:latin typeface="Red Hat Display"/>
              <a:ea typeface="Red Hat Display"/>
              <a:cs typeface="Red Hat Display"/>
              <a:sym typeface="Red Hat Display"/>
            </a:endParaRPr>
          </a:p>
        </p:txBody>
      </p:sp>
      <p:pic>
        <p:nvPicPr>
          <p:cNvPr id="241" name="Google Shape;241;p49">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2890587" y="3965800"/>
            <a:ext cx="644301" cy="644301"/>
          </a:xfrm>
          <a:prstGeom prst="rect">
            <a:avLst/>
          </a:prstGeom>
          <a:noFill/>
          <a:ln>
            <a:noFill/>
          </a:ln>
        </p:spPr>
      </p:pic>
      <p:sp>
        <p:nvSpPr>
          <p:cNvPr id="233" name="Google Shape;233;p49"/>
          <p:cNvSpPr txBox="1">
            <a:spLocks noGrp="1"/>
          </p:cNvSpPr>
          <p:nvPr>
            <p:ph type="body" idx="1"/>
          </p:nvPr>
        </p:nvSpPr>
        <p:spPr>
          <a:xfrm>
            <a:off x="3680050" y="3918025"/>
            <a:ext cx="50100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B7B7B7"/>
                </a:solidFill>
                <a:latin typeface="Red Hat Display ExtraBold"/>
                <a:ea typeface="Red Hat Display ExtraBold"/>
                <a:cs typeface="Red Hat Display ExtraBold"/>
                <a:sym typeface="Red Hat Display ExtraBold"/>
              </a:rPr>
              <a:t>Toolkit</a:t>
            </a:r>
            <a:br>
              <a:rPr lang="en">
                <a:solidFill>
                  <a:srgbClr val="B7B7B7"/>
                </a:solidFill>
                <a:latin typeface="Red Hat Display ExtraBold"/>
                <a:ea typeface="Red Hat Display ExtraBold"/>
                <a:cs typeface="Red Hat Display ExtraBold"/>
                <a:sym typeface="Red Hat Display ExtraBold"/>
              </a:rPr>
            </a:br>
            <a:r>
              <a:rPr lang="en" sz="1000">
                <a:solidFill>
                  <a:srgbClr val="B7B7B7"/>
                </a:solidFill>
                <a:latin typeface="Red Hat Display"/>
                <a:ea typeface="Red Hat Display"/>
                <a:cs typeface="Red Hat Display"/>
                <a:sym typeface="Red Hat Display"/>
              </a:rPr>
              <a:t>Templates &amp; support to design your online courses aligned to the CVC &amp; Peralta rubrics.⭐ </a:t>
            </a:r>
            <a:r>
              <a:rPr lang="en" sz="1000" b="1" u="sng">
                <a:solidFill>
                  <a:srgbClr val="B7B7B7"/>
                </a:solidFill>
                <a:latin typeface="Red Hat Display"/>
                <a:ea typeface="Red Hat Display"/>
                <a:cs typeface="Red Hat Display"/>
                <a:sym typeface="Red Hat Display"/>
                <a:hlinkClick r:id="rId9">
                  <a:extLst>
                    <a:ext uri="{A12FA001-AC4F-418D-AE19-62706E023703}">
                      <ahyp:hlinkClr xmlns:ahyp="http://schemas.microsoft.com/office/drawing/2018/hyperlinkcolor" val="tx"/>
                    </a:ext>
                  </a:extLst>
                </a:hlinkClick>
              </a:rPr>
              <a:t>bit.ly/mosttoolkit</a:t>
            </a:r>
            <a:endParaRPr sz="1000" b="1">
              <a:solidFill>
                <a:srgbClr val="B7B7B7"/>
              </a:solidFill>
              <a:latin typeface="Red Hat Display"/>
              <a:ea typeface="Red Hat Display"/>
              <a:cs typeface="Red Hat Display"/>
              <a:sym typeface="Red Hat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Title 1">
            <a:extLst>
              <a:ext uri="{FF2B5EF4-FFF2-40B4-BE49-F238E27FC236}">
                <a16:creationId xmlns:a16="http://schemas.microsoft.com/office/drawing/2014/main" id="{54CF6C5C-8042-4EEF-B51F-3033510BFC03}"/>
              </a:ext>
            </a:extLst>
          </p:cNvPr>
          <p:cNvSpPr>
            <a:spLocks noGrp="1"/>
          </p:cNvSpPr>
          <p:nvPr>
            <p:ph type="title"/>
          </p:nvPr>
        </p:nvSpPr>
        <p:spPr/>
        <p:txBody>
          <a:bodyPr>
            <a:normAutofit fontScale="90000"/>
          </a:bodyPr>
          <a:lstStyle/>
          <a:p>
            <a:r>
              <a:rPr lang="en-US" dirty="0">
                <a:solidFill>
                  <a:srgbClr val="000000"/>
                </a:solidFill>
                <a:latin typeface="Red Hat Display ExtraBold"/>
                <a:ea typeface="Red Hat Display ExtraBold"/>
                <a:cs typeface="Red Hat Display ExtraBold"/>
                <a:sym typeface="Red Hat Display ExtraBold"/>
              </a:rPr>
              <a:t>Online Course Design Cohorts</a:t>
            </a:r>
            <a:br>
              <a:rPr lang="en-US" sz="1200" b="1" dirty="0">
                <a:solidFill>
                  <a:srgbClr val="000000"/>
                </a:solidFill>
              </a:rPr>
            </a:br>
            <a:endParaRPr lang="en-US" dirty="0"/>
          </a:p>
        </p:txBody>
      </p:sp>
      <p:graphicFrame>
        <p:nvGraphicFramePr>
          <p:cNvPr id="250" name="Google Shape;250;p50" descr="Refresh cohort was offered Spring 22 and Fall 23. Include cohort was offered Fall 22 and will be offered again in Spring 24. Assess cohort was offered Summer 23 and CEER (Course Equity and Excellence Redesign) will be offered Summer 2024"/>
          <p:cNvGraphicFramePr/>
          <p:nvPr>
            <p:extLst>
              <p:ext uri="{D42A27DB-BD31-4B8C-83A1-F6EECF244321}">
                <p14:modId xmlns:p14="http://schemas.microsoft.com/office/powerpoint/2010/main" val="2881960323"/>
              </p:ext>
            </p:extLst>
          </p:nvPr>
        </p:nvGraphicFramePr>
        <p:xfrm>
          <a:off x="312725" y="762000"/>
          <a:ext cx="8529425" cy="4277550"/>
        </p:xfrm>
        <a:graphic>
          <a:graphicData uri="http://schemas.openxmlformats.org/drawingml/2006/table">
            <a:tbl>
              <a:tblPr firstRow="1">
                <a:noFill/>
                <a:tableStyleId>{85663104-6449-49B6-97C3-B0BA8B516CE6}</a:tableStyleId>
              </a:tblPr>
              <a:tblGrid>
                <a:gridCol w="956250">
                  <a:extLst>
                    <a:ext uri="{9D8B030D-6E8A-4147-A177-3AD203B41FA5}">
                      <a16:colId xmlns:a16="http://schemas.microsoft.com/office/drawing/2014/main" val="20000"/>
                    </a:ext>
                  </a:extLst>
                </a:gridCol>
                <a:gridCol w="2464825">
                  <a:extLst>
                    <a:ext uri="{9D8B030D-6E8A-4147-A177-3AD203B41FA5}">
                      <a16:colId xmlns:a16="http://schemas.microsoft.com/office/drawing/2014/main" val="20001"/>
                    </a:ext>
                  </a:extLst>
                </a:gridCol>
                <a:gridCol w="1275900">
                  <a:extLst>
                    <a:ext uri="{9D8B030D-6E8A-4147-A177-3AD203B41FA5}">
                      <a16:colId xmlns:a16="http://schemas.microsoft.com/office/drawing/2014/main" val="20002"/>
                    </a:ext>
                  </a:extLst>
                </a:gridCol>
                <a:gridCol w="608725">
                  <a:extLst>
                    <a:ext uri="{9D8B030D-6E8A-4147-A177-3AD203B41FA5}">
                      <a16:colId xmlns:a16="http://schemas.microsoft.com/office/drawing/2014/main" val="20003"/>
                    </a:ext>
                  </a:extLst>
                </a:gridCol>
                <a:gridCol w="567975">
                  <a:extLst>
                    <a:ext uri="{9D8B030D-6E8A-4147-A177-3AD203B41FA5}">
                      <a16:colId xmlns:a16="http://schemas.microsoft.com/office/drawing/2014/main" val="20004"/>
                    </a:ext>
                  </a:extLst>
                </a:gridCol>
                <a:gridCol w="464950">
                  <a:extLst>
                    <a:ext uri="{9D8B030D-6E8A-4147-A177-3AD203B41FA5}">
                      <a16:colId xmlns:a16="http://schemas.microsoft.com/office/drawing/2014/main" val="20005"/>
                    </a:ext>
                  </a:extLst>
                </a:gridCol>
                <a:gridCol w="447000">
                  <a:extLst>
                    <a:ext uri="{9D8B030D-6E8A-4147-A177-3AD203B41FA5}">
                      <a16:colId xmlns:a16="http://schemas.microsoft.com/office/drawing/2014/main" val="20006"/>
                    </a:ext>
                  </a:extLst>
                </a:gridCol>
                <a:gridCol w="443550">
                  <a:extLst>
                    <a:ext uri="{9D8B030D-6E8A-4147-A177-3AD203B41FA5}">
                      <a16:colId xmlns:a16="http://schemas.microsoft.com/office/drawing/2014/main" val="20007"/>
                    </a:ext>
                  </a:extLst>
                </a:gridCol>
                <a:gridCol w="446275">
                  <a:extLst>
                    <a:ext uri="{9D8B030D-6E8A-4147-A177-3AD203B41FA5}">
                      <a16:colId xmlns:a16="http://schemas.microsoft.com/office/drawing/2014/main" val="20008"/>
                    </a:ext>
                  </a:extLst>
                </a:gridCol>
                <a:gridCol w="853975">
                  <a:extLst>
                    <a:ext uri="{9D8B030D-6E8A-4147-A177-3AD203B41FA5}">
                      <a16:colId xmlns:a16="http://schemas.microsoft.com/office/drawing/2014/main" val="20009"/>
                    </a:ext>
                  </a:extLst>
                </a:gridCol>
              </a:tblGrid>
              <a:tr h="59910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Red Hat Display"/>
                        <a:ea typeface="Red Hat Display"/>
                        <a:cs typeface="Red Hat Display"/>
                        <a:sym typeface="Red Hat Display"/>
                      </a:endParaRPr>
                    </a:p>
                  </a:txBody>
                  <a:tcPr marL="91425" marR="91425" marT="91425" marB="91425">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r>
                        <a:rPr lang="en" sz="1000" b="1" dirty="0">
                          <a:solidFill>
                            <a:srgbClr val="023867"/>
                          </a:solidFill>
                          <a:latin typeface="Red Hat Display"/>
                          <a:ea typeface="Red Hat Display"/>
                          <a:cs typeface="Red Hat Display"/>
                          <a:sym typeface="Red Hat Display"/>
                        </a:rPr>
                        <a:t>CVC-OEI &amp; Peralta Equity Rubric Sections</a:t>
                      </a:r>
                      <a:endParaRPr sz="1000" b="1" dirty="0">
                        <a:solidFill>
                          <a:srgbClr val="023867"/>
                        </a:solidFill>
                        <a:latin typeface="Red Hat Display"/>
                        <a:ea typeface="Red Hat Display"/>
                        <a:cs typeface="Red Hat Display"/>
                        <a:sym typeface="Red Hat Display"/>
                      </a:endParaRPr>
                    </a:p>
                  </a:txBody>
                  <a:tcPr marL="91425" marR="91425" marT="91425" marB="91425"/>
                </a:tc>
                <a:tc>
                  <a:txBody>
                    <a:bodyPr/>
                    <a:lstStyle/>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Spr ‘22</a:t>
                      </a:r>
                      <a:endParaRPr sz="1200" b="1">
                        <a:solidFill>
                          <a:srgbClr val="023867"/>
                        </a:solidFill>
                        <a:latin typeface="Red Hat Display"/>
                        <a:ea typeface="Red Hat Display"/>
                        <a:cs typeface="Red Hat Display"/>
                        <a:sym typeface="Red Hat Display"/>
                      </a:endParaRPr>
                    </a:p>
                  </a:txBody>
                  <a:tcPr marL="91425" marR="91425" marT="91425" marB="91425" anchor="ctr"/>
                </a:tc>
                <a:tc>
                  <a:txBody>
                    <a:bodyPr/>
                    <a:lstStyle/>
                    <a:p>
                      <a:pPr marL="0" lvl="0" indent="0" algn="ctr" rtl="0">
                        <a:spcBef>
                          <a:spcPts val="0"/>
                        </a:spcBef>
                        <a:spcAft>
                          <a:spcPts val="0"/>
                        </a:spcAft>
                        <a:buNone/>
                      </a:pPr>
                      <a:r>
                        <a:rPr lang="en" sz="1200" b="1" dirty="0">
                          <a:solidFill>
                            <a:srgbClr val="023867"/>
                          </a:solidFill>
                          <a:latin typeface="Red Hat Display"/>
                          <a:ea typeface="Red Hat Display"/>
                          <a:cs typeface="Red Hat Display"/>
                          <a:sym typeface="Red Hat Display"/>
                        </a:rPr>
                        <a:t>Fall ‘22</a:t>
                      </a:r>
                      <a:endParaRPr sz="1200" b="1" dirty="0">
                        <a:solidFill>
                          <a:srgbClr val="023867"/>
                        </a:solidFill>
                        <a:latin typeface="Red Hat Display"/>
                        <a:ea typeface="Red Hat Display"/>
                        <a:cs typeface="Red Hat Display"/>
                        <a:sym typeface="Red Hat Display"/>
                      </a:endParaRPr>
                    </a:p>
                  </a:txBody>
                  <a:tcPr marL="91425" marR="91425" marT="91425" marB="91425" anchor="ctr"/>
                </a:tc>
                <a:tc>
                  <a:txBody>
                    <a:bodyPr/>
                    <a:lstStyle/>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Spr</a:t>
                      </a:r>
                      <a:endParaRPr sz="1200" b="1">
                        <a:solidFill>
                          <a:srgbClr val="023867"/>
                        </a:solidFill>
                        <a:latin typeface="Red Hat Display"/>
                        <a:ea typeface="Red Hat Display"/>
                        <a:cs typeface="Red Hat Display"/>
                        <a:sym typeface="Red Hat Display"/>
                      </a:endParaRPr>
                    </a:p>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‘23</a:t>
                      </a:r>
                      <a:endParaRPr sz="1200" b="1">
                        <a:solidFill>
                          <a:srgbClr val="023867"/>
                        </a:solidFill>
                        <a:latin typeface="Red Hat Display"/>
                        <a:ea typeface="Red Hat Display"/>
                        <a:cs typeface="Red Hat Display"/>
                        <a:sym typeface="Red Hat Display"/>
                      </a:endParaRPr>
                    </a:p>
                  </a:txBody>
                  <a:tcPr marL="91425" marR="91425" marT="91425" marB="91425" anchor="ctr"/>
                </a:tc>
                <a:tc>
                  <a:txBody>
                    <a:bodyPr/>
                    <a:lstStyle/>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Su ‘23</a:t>
                      </a:r>
                      <a:endParaRPr sz="1200" b="1">
                        <a:solidFill>
                          <a:srgbClr val="023867"/>
                        </a:solidFill>
                        <a:latin typeface="Red Hat Display"/>
                        <a:ea typeface="Red Hat Display"/>
                        <a:cs typeface="Red Hat Display"/>
                        <a:sym typeface="Red Hat Display"/>
                      </a:endParaRPr>
                    </a:p>
                  </a:txBody>
                  <a:tcPr marL="91425" marR="91425" marT="91425" marB="91425" anchor="ctr"/>
                </a:tc>
                <a:tc>
                  <a:txBody>
                    <a:bodyPr/>
                    <a:lstStyle/>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Fall</a:t>
                      </a:r>
                      <a:br>
                        <a:rPr lang="en" sz="1200" b="1">
                          <a:solidFill>
                            <a:srgbClr val="023867"/>
                          </a:solidFill>
                          <a:latin typeface="Red Hat Display"/>
                          <a:ea typeface="Red Hat Display"/>
                          <a:cs typeface="Red Hat Display"/>
                          <a:sym typeface="Red Hat Display"/>
                        </a:rPr>
                      </a:br>
                      <a:r>
                        <a:rPr lang="en" sz="1200" b="1">
                          <a:solidFill>
                            <a:srgbClr val="023867"/>
                          </a:solidFill>
                          <a:latin typeface="Red Hat Display"/>
                          <a:ea typeface="Red Hat Display"/>
                          <a:cs typeface="Red Hat Display"/>
                          <a:sym typeface="Red Hat Display"/>
                        </a:rPr>
                        <a:t>‘23</a:t>
                      </a:r>
                      <a:endParaRPr sz="1200" b="1">
                        <a:solidFill>
                          <a:srgbClr val="023867"/>
                        </a:solidFill>
                        <a:latin typeface="Red Hat Display"/>
                        <a:ea typeface="Red Hat Display"/>
                        <a:cs typeface="Red Hat Display"/>
                        <a:sym typeface="Red Hat Display"/>
                      </a:endParaRPr>
                    </a:p>
                  </a:txBody>
                  <a:tcPr marL="91425" marR="91425" marT="91425" marB="91425" anchor="ctr"/>
                </a:tc>
                <a:tc>
                  <a:txBody>
                    <a:bodyPr/>
                    <a:lstStyle/>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Spr</a:t>
                      </a:r>
                      <a:br>
                        <a:rPr lang="en" sz="1200" b="1">
                          <a:solidFill>
                            <a:srgbClr val="023867"/>
                          </a:solidFill>
                          <a:latin typeface="Red Hat Display"/>
                          <a:ea typeface="Red Hat Display"/>
                          <a:cs typeface="Red Hat Display"/>
                          <a:sym typeface="Red Hat Display"/>
                        </a:rPr>
                      </a:br>
                      <a:r>
                        <a:rPr lang="en" sz="1200" b="1">
                          <a:solidFill>
                            <a:srgbClr val="023867"/>
                          </a:solidFill>
                          <a:latin typeface="Red Hat Display"/>
                          <a:ea typeface="Red Hat Display"/>
                          <a:cs typeface="Red Hat Display"/>
                          <a:sym typeface="Red Hat Display"/>
                        </a:rPr>
                        <a:t>‘24</a:t>
                      </a:r>
                      <a:endParaRPr sz="1200" b="1">
                        <a:solidFill>
                          <a:srgbClr val="023867"/>
                        </a:solidFill>
                        <a:latin typeface="Red Hat Display"/>
                        <a:ea typeface="Red Hat Display"/>
                        <a:cs typeface="Red Hat Display"/>
                        <a:sym typeface="Red Hat Display"/>
                      </a:endParaRPr>
                    </a:p>
                  </a:txBody>
                  <a:tcPr marL="91425" marR="91425" marT="91425" marB="91425" anchor="ctr"/>
                </a:tc>
                <a:tc>
                  <a:txBody>
                    <a:bodyPr/>
                    <a:lstStyle/>
                    <a:p>
                      <a:pPr marL="0" lvl="0" indent="0" algn="ctr" rtl="0">
                        <a:spcBef>
                          <a:spcPts val="0"/>
                        </a:spcBef>
                        <a:spcAft>
                          <a:spcPts val="0"/>
                        </a:spcAft>
                        <a:buNone/>
                      </a:pPr>
                      <a:r>
                        <a:rPr lang="en" sz="1200" b="1">
                          <a:solidFill>
                            <a:srgbClr val="023867"/>
                          </a:solidFill>
                          <a:latin typeface="Red Hat Display"/>
                          <a:ea typeface="Red Hat Display"/>
                          <a:cs typeface="Red Hat Display"/>
                          <a:sym typeface="Red Hat Display"/>
                        </a:rPr>
                        <a:t>Su</a:t>
                      </a:r>
                      <a:br>
                        <a:rPr lang="en" sz="1200" b="1">
                          <a:solidFill>
                            <a:srgbClr val="023867"/>
                          </a:solidFill>
                          <a:latin typeface="Red Hat Display"/>
                          <a:ea typeface="Red Hat Display"/>
                          <a:cs typeface="Red Hat Display"/>
                          <a:sym typeface="Red Hat Display"/>
                        </a:rPr>
                      </a:br>
                      <a:r>
                        <a:rPr lang="en" sz="1200" b="1">
                          <a:solidFill>
                            <a:srgbClr val="023867"/>
                          </a:solidFill>
                          <a:latin typeface="Red Hat Display"/>
                          <a:ea typeface="Red Hat Display"/>
                          <a:cs typeface="Red Hat Display"/>
                          <a:sym typeface="Red Hat Display"/>
                        </a:rPr>
                        <a:t>‘24</a:t>
                      </a:r>
                      <a:endParaRPr sz="1200" b="1">
                        <a:solidFill>
                          <a:srgbClr val="023867"/>
                        </a:solidFill>
                        <a:latin typeface="Red Hat Display"/>
                        <a:ea typeface="Red Hat Display"/>
                        <a:cs typeface="Red Hat Display"/>
                        <a:sym typeface="Red Hat Display"/>
                      </a:endParaRPr>
                    </a:p>
                  </a:txBody>
                  <a:tcPr marL="91425" marR="91425" marT="91425" marB="91425" anchor="ctr"/>
                </a:tc>
                <a:extLst>
                  <a:ext uri="{0D108BD9-81ED-4DB2-BD59-A6C34878D82A}">
                    <a16:rowId xmlns:a16="http://schemas.microsoft.com/office/drawing/2014/main" val="10000"/>
                  </a:ext>
                </a:extLst>
              </a:tr>
              <a:tr h="727500">
                <a:tc>
                  <a:txBody>
                    <a:bodyPr/>
                    <a:lstStyle/>
                    <a:p>
                      <a:pPr marL="0" lvl="0" indent="0" algn="r" rtl="0">
                        <a:spcBef>
                          <a:spcPts val="0"/>
                        </a:spcBef>
                        <a:spcAft>
                          <a:spcPts val="1200"/>
                        </a:spcAft>
                        <a:buClr>
                          <a:schemeClr val="dk1"/>
                        </a:buClr>
                        <a:buSzPts val="1100"/>
                        <a:buFont typeface="Arial"/>
                        <a:buNone/>
                      </a:pPr>
                      <a:r>
                        <a:rPr lang="en" sz="1200" b="1">
                          <a:solidFill>
                            <a:srgbClr val="1F3C7B"/>
                          </a:solidFill>
                          <a:latin typeface="Red Hat Display"/>
                          <a:ea typeface="Red Hat Display"/>
                          <a:cs typeface="Red Hat Display"/>
                          <a:sym typeface="Red Hat Display"/>
                        </a:rPr>
                        <a:t>Refresh</a:t>
                      </a:r>
                      <a:endParaRPr sz="1200" b="1">
                        <a:solidFill>
                          <a:srgbClr val="1F3C7B"/>
                        </a:solidFill>
                        <a:latin typeface="Red Hat Display"/>
                        <a:ea typeface="Red Hat Display"/>
                        <a:cs typeface="Red Hat Display"/>
                        <a:sym typeface="Red Hat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100">
                          <a:latin typeface="Quattrocento"/>
                          <a:ea typeface="Quattrocento"/>
                          <a:cs typeface="Quattrocento"/>
                          <a:sym typeface="Quattrocento"/>
                        </a:rPr>
                        <a:t>Creating inclusive learning spaces that use backwards design &amp; culturally responsive teaching.</a:t>
                      </a:r>
                      <a:endParaRPr sz="11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r>
                        <a:rPr lang="en" sz="1000">
                          <a:latin typeface="Quattrocento"/>
                          <a:ea typeface="Quattrocento"/>
                          <a:cs typeface="Quattrocento"/>
                          <a:sym typeface="Quattrocento"/>
                        </a:rPr>
                        <a:t>Section A, B, C, D, E</a:t>
                      </a:r>
                      <a:endParaRPr sz="10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27500">
                <a:tc>
                  <a:txBody>
                    <a:bodyPr/>
                    <a:lstStyle/>
                    <a:p>
                      <a:pPr marL="0" lvl="0" indent="0" algn="r" rtl="0">
                        <a:spcBef>
                          <a:spcPts val="0"/>
                        </a:spcBef>
                        <a:spcAft>
                          <a:spcPts val="0"/>
                        </a:spcAft>
                        <a:buNone/>
                      </a:pPr>
                      <a:r>
                        <a:rPr lang="en" sz="1200" b="1">
                          <a:solidFill>
                            <a:srgbClr val="1F3C7B"/>
                          </a:solidFill>
                          <a:latin typeface="Red Hat Display"/>
                          <a:ea typeface="Red Hat Display"/>
                          <a:cs typeface="Red Hat Display"/>
                          <a:sym typeface="Red Hat Display"/>
                        </a:rPr>
                        <a:t>Include</a:t>
                      </a:r>
                      <a:endParaRPr sz="1200" b="1">
                        <a:solidFill>
                          <a:srgbClr val="1F3C7B"/>
                        </a:solidFill>
                        <a:latin typeface="Red Hat Display"/>
                        <a:ea typeface="Red Hat Display"/>
                        <a:cs typeface="Red Hat Display"/>
                        <a:sym typeface="Red Hat Display"/>
                      </a:endParaRPr>
                    </a:p>
                  </a:txBody>
                  <a:tcPr marL="91425" marR="91425" marT="91425" marB="91425"/>
                </a:tc>
                <a:tc>
                  <a:txBody>
                    <a:bodyPr/>
                    <a:lstStyle/>
                    <a:p>
                      <a:pPr marL="0" lvl="0" indent="0" algn="l" rtl="0">
                        <a:spcBef>
                          <a:spcPts val="0"/>
                        </a:spcBef>
                        <a:spcAft>
                          <a:spcPts val="0"/>
                        </a:spcAft>
                        <a:buNone/>
                      </a:pPr>
                      <a:r>
                        <a:rPr lang="en" sz="1100">
                          <a:latin typeface="Quattrocento"/>
                          <a:ea typeface="Quattrocento"/>
                          <a:cs typeface="Quattrocento"/>
                          <a:sym typeface="Quattrocento"/>
                        </a:rPr>
                        <a:t>Creating accessible, inclusive, and approachable course content &amp; structures. </a:t>
                      </a:r>
                      <a:endParaRPr sz="11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r>
                        <a:rPr lang="en" sz="1000">
                          <a:latin typeface="Quattrocento"/>
                          <a:ea typeface="Quattrocento"/>
                          <a:cs typeface="Quattrocento"/>
                          <a:sym typeface="Quattrocento"/>
                        </a:rPr>
                        <a:t>Section A, D, E</a:t>
                      </a:r>
                      <a:endParaRPr sz="10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27500">
                <a:tc>
                  <a:txBody>
                    <a:bodyPr/>
                    <a:lstStyle/>
                    <a:p>
                      <a:pPr marL="0" lvl="0" indent="0" algn="r" rtl="0">
                        <a:spcBef>
                          <a:spcPts val="0"/>
                        </a:spcBef>
                        <a:spcAft>
                          <a:spcPts val="0"/>
                        </a:spcAft>
                        <a:buNone/>
                      </a:pPr>
                      <a:r>
                        <a:rPr lang="en" sz="1200" b="1">
                          <a:solidFill>
                            <a:srgbClr val="1F3C7B"/>
                          </a:solidFill>
                          <a:latin typeface="Red Hat Display"/>
                          <a:ea typeface="Red Hat Display"/>
                          <a:cs typeface="Red Hat Display"/>
                          <a:sym typeface="Red Hat Display"/>
                        </a:rPr>
                        <a:t>Assess</a:t>
                      </a:r>
                      <a:endParaRPr sz="1200" b="1">
                        <a:solidFill>
                          <a:srgbClr val="1F3C7B"/>
                        </a:solidFill>
                        <a:latin typeface="Red Hat Display"/>
                        <a:ea typeface="Red Hat Display"/>
                        <a:cs typeface="Red Hat Display"/>
                        <a:sym typeface="Red Hat Display"/>
                      </a:endParaRPr>
                    </a:p>
                  </a:txBody>
                  <a:tcPr marL="91425" marR="91425" marT="91425" marB="91425"/>
                </a:tc>
                <a:tc>
                  <a:txBody>
                    <a:bodyPr/>
                    <a:lstStyle/>
                    <a:p>
                      <a:pPr marL="0" lvl="0" indent="0" algn="l" rtl="0">
                        <a:spcBef>
                          <a:spcPts val="0"/>
                        </a:spcBef>
                        <a:spcAft>
                          <a:spcPts val="0"/>
                        </a:spcAft>
                        <a:buNone/>
                      </a:pPr>
                      <a:r>
                        <a:rPr lang="en" sz="1100">
                          <a:latin typeface="Quattrocento"/>
                          <a:ea typeface="Quattrocento"/>
                          <a:cs typeface="Quattrocento"/>
                          <a:sym typeface="Quattrocento"/>
                        </a:rPr>
                        <a:t>Exploring, discussing, &amp; experiencing equitable assessment practices.</a:t>
                      </a:r>
                      <a:endParaRPr sz="11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r>
                        <a:rPr lang="en" sz="1000">
                          <a:latin typeface="Quattrocento"/>
                          <a:ea typeface="Quattrocento"/>
                          <a:cs typeface="Quattrocento"/>
                          <a:sym typeface="Quattrocento"/>
                        </a:rPr>
                        <a:t>Section C, E</a:t>
                      </a:r>
                      <a:endParaRPr sz="10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extLst>
                  <a:ext uri="{0D108BD9-81ED-4DB2-BD59-A6C34878D82A}">
                    <a16:rowId xmlns:a16="http://schemas.microsoft.com/office/drawing/2014/main" val="10003"/>
                  </a:ext>
                </a:extLst>
              </a:tr>
              <a:tr h="727500">
                <a:tc>
                  <a:txBody>
                    <a:bodyPr/>
                    <a:lstStyle/>
                    <a:p>
                      <a:pPr marL="0" lvl="0" indent="0" algn="r" rtl="0">
                        <a:spcBef>
                          <a:spcPts val="0"/>
                        </a:spcBef>
                        <a:spcAft>
                          <a:spcPts val="0"/>
                        </a:spcAft>
                        <a:buNone/>
                      </a:pPr>
                      <a:r>
                        <a:rPr lang="en" sz="1200" b="1">
                          <a:solidFill>
                            <a:srgbClr val="1F3C7B"/>
                          </a:solidFill>
                          <a:latin typeface="Red Hat Display"/>
                          <a:ea typeface="Red Hat Display"/>
                          <a:cs typeface="Red Hat Display"/>
                          <a:sym typeface="Red Hat Display"/>
                        </a:rPr>
                        <a:t>Humanize</a:t>
                      </a:r>
                      <a:endParaRPr sz="1200" b="1">
                        <a:solidFill>
                          <a:srgbClr val="1F3C7B"/>
                        </a:solidFill>
                        <a:latin typeface="Red Hat Display"/>
                        <a:ea typeface="Red Hat Display"/>
                        <a:cs typeface="Red Hat Display"/>
                        <a:sym typeface="Red Hat Display"/>
                      </a:endParaRPr>
                    </a:p>
                  </a:txBody>
                  <a:tcPr marL="91425" marR="91425" marT="91425" marB="91425"/>
                </a:tc>
                <a:tc>
                  <a:txBody>
                    <a:bodyPr/>
                    <a:lstStyle/>
                    <a:p>
                      <a:pPr marL="0" lvl="0" indent="0" algn="l" rtl="0">
                        <a:spcBef>
                          <a:spcPts val="0"/>
                        </a:spcBef>
                        <a:spcAft>
                          <a:spcPts val="0"/>
                        </a:spcAft>
                        <a:buNone/>
                      </a:pPr>
                      <a:r>
                        <a:rPr lang="en" sz="1100">
                          <a:latin typeface="Quattrocento"/>
                          <a:ea typeface="Quattrocento"/>
                          <a:cs typeface="Quattrocento"/>
                          <a:sym typeface="Quattrocento"/>
                        </a:rPr>
                        <a:t>Creating the human connections online that foster learner interaction and success.</a:t>
                      </a:r>
                      <a:endParaRPr sz="11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r>
                        <a:rPr lang="en" sz="1000">
                          <a:latin typeface="Quattrocento"/>
                          <a:ea typeface="Quattrocento"/>
                          <a:cs typeface="Quattrocento"/>
                          <a:sym typeface="Quattrocento"/>
                        </a:rPr>
                        <a:t>Section A, B, E</a:t>
                      </a:r>
                      <a:endParaRPr sz="10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r h="727500">
                <a:tc>
                  <a:txBody>
                    <a:bodyPr/>
                    <a:lstStyle/>
                    <a:p>
                      <a:pPr marL="0" lvl="0" indent="0" algn="r" rtl="0">
                        <a:spcBef>
                          <a:spcPts val="0"/>
                        </a:spcBef>
                        <a:spcAft>
                          <a:spcPts val="0"/>
                        </a:spcAft>
                        <a:buNone/>
                      </a:pPr>
                      <a:r>
                        <a:rPr lang="en" sz="1200" b="1">
                          <a:solidFill>
                            <a:srgbClr val="1F3C7B"/>
                          </a:solidFill>
                          <a:latin typeface="Red Hat Display"/>
                          <a:ea typeface="Red Hat Display"/>
                          <a:cs typeface="Red Hat Display"/>
                          <a:sym typeface="Red Hat Display"/>
                        </a:rPr>
                        <a:t>CEER</a:t>
                      </a:r>
                      <a:endParaRPr sz="1200" b="1">
                        <a:solidFill>
                          <a:srgbClr val="1F3C7B"/>
                        </a:solidFill>
                        <a:latin typeface="Red Hat Display"/>
                        <a:ea typeface="Red Hat Display"/>
                        <a:cs typeface="Red Hat Display"/>
                        <a:sym typeface="Red Hat Display"/>
                      </a:endParaRPr>
                    </a:p>
                  </a:txBody>
                  <a:tcPr marL="91425" marR="91425" marT="91425" marB="91425"/>
                </a:tc>
                <a:tc>
                  <a:txBody>
                    <a:bodyPr/>
                    <a:lstStyle/>
                    <a:p>
                      <a:pPr marL="0" lvl="0" indent="0" algn="l" rtl="0">
                        <a:spcBef>
                          <a:spcPts val="0"/>
                        </a:spcBef>
                        <a:spcAft>
                          <a:spcPts val="0"/>
                        </a:spcAft>
                        <a:buNone/>
                      </a:pPr>
                      <a:r>
                        <a:rPr lang="en" sz="1100">
                          <a:latin typeface="Quattrocento"/>
                          <a:ea typeface="Quattrocento"/>
                          <a:cs typeface="Quattrocento"/>
                          <a:sym typeface="Quattrocento"/>
                        </a:rPr>
                        <a:t>Course Equity &amp; Excellence Redesign</a:t>
                      </a:r>
                      <a:endParaRPr sz="11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r>
                        <a:rPr lang="en" sz="1000">
                          <a:latin typeface="Quattrocento"/>
                          <a:ea typeface="Quattrocento"/>
                          <a:cs typeface="Quattrocento"/>
                          <a:sym typeface="Quattrocento"/>
                        </a:rPr>
                        <a:t>On Campus classes</a:t>
                      </a:r>
                      <a:endParaRPr sz="1000">
                        <a:latin typeface="Quattrocento"/>
                        <a:ea typeface="Quattrocento"/>
                        <a:cs typeface="Quattrocento"/>
                        <a:sym typeface="Quattrocento"/>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pic>
        <p:nvPicPr>
          <p:cNvPr id="251" name="Google Shape;251;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11568" y="1537200"/>
            <a:ext cx="387701" cy="338700"/>
          </a:xfrm>
          <a:prstGeom prst="rect">
            <a:avLst/>
          </a:prstGeom>
          <a:noFill/>
          <a:ln>
            <a:noFill/>
          </a:ln>
        </p:spPr>
      </p:pic>
      <p:pic>
        <p:nvPicPr>
          <p:cNvPr id="252" name="Google Shape;252;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10143" y="2224300"/>
            <a:ext cx="387701" cy="338700"/>
          </a:xfrm>
          <a:prstGeom prst="rect">
            <a:avLst/>
          </a:prstGeom>
          <a:noFill/>
          <a:ln>
            <a:noFill/>
          </a:ln>
        </p:spPr>
      </p:pic>
      <p:pic>
        <p:nvPicPr>
          <p:cNvPr id="253" name="Google Shape;253;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06291" y="2313541"/>
            <a:ext cx="328225" cy="334360"/>
          </a:xfrm>
          <a:prstGeom prst="rect">
            <a:avLst/>
          </a:prstGeom>
          <a:noFill/>
          <a:ln>
            <a:noFill/>
          </a:ln>
        </p:spPr>
      </p:pic>
      <p:pic>
        <p:nvPicPr>
          <p:cNvPr id="254" name="Google Shape;254;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63643" y="2981275"/>
            <a:ext cx="387701" cy="338700"/>
          </a:xfrm>
          <a:prstGeom prst="rect">
            <a:avLst/>
          </a:prstGeom>
          <a:noFill/>
          <a:ln>
            <a:noFill/>
          </a:ln>
        </p:spPr>
      </p:pic>
      <p:pic>
        <p:nvPicPr>
          <p:cNvPr id="255" name="Google Shape;255;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10642" y="3742800"/>
            <a:ext cx="387701" cy="338700"/>
          </a:xfrm>
          <a:prstGeom prst="rect">
            <a:avLst/>
          </a:prstGeom>
          <a:noFill/>
          <a:ln>
            <a:noFill/>
          </a:ln>
        </p:spPr>
      </p:pic>
      <p:pic>
        <p:nvPicPr>
          <p:cNvPr id="256" name="Google Shape;256;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54205" y="1537190"/>
            <a:ext cx="387701" cy="338700"/>
          </a:xfrm>
          <a:prstGeom prst="rect">
            <a:avLst/>
          </a:prstGeom>
          <a:noFill/>
          <a:ln>
            <a:noFill/>
          </a:ln>
        </p:spPr>
      </p:pic>
      <p:pic>
        <p:nvPicPr>
          <p:cNvPr id="257" name="Google Shape;257;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244466" y="4399516"/>
            <a:ext cx="328225" cy="3343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Title 1">
            <a:extLst>
              <a:ext uri="{FF2B5EF4-FFF2-40B4-BE49-F238E27FC236}">
                <a16:creationId xmlns:a16="http://schemas.microsoft.com/office/drawing/2014/main" id="{4BB14F8C-11AE-42F8-AA91-1B873E0E59BD}"/>
              </a:ext>
            </a:extLst>
          </p:cNvPr>
          <p:cNvSpPr>
            <a:spLocks noGrp="1"/>
          </p:cNvSpPr>
          <p:nvPr>
            <p:ph type="title"/>
          </p:nvPr>
        </p:nvSpPr>
        <p:spPr/>
        <p:txBody>
          <a:bodyPr>
            <a:normAutofit fontScale="90000"/>
          </a:bodyPr>
          <a:lstStyle/>
          <a:p>
            <a:r>
              <a:rPr lang="en-US" b="1" dirty="0">
                <a:solidFill>
                  <a:srgbClr val="1F3C7B"/>
                </a:solidFill>
                <a:latin typeface="Red Hat Display"/>
                <a:ea typeface="Red Hat Display"/>
                <a:cs typeface="Red Hat Display"/>
                <a:sym typeface="Red Hat Display"/>
              </a:rPr>
              <a:t>Cohort Details</a:t>
            </a:r>
            <a:endParaRPr lang="en-US" dirty="0"/>
          </a:p>
        </p:txBody>
      </p:sp>
      <p:sp>
        <p:nvSpPr>
          <p:cNvPr id="262" name="Google Shape;262;p5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900" dirty="0">
                <a:solidFill>
                  <a:srgbClr val="1F3C7B"/>
                </a:solidFill>
                <a:latin typeface="Red Hat Display"/>
                <a:ea typeface="Red Hat Display"/>
                <a:cs typeface="Red Hat Display"/>
                <a:sym typeface="Red Hat Display"/>
              </a:rPr>
              <a:t>Facilitated asynchronous courses that put Mesa faculty in the shoes of online students.</a:t>
            </a:r>
            <a:endParaRPr sz="1900" dirty="0">
              <a:solidFill>
                <a:srgbClr val="1F3C7B"/>
              </a:solidFill>
              <a:latin typeface="Red Hat Display"/>
              <a:ea typeface="Red Hat Display"/>
              <a:cs typeface="Red Hat Display"/>
              <a:sym typeface="Red Hat Display"/>
            </a:endParaRPr>
          </a:p>
          <a:p>
            <a:pPr marL="457200" lvl="0" indent="-349250" algn="l" rtl="0">
              <a:spcBef>
                <a:spcPts val="1200"/>
              </a:spcBef>
              <a:spcAft>
                <a:spcPts val="0"/>
              </a:spcAft>
              <a:buClr>
                <a:srgbClr val="FFCD00"/>
              </a:buClr>
              <a:buSzPts val="1900"/>
              <a:buFont typeface="Red Hat Display"/>
              <a:buChar char="➔"/>
            </a:pPr>
            <a:r>
              <a:rPr lang="en" sz="1900" dirty="0">
                <a:solidFill>
                  <a:srgbClr val="1F3C7B"/>
                </a:solidFill>
                <a:latin typeface="Red Hat Display"/>
                <a:ea typeface="Red Hat Display"/>
                <a:cs typeface="Red Hat Display"/>
                <a:sym typeface="Red Hat Display"/>
              </a:rPr>
              <a:t>any faculty member can participate in a cohort</a:t>
            </a:r>
            <a:endParaRPr sz="1900" dirty="0">
              <a:solidFill>
                <a:srgbClr val="1F3C7B"/>
              </a:solidFill>
              <a:latin typeface="Red Hat Display"/>
              <a:ea typeface="Red Hat Display"/>
              <a:cs typeface="Red Hat Display"/>
              <a:sym typeface="Red Hat Display"/>
            </a:endParaRPr>
          </a:p>
          <a:p>
            <a:pPr marL="457200" lvl="0" indent="-349250" algn="l" rtl="0">
              <a:spcBef>
                <a:spcPts val="0"/>
              </a:spcBef>
              <a:spcAft>
                <a:spcPts val="0"/>
              </a:spcAft>
              <a:buClr>
                <a:srgbClr val="FFCD00"/>
              </a:buClr>
              <a:buSzPts val="1900"/>
              <a:buFont typeface="Red Hat Display"/>
              <a:buChar char="➔"/>
            </a:pPr>
            <a:r>
              <a:rPr lang="en" sz="1900" dirty="0">
                <a:solidFill>
                  <a:srgbClr val="1F3C7B"/>
                </a:solidFill>
                <a:latin typeface="Red Hat Display"/>
                <a:ea typeface="Red Hat Display"/>
                <a:cs typeface="Red Hat Display"/>
                <a:sym typeface="Red Hat Display"/>
              </a:rPr>
              <a:t>4-week, asynchronous, ~2 hours/week</a:t>
            </a:r>
            <a:endParaRPr sz="1900" dirty="0">
              <a:solidFill>
                <a:srgbClr val="1F3C7B"/>
              </a:solidFill>
              <a:latin typeface="Red Hat Display"/>
              <a:ea typeface="Red Hat Display"/>
              <a:cs typeface="Red Hat Display"/>
              <a:sym typeface="Red Hat Display"/>
            </a:endParaRPr>
          </a:p>
          <a:p>
            <a:pPr marL="457200" lvl="0" indent="-349250" algn="l" rtl="0">
              <a:spcBef>
                <a:spcPts val="0"/>
              </a:spcBef>
              <a:spcAft>
                <a:spcPts val="0"/>
              </a:spcAft>
              <a:buClr>
                <a:srgbClr val="FFCD00"/>
              </a:buClr>
              <a:buSzPts val="1900"/>
              <a:buFont typeface="Red Hat Display"/>
              <a:buChar char="➔"/>
            </a:pPr>
            <a:r>
              <a:rPr lang="en" sz="1900" dirty="0">
                <a:solidFill>
                  <a:srgbClr val="1F3C7B"/>
                </a:solidFill>
                <a:latin typeface="Red Hat Display"/>
                <a:ea typeface="Red Hat Display"/>
                <a:cs typeface="Red Hat Display"/>
                <a:sym typeface="Red Hat Display"/>
              </a:rPr>
              <a:t>typically weeks 4 - 8 of semester</a:t>
            </a:r>
            <a:endParaRPr sz="1900" dirty="0">
              <a:solidFill>
                <a:srgbClr val="1F3C7B"/>
              </a:solidFill>
              <a:latin typeface="Red Hat Display"/>
              <a:ea typeface="Red Hat Display"/>
              <a:cs typeface="Red Hat Display"/>
              <a:sym typeface="Red Hat Display"/>
            </a:endParaRPr>
          </a:p>
          <a:p>
            <a:pPr marL="457200" lvl="0" indent="-349250" algn="l" rtl="0">
              <a:spcBef>
                <a:spcPts val="0"/>
              </a:spcBef>
              <a:spcAft>
                <a:spcPts val="0"/>
              </a:spcAft>
              <a:buClr>
                <a:srgbClr val="FFCD00"/>
              </a:buClr>
              <a:buSzPts val="1900"/>
              <a:buFont typeface="Red Hat Display"/>
              <a:buChar char="➔"/>
            </a:pPr>
            <a:r>
              <a:rPr lang="en" sz="1900" dirty="0">
                <a:solidFill>
                  <a:srgbClr val="1F3C7B"/>
                </a:solidFill>
                <a:latin typeface="Red Hat Display"/>
                <a:ea typeface="Red Hat Display"/>
                <a:cs typeface="Red Hat Display"/>
                <a:sym typeface="Red Hat Display"/>
              </a:rPr>
              <a:t>2 faculty facilitators</a:t>
            </a:r>
            <a:endParaRPr sz="1900" dirty="0">
              <a:solidFill>
                <a:srgbClr val="1F3C7B"/>
              </a:solidFill>
              <a:latin typeface="Red Hat Display"/>
              <a:ea typeface="Red Hat Display"/>
              <a:cs typeface="Red Hat Display"/>
              <a:sym typeface="Red Hat Display"/>
            </a:endParaRPr>
          </a:p>
          <a:p>
            <a:pPr marL="457200" lvl="0" indent="-349250" algn="l" rtl="0">
              <a:spcBef>
                <a:spcPts val="0"/>
              </a:spcBef>
              <a:spcAft>
                <a:spcPts val="0"/>
              </a:spcAft>
              <a:buClr>
                <a:srgbClr val="FFCD00"/>
              </a:buClr>
              <a:buSzPts val="1900"/>
              <a:buFont typeface="Red Hat Display"/>
              <a:buChar char="➔"/>
            </a:pPr>
            <a:r>
              <a:rPr lang="en" sz="1900" dirty="0">
                <a:solidFill>
                  <a:srgbClr val="1F3C7B"/>
                </a:solidFill>
                <a:latin typeface="Red Hat Display"/>
                <a:ea typeface="Red Hat Display"/>
                <a:cs typeface="Red Hat Display"/>
                <a:sym typeface="Red Hat Display"/>
              </a:rPr>
              <a:t>participants choose between 🎓 credits for salary advancement or 💵 for finishing cohort</a:t>
            </a:r>
            <a:endParaRPr sz="1900"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endParaRPr sz="23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1200"/>
              </a:spcAft>
              <a:buNone/>
            </a:pPr>
            <a:endParaRPr sz="1900" dirty="0">
              <a:solidFill>
                <a:srgbClr val="1F3C7B"/>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 name="Title 1">
            <a:extLst>
              <a:ext uri="{FF2B5EF4-FFF2-40B4-BE49-F238E27FC236}">
                <a16:creationId xmlns:a16="http://schemas.microsoft.com/office/drawing/2014/main" id="{3A0AC187-48D8-4BEE-9A6D-F7C1562AE562}"/>
              </a:ext>
            </a:extLst>
          </p:cNvPr>
          <p:cNvSpPr>
            <a:spLocks noGrp="1"/>
          </p:cNvSpPr>
          <p:nvPr>
            <p:ph type="title"/>
          </p:nvPr>
        </p:nvSpPr>
        <p:spPr/>
        <p:txBody>
          <a:bodyPr>
            <a:normAutofit fontScale="90000"/>
          </a:bodyPr>
          <a:lstStyle/>
          <a:p>
            <a:r>
              <a:rPr lang="en-US" b="1" dirty="0">
                <a:solidFill>
                  <a:srgbClr val="1F3C7B"/>
                </a:solidFill>
                <a:latin typeface="Red Hat Display"/>
                <a:ea typeface="Red Hat Display"/>
                <a:cs typeface="Red Hat Display"/>
                <a:sym typeface="Red Hat Display"/>
              </a:rPr>
              <a:t>Our Philosophy</a:t>
            </a:r>
            <a:br>
              <a:rPr lang="en-US" b="1" dirty="0">
                <a:solidFill>
                  <a:srgbClr val="1F3C7B"/>
                </a:solidFill>
                <a:latin typeface="Red Hat Display"/>
                <a:ea typeface="Red Hat Display"/>
                <a:cs typeface="Red Hat Display"/>
                <a:sym typeface="Red Hat Display"/>
              </a:rPr>
            </a:br>
            <a:endParaRPr lang="en-US" dirty="0"/>
          </a:p>
        </p:txBody>
      </p:sp>
      <p:sp>
        <p:nvSpPr>
          <p:cNvPr id="269" name="Google Shape;269;p52"/>
          <p:cNvSpPr txBox="1">
            <a:spLocks noGrp="1"/>
          </p:cNvSpPr>
          <p:nvPr>
            <p:ph type="body" idx="4294967295"/>
          </p:nvPr>
        </p:nvSpPr>
        <p:spPr>
          <a:xfrm>
            <a:off x="311700" y="272824"/>
            <a:ext cx="5868988" cy="800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lang="en-US" sz="1000" b="1" dirty="0">
              <a:solidFill>
                <a:srgbClr val="1F3C7B"/>
              </a:solidFill>
              <a:latin typeface="Red Hat Display"/>
              <a:ea typeface="Red Hat Display"/>
              <a:cs typeface="Red Hat Display"/>
              <a:sym typeface="Red Hat Display"/>
            </a:endParaRPr>
          </a:p>
          <a:p>
            <a:pPr marL="0" lvl="0" indent="0" algn="l" rtl="0">
              <a:spcBef>
                <a:spcPts val="1200"/>
              </a:spcBef>
              <a:spcAft>
                <a:spcPts val="0"/>
              </a:spcAft>
              <a:buNone/>
            </a:pPr>
            <a:endParaRPr lang="en-US" sz="100" dirty="0">
              <a:solidFill>
                <a:srgbClr val="1F3C7B"/>
              </a:solidFill>
              <a:latin typeface="Quattrocento Sans"/>
              <a:ea typeface="Quattrocento Sans"/>
              <a:cs typeface="Quattrocento Sans"/>
              <a:sym typeface="Quattrocento Sans"/>
            </a:endParaRPr>
          </a:p>
          <a:p>
            <a:pPr marL="457200" lvl="0" indent="-349250" algn="l" rtl="0">
              <a:lnSpc>
                <a:spcPct val="150000"/>
              </a:lnSpc>
              <a:spcBef>
                <a:spcPts val="1200"/>
              </a:spcBef>
              <a:spcAft>
                <a:spcPts val="0"/>
              </a:spcAft>
              <a:buClr>
                <a:srgbClr val="FFCD00"/>
              </a:buClr>
              <a:buSzPts val="1900"/>
              <a:buFont typeface="Quattrocento Sans"/>
              <a:buChar char="➔"/>
            </a:pPr>
            <a:r>
              <a:rPr lang="en-US" sz="1900" dirty="0">
                <a:solidFill>
                  <a:srgbClr val="1F3C7B"/>
                </a:solidFill>
                <a:latin typeface="Red Hat Display"/>
                <a:ea typeface="Red Hat Display"/>
                <a:cs typeface="Red Hat Display"/>
                <a:sym typeface="Red Hat Display"/>
              </a:rPr>
              <a:t>model good design, humanized facilitation &amp; non-traditional grading</a:t>
            </a:r>
          </a:p>
          <a:p>
            <a:pPr marL="457200" lvl="0" indent="-349250" algn="l" rtl="0">
              <a:lnSpc>
                <a:spcPct val="150000"/>
              </a:lnSpc>
              <a:spcBef>
                <a:spcPts val="0"/>
              </a:spcBef>
              <a:spcAft>
                <a:spcPts val="0"/>
              </a:spcAft>
              <a:buClr>
                <a:srgbClr val="FFCD00"/>
              </a:buClr>
              <a:buSzPts val="1900"/>
              <a:buFont typeface="Quattrocento Sans"/>
              <a:buChar char="➔"/>
            </a:pPr>
            <a:r>
              <a:rPr lang="en-US" sz="1900" dirty="0">
                <a:solidFill>
                  <a:srgbClr val="1F3C7B"/>
                </a:solidFill>
                <a:latin typeface="Red Hat Display"/>
                <a:ea typeface="Red Hat Display"/>
                <a:cs typeface="Red Hat Display"/>
                <a:sym typeface="Red Hat Display"/>
              </a:rPr>
              <a:t>feedback over grades</a:t>
            </a:r>
          </a:p>
          <a:p>
            <a:pPr marL="457200" lvl="0" indent="-349250" algn="l" rtl="0">
              <a:lnSpc>
                <a:spcPct val="150000"/>
              </a:lnSpc>
              <a:spcBef>
                <a:spcPts val="0"/>
              </a:spcBef>
              <a:spcAft>
                <a:spcPts val="0"/>
              </a:spcAft>
              <a:buClr>
                <a:srgbClr val="FFCD00"/>
              </a:buClr>
              <a:buSzPts val="1900"/>
              <a:buFont typeface="Quattrocento Sans"/>
              <a:buChar char="➔"/>
            </a:pPr>
            <a:r>
              <a:rPr lang="en-US" sz="1900" dirty="0">
                <a:solidFill>
                  <a:srgbClr val="1F3C7B"/>
                </a:solidFill>
                <a:latin typeface="Red Hat Display"/>
                <a:ea typeface="Red Hat Display"/>
                <a:cs typeface="Red Hat Display"/>
                <a:sym typeface="Red Hat Display"/>
              </a:rPr>
              <a:t>content is equity-infused</a:t>
            </a:r>
          </a:p>
          <a:p>
            <a:pPr marL="457200" lvl="0" indent="-349250" algn="l" rtl="0">
              <a:lnSpc>
                <a:spcPct val="150000"/>
              </a:lnSpc>
              <a:spcBef>
                <a:spcPts val="0"/>
              </a:spcBef>
              <a:spcAft>
                <a:spcPts val="0"/>
              </a:spcAft>
              <a:buClr>
                <a:srgbClr val="FFCD00"/>
              </a:buClr>
              <a:buSzPts val="1900"/>
              <a:buFont typeface="Quattrocento Sans"/>
              <a:buChar char="➔"/>
            </a:pPr>
            <a:r>
              <a:rPr lang="en-US" sz="1900" dirty="0">
                <a:solidFill>
                  <a:srgbClr val="1F3C7B"/>
                </a:solidFill>
                <a:latin typeface="Red Hat Display"/>
                <a:ea typeface="Red Hat Display"/>
                <a:cs typeface="Red Hat Display"/>
                <a:sym typeface="Red Hat Display"/>
              </a:rPr>
              <a:t>create spaces for faculty to be experts &amp; learners</a:t>
            </a:r>
          </a:p>
          <a:p>
            <a:pPr marL="457200" lvl="0" indent="-349250" algn="l" rtl="0">
              <a:lnSpc>
                <a:spcPct val="150000"/>
              </a:lnSpc>
              <a:spcBef>
                <a:spcPts val="0"/>
              </a:spcBef>
              <a:spcAft>
                <a:spcPts val="0"/>
              </a:spcAft>
              <a:buClr>
                <a:srgbClr val="FFCD00"/>
              </a:buClr>
              <a:buSzPts val="1900"/>
              <a:buFont typeface="Quattrocento Sans"/>
              <a:buChar char="➔"/>
            </a:pPr>
            <a:r>
              <a:rPr lang="en-US" sz="1900" dirty="0">
                <a:solidFill>
                  <a:srgbClr val="1F3C7B"/>
                </a:solidFill>
                <a:latin typeface="Red Hat Display"/>
                <a:ea typeface="Red Hat Display"/>
                <a:cs typeface="Red Hat Display"/>
                <a:sym typeface="Red Hat Display"/>
              </a:rPr>
              <a:t>project-based assessments</a:t>
            </a:r>
          </a:p>
          <a:p>
            <a:pPr marL="457200" lvl="0" indent="-349250" algn="l" rtl="0">
              <a:lnSpc>
                <a:spcPct val="150000"/>
              </a:lnSpc>
              <a:spcBef>
                <a:spcPts val="0"/>
              </a:spcBef>
              <a:spcAft>
                <a:spcPts val="0"/>
              </a:spcAft>
              <a:buClr>
                <a:srgbClr val="FFCD00"/>
              </a:buClr>
              <a:buSzPts val="1900"/>
              <a:buFont typeface="Quattrocento Sans"/>
              <a:buChar char="➔"/>
            </a:pPr>
            <a:r>
              <a:rPr lang="en-US" sz="1900" dirty="0">
                <a:solidFill>
                  <a:srgbClr val="1F3C7B"/>
                </a:solidFill>
                <a:latin typeface="Red Hat Display"/>
                <a:ea typeface="Red Hat Display"/>
                <a:cs typeface="Red Hat Display"/>
                <a:sym typeface="Red Hat Display"/>
              </a:rPr>
              <a:t>folks get compensated for their time</a:t>
            </a:r>
          </a:p>
          <a:p>
            <a:pPr marL="0" lvl="0" indent="0" algn="l" rtl="0">
              <a:spcBef>
                <a:spcPts val="1200"/>
              </a:spcBef>
              <a:spcAft>
                <a:spcPts val="0"/>
              </a:spcAft>
              <a:buNone/>
            </a:pPr>
            <a:endParaRPr lang="en-US"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lang="en-US"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0"/>
              </a:spcAft>
              <a:buNone/>
            </a:pPr>
            <a:endParaRPr lang="en-US" sz="1900" dirty="0">
              <a:solidFill>
                <a:srgbClr val="1F3C7B"/>
              </a:solidFill>
              <a:latin typeface="Quattrocento Sans"/>
              <a:ea typeface="Quattrocento Sans"/>
              <a:cs typeface="Quattrocento Sans"/>
              <a:sym typeface="Quattrocento Sans"/>
            </a:endParaRPr>
          </a:p>
          <a:p>
            <a:pPr marL="0" lvl="0" indent="0" algn="l" rtl="0">
              <a:spcBef>
                <a:spcPts val="1200"/>
              </a:spcBef>
              <a:spcAft>
                <a:spcPts val="1200"/>
              </a:spcAft>
              <a:buNone/>
            </a:pPr>
            <a:endParaRPr sz="1900" dirty="0">
              <a:solidFill>
                <a:srgbClr val="1F3C7B"/>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648</Words>
  <Application>Microsoft Office PowerPoint</Application>
  <PresentationFormat>On-screen Show (16:9)</PresentationFormat>
  <Paragraphs>105</Paragraphs>
  <Slides>15</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Raleway</vt:lpstr>
      <vt:lpstr>Poppins Light</vt:lpstr>
      <vt:lpstr>Poppins Medium</vt:lpstr>
      <vt:lpstr>Red Hat Display Light</vt:lpstr>
      <vt:lpstr>Arial</vt:lpstr>
      <vt:lpstr>Red Hat Display</vt:lpstr>
      <vt:lpstr>Josefin Sans Medium</vt:lpstr>
      <vt:lpstr>Red Hat Display Medium</vt:lpstr>
      <vt:lpstr>Red Hat Display ExtraBold</vt:lpstr>
      <vt:lpstr>Quattrocento Sans</vt:lpstr>
      <vt:lpstr>Quattrocento</vt:lpstr>
      <vt:lpstr>Simple Light</vt:lpstr>
      <vt:lpstr>Simple Light</vt:lpstr>
      <vt:lpstr>Simple Light</vt:lpstr>
      <vt:lpstr>Modeling Equity-Infused Teaching w/ Equity-Infused Professional Learning w/ MOST</vt:lpstr>
      <vt:lpstr>Doing the MOST</vt:lpstr>
      <vt:lpstr>Principles</vt:lpstr>
      <vt:lpstr>Who is on the team?</vt:lpstr>
      <vt:lpstr>MOST Projects</vt:lpstr>
      <vt:lpstr>Today’s Focus</vt:lpstr>
      <vt:lpstr>Online Course Design Cohorts </vt:lpstr>
      <vt:lpstr>Cohort Details</vt:lpstr>
      <vt:lpstr>Our Philosophy </vt:lpstr>
      <vt:lpstr>Grading Philosophy </vt:lpstr>
      <vt:lpstr>Due Dates</vt:lpstr>
      <vt:lpstr>Cohort Numbers</vt:lpstr>
      <vt:lpstr>Cohort Share Outs - Prof. Christy Dupraw </vt:lpstr>
      <vt:lpstr>Cohort Feedback </vt:lpstr>
      <vt:lpstr>MOST Cohort Impact on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Equity-Infused Teaching w/ Equity-Infused Professional Learning w/ MOST</dc:title>
  <cp:lastModifiedBy>Kyoko Hatano</cp:lastModifiedBy>
  <cp:revision>3</cp:revision>
  <dcterms:modified xsi:type="dcterms:W3CDTF">2024-01-26T21:40:13Z</dcterms:modified>
</cp:coreProperties>
</file>