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5"/>
  </p:notesMasterIdLst>
  <p:handoutMasterIdLst>
    <p:handoutMasterId r:id="rId26"/>
  </p:handoutMasterIdLst>
  <p:sldIdLst>
    <p:sldId id="256" r:id="rId2"/>
    <p:sldId id="259" r:id="rId3"/>
    <p:sldId id="257" r:id="rId4"/>
    <p:sldId id="260" r:id="rId5"/>
    <p:sldId id="258" r:id="rId6"/>
    <p:sldId id="261" r:id="rId7"/>
    <p:sldId id="262" r:id="rId8"/>
    <p:sldId id="263" r:id="rId9"/>
    <p:sldId id="264" r:id="rId10"/>
    <p:sldId id="265" r:id="rId11"/>
    <p:sldId id="266" r:id="rId12"/>
    <p:sldId id="277" r:id="rId13"/>
    <p:sldId id="267" r:id="rId14"/>
    <p:sldId id="268" r:id="rId15"/>
    <p:sldId id="269" r:id="rId16"/>
    <p:sldId id="270" r:id="rId17"/>
    <p:sldId id="272" r:id="rId18"/>
    <p:sldId id="271" r:id="rId19"/>
    <p:sldId id="273" r:id="rId20"/>
    <p:sldId id="274" r:id="rId21"/>
    <p:sldId id="276" r:id="rId22"/>
    <p:sldId id="27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9" autoAdjust="0"/>
    <p:restoredTop sz="94660"/>
  </p:normalViewPr>
  <p:slideViewPr>
    <p:cSldViewPr snapToGrid="0" snapToObjects="1">
      <p:cViewPr>
        <p:scale>
          <a:sx n="118" d="100"/>
          <a:sy n="118" d="100"/>
        </p:scale>
        <p:origin x="-145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10/26/2018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10/26/2018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15</a:t>
            </a:fld>
            <a:endParaRPr lang="en-US"/>
          </a:p>
        </p:txBody>
      </p:sp>
    </p:spTree>
    <p:extLst>
      <p:ext uri="{BB962C8B-B14F-4D97-AF65-F5344CB8AC3E}">
        <p14:creationId xmlns:p14="http://schemas.microsoft.com/office/powerpoint/2010/main" val="807536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Craig </a:t>
            </a:r>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21</a:t>
            </a:fld>
            <a:endParaRPr lang="en-US"/>
          </a:p>
        </p:txBody>
      </p:sp>
    </p:spTree>
    <p:extLst>
      <p:ext uri="{BB962C8B-B14F-4D97-AF65-F5344CB8AC3E}">
        <p14:creationId xmlns:p14="http://schemas.microsoft.com/office/powerpoint/2010/main" val="935513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22</a:t>
            </a:fld>
            <a:endParaRPr lang="en-US"/>
          </a:p>
        </p:txBody>
      </p:sp>
    </p:spTree>
    <p:extLst>
      <p:ext uri="{BB962C8B-B14F-4D97-AF65-F5344CB8AC3E}">
        <p14:creationId xmlns:p14="http://schemas.microsoft.com/office/powerpoint/2010/main" val="186679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10210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634682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46689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3195438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317692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3675144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13</a:t>
            </a:fld>
            <a:endParaRPr lang="en-US"/>
          </a:p>
        </p:txBody>
      </p:sp>
    </p:spTree>
    <p:extLst>
      <p:ext uri="{BB962C8B-B14F-4D97-AF65-F5344CB8AC3E}">
        <p14:creationId xmlns:p14="http://schemas.microsoft.com/office/powerpoint/2010/main" val="245488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3334707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October 26,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October 26,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October 26,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October 26,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October 26,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October 26,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October 26,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budget.ca.gov/2018-19/pdf/Enacted/BudgetSummary/HigherEducatio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ngwhatmatters.cccco.edu/FullyOnlineCommunityCollege/CaliforniaOnlineCommunityCollegeDistrict.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xtranet.cccco.edu/Portals/1/ExecutiveOffice/Board/2018_agendas/September/2.1-Contracts-Grants-September-2018-revised.pdf" TargetMode="External"/><Relationship Id="rId2" Type="http://schemas.openxmlformats.org/officeDocument/2006/relationships/hyperlink" Target="http://www.ebudget.ca.gov/2018-19/pdf/Enacted/GovernorsBudget/6000/6870.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xtranet.cccco.edu/Portals/1/ExecutiveOffice/Board/2018_agendas/September/2.1-Contracts-Grants-September-2018-revised.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ingwhatmatters.cccco.edu/fullyonlinecommunitycollege.aspx" TargetMode="External"/><Relationship Id="rId2" Type="http://schemas.openxmlformats.org/officeDocument/2006/relationships/hyperlink" Target="https://doingwhatmatters.cccco.edu/Portals/6/docs/OCC/FOCC-FAQs.PDF" TargetMode="External"/><Relationship Id="rId1" Type="http://schemas.openxmlformats.org/officeDocument/2006/relationships/slideLayout" Target="../slideLayouts/slideLayout2.xml"/><Relationship Id="rId5" Type="http://schemas.openxmlformats.org/officeDocument/2006/relationships/hyperlink" Target="https://leginfo.legislature.ca.gov/faces/codes_displayText.xhtml?lawCode=EDC&amp;division=7.&amp;title=3.&amp;part=46.5.&amp;chapter=&amp;article=" TargetMode="External"/><Relationship Id="rId4" Type="http://schemas.openxmlformats.org/officeDocument/2006/relationships/hyperlink" Target="https://doingwhatmatters.cccco.edu/FullyOnlineCommunityCollege/CaliforniaOnlineCommunityCollegeDistrict.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sccc.org/resolutions/expand-system-wide-online-educational-opportunit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asccc.org/resolutions/opposition-proposed-california-online-community-college-district" TargetMode="External"/><Relationship Id="rId4" Type="http://schemas.openxmlformats.org/officeDocument/2006/relationships/hyperlink" Target="https://doingwhatmatters.cccco.edu/portals/6/docs/FLOW/FLOW%20Options%20Report%20112917.3.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eginfo.legislature.ca.gov/faces/codes_displaySection.xhtml?sectionNum=70900.&amp;lawCode=ED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leginfo.legislature.ca.gov/faces/codes_displayText.xhtml?lawCode=EDC&amp;division=7.&amp;title=3.&amp;part=46.5.&amp;chapter=&amp;article=" TargetMode="External"/><Relationship Id="rId4" Type="http://schemas.openxmlformats.org/officeDocument/2006/relationships/hyperlink" Target="https://leginfo.legislature.ca.gov/faces/codes_displaySection.xhtml?lawCode=EDC&amp;sectionNum=709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6970"/>
            <a:ext cx="7848600" cy="1781311"/>
          </a:xfrm>
        </p:spPr>
        <p:txBody>
          <a:bodyPr/>
          <a:lstStyle/>
          <a:p>
            <a:r>
              <a:rPr lang="en-US" sz="3200" cap="none" dirty="0">
                <a:latin typeface="Georgia" panose="02040502050405020303" pitchFamily="18" charset="0"/>
              </a:rPr>
              <a:t>The California Online Community College: 115 Problems </a:t>
            </a:r>
            <a:r>
              <a:rPr lang="en-US" sz="3200" cap="none" dirty="0" smtClean="0">
                <a:latin typeface="Georgia" panose="02040502050405020303" pitchFamily="18" charset="0"/>
              </a:rPr>
              <a:t>but</a:t>
            </a:r>
            <a:r>
              <a:rPr lang="en-US" sz="3200" cap="none" dirty="0" smtClean="0">
                <a:latin typeface="Georgia" panose="02040502050405020303" pitchFamily="18" charset="0"/>
              </a:rPr>
              <a:t> </a:t>
            </a:r>
            <a:r>
              <a:rPr lang="en-US" sz="3200" cap="none" dirty="0">
                <a:latin typeface="Georgia" panose="02040502050405020303" pitchFamily="18" charset="0"/>
              </a:rPr>
              <a:t>an Academic Senate </a:t>
            </a:r>
            <a:r>
              <a:rPr lang="en-US" sz="3200" cap="none" dirty="0" err="1">
                <a:latin typeface="Georgia" panose="02040502050405020303" pitchFamily="18" charset="0"/>
              </a:rPr>
              <a:t>Ain’t</a:t>
            </a:r>
            <a:r>
              <a:rPr lang="en-US" sz="3200" cap="none" dirty="0">
                <a:latin typeface="Georgia" panose="02040502050405020303" pitchFamily="18" charset="0"/>
              </a:rPr>
              <a:t> One </a:t>
            </a:r>
            <a:endParaRPr lang="en-US" sz="3200" cap="none" dirty="0">
              <a:latin typeface="Georgia" panose="02040502050405020303" pitchFamily="18" charset="0"/>
              <a:cs typeface="Times New Roman"/>
            </a:endParaRPr>
          </a:p>
        </p:txBody>
      </p:sp>
      <p:sp>
        <p:nvSpPr>
          <p:cNvPr id="3" name="Subtitle 2"/>
          <p:cNvSpPr>
            <a:spLocks noGrp="1"/>
          </p:cNvSpPr>
          <p:nvPr>
            <p:ph type="subTitle" idx="1"/>
          </p:nvPr>
        </p:nvSpPr>
        <p:spPr>
          <a:xfrm>
            <a:off x="685800" y="4254230"/>
            <a:ext cx="7848600" cy="1752600"/>
          </a:xfrm>
        </p:spPr>
        <p:txBody>
          <a:bodyPr>
            <a:noAutofit/>
          </a:bodyPr>
          <a:lstStyle/>
          <a:p>
            <a:r>
              <a:rPr lang="en-US" sz="2800" dirty="0" smtClean="0">
                <a:latin typeface="Corbel" panose="020B0503020204020204" pitchFamily="34" charset="0"/>
                <a:cs typeface="Times New Roman"/>
              </a:rPr>
              <a:t>Geoffrey </a:t>
            </a:r>
            <a:r>
              <a:rPr lang="en-US" sz="2800" dirty="0" smtClean="0">
                <a:latin typeface="Corbel" panose="020B0503020204020204" pitchFamily="34" charset="0"/>
                <a:cs typeface="Times New Roman"/>
              </a:rPr>
              <a:t>Dyer, Online Education Committee Chair</a:t>
            </a:r>
            <a:br>
              <a:rPr lang="en-US" sz="2800" dirty="0" smtClean="0">
                <a:latin typeface="Corbel" panose="020B0503020204020204" pitchFamily="34" charset="0"/>
                <a:cs typeface="Times New Roman"/>
              </a:rPr>
            </a:br>
            <a:r>
              <a:rPr lang="en-US" sz="2800" dirty="0" smtClean="0">
                <a:latin typeface="Corbel" panose="020B0503020204020204" pitchFamily="34" charset="0"/>
                <a:cs typeface="Times New Roman"/>
              </a:rPr>
              <a:t>Julie Oliver, Online Education Committee </a:t>
            </a:r>
            <a:r>
              <a:rPr lang="en-US" sz="2800" dirty="0">
                <a:latin typeface="Corbel" panose="020B0503020204020204" pitchFamily="34" charset="0"/>
                <a:cs typeface="Times New Roman"/>
              </a:rPr>
              <a:t/>
            </a:r>
            <a:br>
              <a:rPr lang="en-US" sz="2800" dirty="0">
                <a:latin typeface="Corbel" panose="020B0503020204020204" pitchFamily="34" charset="0"/>
                <a:cs typeface="Times New Roman"/>
              </a:rPr>
            </a:br>
            <a:r>
              <a:rPr lang="en-US" sz="2800" dirty="0">
                <a:latin typeface="Corbel" panose="020B0503020204020204" pitchFamily="34" charset="0"/>
                <a:cs typeface="Times New Roman"/>
              </a:rPr>
              <a:t>Craig </a:t>
            </a:r>
            <a:r>
              <a:rPr lang="en-US" sz="2800" dirty="0" err="1">
                <a:latin typeface="Corbel" panose="020B0503020204020204" pitchFamily="34" charset="0"/>
                <a:cs typeface="Times New Roman"/>
              </a:rPr>
              <a:t>Rutan</a:t>
            </a:r>
            <a:r>
              <a:rPr lang="en-US" sz="2800" dirty="0">
                <a:latin typeface="Corbel" panose="020B0503020204020204" pitchFamily="34" charset="0"/>
                <a:cs typeface="Times New Roman"/>
              </a:rPr>
              <a:t>, ASCCC Secretary</a:t>
            </a:r>
            <a:endParaRPr lang="en-US" sz="2800" dirty="0">
              <a:latin typeface="Corbel" panose="020B0503020204020204" pitchFamily="34" charset="0"/>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95" y="154021"/>
            <a:ext cx="8229600" cy="990600"/>
          </a:xfrm>
        </p:spPr>
        <p:txBody>
          <a:bodyPr/>
          <a:lstStyle/>
          <a:p>
            <a:r>
              <a:rPr lang="en-US" dirty="0" smtClean="0">
                <a:latin typeface="Georgia" panose="02040502050405020303" pitchFamily="18" charset="0"/>
              </a:rPr>
              <a:t>Guiding Principles of COCC</a:t>
            </a:r>
            <a:endParaRPr lang="en-US" dirty="0">
              <a:latin typeface="Georgia" panose="02040502050405020303" pitchFamily="18" charset="0"/>
            </a:endParaRPr>
          </a:p>
        </p:txBody>
      </p:sp>
      <p:sp>
        <p:nvSpPr>
          <p:cNvPr id="3" name="Content Placeholder 2"/>
          <p:cNvSpPr>
            <a:spLocks noGrp="1"/>
          </p:cNvSpPr>
          <p:nvPr>
            <p:ph idx="1"/>
          </p:nvPr>
        </p:nvSpPr>
        <p:spPr>
          <a:xfrm>
            <a:off x="350195" y="1016540"/>
            <a:ext cx="8229600" cy="5549629"/>
          </a:xfrm>
        </p:spPr>
        <p:txBody>
          <a:bodyPr>
            <a:normAutofit fontScale="92500"/>
          </a:bodyPr>
          <a:lstStyle/>
          <a:p>
            <a:r>
              <a:rPr lang="en-US" sz="2800" dirty="0" smtClean="0">
                <a:latin typeface="Corbel" panose="020B0503020204020204" pitchFamily="34" charset="0"/>
              </a:rPr>
              <a:t>Ed Code </a:t>
            </a:r>
            <a:r>
              <a:rPr lang="en-US" sz="2800" dirty="0">
                <a:latin typeface="Corbel" panose="020B0503020204020204" pitchFamily="34" charset="0"/>
              </a:rPr>
              <a:t>§ </a:t>
            </a:r>
            <a:r>
              <a:rPr lang="en-US" sz="2800" dirty="0" smtClean="0">
                <a:latin typeface="Corbel" panose="020B0503020204020204" pitchFamily="34" charset="0"/>
              </a:rPr>
              <a:t>75001(b)(1-8): </a:t>
            </a:r>
          </a:p>
          <a:p>
            <a:r>
              <a:rPr lang="en-US" sz="2800" dirty="0">
                <a:latin typeface="Corbel" panose="020B0503020204020204" pitchFamily="34" charset="0"/>
              </a:rPr>
              <a:t>(7) Aligning the college’s efforts with the broader goals outlined in the California Community Colleges system’s Vision for Success, or other strategic visions outlined by the board of governors, and holding the college accountable for its students’ outcomes and ensuring improved data collection on employment outcomes.</a:t>
            </a:r>
          </a:p>
          <a:p>
            <a:r>
              <a:rPr lang="en-US" sz="2800" dirty="0">
                <a:latin typeface="Corbel" panose="020B0503020204020204" pitchFamily="34" charset="0"/>
              </a:rPr>
              <a:t>(8) Offering working adults additional access to affordable, high-quality higher education opportunities with labor market value that lead to additional educational opportunities provided by either the California Online Community College or by another California community college.</a:t>
            </a:r>
          </a:p>
          <a:p>
            <a:endParaRPr lang="en-US" sz="2800" dirty="0">
              <a:latin typeface="Corbel" panose="020B0503020204020204" pitchFamily="34" charset="0"/>
            </a:endParaRPr>
          </a:p>
        </p:txBody>
      </p:sp>
      <p:sp>
        <p:nvSpPr>
          <p:cNvPr id="4" name="Oval 3"/>
          <p:cNvSpPr/>
          <p:nvPr/>
        </p:nvSpPr>
        <p:spPr>
          <a:xfrm>
            <a:off x="0" y="3852152"/>
            <a:ext cx="8861898" cy="2811294"/>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31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COCC—CBE</a:t>
            </a:r>
            <a:endParaRPr lang="en-US" dirty="0">
              <a:latin typeface="Georgia" panose="02040502050405020303" pitchFamily="18" charset="0"/>
            </a:endParaRPr>
          </a:p>
        </p:txBody>
      </p:sp>
      <p:sp>
        <p:nvSpPr>
          <p:cNvPr id="3" name="Content Placeholder 2"/>
          <p:cNvSpPr>
            <a:spLocks noGrp="1"/>
          </p:cNvSpPr>
          <p:nvPr>
            <p:ph idx="1"/>
          </p:nvPr>
        </p:nvSpPr>
        <p:spPr>
          <a:xfrm>
            <a:off x="369651" y="1366735"/>
            <a:ext cx="8317149" cy="4936787"/>
          </a:xfrm>
        </p:spPr>
        <p:txBody>
          <a:bodyPr>
            <a:normAutofit/>
          </a:bodyPr>
          <a:lstStyle/>
          <a:p>
            <a:r>
              <a:rPr lang="en-US" dirty="0">
                <a:latin typeface="Corbel" panose="020B0503020204020204" pitchFamily="34" charset="0"/>
              </a:rPr>
              <a:t> § 75001(d</a:t>
            </a:r>
            <a:r>
              <a:rPr lang="en-US" dirty="0" smtClean="0">
                <a:latin typeface="Corbel" panose="020B0503020204020204" pitchFamily="34" charset="0"/>
              </a:rPr>
              <a:t>)(2)(A</a:t>
            </a:r>
            <a:r>
              <a:rPr lang="en-US" dirty="0">
                <a:latin typeface="Corbel" panose="020B0503020204020204" pitchFamily="34" charset="0"/>
              </a:rPr>
              <a:t>) </a:t>
            </a:r>
            <a:r>
              <a:rPr lang="en-US" dirty="0" smtClean="0">
                <a:latin typeface="Corbel" panose="020B0503020204020204" pitchFamily="34" charset="0"/>
              </a:rPr>
              <a:t>”Establish </a:t>
            </a:r>
            <a:r>
              <a:rPr lang="en-US" dirty="0">
                <a:latin typeface="Corbel" panose="020B0503020204020204" pitchFamily="34" charset="0"/>
              </a:rPr>
              <a:t>competency-based educational opportunities that recognize students’ prior learning and help students advance toward a credential. Competencies shall be established with the advice of appropriate faculty and employers, and shall be focused on knowledge and skills a student must demonstrate to pass a course and to earn a credential. Examples of prior learning include prior military service, registered apprenticeship training, industry-recognized certifications, or experience from other careers. Assessments shall be developed to enable students to demonstrate mastery and shall be mapped to the competencies</a:t>
            </a:r>
            <a:r>
              <a:rPr lang="en-US" dirty="0" smtClean="0">
                <a:latin typeface="Corbel" panose="020B0503020204020204" pitchFamily="34" charset="0"/>
              </a:rPr>
              <a:t>.”</a:t>
            </a:r>
            <a:endParaRPr lang="en-US" dirty="0">
              <a:latin typeface="Corbel" panose="020B0503020204020204" pitchFamily="34" charset="0"/>
            </a:endParaRPr>
          </a:p>
        </p:txBody>
      </p:sp>
    </p:spTree>
    <p:extLst>
      <p:ext uri="{BB962C8B-B14F-4D97-AF65-F5344CB8AC3E}">
        <p14:creationId xmlns:p14="http://schemas.microsoft.com/office/powerpoint/2010/main" val="4217075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Noncredit, CDCP, and CBE </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rPr>
              <a:t>§ </a:t>
            </a:r>
            <a:r>
              <a:rPr lang="en-US" dirty="0" smtClean="0">
                <a:latin typeface="Corbel" panose="020B0503020204020204" pitchFamily="34" charset="0"/>
              </a:rPr>
              <a:t>75012.</a:t>
            </a:r>
            <a:r>
              <a:rPr lang="en-US" dirty="0">
                <a:latin typeface="Corbel" panose="020B0503020204020204" pitchFamily="34" charset="0"/>
              </a:rPr>
              <a:t> (a) The chancellor’s office shall conduct a review of the process used to calculate noncredit and career development college preparation rates, and make recommendations to the board of governors on or before January 1, 2019, on how that process may be modified to encourage the use and development of competency-based courses and programs.</a:t>
            </a:r>
          </a:p>
          <a:p>
            <a:r>
              <a:rPr lang="en-US" dirty="0">
                <a:latin typeface="Corbel" panose="020B0503020204020204" pitchFamily="34" charset="0"/>
              </a:rPr>
              <a:t>(b) The chancellor’s office shall conduct a review of the statewide approval process to offer online courses under a flexible calendar, and make recommendations to the board of governors on or before January 1, 2019</a:t>
            </a:r>
            <a:r>
              <a:rPr lang="en-US" dirty="0" smtClean="0">
                <a:latin typeface="Corbel" panose="020B0503020204020204" pitchFamily="34" charset="0"/>
              </a:rPr>
              <a:t>.</a:t>
            </a:r>
            <a:endParaRPr lang="en-US" dirty="0">
              <a:latin typeface="Corbel" panose="020B0503020204020204" pitchFamily="34" charset="0"/>
            </a:endParaRPr>
          </a:p>
        </p:txBody>
      </p:sp>
    </p:spTree>
    <p:extLst>
      <p:ext uri="{BB962C8B-B14F-4D97-AF65-F5344CB8AC3E}">
        <p14:creationId xmlns:p14="http://schemas.microsoft.com/office/powerpoint/2010/main" val="2099758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COCC—Academic Programs  </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hlinkClick r:id="rId3"/>
              </a:rPr>
              <a:t>Budget Summary </a:t>
            </a:r>
            <a:r>
              <a:rPr lang="en-US" dirty="0" smtClean="0">
                <a:latin typeface="Corbel" panose="020B0503020204020204" pitchFamily="34" charset="0"/>
              </a:rPr>
              <a:t>lists information technology and medical coding as two of the three programs to be developed by July 1</a:t>
            </a:r>
          </a:p>
          <a:p>
            <a:r>
              <a:rPr lang="en-US" dirty="0" smtClean="0">
                <a:latin typeface="Corbel" panose="020B0503020204020204" pitchFamily="34" charset="0"/>
              </a:rPr>
              <a:t>Chancellor’s Office FAQ states “</a:t>
            </a:r>
            <a:r>
              <a:rPr lang="en-US" dirty="0">
                <a:latin typeface="Corbel" panose="020B0503020204020204" pitchFamily="34" charset="0"/>
              </a:rPr>
              <a:t>The Chancellor’s Office is exploring potential programs in several </a:t>
            </a:r>
            <a:r>
              <a:rPr lang="en-US" dirty="0" smtClean="0">
                <a:latin typeface="Corbel" panose="020B0503020204020204" pitchFamily="34" charset="0"/>
              </a:rPr>
              <a:t>areas</a:t>
            </a:r>
            <a:r>
              <a:rPr lang="en-US" dirty="0">
                <a:latin typeface="Corbel" panose="020B0503020204020204" pitchFamily="34" charset="0"/>
              </a:rPr>
              <a:t>, including advanced manufacturing, healthcare, the service sector, in-home support services, and </a:t>
            </a:r>
            <a:r>
              <a:rPr lang="en-US" dirty="0" smtClean="0">
                <a:latin typeface="Corbel" panose="020B0503020204020204" pitchFamily="34" charset="0"/>
              </a:rPr>
              <a:t>child </a:t>
            </a:r>
            <a:r>
              <a:rPr lang="en-US" dirty="0">
                <a:latin typeface="Corbel" panose="020B0503020204020204" pitchFamily="34" charset="0"/>
              </a:rPr>
              <a:t>development</a:t>
            </a:r>
            <a:r>
              <a:rPr lang="en-US" dirty="0" smtClean="0">
                <a:latin typeface="Corbel" panose="020B0503020204020204" pitchFamily="34" charset="0"/>
              </a:rPr>
              <a:t>.” </a:t>
            </a:r>
            <a:endParaRPr lang="en-US" dirty="0">
              <a:latin typeface="Corbel" panose="020B0503020204020204" pitchFamily="34" charset="0"/>
            </a:endParaRPr>
          </a:p>
          <a:p>
            <a:r>
              <a:rPr lang="en-US" i="1" dirty="0" smtClean="0">
                <a:latin typeface="Corbel" panose="020B0503020204020204" pitchFamily="34" charset="0"/>
              </a:rPr>
              <a:t>What roles do academic senates typically play in program development? </a:t>
            </a:r>
          </a:p>
          <a:p>
            <a:endParaRPr lang="en-US" dirty="0" smtClean="0">
              <a:latin typeface="Corbel" panose="020B0503020204020204" pitchFamily="34" charset="0"/>
            </a:endParaRPr>
          </a:p>
          <a:p>
            <a:endParaRPr lang="en-US" dirty="0">
              <a:latin typeface="Corbel" panose="020B0503020204020204" pitchFamily="34" charset="0"/>
            </a:endParaRPr>
          </a:p>
        </p:txBody>
      </p:sp>
    </p:spTree>
    <p:extLst>
      <p:ext uri="{BB962C8B-B14F-4D97-AF65-F5344CB8AC3E}">
        <p14:creationId xmlns:p14="http://schemas.microsoft.com/office/powerpoint/2010/main" val="354493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COCC—Governance  </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COCC is its own district </a:t>
            </a:r>
            <a:endParaRPr lang="en-US" dirty="0" smtClean="0">
              <a:latin typeface="Corbel" panose="020B0503020204020204" pitchFamily="34" charset="0"/>
              <a:hlinkClick r:id="rId3"/>
            </a:endParaRPr>
          </a:p>
          <a:p>
            <a:r>
              <a:rPr lang="en-US" dirty="0" smtClean="0">
                <a:latin typeface="Corbel" panose="020B0503020204020204" pitchFamily="34" charset="0"/>
              </a:rPr>
              <a:t>The </a:t>
            </a:r>
            <a:r>
              <a:rPr lang="en-US" dirty="0" smtClean="0">
                <a:latin typeface="Corbel" panose="020B0503020204020204" pitchFamily="34" charset="0"/>
              </a:rPr>
              <a:t>COCC Board of Trustees is the </a:t>
            </a:r>
            <a:r>
              <a:rPr lang="en-US" dirty="0" smtClean="0">
                <a:latin typeface="Corbel" panose="020B0503020204020204" pitchFamily="34" charset="0"/>
                <a:hlinkClick r:id="rId3"/>
              </a:rPr>
              <a:t>CCC BoG</a:t>
            </a:r>
            <a:endParaRPr lang="en-US" dirty="0" smtClean="0">
              <a:latin typeface="Corbel" panose="020B0503020204020204" pitchFamily="34" charset="0"/>
            </a:endParaRPr>
          </a:p>
          <a:p>
            <a:r>
              <a:rPr lang="en-US" dirty="0" smtClean="0">
                <a:latin typeface="Corbel" panose="020B0503020204020204" pitchFamily="34" charset="0"/>
              </a:rPr>
              <a:t>Executive Committee of eight members created </a:t>
            </a:r>
          </a:p>
          <a:p>
            <a:r>
              <a:rPr lang="en-US" dirty="0" smtClean="0">
                <a:latin typeface="Corbel" panose="020B0503020204020204" pitchFamily="34" charset="0"/>
              </a:rPr>
              <a:t>Efforts to launch search for CEO </a:t>
            </a:r>
            <a:endParaRPr lang="en-US" dirty="0" smtClean="0">
              <a:latin typeface="Corbel" panose="020B0503020204020204" pitchFamily="34" charset="0"/>
            </a:endParaRPr>
          </a:p>
          <a:p>
            <a:endParaRPr lang="en-US" dirty="0">
              <a:latin typeface="Corbel" panose="020B0503020204020204" pitchFamily="34" charset="0"/>
            </a:endParaRPr>
          </a:p>
          <a:p>
            <a:pPr marL="0" indent="0">
              <a:buNone/>
            </a:pPr>
            <a:endParaRPr lang="en-US" dirty="0" smtClean="0">
              <a:latin typeface="Corbel" panose="020B0503020204020204" pitchFamily="34" charset="0"/>
            </a:endParaRPr>
          </a:p>
          <a:p>
            <a:pPr marL="0" indent="0">
              <a:buNone/>
            </a:pPr>
            <a:endParaRPr lang="en-US" dirty="0" smtClean="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p:txBody>
      </p:sp>
    </p:spTree>
    <p:extLst>
      <p:ext uri="{BB962C8B-B14F-4D97-AF65-F5344CB8AC3E}">
        <p14:creationId xmlns:p14="http://schemas.microsoft.com/office/powerpoint/2010/main" val="291807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The BoG Shall . . .</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a:latin typeface="Corbel" panose="020B0503020204020204" pitchFamily="34" charset="0"/>
              </a:rPr>
              <a:t> § </a:t>
            </a:r>
            <a:r>
              <a:rPr lang="en-US" dirty="0" smtClean="0">
                <a:latin typeface="Corbel" panose="020B0503020204020204" pitchFamily="34" charset="0"/>
              </a:rPr>
              <a:t>75003(b)(7</a:t>
            </a:r>
            <a:r>
              <a:rPr lang="en-US" dirty="0">
                <a:latin typeface="Corbel" panose="020B0503020204020204" pitchFamily="34" charset="0"/>
              </a:rPr>
              <a:t>) </a:t>
            </a:r>
            <a:r>
              <a:rPr lang="en-US" dirty="0" smtClean="0">
                <a:latin typeface="Corbel" panose="020B0503020204020204" pitchFamily="34" charset="0"/>
              </a:rPr>
              <a:t>”Establish </a:t>
            </a:r>
            <a:r>
              <a:rPr lang="en-US" dirty="0">
                <a:latin typeface="Corbel" panose="020B0503020204020204" pitchFamily="34" charset="0"/>
              </a:rPr>
              <a:t>procedures that are consistent with minimum standards otherwise established by the board of governors to </a:t>
            </a:r>
            <a:r>
              <a:rPr lang="en-US" dirty="0" smtClean="0">
                <a:latin typeface="Corbel" panose="020B0503020204020204" pitchFamily="34" charset="0"/>
              </a:rPr>
              <a:t>. . . ensure </a:t>
            </a:r>
            <a:r>
              <a:rPr lang="en-US" dirty="0">
                <a:latin typeface="Corbel" panose="020B0503020204020204" pitchFamily="34" charset="0"/>
              </a:rPr>
              <a:t>the right of the college’s academic senate to make recommendations in the areas of curriculum and academic standards. The California Online Community College may establish procedures enabling the use of a digital format, or formats</a:t>
            </a:r>
            <a:r>
              <a:rPr lang="en-US" dirty="0" smtClean="0">
                <a:latin typeface="Corbel" panose="020B0503020204020204" pitchFamily="34" charset="0"/>
              </a:rPr>
              <a:t>.”</a:t>
            </a:r>
          </a:p>
          <a:p>
            <a:r>
              <a:rPr lang="en-US" dirty="0" smtClean="0">
                <a:latin typeface="Corbel" panose="020B0503020204020204" pitchFamily="34" charset="0"/>
              </a:rPr>
              <a:t>Before, or after the development of programs and CBE? </a:t>
            </a:r>
            <a:endParaRPr lang="en-US" dirty="0">
              <a:latin typeface="Corbel" panose="020B0503020204020204" pitchFamily="34" charset="0"/>
            </a:endParaRPr>
          </a:p>
        </p:txBody>
      </p:sp>
    </p:spTree>
    <p:extLst>
      <p:ext uri="{BB962C8B-B14F-4D97-AF65-F5344CB8AC3E}">
        <p14:creationId xmlns:p14="http://schemas.microsoft.com/office/powerpoint/2010/main" val="13339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98" y="192932"/>
            <a:ext cx="8229600" cy="990600"/>
          </a:xfrm>
        </p:spPr>
        <p:txBody>
          <a:bodyPr>
            <a:normAutofit fontScale="90000"/>
          </a:bodyPr>
          <a:lstStyle/>
          <a:p>
            <a:r>
              <a:rPr lang="en-US" dirty="0" smtClean="0">
                <a:latin typeface="Georgia" panose="02040502050405020303" pitchFamily="18" charset="0"/>
              </a:rPr>
              <a:t>Relationship to CVC-OEI </a:t>
            </a:r>
            <a:r>
              <a:rPr lang="en-US" sz="3100" dirty="0" smtClean="0">
                <a:latin typeface="Georgia" panose="02040502050405020303" pitchFamily="18" charset="0"/>
              </a:rPr>
              <a:t>(the COCC shall . . .)</a:t>
            </a:r>
            <a:r>
              <a:rPr lang="en-US" dirty="0" smtClean="0">
                <a:latin typeface="Georgia" panose="02040502050405020303" pitchFamily="18" charset="0"/>
              </a:rPr>
              <a:t> </a:t>
            </a:r>
            <a:endParaRPr lang="en-US" dirty="0">
              <a:latin typeface="Georgia" panose="02040502050405020303" pitchFamily="18" charset="0"/>
            </a:endParaRPr>
          </a:p>
        </p:txBody>
      </p:sp>
      <p:sp>
        <p:nvSpPr>
          <p:cNvPr id="3" name="Content Placeholder 2"/>
          <p:cNvSpPr>
            <a:spLocks noGrp="1"/>
          </p:cNvSpPr>
          <p:nvPr>
            <p:ph idx="1"/>
          </p:nvPr>
        </p:nvSpPr>
        <p:spPr>
          <a:xfrm>
            <a:off x="359923" y="1060315"/>
            <a:ext cx="8326878" cy="5603131"/>
          </a:xfrm>
        </p:spPr>
        <p:txBody>
          <a:bodyPr>
            <a:normAutofit fontScale="85000" lnSpcReduction="10000"/>
          </a:bodyPr>
          <a:lstStyle/>
          <a:p>
            <a:r>
              <a:rPr lang="en-US" sz="3200" i="1" dirty="0">
                <a:latin typeface="Corbel" panose="020B0503020204020204" pitchFamily="34" charset="0"/>
              </a:rPr>
              <a:t> § </a:t>
            </a:r>
            <a:r>
              <a:rPr lang="en-US" sz="3200" i="1" dirty="0" smtClean="0">
                <a:latin typeface="Corbel" panose="020B0503020204020204" pitchFamily="34" charset="0"/>
              </a:rPr>
              <a:t>75001 (d)(3)(B</a:t>
            </a:r>
            <a:r>
              <a:rPr lang="en-US" sz="3200" i="1" dirty="0">
                <a:latin typeface="Corbel" panose="020B0503020204020204" pitchFamily="34" charset="0"/>
              </a:rPr>
              <a:t>) </a:t>
            </a:r>
            <a:r>
              <a:rPr lang="en-US" sz="3200" i="1" dirty="0" smtClean="0">
                <a:latin typeface="Corbel" panose="020B0503020204020204" pitchFamily="34" charset="0"/>
              </a:rPr>
              <a:t>”Utilize </a:t>
            </a:r>
            <a:r>
              <a:rPr lang="en-US" sz="3200" i="1" dirty="0">
                <a:latin typeface="Corbel" panose="020B0503020204020204" pitchFamily="34" charset="0"/>
              </a:rPr>
              <a:t>the Online Education Initiative’s existing social and technological infrastructure for students, instructors, and administrators, including all of the following</a:t>
            </a:r>
            <a:r>
              <a:rPr lang="en-US" sz="3200" dirty="0">
                <a:latin typeface="Corbel" panose="020B0503020204020204" pitchFamily="34" charset="0"/>
              </a:rPr>
              <a:t>:</a:t>
            </a:r>
          </a:p>
          <a:p>
            <a:r>
              <a:rPr lang="en-US" sz="3200" dirty="0">
                <a:latin typeface="Corbel" panose="020B0503020204020204" pitchFamily="34" charset="0"/>
              </a:rPr>
              <a:t>(</a:t>
            </a:r>
            <a:r>
              <a:rPr lang="en-US" sz="3200" dirty="0" err="1">
                <a:latin typeface="Corbel" panose="020B0503020204020204" pitchFamily="34" charset="0"/>
              </a:rPr>
              <a:t>i</a:t>
            </a:r>
            <a:r>
              <a:rPr lang="en-US" sz="3200" dirty="0">
                <a:latin typeface="Corbel" panose="020B0503020204020204" pitchFamily="34" charset="0"/>
              </a:rPr>
              <a:t>) Contribute to the Initiative’s common course management platform for online content and classes.</a:t>
            </a:r>
          </a:p>
          <a:p>
            <a:r>
              <a:rPr lang="en-US" sz="3200" dirty="0">
                <a:latin typeface="Corbel" panose="020B0503020204020204" pitchFamily="34" charset="0"/>
              </a:rPr>
              <a:t>(ii) Utilize and develop comprehensive, specialized student supports that are technology-enabled for scale and focused on the student experience, including, but not limited to, pathway navigation, online tutoring, online mentoring, and online help desk support. These supports, as well as the instructional delivery, shall be made available during nontraditional working hours to promote student success for the focus population.</a:t>
            </a:r>
          </a:p>
          <a:p>
            <a:endParaRPr lang="en-US" dirty="0">
              <a:latin typeface="Corbel" panose="020B0503020204020204" pitchFamily="34" charset="0"/>
            </a:endParaRPr>
          </a:p>
        </p:txBody>
      </p:sp>
    </p:spTree>
    <p:extLst>
      <p:ext uri="{BB962C8B-B14F-4D97-AF65-F5344CB8AC3E}">
        <p14:creationId xmlns:p14="http://schemas.microsoft.com/office/powerpoint/2010/main" val="297983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98" y="192932"/>
            <a:ext cx="8229600" cy="990600"/>
          </a:xfrm>
        </p:spPr>
        <p:txBody>
          <a:bodyPr>
            <a:normAutofit fontScale="90000"/>
          </a:bodyPr>
          <a:lstStyle/>
          <a:p>
            <a:r>
              <a:rPr lang="en-US" dirty="0" smtClean="0">
                <a:latin typeface="Georgia" panose="02040502050405020303" pitchFamily="18" charset="0"/>
              </a:rPr>
              <a:t>Relationship to CVC-OEI </a:t>
            </a:r>
            <a:r>
              <a:rPr lang="en-US" sz="3100" dirty="0" smtClean="0">
                <a:latin typeface="Georgia" panose="02040502050405020303" pitchFamily="18" charset="0"/>
              </a:rPr>
              <a:t>(the COCC shall . . .)</a:t>
            </a:r>
            <a:r>
              <a:rPr lang="en-US" dirty="0" smtClean="0">
                <a:latin typeface="Georgia" panose="02040502050405020303" pitchFamily="18" charset="0"/>
              </a:rPr>
              <a:t> </a:t>
            </a:r>
            <a:endParaRPr lang="en-US" dirty="0">
              <a:latin typeface="Georgia" panose="02040502050405020303" pitchFamily="18" charset="0"/>
            </a:endParaRPr>
          </a:p>
        </p:txBody>
      </p:sp>
      <p:sp>
        <p:nvSpPr>
          <p:cNvPr id="3" name="Content Placeholder 2"/>
          <p:cNvSpPr>
            <a:spLocks noGrp="1"/>
          </p:cNvSpPr>
          <p:nvPr>
            <p:ph idx="1"/>
          </p:nvPr>
        </p:nvSpPr>
        <p:spPr>
          <a:xfrm>
            <a:off x="359923" y="1060315"/>
            <a:ext cx="8326878" cy="5603131"/>
          </a:xfrm>
        </p:spPr>
        <p:txBody>
          <a:bodyPr>
            <a:normAutofit fontScale="77500" lnSpcReduction="20000"/>
          </a:bodyPr>
          <a:lstStyle/>
          <a:p>
            <a:r>
              <a:rPr lang="en-US" sz="3100" i="1" dirty="0">
                <a:latin typeface="Corbel" panose="020B0503020204020204" pitchFamily="34" charset="0"/>
              </a:rPr>
              <a:t> § </a:t>
            </a:r>
            <a:r>
              <a:rPr lang="en-US" sz="3100" i="1" dirty="0" smtClean="0">
                <a:latin typeface="Corbel" panose="020B0503020204020204" pitchFamily="34" charset="0"/>
              </a:rPr>
              <a:t>75001 (d)(3)(B</a:t>
            </a:r>
            <a:r>
              <a:rPr lang="en-US" sz="3100" i="1" dirty="0">
                <a:latin typeface="Corbel" panose="020B0503020204020204" pitchFamily="34" charset="0"/>
              </a:rPr>
              <a:t>) </a:t>
            </a:r>
            <a:r>
              <a:rPr lang="en-US" sz="3100" i="1" dirty="0" smtClean="0">
                <a:latin typeface="Corbel" panose="020B0503020204020204" pitchFamily="34" charset="0"/>
              </a:rPr>
              <a:t>”Utilize </a:t>
            </a:r>
            <a:r>
              <a:rPr lang="en-US" sz="3100" i="1" dirty="0">
                <a:latin typeface="Corbel" panose="020B0503020204020204" pitchFamily="34" charset="0"/>
              </a:rPr>
              <a:t>the Online Education Initiative’s existing social and technological infrastructure for students, instructors, and administrators, including all of the following</a:t>
            </a:r>
            <a:r>
              <a:rPr lang="en-US" sz="3100" dirty="0" smtClean="0">
                <a:latin typeface="Corbel" panose="020B0503020204020204" pitchFamily="34" charset="0"/>
              </a:rPr>
              <a:t>: . . .</a:t>
            </a:r>
            <a:endParaRPr lang="en-US" sz="3100" dirty="0">
              <a:latin typeface="Corbel" panose="020B0503020204020204" pitchFamily="34" charset="0"/>
            </a:endParaRPr>
          </a:p>
          <a:p>
            <a:r>
              <a:rPr lang="en-US" sz="3200" dirty="0" smtClean="0">
                <a:latin typeface="Corbel" panose="020B0503020204020204" pitchFamily="34" charset="0"/>
              </a:rPr>
              <a:t>(</a:t>
            </a:r>
            <a:r>
              <a:rPr lang="en-US" sz="3200" dirty="0">
                <a:latin typeface="Corbel" panose="020B0503020204020204" pitchFamily="34" charset="0"/>
              </a:rPr>
              <a:t>iii) Leverage free or low-cost, high-quality online educational materials for students through Open Educational Resources and the Zero-Textbook-Cost Degree Grant. The college shall ensure any open educational resources that are developed are available for use by any California community college through the system’s common learning management platform.</a:t>
            </a:r>
          </a:p>
          <a:p>
            <a:r>
              <a:rPr lang="en-US" sz="3200" dirty="0">
                <a:latin typeface="Corbel" panose="020B0503020204020204" pitchFamily="34" charset="0"/>
              </a:rPr>
              <a:t>(iv) Enhance </a:t>
            </a:r>
            <a:r>
              <a:rPr lang="en-US" sz="3200" dirty="0" err="1">
                <a:latin typeface="Corbel" panose="020B0503020204020204" pitchFamily="34" charset="0"/>
              </a:rPr>
              <a:t>systemwide</a:t>
            </a:r>
            <a:r>
              <a:rPr lang="en-US" sz="3200" dirty="0">
                <a:latin typeface="Corbel" panose="020B0503020204020204" pitchFamily="34" charset="0"/>
              </a:rPr>
              <a:t> student success efforts by using the College’s innovative teaching and student support methodologies and technologies to inform professional development opportunities available to the rest of the system through the Online Education Initiative and the Institutional Effectiveness Partnership Initiative</a:t>
            </a:r>
            <a:r>
              <a:rPr lang="en-US" sz="3200" dirty="0" smtClean="0">
                <a:latin typeface="Corbel" panose="020B0503020204020204" pitchFamily="34" charset="0"/>
              </a:rPr>
              <a:t>.”</a:t>
            </a:r>
            <a:endParaRPr lang="en-US" sz="3200" dirty="0">
              <a:latin typeface="Corbel" panose="020B0503020204020204" pitchFamily="34" charset="0"/>
            </a:endParaRPr>
          </a:p>
          <a:p>
            <a:endParaRPr lang="en-US" dirty="0">
              <a:latin typeface="Corbel" panose="020B0503020204020204" pitchFamily="34" charset="0"/>
            </a:endParaRPr>
          </a:p>
        </p:txBody>
      </p:sp>
      <p:sp>
        <p:nvSpPr>
          <p:cNvPr id="4" name="Oval 3"/>
          <p:cNvSpPr/>
          <p:nvPr/>
        </p:nvSpPr>
        <p:spPr>
          <a:xfrm>
            <a:off x="0" y="3852152"/>
            <a:ext cx="8861898" cy="2811294"/>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687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rPr>
              <a:t>Relationship to CVC-OEI </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a:latin typeface="Corbel" panose="020B0503020204020204" pitchFamily="34" charset="0"/>
              </a:rPr>
              <a:t> § </a:t>
            </a:r>
            <a:r>
              <a:rPr lang="en-US" dirty="0" smtClean="0">
                <a:latin typeface="Corbel" panose="020B0503020204020204" pitchFamily="34" charset="0"/>
              </a:rPr>
              <a:t>75001(f)(2)(G) ”Upon </a:t>
            </a:r>
            <a:r>
              <a:rPr lang="en-US" dirty="0">
                <a:latin typeface="Corbel" panose="020B0503020204020204" pitchFamily="34" charset="0"/>
              </a:rPr>
              <a:t>the establishment of an Academic Senate for the California Online Community College, the faculty shall review the Online Education Initiative Protocols for online content and adopt as appropriate</a:t>
            </a:r>
            <a:r>
              <a:rPr lang="en-US" dirty="0" smtClean="0">
                <a:latin typeface="Corbel" panose="020B0503020204020204" pitchFamily="34" charset="0"/>
              </a:rPr>
              <a:t>.”</a:t>
            </a:r>
            <a:endParaRPr lang="en-US" dirty="0">
              <a:latin typeface="Corbel" panose="020B0503020204020204" pitchFamily="34" charset="0"/>
            </a:endParaRPr>
          </a:p>
        </p:txBody>
      </p:sp>
    </p:spTree>
    <p:extLst>
      <p:ext uri="{BB962C8B-B14F-4D97-AF65-F5344CB8AC3E}">
        <p14:creationId xmlns:p14="http://schemas.microsoft.com/office/powerpoint/2010/main" val="3756709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06" y="202659"/>
            <a:ext cx="8229600" cy="990600"/>
          </a:xfrm>
        </p:spPr>
        <p:txBody>
          <a:bodyPr>
            <a:normAutofit/>
          </a:bodyPr>
          <a:lstStyle/>
          <a:p>
            <a:r>
              <a:rPr lang="en-US" sz="3200" dirty="0" smtClean="0">
                <a:latin typeface="Georgia" panose="02040502050405020303" pitchFamily="18" charset="0"/>
              </a:rPr>
              <a:t>$35M in Grant Funding for Existing Colleges</a:t>
            </a:r>
            <a:endParaRPr lang="en-US" sz="3200" dirty="0">
              <a:latin typeface="Georgia" panose="02040502050405020303" pitchFamily="18" charset="0"/>
            </a:endParaRPr>
          </a:p>
        </p:txBody>
      </p:sp>
      <p:sp>
        <p:nvSpPr>
          <p:cNvPr id="3" name="Content Placeholder 2"/>
          <p:cNvSpPr>
            <a:spLocks noGrp="1"/>
          </p:cNvSpPr>
          <p:nvPr>
            <p:ph idx="1"/>
          </p:nvPr>
        </p:nvSpPr>
        <p:spPr>
          <a:xfrm>
            <a:off x="359923" y="1193259"/>
            <a:ext cx="8326877" cy="5283741"/>
          </a:xfrm>
        </p:spPr>
        <p:txBody>
          <a:bodyPr/>
          <a:lstStyle/>
          <a:p>
            <a:r>
              <a:rPr lang="en-US" dirty="0" smtClean="0">
                <a:latin typeface="Corbel" panose="020B0503020204020204" pitchFamily="34" charset="0"/>
              </a:rPr>
              <a:t>In </a:t>
            </a:r>
            <a:r>
              <a:rPr lang="en-US" dirty="0" smtClean="0">
                <a:latin typeface="Corbel" panose="020B0503020204020204" pitchFamily="34" charset="0"/>
                <a:hlinkClick r:id="rId2"/>
              </a:rPr>
              <a:t>Enacted California Budget </a:t>
            </a:r>
            <a:endParaRPr lang="en-US" dirty="0" smtClean="0">
              <a:latin typeface="Corbel" panose="020B0503020204020204" pitchFamily="34" charset="0"/>
            </a:endParaRPr>
          </a:p>
          <a:p>
            <a:r>
              <a:rPr lang="en-US" dirty="0" smtClean="0">
                <a:latin typeface="Corbel" panose="020B0503020204020204" pitchFamily="34" charset="0"/>
              </a:rPr>
              <a:t>Reviewed and approved by </a:t>
            </a:r>
            <a:r>
              <a:rPr lang="en-US" dirty="0" smtClean="0">
                <a:latin typeface="Corbel" panose="020B0503020204020204" pitchFamily="34" charset="0"/>
                <a:hlinkClick r:id="rId3"/>
              </a:rPr>
              <a:t>BoG in Sep</a:t>
            </a:r>
            <a:r>
              <a:rPr lang="en-US" dirty="0">
                <a:latin typeface="Corbel" panose="020B0503020204020204" pitchFamily="34" charset="0"/>
              </a:rPr>
              <a:t>:</a:t>
            </a:r>
            <a:r>
              <a:rPr lang="en-US" dirty="0" smtClean="0">
                <a:latin typeface="Corbel" panose="020B0503020204020204" pitchFamily="34" charset="0"/>
              </a:rPr>
              <a:t> </a:t>
            </a:r>
            <a:endParaRPr lang="en-US" dirty="0">
              <a:latin typeface="Corbel" panose="020B050302020402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206" y="2212636"/>
            <a:ext cx="8979794" cy="3273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653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Session Objectives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sz="2800" dirty="0" smtClean="0">
                <a:latin typeface="Corbel" panose="020B0503020204020204" pitchFamily="34" charset="0"/>
              </a:rPr>
              <a:t>Provide update on status and objectives of California Online Community College (COCC)</a:t>
            </a:r>
          </a:p>
          <a:p>
            <a:r>
              <a:rPr lang="en-US" sz="2800" dirty="0" smtClean="0">
                <a:latin typeface="Corbel" panose="020B0503020204020204" pitchFamily="34" charset="0"/>
              </a:rPr>
              <a:t>Present purpose and objectives of budgeted, competitive, one-time CVC-OEI grants to support COCC </a:t>
            </a:r>
          </a:p>
          <a:p>
            <a:r>
              <a:rPr lang="en-US" sz="2800" dirty="0" smtClean="0">
                <a:latin typeface="Corbel" panose="020B0503020204020204" pitchFamily="34" charset="0"/>
              </a:rPr>
              <a:t>Discuss </a:t>
            </a:r>
            <a:r>
              <a:rPr lang="en-US" sz="2800" dirty="0" smtClean="0">
                <a:latin typeface="Corbel" panose="020B0503020204020204" pitchFamily="34" charset="0"/>
              </a:rPr>
              <a:t>system-wide </a:t>
            </a:r>
            <a:r>
              <a:rPr lang="en-US" sz="2800" dirty="0" smtClean="0">
                <a:latin typeface="Corbel" panose="020B0503020204020204" pitchFamily="34" charset="0"/>
              </a:rPr>
              <a:t>implications of above</a:t>
            </a:r>
          </a:p>
          <a:p>
            <a:r>
              <a:rPr lang="en-US" sz="2800" dirty="0" smtClean="0">
                <a:latin typeface="Corbel" panose="020B0503020204020204" pitchFamily="34" charset="0"/>
              </a:rPr>
              <a:t>Review proposed resolution 1.01 F18 </a:t>
            </a:r>
            <a:endParaRPr lang="en-US" sz="2800" dirty="0">
              <a:latin typeface="Corbel" panose="020B0503020204020204" pitchFamily="34" charset="0"/>
            </a:endParaRPr>
          </a:p>
        </p:txBody>
      </p:sp>
    </p:spTree>
    <p:extLst>
      <p:ext uri="{BB962C8B-B14F-4D97-AF65-F5344CB8AC3E}">
        <p14:creationId xmlns:p14="http://schemas.microsoft.com/office/powerpoint/2010/main" val="786260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06" y="202659"/>
            <a:ext cx="8229600" cy="990600"/>
          </a:xfrm>
        </p:spPr>
        <p:txBody>
          <a:bodyPr>
            <a:normAutofit/>
          </a:bodyPr>
          <a:lstStyle/>
          <a:p>
            <a:r>
              <a:rPr lang="en-US" sz="3200" dirty="0" smtClean="0">
                <a:latin typeface="Georgia" panose="02040502050405020303" pitchFamily="18" charset="0"/>
              </a:rPr>
              <a:t>$35M in Grant Funding for Existing Colleges</a:t>
            </a:r>
            <a:endParaRPr lang="en-US" sz="3200" dirty="0">
              <a:latin typeface="Georgia" panose="02040502050405020303" pitchFamily="18" charset="0"/>
            </a:endParaRPr>
          </a:p>
        </p:txBody>
      </p:sp>
      <p:sp>
        <p:nvSpPr>
          <p:cNvPr id="3" name="Content Placeholder 2"/>
          <p:cNvSpPr>
            <a:spLocks noGrp="1"/>
          </p:cNvSpPr>
          <p:nvPr>
            <p:ph idx="1"/>
          </p:nvPr>
        </p:nvSpPr>
        <p:spPr>
          <a:xfrm>
            <a:off x="359923" y="1193259"/>
            <a:ext cx="8326877" cy="5283741"/>
          </a:xfrm>
        </p:spPr>
        <p:txBody>
          <a:bodyPr/>
          <a:lstStyle/>
          <a:p>
            <a:r>
              <a:rPr lang="en-US" dirty="0" smtClean="0">
                <a:latin typeface="Corbel" panose="020B0503020204020204" pitchFamily="34" charset="0"/>
              </a:rPr>
              <a:t>Reviewed and approved by </a:t>
            </a:r>
            <a:r>
              <a:rPr lang="en-US" dirty="0" smtClean="0">
                <a:latin typeface="Corbel" panose="020B0503020204020204" pitchFamily="34" charset="0"/>
                <a:hlinkClick r:id="rId2"/>
              </a:rPr>
              <a:t>BoG in Sep</a:t>
            </a:r>
            <a:r>
              <a:rPr lang="en-US" dirty="0">
                <a:latin typeface="Corbel" panose="020B0503020204020204" pitchFamily="34" charset="0"/>
              </a:rPr>
              <a:t>:</a:t>
            </a:r>
            <a:r>
              <a:rPr lang="en-US" dirty="0" smtClean="0">
                <a:latin typeface="Corbel" panose="020B0503020204020204" pitchFamily="34" charset="0"/>
              </a:rPr>
              <a:t> </a:t>
            </a:r>
            <a:endParaRPr lang="en-US" dirty="0">
              <a:latin typeface="Corbel" panose="020B0503020204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76" y="1985963"/>
            <a:ext cx="8799726" cy="3431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3951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06" y="202659"/>
            <a:ext cx="8229600" cy="990600"/>
          </a:xfrm>
        </p:spPr>
        <p:txBody>
          <a:bodyPr>
            <a:normAutofit/>
          </a:bodyPr>
          <a:lstStyle/>
          <a:p>
            <a:r>
              <a:rPr lang="en-US" sz="3200" dirty="0" smtClean="0">
                <a:latin typeface="Georgia" panose="02040502050405020303" pitchFamily="18" charset="0"/>
              </a:rPr>
              <a:t>System-wide Implications</a:t>
            </a:r>
            <a:endParaRPr lang="en-US" sz="3200" dirty="0">
              <a:latin typeface="Georgia" panose="02040502050405020303" pitchFamily="18" charset="0"/>
            </a:endParaRPr>
          </a:p>
        </p:txBody>
      </p:sp>
      <p:sp>
        <p:nvSpPr>
          <p:cNvPr id="3" name="Content Placeholder 2"/>
          <p:cNvSpPr>
            <a:spLocks noGrp="1"/>
          </p:cNvSpPr>
          <p:nvPr>
            <p:ph idx="1"/>
          </p:nvPr>
        </p:nvSpPr>
        <p:spPr>
          <a:xfrm>
            <a:off x="359923" y="1193259"/>
            <a:ext cx="8326877" cy="5283741"/>
          </a:xfrm>
        </p:spPr>
        <p:txBody>
          <a:bodyPr/>
          <a:lstStyle/>
          <a:p>
            <a:r>
              <a:rPr lang="en-US" dirty="0" smtClean="0">
                <a:latin typeface="Corbel" panose="020B0503020204020204" pitchFamily="34" charset="0"/>
              </a:rPr>
              <a:t>What conclusions can we draw from the new Education Code sections and the new grants?</a:t>
            </a:r>
          </a:p>
          <a:p>
            <a:r>
              <a:rPr lang="en-US" dirty="0" smtClean="0">
                <a:latin typeface="Corbel" panose="020B0503020204020204" pitchFamily="34" charset="0"/>
              </a:rPr>
              <a:t>Why would an academic senate be important in the governance of the newly established college? </a:t>
            </a:r>
          </a:p>
          <a:p>
            <a:r>
              <a:rPr lang="en-US" dirty="0" smtClean="0">
                <a:latin typeface="Corbel" panose="020B0503020204020204" pitchFamily="34" charset="0"/>
              </a:rPr>
              <a:t>Is time of </a:t>
            </a:r>
            <a:r>
              <a:rPr lang="en-US" smtClean="0">
                <a:latin typeface="Corbel" panose="020B0503020204020204" pitchFamily="34" charset="0"/>
              </a:rPr>
              <a:t>the essence? </a:t>
            </a:r>
            <a:endParaRPr lang="en-US" dirty="0">
              <a:latin typeface="Corbel" panose="020B0503020204020204" pitchFamily="34" charset="0"/>
            </a:endParaRPr>
          </a:p>
        </p:txBody>
      </p:sp>
    </p:spTree>
    <p:extLst>
      <p:ext uri="{BB962C8B-B14F-4D97-AF65-F5344CB8AC3E}">
        <p14:creationId xmlns:p14="http://schemas.microsoft.com/office/powerpoint/2010/main" val="2588720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7650" y="1"/>
            <a:ext cx="803492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1876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Resources</a:t>
            </a:r>
            <a:r>
              <a:rPr lang="en-US" dirty="0" smtClean="0"/>
              <a:t> </a:t>
            </a:r>
            <a:endParaRPr lang="en-US" dirty="0"/>
          </a:p>
        </p:txBody>
      </p:sp>
      <p:sp>
        <p:nvSpPr>
          <p:cNvPr id="3" name="Content Placeholder 2"/>
          <p:cNvSpPr>
            <a:spLocks noGrp="1"/>
          </p:cNvSpPr>
          <p:nvPr>
            <p:ph idx="1"/>
          </p:nvPr>
        </p:nvSpPr>
        <p:spPr/>
        <p:txBody>
          <a:bodyPr/>
          <a:lstStyle/>
          <a:p>
            <a:r>
              <a:rPr lang="en-US" i="1" dirty="0" smtClean="0">
                <a:latin typeface="Corbel" panose="020B0503020204020204" pitchFamily="34" charset="0"/>
                <a:hlinkClick r:id="rId2"/>
              </a:rPr>
              <a:t>California </a:t>
            </a:r>
            <a:r>
              <a:rPr lang="en-US" i="1" dirty="0">
                <a:latin typeface="Corbel" panose="020B0503020204020204" pitchFamily="34" charset="0"/>
                <a:hlinkClick r:id="rId2"/>
              </a:rPr>
              <a:t>Community Colleges. Online College. Frequently Asked Questions. </a:t>
            </a:r>
            <a:endParaRPr lang="en-US" i="1" dirty="0" smtClean="0">
              <a:latin typeface="Corbel" panose="020B0503020204020204" pitchFamily="34" charset="0"/>
            </a:endParaRPr>
          </a:p>
          <a:p>
            <a:r>
              <a:rPr lang="en-US" i="1" dirty="0" smtClean="0">
                <a:latin typeface="Corbel" panose="020B0503020204020204" pitchFamily="34" charset="0"/>
                <a:hlinkClick r:id="rId3"/>
              </a:rPr>
              <a:t>California Community Colleges. Online Community College</a:t>
            </a:r>
            <a:endParaRPr lang="en-US" i="1" dirty="0" smtClean="0">
              <a:latin typeface="Corbel" panose="020B0503020204020204" pitchFamily="34" charset="0"/>
            </a:endParaRPr>
          </a:p>
          <a:p>
            <a:r>
              <a:rPr lang="en-US" i="1" dirty="0" smtClean="0">
                <a:latin typeface="Corbel" panose="020B0503020204020204" pitchFamily="34" charset="0"/>
                <a:hlinkClick r:id="rId4"/>
              </a:rPr>
              <a:t>California Community Colleges. California Online Community College District </a:t>
            </a:r>
            <a:endParaRPr lang="en-US" i="1" dirty="0" smtClean="0">
              <a:latin typeface="Corbel" panose="020B0503020204020204" pitchFamily="34" charset="0"/>
            </a:endParaRPr>
          </a:p>
          <a:p>
            <a:r>
              <a:rPr lang="en-US" i="1" dirty="0">
                <a:latin typeface="Corbel" panose="020B0503020204020204" pitchFamily="34" charset="0"/>
                <a:hlinkClick r:id="rId5"/>
              </a:rPr>
              <a:t>The California Online Community College Act</a:t>
            </a:r>
            <a:endParaRPr lang="en-US" i="1" dirty="0">
              <a:latin typeface="Corbel" panose="020B0503020204020204" pitchFamily="34" charset="0"/>
            </a:endParaRPr>
          </a:p>
          <a:p>
            <a:pPr marL="0" indent="0">
              <a:buNone/>
            </a:pPr>
            <a:endParaRPr lang="en-US" i="1" dirty="0" smtClean="0">
              <a:latin typeface="Corbel" panose="020B0503020204020204" pitchFamily="34" charset="0"/>
            </a:endParaRPr>
          </a:p>
        </p:txBody>
      </p:sp>
    </p:spTree>
    <p:extLst>
      <p:ext uri="{BB962C8B-B14F-4D97-AF65-F5344CB8AC3E}">
        <p14:creationId xmlns:p14="http://schemas.microsoft.com/office/powerpoint/2010/main" val="3036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cs typeface="Times New Roman"/>
              </a:rPr>
              <a:t>California Online Community College </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2800" dirty="0" smtClean="0">
                <a:latin typeface="Corbel" panose="020B0503020204020204" pitchFamily="34" charset="0"/>
                <a:cs typeface="Times New Roman"/>
              </a:rPr>
              <a:t>Directed by budget to have at least three programs developed by July 1, 2019, and begin enrolling students by the end of 2019. </a:t>
            </a:r>
          </a:p>
          <a:p>
            <a:r>
              <a:rPr lang="en-US" sz="2800" dirty="0" smtClean="0">
                <a:latin typeface="Corbel" panose="020B0503020204020204" pitchFamily="34" charset="0"/>
                <a:cs typeface="Times New Roman"/>
              </a:rPr>
              <a:t>Will use competency-based education (CBE). </a:t>
            </a:r>
          </a:p>
          <a:p>
            <a:r>
              <a:rPr lang="en-US" sz="2800" dirty="0" smtClean="0">
                <a:latin typeface="Corbel" panose="020B0503020204020204" pitchFamily="34" charset="0"/>
                <a:cs typeface="Times New Roman"/>
              </a:rPr>
              <a:t>Board of Trustees for COCC is Board of Governors. </a:t>
            </a:r>
          </a:p>
          <a:p>
            <a:r>
              <a:rPr lang="en-US" sz="2800" dirty="0" smtClean="0">
                <a:latin typeface="Corbel" panose="020B0503020204020204" pitchFamily="34" charset="0"/>
                <a:cs typeface="Times New Roman"/>
              </a:rPr>
              <a:t>$35 million in current budget for one-time, competitive CVC-OEI grants for existing districts, related to COCC. </a:t>
            </a:r>
          </a:p>
          <a:p>
            <a:r>
              <a:rPr lang="en-US" sz="2800" dirty="0" smtClean="0">
                <a:latin typeface="Corbel" panose="020B0503020204020204" pitchFamily="34" charset="0"/>
                <a:cs typeface="Times New Roman"/>
              </a:rPr>
              <a:t>COCC expected to work to hire CEO soon. </a:t>
            </a:r>
          </a:p>
          <a:p>
            <a:r>
              <a:rPr lang="en-US" sz="2800" dirty="0" smtClean="0">
                <a:latin typeface="Corbel" panose="020B0503020204020204" pitchFamily="34" charset="0"/>
                <a:cs typeface="Times New Roman"/>
              </a:rPr>
              <a:t>Where’s the academic senate?  </a:t>
            </a:r>
            <a:endParaRPr lang="en-US" sz="2800" dirty="0">
              <a:latin typeface="Corbel" panose="020B0503020204020204" pitchFamily="34" charset="0"/>
              <a:cs typeface="Times New Roman"/>
            </a:endParaRPr>
          </a:p>
        </p:txBody>
      </p:sp>
    </p:spTree>
    <p:extLst>
      <p:ext uri="{BB962C8B-B14F-4D97-AF65-F5344CB8AC3E}">
        <p14:creationId xmlns:p14="http://schemas.microsoft.com/office/powerpoint/2010/main" val="276242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80">
                                          <p:stCondLst>
                                            <p:cond delay="0"/>
                                          </p:stCondLst>
                                        </p:cTn>
                                        <p:tgtEl>
                                          <p:spTgt spid="3">
                                            <p:txEl>
                                              <p:pRg st="5" end="5"/>
                                            </p:txEl>
                                          </p:spTgt>
                                        </p:tgtEl>
                                      </p:cBhvr>
                                    </p:animEffect>
                                    <p:anim calcmode="lin" valueType="num">
                                      <p:cBhvr>
                                        <p:cTn id="3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3">
                                            <p:txEl>
                                              <p:pRg st="5" end="5"/>
                                            </p:txEl>
                                          </p:spTgt>
                                        </p:tgtEl>
                                      </p:cBhvr>
                                      <p:to x="100000" y="60000"/>
                                    </p:animScale>
                                    <p:animScale>
                                      <p:cBhvr>
                                        <p:cTn id="45" dur="166" decel="50000">
                                          <p:stCondLst>
                                            <p:cond delay="676"/>
                                          </p:stCondLst>
                                        </p:cTn>
                                        <p:tgtEl>
                                          <p:spTgt spid="3">
                                            <p:txEl>
                                              <p:pRg st="5" end="5"/>
                                            </p:txEl>
                                          </p:spTgt>
                                        </p:tgtEl>
                                      </p:cBhvr>
                                      <p:to x="100000" y="100000"/>
                                    </p:animScale>
                                    <p:animScale>
                                      <p:cBhvr>
                                        <p:cTn id="46" dur="26">
                                          <p:stCondLst>
                                            <p:cond delay="1312"/>
                                          </p:stCondLst>
                                        </p:cTn>
                                        <p:tgtEl>
                                          <p:spTgt spid="3">
                                            <p:txEl>
                                              <p:pRg st="5" end="5"/>
                                            </p:txEl>
                                          </p:spTgt>
                                        </p:tgtEl>
                                      </p:cBhvr>
                                      <p:to x="100000" y="80000"/>
                                    </p:animScale>
                                    <p:animScale>
                                      <p:cBhvr>
                                        <p:cTn id="47" dur="166" decel="50000">
                                          <p:stCondLst>
                                            <p:cond delay="1338"/>
                                          </p:stCondLst>
                                        </p:cTn>
                                        <p:tgtEl>
                                          <p:spTgt spid="3">
                                            <p:txEl>
                                              <p:pRg st="5" end="5"/>
                                            </p:txEl>
                                          </p:spTgt>
                                        </p:tgtEl>
                                      </p:cBhvr>
                                      <p:to x="100000" y="100000"/>
                                    </p:animScale>
                                    <p:animScale>
                                      <p:cBhvr>
                                        <p:cTn id="48" dur="26">
                                          <p:stCondLst>
                                            <p:cond delay="1642"/>
                                          </p:stCondLst>
                                        </p:cTn>
                                        <p:tgtEl>
                                          <p:spTgt spid="3">
                                            <p:txEl>
                                              <p:pRg st="5" end="5"/>
                                            </p:txEl>
                                          </p:spTgt>
                                        </p:tgtEl>
                                      </p:cBhvr>
                                      <p:to x="100000" y="90000"/>
                                    </p:animScale>
                                    <p:animScale>
                                      <p:cBhvr>
                                        <p:cTn id="49" dur="166" decel="50000">
                                          <p:stCondLst>
                                            <p:cond delay="1668"/>
                                          </p:stCondLst>
                                        </p:cTn>
                                        <p:tgtEl>
                                          <p:spTgt spid="3">
                                            <p:txEl>
                                              <p:pRg st="5" end="5"/>
                                            </p:txEl>
                                          </p:spTgt>
                                        </p:tgtEl>
                                      </p:cBhvr>
                                      <p:to x="100000" y="100000"/>
                                    </p:animScale>
                                    <p:animScale>
                                      <p:cBhvr>
                                        <p:cTn id="50" dur="26">
                                          <p:stCondLst>
                                            <p:cond delay="1808"/>
                                          </p:stCondLst>
                                        </p:cTn>
                                        <p:tgtEl>
                                          <p:spTgt spid="3">
                                            <p:txEl>
                                              <p:pRg st="5" end="5"/>
                                            </p:txEl>
                                          </p:spTgt>
                                        </p:tgtEl>
                                      </p:cBhvr>
                                      <p:to x="100000" y="95000"/>
                                    </p:animScale>
                                    <p:animScale>
                                      <p:cBhvr>
                                        <p:cTn id="5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COCC—History </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Corbel" panose="020B0503020204020204" pitchFamily="34" charset="0"/>
              </a:rPr>
              <a:t>Spring of 2017—Gov. Brown asks Chancellor Oakley for options for an online college</a:t>
            </a:r>
          </a:p>
          <a:p>
            <a:r>
              <a:rPr lang="en-US" dirty="0" smtClean="0">
                <a:latin typeface="Corbel" panose="020B0503020204020204" pitchFamily="34" charset="0"/>
              </a:rPr>
              <a:t>Flexible Learning Options for Workers (FLOW) Workgroup </a:t>
            </a:r>
            <a:r>
              <a:rPr lang="en-US" dirty="0" smtClean="0">
                <a:latin typeface="Corbel" panose="020B0503020204020204" pitchFamily="34" charset="0"/>
              </a:rPr>
              <a:t>assembled</a:t>
            </a:r>
            <a:endParaRPr lang="en-US" dirty="0" smtClean="0">
              <a:latin typeface="Corbel" panose="020B0503020204020204" pitchFamily="34" charset="0"/>
            </a:endParaRPr>
          </a:p>
          <a:p>
            <a:r>
              <a:rPr lang="en-US" dirty="0" smtClean="0">
                <a:latin typeface="Corbel" panose="020B0503020204020204" pitchFamily="34" charset="0"/>
                <a:hlinkClick r:id="rId3"/>
              </a:rPr>
              <a:t>ASCCC Resolution 9.02 F17 </a:t>
            </a:r>
            <a:r>
              <a:rPr lang="en-US" dirty="0">
                <a:latin typeface="Corbel" panose="020B0503020204020204" pitchFamily="34" charset="0"/>
              </a:rPr>
              <a:t> </a:t>
            </a:r>
            <a:r>
              <a:rPr lang="en-US" dirty="0" smtClean="0">
                <a:latin typeface="Corbel" panose="020B0503020204020204" pitchFamily="34" charset="0"/>
              </a:rPr>
              <a:t>“Expand System-wide Online Educational Opportunities” adopted</a:t>
            </a:r>
          </a:p>
          <a:p>
            <a:r>
              <a:rPr lang="en-US" dirty="0" smtClean="0">
                <a:latin typeface="Corbel" panose="020B0503020204020204" pitchFamily="34" charset="0"/>
              </a:rPr>
              <a:t>Nov. 2017—National Center for Higher Education Management Systems (NCHEMS), with assistance from FLOW, produces </a:t>
            </a:r>
            <a:r>
              <a:rPr lang="en-US" i="1" dirty="0" smtClean="0">
                <a:latin typeface="Corbel" panose="020B0503020204020204" pitchFamily="34" charset="0"/>
                <a:hlinkClick r:id="rId4"/>
              </a:rPr>
              <a:t>Report on</a:t>
            </a:r>
            <a:r>
              <a:rPr lang="en-US" i="1" dirty="0">
                <a:latin typeface="Corbel" panose="020B0503020204020204" pitchFamily="34" charset="0"/>
                <a:hlinkClick r:id="rId4"/>
              </a:rPr>
              <a:t> </a:t>
            </a:r>
            <a:r>
              <a:rPr lang="en-US" i="1" dirty="0" smtClean="0">
                <a:latin typeface="Corbel" panose="020B0503020204020204" pitchFamily="34" charset="0"/>
                <a:hlinkClick r:id="rId4"/>
              </a:rPr>
              <a:t>Options</a:t>
            </a:r>
            <a:r>
              <a:rPr lang="en-US" i="1" dirty="0">
                <a:latin typeface="Corbel" panose="020B0503020204020204" pitchFamily="34" charset="0"/>
                <a:hlinkClick r:id="rId4"/>
              </a:rPr>
              <a:t> </a:t>
            </a:r>
            <a:r>
              <a:rPr lang="en-US" i="1" dirty="0" smtClean="0">
                <a:latin typeface="Corbel" panose="020B0503020204020204" pitchFamily="34" charset="0"/>
                <a:hlinkClick r:id="rId4"/>
              </a:rPr>
              <a:t>for</a:t>
            </a:r>
            <a:r>
              <a:rPr lang="en-US" i="1" dirty="0">
                <a:latin typeface="Corbel" panose="020B0503020204020204" pitchFamily="34" charset="0"/>
                <a:hlinkClick r:id="rId4"/>
              </a:rPr>
              <a:t> </a:t>
            </a:r>
            <a:r>
              <a:rPr lang="en-US" i="1" dirty="0" smtClean="0">
                <a:latin typeface="Corbel" panose="020B0503020204020204" pitchFamily="34" charset="0"/>
                <a:hlinkClick r:id="rId4"/>
              </a:rPr>
              <a:t>an</a:t>
            </a:r>
            <a:r>
              <a:rPr lang="en-US" i="1" dirty="0">
                <a:latin typeface="Corbel" panose="020B0503020204020204" pitchFamily="34" charset="0"/>
                <a:hlinkClick r:id="rId4"/>
              </a:rPr>
              <a:t> </a:t>
            </a:r>
            <a:r>
              <a:rPr lang="en-US" i="1" dirty="0" smtClean="0">
                <a:latin typeface="Corbel" panose="020B0503020204020204" pitchFamily="34" charset="0"/>
                <a:hlinkClick r:id="rId4"/>
              </a:rPr>
              <a:t>Online, Statewide</a:t>
            </a:r>
            <a:r>
              <a:rPr lang="en-US" i="1" dirty="0">
                <a:latin typeface="Corbel" panose="020B0503020204020204" pitchFamily="34" charset="0"/>
                <a:hlinkClick r:id="rId4"/>
              </a:rPr>
              <a:t> </a:t>
            </a:r>
            <a:r>
              <a:rPr lang="en-US" i="1" dirty="0" smtClean="0">
                <a:latin typeface="Corbel" panose="020B0503020204020204" pitchFamily="34" charset="0"/>
                <a:hlinkClick r:id="rId4"/>
              </a:rPr>
              <a:t>Community</a:t>
            </a:r>
            <a:r>
              <a:rPr lang="en-US" i="1" dirty="0">
                <a:latin typeface="Corbel" panose="020B0503020204020204" pitchFamily="34" charset="0"/>
                <a:hlinkClick r:id="rId4"/>
              </a:rPr>
              <a:t> </a:t>
            </a:r>
            <a:r>
              <a:rPr lang="en-US" i="1" dirty="0" smtClean="0">
                <a:latin typeface="Corbel" panose="020B0503020204020204" pitchFamily="34" charset="0"/>
                <a:hlinkClick r:id="rId4"/>
              </a:rPr>
              <a:t>College</a:t>
            </a:r>
            <a:endParaRPr lang="en-US" i="1" dirty="0">
              <a:latin typeface="Corbel" panose="020B0503020204020204" pitchFamily="34" charset="0"/>
            </a:endParaRPr>
          </a:p>
          <a:p>
            <a:r>
              <a:rPr lang="en-US" dirty="0" smtClean="0">
                <a:latin typeface="Corbel" panose="020B0503020204020204" pitchFamily="34" charset="0"/>
                <a:hlinkClick r:id="rId5"/>
              </a:rPr>
              <a:t>ASCCC Resolution 6.02 S18 </a:t>
            </a:r>
            <a:r>
              <a:rPr lang="en-US" dirty="0" smtClean="0">
                <a:latin typeface="Corbel" panose="020B0503020204020204" pitchFamily="34" charset="0"/>
              </a:rPr>
              <a:t>“Opposition to the Proposed California Online Community College District” adopted by </a:t>
            </a:r>
            <a:r>
              <a:rPr lang="en-US" dirty="0" smtClean="0">
                <a:latin typeface="Corbel" panose="020B0503020204020204" pitchFamily="34" charset="0"/>
              </a:rPr>
              <a:t>acclamation </a:t>
            </a:r>
            <a:endParaRPr lang="en-US" dirty="0" smtClean="0">
              <a:latin typeface="Corbel" panose="020B0503020204020204" pitchFamily="34" charset="0"/>
            </a:endParaRPr>
          </a:p>
          <a:p>
            <a:r>
              <a:rPr lang="en-US" dirty="0" smtClean="0">
                <a:latin typeface="Corbel" panose="020B0503020204020204" pitchFamily="34" charset="0"/>
              </a:rPr>
              <a:t>Jun. 2018—Budget signed, creating COCC </a:t>
            </a:r>
            <a:endParaRPr lang="en-US" dirty="0">
              <a:latin typeface="Corbel" panose="020B0503020204020204" pitchFamily="34" charset="0"/>
            </a:endParaRPr>
          </a:p>
        </p:txBody>
      </p:sp>
    </p:spTree>
    <p:extLst>
      <p:ext uri="{BB962C8B-B14F-4D97-AF65-F5344CB8AC3E}">
        <p14:creationId xmlns:p14="http://schemas.microsoft.com/office/powerpoint/2010/main" val="2472639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rPr>
              <a:t>Revised &amp; New Ed Code (COCC) </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r>
              <a:rPr lang="en-US" dirty="0" smtClean="0">
                <a:latin typeface="Corbel" panose="020B0503020204020204" pitchFamily="34" charset="0"/>
              </a:rPr>
              <a:t>Higher Education Trailer Bill (AB 1809, Committee on Budget) amended the following sections of Ed Code relevant to the COCC: </a:t>
            </a:r>
          </a:p>
          <a:p>
            <a:r>
              <a:rPr lang="en-US" dirty="0">
                <a:latin typeface="Corbel" panose="020B0503020204020204" pitchFamily="34" charset="0"/>
              </a:rPr>
              <a:t>§ </a:t>
            </a:r>
            <a:r>
              <a:rPr lang="en-US" dirty="0" smtClean="0">
                <a:latin typeface="Corbel" panose="020B0503020204020204" pitchFamily="34" charset="0"/>
                <a:hlinkClick r:id="rId3"/>
              </a:rPr>
              <a:t>70900</a:t>
            </a:r>
            <a:r>
              <a:rPr lang="en-US" dirty="0" smtClean="0">
                <a:latin typeface="Corbel" panose="020B0503020204020204" pitchFamily="34" charset="0"/>
              </a:rPr>
              <a:t> delegates responsibilities to COCC </a:t>
            </a:r>
          </a:p>
          <a:p>
            <a:r>
              <a:rPr lang="en-US" dirty="0">
                <a:latin typeface="Corbel" panose="020B0503020204020204" pitchFamily="34" charset="0"/>
              </a:rPr>
              <a:t>§ </a:t>
            </a:r>
            <a:r>
              <a:rPr lang="en-US" dirty="0" smtClean="0">
                <a:latin typeface="Corbel" panose="020B0503020204020204" pitchFamily="34" charset="0"/>
                <a:hlinkClick r:id="rId4"/>
              </a:rPr>
              <a:t>70901</a:t>
            </a:r>
            <a:r>
              <a:rPr lang="en-US" dirty="0" smtClean="0">
                <a:latin typeface="Corbel" panose="020B0503020204020204" pitchFamily="34" charset="0"/>
              </a:rPr>
              <a:t> (f)(1) BoG shall administer COCC </a:t>
            </a:r>
          </a:p>
          <a:p>
            <a:r>
              <a:rPr lang="en-US" dirty="0" smtClean="0">
                <a:latin typeface="Corbel" panose="020B0503020204020204" pitchFamily="34" charset="0"/>
              </a:rPr>
              <a:t>It also added </a:t>
            </a:r>
            <a:r>
              <a:rPr lang="en-US" dirty="0" smtClean="0">
                <a:latin typeface="Corbel" panose="020B0503020204020204" pitchFamily="34" charset="0"/>
                <a:hlinkClick r:id="rId5"/>
              </a:rPr>
              <a:t>part 46.5—the California Online Community College Act </a:t>
            </a:r>
            <a:r>
              <a:rPr lang="en-US" dirty="0" smtClean="0">
                <a:latin typeface="Corbel" panose="020B0503020204020204" pitchFamily="34" charset="0"/>
              </a:rPr>
              <a:t>(</a:t>
            </a:r>
            <a:r>
              <a:rPr lang="en-US" dirty="0">
                <a:latin typeface="Corbel" panose="020B0503020204020204" pitchFamily="34" charset="0"/>
              </a:rPr>
              <a:t>§ § </a:t>
            </a:r>
            <a:r>
              <a:rPr lang="en-US" dirty="0" smtClean="0">
                <a:latin typeface="Corbel" panose="020B0503020204020204" pitchFamily="34" charset="0"/>
              </a:rPr>
              <a:t>75000-75012)</a:t>
            </a:r>
            <a:endParaRPr lang="en-US" dirty="0">
              <a:latin typeface="Corbel" panose="020B0503020204020204" pitchFamily="34" charset="0"/>
            </a:endParaRPr>
          </a:p>
        </p:txBody>
      </p:sp>
    </p:spTree>
    <p:extLst>
      <p:ext uri="{BB962C8B-B14F-4D97-AF65-F5344CB8AC3E}">
        <p14:creationId xmlns:p14="http://schemas.microsoft.com/office/powerpoint/2010/main" val="3010927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Purpose of COCC</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sz="2800" dirty="0" smtClean="0">
                <a:latin typeface="Corbel" panose="020B0503020204020204" pitchFamily="34" charset="0"/>
              </a:rPr>
              <a:t>Ed Code </a:t>
            </a:r>
            <a:r>
              <a:rPr lang="en-US" sz="2800" dirty="0">
                <a:latin typeface="Corbel" panose="020B0503020204020204" pitchFamily="34" charset="0"/>
              </a:rPr>
              <a:t>§ </a:t>
            </a:r>
            <a:r>
              <a:rPr lang="en-US" sz="2800" dirty="0" smtClean="0">
                <a:latin typeface="Corbel" panose="020B0503020204020204" pitchFamily="34" charset="0"/>
              </a:rPr>
              <a:t>75001(a)(3) ”The </a:t>
            </a:r>
            <a:r>
              <a:rPr lang="en-US" sz="2800" dirty="0">
                <a:latin typeface="Corbel" panose="020B0503020204020204" pitchFamily="34" charset="0"/>
              </a:rPr>
              <a:t>California Online Community College shall fulfill the purposes of this part, which includes the creation of an organized system of accessible, flexible, and high-quality online content, courses, and programs focused on providing industry-valued credentials compatible with the vocational and educational needs of Californians who are not currently accessing higher education. These courses and programs shall lead to a pathway offered at a traditional community </a:t>
            </a:r>
            <a:r>
              <a:rPr lang="en-US" sz="2800" dirty="0" smtClean="0">
                <a:latin typeface="Corbel" panose="020B0503020204020204" pitchFamily="34" charset="0"/>
              </a:rPr>
              <a:t>college” </a:t>
            </a:r>
            <a:endParaRPr lang="en-US" sz="2800" dirty="0">
              <a:latin typeface="Corbel" panose="020B0503020204020204" pitchFamily="34" charset="0"/>
            </a:endParaRPr>
          </a:p>
        </p:txBody>
      </p:sp>
    </p:spTree>
    <p:extLst>
      <p:ext uri="{BB962C8B-B14F-4D97-AF65-F5344CB8AC3E}">
        <p14:creationId xmlns:p14="http://schemas.microsoft.com/office/powerpoint/2010/main" val="3695466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95" y="154021"/>
            <a:ext cx="8229600" cy="990600"/>
          </a:xfrm>
        </p:spPr>
        <p:txBody>
          <a:bodyPr/>
          <a:lstStyle/>
          <a:p>
            <a:r>
              <a:rPr lang="en-US" dirty="0" smtClean="0">
                <a:latin typeface="Georgia" panose="02040502050405020303" pitchFamily="18" charset="0"/>
              </a:rPr>
              <a:t>Guiding Principles of COCC</a:t>
            </a:r>
            <a:endParaRPr lang="en-US" dirty="0">
              <a:latin typeface="Georgia" panose="02040502050405020303" pitchFamily="18" charset="0"/>
            </a:endParaRPr>
          </a:p>
        </p:txBody>
      </p:sp>
      <p:sp>
        <p:nvSpPr>
          <p:cNvPr id="3" name="Content Placeholder 2"/>
          <p:cNvSpPr>
            <a:spLocks noGrp="1"/>
          </p:cNvSpPr>
          <p:nvPr>
            <p:ph idx="1"/>
          </p:nvPr>
        </p:nvSpPr>
        <p:spPr>
          <a:xfrm>
            <a:off x="350195" y="1016540"/>
            <a:ext cx="8229600" cy="5549629"/>
          </a:xfrm>
        </p:spPr>
        <p:txBody>
          <a:bodyPr>
            <a:normAutofit fontScale="92500"/>
          </a:bodyPr>
          <a:lstStyle/>
          <a:p>
            <a:r>
              <a:rPr lang="en-US" sz="2800" dirty="0" smtClean="0">
                <a:latin typeface="Corbel" panose="020B0503020204020204" pitchFamily="34" charset="0"/>
              </a:rPr>
              <a:t>Ed Code </a:t>
            </a:r>
            <a:r>
              <a:rPr lang="en-US" sz="2800" dirty="0">
                <a:latin typeface="Corbel" panose="020B0503020204020204" pitchFamily="34" charset="0"/>
              </a:rPr>
              <a:t>§ </a:t>
            </a:r>
            <a:r>
              <a:rPr lang="en-US" sz="2800" dirty="0" smtClean="0">
                <a:latin typeface="Corbel" panose="020B0503020204020204" pitchFamily="34" charset="0"/>
              </a:rPr>
              <a:t>75001(b)(1-8): </a:t>
            </a:r>
          </a:p>
          <a:p>
            <a:r>
              <a:rPr lang="en-US" sz="2800" dirty="0" smtClean="0">
                <a:latin typeface="Corbel" panose="020B0503020204020204" pitchFamily="34" charset="0"/>
              </a:rPr>
              <a:t>(1</a:t>
            </a:r>
            <a:r>
              <a:rPr lang="en-US" sz="2800" dirty="0">
                <a:latin typeface="Corbel" panose="020B0503020204020204" pitchFamily="34" charset="0"/>
              </a:rPr>
              <a:t>) Offering working adults additional access to affordable, quality higher education opportunities with labor market value, especially industry-valued credentials based on competencies leading to employment, earnings gain, or upward mobility in the workplace, and not just courses leading to degrees and certificates.</a:t>
            </a:r>
          </a:p>
          <a:p>
            <a:r>
              <a:rPr lang="en-US" sz="2800" dirty="0">
                <a:latin typeface="Corbel" panose="020B0503020204020204" pitchFamily="34" charset="0"/>
              </a:rPr>
              <a:t>(2) Providing working adults with the necessary conditions for success with flexible course scheduling, start and stop-off times, technology-enabled support communities to deepen engagement and foster social belonging, and short-term credentials as demonstrations of academic progress.</a:t>
            </a:r>
          </a:p>
          <a:p>
            <a:endParaRPr lang="en-US" sz="2800" dirty="0">
              <a:latin typeface="Corbel" panose="020B0503020204020204" pitchFamily="34" charset="0"/>
            </a:endParaRPr>
          </a:p>
        </p:txBody>
      </p:sp>
    </p:spTree>
    <p:extLst>
      <p:ext uri="{BB962C8B-B14F-4D97-AF65-F5344CB8AC3E}">
        <p14:creationId xmlns:p14="http://schemas.microsoft.com/office/powerpoint/2010/main" val="1421177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95" y="154021"/>
            <a:ext cx="8229600" cy="990600"/>
          </a:xfrm>
        </p:spPr>
        <p:txBody>
          <a:bodyPr/>
          <a:lstStyle/>
          <a:p>
            <a:r>
              <a:rPr lang="en-US" dirty="0" smtClean="0">
                <a:latin typeface="Georgia" panose="02040502050405020303" pitchFamily="18" charset="0"/>
              </a:rPr>
              <a:t>Guiding Principles of COCC</a:t>
            </a:r>
            <a:endParaRPr lang="en-US" dirty="0">
              <a:latin typeface="Georgia" panose="02040502050405020303" pitchFamily="18" charset="0"/>
            </a:endParaRPr>
          </a:p>
        </p:txBody>
      </p:sp>
      <p:sp>
        <p:nvSpPr>
          <p:cNvPr id="3" name="Content Placeholder 2"/>
          <p:cNvSpPr>
            <a:spLocks noGrp="1"/>
          </p:cNvSpPr>
          <p:nvPr>
            <p:ph idx="1"/>
          </p:nvPr>
        </p:nvSpPr>
        <p:spPr>
          <a:xfrm>
            <a:off x="350195" y="1016540"/>
            <a:ext cx="8229600" cy="5549629"/>
          </a:xfrm>
        </p:spPr>
        <p:txBody>
          <a:bodyPr>
            <a:normAutofit fontScale="92500" lnSpcReduction="20000"/>
          </a:bodyPr>
          <a:lstStyle/>
          <a:p>
            <a:r>
              <a:rPr lang="en-US" sz="2800" dirty="0" smtClean="0">
                <a:latin typeface="Corbel" panose="020B0503020204020204" pitchFamily="34" charset="0"/>
              </a:rPr>
              <a:t>Ed Code </a:t>
            </a:r>
            <a:r>
              <a:rPr lang="en-US" sz="2800" dirty="0">
                <a:latin typeface="Corbel" panose="020B0503020204020204" pitchFamily="34" charset="0"/>
              </a:rPr>
              <a:t>§ </a:t>
            </a:r>
            <a:r>
              <a:rPr lang="en-US" sz="2800" dirty="0" smtClean="0">
                <a:latin typeface="Corbel" panose="020B0503020204020204" pitchFamily="34" charset="0"/>
              </a:rPr>
              <a:t>75001(b)(1-8): </a:t>
            </a:r>
          </a:p>
          <a:p>
            <a:r>
              <a:rPr lang="en-US" sz="2800" dirty="0" smtClean="0">
                <a:latin typeface="Corbel" panose="020B0503020204020204" pitchFamily="34" charset="0"/>
              </a:rPr>
              <a:t>(</a:t>
            </a:r>
            <a:r>
              <a:rPr lang="en-US" sz="2800" dirty="0">
                <a:latin typeface="Corbel" panose="020B0503020204020204" pitchFamily="34" charset="0"/>
              </a:rPr>
              <a:t>3) Supporting student success by developing and implementing innovative teaching and student support methodologies and technologies, including leveraging student data to improve teaching and learning and to support individual student progression, providing quality onboarding of students to support their career exploration, goal-setting, educational planning, and support needs, and leveraging relevant technology resources where possible.</a:t>
            </a:r>
          </a:p>
          <a:p>
            <a:r>
              <a:rPr lang="en-US" sz="2800" dirty="0">
                <a:latin typeface="Corbel" panose="020B0503020204020204" pitchFamily="34" charset="0"/>
              </a:rPr>
              <a:t>(4) Enhancing </a:t>
            </a:r>
            <a:r>
              <a:rPr lang="en-US" sz="2800" dirty="0" err="1">
                <a:latin typeface="Corbel" panose="020B0503020204020204" pitchFamily="34" charset="0"/>
              </a:rPr>
              <a:t>systemwide</a:t>
            </a:r>
            <a:r>
              <a:rPr lang="en-US" sz="2800" dirty="0">
                <a:latin typeface="Corbel" panose="020B0503020204020204" pitchFamily="34" charset="0"/>
              </a:rPr>
              <a:t> student success efforts by using the college’s innovative teaching and student support methodologies and technologies to inform professional development opportunities available to the rest of the community college system.</a:t>
            </a:r>
          </a:p>
          <a:p>
            <a:endParaRPr lang="en-US" sz="2800" dirty="0">
              <a:latin typeface="Corbel" panose="020B0503020204020204" pitchFamily="34" charset="0"/>
            </a:endParaRPr>
          </a:p>
        </p:txBody>
      </p:sp>
      <p:sp>
        <p:nvSpPr>
          <p:cNvPr id="4" name="Oval 3"/>
          <p:cNvSpPr/>
          <p:nvPr/>
        </p:nvSpPr>
        <p:spPr>
          <a:xfrm>
            <a:off x="0" y="3852152"/>
            <a:ext cx="8861898" cy="2811294"/>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734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95" y="154021"/>
            <a:ext cx="8229600" cy="990600"/>
          </a:xfrm>
        </p:spPr>
        <p:txBody>
          <a:bodyPr/>
          <a:lstStyle/>
          <a:p>
            <a:r>
              <a:rPr lang="en-US" dirty="0" smtClean="0">
                <a:latin typeface="Georgia" panose="02040502050405020303" pitchFamily="18" charset="0"/>
              </a:rPr>
              <a:t>Guiding Principles of COCC</a:t>
            </a:r>
            <a:endParaRPr lang="en-US" dirty="0">
              <a:latin typeface="Georgia" panose="02040502050405020303" pitchFamily="18" charset="0"/>
            </a:endParaRPr>
          </a:p>
        </p:txBody>
      </p:sp>
      <p:sp>
        <p:nvSpPr>
          <p:cNvPr id="3" name="Content Placeholder 2"/>
          <p:cNvSpPr>
            <a:spLocks noGrp="1"/>
          </p:cNvSpPr>
          <p:nvPr>
            <p:ph idx="1"/>
          </p:nvPr>
        </p:nvSpPr>
        <p:spPr>
          <a:xfrm>
            <a:off x="350195" y="1016540"/>
            <a:ext cx="8229600" cy="5549629"/>
          </a:xfrm>
        </p:spPr>
        <p:txBody>
          <a:bodyPr>
            <a:normAutofit fontScale="92500" lnSpcReduction="20000"/>
          </a:bodyPr>
          <a:lstStyle/>
          <a:p>
            <a:r>
              <a:rPr lang="en-US" sz="2800" dirty="0" smtClean="0">
                <a:latin typeface="Corbel" panose="020B0503020204020204" pitchFamily="34" charset="0"/>
              </a:rPr>
              <a:t>Ed Code </a:t>
            </a:r>
            <a:r>
              <a:rPr lang="en-US" sz="2800" dirty="0">
                <a:latin typeface="Corbel" panose="020B0503020204020204" pitchFamily="34" charset="0"/>
              </a:rPr>
              <a:t>§ </a:t>
            </a:r>
            <a:r>
              <a:rPr lang="en-US" sz="2800" dirty="0" smtClean="0">
                <a:latin typeface="Corbel" panose="020B0503020204020204" pitchFamily="34" charset="0"/>
              </a:rPr>
              <a:t>75001(b)(1-8): </a:t>
            </a:r>
          </a:p>
          <a:p>
            <a:r>
              <a:rPr lang="en-US" sz="2800" dirty="0">
                <a:latin typeface="Corbel" panose="020B0503020204020204" pitchFamily="34" charset="0"/>
              </a:rPr>
              <a:t>(5) Ensuring faculty roles are based on the skills needs of the college, such as online instructors, course developers, assessment developers, student mentors, reviewers, and 24-hour virtual classroom support, and ensuring flexible hiring processes that emphasize use of part-time and full-time faculty with field expertise to support emerging programs and shifts in labor market demand.</a:t>
            </a:r>
          </a:p>
          <a:p>
            <a:r>
              <a:rPr lang="en-US" sz="2800" dirty="0">
                <a:latin typeface="Corbel" panose="020B0503020204020204" pitchFamily="34" charset="0"/>
              </a:rPr>
              <a:t>(6) Addressing barriers faced by working adult students to access higher education, including, but not necessarily limited to, financial aid support, dealing with working learners’ prior educational debts that may impede release of transcripts and credits, pathway navigational help, contextualized academic preparation, navigation of family needs and other supports, and coaching and mentoring.</a:t>
            </a:r>
          </a:p>
          <a:p>
            <a:endParaRPr lang="en-US" sz="2800" dirty="0">
              <a:latin typeface="Corbel" panose="020B0503020204020204" pitchFamily="34" charset="0"/>
            </a:endParaRPr>
          </a:p>
        </p:txBody>
      </p:sp>
    </p:spTree>
    <p:extLst>
      <p:ext uri="{BB962C8B-B14F-4D97-AF65-F5344CB8AC3E}">
        <p14:creationId xmlns:p14="http://schemas.microsoft.com/office/powerpoint/2010/main" val="2474528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10528</TotalTime>
  <Words>775</Words>
  <Application>Microsoft Office PowerPoint</Application>
  <PresentationFormat>On-screen Show (4:3)</PresentationFormat>
  <Paragraphs>110</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The California Online Community College: 115 Problems but an Academic Senate Ain’t One </vt:lpstr>
      <vt:lpstr>Session Objectives</vt:lpstr>
      <vt:lpstr>California Online Community College </vt:lpstr>
      <vt:lpstr>COCC—History </vt:lpstr>
      <vt:lpstr>Revised &amp; New Ed Code (COCC) </vt:lpstr>
      <vt:lpstr>Purpose of COCC</vt:lpstr>
      <vt:lpstr>Guiding Principles of COCC</vt:lpstr>
      <vt:lpstr>Guiding Principles of COCC</vt:lpstr>
      <vt:lpstr>Guiding Principles of COCC</vt:lpstr>
      <vt:lpstr>Guiding Principles of COCC</vt:lpstr>
      <vt:lpstr>COCC—CBE</vt:lpstr>
      <vt:lpstr>Noncredit, CDCP, and CBE </vt:lpstr>
      <vt:lpstr>COCC—Academic Programs  </vt:lpstr>
      <vt:lpstr>COCC—Governance  </vt:lpstr>
      <vt:lpstr>The BoG Shall . . .</vt:lpstr>
      <vt:lpstr>Relationship to CVC-OEI (the COCC shall . . .) </vt:lpstr>
      <vt:lpstr>Relationship to CVC-OEI (the COCC shall . . .) </vt:lpstr>
      <vt:lpstr>Relationship to CVC-OEI </vt:lpstr>
      <vt:lpstr>$35M in Grant Funding for Existing Colleges</vt:lpstr>
      <vt:lpstr>$35M in Grant Funding for Existing Colleges</vt:lpstr>
      <vt:lpstr>System-wide Implications</vt:lpstr>
      <vt:lpstr>PowerPoint Presentation</vt:lpstr>
      <vt:lpstr>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Geoffrey Dyer</cp:lastModifiedBy>
  <cp:revision>42</cp:revision>
  <dcterms:created xsi:type="dcterms:W3CDTF">2015-10-21T19:14:41Z</dcterms:created>
  <dcterms:modified xsi:type="dcterms:W3CDTF">2018-10-30T20:11:39Z</dcterms:modified>
</cp:coreProperties>
</file>