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70" r:id="rId3"/>
    <p:sldId id="293" r:id="rId4"/>
    <p:sldId id="324" r:id="rId5"/>
    <p:sldId id="307" r:id="rId6"/>
    <p:sldId id="305" r:id="rId7"/>
    <p:sldId id="306" r:id="rId8"/>
    <p:sldId id="309" r:id="rId9"/>
    <p:sldId id="303" r:id="rId10"/>
    <p:sldId id="308" r:id="rId11"/>
    <p:sldId id="311" r:id="rId12"/>
    <p:sldId id="312" r:id="rId13"/>
    <p:sldId id="313" r:id="rId14"/>
    <p:sldId id="328" r:id="rId15"/>
    <p:sldId id="322" r:id="rId16"/>
    <p:sldId id="323" r:id="rId17"/>
    <p:sldId id="314" r:id="rId18"/>
    <p:sldId id="315" r:id="rId19"/>
    <p:sldId id="316" r:id="rId20"/>
    <p:sldId id="317" r:id="rId21"/>
    <p:sldId id="318" r:id="rId22"/>
    <p:sldId id="319" r:id="rId23"/>
    <p:sldId id="320" r:id="rId24"/>
    <p:sldId id="321" r:id="rId25"/>
    <p:sldId id="295" r:id="rId26"/>
    <p:sldId id="326" r:id="rId27"/>
    <p:sldId id="278" r:id="rId28"/>
    <p:sldId id="301" r:id="rId29"/>
    <p:sldId id="291" r:id="rId30"/>
    <p:sldId id="282" r:id="rId31"/>
    <p:sldId id="261" r:id="rId32"/>
    <p:sldId id="26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4" autoAdjust="0"/>
    <p:restoredTop sz="94610"/>
  </p:normalViewPr>
  <p:slideViewPr>
    <p:cSldViewPr snapToGrid="0" snapToObjects="1">
      <p:cViewPr varScale="1">
        <p:scale>
          <a:sx n="109" d="100"/>
          <a:sy n="109" d="100"/>
        </p:scale>
        <p:origin x="66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6CE65F-CFEF-4243-AECD-31BEA686892E}"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69C05C51-BF6E-E449-A301-0F4BB6542C38}">
      <dgm:prSet phldrT="[Text]"/>
      <dgm:spPr/>
      <dgm:t>
        <a:bodyPr/>
        <a:lstStyle/>
        <a:p>
          <a:r>
            <a:rPr lang="en-US" dirty="0"/>
            <a:t>Clear pathways and programs</a:t>
          </a:r>
        </a:p>
      </dgm:t>
    </dgm:pt>
    <dgm:pt modelId="{B59B4505-E813-064C-96D1-A6AC0B104DB6}" type="parTrans" cxnId="{E7F4DA84-81C9-BD4E-9808-3E5DA47444F4}">
      <dgm:prSet/>
      <dgm:spPr/>
      <dgm:t>
        <a:bodyPr/>
        <a:lstStyle/>
        <a:p>
          <a:endParaRPr lang="en-US"/>
        </a:p>
      </dgm:t>
    </dgm:pt>
    <dgm:pt modelId="{F79C4E78-F559-AA4E-BC2D-F78342EC830A}" type="sibTrans" cxnId="{E7F4DA84-81C9-BD4E-9808-3E5DA47444F4}">
      <dgm:prSet/>
      <dgm:spPr/>
      <dgm:t>
        <a:bodyPr/>
        <a:lstStyle/>
        <a:p>
          <a:endParaRPr lang="en-US"/>
        </a:p>
      </dgm:t>
    </dgm:pt>
    <dgm:pt modelId="{E2A28B8B-37A8-1B41-81C4-6AF1E4FEB0FA}">
      <dgm:prSet phldrT="[Text]" custT="1"/>
      <dgm:spPr/>
      <dgm:t>
        <a:bodyPr/>
        <a:lstStyle/>
        <a:p>
          <a:r>
            <a:rPr lang="en-US" sz="1400" dirty="0"/>
            <a:t>Curriculum</a:t>
          </a:r>
        </a:p>
      </dgm:t>
    </dgm:pt>
    <dgm:pt modelId="{EB124BF8-A84A-B443-B957-3EBB1F38139B}" type="parTrans" cxnId="{D3D65AA7-F77C-2C46-AA24-2EE77F5982DF}">
      <dgm:prSet/>
      <dgm:spPr/>
      <dgm:t>
        <a:bodyPr/>
        <a:lstStyle/>
        <a:p>
          <a:endParaRPr lang="en-US"/>
        </a:p>
      </dgm:t>
    </dgm:pt>
    <dgm:pt modelId="{B7663A3B-9785-C641-B84E-E94611BB3D6E}" type="sibTrans" cxnId="{D3D65AA7-F77C-2C46-AA24-2EE77F5982DF}">
      <dgm:prSet/>
      <dgm:spPr/>
      <dgm:t>
        <a:bodyPr/>
        <a:lstStyle/>
        <a:p>
          <a:endParaRPr lang="en-US"/>
        </a:p>
      </dgm:t>
    </dgm:pt>
    <dgm:pt modelId="{05BFC133-399A-0D47-B69E-BB11F649CBED}">
      <dgm:prSet phldrT="[Text]"/>
      <dgm:spPr/>
      <dgm:t>
        <a:bodyPr/>
        <a:lstStyle/>
        <a:p>
          <a:r>
            <a:rPr lang="en-US" dirty="0"/>
            <a:t>Guided Exploration and Progress</a:t>
          </a:r>
        </a:p>
      </dgm:t>
    </dgm:pt>
    <dgm:pt modelId="{F0098D94-17DE-044C-BB6B-86E30E410F5D}" type="parTrans" cxnId="{A27ED0DE-9C96-9B44-87E8-F6E06CA7FDED}">
      <dgm:prSet/>
      <dgm:spPr/>
      <dgm:t>
        <a:bodyPr/>
        <a:lstStyle/>
        <a:p>
          <a:endParaRPr lang="en-US"/>
        </a:p>
      </dgm:t>
    </dgm:pt>
    <dgm:pt modelId="{612C8D6B-9495-514A-A5B4-4B9FD50AC390}" type="sibTrans" cxnId="{A27ED0DE-9C96-9B44-87E8-F6E06CA7FDED}">
      <dgm:prSet/>
      <dgm:spPr/>
      <dgm:t>
        <a:bodyPr/>
        <a:lstStyle/>
        <a:p>
          <a:endParaRPr lang="en-US"/>
        </a:p>
      </dgm:t>
    </dgm:pt>
    <dgm:pt modelId="{6AB71816-34A7-0C4E-81D5-9C8C133E3B25}">
      <dgm:prSet phldrT="[Text]" custT="1"/>
      <dgm:spPr/>
      <dgm:t>
        <a:bodyPr/>
        <a:lstStyle/>
        <a:p>
          <a:r>
            <a:rPr lang="en-US" sz="1400" dirty="0"/>
            <a:t>Curriculum</a:t>
          </a:r>
        </a:p>
      </dgm:t>
    </dgm:pt>
    <dgm:pt modelId="{9D8695C3-8740-3A47-B58E-38DABDE33116}" type="parTrans" cxnId="{EB155BBF-3748-2941-A2DF-101B3A54AE25}">
      <dgm:prSet/>
      <dgm:spPr/>
      <dgm:t>
        <a:bodyPr/>
        <a:lstStyle/>
        <a:p>
          <a:endParaRPr lang="en-US"/>
        </a:p>
      </dgm:t>
    </dgm:pt>
    <dgm:pt modelId="{134F6593-05F0-C549-BB66-36DE7A48325F}" type="sibTrans" cxnId="{EB155BBF-3748-2941-A2DF-101B3A54AE25}">
      <dgm:prSet/>
      <dgm:spPr/>
      <dgm:t>
        <a:bodyPr/>
        <a:lstStyle/>
        <a:p>
          <a:endParaRPr lang="en-US"/>
        </a:p>
      </dgm:t>
    </dgm:pt>
    <dgm:pt modelId="{F3D98577-6CBC-5C48-B36D-2C537012475E}">
      <dgm:prSet phldrT="[Text]"/>
      <dgm:spPr/>
      <dgm:t>
        <a:bodyPr/>
        <a:lstStyle/>
        <a:p>
          <a:r>
            <a:rPr lang="en-US" dirty="0"/>
            <a:t>Academic and Student Support</a:t>
          </a:r>
        </a:p>
      </dgm:t>
    </dgm:pt>
    <dgm:pt modelId="{BC55AF75-F510-A04E-A4FE-C155AC9D1E02}" type="parTrans" cxnId="{E8664606-6759-6340-ADE2-6D87F1A17DDD}">
      <dgm:prSet/>
      <dgm:spPr/>
      <dgm:t>
        <a:bodyPr/>
        <a:lstStyle/>
        <a:p>
          <a:endParaRPr lang="en-US"/>
        </a:p>
      </dgm:t>
    </dgm:pt>
    <dgm:pt modelId="{FAAB0B14-4AA4-934C-8691-C550B1493C9E}" type="sibTrans" cxnId="{E8664606-6759-6340-ADE2-6D87F1A17DDD}">
      <dgm:prSet/>
      <dgm:spPr/>
      <dgm:t>
        <a:bodyPr/>
        <a:lstStyle/>
        <a:p>
          <a:endParaRPr lang="en-US"/>
        </a:p>
      </dgm:t>
    </dgm:pt>
    <dgm:pt modelId="{7A57615B-4E59-C045-8E9A-3B80201363C3}">
      <dgm:prSet phldrT="[Text]" custT="1"/>
      <dgm:spPr/>
      <dgm:t>
        <a:bodyPr/>
        <a:lstStyle/>
        <a:p>
          <a:r>
            <a:rPr lang="en-US" sz="1400" dirty="0"/>
            <a:t>Curriculum</a:t>
          </a:r>
        </a:p>
      </dgm:t>
    </dgm:pt>
    <dgm:pt modelId="{CEB42F53-7123-884D-B719-FCE5E77627E7}" type="parTrans" cxnId="{EAF97366-A513-5949-A249-461055264157}">
      <dgm:prSet/>
      <dgm:spPr/>
      <dgm:t>
        <a:bodyPr/>
        <a:lstStyle/>
        <a:p>
          <a:endParaRPr lang="en-US"/>
        </a:p>
      </dgm:t>
    </dgm:pt>
    <dgm:pt modelId="{1342B31A-41C1-1143-A17E-055A878962CF}" type="sibTrans" cxnId="{EAF97366-A513-5949-A249-461055264157}">
      <dgm:prSet/>
      <dgm:spPr/>
      <dgm:t>
        <a:bodyPr/>
        <a:lstStyle/>
        <a:p>
          <a:endParaRPr lang="en-US"/>
        </a:p>
      </dgm:t>
    </dgm:pt>
    <dgm:pt modelId="{B74EDBB3-E128-DA45-82A4-8AD797CBA545}">
      <dgm:prSet phldrT="[Text]"/>
      <dgm:spPr/>
      <dgm:t>
        <a:bodyPr/>
        <a:lstStyle/>
        <a:p>
          <a:r>
            <a:rPr lang="en-US" dirty="0"/>
            <a:t>Teaching and Learning</a:t>
          </a:r>
        </a:p>
      </dgm:t>
    </dgm:pt>
    <dgm:pt modelId="{F542A9E6-7610-0240-9132-B6EE5EC86A67}" type="parTrans" cxnId="{BDA0AC30-89F9-A148-A203-DFDA3DC5AD8C}">
      <dgm:prSet/>
      <dgm:spPr/>
      <dgm:t>
        <a:bodyPr/>
        <a:lstStyle/>
        <a:p>
          <a:endParaRPr lang="en-US"/>
        </a:p>
      </dgm:t>
    </dgm:pt>
    <dgm:pt modelId="{88653128-1052-C54F-8A42-656D6B88E59D}" type="sibTrans" cxnId="{BDA0AC30-89F9-A148-A203-DFDA3DC5AD8C}">
      <dgm:prSet/>
      <dgm:spPr/>
      <dgm:t>
        <a:bodyPr/>
        <a:lstStyle/>
        <a:p>
          <a:endParaRPr lang="en-US"/>
        </a:p>
      </dgm:t>
    </dgm:pt>
    <dgm:pt modelId="{5FE18A65-22AC-C34D-9A8A-CA54BCBF719A}">
      <dgm:prSet custT="1"/>
      <dgm:spPr/>
      <dgm:t>
        <a:bodyPr/>
        <a:lstStyle/>
        <a:p>
          <a:r>
            <a:rPr lang="en-US" sz="1400" dirty="0"/>
            <a:t>Educational Programs</a:t>
          </a:r>
        </a:p>
      </dgm:t>
    </dgm:pt>
    <dgm:pt modelId="{E596220B-6725-5C4F-AE16-8F20863DFA6D}" type="parTrans" cxnId="{3F5C15B1-41DD-4E42-B641-C25A705F13C8}">
      <dgm:prSet/>
      <dgm:spPr/>
      <dgm:t>
        <a:bodyPr/>
        <a:lstStyle/>
        <a:p>
          <a:endParaRPr lang="en-US"/>
        </a:p>
      </dgm:t>
    </dgm:pt>
    <dgm:pt modelId="{8B23CF91-D0EC-F74C-A1DD-75304A38BCB2}" type="sibTrans" cxnId="{3F5C15B1-41DD-4E42-B641-C25A705F13C8}">
      <dgm:prSet/>
      <dgm:spPr/>
      <dgm:t>
        <a:bodyPr/>
        <a:lstStyle/>
        <a:p>
          <a:endParaRPr lang="en-US"/>
        </a:p>
      </dgm:t>
    </dgm:pt>
    <dgm:pt modelId="{8E7EE51A-958B-E140-A533-CCA84DE97297}">
      <dgm:prSet custT="1"/>
      <dgm:spPr/>
      <dgm:t>
        <a:bodyPr/>
        <a:lstStyle/>
        <a:p>
          <a:r>
            <a:rPr lang="en-US" sz="1400" dirty="0"/>
            <a:t>Degree and Certificate Requirements</a:t>
          </a:r>
        </a:p>
      </dgm:t>
    </dgm:pt>
    <dgm:pt modelId="{04EDD710-F34B-8E42-AE7B-0F334232689A}" type="parTrans" cxnId="{8D4794AC-3D14-9749-A211-B71ED8E6E4A6}">
      <dgm:prSet/>
      <dgm:spPr/>
      <dgm:t>
        <a:bodyPr/>
        <a:lstStyle/>
        <a:p>
          <a:endParaRPr lang="en-US"/>
        </a:p>
      </dgm:t>
    </dgm:pt>
    <dgm:pt modelId="{2EC525CA-3C04-B249-8BCF-7359A4ED0190}" type="sibTrans" cxnId="{8D4794AC-3D14-9749-A211-B71ED8E6E4A6}">
      <dgm:prSet/>
      <dgm:spPr/>
      <dgm:t>
        <a:bodyPr/>
        <a:lstStyle/>
        <a:p>
          <a:endParaRPr lang="en-US"/>
        </a:p>
      </dgm:t>
    </dgm:pt>
    <dgm:pt modelId="{A723BB35-C22E-4F43-91CB-49A4135F9DD9}">
      <dgm:prSet custT="1"/>
      <dgm:spPr/>
      <dgm:t>
        <a:bodyPr/>
        <a:lstStyle/>
        <a:p>
          <a:r>
            <a:rPr lang="en-US" sz="1400" dirty="0"/>
            <a:t>Student Preparation and Success</a:t>
          </a:r>
        </a:p>
      </dgm:t>
    </dgm:pt>
    <dgm:pt modelId="{E81A21B1-55B4-3C4A-8157-FF48A443F2DE}" type="parTrans" cxnId="{1C443E70-C79B-744D-A3CB-5A3DE85C0FAF}">
      <dgm:prSet/>
      <dgm:spPr/>
      <dgm:t>
        <a:bodyPr/>
        <a:lstStyle/>
        <a:p>
          <a:endParaRPr lang="en-US"/>
        </a:p>
      </dgm:t>
    </dgm:pt>
    <dgm:pt modelId="{2FFF4DCD-91D8-8F4E-BBE4-025DC7834B13}" type="sibTrans" cxnId="{1C443E70-C79B-744D-A3CB-5A3DE85C0FAF}">
      <dgm:prSet/>
      <dgm:spPr/>
      <dgm:t>
        <a:bodyPr/>
        <a:lstStyle/>
        <a:p>
          <a:endParaRPr lang="en-US"/>
        </a:p>
      </dgm:t>
    </dgm:pt>
    <dgm:pt modelId="{89FCA79A-04EE-C145-9760-87FB4AA2CC55}">
      <dgm:prSet custT="1"/>
      <dgm:spPr/>
      <dgm:t>
        <a:bodyPr/>
        <a:lstStyle/>
        <a:p>
          <a:r>
            <a:rPr lang="en-US" sz="1400" dirty="0"/>
            <a:t>Student Preparation and Success</a:t>
          </a:r>
        </a:p>
      </dgm:t>
    </dgm:pt>
    <dgm:pt modelId="{1108BFF4-B7B0-9746-B186-8D5D88211915}" type="parTrans" cxnId="{DB04D22E-E0A6-AE48-B787-ED7B09509804}">
      <dgm:prSet/>
      <dgm:spPr/>
      <dgm:t>
        <a:bodyPr/>
        <a:lstStyle/>
        <a:p>
          <a:endParaRPr lang="en-US"/>
        </a:p>
      </dgm:t>
    </dgm:pt>
    <dgm:pt modelId="{F9FD58A1-2431-EE41-BC15-210014A5F074}" type="sibTrans" cxnId="{DB04D22E-E0A6-AE48-B787-ED7B09509804}">
      <dgm:prSet/>
      <dgm:spPr/>
      <dgm:t>
        <a:bodyPr/>
        <a:lstStyle/>
        <a:p>
          <a:endParaRPr lang="en-US"/>
        </a:p>
      </dgm:t>
    </dgm:pt>
    <dgm:pt modelId="{9B467866-3DBB-FB47-B63D-0EC0241590CE}">
      <dgm:prSet custT="1"/>
      <dgm:spPr/>
      <dgm:t>
        <a:bodyPr/>
        <a:lstStyle/>
        <a:p>
          <a:r>
            <a:rPr lang="en-US" sz="1400" dirty="0"/>
            <a:t>Educational Programs</a:t>
          </a:r>
        </a:p>
      </dgm:t>
    </dgm:pt>
    <dgm:pt modelId="{4B14A92E-24E2-5A4C-AAA6-943E102FA9F3}" type="parTrans" cxnId="{F75B854C-BA16-0F4A-9E57-DE094DC34452}">
      <dgm:prSet/>
      <dgm:spPr/>
      <dgm:t>
        <a:bodyPr/>
        <a:lstStyle/>
        <a:p>
          <a:endParaRPr lang="en-US"/>
        </a:p>
      </dgm:t>
    </dgm:pt>
    <dgm:pt modelId="{8043E63C-FC4E-B844-A260-C75D9102E79C}" type="sibTrans" cxnId="{F75B854C-BA16-0F4A-9E57-DE094DC34452}">
      <dgm:prSet/>
      <dgm:spPr/>
      <dgm:t>
        <a:bodyPr/>
        <a:lstStyle/>
        <a:p>
          <a:endParaRPr lang="en-US"/>
        </a:p>
      </dgm:t>
    </dgm:pt>
    <dgm:pt modelId="{69A22550-D11B-B74B-8D27-51778B522887}">
      <dgm:prSet custT="1"/>
      <dgm:spPr/>
      <dgm:t>
        <a:bodyPr/>
        <a:lstStyle/>
        <a:p>
          <a:r>
            <a:rPr lang="en-US" sz="1400" dirty="0"/>
            <a:t>Student Preparation and Success</a:t>
          </a:r>
        </a:p>
      </dgm:t>
    </dgm:pt>
    <dgm:pt modelId="{E58122E2-BB28-234A-8093-A7F96BF39281}" type="parTrans" cxnId="{F8443FC6-E6F2-5E4E-924A-3BFE22878FC9}">
      <dgm:prSet/>
      <dgm:spPr/>
      <dgm:t>
        <a:bodyPr/>
        <a:lstStyle/>
        <a:p>
          <a:endParaRPr lang="en-US"/>
        </a:p>
      </dgm:t>
    </dgm:pt>
    <dgm:pt modelId="{23BA0530-5A99-7B4D-A663-9239FF76890C}" type="sibTrans" cxnId="{F8443FC6-E6F2-5E4E-924A-3BFE22878FC9}">
      <dgm:prSet/>
      <dgm:spPr/>
      <dgm:t>
        <a:bodyPr/>
        <a:lstStyle/>
        <a:p>
          <a:endParaRPr lang="en-US"/>
        </a:p>
      </dgm:t>
    </dgm:pt>
    <dgm:pt modelId="{F31D0E80-E037-F34C-8EDF-51DD1F803E66}">
      <dgm:prSet custT="1"/>
      <dgm:spPr/>
      <dgm:t>
        <a:bodyPr/>
        <a:lstStyle/>
        <a:p>
          <a:r>
            <a:rPr lang="en-US" sz="1400" dirty="0"/>
            <a:t>Educational Programs</a:t>
          </a:r>
        </a:p>
      </dgm:t>
    </dgm:pt>
    <dgm:pt modelId="{518339E1-9C0E-0345-B1DA-83384FFDE631}" type="parTrans" cxnId="{2794FA26-CB2C-954E-A32A-7A3DCDAB0D5A}">
      <dgm:prSet/>
      <dgm:spPr/>
      <dgm:t>
        <a:bodyPr/>
        <a:lstStyle/>
        <a:p>
          <a:endParaRPr lang="en-US"/>
        </a:p>
      </dgm:t>
    </dgm:pt>
    <dgm:pt modelId="{16757FC7-FA0B-AB4C-856A-7677639605CF}" type="sibTrans" cxnId="{2794FA26-CB2C-954E-A32A-7A3DCDAB0D5A}">
      <dgm:prSet/>
      <dgm:spPr/>
      <dgm:t>
        <a:bodyPr/>
        <a:lstStyle/>
        <a:p>
          <a:endParaRPr lang="en-US"/>
        </a:p>
      </dgm:t>
    </dgm:pt>
    <dgm:pt modelId="{DE3B4323-BDC6-3D4F-842E-4C28B7C1DFEE}">
      <dgm:prSet custT="1"/>
      <dgm:spPr/>
      <dgm:t>
        <a:bodyPr/>
        <a:lstStyle/>
        <a:p>
          <a:r>
            <a:rPr lang="en-US" sz="1400" dirty="0"/>
            <a:t>Student Preparation and Success</a:t>
          </a:r>
        </a:p>
      </dgm:t>
    </dgm:pt>
    <dgm:pt modelId="{51C87886-AC85-F34C-A110-91F14836F0D8}" type="parTrans" cxnId="{322FBA0F-3487-D341-B225-27AA46DF8188}">
      <dgm:prSet/>
      <dgm:spPr/>
      <dgm:t>
        <a:bodyPr/>
        <a:lstStyle/>
        <a:p>
          <a:endParaRPr lang="en-US"/>
        </a:p>
      </dgm:t>
    </dgm:pt>
    <dgm:pt modelId="{B6D28B62-1D3B-944E-BC49-20029F574BA2}" type="sibTrans" cxnId="{322FBA0F-3487-D341-B225-27AA46DF8188}">
      <dgm:prSet/>
      <dgm:spPr/>
      <dgm:t>
        <a:bodyPr/>
        <a:lstStyle/>
        <a:p>
          <a:endParaRPr lang="en-US"/>
        </a:p>
      </dgm:t>
    </dgm:pt>
    <dgm:pt modelId="{8FE4CFC5-C33D-EB41-819E-8A9A5A051B66}">
      <dgm:prSet phldrT="[Text]" custT="1"/>
      <dgm:spPr/>
      <dgm:t>
        <a:bodyPr/>
        <a:lstStyle/>
        <a:p>
          <a:r>
            <a:rPr lang="en-US" sz="1400" dirty="0"/>
            <a:t>Curriculum</a:t>
          </a:r>
        </a:p>
      </dgm:t>
    </dgm:pt>
    <dgm:pt modelId="{FD601784-877A-7F41-AD74-05FACECF6C31}" type="sibTrans" cxnId="{FC0A0E12-CC77-1641-A08A-713D8E9D8A91}">
      <dgm:prSet/>
      <dgm:spPr/>
      <dgm:t>
        <a:bodyPr/>
        <a:lstStyle/>
        <a:p>
          <a:endParaRPr lang="en-US"/>
        </a:p>
      </dgm:t>
    </dgm:pt>
    <dgm:pt modelId="{943EAEE8-9A91-CA46-AA3B-F2ABBEB9157D}" type="parTrans" cxnId="{FC0A0E12-CC77-1641-A08A-713D8E9D8A91}">
      <dgm:prSet/>
      <dgm:spPr/>
      <dgm:t>
        <a:bodyPr/>
        <a:lstStyle/>
        <a:p>
          <a:endParaRPr lang="en-US"/>
        </a:p>
      </dgm:t>
    </dgm:pt>
    <dgm:pt modelId="{9AB4C83A-6830-A94E-814B-2B579EB113A0}">
      <dgm:prSet phldrT="[Text]" custT="1"/>
      <dgm:spPr/>
      <dgm:t>
        <a:bodyPr/>
        <a:lstStyle/>
        <a:p>
          <a:r>
            <a:rPr lang="en-US" sz="1400" dirty="0"/>
            <a:t>Grading Policies</a:t>
          </a:r>
        </a:p>
      </dgm:t>
    </dgm:pt>
    <dgm:pt modelId="{7E2B67B0-32EA-EB44-B50B-AA98121CB941}" type="parTrans" cxnId="{E348D2F3-C0B7-6A44-8CD8-1C607281183D}">
      <dgm:prSet/>
      <dgm:spPr/>
      <dgm:t>
        <a:bodyPr/>
        <a:lstStyle/>
        <a:p>
          <a:endParaRPr lang="en-US"/>
        </a:p>
      </dgm:t>
    </dgm:pt>
    <dgm:pt modelId="{A2E42B14-9798-9546-956B-C624A551F0D6}" type="sibTrans" cxnId="{E348D2F3-C0B7-6A44-8CD8-1C607281183D}">
      <dgm:prSet/>
      <dgm:spPr/>
      <dgm:t>
        <a:bodyPr/>
        <a:lstStyle/>
        <a:p>
          <a:endParaRPr lang="en-US"/>
        </a:p>
      </dgm:t>
    </dgm:pt>
    <dgm:pt modelId="{EF7BB8C6-4848-7B47-AFB3-C2F8AB1D0C26}" type="pres">
      <dgm:prSet presAssocID="{F36CE65F-CFEF-4243-AECD-31BEA686892E}" presName="cycleMatrixDiagram" presStyleCnt="0">
        <dgm:presLayoutVars>
          <dgm:chMax val="1"/>
          <dgm:dir/>
          <dgm:animLvl val="lvl"/>
          <dgm:resizeHandles val="exact"/>
        </dgm:presLayoutVars>
      </dgm:prSet>
      <dgm:spPr/>
      <dgm:t>
        <a:bodyPr/>
        <a:lstStyle/>
        <a:p>
          <a:endParaRPr lang="en-US"/>
        </a:p>
      </dgm:t>
    </dgm:pt>
    <dgm:pt modelId="{4C2AA272-EE5E-114B-8DC5-32863548BF21}" type="pres">
      <dgm:prSet presAssocID="{F36CE65F-CFEF-4243-AECD-31BEA686892E}" presName="children" presStyleCnt="0"/>
      <dgm:spPr/>
    </dgm:pt>
    <dgm:pt modelId="{641E83A4-312F-6E4D-A003-BF552635FBA9}" type="pres">
      <dgm:prSet presAssocID="{F36CE65F-CFEF-4243-AECD-31BEA686892E}" presName="child1group" presStyleCnt="0"/>
      <dgm:spPr/>
    </dgm:pt>
    <dgm:pt modelId="{80B42364-F2F9-E84A-948B-597900802512}" type="pres">
      <dgm:prSet presAssocID="{F36CE65F-CFEF-4243-AECD-31BEA686892E}" presName="child1" presStyleLbl="bgAcc1" presStyleIdx="0" presStyleCnt="4" custScaleX="139107" custScaleY="111998" custLinFactNeighborX="-16586" custLinFactNeighborY="4612"/>
      <dgm:spPr/>
      <dgm:t>
        <a:bodyPr/>
        <a:lstStyle/>
        <a:p>
          <a:endParaRPr lang="en-US"/>
        </a:p>
      </dgm:t>
    </dgm:pt>
    <dgm:pt modelId="{ACD041F1-0CBD-D74A-A4BF-B19A6A6E4ABE}" type="pres">
      <dgm:prSet presAssocID="{F36CE65F-CFEF-4243-AECD-31BEA686892E}" presName="child1Text" presStyleLbl="bgAcc1" presStyleIdx="0" presStyleCnt="4">
        <dgm:presLayoutVars>
          <dgm:bulletEnabled val="1"/>
        </dgm:presLayoutVars>
      </dgm:prSet>
      <dgm:spPr/>
      <dgm:t>
        <a:bodyPr/>
        <a:lstStyle/>
        <a:p>
          <a:endParaRPr lang="en-US"/>
        </a:p>
      </dgm:t>
    </dgm:pt>
    <dgm:pt modelId="{A8F0276F-1107-C643-AE88-C1ACCE8868EB}" type="pres">
      <dgm:prSet presAssocID="{F36CE65F-CFEF-4243-AECD-31BEA686892E}" presName="child2group" presStyleCnt="0"/>
      <dgm:spPr/>
    </dgm:pt>
    <dgm:pt modelId="{33AF96FA-FFE6-C34E-BBBC-A7FE1809A2C0}" type="pres">
      <dgm:prSet presAssocID="{F36CE65F-CFEF-4243-AECD-31BEA686892E}" presName="child2" presStyleLbl="bgAcc1" presStyleIdx="1" presStyleCnt="4" custScaleX="137750" custLinFactNeighborX="17887"/>
      <dgm:spPr/>
      <dgm:t>
        <a:bodyPr/>
        <a:lstStyle/>
        <a:p>
          <a:endParaRPr lang="en-US"/>
        </a:p>
      </dgm:t>
    </dgm:pt>
    <dgm:pt modelId="{0355A7F7-B51B-E644-81B7-C9960A7361B4}" type="pres">
      <dgm:prSet presAssocID="{F36CE65F-CFEF-4243-AECD-31BEA686892E}" presName="child2Text" presStyleLbl="bgAcc1" presStyleIdx="1" presStyleCnt="4">
        <dgm:presLayoutVars>
          <dgm:bulletEnabled val="1"/>
        </dgm:presLayoutVars>
      </dgm:prSet>
      <dgm:spPr/>
      <dgm:t>
        <a:bodyPr/>
        <a:lstStyle/>
        <a:p>
          <a:endParaRPr lang="en-US"/>
        </a:p>
      </dgm:t>
    </dgm:pt>
    <dgm:pt modelId="{B6C76DAE-05F6-664A-84F6-77D74AE67CA5}" type="pres">
      <dgm:prSet presAssocID="{F36CE65F-CFEF-4243-AECD-31BEA686892E}" presName="child3group" presStyleCnt="0"/>
      <dgm:spPr/>
    </dgm:pt>
    <dgm:pt modelId="{D18DD8A1-DA29-B74E-8631-277C99C11976}" type="pres">
      <dgm:prSet presAssocID="{F36CE65F-CFEF-4243-AECD-31BEA686892E}" presName="child3" presStyleLbl="bgAcc1" presStyleIdx="2" presStyleCnt="4" custScaleX="137674" custScaleY="119491" custLinFactNeighborX="20630" custLinFactNeighborY="-1500"/>
      <dgm:spPr/>
      <dgm:t>
        <a:bodyPr/>
        <a:lstStyle/>
        <a:p>
          <a:endParaRPr lang="en-US"/>
        </a:p>
      </dgm:t>
    </dgm:pt>
    <dgm:pt modelId="{F302BA81-37F4-8F4D-B8A9-70EEEBC69C36}" type="pres">
      <dgm:prSet presAssocID="{F36CE65F-CFEF-4243-AECD-31BEA686892E}" presName="child3Text" presStyleLbl="bgAcc1" presStyleIdx="2" presStyleCnt="4">
        <dgm:presLayoutVars>
          <dgm:bulletEnabled val="1"/>
        </dgm:presLayoutVars>
      </dgm:prSet>
      <dgm:spPr/>
      <dgm:t>
        <a:bodyPr/>
        <a:lstStyle/>
        <a:p>
          <a:endParaRPr lang="en-US"/>
        </a:p>
      </dgm:t>
    </dgm:pt>
    <dgm:pt modelId="{91B1C03C-4451-CA4C-AC1B-F9ED1699E964}" type="pres">
      <dgm:prSet presAssocID="{F36CE65F-CFEF-4243-AECD-31BEA686892E}" presName="child4group" presStyleCnt="0"/>
      <dgm:spPr/>
    </dgm:pt>
    <dgm:pt modelId="{1B275871-E10B-3149-9F47-BCBA3FB813E4}" type="pres">
      <dgm:prSet presAssocID="{F36CE65F-CFEF-4243-AECD-31BEA686892E}" presName="child4" presStyleLbl="bgAcc1" presStyleIdx="3" presStyleCnt="4" custScaleX="135741" custScaleY="107224" custLinFactNeighborX="-14455" custLinFactNeighborY="1153"/>
      <dgm:spPr/>
      <dgm:t>
        <a:bodyPr/>
        <a:lstStyle/>
        <a:p>
          <a:endParaRPr lang="en-US"/>
        </a:p>
      </dgm:t>
    </dgm:pt>
    <dgm:pt modelId="{06B4635F-DBEB-3749-8013-582F3D87D356}" type="pres">
      <dgm:prSet presAssocID="{F36CE65F-CFEF-4243-AECD-31BEA686892E}" presName="child4Text" presStyleLbl="bgAcc1" presStyleIdx="3" presStyleCnt="4">
        <dgm:presLayoutVars>
          <dgm:bulletEnabled val="1"/>
        </dgm:presLayoutVars>
      </dgm:prSet>
      <dgm:spPr/>
      <dgm:t>
        <a:bodyPr/>
        <a:lstStyle/>
        <a:p>
          <a:endParaRPr lang="en-US"/>
        </a:p>
      </dgm:t>
    </dgm:pt>
    <dgm:pt modelId="{8D09CD47-FCDE-E74A-980C-31BEA5B0E9B5}" type="pres">
      <dgm:prSet presAssocID="{F36CE65F-CFEF-4243-AECD-31BEA686892E}" presName="childPlaceholder" presStyleCnt="0"/>
      <dgm:spPr/>
    </dgm:pt>
    <dgm:pt modelId="{ADE4AE70-A0D1-BF4B-81B6-028D8F9BFEE6}" type="pres">
      <dgm:prSet presAssocID="{F36CE65F-CFEF-4243-AECD-31BEA686892E}" presName="circle" presStyleCnt="0"/>
      <dgm:spPr/>
    </dgm:pt>
    <dgm:pt modelId="{9E6FBC5E-AFD8-224E-B38B-2688BF122A53}" type="pres">
      <dgm:prSet presAssocID="{F36CE65F-CFEF-4243-AECD-31BEA686892E}" presName="quadrant1" presStyleLbl="node1" presStyleIdx="0" presStyleCnt="4">
        <dgm:presLayoutVars>
          <dgm:chMax val="1"/>
          <dgm:bulletEnabled val="1"/>
        </dgm:presLayoutVars>
      </dgm:prSet>
      <dgm:spPr/>
      <dgm:t>
        <a:bodyPr/>
        <a:lstStyle/>
        <a:p>
          <a:endParaRPr lang="en-US"/>
        </a:p>
      </dgm:t>
    </dgm:pt>
    <dgm:pt modelId="{0079145D-538C-A44A-87FF-74C6D5CC5B54}" type="pres">
      <dgm:prSet presAssocID="{F36CE65F-CFEF-4243-AECD-31BEA686892E}" presName="quadrant2" presStyleLbl="node1" presStyleIdx="1" presStyleCnt="4">
        <dgm:presLayoutVars>
          <dgm:chMax val="1"/>
          <dgm:bulletEnabled val="1"/>
        </dgm:presLayoutVars>
      </dgm:prSet>
      <dgm:spPr/>
      <dgm:t>
        <a:bodyPr/>
        <a:lstStyle/>
        <a:p>
          <a:endParaRPr lang="en-US"/>
        </a:p>
      </dgm:t>
    </dgm:pt>
    <dgm:pt modelId="{2F583B56-7564-C449-AC6E-423BBCEF5717}" type="pres">
      <dgm:prSet presAssocID="{F36CE65F-CFEF-4243-AECD-31BEA686892E}" presName="quadrant3" presStyleLbl="node1" presStyleIdx="2" presStyleCnt="4">
        <dgm:presLayoutVars>
          <dgm:chMax val="1"/>
          <dgm:bulletEnabled val="1"/>
        </dgm:presLayoutVars>
      </dgm:prSet>
      <dgm:spPr/>
      <dgm:t>
        <a:bodyPr/>
        <a:lstStyle/>
        <a:p>
          <a:endParaRPr lang="en-US"/>
        </a:p>
      </dgm:t>
    </dgm:pt>
    <dgm:pt modelId="{E81C20FF-AA47-8340-803D-CF9568D13FD7}" type="pres">
      <dgm:prSet presAssocID="{F36CE65F-CFEF-4243-AECD-31BEA686892E}" presName="quadrant4" presStyleLbl="node1" presStyleIdx="3" presStyleCnt="4">
        <dgm:presLayoutVars>
          <dgm:chMax val="1"/>
          <dgm:bulletEnabled val="1"/>
        </dgm:presLayoutVars>
      </dgm:prSet>
      <dgm:spPr/>
      <dgm:t>
        <a:bodyPr/>
        <a:lstStyle/>
        <a:p>
          <a:endParaRPr lang="en-US"/>
        </a:p>
      </dgm:t>
    </dgm:pt>
    <dgm:pt modelId="{E467176C-6AE5-1A41-AF73-33AC281B25F1}" type="pres">
      <dgm:prSet presAssocID="{F36CE65F-CFEF-4243-AECD-31BEA686892E}" presName="quadrantPlaceholder" presStyleCnt="0"/>
      <dgm:spPr/>
    </dgm:pt>
    <dgm:pt modelId="{2F88C87E-C720-B44E-B2A9-1A1153783123}" type="pres">
      <dgm:prSet presAssocID="{F36CE65F-CFEF-4243-AECD-31BEA686892E}" presName="center1" presStyleLbl="fgShp" presStyleIdx="0" presStyleCnt="2"/>
      <dgm:spPr/>
    </dgm:pt>
    <dgm:pt modelId="{78BCF01A-CD1E-DF43-B23A-3259CC41584B}" type="pres">
      <dgm:prSet presAssocID="{F36CE65F-CFEF-4243-AECD-31BEA686892E}" presName="center2" presStyleLbl="fgShp" presStyleIdx="1" presStyleCnt="2"/>
      <dgm:spPr/>
    </dgm:pt>
  </dgm:ptLst>
  <dgm:cxnLst>
    <dgm:cxn modelId="{194FAB18-9357-7443-826D-E6D5F0BE9B25}" type="presOf" srcId="{69A22550-D11B-B74B-8D27-51778B522887}" destId="{1B275871-E10B-3149-9F47-BCBA3FB813E4}" srcOrd="0" destOrd="2" presId="urn:microsoft.com/office/officeart/2005/8/layout/cycle4"/>
    <dgm:cxn modelId="{E348D2F3-C0B7-6A44-8CD8-1C607281183D}" srcId="{B74EDBB3-E128-DA45-82A4-8AD797CBA545}" destId="{9AB4C83A-6830-A94E-814B-2B579EB113A0}" srcOrd="1" destOrd="0" parTransId="{7E2B67B0-32EA-EB44-B50B-AA98121CB941}" sibTransId="{A2E42B14-9798-9546-956B-C624A551F0D6}"/>
    <dgm:cxn modelId="{FC637311-9F78-C946-AE60-34539D3230D2}" type="presOf" srcId="{6AB71816-34A7-0C4E-81D5-9C8C133E3B25}" destId="{0355A7F7-B51B-E644-81B7-C9960A7361B4}" srcOrd="1" destOrd="0" presId="urn:microsoft.com/office/officeart/2005/8/layout/cycle4"/>
    <dgm:cxn modelId="{8C3F3B50-802D-AC49-986F-B6EA9BA0A76C}" type="presOf" srcId="{5FE18A65-22AC-C34D-9A8A-CA54BCBF719A}" destId="{ACD041F1-0CBD-D74A-A4BF-B19A6A6E4ABE}" srcOrd="1" destOrd="1" presId="urn:microsoft.com/office/officeart/2005/8/layout/cycle4"/>
    <dgm:cxn modelId="{FC0A0E12-CC77-1641-A08A-713D8E9D8A91}" srcId="{B74EDBB3-E128-DA45-82A4-8AD797CBA545}" destId="{8FE4CFC5-C33D-EB41-819E-8A9A5A051B66}" srcOrd="0" destOrd="0" parTransId="{943EAEE8-9A91-CA46-AA3B-F2ABBEB9157D}" sibTransId="{FD601784-877A-7F41-AD74-05FACECF6C31}"/>
    <dgm:cxn modelId="{8B631E78-F464-C140-A123-4F7473747CFC}" type="presOf" srcId="{9B467866-3DBB-FB47-B63D-0EC0241590CE}" destId="{33AF96FA-FFE6-C34E-BBBC-A7FE1809A2C0}" srcOrd="0" destOrd="2" presId="urn:microsoft.com/office/officeart/2005/8/layout/cycle4"/>
    <dgm:cxn modelId="{69BFE01B-B7AA-1242-8E3A-CC97E074E738}" type="presOf" srcId="{E2A28B8B-37A8-1B41-81C4-6AF1E4FEB0FA}" destId="{ACD041F1-0CBD-D74A-A4BF-B19A6A6E4ABE}" srcOrd="1" destOrd="0" presId="urn:microsoft.com/office/officeart/2005/8/layout/cycle4"/>
    <dgm:cxn modelId="{8D4794AC-3D14-9749-A211-B71ED8E6E4A6}" srcId="{69C05C51-BF6E-E449-A301-0F4BB6542C38}" destId="{8E7EE51A-958B-E140-A533-CCA84DE97297}" srcOrd="2" destOrd="0" parTransId="{04EDD710-F34B-8E42-AE7B-0F334232689A}" sibTransId="{2EC525CA-3C04-B249-8BCF-7359A4ED0190}"/>
    <dgm:cxn modelId="{0682BA39-24D6-1240-8C40-9F869DE94329}" type="presOf" srcId="{7A57615B-4E59-C045-8E9A-3B80201363C3}" destId="{D18DD8A1-DA29-B74E-8631-277C99C11976}" srcOrd="0" destOrd="0" presId="urn:microsoft.com/office/officeart/2005/8/layout/cycle4"/>
    <dgm:cxn modelId="{8281D95C-0465-2644-B852-2E67B31FA46C}" type="presOf" srcId="{DE3B4323-BDC6-3D4F-842E-4C28B7C1DFEE}" destId="{D18DD8A1-DA29-B74E-8631-277C99C11976}" srcOrd="0" destOrd="1" presId="urn:microsoft.com/office/officeart/2005/8/layout/cycle4"/>
    <dgm:cxn modelId="{E629B6F4-49EB-F246-9122-71E19CBC4368}" type="presOf" srcId="{89FCA79A-04EE-C145-9760-87FB4AA2CC55}" destId="{33AF96FA-FFE6-C34E-BBBC-A7FE1809A2C0}" srcOrd="0" destOrd="1" presId="urn:microsoft.com/office/officeart/2005/8/layout/cycle4"/>
    <dgm:cxn modelId="{19474DEF-60B6-5E42-9C11-C022A4EBD0F4}" type="presOf" srcId="{5FE18A65-22AC-C34D-9A8A-CA54BCBF719A}" destId="{80B42364-F2F9-E84A-948B-597900802512}" srcOrd="0" destOrd="1" presId="urn:microsoft.com/office/officeart/2005/8/layout/cycle4"/>
    <dgm:cxn modelId="{4F39DE65-BA90-7344-B1D8-86BF9217D899}" type="presOf" srcId="{6AB71816-34A7-0C4E-81D5-9C8C133E3B25}" destId="{33AF96FA-FFE6-C34E-BBBC-A7FE1809A2C0}" srcOrd="0" destOrd="0" presId="urn:microsoft.com/office/officeart/2005/8/layout/cycle4"/>
    <dgm:cxn modelId="{4E0C480B-CB5F-CC4E-ADF4-6E16E8BCF550}" type="presOf" srcId="{05BFC133-399A-0D47-B69E-BB11F649CBED}" destId="{0079145D-538C-A44A-87FF-74C6D5CC5B54}" srcOrd="0" destOrd="0" presId="urn:microsoft.com/office/officeart/2005/8/layout/cycle4"/>
    <dgm:cxn modelId="{C88E55B2-FB6A-DE4E-8E81-51C30D7F7E3E}" type="presOf" srcId="{F31D0E80-E037-F34C-8EDF-51DD1F803E66}" destId="{1B275871-E10B-3149-9F47-BCBA3FB813E4}" srcOrd="0" destOrd="3" presId="urn:microsoft.com/office/officeart/2005/8/layout/cycle4"/>
    <dgm:cxn modelId="{29844A1C-4440-9F4E-83F0-C081BF939459}" type="presOf" srcId="{8E7EE51A-958B-E140-A533-CCA84DE97297}" destId="{80B42364-F2F9-E84A-948B-597900802512}" srcOrd="0" destOrd="2" presId="urn:microsoft.com/office/officeart/2005/8/layout/cycle4"/>
    <dgm:cxn modelId="{EAF97366-A513-5949-A249-461055264157}" srcId="{F3D98577-6CBC-5C48-B36D-2C537012475E}" destId="{7A57615B-4E59-C045-8E9A-3B80201363C3}" srcOrd="0" destOrd="0" parTransId="{CEB42F53-7123-884D-B719-FCE5E77627E7}" sibTransId="{1342B31A-41C1-1143-A17E-055A878962CF}"/>
    <dgm:cxn modelId="{EB155BBF-3748-2941-A2DF-101B3A54AE25}" srcId="{05BFC133-399A-0D47-B69E-BB11F649CBED}" destId="{6AB71816-34A7-0C4E-81D5-9C8C133E3B25}" srcOrd="0" destOrd="0" parTransId="{9D8695C3-8740-3A47-B58E-38DABDE33116}" sibTransId="{134F6593-05F0-C549-BB66-36DE7A48325F}"/>
    <dgm:cxn modelId="{B2F3C410-DBCB-094E-B3BB-5D0796BB32AF}" type="presOf" srcId="{DE3B4323-BDC6-3D4F-842E-4C28B7C1DFEE}" destId="{F302BA81-37F4-8F4D-B8A9-70EEEBC69C36}" srcOrd="1" destOrd="1" presId="urn:microsoft.com/office/officeart/2005/8/layout/cycle4"/>
    <dgm:cxn modelId="{E7F4DA84-81C9-BD4E-9808-3E5DA47444F4}" srcId="{F36CE65F-CFEF-4243-AECD-31BEA686892E}" destId="{69C05C51-BF6E-E449-A301-0F4BB6542C38}" srcOrd="0" destOrd="0" parTransId="{B59B4505-E813-064C-96D1-A6AC0B104DB6}" sibTransId="{F79C4E78-F559-AA4E-BC2D-F78342EC830A}"/>
    <dgm:cxn modelId="{BDA0AC30-89F9-A148-A203-DFDA3DC5AD8C}" srcId="{F36CE65F-CFEF-4243-AECD-31BEA686892E}" destId="{B74EDBB3-E128-DA45-82A4-8AD797CBA545}" srcOrd="3" destOrd="0" parTransId="{F542A9E6-7610-0240-9132-B6EE5EC86A67}" sibTransId="{88653128-1052-C54F-8A42-656D6B88E59D}"/>
    <dgm:cxn modelId="{2794FA26-CB2C-954E-A32A-7A3DCDAB0D5A}" srcId="{B74EDBB3-E128-DA45-82A4-8AD797CBA545}" destId="{F31D0E80-E037-F34C-8EDF-51DD1F803E66}" srcOrd="3" destOrd="0" parTransId="{518339E1-9C0E-0345-B1DA-83384FFDE631}" sibTransId="{16757FC7-FA0B-AB4C-856A-7677639605CF}"/>
    <dgm:cxn modelId="{E8664606-6759-6340-ADE2-6D87F1A17DDD}" srcId="{F36CE65F-CFEF-4243-AECD-31BEA686892E}" destId="{F3D98577-6CBC-5C48-B36D-2C537012475E}" srcOrd="2" destOrd="0" parTransId="{BC55AF75-F510-A04E-A4FE-C155AC9D1E02}" sibTransId="{FAAB0B14-4AA4-934C-8691-C550B1493C9E}"/>
    <dgm:cxn modelId="{3F5C15B1-41DD-4E42-B641-C25A705F13C8}" srcId="{69C05C51-BF6E-E449-A301-0F4BB6542C38}" destId="{5FE18A65-22AC-C34D-9A8A-CA54BCBF719A}" srcOrd="1" destOrd="0" parTransId="{E596220B-6725-5C4F-AE16-8F20863DFA6D}" sibTransId="{8B23CF91-D0EC-F74C-A1DD-75304A38BCB2}"/>
    <dgm:cxn modelId="{071D6F01-0038-3C43-867D-E90000AFFC4C}" type="presOf" srcId="{8FE4CFC5-C33D-EB41-819E-8A9A5A051B66}" destId="{06B4635F-DBEB-3749-8013-582F3D87D356}" srcOrd="1" destOrd="0" presId="urn:microsoft.com/office/officeart/2005/8/layout/cycle4"/>
    <dgm:cxn modelId="{322FBA0F-3487-D341-B225-27AA46DF8188}" srcId="{F3D98577-6CBC-5C48-B36D-2C537012475E}" destId="{DE3B4323-BDC6-3D4F-842E-4C28B7C1DFEE}" srcOrd="1" destOrd="0" parTransId="{51C87886-AC85-F34C-A110-91F14836F0D8}" sibTransId="{B6D28B62-1D3B-944E-BC49-20029F574BA2}"/>
    <dgm:cxn modelId="{0587F18B-D95B-CB40-B21D-413B24B6D225}" type="presOf" srcId="{B74EDBB3-E128-DA45-82A4-8AD797CBA545}" destId="{E81C20FF-AA47-8340-803D-CF9568D13FD7}" srcOrd="0" destOrd="0" presId="urn:microsoft.com/office/officeart/2005/8/layout/cycle4"/>
    <dgm:cxn modelId="{A27ED0DE-9C96-9B44-87E8-F6E06CA7FDED}" srcId="{F36CE65F-CFEF-4243-AECD-31BEA686892E}" destId="{05BFC133-399A-0D47-B69E-BB11F649CBED}" srcOrd="1" destOrd="0" parTransId="{F0098D94-17DE-044C-BB6B-86E30E410F5D}" sibTransId="{612C8D6B-9495-514A-A5B4-4B9FD50AC390}"/>
    <dgm:cxn modelId="{6E83BD37-DF98-234B-BCF1-16DD1E5DBAF9}" type="presOf" srcId="{9AB4C83A-6830-A94E-814B-2B579EB113A0}" destId="{1B275871-E10B-3149-9F47-BCBA3FB813E4}" srcOrd="0" destOrd="1" presId="urn:microsoft.com/office/officeart/2005/8/layout/cycle4"/>
    <dgm:cxn modelId="{F8443FC6-E6F2-5E4E-924A-3BFE22878FC9}" srcId="{B74EDBB3-E128-DA45-82A4-8AD797CBA545}" destId="{69A22550-D11B-B74B-8D27-51778B522887}" srcOrd="2" destOrd="0" parTransId="{E58122E2-BB28-234A-8093-A7F96BF39281}" sibTransId="{23BA0530-5A99-7B4D-A663-9239FF76890C}"/>
    <dgm:cxn modelId="{A0522099-19EA-C441-88A5-633939FA6A76}" type="presOf" srcId="{E2A28B8B-37A8-1B41-81C4-6AF1E4FEB0FA}" destId="{80B42364-F2F9-E84A-948B-597900802512}" srcOrd="0" destOrd="0" presId="urn:microsoft.com/office/officeart/2005/8/layout/cycle4"/>
    <dgm:cxn modelId="{D3D65AA7-F77C-2C46-AA24-2EE77F5982DF}" srcId="{69C05C51-BF6E-E449-A301-0F4BB6542C38}" destId="{E2A28B8B-37A8-1B41-81C4-6AF1E4FEB0FA}" srcOrd="0" destOrd="0" parTransId="{EB124BF8-A84A-B443-B957-3EBB1F38139B}" sibTransId="{B7663A3B-9785-C641-B84E-E94611BB3D6E}"/>
    <dgm:cxn modelId="{F75B854C-BA16-0F4A-9E57-DE094DC34452}" srcId="{05BFC133-399A-0D47-B69E-BB11F649CBED}" destId="{9B467866-3DBB-FB47-B63D-0EC0241590CE}" srcOrd="2" destOrd="0" parTransId="{4B14A92E-24E2-5A4C-AAA6-943E102FA9F3}" sibTransId="{8043E63C-FC4E-B844-A260-C75D9102E79C}"/>
    <dgm:cxn modelId="{4D00DECD-9A59-B645-B7A2-265114751C90}" type="presOf" srcId="{9B467866-3DBB-FB47-B63D-0EC0241590CE}" destId="{0355A7F7-B51B-E644-81B7-C9960A7361B4}" srcOrd="1" destOrd="2" presId="urn:microsoft.com/office/officeart/2005/8/layout/cycle4"/>
    <dgm:cxn modelId="{15E7C60B-2930-5C4C-99A5-E11EE358DF61}" type="presOf" srcId="{F31D0E80-E037-F34C-8EDF-51DD1F803E66}" destId="{06B4635F-DBEB-3749-8013-582F3D87D356}" srcOrd="1" destOrd="3" presId="urn:microsoft.com/office/officeart/2005/8/layout/cycle4"/>
    <dgm:cxn modelId="{ED8D65E1-9E60-C84F-A357-863A50E8CEE2}" type="presOf" srcId="{F3D98577-6CBC-5C48-B36D-2C537012475E}" destId="{2F583B56-7564-C449-AC6E-423BBCEF5717}" srcOrd="0" destOrd="0" presId="urn:microsoft.com/office/officeart/2005/8/layout/cycle4"/>
    <dgm:cxn modelId="{D77CEEB0-8033-7044-93A4-695939DA9016}" type="presOf" srcId="{9AB4C83A-6830-A94E-814B-2B579EB113A0}" destId="{06B4635F-DBEB-3749-8013-582F3D87D356}" srcOrd="1" destOrd="1" presId="urn:microsoft.com/office/officeart/2005/8/layout/cycle4"/>
    <dgm:cxn modelId="{0E13B11D-107A-C845-A545-2D796F210DBB}" type="presOf" srcId="{89FCA79A-04EE-C145-9760-87FB4AA2CC55}" destId="{0355A7F7-B51B-E644-81B7-C9960A7361B4}" srcOrd="1" destOrd="1" presId="urn:microsoft.com/office/officeart/2005/8/layout/cycle4"/>
    <dgm:cxn modelId="{EBAA6EF8-BC02-BC4B-B98A-265A8199FBD5}" type="presOf" srcId="{A723BB35-C22E-4F43-91CB-49A4135F9DD9}" destId="{80B42364-F2F9-E84A-948B-597900802512}" srcOrd="0" destOrd="3" presId="urn:microsoft.com/office/officeart/2005/8/layout/cycle4"/>
    <dgm:cxn modelId="{D54D4409-FD40-F24E-B54C-E7843F0C849E}" type="presOf" srcId="{69C05C51-BF6E-E449-A301-0F4BB6542C38}" destId="{9E6FBC5E-AFD8-224E-B38B-2688BF122A53}" srcOrd="0" destOrd="0" presId="urn:microsoft.com/office/officeart/2005/8/layout/cycle4"/>
    <dgm:cxn modelId="{DB9E596D-5885-CF41-9756-3CF61184B045}" type="presOf" srcId="{8E7EE51A-958B-E140-A533-CCA84DE97297}" destId="{ACD041F1-0CBD-D74A-A4BF-B19A6A6E4ABE}" srcOrd="1" destOrd="2" presId="urn:microsoft.com/office/officeart/2005/8/layout/cycle4"/>
    <dgm:cxn modelId="{732AA310-46F1-5E44-B899-51ABDFBD7D16}" type="presOf" srcId="{A723BB35-C22E-4F43-91CB-49A4135F9DD9}" destId="{ACD041F1-0CBD-D74A-A4BF-B19A6A6E4ABE}" srcOrd="1" destOrd="3" presId="urn:microsoft.com/office/officeart/2005/8/layout/cycle4"/>
    <dgm:cxn modelId="{1FEE43E5-AA8C-C345-82CC-F3B877E9AFA7}" type="presOf" srcId="{8FE4CFC5-C33D-EB41-819E-8A9A5A051B66}" destId="{1B275871-E10B-3149-9F47-BCBA3FB813E4}" srcOrd="0" destOrd="0" presId="urn:microsoft.com/office/officeart/2005/8/layout/cycle4"/>
    <dgm:cxn modelId="{DB04D22E-E0A6-AE48-B787-ED7B09509804}" srcId="{05BFC133-399A-0D47-B69E-BB11F649CBED}" destId="{89FCA79A-04EE-C145-9760-87FB4AA2CC55}" srcOrd="1" destOrd="0" parTransId="{1108BFF4-B7B0-9746-B186-8D5D88211915}" sibTransId="{F9FD58A1-2431-EE41-BC15-210014A5F074}"/>
    <dgm:cxn modelId="{7901F030-59F6-B84F-8F19-69262758EE4A}" type="presOf" srcId="{7A57615B-4E59-C045-8E9A-3B80201363C3}" destId="{F302BA81-37F4-8F4D-B8A9-70EEEBC69C36}" srcOrd="1" destOrd="0" presId="urn:microsoft.com/office/officeart/2005/8/layout/cycle4"/>
    <dgm:cxn modelId="{D3542DB2-E360-1848-B237-1FE522425ABD}" type="presOf" srcId="{F36CE65F-CFEF-4243-AECD-31BEA686892E}" destId="{EF7BB8C6-4848-7B47-AFB3-C2F8AB1D0C26}" srcOrd="0" destOrd="0" presId="urn:microsoft.com/office/officeart/2005/8/layout/cycle4"/>
    <dgm:cxn modelId="{1C443E70-C79B-744D-A3CB-5A3DE85C0FAF}" srcId="{69C05C51-BF6E-E449-A301-0F4BB6542C38}" destId="{A723BB35-C22E-4F43-91CB-49A4135F9DD9}" srcOrd="3" destOrd="0" parTransId="{E81A21B1-55B4-3C4A-8157-FF48A443F2DE}" sibTransId="{2FFF4DCD-91D8-8F4E-BBE4-025DC7834B13}"/>
    <dgm:cxn modelId="{FFFA739B-845F-8740-8579-A6ABEC890B2E}" type="presOf" srcId="{69A22550-D11B-B74B-8D27-51778B522887}" destId="{06B4635F-DBEB-3749-8013-582F3D87D356}" srcOrd="1" destOrd="2" presId="urn:microsoft.com/office/officeart/2005/8/layout/cycle4"/>
    <dgm:cxn modelId="{7CE6A3EB-B873-8349-A5F1-481157679A17}" type="presParOf" srcId="{EF7BB8C6-4848-7B47-AFB3-C2F8AB1D0C26}" destId="{4C2AA272-EE5E-114B-8DC5-32863548BF21}" srcOrd="0" destOrd="0" presId="urn:microsoft.com/office/officeart/2005/8/layout/cycle4"/>
    <dgm:cxn modelId="{28C8CBBF-3064-6948-A588-2F17C3B9E995}" type="presParOf" srcId="{4C2AA272-EE5E-114B-8DC5-32863548BF21}" destId="{641E83A4-312F-6E4D-A003-BF552635FBA9}" srcOrd="0" destOrd="0" presId="urn:microsoft.com/office/officeart/2005/8/layout/cycle4"/>
    <dgm:cxn modelId="{882B513C-FB7D-3F4C-9A5D-EDABD4C47997}" type="presParOf" srcId="{641E83A4-312F-6E4D-A003-BF552635FBA9}" destId="{80B42364-F2F9-E84A-948B-597900802512}" srcOrd="0" destOrd="0" presId="urn:microsoft.com/office/officeart/2005/8/layout/cycle4"/>
    <dgm:cxn modelId="{F6B1641C-4FE4-D043-A9AE-340A9071BEB1}" type="presParOf" srcId="{641E83A4-312F-6E4D-A003-BF552635FBA9}" destId="{ACD041F1-0CBD-D74A-A4BF-B19A6A6E4ABE}" srcOrd="1" destOrd="0" presId="urn:microsoft.com/office/officeart/2005/8/layout/cycle4"/>
    <dgm:cxn modelId="{CDF3AF07-321A-AC41-A63F-0D401F8B02BA}" type="presParOf" srcId="{4C2AA272-EE5E-114B-8DC5-32863548BF21}" destId="{A8F0276F-1107-C643-AE88-C1ACCE8868EB}" srcOrd="1" destOrd="0" presId="urn:microsoft.com/office/officeart/2005/8/layout/cycle4"/>
    <dgm:cxn modelId="{3520DA58-AB48-7E4F-8F0B-243EDFEC0851}" type="presParOf" srcId="{A8F0276F-1107-C643-AE88-C1ACCE8868EB}" destId="{33AF96FA-FFE6-C34E-BBBC-A7FE1809A2C0}" srcOrd="0" destOrd="0" presId="urn:microsoft.com/office/officeart/2005/8/layout/cycle4"/>
    <dgm:cxn modelId="{9B8121BD-293D-7C4B-AAEC-68237CDFD361}" type="presParOf" srcId="{A8F0276F-1107-C643-AE88-C1ACCE8868EB}" destId="{0355A7F7-B51B-E644-81B7-C9960A7361B4}" srcOrd="1" destOrd="0" presId="urn:microsoft.com/office/officeart/2005/8/layout/cycle4"/>
    <dgm:cxn modelId="{F5250D01-89FE-244C-9A29-2361D34E06DB}" type="presParOf" srcId="{4C2AA272-EE5E-114B-8DC5-32863548BF21}" destId="{B6C76DAE-05F6-664A-84F6-77D74AE67CA5}" srcOrd="2" destOrd="0" presId="urn:microsoft.com/office/officeart/2005/8/layout/cycle4"/>
    <dgm:cxn modelId="{0BE37CFF-817C-AD4A-9171-96B4F7595F49}" type="presParOf" srcId="{B6C76DAE-05F6-664A-84F6-77D74AE67CA5}" destId="{D18DD8A1-DA29-B74E-8631-277C99C11976}" srcOrd="0" destOrd="0" presId="urn:microsoft.com/office/officeart/2005/8/layout/cycle4"/>
    <dgm:cxn modelId="{16BFFCE6-87C0-5D43-83AB-3F1F4D365A7D}" type="presParOf" srcId="{B6C76DAE-05F6-664A-84F6-77D74AE67CA5}" destId="{F302BA81-37F4-8F4D-B8A9-70EEEBC69C36}" srcOrd="1" destOrd="0" presId="urn:microsoft.com/office/officeart/2005/8/layout/cycle4"/>
    <dgm:cxn modelId="{57C54545-8573-7B44-A477-C5F233B1169B}" type="presParOf" srcId="{4C2AA272-EE5E-114B-8DC5-32863548BF21}" destId="{91B1C03C-4451-CA4C-AC1B-F9ED1699E964}" srcOrd="3" destOrd="0" presId="urn:microsoft.com/office/officeart/2005/8/layout/cycle4"/>
    <dgm:cxn modelId="{B95C8C82-BDC6-3241-AABF-3E40579194BA}" type="presParOf" srcId="{91B1C03C-4451-CA4C-AC1B-F9ED1699E964}" destId="{1B275871-E10B-3149-9F47-BCBA3FB813E4}" srcOrd="0" destOrd="0" presId="urn:microsoft.com/office/officeart/2005/8/layout/cycle4"/>
    <dgm:cxn modelId="{0CEFD13A-9E04-834B-BC09-298AD0DD97FD}" type="presParOf" srcId="{91B1C03C-4451-CA4C-AC1B-F9ED1699E964}" destId="{06B4635F-DBEB-3749-8013-582F3D87D356}" srcOrd="1" destOrd="0" presId="urn:microsoft.com/office/officeart/2005/8/layout/cycle4"/>
    <dgm:cxn modelId="{F4B231D1-30EF-8F48-93C1-713624706A95}" type="presParOf" srcId="{4C2AA272-EE5E-114B-8DC5-32863548BF21}" destId="{8D09CD47-FCDE-E74A-980C-31BEA5B0E9B5}" srcOrd="4" destOrd="0" presId="urn:microsoft.com/office/officeart/2005/8/layout/cycle4"/>
    <dgm:cxn modelId="{CD860A15-1216-CD40-9CAB-CDC8CDD34941}" type="presParOf" srcId="{EF7BB8C6-4848-7B47-AFB3-C2F8AB1D0C26}" destId="{ADE4AE70-A0D1-BF4B-81B6-028D8F9BFEE6}" srcOrd="1" destOrd="0" presId="urn:microsoft.com/office/officeart/2005/8/layout/cycle4"/>
    <dgm:cxn modelId="{B9AEEC49-A6D1-D743-9019-0BF636F872B6}" type="presParOf" srcId="{ADE4AE70-A0D1-BF4B-81B6-028D8F9BFEE6}" destId="{9E6FBC5E-AFD8-224E-B38B-2688BF122A53}" srcOrd="0" destOrd="0" presId="urn:microsoft.com/office/officeart/2005/8/layout/cycle4"/>
    <dgm:cxn modelId="{6CF2E44E-F9D1-274E-853F-316398F45A7A}" type="presParOf" srcId="{ADE4AE70-A0D1-BF4B-81B6-028D8F9BFEE6}" destId="{0079145D-538C-A44A-87FF-74C6D5CC5B54}" srcOrd="1" destOrd="0" presId="urn:microsoft.com/office/officeart/2005/8/layout/cycle4"/>
    <dgm:cxn modelId="{53614522-457F-824C-B8C3-41235A37CB78}" type="presParOf" srcId="{ADE4AE70-A0D1-BF4B-81B6-028D8F9BFEE6}" destId="{2F583B56-7564-C449-AC6E-423BBCEF5717}" srcOrd="2" destOrd="0" presId="urn:microsoft.com/office/officeart/2005/8/layout/cycle4"/>
    <dgm:cxn modelId="{F5A69A60-902B-0047-8EFE-6DC0A56A1525}" type="presParOf" srcId="{ADE4AE70-A0D1-BF4B-81B6-028D8F9BFEE6}" destId="{E81C20FF-AA47-8340-803D-CF9568D13FD7}" srcOrd="3" destOrd="0" presId="urn:microsoft.com/office/officeart/2005/8/layout/cycle4"/>
    <dgm:cxn modelId="{CC7F387B-576C-3F4D-AA00-333D82769F95}" type="presParOf" srcId="{ADE4AE70-A0D1-BF4B-81B6-028D8F9BFEE6}" destId="{E467176C-6AE5-1A41-AF73-33AC281B25F1}" srcOrd="4" destOrd="0" presId="urn:microsoft.com/office/officeart/2005/8/layout/cycle4"/>
    <dgm:cxn modelId="{BFC48C75-20BF-CD4D-92BF-5878239E9B2A}" type="presParOf" srcId="{EF7BB8C6-4848-7B47-AFB3-C2F8AB1D0C26}" destId="{2F88C87E-C720-B44E-B2A9-1A1153783123}" srcOrd="2" destOrd="0" presId="urn:microsoft.com/office/officeart/2005/8/layout/cycle4"/>
    <dgm:cxn modelId="{F2388FD6-6372-3649-9910-ACB017A6412C}" type="presParOf" srcId="{EF7BB8C6-4848-7B47-AFB3-C2F8AB1D0C26}" destId="{78BCF01A-CD1E-DF43-B23A-3259CC41584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DD8A1-DA29-B74E-8631-277C99C11976}">
      <dsp:nvSpPr>
        <dsp:cNvPr id="0" name=""/>
        <dsp:cNvSpPr/>
      </dsp:nvSpPr>
      <dsp:spPr>
        <a:xfrm>
          <a:off x="4922110" y="3107485"/>
          <a:ext cx="3296994" cy="185363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Curriculum</a:t>
          </a:r>
        </a:p>
        <a:p>
          <a:pPr marL="114300" lvl="1" indent="-114300" algn="l" defTabSz="622300">
            <a:lnSpc>
              <a:spcPct val="90000"/>
            </a:lnSpc>
            <a:spcBef>
              <a:spcPct val="0"/>
            </a:spcBef>
            <a:spcAft>
              <a:spcPct val="15000"/>
            </a:spcAft>
            <a:buChar char="••"/>
          </a:pPr>
          <a:r>
            <a:rPr lang="en-US" sz="1400" kern="1200" dirty="0"/>
            <a:t>Student Preparation and Success</a:t>
          </a:r>
        </a:p>
      </dsp:txBody>
      <dsp:txXfrm>
        <a:off x="5951926" y="3611612"/>
        <a:ext cx="2226460" cy="1308791"/>
      </dsp:txXfrm>
    </dsp:sp>
    <dsp:sp modelId="{1B275871-E10B-3149-9F47-BCBA3FB813E4}">
      <dsp:nvSpPr>
        <dsp:cNvPr id="0" name=""/>
        <dsp:cNvSpPr/>
      </dsp:nvSpPr>
      <dsp:spPr>
        <a:xfrm>
          <a:off x="197766" y="3225901"/>
          <a:ext cx="3250703" cy="166334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Curriculum</a:t>
          </a:r>
        </a:p>
        <a:p>
          <a:pPr marL="114300" lvl="1" indent="-114300" algn="l" defTabSz="622300">
            <a:lnSpc>
              <a:spcPct val="90000"/>
            </a:lnSpc>
            <a:spcBef>
              <a:spcPct val="0"/>
            </a:spcBef>
            <a:spcAft>
              <a:spcPct val="15000"/>
            </a:spcAft>
            <a:buChar char="••"/>
          </a:pPr>
          <a:r>
            <a:rPr lang="en-US" sz="1400" kern="1200" dirty="0"/>
            <a:t>Grading Policies</a:t>
          </a:r>
        </a:p>
        <a:p>
          <a:pPr marL="114300" lvl="1" indent="-114300" algn="l" defTabSz="622300">
            <a:lnSpc>
              <a:spcPct val="90000"/>
            </a:lnSpc>
            <a:spcBef>
              <a:spcPct val="0"/>
            </a:spcBef>
            <a:spcAft>
              <a:spcPct val="15000"/>
            </a:spcAft>
            <a:buChar char="••"/>
          </a:pPr>
          <a:r>
            <a:rPr lang="en-US" sz="1400" kern="1200" dirty="0"/>
            <a:t>Student Preparation and Success</a:t>
          </a:r>
        </a:p>
        <a:p>
          <a:pPr marL="114300" lvl="1" indent="-114300" algn="l" defTabSz="622300">
            <a:lnSpc>
              <a:spcPct val="90000"/>
            </a:lnSpc>
            <a:spcBef>
              <a:spcPct val="0"/>
            </a:spcBef>
            <a:spcAft>
              <a:spcPct val="15000"/>
            </a:spcAft>
            <a:buChar char="••"/>
          </a:pPr>
          <a:r>
            <a:rPr lang="en-US" sz="1400" kern="1200" dirty="0"/>
            <a:t>Educational Programs</a:t>
          </a:r>
        </a:p>
      </dsp:txBody>
      <dsp:txXfrm>
        <a:off x="234304" y="3678275"/>
        <a:ext cx="2202416" cy="1174429"/>
      </dsp:txXfrm>
    </dsp:sp>
    <dsp:sp modelId="{33AF96FA-FFE6-C34E-BBBC-A7FE1809A2C0}">
      <dsp:nvSpPr>
        <dsp:cNvPr id="0" name=""/>
        <dsp:cNvSpPr/>
      </dsp:nvSpPr>
      <dsp:spPr>
        <a:xfrm>
          <a:off x="4855511" y="-14529"/>
          <a:ext cx="3298814" cy="155127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Curriculum</a:t>
          </a:r>
        </a:p>
        <a:p>
          <a:pPr marL="114300" lvl="1" indent="-114300" algn="l" defTabSz="622300">
            <a:lnSpc>
              <a:spcPct val="90000"/>
            </a:lnSpc>
            <a:spcBef>
              <a:spcPct val="0"/>
            </a:spcBef>
            <a:spcAft>
              <a:spcPct val="15000"/>
            </a:spcAft>
            <a:buChar char="••"/>
          </a:pPr>
          <a:r>
            <a:rPr lang="en-US" sz="1400" kern="1200" dirty="0"/>
            <a:t>Student Preparation and Success</a:t>
          </a:r>
        </a:p>
        <a:p>
          <a:pPr marL="114300" lvl="1" indent="-114300" algn="l" defTabSz="622300">
            <a:lnSpc>
              <a:spcPct val="90000"/>
            </a:lnSpc>
            <a:spcBef>
              <a:spcPct val="0"/>
            </a:spcBef>
            <a:spcAft>
              <a:spcPct val="15000"/>
            </a:spcAft>
            <a:buChar char="••"/>
          </a:pPr>
          <a:r>
            <a:rPr lang="en-US" sz="1400" kern="1200" dirty="0"/>
            <a:t>Educational Programs</a:t>
          </a:r>
        </a:p>
      </dsp:txBody>
      <dsp:txXfrm>
        <a:off x="5879231" y="19547"/>
        <a:ext cx="2241018" cy="1095305"/>
      </dsp:txXfrm>
    </dsp:sp>
    <dsp:sp modelId="{80B42364-F2F9-E84A-948B-597900802512}">
      <dsp:nvSpPr>
        <dsp:cNvPr id="0" name=""/>
        <dsp:cNvSpPr/>
      </dsp:nvSpPr>
      <dsp:spPr>
        <a:xfrm>
          <a:off x="106429" y="-36045"/>
          <a:ext cx="3331312" cy="173739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Curriculum</a:t>
          </a:r>
        </a:p>
        <a:p>
          <a:pPr marL="114300" lvl="1" indent="-114300" algn="l" defTabSz="622300">
            <a:lnSpc>
              <a:spcPct val="90000"/>
            </a:lnSpc>
            <a:spcBef>
              <a:spcPct val="0"/>
            </a:spcBef>
            <a:spcAft>
              <a:spcPct val="15000"/>
            </a:spcAft>
            <a:buChar char="••"/>
          </a:pPr>
          <a:r>
            <a:rPr lang="en-US" sz="1400" kern="1200" dirty="0"/>
            <a:t>Educational Programs</a:t>
          </a:r>
        </a:p>
        <a:p>
          <a:pPr marL="114300" lvl="1" indent="-114300" algn="l" defTabSz="622300">
            <a:lnSpc>
              <a:spcPct val="90000"/>
            </a:lnSpc>
            <a:spcBef>
              <a:spcPct val="0"/>
            </a:spcBef>
            <a:spcAft>
              <a:spcPct val="15000"/>
            </a:spcAft>
            <a:buChar char="••"/>
          </a:pPr>
          <a:r>
            <a:rPr lang="en-US" sz="1400" kern="1200" dirty="0"/>
            <a:t>Degree and Certificate Requirements</a:t>
          </a:r>
        </a:p>
        <a:p>
          <a:pPr marL="114300" lvl="1" indent="-114300" algn="l" defTabSz="622300">
            <a:lnSpc>
              <a:spcPct val="90000"/>
            </a:lnSpc>
            <a:spcBef>
              <a:spcPct val="0"/>
            </a:spcBef>
            <a:spcAft>
              <a:spcPct val="15000"/>
            </a:spcAft>
            <a:buChar char="••"/>
          </a:pPr>
          <a:r>
            <a:rPr lang="en-US" sz="1400" kern="1200" dirty="0"/>
            <a:t>Student Preparation and Success</a:t>
          </a:r>
        </a:p>
      </dsp:txBody>
      <dsp:txXfrm>
        <a:off x="144594" y="2120"/>
        <a:ext cx="2255588" cy="1226719"/>
      </dsp:txXfrm>
    </dsp:sp>
    <dsp:sp modelId="{9E6FBC5E-AFD8-224E-B38B-2688BF122A53}">
      <dsp:nvSpPr>
        <dsp:cNvPr id="0" name=""/>
        <dsp:cNvSpPr/>
      </dsp:nvSpPr>
      <dsp:spPr>
        <a:xfrm>
          <a:off x="1967250" y="290850"/>
          <a:ext cx="2099071" cy="2099071"/>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Clear pathways and programs</a:t>
          </a:r>
        </a:p>
      </dsp:txBody>
      <dsp:txXfrm>
        <a:off x="2582054" y="905654"/>
        <a:ext cx="1484267" cy="1484267"/>
      </dsp:txXfrm>
    </dsp:sp>
    <dsp:sp modelId="{0079145D-538C-A44A-87FF-74C6D5CC5B54}">
      <dsp:nvSpPr>
        <dsp:cNvPr id="0" name=""/>
        <dsp:cNvSpPr/>
      </dsp:nvSpPr>
      <dsp:spPr>
        <a:xfrm rot="5400000">
          <a:off x="4163277" y="290850"/>
          <a:ext cx="2099071" cy="2099071"/>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Guided Exploration and Progress</a:t>
          </a:r>
        </a:p>
      </dsp:txBody>
      <dsp:txXfrm rot="-5400000">
        <a:off x="4163277" y="905654"/>
        <a:ext cx="1484267" cy="1484267"/>
      </dsp:txXfrm>
    </dsp:sp>
    <dsp:sp modelId="{2F583B56-7564-C449-AC6E-423BBCEF5717}">
      <dsp:nvSpPr>
        <dsp:cNvPr id="0" name=""/>
        <dsp:cNvSpPr/>
      </dsp:nvSpPr>
      <dsp:spPr>
        <a:xfrm rot="10800000">
          <a:off x="4163277" y="2486877"/>
          <a:ext cx="2099071" cy="2099071"/>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Academic and Student Support</a:t>
          </a:r>
        </a:p>
      </dsp:txBody>
      <dsp:txXfrm rot="10800000">
        <a:off x="4163277" y="2486877"/>
        <a:ext cx="1484267" cy="1484267"/>
      </dsp:txXfrm>
    </dsp:sp>
    <dsp:sp modelId="{E81C20FF-AA47-8340-803D-CF9568D13FD7}">
      <dsp:nvSpPr>
        <dsp:cNvPr id="0" name=""/>
        <dsp:cNvSpPr/>
      </dsp:nvSpPr>
      <dsp:spPr>
        <a:xfrm rot="16200000">
          <a:off x="1967250" y="2486877"/>
          <a:ext cx="2099071" cy="2099071"/>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Teaching and Learning</a:t>
          </a:r>
        </a:p>
      </dsp:txBody>
      <dsp:txXfrm rot="5400000">
        <a:off x="2582054" y="2486877"/>
        <a:ext cx="1484267" cy="1484267"/>
      </dsp:txXfrm>
    </dsp:sp>
    <dsp:sp modelId="{2F88C87E-C720-B44E-B2A9-1A1153783123}">
      <dsp:nvSpPr>
        <dsp:cNvPr id="0" name=""/>
        <dsp:cNvSpPr/>
      </dsp:nvSpPr>
      <dsp:spPr>
        <a:xfrm>
          <a:off x="3752431" y="2002103"/>
          <a:ext cx="724737" cy="630206"/>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78BCF01A-CD1E-DF43-B23A-3259CC41584B}">
      <dsp:nvSpPr>
        <dsp:cNvPr id="0" name=""/>
        <dsp:cNvSpPr/>
      </dsp:nvSpPr>
      <dsp:spPr>
        <a:xfrm rot="10800000">
          <a:off x="3752431" y="2244490"/>
          <a:ext cx="724737" cy="630206"/>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AE7C64-B68E-6C4C-B0D0-E661B3A9B395}" type="datetimeFigureOut">
              <a:rPr lang="en-US" smtClean="0"/>
              <a:t>4/29/2018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598FDD-F21F-5C4C-9BBF-514D5F9F97CE}" type="slidenum">
              <a:rPr lang="en-US" smtClean="0"/>
              <a:t>‹#›</a:t>
            </a:fld>
            <a:endParaRPr lang="en-US"/>
          </a:p>
        </p:txBody>
      </p:sp>
    </p:spTree>
    <p:extLst>
      <p:ext uri="{BB962C8B-B14F-4D97-AF65-F5344CB8AC3E}">
        <p14:creationId xmlns:p14="http://schemas.microsoft.com/office/powerpoint/2010/main" val="466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2</a:t>
            </a:fld>
            <a:endParaRPr lang="en-US"/>
          </a:p>
        </p:txBody>
      </p:sp>
    </p:spTree>
    <p:extLst>
      <p:ext uri="{BB962C8B-B14F-4D97-AF65-F5344CB8AC3E}">
        <p14:creationId xmlns:p14="http://schemas.microsoft.com/office/powerpoint/2010/main" val="1005850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26</a:t>
            </a:fld>
            <a:endParaRPr lang="en-US"/>
          </a:p>
        </p:txBody>
      </p:sp>
    </p:spTree>
    <p:extLst>
      <p:ext uri="{BB962C8B-B14F-4D97-AF65-F5344CB8AC3E}">
        <p14:creationId xmlns:p14="http://schemas.microsoft.com/office/powerpoint/2010/main" val="2002632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3</a:t>
            </a:fld>
            <a:endParaRPr lang="en-US"/>
          </a:p>
        </p:txBody>
      </p:sp>
    </p:spTree>
    <p:extLst>
      <p:ext uri="{BB962C8B-B14F-4D97-AF65-F5344CB8AC3E}">
        <p14:creationId xmlns:p14="http://schemas.microsoft.com/office/powerpoint/2010/main" val="410835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PRIVATE PARTNERSHIPS STRENGTHENING COMMUNITY COLLEGES</a:t>
            </a:r>
          </a:p>
          <a:p>
            <a:r>
              <a:rPr lang="en-US" dirty="0"/>
              <a:t>In response to the President’s leadership and in recognition of the central role community</a:t>
            </a:r>
          </a:p>
          <a:p>
            <a:r>
              <a:rPr lang="en-US" dirty="0"/>
              <a:t>colleges will play in preparing the American workforce to compete in the 21st century economy,</a:t>
            </a:r>
          </a:p>
          <a:p>
            <a:r>
              <a:rPr lang="en-US" dirty="0"/>
              <a:t>foundations and educational organizations are increasingly investing in research and programs to</a:t>
            </a:r>
          </a:p>
          <a:p>
            <a:r>
              <a:rPr lang="en-US" dirty="0"/>
              <a:t>strengthen these critical institutions. The Obama Administration is pleased to highlight three</a:t>
            </a:r>
          </a:p>
          <a:p>
            <a:r>
              <a:rPr lang="en-US" dirty="0"/>
              <a:t>new such commitments at the White House Summit on Community Colleges. https://obamawhitehouse.archives.gov/sites/default/files/uploads/White-House-Summit-on-Community-Colleges-Fact-Sheet-100510.pdf </a:t>
            </a:r>
          </a:p>
        </p:txBody>
      </p:sp>
      <p:sp>
        <p:nvSpPr>
          <p:cNvPr id="4" name="Slide Number Placeholder 3"/>
          <p:cNvSpPr>
            <a:spLocks noGrp="1"/>
          </p:cNvSpPr>
          <p:nvPr>
            <p:ph type="sldNum" sz="quarter" idx="10"/>
          </p:nvPr>
        </p:nvSpPr>
        <p:spPr/>
        <p:txBody>
          <a:bodyPr/>
          <a:lstStyle/>
          <a:p>
            <a:fld id="{82C30568-8513-8240-B838-EF6D2CD343DD}" type="slidenum">
              <a:rPr lang="en-US" smtClean="0"/>
              <a:t>5</a:t>
            </a:fld>
            <a:endParaRPr lang="en-US"/>
          </a:p>
        </p:txBody>
      </p:sp>
    </p:spTree>
    <p:extLst>
      <p:ext uri="{BB962C8B-B14F-4D97-AF65-F5344CB8AC3E}">
        <p14:creationId xmlns:p14="http://schemas.microsoft.com/office/powerpoint/2010/main" val="251597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AACC: Primary advocacy organization for the nation’s community colleges. Founded in 1920 (linked IN)</a:t>
            </a:r>
          </a:p>
          <a:p>
            <a:r>
              <a:rPr lang="en-US" dirty="0"/>
              <a:t>Grounded in the enduring commitment of community colleges to improving the lives of students through opportunity and excellence, </a:t>
            </a:r>
          </a:p>
          <a:p>
            <a:r>
              <a:rPr lang="en-US" dirty="0"/>
              <a:t>Overall goal of the </a:t>
            </a:r>
            <a:r>
              <a:rPr lang="en-US" b="1" dirty="0"/>
              <a:t>21</a:t>
            </a:r>
            <a:r>
              <a:rPr lang="en-US" b="1" baseline="30000" dirty="0"/>
              <a:t>st</a:t>
            </a:r>
            <a:r>
              <a:rPr lang="en-US" b="1" dirty="0"/>
              <a:t> Century Initiative </a:t>
            </a:r>
            <a:r>
              <a:rPr lang="en-US" dirty="0"/>
              <a:t>was to educate an additional 5 million students with degrees, certificates, or other credentials by 2020. </a:t>
            </a:r>
          </a:p>
          <a:p>
            <a:r>
              <a:rPr lang="en-US" dirty="0"/>
              <a:t>1,300 stakeholders in 10 regions of the country--students, college faculty and staff, administrators, trustees, state policymakers, and college presidents and chancellors.</a:t>
            </a:r>
          </a:p>
          <a:p>
            <a:endParaRPr lang="en-US" dirty="0"/>
          </a:p>
          <a:p>
            <a:r>
              <a:rPr lang="en-US" dirty="0"/>
              <a:t>Reclaiming the American Dream had 5 parts: The Imperiled Dream; Education and National Progress; Redesigning the Community College; Essential Elements in Institutional Transformation;</a:t>
            </a:r>
            <a:r>
              <a:rPr lang="en-US" baseline="0" dirty="0"/>
              <a:t> recommendations for reimagining the Community College – The Three </a:t>
            </a:r>
            <a:r>
              <a:rPr lang="en-US" baseline="0" dirty="0" err="1"/>
              <a:t>Rs</a:t>
            </a:r>
            <a:r>
              <a:rPr lang="en-US" baseline="0" dirty="0"/>
              <a:t> (Redesign, reinvent and reset)</a:t>
            </a:r>
            <a:endParaRPr lang="en-US" dirty="0"/>
          </a:p>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6</a:t>
            </a:fld>
            <a:endParaRPr lang="en-US"/>
          </a:p>
        </p:txBody>
      </p:sp>
    </p:spTree>
    <p:extLst>
      <p:ext uri="{BB962C8B-B14F-4D97-AF65-F5344CB8AC3E}">
        <p14:creationId xmlns:p14="http://schemas.microsoft.com/office/powerpoint/2010/main" val="11919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CCC adopters of the Guided</a:t>
            </a:r>
            <a:r>
              <a:rPr lang="en-US" baseline="0" dirty="0"/>
              <a:t> Pathways Project included Bakersfield College, Irvine Valley College, and Mt. San Antonio College</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7</a:t>
            </a:fld>
            <a:endParaRPr lang="en-US"/>
          </a:p>
        </p:txBody>
      </p:sp>
    </p:spTree>
    <p:extLst>
      <p:ext uri="{BB962C8B-B14F-4D97-AF65-F5344CB8AC3E}">
        <p14:creationId xmlns:p14="http://schemas.microsoft.com/office/powerpoint/2010/main" val="2623593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 promotes increased access and success for the diverse community college population by securing federal and private support to colleges and providing opportunities, resources, and information related to persistence, retention, program completion, and transfer. AACC is committed to diversity in its policies, programs, and relationships, as well as in its efforts to build, maintain, and promote a culture of equity and inclusion.</a:t>
            </a:r>
          </a:p>
          <a:p>
            <a:endParaRPr lang="en-US" dirty="0"/>
          </a:p>
          <a:p>
            <a:r>
              <a:rPr lang="en-US" dirty="0"/>
              <a:t>Download the AACC/ACCT Joint Statement of Commitment to Equity, Diversity, and Excellence in Student Success and Leadership Development.</a:t>
            </a:r>
          </a:p>
        </p:txBody>
      </p:sp>
      <p:sp>
        <p:nvSpPr>
          <p:cNvPr id="4" name="Slide Number Placeholder 3"/>
          <p:cNvSpPr>
            <a:spLocks noGrp="1"/>
          </p:cNvSpPr>
          <p:nvPr>
            <p:ph type="sldNum" sz="quarter" idx="10"/>
          </p:nvPr>
        </p:nvSpPr>
        <p:spPr/>
        <p:txBody>
          <a:bodyPr/>
          <a:lstStyle/>
          <a:p>
            <a:fld id="{82C30568-8513-8240-B838-EF6D2CD343DD}" type="slidenum">
              <a:rPr lang="en-US" smtClean="0"/>
              <a:t>9</a:t>
            </a:fld>
            <a:endParaRPr lang="en-US"/>
          </a:p>
        </p:txBody>
      </p:sp>
    </p:spTree>
    <p:extLst>
      <p:ext uri="{BB962C8B-B14F-4D97-AF65-F5344CB8AC3E}">
        <p14:creationId xmlns:p14="http://schemas.microsoft.com/office/powerpoint/2010/main" val="49312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Geared to colleges that are ready to implement the guided pathways approach at scale within three years</a:t>
            </a:r>
          </a:p>
          <a:p>
            <a:r>
              <a:rPr lang="en-US" dirty="0"/>
              <a:t>Colleges needed to submit an application by February 28, 2017. Finalist colleges will participate in interviews during March 2017 and college selection will be announced on April 17, 2017.</a:t>
            </a:r>
          </a:p>
          <a:p>
            <a:r>
              <a:rPr lang="en-US" dirty="0"/>
              <a:t>Participants will send teams to six multi-day institutes between 2017-2019 and receive coaching to support the redesign process from state and national experts.</a:t>
            </a:r>
          </a:p>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12</a:t>
            </a:fld>
            <a:endParaRPr lang="en-US"/>
          </a:p>
        </p:txBody>
      </p:sp>
    </p:spTree>
    <p:extLst>
      <p:ext uri="{BB962C8B-B14F-4D97-AF65-F5344CB8AC3E}">
        <p14:creationId xmlns:p14="http://schemas.microsoft.com/office/powerpoint/2010/main" val="3841251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alignment is important because it influences both the curriculum that students are exposed to while in the program and students’ academic</a:t>
            </a:r>
            <a:r>
              <a:rPr lang="en-US" baseline="0" dirty="0"/>
              <a:t> and career opportunities upon graduation.</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20</a:t>
            </a:fld>
            <a:endParaRPr lang="en-US"/>
          </a:p>
        </p:txBody>
      </p:sp>
    </p:spTree>
    <p:extLst>
      <p:ext uri="{BB962C8B-B14F-4D97-AF65-F5344CB8AC3E}">
        <p14:creationId xmlns:p14="http://schemas.microsoft.com/office/powerpoint/2010/main" val="1860596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25</a:t>
            </a:fld>
            <a:endParaRPr lang="en-US"/>
          </a:p>
        </p:txBody>
      </p:sp>
    </p:spTree>
    <p:extLst>
      <p:ext uri="{BB962C8B-B14F-4D97-AF65-F5344CB8AC3E}">
        <p14:creationId xmlns:p14="http://schemas.microsoft.com/office/powerpoint/2010/main" val="403421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4/29/2018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doingwhatmatters.cccco.edu/Home.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areerpathways.workforcegps.org/resources/2016/10/20/10/11/Enhanced_Career_Pathways_Toolkit"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areerpathways.workforcegps.org/resources/2016/10/20/10/11/Enhanced_Career_Pathways_Toolkit"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hyperlink" Target="https://asccc.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iepi.cccco.edu/guided-pathways" TargetMode="External"/><Relationship Id="rId2" Type="http://schemas.openxmlformats.org/officeDocument/2006/relationships/hyperlink" Target="https://www.asccc.org/content/developing-guided-pathways-importance-faculty-voice-and-leadership" TargetMode="External"/><Relationship Id="rId1" Type="http://schemas.openxmlformats.org/officeDocument/2006/relationships/slideLayout" Target="../slideLayouts/slideLayout2.xml"/><Relationship Id="rId6" Type="http://schemas.openxmlformats.org/officeDocument/2006/relationships/hyperlink" Target="http://www.dof.ca.gov/budget/Trailer_Bill_Language/documents/307CCCGuidedPathways_001.pdf" TargetMode="External"/><Relationship Id="rId5" Type="http://schemas.openxmlformats.org/officeDocument/2006/relationships/hyperlink" Target="https://www.caguidedpathways.org/" TargetMode="External"/><Relationship Id="rId4" Type="http://schemas.openxmlformats.org/officeDocument/2006/relationships/hyperlink" Target="http://www.aacc.nche.edu/Resources/aaccprograms/pathways/Pages/default.asp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acc.nche.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iles.eric.ed.gov/fulltext/ED535906.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762" y="1347446"/>
            <a:ext cx="9139237" cy="1710079"/>
          </a:xfrm>
        </p:spPr>
        <p:txBody>
          <a:bodyPr anchor="ctr">
            <a:normAutofit/>
          </a:bodyPr>
          <a:lstStyle/>
          <a:p>
            <a:r>
              <a:rPr lang="en-US" dirty="0">
                <a:latin typeface="Times New Roman" charset="0"/>
                <a:ea typeface="Times New Roman" charset="0"/>
                <a:cs typeface="Times New Roman" charset="0"/>
              </a:rPr>
              <a:t>Guided Pathways</a:t>
            </a:r>
          </a:p>
        </p:txBody>
      </p:sp>
      <p:sp>
        <p:nvSpPr>
          <p:cNvPr id="3" name="Subtitle 2"/>
          <p:cNvSpPr>
            <a:spLocks noGrp="1"/>
          </p:cNvSpPr>
          <p:nvPr>
            <p:ph type="subTitle" idx="1"/>
          </p:nvPr>
        </p:nvSpPr>
        <p:spPr>
          <a:xfrm>
            <a:off x="659566" y="3522689"/>
            <a:ext cx="7300211" cy="3028013"/>
          </a:xfrm>
        </p:spPr>
        <p:txBody>
          <a:bodyPr>
            <a:normAutofit fontScale="85000" lnSpcReduction="20000"/>
          </a:bodyPr>
          <a:lstStyle/>
          <a:p>
            <a:pPr algn="l">
              <a:lnSpc>
                <a:spcPct val="110000"/>
              </a:lnSpc>
            </a:pPr>
            <a:r>
              <a:rPr lang="en-US" sz="3600" dirty="0">
                <a:latin typeface="Times New Roman" charset="0"/>
                <a:ea typeface="Times New Roman" charset="0"/>
                <a:cs typeface="Times New Roman" charset="0"/>
              </a:rPr>
              <a:t>Marie Boyd, Chaffey College</a:t>
            </a:r>
          </a:p>
          <a:p>
            <a:pPr algn="l">
              <a:lnSpc>
                <a:spcPct val="110000"/>
              </a:lnSpc>
            </a:pPr>
            <a:r>
              <a:rPr lang="en-US" sz="3600" dirty="0" err="1">
                <a:latin typeface="Times New Roman" charset="0"/>
                <a:ea typeface="Times New Roman" charset="0"/>
                <a:cs typeface="Times New Roman" charset="0"/>
              </a:rPr>
              <a:t>Ginni</a:t>
            </a:r>
            <a:r>
              <a:rPr lang="en-US" sz="3600" dirty="0">
                <a:latin typeface="Times New Roman" charset="0"/>
                <a:ea typeface="Times New Roman" charset="0"/>
                <a:cs typeface="Times New Roman" charset="0"/>
              </a:rPr>
              <a:t> May, Area A Representative, Guided Pathways Task Force</a:t>
            </a:r>
          </a:p>
          <a:p>
            <a:pPr>
              <a:lnSpc>
                <a:spcPct val="110000"/>
              </a:lnSpc>
            </a:pPr>
            <a:endParaRPr lang="en-US" dirty="0">
              <a:latin typeface="Times New Roman" charset="0"/>
              <a:ea typeface="Times New Roman" charset="0"/>
              <a:cs typeface="Times New Roman" charset="0"/>
            </a:endParaRPr>
          </a:p>
          <a:p>
            <a:pPr algn="r">
              <a:lnSpc>
                <a:spcPct val="110000"/>
              </a:lnSpc>
            </a:pPr>
            <a:endParaRPr lang="en-US" sz="2000" dirty="0">
              <a:solidFill>
                <a:srgbClr val="FF0000"/>
              </a:solidFill>
              <a:latin typeface="Times New Roman" charset="0"/>
              <a:ea typeface="Times New Roman" charset="0"/>
              <a:cs typeface="Times New Roman" charset="0"/>
            </a:endParaRPr>
          </a:p>
          <a:p>
            <a:pPr algn="r">
              <a:lnSpc>
                <a:spcPct val="110000"/>
              </a:lnSpc>
            </a:pPr>
            <a:r>
              <a:rPr lang="en-US" sz="2000" dirty="0">
                <a:solidFill>
                  <a:srgbClr val="FF0000"/>
                </a:solidFill>
                <a:latin typeface="Times New Roman" charset="0"/>
                <a:ea typeface="Times New Roman" charset="0"/>
                <a:cs typeface="Times New Roman" charset="0"/>
              </a:rPr>
              <a:t>Career and Noncredit Education Institute</a:t>
            </a:r>
          </a:p>
          <a:p>
            <a:pPr algn="r">
              <a:lnSpc>
                <a:spcPct val="110000"/>
              </a:lnSpc>
            </a:pPr>
            <a:r>
              <a:rPr lang="en-US" sz="2000" dirty="0">
                <a:solidFill>
                  <a:srgbClr val="FF0000"/>
                </a:solidFill>
                <a:latin typeface="Times New Roman" charset="0"/>
                <a:ea typeface="Times New Roman" charset="0"/>
                <a:cs typeface="Times New Roman" charset="0"/>
              </a:rPr>
              <a:t>May 3, 2018, Westin South Coast Plaza</a:t>
            </a:r>
          </a:p>
        </p:txBody>
      </p:sp>
      <p:pic>
        <p:nvPicPr>
          <p:cNvPr id="4" name="Picture 3" descr="ASCCC_Logo"/>
          <p:cNvPicPr/>
          <p:nvPr/>
        </p:nvPicPr>
        <p:blipFill>
          <a:blip r:embed="rId2"/>
          <a:srcRect/>
          <a:stretch>
            <a:fillRect/>
          </a:stretch>
        </p:blipFill>
        <p:spPr bwMode="auto">
          <a:xfrm>
            <a:off x="4163631" y="335893"/>
            <a:ext cx="4231670" cy="786470"/>
          </a:xfrm>
          <a:prstGeom prst="rect">
            <a:avLst/>
          </a:prstGeom>
          <a:noFill/>
          <a:ln w="9525">
            <a:noFill/>
            <a:miter lim="800000"/>
            <a:headEnd/>
            <a:tailEnd/>
          </a:ln>
        </p:spPr>
      </p:pic>
      <p:pic>
        <p:nvPicPr>
          <p:cNvPr id="8" name="Picture 7">
            <a:extLst>
              <a:ext uri="{FF2B5EF4-FFF2-40B4-BE49-F238E27FC236}">
                <a16:creationId xmlns:a16="http://schemas.microsoft.com/office/drawing/2014/main" id="{B36D661F-4128-8448-AB0A-06F1A2A1A246}"/>
              </a:ext>
            </a:extLst>
          </p:cNvPr>
          <p:cNvPicPr>
            <a:picLocks noChangeAspect="1"/>
          </p:cNvPicPr>
          <p:nvPr/>
        </p:nvPicPr>
        <p:blipFill>
          <a:blip r:embed="rId3"/>
          <a:stretch>
            <a:fillRect/>
          </a:stretch>
        </p:blipFill>
        <p:spPr>
          <a:xfrm rot="19096926">
            <a:off x="8846298" y="3747625"/>
            <a:ext cx="2636659" cy="1476529"/>
          </a:xfrm>
          <a:prstGeom prst="rect">
            <a:avLst/>
          </a:prstGeom>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96" y="2076813"/>
            <a:ext cx="5654271" cy="4294883"/>
          </a:xfrm>
        </p:spPr>
        <p:txBody>
          <a:bodyPr anchor="t">
            <a:noAutofit/>
          </a:bodyPr>
          <a:lstStyle/>
          <a:p>
            <a:r>
              <a:rPr lang="en-US" sz="2400" i="1" dirty="0"/>
              <a:t>Example of Mt. SAC’s revised </a:t>
            </a:r>
            <a:br>
              <a:rPr lang="en-US" sz="2400" i="1" dirty="0"/>
            </a:br>
            <a:r>
              <a:rPr lang="en-US" sz="2400" i="1" dirty="0"/>
              <a:t>(find a CTE program) Website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787" y="1215080"/>
            <a:ext cx="4543498" cy="5156616"/>
          </a:xfrm>
          <a:prstGeom prst="rect">
            <a:avLst/>
          </a:prstGeom>
        </p:spPr>
      </p:pic>
      <p:sp>
        <p:nvSpPr>
          <p:cNvPr id="3" name="Rectangle 2">
            <a:extLst>
              <a:ext uri="{FF2B5EF4-FFF2-40B4-BE49-F238E27FC236}">
                <a16:creationId xmlns:a16="http://schemas.microsoft.com/office/drawing/2014/main" id="{E11F6C98-4CC6-B644-A618-864D62EC5B33}"/>
              </a:ext>
            </a:extLst>
          </p:cNvPr>
          <p:cNvSpPr/>
          <p:nvPr/>
        </p:nvSpPr>
        <p:spPr>
          <a:xfrm>
            <a:off x="629586" y="554636"/>
            <a:ext cx="10897849" cy="1200329"/>
          </a:xfrm>
          <a:prstGeom prst="rect">
            <a:avLst/>
          </a:prstGeom>
        </p:spPr>
        <p:txBody>
          <a:bodyPr wrap="square">
            <a:spAutoFit/>
          </a:bodyPr>
          <a:lstStyle/>
          <a:p>
            <a:pPr algn="ctr"/>
            <a:r>
              <a:rPr lang="en-US" sz="3600" dirty="0"/>
              <a:t>AACC Guided </a:t>
            </a:r>
            <a:r>
              <a:rPr lang="en-US" sz="3600"/>
              <a:t>Pathways </a:t>
            </a:r>
            <a:r>
              <a:rPr lang="en-US" sz="3600" smtClean="0"/>
              <a:t>Model </a:t>
            </a:r>
            <a:r>
              <a:rPr lang="en-US" sz="3600" dirty="0" smtClean="0"/>
              <a:t>– </a:t>
            </a:r>
            <a:r>
              <a:rPr lang="en-US" sz="3600" dirty="0"/>
              <a:t>Mt. San Antonio College</a:t>
            </a:r>
          </a:p>
        </p:txBody>
      </p:sp>
    </p:spTree>
    <p:extLst>
      <p:ext uri="{BB962C8B-B14F-4D97-AF65-F5344CB8AC3E}">
        <p14:creationId xmlns:p14="http://schemas.microsoft.com/office/powerpoint/2010/main" val="2746603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Guided Pathways in California</a:t>
            </a:r>
          </a:p>
        </p:txBody>
      </p:sp>
      <p:sp>
        <p:nvSpPr>
          <p:cNvPr id="3" name="Content Placeholder 2"/>
          <p:cNvSpPr>
            <a:spLocks noGrp="1"/>
          </p:cNvSpPr>
          <p:nvPr>
            <p:ph idx="1"/>
          </p:nvPr>
        </p:nvSpPr>
        <p:spPr>
          <a:xfrm>
            <a:off x="838200" y="1825625"/>
            <a:ext cx="10515600" cy="4680106"/>
          </a:xfrm>
        </p:spPr>
        <p:txBody>
          <a:bodyPr/>
          <a:lstStyle/>
          <a:p>
            <a:r>
              <a:rPr lang="en-US" dirty="0"/>
              <a:t>AACC Pathways Project (3 + 1 colleges)</a:t>
            </a:r>
          </a:p>
          <a:p>
            <a:r>
              <a:rPr lang="en-US" dirty="0"/>
              <a:t>California Guided Pathways Project (20 colleges – pay to play)</a:t>
            </a:r>
          </a:p>
          <a:p>
            <a:r>
              <a:rPr lang="en-US" dirty="0"/>
              <a:t>California Guided Pathways Award Program (All 114 colleges - $150m)</a:t>
            </a:r>
          </a:p>
          <a:p>
            <a:r>
              <a:rPr lang="en-US" dirty="0"/>
              <a:t>Homegrown (2 colleges)</a:t>
            </a:r>
          </a:p>
          <a:p>
            <a:pPr marL="0" indent="0">
              <a:buNone/>
            </a:pPr>
            <a:endParaRPr lang="en-US" dirty="0"/>
          </a:p>
        </p:txBody>
      </p:sp>
      <p:pic>
        <p:nvPicPr>
          <p:cNvPr id="4" name="Picture 3"/>
          <p:cNvPicPr>
            <a:picLocks noChangeAspect="1"/>
          </p:cNvPicPr>
          <p:nvPr/>
        </p:nvPicPr>
        <p:blipFill>
          <a:blip r:embed="rId2"/>
          <a:stretch>
            <a:fillRect/>
          </a:stretch>
        </p:blipFill>
        <p:spPr>
          <a:xfrm>
            <a:off x="1538550" y="4628786"/>
            <a:ext cx="5118701" cy="1698078"/>
          </a:xfrm>
          <a:prstGeom prst="rect">
            <a:avLst/>
          </a:prstGeom>
        </p:spPr>
      </p:pic>
      <p:pic>
        <p:nvPicPr>
          <p:cNvPr id="5" name="Picture 4">
            <a:extLst>
              <a:ext uri="{FF2B5EF4-FFF2-40B4-BE49-F238E27FC236}">
                <a16:creationId xmlns:a16="http://schemas.microsoft.com/office/drawing/2014/main" id="{DB6F05F8-1DE6-9645-B045-A85C6DD6DD52}"/>
              </a:ext>
            </a:extLst>
          </p:cNvPr>
          <p:cNvPicPr>
            <a:picLocks noChangeAspect="1"/>
          </p:cNvPicPr>
          <p:nvPr/>
        </p:nvPicPr>
        <p:blipFill>
          <a:blip r:embed="rId3"/>
          <a:stretch>
            <a:fillRect/>
          </a:stretch>
        </p:blipFill>
        <p:spPr>
          <a:xfrm>
            <a:off x="7582132" y="3697964"/>
            <a:ext cx="3251200" cy="2628900"/>
          </a:xfrm>
          <a:prstGeom prst="rect">
            <a:avLst/>
          </a:prstGeom>
        </p:spPr>
      </p:pic>
    </p:spTree>
    <p:extLst>
      <p:ext uri="{BB962C8B-B14F-4D97-AF65-F5344CB8AC3E}">
        <p14:creationId xmlns:p14="http://schemas.microsoft.com/office/powerpoint/2010/main" val="61767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0828"/>
            <a:ext cx="10515600" cy="1494836"/>
          </a:xfrm>
        </p:spPr>
        <p:txBody>
          <a:bodyPr>
            <a:normAutofit fontScale="90000"/>
          </a:bodyPr>
          <a:lstStyle/>
          <a:p>
            <a:pPr algn="ctr"/>
            <a:r>
              <a:rPr lang="en-US" dirty="0"/>
              <a:t>California Guided Pathways Project </a:t>
            </a:r>
            <a:br>
              <a:rPr lang="en-US" dirty="0"/>
            </a:br>
            <a:r>
              <a:rPr lang="en-US" dirty="0"/>
              <a:t>(20 colleges)</a:t>
            </a:r>
            <a:br>
              <a:rPr lang="en-US" dirty="0"/>
            </a:br>
            <a:endParaRPr lang="en-US" dirty="0"/>
          </a:p>
        </p:txBody>
      </p:sp>
      <p:sp>
        <p:nvSpPr>
          <p:cNvPr id="3" name="Content Placeholder 2"/>
          <p:cNvSpPr>
            <a:spLocks noGrp="1"/>
          </p:cNvSpPr>
          <p:nvPr>
            <p:ph idx="1"/>
          </p:nvPr>
        </p:nvSpPr>
        <p:spPr/>
        <p:txBody>
          <a:bodyPr>
            <a:normAutofit lnSpcReduction="10000"/>
          </a:bodyPr>
          <a:lstStyle/>
          <a:p>
            <a:pPr>
              <a:lnSpc>
                <a:spcPct val="100000"/>
              </a:lnSpc>
            </a:pPr>
            <a:r>
              <a:rPr lang="en-US" sz="2000" dirty="0"/>
              <a:t>Facilitates 20 California community colleges implement an integrated, institution-wide approach to student success by creating structured educational experiences that support each student from point of entry to attainment of high-quality postsecondary credentials and careers</a:t>
            </a:r>
          </a:p>
          <a:p>
            <a:r>
              <a:rPr lang="en-US" sz="2000" dirty="0"/>
              <a:t>Built on an organizational learning model of six institutes, plus coaching</a:t>
            </a:r>
          </a:p>
          <a:p>
            <a:r>
              <a:rPr lang="en-US" sz="2000" dirty="0"/>
              <a:t>Under the fiscal agency of the Foundation for California Community Colleges, with support from College Futures Foundation, the Bill &amp; Melinda Gates Foundation, and the </a:t>
            </a:r>
            <a:r>
              <a:rPr lang="en-US" sz="2000" dirty="0" err="1"/>
              <a:t>Teagle</a:t>
            </a:r>
            <a:r>
              <a:rPr lang="en-US" sz="2000" dirty="0"/>
              <a:t> Foundation</a:t>
            </a:r>
          </a:p>
          <a:p>
            <a:r>
              <a:rPr lang="en-US" sz="2000" dirty="0"/>
              <a:t>Guided by a broad-based advisory committee 2016-2017</a:t>
            </a:r>
          </a:p>
          <a:p>
            <a:r>
              <a:rPr lang="en-US" sz="2000" dirty="0"/>
              <a:t>Draws on the expertise of national partners, including the American Association of Community Colleges (AACC), Center for Community College Student Engagement (CCCSE), Community College Research Center (CCRC), National Center for Inquiry &amp; Improvement (NCII), and WestEd</a:t>
            </a:r>
          </a:p>
          <a:p>
            <a:r>
              <a:rPr lang="en-US" sz="2000" dirty="0"/>
              <a:t>Participating colleges were announced April 17, 2017</a:t>
            </a:r>
          </a:p>
          <a:p>
            <a:endParaRPr lang="en-US" sz="1800" dirty="0"/>
          </a:p>
        </p:txBody>
      </p:sp>
    </p:spTree>
    <p:extLst>
      <p:ext uri="{BB962C8B-B14F-4D97-AF65-F5344CB8AC3E}">
        <p14:creationId xmlns:p14="http://schemas.microsoft.com/office/powerpoint/2010/main" val="4015609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California Guided Pathways Award Program</a:t>
            </a:r>
            <a:br>
              <a:rPr lang="en-US" dirty="0"/>
            </a:br>
            <a:r>
              <a:rPr lang="en-US" dirty="0"/>
              <a:t>(114 colleges)</a:t>
            </a:r>
            <a:br>
              <a:rPr lang="en-US" dirty="0"/>
            </a:br>
            <a:endParaRPr lang="en-US" dirty="0"/>
          </a:p>
        </p:txBody>
      </p:sp>
      <p:sp>
        <p:nvSpPr>
          <p:cNvPr id="3" name="Content Placeholder 2"/>
          <p:cNvSpPr>
            <a:spLocks noGrp="1"/>
          </p:cNvSpPr>
          <p:nvPr>
            <p:ph idx="1"/>
          </p:nvPr>
        </p:nvSpPr>
        <p:spPr/>
        <p:txBody>
          <a:bodyPr>
            <a:normAutofit/>
          </a:bodyPr>
          <a:lstStyle/>
          <a:p>
            <a:r>
              <a:rPr lang="en-US" dirty="0"/>
              <a:t>The $150 million are one-time funds allocated to colleges over 4 years to integrate recent state investments and redesign academic pathways</a:t>
            </a:r>
          </a:p>
          <a:p>
            <a:r>
              <a:rPr lang="en-US" dirty="0"/>
              <a:t>Chancellor’s Office and the Board of Governors will be responsible for statewide implementation of the $150 million allocation to all 114 California community colleges</a:t>
            </a:r>
          </a:p>
          <a:p>
            <a:r>
              <a:rPr lang="en-US" dirty="0"/>
              <a:t>Full details on the $150 million grant program should be known in late June when the state budget has been finalized</a:t>
            </a:r>
          </a:p>
        </p:txBody>
      </p:sp>
    </p:spTree>
    <p:extLst>
      <p:ext uri="{BB962C8B-B14F-4D97-AF65-F5344CB8AC3E}">
        <p14:creationId xmlns:p14="http://schemas.microsoft.com/office/powerpoint/2010/main" val="2842498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dirty="0"/>
              <a:t>California Guided Pathways Award Program</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Pre-existing Models:</a:t>
            </a:r>
          </a:p>
          <a:p>
            <a:r>
              <a:rPr lang="en-US" dirty="0"/>
              <a:t>CTE Programs</a:t>
            </a:r>
          </a:p>
          <a:p>
            <a:r>
              <a:rPr lang="en-US" dirty="0"/>
              <a:t>Sierra College</a:t>
            </a:r>
          </a:p>
          <a:p>
            <a:r>
              <a:rPr lang="en-US" dirty="0"/>
              <a:t>Skyline College</a:t>
            </a:r>
          </a:p>
        </p:txBody>
      </p:sp>
    </p:spTree>
    <p:extLst>
      <p:ext uri="{BB962C8B-B14F-4D97-AF65-F5344CB8AC3E}">
        <p14:creationId xmlns:p14="http://schemas.microsoft.com/office/powerpoint/2010/main" val="2569322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Guided Pathways and Strong Workforce</a:t>
            </a:r>
          </a:p>
        </p:txBody>
      </p:sp>
      <p:sp>
        <p:nvSpPr>
          <p:cNvPr id="3" name="Content Placeholder 2"/>
          <p:cNvSpPr>
            <a:spLocks noGrp="1"/>
          </p:cNvSpPr>
          <p:nvPr>
            <p:ph idx="1"/>
          </p:nvPr>
        </p:nvSpPr>
        <p:spPr>
          <a:xfrm>
            <a:off x="389744" y="1424066"/>
            <a:ext cx="6011056" cy="5231567"/>
          </a:xfrm>
        </p:spPr>
        <p:txBody>
          <a:bodyPr/>
          <a:lstStyle/>
          <a:p>
            <a:pPr marL="0" indent="0">
              <a:buNone/>
            </a:pPr>
            <a:r>
              <a:rPr lang="en-US" dirty="0">
                <a:hlinkClick r:id="rId2"/>
              </a:rPr>
              <a:t>California Community Colleges Doing What Matters for Jobs And the Economy</a:t>
            </a:r>
            <a:endParaRPr lang="en-US" dirty="0"/>
          </a:p>
          <a:p>
            <a:pPr marL="0" indent="0">
              <a:buNone/>
            </a:pPr>
            <a:endParaRPr lang="en-US" dirty="0"/>
          </a:p>
          <a:p>
            <a:r>
              <a:rPr lang="en-US" dirty="0"/>
              <a:t>Some comments…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692" y="1690688"/>
            <a:ext cx="4788108" cy="4546285"/>
          </a:xfrm>
          <a:prstGeom prst="rect">
            <a:avLst/>
          </a:prstGeom>
        </p:spPr>
      </p:pic>
    </p:spTree>
    <p:extLst>
      <p:ext uri="{BB962C8B-B14F-4D97-AF65-F5344CB8AC3E}">
        <p14:creationId xmlns:p14="http://schemas.microsoft.com/office/powerpoint/2010/main" val="206127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Guided Pathways and Strong Workforce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5396" y="1690688"/>
            <a:ext cx="4883911" cy="4842347"/>
          </a:xfrm>
        </p:spPr>
      </p:pic>
      <p:sp>
        <p:nvSpPr>
          <p:cNvPr id="3" name="TextBox 2"/>
          <p:cNvSpPr txBox="1"/>
          <p:nvPr/>
        </p:nvSpPr>
        <p:spPr>
          <a:xfrm>
            <a:off x="720811" y="1880407"/>
            <a:ext cx="5153975" cy="1754326"/>
          </a:xfrm>
          <a:prstGeom prst="rect">
            <a:avLst/>
          </a:prstGeom>
          <a:noFill/>
        </p:spPr>
        <p:txBody>
          <a:bodyPr wrap="none" rtlCol="0">
            <a:spAutoFit/>
          </a:bodyPr>
          <a:lstStyle/>
          <a:p>
            <a:r>
              <a:rPr lang="en-US" sz="3600" dirty="0">
                <a:hlinkClick r:id="rId3"/>
              </a:rPr>
              <a:t>Career Pathways Toolkit</a:t>
            </a:r>
            <a:endParaRPr lang="en-US" sz="3600" dirty="0"/>
          </a:p>
          <a:p>
            <a:endParaRPr lang="en-US" sz="3600" dirty="0"/>
          </a:p>
          <a:p>
            <a:pPr marL="571500" indent="-571500">
              <a:buFont typeface="Arial" panose="020B0604020202020204" pitchFamily="34" charset="0"/>
              <a:buChar char="•"/>
            </a:pPr>
            <a:r>
              <a:rPr lang="en-US" sz="3600" dirty="0"/>
              <a:t>Some comments… </a:t>
            </a:r>
          </a:p>
        </p:txBody>
      </p:sp>
    </p:spTree>
    <p:extLst>
      <p:ext uri="{BB962C8B-B14F-4D97-AF65-F5344CB8AC3E}">
        <p14:creationId xmlns:p14="http://schemas.microsoft.com/office/powerpoint/2010/main" val="429283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Guided Pathways and Strong Workforce</a:t>
            </a:r>
          </a:p>
        </p:txBody>
      </p:sp>
      <p:pic>
        <p:nvPicPr>
          <p:cNvPr id="4" name="Content Placeholder 3"/>
          <p:cNvPicPr>
            <a:picLocks noGrp="1" noChangeAspect="1"/>
          </p:cNvPicPr>
          <p:nvPr>
            <p:ph idx="1"/>
          </p:nvPr>
        </p:nvPicPr>
        <p:blipFill>
          <a:blip r:embed="rId2"/>
          <a:stretch>
            <a:fillRect/>
          </a:stretch>
        </p:blipFill>
        <p:spPr>
          <a:xfrm>
            <a:off x="368379" y="2862733"/>
            <a:ext cx="4218609" cy="3595406"/>
          </a:xfrm>
          <a:prstGeom prst="rect">
            <a:avLst/>
          </a:prstGeom>
        </p:spPr>
      </p:pic>
      <p:sp>
        <p:nvSpPr>
          <p:cNvPr id="5" name="TextBox 4"/>
          <p:cNvSpPr txBox="1"/>
          <p:nvPr/>
        </p:nvSpPr>
        <p:spPr>
          <a:xfrm>
            <a:off x="4826832" y="3041819"/>
            <a:ext cx="6857016" cy="3416320"/>
          </a:xfrm>
          <a:prstGeom prst="rect">
            <a:avLst/>
          </a:prstGeom>
          <a:noFill/>
        </p:spPr>
        <p:txBody>
          <a:bodyPr wrap="square" rtlCol="0">
            <a:spAutoFit/>
          </a:bodyPr>
          <a:lstStyle/>
          <a:p>
            <a:r>
              <a:rPr lang="en-US" dirty="0"/>
              <a:t>Element One: Build Cross-Agency Partnerships</a:t>
            </a:r>
          </a:p>
          <a:p>
            <a:endParaRPr lang="en-US" dirty="0"/>
          </a:p>
          <a:p>
            <a:r>
              <a:rPr lang="en-US" dirty="0"/>
              <a:t>Element Two: Identify Industry Sector and Engage Employers</a:t>
            </a:r>
          </a:p>
          <a:p>
            <a:endParaRPr lang="en-US" dirty="0"/>
          </a:p>
          <a:p>
            <a:r>
              <a:rPr lang="en-US" dirty="0"/>
              <a:t>Element Three: Design Education and Training Programs</a:t>
            </a:r>
          </a:p>
          <a:p>
            <a:endParaRPr lang="en-US" dirty="0"/>
          </a:p>
          <a:p>
            <a:r>
              <a:rPr lang="en-US" dirty="0"/>
              <a:t>Element Four: Identify Funding Needs and Sources</a:t>
            </a:r>
          </a:p>
          <a:p>
            <a:endParaRPr lang="en-US" dirty="0"/>
          </a:p>
          <a:p>
            <a:r>
              <a:rPr lang="en-US" dirty="0"/>
              <a:t>Element Five: Align Policies and Programs</a:t>
            </a:r>
          </a:p>
          <a:p>
            <a:endParaRPr lang="en-US" dirty="0"/>
          </a:p>
          <a:p>
            <a:r>
              <a:rPr lang="en-US" dirty="0"/>
              <a:t>Element Six: Measure System Change and Performance</a:t>
            </a:r>
          </a:p>
          <a:p>
            <a:endParaRPr lang="en-US" dirty="0"/>
          </a:p>
        </p:txBody>
      </p:sp>
      <p:sp>
        <p:nvSpPr>
          <p:cNvPr id="6" name="Rectangle 5"/>
          <p:cNvSpPr/>
          <p:nvPr/>
        </p:nvSpPr>
        <p:spPr>
          <a:xfrm>
            <a:off x="1120477" y="1690688"/>
            <a:ext cx="9458036" cy="830997"/>
          </a:xfrm>
          <a:prstGeom prst="rect">
            <a:avLst/>
          </a:prstGeom>
        </p:spPr>
        <p:txBody>
          <a:bodyPr wrap="square">
            <a:spAutoFit/>
          </a:bodyPr>
          <a:lstStyle/>
          <a:p>
            <a:pPr algn="ctr"/>
            <a:r>
              <a:rPr lang="en-US" sz="2400" dirty="0">
                <a:hlinkClick r:id="rId3"/>
              </a:rPr>
              <a:t>Career Pathways Toolkit: An Enhanced Guide and Workbook for System Development</a:t>
            </a:r>
            <a:endParaRPr lang="en-US" sz="2400" dirty="0"/>
          </a:p>
        </p:txBody>
      </p:sp>
    </p:spTree>
    <p:extLst>
      <p:ext uri="{BB962C8B-B14F-4D97-AF65-F5344CB8AC3E}">
        <p14:creationId xmlns:p14="http://schemas.microsoft.com/office/powerpoint/2010/main" val="2513608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59836" cy="955675"/>
          </a:xfrm>
        </p:spPr>
        <p:txBody>
          <a:bodyPr>
            <a:normAutofit fontScale="90000"/>
          </a:bodyPr>
          <a:lstStyle/>
          <a:p>
            <a:pPr algn="ctr"/>
            <a:r>
              <a:rPr lang="en-US" dirty="0"/>
              <a:t/>
            </a:r>
            <a:br>
              <a:rPr lang="en-US" dirty="0"/>
            </a:br>
            <a:r>
              <a:rPr lang="en-US" dirty="0"/>
              <a:t>Build Cross-Agency Partnerships</a:t>
            </a:r>
            <a:br>
              <a:rPr lang="en-US" dirty="0"/>
            </a:br>
            <a:r>
              <a:rPr lang="en-US" dirty="0"/>
              <a:t/>
            </a:r>
            <a:br>
              <a:rPr lang="en-US" dirty="0"/>
            </a:br>
            <a:endParaRPr lang="en-US" dirty="0"/>
          </a:p>
        </p:txBody>
      </p:sp>
      <p:sp>
        <p:nvSpPr>
          <p:cNvPr id="3" name="Content Placeholder 2"/>
          <p:cNvSpPr>
            <a:spLocks noGrp="1"/>
          </p:cNvSpPr>
          <p:nvPr>
            <p:ph idx="1"/>
          </p:nvPr>
        </p:nvSpPr>
        <p:spPr>
          <a:xfrm>
            <a:off x="551873" y="1566882"/>
            <a:ext cx="6793307" cy="5163702"/>
          </a:xfrm>
        </p:spPr>
        <p:txBody>
          <a:bodyPr>
            <a:normAutofit/>
          </a:bodyPr>
          <a:lstStyle/>
          <a:p>
            <a:endParaRPr lang="en-US" dirty="0"/>
          </a:p>
          <a:p>
            <a:r>
              <a:rPr lang="en-US" dirty="0"/>
              <a:t>Engage cross-agency partners and employers.</a:t>
            </a:r>
          </a:p>
          <a:p>
            <a:r>
              <a:rPr lang="en-US" dirty="0"/>
              <a:t>Establish a shared vision, mission, and set of goals.</a:t>
            </a:r>
          </a:p>
          <a:p>
            <a:r>
              <a:rPr lang="en-US" dirty="0"/>
              <a:t>Define the roles and responsibilities of all partners.</a:t>
            </a:r>
          </a:p>
          <a:p>
            <a:r>
              <a:rPr lang="en-US" dirty="0"/>
              <a:t>Develop a work plan and/or Memorandum of Understanding for the partnership. </a:t>
            </a:r>
          </a:p>
          <a:p>
            <a:endParaRPr lang="en-US" dirty="0"/>
          </a:p>
          <a:p>
            <a:endParaRPr lang="en-US" dirty="0"/>
          </a:p>
        </p:txBody>
      </p:sp>
      <p:sp>
        <p:nvSpPr>
          <p:cNvPr id="8" name="Rounded Rectangle 7"/>
          <p:cNvSpPr/>
          <p:nvPr/>
        </p:nvSpPr>
        <p:spPr>
          <a:xfrm>
            <a:off x="8829207" y="2803161"/>
            <a:ext cx="2293495" cy="218147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1) Build Cross-Agency Partnerships</a:t>
            </a:r>
          </a:p>
        </p:txBody>
      </p:sp>
    </p:spTree>
    <p:extLst>
      <p:ext uri="{BB962C8B-B14F-4D97-AF65-F5344CB8AC3E}">
        <p14:creationId xmlns:p14="http://schemas.microsoft.com/office/powerpoint/2010/main" val="3360937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52200" cy="1325563"/>
          </a:xfrm>
        </p:spPr>
        <p:txBody>
          <a:bodyPr>
            <a:normAutofit fontScale="90000"/>
          </a:bodyPr>
          <a:lstStyle/>
          <a:p>
            <a:pPr algn="ctr"/>
            <a:r>
              <a:rPr lang="en-US" dirty="0"/>
              <a:t/>
            </a:r>
            <a:br>
              <a:rPr lang="en-US" dirty="0"/>
            </a:br>
            <a:r>
              <a:rPr lang="en-US" dirty="0"/>
              <a:t/>
            </a:r>
            <a:br>
              <a:rPr lang="en-US" dirty="0"/>
            </a:br>
            <a:r>
              <a:rPr lang="en-US" dirty="0"/>
              <a:t>Identify Industry Sector and Engage </a:t>
            </a:r>
            <a:br>
              <a:rPr lang="en-US" dirty="0"/>
            </a:br>
            <a:r>
              <a:rPr lang="en-US" dirty="0"/>
              <a:t>Employers</a:t>
            </a:r>
            <a:br>
              <a:rPr lang="en-US" dirty="0"/>
            </a:br>
            <a:r>
              <a:rPr lang="en-US" dirty="0"/>
              <a:t/>
            </a:r>
            <a:br>
              <a:rPr lang="en-US" dirty="0"/>
            </a:br>
            <a:endParaRPr lang="en-US" dirty="0"/>
          </a:p>
        </p:txBody>
      </p:sp>
      <p:sp>
        <p:nvSpPr>
          <p:cNvPr id="3" name="Content Placeholder 2"/>
          <p:cNvSpPr>
            <a:spLocks noGrp="1"/>
          </p:cNvSpPr>
          <p:nvPr>
            <p:ph idx="1"/>
          </p:nvPr>
        </p:nvSpPr>
        <p:spPr>
          <a:xfrm>
            <a:off x="283564" y="1795645"/>
            <a:ext cx="9130259" cy="4889968"/>
          </a:xfrm>
        </p:spPr>
        <p:txBody>
          <a:bodyPr>
            <a:normAutofit lnSpcReduction="10000"/>
          </a:bodyPr>
          <a:lstStyle/>
          <a:p>
            <a:r>
              <a:rPr lang="en-US" dirty="0"/>
              <a:t>Conduct labor market analysis to target high                                   demand and growing industries.</a:t>
            </a:r>
          </a:p>
          <a:p>
            <a:r>
              <a:rPr lang="en-US" dirty="0"/>
              <a:t>Survey and engage key industry leaders from targeted                                   industries and sector partnerships.</a:t>
            </a:r>
          </a:p>
          <a:p>
            <a:r>
              <a:rPr lang="en-US" dirty="0"/>
              <a:t>Clarify the role of employers in the development and operation of programs.</a:t>
            </a:r>
          </a:p>
          <a:p>
            <a:r>
              <a:rPr lang="en-US" dirty="0"/>
              <a:t>Identify existing training systems within industry as well as the natural progression and/or mobility (career ladders/lattices).</a:t>
            </a:r>
          </a:p>
          <a:p>
            <a:r>
              <a:rPr lang="en-US" dirty="0"/>
              <a:t>Identify the skill competencies and associated training needs.</a:t>
            </a:r>
          </a:p>
          <a:p>
            <a:r>
              <a:rPr lang="en-US" dirty="0"/>
              <a:t>Sustain and expand business partnerships. </a:t>
            </a:r>
          </a:p>
        </p:txBody>
      </p:sp>
      <p:sp>
        <p:nvSpPr>
          <p:cNvPr id="5" name="Rounded Rectangle 4"/>
          <p:cNvSpPr/>
          <p:nvPr/>
        </p:nvSpPr>
        <p:spPr>
          <a:xfrm>
            <a:off x="9578715" y="2758191"/>
            <a:ext cx="2263515" cy="220355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2) Identify Sector or Industry and Engage Employers</a:t>
            </a:r>
          </a:p>
        </p:txBody>
      </p:sp>
    </p:spTree>
    <p:extLst>
      <p:ext uri="{BB962C8B-B14F-4D97-AF65-F5344CB8AC3E}">
        <p14:creationId xmlns:p14="http://schemas.microsoft.com/office/powerpoint/2010/main" val="79702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cs typeface="Times New Roman"/>
              </a:rPr>
              <a:t>Today’s Hot Topics</a:t>
            </a:r>
          </a:p>
        </p:txBody>
      </p:sp>
      <p:sp>
        <p:nvSpPr>
          <p:cNvPr id="3" name="Content Placeholder 2"/>
          <p:cNvSpPr>
            <a:spLocks noGrp="1"/>
          </p:cNvSpPr>
          <p:nvPr>
            <p:ph idx="1"/>
          </p:nvPr>
        </p:nvSpPr>
        <p:spPr>
          <a:xfrm>
            <a:off x="989351" y="1690688"/>
            <a:ext cx="10118360" cy="4697586"/>
          </a:xfrm>
        </p:spPr>
        <p:txBody>
          <a:bodyPr>
            <a:normAutofit/>
          </a:bodyPr>
          <a:lstStyle/>
          <a:p>
            <a:pPr>
              <a:buBlip>
                <a:blip r:embed="rId3"/>
              </a:buBlip>
            </a:pPr>
            <a:r>
              <a:rPr lang="en-US" dirty="0">
                <a:latin typeface="Times New Roman"/>
                <a:cs typeface="Times New Roman"/>
              </a:rPr>
              <a:t>Guided Pathways – A Little Background</a:t>
            </a:r>
          </a:p>
          <a:p>
            <a:pPr>
              <a:buBlip>
                <a:blip r:embed="rId3"/>
              </a:buBlip>
            </a:pPr>
            <a:r>
              <a:rPr lang="en-US" dirty="0">
                <a:latin typeface="Times New Roman"/>
                <a:cs typeface="Times New Roman"/>
              </a:rPr>
              <a:t>Overview of Guided Pathways Award Program</a:t>
            </a:r>
          </a:p>
          <a:p>
            <a:pPr>
              <a:buBlip>
                <a:blip r:embed="rId3"/>
              </a:buBlip>
            </a:pPr>
            <a:r>
              <a:rPr lang="en-US" dirty="0">
                <a:latin typeface="Times New Roman"/>
                <a:cs typeface="Times New Roman"/>
              </a:rPr>
              <a:t>Recap of Chancellor’s Office activities</a:t>
            </a:r>
          </a:p>
          <a:p>
            <a:pPr>
              <a:buBlip>
                <a:blip r:embed="rId3"/>
              </a:buBlip>
            </a:pPr>
            <a:r>
              <a:rPr lang="en-US" dirty="0">
                <a:latin typeface="Times New Roman"/>
                <a:cs typeface="Times New Roman"/>
              </a:rPr>
              <a:t>Role of the Academic Senate</a:t>
            </a:r>
          </a:p>
          <a:p>
            <a:pPr>
              <a:buBlip>
                <a:blip r:embed="rId3"/>
              </a:buBlip>
            </a:pPr>
            <a:r>
              <a:rPr lang="en-US" dirty="0">
                <a:latin typeface="Times New Roman"/>
                <a:cs typeface="Times New Roman"/>
              </a:rPr>
              <a:t>Challenges and Opportunities</a:t>
            </a: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lgn="ctr">
              <a:buNone/>
            </a:pPr>
            <a:endParaRPr lang="en-US" dirty="0">
              <a:latin typeface="Times New Roman"/>
              <a:cs typeface="Times New Roman"/>
            </a:endParaRPr>
          </a:p>
        </p:txBody>
      </p:sp>
      <p:pic>
        <p:nvPicPr>
          <p:cNvPr id="4" name="Picture 3">
            <a:extLst>
              <a:ext uri="{FF2B5EF4-FFF2-40B4-BE49-F238E27FC236}">
                <a16:creationId xmlns:a16="http://schemas.microsoft.com/office/drawing/2014/main" id="{6070CFD2-8B76-E748-998D-EE501FC240B5}"/>
              </a:ext>
            </a:extLst>
          </p:cNvPr>
          <p:cNvPicPr>
            <a:picLocks noChangeAspect="1"/>
          </p:cNvPicPr>
          <p:nvPr/>
        </p:nvPicPr>
        <p:blipFill>
          <a:blip r:embed="rId4"/>
          <a:stretch>
            <a:fillRect/>
          </a:stretch>
        </p:blipFill>
        <p:spPr>
          <a:xfrm>
            <a:off x="3754570" y="4384255"/>
            <a:ext cx="4682859" cy="2326703"/>
          </a:xfrm>
          <a:prstGeom prst="rect">
            <a:avLst/>
          </a:prstGeom>
        </p:spPr>
      </p:pic>
    </p:spTree>
    <p:extLst>
      <p:ext uri="{BB962C8B-B14F-4D97-AF65-F5344CB8AC3E}">
        <p14:creationId xmlns:p14="http://schemas.microsoft.com/office/powerpoint/2010/main" val="2595949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176079"/>
            <a:ext cx="11270673" cy="1023582"/>
          </a:xfrm>
        </p:spPr>
        <p:txBody>
          <a:bodyPr>
            <a:normAutofit fontScale="90000"/>
          </a:bodyPr>
          <a:lstStyle/>
          <a:p>
            <a:pPr algn="ctr"/>
            <a:r>
              <a:rPr lang="en-US" dirty="0"/>
              <a:t/>
            </a:r>
            <a:br>
              <a:rPr lang="en-US" dirty="0"/>
            </a:br>
            <a:r>
              <a:rPr lang="en-US" dirty="0"/>
              <a:t/>
            </a:r>
            <a:br>
              <a:rPr lang="en-US" dirty="0"/>
            </a:br>
            <a:r>
              <a:rPr lang="en-US" dirty="0"/>
              <a:t>Design Education and Training </a:t>
            </a:r>
            <a:br>
              <a:rPr lang="en-US" dirty="0"/>
            </a:br>
            <a:r>
              <a:rPr lang="en-US" dirty="0"/>
              <a:t>Programs</a:t>
            </a:r>
            <a:br>
              <a:rPr lang="en-US" dirty="0"/>
            </a:br>
            <a:r>
              <a:rPr lang="en-US" dirty="0"/>
              <a:t/>
            </a:r>
            <a:br>
              <a:rPr lang="en-US" dirty="0"/>
            </a:br>
            <a:endParaRPr lang="en-US" dirty="0"/>
          </a:p>
        </p:txBody>
      </p:sp>
      <p:sp>
        <p:nvSpPr>
          <p:cNvPr id="3" name="Content Placeholder 2"/>
          <p:cNvSpPr>
            <a:spLocks noGrp="1"/>
          </p:cNvSpPr>
          <p:nvPr>
            <p:ph idx="1"/>
          </p:nvPr>
        </p:nvSpPr>
        <p:spPr>
          <a:xfrm>
            <a:off x="191070" y="1342067"/>
            <a:ext cx="9522555" cy="5515933"/>
          </a:xfrm>
        </p:spPr>
        <p:txBody>
          <a:bodyPr>
            <a:normAutofit fontScale="92500" lnSpcReduction="10000"/>
          </a:bodyPr>
          <a:lstStyle/>
          <a:p>
            <a:r>
              <a:rPr lang="en-US" sz="2400" dirty="0"/>
              <a:t>Identify and engage education and training partners.</a:t>
            </a:r>
          </a:p>
          <a:p>
            <a:r>
              <a:rPr lang="en-US" sz="2400" dirty="0"/>
              <a:t>Identify target populations, entry points, and recruitment strategies.</a:t>
            </a:r>
          </a:p>
          <a:p>
            <a:r>
              <a:rPr lang="en-US" sz="2400" dirty="0"/>
              <a:t>Review, develop, or modify competency models with employers develop                                                    and validate career ladders/lattices.</a:t>
            </a:r>
          </a:p>
          <a:p>
            <a:r>
              <a:rPr lang="en-US" sz="2400" dirty="0"/>
              <a:t>Develop or modify programs to ensure they meet industry recognized and/or postsecondary credentials.</a:t>
            </a:r>
          </a:p>
          <a:p>
            <a:r>
              <a:rPr lang="en-US" sz="2400" dirty="0"/>
              <a:t>Analyze the State’s and region’s education and training resource and response capability.</a:t>
            </a:r>
          </a:p>
          <a:p>
            <a:r>
              <a:rPr lang="en-US" sz="2400" dirty="0"/>
              <a:t>Research and promote work-based learning opportunities within business and industry.</a:t>
            </a:r>
          </a:p>
          <a:p>
            <a:r>
              <a:rPr lang="en-US" sz="2400" dirty="0"/>
              <a:t>Develop integrated, accelerated, contextualized learning strategies.</a:t>
            </a:r>
          </a:p>
          <a:p>
            <a:r>
              <a:rPr lang="en-US" sz="2400" dirty="0"/>
              <a:t>Provide flexible delivery methods.</a:t>
            </a:r>
          </a:p>
          <a:p>
            <a:r>
              <a:rPr lang="en-US" sz="2400" dirty="0"/>
              <a:t>Provide career services, case management, and comprehensive supportive services.</a:t>
            </a:r>
          </a:p>
          <a:p>
            <a:r>
              <a:rPr lang="en-US" sz="2400" dirty="0"/>
              <a:t> Provide employment assistance and retention services. </a:t>
            </a:r>
          </a:p>
        </p:txBody>
      </p:sp>
      <p:sp>
        <p:nvSpPr>
          <p:cNvPr id="5" name="Rounded Rectangle 4"/>
          <p:cNvSpPr/>
          <p:nvPr/>
        </p:nvSpPr>
        <p:spPr>
          <a:xfrm>
            <a:off x="9548733" y="2848132"/>
            <a:ext cx="2293495" cy="227101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3) Design Education and Training Programs</a:t>
            </a:r>
          </a:p>
        </p:txBody>
      </p:sp>
    </p:spTree>
    <p:extLst>
      <p:ext uri="{BB962C8B-B14F-4D97-AF65-F5344CB8AC3E}">
        <p14:creationId xmlns:p14="http://schemas.microsoft.com/office/powerpoint/2010/main" val="2128012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64" y="365125"/>
            <a:ext cx="10515600" cy="999651"/>
          </a:xfrm>
        </p:spPr>
        <p:txBody>
          <a:bodyPr>
            <a:normAutofit fontScale="90000"/>
          </a:bodyPr>
          <a:lstStyle/>
          <a:p>
            <a:pPr algn="ctr"/>
            <a:r>
              <a:rPr lang="en-US" dirty="0"/>
              <a:t>Identify Funding Needs and </a:t>
            </a:r>
            <a:br>
              <a:rPr lang="en-US" dirty="0"/>
            </a:br>
            <a:r>
              <a:rPr lang="en-US" dirty="0"/>
              <a:t>Sources</a:t>
            </a:r>
          </a:p>
        </p:txBody>
      </p:sp>
      <p:sp>
        <p:nvSpPr>
          <p:cNvPr id="3" name="Content Placeholder 2"/>
          <p:cNvSpPr>
            <a:spLocks noGrp="1"/>
          </p:cNvSpPr>
          <p:nvPr>
            <p:ph idx="1"/>
          </p:nvPr>
        </p:nvSpPr>
        <p:spPr>
          <a:xfrm>
            <a:off x="292289" y="1795153"/>
            <a:ext cx="8192144" cy="4905449"/>
          </a:xfrm>
        </p:spPr>
        <p:txBody>
          <a:bodyPr/>
          <a:lstStyle/>
          <a:p>
            <a:r>
              <a:rPr lang="en-US" dirty="0"/>
              <a:t>Identify the costs associated with system and program development and operations.</a:t>
            </a:r>
          </a:p>
          <a:p>
            <a:endParaRPr lang="en-US" dirty="0"/>
          </a:p>
          <a:p>
            <a:pPr marL="0" indent="0">
              <a:buNone/>
            </a:pPr>
            <a:r>
              <a:rPr lang="en-US" dirty="0"/>
              <a:t>• Identify sources of funding available from partner agencies and related public and private resources and secure funding.</a:t>
            </a:r>
          </a:p>
          <a:p>
            <a:pPr marL="0" indent="0">
              <a:buNone/>
            </a:pPr>
            <a:endParaRPr lang="en-US" dirty="0"/>
          </a:p>
          <a:p>
            <a:pPr marL="0" indent="0">
              <a:buNone/>
            </a:pPr>
            <a:r>
              <a:rPr lang="en-US" dirty="0"/>
              <a:t>• Develop long-term sustainability plan with state or local partners.</a:t>
            </a:r>
          </a:p>
          <a:p>
            <a:endParaRPr lang="en-US" dirty="0"/>
          </a:p>
        </p:txBody>
      </p:sp>
      <p:sp>
        <p:nvSpPr>
          <p:cNvPr id="7" name="Rounded Rectangle 6"/>
          <p:cNvSpPr/>
          <p:nvPr/>
        </p:nvSpPr>
        <p:spPr>
          <a:xfrm>
            <a:off x="8994098" y="2443398"/>
            <a:ext cx="2499739" cy="230915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4) Identify Funding Needs and Sources</a:t>
            </a:r>
          </a:p>
        </p:txBody>
      </p:sp>
    </p:spTree>
    <p:extLst>
      <p:ext uri="{BB962C8B-B14F-4D97-AF65-F5344CB8AC3E}">
        <p14:creationId xmlns:p14="http://schemas.microsoft.com/office/powerpoint/2010/main" val="2179962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 Policies and Programs</a:t>
            </a:r>
          </a:p>
        </p:txBody>
      </p:sp>
      <p:sp>
        <p:nvSpPr>
          <p:cNvPr id="3" name="Content Placeholder 2"/>
          <p:cNvSpPr>
            <a:spLocks noGrp="1"/>
          </p:cNvSpPr>
          <p:nvPr>
            <p:ph idx="1"/>
          </p:nvPr>
        </p:nvSpPr>
        <p:spPr>
          <a:xfrm>
            <a:off x="838200" y="1893145"/>
            <a:ext cx="7256489" cy="4792468"/>
          </a:xfrm>
        </p:spPr>
        <p:txBody>
          <a:bodyPr>
            <a:normAutofit/>
          </a:bodyPr>
          <a:lstStyle/>
          <a:p>
            <a:r>
              <a:rPr lang="en-US" dirty="0"/>
              <a:t>Identify state and local policies necessary to implement career pathways systems.</a:t>
            </a:r>
          </a:p>
          <a:p>
            <a:pPr marL="0" indent="0">
              <a:buNone/>
            </a:pPr>
            <a:endParaRPr lang="en-US" dirty="0"/>
          </a:p>
          <a:p>
            <a:r>
              <a:rPr lang="en-US" dirty="0"/>
              <a:t>Identify and pursue needed reforms in state and local policy.</a:t>
            </a:r>
          </a:p>
          <a:p>
            <a:pPr marL="0" indent="0">
              <a:buNone/>
            </a:pPr>
            <a:endParaRPr lang="en-US" dirty="0"/>
          </a:p>
          <a:p>
            <a:r>
              <a:rPr lang="en-US" dirty="0"/>
              <a:t>Implement statutory and administrative procedures to facilitate cross-agency collaboration. </a:t>
            </a:r>
          </a:p>
        </p:txBody>
      </p:sp>
      <p:sp>
        <p:nvSpPr>
          <p:cNvPr id="5" name="Rounded Rectangle 4"/>
          <p:cNvSpPr/>
          <p:nvPr/>
        </p:nvSpPr>
        <p:spPr>
          <a:xfrm>
            <a:off x="8814217" y="2533338"/>
            <a:ext cx="2539584" cy="218548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5) Align Policies and Programs</a:t>
            </a:r>
          </a:p>
        </p:txBody>
      </p:sp>
    </p:spTree>
    <p:extLst>
      <p:ext uri="{BB962C8B-B14F-4D97-AF65-F5344CB8AC3E}">
        <p14:creationId xmlns:p14="http://schemas.microsoft.com/office/powerpoint/2010/main" val="1568006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Measure System Change and Performance</a:t>
            </a:r>
          </a:p>
        </p:txBody>
      </p:sp>
      <p:sp>
        <p:nvSpPr>
          <p:cNvPr id="3" name="Content Placeholder 2"/>
          <p:cNvSpPr>
            <a:spLocks noGrp="1"/>
          </p:cNvSpPr>
          <p:nvPr>
            <p:ph idx="1"/>
          </p:nvPr>
        </p:nvSpPr>
        <p:spPr>
          <a:xfrm>
            <a:off x="838200" y="1825624"/>
            <a:ext cx="7541302" cy="4904959"/>
          </a:xfrm>
        </p:spPr>
        <p:txBody>
          <a:bodyPr/>
          <a:lstStyle/>
          <a:p>
            <a:r>
              <a:rPr lang="en-US" dirty="0"/>
              <a:t>Define desired system, program, and participant outcomes.</a:t>
            </a:r>
          </a:p>
          <a:p>
            <a:r>
              <a:rPr lang="en-US" dirty="0"/>
              <a:t>Identify the data needed to measure system, program, and participant outcomes.</a:t>
            </a:r>
          </a:p>
          <a:p>
            <a:r>
              <a:rPr lang="en-US" dirty="0"/>
              <a:t>Implement a process to collect, store, track, share, and analyze data.</a:t>
            </a:r>
          </a:p>
          <a:p>
            <a:r>
              <a:rPr lang="en-US" dirty="0"/>
              <a:t>Design and implement a plan for reporting system and program outcomes.</a:t>
            </a:r>
          </a:p>
        </p:txBody>
      </p:sp>
      <p:sp>
        <p:nvSpPr>
          <p:cNvPr id="5" name="Rounded Rectangle 4"/>
          <p:cNvSpPr/>
          <p:nvPr/>
        </p:nvSpPr>
        <p:spPr>
          <a:xfrm>
            <a:off x="9024079" y="2473377"/>
            <a:ext cx="2592781" cy="220770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6) Measure System Change and Performance</a:t>
            </a:r>
          </a:p>
        </p:txBody>
      </p:sp>
    </p:spTree>
    <p:extLst>
      <p:ext uri="{BB962C8B-B14F-4D97-AF65-F5344CB8AC3E}">
        <p14:creationId xmlns:p14="http://schemas.microsoft.com/office/powerpoint/2010/main" val="2609859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603230" cy="2026383"/>
          </a:xfrm>
        </p:spPr>
        <p:txBody>
          <a:bodyPr/>
          <a:lstStyle/>
          <a:p>
            <a:pPr algn="ctr"/>
            <a:r>
              <a:rPr lang="en-US" dirty="0"/>
              <a:t>Don’t Forget </a:t>
            </a:r>
            <a:r>
              <a:rPr lang="en-US" dirty="0" err="1"/>
              <a:t>LaunchBoard</a:t>
            </a:r>
            <a:r>
              <a:rPr lang="en-US" dirty="0"/>
              <a:t> </a:t>
            </a:r>
            <a:br>
              <a:rPr lang="en-US" dirty="0"/>
            </a:br>
            <a:r>
              <a:rPr lang="en-US" dirty="0"/>
              <a:t>as a Resource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9465" y="704539"/>
            <a:ext cx="5688670" cy="5501390"/>
          </a:xfrm>
        </p:spPr>
      </p:pic>
      <p:sp>
        <p:nvSpPr>
          <p:cNvPr id="5" name="TextBox 4"/>
          <p:cNvSpPr txBox="1"/>
          <p:nvPr/>
        </p:nvSpPr>
        <p:spPr>
          <a:xfrm>
            <a:off x="474785" y="2391507"/>
            <a:ext cx="4966645" cy="1938992"/>
          </a:xfrm>
          <a:prstGeom prst="rect">
            <a:avLst/>
          </a:prstGeom>
          <a:noFill/>
        </p:spPr>
        <p:txBody>
          <a:bodyPr wrap="square" rtlCol="0">
            <a:spAutoFit/>
          </a:bodyPr>
          <a:lstStyle/>
          <a:p>
            <a:r>
              <a:rPr lang="en-US" sz="2400" dirty="0"/>
              <a:t>Remember:</a:t>
            </a:r>
          </a:p>
          <a:p>
            <a:pPr marL="342900" indent="-342900">
              <a:buAutoNum type="arabicPeriod"/>
            </a:pPr>
            <a:r>
              <a:rPr lang="en-US" sz="2400" dirty="0"/>
              <a:t>Found under </a:t>
            </a:r>
            <a:r>
              <a:rPr lang="en-US" sz="2400" dirty="0" err="1"/>
              <a:t>CalPass</a:t>
            </a:r>
            <a:r>
              <a:rPr lang="en-US" sz="2400" dirty="0"/>
              <a:t> – you will need to register and enter a password</a:t>
            </a:r>
          </a:p>
          <a:p>
            <a:pPr marL="342900" indent="-342900">
              <a:buAutoNum type="arabicPeriod"/>
            </a:pPr>
            <a:r>
              <a:rPr lang="en-US" sz="2400" dirty="0"/>
              <a:t>Data is a bit dated</a:t>
            </a:r>
          </a:p>
        </p:txBody>
      </p:sp>
    </p:spTree>
    <p:extLst>
      <p:ext uri="{BB962C8B-B14F-4D97-AF65-F5344CB8AC3E}">
        <p14:creationId xmlns:p14="http://schemas.microsoft.com/office/powerpoint/2010/main" val="599815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Chancellor’s Office Activities</a:t>
            </a:r>
          </a:p>
        </p:txBody>
      </p:sp>
      <p:sp>
        <p:nvSpPr>
          <p:cNvPr id="3" name="Content Placeholder 2"/>
          <p:cNvSpPr>
            <a:spLocks noGrp="1"/>
          </p:cNvSpPr>
          <p:nvPr>
            <p:ph sz="half" idx="1"/>
          </p:nvPr>
        </p:nvSpPr>
        <p:spPr>
          <a:xfrm>
            <a:off x="838200" y="1690688"/>
            <a:ext cx="5181600" cy="4979422"/>
          </a:xfrm>
        </p:spPr>
        <p:txBody>
          <a:bodyPr>
            <a:normAutofit/>
          </a:bodyPr>
          <a:lstStyle/>
          <a:p>
            <a:r>
              <a:rPr lang="en-US" sz="2400" dirty="0">
                <a:latin typeface="Times New Roman" panose="02020603050405020304" pitchFamily="18" charset="0"/>
                <a:ea typeface="Times New Roman" charset="0"/>
                <a:cs typeface="Times New Roman" panose="02020603050405020304" pitchFamily="18" charset="0"/>
              </a:rPr>
              <a:t>Fall 2017</a:t>
            </a:r>
          </a:p>
          <a:p>
            <a:pPr lvl="1"/>
            <a:r>
              <a:rPr lang="en-US" sz="2000" dirty="0">
                <a:latin typeface="Times New Roman" panose="02020603050405020304" pitchFamily="18" charset="0"/>
                <a:ea typeface="Times New Roman" charset="0"/>
                <a:cs typeface="Times New Roman" panose="02020603050405020304" pitchFamily="18" charset="0"/>
              </a:rPr>
              <a:t>Self Assessment</a:t>
            </a:r>
          </a:p>
          <a:p>
            <a:pPr lvl="1"/>
            <a:r>
              <a:rPr lang="en-US" sz="2000" dirty="0">
                <a:latin typeface="Times New Roman" panose="02020603050405020304" pitchFamily="18" charset="0"/>
                <a:ea typeface="Times New Roman" charset="0"/>
                <a:cs typeface="Times New Roman" panose="02020603050405020304" pitchFamily="18" charset="0"/>
              </a:rPr>
              <a:t>Workshops</a:t>
            </a:r>
          </a:p>
          <a:p>
            <a:r>
              <a:rPr lang="en-US" sz="2400" dirty="0">
                <a:latin typeface="Times New Roman" panose="02020603050405020304" pitchFamily="18" charset="0"/>
                <a:ea typeface="Times New Roman" charset="0"/>
                <a:cs typeface="Times New Roman" panose="02020603050405020304" pitchFamily="18" charset="0"/>
              </a:rPr>
              <a:t>Spring 2018</a:t>
            </a:r>
          </a:p>
          <a:p>
            <a:pPr lvl="1"/>
            <a:r>
              <a:rPr lang="en-US" dirty="0">
                <a:latin typeface="Times New Roman" panose="02020603050405020304" pitchFamily="18" charset="0"/>
                <a:ea typeface="Times New Roman" charset="0"/>
                <a:cs typeface="Times New Roman" panose="02020603050405020304" pitchFamily="18" charset="0"/>
              </a:rPr>
              <a:t>Work Plan</a:t>
            </a:r>
          </a:p>
          <a:p>
            <a:pPr lvl="1"/>
            <a:r>
              <a:rPr lang="en-US" dirty="0">
                <a:latin typeface="Times New Roman" panose="02020603050405020304" pitchFamily="18" charset="0"/>
                <a:ea typeface="Times New Roman" charset="0"/>
                <a:cs typeface="Times New Roman" panose="02020603050405020304" pitchFamily="18" charset="0"/>
              </a:rPr>
              <a:t>Workshops</a:t>
            </a:r>
          </a:p>
          <a:p>
            <a:pPr lvl="1"/>
            <a:r>
              <a:rPr lang="en-US" dirty="0">
                <a:latin typeface="Times New Roman" panose="02020603050405020304" pitchFamily="18" charset="0"/>
                <a:ea typeface="Times New Roman" charset="0"/>
                <a:cs typeface="Times New Roman" panose="02020603050405020304" pitchFamily="18" charset="0"/>
              </a:rPr>
              <a:t>Reading Circle</a:t>
            </a:r>
          </a:p>
          <a:p>
            <a:endParaRPr lang="en-US" dirty="0">
              <a:latin typeface="Times New Roman" panose="02020603050405020304" pitchFamily="18" charset="0"/>
              <a:ea typeface="Times New Roman"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74737C27-0B81-C54A-97A7-3D38023FC44A}"/>
              </a:ext>
            </a:extLst>
          </p:cNvPr>
          <p:cNvSpPr>
            <a:spLocks noGrp="1"/>
          </p:cNvSpPr>
          <p:nvPr>
            <p:ph sz="half" idx="2"/>
          </p:nvPr>
        </p:nvSpPr>
        <p:spPr>
          <a:xfrm>
            <a:off x="6604417" y="3726149"/>
            <a:ext cx="5257800" cy="2794571"/>
          </a:xfrm>
        </p:spPr>
        <p:txBody>
          <a:bodyPr>
            <a:normAutofit/>
          </a:bodyPr>
          <a:lstStyle/>
          <a:p>
            <a:pPr marL="0" indent="0">
              <a:buNone/>
            </a:pPr>
            <a:r>
              <a:rPr lang="en-US" sz="2400" dirty="0"/>
              <a:t>In partnership with:</a:t>
            </a:r>
          </a:p>
          <a:p>
            <a:r>
              <a:rPr lang="en-US" sz="2400" dirty="0"/>
              <a:t>Career Ladders Project</a:t>
            </a:r>
          </a:p>
          <a:p>
            <a:r>
              <a:rPr lang="en-US" sz="2400" dirty="0"/>
              <a:t>RP Group</a:t>
            </a:r>
          </a:p>
          <a:p>
            <a:r>
              <a:rPr lang="en-US" sz="2400" dirty="0"/>
              <a:t>ASCCC</a:t>
            </a:r>
          </a:p>
          <a:p>
            <a:r>
              <a:rPr lang="en-US" sz="2400" dirty="0"/>
              <a:t>IEPI</a:t>
            </a:r>
          </a:p>
        </p:txBody>
      </p:sp>
    </p:spTree>
    <p:extLst>
      <p:ext uri="{BB962C8B-B14F-4D97-AF65-F5344CB8AC3E}">
        <p14:creationId xmlns:p14="http://schemas.microsoft.com/office/powerpoint/2010/main" val="2940668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353" y="-118452"/>
            <a:ext cx="10515600" cy="1325563"/>
          </a:xfrm>
        </p:spPr>
        <p:txBody>
          <a:bodyPr/>
          <a:lstStyle/>
          <a:p>
            <a:pPr algn="ctr"/>
            <a:r>
              <a:rPr lang="en-US" dirty="0"/>
              <a:t>Guided Pathways and ASCCC</a:t>
            </a:r>
          </a:p>
        </p:txBody>
      </p:sp>
      <p:sp>
        <p:nvSpPr>
          <p:cNvPr id="3" name="Content Placeholder 2"/>
          <p:cNvSpPr>
            <a:spLocks noGrp="1"/>
          </p:cNvSpPr>
          <p:nvPr>
            <p:ph idx="1"/>
          </p:nvPr>
        </p:nvSpPr>
        <p:spPr>
          <a:xfrm>
            <a:off x="246185" y="884420"/>
            <a:ext cx="11656005" cy="5973580"/>
          </a:xfrm>
        </p:spPr>
        <p:txBody>
          <a:bodyPr>
            <a:noAutofit/>
          </a:bodyPr>
          <a:lstStyle/>
          <a:p>
            <a:pPr marL="0" indent="0" algn="ctr">
              <a:lnSpc>
                <a:spcPct val="120000"/>
              </a:lnSpc>
              <a:buNone/>
            </a:pPr>
            <a:r>
              <a:rPr lang="en-US" sz="2100" b="1" dirty="0"/>
              <a:t>Governance – The “10+1”  Title 5 §53200:</a:t>
            </a:r>
          </a:p>
          <a:p>
            <a:pPr marL="148590" lvl="0" indent="-148590">
              <a:lnSpc>
                <a:spcPct val="120000"/>
              </a:lnSpc>
              <a:spcBef>
                <a:spcPts val="0"/>
              </a:spcBef>
              <a:buFont typeface="+mj-lt"/>
              <a:buAutoNum type="arabicPeriod"/>
            </a:pPr>
            <a:r>
              <a:rPr lang="en-US" sz="2100" b="1" dirty="0">
                <a:solidFill>
                  <a:srgbClr val="C00000"/>
                </a:solidFill>
                <a:cs typeface="Times New Roman" panose="02020603050405020304" pitchFamily="18" charset="0"/>
              </a:rPr>
              <a:t>curriculum, including establishing prerequisites and placing courses within disciplines;</a:t>
            </a:r>
          </a:p>
          <a:p>
            <a:pPr marL="148590" lvl="0" indent="-148590">
              <a:lnSpc>
                <a:spcPct val="120000"/>
              </a:lnSpc>
              <a:spcBef>
                <a:spcPts val="0"/>
              </a:spcBef>
              <a:buFont typeface="+mj-lt"/>
              <a:buAutoNum type="arabicPeriod"/>
            </a:pPr>
            <a:r>
              <a:rPr lang="en-US" sz="2100" b="1" dirty="0">
                <a:solidFill>
                  <a:srgbClr val="C00000"/>
                </a:solidFill>
                <a:cs typeface="Times New Roman" panose="02020603050405020304" pitchFamily="18" charset="0"/>
              </a:rPr>
              <a:t>degree and certificate requirements</a:t>
            </a:r>
            <a:r>
              <a:rPr lang="en-US" sz="2100" dirty="0">
                <a:solidFill>
                  <a:prstClr val="black"/>
                </a:solidFill>
                <a:cs typeface="Times New Roman" panose="02020603050405020304" pitchFamily="18" charset="0"/>
              </a:rPr>
              <a:t>;</a:t>
            </a:r>
          </a:p>
          <a:p>
            <a:pPr marL="148590" lvl="0" indent="-148590">
              <a:lnSpc>
                <a:spcPct val="120000"/>
              </a:lnSpc>
              <a:spcBef>
                <a:spcPts val="0"/>
              </a:spcBef>
              <a:buFont typeface="+mj-lt"/>
              <a:buAutoNum type="arabicPeriod"/>
            </a:pPr>
            <a:r>
              <a:rPr lang="en-US" sz="2100" dirty="0">
                <a:solidFill>
                  <a:prstClr val="black"/>
                </a:solidFill>
                <a:cs typeface="Times New Roman" panose="02020603050405020304" pitchFamily="18" charset="0"/>
              </a:rPr>
              <a:t>grading policies;</a:t>
            </a:r>
          </a:p>
          <a:p>
            <a:pPr marL="148590" lvl="0" indent="-148590">
              <a:lnSpc>
                <a:spcPct val="120000"/>
              </a:lnSpc>
              <a:spcBef>
                <a:spcPts val="0"/>
              </a:spcBef>
              <a:buFont typeface="+mj-lt"/>
              <a:buAutoNum type="arabicPeriod"/>
            </a:pPr>
            <a:r>
              <a:rPr lang="en-US" sz="2100" b="1" dirty="0">
                <a:solidFill>
                  <a:srgbClr val="C00000"/>
                </a:solidFill>
                <a:cs typeface="Times New Roman" panose="02020603050405020304" pitchFamily="18" charset="0"/>
              </a:rPr>
              <a:t>educational program development</a:t>
            </a:r>
            <a:r>
              <a:rPr lang="en-US" sz="2100" dirty="0">
                <a:solidFill>
                  <a:prstClr val="black"/>
                </a:solidFill>
                <a:cs typeface="Times New Roman" panose="02020603050405020304" pitchFamily="18" charset="0"/>
              </a:rPr>
              <a:t>;</a:t>
            </a:r>
          </a:p>
          <a:p>
            <a:pPr marL="148590" lvl="0" indent="-148590">
              <a:lnSpc>
                <a:spcPct val="120000"/>
              </a:lnSpc>
              <a:spcBef>
                <a:spcPts val="0"/>
              </a:spcBef>
              <a:buFont typeface="+mj-lt"/>
              <a:buAutoNum type="arabicPeriod"/>
            </a:pPr>
            <a:r>
              <a:rPr lang="en-US" sz="2100" b="1" dirty="0">
                <a:solidFill>
                  <a:srgbClr val="C00000"/>
                </a:solidFill>
                <a:cs typeface="Times New Roman" panose="02020603050405020304" pitchFamily="18" charset="0"/>
              </a:rPr>
              <a:t>standards or policies regarding student preparation and success</a:t>
            </a:r>
            <a:r>
              <a:rPr lang="en-US" sz="2100" dirty="0">
                <a:solidFill>
                  <a:prstClr val="black"/>
                </a:solidFill>
                <a:cs typeface="Times New Roman" panose="02020603050405020304" pitchFamily="18" charset="0"/>
              </a:rPr>
              <a:t>;</a:t>
            </a:r>
          </a:p>
          <a:p>
            <a:pPr marL="148590" lvl="0" indent="-148590">
              <a:lnSpc>
                <a:spcPct val="120000"/>
              </a:lnSpc>
              <a:spcBef>
                <a:spcPts val="0"/>
              </a:spcBef>
              <a:buFont typeface="+mj-lt"/>
              <a:buAutoNum type="arabicPeriod"/>
            </a:pPr>
            <a:r>
              <a:rPr lang="en-US" sz="2100" b="1" dirty="0">
                <a:solidFill>
                  <a:srgbClr val="C00000"/>
                </a:solidFill>
                <a:cs typeface="Times New Roman" panose="02020603050405020304" pitchFamily="18" charset="0"/>
              </a:rPr>
              <a:t>district and college governance structures, as related to faculty roles</a:t>
            </a:r>
            <a:r>
              <a:rPr lang="en-US" sz="2100" dirty="0">
                <a:solidFill>
                  <a:prstClr val="black"/>
                </a:solidFill>
                <a:cs typeface="Times New Roman" panose="02020603050405020304" pitchFamily="18" charset="0"/>
              </a:rPr>
              <a:t>;</a:t>
            </a:r>
          </a:p>
          <a:p>
            <a:pPr marL="148590" lvl="0" indent="-148590">
              <a:lnSpc>
                <a:spcPct val="120000"/>
              </a:lnSpc>
              <a:spcBef>
                <a:spcPts val="0"/>
              </a:spcBef>
              <a:buFont typeface="+mj-lt"/>
              <a:buAutoNum type="arabicPeriod"/>
            </a:pPr>
            <a:r>
              <a:rPr lang="en-US" sz="2100" dirty="0">
                <a:solidFill>
                  <a:prstClr val="black"/>
                </a:solidFill>
                <a:cs typeface="Times New Roman" panose="02020603050405020304" pitchFamily="18" charset="0"/>
              </a:rPr>
              <a:t>faculty roles and involvement in accreditation processes, including self-study and annual reports;</a:t>
            </a:r>
          </a:p>
          <a:p>
            <a:pPr marL="148590" lvl="0" indent="-148590">
              <a:lnSpc>
                <a:spcPct val="120000"/>
              </a:lnSpc>
              <a:spcBef>
                <a:spcPts val="0"/>
              </a:spcBef>
              <a:buFont typeface="+mj-lt"/>
              <a:buAutoNum type="arabicPeriod"/>
            </a:pPr>
            <a:r>
              <a:rPr lang="en-US" sz="2100" dirty="0">
                <a:solidFill>
                  <a:prstClr val="black"/>
                </a:solidFill>
                <a:cs typeface="Times New Roman" panose="02020603050405020304" pitchFamily="18" charset="0"/>
              </a:rPr>
              <a:t>policies for faculty professional development activities;</a:t>
            </a:r>
          </a:p>
          <a:p>
            <a:pPr marL="148590" lvl="0" indent="-148590">
              <a:lnSpc>
                <a:spcPct val="120000"/>
              </a:lnSpc>
              <a:spcBef>
                <a:spcPts val="0"/>
              </a:spcBef>
              <a:buFont typeface="+mj-lt"/>
              <a:buAutoNum type="arabicPeriod"/>
            </a:pPr>
            <a:r>
              <a:rPr lang="en-US" sz="2100" dirty="0">
                <a:solidFill>
                  <a:prstClr val="black"/>
                </a:solidFill>
                <a:cs typeface="Times New Roman" panose="02020603050405020304" pitchFamily="18" charset="0"/>
              </a:rPr>
              <a:t>processes for program review;</a:t>
            </a:r>
          </a:p>
          <a:p>
            <a:pPr marL="148590" lvl="0" indent="-148590">
              <a:lnSpc>
                <a:spcPct val="120000"/>
              </a:lnSpc>
              <a:spcBef>
                <a:spcPts val="0"/>
              </a:spcBef>
              <a:buFont typeface="+mj-lt"/>
              <a:buAutoNum type="arabicPeriod"/>
            </a:pPr>
            <a:r>
              <a:rPr lang="en-US" sz="2100" b="1" dirty="0">
                <a:solidFill>
                  <a:srgbClr val="C00000"/>
                </a:solidFill>
                <a:cs typeface="Times New Roman" panose="02020603050405020304" pitchFamily="18" charset="0"/>
              </a:rPr>
              <a:t>processes for institutional planning and budget development</a:t>
            </a:r>
            <a:r>
              <a:rPr lang="en-US" sz="2100" dirty="0">
                <a:solidFill>
                  <a:prstClr val="black"/>
                </a:solidFill>
                <a:cs typeface="Times New Roman" panose="02020603050405020304" pitchFamily="18" charset="0"/>
              </a:rPr>
              <a:t>; and</a:t>
            </a:r>
          </a:p>
          <a:p>
            <a:pPr marL="148590" lvl="0" indent="-148590">
              <a:lnSpc>
                <a:spcPct val="120000"/>
              </a:lnSpc>
              <a:spcBef>
                <a:spcPts val="0"/>
              </a:spcBef>
              <a:buFont typeface="+mj-lt"/>
              <a:buAutoNum type="arabicPeriod"/>
            </a:pPr>
            <a:r>
              <a:rPr lang="en-US" sz="2100" dirty="0">
                <a:solidFill>
                  <a:prstClr val="black"/>
                </a:solidFill>
                <a:cs typeface="Times New Roman" panose="02020603050405020304" pitchFamily="18" charset="0"/>
              </a:rPr>
              <a:t>other academic and professional matters as are mutually agreed upon between the governing board and the academic senate.</a:t>
            </a:r>
          </a:p>
          <a:p>
            <a:pPr marL="0" indent="0">
              <a:lnSpc>
                <a:spcPct val="120000"/>
              </a:lnSpc>
              <a:buNone/>
            </a:pPr>
            <a:endParaRPr lang="en-US" sz="2100" dirty="0"/>
          </a:p>
        </p:txBody>
      </p:sp>
    </p:spTree>
    <p:extLst>
      <p:ext uri="{BB962C8B-B14F-4D97-AF65-F5344CB8AC3E}">
        <p14:creationId xmlns:p14="http://schemas.microsoft.com/office/powerpoint/2010/main" val="3156909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The 10+1 and Guided Pathways</a:t>
            </a:r>
          </a:p>
        </p:txBody>
      </p:sp>
      <p:graphicFrame>
        <p:nvGraphicFramePr>
          <p:cNvPr id="4" name="Content Placeholder 3"/>
          <p:cNvGraphicFramePr>
            <a:graphicFrameLocks noGrp="1"/>
          </p:cNvGraphicFramePr>
          <p:nvPr>
            <p:ph idx="1"/>
            <p:extLst/>
          </p:nvPr>
        </p:nvGraphicFramePr>
        <p:xfrm>
          <a:off x="1981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8596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a:cs typeface="Times New Roman"/>
              </a:rPr>
              <a:t>ASCCC and Guided Pathways</a:t>
            </a:r>
          </a:p>
        </p:txBody>
      </p:sp>
      <p:sp>
        <p:nvSpPr>
          <p:cNvPr id="3" name="Content Placeholder 2"/>
          <p:cNvSpPr>
            <a:spLocks noGrp="1"/>
          </p:cNvSpPr>
          <p:nvPr>
            <p:ph idx="1"/>
          </p:nvPr>
        </p:nvSpPr>
        <p:spPr>
          <a:xfrm>
            <a:off x="518160" y="1493520"/>
            <a:ext cx="7741920" cy="5364480"/>
          </a:xfrm>
        </p:spPr>
        <p:txBody>
          <a:bodyPr>
            <a:normAutofit fontScale="77500" lnSpcReduction="20000"/>
          </a:bodyPr>
          <a:lstStyle/>
          <a:p>
            <a:pPr>
              <a:lnSpc>
                <a:spcPct val="100000"/>
              </a:lnSpc>
              <a:spcBef>
                <a:spcPts val="600"/>
              </a:spcBef>
              <a:buClr>
                <a:srgbClr val="C00000"/>
              </a:buClr>
              <a:defRPr/>
            </a:pPr>
            <a:r>
              <a:rPr lang="en-US" sz="3200" dirty="0">
                <a:latin typeface="Times New Roman" panose="02020603050405020304" pitchFamily="18" charset="0"/>
                <a:cs typeface="Times New Roman" panose="02020603050405020304" pitchFamily="18" charset="0"/>
              </a:rPr>
              <a:t>Guided Pathways Task Force</a:t>
            </a:r>
          </a:p>
          <a:p>
            <a:pPr lvl="1">
              <a:lnSpc>
                <a:spcPct val="100000"/>
              </a:lnSpc>
              <a:spcBef>
                <a:spcPts val="600"/>
              </a:spcBef>
              <a:buClr>
                <a:srgbClr val="C00000"/>
              </a:buClr>
              <a:defRPr/>
            </a:pPr>
            <a:r>
              <a:rPr lang="en-US" sz="2800" dirty="0">
                <a:latin typeface="Times New Roman" panose="02020603050405020304" pitchFamily="18" charset="0"/>
                <a:cs typeface="Times New Roman" panose="02020603050405020304" pitchFamily="18" charset="0"/>
              </a:rPr>
              <a:t>Guided Pathways College Visits</a:t>
            </a:r>
          </a:p>
          <a:p>
            <a:pPr lvl="1">
              <a:lnSpc>
                <a:spcPct val="100000"/>
              </a:lnSpc>
              <a:spcBef>
                <a:spcPts val="600"/>
              </a:spcBef>
              <a:buClr>
                <a:srgbClr val="C00000"/>
              </a:buClr>
              <a:defRPr/>
            </a:pPr>
            <a:r>
              <a:rPr lang="en-US" sz="2800" dirty="0">
                <a:latin typeface="Times New Roman" panose="02020603050405020304" pitchFamily="18" charset="0"/>
                <a:cs typeface="Times New Roman" panose="02020603050405020304" pitchFamily="18" charset="0"/>
              </a:rPr>
              <a:t>Guided Pathways Regional Meetings: May 11(Pasadena City College)/May 12 (Evergreen Valley College)</a:t>
            </a:r>
          </a:p>
          <a:p>
            <a:pPr lvl="1">
              <a:lnSpc>
                <a:spcPct val="100000"/>
              </a:lnSpc>
              <a:spcBef>
                <a:spcPts val="600"/>
              </a:spcBef>
              <a:buClr>
                <a:srgbClr val="C00000"/>
              </a:buClr>
              <a:defRPr/>
            </a:pPr>
            <a:r>
              <a:rPr lang="en-US" sz="2800" dirty="0">
                <a:latin typeface="Times New Roman" panose="02020603050405020304" pitchFamily="18" charset="0"/>
                <a:cs typeface="Times New Roman" panose="02020603050405020304" pitchFamily="18" charset="0"/>
              </a:rPr>
              <a:t>Academic Academy: September 14-15, 2018 (Embassy Suites South San Francisco Airports)</a:t>
            </a:r>
          </a:p>
          <a:p>
            <a:pPr>
              <a:lnSpc>
                <a:spcPct val="100000"/>
              </a:lnSpc>
              <a:spcBef>
                <a:spcPts val="600"/>
              </a:spcBef>
              <a:buClr>
                <a:srgbClr val="C00000"/>
              </a:buClr>
              <a:defRPr/>
            </a:pPr>
            <a:r>
              <a:rPr lang="en-US" sz="3200" dirty="0">
                <a:latin typeface="Times New Roman" panose="02020603050405020304" pitchFamily="18" charset="0"/>
                <a:cs typeface="Times New Roman" panose="02020603050405020304" pitchFamily="18" charset="0"/>
              </a:rPr>
              <a:t>Guided Pathways Liaisons</a:t>
            </a:r>
          </a:p>
          <a:p>
            <a:pPr>
              <a:lnSpc>
                <a:spcPct val="100000"/>
              </a:lnSpc>
              <a:spcBef>
                <a:spcPts val="600"/>
              </a:spcBef>
              <a:buClr>
                <a:srgbClr val="C00000"/>
              </a:buClr>
              <a:defRPr/>
            </a:pPr>
            <a:r>
              <a:rPr lang="en-US" sz="3200" dirty="0">
                <a:latin typeface="Times New Roman" panose="02020603050405020304" pitchFamily="18" charset="0"/>
                <a:cs typeface="Times New Roman" panose="02020603050405020304" pitchFamily="18" charset="0"/>
              </a:rPr>
              <a:t>In partnership with RP Group, CLP, IEPI, CCCCO…</a:t>
            </a:r>
          </a:p>
          <a:p>
            <a:pPr lvl="1">
              <a:lnSpc>
                <a:spcPct val="100000"/>
              </a:lnSpc>
              <a:spcBef>
                <a:spcPts val="600"/>
              </a:spcBef>
              <a:buClr>
                <a:srgbClr val="C00000"/>
              </a:buClr>
              <a:defRPr/>
            </a:pPr>
            <a:r>
              <a:rPr lang="en-US" sz="2800" dirty="0">
                <a:latin typeface="Times New Roman" panose="02020603050405020304" pitchFamily="18" charset="0"/>
                <a:cs typeface="Times New Roman" panose="02020603050405020304" pitchFamily="18" charset="0"/>
              </a:rPr>
              <a:t>Faculty Tool Development Lead</a:t>
            </a:r>
          </a:p>
          <a:p>
            <a:pPr lvl="1">
              <a:lnSpc>
                <a:spcPct val="100000"/>
              </a:lnSpc>
              <a:spcBef>
                <a:spcPts val="600"/>
              </a:spcBef>
              <a:buClr>
                <a:srgbClr val="C00000"/>
              </a:buClr>
              <a:defRPr/>
            </a:pPr>
            <a:r>
              <a:rPr lang="en-US" sz="2800" dirty="0">
                <a:latin typeface="Times New Roman" panose="02020603050405020304" pitchFamily="18" charset="0"/>
                <a:cs typeface="Times New Roman" panose="02020603050405020304" pitchFamily="18" charset="0"/>
              </a:rPr>
              <a:t>Faculty Capacity Building Lead</a:t>
            </a:r>
          </a:p>
          <a:p>
            <a:pPr lvl="1">
              <a:lnSpc>
                <a:spcPct val="100000"/>
              </a:lnSpc>
              <a:spcBef>
                <a:spcPts val="600"/>
              </a:spcBef>
              <a:buClr>
                <a:srgbClr val="C00000"/>
              </a:buClr>
              <a:defRPr/>
            </a:pPr>
            <a:r>
              <a:rPr lang="en-US" sz="2800" dirty="0">
                <a:latin typeface="Times New Roman" panose="02020603050405020304" pitchFamily="18" charset="0"/>
                <a:cs typeface="Times New Roman" panose="02020603050405020304" pitchFamily="18" charset="0"/>
              </a:rPr>
              <a:t>Faculty Applied Solution Kit Lead</a:t>
            </a:r>
          </a:p>
          <a:p>
            <a:pPr>
              <a:lnSpc>
                <a:spcPct val="100000"/>
              </a:lnSpc>
              <a:spcBef>
                <a:spcPts val="600"/>
              </a:spcBef>
              <a:buClr>
                <a:srgbClr val="C00000"/>
              </a:buClr>
              <a:defRPr/>
            </a:pPr>
            <a:r>
              <a:rPr lang="en-US" sz="3200" dirty="0">
                <a:latin typeface="Times New Roman" panose="02020603050405020304" pitchFamily="18" charset="0"/>
                <a:cs typeface="Times New Roman" panose="02020603050405020304" pitchFamily="18" charset="0"/>
              </a:rPr>
              <a:t>College Visits</a:t>
            </a:r>
          </a:p>
          <a:p>
            <a:pPr>
              <a:lnSpc>
                <a:spcPct val="100000"/>
              </a:lnSpc>
              <a:spcBef>
                <a:spcPts val="600"/>
              </a:spcBef>
              <a:buClr>
                <a:srgbClr val="C00000"/>
              </a:buClr>
              <a:defRPr/>
            </a:pPr>
            <a:r>
              <a:rPr lang="en-US" sz="3200" dirty="0">
                <a:latin typeface="Times New Roman" panose="02020603050405020304" pitchFamily="18" charset="0"/>
                <a:cs typeface="Times New Roman" panose="02020603050405020304" pitchFamily="18" charset="0"/>
              </a:rPr>
              <a:t>Information:</a:t>
            </a:r>
          </a:p>
          <a:p>
            <a:pPr lvl="1">
              <a:lnSpc>
                <a:spcPct val="100000"/>
              </a:lnSpc>
              <a:spcBef>
                <a:spcPts val="600"/>
              </a:spcBef>
              <a:buClr>
                <a:srgbClr val="C00000"/>
              </a:buClr>
              <a:defRPr/>
            </a:pPr>
            <a:r>
              <a:rPr lang="en-US" sz="2800" dirty="0">
                <a:latin typeface="Times New Roman" panose="02020603050405020304" pitchFamily="18" charset="0"/>
                <a:cs typeface="Times New Roman" panose="02020603050405020304" pitchFamily="18" charset="0"/>
              </a:rPr>
              <a:t>ASCCC Website: </a:t>
            </a:r>
            <a:r>
              <a:rPr lang="en-US" sz="2800" dirty="0">
                <a:latin typeface="Times New Roman" panose="02020603050405020304" pitchFamily="18" charset="0"/>
                <a:cs typeface="Times New Roman" panose="02020603050405020304" pitchFamily="18" charset="0"/>
                <a:hlinkClick r:id="rId2"/>
              </a:rPr>
              <a:t>https://asccc.org</a:t>
            </a:r>
            <a:r>
              <a:rPr lang="en-US" sz="2800" dirty="0">
                <a:latin typeface="Times New Roman" panose="02020603050405020304" pitchFamily="18" charset="0"/>
                <a:cs typeface="Times New Roman" panose="02020603050405020304" pitchFamily="18" charset="0"/>
              </a:rPr>
              <a:t> </a:t>
            </a:r>
          </a:p>
          <a:p>
            <a:pPr lvl="1">
              <a:lnSpc>
                <a:spcPct val="100000"/>
              </a:lnSpc>
              <a:spcBef>
                <a:spcPts val="600"/>
              </a:spcBef>
              <a:buClr>
                <a:srgbClr val="C00000"/>
              </a:buClr>
              <a:defRPr/>
            </a:pPr>
            <a:r>
              <a:rPr lang="en-US" sz="2800" dirty="0">
                <a:latin typeface="Times New Roman" panose="02020603050405020304" pitchFamily="18" charset="0"/>
                <a:cs typeface="Times New Roman" panose="02020603050405020304" pitchFamily="18" charset="0"/>
              </a:rPr>
              <a:t>Email: </a:t>
            </a:r>
            <a:r>
              <a:rPr lang="en-US" sz="2800" dirty="0" err="1">
                <a:solidFill>
                  <a:srgbClr val="C00000"/>
                </a:solidFill>
                <a:latin typeface="Times New Roman" panose="02020603050405020304" pitchFamily="18" charset="0"/>
                <a:cs typeface="Times New Roman" panose="02020603050405020304" pitchFamily="18" charset="0"/>
              </a:rPr>
              <a:t>guidedpathways@asccc.org</a:t>
            </a:r>
            <a:endParaRPr lang="en-US" sz="2800" dirty="0">
              <a:solidFill>
                <a:srgbClr val="C00000"/>
              </a:solidFill>
              <a:latin typeface="Times New Roman" panose="02020603050405020304" pitchFamily="18" charset="0"/>
              <a:cs typeface="Times New Roman" panose="02020603050405020304" pitchFamily="18" charset="0"/>
            </a:endParaRPr>
          </a:p>
          <a:p>
            <a:pPr lvl="1">
              <a:lnSpc>
                <a:spcPct val="100000"/>
              </a:lnSpc>
              <a:spcBef>
                <a:spcPts val="600"/>
              </a:spcBef>
              <a:buClr>
                <a:srgbClr val="C00000"/>
              </a:buClr>
              <a:defRPr/>
            </a:pPr>
            <a:endParaRPr lang="en-US" sz="2800" dirty="0">
              <a:latin typeface="Times New Roman" panose="02020603050405020304" pitchFamily="18" charset="0"/>
              <a:cs typeface="Times New Roman" panose="02020603050405020304" pitchFamily="18" charset="0"/>
            </a:endParaRPr>
          </a:p>
          <a:p>
            <a:pPr>
              <a:lnSpc>
                <a:spcPct val="100000"/>
              </a:lnSpc>
              <a:spcBef>
                <a:spcPts val="600"/>
              </a:spcBef>
              <a:buClr>
                <a:srgbClr val="C00000"/>
              </a:buClr>
              <a:defRPr/>
            </a:pPr>
            <a:endParaRPr lang="en-US" sz="3200" dirty="0">
              <a:latin typeface="Times New Roman" panose="02020603050405020304" pitchFamily="18" charset="0"/>
              <a:cs typeface="Times New Roman" panose="02020603050405020304" pitchFamily="18" charset="0"/>
            </a:endParaRPr>
          </a:p>
          <a:p>
            <a:pPr marL="0" indent="0">
              <a:lnSpc>
                <a:spcPct val="100000"/>
              </a:lnSpc>
              <a:spcBef>
                <a:spcPts val="600"/>
              </a:spcBef>
              <a:buNone/>
              <a:defRPr/>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322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ASCCC and Guided Pathways</a:t>
            </a:r>
          </a:p>
        </p:txBody>
      </p:sp>
      <p:sp>
        <p:nvSpPr>
          <p:cNvPr id="3" name="Content Placeholder 2"/>
          <p:cNvSpPr>
            <a:spLocks noGrp="1"/>
          </p:cNvSpPr>
          <p:nvPr>
            <p:ph idx="1"/>
          </p:nvPr>
        </p:nvSpPr>
        <p:spPr>
          <a:xfrm>
            <a:off x="838200" y="1690688"/>
            <a:ext cx="10515600" cy="4710111"/>
          </a:xfrm>
        </p:spPr>
        <p:txBody>
          <a:bodyPr>
            <a:normAutofit/>
          </a:bodyPr>
          <a:lstStyle/>
          <a:p>
            <a:r>
              <a:rPr lang="en-US" dirty="0">
                <a:latin typeface="Times New Roman" panose="02020603050405020304" pitchFamily="18" charset="0"/>
                <a:cs typeface="Times New Roman" panose="02020603050405020304" pitchFamily="18" charset="0"/>
              </a:rPr>
              <a:t>How else can ASCCC help you, your faculty, or your college?</a:t>
            </a:r>
          </a:p>
        </p:txBody>
      </p:sp>
    </p:spTree>
    <p:extLst>
      <p:ext uri="{BB962C8B-B14F-4D97-AF65-F5344CB8AC3E}">
        <p14:creationId xmlns:p14="http://schemas.microsoft.com/office/powerpoint/2010/main" val="374337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cs typeface="Times New Roman"/>
              </a:rPr>
              <a:t>REMEMBER…</a:t>
            </a:r>
          </a:p>
        </p:txBody>
      </p:sp>
      <p:sp>
        <p:nvSpPr>
          <p:cNvPr id="3" name="Content Placeholder 2"/>
          <p:cNvSpPr>
            <a:spLocks noGrp="1"/>
          </p:cNvSpPr>
          <p:nvPr>
            <p:ph idx="1"/>
          </p:nvPr>
        </p:nvSpPr>
        <p:spPr>
          <a:xfrm>
            <a:off x="2091681" y="2138256"/>
            <a:ext cx="7630605" cy="4250018"/>
          </a:xfrm>
        </p:spPr>
        <p:txBody>
          <a:bodyPr>
            <a:normAutofit fontScale="85000" lnSpcReduction="20000"/>
          </a:bodyPr>
          <a:lstStyle/>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lgn="ctr">
              <a:buNone/>
            </a:pPr>
            <a:endParaRPr lang="en-US" dirty="0">
              <a:latin typeface="Times New Roman"/>
              <a:cs typeface="Times New Roman"/>
            </a:endParaRPr>
          </a:p>
          <a:p>
            <a:pPr marL="0" indent="0" algn="ctr">
              <a:buNone/>
            </a:pPr>
            <a:r>
              <a:rPr lang="mr-IN" sz="3200" b="1" dirty="0">
                <a:solidFill>
                  <a:srgbClr val="C00000"/>
                </a:solidFill>
                <a:cs typeface="Times New Roman"/>
              </a:rPr>
              <a:t>…</a:t>
            </a:r>
            <a:r>
              <a:rPr lang="en-US" sz="3200" b="1" dirty="0">
                <a:solidFill>
                  <a:srgbClr val="C00000"/>
                </a:solidFill>
                <a:cs typeface="Times New Roman"/>
              </a:rPr>
              <a:t>this all about the student success!</a:t>
            </a:r>
          </a:p>
        </p:txBody>
      </p:sp>
      <p:pic>
        <p:nvPicPr>
          <p:cNvPr id="1026" name="Picture 2" descr="Image result for flashing light bulb animated gif">
            <a:extLst>
              <a:ext uri="{FF2B5EF4-FFF2-40B4-BE49-F238E27FC236}">
                <a16:creationId xmlns:a16="http://schemas.microsoft.com/office/drawing/2014/main" id="{5824D865-F900-4184-BC4A-199AAFE0C7B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40812" y="2002338"/>
            <a:ext cx="3532340" cy="353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640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Challenges</a:t>
            </a:r>
          </a:p>
        </p:txBody>
      </p:sp>
      <p:sp>
        <p:nvSpPr>
          <p:cNvPr id="3" name="Content Placeholder 2"/>
          <p:cNvSpPr>
            <a:spLocks noGrp="1"/>
          </p:cNvSpPr>
          <p:nvPr>
            <p:ph idx="1"/>
          </p:nvPr>
        </p:nvSpPr>
        <p:spPr/>
        <p:txBody>
          <a:bodyPr/>
          <a:lstStyle/>
          <a:p>
            <a:pPr marL="0" indent="0">
              <a:lnSpc>
                <a:spcPct val="100000"/>
              </a:lnSpc>
              <a:spcBef>
                <a:spcPts val="0"/>
              </a:spcBef>
              <a:buNone/>
              <a:defRPr/>
            </a:pPr>
            <a:r>
              <a:rPr lang="en-US" sz="3200" dirty="0">
                <a:latin typeface="Times New Roman" panose="02020603050405020304" pitchFamily="18" charset="0"/>
                <a:cs typeface="Times New Roman" panose="02020603050405020304" pitchFamily="18" charset="0"/>
              </a:rPr>
              <a:t>What challenges does this present?</a:t>
            </a:r>
          </a:p>
          <a:p>
            <a:pPr lvl="1">
              <a:spcBef>
                <a:spcPts val="0"/>
              </a:spcBef>
            </a:pPr>
            <a:r>
              <a:rPr lang="en-US" dirty="0">
                <a:latin typeface="Times New Roman" panose="02020603050405020304" pitchFamily="18" charset="0"/>
                <a:cs typeface="Times New Roman" panose="02020603050405020304" pitchFamily="18" charset="0"/>
              </a:rPr>
              <a:t>To you? </a:t>
            </a:r>
          </a:p>
          <a:p>
            <a:pPr lvl="1">
              <a:spcBef>
                <a:spcPts val="0"/>
              </a:spcBef>
            </a:pPr>
            <a:r>
              <a:rPr lang="en-US" dirty="0">
                <a:latin typeface="Times New Roman" panose="02020603050405020304" pitchFamily="18" charset="0"/>
                <a:cs typeface="Times New Roman" panose="02020603050405020304" pitchFamily="18" charset="0"/>
              </a:rPr>
              <a:t>To students?</a:t>
            </a:r>
          </a:p>
          <a:p>
            <a:pPr lvl="1">
              <a:spcBef>
                <a:spcPts val="0"/>
              </a:spcBef>
            </a:pPr>
            <a:r>
              <a:rPr lang="en-US" dirty="0">
                <a:latin typeface="Times New Roman" panose="02020603050405020304" pitchFamily="18" charset="0"/>
                <a:cs typeface="Times New Roman" panose="02020603050405020304" pitchFamily="18" charset="0"/>
              </a:rPr>
              <a:t>To your program?</a:t>
            </a:r>
          </a:p>
          <a:p>
            <a:pPr lvl="1">
              <a:spcBef>
                <a:spcPts val="0"/>
              </a:spcBef>
            </a:pPr>
            <a:r>
              <a:rPr lang="en-US" dirty="0">
                <a:latin typeface="Times New Roman" panose="02020603050405020304" pitchFamily="18" charset="0"/>
                <a:cs typeface="Times New Roman" panose="02020603050405020304" pitchFamily="18" charset="0"/>
              </a:rPr>
              <a:t>To your college?</a:t>
            </a:r>
          </a:p>
        </p:txBody>
      </p:sp>
      <p:pic>
        <p:nvPicPr>
          <p:cNvPr id="4" name="Picture 3">
            <a:extLst>
              <a:ext uri="{FF2B5EF4-FFF2-40B4-BE49-F238E27FC236}">
                <a16:creationId xmlns:a16="http://schemas.microsoft.com/office/drawing/2014/main" id="{0008EC34-AF79-D34A-865F-5E7972567AE0}"/>
              </a:ext>
            </a:extLst>
          </p:cNvPr>
          <p:cNvPicPr>
            <a:picLocks noChangeAspect="1"/>
          </p:cNvPicPr>
          <p:nvPr/>
        </p:nvPicPr>
        <p:blipFill>
          <a:blip r:embed="rId2"/>
          <a:stretch>
            <a:fillRect/>
          </a:stretch>
        </p:blipFill>
        <p:spPr>
          <a:xfrm>
            <a:off x="7230987" y="2663022"/>
            <a:ext cx="3741814" cy="3333044"/>
          </a:xfrm>
          <a:prstGeom prst="rect">
            <a:avLst/>
          </a:prstGeom>
        </p:spPr>
      </p:pic>
    </p:spTree>
    <p:extLst>
      <p:ext uri="{BB962C8B-B14F-4D97-AF65-F5344CB8AC3E}">
        <p14:creationId xmlns:p14="http://schemas.microsoft.com/office/powerpoint/2010/main" val="2511881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patents4life.com/wp-content/uploads/2014/07/iStock_000041330984_Small.jpg">
            <a:extLst>
              <a:ext uri="{FF2B5EF4-FFF2-40B4-BE49-F238E27FC236}">
                <a16:creationId xmlns:a16="http://schemas.microsoft.com/office/drawing/2014/main" id="{3C278FE6-B20D-42EF-BAE5-12D4530BF715}"/>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162826" y="1167009"/>
            <a:ext cx="7861318" cy="508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433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94570"/>
            <a:ext cx="8229600" cy="914400"/>
          </a:xfrm>
        </p:spPr>
        <p:txBody>
          <a:bodyPr/>
          <a:lstStyle/>
          <a:p>
            <a:pPr algn="ctr"/>
            <a:r>
              <a:rPr lang="en-US" b="1" dirty="0">
                <a:latin typeface="+mn-lt"/>
                <a:cs typeface="Times New Roman"/>
              </a:rPr>
              <a:t>RESOURCES</a:t>
            </a:r>
          </a:p>
        </p:txBody>
      </p:sp>
      <p:sp>
        <p:nvSpPr>
          <p:cNvPr id="3" name="Content Placeholder 2"/>
          <p:cNvSpPr>
            <a:spLocks noGrp="1"/>
          </p:cNvSpPr>
          <p:nvPr>
            <p:ph idx="1"/>
          </p:nvPr>
        </p:nvSpPr>
        <p:spPr>
          <a:xfrm>
            <a:off x="494676" y="1439056"/>
            <a:ext cx="10029276" cy="5037944"/>
          </a:xfrm>
        </p:spPr>
        <p:txBody>
          <a:bodyPr>
            <a:normAutofit/>
          </a:bodyPr>
          <a:lstStyle/>
          <a:p>
            <a:r>
              <a:rPr lang="en-US" u="sng" dirty="0">
                <a:solidFill>
                  <a:srgbClr val="0000FF"/>
                </a:solidFill>
                <a:ea typeface="Times New Roman" charset="0"/>
                <a:cs typeface="Times New Roman" charset="0"/>
                <a:hlinkClick r:id="rId2"/>
              </a:rPr>
              <a:t>ASCCC </a:t>
            </a:r>
            <a:r>
              <a:rPr lang="en-US" u="sng" dirty="0">
                <a:solidFill>
                  <a:srgbClr val="0000CC"/>
                </a:solidFill>
                <a:ea typeface="Times New Roman" charset="0"/>
                <a:cs typeface="Times New Roman" charset="0"/>
                <a:hlinkClick r:id="rId2"/>
              </a:rPr>
              <a:t>Guided Pathways </a:t>
            </a:r>
            <a:endParaRPr lang="en-US" u="sng" dirty="0">
              <a:solidFill>
                <a:srgbClr val="0000CC"/>
              </a:solidFill>
              <a:ea typeface="Times New Roman" charset="0"/>
              <a:cs typeface="Times New Roman" charset="0"/>
            </a:endParaRPr>
          </a:p>
          <a:p>
            <a:pPr marL="0" indent="0">
              <a:buNone/>
            </a:pPr>
            <a:endParaRPr lang="en-US" dirty="0">
              <a:solidFill>
                <a:srgbClr val="0000FF"/>
              </a:solidFill>
              <a:ea typeface="Times New Roman" charset="0"/>
              <a:cs typeface="Times New Roman" charset="0"/>
            </a:endParaRPr>
          </a:p>
          <a:p>
            <a:r>
              <a:rPr lang="en-US" dirty="0">
                <a:solidFill>
                  <a:srgbClr val="0000FF"/>
                </a:solidFill>
                <a:ea typeface="Times New Roman" charset="0"/>
                <a:cs typeface="Times New Roman" charset="0"/>
                <a:hlinkClick r:id="rId3"/>
              </a:rPr>
              <a:t>IEPI Guided Pathways</a:t>
            </a:r>
            <a:endParaRPr lang="en-US" dirty="0">
              <a:solidFill>
                <a:srgbClr val="0000FF"/>
              </a:solidFill>
              <a:ea typeface="Times New Roman" charset="0"/>
              <a:cs typeface="Times New Roman" charset="0"/>
            </a:endParaRPr>
          </a:p>
          <a:p>
            <a:pPr marL="0" indent="0">
              <a:buNone/>
            </a:pPr>
            <a:endParaRPr lang="en-US" dirty="0">
              <a:solidFill>
                <a:srgbClr val="0000FF"/>
              </a:solidFill>
              <a:ea typeface="Times New Roman" charset="0"/>
              <a:cs typeface="Times New Roman" charset="0"/>
            </a:endParaRPr>
          </a:p>
          <a:p>
            <a:r>
              <a:rPr lang="en-US" dirty="0">
                <a:solidFill>
                  <a:srgbClr val="0000FF"/>
                </a:solidFill>
                <a:ea typeface="Times New Roman" charset="0"/>
                <a:cs typeface="Times New Roman" charset="0"/>
                <a:hlinkClick r:id="rId4"/>
              </a:rPr>
              <a:t>AACC Pathways Project</a:t>
            </a:r>
            <a:endParaRPr lang="en-US" dirty="0">
              <a:solidFill>
                <a:srgbClr val="0000FF"/>
              </a:solidFill>
              <a:ea typeface="Times New Roman" charset="0"/>
              <a:cs typeface="Times New Roman" charset="0"/>
            </a:endParaRPr>
          </a:p>
          <a:p>
            <a:pPr marL="0" indent="0">
              <a:buNone/>
            </a:pPr>
            <a:endParaRPr lang="en-US" dirty="0">
              <a:solidFill>
                <a:srgbClr val="0000FF"/>
              </a:solidFill>
              <a:ea typeface="Times New Roman" charset="0"/>
              <a:cs typeface="Times New Roman" charset="0"/>
            </a:endParaRPr>
          </a:p>
          <a:p>
            <a:r>
              <a:rPr lang="en-US" dirty="0">
                <a:solidFill>
                  <a:srgbClr val="0000FF"/>
                </a:solidFill>
                <a:ea typeface="Times New Roman" charset="0"/>
                <a:cs typeface="Times New Roman" charset="0"/>
                <a:hlinkClick r:id="rId5"/>
              </a:rPr>
              <a:t>California Guided Pathways Project </a:t>
            </a:r>
            <a:endParaRPr lang="en-US" dirty="0">
              <a:solidFill>
                <a:srgbClr val="0000FF"/>
              </a:solidFill>
              <a:ea typeface="Times New Roman" charset="0"/>
              <a:cs typeface="Times New Roman" charset="0"/>
            </a:endParaRPr>
          </a:p>
          <a:p>
            <a:pPr marL="0" indent="0">
              <a:buNone/>
            </a:pPr>
            <a:endParaRPr lang="en-US" dirty="0">
              <a:solidFill>
                <a:srgbClr val="0000FF"/>
              </a:solidFill>
              <a:ea typeface="Times New Roman" charset="0"/>
              <a:cs typeface="Times New Roman" charset="0"/>
            </a:endParaRPr>
          </a:p>
          <a:p>
            <a:r>
              <a:rPr lang="en-US" dirty="0">
                <a:solidFill>
                  <a:srgbClr val="0000FF"/>
                </a:solidFill>
                <a:ea typeface="Times New Roman" charset="0"/>
                <a:cs typeface="Times New Roman" charset="0"/>
                <a:hlinkClick r:id="rId6"/>
              </a:rPr>
              <a:t>CCC Guided Pathways Grant Program Trailer Bill Language </a:t>
            </a:r>
            <a:endParaRPr lang="en-US" dirty="0">
              <a:solidFill>
                <a:srgbClr val="0000FF"/>
              </a:solidFill>
              <a:ea typeface="Times New Roman" charset="0"/>
              <a:cs typeface="Times New Roman" charset="0"/>
            </a:endParaRPr>
          </a:p>
          <a:p>
            <a:pPr marL="0" indent="0">
              <a:buNone/>
            </a:pPr>
            <a:endParaRPr lang="en-US" dirty="0">
              <a:latin typeface="Times New Roman" charset="0"/>
              <a:ea typeface="Times New Roman" charset="0"/>
              <a:cs typeface="Times New Roman" charset="0"/>
            </a:endParaRPr>
          </a:p>
          <a:p>
            <a:pPr marL="0" indent="0">
              <a:buNone/>
            </a:pPr>
            <a:endParaRPr lang="en-US" dirty="0">
              <a:latin typeface="Times New Roman" charset="0"/>
              <a:ea typeface="Times New Roman" charset="0"/>
              <a:cs typeface="Times New Roman" charset="0"/>
            </a:endParaRPr>
          </a:p>
        </p:txBody>
      </p:sp>
      <p:sp>
        <p:nvSpPr>
          <p:cNvPr id="6" name="AutoShape 2" descr="Image result for exclamation point animated gif">
            <a:extLst>
              <a:ext uri="{FF2B5EF4-FFF2-40B4-BE49-F238E27FC236}">
                <a16:creationId xmlns:a16="http://schemas.microsoft.com/office/drawing/2014/main" id="{6A47BBB5-BB03-446C-83F3-F83D86A62F5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29336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Pathways – A Little Background</a:t>
            </a:r>
          </a:p>
        </p:txBody>
      </p:sp>
      <p:sp>
        <p:nvSpPr>
          <p:cNvPr id="5" name="Content Placeholder 4">
            <a:extLst>
              <a:ext uri="{FF2B5EF4-FFF2-40B4-BE49-F238E27FC236}">
                <a16:creationId xmlns:a16="http://schemas.microsoft.com/office/drawing/2014/main" id="{C78DEEAF-742B-B242-B847-D808762613DE}"/>
              </a:ext>
            </a:extLst>
          </p:cNvPr>
          <p:cNvSpPr>
            <a:spLocks noGrp="1"/>
          </p:cNvSpPr>
          <p:nvPr>
            <p:ph idx="1"/>
          </p:nvPr>
        </p:nvSpPr>
        <p:spPr/>
        <p:txBody>
          <a:bodyPr/>
          <a:lstStyle/>
          <a:p>
            <a:r>
              <a:rPr lang="en-US"/>
              <a:t>Obama clip</a:t>
            </a:r>
          </a:p>
        </p:txBody>
      </p:sp>
    </p:spTree>
    <p:extLst>
      <p:ext uri="{BB962C8B-B14F-4D97-AF65-F5344CB8AC3E}">
        <p14:creationId xmlns:p14="http://schemas.microsoft.com/office/powerpoint/2010/main" val="124215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Pathways – A Little Background</a:t>
            </a:r>
          </a:p>
        </p:txBody>
      </p:sp>
      <p:sp>
        <p:nvSpPr>
          <p:cNvPr id="3" name="Content Placeholder 2"/>
          <p:cNvSpPr>
            <a:spLocks noGrp="1"/>
          </p:cNvSpPr>
          <p:nvPr>
            <p:ph idx="1"/>
          </p:nvPr>
        </p:nvSpPr>
        <p:spPr/>
        <p:txBody>
          <a:bodyPr>
            <a:normAutofit fontScale="92500" lnSpcReduction="20000"/>
          </a:bodyPr>
          <a:lstStyle/>
          <a:p>
            <a:pPr>
              <a:lnSpc>
                <a:spcPct val="120000"/>
              </a:lnSpc>
            </a:pPr>
            <a:r>
              <a:rPr lang="en-US" dirty="0"/>
              <a:t>2009 Obama’s American Graduation Initiative press conference – 5 million more community college graduates and certificates by 2020</a:t>
            </a:r>
          </a:p>
          <a:p>
            <a:pPr>
              <a:lnSpc>
                <a:spcPct val="120000"/>
              </a:lnSpc>
            </a:pPr>
            <a:r>
              <a:rPr lang="en-US" dirty="0"/>
              <a:t>2010 President Obama and Dr. Jill Biden speak to the first-ever Community College Summit about the role community colleges play in developing America's workforce and furthering education</a:t>
            </a:r>
          </a:p>
          <a:p>
            <a:pPr lvl="1"/>
            <a:r>
              <a:rPr lang="en-US" dirty="0"/>
              <a:t>Completion By Design</a:t>
            </a:r>
          </a:p>
          <a:p>
            <a:pPr lvl="1"/>
            <a:r>
              <a:rPr lang="en-US" dirty="0"/>
              <a:t>Aspen Prize for Community College Excellence</a:t>
            </a:r>
          </a:p>
          <a:p>
            <a:pPr lvl="1"/>
            <a:r>
              <a:rPr lang="en-US" dirty="0"/>
              <a:t>Joyce Foundation</a:t>
            </a:r>
          </a:p>
          <a:p>
            <a:pPr lvl="1"/>
            <a:r>
              <a:rPr lang="en-US" dirty="0"/>
              <a:t>Lumina Foundation </a:t>
            </a:r>
          </a:p>
          <a:p>
            <a:pPr lvl="1"/>
            <a:r>
              <a:rPr lang="en-US" dirty="0"/>
              <a:t>Bank of America</a:t>
            </a:r>
          </a:p>
          <a:p>
            <a:pPr lvl="1"/>
            <a:r>
              <a:rPr lang="en-US" dirty="0"/>
              <a:t>JP Morgan chase</a:t>
            </a:r>
          </a:p>
        </p:txBody>
      </p:sp>
    </p:spTree>
    <p:extLst>
      <p:ext uri="{BB962C8B-B14F-4D97-AF65-F5344CB8AC3E}">
        <p14:creationId xmlns:p14="http://schemas.microsoft.com/office/powerpoint/2010/main" val="409401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Pathways – A Little Background</a:t>
            </a:r>
          </a:p>
        </p:txBody>
      </p:sp>
      <p:sp>
        <p:nvSpPr>
          <p:cNvPr id="3" name="Content Placeholder 2"/>
          <p:cNvSpPr>
            <a:spLocks noGrp="1"/>
          </p:cNvSpPr>
          <p:nvPr>
            <p:ph idx="1"/>
          </p:nvPr>
        </p:nvSpPr>
        <p:spPr>
          <a:xfrm>
            <a:off x="246185" y="1825624"/>
            <a:ext cx="11945815" cy="5032375"/>
          </a:xfrm>
        </p:spPr>
        <p:txBody>
          <a:bodyPr>
            <a:normAutofit/>
          </a:bodyPr>
          <a:lstStyle/>
          <a:p>
            <a:r>
              <a:rPr lang="en-US" dirty="0">
                <a:hlinkClick r:id="rId3"/>
              </a:rPr>
              <a:t>American Association of Community Colleges </a:t>
            </a:r>
            <a:r>
              <a:rPr lang="en-US" dirty="0"/>
              <a:t>: </a:t>
            </a:r>
          </a:p>
          <a:p>
            <a:pPr marL="0" indent="0">
              <a:buNone/>
            </a:pPr>
            <a:r>
              <a:rPr lang="en-US" sz="2000" dirty="0"/>
              <a:t>   “Building a Nation of Learners by Advancing America’s Community Colleges”</a:t>
            </a:r>
          </a:p>
          <a:p>
            <a:r>
              <a:rPr lang="en-US" dirty="0"/>
              <a:t>  Summer 2011 AACC  launched the </a:t>
            </a:r>
            <a:r>
              <a:rPr lang="en-US" i="1" dirty="0"/>
              <a:t>21</a:t>
            </a:r>
            <a:r>
              <a:rPr lang="en-US" i="1" baseline="30000" dirty="0"/>
              <a:t>st</a:t>
            </a:r>
            <a:r>
              <a:rPr lang="en-US" i="1" dirty="0"/>
              <a:t> Century Initiative:</a:t>
            </a:r>
          </a:p>
          <a:p>
            <a:pPr marL="0" indent="0">
              <a:buNone/>
            </a:pPr>
            <a:r>
              <a:rPr lang="en-US" dirty="0"/>
              <a:t>	</a:t>
            </a:r>
            <a:r>
              <a:rPr lang="en-US" sz="2300" i="1" dirty="0"/>
              <a:t>21st Century Center Blog</a:t>
            </a:r>
          </a:p>
          <a:p>
            <a:pPr marL="0" indent="0">
              <a:buNone/>
            </a:pPr>
            <a:r>
              <a:rPr lang="en-US" sz="2300" i="1" dirty="0"/>
              <a:t>	Advanced Technological Education</a:t>
            </a:r>
          </a:p>
          <a:p>
            <a:pPr marL="0" indent="0">
              <a:buNone/>
            </a:pPr>
            <a:r>
              <a:rPr lang="en-US" sz="2300" i="1" dirty="0"/>
              <a:t>	Diversity, Inclusion, and Equity</a:t>
            </a:r>
          </a:p>
          <a:p>
            <a:pPr marL="0" indent="0">
              <a:buNone/>
            </a:pPr>
            <a:r>
              <a:rPr lang="en-US" sz="2300" i="1" dirty="0"/>
              <a:t>	International Programs</a:t>
            </a:r>
          </a:p>
          <a:p>
            <a:pPr marL="0" indent="0">
              <a:buNone/>
            </a:pPr>
            <a:r>
              <a:rPr lang="en-US" sz="2300" i="1" dirty="0"/>
              <a:t>	</a:t>
            </a:r>
            <a:r>
              <a:rPr lang="en-US" sz="2300" b="1" i="1" dirty="0"/>
              <a:t>AACC Pathways Project</a:t>
            </a:r>
          </a:p>
          <a:p>
            <a:pPr marL="0" indent="0">
              <a:buNone/>
            </a:pPr>
            <a:r>
              <a:rPr lang="en-US" sz="2300" i="1" dirty="0"/>
              <a:t>	Voluntary Framework of Accountability</a:t>
            </a:r>
          </a:p>
          <a:p>
            <a:pPr marL="0" indent="0">
              <a:buNone/>
            </a:pPr>
            <a:r>
              <a:rPr lang="en-US" sz="2300" i="1" dirty="0"/>
              <a:t>	Workforce and Economic Development</a:t>
            </a:r>
          </a:p>
          <a:p>
            <a:pPr marL="0" indent="0">
              <a:buNone/>
            </a:pPr>
            <a:endParaRPr lang="en-US" dirty="0"/>
          </a:p>
          <a:p>
            <a:endParaRPr lang="en-US" dirty="0"/>
          </a:p>
        </p:txBody>
      </p:sp>
    </p:spTree>
    <p:extLst>
      <p:ext uri="{BB962C8B-B14F-4D97-AF65-F5344CB8AC3E}">
        <p14:creationId xmlns:p14="http://schemas.microsoft.com/office/powerpoint/2010/main" val="3455616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Pathways – A Little Background</a:t>
            </a:r>
          </a:p>
        </p:txBody>
      </p:sp>
      <p:sp>
        <p:nvSpPr>
          <p:cNvPr id="3" name="Content Placeholder 2"/>
          <p:cNvSpPr>
            <a:spLocks noGrp="1"/>
          </p:cNvSpPr>
          <p:nvPr>
            <p:ph idx="1"/>
          </p:nvPr>
        </p:nvSpPr>
        <p:spPr>
          <a:xfrm>
            <a:off x="240323" y="1690688"/>
            <a:ext cx="9357678" cy="5167312"/>
          </a:xfrm>
        </p:spPr>
        <p:txBody>
          <a:bodyPr/>
          <a:lstStyle/>
          <a:p>
            <a:r>
              <a:rPr lang="en-US" sz="2600" i="1" dirty="0"/>
              <a:t>The 21</a:t>
            </a:r>
            <a:r>
              <a:rPr lang="en-US" sz="2600" i="1" baseline="30000" dirty="0"/>
              <a:t>st</a:t>
            </a:r>
            <a:r>
              <a:rPr lang="en-US" sz="2600" i="1" dirty="0"/>
              <a:t> Century Initiative </a:t>
            </a:r>
            <a:r>
              <a:rPr lang="en-US" sz="2600" dirty="0"/>
              <a:t>was guided by the work of the </a:t>
            </a:r>
            <a:r>
              <a:rPr lang="en-US" sz="2600" i="1" dirty="0"/>
              <a:t>21st Century Commission on the Future of Community Colleges</a:t>
            </a:r>
          </a:p>
          <a:p>
            <a:r>
              <a:rPr lang="en-US" sz="2600" dirty="0"/>
              <a:t>2012 Commission published  </a:t>
            </a:r>
            <a:r>
              <a:rPr lang="en-US" sz="2600" dirty="0">
                <a:hlinkClick r:id="rId3"/>
              </a:rPr>
              <a:t>Reclaiming the American Dream: Community Colleges and the Nation’s Future</a:t>
            </a:r>
            <a:endParaRPr lang="en-US" sz="2600" dirty="0"/>
          </a:p>
          <a:p>
            <a:pPr>
              <a:lnSpc>
                <a:spcPct val="100000"/>
              </a:lnSpc>
            </a:pPr>
            <a:r>
              <a:rPr lang="en-US" sz="2600" dirty="0"/>
              <a:t>AACC created Pathways Project – 30 colleges nationwide committed to redesigning their programs and support services at scale </a:t>
            </a:r>
          </a:p>
          <a:p>
            <a:r>
              <a:rPr lang="en-US" sz="2600" dirty="0"/>
              <a:t>AACC National Project includes three California colleges: Bakersfield College, Irvine Valley College, Mt. SAC and  Santa Monica College joined later</a:t>
            </a:r>
            <a:endParaRPr lang="en-US" dirty="0"/>
          </a:p>
          <a:p>
            <a:pPr marL="0" indent="0">
              <a:buNone/>
            </a:pPr>
            <a:endParaRPr lang="en-US" dirty="0"/>
          </a:p>
        </p:txBody>
      </p:sp>
      <p:pic>
        <p:nvPicPr>
          <p:cNvPr id="4" name="Picture 3"/>
          <p:cNvPicPr>
            <a:picLocks noChangeAspect="1"/>
          </p:cNvPicPr>
          <p:nvPr/>
        </p:nvPicPr>
        <p:blipFill>
          <a:blip r:embed="rId4"/>
          <a:stretch>
            <a:fillRect/>
          </a:stretch>
        </p:blipFill>
        <p:spPr>
          <a:xfrm>
            <a:off x="9424384" y="2395226"/>
            <a:ext cx="2103034" cy="2716420"/>
          </a:xfrm>
          <a:prstGeom prst="rect">
            <a:avLst/>
          </a:prstGeom>
        </p:spPr>
      </p:pic>
    </p:spTree>
    <p:extLst>
      <p:ext uri="{BB962C8B-B14F-4D97-AF65-F5344CB8AC3E}">
        <p14:creationId xmlns:p14="http://schemas.microsoft.com/office/powerpoint/2010/main" val="1624140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Model</a:t>
            </a:r>
          </a:p>
        </p:txBody>
      </p:sp>
      <p:pic>
        <p:nvPicPr>
          <p:cNvPr id="4" name="Content Placeholder 3"/>
          <p:cNvPicPr>
            <a:picLocks noGrp="1" noChangeAspect="1"/>
          </p:cNvPicPr>
          <p:nvPr>
            <p:ph idx="1"/>
          </p:nvPr>
        </p:nvPicPr>
        <p:blipFill>
          <a:blip r:embed="rId2"/>
          <a:stretch>
            <a:fillRect/>
          </a:stretch>
        </p:blipFill>
        <p:spPr>
          <a:xfrm>
            <a:off x="5528488" y="1205503"/>
            <a:ext cx="5983959" cy="5067937"/>
          </a:xfrm>
          <a:prstGeom prst="rect">
            <a:avLst/>
          </a:prstGeom>
        </p:spPr>
      </p:pic>
      <p:pic>
        <p:nvPicPr>
          <p:cNvPr id="5" name="Picture 4">
            <a:extLst>
              <a:ext uri="{FF2B5EF4-FFF2-40B4-BE49-F238E27FC236}">
                <a16:creationId xmlns:a16="http://schemas.microsoft.com/office/drawing/2014/main" id="{3725059A-C66A-2B4F-8FFE-DA3BBF104940}"/>
              </a:ext>
            </a:extLst>
          </p:cNvPr>
          <p:cNvPicPr>
            <a:picLocks noChangeAspect="1"/>
          </p:cNvPicPr>
          <p:nvPr/>
        </p:nvPicPr>
        <p:blipFill>
          <a:blip r:embed="rId3"/>
          <a:stretch>
            <a:fillRect/>
          </a:stretch>
        </p:blipFill>
        <p:spPr>
          <a:xfrm>
            <a:off x="670009" y="2803162"/>
            <a:ext cx="4483965" cy="2141094"/>
          </a:xfrm>
          <a:prstGeom prst="rect">
            <a:avLst/>
          </a:prstGeom>
        </p:spPr>
      </p:pic>
    </p:spTree>
    <p:extLst>
      <p:ext uri="{BB962C8B-B14F-4D97-AF65-F5344CB8AC3E}">
        <p14:creationId xmlns:p14="http://schemas.microsoft.com/office/powerpoint/2010/main" val="130094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245" y="134473"/>
            <a:ext cx="9600147" cy="1049312"/>
          </a:xfrm>
        </p:spPr>
        <p:txBody>
          <a:bodyPr>
            <a:normAutofit fontScale="90000"/>
          </a:bodyPr>
          <a:lstStyle/>
          <a:p>
            <a:pPr algn="ctr"/>
            <a:r>
              <a:rPr lang="en-US" sz="4000" dirty="0"/>
              <a:t>AACC Guided Pathways </a:t>
            </a:r>
            <a:r>
              <a:rPr lang="en-US" sz="4000" dirty="0" smtClean="0"/>
              <a:t> – </a:t>
            </a:r>
            <a:r>
              <a:rPr lang="en-US" sz="4000" dirty="0"/>
              <a:t>Bakersfield </a:t>
            </a:r>
            <a:r>
              <a:rPr lang="en-US" sz="4000" dirty="0" smtClean="0"/>
              <a:t>College Model </a:t>
            </a:r>
            <a:endParaRPr lang="en-US" sz="4000" dirty="0"/>
          </a:p>
        </p:txBody>
      </p:sp>
      <p:pic>
        <p:nvPicPr>
          <p:cNvPr id="5" name="Content Placeholder 4"/>
          <p:cNvPicPr>
            <a:picLocks noGrp="1" noChangeAspect="1"/>
          </p:cNvPicPr>
          <p:nvPr>
            <p:ph idx="1"/>
          </p:nvPr>
        </p:nvPicPr>
        <p:blipFill>
          <a:blip r:embed="rId3"/>
          <a:stretch>
            <a:fillRect/>
          </a:stretch>
        </p:blipFill>
        <p:spPr>
          <a:xfrm>
            <a:off x="2194083" y="1183785"/>
            <a:ext cx="7672470" cy="5754353"/>
          </a:xfrm>
          <a:prstGeom prst="rect">
            <a:avLst/>
          </a:prstGeom>
        </p:spPr>
      </p:pic>
    </p:spTree>
    <p:extLst>
      <p:ext uri="{BB962C8B-B14F-4D97-AF65-F5344CB8AC3E}">
        <p14:creationId xmlns:p14="http://schemas.microsoft.com/office/powerpoint/2010/main" val="1220642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2721</TotalTime>
  <Words>1857</Words>
  <Application>Microsoft Office PowerPoint</Application>
  <PresentationFormat>Widescreen</PresentationFormat>
  <Paragraphs>262</Paragraphs>
  <Slides>32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Georgia</vt:lpstr>
      <vt:lpstr>Times New Roman</vt:lpstr>
      <vt:lpstr>Office Theme</vt:lpstr>
      <vt:lpstr>Guided Pathways</vt:lpstr>
      <vt:lpstr>Today’s Hot Topics</vt:lpstr>
      <vt:lpstr>REMEMBER…</vt:lpstr>
      <vt:lpstr>Guided Pathways – A Little Background</vt:lpstr>
      <vt:lpstr>Guided Pathways – A Little Background</vt:lpstr>
      <vt:lpstr>Guided Pathways – A Little Background</vt:lpstr>
      <vt:lpstr>Guided Pathways – A Little Background</vt:lpstr>
      <vt:lpstr>National Model</vt:lpstr>
      <vt:lpstr>AACC Guided Pathways  – Bakersfield College Model </vt:lpstr>
      <vt:lpstr>Example of Mt. SAC’s revised  (find a CTE program) Website</vt:lpstr>
      <vt:lpstr>Guided Pathways in California</vt:lpstr>
      <vt:lpstr>California Guided Pathways Project  (20 colleges) </vt:lpstr>
      <vt:lpstr>California Guided Pathways Award Program (114 colleges) </vt:lpstr>
      <vt:lpstr>California Guided Pathways Award Program </vt:lpstr>
      <vt:lpstr>Guided Pathways and Strong Workforce</vt:lpstr>
      <vt:lpstr>Guided Pathways and Strong Workforce</vt:lpstr>
      <vt:lpstr>Guided Pathways and Strong Workforce</vt:lpstr>
      <vt:lpstr> Build Cross-Agency Partnerships  </vt:lpstr>
      <vt:lpstr>  Identify Industry Sector and Engage  Employers  </vt:lpstr>
      <vt:lpstr>  Design Education and Training  Programs  </vt:lpstr>
      <vt:lpstr>Identify Funding Needs and  Sources</vt:lpstr>
      <vt:lpstr>Align Policies and Programs</vt:lpstr>
      <vt:lpstr>Measure System Change and Performance</vt:lpstr>
      <vt:lpstr>Don’t Forget LaunchBoard  as a Resource</vt:lpstr>
      <vt:lpstr>Chancellor’s Office Activities</vt:lpstr>
      <vt:lpstr>Guided Pathways and ASCCC</vt:lpstr>
      <vt:lpstr>The 10+1 and Guided Pathways</vt:lpstr>
      <vt:lpstr>ASCCC and Guided Pathways</vt:lpstr>
      <vt:lpstr>ASCCC and Guided Pathways</vt:lpstr>
      <vt:lpstr>Challenges</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Marie Boyd</cp:lastModifiedBy>
  <cp:revision>271</cp:revision>
  <cp:lastPrinted>2017-10-22T17:16:51Z</cp:lastPrinted>
  <dcterms:created xsi:type="dcterms:W3CDTF">2017-10-02T12:56:57Z</dcterms:created>
  <dcterms:modified xsi:type="dcterms:W3CDTF">2018-04-29T20:28:58Z</dcterms:modified>
</cp:coreProperties>
</file>