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59" r:id="rId5"/>
    <p:sldId id="260" r:id="rId6"/>
    <p:sldId id="277" r:id="rId7"/>
    <p:sldId id="276" r:id="rId8"/>
    <p:sldId id="261" r:id="rId9"/>
    <p:sldId id="279" r:id="rId10"/>
    <p:sldId id="262" r:id="rId11"/>
    <p:sldId id="263" r:id="rId12"/>
    <p:sldId id="264" r:id="rId13"/>
    <p:sldId id="265" r:id="rId14"/>
    <p:sldId id="266" r:id="rId15"/>
    <p:sldId id="268" r:id="rId16"/>
    <p:sldId id="267" r:id="rId17"/>
    <p:sldId id="269" r:id="rId18"/>
    <p:sldId id="270" r:id="rId19"/>
    <p:sldId id="271" r:id="rId20"/>
    <p:sldId id="273" r:id="rId21"/>
    <p:sldId id="280" r:id="rId22"/>
    <p:sldId id="27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78"/>
    <p:restoredTop sz="94653"/>
  </p:normalViewPr>
  <p:slideViewPr>
    <p:cSldViewPr snapToGrid="0" snapToObjects="1">
      <p:cViewPr varScale="1">
        <p:scale>
          <a:sx n="91" d="100"/>
          <a:sy n="91" d="100"/>
        </p:scale>
        <p:origin x="28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2/18/20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What does it mean to have a student centered program review process?</a:t>
            </a:r>
          </a:p>
          <a:p>
            <a:r>
              <a:rPr lang="en-US"/>
              <a:t>https://www.polleverywhere.com/free_text_polls/J9yMMQnjKlZ9QEGoica50</a:t>
            </a:r>
          </a:p>
        </p:txBody>
      </p:sp>
      <p:sp>
        <p:nvSpPr>
          <p:cNvPr id="4" name="Slide Number Placeholder 3"/>
          <p:cNvSpPr>
            <a:spLocks noGrp="1"/>
          </p:cNvSpPr>
          <p:nvPr>
            <p:ph type="sldNum" sz="quarter" idx="5"/>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808515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How satisfied are you with your current program review process?</a:t>
            </a:r>
          </a:p>
          <a:p>
            <a:r>
              <a:rPr lang="en-US"/>
              <a:t>https://www.polleverywhere.com/multiple_choice_polls/5pORFztNIjTq3iQJayuj6</a:t>
            </a:r>
          </a:p>
        </p:txBody>
      </p:sp>
      <p:sp>
        <p:nvSpPr>
          <p:cNvPr id="4" name="Slide Number Placeholder 3"/>
          <p:cNvSpPr>
            <a:spLocks noGrp="1"/>
          </p:cNvSpPr>
          <p:nvPr>
            <p:ph type="sldNum" sz="quarter" idx="5"/>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1917983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tell us... What does it mean to have a student centered program review process?</a:t>
            </a:r>
          </a:p>
          <a:p>
            <a:r>
              <a:rPr lang="en-US"/>
              <a:t>https://www.polleverywhere.com/free_text_polls/Bo77cbjLrWFnTNkirJUGG</a:t>
            </a:r>
          </a:p>
        </p:txBody>
      </p:sp>
      <p:sp>
        <p:nvSpPr>
          <p:cNvPr id="4" name="Slide Number Placeholder 3"/>
          <p:cNvSpPr>
            <a:spLocks noGrp="1"/>
          </p:cNvSpPr>
          <p:nvPr>
            <p:ph type="sldNum" sz="quarter" idx="5"/>
          </p:nvPr>
        </p:nvSpPr>
        <p:spPr/>
        <p:txBody>
          <a:bodyPr/>
          <a:lstStyle/>
          <a:p>
            <a:fld id="{557E57F4-9D9C-5847-BCD2-13B860A1E044}" type="slidenum">
              <a:rPr lang="en-US" smtClean="0"/>
              <a:t>18</a:t>
            </a:fld>
            <a:endParaRPr lang="en-US"/>
          </a:p>
        </p:txBody>
      </p:sp>
    </p:spTree>
    <p:extLst>
      <p:ext uri="{BB962C8B-B14F-4D97-AF65-F5344CB8AC3E}">
        <p14:creationId xmlns:p14="http://schemas.microsoft.com/office/powerpoint/2010/main" val="6190180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98C01E4-BBDE-A04D-BF52-50C7E63D7B5A}"/>
              </a:ext>
            </a:extLst>
          </p:cNvPr>
          <p:cNvSpPr>
            <a:spLocks noGrp="1"/>
          </p:cNvSpPr>
          <p:nvPr>
            <p:ph type="title" hasCustomPrompt="1"/>
          </p:nvPr>
        </p:nvSpPr>
        <p:spPr>
          <a:xfrm>
            <a:off x="4744996" y="2088292"/>
            <a:ext cx="6400800" cy="2730843"/>
          </a:xfrm>
        </p:spPr>
        <p:txBody>
          <a:bodyPr anchor="ctr">
            <a:normAutofit/>
          </a:bodyPr>
          <a:lstStyle>
            <a:lvl1pPr>
              <a:lnSpc>
                <a:spcPct val="100000"/>
              </a:lnSpc>
              <a:defRPr sz="4800">
                <a:solidFill>
                  <a:schemeClr val="bg1"/>
                </a:solidFill>
              </a:defRPr>
            </a:lvl1pPr>
          </a:lstStyle>
          <a:p>
            <a:r>
              <a:rPr lang="en-US" dirty="0"/>
              <a:t>Click to Edit Title</a:t>
            </a:r>
          </a:p>
        </p:txBody>
      </p:sp>
      <p:pic>
        <p:nvPicPr>
          <p:cNvPr id="7" name="Picture 6" descr="ASCCC logo">
            <a:extLst>
              <a:ext uri="{FF2B5EF4-FFF2-40B4-BE49-F238E27FC236}">
                <a16:creationId xmlns:a16="http://schemas.microsoft.com/office/drawing/2014/main" id="{9AD9AFDF-7905-B74A-8D29-1B5C4D2C722B}"/>
              </a:ext>
            </a:extLst>
          </p:cNvPr>
          <p:cNvPicPr>
            <a:picLocks noChangeAspect="1"/>
          </p:cNvPicPr>
          <p:nvPr userDrawn="1"/>
        </p:nvPicPr>
        <p:blipFill>
          <a:blip r:embed="rId3"/>
          <a:stretch>
            <a:fillRect/>
          </a:stretch>
        </p:blipFill>
        <p:spPr>
          <a:xfrm>
            <a:off x="521044" y="2362611"/>
            <a:ext cx="3085513" cy="1727887"/>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2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80103-BDBC-4A40-9E85-AE3F70CBE934}"/>
              </a:ext>
            </a:extLst>
          </p:cNvPr>
          <p:cNvSpPr>
            <a:spLocks noGrp="1"/>
          </p:cNvSpPr>
          <p:nvPr>
            <p:ph type="title" hasCustomPrompt="1"/>
          </p:nvPr>
        </p:nvSpPr>
        <p:spPr>
          <a:xfrm>
            <a:off x="247135" y="1335091"/>
            <a:ext cx="3583461" cy="1611995"/>
          </a:xfrm>
        </p:spPr>
        <p:txBody>
          <a:bodyPr anchor="b">
            <a:normAutofit/>
          </a:bodyPr>
          <a:lstStyle>
            <a:lvl1pPr algn="ctr">
              <a:defRPr sz="3600"/>
            </a:lvl1pPr>
          </a:lstStyle>
          <a:p>
            <a:r>
              <a:rPr lang="en-US" dirty="0"/>
              <a:t>Click to edit Section title</a:t>
            </a:r>
          </a:p>
        </p:txBody>
      </p:sp>
      <p:sp>
        <p:nvSpPr>
          <p:cNvPr id="3" name="Content Placeholder 2">
            <a:extLst>
              <a:ext uri="{FF2B5EF4-FFF2-40B4-BE49-F238E27FC236}">
                <a16:creationId xmlns:a16="http://schemas.microsoft.com/office/drawing/2014/main" id="{788E3A56-FB7B-AC46-8402-D5947961F472}"/>
              </a:ext>
            </a:extLst>
          </p:cNvPr>
          <p:cNvSpPr>
            <a:spLocks noGrp="1"/>
          </p:cNvSpPr>
          <p:nvPr>
            <p:ph idx="1" hasCustomPrompt="1"/>
          </p:nvPr>
        </p:nvSpPr>
        <p:spPr>
          <a:xfrm>
            <a:off x="4534930" y="1112108"/>
            <a:ext cx="6672648" cy="4670854"/>
          </a:xfr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800"/>
            </a:lvl1pPr>
            <a:lvl2pPr>
              <a:defRPr sz="2400"/>
            </a:lvl2pPr>
            <a:lvl3pPr>
              <a:defRPr sz="2000"/>
            </a:lvl3pPr>
            <a:lvl4pPr>
              <a:defRPr sz="1800"/>
            </a:lvl4pPr>
            <a:lvl5pPr>
              <a:defRPr sz="2000"/>
            </a:lvl5pPr>
            <a:lvl6pPr>
              <a:defRPr sz="2000"/>
            </a:lvl6pPr>
            <a:lvl7pPr>
              <a:defRPr sz="2000"/>
            </a:lvl7pPr>
            <a:lvl8pPr>
              <a:defRPr sz="2000"/>
            </a:lvl8pPr>
            <a:lvl9pPr>
              <a:defRPr sz="2000"/>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Edit Master text styles (Remember to add alt text to all imported graphics and images.)</a:t>
            </a:r>
          </a:p>
          <a:p>
            <a:pPr lvl="1"/>
            <a:r>
              <a:rPr lang="en-US" dirty="0"/>
              <a:t>Second level</a:t>
            </a:r>
          </a:p>
          <a:p>
            <a:pPr lvl="2"/>
            <a:r>
              <a:rPr lang="en-US" dirty="0"/>
              <a:t>Third level</a:t>
            </a:r>
          </a:p>
          <a:p>
            <a:pPr lvl="3"/>
            <a:r>
              <a:rPr lang="en-US" dirty="0"/>
              <a:t>Fourth level</a:t>
            </a:r>
          </a:p>
        </p:txBody>
      </p:sp>
      <p:sp>
        <p:nvSpPr>
          <p:cNvPr id="4" name="Text Placeholder 3">
            <a:extLst>
              <a:ext uri="{FF2B5EF4-FFF2-40B4-BE49-F238E27FC236}">
                <a16:creationId xmlns:a16="http://schemas.microsoft.com/office/drawing/2014/main" id="{16BCEDA2-8D63-C44F-BC49-24E0BC45BAEB}"/>
              </a:ext>
            </a:extLst>
          </p:cNvPr>
          <p:cNvSpPr>
            <a:spLocks noGrp="1"/>
          </p:cNvSpPr>
          <p:nvPr>
            <p:ph type="body" sz="half" idx="2" hasCustomPrompt="1"/>
          </p:nvPr>
        </p:nvSpPr>
        <p:spPr>
          <a:xfrm>
            <a:off x="247135" y="2928551"/>
            <a:ext cx="3583461" cy="2533135"/>
          </a:xfrm>
        </p:spPr>
        <p:txBody>
          <a:bodyPr>
            <a:normAutofit/>
          </a:bodyPr>
          <a:lstStyle>
            <a:lvl1pPr marL="0" indent="0" algn="ctr">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text</a:t>
            </a:r>
          </a:p>
        </p:txBody>
      </p:sp>
      <p:sp>
        <p:nvSpPr>
          <p:cNvPr id="7" name="Slide Number Placeholder 6">
            <a:extLst>
              <a:ext uri="{FF2B5EF4-FFF2-40B4-BE49-F238E27FC236}">
                <a16:creationId xmlns:a16="http://schemas.microsoft.com/office/drawing/2014/main" id="{4782F75C-9DD2-074A-96FF-53829C465CFC}"/>
              </a:ext>
            </a:extLst>
          </p:cNvPr>
          <p:cNvSpPr>
            <a:spLocks noGrp="1"/>
          </p:cNvSpPr>
          <p:nvPr>
            <p:ph type="sldNum" sz="quarter" idx="12"/>
          </p:nvPr>
        </p:nvSpPr>
        <p:spPr>
          <a:xfrm>
            <a:off x="8464378" y="6356350"/>
            <a:ext cx="2743200" cy="365125"/>
          </a:xfrm>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17001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EDC0F-3BCC-4B40-AC8B-5FD51655BC3D}"/>
              </a:ext>
            </a:extLst>
          </p:cNvPr>
          <p:cNvSpPr>
            <a:spLocks noGrp="1"/>
          </p:cNvSpPr>
          <p:nvPr>
            <p:ph type="title"/>
          </p:nvPr>
        </p:nvSpPr>
        <p:spPr>
          <a:xfrm>
            <a:off x="1087395" y="365125"/>
            <a:ext cx="10046043" cy="1325563"/>
          </a:xfrm>
        </p:spPr>
        <p:txBody>
          <a:bodyPr anchor="b">
            <a:normAutofit/>
          </a:bodyPr>
          <a:lstStyle>
            <a:lvl1pPr>
              <a:defRPr sz="3600"/>
            </a:lvl1p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F8ADAEDF-6709-4345-868D-28A3E2BF9A07}"/>
              </a:ext>
            </a:extLst>
          </p:cNvPr>
          <p:cNvSpPr>
            <a:spLocks noGrp="1"/>
          </p:cNvSpPr>
          <p:nvPr>
            <p:ph sz="half" idx="2"/>
          </p:nvPr>
        </p:nvSpPr>
        <p:spPr>
          <a:xfrm>
            <a:off x="1087395" y="1798320"/>
            <a:ext cx="4922537"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6" name="Content Placeholder 5">
            <a:extLst>
              <a:ext uri="{FF2B5EF4-FFF2-40B4-BE49-F238E27FC236}">
                <a16:creationId xmlns:a16="http://schemas.microsoft.com/office/drawing/2014/main" id="{9A17F0D2-6EF4-B446-81DE-946EB47EBEC5}"/>
              </a:ext>
            </a:extLst>
          </p:cNvPr>
          <p:cNvSpPr>
            <a:spLocks noGrp="1"/>
          </p:cNvSpPr>
          <p:nvPr>
            <p:ph sz="quarter" idx="4"/>
          </p:nvPr>
        </p:nvSpPr>
        <p:spPr>
          <a:xfrm>
            <a:off x="6184557" y="1798320"/>
            <a:ext cx="4948881" cy="4391343"/>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66616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Slide Number Placeholder 6">
            <a:extLst>
              <a:ext uri="{FF2B5EF4-FFF2-40B4-BE49-F238E27FC236}">
                <a16:creationId xmlns:a16="http://schemas.microsoft.com/office/drawing/2014/main" id="{7E383382-0294-BD4C-A5F0-F13A44A6EA7B}"/>
              </a:ext>
            </a:extLst>
          </p:cNvPr>
          <p:cNvSpPr txBox="1">
            <a:spLocks/>
          </p:cNvSpPr>
          <p:nvPr userDrawn="1"/>
        </p:nvSpPr>
        <p:spPr>
          <a:xfrm>
            <a:off x="8464378"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accent4"/>
                </a:solidFill>
                <a:latin typeface="Gill Sans Ultra Bold" panose="020B0A02020104020203"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2D8F1A-69A8-9242-9469-8400121D240A}" type="slidenum">
              <a:rPr lang="en-US" smtClean="0"/>
              <a:pPr/>
              <a:t>‹#›</a:t>
            </a:fld>
            <a:endParaRPr lang="en-US" dirty="0"/>
          </a:p>
        </p:txBody>
      </p:sp>
      <p:sp>
        <p:nvSpPr>
          <p:cNvPr id="15" name="Title 1">
            <a:extLst>
              <a:ext uri="{FF2B5EF4-FFF2-40B4-BE49-F238E27FC236}">
                <a16:creationId xmlns:a16="http://schemas.microsoft.com/office/drawing/2014/main" id="{F364D7FE-3356-3F4C-A9D0-D7CF7DC02071}"/>
              </a:ext>
            </a:extLst>
          </p:cNvPr>
          <p:cNvSpPr>
            <a:spLocks noGrp="1"/>
          </p:cNvSpPr>
          <p:nvPr>
            <p:ph type="title"/>
          </p:nvPr>
        </p:nvSpPr>
        <p:spPr>
          <a:xfrm>
            <a:off x="1075038" y="365125"/>
            <a:ext cx="10058399" cy="1325563"/>
          </a:xfrm>
        </p:spPr>
        <p:txBody>
          <a:bodyPr anchor="b">
            <a:normAutofit/>
          </a:bodyPr>
          <a:lstStyle>
            <a:lvl1pPr algn="l">
              <a:defRPr sz="3600"/>
            </a:lvl1pPr>
          </a:lstStyle>
          <a:p>
            <a:r>
              <a:rPr lang="en-US"/>
              <a:t>Click to edit Master title style</a:t>
            </a:r>
            <a:endParaRPr lang="en-US" dirty="0"/>
          </a:p>
        </p:txBody>
      </p:sp>
      <p:sp>
        <p:nvSpPr>
          <p:cNvPr id="17" name="Content Placeholder 2">
            <a:extLst>
              <a:ext uri="{FF2B5EF4-FFF2-40B4-BE49-F238E27FC236}">
                <a16:creationId xmlns:a16="http://schemas.microsoft.com/office/drawing/2014/main" id="{CEF576B0-A006-8A43-9E28-F8921C359D28}"/>
              </a:ext>
            </a:extLst>
          </p:cNvPr>
          <p:cNvSpPr>
            <a:spLocks noGrp="1"/>
          </p:cNvSpPr>
          <p:nvPr>
            <p:ph sz="half" idx="1"/>
          </p:nvPr>
        </p:nvSpPr>
        <p:spPr>
          <a:xfrm>
            <a:off x="1075038" y="1921669"/>
            <a:ext cx="10058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6761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C497C-41B8-A24E-8791-2E3EBAEC78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AD4292-5C11-1543-825E-C86F0605D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Slide Number Placeholder 3">
            <a:extLst>
              <a:ext uri="{FF2B5EF4-FFF2-40B4-BE49-F238E27FC236}">
                <a16:creationId xmlns:a16="http://schemas.microsoft.com/office/drawing/2014/main" id="{91F2D17A-67CB-B94A-8280-40769C34DDC1}"/>
              </a:ext>
            </a:extLst>
          </p:cNvPr>
          <p:cNvSpPr>
            <a:spLocks noGrp="1"/>
          </p:cNvSpPr>
          <p:nvPr>
            <p:ph type="sldNum" sz="quarter" idx="10"/>
          </p:nvPr>
        </p:nvSpPr>
        <p:spPr/>
        <p:txBody>
          <a:body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31181807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3" r:id="rId3"/>
    <p:sldLayoutId id="2147483665" r:id="rId4"/>
    <p:sldLayoutId id="2147483655" r:id="rId5"/>
    <p:sldLayoutId id="2147483666" r:id="rId6"/>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asccc.org/guided-pathways" TargetMode="External"/><Relationship Id="rId2" Type="http://schemas.openxmlformats.org/officeDocument/2006/relationships/hyperlink" Target="https://accjc.org/eligibility-requirements-standards-policies/" TargetMode="External"/><Relationship Id="rId1" Type="http://schemas.openxmlformats.org/officeDocument/2006/relationships/slideLayout" Target="../slideLayouts/slideLayout4.xml"/><Relationship Id="rId5" Type="http://schemas.openxmlformats.org/officeDocument/2006/relationships/hyperlink" Target="mailto:info@asccc.org" TargetMode="External"/><Relationship Id="rId4" Type="http://schemas.openxmlformats.org/officeDocument/2006/relationships/hyperlink" Target="https://asccc.org/directory/guided-pathways-task-forc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1685-6854-4F4E-8886-7E7F0A6D919B}"/>
              </a:ext>
            </a:extLst>
          </p:cNvPr>
          <p:cNvSpPr>
            <a:spLocks noGrp="1"/>
          </p:cNvSpPr>
          <p:nvPr>
            <p:ph type="title"/>
          </p:nvPr>
        </p:nvSpPr>
        <p:spPr>
          <a:xfrm>
            <a:off x="4754880" y="1997612"/>
            <a:ext cx="6390916" cy="2821523"/>
          </a:xfrm>
        </p:spPr>
        <p:txBody>
          <a:bodyPr>
            <a:normAutofit fontScale="90000"/>
          </a:bodyPr>
          <a:lstStyle/>
          <a:p>
            <a:pPr algn="ctr"/>
            <a:br>
              <a:rPr lang="en-US" sz="4400" dirty="0"/>
            </a:br>
            <a:r>
              <a:rPr lang="en-US" sz="4400" dirty="0"/>
              <a:t>Guided Pathways and Program Review</a:t>
            </a:r>
            <a:br>
              <a:rPr lang="en-US" dirty="0"/>
            </a:br>
            <a:br>
              <a:rPr lang="en-US" sz="2700" dirty="0"/>
            </a:br>
            <a:r>
              <a:rPr lang="en-US" sz="2700" dirty="0" err="1"/>
              <a:t>Ginni</a:t>
            </a:r>
            <a:r>
              <a:rPr lang="en-US" sz="2700" dirty="0"/>
              <a:t> May, ASCCC Treasurer </a:t>
            </a:r>
            <a:br>
              <a:rPr lang="en-US" sz="2700" dirty="0"/>
            </a:br>
            <a:r>
              <a:rPr lang="en-US" sz="2700" dirty="0"/>
              <a:t>Amanda </a:t>
            </a:r>
            <a:r>
              <a:rPr lang="en-US" sz="2700" dirty="0" err="1"/>
              <a:t>Taintor</a:t>
            </a:r>
            <a:r>
              <a:rPr lang="en-US" sz="2700" dirty="0"/>
              <a:t>, Reedley College</a:t>
            </a:r>
            <a:br>
              <a:rPr lang="en-US" sz="2700" dirty="0"/>
            </a:br>
            <a:br>
              <a:rPr lang="en-US" sz="2700" dirty="0"/>
            </a:br>
            <a:br>
              <a:rPr lang="en-US" sz="2700" dirty="0"/>
            </a:br>
            <a:r>
              <a:rPr lang="en-US" sz="2000" dirty="0">
                <a:solidFill>
                  <a:schemeClr val="tx2"/>
                </a:solidFill>
              </a:rPr>
              <a:t>Accreditation Institute | February 21, 2020 | 2:15-3:30</a:t>
            </a:r>
            <a:br>
              <a:rPr lang="en-US" sz="2700" dirty="0"/>
            </a:br>
            <a:endParaRPr lang="en-US" sz="2700" dirty="0"/>
          </a:p>
        </p:txBody>
      </p:sp>
    </p:spTree>
    <p:extLst>
      <p:ext uri="{BB962C8B-B14F-4D97-AF65-F5344CB8AC3E}">
        <p14:creationId xmlns:p14="http://schemas.microsoft.com/office/powerpoint/2010/main" val="103676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Pathways</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a:bodyPr>
          <a:lstStyle/>
          <a:p>
            <a:r>
              <a:rPr lang="en-US" b="1" dirty="0"/>
              <a:t>II.C.6. </a:t>
            </a:r>
            <a:r>
              <a:rPr lang="en-US" dirty="0"/>
              <a:t>The institution has adopted and adheres to admission policies consistent with its mission that specify the qualifications of students appropriate for its programs. The institution defines and advises students on clear </a:t>
            </a:r>
            <a:r>
              <a:rPr lang="en-US" b="1" dirty="0"/>
              <a:t>pathways</a:t>
            </a:r>
            <a:r>
              <a:rPr lang="en-US" dirty="0"/>
              <a:t> to complete degrees, certificate and transfer goals. (ER 16)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II.C.6</a:t>
            </a:r>
          </a:p>
          <a:p>
            <a:r>
              <a:rPr lang="en-US" b="1" dirty="0"/>
              <a:t>Student Support Services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10</a:t>
            </a:fld>
            <a:endParaRPr lang="en-US"/>
          </a:p>
        </p:txBody>
      </p:sp>
      <p:sp>
        <p:nvSpPr>
          <p:cNvPr id="6" name="TextBox 5">
            <a:extLst>
              <a:ext uri="{FF2B5EF4-FFF2-40B4-BE49-F238E27FC236}">
                <a16:creationId xmlns:a16="http://schemas.microsoft.com/office/drawing/2014/main" id="{AF0B1076-39A3-4317-B7A3-786BB68518E7}"/>
              </a:ext>
            </a:extLst>
          </p:cNvPr>
          <p:cNvSpPr txBox="1"/>
          <p:nvPr/>
        </p:nvSpPr>
        <p:spPr>
          <a:xfrm rot="19792386">
            <a:off x="8578004" y="5097398"/>
            <a:ext cx="2521844" cy="1107996"/>
          </a:xfrm>
          <a:prstGeom prst="rect">
            <a:avLst/>
          </a:prstGeom>
          <a:noFill/>
        </p:spPr>
        <p:txBody>
          <a:bodyPr wrap="none" rtlCol="0">
            <a:prstTxWarp prst="textWave1">
              <a:avLst/>
            </a:prstTxWarp>
            <a:spAutoFit/>
          </a:bodyPr>
          <a:lstStyle/>
          <a:p>
            <a:r>
              <a:rPr lang="en-US" sz="2400" dirty="0"/>
              <a:t>I – Clarify the Path</a:t>
            </a:r>
          </a:p>
          <a:p>
            <a:r>
              <a:rPr lang="en-US" sz="2400" dirty="0"/>
              <a:t>II – Enter the Path</a:t>
            </a:r>
          </a:p>
          <a:p>
            <a:endParaRPr lang="en-US" dirty="0"/>
          </a:p>
        </p:txBody>
      </p:sp>
    </p:spTree>
    <p:extLst>
      <p:ext uri="{BB962C8B-B14F-4D97-AF65-F5344CB8AC3E}">
        <p14:creationId xmlns:p14="http://schemas.microsoft.com/office/powerpoint/2010/main" val="3306531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Student Focused - Equity</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a:bodyPr>
          <a:lstStyle/>
          <a:p>
            <a:r>
              <a:rPr lang="en-US" b="1" dirty="0"/>
              <a:t>I.B.1. </a:t>
            </a:r>
            <a:r>
              <a:rPr lang="en-US" dirty="0"/>
              <a:t>The institution demonstrates a sustained, substantive and collegial dialog about student outcomes, student </a:t>
            </a:r>
            <a:r>
              <a:rPr lang="en-US" b="1" dirty="0"/>
              <a:t>equity</a:t>
            </a:r>
            <a:r>
              <a:rPr lang="en-US" dirty="0"/>
              <a:t>, academic quality, institutional effectiveness, and continuous improvement of student learning and achievement.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I.B.1</a:t>
            </a:r>
          </a:p>
          <a:p>
            <a:r>
              <a:rPr lang="en-US" b="1" i="1" dirty="0"/>
              <a:t>Academic Quality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11</a:t>
            </a:fld>
            <a:endParaRPr lang="en-US"/>
          </a:p>
        </p:txBody>
      </p:sp>
      <p:sp>
        <p:nvSpPr>
          <p:cNvPr id="6" name="TextBox 5">
            <a:extLst>
              <a:ext uri="{FF2B5EF4-FFF2-40B4-BE49-F238E27FC236}">
                <a16:creationId xmlns:a16="http://schemas.microsoft.com/office/drawing/2014/main" id="{65B97EF7-877D-4B95-B7FF-DA09991FBAA6}"/>
              </a:ext>
            </a:extLst>
          </p:cNvPr>
          <p:cNvSpPr txBox="1"/>
          <p:nvPr/>
        </p:nvSpPr>
        <p:spPr>
          <a:xfrm rot="19866427">
            <a:off x="8546340" y="5413630"/>
            <a:ext cx="2757743" cy="738664"/>
          </a:xfrm>
          <a:prstGeom prst="rect">
            <a:avLst/>
          </a:prstGeom>
          <a:noFill/>
        </p:spPr>
        <p:txBody>
          <a:bodyPr wrap="none" rtlCol="0">
            <a:prstTxWarp prst="textWave1">
              <a:avLst/>
            </a:prstTxWarp>
            <a:spAutoFit/>
          </a:bodyPr>
          <a:lstStyle/>
          <a:p>
            <a:r>
              <a:rPr lang="en-US" sz="2400" dirty="0"/>
              <a:t>IV – Ensure Learning</a:t>
            </a:r>
          </a:p>
          <a:p>
            <a:endParaRPr lang="en-US" dirty="0"/>
          </a:p>
        </p:txBody>
      </p:sp>
    </p:spTree>
    <p:extLst>
      <p:ext uri="{BB962C8B-B14F-4D97-AF65-F5344CB8AC3E}">
        <p14:creationId xmlns:p14="http://schemas.microsoft.com/office/powerpoint/2010/main" val="974200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Student Focused - Equity</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a:bodyPr>
          <a:lstStyle/>
          <a:p>
            <a:r>
              <a:rPr lang="en-US" b="1" dirty="0"/>
              <a:t>II.A.7. </a:t>
            </a:r>
            <a:r>
              <a:rPr lang="en-US" dirty="0"/>
              <a:t>The institution effectively uses delivery modes, teaching methodologies and learning support services that reflect the diverse and changing needs of its students, in support of </a:t>
            </a:r>
            <a:r>
              <a:rPr lang="en-US" b="1" dirty="0"/>
              <a:t>equity</a:t>
            </a:r>
            <a:r>
              <a:rPr lang="en-US" dirty="0"/>
              <a:t> in success for all students.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II.A.7</a:t>
            </a:r>
          </a:p>
          <a:p>
            <a:r>
              <a:rPr lang="en-US" b="1" dirty="0"/>
              <a:t>Instructional Programs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12</a:t>
            </a:fld>
            <a:endParaRPr lang="en-US"/>
          </a:p>
        </p:txBody>
      </p:sp>
      <p:sp>
        <p:nvSpPr>
          <p:cNvPr id="6" name="TextBox 5">
            <a:extLst>
              <a:ext uri="{FF2B5EF4-FFF2-40B4-BE49-F238E27FC236}">
                <a16:creationId xmlns:a16="http://schemas.microsoft.com/office/drawing/2014/main" id="{9D876F13-6546-44CB-8B38-9A1B5B60EE88}"/>
              </a:ext>
            </a:extLst>
          </p:cNvPr>
          <p:cNvSpPr txBox="1"/>
          <p:nvPr/>
        </p:nvSpPr>
        <p:spPr>
          <a:xfrm rot="19720678">
            <a:off x="8453772" y="4915958"/>
            <a:ext cx="2764411" cy="1107996"/>
          </a:xfrm>
          <a:prstGeom prst="rect">
            <a:avLst/>
          </a:prstGeom>
          <a:noFill/>
        </p:spPr>
        <p:txBody>
          <a:bodyPr wrap="none" rtlCol="0">
            <a:prstTxWarp prst="textWave1">
              <a:avLst/>
            </a:prstTxWarp>
            <a:spAutoFit/>
          </a:bodyPr>
          <a:lstStyle/>
          <a:p>
            <a:r>
              <a:rPr lang="en-US" sz="2400" dirty="0"/>
              <a:t>III – Stay on the Path</a:t>
            </a:r>
          </a:p>
          <a:p>
            <a:r>
              <a:rPr lang="en-US" sz="2400" dirty="0"/>
              <a:t>IV – Ensure Learning</a:t>
            </a:r>
          </a:p>
          <a:p>
            <a:endParaRPr lang="en-US" dirty="0"/>
          </a:p>
        </p:txBody>
      </p:sp>
    </p:spTree>
    <p:extLst>
      <p:ext uri="{BB962C8B-B14F-4D97-AF65-F5344CB8AC3E}">
        <p14:creationId xmlns:p14="http://schemas.microsoft.com/office/powerpoint/2010/main" val="4261627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Student Focused - Equity</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a:bodyPr>
          <a:lstStyle/>
          <a:p>
            <a:r>
              <a:rPr lang="en-US" b="1" dirty="0"/>
              <a:t>III.A.12. </a:t>
            </a:r>
            <a:r>
              <a:rPr lang="en-US" dirty="0"/>
              <a:t>Through its policies and practices, the institution creates and maintains appropriate programs, practices, and services that support its diverse personnel. The institution regularly assesses its record in employment </a:t>
            </a:r>
            <a:r>
              <a:rPr lang="en-US" b="1" dirty="0"/>
              <a:t>equity</a:t>
            </a:r>
            <a:r>
              <a:rPr lang="en-US" dirty="0"/>
              <a:t> and diversity consistent with its mission.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III.A.12</a:t>
            </a:r>
          </a:p>
          <a:p>
            <a:r>
              <a:rPr lang="en-US" b="1" dirty="0"/>
              <a:t>Instructional Programs </a:t>
            </a:r>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13</a:t>
            </a:fld>
            <a:endParaRPr lang="en-US"/>
          </a:p>
        </p:txBody>
      </p:sp>
      <p:sp>
        <p:nvSpPr>
          <p:cNvPr id="6" name="TextBox 5">
            <a:extLst>
              <a:ext uri="{FF2B5EF4-FFF2-40B4-BE49-F238E27FC236}">
                <a16:creationId xmlns:a16="http://schemas.microsoft.com/office/drawing/2014/main" id="{69B53597-3160-4A1F-8D85-8C94E6129F06}"/>
              </a:ext>
            </a:extLst>
          </p:cNvPr>
          <p:cNvSpPr txBox="1"/>
          <p:nvPr/>
        </p:nvSpPr>
        <p:spPr>
          <a:xfrm rot="20217532">
            <a:off x="8776842" y="5585458"/>
            <a:ext cx="2118272" cy="646331"/>
          </a:xfrm>
          <a:prstGeom prst="rect">
            <a:avLst/>
          </a:prstGeom>
          <a:noFill/>
        </p:spPr>
        <p:txBody>
          <a:bodyPr wrap="square" rtlCol="0">
            <a:prstTxWarp prst="textWave1">
              <a:avLst/>
            </a:prstTxWarp>
            <a:spAutoFit/>
          </a:bodyPr>
          <a:lstStyle/>
          <a:p>
            <a:r>
              <a:rPr lang="en-US" dirty="0"/>
              <a:t>IV – Ensure Learning</a:t>
            </a:r>
          </a:p>
          <a:p>
            <a:endParaRPr lang="en-US" dirty="0"/>
          </a:p>
        </p:txBody>
      </p:sp>
    </p:spTree>
    <p:extLst>
      <p:ext uri="{BB962C8B-B14F-4D97-AF65-F5344CB8AC3E}">
        <p14:creationId xmlns:p14="http://schemas.microsoft.com/office/powerpoint/2010/main" val="2954028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8FF38-0633-B24A-8595-8D6339D4FEF5}"/>
              </a:ext>
            </a:extLst>
          </p:cNvPr>
          <p:cNvSpPr>
            <a:spLocks noGrp="1"/>
          </p:cNvSpPr>
          <p:nvPr>
            <p:ph type="title"/>
          </p:nvPr>
        </p:nvSpPr>
        <p:spPr/>
        <p:txBody>
          <a:bodyPr anchor="ctr"/>
          <a:lstStyle/>
          <a:p>
            <a:pPr algn="ctr"/>
            <a:r>
              <a:rPr lang="en-US" dirty="0"/>
              <a:t>Data Analysis</a:t>
            </a:r>
          </a:p>
        </p:txBody>
      </p:sp>
      <p:sp>
        <p:nvSpPr>
          <p:cNvPr id="3" name="Content Placeholder 2">
            <a:extLst>
              <a:ext uri="{FF2B5EF4-FFF2-40B4-BE49-F238E27FC236}">
                <a16:creationId xmlns:a16="http://schemas.microsoft.com/office/drawing/2014/main" id="{A20386BC-A9A4-AE49-96A0-3465FD8EBE99}"/>
              </a:ext>
            </a:extLst>
          </p:cNvPr>
          <p:cNvSpPr>
            <a:spLocks noGrp="1"/>
          </p:cNvSpPr>
          <p:nvPr>
            <p:ph sz="half" idx="2"/>
          </p:nvPr>
        </p:nvSpPr>
        <p:spPr>
          <a:xfrm>
            <a:off x="1087395" y="1406770"/>
            <a:ext cx="4922537" cy="4782893"/>
          </a:xfrm>
        </p:spPr>
        <p:txBody>
          <a:bodyPr>
            <a:normAutofit/>
          </a:bodyPr>
          <a:lstStyle/>
          <a:p>
            <a:pPr marL="0" indent="0" algn="ctr">
              <a:buNone/>
            </a:pPr>
            <a:r>
              <a:rPr lang="en-US" b="1" dirty="0"/>
              <a:t>Chancellor’s Office</a:t>
            </a:r>
          </a:p>
          <a:p>
            <a:r>
              <a:rPr lang="en-US" dirty="0"/>
              <a:t>Basic Skills Cohort Progress</a:t>
            </a:r>
          </a:p>
          <a:p>
            <a:r>
              <a:rPr lang="en-US" dirty="0"/>
              <a:t>Retention/Success Rates</a:t>
            </a:r>
          </a:p>
          <a:p>
            <a:r>
              <a:rPr lang="en-US" dirty="0"/>
              <a:t>Transfer Velocity</a:t>
            </a:r>
          </a:p>
          <a:p>
            <a:r>
              <a:rPr lang="en-US" dirty="0"/>
              <a:t>Transfer Volume</a:t>
            </a:r>
          </a:p>
          <a:p>
            <a:r>
              <a:rPr lang="en-US" dirty="0"/>
              <a:t>Grade Distribution</a:t>
            </a:r>
          </a:p>
          <a:p>
            <a:r>
              <a:rPr lang="en-US" dirty="0"/>
              <a:t>Program Awards</a:t>
            </a:r>
          </a:p>
          <a:p>
            <a:r>
              <a:rPr lang="en-US" dirty="0"/>
              <a:t>Wage Trackers</a:t>
            </a:r>
          </a:p>
          <a:p>
            <a:r>
              <a:rPr lang="en-US" dirty="0"/>
              <a:t>Demographics</a:t>
            </a:r>
          </a:p>
          <a:p>
            <a:pPr marL="0" indent="0">
              <a:buNone/>
            </a:pPr>
            <a:endParaRPr lang="en-US" dirty="0"/>
          </a:p>
        </p:txBody>
      </p:sp>
      <p:sp>
        <p:nvSpPr>
          <p:cNvPr id="4" name="Content Placeholder 3">
            <a:extLst>
              <a:ext uri="{FF2B5EF4-FFF2-40B4-BE49-F238E27FC236}">
                <a16:creationId xmlns:a16="http://schemas.microsoft.com/office/drawing/2014/main" id="{D5A90786-36CE-704F-9A06-4FCF7C4304D4}"/>
              </a:ext>
            </a:extLst>
          </p:cNvPr>
          <p:cNvSpPr>
            <a:spLocks noGrp="1"/>
          </p:cNvSpPr>
          <p:nvPr>
            <p:ph sz="quarter" idx="4"/>
          </p:nvPr>
        </p:nvSpPr>
        <p:spPr>
          <a:xfrm>
            <a:off x="6189785" y="1406770"/>
            <a:ext cx="4943653" cy="4782894"/>
          </a:xfrm>
        </p:spPr>
        <p:txBody>
          <a:bodyPr>
            <a:normAutofit fontScale="70000" lnSpcReduction="20000"/>
          </a:bodyPr>
          <a:lstStyle/>
          <a:p>
            <a:pPr marL="0" indent="0" algn="ctr">
              <a:buNone/>
            </a:pPr>
            <a:r>
              <a:rPr lang="en-US" b="1" dirty="0"/>
              <a:t>ACCJC</a:t>
            </a:r>
          </a:p>
          <a:p>
            <a:r>
              <a:rPr lang="en-US" dirty="0"/>
              <a:t>Headcount enrollment data (34 C.F.R. §602.19) </a:t>
            </a:r>
          </a:p>
          <a:p>
            <a:r>
              <a:rPr lang="en-US" dirty="0"/>
              <a:t>Collection and analysis of key data and indicators of student achievement </a:t>
            </a:r>
          </a:p>
          <a:p>
            <a:pPr marL="0" indent="0">
              <a:buNone/>
            </a:pPr>
            <a:r>
              <a:rPr lang="en-US" dirty="0"/>
              <a:t>Evidence of:</a:t>
            </a:r>
          </a:p>
          <a:p>
            <a:r>
              <a:rPr lang="en-US" dirty="0"/>
              <a:t>academic study of sufficient content, breadth, and length; </a:t>
            </a:r>
          </a:p>
          <a:p>
            <a:r>
              <a:rPr lang="en-US" dirty="0"/>
              <a:t>levels of rigor appropriate to the programs and/or degrees, including baccalaureate degrees offered; </a:t>
            </a:r>
          </a:p>
          <a:p>
            <a:r>
              <a:rPr lang="en-US" dirty="0"/>
              <a:t>statements of expected student learning outcomes relevant to the disciplines; and </a:t>
            </a:r>
          </a:p>
          <a:p>
            <a:r>
              <a:rPr lang="en-US" dirty="0"/>
              <a:t>assessment results which provide sufficient evidence that students are achieving key institutional and program learning outcomes. </a:t>
            </a:r>
          </a:p>
        </p:txBody>
      </p:sp>
    </p:spTree>
    <p:extLst>
      <p:ext uri="{BB962C8B-B14F-4D97-AF65-F5344CB8AC3E}">
        <p14:creationId xmlns:p14="http://schemas.microsoft.com/office/powerpoint/2010/main" val="56594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Student Centered – Qualitative Data</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a:bodyPr>
          <a:lstStyle/>
          <a:p>
            <a:r>
              <a:rPr lang="en-US" b="1" dirty="0"/>
              <a:t>Standard I: Mission, Academic Quality and Institutional Effectiveness, and Integrity </a:t>
            </a:r>
            <a:endParaRPr lang="en-US" dirty="0"/>
          </a:p>
          <a:p>
            <a:r>
              <a:rPr lang="en-US" dirty="0"/>
              <a:t>…Using analysis of quantitative and </a:t>
            </a:r>
            <a:r>
              <a:rPr lang="en-US" b="1" dirty="0"/>
              <a:t>qualitative</a:t>
            </a:r>
            <a:r>
              <a:rPr lang="en-US" dirty="0"/>
              <a:t> data, the institution continuously and systematically evaluates, plans, implements, and improves the quality of its educational programs and services.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a:t>
            </a:r>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15</a:t>
            </a:fld>
            <a:endParaRPr lang="en-US"/>
          </a:p>
        </p:txBody>
      </p:sp>
    </p:spTree>
    <p:extLst>
      <p:ext uri="{BB962C8B-B14F-4D97-AF65-F5344CB8AC3E}">
        <p14:creationId xmlns:p14="http://schemas.microsoft.com/office/powerpoint/2010/main" val="2797057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Student Centered – Qualitative Data</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lstStyle/>
          <a:p>
            <a:r>
              <a:rPr lang="en-US" b="1" dirty="0"/>
              <a:t>I.B.5. </a:t>
            </a:r>
            <a:r>
              <a:rPr lang="en-US" dirty="0"/>
              <a:t>The institution assesses accomplishment of its mission through program review and evaluation of goals and objectives, student learning outcomes, and student achievement. Quantitative and </a:t>
            </a:r>
            <a:r>
              <a:rPr lang="en-US" b="1" dirty="0"/>
              <a:t>qualitative</a:t>
            </a:r>
            <a:r>
              <a:rPr lang="en-US" dirty="0"/>
              <a:t> data are disaggregated for analysis by program type and mode of delivery.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I.B.5</a:t>
            </a:r>
          </a:p>
          <a:p>
            <a:r>
              <a:rPr lang="en-US" b="1" dirty="0"/>
              <a:t>Assuring Academic Quality and Institutional Effectiveness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16</a:t>
            </a:fld>
            <a:endParaRPr lang="en-US"/>
          </a:p>
        </p:txBody>
      </p:sp>
      <p:sp>
        <p:nvSpPr>
          <p:cNvPr id="6" name="TextBox 5">
            <a:extLst>
              <a:ext uri="{FF2B5EF4-FFF2-40B4-BE49-F238E27FC236}">
                <a16:creationId xmlns:a16="http://schemas.microsoft.com/office/drawing/2014/main" id="{5D73067C-40A2-4A46-9A63-B4CEF170EDF7}"/>
              </a:ext>
            </a:extLst>
          </p:cNvPr>
          <p:cNvSpPr txBox="1"/>
          <p:nvPr/>
        </p:nvSpPr>
        <p:spPr>
          <a:xfrm rot="19417603">
            <a:off x="8453773" y="4985081"/>
            <a:ext cx="2764411" cy="1107996"/>
          </a:xfrm>
          <a:prstGeom prst="rect">
            <a:avLst/>
          </a:prstGeom>
          <a:noFill/>
        </p:spPr>
        <p:txBody>
          <a:bodyPr wrap="none" rtlCol="0">
            <a:prstTxWarp prst="textWave1">
              <a:avLst/>
            </a:prstTxWarp>
            <a:spAutoFit/>
          </a:bodyPr>
          <a:lstStyle/>
          <a:p>
            <a:r>
              <a:rPr lang="en-US" sz="2400" dirty="0"/>
              <a:t>III – Stay on the Path</a:t>
            </a:r>
          </a:p>
          <a:p>
            <a:r>
              <a:rPr lang="en-US" sz="2400" dirty="0"/>
              <a:t>IV – Ensure Learning</a:t>
            </a:r>
          </a:p>
          <a:p>
            <a:endParaRPr lang="en-US" dirty="0"/>
          </a:p>
        </p:txBody>
      </p:sp>
    </p:spTree>
    <p:extLst>
      <p:ext uri="{BB962C8B-B14F-4D97-AF65-F5344CB8AC3E}">
        <p14:creationId xmlns:p14="http://schemas.microsoft.com/office/powerpoint/2010/main" val="2816676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5FACE-0A76-4B4E-B338-1EA78E77E71F}"/>
              </a:ext>
            </a:extLst>
          </p:cNvPr>
          <p:cNvSpPr>
            <a:spLocks noGrp="1"/>
          </p:cNvSpPr>
          <p:nvPr>
            <p:ph type="title"/>
          </p:nvPr>
        </p:nvSpPr>
        <p:spPr/>
        <p:txBody>
          <a:bodyPr/>
          <a:lstStyle/>
          <a:p>
            <a:pPr algn="ctr"/>
            <a:r>
              <a:rPr lang="en-US" dirty="0"/>
              <a:t>Share Your Promising Practices!</a:t>
            </a:r>
          </a:p>
        </p:txBody>
      </p:sp>
      <p:sp>
        <p:nvSpPr>
          <p:cNvPr id="3" name="Content Placeholder 2">
            <a:extLst>
              <a:ext uri="{FF2B5EF4-FFF2-40B4-BE49-F238E27FC236}">
                <a16:creationId xmlns:a16="http://schemas.microsoft.com/office/drawing/2014/main" id="{330BE0CE-D3DB-204F-9254-7C5B4785D1CA}"/>
              </a:ext>
            </a:extLst>
          </p:cNvPr>
          <p:cNvSpPr>
            <a:spLocks noGrp="1"/>
          </p:cNvSpPr>
          <p:nvPr>
            <p:ph sz="half" idx="1"/>
          </p:nvPr>
        </p:nvSpPr>
        <p:spPr/>
        <p:txBody>
          <a:bodyPr>
            <a:normAutofit fontScale="92500"/>
          </a:bodyPr>
          <a:lstStyle/>
          <a:p>
            <a:pPr marL="0" indent="0">
              <a:buNone/>
            </a:pPr>
            <a:r>
              <a:rPr lang="en-US" b="1" dirty="0"/>
              <a:t>Group Activity</a:t>
            </a:r>
            <a:r>
              <a:rPr lang="en-US" dirty="0"/>
              <a:t>: </a:t>
            </a:r>
            <a:r>
              <a:rPr lang="en-US" i="1" dirty="0"/>
              <a:t>Making Program Review Student Centered through Guided Pathways</a:t>
            </a:r>
          </a:p>
          <a:p>
            <a:pPr marL="0" indent="0">
              <a:buNone/>
            </a:pPr>
            <a:r>
              <a:rPr lang="en-US" dirty="0"/>
              <a:t>After working through the handout in small groups, we invite you to share your responses to the following:</a:t>
            </a:r>
          </a:p>
          <a:p>
            <a:pPr marL="0" indent="0">
              <a:buNone/>
            </a:pPr>
            <a:endParaRPr lang="en-US" dirty="0"/>
          </a:p>
          <a:p>
            <a:pPr marL="514350" indent="-514350">
              <a:buFont typeface="+mj-lt"/>
              <a:buAutoNum type="arabicPeriod"/>
            </a:pPr>
            <a:r>
              <a:rPr lang="en-US" dirty="0"/>
              <a:t>How has your program review changed during implementation of a Guided Pathways framework?</a:t>
            </a:r>
          </a:p>
          <a:p>
            <a:pPr marL="514350" indent="-514350">
              <a:buFont typeface="+mj-lt"/>
              <a:buAutoNum type="arabicPeriod"/>
            </a:pPr>
            <a:endParaRPr lang="en-US" dirty="0"/>
          </a:p>
          <a:p>
            <a:pPr marL="514350" indent="-514350">
              <a:buFont typeface="+mj-lt"/>
              <a:buAutoNum type="arabicPeriod"/>
            </a:pPr>
            <a:r>
              <a:rPr lang="en-US" dirty="0"/>
              <a:t>Identify one element in your program review processes that you believe is truly student centered as opposed to compliance oriented.</a:t>
            </a:r>
          </a:p>
          <a:p>
            <a:endParaRPr lang="en-US" dirty="0"/>
          </a:p>
        </p:txBody>
      </p:sp>
    </p:spTree>
    <p:extLst>
      <p:ext uri="{BB962C8B-B14F-4D97-AF65-F5344CB8AC3E}">
        <p14:creationId xmlns:p14="http://schemas.microsoft.com/office/powerpoint/2010/main" val="27592792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61F71-949E-5C41-B87A-6288332F3C8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E733E9E6-076B-C646-8235-6D0F233A85B8}"/>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8318C697-33A1-DC4A-9366-EEC024E344FF}"/>
              </a:ext>
            </a:extLst>
          </p:cNvPr>
          <p:cNvSpPr>
            <a:spLocks noGrp="1"/>
          </p:cNvSpPr>
          <p:nvPr>
            <p:ph type="sldNum" sz="quarter" idx="10"/>
          </p:nvPr>
        </p:nvSpPr>
        <p:spPr/>
        <p:txBody>
          <a:bodyPr/>
          <a:lstStyle/>
          <a:p>
            <a:fld id="{492D8F1A-69A8-9242-9469-8400121D240A}" type="slidenum">
              <a:rPr lang="en-US" smtClean="0"/>
              <a:pPr/>
              <a:t>18</a:t>
            </a:fld>
            <a:endParaRPr lang="en-US" dirty="0"/>
          </a:p>
        </p:txBody>
      </p:sp>
      <p:pic>
        <p:nvPicPr>
          <p:cNvPr id="6" name="slide.url=https://www.polleverywhere.com/free_text_polls/Bo77cbjLrWFnTNkirJUGG">
            <a:extLst>
              <a:ext uri="{FF2B5EF4-FFF2-40B4-BE49-F238E27FC236}">
                <a16:creationId xmlns:a16="http://schemas.microsoft.com/office/drawing/2014/main" id="{6FD9DD57-359B-6F4E-AEE2-FC12AC909A2C}"/>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2570104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32A9E-6C05-B043-B5B1-42C26FBA7FEB}"/>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308308D7-BCE4-FB48-AA70-E461B32B23E3}"/>
              </a:ext>
            </a:extLst>
          </p:cNvPr>
          <p:cNvSpPr>
            <a:spLocks noGrp="1"/>
          </p:cNvSpPr>
          <p:nvPr>
            <p:ph sz="half" idx="1"/>
          </p:nvPr>
        </p:nvSpPr>
        <p:spPr/>
        <p:txBody>
          <a:bodyPr/>
          <a:lstStyle/>
          <a:p>
            <a:r>
              <a:rPr lang="en-US" dirty="0">
                <a:hlinkClick r:id="rId2"/>
              </a:rPr>
              <a:t>ACCJC Eligibility Requirements, Standards, and Commission Policies</a:t>
            </a:r>
            <a:endParaRPr lang="en-US" dirty="0"/>
          </a:p>
          <a:p>
            <a:r>
              <a:rPr lang="en-US" dirty="0">
                <a:hlinkClick r:id="rId3"/>
              </a:rPr>
              <a:t>ASCCC Guided Pathways Resources</a:t>
            </a:r>
            <a:endParaRPr lang="en-US" dirty="0"/>
          </a:p>
          <a:p>
            <a:r>
              <a:rPr lang="en-US" dirty="0">
                <a:hlinkClick r:id="rId4"/>
              </a:rPr>
              <a:t>ASCCC Guided Pathways Task Force</a:t>
            </a:r>
            <a:endParaRPr lang="en-US" dirty="0"/>
          </a:p>
          <a:p>
            <a:r>
              <a:rPr lang="en-US" dirty="0"/>
              <a:t>Questions? Email </a:t>
            </a:r>
            <a:r>
              <a:rPr lang="en-US" dirty="0">
                <a:hlinkClick r:id="rId5"/>
              </a:rPr>
              <a:t>info@asccc.org</a:t>
            </a:r>
            <a:r>
              <a:rPr lang="en-US" dirty="0"/>
              <a:t> </a:t>
            </a:r>
          </a:p>
          <a:p>
            <a:endParaRPr lang="en-US" dirty="0"/>
          </a:p>
        </p:txBody>
      </p:sp>
    </p:spTree>
    <p:extLst>
      <p:ext uri="{BB962C8B-B14F-4D97-AF65-F5344CB8AC3E}">
        <p14:creationId xmlns:p14="http://schemas.microsoft.com/office/powerpoint/2010/main" val="170576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2CE7-AC2C-C846-A9EA-835BD91DD563}"/>
              </a:ext>
            </a:extLst>
          </p:cNvPr>
          <p:cNvSpPr>
            <a:spLocks noGrp="1"/>
          </p:cNvSpPr>
          <p:nvPr>
            <p:ph type="title"/>
          </p:nvPr>
        </p:nvSpPr>
        <p:spPr/>
        <p:txBody>
          <a:bodyPr/>
          <a:lstStyle/>
          <a:p>
            <a:pPr algn="ctr"/>
            <a:r>
              <a:rPr lang="en-US" dirty="0"/>
              <a:t>Description</a:t>
            </a:r>
          </a:p>
        </p:txBody>
      </p:sp>
      <p:sp>
        <p:nvSpPr>
          <p:cNvPr id="3" name="Content Placeholder 2">
            <a:extLst>
              <a:ext uri="{FF2B5EF4-FFF2-40B4-BE49-F238E27FC236}">
                <a16:creationId xmlns:a16="http://schemas.microsoft.com/office/drawing/2014/main" id="{AB0B9A3A-F374-5C46-BF7D-E6B4FA77C552}"/>
              </a:ext>
            </a:extLst>
          </p:cNvPr>
          <p:cNvSpPr>
            <a:spLocks noGrp="1"/>
          </p:cNvSpPr>
          <p:nvPr>
            <p:ph sz="half" idx="1"/>
          </p:nvPr>
        </p:nvSpPr>
        <p:spPr/>
        <p:txBody>
          <a:bodyPr/>
          <a:lstStyle/>
          <a:p>
            <a:pPr marL="0" indent="0">
              <a:buNone/>
            </a:pPr>
            <a:r>
              <a:rPr lang="en-US" dirty="0"/>
              <a:t>Program Review has long functioned to ensure that our colleges adhere to a cycle of continuous evaluation and improvement and is used as evidence in Accreditation.  As we completely redesign our colleges and focus on equitable completion and job placement rates Program Review will change from being focused on our institutions to being centered on our students.  This session will focus on the question “What does it mean to have a student centered Program Review process?”</a:t>
            </a:r>
          </a:p>
        </p:txBody>
      </p:sp>
    </p:spTree>
    <p:extLst>
      <p:ext uri="{BB962C8B-B14F-4D97-AF65-F5344CB8AC3E}">
        <p14:creationId xmlns:p14="http://schemas.microsoft.com/office/powerpoint/2010/main" val="369699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D21B-75A8-4544-8214-6999F413E55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7F8A04F-4FE8-1244-940D-F3FA782B22A7}"/>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E9E826B6-6CFC-B440-BDD0-BB39E57F1244}"/>
              </a:ext>
            </a:extLst>
          </p:cNvPr>
          <p:cNvSpPr>
            <a:spLocks noGrp="1"/>
          </p:cNvSpPr>
          <p:nvPr>
            <p:ph type="sldNum" sz="quarter" idx="10"/>
          </p:nvPr>
        </p:nvSpPr>
        <p:spPr/>
        <p:txBody>
          <a:bodyPr/>
          <a:lstStyle/>
          <a:p>
            <a:fld id="{492D8F1A-69A8-9242-9469-8400121D240A}" type="slidenum">
              <a:rPr lang="en-US" smtClean="0"/>
              <a:pPr/>
              <a:t>3</a:t>
            </a:fld>
            <a:endParaRPr lang="en-US" dirty="0"/>
          </a:p>
        </p:txBody>
      </p:sp>
      <p:pic>
        <p:nvPicPr>
          <p:cNvPr id="6" name="slide.url=https://www.polleverywhere.com/free_text_polls/J9yMMQnjKlZ9QEGoica50">
            <a:extLst>
              <a:ext uri="{FF2B5EF4-FFF2-40B4-BE49-F238E27FC236}">
                <a16:creationId xmlns:a16="http://schemas.microsoft.com/office/drawing/2014/main" id="{B05E9698-0FC2-764A-A880-C1CCDC9508B6}"/>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260053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4D121-714B-C940-87ED-7F9D41951FE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FB055B1-35AF-C54C-83E9-91370F0E9722}"/>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90B000BE-FBA1-CE45-BFD5-1132D7D6A0CF}"/>
              </a:ext>
            </a:extLst>
          </p:cNvPr>
          <p:cNvSpPr>
            <a:spLocks noGrp="1"/>
          </p:cNvSpPr>
          <p:nvPr>
            <p:ph type="sldNum" sz="quarter" idx="10"/>
          </p:nvPr>
        </p:nvSpPr>
        <p:spPr/>
        <p:txBody>
          <a:bodyPr/>
          <a:lstStyle/>
          <a:p>
            <a:fld id="{492D8F1A-69A8-9242-9469-8400121D240A}" type="slidenum">
              <a:rPr lang="en-US" smtClean="0"/>
              <a:pPr/>
              <a:t>4</a:t>
            </a:fld>
            <a:endParaRPr lang="en-US" dirty="0"/>
          </a:p>
        </p:txBody>
      </p:sp>
      <p:pic>
        <p:nvPicPr>
          <p:cNvPr id="6" name="slide.url=https://www.polleverywhere.com/multiple_choice_polls/5pORFztNIjTq3iQJayuj6">
            <a:extLst>
              <a:ext uri="{FF2B5EF4-FFF2-40B4-BE49-F238E27FC236}">
                <a16:creationId xmlns:a16="http://schemas.microsoft.com/office/drawing/2014/main" id="{B7706EF1-8C46-204F-837B-E5604F591311}"/>
              </a:ext>
            </a:extLst>
          </p:cNvPr>
          <p:cNvPicPr>
            <a:picLocks/>
          </p:cNvPicPr>
          <p:nvPr/>
        </p:nvPicPr>
        <p:blipFill>
          <a:blip r:embed="rId3"/>
          <a:stretch>
            <a:fillRect/>
          </a:stretch>
        </p:blipFill>
        <p:spPr>
          <a:xfrm>
            <a:off x="63500" y="63500"/>
            <a:ext cx="12065000" cy="6731000"/>
          </a:xfrm>
          <a:prstGeom prst="rect">
            <a:avLst/>
          </a:prstGeom>
        </p:spPr>
      </p:pic>
    </p:spTree>
    <p:extLst>
      <p:ext uri="{BB962C8B-B14F-4D97-AF65-F5344CB8AC3E}">
        <p14:creationId xmlns:p14="http://schemas.microsoft.com/office/powerpoint/2010/main" val="1454020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C3D95-EB9E-A949-A00C-27C82F6961F4}"/>
              </a:ext>
            </a:extLst>
          </p:cNvPr>
          <p:cNvSpPr>
            <a:spLocks noGrp="1"/>
          </p:cNvSpPr>
          <p:nvPr>
            <p:ph type="title"/>
          </p:nvPr>
        </p:nvSpPr>
        <p:spPr/>
        <p:txBody>
          <a:bodyPr anchor="ctr"/>
          <a:lstStyle/>
          <a:p>
            <a:r>
              <a:rPr lang="en-US" dirty="0"/>
              <a:t>Overview</a:t>
            </a:r>
          </a:p>
        </p:txBody>
      </p:sp>
      <p:sp>
        <p:nvSpPr>
          <p:cNvPr id="3" name="Content Placeholder 2">
            <a:extLst>
              <a:ext uri="{FF2B5EF4-FFF2-40B4-BE49-F238E27FC236}">
                <a16:creationId xmlns:a16="http://schemas.microsoft.com/office/drawing/2014/main" id="{BF5A0BB1-16E3-C045-B988-EB93304EA5DE}"/>
              </a:ext>
            </a:extLst>
          </p:cNvPr>
          <p:cNvSpPr>
            <a:spLocks noGrp="1"/>
          </p:cNvSpPr>
          <p:nvPr>
            <p:ph idx="1"/>
          </p:nvPr>
        </p:nvSpPr>
        <p:spPr/>
        <p:txBody>
          <a:bodyPr/>
          <a:lstStyle/>
          <a:p>
            <a:pPr marL="457200" indent="-457200">
              <a:buFont typeface="Arial" panose="020B0604020202020204" pitchFamily="34" charset="0"/>
              <a:buChar char="•"/>
            </a:pPr>
            <a:r>
              <a:rPr lang="en-US" dirty="0"/>
              <a:t>Primary Purpose of an Educational Institution</a:t>
            </a:r>
          </a:p>
          <a:p>
            <a:pPr marL="457200" indent="-457200">
              <a:buFont typeface="Arial" panose="020B0604020202020204" pitchFamily="34" charset="0"/>
              <a:buChar char="•"/>
            </a:pPr>
            <a:r>
              <a:rPr lang="en-US" dirty="0"/>
              <a:t>Program Review Standards</a:t>
            </a:r>
          </a:p>
          <a:p>
            <a:pPr marL="457200" indent="-457200">
              <a:buFont typeface="Arial" panose="020B0604020202020204" pitchFamily="34" charset="0"/>
              <a:buChar char="•"/>
            </a:pPr>
            <a:r>
              <a:rPr lang="en-US" dirty="0"/>
              <a:t>Pathways Standards</a:t>
            </a:r>
          </a:p>
          <a:p>
            <a:pPr marL="457200" indent="-457200">
              <a:buFont typeface="Arial" panose="020B0604020202020204" pitchFamily="34" charset="0"/>
              <a:buChar char="•"/>
            </a:pPr>
            <a:r>
              <a:rPr lang="en-US" dirty="0"/>
              <a:t>Equity Standards</a:t>
            </a:r>
          </a:p>
          <a:p>
            <a:pPr marL="457200" indent="-457200">
              <a:buFont typeface="Arial" panose="020B0604020202020204" pitchFamily="34" charset="0"/>
              <a:buChar char="•"/>
            </a:pPr>
            <a:r>
              <a:rPr lang="en-US" dirty="0"/>
              <a:t>Data Analysis</a:t>
            </a:r>
          </a:p>
          <a:p>
            <a:pPr marL="1143000" lvl="1" indent="-457200"/>
            <a:r>
              <a:rPr lang="en-US" dirty="0"/>
              <a:t>Quantitative Data</a:t>
            </a:r>
          </a:p>
          <a:p>
            <a:pPr marL="1143000" lvl="1" indent="-457200"/>
            <a:r>
              <a:rPr lang="en-US" dirty="0"/>
              <a:t>Qualitative Data</a:t>
            </a:r>
          </a:p>
          <a:p>
            <a:pPr marL="457200" indent="-457200">
              <a:buFont typeface="Arial" panose="020B0604020202020204" pitchFamily="34" charset="0"/>
              <a:buChar char="•"/>
            </a:pPr>
            <a:r>
              <a:rPr lang="en-US" dirty="0"/>
              <a:t>Share your promising practices!</a:t>
            </a:r>
          </a:p>
        </p:txBody>
      </p:sp>
      <p:sp>
        <p:nvSpPr>
          <p:cNvPr id="4" name="Text Placeholder 3">
            <a:extLst>
              <a:ext uri="{FF2B5EF4-FFF2-40B4-BE49-F238E27FC236}">
                <a16:creationId xmlns:a16="http://schemas.microsoft.com/office/drawing/2014/main" id="{03003312-4FBE-8749-ADAB-D7FD757C2B55}"/>
              </a:ext>
            </a:extLst>
          </p:cNvPr>
          <p:cNvSpPr>
            <a:spLocks noGrp="1"/>
          </p:cNvSpPr>
          <p:nvPr>
            <p:ph type="body" sz="half" idx="2"/>
          </p:nvPr>
        </p:nvSpPr>
        <p:spPr/>
        <p:txBody>
          <a:bodyPr>
            <a:normAutofit fontScale="92500" lnSpcReduction="10000"/>
          </a:bodyPr>
          <a:lstStyle/>
          <a:p>
            <a:r>
              <a:rPr lang="en-US" b="1" dirty="0"/>
              <a:t>Guided Pathways Pillars</a:t>
            </a:r>
          </a:p>
          <a:p>
            <a:pPr algn="l"/>
            <a:r>
              <a:rPr lang="en-US" dirty="0"/>
              <a:t>I – Clarify the Path</a:t>
            </a:r>
          </a:p>
          <a:p>
            <a:pPr algn="l"/>
            <a:r>
              <a:rPr lang="en-US" dirty="0"/>
              <a:t>II – Enter the Path</a:t>
            </a:r>
          </a:p>
          <a:p>
            <a:pPr algn="l"/>
            <a:r>
              <a:rPr lang="en-US" dirty="0"/>
              <a:t>III – Stay on the Path</a:t>
            </a:r>
          </a:p>
          <a:p>
            <a:pPr algn="l"/>
            <a:r>
              <a:rPr lang="en-US" dirty="0"/>
              <a:t>IV – Ensure Learning</a:t>
            </a:r>
          </a:p>
        </p:txBody>
      </p:sp>
      <p:sp>
        <p:nvSpPr>
          <p:cNvPr id="5" name="Slide Number Placeholder 4">
            <a:extLst>
              <a:ext uri="{FF2B5EF4-FFF2-40B4-BE49-F238E27FC236}">
                <a16:creationId xmlns:a16="http://schemas.microsoft.com/office/drawing/2014/main" id="{402DF2B0-777A-4D44-8C8A-E7978C644DE8}"/>
              </a:ext>
            </a:extLst>
          </p:cNvPr>
          <p:cNvSpPr>
            <a:spLocks noGrp="1"/>
          </p:cNvSpPr>
          <p:nvPr>
            <p:ph type="sldNum" sz="quarter" idx="12"/>
          </p:nvPr>
        </p:nvSpPr>
        <p:spPr/>
        <p:txBody>
          <a:bodyPr/>
          <a:lstStyle/>
          <a:p>
            <a:fld id="{492D8F1A-69A8-9242-9469-8400121D240A}" type="slidenum">
              <a:rPr lang="en-US" smtClean="0"/>
              <a:t>5</a:t>
            </a:fld>
            <a:endParaRPr lang="en-US"/>
          </a:p>
        </p:txBody>
      </p:sp>
    </p:spTree>
    <p:extLst>
      <p:ext uri="{BB962C8B-B14F-4D97-AF65-F5344CB8AC3E}">
        <p14:creationId xmlns:p14="http://schemas.microsoft.com/office/powerpoint/2010/main" val="2137003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760A6-8F2F-9D40-8E7B-7BC892506B48}"/>
              </a:ext>
            </a:extLst>
          </p:cNvPr>
          <p:cNvSpPr>
            <a:spLocks noGrp="1"/>
          </p:cNvSpPr>
          <p:nvPr>
            <p:ph type="title"/>
          </p:nvPr>
        </p:nvSpPr>
        <p:spPr/>
        <p:txBody>
          <a:bodyPr/>
          <a:lstStyle/>
          <a:p>
            <a:r>
              <a:rPr lang="en-US" dirty="0"/>
              <a:t>Primary Purpose</a:t>
            </a:r>
          </a:p>
        </p:txBody>
      </p:sp>
      <p:sp>
        <p:nvSpPr>
          <p:cNvPr id="3" name="Content Placeholder 2">
            <a:extLst>
              <a:ext uri="{FF2B5EF4-FFF2-40B4-BE49-F238E27FC236}">
                <a16:creationId xmlns:a16="http://schemas.microsoft.com/office/drawing/2014/main" id="{479314BD-6CB5-D049-9180-CF0D0133FCAE}"/>
              </a:ext>
            </a:extLst>
          </p:cNvPr>
          <p:cNvSpPr>
            <a:spLocks noGrp="1"/>
          </p:cNvSpPr>
          <p:nvPr>
            <p:ph idx="1"/>
          </p:nvPr>
        </p:nvSpPr>
        <p:spPr/>
        <p:txBody>
          <a:bodyPr>
            <a:normAutofit fontScale="92500" lnSpcReduction="20000"/>
          </a:bodyPr>
          <a:lstStyle/>
          <a:p>
            <a:r>
              <a:rPr lang="en-US" dirty="0"/>
              <a:t>The primary purpose of an ACCJC–accredited institution is to </a:t>
            </a:r>
            <a:r>
              <a:rPr lang="en-US" b="1" i="1" dirty="0"/>
              <a:t>foster student learning and student achievement</a:t>
            </a:r>
            <a:r>
              <a:rPr lang="en-US" dirty="0"/>
              <a:t>. An effective institution ensures that its resources, programs, and services, whenever, wherever, and however delivered, support student learning and achievement. The effective institution ensures academic quality and continuous improvement through ongoing assessment of learning and achievement and pursues institutional excellence and improvement through ongoing, integrated planning and evaluation. </a:t>
            </a:r>
          </a:p>
          <a:p>
            <a:endParaRPr lang="en-US" dirty="0"/>
          </a:p>
          <a:p>
            <a:r>
              <a:rPr lang="en-US" dirty="0"/>
              <a:t>A Guided Pathways framework encompasses all of this…</a:t>
            </a:r>
          </a:p>
          <a:p>
            <a:endParaRPr lang="en-US" dirty="0"/>
          </a:p>
        </p:txBody>
      </p:sp>
      <p:sp>
        <p:nvSpPr>
          <p:cNvPr id="4" name="Text Placeholder 3">
            <a:extLst>
              <a:ext uri="{FF2B5EF4-FFF2-40B4-BE49-F238E27FC236}">
                <a16:creationId xmlns:a16="http://schemas.microsoft.com/office/drawing/2014/main" id="{EE16361F-FE8C-6A43-99FD-497EEB2FFCC8}"/>
              </a:ext>
            </a:extLst>
          </p:cNvPr>
          <p:cNvSpPr>
            <a:spLocks noGrp="1"/>
          </p:cNvSpPr>
          <p:nvPr>
            <p:ph type="body" sz="half" idx="2"/>
          </p:nvPr>
        </p:nvSpPr>
        <p:spPr/>
        <p:txBody>
          <a:bodyPr/>
          <a:lstStyle/>
          <a:p>
            <a:r>
              <a:rPr lang="en-US" dirty="0"/>
              <a:t>of an Educational Institution</a:t>
            </a:r>
          </a:p>
        </p:txBody>
      </p:sp>
      <p:sp>
        <p:nvSpPr>
          <p:cNvPr id="5" name="Slide Number Placeholder 4">
            <a:extLst>
              <a:ext uri="{FF2B5EF4-FFF2-40B4-BE49-F238E27FC236}">
                <a16:creationId xmlns:a16="http://schemas.microsoft.com/office/drawing/2014/main" id="{E4DAA7F9-8C46-AC44-9F8A-A7C4ABB70E7F}"/>
              </a:ext>
            </a:extLst>
          </p:cNvPr>
          <p:cNvSpPr>
            <a:spLocks noGrp="1"/>
          </p:cNvSpPr>
          <p:nvPr>
            <p:ph type="sldNum" sz="quarter" idx="12"/>
          </p:nvPr>
        </p:nvSpPr>
        <p:spPr/>
        <p:txBody>
          <a:bodyPr/>
          <a:lstStyle/>
          <a:p>
            <a:fld id="{492D8F1A-69A8-9242-9469-8400121D240A}" type="slidenum">
              <a:rPr lang="en-US" smtClean="0"/>
              <a:t>6</a:t>
            </a:fld>
            <a:endParaRPr lang="en-US"/>
          </a:p>
        </p:txBody>
      </p:sp>
    </p:spTree>
    <p:extLst>
      <p:ext uri="{BB962C8B-B14F-4D97-AF65-F5344CB8AC3E}">
        <p14:creationId xmlns:p14="http://schemas.microsoft.com/office/powerpoint/2010/main" val="2770005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Program Review</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lstStyle/>
          <a:p>
            <a:r>
              <a:rPr lang="en-US" b="1" dirty="0"/>
              <a:t>I.B.5. </a:t>
            </a:r>
            <a:r>
              <a:rPr lang="en-US" dirty="0"/>
              <a:t>The institution assesses accomplishment of its mission through </a:t>
            </a:r>
            <a:r>
              <a:rPr lang="en-US" b="1" dirty="0"/>
              <a:t>program review </a:t>
            </a:r>
            <a:r>
              <a:rPr lang="en-US" dirty="0"/>
              <a:t>and evaluation of goals and objectives, student learning outcomes, and student achievement. Quantitative and qualitative data are disaggregated for analysis by program type and mode of delivery.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I.B.5</a:t>
            </a:r>
          </a:p>
          <a:p>
            <a:r>
              <a:rPr lang="en-US" b="1" dirty="0"/>
              <a:t>Assuring Academic Quality and Institutional Effectiveness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7</a:t>
            </a:fld>
            <a:endParaRPr lang="en-US"/>
          </a:p>
        </p:txBody>
      </p:sp>
      <p:sp>
        <p:nvSpPr>
          <p:cNvPr id="6" name="TextBox 5">
            <a:extLst>
              <a:ext uri="{FF2B5EF4-FFF2-40B4-BE49-F238E27FC236}">
                <a16:creationId xmlns:a16="http://schemas.microsoft.com/office/drawing/2014/main" id="{2984A734-FE86-4C57-9364-A7A3563DBBF5}"/>
              </a:ext>
            </a:extLst>
          </p:cNvPr>
          <p:cNvSpPr txBox="1"/>
          <p:nvPr/>
        </p:nvSpPr>
        <p:spPr>
          <a:xfrm rot="19972605">
            <a:off x="8242015" y="4953001"/>
            <a:ext cx="3187924" cy="800219"/>
          </a:xfrm>
          <a:prstGeom prst="rect">
            <a:avLst/>
          </a:prstGeom>
          <a:noFill/>
        </p:spPr>
        <p:txBody>
          <a:bodyPr wrap="none" rtlCol="0">
            <a:prstTxWarp prst="textWave1">
              <a:avLst/>
            </a:prstTxWarp>
            <a:spAutoFit/>
          </a:bodyPr>
          <a:lstStyle/>
          <a:p>
            <a:r>
              <a:rPr lang="en-US" sz="2800" dirty="0"/>
              <a:t>IV – Ensure Learning</a:t>
            </a:r>
          </a:p>
          <a:p>
            <a:endParaRPr lang="en-US" dirty="0"/>
          </a:p>
        </p:txBody>
      </p:sp>
    </p:spTree>
    <p:extLst>
      <p:ext uri="{BB962C8B-B14F-4D97-AF65-F5344CB8AC3E}">
        <p14:creationId xmlns:p14="http://schemas.microsoft.com/office/powerpoint/2010/main" val="295881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Program Review</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lnSpcReduction="10000"/>
          </a:bodyPr>
          <a:lstStyle/>
          <a:p>
            <a:r>
              <a:rPr lang="en-US" b="1" dirty="0"/>
              <a:t>I.B.9. </a:t>
            </a:r>
            <a:r>
              <a:rPr lang="en-US" dirty="0"/>
              <a:t>The institution engages in continuous, broad based, systematic evaluation and planning. The institution integrates </a:t>
            </a:r>
            <a:r>
              <a:rPr lang="en-US" b="1" dirty="0"/>
              <a:t>program review</a:t>
            </a:r>
            <a:r>
              <a:rPr lang="en-US" dirty="0"/>
              <a:t>, planning, and resource allocation into a comprehensive process that leads to accomplishment of its mission and improvement of institutional effectiveness and academic quality. Institutional planning addresses short- and long-range needs for educational programs and services and for human, physical, technology, and financial resources. (ER 19)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I.B.9</a:t>
            </a:r>
          </a:p>
          <a:p>
            <a:r>
              <a:rPr lang="en-US" b="1" dirty="0"/>
              <a:t>Assuring Academic Quality and Institutional Effectiveness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8</a:t>
            </a:fld>
            <a:endParaRPr lang="en-US"/>
          </a:p>
        </p:txBody>
      </p:sp>
      <p:sp>
        <p:nvSpPr>
          <p:cNvPr id="6" name="TextBox 5">
            <a:extLst>
              <a:ext uri="{FF2B5EF4-FFF2-40B4-BE49-F238E27FC236}">
                <a16:creationId xmlns:a16="http://schemas.microsoft.com/office/drawing/2014/main" id="{B8807C89-2985-4175-B99B-415A21B3BB66}"/>
              </a:ext>
            </a:extLst>
          </p:cNvPr>
          <p:cNvSpPr txBox="1"/>
          <p:nvPr/>
        </p:nvSpPr>
        <p:spPr>
          <a:xfrm rot="19904291">
            <a:off x="8453774" y="5395869"/>
            <a:ext cx="2764411" cy="1107996"/>
          </a:xfrm>
          <a:prstGeom prst="rect">
            <a:avLst/>
          </a:prstGeom>
          <a:noFill/>
        </p:spPr>
        <p:txBody>
          <a:bodyPr wrap="none" rtlCol="0">
            <a:prstTxWarp prst="textWave1">
              <a:avLst/>
            </a:prstTxWarp>
            <a:spAutoFit/>
          </a:bodyPr>
          <a:lstStyle/>
          <a:p>
            <a:r>
              <a:rPr lang="en-US" sz="2400" dirty="0"/>
              <a:t>III – Stay on the Path</a:t>
            </a:r>
          </a:p>
          <a:p>
            <a:r>
              <a:rPr lang="en-US" sz="2400" dirty="0"/>
              <a:t>IV – Ensure Learning</a:t>
            </a:r>
          </a:p>
          <a:p>
            <a:endParaRPr lang="en-US" dirty="0"/>
          </a:p>
        </p:txBody>
      </p:sp>
    </p:spTree>
    <p:extLst>
      <p:ext uri="{BB962C8B-B14F-4D97-AF65-F5344CB8AC3E}">
        <p14:creationId xmlns:p14="http://schemas.microsoft.com/office/powerpoint/2010/main" val="236028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A42E7-C6C8-4E4B-8CD9-F3ED7240D3D6}"/>
              </a:ext>
            </a:extLst>
          </p:cNvPr>
          <p:cNvSpPr>
            <a:spLocks noGrp="1"/>
          </p:cNvSpPr>
          <p:nvPr>
            <p:ph type="title"/>
          </p:nvPr>
        </p:nvSpPr>
        <p:spPr/>
        <p:txBody>
          <a:bodyPr/>
          <a:lstStyle/>
          <a:p>
            <a:r>
              <a:rPr lang="en-US" dirty="0"/>
              <a:t>Program Review</a:t>
            </a:r>
          </a:p>
        </p:txBody>
      </p:sp>
      <p:sp>
        <p:nvSpPr>
          <p:cNvPr id="3" name="Content Placeholder 2">
            <a:extLst>
              <a:ext uri="{FF2B5EF4-FFF2-40B4-BE49-F238E27FC236}">
                <a16:creationId xmlns:a16="http://schemas.microsoft.com/office/drawing/2014/main" id="{405CB290-CAD2-5D40-9049-028AB07A6ABA}"/>
              </a:ext>
            </a:extLst>
          </p:cNvPr>
          <p:cNvSpPr>
            <a:spLocks noGrp="1"/>
          </p:cNvSpPr>
          <p:nvPr>
            <p:ph idx="1"/>
          </p:nvPr>
        </p:nvSpPr>
        <p:spPr/>
        <p:txBody>
          <a:bodyPr>
            <a:normAutofit fontScale="92500" lnSpcReduction="10000"/>
          </a:bodyPr>
          <a:lstStyle/>
          <a:p>
            <a:r>
              <a:rPr lang="en-US" b="1" dirty="0"/>
              <a:t>II.A.2. </a:t>
            </a:r>
            <a:r>
              <a:rPr lang="en-US" dirty="0"/>
              <a:t>Faculty, including full time, part time, and adjunct faculty, regularly engage in ensuring that the content and methods of instruction meet generally accepted academic and professional standards and expectations. In exercising collective ownership over the design and improvement of the learning experience, faculty conduct systematic and inclusive </a:t>
            </a:r>
            <a:r>
              <a:rPr lang="en-US" b="1" dirty="0"/>
              <a:t>program review</a:t>
            </a:r>
            <a:r>
              <a:rPr lang="en-US" dirty="0"/>
              <a:t>, using student achievement data, in order to continuously improve instructional courses and programs, thereby ensuring program currency, improving teaching and learning strategies, and promoting student success. </a:t>
            </a:r>
          </a:p>
          <a:p>
            <a:endParaRPr lang="en-US" dirty="0"/>
          </a:p>
        </p:txBody>
      </p:sp>
      <p:sp>
        <p:nvSpPr>
          <p:cNvPr id="4" name="Text Placeholder 3">
            <a:extLst>
              <a:ext uri="{FF2B5EF4-FFF2-40B4-BE49-F238E27FC236}">
                <a16:creationId xmlns:a16="http://schemas.microsoft.com/office/drawing/2014/main" id="{90BC28A6-D3E9-0E4C-A6F7-5D621AEF37B2}"/>
              </a:ext>
            </a:extLst>
          </p:cNvPr>
          <p:cNvSpPr>
            <a:spLocks noGrp="1"/>
          </p:cNvSpPr>
          <p:nvPr>
            <p:ph type="body" sz="half" idx="2"/>
          </p:nvPr>
        </p:nvSpPr>
        <p:spPr/>
        <p:txBody>
          <a:bodyPr/>
          <a:lstStyle/>
          <a:p>
            <a:r>
              <a:rPr lang="en-US" dirty="0"/>
              <a:t>Standard II.A.2</a:t>
            </a:r>
          </a:p>
          <a:p>
            <a:r>
              <a:rPr lang="en-US" b="1" dirty="0"/>
              <a:t>Instructional Programs </a:t>
            </a:r>
            <a:endParaRPr lang="en-US" dirty="0"/>
          </a:p>
          <a:p>
            <a:endParaRPr lang="en-US" dirty="0"/>
          </a:p>
        </p:txBody>
      </p:sp>
      <p:sp>
        <p:nvSpPr>
          <p:cNvPr id="5" name="Slide Number Placeholder 4">
            <a:extLst>
              <a:ext uri="{FF2B5EF4-FFF2-40B4-BE49-F238E27FC236}">
                <a16:creationId xmlns:a16="http://schemas.microsoft.com/office/drawing/2014/main" id="{560E8BA3-18A5-5E4C-B9F4-53D74CE4852D}"/>
              </a:ext>
            </a:extLst>
          </p:cNvPr>
          <p:cNvSpPr>
            <a:spLocks noGrp="1"/>
          </p:cNvSpPr>
          <p:nvPr>
            <p:ph type="sldNum" sz="quarter" idx="12"/>
          </p:nvPr>
        </p:nvSpPr>
        <p:spPr/>
        <p:txBody>
          <a:bodyPr/>
          <a:lstStyle/>
          <a:p>
            <a:fld id="{492D8F1A-69A8-9242-9469-8400121D240A}" type="slidenum">
              <a:rPr lang="en-US" smtClean="0"/>
              <a:t>9</a:t>
            </a:fld>
            <a:endParaRPr lang="en-US"/>
          </a:p>
        </p:txBody>
      </p:sp>
      <p:sp>
        <p:nvSpPr>
          <p:cNvPr id="6" name="TextBox 5">
            <a:extLst>
              <a:ext uri="{FF2B5EF4-FFF2-40B4-BE49-F238E27FC236}">
                <a16:creationId xmlns:a16="http://schemas.microsoft.com/office/drawing/2014/main" id="{BBCD2D0E-EF26-4C63-8A6B-CD4A0A3C21DE}"/>
              </a:ext>
            </a:extLst>
          </p:cNvPr>
          <p:cNvSpPr txBox="1"/>
          <p:nvPr/>
        </p:nvSpPr>
        <p:spPr>
          <a:xfrm rot="19961121">
            <a:off x="8572500" y="5647035"/>
            <a:ext cx="2757743" cy="738664"/>
          </a:xfrm>
          <a:prstGeom prst="rect">
            <a:avLst/>
          </a:prstGeom>
          <a:noFill/>
        </p:spPr>
        <p:txBody>
          <a:bodyPr wrap="none" rtlCol="0">
            <a:prstTxWarp prst="textWave1">
              <a:avLst/>
            </a:prstTxWarp>
            <a:spAutoFit/>
          </a:bodyPr>
          <a:lstStyle/>
          <a:p>
            <a:r>
              <a:rPr lang="en-US" sz="2400" dirty="0"/>
              <a:t>IV – Ensure Learning</a:t>
            </a:r>
          </a:p>
          <a:p>
            <a:endParaRPr lang="en-US" dirty="0"/>
          </a:p>
        </p:txBody>
      </p:sp>
    </p:spTree>
    <p:extLst>
      <p:ext uri="{BB962C8B-B14F-4D97-AF65-F5344CB8AC3E}">
        <p14:creationId xmlns:p14="http://schemas.microsoft.com/office/powerpoint/2010/main" val="2219333801"/>
      </p:ext>
    </p:extLst>
  </p:cSld>
  <p:clrMapOvr>
    <a:masterClrMapping/>
  </p:clrMapOvr>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Colors.potx" id="{709733E0-98AB-B742-A901-A5ADFEE70B17}" vid="{2B555066-8715-5444-816F-F32952213B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1C4B9929DE936468066C8E97FEC58C9" ma:contentTypeVersion="15" ma:contentTypeDescription="Create a new document." ma:contentTypeScope="" ma:versionID="8f3310c016b1e3f03d644ae8c9b424b1">
  <xsd:schema xmlns:xsd="http://www.w3.org/2001/XMLSchema" xmlns:xs="http://www.w3.org/2001/XMLSchema" xmlns:p="http://schemas.microsoft.com/office/2006/metadata/properties" xmlns:ns1="http://schemas.microsoft.com/sharepoint/v3" xmlns:ns3="b34fa79f-7750-4930-8c8e-f8b76d15fcf7" xmlns:ns4="bd834034-0eb1-496e-af0c-fd87a4c8f71e" targetNamespace="http://schemas.microsoft.com/office/2006/metadata/properties" ma:root="true" ma:fieldsID="b4415356992250aac025fc8ae4a54cd4" ns1:_="" ns3:_="" ns4:_="">
    <xsd:import namespace="http://schemas.microsoft.com/sharepoint/v3"/>
    <xsd:import namespace="b34fa79f-7750-4930-8c8e-f8b76d15fcf7"/>
    <xsd:import namespace="bd834034-0eb1-496e-af0c-fd87a4c8f71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1:_ip_UnifiedCompliancePolicyProperties" minOccurs="0"/>
                <xsd:element ref="ns1:_ip_UnifiedCompliancePolicyUIAction" minOccurs="0"/>
                <xsd:element ref="ns4:SharedWithUsers" minOccurs="0"/>
                <xsd:element ref="ns4:SharedWithDetails" minOccurs="0"/>
                <xsd:element ref="ns4:SharingHintHash"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4fa79f-7750-4930-8c8e-f8b76d15fc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d834034-0eb1-496e-af0c-fd87a4c8f71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2EE511-B164-460D-A30F-76D50736E37A}">
  <ds:schemaRefs>
    <ds:schemaRef ds:uri="http://schemas.microsoft.com/office/2006/documentManagement/types"/>
    <ds:schemaRef ds:uri="http://schemas.microsoft.com/sharepoint/v3"/>
    <ds:schemaRef ds:uri="http://purl.org/dc/dcmitype/"/>
    <ds:schemaRef ds:uri="http://purl.org/dc/elements/1.1/"/>
    <ds:schemaRef ds:uri="http://schemas.microsoft.com/office/infopath/2007/PartnerControls"/>
    <ds:schemaRef ds:uri="http://purl.org/dc/terms/"/>
    <ds:schemaRef ds:uri="b34fa79f-7750-4930-8c8e-f8b76d15fcf7"/>
    <ds:schemaRef ds:uri="http://schemas.microsoft.com/office/2006/metadata/properties"/>
    <ds:schemaRef ds:uri="http://schemas.openxmlformats.org/package/2006/metadata/core-properties"/>
    <ds:schemaRef ds:uri="bd834034-0eb1-496e-af0c-fd87a4c8f71e"/>
    <ds:schemaRef ds:uri="http://www.w3.org/XML/1998/namespace"/>
  </ds:schemaRefs>
</ds:datastoreItem>
</file>

<file path=customXml/itemProps2.xml><?xml version="1.0" encoding="utf-8"?>
<ds:datastoreItem xmlns:ds="http://schemas.openxmlformats.org/officeDocument/2006/customXml" ds:itemID="{23891EFD-27B9-43A9-B098-442F29B8C01F}">
  <ds:schemaRefs>
    <ds:schemaRef ds:uri="http://schemas.microsoft.com/sharepoint/v3/contenttype/forms"/>
  </ds:schemaRefs>
</ds:datastoreItem>
</file>

<file path=customXml/itemProps3.xml><?xml version="1.0" encoding="utf-8"?>
<ds:datastoreItem xmlns:ds="http://schemas.openxmlformats.org/officeDocument/2006/customXml" ds:itemID="{E060C7A8-9DCD-427D-9093-A5045C038E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34fa79f-7750-4930-8c8e-f8b76d15fcf7"/>
    <ds:schemaRef ds:uri="bd834034-0eb1-496e-af0c-fd87a4c8f7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671</TotalTime>
  <Words>1216</Words>
  <Application>Microsoft Macintosh PowerPoint</Application>
  <PresentationFormat>Widescreen</PresentationFormat>
  <Paragraphs>123</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Gill Sans</vt:lpstr>
      <vt:lpstr>Gill Sans MT</vt:lpstr>
      <vt:lpstr>Gill Sans Ultra Bold</vt:lpstr>
      <vt:lpstr>Palatino</vt:lpstr>
      <vt:lpstr>Office Theme</vt:lpstr>
      <vt:lpstr> Guided Pathways and Program Review  Ginni May, ASCCC Treasurer  Amanda Taintor, Reedley College   Accreditation Institute | February 21, 2020 | 2:15-3:30 </vt:lpstr>
      <vt:lpstr>Description</vt:lpstr>
      <vt:lpstr>PowerPoint Presentation</vt:lpstr>
      <vt:lpstr>PowerPoint Presentation</vt:lpstr>
      <vt:lpstr>Overview</vt:lpstr>
      <vt:lpstr>Primary Purpose</vt:lpstr>
      <vt:lpstr>Program Review</vt:lpstr>
      <vt:lpstr>Program Review</vt:lpstr>
      <vt:lpstr>Program Review</vt:lpstr>
      <vt:lpstr>Pathways</vt:lpstr>
      <vt:lpstr>Student Focused - Equity</vt:lpstr>
      <vt:lpstr>Student Focused - Equity</vt:lpstr>
      <vt:lpstr>Student Focused - Equity</vt:lpstr>
      <vt:lpstr>Data Analysis</vt:lpstr>
      <vt:lpstr>Student Centered – Qualitative Data</vt:lpstr>
      <vt:lpstr>Student Centered – Qualitative Data</vt:lpstr>
      <vt:lpstr>Share Your Promising Practices!</vt:lpstr>
      <vt:lpstr>PowerPoint Presentation</vt:lpstr>
      <vt:lpstr>Resources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Virginia May</cp:lastModifiedBy>
  <cp:revision>28</cp:revision>
  <dcterms:created xsi:type="dcterms:W3CDTF">2020-02-10T15:31:07Z</dcterms:created>
  <dcterms:modified xsi:type="dcterms:W3CDTF">2020-02-19T01:58:17Z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0x01010001C4B9929DE936468066C8E97FEC58C9</vt:lpwstr>
  </property>
</Properties>
</file>