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4"/>
  </p:notesMasterIdLst>
  <p:sldIdLst>
    <p:sldId id="256" r:id="rId2"/>
    <p:sldId id="310" r:id="rId3"/>
    <p:sldId id="398" r:id="rId4"/>
    <p:sldId id="464" r:id="rId5"/>
    <p:sldId id="580" r:id="rId6"/>
    <p:sldId id="581" r:id="rId7"/>
    <p:sldId id="576" r:id="rId8"/>
    <p:sldId id="584" r:id="rId9"/>
    <p:sldId id="585" r:id="rId10"/>
    <p:sldId id="586" r:id="rId11"/>
    <p:sldId id="587" r:id="rId12"/>
    <p:sldId id="588" r:id="rId13"/>
    <p:sldId id="589" r:id="rId14"/>
    <p:sldId id="406" r:id="rId15"/>
    <p:sldId id="592" r:id="rId16"/>
    <p:sldId id="591" r:id="rId17"/>
    <p:sldId id="590" r:id="rId18"/>
    <p:sldId id="593" r:id="rId19"/>
    <p:sldId id="594" r:id="rId20"/>
    <p:sldId id="595" r:id="rId21"/>
    <p:sldId id="596" r:id="rId22"/>
    <p:sldId id="577" r:id="rId23"/>
    <p:sldId id="597" r:id="rId24"/>
    <p:sldId id="598" r:id="rId25"/>
    <p:sldId id="599" r:id="rId26"/>
    <p:sldId id="600" r:id="rId27"/>
    <p:sldId id="601" r:id="rId28"/>
    <p:sldId id="602" r:id="rId29"/>
    <p:sldId id="603" r:id="rId30"/>
    <p:sldId id="604" r:id="rId31"/>
    <p:sldId id="605" r:id="rId32"/>
    <p:sldId id="614" r:id="rId33"/>
    <p:sldId id="609" r:id="rId34"/>
    <p:sldId id="612" r:id="rId35"/>
    <p:sldId id="610" r:id="rId36"/>
    <p:sldId id="611" r:id="rId37"/>
    <p:sldId id="616" r:id="rId38"/>
    <p:sldId id="578" r:id="rId39"/>
    <p:sldId id="615" r:id="rId40"/>
    <p:sldId id="579" r:id="rId41"/>
    <p:sldId id="582" r:id="rId42"/>
    <p:sldId id="583"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irginia May" initials="VM" lastIdx="3"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566" autoAdjust="0"/>
    <p:restoredTop sz="92781" autoAdjust="0"/>
  </p:normalViewPr>
  <p:slideViewPr>
    <p:cSldViewPr snapToGrid="0" snapToObjects="1">
      <p:cViewPr varScale="1">
        <p:scale>
          <a:sx n="56" d="100"/>
          <a:sy n="56" d="100"/>
        </p:scale>
        <p:origin x="712" y="184"/>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oleObject" Target="file:////Users/ginni/Desktop/RP%20Group%20Conference%20Spring%202019/UnitLoadSumm%2009-18.xls"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ginni/Desktop/RP%20Group%20Conference%20Spring%202019/UnitLoadSumm%2093-18.xls"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'[UnitLoadSumm 09-18.xls]Sheet'!$B$1</c:f>
              <c:strCache>
                <c:ptCount val="1"/>
                <c:pt idx="0">
                  <c:v>Fall 2009</c:v>
                </c:pt>
              </c:strCache>
            </c:strRef>
          </c:tx>
          <c:spPr>
            <a:solidFill>
              <a:schemeClr val="accent1"/>
            </a:solidFill>
            <a:ln>
              <a:noFill/>
            </a:ln>
            <a:effectLst/>
          </c:spPr>
          <c:invertIfNegative val="0"/>
          <c:cat>
            <c:strRef>
              <c:f>'[UnitLoadSumm 09-18.xls]Sheet'!$A$2:$A$9</c:f>
              <c:strCache>
                <c:ptCount val="8"/>
                <c:pt idx="0">
                  <c:v>0 Units</c:v>
                </c:pt>
                <c:pt idx="1">
                  <c:v>0.1 - 2.9</c:v>
                </c:pt>
                <c:pt idx="2">
                  <c:v>3.0 - 5.9</c:v>
                </c:pt>
                <c:pt idx="3">
                  <c:v>6.0 - 8.9</c:v>
                </c:pt>
                <c:pt idx="4">
                  <c:v>9.0 - 11.9</c:v>
                </c:pt>
                <c:pt idx="5">
                  <c:v>12.0 -14.9</c:v>
                </c:pt>
                <c:pt idx="6">
                  <c:v>15 +</c:v>
                </c:pt>
                <c:pt idx="7">
                  <c:v>Non-Credit</c:v>
                </c:pt>
              </c:strCache>
            </c:strRef>
          </c:cat>
          <c:val>
            <c:numRef>
              <c:f>'[UnitLoadSumm 09-18.xls]Sheet'!$B$2:$B$9</c:f>
              <c:numCache>
                <c:formatCode>#,##0.00\ %</c:formatCode>
                <c:ptCount val="8"/>
                <c:pt idx="0">
                  <c:v>6.2539944646663036E-5</c:v>
                </c:pt>
                <c:pt idx="1">
                  <c:v>8.4301102403673403E-2</c:v>
                </c:pt>
                <c:pt idx="2">
                  <c:v>0.23162930270704701</c:v>
                </c:pt>
                <c:pt idx="3">
                  <c:v>0.15599766298101586</c:v>
                </c:pt>
                <c:pt idx="4">
                  <c:v>0.1309284713098004</c:v>
                </c:pt>
                <c:pt idx="5">
                  <c:v>0.20219657840671262</c:v>
                </c:pt>
                <c:pt idx="6">
                  <c:v>8.0236554597645976E-2</c:v>
                </c:pt>
                <c:pt idx="7">
                  <c:v>0.11464778764945813</c:v>
                </c:pt>
              </c:numCache>
            </c:numRef>
          </c:val>
          <c:extLst>
            <c:ext xmlns:c16="http://schemas.microsoft.com/office/drawing/2014/chart" uri="{C3380CC4-5D6E-409C-BE32-E72D297353CC}">
              <c16:uniqueId val="{00000000-D7A1-294C-BF1F-1F779A2D9C9D}"/>
            </c:ext>
          </c:extLst>
        </c:ser>
        <c:ser>
          <c:idx val="1"/>
          <c:order val="1"/>
          <c:tx>
            <c:strRef>
              <c:f>'[UnitLoadSumm 09-18.xls]Sheet'!$C$1</c:f>
              <c:strCache>
                <c:ptCount val="1"/>
                <c:pt idx="0">
                  <c:v>Fall 2010</c:v>
                </c:pt>
              </c:strCache>
            </c:strRef>
          </c:tx>
          <c:spPr>
            <a:solidFill>
              <a:schemeClr val="accent2"/>
            </a:solidFill>
            <a:ln>
              <a:noFill/>
            </a:ln>
            <a:effectLst/>
          </c:spPr>
          <c:invertIfNegative val="0"/>
          <c:cat>
            <c:strRef>
              <c:f>'[UnitLoadSumm 09-18.xls]Sheet'!$A$2:$A$9</c:f>
              <c:strCache>
                <c:ptCount val="8"/>
                <c:pt idx="0">
                  <c:v>0 Units</c:v>
                </c:pt>
                <c:pt idx="1">
                  <c:v>0.1 - 2.9</c:v>
                </c:pt>
                <c:pt idx="2">
                  <c:v>3.0 - 5.9</c:v>
                </c:pt>
                <c:pt idx="3">
                  <c:v>6.0 - 8.9</c:v>
                </c:pt>
                <c:pt idx="4">
                  <c:v>9.0 - 11.9</c:v>
                </c:pt>
                <c:pt idx="5">
                  <c:v>12.0 -14.9</c:v>
                </c:pt>
                <c:pt idx="6">
                  <c:v>15 +</c:v>
                </c:pt>
                <c:pt idx="7">
                  <c:v>Non-Credit</c:v>
                </c:pt>
              </c:strCache>
            </c:strRef>
          </c:cat>
          <c:val>
            <c:numRef>
              <c:f>'[UnitLoadSumm 09-18.xls]Sheet'!$C$2:$C$9</c:f>
              <c:numCache>
                <c:formatCode>#,##0.00\ %</c:formatCode>
                <c:ptCount val="8"/>
                <c:pt idx="0">
                  <c:v>7.8982115129596486E-5</c:v>
                </c:pt>
                <c:pt idx="1">
                  <c:v>8.3694142331494803E-2</c:v>
                </c:pt>
                <c:pt idx="2">
                  <c:v>0.22545501997160078</c:v>
                </c:pt>
                <c:pt idx="3">
                  <c:v>0.16038119744899215</c:v>
                </c:pt>
                <c:pt idx="4">
                  <c:v>0.13779002318525713</c:v>
                </c:pt>
                <c:pt idx="5">
                  <c:v>0.20849275224626854</c:v>
                </c:pt>
                <c:pt idx="6">
                  <c:v>8.696903843853504E-2</c:v>
                </c:pt>
                <c:pt idx="7">
                  <c:v>9.7138844262721985E-2</c:v>
                </c:pt>
              </c:numCache>
            </c:numRef>
          </c:val>
          <c:extLst>
            <c:ext xmlns:c16="http://schemas.microsoft.com/office/drawing/2014/chart" uri="{C3380CC4-5D6E-409C-BE32-E72D297353CC}">
              <c16:uniqueId val="{00000001-D7A1-294C-BF1F-1F779A2D9C9D}"/>
            </c:ext>
          </c:extLst>
        </c:ser>
        <c:ser>
          <c:idx val="2"/>
          <c:order val="2"/>
          <c:tx>
            <c:strRef>
              <c:f>'[UnitLoadSumm 09-18.xls]Sheet'!$D$1</c:f>
              <c:strCache>
                <c:ptCount val="1"/>
                <c:pt idx="0">
                  <c:v>Fall 2011</c:v>
                </c:pt>
              </c:strCache>
            </c:strRef>
          </c:tx>
          <c:spPr>
            <a:solidFill>
              <a:schemeClr val="accent3"/>
            </a:solidFill>
            <a:ln>
              <a:noFill/>
            </a:ln>
            <a:effectLst/>
          </c:spPr>
          <c:invertIfNegative val="0"/>
          <c:cat>
            <c:strRef>
              <c:f>'[UnitLoadSumm 09-18.xls]Sheet'!$A$2:$A$9</c:f>
              <c:strCache>
                <c:ptCount val="8"/>
                <c:pt idx="0">
                  <c:v>0 Units</c:v>
                </c:pt>
                <c:pt idx="1">
                  <c:v>0.1 - 2.9</c:v>
                </c:pt>
                <c:pt idx="2">
                  <c:v>3.0 - 5.9</c:v>
                </c:pt>
                <c:pt idx="3">
                  <c:v>6.0 - 8.9</c:v>
                </c:pt>
                <c:pt idx="4">
                  <c:v>9.0 - 11.9</c:v>
                </c:pt>
                <c:pt idx="5">
                  <c:v>12.0 -14.9</c:v>
                </c:pt>
                <c:pt idx="6">
                  <c:v>15 +</c:v>
                </c:pt>
                <c:pt idx="7">
                  <c:v>Non-Credit</c:v>
                </c:pt>
              </c:strCache>
            </c:strRef>
          </c:cat>
          <c:val>
            <c:numRef>
              <c:f>'[UnitLoadSumm 09-18.xls]Sheet'!$D$2:$D$9</c:f>
              <c:numCache>
                <c:formatCode>#,##0.00\ %</c:formatCode>
                <c:ptCount val="8"/>
                <c:pt idx="0">
                  <c:v>1.160069676684956E-4</c:v>
                </c:pt>
                <c:pt idx="1">
                  <c:v>7.1446999618747939E-2</c:v>
                </c:pt>
                <c:pt idx="2">
                  <c:v>0.22365478743233683</c:v>
                </c:pt>
                <c:pt idx="3">
                  <c:v>0.16692012980696322</c:v>
                </c:pt>
                <c:pt idx="4">
                  <c:v>0.14617542549482712</c:v>
                </c:pt>
                <c:pt idx="5">
                  <c:v>0.20789898693290265</c:v>
                </c:pt>
                <c:pt idx="6">
                  <c:v>8.5662686781791508E-2</c:v>
                </c:pt>
                <c:pt idx="7">
                  <c:v>9.8124976964762287E-2</c:v>
                </c:pt>
              </c:numCache>
            </c:numRef>
          </c:val>
          <c:extLst>
            <c:ext xmlns:c16="http://schemas.microsoft.com/office/drawing/2014/chart" uri="{C3380CC4-5D6E-409C-BE32-E72D297353CC}">
              <c16:uniqueId val="{00000002-D7A1-294C-BF1F-1F779A2D9C9D}"/>
            </c:ext>
          </c:extLst>
        </c:ser>
        <c:ser>
          <c:idx val="3"/>
          <c:order val="3"/>
          <c:tx>
            <c:strRef>
              <c:f>'[UnitLoadSumm 09-18.xls]Sheet'!$E$1</c:f>
              <c:strCache>
                <c:ptCount val="1"/>
                <c:pt idx="0">
                  <c:v>Fall 2012</c:v>
                </c:pt>
              </c:strCache>
            </c:strRef>
          </c:tx>
          <c:spPr>
            <a:solidFill>
              <a:schemeClr val="accent4"/>
            </a:solidFill>
            <a:ln>
              <a:noFill/>
            </a:ln>
            <a:effectLst/>
          </c:spPr>
          <c:invertIfNegative val="0"/>
          <c:cat>
            <c:strRef>
              <c:f>'[UnitLoadSumm 09-18.xls]Sheet'!$A$2:$A$9</c:f>
              <c:strCache>
                <c:ptCount val="8"/>
                <c:pt idx="0">
                  <c:v>0 Units</c:v>
                </c:pt>
                <c:pt idx="1">
                  <c:v>0.1 - 2.9</c:v>
                </c:pt>
                <c:pt idx="2">
                  <c:v>3.0 - 5.9</c:v>
                </c:pt>
                <c:pt idx="3">
                  <c:v>6.0 - 8.9</c:v>
                </c:pt>
                <c:pt idx="4">
                  <c:v>9.0 - 11.9</c:v>
                </c:pt>
                <c:pt idx="5">
                  <c:v>12.0 -14.9</c:v>
                </c:pt>
                <c:pt idx="6">
                  <c:v>15 +</c:v>
                </c:pt>
                <c:pt idx="7">
                  <c:v>Non-Credit</c:v>
                </c:pt>
              </c:strCache>
            </c:strRef>
          </c:cat>
          <c:val>
            <c:numRef>
              <c:f>'[UnitLoadSumm 09-18.xls]Sheet'!$E$2:$E$9</c:f>
              <c:numCache>
                <c:formatCode>#,##0.00\ %</c:formatCode>
                <c:ptCount val="8"/>
                <c:pt idx="0">
                  <c:v>5.1823229699513752E-5</c:v>
                </c:pt>
                <c:pt idx="1">
                  <c:v>6.4765765321664254E-2</c:v>
                </c:pt>
                <c:pt idx="2">
                  <c:v>0.22404509379372586</c:v>
                </c:pt>
                <c:pt idx="3">
                  <c:v>0.17214728920269332</c:v>
                </c:pt>
                <c:pt idx="4">
                  <c:v>0.15127200749288064</c:v>
                </c:pt>
                <c:pt idx="5">
                  <c:v>0.20800138026748372</c:v>
                </c:pt>
                <c:pt idx="6">
                  <c:v>8.3806378301992918E-2</c:v>
                </c:pt>
                <c:pt idx="7">
                  <c:v>9.5910262389859835E-2</c:v>
                </c:pt>
              </c:numCache>
            </c:numRef>
          </c:val>
          <c:extLst>
            <c:ext xmlns:c16="http://schemas.microsoft.com/office/drawing/2014/chart" uri="{C3380CC4-5D6E-409C-BE32-E72D297353CC}">
              <c16:uniqueId val="{00000003-D7A1-294C-BF1F-1F779A2D9C9D}"/>
            </c:ext>
          </c:extLst>
        </c:ser>
        <c:ser>
          <c:idx val="4"/>
          <c:order val="4"/>
          <c:tx>
            <c:strRef>
              <c:f>'[UnitLoadSumm 09-18.xls]Sheet'!$F$1</c:f>
              <c:strCache>
                <c:ptCount val="1"/>
                <c:pt idx="0">
                  <c:v>Fall 2013</c:v>
                </c:pt>
              </c:strCache>
            </c:strRef>
          </c:tx>
          <c:spPr>
            <a:solidFill>
              <a:schemeClr val="accent5"/>
            </a:solidFill>
            <a:ln>
              <a:noFill/>
            </a:ln>
            <a:effectLst/>
          </c:spPr>
          <c:invertIfNegative val="0"/>
          <c:cat>
            <c:strRef>
              <c:f>'[UnitLoadSumm 09-18.xls]Sheet'!$A$2:$A$9</c:f>
              <c:strCache>
                <c:ptCount val="8"/>
                <c:pt idx="0">
                  <c:v>0 Units</c:v>
                </c:pt>
                <c:pt idx="1">
                  <c:v>0.1 - 2.9</c:v>
                </c:pt>
                <c:pt idx="2">
                  <c:v>3.0 - 5.9</c:v>
                </c:pt>
                <c:pt idx="3">
                  <c:v>6.0 - 8.9</c:v>
                </c:pt>
                <c:pt idx="4">
                  <c:v>9.0 - 11.9</c:v>
                </c:pt>
                <c:pt idx="5">
                  <c:v>12.0 -14.9</c:v>
                </c:pt>
                <c:pt idx="6">
                  <c:v>15 +</c:v>
                </c:pt>
                <c:pt idx="7">
                  <c:v>Non-Credit</c:v>
                </c:pt>
              </c:strCache>
            </c:strRef>
          </c:cat>
          <c:val>
            <c:numRef>
              <c:f>'[UnitLoadSumm 09-18.xls]Sheet'!$F$2:$F$9</c:f>
              <c:numCache>
                <c:formatCode>#,##0.00\ %</c:formatCode>
                <c:ptCount val="8"/>
                <c:pt idx="0">
                  <c:v>6.0033378558478516E-5</c:v>
                </c:pt>
                <c:pt idx="1">
                  <c:v>5.9455162333415273E-2</c:v>
                </c:pt>
                <c:pt idx="2">
                  <c:v>0.22002928365013052</c:v>
                </c:pt>
                <c:pt idx="3">
                  <c:v>0.17278996595791471</c:v>
                </c:pt>
                <c:pt idx="4">
                  <c:v>0.15635725042070761</c:v>
                </c:pt>
                <c:pt idx="5">
                  <c:v>0.2155773346822939</c:v>
                </c:pt>
                <c:pt idx="6">
                  <c:v>8.5008527899406799E-2</c:v>
                </c:pt>
                <c:pt idx="7">
                  <c:v>9.0722441677572735E-2</c:v>
                </c:pt>
              </c:numCache>
            </c:numRef>
          </c:val>
          <c:extLst>
            <c:ext xmlns:c16="http://schemas.microsoft.com/office/drawing/2014/chart" uri="{C3380CC4-5D6E-409C-BE32-E72D297353CC}">
              <c16:uniqueId val="{00000004-D7A1-294C-BF1F-1F779A2D9C9D}"/>
            </c:ext>
          </c:extLst>
        </c:ser>
        <c:ser>
          <c:idx val="5"/>
          <c:order val="5"/>
          <c:tx>
            <c:strRef>
              <c:f>'[UnitLoadSumm 09-18.xls]Sheet'!$G$1</c:f>
              <c:strCache>
                <c:ptCount val="1"/>
                <c:pt idx="0">
                  <c:v>Fall 2014</c:v>
                </c:pt>
              </c:strCache>
            </c:strRef>
          </c:tx>
          <c:spPr>
            <a:solidFill>
              <a:schemeClr val="accent6"/>
            </a:solidFill>
            <a:ln>
              <a:noFill/>
            </a:ln>
            <a:effectLst/>
          </c:spPr>
          <c:invertIfNegative val="0"/>
          <c:cat>
            <c:strRef>
              <c:f>'[UnitLoadSumm 09-18.xls]Sheet'!$A$2:$A$9</c:f>
              <c:strCache>
                <c:ptCount val="8"/>
                <c:pt idx="0">
                  <c:v>0 Units</c:v>
                </c:pt>
                <c:pt idx="1">
                  <c:v>0.1 - 2.9</c:v>
                </c:pt>
                <c:pt idx="2">
                  <c:v>3.0 - 5.9</c:v>
                </c:pt>
                <c:pt idx="3">
                  <c:v>6.0 - 8.9</c:v>
                </c:pt>
                <c:pt idx="4">
                  <c:v>9.0 - 11.9</c:v>
                </c:pt>
                <c:pt idx="5">
                  <c:v>12.0 -14.9</c:v>
                </c:pt>
                <c:pt idx="6">
                  <c:v>15 +</c:v>
                </c:pt>
                <c:pt idx="7">
                  <c:v>Non-Credit</c:v>
                </c:pt>
              </c:strCache>
            </c:strRef>
          </c:cat>
          <c:val>
            <c:numRef>
              <c:f>'[UnitLoadSumm 09-18.xls]Sheet'!$G$2:$G$9</c:f>
              <c:numCache>
                <c:formatCode>#,##0.00\ %</c:formatCode>
                <c:ptCount val="8"/>
                <c:pt idx="0">
                  <c:v>3.7370627953229708E-5</c:v>
                </c:pt>
                <c:pt idx="1">
                  <c:v>5.5384537427633995E-2</c:v>
                </c:pt>
                <c:pt idx="2">
                  <c:v>0.21941119091957081</c:v>
                </c:pt>
                <c:pt idx="3">
                  <c:v>0.17508392556277633</c:v>
                </c:pt>
                <c:pt idx="4">
                  <c:v>0.15704594687036824</c:v>
                </c:pt>
                <c:pt idx="5">
                  <c:v>0.21728866593192214</c:v>
                </c:pt>
                <c:pt idx="6">
                  <c:v>8.2777841117825157E-2</c:v>
                </c:pt>
                <c:pt idx="7">
                  <c:v>9.2969888141476331E-2</c:v>
                </c:pt>
              </c:numCache>
            </c:numRef>
          </c:val>
          <c:extLst>
            <c:ext xmlns:c16="http://schemas.microsoft.com/office/drawing/2014/chart" uri="{C3380CC4-5D6E-409C-BE32-E72D297353CC}">
              <c16:uniqueId val="{00000005-D7A1-294C-BF1F-1F779A2D9C9D}"/>
            </c:ext>
          </c:extLst>
        </c:ser>
        <c:ser>
          <c:idx val="6"/>
          <c:order val="6"/>
          <c:tx>
            <c:strRef>
              <c:f>'[UnitLoadSumm 09-18.xls]Sheet'!$H$1</c:f>
              <c:strCache>
                <c:ptCount val="1"/>
                <c:pt idx="0">
                  <c:v>Fall 2015</c:v>
                </c:pt>
              </c:strCache>
            </c:strRef>
          </c:tx>
          <c:spPr>
            <a:solidFill>
              <a:schemeClr val="accent1">
                <a:lumMod val="60000"/>
              </a:schemeClr>
            </a:solidFill>
            <a:ln>
              <a:noFill/>
            </a:ln>
            <a:effectLst/>
          </c:spPr>
          <c:invertIfNegative val="0"/>
          <c:cat>
            <c:strRef>
              <c:f>'[UnitLoadSumm 09-18.xls]Sheet'!$A$2:$A$9</c:f>
              <c:strCache>
                <c:ptCount val="8"/>
                <c:pt idx="0">
                  <c:v>0 Units</c:v>
                </c:pt>
                <c:pt idx="1">
                  <c:v>0.1 - 2.9</c:v>
                </c:pt>
                <c:pt idx="2">
                  <c:v>3.0 - 5.9</c:v>
                </c:pt>
                <c:pt idx="3">
                  <c:v>6.0 - 8.9</c:v>
                </c:pt>
                <c:pt idx="4">
                  <c:v>9.0 - 11.9</c:v>
                </c:pt>
                <c:pt idx="5">
                  <c:v>12.0 -14.9</c:v>
                </c:pt>
                <c:pt idx="6">
                  <c:v>15 +</c:v>
                </c:pt>
                <c:pt idx="7">
                  <c:v>Non-Credit</c:v>
                </c:pt>
              </c:strCache>
            </c:strRef>
          </c:cat>
          <c:val>
            <c:numRef>
              <c:f>'[UnitLoadSumm 09-18.xls]Sheet'!$H$2:$H$9</c:f>
              <c:numCache>
                <c:formatCode>#,##0.00\ %</c:formatCode>
                <c:ptCount val="8"/>
                <c:pt idx="0">
                  <c:v>4.7054512966968985E-5</c:v>
                </c:pt>
                <c:pt idx="1">
                  <c:v>5.3934510156246077E-2</c:v>
                </c:pt>
                <c:pt idx="2">
                  <c:v>0.22655304988531247</c:v>
                </c:pt>
                <c:pt idx="3">
                  <c:v>0.17607296837434816</c:v>
                </c:pt>
                <c:pt idx="4">
                  <c:v>0.15660181090861638</c:v>
                </c:pt>
                <c:pt idx="5">
                  <c:v>0.21406478214387892</c:v>
                </c:pt>
                <c:pt idx="6">
                  <c:v>8.1505945180865E-2</c:v>
                </c:pt>
                <c:pt idx="7">
                  <c:v>9.1219878837766069E-2</c:v>
                </c:pt>
              </c:numCache>
            </c:numRef>
          </c:val>
          <c:extLst>
            <c:ext xmlns:c16="http://schemas.microsoft.com/office/drawing/2014/chart" uri="{C3380CC4-5D6E-409C-BE32-E72D297353CC}">
              <c16:uniqueId val="{00000006-D7A1-294C-BF1F-1F779A2D9C9D}"/>
            </c:ext>
          </c:extLst>
        </c:ser>
        <c:ser>
          <c:idx val="7"/>
          <c:order val="7"/>
          <c:tx>
            <c:strRef>
              <c:f>'[UnitLoadSumm 09-18.xls]Sheet'!$I$1</c:f>
              <c:strCache>
                <c:ptCount val="1"/>
                <c:pt idx="0">
                  <c:v>Fall 2016</c:v>
                </c:pt>
              </c:strCache>
            </c:strRef>
          </c:tx>
          <c:spPr>
            <a:solidFill>
              <a:schemeClr val="accent2">
                <a:lumMod val="60000"/>
              </a:schemeClr>
            </a:solidFill>
            <a:ln>
              <a:noFill/>
            </a:ln>
            <a:effectLst/>
          </c:spPr>
          <c:invertIfNegative val="0"/>
          <c:cat>
            <c:strRef>
              <c:f>'[UnitLoadSumm 09-18.xls]Sheet'!$A$2:$A$9</c:f>
              <c:strCache>
                <c:ptCount val="8"/>
                <c:pt idx="0">
                  <c:v>0 Units</c:v>
                </c:pt>
                <c:pt idx="1">
                  <c:v>0.1 - 2.9</c:v>
                </c:pt>
                <c:pt idx="2">
                  <c:v>3.0 - 5.9</c:v>
                </c:pt>
                <c:pt idx="3">
                  <c:v>6.0 - 8.9</c:v>
                </c:pt>
                <c:pt idx="4">
                  <c:v>9.0 - 11.9</c:v>
                </c:pt>
                <c:pt idx="5">
                  <c:v>12.0 -14.9</c:v>
                </c:pt>
                <c:pt idx="6">
                  <c:v>15 +</c:v>
                </c:pt>
                <c:pt idx="7">
                  <c:v>Non-Credit</c:v>
                </c:pt>
              </c:strCache>
            </c:strRef>
          </c:cat>
          <c:val>
            <c:numRef>
              <c:f>'[UnitLoadSumm 09-18.xls]Sheet'!$I$2:$I$9</c:f>
              <c:numCache>
                <c:formatCode>#,##0.00\ %</c:formatCode>
                <c:ptCount val="8"/>
                <c:pt idx="0">
                  <c:v>2.7022271379015637E-5</c:v>
                </c:pt>
                <c:pt idx="1">
                  <c:v>5.5345382333718773E-2</c:v>
                </c:pt>
                <c:pt idx="2">
                  <c:v>0.23560215675431101</c:v>
                </c:pt>
                <c:pt idx="3">
                  <c:v>0.17705494947463679</c:v>
                </c:pt>
                <c:pt idx="4">
                  <c:v>0.15353426172640894</c:v>
                </c:pt>
                <c:pt idx="5">
                  <c:v>0.20794014881102005</c:v>
                </c:pt>
                <c:pt idx="6">
                  <c:v>8.0606178673772066E-2</c:v>
                </c:pt>
                <c:pt idx="7">
                  <c:v>8.9889899954753411E-2</c:v>
                </c:pt>
              </c:numCache>
            </c:numRef>
          </c:val>
          <c:extLst>
            <c:ext xmlns:c16="http://schemas.microsoft.com/office/drawing/2014/chart" uri="{C3380CC4-5D6E-409C-BE32-E72D297353CC}">
              <c16:uniqueId val="{00000007-D7A1-294C-BF1F-1F779A2D9C9D}"/>
            </c:ext>
          </c:extLst>
        </c:ser>
        <c:ser>
          <c:idx val="8"/>
          <c:order val="8"/>
          <c:tx>
            <c:strRef>
              <c:f>'[UnitLoadSumm 09-18.xls]Sheet'!$J$1</c:f>
              <c:strCache>
                <c:ptCount val="1"/>
                <c:pt idx="0">
                  <c:v>Fall 2017</c:v>
                </c:pt>
              </c:strCache>
            </c:strRef>
          </c:tx>
          <c:spPr>
            <a:solidFill>
              <a:schemeClr val="accent3">
                <a:lumMod val="60000"/>
              </a:schemeClr>
            </a:solidFill>
            <a:ln>
              <a:noFill/>
            </a:ln>
            <a:effectLst/>
          </c:spPr>
          <c:invertIfNegative val="0"/>
          <c:cat>
            <c:strRef>
              <c:f>'[UnitLoadSumm 09-18.xls]Sheet'!$A$2:$A$9</c:f>
              <c:strCache>
                <c:ptCount val="8"/>
                <c:pt idx="0">
                  <c:v>0 Units</c:v>
                </c:pt>
                <c:pt idx="1">
                  <c:v>0.1 - 2.9</c:v>
                </c:pt>
                <c:pt idx="2">
                  <c:v>3.0 - 5.9</c:v>
                </c:pt>
                <c:pt idx="3">
                  <c:v>6.0 - 8.9</c:v>
                </c:pt>
                <c:pt idx="4">
                  <c:v>9.0 - 11.9</c:v>
                </c:pt>
                <c:pt idx="5">
                  <c:v>12.0 -14.9</c:v>
                </c:pt>
                <c:pt idx="6">
                  <c:v>15 +</c:v>
                </c:pt>
                <c:pt idx="7">
                  <c:v>Non-Credit</c:v>
                </c:pt>
              </c:strCache>
            </c:strRef>
          </c:cat>
          <c:val>
            <c:numRef>
              <c:f>'[UnitLoadSumm 09-18.xls]Sheet'!$J$2:$J$9</c:f>
              <c:numCache>
                <c:formatCode>#,##0.00\ %</c:formatCode>
                <c:ptCount val="8"/>
                <c:pt idx="0">
                  <c:v>3.6965380354967895E-5</c:v>
                </c:pt>
                <c:pt idx="1">
                  <c:v>5.1198931387241804E-2</c:v>
                </c:pt>
                <c:pt idx="2">
                  <c:v>0.24499338382344835</c:v>
                </c:pt>
                <c:pt idx="3">
                  <c:v>0.17637874603405326</c:v>
                </c:pt>
                <c:pt idx="4">
                  <c:v>0.15113264431535103</c:v>
                </c:pt>
                <c:pt idx="5">
                  <c:v>0.20359090476214345</c:v>
                </c:pt>
                <c:pt idx="6">
                  <c:v>8.1227977404754625E-2</c:v>
                </c:pt>
                <c:pt idx="7">
                  <c:v>9.1440446892652544E-2</c:v>
                </c:pt>
              </c:numCache>
            </c:numRef>
          </c:val>
          <c:extLst>
            <c:ext xmlns:c16="http://schemas.microsoft.com/office/drawing/2014/chart" uri="{C3380CC4-5D6E-409C-BE32-E72D297353CC}">
              <c16:uniqueId val="{00000008-D7A1-294C-BF1F-1F779A2D9C9D}"/>
            </c:ext>
          </c:extLst>
        </c:ser>
        <c:ser>
          <c:idx val="9"/>
          <c:order val="9"/>
          <c:tx>
            <c:strRef>
              <c:f>'[UnitLoadSumm 09-18.xls]Sheet'!$K$1</c:f>
              <c:strCache>
                <c:ptCount val="1"/>
                <c:pt idx="0">
                  <c:v>Fall 2018</c:v>
                </c:pt>
              </c:strCache>
            </c:strRef>
          </c:tx>
          <c:spPr>
            <a:solidFill>
              <a:schemeClr val="accent4">
                <a:lumMod val="60000"/>
              </a:schemeClr>
            </a:solidFill>
            <a:ln>
              <a:noFill/>
            </a:ln>
            <a:effectLst/>
          </c:spPr>
          <c:invertIfNegative val="0"/>
          <c:cat>
            <c:strRef>
              <c:f>'[UnitLoadSumm 09-18.xls]Sheet'!$A$2:$A$9</c:f>
              <c:strCache>
                <c:ptCount val="8"/>
                <c:pt idx="0">
                  <c:v>0 Units</c:v>
                </c:pt>
                <c:pt idx="1">
                  <c:v>0.1 - 2.9</c:v>
                </c:pt>
                <c:pt idx="2">
                  <c:v>3.0 - 5.9</c:v>
                </c:pt>
                <c:pt idx="3">
                  <c:v>6.0 - 8.9</c:v>
                </c:pt>
                <c:pt idx="4">
                  <c:v>9.0 - 11.9</c:v>
                </c:pt>
                <c:pt idx="5">
                  <c:v>12.0 -14.9</c:v>
                </c:pt>
                <c:pt idx="6">
                  <c:v>15 +</c:v>
                </c:pt>
                <c:pt idx="7">
                  <c:v>Non-Credit</c:v>
                </c:pt>
              </c:strCache>
            </c:strRef>
          </c:cat>
          <c:val>
            <c:numRef>
              <c:f>'[UnitLoadSumm 09-18.xls]Sheet'!$K$2:$K$9</c:f>
              <c:numCache>
                <c:formatCode>#,##0.00\ %</c:formatCode>
                <c:ptCount val="8"/>
                <c:pt idx="0">
                  <c:v>3.6771884977543793E-5</c:v>
                </c:pt>
                <c:pt idx="1">
                  <c:v>5.3141713772719319E-2</c:v>
                </c:pt>
                <c:pt idx="2">
                  <c:v>0.25055284627069691</c:v>
                </c:pt>
                <c:pt idx="3">
                  <c:v>0.17572332833742896</c:v>
                </c:pt>
                <c:pt idx="4">
                  <c:v>0.14863893305741741</c:v>
                </c:pt>
                <c:pt idx="5">
                  <c:v>0.19815544616976441</c:v>
                </c:pt>
                <c:pt idx="6">
                  <c:v>8.528287723516001E-2</c:v>
                </c:pt>
                <c:pt idx="7">
                  <c:v>8.846744927381868E-2</c:v>
                </c:pt>
              </c:numCache>
            </c:numRef>
          </c:val>
          <c:extLst>
            <c:ext xmlns:c16="http://schemas.microsoft.com/office/drawing/2014/chart" uri="{C3380CC4-5D6E-409C-BE32-E72D297353CC}">
              <c16:uniqueId val="{00000009-D7A1-294C-BF1F-1F779A2D9C9D}"/>
            </c:ext>
          </c:extLst>
        </c:ser>
        <c:dLbls>
          <c:showLegendKey val="0"/>
          <c:showVal val="0"/>
          <c:showCatName val="0"/>
          <c:showSerName val="0"/>
          <c:showPercent val="0"/>
          <c:showBubbleSize val="0"/>
        </c:dLbls>
        <c:gapWidth val="219"/>
        <c:overlap val="-27"/>
        <c:axId val="1226850576"/>
        <c:axId val="1227061712"/>
      </c:barChart>
      <c:catAx>
        <c:axId val="12268505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1227061712"/>
        <c:crosses val="autoZero"/>
        <c:auto val="1"/>
        <c:lblAlgn val="ctr"/>
        <c:lblOffset val="100"/>
        <c:noMultiLvlLbl val="0"/>
      </c:catAx>
      <c:valAx>
        <c:axId val="1227061712"/>
        <c:scaling>
          <c:orientation val="minMax"/>
        </c:scaling>
        <c:delete val="0"/>
        <c:axPos val="l"/>
        <c:majorGridlines>
          <c:spPr>
            <a:ln w="9525" cap="flat" cmpd="sng" algn="ctr">
              <a:solidFill>
                <a:schemeClr val="tx1">
                  <a:lumMod val="15000"/>
                  <a:lumOff val="85000"/>
                </a:schemeClr>
              </a:solidFill>
              <a:round/>
            </a:ln>
            <a:effectLst/>
          </c:spPr>
        </c:majorGridlines>
        <c:numFmt formatCode="#,##0.00\ %"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12268505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Sheet!$B$1</c:f>
              <c:strCache>
                <c:ptCount val="1"/>
                <c:pt idx="0">
                  <c:v>Fall 1993</c:v>
                </c:pt>
              </c:strCache>
            </c:strRef>
          </c:tx>
          <c:spPr>
            <a:solidFill>
              <a:schemeClr val="accent1"/>
            </a:solidFill>
            <a:ln>
              <a:noFill/>
            </a:ln>
            <a:effectLst/>
          </c:spPr>
          <c:invertIfNegative val="0"/>
          <c:cat>
            <c:strRef>
              <c:f>Sheet!$A$2:$A$10</c:f>
              <c:strCache>
                <c:ptCount val="9"/>
                <c:pt idx="0">
                  <c:v>0 Units</c:v>
                </c:pt>
                <c:pt idx="1">
                  <c:v>0.1 - 2.9</c:v>
                </c:pt>
                <c:pt idx="2">
                  <c:v>3.0 - 5.9</c:v>
                </c:pt>
                <c:pt idx="3">
                  <c:v>6.0 - 8.9</c:v>
                </c:pt>
                <c:pt idx="4">
                  <c:v>9.0 - 11.9</c:v>
                </c:pt>
                <c:pt idx="5">
                  <c:v>12.0 -14.9</c:v>
                </c:pt>
                <c:pt idx="6">
                  <c:v>15 +</c:v>
                </c:pt>
                <c:pt idx="7">
                  <c:v>Non-Credit</c:v>
                </c:pt>
                <c:pt idx="8">
                  <c:v>Unknown</c:v>
                </c:pt>
              </c:strCache>
            </c:strRef>
          </c:cat>
          <c:val>
            <c:numRef>
              <c:f>Sheet!$B$2:$B$10</c:f>
              <c:numCache>
                <c:formatCode>#,##0.00\ %</c:formatCode>
                <c:ptCount val="9"/>
                <c:pt idx="0">
                  <c:v>1.0847003488041779E-3</c:v>
                </c:pt>
                <c:pt idx="1">
                  <c:v>9.8305237438944745E-2</c:v>
                </c:pt>
                <c:pt idx="2">
                  <c:v>0.24484222441309575</c:v>
                </c:pt>
                <c:pt idx="3">
                  <c:v>0.1528366766757458</c:v>
                </c:pt>
                <c:pt idx="4">
                  <c:v>0.11267806195360854</c:v>
                </c:pt>
                <c:pt idx="5">
                  <c:v>0.16893644876516348</c:v>
                </c:pt>
                <c:pt idx="6">
                  <c:v>8.3628725887576222E-2</c:v>
                </c:pt>
                <c:pt idx="7">
                  <c:v>0.13768792451706133</c:v>
                </c:pt>
                <c:pt idx="8">
                  <c:v>0</c:v>
                </c:pt>
              </c:numCache>
            </c:numRef>
          </c:val>
          <c:extLst>
            <c:ext xmlns:c16="http://schemas.microsoft.com/office/drawing/2014/chart" uri="{C3380CC4-5D6E-409C-BE32-E72D297353CC}">
              <c16:uniqueId val="{00000000-56B1-5440-9BA1-FC8788972922}"/>
            </c:ext>
          </c:extLst>
        </c:ser>
        <c:ser>
          <c:idx val="1"/>
          <c:order val="1"/>
          <c:tx>
            <c:strRef>
              <c:f>Sheet!$C$1</c:f>
              <c:strCache>
                <c:ptCount val="1"/>
                <c:pt idx="0">
                  <c:v>Fall 1998</c:v>
                </c:pt>
              </c:strCache>
            </c:strRef>
          </c:tx>
          <c:spPr>
            <a:solidFill>
              <a:schemeClr val="accent2"/>
            </a:solidFill>
            <a:ln>
              <a:noFill/>
            </a:ln>
            <a:effectLst/>
          </c:spPr>
          <c:invertIfNegative val="0"/>
          <c:cat>
            <c:strRef>
              <c:f>Sheet!$A$2:$A$10</c:f>
              <c:strCache>
                <c:ptCount val="9"/>
                <c:pt idx="0">
                  <c:v>0 Units</c:v>
                </c:pt>
                <c:pt idx="1">
                  <c:v>0.1 - 2.9</c:v>
                </c:pt>
                <c:pt idx="2">
                  <c:v>3.0 - 5.9</c:v>
                </c:pt>
                <c:pt idx="3">
                  <c:v>6.0 - 8.9</c:v>
                </c:pt>
                <c:pt idx="4">
                  <c:v>9.0 - 11.9</c:v>
                </c:pt>
                <c:pt idx="5">
                  <c:v>12.0 -14.9</c:v>
                </c:pt>
                <c:pt idx="6">
                  <c:v>15 +</c:v>
                </c:pt>
                <c:pt idx="7">
                  <c:v>Non-Credit</c:v>
                </c:pt>
                <c:pt idx="8">
                  <c:v>Unknown</c:v>
                </c:pt>
              </c:strCache>
            </c:strRef>
          </c:cat>
          <c:val>
            <c:numRef>
              <c:f>Sheet!$C$2:$C$10</c:f>
              <c:numCache>
                <c:formatCode>#,##0.00\ %</c:formatCode>
                <c:ptCount val="9"/>
                <c:pt idx="0">
                  <c:v>1.0143921910536766E-3</c:v>
                </c:pt>
                <c:pt idx="1">
                  <c:v>0.12166684175414907</c:v>
                </c:pt>
                <c:pt idx="2">
                  <c:v>0.24094758683725764</c:v>
                </c:pt>
                <c:pt idx="3">
                  <c:v>0.14965228964242677</c:v>
                </c:pt>
                <c:pt idx="4">
                  <c:v>0.11044094611476415</c:v>
                </c:pt>
                <c:pt idx="5">
                  <c:v>0.16601170565764534</c:v>
                </c:pt>
                <c:pt idx="6">
                  <c:v>7.6281489818272569E-2</c:v>
                </c:pt>
                <c:pt idx="7">
                  <c:v>0.13398474798443083</c:v>
                </c:pt>
                <c:pt idx="8">
                  <c:v>0</c:v>
                </c:pt>
              </c:numCache>
            </c:numRef>
          </c:val>
          <c:extLst>
            <c:ext xmlns:c16="http://schemas.microsoft.com/office/drawing/2014/chart" uri="{C3380CC4-5D6E-409C-BE32-E72D297353CC}">
              <c16:uniqueId val="{00000001-56B1-5440-9BA1-FC8788972922}"/>
            </c:ext>
          </c:extLst>
        </c:ser>
        <c:ser>
          <c:idx val="2"/>
          <c:order val="2"/>
          <c:tx>
            <c:strRef>
              <c:f>Sheet!$D$1</c:f>
              <c:strCache>
                <c:ptCount val="1"/>
                <c:pt idx="0">
                  <c:v>Fall 2003</c:v>
                </c:pt>
              </c:strCache>
            </c:strRef>
          </c:tx>
          <c:spPr>
            <a:solidFill>
              <a:schemeClr val="accent3"/>
            </a:solidFill>
            <a:ln>
              <a:noFill/>
            </a:ln>
            <a:effectLst/>
          </c:spPr>
          <c:invertIfNegative val="0"/>
          <c:cat>
            <c:strRef>
              <c:f>Sheet!$A$2:$A$10</c:f>
              <c:strCache>
                <c:ptCount val="9"/>
                <c:pt idx="0">
                  <c:v>0 Units</c:v>
                </c:pt>
                <c:pt idx="1">
                  <c:v>0.1 - 2.9</c:v>
                </c:pt>
                <c:pt idx="2">
                  <c:v>3.0 - 5.9</c:v>
                </c:pt>
                <c:pt idx="3">
                  <c:v>6.0 - 8.9</c:v>
                </c:pt>
                <c:pt idx="4">
                  <c:v>9.0 - 11.9</c:v>
                </c:pt>
                <c:pt idx="5">
                  <c:v>12.0 -14.9</c:v>
                </c:pt>
                <c:pt idx="6">
                  <c:v>15 +</c:v>
                </c:pt>
                <c:pt idx="7">
                  <c:v>Non-Credit</c:v>
                </c:pt>
                <c:pt idx="8">
                  <c:v>Unknown</c:v>
                </c:pt>
              </c:strCache>
            </c:strRef>
          </c:cat>
          <c:val>
            <c:numRef>
              <c:f>Sheet!$D$2:$D$10</c:f>
              <c:numCache>
                <c:formatCode>#,##0.00\ %</c:formatCode>
                <c:ptCount val="9"/>
                <c:pt idx="0">
                  <c:v>1.3969008860901942E-3</c:v>
                </c:pt>
                <c:pt idx="1">
                  <c:v>9.6788595808808053E-2</c:v>
                </c:pt>
                <c:pt idx="2">
                  <c:v>0.23601264305390424</c:v>
                </c:pt>
                <c:pt idx="3">
                  <c:v>0.1541930267490618</c:v>
                </c:pt>
                <c:pt idx="4">
                  <c:v>0.11802405800930614</c:v>
                </c:pt>
                <c:pt idx="5">
                  <c:v>0.18178487726354212</c:v>
                </c:pt>
                <c:pt idx="6">
                  <c:v>8.1299142288177473E-2</c:v>
                </c:pt>
                <c:pt idx="7">
                  <c:v>0.13050075594110999</c:v>
                </c:pt>
                <c:pt idx="8">
                  <c:v>0</c:v>
                </c:pt>
              </c:numCache>
            </c:numRef>
          </c:val>
          <c:extLst>
            <c:ext xmlns:c16="http://schemas.microsoft.com/office/drawing/2014/chart" uri="{C3380CC4-5D6E-409C-BE32-E72D297353CC}">
              <c16:uniqueId val="{00000002-56B1-5440-9BA1-FC8788972922}"/>
            </c:ext>
          </c:extLst>
        </c:ser>
        <c:ser>
          <c:idx val="3"/>
          <c:order val="3"/>
          <c:tx>
            <c:strRef>
              <c:f>Sheet!$E$1</c:f>
              <c:strCache>
                <c:ptCount val="1"/>
                <c:pt idx="0">
                  <c:v>Fall 2008</c:v>
                </c:pt>
              </c:strCache>
            </c:strRef>
          </c:tx>
          <c:spPr>
            <a:solidFill>
              <a:schemeClr val="accent4"/>
            </a:solidFill>
            <a:ln>
              <a:noFill/>
            </a:ln>
            <a:effectLst/>
          </c:spPr>
          <c:invertIfNegative val="0"/>
          <c:cat>
            <c:strRef>
              <c:f>Sheet!$A$2:$A$10</c:f>
              <c:strCache>
                <c:ptCount val="9"/>
                <c:pt idx="0">
                  <c:v>0 Units</c:v>
                </c:pt>
                <c:pt idx="1">
                  <c:v>0.1 - 2.9</c:v>
                </c:pt>
                <c:pt idx="2">
                  <c:v>3.0 - 5.9</c:v>
                </c:pt>
                <c:pt idx="3">
                  <c:v>6.0 - 8.9</c:v>
                </c:pt>
                <c:pt idx="4">
                  <c:v>9.0 - 11.9</c:v>
                </c:pt>
                <c:pt idx="5">
                  <c:v>12.0 -14.9</c:v>
                </c:pt>
                <c:pt idx="6">
                  <c:v>15 +</c:v>
                </c:pt>
                <c:pt idx="7">
                  <c:v>Non-Credit</c:v>
                </c:pt>
                <c:pt idx="8">
                  <c:v>Unknown</c:v>
                </c:pt>
              </c:strCache>
            </c:strRef>
          </c:cat>
          <c:val>
            <c:numRef>
              <c:f>Sheet!$E$2:$E$10</c:f>
              <c:numCache>
                <c:formatCode>#,##0.00\ %</c:formatCode>
                <c:ptCount val="9"/>
                <c:pt idx="0">
                  <c:v>1.5572514730831277E-4</c:v>
                </c:pt>
                <c:pt idx="1">
                  <c:v>9.1483589091782419E-2</c:v>
                </c:pt>
                <c:pt idx="2">
                  <c:v>0.23396935723897122</c:v>
                </c:pt>
                <c:pt idx="3">
                  <c:v>0.15189452801572167</c:v>
                </c:pt>
                <c:pt idx="4">
                  <c:v>0.1226006538262875</c:v>
                </c:pt>
                <c:pt idx="5">
                  <c:v>0.18804688862252336</c:v>
                </c:pt>
                <c:pt idx="6">
                  <c:v>8.0820803125030843E-2</c:v>
                </c:pt>
                <c:pt idx="7">
                  <c:v>0.13102845493237472</c:v>
                </c:pt>
                <c:pt idx="8">
                  <c:v>0</c:v>
                </c:pt>
              </c:numCache>
            </c:numRef>
          </c:val>
          <c:extLst>
            <c:ext xmlns:c16="http://schemas.microsoft.com/office/drawing/2014/chart" uri="{C3380CC4-5D6E-409C-BE32-E72D297353CC}">
              <c16:uniqueId val="{00000003-56B1-5440-9BA1-FC8788972922}"/>
            </c:ext>
          </c:extLst>
        </c:ser>
        <c:ser>
          <c:idx val="4"/>
          <c:order val="4"/>
          <c:tx>
            <c:strRef>
              <c:f>Sheet!$F$1</c:f>
              <c:strCache>
                <c:ptCount val="1"/>
                <c:pt idx="0">
                  <c:v>Fall 2013</c:v>
                </c:pt>
              </c:strCache>
            </c:strRef>
          </c:tx>
          <c:spPr>
            <a:solidFill>
              <a:schemeClr val="accent5"/>
            </a:solidFill>
            <a:ln>
              <a:noFill/>
            </a:ln>
            <a:effectLst/>
          </c:spPr>
          <c:invertIfNegative val="0"/>
          <c:cat>
            <c:strRef>
              <c:f>Sheet!$A$2:$A$10</c:f>
              <c:strCache>
                <c:ptCount val="9"/>
                <c:pt idx="0">
                  <c:v>0 Units</c:v>
                </c:pt>
                <c:pt idx="1">
                  <c:v>0.1 - 2.9</c:v>
                </c:pt>
                <c:pt idx="2">
                  <c:v>3.0 - 5.9</c:v>
                </c:pt>
                <c:pt idx="3">
                  <c:v>6.0 - 8.9</c:v>
                </c:pt>
                <c:pt idx="4">
                  <c:v>9.0 - 11.9</c:v>
                </c:pt>
                <c:pt idx="5">
                  <c:v>12.0 -14.9</c:v>
                </c:pt>
                <c:pt idx="6">
                  <c:v>15 +</c:v>
                </c:pt>
                <c:pt idx="7">
                  <c:v>Non-Credit</c:v>
                </c:pt>
                <c:pt idx="8">
                  <c:v>Unknown</c:v>
                </c:pt>
              </c:strCache>
            </c:strRef>
          </c:cat>
          <c:val>
            <c:numRef>
              <c:f>Sheet!$F$2:$F$10</c:f>
              <c:numCache>
                <c:formatCode>#,##0.00\ %</c:formatCode>
                <c:ptCount val="9"/>
                <c:pt idx="0">
                  <c:v>6.0033378558478516E-5</c:v>
                </c:pt>
                <c:pt idx="1">
                  <c:v>5.9455162333415273E-2</c:v>
                </c:pt>
                <c:pt idx="2">
                  <c:v>0.22002928365013052</c:v>
                </c:pt>
                <c:pt idx="3">
                  <c:v>0.17278996595791471</c:v>
                </c:pt>
                <c:pt idx="4">
                  <c:v>0.15635725042070761</c:v>
                </c:pt>
                <c:pt idx="5">
                  <c:v>0.2155773346822939</c:v>
                </c:pt>
                <c:pt idx="6">
                  <c:v>8.5008527899406799E-2</c:v>
                </c:pt>
                <c:pt idx="7">
                  <c:v>9.0722441677572735E-2</c:v>
                </c:pt>
                <c:pt idx="8">
                  <c:v>0</c:v>
                </c:pt>
              </c:numCache>
            </c:numRef>
          </c:val>
          <c:extLst>
            <c:ext xmlns:c16="http://schemas.microsoft.com/office/drawing/2014/chart" uri="{C3380CC4-5D6E-409C-BE32-E72D297353CC}">
              <c16:uniqueId val="{00000004-56B1-5440-9BA1-FC8788972922}"/>
            </c:ext>
          </c:extLst>
        </c:ser>
        <c:ser>
          <c:idx val="5"/>
          <c:order val="5"/>
          <c:tx>
            <c:strRef>
              <c:f>Sheet!$G$1</c:f>
              <c:strCache>
                <c:ptCount val="1"/>
                <c:pt idx="0">
                  <c:v>Fall 2018</c:v>
                </c:pt>
              </c:strCache>
            </c:strRef>
          </c:tx>
          <c:spPr>
            <a:solidFill>
              <a:schemeClr val="accent6"/>
            </a:solidFill>
            <a:ln>
              <a:noFill/>
            </a:ln>
            <a:effectLst/>
          </c:spPr>
          <c:invertIfNegative val="0"/>
          <c:cat>
            <c:strRef>
              <c:f>Sheet!$A$2:$A$10</c:f>
              <c:strCache>
                <c:ptCount val="9"/>
                <c:pt idx="0">
                  <c:v>0 Units</c:v>
                </c:pt>
                <c:pt idx="1">
                  <c:v>0.1 - 2.9</c:v>
                </c:pt>
                <c:pt idx="2">
                  <c:v>3.0 - 5.9</c:v>
                </c:pt>
                <c:pt idx="3">
                  <c:v>6.0 - 8.9</c:v>
                </c:pt>
                <c:pt idx="4">
                  <c:v>9.0 - 11.9</c:v>
                </c:pt>
                <c:pt idx="5">
                  <c:v>12.0 -14.9</c:v>
                </c:pt>
                <c:pt idx="6">
                  <c:v>15 +</c:v>
                </c:pt>
                <c:pt idx="7">
                  <c:v>Non-Credit</c:v>
                </c:pt>
                <c:pt idx="8">
                  <c:v>Unknown</c:v>
                </c:pt>
              </c:strCache>
            </c:strRef>
          </c:cat>
          <c:val>
            <c:numRef>
              <c:f>Sheet!$G$2:$G$10</c:f>
              <c:numCache>
                <c:formatCode>#,##0.00\ %</c:formatCode>
                <c:ptCount val="9"/>
                <c:pt idx="0">
                  <c:v>3.6771884977543793E-5</c:v>
                </c:pt>
                <c:pt idx="1">
                  <c:v>5.3141713772719319E-2</c:v>
                </c:pt>
                <c:pt idx="2">
                  <c:v>0.25055284627069691</c:v>
                </c:pt>
                <c:pt idx="3">
                  <c:v>0.17572332833742896</c:v>
                </c:pt>
                <c:pt idx="4">
                  <c:v>0.14863893305741741</c:v>
                </c:pt>
                <c:pt idx="5">
                  <c:v>0.19815544616976441</c:v>
                </c:pt>
                <c:pt idx="6">
                  <c:v>8.528287723516001E-2</c:v>
                </c:pt>
                <c:pt idx="7">
                  <c:v>8.846744927381868E-2</c:v>
                </c:pt>
                <c:pt idx="8">
                  <c:v>6.3399801685420328E-7</c:v>
                </c:pt>
              </c:numCache>
            </c:numRef>
          </c:val>
          <c:extLst>
            <c:ext xmlns:c16="http://schemas.microsoft.com/office/drawing/2014/chart" uri="{C3380CC4-5D6E-409C-BE32-E72D297353CC}">
              <c16:uniqueId val="{00000005-56B1-5440-9BA1-FC8788972922}"/>
            </c:ext>
          </c:extLst>
        </c:ser>
        <c:dLbls>
          <c:showLegendKey val="0"/>
          <c:showVal val="0"/>
          <c:showCatName val="0"/>
          <c:showSerName val="0"/>
          <c:showPercent val="0"/>
          <c:showBubbleSize val="0"/>
        </c:dLbls>
        <c:gapWidth val="219"/>
        <c:overlap val="-27"/>
        <c:axId val="1205530208"/>
        <c:axId val="1205313056"/>
      </c:barChart>
      <c:catAx>
        <c:axId val="12055302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1205313056"/>
        <c:crosses val="autoZero"/>
        <c:auto val="1"/>
        <c:lblAlgn val="ctr"/>
        <c:lblOffset val="100"/>
        <c:noMultiLvlLbl val="0"/>
      </c:catAx>
      <c:valAx>
        <c:axId val="1205313056"/>
        <c:scaling>
          <c:orientation val="minMax"/>
        </c:scaling>
        <c:delete val="0"/>
        <c:axPos val="l"/>
        <c:majorGridlines>
          <c:spPr>
            <a:ln w="9525" cap="flat" cmpd="sng" algn="ctr">
              <a:solidFill>
                <a:schemeClr val="tx1">
                  <a:lumMod val="15000"/>
                  <a:lumOff val="85000"/>
                </a:schemeClr>
              </a:solidFill>
              <a:round/>
            </a:ln>
            <a:effectLst/>
          </c:spPr>
        </c:majorGridlines>
        <c:numFmt formatCode="#,##0.00\ %"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12055302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7097E0-801E-744A-8175-FA19DB51F890}" type="datetimeFigureOut">
              <a:rPr lang="en-US" smtClean="0"/>
              <a:t>4/11/19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C30568-8513-8240-B838-EF6D2CD343DD}" type="slidenum">
              <a:rPr lang="en-US" smtClean="0"/>
              <a:t>‹#›</a:t>
            </a:fld>
            <a:endParaRPr lang="en-US" dirty="0"/>
          </a:p>
        </p:txBody>
      </p:sp>
    </p:spTree>
    <p:extLst>
      <p:ext uri="{BB962C8B-B14F-4D97-AF65-F5344CB8AC3E}">
        <p14:creationId xmlns:p14="http://schemas.microsoft.com/office/powerpoint/2010/main" val="7096613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C30568-8513-8240-B838-EF6D2CD343DD}" type="slidenum">
              <a:rPr lang="en-US" smtClean="0"/>
              <a:t>1</a:t>
            </a:fld>
            <a:endParaRPr lang="en-US" dirty="0"/>
          </a:p>
        </p:txBody>
      </p:sp>
    </p:spTree>
    <p:extLst>
      <p:ext uri="{BB962C8B-B14F-4D97-AF65-F5344CB8AC3E}">
        <p14:creationId xmlns:p14="http://schemas.microsoft.com/office/powerpoint/2010/main" val="42947663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Fun examples to use in professional development to help the college community understand a little about the complexities of statistical analyses.</a:t>
            </a:r>
          </a:p>
        </p:txBody>
      </p:sp>
      <p:sp>
        <p:nvSpPr>
          <p:cNvPr id="4" name="Slide Number Placeholder 3"/>
          <p:cNvSpPr>
            <a:spLocks noGrp="1"/>
          </p:cNvSpPr>
          <p:nvPr>
            <p:ph type="sldNum" sz="quarter" idx="5"/>
          </p:nvPr>
        </p:nvSpPr>
        <p:spPr/>
        <p:txBody>
          <a:bodyPr/>
          <a:lstStyle/>
          <a:p>
            <a:fld id="{82C30568-8513-8240-B838-EF6D2CD343DD}" type="slidenum">
              <a:rPr lang="en-US" smtClean="0"/>
              <a:t>24</a:t>
            </a:fld>
            <a:endParaRPr lang="en-US" dirty="0"/>
          </a:p>
        </p:txBody>
      </p:sp>
    </p:spTree>
    <p:extLst>
      <p:ext uri="{BB962C8B-B14F-4D97-AF65-F5344CB8AC3E}">
        <p14:creationId xmlns:p14="http://schemas.microsoft.com/office/powerpoint/2010/main" val="6517665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C30568-8513-8240-B838-EF6D2CD343DD}" type="slidenum">
              <a:rPr lang="en-US" smtClean="0"/>
              <a:t>31</a:t>
            </a:fld>
            <a:endParaRPr lang="en-US" dirty="0"/>
          </a:p>
        </p:txBody>
      </p:sp>
    </p:spTree>
    <p:extLst>
      <p:ext uri="{BB962C8B-B14F-4D97-AF65-F5344CB8AC3E}">
        <p14:creationId xmlns:p14="http://schemas.microsoft.com/office/powerpoint/2010/main" val="15087477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the point here about the number of part-time students?</a:t>
            </a:r>
          </a:p>
        </p:txBody>
      </p:sp>
      <p:sp>
        <p:nvSpPr>
          <p:cNvPr id="4" name="Slide Number Placeholder 3"/>
          <p:cNvSpPr>
            <a:spLocks noGrp="1"/>
          </p:cNvSpPr>
          <p:nvPr>
            <p:ph type="sldNum" sz="quarter" idx="5"/>
          </p:nvPr>
        </p:nvSpPr>
        <p:spPr/>
        <p:txBody>
          <a:bodyPr/>
          <a:lstStyle/>
          <a:p>
            <a:fld id="{82C30568-8513-8240-B838-EF6D2CD343DD}" type="slidenum">
              <a:rPr lang="en-US" smtClean="0"/>
              <a:t>33</a:t>
            </a:fld>
            <a:endParaRPr lang="en-US" dirty="0"/>
          </a:p>
        </p:txBody>
      </p:sp>
    </p:spTree>
    <p:extLst>
      <p:ext uri="{BB962C8B-B14F-4D97-AF65-F5344CB8AC3E}">
        <p14:creationId xmlns:p14="http://schemas.microsoft.com/office/powerpoint/2010/main" val="2530542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C30568-8513-8240-B838-EF6D2CD343DD}" type="slidenum">
              <a:rPr lang="en-US" smtClean="0"/>
              <a:t>34</a:t>
            </a:fld>
            <a:endParaRPr lang="en-US" dirty="0"/>
          </a:p>
        </p:txBody>
      </p:sp>
    </p:spTree>
    <p:extLst>
      <p:ext uri="{BB962C8B-B14F-4D97-AF65-F5344CB8AC3E}">
        <p14:creationId xmlns:p14="http://schemas.microsoft.com/office/powerpoint/2010/main" val="8407760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932303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B35DA3E-D01E-AD41-B24A-0A697DB152BE}" type="datetimeFigureOut">
              <a:rPr lang="en-US" smtClean="0"/>
              <a:t>4/11/19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643D756-718A-164E-9CE8-738637616EB4}" type="slidenum">
              <a:rPr lang="en-US" smtClean="0"/>
              <a:t>‹#›</a:t>
            </a:fld>
            <a:endParaRPr lang="en-US" dirty="0"/>
          </a:p>
        </p:txBody>
      </p:sp>
    </p:spTree>
    <p:extLst>
      <p:ext uri="{BB962C8B-B14F-4D97-AF65-F5344CB8AC3E}">
        <p14:creationId xmlns:p14="http://schemas.microsoft.com/office/powerpoint/2010/main" val="20717293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35DA3E-D01E-AD41-B24A-0A697DB152BE}" type="datetimeFigureOut">
              <a:rPr lang="en-US" smtClean="0"/>
              <a:t>4/11/19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643D756-718A-164E-9CE8-738637616EB4}" type="slidenum">
              <a:rPr lang="en-US" smtClean="0"/>
              <a:t>‹#›</a:t>
            </a:fld>
            <a:endParaRPr lang="en-US" dirty="0"/>
          </a:p>
        </p:txBody>
      </p:sp>
    </p:spTree>
    <p:extLst>
      <p:ext uri="{BB962C8B-B14F-4D97-AF65-F5344CB8AC3E}">
        <p14:creationId xmlns:p14="http://schemas.microsoft.com/office/powerpoint/2010/main" val="1221607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35DA3E-D01E-AD41-B24A-0A697DB152BE}" type="datetimeFigureOut">
              <a:rPr lang="en-US" smtClean="0"/>
              <a:t>4/11/19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643D756-718A-164E-9CE8-738637616EB4}" type="slidenum">
              <a:rPr lang="en-US" smtClean="0"/>
              <a:t>‹#›</a:t>
            </a:fld>
            <a:endParaRPr lang="en-US" dirty="0"/>
          </a:p>
        </p:txBody>
      </p:sp>
    </p:spTree>
    <p:extLst>
      <p:ext uri="{BB962C8B-B14F-4D97-AF65-F5344CB8AC3E}">
        <p14:creationId xmlns:p14="http://schemas.microsoft.com/office/powerpoint/2010/main" val="16170158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35DA3E-D01E-AD41-B24A-0A697DB152BE}" type="datetimeFigureOut">
              <a:rPr lang="en-US" smtClean="0"/>
              <a:t>4/11/19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643D756-718A-164E-9CE8-738637616EB4}" type="slidenum">
              <a:rPr lang="en-US" smtClean="0"/>
              <a:t>‹#›</a:t>
            </a:fld>
            <a:endParaRPr lang="en-US" dirty="0"/>
          </a:p>
        </p:txBody>
      </p:sp>
    </p:spTree>
    <p:extLst>
      <p:ext uri="{BB962C8B-B14F-4D97-AF65-F5344CB8AC3E}">
        <p14:creationId xmlns:p14="http://schemas.microsoft.com/office/powerpoint/2010/main" val="2561061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35DA3E-D01E-AD41-B24A-0A697DB152BE}" type="datetimeFigureOut">
              <a:rPr lang="en-US" smtClean="0"/>
              <a:t>4/11/19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643D756-718A-164E-9CE8-738637616EB4}" type="slidenum">
              <a:rPr lang="en-US" smtClean="0"/>
              <a:t>‹#›</a:t>
            </a:fld>
            <a:endParaRPr lang="en-US" dirty="0"/>
          </a:p>
        </p:txBody>
      </p:sp>
    </p:spTree>
    <p:extLst>
      <p:ext uri="{BB962C8B-B14F-4D97-AF65-F5344CB8AC3E}">
        <p14:creationId xmlns:p14="http://schemas.microsoft.com/office/powerpoint/2010/main" val="8182294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35DA3E-D01E-AD41-B24A-0A697DB152BE}" type="datetimeFigureOut">
              <a:rPr lang="en-US" smtClean="0"/>
              <a:t>4/11/19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643D756-718A-164E-9CE8-738637616EB4}" type="slidenum">
              <a:rPr lang="en-US" smtClean="0"/>
              <a:t>‹#›</a:t>
            </a:fld>
            <a:endParaRPr lang="en-US" dirty="0"/>
          </a:p>
        </p:txBody>
      </p:sp>
    </p:spTree>
    <p:extLst>
      <p:ext uri="{BB962C8B-B14F-4D97-AF65-F5344CB8AC3E}">
        <p14:creationId xmlns:p14="http://schemas.microsoft.com/office/powerpoint/2010/main" val="16439021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35DA3E-D01E-AD41-B24A-0A697DB152BE}" type="datetimeFigureOut">
              <a:rPr lang="en-US" smtClean="0"/>
              <a:t>4/11/19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643D756-718A-164E-9CE8-738637616EB4}" type="slidenum">
              <a:rPr lang="en-US" smtClean="0"/>
              <a:t>‹#›</a:t>
            </a:fld>
            <a:endParaRPr lang="en-US" dirty="0"/>
          </a:p>
        </p:txBody>
      </p:sp>
    </p:spTree>
    <p:extLst>
      <p:ext uri="{BB962C8B-B14F-4D97-AF65-F5344CB8AC3E}">
        <p14:creationId xmlns:p14="http://schemas.microsoft.com/office/powerpoint/2010/main" val="1685963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35DA3E-D01E-AD41-B24A-0A697DB152BE}" type="datetimeFigureOut">
              <a:rPr lang="en-US" smtClean="0"/>
              <a:t>4/11/19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643D756-718A-164E-9CE8-738637616EB4}" type="slidenum">
              <a:rPr lang="en-US" smtClean="0"/>
              <a:t>‹#›</a:t>
            </a:fld>
            <a:endParaRPr lang="en-US" dirty="0"/>
          </a:p>
        </p:txBody>
      </p:sp>
    </p:spTree>
    <p:extLst>
      <p:ext uri="{BB962C8B-B14F-4D97-AF65-F5344CB8AC3E}">
        <p14:creationId xmlns:p14="http://schemas.microsoft.com/office/powerpoint/2010/main" val="20884320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35DA3E-D01E-AD41-B24A-0A697DB152BE}" type="datetimeFigureOut">
              <a:rPr lang="en-US" smtClean="0"/>
              <a:t>4/11/19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643D756-718A-164E-9CE8-738637616EB4}" type="slidenum">
              <a:rPr lang="en-US" smtClean="0"/>
              <a:t>‹#›</a:t>
            </a:fld>
            <a:endParaRPr lang="en-US" dirty="0"/>
          </a:p>
        </p:txBody>
      </p:sp>
    </p:spTree>
    <p:extLst>
      <p:ext uri="{BB962C8B-B14F-4D97-AF65-F5344CB8AC3E}">
        <p14:creationId xmlns:p14="http://schemas.microsoft.com/office/powerpoint/2010/main" val="18041999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B35DA3E-D01E-AD41-B24A-0A697DB152BE}" type="datetimeFigureOut">
              <a:rPr lang="en-US" smtClean="0"/>
              <a:t>4/11/19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643D756-718A-164E-9CE8-738637616EB4}" type="slidenum">
              <a:rPr lang="en-US" smtClean="0"/>
              <a:t>‹#›</a:t>
            </a:fld>
            <a:endParaRPr lang="en-US" dirty="0"/>
          </a:p>
        </p:txBody>
      </p:sp>
    </p:spTree>
    <p:extLst>
      <p:ext uri="{BB962C8B-B14F-4D97-AF65-F5344CB8AC3E}">
        <p14:creationId xmlns:p14="http://schemas.microsoft.com/office/powerpoint/2010/main" val="7195984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B35DA3E-D01E-AD41-B24A-0A697DB152BE}" type="datetimeFigureOut">
              <a:rPr lang="en-US" smtClean="0"/>
              <a:t>4/11/19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643D756-718A-164E-9CE8-738637616EB4}" type="slidenum">
              <a:rPr lang="en-US" smtClean="0"/>
              <a:t>‹#›</a:t>
            </a:fld>
            <a:endParaRPr lang="en-US" dirty="0"/>
          </a:p>
        </p:txBody>
      </p:sp>
    </p:spTree>
    <p:extLst>
      <p:ext uri="{BB962C8B-B14F-4D97-AF65-F5344CB8AC3E}">
        <p14:creationId xmlns:p14="http://schemas.microsoft.com/office/powerpoint/2010/main" val="18110018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alpha val="0"/>
              </a:schemeClr>
            </a:gs>
            <a:gs pos="100000">
              <a:schemeClr val="accent3">
                <a:lumMod val="45000"/>
                <a:lumOff val="55000"/>
              </a:schemeClr>
            </a:gs>
            <a:gs pos="100000">
              <a:schemeClr val="accent3">
                <a:lumMod val="0"/>
                <a:lumOff val="100000"/>
                <a:alpha val="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35DA3E-D01E-AD41-B24A-0A697DB152BE}" type="datetimeFigureOut">
              <a:rPr lang="en-US" smtClean="0"/>
              <a:t>4/11/19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43D756-718A-164E-9CE8-738637616EB4}" type="slidenum">
              <a:rPr lang="en-US" smtClean="0"/>
              <a:t>‹#›</a:t>
            </a:fld>
            <a:endParaRPr lang="en-US" dirty="0"/>
          </a:p>
        </p:txBody>
      </p:sp>
    </p:spTree>
    <p:extLst>
      <p:ext uri="{BB962C8B-B14F-4D97-AF65-F5344CB8AC3E}">
        <p14:creationId xmlns:p14="http://schemas.microsoft.com/office/powerpoint/2010/main" val="13647407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tobaccocontrol.bmj.com/content/21/2/87.full"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s://health.usnews.com/health-care/patient-advice/articles/2017-06-13/how-smoking-causes-lung-cancer" TargetMode="External"/><Relationship Id="rId4" Type="http://schemas.openxmlformats.org/officeDocument/2006/relationships/hyperlink" Target="https://www.cancer.org/latest-news/the-study-that-helped-spur-the-us-stop-smoking-movement.html"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hyperlink" Target="https://www.cbsnews.com/news/school-vending-machine-laws-would-help-kids-lose-weight-study-shows/" TargetMode="External"/><Relationship Id="rId2" Type="http://schemas.openxmlformats.org/officeDocument/2006/relationships/hyperlink" Target="http://www.asanet.org/sites/default/files/savvy/press/SOE_January2012_Van_Hook_Press_Release.pdf"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4.tmp"/><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mailto:mayv@scc.losrios.edu" TargetMode="External"/><Relationship Id="rId2" Type="http://schemas.openxmlformats.org/officeDocument/2006/relationships/hyperlink" Target="mailto:caschenbach@lassencollege.edu" TargetMode="External"/><Relationship Id="rId1" Type="http://schemas.openxmlformats.org/officeDocument/2006/relationships/slideLayout" Target="../slideLayouts/slideLayout3.xml"/><Relationship Id="rId4" Type="http://schemas.openxmlformats.org/officeDocument/2006/relationships/image" Target="../media/image17.tiff"/></Relationships>
</file>

<file path=ppt/slides/_rels/slide42.xml.rels><?xml version="1.0" encoding="UTF-8" standalone="yes"?>
<Relationships xmlns="http://schemas.openxmlformats.org/package/2006/relationships"><Relationship Id="rId3" Type="http://schemas.openxmlformats.org/officeDocument/2006/relationships/hyperlink" Target="https://govt.westlaw.com/calregs/Browse/Home/California/CaliforniaCodeofRegulations?guid=I3C0A67A0D48411DEBC02831C6D6C108E&amp;originationContext=documenttoc&amp;transitionType=Default&amp;contextData=(sc.Default)&amp;bhcp=1" TargetMode="External"/><Relationship Id="rId2" Type="http://schemas.openxmlformats.org/officeDocument/2006/relationships/hyperlink" Target="http://extranet.cccco.edu/Divisions/AcademicAffairs/CurriculumandInstructionUnit/CaliforniaCommunityCollegeCurriculumCommittee.aspx" TargetMode="External"/><Relationship Id="rId1" Type="http://schemas.openxmlformats.org/officeDocument/2006/relationships/slideLayout" Target="../slideLayouts/slideLayout2.xml"/><Relationship Id="rId4" Type="http://schemas.openxmlformats.org/officeDocument/2006/relationships/hyperlink" Target="https://asccc.org/sites/default/files/AB-705-Regulations%20Approved%203.18.19.pdf"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627968"/>
            <a:ext cx="10458450" cy="1820082"/>
          </a:xfrm>
        </p:spPr>
        <p:txBody>
          <a:bodyPr anchor="ctr">
            <a:normAutofit fontScale="90000"/>
          </a:bodyPr>
          <a:lstStyle/>
          <a:p>
            <a:r>
              <a:rPr lang="en-US" b="1" dirty="0">
                <a:latin typeface="Times New Roman" panose="02020603050405020304" pitchFamily="18" charset="0"/>
                <a:cs typeface="Times New Roman" panose="02020603050405020304" pitchFamily="18" charset="0"/>
              </a:rPr>
              <a:t>In Sync with Title 5 and AB 705 – Getting Ready for 2019/20</a:t>
            </a:r>
            <a:endParaRPr lang="en-US"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561332" y="3684231"/>
            <a:ext cx="7130386" cy="2255920"/>
          </a:xfrm>
        </p:spPr>
        <p:txBody>
          <a:bodyPr anchor="t">
            <a:noAutofit/>
          </a:bodyPr>
          <a:lstStyle/>
          <a:p>
            <a:pPr algn="l"/>
            <a:r>
              <a:rPr lang="en-US" sz="2800" b="1" i="1" dirty="0">
                <a:latin typeface="Times New Roman" charset="0"/>
                <a:ea typeface="Times New Roman" charset="0"/>
                <a:cs typeface="Times New Roman" charset="0"/>
              </a:rPr>
              <a:t>Cheryl </a:t>
            </a:r>
            <a:r>
              <a:rPr lang="en-US" sz="2800" b="1" i="1" dirty="0" err="1">
                <a:latin typeface="Times New Roman" charset="0"/>
                <a:ea typeface="Times New Roman" charset="0"/>
                <a:cs typeface="Times New Roman" charset="0"/>
              </a:rPr>
              <a:t>Aschenbach</a:t>
            </a:r>
            <a:r>
              <a:rPr lang="en-US" sz="2800" i="1" dirty="0">
                <a:latin typeface="Times New Roman" charset="0"/>
                <a:ea typeface="Times New Roman" charset="0"/>
                <a:cs typeface="Times New Roman" charset="0"/>
              </a:rPr>
              <a:t>, ASCCC North Representative </a:t>
            </a:r>
            <a:endParaRPr lang="en-US" sz="2800" b="1" i="1" dirty="0">
              <a:latin typeface="Times New Roman" charset="0"/>
              <a:ea typeface="Times New Roman" charset="0"/>
              <a:cs typeface="Times New Roman" charset="0"/>
            </a:endParaRPr>
          </a:p>
          <a:p>
            <a:pPr algn="l"/>
            <a:r>
              <a:rPr lang="en-US" sz="2800" b="1" i="1" dirty="0" err="1">
                <a:latin typeface="Times New Roman" charset="0"/>
                <a:ea typeface="Times New Roman" charset="0"/>
                <a:cs typeface="Times New Roman" charset="0"/>
              </a:rPr>
              <a:t>Ginni</a:t>
            </a:r>
            <a:r>
              <a:rPr lang="en-US" sz="2800" b="1" i="1" dirty="0">
                <a:latin typeface="Times New Roman" charset="0"/>
                <a:ea typeface="Times New Roman" charset="0"/>
                <a:cs typeface="Times New Roman" charset="0"/>
              </a:rPr>
              <a:t> May</a:t>
            </a:r>
            <a:r>
              <a:rPr lang="en-US" sz="2800" dirty="0">
                <a:latin typeface="Times New Roman" charset="0"/>
                <a:ea typeface="Times New Roman" charset="0"/>
                <a:cs typeface="Times New Roman" charset="0"/>
              </a:rPr>
              <a:t>, </a:t>
            </a:r>
            <a:r>
              <a:rPr lang="en-US" sz="2800" i="1" dirty="0">
                <a:latin typeface="Times New Roman" charset="0"/>
                <a:ea typeface="Times New Roman" charset="0"/>
                <a:cs typeface="Times New Roman" charset="0"/>
              </a:rPr>
              <a:t>ASCCC Treasurer, Curriculum Chair</a:t>
            </a:r>
            <a:endParaRPr lang="en-US" sz="2800" i="1" dirty="0">
              <a:solidFill>
                <a:srgbClr val="FF0000"/>
              </a:solidFill>
              <a:latin typeface="Times New Roman" charset="0"/>
              <a:ea typeface="Times New Roman" charset="0"/>
              <a:cs typeface="Times New Roman" charset="0"/>
            </a:endParaRPr>
          </a:p>
          <a:p>
            <a:endParaRPr lang="en-US" dirty="0">
              <a:solidFill>
                <a:srgbClr val="FF0000"/>
              </a:solidFill>
              <a:latin typeface="Times New Roman" charset="0"/>
              <a:ea typeface="Times New Roman" charset="0"/>
              <a:cs typeface="Times New Roman" charset="0"/>
            </a:endParaRPr>
          </a:p>
          <a:p>
            <a:r>
              <a:rPr lang="en-US" sz="1800" dirty="0">
                <a:solidFill>
                  <a:srgbClr val="FF0000"/>
                </a:solidFill>
                <a:latin typeface="Times New Roman" charset="0"/>
                <a:ea typeface="Times New Roman" charset="0"/>
                <a:cs typeface="Times New Roman" charset="0"/>
              </a:rPr>
              <a:t>Spring Plenary Session, Westin San Francisco Airport</a:t>
            </a:r>
          </a:p>
          <a:p>
            <a:r>
              <a:rPr lang="en-US" sz="1800" dirty="0">
                <a:solidFill>
                  <a:srgbClr val="FF0000"/>
                </a:solidFill>
                <a:latin typeface="Times New Roman" charset="0"/>
                <a:ea typeface="Times New Roman" charset="0"/>
                <a:cs typeface="Times New Roman" charset="0"/>
              </a:rPr>
              <a:t> April 11, 2019, 2:45-4:00</a:t>
            </a:r>
          </a:p>
        </p:txBody>
      </p:sp>
      <p:pic>
        <p:nvPicPr>
          <p:cNvPr id="8" name="Google Shape;179;p25">
            <a:extLst>
              <a:ext uri="{FF2B5EF4-FFF2-40B4-BE49-F238E27FC236}">
                <a16:creationId xmlns:a16="http://schemas.microsoft.com/office/drawing/2014/main" id="{05078EFE-B6B3-1349-BB3F-4E3CED530808}"/>
              </a:ext>
            </a:extLst>
          </p:cNvPr>
          <p:cNvPicPr preferRelativeResize="0"/>
          <p:nvPr/>
        </p:nvPicPr>
        <p:blipFill rotWithShape="1">
          <a:blip r:embed="rId3">
            <a:alphaModFix/>
          </a:blip>
          <a:srcRect/>
          <a:stretch/>
        </p:blipFill>
        <p:spPr>
          <a:xfrm>
            <a:off x="4307275" y="564687"/>
            <a:ext cx="3577450" cy="827100"/>
          </a:xfrm>
          <a:prstGeom prst="rect">
            <a:avLst/>
          </a:prstGeom>
          <a:noFill/>
          <a:ln>
            <a:noFill/>
          </a:ln>
        </p:spPr>
      </p:pic>
      <p:pic>
        <p:nvPicPr>
          <p:cNvPr id="4" name="Picture 3">
            <a:extLst>
              <a:ext uri="{FF2B5EF4-FFF2-40B4-BE49-F238E27FC236}">
                <a16:creationId xmlns:a16="http://schemas.microsoft.com/office/drawing/2014/main" id="{D88641BD-B2C2-5D45-84E6-05958B13ABDC}"/>
              </a:ext>
            </a:extLst>
          </p:cNvPr>
          <p:cNvPicPr>
            <a:picLocks noChangeAspect="1"/>
          </p:cNvPicPr>
          <p:nvPr/>
        </p:nvPicPr>
        <p:blipFill>
          <a:blip r:embed="rId4"/>
          <a:stretch>
            <a:fillRect/>
          </a:stretch>
        </p:blipFill>
        <p:spPr>
          <a:xfrm>
            <a:off x="7059971" y="4064612"/>
            <a:ext cx="4532195" cy="1495157"/>
          </a:xfrm>
          <a:prstGeom prst="rect">
            <a:avLst/>
          </a:prstGeom>
        </p:spPr>
      </p:pic>
    </p:spTree>
    <p:extLst>
      <p:ext uri="{BB962C8B-B14F-4D97-AF65-F5344CB8AC3E}">
        <p14:creationId xmlns:p14="http://schemas.microsoft.com/office/powerpoint/2010/main" val="7791322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A5717-B5DA-A942-AEEA-5AF76EE66A27}"/>
              </a:ext>
            </a:extLst>
          </p:cNvPr>
          <p:cNvSpPr>
            <a:spLocks noGrp="1"/>
          </p:cNvSpPr>
          <p:nvPr>
            <p:ph type="title"/>
          </p:nvPr>
        </p:nvSpPr>
        <p:spPr>
          <a:xfrm>
            <a:off x="1627322" y="681925"/>
            <a:ext cx="8849531" cy="619933"/>
          </a:xfrm>
        </p:spPr>
        <p:txBody>
          <a:bodyPr>
            <a:normAutofit fontScale="90000"/>
          </a:bodyPr>
          <a:lstStyle/>
          <a:p>
            <a:pPr algn="ctr"/>
            <a:r>
              <a:rPr lang="en-US" sz="4000" b="1" dirty="0">
                <a:solidFill>
                  <a:srgbClr val="0070C0"/>
                </a:solidFill>
                <a:latin typeface="Times New Roman" panose="02020603050405020304" pitchFamily="18" charset="0"/>
                <a:cs typeface="Times New Roman" panose="02020603050405020304" pitchFamily="18" charset="0"/>
              </a:rPr>
              <a:t>Title 5 §55003</a:t>
            </a:r>
          </a:p>
        </p:txBody>
      </p:sp>
      <p:sp>
        <p:nvSpPr>
          <p:cNvPr id="3" name="Content Placeholder 2">
            <a:extLst>
              <a:ext uri="{FF2B5EF4-FFF2-40B4-BE49-F238E27FC236}">
                <a16:creationId xmlns:a16="http://schemas.microsoft.com/office/drawing/2014/main" id="{26188833-44D1-0647-9D68-51F0F098AD9B}"/>
              </a:ext>
            </a:extLst>
          </p:cNvPr>
          <p:cNvSpPr>
            <a:spLocks noGrp="1"/>
          </p:cNvSpPr>
          <p:nvPr>
            <p:ph idx="1"/>
          </p:nvPr>
        </p:nvSpPr>
        <p:spPr>
          <a:xfrm>
            <a:off x="659567" y="2353456"/>
            <a:ext cx="10807908" cy="4197246"/>
          </a:xfrm>
        </p:spPr>
        <p:txBody>
          <a:bodyPr>
            <a:normAutofit/>
          </a:bodyPr>
          <a:lstStyle/>
          <a:p>
            <a:pPr marL="0" indent="0">
              <a:buClr>
                <a:srgbClr val="0070C0"/>
              </a:buClr>
              <a:buNone/>
            </a:pPr>
            <a:endParaRPr lang="en-US" sz="2400" dirty="0">
              <a:solidFill>
                <a:srgbClr val="262626"/>
              </a:solidFill>
              <a:latin typeface="Times New Roman" panose="02020603050405020304" pitchFamily="18" charset="0"/>
              <a:cs typeface="Times New Roman" panose="02020603050405020304" pitchFamily="18" charset="0"/>
            </a:endParaRPr>
          </a:p>
          <a:p>
            <a:pPr marL="0" indent="0">
              <a:buClr>
                <a:srgbClr val="0070C0"/>
              </a:buClr>
              <a:buNone/>
            </a:pPr>
            <a:endParaRPr lang="en-US" sz="2400" dirty="0">
              <a:solidFill>
                <a:srgbClr val="262626"/>
              </a:solidFill>
              <a:latin typeface="Times New Roman" panose="02020603050405020304" pitchFamily="18" charset="0"/>
              <a:cs typeface="Times New Roman" panose="02020603050405020304" pitchFamily="18" charset="0"/>
            </a:endParaRPr>
          </a:p>
          <a:p>
            <a:pPr marL="0" indent="0">
              <a:buClr>
                <a:srgbClr val="0070C0"/>
              </a:buClr>
              <a:buNone/>
            </a:pPr>
            <a:endParaRPr lang="en-US" sz="2400" dirty="0">
              <a:solidFill>
                <a:srgbClr val="262626"/>
              </a:solidFill>
              <a:latin typeface="Times New Roman" panose="02020603050405020304" pitchFamily="18" charset="0"/>
              <a:cs typeface="Times New Roman" panose="02020603050405020304" pitchFamily="18" charset="0"/>
            </a:endParaRPr>
          </a:p>
          <a:p>
            <a:pPr>
              <a:buClr>
                <a:srgbClr val="0070C0"/>
              </a:buClr>
            </a:pPr>
            <a:endParaRPr lang="en-US" sz="2400" dirty="0">
              <a:solidFill>
                <a:srgbClr val="262626"/>
              </a:solidFill>
              <a:latin typeface="Times New Roman" panose="02020603050405020304" pitchFamily="18" charset="0"/>
              <a:cs typeface="Times New Roman" panose="02020603050405020304" pitchFamily="18" charset="0"/>
            </a:endParaRPr>
          </a:p>
        </p:txBody>
      </p:sp>
      <p:sp>
        <p:nvSpPr>
          <p:cNvPr id="9" name="Rectangle 4">
            <a:extLst>
              <a:ext uri="{FF2B5EF4-FFF2-40B4-BE49-F238E27FC236}">
                <a16:creationId xmlns:a16="http://schemas.microsoft.com/office/drawing/2014/main" id="{A55415E2-C320-DE4D-8401-514B6481713E}"/>
              </a:ext>
            </a:extLst>
          </p:cNvPr>
          <p:cNvSpPr>
            <a:spLocks noChangeArrowheads="1"/>
          </p:cNvSpPr>
          <p:nvPr/>
        </p:nvSpPr>
        <p:spPr bwMode="auto">
          <a:xfrm>
            <a:off x="-674658" y="314010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 name="TextBox 3">
            <a:extLst>
              <a:ext uri="{FF2B5EF4-FFF2-40B4-BE49-F238E27FC236}">
                <a16:creationId xmlns:a16="http://schemas.microsoft.com/office/drawing/2014/main" id="{8F016F42-FBC6-2443-B8E2-1DDB4DD0AD95}"/>
              </a:ext>
            </a:extLst>
          </p:cNvPr>
          <p:cNvSpPr txBox="1"/>
          <p:nvPr/>
        </p:nvSpPr>
        <p:spPr>
          <a:xfrm>
            <a:off x="828800" y="1691601"/>
            <a:ext cx="10638676" cy="4832092"/>
          </a:xfrm>
          <a:prstGeom prst="rect">
            <a:avLst/>
          </a:prstGeom>
          <a:noFill/>
        </p:spPr>
        <p:txBody>
          <a:bodyPr wrap="square" rtlCol="0">
            <a:spAutoFit/>
          </a:bodyPr>
          <a:lstStyle/>
          <a:p>
            <a:r>
              <a:rPr lang="en-US" sz="2200" dirty="0">
                <a:latin typeface="Times New Roman" panose="02020603050405020304" pitchFamily="18" charset="0"/>
                <a:cs typeface="Times New Roman" panose="02020603050405020304" pitchFamily="18" charset="0"/>
              </a:rPr>
              <a:t>§55003(d) Prerequisites or corequisites may be established only for any of the following purposes: </a:t>
            </a:r>
          </a:p>
          <a:p>
            <a:endParaRPr lang="en-US" sz="2200" dirty="0">
              <a:latin typeface="Times New Roman" panose="02020603050405020304" pitchFamily="18" charset="0"/>
              <a:cs typeface="Times New Roman" panose="02020603050405020304" pitchFamily="18" charset="0"/>
            </a:endParaRPr>
          </a:p>
          <a:p>
            <a:r>
              <a:rPr lang="en-US" sz="2200" dirty="0">
                <a:latin typeface="Times New Roman" panose="02020603050405020304" pitchFamily="18" charset="0"/>
                <a:cs typeface="Times New Roman" panose="02020603050405020304" pitchFamily="18" charset="0"/>
              </a:rPr>
              <a:t>(1) the prerequisite or corequisite is expressly required or </a:t>
            </a:r>
            <a:r>
              <a:rPr lang="en-US" sz="2200" dirty="0">
                <a:solidFill>
                  <a:srgbClr val="FF0000"/>
                </a:solidFill>
                <a:latin typeface="Times New Roman" panose="02020603050405020304" pitchFamily="18" charset="0"/>
                <a:cs typeface="Times New Roman" panose="02020603050405020304" pitchFamily="18" charset="0"/>
              </a:rPr>
              <a:t>expressly authorized by statute or regulation, or expressly required by institutions for which the college has transfer agreements</a:t>
            </a:r>
            <a:r>
              <a:rPr lang="en-US" sz="2200" dirty="0">
                <a:latin typeface="Times New Roman" panose="02020603050405020304" pitchFamily="18" charset="0"/>
                <a:cs typeface="Times New Roman" panose="02020603050405020304" pitchFamily="18" charset="0"/>
              </a:rPr>
              <a:t>; or </a:t>
            </a:r>
          </a:p>
          <a:p>
            <a:pPr marL="457200" indent="-457200">
              <a:buAutoNum type="arabicParenBoth"/>
            </a:pPr>
            <a:endParaRPr lang="en-US" sz="2200" dirty="0">
              <a:latin typeface="Times New Roman" panose="02020603050405020304" pitchFamily="18" charset="0"/>
              <a:cs typeface="Times New Roman" panose="02020603050405020304" pitchFamily="18" charset="0"/>
            </a:endParaRPr>
          </a:p>
          <a:p>
            <a:r>
              <a:rPr lang="en-US" sz="2200" dirty="0">
                <a:latin typeface="Times New Roman" panose="02020603050405020304" pitchFamily="18" charset="0"/>
                <a:cs typeface="Times New Roman" panose="02020603050405020304" pitchFamily="18" charset="0"/>
              </a:rPr>
              <a:t>(3) the corequisite course will assure, consistent with section 55002, that a student acquires the necessary skills, concepts, and/or information, such that a student who has not enrolled in the corequisite is highly unlikely to receive a satisfactory grade in the course or program for which the corequisite is being established, </a:t>
            </a:r>
            <a:r>
              <a:rPr lang="en-US" sz="2200" dirty="0">
                <a:solidFill>
                  <a:srgbClr val="FF0000"/>
                </a:solidFill>
                <a:latin typeface="Times New Roman" panose="02020603050405020304" pitchFamily="18" charset="0"/>
                <a:cs typeface="Times New Roman" panose="02020603050405020304" pitchFamily="18" charset="0"/>
              </a:rPr>
              <a:t>and if the corequisite course is intended as additional support for students enrolling in transfer-level English or mathematics and quantitative reasoning courses, then it must be determined that the corequisite course increases the likelihood that the student will pass the transfer-level course</a:t>
            </a:r>
            <a:r>
              <a:rPr lang="en-US" sz="2200" dirty="0">
                <a:latin typeface="Times New Roman" panose="02020603050405020304" pitchFamily="18" charset="0"/>
                <a:cs typeface="Times New Roman" panose="02020603050405020304" pitchFamily="18" charset="0"/>
              </a:rPr>
              <a:t>; or </a:t>
            </a:r>
          </a:p>
        </p:txBody>
      </p:sp>
    </p:spTree>
    <p:extLst>
      <p:ext uri="{BB962C8B-B14F-4D97-AF65-F5344CB8AC3E}">
        <p14:creationId xmlns:p14="http://schemas.microsoft.com/office/powerpoint/2010/main" val="33399525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A5717-B5DA-A942-AEEA-5AF76EE66A27}"/>
              </a:ext>
            </a:extLst>
          </p:cNvPr>
          <p:cNvSpPr>
            <a:spLocks noGrp="1"/>
          </p:cNvSpPr>
          <p:nvPr>
            <p:ph type="title"/>
          </p:nvPr>
        </p:nvSpPr>
        <p:spPr>
          <a:xfrm>
            <a:off x="1627322" y="681925"/>
            <a:ext cx="8849531" cy="619933"/>
          </a:xfrm>
        </p:spPr>
        <p:txBody>
          <a:bodyPr>
            <a:normAutofit fontScale="90000"/>
          </a:bodyPr>
          <a:lstStyle/>
          <a:p>
            <a:pPr algn="ctr"/>
            <a:r>
              <a:rPr lang="en-US" sz="4000" b="1" dirty="0">
                <a:solidFill>
                  <a:srgbClr val="0070C0"/>
                </a:solidFill>
                <a:latin typeface="Times New Roman" panose="02020603050405020304" pitchFamily="18" charset="0"/>
                <a:cs typeface="Times New Roman" panose="02020603050405020304" pitchFamily="18" charset="0"/>
              </a:rPr>
              <a:t>Title 5 §55003</a:t>
            </a:r>
          </a:p>
        </p:txBody>
      </p:sp>
      <p:sp>
        <p:nvSpPr>
          <p:cNvPr id="3" name="Content Placeholder 2">
            <a:extLst>
              <a:ext uri="{FF2B5EF4-FFF2-40B4-BE49-F238E27FC236}">
                <a16:creationId xmlns:a16="http://schemas.microsoft.com/office/drawing/2014/main" id="{26188833-44D1-0647-9D68-51F0F098AD9B}"/>
              </a:ext>
            </a:extLst>
          </p:cNvPr>
          <p:cNvSpPr>
            <a:spLocks noGrp="1"/>
          </p:cNvSpPr>
          <p:nvPr>
            <p:ph idx="1"/>
          </p:nvPr>
        </p:nvSpPr>
        <p:spPr>
          <a:xfrm>
            <a:off x="659567" y="2353456"/>
            <a:ext cx="10807908" cy="4197246"/>
          </a:xfrm>
        </p:spPr>
        <p:txBody>
          <a:bodyPr>
            <a:normAutofit/>
          </a:bodyPr>
          <a:lstStyle/>
          <a:p>
            <a:pPr marL="0" indent="0">
              <a:buClr>
                <a:srgbClr val="0070C0"/>
              </a:buClr>
              <a:buNone/>
            </a:pPr>
            <a:endParaRPr lang="en-US" sz="2400" dirty="0">
              <a:solidFill>
                <a:srgbClr val="262626"/>
              </a:solidFill>
              <a:latin typeface="Times New Roman" panose="02020603050405020304" pitchFamily="18" charset="0"/>
              <a:cs typeface="Times New Roman" panose="02020603050405020304" pitchFamily="18" charset="0"/>
            </a:endParaRPr>
          </a:p>
          <a:p>
            <a:pPr marL="0" indent="0">
              <a:buClr>
                <a:srgbClr val="0070C0"/>
              </a:buClr>
              <a:buNone/>
            </a:pPr>
            <a:endParaRPr lang="en-US" sz="2400" dirty="0">
              <a:solidFill>
                <a:srgbClr val="262626"/>
              </a:solidFill>
              <a:latin typeface="Times New Roman" panose="02020603050405020304" pitchFamily="18" charset="0"/>
              <a:cs typeface="Times New Roman" panose="02020603050405020304" pitchFamily="18" charset="0"/>
            </a:endParaRPr>
          </a:p>
          <a:p>
            <a:pPr marL="0" indent="0">
              <a:buClr>
                <a:srgbClr val="0070C0"/>
              </a:buClr>
              <a:buNone/>
            </a:pPr>
            <a:endParaRPr lang="en-US" sz="2400" dirty="0">
              <a:solidFill>
                <a:srgbClr val="262626"/>
              </a:solidFill>
              <a:latin typeface="Times New Roman" panose="02020603050405020304" pitchFamily="18" charset="0"/>
              <a:cs typeface="Times New Roman" panose="02020603050405020304" pitchFamily="18" charset="0"/>
            </a:endParaRPr>
          </a:p>
          <a:p>
            <a:pPr>
              <a:buClr>
                <a:srgbClr val="0070C0"/>
              </a:buClr>
            </a:pPr>
            <a:endParaRPr lang="en-US" sz="2400" dirty="0">
              <a:solidFill>
                <a:srgbClr val="262626"/>
              </a:solidFill>
              <a:latin typeface="Times New Roman" panose="02020603050405020304" pitchFamily="18" charset="0"/>
              <a:cs typeface="Times New Roman" panose="02020603050405020304" pitchFamily="18" charset="0"/>
            </a:endParaRPr>
          </a:p>
        </p:txBody>
      </p:sp>
      <p:sp>
        <p:nvSpPr>
          <p:cNvPr id="9" name="Rectangle 4">
            <a:extLst>
              <a:ext uri="{FF2B5EF4-FFF2-40B4-BE49-F238E27FC236}">
                <a16:creationId xmlns:a16="http://schemas.microsoft.com/office/drawing/2014/main" id="{A55415E2-C320-DE4D-8401-514B6481713E}"/>
              </a:ext>
            </a:extLst>
          </p:cNvPr>
          <p:cNvSpPr>
            <a:spLocks noChangeArrowheads="1"/>
          </p:cNvSpPr>
          <p:nvPr/>
        </p:nvSpPr>
        <p:spPr bwMode="auto">
          <a:xfrm>
            <a:off x="-674658" y="314010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 name="TextBox 3">
            <a:extLst>
              <a:ext uri="{FF2B5EF4-FFF2-40B4-BE49-F238E27FC236}">
                <a16:creationId xmlns:a16="http://schemas.microsoft.com/office/drawing/2014/main" id="{8F016F42-FBC6-2443-B8E2-1DDB4DD0AD95}"/>
              </a:ext>
            </a:extLst>
          </p:cNvPr>
          <p:cNvSpPr txBox="1"/>
          <p:nvPr/>
        </p:nvSpPr>
        <p:spPr>
          <a:xfrm>
            <a:off x="828800" y="1691601"/>
            <a:ext cx="10638676" cy="3785652"/>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§55003(e) Except as provided in this subdivision, no prerequisite or corequisite may be established or renewed unless it is determined to be necessary and appropriate to achieve the purpose for which it has been established. A prerequisite or corequisite need not be scrutinized using content review as defined by subdivision (c) of section 55000 or content review with statistical validation as defined by subdivision (f) of this section, if: </a:t>
            </a:r>
          </a:p>
          <a:p>
            <a:endParaRPr lang="en-US" sz="2400" dirty="0">
              <a:latin typeface="Times New Roman" panose="02020603050405020304" pitchFamily="18" charset="0"/>
              <a:cs typeface="Times New Roman" panose="02020603050405020304" pitchFamily="18" charset="0"/>
            </a:endParaRPr>
          </a:p>
          <a:p>
            <a:r>
              <a:rPr lang="en-US" sz="2400" dirty="0">
                <a:solidFill>
                  <a:srgbClr val="FF0000"/>
                </a:solidFill>
                <a:latin typeface="Times New Roman" panose="02020603050405020304" pitchFamily="18" charset="0"/>
                <a:cs typeface="Times New Roman" panose="02020603050405020304" pitchFamily="18" charset="0"/>
              </a:rPr>
              <a:t>(5) it is a corequisite that has been recommended through placement guidelines approved by the Chancellor. </a:t>
            </a:r>
          </a:p>
          <a:p>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607496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A5717-B5DA-A942-AEEA-5AF76EE66A27}"/>
              </a:ext>
            </a:extLst>
          </p:cNvPr>
          <p:cNvSpPr>
            <a:spLocks noGrp="1"/>
          </p:cNvSpPr>
          <p:nvPr>
            <p:ph type="title"/>
          </p:nvPr>
        </p:nvSpPr>
        <p:spPr>
          <a:xfrm>
            <a:off x="1627322" y="681925"/>
            <a:ext cx="8849531" cy="619933"/>
          </a:xfrm>
        </p:spPr>
        <p:txBody>
          <a:bodyPr>
            <a:normAutofit fontScale="90000"/>
          </a:bodyPr>
          <a:lstStyle/>
          <a:p>
            <a:pPr algn="ctr"/>
            <a:r>
              <a:rPr lang="en-US" sz="4000" b="1" dirty="0">
                <a:solidFill>
                  <a:srgbClr val="0070C0"/>
                </a:solidFill>
                <a:latin typeface="Times New Roman" panose="02020603050405020304" pitchFamily="18" charset="0"/>
                <a:cs typeface="Times New Roman" panose="02020603050405020304" pitchFamily="18" charset="0"/>
              </a:rPr>
              <a:t>Title 5 §55063</a:t>
            </a:r>
          </a:p>
        </p:txBody>
      </p:sp>
      <p:sp>
        <p:nvSpPr>
          <p:cNvPr id="3" name="Content Placeholder 2">
            <a:extLst>
              <a:ext uri="{FF2B5EF4-FFF2-40B4-BE49-F238E27FC236}">
                <a16:creationId xmlns:a16="http://schemas.microsoft.com/office/drawing/2014/main" id="{26188833-44D1-0647-9D68-51F0F098AD9B}"/>
              </a:ext>
            </a:extLst>
          </p:cNvPr>
          <p:cNvSpPr>
            <a:spLocks noGrp="1"/>
          </p:cNvSpPr>
          <p:nvPr>
            <p:ph idx="1"/>
          </p:nvPr>
        </p:nvSpPr>
        <p:spPr>
          <a:xfrm>
            <a:off x="659567" y="2353456"/>
            <a:ext cx="10807908" cy="4197246"/>
          </a:xfrm>
        </p:spPr>
        <p:txBody>
          <a:bodyPr>
            <a:normAutofit/>
          </a:bodyPr>
          <a:lstStyle/>
          <a:p>
            <a:pPr marL="0" indent="0">
              <a:buClr>
                <a:srgbClr val="0070C0"/>
              </a:buClr>
              <a:buNone/>
            </a:pPr>
            <a:endParaRPr lang="en-US" sz="2400" dirty="0">
              <a:solidFill>
                <a:srgbClr val="262626"/>
              </a:solidFill>
              <a:latin typeface="Times New Roman" panose="02020603050405020304" pitchFamily="18" charset="0"/>
              <a:cs typeface="Times New Roman" panose="02020603050405020304" pitchFamily="18" charset="0"/>
            </a:endParaRPr>
          </a:p>
          <a:p>
            <a:pPr marL="0" indent="0">
              <a:buClr>
                <a:srgbClr val="0070C0"/>
              </a:buClr>
              <a:buNone/>
            </a:pPr>
            <a:endParaRPr lang="en-US" sz="2400" dirty="0">
              <a:solidFill>
                <a:srgbClr val="262626"/>
              </a:solidFill>
              <a:latin typeface="Times New Roman" panose="02020603050405020304" pitchFamily="18" charset="0"/>
              <a:cs typeface="Times New Roman" panose="02020603050405020304" pitchFamily="18" charset="0"/>
            </a:endParaRPr>
          </a:p>
          <a:p>
            <a:pPr marL="0" indent="0">
              <a:buClr>
                <a:srgbClr val="0070C0"/>
              </a:buClr>
              <a:buNone/>
            </a:pPr>
            <a:endParaRPr lang="en-US" sz="2400" dirty="0">
              <a:solidFill>
                <a:srgbClr val="262626"/>
              </a:solidFill>
              <a:latin typeface="Times New Roman" panose="02020603050405020304" pitchFamily="18" charset="0"/>
              <a:cs typeface="Times New Roman" panose="02020603050405020304" pitchFamily="18" charset="0"/>
            </a:endParaRPr>
          </a:p>
          <a:p>
            <a:pPr>
              <a:buClr>
                <a:srgbClr val="0070C0"/>
              </a:buClr>
            </a:pPr>
            <a:endParaRPr lang="en-US" sz="2400" dirty="0">
              <a:solidFill>
                <a:srgbClr val="262626"/>
              </a:solidFill>
              <a:latin typeface="Times New Roman" panose="02020603050405020304" pitchFamily="18" charset="0"/>
              <a:cs typeface="Times New Roman" panose="02020603050405020304" pitchFamily="18" charset="0"/>
            </a:endParaRPr>
          </a:p>
        </p:txBody>
      </p:sp>
      <p:sp>
        <p:nvSpPr>
          <p:cNvPr id="9" name="Rectangle 4">
            <a:extLst>
              <a:ext uri="{FF2B5EF4-FFF2-40B4-BE49-F238E27FC236}">
                <a16:creationId xmlns:a16="http://schemas.microsoft.com/office/drawing/2014/main" id="{A55415E2-C320-DE4D-8401-514B6481713E}"/>
              </a:ext>
            </a:extLst>
          </p:cNvPr>
          <p:cNvSpPr>
            <a:spLocks noChangeArrowheads="1"/>
          </p:cNvSpPr>
          <p:nvPr/>
        </p:nvSpPr>
        <p:spPr bwMode="auto">
          <a:xfrm>
            <a:off x="-674658" y="314010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 name="TextBox 3">
            <a:extLst>
              <a:ext uri="{FF2B5EF4-FFF2-40B4-BE49-F238E27FC236}">
                <a16:creationId xmlns:a16="http://schemas.microsoft.com/office/drawing/2014/main" id="{8F016F42-FBC6-2443-B8E2-1DDB4DD0AD95}"/>
              </a:ext>
            </a:extLst>
          </p:cNvPr>
          <p:cNvSpPr txBox="1"/>
          <p:nvPr/>
        </p:nvSpPr>
        <p:spPr>
          <a:xfrm>
            <a:off x="828800" y="1691601"/>
            <a:ext cx="10638676" cy="4893647"/>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English Competency</a:t>
            </a:r>
          </a:p>
          <a:p>
            <a:r>
              <a:rPr lang="en-US" sz="2400" dirty="0">
                <a:latin typeface="Times New Roman" panose="02020603050405020304" pitchFamily="18" charset="0"/>
                <a:cs typeface="Times New Roman" panose="02020603050405020304" pitchFamily="18" charset="0"/>
              </a:rPr>
              <a:t>Effective for all students admitted to a community college for the Fall 20019 term or any term thereafter, competence in written expression shall be demonstrated by obtaining a satisfactory grade in an English course at the level of the course typically known as Freshman Composition (either Freshman Composition or another English course at the same level and with the same rigor, approved locally) or by </a:t>
            </a:r>
            <a:r>
              <a:rPr lang="en-US" sz="2400" strike="sngStrike" dirty="0">
                <a:latin typeface="Times New Roman" panose="02020603050405020304" pitchFamily="18" charset="0"/>
                <a:cs typeface="Times New Roman" panose="02020603050405020304" pitchFamily="18" charset="0"/>
              </a:rPr>
              <a:t>completing an assessment conducted pursuant to subchapter 6 of this chapter (commencing with section 55500) </a:t>
            </a:r>
            <a:r>
              <a:rPr lang="en-US" sz="2400" u="sng" dirty="0">
                <a:solidFill>
                  <a:srgbClr val="FF0000"/>
                </a:solidFill>
                <a:latin typeface="Times New Roman" panose="02020603050405020304" pitchFamily="18" charset="0"/>
                <a:cs typeface="Times New Roman" panose="02020603050405020304" pitchFamily="18" charset="0"/>
              </a:rPr>
              <a:t>demonstrating competency </a:t>
            </a:r>
            <a:r>
              <a:rPr lang="en-US" sz="2400" strike="sngStrike" dirty="0">
                <a:latin typeface="Times New Roman" panose="02020603050405020304" pitchFamily="18" charset="0"/>
                <a:cs typeface="Times New Roman" panose="02020603050405020304" pitchFamily="18" charset="0"/>
              </a:rPr>
              <a:t>and achieving a score determined to be </a:t>
            </a:r>
            <a:r>
              <a:rPr lang="en-US" sz="2400" dirty="0">
                <a:latin typeface="Times New Roman" panose="02020603050405020304" pitchFamily="18" charset="0"/>
                <a:cs typeface="Times New Roman" panose="02020603050405020304" pitchFamily="18" charset="0"/>
              </a:rPr>
              <a:t>that is comparable to satisfactory completion of the specified English course, </a:t>
            </a:r>
            <a:r>
              <a:rPr lang="en-US" sz="2400" u="sng" dirty="0">
                <a:solidFill>
                  <a:srgbClr val="FF0000"/>
                </a:solidFill>
                <a:latin typeface="Times New Roman" panose="02020603050405020304" pitchFamily="18" charset="0"/>
                <a:cs typeface="Times New Roman" panose="02020603050405020304" pitchFamily="18" charset="0"/>
              </a:rPr>
              <a:t>determined locally</a:t>
            </a:r>
            <a:r>
              <a:rPr lang="en-US" sz="2400" dirty="0">
                <a:latin typeface="Times New Roman" panose="02020603050405020304" pitchFamily="18" charset="0"/>
                <a:cs typeface="Times New Roman" panose="02020603050405020304" pitchFamily="18" charset="0"/>
              </a:rPr>
              <a:t>. Satisfactory completion of an English course at the level of Freshman Composition shall satisfy both this competency requirement and the coursework requirement set forth in subdivision (b)(1)(D)(</a:t>
            </a:r>
            <a:r>
              <a:rPr lang="en-US" sz="2400" dirty="0" err="1">
                <a:latin typeface="Times New Roman" panose="02020603050405020304" pitchFamily="18" charset="0"/>
                <a:cs typeface="Times New Roman" panose="02020603050405020304" pitchFamily="18" charset="0"/>
              </a:rPr>
              <a:t>i</a:t>
            </a:r>
            <a:r>
              <a:rPr lang="en-US" sz="2400" dirty="0">
                <a:latin typeface="Times New Roman" panose="02020603050405020304" pitchFamily="18" charset="0"/>
                <a:cs typeface="Times New Roman" panose="02020603050405020304" pitchFamily="18" charset="0"/>
              </a:rPr>
              <a:t>) of this section. </a:t>
            </a:r>
          </a:p>
          <a:p>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421863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A5717-B5DA-A942-AEEA-5AF76EE66A27}"/>
              </a:ext>
            </a:extLst>
          </p:cNvPr>
          <p:cNvSpPr>
            <a:spLocks noGrp="1"/>
          </p:cNvSpPr>
          <p:nvPr>
            <p:ph type="title"/>
          </p:nvPr>
        </p:nvSpPr>
        <p:spPr>
          <a:xfrm>
            <a:off x="1627322" y="681925"/>
            <a:ext cx="8849531" cy="619933"/>
          </a:xfrm>
        </p:spPr>
        <p:txBody>
          <a:bodyPr>
            <a:normAutofit fontScale="90000"/>
          </a:bodyPr>
          <a:lstStyle/>
          <a:p>
            <a:pPr algn="ctr"/>
            <a:r>
              <a:rPr lang="en-US" sz="4000" b="1" dirty="0">
                <a:solidFill>
                  <a:srgbClr val="0070C0"/>
                </a:solidFill>
                <a:latin typeface="Times New Roman" panose="02020603050405020304" pitchFamily="18" charset="0"/>
                <a:cs typeface="Times New Roman" panose="02020603050405020304" pitchFamily="18" charset="0"/>
              </a:rPr>
              <a:t>Title 5 §55063</a:t>
            </a:r>
          </a:p>
        </p:txBody>
      </p:sp>
      <p:sp>
        <p:nvSpPr>
          <p:cNvPr id="3" name="Content Placeholder 2">
            <a:extLst>
              <a:ext uri="{FF2B5EF4-FFF2-40B4-BE49-F238E27FC236}">
                <a16:creationId xmlns:a16="http://schemas.microsoft.com/office/drawing/2014/main" id="{26188833-44D1-0647-9D68-51F0F098AD9B}"/>
              </a:ext>
            </a:extLst>
          </p:cNvPr>
          <p:cNvSpPr>
            <a:spLocks noGrp="1"/>
          </p:cNvSpPr>
          <p:nvPr>
            <p:ph idx="1"/>
          </p:nvPr>
        </p:nvSpPr>
        <p:spPr>
          <a:xfrm>
            <a:off x="659567" y="2353456"/>
            <a:ext cx="10807908" cy="4197246"/>
          </a:xfrm>
        </p:spPr>
        <p:txBody>
          <a:bodyPr>
            <a:normAutofit/>
          </a:bodyPr>
          <a:lstStyle/>
          <a:p>
            <a:pPr marL="0" indent="0">
              <a:buClr>
                <a:srgbClr val="0070C0"/>
              </a:buClr>
              <a:buNone/>
            </a:pPr>
            <a:endParaRPr lang="en-US" sz="2400" dirty="0">
              <a:solidFill>
                <a:srgbClr val="262626"/>
              </a:solidFill>
              <a:latin typeface="Times New Roman" panose="02020603050405020304" pitchFamily="18" charset="0"/>
              <a:cs typeface="Times New Roman" panose="02020603050405020304" pitchFamily="18" charset="0"/>
            </a:endParaRPr>
          </a:p>
          <a:p>
            <a:pPr marL="0" indent="0">
              <a:buClr>
                <a:srgbClr val="0070C0"/>
              </a:buClr>
              <a:buNone/>
            </a:pPr>
            <a:endParaRPr lang="en-US" sz="2400" dirty="0">
              <a:solidFill>
                <a:srgbClr val="262626"/>
              </a:solidFill>
              <a:latin typeface="Times New Roman" panose="02020603050405020304" pitchFamily="18" charset="0"/>
              <a:cs typeface="Times New Roman" panose="02020603050405020304" pitchFamily="18" charset="0"/>
            </a:endParaRPr>
          </a:p>
          <a:p>
            <a:pPr marL="0" indent="0">
              <a:buClr>
                <a:srgbClr val="0070C0"/>
              </a:buClr>
              <a:buNone/>
            </a:pPr>
            <a:endParaRPr lang="en-US" sz="2400" dirty="0">
              <a:solidFill>
                <a:srgbClr val="262626"/>
              </a:solidFill>
              <a:latin typeface="Times New Roman" panose="02020603050405020304" pitchFamily="18" charset="0"/>
              <a:cs typeface="Times New Roman" panose="02020603050405020304" pitchFamily="18" charset="0"/>
            </a:endParaRPr>
          </a:p>
          <a:p>
            <a:pPr>
              <a:buClr>
                <a:srgbClr val="0070C0"/>
              </a:buClr>
            </a:pPr>
            <a:endParaRPr lang="en-US" sz="2400" dirty="0">
              <a:solidFill>
                <a:srgbClr val="262626"/>
              </a:solidFill>
              <a:latin typeface="Times New Roman" panose="02020603050405020304" pitchFamily="18" charset="0"/>
              <a:cs typeface="Times New Roman" panose="02020603050405020304" pitchFamily="18" charset="0"/>
            </a:endParaRPr>
          </a:p>
        </p:txBody>
      </p:sp>
      <p:sp>
        <p:nvSpPr>
          <p:cNvPr id="9" name="Rectangle 4">
            <a:extLst>
              <a:ext uri="{FF2B5EF4-FFF2-40B4-BE49-F238E27FC236}">
                <a16:creationId xmlns:a16="http://schemas.microsoft.com/office/drawing/2014/main" id="{A55415E2-C320-DE4D-8401-514B6481713E}"/>
              </a:ext>
            </a:extLst>
          </p:cNvPr>
          <p:cNvSpPr>
            <a:spLocks noChangeArrowheads="1"/>
          </p:cNvSpPr>
          <p:nvPr/>
        </p:nvSpPr>
        <p:spPr bwMode="auto">
          <a:xfrm>
            <a:off x="-674658" y="314010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 name="TextBox 3">
            <a:extLst>
              <a:ext uri="{FF2B5EF4-FFF2-40B4-BE49-F238E27FC236}">
                <a16:creationId xmlns:a16="http://schemas.microsoft.com/office/drawing/2014/main" id="{8F016F42-FBC6-2443-B8E2-1DDB4DD0AD95}"/>
              </a:ext>
            </a:extLst>
          </p:cNvPr>
          <p:cNvSpPr txBox="1"/>
          <p:nvPr/>
        </p:nvSpPr>
        <p:spPr>
          <a:xfrm>
            <a:off x="828799" y="1426130"/>
            <a:ext cx="10638676" cy="5262979"/>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Mathematics Competency</a:t>
            </a:r>
          </a:p>
          <a:p>
            <a:r>
              <a:rPr lang="en-US" sz="2400" dirty="0">
                <a:latin typeface="Times New Roman" panose="02020603050405020304" pitchFamily="18" charset="0"/>
                <a:cs typeface="Times New Roman" panose="02020603050405020304" pitchFamily="18" charset="0"/>
              </a:rPr>
              <a:t>Effective for all students admitted to a community college for the Fall 2009 term or any term thereafter, competence in mathematics shall be demonstrated by obtaining a satisfactory grade in a mathematics course at </a:t>
            </a:r>
            <a:r>
              <a:rPr lang="en-US" sz="2400" u="sng" dirty="0">
                <a:solidFill>
                  <a:srgbClr val="FF0000"/>
                </a:solidFill>
                <a:latin typeface="Times New Roman" panose="02020603050405020304" pitchFamily="18" charset="0"/>
                <a:cs typeface="Times New Roman" panose="02020603050405020304" pitchFamily="18" charset="0"/>
              </a:rPr>
              <a:t>or above </a:t>
            </a:r>
            <a:r>
              <a:rPr lang="en-US" sz="2400" dirty="0">
                <a:latin typeface="Times New Roman" panose="02020603050405020304" pitchFamily="18" charset="0"/>
                <a:cs typeface="Times New Roman" panose="02020603050405020304" pitchFamily="18" charset="0"/>
              </a:rPr>
              <a:t>the level of the course typically known as Intermediate Algebra (either Intermediate Algebra or another mathematics course at </a:t>
            </a:r>
            <a:r>
              <a:rPr lang="en-US" sz="2400" u="sng" dirty="0">
                <a:solidFill>
                  <a:srgbClr val="FF0000"/>
                </a:solidFill>
                <a:latin typeface="Times New Roman" panose="02020603050405020304" pitchFamily="18" charset="0"/>
                <a:cs typeface="Times New Roman" panose="02020603050405020304" pitchFamily="18" charset="0"/>
              </a:rPr>
              <a:t>or above </a:t>
            </a:r>
            <a:r>
              <a:rPr lang="en-US" sz="2400" dirty="0">
                <a:latin typeface="Times New Roman" panose="02020603050405020304" pitchFamily="18" charset="0"/>
                <a:cs typeface="Times New Roman" panose="02020603050405020304" pitchFamily="18" charset="0"/>
              </a:rPr>
              <a:t>the same level, with the same rigor and with Elementary Algebra as a prerequisite, approved locally) or by </a:t>
            </a:r>
            <a:r>
              <a:rPr lang="en-US" sz="2400" strike="sngStrike" dirty="0">
                <a:latin typeface="Times New Roman" panose="02020603050405020304" pitchFamily="18" charset="0"/>
                <a:cs typeface="Times New Roman" panose="02020603050405020304" pitchFamily="18" charset="0"/>
              </a:rPr>
              <a:t>completing an assessment conducted pursuant to subchapter 6 of this chapter (commencing with section 55500) </a:t>
            </a:r>
            <a:r>
              <a:rPr lang="en-US" sz="2400" u="sng" dirty="0">
                <a:solidFill>
                  <a:srgbClr val="FF0000"/>
                </a:solidFill>
                <a:latin typeface="Times New Roman" panose="02020603050405020304" pitchFamily="18" charset="0"/>
                <a:cs typeface="Times New Roman" panose="02020603050405020304" pitchFamily="18" charset="0"/>
              </a:rPr>
              <a:t>demonstrating competency </a:t>
            </a:r>
            <a:r>
              <a:rPr lang="en-US" sz="2400" strike="sngStrike" dirty="0">
                <a:latin typeface="Times New Roman" panose="02020603050405020304" pitchFamily="18" charset="0"/>
                <a:cs typeface="Times New Roman" panose="02020603050405020304" pitchFamily="18" charset="0"/>
              </a:rPr>
              <a:t>and achieving a score determined to be </a:t>
            </a:r>
            <a:r>
              <a:rPr lang="en-US" sz="2400" u="sng" dirty="0">
                <a:solidFill>
                  <a:srgbClr val="FF0000"/>
                </a:solidFill>
                <a:latin typeface="Times New Roman" panose="02020603050405020304" pitchFamily="18" charset="0"/>
                <a:cs typeface="Times New Roman" panose="02020603050405020304" pitchFamily="18" charset="0"/>
              </a:rPr>
              <a:t>that is </a:t>
            </a:r>
            <a:r>
              <a:rPr lang="en-US" sz="2400" dirty="0">
                <a:latin typeface="Times New Roman" panose="02020603050405020304" pitchFamily="18" charset="0"/>
                <a:cs typeface="Times New Roman" panose="02020603050405020304" pitchFamily="18" charset="0"/>
              </a:rPr>
              <a:t>comparable to satisfactory completion of </a:t>
            </a:r>
            <a:r>
              <a:rPr lang="en-US" sz="2400" strike="sngStrike" dirty="0">
                <a:latin typeface="Times New Roman" panose="02020603050405020304" pitchFamily="18" charset="0"/>
                <a:cs typeface="Times New Roman" panose="02020603050405020304" pitchFamily="18" charset="0"/>
              </a:rPr>
              <a:t>the specified </a:t>
            </a:r>
            <a:r>
              <a:rPr lang="en-US" sz="2400" dirty="0">
                <a:latin typeface="Times New Roman" panose="02020603050405020304" pitchFamily="18" charset="0"/>
                <a:cs typeface="Times New Roman" panose="02020603050405020304" pitchFamily="18" charset="0"/>
              </a:rPr>
              <a:t>a mathematics course at </a:t>
            </a:r>
            <a:r>
              <a:rPr lang="en-US" sz="2400" u="sng" dirty="0">
                <a:solidFill>
                  <a:srgbClr val="FF0000"/>
                </a:solidFill>
                <a:latin typeface="Times New Roman" panose="02020603050405020304" pitchFamily="18" charset="0"/>
                <a:cs typeface="Times New Roman" panose="02020603050405020304" pitchFamily="18" charset="0"/>
              </a:rPr>
              <a:t>or above the level of the course typically known as Intermediate Algebra, determined locally</a:t>
            </a:r>
            <a:r>
              <a:rPr lang="en-US" sz="2400" dirty="0">
                <a:latin typeface="Times New Roman" panose="02020603050405020304" pitchFamily="18" charset="0"/>
                <a:cs typeface="Times New Roman" panose="02020603050405020304" pitchFamily="18" charset="0"/>
              </a:rPr>
              <a:t>. Satisfactory completion of a mathematics course at or above the level of Intermediate Algebra shall satisfy both this competency requirement and the coursework requirement set forth in subdivision (b)(1)(D)(ii) of this section. </a:t>
            </a:r>
          </a:p>
        </p:txBody>
      </p:sp>
    </p:spTree>
    <p:extLst>
      <p:ext uri="{BB962C8B-B14F-4D97-AF65-F5344CB8AC3E}">
        <p14:creationId xmlns:p14="http://schemas.microsoft.com/office/powerpoint/2010/main" val="3815028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6AFA2-CEDE-7048-A3A5-489A6947ECF0}"/>
              </a:ext>
            </a:extLst>
          </p:cNvPr>
          <p:cNvSpPr>
            <a:spLocks noGrp="1"/>
          </p:cNvSpPr>
          <p:nvPr>
            <p:ph type="title"/>
          </p:nvPr>
        </p:nvSpPr>
        <p:spPr/>
        <p:txBody>
          <a:bodyPr>
            <a:normAutofit/>
          </a:bodyPr>
          <a:lstStyle/>
          <a:p>
            <a:pPr algn="ctr"/>
            <a:r>
              <a:rPr lang="en-US" sz="3600" b="1" dirty="0">
                <a:solidFill>
                  <a:srgbClr val="0070C0"/>
                </a:solidFill>
                <a:latin typeface="Times New Roman" panose="02020603050405020304" pitchFamily="18" charset="0"/>
                <a:cs typeface="Times New Roman" panose="02020603050405020304" pitchFamily="18" charset="0"/>
              </a:rPr>
              <a:t>§55522 </a:t>
            </a:r>
            <a:r>
              <a:rPr lang="en-US" sz="3600" b="1" dirty="0">
                <a:solidFill>
                  <a:srgbClr val="FF0000"/>
                </a:solidFill>
                <a:latin typeface="Times New Roman" panose="02020603050405020304" pitchFamily="18" charset="0"/>
                <a:cs typeface="Times New Roman" panose="02020603050405020304" pitchFamily="18" charset="0"/>
              </a:rPr>
              <a:t>English and Mathematics Placement and </a:t>
            </a:r>
            <a:r>
              <a:rPr lang="en-US" sz="3600" b="1" dirty="0">
                <a:solidFill>
                  <a:srgbClr val="0070C0"/>
                </a:solidFill>
                <a:latin typeface="Times New Roman" panose="02020603050405020304" pitchFamily="18" charset="0"/>
                <a:cs typeface="Times New Roman" panose="02020603050405020304" pitchFamily="18" charset="0"/>
              </a:rPr>
              <a:t>Assessment</a:t>
            </a:r>
          </a:p>
        </p:txBody>
      </p:sp>
      <p:sp>
        <p:nvSpPr>
          <p:cNvPr id="3" name="Content Placeholder 2">
            <a:extLst>
              <a:ext uri="{FF2B5EF4-FFF2-40B4-BE49-F238E27FC236}">
                <a16:creationId xmlns:a16="http://schemas.microsoft.com/office/drawing/2014/main" id="{097453E1-2160-8145-ADA5-E9F1946738C0}"/>
              </a:ext>
            </a:extLst>
          </p:cNvPr>
          <p:cNvSpPr>
            <a:spLocks noGrp="1"/>
          </p:cNvSpPr>
          <p:nvPr>
            <p:ph idx="1"/>
          </p:nvPr>
        </p:nvSpPr>
        <p:spPr/>
        <p:txBody>
          <a:bodyPr>
            <a:normAutofit/>
          </a:bodyPr>
          <a:lstStyle/>
          <a:p>
            <a:pPr marL="0" indent="0">
              <a:buNone/>
            </a:pPr>
            <a:r>
              <a:rPr lang="en-US" sz="2400" dirty="0">
                <a:solidFill>
                  <a:srgbClr val="FF0000"/>
                </a:solidFill>
                <a:latin typeface="Times New Roman" panose="02020603050405020304" pitchFamily="18" charset="0"/>
                <a:cs typeface="Times New Roman" panose="02020603050405020304" pitchFamily="18" charset="0"/>
              </a:rPr>
              <a:t>(a) Scope and intent. </a:t>
            </a:r>
          </a:p>
          <a:p>
            <a:pPr marL="0" indent="0">
              <a:buNone/>
            </a:pPr>
            <a:r>
              <a:rPr lang="en-US" sz="2400" dirty="0">
                <a:solidFill>
                  <a:srgbClr val="FF0000"/>
                </a:solidFill>
                <a:latin typeface="Times New Roman" panose="02020603050405020304" pitchFamily="18" charset="0"/>
                <a:cs typeface="Times New Roman" panose="02020603050405020304" pitchFamily="18" charset="0"/>
              </a:rPr>
              <a:t>(1) For students with a goal of transfer to a four-year institution, increase the number of students who enter and complete transfer-level English and mathematics (or quantitative reasoning) within one-year; </a:t>
            </a:r>
          </a:p>
          <a:p>
            <a:pPr marL="0" indent="0">
              <a:buNone/>
            </a:pPr>
            <a:r>
              <a:rPr lang="en-US" sz="2400" dirty="0">
                <a:solidFill>
                  <a:srgbClr val="FF0000"/>
                </a:solidFill>
                <a:latin typeface="Times New Roman" panose="02020603050405020304" pitchFamily="18" charset="0"/>
                <a:cs typeface="Times New Roman" panose="02020603050405020304" pitchFamily="18" charset="0"/>
              </a:rPr>
              <a:t>(2) For students with a goal of earning a certificate or a local associate degree, increase the number of students who enter and complete transfer-level or the required college-level English and mathematics (or quantitative reasoning) within one-year; </a:t>
            </a:r>
          </a:p>
          <a:p>
            <a:pPr marL="0" indent="0">
              <a:buNone/>
            </a:pPr>
            <a:r>
              <a:rPr lang="en-US" sz="2400" dirty="0">
                <a:solidFill>
                  <a:srgbClr val="FF0000"/>
                </a:solidFill>
                <a:latin typeface="Times New Roman" panose="02020603050405020304" pitchFamily="18" charset="0"/>
                <a:cs typeface="Times New Roman" panose="02020603050405020304" pitchFamily="18" charset="0"/>
              </a:rPr>
              <a:t>(3) Minimize disproportionate impacts on students caused by traditional placement practices. </a:t>
            </a:r>
          </a:p>
          <a:p>
            <a:pPr marL="0" indent="0">
              <a:buNone/>
            </a:pPr>
            <a:endParaRPr lang="en-US"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740155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6AFA2-CEDE-7048-A3A5-489A6947ECF0}"/>
              </a:ext>
            </a:extLst>
          </p:cNvPr>
          <p:cNvSpPr>
            <a:spLocks noGrp="1"/>
          </p:cNvSpPr>
          <p:nvPr>
            <p:ph type="title"/>
          </p:nvPr>
        </p:nvSpPr>
        <p:spPr/>
        <p:txBody>
          <a:bodyPr>
            <a:normAutofit/>
          </a:bodyPr>
          <a:lstStyle/>
          <a:p>
            <a:pPr algn="ctr"/>
            <a:r>
              <a:rPr lang="en-US" sz="3600" b="1" dirty="0">
                <a:solidFill>
                  <a:srgbClr val="0070C0"/>
                </a:solidFill>
                <a:latin typeface="Times New Roman" panose="02020603050405020304" pitchFamily="18" charset="0"/>
                <a:cs typeface="Times New Roman" panose="02020603050405020304" pitchFamily="18" charset="0"/>
              </a:rPr>
              <a:t>§55522 </a:t>
            </a:r>
            <a:r>
              <a:rPr lang="en-US" sz="3600" b="1" dirty="0">
                <a:solidFill>
                  <a:srgbClr val="FF0000"/>
                </a:solidFill>
                <a:latin typeface="Times New Roman" panose="02020603050405020304" pitchFamily="18" charset="0"/>
                <a:cs typeface="Times New Roman" panose="02020603050405020304" pitchFamily="18" charset="0"/>
              </a:rPr>
              <a:t>English and Mathematics Placement and </a:t>
            </a:r>
            <a:r>
              <a:rPr lang="en-US" sz="3600" b="1" dirty="0">
                <a:solidFill>
                  <a:srgbClr val="0070C0"/>
                </a:solidFill>
                <a:latin typeface="Times New Roman" panose="02020603050405020304" pitchFamily="18" charset="0"/>
                <a:cs typeface="Times New Roman" panose="02020603050405020304" pitchFamily="18" charset="0"/>
              </a:rPr>
              <a:t>Assessment</a:t>
            </a:r>
          </a:p>
        </p:txBody>
      </p:sp>
      <p:sp>
        <p:nvSpPr>
          <p:cNvPr id="3" name="Content Placeholder 2">
            <a:extLst>
              <a:ext uri="{FF2B5EF4-FFF2-40B4-BE49-F238E27FC236}">
                <a16:creationId xmlns:a16="http://schemas.microsoft.com/office/drawing/2014/main" id="{097453E1-2160-8145-ADA5-E9F1946738C0}"/>
              </a:ext>
            </a:extLst>
          </p:cNvPr>
          <p:cNvSpPr>
            <a:spLocks noGrp="1"/>
          </p:cNvSpPr>
          <p:nvPr>
            <p:ph idx="1"/>
          </p:nvPr>
        </p:nvSpPr>
        <p:spPr/>
        <p:txBody>
          <a:bodyPr>
            <a:normAutofit/>
          </a:bodyPr>
          <a:lstStyle/>
          <a:p>
            <a:pPr marL="0" indent="0">
              <a:buNone/>
            </a:pPr>
            <a:r>
              <a:rPr lang="en-US" sz="2400" dirty="0">
                <a:solidFill>
                  <a:srgbClr val="FF0000"/>
                </a:solidFill>
                <a:latin typeface="Times New Roman" panose="02020603050405020304" pitchFamily="18" charset="0"/>
                <a:cs typeface="Times New Roman" panose="02020603050405020304" pitchFamily="18" charset="0"/>
              </a:rPr>
              <a:t>(c) Placement Methods </a:t>
            </a:r>
          </a:p>
          <a:p>
            <a:pPr marL="0" indent="0">
              <a:buNone/>
            </a:pPr>
            <a:r>
              <a:rPr lang="en-US" sz="2400" dirty="0">
                <a:solidFill>
                  <a:srgbClr val="FF0000"/>
                </a:solidFill>
                <a:latin typeface="Times New Roman" panose="02020603050405020304" pitchFamily="18" charset="0"/>
                <a:cs typeface="Times New Roman" panose="02020603050405020304" pitchFamily="18" charset="0"/>
              </a:rPr>
              <a:t>(1) Districts shall use a placement method for English and mathematics (or quantitative reasoning) identified below: </a:t>
            </a:r>
          </a:p>
          <a:p>
            <a:pPr marL="0" indent="0">
              <a:buNone/>
            </a:pPr>
            <a:r>
              <a:rPr lang="en-US" sz="2400" dirty="0">
                <a:solidFill>
                  <a:srgbClr val="FF0000"/>
                </a:solidFill>
                <a:latin typeface="Times New Roman" panose="02020603050405020304" pitchFamily="18" charset="0"/>
                <a:cs typeface="Times New Roman" panose="02020603050405020304" pitchFamily="18" charset="0"/>
              </a:rPr>
              <a:t>(A) Any Chancellor’s Office placement method published by the Chancellor’s Office to implement Education Code section 78213. </a:t>
            </a:r>
          </a:p>
          <a:p>
            <a:pPr marL="0" indent="0">
              <a:buNone/>
            </a:pPr>
            <a:r>
              <a:rPr lang="en-US" sz="2400" dirty="0">
                <a:solidFill>
                  <a:srgbClr val="FF0000"/>
                </a:solidFill>
                <a:latin typeface="Times New Roman" panose="02020603050405020304" pitchFamily="18" charset="0"/>
                <a:cs typeface="Times New Roman" panose="02020603050405020304" pitchFamily="18" charset="0"/>
              </a:rPr>
              <a:t>(B) A district placement method based upon localized research using high school performance data, including self-reported high school performance data. </a:t>
            </a:r>
          </a:p>
          <a:p>
            <a:pPr marL="0" indent="0">
              <a:buNone/>
            </a:pPr>
            <a:r>
              <a:rPr lang="en-US" sz="2400" dirty="0">
                <a:solidFill>
                  <a:srgbClr val="FF0000"/>
                </a:solidFill>
                <a:latin typeface="Times New Roman" panose="02020603050405020304" pitchFamily="18" charset="0"/>
                <a:cs typeface="Times New Roman" panose="02020603050405020304" pitchFamily="18" charset="0"/>
              </a:rPr>
              <a:t>(</a:t>
            </a:r>
            <a:r>
              <a:rPr lang="en-US" sz="2400" dirty="0" err="1">
                <a:solidFill>
                  <a:srgbClr val="FF0000"/>
                </a:solidFill>
                <a:latin typeface="Times New Roman" panose="02020603050405020304" pitchFamily="18" charset="0"/>
                <a:cs typeface="Times New Roman" panose="02020603050405020304" pitchFamily="18" charset="0"/>
              </a:rPr>
              <a:t>i</a:t>
            </a:r>
            <a:r>
              <a:rPr lang="en-US" sz="2400" dirty="0">
                <a:solidFill>
                  <a:srgbClr val="FF0000"/>
                </a:solidFill>
                <a:latin typeface="Times New Roman" panose="02020603050405020304" pitchFamily="18" charset="0"/>
                <a:cs typeface="Times New Roman" panose="02020603050405020304" pitchFamily="18" charset="0"/>
              </a:rPr>
              <a:t>) A district placement method using localized research may utilize multiple measures to increase a student’s placement recommendation, but may not lower it, and must allow high performance on one measure to offset low performance on other measures. </a:t>
            </a:r>
          </a:p>
          <a:p>
            <a:pPr marL="0" indent="0">
              <a:buNone/>
            </a:pPr>
            <a:endParaRPr lang="en-US" sz="2400" dirty="0">
              <a:solidFill>
                <a:srgbClr val="FF0000"/>
              </a:solidFill>
              <a:latin typeface="Times New Roman" panose="02020603050405020304" pitchFamily="18" charset="0"/>
              <a:cs typeface="Times New Roman" panose="02020603050405020304" pitchFamily="18" charset="0"/>
            </a:endParaRPr>
          </a:p>
          <a:p>
            <a:pPr marL="0" indent="0">
              <a:buNone/>
            </a:pPr>
            <a:endParaRPr lang="en-US"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225147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6AFA2-CEDE-7048-A3A5-489A6947ECF0}"/>
              </a:ext>
            </a:extLst>
          </p:cNvPr>
          <p:cNvSpPr>
            <a:spLocks noGrp="1"/>
          </p:cNvSpPr>
          <p:nvPr>
            <p:ph type="title"/>
          </p:nvPr>
        </p:nvSpPr>
        <p:spPr/>
        <p:txBody>
          <a:bodyPr>
            <a:normAutofit/>
          </a:bodyPr>
          <a:lstStyle/>
          <a:p>
            <a:pPr algn="ctr"/>
            <a:r>
              <a:rPr lang="en-US" sz="3600" b="1" dirty="0">
                <a:solidFill>
                  <a:srgbClr val="0070C0"/>
                </a:solidFill>
                <a:latin typeface="Times New Roman" panose="02020603050405020304" pitchFamily="18" charset="0"/>
                <a:cs typeface="Times New Roman" panose="02020603050405020304" pitchFamily="18" charset="0"/>
              </a:rPr>
              <a:t>§55522 </a:t>
            </a:r>
            <a:r>
              <a:rPr lang="en-US" sz="3600" b="1" dirty="0">
                <a:solidFill>
                  <a:srgbClr val="FF0000"/>
                </a:solidFill>
                <a:latin typeface="Times New Roman" panose="02020603050405020304" pitchFamily="18" charset="0"/>
                <a:cs typeface="Times New Roman" panose="02020603050405020304" pitchFamily="18" charset="0"/>
              </a:rPr>
              <a:t>English and Mathematics Placement and </a:t>
            </a:r>
            <a:r>
              <a:rPr lang="en-US" sz="3600" b="1" dirty="0">
                <a:solidFill>
                  <a:srgbClr val="0070C0"/>
                </a:solidFill>
                <a:latin typeface="Times New Roman" panose="02020603050405020304" pitchFamily="18" charset="0"/>
                <a:cs typeface="Times New Roman" panose="02020603050405020304" pitchFamily="18" charset="0"/>
              </a:rPr>
              <a:t>Assessment</a:t>
            </a:r>
          </a:p>
        </p:txBody>
      </p:sp>
      <p:sp>
        <p:nvSpPr>
          <p:cNvPr id="3" name="Content Placeholder 2">
            <a:extLst>
              <a:ext uri="{FF2B5EF4-FFF2-40B4-BE49-F238E27FC236}">
                <a16:creationId xmlns:a16="http://schemas.microsoft.com/office/drawing/2014/main" id="{097453E1-2160-8145-ADA5-E9F1946738C0}"/>
              </a:ext>
            </a:extLst>
          </p:cNvPr>
          <p:cNvSpPr>
            <a:spLocks noGrp="1"/>
          </p:cNvSpPr>
          <p:nvPr>
            <p:ph idx="1"/>
          </p:nvPr>
        </p:nvSpPr>
        <p:spPr/>
        <p:txBody>
          <a:bodyPr>
            <a:normAutofit/>
          </a:bodyPr>
          <a:lstStyle/>
          <a:p>
            <a:pPr marL="0" indent="0">
              <a:buNone/>
            </a:pPr>
            <a:r>
              <a:rPr lang="en-US" sz="2400" dirty="0">
                <a:solidFill>
                  <a:srgbClr val="FF0000"/>
                </a:solidFill>
                <a:latin typeface="Times New Roman" panose="02020603050405020304" pitchFamily="18" charset="0"/>
                <a:cs typeface="Times New Roman" panose="02020603050405020304" pitchFamily="18" charset="0"/>
              </a:rPr>
              <a:t>(ii) A district placement method using localized research must be supported by data and research showing throughput rates at or above those achieved by direct placement into a transfer-level course (or college-level courses where appropriate). Such data and research must be validated within two years of adoption of the method. The Chancellor shall regularly publish throughput rates achieved by direct placement into transfer-level courses (or college-level courses where appropriate), based upon the best available research at the time of publication. </a:t>
            </a:r>
          </a:p>
          <a:p>
            <a:pPr marL="0" indent="0">
              <a:buNone/>
            </a:pPr>
            <a:endParaRPr lang="en-US"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457744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6AFA2-CEDE-7048-A3A5-489A6947ECF0}"/>
              </a:ext>
            </a:extLst>
          </p:cNvPr>
          <p:cNvSpPr>
            <a:spLocks noGrp="1"/>
          </p:cNvSpPr>
          <p:nvPr>
            <p:ph type="title"/>
          </p:nvPr>
        </p:nvSpPr>
        <p:spPr/>
        <p:txBody>
          <a:bodyPr>
            <a:normAutofit/>
          </a:bodyPr>
          <a:lstStyle/>
          <a:p>
            <a:pPr algn="ctr"/>
            <a:r>
              <a:rPr lang="en-US" sz="3600" b="1" dirty="0">
                <a:solidFill>
                  <a:srgbClr val="0070C0"/>
                </a:solidFill>
                <a:latin typeface="Times New Roman" panose="02020603050405020304" pitchFamily="18" charset="0"/>
                <a:cs typeface="Times New Roman" panose="02020603050405020304" pitchFamily="18" charset="0"/>
              </a:rPr>
              <a:t>§55522 </a:t>
            </a:r>
            <a:r>
              <a:rPr lang="en-US" sz="3600" b="1" dirty="0">
                <a:solidFill>
                  <a:srgbClr val="FF0000"/>
                </a:solidFill>
                <a:latin typeface="Times New Roman" panose="02020603050405020304" pitchFamily="18" charset="0"/>
                <a:cs typeface="Times New Roman" panose="02020603050405020304" pitchFamily="18" charset="0"/>
              </a:rPr>
              <a:t>English and Mathematics Placement and </a:t>
            </a:r>
            <a:r>
              <a:rPr lang="en-US" sz="3600" b="1" dirty="0">
                <a:solidFill>
                  <a:srgbClr val="0070C0"/>
                </a:solidFill>
                <a:latin typeface="Times New Roman" panose="02020603050405020304" pitchFamily="18" charset="0"/>
                <a:cs typeface="Times New Roman" panose="02020603050405020304" pitchFamily="18" charset="0"/>
              </a:rPr>
              <a:t>Assessment</a:t>
            </a:r>
          </a:p>
        </p:txBody>
      </p:sp>
      <p:sp>
        <p:nvSpPr>
          <p:cNvPr id="3" name="Content Placeholder 2">
            <a:extLst>
              <a:ext uri="{FF2B5EF4-FFF2-40B4-BE49-F238E27FC236}">
                <a16:creationId xmlns:a16="http://schemas.microsoft.com/office/drawing/2014/main" id="{097453E1-2160-8145-ADA5-E9F1946738C0}"/>
              </a:ext>
            </a:extLst>
          </p:cNvPr>
          <p:cNvSpPr>
            <a:spLocks noGrp="1"/>
          </p:cNvSpPr>
          <p:nvPr>
            <p:ph idx="1"/>
          </p:nvPr>
        </p:nvSpPr>
        <p:spPr/>
        <p:txBody>
          <a:bodyPr>
            <a:normAutofit/>
          </a:bodyPr>
          <a:lstStyle/>
          <a:p>
            <a:pPr marL="0" lvl="1" indent="0" algn="ctr">
              <a:buClr>
                <a:srgbClr val="0070C0"/>
              </a:buClr>
              <a:buNone/>
            </a:pPr>
            <a:r>
              <a:rPr lang="en-US" b="1" dirty="0">
                <a:latin typeface="Times New Roman" panose="02020603050405020304" pitchFamily="18" charset="0"/>
                <a:cs typeface="Times New Roman" panose="02020603050405020304" pitchFamily="18" charset="0"/>
              </a:rPr>
              <a:t>Guided Self-placement</a:t>
            </a:r>
          </a:p>
          <a:p>
            <a:pPr marL="0" indent="0">
              <a:buNone/>
            </a:pPr>
            <a:r>
              <a:rPr lang="en-US" sz="2400" dirty="0">
                <a:solidFill>
                  <a:srgbClr val="FF0000"/>
                </a:solidFill>
                <a:latin typeface="Times New Roman" panose="02020603050405020304" pitchFamily="18" charset="0"/>
                <a:cs typeface="Times New Roman" panose="02020603050405020304" pitchFamily="18" charset="0"/>
              </a:rPr>
              <a:t>(C) A district placement method may be based upon guided placement, including self- placement, if a student’s high school performance data is not available or usable with reasonable effort. District placement methods based upon guided placement, including self-placement, shall not: </a:t>
            </a:r>
          </a:p>
          <a:p>
            <a:pPr marL="0" indent="0">
              <a:buNone/>
            </a:pPr>
            <a:r>
              <a:rPr lang="en-US" sz="2400" dirty="0">
                <a:solidFill>
                  <a:srgbClr val="FF0000"/>
                </a:solidFill>
                <a:latin typeface="Times New Roman" panose="02020603050405020304" pitchFamily="18" charset="0"/>
                <a:cs typeface="Times New Roman" panose="02020603050405020304" pitchFamily="18" charset="0"/>
              </a:rPr>
              <a:t>(</a:t>
            </a:r>
            <a:r>
              <a:rPr lang="en-US" sz="2400" dirty="0" err="1">
                <a:solidFill>
                  <a:srgbClr val="FF0000"/>
                </a:solidFill>
                <a:latin typeface="Times New Roman" panose="02020603050405020304" pitchFamily="18" charset="0"/>
                <a:cs typeface="Times New Roman" panose="02020603050405020304" pitchFamily="18" charset="0"/>
              </a:rPr>
              <a:t>i</a:t>
            </a:r>
            <a:r>
              <a:rPr lang="en-US" sz="2400" dirty="0">
                <a:solidFill>
                  <a:srgbClr val="FF0000"/>
                </a:solidFill>
                <a:latin typeface="Times New Roman" panose="02020603050405020304" pitchFamily="18" charset="0"/>
                <a:cs typeface="Times New Roman" panose="02020603050405020304" pitchFamily="18" charset="0"/>
              </a:rPr>
              <a:t>) incorporate sample problems or assignments, assessment instruments, or tests, including those designed for skill assessment, unless approved by the Chancellor; or </a:t>
            </a:r>
          </a:p>
          <a:p>
            <a:pPr marL="0" indent="0">
              <a:buNone/>
            </a:pPr>
            <a:r>
              <a:rPr lang="en-US" sz="2400" dirty="0">
                <a:solidFill>
                  <a:srgbClr val="FF0000"/>
                </a:solidFill>
                <a:latin typeface="Times New Roman" panose="02020603050405020304" pitchFamily="18" charset="0"/>
                <a:cs typeface="Times New Roman" panose="02020603050405020304" pitchFamily="18" charset="0"/>
              </a:rPr>
              <a:t>(ii) request students to solve problems, answer curricular questions, present demonstrations/examples of course work designed to show knowledge or mastery of prerequisite skills, or demonstrate skills through tests or surveys. </a:t>
            </a:r>
          </a:p>
          <a:p>
            <a:pPr marL="0" indent="0">
              <a:buNone/>
            </a:pPr>
            <a:endParaRPr lang="en-US"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267046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6AFA2-CEDE-7048-A3A5-489A6947ECF0}"/>
              </a:ext>
            </a:extLst>
          </p:cNvPr>
          <p:cNvSpPr>
            <a:spLocks noGrp="1"/>
          </p:cNvSpPr>
          <p:nvPr>
            <p:ph type="title"/>
          </p:nvPr>
        </p:nvSpPr>
        <p:spPr/>
        <p:txBody>
          <a:bodyPr>
            <a:normAutofit/>
          </a:bodyPr>
          <a:lstStyle/>
          <a:p>
            <a:pPr algn="ctr"/>
            <a:r>
              <a:rPr lang="en-US" sz="3600" b="1" dirty="0">
                <a:solidFill>
                  <a:srgbClr val="0070C0"/>
                </a:solidFill>
                <a:latin typeface="Times New Roman" panose="02020603050405020304" pitchFamily="18" charset="0"/>
                <a:cs typeface="Times New Roman" panose="02020603050405020304" pitchFamily="18" charset="0"/>
              </a:rPr>
              <a:t>§55522 </a:t>
            </a:r>
            <a:r>
              <a:rPr lang="en-US" sz="3600" b="1" dirty="0">
                <a:solidFill>
                  <a:srgbClr val="FF0000"/>
                </a:solidFill>
                <a:latin typeface="Times New Roman" panose="02020603050405020304" pitchFamily="18" charset="0"/>
                <a:cs typeface="Times New Roman" panose="02020603050405020304" pitchFamily="18" charset="0"/>
              </a:rPr>
              <a:t>English and Mathematics Placement and </a:t>
            </a:r>
            <a:r>
              <a:rPr lang="en-US" sz="3600" b="1" dirty="0">
                <a:solidFill>
                  <a:srgbClr val="0070C0"/>
                </a:solidFill>
                <a:latin typeface="Times New Roman" panose="02020603050405020304" pitchFamily="18" charset="0"/>
                <a:cs typeface="Times New Roman" panose="02020603050405020304" pitchFamily="18" charset="0"/>
              </a:rPr>
              <a:t>Assessment</a:t>
            </a:r>
          </a:p>
        </p:txBody>
      </p:sp>
      <p:sp>
        <p:nvSpPr>
          <p:cNvPr id="3" name="Content Placeholder 2">
            <a:extLst>
              <a:ext uri="{FF2B5EF4-FFF2-40B4-BE49-F238E27FC236}">
                <a16:creationId xmlns:a16="http://schemas.microsoft.com/office/drawing/2014/main" id="{097453E1-2160-8145-ADA5-E9F1946738C0}"/>
              </a:ext>
            </a:extLst>
          </p:cNvPr>
          <p:cNvSpPr>
            <a:spLocks noGrp="1"/>
          </p:cNvSpPr>
          <p:nvPr>
            <p:ph idx="1"/>
          </p:nvPr>
        </p:nvSpPr>
        <p:spPr/>
        <p:txBody>
          <a:bodyPr>
            <a:normAutofit/>
          </a:bodyPr>
          <a:lstStyle/>
          <a:p>
            <a:pPr marL="0" indent="0">
              <a:buNone/>
            </a:pPr>
            <a:endParaRPr lang="en-US" sz="2400" dirty="0">
              <a:solidFill>
                <a:srgbClr val="FF0000"/>
              </a:solidFill>
              <a:latin typeface="Times New Roman" panose="02020603050405020304" pitchFamily="18" charset="0"/>
              <a:cs typeface="Times New Roman" panose="02020603050405020304" pitchFamily="18" charset="0"/>
            </a:endParaRPr>
          </a:p>
          <a:p>
            <a:pPr marL="0" indent="0">
              <a:buNone/>
            </a:pPr>
            <a:r>
              <a:rPr lang="en-US" sz="2400" dirty="0">
                <a:solidFill>
                  <a:srgbClr val="FF0000"/>
                </a:solidFill>
                <a:latin typeface="Times New Roman" panose="02020603050405020304" pitchFamily="18" charset="0"/>
                <a:cs typeface="Times New Roman" panose="02020603050405020304" pitchFamily="18" charset="0"/>
              </a:rPr>
              <a:t>(2) Placement methods authorized by this section shall be designed to maximize the probability that students will enter and complete transfer-level coursework in English, mathematics (or quantitative reasoning) within one year. Placement methods shall not authorize placement of students into a remedial sequence or pre-transfer coursework in English or mathematics (or quantitative reasoning) unless: </a:t>
            </a:r>
          </a:p>
          <a:p>
            <a:pPr marL="0" indent="0">
              <a:buNone/>
            </a:pPr>
            <a:endParaRPr lang="en-US" sz="2400" dirty="0">
              <a:solidFill>
                <a:srgbClr val="FF0000"/>
              </a:solidFill>
              <a:latin typeface="Times New Roman" panose="02020603050405020304" pitchFamily="18" charset="0"/>
              <a:cs typeface="Times New Roman" panose="02020603050405020304" pitchFamily="18" charset="0"/>
            </a:endParaRPr>
          </a:p>
          <a:p>
            <a:pPr marL="0" indent="0">
              <a:buNone/>
            </a:pPr>
            <a:r>
              <a:rPr lang="en-US" sz="2400" dirty="0">
                <a:solidFill>
                  <a:srgbClr val="FF0000"/>
                </a:solidFill>
                <a:latin typeface="Times New Roman" panose="02020603050405020304" pitchFamily="18" charset="0"/>
                <a:cs typeface="Times New Roman" panose="02020603050405020304" pitchFamily="18" charset="0"/>
              </a:rPr>
              <a:t>(A) the student is highly unlikely to succeed in the transfer-level course; and </a:t>
            </a:r>
          </a:p>
          <a:p>
            <a:pPr marL="0" indent="0">
              <a:buNone/>
            </a:pPr>
            <a:endParaRPr lang="en-US" sz="2400" dirty="0">
              <a:solidFill>
                <a:srgbClr val="FF0000"/>
              </a:solidFill>
              <a:latin typeface="Times New Roman" panose="02020603050405020304" pitchFamily="18" charset="0"/>
              <a:cs typeface="Times New Roman" panose="02020603050405020304" pitchFamily="18" charset="0"/>
            </a:endParaRPr>
          </a:p>
          <a:p>
            <a:pPr marL="0" indent="0">
              <a:buNone/>
            </a:pPr>
            <a:r>
              <a:rPr lang="en-US" sz="2400" dirty="0">
                <a:solidFill>
                  <a:srgbClr val="FF0000"/>
                </a:solidFill>
                <a:latin typeface="Times New Roman" panose="02020603050405020304" pitchFamily="18" charset="0"/>
                <a:cs typeface="Times New Roman" panose="02020603050405020304" pitchFamily="18" charset="0"/>
              </a:rPr>
              <a:t>(B) enrollment in pre-transfer-level coursework will improve the student’s likelihood of completing transfer-level courses in one-year. </a:t>
            </a:r>
          </a:p>
          <a:p>
            <a:pPr marL="0" indent="0">
              <a:buNone/>
            </a:pPr>
            <a:endParaRPr lang="en-US"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676888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6AFA2-CEDE-7048-A3A5-489A6947ECF0}"/>
              </a:ext>
            </a:extLst>
          </p:cNvPr>
          <p:cNvSpPr>
            <a:spLocks noGrp="1"/>
          </p:cNvSpPr>
          <p:nvPr>
            <p:ph type="title"/>
          </p:nvPr>
        </p:nvSpPr>
        <p:spPr/>
        <p:txBody>
          <a:bodyPr>
            <a:normAutofit/>
          </a:bodyPr>
          <a:lstStyle/>
          <a:p>
            <a:pPr algn="ctr"/>
            <a:r>
              <a:rPr lang="en-US" sz="3600" b="1" dirty="0">
                <a:solidFill>
                  <a:srgbClr val="0070C0"/>
                </a:solidFill>
                <a:latin typeface="Times New Roman" panose="02020603050405020304" pitchFamily="18" charset="0"/>
                <a:cs typeface="Times New Roman" panose="02020603050405020304" pitchFamily="18" charset="0"/>
              </a:rPr>
              <a:t>§55522 </a:t>
            </a:r>
            <a:r>
              <a:rPr lang="en-US" sz="3600" b="1" dirty="0">
                <a:solidFill>
                  <a:srgbClr val="FF0000"/>
                </a:solidFill>
                <a:latin typeface="Times New Roman" panose="02020603050405020304" pitchFamily="18" charset="0"/>
                <a:cs typeface="Times New Roman" panose="02020603050405020304" pitchFamily="18" charset="0"/>
              </a:rPr>
              <a:t>English and Mathematics Placement and </a:t>
            </a:r>
            <a:r>
              <a:rPr lang="en-US" sz="3600" b="1" dirty="0">
                <a:solidFill>
                  <a:srgbClr val="0070C0"/>
                </a:solidFill>
                <a:latin typeface="Times New Roman" panose="02020603050405020304" pitchFamily="18" charset="0"/>
                <a:cs typeface="Times New Roman" panose="02020603050405020304" pitchFamily="18" charset="0"/>
              </a:rPr>
              <a:t>Assessment</a:t>
            </a:r>
          </a:p>
        </p:txBody>
      </p:sp>
      <p:sp>
        <p:nvSpPr>
          <p:cNvPr id="3" name="Content Placeholder 2">
            <a:extLst>
              <a:ext uri="{FF2B5EF4-FFF2-40B4-BE49-F238E27FC236}">
                <a16:creationId xmlns:a16="http://schemas.microsoft.com/office/drawing/2014/main" id="{097453E1-2160-8145-ADA5-E9F1946738C0}"/>
              </a:ext>
            </a:extLst>
          </p:cNvPr>
          <p:cNvSpPr>
            <a:spLocks noGrp="1"/>
          </p:cNvSpPr>
          <p:nvPr>
            <p:ph idx="1"/>
          </p:nvPr>
        </p:nvSpPr>
        <p:spPr/>
        <p:txBody>
          <a:bodyPr>
            <a:normAutofit/>
          </a:bodyPr>
          <a:lstStyle/>
          <a:p>
            <a:pPr marL="0" indent="0">
              <a:buNone/>
            </a:pPr>
            <a:r>
              <a:rPr lang="en-US" sz="2400" dirty="0">
                <a:solidFill>
                  <a:srgbClr val="FF0000"/>
                </a:solidFill>
                <a:latin typeface="Times New Roman" panose="02020603050405020304" pitchFamily="18" charset="0"/>
                <a:cs typeface="Times New Roman" panose="02020603050405020304" pitchFamily="18" charset="0"/>
              </a:rPr>
              <a:t>(3) Districts adopting a district placement method under subparagraph (c)(1)(B) or (c)(1)(C) shall, by July 1, 2019, provide an adoption plan on a form prescribed by the Chancellor, explaining the placement method and why the district believes it will be effective. Within two years of the adoption of a district placement method, the district shall report to the Chancellor on the method’s efficacy. The Chancellor may order the district to relinquish the district placement method and adopt a placement method published by the Chancellor’s Office under any of the following circumstances: </a:t>
            </a:r>
          </a:p>
          <a:p>
            <a:pPr marL="0" indent="0">
              <a:buNone/>
            </a:pPr>
            <a:r>
              <a:rPr lang="en-US" sz="2400" dirty="0">
                <a:solidFill>
                  <a:srgbClr val="FF0000"/>
                </a:solidFill>
                <a:latin typeface="Times New Roman" panose="02020603050405020304" pitchFamily="18" charset="0"/>
                <a:cs typeface="Times New Roman" panose="02020603050405020304" pitchFamily="18" charset="0"/>
              </a:rPr>
              <a:t>(A) the district’s failure to report within two years of adoption; </a:t>
            </a:r>
          </a:p>
          <a:p>
            <a:pPr marL="0" indent="0">
              <a:buNone/>
            </a:pPr>
            <a:r>
              <a:rPr lang="en-US" sz="2400" dirty="0">
                <a:solidFill>
                  <a:srgbClr val="FF0000"/>
                </a:solidFill>
                <a:latin typeface="Times New Roman" panose="02020603050405020304" pitchFamily="18" charset="0"/>
                <a:cs typeface="Times New Roman" panose="02020603050405020304" pitchFamily="18" charset="0"/>
              </a:rPr>
              <a:t>(B) the district’s failure to demonstrate that the local placement method meets or exceeds the throughput rate of a placement method published by the Chancellor’s Office. </a:t>
            </a:r>
          </a:p>
          <a:p>
            <a:pPr marL="0" indent="0">
              <a:buNone/>
            </a:pPr>
            <a:endParaRPr lang="en-US"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212175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0070C0"/>
                </a:solidFill>
                <a:latin typeface="Times New Roman" panose="02020603050405020304" pitchFamily="18" charset="0"/>
                <a:cs typeface="Times New Roman" panose="02020603050405020304" pitchFamily="18" charset="0"/>
              </a:rPr>
              <a:t>Description</a:t>
            </a:r>
          </a:p>
        </p:txBody>
      </p:sp>
      <p:sp>
        <p:nvSpPr>
          <p:cNvPr id="3" name="Content Placeholder 2"/>
          <p:cNvSpPr>
            <a:spLocks noGrp="1"/>
          </p:cNvSpPr>
          <p:nvPr>
            <p:ph idx="1"/>
          </p:nvPr>
        </p:nvSpPr>
        <p:spPr>
          <a:xfrm>
            <a:off x="1257300" y="1825625"/>
            <a:ext cx="9629775" cy="4446588"/>
          </a:xfrm>
        </p:spPr>
        <p:txBody>
          <a:bodyPr/>
          <a:lstStyle/>
          <a:p>
            <a:pPr marL="0" indent="0">
              <a:buNone/>
            </a:pPr>
            <a:r>
              <a:rPr lang="en-US" dirty="0">
                <a:latin typeface="Times New Roman" panose="02020603050405020304" pitchFamily="18" charset="0"/>
                <a:cs typeface="Times New Roman" panose="02020603050405020304" pitchFamily="18" charset="0"/>
              </a:rPr>
              <a:t>In fall 2017, AB 705 was signed into law. However, colleges were given until fall 2019 for full compliance in English and mathematics and until fall 2020 for English as a Second Language. In March of 2019, the California Community Colleges Board of Governors approved Title 5 Regulation changes for AB 705 compliance in English and mathematics. Join us to learn about the changes to the Title 5 Regulations and discuss the implications of these changes along with strategies for preparing for the 2019/20 academic year and beyond. </a:t>
            </a:r>
          </a:p>
        </p:txBody>
      </p:sp>
    </p:spTree>
    <p:extLst>
      <p:ext uri="{BB962C8B-B14F-4D97-AF65-F5344CB8AC3E}">
        <p14:creationId xmlns:p14="http://schemas.microsoft.com/office/powerpoint/2010/main" val="433481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6AFA2-CEDE-7048-A3A5-489A6947ECF0}"/>
              </a:ext>
            </a:extLst>
          </p:cNvPr>
          <p:cNvSpPr>
            <a:spLocks noGrp="1"/>
          </p:cNvSpPr>
          <p:nvPr>
            <p:ph type="title"/>
          </p:nvPr>
        </p:nvSpPr>
        <p:spPr/>
        <p:txBody>
          <a:bodyPr>
            <a:normAutofit/>
          </a:bodyPr>
          <a:lstStyle/>
          <a:p>
            <a:pPr algn="ctr"/>
            <a:r>
              <a:rPr lang="en-US" sz="3600" b="1" dirty="0">
                <a:solidFill>
                  <a:srgbClr val="0070C0"/>
                </a:solidFill>
                <a:latin typeface="Times New Roman" panose="02020603050405020304" pitchFamily="18" charset="0"/>
                <a:cs typeface="Times New Roman" panose="02020603050405020304" pitchFamily="18" charset="0"/>
              </a:rPr>
              <a:t>§55522 </a:t>
            </a:r>
            <a:r>
              <a:rPr lang="en-US" sz="3600" b="1" dirty="0">
                <a:solidFill>
                  <a:srgbClr val="FF0000"/>
                </a:solidFill>
                <a:latin typeface="Times New Roman" panose="02020603050405020304" pitchFamily="18" charset="0"/>
                <a:cs typeface="Times New Roman" panose="02020603050405020304" pitchFamily="18" charset="0"/>
              </a:rPr>
              <a:t>English and Mathematics Placement and </a:t>
            </a:r>
            <a:r>
              <a:rPr lang="en-US" sz="3600" b="1" dirty="0">
                <a:solidFill>
                  <a:srgbClr val="0070C0"/>
                </a:solidFill>
                <a:latin typeface="Times New Roman" panose="02020603050405020304" pitchFamily="18" charset="0"/>
                <a:cs typeface="Times New Roman" panose="02020603050405020304" pitchFamily="18" charset="0"/>
              </a:rPr>
              <a:t>Assessment</a:t>
            </a:r>
          </a:p>
        </p:txBody>
      </p:sp>
      <p:sp>
        <p:nvSpPr>
          <p:cNvPr id="3" name="Content Placeholder 2">
            <a:extLst>
              <a:ext uri="{FF2B5EF4-FFF2-40B4-BE49-F238E27FC236}">
                <a16:creationId xmlns:a16="http://schemas.microsoft.com/office/drawing/2014/main" id="{097453E1-2160-8145-ADA5-E9F1946738C0}"/>
              </a:ext>
            </a:extLst>
          </p:cNvPr>
          <p:cNvSpPr>
            <a:spLocks noGrp="1"/>
          </p:cNvSpPr>
          <p:nvPr>
            <p:ph idx="1"/>
          </p:nvPr>
        </p:nvSpPr>
        <p:spPr/>
        <p:txBody>
          <a:bodyPr>
            <a:normAutofit/>
          </a:bodyPr>
          <a:lstStyle/>
          <a:p>
            <a:pPr>
              <a:buClr>
                <a:srgbClr val="0070C0"/>
              </a:buClr>
            </a:pPr>
            <a:r>
              <a:rPr lang="en-US" sz="2400" dirty="0">
                <a:latin typeface="Times New Roman" panose="02020603050405020304" pitchFamily="18" charset="0"/>
                <a:cs typeface="Times New Roman" panose="02020603050405020304" pitchFamily="18" charset="0"/>
              </a:rPr>
              <a:t>Most of the original assessment language still exists in sections d – h.</a:t>
            </a:r>
          </a:p>
          <a:p>
            <a:pPr>
              <a:buClr>
                <a:srgbClr val="0070C0"/>
              </a:buClr>
            </a:pPr>
            <a:r>
              <a:rPr lang="en-US" sz="2400" dirty="0">
                <a:latin typeface="Times New Roman" panose="02020603050405020304" pitchFamily="18" charset="0"/>
                <a:cs typeface="Times New Roman" panose="02020603050405020304" pitchFamily="18" charset="0"/>
              </a:rPr>
              <a:t>Student Equity and Achievement Plan requirements begin in section </a:t>
            </a:r>
            <a:r>
              <a:rPr lang="en-US" sz="2400" dirty="0" err="1">
                <a:latin typeface="Times New Roman" panose="02020603050405020304" pitchFamily="18" charset="0"/>
                <a:cs typeface="Times New Roman" panose="02020603050405020304" pitchFamily="18" charset="0"/>
              </a:rPr>
              <a:t>i</a:t>
            </a:r>
            <a:r>
              <a:rPr lang="en-US" sz="2400" dirty="0">
                <a:latin typeface="Times New Roman" panose="02020603050405020304" pitchFamily="18" charset="0"/>
                <a:cs typeface="Times New Roman" panose="02020603050405020304" pitchFamily="18" charset="0"/>
              </a:rPr>
              <a:t>.</a:t>
            </a:r>
          </a:p>
          <a:p>
            <a:pPr marL="0" indent="0">
              <a:buNone/>
            </a:pPr>
            <a:r>
              <a:rPr lang="en-US" sz="2400" dirty="0">
                <a:latin typeface="Times New Roman" panose="02020603050405020304" pitchFamily="18" charset="0"/>
                <a:cs typeface="Times New Roman" panose="02020603050405020304" pitchFamily="18" charset="0"/>
              </a:rPr>
              <a:t>This section implements AB 1805:</a:t>
            </a:r>
          </a:p>
          <a:p>
            <a:pPr marL="0" indent="0">
              <a:buNone/>
            </a:pPr>
            <a:r>
              <a:rPr lang="en-US" sz="2400" dirty="0">
                <a:solidFill>
                  <a:srgbClr val="FF0000"/>
                </a:solidFill>
                <a:latin typeface="Times New Roman" panose="02020603050405020304" pitchFamily="18" charset="0"/>
                <a:cs typeface="Times New Roman" panose="02020603050405020304" pitchFamily="18" charset="0"/>
              </a:rPr>
              <a:t>(</a:t>
            </a:r>
            <a:r>
              <a:rPr lang="en-US" sz="2400" dirty="0" err="1">
                <a:solidFill>
                  <a:srgbClr val="FF0000"/>
                </a:solidFill>
                <a:latin typeface="Times New Roman" panose="02020603050405020304" pitchFamily="18" charset="0"/>
                <a:cs typeface="Times New Roman" panose="02020603050405020304" pitchFamily="18" charset="0"/>
              </a:rPr>
              <a:t>i</a:t>
            </a:r>
            <a:r>
              <a:rPr lang="en-US" sz="2400" dirty="0">
                <a:solidFill>
                  <a:srgbClr val="FF0000"/>
                </a:solidFill>
                <a:latin typeface="Times New Roman" panose="02020603050405020304" pitchFamily="18" charset="0"/>
                <a:cs typeface="Times New Roman" panose="02020603050405020304" pitchFamily="18" charset="0"/>
              </a:rPr>
              <a:t>) Colleges or districts that receive funding from the Student Equity and Achievement Program shall do the following pursuant to Education Code section 78213: </a:t>
            </a:r>
          </a:p>
          <a:p>
            <a:pPr marL="0" indent="0">
              <a:buNone/>
            </a:pPr>
            <a:r>
              <a:rPr lang="en-US" sz="2400" dirty="0">
                <a:solidFill>
                  <a:srgbClr val="FF0000"/>
                </a:solidFill>
                <a:latin typeface="Times New Roman" panose="02020603050405020304" pitchFamily="18" charset="0"/>
                <a:cs typeface="Times New Roman" panose="02020603050405020304" pitchFamily="18" charset="0"/>
              </a:rPr>
              <a:t>(1) Inform students of their rights, pursuant to Education Code section 78213, to access transfer-level coursework in English, mathematics (or quantitative reasoning) credit English as a Second Language and of the multiple measures placement policies or other college placement processes including the availability of challenge processes; </a:t>
            </a: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735356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6AFA2-CEDE-7048-A3A5-489A6947ECF0}"/>
              </a:ext>
            </a:extLst>
          </p:cNvPr>
          <p:cNvSpPr>
            <a:spLocks noGrp="1"/>
          </p:cNvSpPr>
          <p:nvPr>
            <p:ph type="title"/>
          </p:nvPr>
        </p:nvSpPr>
        <p:spPr/>
        <p:txBody>
          <a:bodyPr>
            <a:normAutofit/>
          </a:bodyPr>
          <a:lstStyle/>
          <a:p>
            <a:pPr algn="ctr"/>
            <a:r>
              <a:rPr lang="en-US" sz="3600" b="1" dirty="0">
                <a:solidFill>
                  <a:srgbClr val="0070C0"/>
                </a:solidFill>
                <a:latin typeface="Times New Roman" panose="02020603050405020304" pitchFamily="18" charset="0"/>
                <a:cs typeface="Times New Roman" panose="02020603050405020304" pitchFamily="18" charset="0"/>
              </a:rPr>
              <a:t>§55522 </a:t>
            </a:r>
            <a:r>
              <a:rPr lang="en-US" sz="3600" b="1" dirty="0">
                <a:solidFill>
                  <a:srgbClr val="FF0000"/>
                </a:solidFill>
                <a:latin typeface="Times New Roman" panose="02020603050405020304" pitchFamily="18" charset="0"/>
                <a:cs typeface="Times New Roman" panose="02020603050405020304" pitchFamily="18" charset="0"/>
              </a:rPr>
              <a:t>English and Mathematics Placement and </a:t>
            </a:r>
            <a:r>
              <a:rPr lang="en-US" sz="3600" b="1" dirty="0">
                <a:solidFill>
                  <a:srgbClr val="0070C0"/>
                </a:solidFill>
                <a:latin typeface="Times New Roman" panose="02020603050405020304" pitchFamily="18" charset="0"/>
                <a:cs typeface="Times New Roman" panose="02020603050405020304" pitchFamily="18" charset="0"/>
              </a:rPr>
              <a:t>Assessment</a:t>
            </a:r>
          </a:p>
        </p:txBody>
      </p:sp>
      <p:sp>
        <p:nvSpPr>
          <p:cNvPr id="3" name="Content Placeholder 2">
            <a:extLst>
              <a:ext uri="{FF2B5EF4-FFF2-40B4-BE49-F238E27FC236}">
                <a16:creationId xmlns:a16="http://schemas.microsoft.com/office/drawing/2014/main" id="{097453E1-2160-8145-ADA5-E9F1946738C0}"/>
              </a:ext>
            </a:extLst>
          </p:cNvPr>
          <p:cNvSpPr>
            <a:spLocks noGrp="1"/>
          </p:cNvSpPr>
          <p:nvPr>
            <p:ph idx="1"/>
          </p:nvPr>
        </p:nvSpPr>
        <p:spPr>
          <a:xfrm>
            <a:off x="838200" y="1690688"/>
            <a:ext cx="10515600" cy="4351338"/>
          </a:xfrm>
        </p:spPr>
        <p:txBody>
          <a:bodyPr>
            <a:noAutofit/>
          </a:bodyPr>
          <a:lstStyle/>
          <a:p>
            <a:pPr marL="0" indent="0">
              <a:buNone/>
            </a:pPr>
            <a:r>
              <a:rPr lang="en-US" sz="1800" dirty="0">
                <a:solidFill>
                  <a:srgbClr val="FF0000"/>
                </a:solidFill>
                <a:latin typeface="Times New Roman" panose="02020603050405020304" pitchFamily="18" charset="0"/>
                <a:cs typeface="Times New Roman" panose="02020603050405020304" pitchFamily="18" charset="0"/>
              </a:rPr>
              <a:t>(2) Include information about the student’s course placement options in the college catalog, in orientation and advisement materials, on the college’s website, and in any written communication by counseling services; </a:t>
            </a:r>
          </a:p>
          <a:p>
            <a:pPr marL="0" indent="0">
              <a:buNone/>
            </a:pPr>
            <a:r>
              <a:rPr lang="en-US" sz="1800" dirty="0">
                <a:solidFill>
                  <a:srgbClr val="FF0000"/>
                </a:solidFill>
                <a:latin typeface="Times New Roman" panose="02020603050405020304" pitchFamily="18" charset="0"/>
                <a:cs typeface="Times New Roman" panose="02020603050405020304" pitchFamily="18" charset="0"/>
              </a:rPr>
              <a:t>(3) Annually report all of the following to the Chancellor’s Office in a manner and form described by the Chancellor’s Office: </a:t>
            </a:r>
          </a:p>
          <a:p>
            <a:pPr marL="0" indent="0">
              <a:buNone/>
            </a:pPr>
            <a:r>
              <a:rPr lang="en-US" sz="1800" dirty="0">
                <a:solidFill>
                  <a:srgbClr val="FF0000"/>
                </a:solidFill>
                <a:latin typeface="Times New Roman" panose="02020603050405020304" pitchFamily="18" charset="0"/>
                <a:cs typeface="Times New Roman" panose="02020603050405020304" pitchFamily="18" charset="0"/>
              </a:rPr>
              <a:t>(A) The college’s placement results. Colleges shall include the number of students assessed and the number of students placed into transfer-level coursework, transfer- level coursework with concurrent support, or transfer-level or credit English as a Second Language coursework, disaggregated by race and ethnicity; and </a:t>
            </a:r>
          </a:p>
          <a:p>
            <a:pPr marL="0" indent="0">
              <a:buNone/>
            </a:pPr>
            <a:r>
              <a:rPr lang="en-US" sz="1800" dirty="0">
                <a:solidFill>
                  <a:srgbClr val="FF0000"/>
                </a:solidFill>
                <a:latin typeface="Times New Roman" panose="02020603050405020304" pitchFamily="18" charset="0"/>
                <a:cs typeface="Times New Roman" panose="02020603050405020304" pitchFamily="18" charset="0"/>
              </a:rPr>
              <a:t>(B) For students placed in stand-alone English or mathematics pretransfer-level coursework, colleges shall provide, based on local placement research, an explanation of how effective practices align with the regulations adopted pursuant to Section 78213. </a:t>
            </a:r>
          </a:p>
          <a:p>
            <a:pPr marL="0" indent="0">
              <a:buNone/>
            </a:pPr>
            <a:r>
              <a:rPr lang="en-US" sz="1800" dirty="0">
                <a:solidFill>
                  <a:srgbClr val="FF0000"/>
                </a:solidFill>
                <a:latin typeface="Times New Roman" panose="02020603050405020304" pitchFamily="18" charset="0"/>
                <a:cs typeface="Times New Roman" panose="02020603050405020304" pitchFamily="18" charset="0"/>
              </a:rPr>
              <a:t>(4) Publicly post the college’s placement results. Colleges shall include the number of students assessed and the number of students placed into transfer-level coursework, transfer-level coursework with concurrent support, or transfer-level or credit English as a Second Language coursework, disaggregated by race and ethnicity. </a:t>
            </a:r>
          </a:p>
          <a:p>
            <a:pPr marL="0" indent="0">
              <a:buNone/>
            </a:pPr>
            <a:r>
              <a:rPr lang="en-US" sz="1800" dirty="0">
                <a:solidFill>
                  <a:srgbClr val="FF0000"/>
                </a:solidFill>
                <a:latin typeface="Times New Roman" panose="02020603050405020304" pitchFamily="18" charset="0"/>
                <a:cs typeface="Times New Roman" panose="02020603050405020304" pitchFamily="18" charset="0"/>
              </a:rPr>
              <a:t>(j) The Chancellor shall provide districts with notice and an opportunity to cure actions found to be out of compliance with this section. The Chancellor may use any means authorized by law to obtain compliance in the event of a failure or refusal to cure. </a:t>
            </a:r>
          </a:p>
        </p:txBody>
      </p:sp>
    </p:spTree>
    <p:extLst>
      <p:ext uri="{BB962C8B-B14F-4D97-AF65-F5344CB8AC3E}">
        <p14:creationId xmlns:p14="http://schemas.microsoft.com/office/powerpoint/2010/main" val="31514967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A5717-B5DA-A942-AEEA-5AF76EE66A27}"/>
              </a:ext>
            </a:extLst>
          </p:cNvPr>
          <p:cNvSpPr>
            <a:spLocks noGrp="1"/>
          </p:cNvSpPr>
          <p:nvPr>
            <p:ph type="title"/>
          </p:nvPr>
        </p:nvSpPr>
        <p:spPr>
          <a:xfrm>
            <a:off x="1627322" y="681925"/>
            <a:ext cx="8849531" cy="619933"/>
          </a:xfrm>
        </p:spPr>
        <p:txBody>
          <a:bodyPr>
            <a:normAutofit fontScale="90000"/>
          </a:bodyPr>
          <a:lstStyle/>
          <a:p>
            <a:pPr algn="ctr"/>
            <a:r>
              <a:rPr lang="en-US" sz="4000" b="1" dirty="0">
                <a:solidFill>
                  <a:srgbClr val="0070C0"/>
                </a:solidFill>
                <a:latin typeface="Times New Roman" panose="02020603050405020304" pitchFamily="18" charset="0"/>
                <a:cs typeface="Times New Roman" panose="02020603050405020304" pitchFamily="18" charset="0"/>
              </a:rPr>
              <a:t>Implications… </a:t>
            </a:r>
          </a:p>
        </p:txBody>
      </p:sp>
      <p:sp>
        <p:nvSpPr>
          <p:cNvPr id="3" name="Content Placeholder 2">
            <a:extLst>
              <a:ext uri="{FF2B5EF4-FFF2-40B4-BE49-F238E27FC236}">
                <a16:creationId xmlns:a16="http://schemas.microsoft.com/office/drawing/2014/main" id="{26188833-44D1-0647-9D68-51F0F098AD9B}"/>
              </a:ext>
            </a:extLst>
          </p:cNvPr>
          <p:cNvSpPr>
            <a:spLocks noGrp="1"/>
          </p:cNvSpPr>
          <p:nvPr>
            <p:ph idx="1"/>
          </p:nvPr>
        </p:nvSpPr>
        <p:spPr>
          <a:xfrm>
            <a:off x="659567" y="2353456"/>
            <a:ext cx="10807908" cy="4197246"/>
          </a:xfrm>
        </p:spPr>
        <p:txBody>
          <a:bodyPr>
            <a:normAutofit/>
          </a:bodyPr>
          <a:lstStyle/>
          <a:p>
            <a:pPr marL="0" indent="0">
              <a:buClr>
                <a:srgbClr val="0070C0"/>
              </a:buClr>
              <a:buNone/>
            </a:pPr>
            <a:endParaRPr lang="en-US" sz="2400" dirty="0">
              <a:solidFill>
                <a:srgbClr val="262626"/>
              </a:solidFill>
              <a:latin typeface="Times New Roman" panose="02020603050405020304" pitchFamily="18" charset="0"/>
              <a:cs typeface="Times New Roman" panose="02020603050405020304" pitchFamily="18" charset="0"/>
            </a:endParaRPr>
          </a:p>
          <a:p>
            <a:pPr marL="0" indent="0">
              <a:buClr>
                <a:srgbClr val="0070C0"/>
              </a:buClr>
              <a:buNone/>
            </a:pPr>
            <a:endParaRPr lang="en-US" sz="2400" dirty="0">
              <a:solidFill>
                <a:srgbClr val="262626"/>
              </a:solidFill>
              <a:latin typeface="Times New Roman" panose="02020603050405020304" pitchFamily="18" charset="0"/>
              <a:cs typeface="Times New Roman" panose="02020603050405020304" pitchFamily="18" charset="0"/>
            </a:endParaRPr>
          </a:p>
          <a:p>
            <a:pPr marL="0" indent="0">
              <a:buClr>
                <a:srgbClr val="0070C0"/>
              </a:buClr>
              <a:buNone/>
            </a:pPr>
            <a:endParaRPr lang="en-US" sz="2400" dirty="0">
              <a:solidFill>
                <a:srgbClr val="262626"/>
              </a:solidFill>
              <a:latin typeface="Times New Roman" panose="02020603050405020304" pitchFamily="18" charset="0"/>
              <a:cs typeface="Times New Roman" panose="02020603050405020304" pitchFamily="18" charset="0"/>
            </a:endParaRPr>
          </a:p>
          <a:p>
            <a:pPr>
              <a:buClr>
                <a:srgbClr val="0070C0"/>
              </a:buClr>
            </a:pPr>
            <a:endParaRPr lang="en-US" sz="2400" dirty="0">
              <a:solidFill>
                <a:srgbClr val="262626"/>
              </a:solidFill>
              <a:latin typeface="Times New Roman" panose="02020603050405020304" pitchFamily="18" charset="0"/>
              <a:cs typeface="Times New Roman" panose="02020603050405020304" pitchFamily="18" charset="0"/>
            </a:endParaRPr>
          </a:p>
        </p:txBody>
      </p:sp>
      <p:sp>
        <p:nvSpPr>
          <p:cNvPr id="9" name="Rectangle 4">
            <a:extLst>
              <a:ext uri="{FF2B5EF4-FFF2-40B4-BE49-F238E27FC236}">
                <a16:creationId xmlns:a16="http://schemas.microsoft.com/office/drawing/2014/main" id="{A55415E2-C320-DE4D-8401-514B6481713E}"/>
              </a:ext>
            </a:extLst>
          </p:cNvPr>
          <p:cNvSpPr>
            <a:spLocks noChangeArrowheads="1"/>
          </p:cNvSpPr>
          <p:nvPr/>
        </p:nvSpPr>
        <p:spPr bwMode="auto">
          <a:xfrm>
            <a:off x="-674658" y="314010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 name="TextBox 3">
            <a:extLst>
              <a:ext uri="{FF2B5EF4-FFF2-40B4-BE49-F238E27FC236}">
                <a16:creationId xmlns:a16="http://schemas.microsoft.com/office/drawing/2014/main" id="{8F016F42-FBC6-2443-B8E2-1DDB4DD0AD95}"/>
              </a:ext>
            </a:extLst>
          </p:cNvPr>
          <p:cNvSpPr txBox="1"/>
          <p:nvPr/>
        </p:nvSpPr>
        <p:spPr>
          <a:xfrm>
            <a:off x="0" y="1489586"/>
            <a:ext cx="7167578" cy="5061115"/>
          </a:xfrm>
          <a:prstGeom prst="rect">
            <a:avLst/>
          </a:prstGeom>
          <a:noFill/>
        </p:spPr>
        <p:txBody>
          <a:bodyPr wrap="square" rtlCol="0">
            <a:spAutoFit/>
          </a:bodyPr>
          <a:lstStyle/>
          <a:p>
            <a:pPr marL="800100" lvl="1" indent="-342900">
              <a:buClr>
                <a:srgbClr val="0070C0"/>
              </a:buClr>
              <a:buFont typeface="Arial" panose="020B0604020202020204" pitchFamily="34" charset="0"/>
              <a:buChar char="•"/>
            </a:pPr>
            <a:r>
              <a:rPr lang="en-US" sz="2600" dirty="0">
                <a:solidFill>
                  <a:srgbClr val="000000"/>
                </a:solidFill>
                <a:latin typeface="Times New Roman" panose="02020603050405020304" pitchFamily="18" charset="0"/>
                <a:cs typeface="Times New Roman" panose="02020603050405020304" pitchFamily="18" charset="0"/>
              </a:rPr>
              <a:t>Prerequisites are still permitted</a:t>
            </a:r>
          </a:p>
          <a:p>
            <a:pPr marL="800100" lvl="1" indent="-342900">
              <a:buClr>
                <a:srgbClr val="0070C0"/>
              </a:buClr>
              <a:buFont typeface="Arial" panose="020B0604020202020204" pitchFamily="34" charset="0"/>
              <a:buChar char="•"/>
            </a:pPr>
            <a:r>
              <a:rPr lang="en-US" sz="2600" dirty="0">
                <a:solidFill>
                  <a:srgbClr val="000000"/>
                </a:solidFill>
                <a:latin typeface="Times New Roman" panose="02020603050405020304" pitchFamily="18" charset="0"/>
                <a:cs typeface="Times New Roman" panose="02020603050405020304" pitchFamily="18" charset="0"/>
              </a:rPr>
              <a:t>Pre-transfer courses are still permitted – Ed Code §66010.4</a:t>
            </a:r>
          </a:p>
          <a:p>
            <a:pPr marL="800100" lvl="1" indent="-342900">
              <a:buClr>
                <a:srgbClr val="0070C0"/>
              </a:buClr>
              <a:buFont typeface="Arial" panose="020B0604020202020204" pitchFamily="34" charset="0"/>
              <a:buChar char="•"/>
            </a:pPr>
            <a:r>
              <a:rPr lang="en-US" sz="2600" dirty="0">
                <a:solidFill>
                  <a:srgbClr val="000000"/>
                </a:solidFill>
                <a:latin typeface="Times New Roman" panose="02020603050405020304" pitchFamily="18" charset="0"/>
                <a:cs typeface="Times New Roman" panose="02020603050405020304" pitchFamily="18" charset="0"/>
              </a:rPr>
              <a:t>Default Placement Rules are not in the Regulations</a:t>
            </a:r>
          </a:p>
          <a:p>
            <a:pPr marL="800100" lvl="1" indent="-342900">
              <a:buClr>
                <a:srgbClr val="0070C0"/>
              </a:buClr>
              <a:buFont typeface="Arial" panose="020B0604020202020204" pitchFamily="34" charset="0"/>
              <a:buChar char="•"/>
            </a:pPr>
            <a:r>
              <a:rPr lang="en-US" sz="2600" dirty="0">
                <a:solidFill>
                  <a:srgbClr val="000000"/>
                </a:solidFill>
                <a:latin typeface="Times New Roman" panose="02020603050405020304" pitchFamily="18" charset="0"/>
                <a:cs typeface="Times New Roman" panose="02020603050405020304" pitchFamily="18" charset="0"/>
              </a:rPr>
              <a:t>Demonstrating Competency is required</a:t>
            </a:r>
          </a:p>
          <a:p>
            <a:pPr marL="800100" lvl="1" indent="-342900">
              <a:buClr>
                <a:srgbClr val="0070C0"/>
              </a:buClr>
              <a:buFont typeface="Arial" panose="020B0604020202020204" pitchFamily="34" charset="0"/>
              <a:buChar char="•"/>
            </a:pPr>
            <a:r>
              <a:rPr lang="en-US" sz="2600" dirty="0">
                <a:solidFill>
                  <a:srgbClr val="000000"/>
                </a:solidFill>
                <a:latin typeface="Times New Roman" panose="02020603050405020304" pitchFamily="18" charset="0"/>
                <a:cs typeface="Times New Roman" panose="02020603050405020304" pitchFamily="18" charset="0"/>
              </a:rPr>
              <a:t>Self Placement or Guided Placement has restrictions, </a:t>
            </a:r>
            <a:r>
              <a:rPr lang="en-US" sz="2600" i="1" dirty="0">
                <a:solidFill>
                  <a:srgbClr val="000000"/>
                </a:solidFill>
                <a:latin typeface="Times New Roman" panose="02020603050405020304" pitchFamily="18" charset="0"/>
                <a:cs typeface="Times New Roman" panose="02020603050405020304" pitchFamily="18" charset="0"/>
              </a:rPr>
              <a:t>but we are discussing a two-year provisional approval for colleges to implement their own processes and report the findings…</a:t>
            </a:r>
          </a:p>
          <a:p>
            <a:pPr marL="800100" lvl="1" indent="-342900">
              <a:buClr>
                <a:srgbClr val="0070C0"/>
              </a:buClr>
              <a:buFont typeface="Arial" panose="020B0604020202020204" pitchFamily="34" charset="0"/>
              <a:buChar char="•"/>
            </a:pPr>
            <a:endParaRPr lang="en-US" sz="2600" dirty="0">
              <a:solidFill>
                <a:srgbClr val="000000"/>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872088EB-6454-4A45-A046-F936028FC329}"/>
              </a:ext>
            </a:extLst>
          </p:cNvPr>
          <p:cNvPicPr>
            <a:picLocks noChangeAspect="1"/>
          </p:cNvPicPr>
          <p:nvPr/>
        </p:nvPicPr>
        <p:blipFill>
          <a:blip r:embed="rId2"/>
          <a:stretch>
            <a:fillRect/>
          </a:stretch>
        </p:blipFill>
        <p:spPr>
          <a:xfrm>
            <a:off x="7795827" y="3405331"/>
            <a:ext cx="1880597" cy="2093495"/>
          </a:xfrm>
          <a:prstGeom prst="rect">
            <a:avLst/>
          </a:prstGeom>
        </p:spPr>
      </p:pic>
      <p:pic>
        <p:nvPicPr>
          <p:cNvPr id="8" name="Picture 7">
            <a:extLst>
              <a:ext uri="{FF2B5EF4-FFF2-40B4-BE49-F238E27FC236}">
                <a16:creationId xmlns:a16="http://schemas.microsoft.com/office/drawing/2014/main" id="{FB33BE54-594E-E549-AC13-1AC5A3CF7B4A}"/>
              </a:ext>
            </a:extLst>
          </p:cNvPr>
          <p:cNvPicPr>
            <a:picLocks noChangeAspect="1"/>
          </p:cNvPicPr>
          <p:nvPr/>
        </p:nvPicPr>
        <p:blipFill>
          <a:blip r:embed="rId3"/>
          <a:stretch>
            <a:fillRect/>
          </a:stretch>
        </p:blipFill>
        <p:spPr>
          <a:xfrm>
            <a:off x="9715319" y="1720178"/>
            <a:ext cx="1777089" cy="1654531"/>
          </a:xfrm>
          <a:prstGeom prst="rect">
            <a:avLst/>
          </a:prstGeom>
        </p:spPr>
      </p:pic>
    </p:spTree>
    <p:extLst>
      <p:ext uri="{BB962C8B-B14F-4D97-AF65-F5344CB8AC3E}">
        <p14:creationId xmlns:p14="http://schemas.microsoft.com/office/powerpoint/2010/main" val="26006083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A5717-B5DA-A942-AEEA-5AF76EE66A27}"/>
              </a:ext>
            </a:extLst>
          </p:cNvPr>
          <p:cNvSpPr>
            <a:spLocks noGrp="1"/>
          </p:cNvSpPr>
          <p:nvPr>
            <p:ph type="title"/>
          </p:nvPr>
        </p:nvSpPr>
        <p:spPr>
          <a:xfrm>
            <a:off x="1682496" y="681925"/>
            <a:ext cx="8794357" cy="1671531"/>
          </a:xfrm>
        </p:spPr>
        <p:txBody>
          <a:bodyPr>
            <a:normAutofit/>
          </a:bodyPr>
          <a:lstStyle/>
          <a:p>
            <a:pPr algn="ctr"/>
            <a:r>
              <a:rPr lang="en-US" sz="4000" b="1" dirty="0">
                <a:solidFill>
                  <a:srgbClr val="0070C0"/>
                </a:solidFill>
                <a:latin typeface="Times New Roman" panose="02020603050405020304" pitchFamily="18" charset="0"/>
                <a:cs typeface="Times New Roman" panose="02020603050405020304" pitchFamily="18" charset="0"/>
              </a:rPr>
              <a:t>Correlation vs Causation</a:t>
            </a:r>
            <a:br>
              <a:rPr lang="en-US" sz="4000" b="1" dirty="0">
                <a:solidFill>
                  <a:srgbClr val="0070C0"/>
                </a:solidFill>
                <a:latin typeface="Times New Roman" panose="02020603050405020304" pitchFamily="18" charset="0"/>
                <a:cs typeface="Times New Roman" panose="02020603050405020304" pitchFamily="18" charset="0"/>
              </a:rPr>
            </a:br>
            <a:r>
              <a:rPr lang="en-US" sz="4000" b="1" dirty="0">
                <a:solidFill>
                  <a:srgbClr val="0070C0"/>
                </a:solidFill>
                <a:latin typeface="Times New Roman" panose="02020603050405020304" pitchFamily="18" charset="0"/>
                <a:cs typeface="Times New Roman" panose="02020603050405020304" pitchFamily="18" charset="0"/>
              </a:rPr>
              <a:t>It’s Complicated!</a:t>
            </a:r>
          </a:p>
        </p:txBody>
      </p:sp>
      <p:pic>
        <p:nvPicPr>
          <p:cNvPr id="4" name="Content Placeholder 3">
            <a:extLst>
              <a:ext uri="{FF2B5EF4-FFF2-40B4-BE49-F238E27FC236}">
                <a16:creationId xmlns:a16="http://schemas.microsoft.com/office/drawing/2014/main" id="{B53DB92A-ADC0-3244-B596-91C3CED1D4C6}"/>
              </a:ext>
            </a:extLst>
          </p:cNvPr>
          <p:cNvPicPr>
            <a:picLocks noGrp="1" noChangeAspect="1"/>
          </p:cNvPicPr>
          <p:nvPr>
            <p:ph idx="1"/>
          </p:nvPr>
        </p:nvPicPr>
        <p:blipFill>
          <a:blip r:embed="rId2"/>
          <a:stretch>
            <a:fillRect/>
          </a:stretch>
        </p:blipFill>
        <p:spPr>
          <a:xfrm>
            <a:off x="2646299" y="2353456"/>
            <a:ext cx="6866749" cy="3498980"/>
          </a:xfrm>
        </p:spPr>
      </p:pic>
      <p:sp>
        <p:nvSpPr>
          <p:cNvPr id="9" name="Rectangle 4">
            <a:extLst>
              <a:ext uri="{FF2B5EF4-FFF2-40B4-BE49-F238E27FC236}">
                <a16:creationId xmlns:a16="http://schemas.microsoft.com/office/drawing/2014/main" id="{A55415E2-C320-DE4D-8401-514B6481713E}"/>
              </a:ext>
            </a:extLst>
          </p:cNvPr>
          <p:cNvSpPr>
            <a:spLocks noChangeArrowheads="1"/>
          </p:cNvSpPr>
          <p:nvPr/>
        </p:nvSpPr>
        <p:spPr bwMode="auto">
          <a:xfrm>
            <a:off x="-674658" y="314010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9549573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CC21A-07FC-0F4A-9E51-9E62EAE9E6C0}"/>
              </a:ext>
            </a:extLst>
          </p:cNvPr>
          <p:cNvSpPr>
            <a:spLocks noGrp="1"/>
          </p:cNvSpPr>
          <p:nvPr>
            <p:ph type="title"/>
          </p:nvPr>
        </p:nvSpPr>
        <p:spPr/>
        <p:txBody>
          <a:bodyPr/>
          <a:lstStyle/>
          <a:p>
            <a:pPr algn="ctr"/>
            <a:r>
              <a:rPr lang="en-US" b="1" dirty="0">
                <a:solidFill>
                  <a:srgbClr val="0070C0"/>
                </a:solidFill>
                <a:latin typeface="Times New Roman" panose="02020603050405020304" pitchFamily="18" charset="0"/>
                <a:cs typeface="Times New Roman" panose="02020603050405020304" pitchFamily="18" charset="0"/>
              </a:rPr>
              <a:t>Correlation led to finding Causation</a:t>
            </a:r>
          </a:p>
        </p:txBody>
      </p:sp>
      <p:sp>
        <p:nvSpPr>
          <p:cNvPr id="3" name="Content Placeholder 2">
            <a:extLst>
              <a:ext uri="{FF2B5EF4-FFF2-40B4-BE49-F238E27FC236}">
                <a16:creationId xmlns:a16="http://schemas.microsoft.com/office/drawing/2014/main" id="{C39BC336-CE4F-EA4B-99FA-9CD8FC690029}"/>
              </a:ext>
            </a:extLst>
          </p:cNvPr>
          <p:cNvSpPr>
            <a:spLocks noGrp="1"/>
          </p:cNvSpPr>
          <p:nvPr>
            <p:ph idx="1"/>
          </p:nvPr>
        </p:nvSpPr>
        <p:spPr/>
        <p:txBody>
          <a:bodyPr>
            <a:normAutofit fontScale="92500" lnSpcReduction="10000"/>
          </a:bodyPr>
          <a:lstStyle/>
          <a:p>
            <a:pPr marL="0" indent="0" fontAlgn="base">
              <a:buNone/>
            </a:pPr>
            <a:r>
              <a:rPr lang="en-US" b="1" dirty="0">
                <a:latin typeface="Times New Roman" panose="02020603050405020304" pitchFamily="18" charset="0"/>
                <a:cs typeface="Times New Roman" panose="02020603050405020304" pitchFamily="18" charset="0"/>
              </a:rPr>
              <a:t>Smoking cigarettes causes lung cancer:</a:t>
            </a:r>
            <a:r>
              <a:rPr lang="en-US"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hlinkClick r:id="rId3"/>
              </a:rPr>
              <a:t>For years tobacco companies tried to cast doubt on the link between smoking and lung cancer</a:t>
            </a:r>
            <a:r>
              <a:rPr lang="en-US" dirty="0">
                <a:latin typeface="Times New Roman" panose="02020603050405020304" pitchFamily="18" charset="0"/>
                <a:cs typeface="Times New Roman" panose="02020603050405020304" pitchFamily="18" charset="0"/>
              </a:rPr>
              <a:t>, often using “correlation is not causation!” type propaganda. However,</a:t>
            </a:r>
          </a:p>
          <a:p>
            <a:pPr marL="0" indent="0" fontAlgn="base">
              <a:buNone/>
            </a:pPr>
            <a:endParaRPr lang="en-US" dirty="0">
              <a:latin typeface="Times New Roman" panose="02020603050405020304" pitchFamily="18" charset="0"/>
              <a:cs typeface="Times New Roman" panose="02020603050405020304" pitchFamily="18" charset="0"/>
            </a:endParaRPr>
          </a:p>
          <a:p>
            <a:pPr fontAlgn="base"/>
            <a:r>
              <a:rPr lang="en-US" dirty="0">
                <a:latin typeface="Times New Roman" panose="02020603050405020304" pitchFamily="18" charset="0"/>
                <a:cs typeface="Times New Roman" panose="02020603050405020304" pitchFamily="18" charset="0"/>
              </a:rPr>
              <a:t>There are cases of lung cancer in people that never smoked!</a:t>
            </a:r>
          </a:p>
          <a:p>
            <a:pPr fontAlgn="base"/>
            <a:r>
              <a:rPr lang="en-US" dirty="0">
                <a:latin typeface="Times New Roman" panose="02020603050405020304" pitchFamily="18" charset="0"/>
                <a:cs typeface="Times New Roman" panose="02020603050405020304" pitchFamily="18" charset="0"/>
              </a:rPr>
              <a:t>There are people that have smoked that never developed lung cancer.</a:t>
            </a:r>
          </a:p>
          <a:p>
            <a:pPr marL="0" indent="0" fontAlgn="base">
              <a:buNone/>
            </a:pPr>
            <a:r>
              <a:rPr lang="en-US" dirty="0">
                <a:latin typeface="Times New Roman" panose="02020603050405020304" pitchFamily="18" charset="0"/>
                <a:cs typeface="Times New Roman" panose="02020603050405020304" pitchFamily="18" charset="0"/>
              </a:rPr>
              <a:t>An actual link was found…</a:t>
            </a:r>
          </a:p>
          <a:p>
            <a:pPr fontAlgn="base"/>
            <a:r>
              <a:rPr lang="en-US" dirty="0">
                <a:latin typeface="Times New Roman" panose="02020603050405020304" pitchFamily="18" charset="0"/>
                <a:cs typeface="Times New Roman" panose="02020603050405020304" pitchFamily="18" charset="0"/>
                <a:hlinkClick r:id="rId4"/>
              </a:rPr>
              <a:t>https://www.cancer.org/latest-news/the-study-that-helped-spur-the-us-stop-smoking-movement.html</a:t>
            </a:r>
            <a:r>
              <a:rPr lang="en-US" dirty="0">
                <a:latin typeface="Times New Roman" panose="02020603050405020304" pitchFamily="18" charset="0"/>
                <a:cs typeface="Times New Roman" panose="02020603050405020304" pitchFamily="18" charset="0"/>
              </a:rPr>
              <a:t> </a:t>
            </a:r>
          </a:p>
          <a:p>
            <a:pPr fontAlgn="base"/>
            <a:r>
              <a:rPr lang="en-US" dirty="0">
                <a:latin typeface="Times New Roman" panose="02020603050405020304" pitchFamily="18" charset="0"/>
                <a:cs typeface="Times New Roman" panose="02020603050405020304" pitchFamily="18" charset="0"/>
                <a:hlinkClick r:id="rId5"/>
              </a:rPr>
              <a:t>https://health.usnews.com/health-care/patient-advice/articles/2017-06-13/how-smoking-causes-lung-cancer</a:t>
            </a:r>
            <a:r>
              <a:rPr lang="en-US" dirty="0">
                <a:latin typeface="Times New Roman" panose="02020603050405020304" pitchFamily="18" charset="0"/>
                <a:cs typeface="Times New Roman" panose="02020603050405020304" pitchFamily="18" charset="0"/>
              </a:rPr>
              <a:t> </a:t>
            </a:r>
          </a:p>
          <a:p>
            <a:pPr marL="0" indent="0">
              <a:buNone/>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2244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AB5DD4-0DEC-1A48-9C5A-5DDA61FCB40C}"/>
              </a:ext>
            </a:extLst>
          </p:cNvPr>
          <p:cNvPicPr>
            <a:picLocks noChangeAspect="1"/>
          </p:cNvPicPr>
          <p:nvPr/>
        </p:nvPicPr>
        <p:blipFill>
          <a:blip r:embed="rId2"/>
          <a:stretch>
            <a:fillRect/>
          </a:stretch>
        </p:blipFill>
        <p:spPr>
          <a:xfrm>
            <a:off x="1562100" y="438150"/>
            <a:ext cx="9067800" cy="5981700"/>
          </a:xfrm>
          <a:prstGeom prst="rect">
            <a:avLst/>
          </a:prstGeom>
        </p:spPr>
      </p:pic>
    </p:spTree>
    <p:extLst>
      <p:ext uri="{BB962C8B-B14F-4D97-AF65-F5344CB8AC3E}">
        <p14:creationId xmlns:p14="http://schemas.microsoft.com/office/powerpoint/2010/main" val="26944788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CC21A-07FC-0F4A-9E51-9E62EAE9E6C0}"/>
              </a:ext>
            </a:extLst>
          </p:cNvPr>
          <p:cNvSpPr>
            <a:spLocks noGrp="1"/>
          </p:cNvSpPr>
          <p:nvPr>
            <p:ph type="title"/>
          </p:nvPr>
        </p:nvSpPr>
        <p:spPr>
          <a:xfrm>
            <a:off x="838200" y="169182"/>
            <a:ext cx="10515600" cy="1325563"/>
          </a:xfrm>
        </p:spPr>
        <p:txBody>
          <a:bodyPr>
            <a:normAutofit/>
          </a:bodyPr>
          <a:lstStyle/>
          <a:p>
            <a:r>
              <a:rPr lang="en-US" sz="4200" b="1" dirty="0">
                <a:solidFill>
                  <a:srgbClr val="0070C0"/>
                </a:solidFill>
                <a:latin typeface="Times New Roman" panose="02020603050405020304" pitchFamily="18" charset="0"/>
                <a:cs typeface="Times New Roman" panose="02020603050405020304" pitchFamily="18" charset="0"/>
              </a:rPr>
              <a:t>More complicated reasons for correlation…</a:t>
            </a:r>
          </a:p>
        </p:txBody>
      </p:sp>
      <p:sp>
        <p:nvSpPr>
          <p:cNvPr id="3" name="Content Placeholder 2">
            <a:extLst>
              <a:ext uri="{FF2B5EF4-FFF2-40B4-BE49-F238E27FC236}">
                <a16:creationId xmlns:a16="http://schemas.microsoft.com/office/drawing/2014/main" id="{C39BC336-CE4F-EA4B-99FA-9CD8FC690029}"/>
              </a:ext>
            </a:extLst>
          </p:cNvPr>
          <p:cNvSpPr>
            <a:spLocks noGrp="1"/>
          </p:cNvSpPr>
          <p:nvPr>
            <p:ph idx="1"/>
          </p:nvPr>
        </p:nvSpPr>
        <p:spPr>
          <a:xfrm>
            <a:off x="838200" y="1284514"/>
            <a:ext cx="10515600" cy="4892449"/>
          </a:xfrm>
        </p:spPr>
        <p:txBody>
          <a:bodyPr>
            <a:normAutofit fontScale="77500" lnSpcReduction="20000"/>
          </a:bodyPr>
          <a:lstStyle/>
          <a:p>
            <a:pPr marL="0" indent="0">
              <a:buNone/>
            </a:pPr>
            <a:r>
              <a:rPr lang="en-US" b="1" dirty="0">
                <a:latin typeface="Times New Roman" panose="02020603050405020304" pitchFamily="18" charset="0"/>
                <a:cs typeface="Times New Roman" panose="02020603050405020304" pitchFamily="18" charset="0"/>
              </a:rPr>
              <a:t>Hypothesis: Vending machines in schools are a cause of obesity. </a:t>
            </a:r>
          </a:p>
          <a:p>
            <a:pPr marL="0" indent="0">
              <a:buNone/>
            </a:pPr>
            <a:r>
              <a:rPr lang="en-US" dirty="0">
                <a:latin typeface="Times New Roman" panose="02020603050405020304" pitchFamily="18" charset="0"/>
                <a:cs typeface="Times New Roman" panose="02020603050405020304" pitchFamily="18" charset="0"/>
              </a:rPr>
              <a:t>Eating extra junk food leads to obesity.  </a:t>
            </a:r>
          </a:p>
          <a:p>
            <a:pPr marL="0" indent="0">
              <a:buNone/>
            </a:pPr>
            <a:r>
              <a:rPr lang="en-US" dirty="0">
                <a:latin typeface="Times New Roman" panose="02020603050405020304" pitchFamily="18" charset="0"/>
                <a:cs typeface="Times New Roman" panose="02020603050405020304" pitchFamily="18" charset="0"/>
              </a:rPr>
              <a:t>Vending machines generally have junk food. </a:t>
            </a:r>
          </a:p>
          <a:p>
            <a:pPr marL="0" indent="0">
              <a:buNone/>
            </a:pPr>
            <a:r>
              <a:rPr lang="en-US" dirty="0">
                <a:latin typeface="Times New Roman" panose="02020603050405020304" pitchFamily="18" charset="0"/>
                <a:cs typeface="Times New Roman" panose="02020603050405020304" pitchFamily="18" charset="0"/>
              </a:rPr>
              <a:t>Many schools have vending machines. </a:t>
            </a:r>
          </a:p>
          <a:p>
            <a:pPr marL="0" indent="0">
              <a:buNone/>
            </a:pPr>
            <a:r>
              <a:rPr lang="en-US" dirty="0">
                <a:latin typeface="Times New Roman" panose="02020603050405020304" pitchFamily="18" charset="0"/>
                <a:cs typeface="Times New Roman" panose="02020603050405020304" pitchFamily="18" charset="0"/>
              </a:rPr>
              <a:t>Solution: Remove vending machines from schools to reduce obesity. </a:t>
            </a:r>
          </a:p>
          <a:p>
            <a:pPr marL="0" indent="0">
              <a:buNone/>
            </a:pPr>
            <a:r>
              <a:rPr lang="en-US" dirty="0">
                <a:latin typeface="Times New Roman" panose="02020603050405020304" pitchFamily="18" charset="0"/>
                <a:cs typeface="Times New Roman" panose="02020603050405020304" pitchFamily="18" charset="0"/>
              </a:rPr>
              <a:t>Longitudinal study: It was found that kids who moved from schools without vending machines to schools with vending machines didn’t gain weight. Yet, there was well published evidence of correlation between obesity and vending machines in schools:</a:t>
            </a:r>
          </a:p>
          <a:p>
            <a:pPr marL="0" indent="0">
              <a:buNone/>
            </a:pPr>
            <a:r>
              <a:rPr lang="en-US" dirty="0">
                <a:latin typeface="Times New Roman" panose="02020603050405020304" pitchFamily="18" charset="0"/>
                <a:cs typeface="Times New Roman" panose="02020603050405020304" pitchFamily="18" charset="0"/>
              </a:rPr>
              <a:t>It turns out the causal relationship is convoluted enough that removing the vending machines didn’t actually fix the issue, but people felt like they were doing something to address the issue.</a:t>
            </a:r>
          </a:p>
          <a:p>
            <a:r>
              <a:rPr lang="en-US" dirty="0">
                <a:latin typeface="Times New Roman" panose="02020603050405020304" pitchFamily="18" charset="0"/>
                <a:cs typeface="Times New Roman" panose="02020603050405020304" pitchFamily="18" charset="0"/>
                <a:hlinkClick r:id="rId2"/>
              </a:rPr>
              <a:t>http://www.asanet.org/sites/default/files/savvy/press/SOE_January2012_Van_Hook_Press_Release.pdf</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hlinkClick r:id="rId3"/>
              </a:rPr>
              <a:t>https://www.cbsnews.com/news/school-vending-machine-laws-would-help-kids-lose-weight-study-shows/</a:t>
            </a:r>
            <a:r>
              <a:rPr lang="en-US"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8022538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CC21A-07FC-0F4A-9E51-9E62EAE9E6C0}"/>
              </a:ext>
            </a:extLst>
          </p:cNvPr>
          <p:cNvSpPr>
            <a:spLocks noGrp="1"/>
          </p:cNvSpPr>
          <p:nvPr>
            <p:ph type="title"/>
          </p:nvPr>
        </p:nvSpPr>
        <p:spPr/>
        <p:txBody>
          <a:bodyPr/>
          <a:lstStyle/>
          <a:p>
            <a:r>
              <a:rPr lang="en-US" b="1" dirty="0">
                <a:solidFill>
                  <a:srgbClr val="0070C0"/>
                </a:solidFill>
                <a:latin typeface="Times New Roman" panose="02020603050405020304" pitchFamily="18" charset="0"/>
                <a:cs typeface="Times New Roman" panose="02020603050405020304" pitchFamily="18" charset="0"/>
              </a:rPr>
              <a:t>Lurking variables…What might they be?</a:t>
            </a:r>
          </a:p>
        </p:txBody>
      </p:sp>
      <p:sp>
        <p:nvSpPr>
          <p:cNvPr id="3" name="Content Placeholder 2">
            <a:extLst>
              <a:ext uri="{FF2B5EF4-FFF2-40B4-BE49-F238E27FC236}">
                <a16:creationId xmlns:a16="http://schemas.microsoft.com/office/drawing/2014/main" id="{C39BC336-CE4F-EA4B-99FA-9CD8FC690029}"/>
              </a:ext>
            </a:extLst>
          </p:cNvPr>
          <p:cNvSpPr>
            <a:spLocks noGrp="1"/>
          </p:cNvSpPr>
          <p:nvPr>
            <p:ph idx="1"/>
          </p:nvPr>
        </p:nvSpPr>
        <p:spPr>
          <a:xfrm>
            <a:off x="838200" y="1825625"/>
            <a:ext cx="7594600" cy="4490508"/>
          </a:xfrm>
        </p:spPr>
        <p:txBody>
          <a:bodyPr>
            <a:normAutofit/>
          </a:bodyPr>
          <a:lstStyle/>
          <a:p>
            <a:pPr marL="0" indent="0">
              <a:buNone/>
            </a:pPr>
            <a:r>
              <a:rPr lang="en-US" dirty="0">
                <a:latin typeface="Times New Roman" panose="02020603050405020304" pitchFamily="18" charset="0"/>
                <a:cs typeface="Times New Roman" panose="02020603050405020304" pitchFamily="18" charset="0"/>
              </a:rPr>
              <a:t>The following are examples of strong correlation caused by a lurking variable:</a:t>
            </a:r>
          </a:p>
          <a:p>
            <a:r>
              <a:rPr lang="en-US" dirty="0">
                <a:latin typeface="Times New Roman" panose="02020603050405020304" pitchFamily="18" charset="0"/>
                <a:cs typeface="Times New Roman" panose="02020603050405020304" pitchFamily="18" charset="0"/>
              </a:rPr>
              <a:t>The average number of computers per person in a country and that country’s average life expectancy.</a:t>
            </a:r>
          </a:p>
          <a:p>
            <a:r>
              <a:rPr lang="en-US" dirty="0">
                <a:latin typeface="Times New Roman" panose="02020603050405020304" pitchFamily="18" charset="0"/>
                <a:cs typeface="Times New Roman" panose="02020603050405020304" pitchFamily="18" charset="0"/>
              </a:rPr>
              <a:t>The number of firefighters at a fire and the damage caused by the fire.</a:t>
            </a:r>
          </a:p>
          <a:p>
            <a:r>
              <a:rPr lang="en-US" dirty="0">
                <a:latin typeface="Times New Roman" panose="02020603050405020304" pitchFamily="18" charset="0"/>
                <a:cs typeface="Times New Roman" panose="02020603050405020304" pitchFamily="18" charset="0"/>
              </a:rPr>
              <a:t>The height of an elementary school student and his or her reading level.</a:t>
            </a:r>
          </a:p>
        </p:txBody>
      </p:sp>
      <p:pic>
        <p:nvPicPr>
          <p:cNvPr id="4" name="Picture 3">
            <a:extLst>
              <a:ext uri="{FF2B5EF4-FFF2-40B4-BE49-F238E27FC236}">
                <a16:creationId xmlns:a16="http://schemas.microsoft.com/office/drawing/2014/main" id="{C19ADC49-1119-7D4E-B3C8-70078BD0D8D8}"/>
              </a:ext>
            </a:extLst>
          </p:cNvPr>
          <p:cNvPicPr>
            <a:picLocks noChangeAspect="1"/>
          </p:cNvPicPr>
          <p:nvPr/>
        </p:nvPicPr>
        <p:blipFill>
          <a:blip r:embed="rId2"/>
          <a:stretch>
            <a:fillRect/>
          </a:stretch>
        </p:blipFill>
        <p:spPr>
          <a:xfrm>
            <a:off x="8432800" y="2760134"/>
            <a:ext cx="3225243" cy="2338917"/>
          </a:xfrm>
          <a:prstGeom prst="rect">
            <a:avLst/>
          </a:prstGeom>
        </p:spPr>
      </p:pic>
    </p:spTree>
    <p:extLst>
      <p:ext uri="{BB962C8B-B14F-4D97-AF65-F5344CB8AC3E}">
        <p14:creationId xmlns:p14="http://schemas.microsoft.com/office/powerpoint/2010/main" val="41575297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628F3-CE8B-2442-8DB5-04D97386B814}"/>
              </a:ext>
            </a:extLst>
          </p:cNvPr>
          <p:cNvSpPr>
            <a:spLocks noGrp="1"/>
          </p:cNvSpPr>
          <p:nvPr>
            <p:ph type="title"/>
          </p:nvPr>
        </p:nvSpPr>
        <p:spPr/>
        <p:txBody>
          <a:bodyPr/>
          <a:lstStyle/>
          <a:p>
            <a:pPr algn="ctr"/>
            <a:r>
              <a:rPr lang="en-US" b="1" dirty="0">
                <a:solidFill>
                  <a:srgbClr val="0070C0"/>
                </a:solidFill>
                <a:latin typeface="Times New Roman" panose="02020603050405020304" pitchFamily="18" charset="0"/>
                <a:cs typeface="Times New Roman" panose="02020603050405020304" pitchFamily="18" charset="0"/>
              </a:rPr>
              <a:t>And then there is just some silliness…</a:t>
            </a:r>
          </a:p>
        </p:txBody>
      </p:sp>
      <p:pic>
        <p:nvPicPr>
          <p:cNvPr id="4" name="Content Placeholder 3">
            <a:extLst>
              <a:ext uri="{FF2B5EF4-FFF2-40B4-BE49-F238E27FC236}">
                <a16:creationId xmlns:a16="http://schemas.microsoft.com/office/drawing/2014/main" id="{7FE1B8A4-5C62-114E-ACFA-75BAE649DD18}"/>
              </a:ext>
            </a:extLst>
          </p:cNvPr>
          <p:cNvPicPr>
            <a:picLocks noGrp="1" noChangeAspect="1"/>
          </p:cNvPicPr>
          <p:nvPr>
            <p:ph idx="1"/>
          </p:nvPr>
        </p:nvPicPr>
        <p:blipFill>
          <a:blip r:embed="rId2"/>
          <a:stretch>
            <a:fillRect/>
          </a:stretch>
        </p:blipFill>
        <p:spPr>
          <a:xfrm>
            <a:off x="2276475" y="2242342"/>
            <a:ext cx="7324726" cy="3460146"/>
          </a:xfrm>
        </p:spPr>
      </p:pic>
    </p:spTree>
    <p:extLst>
      <p:ext uri="{BB962C8B-B14F-4D97-AF65-F5344CB8AC3E}">
        <p14:creationId xmlns:p14="http://schemas.microsoft.com/office/powerpoint/2010/main" val="7243418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FB56DF-B98E-9B4F-9725-F8A0E6DD553A}"/>
              </a:ext>
            </a:extLst>
          </p:cNvPr>
          <p:cNvPicPr>
            <a:picLocks noChangeAspect="1"/>
          </p:cNvPicPr>
          <p:nvPr/>
        </p:nvPicPr>
        <p:blipFill>
          <a:blip r:embed="rId2"/>
          <a:stretch>
            <a:fillRect/>
          </a:stretch>
        </p:blipFill>
        <p:spPr>
          <a:xfrm>
            <a:off x="1428750" y="266700"/>
            <a:ext cx="9334500" cy="6324600"/>
          </a:xfrm>
          <a:prstGeom prst="rect">
            <a:avLst/>
          </a:prstGeom>
        </p:spPr>
      </p:pic>
    </p:spTree>
    <p:extLst>
      <p:ext uri="{BB962C8B-B14F-4D97-AF65-F5344CB8AC3E}">
        <p14:creationId xmlns:p14="http://schemas.microsoft.com/office/powerpoint/2010/main" val="5344027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83627-0277-8D4C-B5D5-36D98E3049F4}"/>
              </a:ext>
            </a:extLst>
          </p:cNvPr>
          <p:cNvSpPr>
            <a:spLocks noGrp="1"/>
          </p:cNvSpPr>
          <p:nvPr>
            <p:ph type="title"/>
          </p:nvPr>
        </p:nvSpPr>
        <p:spPr/>
        <p:txBody>
          <a:bodyPr>
            <a:normAutofit/>
          </a:bodyPr>
          <a:lstStyle/>
          <a:p>
            <a:pPr algn="ctr"/>
            <a:r>
              <a:rPr lang="en-US" sz="5400" b="1" dirty="0">
                <a:solidFill>
                  <a:srgbClr val="0070C0"/>
                </a:solidFill>
                <a:latin typeface="Times New Roman" panose="02020603050405020304" pitchFamily="18" charset="0"/>
                <a:cs typeface="Times New Roman" panose="02020603050405020304" pitchFamily="18" charset="0"/>
              </a:rPr>
              <a:t>Overview</a:t>
            </a:r>
          </a:p>
        </p:txBody>
      </p:sp>
      <p:sp>
        <p:nvSpPr>
          <p:cNvPr id="3" name="Content Placeholder 2">
            <a:extLst>
              <a:ext uri="{FF2B5EF4-FFF2-40B4-BE49-F238E27FC236}">
                <a16:creationId xmlns:a16="http://schemas.microsoft.com/office/drawing/2014/main" id="{C5347962-285D-FB48-9CB7-B1D3AE70BE50}"/>
              </a:ext>
            </a:extLst>
          </p:cNvPr>
          <p:cNvSpPr>
            <a:spLocks noGrp="1"/>
          </p:cNvSpPr>
          <p:nvPr>
            <p:ph idx="1"/>
          </p:nvPr>
        </p:nvSpPr>
        <p:spPr>
          <a:xfrm>
            <a:off x="838200" y="1549831"/>
            <a:ext cx="5623560" cy="4942409"/>
          </a:xfrm>
        </p:spPr>
        <p:txBody>
          <a:bodyPr>
            <a:normAutofit fontScale="85000" lnSpcReduction="20000"/>
          </a:bodyPr>
          <a:lstStyle/>
          <a:p>
            <a:pPr>
              <a:buClr>
                <a:srgbClr val="0070C0"/>
              </a:buClr>
            </a:pPr>
            <a:r>
              <a:rPr lang="en-US" dirty="0">
                <a:latin typeface="Times New Roman" panose="02020603050405020304" pitchFamily="18" charset="0"/>
                <a:cs typeface="Times New Roman" panose="02020603050405020304" pitchFamily="18" charset="0"/>
              </a:rPr>
              <a:t>Title 5 Regulations for AB 705 Implementation</a:t>
            </a:r>
          </a:p>
          <a:p>
            <a:pPr lvl="1">
              <a:buClr>
                <a:srgbClr val="0070C0"/>
              </a:buClr>
            </a:pPr>
            <a:r>
              <a:rPr lang="en-US" dirty="0">
                <a:latin typeface="Times New Roman" panose="02020603050405020304" pitchFamily="18" charset="0"/>
                <a:cs typeface="Times New Roman" panose="02020603050405020304" pitchFamily="18" charset="0"/>
              </a:rPr>
              <a:t>5C (California Community College Curriculum Committee)</a:t>
            </a:r>
          </a:p>
          <a:p>
            <a:pPr lvl="1">
              <a:buClr>
                <a:srgbClr val="0070C0"/>
              </a:buClr>
            </a:pPr>
            <a:r>
              <a:rPr lang="en-US" dirty="0">
                <a:latin typeface="Times New Roman" panose="02020603050405020304" pitchFamily="18" charset="0"/>
                <a:cs typeface="Times New Roman" panose="02020603050405020304" pitchFamily="18" charset="0"/>
              </a:rPr>
              <a:t>The Process</a:t>
            </a:r>
          </a:p>
          <a:p>
            <a:pPr lvl="1">
              <a:buClr>
                <a:srgbClr val="0070C0"/>
              </a:buClr>
            </a:pPr>
            <a:r>
              <a:rPr lang="en-US" dirty="0">
                <a:latin typeface="Times New Roman" panose="02020603050405020304" pitchFamily="18" charset="0"/>
                <a:cs typeface="Times New Roman" panose="02020603050405020304" pitchFamily="18" charset="0"/>
              </a:rPr>
              <a:t>The Regulations</a:t>
            </a:r>
          </a:p>
          <a:p>
            <a:pPr>
              <a:buClr>
                <a:srgbClr val="0070C0"/>
              </a:buClr>
            </a:pPr>
            <a:r>
              <a:rPr lang="en-US" dirty="0">
                <a:latin typeface="Times New Roman" panose="02020603050405020304" pitchFamily="18" charset="0"/>
                <a:cs typeface="Times New Roman" panose="02020603050405020304" pitchFamily="18" charset="0"/>
              </a:rPr>
              <a:t>Implications…</a:t>
            </a:r>
          </a:p>
          <a:p>
            <a:pPr>
              <a:buClr>
                <a:srgbClr val="0070C0"/>
              </a:buClr>
            </a:pPr>
            <a:r>
              <a:rPr lang="en-US" dirty="0">
                <a:latin typeface="Times New Roman" panose="02020603050405020304" pitchFamily="18" charset="0"/>
                <a:cs typeface="Times New Roman" panose="02020603050405020304" pitchFamily="18" charset="0"/>
              </a:rPr>
              <a:t>Understanding Data:</a:t>
            </a:r>
          </a:p>
          <a:p>
            <a:pPr lvl="1">
              <a:buClr>
                <a:srgbClr val="0070C0"/>
              </a:buClr>
            </a:pPr>
            <a:r>
              <a:rPr lang="en-US" dirty="0">
                <a:latin typeface="Times New Roman" panose="02020603050405020304" pitchFamily="18" charset="0"/>
                <a:cs typeface="Times New Roman" panose="02020603050405020304" pitchFamily="18" charset="0"/>
              </a:rPr>
              <a:t>Correlation vs Causation, It’s Complicated</a:t>
            </a:r>
          </a:p>
          <a:p>
            <a:pPr lvl="1">
              <a:buClr>
                <a:srgbClr val="0070C0"/>
              </a:buClr>
            </a:pPr>
            <a:r>
              <a:rPr lang="en-US" dirty="0">
                <a:latin typeface="Times New Roman" panose="02020603050405020304" pitchFamily="18" charset="0"/>
                <a:cs typeface="Times New Roman" panose="02020603050405020304" pitchFamily="18" charset="0"/>
              </a:rPr>
              <a:t>Some Silliness…</a:t>
            </a:r>
          </a:p>
          <a:p>
            <a:pPr lvl="1">
              <a:buClr>
                <a:srgbClr val="0070C0"/>
              </a:buClr>
            </a:pPr>
            <a:r>
              <a:rPr lang="en-US" dirty="0">
                <a:latin typeface="Times New Roman" panose="02020603050405020304" pitchFamily="18" charset="0"/>
                <a:cs typeface="Times New Roman" panose="02020603050405020304" pitchFamily="18" charset="0"/>
              </a:rPr>
              <a:t>A Brain Overload</a:t>
            </a:r>
          </a:p>
          <a:p>
            <a:pPr>
              <a:buClr>
                <a:srgbClr val="0070C0"/>
              </a:buClr>
            </a:pPr>
            <a:r>
              <a:rPr lang="en-US" dirty="0">
                <a:latin typeface="Times New Roman" panose="02020603050405020304" pitchFamily="18" charset="0"/>
                <a:cs typeface="Times New Roman" panose="02020603050405020304" pitchFamily="18" charset="0"/>
              </a:rPr>
              <a:t>What about 2019/20?</a:t>
            </a:r>
          </a:p>
          <a:p>
            <a:pPr>
              <a:buClr>
                <a:srgbClr val="0070C0"/>
              </a:buClr>
            </a:pPr>
            <a:r>
              <a:rPr lang="en-US" dirty="0">
                <a:latin typeface="Times New Roman" panose="02020603050405020304" pitchFamily="18" charset="0"/>
                <a:cs typeface="Times New Roman" panose="02020603050405020304" pitchFamily="18" charset="0"/>
              </a:rPr>
              <a:t>Robust Discussion!</a:t>
            </a:r>
          </a:p>
          <a:p>
            <a:pPr>
              <a:buClr>
                <a:srgbClr val="0070C0"/>
              </a:buClr>
            </a:pPr>
            <a:r>
              <a:rPr lang="en-US" i="1" dirty="0">
                <a:latin typeface="Times New Roman" panose="02020603050405020304" pitchFamily="18" charset="0"/>
                <a:cs typeface="Times New Roman" panose="02020603050405020304" pitchFamily="18" charset="0"/>
              </a:rPr>
              <a:t>Friday morning General Session starts at </a:t>
            </a:r>
            <a:r>
              <a:rPr lang="en-US" i="1" dirty="0">
                <a:solidFill>
                  <a:srgbClr val="FF0000"/>
                </a:solidFill>
                <a:latin typeface="Times New Roman" panose="02020603050405020304" pitchFamily="18" charset="0"/>
                <a:cs typeface="Times New Roman" panose="02020603050405020304" pitchFamily="18" charset="0"/>
              </a:rPr>
              <a:t>8:30.</a:t>
            </a:r>
          </a:p>
        </p:txBody>
      </p:sp>
      <p:pic>
        <p:nvPicPr>
          <p:cNvPr id="4" name="Picture 3">
            <a:extLst>
              <a:ext uri="{FF2B5EF4-FFF2-40B4-BE49-F238E27FC236}">
                <a16:creationId xmlns:a16="http://schemas.microsoft.com/office/drawing/2014/main" id="{C3E8EF77-90E7-2947-9024-AF9B5B44719F}"/>
              </a:ext>
            </a:extLst>
          </p:cNvPr>
          <p:cNvPicPr>
            <a:picLocks noChangeAspect="1"/>
          </p:cNvPicPr>
          <p:nvPr/>
        </p:nvPicPr>
        <p:blipFill>
          <a:blip r:embed="rId2"/>
          <a:stretch>
            <a:fillRect/>
          </a:stretch>
        </p:blipFill>
        <p:spPr>
          <a:xfrm>
            <a:off x="7049730" y="1908844"/>
            <a:ext cx="3583817" cy="3714138"/>
          </a:xfrm>
          <a:prstGeom prst="rect">
            <a:avLst/>
          </a:prstGeom>
        </p:spPr>
      </p:pic>
    </p:spTree>
    <p:extLst>
      <p:ext uri="{BB962C8B-B14F-4D97-AF65-F5344CB8AC3E}">
        <p14:creationId xmlns:p14="http://schemas.microsoft.com/office/powerpoint/2010/main" val="27291421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0F7E88-60B6-F14D-8A19-5343249C4C60}"/>
              </a:ext>
            </a:extLst>
          </p:cNvPr>
          <p:cNvPicPr>
            <a:picLocks noChangeAspect="1"/>
          </p:cNvPicPr>
          <p:nvPr/>
        </p:nvPicPr>
        <p:blipFill>
          <a:blip r:embed="rId2"/>
          <a:stretch>
            <a:fillRect/>
          </a:stretch>
        </p:blipFill>
        <p:spPr>
          <a:xfrm>
            <a:off x="1409700" y="139700"/>
            <a:ext cx="9372600" cy="6578600"/>
          </a:xfrm>
          <a:prstGeom prst="rect">
            <a:avLst/>
          </a:prstGeom>
        </p:spPr>
      </p:pic>
    </p:spTree>
    <p:extLst>
      <p:ext uri="{BB962C8B-B14F-4D97-AF65-F5344CB8AC3E}">
        <p14:creationId xmlns:p14="http://schemas.microsoft.com/office/powerpoint/2010/main" val="16755830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D7A349-7C4B-9F4E-84D5-377EBAE305F3}"/>
              </a:ext>
            </a:extLst>
          </p:cNvPr>
          <p:cNvPicPr>
            <a:picLocks noChangeAspect="1"/>
          </p:cNvPicPr>
          <p:nvPr/>
        </p:nvPicPr>
        <p:blipFill>
          <a:blip r:embed="rId3"/>
          <a:stretch>
            <a:fillRect/>
          </a:stretch>
        </p:blipFill>
        <p:spPr>
          <a:xfrm>
            <a:off x="1416050" y="82550"/>
            <a:ext cx="9359900" cy="6692900"/>
          </a:xfrm>
          <a:prstGeom prst="rect">
            <a:avLst/>
          </a:prstGeom>
        </p:spPr>
      </p:pic>
    </p:spTree>
    <p:extLst>
      <p:ext uri="{BB962C8B-B14F-4D97-AF65-F5344CB8AC3E}">
        <p14:creationId xmlns:p14="http://schemas.microsoft.com/office/powerpoint/2010/main" val="10702173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386348"/>
            <a:ext cx="10515600" cy="2128991"/>
          </a:xfrm>
        </p:spPr>
        <p:txBody>
          <a:bodyPr/>
          <a:lstStyle/>
          <a:p>
            <a:pPr algn="ctr"/>
            <a:r>
              <a:rPr lang="en-US" dirty="0">
                <a:solidFill>
                  <a:srgbClr val="0070C0"/>
                </a:solidFill>
                <a:latin typeface="Times New Roman" panose="02020603050405020304" pitchFamily="18" charset="0"/>
                <a:cs typeface="Times New Roman" panose="02020603050405020304" pitchFamily="18" charset="0"/>
              </a:rPr>
              <a:t>Let’s take a quick brain overload on some data…</a:t>
            </a:r>
          </a:p>
        </p:txBody>
      </p:sp>
      <p:sp>
        <p:nvSpPr>
          <p:cNvPr id="3" name="Text Placeholder 2"/>
          <p:cNvSpPr>
            <a:spLocks noGrp="1"/>
          </p:cNvSpPr>
          <p:nvPr>
            <p:ph type="body" idx="1"/>
          </p:nvPr>
        </p:nvSpPr>
        <p:spPr/>
        <p:txBody>
          <a:bodyPr/>
          <a:lstStyle/>
          <a:p>
            <a:endParaRPr lang="en-US" dirty="0"/>
          </a:p>
        </p:txBody>
      </p:sp>
      <p:pic>
        <p:nvPicPr>
          <p:cNvPr id="4" name="Picture 3">
            <a:extLst>
              <a:ext uri="{FF2B5EF4-FFF2-40B4-BE49-F238E27FC236}">
                <a16:creationId xmlns:a16="http://schemas.microsoft.com/office/drawing/2014/main" id="{9F64CD1A-AB40-EC44-97C7-CC2F4E7EA1DE}"/>
              </a:ext>
            </a:extLst>
          </p:cNvPr>
          <p:cNvPicPr>
            <a:picLocks noChangeAspect="1"/>
          </p:cNvPicPr>
          <p:nvPr/>
        </p:nvPicPr>
        <p:blipFill>
          <a:blip r:embed="rId2"/>
          <a:stretch>
            <a:fillRect/>
          </a:stretch>
        </p:blipFill>
        <p:spPr>
          <a:xfrm>
            <a:off x="5024489" y="3695700"/>
            <a:ext cx="2393950" cy="2393950"/>
          </a:xfrm>
          <a:prstGeom prst="rect">
            <a:avLst/>
          </a:prstGeom>
        </p:spPr>
      </p:pic>
    </p:spTree>
    <p:extLst>
      <p:ext uri="{BB962C8B-B14F-4D97-AF65-F5344CB8AC3E}">
        <p14:creationId xmlns:p14="http://schemas.microsoft.com/office/powerpoint/2010/main" val="31733762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C8957-2CB1-994E-B212-454432DF4274}"/>
              </a:ext>
            </a:extLst>
          </p:cNvPr>
          <p:cNvSpPr>
            <a:spLocks noGrp="1"/>
          </p:cNvSpPr>
          <p:nvPr>
            <p:ph type="title"/>
          </p:nvPr>
        </p:nvSpPr>
        <p:spPr/>
        <p:txBody>
          <a:bodyPr/>
          <a:lstStyle/>
          <a:p>
            <a:pPr algn="ctr"/>
            <a:r>
              <a:rPr lang="en-US" b="1" dirty="0">
                <a:solidFill>
                  <a:srgbClr val="0070C0"/>
                </a:solidFill>
                <a:latin typeface="Times New Roman" panose="02020603050405020304" pitchFamily="18" charset="0"/>
                <a:cs typeface="Times New Roman" panose="02020603050405020304" pitchFamily="18" charset="0"/>
              </a:rPr>
              <a:t>Students Enrollment by Unit Load </a:t>
            </a:r>
            <a:r>
              <a:rPr lang="en-US" dirty="0">
                <a:solidFill>
                  <a:srgbClr val="0070C0"/>
                </a:solidFill>
                <a:latin typeface="Times New Roman" panose="02020603050405020304" pitchFamily="18" charset="0"/>
                <a:cs typeface="Times New Roman" panose="02020603050405020304" pitchFamily="18" charset="0"/>
              </a:rPr>
              <a:t>– </a:t>
            </a:r>
            <a:br>
              <a:rPr lang="en-US" dirty="0">
                <a:solidFill>
                  <a:srgbClr val="0070C0"/>
                </a:solidFill>
                <a:latin typeface="Times New Roman" panose="02020603050405020304" pitchFamily="18" charset="0"/>
                <a:cs typeface="Times New Roman" panose="02020603050405020304" pitchFamily="18" charset="0"/>
              </a:rPr>
            </a:br>
            <a:r>
              <a:rPr lang="en-US" sz="2400" dirty="0">
                <a:solidFill>
                  <a:srgbClr val="0070C0"/>
                </a:solidFill>
                <a:latin typeface="Times New Roman" panose="02020603050405020304" pitchFamily="18" charset="0"/>
                <a:cs typeface="Times New Roman" panose="02020603050405020304" pitchFamily="18" charset="0"/>
              </a:rPr>
              <a:t>(recent 10 years) </a:t>
            </a:r>
            <a:r>
              <a:rPr lang="en-US" sz="2400" dirty="0" err="1">
                <a:solidFill>
                  <a:srgbClr val="0070C0"/>
                </a:solidFill>
                <a:latin typeface="Times New Roman" panose="02020603050405020304" pitchFamily="18" charset="0"/>
                <a:cs typeface="Times New Roman" panose="02020603050405020304" pitchFamily="18" charset="0"/>
              </a:rPr>
              <a:t>datamart.cccco.edu</a:t>
            </a:r>
            <a:endParaRPr lang="en-US" sz="2400" dirty="0">
              <a:solidFill>
                <a:srgbClr val="0070C0"/>
              </a:solidFill>
              <a:latin typeface="Times New Roman" panose="02020603050405020304" pitchFamily="18" charset="0"/>
              <a:cs typeface="Times New Roman" panose="02020603050405020304" pitchFamily="18" charset="0"/>
            </a:endParaRPr>
          </a:p>
        </p:txBody>
      </p:sp>
      <p:graphicFrame>
        <p:nvGraphicFramePr>
          <p:cNvPr id="6" name="Content Placeholder 5">
            <a:extLst>
              <a:ext uri="{FF2B5EF4-FFF2-40B4-BE49-F238E27FC236}">
                <a16:creationId xmlns:a16="http://schemas.microsoft.com/office/drawing/2014/main" id="{4A43867D-42E5-CD4E-9BD7-6F7DA12075C2}"/>
              </a:ext>
            </a:extLst>
          </p:cNvPr>
          <p:cNvGraphicFramePr>
            <a:graphicFrameLocks noGrp="1"/>
          </p:cNvGraphicFramePr>
          <p:nvPr>
            <p:ph idx="1"/>
            <p:extLst/>
          </p:nvPr>
        </p:nvGraphicFramePr>
        <p:xfrm>
          <a:off x="988142" y="1902542"/>
          <a:ext cx="10161640" cy="4806210"/>
        </p:xfrm>
        <a:graphic>
          <a:graphicData uri="http://schemas.openxmlformats.org/drawingml/2006/table">
            <a:tbl>
              <a:tblPr>
                <a:tableStyleId>{5C22544A-7EE6-4342-B048-85BDC9FD1C3A}</a:tableStyleId>
              </a:tblPr>
              <a:tblGrid>
                <a:gridCol w="1091333">
                  <a:extLst>
                    <a:ext uri="{9D8B030D-6E8A-4147-A177-3AD203B41FA5}">
                      <a16:colId xmlns:a16="http://schemas.microsoft.com/office/drawing/2014/main" val="2035094543"/>
                    </a:ext>
                  </a:extLst>
                </a:gridCol>
                <a:gridCol w="985540">
                  <a:extLst>
                    <a:ext uri="{9D8B030D-6E8A-4147-A177-3AD203B41FA5}">
                      <a16:colId xmlns:a16="http://schemas.microsoft.com/office/drawing/2014/main" val="1256661911"/>
                    </a:ext>
                  </a:extLst>
                </a:gridCol>
                <a:gridCol w="918724">
                  <a:extLst>
                    <a:ext uri="{9D8B030D-6E8A-4147-A177-3AD203B41FA5}">
                      <a16:colId xmlns:a16="http://schemas.microsoft.com/office/drawing/2014/main" val="2423164235"/>
                    </a:ext>
                  </a:extLst>
                </a:gridCol>
                <a:gridCol w="890883">
                  <a:extLst>
                    <a:ext uri="{9D8B030D-6E8A-4147-A177-3AD203B41FA5}">
                      <a16:colId xmlns:a16="http://schemas.microsoft.com/office/drawing/2014/main" val="2643482152"/>
                    </a:ext>
                  </a:extLst>
                </a:gridCol>
                <a:gridCol w="918724">
                  <a:extLst>
                    <a:ext uri="{9D8B030D-6E8A-4147-A177-3AD203B41FA5}">
                      <a16:colId xmlns:a16="http://schemas.microsoft.com/office/drawing/2014/main" val="3431614308"/>
                    </a:ext>
                  </a:extLst>
                </a:gridCol>
                <a:gridCol w="868611">
                  <a:extLst>
                    <a:ext uri="{9D8B030D-6E8A-4147-A177-3AD203B41FA5}">
                      <a16:colId xmlns:a16="http://schemas.microsoft.com/office/drawing/2014/main" val="360331824"/>
                    </a:ext>
                  </a:extLst>
                </a:gridCol>
                <a:gridCol w="890883">
                  <a:extLst>
                    <a:ext uri="{9D8B030D-6E8A-4147-A177-3AD203B41FA5}">
                      <a16:colId xmlns:a16="http://schemas.microsoft.com/office/drawing/2014/main" val="3681480393"/>
                    </a:ext>
                  </a:extLst>
                </a:gridCol>
                <a:gridCol w="868611">
                  <a:extLst>
                    <a:ext uri="{9D8B030D-6E8A-4147-A177-3AD203B41FA5}">
                      <a16:colId xmlns:a16="http://schemas.microsoft.com/office/drawing/2014/main" val="3987804971"/>
                    </a:ext>
                  </a:extLst>
                </a:gridCol>
                <a:gridCol w="918724">
                  <a:extLst>
                    <a:ext uri="{9D8B030D-6E8A-4147-A177-3AD203B41FA5}">
                      <a16:colId xmlns:a16="http://schemas.microsoft.com/office/drawing/2014/main" val="3529512352"/>
                    </a:ext>
                  </a:extLst>
                </a:gridCol>
                <a:gridCol w="890883">
                  <a:extLst>
                    <a:ext uri="{9D8B030D-6E8A-4147-A177-3AD203B41FA5}">
                      <a16:colId xmlns:a16="http://schemas.microsoft.com/office/drawing/2014/main" val="3225548087"/>
                    </a:ext>
                  </a:extLst>
                </a:gridCol>
                <a:gridCol w="918724">
                  <a:extLst>
                    <a:ext uri="{9D8B030D-6E8A-4147-A177-3AD203B41FA5}">
                      <a16:colId xmlns:a16="http://schemas.microsoft.com/office/drawing/2014/main" val="1562438849"/>
                    </a:ext>
                  </a:extLst>
                </a:gridCol>
              </a:tblGrid>
              <a:tr h="582152">
                <a:tc>
                  <a:txBody>
                    <a:bodyPr/>
                    <a:lstStyle/>
                    <a:p>
                      <a:pPr algn="l" fontAlgn="b"/>
                      <a:endParaRPr lang="en-US" sz="19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l" rtl="0" fontAlgn="ctr"/>
                      <a:r>
                        <a:rPr lang="en-US" sz="1900" u="none" strike="noStrike">
                          <a:effectLst/>
                          <a:latin typeface="Times New Roman" panose="02020603050405020304" pitchFamily="18" charset="0"/>
                          <a:cs typeface="Times New Roman" panose="02020603050405020304" pitchFamily="18" charset="0"/>
                        </a:rPr>
                        <a:t>Fall 2009</a:t>
                      </a:r>
                      <a:endParaRPr lang="en-US" sz="19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l" rtl="0" fontAlgn="ctr"/>
                      <a:r>
                        <a:rPr lang="en-US" sz="1900" u="none" strike="noStrike">
                          <a:effectLst/>
                          <a:latin typeface="Times New Roman" panose="02020603050405020304" pitchFamily="18" charset="0"/>
                          <a:cs typeface="Times New Roman" panose="02020603050405020304" pitchFamily="18" charset="0"/>
                        </a:rPr>
                        <a:t>Fall 2010</a:t>
                      </a:r>
                      <a:endParaRPr lang="en-US" sz="19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l" rtl="0" fontAlgn="ctr"/>
                      <a:r>
                        <a:rPr lang="en-US" sz="1900" u="none" strike="noStrike">
                          <a:effectLst/>
                          <a:latin typeface="Times New Roman" panose="02020603050405020304" pitchFamily="18" charset="0"/>
                          <a:cs typeface="Times New Roman" panose="02020603050405020304" pitchFamily="18" charset="0"/>
                        </a:rPr>
                        <a:t>Fall 2011</a:t>
                      </a:r>
                      <a:endParaRPr lang="en-US" sz="19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l" rtl="0" fontAlgn="ctr"/>
                      <a:r>
                        <a:rPr lang="en-US" sz="1900" u="none" strike="noStrike">
                          <a:effectLst/>
                          <a:latin typeface="Times New Roman" panose="02020603050405020304" pitchFamily="18" charset="0"/>
                          <a:cs typeface="Times New Roman" panose="02020603050405020304" pitchFamily="18" charset="0"/>
                        </a:rPr>
                        <a:t>Fall 2012</a:t>
                      </a:r>
                      <a:endParaRPr lang="en-US" sz="19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l" rtl="0" fontAlgn="ctr"/>
                      <a:r>
                        <a:rPr lang="en-US" sz="1900" u="none" strike="noStrike">
                          <a:effectLst/>
                          <a:latin typeface="Times New Roman" panose="02020603050405020304" pitchFamily="18" charset="0"/>
                          <a:cs typeface="Times New Roman" panose="02020603050405020304" pitchFamily="18" charset="0"/>
                        </a:rPr>
                        <a:t>Fall 2013</a:t>
                      </a:r>
                      <a:endParaRPr lang="en-US" sz="19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l" rtl="0" fontAlgn="ctr"/>
                      <a:r>
                        <a:rPr lang="en-US" sz="1900" u="none" strike="noStrike">
                          <a:effectLst/>
                          <a:latin typeface="Times New Roman" panose="02020603050405020304" pitchFamily="18" charset="0"/>
                          <a:cs typeface="Times New Roman" panose="02020603050405020304" pitchFamily="18" charset="0"/>
                        </a:rPr>
                        <a:t>Fall 2014</a:t>
                      </a:r>
                      <a:endParaRPr lang="en-US" sz="19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l" rtl="0" fontAlgn="ctr"/>
                      <a:r>
                        <a:rPr lang="en-US" sz="1900" u="none" strike="noStrike">
                          <a:effectLst/>
                          <a:latin typeface="Times New Roman" panose="02020603050405020304" pitchFamily="18" charset="0"/>
                          <a:cs typeface="Times New Roman" panose="02020603050405020304" pitchFamily="18" charset="0"/>
                        </a:rPr>
                        <a:t>Fall 2015</a:t>
                      </a:r>
                      <a:endParaRPr lang="en-US" sz="19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l" rtl="0" fontAlgn="ctr"/>
                      <a:r>
                        <a:rPr lang="en-US" sz="1900" u="none" strike="noStrike">
                          <a:effectLst/>
                          <a:latin typeface="Times New Roman" panose="02020603050405020304" pitchFamily="18" charset="0"/>
                          <a:cs typeface="Times New Roman" panose="02020603050405020304" pitchFamily="18" charset="0"/>
                        </a:rPr>
                        <a:t>Fall 2016</a:t>
                      </a:r>
                      <a:endParaRPr lang="en-US" sz="19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l" rtl="0" fontAlgn="ctr"/>
                      <a:r>
                        <a:rPr lang="en-US" sz="1900" u="none" strike="noStrike">
                          <a:effectLst/>
                          <a:latin typeface="Times New Roman" panose="02020603050405020304" pitchFamily="18" charset="0"/>
                          <a:cs typeface="Times New Roman" panose="02020603050405020304" pitchFamily="18" charset="0"/>
                        </a:rPr>
                        <a:t>Fall 2017</a:t>
                      </a:r>
                      <a:endParaRPr lang="en-US" sz="19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l" rtl="0" fontAlgn="ctr"/>
                      <a:r>
                        <a:rPr lang="en-US" sz="1900" u="none" strike="noStrike">
                          <a:effectLst/>
                          <a:latin typeface="Times New Roman" panose="02020603050405020304" pitchFamily="18" charset="0"/>
                          <a:cs typeface="Times New Roman" panose="02020603050405020304" pitchFamily="18" charset="0"/>
                        </a:rPr>
                        <a:t>Fall 2018</a:t>
                      </a:r>
                      <a:endParaRPr lang="en-US" sz="19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329067807"/>
                  </a:ext>
                </a:extLst>
              </a:tr>
              <a:tr h="453615">
                <a:tc>
                  <a:txBody>
                    <a:bodyPr/>
                    <a:lstStyle/>
                    <a:p>
                      <a:pPr algn="l" rtl="0" fontAlgn="ctr"/>
                      <a:r>
                        <a:rPr lang="en-US" sz="1900" u="none" strike="noStrike">
                          <a:effectLst/>
                          <a:latin typeface="Times New Roman" panose="02020603050405020304" pitchFamily="18" charset="0"/>
                          <a:cs typeface="Times New Roman" panose="02020603050405020304" pitchFamily="18" charset="0"/>
                        </a:rPr>
                        <a:t>0 Units</a:t>
                      </a:r>
                      <a:endParaRPr lang="en-US" sz="19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n-US" sz="1900" u="none" strike="noStrike">
                          <a:effectLst/>
                          <a:latin typeface="Times New Roman" panose="02020603050405020304" pitchFamily="18" charset="0"/>
                          <a:cs typeface="Times New Roman" panose="02020603050405020304" pitchFamily="18" charset="0"/>
                        </a:rPr>
                        <a:t>0.01 %</a:t>
                      </a:r>
                      <a:endParaRPr lang="en-US" sz="19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n-US" sz="1900" u="none" strike="noStrike">
                          <a:effectLst/>
                          <a:latin typeface="Times New Roman" panose="02020603050405020304" pitchFamily="18" charset="0"/>
                          <a:cs typeface="Times New Roman" panose="02020603050405020304" pitchFamily="18" charset="0"/>
                        </a:rPr>
                        <a:t>0.01 %</a:t>
                      </a:r>
                      <a:endParaRPr lang="en-US" sz="19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n-US" sz="1900" u="none" strike="noStrike">
                          <a:effectLst/>
                          <a:latin typeface="Times New Roman" panose="02020603050405020304" pitchFamily="18" charset="0"/>
                          <a:cs typeface="Times New Roman" panose="02020603050405020304" pitchFamily="18" charset="0"/>
                        </a:rPr>
                        <a:t>0.01 %</a:t>
                      </a:r>
                      <a:endParaRPr lang="en-US" sz="19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n-US" sz="1900" u="none" strike="noStrike">
                          <a:effectLst/>
                          <a:latin typeface="Times New Roman" panose="02020603050405020304" pitchFamily="18" charset="0"/>
                          <a:cs typeface="Times New Roman" panose="02020603050405020304" pitchFamily="18" charset="0"/>
                        </a:rPr>
                        <a:t>0.01 %</a:t>
                      </a:r>
                      <a:endParaRPr lang="en-US" sz="19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n-US" sz="1900" u="none" strike="noStrike">
                          <a:effectLst/>
                          <a:latin typeface="Times New Roman" panose="02020603050405020304" pitchFamily="18" charset="0"/>
                          <a:cs typeface="Times New Roman" panose="02020603050405020304" pitchFamily="18" charset="0"/>
                        </a:rPr>
                        <a:t>0.01 %</a:t>
                      </a:r>
                      <a:endParaRPr lang="en-US" sz="19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n-US" sz="1900" u="none" strike="noStrike">
                          <a:effectLst/>
                          <a:latin typeface="Times New Roman" panose="02020603050405020304" pitchFamily="18" charset="0"/>
                          <a:cs typeface="Times New Roman" panose="02020603050405020304" pitchFamily="18" charset="0"/>
                        </a:rPr>
                        <a:t>0.00 %</a:t>
                      </a:r>
                      <a:endParaRPr lang="en-US" sz="19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n-US" sz="1900" u="none" strike="noStrike">
                          <a:effectLst/>
                          <a:latin typeface="Times New Roman" panose="02020603050405020304" pitchFamily="18" charset="0"/>
                          <a:cs typeface="Times New Roman" panose="02020603050405020304" pitchFamily="18" charset="0"/>
                        </a:rPr>
                        <a:t>0.00 %</a:t>
                      </a:r>
                      <a:endParaRPr lang="en-US" sz="19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n-US" sz="1900" u="none" strike="noStrike">
                          <a:effectLst/>
                          <a:latin typeface="Times New Roman" panose="02020603050405020304" pitchFamily="18" charset="0"/>
                          <a:cs typeface="Times New Roman" panose="02020603050405020304" pitchFamily="18" charset="0"/>
                        </a:rPr>
                        <a:t>0.00 %</a:t>
                      </a:r>
                      <a:endParaRPr lang="en-US" sz="19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n-US" sz="1900" u="none" strike="noStrike">
                          <a:effectLst/>
                          <a:latin typeface="Times New Roman" panose="02020603050405020304" pitchFamily="18" charset="0"/>
                          <a:cs typeface="Times New Roman" panose="02020603050405020304" pitchFamily="18" charset="0"/>
                        </a:rPr>
                        <a:t>0.00 %</a:t>
                      </a:r>
                      <a:endParaRPr lang="en-US" sz="19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n-US" sz="1900" u="none" strike="noStrike">
                          <a:effectLst/>
                          <a:latin typeface="Times New Roman" panose="02020603050405020304" pitchFamily="18" charset="0"/>
                          <a:cs typeface="Times New Roman" panose="02020603050405020304" pitchFamily="18" charset="0"/>
                        </a:rPr>
                        <a:t>0.00 %</a:t>
                      </a:r>
                      <a:endParaRPr lang="en-US" sz="19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794653662"/>
                  </a:ext>
                </a:extLst>
              </a:tr>
              <a:tr h="453615">
                <a:tc>
                  <a:txBody>
                    <a:bodyPr/>
                    <a:lstStyle/>
                    <a:p>
                      <a:pPr algn="l" rtl="0" fontAlgn="ctr"/>
                      <a:r>
                        <a:rPr lang="en-US" sz="1900" u="none" strike="noStrike">
                          <a:effectLst/>
                          <a:latin typeface="Times New Roman" panose="02020603050405020304" pitchFamily="18" charset="0"/>
                          <a:cs typeface="Times New Roman" panose="02020603050405020304" pitchFamily="18" charset="0"/>
                        </a:rPr>
                        <a:t>0.1 - 2.9</a:t>
                      </a:r>
                      <a:endParaRPr lang="en-US" sz="19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n-US" sz="1900" u="none" strike="noStrike">
                          <a:effectLst/>
                          <a:latin typeface="Times New Roman" panose="02020603050405020304" pitchFamily="18" charset="0"/>
                          <a:cs typeface="Times New Roman" panose="02020603050405020304" pitchFamily="18" charset="0"/>
                        </a:rPr>
                        <a:t>8.43 %</a:t>
                      </a:r>
                      <a:endParaRPr lang="en-US" sz="19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n-US" sz="1900" u="none" strike="noStrike">
                          <a:effectLst/>
                          <a:latin typeface="Times New Roman" panose="02020603050405020304" pitchFamily="18" charset="0"/>
                          <a:cs typeface="Times New Roman" panose="02020603050405020304" pitchFamily="18" charset="0"/>
                        </a:rPr>
                        <a:t>8.37 %</a:t>
                      </a:r>
                      <a:endParaRPr lang="en-US" sz="19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n-US" sz="1900" u="none" strike="noStrike">
                          <a:effectLst/>
                          <a:latin typeface="Times New Roman" panose="02020603050405020304" pitchFamily="18" charset="0"/>
                          <a:cs typeface="Times New Roman" panose="02020603050405020304" pitchFamily="18" charset="0"/>
                        </a:rPr>
                        <a:t>7.14 %</a:t>
                      </a:r>
                      <a:endParaRPr lang="en-US" sz="19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n-US" sz="1900" u="none" strike="noStrike">
                          <a:effectLst/>
                          <a:latin typeface="Times New Roman" panose="02020603050405020304" pitchFamily="18" charset="0"/>
                          <a:cs typeface="Times New Roman" panose="02020603050405020304" pitchFamily="18" charset="0"/>
                        </a:rPr>
                        <a:t>6.48 %</a:t>
                      </a:r>
                      <a:endParaRPr lang="en-US" sz="19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n-US" sz="1900" u="none" strike="noStrike">
                          <a:effectLst/>
                          <a:latin typeface="Times New Roman" panose="02020603050405020304" pitchFamily="18" charset="0"/>
                          <a:cs typeface="Times New Roman" panose="02020603050405020304" pitchFamily="18" charset="0"/>
                        </a:rPr>
                        <a:t>5.95 %</a:t>
                      </a:r>
                      <a:endParaRPr lang="en-US" sz="19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n-US" sz="1900" u="none" strike="noStrike">
                          <a:effectLst/>
                          <a:latin typeface="Times New Roman" panose="02020603050405020304" pitchFamily="18" charset="0"/>
                          <a:cs typeface="Times New Roman" panose="02020603050405020304" pitchFamily="18" charset="0"/>
                        </a:rPr>
                        <a:t>5.54 %</a:t>
                      </a:r>
                      <a:endParaRPr lang="en-US" sz="19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n-US" sz="1900" u="none" strike="noStrike">
                          <a:effectLst/>
                          <a:latin typeface="Times New Roman" panose="02020603050405020304" pitchFamily="18" charset="0"/>
                          <a:cs typeface="Times New Roman" panose="02020603050405020304" pitchFamily="18" charset="0"/>
                        </a:rPr>
                        <a:t>5.39 %</a:t>
                      </a:r>
                      <a:endParaRPr lang="en-US" sz="19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n-US" sz="1900" u="none" strike="noStrike">
                          <a:effectLst/>
                          <a:latin typeface="Times New Roman" panose="02020603050405020304" pitchFamily="18" charset="0"/>
                          <a:cs typeface="Times New Roman" panose="02020603050405020304" pitchFamily="18" charset="0"/>
                        </a:rPr>
                        <a:t>5.53 %</a:t>
                      </a:r>
                      <a:endParaRPr lang="en-US" sz="19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n-US" sz="1900" u="none" strike="noStrike">
                          <a:effectLst/>
                          <a:latin typeface="Times New Roman" panose="02020603050405020304" pitchFamily="18" charset="0"/>
                          <a:cs typeface="Times New Roman" panose="02020603050405020304" pitchFamily="18" charset="0"/>
                        </a:rPr>
                        <a:t>5.12 %</a:t>
                      </a:r>
                      <a:endParaRPr lang="en-US" sz="19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n-US" sz="1900" u="none" strike="noStrike">
                          <a:effectLst/>
                          <a:latin typeface="Times New Roman" panose="02020603050405020304" pitchFamily="18" charset="0"/>
                          <a:cs typeface="Times New Roman" panose="02020603050405020304" pitchFamily="18" charset="0"/>
                        </a:rPr>
                        <a:t>5.31 %</a:t>
                      </a:r>
                      <a:endParaRPr lang="en-US" sz="19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3950542131"/>
                  </a:ext>
                </a:extLst>
              </a:tr>
              <a:tr h="453615">
                <a:tc>
                  <a:txBody>
                    <a:bodyPr/>
                    <a:lstStyle/>
                    <a:p>
                      <a:pPr algn="l" rtl="0" fontAlgn="ctr"/>
                      <a:r>
                        <a:rPr lang="en-US" sz="1900" u="none" strike="noStrike">
                          <a:effectLst/>
                          <a:latin typeface="Times New Roman" panose="02020603050405020304" pitchFamily="18" charset="0"/>
                          <a:cs typeface="Times New Roman" panose="02020603050405020304" pitchFamily="18" charset="0"/>
                        </a:rPr>
                        <a:t>3.0 - 5.9</a:t>
                      </a:r>
                      <a:endParaRPr lang="en-US" sz="19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n-US" sz="1900" u="none" strike="noStrike">
                          <a:effectLst/>
                          <a:latin typeface="Times New Roman" panose="02020603050405020304" pitchFamily="18" charset="0"/>
                          <a:cs typeface="Times New Roman" panose="02020603050405020304" pitchFamily="18" charset="0"/>
                        </a:rPr>
                        <a:t>23.16 %</a:t>
                      </a:r>
                      <a:endParaRPr lang="en-US" sz="19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n-US" sz="1900" u="none" strike="noStrike">
                          <a:effectLst/>
                          <a:latin typeface="Times New Roman" panose="02020603050405020304" pitchFamily="18" charset="0"/>
                          <a:cs typeface="Times New Roman" panose="02020603050405020304" pitchFamily="18" charset="0"/>
                        </a:rPr>
                        <a:t>22.55 %</a:t>
                      </a:r>
                      <a:endParaRPr lang="en-US" sz="19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n-US" sz="1900" u="none" strike="noStrike">
                          <a:effectLst/>
                          <a:latin typeface="Times New Roman" panose="02020603050405020304" pitchFamily="18" charset="0"/>
                          <a:cs typeface="Times New Roman" panose="02020603050405020304" pitchFamily="18" charset="0"/>
                        </a:rPr>
                        <a:t>22.37 %</a:t>
                      </a:r>
                      <a:endParaRPr lang="en-US" sz="19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n-US" sz="1900" u="none" strike="noStrike">
                          <a:effectLst/>
                          <a:latin typeface="Times New Roman" panose="02020603050405020304" pitchFamily="18" charset="0"/>
                          <a:cs typeface="Times New Roman" panose="02020603050405020304" pitchFamily="18" charset="0"/>
                        </a:rPr>
                        <a:t>22.40 %</a:t>
                      </a:r>
                      <a:endParaRPr lang="en-US" sz="19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n-US" sz="1900" u="none" strike="noStrike">
                          <a:effectLst/>
                          <a:latin typeface="Times New Roman" panose="02020603050405020304" pitchFamily="18" charset="0"/>
                          <a:cs typeface="Times New Roman" panose="02020603050405020304" pitchFamily="18" charset="0"/>
                        </a:rPr>
                        <a:t>22.00 %</a:t>
                      </a:r>
                      <a:endParaRPr lang="en-US" sz="19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n-US" sz="1900" u="none" strike="noStrike">
                          <a:effectLst/>
                          <a:latin typeface="Times New Roman" panose="02020603050405020304" pitchFamily="18" charset="0"/>
                          <a:cs typeface="Times New Roman" panose="02020603050405020304" pitchFamily="18" charset="0"/>
                        </a:rPr>
                        <a:t>21.94 %</a:t>
                      </a:r>
                      <a:endParaRPr lang="en-US" sz="19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n-US" sz="1900" u="none" strike="noStrike">
                          <a:effectLst/>
                          <a:latin typeface="Times New Roman" panose="02020603050405020304" pitchFamily="18" charset="0"/>
                          <a:cs typeface="Times New Roman" panose="02020603050405020304" pitchFamily="18" charset="0"/>
                        </a:rPr>
                        <a:t>22.66 %</a:t>
                      </a:r>
                      <a:endParaRPr lang="en-US" sz="19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n-US" sz="1900" u="none" strike="noStrike">
                          <a:effectLst/>
                          <a:latin typeface="Times New Roman" panose="02020603050405020304" pitchFamily="18" charset="0"/>
                          <a:cs typeface="Times New Roman" panose="02020603050405020304" pitchFamily="18" charset="0"/>
                        </a:rPr>
                        <a:t>23.56 %</a:t>
                      </a:r>
                      <a:endParaRPr lang="en-US" sz="19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n-US" sz="1900" u="none" strike="noStrike">
                          <a:effectLst/>
                          <a:latin typeface="Times New Roman" panose="02020603050405020304" pitchFamily="18" charset="0"/>
                          <a:cs typeface="Times New Roman" panose="02020603050405020304" pitchFamily="18" charset="0"/>
                        </a:rPr>
                        <a:t>24.50 %</a:t>
                      </a:r>
                      <a:endParaRPr lang="en-US" sz="19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n-US" sz="1900" u="none" strike="noStrike">
                          <a:effectLst/>
                          <a:latin typeface="Times New Roman" panose="02020603050405020304" pitchFamily="18" charset="0"/>
                          <a:cs typeface="Times New Roman" panose="02020603050405020304" pitchFamily="18" charset="0"/>
                        </a:rPr>
                        <a:t>25.06 %</a:t>
                      </a:r>
                      <a:endParaRPr lang="en-US" sz="19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2278088321"/>
                  </a:ext>
                </a:extLst>
              </a:tr>
              <a:tr h="453615">
                <a:tc>
                  <a:txBody>
                    <a:bodyPr/>
                    <a:lstStyle/>
                    <a:p>
                      <a:pPr algn="l" rtl="0" fontAlgn="ctr"/>
                      <a:r>
                        <a:rPr lang="en-US" sz="1900" u="none" strike="noStrike">
                          <a:effectLst/>
                          <a:latin typeface="Times New Roman" panose="02020603050405020304" pitchFamily="18" charset="0"/>
                          <a:cs typeface="Times New Roman" panose="02020603050405020304" pitchFamily="18" charset="0"/>
                        </a:rPr>
                        <a:t>6.0 - 8.9</a:t>
                      </a:r>
                      <a:endParaRPr lang="en-US" sz="19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n-US" sz="1900" u="none" strike="noStrike">
                          <a:effectLst/>
                          <a:latin typeface="Times New Roman" panose="02020603050405020304" pitchFamily="18" charset="0"/>
                          <a:cs typeface="Times New Roman" panose="02020603050405020304" pitchFamily="18" charset="0"/>
                        </a:rPr>
                        <a:t>15.60 %</a:t>
                      </a:r>
                      <a:endParaRPr lang="en-US" sz="19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n-US" sz="1900" u="none" strike="noStrike">
                          <a:effectLst/>
                          <a:latin typeface="Times New Roman" panose="02020603050405020304" pitchFamily="18" charset="0"/>
                          <a:cs typeface="Times New Roman" panose="02020603050405020304" pitchFamily="18" charset="0"/>
                        </a:rPr>
                        <a:t>16.04 %</a:t>
                      </a:r>
                      <a:endParaRPr lang="en-US" sz="19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n-US" sz="1900" u="none" strike="noStrike">
                          <a:effectLst/>
                          <a:latin typeface="Times New Roman" panose="02020603050405020304" pitchFamily="18" charset="0"/>
                          <a:cs typeface="Times New Roman" panose="02020603050405020304" pitchFamily="18" charset="0"/>
                        </a:rPr>
                        <a:t>16.69 %</a:t>
                      </a:r>
                      <a:endParaRPr lang="en-US" sz="19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n-US" sz="1900" u="none" strike="noStrike" dirty="0">
                          <a:effectLst/>
                          <a:latin typeface="Times New Roman" panose="02020603050405020304" pitchFamily="18" charset="0"/>
                          <a:cs typeface="Times New Roman" panose="02020603050405020304" pitchFamily="18" charset="0"/>
                        </a:rPr>
                        <a:t>17.21 %</a:t>
                      </a:r>
                      <a:endParaRPr lang="en-US" sz="1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n-US" sz="1900" u="none" strike="noStrike">
                          <a:effectLst/>
                          <a:latin typeface="Times New Roman" panose="02020603050405020304" pitchFamily="18" charset="0"/>
                          <a:cs typeface="Times New Roman" panose="02020603050405020304" pitchFamily="18" charset="0"/>
                        </a:rPr>
                        <a:t>17.28 %</a:t>
                      </a:r>
                      <a:endParaRPr lang="en-US" sz="19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n-US" sz="1900" u="none" strike="noStrike">
                          <a:effectLst/>
                          <a:latin typeface="Times New Roman" panose="02020603050405020304" pitchFamily="18" charset="0"/>
                          <a:cs typeface="Times New Roman" panose="02020603050405020304" pitchFamily="18" charset="0"/>
                        </a:rPr>
                        <a:t>17.51 %</a:t>
                      </a:r>
                      <a:endParaRPr lang="en-US" sz="19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n-US" sz="1900" u="none" strike="noStrike">
                          <a:effectLst/>
                          <a:latin typeface="Times New Roman" panose="02020603050405020304" pitchFamily="18" charset="0"/>
                          <a:cs typeface="Times New Roman" panose="02020603050405020304" pitchFamily="18" charset="0"/>
                        </a:rPr>
                        <a:t>17.61 %</a:t>
                      </a:r>
                      <a:endParaRPr lang="en-US" sz="19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n-US" sz="1900" u="none" strike="noStrike">
                          <a:effectLst/>
                          <a:latin typeface="Times New Roman" panose="02020603050405020304" pitchFamily="18" charset="0"/>
                          <a:cs typeface="Times New Roman" panose="02020603050405020304" pitchFamily="18" charset="0"/>
                        </a:rPr>
                        <a:t>17.71 %</a:t>
                      </a:r>
                      <a:endParaRPr lang="en-US" sz="19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n-US" sz="1900" u="none" strike="noStrike">
                          <a:effectLst/>
                          <a:latin typeface="Times New Roman" panose="02020603050405020304" pitchFamily="18" charset="0"/>
                          <a:cs typeface="Times New Roman" panose="02020603050405020304" pitchFamily="18" charset="0"/>
                        </a:rPr>
                        <a:t>17.64 %</a:t>
                      </a:r>
                      <a:endParaRPr lang="en-US" sz="19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n-US" sz="1900" u="none" strike="noStrike">
                          <a:effectLst/>
                          <a:latin typeface="Times New Roman" panose="02020603050405020304" pitchFamily="18" charset="0"/>
                          <a:cs typeface="Times New Roman" panose="02020603050405020304" pitchFamily="18" charset="0"/>
                        </a:rPr>
                        <a:t>17.57 %</a:t>
                      </a:r>
                      <a:endParaRPr lang="en-US" sz="19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1739047895"/>
                  </a:ext>
                </a:extLst>
              </a:tr>
              <a:tr h="453615">
                <a:tc>
                  <a:txBody>
                    <a:bodyPr/>
                    <a:lstStyle/>
                    <a:p>
                      <a:pPr algn="l" rtl="0" fontAlgn="ctr"/>
                      <a:r>
                        <a:rPr lang="en-US" sz="1900" u="none" strike="noStrike">
                          <a:effectLst/>
                          <a:latin typeface="Times New Roman" panose="02020603050405020304" pitchFamily="18" charset="0"/>
                          <a:cs typeface="Times New Roman" panose="02020603050405020304" pitchFamily="18" charset="0"/>
                        </a:rPr>
                        <a:t>9.0 - 11.9</a:t>
                      </a:r>
                      <a:endParaRPr lang="en-US" sz="19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n-US" sz="1900" u="none" strike="noStrike">
                          <a:effectLst/>
                          <a:latin typeface="Times New Roman" panose="02020603050405020304" pitchFamily="18" charset="0"/>
                          <a:cs typeface="Times New Roman" panose="02020603050405020304" pitchFamily="18" charset="0"/>
                        </a:rPr>
                        <a:t>13.09 %</a:t>
                      </a:r>
                      <a:endParaRPr lang="en-US" sz="19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n-US" sz="1900" u="none" strike="noStrike">
                          <a:effectLst/>
                          <a:latin typeface="Times New Roman" panose="02020603050405020304" pitchFamily="18" charset="0"/>
                          <a:cs typeface="Times New Roman" panose="02020603050405020304" pitchFamily="18" charset="0"/>
                        </a:rPr>
                        <a:t>13.78 %</a:t>
                      </a:r>
                      <a:endParaRPr lang="en-US" sz="19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n-US" sz="1900" u="none" strike="noStrike">
                          <a:effectLst/>
                          <a:latin typeface="Times New Roman" panose="02020603050405020304" pitchFamily="18" charset="0"/>
                          <a:cs typeface="Times New Roman" panose="02020603050405020304" pitchFamily="18" charset="0"/>
                        </a:rPr>
                        <a:t>14.62 %</a:t>
                      </a:r>
                      <a:endParaRPr lang="en-US" sz="19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n-US" sz="1900" u="none" strike="noStrike" dirty="0">
                          <a:effectLst/>
                          <a:latin typeface="Times New Roman" panose="02020603050405020304" pitchFamily="18" charset="0"/>
                          <a:cs typeface="Times New Roman" panose="02020603050405020304" pitchFamily="18" charset="0"/>
                        </a:rPr>
                        <a:t>15.13 %</a:t>
                      </a:r>
                      <a:endParaRPr lang="en-US" sz="1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n-US" sz="1900" u="none" strike="noStrike">
                          <a:effectLst/>
                          <a:latin typeface="Times New Roman" panose="02020603050405020304" pitchFamily="18" charset="0"/>
                          <a:cs typeface="Times New Roman" panose="02020603050405020304" pitchFamily="18" charset="0"/>
                        </a:rPr>
                        <a:t>15.64 %</a:t>
                      </a:r>
                      <a:endParaRPr lang="en-US" sz="19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n-US" sz="1900" u="none" strike="noStrike">
                          <a:effectLst/>
                          <a:latin typeface="Times New Roman" panose="02020603050405020304" pitchFamily="18" charset="0"/>
                          <a:cs typeface="Times New Roman" panose="02020603050405020304" pitchFamily="18" charset="0"/>
                        </a:rPr>
                        <a:t>15.70 %</a:t>
                      </a:r>
                      <a:endParaRPr lang="en-US" sz="19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n-US" sz="1900" u="none" strike="noStrike">
                          <a:effectLst/>
                          <a:latin typeface="Times New Roman" panose="02020603050405020304" pitchFamily="18" charset="0"/>
                          <a:cs typeface="Times New Roman" panose="02020603050405020304" pitchFamily="18" charset="0"/>
                        </a:rPr>
                        <a:t>15.66 %</a:t>
                      </a:r>
                      <a:endParaRPr lang="en-US" sz="19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n-US" sz="1900" u="none" strike="noStrike">
                          <a:effectLst/>
                          <a:latin typeface="Times New Roman" panose="02020603050405020304" pitchFamily="18" charset="0"/>
                          <a:cs typeface="Times New Roman" panose="02020603050405020304" pitchFamily="18" charset="0"/>
                        </a:rPr>
                        <a:t>15.35 %</a:t>
                      </a:r>
                      <a:endParaRPr lang="en-US" sz="19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n-US" sz="1900" u="none" strike="noStrike">
                          <a:effectLst/>
                          <a:latin typeface="Times New Roman" panose="02020603050405020304" pitchFamily="18" charset="0"/>
                          <a:cs typeface="Times New Roman" panose="02020603050405020304" pitchFamily="18" charset="0"/>
                        </a:rPr>
                        <a:t>15.11 %</a:t>
                      </a:r>
                      <a:endParaRPr lang="en-US" sz="19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n-US" sz="1900" u="none" strike="noStrike">
                          <a:effectLst/>
                          <a:latin typeface="Times New Roman" panose="02020603050405020304" pitchFamily="18" charset="0"/>
                          <a:cs typeface="Times New Roman" panose="02020603050405020304" pitchFamily="18" charset="0"/>
                        </a:rPr>
                        <a:t>14.86 %</a:t>
                      </a:r>
                      <a:endParaRPr lang="en-US" sz="19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1223862732"/>
                  </a:ext>
                </a:extLst>
              </a:tr>
              <a:tr h="453615">
                <a:tc>
                  <a:txBody>
                    <a:bodyPr/>
                    <a:lstStyle/>
                    <a:p>
                      <a:pPr algn="l" rtl="0" fontAlgn="ctr"/>
                      <a:r>
                        <a:rPr lang="en-US" sz="1900" u="none" strike="noStrike">
                          <a:effectLst/>
                          <a:latin typeface="Times New Roman" panose="02020603050405020304" pitchFamily="18" charset="0"/>
                          <a:cs typeface="Times New Roman" panose="02020603050405020304" pitchFamily="18" charset="0"/>
                        </a:rPr>
                        <a:t>12.0 -14.9</a:t>
                      </a:r>
                      <a:endParaRPr lang="en-US" sz="19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n-US" sz="1900" u="none" strike="noStrike">
                          <a:effectLst/>
                          <a:latin typeface="Times New Roman" panose="02020603050405020304" pitchFamily="18" charset="0"/>
                          <a:cs typeface="Times New Roman" panose="02020603050405020304" pitchFamily="18" charset="0"/>
                        </a:rPr>
                        <a:t>20.22 %</a:t>
                      </a:r>
                      <a:endParaRPr lang="en-US" sz="19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n-US" sz="1900" u="none" strike="noStrike">
                          <a:effectLst/>
                          <a:latin typeface="Times New Roman" panose="02020603050405020304" pitchFamily="18" charset="0"/>
                          <a:cs typeface="Times New Roman" panose="02020603050405020304" pitchFamily="18" charset="0"/>
                        </a:rPr>
                        <a:t>20.85 %</a:t>
                      </a:r>
                      <a:endParaRPr lang="en-US" sz="19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n-US" sz="1900" u="none" strike="noStrike">
                          <a:effectLst/>
                          <a:latin typeface="Times New Roman" panose="02020603050405020304" pitchFamily="18" charset="0"/>
                          <a:cs typeface="Times New Roman" panose="02020603050405020304" pitchFamily="18" charset="0"/>
                        </a:rPr>
                        <a:t>20.79 %</a:t>
                      </a:r>
                      <a:endParaRPr lang="en-US" sz="19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n-US" sz="1900" u="none" strike="noStrike">
                          <a:effectLst/>
                          <a:latin typeface="Times New Roman" panose="02020603050405020304" pitchFamily="18" charset="0"/>
                          <a:cs typeface="Times New Roman" panose="02020603050405020304" pitchFamily="18" charset="0"/>
                        </a:rPr>
                        <a:t>20.80 %</a:t>
                      </a:r>
                      <a:endParaRPr lang="en-US" sz="19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n-US" sz="1900" u="none" strike="noStrike">
                          <a:effectLst/>
                          <a:latin typeface="Times New Roman" panose="02020603050405020304" pitchFamily="18" charset="0"/>
                          <a:cs typeface="Times New Roman" panose="02020603050405020304" pitchFamily="18" charset="0"/>
                        </a:rPr>
                        <a:t>21.56 %</a:t>
                      </a:r>
                      <a:endParaRPr lang="en-US" sz="19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n-US" sz="1900" u="none" strike="noStrike">
                          <a:effectLst/>
                          <a:latin typeface="Times New Roman" panose="02020603050405020304" pitchFamily="18" charset="0"/>
                          <a:cs typeface="Times New Roman" panose="02020603050405020304" pitchFamily="18" charset="0"/>
                        </a:rPr>
                        <a:t>21.73 %</a:t>
                      </a:r>
                      <a:endParaRPr lang="en-US" sz="19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n-US" sz="1900" u="none" strike="noStrike">
                          <a:effectLst/>
                          <a:latin typeface="Times New Roman" panose="02020603050405020304" pitchFamily="18" charset="0"/>
                          <a:cs typeface="Times New Roman" panose="02020603050405020304" pitchFamily="18" charset="0"/>
                        </a:rPr>
                        <a:t>21.41 %</a:t>
                      </a:r>
                      <a:endParaRPr lang="en-US" sz="19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n-US" sz="1900" u="none" strike="noStrike">
                          <a:effectLst/>
                          <a:latin typeface="Times New Roman" panose="02020603050405020304" pitchFamily="18" charset="0"/>
                          <a:cs typeface="Times New Roman" panose="02020603050405020304" pitchFamily="18" charset="0"/>
                        </a:rPr>
                        <a:t>20.79 %</a:t>
                      </a:r>
                      <a:endParaRPr lang="en-US" sz="19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n-US" sz="1900" u="none" strike="noStrike">
                          <a:effectLst/>
                          <a:latin typeface="Times New Roman" panose="02020603050405020304" pitchFamily="18" charset="0"/>
                          <a:cs typeface="Times New Roman" panose="02020603050405020304" pitchFamily="18" charset="0"/>
                        </a:rPr>
                        <a:t>20.36 %</a:t>
                      </a:r>
                      <a:endParaRPr lang="en-US" sz="19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n-US" sz="1900" u="none" strike="noStrike">
                          <a:effectLst/>
                          <a:latin typeface="Times New Roman" panose="02020603050405020304" pitchFamily="18" charset="0"/>
                          <a:cs typeface="Times New Roman" panose="02020603050405020304" pitchFamily="18" charset="0"/>
                        </a:rPr>
                        <a:t>19.82 %</a:t>
                      </a:r>
                      <a:endParaRPr lang="en-US" sz="19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3127501081"/>
                  </a:ext>
                </a:extLst>
              </a:tr>
              <a:tr h="453615">
                <a:tc>
                  <a:txBody>
                    <a:bodyPr/>
                    <a:lstStyle/>
                    <a:p>
                      <a:pPr algn="l" rtl="0" fontAlgn="ctr"/>
                      <a:r>
                        <a:rPr lang="en-US" sz="1900" u="none" strike="noStrike">
                          <a:effectLst/>
                          <a:latin typeface="Times New Roman" panose="02020603050405020304" pitchFamily="18" charset="0"/>
                          <a:cs typeface="Times New Roman" panose="02020603050405020304" pitchFamily="18" charset="0"/>
                        </a:rPr>
                        <a:t>15 +</a:t>
                      </a:r>
                      <a:endParaRPr lang="en-US" sz="19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n-US" sz="1900" u="none" strike="noStrike">
                          <a:effectLst/>
                          <a:latin typeface="Times New Roman" panose="02020603050405020304" pitchFamily="18" charset="0"/>
                          <a:cs typeface="Times New Roman" panose="02020603050405020304" pitchFamily="18" charset="0"/>
                        </a:rPr>
                        <a:t>8.02 %</a:t>
                      </a:r>
                      <a:endParaRPr lang="en-US" sz="19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n-US" sz="1900" u="none" strike="noStrike">
                          <a:effectLst/>
                          <a:latin typeface="Times New Roman" panose="02020603050405020304" pitchFamily="18" charset="0"/>
                          <a:cs typeface="Times New Roman" panose="02020603050405020304" pitchFamily="18" charset="0"/>
                        </a:rPr>
                        <a:t>8.70 %</a:t>
                      </a:r>
                      <a:endParaRPr lang="en-US" sz="19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n-US" sz="1900" u="none" strike="noStrike">
                          <a:effectLst/>
                          <a:latin typeface="Times New Roman" panose="02020603050405020304" pitchFamily="18" charset="0"/>
                          <a:cs typeface="Times New Roman" panose="02020603050405020304" pitchFamily="18" charset="0"/>
                        </a:rPr>
                        <a:t>8.57 %</a:t>
                      </a:r>
                      <a:endParaRPr lang="en-US" sz="19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n-US" sz="1900" u="none" strike="noStrike">
                          <a:effectLst/>
                          <a:latin typeface="Times New Roman" panose="02020603050405020304" pitchFamily="18" charset="0"/>
                          <a:cs typeface="Times New Roman" panose="02020603050405020304" pitchFamily="18" charset="0"/>
                        </a:rPr>
                        <a:t>8.38 %</a:t>
                      </a:r>
                      <a:endParaRPr lang="en-US" sz="19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n-US" sz="1900" u="none" strike="noStrike">
                          <a:effectLst/>
                          <a:latin typeface="Times New Roman" panose="02020603050405020304" pitchFamily="18" charset="0"/>
                          <a:cs typeface="Times New Roman" panose="02020603050405020304" pitchFamily="18" charset="0"/>
                        </a:rPr>
                        <a:t>8.50 %</a:t>
                      </a:r>
                      <a:endParaRPr lang="en-US" sz="19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n-US" sz="1900" u="none" strike="noStrike">
                          <a:effectLst/>
                          <a:latin typeface="Times New Roman" panose="02020603050405020304" pitchFamily="18" charset="0"/>
                          <a:cs typeface="Times New Roman" panose="02020603050405020304" pitchFamily="18" charset="0"/>
                        </a:rPr>
                        <a:t>8.28 %</a:t>
                      </a:r>
                      <a:endParaRPr lang="en-US" sz="19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n-US" sz="1900" u="none" strike="noStrike">
                          <a:effectLst/>
                          <a:latin typeface="Times New Roman" panose="02020603050405020304" pitchFamily="18" charset="0"/>
                          <a:cs typeface="Times New Roman" panose="02020603050405020304" pitchFamily="18" charset="0"/>
                        </a:rPr>
                        <a:t>8.15 %</a:t>
                      </a:r>
                      <a:endParaRPr lang="en-US" sz="19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n-US" sz="1900" u="none" strike="noStrike">
                          <a:effectLst/>
                          <a:latin typeface="Times New Roman" panose="02020603050405020304" pitchFamily="18" charset="0"/>
                          <a:cs typeface="Times New Roman" panose="02020603050405020304" pitchFamily="18" charset="0"/>
                        </a:rPr>
                        <a:t>8.06 %</a:t>
                      </a:r>
                      <a:endParaRPr lang="en-US" sz="19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n-US" sz="1900" u="none" strike="noStrike">
                          <a:effectLst/>
                          <a:latin typeface="Times New Roman" panose="02020603050405020304" pitchFamily="18" charset="0"/>
                          <a:cs typeface="Times New Roman" panose="02020603050405020304" pitchFamily="18" charset="0"/>
                        </a:rPr>
                        <a:t>8.12 %</a:t>
                      </a:r>
                      <a:endParaRPr lang="en-US" sz="19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n-US" sz="1900" u="none" strike="noStrike">
                          <a:effectLst/>
                          <a:latin typeface="Times New Roman" panose="02020603050405020304" pitchFamily="18" charset="0"/>
                          <a:cs typeface="Times New Roman" panose="02020603050405020304" pitchFamily="18" charset="0"/>
                        </a:rPr>
                        <a:t>8.53 %</a:t>
                      </a:r>
                      <a:endParaRPr lang="en-US" sz="19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1983015751"/>
                  </a:ext>
                </a:extLst>
              </a:tr>
              <a:tr h="582152">
                <a:tc>
                  <a:txBody>
                    <a:bodyPr/>
                    <a:lstStyle/>
                    <a:p>
                      <a:pPr algn="l" rtl="0" fontAlgn="ctr"/>
                      <a:r>
                        <a:rPr lang="en-US" sz="1900" u="none" strike="noStrike">
                          <a:effectLst/>
                          <a:latin typeface="Times New Roman" panose="02020603050405020304" pitchFamily="18" charset="0"/>
                          <a:cs typeface="Times New Roman" panose="02020603050405020304" pitchFamily="18" charset="0"/>
                        </a:rPr>
                        <a:t>Non-Credit</a:t>
                      </a:r>
                      <a:endParaRPr lang="en-US" sz="19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n-US" sz="1900" u="none" strike="noStrike">
                          <a:effectLst/>
                          <a:latin typeface="Times New Roman" panose="02020603050405020304" pitchFamily="18" charset="0"/>
                          <a:cs typeface="Times New Roman" panose="02020603050405020304" pitchFamily="18" charset="0"/>
                        </a:rPr>
                        <a:t>11.46 %</a:t>
                      </a:r>
                      <a:endParaRPr lang="en-US" sz="19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n-US" sz="1900" u="none" strike="noStrike">
                          <a:effectLst/>
                          <a:latin typeface="Times New Roman" panose="02020603050405020304" pitchFamily="18" charset="0"/>
                          <a:cs typeface="Times New Roman" panose="02020603050405020304" pitchFamily="18" charset="0"/>
                        </a:rPr>
                        <a:t>9.71 %</a:t>
                      </a:r>
                      <a:endParaRPr lang="en-US" sz="19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n-US" sz="1900" u="none" strike="noStrike">
                          <a:effectLst/>
                          <a:latin typeface="Times New Roman" panose="02020603050405020304" pitchFamily="18" charset="0"/>
                          <a:cs typeface="Times New Roman" panose="02020603050405020304" pitchFamily="18" charset="0"/>
                        </a:rPr>
                        <a:t>9.81 %</a:t>
                      </a:r>
                      <a:endParaRPr lang="en-US" sz="19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n-US" sz="1900" u="none" strike="noStrike">
                          <a:effectLst/>
                          <a:latin typeface="Times New Roman" panose="02020603050405020304" pitchFamily="18" charset="0"/>
                          <a:cs typeface="Times New Roman" panose="02020603050405020304" pitchFamily="18" charset="0"/>
                        </a:rPr>
                        <a:t>9.59 %</a:t>
                      </a:r>
                      <a:endParaRPr lang="en-US" sz="19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n-US" sz="1900" u="none" strike="noStrike">
                          <a:effectLst/>
                          <a:latin typeface="Times New Roman" panose="02020603050405020304" pitchFamily="18" charset="0"/>
                          <a:cs typeface="Times New Roman" panose="02020603050405020304" pitchFamily="18" charset="0"/>
                        </a:rPr>
                        <a:t>9.07 %</a:t>
                      </a:r>
                      <a:endParaRPr lang="en-US" sz="19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n-US" sz="1900" u="none" strike="noStrike">
                          <a:effectLst/>
                          <a:latin typeface="Times New Roman" panose="02020603050405020304" pitchFamily="18" charset="0"/>
                          <a:cs typeface="Times New Roman" panose="02020603050405020304" pitchFamily="18" charset="0"/>
                        </a:rPr>
                        <a:t>9.30 %</a:t>
                      </a:r>
                      <a:endParaRPr lang="en-US" sz="19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n-US" sz="1900" u="none" strike="noStrike">
                          <a:effectLst/>
                          <a:latin typeface="Times New Roman" panose="02020603050405020304" pitchFamily="18" charset="0"/>
                          <a:cs typeface="Times New Roman" panose="02020603050405020304" pitchFamily="18" charset="0"/>
                        </a:rPr>
                        <a:t>9.12 %</a:t>
                      </a:r>
                      <a:endParaRPr lang="en-US" sz="19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n-US" sz="1900" u="none" strike="noStrike">
                          <a:effectLst/>
                          <a:latin typeface="Times New Roman" panose="02020603050405020304" pitchFamily="18" charset="0"/>
                          <a:cs typeface="Times New Roman" panose="02020603050405020304" pitchFamily="18" charset="0"/>
                        </a:rPr>
                        <a:t>8.99 %</a:t>
                      </a:r>
                      <a:endParaRPr lang="en-US" sz="19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n-US" sz="1900" u="none" strike="noStrike">
                          <a:effectLst/>
                          <a:latin typeface="Times New Roman" panose="02020603050405020304" pitchFamily="18" charset="0"/>
                          <a:cs typeface="Times New Roman" panose="02020603050405020304" pitchFamily="18" charset="0"/>
                        </a:rPr>
                        <a:t>9.14 %</a:t>
                      </a:r>
                      <a:endParaRPr lang="en-US" sz="19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n-US" sz="1900" u="none" strike="noStrike">
                          <a:effectLst/>
                          <a:latin typeface="Times New Roman" panose="02020603050405020304" pitchFamily="18" charset="0"/>
                          <a:cs typeface="Times New Roman" panose="02020603050405020304" pitchFamily="18" charset="0"/>
                        </a:rPr>
                        <a:t>8.85 %</a:t>
                      </a:r>
                      <a:endParaRPr lang="en-US" sz="19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765916773"/>
                  </a:ext>
                </a:extLst>
              </a:tr>
              <a:tr h="453615">
                <a:tc>
                  <a:txBody>
                    <a:bodyPr/>
                    <a:lstStyle/>
                    <a:p>
                      <a:pPr algn="l" rtl="0" fontAlgn="ctr"/>
                      <a:r>
                        <a:rPr lang="en-US" sz="1900" u="none" strike="noStrike">
                          <a:effectLst/>
                          <a:latin typeface="Times New Roman" panose="02020603050405020304" pitchFamily="18" charset="0"/>
                          <a:cs typeface="Times New Roman" panose="02020603050405020304" pitchFamily="18" charset="0"/>
                        </a:rPr>
                        <a:t>Unknown</a:t>
                      </a:r>
                      <a:endParaRPr lang="en-US" sz="19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n-US" sz="1900" u="none" strike="noStrike">
                          <a:effectLst/>
                          <a:latin typeface="Times New Roman" panose="02020603050405020304" pitchFamily="18" charset="0"/>
                          <a:cs typeface="Times New Roman" panose="02020603050405020304" pitchFamily="18" charset="0"/>
                        </a:rPr>
                        <a:t>0.00 %</a:t>
                      </a:r>
                      <a:endParaRPr lang="en-US" sz="19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n-US" sz="1900" u="none" strike="noStrike">
                          <a:effectLst/>
                          <a:latin typeface="Times New Roman" panose="02020603050405020304" pitchFamily="18" charset="0"/>
                          <a:cs typeface="Times New Roman" panose="02020603050405020304" pitchFamily="18" charset="0"/>
                        </a:rPr>
                        <a:t>0.00 %</a:t>
                      </a:r>
                      <a:endParaRPr lang="en-US" sz="19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n-US" sz="1900" u="none" strike="noStrike">
                          <a:effectLst/>
                          <a:latin typeface="Times New Roman" panose="02020603050405020304" pitchFamily="18" charset="0"/>
                          <a:cs typeface="Times New Roman" panose="02020603050405020304" pitchFamily="18" charset="0"/>
                        </a:rPr>
                        <a:t>0.00 %</a:t>
                      </a:r>
                      <a:endParaRPr lang="en-US" sz="19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n-US" sz="1900" u="none" strike="noStrike">
                          <a:effectLst/>
                          <a:latin typeface="Times New Roman" panose="02020603050405020304" pitchFamily="18" charset="0"/>
                          <a:cs typeface="Times New Roman" panose="02020603050405020304" pitchFamily="18" charset="0"/>
                        </a:rPr>
                        <a:t>0.00 %</a:t>
                      </a:r>
                      <a:endParaRPr lang="en-US" sz="19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n-US" sz="1900" u="none" strike="noStrike">
                          <a:effectLst/>
                          <a:latin typeface="Times New Roman" panose="02020603050405020304" pitchFamily="18" charset="0"/>
                          <a:cs typeface="Times New Roman" panose="02020603050405020304" pitchFamily="18" charset="0"/>
                        </a:rPr>
                        <a:t>0.00 %</a:t>
                      </a:r>
                      <a:endParaRPr lang="en-US" sz="19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n-US" sz="1900" u="none" strike="noStrike">
                          <a:effectLst/>
                          <a:latin typeface="Times New Roman" panose="02020603050405020304" pitchFamily="18" charset="0"/>
                          <a:cs typeface="Times New Roman" panose="02020603050405020304" pitchFamily="18" charset="0"/>
                        </a:rPr>
                        <a:t>0.00 %</a:t>
                      </a:r>
                      <a:endParaRPr lang="en-US" sz="19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n-US" sz="1900" u="none" strike="noStrike">
                          <a:effectLst/>
                          <a:latin typeface="Times New Roman" panose="02020603050405020304" pitchFamily="18" charset="0"/>
                          <a:cs typeface="Times New Roman" panose="02020603050405020304" pitchFamily="18" charset="0"/>
                        </a:rPr>
                        <a:t>0.00 %</a:t>
                      </a:r>
                      <a:endParaRPr lang="en-US" sz="19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n-US" sz="1900" u="none" strike="noStrike">
                          <a:effectLst/>
                          <a:latin typeface="Times New Roman" panose="02020603050405020304" pitchFamily="18" charset="0"/>
                          <a:cs typeface="Times New Roman" panose="02020603050405020304" pitchFamily="18" charset="0"/>
                        </a:rPr>
                        <a:t>0.00 %</a:t>
                      </a:r>
                      <a:endParaRPr lang="en-US" sz="19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n-US" sz="1900" u="none" strike="noStrike">
                          <a:effectLst/>
                          <a:latin typeface="Times New Roman" panose="02020603050405020304" pitchFamily="18" charset="0"/>
                          <a:cs typeface="Times New Roman" panose="02020603050405020304" pitchFamily="18" charset="0"/>
                        </a:rPr>
                        <a:t>0.00 %</a:t>
                      </a:r>
                      <a:endParaRPr lang="en-US" sz="19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n-US" sz="1900" u="none" strike="noStrike" dirty="0">
                          <a:effectLst/>
                          <a:latin typeface="Times New Roman" panose="02020603050405020304" pitchFamily="18" charset="0"/>
                          <a:cs typeface="Times New Roman" panose="02020603050405020304" pitchFamily="18" charset="0"/>
                        </a:rPr>
                        <a:t>0.00 %</a:t>
                      </a:r>
                      <a:endParaRPr lang="en-US" sz="1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571220431"/>
                  </a:ext>
                </a:extLst>
              </a:tr>
            </a:tbl>
          </a:graphicData>
        </a:graphic>
      </p:graphicFrame>
    </p:spTree>
    <p:extLst>
      <p:ext uri="{BB962C8B-B14F-4D97-AF65-F5344CB8AC3E}">
        <p14:creationId xmlns:p14="http://schemas.microsoft.com/office/powerpoint/2010/main" val="19556297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C8957-2CB1-994E-B212-454432DF4274}"/>
              </a:ext>
            </a:extLst>
          </p:cNvPr>
          <p:cNvSpPr>
            <a:spLocks noGrp="1"/>
          </p:cNvSpPr>
          <p:nvPr>
            <p:ph type="title"/>
          </p:nvPr>
        </p:nvSpPr>
        <p:spPr/>
        <p:txBody>
          <a:bodyPr/>
          <a:lstStyle/>
          <a:p>
            <a:pPr algn="ctr"/>
            <a:r>
              <a:rPr lang="en-US" b="1" dirty="0">
                <a:solidFill>
                  <a:srgbClr val="0070C0"/>
                </a:solidFill>
                <a:latin typeface="Times New Roman" panose="02020603050405020304" pitchFamily="18" charset="0"/>
                <a:cs typeface="Times New Roman" panose="02020603050405020304" pitchFamily="18" charset="0"/>
              </a:rPr>
              <a:t>Students Enrollment by Unit Load </a:t>
            </a:r>
            <a:r>
              <a:rPr lang="en-US" dirty="0">
                <a:solidFill>
                  <a:srgbClr val="0070C0"/>
                </a:solidFill>
                <a:latin typeface="Times New Roman" panose="02020603050405020304" pitchFamily="18" charset="0"/>
                <a:cs typeface="Times New Roman" panose="02020603050405020304" pitchFamily="18" charset="0"/>
              </a:rPr>
              <a:t>– </a:t>
            </a:r>
            <a:br>
              <a:rPr lang="en-US" dirty="0">
                <a:solidFill>
                  <a:srgbClr val="0070C0"/>
                </a:solidFill>
                <a:latin typeface="Times New Roman" panose="02020603050405020304" pitchFamily="18" charset="0"/>
                <a:cs typeface="Times New Roman" panose="02020603050405020304" pitchFamily="18" charset="0"/>
              </a:rPr>
            </a:br>
            <a:r>
              <a:rPr lang="en-US" sz="2400" dirty="0">
                <a:solidFill>
                  <a:srgbClr val="0070C0"/>
                </a:solidFill>
                <a:latin typeface="Times New Roman" panose="02020603050405020304" pitchFamily="18" charset="0"/>
                <a:cs typeface="Times New Roman" panose="02020603050405020304" pitchFamily="18" charset="0"/>
              </a:rPr>
              <a:t>(Fall 2009 – Fall 2018) </a:t>
            </a:r>
            <a:r>
              <a:rPr lang="en-US" sz="2400" dirty="0" err="1">
                <a:solidFill>
                  <a:srgbClr val="0070C0"/>
                </a:solidFill>
                <a:latin typeface="Times New Roman" panose="02020603050405020304" pitchFamily="18" charset="0"/>
                <a:cs typeface="Times New Roman" panose="02020603050405020304" pitchFamily="18" charset="0"/>
              </a:rPr>
              <a:t>datamart.cccco.edu</a:t>
            </a:r>
            <a:endParaRPr lang="en-US" sz="2400" dirty="0">
              <a:solidFill>
                <a:srgbClr val="0070C0"/>
              </a:solidFill>
              <a:latin typeface="Times New Roman" panose="02020603050405020304" pitchFamily="18" charset="0"/>
              <a:cs typeface="Times New Roman" panose="02020603050405020304" pitchFamily="18" charset="0"/>
            </a:endParaRPr>
          </a:p>
        </p:txBody>
      </p:sp>
      <p:graphicFrame>
        <p:nvGraphicFramePr>
          <p:cNvPr id="5" name="Content Placeholder 4">
            <a:extLst>
              <a:ext uri="{FF2B5EF4-FFF2-40B4-BE49-F238E27FC236}">
                <a16:creationId xmlns:a16="http://schemas.microsoft.com/office/drawing/2014/main" id="{2CCC9E4D-8672-FB4E-867C-A51EB75B1622}"/>
              </a:ext>
            </a:extLst>
          </p:cNvPr>
          <p:cNvGraphicFramePr>
            <a:graphicFrameLocks noGrp="1"/>
          </p:cNvGraphicFramePr>
          <p:nvPr>
            <p:ph idx="1"/>
            <p:extLst/>
          </p:nvPr>
        </p:nvGraphicFramePr>
        <p:xfrm>
          <a:off x="838200" y="1825624"/>
          <a:ext cx="10515600" cy="464891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748311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C8957-2CB1-994E-B212-454432DF4274}"/>
              </a:ext>
            </a:extLst>
          </p:cNvPr>
          <p:cNvSpPr>
            <a:spLocks noGrp="1"/>
          </p:cNvSpPr>
          <p:nvPr>
            <p:ph type="title"/>
          </p:nvPr>
        </p:nvSpPr>
        <p:spPr>
          <a:xfrm>
            <a:off x="778238" y="337207"/>
            <a:ext cx="10575562" cy="1353482"/>
          </a:xfrm>
        </p:spPr>
        <p:txBody>
          <a:bodyPr/>
          <a:lstStyle/>
          <a:p>
            <a:pPr algn="ctr"/>
            <a:r>
              <a:rPr lang="en-US" b="1" dirty="0">
                <a:solidFill>
                  <a:srgbClr val="0070C0"/>
                </a:solidFill>
                <a:latin typeface="Times New Roman" panose="02020603050405020304" pitchFamily="18" charset="0"/>
                <a:cs typeface="Times New Roman" panose="02020603050405020304" pitchFamily="18" charset="0"/>
              </a:rPr>
              <a:t>Students Enrollment by Unit Load </a:t>
            </a:r>
            <a:r>
              <a:rPr lang="en-US" dirty="0">
                <a:solidFill>
                  <a:srgbClr val="0070C0"/>
                </a:solidFill>
                <a:latin typeface="Times New Roman" panose="02020603050405020304" pitchFamily="18" charset="0"/>
                <a:cs typeface="Times New Roman" panose="02020603050405020304" pitchFamily="18" charset="0"/>
              </a:rPr>
              <a:t>– </a:t>
            </a:r>
            <a:br>
              <a:rPr lang="en-US" dirty="0">
                <a:solidFill>
                  <a:srgbClr val="0070C0"/>
                </a:solidFill>
                <a:latin typeface="Times New Roman" panose="02020603050405020304" pitchFamily="18" charset="0"/>
                <a:cs typeface="Times New Roman" panose="02020603050405020304" pitchFamily="18" charset="0"/>
              </a:rPr>
            </a:br>
            <a:r>
              <a:rPr lang="en-US" sz="2400" dirty="0">
                <a:solidFill>
                  <a:srgbClr val="0070C0"/>
                </a:solidFill>
                <a:latin typeface="Times New Roman" panose="02020603050405020304" pitchFamily="18" charset="0"/>
                <a:cs typeface="Times New Roman" panose="02020603050405020304" pitchFamily="18" charset="0"/>
              </a:rPr>
              <a:t>(25-year span, 5-year increments) </a:t>
            </a:r>
            <a:r>
              <a:rPr lang="en-US" sz="2400" dirty="0" err="1">
                <a:solidFill>
                  <a:srgbClr val="0070C0"/>
                </a:solidFill>
                <a:latin typeface="Times New Roman" panose="02020603050405020304" pitchFamily="18" charset="0"/>
                <a:cs typeface="Times New Roman" panose="02020603050405020304" pitchFamily="18" charset="0"/>
              </a:rPr>
              <a:t>datamart.cccco.edu</a:t>
            </a:r>
            <a:endParaRPr lang="en-US" sz="2400" dirty="0">
              <a:solidFill>
                <a:srgbClr val="0070C0"/>
              </a:solidFill>
              <a:latin typeface="Times New Roman" panose="02020603050405020304" pitchFamily="18" charset="0"/>
              <a:cs typeface="Times New Roman" panose="02020603050405020304" pitchFamily="18" charset="0"/>
            </a:endParaRPr>
          </a:p>
        </p:txBody>
      </p:sp>
      <p:graphicFrame>
        <p:nvGraphicFramePr>
          <p:cNvPr id="5" name="Content Placeholder 4">
            <a:extLst>
              <a:ext uri="{FF2B5EF4-FFF2-40B4-BE49-F238E27FC236}">
                <a16:creationId xmlns:a16="http://schemas.microsoft.com/office/drawing/2014/main" id="{12441A03-4751-FF46-B8E6-4C96872083C4}"/>
              </a:ext>
            </a:extLst>
          </p:cNvPr>
          <p:cNvGraphicFramePr>
            <a:graphicFrameLocks noGrp="1"/>
          </p:cNvGraphicFramePr>
          <p:nvPr>
            <p:ph idx="1"/>
            <p:extLst/>
          </p:nvPr>
        </p:nvGraphicFramePr>
        <p:xfrm>
          <a:off x="1283111" y="1873045"/>
          <a:ext cx="9586448" cy="4321280"/>
        </p:xfrm>
        <a:graphic>
          <a:graphicData uri="http://schemas.openxmlformats.org/drawingml/2006/table">
            <a:tbl>
              <a:tblPr>
                <a:tableStyleId>{5C22544A-7EE6-4342-B048-85BDC9FD1C3A}</a:tableStyleId>
              </a:tblPr>
              <a:tblGrid>
                <a:gridCol w="1574974">
                  <a:extLst>
                    <a:ext uri="{9D8B030D-6E8A-4147-A177-3AD203B41FA5}">
                      <a16:colId xmlns:a16="http://schemas.microsoft.com/office/drawing/2014/main" val="668595919"/>
                    </a:ext>
                  </a:extLst>
                </a:gridCol>
                <a:gridCol w="1422298">
                  <a:extLst>
                    <a:ext uri="{9D8B030D-6E8A-4147-A177-3AD203B41FA5}">
                      <a16:colId xmlns:a16="http://schemas.microsoft.com/office/drawing/2014/main" val="3984469743"/>
                    </a:ext>
                  </a:extLst>
                </a:gridCol>
                <a:gridCol w="1325870">
                  <a:extLst>
                    <a:ext uri="{9D8B030D-6E8A-4147-A177-3AD203B41FA5}">
                      <a16:colId xmlns:a16="http://schemas.microsoft.com/office/drawing/2014/main" val="4283286992"/>
                    </a:ext>
                  </a:extLst>
                </a:gridCol>
                <a:gridCol w="1285696">
                  <a:extLst>
                    <a:ext uri="{9D8B030D-6E8A-4147-A177-3AD203B41FA5}">
                      <a16:colId xmlns:a16="http://schemas.microsoft.com/office/drawing/2014/main" val="3204392044"/>
                    </a:ext>
                  </a:extLst>
                </a:gridCol>
                <a:gridCol w="1325870">
                  <a:extLst>
                    <a:ext uri="{9D8B030D-6E8A-4147-A177-3AD203B41FA5}">
                      <a16:colId xmlns:a16="http://schemas.microsoft.com/office/drawing/2014/main" val="4131445162"/>
                    </a:ext>
                  </a:extLst>
                </a:gridCol>
                <a:gridCol w="1325870">
                  <a:extLst>
                    <a:ext uri="{9D8B030D-6E8A-4147-A177-3AD203B41FA5}">
                      <a16:colId xmlns:a16="http://schemas.microsoft.com/office/drawing/2014/main" val="2590902220"/>
                    </a:ext>
                  </a:extLst>
                </a:gridCol>
                <a:gridCol w="1325870">
                  <a:extLst>
                    <a:ext uri="{9D8B030D-6E8A-4147-A177-3AD203B41FA5}">
                      <a16:colId xmlns:a16="http://schemas.microsoft.com/office/drawing/2014/main" val="2441694295"/>
                    </a:ext>
                  </a:extLst>
                </a:gridCol>
              </a:tblGrid>
              <a:tr h="432128">
                <a:tc>
                  <a:txBody>
                    <a:bodyPr/>
                    <a:lstStyle/>
                    <a:p>
                      <a:pPr algn="l" fontAlgn="b"/>
                      <a:endParaRPr lang="en-US"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l" rtl="0" fontAlgn="ctr"/>
                      <a:r>
                        <a:rPr lang="en-US" sz="1800" u="none" strike="noStrike">
                          <a:effectLst/>
                          <a:latin typeface="Times New Roman" panose="02020603050405020304" pitchFamily="18" charset="0"/>
                          <a:cs typeface="Times New Roman" panose="02020603050405020304" pitchFamily="18" charset="0"/>
                        </a:rPr>
                        <a:t>Fall 1993</a:t>
                      </a:r>
                      <a:endParaRPr lang="en-US"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l" rtl="0" fontAlgn="ctr"/>
                      <a:r>
                        <a:rPr lang="en-US" sz="1800" u="none" strike="noStrike">
                          <a:effectLst/>
                          <a:latin typeface="Times New Roman" panose="02020603050405020304" pitchFamily="18" charset="0"/>
                          <a:cs typeface="Times New Roman" panose="02020603050405020304" pitchFamily="18" charset="0"/>
                        </a:rPr>
                        <a:t>Fall 1998</a:t>
                      </a:r>
                      <a:endParaRPr lang="en-US"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l" rtl="0" fontAlgn="ctr"/>
                      <a:r>
                        <a:rPr lang="en-US" sz="1800" u="none" strike="noStrike">
                          <a:effectLst/>
                          <a:latin typeface="Times New Roman" panose="02020603050405020304" pitchFamily="18" charset="0"/>
                          <a:cs typeface="Times New Roman" panose="02020603050405020304" pitchFamily="18" charset="0"/>
                        </a:rPr>
                        <a:t>Fall 2003</a:t>
                      </a:r>
                      <a:endParaRPr lang="en-US"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l" rtl="0" fontAlgn="ctr"/>
                      <a:r>
                        <a:rPr lang="en-US" sz="1800" u="none" strike="noStrike">
                          <a:effectLst/>
                          <a:latin typeface="Times New Roman" panose="02020603050405020304" pitchFamily="18" charset="0"/>
                          <a:cs typeface="Times New Roman" panose="02020603050405020304" pitchFamily="18" charset="0"/>
                        </a:rPr>
                        <a:t>Fall 2008</a:t>
                      </a:r>
                      <a:endParaRPr lang="en-US"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l" rtl="0" fontAlgn="ctr"/>
                      <a:r>
                        <a:rPr lang="en-US" sz="1800" u="none" strike="noStrike">
                          <a:effectLst/>
                          <a:latin typeface="Times New Roman" panose="02020603050405020304" pitchFamily="18" charset="0"/>
                          <a:cs typeface="Times New Roman" panose="02020603050405020304" pitchFamily="18" charset="0"/>
                        </a:rPr>
                        <a:t>Fall 2013</a:t>
                      </a:r>
                      <a:endParaRPr lang="en-US"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l" rtl="0" fontAlgn="ctr"/>
                      <a:r>
                        <a:rPr lang="en-US" sz="1800" u="none" strike="noStrike">
                          <a:effectLst/>
                          <a:latin typeface="Times New Roman" panose="02020603050405020304" pitchFamily="18" charset="0"/>
                          <a:cs typeface="Times New Roman" panose="02020603050405020304" pitchFamily="18" charset="0"/>
                        </a:rPr>
                        <a:t>Fall 2018</a:t>
                      </a:r>
                      <a:endParaRPr lang="en-US"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2430182532"/>
                  </a:ext>
                </a:extLst>
              </a:tr>
              <a:tr h="432128">
                <a:tc>
                  <a:txBody>
                    <a:bodyPr/>
                    <a:lstStyle/>
                    <a:p>
                      <a:pPr algn="l" rtl="0" fontAlgn="ctr"/>
                      <a:r>
                        <a:rPr lang="en-US" sz="1800" u="none" strike="noStrike">
                          <a:effectLst/>
                          <a:latin typeface="Times New Roman" panose="02020603050405020304" pitchFamily="18" charset="0"/>
                          <a:cs typeface="Times New Roman" panose="02020603050405020304" pitchFamily="18" charset="0"/>
                        </a:rPr>
                        <a:t>0 Units</a:t>
                      </a:r>
                      <a:endParaRPr lang="en-US"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n-US" sz="1800" u="none" strike="noStrike">
                          <a:effectLst/>
                          <a:latin typeface="Times New Roman" panose="02020603050405020304" pitchFamily="18" charset="0"/>
                          <a:cs typeface="Times New Roman" panose="02020603050405020304" pitchFamily="18" charset="0"/>
                        </a:rPr>
                        <a:t>0.11 %</a:t>
                      </a:r>
                      <a:endParaRPr lang="en-US"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n-US" sz="1800" u="none" strike="noStrike">
                          <a:effectLst/>
                          <a:latin typeface="Times New Roman" panose="02020603050405020304" pitchFamily="18" charset="0"/>
                          <a:cs typeface="Times New Roman" panose="02020603050405020304" pitchFamily="18" charset="0"/>
                        </a:rPr>
                        <a:t>0.10 %</a:t>
                      </a:r>
                      <a:endParaRPr lang="en-US"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n-US" sz="1800" u="none" strike="noStrike">
                          <a:effectLst/>
                          <a:latin typeface="Times New Roman" panose="02020603050405020304" pitchFamily="18" charset="0"/>
                          <a:cs typeface="Times New Roman" panose="02020603050405020304" pitchFamily="18" charset="0"/>
                        </a:rPr>
                        <a:t>0.14 %</a:t>
                      </a:r>
                      <a:endParaRPr lang="en-US"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n-US" sz="1800" u="none" strike="noStrike">
                          <a:effectLst/>
                          <a:latin typeface="Times New Roman" panose="02020603050405020304" pitchFamily="18" charset="0"/>
                          <a:cs typeface="Times New Roman" panose="02020603050405020304" pitchFamily="18" charset="0"/>
                        </a:rPr>
                        <a:t>0.02 %</a:t>
                      </a:r>
                      <a:endParaRPr lang="en-US"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n-US" sz="1800" u="none" strike="noStrike">
                          <a:effectLst/>
                          <a:latin typeface="Times New Roman" panose="02020603050405020304" pitchFamily="18" charset="0"/>
                          <a:cs typeface="Times New Roman" panose="02020603050405020304" pitchFamily="18" charset="0"/>
                        </a:rPr>
                        <a:t>0.01 %</a:t>
                      </a:r>
                      <a:endParaRPr lang="en-US"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n-US" sz="1800" u="none" strike="noStrike">
                          <a:effectLst/>
                          <a:latin typeface="Times New Roman" panose="02020603050405020304" pitchFamily="18" charset="0"/>
                          <a:cs typeface="Times New Roman" panose="02020603050405020304" pitchFamily="18" charset="0"/>
                        </a:rPr>
                        <a:t>0.00 %</a:t>
                      </a:r>
                      <a:endParaRPr lang="en-US"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4286702297"/>
                  </a:ext>
                </a:extLst>
              </a:tr>
              <a:tr h="432128">
                <a:tc>
                  <a:txBody>
                    <a:bodyPr/>
                    <a:lstStyle/>
                    <a:p>
                      <a:pPr algn="l" rtl="0" fontAlgn="ctr"/>
                      <a:r>
                        <a:rPr lang="en-US" sz="1800" u="none" strike="noStrike">
                          <a:effectLst/>
                          <a:latin typeface="Times New Roman" panose="02020603050405020304" pitchFamily="18" charset="0"/>
                          <a:cs typeface="Times New Roman" panose="02020603050405020304" pitchFamily="18" charset="0"/>
                        </a:rPr>
                        <a:t>0.1 - 2.9</a:t>
                      </a:r>
                      <a:endParaRPr lang="en-US"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n-US" sz="1800" u="none" strike="noStrike">
                          <a:effectLst/>
                          <a:latin typeface="Times New Roman" panose="02020603050405020304" pitchFamily="18" charset="0"/>
                          <a:cs typeface="Times New Roman" panose="02020603050405020304" pitchFamily="18" charset="0"/>
                        </a:rPr>
                        <a:t>9.83 %</a:t>
                      </a:r>
                      <a:endParaRPr lang="en-US"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n-US" sz="1800" u="none" strike="noStrike">
                          <a:effectLst/>
                          <a:latin typeface="Times New Roman" panose="02020603050405020304" pitchFamily="18" charset="0"/>
                          <a:cs typeface="Times New Roman" panose="02020603050405020304" pitchFamily="18" charset="0"/>
                        </a:rPr>
                        <a:t>12.17 %</a:t>
                      </a:r>
                      <a:endParaRPr lang="en-US"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n-US" sz="1800" u="none" strike="noStrike">
                          <a:effectLst/>
                          <a:latin typeface="Times New Roman" panose="02020603050405020304" pitchFamily="18" charset="0"/>
                          <a:cs typeface="Times New Roman" panose="02020603050405020304" pitchFamily="18" charset="0"/>
                        </a:rPr>
                        <a:t>9.68 %</a:t>
                      </a:r>
                      <a:endParaRPr lang="en-US"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n-US" sz="1800" u="none" strike="noStrike">
                          <a:effectLst/>
                          <a:latin typeface="Times New Roman" panose="02020603050405020304" pitchFamily="18" charset="0"/>
                          <a:cs typeface="Times New Roman" panose="02020603050405020304" pitchFamily="18" charset="0"/>
                        </a:rPr>
                        <a:t>9.15 %</a:t>
                      </a:r>
                      <a:endParaRPr lang="en-US"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n-US" sz="1800" u="none" strike="noStrike">
                          <a:effectLst/>
                          <a:latin typeface="Times New Roman" panose="02020603050405020304" pitchFamily="18" charset="0"/>
                          <a:cs typeface="Times New Roman" panose="02020603050405020304" pitchFamily="18" charset="0"/>
                        </a:rPr>
                        <a:t>5.95 %</a:t>
                      </a:r>
                      <a:endParaRPr lang="en-US"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n-US" sz="1800" u="none" strike="noStrike">
                          <a:effectLst/>
                          <a:latin typeface="Times New Roman" panose="02020603050405020304" pitchFamily="18" charset="0"/>
                          <a:cs typeface="Times New Roman" panose="02020603050405020304" pitchFamily="18" charset="0"/>
                        </a:rPr>
                        <a:t>5.31 %</a:t>
                      </a:r>
                      <a:endParaRPr lang="en-US"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1202932229"/>
                  </a:ext>
                </a:extLst>
              </a:tr>
              <a:tr h="432128">
                <a:tc>
                  <a:txBody>
                    <a:bodyPr/>
                    <a:lstStyle/>
                    <a:p>
                      <a:pPr algn="l" rtl="0" fontAlgn="ctr"/>
                      <a:r>
                        <a:rPr lang="en-US" sz="1800" u="none" strike="noStrike">
                          <a:effectLst/>
                          <a:latin typeface="Times New Roman" panose="02020603050405020304" pitchFamily="18" charset="0"/>
                          <a:cs typeface="Times New Roman" panose="02020603050405020304" pitchFamily="18" charset="0"/>
                        </a:rPr>
                        <a:t>3.0 - 5.9</a:t>
                      </a:r>
                      <a:endParaRPr lang="en-US"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n-US" sz="1800" u="none" strike="noStrike">
                          <a:effectLst/>
                          <a:latin typeface="Times New Roman" panose="02020603050405020304" pitchFamily="18" charset="0"/>
                          <a:cs typeface="Times New Roman" panose="02020603050405020304" pitchFamily="18" charset="0"/>
                        </a:rPr>
                        <a:t>24.48 %</a:t>
                      </a:r>
                      <a:endParaRPr lang="en-US"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n-US" sz="1800" u="none" strike="noStrike">
                          <a:effectLst/>
                          <a:latin typeface="Times New Roman" panose="02020603050405020304" pitchFamily="18" charset="0"/>
                          <a:cs typeface="Times New Roman" panose="02020603050405020304" pitchFamily="18" charset="0"/>
                        </a:rPr>
                        <a:t>24.09 %</a:t>
                      </a:r>
                      <a:endParaRPr lang="en-US"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n-US" sz="1800" u="none" strike="noStrike">
                          <a:effectLst/>
                          <a:latin typeface="Times New Roman" panose="02020603050405020304" pitchFamily="18" charset="0"/>
                          <a:cs typeface="Times New Roman" panose="02020603050405020304" pitchFamily="18" charset="0"/>
                        </a:rPr>
                        <a:t>23.60 %</a:t>
                      </a:r>
                      <a:endParaRPr lang="en-US"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n-US" sz="1800" u="none" strike="noStrike">
                          <a:effectLst/>
                          <a:latin typeface="Times New Roman" panose="02020603050405020304" pitchFamily="18" charset="0"/>
                          <a:cs typeface="Times New Roman" panose="02020603050405020304" pitchFamily="18" charset="0"/>
                        </a:rPr>
                        <a:t>23.40 %</a:t>
                      </a:r>
                      <a:endParaRPr lang="en-US"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n-US" sz="1800" u="none" strike="noStrike">
                          <a:effectLst/>
                          <a:latin typeface="Times New Roman" panose="02020603050405020304" pitchFamily="18" charset="0"/>
                          <a:cs typeface="Times New Roman" panose="02020603050405020304" pitchFamily="18" charset="0"/>
                        </a:rPr>
                        <a:t>22.00 %</a:t>
                      </a:r>
                      <a:endParaRPr lang="en-US"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n-US" sz="1800" u="none" strike="noStrike">
                          <a:effectLst/>
                          <a:latin typeface="Times New Roman" panose="02020603050405020304" pitchFamily="18" charset="0"/>
                          <a:cs typeface="Times New Roman" panose="02020603050405020304" pitchFamily="18" charset="0"/>
                        </a:rPr>
                        <a:t>25.06 %</a:t>
                      </a:r>
                      <a:endParaRPr lang="en-US"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714088957"/>
                  </a:ext>
                </a:extLst>
              </a:tr>
              <a:tr h="432128">
                <a:tc>
                  <a:txBody>
                    <a:bodyPr/>
                    <a:lstStyle/>
                    <a:p>
                      <a:pPr algn="l" rtl="0" fontAlgn="ctr"/>
                      <a:r>
                        <a:rPr lang="en-US" sz="1800" u="none" strike="noStrike">
                          <a:effectLst/>
                          <a:latin typeface="Times New Roman" panose="02020603050405020304" pitchFamily="18" charset="0"/>
                          <a:cs typeface="Times New Roman" panose="02020603050405020304" pitchFamily="18" charset="0"/>
                        </a:rPr>
                        <a:t>6.0 - 8.9</a:t>
                      </a:r>
                      <a:endParaRPr lang="en-US"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n-US" sz="1800" u="none" strike="noStrike">
                          <a:effectLst/>
                          <a:latin typeface="Times New Roman" panose="02020603050405020304" pitchFamily="18" charset="0"/>
                          <a:cs typeface="Times New Roman" panose="02020603050405020304" pitchFamily="18" charset="0"/>
                        </a:rPr>
                        <a:t>15.28 %</a:t>
                      </a:r>
                      <a:endParaRPr lang="en-US"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n-US" sz="1800" u="none" strike="noStrike">
                          <a:effectLst/>
                          <a:latin typeface="Times New Roman" panose="02020603050405020304" pitchFamily="18" charset="0"/>
                          <a:cs typeface="Times New Roman" panose="02020603050405020304" pitchFamily="18" charset="0"/>
                        </a:rPr>
                        <a:t>14.97 %</a:t>
                      </a:r>
                      <a:endParaRPr lang="en-US"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n-US" sz="1800" u="none" strike="noStrike">
                          <a:effectLst/>
                          <a:latin typeface="Times New Roman" panose="02020603050405020304" pitchFamily="18" charset="0"/>
                          <a:cs typeface="Times New Roman" panose="02020603050405020304" pitchFamily="18" charset="0"/>
                        </a:rPr>
                        <a:t>15.42 %</a:t>
                      </a:r>
                      <a:endParaRPr lang="en-US"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n-US" sz="1800" u="none" strike="noStrike">
                          <a:effectLst/>
                          <a:latin typeface="Times New Roman" panose="02020603050405020304" pitchFamily="18" charset="0"/>
                          <a:cs typeface="Times New Roman" panose="02020603050405020304" pitchFamily="18" charset="0"/>
                        </a:rPr>
                        <a:t>15.19 %</a:t>
                      </a:r>
                      <a:endParaRPr lang="en-US"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n-US" sz="1800" u="none" strike="noStrike">
                          <a:effectLst/>
                          <a:latin typeface="Times New Roman" panose="02020603050405020304" pitchFamily="18" charset="0"/>
                          <a:cs typeface="Times New Roman" panose="02020603050405020304" pitchFamily="18" charset="0"/>
                        </a:rPr>
                        <a:t>17.28 %</a:t>
                      </a:r>
                      <a:endParaRPr lang="en-US"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n-US" sz="1800" u="none" strike="noStrike">
                          <a:effectLst/>
                          <a:latin typeface="Times New Roman" panose="02020603050405020304" pitchFamily="18" charset="0"/>
                          <a:cs typeface="Times New Roman" panose="02020603050405020304" pitchFamily="18" charset="0"/>
                        </a:rPr>
                        <a:t>17.57 %</a:t>
                      </a:r>
                      <a:endParaRPr lang="en-US"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3857029995"/>
                  </a:ext>
                </a:extLst>
              </a:tr>
              <a:tr h="432128">
                <a:tc>
                  <a:txBody>
                    <a:bodyPr/>
                    <a:lstStyle/>
                    <a:p>
                      <a:pPr algn="l" rtl="0" fontAlgn="ctr"/>
                      <a:r>
                        <a:rPr lang="en-US" sz="1800" u="none" strike="noStrike">
                          <a:effectLst/>
                          <a:latin typeface="Times New Roman" panose="02020603050405020304" pitchFamily="18" charset="0"/>
                          <a:cs typeface="Times New Roman" panose="02020603050405020304" pitchFamily="18" charset="0"/>
                        </a:rPr>
                        <a:t>9.0 - 11.9</a:t>
                      </a:r>
                      <a:endParaRPr lang="en-US"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n-US" sz="1800" u="none" strike="noStrike" dirty="0">
                          <a:effectLst/>
                          <a:latin typeface="Times New Roman" panose="02020603050405020304" pitchFamily="18" charset="0"/>
                          <a:cs typeface="Times New Roman" panose="02020603050405020304" pitchFamily="18" charset="0"/>
                        </a:rPr>
                        <a:t>11.27 %</a:t>
                      </a: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n-US" sz="1800" u="none" strike="noStrike">
                          <a:effectLst/>
                          <a:latin typeface="Times New Roman" panose="02020603050405020304" pitchFamily="18" charset="0"/>
                          <a:cs typeface="Times New Roman" panose="02020603050405020304" pitchFamily="18" charset="0"/>
                        </a:rPr>
                        <a:t>11.04 %</a:t>
                      </a:r>
                      <a:endParaRPr lang="en-US"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n-US" sz="1800" u="none" strike="noStrike" dirty="0">
                          <a:effectLst/>
                          <a:latin typeface="Times New Roman" panose="02020603050405020304" pitchFamily="18" charset="0"/>
                          <a:cs typeface="Times New Roman" panose="02020603050405020304" pitchFamily="18" charset="0"/>
                        </a:rPr>
                        <a:t>11.80 %</a:t>
                      </a: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n-US" sz="1800" u="none" strike="noStrike" dirty="0">
                          <a:effectLst/>
                          <a:latin typeface="Times New Roman" panose="02020603050405020304" pitchFamily="18" charset="0"/>
                          <a:cs typeface="Times New Roman" panose="02020603050405020304" pitchFamily="18" charset="0"/>
                        </a:rPr>
                        <a:t>12.26 %</a:t>
                      </a: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n-US" sz="1800" u="none" strike="noStrike">
                          <a:effectLst/>
                          <a:latin typeface="Times New Roman" panose="02020603050405020304" pitchFamily="18" charset="0"/>
                          <a:cs typeface="Times New Roman" panose="02020603050405020304" pitchFamily="18" charset="0"/>
                        </a:rPr>
                        <a:t>15.64 %</a:t>
                      </a:r>
                      <a:endParaRPr lang="en-US"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n-US" sz="1800" u="none" strike="noStrike">
                          <a:effectLst/>
                          <a:latin typeface="Times New Roman" panose="02020603050405020304" pitchFamily="18" charset="0"/>
                          <a:cs typeface="Times New Roman" panose="02020603050405020304" pitchFamily="18" charset="0"/>
                        </a:rPr>
                        <a:t>14.86 %</a:t>
                      </a:r>
                      <a:endParaRPr lang="en-US"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3414035305"/>
                  </a:ext>
                </a:extLst>
              </a:tr>
              <a:tr h="432128">
                <a:tc>
                  <a:txBody>
                    <a:bodyPr/>
                    <a:lstStyle/>
                    <a:p>
                      <a:pPr algn="l" rtl="0" fontAlgn="ctr"/>
                      <a:r>
                        <a:rPr lang="en-US" sz="1800" u="none" strike="noStrike">
                          <a:effectLst/>
                          <a:latin typeface="Times New Roman" panose="02020603050405020304" pitchFamily="18" charset="0"/>
                          <a:cs typeface="Times New Roman" panose="02020603050405020304" pitchFamily="18" charset="0"/>
                        </a:rPr>
                        <a:t>12.0 -14.9</a:t>
                      </a:r>
                      <a:endParaRPr lang="en-US"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n-US" sz="1800" u="none" strike="noStrike">
                          <a:effectLst/>
                          <a:latin typeface="Times New Roman" panose="02020603050405020304" pitchFamily="18" charset="0"/>
                          <a:cs typeface="Times New Roman" panose="02020603050405020304" pitchFamily="18" charset="0"/>
                        </a:rPr>
                        <a:t>16.89 %</a:t>
                      </a:r>
                      <a:endParaRPr lang="en-US"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n-US" sz="1800" u="none" strike="noStrike">
                          <a:effectLst/>
                          <a:latin typeface="Times New Roman" panose="02020603050405020304" pitchFamily="18" charset="0"/>
                          <a:cs typeface="Times New Roman" panose="02020603050405020304" pitchFamily="18" charset="0"/>
                        </a:rPr>
                        <a:t>16.60 %</a:t>
                      </a:r>
                      <a:endParaRPr lang="en-US"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n-US" sz="1800" u="none" strike="noStrike">
                          <a:effectLst/>
                          <a:latin typeface="Times New Roman" panose="02020603050405020304" pitchFamily="18" charset="0"/>
                          <a:cs typeface="Times New Roman" panose="02020603050405020304" pitchFamily="18" charset="0"/>
                        </a:rPr>
                        <a:t>18.18 %</a:t>
                      </a:r>
                      <a:endParaRPr lang="en-US"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n-US" sz="1800" u="none" strike="noStrike">
                          <a:effectLst/>
                          <a:latin typeface="Times New Roman" panose="02020603050405020304" pitchFamily="18" charset="0"/>
                          <a:cs typeface="Times New Roman" panose="02020603050405020304" pitchFamily="18" charset="0"/>
                        </a:rPr>
                        <a:t>18.80 %</a:t>
                      </a:r>
                      <a:endParaRPr lang="en-US"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n-US" sz="1800" u="none" strike="noStrike">
                          <a:effectLst/>
                          <a:latin typeface="Times New Roman" panose="02020603050405020304" pitchFamily="18" charset="0"/>
                          <a:cs typeface="Times New Roman" panose="02020603050405020304" pitchFamily="18" charset="0"/>
                        </a:rPr>
                        <a:t>21.56 %</a:t>
                      </a:r>
                      <a:endParaRPr lang="en-US"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n-US" sz="1800" u="none" strike="noStrike">
                          <a:effectLst/>
                          <a:latin typeface="Times New Roman" panose="02020603050405020304" pitchFamily="18" charset="0"/>
                          <a:cs typeface="Times New Roman" panose="02020603050405020304" pitchFamily="18" charset="0"/>
                        </a:rPr>
                        <a:t>19.82 %</a:t>
                      </a:r>
                      <a:endParaRPr lang="en-US"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46575720"/>
                  </a:ext>
                </a:extLst>
              </a:tr>
              <a:tr h="432128">
                <a:tc>
                  <a:txBody>
                    <a:bodyPr/>
                    <a:lstStyle/>
                    <a:p>
                      <a:pPr algn="l" rtl="0" fontAlgn="ctr"/>
                      <a:r>
                        <a:rPr lang="en-US" sz="1800" u="none" strike="noStrike">
                          <a:effectLst/>
                          <a:latin typeface="Times New Roman" panose="02020603050405020304" pitchFamily="18" charset="0"/>
                          <a:cs typeface="Times New Roman" panose="02020603050405020304" pitchFamily="18" charset="0"/>
                        </a:rPr>
                        <a:t>15 +</a:t>
                      </a:r>
                      <a:endParaRPr lang="en-US"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n-US" sz="1800" u="none" strike="noStrike">
                          <a:effectLst/>
                          <a:latin typeface="Times New Roman" panose="02020603050405020304" pitchFamily="18" charset="0"/>
                          <a:cs typeface="Times New Roman" panose="02020603050405020304" pitchFamily="18" charset="0"/>
                        </a:rPr>
                        <a:t>8.36 %</a:t>
                      </a:r>
                      <a:endParaRPr lang="en-US"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n-US" sz="1800" u="none" strike="noStrike">
                          <a:effectLst/>
                          <a:latin typeface="Times New Roman" panose="02020603050405020304" pitchFamily="18" charset="0"/>
                          <a:cs typeface="Times New Roman" panose="02020603050405020304" pitchFamily="18" charset="0"/>
                        </a:rPr>
                        <a:t>7.63 %</a:t>
                      </a:r>
                      <a:endParaRPr lang="en-US"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n-US" sz="1800" u="none" strike="noStrike">
                          <a:effectLst/>
                          <a:latin typeface="Times New Roman" panose="02020603050405020304" pitchFamily="18" charset="0"/>
                          <a:cs typeface="Times New Roman" panose="02020603050405020304" pitchFamily="18" charset="0"/>
                        </a:rPr>
                        <a:t>8.13 %</a:t>
                      </a:r>
                      <a:endParaRPr lang="en-US"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n-US" sz="1800" u="none" strike="noStrike">
                          <a:effectLst/>
                          <a:latin typeface="Times New Roman" panose="02020603050405020304" pitchFamily="18" charset="0"/>
                          <a:cs typeface="Times New Roman" panose="02020603050405020304" pitchFamily="18" charset="0"/>
                        </a:rPr>
                        <a:t>8.08 %</a:t>
                      </a:r>
                      <a:endParaRPr lang="en-US"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n-US" sz="1800" u="none" strike="noStrike">
                          <a:effectLst/>
                          <a:latin typeface="Times New Roman" panose="02020603050405020304" pitchFamily="18" charset="0"/>
                          <a:cs typeface="Times New Roman" panose="02020603050405020304" pitchFamily="18" charset="0"/>
                        </a:rPr>
                        <a:t>8.50 %</a:t>
                      </a:r>
                      <a:endParaRPr lang="en-US"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n-US" sz="1800" u="none" strike="noStrike">
                          <a:effectLst/>
                          <a:latin typeface="Times New Roman" panose="02020603050405020304" pitchFamily="18" charset="0"/>
                          <a:cs typeface="Times New Roman" panose="02020603050405020304" pitchFamily="18" charset="0"/>
                        </a:rPr>
                        <a:t>8.53 %</a:t>
                      </a:r>
                      <a:endParaRPr lang="en-US"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1167460683"/>
                  </a:ext>
                </a:extLst>
              </a:tr>
              <a:tr h="432128">
                <a:tc>
                  <a:txBody>
                    <a:bodyPr/>
                    <a:lstStyle/>
                    <a:p>
                      <a:pPr algn="l" rtl="0" fontAlgn="ctr"/>
                      <a:r>
                        <a:rPr lang="en-US" sz="1800" u="none" strike="noStrike">
                          <a:effectLst/>
                          <a:latin typeface="Times New Roman" panose="02020603050405020304" pitchFamily="18" charset="0"/>
                          <a:cs typeface="Times New Roman" panose="02020603050405020304" pitchFamily="18" charset="0"/>
                        </a:rPr>
                        <a:t>Non-Credit</a:t>
                      </a:r>
                      <a:endParaRPr lang="en-US"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n-US" sz="1800" u="none" strike="noStrike">
                          <a:effectLst/>
                          <a:latin typeface="Times New Roman" panose="02020603050405020304" pitchFamily="18" charset="0"/>
                          <a:cs typeface="Times New Roman" panose="02020603050405020304" pitchFamily="18" charset="0"/>
                        </a:rPr>
                        <a:t>13.77 %</a:t>
                      </a:r>
                      <a:endParaRPr lang="en-US"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n-US" sz="1800" u="none" strike="noStrike">
                          <a:effectLst/>
                          <a:latin typeface="Times New Roman" panose="02020603050405020304" pitchFamily="18" charset="0"/>
                          <a:cs typeface="Times New Roman" panose="02020603050405020304" pitchFamily="18" charset="0"/>
                        </a:rPr>
                        <a:t>13.40 %</a:t>
                      </a:r>
                      <a:endParaRPr lang="en-US"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n-US" sz="1800" u="none" strike="noStrike">
                          <a:effectLst/>
                          <a:latin typeface="Times New Roman" panose="02020603050405020304" pitchFamily="18" charset="0"/>
                          <a:cs typeface="Times New Roman" panose="02020603050405020304" pitchFamily="18" charset="0"/>
                        </a:rPr>
                        <a:t>13.05 %</a:t>
                      </a:r>
                      <a:endParaRPr lang="en-US"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n-US" sz="1800" u="none" strike="noStrike">
                          <a:effectLst/>
                          <a:latin typeface="Times New Roman" panose="02020603050405020304" pitchFamily="18" charset="0"/>
                          <a:cs typeface="Times New Roman" panose="02020603050405020304" pitchFamily="18" charset="0"/>
                        </a:rPr>
                        <a:t>13.10 %</a:t>
                      </a:r>
                      <a:endParaRPr lang="en-US"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n-US" sz="1800" u="none" strike="noStrike">
                          <a:effectLst/>
                          <a:latin typeface="Times New Roman" panose="02020603050405020304" pitchFamily="18" charset="0"/>
                          <a:cs typeface="Times New Roman" panose="02020603050405020304" pitchFamily="18" charset="0"/>
                        </a:rPr>
                        <a:t>9.07 %</a:t>
                      </a:r>
                      <a:endParaRPr lang="en-US"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n-US" sz="1800" u="none" strike="noStrike">
                          <a:effectLst/>
                          <a:latin typeface="Times New Roman" panose="02020603050405020304" pitchFamily="18" charset="0"/>
                          <a:cs typeface="Times New Roman" panose="02020603050405020304" pitchFamily="18" charset="0"/>
                        </a:rPr>
                        <a:t>8.85 %</a:t>
                      </a:r>
                      <a:endParaRPr lang="en-US"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808382954"/>
                  </a:ext>
                </a:extLst>
              </a:tr>
              <a:tr h="432128">
                <a:tc>
                  <a:txBody>
                    <a:bodyPr/>
                    <a:lstStyle/>
                    <a:p>
                      <a:pPr algn="l" rtl="0" fontAlgn="ctr"/>
                      <a:r>
                        <a:rPr lang="en-US" sz="1800" u="none" strike="noStrike">
                          <a:effectLst/>
                          <a:latin typeface="Times New Roman" panose="02020603050405020304" pitchFamily="18" charset="0"/>
                          <a:cs typeface="Times New Roman" panose="02020603050405020304" pitchFamily="18" charset="0"/>
                        </a:rPr>
                        <a:t>Unknown</a:t>
                      </a:r>
                      <a:endParaRPr lang="en-US"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n-US" sz="1800" u="none" strike="noStrike">
                          <a:effectLst/>
                          <a:latin typeface="Times New Roman" panose="02020603050405020304" pitchFamily="18" charset="0"/>
                          <a:cs typeface="Times New Roman" panose="02020603050405020304" pitchFamily="18" charset="0"/>
                        </a:rPr>
                        <a:t>0.00 %</a:t>
                      </a:r>
                      <a:endParaRPr lang="en-US"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n-US" sz="1800" u="none" strike="noStrike">
                          <a:effectLst/>
                          <a:latin typeface="Times New Roman" panose="02020603050405020304" pitchFamily="18" charset="0"/>
                          <a:cs typeface="Times New Roman" panose="02020603050405020304" pitchFamily="18" charset="0"/>
                        </a:rPr>
                        <a:t>0.00 %</a:t>
                      </a:r>
                      <a:endParaRPr lang="en-US"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n-US" sz="1800" u="none" strike="noStrike">
                          <a:effectLst/>
                          <a:latin typeface="Times New Roman" panose="02020603050405020304" pitchFamily="18" charset="0"/>
                          <a:cs typeface="Times New Roman" panose="02020603050405020304" pitchFamily="18" charset="0"/>
                        </a:rPr>
                        <a:t>0.00 %</a:t>
                      </a:r>
                      <a:endParaRPr lang="en-US"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n-US" sz="1800" u="none" strike="noStrike">
                          <a:effectLst/>
                          <a:latin typeface="Times New Roman" panose="02020603050405020304" pitchFamily="18" charset="0"/>
                          <a:cs typeface="Times New Roman" panose="02020603050405020304" pitchFamily="18" charset="0"/>
                        </a:rPr>
                        <a:t>0.00 %</a:t>
                      </a:r>
                      <a:endParaRPr lang="en-US"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n-US" sz="1800" u="none" strike="noStrike">
                          <a:effectLst/>
                          <a:latin typeface="Times New Roman" panose="02020603050405020304" pitchFamily="18" charset="0"/>
                          <a:cs typeface="Times New Roman" panose="02020603050405020304" pitchFamily="18" charset="0"/>
                        </a:rPr>
                        <a:t>0.00 %</a:t>
                      </a:r>
                      <a:endParaRPr lang="en-US"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n-US" sz="1800" u="none" strike="noStrike" dirty="0">
                          <a:effectLst/>
                          <a:latin typeface="Times New Roman" panose="02020603050405020304" pitchFamily="18" charset="0"/>
                          <a:cs typeface="Times New Roman" panose="02020603050405020304" pitchFamily="18" charset="0"/>
                        </a:rPr>
                        <a:t>0.00 %</a:t>
                      </a: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2088473536"/>
                  </a:ext>
                </a:extLst>
              </a:tr>
            </a:tbl>
          </a:graphicData>
        </a:graphic>
      </p:graphicFrame>
    </p:spTree>
    <p:extLst>
      <p:ext uri="{BB962C8B-B14F-4D97-AF65-F5344CB8AC3E}">
        <p14:creationId xmlns:p14="http://schemas.microsoft.com/office/powerpoint/2010/main" val="25242533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C8957-2CB1-994E-B212-454432DF4274}"/>
              </a:ext>
            </a:extLst>
          </p:cNvPr>
          <p:cNvSpPr>
            <a:spLocks noGrp="1"/>
          </p:cNvSpPr>
          <p:nvPr>
            <p:ph type="title"/>
          </p:nvPr>
        </p:nvSpPr>
        <p:spPr/>
        <p:txBody>
          <a:bodyPr/>
          <a:lstStyle/>
          <a:p>
            <a:pPr algn="ctr"/>
            <a:r>
              <a:rPr lang="en-US" b="1" dirty="0">
                <a:solidFill>
                  <a:srgbClr val="0070C0"/>
                </a:solidFill>
                <a:latin typeface="Times New Roman" panose="02020603050405020304" pitchFamily="18" charset="0"/>
                <a:cs typeface="Times New Roman" panose="02020603050405020304" pitchFamily="18" charset="0"/>
              </a:rPr>
              <a:t>Students Enrollment by Unit Load </a:t>
            </a:r>
            <a:r>
              <a:rPr lang="en-US" dirty="0">
                <a:solidFill>
                  <a:srgbClr val="0070C0"/>
                </a:solidFill>
                <a:latin typeface="Times New Roman" panose="02020603050405020304" pitchFamily="18" charset="0"/>
                <a:cs typeface="Times New Roman" panose="02020603050405020304" pitchFamily="18" charset="0"/>
              </a:rPr>
              <a:t>– </a:t>
            </a:r>
            <a:br>
              <a:rPr lang="en-US" dirty="0">
                <a:solidFill>
                  <a:srgbClr val="0070C0"/>
                </a:solidFill>
                <a:latin typeface="Times New Roman" panose="02020603050405020304" pitchFamily="18" charset="0"/>
                <a:cs typeface="Times New Roman" panose="02020603050405020304" pitchFamily="18" charset="0"/>
              </a:rPr>
            </a:br>
            <a:r>
              <a:rPr lang="en-US" sz="2400" dirty="0">
                <a:solidFill>
                  <a:srgbClr val="0070C0"/>
                </a:solidFill>
                <a:latin typeface="Times New Roman" panose="02020603050405020304" pitchFamily="18" charset="0"/>
                <a:cs typeface="Times New Roman" panose="02020603050405020304" pitchFamily="18" charset="0"/>
              </a:rPr>
              <a:t>(Fall 1993 – Fall 2018) </a:t>
            </a:r>
            <a:r>
              <a:rPr lang="en-US" sz="2400" dirty="0" err="1">
                <a:solidFill>
                  <a:srgbClr val="0070C0"/>
                </a:solidFill>
                <a:latin typeface="Times New Roman" panose="02020603050405020304" pitchFamily="18" charset="0"/>
                <a:cs typeface="Times New Roman" panose="02020603050405020304" pitchFamily="18" charset="0"/>
              </a:rPr>
              <a:t>datamart.cccco.edu</a:t>
            </a:r>
            <a:endParaRPr lang="en-US" sz="2400" dirty="0">
              <a:solidFill>
                <a:srgbClr val="0070C0"/>
              </a:solidFill>
              <a:latin typeface="Times New Roman" panose="02020603050405020304" pitchFamily="18" charset="0"/>
              <a:cs typeface="Times New Roman" panose="02020603050405020304" pitchFamily="18" charset="0"/>
            </a:endParaRPr>
          </a:p>
        </p:txBody>
      </p:sp>
      <p:graphicFrame>
        <p:nvGraphicFramePr>
          <p:cNvPr id="5" name="Content Placeholder 4">
            <a:extLst>
              <a:ext uri="{FF2B5EF4-FFF2-40B4-BE49-F238E27FC236}">
                <a16:creationId xmlns:a16="http://schemas.microsoft.com/office/drawing/2014/main" id="{8C66EC2E-48BC-5D40-88CF-04E629FC70B5}"/>
              </a:ext>
            </a:extLst>
          </p:cNvPr>
          <p:cNvGraphicFramePr>
            <a:graphicFrameLocks noGrp="1"/>
          </p:cNvGraphicFramePr>
          <p:nvPr>
            <p:ph idx="1"/>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875450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2EA88-265B-F846-B7BF-981EFE85EA56}"/>
              </a:ext>
            </a:extLst>
          </p:cNvPr>
          <p:cNvSpPr>
            <a:spLocks noGrp="1"/>
          </p:cNvSpPr>
          <p:nvPr>
            <p:ph type="title"/>
          </p:nvPr>
        </p:nvSpPr>
        <p:spPr>
          <a:xfrm>
            <a:off x="838200" y="365126"/>
            <a:ext cx="10488561" cy="814746"/>
          </a:xfrm>
        </p:spPr>
        <p:txBody>
          <a:bodyPr/>
          <a:lstStyle/>
          <a:p>
            <a:pPr algn="ctr"/>
            <a:r>
              <a:rPr lang="en-US" b="1" dirty="0">
                <a:solidFill>
                  <a:srgbClr val="0070C0"/>
                </a:solidFill>
                <a:latin typeface="Times New Roman" panose="02020603050405020304" pitchFamily="18" charset="0"/>
                <a:cs typeface="Times New Roman" panose="02020603050405020304" pitchFamily="18" charset="0"/>
              </a:rPr>
              <a:t>Skills Gains – </a:t>
            </a:r>
            <a:r>
              <a:rPr lang="en-US" sz="2800" dirty="0">
                <a:solidFill>
                  <a:srgbClr val="0070C0"/>
                </a:solidFill>
                <a:latin typeface="Times New Roman" panose="02020603050405020304" pitchFamily="18" charset="0"/>
                <a:cs typeface="Times New Roman" panose="02020603050405020304" pitchFamily="18" charset="0"/>
              </a:rPr>
              <a:t>CB21/EFL</a:t>
            </a:r>
          </a:p>
        </p:txBody>
      </p:sp>
      <p:pic>
        <p:nvPicPr>
          <p:cNvPr id="4" name="Content Placeholder 3">
            <a:extLst>
              <a:ext uri="{FF2B5EF4-FFF2-40B4-BE49-F238E27FC236}">
                <a16:creationId xmlns:a16="http://schemas.microsoft.com/office/drawing/2014/main" id="{79FBE4A9-0CB5-CA43-9606-ED8A3C93C693}"/>
              </a:ext>
            </a:extLst>
          </p:cNvPr>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602225" y="1179872"/>
            <a:ext cx="10960510" cy="5250425"/>
          </a:xfrm>
          <a:prstGeom prst="rect">
            <a:avLst/>
          </a:prstGeom>
        </p:spPr>
      </p:pic>
    </p:spTree>
    <p:extLst>
      <p:ext uri="{BB962C8B-B14F-4D97-AF65-F5344CB8AC3E}">
        <p14:creationId xmlns:p14="http://schemas.microsoft.com/office/powerpoint/2010/main" val="19237738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A5717-B5DA-A942-AEEA-5AF76EE66A27}"/>
              </a:ext>
            </a:extLst>
          </p:cNvPr>
          <p:cNvSpPr>
            <a:spLocks noGrp="1"/>
          </p:cNvSpPr>
          <p:nvPr>
            <p:ph type="title"/>
          </p:nvPr>
        </p:nvSpPr>
        <p:spPr>
          <a:xfrm>
            <a:off x="1627322" y="681925"/>
            <a:ext cx="8849531" cy="619933"/>
          </a:xfrm>
        </p:spPr>
        <p:txBody>
          <a:bodyPr>
            <a:normAutofit fontScale="90000"/>
          </a:bodyPr>
          <a:lstStyle/>
          <a:p>
            <a:pPr algn="ctr"/>
            <a:r>
              <a:rPr lang="en-US" sz="4000" b="1" dirty="0">
                <a:solidFill>
                  <a:srgbClr val="0070C0"/>
                </a:solidFill>
                <a:latin typeface="Times New Roman" panose="02020603050405020304" pitchFamily="18" charset="0"/>
                <a:cs typeface="Times New Roman" panose="02020603050405020304" pitchFamily="18" charset="0"/>
              </a:rPr>
              <a:t>What about 2019/20? </a:t>
            </a:r>
          </a:p>
        </p:txBody>
      </p:sp>
      <p:sp>
        <p:nvSpPr>
          <p:cNvPr id="3" name="Content Placeholder 2">
            <a:extLst>
              <a:ext uri="{FF2B5EF4-FFF2-40B4-BE49-F238E27FC236}">
                <a16:creationId xmlns:a16="http://schemas.microsoft.com/office/drawing/2014/main" id="{26188833-44D1-0647-9D68-51F0F098AD9B}"/>
              </a:ext>
            </a:extLst>
          </p:cNvPr>
          <p:cNvSpPr>
            <a:spLocks noGrp="1"/>
          </p:cNvSpPr>
          <p:nvPr>
            <p:ph idx="1"/>
          </p:nvPr>
        </p:nvSpPr>
        <p:spPr>
          <a:xfrm>
            <a:off x="659567" y="2353456"/>
            <a:ext cx="10807908" cy="4197246"/>
          </a:xfrm>
        </p:spPr>
        <p:txBody>
          <a:bodyPr>
            <a:normAutofit/>
          </a:bodyPr>
          <a:lstStyle/>
          <a:p>
            <a:pPr marL="0" indent="0">
              <a:buClr>
                <a:srgbClr val="0070C0"/>
              </a:buClr>
              <a:buNone/>
            </a:pPr>
            <a:endParaRPr lang="en-US" sz="2400" dirty="0">
              <a:solidFill>
                <a:srgbClr val="262626"/>
              </a:solidFill>
              <a:latin typeface="Times New Roman" panose="02020603050405020304" pitchFamily="18" charset="0"/>
              <a:cs typeface="Times New Roman" panose="02020603050405020304" pitchFamily="18" charset="0"/>
            </a:endParaRPr>
          </a:p>
          <a:p>
            <a:pPr marL="0" indent="0">
              <a:buClr>
                <a:srgbClr val="0070C0"/>
              </a:buClr>
              <a:buNone/>
            </a:pPr>
            <a:endParaRPr lang="en-US" sz="2400" dirty="0">
              <a:solidFill>
                <a:srgbClr val="262626"/>
              </a:solidFill>
              <a:latin typeface="Times New Roman" panose="02020603050405020304" pitchFamily="18" charset="0"/>
              <a:cs typeface="Times New Roman" panose="02020603050405020304" pitchFamily="18" charset="0"/>
            </a:endParaRPr>
          </a:p>
          <a:p>
            <a:pPr marL="0" indent="0">
              <a:buClr>
                <a:srgbClr val="0070C0"/>
              </a:buClr>
              <a:buNone/>
            </a:pPr>
            <a:endParaRPr lang="en-US" sz="2400" dirty="0">
              <a:solidFill>
                <a:srgbClr val="262626"/>
              </a:solidFill>
              <a:latin typeface="Times New Roman" panose="02020603050405020304" pitchFamily="18" charset="0"/>
              <a:cs typeface="Times New Roman" panose="02020603050405020304" pitchFamily="18" charset="0"/>
            </a:endParaRPr>
          </a:p>
          <a:p>
            <a:pPr>
              <a:buClr>
                <a:srgbClr val="0070C0"/>
              </a:buClr>
            </a:pPr>
            <a:endParaRPr lang="en-US" sz="2400" dirty="0">
              <a:solidFill>
                <a:srgbClr val="262626"/>
              </a:solidFill>
              <a:latin typeface="Times New Roman" panose="02020603050405020304" pitchFamily="18" charset="0"/>
              <a:cs typeface="Times New Roman" panose="02020603050405020304" pitchFamily="18" charset="0"/>
            </a:endParaRPr>
          </a:p>
        </p:txBody>
      </p:sp>
      <p:sp>
        <p:nvSpPr>
          <p:cNvPr id="9" name="Rectangle 4">
            <a:extLst>
              <a:ext uri="{FF2B5EF4-FFF2-40B4-BE49-F238E27FC236}">
                <a16:creationId xmlns:a16="http://schemas.microsoft.com/office/drawing/2014/main" id="{A55415E2-C320-DE4D-8401-514B6481713E}"/>
              </a:ext>
            </a:extLst>
          </p:cNvPr>
          <p:cNvSpPr>
            <a:spLocks noChangeArrowheads="1"/>
          </p:cNvSpPr>
          <p:nvPr/>
        </p:nvSpPr>
        <p:spPr bwMode="auto">
          <a:xfrm>
            <a:off x="-674658" y="314010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 name="TextBox 3">
            <a:extLst>
              <a:ext uri="{FF2B5EF4-FFF2-40B4-BE49-F238E27FC236}">
                <a16:creationId xmlns:a16="http://schemas.microsoft.com/office/drawing/2014/main" id="{8F016F42-FBC6-2443-B8E2-1DDB4DD0AD95}"/>
              </a:ext>
            </a:extLst>
          </p:cNvPr>
          <p:cNvSpPr txBox="1"/>
          <p:nvPr/>
        </p:nvSpPr>
        <p:spPr>
          <a:xfrm>
            <a:off x="828800" y="1691601"/>
            <a:ext cx="10638676" cy="4893647"/>
          </a:xfrm>
          <a:prstGeom prst="rect">
            <a:avLst/>
          </a:prstGeom>
          <a:noFill/>
        </p:spPr>
        <p:txBody>
          <a:bodyPr wrap="square" rtlCol="0">
            <a:spAutoFit/>
          </a:bodyPr>
          <a:lstStyle/>
          <a:p>
            <a:pPr marL="800100" lvl="1" indent="-342900">
              <a:buClr>
                <a:srgbClr val="0070C0"/>
              </a:buClr>
              <a:buFont typeface="Arial" panose="020B0604020202020204" pitchFamily="34" charset="0"/>
              <a:buChar char="•"/>
            </a:pPr>
            <a:r>
              <a:rPr lang="en-US" sz="2600" dirty="0">
                <a:solidFill>
                  <a:srgbClr val="000000"/>
                </a:solidFill>
                <a:latin typeface="Times New Roman" panose="02020603050405020304" pitchFamily="18" charset="0"/>
                <a:cs typeface="Times New Roman" panose="02020603050405020304" pitchFamily="18" charset="0"/>
              </a:rPr>
              <a:t>Data Collection needs to begin now:</a:t>
            </a:r>
          </a:p>
          <a:p>
            <a:pPr marL="1257300" lvl="2" indent="-342900">
              <a:buClr>
                <a:srgbClr val="0070C0"/>
              </a:buClr>
              <a:buFont typeface="Arial" panose="020B0604020202020204" pitchFamily="34" charset="0"/>
              <a:buChar char="•"/>
            </a:pPr>
            <a:r>
              <a:rPr lang="en-US" sz="2600" dirty="0">
                <a:solidFill>
                  <a:srgbClr val="000000"/>
                </a:solidFill>
                <a:latin typeface="Times New Roman" panose="02020603050405020304" pitchFamily="18" charset="0"/>
                <a:cs typeface="Times New Roman" panose="02020603050405020304" pitchFamily="18" charset="0"/>
              </a:rPr>
              <a:t>Two-year timeline passes quickly</a:t>
            </a:r>
          </a:p>
          <a:p>
            <a:pPr marL="1257300" lvl="2" indent="-342900">
              <a:buClr>
                <a:srgbClr val="0070C0"/>
              </a:buClr>
              <a:buFont typeface="Arial" panose="020B0604020202020204" pitchFamily="34" charset="0"/>
              <a:buChar char="•"/>
            </a:pPr>
            <a:r>
              <a:rPr lang="en-US" sz="2600" dirty="0">
                <a:solidFill>
                  <a:srgbClr val="000000"/>
                </a:solidFill>
                <a:latin typeface="Times New Roman" panose="02020603050405020304" pitchFamily="18" charset="0"/>
                <a:cs typeface="Times New Roman" panose="02020603050405020304" pitchFamily="18" charset="0"/>
              </a:rPr>
              <a:t>Analyze first set during spring 2020</a:t>
            </a:r>
          </a:p>
          <a:p>
            <a:pPr lvl="2">
              <a:buClr>
                <a:srgbClr val="0070C0"/>
              </a:buClr>
            </a:pPr>
            <a:endParaRPr lang="en-US" sz="2600" dirty="0">
              <a:solidFill>
                <a:srgbClr val="000000"/>
              </a:solidFill>
              <a:latin typeface="Times New Roman" panose="02020603050405020304" pitchFamily="18" charset="0"/>
              <a:cs typeface="Times New Roman" panose="02020603050405020304" pitchFamily="18" charset="0"/>
            </a:endParaRPr>
          </a:p>
          <a:p>
            <a:pPr marL="800100" lvl="1" indent="-342900">
              <a:buClr>
                <a:srgbClr val="0070C0"/>
              </a:buClr>
              <a:buFont typeface="Arial" panose="020B0604020202020204" pitchFamily="34" charset="0"/>
              <a:buChar char="•"/>
            </a:pPr>
            <a:r>
              <a:rPr lang="en-US" sz="2600" dirty="0">
                <a:solidFill>
                  <a:srgbClr val="000000"/>
                </a:solidFill>
                <a:latin typeface="Times New Roman" panose="02020603050405020304" pitchFamily="18" charset="0"/>
                <a:cs typeface="Times New Roman" panose="02020603050405020304" pitchFamily="18" charset="0"/>
              </a:rPr>
              <a:t>Faculty and Curriculum Committees need to be nimble and flexible in order to be responsive to curricular and programmatic changes to meet student learning needs</a:t>
            </a:r>
          </a:p>
          <a:p>
            <a:pPr lvl="1">
              <a:buClr>
                <a:srgbClr val="0070C0"/>
              </a:buClr>
            </a:pPr>
            <a:endParaRPr lang="en-US" sz="2600" dirty="0">
              <a:solidFill>
                <a:srgbClr val="000000"/>
              </a:solidFill>
              <a:latin typeface="Times New Roman" panose="02020603050405020304" pitchFamily="18" charset="0"/>
              <a:cs typeface="Times New Roman" panose="02020603050405020304" pitchFamily="18" charset="0"/>
            </a:endParaRPr>
          </a:p>
          <a:p>
            <a:pPr marL="800100" lvl="1" indent="-342900">
              <a:buClr>
                <a:srgbClr val="0070C0"/>
              </a:buClr>
              <a:buFont typeface="Arial" panose="020B0604020202020204" pitchFamily="34" charset="0"/>
              <a:buChar char="•"/>
            </a:pPr>
            <a:r>
              <a:rPr lang="en-US" sz="2600" dirty="0">
                <a:solidFill>
                  <a:srgbClr val="000000"/>
                </a:solidFill>
                <a:latin typeface="Times New Roman" panose="02020603050405020304" pitchFamily="18" charset="0"/>
                <a:cs typeface="Times New Roman" panose="02020603050405020304" pitchFamily="18" charset="0"/>
              </a:rPr>
              <a:t>Faculty and Researchers need to work together – What is the process at your college for faculty and researchers to consider data collection needs?</a:t>
            </a:r>
          </a:p>
          <a:p>
            <a:pPr marL="800100" lvl="1" indent="-342900">
              <a:buClr>
                <a:srgbClr val="0070C0"/>
              </a:buClr>
              <a:buFont typeface="Arial" panose="020B0604020202020204" pitchFamily="34" charset="0"/>
              <a:buChar char="•"/>
            </a:pPr>
            <a:endParaRPr lang="en-US" sz="26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50088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6" name="Title 1"/>
          <p:cNvSpPr txBox="1">
            <a:spLocks noGrp="1"/>
          </p:cNvSpPr>
          <p:nvPr>
            <p:ph type="title" idx="4294967295"/>
          </p:nvPr>
        </p:nvSpPr>
        <p:spPr>
          <a:xfrm>
            <a:off x="735496" y="934278"/>
            <a:ext cx="10555356" cy="2981739"/>
          </a:xfrm>
          <a:prstGeom prst="rect">
            <a:avLst/>
          </a:prstGeom>
        </p:spPr>
        <p:txBody>
          <a:bodyPr anchor="t">
            <a:noAutofit/>
          </a:bodyPr>
          <a:lstStyle/>
          <a:p>
            <a:pPr algn="ctr">
              <a:buClr>
                <a:srgbClr val="0070C0"/>
              </a:buClr>
            </a:pPr>
            <a:r>
              <a:rPr lang="en-US" sz="6600" dirty="0">
                <a:solidFill>
                  <a:srgbClr val="0070C0"/>
                </a:solidFill>
                <a:latin typeface="Times New Roman" panose="02020603050405020304" pitchFamily="18" charset="0"/>
                <a:cs typeface="Times New Roman" panose="02020603050405020304" pitchFamily="18" charset="0"/>
              </a:rPr>
              <a:t>How do you create a joint definition of success? </a:t>
            </a:r>
          </a:p>
        </p:txBody>
      </p:sp>
      <p:pic>
        <p:nvPicPr>
          <p:cNvPr id="2" name="Picture 1">
            <a:extLst>
              <a:ext uri="{FF2B5EF4-FFF2-40B4-BE49-F238E27FC236}">
                <a16:creationId xmlns:a16="http://schemas.microsoft.com/office/drawing/2014/main" id="{0F4523A8-F575-2643-A987-53D2ABFD0862}"/>
              </a:ext>
            </a:extLst>
          </p:cNvPr>
          <p:cNvPicPr>
            <a:picLocks noChangeAspect="1"/>
          </p:cNvPicPr>
          <p:nvPr/>
        </p:nvPicPr>
        <p:blipFill>
          <a:blip r:embed="rId3"/>
          <a:stretch>
            <a:fillRect/>
          </a:stretch>
        </p:blipFill>
        <p:spPr>
          <a:xfrm>
            <a:off x="3174109" y="3148458"/>
            <a:ext cx="5678130" cy="3283272"/>
          </a:xfrm>
          <a:prstGeom prst="rect">
            <a:avLst/>
          </a:prstGeom>
        </p:spPr>
      </p:pic>
    </p:spTree>
    <p:extLst>
      <p:ext uri="{BB962C8B-B14F-4D97-AF65-F5344CB8AC3E}">
        <p14:creationId xmlns:p14="http://schemas.microsoft.com/office/powerpoint/2010/main" val="42888128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A5717-B5DA-A942-AEEA-5AF76EE66A27}"/>
              </a:ext>
            </a:extLst>
          </p:cNvPr>
          <p:cNvSpPr>
            <a:spLocks noGrp="1"/>
          </p:cNvSpPr>
          <p:nvPr>
            <p:ph type="title"/>
          </p:nvPr>
        </p:nvSpPr>
        <p:spPr>
          <a:xfrm>
            <a:off x="1627322" y="681925"/>
            <a:ext cx="8849531" cy="619933"/>
          </a:xfrm>
        </p:spPr>
        <p:txBody>
          <a:bodyPr>
            <a:normAutofit fontScale="90000"/>
          </a:bodyPr>
          <a:lstStyle/>
          <a:p>
            <a:pPr algn="ctr"/>
            <a:r>
              <a:rPr lang="en-US" sz="4000" b="1" dirty="0">
                <a:solidFill>
                  <a:srgbClr val="0070C0"/>
                </a:solidFill>
                <a:latin typeface="Times New Roman" panose="02020603050405020304" pitchFamily="18" charset="0"/>
                <a:cs typeface="Times New Roman" panose="02020603050405020304" pitchFamily="18" charset="0"/>
              </a:rPr>
              <a:t>5C – What is it?</a:t>
            </a:r>
          </a:p>
        </p:txBody>
      </p:sp>
      <p:sp>
        <p:nvSpPr>
          <p:cNvPr id="3" name="Content Placeholder 2">
            <a:extLst>
              <a:ext uri="{FF2B5EF4-FFF2-40B4-BE49-F238E27FC236}">
                <a16:creationId xmlns:a16="http://schemas.microsoft.com/office/drawing/2014/main" id="{26188833-44D1-0647-9D68-51F0F098AD9B}"/>
              </a:ext>
            </a:extLst>
          </p:cNvPr>
          <p:cNvSpPr>
            <a:spLocks noGrp="1"/>
          </p:cNvSpPr>
          <p:nvPr>
            <p:ph idx="1"/>
          </p:nvPr>
        </p:nvSpPr>
        <p:spPr>
          <a:xfrm>
            <a:off x="659567" y="2353456"/>
            <a:ext cx="10807908" cy="4197246"/>
          </a:xfrm>
        </p:spPr>
        <p:txBody>
          <a:bodyPr>
            <a:normAutofit/>
          </a:bodyPr>
          <a:lstStyle/>
          <a:p>
            <a:pPr marL="0" indent="0">
              <a:buClr>
                <a:srgbClr val="0070C0"/>
              </a:buClr>
              <a:buNone/>
            </a:pPr>
            <a:endParaRPr lang="en-US" sz="2400" dirty="0">
              <a:solidFill>
                <a:srgbClr val="262626"/>
              </a:solidFill>
              <a:latin typeface="Times New Roman" panose="02020603050405020304" pitchFamily="18" charset="0"/>
              <a:cs typeface="Times New Roman" panose="02020603050405020304" pitchFamily="18" charset="0"/>
            </a:endParaRPr>
          </a:p>
          <a:p>
            <a:pPr marL="0" indent="0">
              <a:buClr>
                <a:srgbClr val="0070C0"/>
              </a:buClr>
              <a:buNone/>
            </a:pPr>
            <a:endParaRPr lang="en-US" sz="2400" dirty="0">
              <a:solidFill>
                <a:srgbClr val="262626"/>
              </a:solidFill>
              <a:latin typeface="Times New Roman" panose="02020603050405020304" pitchFamily="18" charset="0"/>
              <a:cs typeface="Times New Roman" panose="02020603050405020304" pitchFamily="18" charset="0"/>
            </a:endParaRPr>
          </a:p>
          <a:p>
            <a:pPr marL="0" indent="0">
              <a:buClr>
                <a:srgbClr val="0070C0"/>
              </a:buClr>
              <a:buNone/>
            </a:pPr>
            <a:endParaRPr lang="en-US" sz="2400" dirty="0">
              <a:solidFill>
                <a:srgbClr val="262626"/>
              </a:solidFill>
              <a:latin typeface="Times New Roman" panose="02020603050405020304" pitchFamily="18" charset="0"/>
              <a:cs typeface="Times New Roman" panose="02020603050405020304" pitchFamily="18" charset="0"/>
            </a:endParaRPr>
          </a:p>
          <a:p>
            <a:pPr>
              <a:buClr>
                <a:srgbClr val="0070C0"/>
              </a:buClr>
            </a:pPr>
            <a:endParaRPr lang="en-US" sz="2400" dirty="0">
              <a:solidFill>
                <a:srgbClr val="262626"/>
              </a:solidFill>
              <a:latin typeface="Times New Roman" panose="02020603050405020304" pitchFamily="18" charset="0"/>
              <a:cs typeface="Times New Roman" panose="02020603050405020304" pitchFamily="18" charset="0"/>
            </a:endParaRPr>
          </a:p>
        </p:txBody>
      </p:sp>
      <p:sp>
        <p:nvSpPr>
          <p:cNvPr id="9" name="Rectangle 4">
            <a:extLst>
              <a:ext uri="{FF2B5EF4-FFF2-40B4-BE49-F238E27FC236}">
                <a16:creationId xmlns:a16="http://schemas.microsoft.com/office/drawing/2014/main" id="{A55415E2-C320-DE4D-8401-514B6481713E}"/>
              </a:ext>
            </a:extLst>
          </p:cNvPr>
          <p:cNvSpPr>
            <a:spLocks noChangeArrowheads="1"/>
          </p:cNvSpPr>
          <p:nvPr/>
        </p:nvSpPr>
        <p:spPr bwMode="auto">
          <a:xfrm>
            <a:off x="-674658" y="314010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 name="TextBox 3">
            <a:extLst>
              <a:ext uri="{FF2B5EF4-FFF2-40B4-BE49-F238E27FC236}">
                <a16:creationId xmlns:a16="http://schemas.microsoft.com/office/drawing/2014/main" id="{8F016F42-FBC6-2443-B8E2-1DDB4DD0AD95}"/>
              </a:ext>
            </a:extLst>
          </p:cNvPr>
          <p:cNvSpPr txBox="1"/>
          <p:nvPr/>
        </p:nvSpPr>
        <p:spPr>
          <a:xfrm>
            <a:off x="778933" y="1301859"/>
            <a:ext cx="10688542" cy="4893647"/>
          </a:xfrm>
          <a:prstGeom prst="rect">
            <a:avLst/>
          </a:prstGeom>
          <a:noFill/>
        </p:spPr>
        <p:txBody>
          <a:bodyPr wrap="square" rtlCol="0">
            <a:spAutoFit/>
          </a:bodyPr>
          <a:lstStyle/>
          <a:p>
            <a:pPr algn="ctr">
              <a:buClr>
                <a:srgbClr val="0070C0"/>
              </a:buClr>
            </a:pPr>
            <a:endParaRPr lang="en-US" sz="2400" dirty="0">
              <a:solidFill>
                <a:srgbClr val="000000"/>
              </a:solidFill>
              <a:latin typeface="Times New Roman" panose="02020603050405020304" pitchFamily="18" charset="0"/>
              <a:cs typeface="Times New Roman" panose="02020603050405020304" pitchFamily="18" charset="0"/>
            </a:endParaRPr>
          </a:p>
          <a:p>
            <a:pPr marL="457200" indent="-457200">
              <a:buClr>
                <a:srgbClr val="0070C0"/>
              </a:buClr>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Co-chaired by ASCCC and CIO representatives</a:t>
            </a:r>
          </a:p>
          <a:p>
            <a:pPr marL="457200" indent="-457200">
              <a:buClr>
                <a:srgbClr val="0070C0"/>
              </a:buClr>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The California Community Colleges Curriculum Committee (CCCCC = 5C) recommendations and guidance to the Chancellor’s Office on local and regional implementation of curriculum policy and regulations throughout the California Community College system</a:t>
            </a:r>
          </a:p>
          <a:p>
            <a:pPr marL="457200" indent="-457200">
              <a:buClr>
                <a:srgbClr val="0070C0"/>
              </a:buClr>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5C is responsible for the development and revision of all title 5 regulations related to curriculum and instruction, the PCAH, the Baccalaureate Degrees Handbook, and all other recommendations that require approval by the Board of Governors.  </a:t>
            </a:r>
          </a:p>
          <a:p>
            <a:pPr marL="457200" indent="-457200">
              <a:buClr>
                <a:srgbClr val="0070C0"/>
              </a:buClr>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In formulating its recommendations to the Board of Governors, the 5C shall consult with all appropriate constituencies, and shall rely primarily on the advice and judgment of the Academic Senate.</a:t>
            </a:r>
          </a:p>
          <a:p>
            <a:pPr marL="457200" indent="-457200">
              <a:buClr>
                <a:srgbClr val="0070C0"/>
              </a:buClr>
              <a:buFont typeface="Arial" panose="020B0604020202020204" pitchFamily="34" charset="0"/>
              <a:buChar char="•"/>
            </a:pPr>
            <a:endParaRPr lang="en-US" sz="24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714117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A5717-B5DA-A942-AEEA-5AF76EE66A27}"/>
              </a:ext>
            </a:extLst>
          </p:cNvPr>
          <p:cNvSpPr>
            <a:spLocks noGrp="1"/>
          </p:cNvSpPr>
          <p:nvPr>
            <p:ph type="title"/>
          </p:nvPr>
        </p:nvSpPr>
        <p:spPr>
          <a:xfrm>
            <a:off x="1627322" y="681925"/>
            <a:ext cx="8849531" cy="619933"/>
          </a:xfrm>
        </p:spPr>
        <p:txBody>
          <a:bodyPr>
            <a:normAutofit fontScale="90000"/>
          </a:bodyPr>
          <a:lstStyle/>
          <a:p>
            <a:pPr algn="ctr"/>
            <a:r>
              <a:rPr lang="en-US" sz="4000" b="1" dirty="0">
                <a:solidFill>
                  <a:srgbClr val="0070C0"/>
                </a:solidFill>
                <a:latin typeface="Times New Roman" panose="02020603050405020304" pitchFamily="18" charset="0"/>
                <a:cs typeface="Times New Roman" panose="02020603050405020304" pitchFamily="18" charset="0"/>
              </a:rPr>
              <a:t>Robust Discussion! </a:t>
            </a:r>
          </a:p>
        </p:txBody>
      </p:sp>
      <p:sp>
        <p:nvSpPr>
          <p:cNvPr id="3" name="Content Placeholder 2">
            <a:extLst>
              <a:ext uri="{FF2B5EF4-FFF2-40B4-BE49-F238E27FC236}">
                <a16:creationId xmlns:a16="http://schemas.microsoft.com/office/drawing/2014/main" id="{26188833-44D1-0647-9D68-51F0F098AD9B}"/>
              </a:ext>
            </a:extLst>
          </p:cNvPr>
          <p:cNvSpPr>
            <a:spLocks noGrp="1"/>
          </p:cNvSpPr>
          <p:nvPr>
            <p:ph idx="1"/>
          </p:nvPr>
        </p:nvSpPr>
        <p:spPr>
          <a:xfrm>
            <a:off x="659567" y="2353456"/>
            <a:ext cx="10807908" cy="4197246"/>
          </a:xfrm>
        </p:spPr>
        <p:txBody>
          <a:bodyPr>
            <a:normAutofit/>
          </a:bodyPr>
          <a:lstStyle/>
          <a:p>
            <a:pPr marL="0" indent="0">
              <a:buClr>
                <a:srgbClr val="0070C0"/>
              </a:buClr>
              <a:buNone/>
            </a:pPr>
            <a:endParaRPr lang="en-US" sz="2400" dirty="0">
              <a:solidFill>
                <a:srgbClr val="262626"/>
              </a:solidFill>
              <a:latin typeface="Times New Roman" panose="02020603050405020304" pitchFamily="18" charset="0"/>
              <a:cs typeface="Times New Roman" panose="02020603050405020304" pitchFamily="18" charset="0"/>
            </a:endParaRPr>
          </a:p>
          <a:p>
            <a:pPr marL="0" indent="0">
              <a:buClr>
                <a:srgbClr val="0070C0"/>
              </a:buClr>
              <a:buNone/>
            </a:pPr>
            <a:endParaRPr lang="en-US" sz="2400" dirty="0">
              <a:solidFill>
                <a:srgbClr val="262626"/>
              </a:solidFill>
              <a:latin typeface="Times New Roman" panose="02020603050405020304" pitchFamily="18" charset="0"/>
              <a:cs typeface="Times New Roman" panose="02020603050405020304" pitchFamily="18" charset="0"/>
            </a:endParaRPr>
          </a:p>
          <a:p>
            <a:pPr marL="0" indent="0">
              <a:buClr>
                <a:srgbClr val="0070C0"/>
              </a:buClr>
              <a:buNone/>
            </a:pPr>
            <a:endParaRPr lang="en-US" sz="2400" dirty="0">
              <a:solidFill>
                <a:srgbClr val="262626"/>
              </a:solidFill>
              <a:latin typeface="Times New Roman" panose="02020603050405020304" pitchFamily="18" charset="0"/>
              <a:cs typeface="Times New Roman" panose="02020603050405020304" pitchFamily="18" charset="0"/>
            </a:endParaRPr>
          </a:p>
          <a:p>
            <a:pPr>
              <a:buClr>
                <a:srgbClr val="0070C0"/>
              </a:buClr>
            </a:pPr>
            <a:endParaRPr lang="en-US" sz="2400" dirty="0">
              <a:solidFill>
                <a:srgbClr val="262626"/>
              </a:solidFill>
              <a:latin typeface="Times New Roman" panose="02020603050405020304" pitchFamily="18" charset="0"/>
              <a:cs typeface="Times New Roman" panose="02020603050405020304" pitchFamily="18" charset="0"/>
            </a:endParaRPr>
          </a:p>
        </p:txBody>
      </p:sp>
      <p:sp>
        <p:nvSpPr>
          <p:cNvPr id="9" name="Rectangle 4">
            <a:extLst>
              <a:ext uri="{FF2B5EF4-FFF2-40B4-BE49-F238E27FC236}">
                <a16:creationId xmlns:a16="http://schemas.microsoft.com/office/drawing/2014/main" id="{A55415E2-C320-DE4D-8401-514B6481713E}"/>
              </a:ext>
            </a:extLst>
          </p:cNvPr>
          <p:cNvSpPr>
            <a:spLocks noChangeArrowheads="1"/>
          </p:cNvSpPr>
          <p:nvPr/>
        </p:nvSpPr>
        <p:spPr bwMode="auto">
          <a:xfrm>
            <a:off x="-674658" y="314010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 name="TextBox 3">
            <a:extLst>
              <a:ext uri="{FF2B5EF4-FFF2-40B4-BE49-F238E27FC236}">
                <a16:creationId xmlns:a16="http://schemas.microsoft.com/office/drawing/2014/main" id="{8F016F42-FBC6-2443-B8E2-1DDB4DD0AD95}"/>
              </a:ext>
            </a:extLst>
          </p:cNvPr>
          <p:cNvSpPr txBox="1"/>
          <p:nvPr/>
        </p:nvSpPr>
        <p:spPr>
          <a:xfrm>
            <a:off x="828800" y="1691601"/>
            <a:ext cx="10638676" cy="3693319"/>
          </a:xfrm>
          <a:prstGeom prst="rect">
            <a:avLst/>
          </a:prstGeom>
          <a:noFill/>
        </p:spPr>
        <p:txBody>
          <a:bodyPr wrap="square" rtlCol="0">
            <a:spAutoFit/>
          </a:bodyPr>
          <a:lstStyle/>
          <a:p>
            <a:pPr marL="800100" lvl="1" indent="-342900">
              <a:buClr>
                <a:srgbClr val="0070C0"/>
              </a:buClr>
              <a:buFont typeface="Arial" panose="020B0604020202020204" pitchFamily="34" charset="0"/>
              <a:buChar char="•"/>
            </a:pPr>
            <a:r>
              <a:rPr lang="en-US" sz="2600" dirty="0">
                <a:solidFill>
                  <a:srgbClr val="000000"/>
                </a:solidFill>
                <a:latin typeface="Times New Roman" panose="02020603050405020304" pitchFamily="18" charset="0"/>
                <a:cs typeface="Times New Roman" panose="02020603050405020304" pitchFamily="18" charset="0"/>
              </a:rPr>
              <a:t>What questions do you have?</a:t>
            </a:r>
          </a:p>
          <a:p>
            <a:pPr lvl="1">
              <a:buClr>
                <a:srgbClr val="0070C0"/>
              </a:buClr>
            </a:pPr>
            <a:endParaRPr lang="en-US" sz="2600" dirty="0">
              <a:solidFill>
                <a:srgbClr val="000000"/>
              </a:solidFill>
              <a:latin typeface="Times New Roman" panose="02020603050405020304" pitchFamily="18" charset="0"/>
              <a:cs typeface="Times New Roman" panose="02020603050405020304" pitchFamily="18" charset="0"/>
            </a:endParaRPr>
          </a:p>
          <a:p>
            <a:pPr marL="800100" lvl="1" indent="-342900">
              <a:buClr>
                <a:srgbClr val="0070C0"/>
              </a:buClr>
              <a:buFont typeface="Arial" panose="020B0604020202020204" pitchFamily="34" charset="0"/>
              <a:buChar char="•"/>
            </a:pPr>
            <a:r>
              <a:rPr lang="en-US" sz="2600" dirty="0">
                <a:solidFill>
                  <a:srgbClr val="000000"/>
                </a:solidFill>
                <a:latin typeface="Times New Roman" panose="02020603050405020304" pitchFamily="18" charset="0"/>
                <a:cs typeface="Times New Roman" panose="02020603050405020304" pitchFamily="18" charset="0"/>
              </a:rPr>
              <a:t>What data should be collected?</a:t>
            </a:r>
          </a:p>
          <a:p>
            <a:pPr lvl="1">
              <a:buClr>
                <a:srgbClr val="0070C0"/>
              </a:buClr>
            </a:pPr>
            <a:endParaRPr lang="en-US" sz="2600" dirty="0">
              <a:solidFill>
                <a:srgbClr val="000000"/>
              </a:solidFill>
              <a:latin typeface="Times New Roman" panose="02020603050405020304" pitchFamily="18" charset="0"/>
              <a:cs typeface="Times New Roman" panose="02020603050405020304" pitchFamily="18" charset="0"/>
            </a:endParaRPr>
          </a:p>
          <a:p>
            <a:pPr marL="800100" lvl="1" indent="-342900">
              <a:buClr>
                <a:srgbClr val="0070C0"/>
              </a:buClr>
              <a:buFont typeface="Arial" panose="020B0604020202020204" pitchFamily="34" charset="0"/>
              <a:buChar char="•"/>
            </a:pPr>
            <a:r>
              <a:rPr lang="en-US" sz="2600" dirty="0">
                <a:solidFill>
                  <a:srgbClr val="000000"/>
                </a:solidFill>
                <a:latin typeface="Times New Roman" panose="02020603050405020304" pitchFamily="18" charset="0"/>
                <a:cs typeface="Times New Roman" panose="02020603050405020304" pitchFamily="18" charset="0"/>
              </a:rPr>
              <a:t>What early results are you observing?</a:t>
            </a:r>
          </a:p>
          <a:p>
            <a:pPr marL="800100" lvl="1" indent="-342900">
              <a:buClr>
                <a:srgbClr val="0070C0"/>
              </a:buClr>
              <a:buFont typeface="Arial" panose="020B0604020202020204" pitchFamily="34" charset="0"/>
              <a:buChar char="•"/>
            </a:pPr>
            <a:endParaRPr lang="en-US" sz="2600" dirty="0">
              <a:solidFill>
                <a:srgbClr val="000000"/>
              </a:solidFill>
              <a:latin typeface="Times New Roman" panose="02020603050405020304" pitchFamily="18" charset="0"/>
              <a:cs typeface="Times New Roman" panose="02020603050405020304" pitchFamily="18" charset="0"/>
            </a:endParaRPr>
          </a:p>
          <a:p>
            <a:pPr marL="800100" lvl="1" indent="-342900">
              <a:buClr>
                <a:srgbClr val="0070C0"/>
              </a:buClr>
              <a:buFont typeface="Arial" panose="020B0604020202020204" pitchFamily="34" charset="0"/>
              <a:buChar char="•"/>
            </a:pPr>
            <a:r>
              <a:rPr lang="en-US" sz="2600" dirty="0">
                <a:solidFill>
                  <a:srgbClr val="000000"/>
                </a:solidFill>
                <a:latin typeface="Times New Roman" panose="02020603050405020304" pitchFamily="18" charset="0"/>
                <a:cs typeface="Times New Roman" panose="02020603050405020304" pitchFamily="18" charset="0"/>
              </a:rPr>
              <a:t>How can the ASCCC help your academic senates with research needs?</a:t>
            </a:r>
          </a:p>
          <a:p>
            <a:pPr marL="1257300" lvl="2" indent="-342900">
              <a:buClr>
                <a:srgbClr val="0070C0"/>
              </a:buClr>
              <a:buFont typeface="Arial" panose="020B0604020202020204" pitchFamily="34" charset="0"/>
              <a:buChar char="•"/>
            </a:pPr>
            <a:r>
              <a:rPr lang="en-US" sz="2600" dirty="0">
                <a:solidFill>
                  <a:srgbClr val="000000"/>
                </a:solidFill>
                <a:latin typeface="Times New Roman" panose="02020603050405020304" pitchFamily="18" charset="0"/>
                <a:cs typeface="Times New Roman" panose="02020603050405020304" pitchFamily="18" charset="0"/>
              </a:rPr>
              <a:t>Partner with RP Group?</a:t>
            </a:r>
          </a:p>
          <a:p>
            <a:pPr marL="800100" lvl="1" indent="-342900">
              <a:buClr>
                <a:srgbClr val="0070C0"/>
              </a:buClr>
              <a:buFont typeface="Arial" panose="020B0604020202020204" pitchFamily="34" charset="0"/>
              <a:buChar char="•"/>
            </a:pPr>
            <a:endParaRPr lang="en-US" sz="2600" dirty="0">
              <a:solidFill>
                <a:srgbClr val="000000"/>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AA7EC596-16AF-F742-AB80-4A8937F17C58}"/>
              </a:ext>
            </a:extLst>
          </p:cNvPr>
          <p:cNvPicPr>
            <a:picLocks noChangeAspect="1"/>
          </p:cNvPicPr>
          <p:nvPr/>
        </p:nvPicPr>
        <p:blipFill>
          <a:blip r:embed="rId2"/>
          <a:stretch>
            <a:fillRect/>
          </a:stretch>
        </p:blipFill>
        <p:spPr>
          <a:xfrm>
            <a:off x="7754546" y="1691601"/>
            <a:ext cx="2722307" cy="1875367"/>
          </a:xfrm>
          <a:prstGeom prst="rect">
            <a:avLst/>
          </a:prstGeom>
        </p:spPr>
      </p:pic>
    </p:spTree>
    <p:extLst>
      <p:ext uri="{BB962C8B-B14F-4D97-AF65-F5344CB8AC3E}">
        <p14:creationId xmlns:p14="http://schemas.microsoft.com/office/powerpoint/2010/main" val="25093246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8173E-0B39-6D46-97D6-03694A0BCF55}"/>
              </a:ext>
            </a:extLst>
          </p:cNvPr>
          <p:cNvSpPr>
            <a:spLocks noGrp="1"/>
          </p:cNvSpPr>
          <p:nvPr>
            <p:ph type="title"/>
          </p:nvPr>
        </p:nvSpPr>
        <p:spPr>
          <a:xfrm>
            <a:off x="831850" y="389902"/>
            <a:ext cx="10515600" cy="1660991"/>
          </a:xfrm>
        </p:spPr>
        <p:txBody>
          <a:bodyPr/>
          <a:lstStyle/>
          <a:p>
            <a:pPr algn="ctr"/>
            <a:r>
              <a:rPr lang="en-US" b="1" dirty="0">
                <a:solidFill>
                  <a:srgbClr val="0070C0"/>
                </a:solidFill>
                <a:latin typeface="Times New Roman" panose="02020603050405020304" pitchFamily="18" charset="0"/>
                <a:cs typeface="Times New Roman" panose="02020603050405020304" pitchFamily="18" charset="0"/>
              </a:rPr>
              <a:t>Thank you!</a:t>
            </a:r>
          </a:p>
        </p:txBody>
      </p:sp>
      <p:sp>
        <p:nvSpPr>
          <p:cNvPr id="3" name="Text Placeholder 2">
            <a:extLst>
              <a:ext uri="{FF2B5EF4-FFF2-40B4-BE49-F238E27FC236}">
                <a16:creationId xmlns:a16="http://schemas.microsoft.com/office/drawing/2014/main" id="{E743589F-2A2F-AA41-A767-D1C0625E8FEB}"/>
              </a:ext>
            </a:extLst>
          </p:cNvPr>
          <p:cNvSpPr>
            <a:spLocks noGrp="1"/>
          </p:cNvSpPr>
          <p:nvPr>
            <p:ph type="body" idx="1"/>
          </p:nvPr>
        </p:nvSpPr>
        <p:spPr>
          <a:xfrm>
            <a:off x="831850" y="5120656"/>
            <a:ext cx="10515600" cy="1481791"/>
          </a:xfrm>
        </p:spPr>
        <p:txBody>
          <a:bodyPr>
            <a:normAutofit/>
          </a:bodyPr>
          <a:lstStyle/>
          <a:p>
            <a:pPr algn="ctr"/>
            <a:r>
              <a:rPr lang="en-US" dirty="0">
                <a:solidFill>
                  <a:schemeClr val="tx1"/>
                </a:solidFill>
                <a:latin typeface="Times New Roman" panose="02020603050405020304" pitchFamily="18" charset="0"/>
                <a:cs typeface="Times New Roman" panose="02020603050405020304" pitchFamily="18" charset="0"/>
              </a:rPr>
              <a:t>Cheryl </a:t>
            </a:r>
            <a:r>
              <a:rPr lang="en-US" dirty="0" err="1">
                <a:solidFill>
                  <a:schemeClr val="tx1"/>
                </a:solidFill>
                <a:latin typeface="Times New Roman" panose="02020603050405020304" pitchFamily="18" charset="0"/>
                <a:cs typeface="Times New Roman" panose="02020603050405020304" pitchFamily="18" charset="0"/>
              </a:rPr>
              <a:t>Aschenbach</a:t>
            </a:r>
            <a:r>
              <a:rPr lang="en-US" dirty="0">
                <a:solidFill>
                  <a:schemeClr val="tx1"/>
                </a:solidFill>
                <a:latin typeface="Times New Roman" panose="02020603050405020304" pitchFamily="18" charset="0"/>
                <a:cs typeface="Times New Roman" panose="02020603050405020304" pitchFamily="18" charset="0"/>
              </a:rPr>
              <a:t>: </a:t>
            </a:r>
            <a:r>
              <a:rPr lang="en-US" dirty="0">
                <a:solidFill>
                  <a:schemeClr val="tx1"/>
                </a:solidFill>
                <a:latin typeface="Times New Roman" panose="02020603050405020304" pitchFamily="18" charset="0"/>
                <a:cs typeface="Times New Roman" panose="02020603050405020304" pitchFamily="18" charset="0"/>
                <a:hlinkClick r:id="rId2"/>
              </a:rPr>
              <a:t>caschenbach@lassencollege.edu</a:t>
            </a:r>
            <a:r>
              <a:rPr lang="en-US" dirty="0">
                <a:solidFill>
                  <a:schemeClr val="tx1"/>
                </a:solidFill>
                <a:latin typeface="Times New Roman" panose="02020603050405020304" pitchFamily="18" charset="0"/>
                <a:cs typeface="Times New Roman" panose="02020603050405020304" pitchFamily="18" charset="0"/>
              </a:rPr>
              <a:t> </a:t>
            </a:r>
          </a:p>
          <a:p>
            <a:pPr algn="ctr"/>
            <a:r>
              <a:rPr lang="en-US" dirty="0" err="1">
                <a:solidFill>
                  <a:schemeClr val="tx1"/>
                </a:solidFill>
                <a:latin typeface="Times New Roman" panose="02020603050405020304" pitchFamily="18" charset="0"/>
                <a:cs typeface="Times New Roman" panose="02020603050405020304" pitchFamily="18" charset="0"/>
              </a:rPr>
              <a:t>Ginni</a:t>
            </a:r>
            <a:r>
              <a:rPr lang="en-US" dirty="0">
                <a:solidFill>
                  <a:schemeClr val="tx1"/>
                </a:solidFill>
                <a:latin typeface="Times New Roman" panose="02020603050405020304" pitchFamily="18" charset="0"/>
                <a:cs typeface="Times New Roman" panose="02020603050405020304" pitchFamily="18" charset="0"/>
              </a:rPr>
              <a:t> May: </a:t>
            </a:r>
            <a:r>
              <a:rPr lang="en-US" dirty="0">
                <a:solidFill>
                  <a:schemeClr val="tx1"/>
                </a:solidFill>
                <a:latin typeface="Times New Roman" panose="02020603050405020304" pitchFamily="18" charset="0"/>
                <a:cs typeface="Times New Roman" panose="02020603050405020304" pitchFamily="18" charset="0"/>
                <a:hlinkClick r:id="rId3"/>
              </a:rPr>
              <a:t>mayv@scc.losrios.edu</a:t>
            </a:r>
            <a:endParaRPr lang="en-US" dirty="0">
              <a:solidFill>
                <a:schemeClr val="tx1"/>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1713BE6D-1774-514A-B49B-AA8595B65D3A}"/>
              </a:ext>
            </a:extLst>
          </p:cNvPr>
          <p:cNvPicPr>
            <a:picLocks noChangeAspect="1"/>
          </p:cNvPicPr>
          <p:nvPr/>
        </p:nvPicPr>
        <p:blipFill>
          <a:blip r:embed="rId4"/>
          <a:stretch>
            <a:fillRect/>
          </a:stretch>
        </p:blipFill>
        <p:spPr>
          <a:xfrm>
            <a:off x="3828127" y="2221524"/>
            <a:ext cx="4523045" cy="2486177"/>
          </a:xfrm>
          <a:prstGeom prst="rect">
            <a:avLst/>
          </a:prstGeom>
        </p:spPr>
      </p:pic>
    </p:spTree>
    <p:extLst>
      <p:ext uri="{BB962C8B-B14F-4D97-AF65-F5344CB8AC3E}">
        <p14:creationId xmlns:p14="http://schemas.microsoft.com/office/powerpoint/2010/main" val="38192588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9EB71-735F-174B-A605-BD5B8C93B60D}"/>
              </a:ext>
            </a:extLst>
          </p:cNvPr>
          <p:cNvSpPr>
            <a:spLocks noGrp="1"/>
          </p:cNvSpPr>
          <p:nvPr>
            <p:ph type="title"/>
          </p:nvPr>
        </p:nvSpPr>
        <p:spPr/>
        <p:txBody>
          <a:bodyPr/>
          <a:lstStyle/>
          <a:p>
            <a:pPr algn="ctr"/>
            <a:r>
              <a:rPr lang="en-US" b="1" dirty="0">
                <a:solidFill>
                  <a:srgbClr val="0070C0"/>
                </a:solidFill>
                <a:latin typeface="Times New Roman" panose="02020603050405020304" pitchFamily="18" charset="0"/>
                <a:cs typeface="Times New Roman" panose="02020603050405020304" pitchFamily="18" charset="0"/>
              </a:rPr>
              <a:t>Resources</a:t>
            </a:r>
          </a:p>
        </p:txBody>
      </p:sp>
      <p:sp>
        <p:nvSpPr>
          <p:cNvPr id="3" name="Content Placeholder 2">
            <a:extLst>
              <a:ext uri="{FF2B5EF4-FFF2-40B4-BE49-F238E27FC236}">
                <a16:creationId xmlns:a16="http://schemas.microsoft.com/office/drawing/2014/main" id="{79A22EC6-9994-BB46-97E3-5218744C1B64}"/>
              </a:ext>
            </a:extLst>
          </p:cNvPr>
          <p:cNvSpPr>
            <a:spLocks noGrp="1"/>
          </p:cNvSpPr>
          <p:nvPr>
            <p:ph idx="1"/>
          </p:nvPr>
        </p:nvSpPr>
        <p:spPr/>
        <p:txBody>
          <a:bodyPr>
            <a:normAutofit fontScale="92500" lnSpcReduction="20000"/>
          </a:bodyPr>
          <a:lstStyle/>
          <a:p>
            <a:r>
              <a:rPr lang="en-US" dirty="0">
                <a:latin typeface="Times New Roman" panose="02020603050405020304" pitchFamily="18" charset="0"/>
                <a:cs typeface="Times New Roman" panose="02020603050405020304" pitchFamily="18" charset="0"/>
              </a:rPr>
              <a:t>CCCCO 5C: </a:t>
            </a:r>
            <a:r>
              <a:rPr lang="en-US" dirty="0">
                <a:latin typeface="Times New Roman" panose="02020603050405020304" pitchFamily="18" charset="0"/>
                <a:cs typeface="Times New Roman" panose="02020603050405020304" pitchFamily="18" charset="0"/>
                <a:hlinkClick r:id="rId2"/>
              </a:rPr>
              <a:t>http://extranet.cccco.edu/Divisions/AcademicAffairs/CurriculumandInstructionUnit/CaliforniaCommunityCollegeCurriculumCommittee.aspx</a:t>
            </a:r>
            <a:r>
              <a:rPr lang="en-US" dirty="0">
                <a:latin typeface="Times New Roman" panose="02020603050405020304" pitchFamily="18" charset="0"/>
                <a:cs typeface="Times New Roman" panose="02020603050405020304" pitchFamily="18" charset="0"/>
              </a:rPr>
              <a:t> </a:t>
            </a:r>
          </a:p>
          <a:p>
            <a:r>
              <a:rPr lang="en-US" dirty="0">
                <a:latin typeface="Times New Roman" panose="02020603050405020304" pitchFamily="18" charset="0"/>
                <a:cs typeface="Times New Roman" panose="02020603050405020304" pitchFamily="18" charset="0"/>
              </a:rPr>
              <a:t>Title 5 Regulations: </a:t>
            </a:r>
            <a:r>
              <a:rPr lang="en-US" dirty="0">
                <a:latin typeface="Times New Roman" panose="02020603050405020304" pitchFamily="18" charset="0"/>
                <a:cs typeface="Times New Roman" panose="02020603050405020304" pitchFamily="18" charset="0"/>
                <a:hlinkClick r:id="rId2"/>
              </a:rPr>
              <a:t>http://extranet.cccco.edu/Divisions/AcademicAffairs/CurriculumandInstructionUnit/CaliforniaCommunityCollegeCurriculumCommittee.aspx</a:t>
            </a:r>
            <a:r>
              <a:rPr lang="en-US"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hlinkClick r:id="rId3"/>
              </a:rPr>
              <a:t>https://govt.westlaw.com/calregs/Browse/Home/California/CaliforniaCodeofRegulations?guid=I3C0A67A0D48411DEBC02831C6D6C108E&amp;originationContext=documenttoc&amp;transitionType=Default&amp;contextData=(sc.Default)&amp;bhcp=1</a:t>
            </a:r>
            <a:r>
              <a:rPr lang="en-US" dirty="0">
                <a:latin typeface="Times New Roman" panose="02020603050405020304" pitchFamily="18" charset="0"/>
                <a:cs typeface="Times New Roman" panose="02020603050405020304" pitchFamily="18" charset="0"/>
              </a:rPr>
              <a:t> </a:t>
            </a:r>
          </a:p>
          <a:p>
            <a:r>
              <a:rPr lang="en-US" dirty="0">
                <a:latin typeface="Times New Roman" panose="02020603050405020304" pitchFamily="18" charset="0"/>
                <a:cs typeface="Times New Roman" panose="02020603050405020304" pitchFamily="18" charset="0"/>
              </a:rPr>
              <a:t>Approved Regulations </a:t>
            </a:r>
            <a:r>
              <a:rPr lang="en-US" dirty="0" err="1">
                <a:latin typeface="Times New Roman" panose="02020603050405020304" pitchFamily="18" charset="0"/>
                <a:cs typeface="Times New Roman" panose="02020603050405020304" pitchFamily="18" charset="0"/>
              </a:rPr>
              <a:t>BoG</a:t>
            </a:r>
            <a:r>
              <a:rPr lang="en-US" dirty="0">
                <a:latin typeface="Times New Roman" panose="02020603050405020304" pitchFamily="18" charset="0"/>
                <a:cs typeface="Times New Roman" panose="02020603050405020304" pitchFamily="18" charset="0"/>
              </a:rPr>
              <a:t> March 18, 2019: </a:t>
            </a:r>
            <a:r>
              <a:rPr lang="en-US" dirty="0">
                <a:latin typeface="Times New Roman" panose="02020603050405020304" pitchFamily="18" charset="0"/>
                <a:cs typeface="Times New Roman" panose="02020603050405020304" pitchFamily="18" charset="0"/>
                <a:hlinkClick r:id="rId4"/>
              </a:rPr>
              <a:t>https://asccc.org/sites/default/files/AB-705 Regulations%20Approved%203.18.19.pdf</a:t>
            </a:r>
            <a:r>
              <a:rPr lang="en-US" dirty="0">
                <a:latin typeface="Times New Roman" panose="02020603050405020304" pitchFamily="18" charset="0"/>
                <a:cs typeface="Times New Roman" panose="02020603050405020304" pitchFamily="18" charset="0"/>
              </a:rPr>
              <a:t> </a:t>
            </a:r>
          </a:p>
          <a:p>
            <a:endParaRPr lang="en-US" dirty="0"/>
          </a:p>
        </p:txBody>
      </p:sp>
    </p:spTree>
    <p:extLst>
      <p:ext uri="{BB962C8B-B14F-4D97-AF65-F5344CB8AC3E}">
        <p14:creationId xmlns:p14="http://schemas.microsoft.com/office/powerpoint/2010/main" val="39013903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A5717-B5DA-A942-AEEA-5AF76EE66A27}"/>
              </a:ext>
            </a:extLst>
          </p:cNvPr>
          <p:cNvSpPr>
            <a:spLocks noGrp="1"/>
          </p:cNvSpPr>
          <p:nvPr>
            <p:ph type="title"/>
          </p:nvPr>
        </p:nvSpPr>
        <p:spPr>
          <a:xfrm>
            <a:off x="1627322" y="681925"/>
            <a:ext cx="8849531" cy="619933"/>
          </a:xfrm>
        </p:spPr>
        <p:txBody>
          <a:bodyPr>
            <a:normAutofit fontScale="90000"/>
          </a:bodyPr>
          <a:lstStyle/>
          <a:p>
            <a:pPr algn="ctr"/>
            <a:r>
              <a:rPr lang="en-US" sz="4000" b="1" dirty="0">
                <a:solidFill>
                  <a:srgbClr val="0070C0"/>
                </a:solidFill>
                <a:latin typeface="Times New Roman" panose="02020603050405020304" pitchFamily="18" charset="0"/>
                <a:cs typeface="Times New Roman" panose="02020603050405020304" pitchFamily="18" charset="0"/>
              </a:rPr>
              <a:t>The Process</a:t>
            </a:r>
          </a:p>
        </p:txBody>
      </p:sp>
      <p:sp>
        <p:nvSpPr>
          <p:cNvPr id="3" name="Content Placeholder 2">
            <a:extLst>
              <a:ext uri="{FF2B5EF4-FFF2-40B4-BE49-F238E27FC236}">
                <a16:creationId xmlns:a16="http://schemas.microsoft.com/office/drawing/2014/main" id="{26188833-44D1-0647-9D68-51F0F098AD9B}"/>
              </a:ext>
            </a:extLst>
          </p:cNvPr>
          <p:cNvSpPr>
            <a:spLocks noGrp="1"/>
          </p:cNvSpPr>
          <p:nvPr>
            <p:ph idx="1"/>
          </p:nvPr>
        </p:nvSpPr>
        <p:spPr>
          <a:xfrm>
            <a:off x="659567" y="2353456"/>
            <a:ext cx="10807908" cy="4197246"/>
          </a:xfrm>
        </p:spPr>
        <p:txBody>
          <a:bodyPr>
            <a:normAutofit/>
          </a:bodyPr>
          <a:lstStyle/>
          <a:p>
            <a:pPr marL="0" indent="0">
              <a:buClr>
                <a:srgbClr val="0070C0"/>
              </a:buClr>
              <a:buNone/>
            </a:pPr>
            <a:endParaRPr lang="en-US" sz="2400" dirty="0">
              <a:solidFill>
                <a:srgbClr val="262626"/>
              </a:solidFill>
              <a:latin typeface="Times New Roman" panose="02020603050405020304" pitchFamily="18" charset="0"/>
              <a:cs typeface="Times New Roman" panose="02020603050405020304" pitchFamily="18" charset="0"/>
            </a:endParaRPr>
          </a:p>
          <a:p>
            <a:pPr marL="0" indent="0">
              <a:buClr>
                <a:srgbClr val="0070C0"/>
              </a:buClr>
              <a:buNone/>
            </a:pPr>
            <a:endParaRPr lang="en-US" sz="2400" dirty="0">
              <a:solidFill>
                <a:srgbClr val="262626"/>
              </a:solidFill>
              <a:latin typeface="Times New Roman" panose="02020603050405020304" pitchFamily="18" charset="0"/>
              <a:cs typeface="Times New Roman" panose="02020603050405020304" pitchFamily="18" charset="0"/>
            </a:endParaRPr>
          </a:p>
          <a:p>
            <a:pPr marL="0" indent="0">
              <a:buClr>
                <a:srgbClr val="0070C0"/>
              </a:buClr>
              <a:buNone/>
            </a:pPr>
            <a:endParaRPr lang="en-US" sz="2400" dirty="0">
              <a:solidFill>
                <a:srgbClr val="262626"/>
              </a:solidFill>
              <a:latin typeface="Times New Roman" panose="02020603050405020304" pitchFamily="18" charset="0"/>
              <a:cs typeface="Times New Roman" panose="02020603050405020304" pitchFamily="18" charset="0"/>
            </a:endParaRPr>
          </a:p>
          <a:p>
            <a:pPr>
              <a:buClr>
                <a:srgbClr val="0070C0"/>
              </a:buClr>
            </a:pPr>
            <a:endParaRPr lang="en-US" sz="2400" dirty="0">
              <a:solidFill>
                <a:srgbClr val="262626"/>
              </a:solidFill>
              <a:latin typeface="Times New Roman" panose="02020603050405020304" pitchFamily="18" charset="0"/>
              <a:cs typeface="Times New Roman" panose="02020603050405020304" pitchFamily="18" charset="0"/>
            </a:endParaRPr>
          </a:p>
        </p:txBody>
      </p:sp>
      <p:sp>
        <p:nvSpPr>
          <p:cNvPr id="9" name="Rectangle 4">
            <a:extLst>
              <a:ext uri="{FF2B5EF4-FFF2-40B4-BE49-F238E27FC236}">
                <a16:creationId xmlns:a16="http://schemas.microsoft.com/office/drawing/2014/main" id="{A55415E2-C320-DE4D-8401-514B6481713E}"/>
              </a:ext>
            </a:extLst>
          </p:cNvPr>
          <p:cNvSpPr>
            <a:spLocks noChangeArrowheads="1"/>
          </p:cNvSpPr>
          <p:nvPr/>
        </p:nvSpPr>
        <p:spPr bwMode="auto">
          <a:xfrm>
            <a:off x="-674658" y="314010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 name="TextBox 3">
            <a:extLst>
              <a:ext uri="{FF2B5EF4-FFF2-40B4-BE49-F238E27FC236}">
                <a16:creationId xmlns:a16="http://schemas.microsoft.com/office/drawing/2014/main" id="{8F016F42-FBC6-2443-B8E2-1DDB4DD0AD95}"/>
              </a:ext>
            </a:extLst>
          </p:cNvPr>
          <p:cNvSpPr txBox="1"/>
          <p:nvPr/>
        </p:nvSpPr>
        <p:spPr>
          <a:xfrm>
            <a:off x="788894" y="1487836"/>
            <a:ext cx="10678581" cy="2677656"/>
          </a:xfrm>
          <a:prstGeom prst="rect">
            <a:avLst/>
          </a:prstGeom>
          <a:noFill/>
        </p:spPr>
        <p:txBody>
          <a:bodyPr wrap="square" rtlCol="0">
            <a:spAutoFit/>
          </a:bodyPr>
          <a:lstStyle/>
          <a:p>
            <a:pPr lvl="1" indent="-457200">
              <a:buClr>
                <a:srgbClr val="0070C0"/>
              </a:buClr>
              <a:buFont typeface="Arial" panose="020B0604020202020204" pitchFamily="34" charset="0"/>
              <a:buChar char="•"/>
            </a:pPr>
            <a:r>
              <a:rPr lang="en-US" sz="2800" dirty="0">
                <a:solidFill>
                  <a:srgbClr val="000000"/>
                </a:solidFill>
                <a:latin typeface="Times New Roman" panose="02020603050405020304" pitchFamily="18" charset="0"/>
                <a:cs typeface="Times New Roman" panose="02020603050405020304" pitchFamily="18" charset="0"/>
              </a:rPr>
              <a:t>5C drafts changes based on request from stakeholders (1</a:t>
            </a:r>
            <a:r>
              <a:rPr lang="en-US" sz="2800" baseline="30000" dirty="0">
                <a:solidFill>
                  <a:srgbClr val="000000"/>
                </a:solidFill>
                <a:latin typeface="Times New Roman" panose="02020603050405020304" pitchFamily="18" charset="0"/>
                <a:cs typeface="Times New Roman" panose="02020603050405020304" pitchFamily="18" charset="0"/>
              </a:rPr>
              <a:t>st</a:t>
            </a:r>
            <a:r>
              <a:rPr lang="en-US" sz="2800" dirty="0">
                <a:solidFill>
                  <a:srgbClr val="000000"/>
                </a:solidFill>
                <a:latin typeface="Times New Roman" panose="02020603050405020304" pitchFamily="18" charset="0"/>
                <a:cs typeface="Times New Roman" panose="02020603050405020304" pitchFamily="18" charset="0"/>
              </a:rPr>
              <a:t> and 2</a:t>
            </a:r>
            <a:r>
              <a:rPr lang="en-US" sz="2800" baseline="30000" dirty="0">
                <a:solidFill>
                  <a:srgbClr val="000000"/>
                </a:solidFill>
                <a:latin typeface="Times New Roman" panose="02020603050405020304" pitchFamily="18" charset="0"/>
                <a:cs typeface="Times New Roman" panose="02020603050405020304" pitchFamily="18" charset="0"/>
              </a:rPr>
              <a:t>nd </a:t>
            </a:r>
            <a:r>
              <a:rPr lang="en-US" sz="2800" dirty="0">
                <a:solidFill>
                  <a:srgbClr val="000000"/>
                </a:solidFill>
                <a:latin typeface="Times New Roman" panose="02020603050405020304" pitchFamily="18" charset="0"/>
                <a:cs typeface="Times New Roman" panose="02020603050405020304" pitchFamily="18" charset="0"/>
              </a:rPr>
              <a:t>Reading)</a:t>
            </a:r>
          </a:p>
          <a:p>
            <a:pPr lvl="1" indent="-457200">
              <a:buClr>
                <a:srgbClr val="0070C0"/>
              </a:buClr>
              <a:buFont typeface="Arial" panose="020B0604020202020204" pitchFamily="34" charset="0"/>
              <a:buChar char="•"/>
            </a:pPr>
            <a:r>
              <a:rPr lang="en-US" sz="2800" dirty="0">
                <a:solidFill>
                  <a:srgbClr val="000000"/>
                </a:solidFill>
                <a:latin typeface="Times New Roman" panose="02020603050405020304" pitchFamily="18" charset="0"/>
                <a:cs typeface="Times New Roman" panose="02020603050405020304" pitchFamily="18" charset="0"/>
              </a:rPr>
              <a:t>Forward to legal counsel and Consultation Council</a:t>
            </a:r>
          </a:p>
          <a:p>
            <a:pPr lvl="1" indent="-457200">
              <a:buClr>
                <a:srgbClr val="0070C0"/>
              </a:buClr>
              <a:buFont typeface="Arial" panose="020B0604020202020204" pitchFamily="34" charset="0"/>
              <a:buChar char="•"/>
            </a:pPr>
            <a:r>
              <a:rPr lang="en-US" sz="2800" dirty="0">
                <a:solidFill>
                  <a:srgbClr val="000000"/>
                </a:solidFill>
                <a:latin typeface="Times New Roman" panose="02020603050405020304" pitchFamily="18" charset="0"/>
                <a:cs typeface="Times New Roman" panose="02020603050405020304" pitchFamily="18" charset="0"/>
              </a:rPr>
              <a:t>Board of Governors (1</a:t>
            </a:r>
            <a:r>
              <a:rPr lang="en-US" sz="2800" baseline="30000" dirty="0">
                <a:solidFill>
                  <a:srgbClr val="000000"/>
                </a:solidFill>
                <a:latin typeface="Times New Roman" panose="02020603050405020304" pitchFamily="18" charset="0"/>
                <a:cs typeface="Times New Roman" panose="02020603050405020304" pitchFamily="18" charset="0"/>
              </a:rPr>
              <a:t>st</a:t>
            </a:r>
            <a:r>
              <a:rPr lang="en-US" sz="2800" dirty="0">
                <a:solidFill>
                  <a:srgbClr val="000000"/>
                </a:solidFill>
                <a:latin typeface="Times New Roman" panose="02020603050405020304" pitchFamily="18" charset="0"/>
                <a:cs typeface="Times New Roman" panose="02020603050405020304" pitchFamily="18" charset="0"/>
              </a:rPr>
              <a:t> Reading, public comment period, 2</a:t>
            </a:r>
            <a:r>
              <a:rPr lang="en-US" sz="2800" baseline="30000" dirty="0">
                <a:solidFill>
                  <a:srgbClr val="000000"/>
                </a:solidFill>
                <a:latin typeface="Times New Roman" panose="02020603050405020304" pitchFamily="18" charset="0"/>
                <a:cs typeface="Times New Roman" panose="02020603050405020304" pitchFamily="18" charset="0"/>
              </a:rPr>
              <a:t>nd</a:t>
            </a:r>
            <a:r>
              <a:rPr lang="en-US" sz="2800" dirty="0">
                <a:solidFill>
                  <a:srgbClr val="000000"/>
                </a:solidFill>
                <a:latin typeface="Times New Roman" panose="02020603050405020304" pitchFamily="18" charset="0"/>
                <a:cs typeface="Times New Roman" panose="02020603050405020304" pitchFamily="18" charset="0"/>
              </a:rPr>
              <a:t> Reading)</a:t>
            </a:r>
          </a:p>
          <a:p>
            <a:pPr lvl="1" indent="-457200">
              <a:buClr>
                <a:srgbClr val="0070C0"/>
              </a:buClr>
              <a:buFont typeface="Arial" panose="020B0604020202020204" pitchFamily="34" charset="0"/>
              <a:buChar char="•"/>
            </a:pPr>
            <a:r>
              <a:rPr lang="en-US" sz="2800" dirty="0">
                <a:solidFill>
                  <a:srgbClr val="000000"/>
                </a:solidFill>
                <a:latin typeface="Times New Roman" panose="02020603050405020304" pitchFamily="18" charset="0"/>
                <a:cs typeface="Times New Roman" panose="02020603050405020304" pitchFamily="18" charset="0"/>
              </a:rPr>
              <a:t>Department of Finance…</a:t>
            </a:r>
          </a:p>
        </p:txBody>
      </p:sp>
    </p:spTree>
    <p:extLst>
      <p:ext uri="{BB962C8B-B14F-4D97-AF65-F5344CB8AC3E}">
        <p14:creationId xmlns:p14="http://schemas.microsoft.com/office/powerpoint/2010/main" val="23757700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A5717-B5DA-A942-AEEA-5AF76EE66A27}"/>
              </a:ext>
            </a:extLst>
          </p:cNvPr>
          <p:cNvSpPr>
            <a:spLocks noGrp="1"/>
          </p:cNvSpPr>
          <p:nvPr>
            <p:ph type="title"/>
          </p:nvPr>
        </p:nvSpPr>
        <p:spPr>
          <a:xfrm>
            <a:off x="1627322" y="681925"/>
            <a:ext cx="8849531" cy="619933"/>
          </a:xfrm>
        </p:spPr>
        <p:txBody>
          <a:bodyPr>
            <a:normAutofit fontScale="90000"/>
          </a:bodyPr>
          <a:lstStyle/>
          <a:p>
            <a:pPr algn="ctr"/>
            <a:r>
              <a:rPr lang="en-US" sz="4000" b="1" dirty="0">
                <a:solidFill>
                  <a:srgbClr val="0070C0"/>
                </a:solidFill>
                <a:latin typeface="Times New Roman" panose="02020603050405020304" pitchFamily="18" charset="0"/>
                <a:cs typeface="Times New Roman" panose="02020603050405020304" pitchFamily="18" charset="0"/>
              </a:rPr>
              <a:t>In Particular…</a:t>
            </a:r>
          </a:p>
        </p:txBody>
      </p:sp>
      <p:sp>
        <p:nvSpPr>
          <p:cNvPr id="3" name="Content Placeholder 2">
            <a:extLst>
              <a:ext uri="{FF2B5EF4-FFF2-40B4-BE49-F238E27FC236}">
                <a16:creationId xmlns:a16="http://schemas.microsoft.com/office/drawing/2014/main" id="{26188833-44D1-0647-9D68-51F0F098AD9B}"/>
              </a:ext>
            </a:extLst>
          </p:cNvPr>
          <p:cNvSpPr>
            <a:spLocks noGrp="1"/>
          </p:cNvSpPr>
          <p:nvPr>
            <p:ph idx="1"/>
          </p:nvPr>
        </p:nvSpPr>
        <p:spPr>
          <a:xfrm>
            <a:off x="659567" y="2353456"/>
            <a:ext cx="10807908" cy="4197246"/>
          </a:xfrm>
        </p:spPr>
        <p:txBody>
          <a:bodyPr>
            <a:normAutofit/>
          </a:bodyPr>
          <a:lstStyle/>
          <a:p>
            <a:pPr marL="0" indent="0">
              <a:buClr>
                <a:srgbClr val="0070C0"/>
              </a:buClr>
              <a:buNone/>
            </a:pPr>
            <a:endParaRPr lang="en-US" sz="2400" dirty="0">
              <a:solidFill>
                <a:srgbClr val="262626"/>
              </a:solidFill>
              <a:latin typeface="Times New Roman" panose="02020603050405020304" pitchFamily="18" charset="0"/>
              <a:cs typeface="Times New Roman" panose="02020603050405020304" pitchFamily="18" charset="0"/>
            </a:endParaRPr>
          </a:p>
          <a:p>
            <a:pPr marL="0" indent="0">
              <a:buClr>
                <a:srgbClr val="0070C0"/>
              </a:buClr>
              <a:buNone/>
            </a:pPr>
            <a:endParaRPr lang="en-US" sz="2400" dirty="0">
              <a:solidFill>
                <a:srgbClr val="262626"/>
              </a:solidFill>
              <a:latin typeface="Times New Roman" panose="02020603050405020304" pitchFamily="18" charset="0"/>
              <a:cs typeface="Times New Roman" panose="02020603050405020304" pitchFamily="18" charset="0"/>
            </a:endParaRPr>
          </a:p>
          <a:p>
            <a:pPr marL="0" indent="0">
              <a:buClr>
                <a:srgbClr val="0070C0"/>
              </a:buClr>
              <a:buNone/>
            </a:pPr>
            <a:endParaRPr lang="en-US" sz="2400" dirty="0">
              <a:solidFill>
                <a:srgbClr val="262626"/>
              </a:solidFill>
              <a:latin typeface="Times New Roman" panose="02020603050405020304" pitchFamily="18" charset="0"/>
              <a:cs typeface="Times New Roman" panose="02020603050405020304" pitchFamily="18" charset="0"/>
            </a:endParaRPr>
          </a:p>
          <a:p>
            <a:pPr>
              <a:buClr>
                <a:srgbClr val="0070C0"/>
              </a:buClr>
            </a:pPr>
            <a:endParaRPr lang="en-US" sz="2400" dirty="0">
              <a:solidFill>
                <a:srgbClr val="262626"/>
              </a:solidFill>
              <a:latin typeface="Times New Roman" panose="02020603050405020304" pitchFamily="18" charset="0"/>
              <a:cs typeface="Times New Roman" panose="02020603050405020304" pitchFamily="18" charset="0"/>
            </a:endParaRPr>
          </a:p>
        </p:txBody>
      </p:sp>
      <p:sp>
        <p:nvSpPr>
          <p:cNvPr id="9" name="Rectangle 4">
            <a:extLst>
              <a:ext uri="{FF2B5EF4-FFF2-40B4-BE49-F238E27FC236}">
                <a16:creationId xmlns:a16="http://schemas.microsoft.com/office/drawing/2014/main" id="{A55415E2-C320-DE4D-8401-514B6481713E}"/>
              </a:ext>
            </a:extLst>
          </p:cNvPr>
          <p:cNvSpPr>
            <a:spLocks noChangeArrowheads="1"/>
          </p:cNvSpPr>
          <p:nvPr/>
        </p:nvSpPr>
        <p:spPr bwMode="auto">
          <a:xfrm>
            <a:off x="-674658" y="314010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 name="TextBox 3">
            <a:extLst>
              <a:ext uri="{FF2B5EF4-FFF2-40B4-BE49-F238E27FC236}">
                <a16:creationId xmlns:a16="http://schemas.microsoft.com/office/drawing/2014/main" id="{8F016F42-FBC6-2443-B8E2-1DDB4DD0AD95}"/>
              </a:ext>
            </a:extLst>
          </p:cNvPr>
          <p:cNvSpPr txBox="1"/>
          <p:nvPr/>
        </p:nvSpPr>
        <p:spPr>
          <a:xfrm>
            <a:off x="788894" y="1487836"/>
            <a:ext cx="10678581" cy="4708981"/>
          </a:xfrm>
          <a:prstGeom prst="rect">
            <a:avLst/>
          </a:prstGeom>
          <a:noFill/>
        </p:spPr>
        <p:txBody>
          <a:bodyPr wrap="square" rtlCol="0">
            <a:spAutoFit/>
          </a:bodyPr>
          <a:lstStyle/>
          <a:p>
            <a:pPr marL="457200" indent="-457200">
              <a:buClr>
                <a:srgbClr val="0070C0"/>
              </a:buClr>
              <a:buFont typeface="Arial" panose="020B0604020202020204" pitchFamily="34" charset="0"/>
              <a:buChar char="•"/>
            </a:pPr>
            <a:r>
              <a:rPr lang="en-US" sz="2500" dirty="0">
                <a:solidFill>
                  <a:srgbClr val="000000"/>
                </a:solidFill>
                <a:latin typeface="Times New Roman" panose="02020603050405020304" pitchFamily="18" charset="0"/>
                <a:cs typeface="Times New Roman" panose="02020603050405020304" pitchFamily="18" charset="0"/>
              </a:rPr>
              <a:t>CO Staff made first pass at draft – sent to 5C Co-chairs on November 1, 2018</a:t>
            </a:r>
          </a:p>
          <a:p>
            <a:pPr marL="457200" indent="-457200">
              <a:buClr>
                <a:srgbClr val="0070C0"/>
              </a:buClr>
              <a:buFont typeface="Arial" panose="020B0604020202020204" pitchFamily="34" charset="0"/>
              <a:buChar char="•"/>
            </a:pPr>
            <a:r>
              <a:rPr lang="en-US" sz="2500" dirty="0">
                <a:solidFill>
                  <a:srgbClr val="000000"/>
                </a:solidFill>
                <a:latin typeface="Times New Roman" panose="02020603050405020304" pitchFamily="18" charset="0"/>
                <a:cs typeface="Times New Roman" panose="02020603050405020304" pitchFamily="18" charset="0"/>
              </a:rPr>
              <a:t>Co-chairs put in regulation draft form and brought to 5C for 1</a:t>
            </a:r>
            <a:r>
              <a:rPr lang="en-US" sz="2500" baseline="30000" dirty="0">
                <a:solidFill>
                  <a:srgbClr val="000000"/>
                </a:solidFill>
                <a:latin typeface="Times New Roman" panose="02020603050405020304" pitchFamily="18" charset="0"/>
                <a:cs typeface="Times New Roman" panose="02020603050405020304" pitchFamily="18" charset="0"/>
              </a:rPr>
              <a:t>st</a:t>
            </a:r>
            <a:r>
              <a:rPr lang="en-US" sz="2500" dirty="0">
                <a:solidFill>
                  <a:srgbClr val="000000"/>
                </a:solidFill>
                <a:latin typeface="Times New Roman" panose="02020603050405020304" pitchFamily="18" charset="0"/>
                <a:cs typeface="Times New Roman" panose="02020603050405020304" pitchFamily="18" charset="0"/>
              </a:rPr>
              <a:t> Reading on November 9, 2018</a:t>
            </a:r>
          </a:p>
          <a:p>
            <a:pPr marL="457200" indent="-457200">
              <a:buClr>
                <a:srgbClr val="0070C0"/>
              </a:buClr>
              <a:buFont typeface="Arial" panose="020B0604020202020204" pitchFamily="34" charset="0"/>
              <a:buChar char="•"/>
            </a:pPr>
            <a:r>
              <a:rPr lang="en-US" sz="2500" dirty="0">
                <a:solidFill>
                  <a:srgbClr val="000000"/>
                </a:solidFill>
                <a:latin typeface="Times New Roman" panose="02020603050405020304" pitchFamily="18" charset="0"/>
                <a:cs typeface="Times New Roman" panose="02020603050405020304" pitchFamily="18" charset="0"/>
              </a:rPr>
              <a:t>Co-chairs and 5C Title 5 Workgroup edited based on 5C comments for 2</a:t>
            </a:r>
            <a:r>
              <a:rPr lang="en-US" sz="2500" baseline="30000" dirty="0">
                <a:solidFill>
                  <a:srgbClr val="000000"/>
                </a:solidFill>
                <a:latin typeface="Times New Roman" panose="02020603050405020304" pitchFamily="18" charset="0"/>
                <a:cs typeface="Times New Roman" panose="02020603050405020304" pitchFamily="18" charset="0"/>
              </a:rPr>
              <a:t>nd</a:t>
            </a:r>
            <a:r>
              <a:rPr lang="en-US" sz="2500" dirty="0">
                <a:solidFill>
                  <a:srgbClr val="000000"/>
                </a:solidFill>
                <a:latin typeface="Times New Roman" panose="02020603050405020304" pitchFamily="18" charset="0"/>
                <a:cs typeface="Times New Roman" panose="02020603050405020304" pitchFamily="18" charset="0"/>
              </a:rPr>
              <a:t> Reading on December 13, 2018</a:t>
            </a:r>
          </a:p>
          <a:p>
            <a:pPr marL="457200" indent="-457200">
              <a:buClr>
                <a:srgbClr val="0070C0"/>
              </a:buClr>
              <a:buFont typeface="Arial" panose="020B0604020202020204" pitchFamily="34" charset="0"/>
              <a:buChar char="•"/>
            </a:pPr>
            <a:r>
              <a:rPr lang="en-US" sz="2500" dirty="0">
                <a:solidFill>
                  <a:srgbClr val="000000"/>
                </a:solidFill>
                <a:latin typeface="Times New Roman" panose="02020603050405020304" pitchFamily="18" charset="0"/>
                <a:cs typeface="Times New Roman" panose="02020603050405020304" pitchFamily="18" charset="0"/>
              </a:rPr>
              <a:t>Legal Counsel joined 5C on December 13, 2018 to hear comments and make clarifications</a:t>
            </a:r>
          </a:p>
          <a:p>
            <a:pPr marL="457200" indent="-457200">
              <a:buClr>
                <a:srgbClr val="0070C0"/>
              </a:buClr>
              <a:buFont typeface="Arial" panose="020B0604020202020204" pitchFamily="34" charset="0"/>
              <a:buChar char="•"/>
            </a:pPr>
            <a:r>
              <a:rPr lang="en-US" sz="2500" dirty="0">
                <a:solidFill>
                  <a:srgbClr val="000000"/>
                </a:solidFill>
                <a:latin typeface="Times New Roman" panose="02020603050405020304" pitchFamily="18" charset="0"/>
                <a:cs typeface="Times New Roman" panose="02020603050405020304" pitchFamily="18" charset="0"/>
              </a:rPr>
              <a:t>CO Staff and Legal Counsel edited 5C approved draft regulations, 5C Co-chairs and Legal Counsel reached an agreement December 24, 2018 as to what would be sent forward to Consultation Council for January 10, 2019</a:t>
            </a:r>
          </a:p>
          <a:p>
            <a:pPr marL="457200" indent="-457200">
              <a:buClr>
                <a:srgbClr val="0070C0"/>
              </a:buClr>
              <a:buFont typeface="Arial" panose="020B0604020202020204" pitchFamily="34" charset="0"/>
              <a:buChar char="•"/>
            </a:pPr>
            <a:r>
              <a:rPr lang="en-US" sz="2500" dirty="0">
                <a:solidFill>
                  <a:srgbClr val="000000"/>
                </a:solidFill>
                <a:latin typeface="Times New Roman" panose="02020603050405020304" pitchFamily="18" charset="0"/>
                <a:cs typeface="Times New Roman" panose="02020603050405020304" pitchFamily="18" charset="0"/>
              </a:rPr>
              <a:t>First Reading at Board of Governors meeting </a:t>
            </a:r>
            <a:r>
              <a:rPr lang="en-US" sz="2500">
                <a:solidFill>
                  <a:srgbClr val="000000"/>
                </a:solidFill>
                <a:latin typeface="Times New Roman" panose="02020603050405020304" pitchFamily="18" charset="0"/>
                <a:cs typeface="Times New Roman" panose="02020603050405020304" pitchFamily="18" charset="0"/>
              </a:rPr>
              <a:t>January 14, </a:t>
            </a:r>
            <a:r>
              <a:rPr lang="en-US" sz="2500" dirty="0">
                <a:solidFill>
                  <a:srgbClr val="000000"/>
                </a:solidFill>
                <a:latin typeface="Times New Roman" panose="02020603050405020304" pitchFamily="18" charset="0"/>
                <a:cs typeface="Times New Roman" panose="02020603050405020304" pitchFamily="18" charset="0"/>
              </a:rPr>
              <a:t>2019</a:t>
            </a:r>
          </a:p>
          <a:p>
            <a:pPr marL="457200" indent="-457200">
              <a:buClr>
                <a:srgbClr val="0070C0"/>
              </a:buClr>
              <a:buFont typeface="Arial" panose="020B0604020202020204" pitchFamily="34" charset="0"/>
              <a:buChar char="•"/>
            </a:pPr>
            <a:r>
              <a:rPr lang="en-US" sz="2500" dirty="0">
                <a:solidFill>
                  <a:srgbClr val="000000"/>
                </a:solidFill>
                <a:latin typeface="Times New Roman" panose="02020603050405020304" pitchFamily="18" charset="0"/>
                <a:cs typeface="Times New Roman" panose="02020603050405020304" pitchFamily="18" charset="0"/>
              </a:rPr>
              <a:t>Second Reading at Board of Governors meeting March 18, 2019</a:t>
            </a:r>
          </a:p>
        </p:txBody>
      </p:sp>
    </p:spTree>
    <p:extLst>
      <p:ext uri="{BB962C8B-B14F-4D97-AF65-F5344CB8AC3E}">
        <p14:creationId xmlns:p14="http://schemas.microsoft.com/office/powerpoint/2010/main" val="32881558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A5717-B5DA-A942-AEEA-5AF76EE66A27}"/>
              </a:ext>
            </a:extLst>
          </p:cNvPr>
          <p:cNvSpPr>
            <a:spLocks noGrp="1"/>
          </p:cNvSpPr>
          <p:nvPr>
            <p:ph type="title"/>
          </p:nvPr>
        </p:nvSpPr>
        <p:spPr>
          <a:xfrm>
            <a:off x="1627322" y="681925"/>
            <a:ext cx="8849531" cy="619933"/>
          </a:xfrm>
        </p:spPr>
        <p:txBody>
          <a:bodyPr>
            <a:normAutofit fontScale="90000"/>
          </a:bodyPr>
          <a:lstStyle/>
          <a:p>
            <a:pPr algn="ctr"/>
            <a:r>
              <a:rPr lang="en-US" sz="4000" b="1" dirty="0">
                <a:solidFill>
                  <a:srgbClr val="0070C0"/>
                </a:solidFill>
                <a:latin typeface="Times New Roman" panose="02020603050405020304" pitchFamily="18" charset="0"/>
                <a:cs typeface="Times New Roman" panose="02020603050405020304" pitchFamily="18" charset="0"/>
              </a:rPr>
              <a:t>The Regulations</a:t>
            </a:r>
          </a:p>
        </p:txBody>
      </p:sp>
      <p:sp>
        <p:nvSpPr>
          <p:cNvPr id="3" name="Content Placeholder 2">
            <a:extLst>
              <a:ext uri="{FF2B5EF4-FFF2-40B4-BE49-F238E27FC236}">
                <a16:creationId xmlns:a16="http://schemas.microsoft.com/office/drawing/2014/main" id="{26188833-44D1-0647-9D68-51F0F098AD9B}"/>
              </a:ext>
            </a:extLst>
          </p:cNvPr>
          <p:cNvSpPr>
            <a:spLocks noGrp="1"/>
          </p:cNvSpPr>
          <p:nvPr>
            <p:ph idx="1"/>
          </p:nvPr>
        </p:nvSpPr>
        <p:spPr>
          <a:xfrm>
            <a:off x="659567" y="2353456"/>
            <a:ext cx="10807908" cy="4197246"/>
          </a:xfrm>
        </p:spPr>
        <p:txBody>
          <a:bodyPr>
            <a:normAutofit/>
          </a:bodyPr>
          <a:lstStyle/>
          <a:p>
            <a:pPr marL="0" indent="0">
              <a:buClr>
                <a:srgbClr val="0070C0"/>
              </a:buClr>
              <a:buNone/>
            </a:pPr>
            <a:endParaRPr lang="en-US" sz="2400" dirty="0">
              <a:solidFill>
                <a:srgbClr val="262626"/>
              </a:solidFill>
              <a:latin typeface="Times New Roman" panose="02020603050405020304" pitchFamily="18" charset="0"/>
              <a:cs typeface="Times New Roman" panose="02020603050405020304" pitchFamily="18" charset="0"/>
            </a:endParaRPr>
          </a:p>
          <a:p>
            <a:pPr marL="0" indent="0">
              <a:buClr>
                <a:srgbClr val="0070C0"/>
              </a:buClr>
              <a:buNone/>
            </a:pPr>
            <a:endParaRPr lang="en-US" sz="2400" dirty="0">
              <a:solidFill>
                <a:srgbClr val="262626"/>
              </a:solidFill>
              <a:latin typeface="Times New Roman" panose="02020603050405020304" pitchFamily="18" charset="0"/>
              <a:cs typeface="Times New Roman" panose="02020603050405020304" pitchFamily="18" charset="0"/>
            </a:endParaRPr>
          </a:p>
          <a:p>
            <a:pPr marL="0" indent="0">
              <a:buClr>
                <a:srgbClr val="0070C0"/>
              </a:buClr>
              <a:buNone/>
            </a:pPr>
            <a:endParaRPr lang="en-US" sz="2400" dirty="0">
              <a:solidFill>
                <a:srgbClr val="262626"/>
              </a:solidFill>
              <a:latin typeface="Times New Roman" panose="02020603050405020304" pitchFamily="18" charset="0"/>
              <a:cs typeface="Times New Roman" panose="02020603050405020304" pitchFamily="18" charset="0"/>
            </a:endParaRPr>
          </a:p>
          <a:p>
            <a:pPr>
              <a:buClr>
                <a:srgbClr val="0070C0"/>
              </a:buClr>
            </a:pPr>
            <a:endParaRPr lang="en-US" sz="2400" dirty="0">
              <a:solidFill>
                <a:srgbClr val="262626"/>
              </a:solidFill>
              <a:latin typeface="Times New Roman" panose="02020603050405020304" pitchFamily="18" charset="0"/>
              <a:cs typeface="Times New Roman" panose="02020603050405020304" pitchFamily="18" charset="0"/>
            </a:endParaRPr>
          </a:p>
        </p:txBody>
      </p:sp>
      <p:sp>
        <p:nvSpPr>
          <p:cNvPr id="9" name="Rectangle 4">
            <a:extLst>
              <a:ext uri="{FF2B5EF4-FFF2-40B4-BE49-F238E27FC236}">
                <a16:creationId xmlns:a16="http://schemas.microsoft.com/office/drawing/2014/main" id="{A55415E2-C320-DE4D-8401-514B6481713E}"/>
              </a:ext>
            </a:extLst>
          </p:cNvPr>
          <p:cNvSpPr>
            <a:spLocks noChangeArrowheads="1"/>
          </p:cNvSpPr>
          <p:nvPr/>
        </p:nvSpPr>
        <p:spPr bwMode="auto">
          <a:xfrm>
            <a:off x="-674658" y="314010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 name="TextBox 3">
            <a:extLst>
              <a:ext uri="{FF2B5EF4-FFF2-40B4-BE49-F238E27FC236}">
                <a16:creationId xmlns:a16="http://schemas.microsoft.com/office/drawing/2014/main" id="{8F016F42-FBC6-2443-B8E2-1DDB4DD0AD95}"/>
              </a:ext>
            </a:extLst>
          </p:cNvPr>
          <p:cNvSpPr txBox="1"/>
          <p:nvPr/>
        </p:nvSpPr>
        <p:spPr>
          <a:xfrm>
            <a:off x="828800" y="1691601"/>
            <a:ext cx="10638676" cy="3539430"/>
          </a:xfrm>
          <a:prstGeom prst="rect">
            <a:avLst/>
          </a:prstGeom>
          <a:noFill/>
        </p:spPr>
        <p:txBody>
          <a:bodyPr wrap="square" rtlCol="0">
            <a:spAutoFit/>
          </a:bodyPr>
          <a:lstStyle/>
          <a:p>
            <a:pPr algn="ctr">
              <a:buClr>
                <a:srgbClr val="0070C0"/>
              </a:buClr>
            </a:pPr>
            <a:r>
              <a:rPr lang="en-US" sz="2800" dirty="0">
                <a:solidFill>
                  <a:srgbClr val="0070C0"/>
                </a:solidFill>
                <a:latin typeface="Times New Roman" panose="02020603050405020304" pitchFamily="18" charset="0"/>
                <a:cs typeface="Times New Roman" panose="02020603050405020304" pitchFamily="18" charset="0"/>
              </a:rPr>
              <a:t>Approved by Board of Governors meeting on March 18, 2019</a:t>
            </a:r>
          </a:p>
          <a:p>
            <a:pPr algn="ctr">
              <a:buClr>
                <a:srgbClr val="0070C0"/>
              </a:buClr>
            </a:pPr>
            <a:endParaRPr lang="en-US" sz="2800" dirty="0">
              <a:solidFill>
                <a:srgbClr val="0070C0"/>
              </a:solidFill>
              <a:latin typeface="Times New Roman" panose="02020603050405020304" pitchFamily="18" charset="0"/>
              <a:cs typeface="Times New Roman" panose="02020603050405020304" pitchFamily="18" charset="0"/>
            </a:endParaRPr>
          </a:p>
          <a:p>
            <a:pPr marL="457200" indent="-457200">
              <a:buClr>
                <a:srgbClr val="0070C0"/>
              </a:buClr>
              <a:buFont typeface="Arial" panose="020B0604020202020204" pitchFamily="34" charset="0"/>
              <a:buChar char="•"/>
            </a:pPr>
            <a:r>
              <a:rPr lang="en-US" sz="2400" dirty="0">
                <a:solidFill>
                  <a:srgbClr val="000000"/>
                </a:solidFill>
                <a:latin typeface="Times New Roman" panose="02020603050405020304" pitchFamily="18" charset="0"/>
                <a:cs typeface="Times New Roman" panose="02020603050405020304" pitchFamily="18" charset="0"/>
              </a:rPr>
              <a:t>§55002 – Standards and Criteria for Courses</a:t>
            </a:r>
          </a:p>
          <a:p>
            <a:pPr marL="457200" indent="-457200">
              <a:buClr>
                <a:srgbClr val="0070C0"/>
              </a:buClr>
              <a:buFont typeface="Arial" panose="020B0604020202020204" pitchFamily="34" charset="0"/>
              <a:buChar char="•"/>
            </a:pPr>
            <a:r>
              <a:rPr lang="en-US" sz="2400" dirty="0">
                <a:solidFill>
                  <a:srgbClr val="000000"/>
                </a:solidFill>
                <a:latin typeface="Times New Roman" panose="02020603050405020304" pitchFamily="18" charset="0"/>
                <a:cs typeface="Times New Roman" panose="02020603050405020304" pitchFamily="18" charset="0"/>
              </a:rPr>
              <a:t>§55003 – Policies for Prerequisites, Corequisites and Advisories on Recommended Preparation</a:t>
            </a:r>
          </a:p>
          <a:p>
            <a:pPr marL="457200" indent="-457200">
              <a:buClr>
                <a:srgbClr val="0070C0"/>
              </a:buClr>
              <a:buFont typeface="Arial" panose="020B0604020202020204" pitchFamily="34" charset="0"/>
              <a:buChar char="•"/>
            </a:pPr>
            <a:r>
              <a:rPr lang="en-US" sz="2400" dirty="0">
                <a:solidFill>
                  <a:srgbClr val="000000"/>
                </a:solidFill>
                <a:latin typeface="Times New Roman" panose="02020603050405020304" pitchFamily="18" charset="0"/>
                <a:cs typeface="Times New Roman" panose="02020603050405020304" pitchFamily="18" charset="0"/>
              </a:rPr>
              <a:t>§55063 – Minimum Requirements for Associate Degree</a:t>
            </a:r>
          </a:p>
          <a:p>
            <a:pPr marL="457200" indent="-457200">
              <a:buClr>
                <a:srgbClr val="0070C0"/>
              </a:buClr>
              <a:buFont typeface="Arial" panose="020B0604020202020204" pitchFamily="34" charset="0"/>
              <a:buChar char="•"/>
            </a:pPr>
            <a:r>
              <a:rPr lang="en-US" sz="2400" dirty="0">
                <a:solidFill>
                  <a:srgbClr val="000000"/>
                </a:solidFill>
                <a:latin typeface="Times New Roman" panose="02020603050405020304" pitchFamily="18" charset="0"/>
                <a:cs typeface="Times New Roman" panose="02020603050405020304" pitchFamily="18" charset="0"/>
              </a:rPr>
              <a:t>§55500 – Scope and Intent</a:t>
            </a:r>
          </a:p>
          <a:p>
            <a:pPr marL="457200" indent="-457200">
              <a:buClr>
                <a:srgbClr val="0070C0"/>
              </a:buClr>
              <a:buFont typeface="Arial" panose="020B0604020202020204" pitchFamily="34" charset="0"/>
              <a:buChar char="•"/>
            </a:pPr>
            <a:r>
              <a:rPr lang="en-US" sz="2400" dirty="0">
                <a:solidFill>
                  <a:srgbClr val="000000"/>
                </a:solidFill>
                <a:latin typeface="Times New Roman" panose="02020603050405020304" pitchFamily="18" charset="0"/>
                <a:cs typeface="Times New Roman" panose="02020603050405020304" pitchFamily="18" charset="0"/>
              </a:rPr>
              <a:t>§55522 – </a:t>
            </a:r>
            <a:r>
              <a:rPr lang="en-US" sz="2400" u="sng" dirty="0">
                <a:solidFill>
                  <a:srgbClr val="000000"/>
                </a:solidFill>
                <a:latin typeface="Times New Roman" panose="02020603050405020304" pitchFamily="18" charset="0"/>
                <a:cs typeface="Times New Roman" panose="02020603050405020304" pitchFamily="18" charset="0"/>
              </a:rPr>
              <a:t>English and Mathematics Placement and </a:t>
            </a:r>
            <a:r>
              <a:rPr lang="en-US" sz="2400" dirty="0">
                <a:solidFill>
                  <a:srgbClr val="000000"/>
                </a:solidFill>
                <a:latin typeface="Times New Roman" panose="02020603050405020304" pitchFamily="18" charset="0"/>
                <a:cs typeface="Times New Roman" panose="02020603050405020304" pitchFamily="18" charset="0"/>
              </a:rPr>
              <a:t>Assessment</a:t>
            </a:r>
          </a:p>
          <a:p>
            <a:pPr lvl="1">
              <a:buClr>
                <a:srgbClr val="0070C0"/>
              </a:buClr>
            </a:pPr>
            <a:endParaRPr lang="en-US" sz="24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838397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A5717-B5DA-A942-AEEA-5AF76EE66A27}"/>
              </a:ext>
            </a:extLst>
          </p:cNvPr>
          <p:cNvSpPr>
            <a:spLocks noGrp="1"/>
          </p:cNvSpPr>
          <p:nvPr>
            <p:ph type="title"/>
          </p:nvPr>
        </p:nvSpPr>
        <p:spPr>
          <a:xfrm>
            <a:off x="1627322" y="681925"/>
            <a:ext cx="8849531" cy="619933"/>
          </a:xfrm>
        </p:spPr>
        <p:txBody>
          <a:bodyPr>
            <a:normAutofit fontScale="90000"/>
          </a:bodyPr>
          <a:lstStyle/>
          <a:p>
            <a:pPr algn="ctr"/>
            <a:r>
              <a:rPr lang="en-US" sz="4000" b="1" dirty="0">
                <a:solidFill>
                  <a:srgbClr val="0070C0"/>
                </a:solidFill>
                <a:latin typeface="Times New Roman" panose="02020603050405020304" pitchFamily="18" charset="0"/>
                <a:cs typeface="Times New Roman" panose="02020603050405020304" pitchFamily="18" charset="0"/>
              </a:rPr>
              <a:t>Title 5 §55002</a:t>
            </a:r>
          </a:p>
        </p:txBody>
      </p:sp>
      <p:sp>
        <p:nvSpPr>
          <p:cNvPr id="3" name="Content Placeholder 2">
            <a:extLst>
              <a:ext uri="{FF2B5EF4-FFF2-40B4-BE49-F238E27FC236}">
                <a16:creationId xmlns:a16="http://schemas.microsoft.com/office/drawing/2014/main" id="{26188833-44D1-0647-9D68-51F0F098AD9B}"/>
              </a:ext>
            </a:extLst>
          </p:cNvPr>
          <p:cNvSpPr>
            <a:spLocks noGrp="1"/>
          </p:cNvSpPr>
          <p:nvPr>
            <p:ph idx="1"/>
          </p:nvPr>
        </p:nvSpPr>
        <p:spPr>
          <a:xfrm>
            <a:off x="659567" y="2353456"/>
            <a:ext cx="10807908" cy="4197246"/>
          </a:xfrm>
        </p:spPr>
        <p:txBody>
          <a:bodyPr>
            <a:normAutofit/>
          </a:bodyPr>
          <a:lstStyle/>
          <a:p>
            <a:pPr marL="0" indent="0">
              <a:buClr>
                <a:srgbClr val="0070C0"/>
              </a:buClr>
              <a:buNone/>
            </a:pPr>
            <a:endParaRPr lang="en-US" sz="2400" dirty="0">
              <a:solidFill>
                <a:srgbClr val="262626"/>
              </a:solidFill>
              <a:latin typeface="Times New Roman" panose="02020603050405020304" pitchFamily="18" charset="0"/>
              <a:cs typeface="Times New Roman" panose="02020603050405020304" pitchFamily="18" charset="0"/>
            </a:endParaRPr>
          </a:p>
          <a:p>
            <a:pPr marL="0" indent="0">
              <a:buClr>
                <a:srgbClr val="0070C0"/>
              </a:buClr>
              <a:buNone/>
            </a:pPr>
            <a:endParaRPr lang="en-US" sz="2400" dirty="0">
              <a:solidFill>
                <a:srgbClr val="262626"/>
              </a:solidFill>
              <a:latin typeface="Times New Roman" panose="02020603050405020304" pitchFamily="18" charset="0"/>
              <a:cs typeface="Times New Roman" panose="02020603050405020304" pitchFamily="18" charset="0"/>
            </a:endParaRPr>
          </a:p>
          <a:p>
            <a:pPr marL="0" indent="0">
              <a:buClr>
                <a:srgbClr val="0070C0"/>
              </a:buClr>
              <a:buNone/>
            </a:pPr>
            <a:endParaRPr lang="en-US" sz="2400" dirty="0">
              <a:solidFill>
                <a:srgbClr val="262626"/>
              </a:solidFill>
              <a:latin typeface="Times New Roman" panose="02020603050405020304" pitchFamily="18" charset="0"/>
              <a:cs typeface="Times New Roman" panose="02020603050405020304" pitchFamily="18" charset="0"/>
            </a:endParaRPr>
          </a:p>
          <a:p>
            <a:pPr>
              <a:buClr>
                <a:srgbClr val="0070C0"/>
              </a:buClr>
            </a:pPr>
            <a:endParaRPr lang="en-US" sz="2400" dirty="0">
              <a:solidFill>
                <a:srgbClr val="262626"/>
              </a:solidFill>
              <a:latin typeface="Times New Roman" panose="02020603050405020304" pitchFamily="18" charset="0"/>
              <a:cs typeface="Times New Roman" panose="02020603050405020304" pitchFamily="18" charset="0"/>
            </a:endParaRPr>
          </a:p>
        </p:txBody>
      </p:sp>
      <p:sp>
        <p:nvSpPr>
          <p:cNvPr id="9" name="Rectangle 4">
            <a:extLst>
              <a:ext uri="{FF2B5EF4-FFF2-40B4-BE49-F238E27FC236}">
                <a16:creationId xmlns:a16="http://schemas.microsoft.com/office/drawing/2014/main" id="{A55415E2-C320-DE4D-8401-514B6481713E}"/>
              </a:ext>
            </a:extLst>
          </p:cNvPr>
          <p:cNvSpPr>
            <a:spLocks noChangeArrowheads="1"/>
          </p:cNvSpPr>
          <p:nvPr/>
        </p:nvSpPr>
        <p:spPr bwMode="auto">
          <a:xfrm>
            <a:off x="-674658" y="314010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 name="TextBox 3">
            <a:extLst>
              <a:ext uri="{FF2B5EF4-FFF2-40B4-BE49-F238E27FC236}">
                <a16:creationId xmlns:a16="http://schemas.microsoft.com/office/drawing/2014/main" id="{8F016F42-FBC6-2443-B8E2-1DDB4DD0AD95}"/>
              </a:ext>
            </a:extLst>
          </p:cNvPr>
          <p:cNvSpPr txBox="1"/>
          <p:nvPr/>
        </p:nvSpPr>
        <p:spPr>
          <a:xfrm>
            <a:off x="828800" y="1691601"/>
            <a:ext cx="10638676" cy="483209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 55002(a)(2)(D) </a:t>
            </a:r>
            <a:endParaRPr lang="en-US" sz="2800"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(D) Prerequisites and Corequisites. Except as provided in section 55522, when the college and/or district curriculum committee determines, based on a review of the course outline of record, that a student would be highly unlikely to receive a satisfactory grade unless the student has knowledge or skills not taught in the course, then the course shall require prerequisites or corequisites (</a:t>
            </a:r>
            <a:r>
              <a:rPr lang="en-US" dirty="0">
                <a:solidFill>
                  <a:srgbClr val="FF0000"/>
                </a:solidFill>
                <a:latin typeface="Times New Roman" panose="02020603050405020304" pitchFamily="18" charset="0"/>
                <a:cs typeface="Times New Roman" panose="02020603050405020304" pitchFamily="18" charset="0"/>
              </a:rPr>
              <a:t>credit or noncredit</a:t>
            </a:r>
            <a:r>
              <a:rPr lang="en-US" dirty="0">
                <a:latin typeface="Times New Roman" panose="02020603050405020304" pitchFamily="18" charset="0"/>
                <a:cs typeface="Times New Roman" panose="02020603050405020304" pitchFamily="18" charset="0"/>
              </a:rPr>
              <a:t>) that are established, reviewed, and applied in accordance with the requirements of this article. </a:t>
            </a:r>
          </a:p>
          <a:p>
            <a:endParaRPr lang="en-US" sz="2800"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55002(b)(2)(D) </a:t>
            </a:r>
            <a:endParaRPr lang="en-US" sz="2800"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(D) Prerequisites and corequisites. When the college and/or district curriculum committee deems appropriate, the course may require prerequisites or corequisites (</a:t>
            </a:r>
            <a:r>
              <a:rPr lang="en-US" dirty="0">
                <a:solidFill>
                  <a:srgbClr val="FF0000"/>
                </a:solidFill>
                <a:latin typeface="Times New Roman" panose="02020603050405020304" pitchFamily="18" charset="0"/>
                <a:cs typeface="Times New Roman" panose="02020603050405020304" pitchFamily="18" charset="0"/>
              </a:rPr>
              <a:t>credit or noncredit</a:t>
            </a:r>
            <a:r>
              <a:rPr lang="en-US" dirty="0">
                <a:latin typeface="Times New Roman" panose="02020603050405020304" pitchFamily="18" charset="0"/>
                <a:cs typeface="Times New Roman" panose="02020603050405020304" pitchFamily="18" charset="0"/>
              </a:rPr>
              <a:t>) for the course that are established, reviewed, and applied in accordance with this article. </a:t>
            </a:r>
          </a:p>
          <a:p>
            <a:endParaRPr lang="en-US" sz="2800" dirty="0">
              <a:latin typeface="Times New Roman" panose="02020603050405020304" pitchFamily="18" charset="0"/>
              <a:cs typeface="Times New Roman" panose="02020603050405020304" pitchFamily="18" charset="0"/>
            </a:endParaRPr>
          </a:p>
          <a:p>
            <a:r>
              <a:rPr lang="en-US" dirty="0">
                <a:solidFill>
                  <a:srgbClr val="FF0000"/>
                </a:solidFill>
                <a:latin typeface="Times New Roman" panose="02020603050405020304" pitchFamily="18" charset="0"/>
                <a:cs typeface="Times New Roman" panose="02020603050405020304" pitchFamily="18" charset="0"/>
              </a:rPr>
              <a:t>§ 55002(c)(5) </a:t>
            </a:r>
            <a:endParaRPr lang="en-US" sz="2800" dirty="0">
              <a:solidFill>
                <a:srgbClr val="FF0000"/>
              </a:solidFill>
              <a:latin typeface="Times New Roman" panose="02020603050405020304" pitchFamily="18" charset="0"/>
              <a:cs typeface="Times New Roman" panose="02020603050405020304" pitchFamily="18" charset="0"/>
            </a:endParaRPr>
          </a:p>
          <a:p>
            <a:r>
              <a:rPr lang="en-US" dirty="0">
                <a:solidFill>
                  <a:srgbClr val="FF0000"/>
                </a:solidFill>
                <a:latin typeface="Times New Roman" panose="02020603050405020304" pitchFamily="18" charset="0"/>
                <a:cs typeface="Times New Roman" panose="02020603050405020304" pitchFamily="18" charset="0"/>
              </a:rPr>
              <a:t>(5) Prerequisites and corequisites. When the college and/or district curriculum committee deems appropriate, a noncredit course may serve as a prerequisite or corequisite for a credit course as established, reviewed, and applied in accordance with this article. </a:t>
            </a:r>
            <a:endParaRPr lang="en-US"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414373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A5717-B5DA-A942-AEEA-5AF76EE66A27}"/>
              </a:ext>
            </a:extLst>
          </p:cNvPr>
          <p:cNvSpPr>
            <a:spLocks noGrp="1"/>
          </p:cNvSpPr>
          <p:nvPr>
            <p:ph type="title"/>
          </p:nvPr>
        </p:nvSpPr>
        <p:spPr>
          <a:xfrm>
            <a:off x="1627322" y="681925"/>
            <a:ext cx="8849531" cy="619933"/>
          </a:xfrm>
        </p:spPr>
        <p:txBody>
          <a:bodyPr>
            <a:normAutofit fontScale="90000"/>
          </a:bodyPr>
          <a:lstStyle/>
          <a:p>
            <a:pPr algn="ctr"/>
            <a:r>
              <a:rPr lang="en-US" sz="4000" b="1" dirty="0">
                <a:solidFill>
                  <a:srgbClr val="0070C0"/>
                </a:solidFill>
                <a:latin typeface="Times New Roman" panose="02020603050405020304" pitchFamily="18" charset="0"/>
                <a:cs typeface="Times New Roman" panose="02020603050405020304" pitchFamily="18" charset="0"/>
              </a:rPr>
              <a:t>Title 5 §55003</a:t>
            </a:r>
          </a:p>
        </p:txBody>
      </p:sp>
      <p:sp>
        <p:nvSpPr>
          <p:cNvPr id="3" name="Content Placeholder 2">
            <a:extLst>
              <a:ext uri="{FF2B5EF4-FFF2-40B4-BE49-F238E27FC236}">
                <a16:creationId xmlns:a16="http://schemas.microsoft.com/office/drawing/2014/main" id="{26188833-44D1-0647-9D68-51F0F098AD9B}"/>
              </a:ext>
            </a:extLst>
          </p:cNvPr>
          <p:cNvSpPr>
            <a:spLocks noGrp="1"/>
          </p:cNvSpPr>
          <p:nvPr>
            <p:ph idx="1"/>
          </p:nvPr>
        </p:nvSpPr>
        <p:spPr>
          <a:xfrm>
            <a:off x="659567" y="2353456"/>
            <a:ext cx="10807908" cy="4197246"/>
          </a:xfrm>
        </p:spPr>
        <p:txBody>
          <a:bodyPr>
            <a:normAutofit/>
          </a:bodyPr>
          <a:lstStyle/>
          <a:p>
            <a:pPr marL="0" indent="0">
              <a:buClr>
                <a:srgbClr val="0070C0"/>
              </a:buClr>
              <a:buNone/>
            </a:pPr>
            <a:endParaRPr lang="en-US" sz="2400" dirty="0">
              <a:solidFill>
                <a:srgbClr val="262626"/>
              </a:solidFill>
              <a:latin typeface="Times New Roman" panose="02020603050405020304" pitchFamily="18" charset="0"/>
              <a:cs typeface="Times New Roman" panose="02020603050405020304" pitchFamily="18" charset="0"/>
            </a:endParaRPr>
          </a:p>
          <a:p>
            <a:pPr marL="0" indent="0">
              <a:buClr>
                <a:srgbClr val="0070C0"/>
              </a:buClr>
              <a:buNone/>
            </a:pPr>
            <a:endParaRPr lang="en-US" sz="2400" dirty="0">
              <a:solidFill>
                <a:srgbClr val="262626"/>
              </a:solidFill>
              <a:latin typeface="Times New Roman" panose="02020603050405020304" pitchFamily="18" charset="0"/>
              <a:cs typeface="Times New Roman" panose="02020603050405020304" pitchFamily="18" charset="0"/>
            </a:endParaRPr>
          </a:p>
          <a:p>
            <a:pPr marL="0" indent="0">
              <a:buClr>
                <a:srgbClr val="0070C0"/>
              </a:buClr>
              <a:buNone/>
            </a:pPr>
            <a:endParaRPr lang="en-US" sz="2400" dirty="0">
              <a:solidFill>
                <a:srgbClr val="262626"/>
              </a:solidFill>
              <a:latin typeface="Times New Roman" panose="02020603050405020304" pitchFamily="18" charset="0"/>
              <a:cs typeface="Times New Roman" panose="02020603050405020304" pitchFamily="18" charset="0"/>
            </a:endParaRPr>
          </a:p>
          <a:p>
            <a:pPr>
              <a:buClr>
                <a:srgbClr val="0070C0"/>
              </a:buClr>
            </a:pPr>
            <a:endParaRPr lang="en-US" sz="2400" dirty="0">
              <a:solidFill>
                <a:srgbClr val="262626"/>
              </a:solidFill>
              <a:latin typeface="Times New Roman" panose="02020603050405020304" pitchFamily="18" charset="0"/>
              <a:cs typeface="Times New Roman" panose="02020603050405020304" pitchFamily="18" charset="0"/>
            </a:endParaRPr>
          </a:p>
        </p:txBody>
      </p:sp>
      <p:sp>
        <p:nvSpPr>
          <p:cNvPr id="9" name="Rectangle 4">
            <a:extLst>
              <a:ext uri="{FF2B5EF4-FFF2-40B4-BE49-F238E27FC236}">
                <a16:creationId xmlns:a16="http://schemas.microsoft.com/office/drawing/2014/main" id="{A55415E2-C320-DE4D-8401-514B6481713E}"/>
              </a:ext>
            </a:extLst>
          </p:cNvPr>
          <p:cNvSpPr>
            <a:spLocks noChangeArrowheads="1"/>
          </p:cNvSpPr>
          <p:nvPr/>
        </p:nvSpPr>
        <p:spPr bwMode="auto">
          <a:xfrm>
            <a:off x="-674658" y="314010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 name="TextBox 3">
            <a:extLst>
              <a:ext uri="{FF2B5EF4-FFF2-40B4-BE49-F238E27FC236}">
                <a16:creationId xmlns:a16="http://schemas.microsoft.com/office/drawing/2014/main" id="{8F016F42-FBC6-2443-B8E2-1DDB4DD0AD95}"/>
              </a:ext>
            </a:extLst>
          </p:cNvPr>
          <p:cNvSpPr txBox="1"/>
          <p:nvPr/>
        </p:nvSpPr>
        <p:spPr>
          <a:xfrm>
            <a:off x="828800" y="1691601"/>
            <a:ext cx="10638676" cy="4524315"/>
          </a:xfrm>
          <a:prstGeom prst="rect">
            <a:avLst/>
          </a:prstGeom>
          <a:noFill/>
        </p:spPr>
        <p:txBody>
          <a:bodyPr wrap="square" rtlCol="0">
            <a:spAutoFit/>
          </a:bodyPr>
          <a:lstStyle/>
          <a:p>
            <a:pPr>
              <a:lnSpc>
                <a:spcPct val="80000"/>
              </a:lnSpc>
            </a:pPr>
            <a:r>
              <a:rPr lang="en-US" sz="2000" dirty="0">
                <a:latin typeface="Times New Roman" panose="02020603050405020304" pitchFamily="18" charset="0"/>
                <a:cs typeface="Times New Roman" panose="02020603050405020304" pitchFamily="18" charset="0"/>
              </a:rPr>
              <a:t>§ 55003(c) A district governing board choosing to use content review as defined in subdivision (c) of section 55000 to establish prerequisites or corequisites in reading, written expression or mathematics for degree-applicable courses not in a sequence shall first adopt a plan specifying:</a:t>
            </a:r>
          </a:p>
          <a:p>
            <a:pPr>
              <a:lnSpc>
                <a:spcPct val="80000"/>
              </a:lnSpc>
            </a:pPr>
            <a:r>
              <a:rPr lang="en-US" sz="2000" dirty="0">
                <a:latin typeface="Times New Roman" panose="02020603050405020304" pitchFamily="18" charset="0"/>
                <a:cs typeface="Times New Roman" panose="02020603050405020304" pitchFamily="18" charset="0"/>
              </a:rPr>
              <a:t> </a:t>
            </a:r>
          </a:p>
          <a:p>
            <a:pPr>
              <a:lnSpc>
                <a:spcPct val="80000"/>
              </a:lnSpc>
            </a:pPr>
            <a:r>
              <a:rPr lang="en-US" sz="2000" dirty="0">
                <a:latin typeface="Times New Roman" panose="02020603050405020304" pitchFamily="18" charset="0"/>
                <a:cs typeface="Times New Roman" panose="02020603050405020304" pitchFamily="18" charset="0"/>
              </a:rPr>
              <a:t>(1) the method to be used to identify courses to which prerequisites </a:t>
            </a:r>
            <a:r>
              <a:rPr lang="en-US" sz="2000" dirty="0">
                <a:solidFill>
                  <a:srgbClr val="FF0000"/>
                </a:solidFill>
                <a:latin typeface="Times New Roman" panose="02020603050405020304" pitchFamily="18" charset="0"/>
                <a:cs typeface="Times New Roman" panose="02020603050405020304" pitchFamily="18" charset="0"/>
              </a:rPr>
              <a:t>or corequisites </a:t>
            </a:r>
            <a:r>
              <a:rPr lang="en-US" sz="2000" dirty="0">
                <a:latin typeface="Times New Roman" panose="02020603050405020304" pitchFamily="18" charset="0"/>
                <a:cs typeface="Times New Roman" panose="02020603050405020304" pitchFamily="18" charset="0"/>
              </a:rPr>
              <a:t>might be applied; </a:t>
            </a:r>
          </a:p>
          <a:p>
            <a:pPr>
              <a:lnSpc>
                <a:spcPct val="80000"/>
              </a:lnSpc>
            </a:pPr>
            <a:endParaRPr lang="en-US" sz="2000" dirty="0">
              <a:latin typeface="Times New Roman" panose="02020603050405020304" pitchFamily="18" charset="0"/>
              <a:cs typeface="Times New Roman" panose="02020603050405020304" pitchFamily="18" charset="0"/>
            </a:endParaRPr>
          </a:p>
          <a:p>
            <a:pPr>
              <a:lnSpc>
                <a:spcPct val="80000"/>
              </a:lnSpc>
            </a:pPr>
            <a:r>
              <a:rPr lang="en-US" sz="2000" dirty="0">
                <a:latin typeface="Times New Roman" panose="02020603050405020304" pitchFamily="18" charset="0"/>
                <a:cs typeface="Times New Roman" panose="02020603050405020304" pitchFamily="18" charset="0"/>
              </a:rPr>
              <a:t>(2) assurance that courses are reasonably available to students when prerequisites or corequisites have been established using content review as defined in subdivision (c) of section 55000. Such assurance shall include sufficient availability of the following: </a:t>
            </a:r>
          </a:p>
          <a:p>
            <a:pPr>
              <a:lnSpc>
                <a:spcPct val="80000"/>
              </a:lnSpc>
            </a:pPr>
            <a:endParaRPr lang="en-US" sz="2000" dirty="0">
              <a:latin typeface="Times New Roman" panose="02020603050405020304" pitchFamily="18" charset="0"/>
              <a:cs typeface="Times New Roman" panose="02020603050405020304" pitchFamily="18" charset="0"/>
            </a:endParaRPr>
          </a:p>
          <a:p>
            <a:pPr>
              <a:lnSpc>
                <a:spcPct val="80000"/>
              </a:lnSpc>
            </a:pPr>
            <a:r>
              <a:rPr lang="en-US" sz="2000" dirty="0">
                <a:latin typeface="Times New Roman" panose="02020603050405020304" pitchFamily="18" charset="0"/>
                <a:cs typeface="Times New Roman" panose="02020603050405020304" pitchFamily="18" charset="0"/>
              </a:rPr>
              <a:t>(A) appropriate courses that do not require prerequisites or corequisites, whether </a:t>
            </a:r>
            <a:r>
              <a:rPr lang="en-US" sz="2000" dirty="0">
                <a:solidFill>
                  <a:srgbClr val="FF0000"/>
                </a:solidFill>
                <a:latin typeface="Times New Roman" panose="02020603050405020304" pitchFamily="18" charset="0"/>
                <a:cs typeface="Times New Roman" panose="02020603050405020304" pitchFamily="18" charset="0"/>
              </a:rPr>
              <a:t>noncredit, credit</a:t>
            </a:r>
            <a:r>
              <a:rPr lang="en-US" sz="2000" dirty="0">
                <a:latin typeface="Times New Roman" panose="02020603050405020304" pitchFamily="18" charset="0"/>
                <a:cs typeface="Times New Roman" panose="02020603050405020304" pitchFamily="18" charset="0"/>
              </a:rPr>
              <a:t>, basic skills or degree-applicable courses; and </a:t>
            </a:r>
          </a:p>
          <a:p>
            <a:pPr>
              <a:lnSpc>
                <a:spcPct val="80000"/>
              </a:lnSpc>
            </a:pPr>
            <a:r>
              <a:rPr lang="en-US" sz="2000" dirty="0">
                <a:latin typeface="Times New Roman" panose="02020603050405020304" pitchFamily="18" charset="0"/>
                <a:cs typeface="Times New Roman" panose="02020603050405020304" pitchFamily="18" charset="0"/>
              </a:rPr>
              <a:t>(B) prerequisite or corequisite courses;</a:t>
            </a:r>
            <a:br>
              <a:rPr lang="en-US" sz="2000" dirty="0">
                <a:latin typeface="Times New Roman" panose="02020603050405020304" pitchFamily="18" charset="0"/>
                <a:cs typeface="Times New Roman" panose="02020603050405020304" pitchFamily="18" charset="0"/>
              </a:rPr>
            </a:br>
            <a:endParaRPr lang="en-US" sz="2000" dirty="0">
              <a:latin typeface="Times New Roman" panose="02020603050405020304" pitchFamily="18" charset="0"/>
              <a:cs typeface="Times New Roman" panose="02020603050405020304" pitchFamily="18" charset="0"/>
            </a:endParaRPr>
          </a:p>
          <a:p>
            <a:pPr>
              <a:lnSpc>
                <a:spcPct val="80000"/>
              </a:lnSpc>
            </a:pPr>
            <a:r>
              <a:rPr lang="en-US" sz="2000" dirty="0">
                <a:latin typeface="Times New Roman" panose="02020603050405020304" pitchFamily="18" charset="0"/>
                <a:cs typeface="Times New Roman" panose="02020603050405020304" pitchFamily="18" charset="0"/>
              </a:rPr>
              <a:t>(3) provisions for training for the curriculum committee; and </a:t>
            </a:r>
          </a:p>
          <a:p>
            <a:pPr>
              <a:lnSpc>
                <a:spcPct val="80000"/>
              </a:lnSpc>
            </a:pPr>
            <a:endParaRPr lang="en-US" sz="2000" dirty="0">
              <a:latin typeface="Times New Roman" panose="02020603050405020304" pitchFamily="18" charset="0"/>
              <a:cs typeface="Times New Roman" panose="02020603050405020304" pitchFamily="18" charset="0"/>
            </a:endParaRPr>
          </a:p>
          <a:p>
            <a:pPr>
              <a:lnSpc>
                <a:spcPct val="80000"/>
              </a:lnSpc>
            </a:pPr>
            <a:r>
              <a:rPr lang="en-US" sz="2000" dirty="0">
                <a:latin typeface="Times New Roman" panose="02020603050405020304" pitchFamily="18" charset="0"/>
                <a:cs typeface="Times New Roman" panose="02020603050405020304" pitchFamily="18" charset="0"/>
              </a:rPr>
              <a:t>(4) the research to be used to determine the impact of new prerequisites </a:t>
            </a:r>
            <a:r>
              <a:rPr lang="en-US" sz="2000" dirty="0">
                <a:solidFill>
                  <a:srgbClr val="FF0000"/>
                </a:solidFill>
                <a:latin typeface="Times New Roman" panose="02020603050405020304" pitchFamily="18" charset="0"/>
                <a:cs typeface="Times New Roman" panose="02020603050405020304" pitchFamily="18" charset="0"/>
              </a:rPr>
              <a:t>and corequisites </a:t>
            </a:r>
            <a:r>
              <a:rPr lang="en-US" sz="2000" dirty="0">
                <a:latin typeface="Times New Roman" panose="02020603050405020304" pitchFamily="18" charset="0"/>
                <a:cs typeface="Times New Roman" panose="02020603050405020304" pitchFamily="18" charset="0"/>
              </a:rPr>
              <a:t>based on content review. </a:t>
            </a:r>
          </a:p>
        </p:txBody>
      </p:sp>
    </p:spTree>
    <p:extLst>
      <p:ext uri="{BB962C8B-B14F-4D97-AF65-F5344CB8AC3E}">
        <p14:creationId xmlns:p14="http://schemas.microsoft.com/office/powerpoint/2010/main" val="3359232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2571</TotalTime>
  <Words>3368</Words>
  <Application>Microsoft Macintosh PowerPoint</Application>
  <PresentationFormat>Widescreen</PresentationFormat>
  <Paragraphs>414</Paragraphs>
  <Slides>42</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42</vt:i4>
      </vt:variant>
    </vt:vector>
  </HeadingPairs>
  <TitlesOfParts>
    <vt:vector size="47" baseType="lpstr">
      <vt:lpstr>Arial</vt:lpstr>
      <vt:lpstr>Calibri</vt:lpstr>
      <vt:lpstr>Calibri Light</vt:lpstr>
      <vt:lpstr>Times New Roman</vt:lpstr>
      <vt:lpstr>Office Theme</vt:lpstr>
      <vt:lpstr>In Sync with Title 5 and AB 705 – Getting Ready for 2019/20</vt:lpstr>
      <vt:lpstr>Description</vt:lpstr>
      <vt:lpstr>Overview</vt:lpstr>
      <vt:lpstr>5C – What is it?</vt:lpstr>
      <vt:lpstr>The Process</vt:lpstr>
      <vt:lpstr>In Particular…</vt:lpstr>
      <vt:lpstr>The Regulations</vt:lpstr>
      <vt:lpstr>Title 5 §55002</vt:lpstr>
      <vt:lpstr>Title 5 §55003</vt:lpstr>
      <vt:lpstr>Title 5 §55003</vt:lpstr>
      <vt:lpstr>Title 5 §55003</vt:lpstr>
      <vt:lpstr>Title 5 §55063</vt:lpstr>
      <vt:lpstr>Title 5 §55063</vt:lpstr>
      <vt:lpstr>§55522 English and Mathematics Placement and Assessment</vt:lpstr>
      <vt:lpstr>§55522 English and Mathematics Placement and Assessment</vt:lpstr>
      <vt:lpstr>§55522 English and Mathematics Placement and Assessment</vt:lpstr>
      <vt:lpstr>§55522 English and Mathematics Placement and Assessment</vt:lpstr>
      <vt:lpstr>§55522 English and Mathematics Placement and Assessment</vt:lpstr>
      <vt:lpstr>§55522 English and Mathematics Placement and Assessment</vt:lpstr>
      <vt:lpstr>§55522 English and Mathematics Placement and Assessment</vt:lpstr>
      <vt:lpstr>§55522 English and Mathematics Placement and Assessment</vt:lpstr>
      <vt:lpstr>Implications… </vt:lpstr>
      <vt:lpstr>Correlation vs Causation It’s Complicated!</vt:lpstr>
      <vt:lpstr>Correlation led to finding Causation</vt:lpstr>
      <vt:lpstr>PowerPoint Presentation</vt:lpstr>
      <vt:lpstr>More complicated reasons for correlation…</vt:lpstr>
      <vt:lpstr>Lurking variables…What might they be?</vt:lpstr>
      <vt:lpstr>And then there is just some silliness…</vt:lpstr>
      <vt:lpstr>PowerPoint Presentation</vt:lpstr>
      <vt:lpstr>PowerPoint Presentation</vt:lpstr>
      <vt:lpstr>PowerPoint Presentation</vt:lpstr>
      <vt:lpstr>Let’s take a quick brain overload on some data…</vt:lpstr>
      <vt:lpstr>Students Enrollment by Unit Load –  (recent 10 years) datamart.cccco.edu</vt:lpstr>
      <vt:lpstr>Students Enrollment by Unit Load –  (Fall 2009 – Fall 2018) datamart.cccco.edu</vt:lpstr>
      <vt:lpstr>Students Enrollment by Unit Load –  (25-year span, 5-year increments) datamart.cccco.edu</vt:lpstr>
      <vt:lpstr>Students Enrollment by Unit Load –  (Fall 1993 – Fall 2018) datamart.cccco.edu</vt:lpstr>
      <vt:lpstr>Skills Gains – CB21/EFL</vt:lpstr>
      <vt:lpstr>What about 2019/20? </vt:lpstr>
      <vt:lpstr>How do you create a joint definition of success? </vt:lpstr>
      <vt:lpstr>Robust Discussion! </vt:lpstr>
      <vt:lpstr>Thank you!</vt:lpstr>
      <vt:lpstr>Resources</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Academic Senate  The “10+1” and Shared Governance</dc:title>
  <dc:creator>Virginia May</dc:creator>
  <cp:lastModifiedBy>Virginia May</cp:lastModifiedBy>
  <cp:revision>260</cp:revision>
  <dcterms:created xsi:type="dcterms:W3CDTF">2017-10-02T12:56:57Z</dcterms:created>
  <dcterms:modified xsi:type="dcterms:W3CDTF">2019-04-11T15:02:15Z</dcterms:modified>
</cp:coreProperties>
</file>