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0"/>
  </p:notesMasterIdLst>
  <p:handoutMasterIdLst>
    <p:handoutMasterId r:id="rId41"/>
  </p:handoutMasterIdLst>
  <p:sldIdLst>
    <p:sldId id="256" r:id="rId2"/>
    <p:sldId id="257" r:id="rId3"/>
    <p:sldId id="269" r:id="rId4"/>
    <p:sldId id="258" r:id="rId5"/>
    <p:sldId id="280" r:id="rId6"/>
    <p:sldId id="281" r:id="rId7"/>
    <p:sldId id="282" r:id="rId8"/>
    <p:sldId id="268" r:id="rId9"/>
    <p:sldId id="274" r:id="rId10"/>
    <p:sldId id="275" r:id="rId11"/>
    <p:sldId id="276" r:id="rId12"/>
    <p:sldId id="277" r:id="rId13"/>
    <p:sldId id="278" r:id="rId14"/>
    <p:sldId id="279" r:id="rId15"/>
    <p:sldId id="266" r:id="rId16"/>
    <p:sldId id="270" r:id="rId17"/>
    <p:sldId id="259" r:id="rId18"/>
    <p:sldId id="271" r:id="rId19"/>
    <p:sldId id="260" r:id="rId20"/>
    <p:sldId id="288" r:id="rId21"/>
    <p:sldId id="290" r:id="rId22"/>
    <p:sldId id="289" r:id="rId23"/>
    <p:sldId id="261" r:id="rId24"/>
    <p:sldId id="287" r:id="rId25"/>
    <p:sldId id="285" r:id="rId26"/>
    <p:sldId id="286" r:id="rId27"/>
    <p:sldId id="292" r:id="rId28"/>
    <p:sldId id="291" r:id="rId29"/>
    <p:sldId id="293" r:id="rId30"/>
    <p:sldId id="272" r:id="rId31"/>
    <p:sldId id="262" r:id="rId32"/>
    <p:sldId id="283" r:id="rId33"/>
    <p:sldId id="284" r:id="rId34"/>
    <p:sldId id="296" r:id="rId35"/>
    <p:sldId id="298" r:id="rId36"/>
    <p:sldId id="297" r:id="rId37"/>
    <p:sldId id="294"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3165"/>
  </p:normalViewPr>
  <p:slideViewPr>
    <p:cSldViewPr snapToGrid="0" snapToObjects="1">
      <p:cViewPr varScale="1">
        <p:scale>
          <a:sx n="60" d="100"/>
          <a:sy n="60" d="100"/>
        </p:scale>
        <p:origin x="11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11/1/19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11/1/19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November 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November 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November 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November 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November 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November 1,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November 1,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November 1,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November 1,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November 1,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November 1,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November 1,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ginfo.legislature.ca.gov/faces/codes_displaySection.xhtml?lawCode=EDC&amp;sectionNum=84760.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roups.io/g/CCCCurriculumChairs" TargetMode="External"/><Relationship Id="rId3" Type="http://schemas.openxmlformats.org/officeDocument/2006/relationships/hyperlink" Target="mailto:CCCCurriculumChairs+subscribe@groups.io"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info@asccc.org" TargetMode="External"/><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cap="none" dirty="0" smtClean="0">
                <a:cs typeface="Times New Roman"/>
              </a:rPr>
              <a:t>ASCCC Curriculum Regionals</a:t>
            </a:r>
            <a:endParaRPr lang="en-US" sz="4800" cap="none" dirty="0">
              <a:cs typeface="Times New Roman"/>
            </a:endParaRPr>
          </a:p>
        </p:txBody>
      </p:sp>
      <p:sp>
        <p:nvSpPr>
          <p:cNvPr id="3" name="Subtitle 2"/>
          <p:cNvSpPr>
            <a:spLocks noGrp="1"/>
          </p:cNvSpPr>
          <p:nvPr>
            <p:ph type="subTitle" idx="1"/>
          </p:nvPr>
        </p:nvSpPr>
        <p:spPr>
          <a:xfrm>
            <a:off x="423333" y="3505199"/>
            <a:ext cx="8348134" cy="2640767"/>
          </a:xfrm>
        </p:spPr>
        <p:txBody>
          <a:bodyPr>
            <a:normAutofit/>
          </a:bodyPr>
          <a:lstStyle/>
          <a:p>
            <a:pPr algn="ctr"/>
            <a:r>
              <a:rPr lang="en-US" sz="3600" dirty="0" smtClean="0">
                <a:latin typeface="+mj-lt"/>
                <a:cs typeface="Times New Roman"/>
              </a:rPr>
              <a:t>5C Updates</a:t>
            </a:r>
          </a:p>
          <a:p>
            <a:pPr algn="ctr"/>
            <a:endParaRPr lang="en-US" sz="3600" dirty="0" smtClean="0">
              <a:latin typeface="+mj-lt"/>
              <a:cs typeface="Times New Roman"/>
            </a:endParaRPr>
          </a:p>
          <a:p>
            <a:pPr algn="ctr"/>
            <a:r>
              <a:rPr lang="en-US" dirty="0" smtClean="0">
                <a:latin typeface="+mj-lt"/>
                <a:cs typeface="Times New Roman"/>
              </a:rPr>
              <a:t>Cheryl </a:t>
            </a:r>
            <a:r>
              <a:rPr lang="en-US" dirty="0" err="1" smtClean="0">
                <a:latin typeface="+mj-lt"/>
                <a:cs typeface="Times New Roman"/>
              </a:rPr>
              <a:t>Aschenbach</a:t>
            </a:r>
            <a:r>
              <a:rPr lang="en-US" dirty="0" smtClean="0">
                <a:latin typeface="+mj-lt"/>
                <a:cs typeface="Times New Roman"/>
              </a:rPr>
              <a:t>, ASCCC Curriculum Chair, </a:t>
            </a:r>
            <a:r>
              <a:rPr lang="en-US" smtClean="0">
                <a:latin typeface="+mj-lt"/>
                <a:cs typeface="Times New Roman"/>
              </a:rPr>
              <a:t>5C Co-Chair</a:t>
            </a:r>
          </a:p>
          <a:p>
            <a:pPr algn="ctr"/>
            <a:r>
              <a:rPr lang="en-US" dirty="0" smtClean="0">
                <a:latin typeface="+mj-lt"/>
                <a:cs typeface="Times New Roman"/>
              </a:rPr>
              <a:t>November </a:t>
            </a:r>
            <a:r>
              <a:rPr lang="en-US" dirty="0" smtClean="0">
                <a:latin typeface="+mj-lt"/>
                <a:cs typeface="Times New Roman"/>
              </a:rPr>
              <a:t>2019</a:t>
            </a:r>
            <a:endParaRPr lang="en-US" dirty="0">
              <a:latin typeface="+mj-lt"/>
              <a:cs typeface="Times New Roman"/>
            </a:endParaRPr>
          </a:p>
        </p:txBody>
      </p:sp>
      <p:pic>
        <p:nvPicPr>
          <p:cNvPr id="6" name="Google Shape;179;p25">
            <a:extLst>
              <a:ext uri="{FF2B5EF4-FFF2-40B4-BE49-F238E27FC236}">
                <a16:creationId xmlns:a16="http://schemas.microsoft.com/office/drawing/2014/main" xmlns="" id="{FE9004C5-C2D5-7E47-A847-ABA3D0850789}"/>
              </a:ext>
            </a:extLst>
          </p:cNvPr>
          <p:cNvPicPr preferRelativeResize="0"/>
          <p:nvPr/>
        </p:nvPicPr>
        <p:blipFill rotWithShape="1">
          <a:blip r:embed="rId3">
            <a:alphaModFix/>
          </a:blip>
          <a:srcRect/>
          <a:stretch/>
        </p:blipFill>
        <p:spPr>
          <a:xfrm>
            <a:off x="2188562" y="349251"/>
            <a:ext cx="4817675" cy="1379666"/>
          </a:xfrm>
          <a:prstGeom prst="rect">
            <a:avLst/>
          </a:prstGeom>
          <a:noFill/>
          <a:ln>
            <a:noFill/>
          </a:ln>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PCAH 7: Key Changes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Guidelines for all local approvals added since July 2017</a:t>
            </a:r>
          </a:p>
          <a:p>
            <a:pPr lvl="0"/>
            <a:r>
              <a:rPr lang="en-US" b="1" dirty="0"/>
              <a:t>Courses</a:t>
            </a:r>
            <a:endParaRPr lang="en-US" sz="2000" dirty="0"/>
          </a:p>
          <a:p>
            <a:pPr lvl="1"/>
            <a:r>
              <a:rPr lang="en-US" dirty="0"/>
              <a:t>  Credit - all credit courses</a:t>
            </a:r>
            <a:endParaRPr lang="en-US" sz="1800" dirty="0"/>
          </a:p>
          <a:p>
            <a:pPr lvl="1"/>
            <a:r>
              <a:rPr lang="en-US" dirty="0"/>
              <a:t>  Noncredit - all noncredit courses</a:t>
            </a:r>
            <a:endParaRPr lang="en-US" sz="1800" dirty="0"/>
          </a:p>
          <a:p>
            <a:pPr lvl="0"/>
            <a:r>
              <a:rPr lang="en-US" b="1" dirty="0"/>
              <a:t> Programs</a:t>
            </a:r>
            <a:endParaRPr lang="en-US" sz="2000" dirty="0"/>
          </a:p>
          <a:p>
            <a:pPr lvl="1"/>
            <a:r>
              <a:rPr lang="en-US" dirty="0"/>
              <a:t> Credit</a:t>
            </a:r>
            <a:endParaRPr lang="en-US" sz="1800" dirty="0"/>
          </a:p>
          <a:p>
            <a:pPr lvl="2"/>
            <a:r>
              <a:rPr lang="en-US" sz="2200" dirty="0"/>
              <a:t>Modified credit programs (excluding ADTs)</a:t>
            </a:r>
          </a:p>
          <a:p>
            <a:pPr lvl="2"/>
            <a:r>
              <a:rPr lang="en-US" sz="2200" dirty="0"/>
              <a:t>New credit programs with a Program Goal of “Local”</a:t>
            </a:r>
          </a:p>
          <a:p>
            <a:pPr lvl="2"/>
            <a:r>
              <a:rPr lang="en-US" sz="2200" dirty="0"/>
              <a:t>Credit CTE C-ID aligned programs (Sample of a model curriculum templates, LMI, regional consortium recommendations still must be contain in submission) with the exception of new CTE credit programs that are not C-ID aligned and Apprenticeship</a:t>
            </a:r>
          </a:p>
          <a:p>
            <a:pPr lvl="1"/>
            <a:r>
              <a:rPr lang="en-US" dirty="0"/>
              <a:t>Noncredit</a:t>
            </a:r>
            <a:endParaRPr lang="en-US" sz="1800" dirty="0"/>
          </a:p>
          <a:p>
            <a:pPr lvl="2"/>
            <a:r>
              <a:rPr lang="en-US" sz="2200" dirty="0"/>
              <a:t>All noncredit programs with the exception of CDCP Short-Term Vocational (Education Code </a:t>
            </a:r>
            <a:r>
              <a:rPr lang="en-US" sz="2200" u="sng" dirty="0">
                <a:hlinkClick r:id="rId2"/>
              </a:rPr>
              <a:t>§84760.5</a:t>
            </a:r>
            <a:r>
              <a:rPr lang="en-US" sz="2200" dirty="0"/>
              <a:t> (a)(3) requires approval of short-term vocational programs by the Chancellor’s Office and thus is excluded from local and automatic approval)</a:t>
            </a:r>
          </a:p>
          <a:p>
            <a:endParaRPr lang="en-US" dirty="0"/>
          </a:p>
        </p:txBody>
      </p:sp>
    </p:spTree>
    <p:extLst>
      <p:ext uri="{BB962C8B-B14F-4D97-AF65-F5344CB8AC3E}">
        <p14:creationId xmlns:p14="http://schemas.microsoft.com/office/powerpoint/2010/main" val="166356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PCAH 7: Key Changes</a:t>
            </a:r>
            <a:endParaRPr lang="en-US" dirty="0"/>
          </a:p>
        </p:txBody>
      </p:sp>
      <p:sp>
        <p:nvSpPr>
          <p:cNvPr id="3" name="Content Placeholder 2"/>
          <p:cNvSpPr>
            <a:spLocks noGrp="1"/>
          </p:cNvSpPr>
          <p:nvPr>
            <p:ph idx="1"/>
          </p:nvPr>
        </p:nvSpPr>
        <p:spPr/>
        <p:txBody>
          <a:bodyPr/>
          <a:lstStyle/>
          <a:p>
            <a:pPr marL="0" indent="0">
              <a:buNone/>
            </a:pPr>
            <a:r>
              <a:rPr lang="en-US" dirty="0"/>
              <a:t>Certificate of Achievement Unit Value Changes </a:t>
            </a:r>
          </a:p>
          <a:p>
            <a:r>
              <a:rPr lang="en-US" dirty="0"/>
              <a:t>&gt;16 semester/24 quarter units </a:t>
            </a:r>
            <a:r>
              <a:rPr lang="en-US" dirty="0" smtClean="0"/>
              <a:t>MUST </a:t>
            </a:r>
            <a:r>
              <a:rPr lang="en-US" dirty="0"/>
              <a:t>be submitted (previously 18)</a:t>
            </a:r>
          </a:p>
          <a:p>
            <a:r>
              <a:rPr lang="en-US" dirty="0"/>
              <a:t>&gt; 8 semester/12 quarter units MAY be submitted (previously 12)</a:t>
            </a:r>
          </a:p>
          <a:p>
            <a:r>
              <a:rPr lang="en-US" dirty="0"/>
              <a:t>Effective Fall 2018</a:t>
            </a:r>
          </a:p>
          <a:p>
            <a:endParaRPr lang="en-US" dirty="0"/>
          </a:p>
        </p:txBody>
      </p:sp>
    </p:spTree>
    <p:extLst>
      <p:ext uri="{BB962C8B-B14F-4D97-AF65-F5344CB8AC3E}">
        <p14:creationId xmlns:p14="http://schemas.microsoft.com/office/powerpoint/2010/main" val="106291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PCAH 7: Key Changes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Graduation Requirement </a:t>
            </a:r>
            <a:r>
              <a:rPr lang="en-US" dirty="0" smtClean="0"/>
              <a:t>Clarification (consistent with Title 5 changes)</a:t>
            </a:r>
            <a:endParaRPr lang="en-US" dirty="0"/>
          </a:p>
          <a:p>
            <a:r>
              <a:rPr lang="en-US" dirty="0" smtClean="0"/>
              <a:t>All </a:t>
            </a:r>
            <a:r>
              <a:rPr lang="en-US" dirty="0"/>
              <a:t>students awarded a degree must </a:t>
            </a:r>
            <a:r>
              <a:rPr lang="en-US" b="1" dirty="0"/>
              <a:t>demonstrate competence in writing </a:t>
            </a:r>
            <a:r>
              <a:rPr lang="en-US" dirty="0"/>
              <a:t>by obtaining a satisfactory grade in an English course at the level Freshman Composition or by demonstrating competency that is comparable to satisfactory completion of the specified English course, determined locally. Satisfactory completion of an English course at the level of Freshman Composition or higher satisfies both this competency requirement and the English Composition GE coursework requirement.</a:t>
            </a:r>
          </a:p>
          <a:p>
            <a:r>
              <a:rPr lang="en-US" b="1" dirty="0"/>
              <a:t>Competence in mathematics must be demonstrated </a:t>
            </a:r>
            <a:r>
              <a:rPr lang="en-US" dirty="0"/>
              <a:t>by obtaining a satisfactory grade in a mathematics course at or above the level of the course typically known as Intermediate Algebra (either Intermediate Algebra or another mathematics course at the same level, with the same rigor and with Elementary Algebra as a prerequisite, approved locally) or by demonstrating competency that is comparable to satisfactory completion of a mathematics course at or above the level of the course typically known as Intermediate Algebra determined locally. Satisfactory completion of a mathematics course at or above the level of Intermediate Algebra satisfies both this competency requirement and the Communication and Analytical Thinking GE coursework requirement. </a:t>
            </a:r>
          </a:p>
          <a:p>
            <a:endParaRPr lang="en-US" dirty="0"/>
          </a:p>
        </p:txBody>
      </p:sp>
    </p:spTree>
    <p:extLst>
      <p:ext uri="{BB962C8B-B14F-4D97-AF65-F5344CB8AC3E}">
        <p14:creationId xmlns:p14="http://schemas.microsoft.com/office/powerpoint/2010/main" val="81451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PCAH 7: Key Changes</a:t>
            </a:r>
            <a:endParaRPr lang="en-US" dirty="0"/>
          </a:p>
        </p:txBody>
      </p:sp>
      <p:sp>
        <p:nvSpPr>
          <p:cNvPr id="3" name="Content Placeholder 2"/>
          <p:cNvSpPr>
            <a:spLocks noGrp="1"/>
          </p:cNvSpPr>
          <p:nvPr>
            <p:ph idx="1"/>
          </p:nvPr>
        </p:nvSpPr>
        <p:spPr/>
        <p:txBody>
          <a:bodyPr/>
          <a:lstStyle/>
          <a:p>
            <a:pPr marL="0" indent="0">
              <a:buNone/>
            </a:pPr>
            <a:r>
              <a:rPr lang="en-US" dirty="0"/>
              <a:t>Graduation Requirement Clarification</a:t>
            </a:r>
          </a:p>
          <a:p>
            <a:r>
              <a:rPr lang="en-US" dirty="0"/>
              <a:t>It should be noted that the competency requirements for written expression and mathematics may also be met by obtaining a satisfactory grade in courses in English and mathematics taught in or on behalf of other departments and disciplines, and which, as determined by the district governing board, require entrance skills at a level equivalent to those necessary for Freshman Composition and Intermediate Algebra respectively. </a:t>
            </a:r>
          </a:p>
          <a:p>
            <a:r>
              <a:rPr lang="en-US" dirty="0"/>
              <a:t>Requirements for demonstrating competency in reading shall be locally determined.</a:t>
            </a:r>
          </a:p>
          <a:p>
            <a:endParaRPr lang="en-US" dirty="0"/>
          </a:p>
        </p:txBody>
      </p:sp>
    </p:spTree>
    <p:extLst>
      <p:ext uri="{BB962C8B-B14F-4D97-AF65-F5344CB8AC3E}">
        <p14:creationId xmlns:p14="http://schemas.microsoft.com/office/powerpoint/2010/main" val="167911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PCAH 7: Key Changes</a:t>
            </a:r>
            <a:endParaRPr lang="en-US" dirty="0"/>
          </a:p>
        </p:txBody>
      </p:sp>
      <p:sp>
        <p:nvSpPr>
          <p:cNvPr id="3" name="Content Placeholder 2"/>
          <p:cNvSpPr>
            <a:spLocks noGrp="1"/>
          </p:cNvSpPr>
          <p:nvPr>
            <p:ph idx="1"/>
          </p:nvPr>
        </p:nvSpPr>
        <p:spPr>
          <a:xfrm>
            <a:off x="457200" y="1600199"/>
            <a:ext cx="8229600" cy="5088467"/>
          </a:xfrm>
        </p:spPr>
        <p:txBody>
          <a:bodyPr>
            <a:normAutofit fontScale="92500" lnSpcReduction="10000"/>
          </a:bodyPr>
          <a:lstStyle/>
          <a:p>
            <a:pPr marL="0" indent="0">
              <a:buNone/>
            </a:pPr>
            <a:r>
              <a:rPr lang="en-US" sz="3000" dirty="0"/>
              <a:t>New MIS Codes</a:t>
            </a:r>
          </a:p>
          <a:p>
            <a:pPr>
              <a:buClr>
                <a:schemeClr val="tx1"/>
              </a:buClr>
            </a:pPr>
            <a:endParaRPr lang="en-US" dirty="0">
              <a:cs typeface="Times New Roman" panose="02020603050405020304" pitchFamily="18" charset="0"/>
            </a:endParaRPr>
          </a:p>
          <a:p>
            <a:pPr lvl="1">
              <a:buClr>
                <a:schemeClr val="tx1"/>
              </a:buClr>
            </a:pPr>
            <a:r>
              <a:rPr lang="en-US" sz="2800" dirty="0">
                <a:cs typeface="Times New Roman" panose="02020603050405020304" pitchFamily="18" charset="0"/>
              </a:rPr>
              <a:t>CB25 – Identify GE requirement or local competency </a:t>
            </a:r>
          </a:p>
          <a:p>
            <a:pPr lvl="2">
              <a:buClr>
                <a:schemeClr val="tx1"/>
              </a:buClr>
            </a:pPr>
            <a:r>
              <a:rPr lang="en-US" sz="2400" dirty="0">
                <a:ea typeface="Times New Roman" charset="0"/>
                <a:cs typeface="Times New Roman" charset="0"/>
              </a:rPr>
              <a:t>This element indicates whether a course fulfills general education requirements for mathematics/quantitative reasoning or English composition in the context of transfer, degree, and certificate programs. </a:t>
            </a:r>
          </a:p>
          <a:p>
            <a:pPr lvl="2">
              <a:buClr>
                <a:schemeClr val="tx1"/>
              </a:buClr>
            </a:pPr>
            <a:endParaRPr lang="en-US" dirty="0">
              <a:cs typeface="Times New Roman" panose="02020603050405020304" pitchFamily="18" charset="0"/>
            </a:endParaRPr>
          </a:p>
          <a:p>
            <a:pPr lvl="1">
              <a:buClr>
                <a:schemeClr val="tx1"/>
              </a:buClr>
            </a:pPr>
            <a:r>
              <a:rPr lang="en-US" sz="2800" dirty="0">
                <a:cs typeface="Times New Roman" panose="02020603050405020304" pitchFamily="18" charset="0"/>
              </a:rPr>
              <a:t>CB26 – support course type</a:t>
            </a:r>
          </a:p>
          <a:p>
            <a:pPr lvl="2">
              <a:buClr>
                <a:schemeClr val="tx1"/>
              </a:buClr>
            </a:pPr>
            <a:r>
              <a:rPr lang="en-US" sz="2400" dirty="0">
                <a:ea typeface="Times New Roman" charset="0"/>
                <a:cs typeface="Times New Roman" charset="0"/>
              </a:rPr>
              <a:t>This element indicates whether a course is associated with another degree-applicable course for the purpose of providing the support necessary to complete the associated course.</a:t>
            </a:r>
            <a:endParaRPr lang="en-US" sz="2400" dirty="0">
              <a:cs typeface="Times New Roman" panose="02020603050405020304" pitchFamily="18" charset="0"/>
            </a:endParaRPr>
          </a:p>
          <a:p>
            <a:endParaRPr lang="en-US" dirty="0"/>
          </a:p>
        </p:txBody>
      </p:sp>
    </p:spTree>
    <p:extLst>
      <p:ext uri="{BB962C8B-B14F-4D97-AF65-F5344CB8AC3E}">
        <p14:creationId xmlns:p14="http://schemas.microsoft.com/office/powerpoint/2010/main" val="57040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PCAH 7: Submission Guidelines </a:t>
            </a:r>
            <a:br>
              <a:rPr lang="en-US" dirty="0" smtClean="0"/>
            </a:br>
            <a:r>
              <a:rPr lang="en-US" dirty="0" smtClean="0"/>
              <a:t>(Technical Manual)</a:t>
            </a:r>
            <a:endParaRPr lang="en-US" dirty="0"/>
          </a:p>
        </p:txBody>
      </p:sp>
      <p:sp>
        <p:nvSpPr>
          <p:cNvPr id="3" name="Content Placeholder 2"/>
          <p:cNvSpPr>
            <a:spLocks noGrp="1"/>
          </p:cNvSpPr>
          <p:nvPr>
            <p:ph idx="1"/>
          </p:nvPr>
        </p:nvSpPr>
        <p:spPr/>
        <p:txBody>
          <a:bodyPr/>
          <a:lstStyle/>
          <a:p>
            <a:r>
              <a:rPr lang="en-US" dirty="0"/>
              <a:t>Development intended to follow approval of PCAH</a:t>
            </a:r>
          </a:p>
          <a:p>
            <a:r>
              <a:rPr lang="en-US" dirty="0"/>
              <a:t>Held once COCI end-of-life discussed and potential for curriculum inventory system RFP first indicated</a:t>
            </a:r>
          </a:p>
          <a:p>
            <a:r>
              <a:rPr lang="en-US" dirty="0"/>
              <a:t>Challenge: develop a more technical document to supplement PCAH that isn’t technology-specific given uncertainty of future curriculum inventory system technology solution</a:t>
            </a:r>
          </a:p>
          <a:p>
            <a:r>
              <a:rPr lang="en-US" dirty="0" smtClean="0"/>
              <a:t>Team and timelines </a:t>
            </a:r>
            <a:r>
              <a:rPr lang="en-US" dirty="0"/>
              <a:t>being developed now for </a:t>
            </a:r>
            <a:r>
              <a:rPr lang="en-US" dirty="0" smtClean="0"/>
              <a:t>spring </a:t>
            </a:r>
            <a:r>
              <a:rPr lang="en-US" dirty="0"/>
              <a:t>completion</a:t>
            </a:r>
          </a:p>
          <a:p>
            <a:endParaRPr lang="en-US" dirty="0"/>
          </a:p>
        </p:txBody>
      </p:sp>
    </p:spTree>
    <p:extLst>
      <p:ext uri="{BB962C8B-B14F-4D97-AF65-F5344CB8AC3E}">
        <p14:creationId xmlns:p14="http://schemas.microsoft.com/office/powerpoint/2010/main" val="159728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AB705 ESL </a:t>
            </a:r>
            <a:r>
              <a:rPr lang="en-US" dirty="0" smtClean="0"/>
              <a:t/>
            </a:r>
            <a:br>
              <a:rPr lang="en-US" dirty="0" smtClean="0"/>
            </a:br>
            <a:r>
              <a:rPr lang="en-US" dirty="0" smtClean="0"/>
              <a:t>Title </a:t>
            </a:r>
            <a:r>
              <a:rPr lang="en-US" dirty="0"/>
              <a:t>5 Changes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566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AB705 ESL Title 5 </a:t>
            </a:r>
            <a:r>
              <a:rPr lang="en-US" dirty="0" smtClean="0"/>
              <a:t>Changes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Title 5 §55522 English and Mathematics Placement revised 2018-2019 </a:t>
            </a:r>
          </a:p>
          <a:p>
            <a:pPr lvl="1"/>
            <a:r>
              <a:rPr lang="en-US" dirty="0" smtClean="0"/>
              <a:t>Necessary to implement AB705</a:t>
            </a:r>
          </a:p>
          <a:p>
            <a:pPr lvl="1"/>
            <a:r>
              <a:rPr lang="en-US" dirty="0" smtClean="0"/>
              <a:t>Approved by Board of Governors March 2019</a:t>
            </a:r>
          </a:p>
          <a:p>
            <a:pPr lvl="1"/>
            <a:r>
              <a:rPr lang="en-US" dirty="0" smtClean="0"/>
              <a:t>Revisions registered and effective August 2019</a:t>
            </a:r>
          </a:p>
          <a:p>
            <a:r>
              <a:rPr lang="en-US" dirty="0" smtClean="0"/>
              <a:t>Title 5 changes for ESL assessment and placement also necessary</a:t>
            </a:r>
          </a:p>
          <a:p>
            <a:pPr lvl="1"/>
            <a:r>
              <a:rPr lang="en-US" dirty="0" smtClean="0"/>
              <a:t>New section proposed (§55522.5) modeled after §55522</a:t>
            </a:r>
          </a:p>
          <a:p>
            <a:pPr lvl="1"/>
            <a:r>
              <a:rPr lang="en-US" dirty="0" smtClean="0"/>
              <a:t>Initial proposal from AB705 ESL Workgroup</a:t>
            </a:r>
          </a:p>
          <a:p>
            <a:pPr lvl="1"/>
            <a:r>
              <a:rPr lang="en-US" dirty="0" smtClean="0"/>
              <a:t>5C initial review in September 2019</a:t>
            </a:r>
          </a:p>
          <a:p>
            <a:pPr lvl="1"/>
            <a:r>
              <a:rPr lang="en-US" dirty="0" smtClean="0"/>
              <a:t>CO Legal review and revisions; 5C official first read October 2019</a:t>
            </a:r>
          </a:p>
          <a:p>
            <a:pPr lvl="1"/>
            <a:r>
              <a:rPr lang="en-US" dirty="0" smtClean="0"/>
              <a:t>Target: 5C recommendation November 2019</a:t>
            </a:r>
          </a:p>
          <a:p>
            <a:pPr lvl="1"/>
            <a:r>
              <a:rPr lang="en-US" dirty="0" smtClean="0"/>
              <a:t>Target: Consultation Council December 2019</a:t>
            </a:r>
          </a:p>
          <a:p>
            <a:pPr lvl="1"/>
            <a:r>
              <a:rPr lang="en-US" dirty="0" smtClean="0"/>
              <a:t>Target: </a:t>
            </a:r>
            <a:r>
              <a:rPr lang="en-US" dirty="0" err="1" smtClean="0"/>
              <a:t>BoG</a:t>
            </a:r>
            <a:r>
              <a:rPr lang="en-US" dirty="0" smtClean="0"/>
              <a:t> 1</a:t>
            </a:r>
            <a:r>
              <a:rPr lang="en-US" baseline="30000" dirty="0" smtClean="0"/>
              <a:t>st</a:t>
            </a:r>
            <a:r>
              <a:rPr lang="en-US" dirty="0" smtClean="0"/>
              <a:t> read January 2020 &amp; 2</a:t>
            </a:r>
            <a:r>
              <a:rPr lang="en-US" baseline="30000" dirty="0" smtClean="0"/>
              <a:t>nd</a:t>
            </a:r>
            <a:r>
              <a:rPr lang="en-US" dirty="0" smtClean="0"/>
              <a:t> read/approval March 2020</a:t>
            </a:r>
          </a:p>
          <a:p>
            <a:pPr lvl="1"/>
            <a:r>
              <a:rPr lang="en-US" dirty="0" smtClean="0"/>
              <a:t>Target: to be effective Fall 2020 (per AB705)</a:t>
            </a:r>
          </a:p>
          <a:p>
            <a:pPr lvl="1"/>
            <a:endParaRPr lang="en-US" dirty="0"/>
          </a:p>
        </p:txBody>
      </p:sp>
    </p:spTree>
    <p:extLst>
      <p:ext uri="{BB962C8B-B14F-4D97-AF65-F5344CB8AC3E}">
        <p14:creationId xmlns:p14="http://schemas.microsoft.com/office/powerpoint/2010/main" val="197942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Course basic coding:</a:t>
            </a:r>
            <a:br>
              <a:rPr lang="en-US" dirty="0" smtClean="0"/>
            </a:br>
            <a:r>
              <a:rPr lang="en-US" dirty="0" smtClean="0"/>
              <a:t>CB21, CB25, CB26</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5634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CB21 </a:t>
            </a:r>
            <a:r>
              <a:rPr lang="en-US" dirty="0" smtClean="0"/>
              <a:t>Coding</a:t>
            </a:r>
            <a:endParaRPr lang="en-US" dirty="0"/>
          </a:p>
        </p:txBody>
      </p:sp>
      <p:sp>
        <p:nvSpPr>
          <p:cNvPr id="3" name="Content Placeholder 2"/>
          <p:cNvSpPr>
            <a:spLocks noGrp="1"/>
          </p:cNvSpPr>
          <p:nvPr>
            <p:ph idx="1"/>
          </p:nvPr>
        </p:nvSpPr>
        <p:spPr/>
        <p:txBody>
          <a:bodyPr>
            <a:normAutofit lnSpcReduction="10000"/>
          </a:bodyPr>
          <a:lstStyle/>
          <a:p>
            <a:pPr marL="182880" lvl="1"/>
            <a:r>
              <a:rPr lang="en-US" sz="2400" dirty="0" smtClean="0"/>
              <a:t>Prior to identified need to review coding for AB705 implementation, </a:t>
            </a:r>
            <a:r>
              <a:rPr lang="en-US" sz="2400" dirty="0" err="1" smtClean="0"/>
              <a:t>WestEd</a:t>
            </a:r>
            <a:r>
              <a:rPr lang="en-US" sz="2400" dirty="0" smtClean="0"/>
              <a:t> </a:t>
            </a:r>
            <a:r>
              <a:rPr lang="en-US" sz="2400" dirty="0"/>
              <a:t>was already working with K12 adult education and CCC noncredit and credit faculty to consider rubric revisions to improve transition of adult education students to credit </a:t>
            </a:r>
            <a:r>
              <a:rPr lang="en-US" sz="2400" dirty="0" smtClean="0"/>
              <a:t>pathways</a:t>
            </a:r>
            <a:endParaRPr lang="en-US" dirty="0" smtClean="0">
              <a:cs typeface="Times New Roman" panose="02020603050405020304" pitchFamily="18" charset="0"/>
            </a:endParaRPr>
          </a:p>
          <a:p>
            <a:r>
              <a:rPr lang="en-US" dirty="0" smtClean="0">
                <a:cs typeface="Times New Roman" panose="02020603050405020304" pitchFamily="18" charset="0"/>
              </a:rPr>
              <a:t>AB 705 Data Recoding Project started in Fall 2018; Math and English CB21 rubric revisions finished in Spring 2019</a:t>
            </a:r>
          </a:p>
          <a:p>
            <a:r>
              <a:rPr lang="en-US" dirty="0" smtClean="0">
                <a:cs typeface="Times New Roman" panose="02020603050405020304" pitchFamily="18" charset="0"/>
              </a:rPr>
              <a:t>ESL  workgroup has </a:t>
            </a:r>
            <a:r>
              <a:rPr lang="en-US" dirty="0">
                <a:cs typeface="Times New Roman" panose="02020603050405020304" pitchFamily="18" charset="0"/>
              </a:rPr>
              <a:t>continued to meet to finish updates </a:t>
            </a:r>
            <a:r>
              <a:rPr lang="en-US" dirty="0" smtClean="0">
                <a:cs typeface="Times New Roman" panose="02020603050405020304" pitchFamily="18" charset="0"/>
              </a:rPr>
              <a:t>to CB21 rubrics for ESL</a:t>
            </a:r>
            <a:endParaRPr lang="en-US" dirty="0">
              <a:cs typeface="Times New Roman" panose="02020603050405020304" pitchFamily="18" charset="0"/>
            </a:endParaRPr>
          </a:p>
          <a:p>
            <a:r>
              <a:rPr lang="en-US" dirty="0"/>
              <a:t>Larger </a:t>
            </a:r>
            <a:r>
              <a:rPr lang="en-US" dirty="0" smtClean="0"/>
              <a:t>workgroup </a:t>
            </a:r>
            <a:r>
              <a:rPr lang="en-US" dirty="0"/>
              <a:t>convened in Fall 2018 </a:t>
            </a:r>
          </a:p>
          <a:p>
            <a:pPr lvl="1"/>
            <a:r>
              <a:rPr lang="en-US" dirty="0"/>
              <a:t>Mini-committee convened from late</a:t>
            </a:r>
            <a:r>
              <a:rPr lang="en-US" dirty="0">
                <a:solidFill>
                  <a:srgbClr val="00B0F0"/>
                </a:solidFill>
              </a:rPr>
              <a:t> </a:t>
            </a:r>
            <a:r>
              <a:rPr lang="en-US" dirty="0"/>
              <a:t>February to late July 2019 to dig in deeply to create a draft document &amp; chart for the larger group to vet</a:t>
            </a:r>
          </a:p>
          <a:p>
            <a:pPr lvl="1"/>
            <a:r>
              <a:rPr lang="en-US" dirty="0" smtClean="0"/>
              <a:t>Full workgroup </a:t>
            </a:r>
            <a:r>
              <a:rPr lang="en-US" dirty="0"/>
              <a:t>reconvened in August to vet the work</a:t>
            </a:r>
          </a:p>
          <a:p>
            <a:endParaRPr lang="en-US" dirty="0"/>
          </a:p>
        </p:txBody>
      </p:sp>
    </p:spTree>
    <p:extLst>
      <p:ext uri="{BB962C8B-B14F-4D97-AF65-F5344CB8AC3E}">
        <p14:creationId xmlns:p14="http://schemas.microsoft.com/office/powerpoint/2010/main" val="148276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5C Updates</a:t>
            </a:r>
            <a:endParaRPr lang="en-US" dirty="0"/>
          </a:p>
        </p:txBody>
      </p:sp>
      <p:sp>
        <p:nvSpPr>
          <p:cNvPr id="3" name="Content Placeholder 2"/>
          <p:cNvSpPr>
            <a:spLocks noGrp="1"/>
          </p:cNvSpPr>
          <p:nvPr>
            <p:ph idx="1"/>
          </p:nvPr>
        </p:nvSpPr>
        <p:spPr/>
        <p:txBody>
          <a:bodyPr/>
          <a:lstStyle/>
          <a:p>
            <a:r>
              <a:rPr lang="en-US" dirty="0" smtClean="0"/>
              <a:t>PCAH 7</a:t>
            </a:r>
          </a:p>
          <a:p>
            <a:r>
              <a:rPr lang="en-US" dirty="0" smtClean="0"/>
              <a:t>AB705 ESL Title 5 Changes</a:t>
            </a:r>
          </a:p>
          <a:p>
            <a:r>
              <a:rPr lang="en-US" dirty="0" smtClean="0"/>
              <a:t>CB21 Coding</a:t>
            </a:r>
          </a:p>
          <a:p>
            <a:r>
              <a:rPr lang="en-US" dirty="0" smtClean="0"/>
              <a:t>CB25 &amp; 26 Coding</a:t>
            </a:r>
          </a:p>
          <a:p>
            <a:r>
              <a:rPr lang="en-US" dirty="0" smtClean="0"/>
              <a:t>Policies for IB and CLEP</a:t>
            </a:r>
          </a:p>
          <a:p>
            <a:r>
              <a:rPr lang="en-US" dirty="0" smtClean="0"/>
              <a:t>Q&amp;A</a:t>
            </a:r>
          </a:p>
          <a:p>
            <a:endParaRPr lang="en-US" dirty="0" smtClean="0"/>
          </a:p>
          <a:p>
            <a:endParaRPr lang="en-US" dirty="0"/>
          </a:p>
        </p:txBody>
      </p:sp>
    </p:spTree>
    <p:extLst>
      <p:ext uri="{BB962C8B-B14F-4D97-AF65-F5344CB8AC3E}">
        <p14:creationId xmlns:p14="http://schemas.microsoft.com/office/powerpoint/2010/main" val="1570777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CB21 Coding for ESL</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This element indicates course level status for English, writing, ESL, reading and mathematics courses. </a:t>
            </a:r>
          </a:p>
          <a:p>
            <a:r>
              <a:rPr lang="en-US" dirty="0"/>
              <a:t>The need to revise CB21 was necessary because of AB705 and California Adult Education Program (and the requirement to align assessment practices with CCs)</a:t>
            </a:r>
          </a:p>
          <a:p>
            <a:endParaRPr lang="en-US" dirty="0"/>
          </a:p>
          <a:p>
            <a:pPr marL="0" indent="0">
              <a:buNone/>
            </a:pPr>
            <a:r>
              <a:rPr lang="en-US" b="1" dirty="0"/>
              <a:t>Previous Groundwork in ESL:</a:t>
            </a:r>
          </a:p>
          <a:p>
            <a:pPr marL="514350" indent="-514350">
              <a:buAutoNum type="arabicParenR"/>
            </a:pPr>
            <a:r>
              <a:rPr lang="en-US" dirty="0"/>
              <a:t>Common Assessment Initiative (CAI) rubrics for ESL were robustly vetted across the state and divide the ESL pathway into eight levels to transfer-level composition (TLC).</a:t>
            </a:r>
          </a:p>
          <a:p>
            <a:pPr marL="514350" indent="-514350">
              <a:buAutoNum type="arabicParenR"/>
            </a:pPr>
            <a:r>
              <a:rPr lang="en-US" dirty="0"/>
              <a:t>The Educational Functioning Levels (EFLs) are national standards, divide the ESL pathway into six levels and are used for WIOA Title II.</a:t>
            </a:r>
          </a:p>
          <a:p>
            <a:pPr marL="514350" indent="-514350">
              <a:buAutoNum type="arabicParenR"/>
            </a:pPr>
            <a:r>
              <a:rPr lang="en-US" dirty="0"/>
              <a:t>In 2018 the EFLs were substantially changed to increase rigor and focus on academic skills leading to English Composition.</a:t>
            </a:r>
          </a:p>
          <a:p>
            <a:pPr marL="514350" indent="-514350">
              <a:buAutoNum type="arabicParenR"/>
            </a:pPr>
            <a:r>
              <a:rPr lang="en-US" dirty="0"/>
              <a:t>Builds upon previous crosswalks of CB21 and the EFLs in 2017-2018</a:t>
            </a:r>
          </a:p>
          <a:p>
            <a:endParaRPr lang="en-US" dirty="0"/>
          </a:p>
        </p:txBody>
      </p:sp>
    </p:spTree>
    <p:extLst>
      <p:ext uri="{BB962C8B-B14F-4D97-AF65-F5344CB8AC3E}">
        <p14:creationId xmlns:p14="http://schemas.microsoft.com/office/powerpoint/2010/main" val="70232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CB21 Coding for ESL</a:t>
            </a:r>
            <a:endParaRPr lang="en-US" dirty="0"/>
          </a:p>
        </p:txBody>
      </p:sp>
      <p:sp>
        <p:nvSpPr>
          <p:cNvPr id="3" name="Content Placeholder 2"/>
          <p:cNvSpPr>
            <a:spLocks noGrp="1"/>
          </p:cNvSpPr>
          <p:nvPr>
            <p:ph idx="1"/>
          </p:nvPr>
        </p:nvSpPr>
        <p:spPr/>
        <p:txBody>
          <a:bodyPr/>
          <a:lstStyle/>
          <a:p>
            <a:pPr lvl="0" fontAlgn="base"/>
            <a:r>
              <a:rPr lang="en-US" sz="2200" dirty="0" smtClean="0">
                <a:cs typeface="Times New Roman" panose="02020603050405020304" pitchFamily="18" charset="0"/>
              </a:rPr>
              <a:t>Six levels</a:t>
            </a:r>
          </a:p>
          <a:p>
            <a:pPr lvl="0" fontAlgn="base"/>
            <a:r>
              <a:rPr lang="en-US" sz="2200" dirty="0" smtClean="0">
                <a:cs typeface="Times New Roman" panose="02020603050405020304" pitchFamily="18" charset="0"/>
              </a:rPr>
              <a:t>The </a:t>
            </a:r>
            <a:r>
              <a:rPr lang="en-US" sz="2200" dirty="0">
                <a:cs typeface="Times New Roman" panose="02020603050405020304" pitchFamily="18" charset="0"/>
              </a:rPr>
              <a:t>new coding identifies the level at which the student should be upon completion of a course in a pathway. </a:t>
            </a:r>
          </a:p>
          <a:p>
            <a:r>
              <a:rPr lang="en-US" sz="2200" dirty="0" smtClean="0">
                <a:cs typeface="Times New Roman" panose="02020603050405020304" pitchFamily="18" charset="0"/>
              </a:rPr>
              <a:t>The </a:t>
            </a:r>
            <a:r>
              <a:rPr lang="en-US" sz="2200" dirty="0">
                <a:cs typeface="Times New Roman" panose="02020603050405020304" pitchFamily="18" charset="0"/>
              </a:rPr>
              <a:t>rubrics do not include all of the learning outcomes of every course</a:t>
            </a:r>
          </a:p>
          <a:p>
            <a:r>
              <a:rPr lang="en-US" sz="2200" dirty="0">
                <a:cs typeface="Times New Roman" panose="02020603050405020304" pitchFamily="18" charset="0"/>
              </a:rPr>
              <a:t>You can have multiple courses coded at the same CB21 level depending on outcomes of a </a:t>
            </a:r>
            <a:r>
              <a:rPr lang="en-US" sz="2200" dirty="0" smtClean="0">
                <a:cs typeface="Times New Roman" panose="02020603050405020304" pitchFamily="18" charset="0"/>
              </a:rPr>
              <a:t>course</a:t>
            </a:r>
          </a:p>
          <a:p>
            <a:r>
              <a:rPr lang="en-US" sz="2200" dirty="0" smtClean="0">
                <a:cs typeface="Times New Roman" panose="02020603050405020304" pitchFamily="18" charset="0"/>
              </a:rPr>
              <a:t>Your course may not have all the outcomes indicated for a level, or you may have more outcomes than indicated </a:t>
            </a:r>
          </a:p>
          <a:p>
            <a:r>
              <a:rPr lang="en-US" sz="2200" dirty="0" smtClean="0">
                <a:cs typeface="Times New Roman" panose="02020603050405020304" pitchFamily="18" charset="0"/>
              </a:rPr>
              <a:t>You can have a course with outcomes that cross multiple levels; code course according to best match of levels and outcomes</a:t>
            </a:r>
            <a:endParaRPr lang="en-US" sz="2200" dirty="0">
              <a:cs typeface="Times New Roman" panose="02020603050405020304" pitchFamily="18" charset="0"/>
            </a:endParaRPr>
          </a:p>
          <a:p>
            <a:endParaRPr lang="en-US" dirty="0"/>
          </a:p>
        </p:txBody>
      </p:sp>
    </p:spTree>
    <p:extLst>
      <p:ext uri="{BB962C8B-B14F-4D97-AF65-F5344CB8AC3E}">
        <p14:creationId xmlns:p14="http://schemas.microsoft.com/office/powerpoint/2010/main" val="54612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CB21 Coding for ESL</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cs typeface="Times New Roman" panose="02020603050405020304" pitchFamily="18" charset="0"/>
              </a:rPr>
              <a:t>Review process:</a:t>
            </a:r>
          </a:p>
          <a:p>
            <a:pPr lvl="1"/>
            <a:r>
              <a:rPr lang="en-US" sz="2400" dirty="0" smtClean="0">
                <a:cs typeface="Times New Roman" panose="02020603050405020304" pitchFamily="18" charset="0"/>
              </a:rPr>
              <a:t>Three </a:t>
            </a:r>
            <a:r>
              <a:rPr lang="en-US" sz="2400" dirty="0">
                <a:cs typeface="Times New Roman" panose="02020603050405020304" pitchFamily="18" charset="0"/>
              </a:rPr>
              <a:t>regionals: Clovis (Sept. 5), Cypress (Sept. 11), Skyline (Sept. 23)</a:t>
            </a:r>
          </a:p>
          <a:p>
            <a:pPr lvl="1"/>
            <a:r>
              <a:rPr lang="en-US" sz="2400" dirty="0">
                <a:cs typeface="Times New Roman" panose="02020603050405020304" pitchFamily="18" charset="0"/>
              </a:rPr>
              <a:t>Webinar Sept. 25 </a:t>
            </a:r>
            <a:endParaRPr lang="en-US" sz="2400" dirty="0" smtClean="0">
              <a:cs typeface="Times New Roman" panose="02020603050405020304" pitchFamily="18" charset="0"/>
            </a:endParaRPr>
          </a:p>
          <a:p>
            <a:pPr lvl="1"/>
            <a:r>
              <a:rPr lang="en-US" sz="2400" dirty="0" smtClean="0">
                <a:cs typeface="Times New Roman" panose="02020603050405020304" pitchFamily="18" charset="0"/>
              </a:rPr>
              <a:t>Survey </a:t>
            </a:r>
            <a:r>
              <a:rPr lang="en-US" sz="2400" dirty="0">
                <a:cs typeface="Times New Roman" panose="02020603050405020304" pitchFamily="18" charset="0"/>
              </a:rPr>
              <a:t>for feedback Sept. 24-Oct. 2</a:t>
            </a:r>
          </a:p>
          <a:p>
            <a:pPr lvl="1"/>
            <a:r>
              <a:rPr lang="en-US" sz="2400" dirty="0" smtClean="0">
                <a:cs typeface="Times New Roman" panose="02020603050405020304" pitchFamily="18" charset="0"/>
              </a:rPr>
              <a:t>Resolution </a:t>
            </a:r>
            <a:r>
              <a:rPr lang="en-US" sz="2400" dirty="0" smtClean="0">
                <a:cs typeface="Times New Roman" panose="02020603050405020304" pitchFamily="18" charset="0"/>
                <a:hlinkClick r:id="rId2" invalidUrl="https://asccc.org/sites/default/files/Pre-session Resolutions F19 for Thursday Discussion.pdf"/>
              </a:rPr>
              <a:t>9.03</a:t>
            </a:r>
            <a:r>
              <a:rPr lang="en-US" sz="2400" dirty="0" smtClean="0">
                <a:cs typeface="Times New Roman" panose="02020603050405020304" pitchFamily="18" charset="0"/>
              </a:rPr>
              <a:t> (Fall 2019) calls </a:t>
            </a:r>
            <a:r>
              <a:rPr lang="en-US" sz="2400" dirty="0">
                <a:cs typeface="Times New Roman" panose="02020603050405020304" pitchFamily="18" charset="0"/>
              </a:rPr>
              <a:t>for adoption of updated rubrics for consideration at ASCCC Fall </a:t>
            </a:r>
            <a:r>
              <a:rPr lang="en-US" sz="2400" dirty="0" smtClean="0">
                <a:cs typeface="Times New Roman" panose="02020603050405020304" pitchFamily="18" charset="0"/>
              </a:rPr>
              <a:t>Plenary</a:t>
            </a:r>
          </a:p>
          <a:p>
            <a:pPr lvl="1"/>
            <a:endParaRPr lang="en-US" sz="2400" dirty="0">
              <a:cs typeface="Times New Roman" panose="02020603050405020304" pitchFamily="18" charset="0"/>
            </a:endParaRPr>
          </a:p>
          <a:p>
            <a:r>
              <a:rPr lang="en-US" sz="2800" dirty="0" smtClean="0">
                <a:cs typeface="Times New Roman" panose="02020603050405020304" pitchFamily="18" charset="0"/>
              </a:rPr>
              <a:t>Provide input to your voting delegate in advance of voting at Fall Plenary next Saturday</a:t>
            </a:r>
          </a:p>
          <a:p>
            <a:r>
              <a:rPr lang="en-US" sz="2800" dirty="0" smtClean="0">
                <a:cs typeface="Times New Roman" panose="02020603050405020304" pitchFamily="18" charset="0"/>
              </a:rPr>
              <a:t>Pending approval at Plenary, CB21 codes for ESL courses will need to be reviewed and, where necessary, adjusted</a:t>
            </a:r>
            <a:endParaRPr lang="en-US" sz="2800" dirty="0"/>
          </a:p>
        </p:txBody>
      </p:sp>
    </p:spTree>
    <p:extLst>
      <p:ext uri="{BB962C8B-B14F-4D97-AF65-F5344CB8AC3E}">
        <p14:creationId xmlns:p14="http://schemas.microsoft.com/office/powerpoint/2010/main" val="2050226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CB25 &amp; 26 </a:t>
            </a:r>
            <a:r>
              <a:rPr lang="en-US" dirty="0" smtClean="0"/>
              <a:t>Coding</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lvl="0"/>
            <a:r>
              <a:rPr lang="en-US" dirty="0">
                <a:cs typeface="Times New Roman" panose="02020603050405020304" pitchFamily="18" charset="0"/>
              </a:rPr>
              <a:t>The Student Success Metrics for AB 705 and SCFF: all (no unit minimum) transfer-level courses with TOP Codes: </a:t>
            </a:r>
          </a:p>
          <a:p>
            <a:pPr lvl="1"/>
            <a:r>
              <a:rPr lang="en-US" dirty="0">
                <a:cs typeface="Times New Roman" panose="02020603050405020304" pitchFamily="18" charset="0"/>
              </a:rPr>
              <a:t>1501.00 (English), </a:t>
            </a:r>
          </a:p>
          <a:p>
            <a:pPr lvl="1"/>
            <a:r>
              <a:rPr lang="en-US" dirty="0">
                <a:cs typeface="Times New Roman" panose="02020603050405020304" pitchFamily="18" charset="0"/>
              </a:rPr>
              <a:t>1520.00 (Reading), and </a:t>
            </a:r>
          </a:p>
          <a:p>
            <a:pPr lvl="1"/>
            <a:r>
              <a:rPr lang="en-US" dirty="0">
                <a:cs typeface="Times New Roman" panose="02020603050405020304" pitchFamily="18" charset="0"/>
              </a:rPr>
              <a:t>1701.00 (Mathematics)</a:t>
            </a:r>
          </a:p>
          <a:p>
            <a:pPr lvl="0"/>
            <a:r>
              <a:rPr lang="en-US" dirty="0">
                <a:cs typeface="Times New Roman" panose="02020603050405020304" pitchFamily="18" charset="0"/>
              </a:rPr>
              <a:t>TOP codes are taxonomy of program – but the metric is a course within various programs with other TOP codes </a:t>
            </a:r>
          </a:p>
          <a:p>
            <a:pPr lvl="0"/>
            <a:r>
              <a:rPr lang="en-US" dirty="0">
                <a:cs typeface="Times New Roman" panose="02020603050405020304" pitchFamily="18" charset="0"/>
              </a:rPr>
              <a:t>TOP codes </a:t>
            </a:r>
            <a:r>
              <a:rPr lang="en-US" b="1" dirty="0">
                <a:cs typeface="Times New Roman" panose="02020603050405020304" pitchFamily="18" charset="0"/>
              </a:rPr>
              <a:t>not</a:t>
            </a:r>
            <a:r>
              <a:rPr lang="en-US" dirty="0">
                <a:cs typeface="Times New Roman" panose="02020603050405020304" pitchFamily="18" charset="0"/>
              </a:rPr>
              <a:t> being counted such as: </a:t>
            </a:r>
          </a:p>
          <a:p>
            <a:pPr lvl="1"/>
            <a:r>
              <a:rPr lang="en-US" dirty="0">
                <a:cs typeface="Times New Roman" panose="02020603050405020304" pitchFamily="18" charset="0"/>
              </a:rPr>
              <a:t>Quantitative Reasoning – 0401.00 (</a:t>
            </a:r>
            <a:r>
              <a:rPr lang="en-US" dirty="0" err="1">
                <a:cs typeface="Times New Roman" panose="02020603050405020304" pitchFamily="18" charset="0"/>
              </a:rPr>
              <a:t>Biostats</a:t>
            </a:r>
            <a:r>
              <a:rPr lang="en-US" dirty="0">
                <a:cs typeface="Times New Roman" panose="02020603050405020304" pitchFamily="18" charset="0"/>
              </a:rPr>
              <a:t>), 0502.00 (accounting), 0506.00 (Business), 0701.00 (Computer Science), 2001.00 (Psychology), 2204.00 (Economics), 2208.00 (Sociology)</a:t>
            </a:r>
          </a:p>
          <a:p>
            <a:pPr lvl="1"/>
            <a:r>
              <a:rPr lang="en-US" dirty="0">
                <a:cs typeface="Times New Roman" panose="02020603050405020304" pitchFamily="18" charset="0"/>
              </a:rPr>
              <a:t>English Composition – 0514.00 (Office Technology), 4930.84 (ESL)</a:t>
            </a:r>
          </a:p>
          <a:p>
            <a:pPr lvl="1"/>
            <a:r>
              <a:rPr lang="en-US" dirty="0">
                <a:cs typeface="Times New Roman" panose="02020603050405020304" pitchFamily="18" charset="0"/>
              </a:rPr>
              <a:t>ESL – Writing 4930.84, 4930.87 Integrated</a:t>
            </a:r>
          </a:p>
          <a:p>
            <a:pPr lvl="0"/>
            <a:r>
              <a:rPr lang="en-US" dirty="0">
                <a:cs typeface="Times New Roman" panose="02020603050405020304" pitchFamily="18" charset="0"/>
              </a:rPr>
              <a:t>Success for students meeting </a:t>
            </a:r>
            <a:r>
              <a:rPr lang="en-US" i="1" dirty="0">
                <a:cs typeface="Times New Roman" panose="02020603050405020304" pitchFamily="18" charset="0"/>
              </a:rPr>
              <a:t>local mathematics competency requirements</a:t>
            </a:r>
            <a:r>
              <a:rPr lang="en-US" dirty="0">
                <a:cs typeface="Times New Roman" panose="02020603050405020304" pitchFamily="18" charset="0"/>
              </a:rPr>
              <a:t> </a:t>
            </a:r>
            <a:r>
              <a:rPr lang="en-US" dirty="0" smtClean="0">
                <a:cs typeface="Times New Roman" panose="02020603050405020304" pitchFamily="18" charset="0"/>
              </a:rPr>
              <a:t>or transfer level quantitative reasoning courses in other disciplines/TOP codes is </a:t>
            </a:r>
            <a:r>
              <a:rPr lang="en-US" b="1" dirty="0">
                <a:cs typeface="Times New Roman" panose="02020603050405020304" pitchFamily="18" charset="0"/>
              </a:rPr>
              <a:t>not</a:t>
            </a:r>
            <a:r>
              <a:rPr lang="en-US" dirty="0">
                <a:cs typeface="Times New Roman" panose="02020603050405020304" pitchFamily="18" charset="0"/>
              </a:rPr>
              <a:t> being counted</a:t>
            </a:r>
            <a:r>
              <a:rPr lang="en-US" dirty="0" smtClean="0">
                <a:cs typeface="Times New Roman" panose="02020603050405020304" pitchFamily="18" charset="0"/>
              </a:rPr>
              <a:t>.</a:t>
            </a:r>
          </a:p>
          <a:p>
            <a:pPr lvl="0"/>
            <a:r>
              <a:rPr lang="en-US" dirty="0" smtClean="0">
                <a:cs typeface="Times New Roman" panose="02020603050405020304" pitchFamily="18" charset="0"/>
              </a:rPr>
              <a:t>Success </a:t>
            </a:r>
            <a:r>
              <a:rPr lang="en-US" dirty="0">
                <a:cs typeface="Times New Roman" panose="02020603050405020304" pitchFamily="18" charset="0"/>
              </a:rPr>
              <a:t>for students meeting </a:t>
            </a:r>
            <a:r>
              <a:rPr lang="en-US" i="1" dirty="0">
                <a:cs typeface="Times New Roman" panose="02020603050405020304" pitchFamily="18" charset="0"/>
              </a:rPr>
              <a:t>written composition competency requirements </a:t>
            </a:r>
            <a:r>
              <a:rPr lang="en-US" dirty="0">
                <a:cs typeface="Times New Roman" panose="02020603050405020304" pitchFamily="18" charset="0"/>
              </a:rPr>
              <a:t>using advanced ESL </a:t>
            </a:r>
            <a:r>
              <a:rPr lang="en-US" dirty="0" smtClean="0">
                <a:cs typeface="Times New Roman" panose="02020603050405020304" pitchFamily="18" charset="0"/>
              </a:rPr>
              <a:t>courses or courses in other disciplines/TOP codes </a:t>
            </a:r>
            <a:r>
              <a:rPr lang="en-US" dirty="0">
                <a:cs typeface="Times New Roman" panose="02020603050405020304" pitchFamily="18" charset="0"/>
              </a:rPr>
              <a:t>is </a:t>
            </a:r>
            <a:r>
              <a:rPr lang="en-US" b="1" dirty="0">
                <a:cs typeface="Times New Roman" panose="02020603050405020304" pitchFamily="18" charset="0"/>
              </a:rPr>
              <a:t>not</a:t>
            </a:r>
            <a:r>
              <a:rPr lang="en-US" dirty="0">
                <a:cs typeface="Times New Roman" panose="02020603050405020304" pitchFamily="18" charset="0"/>
              </a:rPr>
              <a:t> being </a:t>
            </a:r>
            <a:r>
              <a:rPr lang="en-US" dirty="0" smtClean="0">
                <a:cs typeface="Times New Roman" panose="02020603050405020304" pitchFamily="18" charset="0"/>
              </a:rPr>
              <a:t>counted</a:t>
            </a:r>
            <a:endParaRPr lang="en-US" dirty="0">
              <a:cs typeface="Times New Roman" panose="02020603050405020304" pitchFamily="18" charset="0"/>
            </a:endParaRPr>
          </a:p>
        </p:txBody>
      </p:sp>
    </p:spTree>
    <p:extLst>
      <p:ext uri="{BB962C8B-B14F-4D97-AF65-F5344CB8AC3E}">
        <p14:creationId xmlns:p14="http://schemas.microsoft.com/office/powerpoint/2010/main" val="1430829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 25 &amp; 26</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4">
            <a:extLst>
              <a:ext uri="{FF2B5EF4-FFF2-40B4-BE49-F238E27FC236}">
                <a16:creationId xmlns="" xmlns:a16="http://schemas.microsoft.com/office/drawing/2014/main" id="{F27E96F4-F218-B54A-9EDF-7280DE2D5886}"/>
              </a:ext>
            </a:extLst>
          </p:cNvPr>
          <p:cNvPicPr>
            <a:picLocks noChangeAspect="1"/>
          </p:cNvPicPr>
          <p:nvPr/>
        </p:nvPicPr>
        <p:blipFill>
          <a:blip r:embed="rId2"/>
          <a:stretch>
            <a:fillRect/>
          </a:stretch>
        </p:blipFill>
        <p:spPr>
          <a:xfrm>
            <a:off x="534601" y="1524000"/>
            <a:ext cx="8074797" cy="4882100"/>
          </a:xfrm>
          <a:prstGeom prst="rect">
            <a:avLst/>
          </a:prstGeom>
        </p:spPr>
      </p:pic>
    </p:spTree>
    <p:extLst>
      <p:ext uri="{BB962C8B-B14F-4D97-AF65-F5344CB8AC3E}">
        <p14:creationId xmlns:p14="http://schemas.microsoft.com/office/powerpoint/2010/main" val="1050393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CB25 &amp; CB26</a:t>
            </a:r>
            <a:endParaRPr lang="en-US" dirty="0"/>
          </a:p>
        </p:txBody>
      </p:sp>
      <p:sp>
        <p:nvSpPr>
          <p:cNvPr id="3" name="Content Placeholder 2"/>
          <p:cNvSpPr>
            <a:spLocks noGrp="1"/>
          </p:cNvSpPr>
          <p:nvPr>
            <p:ph idx="1"/>
          </p:nvPr>
        </p:nvSpPr>
        <p:spPr/>
        <p:txBody>
          <a:bodyPr/>
          <a:lstStyle/>
          <a:p>
            <a:pPr>
              <a:buClr>
                <a:srgbClr val="00B050"/>
              </a:buClr>
            </a:pPr>
            <a:r>
              <a:rPr lang="en-US" dirty="0">
                <a:cs typeface="Times New Roman" panose="02020603050405020304" pitchFamily="18" charset="0"/>
              </a:rPr>
              <a:t>CB25 – Identify GE requirement or local competency </a:t>
            </a:r>
          </a:p>
          <a:p>
            <a:pPr lvl="1">
              <a:buClr>
                <a:srgbClr val="00B050"/>
              </a:buClr>
            </a:pPr>
            <a:r>
              <a:rPr lang="en-US" dirty="0">
                <a:cs typeface="Times New Roman" panose="02020603050405020304" pitchFamily="18" charset="0"/>
              </a:rPr>
              <a:t>CSU GE A2, </a:t>
            </a:r>
            <a:r>
              <a:rPr lang="en-US" dirty="0" smtClean="0">
                <a:cs typeface="Times New Roman" panose="02020603050405020304" pitchFamily="18" charset="0"/>
              </a:rPr>
              <a:t>A3/IGETC 1A, 1B </a:t>
            </a:r>
            <a:r>
              <a:rPr lang="en-US" dirty="0">
                <a:cs typeface="Times New Roman" panose="02020603050405020304" pitchFamily="18" charset="0"/>
              </a:rPr>
              <a:t>(English Comp/Critical Thinking)</a:t>
            </a:r>
          </a:p>
          <a:p>
            <a:pPr lvl="1">
              <a:buClr>
                <a:srgbClr val="00B050"/>
              </a:buClr>
            </a:pPr>
            <a:r>
              <a:rPr lang="en-US" dirty="0">
                <a:cs typeface="Times New Roman" panose="02020603050405020304" pitchFamily="18" charset="0"/>
              </a:rPr>
              <a:t>Articulation agreement to fulfill English composition</a:t>
            </a:r>
          </a:p>
          <a:p>
            <a:pPr lvl="1">
              <a:buClr>
                <a:srgbClr val="00B050"/>
              </a:buClr>
            </a:pPr>
            <a:r>
              <a:rPr lang="en-US" dirty="0">
                <a:cs typeface="Times New Roman" panose="02020603050405020304" pitchFamily="18" charset="0"/>
              </a:rPr>
              <a:t>Local GE/competency</a:t>
            </a:r>
          </a:p>
          <a:p>
            <a:pPr lvl="0">
              <a:buClr>
                <a:srgbClr val="00B050"/>
              </a:buClr>
            </a:pPr>
            <a:endParaRPr lang="en-US" dirty="0">
              <a:cs typeface="Times New Roman" panose="02020603050405020304" pitchFamily="18" charset="0"/>
            </a:endParaRPr>
          </a:p>
          <a:p>
            <a:pPr lvl="0">
              <a:buClr>
                <a:srgbClr val="00B050"/>
              </a:buClr>
            </a:pPr>
            <a:r>
              <a:rPr lang="en-US" dirty="0">
                <a:cs typeface="Times New Roman" panose="02020603050405020304" pitchFamily="18" charset="0"/>
              </a:rPr>
              <a:t>CB26 – support course type. </a:t>
            </a:r>
          </a:p>
          <a:p>
            <a:pPr lvl="1">
              <a:buClr>
                <a:srgbClr val="00B050"/>
              </a:buClr>
            </a:pPr>
            <a:r>
              <a:rPr lang="en-US" dirty="0">
                <a:cs typeface="Times New Roman" panose="02020603050405020304" pitchFamily="18" charset="0"/>
              </a:rPr>
              <a:t>This is a binary code: support course (Y) or not a support course (N</a:t>
            </a:r>
            <a:r>
              <a:rPr lang="en-US" dirty="0" smtClean="0">
                <a:cs typeface="Times New Roman" panose="02020603050405020304" pitchFamily="18" charset="0"/>
              </a:rPr>
              <a:t>)</a:t>
            </a:r>
            <a:endParaRPr lang="en-US" dirty="0">
              <a:cs typeface="Times New Roman" panose="02020603050405020304" pitchFamily="18" charset="0"/>
            </a:endParaRPr>
          </a:p>
        </p:txBody>
      </p:sp>
    </p:spTree>
    <p:extLst>
      <p:ext uri="{BB962C8B-B14F-4D97-AF65-F5344CB8AC3E}">
        <p14:creationId xmlns:p14="http://schemas.microsoft.com/office/powerpoint/2010/main" val="31947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CB25 Course General Education Status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300" dirty="0">
                <a:ea typeface="Times New Roman" charset="0"/>
                <a:cs typeface="Times New Roman" charset="0"/>
              </a:rPr>
              <a:t>This element indicates whether a course fulfills general education requirements for mathematics/quantitative reasoning or English composition in the context of transfer, degree, and certificate programs. </a:t>
            </a:r>
          </a:p>
          <a:p>
            <a:pPr marL="0" indent="0">
              <a:buNone/>
            </a:pPr>
            <a:endParaRPr lang="en-US" sz="2300" dirty="0">
              <a:ea typeface="Times New Roman" charset="0"/>
              <a:cs typeface="Times New Roman" charset="0"/>
            </a:endParaRPr>
          </a:p>
          <a:p>
            <a:r>
              <a:rPr lang="en-US" dirty="0">
                <a:ea typeface="Times New Roman" charset="0"/>
                <a:cs typeface="Times New Roman" charset="0"/>
              </a:rPr>
              <a:t>Course should be coded “A” if the following applies:</a:t>
            </a:r>
          </a:p>
          <a:p>
            <a:pPr marL="342900" lvl="1" indent="0">
              <a:buNone/>
            </a:pPr>
            <a:r>
              <a:rPr lang="en-US" dirty="0">
                <a:ea typeface="Times New Roman" charset="0"/>
                <a:cs typeface="Times New Roman" charset="0"/>
              </a:rPr>
              <a:t>Course meets any of the following: </a:t>
            </a:r>
          </a:p>
          <a:p>
            <a:pPr lvl="1"/>
            <a:r>
              <a:rPr lang="en-US" dirty="0">
                <a:ea typeface="Times New Roman" charset="0"/>
                <a:cs typeface="Times New Roman" charset="0"/>
              </a:rPr>
              <a:t>CSU General Education Breadth Area A2: Written Communication </a:t>
            </a:r>
          </a:p>
          <a:p>
            <a:pPr lvl="1"/>
            <a:r>
              <a:rPr lang="en-US" dirty="0">
                <a:ea typeface="Times New Roman" charset="0"/>
                <a:cs typeface="Times New Roman" charset="0"/>
              </a:rPr>
              <a:t>CSU General Education Breadth Area A3: Critical Thinking </a:t>
            </a:r>
          </a:p>
          <a:p>
            <a:pPr lvl="1"/>
            <a:r>
              <a:rPr lang="en-US" dirty="0">
                <a:ea typeface="Times New Roman" charset="0"/>
                <a:cs typeface="Times New Roman" charset="0"/>
              </a:rPr>
              <a:t>UC IGETC Area 1A: English Composition </a:t>
            </a:r>
          </a:p>
          <a:p>
            <a:pPr lvl="1"/>
            <a:r>
              <a:rPr lang="en-US" dirty="0">
                <a:ea typeface="Times New Roman" charset="0"/>
                <a:cs typeface="Times New Roman" charset="0"/>
              </a:rPr>
              <a:t>UC IGETC Area 1B: Critical Thinking-English Composition </a:t>
            </a:r>
          </a:p>
          <a:p>
            <a:pPr marL="342900" lvl="1" indent="0">
              <a:buNone/>
            </a:pPr>
            <a:r>
              <a:rPr lang="en-US" dirty="0">
                <a:ea typeface="Times New Roman" charset="0"/>
                <a:cs typeface="Times New Roman" charset="0"/>
              </a:rPr>
              <a:t>OR </a:t>
            </a:r>
          </a:p>
          <a:p>
            <a:pPr lvl="1"/>
            <a:r>
              <a:rPr lang="en-US" dirty="0">
                <a:ea typeface="Times New Roman" charset="0"/>
                <a:cs typeface="Times New Roman" charset="0"/>
              </a:rPr>
              <a:t>Course has a general education certification or articulation agreement that ensures the course fulfills English composition requirements at an accredited four-year institution </a:t>
            </a:r>
          </a:p>
          <a:p>
            <a:pPr marL="342900" lvl="1" indent="0">
              <a:buNone/>
            </a:pPr>
            <a:r>
              <a:rPr lang="en-US" dirty="0">
                <a:ea typeface="Times New Roman" charset="0"/>
                <a:cs typeface="Times New Roman" charset="0"/>
              </a:rPr>
              <a:t>OR </a:t>
            </a:r>
          </a:p>
          <a:p>
            <a:pPr lvl="1"/>
            <a:r>
              <a:rPr lang="en-US" dirty="0">
                <a:ea typeface="Times New Roman" charset="0"/>
                <a:cs typeface="Times New Roman" charset="0"/>
              </a:rPr>
              <a:t>Course fulfills local general education requirements for English Composition as outlined in Title 5 Section 55063 </a:t>
            </a:r>
          </a:p>
          <a:p>
            <a:endParaRPr lang="en-US" dirty="0"/>
          </a:p>
        </p:txBody>
      </p:sp>
      <p:pic>
        <p:nvPicPr>
          <p:cNvPr id="4" name="Picture 3">
            <a:extLst>
              <a:ext uri="{FF2B5EF4-FFF2-40B4-BE49-F238E27FC236}">
                <a16:creationId xmlns="" xmlns:a16="http://schemas.microsoft.com/office/drawing/2014/main" id="{B240678F-5BF7-47CF-BD57-B435B71E8195}"/>
              </a:ext>
            </a:extLst>
          </p:cNvPr>
          <p:cNvPicPr>
            <a:picLocks noChangeAspect="1"/>
          </p:cNvPicPr>
          <p:nvPr/>
        </p:nvPicPr>
        <p:blipFill>
          <a:blip r:embed="rId2"/>
          <a:stretch>
            <a:fillRect/>
          </a:stretch>
        </p:blipFill>
        <p:spPr>
          <a:xfrm>
            <a:off x="7336301" y="2688101"/>
            <a:ext cx="1350499" cy="1350499"/>
          </a:xfrm>
          <a:prstGeom prst="rect">
            <a:avLst/>
          </a:prstGeom>
        </p:spPr>
      </p:pic>
    </p:spTree>
    <p:extLst>
      <p:ext uri="{BB962C8B-B14F-4D97-AF65-F5344CB8AC3E}">
        <p14:creationId xmlns:p14="http://schemas.microsoft.com/office/powerpoint/2010/main" val="635861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CB25 Course General Education Status</a:t>
            </a:r>
          </a:p>
        </p:txBody>
      </p:sp>
      <p:sp>
        <p:nvSpPr>
          <p:cNvPr id="3" name="Content Placeholder 2"/>
          <p:cNvSpPr>
            <a:spLocks noGrp="1"/>
          </p:cNvSpPr>
          <p:nvPr>
            <p:ph idx="1"/>
          </p:nvPr>
        </p:nvSpPr>
        <p:spPr/>
        <p:txBody>
          <a:bodyPr/>
          <a:lstStyle/>
          <a:p>
            <a:r>
              <a:rPr lang="en-US" dirty="0">
                <a:ea typeface="Times New Roman" charset="0"/>
                <a:cs typeface="Times New Roman" charset="0"/>
              </a:rPr>
              <a:t>Course should be coded “B” if the following applies:</a:t>
            </a:r>
          </a:p>
          <a:p>
            <a:pPr marL="342900" lvl="1" indent="0">
              <a:buNone/>
            </a:pPr>
            <a:r>
              <a:rPr lang="en-US" dirty="0">
                <a:ea typeface="Times New Roman" charset="0"/>
                <a:cs typeface="Times New Roman" charset="0"/>
              </a:rPr>
              <a:t>Course meets any of the following: </a:t>
            </a:r>
          </a:p>
          <a:p>
            <a:pPr lvl="1"/>
            <a:r>
              <a:rPr lang="en-US" dirty="0">
                <a:ea typeface="Times New Roman" charset="0"/>
                <a:cs typeface="Times New Roman" charset="0"/>
              </a:rPr>
              <a:t>CSU General Education Breadth Area B4: Mathematics/Quantitative Reasoning </a:t>
            </a:r>
          </a:p>
          <a:p>
            <a:pPr lvl="1"/>
            <a:r>
              <a:rPr lang="en-US" dirty="0">
                <a:ea typeface="Times New Roman" charset="0"/>
                <a:cs typeface="Times New Roman" charset="0"/>
              </a:rPr>
              <a:t>UC IGETC Area 2: Mathematical Concepts and Quantitative Reasoning </a:t>
            </a:r>
          </a:p>
          <a:p>
            <a:pPr marL="342900" lvl="1" indent="0">
              <a:buNone/>
            </a:pPr>
            <a:r>
              <a:rPr lang="en-US" dirty="0">
                <a:ea typeface="Times New Roman" charset="0"/>
                <a:cs typeface="Times New Roman" charset="0"/>
              </a:rPr>
              <a:t>OR </a:t>
            </a:r>
          </a:p>
          <a:p>
            <a:pPr lvl="1"/>
            <a:r>
              <a:rPr lang="en-US" dirty="0">
                <a:ea typeface="Times New Roman" charset="0"/>
                <a:cs typeface="Times New Roman" charset="0"/>
              </a:rPr>
              <a:t>Course has a general education certification or articulation agreement that ensures the course fulfills mathematics or quantitative reasoning requirements at an accredited four-year institution </a:t>
            </a:r>
          </a:p>
          <a:p>
            <a:endParaRPr lang="en-US" dirty="0"/>
          </a:p>
        </p:txBody>
      </p:sp>
      <p:pic>
        <p:nvPicPr>
          <p:cNvPr id="4" name="Picture 3">
            <a:extLst>
              <a:ext uri="{FF2B5EF4-FFF2-40B4-BE49-F238E27FC236}">
                <a16:creationId xmlns="" xmlns:a16="http://schemas.microsoft.com/office/drawing/2014/main" id="{22FDEA84-052A-4C18-879F-67F41E03467D}"/>
              </a:ext>
            </a:extLst>
          </p:cNvPr>
          <p:cNvPicPr>
            <a:picLocks noChangeAspect="1"/>
          </p:cNvPicPr>
          <p:nvPr/>
        </p:nvPicPr>
        <p:blipFill>
          <a:blip r:embed="rId2"/>
          <a:stretch>
            <a:fillRect/>
          </a:stretch>
        </p:blipFill>
        <p:spPr>
          <a:xfrm>
            <a:off x="7627736" y="2052065"/>
            <a:ext cx="1059064" cy="1059064"/>
          </a:xfrm>
          <a:prstGeom prst="rect">
            <a:avLst/>
          </a:prstGeom>
        </p:spPr>
      </p:pic>
    </p:spTree>
    <p:extLst>
      <p:ext uri="{BB962C8B-B14F-4D97-AF65-F5344CB8AC3E}">
        <p14:creationId xmlns:p14="http://schemas.microsoft.com/office/powerpoint/2010/main" val="1256247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CB25 Course General Education Status</a:t>
            </a:r>
          </a:p>
        </p:txBody>
      </p:sp>
      <p:sp>
        <p:nvSpPr>
          <p:cNvPr id="3" name="Content Placeholder 2"/>
          <p:cNvSpPr>
            <a:spLocks noGrp="1"/>
          </p:cNvSpPr>
          <p:nvPr>
            <p:ph idx="1"/>
          </p:nvPr>
        </p:nvSpPr>
        <p:spPr>
          <a:xfrm>
            <a:off x="457200" y="1524000"/>
            <a:ext cx="7298267" cy="4876800"/>
          </a:xfrm>
        </p:spPr>
        <p:txBody>
          <a:bodyPr/>
          <a:lstStyle/>
          <a:p>
            <a:r>
              <a:rPr lang="en-US" dirty="0">
                <a:ea typeface="Times New Roman" charset="0"/>
                <a:cs typeface="Times New Roman" charset="0"/>
              </a:rPr>
              <a:t>Course should be coded “C” if the following applies:</a:t>
            </a:r>
          </a:p>
          <a:p>
            <a:pPr marL="342900" lvl="1" indent="0">
              <a:buNone/>
            </a:pPr>
            <a:r>
              <a:rPr lang="en-US" dirty="0">
                <a:ea typeface="Times New Roman" charset="0"/>
                <a:cs typeface="Times New Roman" charset="0"/>
              </a:rPr>
              <a:t>Course is not transferrable to fulfill general education mathematics or quantitative reasoning at a four-year institution, but fulfills local general education requirements for Analytical Thinking or Mathematics Competency as outlined in Title 5 section 55063 </a:t>
            </a:r>
          </a:p>
          <a:p>
            <a:pPr marL="342900" lvl="1" indent="0">
              <a:buNone/>
            </a:pPr>
            <a:endParaRPr lang="en-US" dirty="0">
              <a:ea typeface="Times New Roman" charset="0"/>
              <a:cs typeface="Times New Roman" charset="0"/>
            </a:endParaRPr>
          </a:p>
          <a:p>
            <a:pPr marL="342900" lvl="1" indent="0">
              <a:buNone/>
            </a:pPr>
            <a:endParaRPr lang="en-US" dirty="0">
              <a:ea typeface="Times New Roman" charset="0"/>
              <a:cs typeface="Times New Roman" charset="0"/>
            </a:endParaRPr>
          </a:p>
          <a:p>
            <a:pPr marL="342900" lvl="1" indent="0">
              <a:buNone/>
            </a:pPr>
            <a:endParaRPr lang="en-US" dirty="0">
              <a:ea typeface="Times New Roman" charset="0"/>
              <a:cs typeface="Times New Roman" charset="0"/>
            </a:endParaRPr>
          </a:p>
          <a:p>
            <a:r>
              <a:rPr lang="en-US" dirty="0">
                <a:ea typeface="Times New Roman" charset="0"/>
                <a:cs typeface="Times New Roman" charset="0"/>
              </a:rPr>
              <a:t> Course should be coded “Y” if none of the other codes are </a:t>
            </a:r>
            <a:r>
              <a:rPr lang="en-US" dirty="0" smtClean="0">
                <a:ea typeface="Times New Roman" charset="0"/>
                <a:cs typeface="Times New Roman" charset="0"/>
              </a:rPr>
              <a:t>applicable (default coding)</a:t>
            </a:r>
            <a:endParaRPr lang="en-US" dirty="0">
              <a:ea typeface="Times New Roman" charset="0"/>
              <a:cs typeface="Times New Roman" charset="0"/>
            </a:endParaRPr>
          </a:p>
          <a:p>
            <a:endParaRPr lang="en-US" dirty="0"/>
          </a:p>
        </p:txBody>
      </p:sp>
      <p:pic>
        <p:nvPicPr>
          <p:cNvPr id="4" name="Picture 3">
            <a:extLst>
              <a:ext uri="{FF2B5EF4-FFF2-40B4-BE49-F238E27FC236}">
                <a16:creationId xmlns="" xmlns:a16="http://schemas.microsoft.com/office/drawing/2014/main" id="{D85AED32-DB04-444B-B53D-15C55D11D4D8}"/>
              </a:ext>
            </a:extLst>
          </p:cNvPr>
          <p:cNvPicPr>
            <a:picLocks noChangeAspect="1"/>
          </p:cNvPicPr>
          <p:nvPr/>
        </p:nvPicPr>
        <p:blipFill>
          <a:blip r:embed="rId2"/>
          <a:stretch>
            <a:fillRect/>
          </a:stretch>
        </p:blipFill>
        <p:spPr>
          <a:xfrm>
            <a:off x="7419552" y="2024892"/>
            <a:ext cx="1724448" cy="1291672"/>
          </a:xfrm>
          <a:prstGeom prst="rect">
            <a:avLst/>
          </a:prstGeom>
        </p:spPr>
      </p:pic>
      <p:pic>
        <p:nvPicPr>
          <p:cNvPr id="5" name="Picture 4">
            <a:extLst>
              <a:ext uri="{FF2B5EF4-FFF2-40B4-BE49-F238E27FC236}">
                <a16:creationId xmlns="" xmlns:a16="http://schemas.microsoft.com/office/drawing/2014/main" id="{03E0B56B-E13B-4935-ACA5-6952A6E427CF}"/>
              </a:ext>
            </a:extLst>
          </p:cNvPr>
          <p:cNvPicPr>
            <a:picLocks noChangeAspect="1"/>
          </p:cNvPicPr>
          <p:nvPr/>
        </p:nvPicPr>
        <p:blipFill>
          <a:blip r:embed="rId3"/>
          <a:stretch>
            <a:fillRect/>
          </a:stretch>
        </p:blipFill>
        <p:spPr>
          <a:xfrm>
            <a:off x="7764877" y="4989474"/>
            <a:ext cx="1033797" cy="954274"/>
          </a:xfrm>
          <a:prstGeom prst="rect">
            <a:avLst/>
          </a:prstGeom>
        </p:spPr>
      </p:pic>
    </p:spTree>
    <p:extLst>
      <p:ext uri="{BB962C8B-B14F-4D97-AF65-F5344CB8AC3E}">
        <p14:creationId xmlns:p14="http://schemas.microsoft.com/office/powerpoint/2010/main" val="195823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ea typeface="Times New Roman" charset="0"/>
                <a:cs typeface="Times New Roman" charset="0"/>
              </a:rPr>
              <a:t>CB26 Course Support Status</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ea typeface="Times New Roman" charset="0"/>
                <a:cs typeface="Times New Roman" charset="0"/>
              </a:rPr>
              <a:t>This element indicates whether a course is associated with another degree-applicable course for the purpose of providing the support necessary to complete the associated course. </a:t>
            </a:r>
          </a:p>
          <a:p>
            <a:pPr marL="0" indent="0">
              <a:buNone/>
            </a:pPr>
            <a:endParaRPr lang="en-US" dirty="0">
              <a:ea typeface="Times New Roman" charset="0"/>
              <a:cs typeface="Times New Roman" charset="0"/>
            </a:endParaRPr>
          </a:p>
          <a:p>
            <a:r>
              <a:rPr lang="en-US" dirty="0">
                <a:ea typeface="Times New Roman" charset="0"/>
                <a:cs typeface="Times New Roman" charset="0"/>
              </a:rPr>
              <a:t>Course should be coded “S” if the course is a support course</a:t>
            </a:r>
          </a:p>
          <a:p>
            <a:pPr marL="0" indent="0">
              <a:buNone/>
            </a:pPr>
            <a:endParaRPr lang="en-US" dirty="0">
              <a:ea typeface="Times New Roman" charset="0"/>
              <a:cs typeface="Times New Roman" charset="0"/>
            </a:endParaRPr>
          </a:p>
          <a:p>
            <a:pPr marL="0" indent="0">
              <a:buNone/>
            </a:pPr>
            <a:r>
              <a:rPr lang="en-US" dirty="0">
                <a:ea typeface="Times New Roman" charset="0"/>
                <a:cs typeface="Times New Roman" charset="0"/>
              </a:rPr>
              <a:t>OR</a:t>
            </a:r>
          </a:p>
          <a:p>
            <a:pPr marL="0" indent="0">
              <a:buNone/>
            </a:pPr>
            <a:endParaRPr lang="en-US" dirty="0">
              <a:ea typeface="Times New Roman" charset="0"/>
              <a:cs typeface="Times New Roman" charset="0"/>
            </a:endParaRPr>
          </a:p>
          <a:p>
            <a:r>
              <a:rPr lang="en-US" dirty="0">
                <a:ea typeface="Times New Roman" charset="0"/>
                <a:cs typeface="Times New Roman" charset="0"/>
              </a:rPr>
              <a:t>Course should be coded “N” if the course is NOT a support </a:t>
            </a:r>
            <a:r>
              <a:rPr lang="en-US" dirty="0" smtClean="0">
                <a:ea typeface="Times New Roman" charset="0"/>
                <a:cs typeface="Times New Roman" charset="0"/>
              </a:rPr>
              <a:t>course (default coding)</a:t>
            </a:r>
            <a:endParaRPr lang="en-US" dirty="0">
              <a:ea typeface="Times New Roman" charset="0"/>
              <a:cs typeface="Times New Roman" charset="0"/>
            </a:endParaRPr>
          </a:p>
          <a:p>
            <a:endParaRPr lang="en-US" dirty="0"/>
          </a:p>
        </p:txBody>
      </p:sp>
      <p:pic>
        <p:nvPicPr>
          <p:cNvPr id="4" name="Picture 3">
            <a:extLst>
              <a:ext uri="{FF2B5EF4-FFF2-40B4-BE49-F238E27FC236}">
                <a16:creationId xmlns="" xmlns:a16="http://schemas.microsoft.com/office/drawing/2014/main" id="{9F2136CE-6AAA-4491-AC0A-9810BEA0570A}"/>
              </a:ext>
            </a:extLst>
          </p:cNvPr>
          <p:cNvPicPr>
            <a:picLocks noChangeAspect="1"/>
          </p:cNvPicPr>
          <p:nvPr/>
        </p:nvPicPr>
        <p:blipFill>
          <a:blip r:embed="rId2"/>
          <a:stretch>
            <a:fillRect/>
          </a:stretch>
        </p:blipFill>
        <p:spPr>
          <a:xfrm>
            <a:off x="1748155" y="3814711"/>
            <a:ext cx="1077649" cy="1077649"/>
          </a:xfrm>
          <a:prstGeom prst="rect">
            <a:avLst/>
          </a:prstGeom>
        </p:spPr>
      </p:pic>
      <p:pic>
        <p:nvPicPr>
          <p:cNvPr id="5" name="Picture 4">
            <a:extLst>
              <a:ext uri="{FF2B5EF4-FFF2-40B4-BE49-F238E27FC236}">
                <a16:creationId xmlns="" xmlns:a16="http://schemas.microsoft.com/office/drawing/2014/main" id="{596B4DEC-4B1E-4B9C-96EF-4F02B75F3D43}"/>
              </a:ext>
            </a:extLst>
          </p:cNvPr>
          <p:cNvPicPr>
            <a:picLocks noChangeAspect="1"/>
          </p:cNvPicPr>
          <p:nvPr/>
        </p:nvPicPr>
        <p:blipFill>
          <a:blip r:embed="rId3"/>
          <a:stretch>
            <a:fillRect/>
          </a:stretch>
        </p:blipFill>
        <p:spPr>
          <a:xfrm>
            <a:off x="7725622" y="5046610"/>
            <a:ext cx="1276640" cy="1183495"/>
          </a:xfrm>
          <a:prstGeom prst="rect">
            <a:avLst/>
          </a:prstGeom>
        </p:spPr>
      </p:pic>
    </p:spTree>
    <p:extLst>
      <p:ext uri="{BB962C8B-B14F-4D97-AF65-F5344CB8AC3E}">
        <p14:creationId xmlns:p14="http://schemas.microsoft.com/office/powerpoint/2010/main" val="183959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PCAH 7</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642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IB </a:t>
            </a:r>
            <a:r>
              <a:rPr lang="en-US" dirty="0"/>
              <a:t>and CLEP</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905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Policies for IB and </a:t>
            </a:r>
            <a:r>
              <a:rPr lang="en-US" dirty="0" smtClean="0"/>
              <a:t>CLEP</a:t>
            </a:r>
            <a:endParaRPr lang="en-US" dirty="0"/>
          </a:p>
        </p:txBody>
      </p:sp>
      <p:sp>
        <p:nvSpPr>
          <p:cNvPr id="3" name="Content Placeholder 2"/>
          <p:cNvSpPr>
            <a:spLocks noGrp="1"/>
          </p:cNvSpPr>
          <p:nvPr>
            <p:ph idx="1"/>
          </p:nvPr>
        </p:nvSpPr>
        <p:spPr>
          <a:xfrm>
            <a:off x="457200" y="1600199"/>
            <a:ext cx="8229600" cy="5139267"/>
          </a:xfrm>
        </p:spPr>
        <p:txBody>
          <a:bodyPr>
            <a:normAutofit/>
          </a:bodyPr>
          <a:lstStyle/>
          <a:p>
            <a:r>
              <a:rPr lang="en-US" dirty="0" smtClean="0"/>
              <a:t>AB 1985 (Williams, 2016) resulted in development of a system-wide model policy and colleges were mandated to adopt a local policy granting course credit to any student earning a score of three or higher on the AP exam</a:t>
            </a:r>
          </a:p>
          <a:p>
            <a:r>
              <a:rPr lang="en-US" dirty="0" smtClean="0"/>
              <a:t>AB 1512 (</a:t>
            </a:r>
            <a:r>
              <a:rPr lang="en-US" dirty="0" err="1" smtClean="0"/>
              <a:t>Carillo</a:t>
            </a:r>
            <a:r>
              <a:rPr lang="en-US" dirty="0" smtClean="0"/>
              <a:t>, 2019) proposed similar development of a model policy and local adoption of a policy awarding course credit to any student earning a score of four or higher on the IB exam</a:t>
            </a:r>
          </a:p>
          <a:p>
            <a:r>
              <a:rPr lang="en-US" dirty="0" smtClean="0"/>
              <a:t>Intent is to honor student performance on external exams and reduce duplication of coursework </a:t>
            </a:r>
          </a:p>
          <a:p>
            <a:r>
              <a:rPr lang="en-US" dirty="0" smtClean="0"/>
              <a:t>Proactively, the Chancellor’s Office engaged with articulation officers and 5C to consider policies for both IB and CLEP</a:t>
            </a:r>
          </a:p>
        </p:txBody>
      </p:sp>
    </p:spTree>
    <p:extLst>
      <p:ext uri="{BB962C8B-B14F-4D97-AF65-F5344CB8AC3E}">
        <p14:creationId xmlns:p14="http://schemas.microsoft.com/office/powerpoint/2010/main" val="934005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for IB and CLEP</a:t>
            </a:r>
          </a:p>
        </p:txBody>
      </p:sp>
      <p:sp>
        <p:nvSpPr>
          <p:cNvPr id="3" name="Content Placeholder 2"/>
          <p:cNvSpPr>
            <a:spLocks noGrp="1"/>
          </p:cNvSpPr>
          <p:nvPr>
            <p:ph idx="1"/>
          </p:nvPr>
        </p:nvSpPr>
        <p:spPr/>
        <p:txBody>
          <a:bodyPr/>
          <a:lstStyle/>
          <a:p>
            <a:r>
              <a:rPr lang="en-US" dirty="0"/>
              <a:t>ASCCC Resolution 9.01 (Fall 2019) </a:t>
            </a:r>
            <a:r>
              <a:rPr lang="en-US" dirty="0" smtClean="0">
                <a:hlinkClick r:id="rId2" invalidUrl="https://asccc.org/sites/default/files/Pre-session Resolutions F19 for Thursday Discussion.pdf"/>
              </a:rPr>
              <a:t>link</a:t>
            </a:r>
            <a:r>
              <a:rPr lang="en-US" dirty="0" smtClean="0"/>
              <a:t> proposes four resolved actions for consideration by Plenary delegates </a:t>
            </a:r>
          </a:p>
          <a:p>
            <a:pPr lvl="1"/>
            <a:r>
              <a:rPr lang="en-US" dirty="0" smtClean="0"/>
              <a:t>Local senates and curriculum committees conduct regular reviews of practices around awarding of credit for IB and CLEP</a:t>
            </a:r>
          </a:p>
          <a:p>
            <a:pPr lvl="1"/>
            <a:r>
              <a:rPr lang="en-US" dirty="0" smtClean="0"/>
              <a:t>ASCCC work with CCCCO to develop a model policy to establish a consistent standard for awarding of course credit for specific levels of performance on IB exams</a:t>
            </a:r>
          </a:p>
          <a:p>
            <a:pPr lvl="1"/>
            <a:r>
              <a:rPr lang="en-US" dirty="0" smtClean="0"/>
              <a:t>ASCCC work with CCCCO to develop a model policy to establish a consistent standard for awarding of course credit for specific levels of credit on CLEP exams</a:t>
            </a:r>
          </a:p>
          <a:p>
            <a:pPr lvl="1"/>
            <a:r>
              <a:rPr lang="en-US" dirty="0" smtClean="0"/>
              <a:t>Local senates and curriculum committees regularly review local policies and practices for awarding of credit for external exams like AP, IB, and CLEP since exam content and structure changes</a:t>
            </a:r>
            <a:endParaRPr lang="en-US" dirty="0"/>
          </a:p>
          <a:p>
            <a:endParaRPr lang="en-US" dirty="0"/>
          </a:p>
        </p:txBody>
      </p:sp>
    </p:spTree>
    <p:extLst>
      <p:ext uri="{BB962C8B-B14F-4D97-AF65-F5344CB8AC3E}">
        <p14:creationId xmlns:p14="http://schemas.microsoft.com/office/powerpoint/2010/main" val="922666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for IB and CLEP</a:t>
            </a:r>
          </a:p>
        </p:txBody>
      </p:sp>
      <p:sp>
        <p:nvSpPr>
          <p:cNvPr id="3" name="Content Placeholder 2"/>
          <p:cNvSpPr>
            <a:spLocks noGrp="1"/>
          </p:cNvSpPr>
          <p:nvPr>
            <p:ph idx="1"/>
          </p:nvPr>
        </p:nvSpPr>
        <p:spPr/>
        <p:txBody>
          <a:bodyPr/>
          <a:lstStyle/>
          <a:p>
            <a:pPr marL="0" indent="0">
              <a:buNone/>
            </a:pPr>
            <a:r>
              <a:rPr lang="en-US" dirty="0" smtClean="0"/>
              <a:t>What to do next:</a:t>
            </a:r>
          </a:p>
          <a:p>
            <a:r>
              <a:rPr lang="en-US" dirty="0" smtClean="0"/>
              <a:t>Consider local practices for awarding of credit for IB and CLEP</a:t>
            </a:r>
          </a:p>
          <a:p>
            <a:r>
              <a:rPr lang="en-US" dirty="0" smtClean="0"/>
              <a:t>Review resolved statements within Resolution 9.01 </a:t>
            </a:r>
          </a:p>
          <a:p>
            <a:r>
              <a:rPr lang="en-US" dirty="0" smtClean="0"/>
              <a:t>Advise delegates of local positions re: each resolved statement</a:t>
            </a:r>
          </a:p>
          <a:p>
            <a:endParaRPr lang="en-US" dirty="0"/>
          </a:p>
          <a:p>
            <a:pPr marL="0" indent="0">
              <a:buNone/>
            </a:pPr>
            <a:r>
              <a:rPr lang="en-US" dirty="0" smtClean="0"/>
              <a:t>What 5C will do next</a:t>
            </a:r>
          </a:p>
          <a:p>
            <a:r>
              <a:rPr lang="en-US" dirty="0" smtClean="0"/>
              <a:t>5C will work with Chancellor’s Office to address actions approved within Resolution 9.01</a:t>
            </a:r>
          </a:p>
        </p:txBody>
      </p:sp>
    </p:spTree>
    <p:extLst>
      <p:ext uri="{BB962C8B-B14F-4D97-AF65-F5344CB8AC3E}">
        <p14:creationId xmlns:p14="http://schemas.microsoft.com/office/powerpoint/2010/main" val="1357824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8376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5C Efforts</a:t>
            </a:r>
            <a:endParaRPr lang="en-US" dirty="0"/>
          </a:p>
        </p:txBody>
      </p:sp>
      <p:sp>
        <p:nvSpPr>
          <p:cNvPr id="3" name="Content Placeholder 2"/>
          <p:cNvSpPr>
            <a:spLocks noGrp="1"/>
          </p:cNvSpPr>
          <p:nvPr>
            <p:ph idx="1"/>
          </p:nvPr>
        </p:nvSpPr>
        <p:spPr/>
        <p:txBody>
          <a:bodyPr/>
          <a:lstStyle/>
          <a:p>
            <a:r>
              <a:rPr lang="en-US" dirty="0" smtClean="0"/>
              <a:t>Guidance language and catalog template language for UCTP pilot degrees (CHEM, PHYS)</a:t>
            </a:r>
          </a:p>
          <a:p>
            <a:r>
              <a:rPr lang="en-US" dirty="0" smtClean="0"/>
              <a:t>Guidance for mathematics CSU B4 and Title 5 competency requirements</a:t>
            </a:r>
          </a:p>
          <a:p>
            <a:r>
              <a:rPr lang="en-US" dirty="0" smtClean="0"/>
              <a:t>Curriculum submission processes for competency based instruction</a:t>
            </a:r>
            <a:endParaRPr lang="en-US" dirty="0"/>
          </a:p>
        </p:txBody>
      </p:sp>
    </p:spTree>
    <p:extLst>
      <p:ext uri="{BB962C8B-B14F-4D97-AF65-F5344CB8AC3E}">
        <p14:creationId xmlns:p14="http://schemas.microsoft.com/office/powerpoint/2010/main" val="130358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“Unofficial” Curriculum Listserv</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Listserv intended as a means for </a:t>
            </a:r>
            <a:r>
              <a:rPr lang="en-US" dirty="0"/>
              <a:t>community college curriculum people to collaborate, share resources and support one another</a:t>
            </a:r>
            <a:endParaRPr lang="en-US" dirty="0" smtClean="0"/>
          </a:p>
          <a:p>
            <a:r>
              <a:rPr lang="en-US" dirty="0" smtClean="0"/>
              <a:t>The listserv has moved - no longer hosted on yahoo</a:t>
            </a:r>
            <a:endParaRPr lang="en-US" dirty="0"/>
          </a:p>
          <a:p>
            <a:r>
              <a:rPr lang="en-US" dirty="0" smtClean="0"/>
              <a:t>Current users received invitations to new group / instructions how to migrate</a:t>
            </a:r>
          </a:p>
          <a:p>
            <a:endParaRPr lang="en-US" dirty="0" smtClean="0"/>
          </a:p>
          <a:p>
            <a:r>
              <a:rPr lang="en-US" dirty="0" smtClean="0"/>
              <a:t>New </a:t>
            </a:r>
            <a:r>
              <a:rPr lang="en-US" dirty="0"/>
              <a:t>web address</a:t>
            </a:r>
          </a:p>
          <a:p>
            <a:pPr lvl="1"/>
            <a:r>
              <a:rPr lang="en-US" dirty="0" smtClean="0"/>
              <a:t>Visit the </a:t>
            </a:r>
            <a:r>
              <a:rPr lang="en-US" dirty="0"/>
              <a:t>group, start reading messages and posting </a:t>
            </a:r>
            <a:r>
              <a:rPr lang="en-US" dirty="0">
                <a:hlinkClick r:id="rId2"/>
              </a:rPr>
              <a:t>https://</a:t>
            </a:r>
            <a:r>
              <a:rPr lang="en-US" dirty="0" smtClean="0">
                <a:hlinkClick r:id="rId2"/>
              </a:rPr>
              <a:t>groups.io/g/CCCCurriculumChairs</a:t>
            </a:r>
            <a:endParaRPr lang="en-US" u="sng" dirty="0"/>
          </a:p>
          <a:p>
            <a:r>
              <a:rPr lang="en-US" dirty="0"/>
              <a:t>R</a:t>
            </a:r>
            <a:r>
              <a:rPr lang="en-US" dirty="0" smtClean="0"/>
              <a:t>equest to join</a:t>
            </a:r>
            <a:r>
              <a:rPr lang="en-US" dirty="0"/>
              <a:t>: </a:t>
            </a:r>
            <a:br>
              <a:rPr lang="en-US" dirty="0"/>
            </a:br>
            <a:r>
              <a:rPr lang="en-US" u="sng" dirty="0" smtClean="0">
                <a:hlinkClick r:id="rId3"/>
              </a:rPr>
              <a:t>CCCCurriculumChairs+subscribe@groups.io</a:t>
            </a:r>
            <a:endParaRPr lang="en-US" u="sng" dirty="0" smtClean="0"/>
          </a:p>
          <a:p>
            <a:pPr marL="0" indent="0">
              <a:buNone/>
            </a:pPr>
            <a:endParaRPr lang="en-US" dirty="0" smtClean="0"/>
          </a:p>
          <a:p>
            <a:r>
              <a:rPr lang="en-US" dirty="0" smtClean="0"/>
              <a:t>Thank you to Sarah Harris, Curriculum &amp; Outcomes Assessment Coordinator @ College of the Sequoias</a:t>
            </a:r>
          </a:p>
        </p:txBody>
      </p:sp>
    </p:spTree>
    <p:extLst>
      <p:ext uri="{BB962C8B-B14F-4D97-AF65-F5344CB8AC3E}">
        <p14:creationId xmlns:p14="http://schemas.microsoft.com/office/powerpoint/2010/main" val="1745308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Questions?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2543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0"/>
            <a:ext cx="6858000" cy="6858000"/>
          </a:xfrm>
          <a:prstGeom prst="rect">
            <a:avLst/>
          </a:prstGeom>
        </p:spPr>
      </p:pic>
      <p:pic>
        <p:nvPicPr>
          <p:cNvPr id="3" name="Google Shape;179;p25">
            <a:extLst>
              <a:ext uri="{FF2B5EF4-FFF2-40B4-BE49-F238E27FC236}">
                <a16:creationId xmlns:a16="http://schemas.microsoft.com/office/drawing/2014/main" xmlns="" id="{FE9004C5-C2D5-7E47-A847-ABA3D0850789}"/>
              </a:ext>
            </a:extLst>
          </p:cNvPr>
          <p:cNvPicPr preferRelativeResize="0"/>
          <p:nvPr/>
        </p:nvPicPr>
        <p:blipFill rotWithShape="1">
          <a:blip r:embed="rId3">
            <a:alphaModFix/>
          </a:blip>
          <a:srcRect/>
          <a:stretch/>
        </p:blipFill>
        <p:spPr>
          <a:xfrm>
            <a:off x="4068163" y="5090587"/>
            <a:ext cx="4817675" cy="1379666"/>
          </a:xfrm>
          <a:prstGeom prst="rect">
            <a:avLst/>
          </a:prstGeom>
          <a:noFill/>
          <a:ln>
            <a:noFill/>
          </a:ln>
        </p:spPr>
      </p:pic>
      <p:sp>
        <p:nvSpPr>
          <p:cNvPr id="4" name="TextBox 3"/>
          <p:cNvSpPr txBox="1"/>
          <p:nvPr/>
        </p:nvSpPr>
        <p:spPr>
          <a:xfrm flipH="1">
            <a:off x="5509259" y="4341167"/>
            <a:ext cx="2680547" cy="800219"/>
          </a:xfrm>
          <a:prstGeom prst="rect">
            <a:avLst/>
          </a:prstGeom>
          <a:noFill/>
        </p:spPr>
        <p:txBody>
          <a:bodyPr wrap="square" rtlCol="0">
            <a:spAutoFit/>
          </a:bodyPr>
          <a:lstStyle/>
          <a:p>
            <a:r>
              <a:rPr lang="en-US" sz="2800" dirty="0" smtClean="0">
                <a:hlinkClick r:id="rId4"/>
              </a:rPr>
              <a:t>info@asccc.org</a:t>
            </a:r>
            <a:endParaRPr lang="en-US" sz="2800" dirty="0" smtClean="0"/>
          </a:p>
          <a:p>
            <a:endParaRPr lang="en-US" dirty="0"/>
          </a:p>
        </p:txBody>
      </p:sp>
    </p:spTree>
    <p:extLst>
      <p:ext uri="{BB962C8B-B14F-4D97-AF65-F5344CB8AC3E}">
        <p14:creationId xmlns:p14="http://schemas.microsoft.com/office/powerpoint/2010/main" val="180580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PCAH 7: Revision and Approval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Editing </a:t>
            </a:r>
            <a:r>
              <a:rPr lang="en-US" dirty="0"/>
              <a:t>team assembled by 5C co-chairs and led by </a:t>
            </a:r>
            <a:r>
              <a:rPr lang="en-US" dirty="0" smtClean="0"/>
              <a:t>2018-2019 ASCCC </a:t>
            </a:r>
            <a:r>
              <a:rPr lang="en-US" dirty="0"/>
              <a:t>Curriculum Chair</a:t>
            </a:r>
          </a:p>
          <a:p>
            <a:pPr lvl="1"/>
            <a:r>
              <a:rPr lang="en-US" dirty="0"/>
              <a:t>Faculty members (ASCCC)</a:t>
            </a:r>
          </a:p>
          <a:p>
            <a:pPr lvl="1"/>
            <a:r>
              <a:rPr lang="en-US" dirty="0"/>
              <a:t>Noncredit (ACCE)</a:t>
            </a:r>
          </a:p>
          <a:p>
            <a:pPr lvl="1"/>
            <a:r>
              <a:rPr lang="en-US" dirty="0"/>
              <a:t>Chief Instructional Officers (CCCCIO)</a:t>
            </a:r>
          </a:p>
          <a:p>
            <a:pPr lvl="1"/>
            <a:r>
              <a:rPr lang="en-US" dirty="0"/>
              <a:t>Chancellor’s Office staff</a:t>
            </a:r>
          </a:p>
          <a:p>
            <a:r>
              <a:rPr lang="en-US" dirty="0"/>
              <a:t>Initial edits May-June 2019 by full team</a:t>
            </a:r>
          </a:p>
          <a:p>
            <a:r>
              <a:rPr lang="en-US" dirty="0"/>
              <a:t>Further edits July-August 2019 (following approval of revised Title 5 language for noncredit streamlining)</a:t>
            </a:r>
          </a:p>
          <a:p>
            <a:r>
              <a:rPr lang="en-US" dirty="0"/>
              <a:t>Final editing Sept 2019 and submission to Chancellor’s Office</a:t>
            </a:r>
          </a:p>
          <a:p>
            <a:r>
              <a:rPr lang="en-US" dirty="0"/>
              <a:t>Consultation Council October 17, 2019</a:t>
            </a:r>
          </a:p>
          <a:p>
            <a:r>
              <a:rPr lang="en-US" dirty="0"/>
              <a:t>Board of Governors November 18-19, 2019 *</a:t>
            </a:r>
            <a:r>
              <a:rPr lang="en-US" dirty="0" smtClean="0"/>
              <a:t>tentative</a:t>
            </a:r>
            <a:endParaRPr lang="en-US" dirty="0"/>
          </a:p>
        </p:txBody>
      </p:sp>
    </p:spTree>
    <p:extLst>
      <p:ext uri="{BB962C8B-B14F-4D97-AF65-F5344CB8AC3E}">
        <p14:creationId xmlns:p14="http://schemas.microsoft.com/office/powerpoint/2010/main" val="104683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PCAH 7: Organization</a:t>
            </a:r>
            <a:endParaRPr lang="en-US" dirty="0"/>
          </a:p>
        </p:txBody>
      </p:sp>
      <p:sp>
        <p:nvSpPr>
          <p:cNvPr id="3" name="Content Placeholder 2"/>
          <p:cNvSpPr>
            <a:spLocks noGrp="1"/>
          </p:cNvSpPr>
          <p:nvPr>
            <p:ph idx="1"/>
          </p:nvPr>
        </p:nvSpPr>
        <p:spPr/>
        <p:txBody>
          <a:bodyPr/>
          <a:lstStyle/>
          <a:p>
            <a:pPr marL="0" indent="0">
              <a:buNone/>
            </a:pPr>
            <a:r>
              <a:rPr lang="en-US" dirty="0" smtClean="0"/>
              <a:t>Part I: Overview of Curriculum</a:t>
            </a:r>
          </a:p>
          <a:p>
            <a:pPr lvl="1"/>
            <a:r>
              <a:rPr lang="en-US" sz="2100" dirty="0"/>
              <a:t>Overview of Program and Course Approval</a:t>
            </a:r>
          </a:p>
          <a:p>
            <a:pPr lvl="2"/>
            <a:r>
              <a:rPr lang="en-US" dirty="0"/>
              <a:t>Credit</a:t>
            </a:r>
          </a:p>
          <a:p>
            <a:pPr lvl="2"/>
            <a:r>
              <a:rPr lang="en-US" dirty="0"/>
              <a:t>Noncredit</a:t>
            </a:r>
          </a:p>
          <a:p>
            <a:pPr lvl="1"/>
            <a:r>
              <a:rPr lang="en-US" sz="2100" dirty="0"/>
              <a:t>Introduction to Program and Course Approval</a:t>
            </a:r>
          </a:p>
          <a:p>
            <a:pPr lvl="2"/>
            <a:r>
              <a:rPr lang="en-US" dirty="0"/>
              <a:t>History and Legal Authority for Curriculum</a:t>
            </a:r>
          </a:p>
          <a:p>
            <a:pPr lvl="2"/>
            <a:r>
              <a:rPr lang="en-US" dirty="0"/>
              <a:t>Development Criteria</a:t>
            </a:r>
          </a:p>
          <a:p>
            <a:pPr lvl="2"/>
            <a:r>
              <a:rPr lang="en-US" dirty="0"/>
              <a:t>Open Courses</a:t>
            </a:r>
          </a:p>
          <a:p>
            <a:pPr lvl="2"/>
            <a:r>
              <a:rPr lang="en-US" dirty="0"/>
              <a:t>Curriculum Regulations</a:t>
            </a:r>
          </a:p>
          <a:p>
            <a:pPr lvl="2"/>
            <a:endParaRPr lang="en-US" dirty="0" smtClean="0"/>
          </a:p>
          <a:p>
            <a:endParaRPr lang="en-US" dirty="0"/>
          </a:p>
        </p:txBody>
      </p:sp>
    </p:spTree>
    <p:extLst>
      <p:ext uri="{BB962C8B-B14F-4D97-AF65-F5344CB8AC3E}">
        <p14:creationId xmlns:p14="http://schemas.microsoft.com/office/powerpoint/2010/main" val="169602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266"/>
            <a:ext cx="8229600" cy="990600"/>
          </a:xfrm>
        </p:spPr>
        <p:txBody>
          <a:bodyPr/>
          <a:lstStyle/>
          <a:p>
            <a:r>
              <a:rPr lang="en-US" dirty="0" smtClean="0"/>
              <a:t>PCAH 7: Organization</a:t>
            </a:r>
            <a:endParaRPr lang="en-US" dirty="0"/>
          </a:p>
        </p:txBody>
      </p:sp>
      <p:sp>
        <p:nvSpPr>
          <p:cNvPr id="3" name="Content Placeholder 2"/>
          <p:cNvSpPr>
            <a:spLocks noGrp="1"/>
          </p:cNvSpPr>
          <p:nvPr>
            <p:ph idx="1"/>
          </p:nvPr>
        </p:nvSpPr>
        <p:spPr>
          <a:xfrm>
            <a:off x="628650" y="1557866"/>
            <a:ext cx="7886700" cy="3935234"/>
          </a:xfrm>
        </p:spPr>
        <p:txBody>
          <a:bodyPr>
            <a:normAutofit/>
          </a:bodyPr>
          <a:lstStyle/>
          <a:p>
            <a:pPr marL="0" indent="0">
              <a:buNone/>
            </a:pPr>
            <a:r>
              <a:rPr lang="en-US" dirty="0" smtClean="0"/>
              <a:t>Part II: Credit Curriculum</a:t>
            </a:r>
          </a:p>
          <a:p>
            <a:pPr lvl="1"/>
            <a:r>
              <a:rPr lang="en-US" sz="2100" dirty="0"/>
              <a:t>Introduction to Credit Course Criteria and Standards</a:t>
            </a:r>
          </a:p>
          <a:p>
            <a:pPr lvl="1"/>
            <a:r>
              <a:rPr lang="en-US" sz="2100" dirty="0"/>
              <a:t>Credit Course Standards</a:t>
            </a:r>
          </a:p>
          <a:p>
            <a:pPr lvl="1"/>
            <a:r>
              <a:rPr lang="en-US" sz="2100" dirty="0"/>
              <a:t>Overview of Credit Programs</a:t>
            </a:r>
          </a:p>
          <a:p>
            <a:pPr lvl="1"/>
            <a:r>
              <a:rPr lang="en-US" sz="2100" dirty="0"/>
              <a:t>Associate Degrees for Transfer</a:t>
            </a:r>
          </a:p>
          <a:p>
            <a:pPr lvl="1"/>
            <a:r>
              <a:rPr lang="en-US" sz="2100" dirty="0"/>
              <a:t>Career Technical Education Degrees</a:t>
            </a:r>
          </a:p>
          <a:p>
            <a:pPr lvl="1"/>
            <a:r>
              <a:rPr lang="en-US" sz="2100" dirty="0"/>
              <a:t>Local Associate Degrees</a:t>
            </a:r>
          </a:p>
          <a:p>
            <a:pPr lvl="1"/>
            <a:r>
              <a:rPr lang="en-US" sz="2100" dirty="0"/>
              <a:t>Certificates of Achievement</a:t>
            </a:r>
          </a:p>
          <a:p>
            <a:pPr lvl="1"/>
            <a:r>
              <a:rPr lang="en-US" sz="2100" dirty="0"/>
              <a:t>Collaborative Programs</a:t>
            </a:r>
          </a:p>
          <a:p>
            <a:pPr lvl="1"/>
            <a:r>
              <a:rPr lang="en-US" sz="2100" dirty="0"/>
              <a:t>Labor Market Information and Analysis</a:t>
            </a:r>
          </a:p>
          <a:p>
            <a:pPr marL="0" indent="0">
              <a:buNone/>
            </a:pPr>
            <a:endParaRPr lang="en-US" dirty="0" smtClean="0"/>
          </a:p>
          <a:p>
            <a:pPr lvl="2"/>
            <a:endParaRPr lang="en-US" dirty="0" smtClean="0"/>
          </a:p>
          <a:p>
            <a:endParaRPr lang="en-US" dirty="0"/>
          </a:p>
        </p:txBody>
      </p:sp>
    </p:spTree>
    <p:extLst>
      <p:ext uri="{BB962C8B-B14F-4D97-AF65-F5344CB8AC3E}">
        <p14:creationId xmlns:p14="http://schemas.microsoft.com/office/powerpoint/2010/main" val="153250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PCAH 7: Organization</a:t>
            </a:r>
            <a:endParaRPr lang="en-US" dirty="0"/>
          </a:p>
        </p:txBody>
      </p:sp>
      <p:sp>
        <p:nvSpPr>
          <p:cNvPr id="3" name="Content Placeholder 2"/>
          <p:cNvSpPr>
            <a:spLocks noGrp="1"/>
          </p:cNvSpPr>
          <p:nvPr>
            <p:ph idx="1"/>
          </p:nvPr>
        </p:nvSpPr>
        <p:spPr/>
        <p:txBody>
          <a:bodyPr/>
          <a:lstStyle/>
          <a:p>
            <a:pPr marL="0" indent="0">
              <a:buNone/>
            </a:pPr>
            <a:r>
              <a:rPr lang="en-US" dirty="0" smtClean="0"/>
              <a:t>Part III: Noncredit Curriculum</a:t>
            </a:r>
          </a:p>
          <a:p>
            <a:pPr lvl="1"/>
            <a:r>
              <a:rPr lang="en-US" sz="2100" dirty="0"/>
              <a:t>Introduction to Noncredit Program and Course Approval</a:t>
            </a:r>
          </a:p>
          <a:p>
            <a:pPr lvl="1"/>
            <a:r>
              <a:rPr lang="en-US" sz="2100" dirty="0"/>
              <a:t>Noncredit Course Criteria and Standards</a:t>
            </a:r>
          </a:p>
          <a:p>
            <a:pPr lvl="1"/>
            <a:r>
              <a:rPr lang="en-US" sz="2100" dirty="0"/>
              <a:t>Noncredit Course Standards</a:t>
            </a:r>
          </a:p>
          <a:p>
            <a:pPr lvl="1"/>
            <a:r>
              <a:rPr lang="en-US" sz="2100" dirty="0"/>
              <a:t>Noncredit Program Criteria and Standards</a:t>
            </a:r>
          </a:p>
          <a:p>
            <a:pPr marL="0" indent="0">
              <a:buNone/>
            </a:pPr>
            <a:endParaRPr lang="en-US" dirty="0" smtClean="0"/>
          </a:p>
          <a:p>
            <a:pPr marL="0" indent="0">
              <a:buNone/>
            </a:pPr>
            <a:endParaRPr lang="en-US" dirty="0" smtClean="0"/>
          </a:p>
          <a:p>
            <a:pPr lvl="2"/>
            <a:endParaRPr lang="en-US" dirty="0" smtClean="0"/>
          </a:p>
          <a:p>
            <a:endParaRPr lang="en-US" dirty="0"/>
          </a:p>
        </p:txBody>
      </p:sp>
    </p:spTree>
    <p:extLst>
      <p:ext uri="{BB962C8B-B14F-4D97-AF65-F5344CB8AC3E}">
        <p14:creationId xmlns:p14="http://schemas.microsoft.com/office/powerpoint/2010/main" val="197840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PCAH 7: Key Changes</a:t>
            </a:r>
            <a:endParaRPr lang="en-US" dirty="0"/>
          </a:p>
        </p:txBody>
      </p:sp>
      <p:sp>
        <p:nvSpPr>
          <p:cNvPr id="3" name="Content Placeholder 2"/>
          <p:cNvSpPr>
            <a:spLocks noGrp="1"/>
          </p:cNvSpPr>
          <p:nvPr>
            <p:ph idx="1"/>
          </p:nvPr>
        </p:nvSpPr>
        <p:spPr/>
        <p:txBody>
          <a:bodyPr/>
          <a:lstStyle/>
          <a:p>
            <a:pPr marL="342900" indent="-342900">
              <a:buClr>
                <a:schemeClr val="tx1"/>
              </a:buClr>
            </a:pPr>
            <a:r>
              <a:rPr lang="en-US" dirty="0">
                <a:cs typeface="Times New Roman" panose="02020603050405020304" pitchFamily="18" charset="0"/>
              </a:rPr>
              <a:t>Curriculum Streamlining Approval Processes</a:t>
            </a:r>
          </a:p>
          <a:p>
            <a:pPr marL="800100" lvl="1" indent="-342900">
              <a:buClr>
                <a:schemeClr val="tx1"/>
              </a:buClr>
            </a:pPr>
            <a:r>
              <a:rPr lang="en-US" dirty="0">
                <a:cs typeface="Times New Roman" panose="02020603050405020304" pitchFamily="18" charset="0"/>
              </a:rPr>
              <a:t>Clarify definition of “Approval” </a:t>
            </a:r>
          </a:p>
          <a:p>
            <a:pPr marL="800100" lvl="1" indent="-342900">
              <a:buClr>
                <a:schemeClr val="tx1"/>
              </a:buClr>
            </a:pPr>
            <a:r>
              <a:rPr lang="en-US" dirty="0">
                <a:cs typeface="Times New Roman" panose="02020603050405020304" pitchFamily="18" charset="0"/>
              </a:rPr>
              <a:t>Guidelines for all local approvals added since July 2016</a:t>
            </a:r>
          </a:p>
          <a:p>
            <a:pPr marL="342900" indent="-342900">
              <a:buClr>
                <a:schemeClr val="tx1"/>
              </a:buClr>
            </a:pPr>
            <a:r>
              <a:rPr lang="en-US" dirty="0">
                <a:cs typeface="Times New Roman" panose="02020603050405020304" pitchFamily="18" charset="0"/>
              </a:rPr>
              <a:t>Certificate of Achievement unit threshold changes</a:t>
            </a:r>
          </a:p>
          <a:p>
            <a:pPr marL="342900" indent="-342900">
              <a:buClr>
                <a:schemeClr val="tx1"/>
              </a:buClr>
            </a:pPr>
            <a:r>
              <a:rPr lang="en-US" dirty="0">
                <a:cs typeface="Times New Roman" panose="02020603050405020304" pitchFamily="18" charset="0"/>
              </a:rPr>
              <a:t>Graduation requirements regarding English, mathematics, and reading competencies (post-AB705 placement changes)</a:t>
            </a:r>
          </a:p>
          <a:p>
            <a:pPr marL="342900" indent="-342900">
              <a:buClr>
                <a:schemeClr val="tx1"/>
              </a:buClr>
            </a:pPr>
            <a:r>
              <a:rPr lang="en-US" dirty="0">
                <a:cs typeface="Times New Roman" panose="02020603050405020304" pitchFamily="18" charset="0"/>
              </a:rPr>
              <a:t>New MIS Data elements</a:t>
            </a:r>
          </a:p>
          <a:p>
            <a:pPr marL="342900" indent="-342900">
              <a:buClr>
                <a:schemeClr val="tx1"/>
              </a:buClr>
            </a:pPr>
            <a:r>
              <a:rPr lang="en-US" dirty="0">
                <a:cs typeface="Times New Roman" panose="02020603050405020304" pitchFamily="18" charset="0"/>
              </a:rPr>
              <a:t>Accessible </a:t>
            </a:r>
            <a:r>
              <a:rPr lang="en-US" dirty="0" smtClean="0">
                <a:cs typeface="Times New Roman" panose="02020603050405020304" pitchFamily="18" charset="0"/>
              </a:rPr>
              <a:t>Document</a:t>
            </a:r>
            <a:endParaRPr lang="en-US" dirty="0">
              <a:cs typeface="Times New Roman" panose="02020603050405020304" pitchFamily="18" charset="0"/>
            </a:endParaRPr>
          </a:p>
        </p:txBody>
      </p:sp>
    </p:spTree>
    <p:extLst>
      <p:ext uri="{BB962C8B-B14F-4D97-AF65-F5344CB8AC3E}">
        <p14:creationId xmlns:p14="http://schemas.microsoft.com/office/powerpoint/2010/main" val="151371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PCAH 7: Key Changes</a:t>
            </a:r>
            <a:endParaRPr lang="en-US" dirty="0"/>
          </a:p>
        </p:txBody>
      </p:sp>
      <p:sp>
        <p:nvSpPr>
          <p:cNvPr id="3" name="Content Placeholder 2"/>
          <p:cNvSpPr>
            <a:spLocks noGrp="1"/>
          </p:cNvSpPr>
          <p:nvPr>
            <p:ph idx="1"/>
          </p:nvPr>
        </p:nvSpPr>
        <p:spPr/>
        <p:txBody>
          <a:bodyPr/>
          <a:lstStyle/>
          <a:p>
            <a:pPr marL="0" indent="0">
              <a:buNone/>
            </a:pPr>
            <a:r>
              <a:rPr lang="en-US" dirty="0"/>
              <a:t>Clarify definition of “Approval”</a:t>
            </a:r>
          </a:p>
          <a:p>
            <a:r>
              <a:rPr lang="en-US" dirty="0"/>
              <a:t>All courses and programs that have been approved by the district governing board and have received a control number, whether through Chancellor’s Office review or through automated approval via the Annual Course and Program Certification, are then Chaptered by the Chancellor’s Office. </a:t>
            </a:r>
          </a:p>
          <a:p>
            <a:r>
              <a:rPr lang="en-US" dirty="0"/>
              <a:t>This is considered to be approval by the Chancellor. A course or program is considered chaptered by the Chancellor's Office when it appears with a valid control number in the Chancellor’s Office curriculum inventory system.</a:t>
            </a:r>
          </a:p>
          <a:p>
            <a:endParaRPr lang="en-US" dirty="0"/>
          </a:p>
        </p:txBody>
      </p:sp>
    </p:spTree>
    <p:extLst>
      <p:ext uri="{BB962C8B-B14F-4D97-AF65-F5344CB8AC3E}">
        <p14:creationId xmlns:p14="http://schemas.microsoft.com/office/powerpoint/2010/main" val="1290991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566</TotalTime>
  <Words>2243</Words>
  <Application>Microsoft Macintosh PowerPoint</Application>
  <PresentationFormat>On-screen Show (4:3)</PresentationFormat>
  <Paragraphs>246</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Times New Roman</vt:lpstr>
      <vt:lpstr>Arial</vt:lpstr>
      <vt:lpstr>Clarity</vt:lpstr>
      <vt:lpstr>ASCCC Curriculum Regionals</vt:lpstr>
      <vt:lpstr>Overview – 5C Updates</vt:lpstr>
      <vt:lpstr>PCAH 7</vt:lpstr>
      <vt:lpstr>PCAH 7: Revision and Approval Process</vt:lpstr>
      <vt:lpstr>PCAH 7: Organization</vt:lpstr>
      <vt:lpstr>PCAH 7: Organization</vt:lpstr>
      <vt:lpstr>PCAH 7: Organization</vt:lpstr>
      <vt:lpstr>PCAH 7: Key Changes</vt:lpstr>
      <vt:lpstr>PCAH 7: Key Changes</vt:lpstr>
      <vt:lpstr>PCAH 7: Key Changes</vt:lpstr>
      <vt:lpstr>PCAH 7: Key Changes</vt:lpstr>
      <vt:lpstr>PCAH 7: Key Changes</vt:lpstr>
      <vt:lpstr>PCAH 7: Key Changes</vt:lpstr>
      <vt:lpstr>PCAH 7: Key Changes</vt:lpstr>
      <vt:lpstr>PCAH 7: Submission Guidelines  (Technical Manual)</vt:lpstr>
      <vt:lpstr>AB705 ESL  Title 5 Changes</vt:lpstr>
      <vt:lpstr>AB705 ESL Title 5 Changes</vt:lpstr>
      <vt:lpstr>Course basic coding: CB21, CB25, CB26</vt:lpstr>
      <vt:lpstr>CB21 Coding</vt:lpstr>
      <vt:lpstr>CB21 Coding for ESL</vt:lpstr>
      <vt:lpstr>CB21 Coding for ESL</vt:lpstr>
      <vt:lpstr>CB21 Coding for ESL</vt:lpstr>
      <vt:lpstr>CB25 &amp; 26 Coding</vt:lpstr>
      <vt:lpstr>CB 25 &amp; 26</vt:lpstr>
      <vt:lpstr>CB25 &amp; CB26</vt:lpstr>
      <vt:lpstr>CB25 Course General Education Status</vt:lpstr>
      <vt:lpstr>CB25 Course General Education Status</vt:lpstr>
      <vt:lpstr>CB25 Course General Education Status</vt:lpstr>
      <vt:lpstr>CB26 Course Support Status</vt:lpstr>
      <vt:lpstr>IB and CLEP</vt:lpstr>
      <vt:lpstr>Policies for IB and CLEP</vt:lpstr>
      <vt:lpstr>Policies for IB and CLEP</vt:lpstr>
      <vt:lpstr>Policies for IB and CLEP</vt:lpstr>
      <vt:lpstr>Did you know?</vt:lpstr>
      <vt:lpstr>Upcoming 5C Efforts</vt:lpstr>
      <vt:lpstr>“Unofficial” Curriculum Listserv</vt:lpstr>
      <vt:lpstr>Additional Questions?</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Microsoft Office User</cp:lastModifiedBy>
  <cp:revision>30</cp:revision>
  <dcterms:created xsi:type="dcterms:W3CDTF">2015-10-21T19:14:41Z</dcterms:created>
  <dcterms:modified xsi:type="dcterms:W3CDTF">2019-11-01T18:10:08Z</dcterms:modified>
</cp:coreProperties>
</file>