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1"/>
  </p:sldMasterIdLst>
  <p:notesMasterIdLst>
    <p:notesMasterId r:id="rId31"/>
  </p:notesMasterIdLst>
  <p:handoutMasterIdLst>
    <p:handoutMasterId r:id="rId32"/>
  </p:handoutMasterIdLst>
  <p:sldIdLst>
    <p:sldId id="256" r:id="rId2"/>
    <p:sldId id="285" r:id="rId3"/>
    <p:sldId id="286" r:id="rId4"/>
    <p:sldId id="294" r:id="rId5"/>
    <p:sldId id="287" r:id="rId6"/>
    <p:sldId id="295" r:id="rId7"/>
    <p:sldId id="296" r:id="rId8"/>
    <p:sldId id="264" r:id="rId9"/>
    <p:sldId id="304" r:id="rId10"/>
    <p:sldId id="289" r:id="rId11"/>
    <p:sldId id="297" r:id="rId12"/>
    <p:sldId id="268" r:id="rId13"/>
    <p:sldId id="298" r:id="rId14"/>
    <p:sldId id="270" r:id="rId15"/>
    <p:sldId id="290" r:id="rId16"/>
    <p:sldId id="291" r:id="rId17"/>
    <p:sldId id="273" r:id="rId18"/>
    <p:sldId id="274" r:id="rId19"/>
    <p:sldId id="275" r:id="rId20"/>
    <p:sldId id="299" r:id="rId21"/>
    <p:sldId id="277" r:id="rId22"/>
    <p:sldId id="292" r:id="rId23"/>
    <p:sldId id="293" r:id="rId24"/>
    <p:sldId id="305" r:id="rId25"/>
    <p:sldId id="280" r:id="rId26"/>
    <p:sldId id="300" r:id="rId27"/>
    <p:sldId id="301" r:id="rId28"/>
    <p:sldId id="30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9" d="100"/>
          <a:sy n="119" d="100"/>
        </p:scale>
        <p:origin x="-768"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7/5/2016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7/5/2016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10</a:t>
            </a:fld>
            <a:endParaRPr lang="en-US"/>
          </a:p>
        </p:txBody>
      </p:sp>
    </p:spTree>
    <p:extLst>
      <p:ext uri="{BB962C8B-B14F-4D97-AF65-F5344CB8AC3E}">
        <p14:creationId xmlns:p14="http://schemas.microsoft.com/office/powerpoint/2010/main" val="737833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11</a:t>
            </a:fld>
            <a:endParaRPr lang="en-US"/>
          </a:p>
        </p:txBody>
      </p:sp>
    </p:spTree>
    <p:extLst>
      <p:ext uri="{BB962C8B-B14F-4D97-AF65-F5344CB8AC3E}">
        <p14:creationId xmlns:p14="http://schemas.microsoft.com/office/powerpoint/2010/main" val="3010235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12</a:t>
            </a:fld>
            <a:endParaRPr lang="en-US"/>
          </a:p>
        </p:txBody>
      </p:sp>
    </p:spTree>
    <p:extLst>
      <p:ext uri="{BB962C8B-B14F-4D97-AF65-F5344CB8AC3E}">
        <p14:creationId xmlns:p14="http://schemas.microsoft.com/office/powerpoint/2010/main" val="405735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13</a:t>
            </a:fld>
            <a:endParaRPr lang="en-US"/>
          </a:p>
        </p:txBody>
      </p:sp>
    </p:spTree>
    <p:extLst>
      <p:ext uri="{BB962C8B-B14F-4D97-AF65-F5344CB8AC3E}">
        <p14:creationId xmlns:p14="http://schemas.microsoft.com/office/powerpoint/2010/main" val="2031606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14</a:t>
            </a:fld>
            <a:endParaRPr lang="en-US"/>
          </a:p>
        </p:txBody>
      </p:sp>
    </p:spTree>
    <p:extLst>
      <p:ext uri="{BB962C8B-B14F-4D97-AF65-F5344CB8AC3E}">
        <p14:creationId xmlns:p14="http://schemas.microsoft.com/office/powerpoint/2010/main" val="1232037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15</a:t>
            </a:fld>
            <a:endParaRPr lang="en-US"/>
          </a:p>
        </p:txBody>
      </p:sp>
    </p:spTree>
    <p:extLst>
      <p:ext uri="{BB962C8B-B14F-4D97-AF65-F5344CB8AC3E}">
        <p14:creationId xmlns:p14="http://schemas.microsoft.com/office/powerpoint/2010/main" val="1849455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16</a:t>
            </a:fld>
            <a:endParaRPr lang="en-US"/>
          </a:p>
        </p:txBody>
      </p:sp>
    </p:spTree>
    <p:extLst>
      <p:ext uri="{BB962C8B-B14F-4D97-AF65-F5344CB8AC3E}">
        <p14:creationId xmlns:p14="http://schemas.microsoft.com/office/powerpoint/2010/main" val="2043811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17</a:t>
            </a:fld>
            <a:endParaRPr lang="en-US"/>
          </a:p>
        </p:txBody>
      </p:sp>
    </p:spTree>
    <p:extLst>
      <p:ext uri="{BB962C8B-B14F-4D97-AF65-F5344CB8AC3E}">
        <p14:creationId xmlns:p14="http://schemas.microsoft.com/office/powerpoint/2010/main" val="3627107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18</a:t>
            </a:fld>
            <a:endParaRPr lang="en-US"/>
          </a:p>
        </p:txBody>
      </p:sp>
    </p:spTree>
    <p:extLst>
      <p:ext uri="{BB962C8B-B14F-4D97-AF65-F5344CB8AC3E}">
        <p14:creationId xmlns:p14="http://schemas.microsoft.com/office/powerpoint/2010/main" val="1235309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19</a:t>
            </a:fld>
            <a:endParaRPr lang="en-US"/>
          </a:p>
        </p:txBody>
      </p:sp>
    </p:spTree>
    <p:extLst>
      <p:ext uri="{BB962C8B-B14F-4D97-AF65-F5344CB8AC3E}">
        <p14:creationId xmlns:p14="http://schemas.microsoft.com/office/powerpoint/2010/main" val="4270133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a:t>
            </a:fld>
            <a:endParaRPr lang="en-US"/>
          </a:p>
        </p:txBody>
      </p:sp>
    </p:spTree>
    <p:extLst>
      <p:ext uri="{BB962C8B-B14F-4D97-AF65-F5344CB8AC3E}">
        <p14:creationId xmlns:p14="http://schemas.microsoft.com/office/powerpoint/2010/main" val="1691399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20</a:t>
            </a:fld>
            <a:endParaRPr lang="en-US"/>
          </a:p>
        </p:txBody>
      </p:sp>
    </p:spTree>
    <p:extLst>
      <p:ext uri="{BB962C8B-B14F-4D97-AF65-F5344CB8AC3E}">
        <p14:creationId xmlns:p14="http://schemas.microsoft.com/office/powerpoint/2010/main" val="1035630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Dave - Quick reference – do not go over</a:t>
            </a:r>
            <a:r>
              <a:rPr lang="en-US" baseline="0" dirty="0" smtClean="0"/>
              <a:t> in detail as your articulation officer can assist you.</a:t>
            </a:r>
            <a:endParaRPr lang="en-US" dirty="0" smtClean="0"/>
          </a:p>
          <a:p>
            <a:endParaRPr lang="en-US" dirty="0"/>
          </a:p>
        </p:txBody>
      </p:sp>
      <p:sp>
        <p:nvSpPr>
          <p:cNvPr id="4" name="Slide Number Placeholder 3"/>
          <p:cNvSpPr>
            <a:spLocks noGrp="1"/>
          </p:cNvSpPr>
          <p:nvPr>
            <p:ph type="sldNum" sz="quarter" idx="10"/>
          </p:nvPr>
        </p:nvSpPr>
        <p:spPr/>
        <p:txBody>
          <a:bodyPr/>
          <a:lstStyle/>
          <a:p>
            <a:fld id="{77F7D618-A1A3-44BB-AF0B-EA96A2D61E82}" type="slidenum">
              <a:rPr lang="en-US" smtClean="0"/>
              <a:pPr/>
              <a:t>21</a:t>
            </a:fld>
            <a:endParaRPr lang="en-US"/>
          </a:p>
        </p:txBody>
      </p:sp>
    </p:spTree>
    <p:extLst>
      <p:ext uri="{BB962C8B-B14F-4D97-AF65-F5344CB8AC3E}">
        <p14:creationId xmlns:p14="http://schemas.microsoft.com/office/powerpoint/2010/main" val="23063258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22</a:t>
            </a:fld>
            <a:endParaRPr lang="en-US"/>
          </a:p>
        </p:txBody>
      </p:sp>
    </p:spTree>
    <p:extLst>
      <p:ext uri="{BB962C8B-B14F-4D97-AF65-F5344CB8AC3E}">
        <p14:creationId xmlns:p14="http://schemas.microsoft.com/office/powerpoint/2010/main" val="34265697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23</a:t>
            </a:fld>
            <a:endParaRPr lang="en-US"/>
          </a:p>
        </p:txBody>
      </p:sp>
    </p:spTree>
    <p:extLst>
      <p:ext uri="{BB962C8B-B14F-4D97-AF65-F5344CB8AC3E}">
        <p14:creationId xmlns:p14="http://schemas.microsoft.com/office/powerpoint/2010/main" val="4163987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latin typeface="Calibri" charset="0"/>
              </a:rPr>
              <a:t>Bernie - Local </a:t>
            </a:r>
            <a:r>
              <a:rPr lang="en-US" dirty="0">
                <a:latin typeface="Calibri" charset="0"/>
              </a:rPr>
              <a:t>CCC vary as to allowing double counting for local GE pattern.  Unlimited double counting for ADT degrees with CSU GE and IGETC.</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E70B8B6-DB98-9743-946C-609027233168}" type="slidenum">
              <a:rPr lang="en-US">
                <a:latin typeface="Calibri" charset="0"/>
              </a:rPr>
              <a:pPr eaLnBrk="1" hangingPunct="1"/>
              <a:t>24</a:t>
            </a:fld>
            <a:endParaRPr lang="en-US">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7B8C1667-B6A0-C546-98B0-885465BB3BE6}"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812644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26</a:t>
            </a:fld>
            <a:endParaRPr lang="en-US"/>
          </a:p>
        </p:txBody>
      </p:sp>
    </p:spTree>
    <p:extLst>
      <p:ext uri="{BB962C8B-B14F-4D97-AF65-F5344CB8AC3E}">
        <p14:creationId xmlns:p14="http://schemas.microsoft.com/office/powerpoint/2010/main" val="3573881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Tiffany</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27</a:t>
            </a:fld>
            <a:endParaRPr lang="en-US"/>
          </a:p>
        </p:txBody>
      </p:sp>
    </p:spTree>
    <p:extLst>
      <p:ext uri="{BB962C8B-B14F-4D97-AF65-F5344CB8AC3E}">
        <p14:creationId xmlns:p14="http://schemas.microsoft.com/office/powerpoint/2010/main" val="363642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 and Dave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28</a:t>
            </a:fld>
            <a:endParaRPr lang="en-US"/>
          </a:p>
        </p:txBody>
      </p:sp>
    </p:spTree>
    <p:extLst>
      <p:ext uri="{BB962C8B-B14F-4D97-AF65-F5344CB8AC3E}">
        <p14:creationId xmlns:p14="http://schemas.microsoft.com/office/powerpoint/2010/main" val="21009463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 and 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29</a:t>
            </a:fld>
            <a:endParaRPr lang="en-US"/>
          </a:p>
        </p:txBody>
      </p:sp>
    </p:spTree>
    <p:extLst>
      <p:ext uri="{BB962C8B-B14F-4D97-AF65-F5344CB8AC3E}">
        <p14:creationId xmlns:p14="http://schemas.microsoft.com/office/powerpoint/2010/main" val="3540827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extLst>
      <p:ext uri="{BB962C8B-B14F-4D97-AF65-F5344CB8AC3E}">
        <p14:creationId xmlns:p14="http://schemas.microsoft.com/office/powerpoint/2010/main" val="326989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extLst>
      <p:ext uri="{BB962C8B-B14F-4D97-AF65-F5344CB8AC3E}">
        <p14:creationId xmlns:p14="http://schemas.microsoft.com/office/powerpoint/2010/main" val="312577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5</a:t>
            </a:fld>
            <a:endParaRPr lang="en-US"/>
          </a:p>
        </p:txBody>
      </p:sp>
    </p:spTree>
    <p:extLst>
      <p:ext uri="{BB962C8B-B14F-4D97-AF65-F5344CB8AC3E}">
        <p14:creationId xmlns:p14="http://schemas.microsoft.com/office/powerpoint/2010/main" val="944988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extLst>
      <p:ext uri="{BB962C8B-B14F-4D97-AF65-F5344CB8AC3E}">
        <p14:creationId xmlns:p14="http://schemas.microsoft.com/office/powerpoint/2010/main" val="3584439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extLst>
      <p:ext uri="{BB962C8B-B14F-4D97-AF65-F5344CB8AC3E}">
        <p14:creationId xmlns:p14="http://schemas.microsoft.com/office/powerpoint/2010/main" val="2784022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8</a:t>
            </a:fld>
            <a:endParaRPr lang="en-US"/>
          </a:p>
        </p:txBody>
      </p:sp>
    </p:spTree>
    <p:extLst>
      <p:ext uri="{BB962C8B-B14F-4D97-AF65-F5344CB8AC3E}">
        <p14:creationId xmlns:p14="http://schemas.microsoft.com/office/powerpoint/2010/main" val="4087750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Bernie</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9</a:t>
            </a:fld>
            <a:endParaRPr lang="en-US"/>
          </a:p>
        </p:txBody>
      </p:sp>
    </p:spTree>
    <p:extLst>
      <p:ext uri="{BB962C8B-B14F-4D97-AF65-F5344CB8AC3E}">
        <p14:creationId xmlns:p14="http://schemas.microsoft.com/office/powerpoint/2010/main" val="375511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B05E6B-EC72-A846-8C33-9AC0882CCC07}" type="datetime2">
              <a:rPr lang="en-US" smtClean="0"/>
              <a:t>Tuesday, July 05, 2016</a:t>
            </a:fld>
            <a:endParaRPr lang="en-US"/>
          </a:p>
        </p:txBody>
      </p:sp>
      <p:sp>
        <p:nvSpPr>
          <p:cNvPr id="5" name="Footer Placeholder 4"/>
          <p:cNvSpPr>
            <a:spLocks noGrp="1"/>
          </p:cNvSpPr>
          <p:nvPr>
            <p:ph type="ftr" sz="quarter" idx="11"/>
          </p:nvPr>
        </p:nvSpPr>
        <p:spPr/>
        <p:txBody>
          <a:bodyPr/>
          <a:lstStyle/>
          <a:p>
            <a:pPr algn="r"/>
            <a:r>
              <a:rPr lang="en-US" smtClean="0"/>
              <a:t>ASCCC Curriculum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66B-F46A-2448-87BF-299920288916}" type="datetime2">
              <a:rPr lang="en-US" smtClean="0"/>
              <a:t>Tuesday, July 05, 2016</a:t>
            </a:fld>
            <a:endParaRPr lang="en-US"/>
          </a:p>
        </p:txBody>
      </p:sp>
      <p:sp>
        <p:nvSpPr>
          <p:cNvPr id="5" name="Footer Placeholder 4"/>
          <p:cNvSpPr>
            <a:spLocks noGrp="1"/>
          </p:cNvSpPr>
          <p:nvPr>
            <p:ph type="ftr" sz="quarter" idx="11"/>
          </p:nvPr>
        </p:nvSpPr>
        <p:spPr/>
        <p:txBody>
          <a:bodyPr/>
          <a:lstStyle/>
          <a:p>
            <a:pPr algn="r"/>
            <a:r>
              <a:rPr lang="en-US" smtClean="0"/>
              <a:t>ASCCC Curriculum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FCD26B-61D4-E04D-9F96-17458C367DFB}" type="datetime2">
              <a:rPr lang="en-US" smtClean="0"/>
              <a:t>Tuesday, July 05, 2016</a:t>
            </a:fld>
            <a:endParaRPr lang="en-US"/>
          </a:p>
        </p:txBody>
      </p:sp>
      <p:sp>
        <p:nvSpPr>
          <p:cNvPr id="5" name="Footer Placeholder 4"/>
          <p:cNvSpPr>
            <a:spLocks noGrp="1"/>
          </p:cNvSpPr>
          <p:nvPr>
            <p:ph type="ftr" sz="quarter" idx="11"/>
          </p:nvPr>
        </p:nvSpPr>
        <p:spPr/>
        <p:txBody>
          <a:bodyPr/>
          <a:lstStyle/>
          <a:p>
            <a:pPr algn="r"/>
            <a:r>
              <a:rPr lang="en-US" smtClean="0"/>
              <a:t>ASCCC Curriculum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4163C-6FF4-2E4B-86FA-9D04021CC614}" type="datetime2">
              <a:rPr lang="en-US" smtClean="0"/>
              <a:t>Tuesday, July 05, 2016</a:t>
            </a:fld>
            <a:endParaRPr lang="en-US"/>
          </a:p>
        </p:txBody>
      </p:sp>
      <p:sp>
        <p:nvSpPr>
          <p:cNvPr id="5" name="Footer Placeholder 4"/>
          <p:cNvSpPr>
            <a:spLocks noGrp="1"/>
          </p:cNvSpPr>
          <p:nvPr>
            <p:ph type="ftr" sz="quarter" idx="11"/>
          </p:nvPr>
        </p:nvSpPr>
        <p:spPr/>
        <p:txBody>
          <a:bodyPr/>
          <a:lstStyle/>
          <a:p>
            <a:pPr algn="r"/>
            <a:r>
              <a:rPr lang="en-US" smtClean="0"/>
              <a:t>ASCCC Curriculum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13282-1AF2-E742-BACC-A83007C54A41}" type="datetime2">
              <a:rPr lang="en-US" smtClean="0"/>
              <a:t>Tuesday, July 05, 2016</a:t>
            </a:fld>
            <a:endParaRPr lang="en-US"/>
          </a:p>
        </p:txBody>
      </p:sp>
      <p:sp>
        <p:nvSpPr>
          <p:cNvPr id="5" name="Footer Placeholder 4"/>
          <p:cNvSpPr>
            <a:spLocks noGrp="1"/>
          </p:cNvSpPr>
          <p:nvPr>
            <p:ph type="ftr" sz="quarter" idx="11"/>
          </p:nvPr>
        </p:nvSpPr>
        <p:spPr/>
        <p:txBody>
          <a:bodyPr/>
          <a:lstStyle/>
          <a:p>
            <a:pPr algn="r"/>
            <a:r>
              <a:rPr lang="en-US" smtClean="0"/>
              <a:t>ASCCC Curriculum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D1F939-57A5-5A42-8720-C7EB336E8368}" type="datetime2">
              <a:rPr lang="en-US" smtClean="0"/>
              <a:t>Tuesday, July 05, 2016</a:t>
            </a:fld>
            <a:endParaRPr lang="en-US"/>
          </a:p>
        </p:txBody>
      </p:sp>
      <p:sp>
        <p:nvSpPr>
          <p:cNvPr id="6" name="Footer Placeholder 5"/>
          <p:cNvSpPr>
            <a:spLocks noGrp="1"/>
          </p:cNvSpPr>
          <p:nvPr>
            <p:ph type="ftr" sz="quarter" idx="11"/>
          </p:nvPr>
        </p:nvSpPr>
        <p:spPr/>
        <p:txBody>
          <a:bodyPr/>
          <a:lstStyle/>
          <a:p>
            <a:pPr algn="r"/>
            <a:r>
              <a:rPr lang="en-US" smtClean="0"/>
              <a:t>ASCCC Curriculum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F0756C-26EE-A84E-BF2A-389D371CAF52}" type="datetime2">
              <a:rPr lang="en-US" smtClean="0"/>
              <a:t>Tuesday, July 05, 2016</a:t>
            </a:fld>
            <a:endParaRPr lang="en-US"/>
          </a:p>
        </p:txBody>
      </p:sp>
      <p:sp>
        <p:nvSpPr>
          <p:cNvPr id="8" name="Footer Placeholder 7"/>
          <p:cNvSpPr>
            <a:spLocks noGrp="1"/>
          </p:cNvSpPr>
          <p:nvPr>
            <p:ph type="ftr" sz="quarter" idx="11"/>
          </p:nvPr>
        </p:nvSpPr>
        <p:spPr/>
        <p:txBody>
          <a:bodyPr/>
          <a:lstStyle/>
          <a:p>
            <a:pPr algn="r"/>
            <a:r>
              <a:rPr lang="en-US" smtClean="0"/>
              <a:t>ASCCC Curriculum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ADF56-D8C1-F244-A32F-9A40708755C7}" type="datetime2">
              <a:rPr lang="en-US" smtClean="0"/>
              <a:t>Tuesday, July 05, 2016</a:t>
            </a:fld>
            <a:endParaRPr lang="en-US"/>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878BE-9A86-F942-9BF9-6C27FD6B8A71}" type="datetime2">
              <a:rPr lang="en-US" smtClean="0"/>
              <a:t>Tuesday, July 05, 2016</a:t>
            </a:fld>
            <a:endParaRPr lang="en-US"/>
          </a:p>
        </p:txBody>
      </p:sp>
      <p:sp>
        <p:nvSpPr>
          <p:cNvPr id="3" name="Footer Placeholder 2"/>
          <p:cNvSpPr>
            <a:spLocks noGrp="1"/>
          </p:cNvSpPr>
          <p:nvPr>
            <p:ph type="ftr" sz="quarter" idx="11"/>
          </p:nvPr>
        </p:nvSpPr>
        <p:spPr/>
        <p:txBody>
          <a:bodyPr/>
          <a:lstStyle/>
          <a:p>
            <a:pPr algn="r"/>
            <a:r>
              <a:rPr lang="en-US" smtClean="0"/>
              <a:t>ASCCC Curriculum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71933-1AE1-B647-BAE0-B4C4C0491A75}" type="datetime2">
              <a:rPr lang="en-US" smtClean="0"/>
              <a:t>Tuesday, July 05, 2016</a:t>
            </a:fld>
            <a:endParaRPr lang="en-US"/>
          </a:p>
        </p:txBody>
      </p:sp>
      <p:sp>
        <p:nvSpPr>
          <p:cNvPr id="6" name="Footer Placeholder 5"/>
          <p:cNvSpPr>
            <a:spLocks noGrp="1"/>
          </p:cNvSpPr>
          <p:nvPr>
            <p:ph type="ftr" sz="quarter" idx="11"/>
          </p:nvPr>
        </p:nvSpPr>
        <p:spPr/>
        <p:txBody>
          <a:bodyPr/>
          <a:lstStyle/>
          <a:p>
            <a:pPr algn="r"/>
            <a:r>
              <a:rPr lang="en-US" smtClean="0"/>
              <a:t>ASCCC Curriculum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F8006-C78A-9642-A370-04EA25BCB4BB}" type="datetime2">
              <a:rPr lang="en-US" smtClean="0"/>
              <a:t>Tuesday, July 05, 2016</a:t>
            </a:fld>
            <a:endParaRPr lang="en-US"/>
          </a:p>
        </p:txBody>
      </p:sp>
      <p:sp>
        <p:nvSpPr>
          <p:cNvPr id="6" name="Footer Placeholder 5"/>
          <p:cNvSpPr>
            <a:spLocks noGrp="1"/>
          </p:cNvSpPr>
          <p:nvPr>
            <p:ph type="ftr" sz="quarter" idx="11"/>
          </p:nvPr>
        </p:nvSpPr>
        <p:spPr/>
        <p:txBody>
          <a:bodyPr/>
          <a:lstStyle/>
          <a:p>
            <a:pPr algn="r"/>
            <a:r>
              <a:rPr lang="en-US" smtClean="0"/>
              <a:t>ASCCC Curriculum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9C467F0-5C66-2740-92B5-E4FA7BDCF254}" type="datetime2">
              <a:rPr lang="en-US" smtClean="0"/>
              <a:t>Tuesday, July 05,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smtClean="0"/>
              <a:t>ASCCC Curriculum Institute</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ssist.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cctransfer.org/"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calstate.edu/app/documents/2015-March-GE-Reviewers-Guiding-Notes.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ccctransfer.org/sites/default/files/documents/IGTEC/2015-16/IGETC-Standards-version-1-7.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daybernie@fhda.edu"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mailto:ttran76@ivc.edu" TargetMode="External"/><Relationship Id="rId4" Type="http://schemas.openxmlformats.org/officeDocument/2006/relationships/hyperlink" Target="mailto:ddegroot@hancockcollege.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solidFill>
                  <a:srgbClr val="0070C0"/>
                </a:solidFill>
                <a:latin typeface="Arial Black" pitchFamily="34" charset="0"/>
                <a:cs typeface="Arial" panose="020B0604020202020204" pitchFamily="34" charset="0"/>
              </a:rPr>
              <a:t>General Education Basics</a:t>
            </a:r>
            <a:endParaRPr lang="en-US" sz="4000" cap="none" dirty="0">
              <a:latin typeface="Times New Roman"/>
              <a:cs typeface="Times New Roman"/>
            </a:endParaRPr>
          </a:p>
        </p:txBody>
      </p:sp>
      <p:sp>
        <p:nvSpPr>
          <p:cNvPr id="3" name="Subtitle 2"/>
          <p:cNvSpPr>
            <a:spLocks noGrp="1"/>
          </p:cNvSpPr>
          <p:nvPr>
            <p:ph type="subTitle" idx="1"/>
          </p:nvPr>
        </p:nvSpPr>
        <p:spPr>
          <a:xfrm>
            <a:off x="685800" y="3505200"/>
            <a:ext cx="6400800" cy="2834640"/>
          </a:xfrm>
        </p:spPr>
        <p:txBody>
          <a:bodyPr>
            <a:normAutofit lnSpcReduction="10000"/>
          </a:bodyPr>
          <a:lstStyle/>
          <a:p>
            <a:r>
              <a:rPr lang="en-US" b="1" dirty="0" smtClean="0">
                <a:latin typeface="Arial" panose="020B0604020202020204" pitchFamily="34" charset="0"/>
                <a:cs typeface="Arial" panose="020B0604020202020204" pitchFamily="34" charset="0"/>
              </a:rPr>
              <a:t>ASCCC Curriculum Institute July 2016</a:t>
            </a:r>
          </a:p>
          <a:p>
            <a:pPr algn="r">
              <a:lnSpc>
                <a:spcPct val="150000"/>
              </a:lnSpc>
            </a:pPr>
            <a:endParaRPr lang="en-US" dirty="0" smtClean="0">
              <a:latin typeface="Arial" panose="020B0604020202020204" pitchFamily="34" charset="0"/>
              <a:cs typeface="Arial" panose="020B0604020202020204" pitchFamily="34" charset="0"/>
            </a:endParaRPr>
          </a:p>
          <a:p>
            <a:pPr>
              <a:lnSpc>
                <a:spcPct val="150000"/>
              </a:lnSpc>
            </a:pPr>
            <a:r>
              <a:rPr lang="en-US" dirty="0" smtClean="0">
                <a:latin typeface="Arial" panose="020B0604020202020204" pitchFamily="34" charset="0"/>
                <a:cs typeface="Arial" panose="020B0604020202020204" pitchFamily="34" charset="0"/>
              </a:rPr>
              <a:t>Bernie Day, Foothill College</a:t>
            </a:r>
          </a:p>
          <a:p>
            <a:pPr>
              <a:lnSpc>
                <a:spcPct val="150000"/>
              </a:lnSpc>
            </a:pPr>
            <a:r>
              <a:rPr lang="en-US" dirty="0" smtClean="0">
                <a:latin typeface="Arial" panose="020B0604020202020204" pitchFamily="34" charset="0"/>
                <a:cs typeface="Arial" panose="020B0604020202020204" pitchFamily="34" charset="0"/>
              </a:rPr>
              <a:t>Dave </a:t>
            </a:r>
            <a:r>
              <a:rPr lang="en-US" dirty="0" err="1" smtClean="0">
                <a:latin typeface="Arial" panose="020B0604020202020204" pitchFamily="34" charset="0"/>
                <a:cs typeface="Arial" panose="020B0604020202020204" pitchFamily="34" charset="0"/>
              </a:rPr>
              <a:t>Degroot</a:t>
            </a:r>
            <a:r>
              <a:rPr lang="en-US" dirty="0" smtClean="0">
                <a:latin typeface="Arial" panose="020B0604020202020204" pitchFamily="34" charset="0"/>
                <a:cs typeface="Arial" panose="020B0604020202020204" pitchFamily="34" charset="0"/>
              </a:rPr>
              <a:t>, Allan Hancock College</a:t>
            </a:r>
          </a:p>
          <a:p>
            <a:pPr>
              <a:lnSpc>
                <a:spcPct val="150000"/>
              </a:lnSpc>
            </a:pPr>
            <a:r>
              <a:rPr lang="en-US" dirty="0" smtClean="0">
                <a:latin typeface="Arial" panose="020B0604020202020204" pitchFamily="34" charset="0"/>
                <a:cs typeface="Arial" panose="020B0604020202020204" pitchFamily="34" charset="0"/>
              </a:rPr>
              <a:t>Tiffany Tran, Irvine Valley College</a:t>
            </a:r>
            <a:endParaRPr lang="en-US" dirty="0">
              <a:latin typeface="Times New Roman"/>
              <a:cs typeface="Times New Roman"/>
            </a:endParaRPr>
          </a:p>
        </p:txBody>
      </p:sp>
      <p:pic>
        <p:nvPicPr>
          <p:cNvPr id="5" name="Picture 4" descr="ASCCC_Logo"/>
          <p:cNvPicPr/>
          <p:nvPr/>
        </p:nvPicPr>
        <p:blipFill>
          <a:blip r:embed="rId3" cstate="print"/>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latin typeface="Arial" panose="020B0604020202020204" pitchFamily="34" charset="0"/>
                <a:cs typeface="Arial" panose="020B0604020202020204" pitchFamily="34" charset="0"/>
              </a:rPr>
              <a:t>Transfer General Education Patterns</a:t>
            </a:r>
            <a:endParaRPr lang="en-US" dirty="0"/>
          </a:p>
        </p:txBody>
      </p:sp>
      <p:sp>
        <p:nvSpPr>
          <p:cNvPr id="3" name="Content Placeholder 2"/>
          <p:cNvSpPr>
            <a:spLocks noGrp="1"/>
          </p:cNvSpPr>
          <p:nvPr>
            <p:ph idx="1"/>
          </p:nvPr>
        </p:nvSpPr>
        <p:spPr>
          <a:xfrm>
            <a:off x="457200" y="1600200"/>
            <a:ext cx="4981074" cy="4876800"/>
          </a:xfrm>
        </p:spPr>
        <p:txBody>
          <a:bodyPr/>
          <a:lstStyle/>
          <a:p>
            <a:pPr>
              <a:buNone/>
            </a:pPr>
            <a:r>
              <a:rPr lang="en-US" b="1" dirty="0" smtClean="0">
                <a:cs typeface="Arial" panose="020B0604020202020204" pitchFamily="34" charset="0"/>
              </a:rPr>
              <a:t>OTHER</a:t>
            </a:r>
          </a:p>
          <a:p>
            <a:r>
              <a:rPr lang="en-US" dirty="0" smtClean="0">
                <a:cs typeface="Arial" panose="020B0604020202020204" pitchFamily="34" charset="0"/>
              </a:rPr>
              <a:t>Local CSU or UC GE Patterns</a:t>
            </a:r>
          </a:p>
          <a:p>
            <a:r>
              <a:rPr lang="en-US" dirty="0" smtClean="0">
                <a:cs typeface="Arial" panose="020B0604020202020204" pitchFamily="34" charset="0"/>
              </a:rPr>
              <a:t>Private or Out-of-State Public Institutions GE Pattern</a:t>
            </a:r>
            <a:endParaRPr lang="en-US" sz="600" dirty="0" smtClean="0">
              <a:cs typeface="Arial" panose="020B0604020202020204" pitchFamily="34" charset="0"/>
            </a:endParaRPr>
          </a:p>
          <a:p>
            <a:endParaRPr lang="en-US" sz="600" dirty="0" smtClean="0">
              <a:cs typeface="Arial" panose="020B0604020202020204" pitchFamily="34" charset="0"/>
            </a:endParaRPr>
          </a:p>
          <a:p>
            <a:r>
              <a:rPr lang="en-US" dirty="0" smtClean="0">
                <a:cs typeface="Arial" panose="020B0604020202020204" pitchFamily="34" charset="0"/>
              </a:rPr>
              <a:t>Individual CCC courses approved by four-year</a:t>
            </a:r>
          </a:p>
          <a:p>
            <a:pPr>
              <a:buNone/>
            </a:pPr>
            <a:r>
              <a:rPr lang="en-US" dirty="0" smtClean="0">
                <a:cs typeface="Arial" panose="020B0604020202020204" pitchFamily="34" charset="0"/>
              </a:rPr>
              <a:t>institution to match up with local four-year institution’s GE Area patterns.</a:t>
            </a:r>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10</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63108" y="2271989"/>
            <a:ext cx="2908465" cy="290846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138" y="533400"/>
            <a:ext cx="5187027" cy="990600"/>
          </a:xfrm>
        </p:spPr>
        <p:txBody>
          <a:bodyPr/>
          <a:lstStyle/>
          <a:p>
            <a:r>
              <a:rPr lang="en-US" b="1" dirty="0" smtClean="0">
                <a:solidFill>
                  <a:srgbClr val="0070C0"/>
                </a:solidFill>
                <a:latin typeface="Arial" panose="020B0604020202020204" pitchFamily="34" charset="0"/>
                <a:cs typeface="Arial" panose="020B0604020202020204" pitchFamily="34" charset="0"/>
              </a:rPr>
              <a:t>Types of GE Patterns</a:t>
            </a:r>
            <a:endParaRPr lang="en-US" dirty="0"/>
          </a:p>
        </p:txBody>
      </p:sp>
      <p:sp>
        <p:nvSpPr>
          <p:cNvPr id="3" name="Content Placeholder 2"/>
          <p:cNvSpPr>
            <a:spLocks noGrp="1"/>
          </p:cNvSpPr>
          <p:nvPr>
            <p:ph idx="1"/>
          </p:nvPr>
        </p:nvSpPr>
        <p:spPr/>
        <p:txBody>
          <a:bodyPr>
            <a:normAutofit fontScale="92500"/>
          </a:bodyPr>
          <a:lstStyle/>
          <a:p>
            <a:pPr>
              <a:buNone/>
            </a:pPr>
            <a:r>
              <a:rPr lang="en-US" sz="3600" dirty="0" smtClean="0">
                <a:cs typeface="Arial" panose="020B0604020202020204" pitchFamily="34" charset="0"/>
              </a:rPr>
              <a:t>CSU GE</a:t>
            </a:r>
          </a:p>
          <a:p>
            <a:r>
              <a:rPr lang="en-US" sz="2800" dirty="0" smtClean="0">
                <a:cs typeface="Arial" panose="020B0604020202020204" pitchFamily="34" charset="0"/>
              </a:rPr>
              <a:t>Title 5 GE Requirements and CSU EO 1065 </a:t>
            </a:r>
          </a:p>
          <a:p>
            <a:pPr lvl="1"/>
            <a:r>
              <a:rPr lang="en-US" sz="2600" dirty="0" smtClean="0">
                <a:cs typeface="Arial" panose="020B0604020202020204" pitchFamily="34" charset="0"/>
              </a:rPr>
              <a:t>Minimum Units - 39 semester units or 58 quarter units</a:t>
            </a:r>
          </a:p>
          <a:p>
            <a:pPr lvl="1"/>
            <a:r>
              <a:rPr lang="en-US" sz="2600" dirty="0" smtClean="0">
                <a:cs typeface="Arial" panose="020B0604020202020204" pitchFamily="34" charset="0"/>
              </a:rPr>
              <a:t>Specific GE Subject Areas – </a:t>
            </a:r>
          </a:p>
          <a:p>
            <a:pPr marL="822960" lvl="3" indent="0">
              <a:buNone/>
            </a:pPr>
            <a:r>
              <a:rPr lang="en-US" sz="2600" dirty="0" smtClean="0">
                <a:cs typeface="Arial" panose="020B0604020202020204" pitchFamily="34" charset="0"/>
              </a:rPr>
              <a:t>Area A: English Language Communication and Critical Thinking </a:t>
            </a:r>
          </a:p>
          <a:p>
            <a:pPr marL="822960" lvl="3" indent="0">
              <a:buNone/>
            </a:pPr>
            <a:r>
              <a:rPr lang="en-US" sz="2600" dirty="0" smtClean="0">
                <a:cs typeface="Arial" panose="020B0604020202020204" pitchFamily="34" charset="0"/>
              </a:rPr>
              <a:t>Area B: Scientific Inquiry and Quantitative Reasoning</a:t>
            </a:r>
          </a:p>
          <a:p>
            <a:pPr marL="822960" lvl="3" indent="0">
              <a:buNone/>
            </a:pPr>
            <a:r>
              <a:rPr lang="en-US" sz="2600" dirty="0" smtClean="0">
                <a:cs typeface="Arial" panose="020B0604020202020204" pitchFamily="34" charset="0"/>
              </a:rPr>
              <a:t>Area C: Arts and Humanities</a:t>
            </a:r>
          </a:p>
          <a:p>
            <a:pPr marL="822960" lvl="3" indent="0">
              <a:buNone/>
            </a:pPr>
            <a:r>
              <a:rPr lang="en-US" sz="2600" dirty="0" smtClean="0">
                <a:cs typeface="Arial" panose="020B0604020202020204" pitchFamily="34" charset="0"/>
              </a:rPr>
              <a:t>Area D: Social Sciences</a:t>
            </a:r>
          </a:p>
          <a:p>
            <a:pPr marL="822960" lvl="3" indent="0">
              <a:buNone/>
            </a:pPr>
            <a:r>
              <a:rPr lang="en-US" sz="2600" dirty="0" smtClean="0">
                <a:cs typeface="Arial" panose="020B0604020202020204" pitchFamily="34" charset="0"/>
              </a:rPr>
              <a:t>Area E: Lifelong Learning and Self-Development</a:t>
            </a:r>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803749" y="490904"/>
            <a:ext cx="5927943" cy="61695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8819" y="2869702"/>
            <a:ext cx="1357435" cy="646331"/>
          </a:xfrm>
          <a:prstGeom prst="rect">
            <a:avLst/>
          </a:prstGeom>
          <a:noFill/>
        </p:spPr>
        <p:txBody>
          <a:bodyPr wrap="square" rtlCol="0">
            <a:spAutoFit/>
          </a:bodyPr>
          <a:lstStyle/>
          <a:p>
            <a:r>
              <a:rPr lang="en-US" dirty="0" smtClean="0"/>
              <a:t>CSU GE Example</a:t>
            </a:r>
            <a:endParaRPr lang="en-US" dirty="0"/>
          </a:p>
        </p:txBody>
      </p:sp>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3515497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700" y="533400"/>
            <a:ext cx="5368465" cy="990600"/>
          </a:xfrm>
        </p:spPr>
        <p:txBody>
          <a:bodyPr/>
          <a:lstStyle/>
          <a:p>
            <a:r>
              <a:rPr lang="en-US" b="1" dirty="0" smtClean="0">
                <a:solidFill>
                  <a:srgbClr val="0070C0"/>
                </a:solidFill>
                <a:latin typeface="Arial" panose="020B0604020202020204" pitchFamily="34" charset="0"/>
                <a:cs typeface="Arial" panose="020B0604020202020204" pitchFamily="34" charset="0"/>
              </a:rPr>
              <a:t>Types of GE Patterns</a:t>
            </a:r>
            <a:endParaRPr lang="en-US" dirty="0"/>
          </a:p>
        </p:txBody>
      </p:sp>
      <p:sp>
        <p:nvSpPr>
          <p:cNvPr id="3" name="Content Placeholder 2"/>
          <p:cNvSpPr>
            <a:spLocks noGrp="1"/>
          </p:cNvSpPr>
          <p:nvPr>
            <p:ph idx="1"/>
          </p:nvPr>
        </p:nvSpPr>
        <p:spPr/>
        <p:txBody>
          <a:bodyPr>
            <a:normAutofit lnSpcReduction="10000"/>
          </a:bodyPr>
          <a:lstStyle/>
          <a:p>
            <a:pPr>
              <a:buNone/>
            </a:pPr>
            <a:r>
              <a:rPr lang="en-US" sz="3600" dirty="0" smtClean="0">
                <a:cs typeface="Arial" panose="020B0604020202020204" pitchFamily="34" charset="0"/>
              </a:rPr>
              <a:t>IGETC</a:t>
            </a:r>
          </a:p>
          <a:p>
            <a:r>
              <a:rPr lang="en-US" sz="2800" dirty="0" smtClean="0">
                <a:cs typeface="Arial" panose="020B0604020202020204" pitchFamily="34" charset="0"/>
              </a:rPr>
              <a:t>CSU and UC Academic Senate  </a:t>
            </a:r>
          </a:p>
          <a:p>
            <a:pPr lvl="1"/>
            <a:r>
              <a:rPr lang="en-US" sz="2600" dirty="0" smtClean="0">
                <a:cs typeface="Arial" panose="020B0604020202020204" pitchFamily="34" charset="0"/>
              </a:rPr>
              <a:t>Minimum Units - 37 semester units or 54 quarter units</a:t>
            </a:r>
          </a:p>
          <a:p>
            <a:pPr lvl="1"/>
            <a:r>
              <a:rPr lang="en-US" sz="2600" dirty="0" smtClean="0">
                <a:cs typeface="Arial" panose="020B0604020202020204" pitchFamily="34" charset="0"/>
              </a:rPr>
              <a:t>Specific GE Subject Areas – </a:t>
            </a:r>
          </a:p>
          <a:p>
            <a:pPr marL="548640" lvl="2" indent="0">
              <a:buNone/>
            </a:pPr>
            <a:r>
              <a:rPr lang="en-US" sz="2400" dirty="0" smtClean="0">
                <a:cs typeface="Arial" panose="020B0604020202020204" pitchFamily="34" charset="0"/>
              </a:rPr>
              <a:t>Area 1: English Composition (If CSU – 1C Speech)</a:t>
            </a:r>
          </a:p>
          <a:p>
            <a:pPr marL="548640" lvl="2" indent="0">
              <a:buNone/>
            </a:pPr>
            <a:r>
              <a:rPr lang="en-US" sz="2600" dirty="0" smtClean="0">
                <a:cs typeface="Arial" panose="020B0604020202020204" pitchFamily="34" charset="0"/>
              </a:rPr>
              <a:t>Area 2: Mathematical Concepts</a:t>
            </a:r>
          </a:p>
          <a:p>
            <a:pPr marL="548640" lvl="2" indent="0">
              <a:buNone/>
            </a:pPr>
            <a:r>
              <a:rPr lang="en-US" sz="2600" dirty="0" smtClean="0">
                <a:cs typeface="Arial" panose="020B0604020202020204" pitchFamily="34" charset="0"/>
              </a:rPr>
              <a:t>Area 3: Arts and Humanities</a:t>
            </a:r>
          </a:p>
          <a:p>
            <a:pPr marL="548640" lvl="2" indent="0">
              <a:buNone/>
            </a:pPr>
            <a:r>
              <a:rPr lang="en-US" sz="2600" dirty="0" smtClean="0">
                <a:cs typeface="Arial" panose="020B0604020202020204" pitchFamily="34" charset="0"/>
              </a:rPr>
              <a:t>Area 4: Social and Behavioral Sciences</a:t>
            </a:r>
          </a:p>
          <a:p>
            <a:pPr marL="548640" lvl="2" indent="0">
              <a:buNone/>
            </a:pPr>
            <a:r>
              <a:rPr lang="en-US" sz="2600" dirty="0" smtClean="0">
                <a:cs typeface="Arial" panose="020B0604020202020204" pitchFamily="34" charset="0"/>
              </a:rPr>
              <a:t>Area 5: Physical and Biological Sciences</a:t>
            </a:r>
          </a:p>
          <a:p>
            <a:pPr marL="548640" lvl="2" indent="0">
              <a:buNone/>
            </a:pPr>
            <a:r>
              <a:rPr lang="en-US" sz="2600" dirty="0" smtClean="0">
                <a:cs typeface="Arial" panose="020B0604020202020204" pitchFamily="34" charset="0"/>
              </a:rPr>
              <a:t>Area 6: Language Other Than English (UC only)</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944666" y="501577"/>
            <a:ext cx="5599134" cy="6185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276612" y="2583486"/>
            <a:ext cx="1443923" cy="646331"/>
          </a:xfrm>
          <a:prstGeom prst="rect">
            <a:avLst/>
          </a:prstGeom>
          <a:noFill/>
        </p:spPr>
        <p:txBody>
          <a:bodyPr wrap="square" rtlCol="0">
            <a:spAutoFit/>
          </a:bodyPr>
          <a:lstStyle/>
          <a:p>
            <a:r>
              <a:rPr lang="en-US" dirty="0" smtClean="0"/>
              <a:t>IGETC EXAMPLE</a:t>
            </a:r>
            <a:endParaRPr lang="en-US" dirty="0"/>
          </a:p>
        </p:txBody>
      </p:sp>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1817550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078" y="554551"/>
            <a:ext cx="5188760" cy="990600"/>
          </a:xfrm>
        </p:spPr>
        <p:txBody>
          <a:bodyPr/>
          <a:lstStyle/>
          <a:p>
            <a:r>
              <a:rPr lang="en-US" b="1" dirty="0">
                <a:solidFill>
                  <a:srgbClr val="0070C0"/>
                </a:solidFill>
                <a:latin typeface="Arial" panose="020B0604020202020204" pitchFamily="34" charset="0"/>
                <a:cs typeface="Arial" panose="020B0604020202020204" pitchFamily="34" charset="0"/>
              </a:rPr>
              <a:t>Types of GE </a:t>
            </a:r>
            <a:r>
              <a:rPr lang="en-US" b="1" dirty="0" smtClean="0">
                <a:solidFill>
                  <a:srgbClr val="0070C0"/>
                </a:solidFill>
                <a:latin typeface="Arial" panose="020B0604020202020204" pitchFamily="34" charset="0"/>
                <a:cs typeface="Arial" panose="020B0604020202020204" pitchFamily="34" charset="0"/>
              </a:rPr>
              <a:t>Patterns</a:t>
            </a:r>
            <a:endParaRPr lang="en-US" dirty="0"/>
          </a:p>
        </p:txBody>
      </p:sp>
      <p:sp>
        <p:nvSpPr>
          <p:cNvPr id="3" name="Content Placeholder 2"/>
          <p:cNvSpPr>
            <a:spLocks noGrp="1"/>
          </p:cNvSpPr>
          <p:nvPr>
            <p:ph idx="1"/>
          </p:nvPr>
        </p:nvSpPr>
        <p:spPr/>
        <p:txBody>
          <a:bodyPr>
            <a:normAutofit/>
          </a:bodyPr>
          <a:lstStyle/>
          <a:p>
            <a:pPr algn="ctr">
              <a:buNone/>
            </a:pPr>
            <a:r>
              <a:rPr lang="en-US" sz="3200" dirty="0" smtClean="0">
                <a:cs typeface="Arial" panose="020B0604020202020204" pitchFamily="34" charset="0"/>
              </a:rPr>
              <a:t>Associate Degrees for Transfer (ADT)</a:t>
            </a:r>
          </a:p>
          <a:p>
            <a:endParaRPr lang="en-US" sz="700" dirty="0" smtClean="0">
              <a:cs typeface="Arial" pitchFamily="34" charset="0"/>
            </a:endParaRPr>
          </a:p>
          <a:p>
            <a:r>
              <a:rPr lang="en-US" sz="2800" dirty="0" smtClean="0">
                <a:cs typeface="Arial" pitchFamily="34" charset="0"/>
              </a:rPr>
              <a:t>ADT are CCC Associate Degrees but are intended for students who plan to transfer to the CSU </a:t>
            </a:r>
            <a:r>
              <a:rPr lang="en-US" sz="2800" dirty="0" err="1" smtClean="0">
                <a:cs typeface="Arial" pitchFamily="34" charset="0"/>
              </a:rPr>
              <a:t>campuses.Students</a:t>
            </a:r>
            <a:r>
              <a:rPr lang="en-US" sz="2800" dirty="0" smtClean="0">
                <a:cs typeface="Arial" pitchFamily="34" charset="0"/>
              </a:rPr>
              <a:t> have four general education options to use:</a:t>
            </a:r>
          </a:p>
          <a:p>
            <a:pPr lvl="1"/>
            <a:r>
              <a:rPr lang="en-US" sz="2400" dirty="0" smtClean="0">
                <a:cs typeface="Arial" pitchFamily="34" charset="0"/>
              </a:rPr>
              <a:t>CSU GE</a:t>
            </a:r>
          </a:p>
          <a:p>
            <a:pPr lvl="1"/>
            <a:r>
              <a:rPr lang="en-US" sz="2400" dirty="0" smtClean="0">
                <a:cs typeface="Arial" pitchFamily="34" charset="0"/>
              </a:rPr>
              <a:t>IGETC</a:t>
            </a:r>
          </a:p>
          <a:p>
            <a:pPr lvl="1"/>
            <a:r>
              <a:rPr lang="en-US" sz="2400" dirty="0" smtClean="0">
                <a:cs typeface="Arial" pitchFamily="34" charset="0"/>
              </a:rPr>
              <a:t>CSU GE for STEM (Biology &amp; Chemistry AS-T only)</a:t>
            </a:r>
          </a:p>
          <a:p>
            <a:pPr lvl="1"/>
            <a:r>
              <a:rPr lang="en-US" sz="2400" dirty="0" smtClean="0">
                <a:cs typeface="Arial" pitchFamily="34" charset="0"/>
              </a:rPr>
              <a:t>IGETC for STEM (Biology &amp; Chemistry AS-T only)</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881" y="554551"/>
            <a:ext cx="5092704" cy="990600"/>
          </a:xfrm>
        </p:spPr>
        <p:txBody>
          <a:bodyPr/>
          <a:lstStyle/>
          <a:p>
            <a:r>
              <a:rPr lang="en-US" b="1" dirty="0">
                <a:solidFill>
                  <a:srgbClr val="0070C0"/>
                </a:solidFill>
                <a:latin typeface="Arial" panose="020B0604020202020204" pitchFamily="34" charset="0"/>
                <a:cs typeface="Arial" panose="020B0604020202020204" pitchFamily="34" charset="0"/>
              </a:rPr>
              <a:t>Types of GE </a:t>
            </a:r>
            <a:r>
              <a:rPr lang="en-US" b="1" dirty="0" smtClean="0">
                <a:solidFill>
                  <a:srgbClr val="0070C0"/>
                </a:solidFill>
                <a:latin typeface="Arial" panose="020B0604020202020204" pitchFamily="34" charset="0"/>
                <a:cs typeface="Arial" panose="020B0604020202020204" pitchFamily="34" charset="0"/>
              </a:rPr>
              <a:t>Patterns</a:t>
            </a:r>
            <a:endParaRPr lang="en-US" dirty="0"/>
          </a:p>
        </p:txBody>
      </p:sp>
      <p:sp>
        <p:nvSpPr>
          <p:cNvPr id="3" name="Content Placeholder 2"/>
          <p:cNvSpPr>
            <a:spLocks noGrp="1"/>
          </p:cNvSpPr>
          <p:nvPr>
            <p:ph idx="1"/>
          </p:nvPr>
        </p:nvSpPr>
        <p:spPr/>
        <p:txBody>
          <a:bodyPr/>
          <a:lstStyle/>
          <a:p>
            <a:pPr algn="ctr">
              <a:buNone/>
            </a:pPr>
            <a:r>
              <a:rPr lang="en-US" sz="3200" dirty="0" smtClean="0">
                <a:cs typeface="Arial" panose="020B0604020202020204" pitchFamily="34" charset="0"/>
              </a:rPr>
              <a:t>Associate Degrees for Transfer (ADT)</a:t>
            </a:r>
          </a:p>
          <a:p>
            <a:endParaRPr lang="en-US" sz="600" b="1" dirty="0" smtClean="0">
              <a:cs typeface="Arial" panose="020B0604020202020204" pitchFamily="34" charset="0"/>
            </a:endParaRPr>
          </a:p>
          <a:p>
            <a:pPr>
              <a:lnSpc>
                <a:spcPct val="100000"/>
              </a:lnSpc>
            </a:pPr>
            <a:r>
              <a:rPr lang="en-US" sz="2800" b="1" dirty="0" smtClean="0">
                <a:cs typeface="Arial" panose="020B0604020202020204" pitchFamily="34" charset="0"/>
              </a:rPr>
              <a:t>Colleges “can not” include additional graduation requirements</a:t>
            </a:r>
          </a:p>
          <a:p>
            <a:pPr lvl="1">
              <a:buNone/>
            </a:pPr>
            <a:r>
              <a:rPr lang="en-US" b="1" dirty="0" smtClean="0">
                <a:cs typeface="Arial" panose="020B0604020202020204" pitchFamily="34" charset="0"/>
              </a:rPr>
              <a:t>SB 440 language:</a:t>
            </a:r>
          </a:p>
          <a:p>
            <a:pPr lvl="1">
              <a:buNone/>
            </a:pPr>
            <a:r>
              <a:rPr lang="en-US" b="1" dirty="0" smtClean="0">
                <a:cs typeface="Arial" panose="020B0604020202020204" pitchFamily="34" charset="0"/>
              </a:rPr>
              <a:t>“ . . .</a:t>
            </a:r>
            <a:r>
              <a:rPr lang="en-US" dirty="0" smtClean="0"/>
              <a:t> A community college district shall not impose any requirements in addition to the requirements of this section, including any local college or district requirements, for a student to be eligible for the associate degree for transfer </a:t>
            </a:r>
            <a:r>
              <a:rPr lang="en-US" dirty="0" smtClean="0">
                <a:cs typeface="Arial" panose="020B0604020202020204" pitchFamily="34" charset="0"/>
              </a:rPr>
              <a:t>.”</a:t>
            </a:r>
            <a:endParaRPr lang="en-US" b="1" dirty="0" smtClean="0">
              <a:cs typeface="Arial" panose="020B0604020202020204" pitchFamily="34" charset="0"/>
            </a:endParaRP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92271" y="865353"/>
            <a:ext cx="9064150" cy="4781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7275118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85669" y="762000"/>
            <a:ext cx="8967364" cy="4320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18</a:t>
            </a:fld>
            <a:endParaRPr lang="en-US"/>
          </a:p>
        </p:txBody>
      </p:sp>
    </p:spTree>
    <p:extLst>
      <p:ext uri="{BB962C8B-B14F-4D97-AF65-F5344CB8AC3E}">
        <p14:creationId xmlns:p14="http://schemas.microsoft.com/office/powerpoint/2010/main" val="3804661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65627" y="376991"/>
            <a:ext cx="9041184" cy="4143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3" name="Slide Number Placeholder 2"/>
          <p:cNvSpPr>
            <a:spLocks noGrp="1"/>
          </p:cNvSpPr>
          <p:nvPr>
            <p:ph type="sldNum" sz="quarter" idx="12"/>
          </p:nvPr>
        </p:nvSpPr>
        <p:spPr/>
        <p:txBody>
          <a:bodyPr/>
          <a:lstStyle/>
          <a:p>
            <a:fld id="{0CFEC368-1D7A-4F81-ABF6-AE0E36BAF64C}" type="slidenum">
              <a:rPr lang="en-US" smtClean="0"/>
              <a:pPr/>
              <a:t>19</a:t>
            </a:fld>
            <a:endParaRPr lang="en-US"/>
          </a:p>
        </p:txBody>
      </p:sp>
    </p:spTree>
    <p:extLst>
      <p:ext uri="{BB962C8B-B14F-4D97-AF65-F5344CB8AC3E}">
        <p14:creationId xmlns:p14="http://schemas.microsoft.com/office/powerpoint/2010/main" val="2996817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Black" pitchFamily="34" charset="0"/>
              </a:rPr>
              <a:t>What is a Degree?</a:t>
            </a:r>
            <a:endParaRPr lang="en-US" dirty="0"/>
          </a:p>
        </p:txBody>
      </p:sp>
      <p:sp>
        <p:nvSpPr>
          <p:cNvPr id="3" name="Content Placeholder 2"/>
          <p:cNvSpPr>
            <a:spLocks noGrp="1"/>
          </p:cNvSpPr>
          <p:nvPr>
            <p:ph idx="1"/>
          </p:nvPr>
        </p:nvSpPr>
        <p:spPr>
          <a:solidFill>
            <a:schemeClr val="bg1"/>
          </a:solidFill>
          <a:ln>
            <a:noFill/>
          </a:ln>
        </p:spPr>
        <p:txBody>
          <a:bodyPr>
            <a:normAutofit/>
          </a:bodyPr>
          <a:lstStyle/>
          <a:p>
            <a:pPr>
              <a:buNone/>
            </a:pPr>
            <a:r>
              <a:rPr lang="en-US" sz="2800" b="1" dirty="0" smtClean="0">
                <a:latin typeface="Arial Black" pitchFamily="34" charset="0"/>
                <a:cs typeface="Arial" pitchFamily="34" charset="0"/>
              </a:rPr>
              <a:t>Major course requirements</a:t>
            </a:r>
          </a:p>
          <a:p>
            <a:pPr lvl="1"/>
            <a:r>
              <a:rPr lang="en-US" sz="2400" b="1" dirty="0" smtClean="0">
                <a:latin typeface="Arial" pitchFamily="34" charset="0"/>
                <a:cs typeface="Arial" pitchFamily="34" charset="0"/>
              </a:rPr>
              <a:t>Major courses define the program of study.</a:t>
            </a:r>
          </a:p>
          <a:p>
            <a:pPr lvl="1"/>
            <a:endParaRPr lang="en-US" sz="1200" b="1" dirty="0" smtClean="0">
              <a:latin typeface="Arial" pitchFamily="34" charset="0"/>
              <a:cs typeface="Arial" pitchFamily="34" charset="0"/>
            </a:endParaRPr>
          </a:p>
          <a:p>
            <a:pPr>
              <a:buNone/>
            </a:pPr>
            <a:r>
              <a:rPr lang="en-US" sz="2800" b="1" dirty="0" smtClean="0">
                <a:latin typeface="Arial Black" pitchFamily="34" charset="0"/>
                <a:cs typeface="Arial" pitchFamily="34" charset="0"/>
              </a:rPr>
              <a:t>General Education course requirements.</a:t>
            </a:r>
          </a:p>
          <a:p>
            <a:pPr lvl="1"/>
            <a:r>
              <a:rPr lang="en-US" sz="2400" b="1" dirty="0">
                <a:latin typeface="Arial" panose="020B0604020202020204" pitchFamily="34" charset="0"/>
                <a:cs typeface="Arial" pitchFamily="34" charset="0"/>
              </a:rPr>
              <a:t>General Education provides broad exposure to multiple disciplines and forms the basis for developing important intellectual and civic capacities.</a:t>
            </a:r>
            <a:endParaRPr lang="en-US" sz="2800" b="1" dirty="0">
              <a:latin typeface="Arial Black" pitchFamily="34" charset="0"/>
              <a:cs typeface="Arial" pitchFamily="34" charset="0"/>
            </a:endParaRPr>
          </a:p>
          <a:p>
            <a:endParaRPr lang="en-US" sz="800" b="1" dirty="0" smtClean="0">
              <a:latin typeface="Arial Black" pitchFamily="34" charset="0"/>
              <a:cs typeface="Arial" pitchFamily="34" charset="0"/>
            </a:endParaRPr>
          </a:p>
          <a:p>
            <a:pPr>
              <a:buNone/>
            </a:pPr>
            <a:r>
              <a:rPr lang="en-US" sz="2800" b="1" dirty="0" smtClean="0">
                <a:latin typeface="Arial Black" pitchFamily="34" charset="0"/>
                <a:cs typeface="Arial" pitchFamily="34" charset="0"/>
              </a:rPr>
              <a:t>Elective courses (as needed)</a:t>
            </a:r>
          </a:p>
          <a:p>
            <a:pPr lvl="1"/>
            <a:r>
              <a:rPr lang="en-US" b="1" dirty="0">
                <a:latin typeface="Arial" pitchFamily="34" charset="0"/>
                <a:cs typeface="Arial" pitchFamily="34" charset="0"/>
              </a:rPr>
              <a:t>Students choose </a:t>
            </a:r>
            <a:r>
              <a:rPr lang="en-US" b="1" i="1" dirty="0">
                <a:latin typeface="Arial" pitchFamily="34" charset="0"/>
                <a:cs typeface="Arial" pitchFamily="34" charset="0"/>
              </a:rPr>
              <a:t>electives</a:t>
            </a:r>
            <a:r>
              <a:rPr lang="en-US" b="1" dirty="0">
                <a:latin typeface="Arial" pitchFamily="34" charset="0"/>
                <a:cs typeface="Arial" pitchFamily="34" charset="0"/>
              </a:rPr>
              <a:t> that fit their individual interests.</a:t>
            </a:r>
          </a:p>
          <a:p>
            <a:pPr marL="274320" lvl="1" indent="0">
              <a:buNone/>
            </a:pPr>
            <a:endParaRPr lang="en-US" b="1" dirty="0" smtClean="0">
              <a:latin typeface="Arial Black"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831" y="533400"/>
            <a:ext cx="4343868" cy="990600"/>
          </a:xfrm>
        </p:spPr>
        <p:txBody>
          <a:bodyPr/>
          <a:lstStyle/>
          <a:p>
            <a:r>
              <a:rPr lang="en-US" b="1" dirty="0" smtClean="0">
                <a:solidFill>
                  <a:srgbClr val="0070C0"/>
                </a:solidFill>
                <a:latin typeface="Arial" panose="020B0604020202020204" pitchFamily="34" charset="0"/>
                <a:cs typeface="Arial" panose="020B0604020202020204" pitchFamily="34" charset="0"/>
              </a:rPr>
              <a:t>Awarding Credit</a:t>
            </a:r>
            <a:endParaRPr lang="en-US" dirty="0"/>
          </a:p>
        </p:txBody>
      </p:sp>
      <p:sp>
        <p:nvSpPr>
          <p:cNvPr id="3" name="Content Placeholder 2"/>
          <p:cNvSpPr>
            <a:spLocks noGrp="1"/>
          </p:cNvSpPr>
          <p:nvPr>
            <p:ph idx="1"/>
          </p:nvPr>
        </p:nvSpPr>
        <p:spPr/>
        <p:txBody>
          <a:bodyPr>
            <a:normAutofit/>
          </a:bodyPr>
          <a:lstStyle/>
          <a:p>
            <a:pPr marL="571500" indent="-571500">
              <a:buNone/>
            </a:pPr>
            <a:r>
              <a:rPr lang="en-US" sz="2800" dirty="0" smtClean="0">
                <a:latin typeface="Arial" panose="020B0604020202020204" pitchFamily="34" charset="0"/>
                <a:cs typeface="Arial" panose="020B0604020202020204" pitchFamily="34" charset="0"/>
              </a:rPr>
              <a:t>External Examinations</a:t>
            </a:r>
          </a:p>
          <a:p>
            <a:pPr marL="845820" lvl="1" indent="-571500"/>
            <a:r>
              <a:rPr lang="en-US" sz="2400" dirty="0" smtClean="0">
                <a:latin typeface="Arial" panose="020B0604020202020204" pitchFamily="34" charset="0"/>
                <a:cs typeface="Arial" panose="020B0604020202020204" pitchFamily="34" charset="0"/>
              </a:rPr>
              <a:t>Advance Placement (AP) </a:t>
            </a:r>
          </a:p>
          <a:p>
            <a:pPr marL="845820" lvl="1" indent="-571500"/>
            <a:r>
              <a:rPr lang="en-US" sz="2400" dirty="0" smtClean="0">
                <a:latin typeface="Arial" panose="020B0604020202020204" pitchFamily="34" charset="0"/>
                <a:cs typeface="Arial" panose="020B0604020202020204" pitchFamily="34" charset="0"/>
              </a:rPr>
              <a:t>College Level Examination Program (CLEP)</a:t>
            </a:r>
          </a:p>
          <a:p>
            <a:pPr marL="845820" lvl="1" indent="-571500"/>
            <a:r>
              <a:rPr lang="en-US" sz="2400" dirty="0" smtClean="0">
                <a:latin typeface="Arial" panose="020B0604020202020204" pitchFamily="34" charset="0"/>
                <a:cs typeface="Arial" panose="020B0604020202020204" pitchFamily="34" charset="0"/>
              </a:rPr>
              <a:t>International Baccalaureate (IB) </a:t>
            </a:r>
          </a:p>
          <a:p>
            <a:pPr marL="571500" indent="-571500">
              <a:buNone/>
            </a:pPr>
            <a:r>
              <a:rPr lang="en-US" sz="2800" dirty="0" smtClean="0">
                <a:latin typeface="Arial" panose="020B0604020202020204" pitchFamily="34" charset="0"/>
                <a:cs typeface="Arial" panose="020B0604020202020204" pitchFamily="34" charset="0"/>
              </a:rPr>
              <a:t>Military Credit</a:t>
            </a:r>
          </a:p>
          <a:p>
            <a:pPr marL="571500" indent="-571500">
              <a:buNone/>
            </a:pPr>
            <a:r>
              <a:rPr lang="en-US" sz="2800" dirty="0" smtClean="0">
                <a:latin typeface="Arial" panose="020B0604020202020204" pitchFamily="34" charset="0"/>
                <a:cs typeface="Arial" panose="020B0604020202020204" pitchFamily="34" charset="0"/>
              </a:rPr>
              <a:t>Pass Along</a:t>
            </a:r>
          </a:p>
          <a:p>
            <a:pPr marL="571500" indent="-571500">
              <a:buNone/>
            </a:pPr>
            <a:r>
              <a:rPr lang="en-US" sz="2800" dirty="0" smtClean="0">
                <a:latin typeface="Arial" panose="020B0604020202020204" pitchFamily="34" charset="0"/>
                <a:cs typeface="Arial" panose="020B0604020202020204" pitchFamily="34" charset="0"/>
              </a:rPr>
              <a:t>Double-counting</a:t>
            </a:r>
          </a:p>
          <a:p>
            <a:pPr marL="571500" indent="-571500">
              <a:buNone/>
            </a:pPr>
            <a:r>
              <a:rPr lang="en-US" sz="2800" dirty="0" smtClean="0">
                <a:latin typeface="Arial" panose="020B0604020202020204" pitchFamily="34" charset="0"/>
                <a:cs typeface="Arial" panose="020B0604020202020204" pitchFamily="34" charset="0"/>
              </a:rPr>
              <a:t>Area of Intent</a:t>
            </a:r>
          </a:p>
          <a:p>
            <a:pPr marL="571500" indent="-571500">
              <a:buNone/>
            </a:pPr>
            <a:r>
              <a:rPr lang="en-US" sz="2800" dirty="0" smtClean="0">
                <a:latin typeface="Arial" panose="020B0604020202020204" pitchFamily="34" charset="0"/>
                <a:cs typeface="Arial" panose="020B0604020202020204" pitchFamily="34" charset="0"/>
              </a:rPr>
              <a:t>GE Reciprocity</a:t>
            </a:r>
            <a:endParaRPr lang="en-US" sz="2800"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59080"/>
            <a:ext cx="7886700" cy="1188720"/>
          </a:xfrm>
        </p:spPr>
        <p:txBody>
          <a:bodyPr>
            <a:normAutofit fontScale="90000"/>
          </a:bodyPr>
          <a:lstStyle/>
          <a:p>
            <a:pPr algn="ct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r>
              <a:rPr lang="en-US" b="1" dirty="0" smtClean="0">
                <a:solidFill>
                  <a:srgbClr val="0070C0"/>
                </a:solidFill>
                <a:latin typeface="Arial" panose="020B0604020202020204" pitchFamily="34" charset="0"/>
                <a:cs typeface="Arial" panose="020B0604020202020204" pitchFamily="34" charset="0"/>
              </a:rPr>
              <a:t>External Examinations</a:t>
            </a:r>
            <a:r>
              <a:rPr lang="en-US" b="1" dirty="0" smtClean="0">
                <a:latin typeface="Arial" panose="020B0604020202020204" pitchFamily="34" charset="0"/>
                <a:cs typeface="Arial" panose="020B0604020202020204" pitchFamily="34" charset="0"/>
              </a:rPr>
              <a:t/>
            </a:r>
            <a:br>
              <a:rPr lang="en-US" b="1" dirty="0" smtClean="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251460" y="1203960"/>
            <a:ext cx="8663940" cy="4998720"/>
          </a:xfrm>
        </p:spPr>
        <p:txBody>
          <a:bodyPr>
            <a:normAutofit fontScale="25000" lnSpcReduction="20000"/>
          </a:bodyPr>
          <a:lstStyle/>
          <a:p>
            <a:pPr>
              <a:lnSpc>
                <a:spcPct val="120000"/>
              </a:lnSpc>
              <a:spcBef>
                <a:spcPts val="0"/>
              </a:spcBef>
              <a:buNone/>
            </a:pPr>
            <a:r>
              <a:rPr lang="en-US" sz="12800" dirty="0" smtClean="0">
                <a:latin typeface="Arial" pitchFamily="34" charset="0"/>
                <a:cs typeface="Arial" pitchFamily="34" charset="0"/>
              </a:rPr>
              <a:t>CCC GE </a:t>
            </a:r>
          </a:p>
          <a:p>
            <a:pPr lvl="1">
              <a:lnSpc>
                <a:spcPct val="120000"/>
              </a:lnSpc>
              <a:spcBef>
                <a:spcPts val="0"/>
              </a:spcBef>
            </a:pPr>
            <a:r>
              <a:rPr lang="en-US" sz="12400" dirty="0" smtClean="0">
                <a:latin typeface="Arial" pitchFamily="34" charset="0"/>
                <a:cs typeface="Arial" pitchFamily="34" charset="0"/>
              </a:rPr>
              <a:t>Equivalencies for AP, CLEP and IB</a:t>
            </a:r>
          </a:p>
          <a:p>
            <a:pPr lvl="2">
              <a:lnSpc>
                <a:spcPct val="120000"/>
              </a:lnSpc>
              <a:spcBef>
                <a:spcPts val="0"/>
              </a:spcBef>
            </a:pPr>
            <a:r>
              <a:rPr lang="en-US" sz="10600" dirty="0" smtClean="0">
                <a:latin typeface="Arial" pitchFamily="34" charset="0"/>
                <a:cs typeface="Arial" pitchFamily="34" charset="0"/>
              </a:rPr>
              <a:t>Local decision – ASCCC: CCC GE AP, CLEP and IB Lists</a:t>
            </a:r>
          </a:p>
          <a:p>
            <a:pPr>
              <a:lnSpc>
                <a:spcPct val="120000"/>
              </a:lnSpc>
              <a:spcBef>
                <a:spcPts val="0"/>
              </a:spcBef>
              <a:buNone/>
            </a:pPr>
            <a:endParaRPr lang="en-US" sz="4800" dirty="0" smtClean="0">
              <a:latin typeface="Arial" pitchFamily="34" charset="0"/>
              <a:cs typeface="Arial" pitchFamily="34" charset="0"/>
            </a:endParaRPr>
          </a:p>
          <a:p>
            <a:pPr>
              <a:lnSpc>
                <a:spcPct val="120000"/>
              </a:lnSpc>
              <a:spcBef>
                <a:spcPts val="0"/>
              </a:spcBef>
              <a:buNone/>
            </a:pPr>
            <a:r>
              <a:rPr lang="en-US" sz="12800" dirty="0" smtClean="0">
                <a:latin typeface="Arial" pitchFamily="34" charset="0"/>
                <a:cs typeface="Arial" pitchFamily="34" charset="0"/>
              </a:rPr>
              <a:t>CSU GE </a:t>
            </a:r>
          </a:p>
          <a:p>
            <a:pPr lvl="1">
              <a:lnSpc>
                <a:spcPct val="120000"/>
              </a:lnSpc>
              <a:spcBef>
                <a:spcPts val="0"/>
              </a:spcBef>
            </a:pPr>
            <a:r>
              <a:rPr lang="en-US" sz="12400" dirty="0" smtClean="0">
                <a:latin typeface="Arial" pitchFamily="34" charset="0"/>
                <a:cs typeface="Arial" pitchFamily="34" charset="0"/>
              </a:rPr>
              <a:t>Area Equivalencies for AP, CLEP and IB</a:t>
            </a:r>
          </a:p>
          <a:p>
            <a:pPr lvl="2">
              <a:lnSpc>
                <a:spcPct val="120000"/>
              </a:lnSpc>
              <a:spcBef>
                <a:spcPts val="0"/>
              </a:spcBef>
            </a:pPr>
            <a:r>
              <a:rPr lang="en-US" sz="10600" dirty="0" err="1" smtClean="0">
                <a:latin typeface="Arial" pitchFamily="34" charset="0"/>
                <a:cs typeface="Arial" pitchFamily="34" charset="0"/>
              </a:rPr>
              <a:t>Systemwide</a:t>
            </a:r>
            <a:r>
              <a:rPr lang="en-US" sz="10600" dirty="0" smtClean="0">
                <a:latin typeface="Arial" pitchFamily="34" charset="0"/>
                <a:cs typeface="Arial" pitchFamily="34" charset="0"/>
              </a:rPr>
              <a:t>: CSU GE AP, CLEP and IB Lists</a:t>
            </a:r>
          </a:p>
          <a:p>
            <a:pPr>
              <a:lnSpc>
                <a:spcPct val="120000"/>
              </a:lnSpc>
              <a:spcBef>
                <a:spcPts val="0"/>
              </a:spcBef>
              <a:buNone/>
            </a:pPr>
            <a:endParaRPr lang="en-US" sz="4800" dirty="0" smtClean="0">
              <a:latin typeface="Arial" pitchFamily="34" charset="0"/>
              <a:cs typeface="Arial" pitchFamily="34" charset="0"/>
            </a:endParaRPr>
          </a:p>
          <a:p>
            <a:pPr>
              <a:lnSpc>
                <a:spcPct val="120000"/>
              </a:lnSpc>
              <a:spcBef>
                <a:spcPts val="0"/>
              </a:spcBef>
              <a:buNone/>
            </a:pPr>
            <a:r>
              <a:rPr lang="en-US" sz="12800" dirty="0" smtClean="0">
                <a:latin typeface="Arial" pitchFamily="34" charset="0"/>
                <a:cs typeface="Arial" pitchFamily="34" charset="0"/>
              </a:rPr>
              <a:t>IGETC </a:t>
            </a:r>
          </a:p>
          <a:p>
            <a:pPr lvl="1">
              <a:lnSpc>
                <a:spcPct val="120000"/>
              </a:lnSpc>
              <a:spcBef>
                <a:spcPts val="0"/>
              </a:spcBef>
            </a:pPr>
            <a:r>
              <a:rPr lang="en-US" sz="12400" dirty="0" smtClean="0">
                <a:latin typeface="Arial" pitchFamily="34" charset="0"/>
                <a:cs typeface="Arial" pitchFamily="34" charset="0"/>
              </a:rPr>
              <a:t>Area Equivalencies for AP and IB </a:t>
            </a:r>
          </a:p>
          <a:p>
            <a:pPr lvl="2">
              <a:lnSpc>
                <a:spcPct val="120000"/>
              </a:lnSpc>
              <a:spcBef>
                <a:spcPts val="0"/>
              </a:spcBef>
            </a:pPr>
            <a:r>
              <a:rPr lang="en-US" sz="10600" dirty="0" err="1" smtClean="0">
                <a:latin typeface="Arial" pitchFamily="34" charset="0"/>
                <a:cs typeface="Arial" pitchFamily="34" charset="0"/>
              </a:rPr>
              <a:t>Systemwide</a:t>
            </a:r>
            <a:r>
              <a:rPr lang="en-US" sz="10600" dirty="0" smtClean="0">
                <a:latin typeface="Arial" pitchFamily="34" charset="0"/>
                <a:cs typeface="Arial" pitchFamily="34" charset="0"/>
              </a:rPr>
              <a:t>: IGETC AP and IB Lists</a:t>
            </a:r>
          </a:p>
          <a:p>
            <a:pPr>
              <a:buNone/>
            </a:pPr>
            <a:endParaRPr lang="en-US" sz="3600" dirty="0" smtClean="0">
              <a:latin typeface="Arial" pitchFamily="34" charset="0"/>
              <a:cs typeface="Arial" pitchFamily="34" charset="0"/>
            </a:endParaRPr>
          </a:p>
          <a:p>
            <a:pPr>
              <a:buNone/>
            </a:pPr>
            <a:r>
              <a:rPr lang="en-US" sz="3600" dirty="0" smtClean="0">
                <a:latin typeface="Arial" pitchFamily="34" charset="0"/>
                <a:cs typeface="Arial" pitchFamily="34" charset="0"/>
              </a:rPr>
              <a:t> </a:t>
            </a:r>
            <a:endParaRPr lang="en-US" sz="36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21</a:t>
            </a:fld>
            <a:endParaRPr lang="en-US"/>
          </a:p>
        </p:txBody>
      </p:sp>
    </p:spTree>
    <p:extLst>
      <p:ext uri="{BB962C8B-B14F-4D97-AF65-F5344CB8AC3E}">
        <p14:creationId xmlns:p14="http://schemas.microsoft.com/office/powerpoint/2010/main" val="39650172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475" y="586567"/>
            <a:ext cx="3618110" cy="990600"/>
          </a:xfrm>
        </p:spPr>
        <p:txBody>
          <a:bodyPr/>
          <a:lstStyle/>
          <a:p>
            <a:r>
              <a:rPr lang="en-US" b="1" dirty="0" smtClean="0">
                <a:solidFill>
                  <a:srgbClr val="0070C0"/>
                </a:solidFill>
                <a:latin typeface="Arial" pitchFamily="34" charset="0"/>
                <a:cs typeface="Arial" pitchFamily="34" charset="0"/>
              </a:rPr>
              <a:t>Military Credit</a:t>
            </a:r>
            <a:endParaRPr lang="en-US" dirty="0"/>
          </a:p>
        </p:txBody>
      </p:sp>
      <p:sp>
        <p:nvSpPr>
          <p:cNvPr id="3" name="Content Placeholder 2"/>
          <p:cNvSpPr>
            <a:spLocks noGrp="1"/>
          </p:cNvSpPr>
          <p:nvPr>
            <p:ph idx="1"/>
          </p:nvPr>
        </p:nvSpPr>
        <p:spPr>
          <a:xfrm>
            <a:off x="457200" y="3957416"/>
            <a:ext cx="8229600" cy="1812759"/>
          </a:xfrm>
        </p:spPr>
        <p:txBody>
          <a:bodyPr>
            <a:normAutofit lnSpcReduction="10000"/>
          </a:bodyPr>
          <a:lstStyle/>
          <a:p>
            <a:pPr marL="0" indent="0">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The CSU will accept military credit for basic training as equivalent to one unit of physical-activity courses in Area E, when completion of Area E is certified by a community college. </a:t>
            </a:r>
          </a:p>
          <a:p>
            <a:endParaRPr lang="en-US" dirty="0" smtClean="0">
              <a:latin typeface="Arial" pitchFamily="34" charset="0"/>
              <a:cs typeface="Arial" pitchFamily="34" charset="0"/>
            </a:endParaRPr>
          </a:p>
          <a:p>
            <a:pPr marL="0" indent="0">
              <a:buNone/>
            </a:pP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22</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12310" y="1839218"/>
            <a:ext cx="5814658" cy="2118198"/>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251" y="533400"/>
            <a:ext cx="3842242" cy="990600"/>
          </a:xfrm>
        </p:spPr>
        <p:txBody>
          <a:bodyPr/>
          <a:lstStyle/>
          <a:p>
            <a:r>
              <a:rPr lang="en-US" b="1" dirty="0" smtClean="0">
                <a:solidFill>
                  <a:srgbClr val="0070C0"/>
                </a:solidFill>
                <a:latin typeface="Arial" pitchFamily="34" charset="0"/>
                <a:cs typeface="Arial" pitchFamily="34" charset="0"/>
              </a:rPr>
              <a:t>GE Pass Along</a:t>
            </a:r>
            <a:endParaRPr lang="en-US" dirty="0"/>
          </a:p>
        </p:txBody>
      </p:sp>
      <p:sp>
        <p:nvSpPr>
          <p:cNvPr id="3" name="Content Placeholder 2"/>
          <p:cNvSpPr>
            <a:spLocks noGrp="1"/>
          </p:cNvSpPr>
          <p:nvPr>
            <p:ph idx="1"/>
          </p:nvPr>
        </p:nvSpPr>
        <p:spPr/>
        <p:txBody>
          <a:bodyPr>
            <a:normAutofit/>
          </a:bodyPr>
          <a:lstStyle/>
          <a:p>
            <a:pPr>
              <a:buNone/>
            </a:pPr>
            <a:r>
              <a:rPr lang="en-US" dirty="0" smtClean="0">
                <a:cs typeface="Arial" pitchFamily="34" charset="0"/>
              </a:rPr>
              <a:t>A ”GE Pass Along”:  substituting a course a student took at another institution for fulfillment of a GE area requirement in the local or transfer GE pattern. </a:t>
            </a:r>
          </a:p>
          <a:p>
            <a:endParaRPr lang="en-US" sz="700" dirty="0" smtClean="0">
              <a:cs typeface="Arial" pitchFamily="34" charset="0"/>
            </a:endParaRPr>
          </a:p>
          <a:p>
            <a:r>
              <a:rPr lang="en-US" dirty="0" smtClean="0">
                <a:cs typeface="Arial" pitchFamily="34" charset="0"/>
              </a:rPr>
              <a:t>From CSU or CCC CSU GE: use in same CSU GE Area as sending CSU or CCC.</a:t>
            </a:r>
          </a:p>
          <a:p>
            <a:endParaRPr lang="en-US" sz="700" dirty="0" smtClean="0">
              <a:cs typeface="Arial" pitchFamily="34" charset="0"/>
            </a:endParaRPr>
          </a:p>
          <a:p>
            <a:r>
              <a:rPr lang="en-US" dirty="0" smtClean="0">
                <a:cs typeface="Arial" pitchFamily="34" charset="0"/>
              </a:rPr>
              <a:t>From UC: local decision</a:t>
            </a:r>
          </a:p>
          <a:p>
            <a:endParaRPr lang="en-US" sz="700" dirty="0" smtClean="0">
              <a:cs typeface="Arial" pitchFamily="34" charset="0"/>
            </a:endParaRPr>
          </a:p>
          <a:p>
            <a:r>
              <a:rPr lang="en-US" dirty="0" smtClean="0">
                <a:cs typeface="Arial" pitchFamily="34" charset="0"/>
              </a:rPr>
              <a:t>From CCC IGETC: use in same IGETC GE Area as sending CCC.</a:t>
            </a:r>
          </a:p>
          <a:p>
            <a:endParaRPr lang="en-US" sz="700" dirty="0" smtClean="0">
              <a:cs typeface="Arial" pitchFamily="34" charset="0"/>
            </a:endParaRPr>
          </a:p>
          <a:p>
            <a:r>
              <a:rPr lang="en-US" dirty="0" smtClean="0">
                <a:cs typeface="Arial" pitchFamily="34" charset="0"/>
              </a:rPr>
              <a:t>From another CCC: local decision (unless reciprocity agreement)</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1" dirty="0" smtClean="0">
                <a:solidFill>
                  <a:srgbClr val="0070C0"/>
                </a:solidFill>
                <a:ea typeface="+mj-ea"/>
                <a:cs typeface="Arial" pitchFamily="34" charset="0"/>
              </a:rPr>
              <a:t>Double-counting</a:t>
            </a:r>
            <a:endParaRPr lang="en-US" dirty="0">
              <a:latin typeface="+mn-lt"/>
              <a:ea typeface="+mj-ea"/>
            </a:endParaRPr>
          </a:p>
        </p:txBody>
      </p:sp>
      <p:sp>
        <p:nvSpPr>
          <p:cNvPr id="29699" name="Content Placeholder 2"/>
          <p:cNvSpPr>
            <a:spLocks noGrp="1"/>
          </p:cNvSpPr>
          <p:nvPr>
            <p:ph idx="1"/>
          </p:nvPr>
        </p:nvSpPr>
        <p:spPr/>
        <p:txBody>
          <a:bodyPr/>
          <a:lstStyle/>
          <a:p>
            <a:pPr marL="0" indent="0" eaLnBrk="1" hangingPunct="1">
              <a:buFont typeface="Arial" charset="0"/>
              <a:buNone/>
            </a:pPr>
            <a:r>
              <a:rPr lang="en-US" dirty="0">
                <a:latin typeface="Arial" charset="0"/>
              </a:rPr>
              <a:t>A course can meet general education and also major requirement. </a:t>
            </a:r>
          </a:p>
          <a:p>
            <a:pPr marL="0" indent="0" eaLnBrk="1" hangingPunct="1">
              <a:buFont typeface="Arial" charset="0"/>
              <a:buNone/>
            </a:pPr>
            <a:endParaRPr lang="en-US" dirty="0">
              <a:latin typeface="Arial" charset="0"/>
            </a:endParaRPr>
          </a:p>
          <a:p>
            <a:pPr marL="0" indent="0" eaLnBrk="1" hangingPunct="1">
              <a:buFont typeface="Arial" charset="0"/>
              <a:buNone/>
            </a:pPr>
            <a:r>
              <a:rPr lang="en-US" dirty="0">
                <a:latin typeface="Arial" charset="0"/>
              </a:rPr>
              <a:t>Example: Introduction to Psychology (PSYCH 101) from University of Washington would satisfy the Social Science requirement for Local GE, IGETC and CSU GE and also for students majoring in Psychology. </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71544" y="4580021"/>
            <a:ext cx="4415256" cy="1599652"/>
          </a:xfrm>
          <a:prstGeom prst="rect">
            <a:avLst/>
          </a:prstGeom>
        </p:spPr>
      </p:pic>
    </p:spTree>
    <p:extLst>
      <p:ext uri="{BB962C8B-B14F-4D97-AF65-F5344CB8AC3E}">
        <p14:creationId xmlns:p14="http://schemas.microsoft.com/office/powerpoint/2010/main" val="3405511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5351" y="2574790"/>
            <a:ext cx="3475168" cy="1301858"/>
          </a:xfrm>
        </p:spPr>
        <p:txBody>
          <a:bodyPr>
            <a:normAutofit fontScale="90000"/>
          </a:bodyPr>
          <a:lstStyle/>
          <a:p>
            <a:r>
              <a:rPr lang="en-US" dirty="0" smtClean="0">
                <a:solidFill>
                  <a:srgbClr val="0070C0"/>
                </a:solidFill>
                <a:latin typeface="Arial Black" pitchFamily="34" charset="0"/>
              </a:rPr>
              <a:t>Regional</a:t>
            </a:r>
            <a:br>
              <a:rPr lang="en-US" dirty="0" smtClean="0">
                <a:solidFill>
                  <a:srgbClr val="0070C0"/>
                </a:solidFill>
                <a:latin typeface="Arial Black" pitchFamily="34" charset="0"/>
              </a:rPr>
            </a:br>
            <a:r>
              <a:rPr lang="en-US" dirty="0" smtClean="0">
                <a:solidFill>
                  <a:srgbClr val="0070C0"/>
                </a:solidFill>
                <a:latin typeface="Arial Black" pitchFamily="34" charset="0"/>
              </a:rPr>
              <a:t>Reciprocity</a:t>
            </a:r>
            <a:endParaRPr lang="en-US" dirty="0">
              <a:solidFill>
                <a:srgbClr val="0070C0"/>
              </a:solidFill>
              <a:latin typeface="Arial Black" pitchFamily="34" charset="0"/>
            </a:endParaRPr>
          </a:p>
        </p:txBody>
      </p:sp>
      <p:sp>
        <p:nvSpPr>
          <p:cNvPr id="4" name="Footer Placeholder 3"/>
          <p:cNvSpPr>
            <a:spLocks noGrp="1"/>
          </p:cNvSpPr>
          <p:nvPr>
            <p:ph type="ftr" sz="quarter" idx="11"/>
          </p:nvPr>
        </p:nvSpPr>
        <p:spPr/>
        <p:txBody>
          <a:bodyPr/>
          <a:lstStyle/>
          <a:p>
            <a:r>
              <a:rPr lang="en-US" smtClean="0">
                <a:solidFill>
                  <a:srgbClr val="94C600"/>
                </a:solidFill>
              </a:rPr>
              <a:t>ASCCC Curriculum Institute</a:t>
            </a:r>
            <a:endParaRPr lang="en-US" dirty="0">
              <a:solidFill>
                <a:srgbClr val="94C600"/>
              </a:solidFill>
            </a:endParaRPr>
          </a:p>
        </p:txBody>
      </p:sp>
      <p:pic>
        <p:nvPicPr>
          <p:cNvPr id="6" name="Picture 5" descr="Screen Shot 2016-06-08 at 1.05.39 PM.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51045" y="802683"/>
            <a:ext cx="4674727" cy="5414602"/>
          </a:xfrm>
          <a:prstGeom prst="rect">
            <a:avLst/>
          </a:prstGeom>
        </p:spPr>
      </p:pic>
      <p:sp>
        <p:nvSpPr>
          <p:cNvPr id="3" name="Slide Number Placeholder 2"/>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1795242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panose="020B0604020202020204" pitchFamily="34" charset="0"/>
                <a:cs typeface="Arial" panose="020B0604020202020204" pitchFamily="34" charset="0"/>
              </a:rPr>
              <a:t>Resources</a:t>
            </a:r>
            <a:endParaRPr lang="en-US" dirty="0"/>
          </a:p>
        </p:txBody>
      </p:sp>
      <p:sp>
        <p:nvSpPr>
          <p:cNvPr id="3" name="Content Placeholder 2"/>
          <p:cNvSpPr>
            <a:spLocks noGrp="1"/>
          </p:cNvSpPr>
          <p:nvPr>
            <p:ph idx="1"/>
          </p:nvPr>
        </p:nvSpPr>
        <p:spPr/>
        <p:txBody>
          <a:bodyPr>
            <a:normAutofit/>
          </a:bodyPr>
          <a:lstStyle/>
          <a:p>
            <a:pPr marL="571500" indent="-571500">
              <a:buNone/>
            </a:pPr>
            <a:r>
              <a:rPr lang="en-US" sz="3000" dirty="0" smtClean="0">
                <a:cs typeface="Arial" panose="020B0604020202020204" pitchFamily="34" charset="0"/>
              </a:rPr>
              <a:t>Local</a:t>
            </a:r>
          </a:p>
          <a:p>
            <a:pPr marL="845820" lvl="1" indent="-571500"/>
            <a:r>
              <a:rPr lang="en-US" sz="2600" dirty="0" smtClean="0">
                <a:cs typeface="Arial" panose="020B0604020202020204" pitchFamily="34" charset="0"/>
              </a:rPr>
              <a:t>Articulation Officer</a:t>
            </a:r>
          </a:p>
          <a:p>
            <a:pPr marL="845820" lvl="1" indent="-571500"/>
            <a:r>
              <a:rPr lang="en-US" sz="2600" dirty="0" smtClean="0">
                <a:cs typeface="Arial" panose="020B0604020202020204" pitchFamily="34" charset="0"/>
              </a:rPr>
              <a:t>Counselors</a:t>
            </a:r>
          </a:p>
          <a:p>
            <a:pPr marL="845820" lvl="1" indent="-571500"/>
            <a:r>
              <a:rPr lang="en-US" sz="2600" dirty="0" smtClean="0">
                <a:cs typeface="Arial" panose="020B0604020202020204" pitchFamily="34" charset="0"/>
              </a:rPr>
              <a:t>University Transfer Center Coordinator</a:t>
            </a:r>
          </a:p>
          <a:p>
            <a:pPr marL="845820" lvl="1" indent="-571500"/>
            <a:r>
              <a:rPr lang="en-US" sz="2600" dirty="0" smtClean="0">
                <a:cs typeface="Arial" panose="020B0604020202020204" pitchFamily="34" charset="0"/>
              </a:rPr>
              <a:t>GE Sub-committee of Curriculum Committee</a:t>
            </a:r>
          </a:p>
          <a:p>
            <a:pPr marL="845820" lvl="1" indent="-571500"/>
            <a:endParaRPr lang="en-US" sz="1300" dirty="0" smtClean="0">
              <a:cs typeface="Arial" panose="020B0604020202020204" pitchFamily="34" charset="0"/>
            </a:endParaRPr>
          </a:p>
          <a:p>
            <a:pPr marL="571500" indent="-571500">
              <a:buNone/>
            </a:pPr>
            <a:r>
              <a:rPr lang="en-US" sz="3000" dirty="0" smtClean="0">
                <a:cs typeface="Arial" panose="020B0604020202020204" pitchFamily="34" charset="0"/>
              </a:rPr>
              <a:t>External</a:t>
            </a:r>
          </a:p>
          <a:p>
            <a:pPr marL="1028700" lvl="1" indent="-571500"/>
            <a:r>
              <a:rPr lang="en-US" sz="2600" dirty="0" smtClean="0">
                <a:cs typeface="Arial" panose="020B0604020202020204" pitchFamily="34" charset="0"/>
              </a:rPr>
              <a:t>ASSIST  </a:t>
            </a:r>
            <a:r>
              <a:rPr lang="en-US" sz="2600" dirty="0" smtClean="0">
                <a:cs typeface="Arial" panose="020B0604020202020204" pitchFamily="34" charset="0"/>
                <a:hlinkClick r:id="rId3"/>
              </a:rPr>
              <a:t>www.assist.org</a:t>
            </a:r>
            <a:endParaRPr lang="en-US" sz="2600" dirty="0" smtClean="0">
              <a:cs typeface="Arial" panose="020B0604020202020204" pitchFamily="34" charset="0"/>
            </a:endParaRPr>
          </a:p>
          <a:p>
            <a:pPr marL="1028700" lvl="1" indent="-571500"/>
            <a:r>
              <a:rPr lang="en-US" sz="2600" dirty="0" smtClean="0">
                <a:cs typeface="Arial" panose="020B0604020202020204" pitchFamily="34" charset="0"/>
              </a:rPr>
              <a:t>CCC Transfer Counselor  </a:t>
            </a:r>
            <a:r>
              <a:rPr lang="en-US" sz="2600" dirty="0" smtClean="0">
                <a:cs typeface="Arial" panose="020B0604020202020204" pitchFamily="34" charset="0"/>
                <a:hlinkClick r:id="rId4"/>
              </a:rPr>
              <a:t>www.ccctransfer.org</a:t>
            </a:r>
            <a:endParaRPr lang="en-US" sz="2600" dirty="0" smtClean="0">
              <a:cs typeface="Arial" panose="020B0604020202020204" pitchFamily="34" charset="0"/>
            </a:endParaRP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rial" panose="020B0604020202020204" pitchFamily="34" charset="0"/>
                <a:cs typeface="Arial" panose="020B0604020202020204" pitchFamily="34" charset="0"/>
              </a:rPr>
              <a:t>Resources</a:t>
            </a:r>
            <a:endParaRPr lang="en-US" dirty="0"/>
          </a:p>
        </p:txBody>
      </p:sp>
      <p:sp>
        <p:nvSpPr>
          <p:cNvPr id="3" name="Content Placeholder 2"/>
          <p:cNvSpPr>
            <a:spLocks noGrp="1"/>
          </p:cNvSpPr>
          <p:nvPr>
            <p:ph idx="1"/>
          </p:nvPr>
        </p:nvSpPr>
        <p:spPr/>
        <p:txBody>
          <a:bodyPr/>
          <a:lstStyle/>
          <a:p>
            <a:r>
              <a:rPr lang="en-US" sz="2800" dirty="0" smtClean="0">
                <a:cs typeface="Arial" panose="020B0604020202020204" pitchFamily="34" charset="0"/>
              </a:rPr>
              <a:t>External (continued)</a:t>
            </a:r>
          </a:p>
          <a:p>
            <a:pPr marL="1028700" lvl="1" indent="-571500"/>
            <a:r>
              <a:rPr lang="en-US" sz="2600" dirty="0" smtClean="0">
                <a:cs typeface="Arial" panose="020B0604020202020204" pitchFamily="34" charset="0"/>
              </a:rPr>
              <a:t>CSU Guiding Notes </a:t>
            </a:r>
            <a:r>
              <a:rPr lang="en-US" sz="2600" dirty="0" smtClean="0">
                <a:solidFill>
                  <a:srgbClr val="FF0000"/>
                </a:solidFill>
                <a:cs typeface="Arial" panose="020B0604020202020204" pitchFamily="34" charset="0"/>
                <a:hlinkClick r:id="rId3"/>
              </a:rPr>
              <a:t>http</a:t>
            </a:r>
            <a:r>
              <a:rPr lang="en-US" sz="2600" dirty="0">
                <a:solidFill>
                  <a:srgbClr val="FF0000"/>
                </a:solidFill>
                <a:cs typeface="Arial" panose="020B0604020202020204" pitchFamily="34" charset="0"/>
                <a:hlinkClick r:id="rId3"/>
              </a:rPr>
              <a:t>://</a:t>
            </a:r>
            <a:r>
              <a:rPr lang="en-US" sz="2600" dirty="0" smtClean="0">
                <a:solidFill>
                  <a:srgbClr val="FF0000"/>
                </a:solidFill>
                <a:cs typeface="Arial" panose="020B0604020202020204" pitchFamily="34" charset="0"/>
                <a:hlinkClick r:id="rId3"/>
              </a:rPr>
              <a:t>www.calstate.edu/app/documents/2015-March-GE-Reviewers-Guiding-Notes.pdf</a:t>
            </a:r>
            <a:endParaRPr lang="en-US" sz="2600" dirty="0" smtClean="0">
              <a:solidFill>
                <a:srgbClr val="FF0000"/>
              </a:solidFill>
              <a:cs typeface="Arial" panose="020B0604020202020204" pitchFamily="34" charset="0"/>
            </a:endParaRPr>
          </a:p>
          <a:p>
            <a:pPr marL="1028700" lvl="1" indent="-571500"/>
            <a:endParaRPr lang="en-US" sz="2600" dirty="0" smtClean="0">
              <a:cs typeface="Arial" panose="020B0604020202020204" pitchFamily="34" charset="0"/>
            </a:endParaRPr>
          </a:p>
          <a:p>
            <a:pPr marL="1028700" lvl="1" indent="-571500"/>
            <a:r>
              <a:rPr lang="en-US" sz="2600" dirty="0" smtClean="0">
                <a:cs typeface="Arial" panose="020B0604020202020204" pitchFamily="34" charset="0"/>
              </a:rPr>
              <a:t>IGETC Standards  </a:t>
            </a:r>
            <a:r>
              <a:rPr lang="en-US" sz="2600" dirty="0" smtClean="0">
                <a:cs typeface="Arial" panose="020B0604020202020204" pitchFamily="34" charset="0"/>
                <a:hlinkClick r:id="rId4"/>
              </a:rPr>
              <a:t>http://ccctransfer.org/sites/default/files/documents/IGTEC/2015-16/IGETC-Standards-version-1-7.pdf</a:t>
            </a:r>
            <a:endParaRPr lang="en-US" sz="2600" dirty="0" smtClean="0">
              <a:cs typeface="Arial" panose="020B0604020202020204" pitchFamily="34" charset="0"/>
            </a:endParaRPr>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74" y="533400"/>
            <a:ext cx="5219045" cy="990600"/>
          </a:xfrm>
        </p:spPr>
        <p:txBody>
          <a:bodyPr/>
          <a:lstStyle/>
          <a:p>
            <a:r>
              <a:rPr lang="en-US" dirty="0" smtClean="0">
                <a:solidFill>
                  <a:srgbClr val="0070C0"/>
                </a:solidFill>
                <a:latin typeface="Arial" panose="020B0604020202020204" pitchFamily="34" charset="0"/>
                <a:cs typeface="Arial" panose="020B0604020202020204" pitchFamily="34" charset="0"/>
              </a:rPr>
              <a:t>Challenges and Issues</a:t>
            </a:r>
            <a:endParaRPr lang="en-US" dirty="0"/>
          </a:p>
        </p:txBody>
      </p:sp>
      <p:sp>
        <p:nvSpPr>
          <p:cNvPr id="3" name="Content Placeholder 2"/>
          <p:cNvSpPr>
            <a:spLocks noGrp="1"/>
          </p:cNvSpPr>
          <p:nvPr>
            <p:ph idx="1"/>
          </p:nvPr>
        </p:nvSpPr>
        <p:spPr>
          <a:xfrm>
            <a:off x="457200" y="1600200"/>
            <a:ext cx="4499811" cy="4876800"/>
          </a:xfrm>
        </p:spPr>
        <p:txBody>
          <a:bodyPr/>
          <a:lstStyle/>
          <a:p>
            <a:pPr marL="571500" indent="-571500"/>
            <a:r>
              <a:rPr lang="en-US" sz="2800" dirty="0" smtClean="0">
                <a:cs typeface="Arial" panose="020B0604020202020204" pitchFamily="34" charset="0"/>
              </a:rPr>
              <a:t>CCC Baccalaureate Degree – Upper-division GE</a:t>
            </a:r>
          </a:p>
          <a:p>
            <a:pPr marL="571500" indent="-571500"/>
            <a:r>
              <a:rPr lang="en-US" sz="2800" dirty="0" smtClean="0">
                <a:cs typeface="Arial" panose="020B0604020202020204" pitchFamily="34" charset="0"/>
              </a:rPr>
              <a:t>GE Learning Outcomes</a:t>
            </a:r>
          </a:p>
          <a:p>
            <a:pPr marL="571500" indent="-571500"/>
            <a:r>
              <a:rPr lang="en-US" sz="2800" dirty="0" smtClean="0">
                <a:cs typeface="Arial" panose="020B0604020202020204" pitchFamily="34" charset="0"/>
              </a:rPr>
              <a:t>College Specific Graduation Requirements</a:t>
            </a:r>
          </a:p>
          <a:p>
            <a:pPr marL="571500" indent="-571500"/>
            <a:r>
              <a:rPr lang="en-US" sz="2800" dirty="0" smtClean="0">
                <a:cs typeface="Arial" panose="020B0604020202020204" pitchFamily="34" charset="0"/>
              </a:rPr>
              <a:t>Competency Requirements (math/</a:t>
            </a:r>
            <a:r>
              <a:rPr lang="en-US" sz="2800" dirty="0">
                <a:cs typeface="Arial" panose="020B0604020202020204" pitchFamily="34" charset="0"/>
              </a:rPr>
              <a:t>E</a:t>
            </a:r>
            <a:r>
              <a:rPr lang="en-US" sz="2800" dirty="0" smtClean="0">
                <a:cs typeface="Arial" panose="020B0604020202020204" pitchFamily="34" charset="0"/>
              </a:rPr>
              <a:t>nglish)</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28</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971171" y="2814451"/>
            <a:ext cx="3778069" cy="2125683"/>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latin typeface="Arial" panose="020B0604020202020204" pitchFamily="34" charset="0"/>
                <a:cs typeface="Arial" panose="020B0604020202020204" pitchFamily="34" charset="0"/>
              </a:rPr>
              <a:t>Q&amp;A</a:t>
            </a:r>
            <a:endParaRPr lang="en-US" dirty="0"/>
          </a:p>
        </p:txBody>
      </p:sp>
      <p:sp>
        <p:nvSpPr>
          <p:cNvPr id="3" name="Content Placeholder 2"/>
          <p:cNvSpPr>
            <a:spLocks noGrp="1"/>
          </p:cNvSpPr>
          <p:nvPr>
            <p:ph idx="1"/>
          </p:nvPr>
        </p:nvSpPr>
        <p:spPr>
          <a:xfrm>
            <a:off x="306421" y="1825625"/>
            <a:ext cx="8380379" cy="4351338"/>
          </a:xfrm>
        </p:spPr>
        <p:txBody>
          <a:bodyPr/>
          <a:lstStyle/>
          <a:p>
            <a:r>
              <a:rPr lang="en-US" sz="2800" dirty="0" smtClean="0"/>
              <a:t>Bernie Day – </a:t>
            </a:r>
            <a:r>
              <a:rPr lang="en-US" sz="2800" dirty="0" smtClean="0">
                <a:hlinkClick r:id="rId3"/>
              </a:rPr>
              <a:t>daybernie@fhda.edu</a:t>
            </a:r>
            <a:endParaRPr lang="en-US" sz="2800" dirty="0" smtClean="0"/>
          </a:p>
          <a:p>
            <a:pPr>
              <a:buNone/>
            </a:pPr>
            <a:endParaRPr lang="en-US" sz="2800" dirty="0" smtClean="0"/>
          </a:p>
          <a:p>
            <a:r>
              <a:rPr lang="en-US" sz="2800" dirty="0" smtClean="0"/>
              <a:t>Dave </a:t>
            </a:r>
            <a:r>
              <a:rPr lang="en-US" sz="2800" dirty="0" err="1" smtClean="0"/>
              <a:t>DeGroot</a:t>
            </a:r>
            <a:r>
              <a:rPr lang="en-US" sz="2800" dirty="0" smtClean="0"/>
              <a:t> – </a:t>
            </a:r>
            <a:r>
              <a:rPr lang="en-US" sz="2800" dirty="0" smtClean="0">
                <a:hlinkClick r:id="rId4"/>
              </a:rPr>
              <a:t>ddegroot@hancockcollege.edu</a:t>
            </a:r>
            <a:endParaRPr lang="en-US" sz="2800" dirty="0" smtClean="0"/>
          </a:p>
          <a:p>
            <a:endParaRPr lang="en-US" sz="2800" dirty="0" smtClean="0"/>
          </a:p>
          <a:p>
            <a:r>
              <a:rPr lang="en-US" sz="2800" dirty="0" smtClean="0"/>
              <a:t>Tiffany Tran – </a:t>
            </a:r>
            <a:r>
              <a:rPr lang="en-US" sz="2800" dirty="0" smtClean="0">
                <a:hlinkClick r:id="rId5"/>
              </a:rPr>
              <a:t>ttran76@ivc.edu</a:t>
            </a:r>
            <a:endParaRPr lang="en-US" sz="2800" dirty="0" smtClean="0"/>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1115482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Black" panose="020B0A04020102020204" pitchFamily="34" charset="0"/>
              </a:rPr>
              <a:t>What is General Education?</a:t>
            </a:r>
            <a:endParaRPr lang="en-US" dirty="0"/>
          </a:p>
        </p:txBody>
      </p:sp>
      <p:sp>
        <p:nvSpPr>
          <p:cNvPr id="3" name="Content Placeholder 2"/>
          <p:cNvSpPr>
            <a:spLocks noGrp="1"/>
          </p:cNvSpPr>
          <p:nvPr>
            <p:ph idx="1"/>
          </p:nvPr>
        </p:nvSpPr>
        <p:spPr/>
        <p:txBody>
          <a:bodyPr>
            <a:normAutofit lnSpcReduction="10000"/>
          </a:bodyPr>
          <a:lstStyle/>
          <a:p>
            <a:pPr>
              <a:buNone/>
            </a:pPr>
            <a:r>
              <a:rPr lang="en-US" sz="3000" b="1" dirty="0" smtClean="0">
                <a:latin typeface="Arial" pitchFamily="34" charset="0"/>
                <a:cs typeface="Arial" pitchFamily="34" charset="0"/>
              </a:rPr>
              <a:t>Title 5 -55061</a:t>
            </a:r>
          </a:p>
          <a:p>
            <a:endParaRPr lang="en-US" sz="800"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General Education is designed to introduce students to the variety of means through which people comprehend the modern world. It reflects the conviction of colleges that those who receive their degrees must possess in common certain basic principles, concepts and methodologies both unique to and shared by the various disciplines. </a:t>
            </a:r>
          </a:p>
          <a:p>
            <a:endParaRPr lang="en-US" sz="800"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College educated persons must be able to use this knowledge when evaluating and appreciating the physical environment, the culture, and the society in which they live. </a:t>
            </a:r>
          </a:p>
          <a:p>
            <a:endParaRPr lang="en-US" sz="800"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Most importantly, General Education should lead to better self-understanding.</a:t>
            </a: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Black" pitchFamily="34" charset="0"/>
                <a:cs typeface="Arial" panose="020B0604020202020204" pitchFamily="34" charset="0"/>
              </a:rPr>
              <a:t>Session Overview</a:t>
            </a:r>
            <a:endParaRPr lang="en-US" dirty="0"/>
          </a:p>
        </p:txBody>
      </p:sp>
      <p:sp>
        <p:nvSpPr>
          <p:cNvPr id="3" name="Content Placeholder 2"/>
          <p:cNvSpPr>
            <a:spLocks noGrp="1"/>
          </p:cNvSpPr>
          <p:nvPr>
            <p:ph idx="1"/>
          </p:nvPr>
        </p:nvSpPr>
        <p:spPr/>
        <p:txBody>
          <a:bodyPr>
            <a:normAutofit/>
          </a:bodyPr>
          <a:lstStyle/>
          <a:p>
            <a:pPr marL="514350" indent="-514350">
              <a:lnSpc>
                <a:spcPct val="150000"/>
              </a:lnSpc>
              <a:buAutoNum type="romanUcPeriod"/>
            </a:pPr>
            <a:r>
              <a:rPr lang="en-US" sz="2800" dirty="0" smtClean="0">
                <a:latin typeface="Arial" panose="020B0604020202020204" pitchFamily="34" charset="0"/>
                <a:cs typeface="Arial" panose="020B0604020202020204" pitchFamily="34" charset="0"/>
              </a:rPr>
              <a:t>Types of GE Patterns and Processes</a:t>
            </a:r>
          </a:p>
          <a:p>
            <a:pPr marL="514350" indent="-514350">
              <a:lnSpc>
                <a:spcPct val="150000"/>
              </a:lnSpc>
              <a:buAutoNum type="romanUcPeriod"/>
            </a:pPr>
            <a:r>
              <a:rPr lang="en-US" sz="2800" dirty="0" smtClean="0">
                <a:latin typeface="Arial" panose="020B0604020202020204" pitchFamily="34" charset="0"/>
                <a:cs typeface="Arial" panose="020B0604020202020204" pitchFamily="34" charset="0"/>
              </a:rPr>
              <a:t>Awarding Credit</a:t>
            </a:r>
          </a:p>
          <a:p>
            <a:pPr marL="514350" indent="-514350">
              <a:lnSpc>
                <a:spcPct val="150000"/>
              </a:lnSpc>
              <a:buAutoNum type="romanUcPeriod"/>
            </a:pPr>
            <a:r>
              <a:rPr lang="en-US" sz="2800" dirty="0" smtClean="0">
                <a:latin typeface="Arial" panose="020B0604020202020204" pitchFamily="34" charset="0"/>
                <a:cs typeface="Arial" panose="020B0604020202020204" pitchFamily="34" charset="0"/>
              </a:rPr>
              <a:t>Resources</a:t>
            </a:r>
          </a:p>
          <a:p>
            <a:pPr marL="514350" indent="-514350">
              <a:lnSpc>
                <a:spcPct val="150000"/>
              </a:lnSpc>
              <a:buAutoNum type="romanUcPeriod"/>
            </a:pPr>
            <a:r>
              <a:rPr lang="en-US" sz="2800" dirty="0" smtClean="0">
                <a:latin typeface="Arial" panose="020B0604020202020204" pitchFamily="34" charset="0"/>
                <a:cs typeface="Arial" panose="020B0604020202020204" pitchFamily="34" charset="0"/>
              </a:rPr>
              <a:t>Challenges/Issues</a:t>
            </a:r>
            <a:endParaRPr lang="en-US" sz="2800"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4</a:t>
            </a:fld>
            <a:endParaRPr lang="en-US"/>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63241" y="2438499"/>
            <a:ext cx="4215741" cy="253603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Black" panose="020B0A04020102020204" pitchFamily="34" charset="0"/>
                <a:cs typeface="Arial" panose="020B0604020202020204" pitchFamily="34" charset="0"/>
              </a:rPr>
              <a:t>Types of GE Patterns: CCC GE </a:t>
            </a:r>
            <a:endParaRPr lang="en-US" dirty="0"/>
          </a:p>
        </p:txBody>
      </p:sp>
      <p:sp>
        <p:nvSpPr>
          <p:cNvPr id="3" name="Content Placeholder 2"/>
          <p:cNvSpPr>
            <a:spLocks noGrp="1"/>
          </p:cNvSpPr>
          <p:nvPr>
            <p:ph idx="1"/>
          </p:nvPr>
        </p:nvSpPr>
        <p:spPr>
          <a:xfrm>
            <a:off x="457200" y="1600200"/>
            <a:ext cx="7856983" cy="4876800"/>
          </a:xfrm>
        </p:spPr>
        <p:txBody>
          <a:bodyPr>
            <a:normAutofit/>
          </a:bodyPr>
          <a:lstStyle/>
          <a:p>
            <a:pPr marL="514350" indent="-514350">
              <a:buFont typeface="+mj-lt"/>
              <a:buAutoNum type="arabicPeriod"/>
            </a:pPr>
            <a:r>
              <a:rPr lang="en-US" sz="2800" dirty="0" smtClean="0">
                <a:cs typeface="Arial" panose="020B0604020202020204" pitchFamily="34" charset="0"/>
              </a:rPr>
              <a:t>All associate degrees must include GE requirements.			</a:t>
            </a:r>
          </a:p>
          <a:p>
            <a:pPr marL="0" indent="0">
              <a:buNone/>
            </a:pPr>
            <a:r>
              <a:rPr lang="en-US" sz="2800" dirty="0" smtClean="0">
                <a:cs typeface="Arial" panose="020B0604020202020204" pitchFamily="34" charset="0"/>
              </a:rPr>
              <a:t>True or False</a:t>
            </a:r>
          </a:p>
          <a:p>
            <a:pPr marL="342900" indent="-342900">
              <a:buFont typeface="+mj-lt"/>
              <a:buAutoNum type="arabicPeriod"/>
            </a:pPr>
            <a:endParaRPr lang="en-US" sz="1600" dirty="0" smtClean="0">
              <a:cs typeface="Arial" panose="020B0604020202020204" pitchFamily="34" charset="0"/>
            </a:endParaRPr>
          </a:p>
          <a:p>
            <a:pPr marL="514350" indent="-514350">
              <a:buFont typeface="+mj-lt"/>
              <a:buAutoNum type="arabicPeriod" startAt="2"/>
            </a:pPr>
            <a:r>
              <a:rPr lang="en-US" sz="2800" dirty="0" smtClean="0">
                <a:cs typeface="Arial" panose="020B0604020202020204" pitchFamily="34" charset="0"/>
              </a:rPr>
              <a:t>CCC GE requirements are a local decision.</a:t>
            </a:r>
          </a:p>
          <a:p>
            <a:pPr marL="0" indent="0">
              <a:buNone/>
            </a:pPr>
            <a:r>
              <a:rPr lang="en-US" sz="2800" dirty="0" smtClean="0">
                <a:cs typeface="Arial" panose="020B0604020202020204" pitchFamily="34" charset="0"/>
              </a:rPr>
              <a:t>True or False</a:t>
            </a:r>
          </a:p>
          <a:p>
            <a:pPr marL="342900" indent="-342900">
              <a:buFont typeface="+mj-lt"/>
              <a:buAutoNum type="arabicPeriod"/>
            </a:pPr>
            <a:endParaRPr lang="en-US" sz="1600" dirty="0" smtClean="0">
              <a:cs typeface="Arial" panose="020B0604020202020204" pitchFamily="34" charset="0"/>
            </a:endParaRPr>
          </a:p>
          <a:p>
            <a:pPr marL="514350" indent="-514350">
              <a:buFont typeface="+mj-lt"/>
              <a:buAutoNum type="arabicPeriod" startAt="3"/>
            </a:pPr>
            <a:r>
              <a:rPr lang="en-US" sz="2800" dirty="0" smtClean="0">
                <a:cs typeface="Arial" panose="020B0604020202020204" pitchFamily="34" charset="0"/>
              </a:rPr>
              <a:t>A minimum number of CCC GE units are required for an associate degree.		</a:t>
            </a:r>
            <a:endParaRPr lang="en-US" sz="2800" dirty="0">
              <a:cs typeface="Arial" panose="020B0604020202020204" pitchFamily="34" charset="0"/>
            </a:endParaRPr>
          </a:p>
          <a:p>
            <a:pPr marL="0" indent="0">
              <a:buNone/>
            </a:pPr>
            <a:r>
              <a:rPr lang="en-US" sz="2800" dirty="0" smtClean="0">
                <a:cs typeface="Arial" panose="020B0604020202020204" pitchFamily="34" charset="0"/>
              </a:rPr>
              <a:t>True or False </a:t>
            </a:r>
          </a:p>
          <a:p>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700" y="533400"/>
            <a:ext cx="4792128" cy="990600"/>
          </a:xfrm>
        </p:spPr>
        <p:txBody>
          <a:bodyPr>
            <a:normAutofit fontScale="90000"/>
          </a:bodyPr>
          <a:lstStyle/>
          <a:p>
            <a:r>
              <a:rPr lang="en-US" b="1" dirty="0" smtClean="0">
                <a:solidFill>
                  <a:srgbClr val="0070C0"/>
                </a:solidFill>
                <a:latin typeface="Arial" panose="020B0604020202020204" pitchFamily="34" charset="0"/>
                <a:cs typeface="Arial" panose="020B0604020202020204" pitchFamily="34" charset="0"/>
              </a:rPr>
              <a:t>Types of GE Patterns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600" dirty="0" smtClean="0">
                <a:cs typeface="Arial" panose="020B0604020202020204" pitchFamily="34" charset="0"/>
              </a:rPr>
              <a:t>Local General Education for AA and AS</a:t>
            </a:r>
          </a:p>
          <a:p>
            <a:endParaRPr lang="en-US" sz="800" dirty="0" smtClean="0">
              <a:cs typeface="Arial" panose="020B0604020202020204" pitchFamily="34" charset="0"/>
            </a:endParaRPr>
          </a:p>
          <a:p>
            <a:pPr lvl="1"/>
            <a:r>
              <a:rPr lang="en-US" sz="2800" dirty="0" smtClean="0">
                <a:cs typeface="Arial" panose="020B0604020202020204" pitchFamily="34" charset="0"/>
              </a:rPr>
              <a:t>Title 5 General Education Requirements</a:t>
            </a:r>
          </a:p>
          <a:p>
            <a:pPr marL="1371600" lvl="2" indent="-457200"/>
            <a:r>
              <a:rPr lang="en-US" sz="2800" dirty="0" smtClean="0">
                <a:cs typeface="Arial" panose="020B0604020202020204" pitchFamily="34" charset="0"/>
              </a:rPr>
              <a:t>Minimum Units - 18 semester units or 27 quarter units</a:t>
            </a:r>
          </a:p>
          <a:p>
            <a:pPr marL="1371600" lvl="2" indent="-457200"/>
            <a:r>
              <a:rPr lang="en-US" sz="2800" dirty="0" smtClean="0">
                <a:cs typeface="Arial" panose="020B0604020202020204" pitchFamily="34" charset="0"/>
              </a:rPr>
              <a:t>Specific Subject Areas – </a:t>
            </a:r>
          </a:p>
          <a:p>
            <a:pPr marL="1828800" lvl="3" indent="-457200"/>
            <a:r>
              <a:rPr lang="en-US" sz="2800" dirty="0" smtClean="0">
                <a:cs typeface="Arial" panose="020B0604020202020204" pitchFamily="34" charset="0"/>
              </a:rPr>
              <a:t>Natural Sciences </a:t>
            </a:r>
          </a:p>
          <a:p>
            <a:pPr marL="1828800" lvl="3" indent="-457200"/>
            <a:r>
              <a:rPr lang="en-US" sz="2800" dirty="0" smtClean="0">
                <a:cs typeface="Arial" panose="020B0604020202020204" pitchFamily="34" charset="0"/>
              </a:rPr>
              <a:t>Social and Behavioral Sciences </a:t>
            </a:r>
          </a:p>
          <a:p>
            <a:pPr marL="1828800" lvl="3" indent="-457200"/>
            <a:r>
              <a:rPr lang="en-US" sz="2800" dirty="0" smtClean="0">
                <a:cs typeface="Arial" panose="020B0604020202020204" pitchFamily="34" charset="0"/>
              </a:rPr>
              <a:t>Humanities </a:t>
            </a:r>
          </a:p>
          <a:p>
            <a:pPr marL="1828800" lvl="3" indent="-457200"/>
            <a:r>
              <a:rPr lang="en-US" sz="2800" dirty="0" smtClean="0">
                <a:cs typeface="Arial" panose="020B0604020202020204" pitchFamily="34" charset="0"/>
              </a:rPr>
              <a:t>Language and Rationality</a:t>
            </a:r>
          </a:p>
          <a:p>
            <a:pPr marL="2286000" lvl="4" indent="-457200"/>
            <a:r>
              <a:rPr lang="en-US" sz="2800" dirty="0" smtClean="0">
                <a:cs typeface="Arial" panose="020B0604020202020204" pitchFamily="34" charset="0"/>
              </a:rPr>
              <a:t>English Composition</a:t>
            </a:r>
          </a:p>
          <a:p>
            <a:pPr marL="2286000" lvl="4" indent="-457200"/>
            <a:r>
              <a:rPr lang="en-US" sz="2800" dirty="0" smtClean="0">
                <a:cs typeface="Arial" panose="020B0604020202020204" pitchFamily="34" charset="0"/>
              </a:rPr>
              <a:t>Communication and Analytical Thinking  </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596" y="533400"/>
            <a:ext cx="5165681" cy="990600"/>
          </a:xfrm>
        </p:spPr>
        <p:txBody>
          <a:bodyPr/>
          <a:lstStyle/>
          <a:p>
            <a:r>
              <a:rPr lang="en-US" b="1" dirty="0">
                <a:solidFill>
                  <a:srgbClr val="0070C0"/>
                </a:solidFill>
                <a:latin typeface="Arial" panose="020B0604020202020204" pitchFamily="34" charset="0"/>
                <a:cs typeface="Arial" panose="020B0604020202020204" pitchFamily="34" charset="0"/>
              </a:rPr>
              <a:t>Types of GE </a:t>
            </a:r>
            <a:r>
              <a:rPr lang="en-US" b="1" dirty="0" smtClean="0">
                <a:solidFill>
                  <a:srgbClr val="0070C0"/>
                </a:solidFill>
                <a:latin typeface="Arial" panose="020B0604020202020204" pitchFamily="34" charset="0"/>
                <a:cs typeface="Arial" panose="020B0604020202020204" pitchFamily="34" charset="0"/>
              </a:rPr>
              <a:t>Patterns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600" dirty="0" smtClean="0">
                <a:cs typeface="Arial" panose="020B0604020202020204" pitchFamily="34" charset="0"/>
              </a:rPr>
              <a:t>Local General Education for AA and AS</a:t>
            </a:r>
          </a:p>
          <a:p>
            <a:endParaRPr lang="en-US" sz="800" dirty="0" smtClean="0">
              <a:cs typeface="Arial" panose="020B0604020202020204" pitchFamily="34" charset="0"/>
            </a:endParaRPr>
          </a:p>
          <a:p>
            <a:pPr lvl="1"/>
            <a:r>
              <a:rPr lang="en-US" sz="2800" dirty="0" smtClean="0">
                <a:cs typeface="Arial" panose="020B0604020202020204" pitchFamily="34" charset="0"/>
              </a:rPr>
              <a:t>Title 5 General Education Requirements</a:t>
            </a:r>
          </a:p>
          <a:p>
            <a:pPr marL="1371600" lvl="2" indent="-457200"/>
            <a:r>
              <a:rPr lang="en-US" sz="2800" dirty="0" smtClean="0">
                <a:cs typeface="Arial" panose="020B0604020202020204" pitchFamily="34" charset="0"/>
              </a:rPr>
              <a:t>Minimum Units - 18 semester units or 27 quarter units</a:t>
            </a:r>
          </a:p>
          <a:p>
            <a:pPr marL="1371600" lvl="2" indent="-457200"/>
            <a:r>
              <a:rPr lang="en-US" sz="2800" dirty="0" smtClean="0">
                <a:cs typeface="Arial" panose="020B0604020202020204" pitchFamily="34" charset="0"/>
              </a:rPr>
              <a:t>Specific Subject Areas – </a:t>
            </a:r>
          </a:p>
          <a:p>
            <a:pPr marL="2011680" lvl="4" indent="-457200"/>
            <a:r>
              <a:rPr lang="en-US" sz="2600" dirty="0" smtClean="0">
                <a:cs typeface="Arial" panose="020B0604020202020204" pitchFamily="34" charset="0"/>
              </a:rPr>
              <a:t>Natural Sciences </a:t>
            </a:r>
          </a:p>
          <a:p>
            <a:pPr marL="2011680" lvl="4" indent="-457200"/>
            <a:r>
              <a:rPr lang="en-US" sz="2600" dirty="0" smtClean="0">
                <a:cs typeface="Arial" panose="020B0604020202020204" pitchFamily="34" charset="0"/>
              </a:rPr>
              <a:t>Social and Behavioral Sciences </a:t>
            </a:r>
          </a:p>
          <a:p>
            <a:pPr marL="2011680" lvl="4" indent="-457200"/>
            <a:r>
              <a:rPr lang="en-US" sz="2600" dirty="0" smtClean="0">
                <a:cs typeface="Arial" panose="020B0604020202020204" pitchFamily="34" charset="0"/>
              </a:rPr>
              <a:t>Humanities </a:t>
            </a:r>
          </a:p>
          <a:p>
            <a:pPr marL="2011680" lvl="4" indent="-457200"/>
            <a:r>
              <a:rPr lang="en-US" sz="2600" dirty="0" smtClean="0">
                <a:cs typeface="Arial" panose="020B0604020202020204" pitchFamily="34" charset="0"/>
              </a:rPr>
              <a:t>Language and Rationality</a:t>
            </a:r>
          </a:p>
          <a:p>
            <a:pPr marL="2286000" lvl="4" indent="-457200"/>
            <a:r>
              <a:rPr lang="en-US" sz="2800" dirty="0" smtClean="0">
                <a:cs typeface="Arial" panose="020B0604020202020204" pitchFamily="34" charset="0"/>
              </a:rPr>
              <a:t>English Composition</a:t>
            </a:r>
          </a:p>
          <a:p>
            <a:pPr marL="2286000" lvl="4" indent="-457200"/>
            <a:r>
              <a:rPr lang="en-US" sz="2800" dirty="0" smtClean="0">
                <a:cs typeface="Arial" panose="020B0604020202020204" pitchFamily="34" charset="0"/>
              </a:rPr>
              <a:t>Communication and Analytical Thinking  </a:t>
            </a:r>
          </a:p>
          <a:p>
            <a:pPr>
              <a:buNone/>
            </a:pPr>
            <a:endParaRPr lang="en-US" dirty="0"/>
          </a:p>
        </p:txBody>
      </p:sp>
      <p:sp>
        <p:nvSpPr>
          <p:cNvPr id="4" name="Footer Placeholder 3"/>
          <p:cNvSpPr>
            <a:spLocks noGrp="1"/>
          </p:cNvSpPr>
          <p:nvPr>
            <p:ph type="ftr" sz="quarter" idx="11"/>
          </p:nvPr>
        </p:nvSpPr>
        <p:spPr/>
        <p:txBody>
          <a:bodyPr/>
          <a:lstStyle/>
          <a:p>
            <a:pPr algn="r"/>
            <a:r>
              <a:rPr lang="en-US" smtClean="0"/>
              <a:t>ASCCC Curriculum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503123" y="448218"/>
            <a:ext cx="5993705" cy="64097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43855" y="3038740"/>
            <a:ext cx="1241866" cy="923330"/>
          </a:xfrm>
          <a:prstGeom prst="rect">
            <a:avLst/>
          </a:prstGeom>
          <a:noFill/>
        </p:spPr>
        <p:txBody>
          <a:bodyPr wrap="square" rtlCol="0">
            <a:spAutoFit/>
          </a:bodyPr>
          <a:lstStyle/>
          <a:p>
            <a:r>
              <a:rPr lang="en-US" dirty="0" smtClean="0"/>
              <a:t>Associate Degree Example</a:t>
            </a:r>
            <a:endParaRPr lang="en-US" dirty="0"/>
          </a:p>
        </p:txBody>
      </p:sp>
      <p:sp>
        <p:nvSpPr>
          <p:cNvPr id="2" name="Footer Placeholder 1"/>
          <p:cNvSpPr>
            <a:spLocks noGrp="1"/>
          </p:cNvSpPr>
          <p:nvPr>
            <p:ph type="ftr" sz="quarter" idx="11"/>
          </p:nvPr>
        </p:nvSpPr>
        <p:spPr/>
        <p:txBody>
          <a:bodyPr/>
          <a:lstStyle/>
          <a:p>
            <a:pPr algn="r"/>
            <a:r>
              <a:rPr lang="en-US" smtClean="0"/>
              <a:t>ASCCC Curriculum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275557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solidFill>
                  <a:srgbClr val="0070C0"/>
                </a:solidFill>
                <a:ea typeface="+mj-ea"/>
                <a:cs typeface="Arial" panose="020B0604020202020204" pitchFamily="34" charset="0"/>
              </a:rPr>
              <a:t>Transfer General Education Patterns</a:t>
            </a:r>
            <a:endParaRPr lang="en-US" dirty="0">
              <a:ea typeface="+mj-ea"/>
            </a:endParaRPr>
          </a:p>
        </p:txBody>
      </p:sp>
      <p:sp>
        <p:nvSpPr>
          <p:cNvPr id="14339" name="Content Placeholder 2"/>
          <p:cNvSpPr>
            <a:spLocks noGrp="1"/>
          </p:cNvSpPr>
          <p:nvPr>
            <p:ph idx="1"/>
          </p:nvPr>
        </p:nvSpPr>
        <p:spPr/>
        <p:txBody>
          <a:bodyPr/>
          <a:lstStyle/>
          <a:p>
            <a:pPr eaLnBrk="1" hangingPunct="1"/>
            <a:r>
              <a:rPr lang="en-US" sz="2800" b="1">
                <a:latin typeface="Arial" charset="0"/>
                <a:cs typeface="Arial" charset="0"/>
              </a:rPr>
              <a:t>CSU GE </a:t>
            </a:r>
            <a:r>
              <a:rPr lang="en-US" sz="2800">
                <a:latin typeface="Arial" charset="0"/>
                <a:cs typeface="Arial" charset="0"/>
              </a:rPr>
              <a:t>(California State University General Education/Breadth)</a:t>
            </a:r>
          </a:p>
          <a:p>
            <a:pPr eaLnBrk="1" hangingPunct="1">
              <a:buFont typeface="Arial" charset="0"/>
              <a:buNone/>
            </a:pPr>
            <a:endParaRPr lang="en-US" sz="2800">
              <a:latin typeface="Arial" charset="0"/>
              <a:cs typeface="Arial" charset="0"/>
            </a:endParaRPr>
          </a:p>
          <a:p>
            <a:pPr eaLnBrk="1" hangingPunct="1"/>
            <a:r>
              <a:rPr lang="en-US" sz="2800" b="1">
                <a:latin typeface="Arial" charset="0"/>
                <a:cs typeface="Arial" charset="0"/>
              </a:rPr>
              <a:t>IGETC </a:t>
            </a:r>
            <a:r>
              <a:rPr lang="en-US" sz="2800">
                <a:latin typeface="Arial" charset="0"/>
                <a:cs typeface="Arial" charset="0"/>
              </a:rPr>
              <a:t>(Intersegmental General Education Transfer Curriculum)</a:t>
            </a:r>
          </a:p>
          <a:p>
            <a:pPr eaLnBrk="1" hangingPunct="1"/>
            <a:endParaRPr lang="en-US" sz="2800">
              <a:latin typeface="Arial" charset="0"/>
              <a:cs typeface="Arial" charset="0"/>
            </a:endParaRPr>
          </a:p>
          <a:p>
            <a:pPr eaLnBrk="1" hangingPunct="1"/>
            <a:r>
              <a:rPr lang="en-US" sz="2800" b="1">
                <a:latin typeface="Arial" charset="0"/>
                <a:cs typeface="Arial" charset="0"/>
              </a:rPr>
              <a:t>Individual</a:t>
            </a:r>
            <a:r>
              <a:rPr lang="en-US" sz="2800">
                <a:latin typeface="Arial" charset="0"/>
                <a:cs typeface="Arial" charset="0"/>
              </a:rPr>
              <a:t> CCC courses are reviewed and approved by CSU and UC for systemwide GE Area patterns.</a:t>
            </a:r>
          </a:p>
          <a:p>
            <a:pPr eaLnBrk="1" hangingPunct="1">
              <a:buFont typeface="Arial" charset="0"/>
              <a:buNone/>
            </a:pPr>
            <a:endParaRPr lang="en-US" sz="2800">
              <a:latin typeface="Arial" charset="0"/>
            </a:endParaRPr>
          </a:p>
        </p:txBody>
      </p:sp>
    </p:spTree>
    <p:extLst>
      <p:ext uri="{BB962C8B-B14F-4D97-AF65-F5344CB8AC3E}">
        <p14:creationId xmlns:p14="http://schemas.microsoft.com/office/powerpoint/2010/main" val="423954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648</TotalTime>
  <Words>1059</Words>
  <Application>Microsoft Office PowerPoint</Application>
  <PresentationFormat>On-screen Show (4:3)</PresentationFormat>
  <Paragraphs>292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Clarity</vt:lpstr>
      <vt:lpstr>General Education Basics</vt:lpstr>
      <vt:lpstr>What is a Degree?</vt:lpstr>
      <vt:lpstr>What is General Education?</vt:lpstr>
      <vt:lpstr>Session Overview</vt:lpstr>
      <vt:lpstr>Types of GE Patterns: CCC GE </vt:lpstr>
      <vt:lpstr>Types of GE Patterns</vt:lpstr>
      <vt:lpstr>Types of GE Patterns</vt:lpstr>
      <vt:lpstr>PowerPoint Presentation</vt:lpstr>
      <vt:lpstr>Transfer General Education Patterns</vt:lpstr>
      <vt:lpstr>Transfer General Education Patterns</vt:lpstr>
      <vt:lpstr>Types of GE Patterns</vt:lpstr>
      <vt:lpstr>PowerPoint Presentation</vt:lpstr>
      <vt:lpstr>Types of GE Patterns</vt:lpstr>
      <vt:lpstr>PowerPoint Presentation</vt:lpstr>
      <vt:lpstr>Types of GE Patterns</vt:lpstr>
      <vt:lpstr>Types of GE Patterns</vt:lpstr>
      <vt:lpstr>PowerPoint Presentation</vt:lpstr>
      <vt:lpstr>PowerPoint Presentation</vt:lpstr>
      <vt:lpstr>PowerPoint Presentation</vt:lpstr>
      <vt:lpstr>Awarding Credit</vt:lpstr>
      <vt:lpstr> External Examinations </vt:lpstr>
      <vt:lpstr>Military Credit</vt:lpstr>
      <vt:lpstr>GE Pass Along</vt:lpstr>
      <vt:lpstr>Double-counting</vt:lpstr>
      <vt:lpstr>Regional Reciprocity</vt:lpstr>
      <vt:lpstr>Resources</vt:lpstr>
      <vt:lpstr>Resources</vt:lpstr>
      <vt:lpstr>Challenges and Issues</vt:lpstr>
      <vt:lpstr>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Windows User</cp:lastModifiedBy>
  <cp:revision>27</cp:revision>
  <dcterms:created xsi:type="dcterms:W3CDTF">2015-10-21T19:14:41Z</dcterms:created>
  <dcterms:modified xsi:type="dcterms:W3CDTF">2016-07-05T15:45:25Z</dcterms:modified>
</cp:coreProperties>
</file>