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44"/>
  </p:notesMasterIdLst>
  <p:handoutMasterIdLst>
    <p:handoutMasterId r:id="rId45"/>
  </p:handoutMasterIdLst>
  <p:sldIdLst>
    <p:sldId id="256" r:id="rId3"/>
    <p:sldId id="309" r:id="rId4"/>
    <p:sldId id="310" r:id="rId5"/>
    <p:sldId id="266" r:id="rId6"/>
    <p:sldId id="268" r:id="rId7"/>
    <p:sldId id="270" r:id="rId8"/>
    <p:sldId id="276" r:id="rId9"/>
    <p:sldId id="267" r:id="rId10"/>
    <p:sldId id="308" r:id="rId11"/>
    <p:sldId id="277" r:id="rId12"/>
    <p:sldId id="278" r:id="rId13"/>
    <p:sldId id="307" r:id="rId14"/>
    <p:sldId id="279" r:id="rId15"/>
    <p:sldId id="269" r:id="rId16"/>
    <p:sldId id="280" r:id="rId17"/>
    <p:sldId id="272" r:id="rId18"/>
    <p:sldId id="273" r:id="rId19"/>
    <p:sldId id="274" r:id="rId20"/>
    <p:sldId id="275" r:id="rId21"/>
    <p:sldId id="302" r:id="rId22"/>
    <p:sldId id="281" r:id="rId23"/>
    <p:sldId id="282" r:id="rId24"/>
    <p:sldId id="300" r:id="rId25"/>
    <p:sldId id="288" r:id="rId26"/>
    <p:sldId id="298" r:id="rId27"/>
    <p:sldId id="291" r:id="rId28"/>
    <p:sldId id="292" r:id="rId29"/>
    <p:sldId id="293" r:id="rId30"/>
    <p:sldId id="295" r:id="rId31"/>
    <p:sldId id="296" r:id="rId32"/>
    <p:sldId id="285" r:id="rId33"/>
    <p:sldId id="305" r:id="rId34"/>
    <p:sldId id="286" r:id="rId35"/>
    <p:sldId id="287" r:id="rId36"/>
    <p:sldId id="306" r:id="rId37"/>
    <p:sldId id="297" r:id="rId38"/>
    <p:sldId id="304" r:id="rId39"/>
    <p:sldId id="283" r:id="rId40"/>
    <p:sldId id="301" r:id="rId41"/>
    <p:sldId id="299" r:id="rId42"/>
    <p:sldId id="303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9" autoAdjust="0"/>
    <p:restoredTop sz="75551" autoAdjust="0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F081A9-EB83-4F4B-9C21-0B3FF449C2D0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9749AF-05A8-43B5-B874-8D1D74463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2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9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2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4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4D3CFF-E831-461F-9581-3BAAD75A8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421-5901-4EBC-9B14-F85694F9D3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2F59-A2F1-43EA-8B21-24D28D790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720A-187C-45C7-B0D2-DCC329A88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F861-2192-4D8F-ADE3-A4DD7E587D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260544-4A87-49A3-86C3-9DC242E79B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BDA5-D7DD-4D38-8907-A241E4CE37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266D-BFBD-4B37-BFA4-C37E18035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BF76-86E5-40D3-A439-7A61F707CE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486-BC6E-4DEB-B45D-2571709A5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2A4A-C73D-46B0-89A3-C7D1410DBD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FABE-1CD7-4086-A148-8FEE73AB7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F34-5C45-4DB8-8327-E69EE255C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15BB5-8096-4DDB-A05D-069F507334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92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B54B-F1EF-4DDD-A4C9-DB6441CA86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jc.org/wp-content/uploads/2015/07/Checklist_for_Evaluating_Compliance_with_Fed_Regs__Commission_Policies_July_2015.pdf" TargetMode="External"/><Relationship Id="rId2" Type="http://schemas.openxmlformats.org/officeDocument/2006/relationships/hyperlink" Target="http://www.accjc.org/wp-content/uploads/2016/08/Accreditation_Reference_Handbook_July_2016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ccjc.org/wp-content/uploads/2013/08/Guide_to_Evaluating_DE_and_CE_2013.pdf" TargetMode="External"/><Relationship Id="rId5" Type="http://schemas.openxmlformats.org/officeDocument/2006/relationships/hyperlink" Target="http://www.accjc.org/wp-content/uploads/2015/10/Guide_to_Evaluating_and_Improving_Institutions_July_2015_REVISED.pdf" TargetMode="External"/><Relationship Id="rId4" Type="http://schemas.openxmlformats.org/officeDocument/2006/relationships/hyperlink" Target="http://www.accjc.org/wp-content/uploads/2015/09/Eligibility_Candidacy_and_Initial_Accreditation_Manual_August_2015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directory/accreditation-committee-0" TargetMode="External"/><Relationship Id="rId2" Type="http://schemas.openxmlformats.org/officeDocument/2006/relationships/hyperlink" Target="http://www.asccc.org/sites/default/files/ASCCC%20Accreditation%20Paper%20Final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zaida_ocon@yahoo.com" TargetMode="External"/><Relationship Id="rId2" Type="http://schemas.openxmlformats.org/officeDocument/2006/relationships/hyperlink" Target="mailto:Sfoster@full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torres@glendale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317"/>
            <a:ext cx="12192000" cy="1197429"/>
          </a:xfrm>
        </p:spPr>
        <p:txBody>
          <a:bodyPr/>
          <a:lstStyle/>
          <a:p>
            <a:r>
              <a:rPr lang="en-US" dirty="0"/>
              <a:t>ACCREDITATION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7853"/>
            <a:ext cx="9144000" cy="228014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Sam Foster, ASCCC South Representative</a:t>
            </a:r>
          </a:p>
          <a:p>
            <a:r>
              <a:rPr lang="en-US" dirty="0"/>
              <a:t>Zaida O’Connor, ASCCC Accreditation Committee, College of the Canyons</a:t>
            </a:r>
          </a:p>
          <a:p>
            <a:pPr algn="r"/>
            <a:r>
              <a:rPr lang="en-US" dirty="0"/>
              <a:t>Fabiola Torres, ASCCC Accreditation Committee, Glendale College</a:t>
            </a:r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904876"/>
            <a:ext cx="11906250" cy="120384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Role of Local Academic Senates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718"/>
            <a:ext cx="10515600" cy="4430196"/>
          </a:xfrm>
        </p:spPr>
        <p:txBody>
          <a:bodyPr/>
          <a:lstStyle/>
          <a:p>
            <a:r>
              <a:rPr lang="en-US" sz="3600" b="0" i="0" dirty="0"/>
              <a:t>Providing and ensuring faculty leadership and involvement in accreditation </a:t>
            </a:r>
          </a:p>
          <a:p>
            <a:r>
              <a:rPr lang="en-US" sz="3600" b="0" i="0" dirty="0"/>
              <a:t>Faculty involvement in accreditation is an academic and professional matter </a:t>
            </a:r>
          </a:p>
          <a:p>
            <a:r>
              <a:rPr lang="en-US" sz="3600" b="0" i="0" dirty="0"/>
              <a:t>From Title 5 §53200(c)(7): Faculty roles and involvement in accreditation processes, including self- study and annual reports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1" y="904876"/>
            <a:ext cx="12024049" cy="101945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roles do faculty play in the accreditation process?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goal 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04" y="2229716"/>
            <a:ext cx="5103196" cy="41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1" y="904876"/>
            <a:ext cx="12024049" cy="101945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What roles do faculty play in the accreditation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1443"/>
            <a:ext cx="10515600" cy="44600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Representation on committees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Writing the Institutional Self Evaluation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Serving as the Accreditation Liaison Officer (ALO)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Validating the accuracy of the report to the student perspective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Meeting with Accreditation team visitors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All of the above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904876"/>
            <a:ext cx="11797921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Another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073"/>
            <a:ext cx="10515600" cy="4504841"/>
          </a:xfrm>
        </p:spPr>
        <p:txBody>
          <a:bodyPr/>
          <a:lstStyle/>
          <a:p>
            <a:pPr marL="0" indent="0">
              <a:buNone/>
            </a:pPr>
            <a:r>
              <a:rPr lang="en-US" sz="3200" i="0" dirty="0"/>
              <a:t>Accreditation</a:t>
            </a:r>
            <a:r>
              <a:rPr lang="en-US" sz="3200" b="0" i="0" dirty="0"/>
              <a:t> is a voluntary system of self regulation developed to evaluate overall educational quality and institutional effectiveness and assures</a:t>
            </a:r>
            <a:r>
              <a:rPr lang="is-IS" sz="3200" b="0" i="0" dirty="0"/>
              <a:t>…</a:t>
            </a:r>
          </a:p>
          <a:p>
            <a:pPr lvl="1"/>
            <a:r>
              <a:rPr lang="en-US" sz="3200" b="0" i="0" dirty="0"/>
              <a:t>the public that accredited colleges meet the standards</a:t>
            </a:r>
          </a:p>
          <a:p>
            <a:pPr lvl="1"/>
            <a:r>
              <a:rPr lang="en-US" sz="3200" b="0" i="0" dirty="0"/>
              <a:t>education earned is of value to the student</a:t>
            </a:r>
          </a:p>
          <a:p>
            <a:pPr lvl="1"/>
            <a:r>
              <a:rPr lang="en-US" sz="3200" b="0" i="0" dirty="0"/>
              <a:t>employers, trade or profession-related licensing agencies, and other colleges and universities can accept a student’s credentials as legitimate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828675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Accrediting Commission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59" y="1959429"/>
            <a:ext cx="11066105" cy="4579485"/>
          </a:xfrm>
        </p:spPr>
        <p:txBody>
          <a:bodyPr>
            <a:noAutofit/>
          </a:bodyPr>
          <a:lstStyle/>
          <a:p>
            <a:r>
              <a:rPr lang="en-US" sz="3600" b="0" i="0" dirty="0"/>
              <a:t>The California community colleges are accredited by the Accrediting Commission for Community and Junior Colleges (ACCJC)</a:t>
            </a:r>
          </a:p>
          <a:p>
            <a:r>
              <a:rPr lang="en-US" sz="3600" b="0" i="0" dirty="0"/>
              <a:t>Each of our colleges is a member of ACCJC and has a role in electing the members of the commission.</a:t>
            </a:r>
          </a:p>
          <a:p>
            <a:r>
              <a:rPr lang="en-US" sz="3600" b="0" i="0" dirty="0"/>
              <a:t>The commissioners are administrators, faculty, and members of the public, not only from our system but from Hawai’i and the Pacific as well.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2" name="Picture 4" descr="Best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28600"/>
            <a:ext cx="2819400" cy="15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9567"/>
            <a:ext cx="121920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Role of the ACCJC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14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0" i="0" dirty="0"/>
              <a:t>ACCJC assures the educational community, the general public, and other organizations and agencies that an institution…</a:t>
            </a:r>
          </a:p>
          <a:p>
            <a:pPr lvl="1"/>
            <a:r>
              <a:rPr lang="en-US" sz="3200" b="0" i="0" dirty="0"/>
              <a:t>has clearly defined objectives appropriate to higher education </a:t>
            </a:r>
          </a:p>
          <a:p>
            <a:pPr lvl="1"/>
            <a:r>
              <a:rPr lang="en-US" sz="3200" b="0" i="0" dirty="0"/>
              <a:t>has established conditions under which their achievement can reasonably be expected</a:t>
            </a:r>
          </a:p>
          <a:p>
            <a:pPr lvl="1"/>
            <a:r>
              <a:rPr lang="en-US" sz="3200" b="0" i="0" dirty="0"/>
              <a:t>appears in fact to be accomplishing them substantially</a:t>
            </a:r>
          </a:p>
          <a:p>
            <a:pPr lvl="1"/>
            <a:r>
              <a:rPr lang="en-US" sz="3200" b="0" i="0" dirty="0"/>
              <a:t>is so organized, staffed, and supported that it can be expected to continue to do so; and demonstrates that it meets Accreditation Standards</a:t>
            </a:r>
          </a:p>
          <a:p>
            <a:pPr marL="0" indent="0">
              <a:buNone/>
            </a:pPr>
            <a:endParaRPr lang="en-US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27788"/>
            <a:ext cx="12192000" cy="1268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/>
            </a:r>
            <a:br>
              <a:rPr lang="en-US" sz="2700" dirty="0"/>
            </a:br>
            <a:r>
              <a:rPr lang="en-US" sz="4400" dirty="0"/>
              <a:t>Standard I: Mission, Academic Quality and Institutional Effectiveness, and Integrity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19625"/>
              </p:ext>
            </p:extLst>
          </p:nvPr>
        </p:nvGraphicFramePr>
        <p:xfrm>
          <a:off x="205273" y="2151700"/>
          <a:ext cx="11986727" cy="420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2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7502">
                <a:tc>
                  <a:txBody>
                    <a:bodyPr/>
                    <a:lstStyle/>
                    <a:p>
                      <a:r>
                        <a:rPr lang="en-US" sz="32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502">
                <a:tc>
                  <a:txBody>
                    <a:bodyPr/>
                    <a:lstStyle/>
                    <a:p>
                      <a:r>
                        <a:rPr lang="en-US" sz="3200" dirty="0"/>
                        <a:t>I.A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6073">
                <a:tc>
                  <a:txBody>
                    <a:bodyPr/>
                    <a:lstStyle/>
                    <a:p>
                      <a:r>
                        <a:rPr lang="en-US" sz="3200" dirty="0"/>
                        <a:t>I.B.1-4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Assuring Academic Quality and Institutional Effectiveness: Academic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073">
                <a:tc>
                  <a:txBody>
                    <a:bodyPr/>
                    <a:lstStyle/>
                    <a:p>
                      <a:r>
                        <a:rPr lang="en-US" sz="3200" dirty="0"/>
                        <a:t>I.B.5-9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Assuring Academic Quality and Institutional Effectiveness: Institutional</a:t>
                      </a:r>
                      <a:r>
                        <a:rPr lang="en-US" sz="3200" baseline="0" dirty="0"/>
                        <a:t> Effectiveness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502">
                <a:tc>
                  <a:txBody>
                    <a:bodyPr/>
                    <a:lstStyle/>
                    <a:p>
                      <a:r>
                        <a:rPr lang="en-US" sz="3200" dirty="0"/>
                        <a:t>I.C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Institutional</a:t>
                      </a:r>
                      <a:r>
                        <a:rPr lang="en-US" sz="3200" baseline="0" dirty="0"/>
                        <a:t> Integrity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876"/>
            <a:ext cx="12192000" cy="1147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Standard II: Student Learning Programs and </a:t>
            </a:r>
            <a:br>
              <a:rPr lang="en-US" dirty="0"/>
            </a:br>
            <a:r>
              <a:rPr lang="en-US" dirty="0"/>
              <a:t>Support Services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31588"/>
              </p:ext>
            </p:extLst>
          </p:nvPr>
        </p:nvGraphicFramePr>
        <p:xfrm>
          <a:off x="317241" y="2417080"/>
          <a:ext cx="11036559" cy="393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4818">
                <a:tc>
                  <a:txBody>
                    <a:bodyPr/>
                    <a:lstStyle/>
                    <a:p>
                      <a:r>
                        <a:rPr lang="en-US" sz="32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818">
                <a:tc>
                  <a:txBody>
                    <a:bodyPr/>
                    <a:lstStyle/>
                    <a:p>
                      <a:r>
                        <a:rPr lang="en-US" sz="3200" dirty="0"/>
                        <a:t>II.A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Instructional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818">
                <a:tc>
                  <a:txBody>
                    <a:bodyPr/>
                    <a:lstStyle/>
                    <a:p>
                      <a:r>
                        <a:rPr lang="en-US" sz="3200" dirty="0"/>
                        <a:t>II.B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Library and Learning Support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4818">
                <a:tc>
                  <a:txBody>
                    <a:bodyPr/>
                    <a:lstStyle/>
                    <a:p>
                      <a:r>
                        <a:rPr lang="en-US" sz="3200" dirty="0"/>
                        <a:t>II.C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Student Support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26"/>
            <a:ext cx="885825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Standard III: Resources </a:t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287537"/>
              </p:ext>
            </p:extLst>
          </p:nvPr>
        </p:nvGraphicFramePr>
        <p:xfrm>
          <a:off x="-1" y="2111375"/>
          <a:ext cx="12055151" cy="424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52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6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Human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Physical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Technology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III.D.1-3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Fiscal Resources: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III.D.4-10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Fiscal</a:t>
                      </a:r>
                      <a:r>
                        <a:rPr lang="en-US" sz="2800" baseline="0" dirty="0"/>
                        <a:t> Resources: Fiscal Responsibility and Stability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III.D.11-15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Fiscal Resources: 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622">
                <a:tc>
                  <a:txBody>
                    <a:bodyPr/>
                    <a:lstStyle/>
                    <a:p>
                      <a:r>
                        <a:rPr lang="en-US" sz="2800" dirty="0"/>
                        <a:t>III.D.16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Fiscal Resources: Contractual</a:t>
                      </a:r>
                      <a:r>
                        <a:rPr lang="en-US" sz="2800" baseline="0" dirty="0"/>
                        <a:t> Agreements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009650"/>
            <a:ext cx="11824810" cy="10598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Standard IV: Leadership and Governance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ompliance Concept on İnterface Touch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78" y="1973667"/>
            <a:ext cx="5856311" cy="47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view of accreditation?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24" y="2005711"/>
            <a:ext cx="7217107" cy="40848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009650"/>
            <a:ext cx="11824810" cy="10598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Standard IV: Leadership and Governance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89362"/>
              </p:ext>
            </p:extLst>
          </p:nvPr>
        </p:nvGraphicFramePr>
        <p:xfrm>
          <a:off x="130629" y="2454277"/>
          <a:ext cx="11719249" cy="351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35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34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463">
                <a:tc>
                  <a:txBody>
                    <a:bodyPr/>
                    <a:lstStyle/>
                    <a:p>
                      <a:r>
                        <a:rPr lang="en-US" sz="3600" dirty="0"/>
                        <a:t>IV.A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Decision-Making Roles and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463">
                <a:tc>
                  <a:txBody>
                    <a:bodyPr/>
                    <a:lstStyle/>
                    <a:p>
                      <a:r>
                        <a:rPr lang="en-US" sz="3600" dirty="0"/>
                        <a:t>IV.B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Chief Executive Officer (College President)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463">
                <a:tc>
                  <a:txBody>
                    <a:bodyPr/>
                    <a:lstStyle/>
                    <a:p>
                      <a:r>
                        <a:rPr lang="en-US" sz="3600" dirty="0"/>
                        <a:t>IV.C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Governing Board (Board of Trustees)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463">
                <a:tc>
                  <a:txBody>
                    <a:bodyPr/>
                    <a:lstStyle/>
                    <a:p>
                      <a:r>
                        <a:rPr lang="en-US" sz="3600" dirty="0"/>
                        <a:t>IV.D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Multi-College Districts or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904876"/>
            <a:ext cx="10861343" cy="914401"/>
          </a:xfrm>
        </p:spPr>
        <p:txBody>
          <a:bodyPr/>
          <a:lstStyle/>
          <a:p>
            <a:pPr algn="ctr"/>
            <a:r>
              <a:rPr lang="en-US" sz="4000" dirty="0"/>
              <a:t>Accreditation Focuses 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0" y="1958606"/>
            <a:ext cx="112713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0" i="0" dirty="0"/>
              <a:t>Institutional commitments</a:t>
            </a:r>
          </a:p>
          <a:p>
            <a:r>
              <a:rPr lang="en-US" sz="3200" b="0" i="0" dirty="0"/>
              <a:t>Evaluation planning and improvement</a:t>
            </a:r>
          </a:p>
          <a:p>
            <a:r>
              <a:rPr lang="en-US" sz="3200" b="0" i="0" dirty="0"/>
              <a:t>Student learning outcomes</a:t>
            </a:r>
          </a:p>
          <a:p>
            <a:r>
              <a:rPr lang="en-US" sz="3200" b="0" i="0" dirty="0"/>
              <a:t>Organization</a:t>
            </a:r>
          </a:p>
          <a:p>
            <a:r>
              <a:rPr lang="en-US" sz="3200" b="0" i="0" dirty="0"/>
              <a:t>Dialogue</a:t>
            </a:r>
          </a:p>
          <a:p>
            <a:r>
              <a:rPr lang="en-US" sz="3200" b="0" i="0" dirty="0"/>
              <a:t>Institutional integrity</a:t>
            </a:r>
          </a:p>
          <a:p>
            <a:endParaRPr lang="en-US" sz="3200" b="0" i="0" dirty="0"/>
          </a:p>
          <a:p>
            <a:r>
              <a:rPr lang="en-US" sz="3200" i="0" dirty="0"/>
              <a:t>Your college must provide clear evidence for anything that is claimed. Claims without evidence won’t work!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Through the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34" y="2283452"/>
            <a:ext cx="3901356" cy="23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Things That Need to be Documented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2145"/>
            <a:ext cx="10515600" cy="4351338"/>
          </a:xfrm>
        </p:spPr>
        <p:txBody>
          <a:bodyPr/>
          <a:lstStyle/>
          <a:p>
            <a:r>
              <a:rPr lang="en-US" sz="3200" b="0" i="0" dirty="0"/>
              <a:t>Program Review</a:t>
            </a:r>
          </a:p>
          <a:p>
            <a:r>
              <a:rPr lang="en-US" sz="3200" b="0" i="0" dirty="0"/>
              <a:t>Planning</a:t>
            </a:r>
          </a:p>
          <a:p>
            <a:r>
              <a:rPr lang="en-US" sz="3200" b="0" i="0" dirty="0"/>
              <a:t>Resource Allocation</a:t>
            </a:r>
          </a:p>
          <a:p>
            <a:r>
              <a:rPr lang="en-US" sz="3200" b="0" i="0" dirty="0"/>
              <a:t>Decision-Making</a:t>
            </a:r>
          </a:p>
          <a:p>
            <a:r>
              <a:rPr lang="en-US" sz="3200" b="0" i="0" dirty="0"/>
              <a:t>Assessment</a:t>
            </a:r>
          </a:p>
          <a:p>
            <a:r>
              <a:rPr lang="en-US" sz="3200" b="0" i="0" dirty="0"/>
              <a:t>Evaluation of the processes</a:t>
            </a:r>
          </a:p>
          <a:p>
            <a:r>
              <a:rPr lang="en-US" sz="3200" b="0" i="0" dirty="0"/>
              <a:t>Improvement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Docs Online Represents Web Site And Computer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12145"/>
            <a:ext cx="447674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895350"/>
            <a:ext cx="9261475" cy="1525633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Distance Education (DE) and Correspondence Education(CE)?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6721"/>
            <a:ext cx="10515600" cy="3563893"/>
          </a:xfrm>
        </p:spPr>
        <p:txBody>
          <a:bodyPr>
            <a:normAutofit/>
          </a:bodyPr>
          <a:lstStyle/>
          <a:p>
            <a:r>
              <a:rPr lang="en-US" sz="3200" b="0" i="0" dirty="0" smtClean="0"/>
              <a:t>Distance Education (and CE) courses and programs must be addressed in the same way as face-to-face offerings</a:t>
            </a:r>
          </a:p>
          <a:p>
            <a:pPr>
              <a:spcBef>
                <a:spcPts val="2400"/>
              </a:spcBef>
            </a:pPr>
            <a:r>
              <a:rPr lang="en-US" sz="3200" b="0" i="0" dirty="0" smtClean="0"/>
              <a:t>DE/CE must be addressed in all of the accreditation standards</a:t>
            </a:r>
            <a:endParaRPr lang="en-US" sz="32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 descr="Blue distance learning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180974"/>
            <a:ext cx="2441575" cy="22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638018"/>
            <a:ext cx="11449050" cy="165480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Integrating Distance Education </a:t>
            </a:r>
            <a:br>
              <a:rPr lang="en-US" sz="4000" dirty="0" smtClean="0"/>
            </a:br>
            <a:r>
              <a:rPr lang="en-US" sz="4000" dirty="0" smtClean="0"/>
              <a:t>into the Standards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470245"/>
            <a:ext cx="11830050" cy="458301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900" i="0" dirty="0">
                <a:solidFill>
                  <a:srgbClr val="000000"/>
                </a:solidFill>
              </a:rPr>
              <a:t>Standard </a:t>
            </a:r>
            <a:r>
              <a:rPr lang="en-US" sz="3900" i="0" dirty="0" smtClean="0">
                <a:solidFill>
                  <a:srgbClr val="000000"/>
                </a:solidFill>
              </a:rPr>
              <a:t>I: </a:t>
            </a:r>
            <a:r>
              <a:rPr lang="en-US" sz="3900" i="0" dirty="0" smtClean="0">
                <a:solidFill>
                  <a:srgbClr val="000000"/>
                </a:solidFill>
              </a:rPr>
              <a:t>Institution</a:t>
            </a:r>
            <a:endParaRPr lang="en-US" sz="2000" i="0" dirty="0">
              <a:solidFill>
                <a:srgbClr val="000000"/>
              </a:solidFill>
            </a:endParaRPr>
          </a:p>
          <a:p>
            <a:r>
              <a:rPr lang="en-US" sz="3200" b="0" i="0" dirty="0">
                <a:solidFill>
                  <a:srgbClr val="000000"/>
                </a:solidFill>
              </a:rPr>
              <a:t>Clear mission statement with language that aligns with the college mission statement </a:t>
            </a:r>
          </a:p>
          <a:p>
            <a:r>
              <a:rPr lang="en-US" sz="3200" b="0" i="0" dirty="0">
                <a:solidFill>
                  <a:srgbClr val="000000"/>
                </a:solidFill>
              </a:rPr>
              <a:t>Present in the Org Chart </a:t>
            </a:r>
          </a:p>
          <a:p>
            <a:r>
              <a:rPr lang="en-US" sz="3200" b="0" i="0" dirty="0">
                <a:solidFill>
                  <a:srgbClr val="000000"/>
                </a:solidFill>
              </a:rPr>
              <a:t>Clear faculty contract language on load, faculty development, and scheduling. </a:t>
            </a:r>
          </a:p>
          <a:p>
            <a:pPr marL="0" indent="0">
              <a:buNone/>
            </a:pPr>
            <a:endParaRPr lang="en-US" sz="3200" b="0" i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8520"/>
            <a:ext cx="11449050" cy="166845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335258"/>
            <a:ext cx="11830050" cy="452274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600" i="0" dirty="0">
                <a:solidFill>
                  <a:srgbClr val="000000"/>
                </a:solidFill>
              </a:rPr>
              <a:t>Standard </a:t>
            </a:r>
            <a:r>
              <a:rPr lang="en-US" sz="3600" i="0" dirty="0" smtClean="0">
                <a:solidFill>
                  <a:srgbClr val="000000"/>
                </a:solidFill>
              </a:rPr>
              <a:t>I: </a:t>
            </a:r>
            <a:r>
              <a:rPr lang="en-US" sz="3600" i="0" dirty="0">
                <a:solidFill>
                  <a:srgbClr val="000000"/>
                </a:solidFill>
              </a:rPr>
              <a:t>Institution (Cont’d</a:t>
            </a:r>
            <a:r>
              <a:rPr lang="en-US" sz="3200" i="0" dirty="0" smtClean="0">
                <a:solidFill>
                  <a:srgbClr val="000000"/>
                </a:solidFill>
              </a:rPr>
              <a:t>)</a:t>
            </a:r>
            <a:endParaRPr lang="en-US" sz="2000" i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0" i="0" dirty="0">
                <a:solidFill>
                  <a:srgbClr val="000000"/>
                </a:solidFill>
              </a:rPr>
              <a:t>Certification and faculty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0" i="0" dirty="0">
                <a:solidFill>
                  <a:srgbClr val="000000"/>
                </a:solidFill>
              </a:rPr>
              <a:t>Authentication policies &amp; procedures (in class and institutionally)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0" i="0" dirty="0">
                <a:solidFill>
                  <a:srgbClr val="000000"/>
                </a:solidFill>
              </a:rPr>
              <a:t>C&amp;I &amp; DE relationship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0" i="0" dirty="0">
                <a:solidFill>
                  <a:srgbClr val="000000"/>
                </a:solidFill>
              </a:rPr>
              <a:t>DSPS &amp; Academic Integrity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0" i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476"/>
            <a:ext cx="10515600" cy="148755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538484"/>
            <a:ext cx="11563350" cy="3519416"/>
          </a:xfrm>
        </p:spPr>
        <p:txBody>
          <a:bodyPr>
            <a:no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600" i="0" dirty="0">
                <a:cs typeface="Arial" panose="020B0604020202020204" pitchFamily="34" charset="0"/>
              </a:rPr>
              <a:t>Standard II: </a:t>
            </a:r>
            <a:r>
              <a:rPr lang="en-US" sz="3600" i="0" dirty="0" smtClean="0">
                <a:cs typeface="Arial" panose="020B0604020202020204" pitchFamily="34" charset="0"/>
              </a:rPr>
              <a:t>Learning</a:t>
            </a:r>
            <a:endParaRPr lang="en-US" sz="2000" i="0" dirty="0">
              <a:cs typeface="Arial" panose="020B0604020202020204" pitchFamily="34" charset="0"/>
            </a:endParaRPr>
          </a:p>
          <a:p>
            <a:r>
              <a:rPr lang="en-US" sz="3200" b="0" i="0" dirty="0">
                <a:cs typeface="Arial" panose="020B0604020202020204" pitchFamily="34" charset="0"/>
              </a:rPr>
              <a:t>Double check DE programs are still aligned with the Substantive Change Report </a:t>
            </a:r>
          </a:p>
          <a:p>
            <a:r>
              <a:rPr lang="en-US" sz="3200" b="0" i="0" dirty="0">
                <a:cs typeface="Arial" panose="020B0604020202020204" pitchFamily="34" charset="0"/>
              </a:rPr>
              <a:t>Triple Check faculty on online programs are designing courses that are aligned with the your local  Regular and Effective Contact Policies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5654"/>
            <a:ext cx="10515600" cy="412326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600" i="0" dirty="0">
                <a:solidFill>
                  <a:srgbClr val="261300"/>
                </a:solidFill>
                <a:ea typeface="+mj-ea"/>
                <a:cs typeface="+mj-cs"/>
              </a:rPr>
              <a:t>Standard II: Learning  (Cont’d</a:t>
            </a:r>
            <a:r>
              <a:rPr lang="en-US" sz="3600" i="0" dirty="0" smtClean="0">
                <a:solidFill>
                  <a:srgbClr val="261300"/>
                </a:solidFill>
                <a:ea typeface="+mj-ea"/>
                <a:cs typeface="+mj-cs"/>
              </a:rPr>
              <a:t>)</a:t>
            </a:r>
            <a:endParaRPr lang="en-US" sz="1800" b="0" i="0" dirty="0"/>
          </a:p>
          <a:p>
            <a:r>
              <a:rPr lang="en-US" sz="3200" b="0" i="0" dirty="0"/>
              <a:t>Demonstrate the practice and intent to further grow student access and services for the DE student</a:t>
            </a:r>
          </a:p>
          <a:p>
            <a:r>
              <a:rPr lang="en-US" sz="3200" b="0" i="0" dirty="0"/>
              <a:t>Describe how is DATA USED to improve growth and support for programs?</a:t>
            </a:r>
          </a:p>
          <a:p>
            <a:r>
              <a:rPr lang="en-US" sz="3200" b="0" i="0" dirty="0"/>
              <a:t>Make sure there is a relationship between DE course design &amp; DSPS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11422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289173"/>
            <a:ext cx="11468100" cy="45688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rgbClr val="261300"/>
                </a:solidFill>
                <a:ea typeface="+mj-ea"/>
                <a:cs typeface="+mj-cs"/>
              </a:rPr>
              <a:t>Standard III: Resources</a:t>
            </a:r>
          </a:p>
          <a:p>
            <a:pPr marL="0" indent="0">
              <a:buNone/>
            </a:pPr>
            <a:endParaRPr lang="en-US" sz="2200" b="0" i="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</a:rPr>
              <a:t>Who gets to teach DE?  Make it clear in the HR section.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</a:rPr>
              <a:t>Boast about your Faculty Learning/Development opportunities (physical space or online)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</a:rPr>
              <a:t>Clarify any FLEX language that is DIFFERENT for DE faculty.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</a:rPr>
              <a:t> Include academic integrity resources (licenses and training)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000000"/>
                </a:solidFill>
              </a:rPr>
              <a:t>Describe DSPS Services for students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0" i="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i="0" dirty="0">
                <a:solidFill>
                  <a:srgbClr val="000000"/>
                </a:solidFill>
              </a:rPr>
              <a:t>**Make sure folks are using the campus selected LMS!</a:t>
            </a:r>
          </a:p>
          <a:p>
            <a:pPr marL="0" indent="0">
              <a:buNone/>
            </a:pPr>
            <a:endParaRPr lang="en-US" sz="20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12241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374710"/>
            <a:ext cx="11468100" cy="4483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i="0" dirty="0" smtClean="0">
                <a:solidFill>
                  <a:srgbClr val="261300"/>
                </a:solidFill>
                <a:ea typeface="+mj-ea"/>
                <a:cs typeface="+mj-cs"/>
              </a:rPr>
              <a:t>Standard </a:t>
            </a:r>
            <a:r>
              <a:rPr lang="en-US" sz="3500" i="0" dirty="0">
                <a:solidFill>
                  <a:srgbClr val="261300"/>
                </a:solidFill>
                <a:ea typeface="+mj-ea"/>
                <a:cs typeface="+mj-cs"/>
              </a:rPr>
              <a:t>IV: Leadership</a:t>
            </a:r>
          </a:p>
          <a:p>
            <a:pPr marL="0" indent="0">
              <a:buNone/>
            </a:pPr>
            <a:endParaRPr lang="en-US" sz="2000" b="0" i="0" dirty="0"/>
          </a:p>
          <a:p>
            <a:r>
              <a:rPr lang="en-US" sz="3200" b="0" i="0" dirty="0">
                <a:solidFill>
                  <a:srgbClr val="000000"/>
                </a:solidFill>
              </a:rPr>
              <a:t>Make sure the ORG Chart includes DE</a:t>
            </a:r>
          </a:p>
          <a:p>
            <a:r>
              <a:rPr lang="en-US" sz="3200" i="0" dirty="0">
                <a:solidFill>
                  <a:srgbClr val="000000"/>
                </a:solidFill>
              </a:rPr>
              <a:t>Apply DE language on the following</a:t>
            </a:r>
            <a:r>
              <a:rPr lang="en-US" sz="3200" b="0" i="0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Senate participation/contribution with DE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DE Committee Minutes and Agendas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DE Coordinator Job Description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99" y="1136465"/>
            <a:ext cx="5002118" cy="50021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127876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Integrating Distance Education </a:t>
            </a:r>
            <a:br>
              <a:rPr lang="en-US" dirty="0"/>
            </a:br>
            <a:r>
              <a:rPr lang="en-US" dirty="0"/>
              <a:t>into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579426"/>
            <a:ext cx="11468100" cy="3959487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3400" i="0" dirty="0">
                <a:solidFill>
                  <a:srgbClr val="261300"/>
                </a:solidFill>
              </a:rPr>
              <a:t>Standard IV: Leadership (Cont’d)</a:t>
            </a:r>
          </a:p>
          <a:p>
            <a:pPr marL="0" lvl="0" indent="0" algn="ctr">
              <a:buNone/>
            </a:pPr>
            <a:endParaRPr lang="en-US" sz="2000" dirty="0">
              <a:solidFill>
                <a:srgbClr val="261300"/>
              </a:solidFill>
            </a:endParaRP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C&amp;I Jurisdiction to Course Approval and/or record keeping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IT and Instruction - How is IT working with instruction with DE?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Faculty Development focused on DE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</a:rPr>
              <a:t>DSPS Contribution to DE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i="0" dirty="0"/>
          </a:p>
          <a:p>
            <a:pPr marL="0" lvl="0" indent="0">
              <a:buNone/>
            </a:pPr>
            <a:endParaRPr lang="en-US" sz="3600" dirty="0">
              <a:solidFill>
                <a:srgbClr val="261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70" y="1035119"/>
            <a:ext cx="1201003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Preparing for Accreditation Locally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95" y="1977267"/>
            <a:ext cx="11625943" cy="4351338"/>
          </a:xfrm>
        </p:spPr>
        <p:txBody>
          <a:bodyPr>
            <a:normAutofit/>
          </a:bodyPr>
          <a:lstStyle/>
          <a:p>
            <a:r>
              <a:rPr lang="en-US" sz="3200" b="0" i="0" dirty="0"/>
              <a:t>Traditionally, colleges bring together a steering committee 18 – 24 months prior to the submission of a self evaluation to prepare the report.</a:t>
            </a:r>
          </a:p>
          <a:p>
            <a:r>
              <a:rPr lang="en-US" sz="3200" b="0" i="0" dirty="0"/>
              <a:t>As the documentation requirements have increased, this method has become very difficult to sustain. </a:t>
            </a:r>
          </a:p>
          <a:p>
            <a:r>
              <a:rPr lang="en-US" sz="3200" b="0" i="0" dirty="0"/>
              <a:t>Your may choose to consider incorporating evidence collection, documentation, and even some writing into the work of your existing structures. The accreditation committee then won’t be starting from scratch!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89" y="904876"/>
            <a:ext cx="11560489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Getting People Involved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JOIN OUR TEAM, message on the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99" y="1973077"/>
            <a:ext cx="7115601" cy="39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89" y="904876"/>
            <a:ext cx="11560489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Getting People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959429"/>
            <a:ext cx="11681926" cy="4579485"/>
          </a:xfrm>
        </p:spPr>
        <p:txBody>
          <a:bodyPr>
            <a:noAutofit/>
          </a:bodyPr>
          <a:lstStyle/>
          <a:p>
            <a:r>
              <a:rPr lang="en-US" sz="3600" b="0" i="0" dirty="0"/>
              <a:t>How do you recruit faculty? </a:t>
            </a:r>
          </a:p>
          <a:p>
            <a:r>
              <a:rPr lang="en-US" sz="3600" b="0" i="0" dirty="0"/>
              <a:t>How do you structure your accreditation committee?</a:t>
            </a:r>
          </a:p>
          <a:p>
            <a:r>
              <a:rPr lang="en-US" sz="3600" b="0" i="0" dirty="0"/>
              <a:t>Will there be an internal or external editor for the self evaluation?</a:t>
            </a:r>
          </a:p>
          <a:p>
            <a:r>
              <a:rPr lang="en-US" sz="3600" b="0" i="0" dirty="0"/>
              <a:t>What do you do when people miss deadlines?</a:t>
            </a:r>
          </a:p>
          <a:p>
            <a:r>
              <a:rPr lang="en-US" sz="3600" b="0" i="0" dirty="0"/>
              <a:t>Is there reassign time available?</a:t>
            </a:r>
          </a:p>
          <a:p>
            <a:r>
              <a:rPr lang="en-US" sz="3600" b="0" i="0" dirty="0"/>
              <a:t>How can you leverage existing processes and structures?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1" y="827799"/>
            <a:ext cx="11812555" cy="118991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Accreditation Liaison Officer vs the Faculty Accreditation Chair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Leader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36" y="2224753"/>
            <a:ext cx="5468186" cy="37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1" y="827799"/>
            <a:ext cx="11812555" cy="118991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Accreditation Liaison Officer vs the Faculty Accreditation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1" y="2187575"/>
            <a:ext cx="11812555" cy="4533901"/>
          </a:xfrm>
        </p:spPr>
        <p:txBody>
          <a:bodyPr>
            <a:normAutofit/>
          </a:bodyPr>
          <a:lstStyle/>
          <a:p>
            <a:r>
              <a:rPr lang="en-US" sz="3200" b="0" i="0" dirty="0"/>
              <a:t>ALO is the conduit to the ACCJC and is responsible for informing administration and campus about accreditation efforts </a:t>
            </a:r>
          </a:p>
          <a:p>
            <a:r>
              <a:rPr lang="en-US" sz="3200" b="0" i="0" dirty="0"/>
              <a:t>Faculty chair is responsible for faculty participation, involvement, and role within the accreditation efforts </a:t>
            </a:r>
          </a:p>
          <a:p>
            <a:r>
              <a:rPr lang="en-US" sz="3200" b="0" i="0" dirty="0"/>
              <a:t>The relationship between the ALO and the faculty chair is essential; both should attend training sessions, participate in ACCJC sponsored events, and the like. </a:t>
            </a:r>
          </a:p>
          <a:p>
            <a:endParaRPr lang="en-US" sz="32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0" name="Picture 4" descr="Corporate planning financial and investment concept royalty-fre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2117455"/>
            <a:ext cx="7067550" cy="41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0061" y="1594396"/>
            <a:ext cx="97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next?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9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6" y="1125848"/>
            <a:ext cx="5230504" cy="52305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119"/>
            <a:ext cx="11737075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Available Resources from ACCJC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726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0" i="0" dirty="0">
                <a:hlinkClick r:id="rId2"/>
              </a:rPr>
              <a:t>Accreditation Reference Handbook</a:t>
            </a:r>
            <a:endParaRPr lang="en-US" sz="3200" b="0" i="0" dirty="0"/>
          </a:p>
          <a:p>
            <a:r>
              <a:rPr lang="en-US" sz="3200" b="0" i="0" dirty="0">
                <a:hlinkClick r:id="rId3"/>
              </a:rPr>
              <a:t>Checklist for Evaluating Compliance with Federal Regulations and Related Commission Policies</a:t>
            </a:r>
            <a:endParaRPr lang="en-US" sz="3200" b="0" i="0" dirty="0"/>
          </a:p>
          <a:p>
            <a:r>
              <a:rPr lang="en-US" sz="3200" b="0" i="0" dirty="0">
                <a:hlinkClick r:id="rId4"/>
              </a:rPr>
              <a:t>Eligibility, Candidacy, and Initial Accreditation Manual</a:t>
            </a:r>
            <a:endParaRPr lang="en-US" sz="3200" b="0" i="0" dirty="0"/>
          </a:p>
          <a:p>
            <a:r>
              <a:rPr lang="en-US" sz="3200" b="0" i="0" dirty="0">
                <a:hlinkClick r:id="rId5"/>
              </a:rPr>
              <a:t>Guide to Evaluating &amp; Improving Institutions</a:t>
            </a:r>
            <a:endParaRPr lang="en-US" sz="3200" b="0" i="0" dirty="0"/>
          </a:p>
          <a:p>
            <a:r>
              <a:rPr lang="en-US" sz="3200" b="0" i="0" dirty="0">
                <a:hlinkClick r:id="rId6"/>
              </a:rPr>
              <a:t>Guide to Evaluating Distance Education and Correspondence Education</a:t>
            </a:r>
            <a:endParaRPr lang="en-US" sz="32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Available Resources from ASCCC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49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0" i="0" dirty="0">
                <a:hlinkClick r:id="rId2" invalidUrl="http://www.asccc.org/sites/default/files/ASCCC Accreditation Paper Final.pdf"/>
              </a:rPr>
              <a:t>Effective Practices in Accreditation</a:t>
            </a:r>
            <a:endParaRPr lang="en-US" sz="3600" b="0" i="0" dirty="0"/>
          </a:p>
          <a:p>
            <a:r>
              <a:rPr lang="en-US" sz="3600" b="0" i="0" dirty="0"/>
              <a:t> </a:t>
            </a:r>
            <a:r>
              <a:rPr lang="en-US" sz="3600" b="0" i="0" dirty="0">
                <a:hlinkClick r:id="rId3"/>
              </a:rPr>
              <a:t>ASCCC Accreditation Committee web page</a:t>
            </a:r>
            <a:endParaRPr lang="en-US" sz="36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Temperature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13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What brings you to this breakout?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is your role on your local campus?</a:t>
            </a:r>
          </a:p>
          <a:p>
            <a:endParaRPr lang="en-US" sz="3600" dirty="0"/>
          </a:p>
          <a:p>
            <a:r>
              <a:rPr lang="en-US" sz="3600" dirty="0"/>
              <a:t>What is your prior experience with accreditation?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61" y="945357"/>
            <a:ext cx="10122658" cy="97098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Red Question Mark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26" y="2039177"/>
            <a:ext cx="7026038" cy="3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61" y="945357"/>
            <a:ext cx="10122658" cy="97098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Contact us….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6281"/>
            <a:ext cx="10515600" cy="2048989"/>
          </a:xfrm>
        </p:spPr>
        <p:txBody>
          <a:bodyPr>
            <a:normAutofit/>
          </a:bodyPr>
          <a:lstStyle/>
          <a:p>
            <a:r>
              <a:rPr lang="en-US" sz="3200" dirty="0"/>
              <a:t>Sam Foster (</a:t>
            </a:r>
            <a:r>
              <a:rPr lang="en-US" sz="3200" dirty="0">
                <a:hlinkClick r:id="rId2"/>
              </a:rPr>
              <a:t>SFoster@fullcoll.edu</a:t>
            </a:r>
            <a:r>
              <a:rPr lang="en-US" sz="3200" dirty="0"/>
              <a:t>)</a:t>
            </a:r>
          </a:p>
          <a:p>
            <a:r>
              <a:rPr lang="en-US" sz="3200" dirty="0"/>
              <a:t>Zaida O’Connor (</a:t>
            </a:r>
            <a:r>
              <a:rPr lang="en-US" sz="3200" dirty="0">
                <a:hlinkClick r:id="rId3"/>
              </a:rPr>
              <a:t>zaida_ocon@yahoo.com</a:t>
            </a:r>
            <a:r>
              <a:rPr lang="en-US" sz="3200" dirty="0"/>
              <a:t> )</a:t>
            </a:r>
          </a:p>
          <a:p>
            <a:r>
              <a:rPr lang="en-US" sz="3200" dirty="0"/>
              <a:t>Fabiola Torres (</a:t>
            </a:r>
            <a:r>
              <a:rPr lang="en-US" sz="3200" dirty="0">
                <a:hlinkClick r:id="rId4"/>
              </a:rPr>
              <a:t>ftorres@glendale.edu</a:t>
            </a:r>
            <a:r>
              <a:rPr lang="en-US" sz="3200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6"/>
            <a:ext cx="10515600" cy="17526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152"/>
            <a:ext cx="10515600" cy="4351338"/>
          </a:xfrm>
        </p:spPr>
        <p:txBody>
          <a:bodyPr/>
          <a:lstStyle/>
          <a:p>
            <a:r>
              <a:rPr lang="en-US" sz="3600" b="0" i="0" dirty="0"/>
              <a:t>This presentation is designed to provide an overview of the ACCJC Accreditation Standards and a basic understanding of the accreditation process </a:t>
            </a:r>
          </a:p>
          <a:p>
            <a:endParaRPr lang="en-US" sz="3600" b="0" i="0" dirty="0"/>
          </a:p>
          <a:p>
            <a:r>
              <a:rPr lang="en-US" sz="3600" b="0" i="0" dirty="0"/>
              <a:t>We also will discuss how distance education is integrated through all four standards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876"/>
            <a:ext cx="1219200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Which of the following is true of accreditation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147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b="0" i="0" dirty="0"/>
              <a:t>It compares colleges to best practices in education.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b="0" i="0" dirty="0"/>
              <a:t>It punishes colleges based upon audits.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b="0" i="0" dirty="0"/>
              <a:t>It grades and ranks colleges based on standards.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b="0" i="0" dirty="0"/>
              <a:t>It is a means of monitoring colleges.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b="0" i="0" dirty="0"/>
              <a:t>It guarantees the quality of education to the federal government and the public.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876"/>
            <a:ext cx="121920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aramond" pitchFamily="18" charset="0"/>
              </a:rPr>
              <a:t>Who participates in accreditation processes?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49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Faculty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Administration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Classified Staff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Students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0" i="0" dirty="0"/>
              <a:t>All of the above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Team Work Flat Concept Vecto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42" y="1985968"/>
            <a:ext cx="4333306" cy="43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accreditation?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77"/>
            <a:ext cx="10515600" cy="4537075"/>
          </a:xfrm>
        </p:spPr>
        <p:txBody>
          <a:bodyPr>
            <a:normAutofit/>
          </a:bodyPr>
          <a:lstStyle/>
          <a:p>
            <a:r>
              <a:rPr lang="en-US" sz="3600" b="0" i="0" dirty="0"/>
              <a:t>Accreditation is the process for evaluating and assuring the quality of education used by the American higher education community. </a:t>
            </a:r>
          </a:p>
          <a:p>
            <a:pPr marL="0" indent="0">
              <a:buNone/>
            </a:pPr>
            <a:endParaRPr lang="en-US" sz="3600" b="0" i="0" dirty="0"/>
          </a:p>
          <a:p>
            <a:r>
              <a:rPr lang="en-US" sz="3600" b="0" i="0" dirty="0"/>
              <a:t>Accreditation is a peer driven process where a team of fellow educators come to your campus to evaluate the performance of your college based on established standards.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13606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Accreditation can be considered quality assurance.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2017 ASCCC Accreditation Institute, Napa,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Premium quality best choice labels set iso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9" y="2656623"/>
            <a:ext cx="4853177" cy="35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1634</Words>
  <Application>Microsoft Office PowerPoint</Application>
  <PresentationFormat>Widescreen</PresentationFormat>
  <Paragraphs>292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Garamond</vt:lpstr>
      <vt:lpstr>Georgia</vt:lpstr>
      <vt:lpstr>Helvetica</vt:lpstr>
      <vt:lpstr>Wingdings</vt:lpstr>
      <vt:lpstr>1_Office Theme</vt:lpstr>
      <vt:lpstr>Office Theme</vt:lpstr>
      <vt:lpstr>ACCREDITATION 101</vt:lpstr>
      <vt:lpstr>What is your view of accreditation?</vt:lpstr>
      <vt:lpstr>PowerPoint Presentation</vt:lpstr>
      <vt:lpstr>Temperature Check</vt:lpstr>
      <vt:lpstr> Objectives</vt:lpstr>
      <vt:lpstr>Which of the following is true of accreditation?</vt:lpstr>
      <vt:lpstr>Who participates in accreditation processes?</vt:lpstr>
      <vt:lpstr>What is accreditation?</vt:lpstr>
      <vt:lpstr>Accreditation can be considered quality assurance.</vt:lpstr>
      <vt:lpstr>Role of Local Academic Senates  in Accreditation</vt:lpstr>
      <vt:lpstr>What roles do faculty play in the accreditation process?</vt:lpstr>
      <vt:lpstr>What roles do faculty play in the accreditation process?</vt:lpstr>
      <vt:lpstr>Another Definition</vt:lpstr>
      <vt:lpstr>Accrediting Commission </vt:lpstr>
      <vt:lpstr>The Role of the ACCJC</vt:lpstr>
      <vt:lpstr> Standard I: Mission, Academic Quality and Institutional Effectiveness, and Integrity  </vt:lpstr>
      <vt:lpstr> Standard II: Student Learning Programs and  Support Services  </vt:lpstr>
      <vt:lpstr> Standard III: Resources  </vt:lpstr>
      <vt:lpstr> Standard IV: Leadership and Governance  </vt:lpstr>
      <vt:lpstr> Standard IV: Leadership and Governance  </vt:lpstr>
      <vt:lpstr>Accreditation Focuses On </vt:lpstr>
      <vt:lpstr>Things That Need to be Documented</vt:lpstr>
      <vt:lpstr>What about Distance Education (DE) and Correspondence Education(CE)?</vt:lpstr>
      <vt:lpstr>Integrating Distance Education  into the Standards</vt:lpstr>
      <vt:lpstr>Integrating Distance Education  into the Standards</vt:lpstr>
      <vt:lpstr>Integrating Distance Education  into the Standards</vt:lpstr>
      <vt:lpstr>Integrating Distance Education  into the Standards</vt:lpstr>
      <vt:lpstr>Integrating Distance Education  into the Standards</vt:lpstr>
      <vt:lpstr>Integrating Distance Education  into the Standards</vt:lpstr>
      <vt:lpstr>Integrating Distance Education  into the Standards</vt:lpstr>
      <vt:lpstr>Preparing for Accreditation Locally</vt:lpstr>
      <vt:lpstr>Getting People Involved</vt:lpstr>
      <vt:lpstr>Getting People Involved</vt:lpstr>
      <vt:lpstr>The Accreditation Liaison Officer vs the Faculty Accreditation Chair</vt:lpstr>
      <vt:lpstr>The Accreditation Liaison Officer vs the Faculty Accreditation Chair</vt:lpstr>
      <vt:lpstr>Summary</vt:lpstr>
      <vt:lpstr>PowerPoint Presentation</vt:lpstr>
      <vt:lpstr>Available Resources from ACCJC</vt:lpstr>
      <vt:lpstr>Available Resources from ASCCC</vt:lpstr>
      <vt:lpstr>Questions?</vt:lpstr>
      <vt:lpstr>Contact us….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Samuel Foster</cp:lastModifiedBy>
  <cp:revision>84</cp:revision>
  <cp:lastPrinted>2017-02-01T00:12:17Z</cp:lastPrinted>
  <dcterms:created xsi:type="dcterms:W3CDTF">2015-05-02T02:46:00Z</dcterms:created>
  <dcterms:modified xsi:type="dcterms:W3CDTF">2017-02-15T23:31:56Z</dcterms:modified>
</cp:coreProperties>
</file>