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9A784DD-1B4D-4CA5-82DE-77001135D884}">
  <a:tblStyle styleId="{69A784DD-1B4D-4CA5-82DE-77001135D8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4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32224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Shape 59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Shape 63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Shape 68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Shape 83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Shape 94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8" name="Shape 98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Shape 54"/>
          <p:cNvSpPr/>
          <p:nvPr/>
        </p:nvSpPr>
        <p:spPr>
          <a:xfrm>
            <a:off x="-14500" y="-51300"/>
            <a:ext cx="9144000" cy="4521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schiel@cmccd.edu" TargetMode="External"/><Relationship Id="rId4" Type="http://schemas.openxmlformats.org/officeDocument/2006/relationships/hyperlink" Target="mailto:eric.wada@flc.losrios.edu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sccc.org/papers/course-outline-record-curriculum-reference-guide-revisit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vt.westlaw.com/calregs/Document/I02E2C60D166D4806B63BA4AF82F76323?viewType=FullText&amp;originationContext=documenttoc&amp;transitionType=CategoryPageItem&amp;contextData=(sc.Default)" TargetMode="External"/><Relationship Id="rId4" Type="http://schemas.openxmlformats.org/officeDocument/2006/relationships/hyperlink" Target="http://extranet.cccco.edu/Portals/1/AA/Credit/2017/PCAH6thEditionJuly_FINAL.pdf" TargetMode="External"/><Relationship Id="rId5" Type="http://schemas.openxmlformats.org/officeDocument/2006/relationships/hyperlink" Target="https://accjc.org/eligibility-requirements-standards-policies/" TargetMode="External"/><Relationship Id="rId6" Type="http://schemas.openxmlformats.org/officeDocument/2006/relationships/hyperlink" Target="https://c-id.net" TargetMode="External"/><Relationship Id="rId7" Type="http://schemas.openxmlformats.org/officeDocument/2006/relationships/hyperlink" Target="https://www.calstate.edu/App/GEAC/documents/GE-Reviewers-Guiding-Notes.pdf" TargetMode="External"/><Relationship Id="rId8" Type="http://schemas.openxmlformats.org/officeDocument/2006/relationships/hyperlink" Target="https://www.ucop.edu/transfer-articulation/transferable-course-agreements/tca-policy/regulations-by-subject-area.html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 101 </a:t>
            </a:r>
            <a:br>
              <a:rPr lang="en"/>
            </a:b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311700" y="2647400"/>
            <a:ext cx="8520600" cy="10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Melynie Schiel:  Copper Mountain College</a:t>
            </a:r>
            <a:endParaRPr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Eric Wada:  Folsom Lake College</a:t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811300" cy="23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COCI Course Basic (CB) Codes for Noncredit Courses</a:t>
            </a:r>
            <a:br>
              <a:rPr lang="en"/>
            </a:b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0" y="4512425"/>
            <a:ext cx="42489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101" y="445013"/>
            <a:ext cx="4572000" cy="4686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PCAH Categories of Noncredit Courses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920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ESL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Immigrant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Basic Skills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Health and Safety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Substantial Disabilities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Parenting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Home Economics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Courses for Older Adults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Short-term Vocational Programs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Workforce Preparation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Also Tutoring and Supplemental Education</a:t>
            </a:r>
            <a:br>
              <a:rPr lang="en"/>
            </a:b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Credit COR Structure as Required by Title 5 </a:t>
            </a:r>
            <a:r>
              <a:rPr lang="en">
                <a:solidFill>
                  <a:srgbClr val="3F3F3F"/>
                </a:solidFill>
              </a:rPr>
              <a:t>§</a:t>
            </a:r>
            <a:r>
              <a:rPr lang="en"/>
              <a:t>55002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056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Unit value (credit courses)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Total contact hours for course (more on this later...)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Outside of class hours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Total student learning hours 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Conditions of enrollment: requisites, advisories, and    other conditions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Catalog description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Objectives</a:t>
            </a:r>
            <a:endParaRPr sz="1800">
              <a:solidFill>
                <a:srgbClr val="3F3F3F"/>
              </a:solidFill>
            </a:endParaRP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3F3F3F"/>
                </a:solidFill>
              </a:rPr>
              <a:t>(more on SLOs later...)</a:t>
            </a: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4832400" y="1056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Content (typically in outline form)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Reading and Writing Assignments or others as appropriate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Other outside-of-class assignments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Methods of instruction</a:t>
            </a:r>
            <a:endParaRPr sz="1800">
              <a:solidFill>
                <a:srgbClr val="3F3F3F"/>
              </a:solidFill>
            </a:endParaRP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3F3F3F"/>
                </a:solidFill>
              </a:rPr>
              <a:t>(more on DE later...)</a:t>
            </a:r>
            <a:endParaRPr sz="1800"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 sz="1800">
                <a:solidFill>
                  <a:srgbClr val="3F3F3F"/>
                </a:solidFill>
              </a:rPr>
              <a:t>Methods of evaluation / grading policy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Noncredit COR Structure as Required by Title 5 </a:t>
            </a:r>
            <a:r>
              <a:rPr lang="en">
                <a:solidFill>
                  <a:srgbClr val="3F3F3F"/>
                </a:solidFill>
              </a:rPr>
              <a:t>§</a:t>
            </a:r>
            <a:r>
              <a:rPr lang="en"/>
              <a:t>55002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Total contact hours for course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Catalog description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Objectives (more on SLOs later...)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Content (typically in outline form)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Assignments and activities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Methods of instruction (more on DE later...)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Methods of evaluation / grading policy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Stylistic Concerns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Because of the potentially wide audience, style matters: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Content should be </a:t>
            </a:r>
            <a:r>
              <a:rPr lang="en" b="1" i="1">
                <a:solidFill>
                  <a:srgbClr val="3F3F3F"/>
                </a:solidFill>
              </a:rPr>
              <a:t>specific</a:t>
            </a:r>
            <a:r>
              <a:rPr lang="en">
                <a:solidFill>
                  <a:srgbClr val="3F3F3F"/>
                </a:solidFill>
              </a:rPr>
              <a:t> enough that the COR:</a:t>
            </a:r>
            <a:endParaRPr>
              <a:solidFill>
                <a:srgbClr val="3F3F3F"/>
              </a:solidFill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○"/>
            </a:pPr>
            <a:r>
              <a:rPr lang="en" sz="1600">
                <a:solidFill>
                  <a:srgbClr val="3F3F3F"/>
                </a:solidFill>
              </a:rPr>
              <a:t>Shows appropriate level and rigor</a:t>
            </a:r>
            <a:endParaRPr sz="1600">
              <a:solidFill>
                <a:srgbClr val="3F3F3F"/>
              </a:solidFill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○"/>
            </a:pPr>
            <a:r>
              <a:rPr lang="en" sz="1600">
                <a:solidFill>
                  <a:srgbClr val="3F3F3F"/>
                </a:solidFill>
              </a:rPr>
              <a:t>Ensures consistency among faculty</a:t>
            </a:r>
            <a:endParaRPr sz="1600">
              <a:solidFill>
                <a:srgbClr val="3F3F3F"/>
              </a:solidFill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○"/>
            </a:pPr>
            <a:r>
              <a:rPr lang="en" sz="1600">
                <a:solidFill>
                  <a:srgbClr val="3F3F3F"/>
                </a:solidFill>
              </a:rPr>
              <a:t>Details aid in articulation and transferability</a:t>
            </a:r>
            <a:endParaRPr sz="1600">
              <a:solidFill>
                <a:srgbClr val="3F3F3F"/>
              </a:solidFill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○"/>
            </a:pPr>
            <a:r>
              <a:rPr lang="en" sz="1600">
                <a:solidFill>
                  <a:srgbClr val="3F3F3F"/>
                </a:solidFill>
              </a:rPr>
              <a:t>Distinguishes sequential courses</a:t>
            </a:r>
            <a:endParaRPr sz="1600">
              <a:solidFill>
                <a:srgbClr val="3F3F3F"/>
              </a:solidFill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Char char="○"/>
            </a:pPr>
            <a:r>
              <a:rPr lang="en" sz="1600">
                <a:solidFill>
                  <a:srgbClr val="3F3F3F"/>
                </a:solidFill>
              </a:rPr>
              <a:t>Demonstrates that it meets all regulatory requirements</a:t>
            </a:r>
            <a:endParaRPr sz="1600">
              <a:solidFill>
                <a:srgbClr val="3F3F3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rgbClr val="3F3F3F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Components should be </a:t>
            </a:r>
            <a:r>
              <a:rPr lang="en" b="1" i="1">
                <a:solidFill>
                  <a:srgbClr val="3F3F3F"/>
                </a:solidFill>
              </a:rPr>
              <a:t>integrated</a:t>
            </a:r>
            <a:endParaRPr>
              <a:solidFill>
                <a:srgbClr val="3F3F3F"/>
              </a:solidFill>
            </a:endParaRP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○"/>
            </a:pPr>
            <a:r>
              <a:rPr lang="en" sz="1600">
                <a:solidFill>
                  <a:srgbClr val="3F3F3F"/>
                </a:solidFill>
              </a:rPr>
              <a:t>"an obvious relationship should exist" between content, description, title, objectives, outcomes, assignments, methods of instruction and evaluation, etc. (ASCCC 2017 COR paper)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205" name="Shape 205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Hours and Units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be consistent with Board Policy and also Title 5 and the PCAH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general, 3 hours of student work per week for one unit of credit.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Instructional modalities:  Lecture, lab with homework, lab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Minimum and maximum total hours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Transfer institutions (and C-ID) may want a breakdown of instructional time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Noncredit requires only minimum and maximum total hours.</a:t>
            </a:r>
            <a:br>
              <a:rPr lang="en"/>
            </a:b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Requisites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must be clear to a broad audience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 approval required for establishment.  What does this look like at your college?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Side note on AB705:  Do not make changes to prerequisites yet.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Noncredit courses cannot be prerequisites to credit courses (students cannot be required to take noncredit courses under current interpretation of Title 5)</a:t>
            </a:r>
            <a:br>
              <a:rPr lang="en"/>
            </a:br>
            <a:endParaRPr/>
          </a:p>
        </p:txBody>
      </p:sp>
      <p:sp>
        <p:nvSpPr>
          <p:cNvPr id="219" name="Shape 219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COR Components:  </a:t>
            </a:r>
            <a:r>
              <a:rPr lang="en" dirty="0" smtClean="0"/>
              <a:t>Content</a:t>
            </a:r>
            <a:r>
              <a:rPr lang="en-US" dirty="0" smtClean="0"/>
              <a:t> </a:t>
            </a:r>
            <a:r>
              <a:rPr lang="en" dirty="0" smtClean="0"/>
              <a:t>/</a:t>
            </a:r>
            <a:r>
              <a:rPr lang="en-US" dirty="0" smtClean="0"/>
              <a:t> </a:t>
            </a:r>
            <a:r>
              <a:rPr lang="en" dirty="0" smtClean="0"/>
              <a:t>Objectives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br>
              <a:rPr lang="en" dirty="0"/>
            </a:br>
            <a:endParaRPr dirty="0"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Balance between flexibility and specificity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Evidence of college-level rigor and critical thinking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 breaking down by hours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Lab course specificity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 content with description, SLOs, assessments, and assignments.</a:t>
            </a:r>
            <a:br>
              <a:rPr lang="en"/>
            </a:b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SLOs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Required by the ACCJC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an addendum to the COR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number of SLOs is a local decision.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Should differ from the Objectives/Content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Objectives/content describe what students learn </a:t>
            </a:r>
            <a:r>
              <a:rPr lang="en" u="sng"/>
              <a:t>during</a:t>
            </a:r>
            <a:r>
              <a:rPr lang="en"/>
              <a:t> the course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SLOs describe what students can do </a:t>
            </a:r>
            <a:r>
              <a:rPr lang="en" u="sng"/>
              <a:t>after</a:t>
            </a:r>
            <a:r>
              <a:rPr lang="en"/>
              <a:t> completing the course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should be at higher levels of Bloom’s Taxonomy (Analysis, Synthesis, Evaluation)</a:t>
            </a:r>
            <a:br>
              <a:rPr lang="en"/>
            </a:b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Assignments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Related to objectives and SLOs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 enough to show rigor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justify the total student work and the unit value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your college include assignments in the COR?</a:t>
            </a:r>
            <a:br>
              <a:rPr lang="en"/>
            </a:br>
            <a:endParaRPr/>
          </a:p>
        </p:txBody>
      </p:sp>
      <p:sp>
        <p:nvSpPr>
          <p:cNvPr id="240" name="Shape 240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 </a:t>
            </a:r>
            <a:br>
              <a:rPr lang="en"/>
            </a:b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your role/interest in curriculum?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are you here, or what do you expect to learn?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questions before we begin?</a:t>
            </a:r>
            <a:br>
              <a:rPr lang="en"/>
            </a:b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Methods of Instruction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is the content delivered, how is student learning facilitated during scheduled class time?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Examples:  Lecture, discussion, lab, studio, performance, student presentations, field trips, intercollegiate athletics competition, etc….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Distance Education (DE) Modality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Requires a separate approval (Title 5 </a:t>
            </a:r>
            <a:r>
              <a:rPr lang="en">
                <a:solidFill>
                  <a:schemeClr val="dk1"/>
                </a:solidFill>
              </a:rPr>
              <a:t>§55206)</a:t>
            </a:r>
            <a:r>
              <a:rPr lang="en"/>
              <a:t>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COR need to specify how DE modality and in-person differ?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How is DE approval documented at your college?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Components:  Evaluation / Assessment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Assessments should be related to objectives and SLOs.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Should show rigor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academic freedom be maintained?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Do departments want to require cumulative finals?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254" name="Shape 254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Other COR Components to Consider: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Textbooks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Faculty discipline(s)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Materials or field trip fees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Repeatability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Transferability and C-ID applicability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Degree/Certificate applicability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Links to other courses (cross-listing, prereq to.., etc…)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Effective term</a:t>
            </a:r>
            <a:br>
              <a:rPr lang="en"/>
            </a:b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COR and Academic Freedom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Title 5 </a:t>
            </a:r>
            <a:r>
              <a:rPr lang="en">
                <a:solidFill>
                  <a:srgbClr val="3F3F3F"/>
                </a:solidFill>
              </a:rPr>
              <a:t>§55002 requires that a qualified instructor teaches the course in accordance with the objectives and other details in the COR.</a:t>
            </a:r>
            <a:endParaRPr>
              <a:solidFill>
                <a:srgbClr val="3F3F3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Char char="●"/>
            </a:pPr>
            <a:r>
              <a:rPr lang="en">
                <a:solidFill>
                  <a:srgbClr val="3F3F3F"/>
                </a:solidFill>
              </a:rPr>
              <a:t>Flexibility in:</a:t>
            </a:r>
            <a:endParaRPr>
              <a:solidFill>
                <a:srgbClr val="3F3F3F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○"/>
            </a:pPr>
            <a:r>
              <a:rPr lang="en">
                <a:solidFill>
                  <a:srgbClr val="3F3F3F"/>
                </a:solidFill>
              </a:rPr>
              <a:t>Instructional methods</a:t>
            </a:r>
            <a:endParaRPr>
              <a:solidFill>
                <a:srgbClr val="3F3F3F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○"/>
            </a:pPr>
            <a:r>
              <a:rPr lang="en">
                <a:solidFill>
                  <a:srgbClr val="3F3F3F"/>
                </a:solidFill>
              </a:rPr>
              <a:t>Assessments/Evaluation</a:t>
            </a:r>
            <a:endParaRPr>
              <a:solidFill>
                <a:srgbClr val="3F3F3F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○"/>
            </a:pPr>
            <a:r>
              <a:rPr lang="en">
                <a:solidFill>
                  <a:srgbClr val="3F3F3F"/>
                </a:solidFill>
              </a:rPr>
              <a:t>Assignments</a:t>
            </a:r>
            <a:endParaRPr>
              <a:solidFill>
                <a:srgbClr val="3F3F3F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○"/>
            </a:pPr>
            <a:r>
              <a:rPr lang="en" sz="1400">
                <a:solidFill>
                  <a:srgbClr val="3F3F3F"/>
                </a:solidFill>
              </a:rPr>
              <a:t>Textbooks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268" name="Shape 268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Thank You for Attending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br>
              <a:rPr lang="en"/>
            </a:b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Speaker contact information:</a:t>
            </a:r>
            <a:endParaRPr b="1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Melynie Schiel: 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mschiel@cmccd.edu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Eric Wada:  </a:t>
            </a:r>
            <a:r>
              <a:rPr lang="en" dirty="0" smtClean="0">
                <a:hlinkClick r:id="rId4"/>
              </a:rPr>
              <a:t>eric.wada@flc.losrios.edu</a:t>
            </a:r>
            <a:endParaRPr dirty="0"/>
          </a:p>
        </p:txBody>
      </p:sp>
      <p:sp>
        <p:nvSpPr>
          <p:cNvPr id="275" name="Shape 275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Overview </a:t>
            </a:r>
            <a:br>
              <a:rPr lang="en"/>
            </a:b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Importance of the Course Outline of Record (COR)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Regulations/Resources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Audience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Credit vs. Noncredit CORs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CB Codes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PCAH categories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 structure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Credit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Noncredit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 Components and Addenda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COR and Academic Freedom</a:t>
            </a:r>
            <a:br>
              <a:rPr lang="en"/>
            </a:b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the COR: </a:t>
            </a:r>
            <a:br>
              <a:rPr lang="en"/>
            </a:b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From ASCCC's 2017 paper, </a:t>
            </a:r>
            <a:r>
              <a:rPr lang="en" i="1" u="sng">
                <a:solidFill>
                  <a:schemeClr val="accent5"/>
                </a:solidFill>
                <a:hlinkClick r:id="rId3"/>
              </a:rPr>
              <a:t>The Course Outline of Record: A Curriculum Reference Guide Revisited</a:t>
            </a:r>
            <a:r>
              <a:rPr lang="en" i="1">
                <a:solidFill>
                  <a:schemeClr val="dk1"/>
                </a:solidFill>
              </a:rPr>
              <a:t>:</a:t>
            </a:r>
            <a:endParaRPr i="1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"The course outline of record (COR) is a document with defined legal standing that plays a critical role in the curriculum of the California community colleges."</a:t>
            </a:r>
            <a:endParaRPr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COR "has both internal and external influences that impact all aspects of its content, from outcomes to teaching methodology, which, by extension, impact program development and program evaluation."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Regulations and Resources </a:t>
            </a:r>
            <a:br>
              <a:rPr lang="en"/>
            </a:b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Title 5 </a:t>
            </a:r>
            <a:r>
              <a:rPr lang="en" u="sng">
                <a:solidFill>
                  <a:schemeClr val="accent5"/>
                </a:solidFill>
                <a:hlinkClick r:id="rId3"/>
              </a:rPr>
              <a:t>55002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 and Course Approval Handbook (</a:t>
            </a:r>
            <a:r>
              <a:rPr lang="en" u="sng">
                <a:solidFill>
                  <a:schemeClr val="accent5"/>
                </a:solidFill>
                <a:hlinkClick r:id="rId4"/>
              </a:rPr>
              <a:t>PCAH</a:t>
            </a:r>
            <a:r>
              <a:rPr lang="en"/>
              <a:t>) 6th edition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ACCJC </a:t>
            </a:r>
            <a:r>
              <a:rPr lang="en" u="sng">
                <a:solidFill>
                  <a:schemeClr val="accent5"/>
                </a:solidFill>
                <a:hlinkClick r:id="rId5"/>
              </a:rPr>
              <a:t>Standards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accent5"/>
                </a:solidFill>
                <a:hlinkClick r:id="rId6"/>
              </a:rPr>
              <a:t>C-ID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Transfer institutions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CSU </a:t>
            </a:r>
            <a:r>
              <a:rPr lang="en" u="sng">
                <a:solidFill>
                  <a:schemeClr val="accent5"/>
                </a:solidFill>
                <a:hlinkClick r:id="rId7"/>
              </a:rPr>
              <a:t>GE</a:t>
            </a:r>
            <a:r>
              <a:rPr lang="en"/>
              <a:t> Articulation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u="sng">
                <a:solidFill>
                  <a:schemeClr val="accent5"/>
                </a:solidFill>
                <a:hlinkClick r:id="rId8"/>
              </a:rPr>
              <a:t>UC</a:t>
            </a:r>
            <a:r>
              <a:rPr lang="en" sz="1400"/>
              <a:t> Articulation</a:t>
            </a:r>
            <a:r>
              <a:rPr lang="en"/>
              <a:t/>
            </a:r>
            <a:br>
              <a:rPr lang="en"/>
            </a:b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Intended Audience </a:t>
            </a:r>
            <a:br>
              <a:rPr lang="en"/>
            </a:b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Discipline faculty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Curriculum committee and local Board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College administration (program review and scheduling/assignment)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Faculty and articulation officers from other institutions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Employers, regional consortia, advisory boards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ACCJC visiting teams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CCCCO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and the public</a:t>
            </a:r>
            <a:br>
              <a:rPr lang="en"/>
            </a:br>
            <a:endParaRPr/>
          </a:p>
        </p:txBody>
      </p:sp>
      <p:sp>
        <p:nvSpPr>
          <p:cNvPr id="148" name="Shape 148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358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Courses:  Credit vs. Noncredit </a:t>
            </a:r>
            <a:br>
              <a:rPr lang="en"/>
            </a:b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  <p:graphicFrame>
        <p:nvGraphicFramePr>
          <p:cNvPr id="155" name="Shape 155"/>
          <p:cNvGraphicFramePr/>
          <p:nvPr/>
        </p:nvGraphicFramePr>
        <p:xfrm>
          <a:off x="952500" y="931250"/>
          <a:ext cx="7239000" cy="3474509"/>
        </p:xfrm>
        <a:graphic>
          <a:graphicData uri="http://schemas.openxmlformats.org/drawingml/2006/table">
            <a:tbl>
              <a:tblPr>
                <a:noFill/>
                <a:tableStyleId>{69A784DD-1B4D-4CA5-82DE-77001135D884}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Credit</a:t>
                      </a:r>
                      <a:endParaRPr sz="1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Noncredit</a:t>
                      </a:r>
                      <a:endParaRPr sz="1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Degree applicable and non-degree applicable (basic skills)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Some Career Development and College Preparation courses (CDCP) may lead to Certificate of Competency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Students pay fees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 student fees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Generates apportionment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Generates apportionment on two schedules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Awards units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 units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repeatable except in limited cases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Repeatable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Approved by Curriculum Committee, then Board, then CCCCO </a:t>
                      </a:r>
                      <a:r>
                        <a:rPr lang="en" u="sng"/>
                        <a:t>chapters</a:t>
                      </a:r>
                      <a:endParaRPr u="sng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Approved by Curriculum Committee, then board, then CCCCO </a:t>
                      </a:r>
                      <a:r>
                        <a:rPr lang="en" u="sng"/>
                        <a:t>approves</a:t>
                      </a:r>
                      <a:r>
                        <a:rPr lang="en"/>
                        <a:t>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811300" cy="23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COCI Course Basic (CB) Codes for Credit Courses (COCICBCCC)</a:t>
            </a:r>
            <a:br>
              <a:rPr lang="en"/>
            </a:b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0" y="4512425"/>
            <a:ext cx="42489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7575" y="411550"/>
            <a:ext cx="4248777" cy="473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PCAH Categories of Credit Courses </a:t>
            </a:r>
            <a:br>
              <a:rPr lang="en"/>
            </a:br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Program Applicable</a:t>
            </a:r>
            <a:r>
              <a:rPr lang="en"/>
              <a:t> = Requirement or elective of a degree or Certificate of Achievement OR part of a GE pattern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Degree Applicable</a:t>
            </a:r>
            <a:r>
              <a:rPr lang="en"/>
              <a:t> = Any course applicable to an Associate degree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Nondegree Applicable</a:t>
            </a:r>
            <a:r>
              <a:rPr lang="en"/>
              <a:t> = Basic skills below Algebra or more than one level below college-level; support courses; entry-level CTE courses.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Stand-Alone </a:t>
            </a:r>
            <a:r>
              <a:rPr lang="en"/>
              <a:t>= All the rest - including Experimental Offerings and Special Topics courses.</a:t>
            </a:r>
            <a:br>
              <a:rPr lang="en"/>
            </a:b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4512425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ASCCC Curriculum Institute</a:t>
            </a:r>
            <a:br>
              <a:rPr lang="en" sz="1000"/>
            </a:br>
            <a:r>
              <a:rPr lang="en" sz="1000"/>
              <a:t>July 11-14, 2018 </a:t>
            </a:r>
            <a:r>
              <a:rPr lang="en" sz="1000">
                <a:solidFill>
                  <a:srgbClr val="000000"/>
                </a:solidFill>
              </a:rPr>
              <a:t>Riverside Convention Center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Microsoft Macintosh PowerPoint</Application>
  <PresentationFormat>On-screen Show (16:9)</PresentationFormat>
  <Paragraphs>210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Simple Light</vt:lpstr>
      <vt:lpstr>Simple Light</vt:lpstr>
      <vt:lpstr>COR 101  </vt:lpstr>
      <vt:lpstr>Introductions  </vt:lpstr>
      <vt:lpstr>Presentation Overview  </vt:lpstr>
      <vt:lpstr>Importance of the COR:  </vt:lpstr>
      <vt:lpstr>Regulations and Resources  </vt:lpstr>
      <vt:lpstr>Intended Audience  </vt:lpstr>
      <vt:lpstr>Types of Courses:  Credit vs. Noncredit  </vt:lpstr>
      <vt:lpstr>COCI Course Basic (CB) Codes for Credit Courses (COCICBCCC) </vt:lpstr>
      <vt:lpstr>PCAH Categories of Credit Courses  </vt:lpstr>
      <vt:lpstr>COCI Course Basic (CB) Codes for Noncredit Courses </vt:lpstr>
      <vt:lpstr>PCAH Categories of Noncredit Courses   </vt:lpstr>
      <vt:lpstr>Credit COR Structure as Required by Title 5 §55002   </vt:lpstr>
      <vt:lpstr>Noncredit COR Structure as Required by Title 5 §55002   </vt:lpstr>
      <vt:lpstr>Stylistic Concerns   </vt:lpstr>
      <vt:lpstr>COR Components:  Hours and Units   </vt:lpstr>
      <vt:lpstr>COR Components:  Requisites   </vt:lpstr>
      <vt:lpstr>COR Components:  Content / Objectives   </vt:lpstr>
      <vt:lpstr>COR Components:  SLOs   </vt:lpstr>
      <vt:lpstr>COR Components:  Assignments   </vt:lpstr>
      <vt:lpstr>COR Components:  Methods of Instruction   </vt:lpstr>
      <vt:lpstr>COR Components:  Evaluation / Assessment   </vt:lpstr>
      <vt:lpstr>Other COR Components to Consider:   </vt:lpstr>
      <vt:lpstr>COR and Academic Freedom   </vt:lpstr>
      <vt:lpstr>Thank You for Attending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 101  </dc:title>
  <cp:lastModifiedBy>Eric Wada</cp:lastModifiedBy>
  <cp:revision>2</cp:revision>
  <dcterms:modified xsi:type="dcterms:W3CDTF">2018-07-11T04:21:07Z</dcterms:modified>
</cp:coreProperties>
</file>