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2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300" y="7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20149777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rtl="0">
              <a:spcBef>
                <a:spcPts val="0"/>
              </a:spcBef>
              <a:spcAft>
                <a:spcPts val="0"/>
              </a:spcAft>
              <a:buSzPts val="1100"/>
              <a:buChar char="●"/>
            </a:pPr>
            <a:r>
              <a:rPr lang="en"/>
              <a:t>Grading Policy - demonstrated proficiency in the subject matter (not attendance)</a:t>
            </a:r>
            <a:endParaRPr/>
          </a:p>
          <a:p>
            <a:pPr marL="457200" lvl="0" indent="-298450" rtl="0">
              <a:spcBef>
                <a:spcPts val="0"/>
              </a:spcBef>
              <a:spcAft>
                <a:spcPts val="0"/>
              </a:spcAft>
              <a:buSzPts val="1100"/>
              <a:buChar char="●"/>
            </a:pPr>
            <a:r>
              <a:rPr lang="en"/>
              <a:t>Units – a minimum of 3 hours of student work per week per unit (prorated)</a:t>
            </a:r>
            <a:endParaRPr/>
          </a:p>
          <a:p>
            <a:pPr marL="457200" lvl="0" indent="-298450" rtl="0">
              <a:spcBef>
                <a:spcPts val="0"/>
              </a:spcBef>
              <a:spcAft>
                <a:spcPts val="0"/>
              </a:spcAft>
              <a:buSzPts val="1100"/>
              <a:buChar char="●"/>
            </a:pPr>
            <a:r>
              <a:rPr lang="en"/>
              <a:t>Intensity – critical thinking, independent study outside of class time</a:t>
            </a:r>
            <a:endParaRPr/>
          </a:p>
          <a:p>
            <a:pPr marL="457200" lvl="0" indent="-298450" rtl="0">
              <a:spcBef>
                <a:spcPts val="0"/>
              </a:spcBef>
              <a:spcAft>
                <a:spcPts val="0"/>
              </a:spcAft>
              <a:buSzPts val="1100"/>
              <a:buChar char="●"/>
            </a:pPr>
            <a:r>
              <a:rPr lang="en"/>
              <a:t>Prerequisites and Corequisites – student will be highly unlikely to receive a satisfactory grade without knowledge/skills not taught in the requisite course</a:t>
            </a:r>
            <a:endParaRPr/>
          </a:p>
          <a:p>
            <a:pPr marL="457200" lvl="0" indent="-298450" rtl="0">
              <a:spcBef>
                <a:spcPts val="0"/>
              </a:spcBef>
              <a:spcAft>
                <a:spcPts val="0"/>
              </a:spcAft>
              <a:buSzPts val="1100"/>
              <a:buChar char="●"/>
            </a:pPr>
            <a:r>
              <a:rPr lang="en"/>
              <a:t>Basic Skills Requirements – if target course requires competence in communication or computational skills, eligibility for enrollment in associate degree credit courses in English and/or mathematics as prereq or coreq.</a:t>
            </a:r>
            <a:endParaRPr/>
          </a:p>
          <a:p>
            <a:pPr marL="457200" lvl="0" indent="-298450" rtl="0">
              <a:spcBef>
                <a:spcPts val="0"/>
              </a:spcBef>
              <a:spcAft>
                <a:spcPts val="0"/>
              </a:spcAft>
              <a:buSzPts val="1100"/>
              <a:buChar char="●"/>
            </a:pPr>
            <a:r>
              <a:rPr lang="en"/>
              <a:t>Difficulty – critical thinking and application of concepts at college level</a:t>
            </a:r>
            <a:endParaRPr/>
          </a:p>
          <a:p>
            <a:pPr marL="457200" lvl="0" indent="-298450" rtl="0">
              <a:spcBef>
                <a:spcPts val="0"/>
              </a:spcBef>
              <a:spcAft>
                <a:spcPts val="0"/>
              </a:spcAft>
              <a:buSzPts val="1100"/>
              <a:buChar char="●"/>
            </a:pPr>
            <a:r>
              <a:rPr lang="en"/>
              <a:t>Level – learning skills and vocabulary appropriate for college level</a:t>
            </a:r>
            <a:br>
              <a:rPr lang="en"/>
            </a:br>
            <a:endParaRPr/>
          </a:p>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0" name="Shape 21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5" name="Shape 2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3" name="Shape 2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1" name="Shape 24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0" name="Shape 25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8" name="Shape 2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6" name="Shape 2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5" name="Shape 2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2" name="Shape 2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0" name="Shape 2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7" name="Shape 2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7" name="Shape 57"/>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8" name="Shape 5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
        <p:nvSpPr>
          <p:cNvPr id="59" name="Shape 59"/>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2" name="Shape 6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
        <p:nvSpPr>
          <p:cNvPr id="63" name="Shape 63"/>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6" name="Shape 6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7" name="Shape 6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
        <p:nvSpPr>
          <p:cNvPr id="68" name="Shape 68"/>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1" name="Shape 71"/>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2" name="Shape 72"/>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3" name="Shape 7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
        <p:nvSpPr>
          <p:cNvPr id="74" name="Shape 74"/>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7" name="Shape 7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
        <p:nvSpPr>
          <p:cNvPr id="78" name="Shape 78"/>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1" name="Shape 81"/>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2" name="Shape 8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
        <p:nvSpPr>
          <p:cNvPr id="83" name="Shape 83"/>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86" name="Shape 8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
        <p:nvSpPr>
          <p:cNvPr id="87" name="Shape 87"/>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8"/>
        <p:cNvGrpSpPr/>
        <p:nvPr/>
      </p:nvGrpSpPr>
      <p:grpSpPr>
        <a:xfrm>
          <a:off x="0" y="0"/>
          <a:ext cx="0" cy="0"/>
          <a:chOff x="0" y="0"/>
          <a:chExt cx="0" cy="0"/>
        </a:xfrm>
      </p:grpSpPr>
      <p:sp>
        <p:nvSpPr>
          <p:cNvPr id="89" name="Shape 8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 name="Shape 90"/>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91" name="Shape 9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2" name="Shape 92"/>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93" name="Shape 9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
        <p:nvSpPr>
          <p:cNvPr id="94" name="Shape 94"/>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97" name="Shape 9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
        <p:nvSpPr>
          <p:cNvPr id="98" name="Shape 98"/>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9"/>
        <p:cNvGrpSpPr/>
        <p:nvPr/>
      </p:nvGrpSpPr>
      <p:grpSpPr>
        <a:xfrm>
          <a:off x="0" y="0"/>
          <a:ext cx="0" cy="0"/>
          <a:chOff x="0" y="0"/>
          <a:chExt cx="0" cy="0"/>
        </a:xfrm>
      </p:grpSpPr>
      <p:sp>
        <p:nvSpPr>
          <p:cNvPr id="100" name="Shape 100"/>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1" name="Shape 10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02" name="Shape 10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
        <p:nvSpPr>
          <p:cNvPr id="103" name="Shape 103"/>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4"/>
        <p:cNvGrpSpPr/>
        <p:nvPr/>
      </p:nvGrpSpPr>
      <p:grpSpPr>
        <a:xfrm>
          <a:off x="0" y="0"/>
          <a:ext cx="0" cy="0"/>
          <a:chOff x="0" y="0"/>
          <a:chExt cx="0" cy="0"/>
        </a:xfrm>
      </p:grpSpPr>
      <p:sp>
        <p:nvSpPr>
          <p:cNvPr id="105" name="Shape 10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
        <p:nvSpPr>
          <p:cNvPr id="106" name="Shape 106"/>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2" name="Shape 5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53" name="Shape 5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
        <p:nvSpPr>
          <p:cNvPr id="54" name="Shape 54"/>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hyperlink" Target="mailto:rbeach@swccd.edu" TargetMode="External"/><Relationship Id="rId2" Type="http://schemas.openxmlformats.org/officeDocument/2006/relationships/notesSlide" Target="../notesSlides/notesSlide25.xml"/><Relationship Id="rId1" Type="http://schemas.openxmlformats.org/officeDocument/2006/relationships/slideLayout" Target="../slideLayouts/slideLayout14.xml"/><Relationship Id="rId5" Type="http://schemas.openxmlformats.org/officeDocument/2006/relationships/image" Target="../media/image20.png"/><Relationship Id="rId4" Type="http://schemas.openxmlformats.org/officeDocument/2006/relationships/hyperlink" Target="mailto:Eric.Wada@flc.losrios.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Randy Beach, Southwestern College</a:t>
            </a:r>
            <a:br>
              <a:rPr lang="en" sz="2400"/>
            </a:br>
            <a:r>
              <a:rPr lang="en" sz="2400"/>
              <a:t>Eric Wada, ASCCC Curriculum Committee, Folsom Lake College</a:t>
            </a:r>
            <a:endParaRPr sz="2400"/>
          </a:p>
        </p:txBody>
      </p:sp>
      <p:sp>
        <p:nvSpPr>
          <p:cNvPr id="112" name="Shape 1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1</a:t>
            </a:fld>
            <a:endParaRPr/>
          </a:p>
        </p:txBody>
      </p:sp>
      <p:sp>
        <p:nvSpPr>
          <p:cNvPr id="113" name="Shape 1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Can a Single COR Work for Every Instructor?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Academic Freedom vs Regulatory Compliance</a:t>
            </a:r>
            <a:endParaRPr/>
          </a:p>
        </p:txBody>
      </p:sp>
      <p:sp>
        <p:nvSpPr>
          <p:cNvPr id="181" name="Shape 181"/>
          <p:cNvSpPr txBox="1"/>
          <p:nvPr/>
        </p:nvSpPr>
        <p:spPr>
          <a:xfrm>
            <a:off x="0" y="4512425"/>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ASCCC Curriculum Institute</a:t>
            </a:r>
            <a:br>
              <a:rPr lang="en" sz="1000"/>
            </a:br>
            <a:r>
              <a:rPr lang="en" sz="1000"/>
              <a:t>July 11-14, 2018 </a:t>
            </a:r>
            <a:r>
              <a:rPr lang="en" sz="1000">
                <a:solidFill>
                  <a:srgbClr val="000000"/>
                </a:solidFill>
              </a:rPr>
              <a:t>Riverside Convention Center</a:t>
            </a:r>
            <a:endParaRPr sz="1000"/>
          </a:p>
        </p:txBody>
      </p:sp>
      <p:pic>
        <p:nvPicPr>
          <p:cNvPr id="182" name="Shape 18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11700" y="1458350"/>
            <a:ext cx="4423199" cy="2832525"/>
          </a:xfrm>
          <a:prstGeom prst="rect">
            <a:avLst/>
          </a:prstGeom>
          <a:noFill/>
          <a:ln>
            <a:noFill/>
          </a:ln>
        </p:spPr>
      </p:pic>
      <p:pic>
        <p:nvPicPr>
          <p:cNvPr id="183" name="Shape 183"/>
          <p:cNvPicPr preferRelativeResize="0"/>
          <p:nvPr/>
        </p:nvPicPr>
        <p:blipFill>
          <a:blip r:embed="rId4">
            <a:alphaModFix/>
          </a:blip>
          <a:stretch>
            <a:fillRect/>
          </a:stretch>
        </p:blipFill>
        <p:spPr>
          <a:xfrm>
            <a:off x="4893900" y="1279175"/>
            <a:ext cx="3938400" cy="31507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Academic Freedom vs Regulatory Compliance</a:t>
            </a:r>
            <a:endParaRPr/>
          </a:p>
        </p:txBody>
      </p:sp>
      <p:sp>
        <p:nvSpPr>
          <p:cNvPr id="189" name="Shape 189"/>
          <p:cNvSpPr txBox="1">
            <a:spLocks noGrp="1"/>
          </p:cNvSpPr>
          <p:nvPr>
            <p:ph type="body" idx="1"/>
          </p:nvPr>
        </p:nvSpPr>
        <p:spPr>
          <a:xfrm>
            <a:off x="311700" y="1017725"/>
            <a:ext cx="4260300" cy="3551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700"/>
              <a:t>Academic freedom is the freedom of teachers, students, and academic institutions to pursue knowledge wherever it may lead, without undue or unreasonable interference.</a:t>
            </a:r>
            <a:endParaRPr sz="1700"/>
          </a:p>
          <a:p>
            <a:pPr marL="0" lvl="0" indent="0" rtl="0">
              <a:spcBef>
                <a:spcPts val="1600"/>
              </a:spcBef>
              <a:spcAft>
                <a:spcPts val="0"/>
              </a:spcAft>
              <a:buNone/>
            </a:pPr>
            <a:r>
              <a:rPr lang="en" sz="1700"/>
              <a:t>Does this freedom allow for faculty to deviate significantly from the COR?</a:t>
            </a:r>
            <a:endParaRPr sz="1700"/>
          </a:p>
          <a:p>
            <a:pPr marL="0" lvl="0" indent="0" rtl="0">
              <a:spcBef>
                <a:spcPts val="1600"/>
              </a:spcBef>
              <a:spcAft>
                <a:spcPts val="1600"/>
              </a:spcAft>
              <a:buNone/>
            </a:pPr>
            <a:r>
              <a:rPr lang="en" sz="1700"/>
              <a:t>Academic Freedom more about </a:t>
            </a:r>
            <a:r>
              <a:rPr lang="en" sz="1700" b="1" i="1"/>
              <a:t>implementation</a:t>
            </a:r>
            <a:r>
              <a:rPr lang="en" sz="1700"/>
              <a:t> of the COR, but the COR is the </a:t>
            </a:r>
            <a:r>
              <a:rPr lang="en" sz="1700" b="1" i="1"/>
              <a:t>standard</a:t>
            </a:r>
            <a:endParaRPr sz="1700" b="1" i="1"/>
          </a:p>
        </p:txBody>
      </p:sp>
      <p:sp>
        <p:nvSpPr>
          <p:cNvPr id="190" name="Shape 190"/>
          <p:cNvSpPr txBox="1"/>
          <p:nvPr/>
        </p:nvSpPr>
        <p:spPr>
          <a:xfrm>
            <a:off x="0" y="4512425"/>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ASCCC Curriculum Institute</a:t>
            </a:r>
            <a:br>
              <a:rPr lang="en" sz="1000"/>
            </a:br>
            <a:r>
              <a:rPr lang="en" sz="1000"/>
              <a:t>July 11-14, 2018 </a:t>
            </a:r>
            <a:r>
              <a:rPr lang="en" sz="1000">
                <a:solidFill>
                  <a:srgbClr val="000000"/>
                </a:solidFill>
              </a:rPr>
              <a:t>Riverside Convention Center</a:t>
            </a:r>
            <a:endParaRPr sz="1000"/>
          </a:p>
        </p:txBody>
      </p:sp>
      <p:pic>
        <p:nvPicPr>
          <p:cNvPr id="191" name="Shape 191"/>
          <p:cNvPicPr preferRelativeResize="0"/>
          <p:nvPr/>
        </p:nvPicPr>
        <p:blipFill>
          <a:blip r:embed="rId3">
            <a:alphaModFix/>
          </a:blip>
          <a:stretch>
            <a:fillRect/>
          </a:stretch>
        </p:blipFill>
        <p:spPr>
          <a:xfrm>
            <a:off x="4724400" y="1170125"/>
            <a:ext cx="3923769" cy="318313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Academic Freedom vs Regulatory Compliance</a:t>
            </a:r>
            <a:br>
              <a:rPr lang="en"/>
            </a:br>
            <a:endParaRPr/>
          </a:p>
        </p:txBody>
      </p:sp>
      <p:sp>
        <p:nvSpPr>
          <p:cNvPr id="197" name="Shape 197"/>
          <p:cNvSpPr txBox="1">
            <a:spLocks noGrp="1"/>
          </p:cNvSpPr>
          <p:nvPr>
            <p:ph type="body" idx="1"/>
          </p:nvPr>
        </p:nvSpPr>
        <p:spPr>
          <a:xfrm>
            <a:off x="311750" y="1115463"/>
            <a:ext cx="8520600" cy="3453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Districts policies ensuring academic freedom; faculty must meet professional standards</a:t>
            </a:r>
            <a:endParaRPr dirty="0"/>
          </a:p>
          <a:p>
            <a:pPr marL="0" lvl="0" indent="0">
              <a:spcBef>
                <a:spcPts val="1600"/>
              </a:spcBef>
              <a:spcAft>
                <a:spcPts val="0"/>
              </a:spcAft>
              <a:buNone/>
            </a:pPr>
            <a:r>
              <a:rPr lang="en" dirty="0"/>
              <a:t>The Board of Governors (thru title 5</a:t>
            </a:r>
            <a:endParaRPr lang="en-US" dirty="0"/>
          </a:p>
          <a:p>
            <a:pPr marL="0" lvl="0" indent="0">
              <a:spcAft>
                <a:spcPts val="0"/>
              </a:spcAft>
              <a:buNone/>
            </a:pPr>
            <a:r>
              <a:rPr lang="en-US" dirty="0" err="1"/>
              <a:t>regs</a:t>
            </a:r>
            <a:r>
              <a:rPr lang="en" dirty="0"/>
              <a:t>)</a:t>
            </a:r>
            <a:r>
              <a:rPr lang="en-US" dirty="0"/>
              <a:t> </a:t>
            </a:r>
            <a:r>
              <a:rPr lang="en" dirty="0"/>
              <a:t>ensures that every student</a:t>
            </a:r>
            <a:endParaRPr lang="en-US" dirty="0"/>
          </a:p>
          <a:p>
            <a:pPr marL="0" lvl="0" indent="0">
              <a:spcAft>
                <a:spcPts val="0"/>
              </a:spcAft>
              <a:buNone/>
            </a:pPr>
            <a:r>
              <a:rPr lang="en" dirty="0"/>
              <a:t>receives the education they have 					</a:t>
            </a:r>
            <a:endParaRPr lang="en-US" dirty="0"/>
          </a:p>
          <a:p>
            <a:pPr marL="0" lvl="0" indent="0">
              <a:spcAft>
                <a:spcPts val="0"/>
              </a:spcAft>
              <a:buNone/>
            </a:pPr>
            <a:r>
              <a:rPr lang="en" dirty="0"/>
              <a:t>been promised</a:t>
            </a:r>
            <a:endParaRPr dirty="0"/>
          </a:p>
          <a:p>
            <a:pPr marL="0" lvl="0" indent="0">
              <a:spcBef>
                <a:spcPts val="1600"/>
              </a:spcBef>
              <a:spcAft>
                <a:spcPts val="0"/>
              </a:spcAft>
              <a:buNone/>
            </a:pPr>
            <a:r>
              <a:rPr lang="en" dirty="0"/>
              <a:t>The COR is a legal document, establishes what to include every time a course is offered </a:t>
            </a:r>
            <a:endParaRPr dirty="0"/>
          </a:p>
          <a:p>
            <a:pPr marL="0" lvl="0" indent="0">
              <a:spcBef>
                <a:spcPts val="1600"/>
              </a:spcBef>
              <a:spcAft>
                <a:spcPts val="1600"/>
              </a:spcAft>
              <a:buNone/>
            </a:pPr>
            <a:r>
              <a:rPr lang="en" dirty="0"/>
              <a:t>Academic freedom can exist within regulatory compliance</a:t>
            </a:r>
            <a:endParaRPr dirty="0"/>
          </a:p>
        </p:txBody>
      </p:sp>
      <p:sp>
        <p:nvSpPr>
          <p:cNvPr id="198" name="Shape 198"/>
          <p:cNvSpPr txBox="1"/>
          <p:nvPr/>
        </p:nvSpPr>
        <p:spPr>
          <a:xfrm>
            <a:off x="0" y="466070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ASCCC Curriculum Institute</a:t>
            </a:r>
            <a:br>
              <a:rPr lang="en" sz="1000"/>
            </a:br>
            <a:r>
              <a:rPr lang="en" sz="1000"/>
              <a:t>July 11-14, 2018 </a:t>
            </a:r>
            <a:r>
              <a:rPr lang="en" sz="1000">
                <a:solidFill>
                  <a:srgbClr val="000000"/>
                </a:solidFill>
              </a:rPr>
              <a:t>Riverside Convention Center</a:t>
            </a:r>
            <a:endParaRPr sz="1000"/>
          </a:p>
        </p:txBody>
      </p:sp>
      <p:pic>
        <p:nvPicPr>
          <p:cNvPr id="199" name="Shape 19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598395" y="1862937"/>
            <a:ext cx="4145451" cy="13228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Academic Rigor</a:t>
            </a:r>
            <a:endParaRPr/>
          </a:p>
        </p:txBody>
      </p:sp>
      <p:sp>
        <p:nvSpPr>
          <p:cNvPr id="205" name="Shape 20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Determination of rigor embedded in the Standards for Approval (§55002)</a:t>
            </a:r>
            <a:endParaRPr/>
          </a:p>
          <a:p>
            <a:pPr marL="457200" lvl="0" indent="-342900" rtl="0">
              <a:spcBef>
                <a:spcPts val="1600"/>
              </a:spcBef>
              <a:spcAft>
                <a:spcPts val="0"/>
              </a:spcAft>
              <a:buSzPts val="1800"/>
              <a:buChar char="●"/>
            </a:pPr>
            <a:r>
              <a:rPr lang="en"/>
              <a:t>Grading Policy</a:t>
            </a:r>
            <a:endParaRPr/>
          </a:p>
          <a:p>
            <a:pPr marL="457200" lvl="0" indent="-342900" rtl="0">
              <a:spcBef>
                <a:spcPts val="0"/>
              </a:spcBef>
              <a:spcAft>
                <a:spcPts val="0"/>
              </a:spcAft>
              <a:buSzPts val="1800"/>
              <a:buChar char="●"/>
            </a:pPr>
            <a:r>
              <a:rPr lang="en"/>
              <a:t>Units </a:t>
            </a:r>
            <a:endParaRPr/>
          </a:p>
          <a:p>
            <a:pPr marL="457200" lvl="0" indent="-342900" rtl="0">
              <a:spcBef>
                <a:spcPts val="0"/>
              </a:spcBef>
              <a:spcAft>
                <a:spcPts val="0"/>
              </a:spcAft>
              <a:buSzPts val="1800"/>
              <a:buChar char="●"/>
            </a:pPr>
            <a:r>
              <a:rPr lang="en"/>
              <a:t>Intensity</a:t>
            </a:r>
            <a:endParaRPr/>
          </a:p>
          <a:p>
            <a:pPr marL="457200" lvl="0" indent="-342900" rtl="0">
              <a:spcBef>
                <a:spcPts val="0"/>
              </a:spcBef>
              <a:spcAft>
                <a:spcPts val="0"/>
              </a:spcAft>
              <a:buSzPts val="1800"/>
              <a:buChar char="●"/>
            </a:pPr>
            <a:r>
              <a:rPr lang="en"/>
              <a:t>Prerequisites and Corequisites </a:t>
            </a:r>
            <a:endParaRPr/>
          </a:p>
          <a:p>
            <a:pPr marL="457200" lvl="0" indent="-342900" rtl="0">
              <a:spcBef>
                <a:spcPts val="0"/>
              </a:spcBef>
              <a:spcAft>
                <a:spcPts val="0"/>
              </a:spcAft>
              <a:buSzPts val="1800"/>
              <a:buChar char="●"/>
            </a:pPr>
            <a:r>
              <a:rPr lang="en"/>
              <a:t>Basic Skills Requirements</a:t>
            </a:r>
            <a:endParaRPr/>
          </a:p>
          <a:p>
            <a:pPr marL="457200" lvl="0" indent="-342900" rtl="0">
              <a:spcBef>
                <a:spcPts val="0"/>
              </a:spcBef>
              <a:spcAft>
                <a:spcPts val="0"/>
              </a:spcAft>
              <a:buSzPts val="1800"/>
              <a:buChar char="●"/>
            </a:pPr>
            <a:r>
              <a:rPr lang="en"/>
              <a:t>Difficulty</a:t>
            </a:r>
            <a:endParaRPr/>
          </a:p>
          <a:p>
            <a:pPr marL="457200" lvl="0" indent="-342900" rtl="0">
              <a:spcBef>
                <a:spcPts val="0"/>
              </a:spcBef>
              <a:spcAft>
                <a:spcPts val="0"/>
              </a:spcAft>
              <a:buSzPts val="1800"/>
              <a:buChar char="●"/>
            </a:pPr>
            <a:r>
              <a:rPr lang="en"/>
              <a:t>Level</a:t>
            </a:r>
            <a:endParaRPr/>
          </a:p>
          <a:p>
            <a:pPr marL="0" lvl="0" indent="0" rtl="0">
              <a:spcBef>
                <a:spcPts val="1600"/>
              </a:spcBef>
              <a:spcAft>
                <a:spcPts val="1600"/>
              </a:spcAft>
              <a:buNone/>
            </a:pPr>
            <a:r>
              <a:rPr lang="en"/>
              <a:t>If following the intent of the COR, rigor is maintained</a:t>
            </a:r>
            <a:endParaRPr/>
          </a:p>
        </p:txBody>
      </p:sp>
      <p:sp>
        <p:nvSpPr>
          <p:cNvPr id="206" name="Shape 206"/>
          <p:cNvSpPr txBox="1"/>
          <p:nvPr/>
        </p:nvSpPr>
        <p:spPr>
          <a:xfrm>
            <a:off x="0" y="4512425"/>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ASCCC Curriculum Institute</a:t>
            </a:r>
            <a:br>
              <a:rPr lang="en" sz="1000"/>
            </a:br>
            <a:r>
              <a:rPr lang="en" sz="1000"/>
              <a:t>July 11-14, 2018 </a:t>
            </a:r>
            <a:r>
              <a:rPr lang="en" sz="1000">
                <a:solidFill>
                  <a:srgbClr val="000000"/>
                </a:solidFill>
              </a:rPr>
              <a:t>Riverside Convention Center</a:t>
            </a:r>
            <a:endParaRPr sz="1000"/>
          </a:p>
        </p:txBody>
      </p:sp>
      <p:pic>
        <p:nvPicPr>
          <p:cNvPr id="207" name="Shape 207"/>
          <p:cNvPicPr preferRelativeResize="0"/>
          <p:nvPr/>
        </p:nvPicPr>
        <p:blipFill>
          <a:blip r:embed="rId3">
            <a:alphaModFix/>
          </a:blip>
          <a:stretch>
            <a:fillRect/>
          </a:stretch>
        </p:blipFill>
        <p:spPr>
          <a:xfrm>
            <a:off x="3993925" y="1705225"/>
            <a:ext cx="4845213" cy="21534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Course Outline of Record vs Course Syllabus</a:t>
            </a:r>
            <a:endParaRPr/>
          </a:p>
        </p:txBody>
      </p:sp>
      <p:sp>
        <p:nvSpPr>
          <p:cNvPr id="213" name="Shape 213"/>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nSpc>
                <a:spcPct val="100000"/>
              </a:lnSpc>
              <a:spcBef>
                <a:spcPts val="0"/>
              </a:spcBef>
              <a:spcAft>
                <a:spcPts val="0"/>
              </a:spcAft>
              <a:buNone/>
            </a:pPr>
            <a:r>
              <a:rPr lang="en" sz="2000"/>
              <a:t>Legally required by title 5</a:t>
            </a:r>
            <a:endParaRPr sz="2000"/>
          </a:p>
          <a:p>
            <a:pPr marL="0" lvl="0" indent="0">
              <a:lnSpc>
                <a:spcPct val="100000"/>
              </a:lnSpc>
              <a:spcBef>
                <a:spcPts val="1600"/>
              </a:spcBef>
              <a:spcAft>
                <a:spcPts val="0"/>
              </a:spcAft>
              <a:buNone/>
            </a:pPr>
            <a:r>
              <a:rPr lang="en" sz="2000"/>
              <a:t>Basis for determination of rigor, objectives, content</a:t>
            </a:r>
            <a:endParaRPr sz="2000"/>
          </a:p>
          <a:p>
            <a:pPr marL="0" lvl="0" indent="0">
              <a:lnSpc>
                <a:spcPct val="100000"/>
              </a:lnSpc>
              <a:spcBef>
                <a:spcPts val="1600"/>
              </a:spcBef>
              <a:spcAft>
                <a:spcPts val="0"/>
              </a:spcAft>
              <a:buNone/>
            </a:pPr>
            <a:r>
              <a:rPr lang="en" sz="2000"/>
              <a:t>Basis of articulation agreements with other colleges</a:t>
            </a:r>
            <a:endParaRPr sz="2000"/>
          </a:p>
          <a:p>
            <a:pPr marL="0" lvl="0" indent="0">
              <a:lnSpc>
                <a:spcPct val="100000"/>
              </a:lnSpc>
              <a:spcBef>
                <a:spcPts val="1600"/>
              </a:spcBef>
              <a:spcAft>
                <a:spcPts val="0"/>
              </a:spcAft>
              <a:buNone/>
            </a:pPr>
            <a:r>
              <a:rPr lang="en" sz="1800"/>
              <a:t>Establishes prerequisites, corequisites, advisories (§55003)</a:t>
            </a:r>
            <a:endParaRPr sz="1800"/>
          </a:p>
          <a:p>
            <a:pPr marL="0" lvl="0" indent="0">
              <a:lnSpc>
                <a:spcPct val="100000"/>
              </a:lnSpc>
              <a:spcBef>
                <a:spcPts val="1600"/>
              </a:spcBef>
              <a:spcAft>
                <a:spcPts val="1600"/>
              </a:spcAft>
              <a:buNone/>
            </a:pPr>
            <a:r>
              <a:rPr lang="en" sz="2000"/>
              <a:t>Changed by committee action</a:t>
            </a:r>
            <a:endParaRPr sz="2000"/>
          </a:p>
        </p:txBody>
      </p:sp>
      <p:sp>
        <p:nvSpPr>
          <p:cNvPr id="214" name="Shape 21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2000"/>
              <a:t>Serves as a legal contract </a:t>
            </a:r>
            <a:endParaRPr sz="2000"/>
          </a:p>
          <a:p>
            <a:pPr marL="0" marR="0" lvl="0" indent="0" algn="l" rtl="0">
              <a:lnSpc>
                <a:spcPct val="100000"/>
              </a:lnSpc>
              <a:spcBef>
                <a:spcPts val="1600"/>
              </a:spcBef>
              <a:spcAft>
                <a:spcPts val="0"/>
              </a:spcAft>
              <a:buNone/>
            </a:pPr>
            <a:r>
              <a:rPr lang="en" sz="2000"/>
              <a:t>Communicates through assignments/methods/standards the rigor, objectives, content</a:t>
            </a:r>
            <a:endParaRPr sz="2000"/>
          </a:p>
          <a:p>
            <a:pPr marL="0" marR="0" lvl="0" indent="0" algn="l" rtl="0">
              <a:lnSpc>
                <a:spcPct val="100000"/>
              </a:lnSpc>
              <a:spcBef>
                <a:spcPts val="1600"/>
              </a:spcBef>
              <a:spcAft>
                <a:spcPts val="0"/>
              </a:spcAft>
              <a:buNone/>
            </a:pPr>
            <a:r>
              <a:rPr lang="en" sz="2000"/>
              <a:t>Evidence to support articulation agreements/ transfer</a:t>
            </a:r>
            <a:endParaRPr sz="2000"/>
          </a:p>
          <a:p>
            <a:pPr marL="0" marR="0" lvl="0" indent="0" algn="l" rtl="0">
              <a:lnSpc>
                <a:spcPct val="100000"/>
              </a:lnSpc>
              <a:spcBef>
                <a:spcPts val="1600"/>
              </a:spcBef>
              <a:spcAft>
                <a:spcPts val="1600"/>
              </a:spcAft>
              <a:buNone/>
            </a:pPr>
            <a:r>
              <a:rPr lang="en" sz="2000"/>
              <a:t>Created with department/school guidance/expectations </a:t>
            </a:r>
            <a:endParaRPr sz="2000"/>
          </a:p>
        </p:txBody>
      </p:sp>
      <p:sp>
        <p:nvSpPr>
          <p:cNvPr id="215" name="Shape 215"/>
          <p:cNvSpPr txBox="1"/>
          <p:nvPr/>
        </p:nvSpPr>
        <p:spPr>
          <a:xfrm>
            <a:off x="0" y="4512425"/>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ASCCC Curriculum Institute</a:t>
            </a:r>
            <a:br>
              <a:rPr lang="en" sz="1000"/>
            </a:br>
            <a:r>
              <a:rPr lang="en" sz="1000"/>
              <a:t>July 11-14, 2018 </a:t>
            </a:r>
            <a:r>
              <a:rPr lang="en" sz="1000">
                <a:solidFill>
                  <a:srgbClr val="000000"/>
                </a:solidFill>
              </a:rPr>
              <a:t>Riverside Convention Center</a:t>
            </a:r>
            <a:endParaRPr sz="1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Academic “Flexibility:” Instructional Methods</a:t>
            </a:r>
            <a:endParaRPr/>
          </a:p>
        </p:txBody>
      </p:sp>
      <p:sp>
        <p:nvSpPr>
          <p:cNvPr id="221" name="Shape 221"/>
          <p:cNvSpPr txBox="1">
            <a:spLocks noGrp="1"/>
          </p:cNvSpPr>
          <p:nvPr>
            <p:ph type="body" idx="1"/>
          </p:nvPr>
        </p:nvSpPr>
        <p:spPr>
          <a:xfrm>
            <a:off x="311700" y="1017725"/>
            <a:ext cx="5276700" cy="3551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Appropriate for/ align with content/objectives/SLOs</a:t>
            </a:r>
            <a:endParaRPr/>
          </a:p>
          <a:p>
            <a:pPr marL="457200" lvl="0" indent="-342900" rtl="0">
              <a:spcBef>
                <a:spcPts val="0"/>
              </a:spcBef>
              <a:spcAft>
                <a:spcPts val="0"/>
              </a:spcAft>
              <a:buSzPts val="1800"/>
              <a:buChar char="●"/>
            </a:pPr>
            <a:r>
              <a:rPr lang="en"/>
              <a:t>Title 5 requires examples, not a list</a:t>
            </a:r>
            <a:endParaRPr/>
          </a:p>
          <a:p>
            <a:pPr marL="457200" lvl="0" indent="-342900" rtl="0">
              <a:spcBef>
                <a:spcPts val="0"/>
              </a:spcBef>
              <a:spcAft>
                <a:spcPts val="0"/>
              </a:spcAft>
              <a:buSzPts val="1800"/>
              <a:buChar char="●"/>
            </a:pPr>
            <a:r>
              <a:rPr lang="en"/>
              <a:t>Choose methods to best suit different teaching and learning styles (DE?)</a:t>
            </a:r>
            <a:endParaRPr/>
          </a:p>
          <a:p>
            <a:pPr marL="457200" lvl="0" indent="-342900" rtl="0">
              <a:spcBef>
                <a:spcPts val="0"/>
              </a:spcBef>
              <a:spcAft>
                <a:spcPts val="0"/>
              </a:spcAft>
              <a:buSzPts val="1800"/>
              <a:buChar char="●"/>
            </a:pPr>
            <a:r>
              <a:rPr lang="en"/>
              <a:t>Discipline faculty collaborate to determine if any particular method is absolutely essential</a:t>
            </a:r>
            <a:endParaRPr/>
          </a:p>
          <a:p>
            <a:pPr marL="457200" lvl="0" indent="-342900" rtl="0">
              <a:spcBef>
                <a:spcPts val="0"/>
              </a:spcBef>
              <a:spcAft>
                <a:spcPts val="0"/>
              </a:spcAft>
              <a:buSzPts val="1800"/>
              <a:buChar char="●"/>
            </a:pPr>
            <a:r>
              <a:rPr lang="en"/>
              <a:t>If a specific method isn’t absolutely imperative, consider using “may” rather than “will” on COR</a:t>
            </a:r>
            <a:br>
              <a:rPr lang="en"/>
            </a:br>
            <a:br>
              <a:rPr lang="en"/>
            </a:br>
            <a:br>
              <a:rPr lang="en"/>
            </a:br>
            <a:r>
              <a:rPr lang="en"/>
              <a:t> </a:t>
            </a:r>
            <a:endParaRPr/>
          </a:p>
        </p:txBody>
      </p:sp>
      <p:pic>
        <p:nvPicPr>
          <p:cNvPr id="222" name="Shape 22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740800" y="1170125"/>
            <a:ext cx="2547316" cy="38209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Academic “Flexibility:” Methods of Evaluation</a:t>
            </a:r>
            <a:endParaRPr/>
          </a:p>
        </p:txBody>
      </p:sp>
      <p:sp>
        <p:nvSpPr>
          <p:cNvPr id="228" name="Shape 228"/>
          <p:cNvSpPr txBox="1">
            <a:spLocks noGrp="1"/>
          </p:cNvSpPr>
          <p:nvPr>
            <p:ph type="body" idx="1"/>
          </p:nvPr>
        </p:nvSpPr>
        <p:spPr>
          <a:xfrm>
            <a:off x="4958150" y="1017725"/>
            <a:ext cx="3874200" cy="3551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Similar to Instructional methods</a:t>
            </a:r>
            <a:endParaRPr/>
          </a:p>
          <a:p>
            <a:pPr marL="457200" lvl="0" indent="-342900" rtl="0">
              <a:spcBef>
                <a:spcPts val="0"/>
              </a:spcBef>
              <a:spcAft>
                <a:spcPts val="0"/>
              </a:spcAft>
              <a:buSzPts val="1800"/>
              <a:buChar char="●"/>
            </a:pPr>
            <a:r>
              <a:rPr lang="en"/>
              <a:t>Discipline faculty may choose to be as specific/ comprehensive, depending on local requirements</a:t>
            </a:r>
            <a:endParaRPr/>
          </a:p>
          <a:p>
            <a:pPr marL="457200" lvl="0" indent="-342900" rtl="0">
              <a:spcBef>
                <a:spcPts val="0"/>
              </a:spcBef>
              <a:spcAft>
                <a:spcPts val="0"/>
              </a:spcAft>
              <a:buSzPts val="1800"/>
              <a:buChar char="●"/>
            </a:pPr>
            <a:r>
              <a:rPr lang="en"/>
              <a:t>Be cautious with wording addressing grading criteria – a statement like “Instructors will assign points based on the assignments given“ can allow flexibility </a:t>
            </a:r>
            <a:br>
              <a:rPr lang="en"/>
            </a:br>
            <a:br>
              <a:rPr lang="en"/>
            </a:br>
            <a:endParaRPr/>
          </a:p>
        </p:txBody>
      </p:sp>
      <p:sp>
        <p:nvSpPr>
          <p:cNvPr id="229" name="Shape 229"/>
          <p:cNvSpPr txBox="1"/>
          <p:nvPr/>
        </p:nvSpPr>
        <p:spPr>
          <a:xfrm>
            <a:off x="0" y="4512425"/>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ASCCC Curriculum Institute</a:t>
            </a:r>
            <a:br>
              <a:rPr lang="en" sz="1000"/>
            </a:br>
            <a:r>
              <a:rPr lang="en" sz="1000"/>
              <a:t>July 11-14, 2018 </a:t>
            </a:r>
            <a:r>
              <a:rPr lang="en" sz="1000">
                <a:solidFill>
                  <a:srgbClr val="000000"/>
                </a:solidFill>
              </a:rPr>
              <a:t>Riverside Convention Center</a:t>
            </a:r>
            <a:endParaRPr sz="1000"/>
          </a:p>
        </p:txBody>
      </p:sp>
      <p:pic>
        <p:nvPicPr>
          <p:cNvPr id="230" name="Shape 23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11700" y="1092275"/>
            <a:ext cx="4460800" cy="3345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Academic “Flexibility:” Methods of Evaluation Cont.</a:t>
            </a:r>
            <a:endParaRPr/>
          </a:p>
        </p:txBody>
      </p:sp>
      <p:sp>
        <p:nvSpPr>
          <p:cNvPr id="236" name="Shape 236"/>
          <p:cNvSpPr txBox="1">
            <a:spLocks noGrp="1"/>
          </p:cNvSpPr>
          <p:nvPr>
            <p:ph type="body" idx="1"/>
          </p:nvPr>
        </p:nvSpPr>
        <p:spPr>
          <a:xfrm>
            <a:off x="311700" y="1017725"/>
            <a:ext cx="8520600" cy="3551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dirty="0"/>
              <a:t>Methods of Evaluation can affect articulation and 	</a:t>
            </a:r>
            <a:endParaRPr lang="en-US" dirty="0"/>
          </a:p>
          <a:p>
            <a:pPr marL="114300" lvl="0" indent="0" rtl="0">
              <a:spcBef>
                <a:spcPts val="0"/>
              </a:spcBef>
              <a:spcAft>
                <a:spcPts val="0"/>
              </a:spcAft>
              <a:buSzPts val="1800"/>
              <a:buNone/>
            </a:pPr>
            <a:r>
              <a:rPr lang="en-US" dirty="0"/>
              <a:t>      </a:t>
            </a:r>
            <a:r>
              <a:rPr lang="en" dirty="0"/>
              <a:t>transferability</a:t>
            </a:r>
            <a:endParaRPr dirty="0"/>
          </a:p>
          <a:p>
            <a:pPr marL="457200" lvl="0" indent="-342900" rtl="0">
              <a:spcBef>
                <a:spcPts val="0"/>
              </a:spcBef>
              <a:spcAft>
                <a:spcPts val="0"/>
              </a:spcAft>
              <a:buSzPts val="1800"/>
              <a:buChar char="●"/>
            </a:pPr>
            <a:r>
              <a:rPr lang="en" dirty="0"/>
              <a:t>If an assignment is actually required for all sections		</a:t>
            </a:r>
            <a:endParaRPr lang="en-US" dirty="0"/>
          </a:p>
          <a:p>
            <a:pPr marL="114300" lvl="0" indent="0" rtl="0">
              <a:spcBef>
                <a:spcPts val="0"/>
              </a:spcBef>
              <a:spcAft>
                <a:spcPts val="0"/>
              </a:spcAft>
              <a:buSzPts val="1800"/>
              <a:buNone/>
            </a:pPr>
            <a:r>
              <a:rPr lang="en-US" dirty="0"/>
              <a:t>      </a:t>
            </a:r>
            <a:r>
              <a:rPr lang="en" dirty="0"/>
              <a:t>then it should be listed that way on the COR </a:t>
            </a:r>
            <a:endParaRPr dirty="0"/>
          </a:p>
          <a:p>
            <a:pPr marL="457200" lvl="0" indent="-342900" rtl="0">
              <a:spcBef>
                <a:spcPts val="0"/>
              </a:spcBef>
              <a:spcAft>
                <a:spcPts val="0"/>
              </a:spcAft>
              <a:buSzPts val="1800"/>
              <a:buChar char="●"/>
            </a:pPr>
            <a:r>
              <a:rPr lang="en" dirty="0"/>
              <a:t>Not listing enough information can lead to requests 		</a:t>
            </a:r>
            <a:endParaRPr lang="en-US" dirty="0"/>
          </a:p>
          <a:p>
            <a:pPr marL="114300" lvl="0" indent="0" rtl="0">
              <a:spcBef>
                <a:spcPts val="0"/>
              </a:spcBef>
              <a:spcAft>
                <a:spcPts val="0"/>
              </a:spcAft>
              <a:buSzPts val="1800"/>
              <a:buNone/>
            </a:pPr>
            <a:r>
              <a:rPr lang="en-US" dirty="0"/>
              <a:t>      </a:t>
            </a:r>
            <a:r>
              <a:rPr lang="en" dirty="0"/>
              <a:t>for syllabi or even loss of articulation</a:t>
            </a:r>
            <a:endParaRPr dirty="0"/>
          </a:p>
          <a:p>
            <a:pPr marL="457200" lvl="0" indent="-342900" rtl="0">
              <a:spcBef>
                <a:spcPts val="0"/>
              </a:spcBef>
              <a:spcAft>
                <a:spcPts val="0"/>
              </a:spcAft>
              <a:buSzPts val="1800"/>
              <a:buChar char="●"/>
            </a:pPr>
            <a:r>
              <a:rPr lang="en" dirty="0"/>
              <a:t>Establishing prerequisites and corequisites using 			</a:t>
            </a:r>
            <a:endParaRPr lang="en-US" dirty="0"/>
          </a:p>
          <a:p>
            <a:pPr marL="114300" lvl="0" indent="0" rtl="0">
              <a:spcBef>
                <a:spcPts val="0"/>
              </a:spcBef>
              <a:spcAft>
                <a:spcPts val="0"/>
              </a:spcAft>
              <a:buSzPts val="1800"/>
              <a:buNone/>
            </a:pPr>
            <a:r>
              <a:rPr lang="en-US" dirty="0"/>
              <a:t>      </a:t>
            </a:r>
            <a:r>
              <a:rPr lang="en" dirty="0"/>
              <a:t>content review often involves listing the skills that 		</a:t>
            </a:r>
            <a:endParaRPr lang="en-US" dirty="0"/>
          </a:p>
          <a:p>
            <a:pPr marL="114300" lvl="0" indent="0" rtl="0">
              <a:spcBef>
                <a:spcPts val="0"/>
              </a:spcBef>
              <a:spcAft>
                <a:spcPts val="0"/>
              </a:spcAft>
              <a:buSzPts val="1800"/>
              <a:buNone/>
            </a:pPr>
            <a:r>
              <a:rPr lang="en-US" dirty="0"/>
              <a:t>      </a:t>
            </a:r>
            <a:r>
              <a:rPr lang="en" dirty="0"/>
              <a:t>students must use during the course so should be 		</a:t>
            </a:r>
            <a:endParaRPr lang="en-US" dirty="0"/>
          </a:p>
          <a:p>
            <a:pPr marL="114300" lvl="0" indent="0" rtl="0">
              <a:spcBef>
                <a:spcPts val="0"/>
              </a:spcBef>
              <a:spcAft>
                <a:spcPts val="0"/>
              </a:spcAft>
              <a:buSzPts val="1800"/>
              <a:buNone/>
            </a:pPr>
            <a:r>
              <a:rPr lang="en-US" dirty="0"/>
              <a:t>      </a:t>
            </a:r>
            <a:r>
              <a:rPr lang="en" dirty="0"/>
              <a:t>indicated in Methods of Evaluation section</a:t>
            </a:r>
            <a:br>
              <a:rPr lang="en" dirty="0"/>
            </a:br>
            <a:br>
              <a:rPr lang="en" dirty="0"/>
            </a:br>
            <a:endParaRPr dirty="0"/>
          </a:p>
        </p:txBody>
      </p:sp>
      <p:sp>
        <p:nvSpPr>
          <p:cNvPr id="237" name="Shape 237"/>
          <p:cNvSpPr txBox="1"/>
          <p:nvPr/>
        </p:nvSpPr>
        <p:spPr>
          <a:xfrm>
            <a:off x="0" y="4512425"/>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ASCCC Curriculum Institute</a:t>
            </a:r>
            <a:br>
              <a:rPr lang="en" sz="1000"/>
            </a:br>
            <a:r>
              <a:rPr lang="en" sz="1000"/>
              <a:t>July 11-14, 2018 </a:t>
            </a:r>
            <a:r>
              <a:rPr lang="en" sz="1000">
                <a:solidFill>
                  <a:srgbClr val="000000"/>
                </a:solidFill>
              </a:rPr>
              <a:t>Riverside Convention Center</a:t>
            </a:r>
            <a:endParaRPr sz="1000"/>
          </a:p>
        </p:txBody>
      </p:sp>
      <p:pic>
        <p:nvPicPr>
          <p:cNvPr id="238" name="Shape 23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098053" y="1017729"/>
            <a:ext cx="2149200" cy="3227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Academic “Flexibility:” Assignments</a:t>
            </a:r>
            <a:endParaRPr/>
          </a:p>
        </p:txBody>
      </p:sp>
      <p:sp>
        <p:nvSpPr>
          <p:cNvPr id="244" name="Shape 244"/>
          <p:cNvSpPr txBox="1">
            <a:spLocks noGrp="1"/>
          </p:cNvSpPr>
          <p:nvPr>
            <p:ph type="body" idx="1"/>
          </p:nvPr>
        </p:nvSpPr>
        <p:spPr>
          <a:xfrm>
            <a:off x="311700" y="1017725"/>
            <a:ext cx="8520600" cy="14382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Last, but not least: “Assignments and/or Other Activities”</a:t>
            </a:r>
            <a:endParaRPr/>
          </a:p>
          <a:p>
            <a:pPr marL="457200" lvl="0" indent="-342900" rtl="0">
              <a:spcBef>
                <a:spcPts val="0"/>
              </a:spcBef>
              <a:spcAft>
                <a:spcPts val="0"/>
              </a:spcAft>
              <a:buSzPts val="1800"/>
              <a:buChar char="●"/>
            </a:pPr>
            <a:r>
              <a:rPr lang="en"/>
              <a:t>COR must specify types or examples of assignments</a:t>
            </a:r>
            <a:endParaRPr/>
          </a:p>
          <a:p>
            <a:pPr marL="457200" lvl="0" indent="-342900" rtl="0">
              <a:spcBef>
                <a:spcPts val="0"/>
              </a:spcBef>
              <a:spcAft>
                <a:spcPts val="0"/>
              </a:spcAft>
              <a:buSzPts val="1800"/>
              <a:buChar char="●"/>
            </a:pPr>
            <a:r>
              <a:rPr lang="en"/>
              <a:t>Must require critical thinking</a:t>
            </a:r>
            <a:endParaRPr/>
          </a:p>
          <a:p>
            <a:pPr marL="457200" lvl="0" indent="-342900" rtl="0">
              <a:spcBef>
                <a:spcPts val="0"/>
              </a:spcBef>
              <a:spcAft>
                <a:spcPts val="0"/>
              </a:spcAft>
              <a:buSzPts val="1800"/>
              <a:buChar char="●"/>
            </a:pPr>
            <a:r>
              <a:rPr lang="en"/>
              <a:t>Be appropriate and clearly connected to course content and objectives</a:t>
            </a:r>
            <a:endParaRPr/>
          </a:p>
        </p:txBody>
      </p:sp>
      <p:sp>
        <p:nvSpPr>
          <p:cNvPr id="245" name="Shape 245"/>
          <p:cNvSpPr txBox="1"/>
          <p:nvPr/>
        </p:nvSpPr>
        <p:spPr>
          <a:xfrm>
            <a:off x="0" y="4512425"/>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ASCCC Curriculum Institute</a:t>
            </a:r>
            <a:br>
              <a:rPr lang="en" sz="1000"/>
            </a:br>
            <a:r>
              <a:rPr lang="en" sz="1000"/>
              <a:t>July 11-14, 2018 </a:t>
            </a:r>
            <a:r>
              <a:rPr lang="en" sz="1000">
                <a:solidFill>
                  <a:srgbClr val="000000"/>
                </a:solidFill>
              </a:rPr>
              <a:t>Riverside Convention Center</a:t>
            </a:r>
            <a:endParaRPr sz="1000"/>
          </a:p>
        </p:txBody>
      </p:sp>
      <p:pic>
        <p:nvPicPr>
          <p:cNvPr id="246" name="Shape 246"/>
          <p:cNvPicPr preferRelativeResize="0"/>
          <p:nvPr/>
        </p:nvPicPr>
        <p:blipFill>
          <a:blip r:embed="rId3">
            <a:alphaModFix/>
          </a:blip>
          <a:stretch>
            <a:fillRect/>
          </a:stretch>
        </p:blipFill>
        <p:spPr>
          <a:xfrm>
            <a:off x="497050" y="2400725"/>
            <a:ext cx="2283225" cy="2554800"/>
          </a:xfrm>
          <a:prstGeom prst="rect">
            <a:avLst/>
          </a:prstGeom>
          <a:noFill/>
          <a:ln>
            <a:noFill/>
          </a:ln>
        </p:spPr>
      </p:pic>
      <p:sp>
        <p:nvSpPr>
          <p:cNvPr id="247" name="Shape 247"/>
          <p:cNvSpPr txBox="1"/>
          <p:nvPr/>
        </p:nvSpPr>
        <p:spPr>
          <a:xfrm>
            <a:off x="2641250" y="2830813"/>
            <a:ext cx="6153600" cy="1284000"/>
          </a:xfrm>
          <a:prstGeom prst="rect">
            <a:avLst/>
          </a:prstGeom>
          <a:noFill/>
          <a:ln>
            <a:noFill/>
          </a:ln>
        </p:spPr>
        <p:txBody>
          <a:bodyPr spcFirstLastPara="1" wrap="square" lIns="91425" tIns="91425" rIns="91425" bIns="91425" anchor="ctr" anchorCtr="0">
            <a:noAutofit/>
          </a:bodyPr>
          <a:lstStyle/>
          <a:p>
            <a:pPr marL="457200" lvl="0" indent="-342900" rtl="0">
              <a:lnSpc>
                <a:spcPct val="115000"/>
              </a:lnSpc>
              <a:spcBef>
                <a:spcPts val="0"/>
              </a:spcBef>
              <a:spcAft>
                <a:spcPts val="0"/>
              </a:spcAft>
              <a:buClr>
                <a:schemeClr val="dk2"/>
              </a:buClr>
              <a:buSzPts val="1800"/>
              <a:buChar char="●"/>
            </a:pPr>
            <a:r>
              <a:rPr lang="en" sz="1800">
                <a:solidFill>
                  <a:schemeClr val="dk2"/>
                </a:solidFill>
              </a:rPr>
              <a:t>Should substantiate unit value (minimum of three hours per unit per week in class and on outside assignments) </a:t>
            </a:r>
            <a:endParaRPr sz="1800">
              <a:solidFill>
                <a:schemeClr val="dk2"/>
              </a:solidFill>
            </a:endParaRPr>
          </a:p>
          <a:p>
            <a:pPr marL="457200" lvl="0" indent="-342900" rtl="0">
              <a:lnSpc>
                <a:spcPct val="115000"/>
              </a:lnSpc>
              <a:spcBef>
                <a:spcPts val="0"/>
              </a:spcBef>
              <a:spcAft>
                <a:spcPts val="0"/>
              </a:spcAft>
              <a:buClr>
                <a:schemeClr val="dk2"/>
              </a:buClr>
              <a:buSzPts val="1800"/>
              <a:buChar char="●"/>
            </a:pPr>
            <a:r>
              <a:rPr lang="en" sz="1800">
                <a:solidFill>
                  <a:schemeClr val="dk2"/>
                </a:solidFill>
              </a:rPr>
              <a:t>May influence requisite implementation so wording is again key (WILL vs. MAY)</a:t>
            </a:r>
            <a:br>
              <a:rPr lang="en" sz="1800">
                <a:solidFill>
                  <a:schemeClr val="dk2"/>
                </a:solidFill>
              </a:rPr>
            </a:b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What do you do when faculty ignore the COR?</a:t>
            </a:r>
            <a:endParaRPr/>
          </a:p>
        </p:txBody>
      </p:sp>
      <p:sp>
        <p:nvSpPr>
          <p:cNvPr id="253" name="Shape 253"/>
          <p:cNvSpPr txBox="1">
            <a:spLocks noGrp="1"/>
          </p:cNvSpPr>
          <p:nvPr>
            <p:ph type="body" idx="1"/>
          </p:nvPr>
        </p:nvSpPr>
        <p:spPr>
          <a:xfrm>
            <a:off x="311700" y="1152475"/>
            <a:ext cx="52953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How can you be certain instructors follow the COR? </a:t>
            </a:r>
            <a:endParaRPr/>
          </a:p>
          <a:p>
            <a:pPr marL="457200" lvl="0" indent="-342900" rtl="0">
              <a:spcBef>
                <a:spcPts val="0"/>
              </a:spcBef>
              <a:spcAft>
                <a:spcPts val="0"/>
              </a:spcAft>
              <a:buSzPts val="1800"/>
              <a:buChar char="●"/>
            </a:pPr>
            <a:r>
              <a:rPr lang="en"/>
              <a:t>Whose responsibility is it to monitor? (Curriculum Committee, department chairs, deans, other?)</a:t>
            </a:r>
            <a:endParaRPr/>
          </a:p>
          <a:p>
            <a:pPr marL="457200" lvl="0" indent="-342900">
              <a:spcBef>
                <a:spcPts val="0"/>
              </a:spcBef>
              <a:spcAft>
                <a:spcPts val="0"/>
              </a:spcAft>
              <a:buSzPts val="1800"/>
              <a:buChar char="●"/>
            </a:pPr>
            <a:r>
              <a:rPr lang="en"/>
              <a:t>Is anyone looking at individual syllabi to see if they match the COR?</a:t>
            </a:r>
            <a:endParaRPr/>
          </a:p>
        </p:txBody>
      </p:sp>
      <p:sp>
        <p:nvSpPr>
          <p:cNvPr id="254" name="Shape 254"/>
          <p:cNvSpPr txBox="1"/>
          <p:nvPr/>
        </p:nvSpPr>
        <p:spPr>
          <a:xfrm>
            <a:off x="0" y="4512425"/>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ASCCC Curriculum Institute</a:t>
            </a:r>
            <a:br>
              <a:rPr lang="en" sz="1000"/>
            </a:br>
            <a:r>
              <a:rPr lang="en" sz="1000"/>
              <a:t>July 11-14, 2018 </a:t>
            </a:r>
            <a:r>
              <a:rPr lang="en" sz="1000">
                <a:solidFill>
                  <a:srgbClr val="000000"/>
                </a:solidFill>
              </a:rPr>
              <a:t>Riverside Convention Center</a:t>
            </a:r>
            <a:endParaRPr sz="1000"/>
          </a:p>
        </p:txBody>
      </p:sp>
      <p:pic>
        <p:nvPicPr>
          <p:cNvPr id="255" name="Shape 25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889825" y="1964725"/>
            <a:ext cx="3025575" cy="2062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Description </a:t>
            </a:r>
            <a:br>
              <a:rPr lang="en"/>
            </a:br>
            <a:endParaRPr/>
          </a:p>
        </p:txBody>
      </p:sp>
      <p:sp>
        <p:nvSpPr>
          <p:cNvPr id="119" name="Shape 1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a:t>The course outline is the basis for establishing articulation/transfer agreements, C-ID approval, creating degrees and certificates, and establishing and reviewing prerequisites. However, no two instructors will ever teach the same course exactly the same way – thank goodness! How can local curriculum committees assist faculty in creating course outlines that allow for flexibility and academic freedom while ensuring the integrity of the instruction across course sections? Please join us for this discussion about creating a balance between academic freedom and required elements for all course outlines of record.</a:t>
            </a:r>
            <a:br>
              <a:rPr lang="en"/>
            </a:br>
            <a:endParaRPr/>
          </a:p>
        </p:txBody>
      </p:sp>
      <p:sp>
        <p:nvSpPr>
          <p:cNvPr id="120" name="Shape 120"/>
          <p:cNvSpPr txBox="1"/>
          <p:nvPr/>
        </p:nvSpPr>
        <p:spPr>
          <a:xfrm>
            <a:off x="0" y="4512425"/>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ASCCC Curriculum Institute</a:t>
            </a:r>
            <a:br>
              <a:rPr lang="en" sz="1000"/>
            </a:br>
            <a:r>
              <a:rPr lang="en" sz="1000"/>
              <a:t>July 11-14, 2018 </a:t>
            </a:r>
            <a:r>
              <a:rPr lang="en" sz="1000">
                <a:solidFill>
                  <a:srgbClr val="000000"/>
                </a:solidFill>
              </a:rPr>
              <a:t>Riverside Convention Center</a:t>
            </a:r>
            <a:endParaRPr sz="1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What do you do when faculty ignore the COR?</a:t>
            </a:r>
            <a:endParaRPr/>
          </a:p>
        </p:txBody>
      </p:sp>
      <p:sp>
        <p:nvSpPr>
          <p:cNvPr id="261" name="Shape 261"/>
          <p:cNvSpPr txBox="1">
            <a:spLocks noGrp="1"/>
          </p:cNvSpPr>
          <p:nvPr>
            <p:ph type="body" idx="1"/>
          </p:nvPr>
        </p:nvSpPr>
        <p:spPr>
          <a:xfrm>
            <a:off x="311700" y="1152475"/>
            <a:ext cx="44091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What about the instructor that has taught the same class for the last 10 years and doesn’t care that the COR has changed?</a:t>
            </a:r>
            <a:endParaRPr/>
          </a:p>
          <a:p>
            <a:pPr marL="457200" lvl="0" indent="-342900" rtl="0">
              <a:spcBef>
                <a:spcPts val="0"/>
              </a:spcBef>
              <a:spcAft>
                <a:spcPts val="0"/>
              </a:spcAft>
              <a:buSzPts val="1800"/>
              <a:buChar char="●"/>
            </a:pPr>
            <a:r>
              <a:rPr lang="en"/>
              <a:t>Is teaching to the COR part of the evaluation process?</a:t>
            </a:r>
            <a:endParaRPr/>
          </a:p>
          <a:p>
            <a:pPr marL="457200" lvl="0" indent="-342900" rtl="0">
              <a:spcBef>
                <a:spcPts val="0"/>
              </a:spcBef>
              <a:spcAft>
                <a:spcPts val="0"/>
              </a:spcAft>
              <a:buSzPts val="1800"/>
              <a:buChar char="●"/>
            </a:pPr>
            <a:r>
              <a:rPr lang="en"/>
              <a:t>What about student evaluations or complaints to the chair/dean?</a:t>
            </a:r>
            <a:br>
              <a:rPr lang="en"/>
            </a:br>
            <a:endParaRPr/>
          </a:p>
        </p:txBody>
      </p:sp>
      <p:sp>
        <p:nvSpPr>
          <p:cNvPr id="262" name="Shape 262"/>
          <p:cNvSpPr txBox="1"/>
          <p:nvPr/>
        </p:nvSpPr>
        <p:spPr>
          <a:xfrm>
            <a:off x="0" y="4512425"/>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ASCCC Curriculum Institute</a:t>
            </a:r>
            <a:br>
              <a:rPr lang="en" sz="1000"/>
            </a:br>
            <a:r>
              <a:rPr lang="en" sz="1000"/>
              <a:t>July 11-14, 2018 </a:t>
            </a:r>
            <a:r>
              <a:rPr lang="en" sz="1000">
                <a:solidFill>
                  <a:srgbClr val="000000"/>
                </a:solidFill>
              </a:rPr>
              <a:t>Riverside Convention Center</a:t>
            </a:r>
            <a:endParaRPr sz="1000"/>
          </a:p>
        </p:txBody>
      </p:sp>
      <p:pic>
        <p:nvPicPr>
          <p:cNvPr id="263" name="Shape 263"/>
          <p:cNvPicPr preferRelativeResize="0"/>
          <p:nvPr/>
        </p:nvPicPr>
        <p:blipFill rotWithShape="1">
          <a:blip r:embed="rId3" cstate="email">
            <a:alphaModFix/>
            <a:extLst>
              <a:ext uri="{28A0092B-C50C-407E-A947-70E740481C1C}">
                <a14:useLocalDpi xmlns:a14="http://schemas.microsoft.com/office/drawing/2010/main"/>
              </a:ext>
            </a:extLst>
          </a:blip>
          <a:srcRect t="4545" b="4545"/>
          <a:stretch/>
        </p:blipFill>
        <p:spPr>
          <a:xfrm>
            <a:off x="4824075" y="1466675"/>
            <a:ext cx="4091326" cy="27895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What do you do when faculty ignore the COR?</a:t>
            </a:r>
            <a:endParaRPr/>
          </a:p>
        </p:txBody>
      </p:sp>
      <p:sp>
        <p:nvSpPr>
          <p:cNvPr id="269" name="Shape 26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sz="1800"/>
              <a:t>Assume the best of your colleagues… perhaps they simply don’t know about the COR and/or its significance?</a:t>
            </a:r>
            <a:endParaRPr sz="1800"/>
          </a:p>
          <a:p>
            <a:pPr marL="457200" lvl="0" indent="-342900" rtl="0">
              <a:spcBef>
                <a:spcPts val="0"/>
              </a:spcBef>
              <a:spcAft>
                <a:spcPts val="0"/>
              </a:spcAft>
              <a:buSzPts val="1800"/>
              <a:buChar char="●"/>
            </a:pPr>
            <a:r>
              <a:rPr lang="en" sz="1800"/>
              <a:t>Department chair or dean distribute COR to faculty every semester</a:t>
            </a:r>
            <a:endParaRPr sz="1800"/>
          </a:p>
          <a:p>
            <a:pPr marL="457200" lvl="0" indent="-342900" rtl="0">
              <a:spcBef>
                <a:spcPts val="0"/>
              </a:spcBef>
              <a:spcAft>
                <a:spcPts val="0"/>
              </a:spcAft>
              <a:buSzPts val="1800"/>
              <a:buChar char="●"/>
            </a:pPr>
            <a:r>
              <a:rPr lang="en" sz="1800"/>
              <a:t>A strong academic freedom statement with emphasis on adhering to COR</a:t>
            </a:r>
            <a:endParaRPr sz="1800"/>
          </a:p>
        </p:txBody>
      </p:sp>
      <p:sp>
        <p:nvSpPr>
          <p:cNvPr id="270" name="Shape 270"/>
          <p:cNvSpPr txBox="1"/>
          <p:nvPr/>
        </p:nvSpPr>
        <p:spPr>
          <a:xfrm>
            <a:off x="0" y="4512425"/>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ASCCC Curriculum Institute</a:t>
            </a:r>
            <a:br>
              <a:rPr lang="en" sz="1000"/>
            </a:br>
            <a:r>
              <a:rPr lang="en" sz="1000"/>
              <a:t>July 11-14, 2018 </a:t>
            </a:r>
            <a:r>
              <a:rPr lang="en" sz="1000">
                <a:solidFill>
                  <a:srgbClr val="000000"/>
                </a:solidFill>
              </a:rPr>
              <a:t>Riverside Convention Center</a:t>
            </a:r>
            <a:endParaRPr sz="1000"/>
          </a:p>
        </p:txBody>
      </p:sp>
      <p:sp>
        <p:nvSpPr>
          <p:cNvPr id="271" name="Shape 271"/>
          <p:cNvSpPr txBox="1">
            <a:spLocks noGrp="1"/>
          </p:cNvSpPr>
          <p:nvPr>
            <p:ph type="body" idx="2"/>
          </p:nvPr>
        </p:nvSpPr>
        <p:spPr>
          <a:xfrm>
            <a:off x="4832400" y="1152475"/>
            <a:ext cx="3999900" cy="2501400"/>
          </a:xfrm>
          <a:prstGeom prst="rect">
            <a:avLst/>
          </a:prstGeom>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SzPts val="1800"/>
              <a:buChar char="●"/>
            </a:pPr>
            <a:r>
              <a:rPr lang="en" sz="1800"/>
              <a:t>Emphasize importance of COR to establish prerequisites</a:t>
            </a:r>
            <a:endParaRPr sz="1800"/>
          </a:p>
          <a:p>
            <a:pPr marL="457200" marR="0" lvl="0" indent="-342900" algn="l" rtl="0">
              <a:lnSpc>
                <a:spcPct val="115000"/>
              </a:lnSpc>
              <a:spcBef>
                <a:spcPts val="0"/>
              </a:spcBef>
              <a:spcAft>
                <a:spcPts val="0"/>
              </a:spcAft>
              <a:buSzPts val="1800"/>
              <a:buChar char="●"/>
            </a:pPr>
            <a:r>
              <a:rPr lang="en" sz="1800"/>
              <a:t>Dean can not assign course if not adhering</a:t>
            </a:r>
            <a:endParaRPr sz="1800"/>
          </a:p>
        </p:txBody>
      </p:sp>
      <p:pic>
        <p:nvPicPr>
          <p:cNvPr id="272" name="Shape 272"/>
          <p:cNvPicPr preferRelativeResize="0"/>
          <p:nvPr/>
        </p:nvPicPr>
        <p:blipFill>
          <a:blip r:embed="rId3">
            <a:alphaModFix/>
          </a:blip>
          <a:stretch>
            <a:fillRect/>
          </a:stretch>
        </p:blipFill>
        <p:spPr>
          <a:xfrm>
            <a:off x="4165600" y="2571750"/>
            <a:ext cx="4528242" cy="19406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Flexibility in the COR</a:t>
            </a:r>
            <a:endParaRPr/>
          </a:p>
        </p:txBody>
      </p:sp>
      <p:sp>
        <p:nvSpPr>
          <p:cNvPr id="278" name="Shape 27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COR Flexibility begins when the COR is written</a:t>
            </a:r>
            <a:endParaRPr/>
          </a:p>
          <a:p>
            <a:pPr marL="457200" lvl="0" indent="-342900" rtl="0">
              <a:spcBef>
                <a:spcPts val="0"/>
              </a:spcBef>
              <a:spcAft>
                <a:spcPts val="0"/>
              </a:spcAft>
              <a:buSzPts val="1800"/>
              <a:buChar char="●"/>
            </a:pPr>
            <a:r>
              <a:rPr lang="en"/>
              <a:t>There must be collaboration between all program faculty (include PT) when creating or changing the COR</a:t>
            </a:r>
            <a:endParaRPr/>
          </a:p>
          <a:p>
            <a:pPr marL="457200" lvl="0" indent="-342900" rtl="0">
              <a:spcBef>
                <a:spcPts val="0"/>
              </a:spcBef>
              <a:spcAft>
                <a:spcPts val="0"/>
              </a:spcAft>
              <a:buSzPts val="1800"/>
              <a:buChar char="●"/>
            </a:pPr>
            <a:r>
              <a:rPr lang="en"/>
              <a:t>Reflection time to determine good vs. essential pedagogical practices for discipline</a:t>
            </a:r>
            <a:endParaRPr/>
          </a:p>
          <a:p>
            <a:pPr marL="457200" lvl="0" indent="-342900" rtl="0">
              <a:spcBef>
                <a:spcPts val="0"/>
              </a:spcBef>
              <a:spcAft>
                <a:spcPts val="0"/>
              </a:spcAft>
              <a:buSzPts val="1800"/>
              <a:buChar char="●"/>
            </a:pPr>
            <a:r>
              <a:rPr lang="en"/>
              <a:t>Cycle of learning outcomes assessment/reflection can inform and strengthen teaching and learning and COR flexibility </a:t>
            </a:r>
            <a:endParaRPr/>
          </a:p>
          <a:p>
            <a:pPr marL="457200" lvl="0" indent="-342900" rtl="0">
              <a:spcBef>
                <a:spcPts val="0"/>
              </a:spcBef>
              <a:spcAft>
                <a:spcPts val="0"/>
              </a:spcAft>
              <a:buSzPts val="1800"/>
              <a:buChar char="●"/>
            </a:pPr>
            <a:r>
              <a:rPr lang="en"/>
              <a:t>AAUP: “Professors do not discriminate against or harass colleagues. They respect and defend the free inquiry of associates, even when it leads to findings and conclusions that differ from their own.”</a:t>
            </a:r>
            <a:br>
              <a:rPr lang="en"/>
            </a:br>
            <a:br>
              <a:rPr lang="en"/>
            </a:br>
            <a:endParaRPr/>
          </a:p>
        </p:txBody>
      </p:sp>
      <p:sp>
        <p:nvSpPr>
          <p:cNvPr id="279" name="Shape 279"/>
          <p:cNvSpPr txBox="1"/>
          <p:nvPr/>
        </p:nvSpPr>
        <p:spPr>
          <a:xfrm>
            <a:off x="0" y="4512425"/>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ASCCC Curriculum Institute</a:t>
            </a:r>
            <a:br>
              <a:rPr lang="en" sz="1000"/>
            </a:br>
            <a:r>
              <a:rPr lang="en" sz="1000"/>
              <a:t>July 11-14, 2018 </a:t>
            </a:r>
            <a:r>
              <a:rPr lang="en" sz="1000">
                <a:solidFill>
                  <a:srgbClr val="000000"/>
                </a:solidFill>
              </a:rPr>
              <a:t>Riverside Convention Center</a:t>
            </a:r>
            <a:endParaRPr sz="10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Flexibility in the COR</a:t>
            </a:r>
            <a:endParaRPr/>
          </a:p>
        </p:txBody>
      </p:sp>
      <p:sp>
        <p:nvSpPr>
          <p:cNvPr id="285" name="Shape 285"/>
          <p:cNvSpPr txBox="1">
            <a:spLocks noGrp="1"/>
          </p:cNvSpPr>
          <p:nvPr>
            <p:ph type="body" idx="1"/>
          </p:nvPr>
        </p:nvSpPr>
        <p:spPr>
          <a:xfrm>
            <a:off x="298606" y="903728"/>
            <a:ext cx="8520600" cy="34164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SzPts val="2000"/>
              <a:buChar char="●"/>
            </a:pPr>
            <a:r>
              <a:rPr lang="en" sz="2000" dirty="0"/>
              <a:t>COR applies to ALL sections taught</a:t>
            </a:r>
            <a:endParaRPr sz="2000" dirty="0"/>
          </a:p>
          <a:p>
            <a:pPr marL="457200" lvl="0" indent="-355600" rtl="0">
              <a:spcBef>
                <a:spcPts val="0"/>
              </a:spcBef>
              <a:spcAft>
                <a:spcPts val="0"/>
              </a:spcAft>
              <a:buSzPts val="2000"/>
              <a:buChar char="●"/>
            </a:pPr>
            <a:r>
              <a:rPr lang="en" sz="2000" dirty="0"/>
              <a:t>Wording is key (e.g. “may” vs. “will”)</a:t>
            </a:r>
            <a:endParaRPr sz="2000" dirty="0"/>
          </a:p>
          <a:p>
            <a:pPr marL="457200" lvl="0" indent="-355600" rtl="0">
              <a:spcBef>
                <a:spcPts val="0"/>
              </a:spcBef>
              <a:spcAft>
                <a:spcPts val="0"/>
              </a:spcAft>
              <a:buSzPts val="2000"/>
              <a:buChar char="●"/>
            </a:pPr>
            <a:r>
              <a:rPr lang="en" sz="2000" dirty="0"/>
              <a:t>Designation of required and optional</a:t>
            </a:r>
            <a:endParaRPr lang="en-US" sz="2000" dirty="0"/>
          </a:p>
          <a:p>
            <a:pPr marL="101600" lvl="0" indent="0" rtl="0">
              <a:spcBef>
                <a:spcPts val="0"/>
              </a:spcBef>
              <a:spcAft>
                <a:spcPts val="0"/>
              </a:spcAft>
              <a:buSzPts val="2000"/>
              <a:buNone/>
            </a:pPr>
            <a:r>
              <a:rPr lang="en-US" sz="2000" dirty="0"/>
              <a:t>     </a:t>
            </a:r>
            <a:r>
              <a:rPr lang="en" sz="2000" dirty="0"/>
              <a:t>elements in the COR willhelp faculty</a:t>
            </a:r>
            <a:endParaRPr lang="en-US" sz="2000" dirty="0"/>
          </a:p>
          <a:p>
            <a:pPr marL="101600" lvl="0" indent="0" rtl="0">
              <a:spcBef>
                <a:spcPts val="0"/>
              </a:spcBef>
              <a:spcAft>
                <a:spcPts val="0"/>
              </a:spcAft>
              <a:buSzPts val="2000"/>
              <a:buNone/>
            </a:pPr>
            <a:r>
              <a:rPr lang="en-US" sz="2000" dirty="0"/>
              <a:t>     </a:t>
            </a:r>
            <a:r>
              <a:rPr lang="en" sz="2000" dirty="0"/>
              <a:t>determine what they MUST do</a:t>
            </a:r>
            <a:endParaRPr lang="en-US" sz="2000" dirty="0"/>
          </a:p>
          <a:p>
            <a:pPr marL="101600" lvl="0" indent="0" rtl="0">
              <a:spcBef>
                <a:spcPts val="0"/>
              </a:spcBef>
              <a:spcAft>
                <a:spcPts val="0"/>
              </a:spcAft>
              <a:buSzPts val="2000"/>
              <a:buNone/>
            </a:pPr>
            <a:r>
              <a:rPr lang="en-US" sz="2000" dirty="0"/>
              <a:t>     </a:t>
            </a:r>
            <a:r>
              <a:rPr lang="en" sz="2000" dirty="0"/>
              <a:t>versus things that MIGHT do!</a:t>
            </a:r>
            <a:endParaRPr sz="2000" dirty="0"/>
          </a:p>
          <a:p>
            <a:pPr marL="457200" lvl="0" indent="-355600" rtl="0">
              <a:spcBef>
                <a:spcPts val="0"/>
              </a:spcBef>
              <a:spcAft>
                <a:spcPts val="0"/>
              </a:spcAft>
              <a:buSzPts val="2000"/>
              <a:buChar char="●"/>
            </a:pPr>
            <a:r>
              <a:rPr lang="en" sz="2000" dirty="0"/>
              <a:t>Designating certain items as optional</a:t>
            </a:r>
            <a:endParaRPr lang="en-US" sz="2000" dirty="0"/>
          </a:p>
          <a:p>
            <a:pPr marL="101600" lvl="0" indent="0" rtl="0">
              <a:spcBef>
                <a:spcPts val="0"/>
              </a:spcBef>
              <a:spcAft>
                <a:spcPts val="0"/>
              </a:spcAft>
              <a:buSzPts val="2000"/>
              <a:buNone/>
            </a:pPr>
            <a:r>
              <a:rPr lang="en-US" sz="2000" dirty="0"/>
              <a:t>     </a:t>
            </a:r>
            <a:r>
              <a:rPr lang="en" sz="2000" dirty="0"/>
              <a:t>could impact C-ID approval or </a:t>
            </a:r>
            <a:endParaRPr lang="en-US" sz="2000" dirty="0"/>
          </a:p>
          <a:p>
            <a:pPr marL="101600" lvl="0" indent="0" rtl="0">
              <a:spcBef>
                <a:spcPts val="0"/>
              </a:spcBef>
              <a:spcAft>
                <a:spcPts val="0"/>
              </a:spcAft>
              <a:buSzPts val="2000"/>
              <a:buNone/>
            </a:pPr>
            <a:r>
              <a:rPr lang="en-US" sz="2000" dirty="0"/>
              <a:t>     </a:t>
            </a:r>
            <a:r>
              <a:rPr lang="en" sz="2000" dirty="0"/>
              <a:t>articulation agreements. Make sure you check with your articulation</a:t>
            </a:r>
            <a:endParaRPr lang="en-US" sz="2000" dirty="0"/>
          </a:p>
          <a:p>
            <a:pPr marL="101600" lvl="0" indent="0" rtl="0">
              <a:spcBef>
                <a:spcPts val="0"/>
              </a:spcBef>
              <a:spcAft>
                <a:spcPts val="0"/>
              </a:spcAft>
              <a:buSzPts val="2000"/>
              <a:buNone/>
            </a:pPr>
            <a:r>
              <a:rPr lang="en-US" sz="2000" dirty="0"/>
              <a:t>     </a:t>
            </a:r>
            <a:r>
              <a:rPr lang="en" sz="2000" dirty="0"/>
              <a:t>officer about these possibilities.</a:t>
            </a:r>
            <a:endParaRPr sz="2000" dirty="0"/>
          </a:p>
        </p:txBody>
      </p:sp>
      <p:sp>
        <p:nvSpPr>
          <p:cNvPr id="286" name="Shape 286"/>
          <p:cNvSpPr txBox="1"/>
          <p:nvPr/>
        </p:nvSpPr>
        <p:spPr>
          <a:xfrm>
            <a:off x="0" y="4512425"/>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ASCCC Curriculum Institute</a:t>
            </a:r>
            <a:br>
              <a:rPr lang="en" sz="1000"/>
            </a:br>
            <a:r>
              <a:rPr lang="en" sz="1000"/>
              <a:t>July 11-14, 2018 </a:t>
            </a:r>
            <a:r>
              <a:rPr lang="en" sz="1000">
                <a:solidFill>
                  <a:srgbClr val="000000"/>
                </a:solidFill>
              </a:rPr>
              <a:t>Riverside Convention Center</a:t>
            </a:r>
            <a:endParaRPr sz="1000"/>
          </a:p>
        </p:txBody>
      </p:sp>
      <p:pic>
        <p:nvPicPr>
          <p:cNvPr id="287" name="Shape 287"/>
          <p:cNvPicPr preferRelativeResize="0"/>
          <p:nvPr/>
        </p:nvPicPr>
        <p:blipFill rotWithShape="1">
          <a:blip r:embed="rId3">
            <a:alphaModFix/>
          </a:blip>
          <a:srcRect b="6733"/>
          <a:stretch/>
        </p:blipFill>
        <p:spPr>
          <a:xfrm>
            <a:off x="5159228" y="1111376"/>
            <a:ext cx="3764725" cy="25207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What about your college?</a:t>
            </a:r>
            <a:endParaRPr/>
          </a:p>
        </p:txBody>
      </p:sp>
      <p:sp>
        <p:nvSpPr>
          <p:cNvPr id="293" name="Shape 29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400"/>
          </a:p>
          <a:p>
            <a:pPr marL="0" lvl="0" indent="0" algn="ctr">
              <a:spcBef>
                <a:spcPts val="1600"/>
              </a:spcBef>
              <a:spcAft>
                <a:spcPts val="1600"/>
              </a:spcAft>
              <a:buNone/>
            </a:pPr>
            <a:r>
              <a:rPr lang="en" sz="2400"/>
              <a:t>What local practices prove to be effective for you?</a:t>
            </a:r>
            <a:br>
              <a:rPr lang="en" sz="2400"/>
            </a:br>
            <a:endParaRPr sz="2400"/>
          </a:p>
        </p:txBody>
      </p:sp>
      <p:sp>
        <p:nvSpPr>
          <p:cNvPr id="294" name="Shape 294"/>
          <p:cNvSpPr txBox="1"/>
          <p:nvPr/>
        </p:nvSpPr>
        <p:spPr>
          <a:xfrm>
            <a:off x="0" y="4512425"/>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ASCCC Curriculum Institute</a:t>
            </a:r>
            <a:br>
              <a:rPr lang="en" sz="1000"/>
            </a:br>
            <a:r>
              <a:rPr lang="en" sz="1000"/>
              <a:t>July 11-14, 2018 </a:t>
            </a:r>
            <a:r>
              <a:rPr lang="en" sz="1000">
                <a:solidFill>
                  <a:srgbClr val="000000"/>
                </a:solidFill>
              </a:rPr>
              <a:t>Riverside Convention Center</a:t>
            </a:r>
            <a:endParaRPr sz="10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Questions?</a:t>
            </a:r>
            <a:endParaRPr/>
          </a:p>
        </p:txBody>
      </p:sp>
      <p:sp>
        <p:nvSpPr>
          <p:cNvPr id="300" name="Shape 300"/>
          <p:cNvSpPr txBox="1">
            <a:spLocks noGrp="1"/>
          </p:cNvSpPr>
          <p:nvPr>
            <p:ph type="body" idx="1"/>
          </p:nvPr>
        </p:nvSpPr>
        <p:spPr>
          <a:xfrm>
            <a:off x="311700" y="1152475"/>
            <a:ext cx="42603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Do you have any additional questions for us?</a:t>
            </a:r>
            <a:br>
              <a:rPr lang="en"/>
            </a:br>
            <a:br>
              <a:rPr lang="en"/>
            </a:br>
            <a:r>
              <a:rPr lang="en"/>
              <a:t>Randy Beach, Southwestern College, </a:t>
            </a:r>
            <a:r>
              <a:rPr lang="en" u="sng">
                <a:solidFill>
                  <a:schemeClr val="hlink"/>
                </a:solidFill>
                <a:hlinkClick r:id="rId3"/>
              </a:rPr>
              <a:t>rbeach@swccd.edu</a:t>
            </a:r>
            <a:endParaRPr/>
          </a:p>
          <a:p>
            <a:pPr marL="0" lvl="0" indent="0">
              <a:spcBef>
                <a:spcPts val="1600"/>
              </a:spcBef>
              <a:spcAft>
                <a:spcPts val="0"/>
              </a:spcAft>
              <a:buNone/>
            </a:pPr>
            <a:r>
              <a:rPr lang="en"/>
              <a:t>Eric Wada, ASCCC Curriculum Committee, Folsom Lake College, </a:t>
            </a:r>
            <a:r>
              <a:rPr lang="en" u="sng">
                <a:solidFill>
                  <a:schemeClr val="hlink"/>
                </a:solidFill>
                <a:hlinkClick r:id="rId4"/>
              </a:rPr>
              <a:t>Eric.Wada@flc.losrios.edu</a:t>
            </a:r>
            <a:endParaRPr/>
          </a:p>
          <a:p>
            <a:pPr marL="0" lvl="0" indent="0">
              <a:spcBef>
                <a:spcPts val="1600"/>
              </a:spcBef>
              <a:spcAft>
                <a:spcPts val="0"/>
              </a:spcAft>
              <a:buNone/>
            </a:pPr>
            <a:endParaRPr/>
          </a:p>
          <a:p>
            <a:pPr marL="0" lvl="0" indent="0">
              <a:spcBef>
                <a:spcPts val="1600"/>
              </a:spcBef>
              <a:spcAft>
                <a:spcPts val="1600"/>
              </a:spcAft>
              <a:buNone/>
            </a:pPr>
            <a:br>
              <a:rPr lang="en"/>
            </a:br>
            <a:br>
              <a:rPr lang="en"/>
            </a:br>
            <a:br>
              <a:rPr lang="en"/>
            </a:br>
            <a:endParaRPr/>
          </a:p>
        </p:txBody>
      </p:sp>
      <p:pic>
        <p:nvPicPr>
          <p:cNvPr id="301" name="Shape 301"/>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4572000" y="1587150"/>
            <a:ext cx="4267199" cy="2133600"/>
          </a:xfrm>
          <a:prstGeom prst="rect">
            <a:avLst/>
          </a:prstGeom>
          <a:noFill/>
          <a:ln>
            <a:noFill/>
          </a:ln>
        </p:spPr>
      </p:pic>
      <p:sp>
        <p:nvSpPr>
          <p:cNvPr id="302" name="Shape 302"/>
          <p:cNvSpPr txBox="1"/>
          <p:nvPr/>
        </p:nvSpPr>
        <p:spPr>
          <a:xfrm>
            <a:off x="0" y="4512425"/>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ASCCC Curriculum Institute</a:t>
            </a:r>
            <a:br>
              <a:rPr lang="en" sz="1000"/>
            </a:br>
            <a:r>
              <a:rPr lang="en" sz="1000"/>
              <a:t>July 11-14, 2018 </a:t>
            </a:r>
            <a:r>
              <a:rPr lang="en" sz="1000">
                <a:solidFill>
                  <a:srgbClr val="000000"/>
                </a:solidFill>
              </a:rPr>
              <a:t>Riverside Convention Center</a:t>
            </a:r>
            <a:endParaRPr sz="1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2548575" y="1152475"/>
            <a:ext cx="62838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2800"/>
          </a:p>
          <a:p>
            <a:pPr marL="0" lvl="0" indent="0" algn="ctr" rtl="0">
              <a:spcBef>
                <a:spcPts val="1600"/>
              </a:spcBef>
              <a:spcAft>
                <a:spcPts val="1600"/>
              </a:spcAft>
              <a:buNone/>
            </a:pPr>
            <a:r>
              <a:rPr lang="en" sz="2800"/>
              <a:t>What brings you to this breakout?</a:t>
            </a:r>
            <a:br>
              <a:rPr lang="en" sz="2800"/>
            </a:br>
            <a:br>
              <a:rPr lang="en" sz="2800"/>
            </a:br>
            <a:r>
              <a:rPr lang="en" sz="2800"/>
              <a:t>What do you hope to learn?</a:t>
            </a:r>
            <a:endParaRPr sz="2800"/>
          </a:p>
        </p:txBody>
      </p:sp>
      <p:sp>
        <p:nvSpPr>
          <p:cNvPr id="126" name="Shape 1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3</a:t>
            </a:fld>
            <a:endParaRPr/>
          </a:p>
        </p:txBody>
      </p:sp>
      <p:pic>
        <p:nvPicPr>
          <p:cNvPr id="127" name="Shape 127"/>
          <p:cNvPicPr preferRelativeResize="0"/>
          <p:nvPr/>
        </p:nvPicPr>
        <p:blipFill>
          <a:blip r:embed="rId3">
            <a:alphaModFix/>
          </a:blip>
          <a:stretch>
            <a:fillRect/>
          </a:stretch>
        </p:blipFill>
        <p:spPr>
          <a:xfrm>
            <a:off x="311688" y="554888"/>
            <a:ext cx="2143125" cy="2143125"/>
          </a:xfrm>
          <a:prstGeom prst="rect">
            <a:avLst/>
          </a:prstGeom>
          <a:noFill/>
          <a:ln>
            <a:noFill/>
          </a:ln>
        </p:spPr>
      </p:pic>
      <p:sp>
        <p:nvSpPr>
          <p:cNvPr id="128" name="Shape 128"/>
          <p:cNvSpPr txBox="1"/>
          <p:nvPr/>
        </p:nvSpPr>
        <p:spPr>
          <a:xfrm>
            <a:off x="0" y="4512425"/>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ASCCC Curriculum Institute</a:t>
            </a:r>
            <a:br>
              <a:rPr lang="en" sz="1000"/>
            </a:br>
            <a:r>
              <a:rPr lang="en" sz="1000"/>
              <a:t>July 11-14, 2018 </a:t>
            </a:r>
            <a:r>
              <a:rPr lang="en" sz="1000">
                <a:solidFill>
                  <a:srgbClr val="000000"/>
                </a:solidFill>
              </a:rPr>
              <a:t>Riverside Convention Center</a:t>
            </a:r>
            <a:endParaRPr sz="1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Things to Consider</a:t>
            </a:r>
            <a:endParaRPr/>
          </a:p>
        </p:txBody>
      </p:sp>
      <p:sp>
        <p:nvSpPr>
          <p:cNvPr id="134" name="Shape 134"/>
          <p:cNvSpPr txBox="1">
            <a:spLocks noGrp="1"/>
          </p:cNvSpPr>
          <p:nvPr>
            <p:ph type="body" idx="1"/>
          </p:nvPr>
        </p:nvSpPr>
        <p:spPr>
          <a:xfrm>
            <a:off x="311699" y="1152475"/>
            <a:ext cx="5370771"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dirty="0"/>
              <a:t>Required and Recommended Components of a COR</a:t>
            </a:r>
            <a:endParaRPr dirty="0"/>
          </a:p>
          <a:p>
            <a:pPr marL="457200" lvl="0" indent="-342900" rtl="0">
              <a:spcBef>
                <a:spcPts val="0"/>
              </a:spcBef>
              <a:spcAft>
                <a:spcPts val="0"/>
              </a:spcAft>
              <a:buSzPts val="1800"/>
              <a:buChar char="●"/>
            </a:pPr>
            <a:r>
              <a:rPr lang="en" dirty="0"/>
              <a:t>Academic Freedom vs Regulatory Compliance</a:t>
            </a:r>
            <a:endParaRPr dirty="0"/>
          </a:p>
          <a:p>
            <a:pPr marL="457200" lvl="0" indent="-342900" rtl="0">
              <a:spcBef>
                <a:spcPts val="0"/>
              </a:spcBef>
              <a:spcAft>
                <a:spcPts val="0"/>
              </a:spcAft>
              <a:buSzPts val="1800"/>
              <a:buChar char="●"/>
            </a:pPr>
            <a:r>
              <a:rPr lang="en" dirty="0"/>
              <a:t>Course Outline of Record vs Course Syllabus</a:t>
            </a:r>
            <a:endParaRPr dirty="0"/>
          </a:p>
          <a:p>
            <a:pPr marL="457200" lvl="0" indent="-342900" rtl="0">
              <a:spcBef>
                <a:spcPts val="0"/>
              </a:spcBef>
              <a:spcAft>
                <a:spcPts val="0"/>
              </a:spcAft>
              <a:buSzPts val="1800"/>
              <a:buChar char="●"/>
            </a:pPr>
            <a:r>
              <a:rPr lang="en" dirty="0"/>
              <a:t>Flexibility in Instructional Methods, </a:t>
            </a:r>
            <a:r>
              <a:rPr lang="en-US" dirty="0"/>
              <a:t>Methods of </a:t>
            </a:r>
            <a:r>
              <a:rPr lang="en" dirty="0"/>
              <a:t>Evaluation, and Assignments</a:t>
            </a:r>
            <a:endParaRPr dirty="0"/>
          </a:p>
          <a:p>
            <a:pPr marL="457200" lvl="0" indent="-342900" rtl="0">
              <a:spcBef>
                <a:spcPts val="0"/>
              </a:spcBef>
              <a:spcAft>
                <a:spcPts val="0"/>
              </a:spcAft>
              <a:buSzPts val="1800"/>
              <a:buChar char="●"/>
            </a:pPr>
            <a:r>
              <a:rPr lang="en" dirty="0"/>
              <a:t>What do you do when faculty ignore the COR?</a:t>
            </a:r>
            <a:endParaRPr dirty="0"/>
          </a:p>
          <a:p>
            <a:pPr marL="457200" lvl="0" indent="-342900">
              <a:spcBef>
                <a:spcPts val="0"/>
              </a:spcBef>
              <a:spcAft>
                <a:spcPts val="0"/>
              </a:spcAft>
              <a:buSzPts val="1800"/>
              <a:buChar char="●"/>
            </a:pPr>
            <a:r>
              <a:rPr lang="en" dirty="0"/>
              <a:t>What local practices are proving to be effective for you?</a:t>
            </a:r>
            <a:br>
              <a:rPr lang="en" dirty="0"/>
            </a:br>
            <a:br>
              <a:rPr lang="en" dirty="0"/>
            </a:br>
            <a:endParaRPr dirty="0"/>
          </a:p>
        </p:txBody>
      </p:sp>
      <p:pic>
        <p:nvPicPr>
          <p:cNvPr id="135" name="Shape 135"/>
          <p:cNvPicPr preferRelativeResize="0"/>
          <p:nvPr/>
        </p:nvPicPr>
        <p:blipFill>
          <a:blip r:embed="rId3">
            <a:alphaModFix/>
          </a:blip>
          <a:stretch>
            <a:fillRect/>
          </a:stretch>
        </p:blipFill>
        <p:spPr>
          <a:xfrm>
            <a:off x="5794187" y="1674450"/>
            <a:ext cx="3208325" cy="2372450"/>
          </a:xfrm>
          <a:prstGeom prst="rect">
            <a:avLst/>
          </a:prstGeom>
          <a:noFill/>
          <a:ln>
            <a:noFill/>
          </a:ln>
        </p:spPr>
      </p:pic>
      <p:sp>
        <p:nvSpPr>
          <p:cNvPr id="136" name="Shape 136"/>
          <p:cNvSpPr txBox="1"/>
          <p:nvPr/>
        </p:nvSpPr>
        <p:spPr>
          <a:xfrm>
            <a:off x="0" y="4512425"/>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ASCCC Curriculum Institute</a:t>
            </a:r>
            <a:br>
              <a:rPr lang="en" sz="1000"/>
            </a:br>
            <a:r>
              <a:rPr lang="en" sz="1000"/>
              <a:t>July 11-14, 2018 </a:t>
            </a:r>
            <a:r>
              <a:rPr lang="en" sz="1000">
                <a:solidFill>
                  <a:srgbClr val="000000"/>
                </a:solidFill>
              </a:rPr>
              <a:t>Riverside Convention Center</a:t>
            </a:r>
            <a:endParaRPr sz="1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Required COR Components: Where To Look </a:t>
            </a:r>
            <a:endParaRPr/>
          </a:p>
        </p:txBody>
      </p:sp>
      <p:sp>
        <p:nvSpPr>
          <p:cNvPr id="142" name="Shape 142"/>
          <p:cNvSpPr txBox="1">
            <a:spLocks noGrp="1"/>
          </p:cNvSpPr>
          <p:nvPr>
            <p:ph type="body" idx="1"/>
          </p:nvPr>
        </p:nvSpPr>
        <p:spPr>
          <a:xfrm>
            <a:off x="3401200" y="1152475"/>
            <a:ext cx="54312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CCR, Title 5 (esp. Section 55002)</a:t>
            </a:r>
            <a:endParaRPr/>
          </a:p>
          <a:p>
            <a:pPr marL="457200" lvl="0" indent="-342900" rtl="0">
              <a:spcBef>
                <a:spcPts val="0"/>
              </a:spcBef>
              <a:spcAft>
                <a:spcPts val="0"/>
              </a:spcAft>
              <a:buSzPts val="1800"/>
              <a:buChar char="●"/>
            </a:pPr>
            <a:r>
              <a:rPr lang="en"/>
              <a:t>CCCCO Program and Course Approval Handbook (PCAH) 6th Edition</a:t>
            </a:r>
            <a:endParaRPr/>
          </a:p>
          <a:p>
            <a:pPr marL="457200" lvl="0" indent="-342900" rtl="0">
              <a:spcBef>
                <a:spcPts val="0"/>
              </a:spcBef>
              <a:spcAft>
                <a:spcPts val="0"/>
              </a:spcAft>
              <a:buSzPts val="1800"/>
              <a:buChar char="●"/>
            </a:pPr>
            <a:r>
              <a:rPr lang="en"/>
              <a:t>ACCJC accreditation standards</a:t>
            </a:r>
            <a:endParaRPr/>
          </a:p>
          <a:p>
            <a:pPr marL="457200" lvl="0" indent="-342900" rtl="0">
              <a:spcBef>
                <a:spcPts val="0"/>
              </a:spcBef>
              <a:spcAft>
                <a:spcPts val="0"/>
              </a:spcAft>
              <a:buSzPts val="1800"/>
              <a:buChar char="●"/>
            </a:pPr>
            <a:r>
              <a:rPr lang="en"/>
              <a:t>C-ID and transfer institutions</a:t>
            </a:r>
            <a:endParaRPr/>
          </a:p>
          <a:p>
            <a:pPr marL="457200" lvl="0" indent="-342900" rtl="0">
              <a:spcBef>
                <a:spcPts val="0"/>
              </a:spcBef>
              <a:spcAft>
                <a:spcPts val="0"/>
              </a:spcAft>
              <a:buSzPts val="1800"/>
              <a:buChar char="●"/>
            </a:pPr>
            <a:r>
              <a:rPr lang="en"/>
              <a:t>ASCCC 2017 paper: </a:t>
            </a:r>
            <a:r>
              <a:rPr lang="en" i="1"/>
              <a:t>The Course Outline of Record: A Curriculum Reference Guide Revisited</a:t>
            </a:r>
            <a:br>
              <a:rPr lang="en" i="1"/>
            </a:br>
            <a:endParaRPr i="1"/>
          </a:p>
        </p:txBody>
      </p:sp>
      <p:pic>
        <p:nvPicPr>
          <p:cNvPr id="143" name="Shape 14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11704" y="1204775"/>
            <a:ext cx="2776200" cy="3475351"/>
          </a:xfrm>
          <a:prstGeom prst="rect">
            <a:avLst/>
          </a:prstGeom>
          <a:noFill/>
          <a:ln>
            <a:noFill/>
          </a:ln>
        </p:spPr>
      </p:pic>
      <p:sp>
        <p:nvSpPr>
          <p:cNvPr id="144" name="Shape 144"/>
          <p:cNvSpPr txBox="1"/>
          <p:nvPr/>
        </p:nvSpPr>
        <p:spPr>
          <a:xfrm>
            <a:off x="0" y="4512425"/>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ASCCC Curriculum Institute</a:t>
            </a:r>
            <a:br>
              <a:rPr lang="en" sz="1000"/>
            </a:br>
            <a:r>
              <a:rPr lang="en" sz="1000"/>
              <a:t>July 11-14, 2018 </a:t>
            </a:r>
            <a:r>
              <a:rPr lang="en" sz="1000">
                <a:solidFill>
                  <a:srgbClr val="000000"/>
                </a:solidFill>
              </a:rPr>
              <a:t>Riverside Convention Center</a:t>
            </a:r>
            <a:endParaRPr sz="1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Required Components: Title 5  §55002 Credit </a:t>
            </a:r>
            <a:endParaRPr/>
          </a:p>
        </p:txBody>
      </p:sp>
      <p:sp>
        <p:nvSpPr>
          <p:cNvPr id="150" name="Shape 15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Unit value (credit courses)</a:t>
            </a:r>
            <a:endParaRPr/>
          </a:p>
          <a:p>
            <a:pPr marL="457200" lvl="0" indent="-342900" rtl="0">
              <a:spcBef>
                <a:spcPts val="0"/>
              </a:spcBef>
              <a:spcAft>
                <a:spcPts val="0"/>
              </a:spcAft>
              <a:buSzPts val="1800"/>
              <a:buChar char="●"/>
            </a:pPr>
            <a:r>
              <a:rPr lang="en"/>
              <a:t>Total contact hours for course (more on this later...)</a:t>
            </a:r>
            <a:endParaRPr/>
          </a:p>
          <a:p>
            <a:pPr marL="457200" lvl="0" indent="-342900" rtl="0">
              <a:spcBef>
                <a:spcPts val="0"/>
              </a:spcBef>
              <a:spcAft>
                <a:spcPts val="0"/>
              </a:spcAft>
              <a:buSzPts val="1800"/>
              <a:buChar char="●"/>
            </a:pPr>
            <a:r>
              <a:rPr lang="en"/>
              <a:t>Conditions of enrollment: requisites, advisories, other conditions</a:t>
            </a:r>
            <a:endParaRPr/>
          </a:p>
          <a:p>
            <a:pPr marL="457200" lvl="0" indent="-342900" rtl="0">
              <a:spcBef>
                <a:spcPts val="0"/>
              </a:spcBef>
              <a:spcAft>
                <a:spcPts val="0"/>
              </a:spcAft>
              <a:buSzPts val="1800"/>
              <a:buChar char="●"/>
            </a:pPr>
            <a:r>
              <a:rPr lang="en"/>
              <a:t>Catalog description</a:t>
            </a:r>
            <a:endParaRPr/>
          </a:p>
          <a:p>
            <a:pPr marL="457200" lvl="0" indent="-342900" rtl="0">
              <a:spcBef>
                <a:spcPts val="0"/>
              </a:spcBef>
              <a:spcAft>
                <a:spcPts val="0"/>
              </a:spcAft>
              <a:buSzPts val="1800"/>
              <a:buChar char="●"/>
            </a:pPr>
            <a:r>
              <a:rPr lang="en"/>
              <a:t>Objectives</a:t>
            </a:r>
            <a:endParaRPr/>
          </a:p>
          <a:p>
            <a:pPr marL="457200" lvl="0" indent="-342900" rtl="0">
              <a:spcBef>
                <a:spcPts val="0"/>
              </a:spcBef>
              <a:spcAft>
                <a:spcPts val="0"/>
              </a:spcAft>
              <a:buSzPts val="1800"/>
              <a:buChar char="●"/>
            </a:pPr>
            <a:r>
              <a:rPr lang="en"/>
              <a:t>Content (typically in outline form)</a:t>
            </a:r>
            <a:endParaRPr/>
          </a:p>
          <a:p>
            <a:pPr marL="457200" lvl="0" indent="-342900" rtl="0">
              <a:spcBef>
                <a:spcPts val="0"/>
              </a:spcBef>
              <a:spcAft>
                <a:spcPts val="0"/>
              </a:spcAft>
              <a:buSzPts val="1800"/>
              <a:buChar char="●"/>
            </a:pPr>
            <a:r>
              <a:rPr lang="en"/>
              <a:t>Reading and Writing Assignments</a:t>
            </a:r>
            <a:endParaRPr/>
          </a:p>
          <a:p>
            <a:pPr marL="457200" lvl="0" indent="-342900" rtl="0">
              <a:spcBef>
                <a:spcPts val="0"/>
              </a:spcBef>
              <a:spcAft>
                <a:spcPts val="0"/>
              </a:spcAft>
              <a:buSzPts val="1800"/>
              <a:buChar char="●"/>
            </a:pPr>
            <a:r>
              <a:rPr lang="en"/>
              <a:t>Other outside-of-class assignments</a:t>
            </a:r>
            <a:endParaRPr/>
          </a:p>
          <a:p>
            <a:pPr marL="457200" lvl="0" indent="-342900" rtl="0">
              <a:spcBef>
                <a:spcPts val="0"/>
              </a:spcBef>
              <a:spcAft>
                <a:spcPts val="0"/>
              </a:spcAft>
              <a:buSzPts val="1800"/>
              <a:buChar char="●"/>
            </a:pPr>
            <a:r>
              <a:rPr lang="en"/>
              <a:t>Methods of instruction </a:t>
            </a:r>
            <a:endParaRPr/>
          </a:p>
          <a:p>
            <a:pPr marL="457200" lvl="0" indent="-342900" rtl="0">
              <a:spcBef>
                <a:spcPts val="0"/>
              </a:spcBef>
              <a:spcAft>
                <a:spcPts val="0"/>
              </a:spcAft>
              <a:buSzPts val="1800"/>
              <a:buChar char="●"/>
            </a:pPr>
            <a:r>
              <a:rPr lang="en"/>
              <a:t>Methods of evaluation/grading policy</a:t>
            </a:r>
            <a:br>
              <a:rPr lang="en"/>
            </a:br>
            <a:endParaRPr i="1"/>
          </a:p>
        </p:txBody>
      </p:sp>
      <p:pic>
        <p:nvPicPr>
          <p:cNvPr id="151" name="Shape 15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rot="579924">
            <a:off x="4577040" y="2531855"/>
            <a:ext cx="3946966" cy="1553988"/>
          </a:xfrm>
          <a:prstGeom prst="rect">
            <a:avLst/>
          </a:prstGeom>
          <a:noFill/>
          <a:ln>
            <a:noFill/>
          </a:ln>
        </p:spPr>
      </p:pic>
      <p:sp>
        <p:nvSpPr>
          <p:cNvPr id="152" name="Shape 152"/>
          <p:cNvSpPr txBox="1"/>
          <p:nvPr/>
        </p:nvSpPr>
        <p:spPr>
          <a:xfrm>
            <a:off x="0" y="4512425"/>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ASCCC Curriculum Institute</a:t>
            </a:r>
            <a:br>
              <a:rPr lang="en" sz="1000"/>
            </a:br>
            <a:r>
              <a:rPr lang="en" sz="1000"/>
              <a:t>July 11-14, 2018 </a:t>
            </a:r>
            <a:r>
              <a:rPr lang="en" sz="1000">
                <a:solidFill>
                  <a:srgbClr val="000000"/>
                </a:solidFill>
              </a:rPr>
              <a:t>Riverside Convention Center</a:t>
            </a:r>
            <a:endParaRPr sz="1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Recommend Components </a:t>
            </a:r>
            <a:endParaRPr/>
          </a:p>
        </p:txBody>
      </p:sp>
      <p:sp>
        <p:nvSpPr>
          <p:cNvPr id="158" name="Shape 15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dirty="0"/>
              <a:t>DE Modality as a method of instruction</a:t>
            </a:r>
            <a:endParaRPr dirty="0"/>
          </a:p>
          <a:p>
            <a:pPr marL="457200" lvl="0" indent="-342900" rtl="0">
              <a:spcBef>
                <a:spcPts val="0"/>
              </a:spcBef>
              <a:spcAft>
                <a:spcPts val="0"/>
              </a:spcAft>
              <a:buSzPts val="1800"/>
              <a:buChar char="●"/>
            </a:pPr>
            <a:r>
              <a:rPr lang="en" dirty="0"/>
              <a:t>Effective Term</a:t>
            </a:r>
            <a:endParaRPr dirty="0"/>
          </a:p>
          <a:p>
            <a:pPr marL="457200" lvl="0" indent="-342900" rtl="0">
              <a:spcBef>
                <a:spcPts val="0"/>
              </a:spcBef>
              <a:spcAft>
                <a:spcPts val="0"/>
              </a:spcAft>
              <a:buSzPts val="1800"/>
              <a:buChar char="●"/>
            </a:pPr>
            <a:r>
              <a:rPr lang="en" dirty="0"/>
              <a:t>Teaching disciplines/Minimum </a:t>
            </a:r>
            <a:endParaRPr lang="en-US" dirty="0"/>
          </a:p>
          <a:p>
            <a:pPr marL="114300" lvl="0" indent="0" rtl="0">
              <a:spcBef>
                <a:spcPts val="0"/>
              </a:spcBef>
              <a:spcAft>
                <a:spcPts val="0"/>
              </a:spcAft>
              <a:buSzPts val="1800"/>
              <a:buNone/>
            </a:pPr>
            <a:r>
              <a:rPr lang="en-US" dirty="0"/>
              <a:t>      </a:t>
            </a:r>
            <a:r>
              <a:rPr lang="en" dirty="0"/>
              <a:t>qualifications</a:t>
            </a:r>
            <a:endParaRPr dirty="0"/>
          </a:p>
          <a:p>
            <a:pPr marL="457200" lvl="0" indent="-342900" rtl="0">
              <a:spcBef>
                <a:spcPts val="0"/>
              </a:spcBef>
              <a:spcAft>
                <a:spcPts val="0"/>
              </a:spcAft>
              <a:buSzPts val="1800"/>
              <a:buChar char="●"/>
            </a:pPr>
            <a:r>
              <a:rPr lang="en" dirty="0"/>
              <a:t>Cross-Listed courses (can be in course description)</a:t>
            </a:r>
            <a:endParaRPr dirty="0"/>
          </a:p>
          <a:p>
            <a:pPr marL="457200" lvl="0" indent="-342900" rtl="0">
              <a:spcBef>
                <a:spcPts val="0"/>
              </a:spcBef>
              <a:spcAft>
                <a:spcPts val="0"/>
              </a:spcAft>
              <a:buSzPts val="1800"/>
              <a:buChar char="●"/>
            </a:pPr>
            <a:r>
              <a:rPr lang="en" dirty="0"/>
              <a:t>Course repeatability or courses related in content</a:t>
            </a:r>
            <a:endParaRPr dirty="0"/>
          </a:p>
          <a:p>
            <a:pPr marL="457200" lvl="0" indent="-342900" rtl="0">
              <a:spcBef>
                <a:spcPts val="0"/>
              </a:spcBef>
              <a:spcAft>
                <a:spcPts val="0"/>
              </a:spcAft>
              <a:buSzPts val="1800"/>
              <a:buChar char="●"/>
            </a:pPr>
            <a:r>
              <a:rPr lang="en" dirty="0"/>
              <a:t>Required texts and other instructional materials (lab manuals, software, etc.)</a:t>
            </a:r>
            <a:endParaRPr dirty="0"/>
          </a:p>
          <a:p>
            <a:pPr marL="457200" lvl="0" indent="-342900" rtl="0">
              <a:spcBef>
                <a:spcPts val="0"/>
              </a:spcBef>
              <a:spcAft>
                <a:spcPts val="0"/>
              </a:spcAft>
              <a:buSzPts val="1800"/>
              <a:buChar char="●"/>
            </a:pPr>
            <a:r>
              <a:rPr lang="en" dirty="0"/>
              <a:t>GE and Transferability/C-ID </a:t>
            </a:r>
            <a:endParaRPr dirty="0"/>
          </a:p>
          <a:p>
            <a:pPr marL="457200" lvl="0" indent="-342900" rtl="0">
              <a:spcBef>
                <a:spcPts val="0"/>
              </a:spcBef>
              <a:spcAft>
                <a:spcPts val="0"/>
              </a:spcAft>
              <a:buSzPts val="1800"/>
              <a:buChar char="●"/>
            </a:pPr>
            <a:r>
              <a:rPr lang="en" dirty="0"/>
              <a:t>Others?</a:t>
            </a:r>
            <a:br>
              <a:rPr lang="en" dirty="0"/>
            </a:br>
            <a:br>
              <a:rPr lang="en" dirty="0"/>
            </a:br>
            <a:endParaRPr i="1" dirty="0"/>
          </a:p>
        </p:txBody>
      </p:sp>
      <p:sp>
        <p:nvSpPr>
          <p:cNvPr id="159" name="Shape 159"/>
          <p:cNvSpPr txBox="1"/>
          <p:nvPr/>
        </p:nvSpPr>
        <p:spPr>
          <a:xfrm>
            <a:off x="0" y="4512425"/>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ASCCC Curriculum Institute</a:t>
            </a:r>
            <a:br>
              <a:rPr lang="en" sz="1000"/>
            </a:br>
            <a:r>
              <a:rPr lang="en" sz="1000"/>
              <a:t>July 11-14, 2018 </a:t>
            </a:r>
            <a:r>
              <a:rPr lang="en" sz="1000">
                <a:solidFill>
                  <a:srgbClr val="000000"/>
                </a:solidFill>
              </a:rPr>
              <a:t>Riverside Convention Center</a:t>
            </a:r>
            <a:endParaRPr sz="1000"/>
          </a:p>
        </p:txBody>
      </p:sp>
      <p:pic>
        <p:nvPicPr>
          <p:cNvPr id="160" name="Shape 16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828400" y="740975"/>
            <a:ext cx="4210799" cy="1733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COR and Regulatory Compliance:  Title 5 &amp; ACCJC</a:t>
            </a:r>
            <a:br>
              <a:rPr lang="en"/>
            </a:br>
            <a:endParaRPr/>
          </a:p>
        </p:txBody>
      </p:sp>
      <p:sp>
        <p:nvSpPr>
          <p:cNvPr id="166" name="Shape 16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§55002(a)(4)Conduct of course. All sections of the course are to be taught by a qualified instructor in accordance with a set of objectives and with other specifications defined in the course outline of record.</a:t>
            </a:r>
            <a:endParaRPr/>
          </a:p>
          <a:p>
            <a:pPr marL="0" lvl="0" indent="0">
              <a:spcBef>
                <a:spcPts val="1600"/>
              </a:spcBef>
              <a:spcAft>
                <a:spcPts val="0"/>
              </a:spcAft>
              <a:buNone/>
            </a:pPr>
            <a:r>
              <a:rPr lang="en"/>
              <a:t>I.C.7 In order to assure institutional and academic integrity, the institution uses and publishes governing board policies on academic freedom and responsibility. These policies make clear the institution’s commitment to the free pursuit and</a:t>
            </a:r>
            <a:br>
              <a:rPr lang="en"/>
            </a:br>
            <a:r>
              <a:rPr lang="en"/>
              <a:t>dissemination of knowledge, and its support for an atmosphere in which</a:t>
            </a:r>
            <a:br>
              <a:rPr lang="en"/>
            </a:br>
            <a:r>
              <a:rPr lang="en"/>
              <a:t>intellectual freedom exists for all constituencies, including faculty and students.</a:t>
            </a:r>
            <a:br>
              <a:rPr lang="en"/>
            </a:br>
            <a:r>
              <a:rPr lang="en"/>
              <a:t>(ER 13)</a:t>
            </a:r>
            <a:endParaRPr/>
          </a:p>
          <a:p>
            <a:pPr marL="0" lvl="0" indent="0">
              <a:spcBef>
                <a:spcPts val="1600"/>
              </a:spcBef>
              <a:spcAft>
                <a:spcPts val="0"/>
              </a:spcAft>
              <a:buNone/>
            </a:pPr>
            <a:br>
              <a:rPr lang="en"/>
            </a:br>
            <a:endParaRPr/>
          </a:p>
          <a:p>
            <a:pPr marL="0" lvl="0" indent="0" rtl="0">
              <a:spcBef>
                <a:spcPts val="1600"/>
              </a:spcBef>
              <a:spcAft>
                <a:spcPts val="0"/>
              </a:spcAft>
              <a:buNone/>
            </a:pPr>
            <a:endParaRPr/>
          </a:p>
          <a:p>
            <a:pPr marL="0" lvl="0" indent="0" rtl="0">
              <a:spcBef>
                <a:spcPts val="1600"/>
              </a:spcBef>
              <a:spcAft>
                <a:spcPts val="1600"/>
              </a:spcAft>
              <a:buNone/>
            </a:pPr>
            <a:endParaRPr/>
          </a:p>
        </p:txBody>
      </p:sp>
      <p:sp>
        <p:nvSpPr>
          <p:cNvPr id="167" name="Shape 167"/>
          <p:cNvSpPr txBox="1"/>
          <p:nvPr/>
        </p:nvSpPr>
        <p:spPr>
          <a:xfrm>
            <a:off x="0" y="4512425"/>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ASCCC Curriculum Institute</a:t>
            </a:r>
            <a:br>
              <a:rPr lang="en" sz="1000"/>
            </a:br>
            <a:r>
              <a:rPr lang="en" sz="1000"/>
              <a:t>July 11-14, 2018 </a:t>
            </a:r>
            <a:r>
              <a:rPr lang="en" sz="1000">
                <a:solidFill>
                  <a:srgbClr val="000000"/>
                </a:solidFill>
              </a:rPr>
              <a:t>Riverside Convention Center</a:t>
            </a:r>
            <a:endParaRPr sz="1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Academic Freedom: What is it? </a:t>
            </a:r>
            <a:endParaRPr/>
          </a:p>
        </p:txBody>
      </p:sp>
      <p:sp>
        <p:nvSpPr>
          <p:cNvPr id="173" name="Shape 173"/>
          <p:cNvSpPr txBox="1">
            <a:spLocks noGrp="1"/>
          </p:cNvSpPr>
          <p:nvPr>
            <p:ph type="body" idx="1"/>
          </p:nvPr>
        </p:nvSpPr>
        <p:spPr>
          <a:xfrm>
            <a:off x="311700" y="1152475"/>
            <a:ext cx="8520600" cy="3092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From AAUP’s </a:t>
            </a:r>
            <a:r>
              <a:rPr lang="en" i="1" dirty="0"/>
              <a:t>Statement on Professional Ethics*</a:t>
            </a:r>
            <a:r>
              <a:rPr lang="en" dirty="0"/>
              <a:t>:</a:t>
            </a:r>
            <a:endParaRPr dirty="0"/>
          </a:p>
          <a:p>
            <a:pPr marL="0" lvl="0" indent="0">
              <a:spcBef>
                <a:spcPts val="1600"/>
              </a:spcBef>
              <a:spcAft>
                <a:spcPts val="0"/>
              </a:spcAft>
              <a:buNone/>
            </a:pPr>
            <a:r>
              <a:rPr lang="en" dirty="0"/>
              <a:t>“Professors, guided by a deep conviction of the worth 			and dignity of the advancement of knowledge, recognize the special responsibilities placed upon them. Their primary responsibility to their subject is to seek and to state the truth as they see it.</a:t>
            </a:r>
            <a:br>
              <a:rPr lang="en" dirty="0"/>
            </a:br>
            <a:r>
              <a:rPr lang="en" dirty="0"/>
              <a:t>As teachers, professors encourage the free pursuit of learning in their students. They hold before them the best scholarly and ethical standards of their discipline.</a:t>
            </a:r>
            <a:br>
              <a:rPr lang="en" dirty="0"/>
            </a:br>
            <a:r>
              <a:rPr lang="en" dirty="0"/>
              <a:t>…professors seek above all to be effective teachers and scholars</a:t>
            </a:r>
            <a:endParaRPr lang="en-US" dirty="0"/>
          </a:p>
          <a:p>
            <a:pPr marL="0" lvl="0" indent="0">
              <a:spcAft>
                <a:spcPts val="0"/>
              </a:spcAft>
              <a:buNone/>
            </a:pPr>
            <a:r>
              <a:rPr lang="en" dirty="0"/>
              <a:t>*</a:t>
            </a:r>
            <a:r>
              <a:rPr lang="en" sz="1000" dirty="0"/>
              <a:t>https://www.aaup.org/report/statement-professional-ethics</a:t>
            </a:r>
            <a:endParaRPr sz="1000" dirty="0"/>
          </a:p>
          <a:p>
            <a:pPr marL="0" lvl="0" indent="0">
              <a:spcBef>
                <a:spcPts val="1600"/>
              </a:spcBef>
              <a:spcAft>
                <a:spcPts val="1600"/>
              </a:spcAft>
              <a:buNone/>
            </a:pPr>
            <a:br>
              <a:rPr lang="en" dirty="0"/>
            </a:br>
            <a:br>
              <a:rPr lang="en" dirty="0"/>
            </a:br>
            <a:endParaRPr dirty="0"/>
          </a:p>
        </p:txBody>
      </p:sp>
      <p:sp>
        <p:nvSpPr>
          <p:cNvPr id="174" name="Shape 174"/>
          <p:cNvSpPr txBox="1"/>
          <p:nvPr/>
        </p:nvSpPr>
        <p:spPr>
          <a:xfrm>
            <a:off x="0" y="4512425"/>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ASCCC Curriculum Institute</a:t>
            </a:r>
            <a:br>
              <a:rPr lang="en" sz="1000"/>
            </a:br>
            <a:r>
              <a:rPr lang="en" sz="1000"/>
              <a:t>July 11-14, 2018 </a:t>
            </a:r>
            <a:r>
              <a:rPr lang="en" sz="1000">
                <a:solidFill>
                  <a:srgbClr val="000000"/>
                </a:solidFill>
              </a:rPr>
              <a:t>Riverside Convention Center</a:t>
            </a:r>
            <a:endParaRPr sz="1000"/>
          </a:p>
        </p:txBody>
      </p:sp>
      <p:pic>
        <p:nvPicPr>
          <p:cNvPr id="175" name="Shape 175"/>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5884450" y="626575"/>
            <a:ext cx="2947850" cy="14308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1446</Words>
  <Application>Microsoft Office PowerPoint</Application>
  <PresentationFormat>On-screen Show (16:9)</PresentationFormat>
  <Paragraphs>181</Paragraphs>
  <Slides>25</Slides>
  <Notes>25</Notes>
  <HiddenSlides>0</HiddenSlides>
  <MMClips>0</MMClips>
  <ScaleCrop>false</ScaleCrop>
  <HeadingPairs>
    <vt:vector size="6" baseType="variant">
      <vt:variant>
        <vt:lpstr>Fonts Used</vt:lpstr>
      </vt:variant>
      <vt:variant>
        <vt:i4>1</vt:i4>
      </vt:variant>
      <vt:variant>
        <vt:lpstr>Theme</vt:lpstr>
      </vt:variant>
      <vt:variant>
        <vt:i4>2</vt:i4>
      </vt:variant>
      <vt:variant>
        <vt:lpstr>Slide Titles</vt:lpstr>
      </vt:variant>
      <vt:variant>
        <vt:i4>25</vt:i4>
      </vt:variant>
    </vt:vector>
  </HeadingPairs>
  <TitlesOfParts>
    <vt:vector size="28" baseType="lpstr">
      <vt:lpstr>Arial</vt:lpstr>
      <vt:lpstr>Simple Light</vt:lpstr>
      <vt:lpstr>Simple Light</vt:lpstr>
      <vt:lpstr>Can a Single COR Work for Every Instructor?</vt:lpstr>
      <vt:lpstr>Description  </vt:lpstr>
      <vt:lpstr>PowerPoint Presentation</vt:lpstr>
      <vt:lpstr>Things to Consider</vt:lpstr>
      <vt:lpstr>Required COR Components: Where To Look </vt:lpstr>
      <vt:lpstr>Required Components: Title 5  §55002 Credit </vt:lpstr>
      <vt:lpstr>Recommend Components </vt:lpstr>
      <vt:lpstr>COR and Regulatory Compliance:  Title 5 &amp; ACCJC </vt:lpstr>
      <vt:lpstr>Academic Freedom: What is it? </vt:lpstr>
      <vt:lpstr>Academic Freedom vs Regulatory Compliance</vt:lpstr>
      <vt:lpstr>Academic Freedom vs Regulatory Compliance</vt:lpstr>
      <vt:lpstr>Academic Freedom vs Regulatory Compliance </vt:lpstr>
      <vt:lpstr>Academic Rigor</vt:lpstr>
      <vt:lpstr>Course Outline of Record vs Course Syllabus</vt:lpstr>
      <vt:lpstr>Academic “Flexibility:” Instructional Methods</vt:lpstr>
      <vt:lpstr>Academic “Flexibility:” Methods of Evaluation</vt:lpstr>
      <vt:lpstr>Academic “Flexibility:” Methods of Evaluation Cont.</vt:lpstr>
      <vt:lpstr>Academic “Flexibility:” Assignments</vt:lpstr>
      <vt:lpstr>What do you do when faculty ignore the COR?</vt:lpstr>
      <vt:lpstr>What do you do when faculty ignore the COR?</vt:lpstr>
      <vt:lpstr>What do you do when faculty ignore the COR?</vt:lpstr>
      <vt:lpstr>Flexibility in the COR</vt:lpstr>
      <vt:lpstr>Flexibility in the COR</vt:lpstr>
      <vt:lpstr>What about your college?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a Single COR Work for Every Instructor?</dc:title>
  <cp:lastModifiedBy>ASCCC</cp:lastModifiedBy>
  <cp:revision>5</cp:revision>
  <dcterms:modified xsi:type="dcterms:W3CDTF">2018-07-12T02:22:18Z</dcterms:modified>
</cp:coreProperties>
</file>