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62" r:id="rId1"/>
  </p:sldMasterIdLst>
  <p:notesMasterIdLst>
    <p:notesMasterId r:id="rId22"/>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51" autoAdjust="0"/>
  </p:normalViewPr>
  <p:slideViewPr>
    <p:cSldViewPr snapToGrid="0">
      <p:cViewPr varScale="1">
        <p:scale>
          <a:sx n="105" d="100"/>
          <a:sy n="105" d="100"/>
        </p:scale>
        <p:origin x="-192" y="-11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41500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 name="Shape 59"/>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60" name="Shape 60"/>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1</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Eric</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Shape 127"/>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Eric</a:t>
            </a:r>
            <a:endParaRPr sz="1200" b="0" i="0" u="none" strike="noStrike" cap="none" dirty="0">
              <a:solidFill>
                <a:schemeClr val="dk1"/>
              </a:solidFill>
              <a:latin typeface="Calibri"/>
              <a:ea typeface="Calibri"/>
              <a:cs typeface="Calibri"/>
              <a:sym typeface="Calibri"/>
            </a:endParaRPr>
          </a:p>
        </p:txBody>
      </p:sp>
      <p:sp>
        <p:nvSpPr>
          <p:cNvPr id="128" name="Shape 12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11</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Shape 134"/>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smtClean="0">
                <a:sym typeface="Calibri"/>
              </a:rPr>
              <a:t>Eric</a:t>
            </a:r>
            <a:endParaRPr dirty="0">
              <a:sym typeface="Calibri"/>
            </a:endParaRPr>
          </a:p>
        </p:txBody>
      </p:sp>
      <p:sp>
        <p:nvSpPr>
          <p:cNvPr id="135" name="Shape 135"/>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12</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Shape 141"/>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Nili</a:t>
            </a:r>
            <a:endParaRPr sz="1200" b="0" i="0" u="none" strike="noStrike" cap="none" dirty="0">
              <a:solidFill>
                <a:schemeClr val="dk1"/>
              </a:solidFill>
              <a:latin typeface="Calibri"/>
              <a:ea typeface="Calibri"/>
              <a:cs typeface="Calibri"/>
              <a:sym typeface="Calibri"/>
            </a:endParaRPr>
          </a:p>
        </p:txBody>
      </p:sp>
      <p:sp>
        <p:nvSpPr>
          <p:cNvPr id="142" name="Shape 142"/>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13</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Shape 148"/>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Nili</a:t>
            </a:r>
            <a:endParaRPr sz="1200" b="0" i="0" u="none" strike="noStrike" cap="none" dirty="0">
              <a:solidFill>
                <a:schemeClr val="dk1"/>
              </a:solidFill>
              <a:latin typeface="Calibri"/>
              <a:ea typeface="Calibri"/>
              <a:cs typeface="Calibri"/>
              <a:sym typeface="Calibri"/>
            </a:endParaRPr>
          </a:p>
        </p:txBody>
      </p:sp>
      <p:sp>
        <p:nvSpPr>
          <p:cNvPr id="149" name="Shape 149"/>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14</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Shape 155"/>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dirty="0" smtClean="0">
                <a:solidFill>
                  <a:schemeClr val="dk1"/>
                </a:solidFill>
                <a:latin typeface="Calibri"/>
                <a:ea typeface="Calibri"/>
                <a:cs typeface="Calibri"/>
                <a:sym typeface="Calibri"/>
              </a:rPr>
              <a:t>Nili</a:t>
            </a:r>
            <a:endParaRPr sz="1200" b="0" i="0" u="none" strike="noStrike" cap="none" dirty="0">
              <a:solidFill>
                <a:schemeClr val="dk1"/>
              </a:solidFill>
              <a:latin typeface="Calibri"/>
              <a:ea typeface="Calibri"/>
              <a:cs typeface="Calibri"/>
              <a:sym typeface="Calibri"/>
            </a:endParaRPr>
          </a:p>
        </p:txBody>
      </p:sp>
      <p:sp>
        <p:nvSpPr>
          <p:cNvPr id="156" name="Shape 156"/>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15</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Shape 163"/>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smtClean="0">
                <a:sym typeface="Calibri"/>
              </a:rPr>
              <a:t>Eric</a:t>
            </a:r>
            <a:endParaRPr dirty="0">
              <a:sym typeface="Calibri"/>
            </a:endParaRPr>
          </a:p>
        </p:txBody>
      </p:sp>
      <p:sp>
        <p:nvSpPr>
          <p:cNvPr id="164" name="Shape 164"/>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16</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smtClean="0"/>
              <a:t>Nili</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Shape 176"/>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Eric</a:t>
            </a:r>
            <a:endParaRPr sz="1200" b="0" i="0" u="none" strike="noStrike" cap="none" dirty="0">
              <a:solidFill>
                <a:schemeClr val="dk1"/>
              </a:solidFill>
              <a:latin typeface="Calibri"/>
              <a:ea typeface="Calibri"/>
              <a:cs typeface="Calibri"/>
              <a:sym typeface="Calibri"/>
            </a:endParaRPr>
          </a:p>
        </p:txBody>
      </p:sp>
      <p:sp>
        <p:nvSpPr>
          <p:cNvPr id="177" name="Shape 177"/>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18</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Shape 183"/>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dirty="0" smtClean="0">
                <a:solidFill>
                  <a:schemeClr val="dk1"/>
                </a:solidFill>
                <a:latin typeface="Calibri"/>
                <a:ea typeface="Calibri"/>
                <a:cs typeface="Calibri"/>
                <a:sym typeface="Calibri"/>
              </a:rPr>
              <a:t>Nili</a:t>
            </a:r>
            <a:endParaRPr sz="1200" b="0" i="0" u="none" strike="noStrike" cap="none" dirty="0">
              <a:solidFill>
                <a:schemeClr val="dk1"/>
              </a:solidFill>
              <a:latin typeface="Calibri"/>
              <a:ea typeface="Calibri"/>
              <a:cs typeface="Calibri"/>
              <a:sym typeface="Calibri"/>
            </a:endParaRPr>
          </a:p>
        </p:txBody>
      </p:sp>
      <p:sp>
        <p:nvSpPr>
          <p:cNvPr id="184" name="Shape 184"/>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19</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Eric</a:t>
            </a:r>
            <a:endParaRPr dirty="0"/>
          </a:p>
        </p:txBody>
      </p:sp>
      <p:sp>
        <p:nvSpPr>
          <p:cNvPr id="66" name="Shape 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Shape 19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91" name="Shape 19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20</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Shape 72"/>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Nili</a:t>
            </a:r>
            <a:endParaRPr sz="1200" b="0" i="0" u="none" strike="noStrike" cap="none" dirty="0">
              <a:solidFill>
                <a:schemeClr val="dk1"/>
              </a:solidFill>
              <a:latin typeface="Calibri"/>
              <a:ea typeface="Calibri"/>
              <a:cs typeface="Calibri"/>
              <a:sym typeface="Calibri"/>
            </a:endParaRPr>
          </a:p>
        </p:txBody>
      </p:sp>
      <p:sp>
        <p:nvSpPr>
          <p:cNvPr id="73" name="Shape 73"/>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3</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Shape 86"/>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dirty="0" smtClean="0">
                <a:solidFill>
                  <a:schemeClr val="dk1"/>
                </a:solidFill>
                <a:latin typeface="Calibri"/>
                <a:ea typeface="Calibri"/>
                <a:cs typeface="Calibri"/>
                <a:sym typeface="Calibri"/>
              </a:rPr>
              <a:t>Eric</a:t>
            </a:r>
            <a:endParaRPr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4</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Shape 79"/>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Nili</a:t>
            </a:r>
            <a:endParaRPr sz="1200" b="0" i="0" u="none" strike="noStrike" cap="none" dirty="0">
              <a:solidFill>
                <a:schemeClr val="dk1"/>
              </a:solidFill>
              <a:latin typeface="Calibri"/>
              <a:ea typeface="Calibri"/>
              <a:cs typeface="Calibri"/>
              <a:sym typeface="Calibri"/>
            </a:endParaRPr>
          </a:p>
        </p:txBody>
      </p:sp>
      <p:sp>
        <p:nvSpPr>
          <p:cNvPr id="80" name="Shape 80"/>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5</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Shape 93"/>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Nili</a:t>
            </a:r>
            <a:endParaRPr sz="1200" b="0" i="0" u="none" strike="noStrike" cap="none" dirty="0">
              <a:solidFill>
                <a:schemeClr val="dk1"/>
              </a:solidFill>
              <a:latin typeface="Calibri"/>
              <a:ea typeface="Calibri"/>
              <a:cs typeface="Calibri"/>
              <a:sym typeface="Calibri"/>
            </a:endParaRPr>
          </a:p>
        </p:txBody>
      </p:sp>
      <p:sp>
        <p:nvSpPr>
          <p:cNvPr id="94" name="Shape 94"/>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6</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Shape 10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Eric</a:t>
            </a:r>
            <a:endParaRPr sz="1200" b="0" i="0" u="none" strike="noStrike" cap="none" dirty="0">
              <a:solidFill>
                <a:schemeClr val="dk1"/>
              </a:solidFill>
              <a:latin typeface="Calibri"/>
              <a:ea typeface="Calibri"/>
              <a:cs typeface="Calibri"/>
              <a:sym typeface="Calibri"/>
            </a:endParaRPr>
          </a:p>
        </p:txBody>
      </p:sp>
      <p:sp>
        <p:nvSpPr>
          <p:cNvPr id="101" name="Shape 10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7</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Shape 107"/>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smtClean="0">
                <a:solidFill>
                  <a:schemeClr val="dk1"/>
                </a:solidFill>
                <a:latin typeface="Calibri"/>
                <a:ea typeface="Calibri"/>
                <a:cs typeface="Calibri"/>
                <a:sym typeface="Calibri"/>
              </a:rPr>
              <a:t>Nili</a:t>
            </a:r>
            <a:endParaRPr sz="1200" b="0" i="0" u="none" strike="noStrike" cap="none" dirty="0">
              <a:solidFill>
                <a:schemeClr val="dk1"/>
              </a:solidFill>
              <a:latin typeface="Calibri"/>
              <a:ea typeface="Calibri"/>
              <a:cs typeface="Calibri"/>
              <a:sym typeface="Calibri"/>
            </a:endParaRPr>
          </a:p>
        </p:txBody>
      </p:sp>
      <p:sp>
        <p:nvSpPr>
          <p:cNvPr id="108" name="Shape 10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a:solidFill>
                  <a:schemeClr val="dk1"/>
                </a:solidFill>
                <a:latin typeface="Calibri"/>
                <a:ea typeface="Calibri"/>
                <a:cs typeface="Calibri"/>
                <a:sym typeface="Calibri"/>
              </a:rPr>
              <a:t>8</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Eric</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1544259"/>
            <a:ext cx="9146751"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20" y="1624774"/>
            <a:ext cx="8603674" cy="1304510"/>
          </a:xfrm>
        </p:spPr>
        <p:txBody>
          <a:bodyPr tIns="45720" bIns="45720" anchor="ctr">
            <a:normAutofit/>
          </a:bodyPr>
          <a:lstStyle>
            <a:lvl1pPr algn="ctr">
              <a:lnSpc>
                <a:spcPct val="80000"/>
              </a:lnSpc>
              <a:defRPr sz="4500" spc="113" baseline="0"/>
            </a:lvl1pPr>
          </a:lstStyle>
          <a:p>
            <a:r>
              <a:rPr lang="en-US" smtClean="0"/>
              <a:t>Click to edit Master title style</a:t>
            </a:r>
            <a:endParaRPr lang="en-US" dirty="0"/>
          </a:p>
        </p:txBody>
      </p:sp>
      <p:sp>
        <p:nvSpPr>
          <p:cNvPr id="3" name="Subtitle 2"/>
          <p:cNvSpPr>
            <a:spLocks noGrp="1"/>
          </p:cNvSpPr>
          <p:nvPr>
            <p:ph type="subTitle" idx="1"/>
          </p:nvPr>
        </p:nvSpPr>
        <p:spPr>
          <a:xfrm>
            <a:off x="1143000" y="2997188"/>
            <a:ext cx="6858000" cy="981941"/>
          </a:xfrm>
        </p:spPr>
        <p:txBody>
          <a:bodyPr>
            <a:normAutofit/>
          </a:bodyPr>
          <a:lstStyle>
            <a:lvl1pPr marL="0" indent="0" algn="ctr">
              <a:buNone/>
              <a:defRPr sz="1500"/>
            </a:lvl1pPr>
            <a:lvl2pPr marL="342900" indent="0" algn="ctr">
              <a:buNone/>
              <a:defRPr sz="1500"/>
            </a:lvl2pPr>
            <a:lvl3pPr marL="685800" indent="0" algn="ctr">
              <a:buNone/>
              <a:defRPr sz="15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90266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321755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205978"/>
            <a:ext cx="1801785" cy="442317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05978"/>
            <a:ext cx="5979968" cy="442317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4817141"/>
            <a:ext cx="2057397" cy="273844"/>
          </a:xfrm>
        </p:spPr>
        <p:txBody>
          <a:bodyPr/>
          <a:lstStyle/>
          <a:p>
            <a:fld id="{96DFF08F-DC6B-4601-B491-B0F83F6DD2DA}" type="datetimeFigureOut">
              <a:rPr lang="en-US" dirty="0"/>
              <a:t>7/9/18</a:t>
            </a:fld>
            <a:endParaRPr lang="en-US" dirty="0"/>
          </a:p>
        </p:txBody>
      </p:sp>
      <p:sp>
        <p:nvSpPr>
          <p:cNvPr id="5" name="Footer Placeholder 4"/>
          <p:cNvSpPr>
            <a:spLocks noGrp="1"/>
          </p:cNvSpPr>
          <p:nvPr>
            <p:ph type="ftr" sz="quarter" idx="11"/>
          </p:nvPr>
        </p:nvSpPr>
        <p:spPr>
          <a:xfrm>
            <a:off x="2832102" y="4817141"/>
            <a:ext cx="3209752" cy="273844"/>
          </a:xfrm>
        </p:spPr>
        <p:txBody>
          <a:bodyPr/>
          <a:lstStyle/>
          <a:p>
            <a:endParaRPr lang="en-US" dirty="0"/>
          </a:p>
        </p:txBody>
      </p:sp>
      <p:sp>
        <p:nvSpPr>
          <p:cNvPr id="6" name="Slide Number Placeholder 5"/>
          <p:cNvSpPr>
            <a:spLocks noGrp="1"/>
          </p:cNvSpPr>
          <p:nvPr>
            <p:ph type="sldNum" sz="quarter" idx="12"/>
          </p:nvPr>
        </p:nvSpPr>
        <p:spPr>
          <a:xfrm>
            <a:off x="6054787" y="4817141"/>
            <a:ext cx="659819" cy="273844"/>
          </a:xfrm>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958003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50"/>
        <p:cNvGrpSpPr/>
        <p:nvPr/>
      </p:nvGrpSpPr>
      <p:grpSpPr>
        <a:xfrm>
          <a:off x="0" y="0"/>
          <a:ext cx="0" cy="0"/>
          <a:chOff x="0" y="0"/>
          <a:chExt cx="0" cy="0"/>
        </a:xfrm>
      </p:grpSpPr>
      <p:sp>
        <p:nvSpPr>
          <p:cNvPr id="51" name="Shape 51"/>
          <p:cNvSpPr txBox="1">
            <a:spLocks noGrp="1"/>
          </p:cNvSpPr>
          <p:nvPr>
            <p:ph type="ctrTitle"/>
          </p:nvPr>
        </p:nvSpPr>
        <p:spPr>
          <a:xfrm>
            <a:off x="685800" y="841772"/>
            <a:ext cx="7772400" cy="1790700"/>
          </a:xfrm>
          <a:prstGeom prst="rect">
            <a:avLst/>
          </a:prstGeom>
          <a:noFill/>
          <a:ln>
            <a:noFill/>
          </a:ln>
        </p:spPr>
        <p:txBody>
          <a:bodyPr spcFirstLastPara="1" wrap="square" lIns="68575" tIns="34275" rIns="68575" bIns="34275" anchor="b" anchorCtr="1"/>
          <a:lstStyle>
            <a:lvl1pPr marR="0" lvl="0" algn="ctr" rtl="0">
              <a:lnSpc>
                <a:spcPct val="90000"/>
              </a:lnSpc>
              <a:spcBef>
                <a:spcPts val="0"/>
              </a:spcBef>
              <a:spcAft>
                <a:spcPts val="0"/>
              </a:spcAft>
              <a:buClr>
                <a:srgbClr val="261300"/>
              </a:buClr>
              <a:buSzPts val="4500"/>
              <a:buFont typeface="Georgia"/>
              <a:buNone/>
              <a:defRPr sz="4500" b="1" i="1" u="none" strike="noStrike" cap="none">
                <a:solidFill>
                  <a:srgbClr val="261300"/>
                </a:solidFill>
                <a:latin typeface="Georgia"/>
                <a:ea typeface="Georgia"/>
                <a:cs typeface="Georgia"/>
                <a:sym typeface="Georgia"/>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2" name="Shape 52"/>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lstStyle>
            <a:lvl1pPr marR="0" lvl="0" algn="ctr" rtl="0">
              <a:lnSpc>
                <a:spcPct val="90000"/>
              </a:lnSpc>
              <a:spcBef>
                <a:spcPts val="800"/>
              </a:spcBef>
              <a:spcAft>
                <a:spcPts val="0"/>
              </a:spcAft>
              <a:buClr>
                <a:srgbClr val="1A0D00"/>
              </a:buClr>
              <a:buSzPts val="1800"/>
              <a:buFont typeface="Arial"/>
              <a:buNone/>
              <a:defRPr sz="1800" b="1" i="1" u="none" strike="noStrike" cap="none">
                <a:solidFill>
                  <a:srgbClr val="1A0D00"/>
                </a:solidFill>
                <a:latin typeface="Georgia"/>
                <a:ea typeface="Georgia"/>
                <a:cs typeface="Georgia"/>
                <a:sym typeface="Georgia"/>
              </a:defRPr>
            </a:lvl1pPr>
            <a:lvl2pPr marR="0" lvl="1" algn="ctr" rtl="0">
              <a:lnSpc>
                <a:spcPct val="90000"/>
              </a:lnSpc>
              <a:spcBef>
                <a:spcPts val="1600"/>
              </a:spcBef>
              <a:spcAft>
                <a:spcPts val="0"/>
              </a:spcAft>
              <a:buClr>
                <a:srgbClr val="1A0D00"/>
              </a:buClr>
              <a:buSzPts val="1500"/>
              <a:buFont typeface="Arial"/>
              <a:buNone/>
              <a:defRPr sz="1500" b="0" i="0" u="none" strike="noStrike" cap="none">
                <a:solidFill>
                  <a:srgbClr val="1A0D00"/>
                </a:solidFill>
                <a:latin typeface="Georgia"/>
                <a:ea typeface="Georgia"/>
                <a:cs typeface="Georgia"/>
                <a:sym typeface="Georgia"/>
              </a:defRPr>
            </a:lvl2pPr>
            <a:lvl3pPr marR="0" lvl="2" algn="ctr" rtl="0">
              <a:lnSpc>
                <a:spcPct val="90000"/>
              </a:lnSpc>
              <a:spcBef>
                <a:spcPts val="1600"/>
              </a:spcBef>
              <a:spcAft>
                <a:spcPts val="0"/>
              </a:spcAft>
              <a:buClr>
                <a:srgbClr val="1A0D00"/>
              </a:buClr>
              <a:buSzPts val="1400"/>
              <a:buFont typeface="Arial"/>
              <a:buNone/>
              <a:defRPr sz="1400" b="0" i="0" u="none" strike="noStrike" cap="none">
                <a:solidFill>
                  <a:srgbClr val="1A0D00"/>
                </a:solidFill>
                <a:latin typeface="Georgia"/>
                <a:ea typeface="Georgia"/>
                <a:cs typeface="Georgia"/>
                <a:sym typeface="Georgia"/>
              </a:defRPr>
            </a:lvl3pPr>
            <a:lvl4pPr marR="0" lvl="3" algn="ctr" rtl="0">
              <a:lnSpc>
                <a:spcPct val="90000"/>
              </a:lnSpc>
              <a:spcBef>
                <a:spcPts val="1600"/>
              </a:spcBef>
              <a:spcAft>
                <a:spcPts val="0"/>
              </a:spcAft>
              <a:buClr>
                <a:srgbClr val="1A0D00"/>
              </a:buClr>
              <a:buSzPts val="1200"/>
              <a:buFont typeface="Arial"/>
              <a:buNone/>
              <a:defRPr sz="1200" b="0" i="0" u="none" strike="noStrike" cap="none">
                <a:solidFill>
                  <a:srgbClr val="1A0D00"/>
                </a:solidFill>
                <a:latin typeface="Georgia"/>
                <a:ea typeface="Georgia"/>
                <a:cs typeface="Georgia"/>
                <a:sym typeface="Georgia"/>
              </a:defRPr>
            </a:lvl4pPr>
            <a:lvl5pPr marR="0" lvl="4" algn="ctr" rtl="0">
              <a:lnSpc>
                <a:spcPct val="90000"/>
              </a:lnSpc>
              <a:spcBef>
                <a:spcPts val="1600"/>
              </a:spcBef>
              <a:spcAft>
                <a:spcPts val="0"/>
              </a:spcAft>
              <a:buClr>
                <a:srgbClr val="1A0D00"/>
              </a:buClr>
              <a:buSzPts val="1200"/>
              <a:buFont typeface="Arial"/>
              <a:buNone/>
              <a:defRPr sz="1200" b="0" i="0" u="none" strike="noStrike" cap="none">
                <a:solidFill>
                  <a:srgbClr val="1A0D00"/>
                </a:solidFill>
                <a:latin typeface="Georgia"/>
                <a:ea typeface="Georgia"/>
                <a:cs typeface="Georgia"/>
                <a:sym typeface="Georgia"/>
              </a:defRPr>
            </a:lvl5pPr>
            <a:lvl6pPr marR="0" lvl="5" algn="ctr" rtl="0">
              <a:lnSpc>
                <a:spcPct val="90000"/>
              </a:lnSpc>
              <a:spcBef>
                <a:spcPts val="16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16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16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1600"/>
              </a:spcBef>
              <a:spcAft>
                <a:spcPts val="160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457950" y="4767264"/>
            <a:ext cx="2057400" cy="273900"/>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b="0" i="0" u="none" strike="noStrike" cap="none">
                <a:solidFill>
                  <a:srgbClr val="888888"/>
                </a:solidFill>
                <a:latin typeface="Calibri"/>
                <a:ea typeface="Calibri"/>
                <a:cs typeface="Calibri"/>
                <a:sym typeface="Calibri"/>
              </a:defRPr>
            </a:lvl1pPr>
            <a:lvl2pPr marL="0" marR="0" lvl="1" indent="0" algn="l" rtl="0">
              <a:spcBef>
                <a:spcPts val="0"/>
              </a:spcBef>
              <a:buNone/>
              <a:defRPr sz="1400" b="0" i="0" u="none" strike="noStrike" cap="none">
                <a:solidFill>
                  <a:srgbClr val="888888"/>
                </a:solidFill>
                <a:latin typeface="Calibri"/>
                <a:ea typeface="Calibri"/>
                <a:cs typeface="Calibri"/>
                <a:sym typeface="Calibri"/>
              </a:defRPr>
            </a:lvl2pPr>
            <a:lvl3pPr marL="0" marR="0" lvl="2" indent="0" algn="l" rtl="0">
              <a:spcBef>
                <a:spcPts val="0"/>
              </a:spcBef>
              <a:buNone/>
              <a:defRPr sz="1400" b="0" i="0" u="none" strike="noStrike" cap="none">
                <a:solidFill>
                  <a:srgbClr val="888888"/>
                </a:solidFill>
                <a:latin typeface="Calibri"/>
                <a:ea typeface="Calibri"/>
                <a:cs typeface="Calibri"/>
                <a:sym typeface="Calibri"/>
              </a:defRPr>
            </a:lvl3pPr>
            <a:lvl4pPr marL="0" marR="0" lvl="3" indent="0" algn="l" rtl="0">
              <a:spcBef>
                <a:spcPts val="0"/>
              </a:spcBef>
              <a:buNone/>
              <a:defRPr sz="1400" b="0" i="0" u="none" strike="noStrike" cap="none">
                <a:solidFill>
                  <a:srgbClr val="888888"/>
                </a:solidFill>
                <a:latin typeface="Calibri"/>
                <a:ea typeface="Calibri"/>
                <a:cs typeface="Calibri"/>
                <a:sym typeface="Calibri"/>
              </a:defRPr>
            </a:lvl4pPr>
            <a:lvl5pPr marL="0" marR="0" lvl="4" indent="0" algn="l" rtl="0">
              <a:spcBef>
                <a:spcPts val="0"/>
              </a:spcBef>
              <a:buNone/>
              <a:defRPr sz="1400" b="0" i="0" u="none" strike="noStrike" cap="none">
                <a:solidFill>
                  <a:srgbClr val="888888"/>
                </a:solidFill>
                <a:latin typeface="Calibri"/>
                <a:ea typeface="Calibri"/>
                <a:cs typeface="Calibri"/>
                <a:sym typeface="Calibri"/>
              </a:defRPr>
            </a:lvl5pPr>
            <a:lvl6pPr marL="0" marR="0" lvl="5" indent="0" algn="l" rtl="0">
              <a:spcBef>
                <a:spcPts val="0"/>
              </a:spcBef>
              <a:buNone/>
              <a:defRPr sz="1400" b="0" i="0" u="none" strike="noStrike" cap="none">
                <a:solidFill>
                  <a:srgbClr val="888888"/>
                </a:solidFill>
                <a:latin typeface="Calibri"/>
                <a:ea typeface="Calibri"/>
                <a:cs typeface="Calibri"/>
                <a:sym typeface="Calibri"/>
              </a:defRPr>
            </a:lvl6pPr>
            <a:lvl7pPr marL="0" marR="0" lvl="6" indent="0" algn="l" rtl="0">
              <a:spcBef>
                <a:spcPts val="0"/>
              </a:spcBef>
              <a:buNone/>
              <a:defRPr sz="1400" b="0" i="0" u="none" strike="noStrike" cap="none">
                <a:solidFill>
                  <a:srgbClr val="888888"/>
                </a:solidFill>
                <a:latin typeface="Calibri"/>
                <a:ea typeface="Calibri"/>
                <a:cs typeface="Calibri"/>
                <a:sym typeface="Calibri"/>
              </a:defRPr>
            </a:lvl7pPr>
            <a:lvl8pPr marL="0" marR="0" lvl="7" indent="0" algn="l" rtl="0">
              <a:spcBef>
                <a:spcPts val="0"/>
              </a:spcBef>
              <a:buNone/>
              <a:defRPr sz="1400" b="0" i="0" u="none" strike="noStrike" cap="none">
                <a:solidFill>
                  <a:srgbClr val="888888"/>
                </a:solidFill>
                <a:latin typeface="Calibri"/>
                <a:ea typeface="Calibri"/>
                <a:cs typeface="Calibri"/>
                <a:sym typeface="Calibri"/>
              </a:defRPr>
            </a:lvl8pPr>
            <a:lvl9pPr marL="0" marR="0" lvl="8" indent="0" algn="l" rtl="0">
              <a:spcBef>
                <a:spcPts val="0"/>
              </a:spcBef>
              <a:buNone/>
              <a:defRPr sz="14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3364910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323789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4642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1544259"/>
            <a:ext cx="914675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1656659"/>
            <a:ext cx="7886700" cy="1257300"/>
          </a:xfrm>
        </p:spPr>
        <p:txBody>
          <a:bodyPr anchor="ctr">
            <a:noAutofit/>
          </a:bodyPr>
          <a:lstStyle>
            <a:lvl1pPr algn="ctr">
              <a:lnSpc>
                <a:spcPct val="80000"/>
              </a:lnSpc>
              <a:defRPr sz="4500" b="0" spc="113"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4893" y="3007751"/>
            <a:ext cx="7886700" cy="880979"/>
          </a:xfrm>
        </p:spPr>
        <p:txBody>
          <a:bodyPr anchor="t">
            <a:normAutofit/>
          </a:bodyPr>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7/9/18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24214040"/>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04008" y="1508760"/>
            <a:ext cx="3566160" cy="31546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72793" y="1508760"/>
            <a:ext cx="3566160" cy="31546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0435805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5256" y="1435102"/>
            <a:ext cx="3566160" cy="557321"/>
          </a:xfrm>
        </p:spPr>
        <p:txBody>
          <a:bodyPr anchor="ctr">
            <a:normAutofit/>
          </a:bodyPr>
          <a:lstStyle>
            <a:lvl1pPr marL="0" indent="0">
              <a:buNone/>
              <a:defRPr sz="15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905256" y="1992425"/>
            <a:ext cx="3566160" cy="267462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73423" y="1435102"/>
            <a:ext cx="3566160" cy="557321"/>
          </a:xfrm>
        </p:spPr>
        <p:txBody>
          <a:bodyPr anchor="ctr">
            <a:normAutofit/>
          </a:bodyPr>
          <a:lstStyle>
            <a:lvl1pPr marL="0" indent="0">
              <a:buNone/>
              <a:defRPr sz="15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73423" y="1992423"/>
            <a:ext cx="3566160" cy="267462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7/9/18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5438886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7/9/18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6640307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7/9/18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8165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905256" y="1590041"/>
            <a:ext cx="4594860" cy="30861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841767" y="1610615"/>
            <a:ext cx="2400300" cy="2574239"/>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1266970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60120" y="1658621"/>
            <a:ext cx="4594860" cy="2948940"/>
          </a:xfrm>
          <a:solidFill>
            <a:schemeClr val="tx2">
              <a:lumMod val="60000"/>
              <a:lumOff val="40000"/>
            </a:schemeClr>
          </a:solidFill>
        </p:spPr>
        <p:txBody>
          <a:bodyPr tIns="365760" anchor="t"/>
          <a:lstStyle>
            <a:lvl1pPr marL="0" indent="0" algn="ctr">
              <a:buNone/>
              <a:defRPr sz="2400">
                <a:solidFill>
                  <a:schemeClr val="tx1">
                    <a:lumMod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43016" y="1612966"/>
            <a:ext cx="2400300" cy="2571750"/>
          </a:xfrm>
        </p:spPr>
        <p:txBody>
          <a:bodyPr>
            <a:normAutofit/>
          </a:bodyPr>
          <a:lstStyle>
            <a:lvl1pPr marL="0" indent="0">
              <a:lnSpc>
                <a:spcPct val="95000"/>
              </a:lnSpc>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1795665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32082"/>
            <a:ext cx="9141714" cy="12344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2189" y="213132"/>
            <a:ext cx="7338060" cy="113157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02189" y="1508760"/>
            <a:ext cx="7338060" cy="31546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01699" y="4817141"/>
            <a:ext cx="2250671" cy="273844"/>
          </a:xfrm>
          <a:prstGeom prst="rect">
            <a:avLst/>
          </a:prstGeom>
        </p:spPr>
        <p:txBody>
          <a:bodyPr vert="horz" lIns="91440" tIns="45720" rIns="45720" bIns="45720" rtlCol="0" anchor="ctr"/>
          <a:lstStyle>
            <a:lvl1pPr algn="l">
              <a:defRPr sz="788">
                <a:solidFill>
                  <a:schemeClr val="tx1"/>
                </a:solidFill>
              </a:defRPr>
            </a:lvl1pPr>
          </a:lstStyle>
          <a:p>
            <a:fld id="{96DFF08F-DC6B-4601-B491-B0F83F6DD2DA}" type="datetimeFigureOut">
              <a:rPr lang="en-US" dirty="0"/>
              <a:pPr/>
              <a:t>7/9/18</a:t>
            </a:fld>
            <a:endParaRPr lang="en-US" dirty="0"/>
          </a:p>
        </p:txBody>
      </p:sp>
      <p:sp>
        <p:nvSpPr>
          <p:cNvPr id="5" name="Footer Placeholder 4"/>
          <p:cNvSpPr>
            <a:spLocks noGrp="1"/>
          </p:cNvSpPr>
          <p:nvPr>
            <p:ph type="ftr" sz="quarter" idx="3"/>
          </p:nvPr>
        </p:nvSpPr>
        <p:spPr>
          <a:xfrm>
            <a:off x="4197353" y="4817141"/>
            <a:ext cx="3783330" cy="273844"/>
          </a:xfrm>
          <a:prstGeom prst="rect">
            <a:avLst/>
          </a:prstGeom>
        </p:spPr>
        <p:txBody>
          <a:bodyPr vert="horz" lIns="91440" tIns="45720" rIns="91440" bIns="45720" rtlCol="0" anchor="ctr"/>
          <a:lstStyle>
            <a:lvl1pPr algn="r">
              <a:defRPr sz="788">
                <a:solidFill>
                  <a:schemeClr val="tx1"/>
                </a:solidFill>
              </a:defRPr>
            </a:lvl1pPr>
          </a:lstStyle>
          <a:p>
            <a:endParaRPr lang="en-US" dirty="0"/>
          </a:p>
        </p:txBody>
      </p:sp>
      <p:sp>
        <p:nvSpPr>
          <p:cNvPr id="6" name="Slide Number Placeholder 5"/>
          <p:cNvSpPr>
            <a:spLocks noGrp="1"/>
          </p:cNvSpPr>
          <p:nvPr>
            <p:ph type="sldNum" sz="quarter" idx="4"/>
          </p:nvPr>
        </p:nvSpPr>
        <p:spPr>
          <a:xfrm>
            <a:off x="7994195" y="4817141"/>
            <a:ext cx="709698" cy="273844"/>
          </a:xfrm>
          <a:prstGeom prst="rect">
            <a:avLst/>
          </a:prstGeom>
        </p:spPr>
        <p:txBody>
          <a:bodyPr vert="horz" lIns="45720" tIns="45720" rIns="91440" bIns="45720" rtlCol="0" anchor="ctr"/>
          <a:lstStyle>
            <a:lvl1pPr algn="l">
              <a:defRPr sz="900" b="0">
                <a:solidFill>
                  <a:schemeClr val="tx1"/>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30692445"/>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ftr="0" dt="0"/>
  <p:txStyles>
    <p:titleStyle>
      <a:lvl1pPr algn="l" defTabSz="685800" rtl="0" eaLnBrk="1" latinLnBrk="0" hangingPunct="1">
        <a:lnSpc>
          <a:spcPct val="85000"/>
        </a:lnSpc>
        <a:spcBef>
          <a:spcPct val="0"/>
        </a:spcBef>
        <a:buNone/>
        <a:defRPr sz="3000" kern="1200" cap="all" baseline="0">
          <a:solidFill>
            <a:schemeClr val="bg2"/>
          </a:solidFill>
          <a:latin typeface="+mj-lt"/>
          <a:ea typeface="+mj-ea"/>
          <a:cs typeface="+mj-cs"/>
        </a:defRPr>
      </a:lvl1pPr>
    </p:titleStyle>
    <p:bodyStyle>
      <a:lvl1pPr marL="137160" indent="-137160" algn="l" defTabSz="685800" rtl="0" eaLnBrk="1" latinLnBrk="0" hangingPunct="1">
        <a:lnSpc>
          <a:spcPct val="90000"/>
        </a:lnSpc>
        <a:spcBef>
          <a:spcPts val="900"/>
        </a:spcBef>
        <a:spcAft>
          <a:spcPts val="150"/>
        </a:spcAft>
        <a:buClr>
          <a:schemeClr val="tx1"/>
        </a:buClr>
        <a:buFont typeface="Wingdings" pitchFamily="2" charset="2"/>
        <a:buChar char=""/>
        <a:defRPr sz="1650" kern="1200">
          <a:solidFill>
            <a:schemeClr val="tx1"/>
          </a:solidFill>
          <a:latin typeface="+mn-lt"/>
          <a:ea typeface="+mn-ea"/>
          <a:cs typeface="+mn-cs"/>
        </a:defRPr>
      </a:lvl1pPr>
      <a:lvl2pPr marL="308610" indent="-137160" algn="l" defTabSz="685800" rtl="0" eaLnBrk="1" latinLnBrk="0" hangingPunct="1">
        <a:lnSpc>
          <a:spcPct val="90000"/>
        </a:lnSpc>
        <a:spcBef>
          <a:spcPts val="150"/>
        </a:spcBef>
        <a:spcAft>
          <a:spcPts val="300"/>
        </a:spcAft>
        <a:buClr>
          <a:schemeClr val="tx1"/>
        </a:buClr>
        <a:buFont typeface="Wingdings" pitchFamily="2" charset="2"/>
        <a:buChar char=""/>
        <a:defRPr sz="1500" kern="1200">
          <a:solidFill>
            <a:schemeClr val="tx1"/>
          </a:solidFill>
          <a:latin typeface="+mn-lt"/>
          <a:ea typeface="+mn-ea"/>
          <a:cs typeface="+mn-cs"/>
        </a:defRPr>
      </a:lvl2pPr>
      <a:lvl3pPr marL="480060" indent="-137160" algn="l" defTabSz="685800" rtl="0" eaLnBrk="1" latinLnBrk="0" hangingPunct="1">
        <a:lnSpc>
          <a:spcPct val="90000"/>
        </a:lnSpc>
        <a:spcBef>
          <a:spcPts val="150"/>
        </a:spcBef>
        <a:spcAft>
          <a:spcPts val="300"/>
        </a:spcAft>
        <a:buClr>
          <a:schemeClr val="tx1"/>
        </a:buClr>
        <a:buFont typeface="Wingdings" pitchFamily="2" charset="2"/>
        <a:buChar char=""/>
        <a:defRPr sz="1350" kern="1200">
          <a:solidFill>
            <a:schemeClr val="tx1"/>
          </a:solidFill>
          <a:latin typeface="+mn-lt"/>
          <a:ea typeface="+mn-ea"/>
          <a:cs typeface="+mn-cs"/>
        </a:defRPr>
      </a:lvl3pPr>
      <a:lvl4pPr marL="651510" indent="-13716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4pPr>
      <a:lvl5pPr marL="822960" indent="-13716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5pPr>
      <a:lvl6pPr marL="9634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6pPr>
      <a:lvl7pPr marL="11038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7pPr>
      <a:lvl8pPr marL="12217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8pPr>
      <a:lvl9pPr marL="1354650" indent="-171450" algn="l" defTabSz="685800" rtl="0" eaLnBrk="1" latinLnBrk="0" hangingPunct="1">
        <a:lnSpc>
          <a:spcPct val="90000"/>
        </a:lnSpc>
        <a:spcBef>
          <a:spcPts val="150"/>
        </a:spcBef>
        <a:spcAft>
          <a:spcPts val="300"/>
        </a:spcAft>
        <a:buClr>
          <a:schemeClr val="tx1"/>
        </a:buClr>
        <a:buFont typeface="Wingdings" pitchFamily="2" charset="2"/>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hyperlink" Target="https://wcc.yccd.edu/curriculu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govt.westlaw.com/calregs/Browse/Home/California/CaliforniaCodeofRegulations?guid=IA71B9D70D48411DEBC02831C6D6C108E" TargetMode="External"/><Relationship Id="rId4" Type="http://schemas.openxmlformats.org/officeDocument/2006/relationships/hyperlink" Target="http://extranet.cccco.edu/Portals/1/ExecutiveOffice/Board/2016_agendas/July/PCAH_6thEdition_Final_June2016_kc.pdf" TargetMode="External"/><Relationship Id="rId5" Type="http://schemas.openxmlformats.org/officeDocument/2006/relationships/hyperlink" Target="http://www.asccc.org/sites/default/files/COR.pdf" TargetMode="External"/><Relationship Id="rId6" Type="http://schemas.openxmlformats.org/officeDocument/2006/relationships/hyperlink" Target="http://www.asccc.org/sites/default/files/Noncredit%20Nuts%20&amp;%20Bolts%20Curric%20Regional_3-22-15.pdf"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extranet.cccco.edu/Portals/1/AA/Credit/2013Files/TOPmanual6_2009_09corrected_12.5.13.pdf" TargetMode="External"/><Relationship Id="rId4" Type="http://schemas.openxmlformats.org/officeDocument/2006/relationships/hyperlink" Target="http://californiacommunitycolleges.cccco.edu/Portals/0/Reports/2017-Minimum-Qualifications-Handbook-r1-ADA.pdf" TargetMode="External"/><Relationship Id="rId5" Type="http://schemas.openxmlformats.org/officeDocument/2006/relationships/hyperlink" Target="http://extranet.cccco.edu/Divisions/AcademicAffairs/EducationalProgramsandProfessionalDevelopment/DistanceEducation.aspx" TargetMode="External"/><Relationship Id="rId6" Type="http://schemas.openxmlformats.org/officeDocument/2006/relationships/hyperlink" Target="http://extranet.cccco.edu/Divisions/AcademicAffairs/InstructionalProgramsandServicesUnit/DistanceEducation.aspx" TargetMode="External"/><Relationship Id="rId7" Type="http://schemas.openxmlformats.org/officeDocument/2006/relationships/hyperlink" Target="http://accjc.org/wp-content/uploads/Accreditation-Reference-Handbook_Jul2016.pdf" TargetMode="External"/><Relationship Id="rId8" Type="http://schemas.openxmlformats.org/officeDocument/2006/relationships/hyperlink" Target="https://ccccio.org/documents/CIOManual01-05-2013.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assist.org/web-assist/welcome.html" TargetMode="External"/><Relationship Id="rId4" Type="http://schemas.openxmlformats.org/officeDocument/2006/relationships/hyperlink" Target="http://icas-ca.org/Websites/icasca/images/IGETC%20Standards%20version%201.8" TargetMode="External"/><Relationship Id="rId5" Type="http://schemas.openxmlformats.org/officeDocument/2006/relationships/hyperlink" Target="http://icas-ca.org/Websites/icasca/images/IGETC%20Standards%20version%201.8%20final%20version.doc.pdf" TargetMode="External"/><Relationship Id="rId6" Type="http://schemas.openxmlformats.org/officeDocument/2006/relationships/hyperlink" Target="https://www.calstate.edu/App/GEAC/documents/GE-Reviewers-Guiding-Notes.pdf" TargetMode="External"/><Relationship Id="rId7" Type="http://schemas.openxmlformats.org/officeDocument/2006/relationships/hyperlink" Target="https://www.ucop.edu/transfer-articulation/transferable-course-agreements/tca-policy/regulations-by-subject-area.html"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mailto:CaCurricChairs-subscribe@yahoogroups.com" TargetMode="External"/><Relationship Id="rId4" Type="http://schemas.openxmlformats.org/officeDocument/2006/relationships/hyperlink" Target="http://listserv.cccnext.net/scripts/wa.exe?LOGON" TargetMode="External"/><Relationship Id="rId5" Type="http://schemas.openxmlformats.org/officeDocument/2006/relationships/hyperlink" Target="http://extranet.cccco.edu/Divisions/Legal/Regulations.aspx"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mailto:Eric.Wada@flc.losrios.edu" TargetMode="External"/><Relationship Id="rId4" Type="http://schemas.openxmlformats.org/officeDocument/2006/relationships/hyperlink" Target="mailto:nkirschn@yccd.edu"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Shape 63"/>
          <p:cNvSpPr txBox="1">
            <a:spLocks noGrp="1"/>
          </p:cNvSpPr>
          <p:nvPr>
            <p:ph type="subTitle" idx="1"/>
          </p:nvPr>
        </p:nvSpPr>
        <p:spPr>
          <a:xfrm>
            <a:off x="699053" y="2760534"/>
            <a:ext cx="7770114" cy="1092607"/>
          </a:xfrm>
          <a:prstGeom prst="rect">
            <a:avLst/>
          </a:prstGeom>
          <a:noFill/>
          <a:ln>
            <a:noFill/>
          </a:ln>
        </p:spPr>
        <p:txBody>
          <a:bodyPr spcFirstLastPara="1" wrap="square" lIns="68575" tIns="34275" rIns="68575" bIns="34275" anchor="b" anchorCtr="1">
            <a:noAutofit/>
          </a:bodyPr>
          <a:lstStyle/>
          <a:p>
            <a:pPr marL="0" marR="0" lvl="0" indent="0" algn="ctr" rtl="0">
              <a:lnSpc>
                <a:spcPct val="100000"/>
              </a:lnSpc>
              <a:spcBef>
                <a:spcPts val="800"/>
              </a:spcBef>
              <a:spcAft>
                <a:spcPts val="0"/>
              </a:spcAft>
              <a:buClr>
                <a:srgbClr val="1A0D00"/>
              </a:buClr>
              <a:buSzPts val="1800"/>
              <a:buFont typeface="Arial"/>
              <a:buNone/>
            </a:pPr>
            <a:r>
              <a:rPr lang="en" sz="1800" b="1" i="0" u="none" strike="noStrike" cap="none" dirty="0">
                <a:solidFill>
                  <a:schemeClr val="tx1"/>
                </a:solidFill>
                <a:latin typeface="+mn-lt"/>
                <a:sym typeface="Georgia"/>
              </a:rPr>
              <a:t>Nili Kirschne</a:t>
            </a:r>
            <a:r>
              <a:rPr lang="en" i="0" dirty="0">
                <a:solidFill>
                  <a:schemeClr val="tx1"/>
                </a:solidFill>
                <a:latin typeface="+mn-lt"/>
              </a:rPr>
              <a:t>r - </a:t>
            </a:r>
            <a:r>
              <a:rPr lang="en" sz="1800" b="1" i="0" u="none" strike="noStrike" cap="none" dirty="0">
                <a:solidFill>
                  <a:schemeClr val="tx1"/>
                </a:solidFill>
                <a:latin typeface="+mn-lt"/>
                <a:sym typeface="Georgia"/>
              </a:rPr>
              <a:t>Woodland Community </a:t>
            </a:r>
            <a:r>
              <a:rPr lang="en" sz="1800" b="1" i="0" u="none" strike="noStrike" cap="none" dirty="0" smtClean="0">
                <a:solidFill>
                  <a:schemeClr val="tx1"/>
                </a:solidFill>
                <a:latin typeface="+mn-lt"/>
                <a:sym typeface="Georgia"/>
              </a:rPr>
              <a:t>College</a:t>
            </a:r>
          </a:p>
          <a:p>
            <a:pPr marL="0" marR="0" lvl="0" indent="0" algn="ctr" rtl="0">
              <a:lnSpc>
                <a:spcPct val="100000"/>
              </a:lnSpc>
              <a:spcBef>
                <a:spcPts val="800"/>
              </a:spcBef>
              <a:spcAft>
                <a:spcPts val="0"/>
              </a:spcAft>
              <a:buClr>
                <a:srgbClr val="1A0D00"/>
              </a:buClr>
              <a:buSzPts val="1800"/>
              <a:buFont typeface="Arial"/>
              <a:buNone/>
            </a:pPr>
            <a:endParaRPr sz="1800" b="1" i="0" u="none" strike="noStrike" cap="none" dirty="0">
              <a:solidFill>
                <a:schemeClr val="tx1"/>
              </a:solidFill>
              <a:latin typeface="+mn-lt"/>
              <a:sym typeface="Georgia"/>
            </a:endParaRPr>
          </a:p>
          <a:p>
            <a:pPr marL="0" marR="0" lvl="0" indent="0" algn="ctr" rtl="0">
              <a:lnSpc>
                <a:spcPct val="100000"/>
              </a:lnSpc>
              <a:spcBef>
                <a:spcPts val="800"/>
              </a:spcBef>
              <a:spcAft>
                <a:spcPts val="0"/>
              </a:spcAft>
              <a:buClr>
                <a:srgbClr val="1A0D00"/>
              </a:buClr>
              <a:buSzPts val="1800"/>
              <a:buFont typeface="Arial"/>
              <a:buNone/>
            </a:pPr>
            <a:r>
              <a:rPr lang="en" i="0" dirty="0">
                <a:solidFill>
                  <a:schemeClr val="tx1"/>
                </a:solidFill>
                <a:latin typeface="+mn-lt"/>
              </a:rPr>
              <a:t>Eric Wada - ASCCC Curriculum Committee, F0lsom Lake College</a:t>
            </a:r>
            <a:endParaRPr i="0" dirty="0">
              <a:solidFill>
                <a:schemeClr val="tx1"/>
              </a:solidFill>
              <a:latin typeface="+mn-lt"/>
            </a:endParaRPr>
          </a:p>
        </p:txBody>
      </p:sp>
      <p:sp>
        <p:nvSpPr>
          <p:cNvPr id="62" name="Shape 62"/>
          <p:cNvSpPr txBox="1">
            <a:spLocks noGrp="1"/>
          </p:cNvSpPr>
          <p:nvPr>
            <p:ph type="ctrTitle"/>
          </p:nvPr>
        </p:nvSpPr>
        <p:spPr>
          <a:xfrm>
            <a:off x="1381168" y="425925"/>
            <a:ext cx="7441099" cy="577081"/>
          </a:xfrm>
          <a:prstGeom prst="rect">
            <a:avLst/>
          </a:prstGeom>
          <a:noFill/>
          <a:ln>
            <a:noFill/>
          </a:ln>
        </p:spPr>
        <p:txBody>
          <a:bodyPr spcFirstLastPara="1" wrap="square" lIns="68575" tIns="34275" rIns="68575" bIns="34275" anchor="t" anchorCtr="1">
            <a:noAutofit/>
          </a:bodyPr>
          <a:lstStyle/>
          <a:p>
            <a:pPr marL="0" marR="0" lvl="0" indent="0" algn="ctr" rtl="0">
              <a:lnSpc>
                <a:spcPct val="100000"/>
              </a:lnSpc>
              <a:spcBef>
                <a:spcPts val="0"/>
              </a:spcBef>
              <a:spcAft>
                <a:spcPts val="0"/>
              </a:spcAft>
              <a:buClr>
                <a:srgbClr val="261300"/>
              </a:buClr>
              <a:buSzPts val="3300"/>
              <a:buFont typeface="Georgia"/>
              <a:buNone/>
            </a:pPr>
            <a:r>
              <a:rPr lang="en" sz="4000" b="1" i="0" u="none" strike="noStrike" cap="none" dirty="0">
                <a:solidFill>
                  <a:srgbClr val="261300"/>
                </a:solidFill>
                <a:latin typeface="+mj-lt"/>
                <a:sym typeface="Georgia"/>
              </a:rPr>
              <a:t>Creating Curriculum Handbooks</a:t>
            </a:r>
            <a:endParaRPr sz="4000" dirty="0">
              <a:latin typeface="+mj-lt"/>
            </a:endParaRPr>
          </a:p>
        </p:txBody>
      </p:sp>
      <p:pic>
        <p:nvPicPr>
          <p:cNvPr id="1026" name="Picture 2" descr="image of handbook" title="image of hand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309" y="189442"/>
            <a:ext cx="903859" cy="11228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 sz="2400" b="1" cap="none" dirty="0">
                <a:solidFill>
                  <a:srgbClr val="261300"/>
                </a:solidFill>
                <a:ea typeface="Georgia"/>
                <a:cs typeface="Georgia"/>
                <a:sym typeface="Georgia"/>
              </a:rPr>
              <a:t>Content Suggestions: </a:t>
            </a:r>
            <a:r>
              <a:rPr lang="en" sz="2400" b="1" i="1" cap="none" dirty="0" smtClean="0">
                <a:solidFill>
                  <a:srgbClr val="261300"/>
                </a:solidFill>
                <a:ea typeface="Georgia"/>
                <a:cs typeface="Georgia"/>
                <a:sym typeface="Georgia"/>
              </a:rPr>
              <a:t>Review and Approval Process</a:t>
            </a:r>
            <a:endParaRPr sz="2400" i="1" dirty="0"/>
          </a:p>
        </p:txBody>
      </p:sp>
      <p:sp>
        <p:nvSpPr>
          <p:cNvPr id="123" name="Shape 123"/>
          <p:cNvSpPr txBox="1">
            <a:spLocks noGrp="1"/>
          </p:cNvSpPr>
          <p:nvPr>
            <p:ph type="body" idx="1"/>
          </p:nvPr>
        </p:nvSpPr>
        <p:spPr>
          <a:xfrm>
            <a:off x="311700" y="1536783"/>
            <a:ext cx="3999900" cy="3416400"/>
          </a:xfrm>
          <a:prstGeom prst="rect">
            <a:avLst/>
          </a:prstGeom>
        </p:spPr>
        <p:txBody>
          <a:bodyPr spcFirstLastPara="1" wrap="square" lIns="91425" tIns="91425" rIns="91425" bIns="91425" anchor="t" anchorCtr="0">
            <a:noAutofit/>
          </a:bodyPr>
          <a:lstStyle/>
          <a:p>
            <a:pPr marL="412750" indent="-285750">
              <a:buSzPts val="1600"/>
              <a:buFont typeface="Arial" panose="020B0604020202020204" pitchFamily="34" charset="0"/>
              <a:buChar char="•"/>
            </a:pPr>
            <a:r>
              <a:rPr lang="en" sz="1800" dirty="0"/>
              <a:t>Adding, deleting, and revising programs</a:t>
            </a:r>
            <a:endParaRPr sz="1800" dirty="0"/>
          </a:p>
          <a:p>
            <a:pPr marL="412750" indent="-285750">
              <a:spcBef>
                <a:spcPts val="1000"/>
              </a:spcBef>
              <a:buSzPts val="1600"/>
              <a:buFont typeface="Arial" panose="020B0604020202020204" pitchFamily="34" charset="0"/>
              <a:buChar char="•"/>
            </a:pPr>
            <a:r>
              <a:rPr lang="en" sz="1800" dirty="0"/>
              <a:t>Steps for program development</a:t>
            </a:r>
            <a:endParaRPr sz="1800" dirty="0"/>
          </a:p>
          <a:p>
            <a:pPr marL="869950" lvl="1" indent="-285750">
              <a:spcBef>
                <a:spcPts val="1000"/>
              </a:spcBef>
              <a:buSzPts val="1600"/>
              <a:buFont typeface="Courier New" panose="02070309020205020404" pitchFamily="49" charset="0"/>
              <a:buChar char="o"/>
            </a:pPr>
            <a:r>
              <a:rPr lang="en" sz="1600" dirty="0"/>
              <a:t>program structure, resource allocation, institutionalizing grant-funded programs, college mission, etc.</a:t>
            </a:r>
            <a:endParaRPr sz="1600" dirty="0"/>
          </a:p>
          <a:p>
            <a:pPr marL="412750" indent="-285750">
              <a:spcBef>
                <a:spcPts val="1000"/>
              </a:spcBef>
              <a:buSzPts val="1600"/>
              <a:buFont typeface="Arial" panose="020B0604020202020204" pitchFamily="34" charset="0"/>
              <a:buChar char="•"/>
            </a:pPr>
            <a:r>
              <a:rPr lang="en" sz="1800" dirty="0"/>
              <a:t>Types of degrees/certificates</a:t>
            </a:r>
            <a:endParaRPr sz="1800" dirty="0"/>
          </a:p>
          <a:p>
            <a:pPr marL="412750" indent="-285750">
              <a:spcBef>
                <a:spcPts val="1000"/>
              </a:spcBef>
              <a:spcAft>
                <a:spcPts val="1000"/>
              </a:spcAft>
              <a:buSzPts val="1600"/>
              <a:buFont typeface="Arial" panose="020B0604020202020204" pitchFamily="34" charset="0"/>
              <a:buChar char="•"/>
            </a:pPr>
            <a:r>
              <a:rPr lang="en" sz="1800" dirty="0"/>
              <a:t>Procedures for collegial consultation within </a:t>
            </a:r>
            <a:r>
              <a:rPr lang="en" sz="1800" dirty="0" smtClean="0"/>
              <a:t>division, </a:t>
            </a:r>
            <a:r>
              <a:rPr lang="en" sz="1800" dirty="0"/>
              <a:t>college, and district.</a:t>
            </a:r>
            <a:endParaRPr sz="1800" dirty="0"/>
          </a:p>
        </p:txBody>
      </p:sp>
      <p:sp>
        <p:nvSpPr>
          <p:cNvPr id="124" name="Shape 124"/>
          <p:cNvSpPr txBox="1">
            <a:spLocks noGrp="1"/>
          </p:cNvSpPr>
          <p:nvPr>
            <p:ph type="body" idx="2"/>
          </p:nvPr>
        </p:nvSpPr>
        <p:spPr>
          <a:xfrm>
            <a:off x="4832400" y="1536783"/>
            <a:ext cx="3999900" cy="3416400"/>
          </a:xfrm>
          <a:prstGeom prst="rect">
            <a:avLst/>
          </a:prstGeom>
          <a:ln w="19050">
            <a:solidFill>
              <a:schemeClr val="tx1"/>
            </a:solidFill>
          </a:ln>
        </p:spPr>
        <p:txBody>
          <a:bodyPr spcFirstLastPara="1" wrap="square" lIns="91425" tIns="91425" rIns="91425" bIns="91425" anchor="t" anchorCtr="0">
            <a:noAutofit/>
          </a:bodyPr>
          <a:lstStyle/>
          <a:p>
            <a:pPr marL="412750" indent="-285750">
              <a:spcAft>
                <a:spcPts val="600"/>
              </a:spcAft>
              <a:buSzPts val="1600"/>
              <a:buFont typeface="Arial" panose="020B0604020202020204" pitchFamily="34" charset="0"/>
              <a:buChar char="•"/>
            </a:pPr>
            <a:r>
              <a:rPr lang="en" sz="1800" dirty="0"/>
              <a:t>Special </a:t>
            </a:r>
            <a:r>
              <a:rPr lang="en" sz="1800" dirty="0" smtClean="0"/>
              <a:t>courses:</a:t>
            </a:r>
            <a:endParaRPr lang="en" sz="1800" dirty="0"/>
          </a:p>
          <a:p>
            <a:pPr marL="869950" lvl="1" indent="-285750">
              <a:spcBef>
                <a:spcPts val="0"/>
              </a:spcBef>
              <a:spcAft>
                <a:spcPts val="600"/>
              </a:spcAft>
              <a:buSzPts val="1600"/>
              <a:buFont typeface="Courier New" panose="02070309020205020404" pitchFamily="49" charset="0"/>
              <a:buChar char="o"/>
            </a:pPr>
            <a:r>
              <a:rPr lang="en" sz="1600" dirty="0" smtClean="0"/>
              <a:t>Independent study</a:t>
            </a:r>
            <a:endParaRPr lang="en" sz="1600" dirty="0"/>
          </a:p>
          <a:p>
            <a:pPr marL="869950" lvl="1" indent="-285750">
              <a:spcBef>
                <a:spcPts val="0"/>
              </a:spcBef>
              <a:spcAft>
                <a:spcPts val="600"/>
              </a:spcAft>
              <a:buSzPts val="1600"/>
              <a:buFont typeface="Courier New" panose="02070309020205020404" pitchFamily="49" charset="0"/>
              <a:buChar char="o"/>
            </a:pPr>
            <a:r>
              <a:rPr lang="en" sz="1600" dirty="0" smtClean="0"/>
              <a:t>Experimental </a:t>
            </a:r>
            <a:r>
              <a:rPr lang="en" sz="1600" dirty="0"/>
              <a:t>Offerings / Special Topics </a:t>
            </a:r>
            <a:r>
              <a:rPr lang="en" sz="1600" dirty="0" smtClean="0"/>
              <a:t>courses</a:t>
            </a:r>
            <a:endParaRPr lang="en" sz="1600" dirty="0"/>
          </a:p>
          <a:p>
            <a:pPr marL="869950" lvl="1" indent="-285750">
              <a:spcBef>
                <a:spcPts val="0"/>
              </a:spcBef>
              <a:spcAft>
                <a:spcPts val="600"/>
              </a:spcAft>
              <a:buSzPts val="1600"/>
              <a:buFont typeface="Courier New" panose="02070309020205020404" pitchFamily="49" charset="0"/>
              <a:buChar char="o"/>
            </a:pPr>
            <a:r>
              <a:rPr lang="en" sz="1600" dirty="0" smtClean="0"/>
              <a:t>Work </a:t>
            </a:r>
            <a:r>
              <a:rPr lang="en" sz="1600" dirty="0"/>
              <a:t>Experience, internship, etc.</a:t>
            </a:r>
            <a:endParaRPr sz="1600" i="1" dirty="0"/>
          </a:p>
          <a:p>
            <a:pPr marL="412750" indent="-285750">
              <a:spcBef>
                <a:spcPts val="1000"/>
              </a:spcBef>
              <a:buSzPts val="1600"/>
              <a:buFont typeface="Arial" panose="020B0604020202020204" pitchFamily="34" charset="0"/>
              <a:buChar char="•"/>
            </a:pPr>
            <a:r>
              <a:rPr lang="en" sz="1800" dirty="0"/>
              <a:t>Noncredit approval procedures for courses and certificates</a:t>
            </a:r>
            <a:endParaRPr sz="1800" dirty="0"/>
          </a:p>
          <a:p>
            <a:pPr marL="412750" indent="-285750">
              <a:spcBef>
                <a:spcPts val="1000"/>
              </a:spcBef>
              <a:spcAft>
                <a:spcPts val="1000"/>
              </a:spcAft>
              <a:buSzPts val="1600"/>
              <a:buFont typeface="Arial" panose="020B0604020202020204" pitchFamily="34" charset="0"/>
              <a:buChar char="•"/>
            </a:pPr>
            <a:r>
              <a:rPr lang="en" sz="1800" dirty="0"/>
              <a:t>Approval of Community Ed/Not for Credit - ensure faculty primacy in these decisions</a:t>
            </a:r>
            <a:endParaRP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lvl="0" algn="ctr">
              <a:lnSpc>
                <a:spcPct val="90000"/>
              </a:lnSpc>
              <a:spcBef>
                <a:spcPts val="0"/>
              </a:spcBef>
              <a:buClr>
                <a:srgbClr val="261300"/>
              </a:buClr>
              <a:buSzPts val="2400"/>
            </a:pPr>
            <a:r>
              <a:rPr lang="en" sz="2400" b="1" cap="none" dirty="0">
                <a:solidFill>
                  <a:srgbClr val="261300"/>
                </a:solidFill>
                <a:ea typeface="Georgia"/>
                <a:cs typeface="Georgia"/>
                <a:sym typeface="Georgia"/>
              </a:rPr>
              <a:t>Content Suggestions: </a:t>
            </a:r>
            <a:r>
              <a:rPr lang="en" sz="2400" b="1" i="1" cap="none" dirty="0" smtClean="0">
                <a:solidFill>
                  <a:srgbClr val="261300"/>
                </a:solidFill>
                <a:ea typeface="Georgia"/>
                <a:cs typeface="Georgia"/>
                <a:sym typeface="Georgia"/>
              </a:rPr>
              <a:t>External Resources &amp; Guidelines</a:t>
            </a:r>
            <a:r>
              <a:rPr lang="en" sz="2400" b="1" cap="none" dirty="0" smtClean="0">
                <a:solidFill>
                  <a:srgbClr val="261300"/>
                </a:solidFill>
                <a:ea typeface="Georgia"/>
                <a:cs typeface="Georgia"/>
                <a:sym typeface="Georgia"/>
              </a:rPr>
              <a:t/>
            </a:r>
            <a:br>
              <a:rPr lang="en" sz="2400" b="1" cap="none" dirty="0" smtClean="0">
                <a:solidFill>
                  <a:srgbClr val="261300"/>
                </a:solidFill>
                <a:ea typeface="Georgia"/>
                <a:cs typeface="Georgia"/>
                <a:sym typeface="Georgia"/>
              </a:rPr>
            </a:br>
            <a:r>
              <a:rPr lang="en" sz="1400" b="1" cap="none" dirty="0" smtClean="0">
                <a:solidFill>
                  <a:srgbClr val="261300"/>
                </a:solidFill>
                <a:ea typeface="Georgia"/>
                <a:cs typeface="Georgia"/>
                <a:sym typeface="Georgia"/>
              </a:rPr>
              <a:t>(links provided at end of slides)</a:t>
            </a:r>
            <a:endParaRPr sz="1400" b="1" i="0" u="none" strike="noStrike" cap="none" dirty="0">
              <a:solidFill>
                <a:srgbClr val="261300"/>
              </a:solidFill>
              <a:latin typeface="Georgia"/>
              <a:ea typeface="Georgia"/>
              <a:cs typeface="Georgia"/>
              <a:sym typeface="Georgia"/>
            </a:endParaRPr>
          </a:p>
        </p:txBody>
      </p:sp>
      <p:sp>
        <p:nvSpPr>
          <p:cNvPr id="131" name="Shape 131"/>
          <p:cNvSpPr txBox="1">
            <a:spLocks noGrp="1"/>
          </p:cNvSpPr>
          <p:nvPr>
            <p:ph idx="1"/>
          </p:nvPr>
        </p:nvSpPr>
        <p:spPr>
          <a:xfrm>
            <a:off x="630925" y="1371600"/>
            <a:ext cx="7705200" cy="3633900"/>
          </a:xfrm>
          <a:prstGeom prst="rect">
            <a:avLst/>
          </a:prstGeom>
          <a:noFill/>
          <a:ln>
            <a:noFill/>
          </a:ln>
        </p:spPr>
        <p:txBody>
          <a:bodyPr spcFirstLastPara="1" wrap="square" lIns="68575" tIns="34275" rIns="68575" bIns="34275" anchor="ctr" anchorCtr="0">
            <a:noAutofit/>
          </a:bodyPr>
          <a:lstStyle/>
          <a:p>
            <a:pPr>
              <a:lnSpc>
                <a:spcPct val="120000"/>
              </a:lnSpc>
              <a:spcBef>
                <a:spcPts val="0"/>
              </a:spcBef>
              <a:spcAft>
                <a:spcPts val="1200"/>
              </a:spcAft>
              <a:buSzPts val="1800"/>
              <a:buFont typeface="Arial" panose="020B0604020202020204" pitchFamily="34" charset="0"/>
              <a:buChar char="•"/>
            </a:pPr>
            <a:r>
              <a:rPr lang="en" sz="2000" i="0" dirty="0"/>
              <a:t>Program and Course Approval Handbook (PCAH)</a:t>
            </a:r>
            <a:endParaRPr sz="2000" i="0" dirty="0"/>
          </a:p>
          <a:p>
            <a:pPr>
              <a:lnSpc>
                <a:spcPct val="120000"/>
              </a:lnSpc>
              <a:spcBef>
                <a:spcPts val="0"/>
              </a:spcBef>
              <a:spcAft>
                <a:spcPts val="1200"/>
              </a:spcAft>
              <a:buSzPts val="1800"/>
              <a:buFont typeface="Arial" panose="020B0604020202020204" pitchFamily="34" charset="0"/>
              <a:buChar char="•"/>
            </a:pPr>
            <a:r>
              <a:rPr lang="en" sz="2000" i="0" dirty="0"/>
              <a:t>Title 5 - applicable sections</a:t>
            </a:r>
            <a:endParaRPr sz="2000" i="0" dirty="0"/>
          </a:p>
          <a:p>
            <a:pPr>
              <a:lnSpc>
                <a:spcPct val="120000"/>
              </a:lnSpc>
              <a:spcBef>
                <a:spcPts val="0"/>
              </a:spcBef>
              <a:spcAft>
                <a:spcPts val="1200"/>
              </a:spcAft>
              <a:buSzPts val="1800"/>
              <a:buFont typeface="Arial" panose="020B0604020202020204" pitchFamily="34" charset="0"/>
              <a:buChar char="•"/>
            </a:pPr>
            <a:r>
              <a:rPr lang="en" sz="2000" i="0" dirty="0"/>
              <a:t>Information on 4-year transfer and articulation criteria</a:t>
            </a:r>
            <a:endParaRPr sz="2000" i="0" dirty="0"/>
          </a:p>
          <a:p>
            <a:pPr>
              <a:lnSpc>
                <a:spcPct val="120000"/>
              </a:lnSpc>
              <a:spcBef>
                <a:spcPts val="0"/>
              </a:spcBef>
              <a:spcAft>
                <a:spcPts val="1200"/>
              </a:spcAft>
              <a:buSzPts val="1800"/>
              <a:buFont typeface="Arial" panose="020B0604020202020204" pitchFamily="34" charset="0"/>
              <a:buChar char="•"/>
            </a:pPr>
            <a:r>
              <a:rPr lang="en" sz="2000" i="0" dirty="0"/>
              <a:t>List of minimum qualifications</a:t>
            </a:r>
            <a:endParaRPr sz="2000" i="0" dirty="0"/>
          </a:p>
          <a:p>
            <a:pPr>
              <a:lnSpc>
                <a:spcPct val="120000"/>
              </a:lnSpc>
              <a:spcBef>
                <a:spcPts val="0"/>
              </a:spcBef>
              <a:spcAft>
                <a:spcPts val="1200"/>
              </a:spcAft>
              <a:buSzPts val="1800"/>
              <a:buFont typeface="Arial" panose="020B0604020202020204" pitchFamily="34" charset="0"/>
              <a:buChar char="•"/>
            </a:pPr>
            <a:r>
              <a:rPr lang="en" sz="2000" i="0" dirty="0"/>
              <a:t>Taxonomy of Programs (TOP Codes)</a:t>
            </a:r>
            <a:endParaRPr sz="2000" dirty="0"/>
          </a:p>
          <a:p>
            <a:pPr>
              <a:lnSpc>
                <a:spcPct val="120000"/>
              </a:lnSpc>
              <a:spcBef>
                <a:spcPts val="0"/>
              </a:spcBef>
              <a:spcAft>
                <a:spcPts val="1200"/>
              </a:spcAft>
              <a:buSzPts val="1800"/>
              <a:buFont typeface="Arial" panose="020B0604020202020204" pitchFamily="34" charset="0"/>
              <a:buChar char="•"/>
            </a:pPr>
            <a:r>
              <a:rPr lang="en" sz="2000" b="0" i="0" u="none" strike="noStrike" cap="none" dirty="0">
                <a:ea typeface="Georgia"/>
                <a:cs typeface="Georgia"/>
                <a:sym typeface="Georgia"/>
              </a:rPr>
              <a:t>ASCCC curriculum publications, and applicable sections of Title 5</a:t>
            </a: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628650" y="290325"/>
            <a:ext cx="7886700" cy="685800"/>
          </a:xfrm>
          <a:prstGeom prst="rect">
            <a:avLst/>
          </a:prstGeom>
          <a:noFill/>
          <a:ln>
            <a:noFill/>
          </a:ln>
        </p:spPr>
        <p:txBody>
          <a:bodyPr spcFirstLastPara="1" wrap="square" lIns="68575" tIns="34275" rIns="68575" bIns="34275" anchor="ctr" anchorCtr="1">
            <a:noAutofit/>
          </a:bodyPr>
          <a:lstStyle/>
          <a:p>
            <a:pPr lvl="0">
              <a:lnSpc>
                <a:spcPct val="100000"/>
              </a:lnSpc>
              <a:spcBef>
                <a:spcPts val="0"/>
              </a:spcBef>
              <a:buClr>
                <a:srgbClr val="1A0D00"/>
              </a:buClr>
              <a:buSzPts val="1800"/>
            </a:pPr>
            <a:r>
              <a:rPr lang="en-US" sz="2400" b="1" cap="none" dirty="0" smtClean="0">
                <a:solidFill>
                  <a:srgbClr val="261300"/>
                </a:solidFill>
                <a:ea typeface="Georgia"/>
                <a:cs typeface="Georgia"/>
                <a:sym typeface="Georgia"/>
              </a:rPr>
              <a:t>Don’t forget that people are resources, too!</a:t>
            </a:r>
            <a:endParaRPr sz="2400" b="1" dirty="0">
              <a:solidFill>
                <a:schemeClr val="bg1"/>
              </a:solidFill>
            </a:endParaRPr>
          </a:p>
        </p:txBody>
      </p:sp>
      <p:sp>
        <p:nvSpPr>
          <p:cNvPr id="138" name="Shape 138"/>
          <p:cNvSpPr txBox="1">
            <a:spLocks noGrp="1"/>
          </p:cNvSpPr>
          <p:nvPr>
            <p:ph idx="1"/>
          </p:nvPr>
        </p:nvSpPr>
        <p:spPr>
          <a:xfrm>
            <a:off x="1675574" y="1351721"/>
            <a:ext cx="6335367" cy="3697357"/>
          </a:xfrm>
          <a:prstGeom prst="rect">
            <a:avLst/>
          </a:prstGeom>
          <a:noFill/>
          <a:ln>
            <a:noFill/>
          </a:ln>
        </p:spPr>
        <p:txBody>
          <a:bodyPr spcFirstLastPara="1" wrap="square" lIns="68575" tIns="34275" rIns="68575" bIns="34275" anchor="t" anchorCtr="0">
            <a:noAutofit/>
          </a:bodyPr>
          <a:lstStyle/>
          <a:p>
            <a:pPr marL="177800" marR="0" lvl="0" indent="-177800" algn="l" rtl="0">
              <a:lnSpc>
                <a:spcPct val="100000"/>
              </a:lnSpc>
              <a:spcBef>
                <a:spcPts val="800"/>
              </a:spcBef>
              <a:spcAft>
                <a:spcPts val="600"/>
              </a:spcAft>
              <a:buSzPts val="1800"/>
              <a:buFont typeface="Arial"/>
              <a:buChar char="•"/>
            </a:pPr>
            <a:r>
              <a:rPr lang="en" sz="1800" b="0" i="0" u="none" strike="noStrike" cap="none" dirty="0" smtClean="0">
                <a:ea typeface="Georgia"/>
                <a:cs typeface="Georgia"/>
                <a:sym typeface="Georgia"/>
              </a:rPr>
              <a:t>Vice President of Instruction or Student Learning</a:t>
            </a:r>
            <a:endParaRPr sz="1800" dirty="0" smtClean="0"/>
          </a:p>
          <a:p>
            <a:pPr marL="177800" marR="0" lvl="0" indent="-177800" algn="l" rtl="0">
              <a:lnSpc>
                <a:spcPct val="100000"/>
              </a:lnSpc>
              <a:spcBef>
                <a:spcPts val="800"/>
              </a:spcBef>
              <a:spcAft>
                <a:spcPts val="600"/>
              </a:spcAft>
              <a:buSzPts val="1800"/>
              <a:buFont typeface="Arial"/>
              <a:buChar char="•"/>
            </a:pPr>
            <a:r>
              <a:rPr lang="en" sz="1800" b="0" i="0" u="none" strike="noStrike" cap="none" dirty="0" smtClean="0">
                <a:ea typeface="Georgia"/>
                <a:cs typeface="Georgia"/>
                <a:sym typeface="Georgia"/>
              </a:rPr>
              <a:t>Articulation Officer</a:t>
            </a:r>
            <a:endParaRPr sz="1800" dirty="0" smtClean="0"/>
          </a:p>
          <a:p>
            <a:pPr marL="177800" marR="0" lvl="0" indent="-177800" algn="l" rtl="0">
              <a:lnSpc>
                <a:spcPct val="100000"/>
              </a:lnSpc>
              <a:spcBef>
                <a:spcPts val="800"/>
              </a:spcBef>
              <a:spcAft>
                <a:spcPts val="600"/>
              </a:spcAft>
              <a:buSzPts val="1800"/>
              <a:buFont typeface="Arial"/>
              <a:buChar char="•"/>
            </a:pPr>
            <a:r>
              <a:rPr lang="en" sz="1800" b="0" i="0" u="none" strike="noStrike" cap="none" dirty="0" smtClean="0">
                <a:ea typeface="Georgia"/>
                <a:cs typeface="Georgia"/>
                <a:sym typeface="Georgia"/>
              </a:rPr>
              <a:t>Vice chair/technical review chair (if applicable)</a:t>
            </a:r>
            <a:endParaRPr sz="1800" dirty="0" smtClean="0"/>
          </a:p>
          <a:p>
            <a:pPr marL="177800" marR="0" lvl="0" indent="-177800" algn="l" rtl="0">
              <a:lnSpc>
                <a:spcPct val="100000"/>
              </a:lnSpc>
              <a:spcBef>
                <a:spcPts val="800"/>
              </a:spcBef>
              <a:spcAft>
                <a:spcPts val="600"/>
              </a:spcAft>
              <a:buSzPts val="1800"/>
              <a:buFont typeface="Arial"/>
              <a:buChar char="•"/>
            </a:pPr>
            <a:r>
              <a:rPr lang="en" sz="1800" b="0" i="0" u="none" strike="noStrike" cap="none" dirty="0" smtClean="0">
                <a:ea typeface="Georgia"/>
                <a:cs typeface="Georgia"/>
                <a:sym typeface="Georgia"/>
              </a:rPr>
              <a:t>Curriculum Specialist/Instructional Data Specialist</a:t>
            </a:r>
            <a:endParaRPr sz="1800" dirty="0" smtClean="0"/>
          </a:p>
          <a:p>
            <a:pPr marL="177800" marR="0" lvl="0" indent="-177800" algn="l" rtl="0">
              <a:lnSpc>
                <a:spcPct val="100000"/>
              </a:lnSpc>
              <a:spcBef>
                <a:spcPts val="800"/>
              </a:spcBef>
              <a:spcAft>
                <a:spcPts val="600"/>
              </a:spcAft>
              <a:buSzPts val="1800"/>
              <a:buFont typeface="Arial"/>
              <a:buChar char="•"/>
            </a:pPr>
            <a:r>
              <a:rPr lang="en" sz="1800" b="0" i="0" u="none" strike="noStrike" cap="none" dirty="0" smtClean="0">
                <a:ea typeface="Georgia"/>
                <a:cs typeface="Georgia"/>
                <a:sym typeface="Georgia"/>
              </a:rPr>
              <a:t>Student Learning Outcomes Coordinator/Facilitator</a:t>
            </a:r>
            <a:endParaRPr sz="1800" dirty="0" smtClean="0"/>
          </a:p>
          <a:p>
            <a:pPr marL="177800" marR="0" lvl="0" indent="-177800" algn="l" rtl="0">
              <a:lnSpc>
                <a:spcPct val="100000"/>
              </a:lnSpc>
              <a:spcBef>
                <a:spcPts val="800"/>
              </a:spcBef>
              <a:spcAft>
                <a:spcPts val="600"/>
              </a:spcAft>
              <a:buSzPts val="1800"/>
              <a:buFont typeface="Arial"/>
              <a:buChar char="•"/>
            </a:pPr>
            <a:r>
              <a:rPr lang="en" sz="1800" b="0" i="0" u="none" strike="noStrike" cap="none" dirty="0" smtClean="0">
                <a:ea typeface="Georgia"/>
                <a:cs typeface="Georgia"/>
                <a:sym typeface="Georgia"/>
              </a:rPr>
              <a:t>Distance Education Coordinator/Facilitator</a:t>
            </a:r>
            <a:endParaRPr sz="1800" dirty="0" smtClean="0"/>
          </a:p>
          <a:p>
            <a:pPr marL="177800" marR="0" lvl="0" indent="-177800" algn="l" rtl="0">
              <a:lnSpc>
                <a:spcPct val="100000"/>
              </a:lnSpc>
              <a:spcBef>
                <a:spcPts val="800"/>
              </a:spcBef>
              <a:spcAft>
                <a:spcPts val="600"/>
              </a:spcAft>
              <a:buSzPts val="1800"/>
              <a:buFont typeface="Arial"/>
              <a:buChar char="•"/>
            </a:pPr>
            <a:r>
              <a:rPr lang="en" sz="1800" b="0" i="0" u="none" strike="noStrike" cap="none" dirty="0" smtClean="0">
                <a:ea typeface="Georgia"/>
                <a:cs typeface="Georgia"/>
                <a:sym typeface="Georgia"/>
              </a:rPr>
              <a:t>CTE/CE/WED Coordinator/Facilitator</a:t>
            </a:r>
            <a:endParaRPr sz="1800" i="0" dirty="0" smtClean="0"/>
          </a:p>
          <a:p>
            <a:pPr marL="177800" marR="0" lvl="0" indent="-177800" algn="l" rtl="0">
              <a:lnSpc>
                <a:spcPct val="100000"/>
              </a:lnSpc>
              <a:spcBef>
                <a:spcPts val="800"/>
              </a:spcBef>
              <a:spcAft>
                <a:spcPts val="600"/>
              </a:spcAft>
              <a:buSzPts val="1800"/>
              <a:buFont typeface="Arial"/>
              <a:buChar char="•"/>
            </a:pPr>
            <a:r>
              <a:rPr lang="en" sz="1800" i="0" dirty="0" smtClean="0"/>
              <a:t>Classified staff:  degree auditor, financial aid, scheduling, etc...</a:t>
            </a:r>
            <a:endParaRPr sz="1800" i="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Approving and Updating Handbooks</a:t>
            </a:r>
            <a:endParaRPr sz="2400" b="1" i="0" u="none" strike="noStrike" cap="none" dirty="0">
              <a:solidFill>
                <a:srgbClr val="261300"/>
              </a:solidFill>
              <a:ea typeface="Georgia"/>
              <a:cs typeface="Georgia"/>
              <a:sym typeface="Georgia"/>
            </a:endParaRPr>
          </a:p>
        </p:txBody>
      </p:sp>
      <p:sp>
        <p:nvSpPr>
          <p:cNvPr id="145" name="Shape 145"/>
          <p:cNvSpPr txBox="1">
            <a:spLocks noGrp="1"/>
          </p:cNvSpPr>
          <p:nvPr>
            <p:ph idx="1"/>
          </p:nvPr>
        </p:nvSpPr>
        <p:spPr>
          <a:xfrm>
            <a:off x="630922" y="1371600"/>
            <a:ext cx="7705200" cy="3257400"/>
          </a:xfrm>
          <a:prstGeom prst="rect">
            <a:avLst/>
          </a:prstGeom>
          <a:noFill/>
          <a:ln>
            <a:noFill/>
          </a:ln>
        </p:spPr>
        <p:txBody>
          <a:bodyPr spcFirstLastPara="1" wrap="square" lIns="68575" tIns="34275" rIns="68575" bIns="34275" anchor="ctr" anchorCtr="0">
            <a:noAutofit/>
          </a:bodyPr>
          <a:lstStyle/>
          <a:p>
            <a:pPr marL="177800" marR="0" lvl="0" indent="-177800" algn="l" rtl="0">
              <a:lnSpc>
                <a:spcPct val="100000"/>
              </a:lnSpc>
              <a:spcBef>
                <a:spcPts val="0"/>
              </a:spcBef>
              <a:spcAft>
                <a:spcPts val="2400"/>
              </a:spcAft>
              <a:buSzPts val="1800"/>
              <a:buFont typeface="Arial"/>
              <a:buChar char="•"/>
            </a:pPr>
            <a:r>
              <a:rPr lang="en" sz="2000" b="0" i="0" u="none" strike="noStrike" cap="none" dirty="0">
                <a:ea typeface="Georgia"/>
                <a:cs typeface="Georgia"/>
                <a:sym typeface="Georgia"/>
              </a:rPr>
              <a:t>It’s a good idea to obtain Curriculum Committee and Academic Senate approval for your curriculum handbook (this may require multiple cycles of review and revision), and to explicitly designate who is responsible for its maintenance after it is </a:t>
            </a:r>
            <a:r>
              <a:rPr lang="en" sz="2000" b="0" i="0" u="none" strike="noStrike" cap="none" dirty="0" smtClean="0">
                <a:ea typeface="Georgia"/>
                <a:cs typeface="Georgia"/>
                <a:sym typeface="Georgia"/>
              </a:rPr>
              <a:t>approved.</a:t>
            </a:r>
            <a:endParaRPr sz="2000" dirty="0"/>
          </a:p>
          <a:p>
            <a:pPr marL="177800" marR="0" lvl="0" indent="-177800" algn="l" rtl="0">
              <a:lnSpc>
                <a:spcPct val="100000"/>
              </a:lnSpc>
              <a:spcBef>
                <a:spcPts val="0"/>
              </a:spcBef>
              <a:spcAft>
                <a:spcPts val="1800"/>
              </a:spcAft>
              <a:buSzPts val="1800"/>
              <a:buFont typeface="Arial"/>
              <a:buChar char="•"/>
            </a:pPr>
            <a:r>
              <a:rPr lang="en" sz="2000" b="0" i="0" u="none" strike="noStrike" cap="none" dirty="0">
                <a:ea typeface="Georgia"/>
                <a:cs typeface="Georgia"/>
                <a:sym typeface="Georgia"/>
              </a:rPr>
              <a:t>Establish an update cycle for your handbook, because Title 5, your local procedures, or your college’s goals and mission will likely change the week after your handbook is finally approved.</a:t>
            </a:r>
            <a:endParaRP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Publishing Your Curriculum Handbook</a:t>
            </a:r>
            <a:endParaRPr sz="1100" dirty="0"/>
          </a:p>
        </p:txBody>
      </p:sp>
      <p:sp>
        <p:nvSpPr>
          <p:cNvPr id="152" name="Shape 152"/>
          <p:cNvSpPr txBox="1">
            <a:spLocks noGrp="1"/>
          </p:cNvSpPr>
          <p:nvPr>
            <p:ph idx="1"/>
          </p:nvPr>
        </p:nvSpPr>
        <p:spPr>
          <a:xfrm>
            <a:off x="628650" y="1720404"/>
            <a:ext cx="7775100" cy="3257400"/>
          </a:xfrm>
          <a:prstGeom prst="rect">
            <a:avLst/>
          </a:prstGeom>
          <a:noFill/>
          <a:ln>
            <a:noFill/>
          </a:ln>
        </p:spPr>
        <p:txBody>
          <a:bodyPr spcFirstLastPara="1" wrap="square" lIns="68575" tIns="34275" rIns="68575" bIns="34275" anchor="ctr" anchorCtr="1">
            <a:noAutofit/>
          </a:bodyPr>
          <a:lstStyle/>
          <a:p>
            <a:pPr marL="0" marR="0" lvl="0" indent="0" algn="l" rtl="0">
              <a:lnSpc>
                <a:spcPct val="120000"/>
              </a:lnSpc>
              <a:spcBef>
                <a:spcPts val="0"/>
              </a:spcBef>
              <a:spcAft>
                <a:spcPts val="0"/>
              </a:spcAft>
              <a:buSzPts val="1800"/>
              <a:buNone/>
            </a:pPr>
            <a:r>
              <a:rPr lang="en" sz="2000" b="0" i="0" u="none" strike="noStrike" cap="none" dirty="0">
                <a:ea typeface="Georgia"/>
                <a:cs typeface="Georgia"/>
                <a:sym typeface="Georgia"/>
              </a:rPr>
              <a:t>Make it accessible! A handbook is only useful if it is available on demand; publish in one or more of these forms:</a:t>
            </a:r>
            <a:endParaRPr sz="2000" dirty="0"/>
          </a:p>
          <a:p>
            <a:pPr marL="514350" indent="-342900">
              <a:lnSpc>
                <a:spcPct val="120000"/>
              </a:lnSpc>
              <a:spcBef>
                <a:spcPts val="400"/>
              </a:spcBef>
              <a:spcAft>
                <a:spcPts val="0"/>
              </a:spcAft>
              <a:buSzPts val="1800"/>
              <a:buFont typeface="Arial" panose="020B0604020202020204" pitchFamily="34" charset="0"/>
              <a:buChar char="•"/>
            </a:pPr>
            <a:r>
              <a:rPr lang="en" sz="2150" b="0" i="0" u="none" strike="noStrike" cap="none" dirty="0">
                <a:ea typeface="Georgia"/>
                <a:cs typeface="Georgia"/>
                <a:sym typeface="Georgia"/>
              </a:rPr>
              <a:t>PDF file on your college’s intranet and/or public site</a:t>
            </a:r>
            <a:endParaRPr sz="2150" dirty="0"/>
          </a:p>
          <a:p>
            <a:pPr marL="514350" indent="-342900">
              <a:lnSpc>
                <a:spcPct val="120000"/>
              </a:lnSpc>
              <a:spcBef>
                <a:spcPts val="400"/>
              </a:spcBef>
              <a:spcAft>
                <a:spcPts val="0"/>
              </a:spcAft>
              <a:buSzPts val="1800"/>
              <a:buFont typeface="Arial" panose="020B0604020202020204" pitchFamily="34" charset="0"/>
              <a:buChar char="•"/>
            </a:pPr>
            <a:r>
              <a:rPr lang="en" sz="2150" b="0" i="0" u="none" strike="noStrike" cap="none" dirty="0">
                <a:ea typeface="Georgia"/>
                <a:cs typeface="Georgia"/>
                <a:sym typeface="Georgia"/>
              </a:rPr>
              <a:t>Print versions</a:t>
            </a:r>
            <a:endParaRPr sz="2150" dirty="0"/>
          </a:p>
          <a:p>
            <a:pPr marL="514350" indent="-342900">
              <a:lnSpc>
                <a:spcPct val="120000"/>
              </a:lnSpc>
              <a:spcBef>
                <a:spcPts val="400"/>
              </a:spcBef>
              <a:spcAft>
                <a:spcPts val="0"/>
              </a:spcAft>
              <a:buSzPts val="1800"/>
              <a:buFont typeface="Arial" panose="020B0604020202020204" pitchFamily="34" charset="0"/>
              <a:buChar char="•"/>
            </a:pPr>
            <a:r>
              <a:rPr lang="en" sz="2150" b="0" i="0" u="none" strike="noStrike" cap="none" dirty="0">
                <a:ea typeface="Georgia"/>
                <a:cs typeface="Georgia"/>
                <a:sym typeface="Georgia"/>
              </a:rPr>
              <a:t>Curriculum website at your </a:t>
            </a:r>
            <a:r>
              <a:rPr lang="en" sz="2150" b="0" i="0" u="none" strike="noStrike" cap="none" dirty="0" smtClean="0">
                <a:ea typeface="Georgia"/>
                <a:cs typeface="Georgia"/>
                <a:sym typeface="Georgia"/>
              </a:rPr>
              <a:t>college</a:t>
            </a:r>
            <a:endParaRPr lang="en" sz="2150" dirty="0">
              <a:sym typeface="Georgia"/>
            </a:endParaRPr>
          </a:p>
          <a:p>
            <a:pPr marL="857250" lvl="2" indent="-342900">
              <a:lnSpc>
                <a:spcPct val="120000"/>
              </a:lnSpc>
              <a:spcBef>
                <a:spcPts val="400"/>
              </a:spcBef>
              <a:spcAft>
                <a:spcPts val="0"/>
              </a:spcAft>
              <a:buSzPts val="1800"/>
              <a:buFont typeface="Courier New" panose="02070309020205020404" pitchFamily="49" charset="0"/>
              <a:buChar char="o"/>
            </a:pPr>
            <a:r>
              <a:rPr lang="en" sz="1600" b="0" i="0" u="none" strike="noStrike" cap="none" dirty="0" smtClean="0">
                <a:ea typeface="Georgia"/>
                <a:cs typeface="Georgia"/>
                <a:sym typeface="Georgia"/>
              </a:rPr>
              <a:t>Web-only </a:t>
            </a:r>
            <a:r>
              <a:rPr lang="en" sz="1600" b="0" i="0" u="none" strike="noStrike" cap="none" dirty="0">
                <a:ea typeface="Georgia"/>
                <a:cs typeface="Georgia"/>
                <a:sym typeface="Georgia"/>
              </a:rPr>
              <a:t>(HTML)? More on this later…</a:t>
            </a:r>
            <a:r>
              <a:rPr lang="en" sz="1400" b="0" i="0" u="none" strike="noStrike" cap="none" dirty="0">
                <a:ea typeface="Georgia"/>
                <a:cs typeface="Georgia"/>
                <a:sym typeface="Georgia"/>
              </a:rPr>
              <a:t/>
            </a:r>
            <a:br>
              <a:rPr lang="en" sz="1400" b="0" i="0" u="none" strike="noStrike" cap="none" dirty="0">
                <a:ea typeface="Georgia"/>
                <a:cs typeface="Georgia"/>
                <a:sym typeface="Georgia"/>
              </a:rPr>
            </a:br>
            <a:endParaRPr sz="1400" b="0" i="0" u="none" strike="noStrike" cap="none" dirty="0">
              <a:ea typeface="Georgia"/>
              <a:cs typeface="Georgia"/>
              <a:sym typeface="Georgia"/>
            </a:endParaRPr>
          </a:p>
          <a:p>
            <a:pPr marL="0" marR="0" lvl="0" indent="0" algn="l" rtl="0">
              <a:lnSpc>
                <a:spcPct val="120000"/>
              </a:lnSpc>
              <a:spcBef>
                <a:spcPts val="800"/>
              </a:spcBef>
              <a:spcAft>
                <a:spcPts val="1600"/>
              </a:spcAft>
              <a:buSzPts val="1800"/>
              <a:buNone/>
            </a:pPr>
            <a:r>
              <a:rPr lang="en" sz="2000" b="0" i="0" u="none" strike="noStrike" cap="none" dirty="0">
                <a:ea typeface="Georgia"/>
                <a:cs typeface="Georgia"/>
                <a:sym typeface="Georgia"/>
              </a:rPr>
              <a:t>Ways to encourage folks to actually read the handbook?</a:t>
            </a: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l"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Going Digital: Handbook on the Web?</a:t>
            </a:r>
            <a:endParaRPr sz="1100" dirty="0"/>
          </a:p>
        </p:txBody>
      </p:sp>
      <p:sp>
        <p:nvSpPr>
          <p:cNvPr id="159" name="Shape 159"/>
          <p:cNvSpPr txBox="1">
            <a:spLocks noGrp="1"/>
          </p:cNvSpPr>
          <p:nvPr>
            <p:ph type="body" idx="1"/>
          </p:nvPr>
        </p:nvSpPr>
        <p:spPr>
          <a:xfrm>
            <a:off x="311700" y="1391011"/>
            <a:ext cx="3999900" cy="3591806"/>
          </a:xfrm>
          <a:prstGeom prst="rect">
            <a:avLst/>
          </a:prstGeom>
          <a:noFill/>
          <a:ln>
            <a:noFill/>
          </a:ln>
        </p:spPr>
        <p:txBody>
          <a:bodyPr spcFirstLastPara="1" wrap="square" lIns="68575" tIns="34275" rIns="68575" bIns="34275" anchor="ctr" anchorCtr="0">
            <a:noAutofit/>
          </a:bodyPr>
          <a:lstStyle/>
          <a:p>
            <a:pPr marL="0" lvl="0" indent="0" algn="ctr" rtl="0">
              <a:lnSpc>
                <a:spcPct val="90000"/>
              </a:lnSpc>
              <a:spcBef>
                <a:spcPts val="0"/>
              </a:spcBef>
              <a:spcAft>
                <a:spcPts val="0"/>
              </a:spcAft>
              <a:buClr>
                <a:srgbClr val="1A0D00"/>
              </a:buClr>
              <a:buSzPts val="1700"/>
              <a:buFont typeface="Arial"/>
              <a:buNone/>
            </a:pPr>
            <a:endParaRPr sz="2000" b="1" dirty="0">
              <a:ea typeface="Georgia"/>
              <a:cs typeface="Georgia"/>
              <a:sym typeface="Georgia"/>
            </a:endParaRPr>
          </a:p>
          <a:p>
            <a:pPr marL="0" lvl="0" indent="0" algn="ctr" rtl="0">
              <a:lnSpc>
                <a:spcPct val="90000"/>
              </a:lnSpc>
              <a:spcBef>
                <a:spcPts val="0"/>
              </a:spcBef>
              <a:spcAft>
                <a:spcPts val="0"/>
              </a:spcAft>
              <a:buClr>
                <a:srgbClr val="1A0D00"/>
              </a:buClr>
              <a:buSzPts val="1700"/>
              <a:buFont typeface="Arial"/>
              <a:buNone/>
            </a:pPr>
            <a:endParaRPr sz="2000" b="1" dirty="0">
              <a:ea typeface="Georgia"/>
              <a:cs typeface="Georgia"/>
              <a:sym typeface="Georgia"/>
            </a:endParaRPr>
          </a:p>
          <a:p>
            <a:pPr marL="0" lvl="0" indent="0" algn="ctr" rtl="0">
              <a:lnSpc>
                <a:spcPct val="90000"/>
              </a:lnSpc>
              <a:spcBef>
                <a:spcPts val="0"/>
              </a:spcBef>
              <a:spcAft>
                <a:spcPts val="0"/>
              </a:spcAft>
              <a:buClr>
                <a:srgbClr val="1A0D00"/>
              </a:buClr>
              <a:buSzPts val="1700"/>
              <a:buFont typeface="Arial"/>
              <a:buNone/>
            </a:pPr>
            <a:endParaRPr sz="2000" b="1" dirty="0">
              <a:ea typeface="Georgia"/>
              <a:cs typeface="Georgia"/>
              <a:sym typeface="Georgia"/>
            </a:endParaRPr>
          </a:p>
          <a:p>
            <a:pPr marL="0" lvl="0" indent="0" algn="ctr" rtl="0">
              <a:lnSpc>
                <a:spcPct val="100000"/>
              </a:lnSpc>
              <a:spcAft>
                <a:spcPts val="600"/>
              </a:spcAft>
              <a:buClr>
                <a:srgbClr val="1A0D00"/>
              </a:buClr>
              <a:buSzPts val="1700"/>
              <a:buFont typeface="Arial"/>
              <a:buNone/>
            </a:pPr>
            <a:r>
              <a:rPr lang="en" sz="2000" b="1" dirty="0">
                <a:ea typeface="Georgia"/>
                <a:cs typeface="Georgia"/>
                <a:sym typeface="Georgia"/>
              </a:rPr>
              <a:t>Pros</a:t>
            </a:r>
            <a:endParaRPr sz="2000" dirty="0"/>
          </a:p>
          <a:p>
            <a:pPr marL="254000" lvl="0" indent="-260350" rtl="0">
              <a:lnSpc>
                <a:spcPct val="100000"/>
              </a:lnSpc>
              <a:spcAft>
                <a:spcPts val="600"/>
              </a:spcAft>
              <a:buSzPts val="1700"/>
              <a:buFont typeface="Arial"/>
              <a:buChar char="•"/>
            </a:pPr>
            <a:r>
              <a:rPr lang="en" sz="2000" dirty="0">
                <a:ea typeface="Georgia"/>
                <a:cs typeface="Georgia"/>
                <a:sym typeface="Georgia"/>
              </a:rPr>
              <a:t>Easy to update</a:t>
            </a:r>
            <a:endParaRPr sz="2000" dirty="0"/>
          </a:p>
          <a:p>
            <a:pPr marL="254000" lvl="0" indent="-260350" rtl="0">
              <a:lnSpc>
                <a:spcPct val="100000"/>
              </a:lnSpc>
              <a:spcAft>
                <a:spcPts val="600"/>
              </a:spcAft>
              <a:buSzPts val="1700"/>
              <a:buFont typeface="Arial"/>
              <a:buChar char="•"/>
            </a:pPr>
            <a:r>
              <a:rPr lang="en" sz="2000" dirty="0">
                <a:ea typeface="Georgia"/>
                <a:cs typeface="Georgia"/>
                <a:sym typeface="Georgia"/>
              </a:rPr>
              <a:t>Saves paper</a:t>
            </a:r>
            <a:endParaRPr sz="2000" dirty="0"/>
          </a:p>
          <a:p>
            <a:pPr marL="254000" lvl="0" indent="-260350" rtl="0">
              <a:lnSpc>
                <a:spcPct val="100000"/>
              </a:lnSpc>
              <a:spcAft>
                <a:spcPts val="600"/>
              </a:spcAft>
              <a:buSzPts val="1700"/>
              <a:buFont typeface="Arial"/>
              <a:buChar char="•"/>
            </a:pPr>
            <a:r>
              <a:rPr lang="en" sz="2000" dirty="0">
                <a:ea typeface="Georgia"/>
                <a:cs typeface="Georgia"/>
                <a:sym typeface="Georgia"/>
              </a:rPr>
              <a:t>Fast access from anywhere</a:t>
            </a:r>
            <a:endParaRPr sz="2000" dirty="0"/>
          </a:p>
          <a:p>
            <a:pPr marL="254000" lvl="0" indent="-260350" rtl="0">
              <a:lnSpc>
                <a:spcPct val="100000"/>
              </a:lnSpc>
              <a:spcAft>
                <a:spcPts val="600"/>
              </a:spcAft>
              <a:buSzPts val="1700"/>
              <a:buFont typeface="Arial"/>
              <a:buChar char="•"/>
            </a:pPr>
            <a:r>
              <a:rPr lang="en" sz="2000" dirty="0">
                <a:ea typeface="Georgia"/>
                <a:cs typeface="Georgia"/>
                <a:sym typeface="Georgia"/>
              </a:rPr>
              <a:t>Easy to have linked information instead of duplicating</a:t>
            </a:r>
            <a:endParaRPr sz="2000" dirty="0"/>
          </a:p>
          <a:p>
            <a:pPr marL="254000" lvl="0" indent="-260350" rtl="0">
              <a:lnSpc>
                <a:spcPct val="100000"/>
              </a:lnSpc>
              <a:spcAft>
                <a:spcPts val="600"/>
              </a:spcAft>
              <a:buSzPts val="1700"/>
              <a:buFont typeface="Arial"/>
              <a:buChar char="•"/>
            </a:pPr>
            <a:r>
              <a:rPr lang="en" sz="2000" dirty="0">
                <a:ea typeface="Georgia"/>
                <a:cs typeface="Georgia"/>
                <a:sym typeface="Georgia"/>
              </a:rPr>
              <a:t>User friendly for many</a:t>
            </a:r>
            <a:endParaRPr sz="2000" dirty="0"/>
          </a:p>
          <a:p>
            <a:pPr marL="254000" indent="-260350">
              <a:lnSpc>
                <a:spcPct val="100000"/>
              </a:lnSpc>
              <a:spcAft>
                <a:spcPts val="600"/>
              </a:spcAft>
              <a:buSzPts val="1700"/>
              <a:buFont typeface="Arial"/>
              <a:buChar char="•"/>
            </a:pPr>
            <a:r>
              <a:rPr lang="en" sz="2000" dirty="0">
                <a:ea typeface="Georgia"/>
                <a:cs typeface="Georgia"/>
                <a:sym typeface="Georgia"/>
              </a:rPr>
              <a:t>Sample </a:t>
            </a:r>
            <a:r>
              <a:rPr lang="en" sz="2000" dirty="0" smtClean="0">
                <a:ea typeface="Georgia"/>
                <a:cs typeface="Georgia"/>
                <a:sym typeface="Georgia"/>
              </a:rPr>
              <a:t>site:</a:t>
            </a:r>
            <a:r>
              <a:rPr lang="en" sz="2000" dirty="0">
                <a:ea typeface="Georgia"/>
                <a:cs typeface="Georgia"/>
                <a:sym typeface="Georgia"/>
              </a:rPr>
              <a:t/>
            </a:r>
            <a:br>
              <a:rPr lang="en" sz="2000" dirty="0">
                <a:ea typeface="Georgia"/>
                <a:cs typeface="Georgia"/>
                <a:sym typeface="Georgia"/>
              </a:rPr>
            </a:br>
            <a:r>
              <a:rPr lang="en" sz="1800" b="1" u="sng" dirty="0">
                <a:solidFill>
                  <a:srgbClr val="FFFF00"/>
                </a:solidFill>
                <a:ea typeface="Georgia"/>
                <a:cs typeface="Georgia"/>
                <a:sym typeface="Georgia"/>
                <a:hlinkClick r:id="rId3" tooltip="Woodland Community College Curriculum Site"/>
              </a:rPr>
              <a:t>https://wcc.yccd.edu/curriculum</a:t>
            </a:r>
            <a:r>
              <a:rPr lang="en" sz="1800" b="1" u="sng" dirty="0" smtClean="0">
                <a:solidFill>
                  <a:srgbClr val="FFFF00"/>
                </a:solidFill>
                <a:ea typeface="Georgia"/>
                <a:cs typeface="Georgia"/>
                <a:sym typeface="Georgia"/>
                <a:hlinkClick r:id="rId3" tooltip="Woodland Community College Curriculum Site"/>
              </a:rPr>
              <a:t>/</a:t>
            </a:r>
            <a:endParaRPr sz="1800" b="1" i="0" u="none" strike="noStrike" cap="none" dirty="0">
              <a:ea typeface="Georgia"/>
              <a:cs typeface="Georgia"/>
              <a:sym typeface="Georgia"/>
            </a:endParaRPr>
          </a:p>
          <a:p>
            <a:pPr marL="254000" marR="0" lvl="0" indent="-152400" algn="l" rtl="0">
              <a:lnSpc>
                <a:spcPct val="90000"/>
              </a:lnSpc>
              <a:spcBef>
                <a:spcPts val="800"/>
              </a:spcBef>
              <a:spcAft>
                <a:spcPts val="0"/>
              </a:spcAft>
              <a:buClr>
                <a:srgbClr val="1A0D00"/>
              </a:buClr>
              <a:buSzPts val="1700"/>
              <a:buFont typeface="Arial"/>
              <a:buNone/>
            </a:pPr>
            <a:endParaRPr sz="2000" b="0" i="0" u="none" strike="noStrike" cap="none" dirty="0">
              <a:ea typeface="Georgia"/>
              <a:cs typeface="Georgia"/>
              <a:sym typeface="Georgia"/>
            </a:endParaRPr>
          </a:p>
          <a:p>
            <a:pPr marL="254000" marR="0" lvl="0" indent="-152400" algn="l" rtl="0">
              <a:lnSpc>
                <a:spcPct val="90000"/>
              </a:lnSpc>
              <a:spcBef>
                <a:spcPts val="800"/>
              </a:spcBef>
              <a:spcAft>
                <a:spcPts val="1600"/>
              </a:spcAft>
              <a:buClr>
                <a:srgbClr val="1A0D00"/>
              </a:buClr>
              <a:buSzPts val="1700"/>
              <a:buFont typeface="Arial"/>
              <a:buNone/>
            </a:pPr>
            <a:endParaRPr sz="2000" b="0" i="0" u="none" strike="noStrike" cap="none" dirty="0">
              <a:ea typeface="Georgia"/>
              <a:cs typeface="Georgia"/>
              <a:sym typeface="Georgia"/>
            </a:endParaRPr>
          </a:p>
        </p:txBody>
      </p:sp>
      <p:sp>
        <p:nvSpPr>
          <p:cNvPr id="160" name="Shape 160"/>
          <p:cNvSpPr txBox="1">
            <a:spLocks noGrp="1"/>
          </p:cNvSpPr>
          <p:nvPr>
            <p:ph type="body" idx="2"/>
          </p:nvPr>
        </p:nvSpPr>
        <p:spPr>
          <a:xfrm>
            <a:off x="4832400" y="1364507"/>
            <a:ext cx="3999900" cy="3416400"/>
          </a:xfrm>
          <a:prstGeom prst="rect">
            <a:avLst/>
          </a:prstGeom>
        </p:spPr>
        <p:txBody>
          <a:bodyPr spcFirstLastPara="1" wrap="square" lIns="91425" tIns="91425" rIns="91425" bIns="91425" anchor="t" anchorCtr="0">
            <a:noAutofit/>
          </a:bodyPr>
          <a:lstStyle/>
          <a:p>
            <a:pPr marL="342900" lvl="1" indent="0" algn="ctr">
              <a:lnSpc>
                <a:spcPct val="100000"/>
              </a:lnSpc>
              <a:spcBef>
                <a:spcPts val="0"/>
              </a:spcBef>
              <a:spcAft>
                <a:spcPts val="600"/>
              </a:spcAft>
              <a:buClr>
                <a:srgbClr val="1A0D00"/>
              </a:buClr>
              <a:buSzPts val="1700"/>
              <a:buNone/>
            </a:pPr>
            <a:r>
              <a:rPr lang="en" sz="2000" b="1" dirty="0">
                <a:ea typeface="Georgia"/>
                <a:cs typeface="Georgia"/>
                <a:sym typeface="Georgia"/>
              </a:rPr>
              <a:t>Cons</a:t>
            </a:r>
            <a:endParaRPr sz="2000" b="1" dirty="0">
              <a:ea typeface="Georgia"/>
              <a:cs typeface="Georgia"/>
              <a:sym typeface="Georgia"/>
            </a:endParaRPr>
          </a:p>
          <a:p>
            <a:pPr marL="342900" indent="-342900">
              <a:lnSpc>
                <a:spcPct val="100000"/>
              </a:lnSpc>
              <a:spcAft>
                <a:spcPts val="600"/>
              </a:spcAft>
              <a:buSzPts val="1700"/>
              <a:buFont typeface="Arial" panose="020B0604020202020204" pitchFamily="34" charset="0"/>
              <a:buChar char="•"/>
            </a:pPr>
            <a:r>
              <a:rPr lang="en" sz="2000" dirty="0">
                <a:ea typeface="Georgia"/>
                <a:cs typeface="Georgia"/>
                <a:sym typeface="Georgia"/>
              </a:rPr>
              <a:t>Some people prefer hard copies</a:t>
            </a:r>
            <a:endParaRPr sz="2000" dirty="0">
              <a:ea typeface="Georgia"/>
              <a:cs typeface="Georgia"/>
              <a:sym typeface="Georgia"/>
            </a:endParaRPr>
          </a:p>
          <a:p>
            <a:pPr marL="342900" indent="-342900">
              <a:lnSpc>
                <a:spcPct val="100000"/>
              </a:lnSpc>
              <a:spcAft>
                <a:spcPts val="600"/>
              </a:spcAft>
              <a:buSzPts val="1700"/>
              <a:buFont typeface="Arial" panose="020B0604020202020204" pitchFamily="34" charset="0"/>
              <a:buChar char="•"/>
            </a:pPr>
            <a:r>
              <a:rPr lang="en" sz="2000" dirty="0">
                <a:ea typeface="Georgia"/>
                <a:cs typeface="Georgia"/>
                <a:sym typeface="Georgia"/>
              </a:rPr>
              <a:t>Extra precaution needed to ensure ADA accessibility</a:t>
            </a:r>
            <a:endParaRPr sz="2000" dirty="0">
              <a:ea typeface="Georgia"/>
              <a:cs typeface="Georgia"/>
              <a:sym typeface="Georgia"/>
            </a:endParaRPr>
          </a:p>
          <a:p>
            <a:pPr marL="342900" indent="-342900">
              <a:lnSpc>
                <a:spcPct val="100000"/>
              </a:lnSpc>
              <a:spcAft>
                <a:spcPts val="600"/>
              </a:spcAft>
              <a:buSzPts val="1700"/>
              <a:buFont typeface="Arial" panose="020B0604020202020204" pitchFamily="34" charset="0"/>
              <a:buChar char="•"/>
            </a:pPr>
            <a:r>
              <a:rPr lang="en" sz="2000" dirty="0">
                <a:ea typeface="Georgia"/>
                <a:cs typeface="Georgia"/>
                <a:sym typeface="Georgia"/>
              </a:rPr>
              <a:t>Can be tricky to get senate approval on living document</a:t>
            </a:r>
            <a:endParaRPr sz="2000" dirty="0"/>
          </a:p>
          <a:p>
            <a:pPr marL="628650" lvl="1" indent="-285750">
              <a:lnSpc>
                <a:spcPct val="100000"/>
              </a:lnSpc>
              <a:spcBef>
                <a:spcPts val="0"/>
              </a:spcBef>
              <a:spcAft>
                <a:spcPts val="600"/>
              </a:spcAft>
              <a:buSzPts val="1400"/>
              <a:buFont typeface="Courier New" panose="02070309020205020404" pitchFamily="49" charset="0"/>
              <a:buChar char="o"/>
            </a:pPr>
            <a:r>
              <a:rPr lang="en" sz="1800" dirty="0">
                <a:ea typeface="Georgia"/>
                <a:cs typeface="Georgia"/>
                <a:sym typeface="Georgia"/>
              </a:rPr>
              <a:t>G</a:t>
            </a:r>
            <a:r>
              <a:rPr lang="en" sz="1800" dirty="0" smtClean="0">
                <a:ea typeface="Georgia"/>
                <a:cs typeface="Georgia"/>
                <a:sym typeface="Georgia"/>
              </a:rPr>
              <a:t>et </a:t>
            </a:r>
            <a:r>
              <a:rPr lang="en" sz="1800" dirty="0">
                <a:ea typeface="Georgia"/>
                <a:cs typeface="Georgia"/>
                <a:sym typeface="Georgia"/>
              </a:rPr>
              <a:t>around this by approving discrete components, like purpose statement</a:t>
            </a:r>
            <a:endParaRPr sz="1800" dirty="0"/>
          </a:p>
          <a:p>
            <a:pPr marL="0" indent="0">
              <a:spcAft>
                <a:spcPts val="1600"/>
              </a:spcAft>
              <a:buNone/>
            </a:pPr>
            <a:endParaRP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Curriculum Handbook Content Resources (</a:t>
            </a:r>
            <a:r>
              <a:rPr lang="en" sz="2400" b="1" i="0" u="none" strike="noStrike" cap="none" dirty="0" smtClean="0">
                <a:solidFill>
                  <a:srgbClr val="261300"/>
                </a:solidFill>
                <a:ea typeface="Georgia"/>
                <a:cs typeface="Georgia"/>
                <a:sym typeface="Georgia"/>
              </a:rPr>
              <a:t>1/3)</a:t>
            </a:r>
            <a:endParaRPr sz="1100" b="1" dirty="0"/>
          </a:p>
        </p:txBody>
      </p:sp>
      <p:sp>
        <p:nvSpPr>
          <p:cNvPr id="167" name="Shape 167"/>
          <p:cNvSpPr txBox="1">
            <a:spLocks noGrp="1"/>
          </p:cNvSpPr>
          <p:nvPr>
            <p:ph idx="1"/>
          </p:nvPr>
        </p:nvSpPr>
        <p:spPr>
          <a:xfrm>
            <a:off x="437322" y="1444486"/>
            <a:ext cx="8000500" cy="3257400"/>
          </a:xfrm>
          <a:prstGeom prst="rect">
            <a:avLst/>
          </a:prstGeom>
          <a:no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1A0D00"/>
              </a:buClr>
              <a:buSzPts val="1800"/>
              <a:buFont typeface="Arial"/>
              <a:buNone/>
            </a:pPr>
            <a:endParaRPr sz="1800" dirty="0"/>
          </a:p>
          <a:p>
            <a:pPr marL="0" marR="0" lvl="0" indent="0" algn="l" rtl="0">
              <a:lnSpc>
                <a:spcPct val="100000"/>
              </a:lnSpc>
              <a:spcBef>
                <a:spcPts val="0"/>
              </a:spcBef>
              <a:spcAft>
                <a:spcPts val="0"/>
              </a:spcAft>
              <a:buNone/>
            </a:pPr>
            <a:r>
              <a:rPr lang="en" sz="1800" b="0" i="0" u="none" strike="noStrike" cap="none" dirty="0">
                <a:ea typeface="Georgia"/>
                <a:cs typeface="Georgia"/>
                <a:sym typeface="Georgia"/>
              </a:rPr>
              <a:t>Title 5, Division 6</a:t>
            </a:r>
            <a:r>
              <a:rPr lang="en" sz="1800" i="0" dirty="0"/>
              <a:t>, </a:t>
            </a:r>
            <a:r>
              <a:rPr lang="en" sz="1800" b="0" i="0" u="none" strike="noStrike" cap="none" dirty="0">
                <a:ea typeface="Georgia"/>
                <a:cs typeface="Georgia"/>
                <a:sym typeface="Georgia"/>
              </a:rPr>
              <a:t>Chapter 6</a:t>
            </a:r>
            <a:r>
              <a:rPr lang="en" sz="1800" i="0" dirty="0"/>
              <a:t> of California Code of Regulations</a:t>
            </a:r>
            <a:endParaRPr sz="1800" dirty="0"/>
          </a:p>
          <a:p>
            <a:pPr marL="457200" marR="0" lvl="0" indent="-298450" algn="l" rtl="0">
              <a:lnSpc>
                <a:spcPct val="100000"/>
              </a:lnSpc>
              <a:spcBef>
                <a:spcPts val="0"/>
              </a:spcBef>
              <a:spcAft>
                <a:spcPts val="1200"/>
              </a:spcAft>
              <a:buSzPct val="100000"/>
              <a:buFont typeface="Georgia"/>
              <a:buChar char="•"/>
            </a:pPr>
            <a:r>
              <a:rPr lang="en" sz="1400" b="0" i="0" u="sng" strike="noStrike" cap="none" dirty="0">
                <a:ea typeface="Georgia"/>
                <a:cs typeface="Georgia"/>
                <a:sym typeface="Georgia"/>
                <a:hlinkClick r:id="rId3" tooltip="Tite 5"/>
              </a:rPr>
              <a:t>https://govt.westlaw.com/calregs/Browse/Home/California/CaliforniaCodeofRegulations?guid=IA71B9D70D48411DEBC02831C6D6C108E</a:t>
            </a:r>
            <a:endParaRPr sz="1400" b="0" i="0" u="none" strike="noStrike" cap="none" dirty="0">
              <a:ea typeface="Georgia"/>
              <a:cs typeface="Georgia"/>
              <a:sym typeface="Georgia"/>
            </a:endParaRPr>
          </a:p>
          <a:p>
            <a:pPr marL="0" marR="0" lvl="0" indent="0" algn="l" rtl="0">
              <a:lnSpc>
                <a:spcPct val="100000"/>
              </a:lnSpc>
              <a:spcBef>
                <a:spcPts val="1000"/>
              </a:spcBef>
              <a:spcAft>
                <a:spcPts val="0"/>
              </a:spcAft>
              <a:buNone/>
            </a:pPr>
            <a:r>
              <a:rPr lang="en" sz="1800" b="0" i="0" u="none" strike="noStrike" cap="none" dirty="0">
                <a:ea typeface="Georgia"/>
                <a:cs typeface="Georgia"/>
                <a:sym typeface="Georgia"/>
              </a:rPr>
              <a:t>Program and Course Approval Handbook (PCAH)</a:t>
            </a:r>
            <a:endParaRPr sz="1800" dirty="0"/>
          </a:p>
          <a:p>
            <a:pPr marL="457200" marR="0" lvl="0" indent="-298450" algn="l" rtl="0">
              <a:lnSpc>
                <a:spcPct val="100000"/>
              </a:lnSpc>
              <a:spcBef>
                <a:spcPts val="0"/>
              </a:spcBef>
              <a:spcAft>
                <a:spcPts val="1200"/>
              </a:spcAft>
              <a:buSzPct val="100000"/>
              <a:buFont typeface="Georgia"/>
              <a:buChar char="•"/>
            </a:pPr>
            <a:r>
              <a:rPr lang="en" sz="1400" b="0" i="0" u="sng" strike="noStrike" cap="none" dirty="0">
                <a:ea typeface="Georgia"/>
                <a:cs typeface="Georgia"/>
                <a:sym typeface="Georgia"/>
                <a:hlinkClick r:id="rId4" tooltip="PCAH"/>
              </a:rPr>
              <a:t>http://extranet.cccco.edu/Portals/1/ExecutiveOffice/Board/2016_agendas/July/PCAH_6thEdition_Final_June2016_kc.pdf</a:t>
            </a:r>
            <a:endParaRPr sz="1400" b="0" i="0" u="none" strike="noStrike" cap="none" dirty="0">
              <a:ea typeface="Georgia"/>
              <a:cs typeface="Georgia"/>
              <a:sym typeface="Georgia"/>
            </a:endParaRPr>
          </a:p>
          <a:p>
            <a:pPr marL="0" marR="0" lvl="0" indent="0" algn="l" rtl="0">
              <a:lnSpc>
                <a:spcPct val="100000"/>
              </a:lnSpc>
              <a:spcBef>
                <a:spcPts val="1000"/>
              </a:spcBef>
              <a:spcAft>
                <a:spcPts val="0"/>
              </a:spcAft>
              <a:buNone/>
            </a:pPr>
            <a:r>
              <a:rPr lang="en" sz="1800" b="0" i="0" u="none" strike="noStrike" cap="none" dirty="0">
                <a:ea typeface="Georgia"/>
                <a:cs typeface="Georgia"/>
                <a:sym typeface="Georgia"/>
              </a:rPr>
              <a:t>Course Outlines of Record: A Curriculum Reference Guide Revisited</a:t>
            </a:r>
            <a:endParaRPr sz="1800" i="0" dirty="0"/>
          </a:p>
          <a:p>
            <a:pPr marL="457200" marR="0" lvl="0" indent="-298450" algn="l" rtl="0">
              <a:lnSpc>
                <a:spcPct val="100000"/>
              </a:lnSpc>
              <a:spcBef>
                <a:spcPts val="0"/>
              </a:spcBef>
              <a:spcAft>
                <a:spcPts val="1200"/>
              </a:spcAft>
              <a:buSzPct val="100000"/>
              <a:buFont typeface="Georgia"/>
              <a:buChar char="•"/>
            </a:pPr>
            <a:r>
              <a:rPr lang="en" sz="1400" b="0" i="0" u="sng" strike="noStrike" cap="none" dirty="0">
                <a:ea typeface="Georgia"/>
                <a:cs typeface="Georgia"/>
                <a:sym typeface="Georgia"/>
                <a:hlinkClick r:id="rId5" tooltip="ASCCC COR Reference Guide"/>
              </a:rPr>
              <a:t>http://www.asccc.org/sites/default/files/COR.pdf</a:t>
            </a:r>
            <a:endParaRPr sz="1400" b="0" i="0" u="none" strike="noStrike" cap="none" dirty="0">
              <a:ea typeface="Georgia"/>
              <a:cs typeface="Georgia"/>
              <a:sym typeface="Georgia"/>
            </a:endParaRPr>
          </a:p>
          <a:p>
            <a:pPr marL="0" marR="0" lvl="0" indent="0" algn="l" rtl="0">
              <a:lnSpc>
                <a:spcPct val="100000"/>
              </a:lnSpc>
              <a:spcBef>
                <a:spcPts val="1000"/>
              </a:spcBef>
              <a:spcAft>
                <a:spcPts val="0"/>
              </a:spcAft>
              <a:buNone/>
            </a:pPr>
            <a:r>
              <a:rPr lang="en" sz="1800" b="0" i="0" u="none" strike="noStrike" cap="none" dirty="0">
                <a:ea typeface="Georgia"/>
                <a:cs typeface="Georgia"/>
                <a:sym typeface="Georgia"/>
              </a:rPr>
              <a:t>Noncredit Nuts &amp; Bolts</a:t>
            </a:r>
            <a:endParaRPr sz="1800" dirty="0"/>
          </a:p>
          <a:p>
            <a:pPr marL="457200" marR="0" lvl="0" indent="-298450" algn="l" rtl="0">
              <a:lnSpc>
                <a:spcPct val="100000"/>
              </a:lnSpc>
              <a:spcBef>
                <a:spcPts val="0"/>
              </a:spcBef>
              <a:spcAft>
                <a:spcPts val="1200"/>
              </a:spcAft>
              <a:buSzPct val="100000"/>
              <a:buFont typeface="Georgia"/>
              <a:buChar char="•"/>
            </a:pPr>
            <a:r>
              <a:rPr lang="en" sz="1400" b="0" i="0" u="sng" strike="noStrike" cap="none" dirty="0">
                <a:ea typeface="Georgia"/>
                <a:cs typeface="Georgia"/>
                <a:sym typeface="Georgia"/>
                <a:hlinkClick r:id="rId6" tooltip="ASCCC Noncredit Nuts and Bolts"/>
              </a:rPr>
              <a:t>http://www.asccc.org/sites/default/files/Noncredit%20Nuts%20%26%20Bolts%20Curric%20Regional_3-22-15.pdf</a:t>
            </a:r>
            <a:endParaRPr sz="1400" b="0" i="0" u="none" strike="noStrike" cap="none" dirty="0">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628650" y="459425"/>
            <a:ext cx="7886700" cy="685800"/>
          </a:xfrm>
          <a:prstGeom prst="rect">
            <a:avLst/>
          </a:prstGeom>
        </p:spPr>
        <p:txBody>
          <a:bodyPr spcFirstLastPara="1" wrap="square" lIns="68575" tIns="34275" rIns="68575" bIns="34275" anchor="ctr" anchorCtr="1">
            <a:noAutofit/>
          </a:bodyPr>
          <a:lstStyle/>
          <a:p>
            <a:pPr lvl="0">
              <a:spcBef>
                <a:spcPts val="0"/>
              </a:spcBef>
            </a:pPr>
            <a:r>
              <a:rPr lang="en" sz="2400" b="1" cap="none" dirty="0">
                <a:solidFill>
                  <a:srgbClr val="261300"/>
                </a:solidFill>
                <a:ea typeface="Georgia"/>
                <a:cs typeface="Georgia"/>
                <a:sym typeface="Georgia"/>
              </a:rPr>
              <a:t>Curriculum Handbook Content Resources </a:t>
            </a:r>
            <a:r>
              <a:rPr lang="en" sz="2400" b="1" cap="none" dirty="0" smtClean="0">
                <a:solidFill>
                  <a:srgbClr val="261300"/>
                </a:solidFill>
                <a:ea typeface="Georgia"/>
                <a:cs typeface="Georgia"/>
                <a:sym typeface="Georgia"/>
              </a:rPr>
              <a:t>(2/3)</a:t>
            </a:r>
            <a:endParaRPr dirty="0"/>
          </a:p>
        </p:txBody>
      </p:sp>
      <p:sp>
        <p:nvSpPr>
          <p:cNvPr id="173" name="Shape 173"/>
          <p:cNvSpPr txBox="1">
            <a:spLocks noGrp="1"/>
          </p:cNvSpPr>
          <p:nvPr>
            <p:ph idx="1"/>
          </p:nvPr>
        </p:nvSpPr>
        <p:spPr>
          <a:xfrm>
            <a:off x="371056" y="1488689"/>
            <a:ext cx="8454887" cy="3606600"/>
          </a:xfrm>
          <a:prstGeom prst="rect">
            <a:avLst/>
          </a:prstGeom>
        </p:spPr>
        <p:txBody>
          <a:bodyPr spcFirstLastPara="1" wrap="square" lIns="68575" tIns="34275" rIns="68575" bIns="34275" anchor="t" anchorCtr="0">
            <a:noAutofit/>
          </a:bodyPr>
          <a:lstStyle/>
          <a:p>
            <a:pPr marL="0" indent="0">
              <a:lnSpc>
                <a:spcPct val="100000"/>
              </a:lnSpc>
              <a:spcBef>
                <a:spcPts val="0"/>
              </a:spcBef>
              <a:spcAft>
                <a:spcPts val="0"/>
              </a:spcAft>
              <a:buNone/>
            </a:pPr>
            <a:r>
              <a:rPr lang="en" sz="1800" i="0" dirty="0"/>
              <a:t>Taxonomy of Programs (TOP Codes list)</a:t>
            </a:r>
            <a:endParaRPr sz="1800" i="0" dirty="0"/>
          </a:p>
          <a:p>
            <a:pPr marL="444500" indent="-285750">
              <a:lnSpc>
                <a:spcPct val="100000"/>
              </a:lnSpc>
              <a:spcBef>
                <a:spcPts val="0"/>
              </a:spcBef>
              <a:spcAft>
                <a:spcPts val="1200"/>
              </a:spcAft>
              <a:buSzPts val="1100"/>
            </a:pPr>
            <a:r>
              <a:rPr lang="en" sz="1400" i="0" u="sng" dirty="0">
                <a:hlinkClick r:id="rId3" tooltip="TOP Codes"/>
              </a:rPr>
              <a:t>http://extranet.cccco.edu/Portals/1/AA/Credit/2013Files/TOPmanual6_2009_09corrected_12.5.13.pdf</a:t>
            </a:r>
            <a:endParaRPr sz="1400" i="0" dirty="0"/>
          </a:p>
          <a:p>
            <a:pPr marL="0" indent="0">
              <a:lnSpc>
                <a:spcPct val="100000"/>
              </a:lnSpc>
              <a:spcBef>
                <a:spcPts val="0"/>
              </a:spcBef>
              <a:spcAft>
                <a:spcPts val="0"/>
              </a:spcAft>
              <a:buNone/>
            </a:pPr>
            <a:r>
              <a:rPr lang="en" sz="1800" i="0" dirty="0"/>
              <a:t>Minimum Qualifications Handbook (2017)</a:t>
            </a:r>
            <a:endParaRPr sz="1800" i="0" dirty="0"/>
          </a:p>
          <a:p>
            <a:pPr marL="444500" indent="-285750">
              <a:lnSpc>
                <a:spcPct val="100000"/>
              </a:lnSpc>
              <a:spcBef>
                <a:spcPts val="0"/>
              </a:spcBef>
              <a:spcAft>
                <a:spcPts val="1200"/>
              </a:spcAft>
              <a:buSzPts val="1100"/>
            </a:pPr>
            <a:r>
              <a:rPr lang="en" sz="1400" i="0" u="sng" dirty="0">
                <a:hlinkClick r:id="rId4" tooltip="Minimum Qualifications Handbook"/>
              </a:rPr>
              <a:t>http://californiacommunitycolleges.cccco.edu/Portals/0/Reports/2017-Minimum-Qualifications-Handbook-r1-ADA.pdf</a:t>
            </a:r>
            <a:endParaRPr sz="1400" i="0" dirty="0"/>
          </a:p>
          <a:p>
            <a:pPr marL="0" indent="0">
              <a:lnSpc>
                <a:spcPct val="100000"/>
              </a:lnSpc>
              <a:spcBef>
                <a:spcPts val="0"/>
              </a:spcBef>
              <a:spcAft>
                <a:spcPts val="0"/>
              </a:spcAft>
              <a:buNone/>
            </a:pPr>
            <a:r>
              <a:rPr lang="en" sz="1800" i="0" dirty="0"/>
              <a:t>Distance Education page - Chancellor’s Office</a:t>
            </a:r>
            <a:endParaRPr sz="1800" i="0" dirty="0"/>
          </a:p>
          <a:p>
            <a:pPr marL="444500" indent="-285750">
              <a:lnSpc>
                <a:spcPct val="100000"/>
              </a:lnSpc>
              <a:spcBef>
                <a:spcPts val="0"/>
              </a:spcBef>
              <a:spcAft>
                <a:spcPts val="1200"/>
              </a:spcAft>
              <a:buSzPts val="1100"/>
            </a:pPr>
            <a:r>
              <a:rPr lang="en" sz="1400" i="0" u="sng" dirty="0">
                <a:hlinkClick r:id="rId5" tooltip="CCCCO DE webpage"/>
              </a:rPr>
              <a:t>http://extranet.cccco.edu/Divisions/AcademicAffairs/EducationalProgramsandProfessionalDevelopment/DistanceEducation.aspx</a:t>
            </a:r>
            <a:r>
              <a:rPr lang="en" sz="1400" i="0" u="sng" dirty="0">
                <a:hlinkClick r:id="rId6"/>
              </a:rPr>
              <a:t> </a:t>
            </a:r>
            <a:endParaRPr sz="1400" i="0" dirty="0"/>
          </a:p>
          <a:p>
            <a:pPr marL="0" indent="0">
              <a:lnSpc>
                <a:spcPct val="100000"/>
              </a:lnSpc>
              <a:spcBef>
                <a:spcPts val="0"/>
              </a:spcBef>
              <a:spcAft>
                <a:spcPts val="0"/>
              </a:spcAft>
              <a:buNone/>
            </a:pPr>
            <a:r>
              <a:rPr lang="en" sz="1800" i="0" dirty="0"/>
              <a:t>ACCJC Accreditation Reference Handbook (Standards)</a:t>
            </a:r>
            <a:endParaRPr sz="1800" dirty="0"/>
          </a:p>
          <a:p>
            <a:pPr marL="444500" indent="-285750">
              <a:lnSpc>
                <a:spcPct val="100000"/>
              </a:lnSpc>
              <a:spcBef>
                <a:spcPts val="0"/>
              </a:spcBef>
              <a:spcAft>
                <a:spcPts val="1200"/>
              </a:spcAft>
              <a:buSzPts val="1100"/>
            </a:pPr>
            <a:r>
              <a:rPr lang="en" sz="1400" i="0" u="sng" dirty="0">
                <a:hlinkClick r:id="rId7" tooltip="ACCJC Accreditation Reference Handbook"/>
              </a:rPr>
              <a:t>http://accjc.org/wp-content/uploads/Accreditation-Reference-Handbook_Jul2016.pdf</a:t>
            </a:r>
            <a:endParaRPr sz="1400" i="0" dirty="0"/>
          </a:p>
          <a:p>
            <a:pPr marL="0" indent="0">
              <a:lnSpc>
                <a:spcPct val="100000"/>
              </a:lnSpc>
              <a:spcBef>
                <a:spcPts val="0"/>
              </a:spcBef>
              <a:spcAft>
                <a:spcPts val="0"/>
              </a:spcAft>
              <a:buNone/>
            </a:pPr>
            <a:r>
              <a:rPr lang="en" sz="1800" i="0" dirty="0"/>
              <a:t>CIO Manual 2012</a:t>
            </a:r>
            <a:endParaRPr sz="1800" dirty="0"/>
          </a:p>
          <a:p>
            <a:pPr marL="450850" indent="-285750">
              <a:lnSpc>
                <a:spcPct val="100000"/>
              </a:lnSpc>
              <a:spcBef>
                <a:spcPts val="0"/>
              </a:spcBef>
              <a:spcAft>
                <a:spcPts val="1200"/>
              </a:spcAft>
              <a:buSzPts val="1100"/>
            </a:pPr>
            <a:r>
              <a:rPr lang="en" sz="1400" u="sng" dirty="0">
                <a:hlinkClick r:id="rId8" tooltip="CIO Manual"/>
              </a:rPr>
              <a:t>https://ccccio.org/documents/CIOManual01-05-2013.pdf</a:t>
            </a:r>
            <a:endParaRPr sz="1400" i="0" dirty="0"/>
          </a:p>
          <a:p>
            <a:pPr marL="0" indent="0">
              <a:lnSpc>
                <a:spcPct val="100000"/>
              </a:lnSpc>
              <a:spcBef>
                <a:spcPts val="0"/>
              </a:spcBef>
              <a:spcAft>
                <a:spcPts val="1200"/>
              </a:spcAft>
              <a:buNone/>
            </a:pPr>
            <a:endParaRPr sz="1600" i="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lvl="0" algn="ctr">
              <a:lnSpc>
                <a:spcPct val="90000"/>
              </a:lnSpc>
              <a:spcBef>
                <a:spcPts val="0"/>
              </a:spcBef>
              <a:buClr>
                <a:srgbClr val="261300"/>
              </a:buClr>
              <a:buSzPts val="2400"/>
            </a:pPr>
            <a:r>
              <a:rPr lang="en" sz="2400" b="1" cap="none" dirty="0">
                <a:solidFill>
                  <a:srgbClr val="261300"/>
                </a:solidFill>
                <a:ea typeface="Georgia"/>
                <a:cs typeface="Georgia"/>
                <a:sym typeface="Georgia"/>
              </a:rPr>
              <a:t>Curriculum Handbook Content Resources </a:t>
            </a:r>
            <a:r>
              <a:rPr lang="en" sz="2400" b="1" cap="none" dirty="0" smtClean="0">
                <a:solidFill>
                  <a:srgbClr val="261300"/>
                </a:solidFill>
                <a:ea typeface="Georgia"/>
                <a:cs typeface="Georgia"/>
                <a:sym typeface="Georgia"/>
              </a:rPr>
              <a:t>(3/3)</a:t>
            </a:r>
            <a:endParaRPr sz="1100" dirty="0"/>
          </a:p>
        </p:txBody>
      </p:sp>
      <p:sp>
        <p:nvSpPr>
          <p:cNvPr id="180" name="Shape 180"/>
          <p:cNvSpPr txBox="1">
            <a:spLocks noGrp="1"/>
          </p:cNvSpPr>
          <p:nvPr>
            <p:ph idx="1"/>
          </p:nvPr>
        </p:nvSpPr>
        <p:spPr>
          <a:xfrm>
            <a:off x="630922" y="1596884"/>
            <a:ext cx="7743600" cy="3257400"/>
          </a:xfrm>
          <a:prstGeom prst="rect">
            <a:avLst/>
          </a:prstGeom>
          <a:noFill/>
          <a:ln>
            <a:noFill/>
          </a:ln>
        </p:spPr>
        <p:txBody>
          <a:bodyPr spcFirstLastPara="1" wrap="square" lIns="68575" tIns="34275" rIns="68575" bIns="34275" anchor="ctr" anchorCtr="0">
            <a:noAutofit/>
          </a:bodyPr>
          <a:lstStyle/>
          <a:p>
            <a:pPr marL="0" lvl="0" indent="0" rtl="0">
              <a:lnSpc>
                <a:spcPct val="100000"/>
              </a:lnSpc>
              <a:spcBef>
                <a:spcPts val="0"/>
              </a:spcBef>
              <a:spcAft>
                <a:spcPts val="0"/>
              </a:spcAft>
              <a:buClr>
                <a:schemeClr val="dk1"/>
              </a:buClr>
              <a:buSzPts val="1100"/>
              <a:buFont typeface="Arial"/>
              <a:buNone/>
            </a:pPr>
            <a:r>
              <a:rPr lang="en" sz="1800" i="0" dirty="0"/>
              <a:t>ASSIST website for transfer/articulation info</a:t>
            </a:r>
            <a:endParaRPr sz="1800" i="0" dirty="0"/>
          </a:p>
          <a:p>
            <a:pPr marL="450850" indent="-285750">
              <a:lnSpc>
                <a:spcPct val="100000"/>
              </a:lnSpc>
              <a:spcBef>
                <a:spcPts val="0"/>
              </a:spcBef>
              <a:spcAft>
                <a:spcPts val="1200"/>
              </a:spcAft>
              <a:buSzPct val="100000"/>
            </a:pPr>
            <a:r>
              <a:rPr lang="en" sz="1550" u="sng" dirty="0">
                <a:hlinkClick r:id="rId3" tooltip="ASSIST"/>
              </a:rPr>
              <a:t>http://www.assist.org/web-assist/welcome.html</a:t>
            </a:r>
            <a:endParaRPr sz="1550" dirty="0"/>
          </a:p>
          <a:p>
            <a:pPr marL="0" lvl="0" indent="0" rtl="0">
              <a:lnSpc>
                <a:spcPct val="100000"/>
              </a:lnSpc>
              <a:spcBef>
                <a:spcPts val="0"/>
              </a:spcBef>
              <a:spcAft>
                <a:spcPts val="0"/>
              </a:spcAft>
              <a:buClr>
                <a:schemeClr val="dk1"/>
              </a:buClr>
              <a:buSzPts val="1100"/>
              <a:buFont typeface="Arial"/>
              <a:buNone/>
            </a:pPr>
            <a:r>
              <a:rPr lang="en" sz="1800" i="0" dirty="0"/>
              <a:t>IGETC Guidelines 2018 </a:t>
            </a:r>
            <a:endParaRPr sz="1800" dirty="0"/>
          </a:p>
          <a:p>
            <a:pPr marL="450850" indent="-285750">
              <a:lnSpc>
                <a:spcPct val="100000"/>
              </a:lnSpc>
              <a:spcBef>
                <a:spcPts val="0"/>
              </a:spcBef>
              <a:spcAft>
                <a:spcPts val="1200"/>
              </a:spcAft>
              <a:buSzPct val="100000"/>
            </a:pPr>
            <a:r>
              <a:rPr lang="en" sz="1550" u="sng" dirty="0">
                <a:hlinkClick r:id="rId4" tooltip="IGETC guidelines"/>
              </a:rPr>
              <a:t>http://icas-ca.org/Websites/icasca/images/IGETC%20Standards%20version%201.8</a:t>
            </a:r>
            <a:r>
              <a:rPr lang="en" sz="1550" u="sng" dirty="0">
                <a:hlinkClick r:id="rId5"/>
              </a:rPr>
              <a:t/>
            </a:r>
            <a:br>
              <a:rPr lang="en" sz="1550" u="sng" dirty="0">
                <a:hlinkClick r:id="rId5"/>
              </a:rPr>
            </a:br>
            <a:r>
              <a:rPr lang="en" sz="1550" u="sng" dirty="0">
                <a:hlinkClick r:id="rId5"/>
              </a:rPr>
              <a:t>%20final%20version.doc.pdf</a:t>
            </a:r>
            <a:endParaRPr sz="1550" dirty="0"/>
          </a:p>
          <a:p>
            <a:pPr marL="0" marR="0" lvl="0" indent="0" algn="l" rtl="0">
              <a:lnSpc>
                <a:spcPct val="100000"/>
              </a:lnSpc>
              <a:spcBef>
                <a:spcPts val="0"/>
              </a:spcBef>
              <a:spcAft>
                <a:spcPts val="0"/>
              </a:spcAft>
              <a:buSzPct val="100000"/>
              <a:buNone/>
            </a:pPr>
            <a:r>
              <a:rPr lang="en" sz="1800" i="0" dirty="0"/>
              <a:t>CSU-GE Guiding Notes for General Education Reviewers</a:t>
            </a:r>
            <a:endParaRPr sz="1800" i="0" dirty="0"/>
          </a:p>
          <a:p>
            <a:pPr marL="438150" indent="-285750">
              <a:lnSpc>
                <a:spcPct val="100000"/>
              </a:lnSpc>
              <a:spcBef>
                <a:spcPts val="0"/>
              </a:spcBef>
              <a:spcAft>
                <a:spcPts val="1200"/>
              </a:spcAft>
              <a:buSzPct val="100000"/>
            </a:pPr>
            <a:r>
              <a:rPr lang="en" sz="1400" i="0" u="sng" dirty="0">
                <a:ea typeface="Times New Roman"/>
                <a:cs typeface="Times New Roman"/>
                <a:sym typeface="Times New Roman"/>
                <a:hlinkClick r:id="rId6" tooltip="CSU GE Guiding Notes"/>
              </a:rPr>
              <a:t>https://www.calstate.edu/App/GEAC/documents/GE-Reviewers-Guiding-Notes.pdf</a:t>
            </a:r>
            <a:endParaRPr sz="1400" i="0" dirty="0"/>
          </a:p>
          <a:p>
            <a:pPr marL="0" lvl="0" indent="0" rtl="0">
              <a:lnSpc>
                <a:spcPct val="100000"/>
              </a:lnSpc>
              <a:spcBef>
                <a:spcPts val="0"/>
              </a:spcBef>
              <a:spcAft>
                <a:spcPts val="0"/>
              </a:spcAft>
              <a:buClr>
                <a:schemeClr val="dk1"/>
              </a:buClr>
              <a:buSzPts val="1100"/>
              <a:buFont typeface="Arial"/>
              <a:buNone/>
            </a:pPr>
            <a:r>
              <a:rPr lang="en" sz="1800" i="0" dirty="0"/>
              <a:t>UC Transferability Criteria</a:t>
            </a:r>
            <a:endParaRPr sz="1800" i="0" dirty="0"/>
          </a:p>
          <a:p>
            <a:pPr marL="444500" indent="-285750">
              <a:lnSpc>
                <a:spcPct val="100000"/>
              </a:lnSpc>
              <a:spcBef>
                <a:spcPts val="0"/>
              </a:spcBef>
              <a:spcAft>
                <a:spcPts val="1200"/>
              </a:spcAft>
              <a:buSzPct val="100000"/>
            </a:pPr>
            <a:r>
              <a:rPr lang="en" sz="1400" i="0" u="sng" dirty="0">
                <a:hlinkClick r:id="rId7" tooltip="UC TCA criteria"/>
              </a:rPr>
              <a:t>https://www.ucop.edu/transfer-articulation/transferable-course-agreements/tca-policy/regulations-by-subject-area.html</a:t>
            </a:r>
            <a:endParaRPr sz="1400" i="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Staying in the Loop for Curriculum Updates</a:t>
            </a:r>
            <a:endParaRPr sz="1100" dirty="0"/>
          </a:p>
        </p:txBody>
      </p:sp>
      <p:sp>
        <p:nvSpPr>
          <p:cNvPr id="187" name="Shape 187"/>
          <p:cNvSpPr txBox="1">
            <a:spLocks noGrp="1"/>
          </p:cNvSpPr>
          <p:nvPr>
            <p:ph idx="1"/>
          </p:nvPr>
        </p:nvSpPr>
        <p:spPr>
          <a:xfrm>
            <a:off x="628650" y="1630015"/>
            <a:ext cx="7985700" cy="3257400"/>
          </a:xfrm>
          <a:prstGeom prst="rect">
            <a:avLst/>
          </a:prstGeom>
          <a:noFill/>
          <a:ln>
            <a:noFill/>
          </a:ln>
        </p:spPr>
        <p:txBody>
          <a:bodyPr spcFirstLastPara="1" wrap="square" lIns="68575" tIns="34275" rIns="68575" bIns="34275" anchor="ctr" anchorCtr="0">
            <a:noAutofit/>
          </a:bodyPr>
          <a:lstStyle/>
          <a:p>
            <a:pPr>
              <a:lnSpc>
                <a:spcPct val="100000"/>
              </a:lnSpc>
              <a:spcBef>
                <a:spcPts val="0"/>
              </a:spcBef>
              <a:spcAft>
                <a:spcPts val="0"/>
              </a:spcAft>
              <a:buSzPct val="100000"/>
              <a:buFont typeface="Arial" panose="020B0604020202020204" pitchFamily="34" charset="0"/>
              <a:buChar char="•"/>
            </a:pPr>
            <a:r>
              <a:rPr lang="en" sz="1800" b="0" i="0" u="none" strike="noStrike" cap="none" dirty="0">
                <a:ea typeface="Georgia"/>
                <a:cs typeface="Georgia"/>
                <a:sym typeface="Georgia"/>
              </a:rPr>
              <a:t>Join Yahoo Group for </a:t>
            </a:r>
            <a:r>
              <a:rPr lang="en" sz="1800" i="0" dirty="0"/>
              <a:t>CCC</a:t>
            </a:r>
            <a:r>
              <a:rPr lang="en" sz="1800" b="0" i="0" u="none" strike="noStrike" cap="none" dirty="0">
                <a:ea typeface="Georgia"/>
                <a:cs typeface="Georgia"/>
                <a:sym typeface="Georgia"/>
              </a:rPr>
              <a:t> Curriculum </a:t>
            </a:r>
            <a:r>
              <a:rPr lang="en" sz="1800" b="0" i="0" u="none" strike="noStrike" cap="none" dirty="0" smtClean="0">
                <a:ea typeface="Georgia"/>
                <a:cs typeface="Georgia"/>
                <a:sym typeface="Georgia"/>
              </a:rPr>
              <a:t>Chairs</a:t>
            </a:r>
            <a:endParaRPr lang="en" sz="1800" dirty="0">
              <a:sym typeface="Georgia"/>
            </a:endParaRPr>
          </a:p>
          <a:p>
            <a:pPr lvl="2">
              <a:lnSpc>
                <a:spcPct val="100000"/>
              </a:lnSpc>
              <a:spcBef>
                <a:spcPts val="0"/>
              </a:spcBef>
              <a:spcAft>
                <a:spcPts val="0"/>
              </a:spcAft>
              <a:buSzPct val="100000"/>
              <a:buFont typeface="Courier New" panose="02070309020205020404" pitchFamily="49" charset="0"/>
              <a:buChar char="o"/>
            </a:pPr>
            <a:r>
              <a:rPr lang="en" sz="1500" b="0" i="0" u="none" strike="noStrike" cap="none" dirty="0" smtClean="0">
                <a:ea typeface="Georgia"/>
                <a:cs typeface="Georgia"/>
                <a:sym typeface="Georgia"/>
              </a:rPr>
              <a:t>Subscribe </a:t>
            </a:r>
            <a:r>
              <a:rPr lang="en" sz="1500" b="0" i="0" u="none" strike="noStrike" cap="none" dirty="0">
                <a:ea typeface="Georgia"/>
                <a:cs typeface="Georgia"/>
                <a:sym typeface="Georgia"/>
              </a:rPr>
              <a:t>via </a:t>
            </a:r>
            <a:r>
              <a:rPr lang="en" sz="1500" b="1" i="0" u="sng" strike="noStrike" cap="none" dirty="0">
                <a:ea typeface="Georgia"/>
                <a:cs typeface="Georgia"/>
                <a:sym typeface="Georgia"/>
                <a:hlinkClick r:id="rId3"/>
              </a:rPr>
              <a:t>CaCurricChairs-subscribe@yahoogroups.com</a:t>
            </a:r>
            <a:endParaRPr sz="1500" b="1" dirty="0"/>
          </a:p>
          <a:p>
            <a:pPr marL="177800" lvl="0" indent="-177800" rtl="0">
              <a:lnSpc>
                <a:spcPct val="100000"/>
              </a:lnSpc>
              <a:spcBef>
                <a:spcPts val="1000"/>
              </a:spcBef>
              <a:spcAft>
                <a:spcPts val="0"/>
              </a:spcAft>
              <a:buSzPct val="100000"/>
              <a:buFont typeface="Arial"/>
              <a:buChar char="•"/>
            </a:pPr>
            <a:r>
              <a:rPr lang="en" sz="1800" i="0" dirty="0"/>
              <a:t>Join CCCCO Group for CCC Curriculum </a:t>
            </a:r>
            <a:r>
              <a:rPr lang="en" sz="1800" i="0" dirty="0" smtClean="0"/>
              <a:t>Specialists</a:t>
            </a:r>
            <a:endParaRPr lang="en" sz="1800" dirty="0"/>
          </a:p>
          <a:p>
            <a:pPr lvl="2">
              <a:lnSpc>
                <a:spcPct val="100000"/>
              </a:lnSpc>
              <a:spcBef>
                <a:spcPts val="0"/>
              </a:spcBef>
              <a:spcAft>
                <a:spcPts val="0"/>
              </a:spcAft>
              <a:buSzPct val="100000"/>
              <a:buFont typeface="Courier New" panose="02070309020205020404" pitchFamily="49" charset="0"/>
              <a:buChar char="o"/>
            </a:pPr>
            <a:r>
              <a:rPr lang="en" sz="1500" dirty="0" smtClean="0"/>
              <a:t>Subscribe </a:t>
            </a:r>
            <a:r>
              <a:rPr lang="en" sz="1500" dirty="0"/>
              <a:t>via </a:t>
            </a:r>
            <a:r>
              <a:rPr lang="en" sz="1500" b="1" u="sng" dirty="0">
                <a:hlinkClick r:id="rId4" tooltip="Curriculum Specialist listserve"/>
              </a:rPr>
              <a:t>http://</a:t>
            </a:r>
            <a:r>
              <a:rPr lang="en" sz="1500" b="1" u="sng" dirty="0" smtClean="0">
                <a:hlinkClick r:id="rId4" tooltip="Curriculum Specialist listserve"/>
              </a:rPr>
              <a:t>listserv.cccnext.net/scripts/wa.exe?LOGON</a:t>
            </a:r>
            <a:endParaRPr lang="en" sz="1500" b="1" dirty="0"/>
          </a:p>
          <a:p>
            <a:pPr lvl="2">
              <a:lnSpc>
                <a:spcPct val="100000"/>
              </a:lnSpc>
              <a:spcBef>
                <a:spcPts val="0"/>
              </a:spcBef>
              <a:spcAft>
                <a:spcPts val="0"/>
              </a:spcAft>
              <a:buSzPct val="100000"/>
              <a:buFont typeface="Courier New" panose="02070309020205020404" pitchFamily="49" charset="0"/>
              <a:buChar char="o"/>
            </a:pPr>
            <a:r>
              <a:rPr lang="en" sz="1500" dirty="0" smtClean="0"/>
              <a:t>Create </a:t>
            </a:r>
            <a:r>
              <a:rPr lang="en" sz="1500" dirty="0"/>
              <a:t>a user name and login, and then follow instructions to be added</a:t>
            </a:r>
            <a:endParaRPr sz="1500" i="0" dirty="0"/>
          </a:p>
          <a:p>
            <a:pPr marL="177800" marR="0" lvl="0" indent="-177800" algn="l" rtl="0">
              <a:lnSpc>
                <a:spcPct val="100000"/>
              </a:lnSpc>
              <a:spcBef>
                <a:spcPts val="1600"/>
              </a:spcBef>
              <a:spcAft>
                <a:spcPts val="0"/>
              </a:spcAft>
              <a:buSzPct val="100000"/>
              <a:buFont typeface="Arial"/>
              <a:buChar char="•"/>
            </a:pPr>
            <a:r>
              <a:rPr lang="en" sz="1800" b="0" i="0" u="none" strike="noStrike" cap="none" dirty="0">
                <a:ea typeface="Georgia"/>
                <a:cs typeface="Georgia"/>
                <a:sym typeface="Georgia"/>
              </a:rPr>
              <a:t>CIO</a:t>
            </a:r>
            <a:r>
              <a:rPr lang="en" sz="1800" i="0" dirty="0"/>
              <a:t> and </a:t>
            </a:r>
            <a:r>
              <a:rPr lang="en" sz="1800" b="0" i="0" u="none" strike="noStrike" cap="none" dirty="0">
                <a:ea typeface="Georgia"/>
                <a:cs typeface="Georgia"/>
                <a:sym typeface="Georgia"/>
              </a:rPr>
              <a:t>CSSO First Friday Update from CCCCO Academic Affairs website</a:t>
            </a:r>
            <a:endParaRPr sz="1800" b="0" i="0" u="none" strike="noStrike" cap="none" dirty="0">
              <a:ea typeface="Georgia"/>
              <a:cs typeface="Georgia"/>
              <a:sym typeface="Georgia"/>
            </a:endParaRPr>
          </a:p>
          <a:p>
            <a:pPr marL="177800" marR="0" lvl="0" indent="-177800" algn="l" rtl="0">
              <a:lnSpc>
                <a:spcPct val="100000"/>
              </a:lnSpc>
              <a:spcBef>
                <a:spcPts val="800"/>
              </a:spcBef>
              <a:spcAft>
                <a:spcPts val="0"/>
              </a:spcAft>
              <a:buSzPct val="100000"/>
              <a:buFont typeface="Arial"/>
              <a:buChar char="•"/>
            </a:pPr>
            <a:r>
              <a:rPr lang="en" sz="1800" i="0" dirty="0"/>
              <a:t>Title 5 updates:  </a:t>
            </a:r>
            <a:r>
              <a:rPr lang="en" sz="1800" b="1" i="0" u="sng" dirty="0">
                <a:hlinkClick r:id="rId5" tooltip="Title 5 updates"/>
              </a:rPr>
              <a:t>http://extranet.cccco.edu/Divisions/Legal/Regulations.aspx</a:t>
            </a:r>
            <a:endParaRPr sz="1800" b="1" i="0" dirty="0"/>
          </a:p>
          <a:p>
            <a:pPr marL="177800" marR="0" lvl="0" indent="-177800" algn="l" rtl="0">
              <a:lnSpc>
                <a:spcPct val="100000"/>
              </a:lnSpc>
              <a:spcBef>
                <a:spcPts val="800"/>
              </a:spcBef>
              <a:spcAft>
                <a:spcPts val="0"/>
              </a:spcAft>
              <a:buSzPct val="100000"/>
              <a:buFont typeface="Arial"/>
              <a:buChar char="•"/>
            </a:pPr>
            <a:r>
              <a:rPr lang="en" sz="1800" b="0" i="0" u="none" strike="noStrike" cap="none" dirty="0">
                <a:ea typeface="Georgia"/>
                <a:cs typeface="Georgia"/>
                <a:sym typeface="Georgia"/>
              </a:rPr>
              <a:t>Regional </a:t>
            </a:r>
            <a:r>
              <a:rPr lang="en" sz="1800" i="0" dirty="0"/>
              <a:t>c</a:t>
            </a:r>
            <a:r>
              <a:rPr lang="en" sz="1800" b="0" i="0" u="none" strike="noStrike" cap="none" dirty="0">
                <a:ea typeface="Georgia"/>
                <a:cs typeface="Georgia"/>
                <a:sym typeface="Georgia"/>
              </a:rPr>
              <a:t>urriculum </a:t>
            </a:r>
            <a:r>
              <a:rPr lang="en" sz="1800" i="0" dirty="0"/>
              <a:t>t</a:t>
            </a:r>
            <a:r>
              <a:rPr lang="en" sz="1800" b="0" i="0" u="none" strike="noStrike" cap="none" dirty="0">
                <a:ea typeface="Georgia"/>
                <a:cs typeface="Georgia"/>
                <a:sym typeface="Georgia"/>
              </a:rPr>
              <a:t>raining </a:t>
            </a:r>
            <a:r>
              <a:rPr lang="en" sz="1800" i="0" dirty="0"/>
              <a:t>o</a:t>
            </a:r>
            <a:r>
              <a:rPr lang="en" sz="1800" b="0" i="0" u="none" strike="noStrike" cap="none" dirty="0">
                <a:ea typeface="Georgia"/>
                <a:cs typeface="Georgia"/>
                <a:sym typeface="Georgia"/>
              </a:rPr>
              <a:t>pportunities from ASCCC (Fall and Spring)</a:t>
            </a:r>
            <a:endParaRPr sz="1800" dirty="0"/>
          </a:p>
          <a:p>
            <a:pPr marL="177800" marR="0" lvl="0" indent="-177800" algn="l" rtl="0">
              <a:lnSpc>
                <a:spcPct val="100000"/>
              </a:lnSpc>
              <a:spcBef>
                <a:spcPts val="800"/>
              </a:spcBef>
              <a:spcAft>
                <a:spcPts val="1600"/>
              </a:spcAft>
              <a:buSzPct val="100000"/>
              <a:buFont typeface="Arial"/>
              <a:buChar char="•"/>
            </a:pPr>
            <a:r>
              <a:rPr lang="en" sz="1800" b="0" i="0" u="none" strike="noStrike" cap="none" dirty="0">
                <a:ea typeface="Georgia"/>
                <a:cs typeface="Georgia"/>
                <a:sym typeface="Georgia"/>
              </a:rPr>
              <a:t>ASCCC Plenary—Fall (south), Spring (north)</a:t>
            </a:r>
            <a:endParaRPr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30922" y="407503"/>
            <a:ext cx="7886700" cy="685800"/>
          </a:xfrm>
          <a:prstGeom prst="rect">
            <a:avLst/>
          </a:prstGeom>
          <a:noFill/>
          <a:ln>
            <a:noFill/>
          </a:ln>
        </p:spPr>
        <p:txBody>
          <a:bodyPr spcFirstLastPara="1" wrap="square" lIns="68575" tIns="34275" rIns="68575" bIns="34275" anchor="ctr" anchorCtr="1">
            <a:noAutofit/>
          </a:bodyPr>
          <a:lstStyle/>
          <a:p>
            <a:pPr algn="ctr">
              <a:lnSpc>
                <a:spcPct val="90000"/>
              </a:lnSpc>
              <a:spcBef>
                <a:spcPts val="600"/>
              </a:spcBef>
              <a:spcAft>
                <a:spcPts val="600"/>
              </a:spcAft>
              <a:buClr>
                <a:srgbClr val="261300"/>
              </a:buClr>
              <a:buSzPts val="2400"/>
            </a:pPr>
            <a:r>
              <a:rPr lang="en" sz="2400" b="1" i="0" u="none" strike="noStrike" cap="none" dirty="0">
                <a:solidFill>
                  <a:srgbClr val="261300"/>
                </a:solidFill>
                <a:ea typeface="Georgia"/>
                <a:cs typeface="Georgia"/>
                <a:sym typeface="Georgia"/>
              </a:rPr>
              <a:t>Creating Curriculum </a:t>
            </a:r>
            <a:r>
              <a:rPr lang="en" sz="2400" b="1" i="0" u="none" strike="noStrike" cap="none" dirty="0" smtClean="0">
                <a:solidFill>
                  <a:srgbClr val="261300"/>
                </a:solidFill>
                <a:ea typeface="Georgia"/>
                <a:cs typeface="Georgia"/>
                <a:sym typeface="Georgia"/>
              </a:rPr>
              <a:t>Handbooks</a:t>
            </a:r>
            <a:br>
              <a:rPr lang="en" sz="2400" b="1" i="0" u="none" strike="noStrike" cap="none" dirty="0" smtClean="0">
                <a:solidFill>
                  <a:srgbClr val="261300"/>
                </a:solidFill>
                <a:ea typeface="Georgia"/>
                <a:cs typeface="Georgia"/>
                <a:sym typeface="Georgia"/>
              </a:rPr>
            </a:br>
            <a:r>
              <a:rPr lang="en-US" sz="1400" cap="none" dirty="0">
                <a:latin typeface="Georgia"/>
                <a:ea typeface="Georgia"/>
                <a:cs typeface="Georgia"/>
                <a:sym typeface="Georgia"/>
              </a:rPr>
              <a:t>(</a:t>
            </a:r>
            <a:r>
              <a:rPr lang="en-US" sz="1400" dirty="0"/>
              <a:t>Strand 1 - Basics of Curriculum</a:t>
            </a:r>
            <a:r>
              <a:rPr lang="en-US" sz="1400" cap="none" dirty="0" smtClean="0">
                <a:latin typeface="Georgia"/>
                <a:ea typeface="Georgia"/>
                <a:cs typeface="Georgia"/>
                <a:sym typeface="Georgia"/>
              </a:rPr>
              <a:t>)</a:t>
            </a:r>
            <a:endParaRPr sz="1100" dirty="0"/>
          </a:p>
        </p:txBody>
      </p:sp>
      <p:sp>
        <p:nvSpPr>
          <p:cNvPr id="69" name="Shape 69"/>
          <p:cNvSpPr txBox="1">
            <a:spLocks noGrp="1"/>
          </p:cNvSpPr>
          <p:nvPr>
            <p:ph idx="1"/>
          </p:nvPr>
        </p:nvSpPr>
        <p:spPr>
          <a:xfrm>
            <a:off x="630922" y="1371600"/>
            <a:ext cx="7763100" cy="3257400"/>
          </a:xfrm>
          <a:prstGeom prst="rect">
            <a:avLst/>
          </a:prstGeom>
          <a:noFill/>
          <a:ln>
            <a:noFill/>
          </a:ln>
        </p:spPr>
        <p:txBody>
          <a:bodyPr spcFirstLastPara="1" wrap="square" lIns="68575" tIns="34275" rIns="68575" bIns="34275" anchor="ctr" anchorCtr="0">
            <a:noAutofit/>
          </a:bodyPr>
          <a:lstStyle/>
          <a:p>
            <a:pPr marL="0" marR="0" lvl="0" indent="0" algn="l" rtl="0">
              <a:lnSpc>
                <a:spcPct val="150000"/>
              </a:lnSpc>
              <a:spcBef>
                <a:spcPts val="0"/>
              </a:spcBef>
              <a:spcAft>
                <a:spcPts val="1600"/>
              </a:spcAft>
              <a:buClr>
                <a:srgbClr val="1A0D00"/>
              </a:buClr>
              <a:buSzPts val="2100"/>
              <a:buFont typeface="Arial"/>
              <a:buNone/>
            </a:pPr>
            <a:r>
              <a:rPr lang="en" sz="2100" i="0" dirty="0"/>
              <a:t>Does your college have a curriculum handbook? What is a curriculum handbook, and what is it good for? In this breakout learn about the benefits of a curriculum handbook, and the “how-to” of creating a curriculum handbook for your college.</a:t>
            </a:r>
            <a:r>
              <a:rPr lang="en" sz="2100" b="0" i="0" u="none" strike="noStrike" cap="none" dirty="0">
                <a:solidFill>
                  <a:srgbClr val="1A0D00"/>
                </a:solidFill>
                <a:latin typeface="Georgia"/>
                <a:ea typeface="Georgia"/>
                <a:cs typeface="Georgia"/>
                <a:sym typeface="Georgia"/>
              </a:rPr>
              <a:t> </a:t>
            </a:r>
            <a:endParaRPr lang="en" sz="2100" b="0" i="0" u="none" strike="noStrike" cap="none" dirty="0" smtClean="0">
              <a:solidFill>
                <a:srgbClr val="1A0D00"/>
              </a:solidFill>
              <a:latin typeface="Georgia"/>
              <a:ea typeface="Georgia"/>
              <a:cs typeface="Georgia"/>
              <a:sym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4" name="Shape 193"/>
          <p:cNvSpPr txBox="1"/>
          <p:nvPr/>
        </p:nvSpPr>
        <p:spPr>
          <a:xfrm>
            <a:off x="628850" y="1371600"/>
            <a:ext cx="7886700" cy="32553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1A0D00"/>
              </a:buClr>
              <a:buSzPts val="1800"/>
              <a:buFont typeface="Arial"/>
              <a:buNone/>
            </a:pPr>
            <a:r>
              <a:rPr lang="en" sz="2400" dirty="0">
                <a:ea typeface="Georgia"/>
                <a:cs typeface="Georgia"/>
                <a:sym typeface="Georgia"/>
              </a:rPr>
              <a:t>Eric Wada - </a:t>
            </a:r>
            <a:r>
              <a:rPr lang="en" sz="2400" b="1" i="0" u="sng" dirty="0" smtClean="0">
                <a:ea typeface="Georgia"/>
                <a:cs typeface="Georgia"/>
                <a:sym typeface="Georgia"/>
                <a:hlinkClick r:id="rId3"/>
              </a:rPr>
              <a:t>Eric.Wada@flc.losrios.edu</a:t>
            </a:r>
            <a:endParaRPr sz="2400" b="1" dirty="0"/>
          </a:p>
          <a:p>
            <a:pPr marL="0" marR="0" lvl="0" indent="0" algn="ctr" rtl="0">
              <a:lnSpc>
                <a:spcPct val="90000"/>
              </a:lnSpc>
              <a:spcBef>
                <a:spcPts val="800"/>
              </a:spcBef>
              <a:spcAft>
                <a:spcPts val="0"/>
              </a:spcAft>
              <a:buClr>
                <a:srgbClr val="1A0D00"/>
              </a:buClr>
              <a:buSzPts val="1800"/>
              <a:buFont typeface="Arial"/>
              <a:buNone/>
            </a:pPr>
            <a:endParaRPr sz="2400" b="0" i="0" dirty="0">
              <a:ea typeface="Georgia"/>
              <a:cs typeface="Georgia"/>
              <a:sym typeface="Georgia"/>
            </a:endParaRPr>
          </a:p>
          <a:p>
            <a:pPr marL="0" marR="0" lvl="0" indent="0" rtl="0">
              <a:lnSpc>
                <a:spcPct val="90000"/>
              </a:lnSpc>
              <a:spcBef>
                <a:spcPts val="800"/>
              </a:spcBef>
              <a:spcAft>
                <a:spcPts val="0"/>
              </a:spcAft>
              <a:buClr>
                <a:srgbClr val="1A0D00"/>
              </a:buClr>
              <a:buSzPts val="1800"/>
              <a:buFont typeface="Arial"/>
              <a:buNone/>
            </a:pPr>
            <a:r>
              <a:rPr lang="en" sz="2400" b="0" i="0" dirty="0">
                <a:ea typeface="Georgia"/>
                <a:cs typeface="Georgia"/>
                <a:sym typeface="Georgia"/>
              </a:rPr>
              <a:t>Nili Kirschner</a:t>
            </a:r>
            <a:r>
              <a:rPr lang="en" sz="2400" dirty="0">
                <a:ea typeface="Georgia"/>
                <a:cs typeface="Georgia"/>
                <a:sym typeface="Georgia"/>
              </a:rPr>
              <a:t> - </a:t>
            </a:r>
            <a:r>
              <a:rPr lang="en" sz="2400" b="1" i="0" u="sng" dirty="0" smtClean="0">
                <a:ea typeface="Georgia"/>
                <a:cs typeface="Georgia"/>
                <a:sym typeface="Georgia"/>
                <a:hlinkClick r:id="rId4"/>
              </a:rPr>
              <a:t>nkirschn@yccd.edu</a:t>
            </a:r>
            <a:endParaRPr sz="2400" b="1" dirty="0"/>
          </a:p>
        </p:txBody>
      </p:sp>
      <p:sp>
        <p:nvSpPr>
          <p:cNvPr id="193" name="Shape 194"/>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Questions?</a:t>
            </a:r>
            <a:endParaRPr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Breakout Learning Outcomes</a:t>
            </a:r>
            <a:endParaRPr sz="1100" dirty="0"/>
          </a:p>
        </p:txBody>
      </p:sp>
      <p:sp>
        <p:nvSpPr>
          <p:cNvPr id="76" name="Shape 76"/>
          <p:cNvSpPr txBox="1">
            <a:spLocks noGrp="1"/>
          </p:cNvSpPr>
          <p:nvPr>
            <p:ph idx="1"/>
          </p:nvPr>
        </p:nvSpPr>
        <p:spPr>
          <a:xfrm>
            <a:off x="630922" y="1610136"/>
            <a:ext cx="7784700" cy="3257400"/>
          </a:xfrm>
          <a:prstGeom prst="rect">
            <a:avLst/>
          </a:prstGeom>
          <a:noFill/>
          <a:ln>
            <a:noFill/>
          </a:ln>
        </p:spPr>
        <p:txBody>
          <a:bodyPr spcFirstLastPara="1" wrap="square" lIns="68575" tIns="34275" rIns="68575" bIns="34275" anchor="ctr" anchorCtr="0">
            <a:noAutofit/>
          </a:bodyPr>
          <a:lstStyle/>
          <a:p>
            <a:pPr marL="342900" marR="0" lvl="0" indent="-349250" algn="l" rtl="0">
              <a:lnSpc>
                <a:spcPct val="110000"/>
              </a:lnSpc>
              <a:spcBef>
                <a:spcPts val="0"/>
              </a:spcBef>
              <a:spcAft>
                <a:spcPts val="0"/>
              </a:spcAft>
              <a:buSzPts val="1700"/>
              <a:buFont typeface="Calibri"/>
              <a:buAutoNum type="arabicPeriod"/>
            </a:pPr>
            <a:r>
              <a:rPr lang="en" sz="2000" b="1" i="0" u="none" strike="noStrike" cap="none" dirty="0">
                <a:ea typeface="Georgia"/>
                <a:cs typeface="Georgia"/>
                <a:sym typeface="Georgia"/>
              </a:rPr>
              <a:t>Analyze the potential audiences </a:t>
            </a:r>
            <a:r>
              <a:rPr lang="en" sz="2000" b="0" i="0" u="none" strike="noStrike" cap="none" dirty="0">
                <a:ea typeface="Georgia"/>
                <a:cs typeface="Georgia"/>
                <a:sym typeface="Georgia"/>
              </a:rPr>
              <a:t>for and benefits </a:t>
            </a:r>
            <a:r>
              <a:rPr lang="en" sz="2000" i="0" dirty="0"/>
              <a:t>of </a:t>
            </a:r>
            <a:r>
              <a:rPr lang="en" sz="2000" b="0" i="0" u="none" strike="noStrike" cap="none" dirty="0">
                <a:ea typeface="Georgia"/>
                <a:cs typeface="Georgia"/>
                <a:sym typeface="Georgia"/>
              </a:rPr>
              <a:t>a local curriculum handbook.</a:t>
            </a:r>
            <a:endParaRPr sz="2000" i="0" dirty="0"/>
          </a:p>
          <a:p>
            <a:pPr marL="342900" marR="0" lvl="0" indent="-349250" algn="l" rtl="0">
              <a:lnSpc>
                <a:spcPct val="110000"/>
              </a:lnSpc>
              <a:spcBef>
                <a:spcPts val="1000"/>
              </a:spcBef>
              <a:spcAft>
                <a:spcPts val="0"/>
              </a:spcAft>
              <a:buSzPts val="1700"/>
              <a:buFont typeface="Calibri"/>
              <a:buAutoNum type="arabicPeriod"/>
            </a:pPr>
            <a:r>
              <a:rPr lang="en" sz="2000" b="1" i="0" dirty="0"/>
              <a:t>Identify</a:t>
            </a:r>
            <a:r>
              <a:rPr lang="en" sz="2000" b="1" i="0" u="none" strike="noStrike" cap="none" dirty="0">
                <a:ea typeface="Georgia"/>
                <a:cs typeface="Georgia"/>
                <a:sym typeface="Georgia"/>
              </a:rPr>
              <a:t> online and local resources </a:t>
            </a:r>
            <a:r>
              <a:rPr lang="en" sz="2000" b="0" i="0" u="none" strike="noStrike" cap="none" dirty="0">
                <a:ea typeface="Georgia"/>
                <a:cs typeface="Georgia"/>
                <a:sym typeface="Georgia"/>
              </a:rPr>
              <a:t>to tailor the structure and content of the handbook to address the needs of these audiences.</a:t>
            </a:r>
            <a:endParaRPr sz="2000" dirty="0"/>
          </a:p>
          <a:p>
            <a:pPr marL="342900" marR="0" lvl="0" indent="-349250" algn="l" rtl="0">
              <a:lnSpc>
                <a:spcPct val="110000"/>
              </a:lnSpc>
              <a:spcBef>
                <a:spcPts val="800"/>
              </a:spcBef>
              <a:spcAft>
                <a:spcPts val="0"/>
              </a:spcAft>
              <a:buSzPts val="1700"/>
              <a:buFont typeface="Calibri"/>
              <a:buAutoNum type="arabicPeriod"/>
            </a:pPr>
            <a:r>
              <a:rPr lang="en" sz="2000" b="1" i="0" u="none" strike="noStrike" cap="none" dirty="0">
                <a:ea typeface="Georgia"/>
                <a:cs typeface="Georgia"/>
                <a:sym typeface="Georgia"/>
              </a:rPr>
              <a:t>Select mode(s) of publishing or distributing </a:t>
            </a:r>
            <a:r>
              <a:rPr lang="en" sz="2000" b="0" i="0" u="none" strike="noStrike" cap="none" dirty="0">
                <a:ea typeface="Georgia"/>
                <a:cs typeface="Georgia"/>
                <a:sym typeface="Georgia"/>
              </a:rPr>
              <a:t>a local curriculum handbook which maximize its accessibility.</a:t>
            </a:r>
            <a:endParaRPr sz="2000" dirty="0"/>
          </a:p>
          <a:p>
            <a:pPr marL="342900" marR="0" lvl="0" indent="-349250" algn="l" rtl="0">
              <a:lnSpc>
                <a:spcPct val="110000"/>
              </a:lnSpc>
              <a:spcBef>
                <a:spcPts val="800"/>
              </a:spcBef>
              <a:spcAft>
                <a:spcPts val="0"/>
              </a:spcAft>
              <a:buSzPts val="1700"/>
              <a:buFont typeface="Calibri"/>
              <a:buAutoNum type="arabicPeriod"/>
            </a:pPr>
            <a:r>
              <a:rPr lang="en" sz="2000" b="1" i="0" dirty="0"/>
              <a:t>Develop a plan to </a:t>
            </a:r>
            <a:r>
              <a:rPr lang="en" sz="2000" b="1" i="0" u="none" strike="noStrike" cap="none" dirty="0">
                <a:ea typeface="Georgia"/>
                <a:cs typeface="Georgia"/>
                <a:sym typeface="Georgia"/>
              </a:rPr>
              <a:t>review and update </a:t>
            </a:r>
            <a:r>
              <a:rPr lang="en" sz="2000" b="0" i="0" u="none" strike="noStrike" cap="none" dirty="0">
                <a:ea typeface="Georgia"/>
                <a:cs typeface="Georgia"/>
                <a:sym typeface="Georgia"/>
              </a:rPr>
              <a:t>a local curriculum handbook in response to changes in laws, regulations, standards, local procedures, or your college’s goals or mission.</a:t>
            </a:r>
            <a:endParaRPr sz="2000" b="0" i="0" u="none" strike="noStrike" cap="none" dirty="0">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u="none" strike="noStrike" cap="none" dirty="0">
                <a:solidFill>
                  <a:srgbClr val="261300"/>
                </a:solidFill>
                <a:ea typeface="Georgia"/>
                <a:cs typeface="Georgia"/>
                <a:sym typeface="Georgia"/>
              </a:rPr>
              <a:t>Benefits of a Local Curriculum </a:t>
            </a:r>
            <a:r>
              <a:rPr lang="en" sz="2400" b="1" u="none" strike="noStrike" cap="none" dirty="0" smtClean="0">
                <a:solidFill>
                  <a:srgbClr val="261300"/>
                </a:solidFill>
                <a:ea typeface="Georgia"/>
                <a:cs typeface="Georgia"/>
                <a:sym typeface="Georgia"/>
              </a:rPr>
              <a:t>Handbook</a:t>
            </a:r>
            <a:endParaRPr sz="1100" b="1" dirty="0"/>
          </a:p>
        </p:txBody>
      </p:sp>
      <p:sp>
        <p:nvSpPr>
          <p:cNvPr id="90" name="Shape 90"/>
          <p:cNvSpPr txBox="1">
            <a:spLocks noGrp="1"/>
          </p:cNvSpPr>
          <p:nvPr>
            <p:ph idx="1"/>
          </p:nvPr>
        </p:nvSpPr>
        <p:spPr>
          <a:xfrm>
            <a:off x="630922" y="1702900"/>
            <a:ext cx="7827900" cy="3257400"/>
          </a:xfrm>
          <a:prstGeom prst="rect">
            <a:avLst/>
          </a:prstGeom>
          <a:noFill/>
          <a:ln>
            <a:noFill/>
          </a:ln>
        </p:spPr>
        <p:txBody>
          <a:bodyPr spcFirstLastPara="1" wrap="square" lIns="68575" tIns="34275" rIns="68575" bIns="34275" anchor="ctr" anchorCtr="0">
            <a:noAutofit/>
          </a:bodyPr>
          <a:lstStyle/>
          <a:p>
            <a:pPr marL="177800" marR="0" lvl="0" indent="-184150" algn="l" rtl="0">
              <a:lnSpc>
                <a:spcPct val="120000"/>
              </a:lnSpc>
              <a:spcBef>
                <a:spcPts val="0"/>
              </a:spcBef>
              <a:spcAft>
                <a:spcPts val="0"/>
              </a:spcAft>
              <a:buSzPts val="1700"/>
              <a:buFont typeface="Arial"/>
              <a:buChar char="•"/>
            </a:pPr>
            <a:r>
              <a:rPr lang="en" sz="2000" b="0" i="0" u="none" strike="noStrike" cap="none" dirty="0">
                <a:ea typeface="Georgia"/>
                <a:cs typeface="Georgia"/>
                <a:sym typeface="Georgia"/>
              </a:rPr>
              <a:t>Defines interplay between Title 5, local Board Policies, Administrative Procedures, and local practice</a:t>
            </a:r>
            <a:endParaRPr sz="2000" dirty="0"/>
          </a:p>
          <a:p>
            <a:pPr marL="177800" marR="0" lvl="0" indent="-184150" algn="l" rtl="0">
              <a:lnSpc>
                <a:spcPct val="120000"/>
              </a:lnSpc>
              <a:spcBef>
                <a:spcPts val="800"/>
              </a:spcBef>
              <a:spcAft>
                <a:spcPts val="0"/>
              </a:spcAft>
              <a:buSzPts val="1700"/>
              <a:buFont typeface="Arial"/>
              <a:buChar char="•"/>
            </a:pPr>
            <a:r>
              <a:rPr lang="en" sz="2000" b="0" i="0" u="none" strike="noStrike" cap="none" dirty="0">
                <a:ea typeface="Georgia"/>
                <a:cs typeface="Georgia"/>
                <a:sym typeface="Georgia"/>
              </a:rPr>
              <a:t>Makes local curriculum processes transparent</a:t>
            </a:r>
            <a:endParaRPr sz="2000" dirty="0"/>
          </a:p>
          <a:p>
            <a:pPr marL="177800" marR="0" lvl="0" indent="-184150" algn="l" rtl="0">
              <a:lnSpc>
                <a:spcPct val="120000"/>
              </a:lnSpc>
              <a:spcBef>
                <a:spcPts val="800"/>
              </a:spcBef>
              <a:spcAft>
                <a:spcPts val="0"/>
              </a:spcAft>
              <a:buSzPts val="1700"/>
              <a:buFont typeface="Arial"/>
              <a:buChar char="•"/>
            </a:pPr>
            <a:r>
              <a:rPr lang="en" sz="2000" b="0" i="0" u="none" strike="noStrike" cap="none" dirty="0">
                <a:ea typeface="Georgia"/>
                <a:cs typeface="Georgia"/>
                <a:sym typeface="Georgia"/>
              </a:rPr>
              <a:t>Documents the processes of course and program creation, modification, and approval</a:t>
            </a:r>
            <a:endParaRPr sz="2000" dirty="0"/>
          </a:p>
          <a:p>
            <a:pPr marL="177800" marR="0" lvl="0" indent="-184150" algn="l" rtl="0">
              <a:lnSpc>
                <a:spcPct val="120000"/>
              </a:lnSpc>
              <a:spcBef>
                <a:spcPts val="800"/>
              </a:spcBef>
              <a:spcAft>
                <a:spcPts val="1600"/>
              </a:spcAft>
              <a:buSzPts val="1700"/>
              <a:buFont typeface="Arial"/>
              <a:buChar char="•"/>
            </a:pPr>
            <a:r>
              <a:rPr lang="en" sz="2000" b="0" i="0" u="none" strike="noStrike" cap="none" dirty="0">
                <a:ea typeface="Georgia"/>
                <a:cs typeface="Georgia"/>
                <a:sym typeface="Georgia"/>
              </a:rPr>
              <a:t>Identifies resources to assure that local policies and state regulations for curriculum development and modification are followed, and demonstrates process compliance to </a:t>
            </a:r>
            <a:r>
              <a:rPr lang="en" sz="2000" b="0" i="0" strike="noStrike" cap="none" dirty="0">
                <a:ea typeface="Georgia"/>
                <a:cs typeface="Georgia"/>
                <a:sym typeface="Georgia"/>
              </a:rPr>
              <a:t>external accrediting bodies</a:t>
            </a:r>
            <a:endParaRPr sz="2000" b="0" i="0" strike="noStrike" cap="none" dirty="0">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smtClean="0">
                <a:solidFill>
                  <a:schemeClr val="bg1"/>
                </a:solidFill>
                <a:ea typeface="Georgia"/>
                <a:cs typeface="Georgia"/>
                <a:sym typeface="Georgia"/>
              </a:rPr>
              <a:t>Audience for </a:t>
            </a:r>
            <a:r>
              <a:rPr lang="en" sz="2400" b="1" cap="none" dirty="0">
                <a:solidFill>
                  <a:schemeClr val="bg1"/>
                </a:solidFill>
                <a:ea typeface="Georgia"/>
                <a:cs typeface="Georgia"/>
                <a:sym typeface="Georgia"/>
              </a:rPr>
              <a:t>Local</a:t>
            </a:r>
            <a:r>
              <a:rPr lang="en" sz="2400" b="1" i="0" u="none" strike="noStrike" cap="none" dirty="0">
                <a:solidFill>
                  <a:schemeClr val="bg1"/>
                </a:solidFill>
                <a:ea typeface="Georgia"/>
                <a:cs typeface="Georgia"/>
                <a:sym typeface="Georgia"/>
              </a:rPr>
              <a:t> Curriculum </a:t>
            </a:r>
            <a:r>
              <a:rPr lang="en" sz="2400" b="1" i="0" u="none" strike="noStrike" cap="none" dirty="0" smtClean="0">
                <a:solidFill>
                  <a:schemeClr val="bg1"/>
                </a:solidFill>
                <a:ea typeface="Georgia"/>
                <a:cs typeface="Georgia"/>
                <a:sym typeface="Georgia"/>
              </a:rPr>
              <a:t>Handbook</a:t>
            </a:r>
            <a:endParaRPr sz="1100" b="1" dirty="0">
              <a:solidFill>
                <a:schemeClr val="bg1"/>
              </a:solidFill>
            </a:endParaRPr>
          </a:p>
        </p:txBody>
      </p:sp>
      <p:sp>
        <p:nvSpPr>
          <p:cNvPr id="83" name="Shape 83"/>
          <p:cNvSpPr txBox="1">
            <a:spLocks noGrp="1"/>
          </p:cNvSpPr>
          <p:nvPr>
            <p:ph idx="1"/>
          </p:nvPr>
        </p:nvSpPr>
        <p:spPr>
          <a:xfrm>
            <a:off x="630921" y="1596884"/>
            <a:ext cx="7886700" cy="3257400"/>
          </a:xfrm>
          <a:prstGeom prst="rect">
            <a:avLst/>
          </a:prstGeom>
          <a:noFill/>
          <a:ln>
            <a:noFill/>
          </a:ln>
        </p:spPr>
        <p:txBody>
          <a:bodyPr spcFirstLastPara="1" wrap="square" lIns="68575" tIns="34275" rIns="68575" bIns="34275" anchor="ctr" anchorCtr="0">
            <a:noAutofit/>
          </a:bodyPr>
          <a:lstStyle/>
          <a:p>
            <a:pPr marL="177800" marR="0" lvl="0" indent="-203200" algn="l" rtl="0">
              <a:lnSpc>
                <a:spcPct val="120000"/>
              </a:lnSpc>
              <a:spcBef>
                <a:spcPts val="0"/>
              </a:spcBef>
              <a:spcAft>
                <a:spcPts val="0"/>
              </a:spcAft>
              <a:buSzPts val="2000"/>
              <a:buFont typeface="Arial"/>
              <a:buChar char="•"/>
            </a:pPr>
            <a:r>
              <a:rPr lang="en" sz="2000" b="1" i="0" dirty="0"/>
              <a:t>Discipline faculty  </a:t>
            </a:r>
            <a:r>
              <a:rPr lang="en" sz="2000" i="0" dirty="0"/>
              <a:t>- reference for developing curriculum</a:t>
            </a:r>
            <a:endParaRPr sz="2000" b="1" i="0" strike="noStrike" cap="none" dirty="0"/>
          </a:p>
          <a:p>
            <a:pPr marL="177800" marR="0" lvl="0" indent="-203200" algn="l" rtl="0">
              <a:lnSpc>
                <a:spcPct val="120000"/>
              </a:lnSpc>
              <a:spcBef>
                <a:spcPts val="1000"/>
              </a:spcBef>
              <a:spcAft>
                <a:spcPts val="0"/>
              </a:spcAft>
              <a:buSzPts val="2000"/>
              <a:buFont typeface="Arial"/>
              <a:buChar char="•"/>
            </a:pPr>
            <a:r>
              <a:rPr lang="en" sz="2000" b="1" i="0" u="none" strike="noStrike" cap="none" dirty="0">
                <a:ea typeface="Georgia"/>
                <a:cs typeface="Georgia"/>
                <a:sym typeface="Georgia"/>
              </a:rPr>
              <a:t>Curriculum </a:t>
            </a:r>
            <a:r>
              <a:rPr lang="en" sz="2000" b="1" i="0" dirty="0"/>
              <a:t>c</a:t>
            </a:r>
            <a:r>
              <a:rPr lang="en" sz="2000" b="1" i="0" u="none" strike="noStrike" cap="none" dirty="0">
                <a:ea typeface="Georgia"/>
                <a:cs typeface="Georgia"/>
                <a:sym typeface="Georgia"/>
              </a:rPr>
              <a:t>ommittee</a:t>
            </a:r>
            <a:r>
              <a:rPr lang="en" sz="2000" b="1" i="0" dirty="0"/>
              <a:t> </a:t>
            </a:r>
            <a:r>
              <a:rPr lang="en" sz="2000" i="0" dirty="0"/>
              <a:t>- clarifies roles and local processes</a:t>
            </a:r>
            <a:endParaRPr sz="2000" i="0" dirty="0"/>
          </a:p>
          <a:p>
            <a:pPr marL="177800" marR="0" lvl="0" indent="-203200" algn="l" rtl="0">
              <a:lnSpc>
                <a:spcPct val="120000"/>
              </a:lnSpc>
              <a:spcBef>
                <a:spcPts val="1000"/>
              </a:spcBef>
              <a:spcAft>
                <a:spcPts val="0"/>
              </a:spcAft>
              <a:buSzPts val="2000"/>
              <a:buFont typeface="Arial"/>
              <a:buChar char="•"/>
            </a:pPr>
            <a:r>
              <a:rPr lang="en" sz="2000" b="1" i="0" dirty="0"/>
              <a:t>Administrators</a:t>
            </a:r>
            <a:r>
              <a:rPr lang="en" sz="2000" i="0" dirty="0"/>
              <a:t> </a:t>
            </a:r>
            <a:r>
              <a:rPr lang="en" sz="2000" i="0" dirty="0" smtClean="0"/>
              <a:t>– esp. </a:t>
            </a:r>
            <a:r>
              <a:rPr lang="en" sz="2000" i="0" dirty="0"/>
              <a:t>if they are </a:t>
            </a:r>
            <a:r>
              <a:rPr lang="en" sz="2000" i="0" dirty="0" smtClean="0"/>
              <a:t>unfamiliar with curriculum </a:t>
            </a:r>
            <a:r>
              <a:rPr lang="en" sz="2000" i="0" dirty="0"/>
              <a:t>processes</a:t>
            </a:r>
            <a:endParaRPr sz="2000" i="0" dirty="0"/>
          </a:p>
          <a:p>
            <a:pPr marL="177800" marR="0" lvl="0" indent="-203200" algn="l" rtl="0">
              <a:lnSpc>
                <a:spcPct val="120000"/>
              </a:lnSpc>
              <a:spcBef>
                <a:spcPts val="1000"/>
              </a:spcBef>
              <a:spcAft>
                <a:spcPts val="0"/>
              </a:spcAft>
              <a:buSzPts val="2000"/>
              <a:buFont typeface="Arial"/>
              <a:buChar char="•"/>
            </a:pPr>
            <a:r>
              <a:rPr lang="en" sz="2000" b="1" i="0" dirty="0"/>
              <a:t>I</a:t>
            </a:r>
            <a:r>
              <a:rPr lang="en" sz="2000" b="1" i="0" strike="noStrike" cap="none" dirty="0"/>
              <a:t>nstructional services </a:t>
            </a:r>
            <a:r>
              <a:rPr lang="en" sz="2000" i="0" strike="noStrike" cap="none" dirty="0"/>
              <a:t>office or student learning office </a:t>
            </a:r>
            <a:endParaRPr sz="2000" i="0" strike="noStrike" cap="none" dirty="0"/>
          </a:p>
          <a:p>
            <a:pPr marL="177800" marR="0" lvl="0" indent="-203200" algn="l" rtl="0">
              <a:lnSpc>
                <a:spcPct val="120000"/>
              </a:lnSpc>
              <a:spcBef>
                <a:spcPts val="1000"/>
              </a:spcBef>
              <a:spcAft>
                <a:spcPts val="1000"/>
              </a:spcAft>
              <a:buSzPts val="2000"/>
              <a:buFont typeface="Arial"/>
              <a:buChar char="•"/>
            </a:pPr>
            <a:r>
              <a:rPr lang="en" sz="2000" b="1" i="0" dirty="0"/>
              <a:t>ACCJC</a:t>
            </a:r>
            <a:r>
              <a:rPr lang="en" sz="2000" i="0" dirty="0"/>
              <a:t> - documents compliance with title 5, etc.</a:t>
            </a:r>
            <a:endParaRPr sz="2000" i="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ACCJC and Your Local Curriculum Handbook</a:t>
            </a:r>
            <a:endParaRPr sz="2400" b="1" i="0" u="none" strike="noStrike" cap="none" dirty="0">
              <a:solidFill>
                <a:srgbClr val="261300"/>
              </a:solidFill>
              <a:ea typeface="Georgia"/>
              <a:cs typeface="Georgia"/>
              <a:sym typeface="Georgia"/>
            </a:endParaRPr>
          </a:p>
        </p:txBody>
      </p:sp>
      <p:sp>
        <p:nvSpPr>
          <p:cNvPr id="97" name="Shape 97"/>
          <p:cNvSpPr txBox="1">
            <a:spLocks noGrp="1"/>
          </p:cNvSpPr>
          <p:nvPr>
            <p:ph idx="1"/>
          </p:nvPr>
        </p:nvSpPr>
        <p:spPr>
          <a:xfrm>
            <a:off x="630922" y="1636640"/>
            <a:ext cx="7655700" cy="3257400"/>
          </a:xfrm>
          <a:prstGeom prst="rect">
            <a:avLst/>
          </a:prstGeom>
          <a:noFill/>
          <a:ln>
            <a:noFill/>
          </a:ln>
        </p:spPr>
        <p:txBody>
          <a:bodyPr spcFirstLastPara="1" wrap="square" lIns="68575" tIns="34275" rIns="68575" bIns="34275" anchor="ctr" anchorCtr="0">
            <a:noAutofit/>
          </a:bodyPr>
          <a:lstStyle/>
          <a:p>
            <a:pPr marL="6350" marR="0" lvl="0" indent="0" algn="l" rtl="0">
              <a:lnSpc>
                <a:spcPct val="120000"/>
              </a:lnSpc>
              <a:spcBef>
                <a:spcPts val="0"/>
              </a:spcBef>
              <a:spcAft>
                <a:spcPts val="0"/>
              </a:spcAft>
              <a:buClr>
                <a:srgbClr val="1A0D00"/>
              </a:buClr>
              <a:buSzPts val="1500"/>
              <a:buNone/>
            </a:pPr>
            <a:r>
              <a:rPr lang="en" sz="1800" b="0" i="0" u="none" strike="noStrike" cap="none" dirty="0">
                <a:ea typeface="Georgia"/>
                <a:cs typeface="Georgia"/>
                <a:sym typeface="Georgia"/>
              </a:rPr>
              <a:t>ACCJC does not </a:t>
            </a:r>
            <a:r>
              <a:rPr lang="en" sz="1800" b="1" i="0" u="none" strike="noStrike" cap="none" dirty="0">
                <a:ea typeface="Georgia"/>
                <a:cs typeface="Georgia"/>
                <a:sym typeface="Georgia"/>
              </a:rPr>
              <a:t>explicitly</a:t>
            </a:r>
            <a:r>
              <a:rPr lang="en" sz="1800" b="0" i="0" u="none" strike="noStrike" cap="none" dirty="0">
                <a:ea typeface="Georgia"/>
                <a:cs typeface="Georgia"/>
                <a:sym typeface="Georgia"/>
              </a:rPr>
              <a:t> require a local curriculum handbook, </a:t>
            </a:r>
            <a:r>
              <a:rPr lang="en" sz="1800" b="1" i="0" u="none" strike="noStrike" cap="none" dirty="0">
                <a:ea typeface="Georgia"/>
                <a:cs typeface="Georgia"/>
                <a:sym typeface="Georgia"/>
              </a:rPr>
              <a:t>but</a:t>
            </a:r>
            <a:r>
              <a:rPr lang="en" sz="1800" b="0" i="0" u="none" strike="noStrike" cap="none" dirty="0">
                <a:ea typeface="Georgia"/>
                <a:cs typeface="Georgia"/>
                <a:sym typeface="Georgia"/>
              </a:rPr>
              <a:t>…</a:t>
            </a:r>
            <a:endParaRPr sz="1800" dirty="0"/>
          </a:p>
          <a:p>
            <a:pPr marL="6350" indent="0">
              <a:lnSpc>
                <a:spcPct val="120000"/>
              </a:lnSpc>
              <a:spcBef>
                <a:spcPts val="0"/>
              </a:spcBef>
              <a:spcAft>
                <a:spcPts val="1800"/>
              </a:spcAft>
              <a:buClr>
                <a:srgbClr val="1A0D00"/>
              </a:buClr>
              <a:buSzPts val="1500"/>
              <a:buNone/>
            </a:pPr>
            <a:r>
              <a:rPr lang="en" sz="1800" b="0" i="0" u="none" strike="noStrike" cap="none" dirty="0" smtClean="0">
                <a:ea typeface="Georgia"/>
                <a:cs typeface="Georgia"/>
                <a:sym typeface="Georgia"/>
              </a:rPr>
              <a:t>		…</a:t>
            </a:r>
            <a:r>
              <a:rPr lang="en" sz="1800" b="0" i="0" u="none" strike="noStrike" cap="none" dirty="0">
                <a:ea typeface="Georgia"/>
                <a:cs typeface="Georgia"/>
                <a:sym typeface="Georgia"/>
              </a:rPr>
              <a:t>it’s a good way to document required practices; for example</a:t>
            </a:r>
            <a:r>
              <a:rPr lang="en" sz="1800" b="0" i="0" u="none" strike="noStrike" cap="none" dirty="0" smtClean="0">
                <a:ea typeface="Georgia"/>
                <a:cs typeface="Georgia"/>
                <a:sym typeface="Georgia"/>
              </a:rPr>
              <a:t>:</a:t>
            </a:r>
            <a:endParaRPr sz="1800" dirty="0"/>
          </a:p>
          <a:p>
            <a:pPr marL="349250" indent="-171450">
              <a:lnSpc>
                <a:spcPct val="100000"/>
              </a:lnSpc>
              <a:spcBef>
                <a:spcPts val="0"/>
              </a:spcBef>
              <a:spcAft>
                <a:spcPts val="1800"/>
              </a:spcAft>
              <a:buSzPts val="1500"/>
              <a:buFont typeface="Arial"/>
              <a:buChar char="•"/>
            </a:pPr>
            <a:r>
              <a:rPr lang="en" sz="1800" b="0" i="0" u="none" strike="noStrike" cap="none" dirty="0">
                <a:ea typeface="Georgia"/>
                <a:cs typeface="Georgia"/>
                <a:sym typeface="Georgia"/>
              </a:rPr>
              <a:t>Eligibility Requirement #14: “…A clear statement of faculty responsibilities must include development and review of curriculum….”</a:t>
            </a:r>
            <a:endParaRPr sz="1800" dirty="0"/>
          </a:p>
          <a:p>
            <a:pPr marL="349250" indent="-171450">
              <a:lnSpc>
                <a:spcPct val="100000"/>
              </a:lnSpc>
              <a:spcBef>
                <a:spcPts val="0"/>
              </a:spcBef>
              <a:spcAft>
                <a:spcPts val="1800"/>
              </a:spcAft>
              <a:buSzPts val="1500"/>
              <a:buFont typeface="Arial"/>
              <a:buChar char="•"/>
            </a:pPr>
            <a:r>
              <a:rPr lang="en" sz="1800" b="0" i="0" u="none" strike="noStrike" cap="none" dirty="0">
                <a:ea typeface="Georgia"/>
                <a:cs typeface="Georgia"/>
                <a:sym typeface="Georgia"/>
              </a:rPr>
              <a:t>Assessment Standard II.A.12: “…The institution, relying on faculty expertise, determines the appropriateness of each course for inclusion in the general education curriculum….”</a:t>
            </a:r>
            <a:endParaRPr sz="1800" dirty="0"/>
          </a:p>
          <a:p>
            <a:pPr marL="349250" indent="-171450">
              <a:lnSpc>
                <a:spcPct val="100000"/>
              </a:lnSpc>
              <a:spcBef>
                <a:spcPts val="0"/>
              </a:spcBef>
              <a:spcAft>
                <a:spcPts val="1200"/>
              </a:spcAft>
              <a:buSzPts val="1500"/>
              <a:buFont typeface="Arial"/>
              <a:buChar char="•"/>
            </a:pPr>
            <a:r>
              <a:rPr lang="en" sz="1800" b="0" i="0" u="none" strike="noStrike" cap="none" dirty="0">
                <a:ea typeface="Georgia"/>
                <a:cs typeface="Georgia"/>
                <a:sym typeface="Georgia"/>
              </a:rPr>
              <a:t>Assessment Standard III.A.2: “…Faculty job descriptions include development and review of curriculum….”</a:t>
            </a:r>
            <a:endParaRP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Planning a Handbook: Questions to Think About</a:t>
            </a:r>
            <a:endParaRPr sz="2400" b="1" i="0" u="none" strike="noStrike" cap="none" dirty="0">
              <a:solidFill>
                <a:srgbClr val="261300"/>
              </a:solidFill>
              <a:ea typeface="Georgia"/>
              <a:cs typeface="Georgia"/>
              <a:sym typeface="Georgia"/>
            </a:endParaRPr>
          </a:p>
        </p:txBody>
      </p:sp>
      <p:sp>
        <p:nvSpPr>
          <p:cNvPr id="104" name="Shape 104"/>
          <p:cNvSpPr txBox="1">
            <a:spLocks noGrp="1"/>
          </p:cNvSpPr>
          <p:nvPr>
            <p:ph idx="1"/>
          </p:nvPr>
        </p:nvSpPr>
        <p:spPr>
          <a:xfrm>
            <a:off x="583096" y="1557128"/>
            <a:ext cx="7931426" cy="3257400"/>
          </a:xfrm>
          <a:prstGeom prst="rect">
            <a:avLst/>
          </a:prstGeom>
          <a:noFill/>
          <a:ln>
            <a:noFill/>
          </a:ln>
        </p:spPr>
        <p:txBody>
          <a:bodyPr spcFirstLastPara="1" wrap="square" lIns="68575" tIns="34275" rIns="68575" bIns="34275" anchor="ctr" anchorCtr="0">
            <a:noAutofit/>
          </a:bodyPr>
          <a:lstStyle/>
          <a:p>
            <a:pPr marL="177800" marR="0" lvl="0" indent="-171450" algn="l" rtl="0">
              <a:lnSpc>
                <a:spcPct val="100000"/>
              </a:lnSpc>
              <a:spcBef>
                <a:spcPts val="0"/>
              </a:spcBef>
              <a:spcAft>
                <a:spcPts val="1200"/>
              </a:spcAft>
              <a:buSzPts val="1500"/>
              <a:buFont typeface="Arial"/>
              <a:buChar char="•"/>
            </a:pPr>
            <a:r>
              <a:rPr lang="en" sz="1800" b="0" i="0" u="none" strike="noStrike" cap="none" dirty="0">
                <a:ea typeface="Georgia"/>
                <a:cs typeface="Georgia"/>
                <a:sym typeface="Georgia"/>
              </a:rPr>
              <a:t>Who will create and maintain/update the handbook (</a:t>
            </a:r>
            <a:r>
              <a:rPr lang="en" sz="1800" b="0" i="1" u="none" strike="noStrike" cap="none" dirty="0">
                <a:ea typeface="Georgia"/>
                <a:cs typeface="Georgia"/>
                <a:sym typeface="Georgia"/>
              </a:rPr>
              <a:t>e.g.</a:t>
            </a:r>
            <a:r>
              <a:rPr lang="en" sz="1800" b="0" i="0" u="none" strike="noStrike" cap="none" dirty="0">
                <a:ea typeface="Georgia"/>
                <a:cs typeface="Georgia"/>
                <a:sym typeface="Georgia"/>
              </a:rPr>
              <a:t>, the co-chair(s), a subcommittee, the full Curriculum Committee)?</a:t>
            </a:r>
            <a:endParaRPr sz="1800" b="0" i="0" u="none" strike="noStrike" cap="none" dirty="0">
              <a:ea typeface="Georgia"/>
              <a:cs typeface="Georgia"/>
              <a:sym typeface="Georgia"/>
            </a:endParaRPr>
          </a:p>
          <a:p>
            <a:pPr marL="177800" marR="0" lvl="0" indent="-171450" algn="l" rtl="0">
              <a:lnSpc>
                <a:spcPct val="100000"/>
              </a:lnSpc>
              <a:spcBef>
                <a:spcPts val="0"/>
              </a:spcBef>
              <a:spcAft>
                <a:spcPts val="1200"/>
              </a:spcAft>
              <a:buSzPts val="1500"/>
              <a:buFont typeface="Arial"/>
              <a:buChar char="•"/>
            </a:pPr>
            <a:r>
              <a:rPr lang="en" sz="1800" b="0" i="0" u="none" strike="noStrike" cap="none" dirty="0">
                <a:ea typeface="Georgia"/>
                <a:cs typeface="Georgia"/>
                <a:sym typeface="Georgia"/>
              </a:rPr>
              <a:t>Who is responsible for curriculum at your college, and who participates in the development process?</a:t>
            </a:r>
            <a:endParaRPr sz="1800" dirty="0"/>
          </a:p>
          <a:p>
            <a:pPr marL="177800" marR="0" lvl="0" indent="-171450" algn="l" rtl="0">
              <a:lnSpc>
                <a:spcPct val="100000"/>
              </a:lnSpc>
              <a:spcBef>
                <a:spcPts val="0"/>
              </a:spcBef>
              <a:spcAft>
                <a:spcPts val="1200"/>
              </a:spcAft>
              <a:buSzPts val="1500"/>
              <a:buFont typeface="Arial"/>
              <a:buChar char="•"/>
            </a:pPr>
            <a:r>
              <a:rPr lang="en" sz="1800" b="0" i="0" u="none" strike="noStrike" cap="none" dirty="0">
                <a:ea typeface="Georgia"/>
                <a:cs typeface="Georgia"/>
                <a:sym typeface="Georgia"/>
              </a:rPr>
              <a:t>How do folks at your college find information about curriculum, and how does your college assist faculty with curriculum development and review?</a:t>
            </a:r>
            <a:endParaRPr sz="1800" dirty="0"/>
          </a:p>
          <a:p>
            <a:pPr marL="177800" marR="0" lvl="0" indent="-171450" algn="l" rtl="0">
              <a:lnSpc>
                <a:spcPct val="100000"/>
              </a:lnSpc>
              <a:spcBef>
                <a:spcPts val="0"/>
              </a:spcBef>
              <a:spcAft>
                <a:spcPts val="1200"/>
              </a:spcAft>
              <a:buSzPts val="1500"/>
              <a:buFont typeface="Arial"/>
              <a:buChar char="•"/>
            </a:pPr>
            <a:r>
              <a:rPr lang="en" sz="1800" b="0" i="0" u="none" strike="noStrike" cap="none" dirty="0">
                <a:ea typeface="Georgia"/>
                <a:cs typeface="Georgia"/>
                <a:sym typeface="Georgia"/>
              </a:rPr>
              <a:t>What is the approval process for curriculum proposals? Is the process transparent and easy to follow? Could it be made more straightforward and time efficient?</a:t>
            </a:r>
            <a:endParaRPr sz="1800" b="0" i="0" u="none" strike="noStrike" cap="none" dirty="0">
              <a:ea typeface="Georgia"/>
              <a:cs typeface="Georgia"/>
              <a:sym typeface="Georgia"/>
            </a:endParaRPr>
          </a:p>
          <a:p>
            <a:pPr marL="177800" marR="0" lvl="0" indent="-171450" algn="l" rtl="0">
              <a:lnSpc>
                <a:spcPct val="100000"/>
              </a:lnSpc>
              <a:spcBef>
                <a:spcPts val="0"/>
              </a:spcBef>
              <a:spcAft>
                <a:spcPts val="0"/>
              </a:spcAft>
              <a:buSzPts val="1500"/>
              <a:buFont typeface="Arial"/>
              <a:buChar char="•"/>
            </a:pPr>
            <a:r>
              <a:rPr lang="en" sz="1800" i="0" dirty="0"/>
              <a:t>Will you include information about your curriculum management system, or will those instructions be housed separately?</a:t>
            </a:r>
            <a:endParaRPr sz="1800" i="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prstGeom prst="rect">
            <a:avLst/>
          </a:prstGeom>
          <a:noFill/>
          <a:ln>
            <a:noFill/>
          </a:ln>
        </p:spPr>
        <p:txBody>
          <a:bodyPr spcFirstLastPara="1" wrap="square" lIns="68575" tIns="34275" rIns="68575" bIns="34275" anchor="ctr" anchorCtr="1">
            <a:noAutofit/>
          </a:bodyPr>
          <a:lstStyle/>
          <a:p>
            <a:pPr marL="0" marR="0" lvl="0" indent="0" algn="ctr" rtl="0">
              <a:lnSpc>
                <a:spcPct val="90000"/>
              </a:lnSpc>
              <a:spcBef>
                <a:spcPts val="0"/>
              </a:spcBef>
              <a:spcAft>
                <a:spcPts val="0"/>
              </a:spcAft>
              <a:buClr>
                <a:srgbClr val="261300"/>
              </a:buClr>
              <a:buSzPts val="2400"/>
              <a:buFont typeface="Georgia"/>
              <a:buNone/>
            </a:pPr>
            <a:r>
              <a:rPr lang="en" sz="2400" b="1" i="0" u="none" strike="noStrike" cap="none" dirty="0">
                <a:solidFill>
                  <a:srgbClr val="261300"/>
                </a:solidFill>
                <a:ea typeface="Georgia"/>
                <a:cs typeface="Georgia"/>
                <a:sym typeface="Georgia"/>
              </a:rPr>
              <a:t>Content </a:t>
            </a:r>
            <a:r>
              <a:rPr lang="en" sz="2400" b="1" i="0" u="none" strike="noStrike" cap="none" dirty="0" smtClean="0">
                <a:solidFill>
                  <a:srgbClr val="261300"/>
                </a:solidFill>
                <a:ea typeface="Georgia"/>
                <a:cs typeface="Georgia"/>
                <a:sym typeface="Georgia"/>
              </a:rPr>
              <a:t>Suggestions: </a:t>
            </a:r>
            <a:r>
              <a:rPr lang="en" sz="2400" b="1" i="1" u="none" strike="noStrike" cap="none" dirty="0" smtClean="0">
                <a:solidFill>
                  <a:srgbClr val="261300"/>
                </a:solidFill>
                <a:ea typeface="Georgia"/>
                <a:cs typeface="Georgia"/>
                <a:sym typeface="Georgia"/>
              </a:rPr>
              <a:t>Operating Procedures</a:t>
            </a:r>
            <a:endParaRPr sz="2400" b="1" i="1" u="none" strike="noStrike" cap="none" dirty="0">
              <a:solidFill>
                <a:srgbClr val="261300"/>
              </a:solidFill>
              <a:ea typeface="Georgia"/>
              <a:cs typeface="Georgia"/>
              <a:sym typeface="Georgia"/>
            </a:endParaRPr>
          </a:p>
        </p:txBody>
      </p:sp>
      <p:sp>
        <p:nvSpPr>
          <p:cNvPr id="111" name="Shape 111"/>
          <p:cNvSpPr txBox="1">
            <a:spLocks noGrp="1"/>
          </p:cNvSpPr>
          <p:nvPr>
            <p:ph idx="1"/>
          </p:nvPr>
        </p:nvSpPr>
        <p:spPr>
          <a:xfrm>
            <a:off x="630922" y="1610136"/>
            <a:ext cx="7767300" cy="3257400"/>
          </a:xfrm>
          <a:prstGeom prst="rect">
            <a:avLst/>
          </a:prstGeom>
          <a:noFill/>
          <a:ln>
            <a:noFill/>
          </a:ln>
        </p:spPr>
        <p:txBody>
          <a:bodyPr spcFirstLastPara="1" wrap="square" lIns="68575" tIns="34275" rIns="68575" bIns="34275" anchor="ctr" anchorCtr="0">
            <a:noAutofit/>
          </a:bodyPr>
          <a:lstStyle/>
          <a:p>
            <a:pPr marL="177800" marR="0" lvl="0" indent="-177800" algn="l" rtl="0">
              <a:lnSpc>
                <a:spcPct val="100000"/>
              </a:lnSpc>
              <a:spcBef>
                <a:spcPts val="0"/>
              </a:spcBef>
              <a:spcAft>
                <a:spcPts val="1800"/>
              </a:spcAft>
              <a:buSzPts val="1800"/>
              <a:buFont typeface="Arial"/>
              <a:buChar char="•"/>
            </a:pPr>
            <a:r>
              <a:rPr lang="en" sz="2000" b="0" i="0" u="none" strike="noStrike" cap="none" dirty="0">
                <a:ea typeface="Georgia"/>
                <a:cs typeface="Georgia"/>
                <a:sym typeface="Georgia"/>
              </a:rPr>
              <a:t>Charge and membership of the curriculum committee and subcommittees/workgroups</a:t>
            </a:r>
            <a:endParaRPr sz="2000" dirty="0"/>
          </a:p>
          <a:p>
            <a:pPr marL="177800" marR="0" lvl="0" indent="-177800" algn="l" rtl="0">
              <a:lnSpc>
                <a:spcPct val="100000"/>
              </a:lnSpc>
              <a:spcBef>
                <a:spcPts val="0"/>
              </a:spcBef>
              <a:spcAft>
                <a:spcPts val="1800"/>
              </a:spcAft>
              <a:buSzPts val="1800"/>
              <a:buFont typeface="Arial"/>
              <a:buChar char="•"/>
            </a:pPr>
            <a:r>
              <a:rPr lang="en" sz="2000" b="0" i="0" u="none" strike="noStrike" cap="none" dirty="0">
                <a:ea typeface="Georgia"/>
                <a:cs typeface="Georgia"/>
                <a:sym typeface="Georgia"/>
              </a:rPr>
              <a:t>Roles and responsibilities of the chair(s) and members</a:t>
            </a:r>
            <a:endParaRPr sz="2000" dirty="0"/>
          </a:p>
          <a:p>
            <a:pPr marL="177800" marR="0" lvl="0" indent="-177800" algn="l" rtl="0">
              <a:lnSpc>
                <a:spcPct val="100000"/>
              </a:lnSpc>
              <a:spcBef>
                <a:spcPts val="0"/>
              </a:spcBef>
              <a:spcAft>
                <a:spcPts val="1800"/>
              </a:spcAft>
              <a:buSzPts val="1800"/>
              <a:buFont typeface="Arial"/>
              <a:buChar char="•"/>
            </a:pPr>
            <a:r>
              <a:rPr lang="en" sz="2000" i="0" dirty="0"/>
              <a:t>M</a:t>
            </a:r>
            <a:r>
              <a:rPr lang="en" sz="2000" b="0" i="0" u="none" strike="noStrike" cap="none" dirty="0">
                <a:ea typeface="Georgia"/>
                <a:cs typeface="Georgia"/>
                <a:sym typeface="Georgia"/>
              </a:rPr>
              <a:t>eeting times and locations; </a:t>
            </a:r>
            <a:r>
              <a:rPr lang="en" sz="2000" i="0" dirty="0"/>
              <a:t>local deviations from Robert’s Rules; </a:t>
            </a:r>
            <a:r>
              <a:rPr lang="en" sz="2000" dirty="0"/>
              <a:t>etc</a:t>
            </a:r>
            <a:r>
              <a:rPr lang="en" sz="2000" i="0" dirty="0"/>
              <a:t>.</a:t>
            </a:r>
            <a:endParaRPr sz="2000" i="0" dirty="0"/>
          </a:p>
          <a:p>
            <a:pPr marL="177800" lvl="0" indent="-177800" rtl="0">
              <a:lnSpc>
                <a:spcPct val="100000"/>
              </a:lnSpc>
              <a:spcBef>
                <a:spcPts val="0"/>
              </a:spcBef>
              <a:spcAft>
                <a:spcPts val="1800"/>
              </a:spcAft>
              <a:buSzPts val="1800"/>
              <a:buFont typeface="Arial"/>
              <a:buChar char="•"/>
            </a:pPr>
            <a:r>
              <a:rPr lang="en" sz="2000" i="0" dirty="0"/>
              <a:t>Timelines for a full review of each proposal</a:t>
            </a:r>
            <a:endParaRPr sz="2000" i="0" dirty="0"/>
          </a:p>
          <a:p>
            <a:pPr marL="177800" lvl="0" indent="-177800" rtl="0">
              <a:lnSpc>
                <a:spcPct val="100000"/>
              </a:lnSpc>
              <a:spcBef>
                <a:spcPts val="0"/>
              </a:spcBef>
              <a:spcAft>
                <a:spcPts val="1800"/>
              </a:spcAft>
              <a:buSzPts val="1800"/>
              <a:buFont typeface="Arial"/>
              <a:buChar char="•"/>
            </a:pPr>
            <a:r>
              <a:rPr lang="en" sz="2000" i="0" dirty="0"/>
              <a:t>Reporting responsibilities to academic senate; links to by-laws </a:t>
            </a:r>
            <a:endParaRPr sz="2000" i="0" dirty="0"/>
          </a:p>
          <a:p>
            <a:pPr marL="177800" lvl="0" indent="-177800" rtl="0">
              <a:lnSpc>
                <a:spcPct val="100000"/>
              </a:lnSpc>
              <a:spcBef>
                <a:spcPts val="0"/>
              </a:spcBef>
              <a:spcAft>
                <a:spcPts val="1800"/>
              </a:spcAft>
              <a:buSzPts val="1800"/>
              <a:buFont typeface="Arial"/>
              <a:buChar char="•"/>
            </a:pPr>
            <a:r>
              <a:rPr lang="en" sz="2000" i="0" dirty="0"/>
              <a:t>User’s guide for the curriculum management system</a:t>
            </a:r>
            <a:endParaRPr sz="2000" i="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prstGeom prst="rect">
            <a:avLst/>
          </a:prstGeom>
        </p:spPr>
        <p:txBody>
          <a:bodyPr spcFirstLastPara="1" wrap="square" lIns="68575" tIns="34275" rIns="68575" bIns="34275" anchor="ctr" anchorCtr="1">
            <a:noAutofit/>
          </a:bodyPr>
          <a:lstStyle/>
          <a:p>
            <a:pPr lvl="0">
              <a:spcBef>
                <a:spcPts val="0"/>
              </a:spcBef>
            </a:pPr>
            <a:r>
              <a:rPr lang="en" sz="2400" b="1" cap="none" dirty="0">
                <a:solidFill>
                  <a:srgbClr val="261300"/>
                </a:solidFill>
                <a:ea typeface="Georgia"/>
                <a:cs typeface="Georgia"/>
                <a:sym typeface="Georgia"/>
              </a:rPr>
              <a:t>Content Suggestions: </a:t>
            </a:r>
            <a:r>
              <a:rPr lang="en" sz="2400" b="1" i="1" cap="none" dirty="0" smtClean="0">
                <a:solidFill>
                  <a:srgbClr val="261300"/>
                </a:solidFill>
                <a:ea typeface="Georgia"/>
                <a:cs typeface="Georgia"/>
                <a:sym typeface="Georgia"/>
              </a:rPr>
              <a:t>Local Policies</a:t>
            </a:r>
            <a:endParaRPr sz="2400" i="1" dirty="0"/>
          </a:p>
        </p:txBody>
      </p:sp>
      <p:sp>
        <p:nvSpPr>
          <p:cNvPr id="117" name="Shape 117"/>
          <p:cNvSpPr txBox="1">
            <a:spLocks noGrp="1"/>
          </p:cNvSpPr>
          <p:nvPr>
            <p:ph idx="1"/>
          </p:nvPr>
        </p:nvSpPr>
        <p:spPr>
          <a:xfrm>
            <a:off x="437322" y="1508760"/>
            <a:ext cx="8169965" cy="3154680"/>
          </a:xfrm>
          <a:prstGeom prst="rect">
            <a:avLst/>
          </a:prstGeom>
        </p:spPr>
        <p:txBody>
          <a:bodyPr spcFirstLastPara="1" wrap="square" lIns="68575" tIns="34275" rIns="68575" bIns="34275" anchor="t" anchorCtr="0">
            <a:noAutofit/>
          </a:bodyPr>
          <a:lstStyle/>
          <a:p>
            <a:pPr marL="298450" indent="-285750">
              <a:lnSpc>
                <a:spcPct val="100000"/>
              </a:lnSpc>
              <a:spcBef>
                <a:spcPts val="0"/>
              </a:spcBef>
              <a:spcAft>
                <a:spcPts val="1200"/>
              </a:spcAft>
              <a:buSzPts val="1600"/>
              <a:buFont typeface="Arial" panose="020B0604020202020204" pitchFamily="34" charset="0"/>
              <a:buChar char="•"/>
            </a:pPr>
            <a:r>
              <a:rPr lang="en" sz="1800" i="0" dirty="0">
                <a:ea typeface="Arial"/>
                <a:cs typeface="Arial"/>
                <a:sym typeface="Arial"/>
              </a:rPr>
              <a:t>Local Board Policies and Administrative Procedures, including those dealing with establishment of pre-reqs, repeatability, distance ed, and program discontinuance</a:t>
            </a:r>
            <a:endParaRPr sz="1800" i="0" dirty="0">
              <a:ea typeface="Arial"/>
              <a:cs typeface="Arial"/>
              <a:sym typeface="Arial"/>
            </a:endParaRPr>
          </a:p>
          <a:p>
            <a:pPr marL="298450" indent="-285750">
              <a:lnSpc>
                <a:spcPct val="100000"/>
              </a:lnSpc>
              <a:spcBef>
                <a:spcPts val="0"/>
              </a:spcBef>
              <a:spcAft>
                <a:spcPts val="1200"/>
              </a:spcAft>
              <a:buSzPts val="1600"/>
              <a:buFont typeface="Arial" panose="020B0604020202020204" pitchFamily="34" charset="0"/>
              <a:buChar char="•"/>
            </a:pPr>
            <a:r>
              <a:rPr lang="en" sz="1800" i="0" dirty="0">
                <a:ea typeface="Arial"/>
                <a:cs typeface="Arial"/>
                <a:sym typeface="Arial"/>
              </a:rPr>
              <a:t>Timelines and catalog rights</a:t>
            </a:r>
            <a:endParaRPr sz="1800" i="0" dirty="0">
              <a:ea typeface="Arial"/>
              <a:cs typeface="Arial"/>
              <a:sym typeface="Arial"/>
            </a:endParaRPr>
          </a:p>
          <a:p>
            <a:pPr marL="298450" indent="-285750">
              <a:lnSpc>
                <a:spcPct val="100000"/>
              </a:lnSpc>
              <a:spcBef>
                <a:spcPts val="0"/>
              </a:spcBef>
              <a:spcAft>
                <a:spcPts val="1200"/>
              </a:spcAft>
              <a:buSzPts val="1600"/>
              <a:buFont typeface="Arial" panose="020B0604020202020204" pitchFamily="34" charset="0"/>
              <a:buChar char="•"/>
            </a:pPr>
            <a:r>
              <a:rPr lang="en" sz="1800" i="0" dirty="0">
                <a:ea typeface="Arial"/>
                <a:cs typeface="Arial"/>
                <a:sym typeface="Arial"/>
              </a:rPr>
              <a:t>Financial aid considerations</a:t>
            </a:r>
            <a:endParaRPr sz="1800" i="0" dirty="0">
              <a:ea typeface="Arial"/>
              <a:cs typeface="Arial"/>
              <a:sym typeface="Arial"/>
            </a:endParaRPr>
          </a:p>
          <a:p>
            <a:pPr marL="298450" indent="-285750">
              <a:lnSpc>
                <a:spcPct val="100000"/>
              </a:lnSpc>
              <a:spcBef>
                <a:spcPts val="0"/>
              </a:spcBef>
              <a:spcAft>
                <a:spcPts val="1200"/>
              </a:spcAft>
              <a:buSzPts val="1600"/>
              <a:buFont typeface="Arial" panose="020B0604020202020204" pitchFamily="34" charset="0"/>
              <a:buChar char="•"/>
            </a:pPr>
            <a:r>
              <a:rPr lang="en" sz="1800" i="0" dirty="0">
                <a:ea typeface="Arial"/>
                <a:cs typeface="Arial"/>
                <a:sym typeface="Arial"/>
              </a:rPr>
              <a:t>Explanation of development criteria, including locally developed standards for institutional learning outcomes</a:t>
            </a:r>
            <a:endParaRPr sz="1800" dirty="0">
              <a:ea typeface="Arial"/>
              <a:cs typeface="Arial"/>
              <a:sym typeface="Arial"/>
            </a:endParaRPr>
          </a:p>
          <a:p>
            <a:pPr marL="298450" indent="-285750">
              <a:lnSpc>
                <a:spcPct val="100000"/>
              </a:lnSpc>
              <a:spcBef>
                <a:spcPts val="0"/>
              </a:spcBef>
              <a:spcAft>
                <a:spcPts val="1200"/>
              </a:spcAft>
              <a:buSzPts val="1600"/>
              <a:buFont typeface="Arial" panose="020B0604020202020204" pitchFamily="34" charset="0"/>
              <a:buChar char="•"/>
            </a:pPr>
            <a:r>
              <a:rPr lang="en" sz="1800" i="0" dirty="0">
                <a:ea typeface="Arial"/>
                <a:cs typeface="Arial"/>
                <a:sym typeface="Arial"/>
              </a:rPr>
              <a:t>Style guide or explanation of local writing standards, and common errors to avoid (</a:t>
            </a:r>
            <a:r>
              <a:rPr lang="en" sz="1800" dirty="0">
                <a:ea typeface="Arial"/>
                <a:cs typeface="Arial"/>
                <a:sym typeface="Arial"/>
              </a:rPr>
              <a:t>i.e.</a:t>
            </a:r>
            <a:r>
              <a:rPr lang="en" sz="1800" i="0" dirty="0">
                <a:ea typeface="Arial"/>
                <a:cs typeface="Arial"/>
                <a:sym typeface="Arial"/>
              </a:rPr>
              <a:t>, how curriculum authors can perform their own tech review)</a:t>
            </a:r>
            <a:endParaRPr sz="1800" i="0" dirty="0">
              <a:ea typeface="Arial"/>
              <a:cs typeface="Arial"/>
              <a:sym typeface="Arial"/>
            </a:endParaRPr>
          </a:p>
          <a:p>
            <a:pPr marL="298450" indent="-285750">
              <a:lnSpc>
                <a:spcPct val="100000"/>
              </a:lnSpc>
              <a:spcBef>
                <a:spcPts val="0"/>
              </a:spcBef>
              <a:spcAft>
                <a:spcPts val="1200"/>
              </a:spcAft>
              <a:buSzPts val="1600"/>
              <a:buFont typeface="Arial" panose="020B0604020202020204" pitchFamily="34" charset="0"/>
              <a:buChar char="•"/>
            </a:pPr>
            <a:r>
              <a:rPr lang="en" sz="1800" i="0" dirty="0">
                <a:ea typeface="Arial"/>
                <a:cs typeface="Arial"/>
                <a:sym typeface="Arial"/>
              </a:rPr>
              <a:t>Numbering conventions, cross-listing, etc.</a:t>
            </a:r>
            <a:endParaRPr sz="1800" i="0" dirty="0">
              <a:ea typeface="Arial"/>
              <a:cs typeface="Arial"/>
              <a:sym typeface="Arial"/>
            </a:endParaRPr>
          </a:p>
          <a:p>
            <a:pPr marL="0" lvl="0" indent="0" rtl="0">
              <a:lnSpc>
                <a:spcPct val="120000"/>
              </a:lnSpc>
              <a:spcBef>
                <a:spcPts val="1600"/>
              </a:spcBef>
              <a:spcAft>
                <a:spcPts val="1000"/>
              </a:spcAft>
              <a:buNone/>
            </a:pPr>
            <a:endParaRPr sz="1800" i="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TM03090430[[fn=Banded]]</Template>
  <TotalTime>0</TotalTime>
  <Words>1184</Words>
  <Application>Microsoft Macintosh PowerPoint</Application>
  <PresentationFormat>On-screen Show (16:9)</PresentationFormat>
  <Paragraphs>180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Banded</vt:lpstr>
      <vt:lpstr>Creating Curriculum Handbooks</vt:lpstr>
      <vt:lpstr>Creating Curriculum Handbooks (Strand 1 - Basics of Curriculum)</vt:lpstr>
      <vt:lpstr>Breakout Learning Outcomes</vt:lpstr>
      <vt:lpstr>Benefits of a Local Curriculum Handbook</vt:lpstr>
      <vt:lpstr>Audience for Local Curriculum Handbook</vt:lpstr>
      <vt:lpstr>ACCJC and Your Local Curriculum Handbook</vt:lpstr>
      <vt:lpstr>Planning a Handbook: Questions to Think About</vt:lpstr>
      <vt:lpstr>Content Suggestions: Operating Procedures</vt:lpstr>
      <vt:lpstr>Content Suggestions: Local Policies</vt:lpstr>
      <vt:lpstr>Content Suggestions: Review and Approval Process</vt:lpstr>
      <vt:lpstr>Content Suggestions: External Resources &amp; Guidelines (links provided at end of slides)</vt:lpstr>
      <vt:lpstr>Don’t forget that people are resources, too!</vt:lpstr>
      <vt:lpstr>Approving and Updating Handbooks</vt:lpstr>
      <vt:lpstr>Publishing Your Curriculum Handbook</vt:lpstr>
      <vt:lpstr>Going Digital: Handbook on the Web?</vt:lpstr>
      <vt:lpstr>Curriculum Handbook Content Resources (1/3)</vt:lpstr>
      <vt:lpstr>Curriculum Handbook Content Resources (2/3)</vt:lpstr>
      <vt:lpstr>Curriculum Handbook Content Resources (3/3)</vt:lpstr>
      <vt:lpstr>Staying in the Loop for Curriculum Updates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2018-07-10T04:04:37Z</dcterms:modified>
</cp:coreProperties>
</file>