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72" d="100"/>
          <a:sy n="72" d="100"/>
        </p:scale>
        <p:origin x="-114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119" cy="464820"/>
          </a:xfrm>
          <a:prstGeom prst="rect">
            <a:avLst/>
          </a:prstGeom>
          <a:noFill/>
          <a:ln>
            <a:noFill/>
          </a:ln>
        </p:spPr>
        <p:txBody>
          <a:bodyPr spcFirstLastPara="1" wrap="square" lIns="92425" tIns="46200" rIns="92425" bIns="462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98102" y="0"/>
            <a:ext cx="2982119" cy="464820"/>
          </a:xfrm>
          <a:prstGeom prst="rect">
            <a:avLst/>
          </a:prstGeom>
          <a:noFill/>
          <a:ln>
            <a:noFill/>
          </a:ln>
        </p:spPr>
        <p:txBody>
          <a:bodyPr spcFirstLastPara="1" wrap="square" lIns="92425" tIns="46200" rIns="92425" bIns="462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2982119" cy="464820"/>
          </a:xfrm>
          <a:prstGeom prst="rect">
            <a:avLst/>
          </a:prstGeom>
          <a:noFill/>
          <a:ln>
            <a:noFill/>
          </a:ln>
        </p:spPr>
        <p:txBody>
          <a:bodyPr spcFirstLastPara="1" wrap="square" lIns="92425" tIns="46200" rIns="92425" bIns="462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2690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extranet.cccco.edu/Portals/1/Legal/Ops/09-04.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extranet.cccco.edu/Portals/1/Legal/Advisories/A08-02.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92" name="Shape 92"/>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r>
              <a:rPr lang="en-US"/>
              <a:t>§55005: The following information must be published prior to student enrollment:</a:t>
            </a:r>
            <a:br>
              <a:rPr lang="en-US"/>
            </a:br>
            <a:r>
              <a:rPr lang="en-US"/>
              <a:t>Course Type: degree-applicable credit course, non-degree applicable credit course, noncredit course, community services course</a:t>
            </a:r>
            <a:br>
              <a:rPr lang="en-US"/>
            </a:br>
            <a:r>
              <a:rPr lang="en-US"/>
              <a:t>Transferability to baccalaureate institutions</a:t>
            </a:r>
            <a:br>
              <a:rPr lang="en-US"/>
            </a:br>
            <a:r>
              <a:rPr lang="en-US"/>
              <a:t>Eligibility to meet a major/area of emphasis or general education requirement</a:t>
            </a:r>
            <a:br>
              <a:rPr lang="en-US"/>
            </a:br>
            <a:r>
              <a:rPr lang="en-US"/>
              <a:t>§55022(a)(1)(2): when a course is offered as Pass/No-pass, must specify whether that is the only option or whether the student may choose a Letter Grade option.</a:t>
            </a:r>
            <a:br>
              <a:rPr lang="en-US"/>
            </a:br>
            <a:r>
              <a:rPr lang="en-US"/>
              <a:t>§55041(b): Repeatable courses must be identified as such</a:t>
            </a:r>
            <a:br>
              <a:rPr lang="en-US"/>
            </a:br>
            <a:endParaRPr/>
          </a:p>
          <a:p>
            <a:pPr marL="0" lvl="0" indent="0">
              <a:spcBef>
                <a:spcPts val="0"/>
              </a:spcBef>
              <a:spcAft>
                <a:spcPts val="0"/>
              </a:spcAft>
              <a:buNone/>
            </a:pPr>
            <a:endParaRPr/>
          </a:p>
          <a:p>
            <a:pPr marL="0" lvl="0" indent="0">
              <a:spcBef>
                <a:spcPts val="0"/>
              </a:spcBef>
              <a:spcAft>
                <a:spcPts val="0"/>
              </a:spcAft>
              <a:buNone/>
            </a:pPr>
            <a:r>
              <a:rPr lang="en-US" u="sng">
                <a:solidFill>
                  <a:schemeClr val="hlink"/>
                </a:solidFill>
                <a:hlinkClick r:id="rId3"/>
              </a:rPr>
              <a:t>http://extranet.cccco.edu/Portals/1/Legal/Ops/09-04.pdf</a:t>
            </a:r>
            <a:endParaRPr/>
          </a:p>
          <a:p>
            <a:pPr marL="0" lvl="0" indent="0" rtl="0">
              <a:spcBef>
                <a:spcPts val="0"/>
              </a:spcBef>
              <a:spcAft>
                <a:spcPts val="0"/>
              </a:spcAft>
              <a:buNone/>
            </a:pPr>
            <a:endParaRPr/>
          </a:p>
        </p:txBody>
      </p:sp>
      <p:sp>
        <p:nvSpPr>
          <p:cNvPr id="174" name="Shape 174"/>
          <p:cNvSpPr>
            <a:spLocks noGrp="1" noRot="1" noChangeAspect="1"/>
          </p:cNvSpPr>
          <p:nvPr>
            <p:ph type="sldImg" idx="2"/>
          </p:nvPr>
        </p:nvSpPr>
        <p:spPr>
          <a:xfrm>
            <a:off x="1117600" y="696913"/>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r>
              <a:rPr lang="en-US" u="sng">
                <a:solidFill>
                  <a:schemeClr val="hlink"/>
                </a:solidFill>
                <a:hlinkClick r:id="rId3"/>
              </a:rPr>
              <a:t>http://extranet.cccco.edu/Portals/1/Legal/Advisories/A08-02.pdf</a:t>
            </a:r>
            <a:endParaRPr/>
          </a:p>
          <a:p>
            <a:pPr marL="0" lvl="0" indent="0">
              <a:spcBef>
                <a:spcPts val="0"/>
              </a:spcBef>
              <a:spcAft>
                <a:spcPts val="0"/>
              </a:spcAft>
              <a:buNone/>
            </a:pPr>
            <a:endParaRPr/>
          </a:p>
        </p:txBody>
      </p:sp>
      <p:sp>
        <p:nvSpPr>
          <p:cNvPr id="184" name="Shape 184"/>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17600" y="696913"/>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194" name="Shape 194"/>
          <p:cNvSpPr txBox="1">
            <a:spLocks noGrp="1"/>
          </p:cNvSpPr>
          <p:nvPr>
            <p:ph type="sldNum" idx="12"/>
          </p:nvPr>
        </p:nvSpPr>
        <p:spPr>
          <a:xfrm>
            <a:off x="3898102" y="8829967"/>
            <a:ext cx="2982000" cy="464700"/>
          </a:xfrm>
          <a:prstGeom prst="rect">
            <a:avLst/>
          </a:prstGeom>
        </p:spPr>
        <p:txBody>
          <a:bodyPr spcFirstLastPara="1" wrap="square" lIns="92425" tIns="46200" rIns="92425" bIns="462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211" name="Shape 21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rtl="0">
              <a:spcBef>
                <a:spcPts val="1080"/>
              </a:spcBef>
              <a:spcAft>
                <a:spcPts val="0"/>
              </a:spcAft>
              <a:buClr>
                <a:schemeClr val="dk1"/>
              </a:buClr>
              <a:buSzPts val="1100"/>
              <a:buFont typeface="Arial"/>
              <a:buNone/>
            </a:pPr>
            <a:r>
              <a:rPr lang="en-US" sz="2400">
                <a:latin typeface="Arial"/>
                <a:ea typeface="Arial"/>
                <a:cs typeface="Arial"/>
                <a:sym typeface="Arial"/>
              </a:rPr>
              <a:t>Non-transcripted Certificates (not “Certificate of Achievement”)</a:t>
            </a:r>
            <a:endParaRPr sz="2400">
              <a:latin typeface="Arial"/>
              <a:ea typeface="Arial"/>
              <a:cs typeface="Arial"/>
              <a:sym typeface="Arial"/>
            </a:endParaRPr>
          </a:p>
          <a:p>
            <a:pPr marL="0" lvl="0" indent="0" rtl="0">
              <a:spcBef>
                <a:spcPts val="1080"/>
              </a:spcBef>
              <a:spcAft>
                <a:spcPts val="0"/>
              </a:spcAft>
              <a:buClr>
                <a:schemeClr val="dk1"/>
              </a:buClr>
              <a:buSzPts val="1100"/>
              <a:buFont typeface="Arial"/>
              <a:buNone/>
            </a:pPr>
            <a:r>
              <a:rPr lang="en-US" sz="2400">
                <a:latin typeface="Arial"/>
                <a:ea typeface="Arial"/>
                <a:cs typeface="Arial"/>
                <a:sym typeface="Arial"/>
              </a:rPr>
              <a:t>Title, Description, Courses: required, elective, general education (for degrees), Units (if applicable)</a:t>
            </a:r>
            <a:endParaRPr sz="2800">
              <a:latin typeface="Arial"/>
              <a:ea typeface="Arial"/>
              <a:cs typeface="Arial"/>
              <a:sym typeface="Arial"/>
            </a:endParaRPr>
          </a:p>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227" name="Shape 22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rtl="0">
              <a:spcBef>
                <a:spcPts val="0"/>
              </a:spcBef>
              <a:spcAft>
                <a:spcPts val="0"/>
              </a:spcAft>
              <a:buNone/>
            </a:pPr>
            <a:endParaRPr/>
          </a:p>
        </p:txBody>
      </p:sp>
      <p:sp>
        <p:nvSpPr>
          <p:cNvPr id="236" name="Shape 236"/>
          <p:cNvSpPr>
            <a:spLocks noGrp="1" noRot="1" noChangeAspect="1"/>
          </p:cNvSpPr>
          <p:nvPr>
            <p:ph type="sldImg" idx="2"/>
          </p:nvPr>
        </p:nvSpPr>
        <p:spPr>
          <a:xfrm>
            <a:off x="1117600" y="696913"/>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Shape 251"/>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102" name="Shape 102"/>
          <p:cNvSpPr txBox="1">
            <a:spLocks noGrp="1"/>
          </p:cNvSpPr>
          <p:nvPr>
            <p:ph type="sldNum" idx="12"/>
          </p:nvPr>
        </p:nvSpPr>
        <p:spPr>
          <a:xfrm>
            <a:off x="3898102" y="8829967"/>
            <a:ext cx="2982000" cy="464700"/>
          </a:xfrm>
          <a:prstGeom prst="rect">
            <a:avLst/>
          </a:prstGeom>
        </p:spPr>
        <p:txBody>
          <a:bodyPr spcFirstLastPara="1" wrap="square" lIns="92425" tIns="46200" rIns="92425" bIns="462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rtl="0">
              <a:spcBef>
                <a:spcPts val="0"/>
              </a:spcBef>
              <a:spcAft>
                <a:spcPts val="0"/>
              </a:spcAft>
              <a:buNone/>
            </a:pPr>
            <a:endParaRPr/>
          </a:p>
        </p:txBody>
      </p:sp>
      <p:sp>
        <p:nvSpPr>
          <p:cNvPr id="260" name="Shape 260"/>
          <p:cNvSpPr>
            <a:spLocks noGrp="1" noRot="1" noChangeAspect="1"/>
          </p:cNvSpPr>
          <p:nvPr>
            <p:ph type="sldImg" idx="2"/>
          </p:nvPr>
        </p:nvSpPr>
        <p:spPr>
          <a:xfrm>
            <a:off x="1117600" y="696913"/>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rtl="0">
              <a:spcBef>
                <a:spcPts val="0"/>
              </a:spcBef>
              <a:spcAft>
                <a:spcPts val="0"/>
              </a:spcAft>
              <a:buNone/>
            </a:pPr>
            <a:endParaRPr/>
          </a:p>
        </p:txBody>
      </p:sp>
      <p:sp>
        <p:nvSpPr>
          <p:cNvPr id="269" name="Shape 269"/>
          <p:cNvSpPr>
            <a:spLocks noGrp="1" noRot="1" noChangeAspect="1"/>
          </p:cNvSpPr>
          <p:nvPr>
            <p:ph type="sldImg" idx="2"/>
          </p:nvPr>
        </p:nvSpPr>
        <p:spPr>
          <a:xfrm>
            <a:off x="1117600" y="696913"/>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289" name="Shape 289"/>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297" name="Shape 29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304" name="Shape 304"/>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17600" y="696913"/>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rtl="0">
              <a:spcBef>
                <a:spcPts val="0"/>
              </a:spcBef>
              <a:spcAft>
                <a:spcPts val="0"/>
              </a:spcAft>
              <a:buNone/>
            </a:pPr>
            <a:endParaRPr/>
          </a:p>
        </p:txBody>
      </p:sp>
      <p:sp>
        <p:nvSpPr>
          <p:cNvPr id="111" name="Shape 111"/>
          <p:cNvSpPr txBox="1">
            <a:spLocks noGrp="1"/>
          </p:cNvSpPr>
          <p:nvPr>
            <p:ph type="sldNum" idx="12"/>
          </p:nvPr>
        </p:nvSpPr>
        <p:spPr>
          <a:xfrm>
            <a:off x="3898102" y="8829967"/>
            <a:ext cx="2982000" cy="464700"/>
          </a:xfrm>
          <a:prstGeom prst="rect">
            <a:avLst/>
          </a:prstGeom>
        </p:spPr>
        <p:txBody>
          <a:bodyPr spcFirstLastPara="1" wrap="square" lIns="92425" tIns="46200" rIns="92425" bIns="46200" anchor="b" anchorCtr="0">
            <a:noAutofit/>
          </a:bodyPr>
          <a:lstStyle/>
          <a:p>
            <a:pPr marL="0" lvl="0" indent="0"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17600" y="696913"/>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121" name="Shape 121"/>
          <p:cNvSpPr txBox="1">
            <a:spLocks noGrp="1"/>
          </p:cNvSpPr>
          <p:nvPr>
            <p:ph type="sldNum" idx="12"/>
          </p:nvPr>
        </p:nvSpPr>
        <p:spPr>
          <a:xfrm>
            <a:off x="3898102" y="8829967"/>
            <a:ext cx="2982000" cy="464700"/>
          </a:xfrm>
          <a:prstGeom prst="rect">
            <a:avLst/>
          </a:prstGeom>
        </p:spPr>
        <p:txBody>
          <a:bodyPr spcFirstLastPara="1" wrap="square" lIns="92425" tIns="46200" rIns="92425" bIns="462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17600" y="696913"/>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130" name="Shape 130"/>
          <p:cNvSpPr txBox="1">
            <a:spLocks noGrp="1"/>
          </p:cNvSpPr>
          <p:nvPr>
            <p:ph type="sldNum" idx="12"/>
          </p:nvPr>
        </p:nvSpPr>
        <p:spPr>
          <a:xfrm>
            <a:off x="3898102" y="8829967"/>
            <a:ext cx="2982000" cy="464700"/>
          </a:xfrm>
          <a:prstGeom prst="rect">
            <a:avLst/>
          </a:prstGeom>
        </p:spPr>
        <p:txBody>
          <a:bodyPr spcFirstLastPara="1" wrap="square" lIns="92425" tIns="46200" rIns="92425" bIns="462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138" name="Shape 138"/>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8182" y="4415790"/>
            <a:ext cx="5505600" cy="4183500"/>
          </a:xfrm>
          <a:prstGeom prst="rect">
            <a:avLst/>
          </a:prstGeom>
        </p:spPr>
        <p:txBody>
          <a:bodyPr spcFirstLastPara="1" wrap="square" lIns="92425" tIns="46200" rIns="92425" bIns="46200" anchor="t" anchorCtr="0">
            <a:noAutofit/>
          </a:bodyPr>
          <a:lstStyle/>
          <a:p>
            <a:pPr marL="0" lvl="0" indent="0" rtl="0">
              <a:spcBef>
                <a:spcPts val="0"/>
              </a:spcBef>
              <a:spcAft>
                <a:spcPts val="0"/>
              </a:spcAft>
              <a:buNone/>
            </a:pPr>
            <a:endParaRPr/>
          </a:p>
        </p:txBody>
      </p:sp>
      <p:sp>
        <p:nvSpPr>
          <p:cNvPr id="147" name="Shape 147"/>
          <p:cNvSpPr>
            <a:spLocks noGrp="1" noRot="1" noChangeAspect="1"/>
          </p:cNvSpPr>
          <p:nvPr>
            <p:ph type="sldImg" idx="2"/>
          </p:nvPr>
        </p:nvSpPr>
        <p:spPr>
          <a:xfrm>
            <a:off x="1117600" y="696913"/>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endParaRPr/>
          </a:p>
        </p:txBody>
      </p:sp>
      <p:sp>
        <p:nvSpPr>
          <p:cNvPr id="156" name="Shape 156"/>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spcBef>
                <a:spcPts val="0"/>
              </a:spcBef>
              <a:spcAft>
                <a:spcPts val="0"/>
              </a:spcAft>
              <a:buNone/>
            </a:pPr>
            <a:r>
              <a:rPr lang="en-US"/>
              <a:t>§58104: Courses must be published in the official catalog and/or addenda and listed in the schedule of classes.</a:t>
            </a:r>
            <a:br>
              <a:rPr lang="en-US"/>
            </a:br>
            <a:r>
              <a:rPr lang="en-US"/>
              <a:t>§58102: Course Descriptions</a:t>
            </a:r>
            <a:br>
              <a:rPr lang="en-US"/>
            </a:br>
            <a:r>
              <a:rPr lang="en-US"/>
              <a:t>Must be clear and understandable</a:t>
            </a:r>
            <a:br>
              <a:rPr lang="en-US"/>
            </a:br>
            <a:r>
              <a:rPr lang="en-US"/>
              <a:t>May be designated as meeting specialized needs but must affirm that they are open to all qualified students</a:t>
            </a:r>
            <a:br>
              <a:rPr lang="en-US"/>
            </a:br>
            <a:r>
              <a:rPr lang="en-US"/>
              <a:t>§55003: Requisites</a:t>
            </a:r>
            <a:br>
              <a:rPr lang="en-US"/>
            </a:br>
            <a:r>
              <a:rPr lang="en-US"/>
              <a:t>Must be published in college publications available to students and in the COR.</a:t>
            </a:r>
            <a:br>
              <a:rPr lang="en-US"/>
            </a:br>
            <a:r>
              <a:rPr lang="en-US"/>
              <a:t>§55041(b): Repeatable courses must be identified as such</a:t>
            </a:r>
            <a:br>
              <a:rPr lang="en-US"/>
            </a:br>
            <a:endParaRPr/>
          </a:p>
        </p:txBody>
      </p:sp>
      <p:sp>
        <p:nvSpPr>
          <p:cNvPr id="165" name="Shape 16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accent1"/>
              </a:buClr>
              <a:buSzPts val="2040"/>
              <a:buFont typeface="Arial"/>
              <a:buNone/>
              <a:defRPr sz="2400" b="0" i="0" u="none" strike="noStrike" cap="none">
                <a:solidFill>
                  <a:srgbClr val="3F3F3F"/>
                </a:solidFill>
                <a:latin typeface="Arial"/>
                <a:ea typeface="Arial"/>
                <a:cs typeface="Arial"/>
                <a:sym typeface="Arial"/>
              </a:defRPr>
            </a:lvl1pPr>
            <a:lvl2pPr marR="0" lvl="1" algn="ctr" rtl="0">
              <a:spcBef>
                <a:spcPts val="400"/>
              </a:spcBef>
              <a:spcAft>
                <a:spcPts val="0"/>
              </a:spcAft>
              <a:buClr>
                <a:schemeClr val="accent1"/>
              </a:buClr>
              <a:buSzPts val="1700"/>
              <a:buFont typeface="Arial"/>
              <a:buNone/>
              <a:defRPr sz="2000" b="0" i="0" u="none" strike="noStrike" cap="none">
                <a:solidFill>
                  <a:srgbClr val="888888"/>
                </a:solidFill>
                <a:latin typeface="Arial"/>
                <a:ea typeface="Arial"/>
                <a:cs typeface="Arial"/>
                <a:sym typeface="Arial"/>
              </a:defRPr>
            </a:lvl2pPr>
            <a:lvl3pPr marR="0" lvl="2" algn="ctr" rtl="0">
              <a:spcBef>
                <a:spcPts val="360"/>
              </a:spcBef>
              <a:spcAft>
                <a:spcPts val="0"/>
              </a:spcAft>
              <a:buClr>
                <a:schemeClr val="accent1"/>
              </a:buClr>
              <a:buSzPts val="1620"/>
              <a:buFont typeface="Arial"/>
              <a:buNone/>
              <a:defRPr sz="1800" b="0" i="0" u="none" strike="noStrike" cap="none">
                <a:solidFill>
                  <a:srgbClr val="888888"/>
                </a:solidFill>
                <a:latin typeface="Arial"/>
                <a:ea typeface="Arial"/>
                <a:cs typeface="Arial"/>
                <a:sym typeface="Arial"/>
              </a:defRPr>
            </a:lvl3pPr>
            <a:lvl4pPr marR="0" lvl="3" algn="ctr" rtl="0">
              <a:spcBef>
                <a:spcPts val="320"/>
              </a:spcBef>
              <a:spcAft>
                <a:spcPts val="0"/>
              </a:spcAft>
              <a:buClr>
                <a:schemeClr val="accent1"/>
              </a:buClr>
              <a:buSzPts val="1600"/>
              <a:buFont typeface="Arial"/>
              <a:buNone/>
              <a:defRPr sz="1600" b="0" i="0" u="none" strike="noStrike" cap="none">
                <a:solidFill>
                  <a:srgbClr val="888888"/>
                </a:solidFill>
                <a:latin typeface="Arial"/>
                <a:ea typeface="Arial"/>
                <a:cs typeface="Arial"/>
                <a:sym typeface="Arial"/>
              </a:defRPr>
            </a:lvl4pPr>
            <a:lvl5pPr marR="0" lvl="4" algn="ctr" rtl="0">
              <a:spcBef>
                <a:spcPts val="280"/>
              </a:spcBef>
              <a:spcAft>
                <a:spcPts val="0"/>
              </a:spcAft>
              <a:buClr>
                <a:schemeClr val="accent1"/>
              </a:buClr>
              <a:buSzPts val="1400"/>
              <a:buFont typeface="Arial"/>
              <a:buNone/>
              <a:defRPr sz="1400" b="0" i="0" u="none" strike="noStrike" cap="none">
                <a:solidFill>
                  <a:srgbClr val="888888"/>
                </a:solidFill>
                <a:latin typeface="Arial"/>
                <a:ea typeface="Arial"/>
                <a:cs typeface="Arial"/>
                <a:sym typeface="Arial"/>
              </a:defRPr>
            </a:lvl5pPr>
            <a:lvl6pPr marR="0" lvl="5" algn="ctr" rtl="0">
              <a:spcBef>
                <a:spcPts val="260"/>
              </a:spcBef>
              <a:spcAft>
                <a:spcPts val="0"/>
              </a:spcAft>
              <a:buClr>
                <a:schemeClr val="accent1"/>
              </a:buClr>
              <a:buSzPts val="1300"/>
              <a:buFont typeface="Arial"/>
              <a:buNone/>
              <a:defRPr sz="1300" b="0" i="0" u="none" strike="noStrike" cap="none">
                <a:solidFill>
                  <a:srgbClr val="888888"/>
                </a:solidFill>
                <a:latin typeface="Arial"/>
                <a:ea typeface="Arial"/>
                <a:cs typeface="Arial"/>
                <a:sym typeface="Arial"/>
              </a:defRPr>
            </a:lvl6pPr>
            <a:lvl7pPr marR="0" lvl="6" algn="ctr" rtl="0">
              <a:spcBef>
                <a:spcPts val="260"/>
              </a:spcBef>
              <a:spcAft>
                <a:spcPts val="0"/>
              </a:spcAft>
              <a:buClr>
                <a:schemeClr val="accent1"/>
              </a:buClr>
              <a:buSzPts val="1300"/>
              <a:buFont typeface="Arial"/>
              <a:buNone/>
              <a:defRPr sz="1300" b="0" i="0" u="none" strike="noStrike" cap="none">
                <a:solidFill>
                  <a:srgbClr val="888888"/>
                </a:solidFill>
                <a:latin typeface="Arial"/>
                <a:ea typeface="Arial"/>
                <a:cs typeface="Arial"/>
                <a:sym typeface="Arial"/>
              </a:defRPr>
            </a:lvl7pPr>
            <a:lvl8pPr marR="0" lvl="7" algn="ctr" rtl="0">
              <a:spcBef>
                <a:spcPts val="260"/>
              </a:spcBef>
              <a:spcAft>
                <a:spcPts val="0"/>
              </a:spcAft>
              <a:buClr>
                <a:schemeClr val="accent1"/>
              </a:buClr>
              <a:buSzPts val="1300"/>
              <a:buFont typeface="Arial"/>
              <a:buNone/>
              <a:defRPr sz="1300" b="0" i="0" u="none" strike="noStrike" cap="none">
                <a:solidFill>
                  <a:srgbClr val="888888"/>
                </a:solidFill>
                <a:latin typeface="Arial"/>
                <a:ea typeface="Arial"/>
                <a:cs typeface="Arial"/>
                <a:sym typeface="Arial"/>
              </a:defRPr>
            </a:lvl8pPr>
            <a:lvl9pPr marR="0" lvl="8" algn="ctr" rtl="0">
              <a:spcBef>
                <a:spcPts val="260"/>
              </a:spcBef>
              <a:spcAft>
                <a:spcPts val="0"/>
              </a:spcAft>
              <a:buClr>
                <a:schemeClr val="accent1"/>
              </a:buClr>
              <a:buSzPts val="1300"/>
              <a:buFont typeface="Arial"/>
              <a:buNone/>
              <a:defRPr sz="1300" b="0" i="0" u="none" strike="noStrike" cap="none">
                <a:solidFill>
                  <a:srgbClr val="888888"/>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23" name="Shape 23"/>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a:solidFill>
                  <a:srgbClr val="FFFFFF"/>
                </a:solidFill>
                <a:latin typeface="Arial"/>
                <a:ea typeface="Arial"/>
                <a:cs typeface="Arial"/>
                <a:sym typeface="Arial"/>
              </a:defRPr>
            </a:lvl1pPr>
            <a:lvl2pPr marL="0" marR="0" lvl="1" indent="0" algn="l" rtl="0">
              <a:spcBef>
                <a:spcPts val="0"/>
              </a:spcBef>
              <a:buNone/>
              <a:defRPr sz="1400" b="1">
                <a:solidFill>
                  <a:srgbClr val="FFFFFF"/>
                </a:solidFill>
                <a:latin typeface="Arial"/>
                <a:ea typeface="Arial"/>
                <a:cs typeface="Arial"/>
                <a:sym typeface="Arial"/>
              </a:defRPr>
            </a:lvl2pPr>
            <a:lvl3pPr marL="0" marR="0" lvl="2" indent="0" algn="l" rtl="0">
              <a:spcBef>
                <a:spcPts val="0"/>
              </a:spcBef>
              <a:buNone/>
              <a:defRPr sz="1400" b="1">
                <a:solidFill>
                  <a:srgbClr val="FFFFFF"/>
                </a:solidFill>
                <a:latin typeface="Arial"/>
                <a:ea typeface="Arial"/>
                <a:cs typeface="Arial"/>
                <a:sym typeface="Arial"/>
              </a:defRPr>
            </a:lvl3pPr>
            <a:lvl4pPr marL="0" marR="0" lvl="3" indent="0" algn="l" rtl="0">
              <a:spcBef>
                <a:spcPts val="0"/>
              </a:spcBef>
              <a:buNone/>
              <a:defRPr sz="1400" b="1">
                <a:solidFill>
                  <a:srgbClr val="FFFFFF"/>
                </a:solidFill>
                <a:latin typeface="Arial"/>
                <a:ea typeface="Arial"/>
                <a:cs typeface="Arial"/>
                <a:sym typeface="Arial"/>
              </a:defRPr>
            </a:lvl4pPr>
            <a:lvl5pPr marL="0" marR="0" lvl="4" indent="0" algn="l" rtl="0">
              <a:spcBef>
                <a:spcPts val="0"/>
              </a:spcBef>
              <a:buNone/>
              <a:defRPr sz="1400" b="1">
                <a:solidFill>
                  <a:srgbClr val="FFFFFF"/>
                </a:solidFill>
                <a:latin typeface="Arial"/>
                <a:ea typeface="Arial"/>
                <a:cs typeface="Arial"/>
                <a:sym typeface="Arial"/>
              </a:defRPr>
            </a:lvl5pPr>
            <a:lvl6pPr marL="0" marR="0" lvl="5" indent="0" algn="l" rtl="0">
              <a:spcBef>
                <a:spcPts val="0"/>
              </a:spcBef>
              <a:buNone/>
              <a:defRPr sz="1400" b="1">
                <a:solidFill>
                  <a:srgbClr val="FFFFFF"/>
                </a:solidFill>
                <a:latin typeface="Arial"/>
                <a:ea typeface="Arial"/>
                <a:cs typeface="Arial"/>
                <a:sym typeface="Arial"/>
              </a:defRPr>
            </a:lvl6pPr>
            <a:lvl7pPr marL="0" marR="0" lvl="6" indent="0" algn="l" rtl="0">
              <a:spcBef>
                <a:spcPts val="0"/>
              </a:spcBef>
              <a:buNone/>
              <a:defRPr sz="1400" b="1">
                <a:solidFill>
                  <a:srgbClr val="FFFFFF"/>
                </a:solidFill>
                <a:latin typeface="Arial"/>
                <a:ea typeface="Arial"/>
                <a:cs typeface="Arial"/>
                <a:sym typeface="Arial"/>
              </a:defRPr>
            </a:lvl7pPr>
            <a:lvl8pPr marL="0" marR="0" lvl="7" indent="0" algn="l" rtl="0">
              <a:spcBef>
                <a:spcPts val="0"/>
              </a:spcBef>
              <a:buNone/>
              <a:defRPr sz="1400" b="1">
                <a:solidFill>
                  <a:srgbClr val="FFFFFF"/>
                </a:solidFill>
                <a:latin typeface="Arial"/>
                <a:ea typeface="Arial"/>
                <a:cs typeface="Arial"/>
                <a:sym typeface="Arial"/>
              </a:defRPr>
            </a:lvl8pPr>
            <a:lvl9pPr marL="0" marR="0" lvl="8" indent="0" algn="l" rtl="0">
              <a:spcBef>
                <a:spcPts val="0"/>
              </a:spcBef>
              <a:buNone/>
              <a:defRPr sz="1400" b="1">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Shape 86"/>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a:solidFill>
                  <a:srgbClr val="FFFFFF"/>
                </a:solidFill>
                <a:latin typeface="Arial"/>
                <a:ea typeface="Arial"/>
                <a:cs typeface="Arial"/>
                <a:sym typeface="Arial"/>
              </a:defRPr>
            </a:lvl1pPr>
            <a:lvl2pPr marL="0" marR="0" lvl="1" indent="0" algn="l" rtl="0">
              <a:spcBef>
                <a:spcPts val="0"/>
              </a:spcBef>
              <a:buNone/>
              <a:defRPr sz="1400" b="1">
                <a:solidFill>
                  <a:srgbClr val="FFFFFF"/>
                </a:solidFill>
                <a:latin typeface="Arial"/>
                <a:ea typeface="Arial"/>
                <a:cs typeface="Arial"/>
                <a:sym typeface="Arial"/>
              </a:defRPr>
            </a:lvl2pPr>
            <a:lvl3pPr marL="0" marR="0" lvl="2" indent="0" algn="l" rtl="0">
              <a:spcBef>
                <a:spcPts val="0"/>
              </a:spcBef>
              <a:buNone/>
              <a:defRPr sz="1400" b="1">
                <a:solidFill>
                  <a:srgbClr val="FFFFFF"/>
                </a:solidFill>
                <a:latin typeface="Arial"/>
                <a:ea typeface="Arial"/>
                <a:cs typeface="Arial"/>
                <a:sym typeface="Arial"/>
              </a:defRPr>
            </a:lvl3pPr>
            <a:lvl4pPr marL="0" marR="0" lvl="3" indent="0" algn="l" rtl="0">
              <a:spcBef>
                <a:spcPts val="0"/>
              </a:spcBef>
              <a:buNone/>
              <a:defRPr sz="1400" b="1">
                <a:solidFill>
                  <a:srgbClr val="FFFFFF"/>
                </a:solidFill>
                <a:latin typeface="Arial"/>
                <a:ea typeface="Arial"/>
                <a:cs typeface="Arial"/>
                <a:sym typeface="Arial"/>
              </a:defRPr>
            </a:lvl4pPr>
            <a:lvl5pPr marL="0" marR="0" lvl="4" indent="0" algn="l" rtl="0">
              <a:spcBef>
                <a:spcPts val="0"/>
              </a:spcBef>
              <a:buNone/>
              <a:defRPr sz="1400" b="1">
                <a:solidFill>
                  <a:srgbClr val="FFFFFF"/>
                </a:solidFill>
                <a:latin typeface="Arial"/>
                <a:ea typeface="Arial"/>
                <a:cs typeface="Arial"/>
                <a:sym typeface="Arial"/>
              </a:defRPr>
            </a:lvl5pPr>
            <a:lvl6pPr marL="0" marR="0" lvl="5" indent="0" algn="l" rtl="0">
              <a:spcBef>
                <a:spcPts val="0"/>
              </a:spcBef>
              <a:buNone/>
              <a:defRPr sz="1400" b="1">
                <a:solidFill>
                  <a:srgbClr val="FFFFFF"/>
                </a:solidFill>
                <a:latin typeface="Arial"/>
                <a:ea typeface="Arial"/>
                <a:cs typeface="Arial"/>
                <a:sym typeface="Arial"/>
              </a:defRPr>
            </a:lvl6pPr>
            <a:lvl7pPr marL="0" marR="0" lvl="6" indent="0" algn="l" rtl="0">
              <a:spcBef>
                <a:spcPts val="0"/>
              </a:spcBef>
              <a:buNone/>
              <a:defRPr sz="1400" b="1">
                <a:solidFill>
                  <a:srgbClr val="FFFFFF"/>
                </a:solidFill>
                <a:latin typeface="Arial"/>
                <a:ea typeface="Arial"/>
                <a:cs typeface="Arial"/>
                <a:sym typeface="Arial"/>
              </a:defRPr>
            </a:lvl7pPr>
            <a:lvl8pPr marL="0" marR="0" lvl="7" indent="0" algn="l" rtl="0">
              <a:spcBef>
                <a:spcPts val="0"/>
              </a:spcBef>
              <a:buNone/>
              <a:defRPr sz="1400" b="1">
                <a:solidFill>
                  <a:srgbClr val="FFFFFF"/>
                </a:solidFill>
                <a:latin typeface="Arial"/>
                <a:ea typeface="Arial"/>
                <a:cs typeface="Arial"/>
                <a:sym typeface="Arial"/>
              </a:defRPr>
            </a:lvl8pPr>
            <a:lvl9pPr marL="0" marR="0" lvl="8" indent="0" algn="l" rtl="0">
              <a:spcBef>
                <a:spcPts val="0"/>
              </a:spcBef>
              <a:buNone/>
              <a:defRPr sz="1400" b="1">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lstStyle>
            <a:lvl1pPr marL="457200" marR="0" lvl="0"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lstStyle>
            <a:lvl1pPr marL="457200" marR="0" lvl="0"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a:solidFill>
                  <a:srgbClr val="FFFFFF"/>
                </a:solidFill>
                <a:latin typeface="Arial"/>
                <a:ea typeface="Arial"/>
                <a:cs typeface="Arial"/>
                <a:sym typeface="Arial"/>
              </a:defRPr>
            </a:lvl1pPr>
            <a:lvl2pPr marL="0" marR="0" lvl="1" indent="0" algn="l" rtl="0">
              <a:spcBef>
                <a:spcPts val="0"/>
              </a:spcBef>
              <a:buNone/>
              <a:defRPr sz="1400" b="1">
                <a:solidFill>
                  <a:srgbClr val="FFFFFF"/>
                </a:solidFill>
                <a:latin typeface="Arial"/>
                <a:ea typeface="Arial"/>
                <a:cs typeface="Arial"/>
                <a:sym typeface="Arial"/>
              </a:defRPr>
            </a:lvl2pPr>
            <a:lvl3pPr marL="0" marR="0" lvl="2" indent="0" algn="l" rtl="0">
              <a:spcBef>
                <a:spcPts val="0"/>
              </a:spcBef>
              <a:buNone/>
              <a:defRPr sz="1400" b="1">
                <a:solidFill>
                  <a:srgbClr val="FFFFFF"/>
                </a:solidFill>
                <a:latin typeface="Arial"/>
                <a:ea typeface="Arial"/>
                <a:cs typeface="Arial"/>
                <a:sym typeface="Arial"/>
              </a:defRPr>
            </a:lvl3pPr>
            <a:lvl4pPr marL="0" marR="0" lvl="3" indent="0" algn="l" rtl="0">
              <a:spcBef>
                <a:spcPts val="0"/>
              </a:spcBef>
              <a:buNone/>
              <a:defRPr sz="1400" b="1">
                <a:solidFill>
                  <a:srgbClr val="FFFFFF"/>
                </a:solidFill>
                <a:latin typeface="Arial"/>
                <a:ea typeface="Arial"/>
                <a:cs typeface="Arial"/>
                <a:sym typeface="Arial"/>
              </a:defRPr>
            </a:lvl4pPr>
            <a:lvl5pPr marL="0" marR="0" lvl="4" indent="0" algn="l" rtl="0">
              <a:spcBef>
                <a:spcPts val="0"/>
              </a:spcBef>
              <a:buNone/>
              <a:defRPr sz="1400" b="1">
                <a:solidFill>
                  <a:srgbClr val="FFFFFF"/>
                </a:solidFill>
                <a:latin typeface="Arial"/>
                <a:ea typeface="Arial"/>
                <a:cs typeface="Arial"/>
                <a:sym typeface="Arial"/>
              </a:defRPr>
            </a:lvl5pPr>
            <a:lvl6pPr marL="0" marR="0" lvl="5" indent="0" algn="l" rtl="0">
              <a:spcBef>
                <a:spcPts val="0"/>
              </a:spcBef>
              <a:buNone/>
              <a:defRPr sz="1400" b="1">
                <a:solidFill>
                  <a:srgbClr val="FFFFFF"/>
                </a:solidFill>
                <a:latin typeface="Arial"/>
                <a:ea typeface="Arial"/>
                <a:cs typeface="Arial"/>
                <a:sym typeface="Arial"/>
              </a:defRPr>
            </a:lvl6pPr>
            <a:lvl7pPr marL="0" marR="0" lvl="6" indent="0" algn="l" rtl="0">
              <a:spcBef>
                <a:spcPts val="0"/>
              </a:spcBef>
              <a:buNone/>
              <a:defRPr sz="1400" b="1">
                <a:solidFill>
                  <a:srgbClr val="FFFFFF"/>
                </a:solidFill>
                <a:latin typeface="Arial"/>
                <a:ea typeface="Arial"/>
                <a:cs typeface="Arial"/>
                <a:sym typeface="Arial"/>
              </a:defRPr>
            </a:lvl7pPr>
            <a:lvl8pPr marL="0" marR="0" lvl="7" indent="0" algn="l" rtl="0">
              <a:spcBef>
                <a:spcPts val="0"/>
              </a:spcBef>
              <a:buNone/>
              <a:defRPr sz="1400" b="1">
                <a:solidFill>
                  <a:srgbClr val="FFFFFF"/>
                </a:solidFill>
                <a:latin typeface="Arial"/>
                <a:ea typeface="Arial"/>
                <a:cs typeface="Arial"/>
                <a:sym typeface="Arial"/>
              </a:defRPr>
            </a:lvl8pPr>
            <a:lvl9pPr marL="0" marR="0" lvl="8" indent="0" algn="l" rtl="0">
              <a:spcBef>
                <a:spcPts val="0"/>
              </a:spcBef>
              <a:buNone/>
              <a:defRPr sz="1400" b="1">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800"/>
              <a:buFont typeface="Arial"/>
              <a:buNone/>
              <a:defRPr sz="4800" b="0"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accent1"/>
              </a:buClr>
              <a:buSzPts val="2040"/>
              <a:buFont typeface="Arial"/>
              <a:buNone/>
              <a:defRPr sz="2400" b="0" i="0" u="none" strike="noStrike" cap="none">
                <a:solidFill>
                  <a:schemeClr val="lt2"/>
                </a:solidFill>
                <a:latin typeface="Arial"/>
                <a:ea typeface="Arial"/>
                <a:cs typeface="Arial"/>
                <a:sym typeface="Arial"/>
              </a:defRPr>
            </a:lvl1pPr>
            <a:lvl2pPr marL="914400" marR="0" lvl="1" indent="-228600" algn="l" rtl="0">
              <a:spcBef>
                <a:spcPts val="360"/>
              </a:spcBef>
              <a:spcAft>
                <a:spcPts val="0"/>
              </a:spcAft>
              <a:buClr>
                <a:schemeClr val="accent1"/>
              </a:buClr>
              <a:buSzPts val="153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accent1"/>
              </a:buClr>
              <a:buSzPts val="144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a:solidFill>
                  <a:srgbClr val="FFFFFF"/>
                </a:solidFill>
                <a:latin typeface="Arial"/>
                <a:ea typeface="Arial"/>
                <a:cs typeface="Arial"/>
                <a:sym typeface="Arial"/>
              </a:defRPr>
            </a:lvl1pPr>
            <a:lvl2pPr marL="0" marR="0" lvl="1" indent="0" algn="l" rtl="0">
              <a:spcBef>
                <a:spcPts val="0"/>
              </a:spcBef>
              <a:buNone/>
              <a:defRPr sz="1400" b="1">
                <a:solidFill>
                  <a:srgbClr val="FFFFFF"/>
                </a:solidFill>
                <a:latin typeface="Arial"/>
                <a:ea typeface="Arial"/>
                <a:cs typeface="Arial"/>
                <a:sym typeface="Arial"/>
              </a:defRPr>
            </a:lvl2pPr>
            <a:lvl3pPr marL="0" marR="0" lvl="2" indent="0" algn="l" rtl="0">
              <a:spcBef>
                <a:spcPts val="0"/>
              </a:spcBef>
              <a:buNone/>
              <a:defRPr sz="1400" b="1">
                <a:solidFill>
                  <a:srgbClr val="FFFFFF"/>
                </a:solidFill>
                <a:latin typeface="Arial"/>
                <a:ea typeface="Arial"/>
                <a:cs typeface="Arial"/>
                <a:sym typeface="Arial"/>
              </a:defRPr>
            </a:lvl3pPr>
            <a:lvl4pPr marL="0" marR="0" lvl="3" indent="0" algn="l" rtl="0">
              <a:spcBef>
                <a:spcPts val="0"/>
              </a:spcBef>
              <a:buNone/>
              <a:defRPr sz="1400" b="1">
                <a:solidFill>
                  <a:srgbClr val="FFFFFF"/>
                </a:solidFill>
                <a:latin typeface="Arial"/>
                <a:ea typeface="Arial"/>
                <a:cs typeface="Arial"/>
                <a:sym typeface="Arial"/>
              </a:defRPr>
            </a:lvl4pPr>
            <a:lvl5pPr marL="0" marR="0" lvl="4" indent="0" algn="l" rtl="0">
              <a:spcBef>
                <a:spcPts val="0"/>
              </a:spcBef>
              <a:buNone/>
              <a:defRPr sz="1400" b="1">
                <a:solidFill>
                  <a:srgbClr val="FFFFFF"/>
                </a:solidFill>
                <a:latin typeface="Arial"/>
                <a:ea typeface="Arial"/>
                <a:cs typeface="Arial"/>
                <a:sym typeface="Arial"/>
              </a:defRPr>
            </a:lvl5pPr>
            <a:lvl6pPr marL="0" marR="0" lvl="5" indent="0" algn="l" rtl="0">
              <a:spcBef>
                <a:spcPts val="0"/>
              </a:spcBef>
              <a:buNone/>
              <a:defRPr sz="1400" b="1">
                <a:solidFill>
                  <a:srgbClr val="FFFFFF"/>
                </a:solidFill>
                <a:latin typeface="Arial"/>
                <a:ea typeface="Arial"/>
                <a:cs typeface="Arial"/>
                <a:sym typeface="Arial"/>
              </a:defRPr>
            </a:lvl6pPr>
            <a:lvl7pPr marL="0" marR="0" lvl="6" indent="0" algn="l" rtl="0">
              <a:spcBef>
                <a:spcPts val="0"/>
              </a:spcBef>
              <a:buNone/>
              <a:defRPr sz="1400" b="1">
                <a:solidFill>
                  <a:srgbClr val="FFFFFF"/>
                </a:solidFill>
                <a:latin typeface="Arial"/>
                <a:ea typeface="Arial"/>
                <a:cs typeface="Arial"/>
                <a:sym typeface="Arial"/>
              </a:defRPr>
            </a:lvl7pPr>
            <a:lvl8pPr marL="0" marR="0" lvl="7" indent="0" algn="l" rtl="0">
              <a:spcBef>
                <a:spcPts val="0"/>
              </a:spcBef>
              <a:buNone/>
              <a:defRPr sz="1400" b="1">
                <a:solidFill>
                  <a:srgbClr val="FFFFFF"/>
                </a:solidFill>
                <a:latin typeface="Arial"/>
                <a:ea typeface="Arial"/>
                <a:cs typeface="Arial"/>
                <a:sym typeface="Arial"/>
              </a:defRPr>
            </a:lvl8pPr>
            <a:lvl9pPr marL="0" marR="0" lvl="8" indent="0" algn="l" rtl="0">
              <a:spcBef>
                <a:spcPts val="0"/>
              </a:spcBef>
              <a:buNone/>
              <a:defRPr sz="1400" b="1">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43" name="Shape 43"/>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1700"/>
              <a:buFont typeface="Arial"/>
              <a:buNone/>
              <a:defRPr sz="2000" b="0" i="0" u="none" strike="noStrike" cap="none">
                <a:solidFill>
                  <a:schemeClr val="dk2"/>
                </a:solidFill>
                <a:latin typeface="Arial"/>
                <a:ea typeface="Arial"/>
                <a:cs typeface="Arial"/>
                <a:sym typeface="Arial"/>
              </a:defRPr>
            </a:lvl1pPr>
            <a:lvl2pPr marL="914400" marR="0" lvl="1" indent="-228600" algn="l" rtl="0">
              <a:spcBef>
                <a:spcPts val="400"/>
              </a:spcBef>
              <a:spcAft>
                <a:spcPts val="0"/>
              </a:spcAft>
              <a:buClr>
                <a:schemeClr val="accent1"/>
              </a:buClr>
              <a:buSzPts val="17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62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1700"/>
              <a:buFont typeface="Arial"/>
              <a:buNone/>
              <a:defRPr sz="2000" b="0" i="0" u="none" strike="noStrike" cap="none">
                <a:solidFill>
                  <a:schemeClr val="dk2"/>
                </a:solidFill>
                <a:latin typeface="Arial"/>
                <a:ea typeface="Arial"/>
                <a:cs typeface="Arial"/>
                <a:sym typeface="Arial"/>
              </a:defRPr>
            </a:lvl1pPr>
            <a:lvl2pPr marL="914400" marR="0" lvl="1" indent="-228600" algn="l" rtl="0">
              <a:spcBef>
                <a:spcPts val="400"/>
              </a:spcBef>
              <a:spcAft>
                <a:spcPts val="0"/>
              </a:spcAft>
              <a:buClr>
                <a:schemeClr val="accent1"/>
              </a:buClr>
              <a:buSzPts val="17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62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a:solidFill>
                  <a:srgbClr val="FFFFFF"/>
                </a:solidFill>
                <a:latin typeface="Arial"/>
                <a:ea typeface="Arial"/>
                <a:cs typeface="Arial"/>
                <a:sym typeface="Arial"/>
              </a:defRPr>
            </a:lvl1pPr>
            <a:lvl2pPr marL="0" marR="0" lvl="1" indent="0" algn="l" rtl="0">
              <a:spcBef>
                <a:spcPts val="0"/>
              </a:spcBef>
              <a:buNone/>
              <a:defRPr sz="1400" b="1">
                <a:solidFill>
                  <a:srgbClr val="FFFFFF"/>
                </a:solidFill>
                <a:latin typeface="Arial"/>
                <a:ea typeface="Arial"/>
                <a:cs typeface="Arial"/>
                <a:sym typeface="Arial"/>
              </a:defRPr>
            </a:lvl2pPr>
            <a:lvl3pPr marL="0" marR="0" lvl="2" indent="0" algn="l" rtl="0">
              <a:spcBef>
                <a:spcPts val="0"/>
              </a:spcBef>
              <a:buNone/>
              <a:defRPr sz="1400" b="1">
                <a:solidFill>
                  <a:srgbClr val="FFFFFF"/>
                </a:solidFill>
                <a:latin typeface="Arial"/>
                <a:ea typeface="Arial"/>
                <a:cs typeface="Arial"/>
                <a:sym typeface="Arial"/>
              </a:defRPr>
            </a:lvl3pPr>
            <a:lvl4pPr marL="0" marR="0" lvl="3" indent="0" algn="l" rtl="0">
              <a:spcBef>
                <a:spcPts val="0"/>
              </a:spcBef>
              <a:buNone/>
              <a:defRPr sz="1400" b="1">
                <a:solidFill>
                  <a:srgbClr val="FFFFFF"/>
                </a:solidFill>
                <a:latin typeface="Arial"/>
                <a:ea typeface="Arial"/>
                <a:cs typeface="Arial"/>
                <a:sym typeface="Arial"/>
              </a:defRPr>
            </a:lvl4pPr>
            <a:lvl5pPr marL="0" marR="0" lvl="4" indent="0" algn="l" rtl="0">
              <a:spcBef>
                <a:spcPts val="0"/>
              </a:spcBef>
              <a:buNone/>
              <a:defRPr sz="1400" b="1">
                <a:solidFill>
                  <a:srgbClr val="FFFFFF"/>
                </a:solidFill>
                <a:latin typeface="Arial"/>
                <a:ea typeface="Arial"/>
                <a:cs typeface="Arial"/>
                <a:sym typeface="Arial"/>
              </a:defRPr>
            </a:lvl5pPr>
            <a:lvl6pPr marL="0" marR="0" lvl="5" indent="0" algn="l" rtl="0">
              <a:spcBef>
                <a:spcPts val="0"/>
              </a:spcBef>
              <a:buNone/>
              <a:defRPr sz="1400" b="1">
                <a:solidFill>
                  <a:srgbClr val="FFFFFF"/>
                </a:solidFill>
                <a:latin typeface="Arial"/>
                <a:ea typeface="Arial"/>
                <a:cs typeface="Arial"/>
                <a:sym typeface="Arial"/>
              </a:defRPr>
            </a:lvl6pPr>
            <a:lvl7pPr marL="0" marR="0" lvl="6" indent="0" algn="l" rtl="0">
              <a:spcBef>
                <a:spcPts val="0"/>
              </a:spcBef>
              <a:buNone/>
              <a:defRPr sz="1400" b="1">
                <a:solidFill>
                  <a:srgbClr val="FFFFFF"/>
                </a:solidFill>
                <a:latin typeface="Arial"/>
                <a:ea typeface="Arial"/>
                <a:cs typeface="Arial"/>
                <a:sym typeface="Arial"/>
              </a:defRPr>
            </a:lvl7pPr>
            <a:lvl8pPr marL="0" marR="0" lvl="7" indent="0" algn="l" rtl="0">
              <a:spcBef>
                <a:spcPts val="0"/>
              </a:spcBef>
              <a:buNone/>
              <a:defRPr sz="1400" b="1">
                <a:solidFill>
                  <a:srgbClr val="FFFFFF"/>
                </a:solidFill>
                <a:latin typeface="Arial"/>
                <a:ea typeface="Arial"/>
                <a:cs typeface="Arial"/>
                <a:sym typeface="Arial"/>
              </a:defRPr>
            </a:lvl8pPr>
            <a:lvl9pPr marL="0" marR="0" lvl="8" indent="0" algn="l" rtl="0">
              <a:spcBef>
                <a:spcPts val="0"/>
              </a:spcBef>
              <a:buNone/>
              <a:defRPr sz="1400" b="1">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53" name="Shape 53"/>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a:solidFill>
                  <a:srgbClr val="FFFFFF"/>
                </a:solidFill>
                <a:latin typeface="Arial"/>
                <a:ea typeface="Arial"/>
                <a:cs typeface="Arial"/>
                <a:sym typeface="Arial"/>
              </a:defRPr>
            </a:lvl1pPr>
            <a:lvl2pPr marL="0" marR="0" lvl="1" indent="0" algn="l" rtl="0">
              <a:spcBef>
                <a:spcPts val="0"/>
              </a:spcBef>
              <a:buNone/>
              <a:defRPr sz="1400" b="1">
                <a:solidFill>
                  <a:srgbClr val="FFFFFF"/>
                </a:solidFill>
                <a:latin typeface="Arial"/>
                <a:ea typeface="Arial"/>
                <a:cs typeface="Arial"/>
                <a:sym typeface="Arial"/>
              </a:defRPr>
            </a:lvl2pPr>
            <a:lvl3pPr marL="0" marR="0" lvl="2" indent="0" algn="l" rtl="0">
              <a:spcBef>
                <a:spcPts val="0"/>
              </a:spcBef>
              <a:buNone/>
              <a:defRPr sz="1400" b="1">
                <a:solidFill>
                  <a:srgbClr val="FFFFFF"/>
                </a:solidFill>
                <a:latin typeface="Arial"/>
                <a:ea typeface="Arial"/>
                <a:cs typeface="Arial"/>
                <a:sym typeface="Arial"/>
              </a:defRPr>
            </a:lvl3pPr>
            <a:lvl4pPr marL="0" marR="0" lvl="3" indent="0" algn="l" rtl="0">
              <a:spcBef>
                <a:spcPts val="0"/>
              </a:spcBef>
              <a:buNone/>
              <a:defRPr sz="1400" b="1">
                <a:solidFill>
                  <a:srgbClr val="FFFFFF"/>
                </a:solidFill>
                <a:latin typeface="Arial"/>
                <a:ea typeface="Arial"/>
                <a:cs typeface="Arial"/>
                <a:sym typeface="Arial"/>
              </a:defRPr>
            </a:lvl4pPr>
            <a:lvl5pPr marL="0" marR="0" lvl="4" indent="0" algn="l" rtl="0">
              <a:spcBef>
                <a:spcPts val="0"/>
              </a:spcBef>
              <a:buNone/>
              <a:defRPr sz="1400" b="1">
                <a:solidFill>
                  <a:srgbClr val="FFFFFF"/>
                </a:solidFill>
                <a:latin typeface="Arial"/>
                <a:ea typeface="Arial"/>
                <a:cs typeface="Arial"/>
                <a:sym typeface="Arial"/>
              </a:defRPr>
            </a:lvl5pPr>
            <a:lvl6pPr marL="0" marR="0" lvl="5" indent="0" algn="l" rtl="0">
              <a:spcBef>
                <a:spcPts val="0"/>
              </a:spcBef>
              <a:buNone/>
              <a:defRPr sz="1400" b="1">
                <a:solidFill>
                  <a:srgbClr val="FFFFFF"/>
                </a:solidFill>
                <a:latin typeface="Arial"/>
                <a:ea typeface="Arial"/>
                <a:cs typeface="Arial"/>
                <a:sym typeface="Arial"/>
              </a:defRPr>
            </a:lvl6pPr>
            <a:lvl7pPr marL="0" marR="0" lvl="6" indent="0" algn="l" rtl="0">
              <a:spcBef>
                <a:spcPts val="0"/>
              </a:spcBef>
              <a:buNone/>
              <a:defRPr sz="1400" b="1">
                <a:solidFill>
                  <a:srgbClr val="FFFFFF"/>
                </a:solidFill>
                <a:latin typeface="Arial"/>
                <a:ea typeface="Arial"/>
                <a:cs typeface="Arial"/>
                <a:sym typeface="Arial"/>
              </a:defRPr>
            </a:lvl7pPr>
            <a:lvl8pPr marL="0" marR="0" lvl="7" indent="0" algn="l" rtl="0">
              <a:spcBef>
                <a:spcPts val="0"/>
              </a:spcBef>
              <a:buNone/>
              <a:defRPr sz="1400" b="1">
                <a:solidFill>
                  <a:srgbClr val="FFFFFF"/>
                </a:solidFill>
                <a:latin typeface="Arial"/>
                <a:ea typeface="Arial"/>
                <a:cs typeface="Arial"/>
                <a:sym typeface="Arial"/>
              </a:defRPr>
            </a:lvl8pPr>
            <a:lvl9pPr marL="0" marR="0" lvl="8" indent="0" algn="l" rtl="0">
              <a:spcBef>
                <a:spcPts val="0"/>
              </a:spcBef>
              <a:buNone/>
              <a:defRPr sz="1400" b="1">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a:solidFill>
                  <a:srgbClr val="FFFFFF"/>
                </a:solidFill>
                <a:latin typeface="Arial"/>
                <a:ea typeface="Arial"/>
                <a:cs typeface="Arial"/>
                <a:sym typeface="Arial"/>
              </a:defRPr>
            </a:lvl1pPr>
            <a:lvl2pPr marL="0" marR="0" lvl="1" indent="0" algn="l" rtl="0">
              <a:spcBef>
                <a:spcPts val="0"/>
              </a:spcBef>
              <a:buNone/>
              <a:defRPr sz="1400" b="1">
                <a:solidFill>
                  <a:srgbClr val="FFFFFF"/>
                </a:solidFill>
                <a:latin typeface="Arial"/>
                <a:ea typeface="Arial"/>
                <a:cs typeface="Arial"/>
                <a:sym typeface="Arial"/>
              </a:defRPr>
            </a:lvl2pPr>
            <a:lvl3pPr marL="0" marR="0" lvl="2" indent="0" algn="l" rtl="0">
              <a:spcBef>
                <a:spcPts val="0"/>
              </a:spcBef>
              <a:buNone/>
              <a:defRPr sz="1400" b="1">
                <a:solidFill>
                  <a:srgbClr val="FFFFFF"/>
                </a:solidFill>
                <a:latin typeface="Arial"/>
                <a:ea typeface="Arial"/>
                <a:cs typeface="Arial"/>
                <a:sym typeface="Arial"/>
              </a:defRPr>
            </a:lvl3pPr>
            <a:lvl4pPr marL="0" marR="0" lvl="3" indent="0" algn="l" rtl="0">
              <a:spcBef>
                <a:spcPts val="0"/>
              </a:spcBef>
              <a:buNone/>
              <a:defRPr sz="1400" b="1">
                <a:solidFill>
                  <a:srgbClr val="FFFFFF"/>
                </a:solidFill>
                <a:latin typeface="Arial"/>
                <a:ea typeface="Arial"/>
                <a:cs typeface="Arial"/>
                <a:sym typeface="Arial"/>
              </a:defRPr>
            </a:lvl4pPr>
            <a:lvl5pPr marL="0" marR="0" lvl="4" indent="0" algn="l" rtl="0">
              <a:spcBef>
                <a:spcPts val="0"/>
              </a:spcBef>
              <a:buNone/>
              <a:defRPr sz="1400" b="1">
                <a:solidFill>
                  <a:srgbClr val="FFFFFF"/>
                </a:solidFill>
                <a:latin typeface="Arial"/>
                <a:ea typeface="Arial"/>
                <a:cs typeface="Arial"/>
                <a:sym typeface="Arial"/>
              </a:defRPr>
            </a:lvl5pPr>
            <a:lvl6pPr marL="0" marR="0" lvl="5" indent="0" algn="l" rtl="0">
              <a:spcBef>
                <a:spcPts val="0"/>
              </a:spcBef>
              <a:buNone/>
              <a:defRPr sz="1400" b="1">
                <a:solidFill>
                  <a:srgbClr val="FFFFFF"/>
                </a:solidFill>
                <a:latin typeface="Arial"/>
                <a:ea typeface="Arial"/>
                <a:cs typeface="Arial"/>
                <a:sym typeface="Arial"/>
              </a:defRPr>
            </a:lvl6pPr>
            <a:lvl7pPr marL="0" marR="0" lvl="6" indent="0" algn="l" rtl="0">
              <a:spcBef>
                <a:spcPts val="0"/>
              </a:spcBef>
              <a:buNone/>
              <a:defRPr sz="1400" b="1">
                <a:solidFill>
                  <a:srgbClr val="FFFFFF"/>
                </a:solidFill>
                <a:latin typeface="Arial"/>
                <a:ea typeface="Arial"/>
                <a:cs typeface="Arial"/>
                <a:sym typeface="Arial"/>
              </a:defRPr>
            </a:lvl7pPr>
            <a:lvl8pPr marL="0" marR="0" lvl="7" indent="0" algn="l" rtl="0">
              <a:spcBef>
                <a:spcPts val="0"/>
              </a:spcBef>
              <a:buNone/>
              <a:defRPr sz="1400" b="1">
                <a:solidFill>
                  <a:srgbClr val="FFFFFF"/>
                </a:solidFill>
                <a:latin typeface="Arial"/>
                <a:ea typeface="Arial"/>
                <a:cs typeface="Arial"/>
                <a:sym typeface="Arial"/>
              </a:defRPr>
            </a:lvl8pPr>
            <a:lvl9pPr marL="0" marR="0" lvl="8" indent="0" algn="l" rtl="0">
              <a:spcBef>
                <a:spcPts val="0"/>
              </a:spcBef>
              <a:buNone/>
              <a:defRPr sz="1400" b="1">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Shape 65"/>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lstStyle>
            <a:lvl1pPr marL="457200" marR="0" lvl="0" indent="-401320" algn="l" rtl="0">
              <a:spcBef>
                <a:spcPts val="640"/>
              </a:spcBef>
              <a:spcAft>
                <a:spcPts val="0"/>
              </a:spcAft>
              <a:buClr>
                <a:schemeClr val="accent1"/>
              </a:buClr>
              <a:buSzPts val="2720"/>
              <a:buFont typeface="Arial"/>
              <a:buChar char="•"/>
              <a:defRPr sz="3200" b="0" i="0" u="none" strike="noStrike" cap="none">
                <a:solidFill>
                  <a:schemeClr val="dk1"/>
                </a:solidFill>
                <a:latin typeface="Arial"/>
                <a:ea typeface="Arial"/>
                <a:cs typeface="Arial"/>
                <a:sym typeface="Arial"/>
              </a:defRPr>
            </a:lvl1pPr>
            <a:lvl2pPr marL="914400" marR="0" lvl="1"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2pPr>
            <a:lvl3pPr marL="1371600" marR="0" lvl="2" indent="-365760" algn="l" rtl="0">
              <a:spcBef>
                <a:spcPts val="480"/>
              </a:spcBef>
              <a:spcAft>
                <a:spcPts val="0"/>
              </a:spcAft>
              <a:buClr>
                <a:schemeClr val="accent1"/>
              </a:buClr>
              <a:buSzPts val="216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19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02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9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a:solidFill>
                  <a:srgbClr val="FFFFFF"/>
                </a:solidFill>
                <a:latin typeface="Arial"/>
                <a:ea typeface="Arial"/>
                <a:cs typeface="Arial"/>
                <a:sym typeface="Arial"/>
              </a:defRPr>
            </a:lvl1pPr>
            <a:lvl2pPr marL="0" marR="0" lvl="1" indent="0" algn="l" rtl="0">
              <a:spcBef>
                <a:spcPts val="0"/>
              </a:spcBef>
              <a:buNone/>
              <a:defRPr sz="1400" b="1">
                <a:solidFill>
                  <a:srgbClr val="FFFFFF"/>
                </a:solidFill>
                <a:latin typeface="Arial"/>
                <a:ea typeface="Arial"/>
                <a:cs typeface="Arial"/>
                <a:sym typeface="Arial"/>
              </a:defRPr>
            </a:lvl2pPr>
            <a:lvl3pPr marL="0" marR="0" lvl="2" indent="0" algn="l" rtl="0">
              <a:spcBef>
                <a:spcPts val="0"/>
              </a:spcBef>
              <a:buNone/>
              <a:defRPr sz="1400" b="1">
                <a:solidFill>
                  <a:srgbClr val="FFFFFF"/>
                </a:solidFill>
                <a:latin typeface="Arial"/>
                <a:ea typeface="Arial"/>
                <a:cs typeface="Arial"/>
                <a:sym typeface="Arial"/>
              </a:defRPr>
            </a:lvl3pPr>
            <a:lvl4pPr marL="0" marR="0" lvl="3" indent="0" algn="l" rtl="0">
              <a:spcBef>
                <a:spcPts val="0"/>
              </a:spcBef>
              <a:buNone/>
              <a:defRPr sz="1400" b="1">
                <a:solidFill>
                  <a:srgbClr val="FFFFFF"/>
                </a:solidFill>
                <a:latin typeface="Arial"/>
                <a:ea typeface="Arial"/>
                <a:cs typeface="Arial"/>
                <a:sym typeface="Arial"/>
              </a:defRPr>
            </a:lvl4pPr>
            <a:lvl5pPr marL="0" marR="0" lvl="4" indent="0" algn="l" rtl="0">
              <a:spcBef>
                <a:spcPts val="0"/>
              </a:spcBef>
              <a:buNone/>
              <a:defRPr sz="1400" b="1">
                <a:solidFill>
                  <a:srgbClr val="FFFFFF"/>
                </a:solidFill>
                <a:latin typeface="Arial"/>
                <a:ea typeface="Arial"/>
                <a:cs typeface="Arial"/>
                <a:sym typeface="Arial"/>
              </a:defRPr>
            </a:lvl5pPr>
            <a:lvl6pPr marL="0" marR="0" lvl="5" indent="0" algn="l" rtl="0">
              <a:spcBef>
                <a:spcPts val="0"/>
              </a:spcBef>
              <a:buNone/>
              <a:defRPr sz="1400" b="1">
                <a:solidFill>
                  <a:srgbClr val="FFFFFF"/>
                </a:solidFill>
                <a:latin typeface="Arial"/>
                <a:ea typeface="Arial"/>
                <a:cs typeface="Arial"/>
                <a:sym typeface="Arial"/>
              </a:defRPr>
            </a:lvl6pPr>
            <a:lvl7pPr marL="0" marR="0" lvl="6" indent="0" algn="l" rtl="0">
              <a:spcBef>
                <a:spcPts val="0"/>
              </a:spcBef>
              <a:buNone/>
              <a:defRPr sz="1400" b="1">
                <a:solidFill>
                  <a:srgbClr val="FFFFFF"/>
                </a:solidFill>
                <a:latin typeface="Arial"/>
                <a:ea typeface="Arial"/>
                <a:cs typeface="Arial"/>
                <a:sym typeface="Arial"/>
              </a:defRPr>
            </a:lvl7pPr>
            <a:lvl8pPr marL="0" marR="0" lvl="7" indent="0" algn="l" rtl="0">
              <a:spcBef>
                <a:spcPts val="0"/>
              </a:spcBef>
              <a:buNone/>
              <a:defRPr sz="1400" b="1">
                <a:solidFill>
                  <a:srgbClr val="FFFFFF"/>
                </a:solidFill>
                <a:latin typeface="Arial"/>
                <a:ea typeface="Arial"/>
                <a:cs typeface="Arial"/>
                <a:sym typeface="Arial"/>
              </a:defRPr>
            </a:lvl8pPr>
            <a:lvl9pPr marL="0" marR="0" lvl="8" indent="0" algn="l" rtl="0">
              <a:spcBef>
                <a:spcPts val="0"/>
              </a:spcBef>
              <a:buNone/>
              <a:defRPr sz="1400" b="1">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70" name="Shape 70"/>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Shape 73"/>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19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02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9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a:solidFill>
                  <a:srgbClr val="FFFFFF"/>
                </a:solidFill>
                <a:latin typeface="Arial"/>
                <a:ea typeface="Arial"/>
                <a:cs typeface="Arial"/>
                <a:sym typeface="Arial"/>
              </a:defRPr>
            </a:lvl1pPr>
            <a:lvl2pPr marL="0" marR="0" lvl="1" indent="0" algn="l" rtl="0">
              <a:spcBef>
                <a:spcPts val="0"/>
              </a:spcBef>
              <a:buNone/>
              <a:defRPr sz="1400" b="1">
                <a:solidFill>
                  <a:srgbClr val="FFFFFF"/>
                </a:solidFill>
                <a:latin typeface="Arial"/>
                <a:ea typeface="Arial"/>
                <a:cs typeface="Arial"/>
                <a:sym typeface="Arial"/>
              </a:defRPr>
            </a:lvl2pPr>
            <a:lvl3pPr marL="0" marR="0" lvl="2" indent="0" algn="l" rtl="0">
              <a:spcBef>
                <a:spcPts val="0"/>
              </a:spcBef>
              <a:buNone/>
              <a:defRPr sz="1400" b="1">
                <a:solidFill>
                  <a:srgbClr val="FFFFFF"/>
                </a:solidFill>
                <a:latin typeface="Arial"/>
                <a:ea typeface="Arial"/>
                <a:cs typeface="Arial"/>
                <a:sym typeface="Arial"/>
              </a:defRPr>
            </a:lvl3pPr>
            <a:lvl4pPr marL="0" marR="0" lvl="3" indent="0" algn="l" rtl="0">
              <a:spcBef>
                <a:spcPts val="0"/>
              </a:spcBef>
              <a:buNone/>
              <a:defRPr sz="1400" b="1">
                <a:solidFill>
                  <a:srgbClr val="FFFFFF"/>
                </a:solidFill>
                <a:latin typeface="Arial"/>
                <a:ea typeface="Arial"/>
                <a:cs typeface="Arial"/>
                <a:sym typeface="Arial"/>
              </a:defRPr>
            </a:lvl4pPr>
            <a:lvl5pPr marL="0" marR="0" lvl="4" indent="0" algn="l" rtl="0">
              <a:spcBef>
                <a:spcPts val="0"/>
              </a:spcBef>
              <a:buNone/>
              <a:defRPr sz="1400" b="1">
                <a:solidFill>
                  <a:srgbClr val="FFFFFF"/>
                </a:solidFill>
                <a:latin typeface="Arial"/>
                <a:ea typeface="Arial"/>
                <a:cs typeface="Arial"/>
                <a:sym typeface="Arial"/>
              </a:defRPr>
            </a:lvl5pPr>
            <a:lvl6pPr marL="0" marR="0" lvl="5" indent="0" algn="l" rtl="0">
              <a:spcBef>
                <a:spcPts val="0"/>
              </a:spcBef>
              <a:buNone/>
              <a:defRPr sz="1400" b="1">
                <a:solidFill>
                  <a:srgbClr val="FFFFFF"/>
                </a:solidFill>
                <a:latin typeface="Arial"/>
                <a:ea typeface="Arial"/>
                <a:cs typeface="Arial"/>
                <a:sym typeface="Arial"/>
              </a:defRPr>
            </a:lvl6pPr>
            <a:lvl7pPr marL="0" marR="0" lvl="6" indent="0" algn="l" rtl="0">
              <a:spcBef>
                <a:spcPts val="0"/>
              </a:spcBef>
              <a:buNone/>
              <a:defRPr sz="1400" b="1">
                <a:solidFill>
                  <a:srgbClr val="FFFFFF"/>
                </a:solidFill>
                <a:latin typeface="Arial"/>
                <a:ea typeface="Arial"/>
                <a:cs typeface="Arial"/>
                <a:sym typeface="Arial"/>
              </a:defRPr>
            </a:lvl7pPr>
            <a:lvl8pPr marL="0" marR="0" lvl="7" indent="0" algn="l" rtl="0">
              <a:spcBef>
                <a:spcPts val="0"/>
              </a:spcBef>
              <a:buNone/>
              <a:defRPr sz="1400" b="1">
                <a:solidFill>
                  <a:srgbClr val="FFFFFF"/>
                </a:solidFill>
                <a:latin typeface="Arial"/>
                <a:ea typeface="Arial"/>
                <a:cs typeface="Arial"/>
                <a:sym typeface="Arial"/>
              </a:defRPr>
            </a:lvl8pPr>
            <a:lvl9pPr marL="0" marR="0" lvl="8" indent="0" algn="l" rtl="0">
              <a:spcBef>
                <a:spcPts val="0"/>
              </a:spcBef>
              <a:buNone/>
              <a:defRPr sz="1400" b="1">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Shape 1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Shape 13"/>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extranet.cccco.edu/Portals/1/AA/Credit/2017/PCAH6thEditionJuly_FINAL.pdf"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leginfo.legislature.ca.gov/faces/codes_displayText.xhtml?lawCode=EDC&amp;division=7.&amp;title=3.&amp;part=48.&amp;chapter=1.&amp;article=1" TargetMode="External"/><Relationship Id="rId4" Type="http://schemas.openxmlformats.org/officeDocument/2006/relationships/hyperlink" Target="http://www.gamutonline.net/district/swhit/PolicyCategoryList/1126/8" TargetMode="External"/><Relationship Id="rId5" Type="http://schemas.openxmlformats.org/officeDocument/2006/relationships/hyperlink" Target="http://extranet.cccco.edu/Portals/1/AA/Credit/2017/PCAH6thEditionJuly_FINAL.pdf" TargetMode="External"/><Relationship Id="rId6" Type="http://schemas.openxmlformats.org/officeDocument/2006/relationships/hyperlink" Target="http://extranet.cccco.edu/Divisions/TechResearchInfoSys/MIS/DED/Course.aspx" TargetMode="External"/><Relationship Id="rId7" Type="http://schemas.openxmlformats.org/officeDocument/2006/relationships/hyperlink" Target="http://extranet.cccco.edu/Divisions/TechResearchInfoSys/MIS/DED/StudentProgramAward.aspx" TargetMode="External"/><Relationship Id="rId8" Type="http://schemas.openxmlformats.org/officeDocument/2006/relationships/hyperlink" Target="https://accjc.org/eligibility-requirements-standards-policies/%23accreditation-standards"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1363313" y="706140"/>
            <a:ext cx="6499080" cy="2495087"/>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5400"/>
              <a:buFont typeface="Arial"/>
              <a:buNone/>
            </a:pPr>
            <a:r>
              <a:rPr lang="en-US" sz="5400" b="0" i="0" u="none" strike="noStrike" cap="none">
                <a:solidFill>
                  <a:schemeClr val="dk2"/>
                </a:solidFill>
                <a:latin typeface="Arial"/>
                <a:ea typeface="Arial"/>
                <a:cs typeface="Arial"/>
                <a:sym typeface="Arial"/>
              </a:rPr>
              <a:t>CURRICULUM AND </a:t>
            </a:r>
            <a:br>
              <a:rPr lang="en-US" sz="5400" b="0" i="0" u="none" strike="noStrike" cap="none">
                <a:solidFill>
                  <a:schemeClr val="dk2"/>
                </a:solidFill>
                <a:latin typeface="Arial"/>
                <a:ea typeface="Arial"/>
                <a:cs typeface="Arial"/>
                <a:sym typeface="Arial"/>
              </a:rPr>
            </a:br>
            <a:r>
              <a:rPr lang="en-US" sz="5400" b="0" i="0" u="none" strike="noStrike" cap="none">
                <a:solidFill>
                  <a:schemeClr val="dk2"/>
                </a:solidFill>
                <a:latin typeface="Arial"/>
                <a:ea typeface="Arial"/>
                <a:cs typeface="Arial"/>
                <a:sym typeface="Arial"/>
              </a:rPr>
              <a:t>PUBLIC DOCUMENTS</a:t>
            </a:r>
            <a:endParaRPr sz="5400" b="0" i="0" u="none" strike="noStrike" cap="none">
              <a:solidFill>
                <a:schemeClr val="dk2"/>
              </a:solidFill>
              <a:latin typeface="Arial"/>
              <a:ea typeface="Arial"/>
              <a:cs typeface="Arial"/>
              <a:sym typeface="Arial"/>
            </a:endParaRPr>
          </a:p>
        </p:txBody>
      </p:sp>
      <p:sp>
        <p:nvSpPr>
          <p:cNvPr id="95" name="Shape 95"/>
          <p:cNvSpPr txBox="1"/>
          <p:nvPr/>
        </p:nvSpPr>
        <p:spPr>
          <a:xfrm>
            <a:off x="3505200" y="6172200"/>
            <a:ext cx="5257801"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Arial"/>
                <a:ea typeface="Arial"/>
                <a:cs typeface="Arial"/>
                <a:sym typeface="Arial"/>
              </a:rPr>
              <a:t>201</a:t>
            </a:r>
            <a:r>
              <a:rPr lang="en-US" sz="1200">
                <a:solidFill>
                  <a:schemeClr val="dk1"/>
                </a:solidFill>
              </a:rPr>
              <a:t>8</a:t>
            </a:r>
            <a:r>
              <a:rPr lang="en-US" sz="1200" b="0" i="0" u="none" strike="noStrike" cap="none">
                <a:solidFill>
                  <a:schemeClr val="dk1"/>
                </a:solidFill>
                <a:latin typeface="Arial"/>
                <a:ea typeface="Arial"/>
                <a:cs typeface="Arial"/>
                <a:sym typeface="Arial"/>
              </a:rPr>
              <a:t> ASCCC Curriculum Institute, Riverside</a:t>
            </a:r>
            <a:endParaRPr/>
          </a:p>
        </p:txBody>
      </p:sp>
      <p:sp>
        <p:nvSpPr>
          <p:cNvPr id="96" name="Shape 96"/>
          <p:cNvSpPr txBox="1"/>
          <p:nvPr/>
        </p:nvSpPr>
        <p:spPr>
          <a:xfrm>
            <a:off x="3127950" y="4715475"/>
            <a:ext cx="5711400" cy="923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rPr>
              <a:t>Randy Beach, Southwestern College</a:t>
            </a:r>
            <a:endParaRPr sz="1800" b="0" i="0" u="none" strike="noStrike" cap="none">
              <a:solidFill>
                <a:schemeClr val="dk1"/>
              </a:solidFill>
              <a:latin typeface="Arial"/>
              <a:ea typeface="Arial"/>
              <a:cs typeface="Arial"/>
              <a:sym typeface="Arial"/>
            </a:endParaRPr>
          </a:p>
          <a:p>
            <a:pPr marL="0" marR="0" lvl="0" indent="0" algn="r" rtl="0">
              <a:spcBef>
                <a:spcPts val="0"/>
              </a:spcBef>
              <a:spcAft>
                <a:spcPts val="0"/>
              </a:spcAft>
              <a:buNone/>
            </a:pPr>
            <a:r>
              <a:rPr lang="en-US" sz="1800">
                <a:solidFill>
                  <a:schemeClr val="dk1"/>
                </a:solidFill>
              </a:rPr>
              <a:t>Michelle Grimes-Hillman, Long Beach City College</a:t>
            </a:r>
            <a:endParaRPr/>
          </a:p>
          <a:p>
            <a:pPr marL="0" marR="0" lvl="0" indent="0" algn="r" rtl="0">
              <a:spcBef>
                <a:spcPts val="0"/>
              </a:spcBef>
              <a:spcAft>
                <a:spcPts val="0"/>
              </a:spcAft>
              <a:buNone/>
            </a:pPr>
            <a:r>
              <a:rPr lang="en-US" sz="1800">
                <a:solidFill>
                  <a:schemeClr val="dk1"/>
                </a:solidFill>
              </a:rPr>
              <a:t>Eric Wada, Folsom Lake College</a:t>
            </a:r>
            <a:endParaRPr sz="1800" b="0" i="0" u="none" strike="noStrike" cap="none">
              <a:solidFill>
                <a:schemeClr val="dk1"/>
              </a:solidFill>
              <a:latin typeface="Arial"/>
              <a:ea typeface="Arial"/>
              <a:cs typeface="Arial"/>
              <a:sym typeface="Arial"/>
            </a:endParaRPr>
          </a:p>
        </p:txBody>
      </p:sp>
      <p:sp>
        <p:nvSpPr>
          <p:cNvPr id="97" name="Shape 97"/>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1</a:t>
            </a:fld>
            <a:endParaRPr sz="1400" b="1">
              <a:solidFill>
                <a:srgbClr val="FFFFFF"/>
              </a:solidFill>
              <a:latin typeface="Arial"/>
              <a:ea typeface="Arial"/>
              <a:cs typeface="Arial"/>
              <a:sym typeface="Arial"/>
            </a:endParaRPr>
          </a:p>
        </p:txBody>
      </p:sp>
      <p:pic>
        <p:nvPicPr>
          <p:cNvPr id="98" name="Shape 98"/>
          <p:cNvPicPr preferRelativeResize="0"/>
          <p:nvPr/>
        </p:nvPicPr>
        <p:blipFill>
          <a:blip r:embed="rId3">
            <a:alphaModFix/>
          </a:blip>
          <a:stretch>
            <a:fillRect/>
          </a:stretch>
        </p:blipFill>
        <p:spPr>
          <a:xfrm>
            <a:off x="462975" y="5868175"/>
            <a:ext cx="3171825" cy="581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04800" y="304801"/>
            <a:ext cx="8534400" cy="685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Title 5 Course Publication Requirements</a:t>
            </a:r>
            <a:endParaRPr sz="3600" b="0" i="0" u="none" strike="noStrike" cap="none">
              <a:solidFill>
                <a:schemeClr val="dk2"/>
              </a:solidFill>
              <a:latin typeface="Arial"/>
              <a:ea typeface="Arial"/>
              <a:cs typeface="Arial"/>
              <a:sym typeface="Arial"/>
            </a:endParaRPr>
          </a:p>
        </p:txBody>
      </p:sp>
      <p:sp>
        <p:nvSpPr>
          <p:cNvPr id="177" name="Shape 177"/>
          <p:cNvSpPr txBox="1">
            <a:spLocks noGrp="1"/>
          </p:cNvSpPr>
          <p:nvPr>
            <p:ph type="body" idx="1"/>
          </p:nvPr>
        </p:nvSpPr>
        <p:spPr>
          <a:xfrm>
            <a:off x="304800" y="990600"/>
            <a:ext cx="4267200" cy="3729600"/>
          </a:xfrm>
          <a:prstGeom prst="rect">
            <a:avLst/>
          </a:prstGeom>
          <a:noFill/>
          <a:ln>
            <a:noFill/>
          </a:ln>
        </p:spPr>
        <p:txBody>
          <a:bodyPr spcFirstLastPara="1" wrap="square" lIns="91425" tIns="45700" rIns="91425" bIns="45700" anchor="t" anchorCtr="0">
            <a:noAutofit/>
          </a:bodyPr>
          <a:lstStyle/>
          <a:p>
            <a:pPr marL="0" marR="0" lvl="0" indent="0" algn="l" rtl="0">
              <a:spcBef>
                <a:spcPts val="1000"/>
              </a:spcBef>
              <a:spcAft>
                <a:spcPts val="0"/>
              </a:spcAft>
              <a:buNone/>
            </a:pPr>
            <a:r>
              <a:rPr lang="en-US" sz="2000" b="0" i="0" u="none" strike="noStrike" cap="none">
                <a:solidFill>
                  <a:schemeClr val="dk1"/>
                </a:solidFill>
                <a:latin typeface="Arial"/>
                <a:ea typeface="Arial"/>
                <a:cs typeface="Arial"/>
                <a:sym typeface="Arial"/>
              </a:rPr>
              <a:t>§55005: The following information must be published prior to student enrollment:</a:t>
            </a:r>
            <a:endParaRPr sz="2000"/>
          </a:p>
          <a:p>
            <a:pPr marL="731520" marR="0" lvl="2" indent="-218439" algn="l" rtl="0">
              <a:spcBef>
                <a:spcPts val="920"/>
              </a:spcBef>
              <a:spcAft>
                <a:spcPts val="0"/>
              </a:spcAft>
              <a:buClr>
                <a:schemeClr val="accent1"/>
              </a:buClr>
              <a:buSzPts val="2000"/>
              <a:buFont typeface="Arial"/>
              <a:buChar char="•"/>
            </a:pPr>
            <a:r>
              <a:rPr lang="en-US" b="0" i="0" u="none" strike="noStrike" cap="none">
                <a:solidFill>
                  <a:schemeClr val="dk1"/>
                </a:solidFill>
                <a:latin typeface="Arial"/>
                <a:ea typeface="Arial"/>
                <a:cs typeface="Arial"/>
                <a:sym typeface="Arial"/>
              </a:rPr>
              <a:t>Course </a:t>
            </a:r>
            <a:r>
              <a:rPr lang="en-US" b="0" i="0" u="none" strike="noStrike" cap="none">
                <a:solidFill>
                  <a:srgbClr val="0070C0"/>
                </a:solidFill>
                <a:latin typeface="Arial"/>
                <a:ea typeface="Arial"/>
                <a:cs typeface="Arial"/>
                <a:sym typeface="Arial"/>
              </a:rPr>
              <a:t>Type</a:t>
            </a:r>
            <a:endParaRPr/>
          </a:p>
          <a:p>
            <a:pPr marL="731520" marR="0" lvl="2" indent="-218439" algn="l" rtl="0">
              <a:spcBef>
                <a:spcPts val="920"/>
              </a:spcBef>
              <a:spcAft>
                <a:spcPts val="0"/>
              </a:spcAft>
              <a:buClr>
                <a:schemeClr val="accent1"/>
              </a:buClr>
              <a:buSzPts val="2000"/>
              <a:buFont typeface="Arial"/>
              <a:buChar char="•"/>
            </a:pPr>
            <a:r>
              <a:rPr lang="en-US" b="0" i="0" u="none" strike="noStrike" cap="none">
                <a:solidFill>
                  <a:srgbClr val="0070C0"/>
                </a:solidFill>
                <a:latin typeface="Arial"/>
                <a:ea typeface="Arial"/>
                <a:cs typeface="Arial"/>
                <a:sym typeface="Arial"/>
              </a:rPr>
              <a:t>Transferability</a:t>
            </a:r>
            <a:endParaRPr/>
          </a:p>
          <a:p>
            <a:pPr marL="731520" marR="0" lvl="2" indent="-218439" algn="l" rtl="0">
              <a:spcBef>
                <a:spcPts val="920"/>
              </a:spcBef>
              <a:spcAft>
                <a:spcPts val="0"/>
              </a:spcAft>
              <a:buClr>
                <a:schemeClr val="accent1"/>
              </a:buClr>
              <a:buSzPts val="2000"/>
              <a:buFont typeface="Arial"/>
              <a:buChar char="•"/>
            </a:pPr>
            <a:r>
              <a:rPr lang="en-US" b="0" i="0" u="none" strike="noStrike" cap="none">
                <a:solidFill>
                  <a:schemeClr val="dk1"/>
                </a:solidFill>
                <a:latin typeface="Arial"/>
                <a:ea typeface="Arial"/>
                <a:cs typeface="Arial"/>
                <a:sym typeface="Arial"/>
              </a:rPr>
              <a:t>Eligibility to meet a </a:t>
            </a:r>
            <a:r>
              <a:rPr lang="en-US" b="0" i="0" u="none" strike="noStrike" cap="none">
                <a:solidFill>
                  <a:srgbClr val="0070C0"/>
                </a:solidFill>
                <a:latin typeface="Arial"/>
                <a:ea typeface="Arial"/>
                <a:cs typeface="Arial"/>
                <a:sym typeface="Arial"/>
              </a:rPr>
              <a:t>major/area of emphasis or general education requirement</a:t>
            </a:r>
            <a:endParaRPr b="0" i="0" u="none" strike="noStrike" cap="none">
              <a:solidFill>
                <a:schemeClr val="dk1"/>
              </a:solidFill>
              <a:latin typeface="Arial"/>
              <a:ea typeface="Arial"/>
              <a:cs typeface="Arial"/>
              <a:sym typeface="Arial"/>
            </a:endParaRPr>
          </a:p>
        </p:txBody>
      </p:sp>
      <p:sp>
        <p:nvSpPr>
          <p:cNvPr id="178" name="Shape 178"/>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10</a:t>
            </a:fld>
            <a:endParaRPr sz="1400" b="1">
              <a:solidFill>
                <a:srgbClr val="FFFFFF"/>
              </a:solidFill>
              <a:latin typeface="Arial"/>
              <a:ea typeface="Arial"/>
              <a:cs typeface="Arial"/>
              <a:sym typeface="Arial"/>
            </a:endParaRPr>
          </a:p>
        </p:txBody>
      </p:sp>
      <p:sp>
        <p:nvSpPr>
          <p:cNvPr id="179" name="Shape 179"/>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sp>
        <p:nvSpPr>
          <p:cNvPr id="180" name="Shape 180"/>
          <p:cNvSpPr txBox="1">
            <a:spLocks noGrp="1"/>
          </p:cNvSpPr>
          <p:nvPr>
            <p:ph type="body" idx="1"/>
          </p:nvPr>
        </p:nvSpPr>
        <p:spPr>
          <a:xfrm>
            <a:off x="4572000" y="990600"/>
            <a:ext cx="4267200" cy="3729600"/>
          </a:xfrm>
          <a:prstGeom prst="rect">
            <a:avLst/>
          </a:prstGeom>
          <a:noFill/>
          <a:ln>
            <a:noFill/>
          </a:ln>
        </p:spPr>
        <p:txBody>
          <a:bodyPr spcFirstLastPara="1" wrap="square" lIns="91425" tIns="45700" rIns="91425" bIns="45700" anchor="t" anchorCtr="0">
            <a:noAutofit/>
          </a:bodyPr>
          <a:lstStyle/>
          <a:p>
            <a:pPr marL="0" marR="0" lvl="0" indent="0" algn="l" rtl="0">
              <a:spcBef>
                <a:spcPts val="920"/>
              </a:spcBef>
              <a:spcAft>
                <a:spcPts val="0"/>
              </a:spcAft>
              <a:buNone/>
            </a:pPr>
            <a:r>
              <a:rPr lang="en-US" sz="2000"/>
              <a:t>§55022(a)(1)(2): when a course is offered as Pass/No-pass, must specify whether that is the only option or whether the student may choose a Letter Grade option.</a:t>
            </a:r>
            <a:endParaRPr sz="2000" b="0" i="0" u="none" strike="noStrike" cap="none">
              <a:solidFill>
                <a:schemeClr val="dk1"/>
              </a:solidFill>
              <a:latin typeface="Arial"/>
              <a:ea typeface="Arial"/>
              <a:cs typeface="Arial"/>
              <a:sym typeface="Arial"/>
            </a:endParaRPr>
          </a:p>
        </p:txBody>
      </p:sp>
      <p:pic>
        <p:nvPicPr>
          <p:cNvPr id="181" name="Shape 181"/>
          <p:cNvPicPr preferRelativeResize="0"/>
          <p:nvPr/>
        </p:nvPicPr>
        <p:blipFill>
          <a:blip r:embed="rId3">
            <a:alphaModFix/>
          </a:blip>
          <a:stretch>
            <a:fillRect/>
          </a:stretch>
        </p:blipFill>
        <p:spPr>
          <a:xfrm>
            <a:off x="4374925" y="2977975"/>
            <a:ext cx="4540474" cy="25743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a:t>Other </a:t>
            </a:r>
            <a:r>
              <a:rPr lang="en-US" sz="3600" b="0" i="0" u="none" strike="noStrike" cap="none">
                <a:solidFill>
                  <a:schemeClr val="dk2"/>
                </a:solidFill>
                <a:latin typeface="Arial"/>
                <a:ea typeface="Arial"/>
                <a:cs typeface="Arial"/>
                <a:sym typeface="Arial"/>
              </a:rPr>
              <a:t>Course Elements/Publications</a:t>
            </a:r>
            <a:endParaRPr sz="3600" b="0" i="0" u="none" strike="noStrike" cap="none">
              <a:solidFill>
                <a:schemeClr val="dk2"/>
              </a:solidFill>
              <a:latin typeface="Arial"/>
              <a:ea typeface="Arial"/>
              <a:cs typeface="Arial"/>
              <a:sym typeface="Arial"/>
            </a:endParaRPr>
          </a:p>
        </p:txBody>
      </p:sp>
      <p:sp>
        <p:nvSpPr>
          <p:cNvPr id="187" name="Shape 187"/>
          <p:cNvSpPr txBox="1">
            <a:spLocks noGrp="1"/>
          </p:cNvSpPr>
          <p:nvPr>
            <p:ph type="body" idx="1"/>
          </p:nvPr>
        </p:nvSpPr>
        <p:spPr>
          <a:xfrm>
            <a:off x="457200" y="1524000"/>
            <a:ext cx="4038600" cy="4867800"/>
          </a:xfrm>
          <a:prstGeom prst="rect">
            <a:avLst/>
          </a:prstGeom>
          <a:noFill/>
          <a:ln>
            <a:noFill/>
          </a:ln>
        </p:spPr>
        <p:txBody>
          <a:bodyPr spcFirstLastPara="1" wrap="square" lIns="91425" tIns="45700" rIns="91425" bIns="45700" anchor="t" anchorCtr="0">
            <a:noAutofit/>
          </a:bodyPr>
          <a:lstStyle/>
          <a:p>
            <a:pPr marL="342900" indent="-342900"/>
            <a:r>
              <a:rPr lang="en-US" sz="2400" dirty="0"/>
              <a:t>Lecture/lab </a:t>
            </a:r>
            <a:r>
              <a:rPr lang="en-US" sz="2400" dirty="0" smtClean="0"/>
              <a:t>hours</a:t>
            </a:r>
          </a:p>
          <a:p>
            <a:pPr marL="342900" indent="-342900"/>
            <a:r>
              <a:rPr lang="en-US" sz="2400" dirty="0" smtClean="0"/>
              <a:t>To </a:t>
            </a:r>
            <a:r>
              <a:rPr lang="en-US" sz="2400" dirty="0"/>
              <a:t>Be Announced (TBA</a:t>
            </a:r>
            <a:r>
              <a:rPr lang="en-US" sz="2400" dirty="0" smtClean="0"/>
              <a:t>)</a:t>
            </a:r>
          </a:p>
          <a:p>
            <a:pPr marL="342900" indent="-342900"/>
            <a:r>
              <a:rPr lang="en-US" sz="2400" dirty="0" smtClean="0"/>
              <a:t>Distance education</a:t>
            </a:r>
          </a:p>
          <a:p>
            <a:pPr marL="342900" indent="-342900"/>
            <a:r>
              <a:rPr lang="en-US" sz="2400" dirty="0" smtClean="0"/>
              <a:t>C</a:t>
            </a:r>
            <a:r>
              <a:rPr lang="en-US" sz="2400" dirty="0"/>
              <a:t>-ID equivalency</a:t>
            </a:r>
            <a:endParaRPr sz="2400" dirty="0"/>
          </a:p>
          <a:p>
            <a:pPr marL="342900" indent="-342900"/>
            <a:r>
              <a:rPr lang="en-US" sz="2400" dirty="0"/>
              <a:t>Honors </a:t>
            </a:r>
            <a:r>
              <a:rPr lang="en-US" sz="2400" dirty="0" smtClean="0"/>
              <a:t>distinction</a:t>
            </a:r>
          </a:p>
          <a:p>
            <a:pPr marL="342900" indent="-342900"/>
            <a:r>
              <a:rPr lang="en-US" sz="2400" dirty="0" smtClean="0"/>
              <a:t>Special fees</a:t>
            </a:r>
          </a:p>
          <a:p>
            <a:pPr marL="342900" indent="-342900"/>
            <a:r>
              <a:rPr lang="en-US" sz="2400" dirty="0" smtClean="0"/>
              <a:t>Flow </a:t>
            </a:r>
            <a:r>
              <a:rPr lang="en-US" sz="2400" dirty="0"/>
              <a:t>charts</a:t>
            </a:r>
            <a:endParaRPr sz="2400" dirty="0"/>
          </a:p>
          <a:p>
            <a:pPr marL="342900" indent="-342900"/>
            <a:r>
              <a:rPr lang="en-US" sz="2400" dirty="0"/>
              <a:t>Road </a:t>
            </a:r>
            <a:r>
              <a:rPr lang="en-US" sz="2400" dirty="0" smtClean="0"/>
              <a:t>maps</a:t>
            </a:r>
          </a:p>
          <a:p>
            <a:pPr marL="342900" indent="-342900"/>
            <a:r>
              <a:rPr lang="en-US" sz="2400" dirty="0" smtClean="0"/>
              <a:t>Cross</a:t>
            </a:r>
            <a:r>
              <a:rPr lang="en-US" sz="2400" dirty="0"/>
              <a:t>-listings</a:t>
            </a:r>
            <a:r>
              <a:rPr lang="en-US" sz="2000" dirty="0"/>
              <a:t/>
            </a:r>
            <a:br>
              <a:rPr lang="en-US" sz="2000" dirty="0"/>
            </a:br>
            <a:r>
              <a:rPr lang="en-US" sz="2000" dirty="0"/>
              <a:t/>
            </a:r>
            <a:br>
              <a:rPr lang="en-US" sz="2000" dirty="0"/>
            </a:br>
            <a:endParaRPr sz="2000" dirty="0"/>
          </a:p>
        </p:txBody>
      </p:sp>
      <p:sp>
        <p:nvSpPr>
          <p:cNvPr id="188" name="Shape 18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11</a:t>
            </a:fld>
            <a:endParaRPr/>
          </a:p>
        </p:txBody>
      </p:sp>
      <p:sp>
        <p:nvSpPr>
          <p:cNvPr id="189" name="Shape 189"/>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pic>
        <p:nvPicPr>
          <p:cNvPr id="190" name="Shape 190"/>
          <p:cNvPicPr preferRelativeResize="0"/>
          <p:nvPr/>
        </p:nvPicPr>
        <p:blipFill>
          <a:blip r:embed="rId3">
            <a:alphaModFix/>
          </a:blip>
          <a:stretch>
            <a:fillRect/>
          </a:stretch>
        </p:blipFill>
        <p:spPr>
          <a:xfrm>
            <a:off x="4495800" y="1524000"/>
            <a:ext cx="4191000" cy="34719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3400"/>
              <a:t>Title 5 Program Publication Requirements</a:t>
            </a:r>
            <a:endParaRPr sz="3400"/>
          </a:p>
        </p:txBody>
      </p:sp>
      <p:sp>
        <p:nvSpPr>
          <p:cNvPr id="197" name="Shape 197"/>
          <p:cNvSpPr txBox="1">
            <a:spLocks noGrp="1"/>
          </p:cNvSpPr>
          <p:nvPr>
            <p:ph type="body" idx="1"/>
          </p:nvPr>
        </p:nvSpPr>
        <p:spPr>
          <a:xfrm>
            <a:off x="457200" y="1673352"/>
            <a:ext cx="4038600" cy="4718400"/>
          </a:xfrm>
          <a:prstGeom prst="rect">
            <a:avLst/>
          </a:prstGeom>
        </p:spPr>
        <p:txBody>
          <a:bodyPr spcFirstLastPara="1" wrap="square" lIns="91425" tIns="45700" rIns="91425" bIns="45700" anchor="t" anchorCtr="0">
            <a:noAutofit/>
          </a:bodyPr>
          <a:lstStyle/>
          <a:p>
            <a:pPr marL="0" lvl="0" indent="0">
              <a:spcBef>
                <a:spcPts val="560"/>
              </a:spcBef>
              <a:spcAft>
                <a:spcPts val="0"/>
              </a:spcAft>
              <a:buNone/>
            </a:pPr>
            <a:r>
              <a:rPr lang="en-US"/>
              <a:t>§55070(e), §55130: credit certificates and degrees</a:t>
            </a:r>
            <a:br>
              <a:rPr lang="en-US"/>
            </a:br>
            <a:endParaRPr/>
          </a:p>
          <a:p>
            <a:pPr marL="0" lvl="0" indent="0">
              <a:spcBef>
                <a:spcPts val="560"/>
              </a:spcBef>
              <a:spcAft>
                <a:spcPts val="0"/>
              </a:spcAft>
              <a:buNone/>
            </a:pPr>
            <a:r>
              <a:rPr lang="en-US"/>
              <a:t>§55150, §55155(e): non-credit certificates of competency and completion</a:t>
            </a:r>
            <a:br>
              <a:rPr lang="en-US"/>
            </a:br>
            <a:endParaRPr/>
          </a:p>
        </p:txBody>
      </p:sp>
      <p:sp>
        <p:nvSpPr>
          <p:cNvPr id="198" name="Shape 198"/>
          <p:cNvSpPr txBox="1">
            <a:spLocks noGrp="1"/>
          </p:cNvSpPr>
          <p:nvPr>
            <p:ph type="body" idx="2"/>
          </p:nvPr>
        </p:nvSpPr>
        <p:spPr>
          <a:xfrm>
            <a:off x="4648200" y="1673352"/>
            <a:ext cx="4038600" cy="4718400"/>
          </a:xfrm>
          <a:prstGeom prst="rect">
            <a:avLst/>
          </a:prstGeom>
        </p:spPr>
        <p:txBody>
          <a:bodyPr spcFirstLastPara="1" wrap="square" lIns="91425" tIns="45700" rIns="91425" bIns="45700" anchor="t" anchorCtr="0">
            <a:noAutofit/>
          </a:bodyPr>
          <a:lstStyle/>
          <a:p>
            <a:pPr marL="0" lvl="0" indent="0">
              <a:spcBef>
                <a:spcPts val="560"/>
              </a:spcBef>
              <a:spcAft>
                <a:spcPts val="0"/>
              </a:spcAft>
              <a:buNone/>
            </a:pPr>
            <a:endParaRPr/>
          </a:p>
        </p:txBody>
      </p:sp>
      <p:pic>
        <p:nvPicPr>
          <p:cNvPr id="199" name="Shape 199"/>
          <p:cNvPicPr preferRelativeResize="0"/>
          <p:nvPr/>
        </p:nvPicPr>
        <p:blipFill>
          <a:blip r:embed="rId3">
            <a:alphaModFix/>
          </a:blip>
          <a:stretch>
            <a:fillRect/>
          </a:stretch>
        </p:blipFill>
        <p:spPr>
          <a:xfrm>
            <a:off x="4648200" y="1673350"/>
            <a:ext cx="3487700" cy="4644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2"/>
              </a:buClr>
              <a:buSzPts val="3600"/>
              <a:buFont typeface="Arial"/>
              <a:buNone/>
            </a:pPr>
            <a:r>
              <a:rPr lang="en-US" sz="3400" b="0" i="0" u="none" strike="noStrike" cap="none">
                <a:solidFill>
                  <a:schemeClr val="dk2"/>
                </a:solidFill>
                <a:latin typeface="Arial"/>
                <a:ea typeface="Arial"/>
                <a:cs typeface="Arial"/>
                <a:sym typeface="Arial"/>
              </a:rPr>
              <a:t>Title 5 Program Publication</a:t>
            </a:r>
            <a:r>
              <a:rPr lang="en-US" sz="3400"/>
              <a:t> </a:t>
            </a:r>
            <a:r>
              <a:rPr lang="en-US" sz="3400" b="0" i="0" u="none" strike="noStrike" cap="none">
                <a:solidFill>
                  <a:schemeClr val="dk2"/>
                </a:solidFill>
                <a:latin typeface="Arial"/>
                <a:ea typeface="Arial"/>
                <a:cs typeface="Arial"/>
                <a:sym typeface="Arial"/>
              </a:rPr>
              <a:t>Requirements</a:t>
            </a:r>
            <a:endParaRPr sz="3400" b="0" i="0" u="none" strike="noStrike" cap="none">
              <a:solidFill>
                <a:schemeClr val="dk2"/>
              </a:solidFill>
              <a:latin typeface="Arial"/>
              <a:ea typeface="Arial"/>
              <a:cs typeface="Arial"/>
              <a:sym typeface="Arial"/>
            </a:endParaRPr>
          </a:p>
        </p:txBody>
      </p:sp>
      <p:sp>
        <p:nvSpPr>
          <p:cNvPr id="205" name="Shape 20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marR="0" lvl="0" indent="0" algn="l" rtl="0">
              <a:spcBef>
                <a:spcPts val="1080"/>
              </a:spcBef>
              <a:spcAft>
                <a:spcPts val="0"/>
              </a:spcAft>
              <a:buNone/>
            </a:pPr>
            <a:r>
              <a:rPr lang="en-US" sz="2400" b="0" i="0" u="none" strike="noStrike" cap="none">
                <a:solidFill>
                  <a:schemeClr val="dk1"/>
                </a:solidFill>
                <a:latin typeface="Arial"/>
                <a:ea typeface="Arial"/>
                <a:cs typeface="Arial"/>
                <a:sym typeface="Arial"/>
              </a:rPr>
              <a:t>The following must appear </a:t>
            </a:r>
            <a:r>
              <a:rPr lang="en-US" sz="2400" b="0" i="0" u="none" strike="noStrike" cap="none">
                <a:solidFill>
                  <a:srgbClr val="0070C0"/>
                </a:solidFill>
                <a:latin typeface="Arial"/>
                <a:ea typeface="Arial"/>
                <a:cs typeface="Arial"/>
                <a:sym typeface="Arial"/>
              </a:rPr>
              <a:t>exactly as approved </a:t>
            </a:r>
            <a:r>
              <a:rPr lang="en-US" sz="2400" b="0" i="0" u="none" strike="noStrike" cap="none">
                <a:solidFill>
                  <a:schemeClr val="dk1"/>
                </a:solidFill>
                <a:latin typeface="Arial"/>
                <a:ea typeface="Arial"/>
                <a:cs typeface="Arial"/>
                <a:sym typeface="Arial"/>
              </a:rPr>
              <a:t>by the Chancellor’s Office:</a:t>
            </a:r>
            <a:endParaRPr/>
          </a:p>
          <a:p>
            <a:pPr marL="731520" marR="0" lvl="2" indent="-182880" algn="l" rtl="0">
              <a:spcBef>
                <a:spcPts val="960"/>
              </a:spcBef>
              <a:spcAft>
                <a:spcPts val="0"/>
              </a:spcAft>
              <a:buClr>
                <a:schemeClr val="accent1"/>
              </a:buClr>
              <a:buSzPts val="1620"/>
              <a:buFont typeface="Arial"/>
              <a:buChar char="•"/>
            </a:pPr>
            <a:r>
              <a:rPr lang="en-US" sz="1800" b="0" i="0" u="none" strike="noStrike" cap="none">
                <a:solidFill>
                  <a:schemeClr val="dk1"/>
                </a:solidFill>
                <a:latin typeface="Arial"/>
                <a:ea typeface="Arial"/>
                <a:cs typeface="Arial"/>
                <a:sym typeface="Arial"/>
              </a:rPr>
              <a:t>Program Title</a:t>
            </a:r>
            <a:endParaRPr sz="1800" b="0" i="0" u="none" strike="noStrike" cap="none">
              <a:solidFill>
                <a:schemeClr val="dk1"/>
              </a:solidFill>
              <a:latin typeface="Arial"/>
              <a:ea typeface="Arial"/>
              <a:cs typeface="Arial"/>
              <a:sym typeface="Arial"/>
            </a:endParaRPr>
          </a:p>
          <a:p>
            <a:pPr marL="731520" marR="0" lvl="2" indent="-182879" algn="l" rtl="0">
              <a:spcBef>
                <a:spcPts val="960"/>
              </a:spcBef>
              <a:spcAft>
                <a:spcPts val="0"/>
              </a:spcAft>
              <a:buClr>
                <a:schemeClr val="accent1"/>
              </a:buClr>
              <a:buSzPts val="1620"/>
              <a:buFont typeface="Arial"/>
              <a:buChar char="•"/>
            </a:pPr>
            <a:r>
              <a:rPr lang="en-US" sz="1800" b="0" i="0" u="none" strike="noStrike" cap="none">
                <a:solidFill>
                  <a:schemeClr val="dk1"/>
                </a:solidFill>
                <a:latin typeface="Arial"/>
                <a:ea typeface="Arial"/>
                <a:cs typeface="Arial"/>
                <a:sym typeface="Arial"/>
              </a:rPr>
              <a:t>Program Type: AA, AA-T, AS, AS-T, Certificate of Achievement, Competency, Completion, Adult High School Diploma</a:t>
            </a:r>
            <a:endParaRPr/>
          </a:p>
          <a:p>
            <a:pPr marL="731520" marR="0" lvl="2" indent="-182879" algn="l" rtl="0">
              <a:spcBef>
                <a:spcPts val="960"/>
              </a:spcBef>
              <a:spcAft>
                <a:spcPts val="0"/>
              </a:spcAft>
              <a:buClr>
                <a:schemeClr val="accent1"/>
              </a:buClr>
              <a:buSzPts val="1620"/>
              <a:buFont typeface="Arial"/>
              <a:buChar char="•"/>
            </a:pPr>
            <a:r>
              <a:rPr lang="en-US" sz="1800" b="0" i="0" u="none" strike="noStrike" cap="none">
                <a:solidFill>
                  <a:schemeClr val="dk1"/>
                </a:solidFill>
                <a:latin typeface="Arial"/>
                <a:ea typeface="Arial"/>
                <a:cs typeface="Arial"/>
                <a:sym typeface="Arial"/>
              </a:rPr>
              <a:t>Catalog Description (including SB 1440 language for ADTs)</a:t>
            </a:r>
            <a:endParaRPr sz="1800" b="0" i="0" u="none" strike="noStrike" cap="none">
              <a:solidFill>
                <a:schemeClr val="dk1"/>
              </a:solidFill>
              <a:latin typeface="Arial"/>
              <a:ea typeface="Arial"/>
              <a:cs typeface="Arial"/>
              <a:sym typeface="Arial"/>
            </a:endParaRPr>
          </a:p>
          <a:p>
            <a:pPr marL="731520" marR="0" lvl="2" indent="-182879" algn="l" rtl="0">
              <a:spcBef>
                <a:spcPts val="960"/>
              </a:spcBef>
              <a:spcAft>
                <a:spcPts val="0"/>
              </a:spcAft>
              <a:buClr>
                <a:schemeClr val="accent1"/>
              </a:buClr>
              <a:buSzPts val="1620"/>
              <a:buFont typeface="Arial"/>
              <a:buChar char="•"/>
            </a:pPr>
            <a:r>
              <a:rPr lang="en-US" sz="1800" b="0" i="0" u="none" strike="noStrike" cap="none">
                <a:solidFill>
                  <a:schemeClr val="dk1"/>
                </a:solidFill>
                <a:latin typeface="Arial"/>
                <a:ea typeface="Arial"/>
                <a:cs typeface="Arial"/>
                <a:sym typeface="Arial"/>
              </a:rPr>
              <a:t>Courses: required, electives, general education (for degrees)</a:t>
            </a:r>
            <a:endParaRPr/>
          </a:p>
          <a:p>
            <a:pPr marL="731520" marR="0" lvl="2" indent="-182879" algn="l" rtl="0">
              <a:spcBef>
                <a:spcPts val="960"/>
              </a:spcBef>
              <a:spcAft>
                <a:spcPts val="0"/>
              </a:spcAft>
              <a:buClr>
                <a:schemeClr val="accent1"/>
              </a:buClr>
              <a:buSzPts val="1620"/>
              <a:buFont typeface="Arial"/>
              <a:buChar char="•"/>
            </a:pPr>
            <a:r>
              <a:rPr lang="en-US" sz="1800" b="0" i="0" u="none" strike="noStrike" cap="none">
                <a:solidFill>
                  <a:schemeClr val="dk1"/>
                </a:solidFill>
                <a:latin typeface="Arial"/>
                <a:ea typeface="Arial"/>
                <a:cs typeface="Arial"/>
                <a:sym typeface="Arial"/>
              </a:rPr>
              <a:t>Credit programs only: units for each category, plus the total units</a:t>
            </a:r>
            <a:endParaRPr/>
          </a:p>
        </p:txBody>
      </p:sp>
      <p:sp>
        <p:nvSpPr>
          <p:cNvPr id="206" name="Shape 20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13</a:t>
            </a:fld>
            <a:endParaRPr/>
          </a:p>
        </p:txBody>
      </p:sp>
      <p:sp>
        <p:nvSpPr>
          <p:cNvPr id="207" name="Shape 207"/>
          <p:cNvSpPr txBox="1"/>
          <p:nvPr/>
        </p:nvSpPr>
        <p:spPr>
          <a:xfrm>
            <a:off x="2426475" y="1047225"/>
            <a:ext cx="7335600" cy="85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8" name="Shape 208"/>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04800" y="304801"/>
            <a:ext cx="8534400" cy="685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000" b="0" i="0" u="none" strike="noStrike" cap="none">
                <a:solidFill>
                  <a:schemeClr val="dk2"/>
                </a:solidFill>
                <a:latin typeface="Arial"/>
                <a:ea typeface="Arial"/>
                <a:cs typeface="Arial"/>
                <a:sym typeface="Arial"/>
              </a:rPr>
              <a:t>PCAH Program Publication Requirements</a:t>
            </a:r>
            <a:endParaRPr sz="3000" b="0" i="0" u="none" strike="noStrike" cap="none">
              <a:solidFill>
                <a:schemeClr val="dk2"/>
              </a:solidFill>
              <a:latin typeface="Arial"/>
              <a:ea typeface="Arial"/>
              <a:cs typeface="Arial"/>
              <a:sym typeface="Arial"/>
            </a:endParaRPr>
          </a:p>
        </p:txBody>
      </p:sp>
      <p:sp>
        <p:nvSpPr>
          <p:cNvPr id="214" name="Shape 214"/>
          <p:cNvSpPr txBox="1">
            <a:spLocks noGrp="1"/>
          </p:cNvSpPr>
          <p:nvPr>
            <p:ph type="body" idx="1"/>
          </p:nvPr>
        </p:nvSpPr>
        <p:spPr>
          <a:xfrm>
            <a:off x="304800" y="990600"/>
            <a:ext cx="4267200" cy="5334000"/>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Clr>
                <a:schemeClr val="accent1"/>
              </a:buClr>
              <a:buSzPts val="2040"/>
              <a:buFont typeface="Arial"/>
              <a:buNone/>
            </a:pPr>
            <a:r>
              <a:rPr lang="en-US" sz="2400" b="0" i="0" u="none" strike="noStrike" cap="none">
                <a:solidFill>
                  <a:schemeClr val="dk1"/>
                </a:solidFill>
                <a:latin typeface="Arial"/>
                <a:ea typeface="Arial"/>
                <a:cs typeface="Arial"/>
                <a:sym typeface="Arial"/>
              </a:rPr>
              <a:t>Title 5, §55000.5</a:t>
            </a:r>
            <a:endParaRPr/>
          </a:p>
          <a:p>
            <a:pPr marL="0" marR="0" lvl="0" indent="0" algn="l" rtl="0">
              <a:spcBef>
                <a:spcPts val="360"/>
              </a:spcBef>
              <a:spcAft>
                <a:spcPts val="0"/>
              </a:spcAft>
              <a:buNone/>
            </a:pPr>
            <a:r>
              <a:rPr lang="en-US" sz="1800" b="0" i="0" u="none" strike="noStrike" cap="none">
                <a:solidFill>
                  <a:schemeClr val="dk1"/>
                </a:solidFill>
                <a:latin typeface="Arial"/>
                <a:ea typeface="Arial"/>
                <a:cs typeface="Arial"/>
                <a:sym typeface="Arial"/>
              </a:rPr>
              <a:t>The </a:t>
            </a:r>
            <a:r>
              <a:rPr lang="en-US" sz="1800" b="0" i="0" u="none" strike="noStrike" cap="none">
                <a:solidFill>
                  <a:srgbClr val="0070C0"/>
                </a:solidFill>
                <a:latin typeface="Arial"/>
                <a:ea typeface="Arial"/>
                <a:cs typeface="Arial"/>
                <a:sym typeface="Arial"/>
              </a:rPr>
              <a:t>Chancellor</a:t>
            </a:r>
            <a:r>
              <a:rPr lang="en-US" sz="1800" b="0" i="0" u="none" strike="noStrike" cap="none">
                <a:solidFill>
                  <a:schemeClr val="dk1"/>
                </a:solidFill>
                <a:latin typeface="Arial"/>
                <a:ea typeface="Arial"/>
                <a:cs typeface="Arial"/>
                <a:sym typeface="Arial"/>
              </a:rPr>
              <a:t> shall prepare, distribute, and </a:t>
            </a:r>
            <a:r>
              <a:rPr lang="en-US" sz="1800" b="0" i="0" u="none" strike="noStrike" cap="none">
                <a:solidFill>
                  <a:srgbClr val="0070C0"/>
                </a:solidFill>
                <a:latin typeface="Arial"/>
                <a:ea typeface="Arial"/>
                <a:cs typeface="Arial"/>
                <a:sym typeface="Arial"/>
              </a:rPr>
              <a:t>maintain a detailed handbook </a:t>
            </a:r>
            <a:r>
              <a:rPr lang="en-US" sz="1800" b="0" i="0" u="none" strike="noStrike" cap="none">
                <a:solidFill>
                  <a:schemeClr val="dk1"/>
                </a:solidFill>
                <a:latin typeface="Arial"/>
                <a:ea typeface="Arial"/>
                <a:cs typeface="Arial"/>
                <a:sym typeface="Arial"/>
              </a:rPr>
              <a:t>for use by community college districts. The handbook shall contain course approval criteria and procedures for securing course and program approvals.</a:t>
            </a:r>
            <a:endParaRPr/>
          </a:p>
          <a:p>
            <a:pPr marL="457200" marR="0" lvl="0" indent="-360045" algn="l" rtl="0">
              <a:spcBef>
                <a:spcPts val="360"/>
              </a:spcBef>
              <a:spcAft>
                <a:spcPts val="0"/>
              </a:spcAft>
              <a:buClr>
                <a:schemeClr val="dk1"/>
              </a:buClr>
              <a:buSzPts val="1530"/>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accent1"/>
              </a:buClr>
              <a:buSzPts val="1700"/>
              <a:buFont typeface="Arial"/>
              <a:buNone/>
            </a:pPr>
            <a:r>
              <a:rPr lang="en-US" sz="2000" b="0" i="0" u="sng" strike="noStrike" cap="none">
                <a:solidFill>
                  <a:schemeClr val="hlink"/>
                </a:solidFill>
                <a:latin typeface="Arial"/>
                <a:ea typeface="Arial"/>
                <a:cs typeface="Arial"/>
                <a:sym typeface="Arial"/>
                <a:hlinkClick r:id="rId3"/>
              </a:rPr>
              <a:t>Program and Course Approval Handboo</a:t>
            </a:r>
            <a:r>
              <a:rPr lang="en-US" sz="2000" u="sng">
                <a:solidFill>
                  <a:schemeClr val="hlink"/>
                </a:solidFill>
                <a:hlinkClick r:id="rId3"/>
              </a:rPr>
              <a:t>k</a:t>
            </a:r>
            <a:r>
              <a:rPr lang="en-US" sz="2000" b="0" i="0" u="sng" strike="noStrike" cap="none">
                <a:solidFill>
                  <a:schemeClr val="hlink"/>
                </a:solidFill>
                <a:latin typeface="Arial"/>
                <a:ea typeface="Arial"/>
                <a:cs typeface="Arial"/>
                <a:sym typeface="Arial"/>
                <a:hlinkClick r:id="rId3"/>
              </a:rPr>
              <a:t>, </a:t>
            </a:r>
            <a:r>
              <a:rPr lang="en-US" sz="2000" u="sng">
                <a:solidFill>
                  <a:schemeClr val="hlink"/>
                </a:solidFill>
                <a:hlinkClick r:id="rId3"/>
              </a:rPr>
              <a:t>6th Edition</a:t>
            </a:r>
            <a:endParaRPr sz="1800" b="0" i="0" u="none" strike="noStrike" cap="none">
              <a:solidFill>
                <a:schemeClr val="dk1"/>
              </a:solidFill>
              <a:latin typeface="Arial"/>
              <a:ea typeface="Arial"/>
              <a:cs typeface="Arial"/>
              <a:sym typeface="Arial"/>
            </a:endParaRPr>
          </a:p>
        </p:txBody>
      </p:sp>
      <p:sp>
        <p:nvSpPr>
          <p:cNvPr id="215" name="Shape 21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14</a:t>
            </a:fld>
            <a:endParaRPr sz="1400" b="1">
              <a:solidFill>
                <a:srgbClr val="FFFFFF"/>
              </a:solidFill>
              <a:latin typeface="Arial"/>
              <a:ea typeface="Arial"/>
              <a:cs typeface="Arial"/>
              <a:sym typeface="Arial"/>
            </a:endParaRPr>
          </a:p>
        </p:txBody>
      </p:sp>
      <p:sp>
        <p:nvSpPr>
          <p:cNvPr id="216" name="Shape 216"/>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pic>
        <p:nvPicPr>
          <p:cNvPr id="217" name="Shape 217"/>
          <p:cNvPicPr preferRelativeResize="0"/>
          <p:nvPr/>
        </p:nvPicPr>
        <p:blipFill>
          <a:blip r:embed="rId4">
            <a:alphaModFix/>
          </a:blip>
          <a:stretch>
            <a:fillRect/>
          </a:stretch>
        </p:blipFill>
        <p:spPr>
          <a:xfrm>
            <a:off x="4724400" y="1143000"/>
            <a:ext cx="3581552" cy="46349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04800" y="304801"/>
            <a:ext cx="8534400" cy="685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Additional Program </a:t>
            </a:r>
            <a:r>
              <a:rPr lang="en-US" sz="3600"/>
              <a:t>Information</a:t>
            </a:r>
            <a:endParaRPr sz="3600" b="0" i="0" u="none" strike="noStrike" cap="none">
              <a:solidFill>
                <a:schemeClr val="dk2"/>
              </a:solidFill>
              <a:latin typeface="Arial"/>
              <a:ea typeface="Arial"/>
              <a:cs typeface="Arial"/>
              <a:sym typeface="Arial"/>
            </a:endParaRPr>
          </a:p>
        </p:txBody>
      </p:sp>
      <p:sp>
        <p:nvSpPr>
          <p:cNvPr id="223" name="Shape 223"/>
          <p:cNvSpPr txBox="1">
            <a:spLocks noGrp="1"/>
          </p:cNvSpPr>
          <p:nvPr>
            <p:ph type="body" idx="1"/>
          </p:nvPr>
        </p:nvSpPr>
        <p:spPr>
          <a:xfrm>
            <a:off x="304800" y="990601"/>
            <a:ext cx="8534400" cy="5333998"/>
          </a:xfrm>
          <a:prstGeom prst="rect">
            <a:avLst/>
          </a:prstGeom>
          <a:noFill/>
          <a:ln>
            <a:noFill/>
          </a:ln>
        </p:spPr>
        <p:txBody>
          <a:bodyPr spcFirstLastPara="1" wrap="square" lIns="91425" tIns="45700" rIns="91425" bIns="45700" anchor="t" anchorCtr="0">
            <a:noAutofit/>
          </a:bodyPr>
          <a:lstStyle/>
          <a:p>
            <a:pPr marL="0" marR="0" lvl="0" indent="0" algn="l" rtl="0">
              <a:spcBef>
                <a:spcPts val="1080"/>
              </a:spcBef>
              <a:spcAft>
                <a:spcPts val="0"/>
              </a:spcAft>
              <a:buNone/>
            </a:pPr>
            <a:r>
              <a:rPr lang="en-US"/>
              <a:t>Non-transcripted Certificates (not “Certificate of Achievement”)</a:t>
            </a:r>
            <a:endParaRPr/>
          </a:p>
          <a:p>
            <a:pPr marL="0" marR="0" lvl="0" indent="0" algn="l" rtl="0">
              <a:spcBef>
                <a:spcPts val="1080"/>
              </a:spcBef>
              <a:spcAft>
                <a:spcPts val="0"/>
              </a:spcAft>
              <a:buNone/>
            </a:pPr>
            <a:r>
              <a:rPr lang="en-US"/>
              <a:t>Guided Pathways  and Recommended Course Sequences</a:t>
            </a:r>
            <a:endParaRPr/>
          </a:p>
          <a:p>
            <a:pPr marL="0" marR="0" lvl="0" indent="0" algn="l" rtl="0">
              <a:spcBef>
                <a:spcPts val="1080"/>
              </a:spcBef>
              <a:spcAft>
                <a:spcPts val="0"/>
              </a:spcAft>
              <a:buNone/>
            </a:pPr>
            <a:r>
              <a:rPr lang="en-US"/>
              <a:t>Sequences showing blended major coursework with GE options</a:t>
            </a:r>
            <a:endParaRPr/>
          </a:p>
          <a:p>
            <a:pPr marL="0" marR="0" lvl="0" indent="0" algn="l" rtl="0">
              <a:spcBef>
                <a:spcPts val="1080"/>
              </a:spcBef>
              <a:spcAft>
                <a:spcPts val="0"/>
              </a:spcAft>
              <a:buNone/>
            </a:pPr>
            <a:r>
              <a:rPr lang="en-US"/>
              <a:t>Other public facing program information..?</a:t>
            </a:r>
            <a:endParaRPr/>
          </a:p>
        </p:txBody>
      </p:sp>
      <p:sp>
        <p:nvSpPr>
          <p:cNvPr id="224" name="Shape 22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15</a:t>
            </a:fld>
            <a:endParaRPr sz="1400" b="1">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p:cNvPicPr preferRelativeResize="0"/>
          <p:nvPr/>
        </p:nvPicPr>
        <p:blipFill rotWithShape="1">
          <a:blip r:embed="rId3">
            <a:alphaModFix/>
          </a:blip>
          <a:srcRect r="15411"/>
          <a:stretch/>
        </p:blipFill>
        <p:spPr>
          <a:xfrm>
            <a:off x="3304800" y="3701700"/>
            <a:ext cx="5136800" cy="2870600"/>
          </a:xfrm>
          <a:prstGeom prst="rect">
            <a:avLst/>
          </a:prstGeom>
          <a:noFill/>
          <a:ln>
            <a:noFill/>
          </a:ln>
        </p:spPr>
      </p:pic>
      <p:sp>
        <p:nvSpPr>
          <p:cNvPr id="230" name="Shape 230"/>
          <p:cNvSpPr txBox="1">
            <a:spLocks noGrp="1"/>
          </p:cNvSpPr>
          <p:nvPr>
            <p:ph type="title"/>
          </p:nvPr>
        </p:nvSpPr>
        <p:spPr>
          <a:xfrm>
            <a:off x="304800" y="304801"/>
            <a:ext cx="8534400" cy="685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a:t>Program</a:t>
            </a:r>
            <a:r>
              <a:rPr lang="en-US" sz="3600" b="0" i="0" u="none" strike="noStrike" cap="none">
                <a:solidFill>
                  <a:schemeClr val="dk2"/>
                </a:solidFill>
                <a:latin typeface="Arial"/>
                <a:ea typeface="Arial"/>
                <a:cs typeface="Arial"/>
                <a:sym typeface="Arial"/>
              </a:rPr>
              <a:t> </a:t>
            </a:r>
            <a:r>
              <a:rPr lang="en-US" sz="3600"/>
              <a:t>Review: Accreditation</a:t>
            </a:r>
            <a:endParaRPr sz="3600" b="0" i="0" u="none" strike="noStrike" cap="none">
              <a:solidFill>
                <a:schemeClr val="dk2"/>
              </a:solidFill>
              <a:latin typeface="Arial"/>
              <a:ea typeface="Arial"/>
              <a:cs typeface="Arial"/>
              <a:sym typeface="Arial"/>
            </a:endParaRPr>
          </a:p>
        </p:txBody>
      </p:sp>
      <p:sp>
        <p:nvSpPr>
          <p:cNvPr id="231" name="Shape 231"/>
          <p:cNvSpPr txBox="1">
            <a:spLocks noGrp="1"/>
          </p:cNvSpPr>
          <p:nvPr>
            <p:ph type="body" idx="1"/>
          </p:nvPr>
        </p:nvSpPr>
        <p:spPr>
          <a:xfrm>
            <a:off x="304800" y="990600"/>
            <a:ext cx="8534400" cy="271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ACCJC Standard I.B.5</a:t>
            </a:r>
            <a:endParaRPr sz="20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rgbClr val="262626"/>
                </a:solidFill>
              </a:rPr>
              <a:t>The institution assesses accomplishment of its mission through</a:t>
            </a:r>
            <a:r>
              <a:rPr lang="en-US" sz="2000" b="1">
                <a:solidFill>
                  <a:srgbClr val="262626"/>
                </a:solidFill>
              </a:rPr>
              <a:t> program review</a:t>
            </a:r>
            <a:r>
              <a:rPr lang="en-US" sz="2000">
                <a:solidFill>
                  <a:srgbClr val="262626"/>
                </a:solidFill>
              </a:rPr>
              <a:t> and evaluation of goals and objectives, student learning outcomes, and student achievement...</a:t>
            </a:r>
            <a:endParaRPr sz="2000">
              <a:solidFill>
                <a:srgbClr val="262626"/>
              </a:solidFill>
            </a:endParaRPr>
          </a:p>
          <a:p>
            <a:pPr marL="0" marR="0" lvl="0" indent="0" algn="l" rtl="0">
              <a:spcBef>
                <a:spcPts val="0"/>
              </a:spcBef>
              <a:spcAft>
                <a:spcPts val="0"/>
              </a:spcAft>
              <a:buNone/>
            </a:pPr>
            <a:endParaRPr sz="2000">
              <a:solidFill>
                <a:srgbClr val="262626"/>
              </a:solidFill>
            </a:endParaRPr>
          </a:p>
          <a:p>
            <a:pPr marL="0" marR="0" lvl="0" indent="0" algn="l" rtl="0">
              <a:spcBef>
                <a:spcPts val="0"/>
              </a:spcBef>
              <a:spcAft>
                <a:spcPts val="0"/>
              </a:spcAft>
              <a:buNone/>
            </a:pPr>
            <a:r>
              <a:rPr lang="en-US" sz="2000"/>
              <a:t>ACCJC Standard </a:t>
            </a:r>
            <a:r>
              <a:rPr lang="en-US" sz="2000" b="0" i="0" u="none" strike="noStrike" cap="none">
                <a:solidFill>
                  <a:srgbClr val="262626"/>
                </a:solidFill>
                <a:latin typeface="Arial"/>
                <a:ea typeface="Arial"/>
                <a:cs typeface="Arial"/>
                <a:sym typeface="Arial"/>
              </a:rPr>
              <a:t>II.A.16.  The institution </a:t>
            </a:r>
            <a:r>
              <a:rPr lang="en-US" sz="2000" b="1" i="0" u="none" strike="noStrike" cap="none">
                <a:solidFill>
                  <a:srgbClr val="262626"/>
                </a:solidFill>
              </a:rPr>
              <a:t>regularly evaluates and improves the quality and currency of all instructional programs</a:t>
            </a:r>
            <a:r>
              <a:rPr lang="en-US" sz="2000" b="0" i="0" u="none" strike="noStrike" cap="none">
                <a:solidFill>
                  <a:srgbClr val="262626"/>
                </a:solidFill>
                <a:latin typeface="Arial"/>
                <a:ea typeface="Arial"/>
                <a:cs typeface="Arial"/>
                <a:sym typeface="Arial"/>
              </a:rPr>
              <a:t> offered in the name of the institution, including collegiate, pre-collegiate, </a:t>
            </a:r>
            <a:endParaRPr sz="2000"/>
          </a:p>
        </p:txBody>
      </p:sp>
      <p:sp>
        <p:nvSpPr>
          <p:cNvPr id="232" name="Shape 23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16</a:t>
            </a:fld>
            <a:endParaRPr sz="1400" b="1">
              <a:solidFill>
                <a:srgbClr val="FFFFFF"/>
              </a:solidFill>
              <a:latin typeface="Arial"/>
              <a:ea typeface="Arial"/>
              <a:cs typeface="Arial"/>
              <a:sym typeface="Arial"/>
            </a:endParaRPr>
          </a:p>
        </p:txBody>
      </p:sp>
      <p:sp>
        <p:nvSpPr>
          <p:cNvPr id="233" name="Shape 233"/>
          <p:cNvSpPr txBox="1"/>
          <p:nvPr/>
        </p:nvSpPr>
        <p:spPr>
          <a:xfrm>
            <a:off x="304800" y="3480175"/>
            <a:ext cx="3000000" cy="1758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a:solidFill>
                  <a:srgbClr val="262626"/>
                </a:solidFill>
              </a:rPr>
              <a:t>career-technical, and continuing and community education courses and programs, regardless of delivery mode or location...</a:t>
            </a:r>
            <a:endParaRPr sz="20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04800" y="304801"/>
            <a:ext cx="8534400" cy="685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a:t>Program</a:t>
            </a:r>
            <a:r>
              <a:rPr lang="en-US" sz="3600" b="0" i="0" u="none" strike="noStrike" cap="none">
                <a:solidFill>
                  <a:schemeClr val="dk2"/>
                </a:solidFill>
                <a:latin typeface="Arial"/>
                <a:ea typeface="Arial"/>
                <a:cs typeface="Arial"/>
                <a:sym typeface="Arial"/>
              </a:rPr>
              <a:t> and/or Periodic </a:t>
            </a:r>
            <a:r>
              <a:rPr lang="en-US" sz="3600"/>
              <a:t>Review</a:t>
            </a:r>
            <a:endParaRPr sz="3600" b="0" i="0" u="none" strike="noStrike" cap="none">
              <a:solidFill>
                <a:schemeClr val="dk2"/>
              </a:solidFill>
              <a:latin typeface="Arial"/>
              <a:ea typeface="Arial"/>
              <a:cs typeface="Arial"/>
              <a:sym typeface="Arial"/>
            </a:endParaRPr>
          </a:p>
        </p:txBody>
      </p:sp>
      <p:sp>
        <p:nvSpPr>
          <p:cNvPr id="239" name="Shape 239"/>
          <p:cNvSpPr txBox="1">
            <a:spLocks noGrp="1"/>
          </p:cNvSpPr>
          <p:nvPr>
            <p:ph type="body" idx="1"/>
          </p:nvPr>
        </p:nvSpPr>
        <p:spPr>
          <a:xfrm>
            <a:off x="304800" y="990601"/>
            <a:ext cx="8534400" cy="5166900"/>
          </a:xfrm>
          <a:prstGeom prst="rect">
            <a:avLst/>
          </a:prstGeom>
          <a:noFill/>
          <a:ln>
            <a:noFill/>
          </a:ln>
        </p:spPr>
        <p:txBody>
          <a:bodyPr spcFirstLastPara="1" wrap="square" lIns="91425" tIns="45700" rIns="91425" bIns="45700" anchor="t" anchorCtr="0">
            <a:noAutofit/>
          </a:bodyPr>
          <a:lstStyle/>
          <a:p>
            <a:pPr marL="457200" marR="0" lvl="0" indent="-355600" algn="l" rtl="0">
              <a:spcBef>
                <a:spcPts val="0"/>
              </a:spcBef>
              <a:spcAft>
                <a:spcPts val="0"/>
              </a:spcAft>
              <a:buSzPts val="2000"/>
              <a:buChar char="•"/>
            </a:pPr>
            <a:r>
              <a:rPr lang="en-US" sz="2000"/>
              <a:t>Title 5, §51022: All courses and programs must be </a:t>
            </a:r>
            <a:r>
              <a:rPr lang="en-US" sz="2000" b="1"/>
              <a:t>reviewed periodically</a:t>
            </a:r>
            <a:endParaRPr sz="2000"/>
          </a:p>
          <a:p>
            <a:pPr marL="0" marR="0" lvl="0" indent="0" algn="l" rtl="0">
              <a:spcBef>
                <a:spcPts val="0"/>
              </a:spcBef>
              <a:spcAft>
                <a:spcPts val="0"/>
              </a:spcAft>
              <a:buNone/>
            </a:pPr>
            <a:endParaRPr sz="2000"/>
          </a:p>
          <a:p>
            <a:pPr marL="457200" marR="0" lvl="0" indent="-355600" algn="l" rtl="0">
              <a:spcBef>
                <a:spcPts val="0"/>
              </a:spcBef>
              <a:spcAft>
                <a:spcPts val="0"/>
              </a:spcAft>
              <a:buSzPts val="2000"/>
              <a:buChar char="•"/>
            </a:pPr>
            <a:r>
              <a:rPr lang="en-US" sz="2000"/>
              <a:t>Title 5, §55003: course and program </a:t>
            </a:r>
            <a:r>
              <a:rPr lang="en-US" sz="2000" b="1"/>
              <a:t>pre/corequisites</a:t>
            </a:r>
            <a:r>
              <a:rPr lang="en-US" sz="2000"/>
              <a:t> must be affirmed via "content review" at least once every six years or every two years for CTE courses/programs.</a:t>
            </a:r>
            <a:br>
              <a:rPr lang="en-US" sz="2000"/>
            </a:br>
            <a:endParaRPr sz="2000"/>
          </a:p>
          <a:p>
            <a:pPr marL="457200" marR="0" lvl="0" indent="-355600" algn="l" rtl="0">
              <a:spcBef>
                <a:spcPts val="0"/>
              </a:spcBef>
              <a:spcAft>
                <a:spcPts val="0"/>
              </a:spcAft>
              <a:buSzPts val="2000"/>
              <a:buChar char="•"/>
            </a:pPr>
            <a:r>
              <a:rPr lang="en-US" sz="2000"/>
              <a:t>Ed Code 78016: colleges must review the </a:t>
            </a:r>
            <a:r>
              <a:rPr lang="en-US" sz="2000" b="1"/>
              <a:t>effectiveness of CTE programs </a:t>
            </a:r>
            <a:r>
              <a:rPr lang="en-US" sz="2000"/>
              <a:t>every two years.</a:t>
            </a:r>
            <a:br>
              <a:rPr lang="en-US" sz="2000"/>
            </a:br>
            <a:endParaRPr sz="2000"/>
          </a:p>
          <a:p>
            <a:pPr marL="457200" marR="0" lvl="0" indent="-355600" algn="l" rtl="0">
              <a:spcBef>
                <a:spcPts val="0"/>
              </a:spcBef>
              <a:spcAft>
                <a:spcPts val="0"/>
              </a:spcAft>
              <a:buSzPts val="2000"/>
              <a:buChar char="•"/>
            </a:pPr>
            <a:r>
              <a:rPr lang="en-US" sz="2000" b="1"/>
              <a:t>C-ID descriptors and TMCs</a:t>
            </a:r>
            <a:r>
              <a:rPr lang="en-US" sz="2000"/>
              <a:t> are evaluated every five years.</a:t>
            </a:r>
            <a:br>
              <a:rPr lang="en-US" sz="2000"/>
            </a:br>
            <a:endParaRPr sz="2000"/>
          </a:p>
          <a:p>
            <a:pPr marL="457200" marR="0" lvl="0" indent="-355600" algn="l" rtl="0">
              <a:spcBef>
                <a:spcPts val="0"/>
              </a:spcBef>
              <a:spcAft>
                <a:spcPts val="0"/>
              </a:spcAft>
              <a:buSzPts val="2000"/>
              <a:buChar char="•"/>
            </a:pPr>
            <a:r>
              <a:rPr lang="en-US" sz="2000"/>
              <a:t>The UC requires </a:t>
            </a:r>
            <a:r>
              <a:rPr lang="en-US" sz="2000" b="1"/>
              <a:t>textbooks</a:t>
            </a:r>
            <a:r>
              <a:rPr lang="en-US" sz="2000"/>
              <a:t> to be published within seven years.</a:t>
            </a:r>
            <a:br>
              <a:rPr lang="en-US" sz="2000"/>
            </a:br>
            <a:r>
              <a:rPr lang="en-US" sz="2000"/>
              <a:t>Advisory committees meet, licensing agencies change their standards, program review takes place every…</a:t>
            </a:r>
            <a:endParaRPr sz="2000"/>
          </a:p>
        </p:txBody>
      </p:sp>
      <p:sp>
        <p:nvSpPr>
          <p:cNvPr id="240" name="Shape 240"/>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17</a:t>
            </a:fld>
            <a:endParaRPr sz="1400" b="1">
              <a:solidFill>
                <a:srgbClr val="FFFFFF"/>
              </a:solidFill>
              <a:latin typeface="Arial"/>
              <a:ea typeface="Arial"/>
              <a:cs typeface="Arial"/>
              <a:sym typeface="Arial"/>
            </a:endParaRPr>
          </a:p>
        </p:txBody>
      </p:sp>
      <p:sp>
        <p:nvSpPr>
          <p:cNvPr id="241" name="Shape 241"/>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04800" y="304801"/>
            <a:ext cx="8534400" cy="685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Reviewing Publication Policies</a:t>
            </a:r>
            <a:endParaRPr sz="3600" b="0" i="0" u="none" strike="noStrike" cap="none">
              <a:solidFill>
                <a:schemeClr val="dk2"/>
              </a:solidFill>
              <a:latin typeface="Arial"/>
              <a:ea typeface="Arial"/>
              <a:cs typeface="Arial"/>
              <a:sym typeface="Arial"/>
            </a:endParaRPr>
          </a:p>
        </p:txBody>
      </p:sp>
      <p:sp>
        <p:nvSpPr>
          <p:cNvPr id="247" name="Shape 247"/>
          <p:cNvSpPr txBox="1">
            <a:spLocks noGrp="1"/>
          </p:cNvSpPr>
          <p:nvPr>
            <p:ph type="body" idx="1"/>
          </p:nvPr>
        </p:nvSpPr>
        <p:spPr>
          <a:xfrm>
            <a:off x="304800" y="1334729"/>
            <a:ext cx="8534400" cy="49898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380"/>
              <a:buFont typeface="Arial"/>
              <a:buNone/>
            </a:pPr>
            <a:r>
              <a:rPr lang="en-US" sz="2800" b="0" i="0" u="none" strike="noStrike" cap="none">
                <a:solidFill>
                  <a:schemeClr val="dk1"/>
                </a:solidFill>
                <a:latin typeface="Arial"/>
                <a:ea typeface="Arial"/>
                <a:cs typeface="Arial"/>
                <a:sym typeface="Arial"/>
              </a:rPr>
              <a:t>ACCJC Standard I.B.7: The institution </a:t>
            </a:r>
            <a:r>
              <a:rPr lang="en-US" sz="2800" b="0" i="0" u="none" strike="noStrike" cap="none">
                <a:solidFill>
                  <a:srgbClr val="3366FF"/>
                </a:solidFill>
                <a:latin typeface="Arial"/>
                <a:ea typeface="Arial"/>
                <a:cs typeface="Arial"/>
                <a:sym typeface="Arial"/>
              </a:rPr>
              <a:t>regularly evaluates</a:t>
            </a:r>
            <a:r>
              <a:rPr lang="en-US" sz="2800" b="0" i="0" u="none" strike="noStrike" cap="none">
                <a:solidFill>
                  <a:schemeClr val="dk1"/>
                </a:solidFill>
                <a:latin typeface="Arial"/>
                <a:ea typeface="Arial"/>
                <a:cs typeface="Arial"/>
                <a:sym typeface="Arial"/>
              </a:rPr>
              <a:t> its policies and practices across all areas of the institution, including instructional programs, student and learning support services, resource management, and governance processes to assure their effectiveness in supporting academic quality and accomplishment of mission. </a:t>
            </a:r>
            <a:endParaRPr/>
          </a:p>
          <a:p>
            <a:pPr marL="0" marR="0" lvl="0" indent="0" algn="l" rtl="0">
              <a:spcBef>
                <a:spcPts val="560"/>
              </a:spcBef>
              <a:spcAft>
                <a:spcPts val="0"/>
              </a:spcAft>
              <a:buClr>
                <a:schemeClr val="accent1"/>
              </a:buClr>
              <a:buSzPts val="2380"/>
              <a:buFont typeface="Arial"/>
              <a:buNone/>
            </a:pPr>
            <a:endParaRPr sz="2800" b="0" i="0" u="none" strike="noStrike" cap="none">
              <a:solidFill>
                <a:schemeClr val="dk1"/>
              </a:solidFill>
              <a:latin typeface="Arial"/>
              <a:ea typeface="Arial"/>
              <a:cs typeface="Arial"/>
              <a:sym typeface="Arial"/>
            </a:endParaRPr>
          </a:p>
          <a:p>
            <a:pPr marL="0" marR="0" lvl="0" indent="0" algn="l" rtl="0">
              <a:spcBef>
                <a:spcPts val="560"/>
              </a:spcBef>
              <a:spcAft>
                <a:spcPts val="0"/>
              </a:spcAft>
              <a:buClr>
                <a:schemeClr val="accent1"/>
              </a:buClr>
              <a:buSzPts val="2380"/>
              <a:buFont typeface="Arial"/>
              <a:buNone/>
            </a:pPr>
            <a:endParaRPr sz="2800" b="0" i="0" u="none" strike="noStrike" cap="none">
              <a:solidFill>
                <a:schemeClr val="dk1"/>
              </a:solidFill>
              <a:latin typeface="Arial"/>
              <a:ea typeface="Arial"/>
              <a:cs typeface="Arial"/>
              <a:sym typeface="Arial"/>
            </a:endParaRPr>
          </a:p>
          <a:p>
            <a:pPr marL="0" marR="0" lvl="0" indent="0" algn="r" rtl="0">
              <a:spcBef>
                <a:spcPts val="480"/>
              </a:spcBef>
              <a:spcAft>
                <a:spcPts val="0"/>
              </a:spcAft>
              <a:buClr>
                <a:schemeClr val="accent1"/>
              </a:buClr>
              <a:buSzPts val="2040"/>
              <a:buFont typeface="Arial"/>
              <a:buNone/>
            </a:pPr>
            <a:r>
              <a:rPr lang="en-US" sz="2400" b="0" i="1" u="none" strike="noStrike" cap="none">
                <a:solidFill>
                  <a:schemeClr val="dk1"/>
                </a:solidFill>
                <a:latin typeface="Arial"/>
                <a:ea typeface="Arial"/>
                <a:cs typeface="Arial"/>
                <a:sym typeface="Arial"/>
              </a:rPr>
              <a:t>How frequently should such reviews occur?</a:t>
            </a:r>
            <a:endParaRPr/>
          </a:p>
          <a:p>
            <a:pPr marL="0" marR="0" lvl="0" indent="0" algn="r" rtl="0">
              <a:spcBef>
                <a:spcPts val="480"/>
              </a:spcBef>
              <a:spcAft>
                <a:spcPts val="0"/>
              </a:spcAft>
              <a:buClr>
                <a:schemeClr val="accent1"/>
              </a:buClr>
              <a:buSzPts val="2040"/>
              <a:buFont typeface="Arial"/>
              <a:buNone/>
            </a:pPr>
            <a:r>
              <a:rPr lang="en-US" sz="2400" b="0" i="1" u="none" strike="noStrike" cap="none">
                <a:solidFill>
                  <a:schemeClr val="dk1"/>
                </a:solidFill>
                <a:latin typeface="Arial"/>
                <a:ea typeface="Arial"/>
                <a:cs typeface="Arial"/>
                <a:sym typeface="Arial"/>
              </a:rPr>
              <a:t>Who participates in this process?</a:t>
            </a:r>
            <a:endParaRPr/>
          </a:p>
        </p:txBody>
      </p:sp>
      <p:sp>
        <p:nvSpPr>
          <p:cNvPr id="248" name="Shape 24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18</a:t>
            </a:fld>
            <a:endParaRPr sz="1400" b="1">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04800" y="304801"/>
            <a:ext cx="8534400" cy="685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a:t>The Catalog</a:t>
            </a:r>
            <a:endParaRPr sz="3600" b="0" i="0" u="none" strike="noStrike" cap="none">
              <a:solidFill>
                <a:schemeClr val="dk2"/>
              </a:solidFill>
              <a:latin typeface="Arial"/>
              <a:ea typeface="Arial"/>
              <a:cs typeface="Arial"/>
              <a:sym typeface="Arial"/>
            </a:endParaRPr>
          </a:p>
        </p:txBody>
      </p:sp>
      <p:sp>
        <p:nvSpPr>
          <p:cNvPr id="255" name="Shape 255"/>
          <p:cNvSpPr txBox="1">
            <a:spLocks noGrp="1"/>
          </p:cNvSpPr>
          <p:nvPr>
            <p:ph type="body" idx="1"/>
          </p:nvPr>
        </p:nvSpPr>
        <p:spPr>
          <a:xfrm>
            <a:off x="304800" y="1107333"/>
            <a:ext cx="8534400" cy="533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Know your audience</a:t>
            </a:r>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Students</a:t>
            </a:r>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Counselors/advisors</a:t>
            </a:r>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Financial Aid personnel</a:t>
            </a:r>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Degree auditors</a:t>
            </a:r>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Advisory committee members</a:t>
            </a:r>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Transfer institution counselors</a:t>
            </a:r>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Etc.</a:t>
            </a:r>
            <a:endParaRPr/>
          </a:p>
          <a:p>
            <a:pPr marL="457200" marR="0" lvl="1" indent="-64134" algn="l" rtl="0">
              <a:spcBef>
                <a:spcPts val="440"/>
              </a:spcBef>
              <a:spcAft>
                <a:spcPts val="0"/>
              </a:spcAft>
              <a:buClr>
                <a:schemeClr val="accent1"/>
              </a:buClr>
              <a:buSzPts val="1870"/>
              <a:buFont typeface="Arial"/>
              <a:buNone/>
            </a:pPr>
            <a:endParaRPr sz="2200" b="0" i="0" u="none" strike="noStrike" cap="none">
              <a:solidFill>
                <a:schemeClr val="dk1"/>
              </a:solidFill>
              <a:latin typeface="Arial"/>
              <a:ea typeface="Arial"/>
              <a:cs typeface="Arial"/>
              <a:sym typeface="Arial"/>
            </a:endParaRPr>
          </a:p>
          <a:p>
            <a:pPr marL="0" marR="0" lvl="0" indent="0" algn="l" rtl="0">
              <a:spcBef>
                <a:spcPts val="560"/>
              </a:spcBef>
              <a:spcAft>
                <a:spcPts val="0"/>
              </a:spcAft>
              <a:buNone/>
            </a:pPr>
            <a:r>
              <a:rPr lang="en-US" sz="2800" b="0" i="0" u="none" strike="noStrike" cap="none">
                <a:solidFill>
                  <a:schemeClr val="dk1"/>
                </a:solidFill>
                <a:latin typeface="Arial"/>
                <a:ea typeface="Arial"/>
                <a:cs typeface="Arial"/>
                <a:sym typeface="Arial"/>
              </a:rPr>
              <a:t>ACCJC Standard I.C.2 (ER 20):</a:t>
            </a:r>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The catalog is “…</a:t>
            </a:r>
            <a:r>
              <a:rPr lang="en-US" sz="2000" b="0" i="0" u="none" strike="noStrike" cap="none">
                <a:solidFill>
                  <a:srgbClr val="0070C0"/>
                </a:solidFill>
                <a:latin typeface="Arial"/>
                <a:ea typeface="Arial"/>
                <a:cs typeface="Arial"/>
                <a:sym typeface="Arial"/>
              </a:rPr>
              <a:t>for students and prospective students…”</a:t>
            </a:r>
            <a:endParaRPr/>
          </a:p>
          <a:p>
            <a:pPr marL="0" marR="0" lvl="0" indent="0" algn="l" rtl="0">
              <a:spcBef>
                <a:spcPts val="480"/>
              </a:spcBef>
              <a:spcAft>
                <a:spcPts val="0"/>
              </a:spcAft>
              <a:buClr>
                <a:schemeClr val="accent1"/>
              </a:buClr>
              <a:buSzPts val="204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560"/>
              </a:spcBef>
              <a:spcAft>
                <a:spcPts val="0"/>
              </a:spcAft>
              <a:buClr>
                <a:schemeClr val="accent1"/>
              </a:buClr>
              <a:buSzPts val="2380"/>
              <a:buFont typeface="Arial"/>
              <a:buNone/>
            </a:pPr>
            <a:r>
              <a:rPr lang="en-US" sz="2800" b="0" i="1" u="none" strike="noStrike" cap="none">
                <a:solidFill>
                  <a:schemeClr val="dk1"/>
                </a:solidFill>
                <a:latin typeface="Arial"/>
                <a:ea typeface="Arial"/>
                <a:cs typeface="Arial"/>
                <a:sym typeface="Arial"/>
              </a:rPr>
              <a:t>			Are they experts or novices?</a:t>
            </a:r>
            <a:endParaRPr/>
          </a:p>
        </p:txBody>
      </p:sp>
      <p:sp>
        <p:nvSpPr>
          <p:cNvPr id="256" name="Shape 25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19</a:t>
            </a:fld>
            <a:endParaRPr sz="1400" b="1">
              <a:solidFill>
                <a:srgbClr val="FFFFFF"/>
              </a:solidFill>
              <a:latin typeface="Arial"/>
              <a:ea typeface="Arial"/>
              <a:cs typeface="Arial"/>
              <a:sym typeface="Arial"/>
            </a:endParaRPr>
          </a:p>
        </p:txBody>
      </p:sp>
      <p:pic>
        <p:nvPicPr>
          <p:cNvPr id="257" name="Shape 257"/>
          <p:cNvPicPr preferRelativeResize="0"/>
          <p:nvPr/>
        </p:nvPicPr>
        <p:blipFill>
          <a:blip r:embed="rId3">
            <a:alphaModFix/>
          </a:blip>
          <a:stretch>
            <a:fillRect/>
          </a:stretch>
        </p:blipFill>
        <p:spPr>
          <a:xfrm>
            <a:off x="4505450" y="1107325"/>
            <a:ext cx="4638551" cy="31346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Description</a:t>
            </a:r>
            <a:endParaRPr/>
          </a:p>
        </p:txBody>
      </p:sp>
      <p:sp>
        <p:nvSpPr>
          <p:cNvPr id="105" name="Shape 105"/>
          <p:cNvSpPr txBox="1">
            <a:spLocks noGrp="1"/>
          </p:cNvSpPr>
          <p:nvPr>
            <p:ph type="body" idx="1"/>
          </p:nvPr>
        </p:nvSpPr>
        <p:spPr>
          <a:xfrm>
            <a:off x="457200" y="1673350"/>
            <a:ext cx="8089500" cy="4700100"/>
          </a:xfrm>
          <a:prstGeom prst="rect">
            <a:avLst/>
          </a:prstGeom>
        </p:spPr>
        <p:txBody>
          <a:bodyPr spcFirstLastPara="1" wrap="square" lIns="91425" tIns="45700" rIns="91425" bIns="45700" anchor="t" anchorCtr="0">
            <a:noAutofit/>
          </a:bodyPr>
          <a:lstStyle/>
          <a:p>
            <a:pPr marL="0" lvl="0" indent="0">
              <a:spcBef>
                <a:spcPts val="560"/>
              </a:spcBef>
              <a:spcAft>
                <a:spcPts val="0"/>
              </a:spcAft>
              <a:buNone/>
            </a:pPr>
            <a:r>
              <a:rPr lang="en-US" sz="2000"/>
              <a:t>Balancing the need for accessible and user-friendly curriculum publications while satisfying accreditation standards and education code is a challenge. Fortunately, there is a wealth of information on best practices available to help meet this challenge. This session will examine the relationship between curriculum and the college catalog, the class schedule, and other campus publications, on maintaining accuracy and consistency between them, and on serving the needs of those who use them.</a:t>
            </a:r>
            <a:endParaRPr sz="2000"/>
          </a:p>
        </p:txBody>
      </p:sp>
      <p:sp>
        <p:nvSpPr>
          <p:cNvPr id="106" name="Shape 106"/>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2</a:t>
            </a:fld>
            <a:endParaRPr sz="1400" b="1">
              <a:solidFill>
                <a:srgbClr val="FFFFFF"/>
              </a:solidFill>
              <a:latin typeface="Arial"/>
              <a:ea typeface="Arial"/>
              <a:cs typeface="Arial"/>
              <a:sym typeface="Arial"/>
            </a:endParaRPr>
          </a:p>
        </p:txBody>
      </p:sp>
      <p:sp>
        <p:nvSpPr>
          <p:cNvPr id="107" name="Shape 107"/>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04800" y="304801"/>
            <a:ext cx="85344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a:t>ACCJC: The Catalog</a:t>
            </a:r>
            <a:endParaRPr sz="3600" b="0" i="0" u="none" strike="noStrike" cap="none">
              <a:solidFill>
                <a:schemeClr val="dk2"/>
              </a:solidFill>
              <a:latin typeface="Arial"/>
              <a:ea typeface="Arial"/>
              <a:cs typeface="Arial"/>
              <a:sym typeface="Arial"/>
            </a:endParaRPr>
          </a:p>
        </p:txBody>
      </p:sp>
      <p:sp>
        <p:nvSpPr>
          <p:cNvPr id="263" name="Shape 263"/>
          <p:cNvSpPr txBox="1">
            <a:spLocks noGrp="1"/>
          </p:cNvSpPr>
          <p:nvPr>
            <p:ph type="body" idx="1"/>
          </p:nvPr>
        </p:nvSpPr>
        <p:spPr>
          <a:xfrm>
            <a:off x="381000" y="1576648"/>
            <a:ext cx="8284800" cy="45810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Official Name, Address(es), Telephone Number(s), and Website</a:t>
            </a:r>
            <a:r>
              <a:rPr lang="en-US" sz="2000"/>
              <a:t> </a:t>
            </a:r>
            <a:r>
              <a:rPr lang="en-US" sz="2000" b="0" i="0" u="none" strike="noStrike" cap="none">
                <a:solidFill>
                  <a:schemeClr val="dk1"/>
                </a:solidFill>
                <a:latin typeface="Arial"/>
                <a:ea typeface="Arial"/>
                <a:cs typeface="Arial"/>
                <a:sym typeface="Arial"/>
              </a:rPr>
              <a:t>Address of the Institution</a:t>
            </a:r>
            <a:endParaRPr sz="2000"/>
          </a:p>
          <a:p>
            <a:pPr marL="457200" marR="0" lvl="0" indent="-3556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Educational Mission </a:t>
            </a:r>
            <a:endParaRPr sz="2000"/>
          </a:p>
          <a:p>
            <a:pPr marL="457200" marR="0" lvl="0" indent="-3556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Representation of accredited status with ACCJC and with programmatic accreditors, if any </a:t>
            </a:r>
            <a:endParaRPr sz="2000"/>
          </a:p>
          <a:p>
            <a:pPr marL="457200" marR="0" lvl="0" indent="-355600" algn="l" rtl="0">
              <a:lnSpc>
                <a:spcPct val="120000"/>
              </a:lnSpc>
              <a:spcBef>
                <a:spcPts val="0"/>
              </a:spcBef>
              <a:spcAft>
                <a:spcPts val="0"/>
              </a:spcAft>
              <a:buClr>
                <a:schemeClr val="dk1"/>
              </a:buClr>
              <a:buSzPts val="2000"/>
              <a:buFont typeface="Arial"/>
              <a:buChar char="•"/>
            </a:pPr>
            <a:r>
              <a:rPr lang="en-US" sz="2000" b="1" i="0" u="sng" strike="noStrike" cap="none">
                <a:solidFill>
                  <a:srgbClr val="0070C0"/>
                </a:solidFill>
                <a:latin typeface="Arial"/>
                <a:ea typeface="Arial"/>
                <a:cs typeface="Arial"/>
                <a:sym typeface="Arial"/>
              </a:rPr>
              <a:t>Course, Program, and Degree offerings </a:t>
            </a:r>
            <a:endParaRPr sz="2000" b="1" u="sng">
              <a:solidFill>
                <a:srgbClr val="0070C0"/>
              </a:solidFill>
            </a:endParaRPr>
          </a:p>
          <a:p>
            <a:pPr marL="457200" marR="0" lvl="0" indent="-355600" algn="l" rtl="0">
              <a:lnSpc>
                <a:spcPct val="120000"/>
              </a:lnSpc>
              <a:spcBef>
                <a:spcPts val="0"/>
              </a:spcBef>
              <a:spcAft>
                <a:spcPts val="0"/>
              </a:spcAft>
              <a:buClr>
                <a:schemeClr val="dk1"/>
              </a:buClr>
              <a:buSzPts val="2000"/>
              <a:buFont typeface="Arial"/>
              <a:buChar char="•"/>
            </a:pPr>
            <a:r>
              <a:rPr lang="en-US" sz="2000" b="1" i="0" u="sng" strike="noStrike" cap="none">
                <a:solidFill>
                  <a:srgbClr val="0070C0"/>
                </a:solidFill>
                <a:latin typeface="Arial"/>
                <a:ea typeface="Arial"/>
                <a:cs typeface="Arial"/>
                <a:sym typeface="Arial"/>
              </a:rPr>
              <a:t>Student Learning Outcomes for Programs and Degrees</a:t>
            </a:r>
            <a:endParaRPr sz="2000" b="1" i="0" u="sng" strike="noStrike" cap="none">
              <a:solidFill>
                <a:srgbClr val="0070C0"/>
              </a:solidFill>
              <a:latin typeface="Arial"/>
              <a:ea typeface="Arial"/>
              <a:cs typeface="Arial"/>
              <a:sym typeface="Arial"/>
            </a:endParaRPr>
          </a:p>
          <a:p>
            <a:pPr marL="0" marR="0" lvl="0" indent="0" algn="l" rtl="0">
              <a:lnSpc>
                <a:spcPct val="120000"/>
              </a:lnSpc>
              <a:spcBef>
                <a:spcPts val="0"/>
              </a:spcBef>
              <a:spcAft>
                <a:spcPts val="0"/>
              </a:spcAft>
              <a:buNone/>
            </a:pPr>
            <a:endParaRPr sz="2000" b="1" u="sng">
              <a:solidFill>
                <a:srgbClr val="0070C0"/>
              </a:solidFill>
            </a:endParaRPr>
          </a:p>
          <a:p>
            <a:pPr marL="0" lvl="0" indent="0" rtl="0">
              <a:lnSpc>
                <a:spcPct val="120000"/>
              </a:lnSpc>
              <a:spcBef>
                <a:spcPts val="0"/>
              </a:spcBef>
              <a:spcAft>
                <a:spcPts val="0"/>
              </a:spcAft>
              <a:buNone/>
            </a:pPr>
            <a:r>
              <a:rPr lang="en-US" sz="1200"/>
              <a:t>*Accreditation Standards (2014), Catalog Requirements (pg. 18)</a:t>
            </a:r>
            <a:endParaRPr sz="1200"/>
          </a:p>
          <a:p>
            <a:pPr marL="461962" marR="0" lvl="0" indent="-231775" algn="l" rtl="0">
              <a:lnSpc>
                <a:spcPct val="120000"/>
              </a:lnSpc>
              <a:spcBef>
                <a:spcPts val="280"/>
              </a:spcBef>
              <a:spcAft>
                <a:spcPts val="0"/>
              </a:spcAft>
              <a:buClr>
                <a:schemeClr val="accent1"/>
              </a:buClr>
              <a:buSzPts val="1190"/>
              <a:buFont typeface="Arial"/>
              <a:buNone/>
            </a:pPr>
            <a:endParaRPr sz="1400" b="0" i="0" u="none" strike="noStrike" cap="none">
              <a:solidFill>
                <a:schemeClr val="dk1"/>
              </a:solidFill>
              <a:latin typeface="Arial"/>
              <a:ea typeface="Arial"/>
              <a:cs typeface="Arial"/>
              <a:sym typeface="Arial"/>
            </a:endParaRPr>
          </a:p>
        </p:txBody>
      </p:sp>
      <p:sp>
        <p:nvSpPr>
          <p:cNvPr id="264" name="Shape 264"/>
          <p:cNvSpPr txBox="1"/>
          <p:nvPr/>
        </p:nvSpPr>
        <p:spPr>
          <a:xfrm>
            <a:off x="381000" y="1122448"/>
            <a:ext cx="8534400" cy="45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The following list of information must be included in the College Catalog. </a:t>
            </a:r>
            <a:endParaRPr/>
          </a:p>
        </p:txBody>
      </p:sp>
      <p:sp>
        <p:nvSpPr>
          <p:cNvPr id="265" name="Shape 265"/>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20</a:t>
            </a:fld>
            <a:endParaRPr sz="1400" b="1">
              <a:solidFill>
                <a:srgbClr val="FFFFFF"/>
              </a:solidFill>
              <a:latin typeface="Arial"/>
              <a:ea typeface="Arial"/>
              <a:cs typeface="Arial"/>
              <a:sym typeface="Arial"/>
            </a:endParaRPr>
          </a:p>
        </p:txBody>
      </p:sp>
      <p:sp>
        <p:nvSpPr>
          <p:cNvPr id="266" name="Shape 266"/>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04800" y="304801"/>
            <a:ext cx="8534400" cy="685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ACCJC</a:t>
            </a:r>
            <a:r>
              <a:rPr lang="en-US" sz="3600"/>
              <a:t>: The Catalog</a:t>
            </a:r>
            <a:endParaRPr sz="3600" b="0" i="0" u="none" strike="noStrike" cap="none">
              <a:solidFill>
                <a:schemeClr val="dk2"/>
              </a:solidFill>
              <a:latin typeface="Arial"/>
              <a:ea typeface="Arial"/>
              <a:cs typeface="Arial"/>
              <a:sym typeface="Arial"/>
            </a:endParaRPr>
          </a:p>
        </p:txBody>
      </p:sp>
      <p:sp>
        <p:nvSpPr>
          <p:cNvPr id="272" name="Shape 272"/>
          <p:cNvSpPr txBox="1">
            <a:spLocks noGrp="1"/>
          </p:cNvSpPr>
          <p:nvPr>
            <p:ph type="body" idx="1"/>
          </p:nvPr>
        </p:nvSpPr>
        <p:spPr>
          <a:xfrm>
            <a:off x="381000" y="1576650"/>
            <a:ext cx="4907700" cy="45810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Academic Calendar and Program Lengt</a:t>
            </a:r>
            <a:r>
              <a:rPr lang="en-US" sz="2000"/>
              <a:t>h</a:t>
            </a:r>
            <a:endParaRPr sz="2000"/>
          </a:p>
          <a:p>
            <a:pPr marL="457200" marR="0" lvl="0" indent="-3556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Academic Freedom Statement</a:t>
            </a:r>
            <a:endParaRPr sz="2000"/>
          </a:p>
          <a:p>
            <a:pPr marL="457200" marR="0" lvl="0" indent="-3556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Available Student Financial Aid </a:t>
            </a:r>
            <a:endParaRPr sz="2000"/>
          </a:p>
          <a:p>
            <a:pPr marL="457200" marR="0" lvl="0" indent="-3556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Available Learning Resources </a:t>
            </a:r>
            <a:endParaRPr sz="2000"/>
          </a:p>
          <a:p>
            <a:pPr marL="457200" marR="0" lvl="0" indent="-3556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Names and Degrees of Administrators and Faculty </a:t>
            </a:r>
            <a:endParaRPr sz="2000"/>
          </a:p>
          <a:p>
            <a:pPr marL="457200" marR="0" lvl="0" indent="-3556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Names of Governing Board Members </a:t>
            </a:r>
            <a:endParaRPr sz="2000" b="0" i="0" u="none" strike="noStrike" cap="none">
              <a:solidFill>
                <a:schemeClr val="dk1"/>
              </a:solidFill>
              <a:latin typeface="Arial"/>
              <a:ea typeface="Arial"/>
              <a:cs typeface="Arial"/>
              <a:sym typeface="Arial"/>
            </a:endParaRPr>
          </a:p>
          <a:p>
            <a:pPr marL="0" lvl="0" indent="0" rtl="0">
              <a:lnSpc>
                <a:spcPct val="120000"/>
              </a:lnSpc>
              <a:spcBef>
                <a:spcPts val="0"/>
              </a:spcBef>
              <a:spcAft>
                <a:spcPts val="0"/>
              </a:spcAft>
              <a:buNone/>
            </a:pPr>
            <a:endParaRPr sz="2000"/>
          </a:p>
          <a:p>
            <a:pPr marL="0" lvl="0" indent="0" rtl="0">
              <a:lnSpc>
                <a:spcPct val="120000"/>
              </a:lnSpc>
              <a:spcBef>
                <a:spcPts val="0"/>
              </a:spcBef>
              <a:spcAft>
                <a:spcPts val="0"/>
              </a:spcAft>
              <a:buNone/>
            </a:pPr>
            <a:r>
              <a:rPr lang="en-US" sz="1200"/>
              <a:t>*Accreditation Standards (2014), Catalog Requirements (pg. 18)</a:t>
            </a:r>
            <a:endParaRPr sz="1200"/>
          </a:p>
          <a:p>
            <a:pPr marL="461962" marR="0" lvl="0" indent="-231775" algn="l" rtl="0">
              <a:lnSpc>
                <a:spcPct val="120000"/>
              </a:lnSpc>
              <a:spcBef>
                <a:spcPts val="280"/>
              </a:spcBef>
              <a:spcAft>
                <a:spcPts val="0"/>
              </a:spcAft>
              <a:buClr>
                <a:schemeClr val="accent1"/>
              </a:buClr>
              <a:buSzPts val="1190"/>
              <a:buFont typeface="Arial"/>
              <a:buNone/>
            </a:pPr>
            <a:endParaRPr sz="1400" b="0" i="0" u="none" strike="noStrike" cap="none">
              <a:solidFill>
                <a:schemeClr val="dk1"/>
              </a:solidFill>
              <a:latin typeface="Arial"/>
              <a:ea typeface="Arial"/>
              <a:cs typeface="Arial"/>
              <a:sym typeface="Arial"/>
            </a:endParaRPr>
          </a:p>
        </p:txBody>
      </p:sp>
      <p:sp>
        <p:nvSpPr>
          <p:cNvPr id="273" name="Shape 273"/>
          <p:cNvSpPr txBox="1"/>
          <p:nvPr/>
        </p:nvSpPr>
        <p:spPr>
          <a:xfrm>
            <a:off x="381000" y="1122448"/>
            <a:ext cx="8534400" cy="45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The following list of information must be included in the College Catalog. </a:t>
            </a:r>
            <a:endParaRPr/>
          </a:p>
        </p:txBody>
      </p:sp>
      <p:sp>
        <p:nvSpPr>
          <p:cNvPr id="274" name="Shape 274"/>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21</a:t>
            </a:fld>
            <a:endParaRPr sz="1400" b="1">
              <a:solidFill>
                <a:srgbClr val="FFFFFF"/>
              </a:solidFill>
              <a:latin typeface="Arial"/>
              <a:ea typeface="Arial"/>
              <a:cs typeface="Arial"/>
              <a:sym typeface="Arial"/>
            </a:endParaRPr>
          </a:p>
        </p:txBody>
      </p:sp>
      <p:pic>
        <p:nvPicPr>
          <p:cNvPr id="275" name="Shape 275"/>
          <p:cNvPicPr preferRelativeResize="0"/>
          <p:nvPr/>
        </p:nvPicPr>
        <p:blipFill>
          <a:blip r:embed="rId3">
            <a:alphaModFix/>
          </a:blip>
          <a:stretch>
            <a:fillRect/>
          </a:stretch>
        </p:blipFill>
        <p:spPr>
          <a:xfrm>
            <a:off x="5535800" y="1708500"/>
            <a:ext cx="3225125" cy="4449150"/>
          </a:xfrm>
          <a:prstGeom prst="rect">
            <a:avLst/>
          </a:prstGeom>
          <a:noFill/>
          <a:ln>
            <a:noFill/>
          </a:ln>
        </p:spPr>
      </p:pic>
      <p:sp>
        <p:nvSpPr>
          <p:cNvPr id="276" name="Shape 276"/>
          <p:cNvSpPr txBox="1"/>
          <p:nvPr/>
        </p:nvSpPr>
        <p:spPr>
          <a:xfrm>
            <a:off x="0" y="61589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04800" y="304801"/>
            <a:ext cx="8534400" cy="685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a:t>The Catalog</a:t>
            </a:r>
            <a:endParaRPr sz="3600" b="0" i="0" u="none" strike="noStrike" cap="none">
              <a:solidFill>
                <a:schemeClr val="dk2"/>
              </a:solidFill>
              <a:latin typeface="Arial"/>
              <a:ea typeface="Arial"/>
              <a:cs typeface="Arial"/>
              <a:sym typeface="Arial"/>
            </a:endParaRPr>
          </a:p>
        </p:txBody>
      </p:sp>
      <p:sp>
        <p:nvSpPr>
          <p:cNvPr id="282" name="Shape 282"/>
          <p:cNvSpPr txBox="1">
            <a:spLocks noGrp="1"/>
          </p:cNvSpPr>
          <p:nvPr>
            <p:ph type="body" idx="1"/>
          </p:nvPr>
        </p:nvSpPr>
        <p:spPr>
          <a:xfrm>
            <a:off x="304800" y="990600"/>
            <a:ext cx="4267200" cy="211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Print vs. online </a:t>
            </a:r>
            <a:endParaRPr sz="2000"/>
          </a:p>
          <a:p>
            <a:pPr marL="457200" marR="0" lvl="0" indent="-355600" algn="l" rtl="0">
              <a:spcBef>
                <a:spcPts val="32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PDF vs. searchable database</a:t>
            </a:r>
            <a:endParaRPr sz="2000"/>
          </a:p>
          <a:p>
            <a:pPr marL="457200" marR="0" lvl="0" indent="-35560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Single vs. multiple files:</a:t>
            </a:r>
            <a:endParaRPr sz="2000"/>
          </a:p>
          <a:p>
            <a:pPr marL="914400" marR="0" lvl="1" indent="-35560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Policies</a:t>
            </a:r>
            <a:endParaRPr sz="2000"/>
          </a:p>
          <a:p>
            <a:pPr marL="914400" marR="0" lvl="1" indent="-35560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Program listings</a:t>
            </a:r>
            <a:endParaRPr sz="2000"/>
          </a:p>
          <a:p>
            <a:pPr marL="914400" marR="0" lvl="1" indent="-35560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Course listings</a:t>
            </a:r>
            <a:endParaRPr sz="2000"/>
          </a:p>
          <a:p>
            <a:pPr marL="457200" marR="0" lvl="1" indent="-64134" algn="l" rtl="0">
              <a:spcBef>
                <a:spcPts val="440"/>
              </a:spcBef>
              <a:spcAft>
                <a:spcPts val="0"/>
              </a:spcAft>
              <a:buClr>
                <a:schemeClr val="accent1"/>
              </a:buClr>
              <a:buSzPts val="1870"/>
              <a:buFont typeface="Arial"/>
              <a:buNone/>
            </a:pPr>
            <a:endParaRPr sz="2200" b="0" i="0" u="none" strike="noStrike" cap="none">
              <a:solidFill>
                <a:schemeClr val="dk1"/>
              </a:solidFill>
              <a:latin typeface="Arial"/>
              <a:ea typeface="Arial"/>
              <a:cs typeface="Arial"/>
              <a:sym typeface="Arial"/>
            </a:endParaRPr>
          </a:p>
        </p:txBody>
      </p:sp>
      <p:sp>
        <p:nvSpPr>
          <p:cNvPr id="283" name="Shape 28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22</a:t>
            </a:fld>
            <a:endParaRPr sz="1400" b="1">
              <a:solidFill>
                <a:srgbClr val="FFFFFF"/>
              </a:solidFill>
              <a:latin typeface="Arial"/>
              <a:ea typeface="Arial"/>
              <a:cs typeface="Arial"/>
              <a:sym typeface="Arial"/>
            </a:endParaRPr>
          </a:p>
        </p:txBody>
      </p:sp>
      <p:pic>
        <p:nvPicPr>
          <p:cNvPr id="284" name="Shape 284"/>
          <p:cNvPicPr preferRelativeResize="0"/>
          <p:nvPr/>
        </p:nvPicPr>
        <p:blipFill>
          <a:blip r:embed="rId3">
            <a:alphaModFix/>
          </a:blip>
          <a:stretch>
            <a:fillRect/>
          </a:stretch>
        </p:blipFill>
        <p:spPr>
          <a:xfrm>
            <a:off x="4572001" y="1111050"/>
            <a:ext cx="3422276" cy="4367675"/>
          </a:xfrm>
          <a:prstGeom prst="rect">
            <a:avLst/>
          </a:prstGeom>
          <a:noFill/>
          <a:ln>
            <a:noFill/>
          </a:ln>
        </p:spPr>
      </p:pic>
      <p:sp>
        <p:nvSpPr>
          <p:cNvPr id="285" name="Shape 285"/>
          <p:cNvSpPr txBox="1"/>
          <p:nvPr/>
        </p:nvSpPr>
        <p:spPr>
          <a:xfrm>
            <a:off x="304800" y="3039500"/>
            <a:ext cx="4267200" cy="3000000"/>
          </a:xfrm>
          <a:prstGeom prst="rect">
            <a:avLst/>
          </a:prstGeom>
          <a:noFill/>
          <a:ln>
            <a:noFill/>
          </a:ln>
        </p:spPr>
        <p:txBody>
          <a:bodyPr spcFirstLastPara="1" wrap="square" lIns="91425" tIns="91425" rIns="91425" bIns="91425" anchor="ctr" anchorCtr="0">
            <a:noAutofit/>
          </a:bodyPr>
          <a:lstStyle/>
          <a:p>
            <a:pPr marL="0" lvl="0" indent="0" rtl="0">
              <a:spcBef>
                <a:spcPts val="480"/>
              </a:spcBef>
              <a:spcAft>
                <a:spcPts val="0"/>
              </a:spcAft>
              <a:buNone/>
            </a:pPr>
            <a:r>
              <a:rPr lang="en-US" sz="2000">
                <a:solidFill>
                  <a:schemeClr val="dk1"/>
                </a:solidFill>
              </a:rPr>
              <a:t>Addenda</a:t>
            </a:r>
            <a:endParaRPr sz="2000">
              <a:solidFill>
                <a:schemeClr val="dk1"/>
              </a:solidFill>
            </a:endParaRPr>
          </a:p>
          <a:p>
            <a:pPr marL="457200" lvl="0" indent="-355600" rtl="0">
              <a:spcBef>
                <a:spcPts val="320"/>
              </a:spcBef>
              <a:spcAft>
                <a:spcPts val="0"/>
              </a:spcAft>
              <a:buClr>
                <a:schemeClr val="accent1"/>
              </a:buClr>
              <a:buSzPts val="2000"/>
              <a:buChar char="•"/>
            </a:pPr>
            <a:r>
              <a:rPr lang="en-US" sz="2000">
                <a:solidFill>
                  <a:schemeClr val="dk1"/>
                </a:solidFill>
              </a:rPr>
              <a:t>Title 5, §58104: Courses </a:t>
            </a:r>
            <a:r>
              <a:rPr lang="en-US" sz="2000" b="1">
                <a:solidFill>
                  <a:schemeClr val="dk1"/>
                </a:solidFill>
              </a:rPr>
              <a:t>approved after publication</a:t>
            </a:r>
            <a:r>
              <a:rPr lang="en-US" sz="2000">
                <a:solidFill>
                  <a:srgbClr val="0070C0"/>
                </a:solidFill>
              </a:rPr>
              <a:t> </a:t>
            </a:r>
            <a:r>
              <a:rPr lang="en-US" sz="2000">
                <a:solidFill>
                  <a:schemeClr val="dk1"/>
                </a:solidFill>
              </a:rPr>
              <a:t>of the current catalog or schedule of classes must be well publicized.</a:t>
            </a:r>
            <a:endParaRPr sz="2000">
              <a:solidFill>
                <a:schemeClr val="dk1"/>
              </a:solidFill>
            </a:endParaRPr>
          </a:p>
          <a:p>
            <a:pPr marL="457200" lvl="0" indent="-355600" rtl="0">
              <a:spcBef>
                <a:spcPts val="0"/>
              </a:spcBef>
              <a:spcAft>
                <a:spcPts val="0"/>
              </a:spcAft>
              <a:buClr>
                <a:schemeClr val="dk1"/>
              </a:buClr>
              <a:buSzPts val="2000"/>
              <a:buChar char="•"/>
            </a:pPr>
            <a:r>
              <a:rPr lang="en-US" sz="2000">
                <a:solidFill>
                  <a:schemeClr val="dk1"/>
                </a:solidFill>
              </a:rPr>
              <a:t>How often do you release an addendum?</a:t>
            </a:r>
            <a:endParaRPr sz="2000">
              <a:solidFill>
                <a:schemeClr val="dk1"/>
              </a:solidFill>
            </a:endParaRPr>
          </a:p>
        </p:txBody>
      </p:sp>
      <p:sp>
        <p:nvSpPr>
          <p:cNvPr id="286" name="Shape 286"/>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04800" y="472525"/>
            <a:ext cx="8534400" cy="518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Arial"/>
              <a:buNone/>
            </a:pPr>
            <a:r>
              <a:rPr lang="en-US" sz="3200" b="0" i="0" u="none" strike="noStrike" cap="none">
                <a:solidFill>
                  <a:schemeClr val="dk2"/>
                </a:solidFill>
                <a:latin typeface="Arial"/>
                <a:ea typeface="Arial"/>
                <a:cs typeface="Arial"/>
                <a:sym typeface="Arial"/>
              </a:rPr>
              <a:t>Where Does </a:t>
            </a:r>
            <a:r>
              <a:rPr lang="en-US" sz="3200"/>
              <a:t>Catalog Info Come From?</a:t>
            </a:r>
            <a:endParaRPr sz="3200" b="0" i="0" u="none" strike="noStrike" cap="none">
              <a:solidFill>
                <a:schemeClr val="dk2"/>
              </a:solidFill>
              <a:latin typeface="Arial"/>
              <a:ea typeface="Arial"/>
              <a:cs typeface="Arial"/>
              <a:sym typeface="Arial"/>
            </a:endParaRPr>
          </a:p>
        </p:txBody>
      </p:sp>
      <p:sp>
        <p:nvSpPr>
          <p:cNvPr id="292" name="Shape 292"/>
          <p:cNvSpPr txBox="1">
            <a:spLocks noGrp="1"/>
          </p:cNvSpPr>
          <p:nvPr>
            <p:ph type="body" idx="1"/>
          </p:nvPr>
        </p:nvSpPr>
        <p:spPr>
          <a:xfrm>
            <a:off x="243380" y="990600"/>
            <a:ext cx="4328700" cy="5690400"/>
          </a:xfrm>
          <a:prstGeom prst="rect">
            <a:avLst/>
          </a:prstGeom>
          <a:noFill/>
          <a:ln>
            <a:noFill/>
          </a:ln>
        </p:spPr>
        <p:txBody>
          <a:bodyPr spcFirstLastPara="1" wrap="square" lIns="91425" tIns="45700" rIns="91425" bIns="45700" anchor="t" anchorCtr="0">
            <a:noAutofit/>
          </a:bodyPr>
          <a:lstStyle/>
          <a:p>
            <a:pPr marL="514350" marR="0" lvl="0" indent="-406400" algn="l" rtl="0">
              <a:spcBef>
                <a:spcPts val="400"/>
              </a:spcBef>
              <a:spcAft>
                <a:spcPts val="0"/>
              </a:spcAft>
              <a:buClr>
                <a:schemeClr val="dk1"/>
              </a:buClr>
              <a:buSzPts val="1700"/>
              <a:buFont typeface="Arial"/>
              <a:buNone/>
            </a:pPr>
            <a:endParaRPr sz="2000" b="0" i="0" u="none" strike="noStrike" cap="none">
              <a:solidFill>
                <a:schemeClr val="dk1"/>
              </a:solidFill>
              <a:latin typeface="Arial"/>
              <a:ea typeface="Arial"/>
              <a:cs typeface="Arial"/>
              <a:sym typeface="Arial"/>
            </a:endParaRPr>
          </a:p>
          <a:p>
            <a:pPr marL="0" marR="0" lvl="0" indent="0" algn="l" rtl="0">
              <a:spcBef>
                <a:spcPts val="400"/>
              </a:spcBef>
              <a:spcAft>
                <a:spcPts val="0"/>
              </a:spcAft>
              <a:buNone/>
            </a:pPr>
            <a:r>
              <a:rPr lang="en-US" sz="2000" b="0" i="0" u="none" strike="noStrike" cap="none">
                <a:solidFill>
                  <a:schemeClr val="dk1"/>
                </a:solidFill>
                <a:latin typeface="Arial"/>
                <a:ea typeface="Arial"/>
                <a:cs typeface="Arial"/>
                <a:sym typeface="Arial"/>
              </a:rPr>
              <a:t>Data sources and Integr</a:t>
            </a:r>
            <a:r>
              <a:rPr lang="en-US" sz="2000"/>
              <a:t>i</a:t>
            </a:r>
            <a:r>
              <a:rPr lang="en-US" sz="2000" b="0" i="0" u="none" strike="noStrike" cap="none">
                <a:solidFill>
                  <a:schemeClr val="dk1"/>
                </a:solidFill>
                <a:latin typeface="Arial"/>
                <a:ea typeface="Arial"/>
                <a:cs typeface="Arial"/>
                <a:sym typeface="Arial"/>
              </a:rPr>
              <a:t>ty </a:t>
            </a:r>
            <a:endParaRPr sz="2000" b="0" i="0" u="none" strike="noStrike" cap="none">
              <a:solidFill>
                <a:schemeClr val="dk1"/>
              </a:solidFill>
              <a:latin typeface="Arial"/>
              <a:ea typeface="Arial"/>
              <a:cs typeface="Arial"/>
              <a:sym typeface="Arial"/>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Local curriculum management system</a:t>
            </a:r>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Chancellor’s Office Curriculum Inventory (COCI)</a:t>
            </a:r>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Catalog and schedule</a:t>
            </a:r>
            <a:endParaRPr/>
          </a:p>
          <a:p>
            <a:pPr marL="731520" marR="0" lvl="2" indent="-182879" algn="l" rtl="0">
              <a:spcBef>
                <a:spcPts val="400"/>
              </a:spcBef>
              <a:spcAft>
                <a:spcPts val="0"/>
              </a:spcAft>
              <a:buClr>
                <a:schemeClr val="accent1"/>
              </a:buClr>
              <a:buSzPts val="1800"/>
              <a:buFont typeface="Arial"/>
              <a:buChar char="•"/>
            </a:pPr>
            <a:r>
              <a:rPr lang="en-US" sz="2000" b="0" i="0" u="none" strike="noStrike" cap="none">
                <a:solidFill>
                  <a:schemeClr val="dk1"/>
                </a:solidFill>
                <a:latin typeface="Arial"/>
                <a:ea typeface="Arial"/>
                <a:cs typeface="Arial"/>
                <a:sym typeface="Arial"/>
              </a:rPr>
              <a:t>Other publications (by different offices, with different timelines)</a:t>
            </a:r>
            <a:endParaRPr/>
          </a:p>
          <a:p>
            <a:pPr marL="0" marR="0" lvl="0" indent="0" algn="l" rtl="0">
              <a:spcBef>
                <a:spcPts val="400"/>
              </a:spcBef>
              <a:spcAft>
                <a:spcPts val="0"/>
              </a:spcAft>
              <a:buClr>
                <a:schemeClr val="accent1"/>
              </a:buClr>
              <a:buSzPts val="1700"/>
              <a:buFont typeface="Arial"/>
              <a:buNone/>
            </a:pPr>
            <a:endParaRPr sz="2000" b="0" i="0" u="none" strike="noStrike" cap="none">
              <a:solidFill>
                <a:schemeClr val="dk1"/>
              </a:solidFill>
              <a:latin typeface="Arial"/>
              <a:ea typeface="Arial"/>
              <a:cs typeface="Arial"/>
              <a:sym typeface="Arial"/>
            </a:endParaRPr>
          </a:p>
          <a:p>
            <a:pPr marL="0" marR="0" lvl="0" indent="0" algn="ctr" rtl="0">
              <a:spcBef>
                <a:spcPts val="400"/>
              </a:spcBef>
              <a:spcAft>
                <a:spcPts val="0"/>
              </a:spcAft>
              <a:buClr>
                <a:schemeClr val="accent1"/>
              </a:buClr>
              <a:buSzPts val="1700"/>
              <a:buFont typeface="Arial"/>
              <a:buNone/>
            </a:pPr>
            <a:r>
              <a:rPr lang="en-US" sz="2000" b="0" i="1" u="none" strike="noStrike" cap="none">
                <a:solidFill>
                  <a:schemeClr val="dk1"/>
                </a:solidFill>
                <a:latin typeface="Arial"/>
                <a:ea typeface="Arial"/>
                <a:cs typeface="Arial"/>
                <a:sym typeface="Arial"/>
              </a:rPr>
              <a:t>What is the official source?</a:t>
            </a:r>
            <a:endParaRPr/>
          </a:p>
          <a:p>
            <a:pPr marL="0" marR="0" lvl="0" indent="0" algn="ctr" rtl="0">
              <a:spcBef>
                <a:spcPts val="1000"/>
              </a:spcBef>
              <a:spcAft>
                <a:spcPts val="0"/>
              </a:spcAft>
              <a:buClr>
                <a:schemeClr val="accent1"/>
              </a:buClr>
              <a:buSzPts val="1700"/>
              <a:buFont typeface="Arial"/>
              <a:buNone/>
            </a:pPr>
            <a:r>
              <a:rPr lang="en-US" sz="2000" b="0" i="1" u="none" strike="noStrike" cap="none">
                <a:solidFill>
                  <a:schemeClr val="dk1"/>
                </a:solidFill>
                <a:latin typeface="Arial"/>
                <a:ea typeface="Arial"/>
                <a:cs typeface="Arial"/>
                <a:sym typeface="Arial"/>
              </a:rPr>
              <a:t>How do we ensure its accuracy?</a:t>
            </a:r>
            <a:endParaRPr sz="2000" b="0" i="1" u="none" strike="noStrike" cap="none">
              <a:solidFill>
                <a:schemeClr val="dk1"/>
              </a:solidFill>
              <a:latin typeface="Arial"/>
              <a:ea typeface="Arial"/>
              <a:cs typeface="Arial"/>
              <a:sym typeface="Arial"/>
            </a:endParaRPr>
          </a:p>
          <a:p>
            <a:pPr marL="0" marR="0" lvl="0" indent="0" algn="ctr" rtl="0">
              <a:spcBef>
                <a:spcPts val="1000"/>
              </a:spcBef>
              <a:spcAft>
                <a:spcPts val="0"/>
              </a:spcAft>
              <a:buClr>
                <a:schemeClr val="accent1"/>
              </a:buClr>
              <a:buSzPts val="1700"/>
              <a:buFont typeface="Arial"/>
              <a:buNone/>
            </a:pPr>
            <a:r>
              <a:rPr lang="en-US" sz="2000" b="0" i="1" u="none" strike="noStrike" cap="none">
                <a:solidFill>
                  <a:schemeClr val="dk1"/>
                </a:solidFill>
                <a:latin typeface="Arial"/>
                <a:ea typeface="Arial"/>
                <a:cs typeface="Arial"/>
                <a:sym typeface="Arial"/>
              </a:rPr>
              <a:t>How do we align all other sources to it?</a:t>
            </a:r>
            <a:endParaRPr/>
          </a:p>
        </p:txBody>
      </p:sp>
      <p:sp>
        <p:nvSpPr>
          <p:cNvPr id="293" name="Shape 29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23</a:t>
            </a:fld>
            <a:endParaRPr sz="1400" b="1">
              <a:solidFill>
                <a:srgbClr val="FFFFFF"/>
              </a:solidFill>
              <a:latin typeface="Arial"/>
              <a:ea typeface="Arial"/>
              <a:cs typeface="Arial"/>
              <a:sym typeface="Arial"/>
            </a:endParaRPr>
          </a:p>
        </p:txBody>
      </p:sp>
      <p:pic>
        <p:nvPicPr>
          <p:cNvPr id="294" name="Shape 294"/>
          <p:cNvPicPr preferRelativeResize="0"/>
          <p:nvPr/>
        </p:nvPicPr>
        <p:blipFill>
          <a:blip r:embed="rId3">
            <a:alphaModFix/>
          </a:blip>
          <a:stretch>
            <a:fillRect/>
          </a:stretch>
        </p:blipFill>
        <p:spPr>
          <a:xfrm>
            <a:off x="4660630" y="2422925"/>
            <a:ext cx="4267120" cy="28257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04800" y="304801"/>
            <a:ext cx="8534400" cy="685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Online Resources</a:t>
            </a:r>
            <a:endParaRPr sz="3600" b="0" i="0" u="none" strike="noStrike" cap="none">
              <a:solidFill>
                <a:schemeClr val="dk2"/>
              </a:solidFill>
              <a:latin typeface="Arial"/>
              <a:ea typeface="Arial"/>
              <a:cs typeface="Arial"/>
              <a:sym typeface="Arial"/>
            </a:endParaRPr>
          </a:p>
        </p:txBody>
      </p:sp>
      <p:sp>
        <p:nvSpPr>
          <p:cNvPr id="300" name="Shape 300"/>
          <p:cNvSpPr txBox="1">
            <a:spLocks noGrp="1"/>
          </p:cNvSpPr>
          <p:nvPr>
            <p:ph type="body" idx="1"/>
          </p:nvPr>
        </p:nvSpPr>
        <p:spPr>
          <a:xfrm>
            <a:off x="304800" y="1089498"/>
            <a:ext cx="8534400" cy="5671225"/>
          </a:xfrm>
          <a:prstGeom prst="rect">
            <a:avLst/>
          </a:prstGeom>
          <a:noFill/>
          <a:ln>
            <a:noFill/>
          </a:ln>
        </p:spPr>
        <p:txBody>
          <a:bodyPr spcFirstLastPara="1" wrap="square" lIns="91425" tIns="45700" rIns="91425" bIns="45700" anchor="t" anchorCtr="0">
            <a:noAutofit/>
          </a:bodyPr>
          <a:lstStyle/>
          <a:p>
            <a:pPr marL="182880" marR="0" lvl="0" indent="-182880" algn="l" rtl="0">
              <a:spcBef>
                <a:spcPts val="0"/>
              </a:spcBef>
              <a:spcAft>
                <a:spcPts val="0"/>
              </a:spcAft>
              <a:buClr>
                <a:schemeClr val="accent1"/>
              </a:buClr>
              <a:buSzPts val="1360"/>
              <a:buFont typeface="Arial"/>
              <a:buChar char="•"/>
            </a:pPr>
            <a:r>
              <a:rPr lang="en-US" sz="1600" b="0" i="0" u="none" strike="noStrike" cap="none">
                <a:solidFill>
                  <a:schemeClr val="dk1"/>
                </a:solidFill>
                <a:latin typeface="Arial"/>
                <a:ea typeface="Arial"/>
                <a:cs typeface="Arial"/>
                <a:sym typeface="Arial"/>
              </a:rPr>
              <a:t>Ed Code Title 3, Div 7, Part 48, Ch 1, Art 1, Sec 78015-78016.5 </a:t>
            </a:r>
            <a:endParaRPr/>
          </a:p>
          <a:p>
            <a:pPr marL="274320" marR="0" lvl="1" indent="0" algn="l" rtl="0">
              <a:spcBef>
                <a:spcPts val="320"/>
              </a:spcBef>
              <a:spcAft>
                <a:spcPts val="0"/>
              </a:spcAft>
              <a:buClr>
                <a:schemeClr val="accent1"/>
              </a:buClr>
              <a:buSzPts val="1360"/>
              <a:buFont typeface="Arial"/>
              <a:buNone/>
            </a:pPr>
            <a:r>
              <a:rPr lang="en-US" sz="1600" u="sng">
                <a:solidFill>
                  <a:schemeClr val="hlink"/>
                </a:solidFill>
                <a:hlinkClick r:id="rId3"/>
              </a:rPr>
              <a:t>http://leginfo.legislature.ca.gov/faces/codes_displayText.xhtml?lawCode=EDC&amp;division=7.&amp;title=3.&amp;part=48.&amp;chapter=1.&amp;article=1</a:t>
            </a:r>
            <a:r>
              <a:rPr lang="en-US" sz="1600"/>
              <a:t>.</a:t>
            </a:r>
            <a:endParaRPr sz="1600"/>
          </a:p>
          <a:p>
            <a:pPr marL="0" marR="0" lvl="1" indent="0" algn="l" rtl="0">
              <a:spcBef>
                <a:spcPts val="320"/>
              </a:spcBef>
              <a:spcAft>
                <a:spcPts val="0"/>
              </a:spcAft>
              <a:buClr>
                <a:schemeClr val="accent1"/>
              </a:buClr>
              <a:buSzPts val="1360"/>
              <a:buFont typeface="Arial"/>
              <a:buNone/>
            </a:pPr>
            <a:endParaRPr sz="1600" b="0" i="0" u="none" strike="noStrike" cap="none">
              <a:solidFill>
                <a:schemeClr val="dk1"/>
              </a:solidFill>
              <a:latin typeface="Arial"/>
              <a:ea typeface="Arial"/>
              <a:cs typeface="Arial"/>
              <a:sym typeface="Arial"/>
            </a:endParaRPr>
          </a:p>
          <a:p>
            <a:pPr marL="182880" marR="0" lvl="0" indent="-182880" algn="l" rtl="0">
              <a:spcBef>
                <a:spcPts val="320"/>
              </a:spcBef>
              <a:spcAft>
                <a:spcPts val="0"/>
              </a:spcAft>
              <a:buClr>
                <a:schemeClr val="accent1"/>
              </a:buClr>
              <a:buSzPts val="1360"/>
              <a:buFont typeface="Arial"/>
              <a:buChar char="•"/>
            </a:pPr>
            <a:r>
              <a:rPr lang="en-US" sz="1600" b="0" i="0" u="none" strike="noStrike" cap="none">
                <a:solidFill>
                  <a:schemeClr val="dk1"/>
                </a:solidFill>
                <a:latin typeface="Arial"/>
                <a:ea typeface="Arial"/>
                <a:cs typeface="Arial"/>
                <a:sym typeface="Arial"/>
              </a:rPr>
              <a:t>Title 5, 55000 </a:t>
            </a:r>
            <a:endParaRPr/>
          </a:p>
          <a:p>
            <a:pPr marL="0" marR="0" lvl="0" indent="0" algn="l" rtl="0">
              <a:spcBef>
                <a:spcPts val="320"/>
              </a:spcBef>
              <a:spcAft>
                <a:spcPts val="0"/>
              </a:spcAft>
              <a:buClr>
                <a:schemeClr val="accent1"/>
              </a:buClr>
              <a:buSzPts val="1360"/>
              <a:buFont typeface="Arial"/>
              <a:buNone/>
            </a:pPr>
            <a:r>
              <a:rPr lang="en-US" sz="1600" b="1" i="0" u="sng" strike="noStrike" cap="none">
                <a:solidFill>
                  <a:schemeClr val="hlink"/>
                </a:solidFill>
                <a:latin typeface="Arial"/>
                <a:ea typeface="Arial"/>
                <a:cs typeface="Arial"/>
                <a:sym typeface="Arial"/>
                <a:hlinkClick r:id="rId4"/>
              </a:rPr>
              <a:t>http://www.gamutonline.net/district/swhit/PolicyCategoryList/1126/8</a:t>
            </a:r>
            <a:endParaRPr sz="1600" b="1" i="0" u="none" strike="noStrike" cap="none">
              <a:solidFill>
                <a:schemeClr val="dk1"/>
              </a:solidFill>
              <a:latin typeface="Arial"/>
              <a:ea typeface="Arial"/>
              <a:cs typeface="Arial"/>
              <a:sym typeface="Arial"/>
            </a:endParaRPr>
          </a:p>
          <a:p>
            <a:pPr marL="182880" marR="0" lvl="0" indent="-96519" algn="l" rtl="0">
              <a:spcBef>
                <a:spcPts val="320"/>
              </a:spcBef>
              <a:spcAft>
                <a:spcPts val="0"/>
              </a:spcAft>
              <a:buClr>
                <a:schemeClr val="accent1"/>
              </a:buClr>
              <a:buSzPts val="1360"/>
              <a:buFont typeface="Arial"/>
              <a:buNone/>
            </a:pPr>
            <a:endParaRPr sz="1600" b="0" i="0" u="none" strike="noStrike" cap="none">
              <a:solidFill>
                <a:schemeClr val="dk1"/>
              </a:solidFill>
              <a:latin typeface="Arial"/>
              <a:ea typeface="Arial"/>
              <a:cs typeface="Arial"/>
              <a:sym typeface="Arial"/>
            </a:endParaRPr>
          </a:p>
          <a:p>
            <a:pPr marL="182880" marR="0" lvl="0" indent="-182880" algn="l" rtl="0">
              <a:spcBef>
                <a:spcPts val="320"/>
              </a:spcBef>
              <a:spcAft>
                <a:spcPts val="0"/>
              </a:spcAft>
              <a:buClr>
                <a:schemeClr val="accent1"/>
              </a:buClr>
              <a:buSzPts val="1360"/>
              <a:buFont typeface="Arial"/>
              <a:buChar char="•"/>
            </a:pPr>
            <a:r>
              <a:rPr lang="en-US" sz="1600" b="0" i="0" u="none" strike="noStrike" cap="none">
                <a:solidFill>
                  <a:schemeClr val="dk1"/>
                </a:solidFill>
                <a:latin typeface="Arial"/>
                <a:ea typeface="Arial"/>
                <a:cs typeface="Arial"/>
                <a:sym typeface="Arial"/>
              </a:rPr>
              <a:t>PCAH, </a:t>
            </a:r>
            <a:r>
              <a:rPr lang="en-US" sz="1600"/>
              <a:t>6</a:t>
            </a:r>
            <a:r>
              <a:rPr lang="en-US" sz="1600" b="0" i="0" u="none" strike="noStrike" cap="none" baseline="30000">
                <a:solidFill>
                  <a:schemeClr val="dk1"/>
                </a:solidFill>
                <a:latin typeface="Arial"/>
                <a:ea typeface="Arial"/>
                <a:cs typeface="Arial"/>
                <a:sym typeface="Arial"/>
              </a:rPr>
              <a:t>th</a:t>
            </a:r>
            <a:r>
              <a:rPr lang="en-US" sz="1600" b="0" i="0" u="none" strike="noStrike" cap="none">
                <a:solidFill>
                  <a:schemeClr val="dk1"/>
                </a:solidFill>
                <a:latin typeface="Arial"/>
                <a:ea typeface="Arial"/>
                <a:cs typeface="Arial"/>
                <a:sym typeface="Arial"/>
              </a:rPr>
              <a:t> Ed.: </a:t>
            </a:r>
            <a:r>
              <a:rPr lang="en-US" sz="1600" b="0" i="0" u="sng" strike="noStrike" cap="none">
                <a:solidFill>
                  <a:schemeClr val="hlink"/>
                </a:solidFill>
                <a:latin typeface="Arial"/>
                <a:ea typeface="Arial"/>
                <a:cs typeface="Arial"/>
                <a:sym typeface="Arial"/>
                <a:hlinkClick r:id="rId5"/>
              </a:rPr>
              <a:t>http://extranet.cccco.edu/Portals/1/AA/Credit/2017/PCAH6thEditionJuly_FINAL.pdf</a:t>
            </a:r>
            <a:r>
              <a:rPr lang="en-US" sz="1600" b="0" i="0" u="none" strike="noStrike" cap="none">
                <a:solidFill>
                  <a:schemeClr val="dk1"/>
                </a:solidFill>
                <a:latin typeface="Arial"/>
                <a:ea typeface="Arial"/>
                <a:cs typeface="Arial"/>
                <a:sym typeface="Arial"/>
              </a:rPr>
              <a:t> </a:t>
            </a:r>
            <a:endParaRPr sz="1600" b="1" i="0" u="none" strike="noStrike" cap="none">
              <a:solidFill>
                <a:schemeClr val="dk1"/>
              </a:solidFill>
              <a:latin typeface="Arial"/>
              <a:ea typeface="Arial"/>
              <a:cs typeface="Arial"/>
              <a:sym typeface="Arial"/>
            </a:endParaRPr>
          </a:p>
          <a:p>
            <a:pPr marL="182880" marR="0" lvl="0" indent="-96519" algn="l" rtl="0">
              <a:spcBef>
                <a:spcPts val="320"/>
              </a:spcBef>
              <a:spcAft>
                <a:spcPts val="0"/>
              </a:spcAft>
              <a:buClr>
                <a:schemeClr val="accent1"/>
              </a:buClr>
              <a:buSzPts val="1360"/>
              <a:buFont typeface="Arial"/>
              <a:buNone/>
            </a:pPr>
            <a:endParaRPr sz="1600" b="0" i="0" u="none" strike="noStrike" cap="none">
              <a:solidFill>
                <a:schemeClr val="dk1"/>
              </a:solidFill>
              <a:latin typeface="Arial"/>
              <a:ea typeface="Arial"/>
              <a:cs typeface="Arial"/>
              <a:sym typeface="Arial"/>
            </a:endParaRPr>
          </a:p>
          <a:p>
            <a:pPr marL="182880" marR="0" lvl="0" indent="-182880" algn="l" rtl="0">
              <a:spcBef>
                <a:spcPts val="320"/>
              </a:spcBef>
              <a:spcAft>
                <a:spcPts val="0"/>
              </a:spcAft>
              <a:buClr>
                <a:schemeClr val="accent1"/>
              </a:buClr>
              <a:buSzPts val="1360"/>
              <a:buFont typeface="Arial"/>
              <a:buChar char="•"/>
            </a:pPr>
            <a:r>
              <a:rPr lang="en-US" sz="1600" b="0" i="0" u="none" strike="noStrike" cap="none">
                <a:solidFill>
                  <a:schemeClr val="dk1"/>
                </a:solidFill>
                <a:latin typeface="Arial"/>
                <a:ea typeface="Arial"/>
                <a:cs typeface="Arial"/>
                <a:sym typeface="Arial"/>
              </a:rPr>
              <a:t>COCI Data Element Dictionary</a:t>
            </a:r>
            <a:endParaRPr/>
          </a:p>
          <a:p>
            <a:pPr marL="457200" marR="0" lvl="1" indent="-182879" algn="l" rtl="0">
              <a:spcBef>
                <a:spcPts val="320"/>
              </a:spcBef>
              <a:spcAft>
                <a:spcPts val="0"/>
              </a:spcAft>
              <a:buClr>
                <a:schemeClr val="accent1"/>
              </a:buClr>
              <a:buSzPts val="1360"/>
              <a:buFont typeface="Arial"/>
              <a:buChar char="•"/>
            </a:pPr>
            <a:r>
              <a:rPr lang="en-US" sz="1600" b="0" i="0" u="none" strike="noStrike" cap="none">
                <a:solidFill>
                  <a:schemeClr val="dk1"/>
                </a:solidFill>
                <a:latin typeface="Arial"/>
                <a:ea typeface="Arial"/>
                <a:cs typeface="Arial"/>
                <a:sym typeface="Arial"/>
              </a:rPr>
              <a:t>Courses (CB): </a:t>
            </a:r>
            <a:r>
              <a:rPr lang="en-US" sz="1600" b="1" i="0" u="sng" strike="noStrike" cap="none">
                <a:solidFill>
                  <a:schemeClr val="hlink"/>
                </a:solidFill>
                <a:latin typeface="Arial"/>
                <a:ea typeface="Arial"/>
                <a:cs typeface="Arial"/>
                <a:sym typeface="Arial"/>
                <a:hlinkClick r:id="rId6"/>
              </a:rPr>
              <a:t>http://extranet.cccco.edu/Divisions/TechResearchInfoSys/MIS/DED/Course.aspx</a:t>
            </a:r>
            <a:endParaRPr sz="1600" b="1" i="0" u="none" strike="noStrike" cap="none">
              <a:solidFill>
                <a:schemeClr val="dk1"/>
              </a:solidFill>
              <a:latin typeface="Arial"/>
              <a:ea typeface="Arial"/>
              <a:cs typeface="Arial"/>
              <a:sym typeface="Arial"/>
            </a:endParaRPr>
          </a:p>
          <a:p>
            <a:pPr marL="457200" marR="0" lvl="1" indent="-96519" algn="l" rtl="0">
              <a:spcBef>
                <a:spcPts val="320"/>
              </a:spcBef>
              <a:spcAft>
                <a:spcPts val="0"/>
              </a:spcAft>
              <a:buClr>
                <a:schemeClr val="accent1"/>
              </a:buClr>
              <a:buSzPts val="1360"/>
              <a:buFont typeface="Arial"/>
              <a:buNone/>
            </a:pPr>
            <a:endParaRPr sz="1600" b="0" i="0" u="none" strike="noStrike" cap="none">
              <a:solidFill>
                <a:schemeClr val="dk1"/>
              </a:solidFill>
              <a:latin typeface="Arial"/>
              <a:ea typeface="Arial"/>
              <a:cs typeface="Arial"/>
              <a:sym typeface="Arial"/>
            </a:endParaRPr>
          </a:p>
          <a:p>
            <a:pPr marL="457200" marR="0" lvl="1" indent="-182879" algn="l" rtl="0">
              <a:spcBef>
                <a:spcPts val="320"/>
              </a:spcBef>
              <a:spcAft>
                <a:spcPts val="0"/>
              </a:spcAft>
              <a:buClr>
                <a:schemeClr val="accent1"/>
              </a:buClr>
              <a:buSzPts val="1360"/>
              <a:buFont typeface="Arial"/>
              <a:buChar char="•"/>
            </a:pPr>
            <a:r>
              <a:rPr lang="en-US" sz="1600" b="0" i="0" u="none" strike="noStrike" cap="none">
                <a:solidFill>
                  <a:schemeClr val="dk1"/>
                </a:solidFill>
                <a:latin typeface="Arial"/>
                <a:ea typeface="Arial"/>
                <a:cs typeface="Arial"/>
                <a:sym typeface="Arial"/>
              </a:rPr>
              <a:t>Programs (SP): </a:t>
            </a:r>
            <a:r>
              <a:rPr lang="en-US" sz="1600" b="1" i="0" u="sng" strike="noStrike" cap="none">
                <a:solidFill>
                  <a:schemeClr val="hlink"/>
                </a:solidFill>
                <a:latin typeface="Arial"/>
                <a:ea typeface="Arial"/>
                <a:cs typeface="Arial"/>
                <a:sym typeface="Arial"/>
                <a:hlinkClick r:id="rId7"/>
              </a:rPr>
              <a:t>http://extranet.cccco.edu/Divisions/TechResearchInfoSys/MIS/DED/StudentProgramAward.aspx</a:t>
            </a:r>
            <a:endParaRPr sz="1600" b="1" i="0" u="none" strike="noStrike" cap="none">
              <a:solidFill>
                <a:schemeClr val="dk1"/>
              </a:solidFill>
              <a:latin typeface="Arial"/>
              <a:ea typeface="Arial"/>
              <a:cs typeface="Arial"/>
              <a:sym typeface="Arial"/>
            </a:endParaRPr>
          </a:p>
          <a:p>
            <a:pPr marL="182880" marR="0" lvl="0" indent="-96519" algn="l" rtl="0">
              <a:spcBef>
                <a:spcPts val="320"/>
              </a:spcBef>
              <a:spcAft>
                <a:spcPts val="0"/>
              </a:spcAft>
              <a:buClr>
                <a:schemeClr val="accent1"/>
              </a:buClr>
              <a:buSzPts val="1360"/>
              <a:buFont typeface="Arial"/>
              <a:buNone/>
            </a:pPr>
            <a:endParaRPr sz="1600" b="0" i="0" u="none" strike="noStrike" cap="none">
              <a:solidFill>
                <a:schemeClr val="dk1"/>
              </a:solidFill>
              <a:latin typeface="Arial"/>
              <a:ea typeface="Arial"/>
              <a:cs typeface="Arial"/>
              <a:sym typeface="Arial"/>
            </a:endParaRPr>
          </a:p>
          <a:p>
            <a:pPr marL="182880" marR="0" lvl="0" indent="-182880" algn="l" rtl="0">
              <a:spcBef>
                <a:spcPts val="320"/>
              </a:spcBef>
              <a:spcAft>
                <a:spcPts val="0"/>
              </a:spcAft>
              <a:buClr>
                <a:schemeClr val="accent1"/>
              </a:buClr>
              <a:buSzPts val="1360"/>
              <a:buFont typeface="Arial"/>
              <a:buChar char="•"/>
            </a:pPr>
            <a:r>
              <a:rPr lang="en-US" sz="1600" b="0" i="0" u="none" strike="noStrike" cap="none">
                <a:solidFill>
                  <a:schemeClr val="dk1"/>
                </a:solidFill>
                <a:latin typeface="Arial"/>
                <a:ea typeface="Arial"/>
                <a:cs typeface="Arial"/>
                <a:sym typeface="Arial"/>
              </a:rPr>
              <a:t>ACCJC: </a:t>
            </a:r>
            <a:r>
              <a:rPr lang="en-US" sz="1600" u="sng">
                <a:solidFill>
                  <a:schemeClr val="hlink"/>
                </a:solidFill>
                <a:hlinkClick r:id="rId8"/>
              </a:rPr>
              <a:t>https://accjc.org/eligibility-requirements-standards-policies/#accreditation-standards</a:t>
            </a:r>
            <a:r>
              <a:rPr lang="en-US" sz="1600" u="none">
                <a:solidFill>
                  <a:schemeClr val="dk1"/>
                </a:solidFill>
              </a:rPr>
              <a:t> </a:t>
            </a:r>
            <a:endParaRPr sz="1600" b="0" i="0" u="none" strike="noStrike" cap="none">
              <a:solidFill>
                <a:schemeClr val="dk1"/>
              </a:solidFill>
              <a:latin typeface="Arial"/>
              <a:ea typeface="Arial"/>
              <a:cs typeface="Arial"/>
              <a:sym typeface="Arial"/>
            </a:endParaRPr>
          </a:p>
          <a:p>
            <a:pPr marL="182880" marR="0" lvl="0" indent="-96519" algn="l" rtl="0">
              <a:spcBef>
                <a:spcPts val="320"/>
              </a:spcBef>
              <a:spcAft>
                <a:spcPts val="0"/>
              </a:spcAft>
              <a:buClr>
                <a:schemeClr val="accent1"/>
              </a:buClr>
              <a:buSzPts val="1360"/>
              <a:buFont typeface="Arial"/>
              <a:buNone/>
            </a:pPr>
            <a:endParaRPr sz="1600" b="1" i="0" u="none" strike="noStrike" cap="none">
              <a:solidFill>
                <a:schemeClr val="dk1"/>
              </a:solidFill>
              <a:latin typeface="Arial"/>
              <a:ea typeface="Arial"/>
              <a:cs typeface="Arial"/>
              <a:sym typeface="Arial"/>
            </a:endParaRPr>
          </a:p>
        </p:txBody>
      </p:sp>
      <p:sp>
        <p:nvSpPr>
          <p:cNvPr id="301" name="Shape 30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24</a:t>
            </a:fld>
            <a:endParaRPr sz="1400" b="1">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000"/>
              <a:buFont typeface="Arial"/>
              <a:buNone/>
            </a:pPr>
            <a:r>
              <a:rPr lang="en-US" sz="4000" b="0" i="0" u="none" strike="noStrike" cap="none">
                <a:solidFill>
                  <a:schemeClr val="dk2"/>
                </a:solidFill>
                <a:latin typeface="Arial"/>
                <a:ea typeface="Arial"/>
                <a:cs typeface="Arial"/>
                <a:sym typeface="Arial"/>
              </a:rPr>
              <a:t>Questions? </a:t>
            </a:r>
            <a:endParaRPr sz="4000" b="0" i="0" u="none" strike="noStrike" cap="none">
              <a:solidFill>
                <a:schemeClr val="dk2"/>
              </a:solidFill>
              <a:latin typeface="Arial"/>
              <a:ea typeface="Arial"/>
              <a:cs typeface="Arial"/>
              <a:sym typeface="Arial"/>
            </a:endParaRPr>
          </a:p>
        </p:txBody>
      </p:sp>
      <p:sp>
        <p:nvSpPr>
          <p:cNvPr id="307" name="Shape 307"/>
          <p:cNvSpPr txBox="1">
            <a:spLocks noGrp="1"/>
          </p:cNvSpPr>
          <p:nvPr>
            <p:ph type="body" idx="1"/>
          </p:nvPr>
        </p:nvSpPr>
        <p:spPr>
          <a:xfrm>
            <a:off x="457199" y="1673352"/>
            <a:ext cx="8025300" cy="471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380"/>
              <a:buFont typeface="Arial"/>
              <a:buNone/>
            </a:pPr>
            <a:endParaRPr sz="2800" b="0" i="0" u="none" strike="noStrike" cap="none">
              <a:solidFill>
                <a:schemeClr val="dk1"/>
              </a:solidFill>
              <a:latin typeface="Arial"/>
              <a:ea typeface="Arial"/>
              <a:cs typeface="Arial"/>
              <a:sym typeface="Arial"/>
            </a:endParaRPr>
          </a:p>
          <a:p>
            <a:pPr marL="182880" marR="0" lvl="0" indent="-182880" algn="r" rtl="0">
              <a:spcBef>
                <a:spcPts val="560"/>
              </a:spcBef>
              <a:spcAft>
                <a:spcPts val="0"/>
              </a:spcAft>
              <a:buClr>
                <a:schemeClr val="accent1"/>
              </a:buClr>
              <a:buSzPts val="2380"/>
              <a:buFont typeface="Arial"/>
              <a:buChar char="•"/>
            </a:pPr>
            <a:r>
              <a:rPr lang="en-US"/>
              <a:t>Randy Beach, rbeach@swccd.edu</a:t>
            </a:r>
            <a:endParaRPr/>
          </a:p>
          <a:p>
            <a:pPr marL="182880" marR="0" lvl="0" indent="-182880" algn="r" rtl="0">
              <a:spcBef>
                <a:spcPts val="560"/>
              </a:spcBef>
              <a:spcAft>
                <a:spcPts val="0"/>
              </a:spcAft>
              <a:buClr>
                <a:schemeClr val="accent1"/>
              </a:buClr>
              <a:buSzPts val="2380"/>
              <a:buFont typeface="Arial"/>
              <a:buChar char="•"/>
            </a:pPr>
            <a:r>
              <a:rPr lang="en-US"/>
              <a:t>Michelle Grimes-Hillman, mhillman@lbcc.edu</a:t>
            </a:r>
            <a:endParaRPr/>
          </a:p>
          <a:p>
            <a:pPr marL="182880" marR="0" lvl="0" indent="-182880" algn="r" rtl="0">
              <a:spcBef>
                <a:spcPts val="560"/>
              </a:spcBef>
              <a:spcAft>
                <a:spcPts val="0"/>
              </a:spcAft>
              <a:buClr>
                <a:schemeClr val="accent1"/>
              </a:buClr>
              <a:buSzPts val="2380"/>
              <a:buFont typeface="Arial"/>
              <a:buChar char="•"/>
            </a:pPr>
            <a:r>
              <a:rPr lang="en-US"/>
              <a:t>Eric Wada, eric.wada@flc.losrios.edu</a:t>
            </a:r>
            <a:endParaRPr/>
          </a:p>
          <a:p>
            <a:pPr marL="0" marR="0" lvl="0" indent="0" algn="l" rtl="0">
              <a:spcBef>
                <a:spcPts val="560"/>
              </a:spcBef>
              <a:spcAft>
                <a:spcPts val="0"/>
              </a:spcAft>
              <a:buClr>
                <a:schemeClr val="accent1"/>
              </a:buClr>
              <a:buSzPts val="2380"/>
              <a:buFont typeface="Arial"/>
              <a:buNone/>
            </a:pPr>
            <a:endParaRPr sz="2800" b="0" i="0" u="none" strike="noStrike" cap="none">
              <a:solidFill>
                <a:schemeClr val="dk1"/>
              </a:solidFill>
              <a:latin typeface="Arial"/>
              <a:ea typeface="Arial"/>
              <a:cs typeface="Arial"/>
              <a:sym typeface="Arial"/>
            </a:endParaRPr>
          </a:p>
          <a:p>
            <a:pPr marL="0" marR="0" lvl="0" indent="0" algn="r" rtl="0">
              <a:spcBef>
                <a:spcPts val="560"/>
              </a:spcBef>
              <a:spcAft>
                <a:spcPts val="0"/>
              </a:spcAft>
              <a:buClr>
                <a:schemeClr val="accent1"/>
              </a:buClr>
              <a:buSzPts val="2380"/>
              <a:buFont typeface="Arial"/>
              <a:buNone/>
            </a:pPr>
            <a:endParaRPr sz="2800" b="0" i="0" u="none" strike="noStrike" cap="none">
              <a:solidFill>
                <a:schemeClr val="dk1"/>
              </a:solidFill>
              <a:latin typeface="Arial"/>
              <a:ea typeface="Arial"/>
              <a:cs typeface="Arial"/>
              <a:sym typeface="Arial"/>
            </a:endParaRPr>
          </a:p>
        </p:txBody>
      </p:sp>
      <p:sp>
        <p:nvSpPr>
          <p:cNvPr id="308" name="Shape 308"/>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25</a:t>
            </a:fld>
            <a:endParaRPr sz="1400" b="1">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a:t>Introductions</a:t>
            </a:r>
            <a:endParaRPr/>
          </a:p>
        </p:txBody>
      </p:sp>
      <p:sp>
        <p:nvSpPr>
          <p:cNvPr id="114" name="Shape 114"/>
          <p:cNvSpPr txBox="1">
            <a:spLocks noGrp="1"/>
          </p:cNvSpPr>
          <p:nvPr>
            <p:ph type="body" idx="1"/>
          </p:nvPr>
        </p:nvSpPr>
        <p:spPr>
          <a:xfrm>
            <a:off x="457200" y="1673350"/>
            <a:ext cx="8089500" cy="4700100"/>
          </a:xfrm>
          <a:prstGeom prst="rect">
            <a:avLst/>
          </a:prstGeom>
        </p:spPr>
        <p:txBody>
          <a:bodyPr spcFirstLastPara="1" wrap="square" lIns="91425" tIns="45700" rIns="91425" bIns="45700" anchor="t" anchorCtr="0">
            <a:noAutofit/>
          </a:bodyPr>
          <a:lstStyle/>
          <a:p>
            <a:pPr marL="0" lvl="0" indent="0" rtl="0">
              <a:spcBef>
                <a:spcPts val="560"/>
              </a:spcBef>
              <a:spcAft>
                <a:spcPts val="0"/>
              </a:spcAft>
              <a:buNone/>
            </a:pPr>
            <a:r>
              <a:rPr lang="en-US"/>
              <a:t>What is your role in curriculum?</a:t>
            </a:r>
            <a:endParaRPr/>
          </a:p>
          <a:p>
            <a:pPr marL="0" lvl="0" indent="0" rtl="0">
              <a:spcBef>
                <a:spcPts val="560"/>
              </a:spcBef>
              <a:spcAft>
                <a:spcPts val="0"/>
              </a:spcAft>
              <a:buNone/>
            </a:pPr>
            <a:r>
              <a:rPr lang="en-US"/>
              <a:t>What do you hope to learn?</a:t>
            </a:r>
            <a:endParaRPr/>
          </a:p>
        </p:txBody>
      </p:sp>
      <p:sp>
        <p:nvSpPr>
          <p:cNvPr id="115" name="Shape 115"/>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3</a:t>
            </a:fld>
            <a:endParaRPr sz="1400" b="1">
              <a:solidFill>
                <a:srgbClr val="FFFFFF"/>
              </a:solidFill>
              <a:latin typeface="Arial"/>
              <a:ea typeface="Arial"/>
              <a:cs typeface="Arial"/>
              <a:sym typeface="Arial"/>
            </a:endParaRPr>
          </a:p>
        </p:txBody>
      </p:sp>
      <p:sp>
        <p:nvSpPr>
          <p:cNvPr id="116" name="Shape 116"/>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pic>
        <p:nvPicPr>
          <p:cNvPr id="117" name="Shape 117"/>
          <p:cNvPicPr preferRelativeResize="0"/>
          <p:nvPr/>
        </p:nvPicPr>
        <p:blipFill>
          <a:blip r:embed="rId3">
            <a:alphaModFix/>
          </a:blip>
          <a:stretch>
            <a:fillRect/>
          </a:stretch>
        </p:blipFill>
        <p:spPr>
          <a:xfrm>
            <a:off x="4018000" y="3085075"/>
            <a:ext cx="4419600" cy="259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Scenarios</a:t>
            </a:r>
            <a:endParaRPr/>
          </a:p>
        </p:txBody>
      </p:sp>
      <p:sp>
        <p:nvSpPr>
          <p:cNvPr id="124" name="Shape 124"/>
          <p:cNvSpPr txBox="1">
            <a:spLocks noGrp="1"/>
          </p:cNvSpPr>
          <p:nvPr>
            <p:ph type="body" idx="1"/>
          </p:nvPr>
        </p:nvSpPr>
        <p:spPr>
          <a:xfrm>
            <a:off x="457200" y="1273975"/>
            <a:ext cx="8229600" cy="5070000"/>
          </a:xfrm>
          <a:prstGeom prst="rect">
            <a:avLst/>
          </a:prstGeom>
        </p:spPr>
        <p:txBody>
          <a:bodyPr spcFirstLastPara="1" wrap="square" lIns="91425" tIns="45700" rIns="91425" bIns="45700" anchor="t" anchorCtr="0">
            <a:noAutofit/>
          </a:bodyPr>
          <a:lstStyle/>
          <a:p>
            <a:pPr marL="457200" lvl="0" indent="-368300" rtl="0">
              <a:spcBef>
                <a:spcPts val="560"/>
              </a:spcBef>
              <a:spcAft>
                <a:spcPts val="0"/>
              </a:spcAft>
              <a:buSzPts val="2200"/>
              <a:buChar char="•"/>
            </a:pPr>
            <a:r>
              <a:rPr lang="en-US" sz="2200"/>
              <a:t>Courses without SLO assessments are deleted from the college catalog to report a high rate of assessment.</a:t>
            </a:r>
            <a:endParaRPr sz="2200"/>
          </a:p>
          <a:p>
            <a:pPr marL="0" lvl="0" indent="0" rtl="0">
              <a:spcBef>
                <a:spcPts val="560"/>
              </a:spcBef>
              <a:spcAft>
                <a:spcPts val="0"/>
              </a:spcAft>
              <a:buNone/>
            </a:pPr>
            <a:endParaRPr sz="2200"/>
          </a:p>
          <a:p>
            <a:pPr marL="457200" lvl="0" indent="-368300" rtl="0">
              <a:spcBef>
                <a:spcPts val="560"/>
              </a:spcBef>
              <a:spcAft>
                <a:spcPts val="0"/>
              </a:spcAft>
              <a:buSzPts val="2200"/>
              <a:buChar char="•"/>
            </a:pPr>
            <a:r>
              <a:rPr lang="en-US" sz="2200"/>
              <a:t>The college has just received approval for new courses, can they be offered immediately?</a:t>
            </a:r>
            <a:endParaRPr sz="2200"/>
          </a:p>
          <a:p>
            <a:pPr marL="0" lvl="0" indent="0" rtl="0">
              <a:spcBef>
                <a:spcPts val="560"/>
              </a:spcBef>
              <a:spcAft>
                <a:spcPts val="0"/>
              </a:spcAft>
              <a:buNone/>
            </a:pPr>
            <a:endParaRPr sz="2200"/>
          </a:p>
          <a:p>
            <a:pPr marL="457200" lvl="0" indent="-368300" rtl="0">
              <a:spcBef>
                <a:spcPts val="560"/>
              </a:spcBef>
              <a:spcAft>
                <a:spcPts val="0"/>
              </a:spcAft>
              <a:buSzPts val="2200"/>
              <a:buChar char="•"/>
            </a:pPr>
            <a:r>
              <a:rPr lang="en-US" sz="2200"/>
              <a:t>One of the departments on your campus has modified the online schedule of classes to describe content in a history course that is not found in the course outline.</a:t>
            </a:r>
            <a:endParaRPr sz="2200"/>
          </a:p>
          <a:p>
            <a:pPr marL="0" lvl="0" indent="0" rtl="0">
              <a:spcBef>
                <a:spcPts val="560"/>
              </a:spcBef>
              <a:spcAft>
                <a:spcPts val="0"/>
              </a:spcAft>
              <a:buNone/>
            </a:pPr>
            <a:endParaRPr sz="2200"/>
          </a:p>
          <a:p>
            <a:pPr marL="457200" lvl="0" indent="-368300">
              <a:spcBef>
                <a:spcPts val="560"/>
              </a:spcBef>
              <a:spcAft>
                <a:spcPts val="0"/>
              </a:spcAft>
              <a:buSzPts val="2200"/>
              <a:buChar char="•"/>
            </a:pPr>
            <a:r>
              <a:rPr lang="en-US" sz="2200"/>
              <a:t>Students have brought to the department chair a syllabus that shows a different course description than is found in the official course outline.  The faculty claims academic freedom of the syllabus.</a:t>
            </a:r>
            <a:endParaRPr sz="2200"/>
          </a:p>
        </p:txBody>
      </p:sp>
      <p:sp>
        <p:nvSpPr>
          <p:cNvPr id="125" name="Shape 125"/>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4</a:t>
            </a:fld>
            <a:endParaRPr sz="1400" b="1">
              <a:solidFill>
                <a:srgbClr val="FFFFFF"/>
              </a:solidFill>
              <a:latin typeface="Arial"/>
              <a:ea typeface="Arial"/>
              <a:cs typeface="Arial"/>
              <a:sym typeface="Arial"/>
            </a:endParaRPr>
          </a:p>
        </p:txBody>
      </p:sp>
      <p:sp>
        <p:nvSpPr>
          <p:cNvPr id="126" name="Shape 126"/>
          <p:cNvSpPr txBox="1"/>
          <p:nvPr/>
        </p:nvSpPr>
        <p:spPr>
          <a:xfrm>
            <a:off x="0" y="641490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Types of Publications</a:t>
            </a:r>
            <a:endParaRPr/>
          </a:p>
        </p:txBody>
      </p:sp>
      <p:sp>
        <p:nvSpPr>
          <p:cNvPr id="133" name="Shape 133"/>
          <p:cNvSpPr txBox="1">
            <a:spLocks noGrp="1"/>
          </p:cNvSpPr>
          <p:nvPr>
            <p:ph type="body" idx="1"/>
          </p:nvPr>
        </p:nvSpPr>
        <p:spPr>
          <a:xfrm>
            <a:off x="457200" y="1673350"/>
            <a:ext cx="8229600" cy="4729500"/>
          </a:xfrm>
          <a:prstGeom prst="rect">
            <a:avLst/>
          </a:prstGeom>
        </p:spPr>
        <p:txBody>
          <a:bodyPr spcFirstLastPara="1" wrap="square" lIns="91425" tIns="45700" rIns="91425" bIns="45700" anchor="t" anchorCtr="0">
            <a:noAutofit/>
          </a:bodyPr>
          <a:lstStyle/>
          <a:p>
            <a:pPr marL="0" lvl="0" indent="0">
              <a:spcBef>
                <a:spcPts val="560"/>
              </a:spcBef>
              <a:spcAft>
                <a:spcPts val="0"/>
              </a:spcAft>
              <a:buNone/>
            </a:pPr>
            <a:r>
              <a:rPr lang="en-US"/>
              <a:t>College catalog</a:t>
            </a:r>
            <a:endParaRPr/>
          </a:p>
          <a:p>
            <a:pPr marL="0" lvl="0" indent="0">
              <a:spcBef>
                <a:spcPts val="560"/>
              </a:spcBef>
              <a:spcAft>
                <a:spcPts val="0"/>
              </a:spcAft>
              <a:buNone/>
            </a:pPr>
            <a:r>
              <a:rPr lang="en-US"/>
              <a:t>Catalog addendum</a:t>
            </a:r>
            <a:endParaRPr/>
          </a:p>
          <a:p>
            <a:pPr marL="0" lvl="0" indent="0">
              <a:spcBef>
                <a:spcPts val="560"/>
              </a:spcBef>
              <a:spcAft>
                <a:spcPts val="0"/>
              </a:spcAft>
              <a:buNone/>
            </a:pPr>
            <a:r>
              <a:rPr lang="en-US"/>
              <a:t>Schedule of classes</a:t>
            </a:r>
            <a:endParaRPr/>
          </a:p>
          <a:p>
            <a:pPr marL="0" lvl="0" indent="0">
              <a:spcBef>
                <a:spcPts val="560"/>
              </a:spcBef>
              <a:spcAft>
                <a:spcPts val="0"/>
              </a:spcAft>
              <a:buNone/>
            </a:pPr>
            <a:r>
              <a:rPr lang="en-US"/>
              <a:t>Class syllabus</a:t>
            </a:r>
            <a:endParaRPr/>
          </a:p>
          <a:p>
            <a:pPr marL="0" lvl="0" indent="0">
              <a:spcBef>
                <a:spcPts val="560"/>
              </a:spcBef>
              <a:spcAft>
                <a:spcPts val="0"/>
              </a:spcAft>
              <a:buNone/>
            </a:pPr>
            <a:r>
              <a:rPr lang="en-US"/>
              <a:t>Other:</a:t>
            </a:r>
            <a:endParaRPr/>
          </a:p>
          <a:p>
            <a:pPr marL="0" lvl="0" indent="0">
              <a:spcBef>
                <a:spcPts val="560"/>
              </a:spcBef>
              <a:spcAft>
                <a:spcPts val="0"/>
              </a:spcAft>
              <a:buNone/>
            </a:pPr>
            <a:r>
              <a:rPr lang="en-US"/>
              <a:t>	College and departmental websites</a:t>
            </a:r>
            <a:endParaRPr/>
          </a:p>
          <a:p>
            <a:pPr marL="0" lvl="0" indent="0">
              <a:spcBef>
                <a:spcPts val="560"/>
              </a:spcBef>
              <a:spcAft>
                <a:spcPts val="0"/>
              </a:spcAft>
              <a:buNone/>
            </a:pPr>
            <a:r>
              <a:rPr lang="en-US"/>
              <a:t>	Marketing materials</a:t>
            </a:r>
            <a:endParaRPr/>
          </a:p>
          <a:p>
            <a:pPr marL="0" lvl="0" indent="0">
              <a:spcBef>
                <a:spcPts val="560"/>
              </a:spcBef>
              <a:spcAft>
                <a:spcPts val="0"/>
              </a:spcAft>
              <a:buNone/>
            </a:pPr>
            <a:endParaRPr/>
          </a:p>
        </p:txBody>
      </p:sp>
      <p:sp>
        <p:nvSpPr>
          <p:cNvPr id="134" name="Shape 134"/>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5</a:t>
            </a:fld>
            <a:endParaRPr sz="1400" b="1">
              <a:solidFill>
                <a:srgbClr val="FFFFFF"/>
              </a:solidFill>
              <a:latin typeface="Arial"/>
              <a:ea typeface="Arial"/>
              <a:cs typeface="Arial"/>
              <a:sym typeface="Arial"/>
            </a:endParaRPr>
          </a:p>
        </p:txBody>
      </p:sp>
      <p:sp>
        <p:nvSpPr>
          <p:cNvPr id="135" name="Shape 135"/>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04800" y="304801"/>
            <a:ext cx="8534400" cy="685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ACCJC </a:t>
            </a:r>
            <a:r>
              <a:rPr lang="en-US" sz="3600"/>
              <a:t>Standard I.C</a:t>
            </a:r>
            <a:endParaRPr sz="3600" b="0" i="0" u="none" strike="noStrike" cap="none">
              <a:solidFill>
                <a:schemeClr val="dk2"/>
              </a:solidFill>
              <a:latin typeface="Arial"/>
              <a:ea typeface="Arial"/>
              <a:cs typeface="Arial"/>
              <a:sym typeface="Arial"/>
            </a:endParaRPr>
          </a:p>
        </p:txBody>
      </p:sp>
      <p:sp>
        <p:nvSpPr>
          <p:cNvPr id="141" name="Shape 141"/>
          <p:cNvSpPr txBox="1">
            <a:spLocks noGrp="1"/>
          </p:cNvSpPr>
          <p:nvPr>
            <p:ph type="body" idx="1"/>
          </p:nvPr>
        </p:nvSpPr>
        <p:spPr>
          <a:xfrm>
            <a:off x="304800" y="990600"/>
            <a:ext cx="3948900" cy="53172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2000" b="0" i="0" u="none" strike="noStrike" cap="none">
                <a:solidFill>
                  <a:schemeClr val="dk1"/>
                </a:solidFill>
                <a:latin typeface="Arial"/>
                <a:ea typeface="Arial"/>
                <a:cs typeface="Arial"/>
                <a:sym typeface="Arial"/>
              </a:rPr>
              <a:t>The </a:t>
            </a:r>
            <a:r>
              <a:rPr lang="en-US" sz="2000"/>
              <a:t>institution assures the clarity, accuracy, and integrity of information provided to students related to its mission statement, learning outcomes, educational programs, and student support services - I.C.1 (ER 20) </a:t>
            </a:r>
            <a:endParaRPr sz="2000" b="0" i="0" u="none" strike="noStrike" cap="none">
              <a:solidFill>
                <a:schemeClr val="dk1"/>
              </a:solidFill>
              <a:latin typeface="Arial"/>
              <a:ea typeface="Arial"/>
              <a:cs typeface="Arial"/>
              <a:sym typeface="Arial"/>
            </a:endParaRPr>
          </a:p>
          <a:p>
            <a:pPr marL="0" marR="0" lvl="0" indent="0" algn="l" rtl="0">
              <a:spcBef>
                <a:spcPts val="400"/>
              </a:spcBef>
              <a:spcAft>
                <a:spcPts val="0"/>
              </a:spcAft>
              <a:buNone/>
            </a:pPr>
            <a:r>
              <a:rPr lang="en-US" sz="2000" b="0" i="0" u="none" strike="noStrike" cap="none">
                <a:solidFill>
                  <a:schemeClr val="dk1"/>
                </a:solidFill>
                <a:latin typeface="Arial"/>
                <a:ea typeface="Arial"/>
                <a:cs typeface="Arial"/>
                <a:sym typeface="Arial"/>
              </a:rPr>
              <a:t> </a:t>
            </a:r>
            <a:endParaRPr sz="2000"/>
          </a:p>
          <a:p>
            <a:pPr marL="0" marR="0" lvl="0" indent="0" algn="l" rtl="0">
              <a:spcBef>
                <a:spcPts val="400"/>
              </a:spcBef>
              <a:spcAft>
                <a:spcPts val="0"/>
              </a:spcAft>
              <a:buNone/>
            </a:pPr>
            <a:r>
              <a:rPr lang="en-US" sz="2000" b="0" i="0" u="none" strike="noStrike" cap="none">
                <a:solidFill>
                  <a:schemeClr val="dk1"/>
                </a:solidFill>
                <a:latin typeface="Arial"/>
                <a:ea typeface="Arial"/>
                <a:cs typeface="Arial"/>
                <a:sym typeface="Arial"/>
              </a:rPr>
              <a:t>The institution provides a </a:t>
            </a:r>
            <a:r>
              <a:rPr lang="en-US" sz="2000" b="0" i="0" u="none" strike="noStrike" cap="none">
                <a:solidFill>
                  <a:srgbClr val="0070C0"/>
                </a:solidFill>
                <a:latin typeface="Arial"/>
                <a:ea typeface="Arial"/>
                <a:cs typeface="Arial"/>
                <a:sym typeface="Arial"/>
              </a:rPr>
              <a:t>print or online catalog </a:t>
            </a:r>
            <a:r>
              <a:rPr lang="en-US" sz="2000" b="0" i="0" u="none" strike="noStrike" cap="none">
                <a:solidFill>
                  <a:schemeClr val="dk1"/>
                </a:solidFill>
                <a:latin typeface="Arial"/>
                <a:ea typeface="Arial"/>
                <a:cs typeface="Arial"/>
                <a:sym typeface="Arial"/>
              </a:rPr>
              <a:t>for students and prospective students with precise, accurate, and current information </a:t>
            </a:r>
            <a:r>
              <a:rPr lang="en-US" sz="2000"/>
              <a:t> - I.C.2 (ER 20) </a:t>
            </a:r>
            <a:endParaRPr sz="2000" b="0" i="0" u="none" strike="noStrike" cap="none">
              <a:solidFill>
                <a:schemeClr val="dk1"/>
              </a:solidFill>
              <a:latin typeface="Arial"/>
              <a:ea typeface="Arial"/>
              <a:cs typeface="Arial"/>
              <a:sym typeface="Arial"/>
            </a:endParaRPr>
          </a:p>
        </p:txBody>
      </p:sp>
      <p:sp>
        <p:nvSpPr>
          <p:cNvPr id="142" name="Shape 14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i="0" u="none" strike="noStrike" cap="none">
                <a:solidFill>
                  <a:srgbClr val="FFFFFF"/>
                </a:solidFill>
                <a:latin typeface="Arial"/>
                <a:ea typeface="Arial"/>
                <a:cs typeface="Arial"/>
                <a:sym typeface="Arial"/>
              </a:rPr>
              <a:t>6</a:t>
            </a:fld>
            <a:endParaRPr sz="1400" b="1" i="0" u="none" strike="noStrike" cap="none">
              <a:solidFill>
                <a:srgbClr val="FFFFFF"/>
              </a:solidFill>
              <a:latin typeface="Arial"/>
              <a:ea typeface="Arial"/>
              <a:cs typeface="Arial"/>
              <a:sym typeface="Arial"/>
            </a:endParaRPr>
          </a:p>
        </p:txBody>
      </p:sp>
      <p:sp>
        <p:nvSpPr>
          <p:cNvPr id="143" name="Shape 143"/>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pic>
        <p:nvPicPr>
          <p:cNvPr id="144" name="Shape 144"/>
          <p:cNvPicPr preferRelativeResize="0"/>
          <p:nvPr/>
        </p:nvPicPr>
        <p:blipFill>
          <a:blip r:embed="rId3">
            <a:alphaModFix/>
          </a:blip>
          <a:stretch>
            <a:fillRect/>
          </a:stretch>
        </p:blipFill>
        <p:spPr>
          <a:xfrm>
            <a:off x="4253750" y="2282638"/>
            <a:ext cx="4585449" cy="22927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04800" y="304801"/>
            <a:ext cx="8534400" cy="685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ACCJC </a:t>
            </a:r>
            <a:r>
              <a:rPr lang="en-US" sz="3600"/>
              <a:t>Policy on Institutional Advertising</a:t>
            </a:r>
            <a:endParaRPr sz="3600" b="0" i="0" u="none" strike="noStrike" cap="none">
              <a:solidFill>
                <a:schemeClr val="dk2"/>
              </a:solidFill>
              <a:latin typeface="Arial"/>
              <a:ea typeface="Arial"/>
              <a:cs typeface="Arial"/>
              <a:sym typeface="Arial"/>
            </a:endParaRPr>
          </a:p>
        </p:txBody>
      </p:sp>
      <p:sp>
        <p:nvSpPr>
          <p:cNvPr id="150" name="Shape 150"/>
          <p:cNvSpPr txBox="1">
            <a:spLocks noGrp="1"/>
          </p:cNvSpPr>
          <p:nvPr>
            <p:ph type="body" idx="1"/>
          </p:nvPr>
        </p:nvSpPr>
        <p:spPr>
          <a:xfrm>
            <a:off x="4658500" y="990600"/>
            <a:ext cx="4028400" cy="38037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480"/>
              </a:spcBef>
              <a:spcAft>
                <a:spcPts val="0"/>
              </a:spcAft>
              <a:buClr>
                <a:schemeClr val="accent1"/>
              </a:buClr>
              <a:buSzPts val="2040"/>
              <a:buFont typeface="Arial"/>
              <a:buNone/>
            </a:pPr>
            <a:r>
              <a:rPr lang="en-US" sz="2400" b="0" i="0" u="none" strike="noStrike" cap="none">
                <a:solidFill>
                  <a:schemeClr val="dk1"/>
                </a:solidFill>
                <a:latin typeface="Arial"/>
                <a:ea typeface="Arial"/>
                <a:cs typeface="Arial"/>
                <a:sym typeface="Arial"/>
              </a:rPr>
              <a:t>Policy on Institutional Advertising</a:t>
            </a:r>
            <a:endParaRPr/>
          </a:p>
          <a:p>
            <a:pPr marL="0" marR="0" lvl="0" indent="0" algn="l" rtl="0">
              <a:spcBef>
                <a:spcPts val="400"/>
              </a:spcBef>
              <a:spcAft>
                <a:spcPts val="0"/>
              </a:spcAft>
              <a:buNone/>
            </a:pPr>
            <a:r>
              <a:rPr lang="en-US" sz="2000" b="0" i="0" u="none" strike="noStrike" cap="none">
                <a:solidFill>
                  <a:srgbClr val="0070C0"/>
                </a:solidFill>
                <a:latin typeface="Arial"/>
                <a:ea typeface="Arial"/>
                <a:cs typeface="Arial"/>
                <a:sym typeface="Arial"/>
              </a:rPr>
              <a:t>Educational programs </a:t>
            </a:r>
            <a:r>
              <a:rPr lang="en-US" sz="2000" b="0" i="0" u="none" strike="noStrike" cap="none">
                <a:solidFill>
                  <a:schemeClr val="dk1"/>
                </a:solidFill>
                <a:latin typeface="Arial"/>
                <a:ea typeface="Arial"/>
                <a:cs typeface="Arial"/>
                <a:sym typeface="Arial"/>
              </a:rPr>
              <a:t>and services offered shall be the </a:t>
            </a:r>
            <a:r>
              <a:rPr lang="en-US" sz="2000" b="0" i="0" u="sng" strike="noStrike" cap="none">
                <a:solidFill>
                  <a:schemeClr val="dk1"/>
                </a:solidFill>
                <a:latin typeface="Arial"/>
                <a:ea typeface="Arial"/>
                <a:cs typeface="Arial"/>
                <a:sym typeface="Arial"/>
              </a:rPr>
              <a:t>primary emphasis </a:t>
            </a:r>
            <a:r>
              <a:rPr lang="en-US" sz="2000" b="0" i="0" u="none" strike="noStrike" cap="none">
                <a:solidFill>
                  <a:schemeClr val="dk1"/>
                </a:solidFill>
                <a:latin typeface="Arial"/>
                <a:ea typeface="Arial"/>
                <a:cs typeface="Arial"/>
                <a:sym typeface="Arial"/>
              </a:rPr>
              <a:t>of all advertisements, publications, promotional literature and recruitment activities, including those presented in electronic formats…</a:t>
            </a:r>
            <a:endParaRPr sz="2800" b="0" i="0" u="none" strike="noStrike" cap="none">
              <a:solidFill>
                <a:schemeClr val="dk1"/>
              </a:solidFill>
              <a:latin typeface="Arial"/>
              <a:ea typeface="Arial"/>
              <a:cs typeface="Arial"/>
              <a:sym typeface="Arial"/>
            </a:endParaRPr>
          </a:p>
        </p:txBody>
      </p:sp>
      <p:sp>
        <p:nvSpPr>
          <p:cNvPr id="151" name="Shape 151"/>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i="0" u="none" strike="noStrike" cap="none">
                <a:solidFill>
                  <a:srgbClr val="FFFFFF"/>
                </a:solidFill>
                <a:latin typeface="Arial"/>
                <a:ea typeface="Arial"/>
                <a:cs typeface="Arial"/>
                <a:sym typeface="Arial"/>
              </a:rPr>
              <a:t>7</a:t>
            </a:fld>
            <a:endParaRPr sz="1400" b="1" i="0" u="none" strike="noStrike" cap="none">
              <a:solidFill>
                <a:srgbClr val="FFFFFF"/>
              </a:solidFill>
              <a:latin typeface="Arial"/>
              <a:ea typeface="Arial"/>
              <a:cs typeface="Arial"/>
              <a:sym typeface="Arial"/>
            </a:endParaRPr>
          </a:p>
        </p:txBody>
      </p:sp>
      <p:sp>
        <p:nvSpPr>
          <p:cNvPr id="152" name="Shape 152"/>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pic>
        <p:nvPicPr>
          <p:cNvPr id="153" name="Shape 153"/>
          <p:cNvPicPr preferRelativeResize="0"/>
          <p:nvPr/>
        </p:nvPicPr>
        <p:blipFill>
          <a:blip r:embed="rId3">
            <a:alphaModFix/>
          </a:blip>
          <a:stretch>
            <a:fillRect/>
          </a:stretch>
        </p:blipFill>
        <p:spPr>
          <a:xfrm>
            <a:off x="304800" y="1354324"/>
            <a:ext cx="4114800" cy="37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457200" y="1498252"/>
            <a:ext cx="8190600" cy="2134500"/>
          </a:xfrm>
          <a:prstGeom prst="rect">
            <a:avLst/>
          </a:prstGeom>
          <a:noFill/>
          <a:ln>
            <a:noFill/>
          </a:ln>
        </p:spPr>
        <p:txBody>
          <a:bodyPr spcFirstLastPara="1" wrap="square" lIns="91425" tIns="45700" rIns="91425" bIns="45700" anchor="t" anchorCtr="0">
            <a:noAutofit/>
          </a:bodyPr>
          <a:lstStyle/>
          <a:p>
            <a:pPr marL="457200" lvl="0" indent="-381000" rtl="0">
              <a:spcBef>
                <a:spcPts val="560"/>
              </a:spcBef>
              <a:spcAft>
                <a:spcPts val="0"/>
              </a:spcAft>
              <a:buSzPts val="2400"/>
              <a:buChar char="•"/>
            </a:pPr>
            <a:r>
              <a:rPr lang="en-US" sz="2400"/>
              <a:t>Admissions, Fees and Programs</a:t>
            </a:r>
            <a:endParaRPr sz="2400"/>
          </a:p>
          <a:p>
            <a:pPr marL="457200" lvl="0" indent="-381000" rtl="0">
              <a:spcBef>
                <a:spcPts val="0"/>
              </a:spcBef>
              <a:spcAft>
                <a:spcPts val="0"/>
              </a:spcAft>
              <a:buSzPts val="2400"/>
              <a:buChar char="•"/>
            </a:pPr>
            <a:r>
              <a:rPr lang="en-US" sz="2400"/>
              <a:t>Major Policies and Procedures Affecting Students </a:t>
            </a:r>
            <a:endParaRPr sz="2400"/>
          </a:p>
          <a:p>
            <a:pPr marL="457200" lvl="0" indent="-381000" rtl="0">
              <a:spcBef>
                <a:spcPts val="0"/>
              </a:spcBef>
              <a:spcAft>
                <a:spcPts val="0"/>
              </a:spcAft>
              <a:buSzPts val="2400"/>
              <a:buChar char="•"/>
            </a:pPr>
            <a:r>
              <a:rPr lang="en-US" sz="2400"/>
              <a:t>Locations or Publications Where Other Policies may be Found</a:t>
            </a:r>
            <a:endParaRPr sz="2400"/>
          </a:p>
          <a:p>
            <a:pPr marL="0" lvl="0" indent="0" rtl="0">
              <a:spcBef>
                <a:spcPts val="560"/>
              </a:spcBef>
              <a:spcAft>
                <a:spcPts val="0"/>
              </a:spcAft>
              <a:buClr>
                <a:schemeClr val="accent1"/>
              </a:buClr>
              <a:buSzPts val="2040"/>
              <a:buFont typeface="Arial"/>
              <a:buNone/>
            </a:pPr>
            <a:endParaRPr sz="2400"/>
          </a:p>
        </p:txBody>
      </p:sp>
      <p:sp>
        <p:nvSpPr>
          <p:cNvPr id="159" name="Shape 159"/>
          <p:cNvSpPr txBox="1">
            <a:spLocks noGrp="1"/>
          </p:cNvSpPr>
          <p:nvPr>
            <p:ph type="title"/>
          </p:nvPr>
        </p:nvSpPr>
        <p:spPr>
          <a:xfrm>
            <a:off x="285343" y="518809"/>
            <a:ext cx="8534400" cy="685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ACCJC Publication Requirements</a:t>
            </a:r>
            <a:endParaRPr sz="3600" b="0" i="0" u="none" strike="noStrike" cap="none">
              <a:solidFill>
                <a:schemeClr val="dk2"/>
              </a:solidFill>
              <a:latin typeface="Arial"/>
              <a:ea typeface="Arial"/>
              <a:cs typeface="Arial"/>
              <a:sym typeface="Arial"/>
            </a:endParaRPr>
          </a:p>
        </p:txBody>
      </p:sp>
      <p:sp>
        <p:nvSpPr>
          <p:cNvPr id="160" name="Shape 160"/>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8</a:t>
            </a:fld>
            <a:endParaRPr sz="1400" b="1">
              <a:solidFill>
                <a:srgbClr val="FFFFFF"/>
              </a:solidFill>
              <a:latin typeface="Arial"/>
              <a:ea typeface="Arial"/>
              <a:cs typeface="Arial"/>
              <a:sym typeface="Arial"/>
            </a:endParaRPr>
          </a:p>
        </p:txBody>
      </p:sp>
      <p:pic>
        <p:nvPicPr>
          <p:cNvPr id="161" name="Shape 161"/>
          <p:cNvPicPr preferRelativeResize="0"/>
          <p:nvPr/>
        </p:nvPicPr>
        <p:blipFill>
          <a:blip r:embed="rId3">
            <a:alphaModFix/>
          </a:blip>
          <a:stretch>
            <a:fillRect/>
          </a:stretch>
        </p:blipFill>
        <p:spPr>
          <a:xfrm>
            <a:off x="1474088" y="3138625"/>
            <a:ext cx="6195825" cy="3141700"/>
          </a:xfrm>
          <a:prstGeom prst="rect">
            <a:avLst/>
          </a:prstGeom>
          <a:noFill/>
          <a:ln>
            <a:noFill/>
          </a:ln>
        </p:spPr>
      </p:pic>
      <p:sp>
        <p:nvSpPr>
          <p:cNvPr id="162" name="Shape 162"/>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04800" y="304801"/>
            <a:ext cx="8534400" cy="685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Title 5 Course Publication Requirements</a:t>
            </a:r>
            <a:endParaRPr sz="3600" b="0" i="0" u="none" strike="noStrike" cap="none">
              <a:solidFill>
                <a:schemeClr val="dk2"/>
              </a:solidFill>
              <a:latin typeface="Arial"/>
              <a:ea typeface="Arial"/>
              <a:cs typeface="Arial"/>
              <a:sym typeface="Arial"/>
            </a:endParaRPr>
          </a:p>
        </p:txBody>
      </p:sp>
      <p:sp>
        <p:nvSpPr>
          <p:cNvPr id="168" name="Shape 168"/>
          <p:cNvSpPr txBox="1">
            <a:spLocks noGrp="1"/>
          </p:cNvSpPr>
          <p:nvPr>
            <p:ph type="body" idx="1"/>
          </p:nvPr>
        </p:nvSpPr>
        <p:spPr>
          <a:xfrm>
            <a:off x="304800" y="990601"/>
            <a:ext cx="8534400" cy="533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§58104: Courses must be published in the official </a:t>
            </a:r>
            <a:r>
              <a:rPr lang="en-US" sz="2000" b="0" i="0" u="none" strike="noStrike" cap="none">
                <a:solidFill>
                  <a:srgbClr val="0070C0"/>
                </a:solidFill>
                <a:latin typeface="Arial"/>
                <a:ea typeface="Arial"/>
                <a:cs typeface="Arial"/>
                <a:sym typeface="Arial"/>
              </a:rPr>
              <a:t>catalog and/or addenda and listed in the schedule of classes.</a:t>
            </a:r>
            <a:endParaRPr/>
          </a:p>
          <a:p>
            <a:pPr marL="0" marR="0" lvl="0" indent="0" algn="l" rtl="0">
              <a:spcBef>
                <a:spcPts val="1000"/>
              </a:spcBef>
              <a:spcAft>
                <a:spcPts val="0"/>
              </a:spcAft>
              <a:buNone/>
            </a:pPr>
            <a:r>
              <a:rPr lang="en-US" sz="2000" b="0" i="0" u="none" strike="noStrike" cap="none">
                <a:solidFill>
                  <a:schemeClr val="dk1"/>
                </a:solidFill>
                <a:latin typeface="Arial"/>
                <a:ea typeface="Arial"/>
                <a:cs typeface="Arial"/>
                <a:sym typeface="Arial"/>
              </a:rPr>
              <a:t>§58102: Course </a:t>
            </a:r>
            <a:r>
              <a:rPr lang="en-US" sz="2000" b="0" i="0" u="none" strike="noStrike" cap="none">
                <a:solidFill>
                  <a:srgbClr val="0070C0"/>
                </a:solidFill>
                <a:latin typeface="Arial"/>
                <a:ea typeface="Arial"/>
                <a:cs typeface="Arial"/>
                <a:sym typeface="Arial"/>
              </a:rPr>
              <a:t>Descriptions</a:t>
            </a:r>
            <a:r>
              <a:rPr lang="en-US" sz="2000"/>
              <a:t> must be clear and understandable</a:t>
            </a:r>
            <a:endParaRPr sz="1600" b="0" i="0" u="none" strike="noStrike" cap="none">
              <a:solidFill>
                <a:schemeClr val="dk1"/>
              </a:solidFill>
              <a:latin typeface="Arial"/>
              <a:ea typeface="Arial"/>
              <a:cs typeface="Arial"/>
              <a:sym typeface="Arial"/>
            </a:endParaRPr>
          </a:p>
          <a:p>
            <a:pPr marL="0" marR="0" lvl="0" indent="0" algn="l" rtl="0">
              <a:spcBef>
                <a:spcPts val="920"/>
              </a:spcBef>
              <a:spcAft>
                <a:spcPts val="0"/>
              </a:spcAft>
              <a:buNone/>
            </a:pPr>
            <a:r>
              <a:rPr lang="en-US" sz="2000"/>
              <a:t>§55003: Requisites must be published in college publications available to students and in the COR.</a:t>
            </a:r>
            <a:endParaRPr sz="2000"/>
          </a:p>
          <a:p>
            <a:pPr marL="0" lvl="0" indent="0" rtl="0">
              <a:spcBef>
                <a:spcPts val="1000"/>
              </a:spcBef>
              <a:spcAft>
                <a:spcPts val="0"/>
              </a:spcAft>
              <a:buClr>
                <a:schemeClr val="dk1"/>
              </a:buClr>
              <a:buSzPts val="1100"/>
              <a:buFont typeface="Arial"/>
              <a:buNone/>
            </a:pPr>
            <a:r>
              <a:rPr lang="en-US" sz="2000"/>
              <a:t>§55041(b): </a:t>
            </a:r>
            <a:r>
              <a:rPr lang="en-US" sz="2000">
                <a:solidFill>
                  <a:srgbClr val="0070C0"/>
                </a:solidFill>
              </a:rPr>
              <a:t>Repeatable courses </a:t>
            </a:r>
            <a:r>
              <a:rPr lang="en-US" sz="2000"/>
              <a:t>must be identified as such</a:t>
            </a:r>
            <a:endParaRPr sz="2000"/>
          </a:p>
          <a:p>
            <a:pPr marL="0" marR="0" lvl="0" indent="0" algn="l" rtl="0">
              <a:spcBef>
                <a:spcPts val="1000"/>
              </a:spcBef>
              <a:spcAft>
                <a:spcPts val="0"/>
              </a:spcAft>
              <a:buNone/>
            </a:pPr>
            <a:endParaRPr sz="2000" b="0" i="0" u="none" strike="noStrike" cap="none">
              <a:solidFill>
                <a:schemeClr val="dk1"/>
              </a:solidFill>
              <a:latin typeface="Arial"/>
              <a:ea typeface="Arial"/>
              <a:cs typeface="Arial"/>
              <a:sym typeface="Arial"/>
            </a:endParaRPr>
          </a:p>
        </p:txBody>
      </p:sp>
      <p:sp>
        <p:nvSpPr>
          <p:cNvPr id="169" name="Shape 16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1">
                <a:solidFill>
                  <a:srgbClr val="FFFFFF"/>
                </a:solidFill>
                <a:latin typeface="Arial"/>
                <a:ea typeface="Arial"/>
                <a:cs typeface="Arial"/>
                <a:sym typeface="Arial"/>
              </a:rPr>
              <a:t>9</a:t>
            </a:fld>
            <a:endParaRPr sz="1400" b="1">
              <a:solidFill>
                <a:srgbClr val="FFFFFF"/>
              </a:solidFill>
              <a:latin typeface="Arial"/>
              <a:ea typeface="Arial"/>
              <a:cs typeface="Arial"/>
              <a:sym typeface="Arial"/>
            </a:endParaRPr>
          </a:p>
        </p:txBody>
      </p:sp>
      <p:pic>
        <p:nvPicPr>
          <p:cNvPr id="170" name="Shape 170"/>
          <p:cNvPicPr preferRelativeResize="0"/>
          <p:nvPr/>
        </p:nvPicPr>
        <p:blipFill>
          <a:blip r:embed="rId3">
            <a:alphaModFix/>
          </a:blip>
          <a:stretch>
            <a:fillRect/>
          </a:stretch>
        </p:blipFill>
        <p:spPr>
          <a:xfrm>
            <a:off x="1639745" y="3583453"/>
            <a:ext cx="5864505" cy="2193325"/>
          </a:xfrm>
          <a:prstGeom prst="rect">
            <a:avLst/>
          </a:prstGeom>
          <a:noFill/>
          <a:ln>
            <a:noFill/>
          </a:ln>
        </p:spPr>
      </p:pic>
      <p:sp>
        <p:nvSpPr>
          <p:cNvPr id="171" name="Shape 171"/>
          <p:cNvSpPr txBox="1"/>
          <p:nvPr/>
        </p:nvSpPr>
        <p:spPr>
          <a:xfrm>
            <a:off x="0" y="59303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ASCCC Curriculum Institute</a:t>
            </a:r>
            <a:br>
              <a:rPr lang="en-US" sz="1000"/>
            </a:br>
            <a:r>
              <a:rPr lang="en-US" sz="1000"/>
              <a:t>July 11-14, 2018 </a:t>
            </a:r>
            <a:r>
              <a:rPr lang="en-US" sz="1000">
                <a:solidFill>
                  <a:srgbClr val="000000"/>
                </a:solidFill>
              </a:rPr>
              <a:t>Riverside Convention Center</a:t>
            </a:r>
            <a:endParaRPr sz="100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theme/theme1.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1604</Words>
  <Application>Microsoft Macintosh PowerPoint</Application>
  <PresentationFormat>On-screen Show (4:3)</PresentationFormat>
  <Paragraphs>224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CURRICULUM AND  PUBLIC DOCUMENTS</vt:lpstr>
      <vt:lpstr>Description</vt:lpstr>
      <vt:lpstr>Introductions</vt:lpstr>
      <vt:lpstr>Scenarios</vt:lpstr>
      <vt:lpstr>Types of Publications</vt:lpstr>
      <vt:lpstr>ACCJC Standard I.C</vt:lpstr>
      <vt:lpstr>ACCJC Policy on Institutional Advertising</vt:lpstr>
      <vt:lpstr>ACCJC Publication Requirements</vt:lpstr>
      <vt:lpstr>Title 5 Course Publication Requirements</vt:lpstr>
      <vt:lpstr>Title 5 Course Publication Requirements</vt:lpstr>
      <vt:lpstr>Other Course Elements/Publications</vt:lpstr>
      <vt:lpstr>Title 5 Program Publication Requirements</vt:lpstr>
      <vt:lpstr>Title 5 Program Publication Requirements</vt:lpstr>
      <vt:lpstr>PCAH Program Publication Requirements</vt:lpstr>
      <vt:lpstr>Additional Program Information</vt:lpstr>
      <vt:lpstr>Program Review: Accreditation</vt:lpstr>
      <vt:lpstr>Program and/or Periodic Review</vt:lpstr>
      <vt:lpstr>Reviewing Publication Policies</vt:lpstr>
      <vt:lpstr>The Catalog</vt:lpstr>
      <vt:lpstr>ACCJC: The Catalog</vt:lpstr>
      <vt:lpstr>ACCJC: The Catalog</vt:lpstr>
      <vt:lpstr>The Catalog</vt:lpstr>
      <vt:lpstr>Where Does Catalog Info Come From?</vt:lpstr>
      <vt:lpstr>Online Resources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AND  PUBLIC DOCUMENTS</dc:title>
  <cp:lastModifiedBy>Eric Wada</cp:lastModifiedBy>
  <cp:revision>1</cp:revision>
  <dcterms:modified xsi:type="dcterms:W3CDTF">2018-07-10T04:41:22Z</dcterms:modified>
</cp:coreProperties>
</file>