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36" y="-1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39992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Eric</a:t>
            </a:r>
            <a:endParaRPr sz="12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5" name="Shape 2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3" name="Shape 2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Shape 22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Spoke with David Garcia in regards to accuracy of slide, especially first bullet.</a:t>
            </a: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Eric</a:t>
            </a:r>
            <a:endParaRPr sz="1200" b="0" i="0" u="none" strike="noStrike" cap="none">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5" name="Shape 2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2" name="Shape 2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Shape 25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5" name="Shape 2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71" name="Shape 2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7" name="Shape 2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9" name="Shape 2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5" name="Shape 3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5" name="Shape 31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0" name="Shape 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Shape 32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Marie</a:t>
            </a:r>
            <a:endParaRPr sz="12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Shape 1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Marie</a:t>
            </a:r>
            <a:endParaRPr sz="1200" b="0" i="0" u="none" strike="noStrike" cap="none">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Shape 16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Some of these codes are not chosen during the curriculum review process which is why it is important for the specialist to understand the data element dictionary as they will input the appropriate codes based upon the proposal.</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Shape 19"/>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2" name="Shape 22"/>
          <p:cNvGrpSpPr/>
          <p:nvPr/>
        </p:nvGrpSpPr>
        <p:grpSpPr>
          <a:xfrm>
            <a:off x="9649215" y="4068923"/>
            <a:ext cx="1080904" cy="1080902"/>
            <a:chOff x="9685338" y="4460675"/>
            <a:chExt cx="1080904" cy="1080902"/>
          </a:xfrm>
        </p:grpSpPr>
        <p:sp>
          <p:nvSpPr>
            <p:cNvPr id="23" name="Shape 23"/>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 name="Shape 25"/>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9600"/>
              <a:buFont typeface="Rokkitt"/>
              <a:buNone/>
              <a:defRPr sz="96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lstStyle>
            <a:lvl1pPr marR="0" lvl="0" algn="l" rtl="0">
              <a:lnSpc>
                <a:spcPct val="90000"/>
              </a:lnSpc>
              <a:spcBef>
                <a:spcPts val="1200"/>
              </a:spcBef>
              <a:spcAft>
                <a:spcPts val="0"/>
              </a:spcAft>
              <a:buClr>
                <a:srgbClr val="9E3611"/>
              </a:buClr>
              <a:buSzPts val="1870"/>
              <a:buFont typeface="Noto Sans Symbols"/>
              <a:buNone/>
              <a:defRPr sz="2200" b="0" i="0" u="none" strike="noStrike" cap="none">
                <a:solidFill>
                  <a:schemeClr val="dk1"/>
                </a:solidFill>
                <a:latin typeface="Rockwell"/>
                <a:ea typeface="Rockwell"/>
                <a:cs typeface="Rockwell"/>
                <a:sym typeface="Rockwell"/>
              </a:defRPr>
            </a:lvl1pPr>
            <a:lvl2pPr marR="0" lvl="1" algn="ctr" rtl="0">
              <a:lnSpc>
                <a:spcPct val="90000"/>
              </a:lnSpc>
              <a:spcBef>
                <a:spcPts val="400"/>
              </a:spcBef>
              <a:spcAft>
                <a:spcPts val="0"/>
              </a:spcAft>
              <a:buClr>
                <a:srgbClr val="9E3611"/>
              </a:buClr>
              <a:buSzPts val="1870"/>
              <a:buFont typeface="Noto Sans Symbols"/>
              <a:buNone/>
              <a:defRPr sz="2200" b="0" i="0" u="none" strike="noStrike" cap="none">
                <a:solidFill>
                  <a:schemeClr val="dk1"/>
                </a:solidFill>
                <a:latin typeface="Rockwell"/>
                <a:ea typeface="Rockwell"/>
                <a:cs typeface="Rockwell"/>
                <a:sym typeface="Rockwell"/>
              </a:defRPr>
            </a:lvl2pPr>
            <a:lvl3pPr marR="0" lvl="2" algn="ctr" rtl="0">
              <a:lnSpc>
                <a:spcPct val="90000"/>
              </a:lnSpc>
              <a:spcBef>
                <a:spcPts val="400"/>
              </a:spcBef>
              <a:spcAft>
                <a:spcPts val="0"/>
              </a:spcAft>
              <a:buClr>
                <a:srgbClr val="9E3611"/>
              </a:buClr>
              <a:buSzPts val="1870"/>
              <a:buFont typeface="Noto Sans Symbols"/>
              <a:buNone/>
              <a:defRPr sz="2200" b="0" i="0" u="none" strike="noStrike" cap="none">
                <a:solidFill>
                  <a:schemeClr val="dk1"/>
                </a:solidFill>
                <a:latin typeface="Rockwell"/>
                <a:ea typeface="Rockwell"/>
                <a:cs typeface="Rockwell"/>
                <a:sym typeface="Rockwell"/>
              </a:defRPr>
            </a:lvl3pPr>
            <a:lvl4pPr marR="0" lvl="3"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4pPr>
            <a:lvl5pPr marR="0" lvl="4"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5pPr>
            <a:lvl6pPr marR="0" lvl="5"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6pPr>
            <a:lvl7pPr marR="0" lvl="6"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7pPr>
            <a:lvl8pPr marR="0" lvl="7"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8pPr>
            <a:lvl9pPr marR="0" lvl="8" algn="ctr" rtl="0">
              <a:lnSpc>
                <a:spcPct val="90000"/>
              </a:lnSpc>
              <a:spcBef>
                <a:spcPts val="400"/>
              </a:spcBef>
              <a:spcAft>
                <a:spcPts val="20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27" name="Shape 2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8" name="Shape 2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9" name="Shape 29"/>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1" i="0" u="none" strike="noStrike" cap="none">
                <a:solidFill>
                  <a:srgbClr val="FFFFFF"/>
                </a:solidFill>
                <a:latin typeface="Rokkitt"/>
                <a:ea typeface="Rokkitt"/>
                <a:cs typeface="Rokkitt"/>
                <a:sym typeface="Rokkitt"/>
              </a:defRPr>
            </a:lvl1pPr>
            <a:lvl2pPr marL="0" marR="0" lvl="1" indent="0" algn="ctr" rtl="0">
              <a:spcBef>
                <a:spcPts val="0"/>
              </a:spcBef>
              <a:buNone/>
              <a:defRPr sz="2800" b="1" i="0" u="none" strike="noStrike" cap="none">
                <a:solidFill>
                  <a:srgbClr val="FFFFFF"/>
                </a:solidFill>
                <a:latin typeface="Rokkitt"/>
                <a:ea typeface="Rokkitt"/>
                <a:cs typeface="Rokkitt"/>
                <a:sym typeface="Rokkitt"/>
              </a:defRPr>
            </a:lvl2pPr>
            <a:lvl3pPr marL="0" marR="0" lvl="2" indent="0" algn="ctr" rtl="0">
              <a:spcBef>
                <a:spcPts val="0"/>
              </a:spcBef>
              <a:buNone/>
              <a:defRPr sz="2800" b="1" i="0" u="none" strike="noStrike" cap="none">
                <a:solidFill>
                  <a:srgbClr val="FFFFFF"/>
                </a:solidFill>
                <a:latin typeface="Rokkitt"/>
                <a:ea typeface="Rokkitt"/>
                <a:cs typeface="Rokkitt"/>
                <a:sym typeface="Rokkitt"/>
              </a:defRPr>
            </a:lvl3pPr>
            <a:lvl4pPr marL="0" marR="0" lvl="3" indent="0" algn="ctr" rtl="0">
              <a:spcBef>
                <a:spcPts val="0"/>
              </a:spcBef>
              <a:buNone/>
              <a:defRPr sz="2800" b="1" i="0" u="none" strike="noStrike" cap="none">
                <a:solidFill>
                  <a:srgbClr val="FFFFFF"/>
                </a:solidFill>
                <a:latin typeface="Rokkitt"/>
                <a:ea typeface="Rokkitt"/>
                <a:cs typeface="Rokkitt"/>
                <a:sym typeface="Rokkitt"/>
              </a:defRPr>
            </a:lvl4pPr>
            <a:lvl5pPr marL="0" marR="0" lvl="4" indent="0" algn="ctr" rtl="0">
              <a:spcBef>
                <a:spcPts val="0"/>
              </a:spcBef>
              <a:buNone/>
              <a:defRPr sz="2800" b="1" i="0" u="none" strike="noStrike" cap="none">
                <a:solidFill>
                  <a:srgbClr val="FFFFFF"/>
                </a:solidFill>
                <a:latin typeface="Rokkitt"/>
                <a:ea typeface="Rokkitt"/>
                <a:cs typeface="Rokkitt"/>
                <a:sym typeface="Rokkitt"/>
              </a:defRPr>
            </a:lvl5pPr>
            <a:lvl6pPr marL="0" marR="0" lvl="5" indent="0" algn="ctr" rtl="0">
              <a:spcBef>
                <a:spcPts val="0"/>
              </a:spcBef>
              <a:buNone/>
              <a:defRPr sz="2800" b="1" i="0" u="none" strike="noStrike" cap="none">
                <a:solidFill>
                  <a:srgbClr val="FFFFFF"/>
                </a:solidFill>
                <a:latin typeface="Rokkitt"/>
                <a:ea typeface="Rokkitt"/>
                <a:cs typeface="Rokkitt"/>
                <a:sym typeface="Rokkitt"/>
              </a:defRPr>
            </a:lvl6pPr>
            <a:lvl7pPr marL="0" marR="0" lvl="6" indent="0" algn="ctr" rtl="0">
              <a:spcBef>
                <a:spcPts val="0"/>
              </a:spcBef>
              <a:buNone/>
              <a:defRPr sz="2800" b="1" i="0" u="none" strike="noStrike" cap="none">
                <a:solidFill>
                  <a:srgbClr val="FFFFFF"/>
                </a:solidFill>
                <a:latin typeface="Rokkitt"/>
                <a:ea typeface="Rokkitt"/>
                <a:cs typeface="Rokkitt"/>
                <a:sym typeface="Rokkitt"/>
              </a:defRPr>
            </a:lvl7pPr>
            <a:lvl8pPr marL="0" marR="0" lvl="7" indent="0" algn="ctr" rtl="0">
              <a:spcBef>
                <a:spcPts val="0"/>
              </a:spcBef>
              <a:buNone/>
              <a:defRPr sz="2800" b="1" i="0" u="none" strike="noStrike" cap="none">
                <a:solidFill>
                  <a:srgbClr val="FFFFFF"/>
                </a:solidFill>
                <a:latin typeface="Rokkitt"/>
                <a:ea typeface="Rokkitt"/>
                <a:cs typeface="Rokkitt"/>
                <a:sym typeface="Rokkitt"/>
              </a:defRPr>
            </a:lvl8pPr>
            <a:lvl9pPr marL="0" marR="0" lvl="8" indent="0" algn="ctr" rtl="0">
              <a:spcBef>
                <a:spcPts val="0"/>
              </a:spcBef>
              <a:buNone/>
              <a:defRPr sz="2800" b="1" i="0" u="none" strike="noStrike" cap="none">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Shape 94"/>
          <p:cNvSpPr txBox="1">
            <a:spLocks noGrp="1"/>
          </p:cNvSpPr>
          <p:nvPr>
            <p:ph type="body" idx="1"/>
          </p:nvPr>
        </p:nvSpPr>
        <p:spPr>
          <a:xfrm rot="5400000">
            <a:off x="4073652" y="-882396"/>
            <a:ext cx="4050792" cy="10058400"/>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95" name="Shape 95"/>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6" name="Shape 9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7" name="Shape 9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rot="5400000">
            <a:off x="7181850" y="2076450"/>
            <a:ext cx="5638800" cy="2552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Shape 100"/>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101" name="Shape 10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2" name="Shape 10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3" name="Shape 10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33" name="Shape 3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4" name="Shape 34"/>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5" name="Shape 3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kkitt"/>
                <a:ea typeface="Rokkitt"/>
                <a:cs typeface="Rokkitt"/>
                <a:sym typeface="Rokkitt"/>
              </a:defRPr>
            </a:lvl1pPr>
            <a:lvl2pPr marL="0" marR="0" lvl="1" indent="0" algn="ctr" rtl="0">
              <a:spcBef>
                <a:spcPts val="0"/>
              </a:spcBef>
              <a:buNone/>
              <a:defRPr sz="1400" b="1" i="0" u="none" strike="noStrike" cap="none">
                <a:solidFill>
                  <a:srgbClr val="FFFFFF"/>
                </a:solidFill>
                <a:latin typeface="Rokkitt"/>
                <a:ea typeface="Rokkitt"/>
                <a:cs typeface="Rokkitt"/>
                <a:sym typeface="Rokkitt"/>
              </a:defRPr>
            </a:lvl2pPr>
            <a:lvl3pPr marL="0" marR="0" lvl="2" indent="0" algn="ctr" rtl="0">
              <a:spcBef>
                <a:spcPts val="0"/>
              </a:spcBef>
              <a:buNone/>
              <a:defRPr sz="1400" b="1" i="0" u="none" strike="noStrike" cap="none">
                <a:solidFill>
                  <a:srgbClr val="FFFFFF"/>
                </a:solidFill>
                <a:latin typeface="Rokkitt"/>
                <a:ea typeface="Rokkitt"/>
                <a:cs typeface="Rokkitt"/>
                <a:sym typeface="Rokkitt"/>
              </a:defRPr>
            </a:lvl3pPr>
            <a:lvl4pPr marL="0" marR="0" lvl="3" indent="0" algn="ctr" rtl="0">
              <a:spcBef>
                <a:spcPts val="0"/>
              </a:spcBef>
              <a:buNone/>
              <a:defRPr sz="1400" b="1" i="0" u="none" strike="noStrike" cap="none">
                <a:solidFill>
                  <a:srgbClr val="FFFFFF"/>
                </a:solidFill>
                <a:latin typeface="Rokkitt"/>
                <a:ea typeface="Rokkitt"/>
                <a:cs typeface="Rokkitt"/>
                <a:sym typeface="Rokkitt"/>
              </a:defRPr>
            </a:lvl4pPr>
            <a:lvl5pPr marL="0" marR="0" lvl="4" indent="0" algn="ctr" rtl="0">
              <a:spcBef>
                <a:spcPts val="0"/>
              </a:spcBef>
              <a:buNone/>
              <a:defRPr sz="1400" b="1" i="0" u="none" strike="noStrike" cap="none">
                <a:solidFill>
                  <a:srgbClr val="FFFFFF"/>
                </a:solidFill>
                <a:latin typeface="Rokkitt"/>
                <a:ea typeface="Rokkitt"/>
                <a:cs typeface="Rokkitt"/>
                <a:sym typeface="Rokkitt"/>
              </a:defRPr>
            </a:lvl5pPr>
            <a:lvl6pPr marL="0" marR="0" lvl="5" indent="0" algn="ctr" rtl="0">
              <a:spcBef>
                <a:spcPts val="0"/>
              </a:spcBef>
              <a:buNone/>
              <a:defRPr sz="1400" b="1" i="0" u="none" strike="noStrike" cap="none">
                <a:solidFill>
                  <a:srgbClr val="FFFFFF"/>
                </a:solidFill>
                <a:latin typeface="Rokkitt"/>
                <a:ea typeface="Rokkitt"/>
                <a:cs typeface="Rokkitt"/>
                <a:sym typeface="Rokkitt"/>
              </a:defRPr>
            </a:lvl6pPr>
            <a:lvl7pPr marL="0" marR="0" lvl="6" indent="0" algn="ctr" rtl="0">
              <a:spcBef>
                <a:spcPts val="0"/>
              </a:spcBef>
              <a:buNone/>
              <a:defRPr sz="1400" b="1" i="0" u="none" strike="noStrike" cap="none">
                <a:solidFill>
                  <a:srgbClr val="FFFFFF"/>
                </a:solidFill>
                <a:latin typeface="Rokkitt"/>
                <a:ea typeface="Rokkitt"/>
                <a:cs typeface="Rokkitt"/>
                <a:sym typeface="Rokkitt"/>
              </a:defRPr>
            </a:lvl7pPr>
            <a:lvl8pPr marL="0" marR="0" lvl="7" indent="0" algn="ctr" rtl="0">
              <a:spcBef>
                <a:spcPts val="0"/>
              </a:spcBef>
              <a:buNone/>
              <a:defRPr sz="1400" b="1" i="0" u="none" strike="noStrike" cap="none">
                <a:solidFill>
                  <a:srgbClr val="FFFFFF"/>
                </a:solidFill>
                <a:latin typeface="Rokkitt"/>
                <a:ea typeface="Rokkitt"/>
                <a:cs typeface="Rokkitt"/>
                <a:sym typeface="Rokkitt"/>
              </a:defRPr>
            </a:lvl8pPr>
            <a:lvl9pPr marL="0" marR="0" lvl="8" indent="0" algn="ctr" rtl="0">
              <a:spcBef>
                <a:spcPts val="0"/>
              </a:spcBef>
              <a:buNone/>
              <a:defRPr sz="1400" b="1" i="0" u="none" strike="noStrike" cap="none">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Shape 3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8" name="Shape 3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9" name="Shape 3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43" name="Shape 43"/>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44" name="Shape 44"/>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5" name="Shape 4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6" name="Shape 4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Shape 4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50" name="Shape 5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51" name="Shape 5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2"/>
        <p:cNvGrpSpPr/>
        <p:nvPr/>
      </p:nvGrpSpPr>
      <p:grpSpPr>
        <a:xfrm>
          <a:off x="0" y="0"/>
          <a:ext cx="0" cy="0"/>
          <a:chOff x="0" y="0"/>
          <a:chExt cx="0" cy="0"/>
        </a:xfrm>
      </p:grpSpPr>
      <p:sp>
        <p:nvSpPr>
          <p:cNvPr id="53" name="Shape 53"/>
          <p:cNvSpPr/>
          <p:nvPr/>
        </p:nvSpPr>
        <p:spPr>
          <a:xfrm>
            <a:off x="0" y="4917989"/>
            <a:ext cx="12192000" cy="194001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8000"/>
              <a:buFont typeface="Rokkitt"/>
              <a:buNone/>
              <a:defRPr sz="80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2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530"/>
              <a:buFont typeface="Noto Sans Symbols"/>
              <a:buNone/>
              <a:defRPr sz="1800" b="0" i="0" u="none" strike="noStrike" cap="none">
                <a:solidFill>
                  <a:srgbClr val="888888"/>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1360"/>
              <a:buFont typeface="Noto Sans Symbols"/>
              <a:buNone/>
              <a:defRPr sz="1600" b="0" i="0" u="none" strike="noStrike" cap="none">
                <a:solidFill>
                  <a:srgbClr val="888888"/>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9pPr>
          </a:lstStyle>
          <a:p>
            <a:endParaRPr/>
          </a:p>
        </p:txBody>
      </p:sp>
      <p:sp>
        <p:nvSpPr>
          <p:cNvPr id="56" name="Shape 56"/>
          <p:cNvSpPr txBox="1">
            <a:spLocks noGrp="1"/>
          </p:cNvSpPr>
          <p:nvPr>
            <p:ph type="dt" idx="10"/>
          </p:nvPr>
        </p:nvSpPr>
        <p:spPr>
          <a:xfrm>
            <a:off x="8593667" y="6272784"/>
            <a:ext cx="264430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57" name="Shape 57"/>
          <p:cNvSpPr txBox="1">
            <a:spLocks noGrp="1"/>
          </p:cNvSpPr>
          <p:nvPr>
            <p:ph type="ftr" idx="11"/>
          </p:nvPr>
        </p:nvSpPr>
        <p:spPr>
          <a:xfrm>
            <a:off x="2182708"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58" name="Shape 58"/>
          <p:cNvGrpSpPr/>
          <p:nvPr/>
        </p:nvGrpSpPr>
        <p:grpSpPr>
          <a:xfrm>
            <a:off x="897399" y="2325848"/>
            <a:ext cx="1080904" cy="1080902"/>
            <a:chOff x="9685338" y="4460675"/>
            <a:chExt cx="1080904" cy="1080902"/>
          </a:xfrm>
        </p:grpSpPr>
        <p:sp>
          <p:nvSpPr>
            <p:cNvPr id="59" name="Shape 59"/>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 name="Shape 61"/>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1">
                <a:solidFill>
                  <a:srgbClr val="FFFFFF"/>
                </a:solidFill>
                <a:latin typeface="Rokkitt"/>
                <a:ea typeface="Rokkitt"/>
                <a:cs typeface="Rokkitt"/>
                <a:sym typeface="Rokkitt"/>
              </a:defRPr>
            </a:lvl1pPr>
            <a:lvl2pPr marL="0" marR="0" lvl="1" indent="0" algn="ctr" rtl="0">
              <a:spcBef>
                <a:spcPts val="0"/>
              </a:spcBef>
              <a:buNone/>
              <a:defRPr sz="2800" b="1">
                <a:solidFill>
                  <a:srgbClr val="FFFFFF"/>
                </a:solidFill>
                <a:latin typeface="Rokkitt"/>
                <a:ea typeface="Rokkitt"/>
                <a:cs typeface="Rokkitt"/>
                <a:sym typeface="Rokkitt"/>
              </a:defRPr>
            </a:lvl2pPr>
            <a:lvl3pPr marL="0" marR="0" lvl="2" indent="0" algn="ctr" rtl="0">
              <a:spcBef>
                <a:spcPts val="0"/>
              </a:spcBef>
              <a:buNone/>
              <a:defRPr sz="2800" b="1">
                <a:solidFill>
                  <a:srgbClr val="FFFFFF"/>
                </a:solidFill>
                <a:latin typeface="Rokkitt"/>
                <a:ea typeface="Rokkitt"/>
                <a:cs typeface="Rokkitt"/>
                <a:sym typeface="Rokkitt"/>
              </a:defRPr>
            </a:lvl3pPr>
            <a:lvl4pPr marL="0" marR="0" lvl="3" indent="0" algn="ctr" rtl="0">
              <a:spcBef>
                <a:spcPts val="0"/>
              </a:spcBef>
              <a:buNone/>
              <a:defRPr sz="2800" b="1">
                <a:solidFill>
                  <a:srgbClr val="FFFFFF"/>
                </a:solidFill>
                <a:latin typeface="Rokkitt"/>
                <a:ea typeface="Rokkitt"/>
                <a:cs typeface="Rokkitt"/>
                <a:sym typeface="Rokkitt"/>
              </a:defRPr>
            </a:lvl4pPr>
            <a:lvl5pPr marL="0" marR="0" lvl="4" indent="0" algn="ctr" rtl="0">
              <a:spcBef>
                <a:spcPts val="0"/>
              </a:spcBef>
              <a:buNone/>
              <a:defRPr sz="2800" b="1">
                <a:solidFill>
                  <a:srgbClr val="FFFFFF"/>
                </a:solidFill>
                <a:latin typeface="Rokkitt"/>
                <a:ea typeface="Rokkitt"/>
                <a:cs typeface="Rokkitt"/>
                <a:sym typeface="Rokkitt"/>
              </a:defRPr>
            </a:lvl5pPr>
            <a:lvl6pPr marL="0" marR="0" lvl="5" indent="0" algn="ctr" rtl="0">
              <a:spcBef>
                <a:spcPts val="0"/>
              </a:spcBef>
              <a:buNone/>
              <a:defRPr sz="2800" b="1">
                <a:solidFill>
                  <a:srgbClr val="FFFFFF"/>
                </a:solidFill>
                <a:latin typeface="Rokkitt"/>
                <a:ea typeface="Rokkitt"/>
                <a:cs typeface="Rokkitt"/>
                <a:sym typeface="Rokkitt"/>
              </a:defRPr>
            </a:lvl6pPr>
            <a:lvl7pPr marL="0" marR="0" lvl="6" indent="0" algn="ctr" rtl="0">
              <a:spcBef>
                <a:spcPts val="0"/>
              </a:spcBef>
              <a:buNone/>
              <a:defRPr sz="2800" b="1">
                <a:solidFill>
                  <a:srgbClr val="FFFFFF"/>
                </a:solidFill>
                <a:latin typeface="Rokkitt"/>
                <a:ea typeface="Rokkitt"/>
                <a:cs typeface="Rokkitt"/>
                <a:sym typeface="Rokkitt"/>
              </a:defRPr>
            </a:lvl7pPr>
            <a:lvl8pPr marL="0" marR="0" lvl="7" indent="0" algn="ctr" rtl="0">
              <a:spcBef>
                <a:spcPts val="0"/>
              </a:spcBef>
              <a:buNone/>
              <a:defRPr sz="2800" b="1">
                <a:solidFill>
                  <a:srgbClr val="FFFFFF"/>
                </a:solidFill>
                <a:latin typeface="Rokkitt"/>
                <a:ea typeface="Rokkitt"/>
                <a:cs typeface="Rokkitt"/>
                <a:sym typeface="Rokkitt"/>
              </a:defRPr>
            </a:lvl8pPr>
            <a:lvl9pPr marL="0" marR="0" lvl="8" indent="0" algn="ctr" rtl="0">
              <a:spcBef>
                <a:spcPts val="0"/>
              </a:spcBef>
              <a:buNone/>
              <a:defRPr sz="2800" b="1">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body" idx="1"/>
          </p:nvPr>
        </p:nvSpPr>
        <p:spPr>
          <a:xfrm>
            <a:off x="1066800" y="2048256"/>
            <a:ext cx="4754880" cy="64008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rgbClr val="9E3611"/>
              </a:buClr>
              <a:buSzPts val="1700"/>
              <a:buFont typeface="Noto Sans Symbols"/>
              <a:buNone/>
              <a:defRPr sz="2000" b="1"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700"/>
              <a:buFont typeface="Noto Sans Symbols"/>
              <a:buNone/>
              <a:defRPr sz="2000" b="1"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1530"/>
              <a:buFont typeface="Noto Sans Symbols"/>
              <a:buNone/>
              <a:defRPr sz="1800" b="1"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9pPr>
          </a:lstStyle>
          <a:p>
            <a:endParaRPr/>
          </a:p>
        </p:txBody>
      </p:sp>
      <p:sp>
        <p:nvSpPr>
          <p:cNvPr id="65" name="Shape 65"/>
          <p:cNvSpPr txBox="1">
            <a:spLocks noGrp="1"/>
          </p:cNvSpPr>
          <p:nvPr>
            <p:ph type="body" idx="2"/>
          </p:nvPr>
        </p:nvSpPr>
        <p:spPr>
          <a:xfrm>
            <a:off x="1069848" y="2743200"/>
            <a:ext cx="4754880" cy="3291840"/>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66" name="Shape 66"/>
          <p:cNvSpPr txBox="1">
            <a:spLocks noGrp="1"/>
          </p:cNvSpPr>
          <p:nvPr>
            <p:ph type="body" idx="3"/>
          </p:nvPr>
        </p:nvSpPr>
        <p:spPr>
          <a:xfrm>
            <a:off x="6364224" y="2048256"/>
            <a:ext cx="4754880" cy="64008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rgbClr val="9E3611"/>
              </a:buClr>
              <a:buSzPts val="1700"/>
              <a:buFont typeface="Noto Sans Symbols"/>
              <a:buNone/>
              <a:defRPr sz="2000" b="1"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700"/>
              <a:buFont typeface="Noto Sans Symbols"/>
              <a:buNone/>
              <a:defRPr sz="2000" b="1"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1530"/>
              <a:buFont typeface="Noto Sans Symbols"/>
              <a:buNone/>
              <a:defRPr sz="1800" b="1"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9pPr>
          </a:lstStyle>
          <a:p>
            <a:endParaRPr/>
          </a:p>
        </p:txBody>
      </p:sp>
      <p:sp>
        <p:nvSpPr>
          <p:cNvPr id="67" name="Shape 67"/>
          <p:cNvSpPr txBox="1">
            <a:spLocks noGrp="1"/>
          </p:cNvSpPr>
          <p:nvPr>
            <p:ph type="body" idx="4"/>
          </p:nvPr>
        </p:nvSpPr>
        <p:spPr>
          <a:xfrm>
            <a:off x="6364224" y="2743200"/>
            <a:ext cx="4754880" cy="3291840"/>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68" name="Shape 6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9" name="Shape 6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0" name="Shape 7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1"/>
        <p:cNvGrpSpPr/>
        <p:nvPr/>
      </p:nvGrpSpPr>
      <p:grpSpPr>
        <a:xfrm>
          <a:off x="0" y="0"/>
          <a:ext cx="0" cy="0"/>
          <a:chOff x="0" y="0"/>
          <a:chExt cx="0" cy="0"/>
        </a:xfrm>
      </p:grpSpPr>
      <p:sp>
        <p:nvSpPr>
          <p:cNvPr id="72" name="Shape 72"/>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3200"/>
              <a:buFont typeface="Rokkitt"/>
              <a:buNone/>
              <a:defRPr sz="3200" b="1"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a:off x="838200" y="685800"/>
            <a:ext cx="6711696" cy="5020056"/>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75" name="Shape 75"/>
          <p:cNvSpPr txBox="1">
            <a:spLocks noGrp="1"/>
          </p:cNvSpPr>
          <p:nvPr>
            <p:ph type="body" idx="2"/>
          </p:nvPr>
        </p:nvSpPr>
        <p:spPr>
          <a:xfrm>
            <a:off x="8549640" y="2423160"/>
            <a:ext cx="3200400" cy="329184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9E3611"/>
              </a:buClr>
              <a:buSzPts val="1190"/>
              <a:buFont typeface="Noto Sans Symbols"/>
              <a:buNone/>
              <a:defRPr sz="1400" b="0"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020"/>
              <a:buFont typeface="Noto Sans Symbols"/>
              <a:buNone/>
              <a:defRPr sz="1200" b="0"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850"/>
              <a:buFont typeface="Noto Sans Symbols"/>
              <a:buNone/>
              <a:defRPr sz="1000" b="0"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9pPr>
          </a:lstStyle>
          <a:p>
            <a:endParaRPr/>
          </a:p>
        </p:txBody>
      </p:sp>
      <p:sp>
        <p:nvSpPr>
          <p:cNvPr id="76" name="Shape 76"/>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77" name="Shape 7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78" name="Shape 78"/>
          <p:cNvGrpSpPr/>
          <p:nvPr/>
        </p:nvGrpSpPr>
        <p:grpSpPr>
          <a:xfrm>
            <a:off x="11401725" y="6229681"/>
            <a:ext cx="457200" cy="457200"/>
            <a:chOff x="11361456" y="6195813"/>
            <a:chExt cx="548640" cy="548640"/>
          </a:xfrm>
        </p:grpSpPr>
        <p:sp>
          <p:nvSpPr>
            <p:cNvPr id="79" name="Shape 79"/>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1" name="Shape 8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2"/>
        <p:cNvGrpSpPr/>
        <p:nvPr/>
      </p:nvGrpSpPr>
      <p:grpSpPr>
        <a:xfrm>
          <a:off x="0" y="0"/>
          <a:ext cx="0" cy="0"/>
          <a:chOff x="0" y="0"/>
          <a:chExt cx="0" cy="0"/>
        </a:xfrm>
      </p:grpSpPr>
      <p:sp>
        <p:nvSpPr>
          <p:cNvPr id="83" name="Shape 83"/>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3200"/>
              <a:buFont typeface="Rokkitt"/>
              <a:buNone/>
              <a:defRPr sz="3200" b="1"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Shape 85"/>
          <p:cNvSpPr>
            <a:spLocks noGrp="1"/>
          </p:cNvSpPr>
          <p:nvPr>
            <p:ph type="pic" idx="2"/>
          </p:nvPr>
        </p:nvSpPr>
        <p:spPr>
          <a:xfrm>
            <a:off x="0" y="0"/>
            <a:ext cx="8303740" cy="6858000"/>
          </a:xfrm>
          <a:prstGeom prst="rect">
            <a:avLst/>
          </a:prstGeom>
          <a:solidFill>
            <a:srgbClr val="E1DFDF"/>
          </a:solidFill>
          <a:ln>
            <a:noFill/>
          </a:ln>
        </p:spPr>
        <p:txBody>
          <a:bodyPr spcFirstLastPara="1" wrap="square" lIns="91425" tIns="45700" rIns="91425" bIns="45700" anchor="t" anchorCtr="0"/>
          <a:lstStyle>
            <a:lvl1pPr marR="0" lvl="0" algn="l" rtl="0">
              <a:lnSpc>
                <a:spcPct val="90000"/>
              </a:lnSpc>
              <a:spcBef>
                <a:spcPts val="1200"/>
              </a:spcBef>
              <a:spcAft>
                <a:spcPts val="0"/>
              </a:spcAft>
              <a:buClr>
                <a:srgbClr val="9E3611"/>
              </a:buClr>
              <a:buSzPts val="2720"/>
              <a:buFont typeface="Noto Sans Symbols"/>
              <a:buNone/>
              <a:defRPr sz="3200" b="0" i="0" u="none" strike="noStrike" cap="none">
                <a:solidFill>
                  <a:schemeClr val="dk1"/>
                </a:solidFill>
                <a:latin typeface="Rockwell"/>
                <a:ea typeface="Rockwell"/>
                <a:cs typeface="Rockwell"/>
                <a:sym typeface="Rockwell"/>
              </a:defRPr>
            </a:lvl1pPr>
            <a:lvl2pPr marR="0" lvl="1" algn="l" rtl="0">
              <a:lnSpc>
                <a:spcPct val="90000"/>
              </a:lnSpc>
              <a:spcBef>
                <a:spcPts val="400"/>
              </a:spcBef>
              <a:spcAft>
                <a:spcPts val="0"/>
              </a:spcAft>
              <a:buClr>
                <a:srgbClr val="9E3611"/>
              </a:buClr>
              <a:buSzPts val="2380"/>
              <a:buFont typeface="Noto Sans Symbols"/>
              <a:buNone/>
              <a:defRPr sz="2800" b="0" i="0" u="none" strike="noStrike" cap="none">
                <a:solidFill>
                  <a:schemeClr val="dk1"/>
                </a:solidFill>
                <a:latin typeface="Rockwell"/>
                <a:ea typeface="Rockwell"/>
                <a:cs typeface="Rockwell"/>
                <a:sym typeface="Rockwell"/>
              </a:defRPr>
            </a:lvl2pPr>
            <a:lvl3pPr marR="0" lvl="2" algn="l" rtl="0">
              <a:lnSpc>
                <a:spcPct val="90000"/>
              </a:lnSpc>
              <a:spcBef>
                <a:spcPts val="400"/>
              </a:spcBef>
              <a:spcAft>
                <a:spcPts val="0"/>
              </a:spcAft>
              <a:buClr>
                <a:srgbClr val="9E3611"/>
              </a:buClr>
              <a:buSzPts val="2040"/>
              <a:buFont typeface="Noto Sans Symbols"/>
              <a:buNone/>
              <a:defRPr sz="2400" b="0" i="0" u="none" strike="noStrike" cap="none">
                <a:solidFill>
                  <a:schemeClr val="dk1"/>
                </a:solidFill>
                <a:latin typeface="Rockwell"/>
                <a:ea typeface="Rockwell"/>
                <a:cs typeface="Rockwell"/>
                <a:sym typeface="Rockwell"/>
              </a:defRPr>
            </a:lvl3pPr>
            <a:lvl4pPr marR="0" lvl="3"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4pPr>
            <a:lvl5pPr marR="0" lvl="4"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5pPr>
            <a:lvl6pPr marR="0" lvl="5"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6pPr>
            <a:lvl7pPr marR="0" lvl="6"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7pPr>
            <a:lvl8pPr marR="0" lvl="7"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8pPr>
            <a:lvl9pPr marR="0" lvl="8" algn="l" rtl="0">
              <a:lnSpc>
                <a:spcPct val="90000"/>
              </a:lnSpc>
              <a:spcBef>
                <a:spcPts val="400"/>
              </a:spcBef>
              <a:spcAft>
                <a:spcPts val="20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86" name="Shape 86"/>
          <p:cNvSpPr txBox="1">
            <a:spLocks noGrp="1"/>
          </p:cNvSpPr>
          <p:nvPr>
            <p:ph type="body" idx="1"/>
          </p:nvPr>
        </p:nvSpPr>
        <p:spPr>
          <a:xfrm>
            <a:off x="8549640" y="2423160"/>
            <a:ext cx="3200400" cy="329184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9E3611"/>
              </a:buClr>
              <a:buSzPts val="1190"/>
              <a:buFont typeface="Noto Sans Symbols"/>
              <a:buNone/>
              <a:defRPr sz="1400" b="0"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020"/>
              <a:buFont typeface="Noto Sans Symbols"/>
              <a:buNone/>
              <a:defRPr sz="1200" b="0"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850"/>
              <a:buFont typeface="Noto Sans Symbols"/>
              <a:buNone/>
              <a:defRPr sz="1000" b="0"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9pPr>
          </a:lstStyle>
          <a:p>
            <a:endParaRPr/>
          </a:p>
        </p:txBody>
      </p:sp>
      <p:sp>
        <p:nvSpPr>
          <p:cNvPr id="87" name="Shape 8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88" name="Shape 88"/>
          <p:cNvGrpSpPr/>
          <p:nvPr/>
        </p:nvGrpSpPr>
        <p:grpSpPr>
          <a:xfrm>
            <a:off x="11401725" y="6229681"/>
            <a:ext cx="457200" cy="457200"/>
            <a:chOff x="11361456" y="6195813"/>
            <a:chExt cx="548640" cy="548640"/>
          </a:xfrm>
        </p:grpSpPr>
        <p:sp>
          <p:nvSpPr>
            <p:cNvPr id="89" name="Shape 89"/>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1" name="Shape 9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12" name="Shape 1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 name="Shape 1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14" name="Shape 14"/>
          <p:cNvGrpSpPr/>
          <p:nvPr/>
        </p:nvGrpSpPr>
        <p:grpSpPr>
          <a:xfrm>
            <a:off x="11401725" y="6229681"/>
            <a:ext cx="457200" cy="457200"/>
            <a:chOff x="11361456" y="6195813"/>
            <a:chExt cx="548640" cy="548640"/>
          </a:xfrm>
        </p:grpSpPr>
        <p:sp>
          <p:nvSpPr>
            <p:cNvPr id="15" name="Shape 15"/>
            <p:cNvSpPr/>
            <p:nvPr/>
          </p:nvSpPr>
          <p:spPr>
            <a:xfrm>
              <a:off x="11361456" y="6195813"/>
              <a:ext cx="548640" cy="548640"/>
            </a:xfrm>
            <a:prstGeom prst="ellipse">
              <a:avLst/>
            </a:prstGeom>
            <a:blipFill rotWithShape="1">
              <a:blip r:embed="rId13">
                <a:alphaModFix/>
              </a:blip>
              <a:tile tx="50800" ty="0" sx="85000" sy="85000" flip="none" algn="tl"/>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7" name="Shape 1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kkitt"/>
                <a:ea typeface="Rokkitt"/>
                <a:cs typeface="Rokkitt"/>
                <a:sym typeface="Rokkitt"/>
              </a:defRPr>
            </a:lvl1pPr>
            <a:lvl2pPr marL="0" marR="0" lvl="1" indent="0" algn="ctr" rtl="0">
              <a:spcBef>
                <a:spcPts val="0"/>
              </a:spcBef>
              <a:buNone/>
              <a:defRPr sz="1400" b="1" i="0" u="none" strike="noStrike" cap="none">
                <a:solidFill>
                  <a:srgbClr val="FFFFFF"/>
                </a:solidFill>
                <a:latin typeface="Rokkitt"/>
                <a:ea typeface="Rokkitt"/>
                <a:cs typeface="Rokkitt"/>
                <a:sym typeface="Rokkitt"/>
              </a:defRPr>
            </a:lvl2pPr>
            <a:lvl3pPr marL="0" marR="0" lvl="2" indent="0" algn="ctr" rtl="0">
              <a:spcBef>
                <a:spcPts val="0"/>
              </a:spcBef>
              <a:buNone/>
              <a:defRPr sz="1400" b="1" i="0" u="none" strike="noStrike" cap="none">
                <a:solidFill>
                  <a:srgbClr val="FFFFFF"/>
                </a:solidFill>
                <a:latin typeface="Rokkitt"/>
                <a:ea typeface="Rokkitt"/>
                <a:cs typeface="Rokkitt"/>
                <a:sym typeface="Rokkitt"/>
              </a:defRPr>
            </a:lvl3pPr>
            <a:lvl4pPr marL="0" marR="0" lvl="3" indent="0" algn="ctr" rtl="0">
              <a:spcBef>
                <a:spcPts val="0"/>
              </a:spcBef>
              <a:buNone/>
              <a:defRPr sz="1400" b="1" i="0" u="none" strike="noStrike" cap="none">
                <a:solidFill>
                  <a:srgbClr val="FFFFFF"/>
                </a:solidFill>
                <a:latin typeface="Rokkitt"/>
                <a:ea typeface="Rokkitt"/>
                <a:cs typeface="Rokkitt"/>
                <a:sym typeface="Rokkitt"/>
              </a:defRPr>
            </a:lvl4pPr>
            <a:lvl5pPr marL="0" marR="0" lvl="4" indent="0" algn="ctr" rtl="0">
              <a:spcBef>
                <a:spcPts val="0"/>
              </a:spcBef>
              <a:buNone/>
              <a:defRPr sz="1400" b="1" i="0" u="none" strike="noStrike" cap="none">
                <a:solidFill>
                  <a:srgbClr val="FFFFFF"/>
                </a:solidFill>
                <a:latin typeface="Rokkitt"/>
                <a:ea typeface="Rokkitt"/>
                <a:cs typeface="Rokkitt"/>
                <a:sym typeface="Rokkitt"/>
              </a:defRPr>
            </a:lvl5pPr>
            <a:lvl6pPr marL="0" marR="0" lvl="5" indent="0" algn="ctr" rtl="0">
              <a:spcBef>
                <a:spcPts val="0"/>
              </a:spcBef>
              <a:buNone/>
              <a:defRPr sz="1400" b="1" i="0" u="none" strike="noStrike" cap="none">
                <a:solidFill>
                  <a:srgbClr val="FFFFFF"/>
                </a:solidFill>
                <a:latin typeface="Rokkitt"/>
                <a:ea typeface="Rokkitt"/>
                <a:cs typeface="Rokkitt"/>
                <a:sym typeface="Rokkitt"/>
              </a:defRPr>
            </a:lvl6pPr>
            <a:lvl7pPr marL="0" marR="0" lvl="6" indent="0" algn="ctr" rtl="0">
              <a:spcBef>
                <a:spcPts val="0"/>
              </a:spcBef>
              <a:buNone/>
              <a:defRPr sz="1400" b="1" i="0" u="none" strike="noStrike" cap="none">
                <a:solidFill>
                  <a:srgbClr val="FFFFFF"/>
                </a:solidFill>
                <a:latin typeface="Rokkitt"/>
                <a:ea typeface="Rokkitt"/>
                <a:cs typeface="Rokkitt"/>
                <a:sym typeface="Rokkitt"/>
              </a:defRPr>
            </a:lvl7pPr>
            <a:lvl8pPr marL="0" marR="0" lvl="7" indent="0" algn="ctr" rtl="0">
              <a:spcBef>
                <a:spcPts val="0"/>
              </a:spcBef>
              <a:buNone/>
              <a:defRPr sz="1400" b="1" i="0" u="none" strike="noStrike" cap="none">
                <a:solidFill>
                  <a:srgbClr val="FFFFFF"/>
                </a:solidFill>
                <a:latin typeface="Rokkitt"/>
                <a:ea typeface="Rokkitt"/>
                <a:cs typeface="Rokkitt"/>
                <a:sym typeface="Rokkitt"/>
              </a:defRPr>
            </a:lvl8pPr>
            <a:lvl9pPr marL="0" marR="0" lvl="8" indent="0" algn="ctr" rtl="0">
              <a:spcBef>
                <a:spcPts val="0"/>
              </a:spcBef>
              <a:buNone/>
              <a:defRPr sz="1400" b="1" i="0" u="none" strike="noStrike" cap="none">
                <a:solidFill>
                  <a:srgbClr val="FFFFFF"/>
                </a:solidFill>
                <a:latin typeface="Rokkitt"/>
                <a:ea typeface="Rokkitt"/>
                <a:cs typeface="Rokkitt"/>
                <a:sym typeface="Rokkitt"/>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extranet.cccco.edu/Portals/1/TRIS/MIS/Left_Nav/DED/Data_Elements/CB/CB_Master_All.pdf" TargetMode="External"/><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extranet.cccco.edu/Divisions/TechResearchInfoSys/MIS/DED/StudentProgramAward.aspx"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extranet.cccco.edu/Portals/1/AA/Credit/CrosswalkTOP6to2010CIP06.14.12.pdf"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extranet.cccco.edu/Portals/1/AA/Credit/CrosswalkTOP6to2010CIP.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www.chaffey.edu/catalog/current/cat_17-18_programs.pdf"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mailto:sharon.awad@chaffey.edu" TargetMode="External"/><Relationship Id="rId4" Type="http://schemas.openxmlformats.org/officeDocument/2006/relationships/hyperlink" Target="about:blank" TargetMode="External"/><Relationship Id="rId5" Type="http://schemas.openxmlformats.org/officeDocument/2006/relationships/hyperlink" Target="mailto:Eric.Wada@flc.losrios.edu"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extranet.cccco.edu/Divisions/TechResearchInfoSys/MIS/DED/Course.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larysurfer.cccco.edu/Salaries.aspx" TargetMode="External"/><Relationship Id="rId4" Type="http://schemas.openxmlformats.org/officeDocument/2006/relationships/hyperlink" Target="http://scorecard.cccco.edu/scorecard.aspx" TargetMode="External"/><Relationship Id="rId5" Type="http://schemas.openxmlformats.org/officeDocument/2006/relationships/hyperlink" Target="http://doingwhatmatters.cccco.edu/LaunchBoard.aspx" TargetMode="External"/><Relationship Id="rId6" Type="http://schemas.openxmlformats.org/officeDocument/2006/relationships/hyperlink" Target="http://datamart.cccco.edu/Outcomes/Program_Awards.aspx" TargetMode="External"/><Relationship Id="rId7" Type="http://schemas.openxmlformats.org/officeDocument/2006/relationships/hyperlink" Target="http://extranet.cccco.edu/Portals/1/AA/Credit/2013Files/TOPmanual6_2009_09corrected_12.5.13.pdf" TargetMode="External"/><Relationship Id="rId8" Type="http://schemas.openxmlformats.org/officeDocument/2006/relationships/hyperlink" Target="http://extranet.cccco.edu/Portals/1/AA/Credit/CrosswalkTOP6to2010CIP.pdf" TargetMode="External"/><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nces.ed.gov/ipeds/cipcode/searchresults.aspx?y=55&amp;ca=2" TargetMode="External"/><Relationship Id="rId4" Type="http://schemas.openxmlformats.org/officeDocument/2006/relationships/hyperlink" Target="https://www.onetonline.org/crosswalk/"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bls.gov/soc/2018/major_groups.htm"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extranet.cccco.edu/Portals/1/TRIS/MIS/Left_Nav/DED/Data_Elements/CB/CB_Master_All.pdf"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SzPts val="5000"/>
              <a:buFont typeface="Rokkitt"/>
              <a:buNone/>
            </a:pPr>
            <a:r>
              <a:rPr lang="en-US" sz="5000" b="0" i="0" u="none" strike="noStrike" cap="none">
                <a:latin typeface="Rokkitt"/>
                <a:ea typeface="Rokkitt"/>
                <a:cs typeface="Rokkitt"/>
                <a:sym typeface="Rokkitt"/>
              </a:rPr>
              <a:t>IMPORTANCE OF CODING IN THE CURRICULUM REVIEW PROCESS</a:t>
            </a:r>
            <a:endParaRPr sz="5000" b="0" i="0" u="none" strike="noStrike" cap="none">
              <a:latin typeface="Rokkitt"/>
              <a:ea typeface="Rokkitt"/>
              <a:cs typeface="Rokkitt"/>
              <a:sym typeface="Rokkitt"/>
            </a:endParaRPr>
          </a:p>
        </p:txBody>
      </p:sp>
      <p:sp>
        <p:nvSpPr>
          <p:cNvPr id="110" name="Shape 110"/>
          <p:cNvSpPr txBox="1">
            <a:spLocks noGrp="1"/>
          </p:cNvSpPr>
          <p:nvPr>
            <p:ph type="subTitle" idx="1"/>
          </p:nvPr>
        </p:nvSpPr>
        <p:spPr>
          <a:xfrm>
            <a:off x="1828131" y="4377969"/>
            <a:ext cx="7891272" cy="1069848"/>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9E3611"/>
              </a:buClr>
              <a:buSzPts val="1730"/>
              <a:buFont typeface="Noto Sans Symbols"/>
              <a:buNone/>
            </a:pPr>
            <a:r>
              <a:rPr lang="en-US" sz="2035" b="0" i="0" u="none" strike="noStrike" cap="none">
                <a:solidFill>
                  <a:schemeClr val="dk1"/>
                </a:solidFill>
                <a:latin typeface="Rockwell"/>
                <a:ea typeface="Rockwell"/>
                <a:cs typeface="Rockwell"/>
                <a:sym typeface="Rockwell"/>
              </a:rPr>
              <a:t>Shireen Awad- Curriculum </a:t>
            </a:r>
            <a:r>
              <a:rPr lang="en-US" sz="2035"/>
              <a:t>S</a:t>
            </a:r>
            <a:r>
              <a:rPr lang="en-US" sz="2035" b="0" i="0" u="none" strike="noStrike" cap="none">
                <a:solidFill>
                  <a:schemeClr val="dk1"/>
                </a:solidFill>
                <a:latin typeface="Rockwell"/>
                <a:ea typeface="Rockwell"/>
                <a:cs typeface="Rockwell"/>
                <a:sym typeface="Rockwell"/>
              </a:rPr>
              <a:t>pecialist, Chaffey College</a:t>
            </a:r>
            <a:endParaRPr/>
          </a:p>
          <a:p>
            <a:pPr marL="0" marR="0" lvl="0" indent="0" algn="ctr" rtl="0">
              <a:lnSpc>
                <a:spcPct val="70000"/>
              </a:lnSpc>
              <a:spcBef>
                <a:spcPts val="1200"/>
              </a:spcBef>
              <a:spcAft>
                <a:spcPts val="0"/>
              </a:spcAft>
              <a:buClr>
                <a:srgbClr val="9E3611"/>
              </a:buClr>
              <a:buSzPts val="1730"/>
              <a:buFont typeface="Noto Sans Symbols"/>
              <a:buNone/>
            </a:pPr>
            <a:r>
              <a:rPr lang="en-US" sz="2035" b="0" i="0" u="none" strike="noStrike" cap="none">
                <a:solidFill>
                  <a:schemeClr val="dk1"/>
                </a:solidFill>
                <a:latin typeface="Rockwell"/>
                <a:ea typeface="Rockwell"/>
                <a:cs typeface="Rockwell"/>
                <a:sym typeface="Rockwell"/>
              </a:rPr>
              <a:t>Marie Boyd- Curriculum </a:t>
            </a:r>
            <a:r>
              <a:rPr lang="en-US" sz="2035"/>
              <a:t>C</a:t>
            </a:r>
            <a:r>
              <a:rPr lang="en-US" sz="2035" b="0" i="0" u="none" strike="noStrike" cap="none">
                <a:solidFill>
                  <a:schemeClr val="dk1"/>
                </a:solidFill>
                <a:latin typeface="Rockwell"/>
                <a:ea typeface="Rockwell"/>
                <a:cs typeface="Rockwell"/>
                <a:sym typeface="Rockwell"/>
              </a:rPr>
              <a:t>hair, Chaffey College</a:t>
            </a:r>
            <a:endParaRPr/>
          </a:p>
          <a:p>
            <a:pPr marL="0" marR="0" lvl="0" indent="0" algn="ctr" rtl="0">
              <a:lnSpc>
                <a:spcPct val="70000"/>
              </a:lnSpc>
              <a:spcBef>
                <a:spcPts val="1200"/>
              </a:spcBef>
              <a:spcAft>
                <a:spcPts val="0"/>
              </a:spcAft>
              <a:buClr>
                <a:srgbClr val="9E3611"/>
              </a:buClr>
              <a:buSzPts val="1730"/>
              <a:buFont typeface="Noto Sans Symbols"/>
              <a:buNone/>
            </a:pPr>
            <a:r>
              <a:rPr lang="en-US" sz="2035" b="0" i="0" u="none" strike="noStrike" cap="none">
                <a:solidFill>
                  <a:schemeClr val="dk1"/>
                </a:solidFill>
                <a:latin typeface="Rockwell"/>
                <a:ea typeface="Rockwell"/>
                <a:cs typeface="Rockwell"/>
                <a:sym typeface="Rockwell"/>
              </a:rPr>
              <a:t>Eric Wada- ASCCC Curriculum Committee, Folsom Lake College</a:t>
            </a:r>
            <a:endParaRPr sz="2035" b="0" i="0" u="none" strike="noStrike" cap="none">
              <a:solidFill>
                <a:schemeClr val="dk1"/>
              </a:solidFill>
              <a:latin typeface="Rockwell"/>
              <a:ea typeface="Rockwell"/>
              <a:cs typeface="Rockwell"/>
              <a:sym typeface="Rockwell"/>
            </a:endParaRPr>
          </a:p>
          <a:p>
            <a:pPr marL="0" marR="0" lvl="0" indent="0" algn="l" rtl="0">
              <a:lnSpc>
                <a:spcPct val="70000"/>
              </a:lnSpc>
              <a:spcBef>
                <a:spcPts val="1200"/>
              </a:spcBef>
              <a:spcAft>
                <a:spcPts val="0"/>
              </a:spcAft>
              <a:buClr>
                <a:srgbClr val="9E3611"/>
              </a:buClr>
              <a:buSzPts val="1730"/>
              <a:buFont typeface="Noto Sans Symbols"/>
              <a:buNone/>
            </a:pPr>
            <a:endParaRPr sz="2035" b="0" i="0" u="none" strike="noStrike" cap="none">
              <a:solidFill>
                <a:schemeClr val="dk1"/>
              </a:solidFill>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097280" y="286604"/>
            <a:ext cx="10058400" cy="7058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4860"/>
              <a:buFont typeface="Rokkitt"/>
              <a:buNone/>
            </a:pPr>
            <a:r>
              <a:rPr lang="en-US" sz="4860" b="0" i="0" u="none" strike="noStrike" cap="none" dirty="0">
                <a:latin typeface="Rokkitt"/>
                <a:ea typeface="Rokkitt"/>
                <a:cs typeface="Rokkitt"/>
                <a:sym typeface="Rokkitt"/>
              </a:rPr>
              <a:t>COURSE CODING IN COCI</a:t>
            </a:r>
            <a:endParaRPr sz="4860" b="0" i="0" u="none" strike="noStrike" cap="none" dirty="0">
              <a:latin typeface="Rokkitt"/>
              <a:ea typeface="Rokkitt"/>
              <a:cs typeface="Rokkitt"/>
              <a:sym typeface="Rokkitt"/>
            </a:endParaRPr>
          </a:p>
        </p:txBody>
      </p:sp>
      <p:sp>
        <p:nvSpPr>
          <p:cNvPr id="176" name="Shape 176"/>
          <p:cNvSpPr txBox="1">
            <a:spLocks noGrp="1"/>
          </p:cNvSpPr>
          <p:nvPr>
            <p:ph type="body" idx="1"/>
          </p:nvPr>
        </p:nvSpPr>
        <p:spPr>
          <a:xfrm>
            <a:off x="838200" y="1142624"/>
            <a:ext cx="5562600" cy="11412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360"/>
              <a:buFont typeface="Noto Sans Symbols"/>
              <a:buChar char="▪"/>
            </a:pPr>
            <a:r>
              <a:rPr lang="en-US" sz="1600" b="0" i="0" u="none" strike="noStrike" cap="none">
                <a:solidFill>
                  <a:schemeClr val="dk1"/>
                </a:solidFill>
                <a:latin typeface="Rockwell"/>
                <a:ea typeface="Rockwell"/>
                <a:cs typeface="Rockwell"/>
                <a:sym typeface="Rockwell"/>
              </a:rPr>
              <a:t>Once the codes have been reviewed and approved locally, they are inputted into COCI and the college’s Student Information System by the Curriculum Specialist.</a:t>
            </a:r>
            <a:endParaRPr/>
          </a:p>
          <a:p>
            <a:pPr marL="182880" marR="0" lvl="0" indent="-85724" algn="l" rtl="0">
              <a:lnSpc>
                <a:spcPct val="90000"/>
              </a:lnSpc>
              <a:spcBef>
                <a:spcPts val="1200"/>
              </a:spcBef>
              <a:spcAft>
                <a:spcPts val="0"/>
              </a:spcAft>
              <a:buClr>
                <a:srgbClr val="9E3611"/>
              </a:buClr>
              <a:buSzPts val="1530"/>
              <a:buFont typeface="Noto Sans Symbols"/>
              <a:buNone/>
            </a:pPr>
            <a:endParaRPr sz="1800" b="0" i="0" u="none" strike="noStrike" cap="none">
              <a:solidFill>
                <a:schemeClr val="dk1"/>
              </a:solidFill>
              <a:latin typeface="Rockwell"/>
              <a:ea typeface="Rockwell"/>
              <a:cs typeface="Rockwell"/>
              <a:sym typeface="Rockwell"/>
            </a:endParaRPr>
          </a:p>
        </p:txBody>
      </p:sp>
      <p:pic>
        <p:nvPicPr>
          <p:cNvPr id="177" name="Shape 177"/>
          <p:cNvPicPr preferRelativeResize="0"/>
          <p:nvPr/>
        </p:nvPicPr>
        <p:blipFill rotWithShape="1">
          <a:blip r:embed="rId3">
            <a:alphaModFix/>
          </a:blip>
          <a:srcRect l="10941" t="17305" r="70059" b="38281"/>
          <a:stretch/>
        </p:blipFill>
        <p:spPr>
          <a:xfrm>
            <a:off x="838200" y="2283826"/>
            <a:ext cx="4922520" cy="4331971"/>
          </a:xfrm>
          <a:prstGeom prst="rect">
            <a:avLst/>
          </a:prstGeom>
          <a:noFill/>
          <a:ln>
            <a:noFill/>
          </a:ln>
        </p:spPr>
      </p:pic>
      <p:pic>
        <p:nvPicPr>
          <p:cNvPr id="178" name="Shape 178"/>
          <p:cNvPicPr preferRelativeResize="0"/>
          <p:nvPr/>
        </p:nvPicPr>
        <p:blipFill rotWithShape="1">
          <a:blip r:embed="rId4">
            <a:alphaModFix/>
          </a:blip>
          <a:srcRect l="10897" t="28672" r="62941" b="5470"/>
          <a:stretch/>
        </p:blipFill>
        <p:spPr>
          <a:xfrm>
            <a:off x="6634644" y="1142624"/>
            <a:ext cx="5195370" cy="4923776"/>
          </a:xfrm>
          <a:prstGeom prst="rect">
            <a:avLst/>
          </a:prstGeom>
          <a:noFill/>
          <a:ln>
            <a:noFill/>
          </a:ln>
        </p:spPr>
      </p:pic>
      <p:sp>
        <p:nvSpPr>
          <p:cNvPr id="179" name="Shape 179"/>
          <p:cNvSpPr/>
          <p:nvPr/>
        </p:nvSpPr>
        <p:spPr>
          <a:xfrm>
            <a:off x="748950" y="2246850"/>
            <a:ext cx="5095800" cy="4493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a:off x="6634644" y="1142624"/>
            <a:ext cx="5286600" cy="497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38200" y="-3550"/>
            <a:ext cx="105156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3200"/>
              <a:buFont typeface="Rokkitt"/>
              <a:buNone/>
            </a:pPr>
            <a:r>
              <a:rPr lang="en-US" sz="4800" b="0" i="0" u="none" strike="noStrike" cap="none" dirty="0">
                <a:latin typeface="Rokkitt"/>
                <a:ea typeface="Rokkitt"/>
                <a:cs typeface="Rokkitt"/>
                <a:sym typeface="Rokkitt"/>
              </a:rPr>
              <a:t>COURSE CODING IN COCI</a:t>
            </a:r>
            <a:endParaRPr sz="4800" b="0" i="0" u="none" strike="noStrike" cap="none" dirty="0">
              <a:latin typeface="Rokkitt"/>
              <a:ea typeface="Rokkitt"/>
              <a:cs typeface="Rokkitt"/>
              <a:sym typeface="Rokkitt"/>
            </a:endParaRPr>
          </a:p>
        </p:txBody>
      </p:sp>
      <p:sp>
        <p:nvSpPr>
          <p:cNvPr id="186" name="Shape 186"/>
          <p:cNvSpPr txBox="1">
            <a:spLocks noGrp="1"/>
          </p:cNvSpPr>
          <p:nvPr>
            <p:ph type="body" idx="1"/>
          </p:nvPr>
        </p:nvSpPr>
        <p:spPr>
          <a:xfrm>
            <a:off x="166677" y="1306738"/>
            <a:ext cx="2873704" cy="4968332"/>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000" b="0" i="0" u="none" strike="noStrike" cap="none">
                <a:solidFill>
                  <a:schemeClr val="dk1"/>
                </a:solidFill>
                <a:latin typeface="Rockwell"/>
                <a:ea typeface="Rockwell"/>
                <a:cs typeface="Rockwell"/>
                <a:sym typeface="Rockwell"/>
              </a:rPr>
              <a:t>During the development of a new course, the Curriculum Specialist will input the codes locally approved.</a:t>
            </a:r>
            <a:endParaRPr/>
          </a:p>
          <a:p>
            <a:pPr marL="182880" marR="0" lvl="0" indent="-74929" algn="l" rtl="0">
              <a:lnSpc>
                <a:spcPct val="90000"/>
              </a:lnSpc>
              <a:spcBef>
                <a:spcPts val="1200"/>
              </a:spcBef>
              <a:spcAft>
                <a:spcPts val="0"/>
              </a:spcAft>
              <a:buClr>
                <a:srgbClr val="9E3611"/>
              </a:buClr>
              <a:buSzPts val="1700"/>
              <a:buFont typeface="Noto Sans Symbols"/>
              <a:buNone/>
            </a:pPr>
            <a:endParaRPr sz="2000" b="0" i="0" u="none" strike="noStrike" cap="none">
              <a:solidFill>
                <a:schemeClr val="dk1"/>
              </a:solidFill>
              <a:latin typeface="Rockwell"/>
              <a:ea typeface="Rockwell"/>
              <a:cs typeface="Rockwell"/>
              <a:sym typeface="Rockwell"/>
            </a:endParaRPr>
          </a:p>
        </p:txBody>
      </p:sp>
      <p:pic>
        <p:nvPicPr>
          <p:cNvPr id="187" name="Shape 187"/>
          <p:cNvPicPr preferRelativeResize="0"/>
          <p:nvPr/>
        </p:nvPicPr>
        <p:blipFill rotWithShape="1">
          <a:blip r:embed="rId3">
            <a:alphaModFix/>
          </a:blip>
          <a:srcRect l="9485" t="31952" r="55439" b="13003"/>
          <a:stretch/>
        </p:blipFill>
        <p:spPr>
          <a:xfrm>
            <a:off x="2919590" y="853904"/>
            <a:ext cx="9076382" cy="53624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l="9266" t="13789" r="54999"/>
          <a:stretch/>
        </p:blipFill>
        <p:spPr>
          <a:xfrm>
            <a:off x="3574235" y="148355"/>
            <a:ext cx="7387602" cy="6709645"/>
          </a:xfrm>
          <a:prstGeom prst="rect">
            <a:avLst/>
          </a:prstGeom>
          <a:noFill/>
          <a:ln>
            <a:noFill/>
          </a:ln>
        </p:spPr>
      </p:pic>
      <p:sp>
        <p:nvSpPr>
          <p:cNvPr id="4" name="Shape 185"/>
          <p:cNvSpPr txBox="1">
            <a:spLocks/>
          </p:cNvSpPr>
          <p:nvPr/>
        </p:nvSpPr>
        <p:spPr>
          <a:xfrm>
            <a:off x="102036" y="155220"/>
            <a:ext cx="3178560" cy="264972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3200"/>
              <a:buFont typeface="Rokkitt"/>
              <a:buNone/>
            </a:pPr>
            <a:r>
              <a:rPr lang="en-US" sz="4800" dirty="0" smtClean="0">
                <a:latin typeface="Rokkitt"/>
                <a:ea typeface="Rokkitt"/>
                <a:cs typeface="Rokkitt"/>
                <a:sym typeface="Rokkitt"/>
              </a:rPr>
              <a:t>CODING CONT.</a:t>
            </a:r>
            <a:endParaRPr lang="en-US" sz="4800" dirty="0">
              <a:latin typeface="Rokkitt"/>
              <a:ea typeface="Rokkitt"/>
              <a:cs typeface="Rokkitt"/>
              <a:sym typeface="Rokkit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l="10941" t="25156" r="55221" b="53516"/>
          <a:stretch/>
        </p:blipFill>
        <p:spPr>
          <a:xfrm>
            <a:off x="2196789" y="1798881"/>
            <a:ext cx="8196147" cy="1944848"/>
          </a:xfrm>
          <a:prstGeom prst="rect">
            <a:avLst/>
          </a:prstGeom>
          <a:noFill/>
          <a:ln>
            <a:noFill/>
          </a:ln>
        </p:spPr>
      </p:pic>
      <p:sp>
        <p:nvSpPr>
          <p:cNvPr id="199" name="Shape 199"/>
          <p:cNvSpPr txBox="1">
            <a:spLocks noGrp="1"/>
          </p:cNvSpPr>
          <p:nvPr>
            <p:ph type="title"/>
          </p:nvPr>
        </p:nvSpPr>
        <p:spPr>
          <a:xfrm>
            <a:off x="388027" y="203601"/>
            <a:ext cx="11316310" cy="560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3200"/>
              <a:buFont typeface="Rokkitt"/>
              <a:buNone/>
            </a:pPr>
            <a:r>
              <a:rPr lang="en-US" sz="4800" b="0" i="0" u="none" strike="noStrike" cap="none" dirty="0">
                <a:latin typeface="Rokkitt"/>
                <a:ea typeface="Rokkitt"/>
                <a:cs typeface="Rokkitt"/>
                <a:sym typeface="Rokkitt"/>
              </a:rPr>
              <a:t>COURSE DATA VALIDATION IN COCI</a:t>
            </a:r>
            <a:endParaRPr sz="4800" b="0" i="0" u="none" strike="noStrike" cap="none" dirty="0">
              <a:latin typeface="Rokkitt"/>
              <a:ea typeface="Rokkitt"/>
              <a:cs typeface="Rokkitt"/>
              <a:sym typeface="Rokkitt"/>
            </a:endParaRPr>
          </a:p>
        </p:txBody>
      </p:sp>
      <p:sp>
        <p:nvSpPr>
          <p:cNvPr id="200" name="Shape 200"/>
          <p:cNvSpPr txBox="1">
            <a:spLocks noGrp="1"/>
          </p:cNvSpPr>
          <p:nvPr>
            <p:ph type="body" idx="1"/>
          </p:nvPr>
        </p:nvSpPr>
        <p:spPr>
          <a:xfrm>
            <a:off x="838200" y="801163"/>
            <a:ext cx="10515600" cy="33909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000" b="0" i="0" u="none" strike="noStrike" cap="none" dirty="0">
                <a:solidFill>
                  <a:schemeClr val="dk1"/>
                </a:solidFill>
                <a:latin typeface="Rockwell"/>
                <a:ea typeface="Rockwell"/>
                <a:cs typeface="Rockwell"/>
                <a:sym typeface="Rockwell"/>
              </a:rPr>
              <a:t>In the event that the codes do not align as described in the </a:t>
            </a:r>
            <a:r>
              <a:rPr lang="en-US" sz="2000" b="0" i="0" u="sng" strike="noStrike" cap="none" dirty="0">
                <a:solidFill>
                  <a:schemeClr val="hlink"/>
                </a:solidFill>
                <a:latin typeface="Rockwell"/>
                <a:ea typeface="Rockwell"/>
                <a:cs typeface="Rockwell"/>
                <a:sym typeface="Rockwell"/>
                <a:hlinkClick r:id="rId4"/>
              </a:rPr>
              <a:t>CCC Management Information System Data Element Dictionary</a:t>
            </a:r>
            <a:r>
              <a:rPr lang="en-US" sz="2000" b="0" i="0" u="none" strike="noStrike" cap="none" dirty="0">
                <a:solidFill>
                  <a:schemeClr val="dk1"/>
                </a:solidFill>
                <a:latin typeface="Rockwell"/>
                <a:ea typeface="Rockwell"/>
                <a:cs typeface="Rockwell"/>
                <a:sym typeface="Rockwell"/>
              </a:rPr>
              <a:t>, COCI will produce a validation error after submission attempt.</a:t>
            </a:r>
            <a:endParaRPr dirty="0"/>
          </a:p>
          <a:p>
            <a:pPr marL="182880" marR="0" lvl="0" indent="-74929" algn="l" rtl="0">
              <a:lnSpc>
                <a:spcPct val="90000"/>
              </a:lnSpc>
              <a:spcBef>
                <a:spcPts val="1200"/>
              </a:spcBef>
              <a:spcAft>
                <a:spcPts val="0"/>
              </a:spcAft>
              <a:buClr>
                <a:srgbClr val="9E3611"/>
              </a:buClr>
              <a:buSzPts val="1700"/>
              <a:buFont typeface="Noto Sans Symbols"/>
              <a:buNone/>
            </a:pPr>
            <a:endParaRPr sz="2000" b="0" i="0" u="none" strike="noStrike" cap="none" dirty="0">
              <a:solidFill>
                <a:schemeClr val="dk1"/>
              </a:solidFill>
              <a:latin typeface="Rockwell"/>
              <a:ea typeface="Rockwell"/>
              <a:cs typeface="Rockwell"/>
              <a:sym typeface="Rockwell"/>
            </a:endParaRPr>
          </a:p>
          <a:p>
            <a:pPr marL="182880" marR="0" lvl="0" indent="-74929" algn="l" rtl="0">
              <a:lnSpc>
                <a:spcPct val="90000"/>
              </a:lnSpc>
              <a:spcBef>
                <a:spcPts val="1200"/>
              </a:spcBef>
              <a:spcAft>
                <a:spcPts val="0"/>
              </a:spcAft>
              <a:buClr>
                <a:srgbClr val="9E3611"/>
              </a:buClr>
              <a:buSzPts val="1700"/>
              <a:buFont typeface="Noto Sans Symbols"/>
              <a:buNone/>
            </a:pPr>
            <a:endParaRPr sz="2000" b="0" i="0" u="none" strike="noStrike" cap="none" dirty="0">
              <a:solidFill>
                <a:schemeClr val="dk1"/>
              </a:solidFill>
              <a:latin typeface="Rockwell"/>
              <a:ea typeface="Rockwell"/>
              <a:cs typeface="Rockwell"/>
              <a:sym typeface="Rockwell"/>
            </a:endParaRPr>
          </a:p>
          <a:p>
            <a:pPr marL="182880" marR="0" lvl="0" indent="-74929" algn="l" rtl="0">
              <a:lnSpc>
                <a:spcPct val="90000"/>
              </a:lnSpc>
              <a:spcBef>
                <a:spcPts val="1200"/>
              </a:spcBef>
              <a:spcAft>
                <a:spcPts val="0"/>
              </a:spcAft>
              <a:buClr>
                <a:srgbClr val="9E3611"/>
              </a:buClr>
              <a:buSzPts val="1700"/>
              <a:buFont typeface="Noto Sans Symbols"/>
              <a:buNone/>
            </a:pPr>
            <a:endParaRPr sz="2000" b="0" i="0" u="none" strike="noStrike" cap="none" dirty="0">
              <a:solidFill>
                <a:schemeClr val="dk1"/>
              </a:solidFill>
              <a:latin typeface="Rockwell"/>
              <a:ea typeface="Rockwell"/>
              <a:cs typeface="Rockwell"/>
              <a:sym typeface="Rockwell"/>
            </a:endParaRPr>
          </a:p>
          <a:p>
            <a:pPr marL="182880" marR="0" lvl="0" indent="-74929" algn="l" rtl="0">
              <a:lnSpc>
                <a:spcPct val="90000"/>
              </a:lnSpc>
              <a:spcBef>
                <a:spcPts val="1200"/>
              </a:spcBef>
              <a:spcAft>
                <a:spcPts val="0"/>
              </a:spcAft>
              <a:buClr>
                <a:srgbClr val="9E3611"/>
              </a:buClr>
              <a:buSzPts val="1700"/>
              <a:buFont typeface="Noto Sans Symbols"/>
              <a:buNone/>
            </a:pPr>
            <a:endParaRPr sz="2000" b="0" i="0" u="none" strike="noStrike" cap="none" dirty="0">
              <a:solidFill>
                <a:schemeClr val="dk1"/>
              </a:solidFill>
              <a:latin typeface="Rockwell"/>
              <a:ea typeface="Rockwell"/>
              <a:cs typeface="Rockwell"/>
              <a:sym typeface="Rockwell"/>
            </a:endParaRPr>
          </a:p>
          <a:p>
            <a:pPr marL="182880" marR="0" lvl="0" indent="-182880" algn="l" rtl="0">
              <a:lnSpc>
                <a:spcPct val="90000"/>
              </a:lnSpc>
              <a:spcBef>
                <a:spcPts val="2000"/>
              </a:spcBef>
              <a:spcAft>
                <a:spcPts val="0"/>
              </a:spcAft>
              <a:buClr>
                <a:srgbClr val="9E3611"/>
              </a:buClr>
              <a:buSzPts val="1700"/>
              <a:buFont typeface="Noto Sans Symbols"/>
              <a:buChar char="▪"/>
            </a:pPr>
            <a:r>
              <a:rPr lang="en-US" sz="2000" b="0" i="0" u="none" strike="noStrike" cap="none" dirty="0">
                <a:solidFill>
                  <a:schemeClr val="dk1"/>
                </a:solidFill>
                <a:latin typeface="Rockwell"/>
                <a:ea typeface="Rockwell"/>
                <a:cs typeface="Rockwell"/>
                <a:sym typeface="Rockwell"/>
              </a:rPr>
              <a:t>COCI will also highlight the CB areas that need to be corrected during this validation.</a:t>
            </a:r>
            <a:endParaRPr dirty="0"/>
          </a:p>
          <a:p>
            <a:pPr marL="0" marR="0" lvl="0" indent="0" algn="l" rtl="0">
              <a:lnSpc>
                <a:spcPct val="90000"/>
              </a:lnSpc>
              <a:spcBef>
                <a:spcPts val="1200"/>
              </a:spcBef>
              <a:spcAft>
                <a:spcPts val="0"/>
              </a:spcAft>
              <a:buClr>
                <a:srgbClr val="9E3611"/>
              </a:buClr>
              <a:buSzPts val="1700"/>
              <a:buFont typeface="Noto Sans Symbols"/>
              <a:buNone/>
            </a:pPr>
            <a:endParaRPr sz="2000" b="0" i="0" u="none" strike="noStrike" cap="none" dirty="0">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700"/>
              <a:buFont typeface="Noto Sans Symbols"/>
              <a:buNone/>
            </a:pPr>
            <a:r>
              <a:rPr lang="en-US" sz="2000" b="0" i="0" u="none" strike="noStrike" cap="none" dirty="0">
                <a:solidFill>
                  <a:schemeClr val="dk1"/>
                </a:solidFill>
                <a:latin typeface="Rockwell"/>
                <a:ea typeface="Rockwell"/>
                <a:cs typeface="Rockwell"/>
                <a:sym typeface="Rockwell"/>
              </a:rPr>
              <a:t> </a:t>
            </a:r>
            <a:endParaRPr sz="2000" b="0" i="0" u="none" strike="noStrike" cap="none" dirty="0">
              <a:solidFill>
                <a:schemeClr val="dk1"/>
              </a:solidFill>
              <a:latin typeface="Rockwell"/>
              <a:ea typeface="Rockwell"/>
              <a:cs typeface="Rockwell"/>
              <a:sym typeface="Rockwell"/>
            </a:endParaRPr>
          </a:p>
        </p:txBody>
      </p:sp>
      <p:pic>
        <p:nvPicPr>
          <p:cNvPr id="201" name="Shape 201"/>
          <p:cNvPicPr preferRelativeResize="0"/>
          <p:nvPr/>
        </p:nvPicPr>
        <p:blipFill rotWithShape="1">
          <a:blip r:embed="rId5">
            <a:alphaModFix/>
          </a:blip>
          <a:srcRect r="50224" b="68942"/>
          <a:stretch/>
        </p:blipFill>
        <p:spPr>
          <a:xfrm>
            <a:off x="1041904" y="4229219"/>
            <a:ext cx="4821925" cy="2060069"/>
          </a:xfrm>
          <a:prstGeom prst="rect">
            <a:avLst/>
          </a:prstGeom>
          <a:noFill/>
          <a:ln>
            <a:noFill/>
          </a:ln>
        </p:spPr>
      </p:pic>
      <p:pic>
        <p:nvPicPr>
          <p:cNvPr id="202" name="Shape 202"/>
          <p:cNvPicPr preferRelativeResize="0"/>
          <p:nvPr/>
        </p:nvPicPr>
        <p:blipFill rotWithShape="1">
          <a:blip r:embed="rId6">
            <a:alphaModFix/>
          </a:blip>
          <a:srcRect/>
          <a:stretch/>
        </p:blipFill>
        <p:spPr>
          <a:xfrm>
            <a:off x="5760023" y="4133746"/>
            <a:ext cx="5944314" cy="20947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827049" y="0"/>
            <a:ext cx="10515600" cy="88094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2800"/>
              <a:buFont typeface="Rokkitt"/>
              <a:buNone/>
            </a:pPr>
            <a:r>
              <a:rPr lang="en-US" sz="4400" b="0" i="0" u="none" strike="noStrike" cap="none" dirty="0">
                <a:latin typeface="Rokkitt"/>
                <a:ea typeface="Rokkitt"/>
                <a:cs typeface="Rokkitt"/>
                <a:sym typeface="Rokkitt"/>
              </a:rPr>
              <a:t>PROGRAM CODING IN COCI</a:t>
            </a:r>
            <a:endParaRPr sz="4400" b="0" i="0" u="none" strike="noStrike" cap="none" dirty="0">
              <a:latin typeface="Rokkitt"/>
              <a:ea typeface="Rokkitt"/>
              <a:cs typeface="Rokkitt"/>
              <a:sym typeface="Rokkitt"/>
            </a:endParaRPr>
          </a:p>
        </p:txBody>
      </p:sp>
      <p:pic>
        <p:nvPicPr>
          <p:cNvPr id="208" name="Shape 208"/>
          <p:cNvPicPr preferRelativeResize="0"/>
          <p:nvPr/>
        </p:nvPicPr>
        <p:blipFill rotWithShape="1">
          <a:blip r:embed="rId3">
            <a:alphaModFix/>
          </a:blip>
          <a:srcRect/>
          <a:stretch/>
        </p:blipFill>
        <p:spPr>
          <a:xfrm>
            <a:off x="501805" y="880947"/>
            <a:ext cx="6264683" cy="5417939"/>
          </a:xfrm>
          <a:prstGeom prst="rect">
            <a:avLst/>
          </a:prstGeom>
          <a:noFill/>
          <a:ln>
            <a:noFill/>
          </a:ln>
        </p:spPr>
      </p:pic>
      <p:sp>
        <p:nvSpPr>
          <p:cNvPr id="209" name="Shape 209"/>
          <p:cNvSpPr/>
          <p:nvPr/>
        </p:nvSpPr>
        <p:spPr>
          <a:xfrm>
            <a:off x="6932341" y="702469"/>
            <a:ext cx="4988312" cy="61555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u="sng" dirty="0">
                <a:solidFill>
                  <a:schemeClr val="hlink"/>
                </a:solidFill>
                <a:latin typeface="Rockwell"/>
                <a:ea typeface="Times New Roman"/>
                <a:cs typeface="Rockwell"/>
                <a:sym typeface="Times New Roman"/>
                <a:hlinkClick r:id="rId4"/>
              </a:rPr>
              <a:t>SP Program Codes</a:t>
            </a:r>
            <a:endParaRPr sz="2200" dirty="0">
              <a:solidFill>
                <a:schemeClr val="dk1"/>
              </a:solidFill>
              <a:latin typeface="Rockwell"/>
              <a:ea typeface="Rockwell"/>
              <a:cs typeface="Rockwell"/>
              <a:sym typeface="Rockwell"/>
            </a:endParaRPr>
          </a:p>
          <a:p>
            <a:pPr marL="0" marR="0" lvl="0" indent="-152400" algn="l" rtl="0">
              <a:spcBef>
                <a:spcPts val="480"/>
              </a:spcBef>
              <a:spcAft>
                <a:spcPts val="0"/>
              </a:spcAft>
              <a:buClr>
                <a:srgbClr val="000000"/>
              </a:buClr>
              <a:buSzPts val="2400"/>
              <a:buFont typeface="Arial"/>
              <a:buChar char="•"/>
            </a:pPr>
            <a:r>
              <a:rPr lang="en-US" sz="2200" dirty="0">
                <a:solidFill>
                  <a:srgbClr val="000000"/>
                </a:solidFill>
                <a:latin typeface="Rockwell"/>
                <a:ea typeface="Times New Roman"/>
                <a:cs typeface="Rockwell"/>
                <a:sym typeface="Times New Roman"/>
              </a:rPr>
              <a:t>SP01 Student-Program-Identifier</a:t>
            </a:r>
            <a:endParaRPr sz="2200" dirty="0">
              <a:solidFill>
                <a:srgbClr val="AD0101"/>
              </a:solidFill>
              <a:latin typeface="Rockwell"/>
              <a:cs typeface="Rockwell"/>
              <a:sym typeface="Arial"/>
            </a:endParaRPr>
          </a:p>
          <a:p>
            <a:pPr marL="742950" marR="0" lvl="1" indent="-285750" algn="l" rtl="0">
              <a:spcBef>
                <a:spcPts val="400"/>
              </a:spcBef>
              <a:spcAft>
                <a:spcPts val="0"/>
              </a:spcAft>
              <a:buClr>
                <a:srgbClr val="000000"/>
              </a:buClr>
              <a:buSzPts val="2000"/>
              <a:buFont typeface="Arial"/>
              <a:buChar char="•"/>
            </a:pPr>
            <a:r>
              <a:rPr lang="en-US" sz="1800" b="0" i="0" u="none" strike="noStrike" cap="none" dirty="0">
                <a:solidFill>
                  <a:srgbClr val="000000"/>
                </a:solidFill>
                <a:latin typeface="Rockwell"/>
                <a:ea typeface="Times New Roman"/>
                <a:cs typeface="Rockwell"/>
                <a:sym typeface="Times New Roman"/>
              </a:rPr>
              <a:t>Indicates, by TOP code, the subject area of the student’s degree </a:t>
            </a:r>
            <a:endParaRPr sz="1800" b="0" i="0" u="none" strike="noStrike" cap="none" dirty="0">
              <a:solidFill>
                <a:srgbClr val="AD0101"/>
              </a:solidFill>
              <a:latin typeface="Rockwell"/>
              <a:cs typeface="Rockwell"/>
              <a:sym typeface="Arial"/>
            </a:endParaRPr>
          </a:p>
          <a:p>
            <a:pPr marL="0" marR="0" lvl="0" indent="-152400" algn="l" rtl="0">
              <a:spcBef>
                <a:spcPts val="480"/>
              </a:spcBef>
              <a:spcAft>
                <a:spcPts val="0"/>
              </a:spcAft>
              <a:buClr>
                <a:srgbClr val="000000"/>
              </a:buClr>
              <a:buSzPts val="2400"/>
              <a:buFont typeface="Arial"/>
              <a:buChar char="•"/>
            </a:pPr>
            <a:r>
              <a:rPr lang="en-US" sz="2200" dirty="0">
                <a:solidFill>
                  <a:srgbClr val="000000"/>
                </a:solidFill>
                <a:latin typeface="Rockwell"/>
                <a:ea typeface="Times New Roman"/>
                <a:cs typeface="Rockwell"/>
                <a:sym typeface="Times New Roman"/>
              </a:rPr>
              <a:t>SP02 Student-Program-Award </a:t>
            </a:r>
            <a:endParaRPr sz="2200" dirty="0">
              <a:solidFill>
                <a:srgbClr val="AD0101"/>
              </a:solidFill>
              <a:latin typeface="Rockwell"/>
              <a:cs typeface="Rockwell"/>
              <a:sym typeface="Arial"/>
            </a:endParaRPr>
          </a:p>
          <a:p>
            <a:pPr marL="742950" marR="0" lvl="1" indent="-285750" algn="l" rtl="0">
              <a:spcBef>
                <a:spcPts val="400"/>
              </a:spcBef>
              <a:spcAft>
                <a:spcPts val="0"/>
              </a:spcAft>
              <a:buClr>
                <a:srgbClr val="000000"/>
              </a:buClr>
              <a:buSzPts val="2000"/>
              <a:buFont typeface="Arial"/>
              <a:buChar char="•"/>
            </a:pPr>
            <a:r>
              <a:rPr lang="en-US" sz="1800" b="0" i="0" u="none" strike="noStrike" cap="none" dirty="0">
                <a:solidFill>
                  <a:srgbClr val="000000"/>
                </a:solidFill>
                <a:latin typeface="Rockwell"/>
                <a:ea typeface="Times New Roman"/>
                <a:cs typeface="Rockwell"/>
                <a:sym typeface="Times New Roman"/>
              </a:rPr>
              <a:t>Designates the award type and whether it is credit or noncredit</a:t>
            </a:r>
            <a:endParaRPr sz="1800" b="0" i="0" u="none" strike="noStrike" cap="none" dirty="0">
              <a:solidFill>
                <a:srgbClr val="AD0101"/>
              </a:solidFill>
              <a:latin typeface="Rockwell"/>
              <a:cs typeface="Rockwell"/>
              <a:sym typeface="Arial"/>
            </a:endParaRPr>
          </a:p>
          <a:p>
            <a:pPr marL="0" marR="0" lvl="0" indent="-152400" algn="l" rtl="0">
              <a:spcBef>
                <a:spcPts val="480"/>
              </a:spcBef>
              <a:spcAft>
                <a:spcPts val="0"/>
              </a:spcAft>
              <a:buClr>
                <a:srgbClr val="000000"/>
              </a:buClr>
              <a:buSzPts val="2400"/>
              <a:buFont typeface="Arial"/>
              <a:buChar char="•"/>
            </a:pPr>
            <a:r>
              <a:rPr lang="en-US" sz="2200" dirty="0">
                <a:solidFill>
                  <a:srgbClr val="000000"/>
                </a:solidFill>
                <a:latin typeface="Rockwell"/>
                <a:ea typeface="Times New Roman"/>
                <a:cs typeface="Rockwell"/>
                <a:sym typeface="Times New Roman"/>
              </a:rPr>
              <a:t>SP03 Student-Program-Award-Earned</a:t>
            </a:r>
            <a:endParaRPr sz="2200" dirty="0">
              <a:solidFill>
                <a:srgbClr val="AD0101"/>
              </a:solidFill>
              <a:latin typeface="Rockwell"/>
              <a:cs typeface="Rockwell"/>
              <a:sym typeface="Arial"/>
            </a:endParaRPr>
          </a:p>
          <a:p>
            <a:pPr marL="742950" marR="0" lvl="1" indent="-285750" algn="l" rtl="0">
              <a:spcBef>
                <a:spcPts val="400"/>
              </a:spcBef>
              <a:spcAft>
                <a:spcPts val="0"/>
              </a:spcAft>
              <a:buClr>
                <a:srgbClr val="000000"/>
              </a:buClr>
              <a:buSzPts val="2000"/>
              <a:buFont typeface="Arial"/>
              <a:buChar char="•"/>
            </a:pPr>
            <a:r>
              <a:rPr lang="en-US" sz="1800" b="0" i="0" u="none" strike="noStrike" cap="none" dirty="0">
                <a:solidFill>
                  <a:srgbClr val="000000"/>
                </a:solidFill>
                <a:latin typeface="Rockwell"/>
                <a:ea typeface="Times New Roman"/>
                <a:cs typeface="Rockwell"/>
                <a:sym typeface="Times New Roman"/>
              </a:rPr>
              <a:t>Indicates whether a student has completed a program</a:t>
            </a:r>
            <a:endParaRPr sz="1800" b="0" i="0" u="none" strike="noStrike" cap="none" dirty="0">
              <a:solidFill>
                <a:srgbClr val="AD0101"/>
              </a:solidFill>
              <a:latin typeface="Rockwell"/>
              <a:cs typeface="Rockwell"/>
              <a:sym typeface="Arial"/>
            </a:endParaRPr>
          </a:p>
          <a:p>
            <a:pPr marL="0" marR="0" lvl="0" indent="-152400" algn="l" rtl="0">
              <a:spcBef>
                <a:spcPts val="480"/>
              </a:spcBef>
              <a:spcAft>
                <a:spcPts val="0"/>
              </a:spcAft>
              <a:buClr>
                <a:srgbClr val="000000"/>
              </a:buClr>
              <a:buSzPts val="2400"/>
              <a:buFont typeface="Arial"/>
              <a:buChar char="•"/>
            </a:pPr>
            <a:r>
              <a:rPr lang="en-US" sz="2200" dirty="0">
                <a:solidFill>
                  <a:srgbClr val="000000"/>
                </a:solidFill>
                <a:latin typeface="Rockwell"/>
                <a:ea typeface="Times New Roman"/>
                <a:cs typeface="Rockwell"/>
                <a:sym typeface="Times New Roman"/>
              </a:rPr>
              <a:t>SP04 Student-Program-Control-Number</a:t>
            </a:r>
            <a:endParaRPr sz="2200" dirty="0">
              <a:solidFill>
                <a:srgbClr val="AD0101"/>
              </a:solidFill>
              <a:latin typeface="Rockwell"/>
              <a:cs typeface="Rockwell"/>
              <a:sym typeface="Arial"/>
            </a:endParaRPr>
          </a:p>
          <a:p>
            <a:pPr marL="742950" marR="0" lvl="1" indent="-285750" algn="l" rtl="0">
              <a:spcBef>
                <a:spcPts val="400"/>
              </a:spcBef>
              <a:spcAft>
                <a:spcPts val="0"/>
              </a:spcAft>
              <a:buClr>
                <a:srgbClr val="000000"/>
              </a:buClr>
              <a:buSzPts val="2000"/>
              <a:buFont typeface="Arial"/>
              <a:buChar char="•"/>
            </a:pPr>
            <a:r>
              <a:rPr lang="en-US" sz="1800" b="0" i="0" u="none" strike="noStrike" cap="none" dirty="0">
                <a:solidFill>
                  <a:srgbClr val="000000"/>
                </a:solidFill>
                <a:latin typeface="Rockwell"/>
                <a:ea typeface="Times New Roman"/>
                <a:cs typeface="Rockwell"/>
                <a:sym typeface="Times New Roman"/>
              </a:rPr>
              <a:t>Maps student completion back to program control number issued when an educational program has been approved using the Curriculum Inventory</a:t>
            </a:r>
            <a:endParaRPr sz="1800" b="0" i="0" u="none" strike="noStrike" cap="none" dirty="0">
              <a:solidFill>
                <a:srgbClr val="AD0101"/>
              </a:solidFill>
              <a:latin typeface="Rockwell"/>
              <a:cs typeface="Rockwell"/>
              <a:sym typeface="Arial"/>
            </a:endParaRPr>
          </a:p>
        </p:txBody>
      </p:sp>
      <p:sp>
        <p:nvSpPr>
          <p:cNvPr id="210" name="Shape 210"/>
          <p:cNvSpPr/>
          <p:nvPr/>
        </p:nvSpPr>
        <p:spPr>
          <a:xfrm>
            <a:off x="631475" y="925175"/>
            <a:ext cx="5991600" cy="552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05665" y="197850"/>
            <a:ext cx="3647335" cy="2357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2880"/>
              <a:buFont typeface="Rokkitt"/>
              <a:buNone/>
            </a:pPr>
            <a:r>
              <a:rPr lang="en-US" sz="4800" b="0" i="0" u="none" strike="noStrike" cap="none" dirty="0">
                <a:latin typeface="Rokkitt"/>
                <a:ea typeface="Rokkitt"/>
                <a:cs typeface="Rokkitt"/>
                <a:sym typeface="Rokkitt"/>
              </a:rPr>
              <a:t>PROGRAM CODING IN COCI</a:t>
            </a:r>
            <a:endParaRPr sz="4800" b="0" i="0" u="none" strike="noStrike" cap="none" dirty="0">
              <a:latin typeface="Rokkitt"/>
              <a:ea typeface="Rokkitt"/>
              <a:cs typeface="Rokkitt"/>
              <a:sym typeface="Rokkitt"/>
            </a:endParaRPr>
          </a:p>
        </p:txBody>
      </p:sp>
      <p:pic>
        <p:nvPicPr>
          <p:cNvPr id="216" name="Shape 216"/>
          <p:cNvPicPr preferRelativeResize="0"/>
          <p:nvPr/>
        </p:nvPicPr>
        <p:blipFill rotWithShape="1">
          <a:blip r:embed="rId3">
            <a:alphaModFix/>
          </a:blip>
          <a:srcRect/>
          <a:stretch/>
        </p:blipFill>
        <p:spPr>
          <a:xfrm>
            <a:off x="4571363" y="581921"/>
            <a:ext cx="6456223" cy="56941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38200" y="365126"/>
            <a:ext cx="10515600" cy="4154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4860"/>
              <a:buFont typeface="Rokkitt"/>
              <a:buNone/>
            </a:pPr>
            <a:r>
              <a:rPr lang="en-US" sz="4860" b="0" i="0" u="none" strike="noStrike" cap="none">
                <a:latin typeface="Rokkitt"/>
                <a:ea typeface="Rokkitt"/>
                <a:cs typeface="Rokkitt"/>
                <a:sym typeface="Rokkitt"/>
              </a:rPr>
              <a:t>PROGRAM CODING IN COCI</a:t>
            </a:r>
            <a:endParaRPr sz="4860" b="0" i="0" u="none" strike="noStrike" cap="none">
              <a:latin typeface="Rokkitt"/>
              <a:ea typeface="Rokkitt"/>
              <a:cs typeface="Rokkitt"/>
              <a:sym typeface="Rokkitt"/>
            </a:endParaRPr>
          </a:p>
        </p:txBody>
      </p:sp>
      <p:pic>
        <p:nvPicPr>
          <p:cNvPr id="222" name="Shape 222"/>
          <p:cNvPicPr preferRelativeResize="0"/>
          <p:nvPr/>
        </p:nvPicPr>
        <p:blipFill rotWithShape="1">
          <a:blip r:embed="rId3">
            <a:alphaModFix/>
          </a:blip>
          <a:srcRect/>
          <a:stretch/>
        </p:blipFill>
        <p:spPr>
          <a:xfrm>
            <a:off x="2858744" y="1066075"/>
            <a:ext cx="6095686" cy="54528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0" y="86348"/>
            <a:ext cx="12191999" cy="794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5400"/>
              <a:buFont typeface="Rokkitt"/>
              <a:buNone/>
            </a:pPr>
            <a:r>
              <a:rPr lang="en-US" sz="4800" b="0" i="0" u="none" strike="noStrike" cap="none" dirty="0">
                <a:latin typeface="Rokkitt"/>
                <a:ea typeface="Rokkitt"/>
                <a:cs typeface="Rokkitt"/>
                <a:sym typeface="Rokkitt"/>
              </a:rPr>
              <a:t>“PROGRAM DATA VALIDATION” IN COCI</a:t>
            </a:r>
            <a:endParaRPr sz="4800" b="0" i="0" u="none" strike="noStrike" cap="none" dirty="0">
              <a:latin typeface="Rokkitt"/>
              <a:ea typeface="Rokkitt"/>
              <a:cs typeface="Rokkitt"/>
              <a:sym typeface="Rokkitt"/>
            </a:endParaRPr>
          </a:p>
        </p:txBody>
      </p:sp>
      <p:sp>
        <p:nvSpPr>
          <p:cNvPr id="229" name="Shape 229"/>
          <p:cNvSpPr txBox="1">
            <a:spLocks noGrp="1"/>
          </p:cNvSpPr>
          <p:nvPr>
            <p:ph type="body" idx="1"/>
          </p:nvPr>
        </p:nvSpPr>
        <p:spPr>
          <a:xfrm>
            <a:off x="838200" y="881044"/>
            <a:ext cx="10770300" cy="53892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80000"/>
              </a:lnSpc>
              <a:spcBef>
                <a:spcPts val="0"/>
              </a:spcBef>
              <a:spcAft>
                <a:spcPts val="0"/>
              </a:spcAft>
              <a:buClr>
                <a:srgbClr val="9E3611"/>
              </a:buClr>
              <a:buSzPts val="2040"/>
              <a:buFont typeface="Noto Sans Symbols"/>
              <a:buChar char="▪"/>
            </a:pPr>
            <a:r>
              <a:rPr lang="en-US" sz="2400" b="0" i="0" u="none" strike="noStrike" cap="none" dirty="0">
                <a:solidFill>
                  <a:schemeClr val="dk1"/>
                </a:solidFill>
                <a:latin typeface="Rockwell"/>
                <a:ea typeface="Rockwell"/>
                <a:cs typeface="Rockwell"/>
                <a:sym typeface="Rockwell"/>
              </a:rPr>
              <a:t>COCI currently does not have program validation; however, each program is reviewed by the Chancellor’s Office.</a:t>
            </a:r>
            <a:endParaRPr dirty="0"/>
          </a:p>
          <a:p>
            <a:pPr marL="182880" marR="0" lvl="0" indent="-182880" algn="l" rtl="0">
              <a:lnSpc>
                <a:spcPct val="80000"/>
              </a:lnSpc>
              <a:spcBef>
                <a:spcPts val="1200"/>
              </a:spcBef>
              <a:spcAft>
                <a:spcPts val="0"/>
              </a:spcAft>
              <a:buClr>
                <a:srgbClr val="9E3611"/>
              </a:buClr>
              <a:buSzPts val="2040"/>
              <a:buFont typeface="Noto Sans Symbols"/>
              <a:buChar char="▪"/>
            </a:pPr>
            <a:r>
              <a:rPr lang="en-US" sz="2400" b="0" i="0" u="none" strike="noStrike" cap="none" dirty="0">
                <a:solidFill>
                  <a:schemeClr val="dk1"/>
                </a:solidFill>
                <a:latin typeface="Rockwell"/>
                <a:ea typeface="Rockwell"/>
                <a:cs typeface="Rockwell"/>
                <a:sym typeface="Rockwell"/>
              </a:rPr>
              <a:t>Some helpful notes:</a:t>
            </a:r>
            <a:endParaRPr dirty="0"/>
          </a:p>
          <a:p>
            <a:pPr marL="457200" marR="0" lvl="1" indent="-182880" algn="l" rtl="0">
              <a:lnSpc>
                <a:spcPct val="80000"/>
              </a:lnSpc>
              <a:spcBef>
                <a:spcPts val="1000"/>
              </a:spcBef>
              <a:spcAft>
                <a:spcPts val="0"/>
              </a:spcAft>
              <a:buClr>
                <a:srgbClr val="9E3611"/>
              </a:buClr>
              <a:buSzPts val="1700"/>
              <a:buFont typeface="Noto Sans Symbols"/>
              <a:buChar char="▪"/>
            </a:pPr>
            <a:r>
              <a:rPr lang="en-US" sz="2000" b="0" i="0" u="none" strike="noStrike" cap="none" dirty="0">
                <a:solidFill>
                  <a:schemeClr val="dk1"/>
                </a:solidFill>
                <a:latin typeface="Rockwell"/>
                <a:ea typeface="Rockwell"/>
                <a:cs typeface="Rockwell"/>
                <a:sym typeface="Rockwell"/>
              </a:rPr>
              <a:t>Program Goals:</a:t>
            </a:r>
            <a:endParaRPr dirty="0"/>
          </a:p>
          <a:p>
            <a:pPr marL="731520" marR="0" lvl="2" indent="-182879" algn="l" rtl="0">
              <a:lnSpc>
                <a:spcPct val="80000"/>
              </a:lnSpc>
              <a:spcBef>
                <a:spcPts val="1000"/>
              </a:spcBef>
              <a:spcAft>
                <a:spcPts val="0"/>
              </a:spcAft>
              <a:buClr>
                <a:srgbClr val="9E3611"/>
              </a:buClr>
              <a:buSzPts val="1530"/>
              <a:buFont typeface="Noto Sans Symbols"/>
              <a:buChar char="▪"/>
            </a:pPr>
            <a:r>
              <a:rPr lang="en-US" sz="1800" b="0" i="0" u="none" strike="noStrike" cap="none" dirty="0">
                <a:solidFill>
                  <a:schemeClr val="dk1"/>
                </a:solidFill>
                <a:latin typeface="Rockwell"/>
                <a:ea typeface="Rockwell"/>
                <a:cs typeface="Rockwell"/>
                <a:sym typeface="Rockwell"/>
              </a:rPr>
              <a:t>CTE: Limited to certificates and programs in a CTE TOP Code other than ADTs</a:t>
            </a:r>
            <a:endParaRPr dirty="0"/>
          </a:p>
          <a:p>
            <a:pPr marL="731520" marR="0" lvl="2" indent="-182879" algn="l" rtl="0">
              <a:lnSpc>
                <a:spcPct val="80000"/>
              </a:lnSpc>
              <a:spcBef>
                <a:spcPts val="1000"/>
              </a:spcBef>
              <a:spcAft>
                <a:spcPts val="0"/>
              </a:spcAft>
              <a:buClr>
                <a:srgbClr val="9E3611"/>
              </a:buClr>
              <a:buSzPts val="1530"/>
              <a:buFont typeface="Noto Sans Symbols"/>
              <a:buChar char="▪"/>
            </a:pPr>
            <a:r>
              <a:rPr lang="en-US" sz="1800" b="0" i="0" u="none" strike="noStrike" cap="none" dirty="0">
                <a:solidFill>
                  <a:schemeClr val="dk1"/>
                </a:solidFill>
                <a:latin typeface="Rockwell"/>
                <a:ea typeface="Rockwell"/>
                <a:cs typeface="Rockwell"/>
                <a:sym typeface="Rockwell"/>
              </a:rPr>
              <a:t>Transfer: ADT, CSUGE, or IGETC only. ADT can have a CTE TOP Code.</a:t>
            </a:r>
            <a:endParaRPr dirty="0"/>
          </a:p>
          <a:p>
            <a:pPr marL="731520" marR="0" lvl="2" indent="-182879" algn="l" rtl="0">
              <a:lnSpc>
                <a:spcPct val="80000"/>
              </a:lnSpc>
              <a:spcBef>
                <a:spcPts val="1000"/>
              </a:spcBef>
              <a:spcAft>
                <a:spcPts val="0"/>
              </a:spcAft>
              <a:buClr>
                <a:srgbClr val="9E3611"/>
              </a:buClr>
              <a:buSzPts val="1530"/>
              <a:buFont typeface="Noto Sans Symbols"/>
              <a:buChar char="▪"/>
            </a:pPr>
            <a:r>
              <a:rPr lang="en-US" sz="1800" b="0" i="0" u="none" strike="noStrike" cap="none" dirty="0">
                <a:solidFill>
                  <a:schemeClr val="dk1"/>
                </a:solidFill>
                <a:latin typeface="Rockwell"/>
                <a:ea typeface="Rockwell"/>
                <a:cs typeface="Rockwell"/>
                <a:sym typeface="Rockwell"/>
              </a:rPr>
              <a:t>Local: Other AA/AS degrees and certificates in a non CTE TOP Code.</a:t>
            </a:r>
            <a:endParaRPr dirty="0"/>
          </a:p>
          <a:p>
            <a:pPr marL="182880" marR="0" lvl="0" indent="-182880" algn="l" rtl="0">
              <a:lnSpc>
                <a:spcPct val="80000"/>
              </a:lnSpc>
              <a:spcBef>
                <a:spcPts val="1400"/>
              </a:spcBef>
              <a:spcAft>
                <a:spcPts val="0"/>
              </a:spcAft>
              <a:buClr>
                <a:srgbClr val="9E3611"/>
              </a:buClr>
              <a:buSzPts val="2040"/>
              <a:buFont typeface="Noto Sans Symbols"/>
              <a:buChar char="▪"/>
            </a:pPr>
            <a:r>
              <a:rPr lang="en-US" sz="2400" b="0" i="0" u="none" strike="noStrike" cap="none" dirty="0">
                <a:solidFill>
                  <a:schemeClr val="dk1"/>
                </a:solidFill>
                <a:latin typeface="Rockwell"/>
                <a:ea typeface="Rockwell"/>
                <a:cs typeface="Rockwell"/>
                <a:sym typeface="Rockwell"/>
              </a:rPr>
              <a:t>Course Units and Hours (see previous slide as reference):</a:t>
            </a:r>
            <a:endParaRPr dirty="0"/>
          </a:p>
          <a:p>
            <a:pPr marL="457200" marR="0" lvl="1" indent="-182880" algn="l" rtl="0">
              <a:lnSpc>
                <a:spcPct val="80000"/>
              </a:lnSpc>
              <a:spcBef>
                <a:spcPts val="1000"/>
              </a:spcBef>
              <a:spcAft>
                <a:spcPts val="0"/>
              </a:spcAft>
              <a:buClr>
                <a:srgbClr val="9E3611"/>
              </a:buClr>
              <a:buSzPts val="1700"/>
              <a:buFont typeface="Noto Sans Symbols"/>
              <a:buChar char="▪"/>
            </a:pPr>
            <a:r>
              <a:rPr lang="en-US" sz="2000" b="0" i="0" u="none" strike="noStrike" cap="none" dirty="0">
                <a:solidFill>
                  <a:schemeClr val="dk1"/>
                </a:solidFill>
                <a:latin typeface="Rockwell"/>
                <a:ea typeface="Rockwell"/>
                <a:cs typeface="Rockwell"/>
                <a:sym typeface="Rockwell"/>
              </a:rPr>
              <a:t>Certificates: only need to fill “certificate units minimum and maximum”. All other fields will have a 0 in them.</a:t>
            </a:r>
            <a:endParaRPr dirty="0"/>
          </a:p>
          <a:p>
            <a:pPr marL="457200" marR="0" lvl="1" indent="-182880" algn="l" rtl="0">
              <a:lnSpc>
                <a:spcPct val="80000"/>
              </a:lnSpc>
              <a:spcBef>
                <a:spcPts val="1000"/>
              </a:spcBef>
              <a:spcAft>
                <a:spcPts val="0"/>
              </a:spcAft>
              <a:buClr>
                <a:srgbClr val="9E3611"/>
              </a:buClr>
              <a:buSzPts val="1700"/>
              <a:buFont typeface="Noto Sans Symbols"/>
              <a:buChar char="▪"/>
            </a:pPr>
            <a:r>
              <a:rPr lang="en-US" sz="2000" b="0" i="0" u="none" strike="noStrike" cap="none" dirty="0">
                <a:solidFill>
                  <a:schemeClr val="dk1"/>
                </a:solidFill>
                <a:latin typeface="Rockwell"/>
                <a:ea typeface="Rockwell"/>
                <a:cs typeface="Rockwell"/>
                <a:sym typeface="Rockwell"/>
              </a:rPr>
              <a:t>AS/AA/ADTs: only need to fill “units for degree or area of emphasis (minimum and maximum)” and “total units for degree (minimum and maximum)”. Certificate section, total core courses, total core hours, total elective courses, and total elective hours are marked as 0. </a:t>
            </a:r>
            <a:endParaRPr dirty="0"/>
          </a:p>
          <a:p>
            <a:pPr marL="457200" marR="0" lvl="1" indent="-182880" algn="l" rtl="0">
              <a:lnSpc>
                <a:spcPct val="80000"/>
              </a:lnSpc>
              <a:spcBef>
                <a:spcPts val="1000"/>
              </a:spcBef>
              <a:spcAft>
                <a:spcPts val="0"/>
              </a:spcAft>
              <a:buClr>
                <a:srgbClr val="9E3611"/>
              </a:buClr>
              <a:buSzPts val="1700"/>
              <a:buFont typeface="Noto Sans Symbols"/>
              <a:buChar char="▪"/>
            </a:pPr>
            <a:r>
              <a:rPr lang="en-US" sz="2000" b="0" i="0" u="none" strike="noStrike" cap="none" dirty="0">
                <a:solidFill>
                  <a:schemeClr val="dk1"/>
                </a:solidFill>
                <a:latin typeface="Rockwell"/>
                <a:ea typeface="Rockwell"/>
                <a:cs typeface="Rockwell"/>
                <a:sym typeface="Rockwell"/>
              </a:rPr>
              <a:t>Noncredit: All fields will be 0 except “Total Core Courses and Total Core Hours” and “Total Elective Courses and Total Elective Hours” (if applicable).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617316" y="484632"/>
            <a:ext cx="10952958" cy="16093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4860"/>
              <a:buFont typeface="Rokkitt"/>
              <a:buNone/>
            </a:pPr>
            <a:r>
              <a:rPr lang="en-US" sz="4860" b="0" i="0" u="none" strike="noStrike" cap="none" dirty="0">
                <a:latin typeface="Rokkitt"/>
                <a:ea typeface="Rokkitt"/>
                <a:cs typeface="Rokkitt"/>
                <a:sym typeface="Rokkitt"/>
              </a:rPr>
              <a:t>WHO ASSIGNS </a:t>
            </a:r>
            <a:r>
              <a:rPr lang="en-US" sz="4860" b="0" i="0" u="none" strike="noStrike" cap="none" dirty="0" smtClean="0">
                <a:latin typeface="Rokkitt"/>
                <a:ea typeface="Rokkitt"/>
                <a:cs typeface="Rokkitt"/>
                <a:sym typeface="Rokkitt"/>
              </a:rPr>
              <a:t>TOP, SAM, CIP, </a:t>
            </a:r>
            <a:r>
              <a:rPr lang="en-US" sz="4860" b="0" i="0" u="none" strike="noStrike" cap="none" dirty="0">
                <a:latin typeface="Rokkitt"/>
                <a:ea typeface="Rokkitt"/>
                <a:cs typeface="Rokkitt"/>
                <a:sym typeface="Rokkitt"/>
              </a:rPr>
              <a:t>AND SOC CODES AT YOUR COLLEGE?</a:t>
            </a:r>
            <a:endParaRPr sz="4860" b="0" i="0" u="none" strike="noStrike" cap="none" dirty="0">
              <a:latin typeface="Rokkitt"/>
              <a:ea typeface="Rokkitt"/>
              <a:cs typeface="Rokkitt"/>
              <a:sym typeface="Rokkitt"/>
            </a:endParaRPr>
          </a:p>
        </p:txBody>
      </p:sp>
      <p:sp>
        <p:nvSpPr>
          <p:cNvPr id="235" name="Shape 235"/>
          <p:cNvSpPr txBox="1">
            <a:spLocks noGrp="1"/>
          </p:cNvSpPr>
          <p:nvPr>
            <p:ph type="body" idx="1"/>
          </p:nvPr>
        </p:nvSpPr>
        <p:spPr>
          <a:xfrm>
            <a:off x="775950" y="2490475"/>
            <a:ext cx="10640100" cy="35892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000" b="0" i="0" u="none" strike="noStrike" cap="none" dirty="0">
                <a:solidFill>
                  <a:schemeClr val="dk1"/>
                </a:solidFill>
                <a:latin typeface="Rockwell"/>
                <a:ea typeface="Rockwell"/>
                <a:cs typeface="Rockwell"/>
                <a:sym typeface="Rockwell"/>
              </a:rPr>
              <a:t>TOP Codes and SAM Codes should be chosen by Faculty during the curriculum process in consultation with the Curriculum Office.</a:t>
            </a:r>
            <a:endParaRPr dirty="0"/>
          </a:p>
          <a:p>
            <a:pPr marL="0" marR="0" lvl="0" indent="0" algn="l" rtl="0">
              <a:lnSpc>
                <a:spcPct val="90000"/>
              </a:lnSpc>
              <a:spcBef>
                <a:spcPts val="1200"/>
              </a:spcBef>
              <a:spcAft>
                <a:spcPts val="0"/>
              </a:spcAft>
              <a:buClr>
                <a:srgbClr val="9E3611"/>
              </a:buClr>
              <a:buSzPts val="1700"/>
              <a:buFont typeface="Noto Sans Symbols"/>
              <a:buNone/>
            </a:pPr>
            <a:endParaRPr sz="2000" b="0" i="0" u="none" strike="noStrike" cap="none" dirty="0">
              <a:solidFill>
                <a:schemeClr val="dk1"/>
              </a:solidFill>
              <a:latin typeface="Rockwell"/>
              <a:ea typeface="Rockwell"/>
              <a:cs typeface="Rockwell"/>
              <a:sym typeface="Rockwell"/>
            </a:endParaRPr>
          </a:p>
          <a:p>
            <a:pPr marL="182880" marR="0" lvl="0" indent="-182880" algn="l" rtl="0">
              <a:lnSpc>
                <a:spcPct val="90000"/>
              </a:lnSpc>
              <a:spcBef>
                <a:spcPts val="1200"/>
              </a:spcBef>
              <a:spcAft>
                <a:spcPts val="0"/>
              </a:spcAft>
              <a:buClr>
                <a:srgbClr val="9E3611"/>
              </a:buClr>
              <a:buSzPts val="1700"/>
              <a:buFont typeface="Noto Sans Symbols"/>
              <a:buChar char="▪"/>
            </a:pPr>
            <a:r>
              <a:rPr lang="en-US" sz="2000" b="0" i="0" u="none" strike="noStrike" cap="none" dirty="0">
                <a:solidFill>
                  <a:schemeClr val="dk1"/>
                </a:solidFill>
                <a:latin typeface="Rockwell"/>
                <a:ea typeface="Rockwell"/>
                <a:cs typeface="Rockwell"/>
                <a:sym typeface="Rockwell"/>
              </a:rPr>
              <a:t>TOP Codes and SAM Codes must align:</a:t>
            </a:r>
            <a:endParaRPr dirty="0"/>
          </a:p>
          <a:p>
            <a:pPr marL="457200" marR="0" lvl="1" indent="-182880" algn="l" rtl="0">
              <a:lnSpc>
                <a:spcPct val="90000"/>
              </a:lnSpc>
              <a:spcBef>
                <a:spcPts val="1000"/>
              </a:spcBef>
              <a:spcAft>
                <a:spcPts val="0"/>
              </a:spcAft>
              <a:buClr>
                <a:srgbClr val="9E3611"/>
              </a:buClr>
              <a:buSzPts val="1530"/>
              <a:buFont typeface="Noto Sans Symbols"/>
              <a:buChar char="▪"/>
            </a:pPr>
            <a:r>
              <a:rPr lang="en-US" sz="1800" b="0" i="0" u="none" strike="noStrike" cap="none" dirty="0">
                <a:solidFill>
                  <a:schemeClr val="dk1"/>
                </a:solidFill>
                <a:latin typeface="Rockwell"/>
                <a:ea typeface="Rockwell"/>
                <a:cs typeface="Rockwell"/>
                <a:sym typeface="Rockwell"/>
              </a:rPr>
              <a:t>If a TOP Code is CTE (indicated by an asterisk), the SAM Code can only be the occupational TOP Codes B, C, or D.</a:t>
            </a:r>
            <a:endParaRPr dirty="0"/>
          </a:p>
          <a:p>
            <a:pPr marL="457200" marR="0" lvl="1" indent="-182880" algn="l" rtl="0">
              <a:lnSpc>
                <a:spcPct val="90000"/>
              </a:lnSpc>
              <a:spcBef>
                <a:spcPts val="1000"/>
              </a:spcBef>
              <a:spcAft>
                <a:spcPts val="0"/>
              </a:spcAft>
              <a:buClr>
                <a:srgbClr val="9E3611"/>
              </a:buClr>
              <a:buSzPts val="1530"/>
              <a:buFont typeface="Noto Sans Symbols"/>
              <a:buChar char="▪"/>
            </a:pPr>
            <a:r>
              <a:rPr lang="en-US" sz="1800" b="0" i="0" u="none" strike="noStrike" cap="none" dirty="0">
                <a:solidFill>
                  <a:schemeClr val="dk1"/>
                </a:solidFill>
                <a:latin typeface="Rockwell"/>
                <a:ea typeface="Rockwell"/>
                <a:cs typeface="Rockwell"/>
                <a:sym typeface="Rockwell"/>
              </a:rPr>
              <a:t>If a TOP Code is non-CTE, the SAM Code must be E) Non Occupational.</a:t>
            </a:r>
            <a:endParaRPr dirty="0"/>
          </a:p>
          <a:p>
            <a:pPr marL="457200" marR="0" lvl="1" indent="-182880" algn="l" rtl="0">
              <a:lnSpc>
                <a:spcPct val="90000"/>
              </a:lnSpc>
              <a:spcBef>
                <a:spcPts val="1000"/>
              </a:spcBef>
              <a:spcAft>
                <a:spcPts val="0"/>
              </a:spcAft>
              <a:buClr>
                <a:srgbClr val="9E3611"/>
              </a:buClr>
              <a:buSzPts val="1530"/>
              <a:buFont typeface="Noto Sans Symbols"/>
              <a:buChar char="▪"/>
            </a:pPr>
            <a:r>
              <a:rPr lang="en-US" sz="1800" b="0" i="0" u="none" strike="noStrike" cap="none" dirty="0">
                <a:solidFill>
                  <a:schemeClr val="dk1"/>
                </a:solidFill>
                <a:latin typeface="Rockwell"/>
                <a:ea typeface="Rockwell"/>
                <a:cs typeface="Rockwell"/>
                <a:sym typeface="Rockwell"/>
              </a:rPr>
              <a:t>SAM Code, A) Apprenticeship, is only offered to apprentices only. </a:t>
            </a:r>
            <a:endParaRPr sz="1800" b="0" i="0" u="none" strike="noStrike" cap="none" dirty="0">
              <a:solidFill>
                <a:schemeClr val="dk1"/>
              </a:solidFill>
              <a:latin typeface="Rockwell"/>
              <a:ea typeface="Rockwell"/>
              <a:cs typeface="Rockwell"/>
              <a:sym typeface="Rockwe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0" y="293732"/>
            <a:ext cx="12191999" cy="1609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5400"/>
              <a:buFont typeface="Rokkitt"/>
              <a:buNone/>
            </a:pPr>
            <a:r>
              <a:rPr lang="en-US" sz="4400" b="0" i="0" u="none" strike="noStrike" cap="none" dirty="0">
                <a:latin typeface="Rokkitt"/>
                <a:ea typeface="Rokkitt"/>
                <a:cs typeface="Rokkitt"/>
                <a:sym typeface="Rokkitt"/>
              </a:rPr>
              <a:t>ASSIGNING TOP CODES AND SAM CODES DURING THE CURRICULUM PROCESS</a:t>
            </a:r>
            <a:endParaRPr sz="4400" b="0" i="0" u="none" strike="noStrike" cap="none" dirty="0">
              <a:latin typeface="Rokkitt"/>
              <a:ea typeface="Rokkitt"/>
              <a:cs typeface="Rokkitt"/>
              <a:sym typeface="Rokkitt"/>
            </a:endParaRPr>
          </a:p>
        </p:txBody>
      </p:sp>
      <p:pic>
        <p:nvPicPr>
          <p:cNvPr id="241" name="Shape 241"/>
          <p:cNvPicPr preferRelativeResize="0"/>
          <p:nvPr/>
        </p:nvPicPr>
        <p:blipFill rotWithShape="1">
          <a:blip r:embed="rId3">
            <a:alphaModFix/>
          </a:blip>
          <a:srcRect l="9617" t="33208" r="60823" b="13438"/>
          <a:stretch/>
        </p:blipFill>
        <p:spPr>
          <a:xfrm>
            <a:off x="2656540" y="2093976"/>
            <a:ext cx="6885016" cy="4678588"/>
          </a:xfrm>
          <a:prstGeom prst="rect">
            <a:avLst/>
          </a:prstGeom>
          <a:noFill/>
          <a:ln>
            <a:noFill/>
          </a:ln>
        </p:spPr>
      </p:pic>
      <p:sp>
        <p:nvSpPr>
          <p:cNvPr id="242" name="Shape 242"/>
          <p:cNvSpPr/>
          <p:nvPr/>
        </p:nvSpPr>
        <p:spPr>
          <a:xfrm>
            <a:off x="2280492" y="4829284"/>
            <a:ext cx="2357609" cy="892366"/>
          </a:xfrm>
          <a:prstGeom prst="ellipse">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5400"/>
              <a:buFont typeface="Rokkitt"/>
              <a:buNone/>
            </a:pPr>
            <a:r>
              <a:rPr lang="en-US" sz="5400" b="0" i="0" u="none" strike="noStrike" cap="none">
                <a:latin typeface="Rokkitt"/>
                <a:ea typeface="Rokkitt"/>
                <a:cs typeface="Rokkitt"/>
                <a:sym typeface="Rokkitt"/>
              </a:rPr>
              <a:t>GOALS</a:t>
            </a:r>
            <a:endParaRPr sz="5400" b="0" i="0" u="none" strike="noStrike" cap="none">
              <a:latin typeface="Rokkitt"/>
              <a:ea typeface="Rokkitt"/>
              <a:cs typeface="Rokkitt"/>
              <a:sym typeface="Rokkitt"/>
            </a:endParaRPr>
          </a:p>
        </p:txBody>
      </p:sp>
      <p:sp>
        <p:nvSpPr>
          <p:cNvPr id="117" name="Shape 117"/>
          <p:cNvSpPr txBox="1">
            <a:spLocks noGrp="1"/>
          </p:cNvSpPr>
          <p:nvPr>
            <p:ph type="body" idx="1"/>
          </p:nvPr>
        </p:nvSpPr>
        <p:spPr>
          <a:xfrm>
            <a:off x="1069848" y="1630755"/>
            <a:ext cx="10058400" cy="4050792"/>
          </a:xfrm>
          <a:prstGeom prst="rect">
            <a:avLst/>
          </a:prstGeom>
          <a:noFill/>
          <a:ln>
            <a:noFill/>
          </a:ln>
        </p:spPr>
        <p:txBody>
          <a:bodyPr spcFirstLastPara="1" wrap="square" lIns="91425" tIns="45700" rIns="91425" bIns="45700" anchor="t" anchorCtr="0">
            <a:noAutofit/>
          </a:bodyPr>
          <a:lstStyle/>
          <a:p>
            <a:pPr marL="182880" marR="0" lvl="0" indent="-31750" algn="l" rtl="0">
              <a:lnSpc>
                <a:spcPct val="90000"/>
              </a:lnSpc>
              <a:spcBef>
                <a:spcPts val="0"/>
              </a:spcBef>
              <a:spcAft>
                <a:spcPts val="0"/>
              </a:spcAft>
              <a:buClr>
                <a:srgbClr val="9E3611"/>
              </a:buClr>
              <a:buSzPts val="2380"/>
              <a:buFont typeface="Noto Sans Symbols"/>
              <a:buNone/>
            </a:pPr>
            <a:endParaRPr sz="2800" b="0" i="0" u="none" strike="noStrike" cap="none">
              <a:solidFill>
                <a:schemeClr val="dk1"/>
              </a:solidFill>
              <a:latin typeface="Rockwell"/>
              <a:ea typeface="Rockwell"/>
              <a:cs typeface="Rockwell"/>
              <a:sym typeface="Rockwell"/>
            </a:endParaRPr>
          </a:p>
          <a:p>
            <a:pPr marL="182880" marR="0" lvl="0" indent="-182880" algn="l" rtl="0">
              <a:lnSpc>
                <a:spcPct val="90000"/>
              </a:lnSpc>
              <a:spcBef>
                <a:spcPts val="1200"/>
              </a:spcBef>
              <a:spcAft>
                <a:spcPts val="0"/>
              </a:spcAft>
              <a:buClr>
                <a:srgbClr val="9E3611"/>
              </a:buClr>
              <a:buSzPts val="2380"/>
              <a:buFont typeface="Noto Sans Symbols"/>
              <a:buChar char="▪"/>
            </a:pPr>
            <a:r>
              <a:rPr lang="en-US" sz="2800" b="0" i="0" u="none" strike="noStrike" cap="none">
                <a:solidFill>
                  <a:schemeClr val="dk1"/>
                </a:solidFill>
                <a:latin typeface="Rockwell"/>
                <a:ea typeface="Rockwell"/>
                <a:cs typeface="Rockwell"/>
                <a:sym typeface="Rockwell"/>
              </a:rPr>
              <a:t>Streamline local curriculum approval processes</a:t>
            </a:r>
            <a:endParaRPr/>
          </a:p>
          <a:p>
            <a:pPr marL="182880" marR="0" lvl="0" indent="-182880" algn="l" rtl="0">
              <a:lnSpc>
                <a:spcPct val="90000"/>
              </a:lnSpc>
              <a:spcBef>
                <a:spcPts val="1200"/>
              </a:spcBef>
              <a:spcAft>
                <a:spcPts val="0"/>
              </a:spcAft>
              <a:buClr>
                <a:srgbClr val="9E3611"/>
              </a:buClr>
              <a:buSzPts val="2380"/>
              <a:buFont typeface="Noto Sans Symbols"/>
              <a:buChar char="▪"/>
            </a:pPr>
            <a:r>
              <a:rPr lang="en-US" sz="2800" b="0" i="0" u="none" strike="noStrike" cap="none">
                <a:solidFill>
                  <a:schemeClr val="dk1"/>
                </a:solidFill>
                <a:latin typeface="Rockwell"/>
                <a:ea typeface="Rockwell"/>
                <a:cs typeface="Rockwell"/>
                <a:sym typeface="Rockwell"/>
              </a:rPr>
              <a:t>More informed decision-making regarding course and program codes</a:t>
            </a:r>
            <a:endParaRPr/>
          </a:p>
          <a:p>
            <a:pPr marL="182880" marR="0" lvl="0" indent="-182880" algn="l" rtl="0">
              <a:lnSpc>
                <a:spcPct val="90000"/>
              </a:lnSpc>
              <a:spcBef>
                <a:spcPts val="1200"/>
              </a:spcBef>
              <a:spcAft>
                <a:spcPts val="0"/>
              </a:spcAft>
              <a:buClr>
                <a:srgbClr val="9E3611"/>
              </a:buClr>
              <a:buSzPts val="2380"/>
              <a:buFont typeface="Noto Sans Symbols"/>
              <a:buChar char="▪"/>
            </a:pPr>
            <a:r>
              <a:rPr lang="en-US" sz="2800" b="0" i="0" u="none" strike="noStrike" cap="none">
                <a:solidFill>
                  <a:schemeClr val="dk1"/>
                </a:solidFill>
                <a:latin typeface="Rockwell"/>
                <a:ea typeface="Rockwell"/>
                <a:cs typeface="Rockwell"/>
                <a:sym typeface="Rockwell"/>
              </a:rPr>
              <a:t>Review TOP, CIP, SAM, and SOC Codes</a:t>
            </a:r>
            <a:endParaRPr/>
          </a:p>
          <a:p>
            <a:pPr marL="182880" marR="0" lvl="0" indent="-182880" algn="l" rtl="0">
              <a:lnSpc>
                <a:spcPct val="90000"/>
              </a:lnSpc>
              <a:spcBef>
                <a:spcPts val="1200"/>
              </a:spcBef>
              <a:spcAft>
                <a:spcPts val="0"/>
              </a:spcAft>
              <a:buClr>
                <a:srgbClr val="9E3611"/>
              </a:buClr>
              <a:buSzPts val="2380"/>
              <a:buFont typeface="Noto Sans Symbols"/>
              <a:buChar char="▪"/>
            </a:pPr>
            <a:r>
              <a:rPr lang="en-US" sz="2800" b="0" i="0" u="none" strike="noStrike" cap="none">
                <a:solidFill>
                  <a:schemeClr val="dk1"/>
                </a:solidFill>
                <a:latin typeface="Rockwell"/>
                <a:ea typeface="Rockwell"/>
                <a:cs typeface="Rockwell"/>
                <a:sym typeface="Rockwell"/>
              </a:rPr>
              <a:t>Enhance the efficiency between the Curriculum Specialist and the Curriculum Chair</a:t>
            </a:r>
            <a:endParaRPr/>
          </a:p>
          <a:p>
            <a:pPr marL="182880" marR="0" lvl="0" indent="-31750" algn="l" rtl="0">
              <a:lnSpc>
                <a:spcPct val="90000"/>
              </a:lnSpc>
              <a:spcBef>
                <a:spcPts val="1200"/>
              </a:spcBef>
              <a:spcAft>
                <a:spcPts val="0"/>
              </a:spcAft>
              <a:buClr>
                <a:srgbClr val="9E3611"/>
              </a:buClr>
              <a:buSzPts val="2380"/>
              <a:buFont typeface="Noto Sans Symbols"/>
              <a:buNone/>
            </a:pPr>
            <a:endParaRPr sz="2800" b="0" i="0" u="none" strike="noStrike" cap="none">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700"/>
              <a:buFont typeface="Noto Sans Symbols"/>
              <a:buNone/>
            </a:pPr>
            <a:endParaRPr sz="2000" b="0" i="0" u="none" strike="noStrike" cap="none">
              <a:solidFill>
                <a:schemeClr val="dk1"/>
              </a:solidFill>
              <a:latin typeface="Rockwell"/>
              <a:ea typeface="Rockwell"/>
              <a:cs typeface="Rockwell"/>
              <a:sym typeface="Rockwell"/>
            </a:endParaRPr>
          </a:p>
          <a:p>
            <a:pPr marL="182880" marR="0" lvl="0" indent="-74929" algn="l" rtl="0">
              <a:lnSpc>
                <a:spcPct val="90000"/>
              </a:lnSpc>
              <a:spcBef>
                <a:spcPts val="1200"/>
              </a:spcBef>
              <a:spcAft>
                <a:spcPts val="0"/>
              </a:spcAft>
              <a:buClr>
                <a:srgbClr val="9E3611"/>
              </a:buClr>
              <a:buSzPts val="1700"/>
              <a:buFont typeface="Noto Sans Symbols"/>
              <a:buNone/>
            </a:pPr>
            <a:endParaRPr sz="2000" b="0" i="0" u="none" strike="noStrike" cap="none">
              <a:solidFill>
                <a:schemeClr val="dk1"/>
              </a:solidFill>
              <a:latin typeface="Rockwell"/>
              <a:ea typeface="Rockwell"/>
              <a:cs typeface="Rockwell"/>
              <a:sym typeface="Rockwe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p:cNvPicPr preferRelativeResize="0"/>
          <p:nvPr/>
        </p:nvPicPr>
        <p:blipFill rotWithShape="1">
          <a:blip r:embed="rId3">
            <a:alphaModFix/>
          </a:blip>
          <a:srcRect l="11382" t="14182" r="62692" b="47304"/>
          <a:stretch/>
        </p:blipFill>
        <p:spPr>
          <a:xfrm>
            <a:off x="2264449" y="2940039"/>
            <a:ext cx="6716809" cy="3756436"/>
          </a:xfrm>
          <a:prstGeom prst="rect">
            <a:avLst/>
          </a:prstGeom>
          <a:noFill/>
          <a:ln>
            <a:noFill/>
          </a:ln>
        </p:spPr>
      </p:pic>
      <p:sp>
        <p:nvSpPr>
          <p:cNvPr id="248" name="Shape 248"/>
          <p:cNvSpPr txBox="1">
            <a:spLocks noGrp="1"/>
          </p:cNvSpPr>
          <p:nvPr>
            <p:ph type="title"/>
          </p:nvPr>
        </p:nvSpPr>
        <p:spPr>
          <a:xfrm>
            <a:off x="529128" y="15782"/>
            <a:ext cx="10935320" cy="1609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5400"/>
              <a:buFont typeface="Rokkitt"/>
              <a:buNone/>
            </a:pPr>
            <a:r>
              <a:rPr lang="en-US" sz="4800" b="0" i="0" u="none" strike="noStrike" cap="none" dirty="0">
                <a:latin typeface="Rokkitt"/>
                <a:ea typeface="Rokkitt"/>
                <a:cs typeface="Rokkitt"/>
                <a:sym typeface="Rokkitt"/>
              </a:rPr>
              <a:t>WHO ASSIGNS </a:t>
            </a:r>
            <a:r>
              <a:rPr lang="en-US" sz="4800" b="0" i="0" u="none" strike="noStrike" cap="none" dirty="0" smtClean="0">
                <a:latin typeface="Rokkitt"/>
                <a:ea typeface="Rokkitt"/>
                <a:cs typeface="Rokkitt"/>
                <a:sym typeface="Rokkitt"/>
              </a:rPr>
              <a:t>TOP, SAM, CIP,</a:t>
            </a:r>
            <a:br>
              <a:rPr lang="en-US" sz="4800" b="0" i="0" u="none" strike="noStrike" cap="none" dirty="0" smtClean="0">
                <a:latin typeface="Rokkitt"/>
                <a:ea typeface="Rokkitt"/>
                <a:cs typeface="Rokkitt"/>
                <a:sym typeface="Rokkitt"/>
              </a:rPr>
            </a:br>
            <a:r>
              <a:rPr lang="en-US" sz="4800" b="0" i="0" u="none" strike="noStrike" cap="none" dirty="0" smtClean="0">
                <a:latin typeface="Rokkitt"/>
                <a:ea typeface="Rokkitt"/>
                <a:cs typeface="Rokkitt"/>
                <a:sym typeface="Rokkitt"/>
              </a:rPr>
              <a:t>AND </a:t>
            </a:r>
            <a:r>
              <a:rPr lang="en-US" sz="4800" b="0" i="0" u="none" strike="noStrike" cap="none" dirty="0">
                <a:latin typeface="Rokkitt"/>
                <a:ea typeface="Rokkitt"/>
                <a:cs typeface="Rokkitt"/>
                <a:sym typeface="Rokkitt"/>
              </a:rPr>
              <a:t>SOC CODES? CONT.</a:t>
            </a:r>
            <a:endParaRPr sz="4800" b="0" i="0" u="none" strike="noStrike" cap="none" dirty="0">
              <a:latin typeface="Rokkitt"/>
              <a:ea typeface="Rokkitt"/>
              <a:cs typeface="Rokkitt"/>
              <a:sym typeface="Rokkitt"/>
            </a:endParaRPr>
          </a:p>
        </p:txBody>
      </p:sp>
      <p:sp>
        <p:nvSpPr>
          <p:cNvPr id="249" name="Shape 249"/>
          <p:cNvSpPr txBox="1">
            <a:spLocks noGrp="1"/>
          </p:cNvSpPr>
          <p:nvPr>
            <p:ph type="body" idx="1"/>
          </p:nvPr>
        </p:nvSpPr>
        <p:spPr>
          <a:xfrm>
            <a:off x="1066800" y="1624980"/>
            <a:ext cx="10058400" cy="14766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2040"/>
              <a:buFont typeface="Noto Sans Symbols"/>
              <a:buChar char="▪"/>
            </a:pPr>
            <a:r>
              <a:rPr lang="en-US" sz="2400" b="0" i="0" u="none" strike="noStrike" cap="none">
                <a:solidFill>
                  <a:schemeClr val="dk1"/>
                </a:solidFill>
                <a:latin typeface="Rockwell"/>
                <a:ea typeface="Rockwell"/>
                <a:cs typeface="Rockwell"/>
                <a:sym typeface="Rockwell"/>
              </a:rPr>
              <a:t>CIP Codes directly align with the TOP Code which is listed in the </a:t>
            </a:r>
            <a:r>
              <a:rPr lang="en-US" sz="2400" b="0" i="0" u="sng" strike="noStrike" cap="none">
                <a:solidFill>
                  <a:schemeClr val="hlink"/>
                </a:solidFill>
                <a:latin typeface="Rockwell"/>
                <a:ea typeface="Rockwell"/>
                <a:cs typeface="Rockwell"/>
                <a:sym typeface="Rockwell"/>
                <a:hlinkClick r:id="rId4"/>
              </a:rPr>
              <a:t>CROSSWALK: 6th Edition Taxonomy of Programs [TOP] to 2010 Classification of Instructional Programs [CIP]</a:t>
            </a:r>
            <a:endParaRPr sz="2400" b="0" i="0" u="none" strike="noStrike" cap="none">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700"/>
              <a:buFont typeface="Noto Sans Symbols"/>
              <a:buNone/>
            </a:pPr>
            <a:endParaRPr sz="2000" b="0" i="0" u="none" strike="noStrike" cap="none">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700"/>
              <a:buFont typeface="Noto Sans Symbols"/>
              <a:buNone/>
            </a:pPr>
            <a:endParaRPr sz="2000" b="0" i="0" u="none" strike="noStrike" cap="none">
              <a:solidFill>
                <a:schemeClr val="dk1"/>
              </a:solidFill>
              <a:latin typeface="Rockwell"/>
              <a:ea typeface="Rockwell"/>
              <a:cs typeface="Rockwell"/>
              <a:sym typeface="Rockwe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5400"/>
              <a:buFont typeface="Rokkitt"/>
              <a:buNone/>
            </a:pPr>
            <a:r>
              <a:rPr lang="en-US" sz="4800" b="0" i="0" u="none" strike="noStrike" cap="none" dirty="0">
                <a:latin typeface="Rokkitt"/>
                <a:ea typeface="Rokkitt"/>
                <a:cs typeface="Rokkitt"/>
                <a:sym typeface="Rokkitt"/>
              </a:rPr>
              <a:t>WHO ASSIGNS </a:t>
            </a:r>
            <a:r>
              <a:rPr lang="en-US" sz="4800" b="0" i="0" u="none" strike="noStrike" cap="none" dirty="0" smtClean="0">
                <a:latin typeface="Rokkitt"/>
                <a:ea typeface="Rokkitt"/>
                <a:cs typeface="Rokkitt"/>
                <a:sym typeface="Rokkitt"/>
              </a:rPr>
              <a:t>TOP, SAM, CIP,</a:t>
            </a:r>
            <a:br>
              <a:rPr lang="en-US" sz="4800" b="0" i="0" u="none" strike="noStrike" cap="none" dirty="0" smtClean="0">
                <a:latin typeface="Rokkitt"/>
                <a:ea typeface="Rokkitt"/>
                <a:cs typeface="Rokkitt"/>
                <a:sym typeface="Rokkitt"/>
              </a:rPr>
            </a:br>
            <a:r>
              <a:rPr lang="en-US" sz="4800" b="0" i="0" u="none" strike="noStrike" cap="none" dirty="0" smtClean="0">
                <a:latin typeface="Rokkitt"/>
                <a:ea typeface="Rokkitt"/>
                <a:cs typeface="Rokkitt"/>
                <a:sym typeface="Rokkitt"/>
              </a:rPr>
              <a:t> </a:t>
            </a:r>
            <a:r>
              <a:rPr lang="en-US" sz="4800" b="0" i="0" u="none" strike="noStrike" cap="none" dirty="0">
                <a:latin typeface="Rokkitt"/>
                <a:ea typeface="Rokkitt"/>
                <a:cs typeface="Rokkitt"/>
                <a:sym typeface="Rokkitt"/>
              </a:rPr>
              <a:t>AND SOC CODES? CONT.</a:t>
            </a:r>
            <a:endParaRPr sz="4800" b="0" i="0" u="none" strike="noStrike" cap="none" dirty="0">
              <a:latin typeface="Rokkitt"/>
              <a:ea typeface="Rokkitt"/>
              <a:cs typeface="Rokkitt"/>
              <a:sym typeface="Rokkitt"/>
            </a:endParaRPr>
          </a:p>
        </p:txBody>
      </p:sp>
      <p:sp>
        <p:nvSpPr>
          <p:cNvPr id="255" name="Shape 255"/>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000" b="0" i="0" u="none" strike="noStrike" cap="none">
                <a:solidFill>
                  <a:schemeClr val="dk1"/>
                </a:solidFill>
                <a:latin typeface="Rockwell"/>
                <a:ea typeface="Rockwell"/>
                <a:cs typeface="Rockwell"/>
                <a:sym typeface="Rockwell"/>
              </a:rPr>
              <a:t>SOC Codes are assigned by…</a:t>
            </a:r>
            <a:endParaRPr sz="2000" b="0" i="0" u="none" strike="noStrike" cap="none">
              <a:solidFill>
                <a:schemeClr val="dk1"/>
              </a:solidFill>
              <a:latin typeface="Rockwell"/>
              <a:ea typeface="Rockwell"/>
              <a:cs typeface="Rockwell"/>
              <a:sym typeface="Rockwe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5400"/>
              <a:buFont typeface="Rokkitt"/>
              <a:buNone/>
            </a:pPr>
            <a:r>
              <a:rPr lang="en-US" sz="4800" b="0" i="0" u="none" strike="noStrike" cap="none" dirty="0">
                <a:latin typeface="Rokkitt"/>
                <a:ea typeface="Rokkitt"/>
                <a:cs typeface="Rokkitt"/>
                <a:sym typeface="Rokkitt"/>
              </a:rPr>
              <a:t>WHO REVIEWS </a:t>
            </a:r>
            <a:r>
              <a:rPr lang="en-US" sz="4800" b="0" i="0" u="none" strike="noStrike" cap="none" dirty="0" smtClean="0">
                <a:latin typeface="Rokkitt"/>
                <a:ea typeface="Rokkitt"/>
                <a:cs typeface="Rokkitt"/>
                <a:sym typeface="Rokkitt"/>
              </a:rPr>
              <a:t>TOP, SAM,</a:t>
            </a:r>
            <a:br>
              <a:rPr lang="en-US" sz="4800" b="0" i="0" u="none" strike="noStrike" cap="none" dirty="0" smtClean="0">
                <a:latin typeface="Rokkitt"/>
                <a:ea typeface="Rokkitt"/>
                <a:cs typeface="Rokkitt"/>
                <a:sym typeface="Rokkitt"/>
              </a:rPr>
            </a:br>
            <a:r>
              <a:rPr lang="en-US" sz="4800" b="0" i="0" u="none" strike="noStrike" cap="none" dirty="0" smtClean="0">
                <a:latin typeface="Rokkitt"/>
                <a:ea typeface="Rokkitt"/>
                <a:cs typeface="Rokkitt"/>
                <a:sym typeface="Rokkitt"/>
              </a:rPr>
              <a:t>CIP, </a:t>
            </a:r>
            <a:r>
              <a:rPr lang="en-US" sz="4800" b="0" i="0" u="none" strike="noStrike" cap="none" dirty="0">
                <a:latin typeface="Rokkitt"/>
                <a:ea typeface="Rokkitt"/>
                <a:cs typeface="Rokkitt"/>
                <a:sym typeface="Rokkitt"/>
              </a:rPr>
              <a:t>AND SOC CODES?</a:t>
            </a:r>
            <a:endParaRPr sz="4800" b="0" i="0" u="none" strike="noStrike" cap="none" dirty="0">
              <a:latin typeface="Rokkitt"/>
              <a:ea typeface="Rokkitt"/>
              <a:cs typeface="Rokkitt"/>
              <a:sym typeface="Rokkitt"/>
            </a:endParaRPr>
          </a:p>
        </p:txBody>
      </p:sp>
      <p:sp>
        <p:nvSpPr>
          <p:cNvPr id="262" name="Shape 262"/>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400" b="0" i="0" u="none" strike="noStrike" cap="none" dirty="0">
                <a:solidFill>
                  <a:schemeClr val="dk1"/>
                </a:solidFill>
                <a:latin typeface="Rockwell"/>
                <a:ea typeface="Rockwell"/>
                <a:cs typeface="Rockwell"/>
                <a:sym typeface="Rockwell"/>
              </a:rPr>
              <a:t>Review of TOP Codes and SAM Codes are often completed by the Technical Review Committee of the Curriculum Committee. The Curriculum Committee may review these codes as well</a:t>
            </a:r>
            <a:r>
              <a:rPr lang="en-US" sz="2400" b="0" i="0" u="none" strike="noStrike" cap="none" dirty="0" smtClean="0">
                <a:solidFill>
                  <a:schemeClr val="dk1"/>
                </a:solidFill>
                <a:latin typeface="Rockwell"/>
                <a:ea typeface="Rockwell"/>
                <a:cs typeface="Rockwell"/>
                <a:sym typeface="Rockwell"/>
              </a:rPr>
              <a:t>.</a:t>
            </a:r>
            <a:endParaRPr sz="2400" b="0" i="0" u="none" strike="noStrike" cap="none" dirty="0">
              <a:solidFill>
                <a:schemeClr val="dk1"/>
              </a:solidFill>
              <a:latin typeface="Rockwell"/>
              <a:ea typeface="Rockwell"/>
              <a:cs typeface="Rockwell"/>
              <a:sym typeface="Rockwell"/>
            </a:endParaRPr>
          </a:p>
          <a:p>
            <a:pPr marL="182880" marR="0" lvl="0" indent="-182880" algn="l" rtl="0">
              <a:lnSpc>
                <a:spcPct val="90000"/>
              </a:lnSpc>
              <a:spcBef>
                <a:spcPts val="1200"/>
              </a:spcBef>
              <a:spcAft>
                <a:spcPts val="0"/>
              </a:spcAft>
              <a:buClr>
                <a:srgbClr val="9E3611"/>
              </a:buClr>
              <a:buSzPts val="1700"/>
              <a:buFont typeface="Noto Sans Symbols"/>
              <a:buChar char="▪"/>
            </a:pPr>
            <a:r>
              <a:rPr lang="en-US" sz="2400" b="0" i="0" u="none" strike="noStrike" cap="none" dirty="0">
                <a:solidFill>
                  <a:schemeClr val="dk1"/>
                </a:solidFill>
                <a:latin typeface="Rockwell"/>
                <a:ea typeface="Rockwell"/>
                <a:cs typeface="Rockwell"/>
                <a:sym typeface="Rockwell"/>
              </a:rPr>
              <a:t>The Curriculum Specialist/Catalog Producer may also review TOP Codes and SAM Codes as these are data elements coded in the Curriculum Inventory and the college’s Student Information System</a:t>
            </a:r>
            <a:r>
              <a:rPr lang="en-US" sz="2400" b="0" i="0" u="none" strike="noStrike" cap="none" dirty="0" smtClean="0">
                <a:solidFill>
                  <a:schemeClr val="dk1"/>
                </a:solidFill>
                <a:latin typeface="Rockwell"/>
                <a:ea typeface="Rockwell"/>
                <a:cs typeface="Rockwell"/>
                <a:sym typeface="Rockwell"/>
              </a:rPr>
              <a:t>.</a:t>
            </a:r>
            <a:endParaRPr sz="2400" b="0" i="0" u="none" strike="noStrike" cap="none" dirty="0">
              <a:solidFill>
                <a:schemeClr val="dk1"/>
              </a:solidFill>
              <a:latin typeface="Rockwell"/>
              <a:ea typeface="Rockwell"/>
              <a:cs typeface="Rockwell"/>
              <a:sym typeface="Rockwell"/>
            </a:endParaRPr>
          </a:p>
          <a:p>
            <a:pPr marL="182880" marR="0" lvl="0" indent="-182880" algn="l" rtl="0">
              <a:lnSpc>
                <a:spcPct val="90000"/>
              </a:lnSpc>
              <a:spcBef>
                <a:spcPts val="1200"/>
              </a:spcBef>
              <a:spcAft>
                <a:spcPts val="0"/>
              </a:spcAft>
              <a:buClr>
                <a:srgbClr val="9E3611"/>
              </a:buClr>
              <a:buSzPts val="1700"/>
              <a:buFont typeface="Noto Sans Symbols"/>
              <a:buChar char="▪"/>
            </a:pPr>
            <a:r>
              <a:rPr lang="en-US" sz="2400" b="0" i="0" u="none" strike="noStrike" cap="none" dirty="0">
                <a:solidFill>
                  <a:schemeClr val="dk1"/>
                </a:solidFill>
                <a:latin typeface="Rockwell"/>
                <a:ea typeface="Rockwell"/>
                <a:cs typeface="Rockwell"/>
                <a:sym typeface="Rockwell"/>
              </a:rPr>
              <a:t>Any changes made to TOP/SAM Codes during the review process must be in consultation with the faculty originator.</a:t>
            </a:r>
            <a:endParaRPr sz="2400" b="0" i="0" u="none" strike="noStrike" cap="none" dirty="0">
              <a:solidFill>
                <a:schemeClr val="dk1"/>
              </a:solidFill>
              <a:latin typeface="Rockwell"/>
              <a:ea typeface="Rockwell"/>
              <a:cs typeface="Rockwell"/>
              <a:sym typeface="Rockwe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1066798" y="7"/>
            <a:ext cx="10058400" cy="1609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4000"/>
              <a:buFont typeface="Rokkitt"/>
              <a:buNone/>
            </a:pPr>
            <a:r>
              <a:rPr lang="en-US" sz="4000" b="0" i="0" u="none" strike="noStrike" cap="none">
                <a:latin typeface="Rokkitt"/>
                <a:ea typeface="Rokkitt"/>
                <a:cs typeface="Rokkitt"/>
                <a:sym typeface="Rokkitt"/>
              </a:rPr>
              <a:t>EXAMPLE OF CURRICULUM REVIEW OF TOP/SAM CODE</a:t>
            </a:r>
            <a:endParaRPr sz="4000" b="0" i="0" u="none" strike="noStrike" cap="none">
              <a:latin typeface="Rokkitt"/>
              <a:ea typeface="Rokkitt"/>
              <a:cs typeface="Rokkitt"/>
              <a:sym typeface="Rokkitt"/>
            </a:endParaRPr>
          </a:p>
        </p:txBody>
      </p:sp>
      <p:pic>
        <p:nvPicPr>
          <p:cNvPr id="268" name="Shape 268"/>
          <p:cNvPicPr preferRelativeResize="0">
            <a:picLocks noGrp="1"/>
          </p:cNvPicPr>
          <p:nvPr>
            <p:ph type="body" idx="1"/>
          </p:nvPr>
        </p:nvPicPr>
        <p:blipFill rotWithShape="1">
          <a:blip r:embed="rId3">
            <a:alphaModFix/>
          </a:blip>
          <a:srcRect l="11757" t="6756" r="56757"/>
          <a:stretch/>
        </p:blipFill>
        <p:spPr>
          <a:xfrm>
            <a:off x="3762867" y="1648722"/>
            <a:ext cx="4672362" cy="52092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0" y="484632"/>
            <a:ext cx="12192000" cy="1609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5400"/>
              <a:buFont typeface="Rokkitt"/>
              <a:buNone/>
            </a:pPr>
            <a:r>
              <a:rPr lang="en-US" sz="4800" b="0" i="0" u="none" strike="noStrike" cap="none" dirty="0">
                <a:sym typeface="Rokkitt"/>
              </a:rPr>
              <a:t>ASSIGNING </a:t>
            </a:r>
            <a:r>
              <a:rPr lang="en-US" sz="4800" dirty="0"/>
              <a:t>AND REVIEWING </a:t>
            </a:r>
            <a:r>
              <a:rPr lang="en-US" sz="4800" b="0" i="0" u="none" strike="noStrike" cap="none" dirty="0">
                <a:sym typeface="Rokkitt"/>
              </a:rPr>
              <a:t>TOP CODES AND SAM CODES </a:t>
            </a:r>
            <a:r>
              <a:rPr lang="en-US" sz="4800" b="0" i="0" u="none" strike="noStrike" cap="none" dirty="0" smtClean="0">
                <a:sym typeface="Rokkitt"/>
              </a:rPr>
              <a:t>DURING</a:t>
            </a:r>
            <a:br>
              <a:rPr lang="en-US" sz="4800" b="0" i="0" u="none" strike="noStrike" cap="none" dirty="0" smtClean="0">
                <a:sym typeface="Rokkitt"/>
              </a:rPr>
            </a:br>
            <a:r>
              <a:rPr lang="en-US" sz="4800" b="0" i="0" u="none" strike="noStrike" cap="none" dirty="0" smtClean="0">
                <a:sym typeface="Rokkitt"/>
              </a:rPr>
              <a:t>THE </a:t>
            </a:r>
            <a:r>
              <a:rPr lang="en-US" sz="4800" b="0" i="0" u="none" strike="noStrike" cap="none" dirty="0">
                <a:sym typeface="Rokkitt"/>
              </a:rPr>
              <a:t>CURRICULUM PROCESS</a:t>
            </a:r>
            <a:endParaRPr sz="4800" b="0" i="0" u="none" strike="noStrike" cap="none" dirty="0">
              <a:sym typeface="Rokkitt"/>
            </a:endParaRPr>
          </a:p>
        </p:txBody>
      </p:sp>
      <p:sp>
        <p:nvSpPr>
          <p:cNvPr id="274" name="Shape 274"/>
          <p:cNvSpPr txBox="1">
            <a:spLocks noGrp="1"/>
          </p:cNvSpPr>
          <p:nvPr>
            <p:ph type="body" idx="1"/>
          </p:nvPr>
        </p:nvSpPr>
        <p:spPr>
          <a:xfrm>
            <a:off x="1069850" y="2121398"/>
            <a:ext cx="10058400" cy="3840900"/>
          </a:xfrm>
          <a:prstGeom prst="rect">
            <a:avLst/>
          </a:prstGeom>
        </p:spPr>
        <p:txBody>
          <a:bodyPr spcFirstLastPara="1" wrap="square" lIns="91425" tIns="45700" rIns="91425" bIns="45700" anchor="t" anchorCtr="0">
            <a:noAutofit/>
          </a:bodyPr>
          <a:lstStyle/>
          <a:p>
            <a:pPr marL="457200" lvl="0" indent="-381000">
              <a:spcBef>
                <a:spcPts val="1200"/>
              </a:spcBef>
              <a:spcAft>
                <a:spcPts val="0"/>
              </a:spcAft>
              <a:buSzPts val="2400"/>
              <a:buChar char="▪"/>
            </a:pPr>
            <a:endParaRPr lang="en-US" sz="2400" dirty="0" smtClean="0"/>
          </a:p>
          <a:p>
            <a:pPr marL="457200" lvl="0" indent="-381000">
              <a:spcBef>
                <a:spcPts val="1000"/>
              </a:spcBef>
              <a:spcAft>
                <a:spcPts val="0"/>
              </a:spcAft>
              <a:buSzPts val="2400"/>
              <a:buChar char="▪"/>
            </a:pPr>
            <a:r>
              <a:rPr lang="en-US" sz="2800" dirty="0" smtClean="0"/>
              <a:t>Some </a:t>
            </a:r>
            <a:r>
              <a:rPr lang="en-US" sz="2800" dirty="0"/>
              <a:t>disciplines are not clearly CTE or transfer, how are TOP Codes assigned?</a:t>
            </a:r>
            <a:endParaRPr sz="2800" dirty="0"/>
          </a:p>
          <a:p>
            <a:pPr marL="914400" lvl="1" indent="-381000">
              <a:spcBef>
                <a:spcPts val="1000"/>
              </a:spcBef>
              <a:spcAft>
                <a:spcPts val="0"/>
              </a:spcAft>
              <a:buSzPts val="2400"/>
              <a:buChar char="▪"/>
            </a:pPr>
            <a:r>
              <a:rPr lang="en-US" sz="2800" dirty="0"/>
              <a:t>What are the advantages and disadvantages of each (CTE vs. non-CTE)?</a:t>
            </a:r>
            <a:endParaRPr sz="2800" dirty="0"/>
          </a:p>
          <a:p>
            <a:pPr marL="914400" lvl="1" indent="-381000" rtl="0">
              <a:spcBef>
                <a:spcPts val="1000"/>
              </a:spcBef>
              <a:spcAft>
                <a:spcPts val="0"/>
              </a:spcAft>
              <a:buSzPts val="2400"/>
              <a:buChar char="▪"/>
            </a:pPr>
            <a:r>
              <a:rPr lang="en-US" sz="2800" dirty="0"/>
              <a:t>What should curriculum committees be telling faculty during the code selection process?</a:t>
            </a:r>
            <a:endParaRPr sz="2800" dirty="0"/>
          </a:p>
          <a:p>
            <a:pPr marL="0" lvl="0" indent="0">
              <a:spcBef>
                <a:spcPts val="1200"/>
              </a:spcBef>
              <a:spcAft>
                <a:spcPts val="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5400"/>
              <a:buFont typeface="Rokkitt"/>
              <a:buNone/>
            </a:pPr>
            <a:r>
              <a:rPr lang="en-US" sz="4800" b="0" i="0" u="none" strike="noStrike" cap="none" dirty="0">
                <a:latin typeface="Rokkitt"/>
                <a:ea typeface="Rokkitt"/>
                <a:cs typeface="Rokkitt"/>
                <a:sym typeface="Rokkitt"/>
              </a:rPr>
              <a:t>WHO REVIEWS </a:t>
            </a:r>
            <a:r>
              <a:rPr lang="en-US" sz="4800" b="0" i="0" u="none" strike="noStrike" cap="none" dirty="0" smtClean="0">
                <a:latin typeface="Rokkitt"/>
                <a:ea typeface="Rokkitt"/>
                <a:cs typeface="Rokkitt"/>
                <a:sym typeface="Rokkitt"/>
              </a:rPr>
              <a:t>TOP, SAM,</a:t>
            </a:r>
            <a:br>
              <a:rPr lang="en-US" sz="4800" b="0" i="0" u="none" strike="noStrike" cap="none" dirty="0" smtClean="0">
                <a:latin typeface="Rokkitt"/>
                <a:ea typeface="Rokkitt"/>
                <a:cs typeface="Rokkitt"/>
                <a:sym typeface="Rokkitt"/>
              </a:rPr>
            </a:br>
            <a:r>
              <a:rPr lang="en-US" sz="4800" b="0" i="0" u="none" strike="noStrike" cap="none" dirty="0" smtClean="0">
                <a:latin typeface="Rokkitt"/>
                <a:ea typeface="Rokkitt"/>
                <a:cs typeface="Rokkitt"/>
                <a:sym typeface="Rokkitt"/>
              </a:rPr>
              <a:t>CIP, </a:t>
            </a:r>
            <a:r>
              <a:rPr lang="en-US" sz="4800" b="0" i="0" u="none" strike="noStrike" cap="none" dirty="0">
                <a:latin typeface="Rokkitt"/>
                <a:ea typeface="Rokkitt"/>
                <a:cs typeface="Rokkitt"/>
                <a:sym typeface="Rokkitt"/>
              </a:rPr>
              <a:t>AND SOC CODES? CONT.</a:t>
            </a:r>
            <a:endParaRPr sz="4800" b="0" i="0" u="none" strike="noStrike" cap="none" dirty="0">
              <a:latin typeface="Rokkitt"/>
              <a:ea typeface="Rokkitt"/>
              <a:cs typeface="Rokkitt"/>
              <a:sym typeface="Rokkitt"/>
            </a:endParaRPr>
          </a:p>
        </p:txBody>
      </p:sp>
      <p:sp>
        <p:nvSpPr>
          <p:cNvPr id="280" name="Shape 280"/>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400" b="0" i="0" u="none" strike="noStrike" cap="none" dirty="0">
                <a:solidFill>
                  <a:schemeClr val="dk1"/>
                </a:solidFill>
                <a:sym typeface="Rockwell"/>
              </a:rPr>
              <a:t>CIP Codes are primarily used by the Financial Aid Office. </a:t>
            </a:r>
            <a:endParaRPr sz="2400" dirty="0"/>
          </a:p>
          <a:p>
            <a:pPr marL="182880" marR="0" lvl="0" indent="-182880" algn="l" rtl="0">
              <a:lnSpc>
                <a:spcPct val="90000"/>
              </a:lnSpc>
              <a:spcBef>
                <a:spcPts val="1200"/>
              </a:spcBef>
              <a:spcAft>
                <a:spcPts val="0"/>
              </a:spcAft>
              <a:buClr>
                <a:srgbClr val="9E3611"/>
              </a:buClr>
              <a:buSzPts val="1700"/>
              <a:buFont typeface="Noto Sans Symbols"/>
              <a:buChar char="▪"/>
            </a:pPr>
            <a:r>
              <a:rPr lang="en-US" sz="2400" b="0" i="0" u="sng" strike="noStrike" cap="none" dirty="0">
                <a:solidFill>
                  <a:schemeClr val="hlink"/>
                </a:solidFill>
                <a:sym typeface="Rockwell"/>
                <a:hlinkClick r:id="rId3"/>
              </a:rPr>
              <a:t>The TOP Code/CIP Crosswalk</a:t>
            </a:r>
            <a:r>
              <a:rPr lang="en-US" sz="2400" b="0" i="0" u="none" strike="noStrike" cap="none" dirty="0">
                <a:solidFill>
                  <a:schemeClr val="dk1"/>
                </a:solidFill>
                <a:sym typeface="Rockwell"/>
              </a:rPr>
              <a:t> is used by Financial Aid to report the CIP Code on the Program Participation Agreement (PPA).</a:t>
            </a:r>
            <a:endParaRPr sz="2400" dirty="0"/>
          </a:p>
          <a:p>
            <a:pPr marL="182880" marR="0" lvl="0" indent="-182880" algn="l" rtl="0">
              <a:lnSpc>
                <a:spcPct val="90000"/>
              </a:lnSpc>
              <a:spcBef>
                <a:spcPts val="1200"/>
              </a:spcBef>
              <a:spcAft>
                <a:spcPts val="0"/>
              </a:spcAft>
              <a:buClr>
                <a:srgbClr val="9E3611"/>
              </a:buClr>
              <a:buSzPts val="1700"/>
              <a:buFont typeface="Noto Sans Symbols"/>
              <a:buChar char="▪"/>
            </a:pPr>
            <a:r>
              <a:rPr lang="en-US" sz="2400" b="0" i="0" u="none" strike="noStrike" cap="none" dirty="0">
                <a:solidFill>
                  <a:schemeClr val="dk1"/>
                </a:solidFill>
                <a:sym typeface="Rockwell"/>
              </a:rPr>
              <a:t>Prospects in COCI</a:t>
            </a:r>
            <a:endParaRPr sz="2400" dirty="0"/>
          </a:p>
          <a:p>
            <a:pPr marL="457200" marR="0" lvl="1" indent="-182880" algn="l" rtl="0">
              <a:lnSpc>
                <a:spcPct val="90000"/>
              </a:lnSpc>
              <a:spcBef>
                <a:spcPts val="1000"/>
              </a:spcBef>
              <a:spcAft>
                <a:spcPts val="0"/>
              </a:spcAft>
              <a:buClr>
                <a:srgbClr val="9E3611"/>
              </a:buClr>
              <a:buSzPts val="1530"/>
              <a:buFont typeface="Noto Sans Symbols"/>
              <a:buChar char="▪"/>
            </a:pPr>
            <a:r>
              <a:rPr lang="en-US" sz="2400" b="0" i="0" u="none" strike="noStrike" cap="none" dirty="0">
                <a:solidFill>
                  <a:schemeClr val="dk1"/>
                </a:solidFill>
                <a:sym typeface="Rockwell"/>
              </a:rPr>
              <a:t>CIP may become a data element in COCI. At this point, the Curriculum Specialist will be responsible for providing this code using the Crosswalk.</a:t>
            </a:r>
            <a:endParaRPr sz="2400" dirty="0"/>
          </a:p>
          <a:p>
            <a:pPr marL="457200" marR="0" lvl="1" indent="-182880" algn="l" rtl="0">
              <a:lnSpc>
                <a:spcPct val="90000"/>
              </a:lnSpc>
              <a:spcBef>
                <a:spcPts val="1000"/>
              </a:spcBef>
              <a:spcAft>
                <a:spcPts val="0"/>
              </a:spcAft>
              <a:buClr>
                <a:srgbClr val="9E3611"/>
              </a:buClr>
              <a:buSzPts val="1530"/>
              <a:buFont typeface="Noto Sans Symbols"/>
              <a:buChar char="▪"/>
            </a:pPr>
            <a:r>
              <a:rPr lang="en-US" sz="2400" b="0" i="0" u="none" strike="noStrike" cap="none" dirty="0">
                <a:solidFill>
                  <a:schemeClr val="dk1"/>
                </a:solidFill>
                <a:sym typeface="Rockwell"/>
              </a:rPr>
              <a:t>The Financial Aid office would also be able to review which CIP code is assigned via COCI.</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5400"/>
              <a:buFont typeface="Rokkitt"/>
              <a:buNone/>
            </a:pPr>
            <a:r>
              <a:rPr lang="en-US" sz="4000" b="0" i="0" u="none" strike="noStrike" cap="none" dirty="0">
                <a:latin typeface="Rokkitt"/>
                <a:ea typeface="Rokkitt"/>
                <a:cs typeface="Rokkitt"/>
                <a:sym typeface="Rokkitt"/>
              </a:rPr>
              <a:t>WHO REVIEWS </a:t>
            </a:r>
            <a:r>
              <a:rPr lang="en-US" sz="4000" b="0" i="0" u="none" strike="noStrike" cap="none" dirty="0" smtClean="0">
                <a:latin typeface="Rokkitt"/>
                <a:ea typeface="Rokkitt"/>
                <a:cs typeface="Rokkitt"/>
                <a:sym typeface="Rokkitt"/>
              </a:rPr>
              <a:t>TOP, SAM, CIP,</a:t>
            </a:r>
            <a:br>
              <a:rPr lang="en-US" sz="4000" b="0" i="0" u="none" strike="noStrike" cap="none" dirty="0" smtClean="0">
                <a:latin typeface="Rokkitt"/>
                <a:ea typeface="Rokkitt"/>
                <a:cs typeface="Rokkitt"/>
                <a:sym typeface="Rokkitt"/>
              </a:rPr>
            </a:br>
            <a:r>
              <a:rPr lang="en-US" sz="4000" b="0" i="0" u="none" strike="noStrike" cap="none" dirty="0" smtClean="0">
                <a:latin typeface="Rokkitt"/>
                <a:ea typeface="Rokkitt"/>
                <a:cs typeface="Rokkitt"/>
                <a:sym typeface="Rokkitt"/>
              </a:rPr>
              <a:t>AND </a:t>
            </a:r>
            <a:r>
              <a:rPr lang="en-US" sz="4000" b="0" i="0" u="none" strike="noStrike" cap="none" dirty="0">
                <a:latin typeface="Rokkitt"/>
                <a:ea typeface="Rokkitt"/>
                <a:cs typeface="Rokkitt"/>
                <a:sym typeface="Rokkitt"/>
              </a:rPr>
              <a:t>SOC CODES? CONT.</a:t>
            </a:r>
            <a:endParaRPr sz="4000" b="0" i="0" u="none" strike="noStrike" cap="none" dirty="0">
              <a:latin typeface="Rokkitt"/>
              <a:ea typeface="Rokkitt"/>
              <a:cs typeface="Rokkitt"/>
              <a:sym typeface="Rokkitt"/>
            </a:endParaRPr>
          </a:p>
        </p:txBody>
      </p:sp>
      <p:sp>
        <p:nvSpPr>
          <p:cNvPr id="286" name="Shape 286"/>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800" b="0" i="0" u="none" strike="noStrike" cap="none" dirty="0">
                <a:solidFill>
                  <a:schemeClr val="dk1"/>
                </a:solidFill>
                <a:latin typeface="Rockwell"/>
                <a:ea typeface="Rockwell"/>
                <a:cs typeface="Rockwell"/>
                <a:sym typeface="Rockwell"/>
              </a:rPr>
              <a:t>SOC Codes are reviewed by…</a:t>
            </a:r>
            <a:endParaRPr sz="2800" b="0" i="0" u="none" strike="noStrike" cap="none" dirty="0">
              <a:solidFill>
                <a:schemeClr val="dk1"/>
              </a:solidFill>
              <a:latin typeface="Rockwell"/>
              <a:ea typeface="Rockwell"/>
              <a:cs typeface="Rockwell"/>
              <a:sym typeface="Rockwe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838200" y="365125"/>
            <a:ext cx="10515600" cy="5835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4860"/>
              <a:buFont typeface="Rokkitt"/>
              <a:buNone/>
            </a:pPr>
            <a:r>
              <a:rPr lang="en-US" sz="4860" b="0" i="0" u="none" strike="noStrike" cap="none">
                <a:latin typeface="Rokkitt"/>
                <a:ea typeface="Rokkitt"/>
                <a:cs typeface="Rokkitt"/>
                <a:sym typeface="Rokkitt"/>
              </a:rPr>
              <a:t>PUBLIC DISPLAY OF CODES</a:t>
            </a:r>
            <a:endParaRPr sz="4860" b="0" i="0" u="none" strike="noStrike" cap="none">
              <a:latin typeface="Rokkitt"/>
              <a:ea typeface="Rokkitt"/>
              <a:cs typeface="Rokkitt"/>
              <a:sym typeface="Rokkitt"/>
            </a:endParaRPr>
          </a:p>
        </p:txBody>
      </p:sp>
      <p:sp>
        <p:nvSpPr>
          <p:cNvPr id="292" name="Shape 292"/>
          <p:cNvSpPr txBox="1">
            <a:spLocks noGrp="1"/>
          </p:cNvSpPr>
          <p:nvPr>
            <p:ph type="body" idx="1"/>
          </p:nvPr>
        </p:nvSpPr>
        <p:spPr>
          <a:xfrm>
            <a:off x="838200" y="948690"/>
            <a:ext cx="10515600" cy="4351338"/>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000" b="0" i="0" u="none" strike="noStrike" cap="none">
                <a:solidFill>
                  <a:schemeClr val="dk1"/>
                </a:solidFill>
                <a:latin typeface="Rockwell"/>
                <a:ea typeface="Rockwell"/>
                <a:cs typeface="Rockwell"/>
                <a:sym typeface="Rockwell"/>
              </a:rPr>
              <a:t>Although not mandated, some colleges include some codes in their Catalog.</a:t>
            </a:r>
            <a:endParaRPr/>
          </a:p>
          <a:p>
            <a:pPr marL="182880" marR="0" lvl="0" indent="-74929" algn="l" rtl="0">
              <a:lnSpc>
                <a:spcPct val="90000"/>
              </a:lnSpc>
              <a:spcBef>
                <a:spcPts val="1200"/>
              </a:spcBef>
              <a:spcAft>
                <a:spcPts val="0"/>
              </a:spcAft>
              <a:buClr>
                <a:srgbClr val="9E3611"/>
              </a:buClr>
              <a:buSzPts val="1700"/>
              <a:buFont typeface="Noto Sans Symbols"/>
              <a:buNone/>
            </a:pPr>
            <a:endParaRPr sz="2000" b="0" i="0" u="none" strike="noStrike" cap="none">
              <a:solidFill>
                <a:schemeClr val="dk1"/>
              </a:solidFill>
              <a:latin typeface="Rockwell"/>
              <a:ea typeface="Rockwell"/>
              <a:cs typeface="Rockwell"/>
              <a:sym typeface="Rockwell"/>
            </a:endParaRPr>
          </a:p>
        </p:txBody>
      </p:sp>
      <p:pic>
        <p:nvPicPr>
          <p:cNvPr id="293" name="Shape 293"/>
          <p:cNvPicPr preferRelativeResize="0"/>
          <p:nvPr/>
        </p:nvPicPr>
        <p:blipFill rotWithShape="1">
          <a:blip r:embed="rId3">
            <a:alphaModFix/>
          </a:blip>
          <a:srcRect l="22939" t="24355" r="61795" b="37225"/>
          <a:stretch/>
        </p:blipFill>
        <p:spPr>
          <a:xfrm>
            <a:off x="3080986" y="1474470"/>
            <a:ext cx="5525804" cy="5235828"/>
          </a:xfrm>
          <a:prstGeom prst="rect">
            <a:avLst/>
          </a:prstGeom>
          <a:noFill/>
          <a:ln>
            <a:noFill/>
          </a:ln>
        </p:spPr>
      </p:pic>
      <p:cxnSp>
        <p:nvCxnSpPr>
          <p:cNvPr id="294" name="Shape 294"/>
          <p:cNvCxnSpPr/>
          <p:nvPr/>
        </p:nvCxnSpPr>
        <p:spPr>
          <a:xfrm rot="10800000" flipH="1">
            <a:off x="2478795" y="5125658"/>
            <a:ext cx="870333" cy="700150"/>
          </a:xfrm>
          <a:prstGeom prst="straightConnector1">
            <a:avLst/>
          </a:prstGeom>
          <a:noFill/>
          <a:ln w="28575" cap="flat" cmpd="sng">
            <a:solidFill>
              <a:srgbClr val="00B0F0"/>
            </a:solidFill>
            <a:prstDash val="solid"/>
            <a:round/>
            <a:headEnd type="none" w="sm" len="sm"/>
            <a:tailEnd type="triangle" w="med" len="med"/>
          </a:ln>
        </p:spPr>
      </p:cxnSp>
      <p:sp>
        <p:nvSpPr>
          <p:cNvPr id="295" name="Shape 295"/>
          <p:cNvSpPr txBox="1"/>
          <p:nvPr/>
        </p:nvSpPr>
        <p:spPr>
          <a:xfrm>
            <a:off x="838200" y="5825809"/>
            <a:ext cx="262929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Rockwell"/>
                <a:ea typeface="Rockwell"/>
                <a:cs typeface="Rockwell"/>
                <a:sym typeface="Rockwell"/>
              </a:rPr>
              <a:t>Local Code from Institutional Research</a:t>
            </a:r>
            <a:endParaRPr sz="1800">
              <a:solidFill>
                <a:schemeClr val="dk1"/>
              </a:solidFill>
              <a:latin typeface="Rockwell"/>
              <a:ea typeface="Rockwell"/>
              <a:cs typeface="Rockwell"/>
              <a:sym typeface="Rockwell"/>
            </a:endParaRPr>
          </a:p>
        </p:txBody>
      </p:sp>
      <p:cxnSp>
        <p:nvCxnSpPr>
          <p:cNvPr id="296" name="Shape 296"/>
          <p:cNvCxnSpPr/>
          <p:nvPr/>
        </p:nvCxnSpPr>
        <p:spPr>
          <a:xfrm>
            <a:off x="2809301" y="4476253"/>
            <a:ext cx="1091624" cy="630522"/>
          </a:xfrm>
          <a:prstGeom prst="straightConnector1">
            <a:avLst/>
          </a:prstGeom>
          <a:noFill/>
          <a:ln w="38100" cap="flat" cmpd="sng">
            <a:solidFill>
              <a:srgbClr val="92D050"/>
            </a:solidFill>
            <a:prstDash val="solid"/>
            <a:round/>
            <a:headEnd type="none" w="sm" len="sm"/>
            <a:tailEnd type="triangle" w="med" len="med"/>
          </a:ln>
        </p:spPr>
      </p:cxnSp>
      <p:sp>
        <p:nvSpPr>
          <p:cNvPr id="297" name="Shape 297"/>
          <p:cNvSpPr txBox="1"/>
          <p:nvPr/>
        </p:nvSpPr>
        <p:spPr>
          <a:xfrm>
            <a:off x="1207265" y="4014588"/>
            <a:ext cx="1891164"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Rockwell"/>
                <a:ea typeface="Rockwell"/>
                <a:cs typeface="Rockwell"/>
                <a:sym typeface="Rockwell"/>
              </a:rPr>
              <a:t>Chancellor’s Office Control Number</a:t>
            </a:r>
            <a:endParaRPr sz="1800">
              <a:solidFill>
                <a:schemeClr val="dk1"/>
              </a:solidFill>
              <a:latin typeface="Rockwell"/>
              <a:ea typeface="Rockwell"/>
              <a:cs typeface="Rockwell"/>
              <a:sym typeface="Rockwell"/>
            </a:endParaRPr>
          </a:p>
        </p:txBody>
      </p:sp>
      <p:cxnSp>
        <p:nvCxnSpPr>
          <p:cNvPr id="298" name="Shape 298"/>
          <p:cNvCxnSpPr/>
          <p:nvPr/>
        </p:nvCxnSpPr>
        <p:spPr>
          <a:xfrm flipH="1">
            <a:off x="4274039" y="4643663"/>
            <a:ext cx="4474217" cy="437104"/>
          </a:xfrm>
          <a:prstGeom prst="straightConnector1">
            <a:avLst/>
          </a:prstGeom>
          <a:noFill/>
          <a:ln w="28575" cap="flat" cmpd="sng">
            <a:solidFill>
              <a:srgbClr val="7030A0"/>
            </a:solidFill>
            <a:prstDash val="solid"/>
            <a:round/>
            <a:headEnd type="none" w="sm" len="sm"/>
            <a:tailEnd type="triangle" w="med" len="med"/>
          </a:ln>
        </p:spPr>
      </p:cxnSp>
      <p:sp>
        <p:nvSpPr>
          <p:cNvPr id="299" name="Shape 299"/>
          <p:cNvSpPr txBox="1"/>
          <p:nvPr/>
        </p:nvSpPr>
        <p:spPr>
          <a:xfrm>
            <a:off x="8878475" y="4274331"/>
            <a:ext cx="1246627" cy="369332"/>
          </a:xfrm>
          <a:prstGeom prst="rect">
            <a:avLst/>
          </a:prstGeom>
          <a:solidFill>
            <a:srgbClr val="FAD8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Rockwell"/>
                <a:ea typeface="Rockwell"/>
                <a:cs typeface="Rockwell"/>
                <a:sym typeface="Rockwell"/>
              </a:rPr>
              <a:t>Top Code</a:t>
            </a:r>
            <a:endParaRPr sz="1800" dirty="0">
              <a:solidFill>
                <a:schemeClr val="dk1"/>
              </a:solidFill>
              <a:latin typeface="Rockwell"/>
              <a:ea typeface="Rockwell"/>
              <a:cs typeface="Rockwell"/>
              <a:sym typeface="Rockwell"/>
            </a:endParaRPr>
          </a:p>
        </p:txBody>
      </p:sp>
      <p:cxnSp>
        <p:nvCxnSpPr>
          <p:cNvPr id="300" name="Shape 300"/>
          <p:cNvCxnSpPr/>
          <p:nvPr/>
        </p:nvCxnSpPr>
        <p:spPr>
          <a:xfrm rot="10800000">
            <a:off x="5209930" y="5125658"/>
            <a:ext cx="1047651" cy="92617"/>
          </a:xfrm>
          <a:prstGeom prst="straightConnector1">
            <a:avLst/>
          </a:prstGeom>
          <a:noFill/>
          <a:ln w="28575" cap="flat" cmpd="sng">
            <a:solidFill>
              <a:srgbClr val="FF0000"/>
            </a:solidFill>
            <a:prstDash val="solid"/>
            <a:round/>
            <a:headEnd type="none" w="sm" len="sm"/>
            <a:tailEnd type="triangle" w="med" len="med"/>
          </a:ln>
        </p:spPr>
      </p:cxnSp>
      <p:sp>
        <p:nvSpPr>
          <p:cNvPr id="301" name="Shape 301"/>
          <p:cNvSpPr txBox="1"/>
          <p:nvPr/>
        </p:nvSpPr>
        <p:spPr>
          <a:xfrm>
            <a:off x="6257580" y="5033609"/>
            <a:ext cx="7430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Rockwell"/>
                <a:ea typeface="Rockwell"/>
                <a:cs typeface="Rockwell"/>
                <a:sym typeface="Rockwell"/>
              </a:rPr>
              <a:t>CIP</a:t>
            </a:r>
            <a:endParaRPr sz="1800">
              <a:solidFill>
                <a:schemeClr val="dk1"/>
              </a:solidFill>
              <a:latin typeface="Rockwell"/>
              <a:ea typeface="Rockwell"/>
              <a:cs typeface="Rockwell"/>
              <a:sym typeface="Rockwell"/>
            </a:endParaRPr>
          </a:p>
        </p:txBody>
      </p:sp>
      <p:sp>
        <p:nvSpPr>
          <p:cNvPr id="302" name="Shape 302"/>
          <p:cNvSpPr txBox="1"/>
          <p:nvPr/>
        </p:nvSpPr>
        <p:spPr>
          <a:xfrm>
            <a:off x="8878475" y="5245404"/>
            <a:ext cx="281010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Rockwell"/>
                <a:ea typeface="Rockwell"/>
                <a:cs typeface="Rockwell"/>
                <a:sym typeface="Rockwell"/>
              </a:rPr>
              <a:t>Page 89 of </a:t>
            </a:r>
            <a:r>
              <a:rPr lang="en-US" sz="1800" u="sng" dirty="0">
                <a:solidFill>
                  <a:schemeClr val="hlink"/>
                </a:solidFill>
                <a:latin typeface="Rockwell"/>
                <a:ea typeface="Rockwell"/>
                <a:cs typeface="Rockwell"/>
                <a:sym typeface="Rockwell"/>
                <a:hlinkClick r:id="rId4"/>
              </a:rPr>
              <a:t>Chaffey College's Programs of Study 2017-2018</a:t>
            </a:r>
            <a:r>
              <a:rPr lang="en-US" sz="1800" dirty="0">
                <a:solidFill>
                  <a:schemeClr val="dk1"/>
                </a:solidFill>
                <a:latin typeface="Rockwell"/>
                <a:ea typeface="Rockwell"/>
                <a:cs typeface="Rockwell"/>
                <a:sym typeface="Rockwell"/>
              </a:rPr>
              <a:t> </a:t>
            </a:r>
            <a:endParaRPr sz="1800" dirty="0">
              <a:solidFill>
                <a:schemeClr val="dk1"/>
              </a:solidFill>
              <a:latin typeface="Rockwell"/>
              <a:ea typeface="Rockwell"/>
              <a:cs typeface="Rockwell"/>
              <a:sym typeface="Rockwe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fade">
                                      <p:cBhvr>
                                        <p:cTn id="15" dur="500"/>
                                        <p:tgtEl>
                                          <p:spTgt spid="2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7"/>
                                        </p:tgtEl>
                                        <p:attrNameLst>
                                          <p:attrName>style.visibility</p:attrName>
                                        </p:attrNameLst>
                                      </p:cBhvr>
                                      <p:to>
                                        <p:strVal val="visible"/>
                                      </p:to>
                                    </p:set>
                                    <p:animEffect transition="in" filter="fade">
                                      <p:cBhvr>
                                        <p:cTn id="20" dur="500"/>
                                        <p:tgtEl>
                                          <p:spTgt spid="29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Font typeface="Arial"/>
              <a:buNone/>
            </a:pPr>
            <a:r>
              <a:rPr lang="en-US">
                <a:solidFill>
                  <a:schemeClr val="dk1"/>
                </a:solidFill>
              </a:rPr>
              <a:t>PUBLIC DISPLAY OF CODES</a:t>
            </a:r>
            <a:endParaRPr/>
          </a:p>
        </p:txBody>
      </p:sp>
      <p:sp>
        <p:nvSpPr>
          <p:cNvPr id="308" name="Shape 308"/>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800" b="0" i="0" u="none" strike="noStrike" cap="none" dirty="0">
                <a:solidFill>
                  <a:schemeClr val="dk1"/>
                </a:solidFill>
                <a:sym typeface="Rockwell"/>
              </a:rPr>
              <a:t>Although not mandated, some colleges include some codes in their Catalog.</a:t>
            </a:r>
            <a:endParaRPr sz="2800" dirty="0"/>
          </a:p>
          <a:p>
            <a:pPr marL="0" marR="0" lvl="0" indent="0" algn="l" rtl="0">
              <a:lnSpc>
                <a:spcPct val="90000"/>
              </a:lnSpc>
              <a:spcBef>
                <a:spcPts val="1200"/>
              </a:spcBef>
              <a:spcAft>
                <a:spcPts val="0"/>
              </a:spcAft>
              <a:buClr>
                <a:srgbClr val="9E3611"/>
              </a:buClr>
              <a:buSzPts val="1700"/>
              <a:buFont typeface="Noto Sans Symbols"/>
              <a:buNone/>
            </a:pPr>
            <a:endParaRPr sz="2000" b="0" i="0" u="none" strike="noStrike" cap="none" dirty="0">
              <a:solidFill>
                <a:schemeClr val="dk1"/>
              </a:solidFill>
              <a:latin typeface="Rockwell"/>
              <a:ea typeface="Rockwell"/>
              <a:cs typeface="Rockwell"/>
              <a:sym typeface="Rockwell"/>
            </a:endParaRPr>
          </a:p>
        </p:txBody>
      </p:sp>
      <p:pic>
        <p:nvPicPr>
          <p:cNvPr id="309" name="Shape 309"/>
          <p:cNvPicPr preferRelativeResize="0"/>
          <p:nvPr/>
        </p:nvPicPr>
        <p:blipFill rotWithShape="1">
          <a:blip r:embed="rId3">
            <a:alphaModFix/>
          </a:blip>
          <a:srcRect/>
          <a:stretch/>
        </p:blipFill>
        <p:spPr>
          <a:xfrm>
            <a:off x="3252511" y="3002086"/>
            <a:ext cx="5218628" cy="2749534"/>
          </a:xfrm>
          <a:prstGeom prst="rect">
            <a:avLst/>
          </a:prstGeom>
          <a:noFill/>
          <a:ln>
            <a:noFill/>
          </a:ln>
        </p:spPr>
      </p:pic>
      <p:sp>
        <p:nvSpPr>
          <p:cNvPr id="310" name="Shape 310"/>
          <p:cNvSpPr/>
          <p:nvPr/>
        </p:nvSpPr>
        <p:spPr>
          <a:xfrm>
            <a:off x="7493620" y="5317520"/>
            <a:ext cx="1271239" cy="646771"/>
          </a:xfrm>
          <a:prstGeom prst="ellipse">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11" name="Shape 311"/>
          <p:cNvSpPr txBox="1"/>
          <p:nvPr/>
        </p:nvSpPr>
        <p:spPr>
          <a:xfrm>
            <a:off x="8764859" y="5419493"/>
            <a:ext cx="13046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Rockwell"/>
                <a:ea typeface="Rockwell"/>
                <a:cs typeface="Rockwell"/>
                <a:sym typeface="Rockwell"/>
              </a:rPr>
              <a:t>TOP CODE</a:t>
            </a:r>
            <a:endParaRPr sz="1800">
              <a:solidFill>
                <a:schemeClr val="dk1"/>
              </a:solidFill>
              <a:latin typeface="Rockwell"/>
              <a:ea typeface="Rockwell"/>
              <a:cs typeface="Rockwell"/>
              <a:sym typeface="Rockwe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PUBLIC DISPLAY OF CODES</a:t>
            </a:r>
            <a:endParaRPr dirty="0"/>
          </a:p>
        </p:txBody>
      </p:sp>
      <p:sp>
        <p:nvSpPr>
          <p:cNvPr id="318" name="Shape 318"/>
          <p:cNvSpPr txBox="1">
            <a:spLocks noGrp="1"/>
          </p:cNvSpPr>
          <p:nvPr>
            <p:ph type="body" idx="1"/>
          </p:nvPr>
        </p:nvSpPr>
        <p:spPr>
          <a:xfrm>
            <a:off x="1069848" y="2121408"/>
            <a:ext cx="10058400" cy="4050900"/>
          </a:xfrm>
          <a:prstGeom prst="rect">
            <a:avLst/>
          </a:prstGeom>
        </p:spPr>
        <p:txBody>
          <a:bodyPr spcFirstLastPara="1" wrap="square" lIns="91425" tIns="45700" rIns="91425" bIns="45700" anchor="t" anchorCtr="0">
            <a:noAutofit/>
          </a:bodyPr>
          <a:lstStyle/>
          <a:p>
            <a:pPr marL="0" lvl="0" indent="0">
              <a:spcBef>
                <a:spcPts val="1200"/>
              </a:spcBef>
              <a:spcAft>
                <a:spcPts val="0"/>
              </a:spcAft>
              <a:buNone/>
            </a:pPr>
            <a:r>
              <a:rPr lang="en-US" sz="2800" dirty="0"/>
              <a:t>COCI is also accessible to the public.  One can perform searches by TOP or SAM Code</a:t>
            </a:r>
            <a:r>
              <a:rPr lang="en-US" sz="2800" dirty="0" smtClean="0"/>
              <a:t>.</a:t>
            </a:r>
          </a:p>
          <a:p>
            <a:pPr marL="0" lvl="0" indent="0">
              <a:spcBef>
                <a:spcPts val="1200"/>
              </a:spcBef>
              <a:spcAft>
                <a:spcPts val="0"/>
              </a:spcAft>
              <a:buNone/>
            </a:pPr>
            <a:endParaRPr lang="en-US" sz="2800" dirty="0"/>
          </a:p>
          <a:p>
            <a:pPr marL="0" lvl="0" indent="0">
              <a:spcBef>
                <a:spcPts val="1200"/>
              </a:spcBef>
              <a:spcAft>
                <a:spcPts val="0"/>
              </a:spcAft>
              <a:buNone/>
            </a:pPr>
            <a:r>
              <a:rPr lang="en-US" sz="3600" dirty="0" smtClean="0"/>
              <a:t>Appendix (questions from the session):</a:t>
            </a:r>
          </a:p>
          <a:p>
            <a:pPr marL="0" lvl="0" indent="0">
              <a:spcBef>
                <a:spcPts val="1200"/>
              </a:spcBef>
              <a:spcAft>
                <a:spcPts val="0"/>
              </a:spcAft>
              <a:buNone/>
            </a:pPr>
            <a:r>
              <a:rPr lang="en-US" sz="2800" dirty="0" smtClean="0"/>
              <a:t>-  Regarding apprenticeships:</a:t>
            </a:r>
          </a:p>
          <a:p>
            <a:pPr marL="0" lvl="0" indent="0">
              <a:buNone/>
            </a:pPr>
            <a:r>
              <a:rPr lang="en-US" sz="1200" dirty="0"/>
              <a:t>http://</a:t>
            </a:r>
            <a:r>
              <a:rPr lang="en-US" sz="1200" dirty="0" err="1"/>
              <a:t>extranet.cccco.edu</a:t>
            </a:r>
            <a:r>
              <a:rPr lang="en-US" sz="1200" dirty="0"/>
              <a:t>/Divisions/</a:t>
            </a:r>
            <a:r>
              <a:rPr lang="en-US" sz="1200" dirty="0" err="1"/>
              <a:t>WorkforceandEconDev</a:t>
            </a:r>
            <a:r>
              <a:rPr lang="en-US" sz="1200" dirty="0"/>
              <a:t>/</a:t>
            </a:r>
            <a:r>
              <a:rPr lang="en-US" sz="1200" dirty="0" err="1"/>
              <a:t>PolicyAlignmentandOutreach</a:t>
            </a:r>
            <a:r>
              <a:rPr lang="en-US" sz="1200" dirty="0"/>
              <a:t>/</a:t>
            </a:r>
            <a:r>
              <a:rPr lang="en-US" sz="1200" dirty="0" err="1"/>
              <a:t>ApprenticeshipCalifornia.aspx</a:t>
            </a:r>
            <a:r>
              <a:rPr lang="en-US" sz="1200" dirty="0"/>
              <a:t> </a:t>
            </a:r>
            <a:endParaRPr lang="en-US" sz="1200" dirty="0" smtClean="0"/>
          </a:p>
          <a:p>
            <a:pPr lvl="0" indent="-457200">
              <a:buFontTx/>
              <a:buChar char="-"/>
            </a:pPr>
            <a:r>
              <a:rPr lang="en-US" sz="2800" dirty="0" smtClean="0"/>
              <a:t>Regarding </a:t>
            </a:r>
            <a:r>
              <a:rPr lang="en-US" sz="2800" dirty="0" smtClean="0"/>
              <a:t>where SOC Codes are kept:  Locally, it varies who maintains them.</a:t>
            </a:r>
          </a:p>
          <a:p>
            <a:pPr marL="0" lvl="0" indent="0">
              <a:buNone/>
            </a:pP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5400"/>
              <a:buFont typeface="Rokkitt"/>
              <a:buNone/>
            </a:pPr>
            <a:r>
              <a:rPr lang="en-US" sz="5400" b="0" i="0" u="none" strike="noStrike" cap="none">
                <a:latin typeface="Rokkitt"/>
                <a:ea typeface="Rokkitt"/>
                <a:cs typeface="Rokkitt"/>
                <a:sym typeface="Rokkitt"/>
              </a:rPr>
              <a:t>CODES CODES CODES…AND MORE CODES</a:t>
            </a:r>
            <a:endParaRPr sz="5400" b="0" i="0" u="none" strike="noStrike" cap="none">
              <a:latin typeface="Rokkitt"/>
              <a:ea typeface="Rokkitt"/>
              <a:cs typeface="Rokkitt"/>
              <a:sym typeface="Rokkitt"/>
            </a:endParaRPr>
          </a:p>
        </p:txBody>
      </p:sp>
      <p:sp>
        <p:nvSpPr>
          <p:cNvPr id="123" name="Shape 123"/>
          <p:cNvSpPr txBox="1">
            <a:spLocks noGrp="1"/>
          </p:cNvSpPr>
          <p:nvPr>
            <p:ph type="body" idx="1"/>
          </p:nvPr>
        </p:nvSpPr>
        <p:spPr>
          <a:xfrm>
            <a:off x="1106048" y="2582833"/>
            <a:ext cx="10058400" cy="405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000" b="0" i="0" u="none" strike="noStrike" cap="none">
              <a:solidFill>
                <a:schemeClr val="dk1"/>
              </a:solidFill>
              <a:latin typeface="Rockwell"/>
              <a:ea typeface="Rockwell"/>
              <a:cs typeface="Rockwell"/>
              <a:sym typeface="Rockwell"/>
            </a:endParaRPr>
          </a:p>
        </p:txBody>
      </p:sp>
      <p:pic>
        <p:nvPicPr>
          <p:cNvPr id="124" name="Shape 124"/>
          <p:cNvPicPr preferRelativeResize="0"/>
          <p:nvPr/>
        </p:nvPicPr>
        <p:blipFill>
          <a:blip r:embed="rId3">
            <a:alphaModFix/>
          </a:blip>
          <a:stretch>
            <a:fillRect/>
          </a:stretch>
        </p:blipFill>
        <p:spPr>
          <a:xfrm>
            <a:off x="1069850" y="2093975"/>
            <a:ext cx="10818550" cy="4630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5400"/>
              <a:buFont typeface="Rokkitt"/>
              <a:buNone/>
            </a:pPr>
            <a:r>
              <a:rPr lang="en-US" sz="5400" b="0" i="0" u="none" strike="noStrike" cap="none" dirty="0">
                <a:latin typeface="Rokkitt"/>
                <a:ea typeface="Rokkitt"/>
                <a:cs typeface="Rokkitt"/>
                <a:sym typeface="Rokkitt"/>
              </a:rPr>
              <a:t>THANK YOU!</a:t>
            </a:r>
            <a:endParaRPr sz="5400" b="0" i="0" u="none" strike="noStrike" cap="none" dirty="0">
              <a:latin typeface="Rokkitt"/>
              <a:ea typeface="Rokkitt"/>
              <a:cs typeface="Rokkitt"/>
              <a:sym typeface="Rokkitt"/>
            </a:endParaRPr>
          </a:p>
        </p:txBody>
      </p:sp>
      <p:sp>
        <p:nvSpPr>
          <p:cNvPr id="325" name="Shape 325"/>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1700"/>
              <a:buFont typeface="Noto Sans Symbols"/>
              <a:buNone/>
            </a:pPr>
            <a:r>
              <a:rPr lang="en-US" sz="2000" b="0" i="0" u="none" strike="noStrike" cap="none" dirty="0">
                <a:solidFill>
                  <a:schemeClr val="dk1"/>
                </a:solidFill>
                <a:latin typeface="Rockwell"/>
                <a:ea typeface="Rockwell"/>
                <a:cs typeface="Rockwell"/>
                <a:sym typeface="Rockwell"/>
              </a:rPr>
              <a:t>Any questions?</a:t>
            </a:r>
            <a:endParaRPr dirty="0"/>
          </a:p>
          <a:p>
            <a:pPr marL="0" marR="0" lvl="0" indent="0" algn="l" rtl="0">
              <a:lnSpc>
                <a:spcPct val="90000"/>
              </a:lnSpc>
              <a:spcBef>
                <a:spcPts val="1200"/>
              </a:spcBef>
              <a:spcAft>
                <a:spcPts val="0"/>
              </a:spcAft>
              <a:buClr>
                <a:srgbClr val="9E3611"/>
              </a:buClr>
              <a:buSzPts val="1700"/>
              <a:buFont typeface="Noto Sans Symbols"/>
              <a:buNone/>
            </a:pPr>
            <a:r>
              <a:rPr lang="en-US" sz="2000" b="0" i="0" u="none" strike="noStrike" cap="none" dirty="0">
                <a:solidFill>
                  <a:schemeClr val="dk1"/>
                </a:solidFill>
                <a:latin typeface="Rockwell"/>
                <a:ea typeface="Rockwell"/>
                <a:cs typeface="Rockwell"/>
                <a:sym typeface="Rockwell"/>
              </a:rPr>
              <a:t/>
            </a:r>
            <a:br>
              <a:rPr lang="en-US" sz="2000" b="0" i="0" u="none" strike="noStrike" cap="none" dirty="0">
                <a:solidFill>
                  <a:schemeClr val="dk1"/>
                </a:solidFill>
                <a:latin typeface="Rockwell"/>
                <a:ea typeface="Rockwell"/>
                <a:cs typeface="Rockwell"/>
                <a:sym typeface="Rockwell"/>
              </a:rPr>
            </a:br>
            <a:r>
              <a:rPr lang="en-US" sz="2800" b="0" i="0" u="none" strike="noStrike" cap="none" dirty="0" err="1">
                <a:solidFill>
                  <a:schemeClr val="dk1"/>
                </a:solidFill>
                <a:latin typeface="Rockwell"/>
                <a:ea typeface="Rockwell"/>
                <a:cs typeface="Rockwell"/>
                <a:sym typeface="Rockwell"/>
              </a:rPr>
              <a:t>Shireen</a:t>
            </a:r>
            <a:r>
              <a:rPr lang="en-US" sz="2800" b="0" i="0" u="none" strike="noStrike" cap="none" dirty="0">
                <a:solidFill>
                  <a:schemeClr val="dk1"/>
                </a:solidFill>
                <a:latin typeface="Rockwell"/>
                <a:ea typeface="Rockwell"/>
                <a:cs typeface="Rockwell"/>
                <a:sym typeface="Rockwell"/>
              </a:rPr>
              <a:t> </a:t>
            </a:r>
            <a:r>
              <a:rPr lang="en-US" sz="2800" b="0" i="0" u="none" strike="noStrike" cap="none" dirty="0" err="1">
                <a:solidFill>
                  <a:schemeClr val="dk1"/>
                </a:solidFill>
                <a:latin typeface="Rockwell"/>
                <a:ea typeface="Rockwell"/>
                <a:cs typeface="Rockwell"/>
                <a:sym typeface="Rockwell"/>
              </a:rPr>
              <a:t>Awad</a:t>
            </a:r>
            <a:r>
              <a:rPr lang="en-US" sz="2800" b="0" i="0" u="none" strike="noStrike" cap="none" dirty="0">
                <a:solidFill>
                  <a:schemeClr val="dk1"/>
                </a:solidFill>
                <a:latin typeface="Rockwell"/>
                <a:ea typeface="Rockwell"/>
                <a:cs typeface="Rockwell"/>
                <a:sym typeface="Rockwell"/>
              </a:rPr>
              <a:t>- </a:t>
            </a:r>
            <a:r>
              <a:rPr lang="en-US" sz="2000" b="0" i="0" u="sng" strike="noStrike" cap="none" dirty="0">
                <a:solidFill>
                  <a:schemeClr val="hlink"/>
                </a:solidFill>
                <a:latin typeface="Rockwell"/>
                <a:ea typeface="Rockwell"/>
                <a:cs typeface="Rockwell"/>
                <a:sym typeface="Rockwell"/>
                <a:hlinkClick r:id="rId3"/>
              </a:rPr>
              <a:t>sharon.awad@chaffey.edu</a:t>
            </a:r>
            <a:r>
              <a:rPr lang="en-US" sz="2000" b="0" i="0" u="none" strike="noStrike" cap="none" dirty="0">
                <a:solidFill>
                  <a:schemeClr val="dk1"/>
                </a:solidFill>
                <a:latin typeface="Rockwell"/>
                <a:ea typeface="Rockwell"/>
                <a:cs typeface="Rockwell"/>
                <a:sym typeface="Rockwell"/>
              </a:rPr>
              <a:t> </a:t>
            </a:r>
            <a:endParaRPr sz="2000" b="0" i="0" u="none" strike="noStrike" cap="none" dirty="0">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700"/>
              <a:buFont typeface="Noto Sans Symbols"/>
              <a:buNone/>
            </a:pPr>
            <a:r>
              <a:rPr lang="en-US" sz="2800" b="0" i="0" u="none" strike="noStrike" cap="none" dirty="0" smtClean="0">
                <a:solidFill>
                  <a:schemeClr val="dk1"/>
                </a:solidFill>
                <a:latin typeface="Rockwell"/>
                <a:ea typeface="Rockwell"/>
                <a:cs typeface="Rockwell"/>
                <a:sym typeface="Rockwell"/>
              </a:rPr>
              <a:t>Marie </a:t>
            </a:r>
            <a:r>
              <a:rPr lang="en-US" sz="2800" b="0" i="0" u="none" strike="noStrike" cap="none" dirty="0">
                <a:solidFill>
                  <a:schemeClr val="dk1"/>
                </a:solidFill>
                <a:latin typeface="Rockwell"/>
                <a:ea typeface="Rockwell"/>
                <a:cs typeface="Rockwell"/>
                <a:sym typeface="Rockwell"/>
              </a:rPr>
              <a:t>Boyd- </a:t>
            </a:r>
            <a:r>
              <a:rPr lang="en-US" sz="2000" b="0" i="0" u="sng" strike="noStrike" cap="none" dirty="0">
                <a:solidFill>
                  <a:schemeClr val="hlink"/>
                </a:solidFill>
                <a:latin typeface="Rockwell"/>
                <a:ea typeface="Rockwell"/>
                <a:cs typeface="Rockwell"/>
                <a:sym typeface="Rockwell"/>
                <a:hlinkClick r:id="rId4"/>
              </a:rPr>
              <a:t>marie.boyd@</a:t>
            </a:r>
            <a:r>
              <a:rPr lang="en-US" sz="2000" b="0" i="0" u="sng" strike="noStrike" cap="none" dirty="0" smtClean="0">
                <a:solidFill>
                  <a:schemeClr val="hlink"/>
                </a:solidFill>
                <a:latin typeface="Rockwell"/>
                <a:ea typeface="Rockwell"/>
                <a:cs typeface="Rockwell"/>
                <a:sym typeface="Rockwell"/>
                <a:hlinkClick r:id="rId4"/>
              </a:rPr>
              <a:t>chaffey.edu</a:t>
            </a:r>
            <a:endParaRPr sz="2000" b="0" i="0" u="none" strike="noStrike" cap="none" dirty="0">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700"/>
              <a:buFont typeface="Noto Sans Symbols"/>
              <a:buNone/>
            </a:pPr>
            <a:r>
              <a:rPr lang="en-US" sz="2800" b="0" i="0" u="none" strike="noStrike" cap="none" dirty="0">
                <a:solidFill>
                  <a:schemeClr val="dk1"/>
                </a:solidFill>
                <a:latin typeface="Rockwell"/>
                <a:ea typeface="Rockwell"/>
                <a:cs typeface="Rockwell"/>
                <a:sym typeface="Rockwell"/>
              </a:rPr>
              <a:t>Eric Wada- </a:t>
            </a:r>
            <a:r>
              <a:rPr lang="en-US" sz="2000" b="0" i="0" u="sng" strike="noStrike" cap="none" dirty="0">
                <a:solidFill>
                  <a:schemeClr val="hlink"/>
                </a:solidFill>
                <a:latin typeface="Rockwell"/>
                <a:ea typeface="Rockwell"/>
                <a:cs typeface="Rockwell"/>
                <a:sym typeface="Rockwell"/>
                <a:hlinkClick r:id="rId5"/>
              </a:rPr>
              <a:t>Eric.Wada@flc.losrios.edu</a:t>
            </a:r>
            <a:r>
              <a:rPr lang="en-US" sz="2000" b="0" i="0" u="none" strike="noStrike" cap="none" dirty="0">
                <a:solidFill>
                  <a:schemeClr val="dk1"/>
                </a:solidFill>
                <a:latin typeface="Rockwell"/>
                <a:ea typeface="Rockwell"/>
                <a:cs typeface="Rockwell"/>
                <a:sym typeface="Rockwell"/>
              </a:rPr>
              <a:t> </a:t>
            </a:r>
            <a:endParaRPr sz="2000" b="0" i="0" u="none" strike="noStrike" cap="none" dirty="0">
              <a:solidFill>
                <a:schemeClr val="dk1"/>
              </a:solidFill>
              <a:latin typeface="Rockwell"/>
              <a:ea typeface="Rockwell"/>
              <a:cs typeface="Rockwell"/>
              <a:sym typeface="Rockwell"/>
            </a:endParaRPr>
          </a:p>
          <a:p>
            <a:pPr marL="182880" marR="0" lvl="0" indent="-74929" algn="l" rtl="0">
              <a:lnSpc>
                <a:spcPct val="90000"/>
              </a:lnSpc>
              <a:spcBef>
                <a:spcPts val="1200"/>
              </a:spcBef>
              <a:spcAft>
                <a:spcPts val="0"/>
              </a:spcAft>
              <a:buClr>
                <a:srgbClr val="9E3611"/>
              </a:buClr>
              <a:buSzPts val="1700"/>
              <a:buFont typeface="Noto Sans Symbols"/>
              <a:buNone/>
            </a:pPr>
            <a:endParaRPr sz="2000" b="0" i="0" u="none" strike="noStrike" cap="none" dirty="0">
              <a:solidFill>
                <a:schemeClr val="dk1"/>
              </a:solidFill>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066800" y="220300"/>
            <a:ext cx="10058400" cy="1659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5400"/>
              <a:buFont typeface="Rokkitt"/>
              <a:buNone/>
            </a:pPr>
            <a:r>
              <a:rPr lang="en-US" sz="5400" b="0" i="0" u="none" strike="noStrike" cap="none">
                <a:latin typeface="Rokkitt"/>
                <a:ea typeface="Rokkitt"/>
                <a:cs typeface="Rokkitt"/>
                <a:sym typeface="Rokkitt"/>
              </a:rPr>
              <a:t>CODES – MIS</a:t>
            </a:r>
            <a:br>
              <a:rPr lang="en-US" sz="5400" b="0" i="0" u="none" strike="noStrike" cap="none">
                <a:latin typeface="Rokkitt"/>
                <a:ea typeface="Rokkitt"/>
                <a:cs typeface="Rokkitt"/>
                <a:sym typeface="Rokkitt"/>
              </a:rPr>
            </a:br>
            <a:r>
              <a:rPr lang="en-US" sz="4000" b="0" i="0" u="none" strike="noStrike" cap="none">
                <a:latin typeface="Rokkitt"/>
                <a:ea typeface="Rokkitt"/>
                <a:cs typeface="Rokkitt"/>
                <a:sym typeface="Rokkitt"/>
              </a:rPr>
              <a:t>MANAGEMENT INFORMATION SYSTEM</a:t>
            </a:r>
            <a:endParaRPr sz="4000" b="0" i="0" u="none" strike="noStrike" cap="none">
              <a:latin typeface="Rokkitt"/>
              <a:ea typeface="Rokkitt"/>
              <a:cs typeface="Rokkitt"/>
              <a:sym typeface="Rokkitt"/>
            </a:endParaRPr>
          </a:p>
        </p:txBody>
      </p:sp>
      <p:sp>
        <p:nvSpPr>
          <p:cNvPr id="131" name="Shape 131"/>
          <p:cNvSpPr txBox="1">
            <a:spLocks noGrp="1"/>
          </p:cNvSpPr>
          <p:nvPr>
            <p:ph type="body" idx="1"/>
          </p:nvPr>
        </p:nvSpPr>
        <p:spPr>
          <a:xfrm>
            <a:off x="1066798" y="2121408"/>
            <a:ext cx="10058400" cy="40509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000" b="0" i="0" u="sng" strike="noStrike" cap="none">
                <a:solidFill>
                  <a:schemeClr val="hlink"/>
                </a:solidFill>
                <a:latin typeface="Rockwell"/>
                <a:ea typeface="Rockwell"/>
                <a:cs typeface="Rockwell"/>
                <a:sym typeface="Rockwell"/>
                <a:hlinkClick r:id="rId3"/>
              </a:rPr>
              <a:t>USES:</a:t>
            </a:r>
            <a:endParaRPr/>
          </a:p>
          <a:p>
            <a:pPr marL="457200" marR="0" lvl="1" indent="-182880" algn="l" rtl="0">
              <a:lnSpc>
                <a:spcPct val="90000"/>
              </a:lnSpc>
              <a:spcBef>
                <a:spcPts val="4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CB03 Course-Top-Code </a:t>
            </a:r>
            <a:endParaRPr/>
          </a:p>
          <a:p>
            <a:pPr marL="457200" marR="0" lvl="1" indent="-182880" algn="l" rtl="0">
              <a:lnSpc>
                <a:spcPct val="90000"/>
              </a:lnSpc>
              <a:spcBef>
                <a:spcPts val="6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CB04 Course-Credit-Status </a:t>
            </a:r>
            <a:endParaRPr/>
          </a:p>
          <a:p>
            <a:pPr marL="457200" marR="0" lvl="1" indent="-182880" algn="l" rtl="0">
              <a:lnSpc>
                <a:spcPct val="90000"/>
              </a:lnSpc>
              <a:spcBef>
                <a:spcPts val="6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CB05 Course-Transfer-Status </a:t>
            </a:r>
            <a:endParaRPr/>
          </a:p>
          <a:p>
            <a:pPr marL="457200" marR="0" lvl="1" indent="-182880" algn="l" rtl="0">
              <a:lnSpc>
                <a:spcPct val="90000"/>
              </a:lnSpc>
              <a:spcBef>
                <a:spcPts val="6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CB08 Course-Basic-Skills-Status </a:t>
            </a:r>
            <a:endParaRPr/>
          </a:p>
          <a:p>
            <a:pPr marL="457200" marR="0" lvl="1" indent="-182880" algn="l" rtl="0">
              <a:lnSpc>
                <a:spcPct val="90000"/>
              </a:lnSpc>
              <a:spcBef>
                <a:spcPts val="6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CB09 Course-SAM-Priority-Code </a:t>
            </a:r>
            <a:endParaRPr/>
          </a:p>
          <a:p>
            <a:pPr marL="457200" marR="0" lvl="1" indent="-182880" algn="l" rtl="0">
              <a:lnSpc>
                <a:spcPct val="90000"/>
              </a:lnSpc>
              <a:spcBef>
                <a:spcPts val="6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CB10 Course-Coop-Work-Exp-Ed-Status </a:t>
            </a:r>
            <a:endParaRPr/>
          </a:p>
          <a:p>
            <a:pPr marL="457200" marR="0" lvl="1" indent="-182880" algn="l" rtl="0">
              <a:lnSpc>
                <a:spcPct val="90000"/>
              </a:lnSpc>
              <a:spcBef>
                <a:spcPts val="6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CB11 Course-Classification-Code </a:t>
            </a:r>
            <a:endParaRPr/>
          </a:p>
          <a:p>
            <a:pPr marL="457200" marR="0" lvl="1" indent="-182880" algn="l" rtl="0">
              <a:lnSpc>
                <a:spcPct val="90000"/>
              </a:lnSpc>
              <a:spcBef>
                <a:spcPts val="6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CB21 Course-Prior-to-College-Level </a:t>
            </a:r>
            <a:endParaRPr/>
          </a:p>
          <a:p>
            <a:pPr marL="457200" marR="0" lvl="1" indent="-182880" algn="l" rtl="0">
              <a:lnSpc>
                <a:spcPct val="90000"/>
              </a:lnSpc>
              <a:spcBef>
                <a:spcPts val="6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CB22 Course-Noncredit-Category </a:t>
            </a:r>
            <a:endParaRPr/>
          </a:p>
          <a:p>
            <a:pPr marL="457200" marR="0" lvl="1" indent="-182880" algn="l" rtl="0">
              <a:lnSpc>
                <a:spcPct val="90000"/>
              </a:lnSpc>
              <a:spcBef>
                <a:spcPts val="600"/>
              </a:spcBef>
              <a:spcAft>
                <a:spcPts val="0"/>
              </a:spcAft>
              <a:buClr>
                <a:srgbClr val="9E3611"/>
              </a:buClr>
              <a:buSzPts val="1530"/>
              <a:buFont typeface="Noto Sans Symbols"/>
              <a:buChar char="▪"/>
            </a:pPr>
            <a:r>
              <a:rPr lang="en-US" sz="1800" b="0" i="0" u="none" strike="noStrike" cap="none">
                <a:solidFill>
                  <a:schemeClr val="dk1"/>
                </a:solidFill>
                <a:latin typeface="Rockwell"/>
                <a:ea typeface="Rockwell"/>
                <a:cs typeface="Rockwell"/>
                <a:sym typeface="Rockwell"/>
              </a:rPr>
              <a:t>CB24 Course-Program-Status </a:t>
            </a:r>
            <a:endParaRPr/>
          </a:p>
          <a:p>
            <a:pPr marL="182880" marR="0" lvl="0" indent="-182880" algn="l" rtl="0">
              <a:lnSpc>
                <a:spcPct val="90000"/>
              </a:lnSpc>
              <a:spcBef>
                <a:spcPts val="1400"/>
              </a:spcBef>
              <a:spcAft>
                <a:spcPts val="0"/>
              </a:spcAft>
              <a:buClr>
                <a:srgbClr val="9E3611"/>
              </a:buClr>
              <a:buSzPts val="1700"/>
              <a:buFont typeface="Noto Sans Symbols"/>
              <a:buChar char="▪"/>
            </a:pPr>
            <a:r>
              <a:rPr lang="en-US" sz="2000" b="0" i="0" u="sng" strike="noStrike" cap="none">
                <a:solidFill>
                  <a:schemeClr val="hlink"/>
                </a:solidFill>
                <a:latin typeface="Rockwell"/>
                <a:ea typeface="Rockwell"/>
                <a:cs typeface="Rockwell"/>
                <a:sym typeface="Rockwell"/>
                <a:hlinkClick r:id="rId3"/>
              </a:rPr>
              <a:t>MIS Course Codes</a:t>
            </a:r>
            <a:endParaRPr sz="2000" b="0" i="0" u="none" strike="noStrike" cap="none">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700"/>
              <a:buFont typeface="Noto Sans Symbols"/>
              <a:buNone/>
            </a:pPr>
            <a:endParaRPr sz="2000" b="0" i="0" u="none" strike="noStrike" cap="none">
              <a:solidFill>
                <a:schemeClr val="dk1"/>
              </a:solidFill>
              <a:latin typeface="Rockwell"/>
              <a:ea typeface="Rockwell"/>
              <a:cs typeface="Rockwell"/>
              <a:sym typeface="Rockwe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838200" y="87924"/>
            <a:ext cx="10515600" cy="158256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5400"/>
              <a:buFont typeface="Rokkitt"/>
              <a:buNone/>
            </a:pPr>
            <a:r>
              <a:rPr lang="en-US" sz="5400" b="0" i="0" u="none" strike="noStrike" cap="none">
                <a:latin typeface="Rokkitt"/>
                <a:ea typeface="Rokkitt"/>
                <a:cs typeface="Rokkitt"/>
                <a:sym typeface="Rokkitt"/>
              </a:rPr>
              <a:t>CODES – TOP </a:t>
            </a:r>
            <a:br>
              <a:rPr lang="en-US" sz="5400" b="0" i="0" u="none" strike="noStrike" cap="none">
                <a:latin typeface="Rokkitt"/>
                <a:ea typeface="Rokkitt"/>
                <a:cs typeface="Rokkitt"/>
                <a:sym typeface="Rokkitt"/>
              </a:rPr>
            </a:br>
            <a:r>
              <a:rPr lang="en-US" sz="4800" b="0" i="0" u="none" strike="noStrike" cap="none">
                <a:latin typeface="Rokkitt"/>
                <a:ea typeface="Rokkitt"/>
                <a:cs typeface="Rokkitt"/>
                <a:sym typeface="Rokkitt"/>
              </a:rPr>
              <a:t>TAXONOMY OF PROGRAMS</a:t>
            </a:r>
            <a:endParaRPr sz="4800" b="0" i="0" u="none" strike="noStrike" cap="none">
              <a:latin typeface="Rokkitt"/>
              <a:ea typeface="Rokkitt"/>
              <a:cs typeface="Rokkitt"/>
              <a:sym typeface="Rokkitt"/>
            </a:endParaRPr>
          </a:p>
        </p:txBody>
      </p:sp>
      <p:sp>
        <p:nvSpPr>
          <p:cNvPr id="138" name="Shape 138"/>
          <p:cNvSpPr txBox="1">
            <a:spLocks noGrp="1"/>
          </p:cNvSpPr>
          <p:nvPr>
            <p:ph type="body" idx="1"/>
          </p:nvPr>
        </p:nvSpPr>
        <p:spPr>
          <a:xfrm>
            <a:off x="680224" y="1890346"/>
            <a:ext cx="10673576" cy="4582350"/>
          </a:xfrm>
          <a:prstGeom prst="rect">
            <a:avLst/>
          </a:prstGeom>
          <a:noFill/>
          <a:ln>
            <a:noFill/>
          </a:ln>
        </p:spPr>
        <p:txBody>
          <a:bodyPr spcFirstLastPara="1" wrap="square" lIns="91425" tIns="45700" rIns="91425" bIns="45700" anchor="t" anchorCtr="0">
            <a:noAutofit/>
          </a:bodyPr>
          <a:lstStyle/>
          <a:p>
            <a:pPr marL="182880" marR="0" lvl="0" indent="0" algn="l" rtl="0">
              <a:lnSpc>
                <a:spcPct val="70000"/>
              </a:lnSpc>
              <a:spcBef>
                <a:spcPts val="0"/>
              </a:spcBef>
              <a:spcAft>
                <a:spcPts val="0"/>
              </a:spcAft>
              <a:buClr>
                <a:srgbClr val="9E3611"/>
              </a:buClr>
              <a:buSzPts val="1573"/>
              <a:buFont typeface="Noto Sans Symbols"/>
              <a:buNone/>
            </a:pPr>
            <a:r>
              <a:rPr lang="en-US" sz="1850" b="0" i="0" u="none" strike="noStrike" cap="none" dirty="0">
                <a:solidFill>
                  <a:schemeClr val="dk1"/>
                </a:solidFill>
                <a:latin typeface="Rockwell"/>
                <a:ea typeface="Rockwell"/>
                <a:cs typeface="Rockwell"/>
                <a:sym typeface="Rockwell"/>
              </a:rPr>
              <a:t>USES:</a:t>
            </a:r>
            <a:endParaRPr dirty="0"/>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none" strike="noStrike" cap="none" dirty="0">
                <a:solidFill>
                  <a:srgbClr val="000000"/>
                </a:solidFill>
                <a:latin typeface="Rockwell"/>
                <a:ea typeface="Rockwell"/>
                <a:cs typeface="Rockwell"/>
                <a:sym typeface="Rockwell"/>
              </a:rPr>
              <a:t>Course Identification</a:t>
            </a:r>
            <a:endParaRPr dirty="0"/>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none" strike="noStrike" cap="none" dirty="0">
                <a:solidFill>
                  <a:srgbClr val="000000"/>
                </a:solidFill>
                <a:latin typeface="Rockwell"/>
                <a:ea typeface="Rockwell"/>
                <a:cs typeface="Rockwell"/>
                <a:sym typeface="Rockwell"/>
              </a:rPr>
              <a:t>Program Identification</a:t>
            </a:r>
            <a:endParaRPr dirty="0"/>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none" strike="noStrike" cap="none" dirty="0">
                <a:solidFill>
                  <a:srgbClr val="000000"/>
                </a:solidFill>
                <a:latin typeface="Rockwell"/>
                <a:ea typeface="Rockwell"/>
                <a:cs typeface="Rockwell"/>
                <a:sym typeface="Rockwell"/>
              </a:rPr>
              <a:t>Apportionment and grant funding (Perkins)</a:t>
            </a:r>
            <a:endParaRPr sz="1850" b="0" i="0" u="none" strike="noStrike" cap="none" dirty="0">
              <a:solidFill>
                <a:srgbClr val="000000"/>
              </a:solidFill>
              <a:latin typeface="Rockwell"/>
              <a:ea typeface="Rockwell"/>
              <a:cs typeface="Rockwell"/>
              <a:sym typeface="Rockwell"/>
            </a:endParaRPr>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sng" strike="noStrike" cap="none" dirty="0">
                <a:solidFill>
                  <a:schemeClr val="hlink"/>
                </a:solidFill>
                <a:latin typeface="Rockwell"/>
                <a:ea typeface="Rockwell"/>
                <a:cs typeface="Rockwell"/>
                <a:sym typeface="Rockwell"/>
                <a:hlinkClick r:id="rId3"/>
              </a:rPr>
              <a:t>SalarySurfer</a:t>
            </a:r>
            <a:endParaRPr sz="1850" b="0" i="0" u="none" strike="noStrike" cap="none" dirty="0">
              <a:solidFill>
                <a:srgbClr val="000000"/>
              </a:solidFill>
              <a:latin typeface="Rockwell"/>
              <a:ea typeface="Rockwell"/>
              <a:cs typeface="Rockwell"/>
              <a:sym typeface="Rockwell"/>
            </a:endParaRPr>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sng" strike="noStrike" cap="none" dirty="0">
                <a:solidFill>
                  <a:schemeClr val="hlink"/>
                </a:solidFill>
                <a:latin typeface="Rockwell"/>
                <a:ea typeface="Rockwell"/>
                <a:cs typeface="Rockwell"/>
                <a:sym typeface="Rockwell"/>
                <a:hlinkClick r:id="rId4"/>
              </a:rPr>
              <a:t>Student Success Scorecard</a:t>
            </a:r>
            <a:endParaRPr sz="1850" b="0" i="0" u="none" strike="noStrike" cap="none" dirty="0">
              <a:solidFill>
                <a:srgbClr val="000000"/>
              </a:solidFill>
              <a:latin typeface="Rockwell"/>
              <a:ea typeface="Rockwell"/>
              <a:cs typeface="Rockwell"/>
              <a:sym typeface="Rockwell"/>
            </a:endParaRPr>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sng" strike="noStrike" cap="none" dirty="0">
                <a:solidFill>
                  <a:schemeClr val="hlink"/>
                </a:solidFill>
                <a:latin typeface="Rockwell"/>
                <a:ea typeface="Rockwell"/>
                <a:cs typeface="Rockwell"/>
                <a:sym typeface="Rockwell"/>
                <a:hlinkClick r:id="rId5"/>
              </a:rPr>
              <a:t>LaunchBoard</a:t>
            </a:r>
            <a:endParaRPr sz="1850" b="0" i="0" u="none" strike="noStrike" cap="none" dirty="0">
              <a:solidFill>
                <a:srgbClr val="000000"/>
              </a:solidFill>
              <a:latin typeface="Rockwell"/>
              <a:ea typeface="Rockwell"/>
              <a:cs typeface="Rockwell"/>
              <a:sym typeface="Rockwell"/>
            </a:endParaRPr>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sng" strike="noStrike" cap="none" dirty="0">
                <a:solidFill>
                  <a:schemeClr val="hlink"/>
                </a:solidFill>
                <a:latin typeface="Rockwell"/>
                <a:ea typeface="Rockwell"/>
                <a:cs typeface="Rockwell"/>
                <a:sym typeface="Rockwell"/>
                <a:hlinkClick r:id="rId6"/>
              </a:rPr>
              <a:t>Data Mart (Program Awards)</a:t>
            </a:r>
            <a:endParaRPr sz="1850" b="0" i="0" u="none" strike="noStrike" cap="none" dirty="0">
              <a:solidFill>
                <a:srgbClr val="000000"/>
              </a:solidFill>
              <a:latin typeface="Rockwell"/>
              <a:ea typeface="Rockwell"/>
              <a:cs typeface="Rockwell"/>
              <a:sym typeface="Rockwell"/>
            </a:endParaRPr>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none" strike="noStrike" cap="none" dirty="0">
                <a:solidFill>
                  <a:srgbClr val="000000"/>
                </a:solidFill>
                <a:latin typeface="Rockwell"/>
                <a:ea typeface="Rockwell"/>
                <a:cs typeface="Rockwell"/>
                <a:sym typeface="Rockwell"/>
              </a:rPr>
              <a:t>Report to IPEDS/ Gainful Employment</a:t>
            </a:r>
            <a:endParaRPr sz="1850" b="0" i="0" u="none" strike="noStrike" cap="none" dirty="0">
              <a:solidFill>
                <a:srgbClr val="000000"/>
              </a:solidFill>
              <a:latin typeface="Rockwell"/>
              <a:ea typeface="Rockwell"/>
              <a:cs typeface="Rockwell"/>
              <a:sym typeface="Rockwell"/>
            </a:endParaRPr>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none" strike="noStrike" cap="none" dirty="0">
                <a:solidFill>
                  <a:srgbClr val="000000"/>
                </a:solidFill>
                <a:latin typeface="Rockwell"/>
                <a:ea typeface="Rockwell"/>
                <a:cs typeface="Rockwell"/>
                <a:sym typeface="Rockwell"/>
              </a:rPr>
              <a:t>Report to the state legislature (ARCC )</a:t>
            </a:r>
            <a:endParaRPr sz="1850" b="0" i="0" u="none" strike="noStrike" cap="none" dirty="0">
              <a:solidFill>
                <a:srgbClr val="000000"/>
              </a:solidFill>
              <a:latin typeface="Rockwell"/>
              <a:ea typeface="Rockwell"/>
              <a:cs typeface="Rockwell"/>
              <a:sym typeface="Rockwell"/>
            </a:endParaRPr>
          </a:p>
          <a:p>
            <a:pPr marL="457200" marR="0" lvl="1" indent="-182880" algn="l" rtl="0">
              <a:lnSpc>
                <a:spcPct val="70000"/>
              </a:lnSpc>
              <a:spcBef>
                <a:spcPts val="1000"/>
              </a:spcBef>
              <a:spcAft>
                <a:spcPts val="0"/>
              </a:spcAft>
              <a:buClr>
                <a:srgbClr val="9E3611"/>
              </a:buClr>
              <a:buSzPts val="1415"/>
              <a:buFont typeface="Noto Sans Symbols"/>
              <a:buChar char="▪"/>
            </a:pPr>
            <a:r>
              <a:rPr lang="en-US" sz="1665" b="0" i="0" u="none" strike="noStrike" cap="none" dirty="0">
                <a:solidFill>
                  <a:schemeClr val="dk1"/>
                </a:solidFill>
                <a:latin typeface="Rockwell"/>
                <a:ea typeface="Rockwell"/>
                <a:cs typeface="Rockwell"/>
                <a:sym typeface="Rockwell"/>
              </a:rPr>
              <a:t>Facilities, Budgets, Faculty, Outcome Reports</a:t>
            </a:r>
            <a:endParaRPr dirty="0"/>
          </a:p>
          <a:p>
            <a:pPr marL="457200" marR="0" lvl="1" indent="0" algn="l" rtl="0">
              <a:lnSpc>
                <a:spcPct val="70000"/>
              </a:lnSpc>
              <a:spcBef>
                <a:spcPts val="600"/>
              </a:spcBef>
              <a:spcAft>
                <a:spcPts val="0"/>
              </a:spcAft>
              <a:buClr>
                <a:srgbClr val="9E3611"/>
              </a:buClr>
              <a:buSzPts val="1573"/>
              <a:buFont typeface="Noto Sans Symbols"/>
              <a:buNone/>
            </a:pPr>
            <a:endParaRPr sz="1480" b="0" i="0" u="sng" strike="noStrike" cap="none" dirty="0">
              <a:solidFill>
                <a:schemeClr val="hlink"/>
              </a:solidFill>
              <a:latin typeface="Rockwell"/>
              <a:ea typeface="Rockwell"/>
              <a:cs typeface="Rockwell"/>
              <a:sym typeface="Rockwell"/>
              <a:hlinkClick r:id="rId7"/>
            </a:endParaRPr>
          </a:p>
          <a:p>
            <a:pPr marL="457200" marR="0" lvl="1" indent="-102997" algn="l" rtl="0">
              <a:lnSpc>
                <a:spcPct val="70000"/>
              </a:lnSpc>
              <a:spcBef>
                <a:spcPts val="600"/>
              </a:spcBef>
              <a:spcAft>
                <a:spcPts val="0"/>
              </a:spcAft>
              <a:buClr>
                <a:srgbClr val="9E3611"/>
              </a:buClr>
              <a:buSzPts val="1258"/>
              <a:buFont typeface="Noto Sans Symbols"/>
              <a:buNone/>
            </a:pPr>
            <a:endParaRPr sz="1480" b="0" i="0" u="sng" strike="noStrike" cap="none" dirty="0">
              <a:solidFill>
                <a:schemeClr val="hlink"/>
              </a:solidFill>
              <a:latin typeface="Rockwell"/>
              <a:ea typeface="Rockwell"/>
              <a:cs typeface="Rockwell"/>
              <a:sym typeface="Rockwell"/>
              <a:hlinkClick r:id="rId7"/>
            </a:endParaRPr>
          </a:p>
          <a:p>
            <a:pPr marL="457200" marR="0" lvl="1" indent="-182880" algn="l" rtl="0">
              <a:lnSpc>
                <a:spcPct val="70000"/>
              </a:lnSpc>
              <a:spcBef>
                <a:spcPts val="600"/>
              </a:spcBef>
              <a:spcAft>
                <a:spcPts val="0"/>
              </a:spcAft>
              <a:buClr>
                <a:srgbClr val="9E3611"/>
              </a:buClr>
              <a:buSzPts val="1258"/>
              <a:buFont typeface="Noto Sans Symbols"/>
              <a:buChar char="▪"/>
            </a:pPr>
            <a:r>
              <a:rPr lang="en-US" sz="1480" b="0" i="0" u="sng" strike="noStrike" cap="none" dirty="0">
                <a:solidFill>
                  <a:schemeClr val="hlink"/>
                </a:solidFill>
                <a:latin typeface="Rockwell"/>
                <a:ea typeface="Rockwell"/>
                <a:cs typeface="Rockwell"/>
                <a:sym typeface="Rockwell"/>
                <a:hlinkClick r:id="rId7"/>
              </a:rPr>
              <a:t>TOP Directory</a:t>
            </a:r>
            <a:r>
              <a:rPr lang="en-US" sz="1480" b="0" i="0" u="none" strike="noStrike" cap="none" dirty="0">
                <a:solidFill>
                  <a:schemeClr val="dk1"/>
                </a:solidFill>
                <a:latin typeface="Rockwell"/>
                <a:ea typeface="Rockwell"/>
                <a:cs typeface="Rockwell"/>
                <a:sym typeface="Rockwell"/>
              </a:rPr>
              <a:t> – Most recent revision: 2012</a:t>
            </a:r>
            <a:endParaRPr dirty="0"/>
          </a:p>
          <a:p>
            <a:pPr marL="457200" marR="0" lvl="1" indent="-182880" algn="l" rtl="0">
              <a:lnSpc>
                <a:spcPct val="70000"/>
              </a:lnSpc>
              <a:spcBef>
                <a:spcPts val="600"/>
              </a:spcBef>
              <a:spcAft>
                <a:spcPts val="0"/>
              </a:spcAft>
              <a:buClr>
                <a:srgbClr val="9E3611"/>
              </a:buClr>
              <a:buSzPts val="1258"/>
              <a:buFont typeface="Noto Sans Symbols"/>
              <a:buChar char="▪"/>
            </a:pPr>
            <a:r>
              <a:rPr lang="en-US" sz="1480" b="0" i="0" u="sng" strike="noStrike" cap="none" dirty="0">
                <a:solidFill>
                  <a:schemeClr val="hlink"/>
                </a:solidFill>
                <a:latin typeface="Rockwell"/>
                <a:ea typeface="Rockwell"/>
                <a:cs typeface="Rockwell"/>
                <a:sym typeface="Rockwell"/>
                <a:hlinkClick r:id="rId8"/>
              </a:rPr>
              <a:t>CCCCO TOP/CIP Crosswalk</a:t>
            </a:r>
            <a:endParaRPr sz="1480" b="0" i="0" u="none" strike="noStrike" cap="none" dirty="0">
              <a:solidFill>
                <a:schemeClr val="dk1"/>
              </a:solidFill>
              <a:latin typeface="Rockwell"/>
              <a:ea typeface="Rockwell"/>
              <a:cs typeface="Rockwell"/>
              <a:sym typeface="Rockwell"/>
            </a:endParaRPr>
          </a:p>
          <a:p>
            <a:pPr marL="182880" marR="0" lvl="0" indent="-83026" algn="l" rtl="0">
              <a:lnSpc>
                <a:spcPct val="70000"/>
              </a:lnSpc>
              <a:spcBef>
                <a:spcPts val="1400"/>
              </a:spcBef>
              <a:spcAft>
                <a:spcPts val="0"/>
              </a:spcAft>
              <a:buClr>
                <a:srgbClr val="9E3611"/>
              </a:buClr>
              <a:buSzPts val="1573"/>
              <a:buFont typeface="Noto Sans Symbols"/>
              <a:buNone/>
            </a:pPr>
            <a:endParaRPr sz="1850" b="0" i="0" u="none" strike="noStrike" cap="none" dirty="0">
              <a:solidFill>
                <a:schemeClr val="dk1"/>
              </a:solidFill>
              <a:latin typeface="Rockwell"/>
              <a:ea typeface="Rockwell"/>
              <a:cs typeface="Rockwell"/>
              <a:sym typeface="Rockwell"/>
            </a:endParaRPr>
          </a:p>
        </p:txBody>
      </p:sp>
      <p:pic>
        <p:nvPicPr>
          <p:cNvPr id="139" name="Shape 139"/>
          <p:cNvPicPr preferRelativeResize="0"/>
          <p:nvPr/>
        </p:nvPicPr>
        <p:blipFill rotWithShape="1">
          <a:blip r:embed="rId9">
            <a:alphaModFix/>
          </a:blip>
          <a:srcRect/>
          <a:stretch/>
        </p:blipFill>
        <p:spPr>
          <a:xfrm>
            <a:off x="6592015" y="1890346"/>
            <a:ext cx="3261643" cy="21459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097280" y="80186"/>
            <a:ext cx="10058400" cy="160934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5400"/>
              <a:buFont typeface="Rokkitt"/>
              <a:buNone/>
            </a:pPr>
            <a:r>
              <a:rPr lang="en-US" sz="5400" b="0" i="0" u="none" strike="noStrike" cap="none" dirty="0">
                <a:latin typeface="Rokkitt"/>
                <a:ea typeface="Rokkitt"/>
                <a:cs typeface="Rokkitt"/>
                <a:sym typeface="Rokkitt"/>
              </a:rPr>
              <a:t>CODES– CIP </a:t>
            </a:r>
            <a:r>
              <a:rPr lang="en-US" sz="4860" b="0" i="0" u="none" strike="noStrike" cap="none" dirty="0">
                <a:latin typeface="Rokkitt"/>
                <a:ea typeface="Rokkitt"/>
                <a:cs typeface="Rokkitt"/>
                <a:sym typeface="Rokkitt"/>
              </a:rPr>
              <a:t/>
            </a:r>
            <a:br>
              <a:rPr lang="en-US" sz="4860" b="0" i="0" u="none" strike="noStrike" cap="none" dirty="0">
                <a:latin typeface="Rokkitt"/>
                <a:ea typeface="Rokkitt"/>
                <a:cs typeface="Rokkitt"/>
                <a:sym typeface="Rokkitt"/>
              </a:rPr>
            </a:br>
            <a:r>
              <a:rPr lang="en-US" sz="4000" b="0" i="0" u="none" strike="noStrike" cap="none" dirty="0">
                <a:latin typeface="Rokkitt"/>
                <a:ea typeface="Rokkitt"/>
                <a:cs typeface="Rokkitt"/>
                <a:sym typeface="Rokkitt"/>
              </a:rPr>
              <a:t>CLASSIFICATION OF</a:t>
            </a:r>
            <a:endParaRPr sz="4000" dirty="0"/>
          </a:p>
          <a:p>
            <a:pPr marL="0" marR="0" lvl="0" indent="0" algn="l" rtl="0">
              <a:lnSpc>
                <a:spcPct val="90000"/>
              </a:lnSpc>
              <a:spcBef>
                <a:spcPts val="0"/>
              </a:spcBef>
              <a:spcAft>
                <a:spcPts val="0"/>
              </a:spcAft>
              <a:buSzPts val="5400"/>
              <a:buFont typeface="Rokkitt"/>
              <a:buNone/>
            </a:pPr>
            <a:r>
              <a:rPr lang="en-US" sz="4000" b="0" i="0" u="none" strike="noStrike" cap="none" dirty="0">
                <a:latin typeface="Rokkitt"/>
                <a:ea typeface="Rokkitt"/>
                <a:cs typeface="Rokkitt"/>
                <a:sym typeface="Rokkitt"/>
              </a:rPr>
              <a:t>INSTRUCTIONAL PROGRAMS</a:t>
            </a:r>
            <a:endParaRPr sz="4000" b="0" i="0" u="none" strike="noStrike" cap="none" dirty="0">
              <a:latin typeface="Rokkitt"/>
              <a:ea typeface="Rokkitt"/>
              <a:cs typeface="Rokkitt"/>
              <a:sym typeface="Rokkitt"/>
            </a:endParaRPr>
          </a:p>
        </p:txBody>
      </p:sp>
      <p:sp>
        <p:nvSpPr>
          <p:cNvPr id="145" name="Shape 145"/>
          <p:cNvSpPr txBox="1">
            <a:spLocks noGrp="1"/>
          </p:cNvSpPr>
          <p:nvPr>
            <p:ph type="body" idx="1"/>
          </p:nvPr>
        </p:nvSpPr>
        <p:spPr>
          <a:xfrm>
            <a:off x="868674" y="1887604"/>
            <a:ext cx="5886531" cy="4529946"/>
          </a:xfrm>
          <a:prstGeom prst="rect">
            <a:avLst/>
          </a:prstGeom>
          <a:noFill/>
          <a:ln>
            <a:noFill/>
          </a:ln>
        </p:spPr>
        <p:txBody>
          <a:bodyPr spcFirstLastPara="1" wrap="square" lIns="91425" tIns="45700" rIns="91425" bIns="45700" anchor="t" anchorCtr="0">
            <a:noAutofit/>
          </a:bodyPr>
          <a:lstStyle/>
          <a:p>
            <a:pPr marL="457200" marR="0" lvl="1" indent="-182880" algn="l" rtl="0">
              <a:lnSpc>
                <a:spcPct val="70000"/>
              </a:lnSpc>
              <a:spcBef>
                <a:spcPts val="1000"/>
              </a:spcBef>
              <a:spcAft>
                <a:spcPts val="0"/>
              </a:spcAft>
              <a:buClr>
                <a:srgbClr val="9E3611"/>
              </a:buClr>
              <a:buSzPts val="1445"/>
              <a:buFont typeface="Noto Sans Symbols"/>
              <a:buChar char="▪"/>
            </a:pPr>
            <a:r>
              <a:rPr lang="en-US" sz="2000" b="0" i="0" u="none" strike="noStrike" cap="none" dirty="0">
                <a:solidFill>
                  <a:schemeClr val="dk1"/>
                </a:solidFill>
                <a:sym typeface="Rockwell"/>
              </a:rPr>
              <a:t>USES:</a:t>
            </a:r>
            <a:endParaRPr sz="2000" dirty="0"/>
          </a:p>
          <a:p>
            <a:pPr marL="457200" marR="0" lvl="1" indent="-182880" algn="l" rtl="0">
              <a:lnSpc>
                <a:spcPct val="70000"/>
              </a:lnSpc>
              <a:spcBef>
                <a:spcPts val="1000"/>
              </a:spcBef>
              <a:spcAft>
                <a:spcPts val="0"/>
              </a:spcAft>
              <a:buClr>
                <a:srgbClr val="9E3611"/>
              </a:buClr>
              <a:buSzPts val="1445"/>
              <a:buFont typeface="Noto Sans Symbols"/>
              <a:buChar char="▪"/>
            </a:pPr>
            <a:r>
              <a:rPr lang="en-US" sz="2000" b="0" i="0" u="none" strike="noStrike" cap="none" dirty="0">
                <a:solidFill>
                  <a:schemeClr val="dk1"/>
                </a:solidFill>
                <a:sym typeface="Rockwell"/>
              </a:rPr>
              <a:t>The federal standard for postsecondary instructional program classification</a:t>
            </a:r>
            <a:endParaRPr sz="2000" dirty="0"/>
          </a:p>
          <a:p>
            <a:pPr marL="457200" marR="0" lvl="1" indent="-182880" algn="l" rtl="0">
              <a:lnSpc>
                <a:spcPct val="70000"/>
              </a:lnSpc>
              <a:spcBef>
                <a:spcPts val="1000"/>
              </a:spcBef>
              <a:spcAft>
                <a:spcPts val="0"/>
              </a:spcAft>
              <a:buClr>
                <a:srgbClr val="9E3611"/>
              </a:buClr>
              <a:buSzPts val="1445"/>
              <a:buFont typeface="Noto Sans Symbols"/>
              <a:buChar char="▪"/>
            </a:pPr>
            <a:r>
              <a:rPr lang="en-US" sz="2000" b="0" i="0" u="none" strike="noStrike" cap="none" dirty="0">
                <a:solidFill>
                  <a:schemeClr val="dk1"/>
                </a:solidFill>
                <a:sym typeface="Rockwell"/>
              </a:rPr>
              <a:t>Tied to federal financial aid</a:t>
            </a:r>
            <a:endParaRPr sz="2000" dirty="0"/>
          </a:p>
          <a:p>
            <a:pPr marL="457200" marR="0" lvl="1" indent="-182880" algn="l" rtl="0">
              <a:lnSpc>
                <a:spcPct val="70000"/>
              </a:lnSpc>
              <a:spcBef>
                <a:spcPts val="1000"/>
              </a:spcBef>
              <a:spcAft>
                <a:spcPts val="0"/>
              </a:spcAft>
              <a:buClr>
                <a:srgbClr val="9E3611"/>
              </a:buClr>
              <a:buSzPts val="1445"/>
              <a:buFont typeface="Noto Sans Symbols"/>
              <a:buChar char="▪"/>
            </a:pPr>
            <a:r>
              <a:rPr lang="en-US" sz="2000" b="0" i="0" u="none" strike="noStrike" cap="none" dirty="0">
                <a:solidFill>
                  <a:schemeClr val="dk1"/>
                </a:solidFill>
                <a:sym typeface="Rockwell"/>
              </a:rPr>
              <a:t>Used for Gainful Employment which is reported on your program’s website</a:t>
            </a:r>
            <a:endParaRPr sz="2000" dirty="0"/>
          </a:p>
          <a:p>
            <a:pPr marL="457200" marR="0" lvl="1" indent="-182880" algn="l" rtl="0">
              <a:lnSpc>
                <a:spcPct val="70000"/>
              </a:lnSpc>
              <a:spcBef>
                <a:spcPts val="1000"/>
              </a:spcBef>
              <a:spcAft>
                <a:spcPts val="0"/>
              </a:spcAft>
              <a:buClr>
                <a:srgbClr val="9E3611"/>
              </a:buClr>
              <a:buSzPts val="1445"/>
              <a:buFont typeface="Noto Sans Symbols"/>
              <a:buChar char="▪"/>
            </a:pPr>
            <a:r>
              <a:rPr lang="en-US" sz="2000" b="0" i="0" u="none" strike="noStrike" cap="none" dirty="0">
                <a:solidFill>
                  <a:schemeClr val="dk1"/>
                </a:solidFill>
                <a:sym typeface="Rockwell"/>
              </a:rPr>
              <a:t>Used for tracking Baccalaureate Degrees</a:t>
            </a:r>
            <a:endParaRPr sz="2000" dirty="0"/>
          </a:p>
          <a:p>
            <a:pPr marL="457200" marR="0" lvl="1" indent="-182880" algn="l" rtl="0">
              <a:lnSpc>
                <a:spcPct val="70000"/>
              </a:lnSpc>
              <a:spcBef>
                <a:spcPts val="1000"/>
              </a:spcBef>
              <a:spcAft>
                <a:spcPts val="0"/>
              </a:spcAft>
              <a:buClr>
                <a:srgbClr val="9E3611"/>
              </a:buClr>
              <a:buSzPts val="1445"/>
              <a:buFont typeface="Noto Sans Symbols"/>
              <a:buChar char="▪"/>
            </a:pPr>
            <a:r>
              <a:rPr lang="en-US" sz="2000" b="0" i="0" u="none" strike="noStrike" cap="none" dirty="0">
                <a:solidFill>
                  <a:schemeClr val="dk1"/>
                </a:solidFill>
                <a:sym typeface="Rockwell"/>
              </a:rPr>
              <a:t>Used for Veterans’ financial aid</a:t>
            </a:r>
            <a:endParaRPr sz="2000" dirty="0"/>
          </a:p>
          <a:p>
            <a:pPr marL="457200" marR="0" lvl="1" indent="-182880" algn="l" rtl="0">
              <a:lnSpc>
                <a:spcPct val="70000"/>
              </a:lnSpc>
              <a:spcBef>
                <a:spcPts val="1000"/>
              </a:spcBef>
              <a:spcAft>
                <a:spcPts val="0"/>
              </a:spcAft>
              <a:buClr>
                <a:srgbClr val="9E3611"/>
              </a:buClr>
              <a:buSzPts val="1445"/>
              <a:buFont typeface="Noto Sans Symbols"/>
              <a:buChar char="▪"/>
            </a:pPr>
            <a:r>
              <a:rPr lang="en-US" sz="2000" b="0" i="0" u="none" strike="noStrike" cap="none" dirty="0">
                <a:solidFill>
                  <a:schemeClr val="dk1"/>
                </a:solidFill>
                <a:sym typeface="Rockwell"/>
              </a:rPr>
              <a:t>Used for Accreditation</a:t>
            </a:r>
            <a:endParaRPr sz="2000" dirty="0"/>
          </a:p>
          <a:p>
            <a:pPr marL="457200" marR="0" lvl="1" indent="-182880" algn="l" rtl="0">
              <a:lnSpc>
                <a:spcPct val="70000"/>
              </a:lnSpc>
              <a:spcBef>
                <a:spcPts val="1000"/>
              </a:spcBef>
              <a:spcAft>
                <a:spcPts val="0"/>
              </a:spcAft>
              <a:buClr>
                <a:srgbClr val="9E3611"/>
              </a:buClr>
              <a:buSzPts val="1301"/>
              <a:buFont typeface="Noto Sans Symbols"/>
              <a:buChar char="▪"/>
            </a:pPr>
            <a:r>
              <a:rPr lang="en-US" sz="2000" b="0" i="0" u="none" strike="noStrike" cap="none" dirty="0">
                <a:solidFill>
                  <a:srgbClr val="FF0000"/>
                </a:solidFill>
                <a:sym typeface="Rockwell"/>
              </a:rPr>
              <a:t>Used in the COCI yet?</a:t>
            </a:r>
            <a:endParaRPr sz="2000" dirty="0"/>
          </a:p>
          <a:p>
            <a:pPr marL="457200" marR="0" lvl="1" indent="0" algn="l" rtl="0">
              <a:lnSpc>
                <a:spcPct val="70000"/>
              </a:lnSpc>
              <a:spcBef>
                <a:spcPts val="600"/>
              </a:spcBef>
              <a:spcAft>
                <a:spcPts val="0"/>
              </a:spcAft>
              <a:buClr>
                <a:srgbClr val="9E3611"/>
              </a:buClr>
              <a:buSzPts val="1301"/>
              <a:buFont typeface="Noto Sans Symbols"/>
              <a:buNone/>
            </a:pPr>
            <a:r>
              <a:rPr lang="en-US" sz="2000" b="0" i="0" u="none" strike="noStrike" cap="none" dirty="0">
                <a:solidFill>
                  <a:srgbClr val="FF0000"/>
                </a:solidFill>
                <a:sym typeface="Rockwell"/>
              </a:rPr>
              <a:t>                      </a:t>
            </a:r>
            <a:endParaRPr sz="2000" b="0" i="0" u="none" strike="noStrike" cap="none" dirty="0">
              <a:solidFill>
                <a:schemeClr val="dk1"/>
              </a:solidFill>
              <a:sym typeface="Rockwell"/>
            </a:endParaRPr>
          </a:p>
          <a:p>
            <a:pPr marL="457200" marR="0" lvl="1" indent="-91122" algn="l" rtl="0">
              <a:lnSpc>
                <a:spcPct val="70000"/>
              </a:lnSpc>
              <a:spcBef>
                <a:spcPts val="600"/>
              </a:spcBef>
              <a:spcAft>
                <a:spcPts val="0"/>
              </a:spcAft>
              <a:buClr>
                <a:srgbClr val="9E3611"/>
              </a:buClr>
              <a:buSzPts val="1445"/>
              <a:buFont typeface="Noto Sans Symbols"/>
              <a:buNone/>
            </a:pPr>
            <a:endParaRPr sz="2000" b="0" i="0" u="none" strike="noStrike" cap="none" dirty="0">
              <a:solidFill>
                <a:schemeClr val="dk1"/>
              </a:solidFill>
              <a:sym typeface="Rockwell"/>
            </a:endParaRPr>
          </a:p>
          <a:p>
            <a:pPr marL="457200" marR="0" lvl="1" indent="-182880" algn="l" rtl="0">
              <a:lnSpc>
                <a:spcPct val="70000"/>
              </a:lnSpc>
              <a:spcBef>
                <a:spcPts val="600"/>
              </a:spcBef>
              <a:spcAft>
                <a:spcPts val="0"/>
              </a:spcAft>
              <a:buClr>
                <a:srgbClr val="9E3611"/>
              </a:buClr>
              <a:buSzPts val="1301"/>
              <a:buFont typeface="Noto Sans Symbols"/>
              <a:buChar char="▪"/>
            </a:pPr>
            <a:r>
              <a:rPr lang="en-US" sz="2000" b="0" i="0" u="sng" strike="noStrike" cap="none" dirty="0">
                <a:solidFill>
                  <a:schemeClr val="hlink"/>
                </a:solidFill>
                <a:sym typeface="Rockwell"/>
                <a:hlinkClick r:id="rId3"/>
              </a:rPr>
              <a:t>CIP Code Directory</a:t>
            </a:r>
            <a:endParaRPr sz="2000" b="0" i="0" u="none" strike="noStrike" cap="none" dirty="0">
              <a:solidFill>
                <a:schemeClr val="dk1"/>
              </a:solidFill>
              <a:sym typeface="Rockwell"/>
            </a:endParaRPr>
          </a:p>
          <a:p>
            <a:pPr marL="457200" marR="0" lvl="1" indent="-182880" algn="l" rtl="0">
              <a:lnSpc>
                <a:spcPct val="70000"/>
              </a:lnSpc>
              <a:spcBef>
                <a:spcPts val="600"/>
              </a:spcBef>
              <a:spcAft>
                <a:spcPts val="0"/>
              </a:spcAft>
              <a:buClr>
                <a:srgbClr val="9E3611"/>
              </a:buClr>
              <a:buSzPts val="1301"/>
              <a:buFont typeface="Noto Sans Symbols"/>
              <a:buChar char="▪"/>
            </a:pPr>
            <a:r>
              <a:rPr lang="en-US" sz="2000" b="0" i="0" u="sng" strike="noStrike" cap="none" dirty="0">
                <a:solidFill>
                  <a:schemeClr val="hlink"/>
                </a:solidFill>
                <a:sym typeface="Rockwell"/>
                <a:hlinkClick r:id="rId4"/>
              </a:rPr>
              <a:t>O*NET Crosswalk CIP/SOC</a:t>
            </a:r>
            <a:endParaRPr sz="2000" b="0" i="0" u="none" strike="noStrike" cap="none" dirty="0">
              <a:solidFill>
                <a:schemeClr val="dk1"/>
              </a:solidFill>
              <a:sym typeface="Rockwell"/>
            </a:endParaRPr>
          </a:p>
          <a:p>
            <a:pPr marL="182880" marR="0" lvl="0" indent="-91122" algn="l" rtl="0">
              <a:lnSpc>
                <a:spcPct val="70000"/>
              </a:lnSpc>
              <a:spcBef>
                <a:spcPts val="1400"/>
              </a:spcBef>
              <a:spcAft>
                <a:spcPts val="0"/>
              </a:spcAft>
              <a:buClr>
                <a:srgbClr val="9E3611"/>
              </a:buClr>
              <a:buSzPts val="1445"/>
              <a:buFont typeface="Noto Sans Symbols"/>
              <a:buNone/>
            </a:pPr>
            <a:endParaRPr sz="1700" b="0" i="0" u="none" strike="noStrike" cap="none" dirty="0">
              <a:solidFill>
                <a:schemeClr val="dk1"/>
              </a:solidFill>
              <a:latin typeface="Rockwell"/>
              <a:ea typeface="Rockwell"/>
              <a:cs typeface="Rockwell"/>
              <a:sym typeface="Rockwell"/>
            </a:endParaRPr>
          </a:p>
        </p:txBody>
      </p:sp>
      <p:sp>
        <p:nvSpPr>
          <p:cNvPr id="146" name="Shape 146"/>
          <p:cNvSpPr txBox="1"/>
          <p:nvPr/>
        </p:nvSpPr>
        <p:spPr>
          <a:xfrm>
            <a:off x="6755205" y="2343978"/>
            <a:ext cx="5379238" cy="1343024"/>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0"/>
              </a:spcBef>
              <a:spcAft>
                <a:spcPts val="0"/>
              </a:spcAft>
              <a:buNone/>
            </a:pPr>
            <a:r>
              <a:rPr lang="en-US" sz="1600" b="0" i="0" u="none" strike="noStrike" cap="none" dirty="0">
                <a:solidFill>
                  <a:srgbClr val="000000"/>
                </a:solidFill>
                <a:latin typeface="Rockwell"/>
                <a:ea typeface="Rockwell"/>
                <a:cs typeface="Rockwell"/>
                <a:sym typeface="Rockwell"/>
              </a:rPr>
              <a:t>2 – digit	14	</a:t>
            </a:r>
            <a:r>
              <a:rPr lang="en-US" sz="1600" b="0" i="0" u="none" strike="noStrike" cap="none" dirty="0" smtClean="0">
                <a:solidFill>
                  <a:srgbClr val="000000"/>
                </a:solidFill>
                <a:latin typeface="Rockwell"/>
                <a:ea typeface="Rockwell"/>
                <a:cs typeface="Rockwell"/>
                <a:sym typeface="Rockwell"/>
              </a:rPr>
              <a:t>Engineering</a:t>
            </a:r>
            <a:endParaRPr sz="1600" b="0" i="0" u="none" strike="noStrike" cap="none" dirty="0">
              <a:solidFill>
                <a:srgbClr val="FF0000"/>
              </a:solidFill>
              <a:latin typeface="Rockwell"/>
              <a:ea typeface="Rockwell"/>
              <a:cs typeface="Rockwell"/>
              <a:sym typeface="Rockwell"/>
            </a:endParaRPr>
          </a:p>
          <a:p>
            <a:pPr marL="457200" marR="0" lvl="1" indent="0" algn="l" rtl="0">
              <a:lnSpc>
                <a:spcPct val="90000"/>
              </a:lnSpc>
              <a:spcBef>
                <a:spcPts val="600"/>
              </a:spcBef>
              <a:spcAft>
                <a:spcPts val="0"/>
              </a:spcAft>
              <a:buNone/>
            </a:pPr>
            <a:r>
              <a:rPr lang="en-US" sz="1600" b="0" i="0" u="none" strike="noStrike" cap="none" dirty="0">
                <a:solidFill>
                  <a:srgbClr val="000000"/>
                </a:solidFill>
                <a:latin typeface="Rockwell"/>
                <a:ea typeface="Rockwell"/>
                <a:cs typeface="Rockwell"/>
                <a:sym typeface="Rockwell"/>
              </a:rPr>
              <a:t>4 – digit	14.08	Civil Engineering</a:t>
            </a:r>
            <a:endParaRPr dirty="0"/>
          </a:p>
          <a:p>
            <a:pPr marL="457200" marR="0" lvl="1" indent="0" algn="l" rtl="0">
              <a:lnSpc>
                <a:spcPct val="90000"/>
              </a:lnSpc>
              <a:spcBef>
                <a:spcPts val="600"/>
              </a:spcBef>
              <a:spcAft>
                <a:spcPts val="0"/>
              </a:spcAft>
              <a:buNone/>
            </a:pPr>
            <a:r>
              <a:rPr lang="en-US" sz="1600" b="0" i="0" u="none" strike="noStrike" cap="none" dirty="0">
                <a:solidFill>
                  <a:srgbClr val="000000"/>
                </a:solidFill>
                <a:latin typeface="Rockwell"/>
                <a:ea typeface="Rockwell"/>
                <a:cs typeface="Rockwell"/>
                <a:sym typeface="Rockwell"/>
              </a:rPr>
              <a:t>6 – digit    </a:t>
            </a:r>
            <a:r>
              <a:rPr lang="en-US" sz="1600" b="0" i="0" u="none" strike="noStrike" cap="none" dirty="0" smtClean="0">
                <a:solidFill>
                  <a:srgbClr val="000000"/>
                </a:solidFill>
                <a:latin typeface="Rockwell"/>
                <a:ea typeface="Rockwell"/>
                <a:cs typeface="Rockwell"/>
                <a:sym typeface="Rockwell"/>
              </a:rPr>
              <a:t>	14.0804</a:t>
            </a:r>
            <a:r>
              <a:rPr lang="en-US" sz="1600" b="0" i="0" u="none" strike="noStrike" cap="none" dirty="0">
                <a:solidFill>
                  <a:srgbClr val="000000"/>
                </a:solidFill>
                <a:latin typeface="Rockwell"/>
                <a:ea typeface="Rockwell"/>
                <a:cs typeface="Rockwell"/>
                <a:sym typeface="Rockwell"/>
              </a:rPr>
              <a:t>	Transportation &amp; </a:t>
            </a:r>
            <a:r>
              <a:rPr lang="en-US" sz="1600" b="0" i="0" u="none" strike="noStrike" cap="none" dirty="0" smtClean="0">
                <a:solidFill>
                  <a:srgbClr val="000000"/>
                </a:solidFill>
                <a:latin typeface="Rockwell"/>
                <a:ea typeface="Rockwell"/>
                <a:cs typeface="Rockwell"/>
                <a:sym typeface="Rockwell"/>
              </a:rPr>
              <a:t>				Highway </a:t>
            </a:r>
            <a:r>
              <a:rPr lang="en-US" sz="1600" b="0" i="0" u="none" strike="noStrike" cap="none" dirty="0">
                <a:solidFill>
                  <a:srgbClr val="000000"/>
                </a:solidFill>
                <a:latin typeface="Rockwell"/>
                <a:ea typeface="Rockwell"/>
                <a:cs typeface="Rockwell"/>
                <a:sym typeface="Rockwell"/>
              </a:rPr>
              <a:t>				</a:t>
            </a:r>
            <a:r>
              <a:rPr lang="en-US" sz="1600" b="0" i="0" u="none" strike="noStrike" cap="none" dirty="0" smtClean="0">
                <a:solidFill>
                  <a:srgbClr val="000000"/>
                </a:solidFill>
                <a:latin typeface="Rockwell"/>
                <a:ea typeface="Rockwell"/>
                <a:cs typeface="Rockwell"/>
                <a:sym typeface="Rockwell"/>
              </a:rPr>
              <a:t>Engineering</a:t>
            </a:r>
            <a:endParaRPr sz="1600" b="0" i="0" u="none" strike="noStrike" cap="none" dirty="0">
              <a:solidFill>
                <a:srgbClr val="000000"/>
              </a:solidFill>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98938" y="0"/>
            <a:ext cx="10883119" cy="14243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5400"/>
              <a:buFont typeface="Rokkitt"/>
              <a:buNone/>
            </a:pPr>
            <a:r>
              <a:rPr lang="en-US" sz="5400" b="0" i="0" u="none" strike="noStrike" cap="none">
                <a:latin typeface="Rokkitt"/>
                <a:ea typeface="Rokkitt"/>
                <a:cs typeface="Rokkitt"/>
                <a:sym typeface="Rokkitt"/>
              </a:rPr>
              <a:t>CODES– SAM</a:t>
            </a:r>
            <a:r>
              <a:rPr lang="en-US" sz="4860" b="0" i="0" u="none" strike="noStrike" cap="none">
                <a:latin typeface="Rokkitt"/>
                <a:ea typeface="Rokkitt"/>
                <a:cs typeface="Rokkitt"/>
                <a:sym typeface="Rokkitt"/>
              </a:rPr>
              <a:t/>
            </a:r>
            <a:br>
              <a:rPr lang="en-US" sz="4860" b="0" i="0" u="none" strike="noStrike" cap="none">
                <a:latin typeface="Rokkitt"/>
                <a:ea typeface="Rokkitt"/>
                <a:cs typeface="Rokkitt"/>
                <a:sym typeface="Rokkitt"/>
              </a:rPr>
            </a:br>
            <a:r>
              <a:rPr lang="en-US" sz="4770" b="0" i="0" u="none" strike="noStrike" cap="none">
                <a:latin typeface="Rokkitt"/>
                <a:ea typeface="Rokkitt"/>
                <a:cs typeface="Rokkitt"/>
                <a:sym typeface="Rokkitt"/>
              </a:rPr>
              <a:t>STUDENT ACCOUNTABILITY MODEL </a:t>
            </a:r>
            <a:endParaRPr sz="4770" b="0" i="0" u="none" strike="noStrike" cap="none">
              <a:latin typeface="Rokkitt"/>
              <a:ea typeface="Rokkitt"/>
              <a:cs typeface="Rokkitt"/>
              <a:sym typeface="Rokkitt"/>
            </a:endParaRPr>
          </a:p>
        </p:txBody>
      </p:sp>
      <p:sp>
        <p:nvSpPr>
          <p:cNvPr id="152" name="Shape 152"/>
          <p:cNvSpPr txBox="1">
            <a:spLocks noGrp="1"/>
          </p:cNvSpPr>
          <p:nvPr>
            <p:ph type="body" idx="1"/>
          </p:nvPr>
        </p:nvSpPr>
        <p:spPr>
          <a:xfrm>
            <a:off x="579677" y="1424354"/>
            <a:ext cx="4106624" cy="2580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E3611"/>
              </a:buClr>
              <a:buSzPts val="1190"/>
              <a:buFont typeface="Noto Sans Symbols"/>
              <a:buNone/>
            </a:pPr>
            <a:r>
              <a:rPr lang="en-US" sz="1600" b="0" i="0" u="none" strike="noStrike" cap="none" dirty="0">
                <a:solidFill>
                  <a:srgbClr val="000000"/>
                </a:solidFill>
                <a:sym typeface="Rockwell"/>
              </a:rPr>
              <a:t>USES: </a:t>
            </a:r>
            <a:endParaRPr sz="1600" dirty="0"/>
          </a:p>
          <a:p>
            <a:pPr marL="182880" marR="0" lvl="0" indent="-182880" algn="l" rtl="0">
              <a:lnSpc>
                <a:spcPct val="90000"/>
              </a:lnSpc>
              <a:spcBef>
                <a:spcPts val="1200"/>
              </a:spcBef>
              <a:spcAft>
                <a:spcPts val="0"/>
              </a:spcAft>
              <a:buClr>
                <a:srgbClr val="9E3611"/>
              </a:buClr>
              <a:buSzPts val="1190"/>
              <a:buFont typeface="Noto Sans Symbols"/>
              <a:buChar char="▪"/>
            </a:pPr>
            <a:r>
              <a:rPr lang="en-US" sz="1600" b="0" i="0" u="none" strike="noStrike" cap="none" dirty="0">
                <a:solidFill>
                  <a:schemeClr val="dk1"/>
                </a:solidFill>
                <a:sym typeface="Rockwell"/>
              </a:rPr>
              <a:t>CB 09</a:t>
            </a:r>
            <a:endParaRPr sz="1600" dirty="0"/>
          </a:p>
          <a:p>
            <a:pPr marL="182880" marR="0" lvl="0" indent="-182880" algn="l" rtl="0">
              <a:lnSpc>
                <a:spcPct val="90000"/>
              </a:lnSpc>
              <a:spcBef>
                <a:spcPts val="1200"/>
              </a:spcBef>
              <a:spcAft>
                <a:spcPts val="0"/>
              </a:spcAft>
              <a:buClr>
                <a:srgbClr val="9E3611"/>
              </a:buClr>
              <a:buSzPts val="1190"/>
              <a:buFont typeface="Noto Sans Symbols"/>
              <a:buChar char="▪"/>
            </a:pPr>
            <a:r>
              <a:rPr lang="en-US" sz="1600" b="0" i="0" u="none" strike="noStrike" cap="none" dirty="0">
                <a:solidFill>
                  <a:schemeClr val="dk1"/>
                </a:solidFill>
                <a:sym typeface="Rockwell"/>
              </a:rPr>
              <a:t>Accreditation reports</a:t>
            </a:r>
            <a:endParaRPr sz="1600" dirty="0"/>
          </a:p>
          <a:p>
            <a:pPr marL="182880" marR="0" lvl="0" indent="-182880" algn="l" rtl="0">
              <a:lnSpc>
                <a:spcPct val="90000"/>
              </a:lnSpc>
              <a:spcBef>
                <a:spcPts val="1200"/>
              </a:spcBef>
              <a:spcAft>
                <a:spcPts val="0"/>
              </a:spcAft>
              <a:buClr>
                <a:srgbClr val="9E3611"/>
              </a:buClr>
              <a:buSzPts val="1190"/>
              <a:buFont typeface="Noto Sans Symbols"/>
              <a:buChar char="▪"/>
            </a:pPr>
            <a:r>
              <a:rPr lang="en-US" sz="1600" b="0" i="0" u="none" strike="noStrike" cap="none" dirty="0" err="1">
                <a:solidFill>
                  <a:schemeClr val="dk1"/>
                </a:solidFill>
                <a:sym typeface="Rockwell"/>
              </a:rPr>
              <a:t>DataMart</a:t>
            </a:r>
            <a:r>
              <a:rPr lang="en-US" sz="1600" b="0" i="0" u="none" strike="noStrike" cap="none" dirty="0">
                <a:solidFill>
                  <a:schemeClr val="dk1"/>
                </a:solidFill>
                <a:sym typeface="Rockwell"/>
              </a:rPr>
              <a:t> reports</a:t>
            </a:r>
            <a:endParaRPr sz="1600" dirty="0"/>
          </a:p>
          <a:p>
            <a:pPr marL="182880" marR="0" lvl="0" indent="-182880" algn="l" rtl="0">
              <a:lnSpc>
                <a:spcPct val="90000"/>
              </a:lnSpc>
              <a:spcBef>
                <a:spcPts val="1200"/>
              </a:spcBef>
              <a:spcAft>
                <a:spcPts val="0"/>
              </a:spcAft>
              <a:buClr>
                <a:srgbClr val="9E3611"/>
              </a:buClr>
              <a:buSzPts val="1190"/>
              <a:buFont typeface="Noto Sans Symbols"/>
              <a:buChar char="▪"/>
            </a:pPr>
            <a:r>
              <a:rPr lang="en-US" sz="1600" b="0" i="0" u="none" strike="noStrike" cap="none" dirty="0">
                <a:solidFill>
                  <a:schemeClr val="dk1"/>
                </a:solidFill>
                <a:sym typeface="Rockwell"/>
              </a:rPr>
              <a:t>Student Success Scorecard</a:t>
            </a:r>
            <a:endParaRPr sz="1600" dirty="0"/>
          </a:p>
          <a:p>
            <a:pPr marL="182880" marR="0" lvl="0" indent="-182880" algn="l" rtl="0">
              <a:lnSpc>
                <a:spcPct val="90000"/>
              </a:lnSpc>
              <a:spcBef>
                <a:spcPts val="1200"/>
              </a:spcBef>
              <a:spcAft>
                <a:spcPts val="0"/>
              </a:spcAft>
              <a:buClr>
                <a:srgbClr val="9E3611"/>
              </a:buClr>
              <a:buSzPts val="1190"/>
              <a:buFont typeface="Noto Sans Symbols"/>
              <a:buChar char="▪"/>
            </a:pPr>
            <a:r>
              <a:rPr lang="en-US" sz="1600" b="0" i="0" u="none" strike="noStrike" cap="none" dirty="0">
                <a:solidFill>
                  <a:schemeClr val="dk1"/>
                </a:solidFill>
                <a:sym typeface="Rockwell"/>
              </a:rPr>
              <a:t>Educational Master Plan Goals – Progress on Measurable Objectives</a:t>
            </a:r>
            <a:endParaRPr sz="1600" dirty="0"/>
          </a:p>
          <a:p>
            <a:pPr marL="182880" marR="0" lvl="0" indent="-182880" algn="l" rtl="0">
              <a:lnSpc>
                <a:spcPct val="90000"/>
              </a:lnSpc>
              <a:spcBef>
                <a:spcPts val="1200"/>
              </a:spcBef>
              <a:spcAft>
                <a:spcPts val="0"/>
              </a:spcAft>
              <a:buClr>
                <a:srgbClr val="9E3611"/>
              </a:buClr>
              <a:buSzPts val="1190"/>
              <a:buFont typeface="Noto Sans Symbols"/>
              <a:buChar char="▪"/>
            </a:pPr>
            <a:r>
              <a:rPr lang="en-US" sz="1600" b="0" i="0" u="none" strike="noStrike" cap="none" dirty="0">
                <a:solidFill>
                  <a:schemeClr val="dk1"/>
                </a:solidFill>
                <a:sym typeface="Rockwell"/>
              </a:rPr>
              <a:t>Gainful Employment Program Disclosures</a:t>
            </a:r>
            <a:endParaRPr sz="1600" b="0" i="0" u="none" strike="noStrike" cap="none" dirty="0">
              <a:solidFill>
                <a:schemeClr val="dk1"/>
              </a:solidFill>
              <a:sym typeface="Rockwell"/>
            </a:endParaRPr>
          </a:p>
        </p:txBody>
      </p:sp>
      <p:sp>
        <p:nvSpPr>
          <p:cNvPr id="153" name="Shape 153"/>
          <p:cNvSpPr txBox="1"/>
          <p:nvPr/>
        </p:nvSpPr>
        <p:spPr>
          <a:xfrm>
            <a:off x="5177887" y="1688817"/>
            <a:ext cx="6673100" cy="2099036"/>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1000"/>
              </a:spcBef>
              <a:spcAft>
                <a:spcPts val="0"/>
              </a:spcAft>
              <a:buClr>
                <a:srgbClr val="9E3611"/>
              </a:buClr>
              <a:buSzPts val="1190"/>
              <a:buFont typeface="Noto Sans Symbols"/>
              <a:buChar char="▪"/>
            </a:pPr>
            <a:r>
              <a:rPr lang="en-US" sz="1800" b="0" i="0" u="none" strike="noStrike" cap="none" dirty="0">
                <a:solidFill>
                  <a:srgbClr val="000000"/>
                </a:solidFill>
                <a:latin typeface="Rockwell"/>
                <a:ea typeface="Rockwell"/>
                <a:cs typeface="Rockwell"/>
                <a:sym typeface="Rockwell"/>
              </a:rPr>
              <a:t>Perkins Core Indicator Reports  (VTEA</a:t>
            </a:r>
            <a:r>
              <a:rPr lang="en-US" sz="1800" b="0" i="0" u="none" strike="noStrike" cap="none" dirty="0" smtClean="0">
                <a:solidFill>
                  <a:srgbClr val="000000"/>
                </a:solidFill>
                <a:latin typeface="Rockwell"/>
                <a:ea typeface="Rockwell"/>
                <a:cs typeface="Rockwell"/>
                <a:sym typeface="Rockwell"/>
              </a:rPr>
              <a:t>)</a:t>
            </a:r>
            <a:endParaRPr lang="en-US" sz="1800" dirty="0"/>
          </a:p>
          <a:p>
            <a:pPr marL="182880" marR="0" lvl="0" indent="-182880" algn="l" rtl="0">
              <a:lnSpc>
                <a:spcPct val="90000"/>
              </a:lnSpc>
              <a:spcBef>
                <a:spcPts val="1000"/>
              </a:spcBef>
              <a:spcAft>
                <a:spcPts val="0"/>
              </a:spcAft>
              <a:buClr>
                <a:srgbClr val="9E3611"/>
              </a:buClr>
              <a:buSzPts val="1190"/>
              <a:buFont typeface="Noto Sans Symbols"/>
              <a:buChar char="▪"/>
            </a:pPr>
            <a:r>
              <a:rPr lang="en-US" sz="1800" b="0" i="0" u="none" strike="noStrike" cap="none" dirty="0" smtClean="0">
                <a:solidFill>
                  <a:srgbClr val="000000"/>
                </a:solidFill>
                <a:latin typeface="Rockwell"/>
                <a:ea typeface="Rockwell"/>
                <a:cs typeface="Rockwell"/>
                <a:sym typeface="Rockwell"/>
              </a:rPr>
              <a:t>President's </a:t>
            </a:r>
            <a:r>
              <a:rPr lang="en-US" sz="1800" b="0" i="0" u="none" strike="noStrike" cap="none" dirty="0">
                <a:solidFill>
                  <a:srgbClr val="000000"/>
                </a:solidFill>
                <a:latin typeface="Rockwell"/>
                <a:ea typeface="Rockwell"/>
                <a:cs typeface="Rockwell"/>
                <a:sym typeface="Rockwell"/>
              </a:rPr>
              <a:t>Load Study reports - used for Hiring </a:t>
            </a:r>
            <a:r>
              <a:rPr lang="en-US" sz="1800" b="0" i="0" u="none" strike="noStrike" cap="none" dirty="0" smtClean="0">
                <a:solidFill>
                  <a:srgbClr val="000000"/>
                </a:solidFill>
                <a:latin typeface="Rockwell"/>
                <a:ea typeface="Rockwell"/>
                <a:cs typeface="Rockwell"/>
                <a:sym typeface="Rockwell"/>
              </a:rPr>
              <a:t>Priorities</a:t>
            </a:r>
            <a:endParaRPr sz="1800" b="0" i="0" u="none" strike="noStrike" cap="none" dirty="0">
              <a:solidFill>
                <a:srgbClr val="000000"/>
              </a:solidFill>
              <a:latin typeface="Rockwell"/>
              <a:ea typeface="Rockwell"/>
              <a:cs typeface="Rockwell"/>
              <a:sym typeface="Rockwell"/>
            </a:endParaRPr>
          </a:p>
          <a:p>
            <a:pPr marL="182880" marR="0" lvl="0" indent="-182880" algn="l" rtl="0">
              <a:spcBef>
                <a:spcPts val="1000"/>
              </a:spcBef>
              <a:spcAft>
                <a:spcPts val="0"/>
              </a:spcAft>
              <a:buClr>
                <a:srgbClr val="9E3611"/>
              </a:buClr>
              <a:buSzPts val="1190"/>
              <a:buFont typeface="Noto Sans Symbols"/>
              <a:buChar char="▪"/>
            </a:pPr>
            <a:r>
              <a:rPr lang="en-US" sz="1800" dirty="0">
                <a:latin typeface="Rockwell"/>
                <a:ea typeface="Rockwell"/>
                <a:cs typeface="Rockwell"/>
                <a:sym typeface="Rockwell"/>
              </a:rPr>
              <a:t>H</a:t>
            </a:r>
            <a:r>
              <a:rPr lang="en-US" sz="1800" b="0" i="0" u="none" strike="noStrike" cap="none" dirty="0" smtClean="0">
                <a:solidFill>
                  <a:srgbClr val="000000"/>
                </a:solidFill>
                <a:latin typeface="Rockwell"/>
                <a:ea typeface="Rockwell"/>
                <a:cs typeface="Rockwell"/>
                <a:sym typeface="Rockwell"/>
              </a:rPr>
              <a:t>elp </a:t>
            </a:r>
            <a:r>
              <a:rPr lang="en-US" sz="1800" b="0" i="0" u="none" strike="noStrike" cap="none" dirty="0">
                <a:solidFill>
                  <a:srgbClr val="000000"/>
                </a:solidFill>
                <a:latin typeface="Rockwell"/>
                <a:ea typeface="Rockwell"/>
                <a:cs typeface="Rockwell"/>
                <a:sym typeface="Rockwell"/>
              </a:rPr>
              <a:t>identify pathways within CTE programs, such as which courses are introductory and which are the capstone courses</a:t>
            </a:r>
            <a:endParaRPr sz="1800" b="0" i="0" u="none" strike="noStrike" cap="none" dirty="0">
              <a:solidFill>
                <a:srgbClr val="000000"/>
              </a:solidFill>
              <a:latin typeface="Rockwell"/>
              <a:ea typeface="Rockwell"/>
              <a:cs typeface="Rockwell"/>
              <a:sym typeface="Rockwell"/>
            </a:endParaRPr>
          </a:p>
          <a:p>
            <a:pPr marL="182880" marR="0" lvl="0" indent="-182880" algn="l" rtl="0">
              <a:spcBef>
                <a:spcPts val="1000"/>
              </a:spcBef>
              <a:spcAft>
                <a:spcPts val="0"/>
              </a:spcAft>
              <a:buClr>
                <a:srgbClr val="9E3611"/>
              </a:buClr>
              <a:buSzPts val="1190"/>
              <a:buFont typeface="Noto Sans Symbols"/>
              <a:buChar char="▪"/>
            </a:pPr>
            <a:r>
              <a:rPr lang="en-US" sz="1800" b="0" i="0" u="none" strike="noStrike" cap="none" dirty="0">
                <a:solidFill>
                  <a:srgbClr val="000000"/>
                </a:solidFill>
                <a:latin typeface="Rockwell"/>
                <a:ea typeface="Rockwell"/>
                <a:cs typeface="Rockwell"/>
                <a:sym typeface="Rockwell"/>
              </a:rPr>
              <a:t>SAM codes affect calculations about students who took intro courses and skills-builders</a:t>
            </a:r>
            <a:endParaRPr sz="1800" dirty="0"/>
          </a:p>
          <a:p>
            <a:pPr marL="0" marR="0" lvl="0" indent="0" algn="l" rtl="0">
              <a:spcBef>
                <a:spcPts val="140"/>
              </a:spcBef>
              <a:spcAft>
                <a:spcPts val="0"/>
              </a:spcAft>
              <a:buNone/>
            </a:pPr>
            <a:endParaRPr sz="700" b="1" i="0" u="none" strike="noStrike" cap="none" dirty="0">
              <a:solidFill>
                <a:srgbClr val="000000"/>
              </a:solidFill>
              <a:latin typeface="Calibri"/>
              <a:ea typeface="Calibri"/>
              <a:cs typeface="Calibri"/>
              <a:sym typeface="Calibri"/>
            </a:endParaRPr>
          </a:p>
          <a:p>
            <a:pPr marL="0" marR="0" lvl="0" indent="0" algn="l" rtl="0">
              <a:spcBef>
                <a:spcPts val="140"/>
              </a:spcBef>
              <a:spcAft>
                <a:spcPts val="0"/>
              </a:spcAft>
              <a:buNone/>
            </a:pPr>
            <a:r>
              <a:rPr lang="en-US" sz="700" b="1" i="0" u="none" strike="noStrike" cap="none" dirty="0">
                <a:solidFill>
                  <a:srgbClr val="000000"/>
                </a:solidFill>
                <a:latin typeface="Calibri"/>
                <a:ea typeface="Calibri"/>
                <a:cs typeface="Calibri"/>
                <a:sym typeface="Calibri"/>
              </a:rPr>
              <a:t>	</a:t>
            </a:r>
            <a:endParaRPr sz="500" b="0" i="0" u="none" strike="noStrike" cap="none" dirty="0">
              <a:solidFill>
                <a:srgbClr val="000000"/>
              </a:solidFill>
              <a:latin typeface="Rockwell"/>
              <a:ea typeface="Rockwell"/>
              <a:cs typeface="Rockwell"/>
              <a:sym typeface="Rockwell"/>
            </a:endParaRPr>
          </a:p>
        </p:txBody>
      </p:sp>
      <p:sp>
        <p:nvSpPr>
          <p:cNvPr id="154" name="Shape 154"/>
          <p:cNvSpPr txBox="1"/>
          <p:nvPr/>
        </p:nvSpPr>
        <p:spPr>
          <a:xfrm>
            <a:off x="579677" y="4434885"/>
            <a:ext cx="11166847" cy="20928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dirty="0">
                <a:solidFill>
                  <a:schemeClr val="dk1"/>
                </a:solidFill>
                <a:latin typeface="Rockwell"/>
                <a:ea typeface="Rockwell"/>
                <a:cs typeface="Rockwell"/>
                <a:sym typeface="Rockwell"/>
              </a:rPr>
              <a:t>A –  Apprenticeship (offered to apprentices only)</a:t>
            </a:r>
            <a:endParaRPr dirty="0"/>
          </a:p>
          <a:p>
            <a:pPr marL="0" marR="0" lvl="0" indent="0" algn="l" rtl="0">
              <a:spcBef>
                <a:spcPts val="0"/>
              </a:spcBef>
              <a:spcAft>
                <a:spcPts val="0"/>
              </a:spcAft>
              <a:buNone/>
            </a:pPr>
            <a:r>
              <a:rPr lang="en-US" sz="1000" dirty="0">
                <a:solidFill>
                  <a:schemeClr val="dk1"/>
                </a:solidFill>
                <a:latin typeface="Rockwell"/>
                <a:ea typeface="Rockwell"/>
                <a:cs typeface="Rockwell"/>
                <a:sym typeface="Rockwell"/>
              </a:rPr>
              <a:t>The course is designed for an apprentice and must have the approval of the State of California, Department of Industrial Relations, Division of Apprenticeship Standards. </a:t>
            </a:r>
            <a:endParaRPr dirty="0"/>
          </a:p>
          <a:p>
            <a:pPr marL="0" marR="0" lvl="0" indent="0" algn="l" rtl="0">
              <a:spcBef>
                <a:spcPts val="0"/>
              </a:spcBef>
              <a:spcAft>
                <a:spcPts val="0"/>
              </a:spcAft>
              <a:buNone/>
            </a:pPr>
            <a:endParaRPr sz="1000" dirty="0">
              <a:solidFill>
                <a:schemeClr val="dk1"/>
              </a:solidFill>
              <a:latin typeface="Rockwell"/>
              <a:ea typeface="Rockwell"/>
              <a:cs typeface="Rockwell"/>
              <a:sym typeface="Rockwell"/>
            </a:endParaRPr>
          </a:p>
          <a:p>
            <a:pPr marL="0" marR="0" lvl="0" indent="0" algn="l" rtl="0">
              <a:spcBef>
                <a:spcPts val="0"/>
              </a:spcBef>
              <a:spcAft>
                <a:spcPts val="0"/>
              </a:spcAft>
              <a:buNone/>
            </a:pPr>
            <a:r>
              <a:rPr lang="en-US" sz="1000" dirty="0">
                <a:solidFill>
                  <a:schemeClr val="dk1"/>
                </a:solidFill>
                <a:latin typeface="Rockwell"/>
                <a:ea typeface="Rockwell"/>
                <a:cs typeface="Rockwell"/>
                <a:sym typeface="Rockwell"/>
              </a:rPr>
              <a:t>B – A “B” course is offered in one specific occupational area only and clearly labels its taker as a major in this area. The course may be a “capstone course” that is taken as the last requirement for a career technical education program. </a:t>
            </a:r>
            <a:r>
              <a:rPr lang="en-US" sz="1000" b="1" dirty="0">
                <a:solidFill>
                  <a:schemeClr val="dk1"/>
                </a:solidFill>
                <a:latin typeface="Rockwell"/>
                <a:ea typeface="Rockwell"/>
                <a:cs typeface="Rockwell"/>
                <a:sym typeface="Rockwell"/>
              </a:rPr>
              <a:t>Priority letter “B” should be assigned sparingly</a:t>
            </a:r>
            <a:r>
              <a:rPr lang="en-US" sz="1000" dirty="0">
                <a:solidFill>
                  <a:schemeClr val="dk1"/>
                </a:solidFill>
                <a:latin typeface="Rockwell"/>
                <a:ea typeface="Rockwell"/>
                <a:cs typeface="Rockwell"/>
                <a:sym typeface="Rockwell"/>
              </a:rPr>
              <a:t>; </a:t>
            </a:r>
            <a:r>
              <a:rPr lang="en-US" sz="1000" b="1" dirty="0">
                <a:solidFill>
                  <a:schemeClr val="dk1"/>
                </a:solidFill>
                <a:latin typeface="Rockwell"/>
                <a:ea typeface="Rockwell"/>
                <a:cs typeface="Rockwell"/>
                <a:sym typeface="Rockwell"/>
              </a:rPr>
              <a:t>in most cases no more than two courses in any one program should be labeled “B”. Each “B” level course must have a “C” level prerequisite in the same program area</a:t>
            </a:r>
            <a:r>
              <a:rPr lang="en-US" sz="1000" dirty="0">
                <a:solidFill>
                  <a:schemeClr val="dk1"/>
                </a:solidFill>
                <a:latin typeface="Rockwell"/>
                <a:ea typeface="Rockwell"/>
                <a:cs typeface="Rockwell"/>
                <a:sym typeface="Rockwell"/>
              </a:rPr>
              <a:t>. </a:t>
            </a:r>
            <a:endParaRPr sz="1000" dirty="0">
              <a:solidFill>
                <a:schemeClr val="dk1"/>
              </a:solidFill>
              <a:latin typeface="Rockwell"/>
              <a:ea typeface="Rockwell"/>
              <a:cs typeface="Rockwell"/>
              <a:sym typeface="Rockwell"/>
            </a:endParaRPr>
          </a:p>
          <a:p>
            <a:pPr marL="0" marR="0" lvl="0" indent="0" algn="l" rtl="0">
              <a:spcBef>
                <a:spcPts val="0"/>
              </a:spcBef>
              <a:spcAft>
                <a:spcPts val="0"/>
              </a:spcAft>
              <a:buNone/>
            </a:pPr>
            <a:endParaRPr sz="1000" dirty="0">
              <a:solidFill>
                <a:schemeClr val="dk1"/>
              </a:solidFill>
              <a:latin typeface="Rockwell"/>
              <a:ea typeface="Rockwell"/>
              <a:cs typeface="Rockwell"/>
              <a:sym typeface="Rockwell"/>
            </a:endParaRPr>
          </a:p>
          <a:p>
            <a:pPr marL="0" marR="0" lvl="0" indent="0" algn="l" rtl="0">
              <a:spcBef>
                <a:spcPts val="0"/>
              </a:spcBef>
              <a:spcAft>
                <a:spcPts val="0"/>
              </a:spcAft>
              <a:buNone/>
            </a:pPr>
            <a:r>
              <a:rPr lang="en-US" sz="1000" dirty="0">
                <a:solidFill>
                  <a:schemeClr val="dk1"/>
                </a:solidFill>
                <a:latin typeface="Rockwell"/>
                <a:ea typeface="Rockwell"/>
                <a:cs typeface="Rockwell"/>
                <a:sym typeface="Rockwell"/>
              </a:rPr>
              <a:t>C – Courses will generally be taken by students in the middle stages of their Programs and should be of difficulty level sufficient to detract “drop-ins”. A “C” level course may be offered in several occupational programs within a broad area such as business or agriculture. The “C” priority, however, should also be used for courses within a specific program area when the criteria for “B” classification are not met. A “C” level course should provide the student with entry-level job skills.</a:t>
            </a:r>
            <a:endParaRPr dirty="0"/>
          </a:p>
          <a:p>
            <a:pPr marL="0" marR="0" lvl="0" indent="0" algn="l" rtl="0">
              <a:spcBef>
                <a:spcPts val="0"/>
              </a:spcBef>
              <a:spcAft>
                <a:spcPts val="0"/>
              </a:spcAft>
              <a:buNone/>
            </a:pPr>
            <a:endParaRPr sz="1000" dirty="0">
              <a:solidFill>
                <a:schemeClr val="dk1"/>
              </a:solidFill>
              <a:latin typeface="Rockwell"/>
              <a:ea typeface="Rockwell"/>
              <a:cs typeface="Rockwell"/>
              <a:sym typeface="Rockwell"/>
            </a:endParaRPr>
          </a:p>
          <a:p>
            <a:pPr marL="0" marR="0" lvl="0" indent="0" algn="l" rtl="0">
              <a:spcBef>
                <a:spcPts val="0"/>
              </a:spcBef>
              <a:spcAft>
                <a:spcPts val="0"/>
              </a:spcAft>
              <a:buNone/>
            </a:pPr>
            <a:r>
              <a:rPr lang="en-US" sz="1000" dirty="0">
                <a:solidFill>
                  <a:schemeClr val="dk1"/>
                </a:solidFill>
                <a:latin typeface="Rockwell"/>
                <a:ea typeface="Rockwell"/>
                <a:cs typeface="Rockwell"/>
                <a:sym typeface="Rockwell"/>
              </a:rPr>
              <a:t>D -  “D” courses are those taken by students in the beginning stages of their occupational programs. The “D” priority can also be used for service (or survey) courses </a:t>
            </a:r>
            <a:r>
              <a:rPr lang="en-US" sz="1000" dirty="0" smtClean="0">
                <a:solidFill>
                  <a:schemeClr val="dk1"/>
                </a:solidFill>
                <a:latin typeface="Rockwell"/>
                <a:ea typeface="Rockwell"/>
                <a:cs typeface="Rockwell"/>
                <a:sym typeface="Rockwell"/>
              </a:rPr>
              <a:t>for other</a:t>
            </a:r>
            <a:r>
              <a:rPr lang="en-US" dirty="0" smtClean="0"/>
              <a:t> </a:t>
            </a:r>
            <a:r>
              <a:rPr lang="en-US" sz="1000" dirty="0" smtClean="0">
                <a:solidFill>
                  <a:schemeClr val="dk1"/>
                </a:solidFill>
                <a:latin typeface="Rockwell"/>
                <a:ea typeface="Rockwell"/>
                <a:cs typeface="Rockwell"/>
                <a:sym typeface="Rockwell"/>
              </a:rPr>
              <a:t>occupational </a:t>
            </a:r>
            <a:r>
              <a:rPr lang="en-US" sz="1000" dirty="0">
                <a:solidFill>
                  <a:schemeClr val="dk1"/>
                </a:solidFill>
                <a:latin typeface="Rockwell"/>
                <a:ea typeface="Rockwell"/>
                <a:cs typeface="Rockwell"/>
                <a:sym typeface="Rockwell"/>
              </a:rPr>
              <a:t>Programs.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68679" y="32023"/>
            <a:ext cx="10648681" cy="160934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5400"/>
              <a:buFont typeface="Rokkitt"/>
              <a:buNone/>
            </a:pPr>
            <a:r>
              <a:rPr lang="en-US" sz="5400" b="0" i="0" u="none" strike="noStrike" cap="none" dirty="0">
                <a:latin typeface="Rokkitt"/>
                <a:ea typeface="Rokkitt"/>
                <a:cs typeface="Rokkitt"/>
                <a:sym typeface="Rokkitt"/>
              </a:rPr>
              <a:t>CODES – SOC</a:t>
            </a:r>
            <a:br>
              <a:rPr lang="en-US" sz="5400" b="0" i="0" u="none" strike="noStrike" cap="none" dirty="0">
                <a:latin typeface="Rokkitt"/>
                <a:ea typeface="Rokkitt"/>
                <a:cs typeface="Rokkitt"/>
                <a:sym typeface="Rokkitt"/>
              </a:rPr>
            </a:br>
            <a:r>
              <a:rPr lang="en-US" sz="3600" b="0" i="0" u="none" strike="noStrike" cap="none" dirty="0">
                <a:latin typeface="Rokkitt"/>
                <a:ea typeface="Rokkitt"/>
                <a:cs typeface="Rokkitt"/>
                <a:sym typeface="Rokkitt"/>
              </a:rPr>
              <a:t>STANDARD </a:t>
            </a:r>
            <a:r>
              <a:rPr lang="en-US" sz="3600" b="0" i="0" u="none" strike="noStrike" cap="none" dirty="0" smtClean="0">
                <a:latin typeface="Rokkitt"/>
                <a:ea typeface="Rokkitt"/>
                <a:cs typeface="Rokkitt"/>
                <a:sym typeface="Rokkitt"/>
              </a:rPr>
              <a:t>OCCUPATIONAL CLASSIFICATION</a:t>
            </a:r>
            <a:endParaRPr sz="3600" b="0" i="0" u="none" strike="noStrike" cap="none" dirty="0">
              <a:latin typeface="Rokkitt"/>
              <a:ea typeface="Rokkitt"/>
              <a:cs typeface="Rokkitt"/>
              <a:sym typeface="Rokkitt"/>
            </a:endParaRPr>
          </a:p>
        </p:txBody>
      </p:sp>
      <p:sp>
        <p:nvSpPr>
          <p:cNvPr id="160" name="Shape 160"/>
          <p:cNvSpPr txBox="1">
            <a:spLocks noGrp="1"/>
          </p:cNvSpPr>
          <p:nvPr>
            <p:ph type="body" idx="1"/>
          </p:nvPr>
        </p:nvSpPr>
        <p:spPr>
          <a:xfrm>
            <a:off x="345898" y="1482607"/>
            <a:ext cx="7149014" cy="4351200"/>
          </a:xfrm>
          <a:prstGeom prst="rect">
            <a:avLst/>
          </a:prstGeom>
          <a:noFill/>
          <a:ln>
            <a:noFill/>
          </a:ln>
        </p:spPr>
        <p:txBody>
          <a:bodyPr spcFirstLastPara="1" wrap="square" lIns="91425" tIns="45700" rIns="91425" bIns="45700" anchor="t" anchorCtr="0">
            <a:noAutofit/>
          </a:bodyPr>
          <a:lstStyle/>
          <a:p>
            <a:pPr marL="274320" marR="0" lvl="1" indent="0" algn="l" rtl="0">
              <a:lnSpc>
                <a:spcPct val="70000"/>
              </a:lnSpc>
              <a:spcBef>
                <a:spcPts val="0"/>
              </a:spcBef>
              <a:spcAft>
                <a:spcPts val="0"/>
              </a:spcAft>
              <a:buClr>
                <a:srgbClr val="9E3611"/>
              </a:buClr>
              <a:buSzPts val="1381"/>
              <a:buFont typeface="Noto Sans Symbols"/>
              <a:buNone/>
            </a:pPr>
            <a:r>
              <a:rPr lang="en-US" b="0" i="0" u="none" strike="noStrike" cap="none" dirty="0">
                <a:solidFill>
                  <a:schemeClr val="dk1"/>
                </a:solidFill>
                <a:sym typeface="Rockwell"/>
              </a:rPr>
              <a:t>USES:</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chemeClr val="dk1"/>
                </a:solidFill>
                <a:sym typeface="Rockwell"/>
              </a:rPr>
              <a:t>Managed by the U.S. Dept. Labor, Bureau of Labor Statistics</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chemeClr val="dk1"/>
                </a:solidFill>
                <a:sym typeface="Rockwell"/>
              </a:rPr>
              <a:t>Used by federal agencies to classify workers into occupational categories for the purpose of collecting, calculating, or disseminating data. </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chemeClr val="dk1"/>
                </a:solidFill>
                <a:sym typeface="Rockwell"/>
              </a:rPr>
              <a:t>Used when calculating supply and demand and developing labor market projections for job openings.</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chemeClr val="dk1"/>
                </a:solidFill>
                <a:sym typeface="Rockwell"/>
              </a:rPr>
              <a:t>Tracks program completers to make sure they end up in a federally recognized occupation (SOC Code)</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rgbClr val="000000"/>
                </a:solidFill>
                <a:sym typeface="Rockwell"/>
              </a:rPr>
              <a:t>TOP Code Alignment Project</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rgbClr val="000000"/>
                </a:solidFill>
                <a:sym typeface="Rockwell"/>
              </a:rPr>
              <a:t>Gainful Employment</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rgbClr val="000000"/>
                </a:solidFill>
                <a:sym typeface="Rockwell"/>
              </a:rPr>
              <a:t>Financial Aid</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rgbClr val="000000"/>
                </a:solidFill>
                <a:sym typeface="Rockwell"/>
              </a:rPr>
              <a:t>Baccalaureate Degrees</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rgbClr val="000000"/>
                </a:solidFill>
                <a:sym typeface="Rockwell"/>
              </a:rPr>
              <a:t>Veterans</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rgbClr val="000000"/>
                </a:solidFill>
                <a:sym typeface="Rockwell"/>
              </a:rPr>
              <a:t>WIOA</a:t>
            </a:r>
            <a:endParaRPr dirty="0"/>
          </a:p>
          <a:p>
            <a:pPr marL="457200" marR="0" lvl="1" indent="-182880" algn="l" rtl="0">
              <a:lnSpc>
                <a:spcPct val="70000"/>
              </a:lnSpc>
              <a:spcBef>
                <a:spcPts val="1000"/>
              </a:spcBef>
              <a:spcAft>
                <a:spcPts val="0"/>
              </a:spcAft>
              <a:buClr>
                <a:srgbClr val="9E3611"/>
              </a:buClr>
              <a:buSzPts val="1381"/>
              <a:buFont typeface="Noto Sans Symbols"/>
              <a:buChar char="▪"/>
            </a:pPr>
            <a:r>
              <a:rPr lang="en-US" b="0" i="0" u="none" strike="noStrike" cap="none" dirty="0">
                <a:solidFill>
                  <a:srgbClr val="000000"/>
                </a:solidFill>
                <a:sym typeface="Rockwell"/>
              </a:rPr>
              <a:t>Salary Surfer</a:t>
            </a:r>
            <a:r>
              <a:rPr lang="en-US" b="0" i="0" u="none" strike="noStrike" cap="none" dirty="0">
                <a:solidFill>
                  <a:schemeClr val="dk1"/>
                </a:solidFill>
                <a:sym typeface="Rockwell"/>
              </a:rPr>
              <a:t>		</a:t>
            </a:r>
            <a:endParaRPr b="0" i="0" u="none" strike="noStrike" cap="none" dirty="0">
              <a:solidFill>
                <a:schemeClr val="dk1"/>
              </a:solidFill>
              <a:sym typeface="Rockwell"/>
            </a:endParaRPr>
          </a:p>
          <a:p>
            <a:pPr marL="457200" marR="0" lvl="1" indent="-122158" algn="l" rtl="0">
              <a:lnSpc>
                <a:spcPct val="70000"/>
              </a:lnSpc>
              <a:spcBef>
                <a:spcPts val="600"/>
              </a:spcBef>
              <a:spcAft>
                <a:spcPts val="0"/>
              </a:spcAft>
              <a:buClr>
                <a:srgbClr val="9E3611"/>
              </a:buClr>
              <a:buSzPts val="956"/>
              <a:buFont typeface="Noto Sans Symbols"/>
              <a:buNone/>
            </a:pPr>
            <a:endParaRPr b="0" i="0" u="sng" strike="noStrike" cap="none" dirty="0">
              <a:solidFill>
                <a:schemeClr val="hlink"/>
              </a:solidFill>
              <a:sym typeface="Rockwell"/>
              <a:hlinkClick r:id="rId3"/>
            </a:endParaRPr>
          </a:p>
          <a:p>
            <a:pPr marL="457200" marR="0" lvl="1" indent="-182880" algn="l" rtl="0">
              <a:lnSpc>
                <a:spcPct val="70000"/>
              </a:lnSpc>
              <a:spcBef>
                <a:spcPts val="600"/>
              </a:spcBef>
              <a:spcAft>
                <a:spcPts val="0"/>
              </a:spcAft>
              <a:buClr>
                <a:srgbClr val="9E3611"/>
              </a:buClr>
              <a:buSzPts val="956"/>
              <a:buFont typeface="Noto Sans Symbols"/>
              <a:buChar char="▪"/>
            </a:pPr>
            <a:r>
              <a:rPr lang="en-US" b="0" i="0" u="sng" strike="noStrike" cap="none" dirty="0">
                <a:solidFill>
                  <a:schemeClr val="hlink"/>
                </a:solidFill>
                <a:sym typeface="Rockwell"/>
                <a:hlinkClick r:id="rId3"/>
              </a:rPr>
              <a:t>2018 Standard Occupational Classification</a:t>
            </a:r>
            <a:endParaRPr b="0" i="0" u="none" strike="noStrike" cap="none" dirty="0">
              <a:solidFill>
                <a:srgbClr val="000000"/>
              </a:solidFill>
              <a:sym typeface="Rockwell"/>
            </a:endParaRPr>
          </a:p>
          <a:p>
            <a:pPr marL="182880" marR="0" lvl="0" indent="-115411" algn="l" rtl="0">
              <a:lnSpc>
                <a:spcPct val="70000"/>
              </a:lnSpc>
              <a:spcBef>
                <a:spcPts val="1400"/>
              </a:spcBef>
              <a:spcAft>
                <a:spcPts val="0"/>
              </a:spcAft>
              <a:buClr>
                <a:srgbClr val="9E3611"/>
              </a:buClr>
              <a:buSzPts val="1063"/>
              <a:buFont typeface="Noto Sans Symbols"/>
              <a:buNone/>
            </a:pPr>
            <a:endParaRPr sz="1800" b="0" i="0" u="none" strike="noStrike" cap="none" dirty="0">
              <a:solidFill>
                <a:schemeClr val="dk1"/>
              </a:solidFill>
              <a:sym typeface="Rockwell"/>
            </a:endParaRPr>
          </a:p>
          <a:p>
            <a:pPr marL="182880" marR="0" lvl="0" indent="-115411" algn="l" rtl="0">
              <a:lnSpc>
                <a:spcPct val="70000"/>
              </a:lnSpc>
              <a:spcBef>
                <a:spcPts val="1200"/>
              </a:spcBef>
              <a:spcAft>
                <a:spcPts val="0"/>
              </a:spcAft>
              <a:buClr>
                <a:srgbClr val="9E3611"/>
              </a:buClr>
              <a:buSzPts val="1063"/>
              <a:buFont typeface="Noto Sans Symbols"/>
              <a:buNone/>
            </a:pPr>
            <a:endParaRPr sz="1800" b="0" i="0" u="none" strike="noStrike" cap="none" dirty="0">
              <a:solidFill>
                <a:schemeClr val="dk1"/>
              </a:solidFill>
              <a:sym typeface="Rockwell"/>
            </a:endParaRPr>
          </a:p>
        </p:txBody>
      </p:sp>
      <p:pic>
        <p:nvPicPr>
          <p:cNvPr id="161" name="Shape 161"/>
          <p:cNvPicPr preferRelativeResize="0"/>
          <p:nvPr/>
        </p:nvPicPr>
        <p:blipFill rotWithShape="1">
          <a:blip r:embed="rId4">
            <a:alphaModFix/>
          </a:blip>
          <a:srcRect/>
          <a:stretch/>
        </p:blipFill>
        <p:spPr>
          <a:xfrm>
            <a:off x="7494911" y="1890492"/>
            <a:ext cx="4697089" cy="11644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38200" y="402373"/>
            <a:ext cx="10515600" cy="594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3200"/>
              <a:buFont typeface="Rokkitt"/>
              <a:buNone/>
            </a:pPr>
            <a:r>
              <a:rPr lang="en-US" sz="4800" b="0" i="0" u="none" strike="noStrike" cap="none" dirty="0">
                <a:latin typeface="Rokkitt"/>
                <a:ea typeface="Rokkitt"/>
                <a:cs typeface="Rokkitt"/>
                <a:sym typeface="Rokkitt"/>
              </a:rPr>
              <a:t>COURSE CODING IN COCI</a:t>
            </a:r>
            <a:endParaRPr sz="4800" b="0" i="0" u="none" strike="noStrike" cap="none" dirty="0">
              <a:latin typeface="Rokkitt"/>
              <a:ea typeface="Rokkitt"/>
              <a:cs typeface="Rokkitt"/>
              <a:sym typeface="Rokkitt"/>
            </a:endParaRPr>
          </a:p>
        </p:txBody>
      </p:sp>
      <p:sp>
        <p:nvSpPr>
          <p:cNvPr id="168" name="Shape 168"/>
          <p:cNvSpPr txBox="1">
            <a:spLocks noGrp="1"/>
          </p:cNvSpPr>
          <p:nvPr>
            <p:ph type="body" idx="1"/>
          </p:nvPr>
        </p:nvSpPr>
        <p:spPr>
          <a:xfrm>
            <a:off x="779450" y="1497900"/>
            <a:ext cx="6621900" cy="47163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90000"/>
              </a:lnSpc>
              <a:spcBef>
                <a:spcPts val="0"/>
              </a:spcBef>
              <a:spcAft>
                <a:spcPts val="0"/>
              </a:spcAft>
              <a:buClr>
                <a:srgbClr val="9E3611"/>
              </a:buClr>
              <a:buSzPts val="1700"/>
              <a:buFont typeface="Noto Sans Symbols"/>
              <a:buChar char="▪"/>
            </a:pPr>
            <a:r>
              <a:rPr lang="en-US" sz="2000" b="0" i="0" u="none" strike="noStrike" cap="none">
                <a:solidFill>
                  <a:schemeClr val="dk1"/>
                </a:solidFill>
                <a:latin typeface="Rockwell"/>
                <a:ea typeface="Rockwell"/>
                <a:cs typeface="Rockwell"/>
                <a:sym typeface="Rockwell"/>
              </a:rPr>
              <a:t>Courses are coded using the </a:t>
            </a:r>
            <a:r>
              <a:rPr lang="en-US" sz="2000" b="0" i="0" u="sng" strike="noStrike" cap="none">
                <a:solidFill>
                  <a:schemeClr val="hlink"/>
                </a:solidFill>
                <a:latin typeface="Rockwell"/>
                <a:ea typeface="Rockwell"/>
                <a:cs typeface="Rockwell"/>
                <a:sym typeface="Rockwell"/>
                <a:hlinkClick r:id="rId3"/>
              </a:rPr>
              <a:t>California Community Colleges Management Information System Data Element Dictionary </a:t>
            </a:r>
            <a:r>
              <a:rPr lang="en-US" sz="2000" b="0" i="0" u="none" strike="noStrike" cap="none">
                <a:solidFill>
                  <a:schemeClr val="dk1"/>
                </a:solidFill>
                <a:latin typeface="Rockwell"/>
                <a:ea typeface="Rockwell"/>
                <a:cs typeface="Rockwell"/>
                <a:sym typeface="Rockwell"/>
              </a:rPr>
              <a:t> also known as the “CB Data Element Dictionary”.</a:t>
            </a:r>
            <a:endParaRPr/>
          </a:p>
          <a:p>
            <a:pPr marL="182880" marR="0" lvl="0" indent="-182880" algn="l" rtl="0">
              <a:lnSpc>
                <a:spcPct val="90000"/>
              </a:lnSpc>
              <a:spcBef>
                <a:spcPts val="1200"/>
              </a:spcBef>
              <a:spcAft>
                <a:spcPts val="0"/>
              </a:spcAft>
              <a:buClr>
                <a:srgbClr val="9E3611"/>
              </a:buClr>
              <a:buSzPts val="1700"/>
              <a:buFont typeface="Noto Sans Symbols"/>
              <a:buChar char="▪"/>
            </a:pPr>
            <a:r>
              <a:rPr lang="en-US" sz="2000" b="0" i="0" u="none" strike="noStrike" cap="none">
                <a:solidFill>
                  <a:schemeClr val="dk1"/>
                </a:solidFill>
                <a:latin typeface="Rockwell"/>
                <a:ea typeface="Rockwell"/>
                <a:cs typeface="Rockwell"/>
                <a:sym typeface="Rockwell"/>
              </a:rPr>
              <a:t>Curriculum Specialists are to know these codes so that they may directly input them into COCI and the Student Information System. </a:t>
            </a:r>
            <a:endParaRPr/>
          </a:p>
          <a:p>
            <a:pPr marL="182880" marR="0" lvl="0" indent="-182880" algn="l" rtl="0">
              <a:lnSpc>
                <a:spcPct val="90000"/>
              </a:lnSpc>
              <a:spcBef>
                <a:spcPts val="1200"/>
              </a:spcBef>
              <a:spcAft>
                <a:spcPts val="0"/>
              </a:spcAft>
              <a:buClr>
                <a:srgbClr val="9E3611"/>
              </a:buClr>
              <a:buSzPts val="1700"/>
              <a:buFont typeface="Noto Sans Symbols"/>
              <a:buChar char="▪"/>
            </a:pPr>
            <a:r>
              <a:rPr lang="en-US" sz="2000" b="0" i="0" u="none" strike="noStrike" cap="none">
                <a:solidFill>
                  <a:schemeClr val="dk1"/>
                </a:solidFill>
                <a:latin typeface="Rockwell"/>
                <a:ea typeface="Rockwell"/>
                <a:cs typeface="Rockwell"/>
                <a:sym typeface="Rockwell"/>
              </a:rPr>
              <a:t>This provides an exact mapping of codes with field checks and integrity checks. Integrity checks are “If…then” statements that guide the specialist on inputting the proper codes.</a:t>
            </a:r>
            <a:endParaRPr/>
          </a:p>
          <a:p>
            <a:pPr marL="182880" marR="0" lvl="0" indent="-182880" algn="l" rtl="0">
              <a:lnSpc>
                <a:spcPct val="90000"/>
              </a:lnSpc>
              <a:spcBef>
                <a:spcPts val="1200"/>
              </a:spcBef>
              <a:spcAft>
                <a:spcPts val="0"/>
              </a:spcAft>
              <a:buClr>
                <a:srgbClr val="9E3611"/>
              </a:buClr>
              <a:buSzPts val="1700"/>
              <a:buFont typeface="Noto Sans Symbols"/>
              <a:buChar char="▪"/>
            </a:pPr>
            <a:r>
              <a:rPr lang="en-US" sz="2000" b="0" i="0" u="none" strike="noStrike" cap="none">
                <a:solidFill>
                  <a:schemeClr val="dk1"/>
                </a:solidFill>
                <a:latin typeface="Rockwell"/>
                <a:ea typeface="Rockwell"/>
                <a:cs typeface="Rockwell"/>
                <a:sym typeface="Rockwell"/>
              </a:rPr>
              <a:t>Example (p. CB-10)</a:t>
            </a:r>
            <a:endParaRPr/>
          </a:p>
          <a:p>
            <a:pPr marL="0" marR="0" lvl="0" indent="0" algn="l" rtl="0">
              <a:lnSpc>
                <a:spcPct val="90000"/>
              </a:lnSpc>
              <a:spcBef>
                <a:spcPts val="1200"/>
              </a:spcBef>
              <a:spcAft>
                <a:spcPts val="0"/>
              </a:spcAft>
              <a:buClr>
                <a:srgbClr val="9E3611"/>
              </a:buClr>
              <a:buSzPts val="1700"/>
              <a:buFont typeface="Noto Sans Symbols"/>
              <a:buNone/>
            </a:pPr>
            <a:endParaRPr sz="2000" b="0" i="0" u="none" strike="noStrike" cap="none">
              <a:solidFill>
                <a:schemeClr val="dk1"/>
              </a:solidFill>
              <a:latin typeface="Rockwell"/>
              <a:ea typeface="Rockwell"/>
              <a:cs typeface="Rockwell"/>
              <a:sym typeface="Rockwell"/>
            </a:endParaRPr>
          </a:p>
        </p:txBody>
      </p:sp>
      <p:pic>
        <p:nvPicPr>
          <p:cNvPr id="169" name="Shape 169"/>
          <p:cNvPicPr preferRelativeResize="0"/>
          <p:nvPr/>
        </p:nvPicPr>
        <p:blipFill rotWithShape="1">
          <a:blip r:embed="rId4">
            <a:alphaModFix/>
          </a:blip>
          <a:srcRect/>
          <a:stretch/>
        </p:blipFill>
        <p:spPr>
          <a:xfrm>
            <a:off x="7814521" y="1560630"/>
            <a:ext cx="3980985" cy="4045095"/>
          </a:xfrm>
          <a:prstGeom prst="rect">
            <a:avLst/>
          </a:prstGeom>
          <a:noFill/>
          <a:ln>
            <a:noFill/>
          </a:ln>
        </p:spPr>
      </p:pic>
      <p:sp>
        <p:nvSpPr>
          <p:cNvPr id="170" name="Shape 170"/>
          <p:cNvSpPr/>
          <p:nvPr/>
        </p:nvSpPr>
        <p:spPr>
          <a:xfrm>
            <a:off x="7753800" y="1556625"/>
            <a:ext cx="4097100" cy="409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1808</Words>
  <Application>Microsoft Macintosh PowerPoint</Application>
  <PresentationFormat>Custom</PresentationFormat>
  <Paragraphs>204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Wood Type</vt:lpstr>
      <vt:lpstr>IMPORTANCE OF CODING IN THE CURRICULUM REVIEW PROCESS</vt:lpstr>
      <vt:lpstr>GOALS</vt:lpstr>
      <vt:lpstr>CODES CODES CODES…AND MORE CODES</vt:lpstr>
      <vt:lpstr>CODES – MIS MANAGEMENT INFORMATION SYSTEM</vt:lpstr>
      <vt:lpstr>CODES – TOP  TAXONOMY OF PROGRAMS</vt:lpstr>
      <vt:lpstr>CODES– CIP  CLASSIFICATION OF INSTRUCTIONAL PROGRAMS</vt:lpstr>
      <vt:lpstr>CODES– SAM STUDENT ACCOUNTABILITY MODEL </vt:lpstr>
      <vt:lpstr>CODES – SOC STANDARD OCCUPATIONAL CLASSIFICATION</vt:lpstr>
      <vt:lpstr>COURSE CODING IN COCI</vt:lpstr>
      <vt:lpstr>COURSE CODING IN COCI</vt:lpstr>
      <vt:lpstr>COURSE CODING IN COCI</vt:lpstr>
      <vt:lpstr>PowerPoint Presentation</vt:lpstr>
      <vt:lpstr>COURSE DATA VALIDATION IN COCI</vt:lpstr>
      <vt:lpstr>PROGRAM CODING IN COCI</vt:lpstr>
      <vt:lpstr>PROGRAM CODING IN COCI</vt:lpstr>
      <vt:lpstr>PROGRAM CODING IN COCI</vt:lpstr>
      <vt:lpstr>“PROGRAM DATA VALIDATION” IN COCI</vt:lpstr>
      <vt:lpstr>WHO ASSIGNS TOP, SAM, CIP, AND SOC CODES AT YOUR COLLEGE?</vt:lpstr>
      <vt:lpstr>ASSIGNING TOP CODES AND SAM CODES DURING THE CURRICULUM PROCESS</vt:lpstr>
      <vt:lpstr>WHO ASSIGNS TOP, SAM, CIP, AND SOC CODES? CONT.</vt:lpstr>
      <vt:lpstr>WHO ASSIGNS TOP, SAM, CIP,  AND SOC CODES? CONT.</vt:lpstr>
      <vt:lpstr>WHO REVIEWS TOP, SAM, CIP, AND SOC CODES?</vt:lpstr>
      <vt:lpstr>EXAMPLE OF CURRICULUM REVIEW OF TOP/SAM CODE</vt:lpstr>
      <vt:lpstr>ASSIGNING AND REVIEWING TOP CODES AND SAM CODES DURING THE CURRICULUM PROCESS</vt:lpstr>
      <vt:lpstr>WHO REVIEWS TOP, SAM, CIP, AND SOC CODES? CONT.</vt:lpstr>
      <vt:lpstr>WHO REVIEWS TOP, SAM, CIP, AND SOC CODES? CONT.</vt:lpstr>
      <vt:lpstr>PUBLIC DISPLAY OF CODES</vt:lpstr>
      <vt:lpstr>PUBLIC DISPLAY OF CODES</vt:lpstr>
      <vt:lpstr>PUBLIC DISPLAY OF CODES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CODING IN THE CURRICULUM REVIEW PROCESS</dc:title>
  <cp:lastModifiedBy>Eric Wada</cp:lastModifiedBy>
  <cp:revision>9</cp:revision>
  <dcterms:modified xsi:type="dcterms:W3CDTF">2018-07-18T02:50:02Z</dcterms:modified>
</cp:coreProperties>
</file>