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85" r:id="rId3"/>
    <p:sldId id="294" r:id="rId4"/>
    <p:sldId id="286" r:id="rId5"/>
    <p:sldId id="279" r:id="rId6"/>
    <p:sldId id="264" r:id="rId7"/>
    <p:sldId id="265" r:id="rId8"/>
    <p:sldId id="269" r:id="rId9"/>
    <p:sldId id="273" r:id="rId10"/>
    <p:sldId id="289" r:id="rId11"/>
    <p:sldId id="288" r:id="rId12"/>
    <p:sldId id="287" r:id="rId13"/>
    <p:sldId id="290" r:id="rId14"/>
    <p:sldId id="291" r:id="rId15"/>
    <p:sldId id="292" r:id="rId16"/>
    <p:sldId id="275" r:id="rId17"/>
    <p:sldId id="29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416" autoAdjust="0"/>
  </p:normalViewPr>
  <p:slideViewPr>
    <p:cSldViewPr>
      <p:cViewPr varScale="1">
        <p:scale>
          <a:sx n="85" d="100"/>
          <a:sy n="85" d="100"/>
        </p:scale>
        <p:origin x="9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0D92-C850-4F51-8FE5-F188844912FD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8A6B-17DB-436D-BFF3-61E98367A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3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0D92-C850-4F51-8FE5-F188844912FD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8A6B-17DB-436D-BFF3-61E98367A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8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0D92-C850-4F51-8FE5-F188844912FD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8A6B-17DB-436D-BFF3-61E98367A0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2571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0D92-C850-4F51-8FE5-F188844912FD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8A6B-17DB-436D-BFF3-61E98367A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66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0D92-C850-4F51-8FE5-F188844912FD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8A6B-17DB-436D-BFF3-61E98367A0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7899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0D92-C850-4F51-8FE5-F188844912FD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8A6B-17DB-436D-BFF3-61E98367A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20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0D92-C850-4F51-8FE5-F188844912FD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8A6B-17DB-436D-BFF3-61E98367A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1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0D92-C850-4F51-8FE5-F188844912FD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8A6B-17DB-436D-BFF3-61E98367A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0D92-C850-4F51-8FE5-F188844912FD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8A6B-17DB-436D-BFF3-61E98367A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3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0D92-C850-4F51-8FE5-F188844912FD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8A6B-17DB-436D-BFF3-61E98367A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6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0D92-C850-4F51-8FE5-F188844912FD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8A6B-17DB-436D-BFF3-61E98367A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8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0D92-C850-4F51-8FE5-F188844912FD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8A6B-17DB-436D-BFF3-61E98367A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8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0D92-C850-4F51-8FE5-F188844912FD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8A6B-17DB-436D-BFF3-61E98367A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4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0D92-C850-4F51-8FE5-F188844912FD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8A6B-17DB-436D-BFF3-61E98367A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9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0D92-C850-4F51-8FE5-F188844912FD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8A6B-17DB-436D-BFF3-61E98367A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1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0D92-C850-4F51-8FE5-F188844912FD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8A6B-17DB-436D-BFF3-61E98367A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1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0D92-C850-4F51-8FE5-F188844912FD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5458A6B-17DB-436D-BFF3-61E98367A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4532"/>
            <a:ext cx="7162800" cy="1646302"/>
          </a:xfrm>
        </p:spPr>
        <p:txBody>
          <a:bodyPr>
            <a:noAutofit/>
          </a:bodyPr>
          <a:lstStyle/>
          <a:p>
            <a:r>
              <a:rPr lang="en-US" sz="3200" dirty="0"/>
              <a:t>Intrusive and Embedded Counseling:</a:t>
            </a:r>
            <a:br>
              <a:rPr lang="en-US" sz="3200" dirty="0"/>
            </a:br>
            <a:r>
              <a:rPr lang="en-US" sz="3200" dirty="0"/>
              <a:t>Collaborative Instructor-Counselor Work to Support Student Success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z="2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Brandi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Asmus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, Woodland Community College </a:t>
            </a:r>
          </a:p>
          <a:p>
            <a:pPr algn="l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Dolores Davison, ASCCC Secretary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D148A-BA62-5B4D-9BA1-9C0EDD5BC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 the Classroom (ETC) at Bakersfield College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E6823-BEB5-4946-B1E0-1D73094BF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Vision</a:t>
            </a:r>
            <a:r>
              <a:rPr lang="en-US" sz="2400" dirty="0"/>
              <a:t>: The vision of Extend the Classroom is to compel students to actively seek support services in order to be successful in their academic, personal, and career goals.</a:t>
            </a:r>
          </a:p>
          <a:p>
            <a:r>
              <a:rPr lang="en-US" sz="2400" b="1" dirty="0"/>
              <a:t>Mission</a:t>
            </a:r>
            <a:r>
              <a:rPr lang="en-US" sz="2400" dirty="0"/>
              <a:t>: The mission of Extend the Classroom is to identify and motivate at-risk students in order to foster their academic, personal, and career success.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23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767B3-D9FF-C44A-B403-6D9F6DC22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Faculty at Bakersfield Support ETC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AA904-D066-CB4E-AAB1-8B0CC34D9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Student Friendly</a:t>
            </a:r>
          </a:p>
          <a:p>
            <a:r>
              <a:rPr lang="en-US" sz="2400" dirty="0"/>
              <a:t>Shared Curriculum</a:t>
            </a:r>
          </a:p>
          <a:p>
            <a:r>
              <a:rPr lang="en-US" sz="2400" dirty="0"/>
              <a:t>Professional Support</a:t>
            </a:r>
          </a:p>
          <a:p>
            <a:r>
              <a:rPr lang="en-US" sz="2400" dirty="0"/>
              <a:t>SLO Assessment Data</a:t>
            </a:r>
          </a:p>
          <a:p>
            <a:r>
              <a:rPr lang="en-US" sz="2400" dirty="0"/>
              <a:t>Adjunct Friendly</a:t>
            </a:r>
          </a:p>
          <a:p>
            <a:r>
              <a:rPr lang="en-US" sz="2400" dirty="0"/>
              <a:t>Extends Office Hours</a:t>
            </a:r>
          </a:p>
          <a:p>
            <a:r>
              <a:rPr lang="en-US" sz="2400" dirty="0"/>
              <a:t>Improved Student Success Overall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5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270160-F77C-8E40-B137-BB8CCF7F8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Intrusive Counseling at Bakersfield College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5AE32-7E88-3F4F-A0E8-CA4FA30D0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26" y="1828800"/>
            <a:ext cx="6347714" cy="388077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Early alerts from faculty</a:t>
            </a:r>
          </a:p>
          <a:p>
            <a:r>
              <a:rPr lang="en-US" sz="2000" dirty="0"/>
              <a:t>Phone calls and emails</a:t>
            </a:r>
          </a:p>
          <a:p>
            <a:r>
              <a:rPr lang="en-US" sz="2000" dirty="0"/>
              <a:t>Blunt conversations</a:t>
            </a:r>
          </a:p>
          <a:p>
            <a:r>
              <a:rPr lang="en-US" sz="2000" dirty="0"/>
              <a:t>Conversations beyond academics</a:t>
            </a:r>
          </a:p>
          <a:p>
            <a:r>
              <a:rPr lang="en-US" sz="2000" dirty="0"/>
              <a:t>Walking students to support services</a:t>
            </a:r>
          </a:p>
          <a:p>
            <a:r>
              <a:rPr lang="en-US" sz="2000" dirty="0"/>
              <a:t>Following up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Two Major Lessons:</a:t>
            </a:r>
          </a:p>
          <a:p>
            <a:r>
              <a:rPr lang="en-US" dirty="0"/>
              <a:t>Students will not seek out services that they do not realize they need.</a:t>
            </a:r>
          </a:p>
          <a:p>
            <a:r>
              <a:rPr lang="en-US" dirty="0"/>
              <a:t>Many if not most academic failures do not have anything to do with academics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55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D2FF6-8F3F-EF40-B64E-7DECC292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52400"/>
            <a:ext cx="6347713" cy="1778000"/>
          </a:xfrm>
        </p:spPr>
        <p:txBody>
          <a:bodyPr>
            <a:normAutofit fontScale="90000"/>
          </a:bodyPr>
          <a:lstStyle/>
          <a:p>
            <a:r>
              <a:rPr lang="en-US" dirty="0"/>
              <a:t>Phase 1 – 12 Sections </a:t>
            </a:r>
            <a:br>
              <a:rPr lang="en-US" dirty="0"/>
            </a:br>
            <a:r>
              <a:rPr lang="en-US" dirty="0"/>
              <a:t>Left Column is Without ETC; Right Column is With ETC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page27image3792">
            <a:extLst>
              <a:ext uri="{FF2B5EF4-FFF2-40B4-BE49-F238E27FC236}">
                <a16:creationId xmlns:a16="http://schemas.microsoft.com/office/drawing/2014/main" id="{8C8B8873-7501-1C4D-B579-B30E37B7E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30400"/>
            <a:ext cx="657631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021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62CF1-6546-F942-A64B-67FD6F9E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 – 24 Sections</a:t>
            </a:r>
          </a:p>
        </p:txBody>
      </p:sp>
      <p:pic>
        <p:nvPicPr>
          <p:cNvPr id="3073" name="Picture 1" descr="page28image3792">
            <a:extLst>
              <a:ext uri="{FF2B5EF4-FFF2-40B4-BE49-F238E27FC236}">
                <a16:creationId xmlns:a16="http://schemas.microsoft.com/office/drawing/2014/main" id="{BFDBDA09-6B88-414D-B73D-7A1F12EE65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0" y="1930400"/>
            <a:ext cx="6257408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801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73D42-84CA-214E-9315-0597355B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and Challenges from Bakersfield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8AA07-25B5-DC47-B4A5-38F3B3CF5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33600"/>
            <a:ext cx="6347714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/>
              <a:t>Tips:</a:t>
            </a:r>
          </a:p>
          <a:p>
            <a:r>
              <a:rPr lang="en-US" dirty="0"/>
              <a:t>Culture of mentoring and sharing</a:t>
            </a:r>
          </a:p>
          <a:p>
            <a:r>
              <a:rPr lang="en-US" dirty="0"/>
              <a:t>Hiring Process for Faculty and Staff</a:t>
            </a:r>
          </a:p>
          <a:p>
            <a:r>
              <a:rPr lang="en-US" dirty="0"/>
              <a:t>Recruiting process for Peer Mentors</a:t>
            </a:r>
          </a:p>
          <a:p>
            <a:r>
              <a:rPr lang="en-US" dirty="0"/>
              <a:t>Shared curriculum and textbook</a:t>
            </a:r>
          </a:p>
          <a:p>
            <a:r>
              <a:rPr lang="en-US" dirty="0"/>
              <a:t>Shared CMS shell (Canvas)</a:t>
            </a:r>
          </a:p>
          <a:p>
            <a:pPr marL="0" indent="0">
              <a:buNone/>
            </a:pPr>
            <a:r>
              <a:rPr lang="en-US" sz="2400" b="1" dirty="0"/>
              <a:t>Challenges:</a:t>
            </a:r>
          </a:p>
          <a:p>
            <a:r>
              <a:rPr lang="en-US" dirty="0"/>
              <a:t>“Full” buy-in</a:t>
            </a:r>
          </a:p>
          <a:p>
            <a:r>
              <a:rPr lang="en-US" dirty="0"/>
              <a:t>Hiring/training/funding peer mentors</a:t>
            </a:r>
          </a:p>
          <a:p>
            <a:r>
              <a:rPr lang="en-US" dirty="0"/>
              <a:t>Attendance at the ETC and ensuring participation</a:t>
            </a:r>
          </a:p>
          <a:p>
            <a:r>
              <a:rPr lang="en-US" dirty="0"/>
              <a:t>Faculty time/pay or compensation</a:t>
            </a:r>
            <a:endParaRPr lang="en-US" sz="2400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4848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F1A0502-BE60-A842-838E-2F696FD18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Saddleback’s Embedded Counseling Model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8D0BC59-A001-5D40-9A99-76791A2A5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" y="1752600"/>
            <a:ext cx="7975123" cy="498445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95F5EE-F893-C946-B7EE-040C3EF3D2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01B620F-7672-3E49-B2F6-E087255702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b="1" dirty="0"/>
              <a:t>Thank you!</a:t>
            </a:r>
          </a:p>
          <a:p>
            <a:pPr algn="l"/>
            <a:r>
              <a:rPr lang="en-US" sz="2400" b="1" dirty="0"/>
              <a:t>Brandi </a:t>
            </a:r>
            <a:r>
              <a:rPr lang="en-US" sz="2400" b="1" dirty="0" err="1"/>
              <a:t>Asmus</a:t>
            </a:r>
            <a:r>
              <a:rPr lang="en-US" sz="2400" b="1" dirty="0"/>
              <a:t> (</a:t>
            </a:r>
            <a:r>
              <a:rPr lang="en-US" sz="2400" b="1" dirty="0" err="1"/>
              <a:t>basmus@yccd.edu</a:t>
            </a:r>
            <a:r>
              <a:rPr lang="en-US" sz="2400" b="1" dirty="0"/>
              <a:t>) </a:t>
            </a:r>
          </a:p>
          <a:p>
            <a:pPr algn="l"/>
            <a:r>
              <a:rPr lang="en-US" sz="2400" b="1" dirty="0"/>
              <a:t>Dolores Davison (</a:t>
            </a:r>
            <a:r>
              <a:rPr lang="en-US" sz="2400" b="1" dirty="0" err="1"/>
              <a:t>davisondolores@foothill.edu</a:t>
            </a:r>
            <a:r>
              <a:rPr lang="en-US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2702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FC35-3E9F-7646-9EF1-7653D9CDD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You Choose This Session?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8C001-BD39-0145-AB61-384C442263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Role at the college </a:t>
            </a:r>
          </a:p>
          <a:p>
            <a:r>
              <a:rPr lang="en-US" sz="3200" dirty="0"/>
              <a:t>Interest in effective practices </a:t>
            </a:r>
          </a:p>
          <a:p>
            <a:r>
              <a:rPr lang="en-US" sz="3200" dirty="0"/>
              <a:t>Other?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6FE15EF-C2BD-9D46-8E5C-24C5C1F7A8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75" y="3148806"/>
            <a:ext cx="1905000" cy="1905000"/>
          </a:xfrm>
        </p:spPr>
      </p:pic>
    </p:spTree>
    <p:extLst>
      <p:ext uri="{BB962C8B-B14F-4D97-AF65-F5344CB8AC3E}">
        <p14:creationId xmlns:p14="http://schemas.microsoft.com/office/powerpoint/2010/main" val="31063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D4F28-FB49-8C49-B76E-DC099810B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Embedded/Intrusive Counseling?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083DB6-D8B0-B142-948B-417CB8CBB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500" dirty="0"/>
              <a:t>Intrusive counseling is based on the philosophy that the counselor and the student share responsibility for student academic success or failure. (Connell, 2003)</a:t>
            </a:r>
          </a:p>
          <a:p>
            <a:r>
              <a:rPr lang="en-US" sz="3500" dirty="0"/>
              <a:t>Embedded counseling includes counseling during scheduled course meetings or other structure to ensure that students are able to engage with counselors in a timely manner.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9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5CB8-6BBA-3347-9AF2-244E8D15E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Why Should You Be Interested in Intrusive/Embedded Counseling?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A650A-7784-D64D-A67B-FAFFF61B8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Simplifies intake/advising process and makes students better informed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Provides support for both students and faculty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Early anecdotal evidence demonstrates some improvement in success/completion rates </a:t>
            </a:r>
          </a:p>
        </p:txBody>
      </p:sp>
    </p:spTree>
    <p:extLst>
      <p:ext uri="{BB962C8B-B14F-4D97-AF65-F5344CB8AC3E}">
        <p14:creationId xmlns:p14="http://schemas.microsoft.com/office/powerpoint/2010/main" val="163022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858962"/>
          </a:xfrm>
        </p:spPr>
        <p:txBody>
          <a:bodyPr>
            <a:noAutofit/>
          </a:bodyPr>
          <a:lstStyle/>
          <a:p>
            <a:r>
              <a:rPr lang="en-US" sz="3200" b="1" dirty="0"/>
              <a:t>Effective Practices: </a:t>
            </a:r>
            <a:br>
              <a:rPr lang="en-US" sz="3200" b="1" dirty="0"/>
            </a:br>
            <a:r>
              <a:rPr lang="en-US" sz="3200" b="1" dirty="0"/>
              <a:t>Facilitated Counselor-Instructor Collaboration At Santa Barbara City </a:t>
            </a:r>
            <a:br>
              <a:rPr lang="en-US" sz="3200" b="1" dirty="0"/>
            </a:br>
            <a:r>
              <a:rPr lang="en-US" sz="3200" b="1" dirty="0"/>
              <a:t>College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229600" cy="51355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Initial Steps:</a:t>
            </a:r>
          </a:p>
          <a:p>
            <a:r>
              <a:rPr lang="en-US" sz="2800" dirty="0"/>
              <a:t>Confronting Preconceptions About the Role of Counseling </a:t>
            </a:r>
          </a:p>
          <a:p>
            <a:r>
              <a:rPr lang="en-US" sz="2800" dirty="0"/>
              <a:t>Communicating Regularly and Effectively Between Counselors and Faculty </a:t>
            </a:r>
          </a:p>
          <a:p>
            <a:pPr lvl="2"/>
            <a:r>
              <a:rPr lang="en-US" sz="2800" dirty="0"/>
              <a:t>One-on-one conversations</a:t>
            </a:r>
          </a:p>
          <a:p>
            <a:pPr lvl="2"/>
            <a:r>
              <a:rPr lang="en-US" sz="2800" dirty="0"/>
              <a:t>Monthly group meetings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 of the SBCC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Autofit/>
          </a:bodyPr>
          <a:lstStyle/>
          <a:p>
            <a:r>
              <a:rPr lang="en-US" sz="3600" dirty="0"/>
              <a:t>Provides a safety net for students and faculty</a:t>
            </a:r>
          </a:p>
          <a:p>
            <a:r>
              <a:rPr lang="en-US" sz="3600" dirty="0"/>
              <a:t>Helps maintain high standards for 	personal responsibility</a:t>
            </a:r>
          </a:p>
          <a:p>
            <a:r>
              <a:rPr lang="en-US" sz="3600" dirty="0"/>
              <a:t>Gives students more personal attention, and this makes them more likely to succeed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b="1" dirty="0"/>
              <a:t>Benefits of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477000"/>
          </a:xfrm>
        </p:spPr>
        <p:txBody>
          <a:bodyPr>
            <a:noAutofit/>
          </a:bodyPr>
          <a:lstStyle/>
          <a:p>
            <a:r>
              <a:rPr lang="en-US" sz="3500" dirty="0"/>
              <a:t>Makes faculty more knowledgeable about requirements for degrees and transfer, course availability, etc.</a:t>
            </a:r>
          </a:p>
          <a:p>
            <a:r>
              <a:rPr lang="en-US" sz="3500" dirty="0"/>
              <a:t>Helps students build relationships with 	counselors and the campus</a:t>
            </a:r>
          </a:p>
          <a:p>
            <a:r>
              <a:rPr lang="en-US" sz="3500" dirty="0"/>
              <a:t>Shows students that faculty and counselors are a single support network, working together for their  success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b="1" dirty="0"/>
              <a:t>Making The SBCC Model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200"/>
          </a:xfrm>
        </p:spPr>
        <p:txBody>
          <a:bodyPr>
            <a:normAutofit/>
          </a:bodyPr>
          <a:lstStyle/>
          <a:p>
            <a:r>
              <a:rPr lang="en-US" sz="3200" dirty="0"/>
              <a:t>Advising Students</a:t>
            </a:r>
          </a:p>
          <a:p>
            <a:pPr lvl="1"/>
            <a:r>
              <a:rPr lang="en-US" sz="3200" dirty="0"/>
              <a:t>Registration Advising Sessions </a:t>
            </a:r>
          </a:p>
          <a:p>
            <a:pPr lvl="1"/>
            <a:r>
              <a:rPr lang="en-US" sz="3200" dirty="0"/>
              <a:t>Aligned Message around Student Responsibilities</a:t>
            </a:r>
          </a:p>
          <a:p>
            <a:r>
              <a:rPr lang="en-US" sz="3200" dirty="0"/>
              <a:t>Classroom Presentations</a:t>
            </a:r>
          </a:p>
          <a:p>
            <a:r>
              <a:rPr lang="en-US" sz="3200" dirty="0"/>
              <a:t>Building Community</a:t>
            </a:r>
          </a:p>
          <a:p>
            <a:pPr lvl="1"/>
            <a:r>
              <a:rPr lang="en-US" sz="3200" dirty="0"/>
              <a:t>	Learning from each other</a:t>
            </a:r>
          </a:p>
          <a:p>
            <a:pPr lvl="1"/>
            <a:r>
              <a:rPr lang="en-US" sz="3200" dirty="0"/>
              <a:t> Sharing a common purpose: The success of our students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Evidence from SBCC: Exit Survey Results, Fall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5" y="1930400"/>
            <a:ext cx="822960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82% of all students surveyed found the counselors helpful to them over the course of the semester.</a:t>
            </a:r>
          </a:p>
          <a:p>
            <a:pPr lvl="1"/>
            <a:r>
              <a:rPr lang="en-US" sz="2400" dirty="0"/>
              <a:t>84% of these respondents indicated that their chosen Learning Community was a good fit for them</a:t>
            </a:r>
          </a:p>
          <a:p>
            <a:pPr lvl="1"/>
            <a:r>
              <a:rPr lang="en-US" sz="2400" dirty="0"/>
              <a:t>85% answered that their expectations had been met </a:t>
            </a:r>
          </a:p>
          <a:p>
            <a:pPr lvl="1"/>
            <a:r>
              <a:rPr lang="en-US" sz="2400" dirty="0"/>
              <a:t>88% were confident that they were prepared for the courses that follow.</a:t>
            </a:r>
          </a:p>
          <a:p>
            <a:pPr lvl="1"/>
            <a:r>
              <a:rPr lang="en-US" sz="2400" dirty="0"/>
              <a:t>The face to face connection of the faculty, counseling staff and students remains the program's greatest asset.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{5C44CF49-9162-E646-852E-2FCA425F8277}tf10001060</Template>
  <TotalTime>658</TotalTime>
  <Words>516</Words>
  <Application>Microsoft Office PowerPoint</Application>
  <PresentationFormat>On-screen Show (4:3)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Intrusive and Embedded Counseling: Collaborative Instructor-Counselor Work to Support Student Success</vt:lpstr>
      <vt:lpstr>Why Did You Choose This Session?</vt:lpstr>
      <vt:lpstr>What is Embedded/Intrusive Counseling? </vt:lpstr>
      <vt:lpstr>Why Should You Be Interested in Intrusive/Embedded Counseling?</vt:lpstr>
      <vt:lpstr>Effective Practices:  Facilitated Counselor-Instructor Collaboration At Santa Barbara City  College </vt:lpstr>
      <vt:lpstr>Benefits of the SBCC Model</vt:lpstr>
      <vt:lpstr>Benefits of the Model</vt:lpstr>
      <vt:lpstr>Making The SBCC Model Work</vt:lpstr>
      <vt:lpstr>Evidence from SBCC: Exit Survey Results, Fall 2016</vt:lpstr>
      <vt:lpstr>Extend the Classroom (ETC) at Bakersfield College </vt:lpstr>
      <vt:lpstr>Why Faculty at Bakersfield Support ETC</vt:lpstr>
      <vt:lpstr>Intrusive Counseling at Bakersfield College </vt:lpstr>
      <vt:lpstr>Phase 1 – 12 Sections  Left Column is Without ETC; Right Column is With ETC </vt:lpstr>
      <vt:lpstr>Phase 2 – 24 Sections</vt:lpstr>
      <vt:lpstr>Suggestions and Challenges from Bakersfield </vt:lpstr>
      <vt:lpstr>Saddleback’s Embedded Counseling Model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</dc:creator>
  <cp:lastModifiedBy>Brandi Asmus</cp:lastModifiedBy>
  <cp:revision>90</cp:revision>
  <dcterms:created xsi:type="dcterms:W3CDTF">2014-09-21T22:04:49Z</dcterms:created>
  <dcterms:modified xsi:type="dcterms:W3CDTF">2018-04-27T19:46:51Z</dcterms:modified>
</cp:coreProperties>
</file>