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256" r:id="rId2"/>
    <p:sldId id="263" r:id="rId3"/>
    <p:sldId id="274" r:id="rId4"/>
    <p:sldId id="278" r:id="rId5"/>
    <p:sldId id="279" r:id="rId6"/>
    <p:sldId id="276" r:id="rId7"/>
    <p:sldId id="280" r:id="rId8"/>
    <p:sldId id="277" r:id="rId9"/>
    <p:sldId id="273" r:id="rId10"/>
    <p:sldId id="281" r:id="rId11"/>
    <p:sldId id="264" r:id="rId12"/>
    <p:sldId id="270" r:id="rId13"/>
    <p:sldId id="269" r:id="rId14"/>
    <p:sldId id="266" r:id="rId15"/>
    <p:sldId id="267" r:id="rId16"/>
    <p:sldId id="275" r:id="rId17"/>
    <p:sldId id="285" r:id="rId18"/>
    <p:sldId id="284" r:id="rId19"/>
    <p:sldId id="271" r:id="rId20"/>
    <p:sldId id="272"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445AF2E-6BD6-4D94-8B12-5982923D540A}" type="datetimeFigureOut">
              <a:rPr lang="en-US" smtClean="0"/>
              <a:t>4/27/2019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6FF87C1-6E23-44A7-9B1B-0361802F3FE0}" type="slidenum">
              <a:rPr lang="en-US" smtClean="0"/>
              <a:t>‹#›</a:t>
            </a:fld>
            <a:endParaRPr lang="en-US"/>
          </a:p>
        </p:txBody>
      </p:sp>
    </p:spTree>
    <p:extLst>
      <p:ext uri="{BB962C8B-B14F-4D97-AF65-F5344CB8AC3E}">
        <p14:creationId xmlns:p14="http://schemas.microsoft.com/office/powerpoint/2010/main" val="299565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EE2E19-2E2E-4123-8C62-B7A5E9EFD8AC}" type="datetimeFigureOut">
              <a:rPr lang="en-US" smtClean="0"/>
              <a:t>4/27/2019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6D99645-DF47-4BDA-87DB-289DCF65758D}" type="slidenum">
              <a:rPr lang="en-US" smtClean="0"/>
              <a:t>‹#›</a:t>
            </a:fld>
            <a:endParaRPr lang="en-US"/>
          </a:p>
        </p:txBody>
      </p:sp>
    </p:spTree>
    <p:extLst>
      <p:ext uri="{BB962C8B-B14F-4D97-AF65-F5344CB8AC3E}">
        <p14:creationId xmlns:p14="http://schemas.microsoft.com/office/powerpoint/2010/main" val="43686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99645-DF47-4BDA-87DB-289DCF65758D}" type="slidenum">
              <a:rPr lang="en-US" smtClean="0"/>
              <a:t>1</a:t>
            </a:fld>
            <a:endParaRPr lang="en-US"/>
          </a:p>
        </p:txBody>
      </p:sp>
    </p:spTree>
    <p:extLst>
      <p:ext uri="{BB962C8B-B14F-4D97-AF65-F5344CB8AC3E}">
        <p14:creationId xmlns:p14="http://schemas.microsoft.com/office/powerpoint/2010/main" val="729701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PATTY, FRANK, PAM &amp; AJENE</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10</a:t>
            </a:fld>
            <a:endParaRPr lang="en-US"/>
          </a:p>
        </p:txBody>
      </p:sp>
    </p:spTree>
    <p:extLst>
      <p:ext uri="{BB962C8B-B14F-4D97-AF65-F5344CB8AC3E}">
        <p14:creationId xmlns:p14="http://schemas.microsoft.com/office/powerpoint/2010/main" val="35727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 &amp; PAM</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11</a:t>
            </a:fld>
            <a:endParaRPr lang="en-US"/>
          </a:p>
        </p:txBody>
      </p:sp>
    </p:spTree>
    <p:extLst>
      <p:ext uri="{BB962C8B-B14F-4D97-AF65-F5344CB8AC3E}">
        <p14:creationId xmlns:p14="http://schemas.microsoft.com/office/powerpoint/2010/main" val="75446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 &amp; PAM</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12</a:t>
            </a:fld>
            <a:endParaRPr lang="en-US"/>
          </a:p>
        </p:txBody>
      </p:sp>
    </p:spTree>
    <p:extLst>
      <p:ext uri="{BB962C8B-B14F-4D97-AF65-F5344CB8AC3E}">
        <p14:creationId xmlns:p14="http://schemas.microsoft.com/office/powerpoint/2010/main" val="325531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 &amp; PAM</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13</a:t>
            </a:fld>
            <a:endParaRPr lang="en-US"/>
          </a:p>
        </p:txBody>
      </p:sp>
    </p:spTree>
    <p:extLst>
      <p:ext uri="{BB962C8B-B14F-4D97-AF65-F5344CB8AC3E}">
        <p14:creationId xmlns:p14="http://schemas.microsoft.com/office/powerpoint/2010/main" val="205125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p>
          <a:p>
            <a:r>
              <a:rPr lang="en-US" dirty="0" smtClean="0"/>
              <a:t>Center for Open Education | 330 </a:t>
            </a:r>
            <a:r>
              <a:rPr lang="en-US" dirty="0" err="1" smtClean="0"/>
              <a:t>Wulling</a:t>
            </a:r>
            <a:r>
              <a:rPr lang="en-US" dirty="0" smtClean="0"/>
              <a:t> Hall | 86 Pleasant St SE | Minneapolis, MN 55455 USA | open@umn.edu </a:t>
            </a:r>
          </a:p>
          <a:p>
            <a:r>
              <a:rPr lang="en-US" dirty="0" smtClean="0"/>
              <a:t>College of Education and Human Development | University of Minnesota</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14</a:t>
            </a:fld>
            <a:endParaRPr lang="en-US"/>
          </a:p>
        </p:txBody>
      </p:sp>
    </p:spTree>
    <p:extLst>
      <p:ext uri="{BB962C8B-B14F-4D97-AF65-F5344CB8AC3E}">
        <p14:creationId xmlns:p14="http://schemas.microsoft.com/office/powerpoint/2010/main" val="51506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15</a:t>
            </a:fld>
            <a:endParaRPr lang="en-US"/>
          </a:p>
        </p:txBody>
      </p:sp>
    </p:spTree>
    <p:extLst>
      <p:ext uri="{BB962C8B-B14F-4D97-AF65-F5344CB8AC3E}">
        <p14:creationId xmlns:p14="http://schemas.microsoft.com/office/powerpoint/2010/main" val="3409768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16</a:t>
            </a:fld>
            <a:endParaRPr lang="en-US"/>
          </a:p>
        </p:txBody>
      </p:sp>
    </p:spTree>
    <p:extLst>
      <p:ext uri="{BB962C8B-B14F-4D97-AF65-F5344CB8AC3E}">
        <p14:creationId xmlns:p14="http://schemas.microsoft.com/office/powerpoint/2010/main" val="1657395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99645-DF47-4BDA-87DB-289DCF65758D}" type="slidenum">
              <a:rPr lang="en-US" smtClean="0"/>
              <a:t>17</a:t>
            </a:fld>
            <a:endParaRPr lang="en-US"/>
          </a:p>
        </p:txBody>
      </p:sp>
    </p:spTree>
    <p:extLst>
      <p:ext uri="{BB962C8B-B14F-4D97-AF65-F5344CB8AC3E}">
        <p14:creationId xmlns:p14="http://schemas.microsoft.com/office/powerpoint/2010/main" val="72243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99645-DF47-4BDA-87DB-289DCF65758D}" type="slidenum">
              <a:rPr lang="en-US" smtClean="0"/>
              <a:t>18</a:t>
            </a:fld>
            <a:endParaRPr lang="en-US"/>
          </a:p>
        </p:txBody>
      </p:sp>
    </p:spTree>
    <p:extLst>
      <p:ext uri="{BB962C8B-B14F-4D97-AF65-F5344CB8AC3E}">
        <p14:creationId xmlns:p14="http://schemas.microsoft.com/office/powerpoint/2010/main" val="1503944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99645-DF47-4BDA-87DB-289DCF65758D}" type="slidenum">
              <a:rPr lang="en-US" smtClean="0"/>
              <a:t>19</a:t>
            </a:fld>
            <a:endParaRPr lang="en-US"/>
          </a:p>
        </p:txBody>
      </p:sp>
    </p:spTree>
    <p:extLst>
      <p:ext uri="{BB962C8B-B14F-4D97-AF65-F5344CB8AC3E}">
        <p14:creationId xmlns:p14="http://schemas.microsoft.com/office/powerpoint/2010/main" val="325231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place in which people with shared interests, especially in computing or technology, can gather to work on projects while sharing ideas, equipment, and knowledge.” </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2</a:t>
            </a:fld>
            <a:endParaRPr lang="en-US"/>
          </a:p>
        </p:txBody>
      </p:sp>
    </p:spTree>
    <p:extLst>
      <p:ext uri="{BB962C8B-B14F-4D97-AF65-F5344CB8AC3E}">
        <p14:creationId xmlns:p14="http://schemas.microsoft.com/office/powerpoint/2010/main" val="3529902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99645-DF47-4BDA-87DB-289DCF65758D}" type="slidenum">
              <a:rPr lang="en-US" smtClean="0"/>
              <a:t>20</a:t>
            </a:fld>
            <a:endParaRPr lang="en-US"/>
          </a:p>
        </p:txBody>
      </p:sp>
    </p:spTree>
    <p:extLst>
      <p:ext uri="{BB962C8B-B14F-4D97-AF65-F5344CB8AC3E}">
        <p14:creationId xmlns:p14="http://schemas.microsoft.com/office/powerpoint/2010/main" val="267922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3</a:t>
            </a:fld>
            <a:endParaRPr lang="en-US"/>
          </a:p>
        </p:txBody>
      </p:sp>
    </p:spTree>
    <p:extLst>
      <p:ext uri="{BB962C8B-B14F-4D97-AF65-F5344CB8AC3E}">
        <p14:creationId xmlns:p14="http://schemas.microsoft.com/office/powerpoint/2010/main" val="303661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4</a:t>
            </a:fld>
            <a:endParaRPr lang="en-US"/>
          </a:p>
        </p:txBody>
      </p:sp>
    </p:spTree>
    <p:extLst>
      <p:ext uri="{BB962C8B-B14F-4D97-AF65-F5344CB8AC3E}">
        <p14:creationId xmlns:p14="http://schemas.microsoft.com/office/powerpoint/2010/main" val="224158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5</a:t>
            </a:fld>
            <a:endParaRPr lang="en-US"/>
          </a:p>
        </p:txBody>
      </p:sp>
    </p:spTree>
    <p:extLst>
      <p:ext uri="{BB962C8B-B14F-4D97-AF65-F5344CB8AC3E}">
        <p14:creationId xmlns:p14="http://schemas.microsoft.com/office/powerpoint/2010/main" val="160667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p>
          <a:p>
            <a:r>
              <a:rPr lang="en-US" dirty="0" smtClean="0"/>
              <a:t>First two bullets from Cheryl’s plenary 2019 PP</a:t>
            </a:r>
          </a:p>
          <a:p>
            <a:r>
              <a:rPr lang="en-US" dirty="0" smtClean="0"/>
              <a:t>Last three bullets from the C-ID Model Curriculum Page: https://www.c-id.net/model-curriculum </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6</a:t>
            </a:fld>
            <a:endParaRPr lang="en-US"/>
          </a:p>
        </p:txBody>
      </p:sp>
    </p:spTree>
    <p:extLst>
      <p:ext uri="{BB962C8B-B14F-4D97-AF65-F5344CB8AC3E}">
        <p14:creationId xmlns:p14="http://schemas.microsoft.com/office/powerpoint/2010/main" val="371134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7</a:t>
            </a:fld>
            <a:endParaRPr lang="en-US"/>
          </a:p>
        </p:txBody>
      </p:sp>
    </p:spTree>
    <p:extLst>
      <p:ext uri="{BB962C8B-B14F-4D97-AF65-F5344CB8AC3E}">
        <p14:creationId xmlns:p14="http://schemas.microsoft.com/office/powerpoint/2010/main" val="308942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8</a:t>
            </a:fld>
            <a:endParaRPr lang="en-US"/>
          </a:p>
        </p:txBody>
      </p:sp>
    </p:spTree>
    <p:extLst>
      <p:ext uri="{BB962C8B-B14F-4D97-AF65-F5344CB8AC3E}">
        <p14:creationId xmlns:p14="http://schemas.microsoft.com/office/powerpoint/2010/main" val="171140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 PRESENTERS: PATTY, FRANK, PAM &amp; AJENE</a:t>
            </a:r>
          </a:p>
          <a:p>
            <a:r>
              <a:rPr lang="en-US" dirty="0" smtClean="0"/>
              <a:t>Talk about how the team surveyed the subject areas and discussed:</a:t>
            </a:r>
          </a:p>
          <a:p>
            <a:pPr marL="228600" indent="-228600">
              <a:buAutoNum type="arabicPeriod"/>
            </a:pPr>
            <a:r>
              <a:rPr lang="en-US" baseline="0" dirty="0" smtClean="0"/>
              <a:t>Which were most important broad topics for each course</a:t>
            </a:r>
          </a:p>
          <a:p>
            <a:pPr marL="228600" indent="-228600">
              <a:buAutoNum type="arabicPeriod"/>
            </a:pPr>
            <a:r>
              <a:rPr lang="en-US" baseline="0" dirty="0" smtClean="0"/>
              <a:t>How to prevent overlap</a:t>
            </a:r>
          </a:p>
          <a:p>
            <a:pPr marL="228600" indent="-228600">
              <a:buAutoNum type="arabicPeriod"/>
            </a:pPr>
            <a:r>
              <a:rPr lang="en-US" baseline="0" dirty="0" smtClean="0"/>
              <a:t>Checked and double-checked to make sure all relevant content was covered somewhere</a:t>
            </a:r>
          </a:p>
          <a:p>
            <a:pPr marL="228600" indent="-228600">
              <a:buAutoNum type="arabicPeriod"/>
            </a:pPr>
            <a:r>
              <a:rPr lang="en-US" baseline="0" dirty="0" smtClean="0"/>
              <a:t>Negotiating in times of differences in opinion!</a:t>
            </a:r>
          </a:p>
          <a:p>
            <a:pPr marL="228600" indent="-228600">
              <a:buAutoNum type="arabicPeriod"/>
            </a:pPr>
            <a:r>
              <a:rPr lang="en-US" baseline="0" dirty="0" smtClean="0"/>
              <a:t>How we might get a set of objectives established for one course, but then realize something was left out and had to go back to revisit a course we had thought was completed</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6D99645-DF47-4BDA-87DB-289DCF65758D}" type="slidenum">
              <a:rPr lang="en-US" smtClean="0"/>
              <a:t>9</a:t>
            </a:fld>
            <a:endParaRPr lang="en-US"/>
          </a:p>
        </p:txBody>
      </p:sp>
    </p:spTree>
    <p:extLst>
      <p:ext uri="{BB962C8B-B14F-4D97-AF65-F5344CB8AC3E}">
        <p14:creationId xmlns:p14="http://schemas.microsoft.com/office/powerpoint/2010/main" val="370002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pen.umn.edu/opentextbooks/textbooks/media-innovation-and-entrepreneurshi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mailto:David.Hollomon@vvc.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pstegeman@collegeofthedesert.edu" TargetMode="External"/><Relationship Id="rId4" Type="http://schemas.openxmlformats.org/officeDocument/2006/relationships/hyperlink" Target="mailto:dpasley@barstow.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id.net/model-curriculu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ursera.org/learn/uva-darden-agile-team-manage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71762"/>
            <a:ext cx="7766936" cy="2030843"/>
          </a:xfrm>
        </p:spPr>
        <p:txBody>
          <a:bodyPr/>
          <a:lstStyle/>
          <a:p>
            <a:r>
              <a:rPr lang="en-US" sz="4000" dirty="0" smtClean="0"/>
              <a:t>Entrepreneurship Curriculum Development with Makerspace Concepts! </a:t>
            </a:r>
            <a:endParaRPr lang="en-US" sz="4000" dirty="0"/>
          </a:p>
        </p:txBody>
      </p:sp>
      <p:sp>
        <p:nvSpPr>
          <p:cNvPr id="3" name="Subtitle 2"/>
          <p:cNvSpPr>
            <a:spLocks noGrp="1"/>
          </p:cNvSpPr>
          <p:nvPr>
            <p:ph type="subTitle" idx="1"/>
          </p:nvPr>
        </p:nvSpPr>
        <p:spPr>
          <a:xfrm>
            <a:off x="1507067" y="2302605"/>
            <a:ext cx="7766936" cy="3887180"/>
          </a:xfrm>
        </p:spPr>
        <p:txBody>
          <a:bodyPr>
            <a:normAutofit fontScale="85000" lnSpcReduction="20000"/>
          </a:bodyPr>
          <a:lstStyle/>
          <a:p>
            <a:r>
              <a:rPr lang="en-US" dirty="0" smtClean="0"/>
              <a:t>Curriculum Alignment Project – Inland Empire Regional Consortium</a:t>
            </a:r>
          </a:p>
          <a:p>
            <a:r>
              <a:rPr lang="en-US" dirty="0" smtClean="0"/>
              <a:t>Lisa Kiplinger-Kennedy – Deputy Sector Navigator, Business &amp; Entrepreneurship</a:t>
            </a:r>
          </a:p>
          <a:p>
            <a:r>
              <a:rPr lang="en-US" dirty="0" smtClean="0"/>
              <a:t>Frank Almeida – Moreno Valley College   </a:t>
            </a:r>
          </a:p>
          <a:p>
            <a:r>
              <a:rPr lang="en-US" dirty="0" smtClean="0"/>
              <a:t>Marie Boyd – Chaffey College, Curriculum Chair</a:t>
            </a:r>
          </a:p>
          <a:p>
            <a:r>
              <a:rPr lang="en-US" dirty="0" smtClean="0"/>
              <a:t>Pamela </a:t>
            </a:r>
            <a:r>
              <a:rPr lang="en-US" dirty="0"/>
              <a:t>Stegeman – </a:t>
            </a:r>
            <a:r>
              <a:rPr lang="en-US" dirty="0" smtClean="0"/>
              <a:t>College  </a:t>
            </a:r>
          </a:p>
          <a:p>
            <a:r>
              <a:rPr lang="en-US" dirty="0" err="1" smtClean="0"/>
              <a:t>Ajene</a:t>
            </a:r>
            <a:r>
              <a:rPr lang="en-US" dirty="0" smtClean="0"/>
              <a:t> Wilcoxson – Riverside City College</a:t>
            </a:r>
          </a:p>
          <a:p>
            <a:r>
              <a:rPr lang="en-US" dirty="0" smtClean="0"/>
              <a:t>Patty Worsham – Norco College</a:t>
            </a:r>
          </a:p>
          <a:p>
            <a:endParaRPr lang="en-US" dirty="0"/>
          </a:p>
          <a:p>
            <a:r>
              <a:rPr lang="en-US" dirty="0" smtClean="0"/>
              <a:t>  </a:t>
            </a:r>
          </a:p>
          <a:p>
            <a:pPr algn="ctr"/>
            <a:r>
              <a:rPr lang="en-US" sz="3000" b="1" dirty="0"/>
              <a:t>2019 Career and Noncredit Institute </a:t>
            </a:r>
            <a:endParaRPr lang="en-US" sz="3000" b="1" dirty="0" smtClean="0"/>
          </a:p>
          <a:p>
            <a:pPr algn="ctr"/>
            <a:r>
              <a:rPr lang="en-US" sz="3000" b="1" smtClean="0"/>
              <a:t>ASCCC</a:t>
            </a:r>
            <a:endParaRPr lang="en-US" sz="3000" b="1" dirty="0" smtClean="0"/>
          </a:p>
          <a:p>
            <a:endParaRPr lang="en-US" dirty="0" smtClean="0"/>
          </a:p>
          <a:p>
            <a:endParaRPr lang="en-US" dirty="0" smtClean="0"/>
          </a:p>
          <a:p>
            <a:endParaRPr lang="en-US" dirty="0" smtClean="0"/>
          </a:p>
          <a:p>
            <a:endParaRPr lang="en-US" dirty="0"/>
          </a:p>
        </p:txBody>
      </p:sp>
      <p:pic>
        <p:nvPicPr>
          <p:cNvPr id="5" name="Picture 4"/>
          <p:cNvPicPr>
            <a:picLocks noChangeAspect="1"/>
          </p:cNvPicPr>
          <p:nvPr/>
        </p:nvPicPr>
        <p:blipFill>
          <a:blip r:embed="rId3"/>
          <a:stretch>
            <a:fillRect/>
          </a:stretch>
        </p:blipFill>
        <p:spPr>
          <a:xfrm>
            <a:off x="179533" y="5259079"/>
            <a:ext cx="1598921" cy="1598921"/>
          </a:xfrm>
          <a:prstGeom prst="rect">
            <a:avLst/>
          </a:prstGeom>
        </p:spPr>
      </p:pic>
    </p:spTree>
    <p:extLst>
      <p:ext uri="{BB962C8B-B14F-4D97-AF65-F5344CB8AC3E}">
        <p14:creationId xmlns:p14="http://schemas.microsoft.com/office/powerpoint/2010/main" val="2655380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Finished Products</a:t>
            </a:r>
            <a:endParaRPr lang="en-US" dirty="0"/>
          </a:p>
        </p:txBody>
      </p:sp>
      <p:sp>
        <p:nvSpPr>
          <p:cNvPr id="3" name="Content Placeholder 2"/>
          <p:cNvSpPr>
            <a:spLocks noGrp="1"/>
          </p:cNvSpPr>
          <p:nvPr>
            <p:ph idx="1"/>
          </p:nvPr>
        </p:nvSpPr>
        <p:spPr/>
        <p:txBody>
          <a:bodyPr/>
          <a:lstStyle/>
          <a:p>
            <a:r>
              <a:rPr lang="en-US" dirty="0"/>
              <a:t>ENTRE 100 Introduction to Entrepreneurship</a:t>
            </a:r>
          </a:p>
          <a:p>
            <a:r>
              <a:rPr lang="en-US" dirty="0"/>
              <a:t>ENTRE 104 Entrepreneurship Basics</a:t>
            </a:r>
          </a:p>
          <a:p>
            <a:r>
              <a:rPr lang="en-US" dirty="0"/>
              <a:t>ENTRE 105 Starting a Business with Limited Resources</a:t>
            </a:r>
          </a:p>
          <a:p>
            <a:r>
              <a:rPr lang="en-US" dirty="0"/>
              <a:t>ENTRE 107 Money, Finance and Accounting for Entrepreneurs</a:t>
            </a:r>
          </a:p>
          <a:p>
            <a:r>
              <a:rPr lang="en-US" dirty="0"/>
              <a:t>ENTRE 108 Business </a:t>
            </a:r>
            <a:r>
              <a:rPr lang="en-US" dirty="0" smtClean="0"/>
              <a:t>Model Canvas </a:t>
            </a:r>
            <a:r>
              <a:rPr lang="en-US" dirty="0"/>
              <a:t>and Presentations</a:t>
            </a:r>
          </a:p>
          <a:p>
            <a:r>
              <a:rPr lang="en-US" dirty="0"/>
              <a:t>ENTRE 110 Entrepreneurial Simulation</a:t>
            </a:r>
          </a:p>
          <a:p>
            <a:r>
              <a:rPr lang="en-US" dirty="0"/>
              <a:t>ENTRE 112 Building an Entrepreneurial Team</a:t>
            </a:r>
          </a:p>
          <a:p>
            <a:r>
              <a:rPr lang="en-US" dirty="0"/>
              <a:t>ENTRE 114 Solopreneur</a:t>
            </a:r>
          </a:p>
          <a:p>
            <a:endParaRPr lang="en-US" dirty="0"/>
          </a:p>
        </p:txBody>
      </p:sp>
    </p:spTree>
    <p:extLst>
      <p:ext uri="{BB962C8B-B14F-4D97-AF65-F5344CB8AC3E}">
        <p14:creationId xmlns:p14="http://schemas.microsoft.com/office/powerpoint/2010/main" val="99645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Curriculum Topics – In the Weeds with a Curriculum Geek!</a:t>
            </a:r>
            <a:endParaRPr lang="en-US" dirty="0"/>
          </a:p>
        </p:txBody>
      </p:sp>
      <p:sp>
        <p:nvSpPr>
          <p:cNvPr id="4" name="Content Placeholder 3"/>
          <p:cNvSpPr>
            <a:spLocks noGrp="1"/>
          </p:cNvSpPr>
          <p:nvPr>
            <p:ph idx="1"/>
          </p:nvPr>
        </p:nvSpPr>
        <p:spPr/>
        <p:txBody>
          <a:bodyPr/>
          <a:lstStyle/>
          <a:p>
            <a:r>
              <a:rPr lang="en-US" dirty="0" smtClean="0"/>
              <a:t>T5 required elements in a Course Outline of Record (COR) versus local process</a:t>
            </a:r>
          </a:p>
          <a:p>
            <a:r>
              <a:rPr lang="en-US" dirty="0" smtClean="0"/>
              <a:t>T5 required elements in </a:t>
            </a:r>
            <a:r>
              <a:rPr lang="en-US" dirty="0"/>
              <a:t>a Course </a:t>
            </a:r>
            <a:r>
              <a:rPr lang="en-US" dirty="0" smtClean="0"/>
              <a:t>Outline </a:t>
            </a:r>
            <a:r>
              <a:rPr lang="en-US" dirty="0"/>
              <a:t>of Record (COR) </a:t>
            </a:r>
            <a:r>
              <a:rPr lang="en-US" dirty="0" smtClean="0"/>
              <a:t>versus accreditation requirements</a:t>
            </a:r>
          </a:p>
          <a:p>
            <a:r>
              <a:rPr lang="en-US" dirty="0" smtClean="0"/>
              <a:t>What’s an “integrated” Course Outline of Record?</a:t>
            </a:r>
          </a:p>
          <a:p>
            <a:r>
              <a:rPr lang="en-US" dirty="0" smtClean="0"/>
              <a:t>What’s the difference between Content and Objectives?? </a:t>
            </a:r>
          </a:p>
          <a:p>
            <a:r>
              <a:rPr lang="en-US" dirty="0" smtClean="0"/>
              <a:t>Unit Values  PCAH </a:t>
            </a:r>
          </a:p>
          <a:p>
            <a:r>
              <a:rPr lang="en-US" dirty="0" smtClean="0"/>
              <a:t>Where do </a:t>
            </a:r>
            <a:r>
              <a:rPr lang="en-US" smtClean="0"/>
              <a:t>SLOs belong?</a:t>
            </a:r>
            <a:endParaRPr lang="en-US" dirty="0" smtClean="0"/>
          </a:p>
          <a:p>
            <a:endParaRPr lang="en-US" dirty="0"/>
          </a:p>
        </p:txBody>
      </p:sp>
    </p:spTree>
    <p:extLst>
      <p:ext uri="{BB962C8B-B14F-4D97-AF65-F5344CB8AC3E}">
        <p14:creationId xmlns:p14="http://schemas.microsoft.com/office/powerpoint/2010/main" val="3599546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Design – Title 5 </a:t>
            </a:r>
            <a:r>
              <a:rPr lang="en-US" smtClean="0"/>
              <a:t>and Beyond!</a:t>
            </a:r>
            <a:endParaRPr lang="en-US" dirty="0"/>
          </a:p>
        </p:txBody>
      </p:sp>
      <p:sp>
        <p:nvSpPr>
          <p:cNvPr id="3" name="Content Placeholder 2"/>
          <p:cNvSpPr>
            <a:spLocks noGrp="1"/>
          </p:cNvSpPr>
          <p:nvPr>
            <p:ph idx="1"/>
          </p:nvPr>
        </p:nvSpPr>
        <p:spPr/>
        <p:txBody>
          <a:bodyPr/>
          <a:lstStyle/>
          <a:p>
            <a:r>
              <a:rPr lang="en-US" dirty="0" smtClean="0"/>
              <a:t>Stackable Certificates – what does T5 say? NOTHING!</a:t>
            </a:r>
          </a:p>
          <a:p>
            <a:r>
              <a:rPr lang="en-US" dirty="0" smtClean="0"/>
              <a:t>Funding Formula!</a:t>
            </a:r>
          </a:p>
          <a:p>
            <a:r>
              <a:rPr lang="en-US" dirty="0" smtClean="0"/>
              <a:t>Financial Aid!</a:t>
            </a:r>
            <a:endParaRPr lang="en-US" dirty="0"/>
          </a:p>
        </p:txBody>
      </p:sp>
    </p:spTree>
    <p:extLst>
      <p:ext uri="{BB962C8B-B14F-4D97-AF65-F5344CB8AC3E}">
        <p14:creationId xmlns:p14="http://schemas.microsoft.com/office/powerpoint/2010/main" val="189677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 Topics</a:t>
            </a:r>
            <a:endParaRPr lang="en-US" dirty="0"/>
          </a:p>
        </p:txBody>
      </p:sp>
      <p:sp>
        <p:nvSpPr>
          <p:cNvPr id="3" name="Content Placeholder 2"/>
          <p:cNvSpPr>
            <a:spLocks noGrp="1"/>
          </p:cNvSpPr>
          <p:nvPr>
            <p:ph idx="1"/>
          </p:nvPr>
        </p:nvSpPr>
        <p:spPr/>
        <p:txBody>
          <a:bodyPr/>
          <a:lstStyle/>
          <a:p>
            <a:r>
              <a:rPr lang="en-US" dirty="0" smtClean="0"/>
              <a:t>How different colleges in our consortium handle Minimum Qualifications</a:t>
            </a:r>
          </a:p>
          <a:p>
            <a:r>
              <a:rPr lang="en-US" dirty="0" smtClean="0"/>
              <a:t>External Accreditors and Their  Benefits</a:t>
            </a:r>
          </a:p>
          <a:p>
            <a:pPr lvl="1"/>
            <a:r>
              <a:rPr lang="en-US" dirty="0" smtClean="0"/>
              <a:t>i.e., Accreditation Council for Business Schools and Programs</a:t>
            </a:r>
          </a:p>
          <a:p>
            <a:r>
              <a:rPr lang="en-US" dirty="0" smtClean="0"/>
              <a:t>Title 5 requirements of a Course Outline of Record versus academic freedom</a:t>
            </a:r>
          </a:p>
          <a:p>
            <a:r>
              <a:rPr lang="en-US" dirty="0" smtClean="0"/>
              <a:t>Load issues – credit versus noncredit</a:t>
            </a:r>
            <a:endParaRPr lang="en-US" dirty="0"/>
          </a:p>
        </p:txBody>
      </p:sp>
    </p:spTree>
    <p:extLst>
      <p:ext uri="{BB962C8B-B14F-4D97-AF65-F5344CB8AC3E}">
        <p14:creationId xmlns:p14="http://schemas.microsoft.com/office/powerpoint/2010/main" val="4079017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Articulation Topics</a:t>
            </a:r>
            <a:endParaRPr lang="en-US" dirty="0"/>
          </a:p>
        </p:txBody>
      </p:sp>
      <p:sp>
        <p:nvSpPr>
          <p:cNvPr id="3" name="Content Placeholder 2"/>
          <p:cNvSpPr>
            <a:spLocks noGrp="1"/>
          </p:cNvSpPr>
          <p:nvPr>
            <p:ph idx="1"/>
          </p:nvPr>
        </p:nvSpPr>
        <p:spPr/>
        <p:txBody>
          <a:bodyPr/>
          <a:lstStyle/>
          <a:p>
            <a:r>
              <a:rPr lang="en-US" dirty="0" smtClean="0"/>
              <a:t>Transfer curriculum versus non-transfer – how do colleges establish “transfer” level curriculum?</a:t>
            </a:r>
          </a:p>
          <a:p>
            <a:r>
              <a:rPr lang="en-US" dirty="0" smtClean="0"/>
              <a:t>Why do we need to include out of class assignments on our Course Outlines of Record</a:t>
            </a:r>
          </a:p>
          <a:p>
            <a:r>
              <a:rPr lang="en-US" dirty="0" smtClean="0"/>
              <a:t>Why do we need to include textbooks on our Course Outlines of Record?</a:t>
            </a:r>
          </a:p>
          <a:p>
            <a:r>
              <a:rPr lang="en-US" dirty="0" smtClean="0"/>
              <a:t>Open Education Resources in place of traditional texts:</a:t>
            </a:r>
          </a:p>
          <a:p>
            <a:pPr marL="0" indent="0">
              <a:buNone/>
            </a:pPr>
            <a:r>
              <a:rPr lang="en-US" dirty="0"/>
              <a:t>	</a:t>
            </a:r>
            <a:r>
              <a:rPr lang="en-US" dirty="0" smtClean="0"/>
              <a:t>	</a:t>
            </a:r>
            <a:r>
              <a:rPr lang="en-US" dirty="0" smtClean="0">
                <a:hlinkClick r:id="rId3"/>
              </a:rPr>
              <a:t>Open Textbook Library </a:t>
            </a:r>
            <a:endParaRPr lang="en-US" dirty="0"/>
          </a:p>
        </p:txBody>
      </p:sp>
    </p:spTree>
    <p:extLst>
      <p:ext uri="{BB962C8B-B14F-4D97-AF65-F5344CB8AC3E}">
        <p14:creationId xmlns:p14="http://schemas.microsoft.com/office/powerpoint/2010/main" val="998050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Consortium Topics</a:t>
            </a:r>
            <a:endParaRPr lang="en-US" dirty="0"/>
          </a:p>
        </p:txBody>
      </p:sp>
      <p:sp>
        <p:nvSpPr>
          <p:cNvPr id="3" name="Content Placeholder 2"/>
          <p:cNvSpPr>
            <a:spLocks noGrp="1"/>
          </p:cNvSpPr>
          <p:nvPr>
            <p:ph idx="1"/>
          </p:nvPr>
        </p:nvSpPr>
        <p:spPr/>
        <p:txBody>
          <a:bodyPr/>
          <a:lstStyle/>
          <a:p>
            <a:r>
              <a:rPr lang="en-US" dirty="0" smtClean="0"/>
              <a:t>Streamlined recommendations</a:t>
            </a:r>
          </a:p>
          <a:p>
            <a:r>
              <a:rPr lang="en-US" dirty="0" smtClean="0"/>
              <a:t>Streamlined approval at the Chancellor’s Office</a:t>
            </a:r>
          </a:p>
          <a:p>
            <a:r>
              <a:rPr lang="en-US" dirty="0" smtClean="0"/>
              <a:t>Entrepreneurship Curriculum available to CCCs throughout the State</a:t>
            </a:r>
            <a:endParaRPr lang="en-US" dirty="0"/>
          </a:p>
        </p:txBody>
      </p:sp>
      <p:pic>
        <p:nvPicPr>
          <p:cNvPr id="4" name="Picture 3"/>
          <p:cNvPicPr>
            <a:picLocks noChangeAspect="1"/>
          </p:cNvPicPr>
          <p:nvPr/>
        </p:nvPicPr>
        <p:blipFill>
          <a:blip r:embed="rId3"/>
          <a:stretch>
            <a:fillRect/>
          </a:stretch>
        </p:blipFill>
        <p:spPr>
          <a:xfrm>
            <a:off x="7130562" y="140495"/>
            <a:ext cx="1905000" cy="1905000"/>
          </a:xfrm>
          <a:prstGeom prst="rect">
            <a:avLst/>
          </a:prstGeom>
        </p:spPr>
      </p:pic>
    </p:spTree>
    <p:extLst>
      <p:ext uri="{BB962C8B-B14F-4D97-AF65-F5344CB8AC3E}">
        <p14:creationId xmlns:p14="http://schemas.microsoft.com/office/powerpoint/2010/main" val="4208404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a:t>MAJOR </a:t>
            </a:r>
            <a:r>
              <a:rPr lang="en-US" dirty="0" smtClean="0"/>
              <a:t>OUTCOMES:</a:t>
            </a:r>
          </a:p>
          <a:p>
            <a:pPr marL="0" indent="0">
              <a:buNone/>
            </a:pPr>
            <a:r>
              <a:rPr lang="en-US" dirty="0" smtClean="0"/>
              <a:t>A </a:t>
            </a:r>
            <a:r>
              <a:rPr lang="en-US" dirty="0"/>
              <a:t>cohesive regional Small Business curriculum</a:t>
            </a:r>
            <a:r>
              <a:rPr lang="en-US" dirty="0" smtClean="0"/>
              <a:t>.  DONE</a:t>
            </a:r>
            <a:endParaRPr lang="en-US" dirty="0"/>
          </a:p>
          <a:p>
            <a:pPr marL="0" indent="0">
              <a:buNone/>
            </a:pPr>
            <a:r>
              <a:rPr lang="en-US" dirty="0" smtClean="0"/>
              <a:t>Region-wide </a:t>
            </a:r>
            <a:r>
              <a:rPr lang="en-US" dirty="0"/>
              <a:t>Entrepreneur certificate pathway</a:t>
            </a:r>
            <a:r>
              <a:rPr lang="en-US" dirty="0" smtClean="0"/>
              <a:t>.  ALMOST DONE</a:t>
            </a:r>
            <a:endParaRPr lang="en-US" dirty="0"/>
          </a:p>
          <a:p>
            <a:pPr marL="0" indent="0">
              <a:buNone/>
            </a:pPr>
            <a:r>
              <a:rPr lang="en-US" dirty="0"/>
              <a:t>•	</a:t>
            </a:r>
            <a:r>
              <a:rPr lang="en-US" b="1" dirty="0"/>
              <a:t>Strong regional partnerships between CC, K12, and industry </a:t>
            </a:r>
            <a:r>
              <a:rPr lang="en-US" b="1" dirty="0" smtClean="0"/>
              <a:t>sectors.</a:t>
            </a:r>
          </a:p>
          <a:p>
            <a:pPr marL="0" indent="0">
              <a:buNone/>
            </a:pPr>
            <a:r>
              <a:rPr lang="en-US" dirty="0" smtClean="0"/>
              <a:t>Portable </a:t>
            </a:r>
            <a:r>
              <a:rPr lang="en-US" dirty="0"/>
              <a:t>Small Business and Entrepreneur Curriculum</a:t>
            </a:r>
            <a:r>
              <a:rPr lang="en-US" dirty="0" smtClean="0"/>
              <a:t>. DONE</a:t>
            </a:r>
            <a:endParaRPr lang="en-US" dirty="0"/>
          </a:p>
          <a:p>
            <a:pPr marL="0" indent="0">
              <a:buNone/>
            </a:pPr>
            <a:r>
              <a:rPr lang="en-US" dirty="0"/>
              <a:t>•	</a:t>
            </a:r>
            <a:r>
              <a:rPr lang="en-US" b="1" dirty="0"/>
              <a:t>A skilled and trained workforce within the areas of Gig economy, nonprofits, and small businesses.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78" y="2584938"/>
            <a:ext cx="339920" cy="314993"/>
          </a:xfrm>
          <a:prstGeom prst="rect">
            <a:avLst/>
          </a:prstGeom>
        </p:spPr>
      </p:pic>
      <p:pic>
        <p:nvPicPr>
          <p:cNvPr id="5" name="Picture 4"/>
          <p:cNvPicPr>
            <a:picLocks noChangeAspect="1"/>
          </p:cNvPicPr>
          <p:nvPr/>
        </p:nvPicPr>
        <p:blipFill>
          <a:blip r:embed="rId4"/>
          <a:stretch>
            <a:fillRect/>
          </a:stretch>
        </p:blipFill>
        <p:spPr>
          <a:xfrm>
            <a:off x="439191" y="3783956"/>
            <a:ext cx="341406" cy="317019"/>
          </a:xfrm>
          <a:prstGeom prst="rect">
            <a:avLst/>
          </a:prstGeom>
        </p:spPr>
      </p:pic>
      <p:pic>
        <p:nvPicPr>
          <p:cNvPr id="6" name="Picture 5"/>
          <p:cNvPicPr>
            <a:picLocks noChangeAspect="1"/>
          </p:cNvPicPr>
          <p:nvPr/>
        </p:nvPicPr>
        <p:blipFill>
          <a:blip r:embed="rId4"/>
          <a:stretch>
            <a:fillRect/>
          </a:stretch>
        </p:blipFill>
        <p:spPr>
          <a:xfrm>
            <a:off x="421280" y="3024924"/>
            <a:ext cx="341406" cy="317019"/>
          </a:xfrm>
          <a:prstGeom prst="rect">
            <a:avLst/>
          </a:prstGeom>
        </p:spPr>
      </p:pic>
    </p:spTree>
    <p:extLst>
      <p:ext uri="{BB962C8B-B14F-4D97-AF65-F5344CB8AC3E}">
        <p14:creationId xmlns:p14="http://schemas.microsoft.com/office/powerpoint/2010/main" val="3324419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Impressions Overall…..</a:t>
            </a:r>
          </a:p>
        </p:txBody>
      </p:sp>
      <p:pic>
        <p:nvPicPr>
          <p:cNvPr id="4" name="Content Placeholder 3"/>
          <p:cNvPicPr>
            <a:picLocks noGrp="1" noChangeAspect="1"/>
          </p:cNvPicPr>
          <p:nvPr>
            <p:ph idx="1"/>
          </p:nvPr>
        </p:nvPicPr>
        <p:blipFill>
          <a:blip r:embed="rId3"/>
          <a:stretch>
            <a:fillRect/>
          </a:stretch>
        </p:blipFill>
        <p:spPr>
          <a:xfrm>
            <a:off x="509068" y="1796430"/>
            <a:ext cx="2456901" cy="1841152"/>
          </a:xfrm>
          <a:prstGeom prst="rect">
            <a:avLst/>
          </a:prstGeom>
        </p:spPr>
      </p:pic>
      <p:pic>
        <p:nvPicPr>
          <p:cNvPr id="5" name="Picture 4"/>
          <p:cNvPicPr>
            <a:picLocks noChangeAspect="1"/>
          </p:cNvPicPr>
          <p:nvPr/>
        </p:nvPicPr>
        <p:blipFill>
          <a:blip r:embed="rId4"/>
          <a:stretch>
            <a:fillRect/>
          </a:stretch>
        </p:blipFill>
        <p:spPr>
          <a:xfrm>
            <a:off x="6642968" y="1680520"/>
            <a:ext cx="3401863" cy="2206943"/>
          </a:xfrm>
          <a:prstGeom prst="rect">
            <a:avLst/>
          </a:prstGeom>
        </p:spPr>
      </p:pic>
      <p:pic>
        <p:nvPicPr>
          <p:cNvPr id="7" name="Picture 6"/>
          <p:cNvPicPr>
            <a:picLocks noChangeAspect="1"/>
          </p:cNvPicPr>
          <p:nvPr/>
        </p:nvPicPr>
        <p:blipFill>
          <a:blip r:embed="rId5"/>
          <a:stretch>
            <a:fillRect/>
          </a:stretch>
        </p:blipFill>
        <p:spPr>
          <a:xfrm>
            <a:off x="3004069" y="1440977"/>
            <a:ext cx="4762500" cy="3476625"/>
          </a:xfrm>
          <a:prstGeom prst="rect">
            <a:avLst/>
          </a:prstGeom>
        </p:spPr>
      </p:pic>
      <p:pic>
        <p:nvPicPr>
          <p:cNvPr id="8" name="Picture 7"/>
          <p:cNvPicPr>
            <a:picLocks noChangeAspect="1"/>
          </p:cNvPicPr>
          <p:nvPr/>
        </p:nvPicPr>
        <p:blipFill rotWithShape="1">
          <a:blip r:embed="rId6"/>
          <a:srcRect l="122695" t="-77619" r="-122695" b="89368"/>
          <a:stretch/>
        </p:blipFill>
        <p:spPr>
          <a:xfrm>
            <a:off x="4445000" y="2002480"/>
            <a:ext cx="3581400" cy="2353620"/>
          </a:xfrm>
          <a:prstGeom prst="rect">
            <a:avLst/>
          </a:prstGeom>
        </p:spPr>
      </p:pic>
      <p:pic>
        <p:nvPicPr>
          <p:cNvPr id="9" name="Picture 8"/>
          <p:cNvPicPr>
            <a:picLocks noChangeAspect="1"/>
          </p:cNvPicPr>
          <p:nvPr/>
        </p:nvPicPr>
        <p:blipFill rotWithShape="1">
          <a:blip r:embed="rId6"/>
          <a:srcRect b="7619"/>
          <a:stretch/>
        </p:blipFill>
        <p:spPr>
          <a:xfrm>
            <a:off x="509068" y="4089400"/>
            <a:ext cx="3581400" cy="2463800"/>
          </a:xfrm>
          <a:prstGeom prst="rect">
            <a:avLst/>
          </a:prstGeom>
        </p:spPr>
      </p:pic>
      <p:pic>
        <p:nvPicPr>
          <p:cNvPr id="10" name="Picture 9"/>
          <p:cNvPicPr>
            <a:picLocks noChangeAspect="1"/>
          </p:cNvPicPr>
          <p:nvPr/>
        </p:nvPicPr>
        <p:blipFill rotWithShape="1">
          <a:blip r:embed="rId7"/>
          <a:srcRect l="38610" t="11440" r="-222" b="12226"/>
          <a:stretch/>
        </p:blipFill>
        <p:spPr>
          <a:xfrm>
            <a:off x="7909271" y="3947923"/>
            <a:ext cx="2034829" cy="2695528"/>
          </a:xfrm>
          <a:prstGeom prst="rect">
            <a:avLst/>
          </a:prstGeom>
        </p:spPr>
      </p:pic>
      <p:pic>
        <p:nvPicPr>
          <p:cNvPr id="11" name="Picture 10"/>
          <p:cNvPicPr>
            <a:picLocks noChangeAspect="1"/>
          </p:cNvPicPr>
          <p:nvPr/>
        </p:nvPicPr>
        <p:blipFill>
          <a:blip r:embed="rId8"/>
          <a:stretch>
            <a:fillRect/>
          </a:stretch>
        </p:blipFill>
        <p:spPr>
          <a:xfrm>
            <a:off x="1630466" y="2896492"/>
            <a:ext cx="8596105" cy="3316511"/>
          </a:xfrm>
          <a:prstGeom prst="rect">
            <a:avLst/>
          </a:prstGeom>
        </p:spPr>
      </p:pic>
    </p:spTree>
    <p:extLst>
      <p:ext uri="{BB962C8B-B14F-4D97-AF65-F5344CB8AC3E}">
        <p14:creationId xmlns:p14="http://schemas.microsoft.com/office/powerpoint/2010/main" val="175060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Impressions Overall…..</a:t>
            </a:r>
          </a:p>
        </p:txBody>
      </p:sp>
      <p:pic>
        <p:nvPicPr>
          <p:cNvPr id="6" name="Picture 5"/>
          <p:cNvPicPr>
            <a:picLocks noChangeAspect="1"/>
          </p:cNvPicPr>
          <p:nvPr/>
        </p:nvPicPr>
        <p:blipFill rotWithShape="1">
          <a:blip r:embed="rId3"/>
          <a:srcRect b="9233"/>
          <a:stretch/>
        </p:blipFill>
        <p:spPr>
          <a:xfrm>
            <a:off x="457932" y="4013509"/>
            <a:ext cx="3581400" cy="2420744"/>
          </a:xfrm>
          <a:prstGeom prst="rect">
            <a:avLst/>
          </a:prstGeom>
        </p:spPr>
      </p:pic>
      <p:pic>
        <p:nvPicPr>
          <p:cNvPr id="12" name="Picture 11"/>
          <p:cNvPicPr>
            <a:picLocks noChangeAspect="1"/>
          </p:cNvPicPr>
          <p:nvPr/>
        </p:nvPicPr>
        <p:blipFill rotWithShape="1">
          <a:blip r:embed="rId4"/>
          <a:srcRect t="33531"/>
          <a:stretch/>
        </p:blipFill>
        <p:spPr>
          <a:xfrm>
            <a:off x="6088565" y="3763857"/>
            <a:ext cx="2908710" cy="2920048"/>
          </a:xfrm>
          <a:prstGeom prst="rect">
            <a:avLst/>
          </a:prstGeom>
        </p:spPr>
      </p:pic>
      <p:sp>
        <p:nvSpPr>
          <p:cNvPr id="13" name="Content Placeholder 12"/>
          <p:cNvSpPr>
            <a:spLocks noGrp="1"/>
          </p:cNvSpPr>
          <p:nvPr>
            <p:ph idx="1"/>
          </p:nvPr>
        </p:nvSpPr>
        <p:spPr/>
        <p:txBody>
          <a:bodyPr/>
          <a:lstStyle/>
          <a:p>
            <a:endParaRPr lang="en-US" dirty="0"/>
          </a:p>
        </p:txBody>
      </p:sp>
    </p:spTree>
    <p:extLst>
      <p:ext uri="{BB962C8B-B14F-4D97-AF65-F5344CB8AC3E}">
        <p14:creationId xmlns:p14="http://schemas.microsoft.com/office/powerpoint/2010/main" val="313151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5251"/>
          </a:xfrm>
        </p:spPr>
        <p:txBody>
          <a:bodyPr/>
          <a:lstStyle/>
          <a:p>
            <a:r>
              <a:rPr lang="en-US" dirty="0" smtClean="0"/>
              <a:t>Questions?					Thank you!</a:t>
            </a:r>
            <a:endParaRPr lang="en-US" dirty="0"/>
          </a:p>
        </p:txBody>
      </p:sp>
      <p:sp>
        <p:nvSpPr>
          <p:cNvPr id="3" name="Content Placeholder 2"/>
          <p:cNvSpPr>
            <a:spLocks noGrp="1"/>
          </p:cNvSpPr>
          <p:nvPr>
            <p:ph idx="1"/>
          </p:nvPr>
        </p:nvSpPr>
        <p:spPr>
          <a:xfrm>
            <a:off x="677334" y="1537855"/>
            <a:ext cx="8596668" cy="4503507"/>
          </a:xfrm>
        </p:spPr>
        <p:txBody>
          <a:bodyPr>
            <a:normAutofit fontScale="77500" lnSpcReduction="20000"/>
          </a:bodyPr>
          <a:lstStyle/>
          <a:p>
            <a:pPr marL="0" indent="0">
              <a:buNone/>
            </a:pPr>
            <a:r>
              <a:rPr lang="en-US" sz="3200" dirty="0" smtClean="0"/>
              <a:t>Contacts:</a:t>
            </a:r>
          </a:p>
          <a:p>
            <a:pPr marL="0" indent="0">
              <a:buNone/>
            </a:pPr>
            <a:r>
              <a:rPr lang="en-US" sz="2900" dirty="0"/>
              <a:t>Lisa Kiplinger-Kennedy </a:t>
            </a:r>
            <a:r>
              <a:rPr lang="en-US" sz="2900" dirty="0" smtClean="0"/>
              <a:t>–lisak.kennedy@vvc.edu</a:t>
            </a:r>
          </a:p>
          <a:p>
            <a:pPr marL="0" indent="0">
              <a:buNone/>
            </a:pPr>
            <a:r>
              <a:rPr lang="en-US" sz="2900" dirty="0" smtClean="0"/>
              <a:t>Frank </a:t>
            </a:r>
            <a:r>
              <a:rPr lang="en-US" sz="2900" dirty="0"/>
              <a:t>Almeida – </a:t>
            </a:r>
            <a:r>
              <a:rPr lang="en-US" sz="2900" dirty="0" smtClean="0"/>
              <a:t>Frank.Almeida@rccd.edu</a:t>
            </a:r>
            <a:endParaRPr lang="en-US" sz="2900" dirty="0"/>
          </a:p>
          <a:p>
            <a:pPr marL="0" indent="0">
              <a:buNone/>
            </a:pPr>
            <a:r>
              <a:rPr lang="en-US" sz="2900" dirty="0"/>
              <a:t>Marie Boyd </a:t>
            </a:r>
            <a:r>
              <a:rPr lang="en-US" sz="2900" dirty="0" smtClean="0"/>
              <a:t>– marie.boyd@chaffey.edu</a:t>
            </a:r>
            <a:endParaRPr lang="en-US" sz="2900" dirty="0"/>
          </a:p>
          <a:p>
            <a:pPr marL="0" indent="0">
              <a:buNone/>
            </a:pPr>
            <a:r>
              <a:rPr lang="en-US" sz="2900" dirty="0"/>
              <a:t>Paul Hiller - philler@msjc.edu</a:t>
            </a:r>
          </a:p>
          <a:p>
            <a:pPr marL="0" indent="0">
              <a:buNone/>
            </a:pPr>
            <a:r>
              <a:rPr lang="en-US" sz="2900" dirty="0"/>
              <a:t>Dave Hollomon – </a:t>
            </a:r>
            <a:r>
              <a:rPr lang="en-US" sz="2900" dirty="0" smtClean="0">
                <a:hlinkClick r:id="rId3"/>
              </a:rPr>
              <a:t>David.Hollomon@vvc.edu</a:t>
            </a:r>
            <a:r>
              <a:rPr lang="en-US" sz="2900" dirty="0" smtClean="0"/>
              <a:t> </a:t>
            </a:r>
            <a:endParaRPr lang="en-US" sz="2900" dirty="0"/>
          </a:p>
          <a:p>
            <a:pPr marL="0" indent="0">
              <a:buNone/>
            </a:pPr>
            <a:r>
              <a:rPr lang="en-US" sz="2900" dirty="0"/>
              <a:t>Tara Johnson </a:t>
            </a:r>
            <a:r>
              <a:rPr lang="en-US" sz="2900" dirty="0" smtClean="0"/>
              <a:t>– tara.Johnson@chaffey.edu</a:t>
            </a:r>
            <a:endParaRPr lang="en-US" sz="2900" dirty="0"/>
          </a:p>
          <a:p>
            <a:pPr marL="0" indent="0">
              <a:buNone/>
            </a:pPr>
            <a:r>
              <a:rPr lang="en-US" sz="2900" dirty="0"/>
              <a:t>Denise Pasley – </a:t>
            </a:r>
            <a:r>
              <a:rPr lang="en-US" sz="2900" dirty="0" smtClean="0">
                <a:hlinkClick r:id="rId4"/>
              </a:rPr>
              <a:t>dpasley@barstow.edu</a:t>
            </a:r>
            <a:endParaRPr lang="en-US" sz="2900" dirty="0" smtClean="0"/>
          </a:p>
          <a:p>
            <a:pPr marL="0" indent="0">
              <a:buNone/>
            </a:pPr>
            <a:r>
              <a:rPr lang="en-US" sz="2900" dirty="0" smtClean="0"/>
              <a:t>Pamela </a:t>
            </a:r>
            <a:r>
              <a:rPr lang="en-US" sz="2900" dirty="0"/>
              <a:t>Stegeman </a:t>
            </a:r>
            <a:r>
              <a:rPr lang="en-US" sz="2900" dirty="0" smtClean="0"/>
              <a:t>– </a:t>
            </a:r>
            <a:r>
              <a:rPr lang="en-US" sz="2900" dirty="0" smtClean="0">
                <a:hlinkClick r:id="rId5"/>
              </a:rPr>
              <a:t>pstegeman@collegeofthedesert.edu</a:t>
            </a:r>
            <a:r>
              <a:rPr lang="en-US" sz="2900" dirty="0" smtClean="0"/>
              <a:t> </a:t>
            </a:r>
            <a:endParaRPr lang="en-US" sz="2900" dirty="0"/>
          </a:p>
          <a:p>
            <a:pPr marL="0" indent="0">
              <a:buNone/>
            </a:pPr>
            <a:r>
              <a:rPr lang="en-US" sz="2900" dirty="0" err="1"/>
              <a:t>Ajene</a:t>
            </a:r>
            <a:r>
              <a:rPr lang="en-US" sz="2900" dirty="0"/>
              <a:t> Wilcoxson – Don.Wilcoxson@rcc.edu</a:t>
            </a:r>
          </a:p>
          <a:p>
            <a:pPr marL="0" indent="0">
              <a:buNone/>
            </a:pPr>
            <a:r>
              <a:rPr lang="en-US" sz="2900" dirty="0"/>
              <a:t>Patty Worsham – Patty.Worsham@norcocollege.edu</a:t>
            </a:r>
            <a:endParaRPr lang="en-US" sz="2900" dirty="0" smtClean="0"/>
          </a:p>
          <a:p>
            <a:pPr marL="0" indent="0">
              <a:buNone/>
            </a:pPr>
            <a:endParaRPr lang="en-US" sz="3200" dirty="0" smtClean="0"/>
          </a:p>
          <a:p>
            <a:endParaRPr lang="en-US" dirty="0"/>
          </a:p>
        </p:txBody>
      </p:sp>
    </p:spTree>
    <p:extLst>
      <p:ext uri="{BB962C8B-B14F-4D97-AF65-F5344CB8AC3E}">
        <p14:creationId xmlns:p14="http://schemas.microsoft.com/office/powerpoint/2010/main" val="3301256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0328" y="2834640"/>
            <a:ext cx="6866312" cy="646331"/>
          </a:xfrm>
          <a:prstGeom prst="rect">
            <a:avLst/>
          </a:prstGeom>
          <a:noFill/>
        </p:spPr>
        <p:txBody>
          <a:bodyPr wrap="square" rtlCol="0">
            <a:spAutoFit/>
          </a:bodyPr>
          <a:lstStyle/>
          <a:p>
            <a:r>
              <a:rPr lang="en-US" sz="3600" dirty="0" smtClean="0">
                <a:solidFill>
                  <a:schemeClr val="accent1"/>
                </a:solidFill>
              </a:rPr>
              <a:t>:</a:t>
            </a:r>
            <a:endParaRPr lang="en-US" sz="3600" dirty="0">
              <a:solidFill>
                <a:schemeClr val="accent1"/>
              </a:solidFill>
            </a:endParaRPr>
          </a:p>
        </p:txBody>
      </p:sp>
      <p:pic>
        <p:nvPicPr>
          <p:cNvPr id="8" name="Picture 7"/>
          <p:cNvPicPr>
            <a:picLocks noChangeAspect="1"/>
          </p:cNvPicPr>
          <p:nvPr/>
        </p:nvPicPr>
        <p:blipFill>
          <a:blip r:embed="rId3"/>
          <a:stretch>
            <a:fillRect/>
          </a:stretch>
        </p:blipFill>
        <p:spPr>
          <a:xfrm>
            <a:off x="294143" y="1169766"/>
            <a:ext cx="8741274" cy="4499316"/>
          </a:xfrm>
          <a:prstGeom prst="rect">
            <a:avLst/>
          </a:prstGeom>
        </p:spPr>
      </p:pic>
    </p:spTree>
    <p:extLst>
      <p:ext uri="{BB962C8B-B14F-4D97-AF65-F5344CB8AC3E}">
        <p14:creationId xmlns:p14="http://schemas.microsoft.com/office/powerpoint/2010/main" val="2852464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3"/>
          <a:stretch>
            <a:fillRect/>
          </a:stretch>
        </p:blipFill>
        <p:spPr>
          <a:xfrm>
            <a:off x="3514120" y="834927"/>
            <a:ext cx="5163760" cy="5188146"/>
          </a:xfrm>
          <a:prstGeom prst="rect">
            <a:avLst/>
          </a:prstGeom>
        </p:spPr>
      </p:pic>
      <p:sp>
        <p:nvSpPr>
          <p:cNvPr id="9" name="Content Placeholder 8"/>
          <p:cNvSpPr>
            <a:spLocks noGrp="1"/>
          </p:cNvSpPr>
          <p:nvPr>
            <p:ph idx="1"/>
          </p:nvPr>
        </p:nvSpPr>
        <p:spPr/>
        <p:txBody>
          <a:bodyPr/>
          <a:lstStyle/>
          <a:p>
            <a:endParaRPr lang="en-US"/>
          </a:p>
        </p:txBody>
      </p:sp>
    </p:spTree>
    <p:extLst>
      <p:ext uri="{BB962C8B-B14F-4D97-AF65-F5344CB8AC3E}">
        <p14:creationId xmlns:p14="http://schemas.microsoft.com/office/powerpoint/2010/main" val="1688049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Inland Empire/Desert Regional Consortium Curriculum Alignment Program</a:t>
            </a:r>
            <a:endParaRPr lang="en-US" dirty="0"/>
          </a:p>
        </p:txBody>
      </p:sp>
      <p:sp>
        <p:nvSpPr>
          <p:cNvPr id="3" name="Content Placeholder 2"/>
          <p:cNvSpPr>
            <a:spLocks noGrp="1"/>
          </p:cNvSpPr>
          <p:nvPr>
            <p:ph idx="1"/>
          </p:nvPr>
        </p:nvSpPr>
        <p:spPr/>
        <p:txBody>
          <a:bodyPr/>
          <a:lstStyle/>
          <a:p>
            <a:r>
              <a:rPr lang="en-US" dirty="0" smtClean="0"/>
              <a:t>What this project was:</a:t>
            </a:r>
          </a:p>
          <a:p>
            <a:pPr lvl="1"/>
            <a:r>
              <a:rPr lang="en-US" dirty="0"/>
              <a:t>Small Business Curriculum Alignment and </a:t>
            </a:r>
            <a:r>
              <a:rPr lang="en-US" dirty="0" smtClean="0"/>
              <a:t>Development: A collaborative effort of Business Entrepreneurship faculty, a deputy sector navigator in Business and Entrepreneurship, and a curriculum chair to create mutually agreed upon and T5 compliant Course Outlines of Record (CORs), stackable certificates and a “local” AS degree in Entrepreneurship.</a:t>
            </a:r>
          </a:p>
          <a:p>
            <a:pPr lvl="1"/>
            <a:r>
              <a:rPr lang="en-US" dirty="0" smtClean="0"/>
              <a:t>An attempt at creating curriculum which, </a:t>
            </a:r>
            <a:r>
              <a:rPr lang="en-US" dirty="0" smtClean="0">
                <a:solidFill>
                  <a:schemeClr val="tx1"/>
                </a:solidFill>
              </a:rPr>
              <a:t>once reviewed by the Regional Consortium and Chancellor’s Office, could be submitted and rapidly approved by all colleges in the consortium.</a:t>
            </a:r>
          </a:p>
          <a:p>
            <a:r>
              <a:rPr lang="en-US" dirty="0" smtClean="0"/>
              <a:t>What this </a:t>
            </a:r>
            <a:r>
              <a:rPr lang="en-US" dirty="0"/>
              <a:t>p</a:t>
            </a:r>
            <a:r>
              <a:rPr lang="en-US" dirty="0" smtClean="0"/>
              <a:t>roject </a:t>
            </a:r>
            <a:r>
              <a:rPr lang="en-US" dirty="0"/>
              <a:t>w</a:t>
            </a:r>
            <a:r>
              <a:rPr lang="en-US" dirty="0" smtClean="0"/>
              <a:t>as not:</a:t>
            </a:r>
          </a:p>
          <a:p>
            <a:pPr lvl="1"/>
            <a:r>
              <a:rPr lang="en-US" dirty="0" smtClean="0"/>
              <a:t>An “official” C-ID effort or an ADT degree</a:t>
            </a:r>
          </a:p>
          <a:p>
            <a:pPr lvl="1"/>
            <a:r>
              <a:rPr lang="en-US" dirty="0" smtClean="0"/>
              <a:t>A conjoint program </a:t>
            </a:r>
            <a:endParaRPr lang="en-US" dirty="0"/>
          </a:p>
        </p:txBody>
      </p:sp>
    </p:spTree>
    <p:extLst>
      <p:ext uri="{BB962C8B-B14F-4D97-AF65-F5344CB8AC3E}">
        <p14:creationId xmlns:p14="http://schemas.microsoft.com/office/powerpoint/2010/main" val="421930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 Basics Refresher</a:t>
            </a:r>
            <a:endParaRPr lang="en-US" dirty="0"/>
          </a:p>
        </p:txBody>
      </p:sp>
      <p:sp>
        <p:nvSpPr>
          <p:cNvPr id="3" name="Content Placeholder 2"/>
          <p:cNvSpPr>
            <a:spLocks noGrp="1"/>
          </p:cNvSpPr>
          <p:nvPr>
            <p:ph idx="1"/>
          </p:nvPr>
        </p:nvSpPr>
        <p:spPr>
          <a:xfrm>
            <a:off x="677334" y="1688123"/>
            <a:ext cx="8596668" cy="4353239"/>
          </a:xfrm>
        </p:spPr>
        <p:txBody>
          <a:bodyPr>
            <a:normAutofit/>
          </a:bodyPr>
          <a:lstStyle/>
          <a:p>
            <a:r>
              <a:rPr lang="en-US" sz="2000" dirty="0"/>
              <a:t>Began in 2007 as a pilot project to replace CAN (California Articulation Number) and provide a response to the call for a “common course numbering system”</a:t>
            </a:r>
          </a:p>
          <a:p>
            <a:r>
              <a:rPr lang="en-US" sz="2000" dirty="0"/>
              <a:t>Faculty-based system of common course identifiers and descriptors</a:t>
            </a:r>
          </a:p>
          <a:p>
            <a:r>
              <a:rPr lang="en-US" sz="2000" dirty="0"/>
              <a:t>Provides a mechanism for identifying required courses in Associate Degrees for Transfer (ADTs) </a:t>
            </a:r>
          </a:p>
          <a:p>
            <a:r>
              <a:rPr lang="en-US" sz="2000" dirty="0"/>
              <a:t>Descriptors: sets expectations for course content, rigor, and student learning outcomes or objectives. </a:t>
            </a:r>
          </a:p>
          <a:p>
            <a:r>
              <a:rPr lang="en-US" sz="2000" dirty="0"/>
              <a:t>Receipt of a C-ID designation confirms a course meets the published standards of course content, rigor, and student learning outcomes or objectives. </a:t>
            </a:r>
          </a:p>
        </p:txBody>
      </p:sp>
    </p:spTree>
    <p:extLst>
      <p:ext uri="{BB962C8B-B14F-4D97-AF65-F5344CB8AC3E}">
        <p14:creationId xmlns:p14="http://schemas.microsoft.com/office/powerpoint/2010/main" val="153062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 </a:t>
            </a:r>
            <a:r>
              <a:rPr lang="en-US" dirty="0" smtClean="0"/>
              <a:t>Intersegmental </a:t>
            </a:r>
            <a:r>
              <a:rPr lang="en-US" dirty="0" smtClean="0"/>
              <a:t>vs </a:t>
            </a:r>
            <a:r>
              <a:rPr lang="en-US" dirty="0" err="1" smtClean="0"/>
              <a:t>Intrasegmental</a:t>
            </a:r>
            <a:endParaRPr lang="en-US" dirty="0"/>
          </a:p>
        </p:txBody>
      </p:sp>
      <p:sp>
        <p:nvSpPr>
          <p:cNvPr id="3" name="Content Placeholder 2"/>
          <p:cNvSpPr>
            <a:spLocks noGrp="1"/>
          </p:cNvSpPr>
          <p:nvPr>
            <p:ph idx="1"/>
          </p:nvPr>
        </p:nvSpPr>
        <p:spPr>
          <a:xfrm>
            <a:off x="677334" y="1521069"/>
            <a:ext cx="8596668" cy="4520293"/>
          </a:xfrm>
        </p:spPr>
        <p:txBody>
          <a:bodyPr>
            <a:normAutofit/>
          </a:bodyPr>
          <a:lstStyle/>
          <a:p>
            <a:pPr marL="0" indent="0">
              <a:buNone/>
            </a:pPr>
            <a:r>
              <a:rPr lang="en-US" dirty="0"/>
              <a:t>Initial Goal of C-ID: Facilitate transfer process for California students by increasing articulation between postsecondary education segments and institutions</a:t>
            </a:r>
          </a:p>
          <a:p>
            <a:r>
              <a:rPr lang="en-US" dirty="0" err="1"/>
              <a:t>Intrasegmental</a:t>
            </a:r>
            <a:r>
              <a:rPr lang="en-US" dirty="0"/>
              <a:t> Articulation</a:t>
            </a:r>
          </a:p>
          <a:p>
            <a:pPr lvl="1"/>
            <a:r>
              <a:rPr lang="en-US" b="1" dirty="0"/>
              <a:t>Between CCCs</a:t>
            </a:r>
          </a:p>
          <a:p>
            <a:r>
              <a:rPr lang="en-US" dirty="0"/>
              <a:t>Intersegmental Articulation</a:t>
            </a:r>
          </a:p>
          <a:p>
            <a:pPr lvl="1"/>
            <a:r>
              <a:rPr lang="en-US" dirty="0"/>
              <a:t>CSU – TMCs &gt; ADTs</a:t>
            </a:r>
          </a:p>
          <a:p>
            <a:pPr lvl="1"/>
            <a:r>
              <a:rPr lang="en-US" dirty="0"/>
              <a:t>UC Transfer Pathways </a:t>
            </a:r>
          </a:p>
          <a:p>
            <a:pPr lvl="1"/>
            <a:r>
              <a:rPr lang="en-US" dirty="0"/>
              <a:t>System transfer agreements with HBCUs, CA Independent Colleges &amp; Universities</a:t>
            </a:r>
          </a:p>
          <a:p>
            <a:pPr lvl="1"/>
            <a:r>
              <a:rPr lang="en-US" dirty="0"/>
              <a:t>Articulation &amp; transfer agreements with local colleges &amp; universities – any entity can articulate with all CCCs by agreeing to articulate a C-ID descriptor</a:t>
            </a:r>
          </a:p>
          <a:p>
            <a:endParaRPr lang="en-US" dirty="0"/>
          </a:p>
        </p:txBody>
      </p:sp>
    </p:spTree>
    <p:extLst>
      <p:ext uri="{BB962C8B-B14F-4D97-AF65-F5344CB8AC3E}">
        <p14:creationId xmlns:p14="http://schemas.microsoft.com/office/powerpoint/2010/main" val="393361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Curriculum (MC) Refresher</a:t>
            </a:r>
            <a:endParaRPr lang="en-US" dirty="0"/>
          </a:p>
        </p:txBody>
      </p:sp>
      <p:sp>
        <p:nvSpPr>
          <p:cNvPr id="3" name="Content Placeholder 2"/>
          <p:cNvSpPr>
            <a:spLocks noGrp="1"/>
          </p:cNvSpPr>
          <p:nvPr>
            <p:ph idx="1"/>
          </p:nvPr>
        </p:nvSpPr>
        <p:spPr>
          <a:xfrm>
            <a:off x="677334" y="1292469"/>
            <a:ext cx="8596668" cy="5565531"/>
          </a:xfrm>
        </p:spPr>
        <p:txBody>
          <a:bodyPr>
            <a:normAutofit/>
          </a:bodyPr>
          <a:lstStyle/>
          <a:p>
            <a:r>
              <a:rPr lang="en-US" b="1" dirty="0"/>
              <a:t>MC = Model Curriculum. </a:t>
            </a:r>
            <a:r>
              <a:rPr lang="en-US" dirty="0"/>
              <a:t>MC may be developed for CTE or non-transferable programs or transfer programs that are not aligned with TMC criteria. CTE MCs are developed collaboratively between CCC faculty, Doing What Matters key talent, and industry. </a:t>
            </a:r>
            <a:endParaRPr lang="en-US" dirty="0" smtClean="0"/>
          </a:p>
          <a:p>
            <a:pPr marL="0" indent="0">
              <a:buNone/>
            </a:pPr>
            <a:endParaRPr lang="en-US" dirty="0"/>
          </a:p>
          <a:p>
            <a:r>
              <a:rPr lang="en-US" b="1" dirty="0"/>
              <a:t>DIG = Discipline Input Group. </a:t>
            </a:r>
            <a:r>
              <a:rPr lang="en-US" dirty="0"/>
              <a:t>A meeting of faculty formed to initiate the discussion of C-ID course descriptors and MCs or TMCs. All faculty are welcome to attend and provide feedback at the DIG for their discipline</a:t>
            </a:r>
            <a:r>
              <a:rPr lang="en-US" dirty="0" smtClean="0"/>
              <a:t>.</a:t>
            </a:r>
          </a:p>
          <a:p>
            <a:pPr marL="0" indent="0">
              <a:buNone/>
            </a:pPr>
            <a:endParaRPr lang="en-US" dirty="0"/>
          </a:p>
          <a:p>
            <a:r>
              <a:rPr lang="en-US" dirty="0" smtClean="0"/>
              <a:t>It </a:t>
            </a:r>
            <a:r>
              <a:rPr lang="en-US" dirty="0"/>
              <a:t>should be noted that model curriculum (MC) falls outside of SB 1440/440 and is not subject to the limits and mandates associated with such legislation. As a result, MCs will not obligate colleges to develop MC-aligned degrees or certificates. Each college may determine if the model curriculum is appropriate for their program and students.</a:t>
            </a:r>
          </a:p>
          <a:p>
            <a:endParaRPr lang="en-US" dirty="0"/>
          </a:p>
          <a:p>
            <a:r>
              <a:rPr lang="en-US" dirty="0"/>
              <a:t>For more information regarding model curriculum please see </a:t>
            </a:r>
            <a:r>
              <a:rPr lang="en-US" dirty="0" smtClean="0"/>
              <a:t>the </a:t>
            </a:r>
            <a:r>
              <a:rPr lang="en-US" dirty="0"/>
              <a:t>model curriculum </a:t>
            </a:r>
            <a:r>
              <a:rPr lang="en-US" dirty="0" smtClean="0"/>
              <a:t>FAQ on the </a:t>
            </a:r>
            <a:r>
              <a:rPr lang="en-US" dirty="0" smtClean="0">
                <a:hlinkClick r:id="rId3"/>
              </a:rPr>
              <a:t>C-ID </a:t>
            </a:r>
            <a:r>
              <a:rPr lang="en-US" dirty="0">
                <a:hlinkClick r:id="rId3"/>
              </a:rPr>
              <a:t>M</a:t>
            </a:r>
            <a:r>
              <a:rPr lang="en-US" dirty="0" smtClean="0">
                <a:hlinkClick r:id="rId3"/>
              </a:rPr>
              <a:t>odel Curriculum </a:t>
            </a:r>
            <a:r>
              <a:rPr lang="en-US" dirty="0" smtClean="0"/>
              <a:t>page</a:t>
            </a:r>
            <a:endParaRPr lang="en-US" dirty="0"/>
          </a:p>
          <a:p>
            <a:pPr marL="0" indent="0">
              <a:buNone/>
            </a:pPr>
            <a:endParaRPr lang="en-US" dirty="0"/>
          </a:p>
        </p:txBody>
      </p:sp>
    </p:spTree>
    <p:extLst>
      <p:ext uri="{BB962C8B-B14F-4D97-AF65-F5344CB8AC3E}">
        <p14:creationId xmlns:p14="http://schemas.microsoft.com/office/powerpoint/2010/main" val="4098524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9520" y="1"/>
            <a:ext cx="4779093" cy="6857999"/>
          </a:xfrm>
        </p:spPr>
      </p:pic>
    </p:spTree>
    <p:extLst>
      <p:ext uri="{BB962C8B-B14F-4D97-AF65-F5344CB8AC3E}">
        <p14:creationId xmlns:p14="http://schemas.microsoft.com/office/powerpoint/2010/main" val="281457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Streamlined Approval Refresher</a:t>
            </a:r>
            <a:endParaRPr lang="en-US" dirty="0"/>
          </a:p>
        </p:txBody>
      </p:sp>
      <p:sp>
        <p:nvSpPr>
          <p:cNvPr id="3" name="Content Placeholder 2"/>
          <p:cNvSpPr>
            <a:spLocks noGrp="1"/>
          </p:cNvSpPr>
          <p:nvPr>
            <p:ph idx="1"/>
          </p:nvPr>
        </p:nvSpPr>
        <p:spPr/>
        <p:txBody>
          <a:bodyPr>
            <a:normAutofit/>
          </a:bodyPr>
          <a:lstStyle/>
          <a:p>
            <a:r>
              <a:rPr lang="en-US" dirty="0" smtClean="0"/>
              <a:t>Conversations regarding the streamlining of </a:t>
            </a:r>
            <a:r>
              <a:rPr lang="en-US" dirty="0"/>
              <a:t>c</a:t>
            </a:r>
            <a:r>
              <a:rPr lang="en-US" dirty="0" smtClean="0"/>
              <a:t>urriculum approval began in the Fall, 2016 under Vice </a:t>
            </a:r>
            <a:r>
              <a:rPr lang="en-US" dirty="0"/>
              <a:t>C</a:t>
            </a:r>
            <a:r>
              <a:rPr lang="en-US" dirty="0" smtClean="0"/>
              <a:t>hancellor </a:t>
            </a:r>
            <a:r>
              <a:rPr lang="en-US" dirty="0"/>
              <a:t>P</a:t>
            </a:r>
            <a:r>
              <a:rPr lang="en-US" dirty="0" smtClean="0"/>
              <a:t>am Walker. </a:t>
            </a:r>
          </a:p>
          <a:p>
            <a:r>
              <a:rPr lang="en-US" dirty="0" smtClean="0"/>
              <a:t>Beginning Fall, 2017, The Chancellor’s Office required all Colleges to  certify that local training occurred </a:t>
            </a:r>
            <a:r>
              <a:rPr lang="en-US" dirty="0"/>
              <a:t>to support the curriculum streamlining process of all credit course proposals, modified credit programs, and local credit programs, with the exception of Associate Degrees for Transfer (ADTs) and new Career Technical Education credit programs. Periodic reviews  of  the locally approved and certified curriculum will be conducted by the Chancellor’s Office to monitor compliance and data integrity.</a:t>
            </a:r>
            <a:endParaRPr lang="en-US" dirty="0" smtClean="0"/>
          </a:p>
          <a:p>
            <a:r>
              <a:rPr lang="en-US" dirty="0" smtClean="0"/>
              <a:t>Presently, the California Community College Curriculum Committee (5C) is discussing streamlined curriculum approval for MC aligned CTE curriculum.</a:t>
            </a:r>
          </a:p>
        </p:txBody>
      </p:sp>
    </p:spTree>
    <p:extLst>
      <p:ext uri="{BB962C8B-B14F-4D97-AF65-F5344CB8AC3E}">
        <p14:creationId xmlns:p14="http://schemas.microsoft.com/office/powerpoint/2010/main" val="407630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5767"/>
            <a:ext cx="8596668" cy="1320800"/>
          </a:xfrm>
        </p:spPr>
        <p:txBody>
          <a:bodyPr>
            <a:normAutofit fontScale="90000"/>
          </a:bodyPr>
          <a:lstStyle/>
          <a:p>
            <a:r>
              <a:rPr lang="en-US" dirty="0" smtClean="0"/>
              <a:t>Beginning Points – Curriculum Design</a:t>
            </a:r>
            <a:br>
              <a:rPr lang="en-US" dirty="0" smtClean="0"/>
            </a:br>
            <a:r>
              <a:rPr lang="en-US" dirty="0" smtClean="0"/>
              <a:t>Course </a:t>
            </a:r>
            <a:r>
              <a:rPr lang="en-US" dirty="0"/>
              <a:t>C</a:t>
            </a:r>
            <a:r>
              <a:rPr lang="en-US" dirty="0" smtClean="0"/>
              <a:t>ontent</a:t>
            </a:r>
            <a:br>
              <a:rPr lang="en-US" dirty="0" smtClean="0"/>
            </a:br>
            <a:endParaRPr lang="en-US" dirty="0"/>
          </a:p>
        </p:txBody>
      </p:sp>
      <p:sp>
        <p:nvSpPr>
          <p:cNvPr id="3" name="Content Placeholder 2"/>
          <p:cNvSpPr>
            <a:spLocks noGrp="1"/>
          </p:cNvSpPr>
          <p:nvPr>
            <p:ph idx="1"/>
          </p:nvPr>
        </p:nvSpPr>
        <p:spPr>
          <a:xfrm>
            <a:off x="677334" y="1438507"/>
            <a:ext cx="8596668" cy="5341434"/>
          </a:xfrm>
        </p:spPr>
        <p:txBody>
          <a:bodyPr>
            <a:normAutofit/>
          </a:bodyPr>
          <a:lstStyle/>
          <a:p>
            <a:r>
              <a:rPr lang="en-US" dirty="0" smtClean="0"/>
              <a:t>Shout Out to Santa Ana college curriculum</a:t>
            </a:r>
          </a:p>
          <a:p>
            <a:r>
              <a:rPr lang="en-US" dirty="0" smtClean="0">
                <a:hlinkClick r:id="rId3"/>
              </a:rPr>
              <a:t>MOOCS! </a:t>
            </a:r>
            <a:endParaRPr lang="en-US" dirty="0" smtClean="0"/>
          </a:p>
          <a:p>
            <a:r>
              <a:rPr lang="en-US" dirty="0" smtClean="0"/>
              <a:t>Santa Barbara City College curriculum</a:t>
            </a:r>
          </a:p>
          <a:p>
            <a:r>
              <a:rPr lang="en-US" dirty="0" smtClean="0"/>
              <a:t>Course Content </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p:txBody>
      </p:sp>
      <p:pic>
        <p:nvPicPr>
          <p:cNvPr id="5" name="Picture 4"/>
          <p:cNvPicPr>
            <a:picLocks noChangeAspect="1"/>
          </p:cNvPicPr>
          <p:nvPr/>
        </p:nvPicPr>
        <p:blipFill>
          <a:blip r:embed="rId4"/>
          <a:stretch>
            <a:fillRect/>
          </a:stretch>
        </p:blipFill>
        <p:spPr>
          <a:xfrm>
            <a:off x="1157399" y="3036111"/>
            <a:ext cx="8596105" cy="3938357"/>
          </a:xfrm>
          <a:prstGeom prst="rect">
            <a:avLst/>
          </a:prstGeom>
        </p:spPr>
      </p:pic>
    </p:spTree>
    <p:extLst>
      <p:ext uri="{BB962C8B-B14F-4D97-AF65-F5344CB8AC3E}">
        <p14:creationId xmlns:p14="http://schemas.microsoft.com/office/powerpoint/2010/main" val="4069399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1308</TotalTime>
  <Words>1186</Words>
  <Application>Microsoft Office PowerPoint</Application>
  <PresentationFormat>Widescreen</PresentationFormat>
  <Paragraphs>162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Facet</vt:lpstr>
      <vt:lpstr>Entrepreneurship Curriculum Development with Makerspace Concepts! </vt:lpstr>
      <vt:lpstr>PowerPoint Presentation</vt:lpstr>
      <vt:lpstr>Inland Empire/Desert Regional Consortium Curriculum Alignment Program</vt:lpstr>
      <vt:lpstr>C-ID Basics Refresher</vt:lpstr>
      <vt:lpstr>C-ID: Intersegmental vs Intrasegmental</vt:lpstr>
      <vt:lpstr>Model Curriculum (MC) Refresher</vt:lpstr>
      <vt:lpstr>PowerPoint Presentation</vt:lpstr>
      <vt:lpstr>Streamlined Approval Refresher</vt:lpstr>
      <vt:lpstr>Beginning Points – Curriculum Design Course Content </vt:lpstr>
      <vt:lpstr>Finished Products</vt:lpstr>
      <vt:lpstr>Curriculum Topics – In the Weeds with a Curriculum Geek!</vt:lpstr>
      <vt:lpstr>Curriculum Design – Title 5 and Beyond!</vt:lpstr>
      <vt:lpstr>Professional Development Topics</vt:lpstr>
      <vt:lpstr>Articulation Topics</vt:lpstr>
      <vt:lpstr>Regional Consortium Topics</vt:lpstr>
      <vt:lpstr>Next Steps</vt:lpstr>
      <vt:lpstr>Individual Impressions Overall…..</vt:lpstr>
      <vt:lpstr>Individual Impressions Overall…..</vt:lpstr>
      <vt:lpstr>Questions?     Thank you!</vt:lpstr>
      <vt:lpstr>PowerPoint Presentation</vt:lpstr>
    </vt:vector>
  </TitlesOfParts>
  <Company>Chaffey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Curriculum Development with Makerspace Concepts!</dc:title>
  <dc:creator>Marie Boyd</dc:creator>
  <cp:lastModifiedBy>Marie Boyd</cp:lastModifiedBy>
  <cp:revision>67</cp:revision>
  <cp:lastPrinted>2019-04-22T23:23:33Z</cp:lastPrinted>
  <dcterms:created xsi:type="dcterms:W3CDTF">2019-03-01T17:35:51Z</dcterms:created>
  <dcterms:modified xsi:type="dcterms:W3CDTF">2019-04-27T21:45:13Z</dcterms:modified>
</cp:coreProperties>
</file>