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6" r:id="rId2"/>
    <p:sldMasterId id="2147483690" r:id="rId3"/>
    <p:sldMasterId id="2147483702" r:id="rId4"/>
  </p:sldMasterIdLst>
  <p:notesMasterIdLst>
    <p:notesMasterId r:id="rId28"/>
  </p:notesMasterIdLst>
  <p:handoutMasterIdLst>
    <p:handoutMasterId r:id="rId29"/>
  </p:handoutMasterIdLst>
  <p:sldIdLst>
    <p:sldId id="256" r:id="rId5"/>
    <p:sldId id="599" r:id="rId6"/>
    <p:sldId id="601" r:id="rId7"/>
    <p:sldId id="606" r:id="rId8"/>
    <p:sldId id="607" r:id="rId9"/>
    <p:sldId id="608" r:id="rId10"/>
    <p:sldId id="609" r:id="rId11"/>
    <p:sldId id="589" r:id="rId12"/>
    <p:sldId id="603" r:id="rId13"/>
    <p:sldId id="262" r:id="rId14"/>
    <p:sldId id="604" r:id="rId15"/>
    <p:sldId id="296" r:id="rId16"/>
    <p:sldId id="306" r:id="rId17"/>
    <p:sldId id="613" r:id="rId18"/>
    <p:sldId id="614" r:id="rId19"/>
    <p:sldId id="324" r:id="rId20"/>
    <p:sldId id="611" r:id="rId21"/>
    <p:sldId id="612" r:id="rId22"/>
    <p:sldId id="584" r:id="rId23"/>
    <p:sldId id="585" r:id="rId24"/>
    <p:sldId id="586" r:id="rId25"/>
    <p:sldId id="587" r:id="rId26"/>
    <p:sldId id="59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3F8BAF8-7DC2-42BC-8D09-B7D0E94CF3BE}">
          <p14:sldIdLst>
            <p14:sldId id="256"/>
            <p14:sldId id="599"/>
            <p14:sldId id="601"/>
            <p14:sldId id="606"/>
            <p14:sldId id="607"/>
            <p14:sldId id="608"/>
            <p14:sldId id="609"/>
            <p14:sldId id="589"/>
            <p14:sldId id="603"/>
            <p14:sldId id="262"/>
            <p14:sldId id="604"/>
            <p14:sldId id="296"/>
            <p14:sldId id="306"/>
            <p14:sldId id="613"/>
            <p14:sldId id="614"/>
            <p14:sldId id="324"/>
          </p14:sldIdLst>
        </p14:section>
        <p14:section name="Untitled Section" id="{85136E15-56F2-4407-98DB-20DC85A21330}">
          <p14:sldIdLst>
            <p14:sldId id="611"/>
            <p14:sldId id="612"/>
            <p14:sldId id="584"/>
            <p14:sldId id="585"/>
            <p14:sldId id="586"/>
            <p14:sldId id="587"/>
            <p14:sldId id="591"/>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ecke, Donna" initials="ND" lastIdx="4" clrIdx="0">
    <p:extLst>
      <p:ext uri="{19B8F6BF-5375-455C-9EA6-DF929625EA0E}">
        <p15:presenceInfo xmlns:p15="http://schemas.microsoft.com/office/powerpoint/2012/main" userId="S-1-5-21-3103666036-478339142-1459999382-3938" providerId="AD"/>
      </p:ext>
    </p:extLst>
  </p:cmAuthor>
  <p:cmAuthor id="2" name="Necke, Donna" initials="ND [2]" lastIdx="1" clrIdx="1">
    <p:extLst>
      <p:ext uri="{19B8F6BF-5375-455C-9EA6-DF929625EA0E}">
        <p15:presenceInfo xmlns:p15="http://schemas.microsoft.com/office/powerpoint/2012/main" userId="Necke, Donn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94" autoAdjust="0"/>
    <p:restoredTop sz="83137" autoAdjust="0"/>
  </p:normalViewPr>
  <p:slideViewPr>
    <p:cSldViewPr snapToGrid="0">
      <p:cViewPr varScale="1">
        <p:scale>
          <a:sx n="60" d="100"/>
          <a:sy n="60" d="100"/>
        </p:scale>
        <p:origin x="1086" y="6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9-07-07T13:52:04.595" idx="1">
    <p:pos x="10" y="10"/>
    <p:text>Delete this?</p:text>
    <p:extLst>
      <p:ext uri="{C676402C-5697-4E1C-873F-D02D1690AC5C}">
        <p15:threadingInfo xmlns:p15="http://schemas.microsoft.com/office/powerpoint/2012/main" timeZoneBias="4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7DDBBE9-0D9B-EF41-A34B-D9F32579456F}" type="datetimeFigureOut">
              <a:rPr lang="en-US" smtClean="0"/>
              <a:t>7/8/2019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33792CE-9C0E-C04A-BA57-1D94BB4C1C8E}" type="slidenum">
              <a:rPr lang="en-US" smtClean="0"/>
              <a:t>‹#›</a:t>
            </a:fld>
            <a:endParaRPr lang="en-US" dirty="0"/>
          </a:p>
        </p:txBody>
      </p:sp>
    </p:spTree>
    <p:extLst>
      <p:ext uri="{BB962C8B-B14F-4D97-AF65-F5344CB8AC3E}">
        <p14:creationId xmlns:p14="http://schemas.microsoft.com/office/powerpoint/2010/main" val="94549989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5B517A-71EB-4509-BAE5-189BC8583ACC}" type="datetimeFigureOut">
              <a:rPr lang="en-US" smtClean="0"/>
              <a:t>7/8/2019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76EAC2-157E-434C-9995-73CD4FD359D0}" type="slidenum">
              <a:rPr lang="en-US" smtClean="0"/>
              <a:t>‹#›</a:t>
            </a:fld>
            <a:endParaRPr lang="en-US" dirty="0"/>
          </a:p>
        </p:txBody>
      </p:sp>
    </p:spTree>
    <p:extLst>
      <p:ext uri="{BB962C8B-B14F-4D97-AF65-F5344CB8AC3E}">
        <p14:creationId xmlns:p14="http://schemas.microsoft.com/office/powerpoint/2010/main" val="63428958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t>1</a:t>
            </a:fld>
            <a:endParaRPr lang="en-US" dirty="0"/>
          </a:p>
        </p:txBody>
      </p:sp>
    </p:spTree>
    <p:extLst>
      <p:ext uri="{BB962C8B-B14F-4D97-AF65-F5344CB8AC3E}">
        <p14:creationId xmlns:p14="http://schemas.microsoft.com/office/powerpoint/2010/main" val="3116151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 </a:t>
            </a:r>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14</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790329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t>15</a:t>
            </a:fld>
            <a:endParaRPr lang="en-US" dirty="0"/>
          </a:p>
        </p:txBody>
      </p:sp>
    </p:spTree>
    <p:extLst>
      <p:ext uri="{BB962C8B-B14F-4D97-AF65-F5344CB8AC3E}">
        <p14:creationId xmlns:p14="http://schemas.microsoft.com/office/powerpoint/2010/main" val="13815137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2" name="Date Placeholder 21"/>
          <p:cNvSpPr>
            <a:spLocks noGrp="1"/>
          </p:cNvSpPr>
          <p:nvPr>
            <p:ph type="dt" sz="half" idx="14"/>
          </p:nvPr>
        </p:nvSpPr>
        <p:spPr/>
        <p:txBody>
          <a:bodyPr/>
          <a:lstStyle/>
          <a:p>
            <a:fld id="{DA1C0585-4D7D-4D45-9C19-73128ED2C6A9}" type="datetime1">
              <a:rPr lang="en-US" smtClean="0">
                <a:solidFill>
                  <a:prstClr val="black">
                    <a:tint val="75000"/>
                  </a:prstClr>
                </a:solidFill>
              </a:rPr>
              <a:t>7/8/2019</a:t>
            </a:fld>
            <a:endParaRPr lang="en-US" dirty="0">
              <a:solidFill>
                <a:prstClr val="black">
                  <a:tint val="75000"/>
                </a:prstClr>
              </a:solidFill>
            </a:endParaRPr>
          </a:p>
        </p:txBody>
      </p:sp>
      <p:sp>
        <p:nvSpPr>
          <p:cNvPr id="23" name="Footer Placeholder 22"/>
          <p:cNvSpPr>
            <a:spLocks noGrp="1"/>
          </p:cNvSpPr>
          <p:nvPr>
            <p:ph type="ftr" sz="quarter" idx="15"/>
          </p:nvPr>
        </p:nvSpPr>
        <p:spPr/>
        <p:txBody>
          <a:bodyPr/>
          <a:lstStyle/>
          <a:p>
            <a:r>
              <a:rPr lang="en-US" dirty="0">
                <a:solidFill>
                  <a:prstClr val="black">
                    <a:tint val="75000"/>
                  </a:prstClr>
                </a:solidFill>
              </a:rPr>
              <a:t>Accreditation Institute , February 19-20, 2016, San Diego, CA</a:t>
            </a:r>
          </a:p>
        </p:txBody>
      </p:sp>
      <p:sp>
        <p:nvSpPr>
          <p:cNvPr id="24" name="Slide Number Placeholder 23"/>
          <p:cNvSpPr>
            <a:spLocks noGrp="1"/>
          </p:cNvSpPr>
          <p:nvPr>
            <p:ph type="sldNum" sz="quarter" idx="16"/>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75777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BA9A364-8B88-F04D-B905-B2DB6394261B}" type="datetime1">
              <a:rPr lang="en-US" smtClean="0">
                <a:solidFill>
                  <a:prstClr val="black">
                    <a:tint val="75000"/>
                  </a:prstClr>
                </a:solidFill>
              </a:rPr>
              <a:t>7/8/2019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dirty="0">
                <a:solidFill>
                  <a:prstClr val="black">
                    <a:tint val="75000"/>
                  </a:prstClr>
                </a:solidFill>
              </a:rPr>
              <a:t>Accreditation Institute , February 19-20, 2016, San Diego, CA</a:t>
            </a: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44043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5070DB-D728-294B-A79C-80F1A1ED464C}" type="datetime1">
              <a:rPr lang="en-US" smtClean="0">
                <a:solidFill>
                  <a:prstClr val="black">
                    <a:tint val="75000"/>
                  </a:prstClr>
                </a:solidFill>
              </a:rPr>
              <a:t>7/8/2019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dirty="0">
                <a:solidFill>
                  <a:prstClr val="black">
                    <a:tint val="75000"/>
                  </a:prstClr>
                </a:solidFill>
              </a:rPr>
              <a:t>Accreditation Institute , February 19-20, 2016, San Diego, CA</a:t>
            </a:r>
          </a:p>
        </p:txBody>
      </p:sp>
      <p:sp>
        <p:nvSpPr>
          <p:cNvPr id="4" name="Slide Number Placeholder 3"/>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658781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37"/>
            <a:ext cx="3932237" cy="1193799"/>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1600" y="987432"/>
            <a:ext cx="6172200" cy="50053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181225"/>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647788D-10CB-AB42-8797-5415699053B7}" type="datetime1">
              <a:rPr lang="en-US" smtClean="0">
                <a:solidFill>
                  <a:prstClr val="black">
                    <a:tint val="75000"/>
                  </a:prstClr>
                </a:solidFill>
              </a:rPr>
              <a:t>7/8/2019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a:solidFill>
                  <a:prstClr val="black">
                    <a:tint val="75000"/>
                  </a:prstClr>
                </a:solidFill>
              </a:rPr>
              <a:t>Accreditation Institute , February 19-20, 2016, San Diego, CA</a:t>
            </a:r>
          </a:p>
        </p:txBody>
      </p:sp>
      <p:sp>
        <p:nvSpPr>
          <p:cNvPr id="7" name="Slide Number Placeholder 6"/>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680643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6"/>
            <a:ext cx="3932237" cy="1069974"/>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6"/>
            <a:ext cx="6172200" cy="4994274"/>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9243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2680B4-757E-E547-A4A2-546B1519745B}" type="datetime1">
              <a:rPr lang="en-US" smtClean="0">
                <a:solidFill>
                  <a:prstClr val="black">
                    <a:tint val="75000"/>
                  </a:prstClr>
                </a:solidFill>
              </a:rPr>
              <a:t>7/8/2019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a:solidFill>
                  <a:prstClr val="black">
                    <a:tint val="75000"/>
                  </a:prstClr>
                </a:solidFill>
              </a:rPr>
              <a:t>Accreditation Institute , February 19-20, 2016, San Diego, CA</a:t>
            </a:r>
          </a:p>
        </p:txBody>
      </p:sp>
      <p:sp>
        <p:nvSpPr>
          <p:cNvPr id="7" name="Slide Number Placeholder 6"/>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170097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7EC131-4BDF-594D-8BA4-EB7FA169BE8E}" type="datetime1">
              <a:rPr lang="en-US" smtClean="0">
                <a:solidFill>
                  <a:prstClr val="black">
                    <a:tint val="75000"/>
                  </a:prstClr>
                </a:solidFill>
              </a:rPr>
              <a:t>7/8/2019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a:solidFill>
                  <a:prstClr val="black">
                    <a:tint val="75000"/>
                  </a:prstClr>
                </a:solidFill>
              </a:rPr>
              <a:t>Accreditation Institute , February 19-20, 2016, San Diego, CA</a:t>
            </a:r>
          </a:p>
        </p:txBody>
      </p:sp>
      <p:sp>
        <p:nvSpPr>
          <p:cNvPr id="6" name="Slide Number Placeholder 5"/>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544398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923925"/>
            <a:ext cx="2628900" cy="52530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3" y="923925"/>
            <a:ext cx="7734300" cy="52530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51D6A2-85D1-064D-AA37-955176B4DDE4}" type="datetime1">
              <a:rPr lang="en-US" smtClean="0">
                <a:solidFill>
                  <a:prstClr val="black">
                    <a:tint val="75000"/>
                  </a:prstClr>
                </a:solidFill>
              </a:rPr>
              <a:t>7/8/2019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a:solidFill>
                  <a:prstClr val="black">
                    <a:tint val="75000"/>
                  </a:prstClr>
                </a:solidFill>
              </a:rPr>
              <a:t>Accreditation Institute , February 19-20, 2016, San Diego, CA</a:t>
            </a:r>
          </a:p>
        </p:txBody>
      </p:sp>
      <p:sp>
        <p:nvSpPr>
          <p:cNvPr id="6" name="Slide Number Placeholder 5"/>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940836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1"/>
            <a:ext cx="104648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742E460-689B-6145-8E04-BDCA3F6CF607}" type="datetime1">
              <a:rPr lang="en-US" smtClean="0">
                <a:solidFill>
                  <a:prstClr val="black">
                    <a:tint val="75000"/>
                  </a:prstClr>
                </a:solidFill>
              </a:rPr>
              <a:t>7/8/2019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Accreditation Institute , February 19-20, 2016, San Diego, CA</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cxnSp>
        <p:nvCxnSpPr>
          <p:cNvPr id="8" name="Straight Connector 7"/>
          <p:cNvCxnSpPr/>
          <p:nvPr/>
        </p:nvCxnSpPr>
        <p:spPr>
          <a:xfrm>
            <a:off x="914400" y="3398520"/>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EF6F41-F5D6-F342-A934-B051F05C3B72}" type="datetime1">
              <a:rPr lang="en-US" smtClean="0">
                <a:solidFill>
                  <a:prstClr val="black">
                    <a:tint val="75000"/>
                  </a:prstClr>
                </a:solidFill>
              </a:rPr>
              <a:t>7/8/2019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Accreditation Institute , February 19-20, 2016, San Diego, CA</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1"/>
            <a:ext cx="103632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963084" y="4626865"/>
            <a:ext cx="103632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BEA31F-A095-8647-B241-FA0281CD3FE7}" type="datetime1">
              <a:rPr lang="en-US" smtClean="0">
                <a:solidFill>
                  <a:prstClr val="black">
                    <a:tint val="75000"/>
                  </a:prstClr>
                </a:solidFill>
              </a:rPr>
              <a:t>7/8/2019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Accreditation Institute , February 19-20, 2016, San Diego, CA</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cxnSp>
        <p:nvCxnSpPr>
          <p:cNvPr id="7" name="Straight Connector 6"/>
          <p:cNvCxnSpPr/>
          <p:nvPr/>
        </p:nvCxnSpPr>
        <p:spPr>
          <a:xfrm>
            <a:off x="975360" y="459943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3688126-BF94-DA41-989A-117EF627DE91}" type="datetime1">
              <a:rPr lang="en-US" smtClean="0"/>
              <a:t>7/8/2019</a:t>
            </a:fld>
            <a:endParaRPr lang="en-US" dirty="0"/>
          </a:p>
        </p:txBody>
      </p:sp>
      <p:sp>
        <p:nvSpPr>
          <p:cNvPr id="6" name="Footer Placeholder 5"/>
          <p:cNvSpPr>
            <a:spLocks noGrp="1"/>
          </p:cNvSpPr>
          <p:nvPr>
            <p:ph type="ftr" sz="quarter" idx="11"/>
          </p:nvPr>
        </p:nvSpPr>
        <p:spPr/>
        <p:txBody>
          <a:bodyPr/>
          <a:lstStyle/>
          <a:p>
            <a:r>
              <a:rPr lang="en-US"/>
              <a:t>Accreditation Institute , February 19-20, 2016, San Diego, CA</a:t>
            </a:r>
            <a:endParaRPr lang="en-US" dirty="0"/>
          </a:p>
        </p:txBody>
      </p:sp>
      <p:sp>
        <p:nvSpPr>
          <p:cNvPr id="7" name="Slide Number Placeholder 6"/>
          <p:cNvSpPr>
            <a:spLocks noGrp="1"/>
          </p:cNvSpPr>
          <p:nvPr>
            <p:ph type="sldNum" sz="quarter" idx="12"/>
          </p:nvPr>
        </p:nvSpPr>
        <p:spPr/>
        <p:txBody>
          <a:bodyPr/>
          <a:lstStyle/>
          <a:p>
            <a:fld id="{F01EB0EE-5C55-4A20-9AF4-1E061F85A2B6}"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277C961-3F48-0842-8059-D42628DE48B2}" type="datetime1">
              <a:rPr lang="en-US" smtClean="0"/>
              <a:t>7/8/2019</a:t>
            </a:fld>
            <a:endParaRPr lang="en-US" dirty="0"/>
          </a:p>
        </p:txBody>
      </p:sp>
      <p:sp>
        <p:nvSpPr>
          <p:cNvPr id="6" name="Footer Placeholder 5"/>
          <p:cNvSpPr>
            <a:spLocks noGrp="1"/>
          </p:cNvSpPr>
          <p:nvPr>
            <p:ph type="ftr" sz="quarter" idx="11"/>
          </p:nvPr>
        </p:nvSpPr>
        <p:spPr/>
        <p:txBody>
          <a:bodyPr/>
          <a:lstStyle/>
          <a:p>
            <a:r>
              <a:rPr lang="en-US" dirty="0"/>
              <a:t>Accreditation Institute , February 19-20, 2016, San Diego, CA</a:t>
            </a:r>
          </a:p>
        </p:txBody>
      </p:sp>
      <p:sp>
        <p:nvSpPr>
          <p:cNvPr id="7" name="Slide Number Placeholder 6"/>
          <p:cNvSpPr>
            <a:spLocks noGrp="1"/>
          </p:cNvSpPr>
          <p:nvPr>
            <p:ph type="sldNum" sz="quarter" idx="12"/>
          </p:nvPr>
        </p:nvSpPr>
        <p:spPr/>
        <p:txBody>
          <a:bodyPr/>
          <a:lstStyle/>
          <a:p>
            <a:fld id="{F01EB0EE-5C55-4A20-9AF4-1E061F85A2B6}" type="slidenum">
              <a:rPr lang="en-US" smtClean="0"/>
              <a:t>‹#›</a:t>
            </a:fld>
            <a:endParaRPr lang="en-US" dirty="0"/>
          </a:p>
        </p:txBody>
      </p:sp>
    </p:spTree>
    <p:extLst>
      <p:ext uri="{BB962C8B-B14F-4D97-AF65-F5344CB8AC3E}">
        <p14:creationId xmlns:p14="http://schemas.microsoft.com/office/powerpoint/2010/main" val="34867183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3984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520B53A-828D-3647-B60D-5A62B8481F07}" type="datetime1">
              <a:rPr lang="en-US" smtClean="0">
                <a:solidFill>
                  <a:prstClr val="black">
                    <a:tint val="75000"/>
                  </a:prstClr>
                </a:solidFill>
              </a:rPr>
              <a:t>7/8/2019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r>
              <a:rPr lang="en-US">
                <a:solidFill>
                  <a:prstClr val="black">
                    <a:tint val="75000"/>
                  </a:prstClr>
                </a:solidFill>
              </a:rPr>
              <a:t>Accreditation Institute , February 19-20, 2016, San Diego, CA</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cxnSp>
        <p:nvCxnSpPr>
          <p:cNvPr id="11" name="Straight Connector 10"/>
          <p:cNvCxnSpPr/>
          <p:nvPr/>
        </p:nvCxnSpPr>
        <p:spPr>
          <a:xfrm rot="5400000">
            <a:off x="3741949" y="4045691"/>
            <a:ext cx="4709160" cy="105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644B929-B3C0-9744-AA2D-FD96B80BB392}" type="datetime1">
              <a:rPr lang="en-US" smtClean="0"/>
              <a:t>7/8/2019</a:t>
            </a:fld>
            <a:endParaRPr lang="en-US" dirty="0"/>
          </a:p>
        </p:txBody>
      </p:sp>
      <p:sp>
        <p:nvSpPr>
          <p:cNvPr id="4" name="Footer Placeholder 3"/>
          <p:cNvSpPr>
            <a:spLocks noGrp="1"/>
          </p:cNvSpPr>
          <p:nvPr>
            <p:ph type="ftr" sz="quarter" idx="11"/>
          </p:nvPr>
        </p:nvSpPr>
        <p:spPr/>
        <p:txBody>
          <a:bodyPr/>
          <a:lstStyle/>
          <a:p>
            <a:r>
              <a:rPr lang="en-US"/>
              <a:t>Accreditation Institute , February 19-20, 2016, San Diego, CA</a:t>
            </a:r>
            <a:endParaRPr lang="en-US" dirty="0"/>
          </a:p>
        </p:txBody>
      </p:sp>
      <p:sp>
        <p:nvSpPr>
          <p:cNvPr id="5" name="Slide Number Placeholder 4"/>
          <p:cNvSpPr>
            <a:spLocks noGrp="1"/>
          </p:cNvSpPr>
          <p:nvPr>
            <p:ph type="sldNum" sz="quarter" idx="12"/>
          </p:nvPr>
        </p:nvSpPr>
        <p:spPr/>
        <p:txBody>
          <a:bodyPr/>
          <a:lstStyle/>
          <a:p>
            <a:fld id="{F01EB0EE-5C55-4A20-9AF4-1E061F85A2B6}" type="slidenum">
              <a:rPr lang="en-US" smtClean="0"/>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ABB2C0-8A13-ED4D-8B25-6E1FE7D47D35}" type="datetime1">
              <a:rPr lang="en-US" smtClean="0"/>
              <a:t>7/8/2019</a:t>
            </a:fld>
            <a:endParaRPr lang="en-US" dirty="0"/>
          </a:p>
        </p:txBody>
      </p:sp>
      <p:sp>
        <p:nvSpPr>
          <p:cNvPr id="3" name="Footer Placeholder 2"/>
          <p:cNvSpPr>
            <a:spLocks noGrp="1"/>
          </p:cNvSpPr>
          <p:nvPr>
            <p:ph type="ftr" sz="quarter" idx="11"/>
          </p:nvPr>
        </p:nvSpPr>
        <p:spPr/>
        <p:txBody>
          <a:bodyPr/>
          <a:lstStyle/>
          <a:p>
            <a:r>
              <a:rPr lang="en-US"/>
              <a:t>Accreditation Institute , February 19-20, 2016, San Diego, CA</a:t>
            </a:r>
            <a:endParaRPr lang="en-US" dirty="0"/>
          </a:p>
        </p:txBody>
      </p:sp>
      <p:sp>
        <p:nvSpPr>
          <p:cNvPr id="4" name="Slide Number Placeholder 3"/>
          <p:cNvSpPr>
            <a:spLocks noGrp="1"/>
          </p:cNvSpPr>
          <p:nvPr>
            <p:ph type="sldNum" sz="quarter" idx="12"/>
          </p:nvPr>
        </p:nvSpPr>
        <p:spPr/>
        <p:txBody>
          <a:bodyPr/>
          <a:lstStyle/>
          <a:p>
            <a:fld id="{F01EB0EE-5C55-4A20-9AF4-1E061F85A2B6}" type="slidenum">
              <a:rPr lang="en-US" smtClean="0"/>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080"/>
            <a:ext cx="2852928"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962400" y="792080"/>
            <a:ext cx="7620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2130553"/>
            <a:ext cx="2852928"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0E6BD60-4FAA-C74B-A939-D67954AC6875}" type="datetime1">
              <a:rPr lang="en-US" smtClean="0">
                <a:solidFill>
                  <a:prstClr val="black">
                    <a:tint val="75000"/>
                  </a:prstClr>
                </a:solidFill>
              </a:rPr>
              <a:t>7/8/2019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Accreditation Institute , February 19-20, 2016, San Diego, CA</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cxnSp>
        <p:nvCxnSpPr>
          <p:cNvPr id="9" name="Straight Connector 8"/>
          <p:cNvCxnSpPr/>
          <p:nvPr/>
        </p:nvCxnSpPr>
        <p:spPr>
          <a:xfrm rot="5400000">
            <a:off x="912152" y="3579942"/>
            <a:ext cx="5577840"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2856907"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3811480" y="838201"/>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5256949-C632-5A42-8617-513EC3499810}" type="datetime1">
              <a:rPr lang="en-US" smtClean="0">
                <a:solidFill>
                  <a:prstClr val="black">
                    <a:tint val="75000"/>
                  </a:prstClr>
                </a:solidFill>
              </a:rPr>
              <a:t>7/8/2019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Accreditation Institute , February 19-20, 2016, San Diego, CA</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9E1B42-4D29-1F4D-B4E9-7BE01F99DEB2}" type="datetime1">
              <a:rPr lang="en-US" smtClean="0">
                <a:solidFill>
                  <a:prstClr val="black">
                    <a:tint val="75000"/>
                  </a:prstClr>
                </a:solidFill>
              </a:rPr>
              <a:t>7/8/2019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Accreditation Institute , February 19-20, 2016, San Diego, CA</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0"/>
            <a:ext cx="27432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609600" y="609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196ACA-88E2-1D47-B274-FE92B4BF46F0}" type="datetime1">
              <a:rPr lang="en-US" smtClean="0">
                <a:solidFill>
                  <a:prstClr val="black">
                    <a:tint val="75000"/>
                  </a:prstClr>
                </a:solidFill>
              </a:rPr>
              <a:t>7/8/2019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Accreditation Institute , February 19-20, 2016, San Diego, CA</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8" name="Google Shape;18;p2"/>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9" name="Google Shape;19;p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0" name="Google Shape;20;p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1" name="Google Shape;21;p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9683682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2"/>
        <p:cNvGrpSpPr/>
        <p:nvPr/>
      </p:nvGrpSpPr>
      <p:grpSpPr>
        <a:xfrm>
          <a:off x="0" y="0"/>
          <a:ext cx="0" cy="0"/>
          <a:chOff x="0" y="0"/>
          <a:chExt cx="0" cy="0"/>
        </a:xfrm>
      </p:grpSpPr>
      <p:sp>
        <p:nvSpPr>
          <p:cNvPr id="23" name="Google Shape;23;p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4" name="Google Shape;24;p3"/>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5" name="Google Shape;25;p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6" name="Google Shape;26;p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7" name="Google Shape;27;p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9851550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0" y="200177"/>
            <a:ext cx="12192000" cy="775800"/>
          </a:xfrm>
          <a:prstGeom prst="rect">
            <a:avLst/>
          </a:prstGeom>
          <a:noFill/>
          <a:ln>
            <a:noFill/>
          </a:ln>
        </p:spPr>
        <p:txBody>
          <a:bodyPr spcFirstLastPara="1" wrap="square" lIns="91425" tIns="45700" rIns="91425" bIns="45700" anchor="ctr" anchorCtr="0">
            <a:noAutofit/>
          </a:bodyPr>
          <a:lstStyle>
            <a:lvl1pPr lvl="0" algn="ctr" rtl="0">
              <a:lnSpc>
                <a:spcPct val="90000"/>
              </a:lnSpc>
              <a:spcBef>
                <a:spcPts val="0"/>
              </a:spcBef>
              <a:spcAft>
                <a:spcPts val="0"/>
              </a:spcAft>
              <a:buClr>
                <a:srgbClr val="595959"/>
              </a:buClr>
              <a:buSzPts val="4800"/>
              <a:buFont typeface="Calibri"/>
              <a:buNone/>
              <a:defRPr sz="4800" b="1">
                <a:solidFill>
                  <a:srgbClr val="595959"/>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0" name="Google Shape;30;p4"/>
          <p:cNvSpPr/>
          <p:nvPr/>
        </p:nvSpPr>
        <p:spPr>
          <a:xfrm>
            <a:off x="0" y="6597352"/>
            <a:ext cx="12192000" cy="260700"/>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1" name="Google Shape;31;p4"/>
          <p:cNvSpPr txBox="1">
            <a:spLocks noGrp="1"/>
          </p:cNvSpPr>
          <p:nvPr>
            <p:ph type="body" idx="1"/>
          </p:nvPr>
        </p:nvSpPr>
        <p:spPr>
          <a:xfrm>
            <a:off x="0" y="1005381"/>
            <a:ext cx="12192000" cy="4194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595959"/>
              </a:buClr>
              <a:buSzPts val="2400"/>
              <a:buFont typeface="Calibri"/>
              <a:buNone/>
              <a:defRPr sz="2400" b="0">
                <a:solidFill>
                  <a:srgbClr val="595959"/>
                </a:solidFil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290364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A527DD8-70A4-FF41-A2A6-EC3175042E4D}" type="datetime1">
              <a:rPr lang="en-US" smtClean="0"/>
              <a:t>7/8/2019</a:t>
            </a:fld>
            <a:endParaRPr lang="en-US" dirty="0"/>
          </a:p>
        </p:txBody>
      </p:sp>
      <p:sp>
        <p:nvSpPr>
          <p:cNvPr id="4" name="Footer Placeholder 3"/>
          <p:cNvSpPr>
            <a:spLocks noGrp="1"/>
          </p:cNvSpPr>
          <p:nvPr>
            <p:ph type="ftr" sz="quarter" idx="11"/>
          </p:nvPr>
        </p:nvSpPr>
        <p:spPr/>
        <p:txBody>
          <a:bodyPr/>
          <a:lstStyle/>
          <a:p>
            <a:r>
              <a:rPr lang="en-US" dirty="0"/>
              <a:t>Accreditation Institute , February 19-20, 2016, San Diego, CA</a:t>
            </a:r>
          </a:p>
        </p:txBody>
      </p:sp>
      <p:sp>
        <p:nvSpPr>
          <p:cNvPr id="5" name="Slide Number Placeholder 4"/>
          <p:cNvSpPr>
            <a:spLocks noGrp="1"/>
          </p:cNvSpPr>
          <p:nvPr>
            <p:ph type="sldNum" sz="quarter" idx="12"/>
          </p:nvPr>
        </p:nvSpPr>
        <p:spPr/>
        <p:txBody>
          <a:bodyPr/>
          <a:lstStyle/>
          <a:p>
            <a:fld id="{F01EB0EE-5C55-4A20-9AF4-1E061F85A2B6}" type="slidenum">
              <a:rPr lang="en-US" smtClean="0"/>
              <a:t>‹#›</a:t>
            </a:fld>
            <a:endParaRPr lang="en-US" dirty="0"/>
          </a:p>
        </p:txBody>
      </p:sp>
    </p:spTree>
    <p:extLst>
      <p:ext uri="{BB962C8B-B14F-4D97-AF65-F5344CB8AC3E}">
        <p14:creationId xmlns:p14="http://schemas.microsoft.com/office/powerpoint/2010/main" val="19324938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2"/>
        <p:cNvGrpSpPr/>
        <p:nvPr/>
      </p:nvGrpSpPr>
      <p:grpSpPr>
        <a:xfrm>
          <a:off x="0" y="0"/>
          <a:ext cx="0" cy="0"/>
          <a:chOff x="0" y="0"/>
          <a:chExt cx="0" cy="0"/>
        </a:xfrm>
      </p:grpSpPr>
      <p:sp>
        <p:nvSpPr>
          <p:cNvPr id="33" name="Google Shape;33;p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4" name="Google Shape;34;p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5" name="Google Shape;35;p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6" name="Google Shape;36;p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3151224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43"/>
        <p:cNvGrpSpPr/>
        <p:nvPr/>
      </p:nvGrpSpPr>
      <p:grpSpPr>
        <a:xfrm>
          <a:off x="0" y="0"/>
          <a:ext cx="0" cy="0"/>
          <a:chOff x="0" y="0"/>
          <a:chExt cx="0" cy="0"/>
        </a:xfrm>
      </p:grpSpPr>
      <p:sp>
        <p:nvSpPr>
          <p:cNvPr id="44" name="Google Shape;44;p7"/>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5" name="Google Shape;45;p7"/>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1000"/>
              </a:spcBef>
              <a:spcAft>
                <a:spcPts val="0"/>
              </a:spcAft>
              <a:buClr>
                <a:srgbClr val="888888"/>
              </a:buClr>
              <a:buSzPts val="2400"/>
              <a:buNone/>
              <a:defRPr sz="2400">
                <a:solidFill>
                  <a:srgbClr val="888888"/>
                </a:solidFill>
              </a:defRPr>
            </a:lvl1pPr>
            <a:lvl2pPr marL="914400" lvl="1" indent="-228600" algn="l" rtl="0">
              <a:lnSpc>
                <a:spcPct val="90000"/>
              </a:lnSpc>
              <a:spcBef>
                <a:spcPts val="500"/>
              </a:spcBef>
              <a:spcAft>
                <a:spcPts val="0"/>
              </a:spcAft>
              <a:buClr>
                <a:srgbClr val="888888"/>
              </a:buClr>
              <a:buSzPts val="2000"/>
              <a:buNone/>
              <a:defRPr sz="2000">
                <a:solidFill>
                  <a:srgbClr val="888888"/>
                </a:solidFill>
              </a:defRPr>
            </a:lvl2pPr>
            <a:lvl3pPr marL="1371600" lvl="2" indent="-228600" algn="l" rtl="0">
              <a:lnSpc>
                <a:spcPct val="90000"/>
              </a:lnSpc>
              <a:spcBef>
                <a:spcPts val="500"/>
              </a:spcBef>
              <a:spcAft>
                <a:spcPts val="0"/>
              </a:spcAft>
              <a:buClr>
                <a:srgbClr val="888888"/>
              </a:buClr>
              <a:buSzPts val="1800"/>
              <a:buNone/>
              <a:defRPr sz="1800">
                <a:solidFill>
                  <a:srgbClr val="888888"/>
                </a:solidFill>
              </a:defRPr>
            </a:lvl3pPr>
            <a:lvl4pPr marL="1828800" lvl="3" indent="-228600" algn="l" rtl="0">
              <a:lnSpc>
                <a:spcPct val="90000"/>
              </a:lnSpc>
              <a:spcBef>
                <a:spcPts val="500"/>
              </a:spcBef>
              <a:spcAft>
                <a:spcPts val="0"/>
              </a:spcAft>
              <a:buClr>
                <a:srgbClr val="888888"/>
              </a:buClr>
              <a:buSzPts val="1600"/>
              <a:buNone/>
              <a:defRPr sz="1600">
                <a:solidFill>
                  <a:srgbClr val="888888"/>
                </a:solidFill>
              </a:defRPr>
            </a:lvl4pPr>
            <a:lvl5pPr marL="2286000" lvl="4" indent="-228600" algn="l" rtl="0">
              <a:lnSpc>
                <a:spcPct val="90000"/>
              </a:lnSpc>
              <a:spcBef>
                <a:spcPts val="500"/>
              </a:spcBef>
              <a:spcAft>
                <a:spcPts val="0"/>
              </a:spcAft>
              <a:buClr>
                <a:srgbClr val="888888"/>
              </a:buClr>
              <a:buSzPts val="1600"/>
              <a:buNone/>
              <a:defRPr sz="1600">
                <a:solidFill>
                  <a:srgbClr val="888888"/>
                </a:solidFill>
              </a:defRPr>
            </a:lvl5pPr>
            <a:lvl6pPr marL="2743200" lvl="5" indent="-228600" algn="l" rtl="0">
              <a:lnSpc>
                <a:spcPct val="90000"/>
              </a:lnSpc>
              <a:spcBef>
                <a:spcPts val="500"/>
              </a:spcBef>
              <a:spcAft>
                <a:spcPts val="0"/>
              </a:spcAft>
              <a:buClr>
                <a:srgbClr val="888888"/>
              </a:buClr>
              <a:buSzPts val="1600"/>
              <a:buNone/>
              <a:defRPr sz="1600">
                <a:solidFill>
                  <a:srgbClr val="888888"/>
                </a:solidFill>
              </a:defRPr>
            </a:lvl6pPr>
            <a:lvl7pPr marL="3200400" lvl="6" indent="-228600" algn="l" rtl="0">
              <a:lnSpc>
                <a:spcPct val="90000"/>
              </a:lnSpc>
              <a:spcBef>
                <a:spcPts val="500"/>
              </a:spcBef>
              <a:spcAft>
                <a:spcPts val="0"/>
              </a:spcAft>
              <a:buClr>
                <a:srgbClr val="888888"/>
              </a:buClr>
              <a:buSzPts val="1600"/>
              <a:buNone/>
              <a:defRPr sz="1600">
                <a:solidFill>
                  <a:srgbClr val="888888"/>
                </a:solidFill>
              </a:defRPr>
            </a:lvl7pPr>
            <a:lvl8pPr marL="3657600" lvl="7" indent="-228600" algn="l" rtl="0">
              <a:lnSpc>
                <a:spcPct val="90000"/>
              </a:lnSpc>
              <a:spcBef>
                <a:spcPts val="500"/>
              </a:spcBef>
              <a:spcAft>
                <a:spcPts val="0"/>
              </a:spcAft>
              <a:buClr>
                <a:srgbClr val="888888"/>
              </a:buClr>
              <a:buSzPts val="1600"/>
              <a:buNone/>
              <a:defRPr sz="1600">
                <a:solidFill>
                  <a:srgbClr val="888888"/>
                </a:solidFill>
              </a:defRPr>
            </a:lvl8pPr>
            <a:lvl9pPr marL="4114800" lvl="8" indent="-228600" algn="l" rtl="0">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6" name="Google Shape;46;p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8838005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1" name="Google Shape;51;p8"/>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52" name="Google Shape;52;p8"/>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53" name="Google Shape;53;p8"/>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54" name="Google Shape;54;p8"/>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55" name="Google Shape;55;p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1373182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p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0" name="Google Shape;60;p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1" name="Google Shape;61;p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0839081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62"/>
        <p:cNvGrpSpPr/>
        <p:nvPr/>
      </p:nvGrpSpPr>
      <p:grpSpPr>
        <a:xfrm>
          <a:off x="0" y="0"/>
          <a:ext cx="0" cy="0"/>
          <a:chOff x="0" y="0"/>
          <a:chExt cx="0" cy="0"/>
        </a:xfrm>
      </p:grpSpPr>
      <p:sp>
        <p:nvSpPr>
          <p:cNvPr id="63" name="Google Shape;63;p10"/>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4" name="Google Shape;64;p10"/>
          <p:cNvSpPr txBox="1">
            <a:spLocks noGrp="1"/>
          </p:cNvSpPr>
          <p:nvPr>
            <p:ph type="body" idx="1"/>
          </p:nvPr>
        </p:nvSpPr>
        <p:spPr>
          <a:xfrm>
            <a:off x="5183188" y="987425"/>
            <a:ext cx="6172200" cy="4873500"/>
          </a:xfrm>
          <a:prstGeom prst="rect">
            <a:avLst/>
          </a:prstGeom>
          <a:noFill/>
          <a:ln>
            <a:noFill/>
          </a:ln>
        </p:spPr>
        <p:txBody>
          <a:bodyPr spcFirstLastPara="1" wrap="square" lIns="91425" tIns="45700" rIns="91425" bIns="45700" anchor="t" anchorCtr="0">
            <a:noAutofit/>
          </a:bodyPr>
          <a:lstStyle>
            <a:lvl1pPr marL="457200" lvl="0" indent="-431800" algn="l" rtl="0">
              <a:lnSpc>
                <a:spcPct val="90000"/>
              </a:lnSpc>
              <a:spcBef>
                <a:spcPts val="1000"/>
              </a:spcBef>
              <a:spcAft>
                <a:spcPts val="0"/>
              </a:spcAft>
              <a:buClr>
                <a:schemeClr val="dk1"/>
              </a:buClr>
              <a:buSzPts val="3200"/>
              <a:buChar char="•"/>
              <a:defRPr sz="3200"/>
            </a:lvl1pPr>
            <a:lvl2pPr marL="914400" lvl="1" indent="-406400" algn="l" rtl="0">
              <a:lnSpc>
                <a:spcPct val="90000"/>
              </a:lnSpc>
              <a:spcBef>
                <a:spcPts val="500"/>
              </a:spcBef>
              <a:spcAft>
                <a:spcPts val="0"/>
              </a:spcAft>
              <a:buClr>
                <a:schemeClr val="dk1"/>
              </a:buClr>
              <a:buSzPts val="2800"/>
              <a:buChar char="•"/>
              <a:defRPr sz="2800"/>
            </a:lvl2pPr>
            <a:lvl3pPr marL="1371600" lvl="2" indent="-381000" algn="l" rtl="0">
              <a:lnSpc>
                <a:spcPct val="90000"/>
              </a:lnSpc>
              <a:spcBef>
                <a:spcPts val="500"/>
              </a:spcBef>
              <a:spcAft>
                <a:spcPts val="0"/>
              </a:spcAft>
              <a:buClr>
                <a:schemeClr val="dk1"/>
              </a:buClr>
              <a:buSzPts val="2400"/>
              <a:buChar char="•"/>
              <a:defRPr sz="2400"/>
            </a:lvl3pPr>
            <a:lvl4pPr marL="1828800" lvl="3" indent="-355600" algn="l" rtl="0">
              <a:lnSpc>
                <a:spcPct val="90000"/>
              </a:lnSpc>
              <a:spcBef>
                <a:spcPts val="500"/>
              </a:spcBef>
              <a:spcAft>
                <a:spcPts val="0"/>
              </a:spcAft>
              <a:buClr>
                <a:schemeClr val="dk1"/>
              </a:buClr>
              <a:buSzPts val="2000"/>
              <a:buChar char="•"/>
              <a:defRPr sz="2000"/>
            </a:lvl4pPr>
            <a:lvl5pPr marL="2286000" lvl="4" indent="-355600" algn="l" rtl="0">
              <a:lnSpc>
                <a:spcPct val="90000"/>
              </a:lnSpc>
              <a:spcBef>
                <a:spcPts val="500"/>
              </a:spcBef>
              <a:spcAft>
                <a:spcPts val="0"/>
              </a:spcAft>
              <a:buClr>
                <a:schemeClr val="dk1"/>
              </a:buClr>
              <a:buSzPts val="2000"/>
              <a:buChar char="•"/>
              <a:defRPr sz="20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65" name="Google Shape;65;p10"/>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66" name="Google Shape;66;p1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7" name="Google Shape;67;p1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8" name="Google Shape;68;p1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526217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9"/>
        <p:cNvGrpSpPr/>
        <p:nvPr/>
      </p:nvGrpSpPr>
      <p:grpSpPr>
        <a:xfrm>
          <a:off x="0" y="0"/>
          <a:ext cx="0" cy="0"/>
          <a:chOff x="0" y="0"/>
          <a:chExt cx="0" cy="0"/>
        </a:xfrm>
      </p:grpSpPr>
      <p:sp>
        <p:nvSpPr>
          <p:cNvPr id="70" name="Google Shape;70;p11"/>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1" name="Google Shape;71;p11"/>
          <p:cNvSpPr>
            <a:spLocks noGrp="1"/>
          </p:cNvSpPr>
          <p:nvPr>
            <p:ph type="pic" idx="2"/>
          </p:nvPr>
        </p:nvSpPr>
        <p:spPr>
          <a:xfrm>
            <a:off x="5183188" y="987425"/>
            <a:ext cx="6172200" cy="48735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2" name="Google Shape;72;p11"/>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73" name="Google Shape;73;p1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4" name="Google Shape;74;p1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5" name="Google Shape;75;p1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736944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6"/>
        <p:cNvGrpSpPr/>
        <p:nvPr/>
      </p:nvGrpSpPr>
      <p:grpSpPr>
        <a:xfrm>
          <a:off x="0" y="0"/>
          <a:ext cx="0" cy="0"/>
          <a:chOff x="0" y="0"/>
          <a:chExt cx="0" cy="0"/>
        </a:xfrm>
      </p:grpSpPr>
      <p:sp>
        <p:nvSpPr>
          <p:cNvPr id="77" name="Google Shape;77;p1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8" name="Google Shape;78;p12"/>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79" name="Google Shape;79;p1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0" name="Google Shape;80;p1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1" name="Google Shape;81;p1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7016988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82"/>
        <p:cNvGrpSpPr/>
        <p:nvPr/>
      </p:nvGrpSpPr>
      <p:grpSpPr>
        <a:xfrm>
          <a:off x="0" y="0"/>
          <a:ext cx="0" cy="0"/>
          <a:chOff x="0" y="0"/>
          <a:chExt cx="0" cy="0"/>
        </a:xfrm>
      </p:grpSpPr>
      <p:sp>
        <p:nvSpPr>
          <p:cNvPr id="83" name="Google Shape;83;p13"/>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4" name="Google Shape;84;p13"/>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85" name="Google Shape;85;p1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6" name="Google Shape;86;p1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7" name="Google Shape;87;p1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4761656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1" name="Shape 21"/>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22" name="Shape 2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880007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86D9F89-81B8-483D-B514-192E5076A35D}" type="datetimeFigureOut">
              <a:rPr lang="en-US" smtClean="0"/>
              <a:t>7/8/2019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C447B4-BFA1-45FD-981F-BBDA9A38A3AD}" type="slidenum">
              <a:rPr lang="en-US" smtClean="0"/>
              <a:t>‹#›</a:t>
            </a:fld>
            <a:endParaRPr lang="en-US"/>
          </a:p>
        </p:txBody>
      </p:sp>
    </p:spTree>
    <p:extLst>
      <p:ext uri="{BB962C8B-B14F-4D97-AF65-F5344CB8AC3E}">
        <p14:creationId xmlns:p14="http://schemas.microsoft.com/office/powerpoint/2010/main" val="3220455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20765D-3202-DA49-B801-A86D74B55F1C}" type="datetime1">
              <a:rPr lang="en-US" smtClean="0"/>
              <a:t>7/8/2019</a:t>
            </a:fld>
            <a:endParaRPr lang="en-US" dirty="0"/>
          </a:p>
        </p:txBody>
      </p:sp>
      <p:sp>
        <p:nvSpPr>
          <p:cNvPr id="3" name="Footer Placeholder 2"/>
          <p:cNvSpPr>
            <a:spLocks noGrp="1"/>
          </p:cNvSpPr>
          <p:nvPr>
            <p:ph type="ftr" sz="quarter" idx="11"/>
          </p:nvPr>
        </p:nvSpPr>
        <p:spPr/>
        <p:txBody>
          <a:bodyPr/>
          <a:lstStyle/>
          <a:p>
            <a:r>
              <a:rPr lang="en-US" dirty="0"/>
              <a:t>Accreditation Institute , February 19-20, 2016, San Diego, CA</a:t>
            </a:r>
          </a:p>
        </p:txBody>
      </p:sp>
      <p:sp>
        <p:nvSpPr>
          <p:cNvPr id="4" name="Slide Number Placeholder 3"/>
          <p:cNvSpPr>
            <a:spLocks noGrp="1"/>
          </p:cNvSpPr>
          <p:nvPr>
            <p:ph type="sldNum" sz="quarter" idx="12"/>
          </p:nvPr>
        </p:nvSpPr>
        <p:spPr/>
        <p:txBody>
          <a:bodyPr/>
          <a:lstStyle/>
          <a:p>
            <a:fld id="{F01EB0EE-5C55-4A20-9AF4-1E061F85A2B6}" type="slidenum">
              <a:rPr lang="en-US" smtClean="0"/>
              <a:t>‹#›</a:t>
            </a:fld>
            <a:endParaRPr lang="en-US" dirty="0"/>
          </a:p>
        </p:txBody>
      </p:sp>
    </p:spTree>
    <p:extLst>
      <p:ext uri="{BB962C8B-B14F-4D97-AF65-F5344CB8AC3E}">
        <p14:creationId xmlns:p14="http://schemas.microsoft.com/office/powerpoint/2010/main" val="2055540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2" name="Date Placeholder 21"/>
          <p:cNvSpPr>
            <a:spLocks noGrp="1"/>
          </p:cNvSpPr>
          <p:nvPr>
            <p:ph type="dt" sz="half" idx="14"/>
          </p:nvPr>
        </p:nvSpPr>
        <p:spPr/>
        <p:txBody>
          <a:bodyPr/>
          <a:lstStyle/>
          <a:p>
            <a:fld id="{20669248-8F2E-5F44-8C03-50B9F667322B}" type="datetime1">
              <a:rPr lang="en-US" smtClean="0">
                <a:solidFill>
                  <a:prstClr val="black">
                    <a:tint val="75000"/>
                  </a:prstClr>
                </a:solidFill>
              </a:rPr>
              <a:t>7/8/2019</a:t>
            </a:fld>
            <a:endParaRPr lang="en-US" dirty="0">
              <a:solidFill>
                <a:prstClr val="black">
                  <a:tint val="75000"/>
                </a:prstClr>
              </a:solidFill>
            </a:endParaRPr>
          </a:p>
        </p:txBody>
      </p:sp>
      <p:sp>
        <p:nvSpPr>
          <p:cNvPr id="23" name="Footer Placeholder 22"/>
          <p:cNvSpPr>
            <a:spLocks noGrp="1"/>
          </p:cNvSpPr>
          <p:nvPr>
            <p:ph type="ftr" sz="quarter" idx="15"/>
          </p:nvPr>
        </p:nvSpPr>
        <p:spPr/>
        <p:txBody>
          <a:bodyPr/>
          <a:lstStyle/>
          <a:p>
            <a:r>
              <a:rPr lang="en-US" dirty="0">
                <a:solidFill>
                  <a:prstClr val="black">
                    <a:tint val="75000"/>
                  </a:prstClr>
                </a:solidFill>
              </a:rPr>
              <a:t>Accreditation Institute , February 19-20, 2016, San Diego, CA</a:t>
            </a:r>
          </a:p>
        </p:txBody>
      </p:sp>
      <p:sp>
        <p:nvSpPr>
          <p:cNvPr id="24" name="Slide Number Placeholder 23"/>
          <p:cNvSpPr>
            <a:spLocks noGrp="1"/>
          </p:cNvSpPr>
          <p:nvPr>
            <p:ph type="sldNum" sz="quarter" idx="16"/>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56749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978953-FBB3-0242-804D-0BA30DDB432A}" type="datetime1">
              <a:rPr lang="en-US" smtClean="0">
                <a:solidFill>
                  <a:prstClr val="black">
                    <a:tint val="75000"/>
                  </a:prstClr>
                </a:solidFill>
              </a:rPr>
              <a:t>7/8/2019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a:solidFill>
                  <a:prstClr val="black">
                    <a:tint val="75000"/>
                  </a:prstClr>
                </a:solidFill>
              </a:rPr>
              <a:t>Accreditation Institute , February 19-20, 2016, San Diego, CA</a:t>
            </a:r>
          </a:p>
        </p:txBody>
      </p:sp>
      <p:sp>
        <p:nvSpPr>
          <p:cNvPr id="6" name="Slide Number Placeholder 5"/>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42281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5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7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C138A2-098F-7E4A-A416-25E52FF4FCA5}" type="datetime1">
              <a:rPr lang="en-US" smtClean="0">
                <a:solidFill>
                  <a:prstClr val="black">
                    <a:tint val="75000"/>
                  </a:prstClr>
                </a:solidFill>
              </a:rPr>
              <a:t>7/8/2019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a:solidFill>
                  <a:prstClr val="black">
                    <a:tint val="75000"/>
                  </a:prstClr>
                </a:solidFill>
              </a:rPr>
              <a:t>Accreditation Institute , February 19-20, 2016, San Diego, CA</a:t>
            </a:r>
          </a:p>
        </p:txBody>
      </p:sp>
      <p:sp>
        <p:nvSpPr>
          <p:cNvPr id="6" name="Slide Number Placeholder 5"/>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4633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A54A1BF-A36E-6944-8B65-CA6ACD9F29FF}" type="datetime1">
              <a:rPr lang="en-US" smtClean="0">
                <a:solidFill>
                  <a:prstClr val="black">
                    <a:tint val="75000"/>
                  </a:prstClr>
                </a:solidFill>
              </a:rPr>
              <a:t>7/8/2019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a:solidFill>
                  <a:prstClr val="black">
                    <a:tint val="75000"/>
                  </a:prstClr>
                </a:solidFill>
              </a:rPr>
              <a:t>Accreditation Institute , February 19-20, 2016, San Diego, CA</a:t>
            </a:r>
          </a:p>
        </p:txBody>
      </p:sp>
      <p:sp>
        <p:nvSpPr>
          <p:cNvPr id="7" name="Slide Number Placeholder 6"/>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15768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895361"/>
            <a:ext cx="10515600" cy="795339"/>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0D283C1-E7F0-0345-9F26-0D98D0C5B90B}" type="datetime1">
              <a:rPr lang="en-US" smtClean="0">
                <a:solidFill>
                  <a:prstClr val="black">
                    <a:tint val="75000"/>
                  </a:prstClr>
                </a:solidFill>
              </a:rPr>
              <a:t>7/8/2019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r>
              <a:rPr lang="en-US" dirty="0">
                <a:solidFill>
                  <a:prstClr val="black">
                    <a:tint val="75000"/>
                  </a:prstClr>
                </a:solidFill>
              </a:rPr>
              <a:t>Accreditation Institute , February 19-20, 2016, San Diego, CA</a:t>
            </a:r>
          </a:p>
        </p:txBody>
      </p:sp>
      <p:sp>
        <p:nvSpPr>
          <p:cNvPr id="9" name="Slide Number Placeholder 8"/>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210455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2.jp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904886"/>
            <a:ext cx="10515600" cy="91440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6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8BCDDE-E2AF-1448-B141-9745F70A215F}" type="datetime1">
              <a:rPr lang="en-US" smtClean="0">
                <a:solidFill>
                  <a:prstClr val="black">
                    <a:tint val="75000"/>
                  </a:prstClr>
                </a:solidFill>
              </a:rPr>
              <a:t>7/8/2019</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6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solidFill>
                  <a:prstClr val="black">
                    <a:tint val="75000"/>
                  </a:prstClr>
                </a:solidFill>
              </a:rPr>
              <a:t>Accreditation Institute , February 19-20, 2016, San Diego, CA</a:t>
            </a:r>
          </a:p>
        </p:txBody>
      </p:sp>
      <p:sp>
        <p:nvSpPr>
          <p:cNvPr id="6" name="Slide Number Placeholder 5"/>
          <p:cNvSpPr>
            <a:spLocks noGrp="1"/>
          </p:cNvSpPr>
          <p:nvPr>
            <p:ph type="sldNum" sz="quarter" idx="4"/>
          </p:nvPr>
        </p:nvSpPr>
        <p:spPr>
          <a:xfrm>
            <a:off x="8610600" y="635636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88505259"/>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Lst>
  <p:hf sldNum="0" hdr="0" ftr="0" dt="0"/>
  <p:txStyles>
    <p:titleStyle>
      <a:lvl1pPr algn="l" defTabSz="914400" rtl="0" eaLnBrk="1" latinLnBrk="0" hangingPunct="1">
        <a:lnSpc>
          <a:spcPct val="90000"/>
        </a:lnSpc>
        <a:spcBef>
          <a:spcPct val="0"/>
        </a:spcBef>
        <a:buNone/>
        <a:defRPr sz="3600" b="1" i="1" kern="1200">
          <a:solidFill>
            <a:srgbClr val="261300"/>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1" i="1" kern="1200">
          <a:solidFill>
            <a:srgbClr val="1A0D00"/>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A0D00"/>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A0D00"/>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A0D00"/>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A0D00"/>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904886"/>
            <a:ext cx="10515600" cy="91440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6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D9B0D2-A6B0-6647-B899-AA0585D723CB}" type="datetime1">
              <a:rPr lang="en-US" smtClean="0">
                <a:solidFill>
                  <a:prstClr val="black">
                    <a:tint val="75000"/>
                  </a:prstClr>
                </a:solidFill>
              </a:rPr>
              <a:t>7/8/2019</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6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solidFill>
                  <a:prstClr val="black">
                    <a:tint val="75000"/>
                  </a:prstClr>
                </a:solidFill>
              </a:rPr>
              <a:t>Accreditation Institute , February 19-20, 2016, San Diego, CA</a:t>
            </a:r>
          </a:p>
        </p:txBody>
      </p:sp>
      <p:sp>
        <p:nvSpPr>
          <p:cNvPr id="6" name="Slide Number Placeholder 5"/>
          <p:cNvSpPr>
            <a:spLocks noGrp="1"/>
          </p:cNvSpPr>
          <p:nvPr>
            <p:ph type="sldNum" sz="quarter" idx="4"/>
          </p:nvPr>
        </p:nvSpPr>
        <p:spPr>
          <a:xfrm>
            <a:off x="8610600" y="635636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0846851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hf sldNum="0" hdr="0" ftr="0" dt="0"/>
  <p:txStyles>
    <p:titleStyle>
      <a:lvl1pPr algn="l" defTabSz="914400" rtl="0" eaLnBrk="1" latinLnBrk="0" hangingPunct="1">
        <a:lnSpc>
          <a:spcPct val="90000"/>
        </a:lnSpc>
        <a:spcBef>
          <a:spcPct val="0"/>
        </a:spcBef>
        <a:buNone/>
        <a:defRPr sz="3600" b="1" i="1" kern="1200">
          <a:solidFill>
            <a:srgbClr val="261300"/>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1" i="1" kern="1200">
          <a:solidFill>
            <a:srgbClr val="1A0D00"/>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A0D00"/>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A0D00"/>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A0D00"/>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A0D00"/>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0"/>
            <a:ext cx="109728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12192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2"/>
          </p:nvPr>
        </p:nvSpPr>
        <p:spPr>
          <a:xfrm>
            <a:off x="609600" y="18288"/>
            <a:ext cx="3860800" cy="329184"/>
          </a:xfrm>
          <a:prstGeom prst="rect">
            <a:avLst/>
          </a:prstGeom>
        </p:spPr>
        <p:txBody>
          <a:bodyPr vert="horz" lIns="91440" tIns="45720" rIns="91440" bIns="45720" rtlCol="0" anchor="ctr"/>
          <a:lstStyle>
            <a:lvl1pPr algn="l">
              <a:defRPr sz="1200">
                <a:solidFill>
                  <a:srgbClr val="FFFFFF"/>
                </a:solidFill>
              </a:defRPr>
            </a:lvl1pPr>
          </a:lstStyle>
          <a:p>
            <a:fld id="{1458C281-77C3-EF4B-8F77-F872A0A203DC}" type="datetime1">
              <a:rPr lang="en-US" smtClean="0">
                <a:solidFill>
                  <a:prstClr val="black">
                    <a:tint val="75000"/>
                  </a:prstClr>
                </a:solidFill>
              </a:rPr>
              <a:t>7/8/2019</a:t>
            </a:fld>
            <a:endParaRPr lang="en-US" dirty="0">
              <a:solidFill>
                <a:prstClr val="black">
                  <a:tint val="75000"/>
                </a:prstClr>
              </a:solidFill>
            </a:endParaRPr>
          </a:p>
        </p:txBody>
      </p:sp>
      <p:sp>
        <p:nvSpPr>
          <p:cNvPr id="5" name="Footer Placeholder 4"/>
          <p:cNvSpPr>
            <a:spLocks noGrp="1"/>
          </p:cNvSpPr>
          <p:nvPr>
            <p:ph type="ftr" sz="quarter" idx="3"/>
          </p:nvPr>
        </p:nvSpPr>
        <p:spPr>
          <a:xfrm>
            <a:off x="4572000" y="18288"/>
            <a:ext cx="5486400" cy="329184"/>
          </a:xfrm>
          <a:prstGeom prst="rect">
            <a:avLst/>
          </a:prstGeom>
        </p:spPr>
        <p:txBody>
          <a:bodyPr vert="horz" lIns="91440" tIns="45720" rIns="91440" bIns="45720" rtlCol="0" anchor="ctr"/>
          <a:lstStyle>
            <a:lvl1pPr algn="ctr">
              <a:defRPr sz="1200">
                <a:solidFill>
                  <a:srgbClr val="FFFFFF"/>
                </a:solidFill>
              </a:defRPr>
            </a:lvl1pPr>
          </a:lstStyle>
          <a:p>
            <a:r>
              <a:rPr lang="en-US">
                <a:solidFill>
                  <a:prstClr val="black">
                    <a:tint val="75000"/>
                  </a:prstClr>
                </a:solidFill>
              </a:rPr>
              <a:t>Accreditation Institute , February 19-20, 2016, San Diego, CA</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10160000" y="18288"/>
            <a:ext cx="1422400" cy="329184"/>
          </a:xfrm>
          <a:prstGeom prst="rect">
            <a:avLst/>
          </a:prstGeom>
        </p:spPr>
        <p:txBody>
          <a:bodyPr vert="horz" lIns="91440" tIns="45720" rIns="91440" bIns="45720" rtlCol="0" anchor="ctr"/>
          <a:lstStyle>
            <a:lvl1pPr algn="l">
              <a:defRPr sz="1400" b="1">
                <a:solidFill>
                  <a:srgbClr val="FFFFFF"/>
                </a:solidFill>
              </a:defRPr>
            </a:lvl1p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463869607"/>
      </p:ext>
    </p:extLst>
  </p:cSld>
  <p:clrMap bg1="lt1" tx1="dk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cap="small" dirty="0"/>
              <a:t>AB 705 and the Impacts on Noncredit Instruction</a:t>
            </a:r>
            <a:endParaRPr lang="en-US" i="0" cap="small" dirty="0"/>
          </a:p>
        </p:txBody>
      </p:sp>
      <p:sp>
        <p:nvSpPr>
          <p:cNvPr id="3" name="Subtitle 2"/>
          <p:cNvSpPr>
            <a:spLocks noGrp="1"/>
          </p:cNvSpPr>
          <p:nvPr>
            <p:ph type="subTitle" idx="1"/>
          </p:nvPr>
        </p:nvSpPr>
        <p:spPr>
          <a:xfrm>
            <a:off x="687867" y="3619501"/>
            <a:ext cx="11058783" cy="2590186"/>
          </a:xfrm>
        </p:spPr>
        <p:txBody>
          <a:bodyPr>
            <a:normAutofit fontScale="92500" lnSpcReduction="20000"/>
          </a:bodyPr>
          <a:lstStyle/>
          <a:p>
            <a:r>
              <a:rPr lang="en-US" sz="3000" i="0" dirty="0"/>
              <a:t>Madelyn Arballo, Mt. San Antonio College</a:t>
            </a:r>
          </a:p>
          <a:p>
            <a:r>
              <a:rPr lang="en-US" sz="3000" i="0" dirty="0"/>
              <a:t>Sam Foster, ASCCC South Representative </a:t>
            </a:r>
          </a:p>
          <a:p>
            <a:r>
              <a:rPr lang="en-US" sz="3000" i="0" dirty="0"/>
              <a:t>Donna Necke, ASCCC Curriculum Committee</a:t>
            </a:r>
          </a:p>
          <a:p>
            <a:r>
              <a:rPr lang="en-US" sz="3000" i="0" dirty="0"/>
              <a:t>LaTonya Parker, ASCCC Area D Representative</a:t>
            </a:r>
          </a:p>
          <a:p>
            <a:endParaRPr lang="en-US" sz="1800" dirty="0"/>
          </a:p>
          <a:p>
            <a:pPr algn="r"/>
            <a:r>
              <a:rPr lang="en-US" sz="1800" i="0" dirty="0">
                <a:solidFill>
                  <a:srgbClr val="0070C0"/>
                </a:solidFill>
              </a:rPr>
              <a:t>2019 ASCCC Curriculum Institute</a:t>
            </a:r>
          </a:p>
          <a:p>
            <a:pPr algn="r"/>
            <a:r>
              <a:rPr lang="en-US" sz="1800" dirty="0">
                <a:solidFill>
                  <a:srgbClr val="0070C0"/>
                </a:solidFill>
              </a:rPr>
              <a:t>July 11, 2019</a:t>
            </a:r>
            <a:endParaRPr lang="en-US" sz="1800" i="0" dirty="0">
              <a:solidFill>
                <a:srgbClr val="0070C0"/>
              </a:solidFill>
            </a:endParaRPr>
          </a:p>
          <a:p>
            <a:endParaRPr lang="en-US" sz="1800" i="0" dirty="0"/>
          </a:p>
        </p:txBody>
      </p:sp>
      <p:pic>
        <p:nvPicPr>
          <p:cNvPr id="4" name="Picture 3" descr="ASCCC_Logo"/>
          <p:cNvPicPr/>
          <p:nvPr/>
        </p:nvPicPr>
        <p:blipFill>
          <a:blip r:embed="rId3"/>
          <a:srcRect/>
          <a:stretch>
            <a:fillRect/>
          </a:stretch>
        </p:blipFill>
        <p:spPr bwMode="auto">
          <a:xfrm>
            <a:off x="4231348" y="585131"/>
            <a:ext cx="4231671" cy="786470"/>
          </a:xfrm>
          <a:prstGeom prst="rect">
            <a:avLst/>
          </a:prstGeom>
          <a:noFill/>
          <a:ln w="9525">
            <a:noFill/>
            <a:miter lim="800000"/>
            <a:headEnd/>
            <a:tailEnd/>
          </a:ln>
        </p:spPr>
      </p:pic>
    </p:spTree>
    <p:extLst>
      <p:ext uri="{BB962C8B-B14F-4D97-AF65-F5344CB8AC3E}">
        <p14:creationId xmlns:p14="http://schemas.microsoft.com/office/powerpoint/2010/main" val="2958598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4341" y="365126"/>
            <a:ext cx="10305738" cy="1325563"/>
          </a:xfrm>
        </p:spPr>
        <p:txBody>
          <a:bodyPr/>
          <a:lstStyle/>
          <a:p>
            <a:r>
              <a:rPr lang="en-US" dirty="0"/>
              <a:t>Intensive Review – Mt. SAC’s Noncredit Response</a:t>
            </a:r>
          </a:p>
        </p:txBody>
      </p:sp>
      <p:sp>
        <p:nvSpPr>
          <p:cNvPr id="3" name="Content Placeholder 2"/>
          <p:cNvSpPr>
            <a:spLocks noGrp="1"/>
          </p:cNvSpPr>
          <p:nvPr>
            <p:ph idx="1"/>
          </p:nvPr>
        </p:nvSpPr>
        <p:spPr>
          <a:xfrm>
            <a:off x="1004341" y="1624912"/>
            <a:ext cx="10050905" cy="4726012"/>
          </a:xfrm>
        </p:spPr>
        <p:txBody>
          <a:bodyPr>
            <a:normAutofit/>
          </a:bodyPr>
          <a:lstStyle/>
          <a:p>
            <a:pPr>
              <a:spcAft>
                <a:spcPts val="1200"/>
              </a:spcAft>
            </a:pPr>
            <a:r>
              <a:rPr lang="en-US" dirty="0">
                <a:latin typeface="Arial" panose="020B0604020202020204" pitchFamily="34" charset="0"/>
                <a:cs typeface="Arial" panose="020B0604020202020204" pitchFamily="34" charset="0"/>
              </a:rPr>
              <a:t>Noncredit has been involved in properly placing students by providing intense 1 week boot camps in math and English for over 7 years</a:t>
            </a:r>
          </a:p>
          <a:p>
            <a:pPr>
              <a:spcAft>
                <a:spcPts val="1200"/>
              </a:spcAft>
            </a:pPr>
            <a:r>
              <a:rPr lang="en-US" dirty="0">
                <a:latin typeface="Arial" panose="020B0604020202020204" pitchFamily="34" charset="0"/>
                <a:cs typeface="Arial" panose="020B0604020202020204" pitchFamily="34" charset="0"/>
              </a:rPr>
              <a:t>Noncredit has expanded these boot camps to create 4 week courses in math and English</a:t>
            </a:r>
          </a:p>
          <a:p>
            <a:pPr>
              <a:spcAft>
                <a:spcPts val="1200"/>
              </a:spcAft>
            </a:pPr>
            <a:r>
              <a:rPr lang="en-US" dirty="0">
                <a:latin typeface="Arial" panose="020B0604020202020204" pitchFamily="34" charset="0"/>
                <a:cs typeface="Arial" panose="020B0604020202020204" pitchFamily="34" charset="0"/>
              </a:rPr>
              <a:t>Noncredit faculty worked with credit faculty to develop curriculum targeting areas of student need</a:t>
            </a:r>
          </a:p>
          <a:p>
            <a:pPr>
              <a:spcAft>
                <a:spcPts val="1200"/>
              </a:spcAft>
            </a:pPr>
            <a:r>
              <a:rPr lang="en-US" dirty="0">
                <a:latin typeface="Arial" panose="020B0604020202020204" pitchFamily="34" charset="0"/>
                <a:cs typeface="Arial" panose="020B0604020202020204" pitchFamily="34" charset="0"/>
              </a:rPr>
              <a:t>Two math courses will be offered:  BSTEM and Statistics</a:t>
            </a:r>
          </a:p>
          <a:p>
            <a:pPr>
              <a:spcAft>
                <a:spcPts val="1200"/>
              </a:spcAft>
            </a:pPr>
            <a:r>
              <a:rPr lang="en-US" dirty="0">
                <a:latin typeface="Arial" panose="020B0604020202020204" pitchFamily="34" charset="0"/>
                <a:cs typeface="Arial" panose="020B0604020202020204" pitchFamily="34" charset="0"/>
              </a:rPr>
              <a:t>Courses are offered several times per year</a:t>
            </a:r>
          </a:p>
          <a:p>
            <a:pPr>
              <a:spcAft>
                <a:spcPts val="1200"/>
              </a:spcAft>
            </a:pPr>
            <a:r>
              <a:rPr lang="en-US" dirty="0">
                <a:latin typeface="Arial" panose="020B0604020202020204" pitchFamily="34" charset="0"/>
                <a:cs typeface="Arial" panose="020B0604020202020204" pitchFamily="34" charset="0"/>
              </a:rPr>
              <a:t>Direct instruction which includes intrusive counseling</a:t>
            </a:r>
          </a:p>
          <a:p>
            <a:pPr>
              <a:spcAft>
                <a:spcPts val="1200"/>
              </a:spcAft>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7252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BA621-3240-6644-B29C-EE50CA0A69DC}"/>
              </a:ext>
            </a:extLst>
          </p:cNvPr>
          <p:cNvSpPr>
            <a:spLocks noGrp="1"/>
          </p:cNvSpPr>
          <p:nvPr>
            <p:ph type="title"/>
          </p:nvPr>
        </p:nvSpPr>
        <p:spPr/>
        <p:txBody>
          <a:bodyPr/>
          <a:lstStyle/>
          <a:p>
            <a:pPr algn="ctr"/>
            <a:r>
              <a:rPr lang="en-US" b="1" dirty="0">
                <a:solidFill>
                  <a:srgbClr val="0070C0"/>
                </a:solidFill>
                <a:latin typeface="Arial" panose="020B0604020202020204" pitchFamily="34" charset="0"/>
                <a:cs typeface="Arial" panose="020B0604020202020204" pitchFamily="34" charset="0"/>
              </a:rPr>
              <a:t>Modularized Support</a:t>
            </a:r>
            <a:endParaRPr lang="en-US" dirty="0"/>
          </a:p>
        </p:txBody>
      </p:sp>
      <p:sp>
        <p:nvSpPr>
          <p:cNvPr id="3" name="Content Placeholder 2">
            <a:extLst>
              <a:ext uri="{FF2B5EF4-FFF2-40B4-BE49-F238E27FC236}">
                <a16:creationId xmlns:a16="http://schemas.microsoft.com/office/drawing/2014/main" id="{654D01CC-ECA8-1948-84F9-B7D799406C1E}"/>
              </a:ext>
            </a:extLst>
          </p:cNvPr>
          <p:cNvSpPr>
            <a:spLocks noGrp="1"/>
          </p:cNvSpPr>
          <p:nvPr>
            <p:ph idx="1"/>
          </p:nvPr>
        </p:nvSpPr>
        <p:spPr/>
        <p:txBody>
          <a:bodyPr/>
          <a:lstStyle/>
          <a:p>
            <a:pPr>
              <a:spcAft>
                <a:spcPts val="1200"/>
              </a:spcAft>
            </a:pPr>
            <a:r>
              <a:rPr lang="en-US" sz="2800" dirty="0">
                <a:latin typeface="Arial" panose="020B0604020202020204" pitchFamily="34" charset="0"/>
                <a:cs typeface="Arial" panose="020B0604020202020204" pitchFamily="34" charset="0"/>
              </a:rPr>
              <a:t>Colleges can create modularized courses (particularly using noncredit) that would allow the student to get help with a specific issue at any point during the semester (depending on how the college schedules them).</a:t>
            </a:r>
          </a:p>
          <a:p>
            <a:pPr>
              <a:spcAft>
                <a:spcPts val="1200"/>
              </a:spcAft>
            </a:pPr>
            <a:r>
              <a:rPr lang="en-US" sz="2800" dirty="0">
                <a:latin typeface="Arial" panose="020B0604020202020204" pitchFamily="34" charset="0"/>
                <a:cs typeface="Arial" panose="020B0604020202020204" pitchFamily="34" charset="0"/>
              </a:rPr>
              <a:t>A student could access as many or as few modules as they need during the term.</a:t>
            </a:r>
          </a:p>
          <a:p>
            <a:pPr>
              <a:spcAft>
                <a:spcPts val="1200"/>
              </a:spcAft>
            </a:pPr>
            <a:endParaRPr lang="en-US" dirty="0"/>
          </a:p>
        </p:txBody>
      </p:sp>
    </p:spTree>
    <p:extLst>
      <p:ext uri="{BB962C8B-B14F-4D97-AF65-F5344CB8AC3E}">
        <p14:creationId xmlns:p14="http://schemas.microsoft.com/office/powerpoint/2010/main" val="8993370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24EBA-AEE6-9B44-ABB9-BAADBB1E16B9}"/>
              </a:ext>
            </a:extLst>
          </p:cNvPr>
          <p:cNvSpPr>
            <a:spLocks noGrp="1"/>
          </p:cNvSpPr>
          <p:nvPr>
            <p:ph type="title"/>
          </p:nvPr>
        </p:nvSpPr>
        <p:spPr/>
        <p:txBody>
          <a:bodyPr/>
          <a:lstStyle/>
          <a:p>
            <a:pPr algn="ctr"/>
            <a:r>
              <a:rPr lang="en-US" b="1" dirty="0">
                <a:solidFill>
                  <a:srgbClr val="0070C0"/>
                </a:solidFill>
                <a:latin typeface="Arial" panose="020B0604020202020204" pitchFamily="34" charset="0"/>
                <a:cs typeface="Arial" panose="020B0604020202020204" pitchFamily="34" charset="0"/>
              </a:rPr>
              <a:t>Corequisite Noncredit Course</a:t>
            </a:r>
          </a:p>
        </p:txBody>
      </p:sp>
      <p:sp>
        <p:nvSpPr>
          <p:cNvPr id="3" name="Content Placeholder 2">
            <a:extLst>
              <a:ext uri="{FF2B5EF4-FFF2-40B4-BE49-F238E27FC236}">
                <a16:creationId xmlns:a16="http://schemas.microsoft.com/office/drawing/2014/main" id="{2B793D5C-ABAE-884A-AE76-4F272F46928C}"/>
              </a:ext>
            </a:extLst>
          </p:cNvPr>
          <p:cNvSpPr>
            <a:spLocks noGrp="1"/>
          </p:cNvSpPr>
          <p:nvPr>
            <p:ph idx="1"/>
          </p:nvPr>
        </p:nvSpPr>
        <p:spPr/>
        <p:txBody>
          <a:bodyPr vert="horz" lIns="91440" tIns="45720" rIns="91440" bIns="45720" rtlCol="0" anchor="t">
            <a:normAutofit/>
          </a:bodyPr>
          <a:lstStyle/>
          <a:p>
            <a:pPr>
              <a:spcAft>
                <a:spcPts val="1200"/>
              </a:spcAft>
            </a:pPr>
            <a:r>
              <a:rPr lang="en-US" dirty="0">
                <a:latin typeface="Arial" panose="020B0604020202020204" pitchFamily="34" charset="0"/>
                <a:cs typeface="Arial" panose="020B0604020202020204" pitchFamily="34" charset="0"/>
              </a:rPr>
              <a:t>A corequisite course in noncredit is being considered by many colleges to meet the needs of credit students because they will not accumulate excess units, there are no fees, and because of the flexible scheduling options.</a:t>
            </a:r>
          </a:p>
          <a:p>
            <a:pPr>
              <a:spcAft>
                <a:spcPts val="1200"/>
              </a:spcAft>
            </a:pPr>
            <a:r>
              <a:rPr lang="en-US" dirty="0">
                <a:latin typeface="Arial" panose="020B0604020202020204" pitchFamily="34" charset="0"/>
                <a:cs typeface="Arial" panose="020B0604020202020204" pitchFamily="34" charset="0"/>
              </a:rPr>
              <a:t>The corequisite course could have variable hours to allow different amounts of corequisite support to be scheduled with only one course outline.</a:t>
            </a:r>
          </a:p>
          <a:p>
            <a:pPr>
              <a:spcAft>
                <a:spcPts val="1200"/>
              </a:spcAft>
            </a:pPr>
            <a:r>
              <a:rPr lang="en-US" dirty="0">
                <a:latin typeface="Arial" panose="020B0604020202020204" pitchFamily="34" charset="0"/>
                <a:cs typeface="Arial" panose="020B0604020202020204" pitchFamily="34" charset="0"/>
              </a:rPr>
              <a:t>Courses are required to have an approved course outline that meets the requirements outlined in Title 5 §55002 (this includes specifying possible topics that will be covered in the course content).</a:t>
            </a:r>
          </a:p>
          <a:p>
            <a:pPr>
              <a:spcAft>
                <a:spcPts val="1200"/>
              </a:spcAft>
            </a:pPr>
            <a:r>
              <a:rPr lang="en-US" dirty="0">
                <a:latin typeface="Arial" panose="020B0604020202020204" pitchFamily="34" charset="0"/>
                <a:cs typeface="Arial" panose="020B0604020202020204" pitchFamily="34" charset="0"/>
              </a:rPr>
              <a:t>Noncredit courses are built on completion of outcomes, not time (e.g. a semester) if open entry open exit are used.</a:t>
            </a:r>
          </a:p>
          <a:p>
            <a:pPr>
              <a:spcAft>
                <a:spcPts val="1200"/>
              </a:spcAft>
            </a:pPr>
            <a:endParaRPr lang="en-US" dirty="0"/>
          </a:p>
          <a:p>
            <a:pPr>
              <a:spcAft>
                <a:spcPts val="1200"/>
              </a:spcAft>
            </a:pPr>
            <a:endParaRPr lang="en-US" dirty="0">
              <a:solidFill>
                <a:srgbClr val="00B0F0"/>
              </a:solidFill>
              <a:cs typeface="Arial"/>
            </a:endParaRPr>
          </a:p>
        </p:txBody>
      </p:sp>
    </p:spTree>
    <p:extLst>
      <p:ext uri="{BB962C8B-B14F-4D97-AF65-F5344CB8AC3E}">
        <p14:creationId xmlns:p14="http://schemas.microsoft.com/office/powerpoint/2010/main" val="16637354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1B41C-6DC4-8C40-A204-D7D4AD052691}"/>
              </a:ext>
            </a:extLst>
          </p:cNvPr>
          <p:cNvSpPr>
            <a:spLocks noGrp="1"/>
          </p:cNvSpPr>
          <p:nvPr>
            <p:ph type="title"/>
          </p:nvPr>
        </p:nvSpPr>
        <p:spPr/>
        <p:txBody>
          <a:bodyPr/>
          <a:lstStyle/>
          <a:p>
            <a:pPr algn="ctr"/>
            <a:r>
              <a:rPr lang="en-US" b="1" dirty="0">
                <a:solidFill>
                  <a:srgbClr val="0070C0"/>
                </a:solidFill>
                <a:latin typeface="Arial" panose="020B0604020202020204" pitchFamily="34" charset="0"/>
                <a:cs typeface="Arial" panose="020B0604020202020204" pitchFamily="34" charset="0"/>
              </a:rPr>
              <a:t>Corequisite Noncredit Course (2)</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B261E24-A875-F54B-92BA-D133371C827A}"/>
              </a:ext>
            </a:extLst>
          </p:cNvPr>
          <p:cNvSpPr>
            <a:spLocks noGrp="1"/>
          </p:cNvSpPr>
          <p:nvPr>
            <p:ph idx="1"/>
          </p:nvPr>
        </p:nvSpPr>
        <p:spPr>
          <a:xfrm>
            <a:off x="609600" y="1394085"/>
            <a:ext cx="10972800" cy="5082915"/>
          </a:xfrm>
        </p:spPr>
        <p:txBody>
          <a:bodyPr>
            <a:normAutofit/>
          </a:bodyPr>
          <a:lstStyle/>
          <a:p>
            <a:pPr marL="0" indent="0">
              <a:buNone/>
            </a:pPr>
            <a:r>
              <a:rPr lang="en-US" sz="2800" b="1" dirty="0">
                <a:latin typeface="Arial" panose="020B0604020202020204" pitchFamily="34" charset="0"/>
                <a:cs typeface="Arial" panose="020B0604020202020204" pitchFamily="34" charset="0"/>
              </a:rPr>
              <a:t>Noncredit Advantages</a:t>
            </a:r>
          </a:p>
          <a:p>
            <a:pPr marL="0" indent="0">
              <a:buNone/>
            </a:pPr>
            <a:endParaRPr lang="en-US" b="1"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Students enroll in the class for free</a:t>
            </a:r>
          </a:p>
          <a:p>
            <a:r>
              <a:rPr lang="en-US" sz="2800" dirty="0">
                <a:latin typeface="Arial" panose="020B0604020202020204" pitchFamily="34" charset="0"/>
                <a:cs typeface="Arial" panose="020B0604020202020204" pitchFamily="34" charset="0"/>
              </a:rPr>
              <a:t>Students can be required to enroll</a:t>
            </a:r>
          </a:p>
          <a:p>
            <a:r>
              <a:rPr lang="en-US" sz="2800" dirty="0">
                <a:latin typeface="Arial" panose="020B0604020202020204" pitchFamily="34" charset="0"/>
                <a:cs typeface="Arial" panose="020B0604020202020204" pitchFamily="34" charset="0"/>
              </a:rPr>
              <a:t>Students don’t accumulate excess units</a:t>
            </a:r>
          </a:p>
          <a:p>
            <a:r>
              <a:rPr lang="en-US" sz="2800" dirty="0">
                <a:latin typeface="Arial" panose="020B0604020202020204" pitchFamily="34" charset="0"/>
                <a:cs typeface="Arial" panose="020B0604020202020204" pitchFamily="34" charset="0"/>
              </a:rPr>
              <a:t>Courses could be scheduled as open entry/open exit or regularly scheduled times</a:t>
            </a:r>
          </a:p>
          <a:p>
            <a:r>
              <a:rPr lang="en-US" sz="2800" dirty="0">
                <a:latin typeface="Arial" panose="020B0604020202020204" pitchFamily="34" charset="0"/>
                <a:cs typeface="Arial" panose="020B0604020202020204" pitchFamily="34" charset="0"/>
              </a:rPr>
              <a:t>Student can reenroll in the support course until they pass the transfer course</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71571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Example: Reading and Writing for EMT </a:t>
            </a:r>
          </a:p>
        </p:txBody>
      </p:sp>
      <p:sp>
        <p:nvSpPr>
          <p:cNvPr id="5" name="Content Placeholder 4"/>
          <p:cNvSpPr>
            <a:spLocks noGrp="1"/>
          </p:cNvSpPr>
          <p:nvPr>
            <p:ph sz="half" idx="1"/>
          </p:nvPr>
        </p:nvSpPr>
        <p:spPr>
          <a:xfrm>
            <a:off x="838199" y="1825625"/>
            <a:ext cx="6441831" cy="4351200"/>
          </a:xfrm>
        </p:spPr>
        <p:txBody>
          <a:bodyPr>
            <a:normAutofit/>
          </a:bodyPr>
          <a:lstStyle/>
          <a:p>
            <a:pPr fontAlgn="base"/>
            <a:r>
              <a:rPr lang="en-US" sz="2400" dirty="0"/>
              <a:t>Research has long been mandated as part of paramedic training and has become part of the basic EMT curriculum</a:t>
            </a:r>
          </a:p>
          <a:p>
            <a:pPr fontAlgn="base"/>
            <a:r>
              <a:rPr lang="en-US" sz="2400" dirty="0"/>
              <a:t>Develop a support course to help students write a research paper </a:t>
            </a:r>
          </a:p>
          <a:p>
            <a:pPr fontAlgn="base"/>
            <a:r>
              <a:rPr lang="en-US" sz="2400" dirty="0"/>
              <a:t>Test taking strategies, annotating a text, vocabulary strategies, note taking </a:t>
            </a:r>
          </a:p>
          <a:p>
            <a:pPr fontAlgn="base"/>
            <a:r>
              <a:rPr lang="en-US" sz="2400" dirty="0"/>
              <a:t>Contextualized reading and writing course for EMT</a:t>
            </a:r>
          </a:p>
          <a:p>
            <a:pPr fontAlgn="base"/>
            <a:r>
              <a:rPr lang="en-US" sz="2400" dirty="0"/>
              <a:t>Librarian workshop to help with research </a:t>
            </a:r>
          </a:p>
        </p:txBody>
      </p:sp>
      <p:pic>
        <p:nvPicPr>
          <p:cNvPr id="3" name="Content Placeholder 2"/>
          <p:cNvPicPr>
            <a:picLocks noGrp="1" noChangeAspect="1"/>
          </p:cNvPicPr>
          <p:nvPr>
            <p:ph sz="half" idx="2"/>
          </p:nvPr>
        </p:nvPicPr>
        <p:blipFill>
          <a:blip r:embed="rId3"/>
          <a:stretch>
            <a:fillRect/>
          </a:stretch>
        </p:blipFill>
        <p:spPr>
          <a:xfrm>
            <a:off x="7735204" y="2433794"/>
            <a:ext cx="4000603" cy="2667068"/>
          </a:xfrm>
          <a:prstGeom prst="rect">
            <a:avLst/>
          </a:prstGeom>
        </p:spPr>
      </p:pic>
    </p:spTree>
    <p:extLst>
      <p:ext uri="{BB962C8B-B14F-4D97-AF65-F5344CB8AC3E}">
        <p14:creationId xmlns:p14="http://schemas.microsoft.com/office/powerpoint/2010/main" val="23673731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ontent Placeholder 16"/>
          <p:cNvGraphicFramePr>
            <a:graphicFrameLocks noGrp="1"/>
          </p:cNvGraphicFramePr>
          <p:nvPr>
            <p:ph sz="half" idx="2"/>
            <p:extLst>
              <p:ext uri="{D42A27DB-BD31-4B8C-83A1-F6EECF244321}">
                <p14:modId xmlns:p14="http://schemas.microsoft.com/office/powerpoint/2010/main" val="1207689763"/>
              </p:ext>
            </p:extLst>
          </p:nvPr>
        </p:nvGraphicFramePr>
        <p:xfrm>
          <a:off x="6197600" y="544406"/>
          <a:ext cx="5769113" cy="6025359"/>
        </p:xfrm>
        <a:graphic>
          <a:graphicData uri="http://schemas.openxmlformats.org/drawingml/2006/table">
            <a:tbl>
              <a:tblPr>
                <a:tableStyleId>{5C22544A-7EE6-4342-B048-85BDC9FD1C3A}</a:tableStyleId>
              </a:tblPr>
              <a:tblGrid>
                <a:gridCol w="1442279">
                  <a:extLst>
                    <a:ext uri="{9D8B030D-6E8A-4147-A177-3AD203B41FA5}">
                      <a16:colId xmlns:a16="http://schemas.microsoft.com/office/drawing/2014/main" val="1641128879"/>
                    </a:ext>
                  </a:extLst>
                </a:gridCol>
                <a:gridCol w="2315657">
                  <a:extLst>
                    <a:ext uri="{9D8B030D-6E8A-4147-A177-3AD203B41FA5}">
                      <a16:colId xmlns:a16="http://schemas.microsoft.com/office/drawing/2014/main" val="2696575747"/>
                    </a:ext>
                  </a:extLst>
                </a:gridCol>
                <a:gridCol w="2011177">
                  <a:extLst>
                    <a:ext uri="{9D8B030D-6E8A-4147-A177-3AD203B41FA5}">
                      <a16:colId xmlns:a16="http://schemas.microsoft.com/office/drawing/2014/main" val="3691036277"/>
                    </a:ext>
                  </a:extLst>
                </a:gridCol>
              </a:tblGrid>
              <a:tr h="579061">
                <a:tc>
                  <a:txBody>
                    <a:bodyPr/>
                    <a:lstStyle/>
                    <a:p>
                      <a:pPr marL="0" marR="0" algn="ctr">
                        <a:spcBef>
                          <a:spcPts val="0"/>
                        </a:spcBef>
                        <a:spcAft>
                          <a:spcPts val="0"/>
                        </a:spcAft>
                      </a:pPr>
                      <a:r>
                        <a:rPr lang="en-US" sz="900">
                          <a:effectLst/>
                        </a:rPr>
                        <a:t>Math</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3848" marR="53848" marT="0" marB="0"/>
                </a:tc>
                <a:tc>
                  <a:txBody>
                    <a:bodyPr/>
                    <a:lstStyle/>
                    <a:p>
                      <a:pPr marL="0" marR="0" algn="ctr">
                        <a:spcBef>
                          <a:spcPts val="0"/>
                        </a:spcBef>
                        <a:spcAft>
                          <a:spcPts val="0"/>
                        </a:spcAft>
                      </a:pPr>
                      <a:r>
                        <a:rPr lang="en-US" sz="900">
                          <a:effectLst/>
                        </a:rPr>
                        <a:t>Scenarios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3848" marR="53848" marT="0" marB="0"/>
                </a:tc>
                <a:tc>
                  <a:txBody>
                    <a:bodyPr/>
                    <a:lstStyle/>
                    <a:p>
                      <a:pPr marL="0" marR="0" algn="ctr">
                        <a:spcBef>
                          <a:spcPts val="0"/>
                        </a:spcBef>
                        <a:spcAft>
                          <a:spcPts val="0"/>
                        </a:spcAft>
                      </a:pPr>
                      <a:r>
                        <a:rPr lang="en-US" sz="900">
                          <a:effectLst/>
                        </a:rPr>
                        <a:t>Math placement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3848" marR="53848" marT="0" marB="0"/>
                </a:tc>
                <a:extLst>
                  <a:ext uri="{0D108BD9-81ED-4DB2-BD59-A6C34878D82A}">
                    <a16:rowId xmlns:a16="http://schemas.microsoft.com/office/drawing/2014/main" val="372578115"/>
                  </a:ext>
                </a:extLst>
              </a:tr>
              <a:tr h="4131674">
                <a:tc>
                  <a:txBody>
                    <a:bodyPr/>
                    <a:lstStyle/>
                    <a:p>
                      <a:pPr marL="0" marR="0">
                        <a:spcBef>
                          <a:spcPts val="0"/>
                        </a:spcBef>
                        <a:spcAft>
                          <a:spcPts val="0"/>
                        </a:spcAft>
                      </a:pPr>
                      <a:r>
                        <a:rPr lang="en-US" sz="800">
                          <a:effectLst/>
                        </a:rPr>
                        <a:t>High School Equivalency Math (HSE Math) test scores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3848" marR="53848" marT="0" marB="0"/>
                </a:tc>
                <a:tc>
                  <a:txBody>
                    <a:bodyPr/>
                    <a:lstStyle/>
                    <a:p>
                      <a:pPr marL="342900" marR="0" lvl="0" indent="-342900">
                        <a:spcBef>
                          <a:spcPts val="0"/>
                        </a:spcBef>
                        <a:spcAft>
                          <a:spcPts val="0"/>
                        </a:spcAft>
                        <a:buFont typeface="Symbol" panose="05050102010706020507" pitchFamily="18" charset="2"/>
                        <a:buChar char=""/>
                      </a:pPr>
                      <a:r>
                        <a:rPr lang="en-US" sz="800" dirty="0">
                          <a:effectLst/>
                        </a:rPr>
                        <a:t>Cut score on official GED Math</a:t>
                      </a:r>
                    </a:p>
                    <a:p>
                      <a:pPr marL="342900" marR="0" lvl="0" indent="-342900">
                        <a:spcBef>
                          <a:spcPts val="0"/>
                        </a:spcBef>
                        <a:spcAft>
                          <a:spcPts val="0"/>
                        </a:spcAft>
                        <a:buFont typeface="Symbol" panose="05050102010706020507" pitchFamily="18" charset="2"/>
                        <a:buChar char=""/>
                      </a:pPr>
                      <a:r>
                        <a:rPr lang="en-US" sz="800" dirty="0">
                          <a:effectLst/>
                        </a:rPr>
                        <a:t>Placement test or AQ for other HSE exams (</a:t>
                      </a:r>
                      <a:r>
                        <a:rPr lang="en-US" sz="800" dirty="0" err="1">
                          <a:effectLst/>
                        </a:rPr>
                        <a:t>HiSet</a:t>
                      </a:r>
                      <a:r>
                        <a:rPr lang="en-US" sz="800" dirty="0">
                          <a:effectLst/>
                        </a:rPr>
                        <a:t>) for 2018</a:t>
                      </a:r>
                    </a:p>
                    <a:p>
                      <a:pPr marL="342900" marR="0" lvl="0" indent="-342900">
                        <a:spcBef>
                          <a:spcPts val="0"/>
                        </a:spcBef>
                        <a:spcAft>
                          <a:spcPts val="0"/>
                        </a:spcAft>
                        <a:buFont typeface="Symbol" panose="05050102010706020507" pitchFamily="18" charset="2"/>
                        <a:buChar char=""/>
                      </a:pPr>
                      <a:r>
                        <a:rPr lang="en-US" sz="800" dirty="0">
                          <a:effectLst/>
                        </a:rPr>
                        <a:t>Future discussion for 2019</a:t>
                      </a:r>
                    </a:p>
                    <a:p>
                      <a:pPr marL="342900" marR="0" lvl="0" indent="-342900">
                        <a:spcBef>
                          <a:spcPts val="0"/>
                        </a:spcBef>
                        <a:spcAft>
                          <a:spcPts val="0"/>
                        </a:spcAft>
                        <a:buFont typeface="Symbol" panose="05050102010706020507" pitchFamily="18" charset="2"/>
                        <a:buChar char=""/>
                      </a:pPr>
                      <a:r>
                        <a:rPr lang="en-US" sz="800" dirty="0">
                          <a:effectLst/>
                        </a:rPr>
                        <a:t>Over 200 colleges across the country use GED cut offs as a multiple measure</a:t>
                      </a:r>
                    </a:p>
                    <a:p>
                      <a:pPr marL="0" marR="0">
                        <a:spcBef>
                          <a:spcPts val="0"/>
                        </a:spcBef>
                        <a:spcAft>
                          <a:spcPts val="0"/>
                        </a:spcAft>
                      </a:pPr>
                      <a:r>
                        <a:rPr lang="en-US" sz="800" dirty="0">
                          <a:effectLst/>
                        </a:rPr>
                        <a:t> </a:t>
                      </a:r>
                    </a:p>
                    <a:p>
                      <a:pPr marL="0" marR="0">
                        <a:spcBef>
                          <a:spcPts val="0"/>
                        </a:spcBef>
                        <a:spcAft>
                          <a:spcPts val="0"/>
                        </a:spcAft>
                      </a:pPr>
                      <a:r>
                        <a:rPr lang="en-US" sz="8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3848" marR="53848" marT="0" marB="0"/>
                </a:tc>
                <a:tc>
                  <a:txBody>
                    <a:bodyPr/>
                    <a:lstStyle/>
                    <a:p>
                      <a:pPr marL="342900" marR="0" lvl="0" indent="-342900">
                        <a:spcBef>
                          <a:spcPts val="0"/>
                        </a:spcBef>
                        <a:spcAft>
                          <a:spcPts val="0"/>
                        </a:spcAft>
                        <a:buFont typeface="Symbol" panose="05050102010706020507" pitchFamily="18" charset="2"/>
                        <a:buChar char=""/>
                      </a:pPr>
                      <a:r>
                        <a:rPr lang="en-US" sz="800">
                          <a:effectLst/>
                        </a:rPr>
                        <a:t>Discussions to be conducted with credit math Winter 2019 for Spring placement and moving forward</a:t>
                      </a:r>
                    </a:p>
                    <a:p>
                      <a:pPr marL="342900" marR="0" lvl="0" indent="-342900">
                        <a:spcBef>
                          <a:spcPts val="0"/>
                        </a:spcBef>
                        <a:spcAft>
                          <a:spcPts val="0"/>
                        </a:spcAft>
                        <a:buFont typeface="Symbol" panose="05050102010706020507" pitchFamily="18" charset="2"/>
                        <a:buChar char=""/>
                      </a:pPr>
                      <a:r>
                        <a:rPr lang="en-US" sz="800">
                          <a:effectLst/>
                        </a:rPr>
                        <a:t>Statistics will require Elementary Algebra which the college ready cut off scores will satisfy from both the GED and HiSET</a:t>
                      </a:r>
                    </a:p>
                    <a:p>
                      <a:pPr marL="342900" marR="0" lvl="0" indent="-342900">
                        <a:spcBef>
                          <a:spcPts val="0"/>
                        </a:spcBef>
                        <a:spcAft>
                          <a:spcPts val="0"/>
                        </a:spcAft>
                        <a:buFont typeface="Symbol" panose="05050102010706020507" pitchFamily="18" charset="2"/>
                        <a:buChar char=""/>
                      </a:pPr>
                      <a:r>
                        <a:rPr lang="en-US" sz="800">
                          <a:effectLst/>
                        </a:rPr>
                        <a:t>Stem/BStem – only the GED cut off score is reliable for algebra readiness for Stem/BStem</a:t>
                      </a:r>
                    </a:p>
                    <a:p>
                      <a:pPr marL="0" marR="0">
                        <a:spcBef>
                          <a:spcPts val="0"/>
                        </a:spcBef>
                        <a:spcAft>
                          <a:spcPts val="0"/>
                        </a:spcAft>
                      </a:pPr>
                      <a:r>
                        <a:rPr lang="en-US" sz="800">
                          <a:effectLst/>
                        </a:rPr>
                        <a:t> </a:t>
                      </a:r>
                    </a:p>
                    <a:p>
                      <a:pPr marL="0" marR="0">
                        <a:spcBef>
                          <a:spcPts val="0"/>
                        </a:spcBef>
                        <a:spcAft>
                          <a:spcPts val="0"/>
                        </a:spcAft>
                      </a:pPr>
                      <a:r>
                        <a:rPr lang="en-US" sz="800">
                          <a:effectLst/>
                        </a:rPr>
                        <a:t>*Need for IT to include HSE/HS Diploma as a part of the AQ </a:t>
                      </a:r>
                    </a:p>
                    <a:p>
                      <a:pPr marL="0" marR="0">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3848" marR="53848" marT="0" marB="0"/>
                </a:tc>
                <a:extLst>
                  <a:ext uri="{0D108BD9-81ED-4DB2-BD59-A6C34878D82A}">
                    <a16:rowId xmlns:a16="http://schemas.microsoft.com/office/drawing/2014/main" val="2781915419"/>
                  </a:ext>
                </a:extLst>
              </a:tr>
              <a:tr h="1314624">
                <a:tc>
                  <a:txBody>
                    <a:bodyPr/>
                    <a:lstStyle/>
                    <a:p>
                      <a:pPr marL="0" marR="0">
                        <a:spcBef>
                          <a:spcPts val="0"/>
                        </a:spcBef>
                        <a:spcAft>
                          <a:spcPts val="0"/>
                        </a:spcAft>
                      </a:pPr>
                      <a:r>
                        <a:rPr lang="en-US" sz="800">
                          <a:effectLst/>
                        </a:rPr>
                        <a:t> </a:t>
                      </a:r>
                    </a:p>
                    <a:p>
                      <a:pPr marL="0" marR="0">
                        <a:spcBef>
                          <a:spcPts val="0"/>
                        </a:spcBef>
                        <a:spcAft>
                          <a:spcPts val="0"/>
                        </a:spcAft>
                      </a:pPr>
                      <a:r>
                        <a:rPr lang="en-US" sz="800">
                          <a:effectLst/>
                        </a:rPr>
                        <a:t>Adult HS Diploma (Mt. SAC or K12 adult schools)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3848" marR="53848" marT="0" marB="0"/>
                </a:tc>
                <a:tc>
                  <a:txBody>
                    <a:bodyPr/>
                    <a:lstStyle/>
                    <a:p>
                      <a:pPr marL="0" marR="0">
                        <a:spcBef>
                          <a:spcPts val="0"/>
                        </a:spcBef>
                        <a:spcAft>
                          <a:spcPts val="0"/>
                        </a:spcAft>
                      </a:pPr>
                      <a:r>
                        <a:rPr lang="en-US" sz="800" dirty="0">
                          <a:effectLst/>
                        </a:rPr>
                        <a:t> </a:t>
                      </a:r>
                    </a:p>
                    <a:p>
                      <a:pPr marL="342900" marR="0" lvl="0" indent="-342900">
                        <a:spcBef>
                          <a:spcPts val="0"/>
                        </a:spcBef>
                        <a:spcAft>
                          <a:spcPts val="0"/>
                        </a:spcAft>
                        <a:buFont typeface="Symbol" panose="05050102010706020507" pitchFamily="18" charset="2"/>
                        <a:buChar char=""/>
                      </a:pPr>
                      <a:r>
                        <a:rPr lang="en-US" sz="800" dirty="0">
                          <a:effectLst/>
                        </a:rPr>
                        <a:t>AQ or GPA if accessible for those who completed 11</a:t>
                      </a:r>
                      <a:r>
                        <a:rPr lang="en-US" sz="800" baseline="30000" dirty="0">
                          <a:effectLst/>
                        </a:rPr>
                        <a:t>th</a:t>
                      </a:r>
                      <a:r>
                        <a:rPr lang="en-US" sz="800" dirty="0">
                          <a:effectLst/>
                        </a:rPr>
                        <a:t> grade</a:t>
                      </a:r>
                    </a:p>
                    <a:p>
                      <a:pPr marL="342900" marR="0" lvl="0" indent="-342900">
                        <a:spcBef>
                          <a:spcPts val="0"/>
                        </a:spcBef>
                        <a:spcAft>
                          <a:spcPts val="0"/>
                        </a:spcAft>
                        <a:buFont typeface="Symbol" panose="05050102010706020507" pitchFamily="18" charset="2"/>
                        <a:buChar char=""/>
                      </a:pPr>
                      <a:r>
                        <a:rPr lang="en-US" sz="800" dirty="0">
                          <a:effectLst/>
                        </a:rPr>
                        <a:t>Placement test</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3848" marR="53848" marT="0" marB="0"/>
                </a:tc>
                <a:tc>
                  <a:txBody>
                    <a:bodyPr/>
                    <a:lstStyle/>
                    <a:p>
                      <a:pPr marL="0" marR="0">
                        <a:spcBef>
                          <a:spcPts val="0"/>
                        </a:spcBef>
                        <a:spcAft>
                          <a:spcPts val="0"/>
                        </a:spcAft>
                      </a:pPr>
                      <a:r>
                        <a:rPr lang="en-US" sz="800" dirty="0">
                          <a:effectLst/>
                        </a:rPr>
                        <a:t> </a:t>
                      </a:r>
                    </a:p>
                    <a:p>
                      <a:pPr marL="342900" marR="0" lvl="0" indent="-342900">
                        <a:spcBef>
                          <a:spcPts val="0"/>
                        </a:spcBef>
                        <a:spcAft>
                          <a:spcPts val="0"/>
                        </a:spcAft>
                        <a:buFont typeface="Symbol" panose="05050102010706020507" pitchFamily="18" charset="2"/>
                        <a:buChar char=""/>
                      </a:pPr>
                      <a:r>
                        <a:rPr lang="en-US" sz="800" dirty="0">
                          <a:effectLst/>
                        </a:rPr>
                        <a:t>Statistics (no GPA) but elementary algebra completion</a:t>
                      </a:r>
                    </a:p>
                    <a:p>
                      <a:pPr marL="342900" marR="0" lvl="0" indent="-342900">
                        <a:spcBef>
                          <a:spcPts val="0"/>
                        </a:spcBef>
                        <a:spcAft>
                          <a:spcPts val="0"/>
                        </a:spcAft>
                        <a:buFont typeface="Symbol" panose="05050102010706020507" pitchFamily="18" charset="2"/>
                        <a:buChar char=""/>
                      </a:pPr>
                      <a:r>
                        <a:rPr lang="en-US" sz="800" dirty="0">
                          <a:effectLst/>
                        </a:rPr>
                        <a:t>STEM - completion of Algebra 2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3848" marR="53848" marT="0" marB="0"/>
                </a:tc>
                <a:extLst>
                  <a:ext uri="{0D108BD9-81ED-4DB2-BD59-A6C34878D82A}">
                    <a16:rowId xmlns:a16="http://schemas.microsoft.com/office/drawing/2014/main" val="3845955939"/>
                  </a:ext>
                </a:extLst>
              </a:tr>
            </a:tbl>
          </a:graphicData>
        </a:graphic>
      </p:graphicFrame>
      <p:pic>
        <p:nvPicPr>
          <p:cNvPr id="12" name="Content Placeholder 11"/>
          <p:cNvPicPr>
            <a:picLocks noGrp="1" noChangeAspect="1"/>
          </p:cNvPicPr>
          <p:nvPr>
            <p:ph sz="quarter" idx="4294967295"/>
          </p:nvPr>
        </p:nvPicPr>
        <p:blipFill>
          <a:blip r:embed="rId3"/>
          <a:stretch>
            <a:fillRect/>
          </a:stretch>
        </p:blipFill>
        <p:spPr>
          <a:xfrm>
            <a:off x="318052" y="544407"/>
            <a:ext cx="5734879" cy="6104872"/>
          </a:xfrm>
          <a:prstGeom prst="rect">
            <a:avLst/>
          </a:prstGeom>
        </p:spPr>
      </p:pic>
    </p:spTree>
    <p:extLst>
      <p:ext uri="{BB962C8B-B14F-4D97-AF65-F5344CB8AC3E}">
        <p14:creationId xmlns:p14="http://schemas.microsoft.com/office/powerpoint/2010/main" val="891794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65AE0-A23C-064C-97FC-3795024F7E5E}"/>
              </a:ext>
            </a:extLst>
          </p:cNvPr>
          <p:cNvSpPr>
            <a:spLocks noGrp="1"/>
          </p:cNvSpPr>
          <p:nvPr>
            <p:ph type="title"/>
          </p:nvPr>
        </p:nvSpPr>
        <p:spPr/>
        <p:txBody>
          <a:bodyPr/>
          <a:lstStyle/>
          <a:p>
            <a:pPr algn="ctr"/>
            <a:r>
              <a:rPr lang="en-US" b="1" dirty="0">
                <a:solidFill>
                  <a:srgbClr val="0070C0"/>
                </a:solidFill>
                <a:latin typeface="Arial" panose="020B0604020202020204" pitchFamily="34" charset="0"/>
                <a:cs typeface="Arial" panose="020B0604020202020204" pitchFamily="34" charset="0"/>
              </a:rPr>
              <a:t>Mirrored Credit and Noncredit Courses</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941F8D6-A409-BA4D-A62F-6187BDA57605}"/>
              </a:ext>
            </a:extLst>
          </p:cNvPr>
          <p:cNvSpPr>
            <a:spLocks noGrp="1"/>
          </p:cNvSpPr>
          <p:nvPr>
            <p:ph idx="1"/>
          </p:nvPr>
        </p:nvSpPr>
        <p:spPr/>
        <p:txBody>
          <a:bodyPr>
            <a:normAutofit/>
          </a:bodyPr>
          <a:lstStyle/>
          <a:p>
            <a:pPr>
              <a:spcAft>
                <a:spcPts val="1200"/>
              </a:spcAft>
            </a:pPr>
            <a:r>
              <a:rPr lang="en-US" dirty="0">
                <a:latin typeface="Arial" panose="020B0604020202020204" pitchFamily="34" charset="0"/>
                <a:cs typeface="Arial" panose="020B0604020202020204" pitchFamily="34" charset="0"/>
              </a:rPr>
              <a:t>Colleges can have equivalent versions of credit and noncredit courses (usually seen in ESL or short term vocational).</a:t>
            </a:r>
          </a:p>
          <a:p>
            <a:pPr>
              <a:spcAft>
                <a:spcPts val="1200"/>
              </a:spcAft>
            </a:pPr>
            <a:r>
              <a:rPr lang="en-US" dirty="0">
                <a:latin typeface="Arial" panose="020B0604020202020204" pitchFamily="34" charset="0"/>
                <a:cs typeface="Arial" panose="020B0604020202020204" pitchFamily="34" charset="0"/>
              </a:rPr>
              <a:t>These courses are scheduled at the same time, with a credit instructor. Usually 3-5 noncredit seats are reserved.</a:t>
            </a:r>
          </a:p>
          <a:p>
            <a:pPr>
              <a:spcAft>
                <a:spcPts val="1200"/>
              </a:spcAft>
            </a:pPr>
            <a:r>
              <a:rPr lang="en-US" dirty="0">
                <a:latin typeface="Arial" panose="020B0604020202020204" pitchFamily="34" charset="0"/>
                <a:cs typeface="Arial" panose="020B0604020202020204" pitchFamily="34" charset="0"/>
              </a:rPr>
              <a:t>These types of courses can be helpful for students that are transitioning from noncredit to credit.</a:t>
            </a:r>
          </a:p>
          <a:p>
            <a:pPr>
              <a:spcAft>
                <a:spcPts val="1200"/>
              </a:spcAft>
            </a:pPr>
            <a:r>
              <a:rPr lang="en-US" dirty="0">
                <a:latin typeface="Arial" panose="020B0604020202020204" pitchFamily="34" charset="0"/>
                <a:cs typeface="Arial" panose="020B0604020202020204" pitchFamily="34" charset="0"/>
              </a:rPr>
              <a:t>Colleges can choose whether they allow noncredit students to petition for course credit through credit by exam. </a:t>
            </a:r>
          </a:p>
          <a:p>
            <a:pPr>
              <a:spcAft>
                <a:spcPts val="1200"/>
              </a:spcAft>
            </a:pPr>
            <a:r>
              <a:rPr lang="en-US" dirty="0">
                <a:latin typeface="Arial" panose="020B0604020202020204" pitchFamily="34" charset="0"/>
                <a:cs typeface="Arial" panose="020B0604020202020204" pitchFamily="34" charset="0"/>
              </a:rPr>
              <a:t>If noncredit student receives a  “P”,   local college  can choose to articulate noncredit student to next level course.</a:t>
            </a:r>
          </a:p>
        </p:txBody>
      </p:sp>
    </p:spTree>
    <p:extLst>
      <p:ext uri="{BB962C8B-B14F-4D97-AF65-F5344CB8AC3E}">
        <p14:creationId xmlns:p14="http://schemas.microsoft.com/office/powerpoint/2010/main" val="35496578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C78FC8-4EEE-44CD-9C96-32E65BCD8BBD}"/>
              </a:ext>
            </a:extLst>
          </p:cNvPr>
          <p:cNvSpPr>
            <a:spLocks noGrp="1"/>
          </p:cNvSpPr>
          <p:nvPr>
            <p:ph type="title"/>
          </p:nvPr>
        </p:nvSpPr>
        <p:spPr/>
        <p:txBody>
          <a:bodyPr/>
          <a:lstStyle/>
          <a:p>
            <a:r>
              <a:rPr lang="en-US" dirty="0"/>
              <a:t>Supervised tutoring </a:t>
            </a:r>
            <a:br>
              <a:rPr lang="en-US" dirty="0"/>
            </a:br>
            <a:r>
              <a:rPr lang="en-US" dirty="0"/>
              <a:t>More than just Line of site</a:t>
            </a:r>
          </a:p>
        </p:txBody>
      </p:sp>
      <p:sp>
        <p:nvSpPr>
          <p:cNvPr id="5" name="Text Placeholder 4">
            <a:extLst>
              <a:ext uri="{FF2B5EF4-FFF2-40B4-BE49-F238E27FC236}">
                <a16:creationId xmlns:a16="http://schemas.microsoft.com/office/drawing/2014/main" id="{4FA0CFE9-E4D7-4974-9245-62F9A402E064}"/>
              </a:ext>
            </a:extLst>
          </p:cNvPr>
          <p:cNvSpPr>
            <a:spLocks noGrp="1"/>
          </p:cNvSpPr>
          <p:nvPr>
            <p:ph type="body" idx="1"/>
          </p:nvPr>
        </p:nvSpPr>
        <p:spPr/>
        <p:txBody>
          <a:bodyPr/>
          <a:lstStyle/>
          <a:p>
            <a:r>
              <a:rPr lang="en-US" dirty="0"/>
              <a:t>Responding to AB705 with Faculty Support</a:t>
            </a:r>
          </a:p>
        </p:txBody>
      </p:sp>
    </p:spTree>
    <p:extLst>
      <p:ext uri="{BB962C8B-B14F-4D97-AF65-F5344CB8AC3E}">
        <p14:creationId xmlns:p14="http://schemas.microsoft.com/office/powerpoint/2010/main" val="29848637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07F831-5718-4EF1-9B51-93388AFB89F6}"/>
              </a:ext>
            </a:extLst>
          </p:cNvPr>
          <p:cNvSpPr>
            <a:spLocks noGrp="1"/>
          </p:cNvSpPr>
          <p:nvPr>
            <p:ph type="title"/>
          </p:nvPr>
        </p:nvSpPr>
        <p:spPr>
          <a:xfrm>
            <a:off x="609600" y="533400"/>
            <a:ext cx="10972800" cy="953756"/>
          </a:xfrm>
        </p:spPr>
        <p:txBody>
          <a:bodyPr>
            <a:normAutofit fontScale="90000"/>
          </a:bodyPr>
          <a:lstStyle/>
          <a:p>
            <a:r>
              <a:rPr lang="en-US" dirty="0"/>
              <a:t>Mt. SAC Academic Support and the Importance of Faculty	</a:t>
            </a:r>
          </a:p>
        </p:txBody>
      </p:sp>
      <p:sp>
        <p:nvSpPr>
          <p:cNvPr id="5" name="Content Placeholder 4">
            <a:extLst>
              <a:ext uri="{FF2B5EF4-FFF2-40B4-BE49-F238E27FC236}">
                <a16:creationId xmlns:a16="http://schemas.microsoft.com/office/drawing/2014/main" id="{5D5A609C-E9C3-4B74-B7F3-409BA7F7C34A}"/>
              </a:ext>
            </a:extLst>
          </p:cNvPr>
          <p:cNvSpPr>
            <a:spLocks noGrp="1"/>
          </p:cNvSpPr>
          <p:nvPr>
            <p:ph idx="1"/>
          </p:nvPr>
        </p:nvSpPr>
        <p:spPr/>
        <p:txBody>
          <a:bodyPr/>
          <a:lstStyle/>
          <a:p>
            <a:r>
              <a:rPr lang="en-US" dirty="0"/>
              <a:t>Over 20 tutoring “centers” at Mt. SAC</a:t>
            </a:r>
          </a:p>
          <a:p>
            <a:r>
              <a:rPr lang="en-US" dirty="0"/>
              <a:t>Tutoring centers not combined </a:t>
            </a:r>
          </a:p>
          <a:p>
            <a:r>
              <a:rPr lang="en-US" dirty="0"/>
              <a:t>Over 20 other instances of cohort tutoring (embedded within departments)</a:t>
            </a:r>
          </a:p>
          <a:p>
            <a:r>
              <a:rPr lang="en-US" dirty="0"/>
              <a:t>Some collecting apportionment, some not</a:t>
            </a:r>
          </a:p>
          <a:p>
            <a:r>
              <a:rPr lang="en-US" dirty="0"/>
              <a:t>Chancellor’s Office Memorandum AA 19-05 (expansion to transfer-level courses)</a:t>
            </a:r>
          </a:p>
          <a:p>
            <a:r>
              <a:rPr lang="en-US" dirty="0"/>
              <a:t>Importance of adding district-funded faculty to academic support labs</a:t>
            </a:r>
          </a:p>
          <a:p>
            <a:r>
              <a:rPr lang="en-US" dirty="0"/>
              <a:t>Faculty hired as noncredit faculty </a:t>
            </a:r>
          </a:p>
          <a:p>
            <a:r>
              <a:rPr lang="en-US" dirty="0"/>
              <a:t>Noncredit non-enhanced/non-CDCP apportionment </a:t>
            </a:r>
          </a:p>
          <a:p>
            <a:endParaRPr lang="en-US" dirty="0"/>
          </a:p>
          <a:p>
            <a:pPr marL="0" indent="0">
              <a:buNone/>
            </a:pPr>
            <a:endParaRPr lang="en-US" dirty="0"/>
          </a:p>
        </p:txBody>
      </p:sp>
    </p:spTree>
    <p:extLst>
      <p:ext uri="{BB962C8B-B14F-4D97-AF65-F5344CB8AC3E}">
        <p14:creationId xmlns:p14="http://schemas.microsoft.com/office/powerpoint/2010/main" val="40426397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D020D-65D7-A148-B3E7-987B61EBDECB}"/>
              </a:ext>
            </a:extLst>
          </p:cNvPr>
          <p:cNvSpPr>
            <a:spLocks noGrp="1"/>
          </p:cNvSpPr>
          <p:nvPr>
            <p:ph type="title"/>
          </p:nvPr>
        </p:nvSpPr>
        <p:spPr/>
        <p:txBody>
          <a:bodyPr/>
          <a:lstStyle/>
          <a:p>
            <a:r>
              <a:rPr lang="en-US" cap="none" dirty="0"/>
              <a:t>Changes to Regulations Impacting Noncredit</a:t>
            </a:r>
          </a:p>
        </p:txBody>
      </p:sp>
      <p:sp>
        <p:nvSpPr>
          <p:cNvPr id="3" name="Text Placeholder 2">
            <a:extLst>
              <a:ext uri="{FF2B5EF4-FFF2-40B4-BE49-F238E27FC236}">
                <a16:creationId xmlns:a16="http://schemas.microsoft.com/office/drawing/2014/main" id="{51D8DF23-B6C4-9148-99F1-3DA2DC55546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55546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9F3E2-6025-8F45-990B-D39CC12CC233}"/>
              </a:ext>
            </a:extLst>
          </p:cNvPr>
          <p:cNvSpPr>
            <a:spLocks noGrp="1"/>
          </p:cNvSpPr>
          <p:nvPr>
            <p:ph type="title"/>
          </p:nvPr>
        </p:nvSpPr>
        <p:spPr/>
        <p:txBody>
          <a:bodyPr>
            <a:normAutofit fontScale="90000"/>
          </a:bodyPr>
          <a:lstStyle/>
          <a:p>
            <a:pPr algn="ctr"/>
            <a:r>
              <a:rPr lang="en-US" b="1" dirty="0">
                <a:solidFill>
                  <a:srgbClr val="0070C0"/>
                </a:solidFill>
                <a:latin typeface="Arial" panose="020B0604020202020204" pitchFamily="34" charset="0"/>
                <a:cs typeface="Arial" panose="020B0604020202020204" pitchFamily="34" charset="0"/>
              </a:rPr>
              <a:t>Does AB 705 Impact Current Noncredit Students?</a:t>
            </a:r>
            <a:endParaRPr lang="en-US" dirty="0"/>
          </a:p>
        </p:txBody>
      </p:sp>
      <p:sp>
        <p:nvSpPr>
          <p:cNvPr id="3" name="Content Placeholder 2">
            <a:extLst>
              <a:ext uri="{FF2B5EF4-FFF2-40B4-BE49-F238E27FC236}">
                <a16:creationId xmlns:a16="http://schemas.microsoft.com/office/drawing/2014/main" id="{65E1B21A-D0D6-3641-B81A-D91B0CFD01FB}"/>
              </a:ext>
            </a:extLst>
          </p:cNvPr>
          <p:cNvSpPr>
            <a:spLocks noGrp="1"/>
          </p:cNvSpPr>
          <p:nvPr>
            <p:ph idx="1"/>
          </p:nvPr>
        </p:nvSpPr>
        <p:spPr>
          <a:xfrm>
            <a:off x="609600" y="2214797"/>
            <a:ext cx="10972800" cy="4876800"/>
          </a:xfrm>
        </p:spPr>
        <p:txBody>
          <a:bodyPr/>
          <a:lstStyle/>
          <a:p>
            <a:pPr>
              <a:spcBef>
                <a:spcPts val="0"/>
              </a:spcBef>
              <a:spcAft>
                <a:spcPts val="1200"/>
              </a:spcAft>
            </a:pPr>
            <a:r>
              <a:rPr lang="en-US" dirty="0">
                <a:latin typeface="Arial" panose="020B0604020202020204" pitchFamily="34" charset="0"/>
                <a:cs typeface="Arial" panose="020B0604020202020204" pitchFamily="34" charset="0"/>
              </a:rPr>
              <a:t>AB 705 is intended to apply to students that have identified a goal of transfer or earning an associates degree, which means that most noncredit students are exempt from the restrictions in the bill.</a:t>
            </a:r>
          </a:p>
          <a:p>
            <a:pPr>
              <a:spcBef>
                <a:spcPts val="0"/>
              </a:spcBef>
              <a:spcAft>
                <a:spcPts val="1200"/>
              </a:spcAft>
            </a:pPr>
            <a:r>
              <a:rPr lang="en-US" dirty="0">
                <a:latin typeface="Arial" panose="020B0604020202020204" pitchFamily="34" charset="0"/>
                <a:cs typeface="Arial" panose="020B0604020202020204" pitchFamily="34" charset="0"/>
              </a:rPr>
              <a:t>Students enrolled in adult high school diploma programs are not included in AB 705.</a:t>
            </a:r>
          </a:p>
          <a:p>
            <a:pPr>
              <a:spcBef>
                <a:spcPts val="0"/>
              </a:spcBef>
              <a:spcAft>
                <a:spcPts val="1200"/>
              </a:spcAft>
            </a:pPr>
            <a:r>
              <a:rPr lang="en-US" dirty="0">
                <a:latin typeface="Arial" panose="020B0604020202020204" pitchFamily="34" charset="0"/>
                <a:cs typeface="Arial" panose="020B0604020202020204" pitchFamily="34" charset="0"/>
              </a:rPr>
              <a:t>This means that the majority of noncredit students should not directly impacted to AB 705’s requirements until they enroll in the credit program.</a:t>
            </a:r>
          </a:p>
          <a:p>
            <a:pPr marL="0" indent="0">
              <a:spcBef>
                <a:spcPts val="0"/>
              </a:spcBef>
              <a:spcAft>
                <a:spcPts val="1200"/>
              </a:spcAft>
              <a:buNone/>
            </a:pPr>
            <a:endParaRPr lang="en-US" dirty="0"/>
          </a:p>
        </p:txBody>
      </p:sp>
    </p:spTree>
    <p:extLst>
      <p:ext uri="{BB962C8B-B14F-4D97-AF65-F5344CB8AC3E}">
        <p14:creationId xmlns:p14="http://schemas.microsoft.com/office/powerpoint/2010/main" val="22513645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AA256-D9A0-244A-9913-0A63699DB2D7}"/>
              </a:ext>
            </a:extLst>
          </p:cNvPr>
          <p:cNvSpPr>
            <a:spLocks noGrp="1"/>
          </p:cNvSpPr>
          <p:nvPr>
            <p:ph type="title"/>
          </p:nvPr>
        </p:nvSpPr>
        <p:spPr/>
        <p:txBody>
          <a:bodyPr/>
          <a:lstStyle/>
          <a:p>
            <a:pPr algn="ctr"/>
            <a:r>
              <a:rPr lang="en-US" b="1" dirty="0">
                <a:solidFill>
                  <a:srgbClr val="0070C0"/>
                </a:solidFill>
                <a:latin typeface="Arial" panose="020B0604020202020204" pitchFamily="34" charset="0"/>
                <a:cs typeface="Arial" panose="020B0604020202020204" pitchFamily="34" charset="0"/>
              </a:rPr>
              <a:t>Summary of Changes Impacting Curriculum</a:t>
            </a:r>
          </a:p>
        </p:txBody>
      </p:sp>
      <p:sp>
        <p:nvSpPr>
          <p:cNvPr id="3" name="Content Placeholder 2">
            <a:extLst>
              <a:ext uri="{FF2B5EF4-FFF2-40B4-BE49-F238E27FC236}">
                <a16:creationId xmlns:a16="http://schemas.microsoft.com/office/drawing/2014/main" id="{3D27B7A0-EA1C-3544-8A44-59B8A9425C3A}"/>
              </a:ext>
            </a:extLst>
          </p:cNvPr>
          <p:cNvSpPr>
            <a:spLocks noGrp="1"/>
          </p:cNvSpPr>
          <p:nvPr>
            <p:ph idx="1"/>
          </p:nvPr>
        </p:nvSpPr>
        <p:spPr/>
        <p:txBody>
          <a:bodyPr>
            <a:normAutofit/>
          </a:bodyPr>
          <a:lstStyle/>
          <a:p>
            <a:pPr>
              <a:spcAft>
                <a:spcPts val="1200"/>
              </a:spcAft>
            </a:pPr>
            <a:r>
              <a:rPr lang="en-US" sz="2800" dirty="0">
                <a:latin typeface="Arial" panose="020B0604020202020204" pitchFamily="34" charset="0"/>
                <a:cs typeface="Arial" panose="020B0604020202020204" pitchFamily="34" charset="0"/>
              </a:rPr>
              <a:t>§55002 and §55003 were modified to make it explicit that noncredit courses can serve as a prerequisite or a corequisite for both credit and noncredit courses.</a:t>
            </a:r>
          </a:p>
          <a:p>
            <a:pPr>
              <a:spcAft>
                <a:spcPts val="1200"/>
              </a:spcAft>
            </a:pPr>
            <a:r>
              <a:rPr lang="en-US" sz="2800" dirty="0">
                <a:latin typeface="Arial" panose="020B0604020202020204" pitchFamily="34" charset="0"/>
                <a:cs typeface="Arial" panose="020B0604020202020204" pitchFamily="34" charset="0"/>
              </a:rPr>
              <a:t>§55003 was modified to add the validation criteria for 705 related corequisites (increase throughput)</a:t>
            </a:r>
          </a:p>
          <a:p>
            <a:pPr>
              <a:spcAft>
                <a:spcPts val="1200"/>
              </a:spcAft>
            </a:pPr>
            <a:endParaRPr lang="en-US" dirty="0"/>
          </a:p>
        </p:txBody>
      </p:sp>
    </p:spTree>
    <p:extLst>
      <p:ext uri="{BB962C8B-B14F-4D97-AF65-F5344CB8AC3E}">
        <p14:creationId xmlns:p14="http://schemas.microsoft.com/office/powerpoint/2010/main" val="12553650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1988F-093D-524E-B3F9-C8504B2C2732}"/>
              </a:ext>
            </a:extLst>
          </p:cNvPr>
          <p:cNvSpPr>
            <a:spLocks noGrp="1"/>
          </p:cNvSpPr>
          <p:nvPr>
            <p:ph type="title"/>
          </p:nvPr>
        </p:nvSpPr>
        <p:spPr/>
        <p:txBody>
          <a:bodyPr/>
          <a:lstStyle/>
          <a:p>
            <a:pPr algn="ctr"/>
            <a:r>
              <a:rPr lang="en-US" b="1" dirty="0">
                <a:solidFill>
                  <a:srgbClr val="0070C0"/>
                </a:solidFill>
                <a:latin typeface="Arial" panose="020B0604020202020204" pitchFamily="34" charset="0"/>
                <a:cs typeface="Arial" panose="020B0604020202020204" pitchFamily="34" charset="0"/>
              </a:rPr>
              <a:t>Summary of Changes Impacting Placement</a:t>
            </a:r>
          </a:p>
        </p:txBody>
      </p:sp>
      <p:sp>
        <p:nvSpPr>
          <p:cNvPr id="3" name="Content Placeholder 2">
            <a:extLst>
              <a:ext uri="{FF2B5EF4-FFF2-40B4-BE49-F238E27FC236}">
                <a16:creationId xmlns:a16="http://schemas.microsoft.com/office/drawing/2014/main" id="{959DDFB7-AA4F-D14E-8C04-B55911B87A63}"/>
              </a:ext>
            </a:extLst>
          </p:cNvPr>
          <p:cNvSpPr>
            <a:spLocks noGrp="1"/>
          </p:cNvSpPr>
          <p:nvPr>
            <p:ph idx="1"/>
          </p:nvPr>
        </p:nvSpPr>
        <p:spPr/>
        <p:txBody>
          <a:bodyPr>
            <a:normAutofit fontScale="70000" lnSpcReduction="20000"/>
          </a:bodyPr>
          <a:lstStyle/>
          <a:p>
            <a:pPr>
              <a:spcAft>
                <a:spcPts val="1200"/>
              </a:spcAft>
            </a:pPr>
            <a:r>
              <a:rPr lang="en-US" sz="2800" dirty="0">
                <a:latin typeface="Arial" panose="020B0604020202020204" pitchFamily="34" charset="0"/>
                <a:cs typeface="Arial" panose="020B0604020202020204" pitchFamily="34" charset="0"/>
              </a:rPr>
              <a:t>§55522 has the following changes</a:t>
            </a:r>
          </a:p>
          <a:p>
            <a:pPr lvl="1">
              <a:spcAft>
                <a:spcPts val="1200"/>
              </a:spcAft>
            </a:pPr>
            <a:r>
              <a:rPr lang="en-US" sz="2800" dirty="0">
                <a:latin typeface="Arial" panose="020B0604020202020204" pitchFamily="34" charset="0"/>
                <a:cs typeface="Arial" panose="020B0604020202020204" pitchFamily="34" charset="0"/>
              </a:rPr>
              <a:t>High school performance data (official or self reported) must be the primary placement tool if it is available.</a:t>
            </a:r>
          </a:p>
          <a:p>
            <a:pPr lvl="1">
              <a:spcAft>
                <a:spcPts val="1200"/>
              </a:spcAft>
            </a:pPr>
            <a:r>
              <a:rPr lang="en-US" sz="2800" dirty="0">
                <a:latin typeface="Arial" panose="020B0604020202020204" pitchFamily="34" charset="0"/>
                <a:cs typeface="Arial" panose="020B0604020202020204" pitchFamily="34" charset="0"/>
              </a:rPr>
              <a:t>High school equivalency exams approved by CDE can be used for placement</a:t>
            </a:r>
          </a:p>
          <a:p>
            <a:pPr lvl="1">
              <a:spcAft>
                <a:spcPts val="1200"/>
              </a:spcAft>
            </a:pPr>
            <a:r>
              <a:rPr lang="en-US" sz="2800" dirty="0">
                <a:latin typeface="Arial" panose="020B0604020202020204" pitchFamily="34" charset="0"/>
                <a:cs typeface="Arial" panose="020B0604020202020204" pitchFamily="34" charset="0"/>
              </a:rPr>
              <a:t>Guided placement, including self placement, is permissible if high school data is not available. </a:t>
            </a:r>
          </a:p>
          <a:p>
            <a:pPr lvl="1">
              <a:spcAft>
                <a:spcPts val="1200"/>
              </a:spcAft>
            </a:pPr>
            <a:r>
              <a:rPr lang="en-US" sz="2800" dirty="0">
                <a:latin typeface="Arial" panose="020B0604020202020204" pitchFamily="34" charset="0"/>
                <a:cs typeface="Arial" panose="020B0604020202020204" pitchFamily="34" charset="0"/>
              </a:rPr>
              <a:t>Guided placement has the following restrictions:</a:t>
            </a:r>
          </a:p>
          <a:p>
            <a:pPr lvl="2">
              <a:spcAft>
                <a:spcPts val="1200"/>
              </a:spcAft>
            </a:pPr>
            <a:r>
              <a:rPr lang="en-US" sz="2800" dirty="0">
                <a:latin typeface="Arial" panose="020B0604020202020204" pitchFamily="34" charset="0"/>
                <a:cs typeface="Arial" panose="020B0604020202020204" pitchFamily="34" charset="0"/>
              </a:rPr>
              <a:t>Colleges cannot incorporate sample problems or assignments, assessment instruments, or tests, including those designed for skill assessment, unless approved by the Chancellor .</a:t>
            </a:r>
          </a:p>
          <a:p>
            <a:pPr lvl="2">
              <a:spcAft>
                <a:spcPts val="1200"/>
              </a:spcAft>
            </a:pPr>
            <a:r>
              <a:rPr lang="en-US" sz="2800" dirty="0">
                <a:latin typeface="Arial" panose="020B0604020202020204" pitchFamily="34" charset="0"/>
                <a:cs typeface="Arial" panose="020B0604020202020204" pitchFamily="34" charset="0"/>
              </a:rPr>
              <a:t>Colleges cannot request students to solve problems, answer curricular questions, present demonstrations/examples of course work designed to show knowledge or mastery of prerequisite skills, or demonstrate skills through tests or surveys. </a:t>
            </a:r>
          </a:p>
          <a:p>
            <a:pPr lvl="2">
              <a:spcAft>
                <a:spcPts val="1200"/>
              </a:spcAft>
            </a:pPr>
            <a:endParaRPr lang="en-US" dirty="0"/>
          </a:p>
          <a:p>
            <a:pPr lvl="2">
              <a:spcAft>
                <a:spcPts val="1200"/>
              </a:spcAft>
            </a:pPr>
            <a:endParaRPr lang="en-US" dirty="0"/>
          </a:p>
          <a:p>
            <a:pPr lvl="2">
              <a:spcAft>
                <a:spcPts val="1200"/>
              </a:spcAft>
            </a:pPr>
            <a:endParaRPr lang="en-US" dirty="0"/>
          </a:p>
        </p:txBody>
      </p:sp>
    </p:spTree>
    <p:extLst>
      <p:ext uri="{BB962C8B-B14F-4D97-AF65-F5344CB8AC3E}">
        <p14:creationId xmlns:p14="http://schemas.microsoft.com/office/powerpoint/2010/main" val="23085936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4F8A8-2859-6348-BD7D-01A372BC07CB}"/>
              </a:ext>
            </a:extLst>
          </p:cNvPr>
          <p:cNvSpPr>
            <a:spLocks noGrp="1"/>
          </p:cNvSpPr>
          <p:nvPr>
            <p:ph type="title"/>
          </p:nvPr>
        </p:nvSpPr>
        <p:spPr/>
        <p:txBody>
          <a:bodyPr/>
          <a:lstStyle/>
          <a:p>
            <a:pPr algn="ctr"/>
            <a:r>
              <a:rPr lang="en-US" b="1" dirty="0">
                <a:solidFill>
                  <a:srgbClr val="0070C0"/>
                </a:solidFill>
                <a:latin typeface="Arial" panose="020B0604020202020204" pitchFamily="34" charset="0"/>
                <a:cs typeface="Arial" panose="020B0604020202020204" pitchFamily="34" charset="0"/>
              </a:rPr>
              <a:t>Impact of Proposed Changes on Noncredit</a:t>
            </a:r>
            <a:endParaRPr lang="en-US" dirty="0"/>
          </a:p>
        </p:txBody>
      </p:sp>
      <p:sp>
        <p:nvSpPr>
          <p:cNvPr id="3" name="Content Placeholder 2">
            <a:extLst>
              <a:ext uri="{FF2B5EF4-FFF2-40B4-BE49-F238E27FC236}">
                <a16:creationId xmlns:a16="http://schemas.microsoft.com/office/drawing/2014/main" id="{96143A78-F939-9040-8CDC-D36FAB5267B7}"/>
              </a:ext>
            </a:extLst>
          </p:cNvPr>
          <p:cNvSpPr>
            <a:spLocks noGrp="1"/>
          </p:cNvSpPr>
          <p:nvPr>
            <p:ph idx="1"/>
          </p:nvPr>
        </p:nvSpPr>
        <p:spPr/>
        <p:txBody>
          <a:bodyPr/>
          <a:lstStyle/>
          <a:p>
            <a:pPr>
              <a:spcAft>
                <a:spcPts val="1200"/>
              </a:spcAft>
            </a:pPr>
            <a:r>
              <a:rPr lang="en-US" dirty="0">
                <a:latin typeface="Arial" panose="020B0604020202020204" pitchFamily="34" charset="0"/>
                <a:cs typeface="Arial" panose="020B0604020202020204" pitchFamily="34" charset="0"/>
              </a:rPr>
              <a:t>The inclusion of specific language allowing the use of noncredit courses as perquisites and corequisites applies to both credit and noncredit courses. </a:t>
            </a:r>
          </a:p>
          <a:p>
            <a:pPr>
              <a:spcAft>
                <a:spcPts val="1200"/>
              </a:spcAft>
            </a:pPr>
            <a:r>
              <a:rPr lang="en-US" dirty="0">
                <a:latin typeface="Arial" panose="020B0604020202020204" pitchFamily="34" charset="0"/>
                <a:cs typeface="Arial" panose="020B0604020202020204" pitchFamily="34" charset="0"/>
              </a:rPr>
              <a:t>Because these prerequisites are now included in §55003, they can be used to limit enrollment in both credit and noncredit courses (§58106)</a:t>
            </a:r>
          </a:p>
          <a:p>
            <a:pPr>
              <a:spcAft>
                <a:spcPts val="1200"/>
              </a:spcAft>
            </a:pPr>
            <a:r>
              <a:rPr lang="en-US" dirty="0">
                <a:latin typeface="Arial" panose="020B0604020202020204" pitchFamily="34" charset="0"/>
                <a:cs typeface="Arial" panose="020B0604020202020204" pitchFamily="34" charset="0"/>
              </a:rPr>
              <a:t>This allows noncredit programs to place students into specific courses. While noncredit programs now have this option, there is no requirement to use it.</a:t>
            </a:r>
          </a:p>
          <a:p>
            <a:pPr>
              <a:spcAft>
                <a:spcPts val="1200"/>
              </a:spcAft>
            </a:pPr>
            <a:endParaRPr lang="en-US" dirty="0"/>
          </a:p>
          <a:p>
            <a:pPr>
              <a:spcAft>
                <a:spcPts val="1200"/>
              </a:spcAft>
            </a:pPr>
            <a:endParaRPr lang="en-US" dirty="0"/>
          </a:p>
          <a:p>
            <a:pPr>
              <a:spcAft>
                <a:spcPts val="1200"/>
              </a:spcAft>
            </a:pPr>
            <a:endParaRPr lang="en-US" dirty="0"/>
          </a:p>
          <a:p>
            <a:pPr>
              <a:spcAft>
                <a:spcPts val="1200"/>
              </a:spcAft>
            </a:pPr>
            <a:endParaRPr lang="en-US" dirty="0"/>
          </a:p>
          <a:p>
            <a:pPr>
              <a:spcAft>
                <a:spcPts val="1200"/>
              </a:spcAft>
            </a:pPr>
            <a:endParaRPr lang="en-US" dirty="0"/>
          </a:p>
          <a:p>
            <a:pPr>
              <a:spcAft>
                <a:spcPts val="1200"/>
              </a:spcAft>
            </a:pPr>
            <a:endParaRPr lang="en-US" dirty="0"/>
          </a:p>
          <a:p>
            <a:pPr>
              <a:spcAft>
                <a:spcPts val="1200"/>
              </a:spcAft>
            </a:pPr>
            <a:endParaRPr lang="en-US" dirty="0"/>
          </a:p>
          <a:p>
            <a:pPr>
              <a:spcAft>
                <a:spcPts val="1200"/>
              </a:spcAft>
            </a:pPr>
            <a:endParaRPr lang="en-US" dirty="0"/>
          </a:p>
          <a:p>
            <a:pPr>
              <a:spcAft>
                <a:spcPts val="1200"/>
              </a:spcAft>
            </a:pPr>
            <a:endParaRPr lang="en-US" dirty="0"/>
          </a:p>
          <a:p>
            <a:pPr>
              <a:spcAft>
                <a:spcPts val="1200"/>
              </a:spcAft>
            </a:pPr>
            <a:endParaRPr lang="en-US" dirty="0"/>
          </a:p>
          <a:p>
            <a:pPr>
              <a:spcAft>
                <a:spcPts val="1200"/>
              </a:spcAft>
            </a:pPr>
            <a:endParaRPr lang="en-US" dirty="0"/>
          </a:p>
          <a:p>
            <a:pPr>
              <a:spcAft>
                <a:spcPts val="1200"/>
              </a:spcAft>
            </a:pPr>
            <a:endParaRPr lang="en-US" dirty="0"/>
          </a:p>
          <a:p>
            <a:pPr>
              <a:spcAft>
                <a:spcPts val="1200"/>
              </a:spcAft>
            </a:pPr>
            <a:endParaRPr lang="en-US" dirty="0"/>
          </a:p>
          <a:p>
            <a:pPr>
              <a:spcAft>
                <a:spcPts val="1200"/>
              </a:spcAft>
            </a:pPr>
            <a:endParaRPr lang="en-US" dirty="0"/>
          </a:p>
        </p:txBody>
      </p:sp>
    </p:spTree>
    <p:extLst>
      <p:ext uri="{BB962C8B-B14F-4D97-AF65-F5344CB8AC3E}">
        <p14:creationId xmlns:p14="http://schemas.microsoft.com/office/powerpoint/2010/main" val="37113832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60311-0081-0F49-A47E-4308F002FFB6}"/>
              </a:ext>
            </a:extLst>
          </p:cNvPr>
          <p:cNvSpPr>
            <a:spLocks noGrp="1"/>
          </p:cNvSpPr>
          <p:nvPr>
            <p:ph type="title"/>
          </p:nvPr>
        </p:nvSpPr>
        <p:spPr/>
        <p:txBody>
          <a:bodyPr/>
          <a:lstStyle/>
          <a:p>
            <a:r>
              <a:rPr lang="en-US" cap="none" dirty="0"/>
              <a:t>Questions?</a:t>
            </a:r>
          </a:p>
        </p:txBody>
      </p:sp>
      <p:sp>
        <p:nvSpPr>
          <p:cNvPr id="3" name="Text Placeholder 2">
            <a:extLst>
              <a:ext uri="{FF2B5EF4-FFF2-40B4-BE49-F238E27FC236}">
                <a16:creationId xmlns:a16="http://schemas.microsoft.com/office/drawing/2014/main" id="{CFD74FEA-BCEB-FB4D-AF62-156B270AC2E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188837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9F3E2-6025-8F45-990B-D39CC12CC233}"/>
              </a:ext>
            </a:extLst>
          </p:cNvPr>
          <p:cNvSpPr>
            <a:spLocks noGrp="1"/>
          </p:cNvSpPr>
          <p:nvPr>
            <p:ph type="title"/>
          </p:nvPr>
        </p:nvSpPr>
        <p:spPr/>
        <p:txBody>
          <a:bodyPr/>
          <a:lstStyle/>
          <a:p>
            <a:pPr algn="ctr"/>
            <a:r>
              <a:rPr lang="en-US" b="1" dirty="0">
                <a:solidFill>
                  <a:srgbClr val="0070C0"/>
                </a:solidFill>
                <a:latin typeface="Arial" panose="020B0604020202020204" pitchFamily="34" charset="0"/>
                <a:cs typeface="Arial" panose="020B0604020202020204" pitchFamily="34" charset="0"/>
              </a:rPr>
              <a:t>So How Will Noncredit Be Impacted?</a:t>
            </a:r>
            <a:endParaRPr lang="en-US" dirty="0"/>
          </a:p>
        </p:txBody>
      </p:sp>
      <p:sp>
        <p:nvSpPr>
          <p:cNvPr id="3" name="Content Placeholder 2">
            <a:extLst>
              <a:ext uri="{FF2B5EF4-FFF2-40B4-BE49-F238E27FC236}">
                <a16:creationId xmlns:a16="http://schemas.microsoft.com/office/drawing/2014/main" id="{65E1B21A-D0D6-3641-B81A-D91B0CFD01FB}"/>
              </a:ext>
            </a:extLst>
          </p:cNvPr>
          <p:cNvSpPr>
            <a:spLocks noGrp="1"/>
          </p:cNvSpPr>
          <p:nvPr>
            <p:ph idx="1"/>
          </p:nvPr>
        </p:nvSpPr>
        <p:spPr/>
        <p:txBody>
          <a:bodyPr/>
          <a:lstStyle/>
          <a:p>
            <a:pPr>
              <a:spcBef>
                <a:spcPts val="0"/>
              </a:spcBef>
              <a:spcAft>
                <a:spcPts val="1200"/>
              </a:spcAft>
            </a:pPr>
            <a:r>
              <a:rPr lang="en-US" dirty="0">
                <a:latin typeface="Arial" panose="020B0604020202020204" pitchFamily="34" charset="0"/>
                <a:cs typeface="Arial" panose="020B0604020202020204" pitchFamily="34" charset="0"/>
              </a:rPr>
              <a:t>The need for utilizing noncredit is growing.</a:t>
            </a:r>
          </a:p>
          <a:p>
            <a:pPr>
              <a:spcBef>
                <a:spcPts val="0"/>
              </a:spcBef>
              <a:spcAft>
                <a:spcPts val="1200"/>
              </a:spcAft>
            </a:pPr>
            <a:r>
              <a:rPr lang="en-US" dirty="0">
                <a:latin typeface="Arial" panose="020B0604020202020204" pitchFamily="34" charset="0"/>
                <a:cs typeface="Arial" panose="020B0604020202020204" pitchFamily="34" charset="0"/>
              </a:rPr>
              <a:t>Many colleges are reducing and eliminating lower level courses in mathematics, reading, and English (and ESL, but ESL compliance is not required until 2020).</a:t>
            </a:r>
          </a:p>
          <a:p>
            <a:pPr>
              <a:spcBef>
                <a:spcPts val="0"/>
              </a:spcBef>
              <a:spcAft>
                <a:spcPts val="1200"/>
              </a:spcAft>
            </a:pPr>
            <a:r>
              <a:rPr lang="en-US" dirty="0">
                <a:latin typeface="Arial" panose="020B0604020202020204" pitchFamily="34" charset="0"/>
                <a:cs typeface="Arial" panose="020B0604020202020204" pitchFamily="34" charset="0"/>
              </a:rPr>
              <a:t>Many students still want to access basic skills courses that are no longer available through credit instruction and can be offered in noncredit.  These courses will need to be modified to fit the noncredit model.</a:t>
            </a:r>
          </a:p>
          <a:p>
            <a:pPr>
              <a:spcBef>
                <a:spcPts val="0"/>
              </a:spcBef>
              <a:spcAft>
                <a:spcPts val="1200"/>
              </a:spcAft>
            </a:pPr>
            <a:r>
              <a:rPr lang="en-US" dirty="0">
                <a:latin typeface="Arial" panose="020B0604020202020204" pitchFamily="34" charset="0"/>
                <a:cs typeface="Arial" panose="020B0604020202020204" pitchFamily="34" charset="0"/>
              </a:rPr>
              <a:t>Noncredit basic skills courses would be an option for students that do not feel ready to take a transfer level mathematics or English course.</a:t>
            </a:r>
          </a:p>
        </p:txBody>
      </p:sp>
    </p:spTree>
    <p:extLst>
      <p:ext uri="{BB962C8B-B14F-4D97-AF65-F5344CB8AC3E}">
        <p14:creationId xmlns:p14="http://schemas.microsoft.com/office/powerpoint/2010/main" val="2055024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24EBA-AEE6-9B44-ABB9-BAADBB1E16B9}"/>
              </a:ext>
            </a:extLst>
          </p:cNvPr>
          <p:cNvSpPr>
            <a:spLocks noGrp="1"/>
          </p:cNvSpPr>
          <p:nvPr>
            <p:ph type="title"/>
          </p:nvPr>
        </p:nvSpPr>
        <p:spPr/>
        <p:txBody>
          <a:bodyPr/>
          <a:lstStyle/>
          <a:p>
            <a:pPr algn="ctr"/>
            <a:r>
              <a:rPr lang="en-US" b="1" dirty="0">
                <a:solidFill>
                  <a:srgbClr val="0070C0"/>
                </a:solidFill>
                <a:latin typeface="Arial" panose="020B0604020202020204" pitchFamily="34" charset="0"/>
                <a:cs typeface="Arial" panose="020B0604020202020204" pitchFamily="34" charset="0"/>
              </a:rPr>
              <a:t>Use of Noncredit to Support Credit</a:t>
            </a:r>
          </a:p>
        </p:txBody>
      </p:sp>
      <p:sp>
        <p:nvSpPr>
          <p:cNvPr id="3" name="Content Placeholder 2">
            <a:extLst>
              <a:ext uri="{FF2B5EF4-FFF2-40B4-BE49-F238E27FC236}">
                <a16:creationId xmlns:a16="http://schemas.microsoft.com/office/drawing/2014/main" id="{2B793D5C-ABAE-884A-AE76-4F272F46928C}"/>
              </a:ext>
            </a:extLst>
          </p:cNvPr>
          <p:cNvSpPr>
            <a:spLocks noGrp="1"/>
          </p:cNvSpPr>
          <p:nvPr>
            <p:ph idx="1"/>
          </p:nvPr>
        </p:nvSpPr>
        <p:spPr>
          <a:xfrm>
            <a:off x="714531" y="2147341"/>
            <a:ext cx="10972800" cy="3653852"/>
          </a:xfrm>
        </p:spPr>
        <p:txBody>
          <a:bodyPr vert="horz" lIns="91440" tIns="45720" rIns="91440" bIns="45720" rtlCol="0" anchor="t">
            <a:normAutofit/>
          </a:bodyPr>
          <a:lstStyle/>
          <a:p>
            <a:pPr>
              <a:spcAft>
                <a:spcPts val="1200"/>
              </a:spcAft>
            </a:pPr>
            <a:r>
              <a:rPr lang="en-US" sz="2800" dirty="0">
                <a:latin typeface="Arial" panose="020B0604020202020204" pitchFamily="34" charset="0"/>
                <a:cs typeface="Arial" panose="020B0604020202020204" pitchFamily="34" charset="0"/>
              </a:rPr>
              <a:t>AB 705 encourages colleges to explore support options in noncredit to reduce the number of units accumulated and the costs for students.</a:t>
            </a:r>
          </a:p>
          <a:p>
            <a:pPr>
              <a:spcAft>
                <a:spcPts val="1200"/>
              </a:spcAft>
            </a:pPr>
            <a:r>
              <a:rPr lang="en-US" sz="2800" dirty="0">
                <a:latin typeface="Arial" panose="020B0604020202020204" pitchFamily="34" charset="0"/>
                <a:cs typeface="Arial" panose="020B0604020202020204" pitchFamily="34" charset="0"/>
              </a:rPr>
              <a:t>Additionally noncredit courses have advantages in scheduling flexibility and allowable repetition that could benefit students.</a:t>
            </a:r>
          </a:p>
          <a:p>
            <a:pPr>
              <a:spcAft>
                <a:spcPts val="1200"/>
              </a:spcAft>
            </a:pPr>
            <a:endParaRPr lang="en-US" sz="2800" dirty="0"/>
          </a:p>
          <a:p>
            <a:pPr>
              <a:spcAft>
                <a:spcPts val="1200"/>
              </a:spcAft>
            </a:pPr>
            <a:endParaRPr lang="en-US" sz="2800" dirty="0">
              <a:solidFill>
                <a:srgbClr val="00B0F0"/>
              </a:solidFill>
              <a:cs typeface="Arial"/>
            </a:endParaRPr>
          </a:p>
        </p:txBody>
      </p:sp>
    </p:spTree>
    <p:extLst>
      <p:ext uri="{BB962C8B-B14F-4D97-AF65-F5344CB8AC3E}">
        <p14:creationId xmlns:p14="http://schemas.microsoft.com/office/powerpoint/2010/main" val="21653060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9F3E2-6025-8F45-990B-D39CC12CC233}"/>
              </a:ext>
            </a:extLst>
          </p:cNvPr>
          <p:cNvSpPr>
            <a:spLocks noGrp="1"/>
          </p:cNvSpPr>
          <p:nvPr>
            <p:ph type="title"/>
          </p:nvPr>
        </p:nvSpPr>
        <p:spPr/>
        <p:txBody>
          <a:bodyPr/>
          <a:lstStyle/>
          <a:p>
            <a:pPr algn="ctr"/>
            <a:r>
              <a:rPr lang="en-US" b="1" dirty="0">
                <a:solidFill>
                  <a:srgbClr val="0070C0"/>
                </a:solidFill>
                <a:latin typeface="Arial" panose="020B0604020202020204" pitchFamily="34" charset="0"/>
                <a:cs typeface="Arial" panose="020B0604020202020204" pitchFamily="34" charset="0"/>
              </a:rPr>
              <a:t>What to Expect in an AB 705 World?</a:t>
            </a:r>
            <a:endParaRPr lang="en-US" dirty="0"/>
          </a:p>
        </p:txBody>
      </p:sp>
      <p:sp>
        <p:nvSpPr>
          <p:cNvPr id="3" name="Content Placeholder 2">
            <a:extLst>
              <a:ext uri="{FF2B5EF4-FFF2-40B4-BE49-F238E27FC236}">
                <a16:creationId xmlns:a16="http://schemas.microsoft.com/office/drawing/2014/main" id="{65E1B21A-D0D6-3641-B81A-D91B0CFD01FB}"/>
              </a:ext>
            </a:extLst>
          </p:cNvPr>
          <p:cNvSpPr>
            <a:spLocks noGrp="1"/>
          </p:cNvSpPr>
          <p:nvPr>
            <p:ph idx="1"/>
          </p:nvPr>
        </p:nvSpPr>
        <p:spPr/>
        <p:txBody>
          <a:bodyPr/>
          <a:lstStyle/>
          <a:p>
            <a:pPr>
              <a:spcBef>
                <a:spcPts val="0"/>
              </a:spcBef>
              <a:spcAft>
                <a:spcPts val="1200"/>
              </a:spcAft>
            </a:pPr>
            <a:r>
              <a:rPr lang="en-US" dirty="0">
                <a:latin typeface="Arial" panose="020B0604020202020204" pitchFamily="34" charset="0"/>
                <a:cs typeface="Arial" panose="020B0604020202020204" pitchFamily="34" charset="0"/>
              </a:rPr>
              <a:t>More credit students will be considering noncredit basic skills courses.</a:t>
            </a:r>
          </a:p>
          <a:p>
            <a:pPr>
              <a:spcBef>
                <a:spcPts val="0"/>
              </a:spcBef>
              <a:spcAft>
                <a:spcPts val="1200"/>
              </a:spcAft>
            </a:pPr>
            <a:r>
              <a:rPr lang="en-US" dirty="0">
                <a:latin typeface="Arial" panose="020B0604020202020204" pitchFamily="34" charset="0"/>
                <a:cs typeface="Arial" panose="020B0604020202020204" pitchFamily="34" charset="0"/>
              </a:rPr>
              <a:t>Students may need to be have documentation of completed noncredit coursework if they move to another college. Noncredit transcripts are likely to become even more important.</a:t>
            </a:r>
          </a:p>
          <a:p>
            <a:pPr>
              <a:spcBef>
                <a:spcPts val="0"/>
              </a:spcBef>
              <a:spcAft>
                <a:spcPts val="1200"/>
              </a:spcAft>
            </a:pPr>
            <a:r>
              <a:rPr lang="en-US" dirty="0">
                <a:latin typeface="Arial" panose="020B0604020202020204" pitchFamily="34" charset="0"/>
                <a:cs typeface="Arial" panose="020B0604020202020204" pitchFamily="34" charset="0"/>
              </a:rPr>
              <a:t>A greater understanding of noncredit and collaboration between credit and noncredit faculty to support students is vital to ensure that students are being served through innovative noncredit delivery models.</a:t>
            </a:r>
          </a:p>
          <a:p>
            <a:pPr>
              <a:spcBef>
                <a:spcPts val="0"/>
              </a:spcBef>
              <a:spcAft>
                <a:spcPts val="1200"/>
              </a:spcAft>
            </a:pPr>
            <a:r>
              <a:rPr lang="en-US" dirty="0">
                <a:latin typeface="Arial" panose="020B0604020202020204" pitchFamily="34" charset="0"/>
                <a:cs typeface="Arial" panose="020B0604020202020204" pitchFamily="34" charset="0"/>
              </a:rPr>
              <a:t>Unfortunately, many colleges have limited experience with noncredit instruction and will need the help of experienced noncredit practitioners to implement these new options.</a:t>
            </a:r>
          </a:p>
          <a:p>
            <a:pPr>
              <a:spcBef>
                <a:spcPts val="0"/>
              </a:spcBef>
              <a:spcAft>
                <a:spcPts val="1200"/>
              </a:spcAft>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9732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9F3E2-6025-8F45-990B-D39CC12CC233}"/>
              </a:ext>
            </a:extLst>
          </p:cNvPr>
          <p:cNvSpPr>
            <a:spLocks noGrp="1"/>
          </p:cNvSpPr>
          <p:nvPr>
            <p:ph type="title"/>
          </p:nvPr>
        </p:nvSpPr>
        <p:spPr/>
        <p:txBody>
          <a:bodyPr/>
          <a:lstStyle/>
          <a:p>
            <a:pPr algn="ctr"/>
            <a:r>
              <a:rPr lang="en-US" b="1" dirty="0">
                <a:solidFill>
                  <a:srgbClr val="0070C0"/>
                </a:solidFill>
                <a:latin typeface="Arial" panose="020B0604020202020204" pitchFamily="34" charset="0"/>
                <a:cs typeface="Arial" panose="020B0604020202020204" pitchFamily="34" charset="0"/>
              </a:rPr>
              <a:t>Noncredit ESL</a:t>
            </a:r>
            <a:endParaRPr lang="en-US" dirty="0"/>
          </a:p>
        </p:txBody>
      </p:sp>
      <p:sp>
        <p:nvSpPr>
          <p:cNvPr id="3" name="Content Placeholder 2">
            <a:extLst>
              <a:ext uri="{FF2B5EF4-FFF2-40B4-BE49-F238E27FC236}">
                <a16:creationId xmlns:a16="http://schemas.microsoft.com/office/drawing/2014/main" id="{65E1B21A-D0D6-3641-B81A-D91B0CFD01FB}"/>
              </a:ext>
            </a:extLst>
          </p:cNvPr>
          <p:cNvSpPr>
            <a:spLocks noGrp="1"/>
          </p:cNvSpPr>
          <p:nvPr>
            <p:ph idx="1"/>
          </p:nvPr>
        </p:nvSpPr>
        <p:spPr/>
        <p:txBody>
          <a:bodyPr/>
          <a:lstStyle/>
          <a:p>
            <a:r>
              <a:rPr lang="en-US" dirty="0">
                <a:latin typeface="Arial" panose="020B0604020202020204" pitchFamily="34" charset="0"/>
                <a:cs typeface="Arial" panose="020B0604020202020204" pitchFamily="34" charset="0"/>
              </a:rPr>
              <a:t>AB 705 requires that colleges maximize the likelihood that students enter and complete transfer level composition within three years.</a:t>
            </a:r>
          </a:p>
          <a:p>
            <a:r>
              <a:rPr lang="en-US" dirty="0">
                <a:latin typeface="Arial" panose="020B0604020202020204" pitchFamily="34" charset="0"/>
                <a:cs typeface="Arial" panose="020B0604020202020204" pitchFamily="34" charset="0"/>
              </a:rPr>
              <a:t>There was concern that noncredit ESL would be impacted by this restriction because of the work done by noncredit programs to align noncredit into credit ESL pathways.</a:t>
            </a:r>
          </a:p>
          <a:p>
            <a:r>
              <a:rPr lang="en-US" dirty="0">
                <a:latin typeface="Arial" panose="020B0604020202020204" pitchFamily="34" charset="0"/>
                <a:cs typeface="Arial" panose="020B0604020202020204" pitchFamily="34" charset="0"/>
              </a:rPr>
              <a:t>The Chancellor’s Office has agreed that the ESL clock will not start for noncredit students and that the three year timeframe applies to students that have declared an educational goal of transfer or an AA/AS/ADT.</a:t>
            </a:r>
          </a:p>
        </p:txBody>
      </p:sp>
    </p:spTree>
    <p:extLst>
      <p:ext uri="{BB962C8B-B14F-4D97-AF65-F5344CB8AC3E}">
        <p14:creationId xmlns:p14="http://schemas.microsoft.com/office/powerpoint/2010/main" val="40991066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9F3E2-6025-8F45-990B-D39CC12CC233}"/>
              </a:ext>
            </a:extLst>
          </p:cNvPr>
          <p:cNvSpPr>
            <a:spLocks noGrp="1"/>
          </p:cNvSpPr>
          <p:nvPr>
            <p:ph type="title"/>
          </p:nvPr>
        </p:nvSpPr>
        <p:spPr/>
        <p:txBody>
          <a:bodyPr/>
          <a:lstStyle/>
          <a:p>
            <a:pPr algn="ctr"/>
            <a:r>
              <a:rPr lang="en-US" b="1" dirty="0">
                <a:solidFill>
                  <a:srgbClr val="0070C0"/>
                </a:solidFill>
                <a:latin typeface="Arial" panose="020B0604020202020204" pitchFamily="34" charset="0"/>
                <a:cs typeface="Arial" panose="020B0604020202020204" pitchFamily="34" charset="0"/>
              </a:rPr>
              <a:t>Coding Changes</a:t>
            </a:r>
            <a:endParaRPr lang="en-US" dirty="0"/>
          </a:p>
        </p:txBody>
      </p:sp>
      <p:sp>
        <p:nvSpPr>
          <p:cNvPr id="3" name="Content Placeholder 2">
            <a:extLst>
              <a:ext uri="{FF2B5EF4-FFF2-40B4-BE49-F238E27FC236}">
                <a16:creationId xmlns:a16="http://schemas.microsoft.com/office/drawing/2014/main" id="{65E1B21A-D0D6-3641-B81A-D91B0CFD01FB}"/>
              </a:ext>
            </a:extLst>
          </p:cNvPr>
          <p:cNvSpPr>
            <a:spLocks noGrp="1"/>
          </p:cNvSpPr>
          <p:nvPr>
            <p:ph idx="1"/>
          </p:nvPr>
        </p:nvSpPr>
        <p:spPr/>
        <p:txBody>
          <a:bodyPr/>
          <a:lstStyle/>
          <a:p>
            <a:pPr>
              <a:spcAft>
                <a:spcPts val="1200"/>
              </a:spcAft>
            </a:pPr>
            <a:r>
              <a:rPr lang="en-US" dirty="0">
                <a:latin typeface="Arial" panose="020B0604020202020204" pitchFamily="34" charset="0"/>
                <a:cs typeface="Arial" panose="020B0604020202020204" pitchFamily="34" charset="0"/>
              </a:rPr>
              <a:t>ASCCC, </a:t>
            </a:r>
            <a:r>
              <a:rPr lang="en-US" dirty="0" err="1">
                <a:latin typeface="Arial" panose="020B0604020202020204" pitchFamily="34" charset="0"/>
                <a:cs typeface="Arial" panose="020B0604020202020204" pitchFamily="34" charset="0"/>
              </a:rPr>
              <a:t>WestEd</a:t>
            </a:r>
            <a:r>
              <a:rPr lang="en-US" dirty="0">
                <a:latin typeface="Arial" panose="020B0604020202020204" pitchFamily="34" charset="0"/>
                <a:cs typeface="Arial" panose="020B0604020202020204" pitchFamily="34" charset="0"/>
              </a:rPr>
              <a:t>, and the RP Group have been working with the Chancellor’s Office to revise the CB data elements to improve tracking related to AB 705</a:t>
            </a:r>
          </a:p>
          <a:p>
            <a:pPr>
              <a:spcAft>
                <a:spcPts val="1200"/>
              </a:spcAft>
            </a:pPr>
            <a:r>
              <a:rPr lang="en-US" dirty="0">
                <a:latin typeface="Arial" panose="020B0604020202020204" pitchFamily="34" charset="0"/>
                <a:cs typeface="Arial" panose="020B0604020202020204" pitchFamily="34" charset="0"/>
              </a:rPr>
              <a:t>The CB 21 rubrics have been revised and the new rubrics for mathematics and English were adopted at the 2019 ASCCC Spring Plenary Session.</a:t>
            </a:r>
          </a:p>
          <a:p>
            <a:pPr>
              <a:spcAft>
                <a:spcPts val="1200"/>
              </a:spcAft>
            </a:pPr>
            <a:r>
              <a:rPr lang="en-US" dirty="0">
                <a:latin typeface="Arial" panose="020B0604020202020204" pitchFamily="34" charset="0"/>
                <a:cs typeface="Arial" panose="020B0604020202020204" pitchFamily="34" charset="0"/>
              </a:rPr>
              <a:t>The new rubrics are based on the EFLs, have six levels based on course outcomes, and are useable for credit, noncredit, and adult education courses.</a:t>
            </a:r>
          </a:p>
          <a:p>
            <a:pPr>
              <a:spcAft>
                <a:spcPts val="1200"/>
              </a:spcAft>
            </a:pPr>
            <a:r>
              <a:rPr lang="en-US" dirty="0">
                <a:latin typeface="Arial" panose="020B0604020202020204" pitchFamily="34" charset="0"/>
                <a:cs typeface="Arial" panose="020B0604020202020204" pitchFamily="34" charset="0"/>
              </a:rPr>
              <a:t>ESL faculty are considering slight revisions to the EFLs to better align with the ESL curriculum throughout the community colleges.</a:t>
            </a:r>
          </a:p>
        </p:txBody>
      </p:sp>
    </p:spTree>
    <p:extLst>
      <p:ext uri="{BB962C8B-B14F-4D97-AF65-F5344CB8AC3E}">
        <p14:creationId xmlns:p14="http://schemas.microsoft.com/office/powerpoint/2010/main" val="34995242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9FBD1-55D5-C34E-91B6-C65C9256D55A}"/>
              </a:ext>
            </a:extLst>
          </p:cNvPr>
          <p:cNvSpPr>
            <a:spLocks noGrp="1"/>
          </p:cNvSpPr>
          <p:nvPr>
            <p:ph type="title"/>
          </p:nvPr>
        </p:nvSpPr>
        <p:spPr/>
        <p:txBody>
          <a:bodyPr/>
          <a:lstStyle/>
          <a:p>
            <a:r>
              <a:rPr lang="en-US" cap="none" dirty="0"/>
              <a:t>Noncredit Curriculum to Support Credit Students</a:t>
            </a:r>
          </a:p>
        </p:txBody>
      </p:sp>
      <p:sp>
        <p:nvSpPr>
          <p:cNvPr id="3" name="Text Placeholder 2">
            <a:extLst>
              <a:ext uri="{FF2B5EF4-FFF2-40B4-BE49-F238E27FC236}">
                <a16:creationId xmlns:a16="http://schemas.microsoft.com/office/drawing/2014/main" id="{04661427-9121-C747-B3CD-34A179EC2506}"/>
              </a:ext>
            </a:extLst>
          </p:cNvPr>
          <p:cNvSpPr>
            <a:spLocks noGrp="1"/>
          </p:cNvSpPr>
          <p:nvPr>
            <p:ph type="body" idx="1"/>
          </p:nvPr>
        </p:nvSpPr>
        <p:spPr/>
        <p:txBody>
          <a:bodyPr/>
          <a:lstStyle/>
          <a:p>
            <a:r>
              <a:rPr lang="en-US" dirty="0"/>
              <a:t>Mt. San Antonio College </a:t>
            </a:r>
          </a:p>
        </p:txBody>
      </p:sp>
    </p:spTree>
    <p:extLst>
      <p:ext uri="{BB962C8B-B14F-4D97-AF65-F5344CB8AC3E}">
        <p14:creationId xmlns:p14="http://schemas.microsoft.com/office/powerpoint/2010/main" val="21220207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24EBA-AEE6-9B44-ABB9-BAADBB1E16B9}"/>
              </a:ext>
            </a:extLst>
          </p:cNvPr>
          <p:cNvSpPr>
            <a:spLocks noGrp="1"/>
          </p:cNvSpPr>
          <p:nvPr>
            <p:ph type="title"/>
          </p:nvPr>
        </p:nvSpPr>
        <p:spPr/>
        <p:txBody>
          <a:bodyPr/>
          <a:lstStyle/>
          <a:p>
            <a:pPr algn="ctr"/>
            <a:r>
              <a:rPr lang="en-US" b="1" dirty="0">
                <a:solidFill>
                  <a:srgbClr val="0070C0"/>
                </a:solidFill>
                <a:latin typeface="Arial" panose="020B0604020202020204" pitchFamily="34" charset="0"/>
                <a:cs typeface="Arial" panose="020B0604020202020204" pitchFamily="34" charset="0"/>
              </a:rPr>
              <a:t>Intensive Review</a:t>
            </a:r>
          </a:p>
        </p:txBody>
      </p:sp>
      <p:sp>
        <p:nvSpPr>
          <p:cNvPr id="3" name="Content Placeholder 2">
            <a:extLst>
              <a:ext uri="{FF2B5EF4-FFF2-40B4-BE49-F238E27FC236}">
                <a16:creationId xmlns:a16="http://schemas.microsoft.com/office/drawing/2014/main" id="{2B793D5C-ABAE-884A-AE76-4F272F46928C}"/>
              </a:ext>
            </a:extLst>
          </p:cNvPr>
          <p:cNvSpPr>
            <a:spLocks noGrp="1"/>
          </p:cNvSpPr>
          <p:nvPr>
            <p:ph idx="1"/>
          </p:nvPr>
        </p:nvSpPr>
        <p:spPr>
          <a:xfrm>
            <a:off x="609600" y="1941226"/>
            <a:ext cx="10972800" cy="4535774"/>
          </a:xfrm>
        </p:spPr>
        <p:txBody>
          <a:bodyPr vert="horz" lIns="91440" tIns="45720" rIns="91440" bIns="45720" rtlCol="0" anchor="t">
            <a:normAutofit/>
          </a:bodyPr>
          <a:lstStyle/>
          <a:p>
            <a:pPr>
              <a:spcAft>
                <a:spcPts val="1200"/>
              </a:spcAft>
            </a:pPr>
            <a:r>
              <a:rPr lang="en-US" dirty="0">
                <a:latin typeface="Arial" panose="020B0604020202020204" pitchFamily="34" charset="0"/>
                <a:cs typeface="Arial" panose="020B0604020202020204" pitchFamily="34" charset="0"/>
              </a:rPr>
              <a:t>Colleges can create intensive review courses that could be offered during the summer session (or winter intersession) for students to catch up before entering the transfer level.</a:t>
            </a:r>
          </a:p>
          <a:p>
            <a:pPr>
              <a:spcAft>
                <a:spcPts val="1200"/>
              </a:spcAft>
            </a:pPr>
            <a:r>
              <a:rPr lang="en-US" dirty="0">
                <a:latin typeface="Arial" panose="020B0604020202020204" pitchFamily="34" charset="0"/>
                <a:cs typeface="Arial" panose="020B0604020202020204" pitchFamily="34" charset="0"/>
              </a:rPr>
              <a:t>If the course is noncredit, it can be easily scheduled to begin at any time during the term (open entry/open exit).</a:t>
            </a:r>
          </a:p>
          <a:p>
            <a:pPr>
              <a:spcAft>
                <a:spcPts val="1200"/>
              </a:spcAft>
            </a:pPr>
            <a:r>
              <a:rPr lang="en-US" dirty="0">
                <a:latin typeface="Arial" panose="020B0604020202020204" pitchFamily="34" charset="0"/>
                <a:cs typeface="Arial" panose="020B0604020202020204" pitchFamily="34" charset="0"/>
              </a:rPr>
              <a:t>These courses would likely be optional, but they could be a way for students to refresh their skills and build confidence before the semester. </a:t>
            </a:r>
          </a:p>
          <a:p>
            <a:pPr>
              <a:spcAft>
                <a:spcPts val="1200"/>
              </a:spcAft>
            </a:pPr>
            <a:endParaRPr lang="en-US" dirty="0"/>
          </a:p>
          <a:p>
            <a:pPr>
              <a:spcAft>
                <a:spcPts val="1200"/>
              </a:spcAft>
            </a:pPr>
            <a:endParaRPr lang="en-US" dirty="0">
              <a:solidFill>
                <a:srgbClr val="00B0F0"/>
              </a:solidFill>
              <a:cs typeface="Arial"/>
            </a:endParaRPr>
          </a:p>
        </p:txBody>
      </p:sp>
    </p:spTree>
    <p:extLst>
      <p:ext uri="{BB962C8B-B14F-4D97-AF65-F5344CB8AC3E}">
        <p14:creationId xmlns:p14="http://schemas.microsoft.com/office/powerpoint/2010/main" val="3280486641"/>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1_Office Theme">
  <a:themeElements>
    <a:clrScheme name="Custom 1">
      <a:dk1>
        <a:sysClr val="windowText" lastClr="000000"/>
      </a:dk1>
      <a:lt1>
        <a:sysClr val="window" lastClr="FFFFFF"/>
      </a:lt1>
      <a:dk2>
        <a:srgbClr val="44546A"/>
      </a:dk2>
      <a:lt2>
        <a:srgbClr val="E7E6E6"/>
      </a:lt2>
      <a:accent1>
        <a:srgbClr val="422100"/>
      </a:accent1>
      <a:accent2>
        <a:srgbClr val="ED7D31"/>
      </a:accent2>
      <a:accent3>
        <a:srgbClr val="C28446"/>
      </a:accent3>
      <a:accent4>
        <a:srgbClr val="FFC000"/>
      </a:accent4>
      <a:accent5>
        <a:srgbClr val="9F9F9F"/>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6C0C59A-314C-476A-9EA5-9BC28D9283A5}" vid="{6A25FF00-F3F4-435C-AC82-54739F77B3A6}"/>
    </a:ext>
  </a:extLst>
</a:theme>
</file>

<file path=ppt/theme/theme2.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422100"/>
      </a:accent1>
      <a:accent2>
        <a:srgbClr val="ED7D31"/>
      </a:accent2>
      <a:accent3>
        <a:srgbClr val="C28446"/>
      </a:accent3>
      <a:accent4>
        <a:srgbClr val="FFC000"/>
      </a:accent4>
      <a:accent5>
        <a:srgbClr val="9F9F9F"/>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E08B9877-1A5F-4C8C-AE8B-A393F1B2205C}" vid="{6C1C3204-970A-4D19-960B-0C81057B61D5}"/>
    </a:ext>
  </a:extLst>
</a:theme>
</file>

<file path=ppt/theme/theme3.xml><?xml version="1.0" encoding="utf-8"?>
<a:theme xmlns:a="http://schemas.openxmlformats.org/drawingml/2006/main" name="ASCCC 2">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4.xml><?xml version="1.0" encoding="utf-8"?>
<a:theme xmlns:a="http://schemas.openxmlformats.org/drawingml/2006/main" name="2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16569</TotalTime>
  <Words>1618</Words>
  <Application>Microsoft Office PowerPoint</Application>
  <PresentationFormat>Widescreen</PresentationFormat>
  <Paragraphs>144</Paragraphs>
  <Slides>23</Slides>
  <Notes>3</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23</vt:i4>
      </vt:variant>
    </vt:vector>
  </HeadingPairs>
  <TitlesOfParts>
    <vt:vector size="31" baseType="lpstr">
      <vt:lpstr>Arial</vt:lpstr>
      <vt:lpstr>Calibri</vt:lpstr>
      <vt:lpstr>Georgia</vt:lpstr>
      <vt:lpstr>Symbol</vt:lpstr>
      <vt:lpstr>1_Office Theme</vt:lpstr>
      <vt:lpstr>Office Theme</vt:lpstr>
      <vt:lpstr>ASCCC 2</vt:lpstr>
      <vt:lpstr>2_Office Theme</vt:lpstr>
      <vt:lpstr>AB 705 and the Impacts on Noncredit Instruction</vt:lpstr>
      <vt:lpstr>Does AB 705 Impact Current Noncredit Students?</vt:lpstr>
      <vt:lpstr>So How Will Noncredit Be Impacted?</vt:lpstr>
      <vt:lpstr>Use of Noncredit to Support Credit</vt:lpstr>
      <vt:lpstr>What to Expect in an AB 705 World?</vt:lpstr>
      <vt:lpstr>Noncredit ESL</vt:lpstr>
      <vt:lpstr>Coding Changes</vt:lpstr>
      <vt:lpstr>Noncredit Curriculum to Support Credit Students</vt:lpstr>
      <vt:lpstr>Intensive Review</vt:lpstr>
      <vt:lpstr>Intensive Review – Mt. SAC’s Noncredit Response</vt:lpstr>
      <vt:lpstr>Modularized Support</vt:lpstr>
      <vt:lpstr>Corequisite Noncredit Course</vt:lpstr>
      <vt:lpstr>Corequisite Noncredit Course (2)</vt:lpstr>
      <vt:lpstr>Example: Reading and Writing for EMT </vt:lpstr>
      <vt:lpstr>PowerPoint Presentation</vt:lpstr>
      <vt:lpstr>Mirrored Credit and Noncredit Courses</vt:lpstr>
      <vt:lpstr>Supervised tutoring  More than just Line of site</vt:lpstr>
      <vt:lpstr>Mt. SAC Academic Support and the Importance of Faculty </vt:lpstr>
      <vt:lpstr>Changes to Regulations Impacting Noncredit</vt:lpstr>
      <vt:lpstr>Summary of Changes Impacting Curriculum</vt:lpstr>
      <vt:lpstr>Summary of Changes Impacting Placement</vt:lpstr>
      <vt:lpstr>Impact of Proposed Changes on Noncredit</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Call to Action</dc:title>
  <dc:creator>Grant</dc:creator>
  <cp:lastModifiedBy>Sam Foster</cp:lastModifiedBy>
  <cp:revision>168</cp:revision>
  <cp:lastPrinted>2016-02-16T18:18:44Z</cp:lastPrinted>
  <dcterms:created xsi:type="dcterms:W3CDTF">2015-05-02T02:46:00Z</dcterms:created>
  <dcterms:modified xsi:type="dcterms:W3CDTF">2019-07-08T22:22:55Z</dcterms:modified>
</cp:coreProperties>
</file>