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60" r:id="rId1"/>
  </p:sldMasterIdLst>
  <p:notesMasterIdLst>
    <p:notesMasterId r:id="rId20"/>
  </p:notesMasterIdLst>
  <p:handoutMasterIdLst>
    <p:handoutMasterId r:id="rId21"/>
  </p:handoutMasterIdLst>
  <p:sldIdLst>
    <p:sldId id="256" r:id="rId2"/>
    <p:sldId id="269" r:id="rId3"/>
    <p:sldId id="257" r:id="rId4"/>
    <p:sldId id="270" r:id="rId5"/>
    <p:sldId id="375" r:id="rId6"/>
    <p:sldId id="377" r:id="rId7"/>
    <p:sldId id="379" r:id="rId8"/>
    <p:sldId id="378" r:id="rId9"/>
    <p:sldId id="380" r:id="rId10"/>
    <p:sldId id="359" r:id="rId11"/>
    <p:sldId id="366" r:id="rId12"/>
    <p:sldId id="361" r:id="rId13"/>
    <p:sldId id="362" r:id="rId14"/>
    <p:sldId id="365" r:id="rId15"/>
    <p:sldId id="369" r:id="rId16"/>
    <p:sldId id="274" r:id="rId17"/>
    <p:sldId id="376" r:id="rId18"/>
    <p:sldId id="259" r:id="rId19"/>
  </p:sldIdLst>
  <p:sldSz cx="9144000" cy="6858000" type="screen4x3"/>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000" autoAdjust="0"/>
    <p:restoredTop sz="93546" autoAdjust="0"/>
  </p:normalViewPr>
  <p:slideViewPr>
    <p:cSldViewPr snapToGrid="0" snapToObjects="1">
      <p:cViewPr varScale="1">
        <p:scale>
          <a:sx n="61" d="100"/>
          <a:sy n="61" d="100"/>
        </p:scale>
        <p:origin x="1301" y="2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4DFC7AF-BE47-CB4D-AC80-4A0254E83FF6}" type="doc">
      <dgm:prSet loTypeId="urn:microsoft.com/office/officeart/2005/8/layout/radial4" loCatId="" qsTypeId="urn:microsoft.com/office/officeart/2005/8/quickstyle/simple4" qsCatId="simple" csTypeId="urn:microsoft.com/office/officeart/2005/8/colors/accent1_2" csCatId="accent1" phldr="1"/>
      <dgm:spPr/>
      <dgm:t>
        <a:bodyPr/>
        <a:lstStyle/>
        <a:p>
          <a:endParaRPr lang="en-US"/>
        </a:p>
      </dgm:t>
    </dgm:pt>
    <dgm:pt modelId="{963157DB-CCA9-9C4E-AB2A-712A049267A8}">
      <dgm:prSet phldrT="[Text]"/>
      <dgm:spPr/>
      <dgm:t>
        <a:bodyPr/>
        <a:lstStyle/>
        <a:p>
          <a:r>
            <a:rPr lang="en-US" dirty="0"/>
            <a:t>Approved Program</a:t>
          </a:r>
        </a:p>
      </dgm:t>
    </dgm:pt>
    <dgm:pt modelId="{AFFD0810-1BC2-ED4E-B65B-DCD5A14B9D3A}" type="parTrans" cxnId="{EE48A0C6-9209-F347-A5CE-B9AF91A00C64}">
      <dgm:prSet/>
      <dgm:spPr/>
      <dgm:t>
        <a:bodyPr/>
        <a:lstStyle/>
        <a:p>
          <a:endParaRPr lang="en-US"/>
        </a:p>
      </dgm:t>
    </dgm:pt>
    <dgm:pt modelId="{14CFAC67-EA76-EF43-80F9-055FA450EB2F}" type="sibTrans" cxnId="{EE48A0C6-9209-F347-A5CE-B9AF91A00C64}">
      <dgm:prSet/>
      <dgm:spPr/>
      <dgm:t>
        <a:bodyPr/>
        <a:lstStyle/>
        <a:p>
          <a:endParaRPr lang="en-US"/>
        </a:p>
      </dgm:t>
    </dgm:pt>
    <dgm:pt modelId="{26A0C1F2-534C-4641-B43B-7868C20EDF69}">
      <dgm:prSet phldrT="[Text]"/>
      <dgm:spPr/>
      <dgm:t>
        <a:bodyPr/>
        <a:lstStyle/>
        <a:p>
          <a:r>
            <a:rPr lang="en-US" dirty="0"/>
            <a:t>Recommendation of Regional Consortia</a:t>
          </a:r>
        </a:p>
      </dgm:t>
    </dgm:pt>
    <dgm:pt modelId="{8EE34213-5E85-2148-8562-1D2AA064A09A}" type="parTrans" cxnId="{44376D3E-C3C6-3845-91EC-6EC3405FA7C6}">
      <dgm:prSet/>
      <dgm:spPr/>
      <dgm:t>
        <a:bodyPr/>
        <a:lstStyle/>
        <a:p>
          <a:endParaRPr lang="en-US"/>
        </a:p>
      </dgm:t>
    </dgm:pt>
    <dgm:pt modelId="{582ACDF4-D7C0-674F-A3B9-91A111A78A78}" type="sibTrans" cxnId="{44376D3E-C3C6-3845-91EC-6EC3405FA7C6}">
      <dgm:prSet/>
      <dgm:spPr/>
      <dgm:t>
        <a:bodyPr/>
        <a:lstStyle/>
        <a:p>
          <a:endParaRPr lang="en-US"/>
        </a:p>
      </dgm:t>
    </dgm:pt>
    <dgm:pt modelId="{F8774C80-8FA5-6743-B1FB-F41B9DC0C03B}">
      <dgm:prSet phldrT="[Text]"/>
      <dgm:spPr/>
      <dgm:t>
        <a:bodyPr/>
        <a:lstStyle/>
        <a:p>
          <a:r>
            <a:rPr lang="en-US" dirty="0"/>
            <a:t>Local Curriculum Process Approval</a:t>
          </a:r>
        </a:p>
      </dgm:t>
    </dgm:pt>
    <dgm:pt modelId="{E7E5D434-6567-1341-990B-2CDD03DE423A}" type="parTrans" cxnId="{64401250-2816-AD49-A22A-827CA922A612}">
      <dgm:prSet/>
      <dgm:spPr/>
      <dgm:t>
        <a:bodyPr/>
        <a:lstStyle/>
        <a:p>
          <a:endParaRPr lang="en-US"/>
        </a:p>
      </dgm:t>
    </dgm:pt>
    <dgm:pt modelId="{277D152E-6A4A-0443-81E3-15CDC77B95E6}" type="sibTrans" cxnId="{64401250-2816-AD49-A22A-827CA922A612}">
      <dgm:prSet/>
      <dgm:spPr/>
      <dgm:t>
        <a:bodyPr/>
        <a:lstStyle/>
        <a:p>
          <a:endParaRPr lang="en-US"/>
        </a:p>
      </dgm:t>
    </dgm:pt>
    <dgm:pt modelId="{529B31B9-78C1-F64D-A562-726CE50A3610}">
      <dgm:prSet phldrT="[Text]"/>
      <dgm:spPr/>
      <dgm:t>
        <a:bodyPr/>
        <a:lstStyle/>
        <a:p>
          <a:r>
            <a:rPr lang="en-US" dirty="0"/>
            <a:t>Recommendation of the Program Advisory Committee</a:t>
          </a:r>
        </a:p>
      </dgm:t>
    </dgm:pt>
    <dgm:pt modelId="{A1D1FC36-1018-5D4E-BDC1-69BDACDC45C2}" type="parTrans" cxnId="{FDAA21C3-D42A-AD46-8A6C-D3958845A37F}">
      <dgm:prSet/>
      <dgm:spPr/>
      <dgm:t>
        <a:bodyPr/>
        <a:lstStyle/>
        <a:p>
          <a:endParaRPr lang="en-US"/>
        </a:p>
      </dgm:t>
    </dgm:pt>
    <dgm:pt modelId="{E0D8D62E-1A27-4E4A-8D3E-68DAED5A9188}" type="sibTrans" cxnId="{FDAA21C3-D42A-AD46-8A6C-D3958845A37F}">
      <dgm:prSet/>
      <dgm:spPr/>
      <dgm:t>
        <a:bodyPr/>
        <a:lstStyle/>
        <a:p>
          <a:endParaRPr lang="en-US"/>
        </a:p>
      </dgm:t>
    </dgm:pt>
    <dgm:pt modelId="{EBF0B9BF-DA3F-124B-89E1-45204438CD98}" type="pres">
      <dgm:prSet presAssocID="{F4DFC7AF-BE47-CB4D-AC80-4A0254E83FF6}" presName="cycle" presStyleCnt="0">
        <dgm:presLayoutVars>
          <dgm:chMax val="1"/>
          <dgm:dir/>
          <dgm:animLvl val="ctr"/>
          <dgm:resizeHandles val="exact"/>
        </dgm:presLayoutVars>
      </dgm:prSet>
      <dgm:spPr/>
    </dgm:pt>
    <dgm:pt modelId="{01C77F76-6685-D244-810E-89A6B2F4CDC2}" type="pres">
      <dgm:prSet presAssocID="{963157DB-CCA9-9C4E-AB2A-712A049267A8}" presName="centerShape" presStyleLbl="node0" presStyleIdx="0" presStyleCnt="1" custScaleX="278765" custScaleY="46979" custLinFactNeighborX="-5778" custLinFactNeighborY="-57880"/>
      <dgm:spPr/>
    </dgm:pt>
    <dgm:pt modelId="{9075F1E1-94F0-994C-AC22-8CD2778731E7}" type="pres">
      <dgm:prSet presAssocID="{8EE34213-5E85-2148-8562-1D2AA064A09A}" presName="parTrans" presStyleLbl="bgSibTrans2D1" presStyleIdx="0" presStyleCnt="3"/>
      <dgm:spPr/>
    </dgm:pt>
    <dgm:pt modelId="{67A6CA6E-8595-FE44-A5E6-681A6B82A2B7}" type="pres">
      <dgm:prSet presAssocID="{26A0C1F2-534C-4641-B43B-7868C20EDF69}" presName="node" presStyleLbl="node1" presStyleIdx="0" presStyleCnt="3" custScaleX="152397" custScaleY="135763" custRadScaleRad="136987" custRadScaleInc="-62431">
        <dgm:presLayoutVars>
          <dgm:bulletEnabled val="1"/>
        </dgm:presLayoutVars>
      </dgm:prSet>
      <dgm:spPr/>
    </dgm:pt>
    <dgm:pt modelId="{007BF0E8-8123-9745-A88A-A7BE596D33E0}" type="pres">
      <dgm:prSet presAssocID="{E7E5D434-6567-1341-990B-2CDD03DE423A}" presName="parTrans" presStyleLbl="bgSibTrans2D1" presStyleIdx="1" presStyleCnt="3"/>
      <dgm:spPr/>
    </dgm:pt>
    <dgm:pt modelId="{C54EE52C-718F-8143-877A-50DADDC2C98B}" type="pres">
      <dgm:prSet presAssocID="{F8774C80-8FA5-6743-B1FB-F41B9DC0C03B}" presName="node" presStyleLbl="node1" presStyleIdx="1" presStyleCnt="3" custScaleX="151500" custScaleY="137825" custRadScaleRad="9584" custRadScaleInc="-232550">
        <dgm:presLayoutVars>
          <dgm:bulletEnabled val="1"/>
        </dgm:presLayoutVars>
      </dgm:prSet>
      <dgm:spPr/>
    </dgm:pt>
    <dgm:pt modelId="{67D07BCC-9380-BA42-9DE7-C73FE2714824}" type="pres">
      <dgm:prSet presAssocID="{A1D1FC36-1018-5D4E-BDC1-69BDACDC45C2}" presName="parTrans" presStyleLbl="bgSibTrans2D1" presStyleIdx="2" presStyleCnt="3"/>
      <dgm:spPr/>
    </dgm:pt>
    <dgm:pt modelId="{477DF5DD-3DD9-BC40-BABC-70087081823C}" type="pres">
      <dgm:prSet presAssocID="{529B31B9-78C1-F64D-A562-726CE50A3610}" presName="node" presStyleLbl="node1" presStyleIdx="2" presStyleCnt="3" custScaleX="153274" custScaleY="135386" custRadScaleRad="128711" custRadScaleInc="48648">
        <dgm:presLayoutVars>
          <dgm:bulletEnabled val="1"/>
        </dgm:presLayoutVars>
      </dgm:prSet>
      <dgm:spPr/>
    </dgm:pt>
  </dgm:ptLst>
  <dgm:cxnLst>
    <dgm:cxn modelId="{819DC400-9664-3C4D-9AA3-B8A07AA79EE7}" type="presOf" srcId="{529B31B9-78C1-F64D-A562-726CE50A3610}" destId="{477DF5DD-3DD9-BC40-BABC-70087081823C}" srcOrd="0" destOrd="0" presId="urn:microsoft.com/office/officeart/2005/8/layout/radial4"/>
    <dgm:cxn modelId="{46285902-2634-6F44-BE78-C6AB4831E125}" type="presOf" srcId="{F4DFC7AF-BE47-CB4D-AC80-4A0254E83FF6}" destId="{EBF0B9BF-DA3F-124B-89E1-45204438CD98}" srcOrd="0" destOrd="0" presId="urn:microsoft.com/office/officeart/2005/8/layout/radial4"/>
    <dgm:cxn modelId="{522FBD19-B058-4F45-8A31-7A5E4CEA3955}" type="presOf" srcId="{E7E5D434-6567-1341-990B-2CDD03DE423A}" destId="{007BF0E8-8123-9745-A88A-A7BE596D33E0}" srcOrd="0" destOrd="0" presId="urn:microsoft.com/office/officeart/2005/8/layout/radial4"/>
    <dgm:cxn modelId="{44376D3E-C3C6-3845-91EC-6EC3405FA7C6}" srcId="{963157DB-CCA9-9C4E-AB2A-712A049267A8}" destId="{26A0C1F2-534C-4641-B43B-7868C20EDF69}" srcOrd="0" destOrd="0" parTransId="{8EE34213-5E85-2148-8562-1D2AA064A09A}" sibTransId="{582ACDF4-D7C0-674F-A3B9-91A111A78A78}"/>
    <dgm:cxn modelId="{98E23E6D-94F2-B742-A973-5F1895E5799D}" type="presOf" srcId="{963157DB-CCA9-9C4E-AB2A-712A049267A8}" destId="{01C77F76-6685-D244-810E-89A6B2F4CDC2}" srcOrd="0" destOrd="0" presId="urn:microsoft.com/office/officeart/2005/8/layout/radial4"/>
    <dgm:cxn modelId="{64401250-2816-AD49-A22A-827CA922A612}" srcId="{963157DB-CCA9-9C4E-AB2A-712A049267A8}" destId="{F8774C80-8FA5-6743-B1FB-F41B9DC0C03B}" srcOrd="1" destOrd="0" parTransId="{E7E5D434-6567-1341-990B-2CDD03DE423A}" sibTransId="{277D152E-6A4A-0443-81E3-15CDC77B95E6}"/>
    <dgm:cxn modelId="{C7F27AA1-959D-3C46-861F-CEB9A3062FAA}" type="presOf" srcId="{A1D1FC36-1018-5D4E-BDC1-69BDACDC45C2}" destId="{67D07BCC-9380-BA42-9DE7-C73FE2714824}" srcOrd="0" destOrd="0" presId="urn:microsoft.com/office/officeart/2005/8/layout/radial4"/>
    <dgm:cxn modelId="{8E09A1BF-9890-CE42-B7FA-CBF5ECC20B85}" type="presOf" srcId="{26A0C1F2-534C-4641-B43B-7868C20EDF69}" destId="{67A6CA6E-8595-FE44-A5E6-681A6B82A2B7}" srcOrd="0" destOrd="0" presId="urn:microsoft.com/office/officeart/2005/8/layout/radial4"/>
    <dgm:cxn modelId="{FDAA21C3-D42A-AD46-8A6C-D3958845A37F}" srcId="{963157DB-CCA9-9C4E-AB2A-712A049267A8}" destId="{529B31B9-78C1-F64D-A562-726CE50A3610}" srcOrd="2" destOrd="0" parTransId="{A1D1FC36-1018-5D4E-BDC1-69BDACDC45C2}" sibTransId="{E0D8D62E-1A27-4E4A-8D3E-68DAED5A9188}"/>
    <dgm:cxn modelId="{EE48A0C6-9209-F347-A5CE-B9AF91A00C64}" srcId="{F4DFC7AF-BE47-CB4D-AC80-4A0254E83FF6}" destId="{963157DB-CCA9-9C4E-AB2A-712A049267A8}" srcOrd="0" destOrd="0" parTransId="{AFFD0810-1BC2-ED4E-B65B-DCD5A14B9D3A}" sibTransId="{14CFAC67-EA76-EF43-80F9-055FA450EB2F}"/>
    <dgm:cxn modelId="{AADDCCE3-63E7-C041-AEE7-6AF597DB7D66}" type="presOf" srcId="{8EE34213-5E85-2148-8562-1D2AA064A09A}" destId="{9075F1E1-94F0-994C-AC22-8CD2778731E7}" srcOrd="0" destOrd="0" presId="urn:microsoft.com/office/officeart/2005/8/layout/radial4"/>
    <dgm:cxn modelId="{D8B331F7-299D-4642-A65C-0A3A87C4C969}" type="presOf" srcId="{F8774C80-8FA5-6743-B1FB-F41B9DC0C03B}" destId="{C54EE52C-718F-8143-877A-50DADDC2C98B}" srcOrd="0" destOrd="0" presId="urn:microsoft.com/office/officeart/2005/8/layout/radial4"/>
    <dgm:cxn modelId="{11444AA4-005A-D34A-B3C0-7B3C3D4E4DA8}" type="presParOf" srcId="{EBF0B9BF-DA3F-124B-89E1-45204438CD98}" destId="{01C77F76-6685-D244-810E-89A6B2F4CDC2}" srcOrd="0" destOrd="0" presId="urn:microsoft.com/office/officeart/2005/8/layout/radial4"/>
    <dgm:cxn modelId="{0493E7A0-D105-A249-B9DB-6BE101BA8C2B}" type="presParOf" srcId="{EBF0B9BF-DA3F-124B-89E1-45204438CD98}" destId="{9075F1E1-94F0-994C-AC22-8CD2778731E7}" srcOrd="1" destOrd="0" presId="urn:microsoft.com/office/officeart/2005/8/layout/radial4"/>
    <dgm:cxn modelId="{14D33F22-685C-EB40-A589-B9A12D94689F}" type="presParOf" srcId="{EBF0B9BF-DA3F-124B-89E1-45204438CD98}" destId="{67A6CA6E-8595-FE44-A5E6-681A6B82A2B7}" srcOrd="2" destOrd="0" presId="urn:microsoft.com/office/officeart/2005/8/layout/radial4"/>
    <dgm:cxn modelId="{150F946E-4C70-5C4B-A59F-3ED636E6D034}" type="presParOf" srcId="{EBF0B9BF-DA3F-124B-89E1-45204438CD98}" destId="{007BF0E8-8123-9745-A88A-A7BE596D33E0}" srcOrd="3" destOrd="0" presId="urn:microsoft.com/office/officeart/2005/8/layout/radial4"/>
    <dgm:cxn modelId="{BB13252E-2718-7A4F-81FF-E7C673E673C2}" type="presParOf" srcId="{EBF0B9BF-DA3F-124B-89E1-45204438CD98}" destId="{C54EE52C-718F-8143-877A-50DADDC2C98B}" srcOrd="4" destOrd="0" presId="urn:microsoft.com/office/officeart/2005/8/layout/radial4"/>
    <dgm:cxn modelId="{81617B6E-7AEB-0A45-92C9-8CBEDC7FD352}" type="presParOf" srcId="{EBF0B9BF-DA3F-124B-89E1-45204438CD98}" destId="{67D07BCC-9380-BA42-9DE7-C73FE2714824}" srcOrd="5" destOrd="0" presId="urn:microsoft.com/office/officeart/2005/8/layout/radial4"/>
    <dgm:cxn modelId="{2202FA43-DCD2-B248-AC64-0C37DA4BB0B8}" type="presParOf" srcId="{EBF0B9BF-DA3F-124B-89E1-45204438CD98}" destId="{477DF5DD-3DD9-BC40-BABC-70087081823C}" srcOrd="6" destOrd="0" presId="urn:microsoft.com/office/officeart/2005/8/layout/radial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1C77F76-6685-D244-810E-89A6B2F4CDC2}">
      <dsp:nvSpPr>
        <dsp:cNvPr id="0" name=""/>
        <dsp:cNvSpPr/>
      </dsp:nvSpPr>
      <dsp:spPr>
        <a:xfrm>
          <a:off x="1532698" y="239254"/>
          <a:ext cx="4651650" cy="783921"/>
        </a:xfrm>
        <a:prstGeom prst="ellipse">
          <a:avLst/>
        </a:prstGeom>
        <a:gradFill rotWithShape="0">
          <a:gsLst>
            <a:gs pos="0">
              <a:schemeClr val="accent1">
                <a:hueOff val="0"/>
                <a:satOff val="0"/>
                <a:lumOff val="0"/>
                <a:alphaOff val="0"/>
                <a:shade val="70000"/>
                <a:satMod val="150000"/>
              </a:schemeClr>
            </a:gs>
            <a:gs pos="34000">
              <a:schemeClr val="accent1">
                <a:hueOff val="0"/>
                <a:satOff val="0"/>
                <a:lumOff val="0"/>
                <a:alphaOff val="0"/>
                <a:shade val="70000"/>
                <a:satMod val="140000"/>
              </a:schemeClr>
            </a:gs>
            <a:gs pos="70000">
              <a:schemeClr val="accent1">
                <a:hueOff val="0"/>
                <a:satOff val="0"/>
                <a:lumOff val="0"/>
                <a:alphaOff val="0"/>
                <a:tint val="100000"/>
                <a:shade val="90000"/>
                <a:satMod val="140000"/>
              </a:schemeClr>
            </a:gs>
            <a:gs pos="100000">
              <a:schemeClr val="accent1">
                <a:hueOff val="0"/>
                <a:satOff val="0"/>
                <a:lumOff val="0"/>
                <a:alphaOff val="0"/>
                <a:tint val="100000"/>
                <a:shade val="100000"/>
                <a:satMod val="100000"/>
              </a:schemeClr>
            </a:gs>
          </a:gsLst>
          <a:path path="circle">
            <a:fillToRect l="100000" t="100000" r="100000" b="100000"/>
          </a:path>
        </a:gra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9050" tIns="19050" rIns="19050" bIns="19050" numCol="1" spcCol="1270" anchor="ctr" anchorCtr="0">
          <a:noAutofit/>
        </a:bodyPr>
        <a:lstStyle/>
        <a:p>
          <a:pPr marL="0" lvl="0" indent="0" algn="ctr" defTabSz="1333500">
            <a:lnSpc>
              <a:spcPct val="90000"/>
            </a:lnSpc>
            <a:spcBef>
              <a:spcPct val="0"/>
            </a:spcBef>
            <a:spcAft>
              <a:spcPct val="35000"/>
            </a:spcAft>
            <a:buNone/>
          </a:pPr>
          <a:r>
            <a:rPr lang="en-US" sz="3000" kern="1200" dirty="0"/>
            <a:t>Approved Program</a:t>
          </a:r>
        </a:p>
      </dsp:txBody>
      <dsp:txXfrm>
        <a:off x="2213916" y="354057"/>
        <a:ext cx="3289214" cy="554315"/>
      </dsp:txXfrm>
    </dsp:sp>
    <dsp:sp modelId="{9075F1E1-94F0-994C-AC22-8CD2778731E7}">
      <dsp:nvSpPr>
        <dsp:cNvPr id="0" name=""/>
        <dsp:cNvSpPr/>
      </dsp:nvSpPr>
      <dsp:spPr>
        <a:xfrm rot="8445086">
          <a:off x="907758" y="1717126"/>
          <a:ext cx="2661119" cy="475569"/>
        </a:xfrm>
        <a:prstGeom prst="leftArrow">
          <a:avLst>
            <a:gd name="adj1" fmla="val 60000"/>
            <a:gd name="adj2" fmla="val 50000"/>
          </a:avLst>
        </a:prstGeom>
        <a:gradFill rotWithShape="0">
          <a:gsLst>
            <a:gs pos="0">
              <a:schemeClr val="accent1">
                <a:tint val="60000"/>
                <a:hueOff val="0"/>
                <a:satOff val="0"/>
                <a:lumOff val="0"/>
                <a:alphaOff val="0"/>
                <a:shade val="70000"/>
                <a:satMod val="150000"/>
              </a:schemeClr>
            </a:gs>
            <a:gs pos="34000">
              <a:schemeClr val="accent1">
                <a:tint val="60000"/>
                <a:hueOff val="0"/>
                <a:satOff val="0"/>
                <a:lumOff val="0"/>
                <a:alphaOff val="0"/>
                <a:shade val="70000"/>
                <a:satMod val="140000"/>
              </a:schemeClr>
            </a:gs>
            <a:gs pos="70000">
              <a:schemeClr val="accent1">
                <a:tint val="60000"/>
                <a:hueOff val="0"/>
                <a:satOff val="0"/>
                <a:lumOff val="0"/>
                <a:alphaOff val="0"/>
                <a:tint val="100000"/>
                <a:shade val="90000"/>
                <a:satMod val="140000"/>
              </a:schemeClr>
            </a:gs>
            <a:gs pos="100000">
              <a:schemeClr val="accent1">
                <a:tint val="60000"/>
                <a:hueOff val="0"/>
                <a:satOff val="0"/>
                <a:lumOff val="0"/>
                <a:alphaOff val="0"/>
                <a:tint val="100000"/>
                <a:shade val="100000"/>
                <a:satMod val="100000"/>
              </a:schemeClr>
            </a:gs>
          </a:gsLst>
          <a:path path="circle">
            <a:fillToRect l="100000" t="100000" r="100000" b="100000"/>
          </a:path>
        </a:gra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sp>
    <dsp:sp modelId="{67A6CA6E-8595-FE44-A5E6-681A6B82A2B7}">
      <dsp:nvSpPr>
        <dsp:cNvPr id="0" name=""/>
        <dsp:cNvSpPr/>
      </dsp:nvSpPr>
      <dsp:spPr>
        <a:xfrm>
          <a:off x="0" y="1935874"/>
          <a:ext cx="2415844" cy="1721725"/>
        </a:xfrm>
        <a:prstGeom prst="roundRect">
          <a:avLst>
            <a:gd name="adj" fmla="val 10000"/>
          </a:avLst>
        </a:prstGeom>
        <a:gradFill rotWithShape="0">
          <a:gsLst>
            <a:gs pos="0">
              <a:schemeClr val="accent1">
                <a:hueOff val="0"/>
                <a:satOff val="0"/>
                <a:lumOff val="0"/>
                <a:alphaOff val="0"/>
                <a:shade val="70000"/>
                <a:satMod val="150000"/>
              </a:schemeClr>
            </a:gs>
            <a:gs pos="34000">
              <a:schemeClr val="accent1">
                <a:hueOff val="0"/>
                <a:satOff val="0"/>
                <a:lumOff val="0"/>
                <a:alphaOff val="0"/>
                <a:shade val="70000"/>
                <a:satMod val="140000"/>
              </a:schemeClr>
            </a:gs>
            <a:gs pos="70000">
              <a:schemeClr val="accent1">
                <a:hueOff val="0"/>
                <a:satOff val="0"/>
                <a:lumOff val="0"/>
                <a:alphaOff val="0"/>
                <a:tint val="100000"/>
                <a:shade val="90000"/>
                <a:satMod val="140000"/>
              </a:schemeClr>
            </a:gs>
            <a:gs pos="100000">
              <a:schemeClr val="accent1">
                <a:hueOff val="0"/>
                <a:satOff val="0"/>
                <a:lumOff val="0"/>
                <a:alphaOff val="0"/>
                <a:tint val="100000"/>
                <a:shade val="100000"/>
                <a:satMod val="100000"/>
              </a:schemeClr>
            </a:gs>
          </a:gsLst>
          <a:path path="circle">
            <a:fillToRect l="100000" t="100000" r="100000" b="100000"/>
          </a:path>
        </a:gra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977900">
            <a:lnSpc>
              <a:spcPct val="90000"/>
            </a:lnSpc>
            <a:spcBef>
              <a:spcPct val="0"/>
            </a:spcBef>
            <a:spcAft>
              <a:spcPct val="35000"/>
            </a:spcAft>
            <a:buNone/>
          </a:pPr>
          <a:r>
            <a:rPr lang="en-US" sz="2200" kern="1200" dirty="0"/>
            <a:t>Recommendation of Regional Consortia</a:t>
          </a:r>
        </a:p>
      </dsp:txBody>
      <dsp:txXfrm>
        <a:off x="50428" y="1986302"/>
        <a:ext cx="2314988" cy="1620869"/>
      </dsp:txXfrm>
    </dsp:sp>
    <dsp:sp modelId="{007BF0E8-8123-9745-A88A-A7BE596D33E0}">
      <dsp:nvSpPr>
        <dsp:cNvPr id="0" name=""/>
        <dsp:cNvSpPr/>
      </dsp:nvSpPr>
      <dsp:spPr>
        <a:xfrm rot="5213765">
          <a:off x="3097076" y="1714040"/>
          <a:ext cx="1666119" cy="475569"/>
        </a:xfrm>
        <a:prstGeom prst="leftArrow">
          <a:avLst>
            <a:gd name="adj1" fmla="val 60000"/>
            <a:gd name="adj2" fmla="val 50000"/>
          </a:avLst>
        </a:prstGeom>
        <a:gradFill rotWithShape="0">
          <a:gsLst>
            <a:gs pos="0">
              <a:schemeClr val="accent1">
                <a:tint val="60000"/>
                <a:hueOff val="0"/>
                <a:satOff val="0"/>
                <a:lumOff val="0"/>
                <a:alphaOff val="0"/>
                <a:shade val="70000"/>
                <a:satMod val="150000"/>
              </a:schemeClr>
            </a:gs>
            <a:gs pos="34000">
              <a:schemeClr val="accent1">
                <a:tint val="60000"/>
                <a:hueOff val="0"/>
                <a:satOff val="0"/>
                <a:lumOff val="0"/>
                <a:alphaOff val="0"/>
                <a:shade val="70000"/>
                <a:satMod val="140000"/>
              </a:schemeClr>
            </a:gs>
            <a:gs pos="70000">
              <a:schemeClr val="accent1">
                <a:tint val="60000"/>
                <a:hueOff val="0"/>
                <a:satOff val="0"/>
                <a:lumOff val="0"/>
                <a:alphaOff val="0"/>
                <a:tint val="100000"/>
                <a:shade val="90000"/>
                <a:satMod val="140000"/>
              </a:schemeClr>
            </a:gs>
            <a:gs pos="100000">
              <a:schemeClr val="accent1">
                <a:tint val="60000"/>
                <a:hueOff val="0"/>
                <a:satOff val="0"/>
                <a:lumOff val="0"/>
                <a:alphaOff val="0"/>
                <a:tint val="100000"/>
                <a:shade val="100000"/>
                <a:satMod val="100000"/>
              </a:schemeClr>
            </a:gs>
          </a:gsLst>
          <a:path path="circle">
            <a:fillToRect l="100000" t="100000" r="100000" b="100000"/>
          </a:path>
        </a:gra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sp>
    <dsp:sp modelId="{C54EE52C-718F-8143-877A-50DADDC2C98B}">
      <dsp:nvSpPr>
        <dsp:cNvPr id="0" name=""/>
        <dsp:cNvSpPr/>
      </dsp:nvSpPr>
      <dsp:spPr>
        <a:xfrm>
          <a:off x="2774431" y="1909724"/>
          <a:ext cx="2401624" cy="1747875"/>
        </a:xfrm>
        <a:prstGeom prst="roundRect">
          <a:avLst>
            <a:gd name="adj" fmla="val 10000"/>
          </a:avLst>
        </a:prstGeom>
        <a:gradFill rotWithShape="0">
          <a:gsLst>
            <a:gs pos="0">
              <a:schemeClr val="accent1">
                <a:hueOff val="0"/>
                <a:satOff val="0"/>
                <a:lumOff val="0"/>
                <a:alphaOff val="0"/>
                <a:shade val="70000"/>
                <a:satMod val="150000"/>
              </a:schemeClr>
            </a:gs>
            <a:gs pos="34000">
              <a:schemeClr val="accent1">
                <a:hueOff val="0"/>
                <a:satOff val="0"/>
                <a:lumOff val="0"/>
                <a:alphaOff val="0"/>
                <a:shade val="70000"/>
                <a:satMod val="140000"/>
              </a:schemeClr>
            </a:gs>
            <a:gs pos="70000">
              <a:schemeClr val="accent1">
                <a:hueOff val="0"/>
                <a:satOff val="0"/>
                <a:lumOff val="0"/>
                <a:alphaOff val="0"/>
                <a:tint val="100000"/>
                <a:shade val="90000"/>
                <a:satMod val="140000"/>
              </a:schemeClr>
            </a:gs>
            <a:gs pos="100000">
              <a:schemeClr val="accent1">
                <a:hueOff val="0"/>
                <a:satOff val="0"/>
                <a:lumOff val="0"/>
                <a:alphaOff val="0"/>
                <a:tint val="100000"/>
                <a:shade val="100000"/>
                <a:satMod val="100000"/>
              </a:schemeClr>
            </a:gs>
          </a:gsLst>
          <a:path path="circle">
            <a:fillToRect l="100000" t="100000" r="100000" b="100000"/>
          </a:path>
        </a:gra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977900">
            <a:lnSpc>
              <a:spcPct val="90000"/>
            </a:lnSpc>
            <a:spcBef>
              <a:spcPct val="0"/>
            </a:spcBef>
            <a:spcAft>
              <a:spcPct val="35000"/>
            </a:spcAft>
            <a:buNone/>
          </a:pPr>
          <a:r>
            <a:rPr lang="en-US" sz="2200" kern="1200" dirty="0"/>
            <a:t>Local Curriculum Process Approval</a:t>
          </a:r>
        </a:p>
      </dsp:txBody>
      <dsp:txXfrm>
        <a:off x="2825625" y="1960918"/>
        <a:ext cx="2299236" cy="1645487"/>
      </dsp:txXfrm>
    </dsp:sp>
    <dsp:sp modelId="{67D07BCC-9380-BA42-9DE7-C73FE2714824}">
      <dsp:nvSpPr>
        <dsp:cNvPr id="0" name=""/>
        <dsp:cNvSpPr/>
      </dsp:nvSpPr>
      <dsp:spPr>
        <a:xfrm rot="2122151">
          <a:off x="4265034" y="1717197"/>
          <a:ext cx="2916667" cy="475569"/>
        </a:xfrm>
        <a:prstGeom prst="leftArrow">
          <a:avLst>
            <a:gd name="adj1" fmla="val 60000"/>
            <a:gd name="adj2" fmla="val 50000"/>
          </a:avLst>
        </a:prstGeom>
        <a:gradFill rotWithShape="0">
          <a:gsLst>
            <a:gs pos="0">
              <a:schemeClr val="accent1">
                <a:tint val="60000"/>
                <a:hueOff val="0"/>
                <a:satOff val="0"/>
                <a:lumOff val="0"/>
                <a:alphaOff val="0"/>
                <a:shade val="70000"/>
                <a:satMod val="150000"/>
              </a:schemeClr>
            </a:gs>
            <a:gs pos="34000">
              <a:schemeClr val="accent1">
                <a:tint val="60000"/>
                <a:hueOff val="0"/>
                <a:satOff val="0"/>
                <a:lumOff val="0"/>
                <a:alphaOff val="0"/>
                <a:shade val="70000"/>
                <a:satMod val="140000"/>
              </a:schemeClr>
            </a:gs>
            <a:gs pos="70000">
              <a:schemeClr val="accent1">
                <a:tint val="60000"/>
                <a:hueOff val="0"/>
                <a:satOff val="0"/>
                <a:lumOff val="0"/>
                <a:alphaOff val="0"/>
                <a:tint val="100000"/>
                <a:shade val="90000"/>
                <a:satMod val="140000"/>
              </a:schemeClr>
            </a:gs>
            <a:gs pos="100000">
              <a:schemeClr val="accent1">
                <a:tint val="60000"/>
                <a:hueOff val="0"/>
                <a:satOff val="0"/>
                <a:lumOff val="0"/>
                <a:alphaOff val="0"/>
                <a:tint val="100000"/>
                <a:shade val="100000"/>
                <a:satMod val="100000"/>
              </a:schemeClr>
            </a:gs>
          </a:gsLst>
          <a:path path="circle">
            <a:fillToRect l="100000" t="100000" r="100000" b="100000"/>
          </a:path>
        </a:gra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sp>
    <dsp:sp modelId="{477DF5DD-3DD9-BC40-BABC-70087081823C}">
      <dsp:nvSpPr>
        <dsp:cNvPr id="0" name=""/>
        <dsp:cNvSpPr/>
      </dsp:nvSpPr>
      <dsp:spPr>
        <a:xfrm>
          <a:off x="5697678" y="1940655"/>
          <a:ext cx="2429746" cy="1716944"/>
        </a:xfrm>
        <a:prstGeom prst="roundRect">
          <a:avLst>
            <a:gd name="adj" fmla="val 10000"/>
          </a:avLst>
        </a:prstGeom>
        <a:gradFill rotWithShape="0">
          <a:gsLst>
            <a:gs pos="0">
              <a:schemeClr val="accent1">
                <a:hueOff val="0"/>
                <a:satOff val="0"/>
                <a:lumOff val="0"/>
                <a:alphaOff val="0"/>
                <a:shade val="70000"/>
                <a:satMod val="150000"/>
              </a:schemeClr>
            </a:gs>
            <a:gs pos="34000">
              <a:schemeClr val="accent1">
                <a:hueOff val="0"/>
                <a:satOff val="0"/>
                <a:lumOff val="0"/>
                <a:alphaOff val="0"/>
                <a:shade val="70000"/>
                <a:satMod val="140000"/>
              </a:schemeClr>
            </a:gs>
            <a:gs pos="70000">
              <a:schemeClr val="accent1">
                <a:hueOff val="0"/>
                <a:satOff val="0"/>
                <a:lumOff val="0"/>
                <a:alphaOff val="0"/>
                <a:tint val="100000"/>
                <a:shade val="90000"/>
                <a:satMod val="140000"/>
              </a:schemeClr>
            </a:gs>
            <a:gs pos="100000">
              <a:schemeClr val="accent1">
                <a:hueOff val="0"/>
                <a:satOff val="0"/>
                <a:lumOff val="0"/>
                <a:alphaOff val="0"/>
                <a:tint val="100000"/>
                <a:shade val="100000"/>
                <a:satMod val="100000"/>
              </a:schemeClr>
            </a:gs>
          </a:gsLst>
          <a:path path="circle">
            <a:fillToRect l="100000" t="100000" r="100000" b="100000"/>
          </a:path>
        </a:gra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977900">
            <a:lnSpc>
              <a:spcPct val="90000"/>
            </a:lnSpc>
            <a:spcBef>
              <a:spcPct val="0"/>
            </a:spcBef>
            <a:spcAft>
              <a:spcPct val="35000"/>
            </a:spcAft>
            <a:buNone/>
          </a:pPr>
          <a:r>
            <a:rPr lang="en-US" sz="2200" kern="1200" dirty="0"/>
            <a:t>Recommendation of the Program Advisory Committee</a:t>
          </a:r>
        </a:p>
      </dsp:txBody>
      <dsp:txXfrm>
        <a:off x="5747966" y="1990943"/>
        <a:ext cx="2329170" cy="1616368"/>
      </dsp:txXfrm>
    </dsp:sp>
  </dsp:spTree>
</dsp:drawing>
</file>

<file path=ppt/diagrams/layout1.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69424"/>
          </a:xfrm>
          <a:prstGeom prst="rect">
            <a:avLst/>
          </a:prstGeom>
        </p:spPr>
        <p:txBody>
          <a:bodyPr vert="horz" lIns="94229" tIns="47114" rIns="94229" bIns="47114" rtlCol="0"/>
          <a:lstStyle>
            <a:lvl1pPr algn="l">
              <a:defRPr sz="1200"/>
            </a:lvl1pPr>
          </a:lstStyle>
          <a:p>
            <a:endParaRPr lang="en-US"/>
          </a:p>
        </p:txBody>
      </p:sp>
      <p:sp>
        <p:nvSpPr>
          <p:cNvPr id="3" name="Date Placeholder 2"/>
          <p:cNvSpPr>
            <a:spLocks noGrp="1"/>
          </p:cNvSpPr>
          <p:nvPr>
            <p:ph type="dt" sz="quarter" idx="1"/>
          </p:nvPr>
        </p:nvSpPr>
        <p:spPr>
          <a:xfrm>
            <a:off x="4023092" y="0"/>
            <a:ext cx="3077739" cy="469424"/>
          </a:xfrm>
          <a:prstGeom prst="rect">
            <a:avLst/>
          </a:prstGeom>
        </p:spPr>
        <p:txBody>
          <a:bodyPr vert="horz" lIns="94229" tIns="47114" rIns="94229" bIns="47114" rtlCol="0"/>
          <a:lstStyle>
            <a:lvl1pPr algn="r">
              <a:defRPr sz="1200"/>
            </a:lvl1pPr>
          </a:lstStyle>
          <a:p>
            <a:fld id="{E369C9EC-5296-D44A-A7E3-9D50F2CBDD28}" type="datetimeFigureOut">
              <a:rPr lang="en-US" smtClean="0"/>
              <a:t>7/16/2019</a:t>
            </a:fld>
            <a:endParaRPr lang="en-US"/>
          </a:p>
        </p:txBody>
      </p:sp>
      <p:sp>
        <p:nvSpPr>
          <p:cNvPr id="4" name="Footer Placeholder 3"/>
          <p:cNvSpPr>
            <a:spLocks noGrp="1"/>
          </p:cNvSpPr>
          <p:nvPr>
            <p:ph type="ftr" sz="quarter" idx="2"/>
          </p:nvPr>
        </p:nvSpPr>
        <p:spPr>
          <a:xfrm>
            <a:off x="0" y="8917422"/>
            <a:ext cx="3077739" cy="469424"/>
          </a:xfrm>
          <a:prstGeom prst="rect">
            <a:avLst/>
          </a:prstGeom>
        </p:spPr>
        <p:txBody>
          <a:bodyPr vert="horz" lIns="94229" tIns="47114" rIns="94229" bIns="47114" rtlCol="0" anchor="b"/>
          <a:lstStyle>
            <a:lvl1pPr algn="l">
              <a:defRPr sz="1200"/>
            </a:lvl1pPr>
          </a:lstStyle>
          <a:p>
            <a:endParaRPr lang="en-US"/>
          </a:p>
        </p:txBody>
      </p:sp>
      <p:sp>
        <p:nvSpPr>
          <p:cNvPr id="5" name="Slide Number Placeholder 4"/>
          <p:cNvSpPr>
            <a:spLocks noGrp="1"/>
          </p:cNvSpPr>
          <p:nvPr>
            <p:ph type="sldNum" sz="quarter" idx="3"/>
          </p:nvPr>
        </p:nvSpPr>
        <p:spPr>
          <a:xfrm>
            <a:off x="4023092" y="8917422"/>
            <a:ext cx="3077739" cy="469424"/>
          </a:xfrm>
          <a:prstGeom prst="rect">
            <a:avLst/>
          </a:prstGeom>
        </p:spPr>
        <p:txBody>
          <a:bodyPr vert="horz" lIns="94229" tIns="47114" rIns="94229" bIns="47114" rtlCol="0" anchor="b"/>
          <a:lstStyle>
            <a:lvl1pPr algn="r">
              <a:defRPr sz="1200"/>
            </a:lvl1pPr>
          </a:lstStyle>
          <a:p>
            <a:fld id="{20AE1346-2993-0F4D-AEB3-7C0F53CDDF6D}" type="slidenum">
              <a:rPr lang="en-US" smtClean="0"/>
              <a:t>‹#›</a:t>
            </a:fld>
            <a:endParaRPr lang="en-US"/>
          </a:p>
        </p:txBody>
      </p:sp>
    </p:spTree>
    <p:extLst>
      <p:ext uri="{BB962C8B-B14F-4D97-AF65-F5344CB8AC3E}">
        <p14:creationId xmlns:p14="http://schemas.microsoft.com/office/powerpoint/2010/main" val="109397643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69424"/>
          </a:xfrm>
          <a:prstGeom prst="rect">
            <a:avLst/>
          </a:prstGeom>
        </p:spPr>
        <p:txBody>
          <a:bodyPr vert="horz" lIns="94229" tIns="47114" rIns="94229" bIns="47114" rtlCol="0"/>
          <a:lstStyle>
            <a:lvl1pPr algn="l">
              <a:defRPr sz="1200"/>
            </a:lvl1pPr>
          </a:lstStyle>
          <a:p>
            <a:endParaRPr lang="en-US"/>
          </a:p>
        </p:txBody>
      </p:sp>
      <p:sp>
        <p:nvSpPr>
          <p:cNvPr id="3" name="Date Placeholder 2"/>
          <p:cNvSpPr>
            <a:spLocks noGrp="1"/>
          </p:cNvSpPr>
          <p:nvPr>
            <p:ph type="dt" idx="1"/>
          </p:nvPr>
        </p:nvSpPr>
        <p:spPr>
          <a:xfrm>
            <a:off x="4023092" y="0"/>
            <a:ext cx="3077739" cy="469424"/>
          </a:xfrm>
          <a:prstGeom prst="rect">
            <a:avLst/>
          </a:prstGeom>
        </p:spPr>
        <p:txBody>
          <a:bodyPr vert="horz" lIns="94229" tIns="47114" rIns="94229" bIns="47114" rtlCol="0"/>
          <a:lstStyle>
            <a:lvl1pPr algn="r">
              <a:defRPr sz="1200"/>
            </a:lvl1pPr>
          </a:lstStyle>
          <a:p>
            <a:fld id="{AC8C79D6-1503-7C47-8D3D-9B8B046E9A19}" type="datetimeFigureOut">
              <a:rPr lang="en-US" smtClean="0"/>
              <a:t>7/16/2019</a:t>
            </a:fld>
            <a:endParaRPr lang="en-US"/>
          </a:p>
        </p:txBody>
      </p:sp>
      <p:sp>
        <p:nvSpPr>
          <p:cNvPr id="4" name="Slide Image Placeholder 3"/>
          <p:cNvSpPr>
            <a:spLocks noGrp="1" noRot="1" noChangeAspect="1"/>
          </p:cNvSpPr>
          <p:nvPr>
            <p:ph type="sldImg" idx="2"/>
          </p:nvPr>
        </p:nvSpPr>
        <p:spPr>
          <a:xfrm>
            <a:off x="1204913" y="704850"/>
            <a:ext cx="4692650" cy="3519488"/>
          </a:xfrm>
          <a:prstGeom prst="rect">
            <a:avLst/>
          </a:prstGeom>
          <a:noFill/>
          <a:ln w="12700">
            <a:solidFill>
              <a:prstClr val="black"/>
            </a:solidFill>
          </a:ln>
        </p:spPr>
        <p:txBody>
          <a:bodyPr vert="horz" lIns="94229" tIns="47114" rIns="94229" bIns="47114" rtlCol="0" anchor="ctr"/>
          <a:lstStyle/>
          <a:p>
            <a:endParaRPr lang="en-US"/>
          </a:p>
        </p:txBody>
      </p:sp>
      <p:sp>
        <p:nvSpPr>
          <p:cNvPr id="5" name="Notes Placeholder 4"/>
          <p:cNvSpPr>
            <a:spLocks noGrp="1"/>
          </p:cNvSpPr>
          <p:nvPr>
            <p:ph type="body" sz="quarter" idx="3"/>
          </p:nvPr>
        </p:nvSpPr>
        <p:spPr>
          <a:xfrm>
            <a:off x="710248" y="4459526"/>
            <a:ext cx="5681980" cy="4224814"/>
          </a:xfrm>
          <a:prstGeom prst="rect">
            <a:avLst/>
          </a:prstGeom>
        </p:spPr>
        <p:txBody>
          <a:bodyPr vert="horz" lIns="94229" tIns="47114" rIns="94229" bIns="4711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7422"/>
            <a:ext cx="3077739" cy="469424"/>
          </a:xfrm>
          <a:prstGeom prst="rect">
            <a:avLst/>
          </a:prstGeom>
        </p:spPr>
        <p:txBody>
          <a:bodyPr vert="horz" lIns="94229" tIns="47114" rIns="94229" bIns="47114" rtlCol="0" anchor="b"/>
          <a:lstStyle>
            <a:lvl1pPr algn="l">
              <a:defRPr sz="1200"/>
            </a:lvl1pPr>
          </a:lstStyle>
          <a:p>
            <a:endParaRPr lang="en-US"/>
          </a:p>
        </p:txBody>
      </p:sp>
      <p:sp>
        <p:nvSpPr>
          <p:cNvPr id="7" name="Slide Number Placeholder 6"/>
          <p:cNvSpPr>
            <a:spLocks noGrp="1"/>
          </p:cNvSpPr>
          <p:nvPr>
            <p:ph type="sldNum" sz="quarter" idx="5"/>
          </p:nvPr>
        </p:nvSpPr>
        <p:spPr>
          <a:xfrm>
            <a:off x="4023092" y="8917422"/>
            <a:ext cx="3077739" cy="469424"/>
          </a:xfrm>
          <a:prstGeom prst="rect">
            <a:avLst/>
          </a:prstGeom>
        </p:spPr>
        <p:txBody>
          <a:bodyPr vert="horz" lIns="94229" tIns="47114" rIns="94229" bIns="47114" rtlCol="0" anchor="b"/>
          <a:lstStyle>
            <a:lvl1pPr algn="r">
              <a:defRPr sz="1200"/>
            </a:lvl1pPr>
          </a:lstStyle>
          <a:p>
            <a:fld id="{A898C551-7708-9B49-90E3-D153F408E572}" type="slidenum">
              <a:rPr lang="en-US" smtClean="0"/>
              <a:t>‹#›</a:t>
            </a:fld>
            <a:endParaRPr lang="en-US"/>
          </a:p>
        </p:txBody>
      </p:sp>
    </p:spTree>
    <p:extLst>
      <p:ext uri="{BB962C8B-B14F-4D97-AF65-F5344CB8AC3E}">
        <p14:creationId xmlns:p14="http://schemas.microsoft.com/office/powerpoint/2010/main" val="588096238"/>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898C551-7708-9B49-90E3-D153F408E572}" type="slidenum">
              <a:rPr lang="en-US" smtClean="0"/>
              <a:t>1</a:t>
            </a:fld>
            <a:endParaRPr lang="en-US"/>
          </a:p>
        </p:txBody>
      </p:sp>
    </p:spTree>
    <p:extLst>
      <p:ext uri="{BB962C8B-B14F-4D97-AF65-F5344CB8AC3E}">
        <p14:creationId xmlns:p14="http://schemas.microsoft.com/office/powerpoint/2010/main" val="5771750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B76EAC2-157E-434C-9995-73CD4FD359D0}" type="slidenum">
              <a:rPr lang="en-US" smtClean="0"/>
              <a:t>10</a:t>
            </a:fld>
            <a:endParaRPr lang="en-US" dirty="0"/>
          </a:p>
        </p:txBody>
      </p:sp>
    </p:spTree>
    <p:extLst>
      <p:ext uri="{BB962C8B-B14F-4D97-AF65-F5344CB8AC3E}">
        <p14:creationId xmlns:p14="http://schemas.microsoft.com/office/powerpoint/2010/main" val="170375501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B76EAC2-157E-434C-9995-73CD4FD359D0}" type="slidenum">
              <a:rPr lang="en-US" smtClean="0"/>
              <a:t>11</a:t>
            </a:fld>
            <a:endParaRPr lang="en-US" dirty="0"/>
          </a:p>
        </p:txBody>
      </p:sp>
    </p:spTree>
    <p:extLst>
      <p:ext uri="{BB962C8B-B14F-4D97-AF65-F5344CB8AC3E}">
        <p14:creationId xmlns:p14="http://schemas.microsoft.com/office/powerpoint/2010/main" val="238142027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898C551-7708-9B49-90E3-D153F408E572}" type="slidenum">
              <a:rPr lang="en-US" smtClean="0"/>
              <a:t>12</a:t>
            </a:fld>
            <a:endParaRPr lang="en-US"/>
          </a:p>
        </p:txBody>
      </p:sp>
    </p:spTree>
    <p:extLst>
      <p:ext uri="{BB962C8B-B14F-4D97-AF65-F5344CB8AC3E}">
        <p14:creationId xmlns:p14="http://schemas.microsoft.com/office/powerpoint/2010/main" val="30162938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898C551-7708-9B49-90E3-D153F408E572}" type="slidenum">
              <a:rPr lang="en-US" smtClean="0"/>
              <a:t>13</a:t>
            </a:fld>
            <a:endParaRPr lang="en-US"/>
          </a:p>
        </p:txBody>
      </p:sp>
    </p:spTree>
    <p:extLst>
      <p:ext uri="{BB962C8B-B14F-4D97-AF65-F5344CB8AC3E}">
        <p14:creationId xmlns:p14="http://schemas.microsoft.com/office/powerpoint/2010/main" val="294725464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B76EAC2-157E-434C-9995-73CD4FD359D0}" type="slidenum">
              <a:rPr lang="en-US" smtClean="0"/>
              <a:t>14</a:t>
            </a:fld>
            <a:endParaRPr lang="en-US" dirty="0"/>
          </a:p>
        </p:txBody>
      </p:sp>
    </p:spTree>
    <p:extLst>
      <p:ext uri="{BB962C8B-B14F-4D97-AF65-F5344CB8AC3E}">
        <p14:creationId xmlns:p14="http://schemas.microsoft.com/office/powerpoint/2010/main" val="134685021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B76EAC2-157E-434C-9995-73CD4FD359D0}" type="slidenum">
              <a:rPr lang="en-US" smtClean="0"/>
              <a:t>15</a:t>
            </a:fld>
            <a:endParaRPr lang="en-US" dirty="0"/>
          </a:p>
        </p:txBody>
      </p:sp>
    </p:spTree>
    <p:extLst>
      <p:ext uri="{BB962C8B-B14F-4D97-AF65-F5344CB8AC3E}">
        <p14:creationId xmlns:p14="http://schemas.microsoft.com/office/powerpoint/2010/main" val="142980487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898C551-7708-9B49-90E3-D153F408E572}" type="slidenum">
              <a:rPr lang="en-US" smtClean="0"/>
              <a:t>16</a:t>
            </a:fld>
            <a:endParaRPr lang="en-US"/>
          </a:p>
        </p:txBody>
      </p:sp>
    </p:spTree>
    <p:extLst>
      <p:ext uri="{BB962C8B-B14F-4D97-AF65-F5344CB8AC3E}">
        <p14:creationId xmlns:p14="http://schemas.microsoft.com/office/powerpoint/2010/main" val="187825757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B76EAC2-157E-434C-9995-73CD4FD359D0}" type="slidenum">
              <a:rPr lang="en-US" smtClean="0"/>
              <a:t>17</a:t>
            </a:fld>
            <a:endParaRPr lang="en-US" dirty="0"/>
          </a:p>
        </p:txBody>
      </p:sp>
    </p:spTree>
    <p:extLst>
      <p:ext uri="{BB962C8B-B14F-4D97-AF65-F5344CB8AC3E}">
        <p14:creationId xmlns:p14="http://schemas.microsoft.com/office/powerpoint/2010/main" val="16530626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898C551-7708-9B49-90E3-D153F408E572}" type="slidenum">
              <a:rPr lang="en-US" smtClean="0"/>
              <a:t>18</a:t>
            </a:fld>
            <a:endParaRPr lang="en-US"/>
          </a:p>
        </p:txBody>
      </p:sp>
    </p:spTree>
    <p:extLst>
      <p:ext uri="{BB962C8B-B14F-4D97-AF65-F5344CB8AC3E}">
        <p14:creationId xmlns:p14="http://schemas.microsoft.com/office/powerpoint/2010/main" val="39097642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898C551-7708-9B49-90E3-D153F408E572}" type="slidenum">
              <a:rPr lang="en-US" smtClean="0"/>
              <a:t>2</a:t>
            </a:fld>
            <a:endParaRPr lang="en-US"/>
          </a:p>
        </p:txBody>
      </p:sp>
    </p:spTree>
    <p:extLst>
      <p:ext uri="{BB962C8B-B14F-4D97-AF65-F5344CB8AC3E}">
        <p14:creationId xmlns:p14="http://schemas.microsoft.com/office/powerpoint/2010/main" val="19733424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dirty="0"/>
          </a:p>
        </p:txBody>
      </p:sp>
      <p:sp>
        <p:nvSpPr>
          <p:cNvPr id="4" name="Slide Number Placeholder 3"/>
          <p:cNvSpPr>
            <a:spLocks noGrp="1"/>
          </p:cNvSpPr>
          <p:nvPr>
            <p:ph type="sldNum" sz="quarter" idx="10"/>
          </p:nvPr>
        </p:nvSpPr>
        <p:spPr/>
        <p:txBody>
          <a:bodyPr/>
          <a:lstStyle/>
          <a:p>
            <a:fld id="{A898C551-7708-9B49-90E3-D153F408E572}" type="slidenum">
              <a:rPr lang="en-US" smtClean="0"/>
              <a:t>3</a:t>
            </a:fld>
            <a:endParaRPr lang="en-US"/>
          </a:p>
        </p:txBody>
      </p:sp>
    </p:spTree>
    <p:extLst>
      <p:ext uri="{BB962C8B-B14F-4D97-AF65-F5344CB8AC3E}">
        <p14:creationId xmlns:p14="http://schemas.microsoft.com/office/powerpoint/2010/main" val="19308273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898C551-7708-9B49-90E3-D153F408E572}" type="slidenum">
              <a:rPr lang="en-US" smtClean="0"/>
              <a:t>4</a:t>
            </a:fld>
            <a:endParaRPr lang="en-US"/>
          </a:p>
        </p:txBody>
      </p:sp>
    </p:spTree>
    <p:extLst>
      <p:ext uri="{BB962C8B-B14F-4D97-AF65-F5344CB8AC3E}">
        <p14:creationId xmlns:p14="http://schemas.microsoft.com/office/powerpoint/2010/main" val="19438595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B76EAC2-157E-434C-9995-73CD4FD359D0}" type="slidenum">
              <a:rPr lang="en-US" smtClean="0"/>
              <a:t>5</a:t>
            </a:fld>
            <a:endParaRPr lang="en-US" dirty="0"/>
          </a:p>
        </p:txBody>
      </p:sp>
    </p:spTree>
    <p:extLst>
      <p:ext uri="{BB962C8B-B14F-4D97-AF65-F5344CB8AC3E}">
        <p14:creationId xmlns:p14="http://schemas.microsoft.com/office/powerpoint/2010/main" val="1653062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898C551-7708-9B49-90E3-D153F408E572}" type="slidenum">
              <a:rPr lang="en-US" smtClean="0"/>
              <a:t>6</a:t>
            </a:fld>
            <a:endParaRPr lang="en-US"/>
          </a:p>
        </p:txBody>
      </p:sp>
    </p:spTree>
    <p:extLst>
      <p:ext uri="{BB962C8B-B14F-4D97-AF65-F5344CB8AC3E}">
        <p14:creationId xmlns:p14="http://schemas.microsoft.com/office/powerpoint/2010/main" val="12448729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898C551-7708-9B49-90E3-D153F408E572}" type="slidenum">
              <a:rPr lang="en-US" smtClean="0"/>
              <a:t>7</a:t>
            </a:fld>
            <a:endParaRPr lang="en-US"/>
          </a:p>
        </p:txBody>
      </p:sp>
    </p:spTree>
    <p:extLst>
      <p:ext uri="{BB962C8B-B14F-4D97-AF65-F5344CB8AC3E}">
        <p14:creationId xmlns:p14="http://schemas.microsoft.com/office/powerpoint/2010/main" val="403800185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898C551-7708-9B49-90E3-D153F408E572}" type="slidenum">
              <a:rPr lang="en-US" smtClean="0"/>
              <a:t>8</a:t>
            </a:fld>
            <a:endParaRPr lang="en-US"/>
          </a:p>
        </p:txBody>
      </p:sp>
    </p:spTree>
    <p:extLst>
      <p:ext uri="{BB962C8B-B14F-4D97-AF65-F5344CB8AC3E}">
        <p14:creationId xmlns:p14="http://schemas.microsoft.com/office/powerpoint/2010/main" val="290249887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898C551-7708-9B49-90E3-D153F408E572}" type="slidenum">
              <a:rPr lang="en-US" smtClean="0"/>
              <a:t>9</a:t>
            </a:fld>
            <a:endParaRPr lang="en-US"/>
          </a:p>
        </p:txBody>
      </p:sp>
    </p:spTree>
    <p:extLst>
      <p:ext uri="{BB962C8B-B14F-4D97-AF65-F5344CB8AC3E}">
        <p14:creationId xmlns:p14="http://schemas.microsoft.com/office/powerpoint/2010/main" val="42432054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8A432C8-69A7-458B-9684-2BFA64B31948}" type="datetime2">
              <a:rPr lang="en-US" smtClean="0"/>
              <a:t>Tuesday, July 16, 2019</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CC057FC-95B6-4D89-AFDA-ABA33EE921E5}" type="datetime2">
              <a:rPr lang="en-US" smtClean="0"/>
              <a:t>Tuesday, July 16, 2019</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C4549AC-EB31-477F-92A9-B1988E232878}" type="datetime2">
              <a:rPr lang="en-US" smtClean="0"/>
              <a:t>Tuesday, July 16, 2019</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4800"/>
            </a:lvl1pPr>
          </a:lstStyle>
          <a:p>
            <a:r>
              <a:rPr lang="en-US" dirty="0"/>
              <a:t>Click to edit Master title style</a:t>
            </a:r>
          </a:p>
        </p:txBody>
      </p:sp>
      <p:sp>
        <p:nvSpPr>
          <p:cNvPr id="3" name="Content Placeholder 2"/>
          <p:cNvSpPr>
            <a:spLocks noGrp="1"/>
          </p:cNvSpPr>
          <p:nvPr>
            <p:ph idx="1"/>
          </p:nvPr>
        </p:nvSpPr>
        <p:spPr/>
        <p:txBody>
          <a:bodyPr/>
          <a:lstStyle>
            <a:lvl1pPr>
              <a:defRPr sz="2800"/>
            </a:lvl1pPr>
            <a:lvl2pPr>
              <a:defRPr sz="2400"/>
            </a:lvl2pPr>
            <a:lvl3pPr>
              <a:defRPr sz="2000"/>
            </a:lvl3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933D019-A32C-4EAD-B8E6-DBDA699692FD}" type="datetime2">
              <a:rPr lang="en-US" smtClean="0"/>
              <a:t>Tuesday, July 16, 2019</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CEBA98F-560C-4997-81C4-81D4D9187EAB}" type="datetime2">
              <a:rPr lang="en-US" smtClean="0"/>
              <a:t>Tuesday, July 16, 2019</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50972B2-CA5C-437D-87D0-8081271A9E4B}" type="datetime2">
              <a:rPr lang="en-US" smtClean="0"/>
              <a:t>Tuesday, July 16, 2019</a:t>
            </a:fld>
            <a:endParaRPr lang="en-US"/>
          </a:p>
        </p:txBody>
      </p:sp>
      <p:sp>
        <p:nvSpPr>
          <p:cNvPr id="8" name="Footer Placeholder 7"/>
          <p:cNvSpPr>
            <a:spLocks noGrp="1"/>
          </p:cNvSpPr>
          <p:nvPr>
            <p:ph type="ftr" sz="quarter" idx="11"/>
          </p:nvPr>
        </p:nvSpPr>
        <p:spPr/>
        <p:txBody>
          <a:bodyPr/>
          <a:lstStyle/>
          <a:p>
            <a:pPr algn="r"/>
            <a:endParaRPr lang="en-US" dirty="0"/>
          </a:p>
        </p:txBody>
      </p:sp>
      <p:sp>
        <p:nvSpPr>
          <p:cNvPr id="9" name="Slide Number Placeholder 8"/>
          <p:cNvSpPr>
            <a:spLocks noGrp="1"/>
          </p:cNvSpPr>
          <p:nvPr>
            <p:ph type="sldNum" sz="quarter" idx="12"/>
          </p:nvPr>
        </p:nvSpPr>
        <p:spPr/>
        <p:txBody>
          <a:bodyPr/>
          <a:lstStyle/>
          <a:p>
            <a:fld id="{0CFEC368-1D7A-4F81-ABF6-AE0E36BAF64C}" type="slidenum">
              <a:rPr lang="en-US" smtClean="0"/>
              <a:pPr/>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9CD4847-11EF-4466-A8AD-85CDB7B49118}" type="datetime2">
              <a:rPr lang="en-US" smtClean="0"/>
              <a:t>Tuesday, July 16, 2019</a:t>
            </a:fld>
            <a:endParaRPr lang="en-US"/>
          </a:p>
        </p:txBody>
      </p:sp>
      <p:sp>
        <p:nvSpPr>
          <p:cNvPr id="4" name="Footer Placeholder 3"/>
          <p:cNvSpPr>
            <a:spLocks noGrp="1"/>
          </p:cNvSpPr>
          <p:nvPr>
            <p:ph type="ftr" sz="quarter" idx="11"/>
          </p:nvPr>
        </p:nvSpPr>
        <p:spPr/>
        <p:txBody>
          <a:bodyPr/>
          <a:lstStyle/>
          <a:p>
            <a:pPr algn="r"/>
            <a:endParaRPr lang="en-US" dirty="0"/>
          </a:p>
        </p:txBody>
      </p:sp>
      <p:sp>
        <p:nvSpPr>
          <p:cNvPr id="5" name="Slide Number Placeholder 4"/>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68457A-3AB9-4880-8A0C-9F8524491207}" type="datetime2">
              <a:rPr lang="en-US" smtClean="0"/>
              <a:t>Tuesday, July 16, 2019</a:t>
            </a:fld>
            <a:endParaRPr lang="en-US"/>
          </a:p>
        </p:txBody>
      </p:sp>
      <p:sp>
        <p:nvSpPr>
          <p:cNvPr id="3" name="Footer Placeholder 2"/>
          <p:cNvSpPr>
            <a:spLocks noGrp="1"/>
          </p:cNvSpPr>
          <p:nvPr>
            <p:ph type="ftr" sz="quarter" idx="11"/>
          </p:nvPr>
        </p:nvSpPr>
        <p:spPr/>
        <p:txBody>
          <a:bodyPr/>
          <a:lstStyle/>
          <a:p>
            <a:pPr algn="r"/>
            <a:endParaRPr lang="en-US" dirty="0"/>
          </a:p>
        </p:txBody>
      </p:sp>
      <p:sp>
        <p:nvSpPr>
          <p:cNvPr id="4" name="Slide Number Placeholder 3"/>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FE976D3-5B7F-4300-ABED-C91F1B2AE209}" type="datetime2">
              <a:rPr lang="en-US" smtClean="0"/>
              <a:t>Tuesday, July 16, 2019</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BDC1E59-17DD-41CE-97CA-624A472382D4}" type="datetime2">
              <a:rPr lang="en-US" smtClean="0"/>
              <a:t>Tuesday, July 16, 2019</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A80CB818-7379-467D-8E76-EF9D9074A26C}" type="datetime2">
              <a:rPr lang="en-US" smtClean="0"/>
              <a:t>Tuesday, July 16, 2019</a:t>
            </a:fld>
            <a:endParaRPr lang="en-US" dirty="0"/>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pPr algn="r"/>
            <a:endParaRPr lang="en-US" dirty="0"/>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0CFEC368-1D7A-4F81-ABF6-AE0E36BAF64C}"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961" r:id="rId1"/>
    <p:sldLayoutId id="2147483962" r:id="rId2"/>
    <p:sldLayoutId id="2147483963" r:id="rId3"/>
    <p:sldLayoutId id="2147483964" r:id="rId4"/>
    <p:sldLayoutId id="2147483965" r:id="rId5"/>
    <p:sldLayoutId id="2147483966" r:id="rId6"/>
    <p:sldLayoutId id="2147483967" r:id="rId7"/>
    <p:sldLayoutId id="2147483968" r:id="rId8"/>
    <p:sldLayoutId id="2147483969" r:id="rId9"/>
    <p:sldLayoutId id="2147483970" r:id="rId10"/>
    <p:sldLayoutId id="2147483971" r:id="rId11"/>
  </p:sldLayoutIdLst>
  <p:hf sldNum="0" hdr="0" ftr="0" dt="0"/>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2.xml.rels><?xml version="1.0" encoding="UTF-8" standalone="yes"?>
<Relationships xmlns="http://schemas.openxmlformats.org/package/2006/relationships"><Relationship Id="rId8" Type="http://schemas.openxmlformats.org/officeDocument/2006/relationships/image" Target="../media/image10.jpeg"/><Relationship Id="rId3" Type="http://schemas.openxmlformats.org/officeDocument/2006/relationships/image" Target="../media/image5.jpeg"/><Relationship Id="rId7" Type="http://schemas.openxmlformats.org/officeDocument/2006/relationships/image" Target="../media/image9.jpeg"/><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image" Target="../media/image8.jpeg"/><Relationship Id="rId5" Type="http://schemas.openxmlformats.org/officeDocument/2006/relationships/image" Target="../media/image7.jpeg"/><Relationship Id="rId4" Type="http://schemas.openxmlformats.org/officeDocument/2006/relationships/image" Target="../media/image6.jpeg"/><Relationship Id="rId9" Type="http://schemas.openxmlformats.org/officeDocument/2006/relationships/image" Target="../media/image11.jpe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5.xml"/><Relationship Id="rId1" Type="http://schemas.openxmlformats.org/officeDocument/2006/relationships/slideLayout" Target="../slideLayouts/slideLayout2.xml"/><Relationship Id="rId5" Type="http://schemas.microsoft.com/office/2007/relationships/hdphoto" Target="../media/hdphoto1.wdp"/><Relationship Id="rId4" Type="http://schemas.openxmlformats.org/officeDocument/2006/relationships/image" Target="../media/image13.png"/></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18.xml"/><Relationship Id="rId1" Type="http://schemas.openxmlformats.org/officeDocument/2006/relationships/slideLayout" Target="../slideLayouts/slideLayout4.xml"/><Relationship Id="rId6" Type="http://schemas.openxmlformats.org/officeDocument/2006/relationships/hyperlink" Target="mailto:RobersonCa@butte.edu" TargetMode="External"/><Relationship Id="rId5" Type="http://schemas.openxmlformats.org/officeDocument/2006/relationships/hyperlink" Target="mailto:kschenk@dvc.edu" TargetMode="External"/><Relationship Id="rId4" Type="http://schemas.openxmlformats.org/officeDocument/2006/relationships/hyperlink" Target="mailto:dchiabotti@napavalley.edu"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06679" y="1521912"/>
            <a:ext cx="8611644" cy="1830888"/>
          </a:xfrm>
        </p:spPr>
        <p:txBody>
          <a:bodyPr/>
          <a:lstStyle/>
          <a:p>
            <a:pPr algn="ctr"/>
            <a:r>
              <a:rPr lang="en-US" sz="3600" b="1" dirty="0">
                <a:effectLst>
                  <a:outerShdw blurRad="38100" dist="38100" dir="2700000" algn="tl">
                    <a:srgbClr val="000000">
                      <a:alpha val="43137"/>
                    </a:srgbClr>
                  </a:outerShdw>
                </a:effectLst>
              </a:rPr>
              <a:t>Effective Practices for Working with CTE Advisory Committees and Regional Consortia</a:t>
            </a:r>
            <a:endParaRPr lang="en-US" sz="3600" b="1" cap="none"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p:txBody>
      </p:sp>
      <p:sp>
        <p:nvSpPr>
          <p:cNvPr id="3" name="Subtitle 2"/>
          <p:cNvSpPr>
            <a:spLocks noGrp="1"/>
          </p:cNvSpPr>
          <p:nvPr>
            <p:ph type="subTitle" idx="1"/>
          </p:nvPr>
        </p:nvSpPr>
        <p:spPr>
          <a:xfrm>
            <a:off x="256783" y="3505199"/>
            <a:ext cx="8611644" cy="3221277"/>
          </a:xfrm>
        </p:spPr>
        <p:txBody>
          <a:bodyPr>
            <a:normAutofit fontScale="70000" lnSpcReduction="20000"/>
          </a:bodyPr>
          <a:lstStyle/>
          <a:p>
            <a:endParaRPr lang="en-US" b="1" dirty="0">
              <a:latin typeface="Tahoma" panose="020B0604030504040204" pitchFamily="34" charset="0"/>
              <a:ea typeface="Tahoma" panose="020B0604030504040204" pitchFamily="34" charset="0"/>
              <a:cs typeface="Tahoma" panose="020B0604030504040204" pitchFamily="34" charset="0"/>
            </a:endParaRPr>
          </a:p>
          <a:p>
            <a:r>
              <a:rPr lang="en-US" b="1" dirty="0">
                <a:latin typeface="Tahoma" panose="020B0604030504040204" pitchFamily="34" charset="0"/>
                <a:ea typeface="Tahoma" panose="020B0604030504040204" pitchFamily="34" charset="0"/>
                <a:cs typeface="Tahoma" panose="020B0604030504040204" pitchFamily="34" charset="0"/>
              </a:rPr>
              <a:t>Dianna </a:t>
            </a:r>
            <a:r>
              <a:rPr lang="en-US" b="1" dirty="0" err="1">
                <a:latin typeface="Tahoma" panose="020B0604030504040204" pitchFamily="34" charset="0"/>
                <a:ea typeface="Tahoma" panose="020B0604030504040204" pitchFamily="34" charset="0"/>
                <a:cs typeface="Tahoma" panose="020B0604030504040204" pitchFamily="34" charset="0"/>
              </a:rPr>
              <a:t>Chiabotti</a:t>
            </a:r>
            <a:r>
              <a:rPr lang="en-US" dirty="0">
                <a:latin typeface="Tahoma" panose="020B0604030504040204" pitchFamily="34" charset="0"/>
                <a:ea typeface="Tahoma" panose="020B0604030504040204" pitchFamily="34" charset="0"/>
                <a:cs typeface="Tahoma" panose="020B0604030504040204" pitchFamily="34" charset="0"/>
              </a:rPr>
              <a:t>, </a:t>
            </a:r>
            <a:r>
              <a:rPr lang="en-US" dirty="0"/>
              <a:t>Napa Valley College</a:t>
            </a:r>
          </a:p>
          <a:p>
            <a:r>
              <a:rPr lang="en-US" dirty="0"/>
              <a:t>Senior Dean- Career Education and Academic Pathways</a:t>
            </a:r>
          </a:p>
          <a:p>
            <a:endParaRPr lang="en-US" dirty="0">
              <a:latin typeface="Tahoma" panose="020B0604030504040204" pitchFamily="34" charset="0"/>
              <a:ea typeface="Tahoma" panose="020B0604030504040204" pitchFamily="34" charset="0"/>
              <a:cs typeface="Tahoma" panose="020B0604030504040204" pitchFamily="34" charset="0"/>
            </a:endParaRPr>
          </a:p>
          <a:p>
            <a:r>
              <a:rPr lang="en-US" b="1" dirty="0">
                <a:latin typeface="Tahoma" panose="020B0604030504040204" pitchFamily="34" charset="0"/>
                <a:ea typeface="Tahoma" panose="020B0604030504040204" pitchFamily="34" charset="0"/>
                <a:cs typeface="Tahoma" panose="020B0604030504040204" pitchFamily="34" charset="0"/>
              </a:rPr>
              <a:t>Carrie Roberson</a:t>
            </a:r>
            <a:r>
              <a:rPr lang="en-US" dirty="0">
                <a:latin typeface="Tahoma" panose="020B0604030504040204" pitchFamily="34" charset="0"/>
                <a:ea typeface="Tahoma" panose="020B0604030504040204" pitchFamily="34" charset="0"/>
                <a:cs typeface="Tahoma" panose="020B0604030504040204" pitchFamily="34" charset="0"/>
              </a:rPr>
              <a:t>, ASCCC North Representative</a:t>
            </a:r>
          </a:p>
          <a:p>
            <a:endParaRPr lang="en-US" dirty="0">
              <a:latin typeface="Tahoma" panose="020B0604030504040204" pitchFamily="34" charset="0"/>
              <a:ea typeface="Tahoma" panose="020B0604030504040204" pitchFamily="34" charset="0"/>
              <a:cs typeface="Tahoma" panose="020B0604030504040204" pitchFamily="34" charset="0"/>
            </a:endParaRPr>
          </a:p>
          <a:p>
            <a:r>
              <a:rPr lang="en-US" b="1" dirty="0">
                <a:latin typeface="Tahoma" panose="020B0604030504040204" pitchFamily="34" charset="0"/>
                <a:ea typeface="Tahoma" panose="020B0604030504040204" pitchFamily="34" charset="0"/>
                <a:cs typeface="Tahoma" panose="020B0604030504040204" pitchFamily="34" charset="0"/>
              </a:rPr>
              <a:t>Kim Schenk</a:t>
            </a:r>
            <a:r>
              <a:rPr lang="en-US" dirty="0">
                <a:latin typeface="Tahoma" panose="020B0604030504040204" pitchFamily="34" charset="0"/>
                <a:ea typeface="Tahoma" panose="020B0604030504040204" pitchFamily="34" charset="0"/>
                <a:cs typeface="Tahoma" panose="020B0604030504040204" pitchFamily="34" charset="0"/>
              </a:rPr>
              <a:t>, </a:t>
            </a:r>
            <a:r>
              <a:rPr lang="en-US" dirty="0"/>
              <a:t>Diablo Valley College </a:t>
            </a:r>
          </a:p>
          <a:p>
            <a:r>
              <a:rPr lang="en-US" dirty="0"/>
              <a:t>Senior Dean- Curriculum &amp; Instruction</a:t>
            </a:r>
            <a:endParaRPr lang="en-US" dirty="0">
              <a:latin typeface="Tahoma" panose="020B0604030504040204" pitchFamily="34" charset="0"/>
              <a:ea typeface="Tahoma" panose="020B0604030504040204" pitchFamily="34" charset="0"/>
              <a:cs typeface="Tahoma" panose="020B0604030504040204" pitchFamily="34" charset="0"/>
            </a:endParaRPr>
          </a:p>
          <a:p>
            <a:pPr algn="ctr"/>
            <a:endParaRPr lang="en-US" sz="1400" dirty="0">
              <a:latin typeface="Tahoma" panose="020B0604030504040204" pitchFamily="34" charset="0"/>
              <a:ea typeface="Tahoma" panose="020B0604030504040204" pitchFamily="34" charset="0"/>
              <a:cs typeface="Tahoma" panose="020B0604030504040204" pitchFamily="34" charset="0"/>
            </a:endParaRPr>
          </a:p>
          <a:p>
            <a:pPr algn="ctr"/>
            <a:endParaRPr lang="en-US" sz="2100" b="1" dirty="0">
              <a:solidFill>
                <a:schemeClr val="accent1"/>
              </a:solidFill>
              <a:cs typeface="Times New Roman"/>
            </a:endParaRPr>
          </a:p>
          <a:p>
            <a:pPr algn="ctr"/>
            <a:r>
              <a:rPr lang="en-US" sz="2100" b="1" dirty="0">
                <a:solidFill>
                  <a:schemeClr val="accent1"/>
                </a:solidFill>
                <a:cs typeface="Times New Roman"/>
              </a:rPr>
              <a:t>2019 Curriculum Institute: Decoding Your Curriculum</a:t>
            </a:r>
          </a:p>
          <a:p>
            <a:pPr algn="ctr"/>
            <a:r>
              <a:rPr lang="en-US" sz="2100" dirty="0"/>
              <a:t>Thursday, July 11</a:t>
            </a:r>
          </a:p>
          <a:p>
            <a:pPr algn="ctr"/>
            <a:r>
              <a:rPr lang="en-US" sz="2100" dirty="0"/>
              <a:t>3:45 pm – 5:00 pm</a:t>
            </a:r>
            <a:r>
              <a:rPr lang="en-US" sz="1800" b="1" dirty="0">
                <a:solidFill>
                  <a:schemeClr val="accent1"/>
                </a:solidFill>
                <a:cs typeface="Times New Roman"/>
              </a:rPr>
              <a:t> </a:t>
            </a:r>
          </a:p>
        </p:txBody>
      </p:sp>
      <p:pic>
        <p:nvPicPr>
          <p:cNvPr id="6" name="Picture 5" descr="Academic Senate for California Community Colleges, celebrating 50 years">
            <a:extLst>
              <a:ext uri="{FF2B5EF4-FFF2-40B4-BE49-F238E27FC236}">
                <a16:creationId xmlns:a16="http://schemas.microsoft.com/office/drawing/2014/main" id="{F7D86394-97B1-4A50-9566-A75BB6CDF256}"/>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1947798" y="504173"/>
            <a:ext cx="4572000" cy="1102500"/>
          </a:xfrm>
          <a:prstGeom prst="rect">
            <a:avLst/>
          </a:prstGeom>
        </p:spPr>
      </p:pic>
    </p:spTree>
    <p:extLst>
      <p:ext uri="{BB962C8B-B14F-4D97-AF65-F5344CB8AC3E}">
        <p14:creationId xmlns:p14="http://schemas.microsoft.com/office/powerpoint/2010/main" val="25713850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4812" y="720247"/>
            <a:ext cx="8281988" cy="1033397"/>
          </a:xfrm>
        </p:spPr>
        <p:txBody>
          <a:bodyPr>
            <a:noAutofit/>
          </a:bodyPr>
          <a:lstStyle/>
          <a:p>
            <a:pPr algn="ctr"/>
            <a:r>
              <a:rPr lang="en-US" b="1" dirty="0">
                <a:solidFill>
                  <a:srgbClr val="C00000"/>
                </a:solidFill>
              </a:rPr>
              <a:t>Advisory Committee Role</a:t>
            </a:r>
          </a:p>
        </p:txBody>
      </p:sp>
      <p:sp>
        <p:nvSpPr>
          <p:cNvPr id="3" name="Content Placeholder 2"/>
          <p:cNvSpPr>
            <a:spLocks noGrp="1"/>
          </p:cNvSpPr>
          <p:nvPr>
            <p:ph idx="1"/>
          </p:nvPr>
        </p:nvSpPr>
        <p:spPr>
          <a:xfrm>
            <a:off x="457200" y="1960791"/>
            <a:ext cx="8229600" cy="3754209"/>
          </a:xfrm>
        </p:spPr>
        <p:txBody>
          <a:bodyPr>
            <a:normAutofit/>
          </a:bodyPr>
          <a:lstStyle/>
          <a:p>
            <a:pPr marL="0" indent="0">
              <a:buNone/>
            </a:pPr>
            <a:endParaRPr lang="en-US" sz="2100" dirty="0"/>
          </a:p>
          <a:p>
            <a:pPr marL="0" indent="0">
              <a:buNone/>
            </a:pPr>
            <a:r>
              <a:rPr lang="en-US" sz="2100" dirty="0"/>
              <a:t>Title 5 §55601 The governing board of each community college district participating in a vocational education program shall appoint a vocational education advisory </a:t>
            </a:r>
            <a:r>
              <a:rPr lang="en-US" sz="2100" b="1" i="1" dirty="0"/>
              <a:t>committee to develop recommendations on the program</a:t>
            </a:r>
            <a:r>
              <a:rPr lang="en-US" sz="2100" dirty="0"/>
              <a:t> and to </a:t>
            </a:r>
            <a:r>
              <a:rPr lang="en-US" sz="2100" b="1" i="1" dirty="0"/>
              <a:t>provide liaison between the district and potential employers.</a:t>
            </a:r>
          </a:p>
        </p:txBody>
      </p:sp>
      <p:sp>
        <p:nvSpPr>
          <p:cNvPr id="4" name="Slide Number Placeholder 3"/>
          <p:cNvSpPr>
            <a:spLocks noGrp="1"/>
          </p:cNvSpPr>
          <p:nvPr>
            <p:ph type="sldNum" sz="quarter" idx="12"/>
          </p:nvPr>
        </p:nvSpPr>
        <p:spPr/>
        <p:txBody>
          <a:bodyPr/>
          <a:lstStyle/>
          <a:p>
            <a:fld id="{FFF6F13D-F0A3-46C2-B698-AB3A8038C3A8}" type="slidenum">
              <a:rPr lang="en-US" smtClean="0">
                <a:solidFill>
                  <a:prstClr val="black">
                    <a:tint val="75000"/>
                  </a:prstClr>
                </a:solidFill>
              </a:rPr>
              <a:pPr/>
              <a:t>10</a:t>
            </a:fld>
            <a:endParaRPr lang="en-US" dirty="0">
              <a:solidFill>
                <a:prstClr val="black">
                  <a:tint val="75000"/>
                </a:prstClr>
              </a:solidFill>
            </a:endParaRPr>
          </a:p>
        </p:txBody>
      </p:sp>
    </p:spTree>
    <p:extLst>
      <p:ext uri="{BB962C8B-B14F-4D97-AF65-F5344CB8AC3E}">
        <p14:creationId xmlns:p14="http://schemas.microsoft.com/office/powerpoint/2010/main" val="170489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solidFill>
                  <a:srgbClr val="C00000"/>
                </a:solidFill>
              </a:rPr>
              <a:t>CTE Program Approvals</a:t>
            </a:r>
          </a:p>
        </p:txBody>
      </p:sp>
      <p:graphicFrame>
        <p:nvGraphicFramePr>
          <p:cNvPr id="5" name="Content Placeholder 4"/>
          <p:cNvGraphicFramePr>
            <a:graphicFrameLocks noGrp="1"/>
          </p:cNvGraphicFramePr>
          <p:nvPr>
            <p:ph idx="1"/>
          </p:nvPr>
        </p:nvGraphicFramePr>
        <p:xfrm>
          <a:off x="457200" y="2057400"/>
          <a:ext cx="8229600" cy="3657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Slide Number Placeholder 3"/>
          <p:cNvSpPr>
            <a:spLocks noGrp="1"/>
          </p:cNvSpPr>
          <p:nvPr>
            <p:ph type="sldNum" sz="quarter" idx="12"/>
          </p:nvPr>
        </p:nvSpPr>
        <p:spPr/>
        <p:txBody>
          <a:bodyPr/>
          <a:lstStyle/>
          <a:p>
            <a:fld id="{FFF6F13D-F0A3-46C2-B698-AB3A8038C3A8}" type="slidenum">
              <a:rPr lang="en-US" smtClean="0">
                <a:solidFill>
                  <a:prstClr val="black">
                    <a:tint val="75000"/>
                  </a:prstClr>
                </a:solidFill>
              </a:rPr>
              <a:pPr/>
              <a:t>11</a:t>
            </a:fld>
            <a:endParaRPr lang="en-US" dirty="0">
              <a:solidFill>
                <a:prstClr val="black">
                  <a:tint val="75000"/>
                </a:prstClr>
              </a:solidFill>
            </a:endParaRPr>
          </a:p>
        </p:txBody>
      </p:sp>
    </p:spTree>
    <p:extLst>
      <p:ext uri="{BB962C8B-B14F-4D97-AF65-F5344CB8AC3E}">
        <p14:creationId xmlns:p14="http://schemas.microsoft.com/office/powerpoint/2010/main" val="31911193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6212" y="518921"/>
            <a:ext cx="8815388" cy="1481329"/>
          </a:xfrm>
        </p:spPr>
        <p:txBody>
          <a:bodyPr>
            <a:normAutofit/>
          </a:bodyPr>
          <a:lstStyle/>
          <a:p>
            <a:pPr algn="ctr"/>
            <a:r>
              <a:rPr lang="en-US" sz="3600" b="1" dirty="0"/>
              <a:t>Do you know </a:t>
            </a:r>
            <a:r>
              <a:rPr lang="en-US" sz="3600" b="1" i="1" dirty="0">
                <a:solidFill>
                  <a:srgbClr val="C00000"/>
                </a:solidFill>
              </a:rPr>
              <a:t>your </a:t>
            </a:r>
            <a:r>
              <a:rPr lang="en-US" sz="3600" b="1" dirty="0"/>
              <a:t>Regional Consortium?</a:t>
            </a:r>
          </a:p>
        </p:txBody>
      </p:sp>
      <p:pic>
        <p:nvPicPr>
          <p:cNvPr id="7" name="Picture 6" descr="BACCC.jpeg"/>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302025" y="2746462"/>
            <a:ext cx="2035086" cy="1624574"/>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8" name="Picture 7" descr="Central Mother Lode.jpe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70032" y="4946633"/>
            <a:ext cx="2681322" cy="1392446"/>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9" name="Picture 8" descr="Inland empire.jpe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849903" y="4199417"/>
            <a:ext cx="2150064" cy="2114817"/>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10" name="Picture 9" descr="LA orange.jpeg"/>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122309" y="1859523"/>
            <a:ext cx="2734840" cy="1062293"/>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11" name="Picture 10" descr="north far north.jpeg"/>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708238" y="1950217"/>
            <a:ext cx="1805735" cy="1961402"/>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12" name="Picture 11" descr="n diego.jpeg"/>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6476670" y="3208901"/>
            <a:ext cx="2095808" cy="127487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13" name="Picture 12" descr="south central coast.jpeg"/>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6678108" y="4874191"/>
            <a:ext cx="1887411" cy="1786299"/>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18801920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385888"/>
          </a:xfrm>
        </p:spPr>
        <p:txBody>
          <a:bodyPr>
            <a:noAutofit/>
          </a:bodyPr>
          <a:lstStyle/>
          <a:p>
            <a:pPr algn="ctr"/>
            <a:r>
              <a:rPr lang="en-US" b="1" dirty="0">
                <a:solidFill>
                  <a:srgbClr val="C00000"/>
                </a:solidFill>
              </a:rPr>
              <a:t>Regional Consortia Role</a:t>
            </a:r>
          </a:p>
        </p:txBody>
      </p:sp>
      <p:sp>
        <p:nvSpPr>
          <p:cNvPr id="3" name="Content Placeholder 2"/>
          <p:cNvSpPr>
            <a:spLocks noGrp="1"/>
          </p:cNvSpPr>
          <p:nvPr>
            <p:ph idx="1"/>
          </p:nvPr>
        </p:nvSpPr>
        <p:spPr>
          <a:xfrm>
            <a:off x="789140" y="1800225"/>
            <a:ext cx="7515616" cy="4086225"/>
          </a:xfrm>
        </p:spPr>
        <p:txBody>
          <a:bodyPr>
            <a:normAutofit fontScale="25000" lnSpcReduction="20000"/>
          </a:bodyPr>
          <a:lstStyle/>
          <a:p>
            <a:endParaRPr lang="en-US" dirty="0"/>
          </a:p>
          <a:p>
            <a:r>
              <a:rPr lang="en-US" sz="9600" dirty="0"/>
              <a:t>Recommend programs for approval to the Chancellor’s Office</a:t>
            </a:r>
          </a:p>
          <a:p>
            <a:pPr marL="0" indent="0">
              <a:buNone/>
            </a:pPr>
            <a:r>
              <a:rPr lang="en-US" sz="3750" dirty="0"/>
              <a:t>    </a:t>
            </a:r>
            <a:r>
              <a:rPr lang="en-US" sz="6000" dirty="0"/>
              <a:t>*Consider: Undue impact on other colleges, Labor Market Data (LMI)</a:t>
            </a:r>
          </a:p>
          <a:p>
            <a:pPr marL="0" indent="0">
              <a:buNone/>
            </a:pPr>
            <a:endParaRPr lang="en-US" sz="5550" dirty="0"/>
          </a:p>
          <a:p>
            <a:pPr marL="0" indent="0">
              <a:buNone/>
            </a:pPr>
            <a:endParaRPr lang="en-US" sz="5550" dirty="0"/>
          </a:p>
          <a:p>
            <a:pPr marL="0" indent="0">
              <a:buNone/>
            </a:pPr>
            <a:r>
              <a:rPr lang="en-US" sz="6600" dirty="0"/>
              <a:t>Title 5  §55130(b)(8)</a:t>
            </a:r>
            <a:r>
              <a:rPr lang="de-DE" sz="6600" dirty="0"/>
              <a:t>(E):</a:t>
            </a:r>
          </a:p>
          <a:p>
            <a:pPr marL="0" indent="0">
              <a:buNone/>
            </a:pPr>
            <a:r>
              <a:rPr lang="en-US" sz="6600" i="1" dirty="0"/>
              <a:t>(8) The need for the proposed program ascertained with regard to at least the following factors:</a:t>
            </a:r>
          </a:p>
          <a:p>
            <a:pPr marL="0" indent="0">
              <a:buNone/>
            </a:pPr>
            <a:r>
              <a:rPr lang="en-US" sz="6600" i="1" dirty="0"/>
              <a:t>(A) Other community colleges in the area currently offering the program;</a:t>
            </a:r>
          </a:p>
          <a:p>
            <a:pPr marL="0" indent="0">
              <a:buNone/>
            </a:pPr>
            <a:r>
              <a:rPr lang="en-US" sz="6600" i="1" dirty="0"/>
              <a:t>(B) Other programs closely related to the proposed program offered by the college;</a:t>
            </a:r>
          </a:p>
          <a:p>
            <a:pPr marL="0" indent="0">
              <a:buNone/>
            </a:pPr>
            <a:r>
              <a:rPr lang="en-US" sz="6600" i="1" dirty="0"/>
              <a:t>(C) Relation of the proposed program to job market analysis, where applicable;</a:t>
            </a:r>
          </a:p>
          <a:p>
            <a:pPr marL="0" indent="0">
              <a:buNone/>
            </a:pPr>
            <a:r>
              <a:rPr lang="en-US" sz="6600" i="1" dirty="0"/>
              <a:t>(D) Enrollment projection for the proposed program;</a:t>
            </a:r>
          </a:p>
          <a:p>
            <a:pPr marL="0" indent="0">
              <a:buNone/>
            </a:pPr>
            <a:r>
              <a:rPr lang="en-US" sz="6600" i="1" dirty="0"/>
              <a:t>(E) Recommendations of career technical education regional consortia, when applicable; and</a:t>
            </a:r>
          </a:p>
          <a:p>
            <a:pPr marL="0" indent="0">
              <a:buNone/>
            </a:pPr>
            <a:r>
              <a:rPr lang="en-US" sz="6600" i="1" dirty="0"/>
              <a:t>(F) The classification of the courses in the program in accordance with section 5500l.</a:t>
            </a:r>
            <a:endParaRPr lang="en-US" sz="6600" dirty="0"/>
          </a:p>
        </p:txBody>
      </p:sp>
      <p:sp>
        <p:nvSpPr>
          <p:cNvPr id="4" name="Slide Number Placeholder 3"/>
          <p:cNvSpPr>
            <a:spLocks noGrp="1"/>
          </p:cNvSpPr>
          <p:nvPr>
            <p:ph type="sldNum" sz="quarter" idx="12"/>
          </p:nvPr>
        </p:nvSpPr>
        <p:spPr/>
        <p:txBody>
          <a:bodyPr/>
          <a:lstStyle/>
          <a:p>
            <a:fld id="{FFF6F13D-F0A3-46C2-B698-AB3A8038C3A8}" type="slidenum">
              <a:rPr lang="en-US" smtClean="0">
                <a:solidFill>
                  <a:prstClr val="black">
                    <a:tint val="75000"/>
                  </a:prstClr>
                </a:solidFill>
              </a:rPr>
              <a:pPr/>
              <a:t>13</a:t>
            </a:fld>
            <a:endParaRPr lang="en-US" dirty="0">
              <a:solidFill>
                <a:prstClr val="black">
                  <a:tint val="75000"/>
                </a:prstClr>
              </a:solidFill>
            </a:endParaRPr>
          </a:p>
        </p:txBody>
      </p:sp>
    </p:spTree>
    <p:extLst>
      <p:ext uri="{BB962C8B-B14F-4D97-AF65-F5344CB8AC3E}">
        <p14:creationId xmlns:p14="http://schemas.microsoft.com/office/powerpoint/2010/main" val="5220875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solidFill>
                  <a:srgbClr val="C00000"/>
                </a:solidFill>
              </a:rPr>
              <a:t>Deputy Sector Navigator (DSN):</a:t>
            </a:r>
          </a:p>
        </p:txBody>
      </p:sp>
      <p:sp>
        <p:nvSpPr>
          <p:cNvPr id="3" name="Content Placeholder 2"/>
          <p:cNvSpPr>
            <a:spLocks noGrp="1"/>
          </p:cNvSpPr>
          <p:nvPr>
            <p:ph sz="half" idx="1"/>
          </p:nvPr>
        </p:nvSpPr>
        <p:spPr/>
        <p:txBody>
          <a:bodyPr>
            <a:normAutofit fontScale="77500" lnSpcReduction="20000"/>
          </a:bodyPr>
          <a:lstStyle/>
          <a:p>
            <a:endParaRPr lang="en-US" dirty="0"/>
          </a:p>
          <a:p>
            <a:endParaRPr lang="en-US" sz="3150" dirty="0"/>
          </a:p>
          <a:p>
            <a:r>
              <a:rPr lang="en-US" sz="3150" dirty="0"/>
              <a:t>Deputy Sector Navigators</a:t>
            </a:r>
          </a:p>
          <a:p>
            <a:endParaRPr lang="en-US" dirty="0"/>
          </a:p>
          <a:p>
            <a:pPr marL="274313" lvl="1" indent="0">
              <a:buNone/>
            </a:pPr>
            <a:r>
              <a:rPr lang="en-US" dirty="0"/>
              <a:t>Work with region’s colleges and employers to </a:t>
            </a:r>
            <a:r>
              <a:rPr lang="en-US" sz="2550" dirty="0"/>
              <a:t>create alignment </a:t>
            </a:r>
            <a:r>
              <a:rPr lang="en-US" dirty="0"/>
              <a:t>around workforce training and career pathways.</a:t>
            </a:r>
          </a:p>
        </p:txBody>
      </p:sp>
      <p:sp>
        <p:nvSpPr>
          <p:cNvPr id="5" name="Content Placeholder 4">
            <a:extLst>
              <a:ext uri="{FF2B5EF4-FFF2-40B4-BE49-F238E27FC236}">
                <a16:creationId xmlns:a16="http://schemas.microsoft.com/office/drawing/2014/main" id="{85D7DA96-3112-44E0-B3F5-B34FD08B7E67}"/>
              </a:ext>
            </a:extLst>
          </p:cNvPr>
          <p:cNvSpPr>
            <a:spLocks noGrp="1"/>
          </p:cNvSpPr>
          <p:nvPr>
            <p:ph sz="half" idx="2"/>
          </p:nvPr>
        </p:nvSpPr>
        <p:spPr>
          <a:xfrm>
            <a:off x="4419600" y="2112264"/>
            <a:ext cx="4600575" cy="3538728"/>
          </a:xfrm>
        </p:spPr>
        <p:txBody>
          <a:bodyPr>
            <a:normAutofit fontScale="77500" lnSpcReduction="20000"/>
          </a:bodyPr>
          <a:lstStyle/>
          <a:p>
            <a:pPr marL="0" indent="0" algn="ctr">
              <a:buNone/>
            </a:pPr>
            <a:r>
              <a:rPr lang="en-US" dirty="0"/>
              <a:t>Connect faculty &amp; colleges with:</a:t>
            </a:r>
          </a:p>
          <a:p>
            <a:pPr marL="0" indent="0" algn="ctr">
              <a:buNone/>
            </a:pPr>
            <a:endParaRPr lang="en-US" b="1" dirty="0"/>
          </a:p>
          <a:p>
            <a:pPr algn="ctr">
              <a:spcAft>
                <a:spcPts val="1350"/>
              </a:spcAft>
            </a:pPr>
            <a:r>
              <a:rPr lang="en-US" sz="2325" dirty="0"/>
              <a:t>Other faculty &amp; colleges with similar programs</a:t>
            </a:r>
          </a:p>
          <a:p>
            <a:pPr algn="ctr">
              <a:spcAft>
                <a:spcPts val="1350"/>
              </a:spcAft>
            </a:pPr>
            <a:r>
              <a:rPr lang="en-US" sz="2325" dirty="0"/>
              <a:t>K-12, adult schools, and workforce agencies to support program enrollments</a:t>
            </a:r>
          </a:p>
          <a:p>
            <a:pPr algn="ctr">
              <a:spcAft>
                <a:spcPts val="1350"/>
              </a:spcAft>
            </a:pPr>
            <a:r>
              <a:rPr lang="en-US" sz="2325" dirty="0"/>
              <a:t>Local business, industry, unions to identify/validate skills gaps</a:t>
            </a:r>
          </a:p>
          <a:p>
            <a:pPr algn="ctr">
              <a:spcAft>
                <a:spcPts val="1350"/>
              </a:spcAft>
            </a:pPr>
            <a:r>
              <a:rPr lang="en-US" sz="2325" dirty="0"/>
              <a:t>Regional advisory committees (where they exist) to validate curriculum</a:t>
            </a:r>
          </a:p>
        </p:txBody>
      </p:sp>
      <p:sp>
        <p:nvSpPr>
          <p:cNvPr id="4" name="Slide Number Placeholder 3"/>
          <p:cNvSpPr>
            <a:spLocks noGrp="1"/>
          </p:cNvSpPr>
          <p:nvPr>
            <p:ph type="sldNum" sz="quarter" idx="12"/>
          </p:nvPr>
        </p:nvSpPr>
        <p:spPr/>
        <p:txBody>
          <a:bodyPr/>
          <a:lstStyle/>
          <a:p>
            <a:fld id="{FFF6F13D-F0A3-46C2-B698-AB3A8038C3A8}" type="slidenum">
              <a:rPr lang="en-US" smtClean="0">
                <a:solidFill>
                  <a:prstClr val="black">
                    <a:tint val="75000"/>
                  </a:prstClr>
                </a:solidFill>
              </a:rPr>
              <a:pPr/>
              <a:t>14</a:t>
            </a:fld>
            <a:endParaRPr lang="en-US" dirty="0">
              <a:solidFill>
                <a:prstClr val="black">
                  <a:tint val="75000"/>
                </a:prstClr>
              </a:solidFill>
            </a:endParaRPr>
          </a:p>
        </p:txBody>
      </p:sp>
    </p:spTree>
    <p:extLst>
      <p:ext uri="{BB962C8B-B14F-4D97-AF65-F5344CB8AC3E}">
        <p14:creationId xmlns:p14="http://schemas.microsoft.com/office/powerpoint/2010/main" val="5939689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a:t>www.regionalcte.org</a:t>
            </a:r>
            <a:r>
              <a:rPr lang="en-US" b="1" dirty="0"/>
              <a:t> </a:t>
            </a:r>
          </a:p>
        </p:txBody>
      </p:sp>
      <p:pic>
        <p:nvPicPr>
          <p:cNvPr id="5" name="Content Placeholder 4" descr="reg cte page.jpeg"/>
          <p:cNvPicPr>
            <a:picLocks noGrp="1" noChangeAspect="1"/>
          </p:cNvPicPr>
          <p:nvPr>
            <p:ph idx="1"/>
          </p:nvPr>
        </p:nvPicPr>
        <p:blipFill>
          <a:blip r:embed="rId3" cstate="email">
            <a:extLst>
              <a:ext uri="{28A0092B-C50C-407E-A947-70E740481C1C}">
                <a14:useLocalDpi xmlns:a14="http://schemas.microsoft.com/office/drawing/2010/main" val="0"/>
              </a:ext>
            </a:extLst>
          </a:blip>
          <a:srcRect l="-39276" r="-39276"/>
          <a:stretch>
            <a:fillRect/>
          </a:stretch>
        </p:blipFill>
        <p:spPr/>
      </p:pic>
      <p:sp>
        <p:nvSpPr>
          <p:cNvPr id="4" name="Slide Number Placeholder 3"/>
          <p:cNvSpPr>
            <a:spLocks noGrp="1"/>
          </p:cNvSpPr>
          <p:nvPr>
            <p:ph type="sldNum" sz="quarter" idx="12"/>
          </p:nvPr>
        </p:nvSpPr>
        <p:spPr/>
        <p:txBody>
          <a:bodyPr/>
          <a:lstStyle/>
          <a:p>
            <a:fld id="{FFF6F13D-F0A3-46C2-B698-AB3A8038C3A8}" type="slidenum">
              <a:rPr lang="en-US" smtClean="0">
                <a:solidFill>
                  <a:prstClr val="black">
                    <a:tint val="75000"/>
                  </a:prstClr>
                </a:solidFill>
              </a:rPr>
              <a:pPr/>
              <a:t>15</a:t>
            </a:fld>
            <a:endParaRPr lang="en-US" dirty="0">
              <a:solidFill>
                <a:prstClr val="black">
                  <a:tint val="75000"/>
                </a:prstClr>
              </a:solidFill>
            </a:endParaRPr>
          </a:p>
        </p:txBody>
      </p:sp>
      <p:sp>
        <p:nvSpPr>
          <p:cNvPr id="6" name="Oval 5"/>
          <p:cNvSpPr/>
          <p:nvPr/>
        </p:nvSpPr>
        <p:spPr>
          <a:xfrm>
            <a:off x="2483381" y="4326881"/>
            <a:ext cx="1610228" cy="782367"/>
          </a:xfrm>
          <a:prstGeom prst="ellipse">
            <a:avLst/>
          </a:prstGeom>
          <a:noFill/>
          <a:ln w="76200" cmpd="sng"/>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p>
        </p:txBody>
      </p:sp>
      <p:cxnSp>
        <p:nvCxnSpPr>
          <p:cNvPr id="8" name="Straight Arrow Connector 7"/>
          <p:cNvCxnSpPr/>
          <p:nvPr/>
        </p:nvCxnSpPr>
        <p:spPr>
          <a:xfrm flipH="1">
            <a:off x="4354421" y="4111447"/>
            <a:ext cx="3481269" cy="589610"/>
          </a:xfrm>
          <a:prstGeom prst="straightConnector1">
            <a:avLst/>
          </a:prstGeom>
          <a:ln w="57150" cmpd="sng">
            <a:tailEnd type="arrow"/>
          </a:ln>
        </p:spPr>
        <p:style>
          <a:lnRef idx="2">
            <a:schemeClr val="accent1"/>
          </a:lnRef>
          <a:fillRef idx="0">
            <a:schemeClr val="accent1"/>
          </a:fillRef>
          <a:effectRef idx="1">
            <a:schemeClr val="accent1"/>
          </a:effectRef>
          <a:fontRef idx="minor">
            <a:schemeClr val="tx1"/>
          </a:fontRef>
        </p:style>
      </p:cxnSp>
      <p:sp>
        <p:nvSpPr>
          <p:cNvPr id="11" name="TextBox 10"/>
          <p:cNvSpPr txBox="1"/>
          <p:nvPr/>
        </p:nvSpPr>
        <p:spPr>
          <a:xfrm>
            <a:off x="7586217" y="3635222"/>
            <a:ext cx="907172" cy="300082"/>
          </a:xfrm>
          <a:prstGeom prst="rect">
            <a:avLst/>
          </a:prstGeom>
          <a:noFill/>
        </p:spPr>
        <p:txBody>
          <a:bodyPr wrap="square" rtlCol="0">
            <a:spAutoFit/>
          </a:bodyPr>
          <a:lstStyle/>
          <a:p>
            <a:endParaRPr lang="en-US" sz="1350" dirty="0"/>
          </a:p>
        </p:txBody>
      </p:sp>
      <p:pic>
        <p:nvPicPr>
          <p:cNvPr id="14" name="Picture 13" descr="magnifying glass.jpeg"/>
          <p:cNvPicPr>
            <a:picLocks noChangeAspect="1"/>
          </p:cNvPicPr>
          <p:nvPr/>
        </p:nvPicPr>
        <p:blipFill>
          <a:blip r:embed="rId4" cstate="email">
            <a:alphaModFix/>
            <a:extLst>
              <a:ext uri="{BEBA8EAE-BF5A-486C-A8C5-ECC9F3942E4B}">
                <a14:imgProps xmlns:a14="http://schemas.microsoft.com/office/drawing/2010/main">
                  <a14:imgLayer r:embed="rId5">
                    <a14:imgEffect>
                      <a14:backgroundRemoval t="1433" b="97994" l="3858" r="99407"/>
                    </a14:imgEffect>
                  </a14:imgLayer>
                </a14:imgProps>
              </a:ext>
              <a:ext uri="{28A0092B-C50C-407E-A947-70E740481C1C}">
                <a14:useLocalDpi xmlns:a14="http://schemas.microsoft.com/office/drawing/2010/main" val="0"/>
              </a:ext>
            </a:extLst>
          </a:blip>
          <a:stretch>
            <a:fillRect/>
          </a:stretch>
        </p:blipFill>
        <p:spPr>
          <a:xfrm>
            <a:off x="7169280" y="2932225"/>
            <a:ext cx="1696850" cy="1757272"/>
          </a:xfrm>
          <a:prstGeom prst="rect">
            <a:avLst/>
          </a:prstGeom>
        </p:spPr>
      </p:pic>
    </p:spTree>
    <p:extLst>
      <p:ext uri="{BB962C8B-B14F-4D97-AF65-F5344CB8AC3E}">
        <p14:creationId xmlns:p14="http://schemas.microsoft.com/office/powerpoint/2010/main" val="38159082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2AB6AF-048A-499E-BF57-BDF7BD333461}"/>
              </a:ext>
            </a:extLst>
          </p:cNvPr>
          <p:cNvSpPr>
            <a:spLocks noGrp="1"/>
          </p:cNvSpPr>
          <p:nvPr>
            <p:ph type="title"/>
          </p:nvPr>
        </p:nvSpPr>
        <p:spPr>
          <a:xfrm>
            <a:off x="457200" y="533399"/>
            <a:ext cx="8229600" cy="1658655"/>
          </a:xfrm>
        </p:spPr>
        <p:txBody>
          <a:bodyPr>
            <a:noAutofit/>
          </a:bodyPr>
          <a:lstStyle/>
          <a:p>
            <a:pPr algn="ctr"/>
            <a:r>
              <a:rPr lang="en-US" sz="4000" dirty="0">
                <a:effectLst>
                  <a:outerShdw blurRad="38100" dist="38100" dir="2700000" algn="tl">
                    <a:srgbClr val="000000">
                      <a:alpha val="43137"/>
                    </a:srgbClr>
                  </a:outerShdw>
                </a:effectLst>
              </a:rPr>
              <a:t>YOUR TURN! </a:t>
            </a:r>
            <a:br>
              <a:rPr lang="en-US" sz="4000" dirty="0">
                <a:effectLst>
                  <a:outerShdw blurRad="38100" dist="38100" dir="2700000" algn="tl">
                    <a:srgbClr val="000000">
                      <a:alpha val="43137"/>
                    </a:srgbClr>
                  </a:outerShdw>
                </a:effectLst>
              </a:rPr>
            </a:br>
            <a:r>
              <a:rPr lang="en-US" sz="4000" dirty="0">
                <a:solidFill>
                  <a:srgbClr val="C00000"/>
                </a:solidFill>
                <a:effectLst>
                  <a:outerShdw blurRad="38100" dist="38100" dir="2700000" algn="tl">
                    <a:srgbClr val="000000">
                      <a:alpha val="43137"/>
                    </a:srgbClr>
                  </a:outerShdw>
                </a:effectLst>
              </a:rPr>
              <a:t>~ACTIVITY~</a:t>
            </a:r>
          </a:p>
        </p:txBody>
      </p:sp>
      <p:sp>
        <p:nvSpPr>
          <p:cNvPr id="3" name="Content Placeholder 2">
            <a:extLst>
              <a:ext uri="{FF2B5EF4-FFF2-40B4-BE49-F238E27FC236}">
                <a16:creationId xmlns:a16="http://schemas.microsoft.com/office/drawing/2014/main" id="{F4C3E3BE-4079-48A2-A26B-22502044DA95}"/>
              </a:ext>
            </a:extLst>
          </p:cNvPr>
          <p:cNvSpPr>
            <a:spLocks noGrp="1"/>
          </p:cNvSpPr>
          <p:nvPr>
            <p:ph idx="1"/>
          </p:nvPr>
        </p:nvSpPr>
        <p:spPr>
          <a:xfrm>
            <a:off x="457200" y="2248422"/>
            <a:ext cx="8229600" cy="4228577"/>
          </a:xfrm>
        </p:spPr>
        <p:txBody>
          <a:bodyPr/>
          <a:lstStyle/>
          <a:p>
            <a:pPr marL="0" indent="0" algn="ctr">
              <a:buNone/>
            </a:pPr>
            <a:endParaRPr lang="en-US" dirty="0"/>
          </a:p>
          <a:p>
            <a:pPr marL="0" indent="0" algn="ctr">
              <a:buNone/>
            </a:pPr>
            <a:r>
              <a:rPr lang="en-US" sz="3600" i="1" dirty="0"/>
              <a:t>How can a college </a:t>
            </a:r>
          </a:p>
          <a:p>
            <a:pPr marL="0" indent="0" algn="ctr">
              <a:buNone/>
            </a:pPr>
            <a:r>
              <a:rPr lang="en-US" sz="3600" i="1" dirty="0"/>
              <a:t>leverage dynamic and expertise </a:t>
            </a:r>
          </a:p>
          <a:p>
            <a:pPr marL="0" indent="0" algn="ctr">
              <a:buNone/>
            </a:pPr>
            <a:r>
              <a:rPr lang="en-US" sz="3600" i="1" dirty="0"/>
              <a:t>from advisory committees?</a:t>
            </a:r>
          </a:p>
          <a:p>
            <a:pPr marL="0" indent="0" algn="ctr">
              <a:buNone/>
            </a:pPr>
            <a:endParaRPr lang="en-US" dirty="0"/>
          </a:p>
          <a:p>
            <a:pPr marL="0" indent="0">
              <a:buNone/>
            </a:pPr>
            <a:endParaRPr lang="en-US" dirty="0"/>
          </a:p>
        </p:txBody>
      </p:sp>
    </p:spTree>
    <p:extLst>
      <p:ext uri="{BB962C8B-B14F-4D97-AF65-F5344CB8AC3E}">
        <p14:creationId xmlns:p14="http://schemas.microsoft.com/office/powerpoint/2010/main" val="350360746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819411"/>
          </a:xfrm>
        </p:spPr>
        <p:txBody>
          <a:bodyPr>
            <a:normAutofit fontScale="90000"/>
          </a:bodyPr>
          <a:lstStyle/>
          <a:p>
            <a:pPr algn="ctr"/>
            <a:r>
              <a:rPr lang="en-US" sz="5400" dirty="0"/>
              <a:t>Effective Practices</a:t>
            </a:r>
          </a:p>
        </p:txBody>
      </p:sp>
      <p:sp>
        <p:nvSpPr>
          <p:cNvPr id="3" name="Content Placeholder 2"/>
          <p:cNvSpPr>
            <a:spLocks noGrp="1"/>
          </p:cNvSpPr>
          <p:nvPr>
            <p:ph idx="1"/>
          </p:nvPr>
        </p:nvSpPr>
        <p:spPr>
          <a:xfrm>
            <a:off x="457200" y="1538739"/>
            <a:ext cx="8229600" cy="5137633"/>
          </a:xfrm>
        </p:spPr>
        <p:txBody>
          <a:bodyPr>
            <a:normAutofit fontScale="85000" lnSpcReduction="10000"/>
          </a:bodyPr>
          <a:lstStyle/>
          <a:p>
            <a:pPr marL="0" indent="0">
              <a:buNone/>
            </a:pPr>
            <a:endParaRPr lang="en-US" sz="1800" b="1" dirty="0">
              <a:cs typeface="American Typewriter"/>
            </a:endParaRPr>
          </a:p>
          <a:p>
            <a:pPr marL="0" indent="0">
              <a:buNone/>
            </a:pPr>
            <a:r>
              <a:rPr lang="en-US" sz="1800" b="1" dirty="0">
                <a:cs typeface="American Typewriter"/>
              </a:rPr>
              <a:t>PROGRAM REVIEW:</a:t>
            </a:r>
          </a:p>
          <a:p>
            <a:pPr marL="0" indent="0">
              <a:buNone/>
            </a:pPr>
            <a:endParaRPr lang="en-US" sz="1800" dirty="0">
              <a:cs typeface="American Typewriter"/>
            </a:endParaRPr>
          </a:p>
          <a:p>
            <a:pPr marL="0" indent="0">
              <a:spcAft>
                <a:spcPts val="1800"/>
              </a:spcAft>
              <a:buNone/>
            </a:pPr>
            <a:r>
              <a:rPr lang="en-US" sz="1800" dirty="0">
                <a:cs typeface="American Typewriter"/>
              </a:rPr>
              <a:t>Program effectiveness</a:t>
            </a:r>
            <a:r>
              <a:rPr lang="en-US" sz="1800" i="1" dirty="0">
                <a:cs typeface="American Typewriter"/>
              </a:rPr>
              <a:t>, </a:t>
            </a:r>
            <a:r>
              <a:rPr lang="en-US" sz="1800" dirty="0">
                <a:cs typeface="American Typewriter"/>
              </a:rPr>
              <a:t>SLO/PLO success, other?</a:t>
            </a:r>
          </a:p>
          <a:p>
            <a:pPr marL="0" indent="0">
              <a:spcAft>
                <a:spcPts val="1800"/>
              </a:spcAft>
              <a:buNone/>
            </a:pPr>
            <a:r>
              <a:rPr lang="en-US" sz="1800" b="1" dirty="0">
                <a:cs typeface="American Typewriter"/>
              </a:rPr>
              <a:t>STUDENT LEARNING EXPERIENCES:</a:t>
            </a:r>
          </a:p>
          <a:p>
            <a:pPr marL="0" indent="0">
              <a:spcAft>
                <a:spcPts val="1800"/>
              </a:spcAft>
              <a:buNone/>
            </a:pPr>
            <a:r>
              <a:rPr lang="en-US" sz="1800" dirty="0">
                <a:cs typeface="American Typewriter"/>
              </a:rPr>
              <a:t>Internships, jobs, work experience, guest speakers, contextualized learning, other?</a:t>
            </a:r>
          </a:p>
          <a:p>
            <a:pPr marL="0" indent="0">
              <a:spcAft>
                <a:spcPts val="1800"/>
              </a:spcAft>
              <a:buNone/>
            </a:pPr>
            <a:r>
              <a:rPr lang="en-US" sz="1800" b="1" dirty="0">
                <a:cs typeface="American Typewriter"/>
              </a:rPr>
              <a:t>COMMUNICATION: </a:t>
            </a:r>
          </a:p>
          <a:p>
            <a:pPr marL="0" indent="0">
              <a:spcAft>
                <a:spcPts val="1800"/>
              </a:spcAft>
              <a:buNone/>
            </a:pPr>
            <a:r>
              <a:rPr lang="en-US" sz="1800" dirty="0">
                <a:cs typeface="American Typewriter"/>
              </a:rPr>
              <a:t>Ongoing, multi-way, other?</a:t>
            </a:r>
          </a:p>
          <a:p>
            <a:pPr marL="0" indent="0">
              <a:spcAft>
                <a:spcPts val="1800"/>
              </a:spcAft>
              <a:buNone/>
            </a:pPr>
            <a:r>
              <a:rPr lang="en-US" sz="1800" b="1" dirty="0">
                <a:cs typeface="American Typewriter"/>
              </a:rPr>
              <a:t>PARTNERSHIPS:</a:t>
            </a:r>
          </a:p>
          <a:p>
            <a:pPr marL="0" indent="0">
              <a:spcAft>
                <a:spcPts val="1800"/>
              </a:spcAft>
              <a:buNone/>
            </a:pPr>
            <a:r>
              <a:rPr lang="en-US" sz="1800" dirty="0">
                <a:cs typeface="American Typewriter"/>
              </a:rPr>
              <a:t>Connections to DSN, Guided Pathways, K-12, Transfer institutions, other?</a:t>
            </a:r>
          </a:p>
          <a:p>
            <a:pPr marL="0" indent="0">
              <a:spcAft>
                <a:spcPts val="1800"/>
              </a:spcAft>
              <a:buNone/>
            </a:pPr>
            <a:r>
              <a:rPr lang="en-US" sz="1800" b="1" dirty="0">
                <a:cs typeface="American Typewriter"/>
              </a:rPr>
              <a:t>IDENTIFY the HOW:</a:t>
            </a:r>
          </a:p>
          <a:p>
            <a:pPr marL="0" indent="0">
              <a:spcAft>
                <a:spcPts val="1800"/>
              </a:spcAft>
              <a:buNone/>
            </a:pPr>
            <a:r>
              <a:rPr lang="en-US" sz="1800" dirty="0">
                <a:cs typeface="American Typewriter"/>
              </a:rPr>
              <a:t>CCCCO/SWP funding, functions/roles change, support for time required, evaluation, other?</a:t>
            </a:r>
          </a:p>
          <a:p>
            <a:pPr marL="0" indent="0">
              <a:spcAft>
                <a:spcPts val="1800"/>
              </a:spcAft>
              <a:buNone/>
            </a:pPr>
            <a:endParaRPr lang="en-US" sz="1800" dirty="0">
              <a:cs typeface="American Typewriter"/>
            </a:endParaRPr>
          </a:p>
        </p:txBody>
      </p:sp>
      <p:sp>
        <p:nvSpPr>
          <p:cNvPr id="4" name="Slide Number Placeholder 3"/>
          <p:cNvSpPr>
            <a:spLocks noGrp="1"/>
          </p:cNvSpPr>
          <p:nvPr>
            <p:ph type="sldNum" sz="quarter" idx="12"/>
          </p:nvPr>
        </p:nvSpPr>
        <p:spPr/>
        <p:txBody>
          <a:bodyPr/>
          <a:lstStyle/>
          <a:p>
            <a:fld id="{FFF6F13D-F0A3-46C2-B698-AB3A8038C3A8}" type="slidenum">
              <a:rPr lang="en-US" smtClean="0">
                <a:solidFill>
                  <a:prstClr val="black">
                    <a:tint val="75000"/>
                  </a:prstClr>
                </a:solidFill>
              </a:rPr>
              <a:pPr/>
              <a:t>17</a:t>
            </a:fld>
            <a:endParaRPr lang="en-US" dirty="0">
              <a:solidFill>
                <a:prstClr val="black">
                  <a:tint val="75000"/>
                </a:prstClr>
              </a:solidFill>
            </a:endParaRPr>
          </a:p>
        </p:txBody>
      </p:sp>
    </p:spTree>
    <p:extLst>
      <p:ext uri="{BB962C8B-B14F-4D97-AF65-F5344CB8AC3E}">
        <p14:creationId xmlns:p14="http://schemas.microsoft.com/office/powerpoint/2010/main" val="77996687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b="1" dirty="0">
                <a:effectLst>
                  <a:outerShdw blurRad="38100" dist="38100" dir="2700000" algn="tl">
                    <a:srgbClr val="000000">
                      <a:alpha val="43137"/>
                    </a:srgbClr>
                  </a:outerShdw>
                </a:effectLst>
              </a:rPr>
              <a:t>QUESTIONS…&amp; THANK YOU!</a:t>
            </a:r>
          </a:p>
        </p:txBody>
      </p:sp>
      <p:pic>
        <p:nvPicPr>
          <p:cNvPr id="6" name="Picture 2" descr="questions">
            <a:extLst>
              <a:ext uri="{FF2B5EF4-FFF2-40B4-BE49-F238E27FC236}">
                <a16:creationId xmlns:a16="http://schemas.microsoft.com/office/drawing/2014/main" id="{42B6F758-AABE-4679-B3B7-6C1F5C800715}"/>
              </a:ext>
            </a:extLst>
          </p:cNvPr>
          <p:cNvPicPr>
            <a:picLocks noGrp="1" noChangeAspect="1" noChangeArrowheads="1"/>
          </p:cNvPicPr>
          <p:nvPr>
            <p:ph sz="half" idx="1"/>
          </p:nvPr>
        </p:nvPicPr>
        <p:blipFill>
          <a:blip r:embed="rId3">
            <a:extLst>
              <a:ext uri="{28A0092B-C50C-407E-A947-70E740481C1C}">
                <a14:useLocalDpi xmlns:a14="http://schemas.microsoft.com/office/drawing/2010/main" val="0"/>
              </a:ext>
            </a:extLst>
          </a:blip>
          <a:stretch>
            <a:fillRect/>
          </a:stretch>
        </p:blipFill>
        <p:spPr bwMode="auto">
          <a:xfrm>
            <a:off x="3676389" y="1294179"/>
            <a:ext cx="5007816" cy="4718313"/>
          </a:xfrm>
          <a:prstGeom prst="rect">
            <a:avLst/>
          </a:prstGeom>
          <a:noFill/>
          <a:extLst>
            <a:ext uri="{909E8E84-426E-40DD-AFC4-6F175D3DCCD1}">
              <a14:hiddenFill xmlns:a14="http://schemas.microsoft.com/office/drawing/2010/main">
                <a:solidFill>
                  <a:srgbClr val="FFFFFF"/>
                </a:solidFill>
              </a14:hiddenFill>
            </a:ext>
          </a:extLst>
        </p:spPr>
      </p:pic>
      <p:sp>
        <p:nvSpPr>
          <p:cNvPr id="3" name="Content Placeholder 2">
            <a:extLst>
              <a:ext uri="{FF2B5EF4-FFF2-40B4-BE49-F238E27FC236}">
                <a16:creationId xmlns:a16="http://schemas.microsoft.com/office/drawing/2014/main" id="{EB7C7C79-E7DE-423B-BAB3-306CE53E65DD}"/>
              </a:ext>
            </a:extLst>
          </p:cNvPr>
          <p:cNvSpPr>
            <a:spLocks noGrp="1"/>
          </p:cNvSpPr>
          <p:nvPr>
            <p:ph sz="half" idx="2"/>
          </p:nvPr>
        </p:nvSpPr>
        <p:spPr>
          <a:xfrm>
            <a:off x="294363" y="3977014"/>
            <a:ext cx="8392438" cy="2799567"/>
          </a:xfrm>
        </p:spPr>
        <p:txBody>
          <a:bodyPr>
            <a:normAutofit fontScale="85000" lnSpcReduction="20000"/>
          </a:bodyPr>
          <a:lstStyle/>
          <a:p>
            <a:pPr marL="0" indent="0">
              <a:buNone/>
            </a:pPr>
            <a:endParaRPr lang="en-US" dirty="0"/>
          </a:p>
          <a:p>
            <a:pPr marL="0" indent="0">
              <a:buNone/>
            </a:pPr>
            <a:r>
              <a:rPr lang="en-US" dirty="0"/>
              <a:t>Dianna </a:t>
            </a:r>
            <a:r>
              <a:rPr lang="en-US" dirty="0" err="1"/>
              <a:t>Chiabotti</a:t>
            </a:r>
            <a:endParaRPr lang="en-US" dirty="0"/>
          </a:p>
          <a:p>
            <a:pPr marL="0" indent="0">
              <a:buNone/>
            </a:pPr>
            <a:r>
              <a:rPr lang="en-US" dirty="0">
                <a:solidFill>
                  <a:srgbClr val="C00000"/>
                </a:solidFill>
                <a:hlinkClick r:id="rId4">
                  <a:extLst>
                    <a:ext uri="{A12FA001-AC4F-418D-AE19-62706E023703}">
                      <ahyp:hlinkClr xmlns:ahyp="http://schemas.microsoft.com/office/drawing/2018/hyperlinkcolor" val="tx"/>
                    </a:ext>
                  </a:extLst>
                </a:hlinkClick>
              </a:rPr>
              <a:t>dchiabotti@napavalley.edu</a:t>
            </a:r>
            <a:endParaRPr lang="en-US" dirty="0">
              <a:solidFill>
                <a:srgbClr val="C00000"/>
              </a:solidFill>
            </a:endParaRPr>
          </a:p>
          <a:p>
            <a:pPr marL="0" indent="0">
              <a:buNone/>
            </a:pPr>
            <a:r>
              <a:rPr lang="en-US" dirty="0"/>
              <a:t>Kim Schenk</a:t>
            </a:r>
          </a:p>
          <a:p>
            <a:pPr marL="0" indent="0">
              <a:buNone/>
            </a:pPr>
            <a:r>
              <a:rPr lang="en-US" dirty="0">
                <a:solidFill>
                  <a:srgbClr val="C00000"/>
                </a:solidFill>
                <a:hlinkClick r:id="rId5">
                  <a:extLst>
                    <a:ext uri="{A12FA001-AC4F-418D-AE19-62706E023703}">
                      <ahyp:hlinkClr xmlns:ahyp="http://schemas.microsoft.com/office/drawing/2018/hyperlinkcolor" val="tx"/>
                    </a:ext>
                  </a:extLst>
                </a:hlinkClick>
              </a:rPr>
              <a:t>kschenk@dvc.edu</a:t>
            </a:r>
            <a:endParaRPr lang="en-US" dirty="0">
              <a:solidFill>
                <a:srgbClr val="C00000"/>
              </a:solidFill>
            </a:endParaRPr>
          </a:p>
          <a:p>
            <a:pPr marL="0" indent="0">
              <a:buNone/>
            </a:pPr>
            <a:r>
              <a:rPr lang="en-US" dirty="0"/>
              <a:t>Carrie Roberson</a:t>
            </a:r>
          </a:p>
          <a:p>
            <a:pPr marL="0" indent="0">
              <a:buNone/>
            </a:pPr>
            <a:r>
              <a:rPr lang="en-US" dirty="0">
                <a:solidFill>
                  <a:srgbClr val="C00000"/>
                </a:solidFill>
                <a:hlinkClick r:id="rId6">
                  <a:extLst>
                    <a:ext uri="{A12FA001-AC4F-418D-AE19-62706E023703}">
                      <ahyp:hlinkClr xmlns:ahyp="http://schemas.microsoft.com/office/drawing/2018/hyperlinkcolor" val="tx"/>
                    </a:ext>
                  </a:extLst>
                </a:hlinkClick>
              </a:rPr>
              <a:t>RobersonCa@butte.edu</a:t>
            </a:r>
            <a:endParaRPr lang="en-US" dirty="0">
              <a:solidFill>
                <a:srgbClr val="C00000"/>
              </a:solidFill>
            </a:endParaRPr>
          </a:p>
        </p:txBody>
      </p:sp>
    </p:spTree>
    <p:extLst>
      <p:ext uri="{BB962C8B-B14F-4D97-AF65-F5344CB8AC3E}">
        <p14:creationId xmlns:p14="http://schemas.microsoft.com/office/powerpoint/2010/main" val="38944363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D1A159-513F-4457-AC80-F7EDA5372D5F}"/>
              </a:ext>
            </a:extLst>
          </p:cNvPr>
          <p:cNvSpPr>
            <a:spLocks noGrp="1"/>
          </p:cNvSpPr>
          <p:nvPr>
            <p:ph type="title"/>
          </p:nvPr>
        </p:nvSpPr>
        <p:spPr>
          <a:xfrm>
            <a:off x="457200" y="375782"/>
            <a:ext cx="8229600" cy="1039660"/>
          </a:xfrm>
        </p:spPr>
        <p:txBody>
          <a:bodyPr/>
          <a:lstStyle/>
          <a:p>
            <a:r>
              <a:rPr lang="en-US" dirty="0">
                <a:effectLst>
                  <a:outerShdw blurRad="38100" dist="38100" dir="2700000" algn="tl">
                    <a:srgbClr val="000000">
                      <a:alpha val="43137"/>
                    </a:srgbClr>
                  </a:outerShdw>
                </a:effectLst>
              </a:rPr>
              <a:t>REALITIES!</a:t>
            </a:r>
          </a:p>
        </p:txBody>
      </p:sp>
      <p:sp>
        <p:nvSpPr>
          <p:cNvPr id="3" name="Content Placeholder 2">
            <a:extLst>
              <a:ext uri="{FF2B5EF4-FFF2-40B4-BE49-F238E27FC236}">
                <a16:creationId xmlns:a16="http://schemas.microsoft.com/office/drawing/2014/main" id="{E672B40C-345F-47A8-B168-D87DB2C218EA}"/>
              </a:ext>
            </a:extLst>
          </p:cNvPr>
          <p:cNvSpPr>
            <a:spLocks noGrp="1"/>
          </p:cNvSpPr>
          <p:nvPr>
            <p:ph idx="1"/>
          </p:nvPr>
        </p:nvSpPr>
        <p:spPr>
          <a:xfrm>
            <a:off x="457200" y="1524000"/>
            <a:ext cx="8229600" cy="4050082"/>
          </a:xfrm>
        </p:spPr>
        <p:txBody>
          <a:bodyPr>
            <a:normAutofit fontScale="92500" lnSpcReduction="10000"/>
          </a:bodyPr>
          <a:lstStyle/>
          <a:p>
            <a:r>
              <a:rPr lang="en-US" dirty="0"/>
              <a:t>Paradigm shift, NOW…and forever?</a:t>
            </a:r>
          </a:p>
          <a:p>
            <a:r>
              <a:rPr lang="en-US" dirty="0"/>
              <a:t>Students and the student experience</a:t>
            </a:r>
          </a:p>
          <a:p>
            <a:r>
              <a:rPr lang="en-US" dirty="0"/>
              <a:t>System driven by legislation and law</a:t>
            </a:r>
          </a:p>
          <a:p>
            <a:r>
              <a:rPr lang="en-US" dirty="0"/>
              <a:t>CCCCO, CCC system, local college, department/program, course, other?</a:t>
            </a:r>
          </a:p>
          <a:p>
            <a:r>
              <a:rPr lang="en-US" dirty="0"/>
              <a:t>Student needs!</a:t>
            </a:r>
          </a:p>
          <a:p>
            <a:r>
              <a:rPr lang="en-US" dirty="0"/>
              <a:t>114 ways of doing, </a:t>
            </a:r>
          </a:p>
          <a:p>
            <a:pPr marL="0" indent="0">
              <a:buNone/>
            </a:pPr>
            <a:r>
              <a:rPr lang="en-US" dirty="0"/>
              <a:t>  114 ways of being</a:t>
            </a:r>
          </a:p>
          <a:p>
            <a:pPr marL="0" indent="0">
              <a:buNone/>
            </a:pPr>
            <a:r>
              <a:rPr lang="en-US" dirty="0"/>
              <a:t>             </a:t>
            </a:r>
          </a:p>
        </p:txBody>
      </p:sp>
      <p:pic>
        <p:nvPicPr>
          <p:cNvPr id="6" name="Picture 5" descr="check boxes">
            <a:extLst>
              <a:ext uri="{FF2B5EF4-FFF2-40B4-BE49-F238E27FC236}">
                <a16:creationId xmlns:a16="http://schemas.microsoft.com/office/drawing/2014/main" id="{E3772F20-50A2-4A8B-8D9E-9F5EF09D7295}"/>
              </a:ext>
            </a:extLst>
          </p:cNvPr>
          <p:cNvPicPr>
            <a:picLocks noChangeAspect="1"/>
          </p:cNvPicPr>
          <p:nvPr/>
        </p:nvPicPr>
        <p:blipFill>
          <a:blip r:embed="rId3"/>
          <a:stretch>
            <a:fillRect/>
          </a:stretch>
        </p:blipFill>
        <p:spPr>
          <a:xfrm>
            <a:off x="5386192" y="3753467"/>
            <a:ext cx="3620021" cy="3031627"/>
          </a:xfrm>
          <a:prstGeom prst="rect">
            <a:avLst/>
          </a:prstGeom>
        </p:spPr>
      </p:pic>
    </p:spTree>
    <p:extLst>
      <p:ext uri="{BB962C8B-B14F-4D97-AF65-F5344CB8AC3E}">
        <p14:creationId xmlns:p14="http://schemas.microsoft.com/office/powerpoint/2010/main" val="34825901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effectLst>
                  <a:outerShdw blurRad="38100" dist="38100" dir="2700000" algn="tl">
                    <a:srgbClr val="000000">
                      <a:alpha val="43137"/>
                    </a:srgbClr>
                  </a:outerShdw>
                </a:effectLst>
              </a:rPr>
              <a:t>Here we are…</a:t>
            </a:r>
          </a:p>
        </p:txBody>
      </p:sp>
      <p:sp>
        <p:nvSpPr>
          <p:cNvPr id="3" name="Content Placeholder 2"/>
          <p:cNvSpPr>
            <a:spLocks noGrp="1"/>
          </p:cNvSpPr>
          <p:nvPr>
            <p:ph idx="1"/>
          </p:nvPr>
        </p:nvSpPr>
        <p:spPr/>
        <p:txBody>
          <a:bodyPr>
            <a:normAutofit/>
          </a:bodyPr>
          <a:lstStyle/>
          <a:p>
            <a:pPr marL="0" indent="0">
              <a:buNone/>
            </a:pPr>
            <a:r>
              <a:rPr lang="en-US" dirty="0"/>
              <a:t>CTE program approval processes require input from local Advisory committees and review by the Regional Consortium to validate the proposed program’s responsiveness to labor market demand and employer needs. This breakout will focus on the process for Consortium review, the roles and responsibilities of Deputy Sector Navigators and the Regional Consortia in CTE program development, as well as tips and tricks to ensure the effectiveness of advisory committees.</a:t>
            </a:r>
          </a:p>
        </p:txBody>
      </p:sp>
    </p:spTree>
    <p:extLst>
      <p:ext uri="{BB962C8B-B14F-4D97-AF65-F5344CB8AC3E}">
        <p14:creationId xmlns:p14="http://schemas.microsoft.com/office/powerpoint/2010/main" val="27624276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Image result for career and technical education">
            <a:extLst>
              <a:ext uri="{FF2B5EF4-FFF2-40B4-BE49-F238E27FC236}">
                <a16:creationId xmlns:a16="http://schemas.microsoft.com/office/drawing/2014/main" id="{A6EB7DC7-24A7-4601-9513-702ABB819C8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6763" y="752475"/>
            <a:ext cx="7610475" cy="53530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001088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solidFill>
                  <a:srgbClr val="C00000"/>
                </a:solidFill>
                <a:cs typeface="American Typewriter"/>
              </a:rPr>
              <a:t>WHY?</a:t>
            </a:r>
            <a:endParaRPr lang="en-US" b="1" dirty="0">
              <a:solidFill>
                <a:srgbClr val="C00000"/>
              </a:solidFill>
            </a:endParaRPr>
          </a:p>
        </p:txBody>
      </p:sp>
      <p:sp>
        <p:nvSpPr>
          <p:cNvPr id="3" name="Content Placeholder 2"/>
          <p:cNvSpPr>
            <a:spLocks noGrp="1"/>
          </p:cNvSpPr>
          <p:nvPr>
            <p:ph idx="1"/>
          </p:nvPr>
        </p:nvSpPr>
        <p:spPr>
          <a:xfrm>
            <a:off x="457200" y="1709928"/>
            <a:ext cx="8229600" cy="4841184"/>
          </a:xfrm>
        </p:spPr>
        <p:txBody>
          <a:bodyPr>
            <a:normAutofit fontScale="77500" lnSpcReduction="20000"/>
          </a:bodyPr>
          <a:lstStyle/>
          <a:p>
            <a:pPr marL="0" indent="0">
              <a:buNone/>
            </a:pPr>
            <a:r>
              <a:rPr lang="en-US" b="1" dirty="0"/>
              <a:t>Legislative and Regulatory Guidance</a:t>
            </a:r>
            <a:endParaRPr lang="en-US" dirty="0"/>
          </a:p>
          <a:p>
            <a:pPr marL="0" indent="0">
              <a:buNone/>
            </a:pPr>
            <a:endParaRPr lang="en-US" dirty="0"/>
          </a:p>
          <a:p>
            <a:pPr marL="0" indent="0">
              <a:buNone/>
            </a:pPr>
            <a:r>
              <a:rPr lang="en-US" b="1" dirty="0"/>
              <a:t>California Education Code, Section 66010.4</a:t>
            </a:r>
          </a:p>
          <a:p>
            <a:pPr marL="0" indent="0">
              <a:buNone/>
            </a:pPr>
            <a:r>
              <a:rPr lang="en-US" dirty="0"/>
              <a:t>“A primary mission of the California Community Colleges is to advance California's economic growth and global competitiveness through education, training and services that contribute to continuous workforce development.“</a:t>
            </a:r>
          </a:p>
          <a:p>
            <a:pPr marL="0" indent="0">
              <a:buNone/>
            </a:pPr>
            <a:endParaRPr lang="en-US" dirty="0"/>
          </a:p>
          <a:p>
            <a:pPr marL="0" indent="0">
              <a:buNone/>
            </a:pPr>
            <a:r>
              <a:rPr lang="en-US" b="1" dirty="0"/>
              <a:t>California Government Code, Section 15370.24</a:t>
            </a:r>
          </a:p>
          <a:p>
            <a:pPr marL="0" indent="0">
              <a:buNone/>
            </a:pPr>
            <a:r>
              <a:rPr lang="en-US" dirty="0"/>
              <a:t>"The California Community Colleges shall work with businesses and employers to identify, on a region-by-region basis, work force education and training needs, including the needs of small business and create networks of service providers that meet identified needs in the most cost-effective and timely manner." </a:t>
            </a:r>
            <a:endParaRPr lang="en-US" sz="1600" dirty="0">
              <a:cs typeface="American Typewriter"/>
            </a:endParaRPr>
          </a:p>
          <a:p>
            <a:pPr marL="0" indent="0" algn="ctr">
              <a:buNone/>
            </a:pPr>
            <a:endParaRPr lang="en-US" sz="2100" dirty="0">
              <a:latin typeface="American Typewriter"/>
              <a:cs typeface="American Typewriter"/>
            </a:endParaRPr>
          </a:p>
          <a:p>
            <a:pPr marL="0" indent="0" algn="ctr">
              <a:buNone/>
            </a:pPr>
            <a:endParaRPr lang="en-US" sz="2100" dirty="0">
              <a:latin typeface="American Typewriter"/>
              <a:cs typeface="American Typewriter"/>
            </a:endParaRPr>
          </a:p>
          <a:p>
            <a:pPr marL="0" indent="0" algn="ctr">
              <a:buNone/>
            </a:pPr>
            <a:endParaRPr lang="en-US" sz="2100" dirty="0">
              <a:latin typeface="American Typewriter"/>
              <a:cs typeface="American Typewriter"/>
            </a:endParaRPr>
          </a:p>
        </p:txBody>
      </p:sp>
      <p:sp>
        <p:nvSpPr>
          <p:cNvPr id="4" name="Slide Number Placeholder 3"/>
          <p:cNvSpPr>
            <a:spLocks noGrp="1"/>
          </p:cNvSpPr>
          <p:nvPr>
            <p:ph type="sldNum" sz="quarter" idx="12"/>
          </p:nvPr>
        </p:nvSpPr>
        <p:spPr/>
        <p:txBody>
          <a:bodyPr/>
          <a:lstStyle/>
          <a:p>
            <a:fld id="{FFF6F13D-F0A3-46C2-B698-AB3A8038C3A8}" type="slidenum">
              <a:rPr lang="en-US" smtClean="0">
                <a:solidFill>
                  <a:prstClr val="black">
                    <a:tint val="75000"/>
                  </a:prstClr>
                </a:solidFill>
              </a:rPr>
              <a:pPr/>
              <a:t>5</a:t>
            </a:fld>
            <a:endParaRPr lang="en-US" dirty="0">
              <a:solidFill>
                <a:prstClr val="black">
                  <a:tint val="75000"/>
                </a:prstClr>
              </a:solidFill>
            </a:endParaRPr>
          </a:p>
        </p:txBody>
      </p:sp>
    </p:spTree>
    <p:extLst>
      <p:ext uri="{BB962C8B-B14F-4D97-AF65-F5344CB8AC3E}">
        <p14:creationId xmlns:p14="http://schemas.microsoft.com/office/powerpoint/2010/main" val="22528227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6F8A19-B498-4E26-AFF0-C5EA57A0B880}"/>
              </a:ext>
            </a:extLst>
          </p:cNvPr>
          <p:cNvSpPr>
            <a:spLocks noGrp="1"/>
          </p:cNvSpPr>
          <p:nvPr>
            <p:ph type="title"/>
          </p:nvPr>
        </p:nvSpPr>
        <p:spPr/>
        <p:txBody>
          <a:bodyPr/>
          <a:lstStyle/>
          <a:p>
            <a:r>
              <a:rPr lang="en-US" b="1" dirty="0">
                <a:solidFill>
                  <a:srgbClr val="C00000"/>
                </a:solidFill>
              </a:rPr>
              <a:t>And…</a:t>
            </a:r>
          </a:p>
        </p:txBody>
      </p:sp>
      <p:sp>
        <p:nvSpPr>
          <p:cNvPr id="3" name="Content Placeholder 2">
            <a:extLst>
              <a:ext uri="{FF2B5EF4-FFF2-40B4-BE49-F238E27FC236}">
                <a16:creationId xmlns:a16="http://schemas.microsoft.com/office/drawing/2014/main" id="{F79FDFE9-AE99-41B5-98FF-90437257EF16}"/>
              </a:ext>
            </a:extLst>
          </p:cNvPr>
          <p:cNvSpPr>
            <a:spLocks noGrp="1"/>
          </p:cNvSpPr>
          <p:nvPr>
            <p:ph idx="1"/>
          </p:nvPr>
        </p:nvSpPr>
        <p:spPr>
          <a:xfrm>
            <a:off x="400832" y="1434229"/>
            <a:ext cx="8229600" cy="5254669"/>
          </a:xfrm>
        </p:spPr>
        <p:txBody>
          <a:bodyPr>
            <a:noAutofit/>
          </a:bodyPr>
          <a:lstStyle/>
          <a:p>
            <a:pPr marL="0" indent="0">
              <a:buNone/>
            </a:pPr>
            <a:r>
              <a:rPr lang="en-US" sz="2000" b="1" dirty="0"/>
              <a:t>Chapter Four: </a:t>
            </a:r>
          </a:p>
          <a:p>
            <a:pPr marL="0" indent="0">
              <a:buNone/>
            </a:pPr>
            <a:r>
              <a:rPr lang="en-US" sz="2000" b="1" dirty="0"/>
              <a:t>California State Plan for Vocational and Technical Education </a:t>
            </a:r>
            <a:r>
              <a:rPr lang="en-US" sz="2000" dirty="0"/>
              <a:t>outlines the role of the Community College system in workforce preparation and mandates the efforts to improve linkages, cooperation and collaboration among a variety of partners to "produce responsive solutions to workforce development needs.“ (pg.16)</a:t>
            </a:r>
          </a:p>
          <a:p>
            <a:pPr marL="0" indent="0">
              <a:buNone/>
            </a:pPr>
            <a:endParaRPr lang="en-US" sz="800" dirty="0"/>
          </a:p>
          <a:p>
            <a:pPr marL="0" indent="0">
              <a:buNone/>
            </a:pPr>
            <a:r>
              <a:rPr lang="en-US" sz="2000" dirty="0"/>
              <a:t>Plan advocates the development/strengthening of linkages between:</a:t>
            </a:r>
          </a:p>
          <a:p>
            <a:pPr marL="0" indent="0">
              <a:buNone/>
            </a:pPr>
            <a:r>
              <a:rPr lang="en-US" sz="2000" dirty="0"/>
              <a:t>· </a:t>
            </a:r>
            <a:r>
              <a:rPr lang="en-US" sz="1800" dirty="0"/>
              <a:t>Secondary education</a:t>
            </a:r>
          </a:p>
          <a:p>
            <a:pPr marL="0" indent="0">
              <a:buNone/>
            </a:pPr>
            <a:r>
              <a:rPr lang="en-US" sz="1800" dirty="0"/>
              <a:t>· Post-secondary education</a:t>
            </a:r>
          </a:p>
          <a:p>
            <a:pPr marL="0" indent="0">
              <a:buNone/>
            </a:pPr>
            <a:r>
              <a:rPr lang="en-US" sz="1800" dirty="0"/>
              <a:t>· Business</a:t>
            </a:r>
          </a:p>
          <a:p>
            <a:pPr marL="0" indent="0">
              <a:buNone/>
            </a:pPr>
            <a:r>
              <a:rPr lang="en-US" sz="1800" dirty="0"/>
              <a:t>· Industry</a:t>
            </a:r>
          </a:p>
          <a:p>
            <a:pPr marL="0" indent="0">
              <a:buNone/>
            </a:pPr>
            <a:r>
              <a:rPr lang="en-US" sz="1800" dirty="0"/>
              <a:t>· Labor</a:t>
            </a:r>
          </a:p>
          <a:p>
            <a:pPr marL="0" indent="0">
              <a:buNone/>
            </a:pPr>
            <a:r>
              <a:rPr lang="en-US" sz="1800" dirty="0"/>
              <a:t>· State and local government</a:t>
            </a:r>
          </a:p>
          <a:p>
            <a:pPr marL="0" indent="0">
              <a:buNone/>
            </a:pPr>
            <a:r>
              <a:rPr lang="en-US" sz="1800" dirty="0"/>
              <a:t>· Community representatives</a:t>
            </a:r>
          </a:p>
          <a:p>
            <a:pPr marL="0" indent="0">
              <a:buNone/>
            </a:pPr>
            <a:r>
              <a:rPr lang="en-US" sz="1800" dirty="0"/>
              <a:t>· Students</a:t>
            </a:r>
          </a:p>
        </p:txBody>
      </p:sp>
    </p:spTree>
    <p:extLst>
      <p:ext uri="{BB962C8B-B14F-4D97-AF65-F5344CB8AC3E}">
        <p14:creationId xmlns:p14="http://schemas.microsoft.com/office/powerpoint/2010/main" val="36062878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913837-5943-4F07-A3B3-EDBBE811ABBD}"/>
              </a:ext>
            </a:extLst>
          </p:cNvPr>
          <p:cNvSpPr>
            <a:spLocks noGrp="1"/>
          </p:cNvSpPr>
          <p:nvPr>
            <p:ph type="title"/>
          </p:nvPr>
        </p:nvSpPr>
        <p:spPr>
          <a:xfrm>
            <a:off x="457200" y="533400"/>
            <a:ext cx="8229600" cy="481208"/>
          </a:xfrm>
        </p:spPr>
        <p:txBody>
          <a:bodyPr>
            <a:normAutofit fontScale="90000"/>
          </a:bodyPr>
          <a:lstStyle/>
          <a:p>
            <a:pPr algn="ctr"/>
            <a:r>
              <a:rPr lang="en-US" b="1" dirty="0">
                <a:solidFill>
                  <a:srgbClr val="C00000"/>
                </a:solidFill>
              </a:rPr>
              <a:t>OTHER?</a:t>
            </a:r>
          </a:p>
        </p:txBody>
      </p:sp>
      <p:sp>
        <p:nvSpPr>
          <p:cNvPr id="3" name="Content Placeholder 2">
            <a:extLst>
              <a:ext uri="{FF2B5EF4-FFF2-40B4-BE49-F238E27FC236}">
                <a16:creationId xmlns:a16="http://schemas.microsoft.com/office/drawing/2014/main" id="{4F6FDDC3-9A63-40FA-A014-BC0E827F486C}"/>
              </a:ext>
            </a:extLst>
          </p:cNvPr>
          <p:cNvSpPr>
            <a:spLocks noGrp="1"/>
          </p:cNvSpPr>
          <p:nvPr>
            <p:ph idx="1"/>
          </p:nvPr>
        </p:nvSpPr>
        <p:spPr>
          <a:xfrm>
            <a:off x="244258" y="1089765"/>
            <a:ext cx="8724378" cy="5542768"/>
          </a:xfrm>
        </p:spPr>
        <p:txBody>
          <a:bodyPr>
            <a:noAutofit/>
          </a:bodyPr>
          <a:lstStyle/>
          <a:p>
            <a:pPr marL="0" indent="0">
              <a:buNone/>
            </a:pPr>
            <a:r>
              <a:rPr lang="en-US" sz="1300" b="1" dirty="0"/>
              <a:t>Perkins IV: PART B, SEC. 121. STATE ADMINISTRATION</a:t>
            </a:r>
          </a:p>
          <a:p>
            <a:r>
              <a:rPr lang="en-US" sz="1300" dirty="0"/>
              <a:t>(8) describes how the eligible agency will annually evaluate the effectiveness of such career and technical education programs, and describe, to the extent practicable, how the eligible agency is coordinating such programs to ensure non-duplication with other Federal programs;</a:t>
            </a:r>
          </a:p>
          <a:p>
            <a:endParaRPr lang="en-US" sz="1300" dirty="0"/>
          </a:p>
          <a:p>
            <a:pPr marL="0" indent="0">
              <a:buNone/>
            </a:pPr>
            <a:r>
              <a:rPr lang="en-US" sz="1300" b="1" dirty="0"/>
              <a:t>California State Plan: Requirements of Local Educational Agency CTE Programs Assisted with Section 131 and 132 Funds </a:t>
            </a:r>
            <a:r>
              <a:rPr lang="en-US" sz="1300" dirty="0"/>
              <a:t>(Page 223)</a:t>
            </a:r>
          </a:p>
          <a:p>
            <a:r>
              <a:rPr lang="en-US" sz="1300" dirty="0"/>
              <a:t>Have extensive business and industry involvement, as evidenced by not less than one annual business and industry advisory committee meeting and planned business and industry involvement in program activities as described in the Guidelines for the 2008–2012 Local Plan for Career Technical Education and instructions for the annual application for funds.</a:t>
            </a:r>
          </a:p>
          <a:p>
            <a:endParaRPr lang="en-US" sz="1300" dirty="0"/>
          </a:p>
          <a:p>
            <a:pPr marL="0" indent="0">
              <a:buNone/>
            </a:pPr>
            <a:r>
              <a:rPr lang="en-US" sz="1300" b="1" dirty="0"/>
              <a:t>California Education Code Section 78016</a:t>
            </a:r>
            <a:br>
              <a:rPr lang="en-US" sz="1300" dirty="0"/>
            </a:br>
            <a:r>
              <a:rPr lang="en-US" sz="1300" dirty="0"/>
              <a:t>(a) Every vocational or occupational training program offered by a community college district shall be reviewed every two years by the governing board of the district to ensure that each program, as demonstrated by the California Occupational Information System, including the State-Local Cooperative Labor Market Information Program established in Section 10533 of the Unemployment Insurance Code, or if this program is not available in the labor market area, other available sources of labor market information, does all of the following: </a:t>
            </a:r>
          </a:p>
          <a:p>
            <a:r>
              <a:rPr lang="en-US" sz="1300" dirty="0"/>
              <a:t>(1) Meets a documented labor market demand. </a:t>
            </a:r>
          </a:p>
          <a:p>
            <a:r>
              <a:rPr lang="en-US" sz="1300" dirty="0"/>
              <a:t>(2) Does not represent unnecessary duplication of other manpower training programs in the area. </a:t>
            </a:r>
          </a:p>
          <a:p>
            <a:r>
              <a:rPr lang="en-US" sz="1300" dirty="0"/>
              <a:t>(3) Is of demonstrated effectiveness as measured by the employment and completion success of its students. </a:t>
            </a:r>
          </a:p>
          <a:p>
            <a:endParaRPr lang="en-US" sz="1300" dirty="0"/>
          </a:p>
          <a:p>
            <a:pPr marL="0" indent="0">
              <a:buNone/>
            </a:pPr>
            <a:r>
              <a:rPr lang="en-US" sz="1300" b="1" dirty="0"/>
              <a:t>Program and Course Approval Handbook</a:t>
            </a:r>
            <a:r>
              <a:rPr lang="en-US" sz="1300" dirty="0"/>
              <a:t>, Sixth Edition, July 2017, pp. 75,76,77, 85</a:t>
            </a:r>
            <a:br>
              <a:rPr lang="en-US" sz="1300" dirty="0"/>
            </a:br>
            <a:r>
              <a:rPr lang="en-US" sz="1300" dirty="0"/>
              <a:t>Page 75, 76</a:t>
            </a:r>
          </a:p>
          <a:p>
            <a:r>
              <a:rPr lang="en-US" sz="1300" dirty="0"/>
              <a:t>B. Criteria for Approval – Career Technical Education Degrees: AA and AS</a:t>
            </a:r>
          </a:p>
        </p:txBody>
      </p:sp>
    </p:spTree>
    <p:extLst>
      <p:ext uri="{BB962C8B-B14F-4D97-AF65-F5344CB8AC3E}">
        <p14:creationId xmlns:p14="http://schemas.microsoft.com/office/powerpoint/2010/main" val="15507505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E1ACFB-0E85-4E40-8855-7B87C579A3FC}"/>
              </a:ext>
            </a:extLst>
          </p:cNvPr>
          <p:cNvSpPr>
            <a:spLocks noGrp="1"/>
          </p:cNvSpPr>
          <p:nvPr>
            <p:ph type="title"/>
          </p:nvPr>
        </p:nvSpPr>
        <p:spPr/>
        <p:txBody>
          <a:bodyPr>
            <a:normAutofit fontScale="90000"/>
          </a:bodyPr>
          <a:lstStyle/>
          <a:p>
            <a:r>
              <a:rPr lang="en-US" b="1" dirty="0">
                <a:solidFill>
                  <a:srgbClr val="C00000"/>
                </a:solidFill>
              </a:rPr>
              <a:t>ACCJC Accreditation Standards</a:t>
            </a:r>
          </a:p>
        </p:txBody>
      </p:sp>
      <p:sp>
        <p:nvSpPr>
          <p:cNvPr id="8" name="Content Placeholder 7">
            <a:extLst>
              <a:ext uri="{FF2B5EF4-FFF2-40B4-BE49-F238E27FC236}">
                <a16:creationId xmlns:a16="http://schemas.microsoft.com/office/drawing/2014/main" id="{D9CCA302-4ED1-4EFB-B0F6-08FB5A93889A}"/>
              </a:ext>
            </a:extLst>
          </p:cNvPr>
          <p:cNvSpPr>
            <a:spLocks noGrp="1"/>
          </p:cNvSpPr>
          <p:nvPr>
            <p:ph idx="1"/>
          </p:nvPr>
        </p:nvSpPr>
        <p:spPr/>
        <p:txBody>
          <a:bodyPr>
            <a:normAutofit/>
          </a:bodyPr>
          <a:lstStyle/>
          <a:p>
            <a:pPr marL="0" indent="0">
              <a:buNone/>
            </a:pPr>
            <a:r>
              <a:rPr lang="en-US" sz="2400" dirty="0"/>
              <a:t>Standard II: Student Learning Programs and Services</a:t>
            </a:r>
          </a:p>
          <a:p>
            <a:pPr marL="0" indent="0">
              <a:buNone/>
            </a:pPr>
            <a:r>
              <a:rPr lang="en-US" sz="2400" dirty="0"/>
              <a:t>Instructional Programs</a:t>
            </a:r>
          </a:p>
          <a:p>
            <a:pPr marL="0" indent="0">
              <a:buNone/>
            </a:pPr>
            <a:endParaRPr lang="en-US" sz="2400" dirty="0"/>
          </a:p>
          <a:p>
            <a:pPr marL="0" indent="0">
              <a:buNone/>
            </a:pPr>
            <a:r>
              <a:rPr lang="en-US" sz="1800" dirty="0"/>
              <a:t>14. Graduates completing career-technical certificates and degrees demonstrate technical and professional competencies that meet employment standards and other applicable standards and preparation for external licensure and certification.</a:t>
            </a:r>
          </a:p>
          <a:p>
            <a:pPr marL="0" indent="0">
              <a:buNone/>
            </a:pPr>
            <a:endParaRPr lang="en-US" sz="1800" dirty="0"/>
          </a:p>
          <a:p>
            <a:pPr marL="0" indent="0">
              <a:buNone/>
            </a:pPr>
            <a:r>
              <a:rPr lang="en-US" sz="1800" dirty="0"/>
              <a:t>16. The institution regularly evaluates and improves the quality and currency of all instructional programs offered in the name of the institution, including collegiate, pre-collegiate, career-technical, and continuing and community education courses and programs, regardless of delivery mode or location. The institution systematically strives to improve programs and courses to enhance learning outcomes and achievement for students.</a:t>
            </a:r>
          </a:p>
        </p:txBody>
      </p:sp>
    </p:spTree>
    <p:extLst>
      <p:ext uri="{BB962C8B-B14F-4D97-AF65-F5344CB8AC3E}">
        <p14:creationId xmlns:p14="http://schemas.microsoft.com/office/powerpoint/2010/main" val="6553146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635A8B-0853-4197-BFDB-0A89FCA272A8}"/>
              </a:ext>
            </a:extLst>
          </p:cNvPr>
          <p:cNvSpPr>
            <a:spLocks noGrp="1"/>
          </p:cNvSpPr>
          <p:nvPr>
            <p:ph type="title"/>
          </p:nvPr>
        </p:nvSpPr>
        <p:spPr/>
        <p:txBody>
          <a:bodyPr>
            <a:noAutofit/>
          </a:bodyPr>
          <a:lstStyle/>
          <a:p>
            <a:r>
              <a:rPr lang="en-US" sz="3200" b="1" dirty="0">
                <a:solidFill>
                  <a:srgbClr val="C00000"/>
                </a:solidFill>
              </a:rPr>
              <a:t>Title 5, Section 55601: Appointment of Vocational Education Advisory Committee</a:t>
            </a:r>
            <a:endParaRPr lang="en-US" sz="3200" dirty="0">
              <a:solidFill>
                <a:srgbClr val="C00000"/>
              </a:solidFill>
            </a:endParaRPr>
          </a:p>
        </p:txBody>
      </p:sp>
      <p:sp>
        <p:nvSpPr>
          <p:cNvPr id="3" name="Content Placeholder 2">
            <a:extLst>
              <a:ext uri="{FF2B5EF4-FFF2-40B4-BE49-F238E27FC236}">
                <a16:creationId xmlns:a16="http://schemas.microsoft.com/office/drawing/2014/main" id="{D42CE2CC-7FC7-4222-9280-4BA2C41128BD}"/>
              </a:ext>
            </a:extLst>
          </p:cNvPr>
          <p:cNvSpPr>
            <a:spLocks noGrp="1"/>
          </p:cNvSpPr>
          <p:nvPr>
            <p:ph idx="1"/>
          </p:nvPr>
        </p:nvSpPr>
        <p:spPr/>
        <p:txBody>
          <a:bodyPr>
            <a:normAutofit fontScale="92500" lnSpcReduction="10000"/>
          </a:bodyPr>
          <a:lstStyle/>
          <a:p>
            <a:pPr marL="0" indent="0">
              <a:buNone/>
            </a:pPr>
            <a:br>
              <a:rPr lang="en-US" dirty="0"/>
            </a:br>
            <a:r>
              <a:rPr lang="en-US" dirty="0"/>
              <a:t>The governing board of each community college district participating in a vocational education program shall appoint a vocational education advisory committee to develop recommendations on the program and to provide liaison between the district and potential employers. The committee shall consist of one or more representatives of the general public knowledgeable about the educational needs of disadvantaged populations, students, teachers, business, industry, the college administration, and the field office of the Employment Development Department.</a:t>
            </a:r>
          </a:p>
        </p:txBody>
      </p:sp>
    </p:spTree>
    <p:extLst>
      <p:ext uri="{BB962C8B-B14F-4D97-AF65-F5344CB8AC3E}">
        <p14:creationId xmlns:p14="http://schemas.microsoft.com/office/powerpoint/2010/main" val="145476208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Clarity.thmx</Template>
  <TotalTime>555</TotalTime>
  <Words>1070</Words>
  <Application>Microsoft Office PowerPoint</Application>
  <PresentationFormat>On-screen Show (4:3)</PresentationFormat>
  <Paragraphs>157</Paragraphs>
  <Slides>18</Slides>
  <Notes>18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American Typewriter</vt:lpstr>
      <vt:lpstr>Arial</vt:lpstr>
      <vt:lpstr>Calibri</vt:lpstr>
      <vt:lpstr>Tahoma</vt:lpstr>
      <vt:lpstr>Clarity</vt:lpstr>
      <vt:lpstr>Effective Practices for Working with CTE Advisory Committees and Regional Consortia</vt:lpstr>
      <vt:lpstr>REALITIES!</vt:lpstr>
      <vt:lpstr>Here we are…</vt:lpstr>
      <vt:lpstr>PowerPoint Presentation</vt:lpstr>
      <vt:lpstr>WHY?</vt:lpstr>
      <vt:lpstr>And…</vt:lpstr>
      <vt:lpstr>OTHER?</vt:lpstr>
      <vt:lpstr>ACCJC Accreditation Standards</vt:lpstr>
      <vt:lpstr>Title 5, Section 55601: Appointment of Vocational Education Advisory Committee</vt:lpstr>
      <vt:lpstr>Advisory Committee Role</vt:lpstr>
      <vt:lpstr>CTE Program Approvals</vt:lpstr>
      <vt:lpstr>Do you know your Regional Consortium?</vt:lpstr>
      <vt:lpstr>Regional Consortia Role</vt:lpstr>
      <vt:lpstr>Deputy Sector Navigator (DSN):</vt:lpstr>
      <vt:lpstr>www.regionalcte.org </vt:lpstr>
      <vt:lpstr>YOUR TURN!  ~ACTIVITY~</vt:lpstr>
      <vt:lpstr>Effective Practices</vt:lpstr>
      <vt:lpstr>QUESTIONS…&amp; 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Virginia May</dc:creator>
  <cp:lastModifiedBy>Roberson, Carrie</cp:lastModifiedBy>
  <cp:revision>97</cp:revision>
  <cp:lastPrinted>2019-06-12T13:46:17Z</cp:lastPrinted>
  <dcterms:created xsi:type="dcterms:W3CDTF">2015-10-21T19:14:41Z</dcterms:created>
  <dcterms:modified xsi:type="dcterms:W3CDTF">2019-07-16T13:39:46Z</dcterms:modified>
</cp:coreProperties>
</file>