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 id="2147483668" r:id="rId2"/>
    <p:sldMasterId id="2147483669" r:id="rId3"/>
  </p:sldMasterIdLst>
  <p:notesMasterIdLst>
    <p:notesMasterId r:id="rId4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Old Standard TT" pitchFamily="2" charset="77"/>
      <p:regular r:id="rId46"/>
      <p:bold r:id="rId47"/>
      <p: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5d38c0b97_11_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 name="Google Shape;120;gd5d38c0b97_1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59a195949_0_8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d59a195949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Class or “Face-to-Face” </a:t>
            </a:r>
            <a:endParaRPr/>
          </a:p>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59a195949_0_9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d59a195949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59a195949_0_9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d59a195949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59a195949_0_10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d59a195949_0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59a195949_0_11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d59a195949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59a195949_0_13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d59a195949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59a195949_0_15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d59a195949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59a195949_0_1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d59a195949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d59a195949_0_18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d59a195949_0_1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59a195949_0_19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d59a195949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a:p>
            <a:pPr marL="0" lvl="0" indent="0" algn="l" rtl="0">
              <a:lnSpc>
                <a:spcPct val="100000"/>
              </a:lnSpc>
              <a:spcBef>
                <a:spcPts val="0"/>
              </a:spcBef>
              <a:spcAft>
                <a:spcPts val="0"/>
              </a:spcAft>
              <a:buSzPts val="1100"/>
              <a:buNone/>
            </a:pPr>
            <a:r>
              <a:rPr lang="en-US"/>
              <a:t>SDCCE indicates Outside of Class Hours in the COR DE Addendum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dc58373bd_0_2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dc58373b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Matthew</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59a195949_0_45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d59a195949_0_4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Michelle</a:t>
            </a:r>
            <a:endParaRPr/>
          </a:p>
          <a:p>
            <a:pPr marL="0" lvl="0" indent="0" algn="l" rtl="0">
              <a:lnSpc>
                <a:spcPct val="100000"/>
              </a:lnSpc>
              <a:spcBef>
                <a:spcPts val="0"/>
              </a:spcBef>
              <a:spcAft>
                <a:spcPts val="0"/>
              </a:spcAft>
              <a:buSzPts val="1100"/>
              <a:buNone/>
            </a:pPr>
            <a:r>
              <a:rPr lang="en-US"/>
              <a:t>So here are the three buckets in total that are used within the Alternative Accounting Method Formula. Its important to note (again) that institutions may interpret contact differently - some consider it office hours as in credit, because FTES seems very high, otherwise. It is, compared to a positive attendance class!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d59a195949_0_21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d59a195949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Michelle</a:t>
            </a:r>
            <a:endParaRPr/>
          </a:p>
          <a:p>
            <a:pPr marL="0" lvl="0" indent="0" algn="l" rtl="0">
              <a:lnSpc>
                <a:spcPct val="100000"/>
              </a:lnSpc>
              <a:spcBef>
                <a:spcPts val="0"/>
              </a:spcBef>
              <a:spcAft>
                <a:spcPts val="0"/>
              </a:spcAft>
              <a:buSzPts val="1100"/>
              <a:buNone/>
            </a:pPr>
            <a:r>
              <a:rPr lang="en-US"/>
              <a:t>Again, the outside hours are identified on the DE addendum attached to the COR. COntact hours are determined at the section level by the offering instructor.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MF to break in and talk about how other institutions approach it and why?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59a195949_0_23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d59a195949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Michelle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d59a195949_0_24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d59a19594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Michelle</a:t>
            </a:r>
            <a:endParaRPr/>
          </a:p>
          <a:p>
            <a:pPr marL="0" lvl="0" indent="0" algn="l" rtl="0">
              <a:lnSpc>
                <a:spcPct val="100000"/>
              </a:lnSpc>
              <a:spcBef>
                <a:spcPts val="0"/>
              </a:spcBef>
              <a:spcAft>
                <a:spcPts val="0"/>
              </a:spcAft>
              <a:buSzPts val="1100"/>
              <a:buNone/>
            </a:pPr>
            <a:r>
              <a:rPr lang="en-US"/>
              <a:t>SDCCE developed DE Addendums to all the. WE identify there things like, outside of class hours, expectations of contact, the type of online course that can be offered (i.e. fully, hybrid, only in an emergency)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59a195949_0_26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d59a195949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Michelle</a:t>
            </a:r>
            <a:endParaRPr/>
          </a:p>
          <a:p>
            <a:pPr marL="0" lvl="0" indent="0" algn="l" rtl="0">
              <a:lnSpc>
                <a:spcPct val="100000"/>
              </a:lnSpc>
              <a:spcBef>
                <a:spcPts val="0"/>
              </a:spcBef>
              <a:spcAft>
                <a:spcPts val="0"/>
              </a:spcAft>
              <a:buSzPts val="1100"/>
              <a:buNone/>
            </a:pPr>
            <a:r>
              <a:rPr lang="en-US"/>
              <a:t>Title V defines noncredit online different than online credit!!!!!</a:t>
            </a:r>
            <a:endParaRPr/>
          </a:p>
          <a:p>
            <a:pPr marL="0" lvl="0" indent="0" algn="l" rtl="0">
              <a:lnSpc>
                <a:spcPct val="100000"/>
              </a:lnSpc>
              <a:spcBef>
                <a:spcPts val="0"/>
              </a:spcBef>
              <a:spcAft>
                <a:spcPts val="0"/>
              </a:spcAft>
              <a:buSzPts val="1100"/>
              <a:buNone/>
            </a:pPr>
            <a:r>
              <a:rPr lang="en-US"/>
              <a:t>Online Example: final two bullets relate to asynchronous contact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d59a195949_0_28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gd59a195949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Michelle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4eccd27503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4eccd2750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Michelle</a:t>
            </a:r>
            <a:endParaRPr/>
          </a:p>
          <a:p>
            <a:pPr marL="0" lvl="0" indent="0" algn="l" rtl="0">
              <a:spcBef>
                <a:spcPts val="0"/>
              </a:spcBef>
              <a:spcAft>
                <a:spcPts val="0"/>
              </a:spcAft>
              <a:buNone/>
            </a:pPr>
            <a:r>
              <a:rPr lang="en-US"/>
              <a:t>One advantage of COVID is that we are able to enroll students without a mandatory onsite meeting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59a195949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d59a19594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Hand to Matthew</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d59a195949_0_4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d59a19594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Matthew</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d59a195949_0_5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d59a19594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Matthew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59a19594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59a1959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Matthew</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d59a195949_0_6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d59a19594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Mathew</a:t>
            </a:r>
            <a:endParaRPr>
              <a:solidFill>
                <a:schemeClr val="dk1"/>
              </a:solidFill>
            </a:endParaRPr>
          </a:p>
          <a:p>
            <a:pPr marL="0" lvl="0" indent="0" algn="l" rtl="0">
              <a:spcBef>
                <a:spcPts val="0"/>
              </a:spcBef>
              <a:spcAft>
                <a:spcPts val="0"/>
              </a:spcAft>
              <a:buNone/>
            </a:pPr>
            <a:r>
              <a:rPr lang="en-US">
                <a:solidFill>
                  <a:schemeClr val="dk1"/>
                </a:solidFill>
              </a:rPr>
              <a:t>Outside of class work is anything that doesn’t receive contact from the instructor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d59a19594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d59a19594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Hand to Jan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d59a195949_0_5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d59a195949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d59a195949_0_5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d59a195949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d59a195949_0_5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d59a195949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ef7560eea_1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Matthew</a:t>
            </a:r>
            <a:endParaRPr/>
          </a:p>
        </p:txBody>
      </p:sp>
      <p:sp>
        <p:nvSpPr>
          <p:cNvPr id="464" name="Google Shape;464;g2ef7560eea_1_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ef7560eea_1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ef7560eea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2e3c3613f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42e3c3613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2e3c3613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a:t>Michelle</a:t>
            </a:r>
            <a:endParaRPr/>
          </a:p>
        </p:txBody>
      </p:sp>
      <p:sp>
        <p:nvSpPr>
          <p:cNvPr id="137" name="Google Shape;137;g42e3c3613f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2ee8386a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a:t>Michelle</a:t>
            </a:r>
            <a:endParaRPr/>
          </a:p>
        </p:txBody>
      </p:sp>
      <p:sp>
        <p:nvSpPr>
          <p:cNvPr id="146" name="Google Shape;146;g42ee8386a0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e64afd28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p>
        </p:txBody>
      </p:sp>
      <p:sp>
        <p:nvSpPr>
          <p:cNvPr id="154" name="Google Shape;154;g4e64afd284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5a0bccb95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a:t>Michelle</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US"/>
              <a:t>SDCCE applied for the CVC-OEI grant in order to start offering fully-online programs in 2020 (and then COVID hit!). Up until this time all of our programs were Hybrid - although we did have some fully online classes. </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US"/>
              <a:t>We started the build out with our Business and Technology program and have now moved onto ESL and HSEP. WE will have 22 programs fully online by fall which is about 25% of our CDCP programs.</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US"/>
              <a:t>The intent is to provide both synchronous and asynchronous instruction - in fact it must include online face-to-face instruction, low or zero textbook costs, and significant interaction from faculty to student and student to student. </a:t>
            </a:r>
            <a:endParaRPr/>
          </a:p>
          <a:p>
            <a:pPr marL="0" lvl="0" indent="0" algn="l" rtl="0">
              <a:spcBef>
                <a:spcPts val="0"/>
              </a:spcBef>
              <a:spcAft>
                <a:spcPts val="0"/>
              </a:spcAft>
              <a:buClr>
                <a:srgbClr val="000000"/>
              </a:buClr>
              <a:buSzPts val="1100"/>
              <a:buFont typeface="Arial"/>
              <a:buNone/>
            </a:pPr>
            <a:endParaRPr/>
          </a:p>
        </p:txBody>
      </p:sp>
      <p:sp>
        <p:nvSpPr>
          <p:cNvPr id="162" name="Google Shape;162;gd5a0bccb95_2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59a195949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59a19594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Matthew</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d59a195949_0_37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d59a195949_0_3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Matthew</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TITLE_AND_DESCRIPTION_1">
  <p:cSld name="SECTION_TITLE_AND_DESCRIPTION_1">
    <p:spTree>
      <p:nvGrpSpPr>
        <p:cNvPr id="1" name="Shape 80"/>
        <p:cNvGrpSpPr/>
        <p:nvPr/>
      </p:nvGrpSpPr>
      <p:grpSpPr>
        <a:xfrm>
          <a:off x="0" y="0"/>
          <a:ext cx="0" cy="0"/>
          <a:chOff x="0" y="0"/>
          <a:chExt cx="0" cy="0"/>
        </a:xfrm>
      </p:grpSpPr>
      <p:sp>
        <p:nvSpPr>
          <p:cNvPr id="81" name="Google Shape;81;p1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p13"/>
          <p:cNvSpPr txBox="1">
            <a:spLocks noGrp="1"/>
          </p:cNvSpPr>
          <p:nvPr>
            <p:ph type="title"/>
          </p:nvPr>
        </p:nvSpPr>
        <p:spPr>
          <a:xfrm>
            <a:off x="354000" y="1644233"/>
            <a:ext cx="53937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83" name="Google Shape;83;p13"/>
          <p:cNvSpPr txBox="1">
            <a:spLocks noGrp="1"/>
          </p:cNvSpPr>
          <p:nvPr>
            <p:ph type="subTitle" idx="1"/>
          </p:nvPr>
        </p:nvSpPr>
        <p:spPr>
          <a:xfrm>
            <a:off x="354000" y="3737433"/>
            <a:ext cx="5393700" cy="1646700"/>
          </a:xfrm>
          <a:prstGeom prst="rect">
            <a:avLst/>
          </a:prstGeom>
        </p:spPr>
        <p:txBody>
          <a:bodyPr spcFirstLastPara="1" wrap="square" lIns="91425" tIns="91425" rIns="91425" bIns="91425"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84" name="Google Shape;84;p13"/>
          <p:cNvSpPr txBox="1">
            <a:spLocks noGrp="1"/>
          </p:cNvSpPr>
          <p:nvPr>
            <p:ph type="body" idx="2"/>
          </p:nvPr>
        </p:nvSpPr>
        <p:spPr>
          <a:xfrm>
            <a:off x="6586000" y="965433"/>
            <a:ext cx="5115900" cy="4926900"/>
          </a:xfrm>
          <a:prstGeom prst="rect">
            <a:avLst/>
          </a:prstGeom>
        </p:spPr>
        <p:txBody>
          <a:bodyPr spcFirstLastPara="1" wrap="square" lIns="91425" tIns="91425" rIns="91425" bIns="91425" anchor="ctr" anchorCtr="0">
            <a:no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5" name="Google Shape;85;p1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_1ee88fd35f70a022">
  <p:cSld name="BLANK_1ee88fd35f70a022">
    <p:spTree>
      <p:nvGrpSpPr>
        <p:cNvPr id="1" name="Shape 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93"/>
        <p:cNvGrpSpPr/>
        <p:nvPr/>
      </p:nvGrpSpPr>
      <p:grpSpPr>
        <a:xfrm>
          <a:off x="0" y="0"/>
          <a:ext cx="0" cy="0"/>
          <a:chOff x="0" y="0"/>
          <a:chExt cx="0" cy="0"/>
        </a:xfrm>
      </p:grpSpPr>
      <p:sp>
        <p:nvSpPr>
          <p:cNvPr id="94" name="Google Shape;94;p17"/>
          <p:cNvSpPr/>
          <p:nvPr/>
        </p:nvSpPr>
        <p:spPr>
          <a:xfrm>
            <a:off x="0" y="0"/>
            <a:ext cx="12192000" cy="2355850"/>
          </a:xfrm>
          <a:prstGeom prst="rect">
            <a:avLst/>
          </a:prstGeom>
          <a:solidFill>
            <a:schemeClr val="dk1"/>
          </a:solidFill>
          <a:ln>
            <a:noFill/>
          </a:ln>
          <a:effectLst>
            <a:outerShdw blurRad="228600" dist="63500" dir="5400000" algn="t"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5" name="Google Shape;95;p17"/>
          <p:cNvPicPr preferRelativeResize="0"/>
          <p:nvPr/>
        </p:nvPicPr>
        <p:blipFill rotWithShape="1">
          <a:blip r:embed="rId2">
            <a:alphaModFix/>
          </a:blip>
          <a:srcRect/>
          <a:stretch/>
        </p:blipFill>
        <p:spPr>
          <a:xfrm>
            <a:off x="-12700" y="0"/>
            <a:ext cx="2354263" cy="2354263"/>
          </a:xfrm>
          <a:prstGeom prst="rect">
            <a:avLst/>
          </a:prstGeom>
          <a:noFill/>
          <a:ln>
            <a:noFill/>
          </a:ln>
        </p:spPr>
      </p:pic>
      <p:pic>
        <p:nvPicPr>
          <p:cNvPr id="96" name="Google Shape;96;p17"/>
          <p:cNvPicPr preferRelativeResize="0"/>
          <p:nvPr/>
        </p:nvPicPr>
        <p:blipFill rotWithShape="1">
          <a:blip r:embed="rId3">
            <a:alphaModFix/>
          </a:blip>
          <a:srcRect/>
          <a:stretch/>
        </p:blipFill>
        <p:spPr>
          <a:xfrm>
            <a:off x="830263" y="6376988"/>
            <a:ext cx="344487" cy="344487"/>
          </a:xfrm>
          <a:prstGeom prst="rect">
            <a:avLst/>
          </a:prstGeom>
          <a:noFill/>
          <a:ln>
            <a:noFill/>
          </a:ln>
        </p:spPr>
      </p:pic>
      <p:sp>
        <p:nvSpPr>
          <p:cNvPr id="97" name="Google Shape;97;p17"/>
          <p:cNvSpPr txBox="1">
            <a:spLocks noGrp="1"/>
          </p:cNvSpPr>
          <p:nvPr>
            <p:ph type="title"/>
          </p:nvPr>
        </p:nvSpPr>
        <p:spPr>
          <a:xfrm>
            <a:off x="2560319" y="403412"/>
            <a:ext cx="8793479" cy="16857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8" name="Google Shape;98;p1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9" name="Google Shape;99;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100"/>
        <p:cNvGrpSpPr/>
        <p:nvPr/>
      </p:nvGrpSpPr>
      <p:grpSpPr>
        <a:xfrm>
          <a:off x="0" y="0"/>
          <a:ext cx="0" cy="0"/>
          <a:chOff x="0" y="0"/>
          <a:chExt cx="0" cy="0"/>
        </a:xfrm>
      </p:grpSpPr>
      <p:sp>
        <p:nvSpPr>
          <p:cNvPr id="101" name="Google Shape;101;p18"/>
          <p:cNvSpPr/>
          <p:nvPr/>
        </p:nvSpPr>
        <p:spPr>
          <a:xfrm>
            <a:off x="0" y="0"/>
            <a:ext cx="927100" cy="68580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2" name="Google Shape;102;p18"/>
          <p:cNvPicPr preferRelativeResize="0"/>
          <p:nvPr/>
        </p:nvPicPr>
        <p:blipFill rotWithShape="1">
          <a:blip r:embed="rId2">
            <a:alphaModFix/>
          </a:blip>
          <a:srcRect/>
          <a:stretch/>
        </p:blipFill>
        <p:spPr>
          <a:xfrm>
            <a:off x="1249363" y="6376988"/>
            <a:ext cx="344487" cy="344487"/>
          </a:xfrm>
          <a:prstGeom prst="rect">
            <a:avLst/>
          </a:prstGeom>
          <a:noFill/>
          <a:ln>
            <a:noFill/>
          </a:ln>
        </p:spPr>
      </p:pic>
      <p:sp>
        <p:nvSpPr>
          <p:cNvPr id="103" name="Google Shape;103;p1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4" name="Google Shape;104;p18"/>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8"/>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107"/>
        <p:cNvGrpSpPr/>
        <p:nvPr/>
      </p:nvGrpSpPr>
      <p:grpSpPr>
        <a:xfrm>
          <a:off x="0" y="0"/>
          <a:ext cx="0" cy="0"/>
          <a:chOff x="0" y="0"/>
          <a:chExt cx="0" cy="0"/>
        </a:xfrm>
      </p:grpSpPr>
      <p:sp>
        <p:nvSpPr>
          <p:cNvPr id="108" name="Google Shape;108;p19"/>
          <p:cNvSpPr/>
          <p:nvPr/>
        </p:nvSpPr>
        <p:spPr>
          <a:xfrm>
            <a:off x="0" y="0"/>
            <a:ext cx="927100" cy="68580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9" name="Google Shape;109;p19"/>
          <p:cNvPicPr preferRelativeResize="0"/>
          <p:nvPr/>
        </p:nvPicPr>
        <p:blipFill rotWithShape="1">
          <a:blip r:embed="rId2">
            <a:alphaModFix/>
          </a:blip>
          <a:srcRect/>
          <a:stretch/>
        </p:blipFill>
        <p:spPr>
          <a:xfrm>
            <a:off x="1235075" y="6376988"/>
            <a:ext cx="344488" cy="344487"/>
          </a:xfrm>
          <a:prstGeom prst="rect">
            <a:avLst/>
          </a:prstGeom>
          <a:noFill/>
          <a:ln>
            <a:noFill/>
          </a:ln>
        </p:spPr>
      </p:pic>
      <p:sp>
        <p:nvSpPr>
          <p:cNvPr id="110" name="Google Shape;110;p1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1" name="Google Shape;111;p19"/>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pic>
        <p:nvPicPr>
          <p:cNvPr id="114" name="Google Shape;114;p20"/>
          <p:cNvPicPr preferRelativeResize="0"/>
          <p:nvPr/>
        </p:nvPicPr>
        <p:blipFill rotWithShape="1">
          <a:blip r:embed="rId2">
            <a:alphaModFix/>
          </a:blip>
          <a:srcRect/>
          <a:stretch/>
        </p:blipFill>
        <p:spPr>
          <a:xfrm>
            <a:off x="841375" y="6376988"/>
            <a:ext cx="344488" cy="344487"/>
          </a:xfrm>
          <a:prstGeom prst="rect">
            <a:avLst/>
          </a:prstGeom>
          <a:noFill/>
          <a:ln>
            <a:noFill/>
          </a:ln>
        </p:spPr>
      </p:pic>
      <p:sp>
        <p:nvSpPr>
          <p:cNvPr id="115" name="Google Shape;115;p20"/>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accent1"/>
                </a:solidFill>
                <a:latin typeface="Palatino"/>
                <a:ea typeface="Palatino"/>
                <a:cs typeface="Palatino"/>
                <a:sym typeface="Palatino"/>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accent1"/>
                </a:solidFill>
                <a:latin typeface="Palatino"/>
                <a:ea typeface="Palatino"/>
                <a:cs typeface="Palatino"/>
                <a:sym typeface="Palatino"/>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accent1"/>
                </a:solidFill>
                <a:latin typeface="Palatino"/>
                <a:ea typeface="Palatino"/>
                <a:cs typeface="Palatino"/>
                <a:sym typeface="Palatino"/>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accent1"/>
                </a:solidFill>
                <a:latin typeface="Palatino"/>
                <a:ea typeface="Palatino"/>
                <a:cs typeface="Palatino"/>
                <a:sym typeface="Palatino"/>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accent1"/>
                </a:solidFill>
                <a:latin typeface="Palatino"/>
                <a:ea typeface="Palatino"/>
                <a:cs typeface="Palatino"/>
                <a:sym typeface="Palatino"/>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10476C"/>
                </a:solidFill>
                <a:latin typeface="Palatino"/>
                <a:ea typeface="Palatino"/>
                <a:cs typeface="Palatino"/>
                <a:sym typeface="Palatino"/>
              </a:defRPr>
            </a:lvl9pPr>
          </a:lstStyle>
          <a:p>
            <a:endParaRPr/>
          </a:p>
        </p:txBody>
      </p:sp>
      <p:sp>
        <p:nvSpPr>
          <p:cNvPr id="89" name="Google Shape;89;p15"/>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1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hyperlink" Target="https://govt.westlaw.com/calregs/Document/I4EAFF53D24454C68A147CB3938D35006?viewType=FullText&amp;listSource=Search&amp;originationContext=Search+Result&amp;transitionType=SearchItem&amp;contextData=(sc.Search)&amp;navigationPath=Search%2fv1%2fresults%2fnavigation%2fi0ad62d2e00000179153936c10de091ca%3fppcid%3d1834a1fb09654612a0512cef77ee5a2b%26Nav%3dREGULATION_PUBLICVIEW%26fragmentIdentifier%3dI4EAFF53D24454C68A147CB3938D35006%26startIndex%3d1%26transitionType%3dSearchItem%26contextData%3d%2528sc.Default%2529%26originationContext%3dSearch%2520Result&amp;list=REGULATION_PUBLICVIEW&amp;rank=2&amp;t_T2=58003&amp;t_S1=CA+ADC+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govt.westlaw.com/calregs/Document/ICC429FB0BE1011E4BD3CC9706BA5168A?viewType=FullText&amp;originationContext=documenttoc&amp;transitionType=CategoryPageItem&amp;contextData=(sc.Defaul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govt.westlaw.com/calregs/Document/I30AFD0EF02B449E187E6485AB412054F?viewType=FullText&amp;listSource=Search&amp;originationContext=Search+Result&amp;transitionType=SearchItem&amp;contextData=(sc.Search)&amp;navigationPath=Search%2fv1%2fresults%2fnavigation%2fi0ad7140b0000017900e3922c1b77aaed%3fppcid%3df9503ec3be95440ca12863f09e271206%26Nav%3dREGULATION_PUBLICVIEW%26fragmentIdentifier%3dI30AFD0EF02B449E187E6485AB412054F%26startIndex%3d1%26transitionType%3dSearchItem%26contextData%3d%2528sc.Default%2529%26originationContext%3dSearch%2520Result&amp;list=REGULATION_PUBLICVIEW&amp;rank=1&amp;t_T2=55204&amp;t_S1=CA+ADC+s"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42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hyperlink" Target="https://govt.westlaw.com/calregs/Document/IB07ACBB0D48511DEBC02831C6D6C108E?viewType=FullText&amp;originationContext=documenttoc&amp;transitionType=CategoryPageItem&amp;contextData=(sc.Default)&amp;bhcp=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dce.edu/i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958850" y="4683125"/>
            <a:ext cx="10433050" cy="1736725"/>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SzPct val="86419"/>
              <a:buNone/>
            </a:pPr>
            <a:r>
              <a:rPr lang="en-US" sz="1800" b="1" dirty="0"/>
              <a:t>Community College Noncredit Funding:</a:t>
            </a:r>
            <a:br>
              <a:rPr lang="en-US" sz="1800" dirty="0"/>
            </a:br>
            <a:r>
              <a:rPr lang="en-US" sz="1800" b="1" dirty="0"/>
              <a:t>Tracking Student Attendance in Noncredit</a:t>
            </a:r>
            <a:br>
              <a:rPr lang="en-US" sz="1800" dirty="0"/>
            </a:br>
            <a:br>
              <a:rPr lang="en-US" sz="1800" dirty="0"/>
            </a:br>
            <a:r>
              <a:rPr lang="en-US" sz="1800" dirty="0"/>
              <a:t>Michelle </a:t>
            </a:r>
            <a:r>
              <a:rPr lang="en-US" sz="1800" dirty="0" err="1"/>
              <a:t>Fischthal</a:t>
            </a:r>
            <a:r>
              <a:rPr lang="en-US" sz="1800" dirty="0"/>
              <a:t>, D.B.A. VPI San Diego College of Continuing Education</a:t>
            </a:r>
            <a:br>
              <a:rPr lang="en-US" sz="1800" dirty="0"/>
            </a:br>
            <a:r>
              <a:rPr lang="en-US" sz="1800" dirty="0"/>
              <a:t>LaTonya Parker, ASCCC Area D Representative</a:t>
            </a:r>
            <a:br>
              <a:rPr lang="en-US" sz="1800" dirty="0"/>
            </a:br>
            <a:r>
              <a:rPr lang="en-US" sz="1800" dirty="0"/>
              <a:t>Matthew </a:t>
            </a:r>
            <a:r>
              <a:rPr lang="en-US" sz="1800" dirty="0" err="1"/>
              <a:t>Rivaldi</a:t>
            </a:r>
            <a:r>
              <a:rPr lang="en-US" sz="1800" dirty="0"/>
              <a:t>, MBA, Faculty San Diego College of Continuing Education</a:t>
            </a:r>
            <a:br>
              <a:rPr lang="en-US" sz="1800" dirty="0"/>
            </a:br>
            <a:r>
              <a:rPr lang="en-US" sz="1800" dirty="0"/>
              <a:t>Jan Young, MBA  Glendale College, ACCE President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p:nvPr/>
        </p:nvSpPr>
        <p:spPr>
          <a:xfrm>
            <a:off x="-34200" y="-110633"/>
            <a:ext cx="6170100" cy="69687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86" name="Google Shape;186;p32"/>
          <p:cNvSpPr/>
          <p:nvPr/>
        </p:nvSpPr>
        <p:spPr>
          <a:xfrm>
            <a:off x="6067500" y="-99400"/>
            <a:ext cx="61701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87" name="Google Shape;187;p32"/>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In Class</a:t>
            </a:r>
            <a:r>
              <a:rPr lang="en-US" sz="1900" b="1"/>
              <a:t> </a:t>
            </a:r>
            <a:r>
              <a:rPr lang="en-US" sz="3200" b="1"/>
              <a:t>(noncredit)</a:t>
            </a:r>
            <a:endParaRPr sz="4800" b="1"/>
          </a:p>
        </p:txBody>
      </p:sp>
      <p:sp>
        <p:nvSpPr>
          <p:cNvPr id="188" name="Google Shape;188;p32"/>
          <p:cNvSpPr txBox="1">
            <a:spLocks noGrp="1"/>
          </p:cNvSpPr>
          <p:nvPr>
            <p:ph type="body" idx="4294967295"/>
          </p:nvPr>
        </p:nvSpPr>
        <p:spPr>
          <a:xfrm>
            <a:off x="492800" y="1272000"/>
            <a:ext cx="5115900" cy="458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2400" b="1"/>
              <a:t>Positive Attendance</a:t>
            </a:r>
            <a:endParaRPr sz="2400" b="1"/>
          </a:p>
          <a:p>
            <a:pPr marL="0" lvl="0" indent="0" algn="l" rtl="0">
              <a:lnSpc>
                <a:spcPct val="115000"/>
              </a:lnSpc>
              <a:spcBef>
                <a:spcPts val="0"/>
              </a:spcBef>
              <a:spcAft>
                <a:spcPts val="0"/>
              </a:spcAft>
              <a:buSzPts val="2400"/>
              <a:buNone/>
            </a:pPr>
            <a:endParaRPr b="1"/>
          </a:p>
          <a:p>
            <a:pPr marL="0" lvl="0" indent="0" algn="l" rtl="0">
              <a:lnSpc>
                <a:spcPct val="115000"/>
              </a:lnSpc>
              <a:spcBef>
                <a:spcPts val="0"/>
              </a:spcBef>
              <a:spcAft>
                <a:spcPts val="0"/>
              </a:spcAft>
              <a:buSzPts val="2400"/>
              <a:buNone/>
            </a:pPr>
            <a:r>
              <a:rPr lang="en-US" sz="1900">
                <a:solidFill>
                  <a:srgbClr val="000000"/>
                </a:solidFill>
              </a:rPr>
              <a:t>Based on actual </a:t>
            </a:r>
            <a:r>
              <a:rPr lang="en-US"/>
              <a:t>hours of student attendance (15 minute increments)</a:t>
            </a:r>
            <a:endParaRPr sz="1500" b="1">
              <a:solidFill>
                <a:srgbClr val="000000"/>
              </a:solidFill>
            </a:endParaRPr>
          </a:p>
        </p:txBody>
      </p:sp>
      <p:sp>
        <p:nvSpPr>
          <p:cNvPr id="189" name="Google Shape;189;p32"/>
          <p:cNvSpPr txBox="1">
            <a:spLocks noGrp="1"/>
          </p:cNvSpPr>
          <p:nvPr>
            <p:ph type="title" idx="4294967295"/>
          </p:nvPr>
        </p:nvSpPr>
        <p:spPr>
          <a:xfrm>
            <a:off x="6234533"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solidFill>
                  <a:srgbClr val="000000"/>
                </a:solidFill>
              </a:rPr>
              <a:t>Online</a:t>
            </a:r>
            <a:r>
              <a:rPr lang="en-US" sz="1900" b="1">
                <a:solidFill>
                  <a:schemeClr val="dk1"/>
                </a:solidFill>
              </a:rPr>
              <a:t> </a:t>
            </a:r>
            <a:r>
              <a:rPr lang="en-US" sz="3200" b="1">
                <a:solidFill>
                  <a:schemeClr val="dk1"/>
                </a:solidFill>
              </a:rPr>
              <a:t>(noncredit)</a:t>
            </a:r>
            <a:endParaRPr sz="4800" b="1">
              <a:solidFill>
                <a:srgbClr val="000000"/>
              </a:solidFill>
            </a:endParaRPr>
          </a:p>
        </p:txBody>
      </p:sp>
      <p:sp>
        <p:nvSpPr>
          <p:cNvPr id="190" name="Google Shape;190;p32"/>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191" name="Google Shape;191;p32"/>
          <p:cNvSpPr txBox="1">
            <a:spLocks noGrp="1"/>
          </p:cNvSpPr>
          <p:nvPr>
            <p:ph type="body" idx="4294967295"/>
          </p:nvPr>
        </p:nvSpPr>
        <p:spPr>
          <a:xfrm>
            <a:off x="6234533" y="1394000"/>
            <a:ext cx="5808900" cy="43368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2400" b="1"/>
              <a:t>Census Based</a:t>
            </a:r>
            <a:endParaRPr sz="2400" b="1"/>
          </a:p>
          <a:p>
            <a:pPr marL="0" lvl="0" indent="0" algn="l" rtl="0">
              <a:lnSpc>
                <a:spcPct val="115000"/>
              </a:lnSpc>
              <a:spcBef>
                <a:spcPts val="0"/>
              </a:spcBef>
              <a:spcAft>
                <a:spcPts val="0"/>
              </a:spcAft>
              <a:buSzPts val="2400"/>
              <a:buNone/>
            </a:pPr>
            <a:endParaRPr b="1"/>
          </a:p>
          <a:p>
            <a:pPr marL="0" lvl="0" indent="0" algn="l" rtl="0">
              <a:lnSpc>
                <a:spcPct val="115000"/>
              </a:lnSpc>
              <a:spcBef>
                <a:spcPts val="0"/>
              </a:spcBef>
              <a:spcAft>
                <a:spcPts val="0"/>
              </a:spcAft>
              <a:buSzPts val="2400"/>
              <a:buNone/>
            </a:pPr>
            <a:r>
              <a:rPr lang="en-US" sz="2200" b="1">
                <a:solidFill>
                  <a:srgbClr val="000000"/>
                </a:solidFill>
              </a:rPr>
              <a:t>Total hours of instruction or programming</a:t>
            </a:r>
            <a:r>
              <a:rPr lang="en-US" sz="2200">
                <a:solidFill>
                  <a:srgbClr val="000000"/>
                </a:solidFill>
              </a:rPr>
              <a:t> received by the students +</a:t>
            </a:r>
            <a:endParaRPr sz="2200">
              <a:solidFill>
                <a:srgbClr val="000000"/>
              </a:solidFill>
            </a:endParaRPr>
          </a:p>
          <a:p>
            <a:pPr marL="0" lvl="0" indent="0" algn="l" rtl="0">
              <a:lnSpc>
                <a:spcPct val="115000"/>
              </a:lnSpc>
              <a:spcBef>
                <a:spcPts val="2100"/>
              </a:spcBef>
              <a:spcAft>
                <a:spcPts val="0"/>
              </a:spcAft>
              <a:buSzPts val="2400"/>
              <a:buNone/>
            </a:pPr>
            <a:r>
              <a:rPr lang="en-US" sz="2200" b="1">
                <a:solidFill>
                  <a:srgbClr val="000000"/>
                </a:solidFill>
              </a:rPr>
              <a:t>plus instructor contact</a:t>
            </a:r>
            <a:r>
              <a:rPr lang="en-US" sz="2200">
                <a:solidFill>
                  <a:srgbClr val="000000"/>
                </a:solidFill>
              </a:rPr>
              <a:t> (defined </a:t>
            </a:r>
            <a:r>
              <a:rPr lang="en-US" sz="2200">
                <a:solidFill>
                  <a:schemeClr val="dk1"/>
                </a:solidFill>
                <a:latin typeface="Arial"/>
                <a:ea typeface="Arial"/>
                <a:cs typeface="Arial"/>
                <a:sym typeface="Arial"/>
              </a:rPr>
              <a:t>by</a:t>
            </a:r>
            <a:r>
              <a:rPr lang="en-US" sz="2200">
                <a:solidFill>
                  <a:srgbClr val="000000"/>
                </a:solidFill>
              </a:rPr>
              <a:t> </a:t>
            </a:r>
            <a:r>
              <a:rPr lang="en-US" sz="2200">
                <a:solidFill>
                  <a:schemeClr val="dk1"/>
                </a:solidFill>
                <a:latin typeface="Arial"/>
                <a:ea typeface="Arial"/>
                <a:cs typeface="Arial"/>
                <a:sym typeface="Arial"/>
              </a:rPr>
              <a:t>Title V, Section </a:t>
            </a:r>
            <a:r>
              <a:rPr lang="en-US" sz="2200" u="sng">
                <a:solidFill>
                  <a:schemeClr val="hlink"/>
                </a:solidFill>
                <a:latin typeface="Arial"/>
                <a:ea typeface="Arial"/>
                <a:cs typeface="Arial"/>
                <a:sym typeface="Arial"/>
                <a:hlinkClick r:id="rId3"/>
              </a:rPr>
              <a:t>55204</a:t>
            </a:r>
            <a:r>
              <a:rPr lang="en-US" sz="2200">
                <a:solidFill>
                  <a:schemeClr val="dk1"/>
                </a:solidFill>
                <a:latin typeface="Arial"/>
                <a:ea typeface="Arial"/>
                <a:cs typeface="Arial"/>
                <a:sym typeface="Arial"/>
              </a:rPr>
              <a:t>) </a:t>
            </a:r>
            <a:r>
              <a:rPr lang="en-US" sz="2200">
                <a:solidFill>
                  <a:srgbClr val="000000"/>
                </a:solidFill>
              </a:rPr>
              <a:t>+</a:t>
            </a:r>
            <a:endParaRPr sz="2200">
              <a:solidFill>
                <a:srgbClr val="000000"/>
              </a:solidFill>
            </a:endParaRPr>
          </a:p>
          <a:p>
            <a:pPr marL="0" lvl="0" indent="0" algn="l" rtl="0">
              <a:lnSpc>
                <a:spcPct val="115000"/>
              </a:lnSpc>
              <a:spcBef>
                <a:spcPts val="2100"/>
              </a:spcBef>
              <a:spcAft>
                <a:spcPts val="0"/>
              </a:spcAft>
              <a:buSzPts val="2400"/>
              <a:buNone/>
            </a:pPr>
            <a:r>
              <a:rPr lang="en-US" sz="2200" b="1">
                <a:solidFill>
                  <a:srgbClr val="000000"/>
                </a:solidFill>
              </a:rPr>
              <a:t>outside-of-class work</a:t>
            </a:r>
            <a:r>
              <a:rPr lang="en-US" sz="2200">
                <a:solidFill>
                  <a:srgbClr val="000000"/>
                </a:solidFill>
              </a:rPr>
              <a:t> expected as noted in the course outline of record and approved by the curriculum committee…</a:t>
            </a:r>
            <a:endParaRPr sz="2200">
              <a:solidFill>
                <a:srgbClr val="000000"/>
              </a:solidFill>
            </a:endParaRPr>
          </a:p>
          <a:p>
            <a:pPr marL="0" lvl="0" indent="0" algn="l" rtl="0">
              <a:lnSpc>
                <a:spcPct val="115000"/>
              </a:lnSpc>
              <a:spcBef>
                <a:spcPts val="2100"/>
              </a:spcBef>
              <a:spcAft>
                <a:spcPts val="2100"/>
              </a:spcAft>
              <a:buSzPts val="2400"/>
              <a:buNone/>
            </a:pPr>
            <a:endParaRPr sz="1900">
              <a:solidFill>
                <a:srgbClr val="000000"/>
              </a:solidFill>
            </a:endParaRPr>
          </a:p>
        </p:txBody>
      </p:sp>
      <p:sp>
        <p:nvSpPr>
          <p:cNvPr id="192" name="Google Shape;192;p32"/>
          <p:cNvSpPr txBox="1"/>
          <p:nvPr/>
        </p:nvSpPr>
        <p:spPr>
          <a:xfrm>
            <a:off x="6371700" y="6249975"/>
            <a:ext cx="57357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rgbClr val="000000"/>
              </a:buClr>
              <a:buSzPts val="2400"/>
              <a:buFont typeface="Arial"/>
              <a:buNone/>
            </a:pPr>
            <a:r>
              <a:rPr lang="en-US" sz="2400" b="0" i="0" u="none" strike="noStrike" cap="none">
                <a:solidFill>
                  <a:schemeClr val="dk1"/>
                </a:solidFill>
                <a:latin typeface="Old Standard TT"/>
                <a:ea typeface="Old Standard TT"/>
                <a:cs typeface="Old Standard TT"/>
                <a:sym typeface="Old Standard TT"/>
              </a:rPr>
              <a:t>Summarized from: </a:t>
            </a:r>
            <a:r>
              <a:rPr lang="en-US" sz="2400" b="0" i="0" u="sng" strike="noStrike" cap="none">
                <a:solidFill>
                  <a:schemeClr val="hlink"/>
                </a:solidFill>
                <a:latin typeface="Old Standard TT"/>
                <a:ea typeface="Old Standard TT"/>
                <a:cs typeface="Old Standard TT"/>
                <a:sym typeface="Old Standard TT"/>
                <a:hlinkClick r:id="rId4"/>
              </a:rPr>
              <a:t>Title 5 58003.1</a:t>
            </a:r>
            <a:r>
              <a:rPr lang="en-US" sz="1900" b="0" i="0" u="sng" strike="noStrike" cap="none">
                <a:solidFill>
                  <a:schemeClr val="hlink"/>
                </a:solidFill>
                <a:latin typeface="Arial"/>
                <a:ea typeface="Arial"/>
                <a:cs typeface="Arial"/>
                <a:sym typeface="Arial"/>
                <a:hlinkClick r:id="rId4"/>
              </a:rPr>
              <a:t> (f) (2)</a:t>
            </a:r>
            <a:r>
              <a:rPr lang="en-US"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p:txBody>
      </p:sp>
      <p:pic>
        <p:nvPicPr>
          <p:cNvPr id="193" name="Google Shape;193;p32" descr="Image result for face to face learning"/>
          <p:cNvPicPr preferRelativeResize="0"/>
          <p:nvPr/>
        </p:nvPicPr>
        <p:blipFill rotWithShape="1">
          <a:blip r:embed="rId5">
            <a:alphaModFix/>
          </a:blip>
          <a:srcRect/>
          <a:stretch/>
        </p:blipFill>
        <p:spPr>
          <a:xfrm>
            <a:off x="1555888" y="4179900"/>
            <a:ext cx="2543175" cy="180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idx="4294967295"/>
          </p:nvPr>
        </p:nvSpPr>
        <p:spPr>
          <a:xfrm>
            <a:off x="412800" y="485600"/>
            <a:ext cx="114141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Hours Illustrated - “The Bucket”</a:t>
            </a:r>
            <a:endParaRPr sz="4800" b="1"/>
          </a:p>
        </p:txBody>
      </p:sp>
      <p:sp>
        <p:nvSpPr>
          <p:cNvPr id="199" name="Google Shape;199;p33"/>
          <p:cNvSpPr txBox="1"/>
          <p:nvPr/>
        </p:nvSpPr>
        <p:spPr>
          <a:xfrm>
            <a:off x="237100" y="5840800"/>
            <a:ext cx="57924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500"/>
              <a:buFont typeface="Arial"/>
              <a:buNone/>
            </a:pPr>
            <a:r>
              <a:rPr lang="en-US" sz="2400" u="sng">
                <a:solidFill>
                  <a:schemeClr val="dk1"/>
                </a:solidFill>
              </a:rPr>
              <a:t>LECTURE/LABORATORY HOURS</a:t>
            </a:r>
            <a:r>
              <a:rPr lang="en-US" sz="2400">
                <a:solidFill>
                  <a:schemeClr val="dk1"/>
                </a:solidFill>
              </a:rPr>
              <a:t> 54</a:t>
            </a:r>
            <a:endParaRPr sz="2400">
              <a:solidFill>
                <a:schemeClr val="dk1"/>
              </a:solidFill>
            </a:endParaRPr>
          </a:p>
        </p:txBody>
      </p:sp>
      <p:sp>
        <p:nvSpPr>
          <p:cNvPr id="200" name="Google Shape;200;p33"/>
          <p:cNvSpPr txBox="1"/>
          <p:nvPr/>
        </p:nvSpPr>
        <p:spPr>
          <a:xfrm>
            <a:off x="6394700" y="1349133"/>
            <a:ext cx="5354700" cy="4823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100">
                <a:solidFill>
                  <a:schemeClr val="dk1"/>
                </a:solidFill>
              </a:rPr>
              <a:t>Imagine the hours that are needed to teach a course are represented by a “bucket.” </a:t>
            </a:r>
            <a:endParaRPr sz="2100">
              <a:solidFill>
                <a:schemeClr val="dk1"/>
              </a:solidFill>
            </a:endParaRPr>
          </a:p>
          <a:p>
            <a:pPr marL="0" lvl="0" indent="0" algn="l" rtl="0">
              <a:lnSpc>
                <a:spcPct val="115000"/>
              </a:lnSpc>
              <a:spcBef>
                <a:spcPts val="0"/>
              </a:spcBef>
              <a:spcAft>
                <a:spcPts val="0"/>
              </a:spcAft>
              <a:buNone/>
            </a:pPr>
            <a:endParaRPr sz="2100">
              <a:solidFill>
                <a:schemeClr val="dk1"/>
              </a:solidFill>
            </a:endParaRPr>
          </a:p>
          <a:p>
            <a:pPr marL="0" lvl="0" indent="0" algn="l" rtl="0">
              <a:lnSpc>
                <a:spcPct val="115000"/>
              </a:lnSpc>
              <a:spcBef>
                <a:spcPts val="0"/>
              </a:spcBef>
              <a:spcAft>
                <a:spcPts val="0"/>
              </a:spcAft>
              <a:buNone/>
            </a:pPr>
            <a:r>
              <a:rPr lang="en-US" sz="2100">
                <a:solidFill>
                  <a:schemeClr val="dk1"/>
                </a:solidFill>
              </a:rPr>
              <a:t>How big the bucket is is based on the Course Outline of Record (COR). The number of hours is an agreement with the State of California to fund the course.</a:t>
            </a:r>
            <a:endParaRPr sz="2100">
              <a:solidFill>
                <a:schemeClr val="dk1"/>
              </a:solidFill>
            </a:endParaRPr>
          </a:p>
          <a:p>
            <a:pPr marL="0" lvl="0" indent="0" algn="l" rtl="0">
              <a:lnSpc>
                <a:spcPct val="115000"/>
              </a:lnSpc>
              <a:spcBef>
                <a:spcPts val="0"/>
              </a:spcBef>
              <a:spcAft>
                <a:spcPts val="0"/>
              </a:spcAft>
              <a:buNone/>
            </a:pPr>
            <a:endParaRPr sz="2100">
              <a:solidFill>
                <a:schemeClr val="dk1"/>
              </a:solidFill>
            </a:endParaRPr>
          </a:p>
          <a:p>
            <a:pPr marL="0" lvl="0" indent="0" algn="l" rtl="0">
              <a:lnSpc>
                <a:spcPct val="115000"/>
              </a:lnSpc>
              <a:spcBef>
                <a:spcPts val="0"/>
              </a:spcBef>
              <a:spcAft>
                <a:spcPts val="0"/>
              </a:spcAft>
              <a:buNone/>
            </a:pPr>
            <a:r>
              <a:rPr lang="en-US" sz="2100">
                <a:solidFill>
                  <a:schemeClr val="dk1"/>
                </a:solidFill>
              </a:rPr>
              <a:t>For example BUSN 630, Small Business Planning, has a “bucket” that contains 54 “Lecture/Laboratory Hours” based on the COR. </a:t>
            </a:r>
            <a:endParaRPr sz="2100">
              <a:solidFill>
                <a:schemeClr val="dk1"/>
              </a:solidFill>
            </a:endParaRPr>
          </a:p>
        </p:txBody>
      </p:sp>
      <p:sp>
        <p:nvSpPr>
          <p:cNvPr id="201" name="Google Shape;201;p33"/>
          <p:cNvSpPr/>
          <p:nvPr/>
        </p:nvSpPr>
        <p:spPr>
          <a:xfrm>
            <a:off x="14627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17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p:nvPr/>
        </p:nvSpPr>
        <p:spPr>
          <a:xfrm>
            <a:off x="-34200" y="-110633"/>
            <a:ext cx="12341700" cy="69687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07" name="Google Shape;207;p34"/>
          <p:cNvSpPr/>
          <p:nvPr/>
        </p:nvSpPr>
        <p:spPr>
          <a:xfrm>
            <a:off x="14627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t>54 HOURS</a:t>
            </a:r>
            <a:endParaRPr sz="2300" b="1"/>
          </a:p>
          <a:p>
            <a:pPr marL="0" lvl="0" indent="0" algn="ctr" rtl="0">
              <a:lnSpc>
                <a:spcPct val="115000"/>
              </a:lnSpc>
              <a:spcBef>
                <a:spcPts val="0"/>
              </a:spcBef>
              <a:spcAft>
                <a:spcPts val="0"/>
              </a:spcAft>
              <a:buNone/>
            </a:pPr>
            <a:r>
              <a:rPr lang="en-US" sz="1600" b="1"/>
              <a:t>OF</a:t>
            </a:r>
            <a:endParaRPr sz="1600" b="1"/>
          </a:p>
          <a:p>
            <a:pPr marL="0" lvl="0" indent="0" algn="ctr" rtl="0">
              <a:lnSpc>
                <a:spcPct val="115000"/>
              </a:lnSpc>
              <a:spcBef>
                <a:spcPts val="0"/>
              </a:spcBef>
              <a:spcAft>
                <a:spcPts val="0"/>
              </a:spcAft>
              <a:buNone/>
            </a:pPr>
            <a:r>
              <a:rPr lang="en-US" sz="1600" b="1"/>
              <a:t>INSTRUCTION OR PROGRAMMING</a:t>
            </a:r>
            <a:endParaRPr sz="1100"/>
          </a:p>
        </p:txBody>
      </p:sp>
      <p:sp>
        <p:nvSpPr>
          <p:cNvPr id="208" name="Google Shape;208;p34"/>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Face-to-Face </a:t>
            </a:r>
            <a:r>
              <a:rPr lang="en-US" sz="1900" b="1"/>
              <a:t> </a:t>
            </a:r>
            <a:r>
              <a:rPr lang="en-US" sz="3200" b="1"/>
              <a:t>(noncredit)</a:t>
            </a:r>
            <a:endParaRPr sz="4800" b="1"/>
          </a:p>
        </p:txBody>
      </p:sp>
      <p:sp>
        <p:nvSpPr>
          <p:cNvPr id="209" name="Google Shape;209;p34"/>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210" name="Google Shape;210;p34"/>
          <p:cNvSpPr txBox="1"/>
          <p:nvPr/>
        </p:nvSpPr>
        <p:spPr>
          <a:xfrm>
            <a:off x="6755733" y="1017200"/>
            <a:ext cx="4473600" cy="4823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Faculty “fill up the bucket” of instruction or programming with 54 hours of instructor contact by attending class at the same time as students in order to teach their courses.</a:t>
            </a: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0" lvl="0" indent="0" algn="l" rtl="0">
              <a:lnSpc>
                <a:spcPct val="115000"/>
              </a:lnSpc>
              <a:spcBef>
                <a:spcPts val="0"/>
              </a:spcBef>
              <a:spcAft>
                <a:spcPts val="0"/>
              </a:spcAft>
              <a:buNone/>
            </a:pPr>
            <a:r>
              <a:rPr lang="en-US" sz="2400">
                <a:solidFill>
                  <a:schemeClr val="dk1"/>
                </a:solidFill>
              </a:rPr>
              <a:t>SDCCE Faculty are not expected to provide office hours or contact outside of normal class time.</a:t>
            </a:r>
            <a:endParaRPr sz="2400">
              <a:solidFill>
                <a:schemeClr val="dk1"/>
              </a:solidFill>
            </a:endParaRPr>
          </a:p>
        </p:txBody>
      </p:sp>
      <p:sp>
        <p:nvSpPr>
          <p:cNvPr id="211" name="Google Shape;211;p34"/>
          <p:cNvSpPr txBox="1"/>
          <p:nvPr/>
        </p:nvSpPr>
        <p:spPr>
          <a:xfrm>
            <a:off x="237100" y="5840800"/>
            <a:ext cx="57924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500"/>
              <a:buFont typeface="Arial"/>
              <a:buNone/>
            </a:pPr>
            <a:r>
              <a:rPr lang="en-US" sz="2400" u="sng">
                <a:solidFill>
                  <a:schemeClr val="dk1"/>
                </a:solidFill>
              </a:rPr>
              <a:t>LECTURE/LABORATORY HOURS</a:t>
            </a:r>
            <a:r>
              <a:rPr lang="en-US" sz="2400">
                <a:solidFill>
                  <a:schemeClr val="dk1"/>
                </a:solidFill>
              </a:rPr>
              <a:t> 54</a:t>
            </a: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p:nvPr/>
        </p:nvSpPr>
        <p:spPr>
          <a:xfrm>
            <a:off x="-34200" y="-110633"/>
            <a:ext cx="12356700" cy="69687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17" name="Google Shape;217;p35"/>
          <p:cNvSpPr/>
          <p:nvPr/>
        </p:nvSpPr>
        <p:spPr>
          <a:xfrm>
            <a:off x="14627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1600" b="1"/>
          </a:p>
        </p:txBody>
      </p:sp>
      <p:sp>
        <p:nvSpPr>
          <p:cNvPr id="218" name="Google Shape;218;p35"/>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Face-to-Face </a:t>
            </a:r>
            <a:r>
              <a:rPr lang="en-US" sz="3200" b="1"/>
              <a:t>(noncredit)</a:t>
            </a:r>
            <a:endParaRPr sz="4800" b="1"/>
          </a:p>
        </p:txBody>
      </p:sp>
      <p:sp>
        <p:nvSpPr>
          <p:cNvPr id="219" name="Google Shape;219;p35"/>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220" name="Google Shape;220;p35"/>
          <p:cNvSpPr txBox="1"/>
          <p:nvPr/>
        </p:nvSpPr>
        <p:spPr>
          <a:xfrm>
            <a:off x="6953375" y="697985"/>
            <a:ext cx="4473600" cy="591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SDCCE is funded based on Full Time Equivalent Student (FTES) hours based on  </a:t>
            </a:r>
            <a:r>
              <a:rPr lang="en-US" sz="2400" b="1">
                <a:solidFill>
                  <a:schemeClr val="dk1"/>
                </a:solidFill>
              </a:rPr>
              <a:t>Positive Attendance</a:t>
            </a:r>
            <a:r>
              <a:rPr lang="en-US" sz="2400">
                <a:solidFill>
                  <a:schemeClr val="dk1"/>
                </a:solidFill>
              </a:rPr>
              <a:t>. Students sign in and out of every class. Attendance is reported weekly.</a:t>
            </a: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0" lvl="0" indent="0" algn="l" rtl="0">
              <a:lnSpc>
                <a:spcPct val="115000"/>
              </a:lnSpc>
              <a:spcBef>
                <a:spcPts val="0"/>
              </a:spcBef>
              <a:spcAft>
                <a:spcPts val="0"/>
              </a:spcAft>
              <a:buNone/>
            </a:pPr>
            <a:r>
              <a:rPr lang="en-US" sz="2400">
                <a:solidFill>
                  <a:schemeClr val="dk1"/>
                </a:solidFill>
              </a:rPr>
              <a:t>It is important the faculty encourage regular attendance for the success of the students as well as the for the purpose for collecting FTES.</a:t>
            </a:r>
            <a:endParaRPr sz="2400">
              <a:solidFill>
                <a:schemeClr val="dk1"/>
              </a:solidFill>
            </a:endParaRPr>
          </a:p>
        </p:txBody>
      </p:sp>
      <p:sp>
        <p:nvSpPr>
          <p:cNvPr id="221" name="Google Shape;221;p35"/>
          <p:cNvSpPr txBox="1"/>
          <p:nvPr/>
        </p:nvSpPr>
        <p:spPr>
          <a:xfrm>
            <a:off x="237100" y="5840800"/>
            <a:ext cx="57924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500"/>
              <a:buFont typeface="Arial"/>
              <a:buNone/>
            </a:pPr>
            <a:r>
              <a:rPr lang="en-US" sz="2400" u="sng">
                <a:solidFill>
                  <a:schemeClr val="dk1"/>
                </a:solidFill>
              </a:rPr>
              <a:t>LECTURE/LABORATORY HOURS</a:t>
            </a:r>
            <a:r>
              <a:rPr lang="en-US" sz="2400">
                <a:solidFill>
                  <a:schemeClr val="dk1"/>
                </a:solidFill>
              </a:rPr>
              <a:t> 54</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p:nvPr/>
        </p:nvSpPr>
        <p:spPr>
          <a:xfrm>
            <a:off x="-34200" y="-110633"/>
            <a:ext cx="12311100" cy="69687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27" name="Google Shape;227;p36"/>
          <p:cNvSpPr/>
          <p:nvPr/>
        </p:nvSpPr>
        <p:spPr>
          <a:xfrm>
            <a:off x="14627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1600" b="1"/>
          </a:p>
        </p:txBody>
      </p:sp>
      <p:sp>
        <p:nvSpPr>
          <p:cNvPr id="228" name="Google Shape;228;p36"/>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Face-to-Face </a:t>
            </a:r>
            <a:r>
              <a:rPr lang="en-US" sz="1900" b="1"/>
              <a:t> </a:t>
            </a:r>
            <a:r>
              <a:rPr lang="en-US" sz="3200" b="1"/>
              <a:t>(noncredit)</a:t>
            </a:r>
            <a:endParaRPr sz="4800" b="1"/>
          </a:p>
        </p:txBody>
      </p:sp>
      <p:sp>
        <p:nvSpPr>
          <p:cNvPr id="229" name="Google Shape;229;p36"/>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230" name="Google Shape;230;p36"/>
          <p:cNvSpPr txBox="1"/>
          <p:nvPr/>
        </p:nvSpPr>
        <p:spPr>
          <a:xfrm>
            <a:off x="6680075" y="303775"/>
            <a:ext cx="5091600" cy="1779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US" sz="2400">
                <a:solidFill>
                  <a:schemeClr val="dk1"/>
                </a:solidFill>
              </a:rPr>
              <a:t>In addition to the hours in the course, faculty may also assign “outside of class” hours to the course, however these hours are not counted for funding purposes.</a:t>
            </a:r>
            <a:endParaRPr sz="2400">
              <a:solidFill>
                <a:schemeClr val="dk1"/>
              </a:solidFill>
            </a:endParaRPr>
          </a:p>
        </p:txBody>
      </p:sp>
      <p:sp>
        <p:nvSpPr>
          <p:cNvPr id="231" name="Google Shape;231;p36"/>
          <p:cNvSpPr txBox="1"/>
          <p:nvPr/>
        </p:nvSpPr>
        <p:spPr>
          <a:xfrm>
            <a:off x="237100" y="5840800"/>
            <a:ext cx="57924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500"/>
              <a:buFont typeface="Arial"/>
              <a:buNone/>
            </a:pPr>
            <a:r>
              <a:rPr lang="en-US" sz="2400" u="sng">
                <a:solidFill>
                  <a:schemeClr val="dk1"/>
                </a:solidFill>
              </a:rPr>
              <a:t>LECTURE/LABORATORY HOURS</a:t>
            </a:r>
            <a:r>
              <a:rPr lang="en-US" sz="2400">
                <a:solidFill>
                  <a:schemeClr val="dk1"/>
                </a:solidFill>
              </a:rPr>
              <a:t> 54</a:t>
            </a:r>
            <a:endParaRPr sz="2400">
              <a:solidFill>
                <a:schemeClr val="dk1"/>
              </a:solidFill>
            </a:endParaRPr>
          </a:p>
        </p:txBody>
      </p:sp>
      <p:sp>
        <p:nvSpPr>
          <p:cNvPr id="232" name="Google Shape;232;p36"/>
          <p:cNvSpPr/>
          <p:nvPr/>
        </p:nvSpPr>
        <p:spPr>
          <a:xfrm>
            <a:off x="7254683" y="2939800"/>
            <a:ext cx="3341167" cy="2514567"/>
          </a:xfrm>
          <a:prstGeom prst="flowChartManualOperation">
            <a:avLst/>
          </a:prstGeom>
          <a:solidFill>
            <a:srgbClr val="FF9900"/>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300" b="1">
                <a:solidFill>
                  <a:schemeClr val="dk1"/>
                </a:solidFill>
              </a:rPr>
              <a:t>54 HOURS</a:t>
            </a:r>
            <a:r>
              <a:rPr lang="en-US" sz="1600" b="1">
                <a:solidFill>
                  <a:schemeClr val="dk1"/>
                </a:solidFill>
              </a:rPr>
              <a:t> OF OUTSIDE STUDENT CLASS HOURS</a:t>
            </a: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p:nvPr/>
        </p:nvSpPr>
        <p:spPr>
          <a:xfrm>
            <a:off x="-34200" y="-110633"/>
            <a:ext cx="12341700" cy="69687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38" name="Google Shape;238;p37"/>
          <p:cNvSpPr/>
          <p:nvPr/>
        </p:nvSpPr>
        <p:spPr>
          <a:xfrm>
            <a:off x="14627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1600" b="1"/>
          </a:p>
        </p:txBody>
      </p:sp>
      <p:sp>
        <p:nvSpPr>
          <p:cNvPr id="239" name="Google Shape;239;p37"/>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Face-to-Face </a:t>
            </a:r>
            <a:r>
              <a:rPr lang="en-US" sz="1900" b="1"/>
              <a:t> </a:t>
            </a:r>
            <a:r>
              <a:rPr lang="en-US" sz="3200" b="1"/>
              <a:t>(noncredit)</a:t>
            </a:r>
            <a:endParaRPr sz="4800" b="1"/>
          </a:p>
        </p:txBody>
      </p:sp>
      <p:sp>
        <p:nvSpPr>
          <p:cNvPr id="240" name="Google Shape;240;p37"/>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241" name="Google Shape;241;p37"/>
          <p:cNvSpPr txBox="1"/>
          <p:nvPr/>
        </p:nvSpPr>
        <p:spPr>
          <a:xfrm>
            <a:off x="237100" y="5840800"/>
            <a:ext cx="57924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500"/>
              <a:buFont typeface="Arial"/>
              <a:buNone/>
            </a:pPr>
            <a:r>
              <a:rPr lang="en-US" sz="2400" u="sng">
                <a:solidFill>
                  <a:schemeClr val="dk1"/>
                </a:solidFill>
              </a:rPr>
              <a:t>LECTURE/LABORATORY HOURS</a:t>
            </a:r>
            <a:r>
              <a:rPr lang="en-US" sz="2400">
                <a:solidFill>
                  <a:schemeClr val="dk1"/>
                </a:solidFill>
              </a:rPr>
              <a:t> 54</a:t>
            </a:r>
            <a:endParaRPr sz="2400">
              <a:solidFill>
                <a:schemeClr val="dk1"/>
              </a:solidFill>
            </a:endParaRPr>
          </a:p>
        </p:txBody>
      </p:sp>
      <p:sp>
        <p:nvSpPr>
          <p:cNvPr id="242" name="Google Shape;242;p37"/>
          <p:cNvSpPr/>
          <p:nvPr/>
        </p:nvSpPr>
        <p:spPr>
          <a:xfrm>
            <a:off x="7102283" y="2939800"/>
            <a:ext cx="3341167" cy="2514567"/>
          </a:xfrm>
          <a:prstGeom prst="flowChartManualOperation">
            <a:avLst/>
          </a:prstGeom>
          <a:solidFill>
            <a:srgbClr val="FF9900"/>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dk1"/>
                </a:solidFill>
              </a:rPr>
              <a:t>54 HOURS</a:t>
            </a:r>
            <a:r>
              <a:rPr lang="en-US" sz="1600" b="1">
                <a:solidFill>
                  <a:schemeClr val="dk1"/>
                </a:solidFill>
              </a:rPr>
              <a:t> OF OUTSIDE STUDENT CLASS HOURS</a:t>
            </a:r>
            <a:endParaRPr sz="1600" b="1"/>
          </a:p>
        </p:txBody>
      </p:sp>
      <p:sp>
        <p:nvSpPr>
          <p:cNvPr id="243" name="Google Shape;243;p37"/>
          <p:cNvSpPr txBox="1"/>
          <p:nvPr/>
        </p:nvSpPr>
        <p:spPr>
          <a:xfrm>
            <a:off x="6801376" y="728375"/>
            <a:ext cx="5024100" cy="1779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SDCCE does NOT receive FTES funding for any Outside Student Class Hours. SDCCE Faculty do not provide contact for these hours.</a:t>
            </a:r>
            <a:endParaRPr sz="2400">
              <a:solidFill>
                <a:schemeClr val="dk1"/>
              </a:solidFill>
            </a:endParaRPr>
          </a:p>
        </p:txBody>
      </p:sp>
      <p:sp>
        <p:nvSpPr>
          <p:cNvPr id="244" name="Google Shape;244;p37"/>
          <p:cNvSpPr txBox="1"/>
          <p:nvPr/>
        </p:nvSpPr>
        <p:spPr>
          <a:xfrm>
            <a:off x="237108" y="3958338"/>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245" name="Google Shape;245;p37"/>
          <p:cNvSpPr txBox="1"/>
          <p:nvPr/>
        </p:nvSpPr>
        <p:spPr>
          <a:xfrm>
            <a:off x="10386100" y="3959767"/>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pic>
        <p:nvPicPr>
          <p:cNvPr id="246" name="Google Shape;246;p37"/>
          <p:cNvPicPr preferRelativeResize="0"/>
          <p:nvPr/>
        </p:nvPicPr>
        <p:blipFill>
          <a:blip r:embed="rId3">
            <a:alphaModFix/>
          </a:blip>
          <a:stretch>
            <a:fillRect/>
          </a:stretch>
        </p:blipFill>
        <p:spPr>
          <a:xfrm>
            <a:off x="10491367" y="4170533"/>
            <a:ext cx="1461865" cy="1461865"/>
          </a:xfrm>
          <a:prstGeom prst="rect">
            <a:avLst/>
          </a:prstGeom>
          <a:noFill/>
          <a:ln>
            <a:noFill/>
          </a:ln>
        </p:spPr>
      </p:pic>
      <p:sp>
        <p:nvSpPr>
          <p:cNvPr id="247" name="Google Shape;247;p37"/>
          <p:cNvSpPr txBox="1"/>
          <p:nvPr/>
        </p:nvSpPr>
        <p:spPr>
          <a:xfrm>
            <a:off x="1099551" y="1208925"/>
            <a:ext cx="5024100" cy="1779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FTES is generated from actual student hours of attendance. </a:t>
            </a:r>
            <a:r>
              <a:rPr lang="en-US" sz="2400" u="sng">
                <a:solidFill>
                  <a:schemeClr val="hlink"/>
                </a:solidFill>
                <a:hlinkClick r:id="rId4"/>
              </a:rPr>
              <a:t>Title V 58006</a:t>
            </a:r>
            <a:r>
              <a:rPr lang="en-US" sz="2400">
                <a:solidFill>
                  <a:schemeClr val="dk1"/>
                </a:solidFill>
              </a:rPr>
              <a:t>.</a:t>
            </a:r>
            <a:endParaRPr sz="24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p:nvPr/>
        </p:nvSpPr>
        <p:spPr>
          <a:xfrm>
            <a:off x="-97300" y="-99400"/>
            <a:ext cx="123348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53" name="Google Shape;253;p38"/>
          <p:cNvSpPr/>
          <p:nvPr/>
        </p:nvSpPr>
        <p:spPr>
          <a:xfrm>
            <a:off x="2260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100" b="1"/>
              <a:t>54 HOURS</a:t>
            </a:r>
            <a:r>
              <a:rPr lang="en-US" sz="1600" b="1"/>
              <a:t> OF INSTRUCTION OR PROGRAMMING</a:t>
            </a:r>
            <a:endParaRPr sz="1100"/>
          </a:p>
        </p:txBody>
      </p:sp>
      <p:sp>
        <p:nvSpPr>
          <p:cNvPr id="254" name="Google Shape;254;p38"/>
          <p:cNvSpPr txBox="1">
            <a:spLocks noGrp="1"/>
          </p:cNvSpPr>
          <p:nvPr>
            <p:ph type="title"/>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Online</a:t>
            </a:r>
            <a:r>
              <a:rPr lang="en-US" sz="1900" b="1"/>
              <a:t> </a:t>
            </a:r>
            <a:r>
              <a:rPr lang="en-US" sz="3200" b="1"/>
              <a:t>(noncredit)</a:t>
            </a:r>
            <a:endParaRPr sz="4800" b="1"/>
          </a:p>
        </p:txBody>
      </p:sp>
      <p:sp>
        <p:nvSpPr>
          <p:cNvPr id="255" name="Google Shape;255;p38"/>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256" name="Google Shape;256;p38"/>
          <p:cNvSpPr/>
          <p:nvPr/>
        </p:nvSpPr>
        <p:spPr>
          <a:xfrm>
            <a:off x="2709625" y="3099746"/>
            <a:ext cx="2998200" cy="2194700"/>
          </a:xfrm>
          <a:prstGeom prst="flowChartManualOperation">
            <a:avLst/>
          </a:prstGeom>
          <a:solidFill>
            <a:srgbClr val="0000FF"/>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lt1"/>
                </a:solidFill>
              </a:rPr>
              <a:t>54 HOURS</a:t>
            </a:r>
            <a:r>
              <a:rPr lang="en-US" sz="1700" b="1">
                <a:solidFill>
                  <a:schemeClr val="lt1"/>
                </a:solidFill>
              </a:rPr>
              <a:t> OF INSTRUCTOR CONTACT</a:t>
            </a:r>
            <a:endParaRPr sz="1700" b="1">
              <a:solidFill>
                <a:schemeClr val="lt1"/>
              </a:solidFill>
            </a:endParaRPr>
          </a:p>
        </p:txBody>
      </p:sp>
      <p:sp>
        <p:nvSpPr>
          <p:cNvPr id="257" name="Google Shape;257;p38"/>
          <p:cNvSpPr/>
          <p:nvPr/>
        </p:nvSpPr>
        <p:spPr>
          <a:xfrm>
            <a:off x="7254683" y="2939800"/>
            <a:ext cx="3341167" cy="2514567"/>
          </a:xfrm>
          <a:prstGeom prst="flowChartManualOperation">
            <a:avLst/>
          </a:prstGeom>
          <a:solidFill>
            <a:srgbClr val="FF9900"/>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t>54 HOURS</a:t>
            </a:r>
            <a:r>
              <a:rPr lang="en-US" sz="1600" b="1"/>
              <a:t> OF OUTSIDE STUDENT CLASS HOURS</a:t>
            </a:r>
            <a:endParaRPr sz="1100"/>
          </a:p>
        </p:txBody>
      </p:sp>
      <p:sp>
        <p:nvSpPr>
          <p:cNvPr id="258" name="Google Shape;258;p38"/>
          <p:cNvSpPr txBox="1"/>
          <p:nvPr/>
        </p:nvSpPr>
        <p:spPr>
          <a:xfrm>
            <a:off x="4125400" y="1589000"/>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259" name="Google Shape;259;p38"/>
          <p:cNvSpPr txBox="1"/>
          <p:nvPr/>
        </p:nvSpPr>
        <p:spPr>
          <a:xfrm>
            <a:off x="8923467" y="1589000"/>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260" name="Google Shape;260;p38"/>
          <p:cNvSpPr txBox="1"/>
          <p:nvPr/>
        </p:nvSpPr>
        <p:spPr>
          <a:xfrm>
            <a:off x="0" y="1589000"/>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261" name="Google Shape;261;p38"/>
          <p:cNvSpPr txBox="1"/>
          <p:nvPr/>
        </p:nvSpPr>
        <p:spPr>
          <a:xfrm>
            <a:off x="354000" y="5552367"/>
            <a:ext cx="3999900" cy="1251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900" b="1">
                <a:solidFill>
                  <a:schemeClr val="dk1"/>
                </a:solidFill>
              </a:rPr>
              <a:t>Instruction or programming</a:t>
            </a:r>
            <a:r>
              <a:rPr lang="en-US" sz="1900">
                <a:solidFill>
                  <a:schemeClr val="dk1"/>
                </a:solidFill>
              </a:rPr>
              <a:t> </a:t>
            </a:r>
            <a:r>
              <a:rPr lang="en-US" sz="1600">
                <a:solidFill>
                  <a:schemeClr val="dk1"/>
                </a:solidFill>
              </a:rPr>
              <a:t>received by the students +</a:t>
            </a:r>
            <a:endParaRPr sz="1600">
              <a:solidFill>
                <a:schemeClr val="dk1"/>
              </a:solidFill>
            </a:endParaRPr>
          </a:p>
          <a:p>
            <a:pPr marL="0" lvl="0" indent="0" algn="l" rtl="0">
              <a:lnSpc>
                <a:spcPct val="115000"/>
              </a:lnSpc>
              <a:spcBef>
                <a:spcPts val="2100"/>
              </a:spcBef>
              <a:spcAft>
                <a:spcPts val="0"/>
              </a:spcAft>
              <a:buNone/>
            </a:pPr>
            <a:endParaRPr sz="1900">
              <a:solidFill>
                <a:schemeClr val="dk1"/>
              </a:solidFill>
            </a:endParaRPr>
          </a:p>
        </p:txBody>
      </p:sp>
      <p:sp>
        <p:nvSpPr>
          <p:cNvPr id="262" name="Google Shape;262;p38"/>
          <p:cNvSpPr txBox="1"/>
          <p:nvPr/>
        </p:nvSpPr>
        <p:spPr>
          <a:xfrm>
            <a:off x="3896050" y="5268333"/>
            <a:ext cx="3341100" cy="138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instructor contact</a:t>
            </a:r>
            <a:r>
              <a:rPr lang="en-US" sz="1900">
                <a:solidFill>
                  <a:schemeClr val="dk1"/>
                </a:solidFill>
              </a:rPr>
              <a:t> (</a:t>
            </a:r>
            <a:r>
              <a:rPr lang="en-US" sz="1600">
                <a:solidFill>
                  <a:schemeClr val="dk1"/>
                </a:solidFill>
              </a:rPr>
              <a:t>defined by Title V, Section </a:t>
            </a:r>
            <a:r>
              <a:rPr lang="en-US" sz="1600" u="sng">
                <a:solidFill>
                  <a:schemeClr val="hlink"/>
                </a:solidFill>
                <a:hlinkClick r:id="rId3"/>
              </a:rPr>
              <a:t>55204</a:t>
            </a:r>
            <a:r>
              <a:rPr lang="en-US" sz="1600">
                <a:solidFill>
                  <a:schemeClr val="dk1"/>
                </a:solidFill>
              </a:rPr>
              <a:t>) </a:t>
            </a:r>
            <a:r>
              <a:rPr lang="en-US" sz="1900">
                <a:solidFill>
                  <a:schemeClr val="dk1"/>
                </a:solidFill>
              </a:rPr>
              <a:t>+</a:t>
            </a:r>
            <a:endParaRPr sz="1900">
              <a:solidFill>
                <a:schemeClr val="dk1"/>
              </a:solidFill>
            </a:endParaRPr>
          </a:p>
        </p:txBody>
      </p:sp>
      <p:sp>
        <p:nvSpPr>
          <p:cNvPr id="263" name="Google Shape;263;p38"/>
          <p:cNvSpPr txBox="1"/>
          <p:nvPr/>
        </p:nvSpPr>
        <p:spPr>
          <a:xfrm>
            <a:off x="7699500" y="5309367"/>
            <a:ext cx="3443700" cy="1737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outside-of-class work</a:t>
            </a:r>
            <a:r>
              <a:rPr lang="en-US" sz="1900">
                <a:solidFill>
                  <a:schemeClr val="dk1"/>
                </a:solidFill>
              </a:rPr>
              <a:t> </a:t>
            </a:r>
            <a:r>
              <a:rPr lang="en-US" sz="1600">
                <a:solidFill>
                  <a:schemeClr val="dk1"/>
                </a:solidFill>
              </a:rPr>
              <a:t>expected as noted in the COR…</a:t>
            </a:r>
            <a:endParaRPr sz="1600"/>
          </a:p>
        </p:txBody>
      </p:sp>
      <p:sp>
        <p:nvSpPr>
          <p:cNvPr id="264" name="Google Shape;264;p38"/>
          <p:cNvSpPr txBox="1"/>
          <p:nvPr/>
        </p:nvSpPr>
        <p:spPr>
          <a:xfrm>
            <a:off x="5351100" y="474533"/>
            <a:ext cx="6348300" cy="189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Title V 58003.1 (f)(2) defines how SDCCE calculates FTES by using three areas: </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p:nvPr/>
        </p:nvSpPr>
        <p:spPr>
          <a:xfrm>
            <a:off x="-197633" y="-99400"/>
            <a:ext cx="124353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70" name="Google Shape;270;p39"/>
          <p:cNvSpPr/>
          <p:nvPr/>
        </p:nvSpPr>
        <p:spPr>
          <a:xfrm>
            <a:off x="14627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1600" b="1"/>
          </a:p>
        </p:txBody>
      </p:sp>
      <p:sp>
        <p:nvSpPr>
          <p:cNvPr id="271" name="Google Shape;271;p39"/>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Online</a:t>
            </a:r>
            <a:r>
              <a:rPr lang="en-US" sz="1900" b="1"/>
              <a:t> </a:t>
            </a:r>
            <a:r>
              <a:rPr lang="en-US" sz="3200" b="1"/>
              <a:t>(noncredit)</a:t>
            </a:r>
            <a:endParaRPr sz="4800" b="1"/>
          </a:p>
        </p:txBody>
      </p:sp>
      <p:sp>
        <p:nvSpPr>
          <p:cNvPr id="272" name="Google Shape;272;p39"/>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273" name="Google Shape;273;p39"/>
          <p:cNvSpPr txBox="1"/>
          <p:nvPr/>
        </p:nvSpPr>
        <p:spPr>
          <a:xfrm>
            <a:off x="6211300" y="1017200"/>
            <a:ext cx="5032200" cy="4823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Whereas the hours students complete a course should be the same for face-to-face or online courses, the FTES formula has been problematic to understand both how to teach and how to track attendance. </a:t>
            </a: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0" lvl="0" indent="0" algn="l" rtl="0">
              <a:lnSpc>
                <a:spcPct val="115000"/>
              </a:lnSpc>
              <a:spcBef>
                <a:spcPts val="0"/>
              </a:spcBef>
              <a:spcAft>
                <a:spcPts val="0"/>
              </a:spcAft>
              <a:buNone/>
            </a:pPr>
            <a:r>
              <a:rPr lang="en-US" sz="2400">
                <a:solidFill>
                  <a:schemeClr val="dk1"/>
                </a:solidFill>
              </a:rPr>
              <a:t>Essential in the formula is the amount of “Instructor Contact” that students receive in order for online courses to earn similar FTES as face-to-face courses.</a:t>
            </a:r>
            <a:endParaRPr sz="2400">
              <a:solidFill>
                <a:schemeClr val="dk1"/>
              </a:solidFill>
            </a:endParaRPr>
          </a:p>
        </p:txBody>
      </p:sp>
      <p:sp>
        <p:nvSpPr>
          <p:cNvPr id="274" name="Google Shape;274;p39"/>
          <p:cNvSpPr txBox="1"/>
          <p:nvPr/>
        </p:nvSpPr>
        <p:spPr>
          <a:xfrm>
            <a:off x="237100" y="5840800"/>
            <a:ext cx="57924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500"/>
              <a:buFont typeface="Arial"/>
              <a:buNone/>
            </a:pPr>
            <a:r>
              <a:rPr lang="en-US" sz="2400" u="sng">
                <a:solidFill>
                  <a:schemeClr val="dk1"/>
                </a:solidFill>
              </a:rPr>
              <a:t>LECTURE/LABORATORY HOURS</a:t>
            </a:r>
            <a:r>
              <a:rPr lang="en-US" sz="2400">
                <a:solidFill>
                  <a:schemeClr val="dk1"/>
                </a:solidFill>
              </a:rPr>
              <a:t> 54</a:t>
            </a:r>
            <a:endParaRPr sz="2400">
              <a:solidFill>
                <a:schemeClr val="dk1"/>
              </a:solidFill>
            </a:endParaRPr>
          </a:p>
        </p:txBody>
      </p:sp>
      <p:sp>
        <p:nvSpPr>
          <p:cNvPr id="275" name="Google Shape;275;p39"/>
          <p:cNvSpPr/>
          <p:nvPr/>
        </p:nvSpPr>
        <p:spPr>
          <a:xfrm>
            <a:off x="1620300" y="3099746"/>
            <a:ext cx="2998200" cy="2194700"/>
          </a:xfrm>
          <a:prstGeom prst="flowChartManualOperation">
            <a:avLst/>
          </a:prstGeom>
          <a:solidFill>
            <a:srgbClr val="0000FF"/>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lt1"/>
                </a:solidFill>
              </a:rPr>
              <a:t>54 HOURS</a:t>
            </a:r>
            <a:r>
              <a:rPr lang="en-US" sz="1700" b="1">
                <a:solidFill>
                  <a:schemeClr val="lt1"/>
                </a:solidFill>
              </a:rPr>
              <a:t> OF INSTRUCTOR CONTACT</a:t>
            </a:r>
            <a:endParaRPr sz="1700" b="1">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p:nvPr/>
        </p:nvSpPr>
        <p:spPr>
          <a:xfrm>
            <a:off x="-121600" y="-99400"/>
            <a:ext cx="123591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81" name="Google Shape;281;p40"/>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Online</a:t>
            </a:r>
            <a:r>
              <a:rPr lang="en-US" sz="1900" b="1"/>
              <a:t> </a:t>
            </a:r>
            <a:r>
              <a:rPr lang="en-US" sz="3200" b="1"/>
              <a:t>(noncredit)</a:t>
            </a:r>
            <a:endParaRPr sz="4800" b="1"/>
          </a:p>
        </p:txBody>
      </p:sp>
      <p:sp>
        <p:nvSpPr>
          <p:cNvPr id="282" name="Google Shape;282;p40"/>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283" name="Google Shape;283;p40"/>
          <p:cNvSpPr txBox="1"/>
          <p:nvPr/>
        </p:nvSpPr>
        <p:spPr>
          <a:xfrm>
            <a:off x="6755733" y="684100"/>
            <a:ext cx="4913100" cy="5156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According to </a:t>
            </a:r>
            <a:r>
              <a:rPr lang="en-US" sz="2400" u="sng">
                <a:solidFill>
                  <a:schemeClr val="hlink"/>
                </a:solidFill>
                <a:hlinkClick r:id="rId3"/>
              </a:rPr>
              <a:t>Title 5 55204,</a:t>
            </a:r>
            <a:r>
              <a:rPr lang="en-US" sz="2400">
                <a:solidFill>
                  <a:schemeClr val="dk1"/>
                </a:solidFill>
              </a:rPr>
              <a:t> Instructor Contact is defined as contact… </a:t>
            </a:r>
            <a:endParaRPr sz="2400">
              <a:solidFill>
                <a:schemeClr val="dk1"/>
              </a:solidFill>
            </a:endParaRPr>
          </a:p>
          <a:p>
            <a:pPr marL="0" lvl="0" indent="0" algn="l" rtl="0">
              <a:lnSpc>
                <a:spcPct val="115000"/>
              </a:lnSpc>
              <a:spcBef>
                <a:spcPts val="0"/>
              </a:spcBef>
              <a:spcAft>
                <a:spcPts val="0"/>
              </a:spcAft>
              <a:buClr>
                <a:schemeClr val="dk1"/>
              </a:buClr>
              <a:buSzPts val="1500"/>
              <a:buFont typeface="Arial"/>
              <a:buNone/>
            </a:pPr>
            <a:r>
              <a:rPr lang="en-US" sz="2100" i="1">
                <a:solidFill>
                  <a:schemeClr val="dk1"/>
                </a:solidFill>
              </a:rPr>
              <a:t>“...between instructor and students, and among students, either synchronously or asynchronously, through group or individual meetings, orientation and review sessions, supplemental seminar or study sessions, field trips, library workshops, telephone contact, voice mail, e-mail, or other activities. Regular effective contact is an academic and professional matter pursuant to sections </a:t>
            </a:r>
            <a:r>
              <a:rPr lang="en-US" sz="2100" i="1" u="sng">
                <a:solidFill>
                  <a:schemeClr val="hlink"/>
                </a:solidFill>
                <a:hlinkClick r:id="rId3"/>
              </a:rPr>
              <a:t>53200</a:t>
            </a:r>
            <a:r>
              <a:rPr lang="en-US" sz="2100" i="1">
                <a:solidFill>
                  <a:schemeClr val="dk1"/>
                </a:solidFill>
              </a:rPr>
              <a:t> et seq.”</a:t>
            </a:r>
            <a:endParaRPr sz="2100" i="1">
              <a:solidFill>
                <a:schemeClr val="dk1"/>
              </a:solidFill>
            </a:endParaRPr>
          </a:p>
          <a:p>
            <a:pPr marL="0" lvl="0" indent="0" algn="l" rtl="0">
              <a:lnSpc>
                <a:spcPct val="115000"/>
              </a:lnSpc>
              <a:spcBef>
                <a:spcPts val="0"/>
              </a:spcBef>
              <a:spcAft>
                <a:spcPts val="0"/>
              </a:spcAft>
              <a:buClr>
                <a:schemeClr val="dk1"/>
              </a:buClr>
              <a:buSzPts val="1500"/>
              <a:buFont typeface="Arial"/>
              <a:buNone/>
            </a:pP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p:txBody>
      </p:sp>
      <p:sp>
        <p:nvSpPr>
          <p:cNvPr id="284" name="Google Shape;284;p40"/>
          <p:cNvSpPr txBox="1"/>
          <p:nvPr/>
        </p:nvSpPr>
        <p:spPr>
          <a:xfrm>
            <a:off x="237100" y="5840800"/>
            <a:ext cx="57924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500"/>
              <a:buFont typeface="Arial"/>
              <a:buNone/>
            </a:pPr>
            <a:r>
              <a:rPr lang="en-US" sz="2400" u="sng">
                <a:solidFill>
                  <a:schemeClr val="dk1"/>
                </a:solidFill>
              </a:rPr>
              <a:t>LECTURE/LABORATORY HOURS</a:t>
            </a:r>
            <a:r>
              <a:rPr lang="en-US" sz="2400">
                <a:solidFill>
                  <a:schemeClr val="dk1"/>
                </a:solidFill>
              </a:rPr>
              <a:t> 54</a:t>
            </a:r>
            <a:endParaRPr sz="2400">
              <a:solidFill>
                <a:schemeClr val="dk1"/>
              </a:solidFill>
            </a:endParaRPr>
          </a:p>
        </p:txBody>
      </p:sp>
      <p:sp>
        <p:nvSpPr>
          <p:cNvPr id="285" name="Google Shape;285;p40"/>
          <p:cNvSpPr/>
          <p:nvPr/>
        </p:nvSpPr>
        <p:spPr>
          <a:xfrm>
            <a:off x="14627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1600" b="1"/>
          </a:p>
        </p:txBody>
      </p:sp>
      <p:sp>
        <p:nvSpPr>
          <p:cNvPr id="286" name="Google Shape;286;p40"/>
          <p:cNvSpPr/>
          <p:nvPr/>
        </p:nvSpPr>
        <p:spPr>
          <a:xfrm>
            <a:off x="1805675" y="1208921"/>
            <a:ext cx="2998200" cy="2194700"/>
          </a:xfrm>
          <a:prstGeom prst="flowChartManualOperation">
            <a:avLst/>
          </a:prstGeom>
          <a:solidFill>
            <a:srgbClr val="0000FF"/>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lt1"/>
                </a:solidFill>
              </a:rPr>
              <a:t>54 HOURS</a:t>
            </a:r>
            <a:r>
              <a:rPr lang="en-US" sz="1700" b="1">
                <a:solidFill>
                  <a:schemeClr val="lt1"/>
                </a:solidFill>
              </a:rPr>
              <a:t> OF INSTRUCTOR CONTACT</a:t>
            </a:r>
            <a:endParaRPr sz="1700" b="1">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p:nvPr/>
        </p:nvSpPr>
        <p:spPr>
          <a:xfrm>
            <a:off x="-167233" y="-99400"/>
            <a:ext cx="124047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292" name="Google Shape;292;p41"/>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Online</a:t>
            </a:r>
            <a:r>
              <a:rPr lang="en-US" sz="1900" b="1"/>
              <a:t> </a:t>
            </a:r>
            <a:r>
              <a:rPr lang="en-US" sz="3200" b="1"/>
              <a:t>(noncredit)</a:t>
            </a:r>
            <a:endParaRPr sz="4800" b="1"/>
          </a:p>
        </p:txBody>
      </p:sp>
      <p:sp>
        <p:nvSpPr>
          <p:cNvPr id="293" name="Google Shape;293;p41"/>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294" name="Google Shape;294;p41"/>
          <p:cNvSpPr txBox="1"/>
          <p:nvPr/>
        </p:nvSpPr>
        <p:spPr>
          <a:xfrm>
            <a:off x="6162699" y="378475"/>
            <a:ext cx="5506200" cy="5462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Just like face-to-face courses, faculty members provide opportunities for students to complete Outside Student Class Hours for online classes according to the COR.</a:t>
            </a:r>
            <a:endParaRPr sz="2400">
              <a:solidFill>
                <a:schemeClr val="dk1"/>
              </a:solidFill>
            </a:endParaRPr>
          </a:p>
        </p:txBody>
      </p:sp>
      <p:sp>
        <p:nvSpPr>
          <p:cNvPr id="295" name="Google Shape;295;p41"/>
          <p:cNvSpPr txBox="1"/>
          <p:nvPr/>
        </p:nvSpPr>
        <p:spPr>
          <a:xfrm>
            <a:off x="237100" y="5840800"/>
            <a:ext cx="57924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500"/>
              <a:buFont typeface="Arial"/>
              <a:buNone/>
            </a:pPr>
            <a:r>
              <a:rPr lang="en-US" sz="2400" u="sng">
                <a:solidFill>
                  <a:schemeClr val="dk1"/>
                </a:solidFill>
              </a:rPr>
              <a:t>LECTURE/LABORATORY HOURS</a:t>
            </a:r>
            <a:r>
              <a:rPr lang="en-US" sz="2400">
                <a:solidFill>
                  <a:schemeClr val="dk1"/>
                </a:solidFill>
              </a:rPr>
              <a:t> 54</a:t>
            </a:r>
            <a:endParaRPr sz="2400">
              <a:solidFill>
                <a:schemeClr val="dk1"/>
              </a:solidFill>
            </a:endParaRPr>
          </a:p>
        </p:txBody>
      </p:sp>
      <p:sp>
        <p:nvSpPr>
          <p:cNvPr id="296" name="Google Shape;296;p41"/>
          <p:cNvSpPr/>
          <p:nvPr/>
        </p:nvSpPr>
        <p:spPr>
          <a:xfrm>
            <a:off x="7254683" y="2939800"/>
            <a:ext cx="3341167" cy="2514567"/>
          </a:xfrm>
          <a:prstGeom prst="flowChartManualOperation">
            <a:avLst/>
          </a:prstGeom>
          <a:solidFill>
            <a:srgbClr val="FF9900"/>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dk1"/>
                </a:solidFill>
              </a:rPr>
              <a:t>54 HOURS</a:t>
            </a:r>
            <a:r>
              <a:rPr lang="en-US" sz="1600" b="1">
                <a:solidFill>
                  <a:schemeClr val="dk1"/>
                </a:solidFill>
              </a:rPr>
              <a:t> OF OUTSIDE STUDENT CLASS HOURS</a:t>
            </a:r>
            <a:endParaRPr sz="1600" b="1"/>
          </a:p>
        </p:txBody>
      </p:sp>
      <p:sp>
        <p:nvSpPr>
          <p:cNvPr id="297" name="Google Shape;297;p41"/>
          <p:cNvSpPr/>
          <p:nvPr/>
        </p:nvSpPr>
        <p:spPr>
          <a:xfrm>
            <a:off x="14627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1600" b="1"/>
          </a:p>
        </p:txBody>
      </p:sp>
      <p:sp>
        <p:nvSpPr>
          <p:cNvPr id="298" name="Google Shape;298;p41"/>
          <p:cNvSpPr/>
          <p:nvPr/>
        </p:nvSpPr>
        <p:spPr>
          <a:xfrm>
            <a:off x="1620300" y="3099746"/>
            <a:ext cx="2998200" cy="2194700"/>
          </a:xfrm>
          <a:prstGeom prst="flowChartManualOperation">
            <a:avLst/>
          </a:prstGeom>
          <a:solidFill>
            <a:srgbClr val="0000FF"/>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lt1"/>
                </a:solidFill>
              </a:rPr>
              <a:t>54 HOURS</a:t>
            </a:r>
            <a:r>
              <a:rPr lang="en-US" sz="1700" b="1">
                <a:solidFill>
                  <a:schemeClr val="lt1"/>
                </a:solidFill>
              </a:rPr>
              <a:t> OF INSTRUCTOR CONTACT</a:t>
            </a:r>
            <a:endParaRPr sz="1700" b="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body" idx="1"/>
          </p:nvPr>
        </p:nvSpPr>
        <p:spPr>
          <a:xfrm>
            <a:off x="1220125" y="613200"/>
            <a:ext cx="9845100" cy="4600200"/>
          </a:xfrm>
          <a:prstGeom prst="rect">
            <a:avLst/>
          </a:prstGeom>
        </p:spPr>
        <p:txBody>
          <a:bodyPr spcFirstLastPara="1" wrap="square" lIns="91425" tIns="91425" rIns="91425" bIns="91425" anchor="t" anchorCtr="0">
            <a:noAutofit/>
          </a:bodyPr>
          <a:lstStyle/>
          <a:p>
            <a:pPr marL="0" lvl="0" indent="0" algn="ctr" rtl="0">
              <a:lnSpc>
                <a:spcPct val="115000"/>
              </a:lnSpc>
              <a:spcBef>
                <a:spcPts val="2700"/>
              </a:spcBef>
              <a:spcAft>
                <a:spcPts val="0"/>
              </a:spcAft>
              <a:buClr>
                <a:schemeClr val="dk1"/>
              </a:buClr>
              <a:buSzPts val="1100"/>
              <a:buFont typeface="Arial"/>
              <a:buNone/>
            </a:pPr>
            <a:r>
              <a:rPr lang="en-US" sz="3600" b="1">
                <a:solidFill>
                  <a:srgbClr val="FFFFFF"/>
                </a:solidFill>
                <a:latin typeface="Arial"/>
                <a:ea typeface="Arial"/>
                <a:cs typeface="Arial"/>
                <a:sym typeface="Arial"/>
              </a:rPr>
              <a:t>Welcome</a:t>
            </a:r>
            <a:endParaRPr sz="3600" b="1">
              <a:solidFill>
                <a:srgbClr val="FFFFFF"/>
              </a:solidFill>
              <a:latin typeface="Arial"/>
              <a:ea typeface="Arial"/>
              <a:cs typeface="Arial"/>
              <a:sym typeface="Arial"/>
            </a:endParaRPr>
          </a:p>
          <a:p>
            <a:pPr marL="0" lvl="0" indent="0" algn="l" rtl="0">
              <a:lnSpc>
                <a:spcPct val="115000"/>
              </a:lnSpc>
              <a:spcBef>
                <a:spcPts val="2700"/>
              </a:spcBef>
              <a:spcAft>
                <a:spcPts val="0"/>
              </a:spcAft>
              <a:buClr>
                <a:schemeClr val="dk1"/>
              </a:buClr>
              <a:buSzPts val="1100"/>
              <a:buFont typeface="Arial"/>
              <a:buNone/>
            </a:pPr>
            <a:r>
              <a:rPr lang="en-US" sz="2200">
                <a:solidFill>
                  <a:srgbClr val="FFFFFF"/>
                </a:solidFill>
                <a:latin typeface="Arial"/>
                <a:ea typeface="Arial"/>
                <a:cs typeface="Arial"/>
                <a:sym typeface="Arial"/>
              </a:rPr>
              <a:t>Even before the pandemic, noncredit classes have been offered in fully online and hybrid formats. Many colleges have struggled to implement online noncredit courses because of unique challenges with the attendance accounting procedures, but San Diego College of Continuing Education has been navigating policy and funding for online Noncredit instruction for more than 15 years. Please join us for a discussion about funding and attendance accounting for online instruction for Noncredit students and how you might be able to use some of the same structures as San Diego College of Continuing Education to offer these exciting opportunities to students and update on the status of AB 421 (Ward).</a:t>
            </a:r>
            <a:endParaRPr sz="2200">
              <a:solidFill>
                <a:srgbClr val="FFFFFF"/>
              </a:solidFill>
              <a:latin typeface="Arial"/>
              <a:ea typeface="Arial"/>
              <a:cs typeface="Arial"/>
              <a:sym typeface="Arial"/>
            </a:endParaRPr>
          </a:p>
          <a:p>
            <a:pPr marL="0" lvl="0" indent="0" algn="ctr" rtl="0">
              <a:lnSpc>
                <a:spcPct val="115000"/>
              </a:lnSpc>
              <a:spcBef>
                <a:spcPts val="2700"/>
              </a:spcBef>
              <a:spcAft>
                <a:spcPts val="800"/>
              </a:spcAft>
              <a:buClr>
                <a:schemeClr val="dk1"/>
              </a:buClr>
              <a:buSzPts val="1100"/>
              <a:buFont typeface="Arial"/>
              <a:buNone/>
            </a:pPr>
            <a:endParaRPr sz="3600" b="1">
              <a:solidFill>
                <a:srgbClr val="FFFFFF"/>
              </a:solidFill>
              <a:latin typeface="Arial"/>
              <a:ea typeface="Arial"/>
              <a:cs typeface="Arial"/>
              <a:sym typeface="Arial"/>
            </a:endParaRPr>
          </a:p>
        </p:txBody>
      </p:sp>
      <p:sp>
        <p:nvSpPr>
          <p:cNvPr id="128" name="Google Shape;128;p2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p:nvPr/>
        </p:nvSpPr>
        <p:spPr>
          <a:xfrm>
            <a:off x="-97300" y="-99400"/>
            <a:ext cx="123348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04" name="Google Shape;304;p42"/>
          <p:cNvSpPr/>
          <p:nvPr/>
        </p:nvSpPr>
        <p:spPr>
          <a:xfrm>
            <a:off x="2260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2100" b="1"/>
          </a:p>
        </p:txBody>
      </p:sp>
      <p:sp>
        <p:nvSpPr>
          <p:cNvPr id="305" name="Google Shape;305;p42"/>
          <p:cNvSpPr txBox="1">
            <a:spLocks noGrp="1"/>
          </p:cNvSpPr>
          <p:nvPr>
            <p:ph type="title"/>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Online</a:t>
            </a:r>
            <a:r>
              <a:rPr lang="en-US" sz="1900" b="1"/>
              <a:t> </a:t>
            </a:r>
            <a:r>
              <a:rPr lang="en-US" sz="3200" b="1"/>
              <a:t>(noncredit)</a:t>
            </a:r>
            <a:endParaRPr sz="4800" b="1"/>
          </a:p>
        </p:txBody>
      </p:sp>
      <p:sp>
        <p:nvSpPr>
          <p:cNvPr id="306" name="Google Shape;306;p42"/>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307" name="Google Shape;307;p42"/>
          <p:cNvSpPr/>
          <p:nvPr/>
        </p:nvSpPr>
        <p:spPr>
          <a:xfrm>
            <a:off x="2709625" y="3099746"/>
            <a:ext cx="2998200" cy="2194700"/>
          </a:xfrm>
          <a:prstGeom prst="flowChartManualOperation">
            <a:avLst/>
          </a:prstGeom>
          <a:solidFill>
            <a:srgbClr val="0000FF"/>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lt1"/>
                </a:solidFill>
              </a:rPr>
              <a:t>54 HOURS</a:t>
            </a:r>
            <a:r>
              <a:rPr lang="en-US" sz="1700" b="1">
                <a:solidFill>
                  <a:schemeClr val="lt1"/>
                </a:solidFill>
              </a:rPr>
              <a:t> OF INSTRUCTOR CONTACT</a:t>
            </a:r>
            <a:endParaRPr sz="1700" b="1">
              <a:solidFill>
                <a:schemeClr val="lt1"/>
              </a:solidFill>
            </a:endParaRPr>
          </a:p>
        </p:txBody>
      </p:sp>
      <p:sp>
        <p:nvSpPr>
          <p:cNvPr id="308" name="Google Shape;308;p42"/>
          <p:cNvSpPr/>
          <p:nvPr/>
        </p:nvSpPr>
        <p:spPr>
          <a:xfrm>
            <a:off x="7254683" y="2939800"/>
            <a:ext cx="3341167" cy="2514567"/>
          </a:xfrm>
          <a:prstGeom prst="flowChartManualOperation">
            <a:avLst/>
          </a:prstGeom>
          <a:solidFill>
            <a:srgbClr val="FF9900"/>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t>54 HOURS</a:t>
            </a:r>
            <a:r>
              <a:rPr lang="en-US" sz="1600" b="1"/>
              <a:t> OF OUTSIDE STUDENT CLASS HOURS</a:t>
            </a:r>
            <a:endParaRPr sz="1100"/>
          </a:p>
        </p:txBody>
      </p:sp>
      <p:sp>
        <p:nvSpPr>
          <p:cNvPr id="309" name="Google Shape;309;p42"/>
          <p:cNvSpPr txBox="1"/>
          <p:nvPr/>
        </p:nvSpPr>
        <p:spPr>
          <a:xfrm>
            <a:off x="4125400" y="1589000"/>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310" name="Google Shape;310;p42"/>
          <p:cNvSpPr txBox="1"/>
          <p:nvPr/>
        </p:nvSpPr>
        <p:spPr>
          <a:xfrm>
            <a:off x="8923467" y="1589000"/>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311" name="Google Shape;311;p42"/>
          <p:cNvSpPr txBox="1"/>
          <p:nvPr/>
        </p:nvSpPr>
        <p:spPr>
          <a:xfrm>
            <a:off x="0" y="1589000"/>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312" name="Google Shape;312;p42"/>
          <p:cNvSpPr txBox="1"/>
          <p:nvPr/>
        </p:nvSpPr>
        <p:spPr>
          <a:xfrm>
            <a:off x="354000" y="5552367"/>
            <a:ext cx="3999900" cy="1251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900" b="1">
                <a:solidFill>
                  <a:schemeClr val="dk1"/>
                </a:solidFill>
              </a:rPr>
              <a:t>Instruction or programming</a:t>
            </a:r>
            <a:r>
              <a:rPr lang="en-US" sz="1900">
                <a:solidFill>
                  <a:schemeClr val="dk1"/>
                </a:solidFill>
              </a:rPr>
              <a:t> </a:t>
            </a:r>
            <a:r>
              <a:rPr lang="en-US" sz="1600">
                <a:solidFill>
                  <a:schemeClr val="dk1"/>
                </a:solidFill>
              </a:rPr>
              <a:t>received by the students +</a:t>
            </a:r>
            <a:endParaRPr sz="1600">
              <a:solidFill>
                <a:schemeClr val="dk1"/>
              </a:solidFill>
            </a:endParaRPr>
          </a:p>
          <a:p>
            <a:pPr marL="0" lvl="0" indent="0" algn="l" rtl="0">
              <a:lnSpc>
                <a:spcPct val="115000"/>
              </a:lnSpc>
              <a:spcBef>
                <a:spcPts val="2100"/>
              </a:spcBef>
              <a:spcAft>
                <a:spcPts val="0"/>
              </a:spcAft>
              <a:buNone/>
            </a:pPr>
            <a:endParaRPr sz="1900">
              <a:solidFill>
                <a:schemeClr val="dk1"/>
              </a:solidFill>
            </a:endParaRPr>
          </a:p>
        </p:txBody>
      </p:sp>
      <p:sp>
        <p:nvSpPr>
          <p:cNvPr id="313" name="Google Shape;313;p42"/>
          <p:cNvSpPr txBox="1"/>
          <p:nvPr/>
        </p:nvSpPr>
        <p:spPr>
          <a:xfrm>
            <a:off x="3896050" y="5268333"/>
            <a:ext cx="3341100" cy="138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instructor contact</a:t>
            </a:r>
            <a:r>
              <a:rPr lang="en-US" sz="1900">
                <a:solidFill>
                  <a:schemeClr val="dk1"/>
                </a:solidFill>
              </a:rPr>
              <a:t> (</a:t>
            </a:r>
            <a:r>
              <a:rPr lang="en-US" sz="1600">
                <a:solidFill>
                  <a:schemeClr val="dk1"/>
                </a:solidFill>
              </a:rPr>
              <a:t>defined by Title V, Section </a:t>
            </a:r>
            <a:r>
              <a:rPr lang="en-US" sz="1600" u="sng">
                <a:solidFill>
                  <a:schemeClr val="hlink"/>
                </a:solidFill>
                <a:hlinkClick r:id="rId3"/>
              </a:rPr>
              <a:t>55204</a:t>
            </a:r>
            <a:r>
              <a:rPr lang="en-US" sz="1600">
                <a:solidFill>
                  <a:schemeClr val="dk1"/>
                </a:solidFill>
              </a:rPr>
              <a:t>) </a:t>
            </a:r>
            <a:r>
              <a:rPr lang="en-US" sz="1900">
                <a:solidFill>
                  <a:schemeClr val="dk1"/>
                </a:solidFill>
              </a:rPr>
              <a:t>+</a:t>
            </a:r>
            <a:endParaRPr sz="1900">
              <a:solidFill>
                <a:schemeClr val="dk1"/>
              </a:solidFill>
            </a:endParaRPr>
          </a:p>
        </p:txBody>
      </p:sp>
      <p:sp>
        <p:nvSpPr>
          <p:cNvPr id="314" name="Google Shape;314;p42"/>
          <p:cNvSpPr txBox="1"/>
          <p:nvPr/>
        </p:nvSpPr>
        <p:spPr>
          <a:xfrm>
            <a:off x="7699500" y="5309367"/>
            <a:ext cx="3443700" cy="1737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outside-of-class work</a:t>
            </a:r>
            <a:r>
              <a:rPr lang="en-US" sz="1900">
                <a:solidFill>
                  <a:schemeClr val="dk1"/>
                </a:solidFill>
              </a:rPr>
              <a:t> </a:t>
            </a:r>
            <a:r>
              <a:rPr lang="en-US" sz="1600">
                <a:solidFill>
                  <a:schemeClr val="dk1"/>
                </a:solidFill>
              </a:rPr>
              <a:t>expected as noted in the COR…</a:t>
            </a:r>
            <a:endParaRPr sz="1600"/>
          </a:p>
        </p:txBody>
      </p:sp>
      <p:sp>
        <p:nvSpPr>
          <p:cNvPr id="315" name="Google Shape;315;p42"/>
          <p:cNvSpPr txBox="1"/>
          <p:nvPr/>
        </p:nvSpPr>
        <p:spPr>
          <a:xfrm>
            <a:off x="5351100" y="474533"/>
            <a:ext cx="6348300" cy="189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Title V 58003.1 (f)(2) defines how SDCCE calculates FTES by using three areas: </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3"/>
          <p:cNvSpPr/>
          <p:nvPr/>
        </p:nvSpPr>
        <p:spPr>
          <a:xfrm>
            <a:off x="-97300" y="-99400"/>
            <a:ext cx="123348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21" name="Google Shape;321;p43"/>
          <p:cNvSpPr/>
          <p:nvPr/>
        </p:nvSpPr>
        <p:spPr>
          <a:xfrm>
            <a:off x="226017" y="293980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2100" b="1"/>
          </a:p>
        </p:txBody>
      </p:sp>
      <p:sp>
        <p:nvSpPr>
          <p:cNvPr id="322" name="Google Shape;322;p43"/>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Online</a:t>
            </a:r>
            <a:r>
              <a:rPr lang="en-US" sz="1900" b="1"/>
              <a:t> </a:t>
            </a:r>
            <a:r>
              <a:rPr lang="en-US" sz="3200" b="1"/>
              <a:t>(noncredit)</a:t>
            </a:r>
            <a:endParaRPr sz="4800" b="1"/>
          </a:p>
        </p:txBody>
      </p:sp>
      <p:sp>
        <p:nvSpPr>
          <p:cNvPr id="323" name="Google Shape;323;p43"/>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324" name="Google Shape;324;p43"/>
          <p:cNvSpPr/>
          <p:nvPr/>
        </p:nvSpPr>
        <p:spPr>
          <a:xfrm>
            <a:off x="2964450" y="3175233"/>
            <a:ext cx="2998200" cy="2194700"/>
          </a:xfrm>
          <a:prstGeom prst="flowChartManualOperation">
            <a:avLst/>
          </a:prstGeom>
          <a:solidFill>
            <a:srgbClr val="0000FF"/>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lt1"/>
                </a:solidFill>
              </a:rPr>
              <a:t>54 HOURS</a:t>
            </a:r>
            <a:r>
              <a:rPr lang="en-US" sz="1700" b="1">
                <a:solidFill>
                  <a:schemeClr val="lt1"/>
                </a:solidFill>
              </a:rPr>
              <a:t> OF INSTRUCTOR CONTACT</a:t>
            </a:r>
            <a:endParaRPr sz="1700" b="1">
              <a:solidFill>
                <a:schemeClr val="lt1"/>
              </a:solidFill>
            </a:endParaRPr>
          </a:p>
        </p:txBody>
      </p:sp>
      <p:sp>
        <p:nvSpPr>
          <p:cNvPr id="325" name="Google Shape;325;p43"/>
          <p:cNvSpPr/>
          <p:nvPr/>
        </p:nvSpPr>
        <p:spPr>
          <a:xfrm>
            <a:off x="7254683" y="2939800"/>
            <a:ext cx="3341167" cy="2514567"/>
          </a:xfrm>
          <a:prstGeom prst="flowChartManualOperation">
            <a:avLst/>
          </a:prstGeom>
          <a:solidFill>
            <a:srgbClr val="FF9900"/>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t>54 HOURS</a:t>
            </a:r>
            <a:r>
              <a:rPr lang="en-US" sz="1600" b="1"/>
              <a:t> OF OUTSIDE STUDENT CLASS HOURS</a:t>
            </a:r>
            <a:endParaRPr sz="1100"/>
          </a:p>
        </p:txBody>
      </p:sp>
      <p:sp>
        <p:nvSpPr>
          <p:cNvPr id="326" name="Google Shape;326;p43"/>
          <p:cNvSpPr txBox="1"/>
          <p:nvPr/>
        </p:nvSpPr>
        <p:spPr>
          <a:xfrm>
            <a:off x="4354000" y="1985400"/>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327" name="Google Shape;327;p43"/>
          <p:cNvSpPr txBox="1"/>
          <p:nvPr/>
        </p:nvSpPr>
        <p:spPr>
          <a:xfrm>
            <a:off x="8923467" y="2107000"/>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328" name="Google Shape;328;p43"/>
          <p:cNvSpPr txBox="1"/>
          <p:nvPr/>
        </p:nvSpPr>
        <p:spPr>
          <a:xfrm>
            <a:off x="0" y="2107000"/>
            <a:ext cx="1672500" cy="13221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0700" b="1">
                <a:solidFill>
                  <a:srgbClr val="38761D"/>
                </a:solidFill>
              </a:rPr>
              <a:t>$</a:t>
            </a:r>
            <a:endParaRPr sz="10700" b="1">
              <a:solidFill>
                <a:srgbClr val="38761D"/>
              </a:solidFill>
            </a:endParaRPr>
          </a:p>
        </p:txBody>
      </p:sp>
      <p:sp>
        <p:nvSpPr>
          <p:cNvPr id="329" name="Google Shape;329;p43"/>
          <p:cNvSpPr txBox="1"/>
          <p:nvPr/>
        </p:nvSpPr>
        <p:spPr>
          <a:xfrm>
            <a:off x="354000" y="5552367"/>
            <a:ext cx="3999900" cy="1251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900" b="1">
                <a:solidFill>
                  <a:schemeClr val="dk1"/>
                </a:solidFill>
              </a:rPr>
              <a:t>Instruction or programming</a:t>
            </a:r>
            <a:r>
              <a:rPr lang="en-US" sz="1900">
                <a:solidFill>
                  <a:schemeClr val="dk1"/>
                </a:solidFill>
              </a:rPr>
              <a:t> </a:t>
            </a:r>
            <a:r>
              <a:rPr lang="en-US" sz="1600">
                <a:solidFill>
                  <a:schemeClr val="dk1"/>
                </a:solidFill>
              </a:rPr>
              <a:t>received by the students +</a:t>
            </a:r>
            <a:endParaRPr sz="1600">
              <a:solidFill>
                <a:schemeClr val="dk1"/>
              </a:solidFill>
            </a:endParaRPr>
          </a:p>
          <a:p>
            <a:pPr marL="0" lvl="0" indent="0" algn="l" rtl="0">
              <a:lnSpc>
                <a:spcPct val="115000"/>
              </a:lnSpc>
              <a:spcBef>
                <a:spcPts val="2100"/>
              </a:spcBef>
              <a:spcAft>
                <a:spcPts val="0"/>
              </a:spcAft>
              <a:buNone/>
            </a:pPr>
            <a:endParaRPr sz="1900">
              <a:solidFill>
                <a:schemeClr val="dk1"/>
              </a:solidFill>
            </a:endParaRPr>
          </a:p>
        </p:txBody>
      </p:sp>
      <p:sp>
        <p:nvSpPr>
          <p:cNvPr id="330" name="Google Shape;330;p43"/>
          <p:cNvSpPr txBox="1"/>
          <p:nvPr/>
        </p:nvSpPr>
        <p:spPr>
          <a:xfrm>
            <a:off x="3896050" y="5268333"/>
            <a:ext cx="3341100" cy="138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instructor contact</a:t>
            </a:r>
            <a:r>
              <a:rPr lang="en-US" sz="1900">
                <a:solidFill>
                  <a:schemeClr val="dk1"/>
                </a:solidFill>
              </a:rPr>
              <a:t> (</a:t>
            </a:r>
            <a:r>
              <a:rPr lang="en-US" sz="1600">
                <a:solidFill>
                  <a:schemeClr val="dk1"/>
                </a:solidFill>
              </a:rPr>
              <a:t>defined by Title V, Section </a:t>
            </a:r>
            <a:r>
              <a:rPr lang="en-US" sz="1600" u="sng">
                <a:solidFill>
                  <a:schemeClr val="hlink"/>
                </a:solidFill>
                <a:hlinkClick r:id="rId3"/>
              </a:rPr>
              <a:t>55204</a:t>
            </a:r>
            <a:r>
              <a:rPr lang="en-US" sz="1600">
                <a:solidFill>
                  <a:schemeClr val="dk1"/>
                </a:solidFill>
              </a:rPr>
              <a:t>) </a:t>
            </a:r>
            <a:r>
              <a:rPr lang="en-US" sz="1900">
                <a:solidFill>
                  <a:schemeClr val="dk1"/>
                </a:solidFill>
              </a:rPr>
              <a:t>+</a:t>
            </a:r>
            <a:endParaRPr sz="1900">
              <a:solidFill>
                <a:schemeClr val="dk1"/>
              </a:solidFill>
            </a:endParaRPr>
          </a:p>
        </p:txBody>
      </p:sp>
      <p:sp>
        <p:nvSpPr>
          <p:cNvPr id="331" name="Google Shape;331;p43"/>
          <p:cNvSpPr txBox="1"/>
          <p:nvPr/>
        </p:nvSpPr>
        <p:spPr>
          <a:xfrm>
            <a:off x="7699500" y="5309367"/>
            <a:ext cx="3443700" cy="1737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outside-of-class work</a:t>
            </a:r>
            <a:r>
              <a:rPr lang="en-US" sz="1900">
                <a:solidFill>
                  <a:schemeClr val="dk1"/>
                </a:solidFill>
              </a:rPr>
              <a:t> </a:t>
            </a:r>
            <a:r>
              <a:rPr lang="en-US" sz="1600">
                <a:solidFill>
                  <a:schemeClr val="dk1"/>
                </a:solidFill>
              </a:rPr>
              <a:t>expected as noted in the COR…</a:t>
            </a:r>
            <a:endParaRPr sz="1600"/>
          </a:p>
        </p:txBody>
      </p:sp>
      <p:sp>
        <p:nvSpPr>
          <p:cNvPr id="332" name="Google Shape;332;p43"/>
          <p:cNvSpPr txBox="1"/>
          <p:nvPr/>
        </p:nvSpPr>
        <p:spPr>
          <a:xfrm>
            <a:off x="5428925" y="91508"/>
            <a:ext cx="6348300" cy="189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To get similar FTES funding for an online course, SDCCE faculty thoughtfully consider all three sections - it is typical for them to add up to three times the COR.</a:t>
            </a:r>
            <a:endParaRPr sz="2400">
              <a:solidFill>
                <a:schemeClr val="dk1"/>
              </a:solidFill>
            </a:endParaRPr>
          </a:p>
          <a:p>
            <a:pPr marL="0" lvl="0" indent="0" algn="l" rtl="0">
              <a:lnSpc>
                <a:spcPct val="115000"/>
              </a:lnSpc>
              <a:spcBef>
                <a:spcPts val="0"/>
              </a:spcBef>
              <a:spcAft>
                <a:spcPts val="0"/>
              </a:spcAft>
              <a:buNone/>
            </a:pPr>
            <a:r>
              <a:rPr lang="en-US" sz="2400">
                <a:solidFill>
                  <a:schemeClr val="dk1"/>
                </a:solidFill>
              </a:rPr>
              <a:t>In this example 54 x 3 = 162.</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4"/>
          <p:cNvSpPr/>
          <p:nvPr/>
        </p:nvSpPr>
        <p:spPr>
          <a:xfrm>
            <a:off x="-97300" y="-99400"/>
            <a:ext cx="123348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38" name="Google Shape;338;p44"/>
          <p:cNvSpPr/>
          <p:nvPr/>
        </p:nvSpPr>
        <p:spPr>
          <a:xfrm>
            <a:off x="554883" y="1981350"/>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100" b="1"/>
              <a:t>54 HOURS</a:t>
            </a:r>
            <a:r>
              <a:rPr lang="en-US" sz="1600" b="1"/>
              <a:t> OF INSTRUCTION OR PROGRAMMING</a:t>
            </a:r>
            <a:endParaRPr sz="1100"/>
          </a:p>
        </p:txBody>
      </p:sp>
      <p:sp>
        <p:nvSpPr>
          <p:cNvPr id="339" name="Google Shape;339;p44"/>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Online</a:t>
            </a:r>
            <a:r>
              <a:rPr lang="en-US" sz="1900" b="1"/>
              <a:t> </a:t>
            </a:r>
            <a:r>
              <a:rPr lang="en-US" sz="3200" b="1"/>
              <a:t>(noncredit)</a:t>
            </a:r>
            <a:endParaRPr sz="4800" b="1"/>
          </a:p>
        </p:txBody>
      </p:sp>
      <p:sp>
        <p:nvSpPr>
          <p:cNvPr id="340" name="Google Shape;340;p44"/>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341" name="Google Shape;341;p44"/>
          <p:cNvSpPr/>
          <p:nvPr/>
        </p:nvSpPr>
        <p:spPr>
          <a:xfrm>
            <a:off x="726354" y="2141308"/>
            <a:ext cx="2998200" cy="2194700"/>
          </a:xfrm>
          <a:prstGeom prst="flowChartManualOperation">
            <a:avLst/>
          </a:prstGeom>
          <a:solidFill>
            <a:srgbClr val="0000FF"/>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lt1"/>
                </a:solidFill>
              </a:rPr>
              <a:t>54 HOURS</a:t>
            </a:r>
            <a:r>
              <a:rPr lang="en-US" sz="1700" b="1">
                <a:solidFill>
                  <a:schemeClr val="lt1"/>
                </a:solidFill>
              </a:rPr>
              <a:t> OF INSTRUCTOR CONTACT</a:t>
            </a:r>
            <a:endParaRPr sz="1700" b="1">
              <a:solidFill>
                <a:schemeClr val="lt1"/>
              </a:solidFill>
            </a:endParaRPr>
          </a:p>
        </p:txBody>
      </p:sp>
      <p:sp>
        <p:nvSpPr>
          <p:cNvPr id="342" name="Google Shape;342;p44"/>
          <p:cNvSpPr/>
          <p:nvPr/>
        </p:nvSpPr>
        <p:spPr>
          <a:xfrm>
            <a:off x="7237250" y="2669333"/>
            <a:ext cx="3341167" cy="2514567"/>
          </a:xfrm>
          <a:prstGeom prst="flowChartManualOperation">
            <a:avLst/>
          </a:prstGeom>
          <a:solidFill>
            <a:srgbClr val="FF9900"/>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t>54 HOURS</a:t>
            </a:r>
            <a:r>
              <a:rPr lang="en-US" sz="1600" b="1"/>
              <a:t> OF OUTSIDE STUDENT CLASS HOURS</a:t>
            </a:r>
            <a:endParaRPr sz="1100"/>
          </a:p>
        </p:txBody>
      </p:sp>
      <p:sp>
        <p:nvSpPr>
          <p:cNvPr id="343" name="Google Shape;343;p44"/>
          <p:cNvSpPr txBox="1"/>
          <p:nvPr/>
        </p:nvSpPr>
        <p:spPr>
          <a:xfrm>
            <a:off x="225483" y="4747350"/>
            <a:ext cx="3999900" cy="1251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1900" b="1">
                <a:solidFill>
                  <a:schemeClr val="dk1"/>
                </a:solidFill>
              </a:rPr>
              <a:t>Instruction or programming</a:t>
            </a:r>
            <a:r>
              <a:rPr lang="en-US" sz="1900">
                <a:solidFill>
                  <a:schemeClr val="dk1"/>
                </a:solidFill>
              </a:rPr>
              <a:t> </a:t>
            </a:r>
            <a:r>
              <a:rPr lang="en-US" sz="1600">
                <a:solidFill>
                  <a:schemeClr val="dk1"/>
                </a:solidFill>
              </a:rPr>
              <a:t>received by the students +</a:t>
            </a:r>
            <a:endParaRPr sz="1600">
              <a:solidFill>
                <a:schemeClr val="dk1"/>
              </a:solidFill>
            </a:endParaRPr>
          </a:p>
          <a:p>
            <a:pPr marL="0" lvl="0" indent="0" algn="l" rtl="0">
              <a:lnSpc>
                <a:spcPct val="115000"/>
              </a:lnSpc>
              <a:spcBef>
                <a:spcPts val="2100"/>
              </a:spcBef>
              <a:spcAft>
                <a:spcPts val="0"/>
              </a:spcAft>
              <a:buNone/>
            </a:pPr>
            <a:endParaRPr sz="1900">
              <a:solidFill>
                <a:schemeClr val="dk1"/>
              </a:solidFill>
            </a:endParaRPr>
          </a:p>
        </p:txBody>
      </p:sp>
      <p:sp>
        <p:nvSpPr>
          <p:cNvPr id="344" name="Google Shape;344;p44"/>
          <p:cNvSpPr txBox="1"/>
          <p:nvPr/>
        </p:nvSpPr>
        <p:spPr>
          <a:xfrm>
            <a:off x="635150" y="5268367"/>
            <a:ext cx="3341100" cy="138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instructor contact</a:t>
            </a:r>
            <a:r>
              <a:rPr lang="en-US" sz="1900">
                <a:solidFill>
                  <a:schemeClr val="dk1"/>
                </a:solidFill>
              </a:rPr>
              <a:t> (</a:t>
            </a:r>
            <a:r>
              <a:rPr lang="en-US" sz="1600">
                <a:solidFill>
                  <a:schemeClr val="dk1"/>
                </a:solidFill>
              </a:rPr>
              <a:t>defined by Title V, Section </a:t>
            </a:r>
            <a:r>
              <a:rPr lang="en-US" sz="1600" u="sng">
                <a:solidFill>
                  <a:schemeClr val="hlink"/>
                </a:solidFill>
                <a:hlinkClick r:id="rId3"/>
              </a:rPr>
              <a:t>55204</a:t>
            </a:r>
            <a:r>
              <a:rPr lang="en-US" sz="1600">
                <a:solidFill>
                  <a:schemeClr val="dk1"/>
                </a:solidFill>
              </a:rPr>
              <a:t>) </a:t>
            </a:r>
            <a:r>
              <a:rPr lang="en-US" sz="1900">
                <a:solidFill>
                  <a:schemeClr val="dk1"/>
                </a:solidFill>
              </a:rPr>
              <a:t>+</a:t>
            </a:r>
            <a:endParaRPr sz="1900">
              <a:solidFill>
                <a:schemeClr val="dk1"/>
              </a:solidFill>
            </a:endParaRPr>
          </a:p>
        </p:txBody>
      </p:sp>
      <p:sp>
        <p:nvSpPr>
          <p:cNvPr id="345" name="Google Shape;345;p44"/>
          <p:cNvSpPr txBox="1"/>
          <p:nvPr/>
        </p:nvSpPr>
        <p:spPr>
          <a:xfrm>
            <a:off x="7699500" y="5309367"/>
            <a:ext cx="3443700" cy="1737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outside-of-class work</a:t>
            </a:r>
            <a:r>
              <a:rPr lang="en-US" sz="1900">
                <a:solidFill>
                  <a:schemeClr val="dk1"/>
                </a:solidFill>
              </a:rPr>
              <a:t> </a:t>
            </a:r>
            <a:r>
              <a:rPr lang="en-US" sz="1600">
                <a:solidFill>
                  <a:schemeClr val="dk1"/>
                </a:solidFill>
              </a:rPr>
              <a:t>expected as noted in the COR…</a:t>
            </a:r>
            <a:endParaRPr sz="1600"/>
          </a:p>
        </p:txBody>
      </p:sp>
      <p:sp>
        <p:nvSpPr>
          <p:cNvPr id="346" name="Google Shape;346;p44"/>
          <p:cNvSpPr txBox="1"/>
          <p:nvPr/>
        </p:nvSpPr>
        <p:spPr>
          <a:xfrm>
            <a:off x="4998675" y="474525"/>
            <a:ext cx="6700800" cy="189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From the student perspective, they </a:t>
            </a:r>
            <a:r>
              <a:rPr lang="en-US" sz="2400" b="1">
                <a:solidFill>
                  <a:schemeClr val="dk1"/>
                </a:solidFill>
              </a:rPr>
              <a:t>ARE NOT</a:t>
            </a:r>
            <a:r>
              <a:rPr lang="en-US" sz="2400">
                <a:solidFill>
                  <a:schemeClr val="dk1"/>
                </a:solidFill>
              </a:rPr>
              <a:t> completing 162 hours or work, they are only completing 108 hours of work to complete the course (similar to the face-to-face course).</a:t>
            </a:r>
            <a:endParaRPr sz="1900"/>
          </a:p>
        </p:txBody>
      </p:sp>
      <p:pic>
        <p:nvPicPr>
          <p:cNvPr id="347" name="Google Shape;347;p44"/>
          <p:cNvPicPr preferRelativeResize="0"/>
          <p:nvPr/>
        </p:nvPicPr>
        <p:blipFill>
          <a:blip r:embed="rId4">
            <a:alphaModFix/>
          </a:blip>
          <a:stretch>
            <a:fillRect/>
          </a:stretch>
        </p:blipFill>
        <p:spPr>
          <a:xfrm>
            <a:off x="3785300" y="1890333"/>
            <a:ext cx="5451434" cy="3634266"/>
          </a:xfrm>
          <a:prstGeom prst="rect">
            <a:avLst/>
          </a:prstGeom>
          <a:noFill/>
          <a:ln>
            <a:noFill/>
          </a:ln>
        </p:spPr>
      </p:pic>
      <p:sp>
        <p:nvSpPr>
          <p:cNvPr id="348" name="Google Shape;348;p44"/>
          <p:cNvSpPr txBox="1"/>
          <p:nvPr/>
        </p:nvSpPr>
        <p:spPr>
          <a:xfrm>
            <a:off x="4107600" y="5092667"/>
            <a:ext cx="3745500" cy="623100"/>
          </a:xfrm>
          <a:prstGeom prst="rect">
            <a:avLst/>
          </a:prstGeom>
          <a:solidFill>
            <a:srgbClr val="000000"/>
          </a:solid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US" sz="2300" b="1">
                <a:solidFill>
                  <a:srgbClr val="FFFFFF"/>
                </a:solidFill>
              </a:rPr>
              <a:t>108 HOURS</a:t>
            </a:r>
            <a:endParaRPr sz="19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p:nvPr/>
        </p:nvSpPr>
        <p:spPr>
          <a:xfrm>
            <a:off x="-97300" y="-99400"/>
            <a:ext cx="123348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54" name="Google Shape;354;p45"/>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Online</a:t>
            </a:r>
            <a:r>
              <a:rPr lang="en-US" sz="1900" b="1"/>
              <a:t> </a:t>
            </a:r>
            <a:r>
              <a:rPr lang="en-US" sz="3200" b="1"/>
              <a:t>(noncredit)</a:t>
            </a:r>
            <a:endParaRPr sz="4800" b="1"/>
          </a:p>
        </p:txBody>
      </p:sp>
      <p:sp>
        <p:nvSpPr>
          <p:cNvPr id="355" name="Google Shape;355;p45"/>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356" name="Google Shape;356;p45"/>
          <p:cNvSpPr/>
          <p:nvPr/>
        </p:nvSpPr>
        <p:spPr>
          <a:xfrm>
            <a:off x="475617" y="3175233"/>
            <a:ext cx="2998200" cy="2194700"/>
          </a:xfrm>
          <a:prstGeom prst="flowChartManualOperation">
            <a:avLst/>
          </a:prstGeom>
          <a:solidFill>
            <a:srgbClr val="0000FF"/>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lt1"/>
                </a:solidFill>
              </a:rPr>
              <a:t>54 HOURS</a:t>
            </a:r>
            <a:r>
              <a:rPr lang="en-US" sz="1700" b="1">
                <a:solidFill>
                  <a:schemeClr val="lt1"/>
                </a:solidFill>
              </a:rPr>
              <a:t> OF INSTRUCTOR CONTACT</a:t>
            </a:r>
            <a:endParaRPr sz="1700" b="1">
              <a:solidFill>
                <a:schemeClr val="lt1"/>
              </a:solidFill>
            </a:endParaRPr>
          </a:p>
        </p:txBody>
      </p:sp>
      <p:sp>
        <p:nvSpPr>
          <p:cNvPr id="357" name="Google Shape;357;p45"/>
          <p:cNvSpPr txBox="1"/>
          <p:nvPr/>
        </p:nvSpPr>
        <p:spPr>
          <a:xfrm>
            <a:off x="475617" y="5268333"/>
            <a:ext cx="3341100" cy="138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instructor contact</a:t>
            </a:r>
            <a:r>
              <a:rPr lang="en-US" sz="1900">
                <a:solidFill>
                  <a:schemeClr val="dk1"/>
                </a:solidFill>
              </a:rPr>
              <a:t> (</a:t>
            </a:r>
            <a:r>
              <a:rPr lang="en-US" sz="1600">
                <a:solidFill>
                  <a:schemeClr val="dk1"/>
                </a:solidFill>
              </a:rPr>
              <a:t>defined by Title V, Section </a:t>
            </a:r>
            <a:r>
              <a:rPr lang="en-US" sz="1600" u="sng">
                <a:solidFill>
                  <a:schemeClr val="hlink"/>
                </a:solidFill>
                <a:hlinkClick r:id="rId3"/>
              </a:rPr>
              <a:t>55204</a:t>
            </a:r>
            <a:r>
              <a:rPr lang="en-US" sz="1600">
                <a:solidFill>
                  <a:schemeClr val="dk1"/>
                </a:solidFill>
              </a:rPr>
              <a:t>) </a:t>
            </a:r>
            <a:r>
              <a:rPr lang="en-US" sz="1900">
                <a:solidFill>
                  <a:schemeClr val="dk1"/>
                </a:solidFill>
              </a:rPr>
              <a:t>+</a:t>
            </a:r>
            <a:endParaRPr sz="1900">
              <a:solidFill>
                <a:schemeClr val="dk1"/>
              </a:solidFill>
            </a:endParaRPr>
          </a:p>
        </p:txBody>
      </p:sp>
      <p:sp>
        <p:nvSpPr>
          <p:cNvPr id="358" name="Google Shape;358;p45"/>
          <p:cNvSpPr txBox="1"/>
          <p:nvPr/>
        </p:nvSpPr>
        <p:spPr>
          <a:xfrm>
            <a:off x="5351100" y="474533"/>
            <a:ext cx="6348300" cy="189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How individual faculty instructors “fill up the buckets” is entirely up to the faculty members based on the COR</a:t>
            </a:r>
            <a:endParaRPr sz="1900"/>
          </a:p>
        </p:txBody>
      </p:sp>
      <p:sp>
        <p:nvSpPr>
          <p:cNvPr id="359" name="Google Shape;359;p45"/>
          <p:cNvSpPr txBox="1"/>
          <p:nvPr/>
        </p:nvSpPr>
        <p:spPr>
          <a:xfrm>
            <a:off x="5320533" y="2143467"/>
            <a:ext cx="6470100" cy="3697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According to </a:t>
            </a:r>
            <a:r>
              <a:rPr lang="en-US" sz="2400" u="sng">
                <a:solidFill>
                  <a:schemeClr val="hlink"/>
                </a:solidFill>
                <a:hlinkClick r:id="rId3"/>
              </a:rPr>
              <a:t>Title 5 55204,</a:t>
            </a:r>
            <a:r>
              <a:rPr lang="en-US" sz="2400">
                <a:solidFill>
                  <a:schemeClr val="dk1"/>
                </a:solidFill>
              </a:rPr>
              <a:t> Instructor Contact is defined defined as contact… </a:t>
            </a:r>
            <a:endParaRPr sz="2400">
              <a:solidFill>
                <a:schemeClr val="dk1"/>
              </a:solidFill>
            </a:endParaRPr>
          </a:p>
          <a:p>
            <a:pPr marL="0" lvl="0" indent="0" algn="l" rtl="0">
              <a:lnSpc>
                <a:spcPct val="115000"/>
              </a:lnSpc>
              <a:spcBef>
                <a:spcPts val="0"/>
              </a:spcBef>
              <a:spcAft>
                <a:spcPts val="0"/>
              </a:spcAft>
              <a:buNone/>
            </a:pPr>
            <a:r>
              <a:rPr lang="en-US" sz="2100" i="1">
                <a:solidFill>
                  <a:schemeClr val="dk1"/>
                </a:solidFill>
              </a:rPr>
              <a:t>“...between instructor and students, and among students, either synchronously or asynchronously, through group or individual meetings, orientation and review sessions, supplemental seminar or study sessions, field trips, library workshops, telephone contact, voice mail, e-mail, or other activities. Regular effective contact is an academic and professional matter pursuant to sections </a:t>
            </a:r>
            <a:r>
              <a:rPr lang="en-US" sz="2100" i="1" u="sng">
                <a:solidFill>
                  <a:schemeClr val="hlink"/>
                </a:solidFill>
                <a:hlinkClick r:id="rId3"/>
              </a:rPr>
              <a:t>53200</a:t>
            </a:r>
            <a:r>
              <a:rPr lang="en-US" sz="2100" i="1">
                <a:solidFill>
                  <a:schemeClr val="dk1"/>
                </a:solidFill>
              </a:rPr>
              <a:t> et seq.”</a:t>
            </a:r>
            <a:endParaRPr sz="2100" i="1">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p:txBody>
      </p:sp>
      <p:sp>
        <p:nvSpPr>
          <p:cNvPr id="360" name="Google Shape;360;p45"/>
          <p:cNvSpPr txBox="1"/>
          <p:nvPr/>
        </p:nvSpPr>
        <p:spPr>
          <a:xfrm rot="-295764">
            <a:off x="1291054" y="1394907"/>
            <a:ext cx="3341158" cy="1780512"/>
          </a:xfrm>
          <a:prstGeom prst="rect">
            <a:avLst/>
          </a:prstGeom>
          <a:solidFill>
            <a:srgbClr val="FFFF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solidFill>
                  <a:srgbClr val="FF0000"/>
                </a:solidFill>
              </a:rPr>
              <a:t>DE Addendums are critical to identify online activities!</a:t>
            </a:r>
            <a:endParaRPr sz="19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6"/>
          <p:cNvSpPr/>
          <p:nvPr/>
        </p:nvSpPr>
        <p:spPr>
          <a:xfrm>
            <a:off x="-34200" y="-110633"/>
            <a:ext cx="6170100" cy="69687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66" name="Google Shape;366;p46"/>
          <p:cNvSpPr/>
          <p:nvPr/>
        </p:nvSpPr>
        <p:spPr>
          <a:xfrm>
            <a:off x="6067500" y="-99400"/>
            <a:ext cx="61701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67" name="Google Shape;367;p46"/>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Face-to-Face</a:t>
            </a:r>
            <a:r>
              <a:rPr lang="en-US" sz="1900" b="1"/>
              <a:t> </a:t>
            </a:r>
            <a:r>
              <a:rPr lang="en-US" sz="3200" b="1"/>
              <a:t>(noncredit)</a:t>
            </a:r>
            <a:endParaRPr sz="4800" b="1"/>
          </a:p>
        </p:txBody>
      </p:sp>
      <p:sp>
        <p:nvSpPr>
          <p:cNvPr id="368" name="Google Shape;368;p46"/>
          <p:cNvSpPr txBox="1">
            <a:spLocks noGrp="1"/>
          </p:cNvSpPr>
          <p:nvPr>
            <p:ph type="body" idx="4294967295"/>
          </p:nvPr>
        </p:nvSpPr>
        <p:spPr>
          <a:xfrm>
            <a:off x="492800" y="1345767"/>
            <a:ext cx="5115900" cy="4580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2400" b="1"/>
              <a:t>Instruction Example</a:t>
            </a:r>
            <a:endParaRPr sz="1500" b="1">
              <a:solidFill>
                <a:srgbClr val="000000"/>
              </a:solidFill>
            </a:endParaRPr>
          </a:p>
        </p:txBody>
      </p:sp>
      <p:sp>
        <p:nvSpPr>
          <p:cNvPr id="369" name="Google Shape;369;p46"/>
          <p:cNvSpPr txBox="1">
            <a:spLocks noGrp="1"/>
          </p:cNvSpPr>
          <p:nvPr>
            <p:ph type="title" idx="4294967295"/>
          </p:nvPr>
        </p:nvSpPr>
        <p:spPr>
          <a:xfrm>
            <a:off x="6234533"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solidFill>
                  <a:srgbClr val="000000"/>
                </a:solidFill>
              </a:rPr>
              <a:t>Online</a:t>
            </a:r>
            <a:r>
              <a:rPr lang="en-US" sz="1900" b="1">
                <a:solidFill>
                  <a:schemeClr val="dk1"/>
                </a:solidFill>
              </a:rPr>
              <a:t> </a:t>
            </a:r>
            <a:r>
              <a:rPr lang="en-US" sz="3200" b="1">
                <a:solidFill>
                  <a:schemeClr val="dk1"/>
                </a:solidFill>
              </a:rPr>
              <a:t>(noncredit)</a:t>
            </a:r>
            <a:endParaRPr sz="4800" b="1">
              <a:solidFill>
                <a:srgbClr val="000000"/>
              </a:solidFill>
            </a:endParaRPr>
          </a:p>
        </p:txBody>
      </p:sp>
      <p:sp>
        <p:nvSpPr>
          <p:cNvPr id="370" name="Google Shape;370;p46"/>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371" name="Google Shape;371;p46"/>
          <p:cNvSpPr txBox="1">
            <a:spLocks noGrp="1"/>
          </p:cNvSpPr>
          <p:nvPr>
            <p:ph type="body" idx="4294967295"/>
          </p:nvPr>
        </p:nvSpPr>
        <p:spPr>
          <a:xfrm>
            <a:off x="6234533" y="1394000"/>
            <a:ext cx="5808900" cy="12816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2400" b="1"/>
              <a:t>Instructor Contact Example</a:t>
            </a:r>
            <a:endParaRPr sz="1900">
              <a:solidFill>
                <a:srgbClr val="000000"/>
              </a:solidFill>
            </a:endParaRPr>
          </a:p>
          <a:p>
            <a:pPr marL="0" lvl="0" indent="0" algn="l" rtl="0">
              <a:lnSpc>
                <a:spcPct val="115000"/>
              </a:lnSpc>
              <a:spcBef>
                <a:spcPts val="2100"/>
              </a:spcBef>
              <a:spcAft>
                <a:spcPts val="2100"/>
              </a:spcAft>
              <a:buSzPts val="2400"/>
              <a:buNone/>
            </a:pPr>
            <a:endParaRPr sz="1900">
              <a:solidFill>
                <a:srgbClr val="000000"/>
              </a:solidFill>
            </a:endParaRPr>
          </a:p>
        </p:txBody>
      </p:sp>
      <p:sp>
        <p:nvSpPr>
          <p:cNvPr id="372" name="Google Shape;372;p46"/>
          <p:cNvSpPr/>
          <p:nvPr/>
        </p:nvSpPr>
        <p:spPr>
          <a:xfrm>
            <a:off x="7639817" y="2095867"/>
            <a:ext cx="2998200" cy="2194700"/>
          </a:xfrm>
          <a:prstGeom prst="flowChartManualOperation">
            <a:avLst/>
          </a:prstGeom>
          <a:solidFill>
            <a:srgbClr val="0000FF"/>
          </a:solid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lt1"/>
                </a:solidFill>
              </a:rPr>
              <a:t>54 HOURS</a:t>
            </a:r>
            <a:r>
              <a:rPr lang="en-US" sz="1700" b="1">
                <a:solidFill>
                  <a:schemeClr val="lt1"/>
                </a:solidFill>
              </a:rPr>
              <a:t> OF INSTRUCTOR CONTACT</a:t>
            </a:r>
            <a:endParaRPr sz="1700" b="1">
              <a:solidFill>
                <a:schemeClr val="lt1"/>
              </a:solidFill>
            </a:endParaRPr>
          </a:p>
        </p:txBody>
      </p:sp>
      <p:sp>
        <p:nvSpPr>
          <p:cNvPr id="373" name="Google Shape;373;p46"/>
          <p:cNvSpPr txBox="1"/>
          <p:nvPr/>
        </p:nvSpPr>
        <p:spPr>
          <a:xfrm>
            <a:off x="492800" y="4560600"/>
            <a:ext cx="4532700" cy="1902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9 hours per week</a:t>
            </a:r>
            <a:endParaRPr sz="2400">
              <a:solidFill>
                <a:schemeClr val="dk1"/>
              </a:solidFill>
            </a:endParaRPr>
          </a:p>
          <a:p>
            <a:pPr marL="609600" lvl="0" indent="-412750" algn="l" rtl="0">
              <a:lnSpc>
                <a:spcPct val="115000"/>
              </a:lnSpc>
              <a:spcBef>
                <a:spcPts val="0"/>
              </a:spcBef>
              <a:spcAft>
                <a:spcPts val="0"/>
              </a:spcAft>
              <a:buClr>
                <a:schemeClr val="dk1"/>
              </a:buClr>
              <a:buSzPts val="1700"/>
              <a:buChar char="●"/>
            </a:pPr>
            <a:r>
              <a:rPr lang="en-US" sz="1700">
                <a:solidFill>
                  <a:schemeClr val="dk1"/>
                </a:solidFill>
              </a:rPr>
              <a:t>3 hours of in-class M/W/F</a:t>
            </a:r>
            <a:endParaRPr sz="1700">
              <a:solidFill>
                <a:schemeClr val="dk1"/>
              </a:solidFill>
            </a:endParaRPr>
          </a:p>
          <a:p>
            <a:pPr marL="609600" lvl="0" indent="-412750" algn="l" rtl="0">
              <a:lnSpc>
                <a:spcPct val="115000"/>
              </a:lnSpc>
              <a:spcBef>
                <a:spcPts val="0"/>
              </a:spcBef>
              <a:spcAft>
                <a:spcPts val="0"/>
              </a:spcAft>
              <a:buClr>
                <a:schemeClr val="dk1"/>
              </a:buClr>
              <a:buSzPts val="1700"/>
              <a:buChar char="●"/>
            </a:pPr>
            <a:r>
              <a:rPr lang="en-US" sz="1700">
                <a:solidFill>
                  <a:schemeClr val="dk1"/>
                </a:solidFill>
              </a:rPr>
              <a:t>Lecture, quizzes, lab work, providing feedback, supervising in-class group work</a:t>
            </a:r>
            <a:endParaRPr sz="1700">
              <a:solidFill>
                <a:schemeClr val="dk1"/>
              </a:solidFill>
            </a:endParaRPr>
          </a:p>
        </p:txBody>
      </p:sp>
      <p:sp>
        <p:nvSpPr>
          <p:cNvPr id="374" name="Google Shape;374;p46"/>
          <p:cNvSpPr txBox="1"/>
          <p:nvPr/>
        </p:nvSpPr>
        <p:spPr>
          <a:xfrm>
            <a:off x="6400033" y="4560600"/>
            <a:ext cx="5579100" cy="1902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9 hours per week</a:t>
            </a:r>
            <a:endParaRPr sz="2400">
              <a:solidFill>
                <a:schemeClr val="dk1"/>
              </a:solidFill>
            </a:endParaRPr>
          </a:p>
          <a:p>
            <a:pPr marL="609600" lvl="0" indent="-425450" algn="l" rtl="0">
              <a:lnSpc>
                <a:spcPct val="115000"/>
              </a:lnSpc>
              <a:spcBef>
                <a:spcPts val="0"/>
              </a:spcBef>
              <a:spcAft>
                <a:spcPts val="0"/>
              </a:spcAft>
              <a:buClr>
                <a:schemeClr val="dk1"/>
              </a:buClr>
              <a:buSzPts val="1900"/>
              <a:buChar char="●"/>
            </a:pPr>
            <a:r>
              <a:rPr lang="en-US" sz="1900">
                <a:solidFill>
                  <a:schemeClr val="dk1"/>
                </a:solidFill>
              </a:rPr>
              <a:t>3 hours live synchronous via Zoom</a:t>
            </a:r>
            <a:endParaRPr sz="1900">
              <a:solidFill>
                <a:schemeClr val="dk1"/>
              </a:solidFill>
            </a:endParaRPr>
          </a:p>
          <a:p>
            <a:pPr marL="609600" lvl="0" indent="-425450" algn="l" rtl="0">
              <a:lnSpc>
                <a:spcPct val="115000"/>
              </a:lnSpc>
              <a:spcBef>
                <a:spcPts val="0"/>
              </a:spcBef>
              <a:spcAft>
                <a:spcPts val="0"/>
              </a:spcAft>
              <a:buClr>
                <a:schemeClr val="dk1"/>
              </a:buClr>
              <a:buSzPts val="1900"/>
              <a:buChar char="●"/>
            </a:pPr>
            <a:r>
              <a:rPr lang="en-US" sz="1900">
                <a:solidFill>
                  <a:schemeClr val="dk1"/>
                </a:solidFill>
              </a:rPr>
              <a:t>6 hours asynchronous work - participating in discussion boards, emails, group activities</a:t>
            </a:r>
            <a:endParaRPr sz="1900">
              <a:solidFill>
                <a:schemeClr val="dk1"/>
              </a:solidFill>
            </a:endParaRPr>
          </a:p>
        </p:txBody>
      </p:sp>
      <p:sp>
        <p:nvSpPr>
          <p:cNvPr id="375" name="Google Shape;375;p46"/>
          <p:cNvSpPr txBox="1"/>
          <p:nvPr/>
        </p:nvSpPr>
        <p:spPr>
          <a:xfrm>
            <a:off x="10052533" y="3129800"/>
            <a:ext cx="1990800" cy="1780500"/>
          </a:xfrm>
          <a:prstGeom prst="rect">
            <a:avLst/>
          </a:prstGeom>
          <a:solidFill>
            <a:srgbClr val="FFFF00"/>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US" sz="1900" b="1">
                <a:solidFill>
                  <a:srgbClr val="FF0000"/>
                </a:solidFill>
              </a:rPr>
              <a:t>DOES NOT NEED TO BE ALL LIVE ZOOM SESSIONS!</a:t>
            </a:r>
            <a:endParaRPr sz="1900" b="1">
              <a:solidFill>
                <a:srgbClr val="FF0000"/>
              </a:solidFill>
            </a:endParaRPr>
          </a:p>
        </p:txBody>
      </p:sp>
      <p:sp>
        <p:nvSpPr>
          <p:cNvPr id="376" name="Google Shape;376;p46"/>
          <p:cNvSpPr/>
          <p:nvPr/>
        </p:nvSpPr>
        <p:spPr>
          <a:xfrm>
            <a:off x="1088567" y="2046025"/>
            <a:ext cx="3341167" cy="2514567"/>
          </a:xfrm>
          <a:prstGeom prst="flowChartManualOperation">
            <a:avLst/>
          </a:prstGeom>
          <a:solidFill>
            <a:schemeClr val="lt2"/>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dk1"/>
                </a:solidFill>
              </a:rPr>
              <a:t>54 HOURS</a:t>
            </a:r>
            <a:endParaRPr sz="2300" b="1">
              <a:solidFill>
                <a:schemeClr val="dk1"/>
              </a:solidFill>
            </a:endParaRPr>
          </a:p>
          <a:p>
            <a:pPr marL="0" lvl="0" indent="0" algn="ctr" rtl="0">
              <a:lnSpc>
                <a:spcPct val="115000"/>
              </a:lnSpc>
              <a:spcBef>
                <a:spcPts val="0"/>
              </a:spcBef>
              <a:spcAft>
                <a:spcPts val="0"/>
              </a:spcAft>
              <a:buNone/>
            </a:pPr>
            <a:r>
              <a:rPr lang="en-US" sz="1600" b="1">
                <a:solidFill>
                  <a:schemeClr val="dk1"/>
                </a:solidFill>
              </a:rPr>
              <a:t>OF</a:t>
            </a:r>
            <a:endParaRPr sz="1600" b="1">
              <a:solidFill>
                <a:schemeClr val="dk1"/>
              </a:solidFill>
            </a:endParaRPr>
          </a:p>
          <a:p>
            <a:pPr marL="0" lvl="0" indent="0" algn="ctr" rtl="0">
              <a:lnSpc>
                <a:spcPct val="115000"/>
              </a:lnSpc>
              <a:spcBef>
                <a:spcPts val="0"/>
              </a:spcBef>
              <a:spcAft>
                <a:spcPts val="0"/>
              </a:spcAft>
              <a:buNone/>
            </a:pPr>
            <a:r>
              <a:rPr lang="en-US" sz="1600" b="1">
                <a:solidFill>
                  <a:schemeClr val="dk1"/>
                </a:solidFill>
              </a:rPr>
              <a:t>INSTRUCTION OR PROGRAMMING</a:t>
            </a:r>
            <a:endParaRPr sz="21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1000"/>
                                        <p:tgtEl>
                                          <p:spTgt spid="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7"/>
          <p:cNvSpPr/>
          <p:nvPr/>
        </p:nvSpPr>
        <p:spPr>
          <a:xfrm>
            <a:off x="-97300" y="-99400"/>
            <a:ext cx="12334800" cy="6968700"/>
          </a:xfrm>
          <a:prstGeom prst="rect">
            <a:avLst/>
          </a:prstGeom>
          <a:solidFill>
            <a:srgbClr val="93C47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82" name="Google Shape;382;p47"/>
          <p:cNvSpPr txBox="1">
            <a:spLocks noGrp="1"/>
          </p:cNvSpPr>
          <p:nvPr>
            <p:ph type="title" idx="4294967295"/>
          </p:nvPr>
        </p:nvSpPr>
        <p:spPr>
          <a:xfrm>
            <a:off x="354000" y="474533"/>
            <a:ext cx="56832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Online</a:t>
            </a:r>
            <a:r>
              <a:rPr lang="en-US" sz="1900" b="1"/>
              <a:t> </a:t>
            </a:r>
            <a:r>
              <a:rPr lang="en-US" sz="3200" b="1"/>
              <a:t>(noncredit)</a:t>
            </a:r>
            <a:endParaRPr sz="4800" b="1"/>
          </a:p>
        </p:txBody>
      </p:sp>
      <p:sp>
        <p:nvSpPr>
          <p:cNvPr id="383" name="Google Shape;383;p47"/>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2100"/>
              </a:spcAft>
              <a:buClr>
                <a:schemeClr val="dk1"/>
              </a:buClr>
              <a:buSzPts val="1500"/>
              <a:buFont typeface="Arial"/>
              <a:buNone/>
            </a:pPr>
            <a:endParaRPr sz="1900" b="0" i="0" u="none" strike="noStrike" cap="none">
              <a:solidFill>
                <a:srgbClr val="000000"/>
              </a:solidFill>
              <a:latin typeface="Arial"/>
              <a:ea typeface="Arial"/>
              <a:cs typeface="Arial"/>
              <a:sym typeface="Arial"/>
            </a:endParaRPr>
          </a:p>
        </p:txBody>
      </p:sp>
      <p:sp>
        <p:nvSpPr>
          <p:cNvPr id="384" name="Google Shape;384;p47"/>
          <p:cNvSpPr/>
          <p:nvPr/>
        </p:nvSpPr>
        <p:spPr>
          <a:xfrm>
            <a:off x="7254683" y="2939800"/>
            <a:ext cx="3341167" cy="2514567"/>
          </a:xfrm>
          <a:prstGeom prst="flowChartManualOperation">
            <a:avLst/>
          </a:prstGeom>
          <a:solidFill>
            <a:srgbClr val="FF9900"/>
          </a:solidFill>
          <a:ln w="7620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300" b="1">
                <a:solidFill>
                  <a:schemeClr val="dk1"/>
                </a:solidFill>
              </a:rPr>
              <a:t>54 HOURS</a:t>
            </a:r>
            <a:r>
              <a:rPr lang="en-US" sz="1600" b="1">
                <a:solidFill>
                  <a:schemeClr val="dk1"/>
                </a:solidFill>
              </a:rPr>
              <a:t> OF OUTSIDE STUDENT CLASS HOURS</a:t>
            </a:r>
            <a:endParaRPr sz="1600" b="1"/>
          </a:p>
        </p:txBody>
      </p:sp>
      <p:sp>
        <p:nvSpPr>
          <p:cNvPr id="385" name="Google Shape;385;p47"/>
          <p:cNvSpPr txBox="1"/>
          <p:nvPr/>
        </p:nvSpPr>
        <p:spPr>
          <a:xfrm>
            <a:off x="7699500" y="5309367"/>
            <a:ext cx="3443700" cy="17373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2100"/>
              </a:spcBef>
              <a:spcAft>
                <a:spcPts val="0"/>
              </a:spcAft>
              <a:buNone/>
            </a:pPr>
            <a:r>
              <a:rPr lang="en-US" sz="1900" b="1">
                <a:solidFill>
                  <a:schemeClr val="dk1"/>
                </a:solidFill>
              </a:rPr>
              <a:t>outside-of-class work</a:t>
            </a:r>
            <a:r>
              <a:rPr lang="en-US" sz="1900">
                <a:solidFill>
                  <a:schemeClr val="dk1"/>
                </a:solidFill>
              </a:rPr>
              <a:t> </a:t>
            </a:r>
            <a:r>
              <a:rPr lang="en-US" sz="1600">
                <a:solidFill>
                  <a:schemeClr val="dk1"/>
                </a:solidFill>
              </a:rPr>
              <a:t>expected as noted in the COR…</a:t>
            </a:r>
            <a:endParaRPr sz="1600"/>
          </a:p>
        </p:txBody>
      </p:sp>
      <p:sp>
        <p:nvSpPr>
          <p:cNvPr id="386" name="Google Shape;386;p47"/>
          <p:cNvSpPr txBox="1"/>
          <p:nvPr/>
        </p:nvSpPr>
        <p:spPr>
          <a:xfrm>
            <a:off x="5351100" y="474533"/>
            <a:ext cx="6348300" cy="18939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How individual faculty instructors “fill up the buckets” is entirely up to the faculty members based on the COR</a:t>
            </a:r>
            <a:endParaRPr sz="1900"/>
          </a:p>
        </p:txBody>
      </p:sp>
      <p:sp>
        <p:nvSpPr>
          <p:cNvPr id="387" name="Google Shape;387;p47"/>
          <p:cNvSpPr txBox="1"/>
          <p:nvPr/>
        </p:nvSpPr>
        <p:spPr>
          <a:xfrm>
            <a:off x="562300" y="2460650"/>
            <a:ext cx="5621100" cy="3697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400">
                <a:solidFill>
                  <a:schemeClr val="dk1"/>
                </a:solidFill>
              </a:rPr>
              <a:t>Outside-of-class work is not clearly defined by Title 5. We often refer to it as “homework.” SDCCE DE Committee also speaks to it as outside-of-class work </a:t>
            </a:r>
            <a:r>
              <a:rPr lang="en-US" sz="2400" b="1">
                <a:solidFill>
                  <a:schemeClr val="dk1"/>
                </a:solidFill>
              </a:rPr>
              <a:t>without</a:t>
            </a:r>
            <a:r>
              <a:rPr lang="en-US" sz="2400">
                <a:solidFill>
                  <a:schemeClr val="dk1"/>
                </a:solidFill>
              </a:rPr>
              <a:t> Instructor Contact. </a:t>
            </a: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a:p>
            <a:pPr marL="0" lvl="0" indent="0" algn="l" rtl="0">
              <a:lnSpc>
                <a:spcPct val="115000"/>
              </a:lnSpc>
              <a:spcBef>
                <a:spcPts val="0"/>
              </a:spcBef>
              <a:spcAft>
                <a:spcPts val="0"/>
              </a:spcAft>
              <a:buNone/>
            </a:pPr>
            <a:r>
              <a:rPr lang="en-US" sz="2400">
                <a:solidFill>
                  <a:schemeClr val="dk1"/>
                </a:solidFill>
              </a:rPr>
              <a:t>See Instructor Contact </a:t>
            </a:r>
            <a:r>
              <a:rPr lang="en-US" sz="2400" u="sng">
                <a:solidFill>
                  <a:schemeClr val="hlink"/>
                </a:solidFill>
                <a:hlinkClick r:id="rId3"/>
              </a:rPr>
              <a:t>Title 5 55204,</a:t>
            </a:r>
            <a:endParaRPr sz="2400">
              <a:solidFill>
                <a:schemeClr val="dk1"/>
              </a:solidFill>
            </a:endParaRPr>
          </a:p>
          <a:p>
            <a:pPr marL="0" lvl="0" indent="0" algn="l" rtl="0">
              <a:lnSpc>
                <a:spcPct val="115000"/>
              </a:lnSpc>
              <a:spcBef>
                <a:spcPts val="0"/>
              </a:spcBef>
              <a:spcAft>
                <a:spcPts val="0"/>
              </a:spcAft>
              <a:buNone/>
            </a:pPr>
            <a:endParaRPr sz="24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p:nvPr/>
        </p:nvSpPr>
        <p:spPr>
          <a:xfrm>
            <a:off x="-97300" y="-99400"/>
            <a:ext cx="12334800" cy="69687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393" name="Google Shape;393;p48"/>
          <p:cNvSpPr txBox="1">
            <a:spLocks noGrp="1"/>
          </p:cNvSpPr>
          <p:nvPr>
            <p:ph type="title"/>
          </p:nvPr>
        </p:nvSpPr>
        <p:spPr>
          <a:xfrm>
            <a:off x="508400" y="785550"/>
            <a:ext cx="114255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800" b="1"/>
              <a:t>Anything special with COVID? </a:t>
            </a:r>
            <a:endParaRPr sz="4800" b="1"/>
          </a:p>
          <a:p>
            <a:pPr marL="0" lvl="0" indent="0" algn="l" rtl="0">
              <a:spcBef>
                <a:spcPts val="0"/>
              </a:spcBef>
              <a:spcAft>
                <a:spcPts val="0"/>
              </a:spcAft>
              <a:buNone/>
            </a:pPr>
            <a:r>
              <a:rPr lang="en-US"/>
              <a:t>Online noncredit pre COVID required in-person registration</a:t>
            </a:r>
            <a:endParaRPr/>
          </a:p>
        </p:txBody>
      </p:sp>
      <p:sp>
        <p:nvSpPr>
          <p:cNvPr id="394" name="Google Shape;394;p48"/>
          <p:cNvSpPr txBox="1">
            <a:spLocks noGrp="1"/>
          </p:cNvSpPr>
          <p:nvPr>
            <p:ph type="body" idx="1"/>
          </p:nvPr>
        </p:nvSpPr>
        <p:spPr>
          <a:xfrm>
            <a:off x="838200" y="2777975"/>
            <a:ext cx="10515600" cy="33987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sz="3600"/>
              <a:t>One mandatory in-person meeting</a:t>
            </a:r>
            <a:endParaRPr sz="3600"/>
          </a:p>
          <a:p>
            <a:pPr marL="457200" lvl="0" indent="-457200" algn="l" rtl="0">
              <a:spcBef>
                <a:spcPts val="0"/>
              </a:spcBef>
              <a:spcAft>
                <a:spcPts val="0"/>
              </a:spcAft>
              <a:buSzPts val="3600"/>
              <a:buChar char="•"/>
            </a:pPr>
            <a:r>
              <a:rPr lang="en-US" sz="3600"/>
              <a:t>Register for class Onsite</a:t>
            </a:r>
            <a:endParaRPr sz="3600"/>
          </a:p>
          <a:p>
            <a:pPr marL="457200" lvl="0" indent="-457200" algn="l" rtl="0">
              <a:spcBef>
                <a:spcPts val="0"/>
              </a:spcBef>
              <a:spcAft>
                <a:spcPts val="0"/>
              </a:spcAft>
              <a:buSzPts val="3600"/>
              <a:buChar char="•"/>
            </a:pPr>
            <a:r>
              <a:rPr lang="en-US" sz="3600"/>
              <a:t>Orientation to LMS (Learning Management System)</a:t>
            </a:r>
            <a:endParaRPr sz="3600"/>
          </a:p>
          <a:p>
            <a:pPr marL="457200" lvl="0" indent="-457200" algn="l" rtl="0">
              <a:spcBef>
                <a:spcPts val="0"/>
              </a:spcBef>
              <a:spcAft>
                <a:spcPts val="0"/>
              </a:spcAft>
              <a:buSzPts val="3600"/>
              <a:buChar char="•"/>
            </a:pPr>
            <a:r>
              <a:rPr lang="en-US" sz="3600"/>
              <a:t>Testing</a:t>
            </a:r>
            <a:endParaRPr sz="3600"/>
          </a:p>
          <a:p>
            <a:pPr marL="457200" lvl="0" indent="-457200" algn="l" rtl="0">
              <a:spcBef>
                <a:spcPts val="0"/>
              </a:spcBef>
              <a:spcAft>
                <a:spcPts val="0"/>
              </a:spcAft>
              <a:buSzPts val="3600"/>
              <a:buChar char="•"/>
            </a:pPr>
            <a:r>
              <a:rPr lang="en-US" sz="3600"/>
              <a:t>Student services</a:t>
            </a:r>
            <a:endParaRPr sz="3600"/>
          </a:p>
        </p:txBody>
      </p:sp>
      <p:sp>
        <p:nvSpPr>
          <p:cNvPr id="395" name="Google Shape;395;p4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399"/>
        <p:cNvGrpSpPr/>
        <p:nvPr/>
      </p:nvGrpSpPr>
      <p:grpSpPr>
        <a:xfrm>
          <a:off x="0" y="0"/>
          <a:ext cx="0" cy="0"/>
          <a:chOff x="0" y="0"/>
          <a:chExt cx="0" cy="0"/>
        </a:xfrm>
      </p:grpSpPr>
      <p:sp>
        <p:nvSpPr>
          <p:cNvPr id="400" name="Google Shape;400;p49"/>
          <p:cNvSpPr txBox="1">
            <a:spLocks noGrp="1"/>
          </p:cNvSpPr>
          <p:nvPr>
            <p:ph type="body" idx="1"/>
          </p:nvPr>
        </p:nvSpPr>
        <p:spPr>
          <a:xfrm>
            <a:off x="785025" y="1356525"/>
            <a:ext cx="10515600" cy="3921000"/>
          </a:xfrm>
          <a:prstGeom prst="rect">
            <a:avLst/>
          </a:prstGeom>
        </p:spPr>
        <p:txBody>
          <a:bodyPr spcFirstLastPara="1" wrap="square" lIns="91425" tIns="91425" rIns="91425" bIns="91425" anchor="t" anchorCtr="0">
            <a:noAutofit/>
          </a:bodyPr>
          <a:lstStyle/>
          <a:p>
            <a:pPr marL="0" lvl="0" indent="0" algn="ctr" rtl="0">
              <a:lnSpc>
                <a:spcPct val="115000"/>
              </a:lnSpc>
              <a:spcBef>
                <a:spcPts val="2700"/>
              </a:spcBef>
              <a:spcAft>
                <a:spcPts val="0"/>
              </a:spcAft>
              <a:buClr>
                <a:schemeClr val="dk1"/>
              </a:buClr>
              <a:buSzPts val="1100"/>
              <a:buFont typeface="Arial"/>
              <a:buNone/>
            </a:pPr>
            <a:r>
              <a:rPr lang="en-US" sz="4800" b="1">
                <a:solidFill>
                  <a:srgbClr val="FFFFFF"/>
                </a:solidFill>
                <a:latin typeface="Arial"/>
                <a:ea typeface="Arial"/>
                <a:cs typeface="Arial"/>
                <a:sym typeface="Arial"/>
              </a:rPr>
              <a:t>Noncredit Course Design</a:t>
            </a:r>
            <a:endParaRPr sz="4800" b="1">
              <a:solidFill>
                <a:srgbClr val="FFFFFF"/>
              </a:solidFill>
              <a:latin typeface="Arial"/>
              <a:ea typeface="Arial"/>
              <a:cs typeface="Arial"/>
              <a:sym typeface="Arial"/>
            </a:endParaRPr>
          </a:p>
          <a:p>
            <a:pPr marL="0" lvl="0" indent="0" algn="ctr" rtl="0">
              <a:lnSpc>
                <a:spcPct val="115000"/>
              </a:lnSpc>
              <a:spcBef>
                <a:spcPts val="2700"/>
              </a:spcBef>
              <a:spcAft>
                <a:spcPts val="800"/>
              </a:spcAft>
              <a:buClr>
                <a:schemeClr val="dk1"/>
              </a:buClr>
              <a:buSzPts val="1100"/>
              <a:buFont typeface="Arial"/>
              <a:buNone/>
            </a:pPr>
            <a:r>
              <a:rPr lang="en-US" sz="4800" b="1">
                <a:solidFill>
                  <a:srgbClr val="FFFFFF"/>
                </a:solidFill>
                <a:latin typeface="Arial"/>
                <a:ea typeface="Arial"/>
                <a:cs typeface="Arial"/>
                <a:sym typeface="Arial"/>
              </a:rPr>
              <a:t>A Faculty Perspective</a:t>
            </a:r>
            <a:endParaRPr sz="4800" b="1">
              <a:solidFill>
                <a:srgbClr val="FFFFFF"/>
              </a:solidFill>
              <a:latin typeface="Arial"/>
              <a:ea typeface="Arial"/>
              <a:cs typeface="Arial"/>
              <a:sym typeface="Arial"/>
            </a:endParaRPr>
          </a:p>
        </p:txBody>
      </p:sp>
      <p:sp>
        <p:nvSpPr>
          <p:cNvPr id="401" name="Google Shape;401;p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0"/>
          <p:cNvSpPr/>
          <p:nvPr/>
        </p:nvSpPr>
        <p:spPr>
          <a:xfrm>
            <a:off x="6067500" y="11400"/>
            <a:ext cx="6170100" cy="6858000"/>
          </a:xfrm>
          <a:prstGeom prst="rect">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7" name="Google Shape;407;p50"/>
          <p:cNvSpPr txBox="1">
            <a:spLocks noGrp="1"/>
          </p:cNvSpPr>
          <p:nvPr>
            <p:ph type="body" idx="1"/>
          </p:nvPr>
        </p:nvSpPr>
        <p:spPr>
          <a:xfrm>
            <a:off x="492800" y="2114499"/>
            <a:ext cx="5115900" cy="4598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b="1">
                <a:solidFill>
                  <a:schemeClr val="dk1"/>
                </a:solidFill>
                <a:highlight>
                  <a:srgbClr val="FFFF00"/>
                </a:highlight>
                <a:latin typeface="Times New Roman"/>
                <a:ea typeface="Times New Roman"/>
                <a:cs typeface="Times New Roman"/>
                <a:sym typeface="Times New Roman"/>
              </a:rPr>
              <a:t>INSTRUCTION OR PROGRAMMING RECEIVED BY STUDENTS</a:t>
            </a:r>
            <a:endParaRPr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900">
              <a:solidFill>
                <a:schemeClr val="dk1"/>
              </a:solidFill>
              <a:latin typeface="Times New Roman"/>
              <a:ea typeface="Times New Roman"/>
              <a:cs typeface="Times New Roman"/>
              <a:sym typeface="Times New Roman"/>
            </a:endParaRPr>
          </a:p>
          <a:p>
            <a:pPr marL="609600" lvl="0" indent="-63500" algn="l" rtl="0">
              <a:spcBef>
                <a:spcPts val="0"/>
              </a:spcBef>
              <a:spcAft>
                <a:spcPts val="0"/>
              </a:spcAft>
              <a:buClr>
                <a:schemeClr val="dk1"/>
              </a:buClr>
              <a:buSzPts val="1500"/>
              <a:buFont typeface="Arial"/>
              <a:buNone/>
            </a:pPr>
            <a:endParaRPr sz="1900">
              <a:solidFill>
                <a:schemeClr val="dk1"/>
              </a:solidFill>
              <a:latin typeface="Times New Roman"/>
              <a:ea typeface="Times New Roman"/>
              <a:cs typeface="Times New Roman"/>
              <a:sym typeface="Times New Roman"/>
            </a:endParaRPr>
          </a:p>
          <a:p>
            <a:pPr marL="1219200" lvl="0" indent="-368300" algn="l" rtl="0">
              <a:spcBef>
                <a:spcPts val="0"/>
              </a:spcBef>
              <a:spcAft>
                <a:spcPts val="0"/>
              </a:spcAft>
              <a:buClr>
                <a:schemeClr val="dk1"/>
              </a:buClr>
              <a:buSzPts val="1500"/>
              <a:buFont typeface="Arial"/>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rgbClr val="000000"/>
              </a:solidFill>
              <a:latin typeface="Times New Roman"/>
              <a:ea typeface="Times New Roman"/>
              <a:cs typeface="Times New Roman"/>
              <a:sym typeface="Times New Roman"/>
            </a:endParaRPr>
          </a:p>
        </p:txBody>
      </p:sp>
      <p:sp>
        <p:nvSpPr>
          <p:cNvPr id="408" name="Google Shape;408;p50"/>
          <p:cNvSpPr txBox="1">
            <a:spLocks noGrp="1"/>
          </p:cNvSpPr>
          <p:nvPr>
            <p:ph type="body" idx="2"/>
          </p:nvPr>
        </p:nvSpPr>
        <p:spPr>
          <a:xfrm>
            <a:off x="6323225" y="1287400"/>
            <a:ext cx="5486700" cy="6193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1600">
                <a:solidFill>
                  <a:schemeClr val="dk1"/>
                </a:solidFill>
                <a:latin typeface="Times New Roman"/>
                <a:ea typeface="Times New Roman"/>
                <a:cs typeface="Times New Roman"/>
                <a:sym typeface="Times New Roman"/>
              </a:rPr>
              <a:t>Delivery of instruction</a:t>
            </a:r>
            <a:endParaRPr sz="1600">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r>
              <a:rPr lang="en-US" sz="1600">
                <a:solidFill>
                  <a:schemeClr val="dk1"/>
                </a:solidFill>
                <a:latin typeface="Times New Roman"/>
                <a:ea typeface="Times New Roman"/>
                <a:cs typeface="Times New Roman"/>
                <a:sym typeface="Times New Roman"/>
              </a:rPr>
              <a:t>Examples may include but are not limited to</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Discussion Boards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Voice Mail</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Email (internal or external of LMS)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Chat (asynchronous &amp; synchronous)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Texting</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Accessibility development and implementation</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Screencasts or other instructor’s video recording (Zoom, Camtasia)</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Blogs (to initiate instructor-student &amp; student-student contact)</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Video blogs to give feedback to students’ work</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Instructional Videos with close-captions or transcripts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Quizzes and exams (preparation, feedback &amp; grading)</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Social media</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Instructional input/feedback/guidance to students on their work (e.g.: E-Packages/labs/textbooks)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Feedback to other students’ outside work or project</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Instructional support: Respond to students' questions and troubleshoot/communicate software glitches and fixes</a:t>
            </a:r>
            <a:endParaRPr sz="16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409" name="Google Shape;409;p50"/>
          <p:cNvSpPr txBox="1">
            <a:spLocks noGrp="1"/>
          </p:cNvSpPr>
          <p:nvPr>
            <p:ph type="title"/>
          </p:nvPr>
        </p:nvSpPr>
        <p:spPr>
          <a:xfrm>
            <a:off x="353900" y="935883"/>
            <a:ext cx="5393700" cy="734400"/>
          </a:xfrm>
          <a:prstGeom prst="rect">
            <a:avLst/>
          </a:prstGeom>
          <a:noFill/>
          <a:ln>
            <a:noFill/>
          </a:ln>
        </p:spPr>
        <p:txBody>
          <a:bodyPr spcFirstLastPara="1" wrap="square" lIns="121900" tIns="121900" rIns="121900" bIns="121900" anchor="ctr" anchorCtr="0">
            <a:noAutofit/>
          </a:bodyPr>
          <a:lstStyle/>
          <a:p>
            <a:pPr marL="457200" lvl="0" indent="-533400" algn="l" rtl="0">
              <a:spcBef>
                <a:spcPts val="0"/>
              </a:spcBef>
              <a:spcAft>
                <a:spcPts val="0"/>
              </a:spcAft>
              <a:buSzPts val="4800"/>
              <a:buAutoNum type="arabicPeriod"/>
            </a:pPr>
            <a:r>
              <a:rPr lang="en-US" sz="4800"/>
              <a:t>Number of Hours/week of</a:t>
            </a:r>
            <a:endParaRPr sz="4800"/>
          </a:p>
        </p:txBody>
      </p:sp>
      <p:sp>
        <p:nvSpPr>
          <p:cNvPr id="410" name="Google Shape;410;p50"/>
          <p:cNvSpPr txBox="1">
            <a:spLocks noGrp="1"/>
          </p:cNvSpPr>
          <p:nvPr>
            <p:ph type="title" idx="3"/>
          </p:nvPr>
        </p:nvSpPr>
        <p:spPr>
          <a:xfrm>
            <a:off x="6524133" y="474533"/>
            <a:ext cx="5393700" cy="734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4800">
                <a:solidFill>
                  <a:srgbClr val="000000"/>
                </a:solidFill>
              </a:rPr>
              <a:t>Recommended</a:t>
            </a:r>
            <a:endParaRPr sz="2400">
              <a:solidFill>
                <a:srgbClr val="000000"/>
              </a:solidFill>
            </a:endParaRPr>
          </a:p>
        </p:txBody>
      </p:sp>
      <p:pic>
        <p:nvPicPr>
          <p:cNvPr id="411" name="Google Shape;411;p50" descr="Related image"/>
          <p:cNvPicPr preferRelativeResize="0"/>
          <p:nvPr/>
        </p:nvPicPr>
        <p:blipFill>
          <a:blip r:embed="rId3">
            <a:alphaModFix/>
          </a:blip>
          <a:stretch>
            <a:fillRect/>
          </a:stretch>
        </p:blipFill>
        <p:spPr>
          <a:xfrm>
            <a:off x="910250" y="3856575"/>
            <a:ext cx="3834925" cy="2556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p:nvPr/>
        </p:nvSpPr>
        <p:spPr>
          <a:xfrm>
            <a:off x="6067500" y="11400"/>
            <a:ext cx="6170100" cy="6858000"/>
          </a:xfrm>
          <a:prstGeom prst="rect">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7" name="Google Shape;417;p51"/>
          <p:cNvSpPr txBox="1">
            <a:spLocks noGrp="1"/>
          </p:cNvSpPr>
          <p:nvPr>
            <p:ph type="title"/>
          </p:nvPr>
        </p:nvSpPr>
        <p:spPr>
          <a:xfrm>
            <a:off x="378925" y="1208933"/>
            <a:ext cx="5393700" cy="734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4800"/>
              <a:t>2. Number of Hours/week of </a:t>
            </a:r>
            <a:endParaRPr sz="4800"/>
          </a:p>
        </p:txBody>
      </p:sp>
      <p:sp>
        <p:nvSpPr>
          <p:cNvPr id="418" name="Google Shape;418;p51"/>
          <p:cNvSpPr txBox="1">
            <a:spLocks noGrp="1"/>
          </p:cNvSpPr>
          <p:nvPr>
            <p:ph type="title" idx="2"/>
          </p:nvPr>
        </p:nvSpPr>
        <p:spPr>
          <a:xfrm>
            <a:off x="6524133" y="474533"/>
            <a:ext cx="5393700" cy="734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4800">
                <a:solidFill>
                  <a:schemeClr val="dk1"/>
                </a:solidFill>
              </a:rPr>
              <a:t>Recommend</a:t>
            </a:r>
            <a:endParaRPr sz="4800">
              <a:solidFill>
                <a:schemeClr val="dk1"/>
              </a:solidFill>
            </a:endParaRPr>
          </a:p>
        </p:txBody>
      </p:sp>
      <p:sp>
        <p:nvSpPr>
          <p:cNvPr id="419" name="Google Shape;419;p51"/>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2100"/>
              </a:spcAft>
              <a:buNone/>
            </a:pPr>
            <a:r>
              <a:rPr lang="en-US" sz="2400">
                <a:solidFill>
                  <a:schemeClr val="dk1"/>
                </a:solidFill>
                <a:latin typeface="Old Standard TT"/>
                <a:ea typeface="Old Standard TT"/>
                <a:cs typeface="Old Standard TT"/>
                <a:sym typeface="Old Standard TT"/>
              </a:rPr>
              <a:t>Contact defined by  </a:t>
            </a:r>
            <a:r>
              <a:rPr lang="en-US" sz="2400" u="sng">
                <a:solidFill>
                  <a:schemeClr val="accent5"/>
                </a:solidFill>
                <a:latin typeface="Old Standard TT"/>
                <a:ea typeface="Old Standard TT"/>
                <a:cs typeface="Old Standard TT"/>
                <a:sym typeface="Old Standard TT"/>
                <a:hlinkClick r:id="rId3">
                  <a:extLst>
                    <a:ext uri="{A12FA001-AC4F-418D-AE19-62706E023703}">
                      <ahyp:hlinkClr xmlns:ahyp="http://schemas.microsoft.com/office/drawing/2018/hyperlinkcolor" val="tx"/>
                    </a:ext>
                  </a:extLst>
                </a:hlinkClick>
              </a:rPr>
              <a:t>Title 5 55204</a:t>
            </a:r>
            <a:endParaRPr sz="1900"/>
          </a:p>
        </p:txBody>
      </p:sp>
      <p:sp>
        <p:nvSpPr>
          <p:cNvPr id="420" name="Google Shape;420;p51"/>
          <p:cNvSpPr txBox="1">
            <a:spLocks noGrp="1"/>
          </p:cNvSpPr>
          <p:nvPr>
            <p:ph type="body" idx="1"/>
          </p:nvPr>
        </p:nvSpPr>
        <p:spPr>
          <a:xfrm>
            <a:off x="6321825" y="1046500"/>
            <a:ext cx="5735700" cy="5366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1900">
                <a:solidFill>
                  <a:schemeClr val="dk1"/>
                </a:solidFill>
                <a:latin typeface="Times New Roman"/>
                <a:ea typeface="Times New Roman"/>
                <a:cs typeface="Times New Roman"/>
                <a:sym typeface="Times New Roman"/>
              </a:rPr>
              <a:t>ASYNCHRONOUS, SYNCHRONOUS and/or F-2-F</a:t>
            </a:r>
            <a:endParaRPr sz="19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r>
              <a:rPr lang="en-US" sz="1900">
                <a:solidFill>
                  <a:schemeClr val="dk1"/>
                </a:solidFill>
                <a:latin typeface="Times New Roman"/>
                <a:ea typeface="Times New Roman"/>
                <a:cs typeface="Times New Roman"/>
                <a:sym typeface="Times New Roman"/>
              </a:rPr>
              <a:t>Examples may include but are not limited to</a:t>
            </a:r>
            <a:endParaRPr sz="19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Course announcements	</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Personalized feedback (email, video messaging, LMS messaging, podcasts, chat, texting, etc.)</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Collaborative feedback (e.g.; blogs, groups discussions, wikis, podcasts, etc.)</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Instructor-created Modules (e.g.: Screencasts, Recorded videos w/subtitles, etc.)</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Virtual Office Hours (e.g.: Zoom, CCCConfer, Skype, etc.)</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Orientation and review sessions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Telephone contact</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Supplemental seminar, study sessions and/or library workshops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Video conferencing for class session, discussion, test prep/review and/or office hours (Skype, Zoom, CCCConfer)</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Field trips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Supplemental seminar or study sessions on-campus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Social Media (e.g.: Twitter, Facebook, etc.)</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Interactive activities among students</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Other contact</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100">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100">
              <a:solidFill>
                <a:schemeClr val="dk1"/>
              </a:solidFill>
              <a:highlight>
                <a:srgbClr val="FFFF00"/>
              </a:highlight>
              <a:latin typeface="Times New Roman"/>
              <a:ea typeface="Times New Roman"/>
              <a:cs typeface="Times New Roman"/>
              <a:sym typeface="Times New Roman"/>
            </a:endParaRPr>
          </a:p>
        </p:txBody>
      </p:sp>
      <p:sp>
        <p:nvSpPr>
          <p:cNvPr id="421" name="Google Shape;421;p51"/>
          <p:cNvSpPr txBox="1">
            <a:spLocks noGrp="1"/>
          </p:cNvSpPr>
          <p:nvPr>
            <p:ph type="body" idx="3"/>
          </p:nvPr>
        </p:nvSpPr>
        <p:spPr>
          <a:xfrm>
            <a:off x="378925" y="2293850"/>
            <a:ext cx="5115900" cy="3866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b="1">
                <a:solidFill>
                  <a:schemeClr val="dk1"/>
                </a:solidFill>
                <a:highlight>
                  <a:srgbClr val="FFFF00"/>
                </a:highlight>
                <a:latin typeface="Times New Roman"/>
                <a:ea typeface="Times New Roman"/>
                <a:cs typeface="Times New Roman"/>
                <a:sym typeface="Times New Roman"/>
              </a:rPr>
              <a:t>INSTRUCTOR CONTACT</a:t>
            </a:r>
            <a:endParaRPr b="1">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r>
              <a:rPr lang="en-US" sz="1900" i="1">
                <a:solidFill>
                  <a:schemeClr val="dk1"/>
                </a:solidFill>
                <a:latin typeface="Times New Roman"/>
                <a:ea typeface="Times New Roman"/>
                <a:cs typeface="Times New Roman"/>
                <a:sym typeface="Times New Roman"/>
              </a:rPr>
              <a:t>Find the right collaboration!</a:t>
            </a:r>
            <a:endParaRPr sz="1900" i="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900">
              <a:solidFill>
                <a:schemeClr val="dk1"/>
              </a:solidFill>
              <a:latin typeface="Times New Roman"/>
              <a:ea typeface="Times New Roman"/>
              <a:cs typeface="Times New Roman"/>
              <a:sym typeface="Times New Roman"/>
            </a:endParaRPr>
          </a:p>
          <a:p>
            <a:pPr marL="609600" lvl="0" indent="-63500" algn="l" rtl="0">
              <a:spcBef>
                <a:spcPts val="0"/>
              </a:spcBef>
              <a:spcAft>
                <a:spcPts val="0"/>
              </a:spcAft>
              <a:buClr>
                <a:schemeClr val="dk1"/>
              </a:buClr>
              <a:buSzPts val="1500"/>
              <a:buFont typeface="Arial"/>
              <a:buNone/>
            </a:pPr>
            <a:endParaRPr sz="1900">
              <a:solidFill>
                <a:schemeClr val="dk1"/>
              </a:solidFill>
              <a:latin typeface="Times New Roman"/>
              <a:ea typeface="Times New Roman"/>
              <a:cs typeface="Times New Roman"/>
              <a:sym typeface="Times New Roman"/>
            </a:endParaRPr>
          </a:p>
          <a:p>
            <a:pPr marL="1219200" lvl="0" indent="-368300" algn="l" rtl="0">
              <a:spcBef>
                <a:spcPts val="0"/>
              </a:spcBef>
              <a:spcAft>
                <a:spcPts val="0"/>
              </a:spcAft>
              <a:buClr>
                <a:schemeClr val="dk1"/>
              </a:buClr>
              <a:buSzPts val="1500"/>
              <a:buFont typeface="Arial"/>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rgbClr val="000000"/>
              </a:solidFill>
              <a:latin typeface="Times New Roman"/>
              <a:ea typeface="Times New Roman"/>
              <a:cs typeface="Times New Roman"/>
              <a:sym typeface="Times New Roman"/>
            </a:endParaRPr>
          </a:p>
        </p:txBody>
      </p:sp>
      <p:pic>
        <p:nvPicPr>
          <p:cNvPr id="422" name="Google Shape;422;p51" descr="Woman sitting at a desk, looking into her laptop. She is smiling and waving hello. "/>
          <p:cNvPicPr preferRelativeResize="0"/>
          <p:nvPr/>
        </p:nvPicPr>
        <p:blipFill>
          <a:blip r:embed="rId4">
            <a:alphaModFix/>
          </a:blip>
          <a:stretch>
            <a:fillRect/>
          </a:stretch>
        </p:blipFill>
        <p:spPr>
          <a:xfrm>
            <a:off x="593850" y="3007275"/>
            <a:ext cx="3084750" cy="295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32"/>
        <p:cNvGrpSpPr/>
        <p:nvPr/>
      </p:nvGrpSpPr>
      <p:grpSpPr>
        <a:xfrm>
          <a:off x="0" y="0"/>
          <a:ext cx="0" cy="0"/>
          <a:chOff x="0" y="0"/>
          <a:chExt cx="0" cy="0"/>
        </a:xfrm>
      </p:grpSpPr>
      <p:sp>
        <p:nvSpPr>
          <p:cNvPr id="133" name="Google Shape;133;p25"/>
          <p:cNvSpPr txBox="1">
            <a:spLocks noGrp="1"/>
          </p:cNvSpPr>
          <p:nvPr>
            <p:ph type="body" idx="1"/>
          </p:nvPr>
        </p:nvSpPr>
        <p:spPr>
          <a:xfrm>
            <a:off x="838200" y="659675"/>
            <a:ext cx="10515600" cy="5293500"/>
          </a:xfrm>
          <a:prstGeom prst="rect">
            <a:avLst/>
          </a:prstGeom>
        </p:spPr>
        <p:txBody>
          <a:bodyPr spcFirstLastPara="1" wrap="square" lIns="91425" tIns="91425" rIns="91425" bIns="91425" anchor="t" anchorCtr="0">
            <a:noAutofit/>
          </a:bodyPr>
          <a:lstStyle/>
          <a:p>
            <a:pPr marL="0" lvl="0" indent="0" algn="ctr" rtl="0">
              <a:lnSpc>
                <a:spcPct val="115000"/>
              </a:lnSpc>
              <a:spcBef>
                <a:spcPts val="2700"/>
              </a:spcBef>
              <a:spcAft>
                <a:spcPts val="0"/>
              </a:spcAft>
              <a:buClr>
                <a:schemeClr val="dk1"/>
              </a:buClr>
              <a:buSzPts val="1100"/>
              <a:buFont typeface="Arial"/>
              <a:buNone/>
            </a:pPr>
            <a:r>
              <a:rPr lang="en-US" sz="3600" b="1">
                <a:solidFill>
                  <a:srgbClr val="FFFFFF"/>
                </a:solidFill>
                <a:latin typeface="Arial"/>
                <a:ea typeface="Arial"/>
                <a:cs typeface="Arial"/>
                <a:sym typeface="Arial"/>
              </a:rPr>
              <a:t>Today</a:t>
            </a:r>
            <a:endParaRPr sz="3600" b="1">
              <a:solidFill>
                <a:srgbClr val="FFFFFF"/>
              </a:solidFill>
              <a:latin typeface="Arial"/>
              <a:ea typeface="Arial"/>
              <a:cs typeface="Arial"/>
              <a:sym typeface="Arial"/>
            </a:endParaRPr>
          </a:p>
          <a:p>
            <a:pPr marL="457200" lvl="0" indent="-419100" algn="l" rtl="0">
              <a:lnSpc>
                <a:spcPct val="115000"/>
              </a:lnSpc>
              <a:spcBef>
                <a:spcPts val="2700"/>
              </a:spcBef>
              <a:spcAft>
                <a:spcPts val="0"/>
              </a:spcAft>
              <a:buClr>
                <a:srgbClr val="FFFFFF"/>
              </a:buClr>
              <a:buSzPts val="3000"/>
              <a:buFont typeface="Arial"/>
              <a:buChar char="•"/>
            </a:pPr>
            <a:r>
              <a:rPr lang="en-US" sz="3000">
                <a:solidFill>
                  <a:srgbClr val="FFFFFF"/>
                </a:solidFill>
                <a:latin typeface="Arial"/>
                <a:ea typeface="Arial"/>
                <a:cs typeface="Arial"/>
                <a:sym typeface="Arial"/>
              </a:rPr>
              <a:t>Introductions</a:t>
            </a:r>
            <a:endParaRPr sz="3000">
              <a:solidFill>
                <a:srgbClr val="FFFFFF"/>
              </a:solidFill>
              <a:latin typeface="Arial"/>
              <a:ea typeface="Arial"/>
              <a:cs typeface="Arial"/>
              <a:sym typeface="Arial"/>
            </a:endParaRPr>
          </a:p>
          <a:p>
            <a:pPr marL="457200" lvl="0" indent="-419100" algn="l" rtl="0">
              <a:lnSpc>
                <a:spcPct val="115000"/>
              </a:lnSpc>
              <a:spcBef>
                <a:spcPts val="0"/>
              </a:spcBef>
              <a:spcAft>
                <a:spcPts val="0"/>
              </a:spcAft>
              <a:buClr>
                <a:srgbClr val="FFFFFF"/>
              </a:buClr>
              <a:buSzPts val="3000"/>
              <a:buFont typeface="Arial"/>
              <a:buChar char="•"/>
            </a:pPr>
            <a:r>
              <a:rPr lang="en-US" sz="3000">
                <a:solidFill>
                  <a:srgbClr val="FFFFFF"/>
                </a:solidFill>
                <a:latin typeface="Arial"/>
                <a:ea typeface="Arial"/>
                <a:cs typeface="Arial"/>
                <a:sym typeface="Arial"/>
              </a:rPr>
              <a:t>About San Diego College of Continuing Education</a:t>
            </a:r>
            <a:endParaRPr sz="3000">
              <a:solidFill>
                <a:srgbClr val="FFFFFF"/>
              </a:solidFill>
              <a:latin typeface="Arial"/>
              <a:ea typeface="Arial"/>
              <a:cs typeface="Arial"/>
              <a:sym typeface="Arial"/>
            </a:endParaRPr>
          </a:p>
          <a:p>
            <a:pPr marL="457200" lvl="0" indent="-419100" algn="l" rtl="0">
              <a:lnSpc>
                <a:spcPct val="115000"/>
              </a:lnSpc>
              <a:spcBef>
                <a:spcPts val="0"/>
              </a:spcBef>
              <a:spcAft>
                <a:spcPts val="0"/>
              </a:spcAft>
              <a:buClr>
                <a:srgbClr val="FFFFFF"/>
              </a:buClr>
              <a:buSzPts val="3000"/>
              <a:buFont typeface="Arial"/>
              <a:buChar char="•"/>
            </a:pPr>
            <a:r>
              <a:rPr lang="en-US" sz="3000">
                <a:solidFill>
                  <a:srgbClr val="FFFFFF"/>
                </a:solidFill>
                <a:latin typeface="Arial"/>
                <a:ea typeface="Arial"/>
                <a:cs typeface="Arial"/>
                <a:sym typeface="Arial"/>
              </a:rPr>
              <a:t>Noncredit Attendance Reporting</a:t>
            </a:r>
            <a:endParaRPr sz="3000">
              <a:solidFill>
                <a:srgbClr val="FFFFFF"/>
              </a:solidFill>
              <a:latin typeface="Arial"/>
              <a:ea typeface="Arial"/>
              <a:cs typeface="Arial"/>
              <a:sym typeface="Arial"/>
            </a:endParaRPr>
          </a:p>
          <a:p>
            <a:pPr marL="457200" lvl="0" indent="-419100" algn="l" rtl="0">
              <a:lnSpc>
                <a:spcPct val="115000"/>
              </a:lnSpc>
              <a:spcBef>
                <a:spcPts val="0"/>
              </a:spcBef>
              <a:spcAft>
                <a:spcPts val="0"/>
              </a:spcAft>
              <a:buClr>
                <a:srgbClr val="FFFFFF"/>
              </a:buClr>
              <a:buSzPts val="3000"/>
              <a:buFont typeface="Arial"/>
              <a:buChar char="•"/>
            </a:pPr>
            <a:r>
              <a:rPr lang="en-US" sz="3000">
                <a:solidFill>
                  <a:srgbClr val="FFFFFF"/>
                </a:solidFill>
                <a:latin typeface="Arial"/>
                <a:ea typeface="Arial"/>
                <a:cs typeface="Arial"/>
                <a:sym typeface="Arial"/>
              </a:rPr>
              <a:t>Noncredit Course Design - Faculty Perspective</a:t>
            </a:r>
            <a:endParaRPr sz="3000">
              <a:solidFill>
                <a:srgbClr val="FFFFFF"/>
              </a:solidFill>
              <a:latin typeface="Arial"/>
              <a:ea typeface="Arial"/>
              <a:cs typeface="Arial"/>
              <a:sym typeface="Arial"/>
            </a:endParaRPr>
          </a:p>
          <a:p>
            <a:pPr marL="457200" lvl="0" indent="-419100" algn="l" rtl="0">
              <a:lnSpc>
                <a:spcPct val="115000"/>
              </a:lnSpc>
              <a:spcBef>
                <a:spcPts val="0"/>
              </a:spcBef>
              <a:spcAft>
                <a:spcPts val="0"/>
              </a:spcAft>
              <a:buClr>
                <a:srgbClr val="FFFFFF"/>
              </a:buClr>
              <a:buSzPts val="3000"/>
              <a:buFont typeface="Arial"/>
              <a:buChar char="•"/>
            </a:pPr>
            <a:r>
              <a:rPr lang="en-US" sz="3000">
                <a:solidFill>
                  <a:srgbClr val="FFFFFF"/>
                </a:solidFill>
                <a:latin typeface="Arial"/>
                <a:ea typeface="Arial"/>
                <a:cs typeface="Arial"/>
                <a:sym typeface="Arial"/>
              </a:rPr>
              <a:t>AB-421 - </a:t>
            </a:r>
            <a:r>
              <a:rPr lang="en-US" sz="3000" u="sng">
                <a:solidFill>
                  <a:schemeClr val="hlink"/>
                </a:solidFill>
                <a:latin typeface="Arial"/>
                <a:ea typeface="Arial"/>
                <a:cs typeface="Arial"/>
                <a:sym typeface="Arial"/>
                <a:hlinkClick r:id="rId3"/>
              </a:rPr>
              <a:t>Link</a:t>
            </a:r>
            <a:endParaRPr sz="3000">
              <a:solidFill>
                <a:srgbClr val="FFFFFF"/>
              </a:solidFill>
              <a:latin typeface="Arial"/>
              <a:ea typeface="Arial"/>
              <a:cs typeface="Arial"/>
              <a:sym typeface="Arial"/>
            </a:endParaRPr>
          </a:p>
        </p:txBody>
      </p:sp>
      <p:sp>
        <p:nvSpPr>
          <p:cNvPr id="134" name="Google Shape;134;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2"/>
          <p:cNvSpPr/>
          <p:nvPr/>
        </p:nvSpPr>
        <p:spPr>
          <a:xfrm>
            <a:off x="6067500" y="11400"/>
            <a:ext cx="6170100" cy="6858000"/>
          </a:xfrm>
          <a:prstGeom prst="rect">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8" name="Google Shape;428;p52"/>
          <p:cNvSpPr txBox="1">
            <a:spLocks noGrp="1"/>
          </p:cNvSpPr>
          <p:nvPr>
            <p:ph type="title"/>
          </p:nvPr>
        </p:nvSpPr>
        <p:spPr>
          <a:xfrm>
            <a:off x="353900" y="1048083"/>
            <a:ext cx="5393700" cy="734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4800"/>
              <a:t>3. Number of Hours/week of </a:t>
            </a:r>
            <a:endParaRPr sz="4800"/>
          </a:p>
        </p:txBody>
      </p:sp>
      <p:sp>
        <p:nvSpPr>
          <p:cNvPr id="429" name="Google Shape;429;p52"/>
          <p:cNvSpPr txBox="1">
            <a:spLocks noGrp="1"/>
          </p:cNvSpPr>
          <p:nvPr>
            <p:ph type="title" idx="2"/>
          </p:nvPr>
        </p:nvSpPr>
        <p:spPr>
          <a:xfrm>
            <a:off x="6524133" y="474533"/>
            <a:ext cx="5393700" cy="734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4800">
                <a:solidFill>
                  <a:schemeClr val="dk1"/>
                </a:solidFill>
              </a:rPr>
              <a:t>Recommend</a:t>
            </a:r>
            <a:endParaRPr sz="4800">
              <a:solidFill>
                <a:schemeClr val="dk1"/>
              </a:solidFill>
            </a:endParaRPr>
          </a:p>
        </p:txBody>
      </p:sp>
      <p:sp>
        <p:nvSpPr>
          <p:cNvPr id="430" name="Google Shape;430;p52"/>
          <p:cNvSpPr txBox="1">
            <a:spLocks noGrp="1"/>
          </p:cNvSpPr>
          <p:nvPr>
            <p:ph type="body" idx="1"/>
          </p:nvPr>
        </p:nvSpPr>
        <p:spPr>
          <a:xfrm>
            <a:off x="492800" y="1865125"/>
            <a:ext cx="5115900" cy="4847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b="1">
                <a:solidFill>
                  <a:schemeClr val="dk1"/>
                </a:solidFill>
                <a:highlight>
                  <a:srgbClr val="FFFF00"/>
                </a:highlight>
                <a:latin typeface="Times New Roman"/>
                <a:ea typeface="Times New Roman"/>
                <a:cs typeface="Times New Roman"/>
                <a:sym typeface="Times New Roman"/>
              </a:rPr>
              <a:t>OUTSIDE-OF-CLASS WORK</a:t>
            </a:r>
            <a:endParaRPr b="1">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r>
              <a:rPr lang="en-US" sz="1900">
                <a:solidFill>
                  <a:schemeClr val="dk1"/>
                </a:solidFill>
                <a:latin typeface="Times New Roman"/>
                <a:ea typeface="Times New Roman"/>
                <a:cs typeface="Times New Roman"/>
                <a:sym typeface="Times New Roman"/>
              </a:rPr>
              <a:t>(= not led by instructor)</a:t>
            </a:r>
            <a:endParaRPr sz="19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900">
              <a:solidFill>
                <a:schemeClr val="dk1"/>
              </a:solidFill>
              <a:latin typeface="Times New Roman"/>
              <a:ea typeface="Times New Roman"/>
              <a:cs typeface="Times New Roman"/>
              <a:sym typeface="Times New Roman"/>
            </a:endParaRPr>
          </a:p>
          <a:p>
            <a:pPr marL="609600" lvl="0" indent="-63500" algn="l" rtl="0">
              <a:spcBef>
                <a:spcPts val="0"/>
              </a:spcBef>
              <a:spcAft>
                <a:spcPts val="0"/>
              </a:spcAft>
              <a:buClr>
                <a:schemeClr val="dk1"/>
              </a:buClr>
              <a:buSzPts val="1500"/>
              <a:buFont typeface="Arial"/>
              <a:buNone/>
            </a:pPr>
            <a:endParaRPr sz="1900">
              <a:solidFill>
                <a:schemeClr val="dk1"/>
              </a:solidFill>
              <a:latin typeface="Times New Roman"/>
              <a:ea typeface="Times New Roman"/>
              <a:cs typeface="Times New Roman"/>
              <a:sym typeface="Times New Roman"/>
            </a:endParaRPr>
          </a:p>
          <a:p>
            <a:pPr marL="609600" lvl="0" indent="-63500" algn="l" rtl="0">
              <a:spcBef>
                <a:spcPts val="0"/>
              </a:spcBef>
              <a:spcAft>
                <a:spcPts val="0"/>
              </a:spcAft>
              <a:buClr>
                <a:schemeClr val="dk1"/>
              </a:buClr>
              <a:buSzPts val="1500"/>
              <a:buFont typeface="Arial"/>
              <a:buNone/>
            </a:pPr>
            <a:endParaRPr sz="1900">
              <a:solidFill>
                <a:schemeClr val="dk1"/>
              </a:solidFill>
              <a:latin typeface="Times New Roman"/>
              <a:ea typeface="Times New Roman"/>
              <a:cs typeface="Times New Roman"/>
              <a:sym typeface="Times New Roman"/>
            </a:endParaRPr>
          </a:p>
          <a:p>
            <a:pPr marL="609600" lvl="0" indent="-63500" algn="l" rtl="0">
              <a:spcBef>
                <a:spcPts val="0"/>
              </a:spcBef>
              <a:spcAft>
                <a:spcPts val="0"/>
              </a:spcAft>
              <a:buClr>
                <a:schemeClr val="dk1"/>
              </a:buClr>
              <a:buSzPts val="1500"/>
              <a:buFont typeface="Arial"/>
              <a:buNone/>
            </a:pPr>
            <a:endParaRPr sz="1900">
              <a:solidFill>
                <a:schemeClr val="dk1"/>
              </a:solidFill>
              <a:latin typeface="Times New Roman"/>
              <a:ea typeface="Times New Roman"/>
              <a:cs typeface="Times New Roman"/>
              <a:sym typeface="Times New Roman"/>
            </a:endParaRPr>
          </a:p>
          <a:p>
            <a:pPr marL="1219200" lvl="0" indent="-368300" algn="l" rtl="0">
              <a:spcBef>
                <a:spcPts val="0"/>
              </a:spcBef>
              <a:spcAft>
                <a:spcPts val="0"/>
              </a:spcAft>
              <a:buClr>
                <a:schemeClr val="dk1"/>
              </a:buClr>
              <a:buSzPts val="1500"/>
              <a:buFont typeface="Arial"/>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500">
              <a:solidFill>
                <a:srgbClr val="000000"/>
              </a:solidFill>
              <a:latin typeface="Times New Roman"/>
              <a:ea typeface="Times New Roman"/>
              <a:cs typeface="Times New Roman"/>
              <a:sym typeface="Times New Roman"/>
            </a:endParaRPr>
          </a:p>
        </p:txBody>
      </p:sp>
      <p:sp>
        <p:nvSpPr>
          <p:cNvPr id="431" name="Google Shape;431;p52"/>
          <p:cNvSpPr txBox="1">
            <a:spLocks noGrp="1"/>
          </p:cNvSpPr>
          <p:nvPr>
            <p:ph type="body" idx="3"/>
          </p:nvPr>
        </p:nvSpPr>
        <p:spPr>
          <a:xfrm>
            <a:off x="6594500" y="1345767"/>
            <a:ext cx="5393700" cy="5366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500"/>
              <a:buFont typeface="Arial"/>
              <a:buNone/>
            </a:pPr>
            <a:r>
              <a:rPr lang="en-US" sz="1900">
                <a:solidFill>
                  <a:schemeClr val="dk1"/>
                </a:solidFill>
                <a:latin typeface="Times New Roman"/>
                <a:ea typeface="Times New Roman"/>
                <a:cs typeface="Times New Roman"/>
                <a:sym typeface="Times New Roman"/>
              </a:rPr>
              <a:t>OUTSIDE-OF-CLASS WORK</a:t>
            </a:r>
            <a:endParaRPr sz="1900">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r>
              <a:rPr lang="en-US" sz="1900">
                <a:solidFill>
                  <a:schemeClr val="dk1"/>
                </a:solidFill>
                <a:latin typeface="Times New Roman"/>
                <a:ea typeface="Times New Roman"/>
                <a:cs typeface="Times New Roman"/>
                <a:sym typeface="Times New Roman"/>
              </a:rPr>
              <a:t>Examples may include but are not limited to</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Videos</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Rewatching recordings of live sessions</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Reading book chapters or articles</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Visiting websites or physical locations</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Research for a project or assignment</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Practicing reading, writing, speaking, presenting</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Assigned Reading</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Listening assignments (music, documentaries,</a:t>
            </a:r>
            <a:endParaRPr sz="19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r>
              <a:rPr lang="en-US" sz="1900">
                <a:solidFill>
                  <a:schemeClr val="dk1"/>
                </a:solidFill>
                <a:latin typeface="Times New Roman"/>
                <a:ea typeface="Times New Roman"/>
                <a:cs typeface="Times New Roman"/>
                <a:sym typeface="Times New Roman"/>
              </a:rPr>
              <a:t>         etc.)</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Computerized exercises or practise programs (e.g.: brain fitness, simulation software, etc.)</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Research</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Studying</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Quizzes and exams (students downloading &amp; working offline with no instructor contact)</a:t>
            </a:r>
            <a:endParaRPr sz="1900">
              <a:solidFill>
                <a:schemeClr val="dk1"/>
              </a:solidFill>
              <a:latin typeface="Times New Roman"/>
              <a:ea typeface="Times New Roman"/>
              <a:cs typeface="Times New Roman"/>
              <a:sym typeface="Times New Roman"/>
            </a:endParaRPr>
          </a:p>
          <a:p>
            <a:pPr marL="457200" lvl="0" indent="-349250" algn="l" rtl="0">
              <a:spcBef>
                <a:spcPts val="0"/>
              </a:spcBef>
              <a:spcAft>
                <a:spcPts val="0"/>
              </a:spcAft>
              <a:buClr>
                <a:schemeClr val="dk1"/>
              </a:buClr>
              <a:buSzPts val="1900"/>
              <a:buFont typeface="Times New Roman"/>
              <a:buChar char="●"/>
            </a:pPr>
            <a:r>
              <a:rPr lang="en-US" sz="1900">
                <a:solidFill>
                  <a:schemeClr val="dk1"/>
                </a:solidFill>
                <a:latin typeface="Times New Roman"/>
                <a:ea typeface="Times New Roman"/>
                <a:cs typeface="Times New Roman"/>
                <a:sym typeface="Times New Roman"/>
              </a:rPr>
              <a:t>Other outside work or project</a:t>
            </a:r>
            <a:endParaRPr sz="19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1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500"/>
              <a:buFont typeface="Arial"/>
              <a:buNone/>
            </a:pPr>
            <a:endParaRPr sz="1100">
              <a:solidFill>
                <a:schemeClr val="dk1"/>
              </a:solidFill>
              <a:latin typeface="Times New Roman"/>
              <a:ea typeface="Times New Roman"/>
              <a:cs typeface="Times New Roman"/>
              <a:sym typeface="Times New Roman"/>
            </a:endParaRPr>
          </a:p>
        </p:txBody>
      </p:sp>
      <p:pic>
        <p:nvPicPr>
          <p:cNvPr id="432" name="Google Shape;432;p52" descr="Image result for distance learning"/>
          <p:cNvPicPr preferRelativeResize="0"/>
          <p:nvPr/>
        </p:nvPicPr>
        <p:blipFill>
          <a:blip r:embed="rId3">
            <a:alphaModFix/>
          </a:blip>
          <a:stretch>
            <a:fillRect/>
          </a:stretch>
        </p:blipFill>
        <p:spPr>
          <a:xfrm>
            <a:off x="1280943" y="3150889"/>
            <a:ext cx="3791604" cy="2522612"/>
          </a:xfrm>
          <a:prstGeom prst="rect">
            <a:avLst/>
          </a:prstGeom>
          <a:noFill/>
          <a:ln>
            <a:noFill/>
          </a:ln>
        </p:spPr>
      </p:pic>
      <p:sp>
        <p:nvSpPr>
          <p:cNvPr id="433" name="Google Shape;433;p52"/>
          <p:cNvSpPr txBox="1"/>
          <p:nvPr/>
        </p:nvSpPr>
        <p:spPr>
          <a:xfrm>
            <a:off x="226033" y="6249967"/>
            <a:ext cx="5202900" cy="5535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2100"/>
              </a:spcAft>
              <a:buNone/>
            </a:pPr>
            <a:r>
              <a:rPr lang="en-US" sz="2400">
                <a:solidFill>
                  <a:schemeClr val="dk1"/>
                </a:solidFill>
                <a:latin typeface="Old Standard TT"/>
                <a:ea typeface="Old Standard TT"/>
                <a:cs typeface="Old Standard TT"/>
                <a:sym typeface="Old Standard TT"/>
              </a:rPr>
              <a:t>Based on: </a:t>
            </a:r>
            <a:r>
              <a:rPr lang="en-US" sz="2400" u="sng">
                <a:solidFill>
                  <a:schemeClr val="accent5"/>
                </a:solidFill>
                <a:latin typeface="Old Standard TT"/>
                <a:ea typeface="Old Standard TT"/>
                <a:cs typeface="Old Standard TT"/>
                <a:sym typeface="Old Standard TT"/>
                <a:hlinkClick r:id="rId4">
                  <a:extLst>
                    <a:ext uri="{A12FA001-AC4F-418D-AE19-62706E023703}">
                      <ahyp:hlinkClr xmlns:ahyp="http://schemas.microsoft.com/office/drawing/2018/hyperlinkcolor" val="tx"/>
                    </a:ext>
                  </a:extLst>
                </a:hlinkClick>
              </a:rPr>
              <a:t>Title 5 58003.1</a:t>
            </a:r>
            <a:endParaRPr sz="1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437"/>
        <p:cNvGrpSpPr/>
        <p:nvPr/>
      </p:nvGrpSpPr>
      <p:grpSpPr>
        <a:xfrm>
          <a:off x="0" y="0"/>
          <a:ext cx="0" cy="0"/>
          <a:chOff x="0" y="0"/>
          <a:chExt cx="0" cy="0"/>
        </a:xfrm>
      </p:grpSpPr>
      <p:sp>
        <p:nvSpPr>
          <p:cNvPr id="438" name="Google Shape;438;p5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439" name="Google Shape;439;p53"/>
          <p:cNvSpPr txBox="1"/>
          <p:nvPr/>
        </p:nvSpPr>
        <p:spPr>
          <a:xfrm>
            <a:off x="694624" y="2598050"/>
            <a:ext cx="10565851"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dirty="0">
                <a:solidFill>
                  <a:schemeClr val="lt1"/>
                </a:solidFill>
                <a:highlight>
                  <a:srgbClr val="980000"/>
                </a:highlight>
                <a:latin typeface="Calibri"/>
                <a:ea typeface="Calibri"/>
                <a:cs typeface="Calibri"/>
                <a:sym typeface="Calibri"/>
              </a:rPr>
              <a:t>AB 1727 (Weber)          AB 421 (Ward)</a:t>
            </a:r>
            <a:endParaRPr sz="4800" dirty="0">
              <a:solidFill>
                <a:schemeClr val="lt1"/>
              </a:solidFill>
              <a:highlight>
                <a:srgbClr val="980000"/>
              </a:highlight>
              <a:latin typeface="Calibri"/>
              <a:ea typeface="Calibri"/>
              <a:cs typeface="Calibri"/>
              <a:sym typeface="Calibri"/>
            </a:endParaRPr>
          </a:p>
        </p:txBody>
      </p:sp>
      <p:sp>
        <p:nvSpPr>
          <p:cNvPr id="440" name="Google Shape;440;p53"/>
          <p:cNvSpPr/>
          <p:nvPr/>
        </p:nvSpPr>
        <p:spPr>
          <a:xfrm>
            <a:off x="5161900" y="2850400"/>
            <a:ext cx="1149600" cy="574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44"/>
        <p:cNvGrpSpPr/>
        <p:nvPr/>
      </p:nvGrpSpPr>
      <p:grpSpPr>
        <a:xfrm>
          <a:off x="0" y="0"/>
          <a:ext cx="0" cy="0"/>
          <a:chOff x="0" y="0"/>
          <a:chExt cx="0" cy="0"/>
        </a:xfrm>
      </p:grpSpPr>
      <p:sp>
        <p:nvSpPr>
          <p:cNvPr id="445" name="Google Shape;445;p54"/>
          <p:cNvSpPr txBox="1">
            <a:spLocks noGrp="1"/>
          </p:cNvSpPr>
          <p:nvPr>
            <p:ph type="title"/>
          </p:nvPr>
        </p:nvSpPr>
        <p:spPr>
          <a:xfrm>
            <a:off x="508400" y="438250"/>
            <a:ext cx="11425500" cy="1325700"/>
          </a:xfrm>
          <a:prstGeom prst="rect">
            <a:avLst/>
          </a:prstGeom>
          <a:solidFill>
            <a:srgbClr val="93C47D"/>
          </a:solidFill>
        </p:spPr>
        <p:txBody>
          <a:bodyPr spcFirstLastPara="1" wrap="square" lIns="91425" tIns="91425" rIns="91425" bIns="91425" anchor="ctr" anchorCtr="0">
            <a:noAutofit/>
          </a:bodyPr>
          <a:lstStyle/>
          <a:p>
            <a:pPr marL="0" lvl="0" indent="0" algn="l" rtl="0">
              <a:spcBef>
                <a:spcPts val="0"/>
              </a:spcBef>
              <a:spcAft>
                <a:spcPts val="0"/>
              </a:spcAft>
              <a:buNone/>
            </a:pPr>
            <a:r>
              <a:rPr lang="en-US" b="1"/>
              <a:t>AB 1727(Weber) 2020</a:t>
            </a:r>
            <a:endParaRPr b="1"/>
          </a:p>
        </p:txBody>
      </p:sp>
      <p:sp>
        <p:nvSpPr>
          <p:cNvPr id="446" name="Google Shape;446;p54"/>
          <p:cNvSpPr txBox="1">
            <a:spLocks noGrp="1"/>
          </p:cNvSpPr>
          <p:nvPr>
            <p:ph type="body" idx="1"/>
          </p:nvPr>
        </p:nvSpPr>
        <p:spPr>
          <a:xfrm>
            <a:off x="574875" y="1568900"/>
            <a:ext cx="10779000" cy="5152500"/>
          </a:xfrm>
          <a:prstGeom prst="rect">
            <a:avLst/>
          </a:prstGeom>
        </p:spPr>
        <p:txBody>
          <a:bodyPr spcFirstLastPara="1" wrap="square" lIns="91425" tIns="91425" rIns="91425" bIns="91425" anchor="t" anchorCtr="0">
            <a:noAutofit/>
          </a:bodyPr>
          <a:lstStyle/>
          <a:p>
            <a:pPr marL="457200" lvl="0" indent="-444500" algn="l" rtl="0">
              <a:spcBef>
                <a:spcPts val="1000"/>
              </a:spcBef>
              <a:spcAft>
                <a:spcPts val="0"/>
              </a:spcAft>
              <a:buSzPts val="3400"/>
              <a:buChar char="•"/>
            </a:pPr>
            <a:r>
              <a:rPr lang="en-US" sz="3400"/>
              <a:t>2014 Legislature passed CDCP funding to equalize some noncredit classes and programs.</a:t>
            </a:r>
            <a:endParaRPr sz="3400"/>
          </a:p>
          <a:p>
            <a:pPr marL="457200" lvl="0" indent="-444500" algn="l" rtl="0">
              <a:spcBef>
                <a:spcPts val="0"/>
              </a:spcBef>
              <a:spcAft>
                <a:spcPts val="0"/>
              </a:spcAft>
              <a:buSzPts val="3400"/>
              <a:buChar char="•"/>
            </a:pPr>
            <a:r>
              <a:rPr lang="en-US" sz="3400"/>
              <a:t>CDCP still funded based on positive attendance, not census so not truly equalized.</a:t>
            </a:r>
            <a:endParaRPr sz="3400"/>
          </a:p>
          <a:p>
            <a:pPr marL="457200" lvl="0" indent="-444500" algn="l" rtl="0">
              <a:spcBef>
                <a:spcPts val="0"/>
              </a:spcBef>
              <a:spcAft>
                <a:spcPts val="0"/>
              </a:spcAft>
              <a:buSzPts val="3400"/>
              <a:buChar char="•"/>
            </a:pPr>
            <a:r>
              <a:rPr lang="en-US" sz="3400"/>
              <a:t>2020: AB1727 introduced bill  co-sponsored by San Diego College and ACCE to allow “managed enrolled” CDCP classes--those that had a firm start and stop date-- to collect attendance based on census, similar to credit.</a:t>
            </a:r>
            <a:endParaRPr sz="3400"/>
          </a:p>
          <a:p>
            <a:pPr marL="457200" lvl="0" indent="-444500" algn="l" rtl="0">
              <a:spcBef>
                <a:spcPts val="0"/>
              </a:spcBef>
              <a:spcAft>
                <a:spcPts val="0"/>
              </a:spcAft>
              <a:buSzPts val="3400"/>
              <a:buChar char="•"/>
            </a:pPr>
            <a:r>
              <a:rPr lang="en-US" sz="3400"/>
              <a:t>100% approval by legislature; Governor vetoes bill due to costs. </a:t>
            </a:r>
            <a:endParaRPr sz="3400"/>
          </a:p>
        </p:txBody>
      </p:sp>
      <p:sp>
        <p:nvSpPr>
          <p:cNvPr id="447" name="Google Shape;447;p5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51"/>
        <p:cNvGrpSpPr/>
        <p:nvPr/>
      </p:nvGrpSpPr>
      <p:grpSpPr>
        <a:xfrm>
          <a:off x="0" y="0"/>
          <a:ext cx="0" cy="0"/>
          <a:chOff x="0" y="0"/>
          <a:chExt cx="0" cy="0"/>
        </a:xfrm>
      </p:grpSpPr>
      <p:sp>
        <p:nvSpPr>
          <p:cNvPr id="452" name="Google Shape;452;p55"/>
          <p:cNvSpPr txBox="1">
            <a:spLocks noGrp="1"/>
          </p:cNvSpPr>
          <p:nvPr>
            <p:ph type="title"/>
          </p:nvPr>
        </p:nvSpPr>
        <p:spPr>
          <a:xfrm>
            <a:off x="107800" y="634750"/>
            <a:ext cx="11425500" cy="1305300"/>
          </a:xfrm>
          <a:prstGeom prst="rect">
            <a:avLst/>
          </a:prstGeom>
          <a:solidFill>
            <a:srgbClr val="93C47D"/>
          </a:solidFill>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b="1"/>
              <a:t>AB421 (Ward)</a:t>
            </a:r>
            <a:endParaRPr b="1"/>
          </a:p>
        </p:txBody>
      </p:sp>
      <p:sp>
        <p:nvSpPr>
          <p:cNvPr id="453" name="Google Shape;453;p55"/>
          <p:cNvSpPr txBox="1">
            <a:spLocks noGrp="1"/>
          </p:cNvSpPr>
          <p:nvPr>
            <p:ph type="body" idx="1"/>
          </p:nvPr>
        </p:nvSpPr>
        <p:spPr>
          <a:xfrm>
            <a:off x="730550" y="2000075"/>
            <a:ext cx="10623300" cy="4539000"/>
          </a:xfrm>
          <a:prstGeom prst="rect">
            <a:avLst/>
          </a:prstGeom>
        </p:spPr>
        <p:txBody>
          <a:bodyPr spcFirstLastPara="1" wrap="square" lIns="91425" tIns="91425" rIns="91425" bIns="91425" anchor="t" anchorCtr="0">
            <a:noAutofit/>
          </a:bodyPr>
          <a:lstStyle/>
          <a:p>
            <a:pPr marL="457200" lvl="0" indent="-457200" algn="l" rtl="0">
              <a:spcBef>
                <a:spcPts val="1000"/>
              </a:spcBef>
              <a:spcAft>
                <a:spcPts val="0"/>
              </a:spcAft>
              <a:buSzPts val="3600"/>
              <a:buChar char="•"/>
            </a:pPr>
            <a:r>
              <a:rPr lang="en-US" sz="3600"/>
              <a:t>Department of Finance’s projected costs for AB1727 were twice as high as scenarios run by ACCE.</a:t>
            </a:r>
            <a:endParaRPr sz="3600"/>
          </a:p>
          <a:p>
            <a:pPr marL="457200" lvl="0" indent="-457200" algn="l" rtl="0">
              <a:spcBef>
                <a:spcPts val="0"/>
              </a:spcBef>
              <a:spcAft>
                <a:spcPts val="0"/>
              </a:spcAft>
              <a:buSzPts val="3600"/>
              <a:buChar char="•"/>
            </a:pPr>
            <a:r>
              <a:rPr lang="en-US" sz="3600"/>
              <a:t> 2021 Introduced AB421--same intent. Meeting with Dept of Finance to account for divergent projections.</a:t>
            </a:r>
            <a:endParaRPr sz="3600"/>
          </a:p>
          <a:p>
            <a:pPr marL="457200" lvl="0" indent="-457200" algn="l" rtl="0">
              <a:spcBef>
                <a:spcPts val="0"/>
              </a:spcBef>
              <a:spcAft>
                <a:spcPts val="0"/>
              </a:spcAft>
              <a:buSzPts val="3600"/>
              <a:buChar char="•"/>
            </a:pPr>
            <a:r>
              <a:rPr lang="en-US" sz="3600"/>
              <a:t>Chancellor’s Office asked to modify bill’s provisions related to the calculation of FTES. (gives Chancellor’s Office more flexibility in case of emergencies and that no other specific accounting methods are in statue.)</a:t>
            </a:r>
            <a:endParaRPr sz="3600"/>
          </a:p>
        </p:txBody>
      </p:sp>
      <p:sp>
        <p:nvSpPr>
          <p:cNvPr id="454" name="Google Shape;454;p5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458"/>
        <p:cNvGrpSpPr/>
        <p:nvPr/>
      </p:nvGrpSpPr>
      <p:grpSpPr>
        <a:xfrm>
          <a:off x="0" y="0"/>
          <a:ext cx="0" cy="0"/>
          <a:chOff x="0" y="0"/>
          <a:chExt cx="0" cy="0"/>
        </a:xfrm>
      </p:grpSpPr>
      <p:sp>
        <p:nvSpPr>
          <p:cNvPr id="459" name="Google Shape;459;p56"/>
          <p:cNvSpPr txBox="1">
            <a:spLocks noGrp="1"/>
          </p:cNvSpPr>
          <p:nvPr>
            <p:ph type="title"/>
          </p:nvPr>
        </p:nvSpPr>
        <p:spPr>
          <a:xfrm>
            <a:off x="407200" y="287425"/>
            <a:ext cx="11502600" cy="1377300"/>
          </a:xfrm>
          <a:prstGeom prst="rect">
            <a:avLst/>
          </a:prstGeom>
          <a:solidFill>
            <a:srgbClr val="93C47D"/>
          </a:solidFill>
        </p:spPr>
        <p:txBody>
          <a:bodyPr spcFirstLastPara="1" wrap="square" lIns="91425" tIns="91425" rIns="91425" bIns="91425" anchor="ctr" anchorCtr="0">
            <a:noAutofit/>
          </a:bodyPr>
          <a:lstStyle/>
          <a:p>
            <a:pPr marL="0" lvl="0" indent="0" algn="l" rtl="0">
              <a:spcBef>
                <a:spcPts val="0"/>
              </a:spcBef>
              <a:spcAft>
                <a:spcPts val="0"/>
              </a:spcAft>
              <a:buNone/>
            </a:pPr>
            <a:r>
              <a:rPr lang="en-US" b="1"/>
              <a:t>Language of AB 421 (Ward)</a:t>
            </a:r>
            <a:endParaRPr b="1"/>
          </a:p>
        </p:txBody>
      </p:sp>
      <p:sp>
        <p:nvSpPr>
          <p:cNvPr id="460" name="Google Shape;460;p56"/>
          <p:cNvSpPr txBox="1">
            <a:spLocks noGrp="1"/>
          </p:cNvSpPr>
          <p:nvPr>
            <p:ph type="body" idx="1"/>
          </p:nvPr>
        </p:nvSpPr>
        <p:spPr>
          <a:xfrm>
            <a:off x="347325" y="1976100"/>
            <a:ext cx="11449500" cy="4745400"/>
          </a:xfrm>
          <a:prstGeom prst="rect">
            <a:avLst/>
          </a:prstGeom>
        </p:spPr>
        <p:txBody>
          <a:bodyPr spcFirstLastPara="1" wrap="square" lIns="91425" tIns="91425" rIns="91425" bIns="91425" anchor="t" anchorCtr="0">
            <a:noAutofit/>
          </a:bodyPr>
          <a:lstStyle/>
          <a:p>
            <a:pPr marL="457200" lvl="0" indent="-412750" algn="l" rtl="0">
              <a:spcBef>
                <a:spcPts val="1000"/>
              </a:spcBef>
              <a:spcAft>
                <a:spcPts val="0"/>
              </a:spcAft>
              <a:buSzPts val="2900"/>
              <a:buChar char="•"/>
            </a:pPr>
            <a:r>
              <a:rPr lang="en-US" sz="2900"/>
              <a:t>(A) For CDCP courses, the units of FTES shall be computed by dividing actual student contact hours of attendance by 525, or by multiplying the weekly number of student contact hours of students in active enrollment as of Monday of the week nearest to one-fifth  of the length of the term, unless another week is specified by the chancellor to incorporate past practice, by the term length multiplier, and dividing by 525.</a:t>
            </a:r>
            <a:endParaRPr sz="2900"/>
          </a:p>
          <a:p>
            <a:pPr marL="457200" lvl="0" indent="-412750" algn="l" rtl="0">
              <a:spcBef>
                <a:spcPts val="0"/>
              </a:spcBef>
              <a:spcAft>
                <a:spcPts val="0"/>
              </a:spcAft>
              <a:buSzPts val="2900"/>
              <a:buChar char="•"/>
            </a:pPr>
            <a:r>
              <a:rPr lang="en-US" sz="2900"/>
              <a:t>Amend 84760.5 of the Education Code to read: The following development and college preparation courses and classes for which credit is not given, and that are offered </a:t>
            </a:r>
            <a:r>
              <a:rPr lang="en-US" sz="2900">
                <a:solidFill>
                  <a:srgbClr val="FF0000"/>
                </a:solidFill>
              </a:rPr>
              <a:t>as complement of courses, through both face-to-face and distance ed. instructional methods, </a:t>
            </a:r>
            <a:endParaRPr sz="2900">
              <a:solidFill>
                <a:srgbClr val="FF0000"/>
              </a:solidFill>
            </a:endParaRPr>
          </a:p>
        </p:txBody>
      </p:sp>
      <p:sp>
        <p:nvSpPr>
          <p:cNvPr id="461" name="Google Shape;461;p5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465"/>
        <p:cNvGrpSpPr/>
        <p:nvPr/>
      </p:nvGrpSpPr>
      <p:grpSpPr>
        <a:xfrm>
          <a:off x="0" y="0"/>
          <a:ext cx="0" cy="0"/>
          <a:chOff x="0" y="0"/>
          <a:chExt cx="0" cy="0"/>
        </a:xfrm>
      </p:grpSpPr>
      <p:sp>
        <p:nvSpPr>
          <p:cNvPr id="466" name="Google Shape;466;p57"/>
          <p:cNvSpPr/>
          <p:nvPr/>
        </p:nvSpPr>
        <p:spPr>
          <a:xfrm>
            <a:off x="75" y="-29575"/>
            <a:ext cx="12192000" cy="17196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7"/>
          <p:cNvSpPr txBox="1"/>
          <p:nvPr/>
        </p:nvSpPr>
        <p:spPr>
          <a:xfrm>
            <a:off x="228600" y="2264775"/>
            <a:ext cx="11734800" cy="2842200"/>
          </a:xfrm>
          <a:prstGeom prst="rect">
            <a:avLst/>
          </a:prstGeom>
          <a:noFill/>
          <a:ln>
            <a:noFill/>
          </a:ln>
        </p:spPr>
        <p:txBody>
          <a:bodyPr spcFirstLastPara="1" wrap="square" lIns="91425" tIns="91425" rIns="91425" bIns="91425" anchor="ctr" anchorCtr="0">
            <a:noAutofit/>
          </a:bodyPr>
          <a:lstStyle/>
          <a:p>
            <a:pPr marL="228600" lvl="0" indent="-50800" algn="ctr" rtl="0">
              <a:lnSpc>
                <a:spcPct val="90000"/>
              </a:lnSpc>
              <a:spcBef>
                <a:spcPts val="1000"/>
              </a:spcBef>
              <a:spcAft>
                <a:spcPts val="0"/>
              </a:spcAft>
              <a:buClr>
                <a:schemeClr val="dk1"/>
              </a:buClr>
              <a:buSzPts val="1100"/>
              <a:buFont typeface="Arial"/>
              <a:buNone/>
            </a:pPr>
            <a:r>
              <a:rPr lang="en-US" sz="4800" b="1">
                <a:solidFill>
                  <a:srgbClr val="FFFFFF"/>
                </a:solidFill>
                <a:latin typeface="Calibri"/>
                <a:ea typeface="Calibri"/>
                <a:cs typeface="Calibri"/>
                <a:sym typeface="Calibri"/>
              </a:rPr>
              <a:t>Thank you for your participation!</a:t>
            </a:r>
            <a:endParaRPr sz="4800" b="1">
              <a:solidFill>
                <a:srgbClr val="FFFFFF"/>
              </a:solidFill>
              <a:latin typeface="Calibri"/>
              <a:ea typeface="Calibri"/>
              <a:cs typeface="Calibri"/>
              <a:sym typeface="Calibri"/>
            </a:endParaRPr>
          </a:p>
          <a:p>
            <a:pPr marL="0" lvl="0" indent="0" algn="ctr" rtl="0">
              <a:lnSpc>
                <a:spcPct val="115000"/>
              </a:lnSpc>
              <a:spcBef>
                <a:spcPts val="2700"/>
              </a:spcBef>
              <a:spcAft>
                <a:spcPts val="0"/>
              </a:spcAft>
              <a:buClr>
                <a:schemeClr val="dk1"/>
              </a:buClr>
              <a:buSzPts val="1100"/>
              <a:buFont typeface="Arial"/>
              <a:buNone/>
            </a:pPr>
            <a:r>
              <a:rPr lang="en-US" sz="4800" b="1">
                <a:solidFill>
                  <a:srgbClr val="FFE599"/>
                </a:solidFill>
              </a:rPr>
              <a:t>Questions and answers</a:t>
            </a:r>
            <a:endParaRPr sz="4800" b="1">
              <a:solidFill>
                <a:srgbClr val="FFE599"/>
              </a:solidFill>
            </a:endParaRPr>
          </a:p>
          <a:p>
            <a:pPr marL="0" lvl="0" indent="0" algn="ctr" rtl="0">
              <a:lnSpc>
                <a:spcPct val="115000"/>
              </a:lnSpc>
              <a:spcBef>
                <a:spcPts val="2700"/>
              </a:spcBef>
              <a:spcAft>
                <a:spcPts val="800"/>
              </a:spcAft>
              <a:buClr>
                <a:schemeClr val="dk1"/>
              </a:buClr>
              <a:buSzPts val="1100"/>
              <a:buFont typeface="Arial"/>
              <a:buNone/>
            </a:pPr>
            <a:endParaRPr sz="4800" b="1">
              <a:solidFill>
                <a:srgbClr val="FFFFFF"/>
              </a:solidFill>
            </a:endParaRPr>
          </a:p>
        </p:txBody>
      </p:sp>
      <p:sp>
        <p:nvSpPr>
          <p:cNvPr id="468" name="Google Shape;468;p5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
        <p:nvSpPr>
          <p:cNvPr id="469" name="Google Shape;469;p57"/>
          <p:cNvSpPr/>
          <p:nvPr/>
        </p:nvSpPr>
        <p:spPr>
          <a:xfrm>
            <a:off x="75" y="5812625"/>
            <a:ext cx="12192000" cy="10455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7"/>
          <p:cNvSpPr txBox="1"/>
          <p:nvPr/>
        </p:nvSpPr>
        <p:spPr>
          <a:xfrm>
            <a:off x="373750" y="5867400"/>
            <a:ext cx="11369100" cy="914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600" b="1">
              <a:solidFill>
                <a:schemeClr val="dk1"/>
              </a:solidFill>
              <a:latin typeface="Calibri"/>
              <a:ea typeface="Calibri"/>
              <a:cs typeface="Calibri"/>
              <a:sym typeface="Calibri"/>
            </a:endParaRPr>
          </a:p>
        </p:txBody>
      </p:sp>
      <p:pic>
        <p:nvPicPr>
          <p:cNvPr id="471" name="Google Shape;471;p57"/>
          <p:cNvPicPr preferRelativeResize="0"/>
          <p:nvPr/>
        </p:nvPicPr>
        <p:blipFill>
          <a:blip r:embed="rId3">
            <a:alphaModFix/>
          </a:blip>
          <a:stretch>
            <a:fillRect/>
          </a:stretch>
        </p:blipFill>
        <p:spPr>
          <a:xfrm>
            <a:off x="3657925" y="470624"/>
            <a:ext cx="4417649" cy="870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475"/>
        <p:cNvGrpSpPr/>
        <p:nvPr/>
      </p:nvGrpSpPr>
      <p:grpSpPr>
        <a:xfrm>
          <a:off x="0" y="0"/>
          <a:ext cx="0" cy="0"/>
          <a:chOff x="0" y="0"/>
          <a:chExt cx="0" cy="0"/>
        </a:xfrm>
      </p:grpSpPr>
      <p:sp>
        <p:nvSpPr>
          <p:cNvPr id="476" name="Google Shape;476;p58"/>
          <p:cNvSpPr txBox="1">
            <a:spLocks noGrp="1"/>
          </p:cNvSpPr>
          <p:nvPr>
            <p:ph type="body" idx="1"/>
          </p:nvPr>
        </p:nvSpPr>
        <p:spPr>
          <a:xfrm>
            <a:off x="838200" y="660375"/>
            <a:ext cx="10515600" cy="3156300"/>
          </a:xfrm>
          <a:prstGeom prst="rect">
            <a:avLst/>
          </a:prstGeom>
        </p:spPr>
        <p:txBody>
          <a:bodyPr spcFirstLastPara="1" wrap="square" lIns="91425" tIns="91425" rIns="91425" bIns="91425" anchor="t" anchorCtr="0">
            <a:noAutofit/>
          </a:bodyPr>
          <a:lstStyle/>
          <a:p>
            <a:pPr marL="0" lvl="0" indent="0" algn="l" rtl="0">
              <a:lnSpc>
                <a:spcPct val="115000"/>
              </a:lnSpc>
              <a:spcBef>
                <a:spcPts val="2700"/>
              </a:spcBef>
              <a:spcAft>
                <a:spcPts val="0"/>
              </a:spcAft>
              <a:buClr>
                <a:schemeClr val="dk1"/>
              </a:buClr>
              <a:buSzPts val="1100"/>
              <a:buFont typeface="Arial"/>
              <a:buNone/>
            </a:pPr>
            <a:r>
              <a:rPr lang="en-US" sz="3200" b="1">
                <a:solidFill>
                  <a:srgbClr val="FFFFFF"/>
                </a:solidFill>
                <a:latin typeface="Arial"/>
                <a:ea typeface="Arial"/>
                <a:cs typeface="Arial"/>
                <a:sym typeface="Arial"/>
              </a:rPr>
              <a:t>Content License:</a:t>
            </a:r>
            <a:endParaRPr sz="3200" b="1">
              <a:solidFill>
                <a:srgbClr val="FFFFFF"/>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3200">
                <a:solidFill>
                  <a:srgbClr val="FFFFFF"/>
                </a:solidFill>
                <a:latin typeface="Times New Roman"/>
                <a:ea typeface="Times New Roman"/>
                <a:cs typeface="Times New Roman"/>
                <a:sym typeface="Times New Roman"/>
              </a:rPr>
              <a:t>© 2021, San Diego Community College District and the respective copyright owners.</a:t>
            </a:r>
            <a:endParaRPr sz="3200">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3200">
              <a:solidFill>
                <a:srgbClr val="FFFFFF"/>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3200">
                <a:solidFill>
                  <a:srgbClr val="FFFFFF"/>
                </a:solidFill>
                <a:latin typeface="Times New Roman"/>
                <a:ea typeface="Times New Roman"/>
                <a:cs typeface="Times New Roman"/>
                <a:sym typeface="Times New Roman"/>
              </a:rPr>
              <a:t>Unless otherwise noted, this work is licensed under a </a:t>
            </a:r>
            <a:r>
              <a:rPr lang="en-US" sz="3200" u="sng">
                <a:solidFill>
                  <a:srgbClr val="FFFF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Creative Commons Attribution 4.0 International License</a:t>
            </a:r>
            <a:r>
              <a:rPr lang="en-US" sz="3200">
                <a:solidFill>
                  <a:srgbClr val="FFFFFF"/>
                </a:solidFill>
                <a:latin typeface="Times New Roman"/>
                <a:ea typeface="Times New Roman"/>
                <a:cs typeface="Times New Roman"/>
                <a:sym typeface="Times New Roman"/>
              </a:rPr>
              <a:t>.</a:t>
            </a:r>
            <a:endParaRPr sz="2400" b="1">
              <a:solidFill>
                <a:srgbClr val="FFFFFF"/>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sz="2400">
              <a:solidFill>
                <a:srgbClr val="FFFFFF"/>
              </a:solidFill>
            </a:endParaRPr>
          </a:p>
        </p:txBody>
      </p:sp>
      <p:sp>
        <p:nvSpPr>
          <p:cNvPr id="477" name="Google Shape;477;p5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pic>
        <p:nvPicPr>
          <p:cNvPr id="478" name="Google Shape;478;p58"/>
          <p:cNvPicPr preferRelativeResize="0"/>
          <p:nvPr/>
        </p:nvPicPr>
        <p:blipFill>
          <a:blip r:embed="rId4">
            <a:alphaModFix/>
          </a:blip>
          <a:stretch>
            <a:fillRect/>
          </a:stretch>
        </p:blipFill>
        <p:spPr>
          <a:xfrm>
            <a:off x="289950" y="5486199"/>
            <a:ext cx="4417649" cy="870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
        <p:nvSpPr>
          <p:cNvPr id="484" name="Google Shape;484;p59"/>
          <p:cNvSpPr txBox="1"/>
          <p:nvPr/>
        </p:nvSpPr>
        <p:spPr>
          <a:xfrm>
            <a:off x="1928825" y="1929000"/>
            <a:ext cx="8324400" cy="3000000"/>
          </a:xfrm>
          <a:prstGeom prst="rect">
            <a:avLst/>
          </a:prstGeom>
          <a:noFill/>
          <a:ln>
            <a:noFill/>
          </a:ln>
        </p:spPr>
        <p:txBody>
          <a:bodyPr spcFirstLastPara="1" wrap="square" lIns="91425" tIns="91425" rIns="91425" bIns="91425" anchor="ctr" anchorCtr="0">
            <a:noAutofit/>
          </a:bodyPr>
          <a:lstStyle/>
          <a:p>
            <a:pPr marL="228600" lvl="0" indent="-50800" algn="ctr" rtl="0">
              <a:lnSpc>
                <a:spcPct val="90000"/>
              </a:lnSpc>
              <a:spcBef>
                <a:spcPts val="1000"/>
              </a:spcBef>
              <a:spcAft>
                <a:spcPts val="0"/>
              </a:spcAft>
              <a:buNone/>
            </a:pPr>
            <a:r>
              <a:rPr lang="en-US" sz="4800" b="1">
                <a:solidFill>
                  <a:srgbClr val="999999"/>
                </a:solidFill>
                <a:latin typeface="Calibri"/>
                <a:ea typeface="Calibri"/>
                <a:cs typeface="Calibri"/>
                <a:sym typeface="Calibri"/>
              </a:rPr>
              <a:t>End of Presentation</a:t>
            </a:r>
            <a:endParaRPr>
              <a:solidFill>
                <a:srgbClr val="99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794850" y="365125"/>
            <a:ext cx="60072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500" b="1">
                <a:solidFill>
                  <a:srgbClr val="000000"/>
                </a:solidFill>
              </a:rPr>
              <a:t>About San Diego College</a:t>
            </a:r>
            <a:endParaRPr sz="3500" b="1">
              <a:solidFill>
                <a:srgbClr val="000000"/>
              </a:solidFill>
            </a:endParaRPr>
          </a:p>
          <a:p>
            <a:pPr marL="0" marR="0" lvl="0" indent="0" algn="l" rtl="0">
              <a:lnSpc>
                <a:spcPct val="90000"/>
              </a:lnSpc>
              <a:spcBef>
                <a:spcPts val="0"/>
              </a:spcBef>
              <a:spcAft>
                <a:spcPts val="0"/>
              </a:spcAft>
              <a:buClr>
                <a:schemeClr val="dk1"/>
              </a:buClr>
              <a:buSzPts val="4400"/>
              <a:buFont typeface="Calibri"/>
              <a:buNone/>
            </a:pPr>
            <a:r>
              <a:rPr lang="en-US" sz="3500" b="1">
                <a:solidFill>
                  <a:srgbClr val="000000"/>
                </a:solidFill>
              </a:rPr>
              <a:t>of Continuing Education</a:t>
            </a:r>
            <a:endParaRPr sz="3500" b="0" i="0" u="none" strike="noStrike" cap="none">
              <a:solidFill>
                <a:srgbClr val="000000"/>
              </a:solidFill>
              <a:latin typeface="Calibri"/>
              <a:ea typeface="Calibri"/>
              <a:cs typeface="Calibri"/>
              <a:sym typeface="Calibri"/>
            </a:endParaRPr>
          </a:p>
        </p:txBody>
      </p:sp>
      <p:sp>
        <p:nvSpPr>
          <p:cNvPr id="140" name="Google Shape;140;p26"/>
          <p:cNvSpPr txBox="1">
            <a:spLocks noGrp="1"/>
          </p:cNvSpPr>
          <p:nvPr>
            <p:ph type="body" idx="1"/>
          </p:nvPr>
        </p:nvSpPr>
        <p:spPr>
          <a:xfrm>
            <a:off x="838200" y="1825625"/>
            <a:ext cx="5242500" cy="4351200"/>
          </a:xfrm>
          <a:prstGeom prst="rect">
            <a:avLst/>
          </a:prstGeom>
          <a:noFill/>
          <a:ln>
            <a:noFill/>
          </a:ln>
        </p:spPr>
        <p:txBody>
          <a:bodyPr spcFirstLastPara="1" wrap="square" lIns="91425" tIns="45700" rIns="91425" bIns="45700" anchor="t" anchorCtr="0">
            <a:noAutofit/>
          </a:bodyPr>
          <a:lstStyle/>
          <a:p>
            <a:pPr marL="0" lvl="0" indent="0" algn="l" rtl="0">
              <a:spcBef>
                <a:spcPts val="500"/>
              </a:spcBef>
              <a:spcAft>
                <a:spcPts val="0"/>
              </a:spcAft>
              <a:buClr>
                <a:schemeClr val="dk1"/>
              </a:buClr>
              <a:buSzPts val="1100"/>
              <a:buFont typeface="Arial"/>
              <a:buNone/>
            </a:pPr>
            <a:r>
              <a:rPr lang="en-US" sz="2400" b="1"/>
              <a:t>104 years in service</a:t>
            </a:r>
            <a:endParaRPr sz="2400" b="1"/>
          </a:p>
          <a:p>
            <a:pPr marL="0" lvl="0" indent="0" algn="l" rtl="0">
              <a:spcBef>
                <a:spcPts val="500"/>
              </a:spcBef>
              <a:spcAft>
                <a:spcPts val="0"/>
              </a:spcAft>
              <a:buClr>
                <a:schemeClr val="dk1"/>
              </a:buClr>
              <a:buSzPts val="1100"/>
              <a:buFont typeface="Arial"/>
              <a:buNone/>
            </a:pPr>
            <a:r>
              <a:rPr lang="en-US" sz="2400"/>
              <a:t>One of four divisions of the</a:t>
            </a:r>
            <a:endParaRPr sz="2400"/>
          </a:p>
          <a:p>
            <a:pPr marL="0" lvl="0" indent="0" algn="l" rtl="0">
              <a:spcBef>
                <a:spcPts val="500"/>
              </a:spcBef>
              <a:spcAft>
                <a:spcPts val="0"/>
              </a:spcAft>
              <a:buClr>
                <a:schemeClr val="dk1"/>
              </a:buClr>
              <a:buSzPts val="1100"/>
              <a:buFont typeface="Arial"/>
              <a:buNone/>
            </a:pPr>
            <a:r>
              <a:rPr lang="en-US" sz="2400"/>
              <a:t>San Diego Community College District</a:t>
            </a:r>
            <a:endParaRPr sz="2400"/>
          </a:p>
          <a:p>
            <a:pPr marL="0" lvl="0" indent="0" algn="l" rtl="0">
              <a:spcBef>
                <a:spcPts val="500"/>
              </a:spcBef>
              <a:spcAft>
                <a:spcPts val="0"/>
              </a:spcAft>
              <a:buClr>
                <a:schemeClr val="dk1"/>
              </a:buClr>
              <a:buSzPts val="1100"/>
              <a:buFont typeface="Arial"/>
              <a:buNone/>
            </a:pPr>
            <a:r>
              <a:rPr lang="en-US" sz="2400" b="1"/>
              <a:t>One of the largest noncredit institutions in CA - Separate WASC Accreditation</a:t>
            </a:r>
            <a:endParaRPr sz="2400" b="1"/>
          </a:p>
          <a:p>
            <a:pPr marL="0" lvl="0" indent="0" algn="l" rtl="0">
              <a:spcBef>
                <a:spcPts val="500"/>
              </a:spcBef>
              <a:spcAft>
                <a:spcPts val="0"/>
              </a:spcAft>
              <a:buClr>
                <a:schemeClr val="dk1"/>
              </a:buClr>
              <a:buSzPts val="1100"/>
              <a:buFont typeface="Arial"/>
              <a:buNone/>
            </a:pPr>
            <a:r>
              <a:rPr lang="en-US" sz="2400"/>
              <a:t>Classes are FREE</a:t>
            </a:r>
            <a:endParaRPr sz="2400"/>
          </a:p>
          <a:p>
            <a:pPr marL="0" lvl="0" indent="0" algn="l" rtl="0">
              <a:spcBef>
                <a:spcPts val="500"/>
              </a:spcBef>
              <a:spcAft>
                <a:spcPts val="0"/>
              </a:spcAft>
              <a:buClr>
                <a:schemeClr val="dk1"/>
              </a:buClr>
              <a:buSzPts val="1100"/>
              <a:buFont typeface="Arial"/>
              <a:buNone/>
            </a:pPr>
            <a:r>
              <a:rPr lang="en-US" sz="2400" b="1"/>
              <a:t>Serve 40,000+ students annually</a:t>
            </a:r>
            <a:endParaRPr sz="2400" b="1"/>
          </a:p>
          <a:p>
            <a:pPr marL="0" lvl="0" indent="0" algn="l" rtl="0">
              <a:spcBef>
                <a:spcPts val="500"/>
              </a:spcBef>
              <a:spcAft>
                <a:spcPts val="0"/>
              </a:spcAft>
              <a:buClr>
                <a:schemeClr val="dk1"/>
              </a:buClr>
              <a:buSzPts val="1100"/>
              <a:buFont typeface="Arial"/>
              <a:buNone/>
            </a:pPr>
            <a:r>
              <a:rPr lang="en-US" sz="2400"/>
              <a:t>Students range in age from 18-100+</a:t>
            </a:r>
            <a:endParaRPr sz="2400"/>
          </a:p>
          <a:p>
            <a:pPr marL="0" lvl="0" indent="0" algn="l" rtl="0">
              <a:spcBef>
                <a:spcPts val="500"/>
              </a:spcBef>
              <a:spcAft>
                <a:spcPts val="0"/>
              </a:spcAft>
              <a:buClr>
                <a:schemeClr val="dk1"/>
              </a:buClr>
              <a:buSzPts val="1100"/>
              <a:buFont typeface="Arial"/>
              <a:buNone/>
            </a:pPr>
            <a:r>
              <a:rPr lang="en-US" sz="2400" b="1"/>
              <a:t>All are welcome!</a:t>
            </a:r>
            <a:endParaRPr sz="2400" b="1"/>
          </a:p>
          <a:p>
            <a:pPr marL="0" lvl="0" indent="0" algn="l" rtl="0">
              <a:spcBef>
                <a:spcPts val="500"/>
              </a:spcBef>
              <a:spcAft>
                <a:spcPts val="0"/>
              </a:spcAft>
              <a:buClr>
                <a:schemeClr val="dk1"/>
              </a:buClr>
              <a:buSzPts val="1100"/>
              <a:buFont typeface="Arial"/>
              <a:buNone/>
            </a:pPr>
            <a:r>
              <a:rPr lang="en-US" sz="2400"/>
              <a:t>7 campuses + 150 offsite locations</a:t>
            </a:r>
            <a:endParaRPr sz="2400"/>
          </a:p>
          <a:p>
            <a:pPr marL="0" marR="0" lvl="0" indent="0" algn="l" rtl="0">
              <a:lnSpc>
                <a:spcPct val="90000"/>
              </a:lnSpc>
              <a:spcBef>
                <a:spcPts val="1000"/>
              </a:spcBef>
              <a:spcAft>
                <a:spcPts val="0"/>
              </a:spcAft>
              <a:buClr>
                <a:schemeClr val="dk1"/>
              </a:buClr>
              <a:buSzPts val="2800"/>
              <a:buFont typeface="Arial"/>
              <a:buNone/>
            </a:pPr>
            <a:endParaRPr sz="1800"/>
          </a:p>
        </p:txBody>
      </p:sp>
      <p:sp>
        <p:nvSpPr>
          <p:cNvPr id="141" name="Google Shape;141;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142" name="Google Shape;142;p26"/>
          <p:cNvPicPr preferRelativeResize="0"/>
          <p:nvPr/>
        </p:nvPicPr>
        <p:blipFill>
          <a:blip r:embed="rId3">
            <a:alphaModFix/>
          </a:blip>
          <a:stretch>
            <a:fillRect/>
          </a:stretch>
        </p:blipFill>
        <p:spPr>
          <a:xfrm>
            <a:off x="6162925" y="2003288"/>
            <a:ext cx="5806501" cy="4353059"/>
          </a:xfrm>
          <a:prstGeom prst="rect">
            <a:avLst/>
          </a:prstGeom>
          <a:noFill/>
          <a:ln>
            <a:noFill/>
          </a:ln>
        </p:spPr>
      </p:pic>
      <p:pic>
        <p:nvPicPr>
          <p:cNvPr id="143" name="Google Shape;143;p26"/>
          <p:cNvPicPr preferRelativeResize="0"/>
          <p:nvPr/>
        </p:nvPicPr>
        <p:blipFill>
          <a:blip r:embed="rId4">
            <a:alphaModFix/>
          </a:blip>
          <a:stretch>
            <a:fillRect/>
          </a:stretch>
        </p:blipFill>
        <p:spPr>
          <a:xfrm>
            <a:off x="6707163" y="563324"/>
            <a:ext cx="4718024" cy="929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79485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b="1">
                <a:solidFill>
                  <a:srgbClr val="000000"/>
                </a:solidFill>
              </a:rPr>
              <a:t>SDCCE Seven Pillars for Student Success</a:t>
            </a:r>
            <a:endParaRPr sz="4400" b="0" i="0" u="none" strike="noStrike" cap="none">
              <a:solidFill>
                <a:srgbClr val="000000"/>
              </a:solidFill>
              <a:latin typeface="Calibri"/>
              <a:ea typeface="Calibri"/>
              <a:cs typeface="Calibri"/>
              <a:sym typeface="Calibri"/>
            </a:endParaRPr>
          </a:p>
        </p:txBody>
      </p:sp>
      <p:sp>
        <p:nvSpPr>
          <p:cNvPr id="149" name="Google Shape;149;p27"/>
          <p:cNvSpPr txBox="1">
            <a:spLocks noGrp="1"/>
          </p:cNvSpPr>
          <p:nvPr>
            <p:ph type="body" idx="1"/>
          </p:nvPr>
        </p:nvSpPr>
        <p:spPr>
          <a:xfrm>
            <a:off x="838200" y="1825625"/>
            <a:ext cx="5971500" cy="4351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b="1"/>
              <a:t>Employment Security</a:t>
            </a:r>
            <a:endParaRPr b="1"/>
          </a:p>
          <a:p>
            <a:pPr marL="0" lvl="0" indent="0" algn="l" rtl="0">
              <a:spcBef>
                <a:spcPts val="1000"/>
              </a:spcBef>
              <a:spcAft>
                <a:spcPts val="0"/>
              </a:spcAft>
              <a:buClr>
                <a:schemeClr val="dk1"/>
              </a:buClr>
              <a:buSzPts val="1100"/>
              <a:buFont typeface="Arial"/>
              <a:buNone/>
            </a:pPr>
            <a:r>
              <a:rPr lang="en-US"/>
              <a:t>Food Security</a:t>
            </a:r>
            <a:endParaRPr/>
          </a:p>
          <a:p>
            <a:pPr marL="0" lvl="0" indent="0" algn="l" rtl="0">
              <a:spcBef>
                <a:spcPts val="1000"/>
              </a:spcBef>
              <a:spcAft>
                <a:spcPts val="0"/>
              </a:spcAft>
              <a:buClr>
                <a:schemeClr val="dk1"/>
              </a:buClr>
              <a:buSzPts val="1100"/>
              <a:buFont typeface="Arial"/>
              <a:buNone/>
            </a:pPr>
            <a:r>
              <a:rPr lang="en-US"/>
              <a:t>Housing Security</a:t>
            </a:r>
            <a:endParaRPr/>
          </a:p>
          <a:p>
            <a:pPr marL="0" lvl="0" indent="0" algn="l" rtl="0">
              <a:spcBef>
                <a:spcPts val="1000"/>
              </a:spcBef>
              <a:spcAft>
                <a:spcPts val="0"/>
              </a:spcAft>
              <a:buClr>
                <a:schemeClr val="dk1"/>
              </a:buClr>
              <a:buSzPts val="1100"/>
              <a:buFont typeface="Arial"/>
              <a:buNone/>
            </a:pPr>
            <a:r>
              <a:rPr lang="en-US"/>
              <a:t>Transportation Security</a:t>
            </a:r>
            <a:endParaRPr/>
          </a:p>
          <a:p>
            <a:pPr marL="0" lvl="0" indent="0" algn="l" rtl="0">
              <a:spcBef>
                <a:spcPts val="1000"/>
              </a:spcBef>
              <a:spcAft>
                <a:spcPts val="0"/>
              </a:spcAft>
              <a:buClr>
                <a:schemeClr val="dk1"/>
              </a:buClr>
              <a:buSzPts val="1100"/>
              <a:buFont typeface="Arial"/>
              <a:buNone/>
            </a:pPr>
            <a:r>
              <a:rPr lang="en-US"/>
              <a:t>Financial Literacy</a:t>
            </a:r>
            <a:endParaRPr/>
          </a:p>
          <a:p>
            <a:pPr marL="0" lvl="0" indent="0" algn="l" rtl="0">
              <a:spcBef>
                <a:spcPts val="1000"/>
              </a:spcBef>
              <a:spcAft>
                <a:spcPts val="0"/>
              </a:spcAft>
              <a:buClr>
                <a:schemeClr val="dk1"/>
              </a:buClr>
              <a:buSzPts val="1100"/>
              <a:buFont typeface="Arial"/>
              <a:buNone/>
            </a:pPr>
            <a:r>
              <a:rPr lang="en-US" b="1"/>
              <a:t>Textbook and course material affordability</a:t>
            </a:r>
            <a:endParaRPr b="1"/>
          </a:p>
          <a:p>
            <a:pPr marL="0" lvl="0" indent="0" algn="l" rtl="0">
              <a:spcBef>
                <a:spcPts val="1000"/>
              </a:spcBef>
              <a:spcAft>
                <a:spcPts val="0"/>
              </a:spcAft>
              <a:buClr>
                <a:schemeClr val="dk1"/>
              </a:buClr>
              <a:buSzPts val="1100"/>
              <a:buFont typeface="Arial"/>
              <a:buNone/>
            </a:pPr>
            <a:r>
              <a:rPr lang="en-US" b="1"/>
              <a:t>Intellectual and Emotional Security</a:t>
            </a:r>
            <a:endParaRPr b="1"/>
          </a:p>
          <a:p>
            <a:pPr marL="0" lvl="0" indent="0" algn="l" rtl="0">
              <a:spcBef>
                <a:spcPts val="1000"/>
              </a:spcBef>
              <a:spcAft>
                <a:spcPts val="0"/>
              </a:spcAft>
              <a:buClr>
                <a:schemeClr val="dk1"/>
              </a:buClr>
              <a:buSzPts val="1100"/>
              <a:buFont typeface="Arial"/>
              <a:buNone/>
            </a:pPr>
            <a:endParaRPr/>
          </a:p>
          <a:p>
            <a:pPr marL="0" lvl="0" indent="0" algn="l" rtl="0">
              <a:spcBef>
                <a:spcPts val="500"/>
              </a:spcBef>
              <a:spcAft>
                <a:spcPts val="0"/>
              </a:spcAft>
              <a:buClr>
                <a:schemeClr val="dk1"/>
              </a:buClr>
              <a:buSzPts val="1100"/>
              <a:buFont typeface="Arial"/>
              <a:buNone/>
            </a:pPr>
            <a:endParaRPr sz="2400" b="1"/>
          </a:p>
          <a:p>
            <a:pPr marL="0" marR="0" lvl="0" indent="0" algn="l" rtl="0">
              <a:lnSpc>
                <a:spcPct val="90000"/>
              </a:lnSpc>
              <a:spcBef>
                <a:spcPts val="1000"/>
              </a:spcBef>
              <a:spcAft>
                <a:spcPts val="0"/>
              </a:spcAft>
              <a:buClr>
                <a:schemeClr val="dk1"/>
              </a:buClr>
              <a:buSzPts val="2800"/>
              <a:buFont typeface="Arial"/>
              <a:buNone/>
            </a:pPr>
            <a:endParaRPr sz="1800"/>
          </a:p>
        </p:txBody>
      </p:sp>
      <p:sp>
        <p:nvSpPr>
          <p:cNvPr id="150" name="Google Shape;150;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151" name="Google Shape;151;p27"/>
          <p:cNvPicPr preferRelativeResize="0"/>
          <p:nvPr/>
        </p:nvPicPr>
        <p:blipFill>
          <a:blip r:embed="rId3">
            <a:alphaModFix/>
          </a:blip>
          <a:stretch>
            <a:fillRect/>
          </a:stretch>
        </p:blipFill>
        <p:spPr>
          <a:xfrm>
            <a:off x="6667775" y="2015263"/>
            <a:ext cx="4991100" cy="3971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79485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800" b="1">
                <a:solidFill>
                  <a:srgbClr val="000000"/>
                </a:solidFill>
              </a:rPr>
              <a:t>Online Courses @ San Diego College</a:t>
            </a:r>
            <a:endParaRPr sz="3800" b="1">
              <a:solidFill>
                <a:srgbClr val="000000"/>
              </a:solidFill>
            </a:endParaRPr>
          </a:p>
          <a:p>
            <a:pPr marL="0" marR="0" lvl="0" indent="0" algn="l" rtl="0">
              <a:lnSpc>
                <a:spcPct val="90000"/>
              </a:lnSpc>
              <a:spcBef>
                <a:spcPts val="0"/>
              </a:spcBef>
              <a:spcAft>
                <a:spcPts val="0"/>
              </a:spcAft>
              <a:buClr>
                <a:schemeClr val="dk1"/>
              </a:buClr>
              <a:buSzPts val="4400"/>
              <a:buFont typeface="Calibri"/>
              <a:buNone/>
            </a:pPr>
            <a:r>
              <a:rPr lang="en-US" sz="3800" b="1">
                <a:solidFill>
                  <a:srgbClr val="000000"/>
                </a:solidFill>
              </a:rPr>
              <a:t>of Continuing Education (www.sdce.edu)</a:t>
            </a:r>
            <a:endParaRPr sz="3800" b="0" i="0" u="none" strike="noStrike" cap="none">
              <a:solidFill>
                <a:srgbClr val="000000"/>
              </a:solidFill>
              <a:latin typeface="Calibri"/>
              <a:ea typeface="Calibri"/>
              <a:cs typeface="Calibri"/>
              <a:sym typeface="Calibri"/>
            </a:endParaRPr>
          </a:p>
        </p:txBody>
      </p:sp>
      <p:sp>
        <p:nvSpPr>
          <p:cNvPr id="157" name="Google Shape;157;p28"/>
          <p:cNvSpPr txBox="1">
            <a:spLocks noGrp="1"/>
          </p:cNvSpPr>
          <p:nvPr>
            <p:ph type="body" idx="1"/>
          </p:nvPr>
        </p:nvSpPr>
        <p:spPr>
          <a:xfrm>
            <a:off x="838200" y="1825625"/>
            <a:ext cx="5242500" cy="4351200"/>
          </a:xfrm>
          <a:prstGeom prst="rect">
            <a:avLst/>
          </a:prstGeom>
          <a:noFill/>
          <a:ln>
            <a:noFill/>
          </a:ln>
        </p:spPr>
        <p:txBody>
          <a:bodyPr spcFirstLastPara="1" wrap="square" lIns="91425" tIns="45700" rIns="91425" bIns="45700" anchor="t" anchorCtr="0">
            <a:noAutofit/>
          </a:bodyPr>
          <a:lstStyle/>
          <a:p>
            <a:pPr marL="0" lvl="0" indent="0" algn="l" rtl="0">
              <a:spcBef>
                <a:spcPts val="500"/>
              </a:spcBef>
              <a:spcAft>
                <a:spcPts val="0"/>
              </a:spcAft>
              <a:buNone/>
            </a:pPr>
            <a:r>
              <a:rPr lang="en-US" sz="2400" b="1" u="sng"/>
              <a:t>Enrollments:</a:t>
            </a:r>
            <a:endParaRPr sz="2400" b="1" u="sng"/>
          </a:p>
          <a:p>
            <a:pPr marL="457200" lvl="0" indent="-381000" algn="l" rtl="0">
              <a:spcBef>
                <a:spcPts val="500"/>
              </a:spcBef>
              <a:spcAft>
                <a:spcPts val="0"/>
              </a:spcAft>
              <a:buSzPts val="2400"/>
              <a:buChar char="•"/>
            </a:pPr>
            <a:r>
              <a:rPr lang="en-US" sz="2400" b="1"/>
              <a:t>2013-14: 3,443 online enrollments </a:t>
            </a:r>
            <a:endParaRPr sz="2400" b="1"/>
          </a:p>
          <a:p>
            <a:pPr marL="457200" lvl="0" indent="-381000" algn="l" rtl="0">
              <a:spcBef>
                <a:spcPts val="0"/>
              </a:spcBef>
              <a:spcAft>
                <a:spcPts val="0"/>
              </a:spcAft>
              <a:buSzPts val="2400"/>
              <a:buChar char="•"/>
            </a:pPr>
            <a:r>
              <a:rPr lang="en-US" sz="2400" b="1"/>
              <a:t>2017-18: 7,372 online enrollments</a:t>
            </a:r>
            <a:endParaRPr sz="2400" b="1"/>
          </a:p>
          <a:p>
            <a:pPr marL="0" lvl="0" indent="0" algn="l" rtl="0">
              <a:spcBef>
                <a:spcPts val="500"/>
              </a:spcBef>
              <a:spcAft>
                <a:spcPts val="0"/>
              </a:spcAft>
              <a:buClr>
                <a:schemeClr val="dk1"/>
              </a:buClr>
              <a:buSzPts val="1100"/>
              <a:buFont typeface="Arial"/>
              <a:buNone/>
            </a:pPr>
            <a:r>
              <a:rPr lang="en-US" sz="2400" b="1"/>
              <a:t>= </a:t>
            </a:r>
            <a:r>
              <a:rPr lang="en-US" sz="2400" b="1">
                <a:solidFill>
                  <a:srgbClr val="990000"/>
                </a:solidFill>
              </a:rPr>
              <a:t>114% increase of SDCE students</a:t>
            </a:r>
            <a:r>
              <a:rPr lang="en-US" sz="2400" b="1"/>
              <a:t> enrolling in noncredit online classes</a:t>
            </a:r>
            <a:endParaRPr sz="2400" b="1"/>
          </a:p>
          <a:p>
            <a:pPr marL="0" lvl="0" indent="0" algn="l" rtl="0">
              <a:spcBef>
                <a:spcPts val="500"/>
              </a:spcBef>
              <a:spcAft>
                <a:spcPts val="0"/>
              </a:spcAft>
              <a:buClr>
                <a:schemeClr val="dk1"/>
              </a:buClr>
              <a:buSzPts val="1100"/>
              <a:buFont typeface="Arial"/>
              <a:buNone/>
            </a:pPr>
            <a:endParaRPr sz="2400" b="1"/>
          </a:p>
          <a:p>
            <a:pPr marL="0" lvl="0" indent="0" algn="l" rtl="0">
              <a:spcBef>
                <a:spcPts val="500"/>
              </a:spcBef>
              <a:spcAft>
                <a:spcPts val="0"/>
              </a:spcAft>
              <a:buClr>
                <a:schemeClr val="dk1"/>
              </a:buClr>
              <a:buSzPts val="1100"/>
              <a:buFont typeface="Arial"/>
              <a:buNone/>
            </a:pPr>
            <a:r>
              <a:rPr lang="en-US" sz="2400" b="1" u="sng"/>
              <a:t>FTES:</a:t>
            </a:r>
            <a:endParaRPr sz="2400" b="1" u="sng"/>
          </a:p>
          <a:p>
            <a:pPr marL="457200" lvl="0" indent="-381000" algn="l" rtl="0">
              <a:spcBef>
                <a:spcPts val="500"/>
              </a:spcBef>
              <a:spcAft>
                <a:spcPts val="0"/>
              </a:spcAft>
              <a:buSzPts val="2400"/>
              <a:buChar char="•"/>
            </a:pPr>
            <a:r>
              <a:rPr lang="en-US" sz="2400" b="1"/>
              <a:t>2013/14: 138.0 FTES</a:t>
            </a:r>
            <a:endParaRPr sz="2400" b="1"/>
          </a:p>
          <a:p>
            <a:pPr marL="457200" lvl="0" indent="-381000" algn="l" rtl="0">
              <a:spcBef>
                <a:spcPts val="0"/>
              </a:spcBef>
              <a:spcAft>
                <a:spcPts val="0"/>
              </a:spcAft>
              <a:buSzPts val="2400"/>
              <a:buChar char="•"/>
            </a:pPr>
            <a:r>
              <a:rPr lang="en-US" sz="2400" b="1"/>
              <a:t>2017/18: 344.9 FTES</a:t>
            </a:r>
            <a:endParaRPr sz="2400" b="1"/>
          </a:p>
          <a:p>
            <a:pPr marL="457200" lvl="0" indent="-381000" algn="l" rtl="0">
              <a:spcBef>
                <a:spcPts val="0"/>
              </a:spcBef>
              <a:spcAft>
                <a:spcPts val="0"/>
              </a:spcAft>
              <a:buSzPts val="2400"/>
              <a:buChar char="•"/>
            </a:pPr>
            <a:r>
              <a:rPr lang="en-US" sz="2400" b="1"/>
              <a:t>2018/19:  456.0 FTES</a:t>
            </a:r>
            <a:endParaRPr sz="2400" b="1"/>
          </a:p>
          <a:p>
            <a:pPr marL="0" lvl="0" indent="0" algn="l" rtl="0">
              <a:spcBef>
                <a:spcPts val="500"/>
              </a:spcBef>
              <a:spcAft>
                <a:spcPts val="0"/>
              </a:spcAft>
              <a:buClr>
                <a:schemeClr val="dk1"/>
              </a:buClr>
              <a:buSzPts val="1100"/>
              <a:buFont typeface="Arial"/>
              <a:buNone/>
            </a:pPr>
            <a:r>
              <a:rPr lang="en-US" sz="2400" b="1"/>
              <a:t>= </a:t>
            </a:r>
            <a:r>
              <a:rPr lang="en-US" sz="2400" b="1">
                <a:solidFill>
                  <a:srgbClr val="990000"/>
                </a:solidFill>
              </a:rPr>
              <a:t>FTES increased by 330%</a:t>
            </a:r>
            <a:endParaRPr sz="2400" b="1">
              <a:solidFill>
                <a:srgbClr val="990000"/>
              </a:solidFill>
            </a:endParaRPr>
          </a:p>
          <a:p>
            <a:pPr marL="0" marR="0" lvl="0" indent="0" algn="l" rtl="0">
              <a:lnSpc>
                <a:spcPct val="90000"/>
              </a:lnSpc>
              <a:spcBef>
                <a:spcPts val="1000"/>
              </a:spcBef>
              <a:spcAft>
                <a:spcPts val="0"/>
              </a:spcAft>
              <a:buClr>
                <a:schemeClr val="dk1"/>
              </a:buClr>
              <a:buSzPts val="2800"/>
              <a:buFont typeface="Arial"/>
              <a:buNone/>
            </a:pPr>
            <a:endParaRPr sz="1800"/>
          </a:p>
        </p:txBody>
      </p:sp>
      <p:sp>
        <p:nvSpPr>
          <p:cNvPr id="158" name="Google Shape;158;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pic>
        <p:nvPicPr>
          <p:cNvPr id="159" name="Google Shape;159;p28"/>
          <p:cNvPicPr preferRelativeResize="0"/>
          <p:nvPr/>
        </p:nvPicPr>
        <p:blipFill rotWithShape="1">
          <a:blip r:embed="rId3">
            <a:alphaModFix/>
          </a:blip>
          <a:srcRect l="3740" t="4108" r="8655" b="7536"/>
          <a:stretch/>
        </p:blipFill>
        <p:spPr>
          <a:xfrm>
            <a:off x="7014814" y="1690825"/>
            <a:ext cx="4494162" cy="4889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163"/>
        <p:cNvGrpSpPr/>
        <p:nvPr/>
      </p:nvGrpSpPr>
      <p:grpSpPr>
        <a:xfrm>
          <a:off x="0" y="0"/>
          <a:ext cx="0" cy="0"/>
          <a:chOff x="0" y="0"/>
          <a:chExt cx="0" cy="0"/>
        </a:xfrm>
      </p:grpSpPr>
      <p:sp>
        <p:nvSpPr>
          <p:cNvPr id="164" name="Google Shape;164;p29"/>
          <p:cNvSpPr/>
          <p:nvPr/>
        </p:nvSpPr>
        <p:spPr>
          <a:xfrm>
            <a:off x="407750" y="1542200"/>
            <a:ext cx="11364000" cy="4981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txBox="1">
            <a:spLocks noGrp="1"/>
          </p:cNvSpPr>
          <p:nvPr>
            <p:ph type="title"/>
          </p:nvPr>
        </p:nvSpPr>
        <p:spPr>
          <a:xfrm>
            <a:off x="79485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b="1">
                <a:solidFill>
                  <a:srgbClr val="000000"/>
                </a:solidFill>
              </a:rPr>
              <a:t>SDCCE Fully Online Program Buildout</a:t>
            </a:r>
            <a:endParaRPr sz="4400" b="0" i="0" u="none" strike="noStrike" cap="none">
              <a:solidFill>
                <a:srgbClr val="000000"/>
              </a:solidFill>
              <a:latin typeface="Calibri"/>
              <a:ea typeface="Calibri"/>
              <a:cs typeface="Calibri"/>
              <a:sym typeface="Calibri"/>
            </a:endParaRPr>
          </a:p>
        </p:txBody>
      </p:sp>
      <p:sp>
        <p:nvSpPr>
          <p:cNvPr id="166" name="Google Shape;166;p29"/>
          <p:cNvSpPr txBox="1">
            <a:spLocks noGrp="1"/>
          </p:cNvSpPr>
          <p:nvPr>
            <p:ph type="body" idx="1"/>
          </p:nvPr>
        </p:nvSpPr>
        <p:spPr>
          <a:xfrm>
            <a:off x="4218000" y="5598750"/>
            <a:ext cx="3669300" cy="7188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b="1" u="sng">
                <a:solidFill>
                  <a:schemeClr val="hlink"/>
                </a:solidFill>
                <a:hlinkClick r:id="rId3"/>
              </a:rPr>
              <a:t>https://sdce.edu/icom</a:t>
            </a:r>
            <a:endParaRPr b="1"/>
          </a:p>
          <a:p>
            <a:pPr marL="0" lvl="0" indent="0" algn="l" rtl="0">
              <a:spcBef>
                <a:spcPts val="1000"/>
              </a:spcBef>
              <a:spcAft>
                <a:spcPts val="0"/>
              </a:spcAft>
              <a:buClr>
                <a:schemeClr val="dk1"/>
              </a:buClr>
              <a:buSzPts val="1100"/>
              <a:buFont typeface="Arial"/>
              <a:buNone/>
            </a:pPr>
            <a:endParaRPr b="1"/>
          </a:p>
          <a:p>
            <a:pPr marL="0" lvl="0" indent="0" algn="l" rtl="0">
              <a:spcBef>
                <a:spcPts val="1000"/>
              </a:spcBef>
              <a:spcAft>
                <a:spcPts val="0"/>
              </a:spcAft>
              <a:buClr>
                <a:schemeClr val="dk1"/>
              </a:buClr>
              <a:buSzPts val="1100"/>
              <a:buFont typeface="Arial"/>
              <a:buNone/>
            </a:pPr>
            <a:endParaRPr/>
          </a:p>
          <a:p>
            <a:pPr marL="0" lvl="0" indent="0" algn="l" rtl="0">
              <a:spcBef>
                <a:spcPts val="500"/>
              </a:spcBef>
              <a:spcAft>
                <a:spcPts val="0"/>
              </a:spcAft>
              <a:buClr>
                <a:schemeClr val="dk1"/>
              </a:buClr>
              <a:buSzPts val="1100"/>
              <a:buFont typeface="Arial"/>
              <a:buNone/>
            </a:pPr>
            <a:endParaRPr sz="2400" b="1"/>
          </a:p>
          <a:p>
            <a:pPr marL="0" marR="0" lvl="0" indent="0" algn="l" rtl="0">
              <a:lnSpc>
                <a:spcPct val="90000"/>
              </a:lnSpc>
              <a:spcBef>
                <a:spcPts val="1000"/>
              </a:spcBef>
              <a:spcAft>
                <a:spcPts val="0"/>
              </a:spcAft>
              <a:buClr>
                <a:schemeClr val="dk1"/>
              </a:buClr>
              <a:buSzPts val="2800"/>
              <a:buFont typeface="Arial"/>
              <a:buNone/>
            </a:pPr>
            <a:endParaRPr sz="1800"/>
          </a:p>
        </p:txBody>
      </p:sp>
      <p:sp>
        <p:nvSpPr>
          <p:cNvPr id="167" name="Google Shape;167;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168" name="Google Shape;168;p29"/>
          <p:cNvPicPr preferRelativeResize="0"/>
          <p:nvPr/>
        </p:nvPicPr>
        <p:blipFill>
          <a:blip r:embed="rId4">
            <a:alphaModFix/>
          </a:blip>
          <a:stretch>
            <a:fillRect/>
          </a:stretch>
        </p:blipFill>
        <p:spPr>
          <a:xfrm>
            <a:off x="3490425" y="1995625"/>
            <a:ext cx="5124450" cy="3457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172"/>
        <p:cNvGrpSpPr/>
        <p:nvPr/>
      </p:nvGrpSpPr>
      <p:grpSpPr>
        <a:xfrm>
          <a:off x="0" y="0"/>
          <a:ext cx="0" cy="0"/>
          <a:chOff x="0" y="0"/>
          <a:chExt cx="0" cy="0"/>
        </a:xfrm>
      </p:grpSpPr>
      <p:sp>
        <p:nvSpPr>
          <p:cNvPr id="173" name="Google Shape;173;p30"/>
          <p:cNvSpPr txBox="1">
            <a:spLocks noGrp="1"/>
          </p:cNvSpPr>
          <p:nvPr>
            <p:ph type="body" idx="1"/>
          </p:nvPr>
        </p:nvSpPr>
        <p:spPr>
          <a:xfrm>
            <a:off x="556425" y="1356525"/>
            <a:ext cx="10515600" cy="3921000"/>
          </a:xfrm>
          <a:prstGeom prst="rect">
            <a:avLst/>
          </a:prstGeom>
        </p:spPr>
        <p:txBody>
          <a:bodyPr spcFirstLastPara="1" wrap="square" lIns="91425" tIns="91425" rIns="91425" bIns="91425" anchor="t" anchorCtr="0">
            <a:noAutofit/>
          </a:bodyPr>
          <a:lstStyle/>
          <a:p>
            <a:pPr marL="0" lvl="0" indent="0" algn="ctr" rtl="0">
              <a:lnSpc>
                <a:spcPct val="115000"/>
              </a:lnSpc>
              <a:spcBef>
                <a:spcPts val="2700"/>
              </a:spcBef>
              <a:spcAft>
                <a:spcPts val="0"/>
              </a:spcAft>
              <a:buClr>
                <a:schemeClr val="dk1"/>
              </a:buClr>
              <a:buSzPts val="1100"/>
              <a:buFont typeface="Arial"/>
              <a:buNone/>
            </a:pPr>
            <a:r>
              <a:rPr lang="en-US" sz="4800" b="1">
                <a:solidFill>
                  <a:srgbClr val="FFFFFF"/>
                </a:solidFill>
                <a:latin typeface="Arial"/>
                <a:ea typeface="Arial"/>
                <a:cs typeface="Arial"/>
                <a:sym typeface="Arial"/>
              </a:rPr>
              <a:t>Noncredit Attendance Reporting</a:t>
            </a:r>
            <a:endParaRPr sz="4800" b="1">
              <a:solidFill>
                <a:srgbClr val="FFFFFF"/>
              </a:solidFill>
              <a:latin typeface="Arial"/>
              <a:ea typeface="Arial"/>
              <a:cs typeface="Arial"/>
              <a:sym typeface="Arial"/>
            </a:endParaRPr>
          </a:p>
          <a:p>
            <a:pPr marL="0" lvl="0" indent="0" algn="ctr" rtl="0">
              <a:lnSpc>
                <a:spcPct val="115000"/>
              </a:lnSpc>
              <a:spcBef>
                <a:spcPts val="2700"/>
              </a:spcBef>
              <a:spcAft>
                <a:spcPts val="0"/>
              </a:spcAft>
              <a:buClr>
                <a:schemeClr val="dk1"/>
              </a:buClr>
              <a:buSzPts val="1100"/>
              <a:buFont typeface="Arial"/>
              <a:buNone/>
            </a:pPr>
            <a:endParaRPr sz="4800" b="1">
              <a:solidFill>
                <a:srgbClr val="FFFFFF"/>
              </a:solidFill>
              <a:latin typeface="Arial"/>
              <a:ea typeface="Arial"/>
              <a:cs typeface="Arial"/>
              <a:sym typeface="Arial"/>
            </a:endParaRPr>
          </a:p>
          <a:p>
            <a:pPr marL="0" lvl="0" indent="0" algn="ctr" rtl="0">
              <a:lnSpc>
                <a:spcPct val="115000"/>
              </a:lnSpc>
              <a:spcBef>
                <a:spcPts val="800"/>
              </a:spcBef>
              <a:spcAft>
                <a:spcPts val="0"/>
              </a:spcAft>
              <a:buClr>
                <a:schemeClr val="dk1"/>
              </a:buClr>
              <a:buSzPts val="1100"/>
              <a:buFont typeface="Arial"/>
              <a:buNone/>
            </a:pPr>
            <a:r>
              <a:rPr lang="en-US" sz="4400">
                <a:solidFill>
                  <a:srgbClr val="FFFFFF"/>
                </a:solidFill>
                <a:latin typeface="Arial"/>
                <a:ea typeface="Arial"/>
                <a:cs typeface="Arial"/>
                <a:sym typeface="Arial"/>
              </a:rPr>
              <a:t>An example from San Diego</a:t>
            </a:r>
            <a:endParaRPr sz="4400">
              <a:solidFill>
                <a:srgbClr val="FFFFFF"/>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4400">
                <a:solidFill>
                  <a:srgbClr val="FFFFFF"/>
                </a:solidFill>
                <a:latin typeface="Arial"/>
                <a:ea typeface="Arial"/>
                <a:cs typeface="Arial"/>
                <a:sym typeface="Arial"/>
              </a:rPr>
              <a:t>College of Continuing Education</a:t>
            </a:r>
            <a:endParaRPr sz="4400">
              <a:solidFill>
                <a:srgbClr val="FFFFFF"/>
              </a:solidFill>
              <a:latin typeface="Arial"/>
              <a:ea typeface="Arial"/>
              <a:cs typeface="Arial"/>
              <a:sym typeface="Arial"/>
            </a:endParaRPr>
          </a:p>
        </p:txBody>
      </p:sp>
      <p:sp>
        <p:nvSpPr>
          <p:cNvPr id="174" name="Google Shape;174;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idx="4294967295"/>
          </p:nvPr>
        </p:nvSpPr>
        <p:spPr>
          <a:xfrm>
            <a:off x="412800" y="485600"/>
            <a:ext cx="11414100" cy="734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5600"/>
              <a:buNone/>
            </a:pPr>
            <a:r>
              <a:rPr lang="en-US" sz="4800" b="1"/>
              <a:t>Note</a:t>
            </a:r>
            <a:endParaRPr sz="4800" b="1"/>
          </a:p>
        </p:txBody>
      </p:sp>
      <p:sp>
        <p:nvSpPr>
          <p:cNvPr id="180" name="Google Shape;180;p31"/>
          <p:cNvSpPr txBox="1"/>
          <p:nvPr/>
        </p:nvSpPr>
        <p:spPr>
          <a:xfrm>
            <a:off x="515675" y="1349125"/>
            <a:ext cx="11233800" cy="4823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US" sz="2900">
                <a:solidFill>
                  <a:schemeClr val="dk1"/>
                </a:solidFill>
              </a:rPr>
              <a:t>This presentation does not reflect or represent the California Community College Chancellor’s Office (CCCCO) or any other institution.</a:t>
            </a:r>
            <a:endParaRPr sz="2900">
              <a:solidFill>
                <a:schemeClr val="dk1"/>
              </a:solidFill>
            </a:endParaRPr>
          </a:p>
          <a:p>
            <a:pPr marL="0" lvl="0" indent="0" algn="l" rtl="0">
              <a:lnSpc>
                <a:spcPct val="115000"/>
              </a:lnSpc>
              <a:spcBef>
                <a:spcPts val="0"/>
              </a:spcBef>
              <a:spcAft>
                <a:spcPts val="0"/>
              </a:spcAft>
              <a:buNone/>
            </a:pPr>
            <a:endParaRPr sz="2900">
              <a:solidFill>
                <a:schemeClr val="dk1"/>
              </a:solidFill>
            </a:endParaRPr>
          </a:p>
          <a:p>
            <a:pPr marL="0" lvl="0" indent="0" algn="l" rtl="0">
              <a:lnSpc>
                <a:spcPct val="115000"/>
              </a:lnSpc>
              <a:spcBef>
                <a:spcPts val="0"/>
              </a:spcBef>
              <a:spcAft>
                <a:spcPts val="0"/>
              </a:spcAft>
              <a:buNone/>
            </a:pPr>
            <a:r>
              <a:rPr lang="en-US" sz="2900">
                <a:solidFill>
                  <a:schemeClr val="dk1"/>
                </a:solidFill>
              </a:rPr>
              <a:t>Information in this presentation may not be pertinent to your institution or stakeholders. It is recommended that each institution consult with Title 5 and stakeholders before implementing a noncredit attendance procedure. Due to the complexity of the Noncredit Alternative Accounting Method, institutions may interpret the language differently.</a:t>
            </a:r>
            <a:endParaRPr sz="290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CNEI 2">
      <a:dk1>
        <a:srgbClr val="0A3D57"/>
      </a:dk1>
      <a:lt1>
        <a:srgbClr val="FFFFFF"/>
      </a:lt1>
      <a:dk2>
        <a:srgbClr val="1B83A7"/>
      </a:dk2>
      <a:lt2>
        <a:srgbClr val="EFC38F"/>
      </a:lt2>
      <a:accent1>
        <a:srgbClr val="409C94"/>
      </a:accent1>
      <a:accent2>
        <a:srgbClr val="DB5F75"/>
      </a:accent2>
      <a:accent3>
        <a:srgbClr val="B196DA"/>
      </a:accent3>
      <a:accent4>
        <a:srgbClr val="EFC38E"/>
      </a:accent4>
      <a:accent5>
        <a:srgbClr val="8AC1D3"/>
      </a:accent5>
      <a:accent6>
        <a:srgbClr val="1A83A7"/>
      </a:accent6>
      <a:hlink>
        <a:srgbClr val="1A83A7"/>
      </a:hlink>
      <a:folHlink>
        <a:srgbClr val="B19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2925</Words>
  <Application>Microsoft Macintosh PowerPoint</Application>
  <PresentationFormat>Widescreen</PresentationFormat>
  <Paragraphs>378</Paragraphs>
  <Slides>37</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Times New Roman</vt:lpstr>
      <vt:lpstr>Palatino</vt:lpstr>
      <vt:lpstr>Calibri</vt:lpstr>
      <vt:lpstr>Arial</vt:lpstr>
      <vt:lpstr>Old Standard TT</vt:lpstr>
      <vt:lpstr>Office Theme</vt:lpstr>
      <vt:lpstr>ASCCC Curriculum Inst. 2020 Theme</vt:lpstr>
      <vt:lpstr>Custom</vt:lpstr>
      <vt:lpstr>Community College Noncredit Funding: Tracking Student Attendance in Noncredit  Michelle Fischthal, D.B.A. VPI San Diego College of Continuing Education LaTonya Parker, ASCCC Area D Representative Matthew Rivaldi, MBA, Faculty San Diego College of Continuing Education Jan Young, MBA  Glendale College, ACCE President</vt:lpstr>
      <vt:lpstr>PowerPoint Presentation</vt:lpstr>
      <vt:lpstr>PowerPoint Presentation</vt:lpstr>
      <vt:lpstr>About San Diego College of Continuing Education</vt:lpstr>
      <vt:lpstr>SDCCE Seven Pillars for Student Success</vt:lpstr>
      <vt:lpstr>Online Courses @ San Diego College of Continuing Education (www.sdce.edu)</vt:lpstr>
      <vt:lpstr>SDCCE Fully Online Program Buildout</vt:lpstr>
      <vt:lpstr>PowerPoint Presentation</vt:lpstr>
      <vt:lpstr>Note</vt:lpstr>
      <vt:lpstr>In Class (noncredit)</vt:lpstr>
      <vt:lpstr>Hours Illustrated - “The Bucket”</vt:lpstr>
      <vt:lpstr>Face-to-Face  (noncredit)</vt:lpstr>
      <vt:lpstr>Face-to-Face (noncredit)</vt:lpstr>
      <vt:lpstr>Face-to-Face  (noncredit)</vt:lpstr>
      <vt:lpstr>Face-to-Face  (noncredit)</vt:lpstr>
      <vt:lpstr>Online (noncredit)</vt:lpstr>
      <vt:lpstr>Online (noncredit)</vt:lpstr>
      <vt:lpstr>Online (noncredit)</vt:lpstr>
      <vt:lpstr>Online (noncredit)</vt:lpstr>
      <vt:lpstr>Online (noncredit)</vt:lpstr>
      <vt:lpstr>Online (noncredit)</vt:lpstr>
      <vt:lpstr>Online (noncredit)</vt:lpstr>
      <vt:lpstr>Online (noncredit)</vt:lpstr>
      <vt:lpstr>Face-to-Face (noncredit)</vt:lpstr>
      <vt:lpstr>Online (noncredit)</vt:lpstr>
      <vt:lpstr>Anything special with COVID?  Online noncredit pre COVID required in-person registration</vt:lpstr>
      <vt:lpstr>PowerPoint Presentation</vt:lpstr>
      <vt:lpstr>Number of Hours/week of</vt:lpstr>
      <vt:lpstr>2. Number of Hours/week of </vt:lpstr>
      <vt:lpstr>3. Number of Hours/week of </vt:lpstr>
      <vt:lpstr>PowerPoint Presentation</vt:lpstr>
      <vt:lpstr>AB 1727(Weber) 2020</vt:lpstr>
      <vt:lpstr>AB421 (Ward)</vt:lpstr>
      <vt:lpstr>Language of AB 421 (Ward)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College Noncredit Funding: Tracking Student Attendance in Noncredit  Michelle Fischthal, D.B.A. VPI San Diego College of Continuing Education LaTonya Parker, ASCCC Area D Representative Matthew Rivaldi, MBA, Faculty San Diego College of Continuing Education Jan Young, MBA  Glendale College, ACCE President</dc:title>
  <cp:lastModifiedBy>Matthew Rivaldi</cp:lastModifiedBy>
  <cp:revision>1</cp:revision>
  <dcterms:modified xsi:type="dcterms:W3CDTF">2021-04-29T20:08:46Z</dcterms:modified>
</cp:coreProperties>
</file>