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2"/>
  </p:notesMasterIdLst>
  <p:handoutMasterIdLst>
    <p:handoutMasterId r:id="rId23"/>
  </p:handoutMasterIdLst>
  <p:sldIdLst>
    <p:sldId id="259" r:id="rId2"/>
    <p:sldId id="260" r:id="rId3"/>
    <p:sldId id="277" r:id="rId4"/>
    <p:sldId id="266" r:id="rId5"/>
    <p:sldId id="267" r:id="rId6"/>
    <p:sldId id="278" r:id="rId7"/>
    <p:sldId id="275" r:id="rId8"/>
    <p:sldId id="268" r:id="rId9"/>
    <p:sldId id="265" r:id="rId10"/>
    <p:sldId id="311" r:id="rId11"/>
    <p:sldId id="312" r:id="rId12"/>
    <p:sldId id="271" r:id="rId13"/>
    <p:sldId id="269" r:id="rId14"/>
    <p:sldId id="279" r:id="rId15"/>
    <p:sldId id="270" r:id="rId16"/>
    <p:sldId id="273" r:id="rId17"/>
    <p:sldId id="276" r:id="rId18"/>
    <p:sldId id="261" r:id="rId19"/>
    <p:sldId id="262" r:id="rId20"/>
    <p:sldId id="263" r:id="rId21"/>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303" autoAdjust="0"/>
    <p:restoredTop sz="95226" autoAdjust="0"/>
  </p:normalViewPr>
  <p:slideViewPr>
    <p:cSldViewPr snapToGrid="0" snapToObjects="1">
      <p:cViewPr varScale="1">
        <p:scale>
          <a:sx n="80" d="100"/>
          <a:sy n="80" d="100"/>
        </p:scale>
        <p:origin x="82" y="91"/>
      </p:cViewPr>
      <p:guideLst/>
    </p:cSldViewPr>
  </p:slideViewPr>
  <p:outlineViewPr>
    <p:cViewPr>
      <p:scale>
        <a:sx n="33" d="100"/>
        <a:sy n="33" d="100"/>
      </p:scale>
      <p:origin x="0" y="-11674"/>
    </p:cViewPr>
  </p:outlineViewPr>
  <p:notesTextViewPr>
    <p:cViewPr>
      <p:scale>
        <a:sx n="1" d="1"/>
        <a:sy n="1" d="1"/>
      </p:scale>
      <p:origin x="0" y="0"/>
    </p:cViewPr>
  </p:notesTextViewPr>
  <p:notesViewPr>
    <p:cSldViewPr snapToGrid="0" snapToObjects="1">
      <p:cViewPr varScale="1">
        <p:scale>
          <a:sx n="95" d="100"/>
          <a:sy n="95" d="100"/>
        </p:scale>
        <p:origin x="2512"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1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9AD97F-F4C1-4712-8F4C-B586EFE24296}"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B2CCC579-3EF5-4B64-A65E-186B2196696F}">
      <dgm:prSet/>
      <dgm:spPr/>
      <dgm:t>
        <a:bodyPr/>
        <a:lstStyle/>
        <a:p>
          <a:pPr>
            <a:lnSpc>
              <a:spcPct val="100000"/>
            </a:lnSpc>
          </a:pPr>
          <a:r>
            <a:rPr lang="en-US" b="0" i="0"/>
            <a:t>In the Inventory of Approved and Projected Programs, to make information available about where programs of particular types are offered around the state; </a:t>
          </a:r>
          <a:endParaRPr lang="en-US"/>
        </a:p>
      </dgm:t>
    </dgm:pt>
    <dgm:pt modelId="{6B638AB2-EE05-4DB6-BECB-FBA5998AFB5D}" type="parTrans" cxnId="{BD7E0B92-66A3-4355-BA85-C05C13555065}">
      <dgm:prSet/>
      <dgm:spPr/>
      <dgm:t>
        <a:bodyPr/>
        <a:lstStyle/>
        <a:p>
          <a:endParaRPr lang="en-US"/>
        </a:p>
      </dgm:t>
    </dgm:pt>
    <dgm:pt modelId="{24415819-2B7D-412C-9223-4AB97AC1F307}" type="sibTrans" cxnId="{BD7E0B92-66A3-4355-BA85-C05C13555065}">
      <dgm:prSet/>
      <dgm:spPr/>
      <dgm:t>
        <a:bodyPr/>
        <a:lstStyle/>
        <a:p>
          <a:endParaRPr lang="en-US"/>
        </a:p>
      </dgm:t>
    </dgm:pt>
    <dgm:pt modelId="{07703505-2B96-45D1-96FA-DD7C5FAEE8AE}">
      <dgm:prSet/>
      <dgm:spPr/>
      <dgm:t>
        <a:bodyPr/>
        <a:lstStyle/>
        <a:p>
          <a:pPr>
            <a:lnSpc>
              <a:spcPct val="100000"/>
            </a:lnSpc>
          </a:pPr>
          <a:r>
            <a:rPr lang="en-US" b="0" i="0"/>
            <a:t>In the Management Information Systems database, to collect and report information on student awards (degrees and certificates) issued in particular types of programs;</a:t>
          </a:r>
          <a:endParaRPr lang="en-US"/>
        </a:p>
      </dgm:t>
    </dgm:pt>
    <dgm:pt modelId="{0F0C02EF-B547-4EFD-A042-C49E97BF52B7}" type="parTrans" cxnId="{698808C6-C7D4-4D46-BF1D-4B3DE387076B}">
      <dgm:prSet/>
      <dgm:spPr/>
      <dgm:t>
        <a:bodyPr/>
        <a:lstStyle/>
        <a:p>
          <a:endParaRPr lang="en-US"/>
        </a:p>
      </dgm:t>
    </dgm:pt>
    <dgm:pt modelId="{141ABE6C-5D91-4034-A812-1BE43331351B}" type="sibTrans" cxnId="{698808C6-C7D4-4D46-BF1D-4B3DE387076B}">
      <dgm:prSet/>
      <dgm:spPr/>
      <dgm:t>
        <a:bodyPr/>
        <a:lstStyle/>
        <a:p>
          <a:endParaRPr lang="en-US"/>
        </a:p>
      </dgm:t>
    </dgm:pt>
    <dgm:pt modelId="{CC058960-E1C4-4FDD-8B2C-B6A39B47CEF9}">
      <dgm:prSet/>
      <dgm:spPr/>
      <dgm:t>
        <a:bodyPr/>
        <a:lstStyle/>
        <a:p>
          <a:pPr>
            <a:lnSpc>
              <a:spcPct val="100000"/>
            </a:lnSpc>
          </a:pPr>
          <a:r>
            <a:rPr lang="en-US" b="0" i="0" dirty="0"/>
            <a:t>In the Management Information Systems database, to collect and report information on enrollment and Full Time Equivalent Students (FTES) in courses within particular curriculum categories; and,</a:t>
          </a:r>
          <a:endParaRPr lang="en-US" dirty="0"/>
        </a:p>
      </dgm:t>
    </dgm:pt>
    <dgm:pt modelId="{4DBC0E7C-5013-476A-ACF5-D17895E80F7C}" type="parTrans" cxnId="{4AC21E2B-4D9E-41BD-B7FD-D2956F81C92F}">
      <dgm:prSet/>
      <dgm:spPr/>
      <dgm:t>
        <a:bodyPr/>
        <a:lstStyle/>
        <a:p>
          <a:endParaRPr lang="en-US"/>
        </a:p>
      </dgm:t>
    </dgm:pt>
    <dgm:pt modelId="{CA44A12B-A944-4492-91C6-74ACA9FC4AB2}" type="sibTrans" cxnId="{4AC21E2B-4D9E-41BD-B7FD-D2956F81C92F}">
      <dgm:prSet/>
      <dgm:spPr/>
      <dgm:t>
        <a:bodyPr/>
        <a:lstStyle/>
        <a:p>
          <a:endParaRPr lang="en-US"/>
        </a:p>
      </dgm:t>
    </dgm:pt>
    <dgm:pt modelId="{3DF7158A-08F0-49B4-9476-FD75C9380D54}">
      <dgm:prSet/>
      <dgm:spPr/>
      <dgm:t>
        <a:bodyPr/>
        <a:lstStyle/>
        <a:p>
          <a:pPr>
            <a:lnSpc>
              <a:spcPct val="100000"/>
            </a:lnSpc>
          </a:pPr>
          <a:r>
            <a:rPr lang="en-US" b="0" i="0" dirty="0"/>
            <a:t>Vocational Education accountability reports on program completions and course success in particular types of vocational programs. </a:t>
          </a:r>
          <a:endParaRPr lang="en-US" dirty="0"/>
        </a:p>
      </dgm:t>
    </dgm:pt>
    <dgm:pt modelId="{F2B1495B-02AC-4EB5-B259-202D94C2F9AF}" type="parTrans" cxnId="{C8E8D8F2-FAFC-43F6-A2A3-4D7BD65C31B1}">
      <dgm:prSet/>
      <dgm:spPr/>
      <dgm:t>
        <a:bodyPr/>
        <a:lstStyle/>
        <a:p>
          <a:endParaRPr lang="en-US"/>
        </a:p>
      </dgm:t>
    </dgm:pt>
    <dgm:pt modelId="{D3142FD4-90EB-48D8-8713-D1C43CE3D837}" type="sibTrans" cxnId="{C8E8D8F2-FAFC-43F6-A2A3-4D7BD65C31B1}">
      <dgm:prSet/>
      <dgm:spPr/>
      <dgm:t>
        <a:bodyPr/>
        <a:lstStyle/>
        <a:p>
          <a:endParaRPr lang="en-US"/>
        </a:p>
      </dgm:t>
    </dgm:pt>
    <dgm:pt modelId="{28BCCEC2-B774-430C-8698-390E734E1CF9}" type="pres">
      <dgm:prSet presAssocID="{B29AD97F-F4C1-4712-8F4C-B586EFE24296}" presName="root" presStyleCnt="0">
        <dgm:presLayoutVars>
          <dgm:dir/>
          <dgm:resizeHandles val="exact"/>
        </dgm:presLayoutVars>
      </dgm:prSet>
      <dgm:spPr/>
    </dgm:pt>
    <dgm:pt modelId="{66A515A6-62DB-4366-BD6D-A859DA9D9CF1}" type="pres">
      <dgm:prSet presAssocID="{B2CCC579-3EF5-4B64-A65E-186B2196696F}" presName="compNode" presStyleCnt="0"/>
      <dgm:spPr/>
    </dgm:pt>
    <dgm:pt modelId="{9C3DCEE5-5EDA-4788-9581-5126F95F1EC1}" type="pres">
      <dgm:prSet presAssocID="{B2CCC579-3EF5-4B64-A65E-186B2196696F}" presName="bgRect" presStyleLbl="bgShp" presStyleIdx="0" presStyleCnt="4"/>
      <dgm:spPr/>
    </dgm:pt>
    <dgm:pt modelId="{FEA14DF9-A14D-46FB-973A-20C1247A14D7}" type="pres">
      <dgm:prSet presAssocID="{B2CCC579-3EF5-4B64-A65E-186B2196696F}" presName="iconRect" presStyleLbl="node1" presStyleIdx="0" presStyleCnt="4" custLinFactNeighborY="-341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Anger Symbol outline"/>
        </a:ext>
      </dgm:extLst>
    </dgm:pt>
    <dgm:pt modelId="{FB869CBA-6361-4A0E-9D30-CD48CA99C466}" type="pres">
      <dgm:prSet presAssocID="{B2CCC579-3EF5-4B64-A65E-186B2196696F}" presName="spaceRect" presStyleCnt="0"/>
      <dgm:spPr/>
    </dgm:pt>
    <dgm:pt modelId="{C2C80B0A-7E0E-45F4-B3B9-AA2F7B2F793E}" type="pres">
      <dgm:prSet presAssocID="{B2CCC579-3EF5-4B64-A65E-186B2196696F}" presName="parTx" presStyleLbl="revTx" presStyleIdx="0" presStyleCnt="4">
        <dgm:presLayoutVars>
          <dgm:chMax val="0"/>
          <dgm:chPref val="0"/>
        </dgm:presLayoutVars>
      </dgm:prSet>
      <dgm:spPr/>
    </dgm:pt>
    <dgm:pt modelId="{AF55F336-06CA-4A95-867A-E16D3ECDEB29}" type="pres">
      <dgm:prSet presAssocID="{24415819-2B7D-412C-9223-4AB97AC1F307}" presName="sibTrans" presStyleCnt="0"/>
      <dgm:spPr/>
    </dgm:pt>
    <dgm:pt modelId="{1DD49E06-1AB1-4582-B8AA-F1559BEBCFED}" type="pres">
      <dgm:prSet presAssocID="{07703505-2B96-45D1-96FA-DD7C5FAEE8AE}" presName="compNode" presStyleCnt="0"/>
      <dgm:spPr/>
    </dgm:pt>
    <dgm:pt modelId="{DAE3663B-BDE2-4719-AAAD-BCF0D7D14AE6}" type="pres">
      <dgm:prSet presAssocID="{07703505-2B96-45D1-96FA-DD7C5FAEE8AE}" presName="bgRect" presStyleLbl="bgShp" presStyleIdx="1" presStyleCnt="4"/>
      <dgm:spPr/>
    </dgm:pt>
    <dgm:pt modelId="{25026651-2D82-42FF-9C48-CA354CB9B540}" type="pres">
      <dgm:prSet presAssocID="{07703505-2B96-45D1-96FA-DD7C5FAEE8A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ploma Roll"/>
        </a:ext>
      </dgm:extLst>
    </dgm:pt>
    <dgm:pt modelId="{015DB330-D407-4AB5-8753-BAB3E72955EC}" type="pres">
      <dgm:prSet presAssocID="{07703505-2B96-45D1-96FA-DD7C5FAEE8AE}" presName="spaceRect" presStyleCnt="0"/>
      <dgm:spPr/>
    </dgm:pt>
    <dgm:pt modelId="{93BE2BB0-6C2B-4926-A7AD-5C8E0DC4DDC0}" type="pres">
      <dgm:prSet presAssocID="{07703505-2B96-45D1-96FA-DD7C5FAEE8AE}" presName="parTx" presStyleLbl="revTx" presStyleIdx="1" presStyleCnt="4">
        <dgm:presLayoutVars>
          <dgm:chMax val="0"/>
          <dgm:chPref val="0"/>
        </dgm:presLayoutVars>
      </dgm:prSet>
      <dgm:spPr/>
    </dgm:pt>
    <dgm:pt modelId="{2AF2F7E2-62D1-4FE4-9120-47DCE4924EEB}" type="pres">
      <dgm:prSet presAssocID="{141ABE6C-5D91-4034-A812-1BE43331351B}" presName="sibTrans" presStyleCnt="0"/>
      <dgm:spPr/>
    </dgm:pt>
    <dgm:pt modelId="{F071FD03-EF9A-47C3-B812-E43E12274EA7}" type="pres">
      <dgm:prSet presAssocID="{CC058960-E1C4-4FDD-8B2C-B6A39B47CEF9}" presName="compNode" presStyleCnt="0"/>
      <dgm:spPr/>
    </dgm:pt>
    <dgm:pt modelId="{21A6294C-9291-4B07-8D62-C7A665673B8E}" type="pres">
      <dgm:prSet presAssocID="{CC058960-E1C4-4FDD-8B2C-B6A39B47CEF9}" presName="bgRect" presStyleLbl="bgShp" presStyleIdx="2" presStyleCnt="4"/>
      <dgm:spPr/>
    </dgm:pt>
    <dgm:pt modelId="{846140A4-47DC-49F6-999E-AF0B1C78C543}" type="pres">
      <dgm:prSet presAssocID="{CC058960-E1C4-4FDD-8B2C-B6A39B47CEF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BA83A131-29F3-4CF0-B977-FD6F5A6E8543}" type="pres">
      <dgm:prSet presAssocID="{CC058960-E1C4-4FDD-8B2C-B6A39B47CEF9}" presName="spaceRect" presStyleCnt="0"/>
      <dgm:spPr/>
    </dgm:pt>
    <dgm:pt modelId="{9BE9F6BD-702F-4A54-88DE-66C57DA1272D}" type="pres">
      <dgm:prSet presAssocID="{CC058960-E1C4-4FDD-8B2C-B6A39B47CEF9}" presName="parTx" presStyleLbl="revTx" presStyleIdx="2" presStyleCnt="4">
        <dgm:presLayoutVars>
          <dgm:chMax val="0"/>
          <dgm:chPref val="0"/>
        </dgm:presLayoutVars>
      </dgm:prSet>
      <dgm:spPr/>
    </dgm:pt>
    <dgm:pt modelId="{B383336B-68A6-4FCF-8E8C-578C9FE4E01E}" type="pres">
      <dgm:prSet presAssocID="{CA44A12B-A944-4492-91C6-74ACA9FC4AB2}" presName="sibTrans" presStyleCnt="0"/>
      <dgm:spPr/>
    </dgm:pt>
    <dgm:pt modelId="{4F25E720-EAD4-4280-B132-34E3A077DC09}" type="pres">
      <dgm:prSet presAssocID="{3DF7158A-08F0-49B4-9476-FD75C9380D54}" presName="compNode" presStyleCnt="0"/>
      <dgm:spPr/>
    </dgm:pt>
    <dgm:pt modelId="{AB2B51A2-A4C7-451E-9846-FC42D9FEC4E7}" type="pres">
      <dgm:prSet presAssocID="{3DF7158A-08F0-49B4-9476-FD75C9380D54}" presName="bgRect" presStyleLbl="bgShp" presStyleIdx="3" presStyleCnt="4"/>
      <dgm:spPr/>
    </dgm:pt>
    <dgm:pt modelId="{36705140-9DCA-4C7E-B289-FE503C79D5EB}" type="pres">
      <dgm:prSet presAssocID="{3DF7158A-08F0-49B4-9476-FD75C9380D5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oks"/>
        </a:ext>
      </dgm:extLst>
    </dgm:pt>
    <dgm:pt modelId="{C59E11BE-94C9-4329-B1E3-EA295EB83795}" type="pres">
      <dgm:prSet presAssocID="{3DF7158A-08F0-49B4-9476-FD75C9380D54}" presName="spaceRect" presStyleCnt="0"/>
      <dgm:spPr/>
    </dgm:pt>
    <dgm:pt modelId="{B62CCE64-BA1F-4B3A-AA14-5239AC78BFEB}" type="pres">
      <dgm:prSet presAssocID="{3DF7158A-08F0-49B4-9476-FD75C9380D54}" presName="parTx" presStyleLbl="revTx" presStyleIdx="3" presStyleCnt="4">
        <dgm:presLayoutVars>
          <dgm:chMax val="0"/>
          <dgm:chPref val="0"/>
        </dgm:presLayoutVars>
      </dgm:prSet>
      <dgm:spPr/>
    </dgm:pt>
  </dgm:ptLst>
  <dgm:cxnLst>
    <dgm:cxn modelId="{4AC21E2B-4D9E-41BD-B7FD-D2956F81C92F}" srcId="{B29AD97F-F4C1-4712-8F4C-B586EFE24296}" destId="{CC058960-E1C4-4FDD-8B2C-B6A39B47CEF9}" srcOrd="2" destOrd="0" parTransId="{4DBC0E7C-5013-476A-ACF5-D17895E80F7C}" sibTransId="{CA44A12B-A944-4492-91C6-74ACA9FC4AB2}"/>
    <dgm:cxn modelId="{A277A03A-D8F1-4E4F-A692-7544F0D5C300}" type="presOf" srcId="{CC058960-E1C4-4FDD-8B2C-B6A39B47CEF9}" destId="{9BE9F6BD-702F-4A54-88DE-66C57DA1272D}" srcOrd="0" destOrd="0" presId="urn:microsoft.com/office/officeart/2018/2/layout/IconVerticalSolidList"/>
    <dgm:cxn modelId="{1CC0C076-7746-43C3-AC4C-836DC7660AC8}" type="presOf" srcId="{B29AD97F-F4C1-4712-8F4C-B586EFE24296}" destId="{28BCCEC2-B774-430C-8698-390E734E1CF9}" srcOrd="0" destOrd="0" presId="urn:microsoft.com/office/officeart/2018/2/layout/IconVerticalSolidList"/>
    <dgm:cxn modelId="{BD7E0B92-66A3-4355-BA85-C05C13555065}" srcId="{B29AD97F-F4C1-4712-8F4C-B586EFE24296}" destId="{B2CCC579-3EF5-4B64-A65E-186B2196696F}" srcOrd="0" destOrd="0" parTransId="{6B638AB2-EE05-4DB6-BECB-FBA5998AFB5D}" sibTransId="{24415819-2B7D-412C-9223-4AB97AC1F307}"/>
    <dgm:cxn modelId="{698808C6-C7D4-4D46-BF1D-4B3DE387076B}" srcId="{B29AD97F-F4C1-4712-8F4C-B586EFE24296}" destId="{07703505-2B96-45D1-96FA-DD7C5FAEE8AE}" srcOrd="1" destOrd="0" parTransId="{0F0C02EF-B547-4EFD-A042-C49E97BF52B7}" sibTransId="{141ABE6C-5D91-4034-A812-1BE43331351B}"/>
    <dgm:cxn modelId="{2099A2D3-A38A-45AB-8854-D7B1090592E3}" type="presOf" srcId="{3DF7158A-08F0-49B4-9476-FD75C9380D54}" destId="{B62CCE64-BA1F-4B3A-AA14-5239AC78BFEB}" srcOrd="0" destOrd="0" presId="urn:microsoft.com/office/officeart/2018/2/layout/IconVerticalSolidList"/>
    <dgm:cxn modelId="{810468DB-182F-4A3E-A830-8970490BE532}" type="presOf" srcId="{B2CCC579-3EF5-4B64-A65E-186B2196696F}" destId="{C2C80B0A-7E0E-45F4-B3B9-AA2F7B2F793E}" srcOrd="0" destOrd="0" presId="urn:microsoft.com/office/officeart/2018/2/layout/IconVerticalSolidList"/>
    <dgm:cxn modelId="{DA1CE7DB-56F4-4732-986A-55A8AF66E282}" type="presOf" srcId="{07703505-2B96-45D1-96FA-DD7C5FAEE8AE}" destId="{93BE2BB0-6C2B-4926-A7AD-5C8E0DC4DDC0}" srcOrd="0" destOrd="0" presId="urn:microsoft.com/office/officeart/2018/2/layout/IconVerticalSolidList"/>
    <dgm:cxn modelId="{C8E8D8F2-FAFC-43F6-A2A3-4D7BD65C31B1}" srcId="{B29AD97F-F4C1-4712-8F4C-B586EFE24296}" destId="{3DF7158A-08F0-49B4-9476-FD75C9380D54}" srcOrd="3" destOrd="0" parTransId="{F2B1495B-02AC-4EB5-B259-202D94C2F9AF}" sibTransId="{D3142FD4-90EB-48D8-8713-D1C43CE3D837}"/>
    <dgm:cxn modelId="{68DEEBAF-E3BD-40C4-A5DC-4D2C978E8D24}" type="presParOf" srcId="{28BCCEC2-B774-430C-8698-390E734E1CF9}" destId="{66A515A6-62DB-4366-BD6D-A859DA9D9CF1}" srcOrd="0" destOrd="0" presId="urn:microsoft.com/office/officeart/2018/2/layout/IconVerticalSolidList"/>
    <dgm:cxn modelId="{A9614AD3-E79F-43C9-A23B-9147A5C237C0}" type="presParOf" srcId="{66A515A6-62DB-4366-BD6D-A859DA9D9CF1}" destId="{9C3DCEE5-5EDA-4788-9581-5126F95F1EC1}" srcOrd="0" destOrd="0" presId="urn:microsoft.com/office/officeart/2018/2/layout/IconVerticalSolidList"/>
    <dgm:cxn modelId="{9C04A889-7493-440D-9859-FE41DCC80083}" type="presParOf" srcId="{66A515A6-62DB-4366-BD6D-A859DA9D9CF1}" destId="{FEA14DF9-A14D-46FB-973A-20C1247A14D7}" srcOrd="1" destOrd="0" presId="urn:microsoft.com/office/officeart/2018/2/layout/IconVerticalSolidList"/>
    <dgm:cxn modelId="{51F6E8BD-0416-41BB-8289-ABF361894BDD}" type="presParOf" srcId="{66A515A6-62DB-4366-BD6D-A859DA9D9CF1}" destId="{FB869CBA-6361-4A0E-9D30-CD48CA99C466}" srcOrd="2" destOrd="0" presId="urn:microsoft.com/office/officeart/2018/2/layout/IconVerticalSolidList"/>
    <dgm:cxn modelId="{F2C7CDC8-B380-4429-A7F9-E4CA2F1D4C11}" type="presParOf" srcId="{66A515A6-62DB-4366-BD6D-A859DA9D9CF1}" destId="{C2C80B0A-7E0E-45F4-B3B9-AA2F7B2F793E}" srcOrd="3" destOrd="0" presId="urn:microsoft.com/office/officeart/2018/2/layout/IconVerticalSolidList"/>
    <dgm:cxn modelId="{FEF2FBF8-A716-432B-8540-65F24872B6C6}" type="presParOf" srcId="{28BCCEC2-B774-430C-8698-390E734E1CF9}" destId="{AF55F336-06CA-4A95-867A-E16D3ECDEB29}" srcOrd="1" destOrd="0" presId="urn:microsoft.com/office/officeart/2018/2/layout/IconVerticalSolidList"/>
    <dgm:cxn modelId="{8D0461D7-6812-4DE7-A1F1-34804F49DFF9}" type="presParOf" srcId="{28BCCEC2-B774-430C-8698-390E734E1CF9}" destId="{1DD49E06-1AB1-4582-B8AA-F1559BEBCFED}" srcOrd="2" destOrd="0" presId="urn:microsoft.com/office/officeart/2018/2/layout/IconVerticalSolidList"/>
    <dgm:cxn modelId="{627258F2-A43C-4E28-912E-173D61FFD99C}" type="presParOf" srcId="{1DD49E06-1AB1-4582-B8AA-F1559BEBCFED}" destId="{DAE3663B-BDE2-4719-AAAD-BCF0D7D14AE6}" srcOrd="0" destOrd="0" presId="urn:microsoft.com/office/officeart/2018/2/layout/IconVerticalSolidList"/>
    <dgm:cxn modelId="{D54CC7E2-2B16-4D66-A70E-5FDE0D650699}" type="presParOf" srcId="{1DD49E06-1AB1-4582-B8AA-F1559BEBCFED}" destId="{25026651-2D82-42FF-9C48-CA354CB9B540}" srcOrd="1" destOrd="0" presId="urn:microsoft.com/office/officeart/2018/2/layout/IconVerticalSolidList"/>
    <dgm:cxn modelId="{36896BE0-3531-4555-B4D5-942C508CB7E2}" type="presParOf" srcId="{1DD49E06-1AB1-4582-B8AA-F1559BEBCFED}" destId="{015DB330-D407-4AB5-8753-BAB3E72955EC}" srcOrd="2" destOrd="0" presId="urn:microsoft.com/office/officeart/2018/2/layout/IconVerticalSolidList"/>
    <dgm:cxn modelId="{0759E984-CBBC-4603-9E4E-E84A8491385F}" type="presParOf" srcId="{1DD49E06-1AB1-4582-B8AA-F1559BEBCFED}" destId="{93BE2BB0-6C2B-4926-A7AD-5C8E0DC4DDC0}" srcOrd="3" destOrd="0" presId="urn:microsoft.com/office/officeart/2018/2/layout/IconVerticalSolidList"/>
    <dgm:cxn modelId="{AE4D232A-88F0-49D4-B7C1-47353DF26A07}" type="presParOf" srcId="{28BCCEC2-B774-430C-8698-390E734E1CF9}" destId="{2AF2F7E2-62D1-4FE4-9120-47DCE4924EEB}" srcOrd="3" destOrd="0" presId="urn:microsoft.com/office/officeart/2018/2/layout/IconVerticalSolidList"/>
    <dgm:cxn modelId="{3DDB246C-3109-4E97-A04F-7F45E7399C68}" type="presParOf" srcId="{28BCCEC2-B774-430C-8698-390E734E1CF9}" destId="{F071FD03-EF9A-47C3-B812-E43E12274EA7}" srcOrd="4" destOrd="0" presId="urn:microsoft.com/office/officeart/2018/2/layout/IconVerticalSolidList"/>
    <dgm:cxn modelId="{D4062496-EA7B-4333-8B5C-2A8ECA400610}" type="presParOf" srcId="{F071FD03-EF9A-47C3-B812-E43E12274EA7}" destId="{21A6294C-9291-4B07-8D62-C7A665673B8E}" srcOrd="0" destOrd="0" presId="urn:microsoft.com/office/officeart/2018/2/layout/IconVerticalSolidList"/>
    <dgm:cxn modelId="{302378EB-F7DC-4AA2-BEE0-3A0F88AC36B7}" type="presParOf" srcId="{F071FD03-EF9A-47C3-B812-E43E12274EA7}" destId="{846140A4-47DC-49F6-999E-AF0B1C78C543}" srcOrd="1" destOrd="0" presId="urn:microsoft.com/office/officeart/2018/2/layout/IconVerticalSolidList"/>
    <dgm:cxn modelId="{8E3082DE-70C9-461F-A29C-2BB1AB68DA4D}" type="presParOf" srcId="{F071FD03-EF9A-47C3-B812-E43E12274EA7}" destId="{BA83A131-29F3-4CF0-B977-FD6F5A6E8543}" srcOrd="2" destOrd="0" presId="urn:microsoft.com/office/officeart/2018/2/layout/IconVerticalSolidList"/>
    <dgm:cxn modelId="{A2C62B66-553A-4F32-8E71-FEB89A1CEB7B}" type="presParOf" srcId="{F071FD03-EF9A-47C3-B812-E43E12274EA7}" destId="{9BE9F6BD-702F-4A54-88DE-66C57DA1272D}" srcOrd="3" destOrd="0" presId="urn:microsoft.com/office/officeart/2018/2/layout/IconVerticalSolidList"/>
    <dgm:cxn modelId="{D9AFBB68-985A-484A-B862-00E482A087AE}" type="presParOf" srcId="{28BCCEC2-B774-430C-8698-390E734E1CF9}" destId="{B383336B-68A6-4FCF-8E8C-578C9FE4E01E}" srcOrd="5" destOrd="0" presId="urn:microsoft.com/office/officeart/2018/2/layout/IconVerticalSolidList"/>
    <dgm:cxn modelId="{4150DB8D-8CCD-4F34-BD48-301F64D1D713}" type="presParOf" srcId="{28BCCEC2-B774-430C-8698-390E734E1CF9}" destId="{4F25E720-EAD4-4280-B132-34E3A077DC09}" srcOrd="6" destOrd="0" presId="urn:microsoft.com/office/officeart/2018/2/layout/IconVerticalSolidList"/>
    <dgm:cxn modelId="{78272853-71D8-45F0-A695-D6619C05883F}" type="presParOf" srcId="{4F25E720-EAD4-4280-B132-34E3A077DC09}" destId="{AB2B51A2-A4C7-451E-9846-FC42D9FEC4E7}" srcOrd="0" destOrd="0" presId="urn:microsoft.com/office/officeart/2018/2/layout/IconVerticalSolidList"/>
    <dgm:cxn modelId="{F344EAB3-38E6-480B-BD11-2885CC5B64B6}" type="presParOf" srcId="{4F25E720-EAD4-4280-B132-34E3A077DC09}" destId="{36705140-9DCA-4C7E-B289-FE503C79D5EB}" srcOrd="1" destOrd="0" presId="urn:microsoft.com/office/officeart/2018/2/layout/IconVerticalSolidList"/>
    <dgm:cxn modelId="{36725D3F-93D0-438C-B9DB-BB9F20B2E390}" type="presParOf" srcId="{4F25E720-EAD4-4280-B132-34E3A077DC09}" destId="{C59E11BE-94C9-4329-B1E3-EA295EB83795}" srcOrd="2" destOrd="0" presId="urn:microsoft.com/office/officeart/2018/2/layout/IconVerticalSolidList"/>
    <dgm:cxn modelId="{DCBF1501-B72F-475B-BB2D-8E15E69A0AF0}" type="presParOf" srcId="{4F25E720-EAD4-4280-B132-34E3A077DC09}" destId="{B62CCE64-BA1F-4B3A-AA14-5239AC78BFE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BA8BE2-2D65-4710-B030-B725B33FCB3E}"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E188E378-0A1F-4B1A-AD42-12FE2DC3AF6C}">
      <dgm:prSet/>
      <dgm:spPr/>
      <dgm:t>
        <a:bodyPr/>
        <a:lstStyle/>
        <a:p>
          <a:pPr>
            <a:defRPr cap="all"/>
          </a:pPr>
          <a:r>
            <a:rPr lang="en-US"/>
            <a:t>Shift happening</a:t>
          </a:r>
        </a:p>
      </dgm:t>
    </dgm:pt>
    <dgm:pt modelId="{A37D12D2-57D8-4B40-A234-B71E399AA741}" type="parTrans" cxnId="{7C3F1BC3-B174-4B73-BE43-2DFA901CEF28}">
      <dgm:prSet/>
      <dgm:spPr/>
      <dgm:t>
        <a:bodyPr/>
        <a:lstStyle/>
        <a:p>
          <a:endParaRPr lang="en-US"/>
        </a:p>
      </dgm:t>
    </dgm:pt>
    <dgm:pt modelId="{33D4AF3A-C425-4740-AA50-1C1D1A80C59B}" type="sibTrans" cxnId="{7C3F1BC3-B174-4B73-BE43-2DFA901CEF28}">
      <dgm:prSet/>
      <dgm:spPr/>
      <dgm:t>
        <a:bodyPr/>
        <a:lstStyle/>
        <a:p>
          <a:endParaRPr lang="en-US"/>
        </a:p>
      </dgm:t>
    </dgm:pt>
    <dgm:pt modelId="{5A9387D6-2EFC-4BD5-92B5-FAB0A9EE3943}">
      <dgm:prSet/>
      <dgm:spPr/>
      <dgm:t>
        <a:bodyPr/>
        <a:lstStyle/>
        <a:p>
          <a:pPr>
            <a:defRPr cap="all"/>
          </a:pPr>
          <a:r>
            <a:rPr lang="en-US"/>
            <a:t>Opportunity</a:t>
          </a:r>
        </a:p>
      </dgm:t>
    </dgm:pt>
    <dgm:pt modelId="{92E5EF91-46F3-4AF5-8DE6-917833A9F3B2}" type="parTrans" cxnId="{115DEB85-0B40-481A-A57A-E60F715D72FE}">
      <dgm:prSet/>
      <dgm:spPr/>
      <dgm:t>
        <a:bodyPr/>
        <a:lstStyle/>
        <a:p>
          <a:endParaRPr lang="en-US"/>
        </a:p>
      </dgm:t>
    </dgm:pt>
    <dgm:pt modelId="{41E65BA2-FBEC-4731-B584-9119C54C190B}" type="sibTrans" cxnId="{115DEB85-0B40-481A-A57A-E60F715D72FE}">
      <dgm:prSet/>
      <dgm:spPr/>
      <dgm:t>
        <a:bodyPr/>
        <a:lstStyle/>
        <a:p>
          <a:endParaRPr lang="en-US"/>
        </a:p>
      </dgm:t>
    </dgm:pt>
    <dgm:pt modelId="{21B97C2F-632E-4EF6-8458-0D4C6CAB27C8}" type="pres">
      <dgm:prSet presAssocID="{00BA8BE2-2D65-4710-B030-B725B33FCB3E}" presName="root" presStyleCnt="0">
        <dgm:presLayoutVars>
          <dgm:dir/>
          <dgm:resizeHandles val="exact"/>
        </dgm:presLayoutVars>
      </dgm:prSet>
      <dgm:spPr/>
    </dgm:pt>
    <dgm:pt modelId="{A845E3D5-8DE6-47F9-B843-4E76E30DE4BC}" type="pres">
      <dgm:prSet presAssocID="{E188E378-0A1F-4B1A-AD42-12FE2DC3AF6C}" presName="compNode" presStyleCnt="0"/>
      <dgm:spPr/>
    </dgm:pt>
    <dgm:pt modelId="{37E81F69-C2C2-4CE4-A1F8-9EF5BBD0FD0D}" type="pres">
      <dgm:prSet presAssocID="{E188E378-0A1F-4B1A-AD42-12FE2DC3AF6C}" presName="iconBgRect" presStyleLbl="bgShp" presStyleIdx="0" presStyleCnt="2"/>
      <dgm:spPr/>
    </dgm:pt>
    <dgm:pt modelId="{8B54879F-D06A-44E7-8FD0-6C53A8F4228C}" type="pres">
      <dgm:prSet presAssocID="{E188E378-0A1F-4B1A-AD42-12FE2DC3AF6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0DE38A9C-3E33-490D-9CC0-FD3114E0E4B0}" type="pres">
      <dgm:prSet presAssocID="{E188E378-0A1F-4B1A-AD42-12FE2DC3AF6C}" presName="spaceRect" presStyleCnt="0"/>
      <dgm:spPr/>
    </dgm:pt>
    <dgm:pt modelId="{2FDD6AFD-9ED8-4234-8CC2-886778A204A2}" type="pres">
      <dgm:prSet presAssocID="{E188E378-0A1F-4B1A-AD42-12FE2DC3AF6C}" presName="textRect" presStyleLbl="revTx" presStyleIdx="0" presStyleCnt="2">
        <dgm:presLayoutVars>
          <dgm:chMax val="1"/>
          <dgm:chPref val="1"/>
        </dgm:presLayoutVars>
      </dgm:prSet>
      <dgm:spPr/>
    </dgm:pt>
    <dgm:pt modelId="{AB250BF8-B769-4577-BDF7-7991BF268B38}" type="pres">
      <dgm:prSet presAssocID="{33D4AF3A-C425-4740-AA50-1C1D1A80C59B}" presName="sibTrans" presStyleCnt="0"/>
      <dgm:spPr/>
    </dgm:pt>
    <dgm:pt modelId="{C304EE72-B69C-43A3-940B-E06379759C5E}" type="pres">
      <dgm:prSet presAssocID="{5A9387D6-2EFC-4BD5-92B5-FAB0A9EE3943}" presName="compNode" presStyleCnt="0"/>
      <dgm:spPr/>
    </dgm:pt>
    <dgm:pt modelId="{A5C4BEF6-A017-41C8-8E9D-5D5DA60D05DC}" type="pres">
      <dgm:prSet presAssocID="{5A9387D6-2EFC-4BD5-92B5-FAB0A9EE3943}" presName="iconBgRect" presStyleLbl="bgShp" presStyleIdx="1" presStyleCnt="2"/>
      <dgm:spPr/>
    </dgm:pt>
    <dgm:pt modelId="{30505702-004A-4A55-95B1-07F00A183166}" type="pres">
      <dgm:prSet presAssocID="{5A9387D6-2EFC-4BD5-92B5-FAB0A9EE3943}"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Exit with solid fill"/>
        </a:ext>
      </dgm:extLst>
    </dgm:pt>
    <dgm:pt modelId="{2FFF9272-4276-4F2C-92F5-853909D77E30}" type="pres">
      <dgm:prSet presAssocID="{5A9387D6-2EFC-4BD5-92B5-FAB0A9EE3943}" presName="spaceRect" presStyleCnt="0"/>
      <dgm:spPr/>
    </dgm:pt>
    <dgm:pt modelId="{4538D049-B9A4-4FB9-AB25-7B23A6B32719}" type="pres">
      <dgm:prSet presAssocID="{5A9387D6-2EFC-4BD5-92B5-FAB0A9EE3943}" presName="textRect" presStyleLbl="revTx" presStyleIdx="1" presStyleCnt="2">
        <dgm:presLayoutVars>
          <dgm:chMax val="1"/>
          <dgm:chPref val="1"/>
        </dgm:presLayoutVars>
      </dgm:prSet>
      <dgm:spPr/>
    </dgm:pt>
  </dgm:ptLst>
  <dgm:cxnLst>
    <dgm:cxn modelId="{D0A0E57B-5C86-4DFF-B85E-0AE09898399D}" type="presOf" srcId="{E188E378-0A1F-4B1A-AD42-12FE2DC3AF6C}" destId="{2FDD6AFD-9ED8-4234-8CC2-886778A204A2}" srcOrd="0" destOrd="0" presId="urn:microsoft.com/office/officeart/2018/5/layout/IconCircleLabelList"/>
    <dgm:cxn modelId="{B654247D-F1FC-4C45-80F3-62AD0D2CE732}" type="presOf" srcId="{00BA8BE2-2D65-4710-B030-B725B33FCB3E}" destId="{21B97C2F-632E-4EF6-8458-0D4C6CAB27C8}" srcOrd="0" destOrd="0" presId="urn:microsoft.com/office/officeart/2018/5/layout/IconCircleLabelList"/>
    <dgm:cxn modelId="{115DEB85-0B40-481A-A57A-E60F715D72FE}" srcId="{00BA8BE2-2D65-4710-B030-B725B33FCB3E}" destId="{5A9387D6-2EFC-4BD5-92B5-FAB0A9EE3943}" srcOrd="1" destOrd="0" parTransId="{92E5EF91-46F3-4AF5-8DE6-917833A9F3B2}" sibTransId="{41E65BA2-FBEC-4731-B584-9119C54C190B}"/>
    <dgm:cxn modelId="{7C3F1BC3-B174-4B73-BE43-2DFA901CEF28}" srcId="{00BA8BE2-2D65-4710-B030-B725B33FCB3E}" destId="{E188E378-0A1F-4B1A-AD42-12FE2DC3AF6C}" srcOrd="0" destOrd="0" parTransId="{A37D12D2-57D8-4B40-A234-B71E399AA741}" sibTransId="{33D4AF3A-C425-4740-AA50-1C1D1A80C59B}"/>
    <dgm:cxn modelId="{F884F3E9-2EB2-4651-AF6A-A2F9876F301E}" type="presOf" srcId="{5A9387D6-2EFC-4BD5-92B5-FAB0A9EE3943}" destId="{4538D049-B9A4-4FB9-AB25-7B23A6B32719}" srcOrd="0" destOrd="0" presId="urn:microsoft.com/office/officeart/2018/5/layout/IconCircleLabelList"/>
    <dgm:cxn modelId="{26BC9C52-FC3D-4DED-9CF7-927E0406042A}" type="presParOf" srcId="{21B97C2F-632E-4EF6-8458-0D4C6CAB27C8}" destId="{A845E3D5-8DE6-47F9-B843-4E76E30DE4BC}" srcOrd="0" destOrd="0" presId="urn:microsoft.com/office/officeart/2018/5/layout/IconCircleLabelList"/>
    <dgm:cxn modelId="{5259E763-1AE0-4B6A-A611-D9956473987E}" type="presParOf" srcId="{A845E3D5-8DE6-47F9-B843-4E76E30DE4BC}" destId="{37E81F69-C2C2-4CE4-A1F8-9EF5BBD0FD0D}" srcOrd="0" destOrd="0" presId="urn:microsoft.com/office/officeart/2018/5/layout/IconCircleLabelList"/>
    <dgm:cxn modelId="{DF144694-9E8B-453A-85D3-3D9B1E65DC8A}" type="presParOf" srcId="{A845E3D5-8DE6-47F9-B843-4E76E30DE4BC}" destId="{8B54879F-D06A-44E7-8FD0-6C53A8F4228C}" srcOrd="1" destOrd="0" presId="urn:microsoft.com/office/officeart/2018/5/layout/IconCircleLabelList"/>
    <dgm:cxn modelId="{259C9503-0AD4-436E-A523-1549211FB7DC}" type="presParOf" srcId="{A845E3D5-8DE6-47F9-B843-4E76E30DE4BC}" destId="{0DE38A9C-3E33-490D-9CC0-FD3114E0E4B0}" srcOrd="2" destOrd="0" presId="urn:microsoft.com/office/officeart/2018/5/layout/IconCircleLabelList"/>
    <dgm:cxn modelId="{805552C1-EC42-4212-AE2F-E71D9208F948}" type="presParOf" srcId="{A845E3D5-8DE6-47F9-B843-4E76E30DE4BC}" destId="{2FDD6AFD-9ED8-4234-8CC2-886778A204A2}" srcOrd="3" destOrd="0" presId="urn:microsoft.com/office/officeart/2018/5/layout/IconCircleLabelList"/>
    <dgm:cxn modelId="{03411677-6A36-4347-86B1-20532FE9DCB6}" type="presParOf" srcId="{21B97C2F-632E-4EF6-8458-0D4C6CAB27C8}" destId="{AB250BF8-B769-4577-BDF7-7991BF268B38}" srcOrd="1" destOrd="0" presId="urn:microsoft.com/office/officeart/2018/5/layout/IconCircleLabelList"/>
    <dgm:cxn modelId="{E71ABE79-5F9A-4B8B-9287-CB29880B18B0}" type="presParOf" srcId="{21B97C2F-632E-4EF6-8458-0D4C6CAB27C8}" destId="{C304EE72-B69C-43A3-940B-E06379759C5E}" srcOrd="2" destOrd="0" presId="urn:microsoft.com/office/officeart/2018/5/layout/IconCircleLabelList"/>
    <dgm:cxn modelId="{3613E205-B3C1-4FA8-B6EE-8BA9531BD8C2}" type="presParOf" srcId="{C304EE72-B69C-43A3-940B-E06379759C5E}" destId="{A5C4BEF6-A017-41C8-8E9D-5D5DA60D05DC}" srcOrd="0" destOrd="0" presId="urn:microsoft.com/office/officeart/2018/5/layout/IconCircleLabelList"/>
    <dgm:cxn modelId="{D513002B-933D-4601-873D-C2F49CA1FEA4}" type="presParOf" srcId="{C304EE72-B69C-43A3-940B-E06379759C5E}" destId="{30505702-004A-4A55-95B1-07F00A183166}" srcOrd="1" destOrd="0" presId="urn:microsoft.com/office/officeart/2018/5/layout/IconCircleLabelList"/>
    <dgm:cxn modelId="{DC967EA8-E447-4470-A20F-CF7EEACA5D77}" type="presParOf" srcId="{C304EE72-B69C-43A3-940B-E06379759C5E}" destId="{2FFF9272-4276-4F2C-92F5-853909D77E30}" srcOrd="2" destOrd="0" presId="urn:microsoft.com/office/officeart/2018/5/layout/IconCircleLabelList"/>
    <dgm:cxn modelId="{CE9ACC10-AE01-43EA-BF99-FC7A16F5636D}" type="presParOf" srcId="{C304EE72-B69C-43A3-940B-E06379759C5E}" destId="{4538D049-B9A4-4FB9-AB25-7B23A6B32719}"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3DCEE5-5EDA-4788-9581-5126F95F1EC1}">
      <dsp:nvSpPr>
        <dsp:cNvPr id="0" name=""/>
        <dsp:cNvSpPr/>
      </dsp:nvSpPr>
      <dsp:spPr>
        <a:xfrm>
          <a:off x="0" y="2394"/>
          <a:ext cx="6940287" cy="121374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A14DF9-A14D-46FB-973A-20C1247A14D7}">
      <dsp:nvSpPr>
        <dsp:cNvPr id="0" name=""/>
        <dsp:cNvSpPr/>
      </dsp:nvSpPr>
      <dsp:spPr>
        <a:xfrm>
          <a:off x="367159" y="252691"/>
          <a:ext cx="667562" cy="667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C80B0A-7E0E-45F4-B3B9-AA2F7B2F793E}">
      <dsp:nvSpPr>
        <dsp:cNvPr id="0" name=""/>
        <dsp:cNvSpPr/>
      </dsp:nvSpPr>
      <dsp:spPr>
        <a:xfrm>
          <a:off x="1401880" y="2394"/>
          <a:ext cx="5538406" cy="1213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455" tIns="128455" rIns="128455" bIns="128455" numCol="1" spcCol="1270" anchor="ctr" anchorCtr="0">
          <a:noAutofit/>
        </a:bodyPr>
        <a:lstStyle/>
        <a:p>
          <a:pPr marL="0" lvl="0" indent="0" algn="l" defTabSz="711200">
            <a:lnSpc>
              <a:spcPct val="100000"/>
            </a:lnSpc>
            <a:spcBef>
              <a:spcPct val="0"/>
            </a:spcBef>
            <a:spcAft>
              <a:spcPct val="35000"/>
            </a:spcAft>
            <a:buNone/>
          </a:pPr>
          <a:r>
            <a:rPr lang="en-US" sz="1600" b="0" i="0" kern="1200"/>
            <a:t>In the Inventory of Approved and Projected Programs, to make information available about where programs of particular types are offered around the state; </a:t>
          </a:r>
          <a:endParaRPr lang="en-US" sz="1600" kern="1200"/>
        </a:p>
      </dsp:txBody>
      <dsp:txXfrm>
        <a:off x="1401880" y="2394"/>
        <a:ext cx="5538406" cy="1213749"/>
      </dsp:txXfrm>
    </dsp:sp>
    <dsp:sp modelId="{DAE3663B-BDE2-4719-AAAD-BCF0D7D14AE6}">
      <dsp:nvSpPr>
        <dsp:cNvPr id="0" name=""/>
        <dsp:cNvSpPr/>
      </dsp:nvSpPr>
      <dsp:spPr>
        <a:xfrm>
          <a:off x="0" y="1519581"/>
          <a:ext cx="6940287" cy="121374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026651-2D82-42FF-9C48-CA354CB9B540}">
      <dsp:nvSpPr>
        <dsp:cNvPr id="0" name=""/>
        <dsp:cNvSpPr/>
      </dsp:nvSpPr>
      <dsp:spPr>
        <a:xfrm>
          <a:off x="367159" y="1792674"/>
          <a:ext cx="667562" cy="667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3BE2BB0-6C2B-4926-A7AD-5C8E0DC4DDC0}">
      <dsp:nvSpPr>
        <dsp:cNvPr id="0" name=""/>
        <dsp:cNvSpPr/>
      </dsp:nvSpPr>
      <dsp:spPr>
        <a:xfrm>
          <a:off x="1401880" y="1519581"/>
          <a:ext cx="5538406" cy="1213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455" tIns="128455" rIns="128455" bIns="128455" numCol="1" spcCol="1270" anchor="ctr" anchorCtr="0">
          <a:noAutofit/>
        </a:bodyPr>
        <a:lstStyle/>
        <a:p>
          <a:pPr marL="0" lvl="0" indent="0" algn="l" defTabSz="711200">
            <a:lnSpc>
              <a:spcPct val="100000"/>
            </a:lnSpc>
            <a:spcBef>
              <a:spcPct val="0"/>
            </a:spcBef>
            <a:spcAft>
              <a:spcPct val="35000"/>
            </a:spcAft>
            <a:buNone/>
          </a:pPr>
          <a:r>
            <a:rPr lang="en-US" sz="1600" b="0" i="0" kern="1200"/>
            <a:t>In the Management Information Systems database, to collect and report information on student awards (degrees and certificates) issued in particular types of programs;</a:t>
          </a:r>
          <a:endParaRPr lang="en-US" sz="1600" kern="1200"/>
        </a:p>
      </dsp:txBody>
      <dsp:txXfrm>
        <a:off x="1401880" y="1519581"/>
        <a:ext cx="5538406" cy="1213749"/>
      </dsp:txXfrm>
    </dsp:sp>
    <dsp:sp modelId="{21A6294C-9291-4B07-8D62-C7A665673B8E}">
      <dsp:nvSpPr>
        <dsp:cNvPr id="0" name=""/>
        <dsp:cNvSpPr/>
      </dsp:nvSpPr>
      <dsp:spPr>
        <a:xfrm>
          <a:off x="0" y="3036767"/>
          <a:ext cx="6940287" cy="121374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6140A4-47DC-49F6-999E-AF0B1C78C543}">
      <dsp:nvSpPr>
        <dsp:cNvPr id="0" name=""/>
        <dsp:cNvSpPr/>
      </dsp:nvSpPr>
      <dsp:spPr>
        <a:xfrm>
          <a:off x="367159" y="3309861"/>
          <a:ext cx="667562" cy="6675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E9F6BD-702F-4A54-88DE-66C57DA1272D}">
      <dsp:nvSpPr>
        <dsp:cNvPr id="0" name=""/>
        <dsp:cNvSpPr/>
      </dsp:nvSpPr>
      <dsp:spPr>
        <a:xfrm>
          <a:off x="1401880" y="3036767"/>
          <a:ext cx="5538406" cy="1213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455" tIns="128455" rIns="128455" bIns="128455" numCol="1" spcCol="1270" anchor="ctr" anchorCtr="0">
          <a:noAutofit/>
        </a:bodyPr>
        <a:lstStyle/>
        <a:p>
          <a:pPr marL="0" lvl="0" indent="0" algn="l" defTabSz="711200">
            <a:lnSpc>
              <a:spcPct val="100000"/>
            </a:lnSpc>
            <a:spcBef>
              <a:spcPct val="0"/>
            </a:spcBef>
            <a:spcAft>
              <a:spcPct val="35000"/>
            </a:spcAft>
            <a:buNone/>
          </a:pPr>
          <a:r>
            <a:rPr lang="en-US" sz="1600" b="0" i="0" kern="1200" dirty="0"/>
            <a:t>In the Management Information Systems database, to collect and report information on enrollment and Full Time Equivalent Students (FTES) in courses within particular curriculum categories; and,</a:t>
          </a:r>
          <a:endParaRPr lang="en-US" sz="1600" kern="1200" dirty="0"/>
        </a:p>
      </dsp:txBody>
      <dsp:txXfrm>
        <a:off x="1401880" y="3036767"/>
        <a:ext cx="5538406" cy="1213749"/>
      </dsp:txXfrm>
    </dsp:sp>
    <dsp:sp modelId="{AB2B51A2-A4C7-451E-9846-FC42D9FEC4E7}">
      <dsp:nvSpPr>
        <dsp:cNvPr id="0" name=""/>
        <dsp:cNvSpPr/>
      </dsp:nvSpPr>
      <dsp:spPr>
        <a:xfrm>
          <a:off x="0" y="4553954"/>
          <a:ext cx="6940287" cy="121374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705140-9DCA-4C7E-B289-FE503C79D5EB}">
      <dsp:nvSpPr>
        <dsp:cNvPr id="0" name=""/>
        <dsp:cNvSpPr/>
      </dsp:nvSpPr>
      <dsp:spPr>
        <a:xfrm>
          <a:off x="367159" y="4827047"/>
          <a:ext cx="667562" cy="66756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2CCE64-BA1F-4B3A-AA14-5239AC78BFEB}">
      <dsp:nvSpPr>
        <dsp:cNvPr id="0" name=""/>
        <dsp:cNvSpPr/>
      </dsp:nvSpPr>
      <dsp:spPr>
        <a:xfrm>
          <a:off x="1401880" y="4553954"/>
          <a:ext cx="5538406" cy="1213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455" tIns="128455" rIns="128455" bIns="128455" numCol="1" spcCol="1270" anchor="ctr" anchorCtr="0">
          <a:noAutofit/>
        </a:bodyPr>
        <a:lstStyle/>
        <a:p>
          <a:pPr marL="0" lvl="0" indent="0" algn="l" defTabSz="711200">
            <a:lnSpc>
              <a:spcPct val="100000"/>
            </a:lnSpc>
            <a:spcBef>
              <a:spcPct val="0"/>
            </a:spcBef>
            <a:spcAft>
              <a:spcPct val="35000"/>
            </a:spcAft>
            <a:buNone/>
          </a:pPr>
          <a:r>
            <a:rPr lang="en-US" sz="1600" b="0" i="0" kern="1200" dirty="0"/>
            <a:t>Vocational Education accountability reports on program completions and course success in particular types of vocational programs. </a:t>
          </a:r>
          <a:endParaRPr lang="en-US" sz="1600" kern="1200" dirty="0"/>
        </a:p>
      </dsp:txBody>
      <dsp:txXfrm>
        <a:off x="1401880" y="4553954"/>
        <a:ext cx="5538406" cy="12137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E81F69-C2C2-4CE4-A1F8-9EF5BBD0FD0D}">
      <dsp:nvSpPr>
        <dsp:cNvPr id="0" name=""/>
        <dsp:cNvSpPr/>
      </dsp:nvSpPr>
      <dsp:spPr>
        <a:xfrm>
          <a:off x="1816199" y="409799"/>
          <a:ext cx="2196000" cy="2196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54879F-D06A-44E7-8FD0-6C53A8F4228C}">
      <dsp:nvSpPr>
        <dsp:cNvPr id="0" name=""/>
        <dsp:cNvSpPr/>
      </dsp:nvSpPr>
      <dsp:spPr>
        <a:xfrm>
          <a:off x="2284199" y="877799"/>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DD6AFD-9ED8-4234-8CC2-886778A204A2}">
      <dsp:nvSpPr>
        <dsp:cNvPr id="0" name=""/>
        <dsp:cNvSpPr/>
      </dsp:nvSpPr>
      <dsp:spPr>
        <a:xfrm>
          <a:off x="1114199" y="3289800"/>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77950">
            <a:lnSpc>
              <a:spcPct val="90000"/>
            </a:lnSpc>
            <a:spcBef>
              <a:spcPct val="0"/>
            </a:spcBef>
            <a:spcAft>
              <a:spcPct val="35000"/>
            </a:spcAft>
            <a:buNone/>
            <a:defRPr cap="all"/>
          </a:pPr>
          <a:r>
            <a:rPr lang="en-US" sz="3100" kern="1200"/>
            <a:t>Shift happening</a:t>
          </a:r>
        </a:p>
      </dsp:txBody>
      <dsp:txXfrm>
        <a:off x="1114199" y="3289800"/>
        <a:ext cx="3600000" cy="720000"/>
      </dsp:txXfrm>
    </dsp:sp>
    <dsp:sp modelId="{A5C4BEF6-A017-41C8-8E9D-5D5DA60D05DC}">
      <dsp:nvSpPr>
        <dsp:cNvPr id="0" name=""/>
        <dsp:cNvSpPr/>
      </dsp:nvSpPr>
      <dsp:spPr>
        <a:xfrm>
          <a:off x="6046199" y="409799"/>
          <a:ext cx="2196000" cy="2196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505702-004A-4A55-95B1-07F00A183166}">
      <dsp:nvSpPr>
        <dsp:cNvPr id="0" name=""/>
        <dsp:cNvSpPr/>
      </dsp:nvSpPr>
      <dsp:spPr>
        <a:xfrm>
          <a:off x="6514199" y="877799"/>
          <a:ext cx="1260000" cy="12600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38D049-B9A4-4FB9-AB25-7B23A6B32719}">
      <dsp:nvSpPr>
        <dsp:cNvPr id="0" name=""/>
        <dsp:cNvSpPr/>
      </dsp:nvSpPr>
      <dsp:spPr>
        <a:xfrm>
          <a:off x="5344199" y="3289800"/>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77950">
            <a:lnSpc>
              <a:spcPct val="90000"/>
            </a:lnSpc>
            <a:spcBef>
              <a:spcPct val="0"/>
            </a:spcBef>
            <a:spcAft>
              <a:spcPct val="35000"/>
            </a:spcAft>
            <a:buNone/>
            <a:defRPr cap="all"/>
          </a:pPr>
          <a:r>
            <a:rPr lang="en-US" sz="3100" kern="1200"/>
            <a:t>Opportunity</a:t>
          </a:r>
        </a:p>
      </dsp:txBody>
      <dsp:txXfrm>
        <a:off x="5344199" y="3289800"/>
        <a:ext cx="360000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FED13F-7B5B-B64E-B268-649281A15D2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0C4E529C-2B6B-9846-A76B-069F8F40B9E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CC37CFD3-B615-654B-96C4-E6679D00810D}" type="datetimeFigureOut">
              <a:rPr lang="en-US"/>
              <a:pPr>
                <a:defRPr/>
              </a:pPr>
              <a:t>7/2/2021</a:t>
            </a:fld>
            <a:endParaRPr lang="en-US"/>
          </a:p>
        </p:txBody>
      </p:sp>
      <p:sp>
        <p:nvSpPr>
          <p:cNvPr id="4" name="Footer Placeholder 3">
            <a:extLst>
              <a:ext uri="{FF2B5EF4-FFF2-40B4-BE49-F238E27FC236}">
                <a16:creationId xmlns:a16="http://schemas.microsoft.com/office/drawing/2014/main" id="{3ED40F45-4B5C-8B46-BB3E-39DFAB4FB23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r>
              <a:rPr lang="en-US"/>
              <a:t>ASCCC Academic Academy 2020</a:t>
            </a:r>
          </a:p>
        </p:txBody>
      </p:sp>
      <p:sp>
        <p:nvSpPr>
          <p:cNvPr id="5" name="Slide Number Placeholder 4">
            <a:extLst>
              <a:ext uri="{FF2B5EF4-FFF2-40B4-BE49-F238E27FC236}">
                <a16:creationId xmlns:a16="http://schemas.microsoft.com/office/drawing/2014/main" id="{549BE1EF-50EE-BE4D-8728-C8054C20C760}"/>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E50440B4-8FE3-B94E-A305-3CDBED3B1521}"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90B755-1679-DF42-8D94-35B853AFFA8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04E773F8-A50E-8343-9357-5B0C78B5A4D6}"/>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4FC41751-0418-494E-9D87-ADB1224D6EE9}" type="datetimeFigureOut">
              <a:rPr lang="en-US"/>
              <a:pPr>
                <a:defRPr/>
              </a:pPr>
              <a:t>7/2/2021</a:t>
            </a:fld>
            <a:endParaRPr lang="en-US"/>
          </a:p>
        </p:txBody>
      </p:sp>
      <p:sp>
        <p:nvSpPr>
          <p:cNvPr id="4" name="Slide Image Placeholder 3">
            <a:extLst>
              <a:ext uri="{FF2B5EF4-FFF2-40B4-BE49-F238E27FC236}">
                <a16:creationId xmlns:a16="http://schemas.microsoft.com/office/drawing/2014/main" id="{019EB082-8491-DD4F-AF7B-E6C9B5D20FB3}"/>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E1F2BBDE-D1E9-5F4B-8D94-D6C8CEC13BDF}"/>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365C928-1AEB-E14B-AFF9-6BB22651B040}"/>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r>
              <a:rPr lang="en-US"/>
              <a:t>ASCCC Academic Academy 2020</a:t>
            </a:r>
          </a:p>
        </p:txBody>
      </p:sp>
      <p:sp>
        <p:nvSpPr>
          <p:cNvPr id="7" name="Slide Number Placeholder 6">
            <a:extLst>
              <a:ext uri="{FF2B5EF4-FFF2-40B4-BE49-F238E27FC236}">
                <a16:creationId xmlns:a16="http://schemas.microsoft.com/office/drawing/2014/main" id="{EF019825-2B41-1E4F-956E-5B98263476EC}"/>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9527B832-DDD6-BE44-884F-42302AB9E0F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Kathy</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9527B832-DDD6-BE44-884F-42302AB9E0F6}" type="slidenum">
              <a:rPr lang="en-US" altLang="en-US" smtClean="0"/>
              <a:pPr>
                <a:defRPr/>
              </a:pPr>
              <a:t>3</a:t>
            </a:fld>
            <a:endParaRPr lang="en-US" altLang="en-US"/>
          </a:p>
        </p:txBody>
      </p:sp>
    </p:spTree>
    <p:extLst>
      <p:ext uri="{BB962C8B-B14F-4D97-AF65-F5344CB8AC3E}">
        <p14:creationId xmlns:p14="http://schemas.microsoft.com/office/powerpoint/2010/main" val="534814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9527B832-DDD6-BE44-884F-42302AB9E0F6}" type="slidenum">
              <a:rPr lang="en-US" altLang="en-US" smtClean="0"/>
              <a:pPr>
                <a:defRPr/>
              </a:pPr>
              <a:t>12</a:t>
            </a:fld>
            <a:endParaRPr lang="en-US" altLang="en-US"/>
          </a:p>
        </p:txBody>
      </p:sp>
    </p:spTree>
    <p:extLst>
      <p:ext uri="{BB962C8B-B14F-4D97-AF65-F5344CB8AC3E}">
        <p14:creationId xmlns:p14="http://schemas.microsoft.com/office/powerpoint/2010/main" val="4143439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Laura</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9527B832-DDD6-BE44-884F-42302AB9E0F6}" type="slidenum">
              <a:rPr lang="en-US" altLang="en-US" smtClean="0"/>
              <a:pPr>
                <a:defRPr/>
              </a:pPr>
              <a:t>13</a:t>
            </a:fld>
            <a:endParaRPr lang="en-US" altLang="en-US"/>
          </a:p>
        </p:txBody>
      </p:sp>
    </p:spTree>
    <p:extLst>
      <p:ext uri="{BB962C8B-B14F-4D97-AF65-F5344CB8AC3E}">
        <p14:creationId xmlns:p14="http://schemas.microsoft.com/office/powerpoint/2010/main" val="4131067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Laura</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9527B832-DDD6-BE44-884F-42302AB9E0F6}" type="slidenum">
              <a:rPr lang="en-US" altLang="en-US" smtClean="0"/>
              <a:pPr>
                <a:defRPr/>
              </a:pPr>
              <a:t>14</a:t>
            </a:fld>
            <a:endParaRPr lang="en-US" altLang="en-US"/>
          </a:p>
        </p:txBody>
      </p:sp>
    </p:spTree>
    <p:extLst>
      <p:ext uri="{BB962C8B-B14F-4D97-AF65-F5344CB8AC3E}">
        <p14:creationId xmlns:p14="http://schemas.microsoft.com/office/powerpoint/2010/main" val="1441688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Lesley</a:t>
            </a:r>
          </a:p>
          <a:p>
            <a:r>
              <a:rPr lang="en-US" dirty="0"/>
              <a:t>What resources are needed:</a:t>
            </a:r>
          </a:p>
          <a:p>
            <a:r>
              <a:rPr lang="en-US" dirty="0"/>
              <a:t>CCCCO</a:t>
            </a:r>
          </a:p>
          <a:p>
            <a:r>
              <a:rPr lang="en-US" dirty="0"/>
              <a:t>ASCCC</a:t>
            </a:r>
          </a:p>
          <a:p>
            <a:r>
              <a:rPr lang="en-US" dirty="0"/>
              <a:t>Local</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9527B832-DDD6-BE44-884F-42302AB9E0F6}" type="slidenum">
              <a:rPr lang="en-US" altLang="en-US" smtClean="0"/>
              <a:pPr>
                <a:defRPr/>
              </a:pPr>
              <a:t>15</a:t>
            </a:fld>
            <a:endParaRPr lang="en-US" altLang="en-US"/>
          </a:p>
        </p:txBody>
      </p:sp>
    </p:spTree>
    <p:extLst>
      <p:ext uri="{BB962C8B-B14F-4D97-AF65-F5344CB8AC3E}">
        <p14:creationId xmlns:p14="http://schemas.microsoft.com/office/powerpoint/2010/main" val="227402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Kathy</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9527B832-DDD6-BE44-884F-42302AB9E0F6}" type="slidenum">
              <a:rPr lang="en-US" altLang="en-US" smtClean="0"/>
              <a:pPr>
                <a:defRPr/>
              </a:pPr>
              <a:t>18</a:t>
            </a:fld>
            <a:endParaRPr lang="en-US" altLang="en-US"/>
          </a:p>
        </p:txBody>
      </p:sp>
    </p:spTree>
    <p:extLst>
      <p:ext uri="{BB962C8B-B14F-4D97-AF65-F5344CB8AC3E}">
        <p14:creationId xmlns:p14="http://schemas.microsoft.com/office/powerpoint/2010/main" val="534814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9527B832-DDD6-BE44-884F-42302AB9E0F6}" type="slidenum">
              <a:rPr lang="en-US" altLang="en-US" smtClean="0"/>
              <a:pPr>
                <a:defRPr/>
              </a:pPr>
              <a:t>19</a:t>
            </a:fld>
            <a:endParaRPr lang="en-US" altLang="en-US"/>
          </a:p>
        </p:txBody>
      </p:sp>
    </p:spTree>
    <p:extLst>
      <p:ext uri="{BB962C8B-B14F-4D97-AF65-F5344CB8AC3E}">
        <p14:creationId xmlns:p14="http://schemas.microsoft.com/office/powerpoint/2010/main" val="152033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Karen</a:t>
            </a:r>
          </a:p>
          <a:p>
            <a:r>
              <a:rPr lang="en-US" dirty="0"/>
              <a:t>HIGH LEVEL- here for reference</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9527B832-DDD6-BE44-884F-42302AB9E0F6}" type="slidenum">
              <a:rPr lang="en-US" altLang="en-US" smtClean="0"/>
              <a:pPr>
                <a:defRPr/>
              </a:pPr>
              <a:t>20</a:t>
            </a:fld>
            <a:endParaRPr lang="en-US" altLang="en-US"/>
          </a:p>
        </p:txBody>
      </p:sp>
    </p:spTree>
    <p:extLst>
      <p:ext uri="{BB962C8B-B14F-4D97-AF65-F5344CB8AC3E}">
        <p14:creationId xmlns:p14="http://schemas.microsoft.com/office/powerpoint/2010/main" val="590973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Kathy</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9527B832-DDD6-BE44-884F-42302AB9E0F6}" type="slidenum">
              <a:rPr lang="en-US" altLang="en-US" smtClean="0"/>
              <a:pPr>
                <a:defRPr/>
              </a:pPr>
              <a:t>4</a:t>
            </a:fld>
            <a:endParaRPr lang="en-US" altLang="en-US"/>
          </a:p>
        </p:txBody>
      </p:sp>
    </p:spTree>
    <p:extLst>
      <p:ext uri="{BB962C8B-B14F-4D97-AF65-F5344CB8AC3E}">
        <p14:creationId xmlns:p14="http://schemas.microsoft.com/office/powerpoint/2010/main" val="3786184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Kathy</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9527B832-DDD6-BE44-884F-42302AB9E0F6}" type="slidenum">
              <a:rPr lang="en-US" altLang="en-US" smtClean="0"/>
              <a:pPr>
                <a:defRPr/>
              </a:pPr>
              <a:t>5</a:t>
            </a:fld>
            <a:endParaRPr lang="en-US" altLang="en-US"/>
          </a:p>
        </p:txBody>
      </p:sp>
    </p:spTree>
    <p:extLst>
      <p:ext uri="{BB962C8B-B14F-4D97-AF65-F5344CB8AC3E}">
        <p14:creationId xmlns:p14="http://schemas.microsoft.com/office/powerpoint/2010/main" val="691184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Kathy</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9527B832-DDD6-BE44-884F-42302AB9E0F6}" type="slidenum">
              <a:rPr lang="en-US" altLang="en-US" smtClean="0"/>
              <a:pPr>
                <a:defRPr/>
              </a:pPr>
              <a:t>6</a:t>
            </a:fld>
            <a:endParaRPr lang="en-US" altLang="en-US"/>
          </a:p>
        </p:txBody>
      </p:sp>
    </p:spTree>
    <p:extLst>
      <p:ext uri="{BB962C8B-B14F-4D97-AF65-F5344CB8AC3E}">
        <p14:creationId xmlns:p14="http://schemas.microsoft.com/office/powerpoint/2010/main" val="3979102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Carrie</a:t>
            </a:r>
          </a:p>
          <a:p>
            <a:endParaRPr lang="en-US" dirty="0"/>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9527B832-DDD6-BE44-884F-42302AB9E0F6}" type="slidenum">
              <a:rPr lang="en-US" altLang="en-US" smtClean="0"/>
              <a:pPr>
                <a:defRPr/>
              </a:pPr>
              <a:t>7</a:t>
            </a:fld>
            <a:endParaRPr lang="en-US" altLang="en-US"/>
          </a:p>
        </p:txBody>
      </p:sp>
    </p:spTree>
    <p:extLst>
      <p:ext uri="{BB962C8B-B14F-4D97-AF65-F5344CB8AC3E}">
        <p14:creationId xmlns:p14="http://schemas.microsoft.com/office/powerpoint/2010/main" val="822012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Local realities that exist- local myths that can’t be busted/unintended consequences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u="none" strike="noStrike" dirty="0">
                <a:solidFill>
                  <a:srgbClr val="53575A"/>
                </a:solidFill>
                <a:effectLst/>
                <a:latin typeface="Source Sans Pro" panose="020B0503030403020204" pitchFamily="34" charset="0"/>
              </a:rPr>
              <a:t>The CIP became the system of program nomenclature generally used in higher education data reporting, except in the California Community College system.</a:t>
            </a:r>
            <a:endParaRPr lang="en-US" dirty="0"/>
          </a:p>
          <a:p>
            <a:endParaRPr lang="en-US" dirty="0"/>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9527B832-DDD6-BE44-884F-42302AB9E0F6}" type="slidenum">
              <a:rPr lang="en-US" altLang="en-US" smtClean="0"/>
              <a:pPr>
                <a:defRPr/>
              </a:pPr>
              <a:t>8</a:t>
            </a:fld>
            <a:endParaRPr lang="en-US" altLang="en-US"/>
          </a:p>
        </p:txBody>
      </p:sp>
    </p:spTree>
    <p:extLst>
      <p:ext uri="{BB962C8B-B14F-4D97-AF65-F5344CB8AC3E}">
        <p14:creationId xmlns:p14="http://schemas.microsoft.com/office/powerpoint/2010/main" val="905783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Karen</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9527B832-DDD6-BE44-884F-42302AB9E0F6}" type="slidenum">
              <a:rPr lang="en-US" altLang="en-US" smtClean="0"/>
              <a:pPr>
                <a:defRPr/>
              </a:pPr>
              <a:t>9</a:t>
            </a:fld>
            <a:endParaRPr lang="en-US" altLang="en-US"/>
          </a:p>
        </p:txBody>
      </p:sp>
    </p:spTree>
    <p:extLst>
      <p:ext uri="{BB962C8B-B14F-4D97-AF65-F5344CB8AC3E}">
        <p14:creationId xmlns:p14="http://schemas.microsoft.com/office/powerpoint/2010/main" val="1428532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Karen</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9527B832-DDD6-BE44-884F-42302AB9E0F6}" type="slidenum">
              <a:rPr lang="en-US" altLang="en-US" smtClean="0"/>
              <a:pPr>
                <a:defRPr/>
              </a:pPr>
              <a:t>10</a:t>
            </a:fld>
            <a:endParaRPr lang="en-US" altLang="en-US"/>
          </a:p>
        </p:txBody>
      </p:sp>
    </p:spTree>
    <p:extLst>
      <p:ext uri="{BB962C8B-B14F-4D97-AF65-F5344CB8AC3E}">
        <p14:creationId xmlns:p14="http://schemas.microsoft.com/office/powerpoint/2010/main" val="1055495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Karen</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9527B832-DDD6-BE44-884F-42302AB9E0F6}" type="slidenum">
              <a:rPr lang="en-US" altLang="en-US" smtClean="0"/>
              <a:pPr>
                <a:defRPr/>
              </a:pPr>
              <a:t>11</a:t>
            </a:fld>
            <a:endParaRPr lang="en-US" altLang="en-US"/>
          </a:p>
        </p:txBody>
      </p:sp>
    </p:spTree>
    <p:extLst>
      <p:ext uri="{BB962C8B-B14F-4D97-AF65-F5344CB8AC3E}">
        <p14:creationId xmlns:p14="http://schemas.microsoft.com/office/powerpoint/2010/main" val="26314124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7530353" y="502920"/>
            <a:ext cx="4267199" cy="5852160"/>
          </a:xfrm>
        </p:spPr>
        <p:txBody>
          <a:bodyPr>
            <a:normAutofit/>
          </a:bodyPr>
          <a:lstStyle>
            <a:lvl1pPr algn="ctr">
              <a:lnSpc>
                <a:spcPct val="100000"/>
              </a:lnSpc>
              <a:defRPr sz="4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646163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Tx" preserve="1">
  <p:cSld name="Section Slide 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D1CA61-1970-C842-A88C-1816B7ED8529}"/>
              </a:ext>
            </a:extLst>
          </p:cNvPr>
          <p:cNvPicPr>
            <a:picLocks noChangeAspect="1"/>
          </p:cNvPicPr>
          <p:nvPr userDrawn="1"/>
        </p:nvPicPr>
        <p:blipFill>
          <a:blip r:embed="rId2"/>
          <a:srcRect/>
          <a:stretch/>
        </p:blipFill>
        <p:spPr>
          <a:xfrm>
            <a:off x="20638" y="1588"/>
            <a:ext cx="4008437" cy="6923087"/>
          </a:xfrm>
          <a:prstGeom prst="rect">
            <a:avLst/>
          </a:prstGeom>
          <a:effectLst>
            <a:outerShdw blurRad="190500" dist="38100" algn="l" rotWithShape="0">
              <a:prstClr val="black">
                <a:alpha val="40000"/>
              </a:prstClr>
            </a:outerShdw>
          </a:effectLst>
        </p:spPr>
      </p:pic>
      <p:sp>
        <p:nvSpPr>
          <p:cNvPr id="6" name="Rectangle 5">
            <a:extLst>
              <a:ext uri="{FF2B5EF4-FFF2-40B4-BE49-F238E27FC236}">
                <a16:creationId xmlns:a16="http://schemas.microsoft.com/office/drawing/2014/main" id="{8E0144D8-A5C6-F24B-B49E-E299897CA5E8}"/>
              </a:ext>
            </a:extLst>
          </p:cNvPr>
          <p:cNvSpPr/>
          <p:nvPr userDrawn="1"/>
        </p:nvSpPr>
        <p:spPr>
          <a:xfrm>
            <a:off x="-22225" y="1130300"/>
            <a:ext cx="4071938" cy="4619625"/>
          </a:xfrm>
          <a:prstGeom prst="rect">
            <a:avLst/>
          </a:prstGeom>
          <a:solidFill>
            <a:schemeClr val="bg2"/>
          </a:solidFill>
          <a:ln>
            <a:noFill/>
          </a:ln>
          <a:effectLst>
            <a:outerShdw blurRad="393700" dir="11400000" sx="1000" sy="1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Rectangle 6">
            <a:extLst>
              <a:ext uri="{FF2B5EF4-FFF2-40B4-BE49-F238E27FC236}">
                <a16:creationId xmlns:a16="http://schemas.microsoft.com/office/drawing/2014/main" id="{28BF1D6F-4949-5449-86F4-05E4D18FDAFA}"/>
              </a:ext>
            </a:extLst>
          </p:cNvPr>
          <p:cNvSpPr/>
          <p:nvPr userDrawn="1"/>
        </p:nvSpPr>
        <p:spPr>
          <a:xfrm>
            <a:off x="11510963" y="-36513"/>
            <a:ext cx="681037" cy="6894513"/>
          </a:xfrm>
          <a:prstGeom prst="rect">
            <a:avLst/>
          </a:prstGeom>
          <a:solidFill>
            <a:schemeClr val="tx1"/>
          </a:solidFill>
          <a:ln>
            <a:noFill/>
          </a:ln>
          <a:effectLst>
            <a:outerShdw blurRad="190500" dist="38100" dir="10800000" sx="101000" sy="101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8" name="Picture 8">
            <a:extLst>
              <a:ext uri="{FF2B5EF4-FFF2-40B4-BE49-F238E27FC236}">
                <a16:creationId xmlns:a16="http://schemas.microsoft.com/office/drawing/2014/main" id="{BA4CD202-1A16-264C-A4F4-74B69A38B47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22763" y="6376988"/>
            <a:ext cx="344487"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47135" y="1335091"/>
            <a:ext cx="3583461" cy="1611995"/>
          </a:xfrm>
        </p:spPr>
        <p:txBody>
          <a:bodyPr anchor="b">
            <a:normAutofit/>
          </a:bodyPr>
          <a:lstStyle>
            <a:lvl1pPr algn="ctr">
              <a:defRPr sz="3600">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4360759" y="1112108"/>
            <a:ext cx="6672648" cy="5091744"/>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a:defRPr sz="2200"/>
            </a:lvl2pPr>
            <a:lvl3pPr>
              <a:defRPr sz="2000"/>
            </a:lvl3pPr>
            <a:lvl4pPr>
              <a:defRPr sz="18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half" idx="2"/>
          </p:nvPr>
        </p:nvSpPr>
        <p:spPr>
          <a:xfrm>
            <a:off x="247135" y="2947086"/>
            <a:ext cx="3583461" cy="2575824"/>
          </a:xfrm>
          <a:ln>
            <a:noFill/>
          </a:ln>
        </p:spPr>
        <p:txBody>
          <a:bodyPr>
            <a:normAutofit/>
          </a:bodyPr>
          <a:lstStyle>
            <a:lvl1pPr marL="0" indent="0" algn="ctr">
              <a:buNone/>
              <a:defRPr sz="2600">
                <a:solidFill>
                  <a:schemeClr val="accent4"/>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lide Number Placeholder 6">
            <a:extLst>
              <a:ext uri="{FF2B5EF4-FFF2-40B4-BE49-F238E27FC236}">
                <a16:creationId xmlns:a16="http://schemas.microsoft.com/office/drawing/2014/main" id="{49B89725-CAA0-E944-A6F8-B328440C8550}"/>
              </a:ext>
            </a:extLst>
          </p:cNvPr>
          <p:cNvSpPr>
            <a:spLocks noGrp="1"/>
          </p:cNvSpPr>
          <p:nvPr>
            <p:ph type="sldNum" sz="quarter" idx="10"/>
          </p:nvPr>
        </p:nvSpPr>
        <p:spPr>
          <a:xfrm>
            <a:off x="9890125" y="6356350"/>
            <a:ext cx="1143000" cy="368300"/>
          </a:xfrm>
        </p:spPr>
        <p:txBody>
          <a:bodyPr/>
          <a:lstStyle>
            <a:lvl1pPr>
              <a:defRPr/>
            </a:lvl1pPr>
          </a:lstStyle>
          <a:p>
            <a:pPr>
              <a:defRPr/>
            </a:pPr>
            <a:fld id="{C8015428-05F8-DC41-B5EF-349301B1AAC7}" type="slidenum">
              <a:rPr lang="en-US" altLang="en-US"/>
              <a:pPr>
                <a:defRPr/>
              </a:pPr>
              <a:t>‹#›</a:t>
            </a:fld>
            <a:endParaRPr lang="en-US" altLang="en-US"/>
          </a:p>
        </p:txBody>
      </p:sp>
    </p:spTree>
    <p:extLst>
      <p:ext uri="{BB962C8B-B14F-4D97-AF65-F5344CB8AC3E}">
        <p14:creationId xmlns:p14="http://schemas.microsoft.com/office/powerpoint/2010/main" val="3437560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2 Column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C2B0F1-78ED-E049-A368-5EE2016CC6E5}"/>
              </a:ext>
            </a:extLst>
          </p:cNvPr>
          <p:cNvSpPr/>
          <p:nvPr userDrawn="1"/>
        </p:nvSpPr>
        <p:spPr>
          <a:xfrm>
            <a:off x="0" y="0"/>
            <a:ext cx="927100" cy="6858000"/>
          </a:xfrm>
          <a:prstGeom prst="rect">
            <a:avLst/>
          </a:prstGeom>
          <a:solidFill>
            <a:schemeClr val="tx1"/>
          </a:solidFill>
          <a:ln>
            <a:noFill/>
          </a:ln>
          <a:effectLst>
            <a:outerShdw blurRad="1905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Picture 5">
            <a:extLst>
              <a:ext uri="{FF2B5EF4-FFF2-40B4-BE49-F238E27FC236}">
                <a16:creationId xmlns:a16="http://schemas.microsoft.com/office/drawing/2014/main" id="{960F9CF9-716C-8B46-B5C9-FC58399C5B5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49363" y="6376988"/>
            <a:ext cx="344487"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7650" y="365125"/>
            <a:ext cx="10046043" cy="1325563"/>
          </a:xfrm>
        </p:spPr>
        <p:txBody>
          <a:bodyPr anchor="b">
            <a:normAutofit/>
          </a:bodyPr>
          <a:lstStyle>
            <a:lvl1pPr>
              <a:defRPr sz="3600">
                <a:solidFill>
                  <a:schemeClr val="accent4"/>
                </a:solidFill>
              </a:defRPr>
            </a:lvl1pPr>
          </a:lstStyle>
          <a:p>
            <a:r>
              <a:rPr lang="en-US"/>
              <a:t>Click to edit Master title style</a:t>
            </a:r>
            <a:endParaRPr lang="en-US" dirty="0"/>
          </a:p>
        </p:txBody>
      </p:sp>
      <p:sp>
        <p:nvSpPr>
          <p:cNvPr id="4" name="Content Placeholder 3"/>
          <p:cNvSpPr>
            <a:spLocks noGrp="1"/>
          </p:cNvSpPr>
          <p:nvPr>
            <p:ph sz="half" idx="2"/>
          </p:nvPr>
        </p:nvSpPr>
        <p:spPr>
          <a:xfrm>
            <a:off x="1277650" y="1798320"/>
            <a:ext cx="4922537" cy="439134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5"/>
          <p:cNvSpPr>
            <a:spLocks noGrp="1"/>
          </p:cNvSpPr>
          <p:nvPr>
            <p:ph sz="quarter" idx="4"/>
          </p:nvPr>
        </p:nvSpPr>
        <p:spPr>
          <a:xfrm>
            <a:off x="6388259" y="1798320"/>
            <a:ext cx="4948881" cy="439134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Slide Number Placeholder 12">
            <a:extLst>
              <a:ext uri="{FF2B5EF4-FFF2-40B4-BE49-F238E27FC236}">
                <a16:creationId xmlns:a16="http://schemas.microsoft.com/office/drawing/2014/main" id="{AEEDC3F7-62D3-F145-BD7B-1DDA10ACE36B}"/>
              </a:ext>
            </a:extLst>
          </p:cNvPr>
          <p:cNvSpPr>
            <a:spLocks noGrp="1"/>
          </p:cNvSpPr>
          <p:nvPr>
            <p:ph type="sldNum" sz="quarter" idx="10"/>
          </p:nvPr>
        </p:nvSpPr>
        <p:spPr/>
        <p:txBody>
          <a:bodyPr/>
          <a:lstStyle>
            <a:lvl1pPr>
              <a:defRPr/>
            </a:lvl1pPr>
          </a:lstStyle>
          <a:p>
            <a:pPr>
              <a:defRPr/>
            </a:pPr>
            <a:fld id="{19F883E1-6DB3-424C-AEDE-CC6629DEB65D}" type="slidenum">
              <a:rPr lang="en-US" altLang="en-US"/>
              <a:pPr>
                <a:defRPr/>
              </a:pPr>
              <a:t>‹#›</a:t>
            </a:fld>
            <a:endParaRPr lang="en-US" altLang="en-US"/>
          </a:p>
        </p:txBody>
      </p:sp>
    </p:spTree>
    <p:extLst>
      <p:ext uri="{BB962C8B-B14F-4D97-AF65-F5344CB8AC3E}">
        <p14:creationId xmlns:p14="http://schemas.microsoft.com/office/powerpoint/2010/main" val="2552171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Column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C3D267-5890-5643-9B37-8ED973301CC4}"/>
              </a:ext>
            </a:extLst>
          </p:cNvPr>
          <p:cNvSpPr/>
          <p:nvPr userDrawn="1"/>
        </p:nvSpPr>
        <p:spPr>
          <a:xfrm>
            <a:off x="0" y="0"/>
            <a:ext cx="927100" cy="6858000"/>
          </a:xfrm>
          <a:prstGeom prst="rect">
            <a:avLst/>
          </a:prstGeom>
          <a:solidFill>
            <a:schemeClr val="tx1"/>
          </a:solidFill>
          <a:ln>
            <a:noFill/>
          </a:ln>
          <a:effectLst>
            <a:outerShdw blurRad="1905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 name="Picture 6">
            <a:extLst>
              <a:ext uri="{FF2B5EF4-FFF2-40B4-BE49-F238E27FC236}">
                <a16:creationId xmlns:a16="http://schemas.microsoft.com/office/drawing/2014/main" id="{854653BF-5ED3-2D4A-96C7-A48937781AC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35075" y="6376988"/>
            <a:ext cx="344488"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7650" y="365125"/>
            <a:ext cx="10046043" cy="1325563"/>
          </a:xfrm>
        </p:spPr>
        <p:txBody>
          <a:bodyPr anchor="b">
            <a:normAutofit/>
          </a:bodyPr>
          <a:lstStyle>
            <a:lvl1pPr>
              <a:defRPr sz="3600">
                <a:solidFill>
                  <a:schemeClr val="accent4"/>
                </a:solidFill>
              </a:defRPr>
            </a:lvl1pPr>
          </a:lstStyle>
          <a:p>
            <a:r>
              <a:rPr lang="en-US"/>
              <a:t>Click to edit Master title style</a:t>
            </a:r>
            <a:endParaRPr lang="en-US" dirty="0"/>
          </a:p>
        </p:txBody>
      </p:sp>
      <p:sp>
        <p:nvSpPr>
          <p:cNvPr id="11" name="Content Placeholder 2"/>
          <p:cNvSpPr>
            <a:spLocks noGrp="1"/>
          </p:cNvSpPr>
          <p:nvPr>
            <p:ph sz="half" idx="1"/>
          </p:nvPr>
        </p:nvSpPr>
        <p:spPr>
          <a:xfrm>
            <a:off x="1277650" y="1798320"/>
            <a:ext cx="100584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9">
            <a:extLst>
              <a:ext uri="{FF2B5EF4-FFF2-40B4-BE49-F238E27FC236}">
                <a16:creationId xmlns:a16="http://schemas.microsoft.com/office/drawing/2014/main" id="{C7080773-8B17-2C44-8297-3D4B3795AA2C}"/>
              </a:ext>
            </a:extLst>
          </p:cNvPr>
          <p:cNvSpPr>
            <a:spLocks noGrp="1"/>
          </p:cNvSpPr>
          <p:nvPr>
            <p:ph type="sldNum" sz="quarter" idx="10"/>
          </p:nvPr>
        </p:nvSpPr>
        <p:spPr/>
        <p:txBody>
          <a:bodyPr/>
          <a:lstStyle>
            <a:lvl1pPr>
              <a:defRPr/>
            </a:lvl1pPr>
          </a:lstStyle>
          <a:p>
            <a:pPr>
              <a:defRPr/>
            </a:pPr>
            <a:fld id="{FBEDD817-AB0B-A34C-9FCE-295985F01EC4}" type="slidenum">
              <a:rPr lang="en-US" altLang="en-US"/>
              <a:pPr>
                <a:defRPr/>
              </a:pPr>
              <a:t>‹#›</a:t>
            </a:fld>
            <a:endParaRPr lang="en-US" altLang="en-US"/>
          </a:p>
        </p:txBody>
      </p:sp>
    </p:spTree>
    <p:extLst>
      <p:ext uri="{BB962C8B-B14F-4D97-AF65-F5344CB8AC3E}">
        <p14:creationId xmlns:p14="http://schemas.microsoft.com/office/powerpoint/2010/main" val="1592092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5204A244-599B-4F47-8FD0-2D9BB7F2CB6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375" y="6376988"/>
            <a:ext cx="344488"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3">
            <a:extLst>
              <a:ext uri="{FF2B5EF4-FFF2-40B4-BE49-F238E27FC236}">
                <a16:creationId xmlns:a16="http://schemas.microsoft.com/office/drawing/2014/main" id="{E6F10426-30D0-0E46-9769-40E10D8FB057}"/>
              </a:ext>
            </a:extLst>
          </p:cNvPr>
          <p:cNvSpPr>
            <a:spLocks noGrp="1"/>
          </p:cNvSpPr>
          <p:nvPr>
            <p:ph type="sldNum" sz="quarter" idx="10"/>
          </p:nvPr>
        </p:nvSpPr>
        <p:spPr>
          <a:xfrm>
            <a:off x="10298113" y="6356350"/>
            <a:ext cx="1055687" cy="365125"/>
          </a:xfrm>
        </p:spPr>
        <p:txBody>
          <a:bodyPr/>
          <a:lstStyle>
            <a:lvl1pPr>
              <a:defRPr/>
            </a:lvl1pPr>
          </a:lstStyle>
          <a:p>
            <a:pPr>
              <a:defRPr/>
            </a:pPr>
            <a:fld id="{0E1EC533-BF5D-7D44-990C-8DCFA6D2FD1E}" type="slidenum">
              <a:rPr lang="en-US" altLang="en-US"/>
              <a:pPr>
                <a:defRPr/>
              </a:pPr>
              <a:t>‹#›</a:t>
            </a:fld>
            <a:endParaRPr lang="en-US" altLang="en-US"/>
          </a:p>
        </p:txBody>
      </p:sp>
    </p:spTree>
    <p:extLst>
      <p:ext uri="{BB962C8B-B14F-4D97-AF65-F5344CB8AC3E}">
        <p14:creationId xmlns:p14="http://schemas.microsoft.com/office/powerpoint/2010/main" val="1820477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9E81E73-2704-314D-B362-279F5215333B}"/>
              </a:ext>
            </a:extLst>
          </p:cNvPr>
          <p:cNvSpPr>
            <a:spLocks noGrp="1" noChangeArrowheads="1"/>
          </p:cNvSpPr>
          <p:nvPr>
            <p:ph type="title"/>
          </p:nvPr>
        </p:nvSpPr>
        <p:spPr bwMode="auto">
          <a:xfrm>
            <a:off x="1277938" y="365125"/>
            <a:ext cx="1007586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71E7D62-09AA-3B47-8AF1-FAF7373BC893}"/>
              </a:ext>
            </a:extLst>
          </p:cNvPr>
          <p:cNvSpPr>
            <a:spLocks noGrp="1" noChangeArrowheads="1"/>
          </p:cNvSpPr>
          <p:nvPr>
            <p:ph type="body" idx="1"/>
          </p:nvPr>
        </p:nvSpPr>
        <p:spPr bwMode="auto">
          <a:xfrm>
            <a:off x="1289050" y="1825625"/>
            <a:ext cx="1006475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 Remember to ad alt text to all imported graphics and images.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5" name="Slide Number Placeholder 14">
            <a:extLst>
              <a:ext uri="{FF2B5EF4-FFF2-40B4-BE49-F238E27FC236}">
                <a16:creationId xmlns:a16="http://schemas.microsoft.com/office/drawing/2014/main" id="{541FFCCE-4E25-CF4A-A377-CF6B33B576E8}"/>
              </a:ext>
            </a:extLst>
          </p:cNvPr>
          <p:cNvSpPr>
            <a:spLocks noGrp="1"/>
          </p:cNvSpPr>
          <p:nvPr>
            <p:ph type="sldNum" sz="quarter" idx="4"/>
          </p:nvPr>
        </p:nvSpPr>
        <p:spPr>
          <a:xfrm>
            <a:off x="10437813" y="6356350"/>
            <a:ext cx="915987" cy="365125"/>
          </a:xfrm>
          <a:prstGeom prst="rect">
            <a:avLst/>
          </a:prstGeom>
        </p:spPr>
        <p:txBody>
          <a:bodyPr vert="horz" wrap="square" lIns="91440" tIns="45720" rIns="0" bIns="45720" numCol="1" anchor="ctr" anchorCtr="0" compatLnSpc="1">
            <a:prstTxWarp prst="textNoShape">
              <a:avLst/>
            </a:prstTxWarp>
          </a:bodyPr>
          <a:lstStyle>
            <a:lvl1pPr algn="r" eaLnBrk="1" hangingPunct="1">
              <a:defRPr sz="1200">
                <a:solidFill>
                  <a:srgbClr val="7F7F7F"/>
                </a:solidFill>
              </a:defRPr>
            </a:lvl1pPr>
          </a:lstStyle>
          <a:p>
            <a:pPr>
              <a:defRPr/>
            </a:pPr>
            <a:fld id="{9B05CE67-980C-AD49-8BA5-8779F96AB83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Lst>
  <p:hf hdr="0" dt="0"/>
  <p:txStyles>
    <p:titleStyle>
      <a:lvl1pPr algn="l" rtl="0" eaLnBrk="1" fontAlgn="base" hangingPunct="1">
        <a:lnSpc>
          <a:spcPct val="90000"/>
        </a:lnSpc>
        <a:spcBef>
          <a:spcPct val="0"/>
        </a:spcBef>
        <a:spcAft>
          <a:spcPct val="0"/>
        </a:spcAft>
        <a:defRPr sz="4400" kern="1200">
          <a:solidFill>
            <a:srgbClr val="008C77"/>
          </a:solidFill>
          <a:latin typeface="Palatino" pitchFamily="2" charset="77"/>
          <a:ea typeface="Palatino" pitchFamily="2" charset="77"/>
          <a:cs typeface="Palatino" pitchFamily="2" charset="77"/>
        </a:defRPr>
      </a:lvl1pPr>
      <a:lvl2pPr algn="l" rtl="0" eaLnBrk="1" fontAlgn="base" hangingPunct="1">
        <a:lnSpc>
          <a:spcPct val="90000"/>
        </a:lnSpc>
        <a:spcBef>
          <a:spcPct val="0"/>
        </a:spcBef>
        <a:spcAft>
          <a:spcPct val="0"/>
        </a:spcAft>
        <a:defRPr sz="4400">
          <a:solidFill>
            <a:srgbClr val="008C77"/>
          </a:solidFill>
          <a:latin typeface="Palatino" pitchFamily="2" charset="77"/>
          <a:ea typeface="Palatino" pitchFamily="2" charset="77"/>
          <a:cs typeface="Palatino" pitchFamily="2" charset="77"/>
        </a:defRPr>
      </a:lvl2pPr>
      <a:lvl3pPr algn="l" rtl="0" eaLnBrk="1" fontAlgn="base" hangingPunct="1">
        <a:lnSpc>
          <a:spcPct val="90000"/>
        </a:lnSpc>
        <a:spcBef>
          <a:spcPct val="0"/>
        </a:spcBef>
        <a:spcAft>
          <a:spcPct val="0"/>
        </a:spcAft>
        <a:defRPr sz="4400">
          <a:solidFill>
            <a:srgbClr val="008C77"/>
          </a:solidFill>
          <a:latin typeface="Palatino" pitchFamily="2" charset="77"/>
          <a:ea typeface="Palatino" pitchFamily="2" charset="77"/>
          <a:cs typeface="Palatino" pitchFamily="2" charset="77"/>
        </a:defRPr>
      </a:lvl3pPr>
      <a:lvl4pPr algn="l" rtl="0" eaLnBrk="1" fontAlgn="base" hangingPunct="1">
        <a:lnSpc>
          <a:spcPct val="90000"/>
        </a:lnSpc>
        <a:spcBef>
          <a:spcPct val="0"/>
        </a:spcBef>
        <a:spcAft>
          <a:spcPct val="0"/>
        </a:spcAft>
        <a:defRPr sz="4400">
          <a:solidFill>
            <a:srgbClr val="008C77"/>
          </a:solidFill>
          <a:latin typeface="Palatino" pitchFamily="2" charset="77"/>
          <a:ea typeface="Palatino" pitchFamily="2" charset="77"/>
          <a:cs typeface="Palatino" pitchFamily="2" charset="77"/>
        </a:defRPr>
      </a:lvl4pPr>
      <a:lvl5pPr algn="l" rtl="0" eaLnBrk="1" fontAlgn="base" hangingPunct="1">
        <a:lnSpc>
          <a:spcPct val="90000"/>
        </a:lnSpc>
        <a:spcBef>
          <a:spcPct val="0"/>
        </a:spcBef>
        <a:spcAft>
          <a:spcPct val="0"/>
        </a:spcAft>
        <a:defRPr sz="4400">
          <a:solidFill>
            <a:srgbClr val="008C77"/>
          </a:solidFill>
          <a:latin typeface="Palatino" pitchFamily="2" charset="77"/>
          <a:ea typeface="Palatino" pitchFamily="2" charset="77"/>
          <a:cs typeface="Palatino" pitchFamily="2" charset="77"/>
        </a:defRPr>
      </a:lvl5pPr>
      <a:lvl6pPr marL="4572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6pPr>
      <a:lvl7pPr marL="9144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7pPr>
      <a:lvl8pPr marL="13716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8pPr>
      <a:lvl9pPr marL="18288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400" kern="1200">
          <a:solidFill>
            <a:srgbClr val="404040"/>
          </a:solidFill>
          <a:latin typeface="+mj-lt"/>
          <a:ea typeface="+mn-ea"/>
          <a:cs typeface="Gill Sans" panose="020B0502020104020203" pitchFamily="34" charset="-79"/>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200" kern="1200">
          <a:solidFill>
            <a:srgbClr val="404040"/>
          </a:solidFill>
          <a:latin typeface="+mj-lt"/>
          <a:ea typeface="+mn-ea"/>
          <a:cs typeface="Gill Sans" panose="020B0502020104020203" pitchFamily="34" charset="-79"/>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rgbClr val="404040"/>
          </a:solidFill>
          <a:latin typeface="+mj-lt"/>
          <a:ea typeface="+mn-ea"/>
          <a:cs typeface="Gill Sans" panose="020B0502020104020203" pitchFamily="34" charset="-79"/>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rgbClr val="404040"/>
          </a:solidFill>
          <a:latin typeface="+mj-lt"/>
          <a:ea typeface="+mn-ea"/>
          <a:cs typeface="Gill Sans" panose="020B0502020104020203" pitchFamily="34" charset="-79"/>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rgbClr val="404040"/>
          </a:solidFill>
          <a:latin typeface="+mj-lt"/>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docs.google.com/document/d/1MXkSPXvvoiMJO3b2GrJwqk7eTDmzIiLAMxPn272vam4/edit?usp=sharing"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hyperlink" Target="mailto:info@asccc.org"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a:extLst>
              <a:ext uri="{FF2B5EF4-FFF2-40B4-BE49-F238E27FC236}">
                <a16:creationId xmlns:a16="http://schemas.microsoft.com/office/drawing/2014/main" id="{7DC56BC1-D73D-1B4C-8618-868C5CE48EB0}"/>
              </a:ext>
            </a:extLst>
          </p:cNvPr>
          <p:cNvSpPr>
            <a:spLocks noGrp="1" noChangeArrowheads="1"/>
          </p:cNvSpPr>
          <p:nvPr>
            <p:ph type="title"/>
          </p:nvPr>
        </p:nvSpPr>
        <p:spPr>
          <a:xfrm>
            <a:off x="6962775" y="503238"/>
            <a:ext cx="5153025" cy="5851525"/>
          </a:xfrm>
        </p:spPr>
        <p:txBody>
          <a:bodyPr/>
          <a:lstStyle/>
          <a:p>
            <a:pPr marL="457200" algn="l" rtl="0">
              <a:spcBef>
                <a:spcPts val="0"/>
              </a:spcBef>
              <a:spcAft>
                <a:spcPts val="0"/>
              </a:spcAft>
            </a:pPr>
            <a:r>
              <a:rPr lang="en-US" altLang="en-US" b="1" dirty="0"/>
              <a:t>TOP to CIP</a:t>
            </a:r>
            <a:br>
              <a:rPr lang="en-US" altLang="en-US" b="1" dirty="0"/>
            </a:br>
            <a:r>
              <a:rPr lang="en-US" sz="1800" b="0" i="0" u="none" strike="noStrike" dirty="0">
                <a:solidFill>
                  <a:schemeClr val="bg1"/>
                </a:solidFill>
                <a:effectLst/>
                <a:latin typeface="Arial" panose="020B0604020202020204" pitchFamily="34" charset="0"/>
              </a:rPr>
              <a:t>Wednesday July 7</a:t>
            </a:r>
            <a:r>
              <a:rPr lang="en-US" sz="1800" b="0" i="0" u="none" strike="noStrike" baseline="30000" dirty="0">
                <a:solidFill>
                  <a:schemeClr val="bg1"/>
                </a:solidFill>
                <a:effectLst/>
                <a:latin typeface="Arial" panose="020B0604020202020204" pitchFamily="34" charset="0"/>
              </a:rPr>
              <a:t>th</a:t>
            </a:r>
            <a:br>
              <a:rPr lang="en-US" sz="1800" b="0" i="0" u="none" strike="noStrike" dirty="0">
                <a:solidFill>
                  <a:schemeClr val="bg1"/>
                </a:solidFill>
                <a:effectLst/>
                <a:latin typeface="Arial" panose="020B0604020202020204" pitchFamily="34" charset="0"/>
              </a:rPr>
            </a:br>
            <a:r>
              <a:rPr lang="en-US" sz="1800" b="0" i="0" u="none" strike="noStrike" dirty="0">
                <a:solidFill>
                  <a:schemeClr val="bg1"/>
                </a:solidFill>
                <a:effectLst/>
                <a:latin typeface="Arial" panose="020B0604020202020204" pitchFamily="34" charset="0"/>
              </a:rPr>
              <a:t>2:00 pm – 3:15pm</a:t>
            </a:r>
            <a:br>
              <a:rPr lang="en-US" sz="1800" b="0" i="0" u="none" strike="noStrike" dirty="0">
                <a:solidFill>
                  <a:schemeClr val="bg1"/>
                </a:solidFill>
                <a:effectLst/>
                <a:latin typeface="Arial" panose="020B0604020202020204" pitchFamily="34" charset="0"/>
              </a:rPr>
            </a:br>
            <a:br>
              <a:rPr lang="en-US" sz="1800" b="0" i="0" u="none" strike="noStrike" dirty="0">
                <a:solidFill>
                  <a:schemeClr val="bg1"/>
                </a:solidFill>
                <a:effectLst/>
                <a:latin typeface="Arial" panose="020B0604020202020204" pitchFamily="34" charset="0"/>
              </a:rPr>
            </a:br>
            <a:br>
              <a:rPr lang="en-US" altLang="en-US" dirty="0"/>
            </a:br>
            <a:r>
              <a:rPr lang="en-US" sz="1800" b="0" i="0" u="none" strike="noStrike" dirty="0">
                <a:solidFill>
                  <a:schemeClr val="bg1"/>
                </a:solidFill>
                <a:effectLst/>
                <a:latin typeface="Arial" panose="020B0604020202020204" pitchFamily="34" charset="0"/>
              </a:rPr>
              <a:t>Lesley Agostino, 4CS, Diablo </a:t>
            </a:r>
            <a:r>
              <a:rPr lang="en-US" sz="1800" b="0" i="0" u="none" strike="noStrike">
                <a:solidFill>
                  <a:schemeClr val="bg1"/>
                </a:solidFill>
                <a:effectLst/>
                <a:latin typeface="Arial" panose="020B0604020202020204" pitchFamily="34" charset="0"/>
              </a:rPr>
              <a:t>Valley College</a:t>
            </a:r>
            <a:br>
              <a:rPr lang="en-US" b="0" dirty="0">
                <a:solidFill>
                  <a:schemeClr val="bg1"/>
                </a:solidFill>
                <a:effectLst/>
              </a:rPr>
            </a:br>
            <a:r>
              <a:rPr lang="en-US" sz="1800" b="0" i="0" u="none" strike="noStrike" dirty="0">
                <a:solidFill>
                  <a:schemeClr val="bg1"/>
                </a:solidFill>
                <a:effectLst/>
                <a:latin typeface="Arial" panose="020B0604020202020204" pitchFamily="34" charset="0"/>
              </a:rPr>
              <a:t>Karen </a:t>
            </a:r>
            <a:r>
              <a:rPr lang="en-US" sz="1800" b="0" i="0" u="none" strike="noStrike" dirty="0" err="1">
                <a:solidFill>
                  <a:schemeClr val="bg1"/>
                </a:solidFill>
                <a:effectLst/>
                <a:latin typeface="Arial" panose="020B0604020202020204" pitchFamily="34" charset="0"/>
              </a:rPr>
              <a:t>Beltramo</a:t>
            </a:r>
            <a:r>
              <a:rPr lang="en-US" sz="1800" b="0" i="0" u="none" strike="noStrike" dirty="0">
                <a:solidFill>
                  <a:schemeClr val="bg1"/>
                </a:solidFill>
                <a:effectLst/>
                <a:latin typeface="Arial" panose="020B0604020202020204" pitchFamily="34" charset="0"/>
              </a:rPr>
              <a:t>, </a:t>
            </a:r>
            <a:r>
              <a:rPr lang="en-US" sz="1800" b="0" i="0" u="none" strike="noStrike" dirty="0" err="1">
                <a:solidFill>
                  <a:schemeClr val="bg1"/>
                </a:solidFill>
                <a:effectLst/>
                <a:latin typeface="Arial" panose="020B0604020202020204" pitchFamily="34" charset="0"/>
              </a:rPr>
              <a:t>WestEd</a:t>
            </a:r>
            <a:br>
              <a:rPr lang="en-US" b="0" dirty="0">
                <a:solidFill>
                  <a:schemeClr val="bg1"/>
                </a:solidFill>
                <a:effectLst/>
              </a:rPr>
            </a:br>
            <a:r>
              <a:rPr lang="en-US" sz="1800" b="0" i="0" u="none" strike="noStrike" dirty="0">
                <a:solidFill>
                  <a:schemeClr val="bg1"/>
                </a:solidFill>
                <a:effectLst/>
                <a:latin typeface="Arial" panose="020B0604020202020204" pitchFamily="34" charset="0"/>
              </a:rPr>
              <a:t>Kathy Booth, </a:t>
            </a:r>
            <a:r>
              <a:rPr lang="en-US" sz="1800" b="0" i="0" u="none" strike="noStrike" dirty="0" err="1">
                <a:solidFill>
                  <a:schemeClr val="bg1"/>
                </a:solidFill>
                <a:effectLst/>
                <a:latin typeface="Arial" panose="020B0604020202020204" pitchFamily="34" charset="0"/>
              </a:rPr>
              <a:t>WestEd</a:t>
            </a:r>
            <a:r>
              <a:rPr lang="en-US" sz="1800" b="0" i="0" u="none" strike="noStrike" dirty="0">
                <a:solidFill>
                  <a:schemeClr val="bg1"/>
                </a:solidFill>
                <a:effectLst/>
                <a:latin typeface="Arial" panose="020B0604020202020204" pitchFamily="34" charset="0"/>
              </a:rPr>
              <a:t> </a:t>
            </a:r>
            <a:br>
              <a:rPr lang="en-US" b="0" dirty="0">
                <a:solidFill>
                  <a:schemeClr val="bg1"/>
                </a:solidFill>
                <a:effectLst/>
              </a:rPr>
            </a:br>
            <a:r>
              <a:rPr lang="en-US" sz="1800" b="0" i="0" u="none" strike="noStrike" dirty="0">
                <a:solidFill>
                  <a:schemeClr val="bg1"/>
                </a:solidFill>
                <a:effectLst/>
                <a:latin typeface="Arial" panose="020B0604020202020204" pitchFamily="34" charset="0"/>
              </a:rPr>
              <a:t>Laura Coleman, Centers of Excellence</a:t>
            </a:r>
            <a:endParaRPr lang="en-US"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D4CB4-1123-448A-A101-D8D1AE893C7A}"/>
              </a:ext>
            </a:extLst>
          </p:cNvPr>
          <p:cNvSpPr>
            <a:spLocks noGrp="1"/>
          </p:cNvSpPr>
          <p:nvPr>
            <p:ph type="title"/>
          </p:nvPr>
        </p:nvSpPr>
        <p:spPr>
          <a:xfrm>
            <a:off x="1277650" y="365126"/>
            <a:ext cx="10046043" cy="863600"/>
          </a:xfrm>
        </p:spPr>
        <p:txBody>
          <a:bodyPr/>
          <a:lstStyle/>
          <a:p>
            <a:r>
              <a:rPr lang="en-US" dirty="0"/>
              <a:t>Converting to CIP would help students</a:t>
            </a:r>
          </a:p>
        </p:txBody>
      </p:sp>
      <p:sp>
        <p:nvSpPr>
          <p:cNvPr id="6" name="Content Placeholder 5">
            <a:extLst>
              <a:ext uri="{FF2B5EF4-FFF2-40B4-BE49-F238E27FC236}">
                <a16:creationId xmlns:a16="http://schemas.microsoft.com/office/drawing/2014/main" id="{1DB18140-DA02-4E03-85EC-5B6AADA6181B}"/>
              </a:ext>
            </a:extLst>
          </p:cNvPr>
          <p:cNvSpPr>
            <a:spLocks noGrp="1"/>
          </p:cNvSpPr>
          <p:nvPr>
            <p:ph sz="half" idx="1"/>
          </p:nvPr>
        </p:nvSpPr>
        <p:spPr>
          <a:xfrm>
            <a:off x="1277650" y="1323975"/>
            <a:ext cx="10058400" cy="4893945"/>
          </a:xfrm>
        </p:spPr>
        <p:txBody>
          <a:bodyPr/>
          <a:lstStyle/>
          <a:p>
            <a:pPr rtl="0" fontAlgn="base">
              <a:spcBef>
                <a:spcPts val="0"/>
              </a:spcBef>
              <a:spcAft>
                <a:spcPts val="0"/>
              </a:spcAft>
              <a:buFont typeface="Arial" panose="020B0604020202020204" pitchFamily="34" charset="0"/>
              <a:buChar char="•"/>
            </a:pPr>
            <a:r>
              <a:rPr lang="en-US" b="1" i="0" u="none" strike="noStrike" dirty="0">
                <a:solidFill>
                  <a:srgbClr val="53575A"/>
                </a:solidFill>
                <a:effectLst/>
                <a:latin typeface="Source Sans Pro" panose="020B0503030403020204" pitchFamily="34" charset="0"/>
                <a:ea typeface="Source Sans Pro" panose="020B0503030403020204" pitchFamily="34" charset="0"/>
              </a:rPr>
              <a:t>Mapping of education pathways to jobs: </a:t>
            </a:r>
            <a:r>
              <a:rPr lang="en-US" b="0" i="0" u="none" strike="noStrike" dirty="0">
                <a:solidFill>
                  <a:srgbClr val="53575A"/>
                </a:solidFill>
                <a:effectLst/>
                <a:latin typeface="Source Sans Pro" panose="020B0503030403020204" pitchFamily="34" charset="0"/>
                <a:ea typeface="Source Sans Pro" panose="020B0503030403020204" pitchFamily="34" charset="0"/>
              </a:rPr>
              <a:t>discussing which programs map to which careers support the Guided Pathways framework - intended to be an "end in mind" approach to institutional redesign, which for most students means getting into a great career. </a:t>
            </a:r>
          </a:p>
          <a:p>
            <a:pPr rtl="0" fontAlgn="base">
              <a:spcBef>
                <a:spcPts val="0"/>
              </a:spcBef>
              <a:spcAft>
                <a:spcPts val="0"/>
              </a:spcAft>
              <a:buFont typeface="Arial" panose="020B0604020202020204" pitchFamily="34" charset="0"/>
              <a:buChar char="•"/>
            </a:pPr>
            <a:endParaRPr lang="en-US" b="0" i="0" u="none" strike="noStrike" dirty="0">
              <a:solidFill>
                <a:srgbClr val="53575A"/>
              </a:solidFill>
              <a:effectLst/>
              <a:latin typeface="Source Sans Pro" panose="020B0503030403020204" pitchFamily="34" charset="0"/>
              <a:ea typeface="Source Sans Pro" panose="020B0503030403020204" pitchFamily="34" charset="0"/>
            </a:endParaRPr>
          </a:p>
          <a:p>
            <a:pPr rtl="0" fontAlgn="base">
              <a:spcBef>
                <a:spcPts val="0"/>
              </a:spcBef>
              <a:spcAft>
                <a:spcPts val="0"/>
              </a:spcAft>
              <a:buFont typeface="Arial" panose="020B0604020202020204" pitchFamily="34" charset="0"/>
              <a:buChar char="•"/>
            </a:pPr>
            <a:r>
              <a:rPr lang="en-US" b="1" i="0" u="none" strike="noStrike" dirty="0">
                <a:solidFill>
                  <a:srgbClr val="53575A"/>
                </a:solidFill>
                <a:effectLst/>
                <a:latin typeface="Source Sans Pro" panose="020B0503030403020204" pitchFamily="34" charset="0"/>
                <a:ea typeface="Source Sans Pro" panose="020B0503030403020204" pitchFamily="34" charset="0"/>
              </a:rPr>
              <a:t>More aid for your students: </a:t>
            </a:r>
            <a:r>
              <a:rPr lang="en-US" b="0" i="0" u="none" strike="noStrike" dirty="0">
                <a:solidFill>
                  <a:srgbClr val="53575A"/>
                </a:solidFill>
                <a:effectLst/>
                <a:latin typeface="Source Sans Pro" panose="020B0503030403020204" pitchFamily="34" charset="0"/>
                <a:ea typeface="Source Sans Pro" panose="020B0503030403020204" pitchFamily="34" charset="0"/>
              </a:rPr>
              <a:t>erroneous codes can jeopardize federal financial aid and veterans' benefits, because it may appear that your students are enrolled in programs that don't exist. </a:t>
            </a:r>
          </a:p>
          <a:p>
            <a:pPr rtl="0" fontAlgn="base">
              <a:spcBef>
                <a:spcPts val="0"/>
              </a:spcBef>
              <a:spcAft>
                <a:spcPts val="0"/>
              </a:spcAft>
              <a:buFont typeface="Arial" panose="020B0604020202020204" pitchFamily="34" charset="0"/>
              <a:buChar char="•"/>
            </a:pPr>
            <a:endParaRPr lang="en-US" b="0" i="0" u="none" strike="noStrike" dirty="0">
              <a:solidFill>
                <a:srgbClr val="53575A"/>
              </a:solidFill>
              <a:effectLst/>
              <a:latin typeface="Source Sans Pro" panose="020B0503030403020204" pitchFamily="34" charset="0"/>
              <a:ea typeface="Source Sans Pro" panose="020B0503030403020204" pitchFamily="34" charset="0"/>
            </a:endParaRPr>
          </a:p>
          <a:p>
            <a:pPr rtl="0" fontAlgn="base">
              <a:spcBef>
                <a:spcPts val="0"/>
              </a:spcBef>
              <a:spcAft>
                <a:spcPts val="0"/>
              </a:spcAft>
              <a:buFont typeface="Arial" panose="020B0604020202020204" pitchFamily="34" charset="0"/>
              <a:buChar char="•"/>
            </a:pPr>
            <a:r>
              <a:rPr lang="en-US" b="1" i="0" u="none" strike="noStrike" dirty="0">
                <a:solidFill>
                  <a:srgbClr val="53575A"/>
                </a:solidFill>
                <a:effectLst/>
                <a:latin typeface="Source Sans Pro" panose="020B0503030403020204" pitchFamily="34" charset="0"/>
                <a:ea typeface="Source Sans Pro" panose="020B0503030403020204" pitchFamily="34" charset="0"/>
              </a:rPr>
              <a:t>More accurate career and educational planning information: </a:t>
            </a:r>
            <a:r>
              <a:rPr lang="en-US" b="0" i="0" u="none" strike="noStrike" dirty="0">
                <a:solidFill>
                  <a:srgbClr val="53575A"/>
                </a:solidFill>
                <a:effectLst/>
                <a:latin typeface="Source Sans Pro" panose="020B0503030403020204" pitchFamily="34" charset="0"/>
                <a:ea typeface="Source Sans Pro" panose="020B0503030403020204" pitchFamily="34" charset="0"/>
              </a:rPr>
              <a:t>student-facing tools like Salary Surfer, Here to Career, and Career Coach rely on these codes.</a:t>
            </a:r>
          </a:p>
          <a:p>
            <a:pPr rtl="0" fontAlgn="base">
              <a:spcBef>
                <a:spcPts val="1000"/>
              </a:spcBef>
              <a:spcAft>
                <a:spcPts val="0"/>
              </a:spcAft>
              <a:buFont typeface="Arial" panose="020B0604020202020204" pitchFamily="34" charset="0"/>
              <a:buChar char="•"/>
            </a:pPr>
            <a:endParaRPr lang="en-US" sz="1800" dirty="0">
              <a:solidFill>
                <a:srgbClr val="53575A"/>
              </a:solidFill>
              <a:latin typeface="Source Sans Pro" panose="020B0503030403020204" pitchFamily="34" charset="0"/>
            </a:endParaRPr>
          </a:p>
          <a:p>
            <a:pPr marL="0" indent="0" rtl="0" fontAlgn="base">
              <a:spcBef>
                <a:spcPts val="1000"/>
              </a:spcBef>
              <a:spcAft>
                <a:spcPts val="0"/>
              </a:spcAft>
              <a:buNone/>
            </a:pPr>
            <a:endParaRPr lang="en-US" sz="1800" b="0" i="0" u="none" strike="noStrike" dirty="0">
              <a:solidFill>
                <a:srgbClr val="53575A"/>
              </a:solidFill>
              <a:effectLst/>
              <a:latin typeface="Arial" panose="020B0604020202020204" pitchFamily="34" charset="0"/>
            </a:endParaRPr>
          </a:p>
        </p:txBody>
      </p:sp>
      <p:sp>
        <p:nvSpPr>
          <p:cNvPr id="5" name="Slide Number Placeholder 4">
            <a:extLst>
              <a:ext uri="{FF2B5EF4-FFF2-40B4-BE49-F238E27FC236}">
                <a16:creationId xmlns:a16="http://schemas.microsoft.com/office/drawing/2014/main" id="{0A351263-4FBE-455B-AF03-18C73E8543B3}"/>
              </a:ext>
            </a:extLst>
          </p:cNvPr>
          <p:cNvSpPr>
            <a:spLocks noGrp="1"/>
          </p:cNvSpPr>
          <p:nvPr>
            <p:ph type="sldNum" sz="quarter" idx="10"/>
          </p:nvPr>
        </p:nvSpPr>
        <p:spPr/>
        <p:txBody>
          <a:bodyPr/>
          <a:lstStyle/>
          <a:p>
            <a:pPr>
              <a:defRPr/>
            </a:pPr>
            <a:fld id="{19F883E1-6DB3-424C-AEDE-CC6629DEB65D}" type="slidenum">
              <a:rPr lang="en-US" altLang="en-US" smtClean="0"/>
              <a:pPr>
                <a:defRPr/>
              </a:pPr>
              <a:t>10</a:t>
            </a:fld>
            <a:endParaRPr lang="en-US" altLang="en-US"/>
          </a:p>
        </p:txBody>
      </p:sp>
    </p:spTree>
    <p:extLst>
      <p:ext uri="{BB962C8B-B14F-4D97-AF65-F5344CB8AC3E}">
        <p14:creationId xmlns:p14="http://schemas.microsoft.com/office/powerpoint/2010/main" val="2033646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D4CB4-1123-448A-A101-D8D1AE893C7A}"/>
              </a:ext>
            </a:extLst>
          </p:cNvPr>
          <p:cNvSpPr>
            <a:spLocks noGrp="1"/>
          </p:cNvSpPr>
          <p:nvPr>
            <p:ph type="title"/>
          </p:nvPr>
        </p:nvSpPr>
        <p:spPr>
          <a:xfrm>
            <a:off x="1277650" y="365126"/>
            <a:ext cx="10046043" cy="863600"/>
          </a:xfrm>
        </p:spPr>
        <p:txBody>
          <a:bodyPr/>
          <a:lstStyle/>
          <a:p>
            <a:r>
              <a:rPr lang="en-US" dirty="0"/>
              <a:t>Converting to CIP would help colleges</a:t>
            </a:r>
          </a:p>
        </p:txBody>
      </p:sp>
      <p:sp>
        <p:nvSpPr>
          <p:cNvPr id="6" name="Content Placeholder 5">
            <a:extLst>
              <a:ext uri="{FF2B5EF4-FFF2-40B4-BE49-F238E27FC236}">
                <a16:creationId xmlns:a16="http://schemas.microsoft.com/office/drawing/2014/main" id="{1DB18140-DA02-4E03-85EC-5B6AADA6181B}"/>
              </a:ext>
            </a:extLst>
          </p:cNvPr>
          <p:cNvSpPr>
            <a:spLocks noGrp="1"/>
          </p:cNvSpPr>
          <p:nvPr>
            <p:ph sz="half" idx="1"/>
          </p:nvPr>
        </p:nvSpPr>
        <p:spPr>
          <a:xfrm>
            <a:off x="1277650" y="1323975"/>
            <a:ext cx="10058400" cy="4893945"/>
          </a:xfrm>
        </p:spPr>
        <p:txBody>
          <a:bodyPr/>
          <a:lstStyle/>
          <a:p>
            <a:pPr rtl="0" fontAlgn="base">
              <a:spcBef>
                <a:spcPts val="0"/>
              </a:spcBef>
              <a:spcAft>
                <a:spcPts val="0"/>
              </a:spcAft>
              <a:buFont typeface="Arial" panose="020B0604020202020204" pitchFamily="34" charset="0"/>
              <a:buChar char="•"/>
            </a:pPr>
            <a:endParaRPr lang="en-US" b="1" i="0" u="none" strike="noStrike" dirty="0">
              <a:solidFill>
                <a:srgbClr val="53575A"/>
              </a:solidFill>
              <a:effectLst/>
              <a:latin typeface="Source Sans Pro" panose="020B0503030403020204" pitchFamily="34" charset="0"/>
              <a:ea typeface="Source Sans Pro" panose="020B0503030403020204" pitchFamily="34" charset="0"/>
            </a:endParaRPr>
          </a:p>
          <a:p>
            <a:pPr rtl="0" fontAlgn="base">
              <a:spcBef>
                <a:spcPts val="0"/>
              </a:spcBef>
              <a:spcAft>
                <a:spcPts val="0"/>
              </a:spcAft>
              <a:buFont typeface="Arial" panose="020B0604020202020204" pitchFamily="34" charset="0"/>
              <a:buChar char="•"/>
            </a:pPr>
            <a:r>
              <a:rPr lang="en-US" b="1" i="0" u="none" strike="noStrike" dirty="0">
                <a:solidFill>
                  <a:srgbClr val="53575A"/>
                </a:solidFill>
                <a:effectLst/>
                <a:latin typeface="Source Sans Pro" panose="020B0503030403020204" pitchFamily="34" charset="0"/>
                <a:ea typeface="Source Sans Pro" panose="020B0503030403020204" pitchFamily="34" charset="0"/>
              </a:rPr>
              <a:t>More accurate information for accountability reporting: </a:t>
            </a:r>
            <a:r>
              <a:rPr lang="en-US" i="0" u="none" strike="noStrike" dirty="0">
                <a:solidFill>
                  <a:srgbClr val="53575A"/>
                </a:solidFill>
                <a:effectLst/>
                <a:latin typeface="Source Sans Pro" panose="020B0503030403020204" pitchFamily="34" charset="0"/>
                <a:ea typeface="Source Sans Pro" panose="020B0503030403020204" pitchFamily="34" charset="0"/>
              </a:rPr>
              <a:t>codes are used in tools like Data Mart, the Scorecard, the CTE Outcomes Survey, and the LaunchBoard, which can help with accreditation and program review.</a:t>
            </a:r>
          </a:p>
          <a:p>
            <a:pPr rtl="0" fontAlgn="base">
              <a:spcBef>
                <a:spcPts val="0"/>
              </a:spcBef>
              <a:spcAft>
                <a:spcPts val="0"/>
              </a:spcAft>
              <a:buFont typeface="Arial" panose="020B0604020202020204" pitchFamily="34" charset="0"/>
              <a:buChar char="•"/>
            </a:pPr>
            <a:endParaRPr lang="en-US" b="1" i="0" u="none" strike="noStrike" dirty="0">
              <a:solidFill>
                <a:srgbClr val="53575A"/>
              </a:solidFill>
              <a:effectLst/>
              <a:latin typeface="Source Sans Pro" panose="020B0503030403020204" pitchFamily="34" charset="0"/>
              <a:ea typeface="Source Sans Pro" panose="020B0503030403020204" pitchFamily="34" charset="0"/>
            </a:endParaRPr>
          </a:p>
          <a:p>
            <a:pPr rtl="0" fontAlgn="base">
              <a:spcBef>
                <a:spcPts val="0"/>
              </a:spcBef>
              <a:spcAft>
                <a:spcPts val="0"/>
              </a:spcAft>
              <a:buFont typeface="Arial" panose="020B0604020202020204" pitchFamily="34" charset="0"/>
              <a:buChar char="•"/>
            </a:pPr>
            <a:r>
              <a:rPr lang="en-US" b="1" i="0" u="none" strike="noStrike" dirty="0">
                <a:solidFill>
                  <a:srgbClr val="53575A"/>
                </a:solidFill>
                <a:effectLst/>
                <a:latin typeface="Source Sans Pro" panose="020B0503030403020204" pitchFamily="34" charset="0"/>
                <a:ea typeface="Source Sans Pro" panose="020B0503030403020204" pitchFamily="34" charset="0"/>
              </a:rPr>
              <a:t>Better information on labor market conditions: </a:t>
            </a:r>
            <a:r>
              <a:rPr lang="en-US" i="0" u="none" strike="noStrike" dirty="0">
                <a:solidFill>
                  <a:srgbClr val="53575A"/>
                </a:solidFill>
                <a:effectLst/>
                <a:latin typeface="Source Sans Pro" panose="020B0503030403020204" pitchFamily="34" charset="0"/>
                <a:ea typeface="Source Sans Pro" panose="020B0503030403020204" pitchFamily="34" charset="0"/>
              </a:rPr>
              <a:t>codes impact the tools that provide supply and demand data, because errors mean graduates get assigned to the wrong programs.</a:t>
            </a:r>
          </a:p>
          <a:p>
            <a:pPr rtl="0" fontAlgn="base">
              <a:spcBef>
                <a:spcPts val="1000"/>
              </a:spcBef>
              <a:spcAft>
                <a:spcPts val="0"/>
              </a:spcAft>
              <a:buFont typeface="Arial" panose="020B0604020202020204" pitchFamily="34" charset="0"/>
              <a:buChar char="•"/>
            </a:pPr>
            <a:endParaRPr lang="en-US" sz="1800" dirty="0">
              <a:solidFill>
                <a:srgbClr val="53575A"/>
              </a:solidFill>
              <a:latin typeface="Source Sans Pro" panose="020B0503030403020204" pitchFamily="34" charset="0"/>
            </a:endParaRPr>
          </a:p>
          <a:p>
            <a:pPr marL="0" indent="0" rtl="0" fontAlgn="base">
              <a:spcBef>
                <a:spcPts val="1000"/>
              </a:spcBef>
              <a:spcAft>
                <a:spcPts val="0"/>
              </a:spcAft>
              <a:buNone/>
            </a:pPr>
            <a:endParaRPr lang="en-US" sz="1800" b="0" i="0" u="none" strike="noStrike" dirty="0">
              <a:solidFill>
                <a:srgbClr val="53575A"/>
              </a:solidFill>
              <a:effectLst/>
              <a:latin typeface="Arial" panose="020B0604020202020204" pitchFamily="34" charset="0"/>
            </a:endParaRPr>
          </a:p>
        </p:txBody>
      </p:sp>
      <p:sp>
        <p:nvSpPr>
          <p:cNvPr id="5" name="Slide Number Placeholder 4">
            <a:extLst>
              <a:ext uri="{FF2B5EF4-FFF2-40B4-BE49-F238E27FC236}">
                <a16:creationId xmlns:a16="http://schemas.microsoft.com/office/drawing/2014/main" id="{0A351263-4FBE-455B-AF03-18C73E8543B3}"/>
              </a:ext>
            </a:extLst>
          </p:cNvPr>
          <p:cNvSpPr>
            <a:spLocks noGrp="1"/>
          </p:cNvSpPr>
          <p:nvPr>
            <p:ph type="sldNum" sz="quarter" idx="10"/>
          </p:nvPr>
        </p:nvSpPr>
        <p:spPr/>
        <p:txBody>
          <a:bodyPr/>
          <a:lstStyle/>
          <a:p>
            <a:pPr>
              <a:defRPr/>
            </a:pPr>
            <a:fld id="{19F883E1-6DB3-424C-AEDE-CC6629DEB65D}" type="slidenum">
              <a:rPr lang="en-US" altLang="en-US" smtClean="0"/>
              <a:pPr>
                <a:defRPr/>
              </a:pPr>
              <a:t>11</a:t>
            </a:fld>
            <a:endParaRPr lang="en-US" altLang="en-US"/>
          </a:p>
        </p:txBody>
      </p:sp>
    </p:spTree>
    <p:extLst>
      <p:ext uri="{BB962C8B-B14F-4D97-AF65-F5344CB8AC3E}">
        <p14:creationId xmlns:p14="http://schemas.microsoft.com/office/powerpoint/2010/main" val="1156823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B1F11-B2D4-4417-8C06-49EA5A6239B2}"/>
              </a:ext>
            </a:extLst>
          </p:cNvPr>
          <p:cNvSpPr>
            <a:spLocks noGrp="1"/>
          </p:cNvSpPr>
          <p:nvPr>
            <p:ph type="title"/>
          </p:nvPr>
        </p:nvSpPr>
        <p:spPr>
          <a:xfrm>
            <a:off x="1277650" y="365125"/>
            <a:ext cx="10046043" cy="1325563"/>
          </a:xfrm>
        </p:spPr>
        <p:txBody>
          <a:bodyPr wrap="square" anchor="b">
            <a:normAutofit/>
          </a:bodyPr>
          <a:lstStyle/>
          <a:p>
            <a:r>
              <a:rPr lang="en-US" sz="4400" dirty="0"/>
              <a:t>Considerations</a:t>
            </a:r>
          </a:p>
        </p:txBody>
      </p:sp>
      <p:sp>
        <p:nvSpPr>
          <p:cNvPr id="4" name="Slide Number Placeholder 3">
            <a:extLst>
              <a:ext uri="{FF2B5EF4-FFF2-40B4-BE49-F238E27FC236}">
                <a16:creationId xmlns:a16="http://schemas.microsoft.com/office/drawing/2014/main" id="{F17CD460-72A7-4521-B629-DB0D0ED1CB8D}"/>
              </a:ext>
            </a:extLst>
          </p:cNvPr>
          <p:cNvSpPr>
            <a:spLocks noGrp="1"/>
          </p:cNvSpPr>
          <p:nvPr>
            <p:ph type="sldNum" sz="quarter" idx="10"/>
          </p:nvPr>
        </p:nvSpPr>
        <p:spPr>
          <a:xfrm>
            <a:off x="10437813" y="6356350"/>
            <a:ext cx="915987" cy="365125"/>
          </a:xfrm>
        </p:spPr>
        <p:txBody>
          <a:bodyPr wrap="square" anchor="ctr">
            <a:normAutofit/>
          </a:bodyPr>
          <a:lstStyle/>
          <a:p>
            <a:pPr>
              <a:spcAft>
                <a:spcPts val="600"/>
              </a:spcAft>
              <a:defRPr/>
            </a:pPr>
            <a:fld id="{FBEDD817-AB0B-A34C-9FCE-295985F01EC4}" type="slidenum">
              <a:rPr lang="en-US" altLang="en-US" smtClean="0"/>
              <a:pPr>
                <a:spcAft>
                  <a:spcPts val="600"/>
                </a:spcAft>
                <a:defRPr/>
              </a:pPr>
              <a:t>12</a:t>
            </a:fld>
            <a:endParaRPr lang="en-US" altLang="en-US"/>
          </a:p>
        </p:txBody>
      </p:sp>
      <p:graphicFrame>
        <p:nvGraphicFramePr>
          <p:cNvPr id="6" name="Content Placeholder 2">
            <a:extLst>
              <a:ext uri="{FF2B5EF4-FFF2-40B4-BE49-F238E27FC236}">
                <a16:creationId xmlns:a16="http://schemas.microsoft.com/office/drawing/2014/main" id="{C3E9F55A-063C-4FEF-8211-E1212CE3220D}"/>
              </a:ext>
            </a:extLst>
          </p:cNvPr>
          <p:cNvGraphicFramePr>
            <a:graphicFrameLocks noGrp="1"/>
          </p:cNvGraphicFramePr>
          <p:nvPr>
            <p:ph sz="half" idx="1"/>
            <p:extLst>
              <p:ext uri="{D42A27DB-BD31-4B8C-83A1-F6EECF244321}">
                <p14:modId xmlns:p14="http://schemas.microsoft.com/office/powerpoint/2010/main" val="4243198913"/>
              </p:ext>
            </p:extLst>
          </p:nvPr>
        </p:nvGraphicFramePr>
        <p:xfrm>
          <a:off x="1277650" y="1798320"/>
          <a:ext cx="10058400" cy="441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669783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77F4C-9DD0-44FF-9470-D87310F200F7}"/>
              </a:ext>
            </a:extLst>
          </p:cNvPr>
          <p:cNvSpPr>
            <a:spLocks noGrp="1"/>
          </p:cNvSpPr>
          <p:nvPr>
            <p:ph type="title"/>
          </p:nvPr>
        </p:nvSpPr>
        <p:spPr/>
        <p:txBody>
          <a:bodyPr/>
          <a:lstStyle/>
          <a:p>
            <a:r>
              <a:rPr lang="en-US" dirty="0"/>
              <a:t>A new opportunity</a:t>
            </a:r>
          </a:p>
        </p:txBody>
      </p:sp>
      <p:sp>
        <p:nvSpPr>
          <p:cNvPr id="3" name="Content Placeholder 2">
            <a:extLst>
              <a:ext uri="{FF2B5EF4-FFF2-40B4-BE49-F238E27FC236}">
                <a16:creationId xmlns:a16="http://schemas.microsoft.com/office/drawing/2014/main" id="{D29615A6-8506-4F5B-9109-6C28D5B2B552}"/>
              </a:ext>
            </a:extLst>
          </p:cNvPr>
          <p:cNvSpPr>
            <a:spLocks noGrp="1"/>
          </p:cNvSpPr>
          <p:nvPr>
            <p:ph sz="half" idx="1"/>
          </p:nvPr>
        </p:nvSpPr>
        <p:spPr/>
        <p:txBody>
          <a:bodyPr/>
          <a:lstStyle/>
          <a:p>
            <a:r>
              <a:rPr lang="en-US" sz="2000" b="0" i="0" u="none" strike="noStrike" dirty="0">
                <a:solidFill>
                  <a:srgbClr val="000000"/>
                </a:solidFill>
                <a:effectLst/>
                <a:latin typeface="Calibri" panose="020F0502020204030204" pitchFamily="34" charset="0"/>
              </a:rPr>
              <a:t>The California Community Colleges system considered moving from TOP to CIP several times over the last decade, but the issue was not prioritized because of concerns about workload for faculty.</a:t>
            </a:r>
          </a:p>
          <a:p>
            <a:r>
              <a:rPr lang="en-US" sz="2000" dirty="0">
                <a:solidFill>
                  <a:srgbClr val="000000"/>
                </a:solidFill>
                <a:latin typeface="Calibri" panose="020F0502020204030204" pitchFamily="34" charset="0"/>
              </a:rPr>
              <a:t>The new mandate to create common course numbers, building on the work already done to create Associate Degrees for Transfer and Transfer Model Curricula, creates an opportunity to more efficiently align and update course and program codes.</a:t>
            </a:r>
            <a:endParaRPr lang="en-US" sz="2000" b="0" i="0" u="none" strike="noStrike" dirty="0">
              <a:solidFill>
                <a:srgbClr val="000000"/>
              </a:solidFill>
              <a:effectLst/>
              <a:latin typeface="Calibri" panose="020F0502020204030204" pitchFamily="34" charset="0"/>
            </a:endParaRPr>
          </a:p>
          <a:p>
            <a:r>
              <a:rPr lang="en-US" sz="2000" b="0" i="0" u="none" strike="noStrike" dirty="0">
                <a:solidFill>
                  <a:srgbClr val="000000"/>
                </a:solidFill>
                <a:effectLst/>
                <a:latin typeface="Calibri" panose="020F0502020204030204" pitchFamily="34" charset="0"/>
              </a:rPr>
              <a:t>This effort has the added benefit of supporting Guided Pathways and Strong Workforce Program implementation because it will be easier to align programs with job codes, labor market information, and many other data sources.</a:t>
            </a:r>
          </a:p>
          <a:p>
            <a:r>
              <a:rPr lang="en-US" sz="2000" b="0" i="0" u="none" strike="noStrike" dirty="0">
                <a:solidFill>
                  <a:srgbClr val="000000"/>
                </a:solidFill>
                <a:effectLst/>
                <a:latin typeface="Calibri" panose="020F0502020204030204" pitchFamily="34" charset="0"/>
              </a:rPr>
              <a:t>Extensive communication will be needed for the field about the rationale and benefits of the conversion of TOP to CIP. Colleges will see this as another unfunded mandate on top of a long list of labor-intensive requirements from the Chancellor’s Office.</a:t>
            </a:r>
          </a:p>
          <a:p>
            <a:endParaRPr lang="en-US" dirty="0"/>
          </a:p>
        </p:txBody>
      </p:sp>
      <p:sp>
        <p:nvSpPr>
          <p:cNvPr id="4" name="Slide Number Placeholder 3">
            <a:extLst>
              <a:ext uri="{FF2B5EF4-FFF2-40B4-BE49-F238E27FC236}">
                <a16:creationId xmlns:a16="http://schemas.microsoft.com/office/drawing/2014/main" id="{17659612-6C6F-407D-9861-40812F17C9D8}"/>
              </a:ext>
            </a:extLst>
          </p:cNvPr>
          <p:cNvSpPr>
            <a:spLocks noGrp="1"/>
          </p:cNvSpPr>
          <p:nvPr>
            <p:ph type="sldNum" sz="quarter" idx="10"/>
          </p:nvPr>
        </p:nvSpPr>
        <p:spPr/>
        <p:txBody>
          <a:bodyPr/>
          <a:lstStyle/>
          <a:p>
            <a:pPr>
              <a:defRPr/>
            </a:pPr>
            <a:fld id="{FBEDD817-AB0B-A34C-9FCE-295985F01EC4}" type="slidenum">
              <a:rPr lang="en-US" altLang="en-US" smtClean="0"/>
              <a:pPr>
                <a:defRPr/>
              </a:pPr>
              <a:t>13</a:t>
            </a:fld>
            <a:endParaRPr lang="en-US" altLang="en-US"/>
          </a:p>
        </p:txBody>
      </p:sp>
    </p:spTree>
    <p:extLst>
      <p:ext uri="{BB962C8B-B14F-4D97-AF65-F5344CB8AC3E}">
        <p14:creationId xmlns:p14="http://schemas.microsoft.com/office/powerpoint/2010/main" val="2715097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77F4C-9DD0-44FF-9470-D87310F200F7}"/>
              </a:ext>
            </a:extLst>
          </p:cNvPr>
          <p:cNvSpPr>
            <a:spLocks noGrp="1"/>
          </p:cNvSpPr>
          <p:nvPr>
            <p:ph type="title"/>
          </p:nvPr>
        </p:nvSpPr>
        <p:spPr/>
        <p:txBody>
          <a:bodyPr/>
          <a:lstStyle/>
          <a:p>
            <a:r>
              <a:rPr lang="en-US" dirty="0"/>
              <a:t>One possible way forward</a:t>
            </a:r>
          </a:p>
        </p:txBody>
      </p:sp>
      <p:sp>
        <p:nvSpPr>
          <p:cNvPr id="3" name="Content Placeholder 2">
            <a:extLst>
              <a:ext uri="{FF2B5EF4-FFF2-40B4-BE49-F238E27FC236}">
                <a16:creationId xmlns:a16="http://schemas.microsoft.com/office/drawing/2014/main" id="{D29615A6-8506-4F5B-9109-6C28D5B2B552}"/>
              </a:ext>
            </a:extLst>
          </p:cNvPr>
          <p:cNvSpPr>
            <a:spLocks noGrp="1"/>
          </p:cNvSpPr>
          <p:nvPr>
            <p:ph sz="half" idx="1"/>
          </p:nvPr>
        </p:nvSpPr>
        <p:spPr/>
        <p:txBody>
          <a:bodyPr/>
          <a:lstStyle/>
          <a:p>
            <a:r>
              <a:rPr lang="en-US" sz="2000" dirty="0">
                <a:solidFill>
                  <a:srgbClr val="000000"/>
                </a:solidFill>
                <a:latin typeface="Calibri" panose="020F0502020204030204" pitchFamily="34" charset="0"/>
              </a:rPr>
              <a:t>Assign CIP codes to courses and programs that have already been aligned</a:t>
            </a:r>
          </a:p>
          <a:p>
            <a:pPr lvl="1"/>
            <a:r>
              <a:rPr lang="en-US" sz="1800" dirty="0">
                <a:solidFill>
                  <a:srgbClr val="000000"/>
                </a:solidFill>
                <a:latin typeface="Calibri" panose="020F0502020204030204" pitchFamily="34" charset="0"/>
              </a:rPr>
              <a:t>C-ID descriptors </a:t>
            </a:r>
          </a:p>
          <a:p>
            <a:pPr lvl="1"/>
            <a:r>
              <a:rPr lang="en-US" sz="1800" dirty="0">
                <a:solidFill>
                  <a:srgbClr val="000000"/>
                </a:solidFill>
                <a:latin typeface="Calibri" panose="020F0502020204030204" pitchFamily="34" charset="0"/>
              </a:rPr>
              <a:t>ADTs</a:t>
            </a:r>
          </a:p>
          <a:p>
            <a:pPr lvl="1"/>
            <a:r>
              <a:rPr lang="en-US" sz="1800" dirty="0">
                <a:solidFill>
                  <a:srgbClr val="000000"/>
                </a:solidFill>
                <a:latin typeface="Calibri" panose="020F0502020204030204" pitchFamily="34" charset="0"/>
              </a:rPr>
              <a:t>Courses flagged for common course numbering</a:t>
            </a:r>
          </a:p>
          <a:p>
            <a:r>
              <a:rPr lang="en-US" sz="2000" dirty="0">
                <a:solidFill>
                  <a:srgbClr val="000000"/>
                </a:solidFill>
                <a:latin typeface="Calibri" panose="020F0502020204030204" pitchFamily="34" charset="0"/>
              </a:rPr>
              <a:t>Create a tool that makes it easy for faculty to see and evaluate options</a:t>
            </a:r>
          </a:p>
          <a:p>
            <a:pPr lvl="1"/>
            <a:r>
              <a:rPr lang="en-US" sz="1800" dirty="0">
                <a:solidFill>
                  <a:srgbClr val="000000"/>
                </a:solidFill>
                <a:latin typeface="Calibri" panose="020F0502020204030204" pitchFamily="34" charset="0"/>
              </a:rPr>
              <a:t>Include a decision-tree approach, such as clarifying which CIP code is more accurate based on related jobs</a:t>
            </a:r>
          </a:p>
          <a:p>
            <a:pPr lvl="1"/>
            <a:r>
              <a:rPr lang="en-US" sz="1800" dirty="0">
                <a:solidFill>
                  <a:srgbClr val="000000"/>
                </a:solidFill>
                <a:latin typeface="Calibri" panose="020F0502020204030204" pitchFamily="34" charset="0"/>
              </a:rPr>
              <a:t>Share information about codes chosen by other colleges</a:t>
            </a:r>
          </a:p>
          <a:p>
            <a:r>
              <a:rPr lang="en-US" sz="2000" dirty="0">
                <a:solidFill>
                  <a:srgbClr val="000000"/>
                </a:solidFill>
                <a:latin typeface="Calibri" panose="020F0502020204030204" pitchFamily="34" charset="0"/>
              </a:rPr>
              <a:t>Develop a professional development and communications strategy </a:t>
            </a:r>
          </a:p>
          <a:p>
            <a:pPr lvl="1"/>
            <a:r>
              <a:rPr lang="en-US" sz="1800" dirty="0">
                <a:solidFill>
                  <a:srgbClr val="000000"/>
                </a:solidFill>
                <a:latin typeface="Calibri" panose="020F0502020204030204" pitchFamily="34" charset="0"/>
              </a:rPr>
              <a:t>clear value proposition </a:t>
            </a:r>
          </a:p>
          <a:p>
            <a:pPr lvl="1"/>
            <a:r>
              <a:rPr lang="en-US" sz="1800" dirty="0">
                <a:solidFill>
                  <a:srgbClr val="000000"/>
                </a:solidFill>
                <a:latin typeface="Calibri" panose="020F0502020204030204" pitchFamily="34" charset="0"/>
              </a:rPr>
              <a:t>policy changes and requirements</a:t>
            </a:r>
          </a:p>
          <a:p>
            <a:pPr lvl="1"/>
            <a:r>
              <a:rPr lang="en-US" sz="1800" dirty="0">
                <a:solidFill>
                  <a:srgbClr val="000000"/>
                </a:solidFill>
                <a:latin typeface="Calibri" panose="020F0502020204030204" pitchFamily="34" charset="0"/>
              </a:rPr>
              <a:t>process by which college faculty will evaluate the suggested codes</a:t>
            </a:r>
          </a:p>
        </p:txBody>
      </p:sp>
      <p:sp>
        <p:nvSpPr>
          <p:cNvPr id="4" name="Slide Number Placeholder 3">
            <a:extLst>
              <a:ext uri="{FF2B5EF4-FFF2-40B4-BE49-F238E27FC236}">
                <a16:creationId xmlns:a16="http://schemas.microsoft.com/office/drawing/2014/main" id="{17659612-6C6F-407D-9861-40812F17C9D8}"/>
              </a:ext>
            </a:extLst>
          </p:cNvPr>
          <p:cNvSpPr>
            <a:spLocks noGrp="1"/>
          </p:cNvSpPr>
          <p:nvPr>
            <p:ph type="sldNum" sz="quarter" idx="10"/>
          </p:nvPr>
        </p:nvSpPr>
        <p:spPr/>
        <p:txBody>
          <a:bodyPr/>
          <a:lstStyle/>
          <a:p>
            <a:pPr>
              <a:defRPr/>
            </a:pPr>
            <a:fld id="{FBEDD817-AB0B-A34C-9FCE-295985F01EC4}" type="slidenum">
              <a:rPr lang="en-US" altLang="en-US" smtClean="0"/>
              <a:pPr>
                <a:defRPr/>
              </a:pPr>
              <a:t>14</a:t>
            </a:fld>
            <a:endParaRPr lang="en-US" altLang="en-US"/>
          </a:p>
        </p:txBody>
      </p:sp>
    </p:spTree>
    <p:extLst>
      <p:ext uri="{BB962C8B-B14F-4D97-AF65-F5344CB8AC3E}">
        <p14:creationId xmlns:p14="http://schemas.microsoft.com/office/powerpoint/2010/main" val="16015713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C1B42-970A-4817-9816-7F50E8518B1C}"/>
              </a:ext>
            </a:extLst>
          </p:cNvPr>
          <p:cNvSpPr>
            <a:spLocks noGrp="1"/>
          </p:cNvSpPr>
          <p:nvPr>
            <p:ph type="title"/>
          </p:nvPr>
        </p:nvSpPr>
        <p:spPr>
          <a:xfrm>
            <a:off x="1277650" y="365125"/>
            <a:ext cx="10046043" cy="1196975"/>
          </a:xfrm>
        </p:spPr>
        <p:txBody>
          <a:bodyPr/>
          <a:lstStyle/>
          <a:p>
            <a:pPr algn="ctr"/>
            <a:r>
              <a:rPr lang="en-US" b="1" dirty="0"/>
              <a:t>TOP …to… CIP</a:t>
            </a:r>
            <a:br>
              <a:rPr lang="en-US" b="1" dirty="0"/>
            </a:br>
            <a:r>
              <a:rPr lang="en-US" b="1" dirty="0"/>
              <a:t>What next?</a:t>
            </a:r>
          </a:p>
        </p:txBody>
      </p:sp>
      <p:sp>
        <p:nvSpPr>
          <p:cNvPr id="3" name="Content Placeholder 2">
            <a:extLst>
              <a:ext uri="{FF2B5EF4-FFF2-40B4-BE49-F238E27FC236}">
                <a16:creationId xmlns:a16="http://schemas.microsoft.com/office/drawing/2014/main" id="{7CAFFE82-C91F-4127-B2EC-93C91DFD3DFE}"/>
              </a:ext>
            </a:extLst>
          </p:cNvPr>
          <p:cNvSpPr>
            <a:spLocks noGrp="1"/>
          </p:cNvSpPr>
          <p:nvPr>
            <p:ph sz="half" idx="1"/>
          </p:nvPr>
        </p:nvSpPr>
        <p:spPr/>
        <p:txBody>
          <a:bodyPr/>
          <a:lstStyle/>
          <a:p>
            <a:pPr rtl="0" fontAlgn="base">
              <a:spcBef>
                <a:spcPts val="0"/>
              </a:spcBef>
              <a:spcAft>
                <a:spcPts val="800"/>
              </a:spcAft>
              <a:buFont typeface="Arial" panose="020B0604020202020204" pitchFamily="34" charset="0"/>
              <a:buChar char="•"/>
            </a:pPr>
            <a:endParaRPr lang="en-US" sz="1800" dirty="0">
              <a:solidFill>
                <a:srgbClr val="000000"/>
              </a:solidFill>
              <a:latin typeface="Calibri" panose="020F0502020204030204" pitchFamily="34" charset="0"/>
            </a:endParaRPr>
          </a:p>
          <a:p>
            <a:pPr marL="0" indent="0" algn="ctr" rtl="0" fontAlgn="base">
              <a:spcBef>
                <a:spcPts val="0"/>
              </a:spcBef>
              <a:spcAft>
                <a:spcPts val="800"/>
              </a:spcAft>
              <a:buNone/>
            </a:pPr>
            <a:r>
              <a:rPr lang="en-US" sz="3200" b="1" i="0" u="none" strike="noStrike" dirty="0">
                <a:solidFill>
                  <a:srgbClr val="000000"/>
                </a:solidFill>
                <a:effectLst/>
                <a:latin typeface="Calibri" panose="020F0502020204030204" pitchFamily="34" charset="0"/>
                <a:hlinkClick r:id="rId3"/>
              </a:rPr>
              <a:t>ACTIVITY</a:t>
            </a:r>
            <a:endParaRPr lang="en-US" sz="3200" b="1" i="0" u="none" strike="noStrike" dirty="0">
              <a:solidFill>
                <a:srgbClr val="000000"/>
              </a:solidFill>
              <a:effectLst/>
              <a:latin typeface="Calibri" panose="020F0502020204030204" pitchFamily="34" charset="0"/>
            </a:endParaRPr>
          </a:p>
        </p:txBody>
      </p:sp>
      <p:sp>
        <p:nvSpPr>
          <p:cNvPr id="4" name="Slide Number Placeholder 3">
            <a:extLst>
              <a:ext uri="{FF2B5EF4-FFF2-40B4-BE49-F238E27FC236}">
                <a16:creationId xmlns:a16="http://schemas.microsoft.com/office/drawing/2014/main" id="{80F030B8-62D4-45E3-941F-1941C7C5C4B7}"/>
              </a:ext>
            </a:extLst>
          </p:cNvPr>
          <p:cNvSpPr>
            <a:spLocks noGrp="1"/>
          </p:cNvSpPr>
          <p:nvPr>
            <p:ph type="sldNum" sz="quarter" idx="10"/>
          </p:nvPr>
        </p:nvSpPr>
        <p:spPr/>
        <p:txBody>
          <a:bodyPr/>
          <a:lstStyle/>
          <a:p>
            <a:pPr>
              <a:defRPr/>
            </a:pPr>
            <a:fld id="{FBEDD817-AB0B-A34C-9FCE-295985F01EC4}" type="slidenum">
              <a:rPr lang="en-US" altLang="en-US" smtClean="0"/>
              <a:pPr>
                <a:defRPr/>
              </a:pPr>
              <a:t>15</a:t>
            </a:fld>
            <a:endParaRPr lang="en-US" altLang="en-US"/>
          </a:p>
        </p:txBody>
      </p:sp>
    </p:spTree>
    <p:extLst>
      <p:ext uri="{BB962C8B-B14F-4D97-AF65-F5344CB8AC3E}">
        <p14:creationId xmlns:p14="http://schemas.microsoft.com/office/powerpoint/2010/main" val="2993923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CC292-C885-414B-9F9F-2D3F9138A7AE}"/>
              </a:ext>
            </a:extLst>
          </p:cNvPr>
          <p:cNvSpPr>
            <a:spLocks noGrp="1"/>
          </p:cNvSpPr>
          <p:nvPr>
            <p:ph type="title"/>
          </p:nvPr>
        </p:nvSpPr>
        <p:spPr>
          <a:xfrm>
            <a:off x="1277650" y="365126"/>
            <a:ext cx="10046043" cy="1018198"/>
          </a:xfrm>
        </p:spPr>
        <p:txBody>
          <a:bodyPr>
            <a:normAutofit/>
          </a:bodyPr>
          <a:lstStyle/>
          <a:p>
            <a:pPr algn="ctr"/>
            <a:r>
              <a:rPr lang="en-US" sz="4400" dirty="0"/>
              <a:t>Questions? Contact </a:t>
            </a:r>
            <a:r>
              <a:rPr lang="en-US" sz="4400" dirty="0">
                <a:hlinkClick r:id="rId2"/>
              </a:rPr>
              <a:t>info@asccc.org</a:t>
            </a:r>
            <a:r>
              <a:rPr lang="en-US" sz="4400" dirty="0"/>
              <a:t> </a:t>
            </a:r>
          </a:p>
        </p:txBody>
      </p:sp>
      <p:sp>
        <p:nvSpPr>
          <p:cNvPr id="4" name="Slide Number Placeholder 3">
            <a:extLst>
              <a:ext uri="{FF2B5EF4-FFF2-40B4-BE49-F238E27FC236}">
                <a16:creationId xmlns:a16="http://schemas.microsoft.com/office/drawing/2014/main" id="{65EED2BF-6CFF-40F3-973C-0D83DA7A8517}"/>
              </a:ext>
            </a:extLst>
          </p:cNvPr>
          <p:cNvSpPr>
            <a:spLocks noGrp="1"/>
          </p:cNvSpPr>
          <p:nvPr>
            <p:ph type="sldNum" sz="quarter" idx="10"/>
          </p:nvPr>
        </p:nvSpPr>
        <p:spPr/>
        <p:txBody>
          <a:bodyPr/>
          <a:lstStyle/>
          <a:p>
            <a:pPr>
              <a:defRPr/>
            </a:pPr>
            <a:fld id="{FBEDD817-AB0B-A34C-9FCE-295985F01EC4}" type="slidenum">
              <a:rPr lang="en-US" altLang="en-US" smtClean="0"/>
              <a:pPr>
                <a:defRPr/>
              </a:pPr>
              <a:t>16</a:t>
            </a:fld>
            <a:endParaRPr lang="en-US" altLang="en-US"/>
          </a:p>
        </p:txBody>
      </p:sp>
      <p:pic>
        <p:nvPicPr>
          <p:cNvPr id="7" name="Content Placeholder 6" descr="Person with idea concept">
            <a:extLst>
              <a:ext uri="{FF2B5EF4-FFF2-40B4-BE49-F238E27FC236}">
                <a16:creationId xmlns:a16="http://schemas.microsoft.com/office/drawing/2014/main" id="{5404DDD9-B76F-4DD9-B6F9-B848280892D4}"/>
              </a:ext>
            </a:extLst>
          </p:cNvPr>
          <p:cNvPicPr>
            <a:picLocks noGrp="1" noChangeAspect="1"/>
          </p:cNvPicPr>
          <p:nvPr>
            <p:ph sz="half" idx="1"/>
          </p:nvPr>
        </p:nvPicPr>
        <p:blipFill>
          <a:blip r:embed="rId3"/>
          <a:stretch>
            <a:fillRect/>
          </a:stretch>
        </p:blipFill>
        <p:spPr>
          <a:xfrm>
            <a:off x="2992438" y="1798638"/>
            <a:ext cx="6629400" cy="4419600"/>
          </a:xfrm>
        </p:spPr>
      </p:pic>
    </p:spTree>
    <p:extLst>
      <p:ext uri="{BB962C8B-B14F-4D97-AF65-F5344CB8AC3E}">
        <p14:creationId xmlns:p14="http://schemas.microsoft.com/office/powerpoint/2010/main" val="2152860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CC292-C885-414B-9F9F-2D3F9138A7AE}"/>
              </a:ext>
            </a:extLst>
          </p:cNvPr>
          <p:cNvSpPr>
            <a:spLocks noGrp="1"/>
          </p:cNvSpPr>
          <p:nvPr>
            <p:ph type="title"/>
          </p:nvPr>
        </p:nvSpPr>
        <p:spPr>
          <a:xfrm>
            <a:off x="1538907" y="2919901"/>
            <a:ext cx="10046043" cy="1018198"/>
          </a:xfrm>
        </p:spPr>
        <p:txBody>
          <a:bodyPr>
            <a:normAutofit fontScale="90000"/>
          </a:bodyPr>
          <a:lstStyle/>
          <a:p>
            <a:pPr algn="ctr"/>
            <a:r>
              <a:rPr lang="en-US" sz="4400" dirty="0"/>
              <a:t>This next section provides </a:t>
            </a:r>
            <a:br>
              <a:rPr lang="en-US" sz="4400" dirty="0"/>
            </a:br>
            <a:r>
              <a:rPr lang="en-US" sz="4400" dirty="0"/>
              <a:t>detail on the codes</a:t>
            </a:r>
          </a:p>
        </p:txBody>
      </p:sp>
      <p:sp>
        <p:nvSpPr>
          <p:cNvPr id="4" name="Slide Number Placeholder 3">
            <a:extLst>
              <a:ext uri="{FF2B5EF4-FFF2-40B4-BE49-F238E27FC236}">
                <a16:creationId xmlns:a16="http://schemas.microsoft.com/office/drawing/2014/main" id="{65EED2BF-6CFF-40F3-973C-0D83DA7A8517}"/>
              </a:ext>
            </a:extLst>
          </p:cNvPr>
          <p:cNvSpPr>
            <a:spLocks noGrp="1"/>
          </p:cNvSpPr>
          <p:nvPr>
            <p:ph type="sldNum" sz="quarter" idx="10"/>
          </p:nvPr>
        </p:nvSpPr>
        <p:spPr/>
        <p:txBody>
          <a:bodyPr/>
          <a:lstStyle/>
          <a:p>
            <a:pPr>
              <a:defRPr/>
            </a:pPr>
            <a:fld id="{FBEDD817-AB0B-A34C-9FCE-295985F01EC4}" type="slidenum">
              <a:rPr lang="en-US" altLang="en-US" smtClean="0"/>
              <a:pPr>
                <a:defRPr/>
              </a:pPr>
              <a:t>17</a:t>
            </a:fld>
            <a:endParaRPr lang="en-US" altLang="en-US"/>
          </a:p>
        </p:txBody>
      </p:sp>
    </p:spTree>
    <p:extLst>
      <p:ext uri="{BB962C8B-B14F-4D97-AF65-F5344CB8AC3E}">
        <p14:creationId xmlns:p14="http://schemas.microsoft.com/office/powerpoint/2010/main" val="2123136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82B59-8FAD-4942-A3D4-DAF515C5FAF3}"/>
              </a:ext>
            </a:extLst>
          </p:cNvPr>
          <p:cNvSpPr>
            <a:spLocks noGrp="1"/>
          </p:cNvSpPr>
          <p:nvPr>
            <p:ph type="title"/>
          </p:nvPr>
        </p:nvSpPr>
        <p:spPr>
          <a:xfrm>
            <a:off x="1277650" y="365126"/>
            <a:ext cx="10046043" cy="939800"/>
          </a:xfrm>
        </p:spPr>
        <p:txBody>
          <a:bodyPr>
            <a:normAutofit/>
          </a:bodyPr>
          <a:lstStyle/>
          <a:p>
            <a:r>
              <a:rPr lang="en-US" sz="4000" dirty="0"/>
              <a:t>The History of TOP Codes</a:t>
            </a:r>
          </a:p>
        </p:txBody>
      </p:sp>
      <p:sp>
        <p:nvSpPr>
          <p:cNvPr id="3" name="Content Placeholder 2">
            <a:extLst>
              <a:ext uri="{FF2B5EF4-FFF2-40B4-BE49-F238E27FC236}">
                <a16:creationId xmlns:a16="http://schemas.microsoft.com/office/drawing/2014/main" id="{6C43EC9A-D76A-4E1C-A703-BA654F81F88E}"/>
              </a:ext>
            </a:extLst>
          </p:cNvPr>
          <p:cNvSpPr>
            <a:spLocks noGrp="1"/>
          </p:cNvSpPr>
          <p:nvPr>
            <p:ph sz="half" idx="1"/>
          </p:nvPr>
        </p:nvSpPr>
        <p:spPr>
          <a:xfrm>
            <a:off x="1277650" y="1581150"/>
            <a:ext cx="10058400" cy="4636770"/>
          </a:xfrm>
        </p:spPr>
        <p:txBody>
          <a:bodyPr/>
          <a:lstStyle/>
          <a:p>
            <a:pPr marL="0" indent="0">
              <a:buNone/>
            </a:pPr>
            <a:r>
              <a:rPr lang="en-US" sz="1800" b="0" i="0" u="none" strike="noStrike" dirty="0">
                <a:solidFill>
                  <a:srgbClr val="53575A"/>
                </a:solidFill>
                <a:effectLst/>
                <a:latin typeface="+mn-lt"/>
              </a:rPr>
              <a:t>The Taxonomy of Programs was first published in 1979.  It was designed by Chancellor’s Office staff and is used </a:t>
            </a:r>
            <a:r>
              <a:rPr lang="en-US" sz="1800" b="0" i="1" u="sng" strike="noStrike" dirty="0">
                <a:solidFill>
                  <a:srgbClr val="53575A"/>
                </a:solidFill>
                <a:effectLst/>
                <a:latin typeface="+mn-lt"/>
              </a:rPr>
              <a:t>only</a:t>
            </a:r>
            <a:r>
              <a:rPr lang="en-US" sz="1800" b="0" i="0" u="none" strike="noStrike" dirty="0">
                <a:solidFill>
                  <a:srgbClr val="53575A"/>
                </a:solidFill>
                <a:effectLst/>
                <a:latin typeface="+mn-lt"/>
              </a:rPr>
              <a:t> by the California Community College system. The taxonomy was originally based on a 1973 publication of the Chancellor’s Office called the “Classification of Instructional Disciplines,” which in turn, had been drawn from the federal government’s Higher Education General Information Survey (HEGIS). </a:t>
            </a:r>
          </a:p>
          <a:p>
            <a:pPr marL="0" indent="0">
              <a:buNone/>
            </a:pPr>
            <a:endParaRPr lang="en-US" sz="1800" b="0" i="0" u="none" strike="noStrike" dirty="0">
              <a:solidFill>
                <a:srgbClr val="53575A"/>
              </a:solidFill>
              <a:effectLst/>
              <a:latin typeface="+mn-lt"/>
            </a:endParaRPr>
          </a:p>
          <a:p>
            <a:pPr rtl="0" fontAlgn="base">
              <a:spcBef>
                <a:spcPts val="0"/>
              </a:spcBef>
              <a:spcAft>
                <a:spcPts val="0"/>
              </a:spcAft>
              <a:buFont typeface="Arial" panose="020B0604020202020204" pitchFamily="34" charset="0"/>
              <a:buChar char="•"/>
            </a:pPr>
            <a:r>
              <a:rPr lang="en-US" sz="1800" b="0" i="0" u="none" strike="noStrike" dirty="0">
                <a:solidFill>
                  <a:srgbClr val="53575A"/>
                </a:solidFill>
                <a:effectLst/>
                <a:latin typeface="+mn-lt"/>
              </a:rPr>
              <a:t>The TOP was revised in 1981, 1982, 1983, and 1995.  In 1999 and 2000 individual change pages were issued to correct minor errors and to add vocational asterisks to a few codes.</a:t>
            </a:r>
          </a:p>
          <a:p>
            <a:pPr rtl="0" fontAlgn="base">
              <a:spcBef>
                <a:spcPts val="1000"/>
              </a:spcBef>
              <a:spcAft>
                <a:spcPts val="0"/>
              </a:spcAft>
              <a:buFont typeface="Arial" panose="020B0604020202020204" pitchFamily="34" charset="0"/>
              <a:buChar char="•"/>
            </a:pPr>
            <a:r>
              <a:rPr lang="en-US" sz="1800" b="0" i="0" u="none" strike="noStrike" dirty="0">
                <a:solidFill>
                  <a:srgbClr val="53575A"/>
                </a:solidFill>
                <a:effectLst/>
                <a:latin typeface="+mn-lt"/>
              </a:rPr>
              <a:t>Asterisks were first introduced in the fourth edition (1983) in order to designate programs within which the enrollments are countable for purposes of supplemental apportionments from the federal Vocational Education Act (now called the Carl D. Perkins Vocational and Technical Education Act).</a:t>
            </a:r>
          </a:p>
          <a:p>
            <a:pPr rtl="0" fontAlgn="base">
              <a:spcBef>
                <a:spcPts val="1000"/>
              </a:spcBef>
              <a:spcAft>
                <a:spcPts val="0"/>
              </a:spcAft>
              <a:buFont typeface="Arial" panose="020B0604020202020204" pitchFamily="34" charset="0"/>
              <a:buChar char="•"/>
            </a:pPr>
            <a:r>
              <a:rPr lang="en-US" sz="1800" b="0" i="0" u="none" strike="noStrike" dirty="0">
                <a:solidFill>
                  <a:srgbClr val="53575A"/>
                </a:solidFill>
                <a:effectLst/>
                <a:latin typeface="+mn-lt"/>
              </a:rPr>
              <a:t>They now also mark programs in which student completions are tracked for accountability purposes under various federal and state vocational education mandates</a:t>
            </a:r>
          </a:p>
        </p:txBody>
      </p:sp>
      <p:sp>
        <p:nvSpPr>
          <p:cNvPr id="5" name="Slide Number Placeholder 4">
            <a:extLst>
              <a:ext uri="{FF2B5EF4-FFF2-40B4-BE49-F238E27FC236}">
                <a16:creationId xmlns:a16="http://schemas.microsoft.com/office/drawing/2014/main" id="{FD11CCEF-631C-4D37-8473-E460DEF4C67B}"/>
              </a:ext>
            </a:extLst>
          </p:cNvPr>
          <p:cNvSpPr>
            <a:spLocks noGrp="1"/>
          </p:cNvSpPr>
          <p:nvPr>
            <p:ph type="sldNum" sz="quarter" idx="10"/>
          </p:nvPr>
        </p:nvSpPr>
        <p:spPr/>
        <p:txBody>
          <a:bodyPr/>
          <a:lstStyle/>
          <a:p>
            <a:pPr>
              <a:defRPr/>
            </a:pPr>
            <a:fld id="{C8015428-05F8-DC41-B5EF-349301B1AAC7}" type="slidenum">
              <a:rPr lang="en-US" altLang="en-US" smtClean="0"/>
              <a:pPr>
                <a:defRPr/>
              </a:pPr>
              <a:t>18</a:t>
            </a:fld>
            <a:endParaRPr lang="en-US" altLang="en-US"/>
          </a:p>
        </p:txBody>
      </p:sp>
    </p:spTree>
    <p:extLst>
      <p:ext uri="{BB962C8B-B14F-4D97-AF65-F5344CB8AC3E}">
        <p14:creationId xmlns:p14="http://schemas.microsoft.com/office/powerpoint/2010/main" val="24474887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365FC-9770-472F-B7AC-612B0E900F0C}"/>
              </a:ext>
            </a:extLst>
          </p:cNvPr>
          <p:cNvSpPr>
            <a:spLocks noGrp="1"/>
          </p:cNvSpPr>
          <p:nvPr>
            <p:ph type="title"/>
          </p:nvPr>
        </p:nvSpPr>
        <p:spPr>
          <a:xfrm>
            <a:off x="1277650" y="365125"/>
            <a:ext cx="10046043" cy="1325563"/>
          </a:xfrm>
        </p:spPr>
        <p:txBody>
          <a:bodyPr wrap="square" anchor="b">
            <a:normAutofit/>
          </a:bodyPr>
          <a:lstStyle/>
          <a:p>
            <a:r>
              <a:rPr lang="en-US" sz="4000" dirty="0"/>
              <a:t>What is a TOP Code?</a:t>
            </a:r>
          </a:p>
        </p:txBody>
      </p:sp>
      <p:pic>
        <p:nvPicPr>
          <p:cNvPr id="7" name="Content Placeholder 6" descr="Close-up of a printed circuit board">
            <a:extLst>
              <a:ext uri="{FF2B5EF4-FFF2-40B4-BE49-F238E27FC236}">
                <a16:creationId xmlns:a16="http://schemas.microsoft.com/office/drawing/2014/main" id="{9E5189A1-BCC4-4D78-8B79-ED5D9B9D7610}"/>
              </a:ext>
            </a:extLst>
          </p:cNvPr>
          <p:cNvPicPr>
            <a:picLocks noGrp="1" noChangeAspect="1"/>
          </p:cNvPicPr>
          <p:nvPr>
            <p:ph sz="half" idx="2"/>
          </p:nvPr>
        </p:nvPicPr>
        <p:blipFill rotWithShape="1">
          <a:blip r:embed="rId3"/>
          <a:srcRect l="16854" r="8321"/>
          <a:stretch/>
        </p:blipFill>
        <p:spPr>
          <a:xfrm>
            <a:off x="1277650" y="1798320"/>
            <a:ext cx="4922537" cy="4391343"/>
          </a:xfrm>
          <a:noFill/>
        </p:spPr>
      </p:pic>
      <p:sp>
        <p:nvSpPr>
          <p:cNvPr id="3" name="Content Placeholder 2">
            <a:extLst>
              <a:ext uri="{FF2B5EF4-FFF2-40B4-BE49-F238E27FC236}">
                <a16:creationId xmlns:a16="http://schemas.microsoft.com/office/drawing/2014/main" id="{D46A6884-EC45-40D9-892A-92E4C304FF5C}"/>
              </a:ext>
            </a:extLst>
          </p:cNvPr>
          <p:cNvSpPr>
            <a:spLocks noGrp="1"/>
          </p:cNvSpPr>
          <p:nvPr>
            <p:ph sz="quarter" idx="4"/>
          </p:nvPr>
        </p:nvSpPr>
        <p:spPr>
          <a:xfrm>
            <a:off x="6388259" y="1798320"/>
            <a:ext cx="4948881" cy="4391343"/>
          </a:xfrm>
        </p:spPr>
        <p:txBody>
          <a:bodyPr wrap="square" anchor="t">
            <a:normAutofit/>
          </a:bodyPr>
          <a:lstStyle/>
          <a:p>
            <a:pPr rtl="0" fontAlgn="base">
              <a:spcBef>
                <a:spcPts val="0"/>
              </a:spcBef>
              <a:spcAft>
                <a:spcPts val="0"/>
              </a:spcAft>
              <a:buFont typeface="Arial" panose="020B0604020202020204" pitchFamily="34" charset="0"/>
              <a:buChar char="•"/>
            </a:pPr>
            <a:r>
              <a:rPr lang="en-US" sz="1900" b="0" i="0" u="none" strike="noStrike">
                <a:effectLst/>
              </a:rPr>
              <a:t>The Taxonomy of Program (TOP) is a system of numerical codes used at the state level to collect and report information on programs and courses, in different colleges throughout the state, that have similar outcomes</a:t>
            </a:r>
          </a:p>
          <a:p>
            <a:pPr rtl="0" fontAlgn="base">
              <a:spcBef>
                <a:spcPts val="1000"/>
              </a:spcBef>
              <a:spcAft>
                <a:spcPts val="0"/>
              </a:spcAft>
              <a:buFont typeface="Arial" panose="020B0604020202020204" pitchFamily="34" charset="0"/>
              <a:buChar char="•"/>
            </a:pPr>
            <a:r>
              <a:rPr lang="en-US" sz="1900" b="0" i="0" u="none" strike="noStrike">
                <a:effectLst/>
              </a:rPr>
              <a:t>The TOP was designed to aggregate information about programs.  However, a TOP code must also be assigned to every course in our system.  Although the TOP does not contain as many specific choices as would a system designed for courses, each course should be given the TOP code that comes closest to describing the course content. </a:t>
            </a:r>
          </a:p>
        </p:txBody>
      </p:sp>
      <p:sp>
        <p:nvSpPr>
          <p:cNvPr id="5" name="Slide Number Placeholder 4">
            <a:extLst>
              <a:ext uri="{FF2B5EF4-FFF2-40B4-BE49-F238E27FC236}">
                <a16:creationId xmlns:a16="http://schemas.microsoft.com/office/drawing/2014/main" id="{EFBBE930-919E-432C-BCBC-B383451FCCD2}"/>
              </a:ext>
            </a:extLst>
          </p:cNvPr>
          <p:cNvSpPr>
            <a:spLocks noGrp="1"/>
          </p:cNvSpPr>
          <p:nvPr>
            <p:ph type="sldNum" sz="quarter" idx="10"/>
          </p:nvPr>
        </p:nvSpPr>
        <p:spPr>
          <a:xfrm>
            <a:off x="10437813" y="6356350"/>
            <a:ext cx="915987" cy="365125"/>
          </a:xfrm>
        </p:spPr>
        <p:txBody>
          <a:bodyPr wrap="square" anchor="ctr">
            <a:normAutofit/>
          </a:bodyPr>
          <a:lstStyle/>
          <a:p>
            <a:pPr>
              <a:spcAft>
                <a:spcPts val="600"/>
              </a:spcAft>
              <a:defRPr/>
            </a:pPr>
            <a:fld id="{19F883E1-6DB3-424C-AEDE-CC6629DEB65D}" type="slidenum">
              <a:rPr lang="en-US" altLang="en-US" smtClean="0"/>
              <a:pPr>
                <a:spcAft>
                  <a:spcPts val="600"/>
                </a:spcAft>
                <a:defRPr/>
              </a:pPr>
              <a:t>19</a:t>
            </a:fld>
            <a:endParaRPr lang="en-US" altLang="en-US"/>
          </a:p>
        </p:txBody>
      </p:sp>
    </p:spTree>
    <p:extLst>
      <p:ext uri="{BB962C8B-B14F-4D97-AF65-F5344CB8AC3E}">
        <p14:creationId xmlns:p14="http://schemas.microsoft.com/office/powerpoint/2010/main" val="1511209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9FAB8-6E41-4616-9E14-E5EF46F3FF9B}"/>
              </a:ext>
            </a:extLst>
          </p:cNvPr>
          <p:cNvSpPr>
            <a:spLocks noGrp="1"/>
          </p:cNvSpPr>
          <p:nvPr>
            <p:ph type="title"/>
          </p:nvPr>
        </p:nvSpPr>
        <p:spPr/>
        <p:txBody>
          <a:bodyPr/>
          <a:lstStyle/>
          <a:p>
            <a:r>
              <a:rPr lang="en-US" b="1" dirty="0"/>
              <a:t>TODAY!</a:t>
            </a:r>
          </a:p>
        </p:txBody>
      </p:sp>
      <p:sp>
        <p:nvSpPr>
          <p:cNvPr id="3" name="Content Placeholder 2">
            <a:extLst>
              <a:ext uri="{FF2B5EF4-FFF2-40B4-BE49-F238E27FC236}">
                <a16:creationId xmlns:a16="http://schemas.microsoft.com/office/drawing/2014/main" id="{7432C9D8-C2FC-4A72-A05B-BBC9D199B092}"/>
              </a:ext>
            </a:extLst>
          </p:cNvPr>
          <p:cNvSpPr>
            <a:spLocks noGrp="1"/>
          </p:cNvSpPr>
          <p:nvPr>
            <p:ph idx="1"/>
          </p:nvPr>
        </p:nvSpPr>
        <p:spPr>
          <a:xfrm>
            <a:off x="4360759" y="515566"/>
            <a:ext cx="6672648" cy="5688286"/>
          </a:xfrm>
        </p:spPr>
        <p:txBody>
          <a:bodyPr/>
          <a:lstStyle/>
          <a:p>
            <a:pPr marL="457200" rtl="0">
              <a:spcBef>
                <a:spcPts val="0"/>
              </a:spcBef>
              <a:spcAft>
                <a:spcPts val="0"/>
              </a:spcAft>
            </a:pPr>
            <a:r>
              <a:rPr lang="en-US" b="0" i="0" u="none" strike="noStrike" dirty="0">
                <a:solidFill>
                  <a:srgbClr val="000000"/>
                </a:solidFill>
                <a:effectLst/>
                <a:latin typeface="Arial" panose="020B0604020202020204" pitchFamily="34" charset="0"/>
              </a:rPr>
              <a:t>Courses and programs have required data elements that appear to be complex. This session will cover insights on the history of Taxonomy of Programs (TOP) codes, an explanation of the intended and unintended uses at the state and local level, and considerations of connection to Classification of Instructional Programs (CIP) codes. Join us for an update on system efforts to transition from TOP to CIP and share your ideas around opportunities and challenges this would present at the local college. </a:t>
            </a:r>
          </a:p>
          <a:p>
            <a:pPr marL="457200" rtl="0">
              <a:spcBef>
                <a:spcPts val="0"/>
              </a:spcBef>
              <a:spcAft>
                <a:spcPts val="0"/>
              </a:spcAft>
            </a:pPr>
            <a:endParaRPr lang="en-US" sz="1800" dirty="0">
              <a:solidFill>
                <a:srgbClr val="000000"/>
              </a:solidFill>
              <a:latin typeface="Arial" panose="020B0604020202020204" pitchFamily="34" charset="0"/>
            </a:endParaRPr>
          </a:p>
          <a:p>
            <a:pPr marL="457200" rtl="0">
              <a:spcBef>
                <a:spcPts val="0"/>
              </a:spcBef>
              <a:spcAft>
                <a:spcPts val="0"/>
              </a:spcAft>
            </a:pPr>
            <a:r>
              <a:rPr lang="en-US" sz="1800" b="0" dirty="0">
                <a:solidFill>
                  <a:srgbClr val="000000"/>
                </a:solidFill>
                <a:effectLst/>
                <a:latin typeface="Arial" panose="020B0604020202020204" pitchFamily="34" charset="0"/>
              </a:rPr>
              <a:t>TOP CODE- Taxonomy of Programs</a:t>
            </a:r>
          </a:p>
          <a:p>
            <a:pPr marL="457200" rtl="0">
              <a:spcBef>
                <a:spcPts val="0"/>
              </a:spcBef>
              <a:spcAft>
                <a:spcPts val="0"/>
              </a:spcAft>
            </a:pPr>
            <a:r>
              <a:rPr lang="en-US" sz="1800" dirty="0">
                <a:solidFill>
                  <a:srgbClr val="000000"/>
                </a:solidFill>
                <a:latin typeface="Arial" panose="020B0604020202020204" pitchFamily="34" charset="0"/>
              </a:rPr>
              <a:t>CIP CODE- Classification of Instructional Programs</a:t>
            </a:r>
          </a:p>
          <a:p>
            <a:pPr marL="457200" rtl="0">
              <a:spcBef>
                <a:spcPts val="0"/>
              </a:spcBef>
              <a:spcAft>
                <a:spcPts val="0"/>
              </a:spcAft>
            </a:pPr>
            <a:r>
              <a:rPr lang="en-US" sz="1800" b="0" dirty="0">
                <a:solidFill>
                  <a:srgbClr val="000000"/>
                </a:solidFill>
                <a:effectLst/>
                <a:latin typeface="Arial" panose="020B0604020202020204" pitchFamily="34" charset="0"/>
              </a:rPr>
              <a:t>SOC CODE- Standard Occupational Classification</a:t>
            </a:r>
            <a:endParaRPr lang="en-US" b="0" dirty="0">
              <a:effectLst/>
            </a:endParaRPr>
          </a:p>
          <a:p>
            <a:br>
              <a:rPr lang="en-US" dirty="0"/>
            </a:br>
            <a:endParaRPr lang="en-US" dirty="0"/>
          </a:p>
        </p:txBody>
      </p:sp>
      <p:sp>
        <p:nvSpPr>
          <p:cNvPr id="4" name="Text Placeholder 3">
            <a:extLst>
              <a:ext uri="{FF2B5EF4-FFF2-40B4-BE49-F238E27FC236}">
                <a16:creationId xmlns:a16="http://schemas.microsoft.com/office/drawing/2014/main" id="{1C8A3895-17A6-47CB-B4E4-F9F15A684BD6}"/>
              </a:ext>
            </a:extLst>
          </p:cNvPr>
          <p:cNvSpPr>
            <a:spLocks noGrp="1"/>
          </p:cNvSpPr>
          <p:nvPr>
            <p:ph type="body" sz="half" idx="2"/>
          </p:nvPr>
        </p:nvSpPr>
        <p:spPr/>
        <p:txBody>
          <a:bodyPr/>
          <a:lstStyle/>
          <a:p>
            <a:endParaRPr lang="en-US"/>
          </a:p>
        </p:txBody>
      </p:sp>
      <p:sp>
        <p:nvSpPr>
          <p:cNvPr id="5" name="Slide Number Placeholder 4">
            <a:extLst>
              <a:ext uri="{FF2B5EF4-FFF2-40B4-BE49-F238E27FC236}">
                <a16:creationId xmlns:a16="http://schemas.microsoft.com/office/drawing/2014/main" id="{95710D1D-5D45-4F6F-8A89-7C0422A60ADF}"/>
              </a:ext>
            </a:extLst>
          </p:cNvPr>
          <p:cNvSpPr>
            <a:spLocks noGrp="1"/>
          </p:cNvSpPr>
          <p:nvPr>
            <p:ph type="sldNum" sz="quarter" idx="10"/>
          </p:nvPr>
        </p:nvSpPr>
        <p:spPr/>
        <p:txBody>
          <a:bodyPr/>
          <a:lstStyle/>
          <a:p>
            <a:pPr>
              <a:defRPr/>
            </a:pPr>
            <a:fld id="{C8015428-05F8-DC41-B5EF-349301B1AAC7}" type="slidenum">
              <a:rPr lang="en-US" altLang="en-US" smtClean="0"/>
              <a:pPr>
                <a:defRPr/>
              </a:pPr>
              <a:t>2</a:t>
            </a:fld>
            <a:endParaRPr lang="en-US" altLang="en-US"/>
          </a:p>
        </p:txBody>
      </p:sp>
    </p:spTree>
    <p:extLst>
      <p:ext uri="{BB962C8B-B14F-4D97-AF65-F5344CB8AC3E}">
        <p14:creationId xmlns:p14="http://schemas.microsoft.com/office/powerpoint/2010/main" val="33428360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F6AEEEB-5E05-4879-9E7A-25ECE6D548E6}"/>
              </a:ext>
            </a:extLst>
          </p:cNvPr>
          <p:cNvSpPr>
            <a:spLocks noGrp="1"/>
          </p:cNvSpPr>
          <p:nvPr>
            <p:ph type="title"/>
          </p:nvPr>
        </p:nvSpPr>
        <p:spPr>
          <a:xfrm>
            <a:off x="1277650" y="365126"/>
            <a:ext cx="10046043" cy="749299"/>
          </a:xfrm>
        </p:spPr>
        <p:txBody>
          <a:bodyPr/>
          <a:lstStyle/>
          <a:p>
            <a:r>
              <a:rPr lang="en-US" dirty="0"/>
              <a:t>CIP Codes</a:t>
            </a:r>
          </a:p>
        </p:txBody>
      </p:sp>
      <p:sp>
        <p:nvSpPr>
          <p:cNvPr id="7" name="Content Placeholder 6">
            <a:extLst>
              <a:ext uri="{FF2B5EF4-FFF2-40B4-BE49-F238E27FC236}">
                <a16:creationId xmlns:a16="http://schemas.microsoft.com/office/drawing/2014/main" id="{C6219701-9A71-4F50-BE61-EB5F33504720}"/>
              </a:ext>
            </a:extLst>
          </p:cNvPr>
          <p:cNvSpPr>
            <a:spLocks noGrp="1"/>
          </p:cNvSpPr>
          <p:nvPr>
            <p:ph sz="half" idx="2"/>
          </p:nvPr>
        </p:nvSpPr>
        <p:spPr>
          <a:xfrm>
            <a:off x="1277650" y="1406770"/>
            <a:ext cx="4922537" cy="4782894"/>
          </a:xfrm>
        </p:spPr>
        <p:txBody>
          <a:bodyPr/>
          <a:lstStyle/>
          <a:p>
            <a:r>
              <a:rPr lang="en-US" b="0" i="0" u="none" strike="noStrike" dirty="0">
                <a:solidFill>
                  <a:srgbClr val="53575A"/>
                </a:solidFill>
                <a:effectLst/>
                <a:latin typeface="Source Sans Pro" panose="020B0503030403020204" pitchFamily="34" charset="0"/>
              </a:rPr>
              <a:t>On the federal level, the HEGIS discipline categories were replaced in 1979-80 by the “Classification of Instructional Programs” (CIP), produced by the U.S. Department of Education’s National Center for Education Statistics. </a:t>
            </a:r>
          </a:p>
          <a:p>
            <a:pPr marL="0" indent="0">
              <a:buNone/>
            </a:pPr>
            <a:endParaRPr lang="en-US" b="0" i="0" u="none" strike="noStrike" dirty="0">
              <a:solidFill>
                <a:srgbClr val="53575A"/>
              </a:solidFill>
              <a:effectLst/>
              <a:latin typeface="Source Sans Pro" panose="020B0503030403020204" pitchFamily="34" charset="0"/>
            </a:endParaRPr>
          </a:p>
        </p:txBody>
      </p:sp>
      <p:sp>
        <p:nvSpPr>
          <p:cNvPr id="2" name="Content Placeholder 1">
            <a:extLst>
              <a:ext uri="{FF2B5EF4-FFF2-40B4-BE49-F238E27FC236}">
                <a16:creationId xmlns:a16="http://schemas.microsoft.com/office/drawing/2014/main" id="{3F2312C5-FD96-41A8-93B4-3EEBF3E00C6F}"/>
              </a:ext>
            </a:extLst>
          </p:cNvPr>
          <p:cNvSpPr>
            <a:spLocks noGrp="1"/>
          </p:cNvSpPr>
          <p:nvPr>
            <p:ph sz="quarter" idx="4"/>
          </p:nvPr>
        </p:nvSpPr>
        <p:spPr>
          <a:xfrm>
            <a:off x="6388259" y="1406770"/>
            <a:ext cx="4948881" cy="4782893"/>
          </a:xfrm>
        </p:spPr>
        <p:txBody>
          <a:bodyPr/>
          <a:lstStyle/>
          <a:p>
            <a:pPr rtl="0" fontAlgn="base">
              <a:spcBef>
                <a:spcPts val="0"/>
              </a:spcBef>
              <a:spcAft>
                <a:spcPts val="0"/>
              </a:spcAft>
              <a:buFont typeface="Arial" panose="020B0604020202020204" pitchFamily="34" charset="0"/>
              <a:buChar char="•"/>
            </a:pPr>
            <a:r>
              <a:rPr lang="en-US" sz="2400" b="0" i="0" u="none" strike="noStrike" dirty="0">
                <a:solidFill>
                  <a:srgbClr val="53575A"/>
                </a:solidFill>
                <a:effectLst/>
                <a:latin typeface="Source Sans Pro" panose="020B0503030403020204" pitchFamily="34" charset="0"/>
              </a:rPr>
              <a:t>The Classification of Instructional Programs (CIP) provides a taxonomic scheme that supports the accurate tracking and reporting of fields of study and program completions activity.</a:t>
            </a:r>
          </a:p>
        </p:txBody>
      </p:sp>
      <p:sp>
        <p:nvSpPr>
          <p:cNvPr id="5" name="Slide Number Placeholder 4">
            <a:extLst>
              <a:ext uri="{FF2B5EF4-FFF2-40B4-BE49-F238E27FC236}">
                <a16:creationId xmlns:a16="http://schemas.microsoft.com/office/drawing/2014/main" id="{E87EF0D1-81A0-4DD5-8D5F-99ABC5BB6163}"/>
              </a:ext>
            </a:extLst>
          </p:cNvPr>
          <p:cNvSpPr>
            <a:spLocks noGrp="1"/>
          </p:cNvSpPr>
          <p:nvPr>
            <p:ph type="sldNum" sz="quarter" idx="10"/>
          </p:nvPr>
        </p:nvSpPr>
        <p:spPr/>
        <p:txBody>
          <a:bodyPr/>
          <a:lstStyle/>
          <a:p>
            <a:pPr>
              <a:defRPr/>
            </a:pPr>
            <a:fld id="{19F883E1-6DB3-424C-AEDE-CC6629DEB65D}" type="slidenum">
              <a:rPr lang="en-US" altLang="en-US" smtClean="0"/>
              <a:pPr>
                <a:defRPr/>
              </a:pPr>
              <a:t>20</a:t>
            </a:fld>
            <a:endParaRPr lang="en-US" altLang="en-US"/>
          </a:p>
        </p:txBody>
      </p:sp>
      <p:pic>
        <p:nvPicPr>
          <p:cNvPr id="9" name="Picture 8" descr="Red arrow deviating from a line of white arrows">
            <a:extLst>
              <a:ext uri="{FF2B5EF4-FFF2-40B4-BE49-F238E27FC236}">
                <a16:creationId xmlns:a16="http://schemas.microsoft.com/office/drawing/2014/main" id="{62365148-F6D2-4C31-9CC1-098608FD3E5C}"/>
              </a:ext>
            </a:extLst>
          </p:cNvPr>
          <p:cNvPicPr>
            <a:picLocks noChangeAspect="1"/>
          </p:cNvPicPr>
          <p:nvPr/>
        </p:nvPicPr>
        <p:blipFill>
          <a:blip r:embed="rId3"/>
          <a:stretch>
            <a:fillRect/>
          </a:stretch>
        </p:blipFill>
        <p:spPr>
          <a:xfrm>
            <a:off x="4426109" y="3778250"/>
            <a:ext cx="3924300" cy="2943225"/>
          </a:xfrm>
          <a:prstGeom prst="rect">
            <a:avLst/>
          </a:prstGeom>
        </p:spPr>
      </p:pic>
    </p:spTree>
    <p:extLst>
      <p:ext uri="{BB962C8B-B14F-4D97-AF65-F5344CB8AC3E}">
        <p14:creationId xmlns:p14="http://schemas.microsoft.com/office/powerpoint/2010/main" val="2657458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82B59-8FAD-4942-A3D4-DAF515C5FAF3}"/>
              </a:ext>
            </a:extLst>
          </p:cNvPr>
          <p:cNvSpPr>
            <a:spLocks noGrp="1"/>
          </p:cNvSpPr>
          <p:nvPr>
            <p:ph type="title"/>
          </p:nvPr>
        </p:nvSpPr>
        <p:spPr>
          <a:xfrm>
            <a:off x="1277650" y="365126"/>
            <a:ext cx="10046043" cy="939800"/>
          </a:xfrm>
        </p:spPr>
        <p:txBody>
          <a:bodyPr/>
          <a:lstStyle/>
          <a:p>
            <a:r>
              <a:rPr lang="en-US" dirty="0"/>
              <a:t>TOP Codes and CIP Codes</a:t>
            </a:r>
          </a:p>
        </p:txBody>
      </p:sp>
      <p:sp>
        <p:nvSpPr>
          <p:cNvPr id="3" name="Content Placeholder 2">
            <a:extLst>
              <a:ext uri="{FF2B5EF4-FFF2-40B4-BE49-F238E27FC236}">
                <a16:creationId xmlns:a16="http://schemas.microsoft.com/office/drawing/2014/main" id="{6C43EC9A-D76A-4E1C-A703-BA654F81F88E}"/>
              </a:ext>
            </a:extLst>
          </p:cNvPr>
          <p:cNvSpPr>
            <a:spLocks noGrp="1"/>
          </p:cNvSpPr>
          <p:nvPr>
            <p:ph sz="half" idx="1"/>
          </p:nvPr>
        </p:nvSpPr>
        <p:spPr>
          <a:xfrm>
            <a:off x="1277650" y="1581150"/>
            <a:ext cx="6578726" cy="4636770"/>
          </a:xfrm>
        </p:spPr>
        <p:txBody>
          <a:bodyPr/>
          <a:lstStyle/>
          <a:p>
            <a:r>
              <a:rPr lang="en-US" sz="2000" b="0" i="0" u="none" strike="noStrike" dirty="0">
                <a:solidFill>
                  <a:srgbClr val="53575A"/>
                </a:solidFill>
                <a:effectLst/>
                <a:latin typeface="Source Sans Pro" panose="020B0503030403020204" pitchFamily="34" charset="0"/>
              </a:rPr>
              <a:t>Taxonomy of Programs (TOP) codes are used for every course, degree, and certificate to help identify the program of study. </a:t>
            </a:r>
          </a:p>
          <a:p>
            <a:r>
              <a:rPr lang="en-US" sz="2000" b="0" i="0" u="none" strike="noStrike" dirty="0">
                <a:solidFill>
                  <a:srgbClr val="53575A"/>
                </a:solidFill>
                <a:effectLst/>
                <a:latin typeface="Source Sans Pro" panose="020B0503030403020204" pitchFamily="34" charset="0"/>
              </a:rPr>
              <a:t>The Taxonomy of Programs was first published in 1979. It was designed by Chancellor’s Office staff because ther</a:t>
            </a:r>
            <a:r>
              <a:rPr lang="en-US" sz="2000" dirty="0">
                <a:solidFill>
                  <a:srgbClr val="53575A"/>
                </a:solidFill>
                <a:latin typeface="Source Sans Pro" panose="020B0503030403020204" pitchFamily="34" charset="0"/>
              </a:rPr>
              <a:t>e was no federal system for coding similar courses and programs.</a:t>
            </a:r>
          </a:p>
          <a:p>
            <a:r>
              <a:rPr lang="en-US" sz="2000" dirty="0">
                <a:solidFill>
                  <a:srgbClr val="53575A"/>
                </a:solidFill>
                <a:latin typeface="Source Sans Pro" panose="020B0503030403020204" pitchFamily="34" charset="0"/>
              </a:rPr>
              <a:t>The federal government released a similar taxonomy shortly after, called Classification of Instructional Programs (CIP). California didn’t adopt CIP because the Chancellor’s Office updated TOP codes more frequently than the feds updated CIP codes.</a:t>
            </a:r>
          </a:p>
          <a:p>
            <a:r>
              <a:rPr lang="en-US" sz="2000" dirty="0">
                <a:solidFill>
                  <a:srgbClr val="53575A"/>
                </a:solidFill>
                <a:latin typeface="Source Sans Pro" panose="020B0503030403020204" pitchFamily="34" charset="0"/>
              </a:rPr>
              <a:t>However, edits to TOP codes became less frequent about 20 years ago. The current TOP code manual hasn’t been updated since 2013.</a:t>
            </a:r>
          </a:p>
        </p:txBody>
      </p:sp>
      <p:sp>
        <p:nvSpPr>
          <p:cNvPr id="5" name="Slide Number Placeholder 4">
            <a:extLst>
              <a:ext uri="{FF2B5EF4-FFF2-40B4-BE49-F238E27FC236}">
                <a16:creationId xmlns:a16="http://schemas.microsoft.com/office/drawing/2014/main" id="{FD11CCEF-631C-4D37-8473-E460DEF4C67B}"/>
              </a:ext>
            </a:extLst>
          </p:cNvPr>
          <p:cNvSpPr>
            <a:spLocks noGrp="1"/>
          </p:cNvSpPr>
          <p:nvPr>
            <p:ph type="sldNum" sz="quarter" idx="10"/>
          </p:nvPr>
        </p:nvSpPr>
        <p:spPr/>
        <p:txBody>
          <a:bodyPr/>
          <a:lstStyle/>
          <a:p>
            <a:pPr>
              <a:defRPr/>
            </a:pPr>
            <a:fld id="{C8015428-05F8-DC41-B5EF-349301B1AAC7}" type="slidenum">
              <a:rPr lang="en-US" altLang="en-US" smtClean="0"/>
              <a:pPr>
                <a:defRPr/>
              </a:pPr>
              <a:t>3</a:t>
            </a:fld>
            <a:endParaRPr lang="en-US" altLang="en-US"/>
          </a:p>
        </p:txBody>
      </p:sp>
      <p:sp>
        <p:nvSpPr>
          <p:cNvPr id="4" name="TextBox 3">
            <a:extLst>
              <a:ext uri="{FF2B5EF4-FFF2-40B4-BE49-F238E27FC236}">
                <a16:creationId xmlns:a16="http://schemas.microsoft.com/office/drawing/2014/main" id="{B7A331B3-7DB0-4141-A2D0-4B56733AC723}"/>
              </a:ext>
            </a:extLst>
          </p:cNvPr>
          <p:cNvSpPr txBox="1"/>
          <p:nvPr/>
        </p:nvSpPr>
        <p:spPr>
          <a:xfrm>
            <a:off x="4422710" y="6345302"/>
            <a:ext cx="6826867" cy="338554"/>
          </a:xfrm>
          <a:prstGeom prst="rect">
            <a:avLst/>
          </a:prstGeom>
          <a:noFill/>
        </p:spPr>
        <p:txBody>
          <a:bodyPr wrap="square" rtlCol="0">
            <a:spAutoFit/>
          </a:bodyPr>
          <a:lstStyle/>
          <a:p>
            <a:r>
              <a:rPr lang="en-US" sz="1600" dirty="0">
                <a:solidFill>
                  <a:srgbClr val="53575A"/>
                </a:solidFill>
                <a:latin typeface="Source Sans Pro" panose="020B0503030403020204" pitchFamily="34" charset="0"/>
                <a:cs typeface="Gill Sans" panose="020B0502020104020203" pitchFamily="34" charset="-79"/>
              </a:rPr>
              <a:t>See the end of the presentation for more detailed information on the codes. </a:t>
            </a:r>
          </a:p>
        </p:txBody>
      </p:sp>
      <p:pic>
        <p:nvPicPr>
          <p:cNvPr id="1028" name="Picture 4" descr="LEGO DUPLO Classic Heart Box 10909 by LEGO | Barnes &amp;amp; Noble®">
            <a:extLst>
              <a:ext uri="{FF2B5EF4-FFF2-40B4-BE49-F238E27FC236}">
                <a16:creationId xmlns:a16="http://schemas.microsoft.com/office/drawing/2014/main" id="{B8970BD5-5CA5-48CB-8CA5-F6C0841029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4267" y="266427"/>
            <a:ext cx="3422540" cy="34225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EGO&amp;#39;s Architecture Sets Could Inspire Your Next Trip | The Discoverer">
            <a:extLst>
              <a:ext uri="{FF2B5EF4-FFF2-40B4-BE49-F238E27FC236}">
                <a16:creationId xmlns:a16="http://schemas.microsoft.com/office/drawing/2014/main" id="{1B650CCA-FC85-4F94-8FAB-86C09F729E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4185" y="3899535"/>
            <a:ext cx="2977930" cy="2235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478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BA8CA60-E12A-4E5B-8908-995D75FD3EFD}"/>
              </a:ext>
            </a:extLst>
          </p:cNvPr>
          <p:cNvSpPr>
            <a:spLocks noGrp="1"/>
          </p:cNvSpPr>
          <p:nvPr>
            <p:ph type="title"/>
          </p:nvPr>
        </p:nvSpPr>
        <p:spPr>
          <a:xfrm>
            <a:off x="247135" y="1335091"/>
            <a:ext cx="3583461" cy="1611995"/>
          </a:xfrm>
        </p:spPr>
        <p:txBody>
          <a:bodyPr wrap="square" anchor="b">
            <a:normAutofit/>
          </a:bodyPr>
          <a:lstStyle/>
          <a:p>
            <a:r>
              <a:rPr lang="en-US" dirty="0"/>
              <a:t>What is a TOP Code used for?</a:t>
            </a:r>
          </a:p>
        </p:txBody>
      </p:sp>
      <p:sp>
        <p:nvSpPr>
          <p:cNvPr id="19" name="Text Placeholder 3">
            <a:extLst>
              <a:ext uri="{FF2B5EF4-FFF2-40B4-BE49-F238E27FC236}">
                <a16:creationId xmlns:a16="http://schemas.microsoft.com/office/drawing/2014/main" id="{99D651F3-3B0C-4DDF-808D-2C2888F45716}"/>
              </a:ext>
            </a:extLst>
          </p:cNvPr>
          <p:cNvSpPr>
            <a:spLocks noGrp="1"/>
          </p:cNvSpPr>
          <p:nvPr>
            <p:ph type="body" sz="half" idx="2"/>
          </p:nvPr>
        </p:nvSpPr>
        <p:spPr>
          <a:xfrm>
            <a:off x="247135" y="2947086"/>
            <a:ext cx="3583461" cy="2575824"/>
          </a:xfrm>
        </p:spPr>
        <p:txBody>
          <a:bodyPr/>
          <a:lstStyle/>
          <a:p>
            <a:endParaRPr lang="en-US"/>
          </a:p>
        </p:txBody>
      </p:sp>
      <p:sp>
        <p:nvSpPr>
          <p:cNvPr id="5" name="Slide Number Placeholder 4">
            <a:extLst>
              <a:ext uri="{FF2B5EF4-FFF2-40B4-BE49-F238E27FC236}">
                <a16:creationId xmlns:a16="http://schemas.microsoft.com/office/drawing/2014/main" id="{0D72B6FF-49A1-4D41-AEE6-C46B7491C8B6}"/>
              </a:ext>
            </a:extLst>
          </p:cNvPr>
          <p:cNvSpPr>
            <a:spLocks noGrp="1"/>
          </p:cNvSpPr>
          <p:nvPr>
            <p:ph type="sldNum" sz="quarter" idx="10"/>
          </p:nvPr>
        </p:nvSpPr>
        <p:spPr>
          <a:xfrm>
            <a:off x="9890125" y="6356350"/>
            <a:ext cx="1143000" cy="368300"/>
          </a:xfrm>
        </p:spPr>
        <p:txBody>
          <a:bodyPr wrap="square" anchor="ctr">
            <a:normAutofit/>
          </a:bodyPr>
          <a:lstStyle/>
          <a:p>
            <a:pPr>
              <a:spcAft>
                <a:spcPts val="600"/>
              </a:spcAft>
              <a:defRPr/>
            </a:pPr>
            <a:fld id="{19F883E1-6DB3-424C-AEDE-CC6629DEB65D}" type="slidenum">
              <a:rPr lang="en-US" altLang="en-US" smtClean="0"/>
              <a:pPr>
                <a:spcAft>
                  <a:spcPts val="600"/>
                </a:spcAft>
                <a:defRPr/>
              </a:pPr>
              <a:t>4</a:t>
            </a:fld>
            <a:endParaRPr lang="en-US" altLang="en-US"/>
          </a:p>
        </p:txBody>
      </p:sp>
      <p:graphicFrame>
        <p:nvGraphicFramePr>
          <p:cNvPr id="11" name="Content Placeholder 6">
            <a:extLst>
              <a:ext uri="{FF2B5EF4-FFF2-40B4-BE49-F238E27FC236}">
                <a16:creationId xmlns:a16="http://schemas.microsoft.com/office/drawing/2014/main" id="{56CEA0EB-4DCE-4F61-9FE6-12C4F8A72FF9}"/>
              </a:ext>
            </a:extLst>
          </p:cNvPr>
          <p:cNvGraphicFramePr>
            <a:graphicFrameLocks noGrp="1"/>
          </p:cNvGraphicFramePr>
          <p:nvPr>
            <p:ph idx="1"/>
            <p:extLst>
              <p:ext uri="{D42A27DB-BD31-4B8C-83A1-F6EECF244321}">
                <p14:modId xmlns:p14="http://schemas.microsoft.com/office/powerpoint/2010/main" val="1066323939"/>
              </p:ext>
            </p:extLst>
          </p:nvPr>
        </p:nvGraphicFramePr>
        <p:xfrm>
          <a:off x="4360758" y="433754"/>
          <a:ext cx="6940287" cy="57700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777005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1A7588B-57AA-4867-9308-CB0A7C7A4B39}"/>
              </a:ext>
            </a:extLst>
          </p:cNvPr>
          <p:cNvSpPr>
            <a:spLocks noGrp="1"/>
          </p:cNvSpPr>
          <p:nvPr>
            <p:ph type="title"/>
          </p:nvPr>
        </p:nvSpPr>
        <p:spPr>
          <a:xfrm>
            <a:off x="1277650" y="365125"/>
            <a:ext cx="10046043" cy="1063625"/>
          </a:xfrm>
        </p:spPr>
        <p:txBody>
          <a:bodyPr/>
          <a:lstStyle/>
          <a:p>
            <a:r>
              <a:rPr lang="en-US" dirty="0"/>
              <a:t>TOP Purposes</a:t>
            </a:r>
          </a:p>
        </p:txBody>
      </p:sp>
      <p:sp>
        <p:nvSpPr>
          <p:cNvPr id="12" name="Content Placeholder 2">
            <a:extLst>
              <a:ext uri="{FF2B5EF4-FFF2-40B4-BE49-F238E27FC236}">
                <a16:creationId xmlns:a16="http://schemas.microsoft.com/office/drawing/2014/main" id="{3D6DA469-0453-4A41-BD2E-DEF43E12FCB5}"/>
              </a:ext>
            </a:extLst>
          </p:cNvPr>
          <p:cNvSpPr>
            <a:spLocks noGrp="1"/>
          </p:cNvSpPr>
          <p:nvPr>
            <p:ph sz="half" idx="1"/>
          </p:nvPr>
        </p:nvSpPr>
        <p:spPr>
          <a:xfrm>
            <a:off x="1277650" y="1617785"/>
            <a:ext cx="10058400" cy="4600135"/>
          </a:xfrm>
        </p:spPr>
        <p:txBody>
          <a:bodyPr/>
          <a:lstStyle/>
          <a:p>
            <a:pPr marL="0" indent="0" rtl="0" fontAlgn="base">
              <a:spcBef>
                <a:spcPts val="0"/>
              </a:spcBef>
              <a:spcAft>
                <a:spcPts val="0"/>
              </a:spcAft>
              <a:buNone/>
            </a:pPr>
            <a:r>
              <a:rPr lang="en-US" b="0" i="0" u="none" strike="noStrike" dirty="0">
                <a:solidFill>
                  <a:srgbClr val="53575A"/>
                </a:solidFill>
                <a:effectLst/>
                <a:latin typeface="Source Sans Pro" panose="020B0503030403020204" pitchFamily="34" charset="0"/>
              </a:rPr>
              <a:t>The first two digits of the Taxonomy, the most general level of classification, are used for: </a:t>
            </a:r>
          </a:p>
          <a:p>
            <a:pPr marL="0" indent="0" rtl="0" fontAlgn="base">
              <a:spcBef>
                <a:spcPts val="0"/>
              </a:spcBef>
              <a:spcAft>
                <a:spcPts val="0"/>
              </a:spcAft>
              <a:buNone/>
            </a:pPr>
            <a:endParaRPr lang="en-US" b="0" i="0" u="none" strike="noStrike" dirty="0">
              <a:solidFill>
                <a:srgbClr val="53575A"/>
              </a:solidFill>
              <a:effectLst/>
              <a:latin typeface="Arial" panose="020B0604020202020204" pitchFamily="34" charset="0"/>
            </a:endParaRPr>
          </a:p>
          <a:p>
            <a:pPr marL="742950" lvl="1" indent="-285750" rtl="0" fontAlgn="base">
              <a:spcBef>
                <a:spcPts val="500"/>
              </a:spcBef>
              <a:spcAft>
                <a:spcPts val="0"/>
              </a:spcAft>
              <a:buFont typeface="Arial" panose="020B0604020202020204" pitchFamily="34" charset="0"/>
              <a:buChar char="•"/>
            </a:pPr>
            <a:r>
              <a:rPr lang="en-US" sz="2000" b="0" i="0" u="none" strike="noStrike" dirty="0">
                <a:solidFill>
                  <a:srgbClr val="53575A"/>
                </a:solidFill>
                <a:effectLst/>
                <a:latin typeface="Source Sans Pro" panose="020B0503030403020204" pitchFamily="34" charset="0"/>
                <a:ea typeface="Source Sans Pro" panose="020B0503030403020204" pitchFamily="34" charset="0"/>
              </a:rPr>
              <a:t>Reports on staffing, the teaching assignment of each classroom faculty member is characterized by the two-digit TOP discipline of most of the courses he or she teaches.</a:t>
            </a:r>
          </a:p>
          <a:p>
            <a:pPr marL="742950" lvl="1" indent="-285750" rtl="0" fontAlgn="base">
              <a:spcBef>
                <a:spcPts val="500"/>
              </a:spcBef>
              <a:spcAft>
                <a:spcPts val="0"/>
              </a:spcAft>
              <a:buFont typeface="Arial" panose="020B0604020202020204" pitchFamily="34" charset="0"/>
              <a:buChar char="•"/>
            </a:pPr>
            <a:r>
              <a:rPr lang="en-US" sz="2000" b="0" i="0" u="none" strike="noStrike" dirty="0">
                <a:solidFill>
                  <a:srgbClr val="53575A"/>
                </a:solidFill>
                <a:effectLst/>
                <a:latin typeface="Source Sans Pro" panose="020B0503030403020204" pitchFamily="34" charset="0"/>
                <a:ea typeface="Source Sans Pro" panose="020B0503030403020204" pitchFamily="34" charset="0"/>
              </a:rPr>
              <a:t>Budget reports, spending on instructional programs is broken down by two-digit TOP discipline.</a:t>
            </a:r>
          </a:p>
          <a:p>
            <a:pPr marL="742950" lvl="1" indent="-285750" rtl="0" fontAlgn="base">
              <a:spcBef>
                <a:spcPts val="500"/>
              </a:spcBef>
              <a:spcAft>
                <a:spcPts val="0"/>
              </a:spcAft>
              <a:buFont typeface="Arial" panose="020B0604020202020204" pitchFamily="34" charset="0"/>
              <a:buChar char="•"/>
            </a:pPr>
            <a:r>
              <a:rPr lang="en-US" sz="2000" dirty="0">
                <a:solidFill>
                  <a:srgbClr val="53575A"/>
                </a:solidFill>
                <a:latin typeface="Source Sans Pro" panose="020B0503030403020204" pitchFamily="34" charset="0"/>
                <a:ea typeface="Source Sans Pro" panose="020B0503030403020204" pitchFamily="34" charset="0"/>
              </a:rPr>
              <a:t>F</a:t>
            </a:r>
            <a:r>
              <a:rPr lang="en-US" sz="2000" b="0" i="0" u="none" strike="noStrike" dirty="0">
                <a:solidFill>
                  <a:srgbClr val="53575A"/>
                </a:solidFill>
                <a:effectLst/>
                <a:latin typeface="Source Sans Pro" panose="020B0503030403020204" pitchFamily="34" charset="0"/>
                <a:ea typeface="Source Sans Pro" panose="020B0503030403020204" pitchFamily="34" charset="0"/>
              </a:rPr>
              <a:t>acilities planning, assignable square feet for laboratories varies according to the TOP discipline. </a:t>
            </a:r>
          </a:p>
          <a:p>
            <a:pPr marL="742950" lvl="1" indent="-285750" rtl="0" fontAlgn="base">
              <a:spcBef>
                <a:spcPts val="500"/>
              </a:spcBef>
              <a:spcAft>
                <a:spcPts val="0"/>
              </a:spcAft>
              <a:buFont typeface="Arial" panose="020B0604020202020204" pitchFamily="34" charset="0"/>
              <a:buChar char="•"/>
            </a:pPr>
            <a:r>
              <a:rPr lang="en-US" sz="2000" b="0" i="0" u="none" strike="noStrike" dirty="0">
                <a:solidFill>
                  <a:srgbClr val="53575A"/>
                </a:solidFill>
                <a:effectLst/>
                <a:latin typeface="Source Sans Pro" panose="020B0503030403020204" pitchFamily="34" charset="0"/>
                <a:ea typeface="Source Sans Pro" panose="020B0503030403020204" pitchFamily="34" charset="0"/>
              </a:rPr>
              <a:t>Certain data collected by TOP codes are also reported by the Chancellor’s Office to the federal government.  For this to happen, the data must be converted to the system of classification used by the U.S. Department of Education, which is called the Classification of Instructional Programs (CIP)</a:t>
            </a:r>
          </a:p>
        </p:txBody>
      </p:sp>
      <p:sp>
        <p:nvSpPr>
          <p:cNvPr id="5" name="Slide Number Placeholder 4">
            <a:extLst>
              <a:ext uri="{FF2B5EF4-FFF2-40B4-BE49-F238E27FC236}">
                <a16:creationId xmlns:a16="http://schemas.microsoft.com/office/drawing/2014/main" id="{0DDB53E0-14AB-4237-A76E-C26B64CF54FB}"/>
              </a:ext>
            </a:extLst>
          </p:cNvPr>
          <p:cNvSpPr>
            <a:spLocks noGrp="1"/>
          </p:cNvSpPr>
          <p:nvPr>
            <p:ph type="sldNum" sz="quarter" idx="10"/>
          </p:nvPr>
        </p:nvSpPr>
        <p:spPr>
          <a:xfrm>
            <a:off x="10437813" y="6356350"/>
            <a:ext cx="915987" cy="365125"/>
          </a:xfrm>
        </p:spPr>
        <p:txBody>
          <a:bodyPr wrap="square" anchor="ctr">
            <a:normAutofit/>
          </a:bodyPr>
          <a:lstStyle/>
          <a:p>
            <a:pPr>
              <a:spcAft>
                <a:spcPts val="600"/>
              </a:spcAft>
              <a:defRPr/>
            </a:pPr>
            <a:fld id="{C8015428-05F8-DC41-B5EF-349301B1AAC7}" type="slidenum">
              <a:rPr lang="en-US" altLang="en-US" smtClean="0"/>
              <a:pPr>
                <a:spcAft>
                  <a:spcPts val="600"/>
                </a:spcAft>
                <a:defRPr/>
              </a:pPr>
              <a:t>5</a:t>
            </a:fld>
            <a:endParaRPr lang="en-US" altLang="en-US"/>
          </a:p>
        </p:txBody>
      </p:sp>
    </p:spTree>
    <p:extLst>
      <p:ext uri="{BB962C8B-B14F-4D97-AF65-F5344CB8AC3E}">
        <p14:creationId xmlns:p14="http://schemas.microsoft.com/office/powerpoint/2010/main" val="2499214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1A7588B-57AA-4867-9308-CB0A7C7A4B39}"/>
              </a:ext>
            </a:extLst>
          </p:cNvPr>
          <p:cNvSpPr>
            <a:spLocks noGrp="1"/>
          </p:cNvSpPr>
          <p:nvPr>
            <p:ph type="title"/>
          </p:nvPr>
        </p:nvSpPr>
        <p:spPr>
          <a:xfrm>
            <a:off x="1277650" y="365125"/>
            <a:ext cx="10046043" cy="1063625"/>
          </a:xfrm>
        </p:spPr>
        <p:txBody>
          <a:bodyPr/>
          <a:lstStyle/>
          <a:p>
            <a:r>
              <a:rPr lang="en-US" dirty="0"/>
              <a:t>CIP Purposes</a:t>
            </a:r>
          </a:p>
        </p:txBody>
      </p:sp>
      <p:sp>
        <p:nvSpPr>
          <p:cNvPr id="12" name="Content Placeholder 2">
            <a:extLst>
              <a:ext uri="{FF2B5EF4-FFF2-40B4-BE49-F238E27FC236}">
                <a16:creationId xmlns:a16="http://schemas.microsoft.com/office/drawing/2014/main" id="{3D6DA469-0453-4A41-BD2E-DEF43E12FCB5}"/>
              </a:ext>
            </a:extLst>
          </p:cNvPr>
          <p:cNvSpPr>
            <a:spLocks noGrp="1"/>
          </p:cNvSpPr>
          <p:nvPr>
            <p:ph sz="half" idx="1"/>
          </p:nvPr>
        </p:nvSpPr>
        <p:spPr>
          <a:xfrm>
            <a:off x="1277650" y="1617785"/>
            <a:ext cx="10058400" cy="4600135"/>
          </a:xfrm>
        </p:spPr>
        <p:txBody>
          <a:bodyPr/>
          <a:lstStyle/>
          <a:p>
            <a:pPr marL="0" indent="0" rtl="0" fontAlgn="base">
              <a:spcBef>
                <a:spcPts val="0"/>
              </a:spcBef>
              <a:spcAft>
                <a:spcPts val="0"/>
              </a:spcAft>
              <a:buNone/>
            </a:pPr>
            <a:r>
              <a:rPr lang="en-US" b="0" i="0" u="none" strike="noStrike" dirty="0">
                <a:solidFill>
                  <a:srgbClr val="53575A"/>
                </a:solidFill>
                <a:effectLst/>
                <a:latin typeface="Source Sans Pro" panose="020B0503030403020204" pitchFamily="34" charset="0"/>
              </a:rPr>
              <a:t>Because all other educational institutions use CIP codes, California community colleges have to convert TOP to CIP when doing reporting such as: </a:t>
            </a:r>
          </a:p>
          <a:p>
            <a:pPr marL="0" indent="0" rtl="0" fontAlgn="base">
              <a:spcBef>
                <a:spcPts val="0"/>
              </a:spcBef>
              <a:spcAft>
                <a:spcPts val="0"/>
              </a:spcAft>
              <a:buNone/>
            </a:pPr>
            <a:endParaRPr lang="en-US" b="0" i="0" u="none" strike="noStrike" dirty="0">
              <a:solidFill>
                <a:srgbClr val="53575A"/>
              </a:solidFill>
              <a:effectLst/>
              <a:latin typeface="Arial" panose="020B0604020202020204" pitchFamily="34" charset="0"/>
            </a:endParaRPr>
          </a:p>
          <a:p>
            <a:pPr marL="742950" lvl="1" indent="-285750" rtl="0" fontAlgn="base">
              <a:spcBef>
                <a:spcPts val="500"/>
              </a:spcBef>
              <a:spcAft>
                <a:spcPts val="0"/>
              </a:spcAft>
              <a:buFont typeface="Arial" panose="020B0604020202020204" pitchFamily="34" charset="0"/>
              <a:buChar char="•"/>
            </a:pPr>
            <a:r>
              <a:rPr lang="en-US" sz="2000" b="0" i="0" u="none" strike="noStrike" dirty="0">
                <a:solidFill>
                  <a:srgbClr val="53575A"/>
                </a:solidFill>
                <a:effectLst/>
                <a:latin typeface="Source Sans Pro" panose="020B0503030403020204" pitchFamily="34" charset="0"/>
                <a:ea typeface="Source Sans Pro" panose="020B0503030403020204" pitchFamily="34" charset="0"/>
              </a:rPr>
              <a:t>Integrated Postsecondary Education Data System (IPEDS)</a:t>
            </a:r>
          </a:p>
          <a:p>
            <a:pPr marL="742950" lvl="1" indent="-285750" rtl="0" fontAlgn="base">
              <a:spcBef>
                <a:spcPts val="500"/>
              </a:spcBef>
              <a:spcAft>
                <a:spcPts val="0"/>
              </a:spcAft>
              <a:buFont typeface="Arial" panose="020B0604020202020204" pitchFamily="34" charset="0"/>
              <a:buChar char="•"/>
            </a:pPr>
            <a:r>
              <a:rPr lang="en-US" sz="2000" b="0" i="0" u="none" strike="noStrike" dirty="0">
                <a:solidFill>
                  <a:srgbClr val="53575A"/>
                </a:solidFill>
                <a:effectLst/>
                <a:latin typeface="Source Sans Pro" panose="020B0503030403020204" pitchFamily="34" charset="0"/>
                <a:ea typeface="Source Sans Pro" panose="020B0503030403020204" pitchFamily="34" charset="0"/>
              </a:rPr>
              <a:t>Federal financial aid</a:t>
            </a:r>
          </a:p>
          <a:p>
            <a:pPr marL="742950" lvl="1" indent="-285750" rtl="0" fontAlgn="base">
              <a:spcBef>
                <a:spcPts val="500"/>
              </a:spcBef>
              <a:spcAft>
                <a:spcPts val="0"/>
              </a:spcAft>
              <a:buFont typeface="Arial" panose="020B0604020202020204" pitchFamily="34" charset="0"/>
              <a:buChar char="•"/>
            </a:pPr>
            <a:r>
              <a:rPr lang="en-US" sz="2000" dirty="0">
                <a:solidFill>
                  <a:srgbClr val="53575A"/>
                </a:solidFill>
                <a:latin typeface="Source Sans Pro" panose="020B0503030403020204" pitchFamily="34" charset="0"/>
                <a:ea typeface="Source Sans Pro" panose="020B0503030403020204" pitchFamily="34" charset="0"/>
              </a:rPr>
              <a:t>V</a:t>
            </a:r>
            <a:r>
              <a:rPr lang="en-US" sz="2000" b="0" i="0" u="none" strike="noStrike" dirty="0">
                <a:solidFill>
                  <a:srgbClr val="53575A"/>
                </a:solidFill>
                <a:effectLst/>
                <a:latin typeface="Source Sans Pro" panose="020B0503030403020204" pitchFamily="34" charset="0"/>
                <a:ea typeface="Source Sans Pro" panose="020B0503030403020204" pitchFamily="34" charset="0"/>
              </a:rPr>
              <a:t>eteran’s programs</a:t>
            </a:r>
          </a:p>
          <a:p>
            <a:pPr marL="742950" lvl="1" indent="-285750" rtl="0" fontAlgn="base">
              <a:spcBef>
                <a:spcPts val="500"/>
              </a:spcBef>
              <a:spcAft>
                <a:spcPts val="0"/>
              </a:spcAft>
              <a:buFont typeface="Arial" panose="020B0604020202020204" pitchFamily="34" charset="0"/>
              <a:buChar char="•"/>
            </a:pPr>
            <a:r>
              <a:rPr lang="en-US" sz="2000" dirty="0">
                <a:solidFill>
                  <a:srgbClr val="53575A"/>
                </a:solidFill>
                <a:latin typeface="Source Sans Pro" panose="020B0503030403020204" pitchFamily="34" charset="0"/>
                <a:ea typeface="Source Sans Pro" panose="020B0503030403020204" pitchFamily="34" charset="0"/>
              </a:rPr>
              <a:t>Accreditation</a:t>
            </a:r>
            <a:endParaRPr lang="en-US" sz="2000" b="0" i="0" u="none" strike="noStrike" dirty="0">
              <a:solidFill>
                <a:srgbClr val="53575A"/>
              </a:solidFill>
              <a:effectLst/>
              <a:latin typeface="Source Sans Pro" panose="020B0503030403020204" pitchFamily="34" charset="0"/>
              <a:ea typeface="Source Sans Pro" panose="020B0503030403020204" pitchFamily="34" charset="0"/>
            </a:endParaRPr>
          </a:p>
          <a:p>
            <a:pPr marL="742950" lvl="1" indent="-285750" rtl="0" fontAlgn="base">
              <a:spcBef>
                <a:spcPts val="500"/>
              </a:spcBef>
              <a:spcAft>
                <a:spcPts val="0"/>
              </a:spcAft>
              <a:buFont typeface="Arial" panose="020B0604020202020204" pitchFamily="34" charset="0"/>
              <a:buChar char="•"/>
            </a:pPr>
            <a:r>
              <a:rPr lang="en-US" sz="2000" dirty="0">
                <a:solidFill>
                  <a:srgbClr val="53575A"/>
                </a:solidFill>
                <a:latin typeface="Source Sans Pro" panose="020B0503030403020204" pitchFamily="34" charset="0"/>
                <a:ea typeface="Source Sans Pro" panose="020B0503030403020204" pitchFamily="34" charset="0"/>
              </a:rPr>
              <a:t>G</a:t>
            </a:r>
            <a:r>
              <a:rPr lang="en-US" sz="2000" b="0" i="0" u="none" strike="noStrike" dirty="0">
                <a:solidFill>
                  <a:srgbClr val="53575A"/>
                </a:solidFill>
                <a:effectLst/>
                <a:latin typeface="Source Sans Pro" panose="020B0503030403020204" pitchFamily="34" charset="0"/>
                <a:ea typeface="Source Sans Pro" panose="020B0503030403020204" pitchFamily="34" charset="0"/>
              </a:rPr>
              <a:t>ainful employment reporting</a:t>
            </a:r>
          </a:p>
          <a:p>
            <a:pPr marL="457200" lvl="1" indent="0" rtl="0" fontAlgn="base">
              <a:spcBef>
                <a:spcPts val="500"/>
              </a:spcBef>
              <a:spcAft>
                <a:spcPts val="0"/>
              </a:spcAft>
              <a:buNone/>
            </a:pPr>
            <a:endParaRPr lang="en-US" sz="2000" dirty="0">
              <a:solidFill>
                <a:srgbClr val="53575A"/>
              </a:solidFill>
              <a:latin typeface="Source Sans Pro" panose="020B0503030403020204" pitchFamily="34" charset="0"/>
              <a:ea typeface="Source Sans Pro" panose="020B0503030403020204" pitchFamily="34" charset="0"/>
            </a:endParaRPr>
          </a:p>
          <a:p>
            <a:pPr marL="0" indent="0">
              <a:spcBef>
                <a:spcPts val="500"/>
              </a:spcBef>
              <a:spcAft>
                <a:spcPts val="0"/>
              </a:spcAft>
              <a:buNone/>
            </a:pPr>
            <a:r>
              <a:rPr lang="en-US" sz="2200" b="0" i="0" u="none" strike="noStrike" dirty="0">
                <a:solidFill>
                  <a:srgbClr val="53575A"/>
                </a:solidFill>
                <a:effectLst/>
                <a:latin typeface="Source Sans Pro" panose="020B0503030403020204" pitchFamily="34" charset="0"/>
                <a:ea typeface="Source Sans Pro" panose="020B0503030403020204" pitchFamily="34" charset="0"/>
              </a:rPr>
              <a:t>However, different departments within the sam</a:t>
            </a:r>
            <a:r>
              <a:rPr lang="en-US" sz="2200" dirty="0">
                <a:solidFill>
                  <a:srgbClr val="53575A"/>
                </a:solidFill>
                <a:latin typeface="Source Sans Pro" panose="020B0503030403020204" pitchFamily="34" charset="0"/>
                <a:ea typeface="Source Sans Pro" panose="020B0503030403020204" pitchFamily="34" charset="0"/>
              </a:rPr>
              <a:t>e college may assign CIP codes for these purposes independently, and don’t always pick the same codes.</a:t>
            </a:r>
            <a:endParaRPr lang="en-US" sz="2200" b="0" i="0" u="none" strike="noStrike" dirty="0">
              <a:solidFill>
                <a:srgbClr val="53575A"/>
              </a:solidFill>
              <a:effectLst/>
              <a:latin typeface="Source Sans Pro" panose="020B0503030403020204" pitchFamily="34" charset="0"/>
              <a:ea typeface="Source Sans Pro" panose="020B0503030403020204" pitchFamily="34" charset="0"/>
            </a:endParaRPr>
          </a:p>
        </p:txBody>
      </p:sp>
      <p:sp>
        <p:nvSpPr>
          <p:cNvPr id="5" name="Slide Number Placeholder 4">
            <a:extLst>
              <a:ext uri="{FF2B5EF4-FFF2-40B4-BE49-F238E27FC236}">
                <a16:creationId xmlns:a16="http://schemas.microsoft.com/office/drawing/2014/main" id="{0DDB53E0-14AB-4237-A76E-C26B64CF54FB}"/>
              </a:ext>
            </a:extLst>
          </p:cNvPr>
          <p:cNvSpPr>
            <a:spLocks noGrp="1"/>
          </p:cNvSpPr>
          <p:nvPr>
            <p:ph type="sldNum" sz="quarter" idx="10"/>
          </p:nvPr>
        </p:nvSpPr>
        <p:spPr>
          <a:xfrm>
            <a:off x="10437813" y="6356350"/>
            <a:ext cx="915987" cy="365125"/>
          </a:xfrm>
        </p:spPr>
        <p:txBody>
          <a:bodyPr wrap="square" anchor="ctr">
            <a:normAutofit/>
          </a:bodyPr>
          <a:lstStyle/>
          <a:p>
            <a:pPr>
              <a:spcAft>
                <a:spcPts val="600"/>
              </a:spcAft>
              <a:defRPr/>
            </a:pPr>
            <a:fld id="{C8015428-05F8-DC41-B5EF-349301B1AAC7}" type="slidenum">
              <a:rPr lang="en-US" altLang="en-US" smtClean="0"/>
              <a:pPr>
                <a:spcAft>
                  <a:spcPts val="600"/>
                </a:spcAft>
                <a:defRPr/>
              </a:pPr>
              <a:t>6</a:t>
            </a:fld>
            <a:endParaRPr lang="en-US" altLang="en-US"/>
          </a:p>
        </p:txBody>
      </p:sp>
    </p:spTree>
    <p:extLst>
      <p:ext uri="{BB962C8B-B14F-4D97-AF65-F5344CB8AC3E}">
        <p14:creationId xmlns:p14="http://schemas.microsoft.com/office/powerpoint/2010/main" val="4140807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F52E5-3A17-46AA-9E8F-32327F7214D1}"/>
              </a:ext>
            </a:extLst>
          </p:cNvPr>
          <p:cNvSpPr>
            <a:spLocks noGrp="1"/>
          </p:cNvSpPr>
          <p:nvPr>
            <p:ph type="title"/>
          </p:nvPr>
        </p:nvSpPr>
        <p:spPr/>
        <p:txBody>
          <a:bodyPr>
            <a:normAutofit/>
          </a:bodyPr>
          <a:lstStyle/>
          <a:p>
            <a:pPr algn="ctr"/>
            <a:r>
              <a:rPr lang="en-US" sz="4000" dirty="0"/>
              <a:t>Myth-Busting</a:t>
            </a:r>
          </a:p>
        </p:txBody>
      </p:sp>
      <p:sp>
        <p:nvSpPr>
          <p:cNvPr id="5" name="Slide Number Placeholder 4">
            <a:extLst>
              <a:ext uri="{FF2B5EF4-FFF2-40B4-BE49-F238E27FC236}">
                <a16:creationId xmlns:a16="http://schemas.microsoft.com/office/drawing/2014/main" id="{330C1A99-C151-4186-A3E9-BCFF68FD22C4}"/>
              </a:ext>
            </a:extLst>
          </p:cNvPr>
          <p:cNvSpPr>
            <a:spLocks noGrp="1"/>
          </p:cNvSpPr>
          <p:nvPr>
            <p:ph type="sldNum" sz="quarter" idx="10"/>
          </p:nvPr>
        </p:nvSpPr>
        <p:spPr/>
        <p:txBody>
          <a:bodyPr/>
          <a:lstStyle/>
          <a:p>
            <a:pPr>
              <a:defRPr/>
            </a:pPr>
            <a:fld id="{19F883E1-6DB3-424C-AEDE-CC6629DEB65D}" type="slidenum">
              <a:rPr lang="en-US" altLang="en-US" smtClean="0"/>
              <a:pPr>
                <a:defRPr/>
              </a:pPr>
              <a:t>7</a:t>
            </a:fld>
            <a:endParaRPr lang="en-US" altLang="en-US"/>
          </a:p>
        </p:txBody>
      </p:sp>
      <p:pic>
        <p:nvPicPr>
          <p:cNvPr id="9" name="Content Placeholder 8" descr="3D arrows forming a globe">
            <a:extLst>
              <a:ext uri="{FF2B5EF4-FFF2-40B4-BE49-F238E27FC236}">
                <a16:creationId xmlns:a16="http://schemas.microsoft.com/office/drawing/2014/main" id="{B50DB460-4DBB-40A4-A103-8A78673140CF}"/>
              </a:ext>
            </a:extLst>
          </p:cNvPr>
          <p:cNvPicPr>
            <a:picLocks noGrp="1" noChangeAspect="1"/>
          </p:cNvPicPr>
          <p:nvPr>
            <p:ph sz="half" idx="1"/>
          </p:nvPr>
        </p:nvPicPr>
        <p:blipFill>
          <a:blip r:embed="rId3"/>
          <a:stretch>
            <a:fillRect/>
          </a:stretch>
        </p:blipFill>
        <p:spPr>
          <a:xfrm>
            <a:off x="2992438" y="1798638"/>
            <a:ext cx="6629400" cy="4419600"/>
          </a:xfrm>
        </p:spPr>
      </p:pic>
    </p:spTree>
    <p:extLst>
      <p:ext uri="{BB962C8B-B14F-4D97-AF65-F5344CB8AC3E}">
        <p14:creationId xmlns:p14="http://schemas.microsoft.com/office/powerpoint/2010/main" val="2734667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D4CB4-1123-448A-A101-D8D1AE893C7A}"/>
              </a:ext>
            </a:extLst>
          </p:cNvPr>
          <p:cNvSpPr>
            <a:spLocks noGrp="1"/>
          </p:cNvSpPr>
          <p:nvPr>
            <p:ph type="title"/>
          </p:nvPr>
        </p:nvSpPr>
        <p:spPr>
          <a:xfrm>
            <a:off x="1277650" y="365126"/>
            <a:ext cx="10046043" cy="863600"/>
          </a:xfrm>
        </p:spPr>
        <p:txBody>
          <a:bodyPr/>
          <a:lstStyle/>
          <a:p>
            <a:r>
              <a:rPr lang="en-US" dirty="0"/>
              <a:t>TOP is NOT intended to…</a:t>
            </a:r>
          </a:p>
        </p:txBody>
      </p:sp>
      <p:sp>
        <p:nvSpPr>
          <p:cNvPr id="6" name="Content Placeholder 5">
            <a:extLst>
              <a:ext uri="{FF2B5EF4-FFF2-40B4-BE49-F238E27FC236}">
                <a16:creationId xmlns:a16="http://schemas.microsoft.com/office/drawing/2014/main" id="{1DB18140-DA02-4E03-85EC-5B6AADA6181B}"/>
              </a:ext>
            </a:extLst>
          </p:cNvPr>
          <p:cNvSpPr>
            <a:spLocks noGrp="1"/>
          </p:cNvSpPr>
          <p:nvPr>
            <p:ph sz="half" idx="1"/>
          </p:nvPr>
        </p:nvSpPr>
        <p:spPr>
          <a:xfrm>
            <a:off x="1277650" y="1323975"/>
            <a:ext cx="10058400" cy="4893945"/>
          </a:xfrm>
        </p:spPr>
        <p:txBody>
          <a:bodyPr/>
          <a:lstStyle/>
          <a:p>
            <a:pPr rtl="0" fontAlgn="base">
              <a:spcBef>
                <a:spcPts val="0"/>
              </a:spcBef>
              <a:spcAft>
                <a:spcPts val="0"/>
              </a:spcAft>
              <a:buFont typeface="Arial" panose="020B0604020202020204" pitchFamily="34" charset="0"/>
              <a:buChar char="•"/>
            </a:pPr>
            <a:r>
              <a:rPr lang="en-US" sz="2000" b="0" i="0" u="none" strike="noStrike" dirty="0">
                <a:solidFill>
                  <a:srgbClr val="53575A"/>
                </a:solidFill>
                <a:effectLst/>
                <a:latin typeface="Source Sans Pro" panose="020B0503030403020204" pitchFamily="34" charset="0"/>
                <a:ea typeface="Source Sans Pro" panose="020B0503030403020204" pitchFamily="34" charset="0"/>
              </a:rPr>
              <a:t>The TOP does not control faculty minimum qualifications or faculty service areas.  These are controlled by the minimum qualifications “disciplines lists” adopted by the Board of Governors upon the recommendation of the Academic Senate.  The disciplines lists are not based on the TOP.</a:t>
            </a:r>
          </a:p>
          <a:p>
            <a:pPr marL="0" indent="0" rtl="0" fontAlgn="base">
              <a:spcBef>
                <a:spcPts val="0"/>
              </a:spcBef>
              <a:spcAft>
                <a:spcPts val="0"/>
              </a:spcAft>
              <a:buNone/>
            </a:pPr>
            <a:endParaRPr lang="en-US" sz="2000" b="0" i="0" u="none" strike="noStrike" dirty="0">
              <a:solidFill>
                <a:srgbClr val="53575A"/>
              </a:solidFill>
              <a:effectLst/>
              <a:latin typeface="Source Sans Pro" panose="020B0503030403020204" pitchFamily="34" charset="0"/>
              <a:ea typeface="Source Sans Pro" panose="020B0503030403020204" pitchFamily="34" charset="0"/>
            </a:endParaRPr>
          </a:p>
          <a:p>
            <a:pPr rtl="0" fontAlgn="base">
              <a:spcBef>
                <a:spcPts val="1000"/>
              </a:spcBef>
              <a:spcAft>
                <a:spcPts val="0"/>
              </a:spcAft>
              <a:buFont typeface="Arial" panose="020B0604020202020204" pitchFamily="34" charset="0"/>
              <a:buChar char="•"/>
            </a:pPr>
            <a:r>
              <a:rPr lang="en-US" sz="2000" b="0" i="0" u="none" strike="noStrike" dirty="0">
                <a:solidFill>
                  <a:srgbClr val="53575A"/>
                </a:solidFill>
                <a:effectLst/>
                <a:latin typeface="Source Sans Pro" panose="020B0503030403020204" pitchFamily="34" charset="0"/>
                <a:ea typeface="Source Sans Pro" panose="020B0503030403020204" pitchFamily="34" charset="0"/>
              </a:rPr>
              <a:t>The TOP is not intended to have any effect on faculty load calculations or faculty compensation.</a:t>
            </a:r>
          </a:p>
          <a:p>
            <a:pPr marL="0" indent="0" rtl="0" fontAlgn="base">
              <a:spcBef>
                <a:spcPts val="1000"/>
              </a:spcBef>
              <a:spcAft>
                <a:spcPts val="0"/>
              </a:spcAft>
              <a:buNone/>
            </a:pPr>
            <a:endParaRPr lang="en-US" sz="2000" b="0" i="0" u="none" strike="noStrike" dirty="0">
              <a:solidFill>
                <a:srgbClr val="53575A"/>
              </a:solidFill>
              <a:effectLst/>
              <a:latin typeface="Source Sans Pro" panose="020B0503030403020204" pitchFamily="34" charset="0"/>
              <a:ea typeface="Source Sans Pro" panose="020B0503030403020204" pitchFamily="34" charset="0"/>
            </a:endParaRPr>
          </a:p>
          <a:p>
            <a:pPr rtl="0" fontAlgn="base">
              <a:spcBef>
                <a:spcPts val="1000"/>
              </a:spcBef>
              <a:spcAft>
                <a:spcPts val="0"/>
              </a:spcAft>
              <a:buFont typeface="Arial" panose="020B0604020202020204" pitchFamily="34" charset="0"/>
              <a:buChar char="•"/>
            </a:pPr>
            <a:r>
              <a:rPr lang="en-US" sz="2000" b="0" i="0" u="none" strike="noStrike" dirty="0">
                <a:solidFill>
                  <a:srgbClr val="53575A"/>
                </a:solidFill>
                <a:effectLst/>
                <a:latin typeface="Source Sans Pro" panose="020B0503030403020204" pitchFamily="34" charset="0"/>
                <a:ea typeface="Source Sans Pro" panose="020B0503030403020204" pitchFamily="34" charset="0"/>
              </a:rPr>
              <a:t>The TOP does not control how a college organizes its departments or divisions, or which programs are placed under which divisions</a:t>
            </a:r>
          </a:p>
          <a:p>
            <a:pPr rtl="0" fontAlgn="base">
              <a:spcBef>
                <a:spcPts val="1000"/>
              </a:spcBef>
              <a:spcAft>
                <a:spcPts val="0"/>
              </a:spcAft>
              <a:buFont typeface="Arial" panose="020B0604020202020204" pitchFamily="34" charset="0"/>
              <a:buChar char="•"/>
            </a:pPr>
            <a:endParaRPr lang="en-US" sz="2000" b="0" i="0" u="none" strike="noStrike" dirty="0">
              <a:solidFill>
                <a:srgbClr val="53575A"/>
              </a:solidFill>
              <a:effectLst/>
              <a:latin typeface="Source Sans Pro" panose="020B0503030403020204" pitchFamily="34" charset="0"/>
              <a:ea typeface="Source Sans Pro" panose="020B0503030403020204" pitchFamily="34" charset="0"/>
            </a:endParaRPr>
          </a:p>
          <a:p>
            <a:pPr rtl="0" fontAlgn="base">
              <a:spcBef>
                <a:spcPts val="1000"/>
              </a:spcBef>
              <a:spcAft>
                <a:spcPts val="0"/>
              </a:spcAft>
              <a:buFont typeface="Arial" panose="020B0604020202020204" pitchFamily="34" charset="0"/>
              <a:buChar char="•"/>
            </a:pPr>
            <a:r>
              <a:rPr lang="en-US" sz="2000" b="0" i="0" u="none" strike="noStrike" dirty="0">
                <a:solidFill>
                  <a:srgbClr val="53575A"/>
                </a:solidFill>
                <a:effectLst/>
                <a:latin typeface="Source Sans Pro" panose="020B0503030403020204" pitchFamily="34" charset="0"/>
                <a:ea typeface="Source Sans Pro" panose="020B0503030403020204" pitchFamily="34" charset="0"/>
              </a:rPr>
              <a:t>The TOP does not control how local instructional budgets are allocated.</a:t>
            </a:r>
          </a:p>
          <a:p>
            <a:pPr marL="0" indent="0" rtl="0" fontAlgn="base">
              <a:spcBef>
                <a:spcPts val="1000"/>
              </a:spcBef>
              <a:spcAft>
                <a:spcPts val="0"/>
              </a:spcAft>
              <a:buNone/>
            </a:pPr>
            <a:endParaRPr lang="en-US" sz="2000" b="0" i="0" u="none" strike="noStrike" dirty="0">
              <a:solidFill>
                <a:srgbClr val="53575A"/>
              </a:solidFill>
              <a:effectLst/>
              <a:latin typeface="Source Sans Pro" panose="020B0503030403020204" pitchFamily="34" charset="0"/>
              <a:ea typeface="Source Sans Pro" panose="020B0503030403020204" pitchFamily="34" charset="0"/>
            </a:endParaRPr>
          </a:p>
          <a:p>
            <a:pPr rtl="0" fontAlgn="base">
              <a:spcBef>
                <a:spcPts val="1000"/>
              </a:spcBef>
              <a:spcAft>
                <a:spcPts val="0"/>
              </a:spcAft>
              <a:buFont typeface="Arial" panose="020B0604020202020204" pitchFamily="34" charset="0"/>
              <a:buChar char="•"/>
            </a:pPr>
            <a:r>
              <a:rPr lang="en-US" sz="2000" b="0" i="0" u="none" strike="noStrike" dirty="0">
                <a:solidFill>
                  <a:srgbClr val="53575A"/>
                </a:solidFill>
                <a:effectLst/>
                <a:latin typeface="Source Sans Pro" panose="020B0503030403020204" pitchFamily="34" charset="0"/>
                <a:ea typeface="Source Sans Pro" panose="020B0503030403020204" pitchFamily="34" charset="0"/>
              </a:rPr>
              <a:t>The TOP should not influence how local program review is conducted. </a:t>
            </a:r>
          </a:p>
          <a:p>
            <a:pPr rtl="0" fontAlgn="base">
              <a:spcBef>
                <a:spcPts val="1000"/>
              </a:spcBef>
              <a:spcAft>
                <a:spcPts val="0"/>
              </a:spcAft>
              <a:buFont typeface="Arial" panose="020B0604020202020204" pitchFamily="34" charset="0"/>
              <a:buChar char="•"/>
            </a:pPr>
            <a:endParaRPr lang="en-US" sz="1800" dirty="0">
              <a:solidFill>
                <a:srgbClr val="53575A"/>
              </a:solidFill>
              <a:latin typeface="Source Sans Pro" panose="020B0503030403020204" pitchFamily="34" charset="0"/>
            </a:endParaRPr>
          </a:p>
          <a:p>
            <a:pPr marL="0" indent="0" rtl="0" fontAlgn="base">
              <a:spcBef>
                <a:spcPts val="1000"/>
              </a:spcBef>
              <a:spcAft>
                <a:spcPts val="0"/>
              </a:spcAft>
              <a:buNone/>
            </a:pPr>
            <a:endParaRPr lang="en-US" sz="1800" b="0" i="0" u="none" strike="noStrike" dirty="0">
              <a:solidFill>
                <a:srgbClr val="53575A"/>
              </a:solidFill>
              <a:effectLst/>
              <a:latin typeface="Arial" panose="020B0604020202020204" pitchFamily="34" charset="0"/>
            </a:endParaRPr>
          </a:p>
        </p:txBody>
      </p:sp>
      <p:sp>
        <p:nvSpPr>
          <p:cNvPr id="5" name="Slide Number Placeholder 4">
            <a:extLst>
              <a:ext uri="{FF2B5EF4-FFF2-40B4-BE49-F238E27FC236}">
                <a16:creationId xmlns:a16="http://schemas.microsoft.com/office/drawing/2014/main" id="{0A351263-4FBE-455B-AF03-18C73E8543B3}"/>
              </a:ext>
            </a:extLst>
          </p:cNvPr>
          <p:cNvSpPr>
            <a:spLocks noGrp="1"/>
          </p:cNvSpPr>
          <p:nvPr>
            <p:ph type="sldNum" sz="quarter" idx="10"/>
          </p:nvPr>
        </p:nvSpPr>
        <p:spPr/>
        <p:txBody>
          <a:bodyPr/>
          <a:lstStyle/>
          <a:p>
            <a:pPr>
              <a:defRPr/>
            </a:pPr>
            <a:fld id="{19F883E1-6DB3-424C-AEDE-CC6629DEB65D}" type="slidenum">
              <a:rPr lang="en-US" altLang="en-US" smtClean="0"/>
              <a:pPr>
                <a:defRPr/>
              </a:pPr>
              <a:t>8</a:t>
            </a:fld>
            <a:endParaRPr lang="en-US" altLang="en-US"/>
          </a:p>
        </p:txBody>
      </p:sp>
    </p:spTree>
    <p:extLst>
      <p:ext uri="{BB962C8B-B14F-4D97-AF65-F5344CB8AC3E}">
        <p14:creationId xmlns:p14="http://schemas.microsoft.com/office/powerpoint/2010/main" val="4237888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3F06B-9487-4207-85D6-22DD56D6FCCA}"/>
              </a:ext>
            </a:extLst>
          </p:cNvPr>
          <p:cNvSpPr>
            <a:spLocks noGrp="1"/>
          </p:cNvSpPr>
          <p:nvPr>
            <p:ph type="title"/>
          </p:nvPr>
        </p:nvSpPr>
        <p:spPr>
          <a:xfrm>
            <a:off x="1277650" y="365125"/>
            <a:ext cx="10046043" cy="911225"/>
          </a:xfrm>
        </p:spPr>
        <p:txBody>
          <a:bodyPr/>
          <a:lstStyle/>
          <a:p>
            <a:r>
              <a:rPr lang="en-US" dirty="0"/>
              <a:t>Realities…</a:t>
            </a:r>
          </a:p>
        </p:txBody>
      </p:sp>
      <p:sp>
        <p:nvSpPr>
          <p:cNvPr id="3" name="Content Placeholder 2">
            <a:extLst>
              <a:ext uri="{FF2B5EF4-FFF2-40B4-BE49-F238E27FC236}">
                <a16:creationId xmlns:a16="http://schemas.microsoft.com/office/drawing/2014/main" id="{5C5D5D1C-7734-4EC2-97BA-0EEFF92279FC}"/>
              </a:ext>
            </a:extLst>
          </p:cNvPr>
          <p:cNvSpPr>
            <a:spLocks noGrp="1"/>
          </p:cNvSpPr>
          <p:nvPr>
            <p:ph sz="half" idx="2"/>
          </p:nvPr>
        </p:nvSpPr>
        <p:spPr>
          <a:xfrm>
            <a:off x="1277650" y="1352550"/>
            <a:ext cx="4922537" cy="4837114"/>
          </a:xfrm>
        </p:spPr>
        <p:txBody>
          <a:bodyPr/>
          <a:lstStyle/>
          <a:p>
            <a:pPr rtl="0" fontAlgn="base">
              <a:spcBef>
                <a:spcPts val="0"/>
              </a:spcBef>
              <a:spcAft>
                <a:spcPts val="0"/>
              </a:spcAft>
              <a:buFont typeface="Arial" panose="020B0604020202020204" pitchFamily="34" charset="0"/>
              <a:buChar char="•"/>
            </a:pPr>
            <a:r>
              <a:rPr lang="en-US" sz="2000" b="0" i="0" u="none" strike="noStrike" dirty="0">
                <a:solidFill>
                  <a:srgbClr val="53575A"/>
                </a:solidFill>
                <a:effectLst/>
                <a:latin typeface="Source Sans Pro" panose="020B0503030403020204" pitchFamily="34" charset="0"/>
              </a:rPr>
              <a:t>Local program titles often differ substantially from college to college.  </a:t>
            </a:r>
          </a:p>
          <a:p>
            <a:pPr marL="0" indent="0" rtl="0" fontAlgn="base">
              <a:spcBef>
                <a:spcPts val="0"/>
              </a:spcBef>
              <a:spcAft>
                <a:spcPts val="0"/>
              </a:spcAft>
              <a:buNone/>
            </a:pPr>
            <a:endParaRPr lang="en-US" sz="2000" b="0" i="0" u="none" strike="noStrike" dirty="0">
              <a:solidFill>
                <a:srgbClr val="53575A"/>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2000" b="0" i="0" u="none" strike="noStrike" dirty="0">
                <a:solidFill>
                  <a:srgbClr val="53575A"/>
                </a:solidFill>
                <a:effectLst/>
                <a:latin typeface="Source Sans Pro" panose="020B0503030403020204" pitchFamily="34" charset="0"/>
              </a:rPr>
              <a:t>For example, one college has a program called “Mechanized Agriculture,” another has a program called “Agriculture Engineering Technology,” and a third has one called “Agriculture Equipment Operations &amp; Maintenance.” </a:t>
            </a:r>
          </a:p>
          <a:p>
            <a:pPr marL="0" indent="0" rtl="0" fontAlgn="base">
              <a:spcBef>
                <a:spcPts val="1000"/>
              </a:spcBef>
              <a:spcAft>
                <a:spcPts val="0"/>
              </a:spcAft>
              <a:buNone/>
            </a:pPr>
            <a:endParaRPr lang="en-US" sz="2000" b="0" i="0" u="none" strike="noStrike" dirty="0">
              <a:solidFill>
                <a:srgbClr val="53575A"/>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2000" b="0" i="0" u="none" strike="noStrike" dirty="0">
                <a:solidFill>
                  <a:srgbClr val="53575A"/>
                </a:solidFill>
                <a:effectLst/>
                <a:latin typeface="Source Sans Pro" panose="020B0503030403020204" pitchFamily="34" charset="0"/>
              </a:rPr>
              <a:t>Since they have similar outcomes, information on all three is collected and reported at the state level under TOP code 0116.00, which carries the standardized title “Agricultural Power Equipment Technology.”</a:t>
            </a:r>
          </a:p>
        </p:txBody>
      </p:sp>
      <p:sp>
        <p:nvSpPr>
          <p:cNvPr id="5" name="Slide Number Placeholder 4">
            <a:extLst>
              <a:ext uri="{FF2B5EF4-FFF2-40B4-BE49-F238E27FC236}">
                <a16:creationId xmlns:a16="http://schemas.microsoft.com/office/drawing/2014/main" id="{D35D04FF-F634-41A1-AD8A-0DF56AEA4B94}"/>
              </a:ext>
            </a:extLst>
          </p:cNvPr>
          <p:cNvSpPr>
            <a:spLocks noGrp="1"/>
          </p:cNvSpPr>
          <p:nvPr>
            <p:ph type="sldNum" sz="quarter" idx="10"/>
          </p:nvPr>
        </p:nvSpPr>
        <p:spPr/>
        <p:txBody>
          <a:bodyPr/>
          <a:lstStyle/>
          <a:p>
            <a:pPr>
              <a:defRPr/>
            </a:pPr>
            <a:fld id="{19F883E1-6DB3-424C-AEDE-CC6629DEB65D}" type="slidenum">
              <a:rPr lang="en-US" altLang="en-US" smtClean="0"/>
              <a:pPr>
                <a:defRPr/>
              </a:pPr>
              <a:t>9</a:t>
            </a:fld>
            <a:endParaRPr lang="en-US" altLang="en-US"/>
          </a:p>
        </p:txBody>
      </p:sp>
      <p:pic>
        <p:nvPicPr>
          <p:cNvPr id="10" name="Content Placeholder 9" descr="Arrows pointing towards different directions">
            <a:extLst>
              <a:ext uri="{FF2B5EF4-FFF2-40B4-BE49-F238E27FC236}">
                <a16:creationId xmlns:a16="http://schemas.microsoft.com/office/drawing/2014/main" id="{3E136523-F0DD-4258-A170-7DFDAD83FFC2}"/>
              </a:ext>
            </a:extLst>
          </p:cNvPr>
          <p:cNvPicPr>
            <a:picLocks noGrp="1" noChangeAspect="1"/>
          </p:cNvPicPr>
          <p:nvPr>
            <p:ph sz="quarter" idx="4"/>
          </p:nvPr>
        </p:nvPicPr>
        <p:blipFill>
          <a:blip r:embed="rId3"/>
          <a:stretch>
            <a:fillRect/>
          </a:stretch>
        </p:blipFill>
        <p:spPr>
          <a:xfrm>
            <a:off x="6096000" y="1962150"/>
            <a:ext cx="5715000" cy="3424282"/>
          </a:xfrm>
        </p:spPr>
      </p:pic>
    </p:spTree>
    <p:extLst>
      <p:ext uri="{BB962C8B-B14F-4D97-AF65-F5344CB8AC3E}">
        <p14:creationId xmlns:p14="http://schemas.microsoft.com/office/powerpoint/2010/main" val="3663819491"/>
      </p:ext>
    </p:extLst>
  </p:cSld>
  <p:clrMapOvr>
    <a:masterClrMapping/>
  </p:clrMapOvr>
</p:sld>
</file>

<file path=ppt/theme/theme1.xml><?xml version="1.0" encoding="utf-8"?>
<a:theme xmlns:a="http://schemas.openxmlformats.org/drawingml/2006/main" name="ASCCC Curriculum Inst. 2020 Theme">
  <a:themeElements>
    <a:clrScheme name="ASCCC CI 2021">
      <a:dk1>
        <a:srgbClr val="005B96"/>
      </a:dk1>
      <a:lt1>
        <a:srgbClr val="FFFFFF"/>
      </a:lt1>
      <a:dk2>
        <a:srgbClr val="4186C3"/>
      </a:dk2>
      <a:lt2>
        <a:srgbClr val="F0ECE8"/>
      </a:lt2>
      <a:accent1>
        <a:srgbClr val="9277B9"/>
      </a:accent1>
      <a:accent2>
        <a:srgbClr val="26BB9A"/>
      </a:accent2>
      <a:accent3>
        <a:srgbClr val="54514F"/>
      </a:accent3>
      <a:accent4>
        <a:srgbClr val="008C77"/>
      </a:accent4>
      <a:accent5>
        <a:srgbClr val="005B95"/>
      </a:accent5>
      <a:accent6>
        <a:srgbClr val="4186C3"/>
      </a:accent6>
      <a:hlink>
        <a:srgbClr val="005B95"/>
      </a:hlink>
      <a:folHlink>
        <a:srgbClr val="9277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CCC CI 2021 ppt template 2" id="{C02EB565-96C3-934D-85A9-DD9D929CF13C}" vid="{054F5572-FA90-DF4F-B53B-76D1F8F34A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ASCCC CI 2021 ppt template 2</Template>
  <TotalTime>198</TotalTime>
  <Words>1771</Words>
  <Application>Microsoft Office PowerPoint</Application>
  <PresentationFormat>Widescreen</PresentationFormat>
  <Paragraphs>172</Paragraphs>
  <Slides>20</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Palatino</vt:lpstr>
      <vt:lpstr>Source Sans Pro</vt:lpstr>
      <vt:lpstr>ASCCC Curriculum Inst. 2020 Theme</vt:lpstr>
      <vt:lpstr>TOP to CIP Wednesday July 7th 2:00 pm – 3:15pm   Lesley Agostino, 4CS, Diablo Valley College Karen Beltramo, WestEd Kathy Booth, WestEd  Laura Coleman, Centers of Excellence</vt:lpstr>
      <vt:lpstr>TODAY!</vt:lpstr>
      <vt:lpstr>TOP Codes and CIP Codes</vt:lpstr>
      <vt:lpstr>What is a TOP Code used for?</vt:lpstr>
      <vt:lpstr>TOP Purposes</vt:lpstr>
      <vt:lpstr>CIP Purposes</vt:lpstr>
      <vt:lpstr>Myth-Busting</vt:lpstr>
      <vt:lpstr>TOP is NOT intended to…</vt:lpstr>
      <vt:lpstr>Realities…</vt:lpstr>
      <vt:lpstr>Converting to CIP would help students</vt:lpstr>
      <vt:lpstr>Converting to CIP would help colleges</vt:lpstr>
      <vt:lpstr>Considerations</vt:lpstr>
      <vt:lpstr>A new opportunity</vt:lpstr>
      <vt:lpstr>One possible way forward</vt:lpstr>
      <vt:lpstr>TOP …to… CIP What next?</vt:lpstr>
      <vt:lpstr>Questions? Contact info@asccc.org </vt:lpstr>
      <vt:lpstr>This next section provides  detail on the codes</vt:lpstr>
      <vt:lpstr>The History of TOP Codes</vt:lpstr>
      <vt:lpstr>What is a TOP Code?</vt:lpstr>
      <vt:lpstr>CIP Codes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Carrie Roberson</dc:creator>
  <cp:lastModifiedBy>Carrie Roberson</cp:lastModifiedBy>
  <cp:revision>6</cp:revision>
  <cp:lastPrinted>2020-11-24T19:39:26Z</cp:lastPrinted>
  <dcterms:created xsi:type="dcterms:W3CDTF">2021-06-23T18:43:22Z</dcterms:created>
  <dcterms:modified xsi:type="dcterms:W3CDTF">2021-07-02T16:21:36Z</dcterms:modified>
</cp:coreProperties>
</file>