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7" r:id="rId3"/>
    <p:sldId id="274" r:id="rId4"/>
    <p:sldId id="277" r:id="rId5"/>
    <p:sldId id="278" r:id="rId6"/>
    <p:sldId id="279" r:id="rId7"/>
    <p:sldId id="273" r:id="rId8"/>
    <p:sldId id="272" r:id="rId9"/>
    <p:sldId id="268" r:id="rId10"/>
    <p:sldId id="266" r:id="rId11"/>
    <p:sldId id="267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0"/>
    <p:restoredTop sz="96098"/>
  </p:normalViewPr>
  <p:slideViewPr>
    <p:cSldViewPr snapToGrid="0" snapToObjects="1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0FCCD1-1911-A546-84C2-BC5FCBB51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913FB-7893-BE4E-A89A-8FA7CB826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640F6E-FB3B-C643-8371-EC79A26267BB}" type="datetimeFigureOut">
              <a:rPr lang="en-US"/>
              <a:pPr>
                <a:defRPr/>
              </a:pPr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30DDE-9A68-3E4D-A87E-14DCA109E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BAAF4-6F15-F746-B45D-0443E339DF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73744A-90E3-9644-8C3F-2014586A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08727C-47B6-9644-9498-635FE25C67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6E24C-9683-1C42-902F-E5436AFAE9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D4B3B6-0FED-D04D-98E5-83B6415910EA}" type="datetimeFigureOut">
              <a:rPr lang="en-US"/>
              <a:pPr>
                <a:defRPr/>
              </a:pPr>
              <a:t>6/8/2021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CC8565-74CD-F146-B4E3-4273F8C616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906178-6DF2-0640-A5DA-CC068B435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90E28-5A4B-9741-A98D-2AB5E57BB2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FD77C-4F8D-3A43-8152-CB9D552C5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DA6944-B3EF-6B4F-89E7-EA41C8125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Communities under the RESOURCES tab</a:t>
            </a:r>
          </a:p>
          <a:p>
            <a:pPr marL="158750" indent="0">
              <a:buNone/>
            </a:pPr>
            <a:r>
              <a:rPr lang="en-US" dirty="0"/>
              <a:t>Handbook under the COMMUNITIES tab</a:t>
            </a:r>
          </a:p>
          <a:p>
            <a:pPr marL="158750" indent="0">
              <a:buNone/>
            </a:pPr>
            <a:r>
              <a:rPr lang="en-US" dirty="0"/>
              <a:t>Technical Visits under SERVICES tab</a:t>
            </a:r>
          </a:p>
          <a:p>
            <a:pPr marL="158750" indent="0">
              <a:buNone/>
            </a:pPr>
            <a:r>
              <a:rPr lang="en-US" dirty="0"/>
              <a:t>Listservs under RESOURCES</a:t>
            </a:r>
          </a:p>
        </p:txBody>
      </p:sp>
    </p:spTree>
    <p:extLst>
      <p:ext uri="{BB962C8B-B14F-4D97-AF65-F5344CB8AC3E}">
        <p14:creationId xmlns:p14="http://schemas.microsoft.com/office/powerpoint/2010/main" val="142386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79a033fb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579a033fb1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579a033fb1_0_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A runs from the Oregon border through the Central Valley to Bakersfield</a:t>
            </a:r>
          </a:p>
        </p:txBody>
      </p:sp>
    </p:spTree>
    <p:extLst>
      <p:ext uri="{BB962C8B-B14F-4D97-AF65-F5344CB8AC3E}">
        <p14:creationId xmlns:p14="http://schemas.microsoft.com/office/powerpoint/2010/main" val="86901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B encompasses the Greater Bay Area, from Mendocino to Monterey</a:t>
            </a:r>
          </a:p>
        </p:txBody>
      </p:sp>
    </p:spTree>
    <p:extLst>
      <p:ext uri="{BB962C8B-B14F-4D97-AF65-F5344CB8AC3E}">
        <p14:creationId xmlns:p14="http://schemas.microsoft.com/office/powerpoint/2010/main" val="298292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Angeles and the Central Coast </a:t>
            </a:r>
          </a:p>
        </p:txBody>
      </p:sp>
    </p:spTree>
    <p:extLst>
      <p:ext uri="{BB962C8B-B14F-4D97-AF65-F5344CB8AC3E}">
        <p14:creationId xmlns:p14="http://schemas.microsoft.com/office/powerpoint/2010/main" val="210603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D is Orange County, San Diego, the Inland Empire, and across the Arizona border </a:t>
            </a:r>
          </a:p>
        </p:txBody>
      </p:sp>
    </p:spTree>
    <p:extLst>
      <p:ext uri="{BB962C8B-B14F-4D97-AF65-F5344CB8AC3E}">
        <p14:creationId xmlns:p14="http://schemas.microsoft.com/office/powerpoint/2010/main" val="173445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meetings </a:t>
            </a:r>
          </a:p>
          <a:p>
            <a:r>
              <a:rPr lang="en-US" dirty="0"/>
              <a:t>Exec Meetings at colleges </a:t>
            </a:r>
          </a:p>
          <a:p>
            <a:r>
              <a:rPr lang="en-US" dirty="0"/>
              <a:t>Senate presidents – Hayward readers</a:t>
            </a:r>
          </a:p>
        </p:txBody>
      </p:sp>
    </p:spTree>
    <p:extLst>
      <p:ext uri="{BB962C8B-B14F-4D97-AF65-F5344CB8AC3E}">
        <p14:creationId xmlns:p14="http://schemas.microsoft.com/office/powerpoint/2010/main" val="335043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Pre-session resolutions—Time to send in amendments!</a:t>
            </a:r>
          </a:p>
        </p:txBody>
      </p:sp>
    </p:spTree>
    <p:extLst>
      <p:ext uri="{BB962C8B-B14F-4D97-AF65-F5344CB8AC3E}">
        <p14:creationId xmlns:p14="http://schemas.microsoft.com/office/powerpoint/2010/main" val="1513533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99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Resolutions packet—explain this comes from Exec and committees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actual Plenary—will include resolutions from Area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Resolutions—from delegates at Plenary: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If authors are in room—ask for background and rationale of new resolutions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Review New Resolutions—any amendments?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At Plenary—Amendments Deadline 12:30 p.m. Friday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Search website for other resolutions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Max 4 Whereas or Resolved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Spell out acronyms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	Create a clear title</a:t>
            </a:r>
          </a:p>
        </p:txBody>
      </p:sp>
    </p:spTree>
    <p:extLst>
      <p:ext uri="{BB962C8B-B14F-4D97-AF65-F5344CB8AC3E}">
        <p14:creationId xmlns:p14="http://schemas.microsoft.com/office/powerpoint/2010/main" val="25713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732940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4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6510BF65-0C03-E747-98C0-EB8748DFAAEB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rgbClr val="006393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06088A0-6770-8842-AAB0-A6DCBD830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SCCC logo icon">
            <a:extLst>
              <a:ext uri="{FF2B5EF4-FFF2-40B4-BE49-F238E27FC236}">
                <a16:creationId xmlns:a16="http://schemas.microsoft.com/office/drawing/2014/main" id="{CA6626D6-0C8A-4D4D-91B2-DE99EDE24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B7271532-3037-2346-AF9C-8177E827F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A80C-C703-6A42-9526-28B957E5C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4FE5459-A402-FB42-AC0D-E0FF3CC42319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 descr="ASCCC logo icon">
            <a:extLst>
              <a:ext uri="{FF2B5EF4-FFF2-40B4-BE49-F238E27FC236}">
                <a16:creationId xmlns:a16="http://schemas.microsoft.com/office/drawing/2014/main" id="{B031F5E2-4C21-4F46-8C47-0FB44A710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F1DFAC4-3422-CC4B-94BC-AF8D95D29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EA8E-F2C1-F748-878A-C61AEC0E9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00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2314A92D-EB3F-2C4B-8627-77F00AB3D247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 descr="ASCCC logo icon">
            <a:extLst>
              <a:ext uri="{FF2B5EF4-FFF2-40B4-BE49-F238E27FC236}">
                <a16:creationId xmlns:a16="http://schemas.microsoft.com/office/drawing/2014/main" id="{40E4AAF6-590B-524E-849F-CB60975D57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4C2D47D-B4E2-2144-A1A8-709D7128A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949E-1E58-A146-8787-2A5DB0B69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4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SCCC logo icon">
            <a:extLst>
              <a:ext uri="{FF2B5EF4-FFF2-40B4-BE49-F238E27FC236}">
                <a16:creationId xmlns:a16="http://schemas.microsoft.com/office/drawing/2014/main" id="{6F5915FB-CAAB-D74F-A521-80C11144F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3FF7C1B-BDD6-2548-8849-A85713EC5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717C-FF9A-4447-B61B-DCD0284B8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70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1371601"/>
            <a:ext cx="10464800" cy="19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48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768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/>
        </p:nvSpPr>
        <p:spPr>
          <a:xfrm>
            <a:off x="2" y="0"/>
            <a:ext cx="927847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2" y="1798322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61" y="1798322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/>
        </p:nvSpPr>
        <p:spPr>
          <a:xfrm>
            <a:off x="8580493" y="6356351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455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533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434329" algn="l">
              <a:spcBef>
                <a:spcPts val="480"/>
              </a:spcBef>
              <a:spcAft>
                <a:spcPts val="0"/>
              </a:spcAft>
              <a:buSzPts val="1530"/>
              <a:buChar char="•"/>
              <a:defRPr sz="3200"/>
            </a:lvl1pPr>
            <a:lvl2pPr marL="1219170" lvl="1" indent="-434329" algn="l">
              <a:spcBef>
                <a:spcPts val="480"/>
              </a:spcBef>
              <a:spcAft>
                <a:spcPts val="0"/>
              </a:spcAft>
              <a:buSzPts val="1530"/>
              <a:buChar char="•"/>
              <a:defRPr/>
            </a:lvl2pPr>
            <a:lvl3pPr marL="1828754" lvl="2" indent="-441948" algn="l">
              <a:spcBef>
                <a:spcPts val="480"/>
              </a:spcBef>
              <a:spcAft>
                <a:spcPts val="0"/>
              </a:spcAft>
              <a:buSzPts val="162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841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711622-0F8F-3540-87A5-2668501AC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678B88-268D-1542-A01C-3B4EE34B6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9391C5F-C410-3C40-9617-A6E475C40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F3C0E8B-95BA-9D4D-9575-C467F0629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SCCC%20Resources%20for%20Local%20Academic%20Senate%20Leadersv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4C024CE1-8729-9A45-B64C-4C99EAD38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4897990"/>
            <a:ext cx="10433050" cy="1463053"/>
          </a:xfrm>
        </p:spPr>
        <p:txBody>
          <a:bodyPr>
            <a:noAutofit/>
          </a:bodyPr>
          <a:lstStyle/>
          <a:p>
            <a:r>
              <a:rPr lang="en-US" sz="3200" dirty="0"/>
              <a:t>Area C Meeting – June 17, 2021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Robert L. Stewart, Jr. – ASCCC Area C Representative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0B89-CBEF-403B-8B87-DA29C9E9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Resolutions?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0FF6B-B269-4C78-8265-6421BC9CE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293" y="2389684"/>
            <a:ext cx="10058400" cy="38338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67" dirty="0"/>
              <a:t>Resolution development is the primary and formal mechanism for setting policy of the Academic Senate.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67" dirty="0"/>
              <a:t>Resolutions identify and record the will of the academic senates of the California community colleges. The Academic Senate relies on formal resolutions to set direction for the organization as a whole.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67" dirty="0"/>
              <a:t>Members of the Academic Senate Executive Committee and its standing and ad hoc committees implement adopted resolutions to respond to issues, to conduct its work, and to take action. </a:t>
            </a:r>
            <a:endParaRPr lang="en-US" sz="4267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D4EF38-7F62-4E4D-831B-C76BB602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03" y="303151"/>
            <a:ext cx="2762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7AED-F7C5-4C0E-9133-2E69DAB6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Resolution Process?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5F880-CE9F-4189-8A1D-ABD0E4AC37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68891" indent="-452955"/>
            <a:r>
              <a:rPr lang="en-US" sz="2667" dirty="0"/>
              <a:t>Pre-Session Resolutions</a:t>
            </a:r>
          </a:p>
          <a:p>
            <a:pPr marL="1678475" lvl="1" indent="-452955"/>
            <a:r>
              <a:rPr lang="en-US" sz="2400" dirty="0"/>
              <a:t>ASCCC Executive and Committees</a:t>
            </a:r>
          </a:p>
          <a:p>
            <a:pPr marL="1678475" lvl="1" indent="-452955"/>
            <a:r>
              <a:rPr lang="en-US" sz="2400" dirty="0"/>
              <a:t>Area Meetings</a:t>
            </a:r>
          </a:p>
          <a:p>
            <a:pPr marL="1068891" indent="-452955"/>
            <a:r>
              <a:rPr lang="en-US" sz="2667" dirty="0"/>
              <a:t>New Resolutions </a:t>
            </a:r>
          </a:p>
          <a:p>
            <a:pPr marL="1678475" lvl="1" indent="-452955"/>
            <a:r>
              <a:rPr lang="en-US" sz="2400" dirty="0"/>
              <a:t>Delegates and local senate representatives at Plenary</a:t>
            </a:r>
          </a:p>
          <a:p>
            <a:pPr marL="1068891" indent="-452955"/>
            <a:r>
              <a:rPr lang="en-US" sz="2667" dirty="0"/>
              <a:t>Amendments </a:t>
            </a:r>
          </a:p>
          <a:p>
            <a:pPr marL="1678475" lvl="1" indent="-452955"/>
            <a:r>
              <a:rPr lang="en-US" sz="2400" dirty="0"/>
              <a:t>Review and discuss in Area Meetings and Plenary</a:t>
            </a:r>
          </a:p>
          <a:p>
            <a:pPr marL="1678475" lvl="2" indent="-452955"/>
            <a:r>
              <a:rPr lang="en-US" sz="2400" dirty="0"/>
              <a:t>Amendment Sheets—four delegate signatures</a:t>
            </a:r>
          </a:p>
          <a:p>
            <a:pPr marL="1678475" lvl="2" indent="-452955"/>
            <a:r>
              <a:rPr lang="en-US" sz="2400" dirty="0"/>
              <a:t>Watch for DEADLINES and Mandatory Meetings!</a:t>
            </a:r>
          </a:p>
          <a:p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8C3A6EB-4B00-4252-AB5C-B9A07480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8211">
            <a:off x="8983315" y="1063868"/>
            <a:ext cx="2599083" cy="173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7794-70AF-4415-BBEA-C28151D3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Resources?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6173C-BBAC-4A98-8FDD-A9A4E5C2E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6819428" cy="4419600"/>
          </a:xfrm>
        </p:spPr>
        <p:txBody>
          <a:bodyPr/>
          <a:lstStyle/>
          <a:p>
            <a:pPr lvl="0"/>
            <a:r>
              <a:rPr lang="en-US" sz="1800" dirty="0"/>
              <a:t>Bookmark ASCCC.org</a:t>
            </a:r>
          </a:p>
          <a:p>
            <a:pPr lvl="0"/>
            <a:r>
              <a:rPr lang="en-US" sz="1800" dirty="0"/>
              <a:t>Click on the Local Senates Handbook image to the right in order to access important resources all Local Academic Senate leaders should become familiar with.</a:t>
            </a:r>
          </a:p>
        </p:txBody>
      </p:sp>
      <p:pic>
        <p:nvPicPr>
          <p:cNvPr id="1026" name="Picture 2">
            <a:hlinkClick r:id="rId3" action="ppaction://hlinkfile"/>
            <a:extLst>
              <a:ext uri="{FF2B5EF4-FFF2-40B4-BE49-F238E27FC236}">
                <a16:creationId xmlns:a16="http://schemas.microsoft.com/office/drawing/2014/main" id="{4BA1D7DD-63E1-47CB-A216-6E3E10D2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586" y="381000"/>
            <a:ext cx="3152814" cy="38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EA3ED-4446-4DB5-9624-3D8FCB9F7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075" y="3242879"/>
            <a:ext cx="3977948" cy="29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en" sz="6400" dirty="0">
                <a:solidFill>
                  <a:srgbClr val="00B050"/>
                </a:solidFill>
              </a:rPr>
              <a:t>Thank You!</a:t>
            </a:r>
            <a:endParaRPr sz="7200" dirty="0">
              <a:solidFill>
                <a:srgbClr val="00B050"/>
              </a:solidFill>
            </a:endParaRPr>
          </a:p>
        </p:txBody>
      </p:sp>
      <p:sp>
        <p:nvSpPr>
          <p:cNvPr id="249" name="Google Shape;249;p3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533"/>
              </a:spcBef>
              <a:buSzPts val="1500"/>
              <a:buNone/>
            </a:pPr>
            <a:r>
              <a:rPr lang="en" sz="4267" b="1" dirty="0">
                <a:solidFill>
                  <a:srgbClr val="0070C0"/>
                </a:solidFill>
              </a:rPr>
              <a:t>Contact Information </a:t>
            </a:r>
          </a:p>
          <a:p>
            <a:pPr marL="0" indent="0" algn="ctr">
              <a:spcBef>
                <a:spcPts val="533"/>
              </a:spcBef>
              <a:buSzPts val="1500"/>
              <a:buNone/>
            </a:pPr>
            <a:r>
              <a:rPr lang="en-US" sz="4267" b="1" dirty="0">
                <a:solidFill>
                  <a:srgbClr val="0070C0"/>
                </a:solidFill>
              </a:rPr>
              <a:t>Email me anytime!</a:t>
            </a:r>
            <a:endParaRPr sz="4267" b="1" dirty="0">
              <a:solidFill>
                <a:srgbClr val="0070C0"/>
              </a:solidFill>
            </a:endParaRPr>
          </a:p>
          <a:p>
            <a:pPr marL="457189" lvl="1" indent="0">
              <a:spcBef>
                <a:spcPts val="400"/>
              </a:spcBef>
              <a:buSzPts val="1300"/>
              <a:buNone/>
            </a:pPr>
            <a:endParaRPr sz="2400" dirty="0"/>
          </a:p>
          <a:p>
            <a:pPr marL="457189" lvl="1" indent="0">
              <a:spcBef>
                <a:spcPts val="400"/>
              </a:spcBef>
              <a:buSzPts val="1300"/>
              <a:buNone/>
            </a:pPr>
            <a:endParaRPr dirty="0"/>
          </a:p>
          <a:p>
            <a:pPr marL="186262" indent="-50799">
              <a:spcBef>
                <a:spcPts val="533"/>
              </a:spcBef>
              <a:buSzPts val="1500"/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BD105-0212-40FD-B1FD-4AD2601AD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020" y="3326524"/>
            <a:ext cx="5150061" cy="28959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58C4EA-0453-46F3-8E36-09D8DCE7C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907" y="3641538"/>
            <a:ext cx="3608786" cy="2405270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Today’s Agenda</a:t>
            </a:r>
          </a:p>
        </p:txBody>
      </p:sp>
      <p:sp>
        <p:nvSpPr>
          <p:cNvPr id="205" name="Google Shape;205;p30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rmAutofit/>
          </a:bodyPr>
          <a:lstStyle/>
          <a:p>
            <a:pPr marL="784840" indent="-609585">
              <a:buFont typeface="Arial" panose="020B0604020202020204" pitchFamily="34" charset="0"/>
              <a:buChar char="•"/>
            </a:pPr>
            <a:r>
              <a:rPr lang="en-US" sz="4267" dirty="0"/>
              <a:t>Greetings Area C!</a:t>
            </a:r>
          </a:p>
          <a:p>
            <a:pPr marL="784840" indent="-609585">
              <a:buFont typeface="Arial" panose="020B0604020202020204" pitchFamily="34" charset="0"/>
              <a:buChar char="•"/>
            </a:pPr>
            <a:r>
              <a:rPr lang="en-US" sz="4267" dirty="0"/>
              <a:t>Introductions</a:t>
            </a:r>
          </a:p>
          <a:p>
            <a:pPr marL="784840" indent="-609585">
              <a:buFont typeface="Arial" panose="020B0604020202020204" pitchFamily="34" charset="0"/>
              <a:buChar char="•"/>
            </a:pPr>
            <a:r>
              <a:rPr lang="en-US" sz="4267" dirty="0"/>
              <a:t>Area</a:t>
            </a:r>
            <a:r>
              <a:rPr lang="en-US" sz="4267" dirty="0">
                <a:solidFill>
                  <a:schemeClr val="tx2"/>
                </a:solidFill>
              </a:rPr>
              <a:t> </a:t>
            </a:r>
            <a:r>
              <a:rPr lang="en-US" sz="4267" dirty="0"/>
              <a:t>Meeting Review</a:t>
            </a:r>
          </a:p>
          <a:p>
            <a:pPr marL="784840" indent="-609585">
              <a:buFont typeface="Arial" panose="020B0604020202020204" pitchFamily="34" charset="0"/>
              <a:buChar char="•"/>
            </a:pPr>
            <a:r>
              <a:rPr lang="en-US" sz="4267" dirty="0"/>
              <a:t>Resolutions</a:t>
            </a:r>
          </a:p>
          <a:p>
            <a:pPr marL="784840" indent="-609585">
              <a:buFont typeface="Arial" panose="020B0604020202020204" pitchFamily="34" charset="0"/>
              <a:buChar char="•"/>
            </a:pPr>
            <a:r>
              <a:rPr lang="en-US" sz="4267" dirty="0"/>
              <a:t>ASCCC Resources</a:t>
            </a:r>
          </a:p>
          <a:p>
            <a:pPr marL="0" indent="0"/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695BB3-E044-42A4-9079-D8C662AD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1" y="411651"/>
            <a:ext cx="4446878" cy="29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365125"/>
            <a:ext cx="10046043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A – 29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2" y="1066800"/>
            <a:ext cx="4922537" cy="5435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American River College </a:t>
            </a:r>
          </a:p>
          <a:p>
            <a:r>
              <a:rPr lang="en-US" dirty="0"/>
              <a:t>Bakersfield College </a:t>
            </a:r>
          </a:p>
          <a:p>
            <a:r>
              <a:rPr lang="en-US" dirty="0"/>
              <a:t>Butte College </a:t>
            </a:r>
          </a:p>
          <a:p>
            <a:r>
              <a:rPr lang="en-US" dirty="0"/>
              <a:t>Cerro </a:t>
            </a:r>
            <a:r>
              <a:rPr lang="en-US" dirty="0" err="1"/>
              <a:t>Coso</a:t>
            </a:r>
            <a:r>
              <a:rPr lang="en-US" dirty="0"/>
              <a:t> College </a:t>
            </a:r>
          </a:p>
          <a:p>
            <a:r>
              <a:rPr lang="en-US" dirty="0"/>
              <a:t>Clovis Community College </a:t>
            </a:r>
          </a:p>
          <a:p>
            <a:r>
              <a:rPr lang="en-US" dirty="0"/>
              <a:t>Columbia College </a:t>
            </a:r>
          </a:p>
          <a:p>
            <a:r>
              <a:rPr lang="en-US" dirty="0"/>
              <a:t>Cosumnes River College </a:t>
            </a:r>
          </a:p>
          <a:p>
            <a:r>
              <a:rPr lang="en-US" dirty="0"/>
              <a:t>Feather River College </a:t>
            </a:r>
          </a:p>
          <a:p>
            <a:r>
              <a:rPr lang="en-US" dirty="0"/>
              <a:t>Folsom Lake College </a:t>
            </a:r>
          </a:p>
          <a:p>
            <a:r>
              <a:rPr lang="en-US" dirty="0"/>
              <a:t>Fresno City College </a:t>
            </a:r>
          </a:p>
          <a:p>
            <a:r>
              <a:rPr lang="en-US" dirty="0"/>
              <a:t>Lake Tahoe Community College </a:t>
            </a:r>
          </a:p>
          <a:p>
            <a:r>
              <a:rPr lang="en-US" dirty="0"/>
              <a:t>Lassen College </a:t>
            </a:r>
          </a:p>
          <a:p>
            <a:r>
              <a:rPr lang="en-US" dirty="0"/>
              <a:t>Madera Community College </a:t>
            </a:r>
          </a:p>
          <a:p>
            <a:r>
              <a:rPr lang="en-US" dirty="0"/>
              <a:t>Merced College </a:t>
            </a:r>
          </a:p>
          <a:p>
            <a:r>
              <a:rPr lang="en-US" dirty="0"/>
              <a:t>Modesto Junior College 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4E28B0-BAD4-2A48-B236-CC52FD811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7501" y="1066800"/>
            <a:ext cx="4948881" cy="5435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Porterville College </a:t>
            </a:r>
          </a:p>
          <a:p>
            <a:r>
              <a:rPr lang="en-US" dirty="0"/>
              <a:t>College of the Redwoods </a:t>
            </a:r>
          </a:p>
          <a:p>
            <a:r>
              <a:rPr lang="en-US" dirty="0"/>
              <a:t>Reedley College </a:t>
            </a:r>
          </a:p>
          <a:p>
            <a:r>
              <a:rPr lang="en-US" dirty="0"/>
              <a:t>Sacramento City College </a:t>
            </a:r>
          </a:p>
          <a:p>
            <a:r>
              <a:rPr lang="en-US" dirty="0"/>
              <a:t>San Joaquin Delta College </a:t>
            </a:r>
          </a:p>
          <a:p>
            <a:r>
              <a:rPr lang="en-US" dirty="0"/>
              <a:t>College of the Sequoias</a:t>
            </a:r>
          </a:p>
          <a:p>
            <a:r>
              <a:rPr lang="en-US" dirty="0"/>
              <a:t>Shasta College </a:t>
            </a:r>
          </a:p>
          <a:p>
            <a:r>
              <a:rPr lang="en-US" dirty="0"/>
              <a:t>Sierra College </a:t>
            </a:r>
          </a:p>
          <a:p>
            <a:r>
              <a:rPr lang="en-US" dirty="0"/>
              <a:t>College of the </a:t>
            </a:r>
            <a:r>
              <a:rPr lang="en-US" dirty="0" err="1"/>
              <a:t>Siskiyous</a:t>
            </a:r>
            <a:r>
              <a:rPr lang="en-US" dirty="0"/>
              <a:t> </a:t>
            </a:r>
          </a:p>
          <a:p>
            <a:r>
              <a:rPr lang="en-US" dirty="0"/>
              <a:t>Taft College </a:t>
            </a:r>
          </a:p>
          <a:p>
            <a:r>
              <a:rPr lang="en-US" dirty="0"/>
              <a:t>West Hills College Coalinga </a:t>
            </a:r>
          </a:p>
          <a:p>
            <a:r>
              <a:rPr lang="en-US" dirty="0"/>
              <a:t>West Hills College Lemoore </a:t>
            </a:r>
          </a:p>
          <a:p>
            <a:r>
              <a:rPr lang="en-US" dirty="0"/>
              <a:t>Woodland Community College </a:t>
            </a:r>
          </a:p>
          <a:p>
            <a:r>
              <a:rPr lang="en-US" dirty="0"/>
              <a:t>Yuba College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0"/>
            <a:ext cx="10046043" cy="1325563"/>
          </a:xfrm>
        </p:spPr>
        <p:txBody>
          <a:bodyPr>
            <a:normAutofit/>
          </a:bodyPr>
          <a:lstStyle/>
          <a:p>
            <a:pPr algn="ctr"/>
            <a:r>
              <a:rPr lang="en-US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B – 29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2" y="1481960"/>
            <a:ext cx="4922537" cy="53760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College of Alameda</a:t>
            </a:r>
          </a:p>
          <a:p>
            <a:r>
              <a:rPr lang="en-US" dirty="0"/>
              <a:t>Berkeley City College </a:t>
            </a:r>
          </a:p>
          <a:p>
            <a:r>
              <a:rPr lang="en-US" dirty="0"/>
              <a:t>Cabrillo College </a:t>
            </a:r>
          </a:p>
          <a:p>
            <a:r>
              <a:rPr lang="en-US" dirty="0"/>
              <a:t>Canada College</a:t>
            </a:r>
          </a:p>
          <a:p>
            <a:r>
              <a:rPr lang="en-US" dirty="0"/>
              <a:t>City College of San Francisco</a:t>
            </a:r>
          </a:p>
          <a:p>
            <a:r>
              <a:rPr lang="en-US" dirty="0"/>
              <a:t>Chabot College </a:t>
            </a:r>
          </a:p>
          <a:p>
            <a:r>
              <a:rPr lang="en-US" dirty="0"/>
              <a:t>Contra Costa College </a:t>
            </a:r>
          </a:p>
          <a:p>
            <a:r>
              <a:rPr lang="en-US" dirty="0"/>
              <a:t>De Anza College </a:t>
            </a:r>
          </a:p>
          <a:p>
            <a:r>
              <a:rPr lang="en-US" dirty="0"/>
              <a:t>Diablo Valley College </a:t>
            </a:r>
          </a:p>
          <a:p>
            <a:r>
              <a:rPr lang="en-US" dirty="0"/>
              <a:t>Evergreen Valley College </a:t>
            </a:r>
          </a:p>
          <a:p>
            <a:r>
              <a:rPr lang="en-US" dirty="0"/>
              <a:t>Foothill College </a:t>
            </a:r>
          </a:p>
          <a:p>
            <a:r>
              <a:rPr lang="en-US" dirty="0"/>
              <a:t>Gavilan College </a:t>
            </a:r>
          </a:p>
          <a:p>
            <a:r>
              <a:rPr lang="en-US" dirty="0"/>
              <a:t>Hartnell College </a:t>
            </a:r>
          </a:p>
          <a:p>
            <a:r>
              <a:rPr lang="en-US" dirty="0"/>
              <a:t>Laney College </a:t>
            </a:r>
          </a:p>
          <a:p>
            <a:r>
              <a:rPr lang="en-US" dirty="0"/>
              <a:t>Las </a:t>
            </a:r>
            <a:r>
              <a:rPr lang="en-US" dirty="0" err="1"/>
              <a:t>Positas</a:t>
            </a:r>
            <a:r>
              <a:rPr lang="en-US" dirty="0"/>
              <a:t> College </a:t>
            </a:r>
          </a:p>
          <a:p>
            <a:pPr marL="0" indent="0" algn="ctr"/>
            <a:endParaRPr lang="en-US" sz="42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C241E-776F-3D4B-AC87-A0F4C20A3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61" y="1481960"/>
            <a:ext cx="4948881" cy="52761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Los </a:t>
            </a:r>
            <a:r>
              <a:rPr lang="en-US" dirty="0" err="1"/>
              <a:t>Medanos</a:t>
            </a:r>
            <a:r>
              <a:rPr lang="en-US" dirty="0"/>
              <a:t> College </a:t>
            </a:r>
          </a:p>
          <a:p>
            <a:r>
              <a:rPr lang="en-US" dirty="0"/>
              <a:t>College of Marin</a:t>
            </a:r>
          </a:p>
          <a:p>
            <a:r>
              <a:rPr lang="en-US" dirty="0"/>
              <a:t>Mendocino College </a:t>
            </a:r>
          </a:p>
          <a:p>
            <a:r>
              <a:rPr lang="en-US" dirty="0"/>
              <a:t>Merritt College </a:t>
            </a:r>
          </a:p>
          <a:p>
            <a:r>
              <a:rPr lang="en-US" dirty="0"/>
              <a:t>Mission College </a:t>
            </a:r>
          </a:p>
          <a:p>
            <a:r>
              <a:rPr lang="en-US" dirty="0"/>
              <a:t>Monterey Peninsula College </a:t>
            </a:r>
          </a:p>
          <a:p>
            <a:r>
              <a:rPr lang="en-US" dirty="0"/>
              <a:t>Napa Valley College </a:t>
            </a:r>
          </a:p>
          <a:p>
            <a:r>
              <a:rPr lang="en-US" dirty="0" err="1"/>
              <a:t>Ohlone</a:t>
            </a:r>
            <a:r>
              <a:rPr lang="en-US" dirty="0"/>
              <a:t> College </a:t>
            </a:r>
          </a:p>
          <a:p>
            <a:r>
              <a:rPr lang="en-US" dirty="0"/>
              <a:t>San Jose City College </a:t>
            </a:r>
          </a:p>
          <a:p>
            <a:r>
              <a:rPr lang="en-US" dirty="0"/>
              <a:t>College of San Mateo</a:t>
            </a:r>
          </a:p>
          <a:p>
            <a:r>
              <a:rPr lang="en-US" dirty="0"/>
              <a:t>Santa Rosa Junior College </a:t>
            </a:r>
          </a:p>
          <a:p>
            <a:r>
              <a:rPr lang="en-US" dirty="0"/>
              <a:t>Skyline College </a:t>
            </a:r>
          </a:p>
          <a:p>
            <a:r>
              <a:rPr lang="en-US" dirty="0"/>
              <a:t>Solano College </a:t>
            </a:r>
          </a:p>
          <a:p>
            <a:r>
              <a:rPr lang="en-US" dirty="0"/>
              <a:t>West Valley College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1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0"/>
            <a:ext cx="10046043" cy="1325563"/>
          </a:xfrm>
        </p:spPr>
        <p:txBody>
          <a:bodyPr/>
          <a:lstStyle/>
          <a:p>
            <a:pPr algn="ctr"/>
            <a:r>
              <a:rPr lang="en-US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C – 26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2" y="1451480"/>
            <a:ext cx="4922537" cy="49703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Allan Hancock College </a:t>
            </a:r>
          </a:p>
          <a:p>
            <a:r>
              <a:rPr lang="en-US" dirty="0"/>
              <a:t>Antelope Valley College </a:t>
            </a:r>
          </a:p>
          <a:p>
            <a:r>
              <a:rPr lang="en-US" dirty="0"/>
              <a:t>College of the Canyons </a:t>
            </a:r>
          </a:p>
          <a:p>
            <a:r>
              <a:rPr lang="en-US" dirty="0"/>
              <a:t>Cerritos College </a:t>
            </a:r>
          </a:p>
          <a:p>
            <a:r>
              <a:rPr lang="en-US" dirty="0"/>
              <a:t>Citrus College</a:t>
            </a:r>
          </a:p>
          <a:p>
            <a:r>
              <a:rPr lang="en-US" dirty="0"/>
              <a:t>Compton College </a:t>
            </a:r>
          </a:p>
          <a:p>
            <a:r>
              <a:rPr lang="en-US" dirty="0"/>
              <a:t>Cuesta College </a:t>
            </a:r>
          </a:p>
          <a:p>
            <a:r>
              <a:rPr lang="en-US" dirty="0"/>
              <a:t>East Los Angeles College </a:t>
            </a:r>
          </a:p>
          <a:p>
            <a:r>
              <a:rPr lang="en-US" dirty="0"/>
              <a:t>El Camino College </a:t>
            </a:r>
          </a:p>
          <a:p>
            <a:r>
              <a:rPr lang="en-US" dirty="0"/>
              <a:t>Glendale College</a:t>
            </a:r>
          </a:p>
          <a:p>
            <a:r>
              <a:rPr lang="en-US" dirty="0"/>
              <a:t>Los Angeles City College </a:t>
            </a:r>
          </a:p>
          <a:p>
            <a:r>
              <a:rPr lang="en-US" dirty="0"/>
              <a:t>Los Angeles Harbor College</a:t>
            </a:r>
          </a:p>
          <a:p>
            <a:r>
              <a:rPr lang="en-US" dirty="0"/>
              <a:t>Los Angeles Mission College</a:t>
            </a:r>
          </a:p>
          <a:p>
            <a:pPr marL="0" indent="0" algn="ctr"/>
            <a:endParaRPr lang="en-US" sz="42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0A10-93DD-A14D-875C-0FBEE32A7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61" y="1392622"/>
            <a:ext cx="4948881" cy="54653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Los Angeles Pierce College </a:t>
            </a:r>
          </a:p>
          <a:p>
            <a:r>
              <a:rPr lang="en-US" dirty="0"/>
              <a:t>Los Angeles Southwest College </a:t>
            </a:r>
          </a:p>
          <a:p>
            <a:r>
              <a:rPr lang="en-US" dirty="0"/>
              <a:t>Los Angeles Trade Technical College </a:t>
            </a:r>
          </a:p>
          <a:p>
            <a:r>
              <a:rPr lang="en-US" dirty="0"/>
              <a:t>Los Angeles Valley College </a:t>
            </a:r>
          </a:p>
          <a:p>
            <a:r>
              <a:rPr lang="en-US" dirty="0"/>
              <a:t>Moorpark College </a:t>
            </a:r>
          </a:p>
          <a:p>
            <a:r>
              <a:rPr lang="en-US" dirty="0"/>
              <a:t>Mt. San Antonio College </a:t>
            </a:r>
          </a:p>
          <a:p>
            <a:r>
              <a:rPr lang="en-US" dirty="0"/>
              <a:t>Oxnard College </a:t>
            </a:r>
          </a:p>
          <a:p>
            <a:r>
              <a:rPr lang="en-US" dirty="0"/>
              <a:t>Pasadena City College </a:t>
            </a:r>
          </a:p>
          <a:p>
            <a:r>
              <a:rPr lang="en-US" dirty="0"/>
              <a:t>Rio Hondo College </a:t>
            </a:r>
          </a:p>
          <a:p>
            <a:r>
              <a:rPr lang="en-US" dirty="0"/>
              <a:t>Santa Barbara City College </a:t>
            </a:r>
          </a:p>
          <a:p>
            <a:r>
              <a:rPr lang="en-US" dirty="0"/>
              <a:t>Santa Monica College </a:t>
            </a:r>
          </a:p>
          <a:p>
            <a:r>
              <a:rPr lang="en-US" dirty="0"/>
              <a:t>Ventura College </a:t>
            </a:r>
          </a:p>
          <a:p>
            <a:r>
              <a:rPr lang="en-US" dirty="0"/>
              <a:t>West Los Angeles College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5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B6A9-1A60-4A00-92D4-48ADC96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97113"/>
            <a:ext cx="10046043" cy="943412"/>
          </a:xfrm>
        </p:spPr>
        <p:txBody>
          <a:bodyPr/>
          <a:lstStyle/>
          <a:p>
            <a:pPr algn="ctr"/>
            <a:r>
              <a:rPr lang="en-US" sz="5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D – 33 Colleges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01757-AC99-45D2-B512-2F484D3D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5610" y="1161394"/>
            <a:ext cx="4922537" cy="5491655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Barstow College </a:t>
            </a:r>
          </a:p>
          <a:p>
            <a:r>
              <a:rPr lang="en-US" sz="3200" dirty="0"/>
              <a:t>Chaffey College </a:t>
            </a:r>
          </a:p>
          <a:p>
            <a:r>
              <a:rPr lang="en-US" sz="3200" dirty="0"/>
              <a:t>Coastline College </a:t>
            </a:r>
          </a:p>
          <a:p>
            <a:r>
              <a:rPr lang="en-US" sz="3200" dirty="0"/>
              <a:t>Copper Mountain College </a:t>
            </a:r>
          </a:p>
          <a:p>
            <a:r>
              <a:rPr lang="en-US" sz="3200" dirty="0"/>
              <a:t>Crafton Hills College </a:t>
            </a:r>
          </a:p>
          <a:p>
            <a:r>
              <a:rPr lang="en-US" sz="3200" dirty="0"/>
              <a:t>Cuyamaca College</a:t>
            </a:r>
          </a:p>
          <a:p>
            <a:r>
              <a:rPr lang="en-US" sz="3200" dirty="0"/>
              <a:t>Cypress College </a:t>
            </a:r>
          </a:p>
          <a:p>
            <a:r>
              <a:rPr lang="en-US" sz="3200" dirty="0"/>
              <a:t>College of the Desert</a:t>
            </a:r>
          </a:p>
          <a:p>
            <a:r>
              <a:rPr lang="en-US" sz="3200" dirty="0"/>
              <a:t>Fullerton College </a:t>
            </a:r>
          </a:p>
          <a:p>
            <a:r>
              <a:rPr lang="en-US" sz="3200" dirty="0"/>
              <a:t>Golden West College </a:t>
            </a:r>
          </a:p>
          <a:p>
            <a:r>
              <a:rPr lang="en-US" sz="3200" dirty="0"/>
              <a:t>Grossmont College </a:t>
            </a:r>
          </a:p>
          <a:p>
            <a:r>
              <a:rPr lang="en-US" sz="3200" dirty="0"/>
              <a:t>Imperial Valley College </a:t>
            </a:r>
          </a:p>
          <a:p>
            <a:r>
              <a:rPr lang="en-US" sz="3200" dirty="0"/>
              <a:t>Irvine Valley College </a:t>
            </a:r>
          </a:p>
          <a:p>
            <a:r>
              <a:rPr lang="en-US" sz="3200" dirty="0"/>
              <a:t>Long Beach City College </a:t>
            </a:r>
          </a:p>
          <a:p>
            <a:r>
              <a:rPr lang="en-US" sz="3200" dirty="0"/>
              <a:t>Mira Costa College </a:t>
            </a:r>
          </a:p>
          <a:p>
            <a:r>
              <a:rPr lang="en-US" sz="3200" dirty="0"/>
              <a:t>Moreno Valley College </a:t>
            </a:r>
          </a:p>
          <a:p>
            <a:r>
              <a:rPr lang="en-US" sz="3200" dirty="0"/>
              <a:t>Mt. San Jacinto College </a:t>
            </a:r>
          </a:p>
          <a:p>
            <a:pPr marL="0" indent="0" algn="ctr"/>
            <a:endParaRPr lang="en-US" sz="42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0837-3835-9345-AA5C-DA1E9B8BB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61" y="1161393"/>
            <a:ext cx="4948881" cy="56966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Norco College </a:t>
            </a:r>
          </a:p>
          <a:p>
            <a:r>
              <a:rPr lang="en-US" dirty="0"/>
              <a:t>North Orange Continuing Education </a:t>
            </a:r>
          </a:p>
          <a:p>
            <a:r>
              <a:rPr lang="en-US" dirty="0"/>
              <a:t>Orange Coast College</a:t>
            </a:r>
          </a:p>
          <a:p>
            <a:r>
              <a:rPr lang="en-US" dirty="0"/>
              <a:t>Palo Verde College </a:t>
            </a:r>
          </a:p>
          <a:p>
            <a:r>
              <a:rPr lang="en-US" dirty="0"/>
              <a:t>Palomar College </a:t>
            </a:r>
          </a:p>
          <a:p>
            <a:r>
              <a:rPr lang="en-US" dirty="0"/>
              <a:t>Riverside City College </a:t>
            </a:r>
          </a:p>
          <a:p>
            <a:r>
              <a:rPr lang="en-US" dirty="0"/>
              <a:t>Saddleback College </a:t>
            </a:r>
          </a:p>
          <a:p>
            <a:r>
              <a:rPr lang="en-US" dirty="0"/>
              <a:t>San Bernardino Valley College </a:t>
            </a:r>
          </a:p>
          <a:p>
            <a:r>
              <a:rPr lang="en-US" dirty="0"/>
              <a:t>San Diego City College </a:t>
            </a:r>
          </a:p>
          <a:p>
            <a:r>
              <a:rPr lang="en-US" dirty="0"/>
              <a:t>San Diego Continuing Education </a:t>
            </a:r>
          </a:p>
          <a:p>
            <a:r>
              <a:rPr lang="en-US" dirty="0"/>
              <a:t>San Diego Mesa College </a:t>
            </a:r>
          </a:p>
          <a:p>
            <a:r>
              <a:rPr lang="en-US" dirty="0"/>
              <a:t>San Diego Miramar College </a:t>
            </a:r>
          </a:p>
          <a:p>
            <a:r>
              <a:rPr lang="en-US" dirty="0"/>
              <a:t>Santa Ana College </a:t>
            </a:r>
          </a:p>
          <a:p>
            <a:r>
              <a:rPr lang="en-US" dirty="0"/>
              <a:t>Santiago Canyon College </a:t>
            </a:r>
          </a:p>
          <a:p>
            <a:r>
              <a:rPr lang="en-US" dirty="0"/>
              <a:t>Southwestern College</a:t>
            </a:r>
          </a:p>
          <a:p>
            <a:r>
              <a:rPr lang="en-US" dirty="0"/>
              <a:t>Victor Valley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5ECC-4A1C-4A07-BFF7-45E673C3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Colleges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0CC04-E8DB-4A15-9F0D-F7853225A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2" t="15576" r="16857" b="7777"/>
          <a:stretch/>
        </p:blipFill>
        <p:spPr>
          <a:xfrm>
            <a:off x="99068" y="89962"/>
            <a:ext cx="11941984" cy="671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F337-E731-4994-A680-B365D9FC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Area Rep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D83AF-B923-4C0E-A458-49659144E2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Provide information about Academic Senate activities and resources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Provide communication to the field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Listservs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Help senate presidents/delegates prepare for Plenary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Facilitate Area Meetings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Before and at Plenary</a:t>
            </a:r>
          </a:p>
        </p:txBody>
      </p:sp>
    </p:spTree>
    <p:extLst>
      <p:ext uri="{BB962C8B-B14F-4D97-AF65-F5344CB8AC3E}">
        <p14:creationId xmlns:p14="http://schemas.microsoft.com/office/powerpoint/2010/main" val="7446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8B0D-AF98-4DAB-88EF-E52BA5B2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Area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D2C24-4680-4388-9CA7-B72CF8FD6B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President/Vice President Report</a:t>
            </a:r>
          </a:p>
          <a:p>
            <a:r>
              <a:rPr lang="en-US" dirty="0"/>
              <a:t>Pre-Session Resolutions Review</a:t>
            </a:r>
          </a:p>
          <a:p>
            <a:r>
              <a:rPr lang="en-US" dirty="0"/>
              <a:t>Newly Proposed Resolutions</a:t>
            </a:r>
          </a:p>
          <a:p>
            <a:r>
              <a:rPr lang="en-US" dirty="0"/>
              <a:t>Area Concerns</a:t>
            </a:r>
          </a:p>
          <a:p>
            <a:r>
              <a:rPr lang="en-US" dirty="0"/>
              <a:t>Special Program/Host Highlight</a:t>
            </a:r>
          </a:p>
          <a:p>
            <a:r>
              <a:rPr lang="en-US" dirty="0"/>
              <a:t>Community Building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C8F61-FA1B-4A88-B9C0-88C6FC46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615" y="185565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SCCC Curriculum Inst. 2020 Theme">
  <a:themeElements>
    <a:clrScheme name="ASCCC FLI 2021">
      <a:dk1>
        <a:srgbClr val="0A3D57"/>
      </a:dk1>
      <a:lt1>
        <a:srgbClr val="FFFFFF"/>
      </a:lt1>
      <a:dk2>
        <a:srgbClr val="006393"/>
      </a:dk2>
      <a:lt2>
        <a:srgbClr val="B0E5F7"/>
      </a:lt2>
      <a:accent1>
        <a:srgbClr val="189B5A"/>
      </a:accent1>
      <a:accent2>
        <a:srgbClr val="7454B6"/>
      </a:accent2>
      <a:accent3>
        <a:srgbClr val="86D6F3"/>
      </a:accent3>
      <a:accent4>
        <a:srgbClr val="9EDA5C"/>
      </a:accent4>
      <a:accent5>
        <a:srgbClr val="007E48"/>
      </a:accent5>
      <a:accent6>
        <a:srgbClr val="63CBEF"/>
      </a:accent6>
      <a:hlink>
        <a:srgbClr val="7555B7"/>
      </a:hlink>
      <a:folHlink>
        <a:srgbClr val="B196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1 ppt template 1  -  Compatibility Mode" id="{3E6D1484-3BBD-4745-B211-CAEC55FD0E72}" vid="{6BFFB59E-2EC8-4D41-9B0D-FA85E4430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FLI 2021 ppt template 1</Template>
  <TotalTime>87</TotalTime>
  <Words>803</Words>
  <Application>Microsoft Office PowerPoint</Application>
  <PresentationFormat>Widescreen</PresentationFormat>
  <Paragraphs>190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Palatino</vt:lpstr>
      <vt:lpstr>Wingdings</vt:lpstr>
      <vt:lpstr>ASCCC Curriculum Inst. 2020 Theme</vt:lpstr>
      <vt:lpstr>Area C Meeting – June 17, 2021  Robert L. Stewart, Jr. – ASCCC Area C Representative</vt:lpstr>
      <vt:lpstr>Today’s Agenda</vt:lpstr>
      <vt:lpstr>AREA A – 29 Colleges</vt:lpstr>
      <vt:lpstr>AREA B – 29 Colleges</vt:lpstr>
      <vt:lpstr>AREA C – 26 Colleges</vt:lpstr>
      <vt:lpstr>AREA D – 33 Colleges</vt:lpstr>
      <vt:lpstr>Area Colleges</vt:lpstr>
      <vt:lpstr>What does the Area Rep do?</vt:lpstr>
      <vt:lpstr>What’s an Area Meeting?</vt:lpstr>
      <vt:lpstr>Why Resolutions?</vt:lpstr>
      <vt:lpstr>What’s the Resolution Process?</vt:lpstr>
      <vt:lpstr>What about Resources?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Stewart</dc:creator>
  <cp:lastModifiedBy>Robert Stewart</cp:lastModifiedBy>
  <cp:revision>11</cp:revision>
  <cp:lastPrinted>2020-11-24T19:39:26Z</cp:lastPrinted>
  <dcterms:created xsi:type="dcterms:W3CDTF">2021-06-09T00:06:38Z</dcterms:created>
  <dcterms:modified xsi:type="dcterms:W3CDTF">2021-06-09T03:18:04Z</dcterms:modified>
</cp:coreProperties>
</file>