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7"/>
  </p:notesMasterIdLst>
  <p:handoutMasterIdLst>
    <p:handoutMasterId r:id="rId18"/>
  </p:handoutMasterIdLst>
  <p:sldIdLst>
    <p:sldId id="256" r:id="rId2"/>
    <p:sldId id="257" r:id="rId3"/>
    <p:sldId id="258" r:id="rId4"/>
    <p:sldId id="259" r:id="rId5"/>
    <p:sldId id="270" r:id="rId6"/>
    <p:sldId id="269" r:id="rId7"/>
    <p:sldId id="260" r:id="rId8"/>
    <p:sldId id="261" r:id="rId9"/>
    <p:sldId id="262" r:id="rId10"/>
    <p:sldId id="263" r:id="rId11"/>
    <p:sldId id="264" r:id="rId12"/>
    <p:sldId id="265" r:id="rId13"/>
    <p:sldId id="267" r:id="rId14"/>
    <p:sldId id="271" r:id="rId15"/>
    <p:sldId id="268" r:id="rId1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0767"/>
    <p:restoredTop sz="96098"/>
  </p:normalViewPr>
  <p:slideViewPr>
    <p:cSldViewPr snapToGrid="0" snapToObjects="1">
      <p:cViewPr varScale="1">
        <p:scale>
          <a:sx n="70" d="100"/>
          <a:sy n="70" d="100"/>
        </p:scale>
        <p:origin x="120" y="150"/>
      </p:cViewPr>
      <p:guideLst/>
    </p:cSldViewPr>
  </p:slideViewPr>
  <p:notesTextViewPr>
    <p:cViewPr>
      <p:scale>
        <a:sx n="1" d="1"/>
        <a:sy n="1" d="1"/>
      </p:scale>
      <p:origin x="0" y="0"/>
    </p:cViewPr>
  </p:notesTextViewPr>
  <p:notesViewPr>
    <p:cSldViewPr snapToGrid="0" snapToObjects="1">
      <p:cViewPr varScale="1">
        <p:scale>
          <a:sx n="95" d="100"/>
          <a:sy n="95" d="100"/>
        </p:scale>
        <p:origin x="251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8621759-AD84-5248-A7A6-6FB0EBAAF03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876C9182-2082-0049-B2AA-A6F4F84E23E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3ACF8222-380A-1B4B-B769-E9C4F8E0ADB0}" type="datetimeFigureOut">
              <a:rPr lang="en-US"/>
              <a:pPr>
                <a:defRPr/>
              </a:pPr>
              <a:t>6/11/2021</a:t>
            </a:fld>
            <a:endParaRPr lang="en-US"/>
          </a:p>
        </p:txBody>
      </p:sp>
      <p:sp>
        <p:nvSpPr>
          <p:cNvPr id="4" name="Footer Placeholder 3">
            <a:extLst>
              <a:ext uri="{FF2B5EF4-FFF2-40B4-BE49-F238E27FC236}">
                <a16:creationId xmlns:a16="http://schemas.microsoft.com/office/drawing/2014/main" id="{2D8685C6-C4F0-7949-BCF4-5BA4071AEAE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5" name="Slide Number Placeholder 4">
            <a:extLst>
              <a:ext uri="{FF2B5EF4-FFF2-40B4-BE49-F238E27FC236}">
                <a16:creationId xmlns:a16="http://schemas.microsoft.com/office/drawing/2014/main" id="{BD1795D0-DEE5-894E-A4F4-476B18491420}"/>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E5A2F9E3-E908-1041-8D6E-AAF13517278D}"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2610F5D-6659-3240-B0BE-524B553E48C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13DC2870-6A27-E64C-B21E-05CB97C85EDC}"/>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7E982875-6B0D-3E40-8A78-BFCCC1D0FF79}" type="datetimeFigureOut">
              <a:rPr lang="en-US"/>
              <a:pPr>
                <a:defRPr/>
              </a:pPr>
              <a:t>6/11/2021</a:t>
            </a:fld>
            <a:endParaRPr lang="en-US"/>
          </a:p>
        </p:txBody>
      </p:sp>
      <p:sp>
        <p:nvSpPr>
          <p:cNvPr id="4" name="Slide Image Placeholder 3">
            <a:extLst>
              <a:ext uri="{FF2B5EF4-FFF2-40B4-BE49-F238E27FC236}">
                <a16:creationId xmlns:a16="http://schemas.microsoft.com/office/drawing/2014/main" id="{E76BDF64-6C48-F341-AE22-86CFBD485544}"/>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037CF26-A24E-7048-A1EA-4D3937D1A64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27475C5-D9F2-6C41-B916-4F06B5D65F78}"/>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7" name="Slide Number Placeholder 6">
            <a:extLst>
              <a:ext uri="{FF2B5EF4-FFF2-40B4-BE49-F238E27FC236}">
                <a16:creationId xmlns:a16="http://schemas.microsoft.com/office/drawing/2014/main" id="{A5D77ADE-845A-C745-9551-5C0E9876105D}"/>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9087486E-5AD8-4046-A977-B371013D3A5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Communities under the RESOURCES tab</a:t>
            </a:r>
          </a:p>
          <a:p>
            <a:pPr marL="158750" indent="0">
              <a:buNone/>
            </a:pPr>
            <a:r>
              <a:rPr lang="en-US" dirty="0"/>
              <a:t>Handbook under the COMMUNITIES tab</a:t>
            </a:r>
          </a:p>
          <a:p>
            <a:pPr marL="158750" indent="0">
              <a:buNone/>
            </a:pPr>
            <a:r>
              <a:rPr lang="en-US" dirty="0"/>
              <a:t>Technical Visits under SERVICES tab</a:t>
            </a:r>
          </a:p>
          <a:p>
            <a:pPr marL="158750" indent="0">
              <a:buNone/>
            </a:pPr>
            <a:r>
              <a:rPr lang="en-US" dirty="0"/>
              <a:t>Listservs under RESOURCES</a:t>
            </a:r>
          </a:p>
        </p:txBody>
      </p:sp>
    </p:spTree>
    <p:extLst>
      <p:ext uri="{BB962C8B-B14F-4D97-AF65-F5344CB8AC3E}">
        <p14:creationId xmlns:p14="http://schemas.microsoft.com/office/powerpoint/2010/main" val="14238647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4622800" y="2133599"/>
            <a:ext cx="6945423" cy="3799367"/>
          </a:xfrm>
        </p:spPr>
        <p:txBody>
          <a:bodyPr>
            <a:normAutofit/>
          </a:bodyPr>
          <a:lstStyle>
            <a:lvl1pPr algn="ctr">
              <a:lnSpc>
                <a:spcPct val="100000"/>
              </a:lnSpc>
              <a:defRPr sz="440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2779673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reserve="1">
  <p:cSld name="Section Slide B">
    <p:spTree>
      <p:nvGrpSpPr>
        <p:cNvPr id="1" name=""/>
        <p:cNvGrpSpPr/>
        <p:nvPr/>
      </p:nvGrpSpPr>
      <p:grpSpPr>
        <a:xfrm>
          <a:off x="0" y="0"/>
          <a:ext cx="0" cy="0"/>
          <a:chOff x="0" y="0"/>
          <a:chExt cx="0" cy="0"/>
        </a:xfrm>
      </p:grpSpPr>
      <p:pic>
        <p:nvPicPr>
          <p:cNvPr id="5" name="Picture 4" descr="&quot;&quot;">
            <a:extLst>
              <a:ext uri="{FF2B5EF4-FFF2-40B4-BE49-F238E27FC236}">
                <a16:creationId xmlns:a16="http://schemas.microsoft.com/office/drawing/2014/main" id="{5FDF76DA-1C29-BC4C-8378-6F7D376A91E8}"/>
              </a:ext>
            </a:extLst>
          </p:cNvPr>
          <p:cNvPicPr>
            <a:picLocks noChangeAspect="1"/>
          </p:cNvPicPr>
          <p:nvPr userDrawn="1"/>
        </p:nvPicPr>
        <p:blipFill>
          <a:blip r:embed="rId2"/>
          <a:srcRect/>
          <a:stretch/>
        </p:blipFill>
        <p:spPr>
          <a:xfrm>
            <a:off x="-26988" y="1588"/>
            <a:ext cx="4035426" cy="6856412"/>
          </a:xfrm>
          <a:prstGeom prst="rect">
            <a:avLst/>
          </a:prstGeom>
          <a:effectLst>
            <a:outerShdw blurRad="190500" dist="38100" algn="l" rotWithShape="0">
              <a:prstClr val="black">
                <a:alpha val="40000"/>
              </a:prstClr>
            </a:outerShdw>
          </a:effectLst>
        </p:spPr>
      </p:pic>
      <p:sp>
        <p:nvSpPr>
          <p:cNvPr id="6" name="Rectangle 5" descr="&quot;&quot;">
            <a:extLst>
              <a:ext uri="{FF2B5EF4-FFF2-40B4-BE49-F238E27FC236}">
                <a16:creationId xmlns:a16="http://schemas.microsoft.com/office/drawing/2014/main" id="{6A52C580-B2E5-E548-BC7B-CA8CB0CF9771}"/>
              </a:ext>
            </a:extLst>
          </p:cNvPr>
          <p:cNvSpPr/>
          <p:nvPr userDrawn="1"/>
        </p:nvSpPr>
        <p:spPr>
          <a:xfrm>
            <a:off x="-26988" y="1149350"/>
            <a:ext cx="4035426" cy="4559300"/>
          </a:xfrm>
          <a:prstGeom prst="rect">
            <a:avLst/>
          </a:prstGeom>
          <a:solidFill>
            <a:schemeClr val="bg1">
              <a:alpha val="69804"/>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7" name="Picture 8" descr="ASCCC logo icon">
            <a:extLst>
              <a:ext uri="{FF2B5EF4-FFF2-40B4-BE49-F238E27FC236}">
                <a16:creationId xmlns:a16="http://schemas.microsoft.com/office/drawing/2014/main" id="{2B64853C-3E39-A54C-9DBA-AF8ABB8FCAF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227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descr="&quot;&quot;">
            <a:extLst>
              <a:ext uri="{FF2B5EF4-FFF2-40B4-BE49-F238E27FC236}">
                <a16:creationId xmlns:a16="http://schemas.microsoft.com/office/drawing/2014/main" id="{84ACD506-A599-1244-A55B-BDCD747CE8BC}"/>
              </a:ext>
            </a:extLst>
          </p:cNvPr>
          <p:cNvSpPr/>
          <p:nvPr userDrawn="1"/>
        </p:nvSpPr>
        <p:spPr>
          <a:xfrm>
            <a:off x="11510963" y="-15875"/>
            <a:ext cx="681037" cy="6894513"/>
          </a:xfrm>
          <a:prstGeom prst="rect">
            <a:avLst/>
          </a:prstGeom>
          <a:solidFill>
            <a:schemeClr val="tx2"/>
          </a:solidFill>
          <a:ln>
            <a:noFill/>
          </a:ln>
          <a:effectLst>
            <a:outerShdw blurRad="190500" dist="38100" dir="10800000" sx="101000" sy="101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Rectangle 8" descr="&quot;&quot;">
            <a:extLst>
              <a:ext uri="{FF2B5EF4-FFF2-40B4-BE49-F238E27FC236}">
                <a16:creationId xmlns:a16="http://schemas.microsoft.com/office/drawing/2014/main" id="{EA3FEA8A-8714-D744-9A85-E974EC105337}"/>
              </a:ext>
            </a:extLst>
          </p:cNvPr>
          <p:cNvSpPr/>
          <p:nvPr userDrawn="1"/>
        </p:nvSpPr>
        <p:spPr>
          <a:xfrm>
            <a:off x="-26988" y="1147763"/>
            <a:ext cx="4035426" cy="4559300"/>
          </a:xfrm>
          <a:prstGeom prst="rect">
            <a:avLst/>
          </a:prstGeom>
          <a:solidFill>
            <a:srgbClr val="61D2E6">
              <a:alpha val="5529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a:off x="247135" y="1335091"/>
            <a:ext cx="3583461" cy="1611995"/>
          </a:xfrm>
        </p:spPr>
        <p:txBody>
          <a:bodyPr anchor="b">
            <a:normAutofit/>
          </a:bodyPr>
          <a:lstStyle>
            <a:lvl1pPr algn="ctr">
              <a:defRPr sz="3600">
                <a:solidFill>
                  <a:schemeClr val="tx2"/>
                </a:solidFill>
              </a:defRPr>
            </a:lvl1pPr>
          </a:lstStyle>
          <a:p>
            <a:r>
              <a:rPr lang="en-US"/>
              <a:t>Click to edit Master title style</a:t>
            </a:r>
            <a:endParaRPr lang="en-US" dirty="0"/>
          </a:p>
        </p:txBody>
      </p:sp>
      <p:sp>
        <p:nvSpPr>
          <p:cNvPr id="4" name="Subtitle Placeholder 3"/>
          <p:cNvSpPr>
            <a:spLocks noGrp="1"/>
          </p:cNvSpPr>
          <p:nvPr>
            <p:ph type="body" sz="half" idx="2"/>
          </p:nvPr>
        </p:nvSpPr>
        <p:spPr>
          <a:xfrm>
            <a:off x="247135" y="2947086"/>
            <a:ext cx="3583461" cy="2514600"/>
          </a:xfrm>
          <a:ln>
            <a:noFill/>
          </a:ln>
        </p:spPr>
        <p:txBody>
          <a:bodyPr>
            <a:normAutofit/>
          </a:bodyPr>
          <a:lstStyle>
            <a:lvl1pPr marL="0" indent="0" algn="ctr">
              <a:buNone/>
              <a:defRPr sz="2600">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p:cNvSpPr>
            <a:spLocks noGrp="1"/>
          </p:cNvSpPr>
          <p:nvPr>
            <p:ph idx="1"/>
          </p:nvPr>
        </p:nvSpPr>
        <p:spPr>
          <a:xfrm>
            <a:off x="4360477" y="1130300"/>
            <a:ext cx="6672648" cy="509174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2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Slide Number Placeholder 6">
            <a:extLst>
              <a:ext uri="{FF2B5EF4-FFF2-40B4-BE49-F238E27FC236}">
                <a16:creationId xmlns:a16="http://schemas.microsoft.com/office/drawing/2014/main" id="{96996444-CC54-2F42-93C5-E08EACEFF272}"/>
              </a:ext>
            </a:extLst>
          </p:cNvPr>
          <p:cNvSpPr>
            <a:spLocks noGrp="1"/>
          </p:cNvSpPr>
          <p:nvPr>
            <p:ph type="sldNum" sz="quarter" idx="10"/>
          </p:nvPr>
        </p:nvSpPr>
        <p:spPr>
          <a:xfrm>
            <a:off x="9890125" y="6356350"/>
            <a:ext cx="1143000" cy="368300"/>
          </a:xfrm>
        </p:spPr>
        <p:txBody>
          <a:bodyPr/>
          <a:lstStyle>
            <a:lvl1pPr>
              <a:defRPr/>
            </a:lvl1pPr>
          </a:lstStyle>
          <a:p>
            <a:pPr>
              <a:defRPr/>
            </a:pPr>
            <a:fld id="{55AD5DCB-B050-6C46-8984-ED6A4CA90FC3}" type="slidenum">
              <a:rPr lang="en-US" altLang="en-US"/>
              <a:pPr>
                <a:defRPr/>
              </a:pPr>
              <a:t>‹#›</a:t>
            </a:fld>
            <a:endParaRPr lang="en-US" altLang="en-US"/>
          </a:p>
        </p:txBody>
      </p:sp>
    </p:spTree>
    <p:extLst>
      <p:ext uri="{BB962C8B-B14F-4D97-AF65-F5344CB8AC3E}">
        <p14:creationId xmlns:p14="http://schemas.microsoft.com/office/powerpoint/2010/main" val="2299741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Column Slide">
    <p:spTree>
      <p:nvGrpSpPr>
        <p:cNvPr id="1" name=""/>
        <p:cNvGrpSpPr/>
        <p:nvPr/>
      </p:nvGrpSpPr>
      <p:grpSpPr>
        <a:xfrm>
          <a:off x="0" y="0"/>
          <a:ext cx="0" cy="0"/>
          <a:chOff x="0" y="0"/>
          <a:chExt cx="0" cy="0"/>
        </a:xfrm>
      </p:grpSpPr>
      <p:sp>
        <p:nvSpPr>
          <p:cNvPr id="5" name="Rectangle 4" descr="&quot;&quot;">
            <a:extLst>
              <a:ext uri="{FF2B5EF4-FFF2-40B4-BE49-F238E27FC236}">
                <a16:creationId xmlns:a16="http://schemas.microsoft.com/office/drawing/2014/main" id="{A9ACCA60-F652-7741-9A07-298461088F71}"/>
              </a:ext>
            </a:extLst>
          </p:cNvPr>
          <p:cNvSpPr/>
          <p:nvPr userDrawn="1"/>
        </p:nvSpPr>
        <p:spPr>
          <a:xfrm>
            <a:off x="0" y="0"/>
            <a:ext cx="927100" cy="6858000"/>
          </a:xfrm>
          <a:prstGeom prst="rect">
            <a:avLst/>
          </a:prstGeom>
          <a:solidFill>
            <a:schemeClr val="tx2"/>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7" name="Picture 5" descr="ASCCC logo icon">
            <a:extLst>
              <a:ext uri="{FF2B5EF4-FFF2-40B4-BE49-F238E27FC236}">
                <a16:creationId xmlns:a16="http://schemas.microsoft.com/office/drawing/2014/main" id="{6A36F214-D056-A540-BBAD-48325EECA0D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493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4" name="Content Placeholder 3"/>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61E78CAF-644F-074D-86BC-EBD05F879E0C}"/>
              </a:ext>
            </a:extLst>
          </p:cNvPr>
          <p:cNvSpPr>
            <a:spLocks noGrp="1"/>
          </p:cNvSpPr>
          <p:nvPr>
            <p:ph type="sldNum" sz="quarter" idx="10"/>
          </p:nvPr>
        </p:nvSpPr>
        <p:spPr/>
        <p:txBody>
          <a:bodyPr/>
          <a:lstStyle>
            <a:lvl1pPr>
              <a:defRPr/>
            </a:lvl1pPr>
          </a:lstStyle>
          <a:p>
            <a:pPr>
              <a:defRPr/>
            </a:pPr>
            <a:fld id="{49AACC75-748E-5745-A533-B2F95E55BE42}" type="slidenum">
              <a:rPr lang="en-US" altLang="en-US"/>
              <a:pPr>
                <a:defRPr/>
              </a:pPr>
              <a:t>‹#›</a:t>
            </a:fld>
            <a:endParaRPr lang="en-US" altLang="en-US"/>
          </a:p>
        </p:txBody>
      </p:sp>
    </p:spTree>
    <p:extLst>
      <p:ext uri="{BB962C8B-B14F-4D97-AF65-F5344CB8AC3E}">
        <p14:creationId xmlns:p14="http://schemas.microsoft.com/office/powerpoint/2010/main" val="344448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Column Slide">
    <p:spTree>
      <p:nvGrpSpPr>
        <p:cNvPr id="1" name=""/>
        <p:cNvGrpSpPr/>
        <p:nvPr/>
      </p:nvGrpSpPr>
      <p:grpSpPr>
        <a:xfrm>
          <a:off x="0" y="0"/>
          <a:ext cx="0" cy="0"/>
          <a:chOff x="0" y="0"/>
          <a:chExt cx="0" cy="0"/>
        </a:xfrm>
      </p:grpSpPr>
      <p:sp>
        <p:nvSpPr>
          <p:cNvPr id="4" name="Rectangle 3" descr="&quot;&quot;">
            <a:extLst>
              <a:ext uri="{FF2B5EF4-FFF2-40B4-BE49-F238E27FC236}">
                <a16:creationId xmlns:a16="http://schemas.microsoft.com/office/drawing/2014/main" id="{076AAB06-6A95-C04A-B666-A6A7DABB2116}"/>
              </a:ext>
            </a:extLst>
          </p:cNvPr>
          <p:cNvSpPr/>
          <p:nvPr userDrawn="1"/>
        </p:nvSpPr>
        <p:spPr>
          <a:xfrm>
            <a:off x="0" y="0"/>
            <a:ext cx="927100" cy="6858000"/>
          </a:xfrm>
          <a:prstGeom prst="rect">
            <a:avLst/>
          </a:prstGeom>
          <a:solidFill>
            <a:schemeClr val="tx2"/>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6" descr="ASCCC logo icon">
            <a:extLst>
              <a:ext uri="{FF2B5EF4-FFF2-40B4-BE49-F238E27FC236}">
                <a16:creationId xmlns:a16="http://schemas.microsoft.com/office/drawing/2014/main" id="{E4C209EF-E931-7F4C-B945-8F048F4F06C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350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1277650" y="1798320"/>
            <a:ext cx="10058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8413A1D8-C595-7E4E-84C0-6A5ADF6F403C}"/>
              </a:ext>
            </a:extLst>
          </p:cNvPr>
          <p:cNvSpPr>
            <a:spLocks noGrp="1"/>
          </p:cNvSpPr>
          <p:nvPr>
            <p:ph type="sldNum" sz="quarter" idx="10"/>
          </p:nvPr>
        </p:nvSpPr>
        <p:spPr/>
        <p:txBody>
          <a:bodyPr/>
          <a:lstStyle>
            <a:lvl1pPr>
              <a:defRPr/>
            </a:lvl1pPr>
          </a:lstStyle>
          <a:p>
            <a:pPr>
              <a:defRPr/>
            </a:pPr>
            <a:fld id="{23CFC7CB-682B-334D-8C2A-B6D7FD47D9F7}" type="slidenum">
              <a:rPr lang="en-US" altLang="en-US"/>
              <a:pPr>
                <a:defRPr/>
              </a:pPr>
              <a:t>‹#›</a:t>
            </a:fld>
            <a:endParaRPr lang="en-US" altLang="en-US"/>
          </a:p>
        </p:txBody>
      </p:sp>
    </p:spTree>
    <p:extLst>
      <p:ext uri="{BB962C8B-B14F-4D97-AF65-F5344CB8AC3E}">
        <p14:creationId xmlns:p14="http://schemas.microsoft.com/office/powerpoint/2010/main" val="2494613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5" descr="ASCCC logo icon">
            <a:extLst>
              <a:ext uri="{FF2B5EF4-FFF2-40B4-BE49-F238E27FC236}">
                <a16:creationId xmlns:a16="http://schemas.microsoft.com/office/drawing/2014/main" id="{3F72D799-9021-6845-A07A-84DB989CF03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13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id="{29E851DD-79D0-6648-BE6C-B3DBAAFDC6FF}"/>
              </a:ext>
            </a:extLst>
          </p:cNvPr>
          <p:cNvSpPr>
            <a:spLocks noGrp="1"/>
          </p:cNvSpPr>
          <p:nvPr>
            <p:ph type="sldNum" sz="quarter" idx="10"/>
          </p:nvPr>
        </p:nvSpPr>
        <p:spPr>
          <a:xfrm>
            <a:off x="10298113" y="6356350"/>
            <a:ext cx="1055687" cy="365125"/>
          </a:xfrm>
        </p:spPr>
        <p:txBody>
          <a:bodyPr/>
          <a:lstStyle>
            <a:lvl1pPr>
              <a:defRPr/>
            </a:lvl1pPr>
          </a:lstStyle>
          <a:p>
            <a:pPr>
              <a:defRPr/>
            </a:pPr>
            <a:fld id="{478A460C-CD60-1149-A178-428635BF71A4}" type="slidenum">
              <a:rPr lang="en-US" altLang="en-US"/>
              <a:pPr>
                <a:defRPr/>
              </a:pPr>
              <a:t>‹#›</a:t>
            </a:fld>
            <a:endParaRPr lang="en-US" altLang="en-US"/>
          </a:p>
        </p:txBody>
      </p:sp>
    </p:spTree>
    <p:extLst>
      <p:ext uri="{BB962C8B-B14F-4D97-AF65-F5344CB8AC3E}">
        <p14:creationId xmlns:p14="http://schemas.microsoft.com/office/powerpoint/2010/main" val="19788664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BE33ADC-38A4-6545-BF82-DD660646DBE8}"/>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D35565F3-28F9-6D47-8DA6-78D1A30CA5B8}"/>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 Remember to ad alt text to all imported graphics and images.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 name="Slide Number Placeholder 14">
            <a:extLst>
              <a:ext uri="{FF2B5EF4-FFF2-40B4-BE49-F238E27FC236}">
                <a16:creationId xmlns:a16="http://schemas.microsoft.com/office/drawing/2014/main" id="{4BFC8968-2179-0C4A-90FE-C9EA67D7E14E}"/>
              </a:ext>
            </a:extLst>
          </p:cNvPr>
          <p:cNvSpPr>
            <a:spLocks noGrp="1"/>
          </p:cNvSpPr>
          <p:nvPr>
            <p:ph type="sldNum" sz="quarter" idx="4"/>
          </p:nvPr>
        </p:nvSpPr>
        <p:spPr>
          <a:xfrm>
            <a:off x="10437813" y="6356350"/>
            <a:ext cx="915987" cy="365125"/>
          </a:xfrm>
          <a:prstGeom prst="rect">
            <a:avLst/>
          </a:prstGeom>
        </p:spPr>
        <p:txBody>
          <a:bodyPr vert="horz" wrap="square" lIns="91440" tIns="45720" rIns="0" bIns="45720" numCol="1" anchor="ctr" anchorCtr="0" compatLnSpc="1">
            <a:prstTxWarp prst="textNoShape">
              <a:avLst/>
            </a:prstTxWarp>
          </a:bodyPr>
          <a:lstStyle>
            <a:lvl1pPr algn="r" eaLnBrk="1" hangingPunct="1">
              <a:defRPr sz="1200">
                <a:solidFill>
                  <a:srgbClr val="7F7F7F"/>
                </a:solidFill>
              </a:defRPr>
            </a:lvl1pPr>
          </a:lstStyle>
          <a:p>
            <a:pPr>
              <a:defRPr/>
            </a:pPr>
            <a:fld id="{3668A6A6-2507-124F-BA79-A5CD7204CF8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Lst>
  <p:hf hdr="0" dt="0"/>
  <p:txStyles>
    <p:titleStyle>
      <a:lvl1pPr algn="l" rtl="0" eaLnBrk="1" fontAlgn="base" hangingPunct="1">
        <a:lnSpc>
          <a:spcPct val="90000"/>
        </a:lnSpc>
        <a:spcBef>
          <a:spcPct val="0"/>
        </a:spcBef>
        <a:spcAft>
          <a:spcPct val="0"/>
        </a:spcAft>
        <a:defRPr sz="4400" kern="1200">
          <a:solidFill>
            <a:schemeClr val="accent1"/>
          </a:solidFill>
          <a:latin typeface="Palatino" pitchFamily="2" charset="77"/>
          <a:ea typeface="Palatino" pitchFamily="2" charset="77"/>
          <a:cs typeface="Palatino" pitchFamily="2" charset="77"/>
        </a:defRPr>
      </a:lvl1pPr>
      <a:lvl2pPr algn="l" rtl="0" eaLnBrk="1" fontAlgn="base" hangingPunct="1">
        <a:lnSpc>
          <a:spcPct val="90000"/>
        </a:lnSpc>
        <a:spcBef>
          <a:spcPct val="0"/>
        </a:spcBef>
        <a:spcAft>
          <a:spcPct val="0"/>
        </a:spcAft>
        <a:defRPr sz="4400">
          <a:solidFill>
            <a:schemeClr val="accent1"/>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chemeClr val="accent1"/>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chemeClr val="accent1"/>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chemeClr val="accent1"/>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docs.google.com/document/d/13vrbi5-H1lFsiD0rmtUZ5iZeVLzmYklYPsztL-rq4Lk/edit"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docs.google.com/document/d/13vrbi5-H1lFsiD0rmtUZ5iZeVLzmYklYPsztL-rq4Lk/edit" TargetMode="External"/><Relationship Id="rId1" Type="http://schemas.openxmlformats.org/officeDocument/2006/relationships/slideLayout" Target="../slideLayouts/slideLayout4.xml"/><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hyperlink" Target="https://docs.google.com/document/d/13vrbi5-H1lFsiD0rmtUZ5iZeVLzmYklYPsztL-rq4Lk/edit"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dailybruin.com/2021/01/16/op-ed-acknowledging-indigenous-peoples-is-only-first-step-meaningful-action-required" TargetMode="External"/><Relationship Id="rId2" Type="http://schemas.openxmlformats.org/officeDocument/2006/relationships/hyperlink" Target="https://www.calstatela.edu/sites/default/files/groups/Academic%20Senate/docs/20-16_cal_state_la_land_acknowledgement_resolution.pdf" TargetMode="External"/><Relationship Id="rId1" Type="http://schemas.openxmlformats.org/officeDocument/2006/relationships/slideLayout" Target="../slideLayouts/slideLayout4.xml"/><Relationship Id="rId4" Type="http://schemas.openxmlformats.org/officeDocument/2006/relationships/hyperlink" Target="https://www.ictinc.ca/blog/weaving-reconciliation-into-your-meetings#:~:text=Weaving%20Reconciliation%20into%20Your%20Meetings%20November%2013%2C%202019,number%20of%20websites%20and%20in%20email%20signature%20blocks"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ASCCC%20Resources%20for%20Local%20Academic%20Senate%20Leadersv2.pdf"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9.jp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3.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hyperlink" Target="mailto:stewarrl@lasc.edu" TargetMode="External"/><Relationship Id="rId4" Type="http://schemas.openxmlformats.org/officeDocument/2006/relationships/hyperlink" Target="mailto:karla.kirk@fresnocitycollege.edu"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s://docs.google.com/document/d/13vrbi5-H1lFsiD0rmtUZ5iZeVLzmYklYPsztL-rq4Lk/edit?usp=sharing"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hyperlink" Target="https://docs.google.com/document/d/13vrbi5-H1lFsiD0rmtUZ5iZeVLzmYklYPsztL-rq4Lk/edit"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docs.google.com/document/d/13vrbi5-H1lFsiD0rmtUZ5iZeVLzmYklYPsztL-rq4Lk/edit" TargetMode="External"/><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docs.google.com/document/d/13vrbi5-H1lFsiD0rmtUZ5iZeVLzmYklYPsztL-rq4Lk/edit" TargetMode="Externa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a:extLst>
              <a:ext uri="{FF2B5EF4-FFF2-40B4-BE49-F238E27FC236}">
                <a16:creationId xmlns:a16="http://schemas.microsoft.com/office/drawing/2014/main" id="{BD7B4580-2391-6D45-9E19-A2E78774B867}"/>
              </a:ext>
            </a:extLst>
          </p:cNvPr>
          <p:cNvSpPr>
            <a:spLocks noGrp="1" noChangeArrowheads="1"/>
          </p:cNvSpPr>
          <p:nvPr>
            <p:ph type="title"/>
          </p:nvPr>
        </p:nvSpPr>
        <p:spPr>
          <a:xfrm>
            <a:off x="4517409" y="2133600"/>
            <a:ext cx="7574507" cy="3721290"/>
          </a:xfrm>
        </p:spPr>
        <p:txBody>
          <a:bodyPr>
            <a:normAutofit fontScale="90000"/>
          </a:bodyPr>
          <a:lstStyle/>
          <a:p>
            <a:br>
              <a:rPr lang="en-US" sz="3100" dirty="0"/>
            </a:br>
            <a:r>
              <a:rPr lang="en-US" sz="3300" b="1" dirty="0"/>
              <a:t>Improving the Richness of the Decision-Making Process by Uplifting Participation by and Increasing the Diversity of Marginalized Voices and Experiences</a:t>
            </a:r>
            <a:br>
              <a:rPr lang="en-US" sz="2200" dirty="0"/>
            </a:br>
            <a:br>
              <a:rPr lang="en-US" sz="2200" dirty="0"/>
            </a:br>
            <a:r>
              <a:rPr lang="en-US" sz="2200" b="1" dirty="0">
                <a:solidFill>
                  <a:schemeClr val="tx1"/>
                </a:solidFill>
              </a:rPr>
              <a:t>June 16, 2021</a:t>
            </a:r>
            <a:br>
              <a:rPr lang="en-US" sz="2200" b="1" dirty="0"/>
            </a:br>
            <a:br>
              <a:rPr lang="en-US" sz="1100" dirty="0"/>
            </a:br>
            <a:br>
              <a:rPr lang="en-US" sz="1100" dirty="0"/>
            </a:br>
            <a:r>
              <a:rPr lang="en-US" sz="2400" b="1" dirty="0">
                <a:solidFill>
                  <a:schemeClr val="tx1"/>
                </a:solidFill>
              </a:rPr>
              <a:t>Karla Kirk, ASCCC North Representative</a:t>
            </a:r>
            <a:br>
              <a:rPr lang="en-US" sz="2400" b="1" dirty="0">
                <a:solidFill>
                  <a:schemeClr val="tx1"/>
                </a:solidFill>
              </a:rPr>
            </a:br>
            <a:r>
              <a:rPr lang="en-US" sz="2400" b="1" dirty="0">
                <a:solidFill>
                  <a:schemeClr val="tx1"/>
                </a:solidFill>
              </a:rPr>
              <a:t>Robert L. Stewart Jr, ASCCC Area C Representative</a:t>
            </a:r>
            <a:br>
              <a:rPr lang="en-US" sz="2400" b="1" dirty="0">
                <a:solidFill>
                  <a:schemeClr val="tx1"/>
                </a:solidFill>
              </a:rPr>
            </a:br>
            <a:br>
              <a:rPr lang="en-US" sz="2400" b="1" dirty="0">
                <a:solidFill>
                  <a:schemeClr val="tx1"/>
                </a:solidFill>
              </a:rPr>
            </a:br>
            <a:endParaRPr lang="en-US" altLang="en-US" sz="2400" dirty="0">
              <a:solidFill>
                <a:srgbClr val="00206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95E94-E7F0-4726-8AAF-ABAC437FCB67}"/>
              </a:ext>
            </a:extLst>
          </p:cNvPr>
          <p:cNvSpPr>
            <a:spLocks noGrp="1"/>
          </p:cNvSpPr>
          <p:nvPr>
            <p:ph type="title"/>
          </p:nvPr>
        </p:nvSpPr>
        <p:spPr>
          <a:xfrm>
            <a:off x="1277650" y="365125"/>
            <a:ext cx="10046043" cy="767639"/>
          </a:xfrm>
        </p:spPr>
        <p:txBody>
          <a:bodyPr/>
          <a:lstStyle/>
          <a:p>
            <a:r>
              <a:rPr lang="en-US" dirty="0"/>
              <a:t>Leadership Structure</a:t>
            </a:r>
          </a:p>
        </p:txBody>
      </p:sp>
      <p:sp>
        <p:nvSpPr>
          <p:cNvPr id="3" name="Content Placeholder 2">
            <a:extLst>
              <a:ext uri="{FF2B5EF4-FFF2-40B4-BE49-F238E27FC236}">
                <a16:creationId xmlns:a16="http://schemas.microsoft.com/office/drawing/2014/main" id="{5A244061-A1C0-45D7-A2A9-455EEAD3A80C}"/>
              </a:ext>
            </a:extLst>
          </p:cNvPr>
          <p:cNvSpPr>
            <a:spLocks noGrp="1"/>
          </p:cNvSpPr>
          <p:nvPr>
            <p:ph sz="half" idx="1"/>
          </p:nvPr>
        </p:nvSpPr>
        <p:spPr>
          <a:xfrm>
            <a:off x="1286749" y="1534757"/>
            <a:ext cx="10058400" cy="4419600"/>
          </a:xfrm>
        </p:spPr>
        <p:txBody>
          <a:bodyPr/>
          <a:lstStyle/>
          <a:p>
            <a:r>
              <a:rPr lang="en-US" b="1" dirty="0"/>
              <a:t>Discussion</a:t>
            </a:r>
            <a:r>
              <a:rPr lang="en-US" dirty="0"/>
              <a:t>: Does it matter who runs the committee meeting? Would who chairs a committee meeting have an effect on inclusion and diversity of a meeting? If so, in what ways? How often should the Chair of a Committee change? Does that affect inclusion and diversity of the committee?</a:t>
            </a:r>
          </a:p>
          <a:p>
            <a:pPr marL="0" indent="0">
              <a:buNone/>
            </a:pPr>
            <a:r>
              <a:rPr lang="en-US" dirty="0">
                <a:hlinkClick r:id="rId2"/>
              </a:rPr>
              <a:t>Participation</a:t>
            </a:r>
            <a:endParaRPr lang="en-US" dirty="0"/>
          </a:p>
          <a:p>
            <a:pPr marL="0" indent="0">
              <a:buNone/>
            </a:pPr>
            <a:r>
              <a:rPr lang="en-US" dirty="0"/>
              <a:t>Who typically Chairs the college committees and academic senate committees at your college?</a:t>
            </a:r>
          </a:p>
          <a:p>
            <a:pPr marL="0" indent="0">
              <a:buNone/>
            </a:pPr>
            <a:endParaRPr lang="en-US" dirty="0"/>
          </a:p>
        </p:txBody>
      </p:sp>
      <p:sp>
        <p:nvSpPr>
          <p:cNvPr id="4" name="Slide Number Placeholder 3">
            <a:extLst>
              <a:ext uri="{FF2B5EF4-FFF2-40B4-BE49-F238E27FC236}">
                <a16:creationId xmlns:a16="http://schemas.microsoft.com/office/drawing/2014/main" id="{1A833075-D89E-41F1-AE31-848366DA9E62}"/>
              </a:ext>
            </a:extLst>
          </p:cNvPr>
          <p:cNvSpPr>
            <a:spLocks noGrp="1"/>
          </p:cNvSpPr>
          <p:nvPr>
            <p:ph type="sldNum" sz="quarter" idx="10"/>
          </p:nvPr>
        </p:nvSpPr>
        <p:spPr/>
        <p:txBody>
          <a:bodyPr/>
          <a:lstStyle/>
          <a:p>
            <a:pPr>
              <a:defRPr/>
            </a:pPr>
            <a:fld id="{23CFC7CB-682B-334D-8C2A-B6D7FD47D9F7}" type="slidenum">
              <a:rPr lang="en-US" altLang="en-US" smtClean="0"/>
              <a:pPr>
                <a:defRPr/>
              </a:pPr>
              <a:t>10</a:t>
            </a:fld>
            <a:endParaRPr lang="en-US" altLang="en-US"/>
          </a:p>
        </p:txBody>
      </p:sp>
    </p:spTree>
    <p:extLst>
      <p:ext uri="{BB962C8B-B14F-4D97-AF65-F5344CB8AC3E}">
        <p14:creationId xmlns:p14="http://schemas.microsoft.com/office/powerpoint/2010/main" val="759681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FD0FD-9EC4-4D7A-823E-B476B228547B}"/>
              </a:ext>
            </a:extLst>
          </p:cNvPr>
          <p:cNvSpPr>
            <a:spLocks noGrp="1"/>
          </p:cNvSpPr>
          <p:nvPr>
            <p:ph type="title"/>
          </p:nvPr>
        </p:nvSpPr>
        <p:spPr>
          <a:xfrm>
            <a:off x="1277650" y="365125"/>
            <a:ext cx="10046043" cy="781287"/>
          </a:xfrm>
        </p:spPr>
        <p:txBody>
          <a:bodyPr/>
          <a:lstStyle/>
          <a:p>
            <a:r>
              <a:rPr lang="en-US" dirty="0"/>
              <a:t>Committee Participation</a:t>
            </a:r>
          </a:p>
        </p:txBody>
      </p:sp>
      <p:sp>
        <p:nvSpPr>
          <p:cNvPr id="3" name="Content Placeholder 2">
            <a:extLst>
              <a:ext uri="{FF2B5EF4-FFF2-40B4-BE49-F238E27FC236}">
                <a16:creationId xmlns:a16="http://schemas.microsoft.com/office/drawing/2014/main" id="{AA70FCB1-DC61-402B-AE8C-4E3FF741A906}"/>
              </a:ext>
            </a:extLst>
          </p:cNvPr>
          <p:cNvSpPr>
            <a:spLocks noGrp="1"/>
          </p:cNvSpPr>
          <p:nvPr>
            <p:ph sz="half" idx="1"/>
          </p:nvPr>
        </p:nvSpPr>
        <p:spPr/>
        <p:txBody>
          <a:bodyPr/>
          <a:lstStyle/>
          <a:p>
            <a:r>
              <a:rPr lang="en-US" dirty="0"/>
              <a:t>Discussion: Who typically gets to participate on your college committees? Is your participatory governance handbook intentional about inclusion and diversity?</a:t>
            </a:r>
          </a:p>
          <a:p>
            <a:pPr marL="0" indent="0">
              <a:buNone/>
            </a:pPr>
            <a:r>
              <a:rPr lang="en-US" dirty="0">
                <a:hlinkClick r:id="rId2"/>
              </a:rPr>
              <a:t>Participation</a:t>
            </a:r>
            <a:endParaRPr lang="en-US" dirty="0"/>
          </a:p>
          <a:p>
            <a:pPr marL="0" indent="0">
              <a:buNone/>
            </a:pPr>
            <a:r>
              <a:rPr lang="en-US" dirty="0"/>
              <a:t>Typically, to what extent do classified staff effectively participate in decision-making at your college? How do students effectively participate in decision-making at your college? </a:t>
            </a:r>
          </a:p>
        </p:txBody>
      </p:sp>
      <p:sp>
        <p:nvSpPr>
          <p:cNvPr id="4" name="Slide Number Placeholder 3">
            <a:extLst>
              <a:ext uri="{FF2B5EF4-FFF2-40B4-BE49-F238E27FC236}">
                <a16:creationId xmlns:a16="http://schemas.microsoft.com/office/drawing/2014/main" id="{151B705B-9522-4948-AA1D-1130A8F16B15}"/>
              </a:ext>
            </a:extLst>
          </p:cNvPr>
          <p:cNvSpPr>
            <a:spLocks noGrp="1"/>
          </p:cNvSpPr>
          <p:nvPr>
            <p:ph type="sldNum" sz="quarter" idx="10"/>
          </p:nvPr>
        </p:nvSpPr>
        <p:spPr/>
        <p:txBody>
          <a:bodyPr/>
          <a:lstStyle/>
          <a:p>
            <a:pPr>
              <a:defRPr/>
            </a:pPr>
            <a:fld id="{23CFC7CB-682B-334D-8C2A-B6D7FD47D9F7}" type="slidenum">
              <a:rPr lang="en-US" altLang="en-US" smtClean="0"/>
              <a:pPr>
                <a:defRPr/>
              </a:pPr>
              <a:t>11</a:t>
            </a:fld>
            <a:endParaRPr lang="en-US" altLang="en-US"/>
          </a:p>
        </p:txBody>
      </p:sp>
      <p:pic>
        <p:nvPicPr>
          <p:cNvPr id="7170" name="Picture 2">
            <a:extLst>
              <a:ext uri="{FF2B5EF4-FFF2-40B4-BE49-F238E27FC236}">
                <a16:creationId xmlns:a16="http://schemas.microsoft.com/office/drawing/2014/main" id="{FCE707D2-FAD6-4BDB-A0B9-812BA6328B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8675" y="4469499"/>
            <a:ext cx="3035063" cy="202337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07B0BDC8-B2DF-430A-A382-BA540D1718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2559" y="4469499"/>
            <a:ext cx="3146967" cy="2045528"/>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a:extLst>
              <a:ext uri="{FF2B5EF4-FFF2-40B4-BE49-F238E27FC236}">
                <a16:creationId xmlns:a16="http://schemas.microsoft.com/office/drawing/2014/main" id="{B74F7E88-E934-4910-80F1-2A5D9FB73E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98347" y="4463428"/>
            <a:ext cx="3479050" cy="2029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7619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88EAA-2E54-4924-8812-603CBE3CB989}"/>
              </a:ext>
            </a:extLst>
          </p:cNvPr>
          <p:cNvSpPr>
            <a:spLocks noGrp="1"/>
          </p:cNvSpPr>
          <p:nvPr>
            <p:ph type="title"/>
          </p:nvPr>
        </p:nvSpPr>
        <p:spPr>
          <a:xfrm>
            <a:off x="1277650" y="365125"/>
            <a:ext cx="10046043" cy="767639"/>
          </a:xfrm>
        </p:spPr>
        <p:txBody>
          <a:bodyPr/>
          <a:lstStyle/>
          <a:p>
            <a:r>
              <a:rPr lang="en-US" dirty="0"/>
              <a:t>Empowerment &amp; Engagement</a:t>
            </a:r>
          </a:p>
        </p:txBody>
      </p:sp>
      <p:sp>
        <p:nvSpPr>
          <p:cNvPr id="3" name="Content Placeholder 2">
            <a:extLst>
              <a:ext uri="{FF2B5EF4-FFF2-40B4-BE49-F238E27FC236}">
                <a16:creationId xmlns:a16="http://schemas.microsoft.com/office/drawing/2014/main" id="{0C817575-9725-4C80-92FD-27176D0CC8EA}"/>
              </a:ext>
            </a:extLst>
          </p:cNvPr>
          <p:cNvSpPr>
            <a:spLocks noGrp="1"/>
          </p:cNvSpPr>
          <p:nvPr>
            <p:ph sz="half" idx="1"/>
          </p:nvPr>
        </p:nvSpPr>
        <p:spPr/>
        <p:txBody>
          <a:bodyPr/>
          <a:lstStyle/>
          <a:p>
            <a:r>
              <a:rPr lang="en-US" dirty="0"/>
              <a:t>Discussion: How can everyone on the committee feel empowered to contribute to the agenda and the work of the committee? If only one or two people are empowered to create the agenda, does that have an affect on the inclusion and diversity of the committee? Does it affect who shows up or volunteers?</a:t>
            </a:r>
          </a:p>
          <a:p>
            <a:r>
              <a:rPr lang="en-US" dirty="0"/>
              <a:t>What is the relationship between Empowerment and Engagement?</a:t>
            </a:r>
          </a:p>
          <a:p>
            <a:pPr marL="0" indent="0">
              <a:buNone/>
            </a:pPr>
            <a:endParaRPr lang="en-US" dirty="0"/>
          </a:p>
          <a:p>
            <a:pPr marL="0" indent="0">
              <a:buNone/>
            </a:pPr>
            <a:r>
              <a:rPr lang="en-US" dirty="0">
                <a:hlinkClick r:id="rId2"/>
              </a:rPr>
              <a:t>Participation</a:t>
            </a:r>
            <a:endParaRPr lang="en-US" dirty="0"/>
          </a:p>
          <a:p>
            <a:pPr marL="0" indent="0">
              <a:buNone/>
            </a:pPr>
            <a:r>
              <a:rPr lang="en-US" dirty="0"/>
              <a:t>Please list one or two effective practices that will empower and engage more diverse and inclusive participation on college decision-making bodies.</a:t>
            </a:r>
          </a:p>
          <a:p>
            <a:pPr marL="0" indent="0">
              <a:buNone/>
            </a:pPr>
            <a:r>
              <a:rPr lang="en-US" dirty="0"/>
              <a:t> </a:t>
            </a:r>
          </a:p>
        </p:txBody>
      </p:sp>
      <p:sp>
        <p:nvSpPr>
          <p:cNvPr id="4" name="Slide Number Placeholder 3">
            <a:extLst>
              <a:ext uri="{FF2B5EF4-FFF2-40B4-BE49-F238E27FC236}">
                <a16:creationId xmlns:a16="http://schemas.microsoft.com/office/drawing/2014/main" id="{4B0E6452-19EF-4475-BBB4-AD0DB57AD648}"/>
              </a:ext>
            </a:extLst>
          </p:cNvPr>
          <p:cNvSpPr>
            <a:spLocks noGrp="1"/>
          </p:cNvSpPr>
          <p:nvPr>
            <p:ph type="sldNum" sz="quarter" idx="10"/>
          </p:nvPr>
        </p:nvSpPr>
        <p:spPr/>
        <p:txBody>
          <a:bodyPr/>
          <a:lstStyle/>
          <a:p>
            <a:pPr>
              <a:defRPr/>
            </a:pPr>
            <a:fld id="{23CFC7CB-682B-334D-8C2A-B6D7FD47D9F7}" type="slidenum">
              <a:rPr lang="en-US" altLang="en-US" smtClean="0"/>
              <a:pPr>
                <a:defRPr/>
              </a:pPr>
              <a:t>12</a:t>
            </a:fld>
            <a:endParaRPr lang="en-US" altLang="en-US"/>
          </a:p>
        </p:txBody>
      </p:sp>
    </p:spTree>
    <p:extLst>
      <p:ext uri="{BB962C8B-B14F-4D97-AF65-F5344CB8AC3E}">
        <p14:creationId xmlns:p14="http://schemas.microsoft.com/office/powerpoint/2010/main" val="2190278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D4D67-8B69-446D-BC8D-57E545DB21AD}"/>
              </a:ext>
            </a:extLst>
          </p:cNvPr>
          <p:cNvSpPr>
            <a:spLocks noGrp="1"/>
          </p:cNvSpPr>
          <p:nvPr>
            <p:ph type="title"/>
          </p:nvPr>
        </p:nvSpPr>
        <p:spPr>
          <a:xfrm>
            <a:off x="1277650" y="365125"/>
            <a:ext cx="10046043" cy="753991"/>
          </a:xfrm>
        </p:spPr>
        <p:txBody>
          <a:bodyPr/>
          <a:lstStyle/>
          <a:p>
            <a:r>
              <a:rPr lang="en-US" dirty="0"/>
              <a:t>Resources</a:t>
            </a:r>
          </a:p>
        </p:txBody>
      </p:sp>
      <p:sp>
        <p:nvSpPr>
          <p:cNvPr id="3" name="Content Placeholder 2">
            <a:extLst>
              <a:ext uri="{FF2B5EF4-FFF2-40B4-BE49-F238E27FC236}">
                <a16:creationId xmlns:a16="http://schemas.microsoft.com/office/drawing/2014/main" id="{51852208-D94A-434C-B8EB-D8C3BAC5EFCC}"/>
              </a:ext>
            </a:extLst>
          </p:cNvPr>
          <p:cNvSpPr>
            <a:spLocks noGrp="1"/>
          </p:cNvSpPr>
          <p:nvPr>
            <p:ph sz="half" idx="1"/>
          </p:nvPr>
        </p:nvSpPr>
        <p:spPr/>
        <p:txBody>
          <a:bodyPr/>
          <a:lstStyle/>
          <a:p>
            <a:r>
              <a:rPr lang="en-US" dirty="0">
                <a:hlinkClick r:id="rId2"/>
              </a:rPr>
              <a:t>Land Acknowledgement Resolution from CSULA</a:t>
            </a:r>
            <a:endParaRPr lang="en-US" dirty="0"/>
          </a:p>
          <a:p>
            <a:r>
              <a:rPr lang="en-US" dirty="0">
                <a:hlinkClick r:id="rId3"/>
              </a:rPr>
              <a:t>https://dailybruin.com/2021/01/16/op-ed-acknowledging-indigenous-peoples-is-only-first-step-meaningful-action-required</a:t>
            </a:r>
            <a:endParaRPr lang="en-US" dirty="0"/>
          </a:p>
          <a:p>
            <a:r>
              <a:rPr lang="en-US" dirty="0">
                <a:hlinkClick r:id="rId4"/>
              </a:rPr>
              <a:t>https://www.ictinc.ca/blog/weaving-reconciliation-into-your-meetings#:~:text=Weaving%20Reconciliation%20into%20Your%20Meetings%20November%2013%2C%202019,number%20of%20websites%20and%20in%20email%20signature%20blocks</a:t>
            </a:r>
            <a:r>
              <a:rPr lang="en-US" dirty="0"/>
              <a:t>.</a:t>
            </a:r>
          </a:p>
          <a:p>
            <a:endParaRPr lang="en-US" dirty="0"/>
          </a:p>
          <a:p>
            <a:endParaRPr lang="en-US" dirty="0"/>
          </a:p>
        </p:txBody>
      </p:sp>
      <p:sp>
        <p:nvSpPr>
          <p:cNvPr id="4" name="Slide Number Placeholder 3">
            <a:extLst>
              <a:ext uri="{FF2B5EF4-FFF2-40B4-BE49-F238E27FC236}">
                <a16:creationId xmlns:a16="http://schemas.microsoft.com/office/drawing/2014/main" id="{04228026-5845-49A8-93CA-3AD8DB23751E}"/>
              </a:ext>
            </a:extLst>
          </p:cNvPr>
          <p:cNvSpPr>
            <a:spLocks noGrp="1"/>
          </p:cNvSpPr>
          <p:nvPr>
            <p:ph type="sldNum" sz="quarter" idx="10"/>
          </p:nvPr>
        </p:nvSpPr>
        <p:spPr/>
        <p:txBody>
          <a:bodyPr/>
          <a:lstStyle/>
          <a:p>
            <a:pPr>
              <a:defRPr/>
            </a:pPr>
            <a:fld id="{23CFC7CB-682B-334D-8C2A-B6D7FD47D9F7}" type="slidenum">
              <a:rPr lang="en-US" altLang="en-US" smtClean="0"/>
              <a:pPr>
                <a:defRPr/>
              </a:pPr>
              <a:t>13</a:t>
            </a:fld>
            <a:endParaRPr lang="en-US" altLang="en-US"/>
          </a:p>
        </p:txBody>
      </p:sp>
    </p:spTree>
    <p:extLst>
      <p:ext uri="{BB962C8B-B14F-4D97-AF65-F5344CB8AC3E}">
        <p14:creationId xmlns:p14="http://schemas.microsoft.com/office/powerpoint/2010/main" val="2326385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97794-70AF-4415-BBEA-C28151D3B6A4}"/>
              </a:ext>
            </a:extLst>
          </p:cNvPr>
          <p:cNvSpPr>
            <a:spLocks noGrp="1"/>
          </p:cNvSpPr>
          <p:nvPr>
            <p:ph type="title"/>
          </p:nvPr>
        </p:nvSpPr>
        <p:spPr>
          <a:xfrm>
            <a:off x="963751" y="363988"/>
            <a:ext cx="10046043" cy="1325563"/>
          </a:xfrm>
        </p:spPr>
        <p:txBody>
          <a:bodyPr/>
          <a:lstStyle/>
          <a:p>
            <a:r>
              <a:rPr lang="en-US" dirty="0"/>
              <a:t>What about Leadership Resources?</a:t>
            </a:r>
          </a:p>
        </p:txBody>
      </p:sp>
      <p:sp>
        <p:nvSpPr>
          <p:cNvPr id="3" name="Text Placeholder 2">
            <a:extLst>
              <a:ext uri="{FF2B5EF4-FFF2-40B4-BE49-F238E27FC236}">
                <a16:creationId xmlns:a16="http://schemas.microsoft.com/office/drawing/2014/main" id="{3B76173C-BBAC-4A98-8FDD-A9A4E5C2E186}"/>
              </a:ext>
            </a:extLst>
          </p:cNvPr>
          <p:cNvSpPr>
            <a:spLocks noGrp="1"/>
          </p:cNvSpPr>
          <p:nvPr>
            <p:ph sz="half" idx="1"/>
          </p:nvPr>
        </p:nvSpPr>
        <p:spPr>
          <a:xfrm>
            <a:off x="1277650" y="1798320"/>
            <a:ext cx="6819428" cy="4419600"/>
          </a:xfrm>
        </p:spPr>
        <p:txBody>
          <a:bodyPr/>
          <a:lstStyle/>
          <a:p>
            <a:pPr lvl="0"/>
            <a:r>
              <a:rPr lang="en-US" sz="1800" dirty="0"/>
              <a:t>Bookmark ASCCC.org</a:t>
            </a:r>
          </a:p>
          <a:p>
            <a:pPr lvl="0"/>
            <a:r>
              <a:rPr lang="en-US" sz="1800" dirty="0"/>
              <a:t>Click on the Local Senates Handbook image to the right in order to access important resources all Local Academic Senate leaders should become familiar with.</a:t>
            </a:r>
          </a:p>
        </p:txBody>
      </p:sp>
      <p:pic>
        <p:nvPicPr>
          <p:cNvPr id="1026" name="Picture 2">
            <a:hlinkClick r:id="rId3" action="ppaction://hlinkfile"/>
            <a:extLst>
              <a:ext uri="{FF2B5EF4-FFF2-40B4-BE49-F238E27FC236}">
                <a16:creationId xmlns:a16="http://schemas.microsoft.com/office/drawing/2014/main" id="{4BA1D7DD-63E1-47CB-A216-6E3E10D271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9586" y="381000"/>
            <a:ext cx="3152814" cy="381944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556EA3ED-4446-4DB5-9624-3D8FCB9F7BE5}"/>
              </a:ext>
            </a:extLst>
          </p:cNvPr>
          <p:cNvPicPr>
            <a:picLocks noChangeAspect="1"/>
          </p:cNvPicPr>
          <p:nvPr/>
        </p:nvPicPr>
        <p:blipFill>
          <a:blip r:embed="rId5"/>
          <a:stretch>
            <a:fillRect/>
          </a:stretch>
        </p:blipFill>
        <p:spPr>
          <a:xfrm>
            <a:off x="2545075" y="3242879"/>
            <a:ext cx="3977948" cy="2979621"/>
          </a:xfrm>
          <a:prstGeom prst="rect">
            <a:avLst/>
          </a:prstGeom>
        </p:spPr>
      </p:pic>
    </p:spTree>
    <p:extLst>
      <p:ext uri="{BB962C8B-B14F-4D97-AF65-F5344CB8AC3E}">
        <p14:creationId xmlns:p14="http://schemas.microsoft.com/office/powerpoint/2010/main" val="3102128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D8BFAE0-714F-473D-8967-E4DBEA68E335}"/>
              </a:ext>
            </a:extLst>
          </p:cNvPr>
          <p:cNvSpPr>
            <a:spLocks noGrp="1"/>
          </p:cNvSpPr>
          <p:nvPr>
            <p:ph type="sldNum" sz="quarter" idx="10"/>
          </p:nvPr>
        </p:nvSpPr>
        <p:spPr/>
        <p:txBody>
          <a:bodyPr/>
          <a:lstStyle/>
          <a:p>
            <a:pPr>
              <a:defRPr/>
            </a:pPr>
            <a:fld id="{55AD5DCB-B050-6C46-8984-ED6A4CA90FC3}" type="slidenum">
              <a:rPr lang="en-US" altLang="en-US" smtClean="0"/>
              <a:pPr>
                <a:defRPr/>
              </a:pPr>
              <a:t>15</a:t>
            </a:fld>
            <a:endParaRPr lang="en-US" altLang="en-US"/>
          </a:p>
        </p:txBody>
      </p:sp>
      <p:pic>
        <p:nvPicPr>
          <p:cNvPr id="1028" name="Picture 4">
            <a:extLst>
              <a:ext uri="{FF2B5EF4-FFF2-40B4-BE49-F238E27FC236}">
                <a16:creationId xmlns:a16="http://schemas.microsoft.com/office/drawing/2014/main" id="{E867E537-4D93-4C14-81D9-BD28D0FF684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38493" y="1315577"/>
            <a:ext cx="1080862" cy="144114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B1244630-AFC7-4217-8D22-6F436A866E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8493" y="3415627"/>
            <a:ext cx="1080862" cy="144114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A295AB4-272D-46D7-8B26-975880BB545A}"/>
              </a:ext>
            </a:extLst>
          </p:cNvPr>
          <p:cNvSpPr txBox="1"/>
          <p:nvPr/>
        </p:nvSpPr>
        <p:spPr>
          <a:xfrm>
            <a:off x="-1" y="2825058"/>
            <a:ext cx="3957851" cy="646331"/>
          </a:xfrm>
          <a:prstGeom prst="rect">
            <a:avLst/>
          </a:prstGeom>
          <a:noFill/>
        </p:spPr>
        <p:txBody>
          <a:bodyPr wrap="square" rtlCol="0">
            <a:spAutoFit/>
          </a:bodyPr>
          <a:lstStyle/>
          <a:p>
            <a:pPr algn="ctr"/>
            <a:r>
              <a:rPr lang="en-US" dirty="0">
                <a:hlinkClick r:id="rId4"/>
              </a:rPr>
              <a:t>karla.kirk@fresnocitycollege.edu</a:t>
            </a:r>
            <a:endParaRPr lang="en-US" dirty="0"/>
          </a:p>
          <a:p>
            <a:pPr algn="ctr"/>
            <a:endParaRPr lang="en-US" dirty="0"/>
          </a:p>
        </p:txBody>
      </p:sp>
      <p:sp>
        <p:nvSpPr>
          <p:cNvPr id="10" name="TextBox 9">
            <a:extLst>
              <a:ext uri="{FF2B5EF4-FFF2-40B4-BE49-F238E27FC236}">
                <a16:creationId xmlns:a16="http://schemas.microsoft.com/office/drawing/2014/main" id="{51914487-CC57-463D-8F0F-1692654D356D}"/>
              </a:ext>
            </a:extLst>
          </p:cNvPr>
          <p:cNvSpPr txBox="1"/>
          <p:nvPr/>
        </p:nvSpPr>
        <p:spPr>
          <a:xfrm>
            <a:off x="0" y="4936182"/>
            <a:ext cx="3957851" cy="646331"/>
          </a:xfrm>
          <a:prstGeom prst="rect">
            <a:avLst/>
          </a:prstGeom>
          <a:noFill/>
        </p:spPr>
        <p:txBody>
          <a:bodyPr wrap="square" rtlCol="0">
            <a:spAutoFit/>
          </a:bodyPr>
          <a:lstStyle/>
          <a:p>
            <a:pPr algn="ctr"/>
            <a:r>
              <a:rPr lang="en-US" dirty="0">
                <a:hlinkClick r:id="rId5"/>
              </a:rPr>
              <a:t>stewarrl@lasc.edu</a:t>
            </a:r>
            <a:endParaRPr lang="en-US" dirty="0"/>
          </a:p>
          <a:p>
            <a:pPr algn="ctr"/>
            <a:endParaRPr lang="en-US" dirty="0"/>
          </a:p>
        </p:txBody>
      </p:sp>
      <p:pic>
        <p:nvPicPr>
          <p:cNvPr id="1032" name="Picture 8">
            <a:extLst>
              <a:ext uri="{FF2B5EF4-FFF2-40B4-BE49-F238E27FC236}">
                <a16:creationId xmlns:a16="http://schemas.microsoft.com/office/drawing/2014/main" id="{D498237B-36B4-4C6E-82BA-A0F4346B87B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73284" y="2813236"/>
            <a:ext cx="5045123" cy="378384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7A186278-BB12-4566-9C98-30387AB59E9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304515"/>
            <a:ext cx="4044287" cy="2274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0505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B6EB5-0040-4627-93BA-36197CEA8A13}"/>
              </a:ext>
            </a:extLst>
          </p:cNvPr>
          <p:cNvSpPr>
            <a:spLocks noGrp="1"/>
          </p:cNvSpPr>
          <p:nvPr>
            <p:ph type="title"/>
          </p:nvPr>
        </p:nvSpPr>
        <p:spPr>
          <a:xfrm>
            <a:off x="1277650" y="365125"/>
            <a:ext cx="10046043" cy="753991"/>
          </a:xfrm>
        </p:spPr>
        <p:txBody>
          <a:bodyPr/>
          <a:lstStyle/>
          <a:p>
            <a:r>
              <a:rPr lang="en-US" dirty="0"/>
              <a:t>Breakout Description</a:t>
            </a:r>
          </a:p>
        </p:txBody>
      </p:sp>
      <p:sp>
        <p:nvSpPr>
          <p:cNvPr id="3" name="Content Placeholder 2">
            <a:extLst>
              <a:ext uri="{FF2B5EF4-FFF2-40B4-BE49-F238E27FC236}">
                <a16:creationId xmlns:a16="http://schemas.microsoft.com/office/drawing/2014/main" id="{D63CDB72-77ED-4394-835D-214EB4C4C4AD}"/>
              </a:ext>
            </a:extLst>
          </p:cNvPr>
          <p:cNvSpPr>
            <a:spLocks noGrp="1"/>
          </p:cNvSpPr>
          <p:nvPr>
            <p:ph sz="half" idx="2"/>
          </p:nvPr>
        </p:nvSpPr>
        <p:spPr>
          <a:xfrm>
            <a:off x="1277650" y="1320648"/>
            <a:ext cx="10254708" cy="5035701"/>
          </a:xfrm>
        </p:spPr>
        <p:txBody>
          <a:bodyPr/>
          <a:lstStyle/>
          <a:p>
            <a:pPr marL="0" indent="0">
              <a:buNone/>
            </a:pPr>
            <a:r>
              <a:rPr lang="en-US" b="0" i="0" dirty="0">
                <a:solidFill>
                  <a:srgbClr val="000000"/>
                </a:solidFill>
                <a:effectLst/>
                <a:latin typeface="Calibri" panose="020F0502020204030204" pitchFamily="34" charset="0"/>
              </a:rPr>
              <a:t>Who sits at the Decision-Making tables at your college? Are Committee Meetings well attended at your college? Are the same faces and voices prominent during Committee Meetings at your college? Which voices are missing? This breakout session is an invitation to participate in a vital discussion on how colleges can identify and prune “traditional” committee meeting practices that deter participation, alienate, marginalize and silence. </a:t>
            </a:r>
          </a:p>
          <a:p>
            <a:pPr marL="0" indent="0">
              <a:buNone/>
            </a:pPr>
            <a:endParaRPr lang="en-US" dirty="0">
              <a:solidFill>
                <a:srgbClr val="000000"/>
              </a:solidFill>
              <a:latin typeface="Calibri" panose="020F0502020204030204" pitchFamily="34" charset="0"/>
            </a:endParaRPr>
          </a:p>
          <a:p>
            <a:pPr marL="0" indent="0">
              <a:buNone/>
            </a:pPr>
            <a:r>
              <a:rPr lang="en-US" dirty="0">
                <a:solidFill>
                  <a:srgbClr val="000000"/>
                </a:solidFill>
                <a:latin typeface="Calibri" panose="020F0502020204030204" pitchFamily="34" charset="0"/>
              </a:rPr>
              <a:t>Google link for all participatory activities for this breakout. Where you see the word “Participation” please open the link below or click on the link that says “Participation” on the slide and type in your input.</a:t>
            </a:r>
          </a:p>
          <a:p>
            <a:pPr marL="0" indent="0">
              <a:buNone/>
            </a:pPr>
            <a:r>
              <a:rPr lang="en-US" dirty="0">
                <a:hlinkClick r:id="rId2"/>
              </a:rPr>
              <a:t>Google Doc for Improving the Richness of the Decision-Making Process by Uplifting Participation by and Increasing the Diversity of Marginalized Voices and Experiences</a:t>
            </a:r>
            <a:endParaRPr lang="en-US" dirty="0">
              <a:solidFill>
                <a:srgbClr val="000000"/>
              </a:solidFill>
              <a:latin typeface="Calibri" panose="020F0502020204030204" pitchFamily="34" charset="0"/>
            </a:endParaRPr>
          </a:p>
          <a:p>
            <a:pPr marL="0" indent="0">
              <a:buNone/>
            </a:pPr>
            <a:endParaRPr lang="en-US" dirty="0"/>
          </a:p>
        </p:txBody>
      </p:sp>
      <p:sp>
        <p:nvSpPr>
          <p:cNvPr id="5" name="Slide Number Placeholder 4">
            <a:extLst>
              <a:ext uri="{FF2B5EF4-FFF2-40B4-BE49-F238E27FC236}">
                <a16:creationId xmlns:a16="http://schemas.microsoft.com/office/drawing/2014/main" id="{E2D34FA7-1E58-4E54-B2D4-5CA0CB1885BC}"/>
              </a:ext>
            </a:extLst>
          </p:cNvPr>
          <p:cNvSpPr>
            <a:spLocks noGrp="1"/>
          </p:cNvSpPr>
          <p:nvPr>
            <p:ph type="sldNum" sz="quarter" idx="10"/>
          </p:nvPr>
        </p:nvSpPr>
        <p:spPr/>
        <p:txBody>
          <a:bodyPr/>
          <a:lstStyle/>
          <a:p>
            <a:pPr>
              <a:defRPr/>
            </a:pPr>
            <a:fld id="{49AACC75-748E-5745-A533-B2F95E55BE42}" type="slidenum">
              <a:rPr lang="en-US" altLang="en-US" smtClean="0"/>
              <a:pPr>
                <a:defRPr/>
              </a:pPr>
              <a:t>2</a:t>
            </a:fld>
            <a:endParaRPr lang="en-US" altLang="en-US"/>
          </a:p>
        </p:txBody>
      </p:sp>
    </p:spTree>
    <p:extLst>
      <p:ext uri="{BB962C8B-B14F-4D97-AF65-F5344CB8AC3E}">
        <p14:creationId xmlns:p14="http://schemas.microsoft.com/office/powerpoint/2010/main" val="2556386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0F111-A1CA-4061-BD3E-61B6A9B059E5}"/>
              </a:ext>
            </a:extLst>
          </p:cNvPr>
          <p:cNvSpPr>
            <a:spLocks noGrp="1"/>
          </p:cNvSpPr>
          <p:nvPr>
            <p:ph type="title"/>
          </p:nvPr>
        </p:nvSpPr>
        <p:spPr>
          <a:xfrm>
            <a:off x="1277650" y="365126"/>
            <a:ext cx="10046043" cy="713048"/>
          </a:xfrm>
        </p:spPr>
        <p:txBody>
          <a:bodyPr/>
          <a:lstStyle/>
          <a:p>
            <a:r>
              <a:rPr lang="en-US" dirty="0"/>
              <a:t>Topics to Discuss</a:t>
            </a:r>
          </a:p>
        </p:txBody>
      </p:sp>
      <p:sp>
        <p:nvSpPr>
          <p:cNvPr id="3" name="Content Placeholder 2">
            <a:extLst>
              <a:ext uri="{FF2B5EF4-FFF2-40B4-BE49-F238E27FC236}">
                <a16:creationId xmlns:a16="http://schemas.microsoft.com/office/drawing/2014/main" id="{99B127E9-DEBD-4F1F-BCE6-48511BBDA240}"/>
              </a:ext>
            </a:extLst>
          </p:cNvPr>
          <p:cNvSpPr>
            <a:spLocks noGrp="1"/>
          </p:cNvSpPr>
          <p:nvPr>
            <p:ph sz="half" idx="2"/>
          </p:nvPr>
        </p:nvSpPr>
        <p:spPr>
          <a:xfrm>
            <a:off x="1277650" y="1350905"/>
            <a:ext cx="7661634" cy="4391343"/>
          </a:xfrm>
        </p:spPr>
        <p:txBody>
          <a:bodyPr/>
          <a:lstStyle/>
          <a:p>
            <a:r>
              <a:rPr lang="en-US" dirty="0"/>
              <a:t>Land Acknowledgement (Reconciliation/Decolonization Minutes)</a:t>
            </a:r>
          </a:p>
          <a:p>
            <a:r>
              <a:rPr lang="en-US" dirty="0"/>
              <a:t>Effects of Colonization on Decision-Making</a:t>
            </a:r>
          </a:p>
          <a:p>
            <a:r>
              <a:rPr lang="en-US" dirty="0"/>
              <a:t>Traditional Domination of Meetings</a:t>
            </a:r>
          </a:p>
          <a:p>
            <a:r>
              <a:rPr lang="en-US" dirty="0"/>
              <a:t>Time, Place, Duration as Barriers</a:t>
            </a:r>
          </a:p>
          <a:p>
            <a:r>
              <a:rPr lang="en-US" dirty="0"/>
              <a:t>Making Acquaintance and Introductions</a:t>
            </a:r>
          </a:p>
          <a:p>
            <a:r>
              <a:rPr lang="en-US" dirty="0"/>
              <a:t>Leadership Structure</a:t>
            </a:r>
          </a:p>
          <a:p>
            <a:r>
              <a:rPr lang="en-US" dirty="0"/>
              <a:t>Participation</a:t>
            </a:r>
          </a:p>
          <a:p>
            <a:r>
              <a:rPr lang="en-US" dirty="0"/>
              <a:t>Empowerment</a:t>
            </a:r>
          </a:p>
        </p:txBody>
      </p:sp>
      <p:sp>
        <p:nvSpPr>
          <p:cNvPr id="5" name="Slide Number Placeholder 4">
            <a:extLst>
              <a:ext uri="{FF2B5EF4-FFF2-40B4-BE49-F238E27FC236}">
                <a16:creationId xmlns:a16="http://schemas.microsoft.com/office/drawing/2014/main" id="{CD2AE681-B60A-4406-852D-129342D0BD9A}"/>
              </a:ext>
            </a:extLst>
          </p:cNvPr>
          <p:cNvSpPr>
            <a:spLocks noGrp="1"/>
          </p:cNvSpPr>
          <p:nvPr>
            <p:ph type="sldNum" sz="quarter" idx="10"/>
          </p:nvPr>
        </p:nvSpPr>
        <p:spPr/>
        <p:txBody>
          <a:bodyPr/>
          <a:lstStyle/>
          <a:p>
            <a:pPr>
              <a:defRPr/>
            </a:pPr>
            <a:fld id="{49AACC75-748E-5745-A533-B2F95E55BE42}" type="slidenum">
              <a:rPr lang="en-US" altLang="en-US" smtClean="0"/>
              <a:pPr>
                <a:defRPr/>
              </a:pPr>
              <a:t>3</a:t>
            </a:fld>
            <a:endParaRPr lang="en-US" altLang="en-US"/>
          </a:p>
        </p:txBody>
      </p:sp>
      <p:pic>
        <p:nvPicPr>
          <p:cNvPr id="1026" name="Picture 2">
            <a:extLst>
              <a:ext uri="{FF2B5EF4-FFF2-40B4-BE49-F238E27FC236}">
                <a16:creationId xmlns:a16="http://schemas.microsoft.com/office/drawing/2014/main" id="{61E2FAC2-1166-4076-A1FB-A8B6A2F375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4509" y="1479492"/>
            <a:ext cx="4420394" cy="29291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575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D9EB6-FF26-489E-B1D0-44150469465E}"/>
              </a:ext>
            </a:extLst>
          </p:cNvPr>
          <p:cNvSpPr>
            <a:spLocks noGrp="1"/>
          </p:cNvSpPr>
          <p:nvPr>
            <p:ph type="title"/>
          </p:nvPr>
        </p:nvSpPr>
        <p:spPr>
          <a:xfrm>
            <a:off x="1277650" y="365126"/>
            <a:ext cx="10322947" cy="699400"/>
          </a:xfrm>
        </p:spPr>
        <p:txBody>
          <a:bodyPr>
            <a:normAutofit/>
          </a:bodyPr>
          <a:lstStyle/>
          <a:p>
            <a:r>
              <a:rPr lang="en-US" dirty="0"/>
              <a:t>Land Acknowledgements</a:t>
            </a:r>
          </a:p>
        </p:txBody>
      </p:sp>
      <p:sp>
        <p:nvSpPr>
          <p:cNvPr id="3" name="Content Placeholder 2">
            <a:extLst>
              <a:ext uri="{FF2B5EF4-FFF2-40B4-BE49-F238E27FC236}">
                <a16:creationId xmlns:a16="http://schemas.microsoft.com/office/drawing/2014/main" id="{3844161B-A6C7-4249-895B-D5294719AB71}"/>
              </a:ext>
            </a:extLst>
          </p:cNvPr>
          <p:cNvSpPr>
            <a:spLocks noGrp="1"/>
          </p:cNvSpPr>
          <p:nvPr>
            <p:ph sz="half" idx="1"/>
          </p:nvPr>
        </p:nvSpPr>
        <p:spPr>
          <a:xfrm>
            <a:off x="1295400" y="1064526"/>
            <a:ext cx="10058400" cy="5411152"/>
          </a:xfrm>
        </p:spPr>
        <p:txBody>
          <a:bodyPr/>
          <a:lstStyle/>
          <a:p>
            <a:r>
              <a:rPr lang="en-US" dirty="0"/>
              <a:t>One way that meetings can be started is to give acknowledgement to the indigenous peoples whose land the meeting is taking place on. An example would be:</a:t>
            </a:r>
          </a:p>
          <a:p>
            <a:pPr marL="0" indent="0">
              <a:buNone/>
            </a:pPr>
            <a:r>
              <a:rPr lang="en-US" dirty="0"/>
              <a:t>“We begin today by acknowledging that we are holding our gathering on the land of the _______ who have lived and continue to live here. We recognize the __________ and their spiritual connection to this land as the first stewards and the traditional caretakers of this area we now call _______. As we begin we thank them for their strength, perseverance and resistance. We also wish to acknowledge the other Indigenous Peoples who now call _______their home, for their shared struggle to maintain their cultures, languages, worldview and identities in our diverse City”. </a:t>
            </a:r>
          </a:p>
          <a:p>
            <a:pPr marL="0" indent="0">
              <a:buNone/>
            </a:pPr>
            <a:endParaRPr lang="en-US" dirty="0"/>
          </a:p>
        </p:txBody>
      </p:sp>
      <p:sp>
        <p:nvSpPr>
          <p:cNvPr id="4" name="Slide Number Placeholder 3">
            <a:extLst>
              <a:ext uri="{FF2B5EF4-FFF2-40B4-BE49-F238E27FC236}">
                <a16:creationId xmlns:a16="http://schemas.microsoft.com/office/drawing/2014/main" id="{B4B17785-2EE6-4D2D-9F4F-329CB7CF32A4}"/>
              </a:ext>
            </a:extLst>
          </p:cNvPr>
          <p:cNvSpPr>
            <a:spLocks noGrp="1"/>
          </p:cNvSpPr>
          <p:nvPr>
            <p:ph type="sldNum" sz="quarter" idx="10"/>
          </p:nvPr>
        </p:nvSpPr>
        <p:spPr/>
        <p:txBody>
          <a:bodyPr/>
          <a:lstStyle/>
          <a:p>
            <a:pPr>
              <a:defRPr/>
            </a:pPr>
            <a:fld id="{23CFC7CB-682B-334D-8C2A-B6D7FD47D9F7}" type="slidenum">
              <a:rPr lang="en-US" altLang="en-US" smtClean="0"/>
              <a:pPr>
                <a:defRPr/>
              </a:pPr>
              <a:t>4</a:t>
            </a:fld>
            <a:endParaRPr lang="en-US" altLang="en-US"/>
          </a:p>
        </p:txBody>
      </p:sp>
      <p:pic>
        <p:nvPicPr>
          <p:cNvPr id="2052" name="Picture 4">
            <a:extLst>
              <a:ext uri="{FF2B5EF4-FFF2-40B4-BE49-F238E27FC236}">
                <a16:creationId xmlns:a16="http://schemas.microsoft.com/office/drawing/2014/main" id="{CD54AB3C-5790-419D-89D7-A2B29674F7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8328" y="5243101"/>
            <a:ext cx="3679635" cy="1100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77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A1016-868A-4B6C-9A83-6E7C71F13523}"/>
              </a:ext>
            </a:extLst>
          </p:cNvPr>
          <p:cNvSpPr>
            <a:spLocks noGrp="1"/>
          </p:cNvSpPr>
          <p:nvPr>
            <p:ph type="title"/>
          </p:nvPr>
        </p:nvSpPr>
        <p:spPr>
          <a:xfrm>
            <a:off x="1277650" y="365126"/>
            <a:ext cx="10046043" cy="699400"/>
          </a:xfrm>
        </p:spPr>
        <p:txBody>
          <a:bodyPr/>
          <a:lstStyle/>
          <a:p>
            <a:r>
              <a:rPr lang="en-US" dirty="0"/>
              <a:t>Important Things to Consider</a:t>
            </a:r>
          </a:p>
        </p:txBody>
      </p:sp>
      <p:sp>
        <p:nvSpPr>
          <p:cNvPr id="3" name="Content Placeholder 2">
            <a:extLst>
              <a:ext uri="{FF2B5EF4-FFF2-40B4-BE49-F238E27FC236}">
                <a16:creationId xmlns:a16="http://schemas.microsoft.com/office/drawing/2014/main" id="{FF086F19-FAC7-4BF1-ACC5-B62E9F61C956}"/>
              </a:ext>
            </a:extLst>
          </p:cNvPr>
          <p:cNvSpPr>
            <a:spLocks noGrp="1"/>
          </p:cNvSpPr>
          <p:nvPr>
            <p:ph sz="half" idx="1"/>
          </p:nvPr>
        </p:nvSpPr>
        <p:spPr>
          <a:xfrm>
            <a:off x="1265293" y="1219200"/>
            <a:ext cx="10058400" cy="4949588"/>
          </a:xfrm>
        </p:spPr>
        <p:txBody>
          <a:bodyPr/>
          <a:lstStyle/>
          <a:p>
            <a:r>
              <a:rPr lang="en-US" dirty="0"/>
              <a:t>Make the effort to research the history of the Peoples on whose land the meeting is being held in order to draft the Acknowledgement.</a:t>
            </a:r>
          </a:p>
          <a:p>
            <a:r>
              <a:rPr lang="en-US" dirty="0"/>
              <a:t>Important contribution to reconciliation and decolonization efforts.</a:t>
            </a:r>
          </a:p>
          <a:p>
            <a:r>
              <a:rPr lang="en-US" dirty="0"/>
              <a:t>Reconciliation Minutes – repetition of the land acknowledgement before each meeting, and then carving out a few minutes to provide a space for discussions on reconciliation and decolonization. This can provide an opportunity to learn and reflect for committee members, call for an end to indigenous erasure, engage with Native people in meaningful ways, and help inform more inclusive and diverse practices in the work of the committee and its members</a:t>
            </a:r>
          </a:p>
          <a:p>
            <a:r>
              <a:rPr lang="en-US" dirty="0">
                <a:hlinkClick r:id="rId2"/>
              </a:rPr>
              <a:t>Participation</a:t>
            </a:r>
            <a:endParaRPr lang="en-US" dirty="0"/>
          </a:p>
          <a:p>
            <a:pPr marL="0" indent="0">
              <a:buNone/>
            </a:pPr>
            <a:r>
              <a:rPr lang="en-US" dirty="0"/>
              <a:t>What are some topics that you think may be important to introduce during the Reconciliation Minutes?</a:t>
            </a:r>
          </a:p>
        </p:txBody>
      </p:sp>
      <p:sp>
        <p:nvSpPr>
          <p:cNvPr id="4" name="Slide Number Placeholder 3">
            <a:extLst>
              <a:ext uri="{FF2B5EF4-FFF2-40B4-BE49-F238E27FC236}">
                <a16:creationId xmlns:a16="http://schemas.microsoft.com/office/drawing/2014/main" id="{64E6AC32-1BEA-48C2-A1FE-A509C4B8C93A}"/>
              </a:ext>
            </a:extLst>
          </p:cNvPr>
          <p:cNvSpPr>
            <a:spLocks noGrp="1"/>
          </p:cNvSpPr>
          <p:nvPr>
            <p:ph type="sldNum" sz="quarter" idx="10"/>
          </p:nvPr>
        </p:nvSpPr>
        <p:spPr/>
        <p:txBody>
          <a:bodyPr/>
          <a:lstStyle/>
          <a:p>
            <a:pPr>
              <a:defRPr/>
            </a:pPr>
            <a:fld id="{23CFC7CB-682B-334D-8C2A-B6D7FD47D9F7}" type="slidenum">
              <a:rPr lang="en-US" altLang="en-US" smtClean="0"/>
              <a:pPr>
                <a:defRPr/>
              </a:pPr>
              <a:t>5</a:t>
            </a:fld>
            <a:endParaRPr lang="en-US" altLang="en-US"/>
          </a:p>
        </p:txBody>
      </p:sp>
    </p:spTree>
    <p:extLst>
      <p:ext uri="{BB962C8B-B14F-4D97-AF65-F5344CB8AC3E}">
        <p14:creationId xmlns:p14="http://schemas.microsoft.com/office/powerpoint/2010/main" val="3216395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CBCA6-E01D-45F3-AC76-6F23FCF665B9}"/>
              </a:ext>
            </a:extLst>
          </p:cNvPr>
          <p:cNvSpPr>
            <a:spLocks noGrp="1"/>
          </p:cNvSpPr>
          <p:nvPr>
            <p:ph type="title"/>
          </p:nvPr>
        </p:nvSpPr>
        <p:spPr>
          <a:xfrm>
            <a:off x="1277650" y="365126"/>
            <a:ext cx="10046043" cy="808582"/>
          </a:xfrm>
        </p:spPr>
        <p:txBody>
          <a:bodyPr/>
          <a:lstStyle/>
          <a:p>
            <a:r>
              <a:rPr lang="en-US" dirty="0"/>
              <a:t>Effects of Colonization on Decision-Making</a:t>
            </a:r>
          </a:p>
        </p:txBody>
      </p:sp>
      <p:sp>
        <p:nvSpPr>
          <p:cNvPr id="3" name="Content Placeholder 2">
            <a:extLst>
              <a:ext uri="{FF2B5EF4-FFF2-40B4-BE49-F238E27FC236}">
                <a16:creationId xmlns:a16="http://schemas.microsoft.com/office/drawing/2014/main" id="{48984FAA-EAE5-4FB6-8A24-6631553B07EA}"/>
              </a:ext>
            </a:extLst>
          </p:cNvPr>
          <p:cNvSpPr>
            <a:spLocks noGrp="1"/>
          </p:cNvSpPr>
          <p:nvPr>
            <p:ph sz="half" idx="1"/>
          </p:nvPr>
        </p:nvSpPr>
        <p:spPr>
          <a:xfrm>
            <a:off x="1265293" y="1219200"/>
            <a:ext cx="10058400" cy="2953191"/>
          </a:xfrm>
        </p:spPr>
        <p:txBody>
          <a:bodyPr/>
          <a:lstStyle/>
          <a:p>
            <a:r>
              <a:rPr lang="en-US" dirty="0">
                <a:hlinkClick r:id="rId2"/>
              </a:rPr>
              <a:t>Participation</a:t>
            </a:r>
            <a:endParaRPr lang="en-US" dirty="0"/>
          </a:p>
          <a:p>
            <a:pPr marL="0" indent="0">
              <a:buNone/>
            </a:pPr>
            <a:r>
              <a:rPr lang="en-US" dirty="0"/>
              <a:t>Traditionally, who sat at the decision-making table? Go as far back as you’d like.</a:t>
            </a:r>
          </a:p>
          <a:p>
            <a:r>
              <a:rPr lang="en-US" b="1" dirty="0"/>
              <a:t>Discussion</a:t>
            </a:r>
            <a:r>
              <a:rPr lang="en-US" dirty="0"/>
              <a:t>: Once areas around the globe were colonized by Europeans, how did the decision-making model change? How did this inform how decision-making bodies are seen today?</a:t>
            </a:r>
          </a:p>
        </p:txBody>
      </p:sp>
      <p:sp>
        <p:nvSpPr>
          <p:cNvPr id="4" name="Slide Number Placeholder 3">
            <a:extLst>
              <a:ext uri="{FF2B5EF4-FFF2-40B4-BE49-F238E27FC236}">
                <a16:creationId xmlns:a16="http://schemas.microsoft.com/office/drawing/2014/main" id="{4756F007-FE3E-416A-A945-C21B0DF4AD98}"/>
              </a:ext>
            </a:extLst>
          </p:cNvPr>
          <p:cNvSpPr>
            <a:spLocks noGrp="1"/>
          </p:cNvSpPr>
          <p:nvPr>
            <p:ph type="sldNum" sz="quarter" idx="10"/>
          </p:nvPr>
        </p:nvSpPr>
        <p:spPr/>
        <p:txBody>
          <a:bodyPr/>
          <a:lstStyle/>
          <a:p>
            <a:pPr>
              <a:defRPr/>
            </a:pPr>
            <a:fld id="{23CFC7CB-682B-334D-8C2A-B6D7FD47D9F7}" type="slidenum">
              <a:rPr lang="en-US" altLang="en-US" smtClean="0"/>
              <a:pPr>
                <a:defRPr/>
              </a:pPr>
              <a:t>6</a:t>
            </a:fld>
            <a:endParaRPr lang="en-US" altLang="en-US"/>
          </a:p>
        </p:txBody>
      </p:sp>
      <p:pic>
        <p:nvPicPr>
          <p:cNvPr id="3074" name="Picture 2">
            <a:extLst>
              <a:ext uri="{FF2B5EF4-FFF2-40B4-BE49-F238E27FC236}">
                <a16:creationId xmlns:a16="http://schemas.microsoft.com/office/drawing/2014/main" id="{FC43CAD8-8FB5-4A4B-A857-E718EF6D06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9168" y="4525389"/>
            <a:ext cx="3248167" cy="182709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42C85BC8-48F3-46F2-B640-F1134063E4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3796" y="4525389"/>
            <a:ext cx="3333750" cy="184308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1357A484-F7B5-4781-805A-7E1E3A9897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4007" y="4525389"/>
            <a:ext cx="3549398" cy="1843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236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C20E5-CABF-43A9-9D4C-59757E48F7B0}"/>
              </a:ext>
            </a:extLst>
          </p:cNvPr>
          <p:cNvSpPr>
            <a:spLocks noGrp="1"/>
          </p:cNvSpPr>
          <p:nvPr>
            <p:ph type="title"/>
          </p:nvPr>
        </p:nvSpPr>
        <p:spPr>
          <a:xfrm>
            <a:off x="1277650" y="365125"/>
            <a:ext cx="10046043" cy="776449"/>
          </a:xfrm>
        </p:spPr>
        <p:txBody>
          <a:bodyPr/>
          <a:lstStyle/>
          <a:p>
            <a:r>
              <a:rPr lang="en-US" dirty="0"/>
              <a:t>Domination of Meetings Post-Colonization</a:t>
            </a:r>
          </a:p>
        </p:txBody>
      </p:sp>
      <p:sp>
        <p:nvSpPr>
          <p:cNvPr id="3" name="Content Placeholder 2">
            <a:extLst>
              <a:ext uri="{FF2B5EF4-FFF2-40B4-BE49-F238E27FC236}">
                <a16:creationId xmlns:a16="http://schemas.microsoft.com/office/drawing/2014/main" id="{67849E34-463F-4D3D-93CF-B6126F84A138}"/>
              </a:ext>
            </a:extLst>
          </p:cNvPr>
          <p:cNvSpPr>
            <a:spLocks noGrp="1"/>
          </p:cNvSpPr>
          <p:nvPr>
            <p:ph sz="half" idx="1"/>
          </p:nvPr>
        </p:nvSpPr>
        <p:spPr>
          <a:xfrm>
            <a:off x="1265293" y="1309550"/>
            <a:ext cx="10058400" cy="2310756"/>
          </a:xfrm>
        </p:spPr>
        <p:txBody>
          <a:bodyPr/>
          <a:lstStyle/>
          <a:p>
            <a:r>
              <a:rPr lang="en-US" dirty="0"/>
              <a:t>What happened?</a:t>
            </a:r>
          </a:p>
          <a:p>
            <a:r>
              <a:rPr lang="en-US" dirty="0">
                <a:hlinkClick r:id="rId2"/>
              </a:rPr>
              <a:t>Participation</a:t>
            </a:r>
            <a:endParaRPr lang="en-US" dirty="0"/>
          </a:p>
          <a:p>
            <a:pPr marL="0" indent="0">
              <a:buNone/>
            </a:pPr>
            <a:r>
              <a:rPr lang="en-US" dirty="0"/>
              <a:t>What are some benefits of having a more diverse make-up of decision-makers at the table? Race considerations certainly affect diversity, but what are some other diversity issues recognized throughout the photo history in this presentation?</a:t>
            </a:r>
          </a:p>
        </p:txBody>
      </p:sp>
      <p:sp>
        <p:nvSpPr>
          <p:cNvPr id="4" name="Slide Number Placeholder 3">
            <a:extLst>
              <a:ext uri="{FF2B5EF4-FFF2-40B4-BE49-F238E27FC236}">
                <a16:creationId xmlns:a16="http://schemas.microsoft.com/office/drawing/2014/main" id="{9AE53DAD-7B27-4C27-9BC0-8E09DE2E3CBB}"/>
              </a:ext>
            </a:extLst>
          </p:cNvPr>
          <p:cNvSpPr>
            <a:spLocks noGrp="1"/>
          </p:cNvSpPr>
          <p:nvPr>
            <p:ph type="sldNum" sz="quarter" idx="10"/>
          </p:nvPr>
        </p:nvSpPr>
        <p:spPr/>
        <p:txBody>
          <a:bodyPr/>
          <a:lstStyle/>
          <a:p>
            <a:pPr>
              <a:defRPr/>
            </a:pPr>
            <a:fld id="{23CFC7CB-682B-334D-8C2A-B6D7FD47D9F7}" type="slidenum">
              <a:rPr lang="en-US" altLang="en-US" smtClean="0"/>
              <a:pPr>
                <a:defRPr/>
              </a:pPr>
              <a:t>7</a:t>
            </a:fld>
            <a:endParaRPr lang="en-US" altLang="en-US"/>
          </a:p>
        </p:txBody>
      </p:sp>
      <p:pic>
        <p:nvPicPr>
          <p:cNvPr id="4098" name="Picture 2">
            <a:extLst>
              <a:ext uri="{FF2B5EF4-FFF2-40B4-BE49-F238E27FC236}">
                <a16:creationId xmlns:a16="http://schemas.microsoft.com/office/drawing/2014/main" id="{566820DE-99EE-4A5F-8BB5-442A8F235A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0523" y="3750575"/>
            <a:ext cx="3550927" cy="27423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60379348-65DC-474B-B73B-574194CBBC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9289" y="3877618"/>
            <a:ext cx="3736785" cy="2489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433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64FDC-AFF7-4070-B736-0CD304AC71F8}"/>
              </a:ext>
            </a:extLst>
          </p:cNvPr>
          <p:cNvSpPr>
            <a:spLocks noGrp="1"/>
          </p:cNvSpPr>
          <p:nvPr>
            <p:ph type="title"/>
          </p:nvPr>
        </p:nvSpPr>
        <p:spPr>
          <a:xfrm>
            <a:off x="1277650" y="365126"/>
            <a:ext cx="10046043" cy="849526"/>
          </a:xfrm>
        </p:spPr>
        <p:txBody>
          <a:bodyPr/>
          <a:lstStyle/>
          <a:p>
            <a:r>
              <a:rPr lang="en-US" dirty="0"/>
              <a:t>Time, Place, and Duration as Barriers?</a:t>
            </a:r>
          </a:p>
        </p:txBody>
      </p:sp>
      <p:sp>
        <p:nvSpPr>
          <p:cNvPr id="3" name="Content Placeholder 2">
            <a:extLst>
              <a:ext uri="{FF2B5EF4-FFF2-40B4-BE49-F238E27FC236}">
                <a16:creationId xmlns:a16="http://schemas.microsoft.com/office/drawing/2014/main" id="{7FB21F63-41DD-4D26-B370-436C2F700C0F}"/>
              </a:ext>
            </a:extLst>
          </p:cNvPr>
          <p:cNvSpPr>
            <a:spLocks noGrp="1"/>
          </p:cNvSpPr>
          <p:nvPr>
            <p:ph sz="half" idx="1"/>
          </p:nvPr>
        </p:nvSpPr>
        <p:spPr>
          <a:xfrm>
            <a:off x="1277650" y="2661861"/>
            <a:ext cx="10058400" cy="1675094"/>
          </a:xfrm>
        </p:spPr>
        <p:txBody>
          <a:bodyPr/>
          <a:lstStyle/>
          <a:p>
            <a:r>
              <a:rPr lang="en-US" b="1" dirty="0"/>
              <a:t>Discussion</a:t>
            </a:r>
            <a:r>
              <a:rPr lang="en-US" dirty="0"/>
              <a:t>: Does the Time, Place or Duration of a meeting matter as it relates to who can or cannot attend? How can these things affect inclusion and diversity at the decision-making table?</a:t>
            </a:r>
          </a:p>
        </p:txBody>
      </p:sp>
      <p:sp>
        <p:nvSpPr>
          <p:cNvPr id="4" name="Slide Number Placeholder 3">
            <a:extLst>
              <a:ext uri="{FF2B5EF4-FFF2-40B4-BE49-F238E27FC236}">
                <a16:creationId xmlns:a16="http://schemas.microsoft.com/office/drawing/2014/main" id="{CA8AE71D-4D4D-4DFA-95E8-6FF38921E88E}"/>
              </a:ext>
            </a:extLst>
          </p:cNvPr>
          <p:cNvSpPr>
            <a:spLocks noGrp="1"/>
          </p:cNvSpPr>
          <p:nvPr>
            <p:ph type="sldNum" sz="quarter" idx="10"/>
          </p:nvPr>
        </p:nvSpPr>
        <p:spPr/>
        <p:txBody>
          <a:bodyPr/>
          <a:lstStyle/>
          <a:p>
            <a:pPr>
              <a:defRPr/>
            </a:pPr>
            <a:fld id="{23CFC7CB-682B-334D-8C2A-B6D7FD47D9F7}" type="slidenum">
              <a:rPr lang="en-US" altLang="en-US" smtClean="0"/>
              <a:pPr>
                <a:defRPr/>
              </a:pPr>
              <a:t>8</a:t>
            </a:fld>
            <a:endParaRPr lang="en-US" altLang="en-US"/>
          </a:p>
        </p:txBody>
      </p:sp>
      <p:pic>
        <p:nvPicPr>
          <p:cNvPr id="5124" name="Picture 4">
            <a:extLst>
              <a:ext uri="{FF2B5EF4-FFF2-40B4-BE49-F238E27FC236}">
                <a16:creationId xmlns:a16="http://schemas.microsoft.com/office/drawing/2014/main" id="{EDD6DD81-846F-4AE6-83A3-877917EE98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9402" y="4642653"/>
            <a:ext cx="3036049" cy="170597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a:extLst>
              <a:ext uri="{FF2B5EF4-FFF2-40B4-BE49-F238E27FC236}">
                <a16:creationId xmlns:a16="http://schemas.microsoft.com/office/drawing/2014/main" id="{F9C77B9A-5AB7-4941-AC1A-8942B02984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0256" y="4642653"/>
            <a:ext cx="3411940" cy="1705970"/>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a:extLst>
              <a:ext uri="{FF2B5EF4-FFF2-40B4-BE49-F238E27FC236}">
                <a16:creationId xmlns:a16="http://schemas.microsoft.com/office/drawing/2014/main" id="{02BF7D9A-A1AE-445F-80B1-B61E931DE7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68444">
            <a:off x="9288323" y="503514"/>
            <a:ext cx="2711068" cy="2090983"/>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a:extLst>
              <a:ext uri="{FF2B5EF4-FFF2-40B4-BE49-F238E27FC236}">
                <a16:creationId xmlns:a16="http://schemas.microsoft.com/office/drawing/2014/main" id="{077846C5-F40C-438C-B545-EEDA174A55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41860" y="4632805"/>
            <a:ext cx="3411940" cy="1792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1662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34415-4879-4C2D-84F3-7FD0425FA600}"/>
              </a:ext>
            </a:extLst>
          </p:cNvPr>
          <p:cNvSpPr>
            <a:spLocks noGrp="1"/>
          </p:cNvSpPr>
          <p:nvPr>
            <p:ph type="title"/>
          </p:nvPr>
        </p:nvSpPr>
        <p:spPr>
          <a:xfrm>
            <a:off x="1277650" y="365125"/>
            <a:ext cx="10046043" cy="781287"/>
          </a:xfrm>
        </p:spPr>
        <p:txBody>
          <a:bodyPr/>
          <a:lstStyle/>
          <a:p>
            <a:r>
              <a:rPr lang="en-US" dirty="0"/>
              <a:t>Making Acquaintance and Introductions</a:t>
            </a:r>
          </a:p>
        </p:txBody>
      </p:sp>
      <p:sp>
        <p:nvSpPr>
          <p:cNvPr id="3" name="Content Placeholder 2">
            <a:extLst>
              <a:ext uri="{FF2B5EF4-FFF2-40B4-BE49-F238E27FC236}">
                <a16:creationId xmlns:a16="http://schemas.microsoft.com/office/drawing/2014/main" id="{EBCFB8DE-DF18-4104-BBD3-DC5BF7B1725C}"/>
              </a:ext>
            </a:extLst>
          </p:cNvPr>
          <p:cNvSpPr>
            <a:spLocks noGrp="1"/>
          </p:cNvSpPr>
          <p:nvPr>
            <p:ph sz="half" idx="1"/>
          </p:nvPr>
        </p:nvSpPr>
        <p:spPr/>
        <p:txBody>
          <a:bodyPr/>
          <a:lstStyle/>
          <a:p>
            <a:r>
              <a:rPr lang="en-US" dirty="0"/>
              <a:t>Committee Cohesiveness Matters</a:t>
            </a:r>
          </a:p>
          <a:p>
            <a:r>
              <a:rPr lang="en-US" dirty="0"/>
              <a:t>Does everyone know each other? How do they know each other?</a:t>
            </a:r>
          </a:p>
          <a:p>
            <a:r>
              <a:rPr lang="en-US" dirty="0"/>
              <a:t>Are introductions important?</a:t>
            </a:r>
          </a:p>
          <a:p>
            <a:pPr marL="0" indent="0">
              <a:buNone/>
            </a:pPr>
            <a:r>
              <a:rPr lang="en-US" b="1" dirty="0"/>
              <a:t>Discussion: </a:t>
            </a:r>
            <a:r>
              <a:rPr lang="en-US" dirty="0"/>
              <a:t>How does the insistence on using formal titles affect inclusion and diversity at decision-making tables? Are formal titles important for maintaining collegiality or a possible deterrent to collegiality?</a:t>
            </a:r>
          </a:p>
        </p:txBody>
      </p:sp>
      <p:sp>
        <p:nvSpPr>
          <p:cNvPr id="4" name="Slide Number Placeholder 3">
            <a:extLst>
              <a:ext uri="{FF2B5EF4-FFF2-40B4-BE49-F238E27FC236}">
                <a16:creationId xmlns:a16="http://schemas.microsoft.com/office/drawing/2014/main" id="{5F031D8F-5AFA-4492-BDBB-FAB31AC04155}"/>
              </a:ext>
            </a:extLst>
          </p:cNvPr>
          <p:cNvSpPr>
            <a:spLocks noGrp="1"/>
          </p:cNvSpPr>
          <p:nvPr>
            <p:ph type="sldNum" sz="quarter" idx="10"/>
          </p:nvPr>
        </p:nvSpPr>
        <p:spPr/>
        <p:txBody>
          <a:bodyPr/>
          <a:lstStyle/>
          <a:p>
            <a:pPr>
              <a:defRPr/>
            </a:pPr>
            <a:fld id="{23CFC7CB-682B-334D-8C2A-B6D7FD47D9F7}" type="slidenum">
              <a:rPr lang="en-US" altLang="en-US" smtClean="0"/>
              <a:pPr>
                <a:defRPr/>
              </a:pPr>
              <a:t>9</a:t>
            </a:fld>
            <a:endParaRPr lang="en-US" altLang="en-US"/>
          </a:p>
        </p:txBody>
      </p:sp>
    </p:spTree>
    <p:extLst>
      <p:ext uri="{BB962C8B-B14F-4D97-AF65-F5344CB8AC3E}">
        <p14:creationId xmlns:p14="http://schemas.microsoft.com/office/powerpoint/2010/main" val="2160259465"/>
      </p:ext>
    </p:extLst>
  </p:cSld>
  <p:clrMapOvr>
    <a:masterClrMapping/>
  </p:clrMapOvr>
</p:sld>
</file>

<file path=ppt/theme/theme1.xml><?xml version="1.0" encoding="utf-8"?>
<a:theme xmlns:a="http://schemas.openxmlformats.org/drawingml/2006/main" name="ASCCC Curriculum Inst. 2020 Theme">
  <a:themeElements>
    <a:clrScheme name="ASCCC FLI 2021">
      <a:dk1>
        <a:srgbClr val="0A3D57"/>
      </a:dk1>
      <a:lt1>
        <a:srgbClr val="FFFFFF"/>
      </a:lt1>
      <a:dk2>
        <a:srgbClr val="006393"/>
      </a:dk2>
      <a:lt2>
        <a:srgbClr val="B0E5F7"/>
      </a:lt2>
      <a:accent1>
        <a:srgbClr val="189B5A"/>
      </a:accent1>
      <a:accent2>
        <a:srgbClr val="7454B6"/>
      </a:accent2>
      <a:accent3>
        <a:srgbClr val="86D6F3"/>
      </a:accent3>
      <a:accent4>
        <a:srgbClr val="9EDA5C"/>
      </a:accent4>
      <a:accent5>
        <a:srgbClr val="007E48"/>
      </a:accent5>
      <a:accent6>
        <a:srgbClr val="63CBEF"/>
      </a:accent6>
      <a:hlink>
        <a:srgbClr val="7555B7"/>
      </a:hlink>
      <a:folHlink>
        <a:srgbClr val="B196D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FLI 2021 ppt template 2  -  Compatibility Mode" id="{B13481E0-6EAF-4441-ACFE-3859D24AC98D}" vid="{BDD8560C-F89D-AC44-ABCE-2368ECD1DB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FLI 2021 ppt template 2</Template>
  <TotalTime>249</TotalTime>
  <Words>1046</Words>
  <Application>Microsoft Office PowerPoint</Application>
  <PresentationFormat>Widescreen</PresentationFormat>
  <Paragraphs>80</Paragraphs>
  <Slides>15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Palatino</vt:lpstr>
      <vt:lpstr>ASCCC Curriculum Inst. 2020 Theme</vt:lpstr>
      <vt:lpstr> Improving the Richness of the Decision-Making Process by Uplifting Participation by and Increasing the Diversity of Marginalized Voices and Experiences  June 16, 2021   Karla Kirk, ASCCC North Representative Robert L. Stewart Jr, ASCCC Area C Representative  </vt:lpstr>
      <vt:lpstr>Breakout Description</vt:lpstr>
      <vt:lpstr>Topics to Discuss</vt:lpstr>
      <vt:lpstr>Land Acknowledgements</vt:lpstr>
      <vt:lpstr>Important Things to Consider</vt:lpstr>
      <vt:lpstr>Effects of Colonization on Decision-Making</vt:lpstr>
      <vt:lpstr>Domination of Meetings Post-Colonization</vt:lpstr>
      <vt:lpstr>Time, Place, and Duration as Barriers?</vt:lpstr>
      <vt:lpstr>Making Acquaintance and Introductions</vt:lpstr>
      <vt:lpstr>Leadership Structure</vt:lpstr>
      <vt:lpstr>Committee Participation</vt:lpstr>
      <vt:lpstr>Empowerment &amp; Engagement</vt:lpstr>
      <vt:lpstr>Resources</vt:lpstr>
      <vt:lpstr>What about Leadership 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Stewart</dc:creator>
  <cp:lastModifiedBy>Robert Stewart</cp:lastModifiedBy>
  <cp:revision>49</cp:revision>
  <cp:lastPrinted>2020-11-24T19:39:26Z</cp:lastPrinted>
  <dcterms:created xsi:type="dcterms:W3CDTF">2021-06-09T00:07:07Z</dcterms:created>
  <dcterms:modified xsi:type="dcterms:W3CDTF">2021-06-12T04:34:17Z</dcterms:modified>
</cp:coreProperties>
</file>