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3"/>
  </p:notesMasterIdLst>
  <p:handoutMasterIdLst>
    <p:handoutMasterId r:id="rId44"/>
  </p:handoutMasterIdLst>
  <p:sldIdLst>
    <p:sldId id="259" r:id="rId5"/>
    <p:sldId id="260" r:id="rId6"/>
    <p:sldId id="261" r:id="rId7"/>
    <p:sldId id="262" r:id="rId8"/>
    <p:sldId id="263" r:id="rId9"/>
    <p:sldId id="274" r:id="rId10"/>
    <p:sldId id="264" r:id="rId11"/>
    <p:sldId id="265" r:id="rId12"/>
    <p:sldId id="266" r:id="rId13"/>
    <p:sldId id="268" r:id="rId14"/>
    <p:sldId id="267" r:id="rId15"/>
    <p:sldId id="269" r:id="rId16"/>
    <p:sldId id="270" r:id="rId17"/>
    <p:sldId id="271" r:id="rId18"/>
    <p:sldId id="272" r:id="rId19"/>
    <p:sldId id="273" r:id="rId20"/>
    <p:sldId id="292" r:id="rId21"/>
    <p:sldId id="275" r:id="rId22"/>
    <p:sldId id="276" r:id="rId23"/>
    <p:sldId id="277" r:id="rId24"/>
    <p:sldId id="278" r:id="rId25"/>
    <p:sldId id="279" r:id="rId26"/>
    <p:sldId id="281" r:id="rId27"/>
    <p:sldId id="280" r:id="rId28"/>
    <p:sldId id="282" r:id="rId29"/>
    <p:sldId id="293" r:id="rId30"/>
    <p:sldId id="283" r:id="rId31"/>
    <p:sldId id="284" r:id="rId32"/>
    <p:sldId id="294" r:id="rId33"/>
    <p:sldId id="285" r:id="rId34"/>
    <p:sldId id="286" r:id="rId35"/>
    <p:sldId id="287" r:id="rId36"/>
    <p:sldId id="289" r:id="rId37"/>
    <p:sldId id="295" r:id="rId38"/>
    <p:sldId id="288" r:id="rId39"/>
    <p:sldId id="290" r:id="rId40"/>
    <p:sldId id="291" r:id="rId41"/>
    <p:sldId id="296" r:id="rId4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B7E"/>
    <a:srgbClr val="60236D"/>
    <a:srgbClr val="000000"/>
    <a:srgbClr val="FF9845"/>
    <a:srgbClr val="FF82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355"/>
    <p:restoredTop sz="86611" autoAdjust="0"/>
  </p:normalViewPr>
  <p:slideViewPr>
    <p:cSldViewPr snapToGrid="0" snapToObjects="1">
      <p:cViewPr varScale="1">
        <p:scale>
          <a:sx n="98" d="100"/>
          <a:sy n="98" d="100"/>
        </p:scale>
        <p:origin x="608" y="192"/>
      </p:cViewPr>
      <p:guideLst/>
    </p:cSldViewPr>
  </p:slideViewPr>
  <p:notesTextViewPr>
    <p:cViewPr>
      <p:scale>
        <a:sx n="1" d="1"/>
        <a:sy n="1" d="1"/>
      </p:scale>
      <p:origin x="0" y="0"/>
    </p:cViewPr>
  </p:notesTextViewPr>
  <p:notesViewPr>
    <p:cSldViewPr snapToGrid="0" snapToObjects="1">
      <p:cViewPr varScale="1">
        <p:scale>
          <a:sx n="86" d="100"/>
          <a:sy n="86" d="100"/>
        </p:scale>
        <p:origin x="3928" y="22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C2A6D0-5D39-664E-AE73-15BB849394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584BB5E9-8DAD-A04E-9691-81BB78297DD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1AF38F4D-2A84-5D4E-A06F-F3281D6811A2}" type="datetimeFigureOut">
              <a:rPr lang="en-US"/>
              <a:pPr>
                <a:defRPr/>
              </a:pPr>
              <a:t>7/7/22</a:t>
            </a:fld>
            <a:endParaRPr lang="en-US"/>
          </a:p>
        </p:txBody>
      </p:sp>
      <p:sp>
        <p:nvSpPr>
          <p:cNvPr id="4" name="Footer Placeholder 3">
            <a:extLst>
              <a:ext uri="{FF2B5EF4-FFF2-40B4-BE49-F238E27FC236}">
                <a16:creationId xmlns:a16="http://schemas.microsoft.com/office/drawing/2014/main" id="{2EA98972-4EA1-A742-B357-2CF743B9233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C1DBA76E-688F-0F4E-BA30-6790D10ABA4E}"/>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DA5C4AEE-3ED6-A648-8F0A-30E5CDB9246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7A6A58-33A5-6B4F-A3A0-194E6FC30B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33DC095B-F663-5447-9453-A245D06CE5B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431D53C4-B748-F94B-8618-1C8A4CDB5E2E}" type="datetimeFigureOut">
              <a:rPr lang="en-US"/>
              <a:pPr>
                <a:defRPr/>
              </a:pPr>
              <a:t>7/7/22</a:t>
            </a:fld>
            <a:endParaRPr lang="en-US"/>
          </a:p>
        </p:txBody>
      </p:sp>
      <p:sp>
        <p:nvSpPr>
          <p:cNvPr id="4" name="Slide Image Placeholder 3">
            <a:extLst>
              <a:ext uri="{FF2B5EF4-FFF2-40B4-BE49-F238E27FC236}">
                <a16:creationId xmlns:a16="http://schemas.microsoft.com/office/drawing/2014/main" id="{B723C4E8-3F4D-D04A-BAF8-651E54DF1BBB}"/>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570532E2-2D0B-2C42-BFE7-00EA5CF5016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3E5ACFC-B433-704A-BFA9-4F462171B37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02EA6DDD-C8E9-444B-A973-CAFAFDD95C8A}"/>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DE75ABD-7C45-2E4B-94AC-5D3C882FB6C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6</a:t>
            </a:fld>
            <a:endParaRPr lang="en-US" altLang="en-US"/>
          </a:p>
        </p:txBody>
      </p:sp>
    </p:spTree>
    <p:extLst>
      <p:ext uri="{BB962C8B-B14F-4D97-AF65-F5344CB8AC3E}">
        <p14:creationId xmlns:p14="http://schemas.microsoft.com/office/powerpoint/2010/main" val="2544109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a:t>
            </a:r>
          </a:p>
        </p:txBody>
      </p:sp>
      <p:sp>
        <p:nvSpPr>
          <p:cNvPr id="4" name="Footer Placeholder 3"/>
          <p:cNvSpPr>
            <a:spLocks noGrp="1"/>
          </p:cNvSpPr>
          <p:nvPr>
            <p:ph type="ftr" sz="quarter" idx="10"/>
          </p:nvPr>
        </p:nvSpPr>
        <p:spPr/>
        <p:txBody>
          <a:bodyPr/>
          <a:lstStyle/>
          <a:p>
            <a:pPr>
              <a:defRPr/>
            </a:pPr>
            <a:r>
              <a:rPr lang="en-US"/>
              <a:t>ASCCC Academic Academy 2020</a:t>
            </a:r>
          </a:p>
        </p:txBody>
      </p:sp>
      <p:sp>
        <p:nvSpPr>
          <p:cNvPr id="5" name="Slide Number Placeholder 4"/>
          <p:cNvSpPr>
            <a:spLocks noGrp="1"/>
          </p:cNvSpPr>
          <p:nvPr>
            <p:ph type="sldNum" sz="quarter" idx="11"/>
          </p:nvPr>
        </p:nvSpPr>
        <p:spPr/>
        <p:txBody>
          <a:bodyPr/>
          <a:lstStyle/>
          <a:p>
            <a:pPr>
              <a:defRPr/>
            </a:pPr>
            <a:fld id="{0DE75ABD-7C45-2E4B-94AC-5D3C882FB6CA}" type="slidenum">
              <a:rPr lang="en-US" altLang="en-US" smtClean="0"/>
              <a:pPr>
                <a:defRPr/>
              </a:pPr>
              <a:t>25</a:t>
            </a:fld>
            <a:endParaRPr lang="en-US" altLang="en-US"/>
          </a:p>
        </p:txBody>
      </p:sp>
    </p:spTree>
    <p:extLst>
      <p:ext uri="{BB962C8B-B14F-4D97-AF65-F5344CB8AC3E}">
        <p14:creationId xmlns:p14="http://schemas.microsoft.com/office/powerpoint/2010/main" val="3382608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26</a:t>
            </a:fld>
            <a:endParaRPr lang="en-US" altLang="en-US"/>
          </a:p>
        </p:txBody>
      </p:sp>
    </p:spTree>
    <p:extLst>
      <p:ext uri="{BB962C8B-B14F-4D97-AF65-F5344CB8AC3E}">
        <p14:creationId xmlns:p14="http://schemas.microsoft.com/office/powerpoint/2010/main" val="874786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29</a:t>
            </a:fld>
            <a:endParaRPr lang="en-US" altLang="en-US"/>
          </a:p>
        </p:txBody>
      </p:sp>
    </p:spTree>
    <p:extLst>
      <p:ext uri="{BB962C8B-B14F-4D97-AF65-F5344CB8AC3E}">
        <p14:creationId xmlns:p14="http://schemas.microsoft.com/office/powerpoint/2010/main" val="1288950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34</a:t>
            </a:fld>
            <a:endParaRPr lang="en-US" altLang="en-US"/>
          </a:p>
        </p:txBody>
      </p:sp>
    </p:spTree>
    <p:extLst>
      <p:ext uri="{BB962C8B-B14F-4D97-AF65-F5344CB8AC3E}">
        <p14:creationId xmlns:p14="http://schemas.microsoft.com/office/powerpoint/2010/main" val="1723218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17</a:t>
            </a:fld>
            <a:endParaRPr lang="en-US" altLang="en-US"/>
          </a:p>
        </p:txBody>
      </p:sp>
    </p:spTree>
    <p:extLst>
      <p:ext uri="{BB962C8B-B14F-4D97-AF65-F5344CB8AC3E}">
        <p14:creationId xmlns:p14="http://schemas.microsoft.com/office/powerpoint/2010/main" val="1656848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a:t>
            </a:r>
          </a:p>
          <a:p>
            <a:r>
              <a:rPr lang="en-US" dirty="0"/>
              <a:t>Applicable to the six participating UCs for those students who will have completed 30 UC transferable units by the summer prior to the following fall admission.</a:t>
            </a:r>
          </a:p>
          <a:p>
            <a:r>
              <a:rPr lang="en-US" dirty="0"/>
              <a:t>Students must meet the TAG requirements as indicated on the UC TAG matrix for the admission cycle.</a:t>
            </a:r>
          </a:p>
          <a:p>
            <a:r>
              <a:rPr lang="en-US" dirty="0"/>
              <a:t>GPA Requirements for TAG range from 2.7 to 3.5</a:t>
            </a:r>
          </a:p>
          <a:p>
            <a:r>
              <a:rPr lang="en-US" dirty="0"/>
              <a:t>Not all majors participate</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18</a:t>
            </a:fld>
            <a:endParaRPr lang="en-US" altLang="en-US"/>
          </a:p>
        </p:txBody>
      </p:sp>
    </p:spTree>
    <p:extLst>
      <p:ext uri="{BB962C8B-B14F-4D97-AF65-F5344CB8AC3E}">
        <p14:creationId xmlns:p14="http://schemas.microsoft.com/office/powerpoint/2010/main" val="2599630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a:t>
            </a:r>
          </a:p>
          <a:p>
            <a:r>
              <a:rPr lang="en-US" dirty="0"/>
              <a:t>Available for 20 highly sought after majors.</a:t>
            </a:r>
          </a:p>
          <a:p>
            <a:r>
              <a:rPr lang="en-US" dirty="0"/>
              <a:t>Students who complete a transfer pathway are most competitive as they would have more than likely completed the major prerequisites expected for that major.</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19</a:t>
            </a:fld>
            <a:endParaRPr lang="en-US" altLang="en-US"/>
          </a:p>
        </p:txBody>
      </p:sp>
    </p:spTree>
    <p:extLst>
      <p:ext uri="{BB962C8B-B14F-4D97-AF65-F5344CB8AC3E}">
        <p14:creationId xmlns:p14="http://schemas.microsoft.com/office/powerpoint/2010/main" val="3315398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a:t>
            </a:r>
          </a:p>
          <a:p>
            <a:r>
              <a:rPr lang="en-US" dirty="0"/>
              <a:t>A sample of what the Biology Transfer Pathway.  Each pathway shows what the expected courses are, and specifically which institutions the pathway will apply to. Completion of all of the courses will make the students the most competitive for all those majors.  Some campuses may require less, some might require all, some will require a variation of both.  For example: UCI and UCD.</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20</a:t>
            </a:fld>
            <a:endParaRPr lang="en-US" altLang="en-US"/>
          </a:p>
        </p:txBody>
      </p:sp>
    </p:spTree>
    <p:extLst>
      <p:ext uri="{BB962C8B-B14F-4D97-AF65-F5344CB8AC3E}">
        <p14:creationId xmlns:p14="http://schemas.microsoft.com/office/powerpoint/2010/main" val="2822755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a:t>
            </a:r>
          </a:p>
          <a:p>
            <a:r>
              <a:rPr lang="en-US" dirty="0"/>
              <a:t>A sample of what the Biology Transfer Pathway.  Each pathway shows what the expected courses are, and specifically which institutions the pathway will apply to. Completion of all of the courses will make the students the most competitive for all those majors.  Some campuses may require less, some might require all, some will require a variation of both.  For example: UCD and UCI.</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21</a:t>
            </a:fld>
            <a:endParaRPr lang="en-US" altLang="en-US"/>
          </a:p>
        </p:txBody>
      </p:sp>
    </p:spTree>
    <p:extLst>
      <p:ext uri="{BB962C8B-B14F-4D97-AF65-F5344CB8AC3E}">
        <p14:creationId xmlns:p14="http://schemas.microsoft.com/office/powerpoint/2010/main" val="3415240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a:t>
            </a:r>
          </a:p>
          <a:p>
            <a:r>
              <a:rPr lang="en-US" dirty="0"/>
              <a:t>Great for students who is majoring in one of the 20 transfer pathways and wants a guaranteed admission to one of the 6 participating UC campuses. </a:t>
            </a:r>
          </a:p>
          <a:p>
            <a:r>
              <a:rPr lang="en-US" dirty="0"/>
              <a:t>Maintaining a competitive GPA will allow a student to be competitive for the non-TAG UCs. </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22</a:t>
            </a:fld>
            <a:endParaRPr lang="en-US" altLang="en-US"/>
          </a:p>
        </p:txBody>
      </p:sp>
    </p:spTree>
    <p:extLst>
      <p:ext uri="{BB962C8B-B14F-4D97-AF65-F5344CB8AC3E}">
        <p14:creationId xmlns:p14="http://schemas.microsoft.com/office/powerpoint/2010/main" val="225117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a:t>
            </a:r>
          </a:p>
          <a:p>
            <a:r>
              <a:rPr lang="en-US" dirty="0"/>
              <a:t>The pathways guide shows the pathways expected courses with the articulated courses for a specific CCC.  These agreements are pulled from ASSIST, and they may not necessarily be updated.</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23</a:t>
            </a:fld>
            <a:endParaRPr lang="en-US" altLang="en-US"/>
          </a:p>
        </p:txBody>
      </p:sp>
    </p:spTree>
    <p:extLst>
      <p:ext uri="{BB962C8B-B14F-4D97-AF65-F5344CB8AC3E}">
        <p14:creationId xmlns:p14="http://schemas.microsoft.com/office/powerpoint/2010/main" val="1980269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a:t>
            </a:r>
          </a:p>
          <a:p>
            <a:r>
              <a:rPr lang="en-US" dirty="0"/>
              <a:t>Students defer two courses in Area 3 and two courses in Area 4.</a:t>
            </a:r>
          </a:p>
          <a:p>
            <a:r>
              <a:rPr lang="en-US" dirty="0"/>
              <a:t>Students are competitive for both programs because they will all the major preparation expected for the majors, and also earn an AA.  By maintaining a competitive GPA, student will maximize opportunity to be admitted to the UCs.</a:t>
            </a:r>
          </a:p>
          <a:p>
            <a:r>
              <a:rPr lang="en-US" dirty="0"/>
              <a:t>Does not guarantee admission, so student will still need to complete the the Pathways + if they want a guaranteed admission.</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24</a:t>
            </a:fld>
            <a:endParaRPr lang="en-US" altLang="en-US"/>
          </a:p>
        </p:txBody>
      </p:sp>
    </p:spTree>
    <p:extLst>
      <p:ext uri="{BB962C8B-B14F-4D97-AF65-F5344CB8AC3E}">
        <p14:creationId xmlns:p14="http://schemas.microsoft.com/office/powerpoint/2010/main" val="38773581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6985416" y="269823"/>
            <a:ext cx="4922104" cy="6293537"/>
          </a:xfrm>
        </p:spPr>
        <p:txBody>
          <a:bodyPr>
            <a:normAutofit/>
          </a:bodyPr>
          <a:lstStyle>
            <a:lvl1pPr algn="ctr">
              <a:lnSpc>
                <a:spcPct val="100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461882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Section Slide B">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9FA93C-3CD9-9B4F-AA5C-2BBD1A22FF73}"/>
              </a:ext>
            </a:extLst>
          </p:cNvPr>
          <p:cNvPicPr>
            <a:picLocks noChangeAspect="1"/>
          </p:cNvPicPr>
          <p:nvPr userDrawn="1"/>
        </p:nvPicPr>
        <p:blipFill>
          <a:blip r:embed="rId2"/>
          <a:stretch>
            <a:fillRect/>
          </a:stretch>
        </p:blipFill>
        <p:spPr>
          <a:xfrm>
            <a:off x="1" y="1"/>
            <a:ext cx="4004598" cy="6858000"/>
          </a:xfrm>
          <a:prstGeom prst="rect">
            <a:avLst/>
          </a:prstGeom>
          <a:ln>
            <a:noFill/>
          </a:ln>
          <a:effectLst>
            <a:outerShdw blurRad="190500" dist="38100" algn="l" rotWithShape="0">
              <a:prstClr val="black">
                <a:alpha val="40000"/>
              </a:prstClr>
            </a:outerShdw>
          </a:effectLst>
        </p:spPr>
      </p:pic>
      <p:sp>
        <p:nvSpPr>
          <p:cNvPr id="6" name="Rectangle 5">
            <a:extLst>
              <a:ext uri="{FF2B5EF4-FFF2-40B4-BE49-F238E27FC236}">
                <a16:creationId xmlns:a16="http://schemas.microsoft.com/office/drawing/2014/main" id="{42B1E8EB-BC97-2444-B883-785C3FF61A8B}"/>
              </a:ext>
            </a:extLst>
          </p:cNvPr>
          <p:cNvSpPr/>
          <p:nvPr userDrawn="1"/>
        </p:nvSpPr>
        <p:spPr>
          <a:xfrm>
            <a:off x="-4890" y="1119187"/>
            <a:ext cx="4008438" cy="4619625"/>
          </a:xfrm>
          <a:prstGeom prst="rect">
            <a:avLst/>
          </a:prstGeom>
          <a:solidFill>
            <a:schemeClr val="tx1">
              <a:alpha val="55000"/>
            </a:schemeClr>
          </a:solidFill>
          <a:ln>
            <a:noFill/>
          </a:ln>
          <a:effectLst>
            <a:outerShdw blurRad="393700" dir="11400000" sx="1000" sy="1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endParaRPr>
          </a:p>
        </p:txBody>
      </p:sp>
      <p:pic>
        <p:nvPicPr>
          <p:cNvPr id="7" name="Picture 6">
            <a:extLst>
              <a:ext uri="{FF2B5EF4-FFF2-40B4-BE49-F238E27FC236}">
                <a16:creationId xmlns:a16="http://schemas.microsoft.com/office/drawing/2014/main" id="{1B3A4373-87B5-BD4F-BE04-0477A6DA69A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608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5AC18D6B-A703-E64A-A334-C1CD5C8182CE}"/>
              </a:ext>
            </a:extLst>
          </p:cNvPr>
          <p:cNvSpPr/>
          <p:nvPr userDrawn="1"/>
        </p:nvSpPr>
        <p:spPr>
          <a:xfrm>
            <a:off x="11490325" y="0"/>
            <a:ext cx="701675" cy="6858000"/>
          </a:xfrm>
          <a:prstGeom prst="rect">
            <a:avLst/>
          </a:prstGeom>
          <a:solidFill>
            <a:schemeClr val="tx2"/>
          </a:solidFill>
          <a:ln>
            <a:noFill/>
          </a:ln>
          <a:effectLst>
            <a:outerShdw blurRad="190500" dist="50800" dir="108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227885" y="1335091"/>
            <a:ext cx="3583461" cy="1890709"/>
          </a:xfrm>
        </p:spPr>
        <p:txBody>
          <a:bodyPr anchor="b">
            <a:normAutofit/>
          </a:bodyPr>
          <a:lstStyle>
            <a:lvl1pPr algn="ctr">
              <a:defRPr sz="3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360863" y="1193842"/>
            <a:ext cx="6672262" cy="509174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2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227885" y="3225800"/>
            <a:ext cx="3583461" cy="2297110"/>
          </a:xfrm>
          <a:ln>
            <a:noFill/>
          </a:ln>
        </p:spPr>
        <p:txBody>
          <a:bodyPr>
            <a:normAutofit/>
          </a:bodyPr>
          <a:lstStyle>
            <a:lvl1pPr marL="0" indent="0" algn="ctr">
              <a:buNone/>
              <a:defRPr sz="2600">
                <a:solidFill>
                  <a:srgbClr val="FF984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Slide Number Placeholder 6">
            <a:extLst>
              <a:ext uri="{FF2B5EF4-FFF2-40B4-BE49-F238E27FC236}">
                <a16:creationId xmlns:a16="http://schemas.microsoft.com/office/drawing/2014/main" id="{1D930A56-05D6-E44E-A636-FFC3D86D2129}"/>
              </a:ext>
            </a:extLst>
          </p:cNvPr>
          <p:cNvSpPr>
            <a:spLocks noGrp="1"/>
          </p:cNvSpPr>
          <p:nvPr>
            <p:ph type="sldNum" sz="quarter" idx="10"/>
          </p:nvPr>
        </p:nvSpPr>
        <p:spPr>
          <a:xfrm>
            <a:off x="9890125" y="6356350"/>
            <a:ext cx="1143000" cy="368300"/>
          </a:xfrm>
        </p:spPr>
        <p:txBody>
          <a:bodyPr/>
          <a:lstStyle>
            <a:lvl1pPr>
              <a:defRPr/>
            </a:lvl1pPr>
          </a:lstStyle>
          <a:p>
            <a:pPr>
              <a:defRPr/>
            </a:pPr>
            <a:fld id="{D8EA18C6-28F1-3B47-AF4F-AD518E9A6B5A}" type="slidenum">
              <a:rPr lang="en-US" altLang="en-US"/>
              <a:pPr>
                <a:defRPr/>
              </a:pPr>
              <a:t>‹#›</a:t>
            </a:fld>
            <a:endParaRPr lang="en-US" altLang="en-US"/>
          </a:p>
        </p:txBody>
      </p:sp>
    </p:spTree>
    <p:extLst>
      <p:ext uri="{BB962C8B-B14F-4D97-AF65-F5344CB8AC3E}">
        <p14:creationId xmlns:p14="http://schemas.microsoft.com/office/powerpoint/2010/main" val="3078943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49F823-319F-7E4F-AA47-BB7D5717A00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0463270D-A32D-E84A-8FC1-1BB3016CD68D}"/>
              </a:ext>
            </a:extLst>
          </p:cNvPr>
          <p:cNvPicPr>
            <a:picLocks noChangeAspect="1"/>
          </p:cNvPicPr>
          <p:nvPr userDrawn="1"/>
        </p:nvPicPr>
        <p:blipFill>
          <a:blip r:embed="rId3"/>
          <a:stretch>
            <a:fillRect/>
          </a:stretch>
        </p:blipFill>
        <p:spPr>
          <a:xfrm>
            <a:off x="-4945" y="0"/>
            <a:ext cx="822046" cy="6858000"/>
          </a:xfrm>
          <a:prstGeom prst="rect">
            <a:avLst/>
          </a:prstGeom>
          <a:effectLst>
            <a:outerShdw blurRad="190500" dist="50800" algn="ctr" rotWithShape="0">
              <a:srgbClr val="000000">
                <a:alpha val="40000"/>
              </a:srgbClr>
            </a:outerShdw>
          </a:effec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rgbClr val="703B7E"/>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A8230757-328B-604F-8B76-9E02C60C4F8D}"/>
              </a:ext>
            </a:extLst>
          </p:cNvPr>
          <p:cNvSpPr>
            <a:spLocks noGrp="1"/>
          </p:cNvSpPr>
          <p:nvPr>
            <p:ph type="sldNum" sz="quarter" idx="10"/>
          </p:nvPr>
        </p:nvSpPr>
        <p:spPr/>
        <p:txBody>
          <a:bodyPr/>
          <a:lstStyle>
            <a:lvl1pPr>
              <a:defRPr/>
            </a:lvl1pPr>
          </a:lstStyle>
          <a:p>
            <a:pPr>
              <a:defRPr/>
            </a:pPr>
            <a:fld id="{541C1AB4-F0EA-3940-A3A7-33051516FBC7}" type="slidenum">
              <a:rPr lang="en-US" altLang="en-US"/>
              <a:pPr>
                <a:defRPr/>
              </a:pPr>
              <a:t>‹#›</a:t>
            </a:fld>
            <a:endParaRPr lang="en-US" altLang="en-US"/>
          </a:p>
        </p:txBody>
      </p:sp>
    </p:spTree>
    <p:extLst>
      <p:ext uri="{BB962C8B-B14F-4D97-AF65-F5344CB8AC3E}">
        <p14:creationId xmlns:p14="http://schemas.microsoft.com/office/powerpoint/2010/main" val="844699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A183CD44-3FC7-6041-A378-45E01DF9E0D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rgbClr val="703B7E"/>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38F5588A-1A2C-F348-AD5D-815A25DDC89B}"/>
              </a:ext>
            </a:extLst>
          </p:cNvPr>
          <p:cNvSpPr>
            <a:spLocks noGrp="1"/>
          </p:cNvSpPr>
          <p:nvPr>
            <p:ph type="sldNum" sz="quarter" idx="10"/>
          </p:nvPr>
        </p:nvSpPr>
        <p:spPr/>
        <p:txBody>
          <a:bodyPr/>
          <a:lstStyle>
            <a:lvl1pPr>
              <a:defRPr/>
            </a:lvl1pPr>
          </a:lstStyle>
          <a:p>
            <a:pPr>
              <a:defRPr/>
            </a:pPr>
            <a:fld id="{576C9E23-81DC-524C-9AAF-31FE3F6CAB57}" type="slidenum">
              <a:rPr lang="en-US" altLang="en-US"/>
              <a:pPr>
                <a:defRPr/>
              </a:pPr>
              <a:t>‹#›</a:t>
            </a:fld>
            <a:endParaRPr lang="en-US" altLang="en-US"/>
          </a:p>
        </p:txBody>
      </p:sp>
      <p:pic>
        <p:nvPicPr>
          <p:cNvPr id="7" name="Picture 6">
            <a:extLst>
              <a:ext uri="{FF2B5EF4-FFF2-40B4-BE49-F238E27FC236}">
                <a16:creationId xmlns:a16="http://schemas.microsoft.com/office/drawing/2014/main" id="{5950FE50-C9F8-5C45-9ACB-7DDE1A243EFA}"/>
              </a:ext>
            </a:extLst>
          </p:cNvPr>
          <p:cNvPicPr>
            <a:picLocks noChangeAspect="1"/>
          </p:cNvPicPr>
          <p:nvPr userDrawn="1"/>
        </p:nvPicPr>
        <p:blipFill>
          <a:blip r:embed="rId3"/>
          <a:stretch>
            <a:fillRect/>
          </a:stretch>
        </p:blipFill>
        <p:spPr>
          <a:xfrm>
            <a:off x="4108" y="2"/>
            <a:ext cx="822046" cy="6857997"/>
          </a:xfrm>
          <a:prstGeom prst="rect">
            <a:avLst/>
          </a:prstGeom>
          <a:effectLst>
            <a:outerShdw blurRad="190500" dist="50800" algn="ctr" rotWithShape="0">
              <a:srgbClr val="000000">
                <a:alpha val="40000"/>
              </a:srgbClr>
            </a:outerShdw>
          </a:effectLst>
        </p:spPr>
      </p:pic>
    </p:spTree>
    <p:extLst>
      <p:ext uri="{BB962C8B-B14F-4D97-AF65-F5344CB8AC3E}">
        <p14:creationId xmlns:p14="http://schemas.microsoft.com/office/powerpoint/2010/main" val="2823273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DF49CFD5-F105-6749-9C52-41199828330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2EAC23FE-DF60-4341-ADBF-C4606AB2A255}"/>
              </a:ext>
            </a:extLst>
          </p:cNvPr>
          <p:cNvSpPr>
            <a:spLocks noGrp="1"/>
          </p:cNvSpPr>
          <p:nvPr>
            <p:ph type="sldNum" sz="quarter" idx="10"/>
          </p:nvPr>
        </p:nvSpPr>
        <p:spPr>
          <a:xfrm>
            <a:off x="10298113" y="6356350"/>
            <a:ext cx="1055687" cy="365125"/>
          </a:xfrm>
        </p:spPr>
        <p:txBody>
          <a:bodyPr/>
          <a:lstStyle>
            <a:lvl1pPr>
              <a:defRPr/>
            </a:lvl1pPr>
          </a:lstStyle>
          <a:p>
            <a:pPr>
              <a:defRPr/>
            </a:pPr>
            <a:fld id="{025D5F34-64AE-C040-80AB-D2D81A5E346E}" type="slidenum">
              <a:rPr lang="en-US" altLang="en-US"/>
              <a:pPr>
                <a:defRPr/>
              </a:pPr>
              <a:t>‹#›</a:t>
            </a:fld>
            <a:endParaRPr lang="en-US" altLang="en-US"/>
          </a:p>
        </p:txBody>
      </p:sp>
    </p:spTree>
    <p:extLst>
      <p:ext uri="{BB962C8B-B14F-4D97-AF65-F5344CB8AC3E}">
        <p14:creationId xmlns:p14="http://schemas.microsoft.com/office/powerpoint/2010/main" val="39602687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EE98E35-7CC0-F64A-8529-52A821B95403}"/>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a:extLst>
              <a:ext uri="{FF2B5EF4-FFF2-40B4-BE49-F238E27FC236}">
                <a16:creationId xmlns:a16="http://schemas.microsoft.com/office/drawing/2014/main" id="{8F19CA0B-A402-084F-9263-E4B9BB725ABB}"/>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16EC4CEF-8B82-7242-84B1-FF9D2B43C7DD}"/>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728F515E-D5DF-AE4B-BAAD-9D705D124D9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Lst>
  <p:hf hdr="0" dt="0"/>
  <p:txStyles>
    <p:titleStyle>
      <a:lvl1pPr algn="l" rtl="0" eaLnBrk="1" fontAlgn="base" hangingPunct="1">
        <a:lnSpc>
          <a:spcPct val="90000"/>
        </a:lnSpc>
        <a:spcBef>
          <a:spcPct val="0"/>
        </a:spcBef>
        <a:spcAft>
          <a:spcPct val="0"/>
        </a:spcAft>
        <a:defRPr sz="4400" kern="1200">
          <a:solidFill>
            <a:srgbClr val="703B7E"/>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cccco.edu/-/media/CCCCO-Website/Files/Educational-Services-and-Support/Transfer-and-Articulation/aiccu-cccco-mou-signed-a11y.pdf?la=en&amp;hash=E5BBEE63B263886124E454561FE499EDD0239CFD" TargetMode="External"/><Relationship Id="rId2" Type="http://schemas.openxmlformats.org/officeDocument/2006/relationships/hyperlink" Target="https://aiccu.edu/page/transferstudent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cccco.edu/Students/Transfer/participating-ca-independent-non-profit-universities" TargetMode="External"/><Relationship Id="rId2" Type="http://schemas.openxmlformats.org/officeDocument/2006/relationships/hyperlink" Target="https://www.californiacommunitycollegehbcutransfer.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admission.universityofcalifornia.edu/admission-requirements/transfer-requirements/uc-transfer-programs/transfer-pathway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hyperlink" Target="https://admission.universityofcalifornia.edu/admission-requirements/transfer-requirements/uc-transfer-programs/pathways-plus.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hyperlink" Target="https://admission.universityofcalifornia.edu/admission-requirements/transfer-requirements/uc-transfer-programs/pathways-plus.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s://pathwaysguide.universityofcalifornia.edu/college-pathways/0/0"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calstate.edu/attend/impaction-at-the-csu/Documents/ImpactedProgramsMatrix.pdf"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s://www.calstate.edu/apply/redirection"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hyperlink" Target="https://www.cccco.edu/About-Us/Chancellors-Office/Divisions/Educational-Services-and-Support/What-we-do/Curriculum-and-Instruction-Unit/Curriculum/Baccalaureate-Degree-Progra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calstate.edu/data-center/institutional-research-analyses/" TargetMode="External"/><Relationship Id="rId2" Type="http://schemas.openxmlformats.org/officeDocument/2006/relationships/hyperlink" Target="https://datamart.cccco.edu/DataMart.aspx" TargetMode="External"/><Relationship Id="rId1" Type="http://schemas.openxmlformats.org/officeDocument/2006/relationships/slideLayout" Target="../slideLayouts/slideLayout3.xml"/><Relationship Id="rId4" Type="http://schemas.openxmlformats.org/officeDocument/2006/relationships/hyperlink" Target="https://www.universityofcalifornia.edu/about-us/information-center"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tableau.calstate.edu/views/FirstTimeFreshmanandCollegeTransfers/SummaryView?iframeSizedToWindow=true&amp;%3Aembed=y&amp;%3Arender=true&amp;%3AshowAppBanner=false&amp;%3Adisplay_count=no&amp;%3AshowVizHome=no"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s://c-id.net/uc-transfer-pathways" TargetMode="External"/><Relationship Id="rId2" Type="http://schemas.openxmlformats.org/officeDocument/2006/relationships/hyperlink" Target="https://asccc.org/transfer-alignment-project"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mailto:c-idsupport@asccc.org" TargetMode="External"/><Relationship Id="rId2" Type="http://schemas.openxmlformats.org/officeDocument/2006/relationships/hyperlink" Target="mailto:info@asccc.org"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calstate.edu/apply/transfer/Pages/associate-degree-for-transfer-major-and-campus-search.aspx" TargetMode="External"/><Relationship Id="rId2" Type="http://schemas.openxmlformats.org/officeDocument/2006/relationships/hyperlink" Target="https://c-id.net/tmc"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a:extLst>
              <a:ext uri="{FF2B5EF4-FFF2-40B4-BE49-F238E27FC236}">
                <a16:creationId xmlns:a16="http://schemas.microsoft.com/office/drawing/2014/main" id="{62C568F9-7E23-E44F-A1A1-18EEE88E632E}"/>
              </a:ext>
            </a:extLst>
          </p:cNvPr>
          <p:cNvSpPr>
            <a:spLocks noGrp="1" noChangeArrowheads="1"/>
          </p:cNvSpPr>
          <p:nvPr>
            <p:ph type="title"/>
          </p:nvPr>
        </p:nvSpPr>
        <p:spPr>
          <a:xfrm>
            <a:off x="7531100" y="503238"/>
            <a:ext cx="4267200" cy="5851525"/>
          </a:xfrm>
        </p:spPr>
        <p:txBody>
          <a:bodyPr/>
          <a:lstStyle/>
          <a:p>
            <a:r>
              <a:rPr lang="en-US" b="1" dirty="0"/>
              <a:t>Mapping the Journey:</a:t>
            </a:r>
            <a:br>
              <a:rPr lang="en-US" dirty="0"/>
            </a:br>
            <a:r>
              <a:rPr lang="en-US" b="1" dirty="0"/>
              <a:t>An Update on Transfer Pathways</a:t>
            </a:r>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1D719-A3F9-484B-A799-8368F527D4A2}"/>
              </a:ext>
            </a:extLst>
          </p:cNvPr>
          <p:cNvSpPr>
            <a:spLocks noGrp="1"/>
          </p:cNvSpPr>
          <p:nvPr>
            <p:ph type="title"/>
          </p:nvPr>
        </p:nvSpPr>
        <p:spPr>
          <a:xfrm>
            <a:off x="227886" y="1335091"/>
            <a:ext cx="1686398" cy="1890709"/>
          </a:xfrm>
        </p:spPr>
        <p:txBody>
          <a:bodyPr/>
          <a:lstStyle/>
          <a:p>
            <a:r>
              <a:rPr lang="en-US" dirty="0"/>
              <a:t>ADT:</a:t>
            </a:r>
            <a:br>
              <a:rPr lang="en-US" dirty="0"/>
            </a:br>
            <a:r>
              <a:rPr lang="en-US" dirty="0"/>
              <a:t>CSU</a:t>
            </a:r>
          </a:p>
        </p:txBody>
      </p:sp>
      <p:sp>
        <p:nvSpPr>
          <p:cNvPr id="3" name="Content Placeholder 2">
            <a:extLst>
              <a:ext uri="{FF2B5EF4-FFF2-40B4-BE49-F238E27FC236}">
                <a16:creationId xmlns:a16="http://schemas.microsoft.com/office/drawing/2014/main" id="{BE47C8F3-E121-8C40-9389-73D3522C7140}"/>
              </a:ext>
            </a:extLst>
          </p:cNvPr>
          <p:cNvSpPr>
            <a:spLocks noGrp="1"/>
          </p:cNvSpPr>
          <p:nvPr>
            <p:ph idx="1"/>
          </p:nvPr>
        </p:nvSpPr>
        <p:spPr/>
        <p:txBody>
          <a:bodyPr/>
          <a:lstStyle/>
          <a:p>
            <a:endParaRPr lang="en-US"/>
          </a:p>
        </p:txBody>
      </p:sp>
      <p:sp>
        <p:nvSpPr>
          <p:cNvPr id="4" name="Text Placeholder 3">
            <a:extLst>
              <a:ext uri="{FF2B5EF4-FFF2-40B4-BE49-F238E27FC236}">
                <a16:creationId xmlns:a16="http://schemas.microsoft.com/office/drawing/2014/main" id="{80847735-C77B-BC4F-A6B6-646B07924D41}"/>
              </a:ext>
            </a:extLst>
          </p:cNvPr>
          <p:cNvSpPr>
            <a:spLocks noGrp="1"/>
          </p:cNvSpPr>
          <p:nvPr>
            <p:ph type="body" sz="half" idx="2"/>
          </p:nvPr>
        </p:nvSpPr>
        <p:spPr/>
        <p:txBody>
          <a:bodyPr/>
          <a:lstStyle/>
          <a:p>
            <a:endParaRPr lang="en-US" dirty="0"/>
          </a:p>
        </p:txBody>
      </p:sp>
      <p:sp>
        <p:nvSpPr>
          <p:cNvPr id="5" name="Slide Number Placeholder 4">
            <a:extLst>
              <a:ext uri="{FF2B5EF4-FFF2-40B4-BE49-F238E27FC236}">
                <a16:creationId xmlns:a16="http://schemas.microsoft.com/office/drawing/2014/main" id="{32F31D63-6F86-6241-9A21-54426EB0274B}"/>
              </a:ext>
            </a:extLst>
          </p:cNvPr>
          <p:cNvSpPr>
            <a:spLocks noGrp="1"/>
          </p:cNvSpPr>
          <p:nvPr>
            <p:ph type="sldNum" sz="quarter" idx="10"/>
          </p:nvPr>
        </p:nvSpPr>
        <p:spPr/>
        <p:txBody>
          <a:bodyPr/>
          <a:lstStyle/>
          <a:p>
            <a:pPr>
              <a:defRPr/>
            </a:pPr>
            <a:fld id="{D8EA18C6-28F1-3B47-AF4F-AD518E9A6B5A}" type="slidenum">
              <a:rPr lang="en-US" altLang="en-US" smtClean="0"/>
              <a:pPr>
                <a:defRPr/>
              </a:pPr>
              <a:t>10</a:t>
            </a:fld>
            <a:endParaRPr lang="en-US" altLang="en-US"/>
          </a:p>
        </p:txBody>
      </p:sp>
      <p:pic>
        <p:nvPicPr>
          <p:cNvPr id="2050" name="Picture 2" descr="https://lh5.googleusercontent.com/KJJrHh1tCy-ZNE6oc_2GWxwWVOArZmfJI9yP3IZvMRYbUj4OVlIEHPqRP_rqqB1J3bD0WRfLoIyiyRYL00w6QzVkb6VqEvsVpvYzMOqgKTc-XBhBZ7yHRaUavQFyoBrufYFcaN9nxl20RYtax_6OJA">
            <a:extLst>
              <a:ext uri="{FF2B5EF4-FFF2-40B4-BE49-F238E27FC236}">
                <a16:creationId xmlns:a16="http://schemas.microsoft.com/office/drawing/2014/main" id="{287A991B-8C2B-EC4F-906F-89C07159C1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7703" y="0"/>
            <a:ext cx="89138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291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0D56B-C941-ED4B-B342-984C3C453798}"/>
              </a:ext>
            </a:extLst>
          </p:cNvPr>
          <p:cNvSpPr>
            <a:spLocks noGrp="1"/>
          </p:cNvSpPr>
          <p:nvPr>
            <p:ph type="title"/>
          </p:nvPr>
        </p:nvSpPr>
        <p:spPr/>
        <p:txBody>
          <a:bodyPr>
            <a:normAutofit/>
          </a:bodyPr>
          <a:lstStyle/>
          <a:p>
            <a:r>
              <a:rPr lang="en-US" dirty="0"/>
              <a:t>ADT:  AICCU</a:t>
            </a:r>
          </a:p>
        </p:txBody>
      </p:sp>
      <p:sp>
        <p:nvSpPr>
          <p:cNvPr id="3" name="Content Placeholder 2">
            <a:extLst>
              <a:ext uri="{FF2B5EF4-FFF2-40B4-BE49-F238E27FC236}">
                <a16:creationId xmlns:a16="http://schemas.microsoft.com/office/drawing/2014/main" id="{368F3076-0D4D-514F-9F51-4F4B9DE184F2}"/>
              </a:ext>
            </a:extLst>
          </p:cNvPr>
          <p:cNvSpPr>
            <a:spLocks noGrp="1"/>
          </p:cNvSpPr>
          <p:nvPr>
            <p:ph idx="1"/>
          </p:nvPr>
        </p:nvSpPr>
        <p:spPr>
          <a:xfrm>
            <a:off x="4265860" y="1146341"/>
            <a:ext cx="6672262" cy="5091744"/>
          </a:xfrm>
        </p:spPr>
        <p:txBody>
          <a:bodyPr/>
          <a:lstStyle/>
          <a:p>
            <a:r>
              <a:rPr lang="en-US" dirty="0"/>
              <a:t>Applicable to Association of Independent California Colleges and Universities (AICCU)</a:t>
            </a:r>
          </a:p>
          <a:p>
            <a:pPr marL="342900" indent="-342900">
              <a:buFont typeface="Arial" panose="020B0604020202020204" pitchFamily="34" charset="0"/>
              <a:buChar char="•"/>
            </a:pPr>
            <a:r>
              <a:rPr lang="en-US" dirty="0"/>
              <a:t>Private, non-profit 4-year institutions in California</a:t>
            </a:r>
          </a:p>
          <a:p>
            <a:pPr marL="342900" indent="-342900">
              <a:buFont typeface="Arial" panose="020B0604020202020204" pitchFamily="34" charset="0"/>
              <a:buChar char="•"/>
            </a:pPr>
            <a:r>
              <a:rPr lang="en-US" dirty="0"/>
              <a:t>ADTs accepted by individual campuses:  </a:t>
            </a:r>
            <a:r>
              <a:rPr lang="en-US" sz="1200" u="sng" dirty="0">
                <a:solidFill>
                  <a:srgbClr val="0070C0"/>
                </a:solidFill>
                <a:hlinkClick r:id="rId2">
                  <a:extLst>
                    <a:ext uri="{A12FA001-AC4F-418D-AE19-62706E023703}">
                      <ahyp:hlinkClr xmlns:ahyp="http://schemas.microsoft.com/office/drawing/2018/hyperlinkcolor" val="tx"/>
                    </a:ext>
                  </a:extLst>
                </a:hlinkClick>
              </a:rPr>
              <a:t>https://aiccu.edu/page/transferstudents</a:t>
            </a:r>
            <a:endParaRPr lang="en-US" sz="1200" dirty="0">
              <a:solidFill>
                <a:srgbClr val="0070C0"/>
              </a:solidFill>
            </a:endParaRPr>
          </a:p>
          <a:p>
            <a:pPr marL="342900" indent="-342900">
              <a:buFont typeface="Arial" panose="020B0604020202020204" pitchFamily="34" charset="0"/>
              <a:buChar char="•"/>
            </a:pPr>
            <a:r>
              <a:rPr lang="en-US" dirty="0"/>
              <a:t>AICCU/CCCCO MOU on ADTs:  </a:t>
            </a:r>
            <a:r>
              <a:rPr lang="en-US" sz="1200" u="sng" dirty="0">
                <a:solidFill>
                  <a:srgbClr val="0070C0"/>
                </a:solidFill>
                <a:hlinkClick r:id="rId3">
                  <a:extLst>
                    <a:ext uri="{A12FA001-AC4F-418D-AE19-62706E023703}">
                      <ahyp:hlinkClr xmlns:ahyp="http://schemas.microsoft.com/office/drawing/2018/hyperlinkcolor" val="tx"/>
                    </a:ext>
                  </a:extLst>
                </a:hlinkClick>
              </a:rPr>
              <a:t>https://www.cccco.edu/-/media/CCCCO-Website/Files/Educational-Services-and-Support/Transfer-and-Articulation/aiccu-cccco-mou-signed-a11y.pdf?la=en&amp;hash=E5BBEE63B263886124E454561FE499EDD0239CFD</a:t>
            </a:r>
            <a:endParaRPr lang="en-US" sz="1200" dirty="0">
              <a:solidFill>
                <a:srgbClr val="0070C0"/>
              </a:solidFill>
            </a:endParaRPr>
          </a:p>
        </p:txBody>
      </p:sp>
      <p:sp>
        <p:nvSpPr>
          <p:cNvPr id="4" name="Text Placeholder 3">
            <a:extLst>
              <a:ext uri="{FF2B5EF4-FFF2-40B4-BE49-F238E27FC236}">
                <a16:creationId xmlns:a16="http://schemas.microsoft.com/office/drawing/2014/main" id="{E918BEDA-BAEF-C846-8600-215CC6C7B44E}"/>
              </a:ext>
            </a:extLst>
          </p:cNvPr>
          <p:cNvSpPr>
            <a:spLocks noGrp="1"/>
          </p:cNvSpPr>
          <p:nvPr>
            <p:ph type="body" sz="half" idx="2"/>
          </p:nvPr>
        </p:nvSpPr>
        <p:spPr/>
        <p:txBody>
          <a:bodyPr/>
          <a:lstStyle/>
          <a:p>
            <a:r>
              <a:rPr lang="en-US" dirty="0"/>
              <a:t>(Independent Colleges/Universities)</a:t>
            </a:r>
          </a:p>
        </p:txBody>
      </p:sp>
      <p:sp>
        <p:nvSpPr>
          <p:cNvPr id="5" name="Slide Number Placeholder 4">
            <a:extLst>
              <a:ext uri="{FF2B5EF4-FFF2-40B4-BE49-F238E27FC236}">
                <a16:creationId xmlns:a16="http://schemas.microsoft.com/office/drawing/2014/main" id="{5A489AEC-878E-B242-9AD9-865958FF511D}"/>
              </a:ext>
            </a:extLst>
          </p:cNvPr>
          <p:cNvSpPr>
            <a:spLocks noGrp="1"/>
          </p:cNvSpPr>
          <p:nvPr>
            <p:ph type="sldNum" sz="quarter" idx="10"/>
          </p:nvPr>
        </p:nvSpPr>
        <p:spPr/>
        <p:txBody>
          <a:bodyPr/>
          <a:lstStyle/>
          <a:p>
            <a:pPr>
              <a:defRPr/>
            </a:pPr>
            <a:fld id="{D8EA18C6-28F1-3B47-AF4F-AD518E9A6B5A}" type="slidenum">
              <a:rPr lang="en-US" altLang="en-US" smtClean="0"/>
              <a:pPr>
                <a:defRPr/>
              </a:pPr>
              <a:t>11</a:t>
            </a:fld>
            <a:endParaRPr lang="en-US" altLang="en-US"/>
          </a:p>
        </p:txBody>
      </p:sp>
    </p:spTree>
    <p:extLst>
      <p:ext uri="{BB962C8B-B14F-4D97-AF65-F5344CB8AC3E}">
        <p14:creationId xmlns:p14="http://schemas.microsoft.com/office/powerpoint/2010/main" val="431565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47B07-89B8-6341-B6B1-5F47A24B7B12}"/>
              </a:ext>
            </a:extLst>
          </p:cNvPr>
          <p:cNvSpPr>
            <a:spLocks noGrp="1"/>
          </p:cNvSpPr>
          <p:nvPr>
            <p:ph type="title"/>
          </p:nvPr>
        </p:nvSpPr>
        <p:spPr>
          <a:xfrm>
            <a:off x="227885" y="1335091"/>
            <a:ext cx="1731543" cy="1890709"/>
          </a:xfrm>
        </p:spPr>
        <p:txBody>
          <a:bodyPr/>
          <a:lstStyle/>
          <a:p>
            <a:r>
              <a:rPr lang="en-US" dirty="0"/>
              <a:t>ADT:</a:t>
            </a:r>
            <a:br>
              <a:rPr lang="en-US" dirty="0"/>
            </a:br>
            <a:r>
              <a:rPr lang="en-US" dirty="0"/>
              <a:t>AICCU</a:t>
            </a:r>
          </a:p>
        </p:txBody>
      </p:sp>
      <p:sp>
        <p:nvSpPr>
          <p:cNvPr id="3" name="Content Placeholder 2">
            <a:extLst>
              <a:ext uri="{FF2B5EF4-FFF2-40B4-BE49-F238E27FC236}">
                <a16:creationId xmlns:a16="http://schemas.microsoft.com/office/drawing/2014/main" id="{BB088A9F-5F69-334E-9EAA-D455625274DA}"/>
              </a:ext>
            </a:extLst>
          </p:cNvPr>
          <p:cNvSpPr>
            <a:spLocks noGrp="1"/>
          </p:cNvSpPr>
          <p:nvPr>
            <p:ph idx="1"/>
          </p:nvPr>
        </p:nvSpPr>
        <p:spPr/>
        <p:txBody>
          <a:bodyPr/>
          <a:lstStyle/>
          <a:p>
            <a:endParaRPr lang="en-US"/>
          </a:p>
        </p:txBody>
      </p:sp>
      <p:sp>
        <p:nvSpPr>
          <p:cNvPr id="4" name="Text Placeholder 3">
            <a:extLst>
              <a:ext uri="{FF2B5EF4-FFF2-40B4-BE49-F238E27FC236}">
                <a16:creationId xmlns:a16="http://schemas.microsoft.com/office/drawing/2014/main" id="{4D4F21E7-7E1C-0448-B3AE-6A4CFCDD0878}"/>
              </a:ext>
            </a:extLst>
          </p:cNvPr>
          <p:cNvSpPr>
            <a:spLocks noGrp="1"/>
          </p:cNvSpPr>
          <p:nvPr>
            <p:ph type="body" sz="half" idx="2"/>
          </p:nvPr>
        </p:nvSpPr>
        <p:spPr/>
        <p:txBody>
          <a:bodyPr/>
          <a:lstStyle/>
          <a:p>
            <a:endParaRPr lang="en-US" dirty="0"/>
          </a:p>
        </p:txBody>
      </p:sp>
      <p:sp>
        <p:nvSpPr>
          <p:cNvPr id="5" name="Slide Number Placeholder 4">
            <a:extLst>
              <a:ext uri="{FF2B5EF4-FFF2-40B4-BE49-F238E27FC236}">
                <a16:creationId xmlns:a16="http://schemas.microsoft.com/office/drawing/2014/main" id="{A76A09B1-1B01-D040-B996-0C10CDD2EF7E}"/>
              </a:ext>
            </a:extLst>
          </p:cNvPr>
          <p:cNvSpPr>
            <a:spLocks noGrp="1"/>
          </p:cNvSpPr>
          <p:nvPr>
            <p:ph type="sldNum" sz="quarter" idx="10"/>
          </p:nvPr>
        </p:nvSpPr>
        <p:spPr/>
        <p:txBody>
          <a:bodyPr/>
          <a:lstStyle/>
          <a:p>
            <a:pPr>
              <a:defRPr/>
            </a:pPr>
            <a:fld id="{D8EA18C6-28F1-3B47-AF4F-AD518E9A6B5A}" type="slidenum">
              <a:rPr lang="en-US" altLang="en-US" smtClean="0"/>
              <a:pPr>
                <a:defRPr/>
              </a:pPr>
              <a:t>12</a:t>
            </a:fld>
            <a:endParaRPr lang="en-US" altLang="en-US"/>
          </a:p>
        </p:txBody>
      </p:sp>
      <p:pic>
        <p:nvPicPr>
          <p:cNvPr id="3076" name="Picture 4" descr="https://lh5.googleusercontent.com/M4yUywUDq_Pf7gluSAxJwFHPK53F6Y6Ottuio5iw1SOorFwEj0eegoJRRJSvyxzI6cdnYBWps_lsPf56LKBkX3VJRN5kBq1t-rUte9MaOtieebWq-L__bSRDR7HJK7plxtzjBAp4zEs-Zm5STGVibg">
            <a:extLst>
              <a:ext uri="{FF2B5EF4-FFF2-40B4-BE49-F238E27FC236}">
                <a16:creationId xmlns:a16="http://schemas.microsoft.com/office/drawing/2014/main" id="{C92166CF-FAFA-3345-851D-5A784F033B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69" r="5900"/>
          <a:stretch/>
        </p:blipFill>
        <p:spPr bwMode="auto">
          <a:xfrm>
            <a:off x="2019615" y="0"/>
            <a:ext cx="9535886"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Arrow Connector 13">
            <a:extLst>
              <a:ext uri="{FF2B5EF4-FFF2-40B4-BE49-F238E27FC236}">
                <a16:creationId xmlns:a16="http://schemas.microsoft.com/office/drawing/2014/main" id="{84CF1876-8027-F14F-856E-A7ADA3085B0A}"/>
              </a:ext>
            </a:extLst>
          </p:cNvPr>
          <p:cNvCxnSpPr/>
          <p:nvPr/>
        </p:nvCxnSpPr>
        <p:spPr>
          <a:xfrm flipH="1">
            <a:off x="8229600" y="5522910"/>
            <a:ext cx="878774" cy="925391"/>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1949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32F28-5613-184B-A0C5-9AF8A4F77422}"/>
              </a:ext>
            </a:extLst>
          </p:cNvPr>
          <p:cNvSpPr>
            <a:spLocks noGrp="1"/>
          </p:cNvSpPr>
          <p:nvPr>
            <p:ph type="title"/>
          </p:nvPr>
        </p:nvSpPr>
        <p:spPr>
          <a:xfrm>
            <a:off x="130629" y="1335091"/>
            <a:ext cx="1766785" cy="1890709"/>
          </a:xfrm>
        </p:spPr>
        <p:txBody>
          <a:bodyPr/>
          <a:lstStyle/>
          <a:p>
            <a:r>
              <a:rPr lang="en-US" dirty="0"/>
              <a:t>ADT:  AICCU</a:t>
            </a:r>
          </a:p>
        </p:txBody>
      </p:sp>
      <p:sp>
        <p:nvSpPr>
          <p:cNvPr id="3" name="Content Placeholder 2">
            <a:extLst>
              <a:ext uri="{FF2B5EF4-FFF2-40B4-BE49-F238E27FC236}">
                <a16:creationId xmlns:a16="http://schemas.microsoft.com/office/drawing/2014/main" id="{E1B5D78E-268D-1144-99A4-5EFEA0678BD5}"/>
              </a:ext>
            </a:extLst>
          </p:cNvPr>
          <p:cNvSpPr>
            <a:spLocks noGrp="1"/>
          </p:cNvSpPr>
          <p:nvPr>
            <p:ph idx="1"/>
          </p:nvPr>
        </p:nvSpPr>
        <p:spPr/>
        <p:txBody>
          <a:bodyPr/>
          <a:lstStyle/>
          <a:p>
            <a:endParaRPr lang="en-US"/>
          </a:p>
        </p:txBody>
      </p:sp>
      <p:sp>
        <p:nvSpPr>
          <p:cNvPr id="4" name="Text Placeholder 3">
            <a:extLst>
              <a:ext uri="{FF2B5EF4-FFF2-40B4-BE49-F238E27FC236}">
                <a16:creationId xmlns:a16="http://schemas.microsoft.com/office/drawing/2014/main" id="{BDF39D28-C4A6-A44D-823A-AE17B859A8BB}"/>
              </a:ext>
            </a:extLst>
          </p:cNvPr>
          <p:cNvSpPr>
            <a:spLocks noGrp="1"/>
          </p:cNvSpPr>
          <p:nvPr>
            <p:ph type="body" sz="half" idx="2"/>
          </p:nvPr>
        </p:nvSpPr>
        <p:spPr/>
        <p:txBody>
          <a:bodyPr/>
          <a:lstStyle/>
          <a:p>
            <a:endParaRPr lang="en-US"/>
          </a:p>
        </p:txBody>
      </p:sp>
      <p:sp>
        <p:nvSpPr>
          <p:cNvPr id="5" name="Slide Number Placeholder 4">
            <a:extLst>
              <a:ext uri="{FF2B5EF4-FFF2-40B4-BE49-F238E27FC236}">
                <a16:creationId xmlns:a16="http://schemas.microsoft.com/office/drawing/2014/main" id="{8632C1F8-4C95-6747-9A29-5779634B0D54}"/>
              </a:ext>
            </a:extLst>
          </p:cNvPr>
          <p:cNvSpPr>
            <a:spLocks noGrp="1"/>
          </p:cNvSpPr>
          <p:nvPr>
            <p:ph type="sldNum" sz="quarter" idx="10"/>
          </p:nvPr>
        </p:nvSpPr>
        <p:spPr/>
        <p:txBody>
          <a:bodyPr/>
          <a:lstStyle/>
          <a:p>
            <a:pPr>
              <a:defRPr/>
            </a:pPr>
            <a:fld id="{D8EA18C6-28F1-3B47-AF4F-AD518E9A6B5A}" type="slidenum">
              <a:rPr lang="en-US" altLang="en-US" smtClean="0"/>
              <a:pPr>
                <a:defRPr/>
              </a:pPr>
              <a:t>13</a:t>
            </a:fld>
            <a:endParaRPr lang="en-US" altLang="en-US" dirty="0"/>
          </a:p>
        </p:txBody>
      </p:sp>
      <p:pic>
        <p:nvPicPr>
          <p:cNvPr id="4100" name="Picture 4" descr="https://lh3.googleusercontent.com/pWsBpw7gm6ImUSaC6VrAZ-DcB1S6pXLaHT0GONfA5vW0gafenPHHWadE4lDF4wCM73k5rqrcT8kFU3mMCtGeLrYb1Icudc8xtVjTcm2s2_4UDBsWyQxfbS9L1RJhQr6bXvzWMH3bLi5koyTeASTI3w">
            <a:extLst>
              <a:ext uri="{FF2B5EF4-FFF2-40B4-BE49-F238E27FC236}">
                <a16:creationId xmlns:a16="http://schemas.microsoft.com/office/drawing/2014/main" id="{53346449-0C07-9747-A378-A28C54D3BD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7414" y="239959"/>
            <a:ext cx="9966036" cy="6116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914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CB1C1-985C-F543-A481-3BE3298F5096}"/>
              </a:ext>
            </a:extLst>
          </p:cNvPr>
          <p:cNvSpPr>
            <a:spLocks noGrp="1"/>
          </p:cNvSpPr>
          <p:nvPr>
            <p:ph type="title"/>
          </p:nvPr>
        </p:nvSpPr>
        <p:spPr/>
        <p:txBody>
          <a:bodyPr/>
          <a:lstStyle/>
          <a:p>
            <a:r>
              <a:rPr lang="en-US" dirty="0"/>
              <a:t>ADT:  HBCUs</a:t>
            </a:r>
          </a:p>
        </p:txBody>
      </p:sp>
      <p:sp>
        <p:nvSpPr>
          <p:cNvPr id="3" name="Content Placeholder 2">
            <a:extLst>
              <a:ext uri="{FF2B5EF4-FFF2-40B4-BE49-F238E27FC236}">
                <a16:creationId xmlns:a16="http://schemas.microsoft.com/office/drawing/2014/main" id="{C7B803EC-8541-9C4C-B06F-9C76CDCED4B0}"/>
              </a:ext>
            </a:extLst>
          </p:cNvPr>
          <p:cNvSpPr>
            <a:spLocks noGrp="1"/>
          </p:cNvSpPr>
          <p:nvPr>
            <p:ph idx="1"/>
          </p:nvPr>
        </p:nvSpPr>
        <p:spPr/>
        <p:txBody>
          <a:bodyPr/>
          <a:lstStyle/>
          <a:p>
            <a:pPr marL="342900" indent="-342900">
              <a:buFont typeface="Arial" panose="020B0604020202020204" pitchFamily="34" charset="0"/>
              <a:buChar char="•"/>
            </a:pPr>
            <a:r>
              <a:rPr lang="en-US" dirty="0"/>
              <a:t>Admission to Historically Black Colleges and Universities (HBCUs): </a:t>
            </a:r>
            <a:r>
              <a:rPr lang="en-US" sz="1200" u="sng" dirty="0">
                <a:solidFill>
                  <a:srgbClr val="0070C0"/>
                </a:solidFill>
                <a:hlinkClick r:id="rId2"/>
              </a:rPr>
              <a:t>https://www.californiacommunitycollegehbcutransfer.com/</a:t>
            </a:r>
            <a:endParaRPr lang="en-US" sz="1200" u="sng" dirty="0">
              <a:solidFill>
                <a:srgbClr val="0070C0"/>
              </a:solidFill>
            </a:endParaRPr>
          </a:p>
          <a:p>
            <a:endParaRPr lang="en-US" sz="1200" dirty="0"/>
          </a:p>
          <a:p>
            <a:pPr marL="342900" indent="-342900">
              <a:buFont typeface="Arial" panose="020B0604020202020204" pitchFamily="34" charset="0"/>
              <a:buChar char="•"/>
            </a:pPr>
            <a:r>
              <a:rPr lang="en-US" dirty="0"/>
              <a:t>ADTs accepted by 39 HBCUs; streamlined application and pre-transfer advising available to students.  Some colleges have higher GPA requirements.</a:t>
            </a:r>
          </a:p>
          <a:p>
            <a:endParaRPr lang="en-US" dirty="0"/>
          </a:p>
          <a:p>
            <a:pPr marL="342900" indent="-342900">
              <a:buFont typeface="Arial" panose="020B0604020202020204" pitchFamily="34" charset="0"/>
              <a:buChar char="•"/>
            </a:pPr>
            <a:r>
              <a:rPr lang="en-US" dirty="0"/>
              <a:t>Finally, there are a few private out-of-state or fully online colleges that also accept ADT, a list is at the bottom of this page:  </a:t>
            </a:r>
            <a:r>
              <a:rPr lang="en-US" sz="1200" u="sng" dirty="0">
                <a:solidFill>
                  <a:srgbClr val="0070C0"/>
                </a:solidFill>
                <a:hlinkClick r:id="rId3">
                  <a:extLst>
                    <a:ext uri="{A12FA001-AC4F-418D-AE19-62706E023703}">
                      <ahyp:hlinkClr xmlns:ahyp="http://schemas.microsoft.com/office/drawing/2018/hyperlinkcolor" val="tx"/>
                    </a:ext>
                  </a:extLst>
                </a:hlinkClick>
              </a:rPr>
              <a:t>https://www.cccco.edu/Students/Transfer/participating-ca-independent-non-profit-universities</a:t>
            </a:r>
            <a:endParaRPr lang="en-US" sz="1200" dirty="0">
              <a:solidFill>
                <a:srgbClr val="0070C0"/>
              </a:solidFill>
            </a:endParaRPr>
          </a:p>
        </p:txBody>
      </p:sp>
      <p:sp>
        <p:nvSpPr>
          <p:cNvPr id="4" name="Text Placeholder 3">
            <a:extLst>
              <a:ext uri="{FF2B5EF4-FFF2-40B4-BE49-F238E27FC236}">
                <a16:creationId xmlns:a16="http://schemas.microsoft.com/office/drawing/2014/main" id="{346A9798-0114-4B43-BAA3-DC769E9C8BBF}"/>
              </a:ext>
            </a:extLst>
          </p:cNvPr>
          <p:cNvSpPr>
            <a:spLocks noGrp="1"/>
          </p:cNvSpPr>
          <p:nvPr>
            <p:ph type="body" sz="half" idx="2"/>
          </p:nvPr>
        </p:nvSpPr>
        <p:spPr/>
        <p:txBody>
          <a:bodyPr/>
          <a:lstStyle/>
          <a:p>
            <a:r>
              <a:rPr lang="en-US" dirty="0"/>
              <a:t>Historically Black Colleges and Universities</a:t>
            </a:r>
          </a:p>
        </p:txBody>
      </p:sp>
      <p:sp>
        <p:nvSpPr>
          <p:cNvPr id="5" name="Slide Number Placeholder 4">
            <a:extLst>
              <a:ext uri="{FF2B5EF4-FFF2-40B4-BE49-F238E27FC236}">
                <a16:creationId xmlns:a16="http://schemas.microsoft.com/office/drawing/2014/main" id="{30C4B80E-83BE-1247-AC04-FDA8898AC076}"/>
              </a:ext>
            </a:extLst>
          </p:cNvPr>
          <p:cNvSpPr>
            <a:spLocks noGrp="1"/>
          </p:cNvSpPr>
          <p:nvPr>
            <p:ph type="sldNum" sz="quarter" idx="10"/>
          </p:nvPr>
        </p:nvSpPr>
        <p:spPr/>
        <p:txBody>
          <a:bodyPr/>
          <a:lstStyle/>
          <a:p>
            <a:pPr>
              <a:defRPr/>
            </a:pPr>
            <a:fld id="{D8EA18C6-28F1-3B47-AF4F-AD518E9A6B5A}" type="slidenum">
              <a:rPr lang="en-US" altLang="en-US" smtClean="0"/>
              <a:pPr>
                <a:defRPr/>
              </a:pPr>
              <a:t>14</a:t>
            </a:fld>
            <a:endParaRPr lang="en-US" altLang="en-US"/>
          </a:p>
        </p:txBody>
      </p:sp>
    </p:spTree>
    <p:extLst>
      <p:ext uri="{BB962C8B-B14F-4D97-AF65-F5344CB8AC3E}">
        <p14:creationId xmlns:p14="http://schemas.microsoft.com/office/powerpoint/2010/main" val="32901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6A0AC-4DC8-4C46-96BF-DA8D545CBA1B}"/>
              </a:ext>
            </a:extLst>
          </p:cNvPr>
          <p:cNvSpPr>
            <a:spLocks noGrp="1"/>
          </p:cNvSpPr>
          <p:nvPr>
            <p:ph type="title"/>
          </p:nvPr>
        </p:nvSpPr>
        <p:spPr>
          <a:xfrm>
            <a:off x="1" y="1335091"/>
            <a:ext cx="1603168" cy="1890709"/>
          </a:xfrm>
        </p:spPr>
        <p:txBody>
          <a:bodyPr>
            <a:normAutofit/>
          </a:bodyPr>
          <a:lstStyle/>
          <a:p>
            <a:r>
              <a:rPr lang="en-US" dirty="0"/>
              <a:t>ADT:  HBCU</a:t>
            </a:r>
          </a:p>
        </p:txBody>
      </p:sp>
      <p:sp>
        <p:nvSpPr>
          <p:cNvPr id="3" name="Content Placeholder 2">
            <a:extLst>
              <a:ext uri="{FF2B5EF4-FFF2-40B4-BE49-F238E27FC236}">
                <a16:creationId xmlns:a16="http://schemas.microsoft.com/office/drawing/2014/main" id="{9E2ADA3D-1DD8-DE44-9900-2AEAEB3C391A}"/>
              </a:ext>
            </a:extLst>
          </p:cNvPr>
          <p:cNvSpPr>
            <a:spLocks noGrp="1"/>
          </p:cNvSpPr>
          <p:nvPr>
            <p:ph idx="1"/>
          </p:nvPr>
        </p:nvSpPr>
        <p:spPr/>
        <p:txBody>
          <a:bodyPr/>
          <a:lstStyle/>
          <a:p>
            <a:endParaRPr lang="en-US"/>
          </a:p>
        </p:txBody>
      </p:sp>
      <p:sp>
        <p:nvSpPr>
          <p:cNvPr id="4" name="Text Placeholder 3">
            <a:extLst>
              <a:ext uri="{FF2B5EF4-FFF2-40B4-BE49-F238E27FC236}">
                <a16:creationId xmlns:a16="http://schemas.microsoft.com/office/drawing/2014/main" id="{54140272-6AD3-CC41-B8BA-C898C149FFAE}"/>
              </a:ext>
            </a:extLst>
          </p:cNvPr>
          <p:cNvSpPr>
            <a:spLocks noGrp="1"/>
          </p:cNvSpPr>
          <p:nvPr>
            <p:ph type="body" sz="half" idx="2"/>
          </p:nvPr>
        </p:nvSpPr>
        <p:spPr/>
        <p:txBody>
          <a:bodyPr/>
          <a:lstStyle/>
          <a:p>
            <a:endParaRPr lang="en-US"/>
          </a:p>
        </p:txBody>
      </p:sp>
      <p:sp>
        <p:nvSpPr>
          <p:cNvPr id="5" name="Slide Number Placeholder 4">
            <a:extLst>
              <a:ext uri="{FF2B5EF4-FFF2-40B4-BE49-F238E27FC236}">
                <a16:creationId xmlns:a16="http://schemas.microsoft.com/office/drawing/2014/main" id="{7A9246A1-6E04-7F42-9435-4B0A14639237}"/>
              </a:ext>
            </a:extLst>
          </p:cNvPr>
          <p:cNvSpPr>
            <a:spLocks noGrp="1"/>
          </p:cNvSpPr>
          <p:nvPr>
            <p:ph type="sldNum" sz="quarter" idx="10"/>
          </p:nvPr>
        </p:nvSpPr>
        <p:spPr/>
        <p:txBody>
          <a:bodyPr/>
          <a:lstStyle/>
          <a:p>
            <a:pPr>
              <a:defRPr/>
            </a:pPr>
            <a:fld id="{D8EA18C6-28F1-3B47-AF4F-AD518E9A6B5A}" type="slidenum">
              <a:rPr lang="en-US" altLang="en-US" smtClean="0"/>
              <a:pPr>
                <a:defRPr/>
              </a:pPr>
              <a:t>15</a:t>
            </a:fld>
            <a:endParaRPr lang="en-US" altLang="en-US"/>
          </a:p>
        </p:txBody>
      </p:sp>
      <p:pic>
        <p:nvPicPr>
          <p:cNvPr id="5122" name="Picture 2" descr="https://lh5.googleusercontent.com/vaCTG-EXSwyatPPLieS5xMGBOH98QPJvGSfO1MCXkkDYtkiJlgegsTkusiGDppedGOWgc6sjcaJbFwmBtgnbYK7IjLADK2VkaOTvICEQ2lXZO-rDUWSlHhu13J7AbuYcwOAQfSNH-YeZDc2hyNSx5A">
            <a:extLst>
              <a:ext uri="{FF2B5EF4-FFF2-40B4-BE49-F238E27FC236}">
                <a16:creationId xmlns:a16="http://schemas.microsoft.com/office/drawing/2014/main" id="{EC498E23-D542-0443-B3A1-EC42FEC086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37" r="6122"/>
          <a:stretch/>
        </p:blipFill>
        <p:spPr bwMode="auto">
          <a:xfrm>
            <a:off x="1603169" y="0"/>
            <a:ext cx="10391858"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a:extLst>
              <a:ext uri="{FF2B5EF4-FFF2-40B4-BE49-F238E27FC236}">
                <a16:creationId xmlns:a16="http://schemas.microsoft.com/office/drawing/2014/main" id="{5270F4AE-3556-4A4A-8C07-283610C32450}"/>
              </a:ext>
            </a:extLst>
          </p:cNvPr>
          <p:cNvCxnSpPr/>
          <p:nvPr/>
        </p:nvCxnSpPr>
        <p:spPr>
          <a:xfrm flipH="1">
            <a:off x="8573984" y="5183707"/>
            <a:ext cx="878774" cy="925391"/>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7188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A3107-46C7-4348-A379-50C2EA5A2272}"/>
              </a:ext>
            </a:extLst>
          </p:cNvPr>
          <p:cNvSpPr>
            <a:spLocks noGrp="1"/>
          </p:cNvSpPr>
          <p:nvPr>
            <p:ph type="title"/>
          </p:nvPr>
        </p:nvSpPr>
        <p:spPr/>
        <p:txBody>
          <a:bodyPr/>
          <a:lstStyle/>
          <a:p>
            <a:r>
              <a:rPr lang="en-US" dirty="0"/>
              <a:t>ADT:  HBCU</a:t>
            </a:r>
          </a:p>
        </p:txBody>
      </p:sp>
      <p:sp>
        <p:nvSpPr>
          <p:cNvPr id="3" name="Content Placeholder 2">
            <a:extLst>
              <a:ext uri="{FF2B5EF4-FFF2-40B4-BE49-F238E27FC236}">
                <a16:creationId xmlns:a16="http://schemas.microsoft.com/office/drawing/2014/main" id="{5818EBE8-8DEF-AE46-9CFC-BB4DD976A31B}"/>
              </a:ext>
            </a:extLst>
          </p:cNvPr>
          <p:cNvSpPr>
            <a:spLocks noGrp="1"/>
          </p:cNvSpPr>
          <p:nvPr>
            <p:ph idx="1"/>
          </p:nvPr>
        </p:nvSpPr>
        <p:spPr/>
        <p:txBody>
          <a:bodyPr/>
          <a:lstStyle/>
          <a:p>
            <a:endParaRPr lang="en-US"/>
          </a:p>
        </p:txBody>
      </p:sp>
      <p:sp>
        <p:nvSpPr>
          <p:cNvPr id="4" name="Text Placeholder 3">
            <a:extLst>
              <a:ext uri="{FF2B5EF4-FFF2-40B4-BE49-F238E27FC236}">
                <a16:creationId xmlns:a16="http://schemas.microsoft.com/office/drawing/2014/main" id="{1D6FC88E-30D6-8443-AAE6-9482E2EB657D}"/>
              </a:ext>
            </a:extLst>
          </p:cNvPr>
          <p:cNvSpPr>
            <a:spLocks noGrp="1"/>
          </p:cNvSpPr>
          <p:nvPr>
            <p:ph type="body" sz="half" idx="2"/>
          </p:nvPr>
        </p:nvSpPr>
        <p:spPr/>
        <p:txBody>
          <a:bodyPr/>
          <a:lstStyle/>
          <a:p>
            <a:endParaRPr lang="en-US"/>
          </a:p>
        </p:txBody>
      </p:sp>
      <p:sp>
        <p:nvSpPr>
          <p:cNvPr id="5" name="Slide Number Placeholder 4">
            <a:extLst>
              <a:ext uri="{FF2B5EF4-FFF2-40B4-BE49-F238E27FC236}">
                <a16:creationId xmlns:a16="http://schemas.microsoft.com/office/drawing/2014/main" id="{9F222DE4-3A79-B24B-99C6-0B7A10E32B41}"/>
              </a:ext>
            </a:extLst>
          </p:cNvPr>
          <p:cNvSpPr>
            <a:spLocks noGrp="1"/>
          </p:cNvSpPr>
          <p:nvPr>
            <p:ph type="sldNum" sz="quarter" idx="10"/>
          </p:nvPr>
        </p:nvSpPr>
        <p:spPr/>
        <p:txBody>
          <a:bodyPr/>
          <a:lstStyle/>
          <a:p>
            <a:pPr>
              <a:defRPr/>
            </a:pPr>
            <a:fld id="{D8EA18C6-28F1-3B47-AF4F-AD518E9A6B5A}" type="slidenum">
              <a:rPr lang="en-US" altLang="en-US" smtClean="0"/>
              <a:pPr>
                <a:defRPr/>
              </a:pPr>
              <a:t>16</a:t>
            </a:fld>
            <a:endParaRPr lang="en-US" altLang="en-US"/>
          </a:p>
        </p:txBody>
      </p:sp>
      <p:pic>
        <p:nvPicPr>
          <p:cNvPr id="6146" name="Picture 2" descr="https://lh3.googleusercontent.com/NrY2ju89BK-uzp-WMRUnim_4B5JLZmS3AhKmJAxGFim-JpNW_eP59UL1F0wgN2jWh6bW1IL2a5LGocvL-uEO5BFTg4Myk_PHuYUdgly8ak4dpQJN8rHS3A8MyctWy2s2rSOLq3XPZ99E4ZuPXOvp0w">
            <a:extLst>
              <a:ext uri="{FF2B5EF4-FFF2-40B4-BE49-F238E27FC236}">
                <a16:creationId xmlns:a16="http://schemas.microsoft.com/office/drawing/2014/main" id="{F3B458DF-0A2B-E24A-BAEF-8C86CF0D11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2043" y="0"/>
            <a:ext cx="72929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7768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2F81B-C9BC-EB40-90F8-BC41F6FAB7DB}"/>
              </a:ext>
            </a:extLst>
          </p:cNvPr>
          <p:cNvSpPr>
            <a:spLocks noGrp="1"/>
          </p:cNvSpPr>
          <p:nvPr>
            <p:ph type="title"/>
          </p:nvPr>
        </p:nvSpPr>
        <p:spPr>
          <a:xfrm>
            <a:off x="1479530" y="2217675"/>
            <a:ext cx="10046043" cy="1325563"/>
          </a:xfrm>
        </p:spPr>
        <p:txBody>
          <a:bodyPr>
            <a:normAutofit/>
          </a:bodyPr>
          <a:lstStyle/>
          <a:p>
            <a:pPr algn="ctr"/>
            <a:r>
              <a:rPr lang="en-US" sz="7200" dirty="0">
                <a:latin typeface="+mj-lt"/>
              </a:rPr>
              <a:t>UC Transfer Initiatives</a:t>
            </a:r>
          </a:p>
        </p:txBody>
      </p:sp>
      <p:sp>
        <p:nvSpPr>
          <p:cNvPr id="5" name="Slide Number Placeholder 4">
            <a:extLst>
              <a:ext uri="{FF2B5EF4-FFF2-40B4-BE49-F238E27FC236}">
                <a16:creationId xmlns:a16="http://schemas.microsoft.com/office/drawing/2014/main" id="{C9922229-D038-DF4C-8B21-57157213E53E}"/>
              </a:ext>
            </a:extLst>
          </p:cNvPr>
          <p:cNvSpPr>
            <a:spLocks noGrp="1"/>
          </p:cNvSpPr>
          <p:nvPr>
            <p:ph type="sldNum" sz="quarter" idx="10"/>
          </p:nvPr>
        </p:nvSpPr>
        <p:spPr/>
        <p:txBody>
          <a:bodyPr/>
          <a:lstStyle/>
          <a:p>
            <a:pPr>
              <a:defRPr/>
            </a:pPr>
            <a:fld id="{D8EA18C6-28F1-3B47-AF4F-AD518E9A6B5A}" type="slidenum">
              <a:rPr lang="en-US" altLang="en-US" smtClean="0"/>
              <a:pPr>
                <a:defRPr/>
              </a:pPr>
              <a:t>17</a:t>
            </a:fld>
            <a:endParaRPr lang="en-US" altLang="en-US"/>
          </a:p>
        </p:txBody>
      </p:sp>
    </p:spTree>
    <p:extLst>
      <p:ext uri="{BB962C8B-B14F-4D97-AF65-F5344CB8AC3E}">
        <p14:creationId xmlns:p14="http://schemas.microsoft.com/office/powerpoint/2010/main" val="2136762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2011D-9DDD-9E46-A4AC-A87A31CE38BA}"/>
              </a:ext>
            </a:extLst>
          </p:cNvPr>
          <p:cNvSpPr>
            <a:spLocks noGrp="1"/>
          </p:cNvSpPr>
          <p:nvPr>
            <p:ph type="title"/>
          </p:nvPr>
        </p:nvSpPr>
        <p:spPr/>
        <p:txBody>
          <a:bodyPr/>
          <a:lstStyle/>
          <a:p>
            <a:r>
              <a:rPr lang="en-US" dirty="0"/>
              <a:t>UC TAG</a:t>
            </a:r>
          </a:p>
        </p:txBody>
      </p:sp>
      <p:sp>
        <p:nvSpPr>
          <p:cNvPr id="6" name="Content Placeholder 5"/>
          <p:cNvSpPr>
            <a:spLocks noGrp="1"/>
          </p:cNvSpPr>
          <p:nvPr>
            <p:ph idx="1"/>
          </p:nvPr>
        </p:nvSpPr>
        <p:spPr/>
        <p:txBody>
          <a:bodyPr/>
          <a:lstStyle/>
          <a:p>
            <a:endParaRPr lang="en-US"/>
          </a:p>
        </p:txBody>
      </p:sp>
      <p:sp>
        <p:nvSpPr>
          <p:cNvPr id="4" name="Text Placeholder 3">
            <a:extLst>
              <a:ext uri="{FF2B5EF4-FFF2-40B4-BE49-F238E27FC236}">
                <a16:creationId xmlns:a16="http://schemas.microsoft.com/office/drawing/2014/main" id="{65A8BD0A-FA0A-7C44-982C-1747C2DE0C90}"/>
              </a:ext>
            </a:extLst>
          </p:cNvPr>
          <p:cNvSpPr>
            <a:spLocks noGrp="1"/>
          </p:cNvSpPr>
          <p:nvPr>
            <p:ph type="body" sz="half" idx="2"/>
          </p:nvPr>
        </p:nvSpPr>
        <p:spPr/>
        <p:txBody>
          <a:bodyPr/>
          <a:lstStyle/>
          <a:p>
            <a:r>
              <a:rPr lang="en-US" dirty="0"/>
              <a:t>Transfer Admission Guarantee</a:t>
            </a:r>
          </a:p>
        </p:txBody>
      </p:sp>
      <p:sp>
        <p:nvSpPr>
          <p:cNvPr id="5" name="Slide Number Placeholder 4">
            <a:extLst>
              <a:ext uri="{FF2B5EF4-FFF2-40B4-BE49-F238E27FC236}">
                <a16:creationId xmlns:a16="http://schemas.microsoft.com/office/drawing/2014/main" id="{FFB11FC8-9597-DD40-9956-3A1361E0D64E}"/>
              </a:ext>
            </a:extLst>
          </p:cNvPr>
          <p:cNvSpPr>
            <a:spLocks noGrp="1"/>
          </p:cNvSpPr>
          <p:nvPr>
            <p:ph type="sldNum" sz="quarter" idx="10"/>
          </p:nvPr>
        </p:nvSpPr>
        <p:spPr/>
        <p:txBody>
          <a:bodyPr/>
          <a:lstStyle/>
          <a:p>
            <a:pPr>
              <a:defRPr/>
            </a:pPr>
            <a:fld id="{D8EA18C6-28F1-3B47-AF4F-AD518E9A6B5A}" type="slidenum">
              <a:rPr lang="en-US" altLang="en-US" smtClean="0"/>
              <a:pPr>
                <a:defRPr/>
              </a:pPr>
              <a:t>18</a:t>
            </a:fld>
            <a:endParaRPr lang="en-US" altLang="en-US"/>
          </a:p>
        </p:txBody>
      </p:sp>
      <p:pic>
        <p:nvPicPr>
          <p:cNvPr id="7170" name="Picture 2" descr="https://lh3.googleusercontent.com/Z8N17vWZYHrE7dz9v_2v6SNDk21e0toxIGxplxOK0gEPjQ16hWnGAniVreK6T6s2b1QS9IGMZVQfu-pXsKCQQz_M_QQqasv_mZTqzDxVYXmspJTkyZr--B4hHaxigORFxlyprJd2yCkhUR05OO9D8w">
            <a:extLst>
              <a:ext uri="{FF2B5EF4-FFF2-40B4-BE49-F238E27FC236}">
                <a16:creationId xmlns:a16="http://schemas.microsoft.com/office/drawing/2014/main" id="{5508C529-C060-F04A-96C0-32825C9C81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0863" y="1123078"/>
            <a:ext cx="6672262" cy="4803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307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B1C4B-C583-4742-8F16-8A6A95868600}"/>
              </a:ext>
            </a:extLst>
          </p:cNvPr>
          <p:cNvSpPr>
            <a:spLocks noGrp="1"/>
          </p:cNvSpPr>
          <p:nvPr>
            <p:ph type="title"/>
          </p:nvPr>
        </p:nvSpPr>
        <p:spPr/>
        <p:txBody>
          <a:bodyPr>
            <a:normAutofit/>
          </a:bodyPr>
          <a:lstStyle/>
          <a:p>
            <a:r>
              <a:rPr lang="en-US" dirty="0">
                <a:hlinkClick r:id="rId3">
                  <a:extLst>
                    <a:ext uri="{A12FA001-AC4F-418D-AE19-62706E023703}">
                      <ahyp:hlinkClr xmlns:ahyp="http://schemas.microsoft.com/office/drawing/2018/hyperlinkcolor" val="tx"/>
                    </a:ext>
                  </a:extLst>
                </a:hlinkClick>
              </a:rPr>
              <a:t>Transfer Pathways</a:t>
            </a:r>
            <a:endParaRPr lang="en-US" dirty="0"/>
          </a:p>
        </p:txBody>
      </p:sp>
      <p:sp>
        <p:nvSpPr>
          <p:cNvPr id="3" name="Content Placeholder 2">
            <a:extLst>
              <a:ext uri="{FF2B5EF4-FFF2-40B4-BE49-F238E27FC236}">
                <a16:creationId xmlns:a16="http://schemas.microsoft.com/office/drawing/2014/main" id="{ECDFE873-58F8-6345-99DE-B413FF4D4FA1}"/>
              </a:ext>
            </a:extLst>
          </p:cNvPr>
          <p:cNvSpPr>
            <a:spLocks noGrp="1"/>
          </p:cNvSpPr>
          <p:nvPr>
            <p:ph idx="1"/>
          </p:nvPr>
        </p:nvSpPr>
        <p:spPr/>
        <p:txBody>
          <a:bodyPr/>
          <a:lstStyle/>
          <a:p>
            <a:endParaRPr lang="en-US"/>
          </a:p>
        </p:txBody>
      </p:sp>
      <p:sp>
        <p:nvSpPr>
          <p:cNvPr id="4" name="Text Placeholder 3">
            <a:extLst>
              <a:ext uri="{FF2B5EF4-FFF2-40B4-BE49-F238E27FC236}">
                <a16:creationId xmlns:a16="http://schemas.microsoft.com/office/drawing/2014/main" id="{65E8C152-7CDE-3F48-8CF0-47136C81C6E0}"/>
              </a:ext>
            </a:extLst>
          </p:cNvPr>
          <p:cNvSpPr>
            <a:spLocks noGrp="1"/>
          </p:cNvSpPr>
          <p:nvPr>
            <p:ph type="body" sz="half" idx="2"/>
          </p:nvPr>
        </p:nvSpPr>
        <p:spPr/>
        <p:txBody>
          <a:bodyPr/>
          <a:lstStyle/>
          <a:p>
            <a:endParaRPr lang="en-US" dirty="0"/>
          </a:p>
        </p:txBody>
      </p:sp>
      <p:sp>
        <p:nvSpPr>
          <p:cNvPr id="5" name="Slide Number Placeholder 4">
            <a:extLst>
              <a:ext uri="{FF2B5EF4-FFF2-40B4-BE49-F238E27FC236}">
                <a16:creationId xmlns:a16="http://schemas.microsoft.com/office/drawing/2014/main" id="{D5CE32E8-2E8D-0F47-9C61-3766D09AFAC6}"/>
              </a:ext>
            </a:extLst>
          </p:cNvPr>
          <p:cNvSpPr>
            <a:spLocks noGrp="1"/>
          </p:cNvSpPr>
          <p:nvPr>
            <p:ph type="sldNum" sz="quarter" idx="10"/>
          </p:nvPr>
        </p:nvSpPr>
        <p:spPr/>
        <p:txBody>
          <a:bodyPr/>
          <a:lstStyle/>
          <a:p>
            <a:pPr>
              <a:defRPr/>
            </a:pPr>
            <a:fld id="{D8EA18C6-28F1-3B47-AF4F-AD518E9A6B5A}" type="slidenum">
              <a:rPr lang="en-US" altLang="en-US" smtClean="0"/>
              <a:pPr>
                <a:defRPr/>
              </a:pPr>
              <a:t>19</a:t>
            </a:fld>
            <a:endParaRPr lang="en-US" altLang="en-US"/>
          </a:p>
        </p:txBody>
      </p:sp>
      <p:pic>
        <p:nvPicPr>
          <p:cNvPr id="8194" name="Picture 2" descr="https://lh5.googleusercontent.com/DmVjCSXCDr8T7aHtc65qHjbQfE548rr5-jO8rxsN6t7pIsgMWkeWcU91zdusrDBznwe48nHTqLCQWkzCgtpJryNk6Ga6sDBADJj6gTb7-Qqz-ikgjKzTVDJG9-EUjy13rX_bZmHnz6ODtdbweW7Oxw">
            <a:extLst>
              <a:ext uri="{FF2B5EF4-FFF2-40B4-BE49-F238E27FC236}">
                <a16:creationId xmlns:a16="http://schemas.microsoft.com/office/drawing/2014/main" id="{FE317235-7C08-674D-88BF-E217799B8A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2364" y="1179142"/>
            <a:ext cx="5086350" cy="5106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772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632DA-5991-8646-8103-E10A0F5DA665}"/>
              </a:ext>
            </a:extLst>
          </p:cNvPr>
          <p:cNvSpPr>
            <a:spLocks noGrp="1"/>
          </p:cNvSpPr>
          <p:nvPr>
            <p:ph type="title"/>
          </p:nvPr>
        </p:nvSpPr>
        <p:spPr/>
        <p:txBody>
          <a:bodyPr/>
          <a:lstStyle/>
          <a:p>
            <a:r>
              <a:rPr lang="en-US" dirty="0"/>
              <a:t>Presenters</a:t>
            </a:r>
          </a:p>
        </p:txBody>
      </p:sp>
      <p:sp>
        <p:nvSpPr>
          <p:cNvPr id="3" name="Content Placeholder 2">
            <a:extLst>
              <a:ext uri="{FF2B5EF4-FFF2-40B4-BE49-F238E27FC236}">
                <a16:creationId xmlns:a16="http://schemas.microsoft.com/office/drawing/2014/main" id="{615EC007-D83F-CE48-A0A8-BDEC3E037598}"/>
              </a:ext>
            </a:extLst>
          </p:cNvPr>
          <p:cNvSpPr>
            <a:spLocks noGrp="1"/>
          </p:cNvSpPr>
          <p:nvPr>
            <p:ph idx="1"/>
          </p:nvPr>
        </p:nvSpPr>
        <p:spPr/>
        <p:txBody>
          <a:bodyPr/>
          <a:lstStyle/>
          <a:p>
            <a:r>
              <a:rPr lang="en-US" b="1" dirty="0"/>
              <a:t>Adrienne Brown</a:t>
            </a:r>
          </a:p>
          <a:p>
            <a:r>
              <a:rPr lang="en-US" dirty="0"/>
              <a:t>	</a:t>
            </a:r>
            <a:r>
              <a:rPr lang="en-US" i="1" dirty="0"/>
              <a:t>Articulation Officer</a:t>
            </a:r>
          </a:p>
          <a:p>
            <a:r>
              <a:rPr lang="en-US" dirty="0"/>
              <a:t>	Los Angeles Harbor College</a:t>
            </a:r>
          </a:p>
          <a:p>
            <a:endParaRPr lang="en-US" dirty="0"/>
          </a:p>
          <a:p>
            <a:r>
              <a:rPr lang="en-US" b="1" dirty="0"/>
              <a:t>Mark Edward Osea</a:t>
            </a:r>
          </a:p>
          <a:p>
            <a:pPr marL="914400"/>
            <a:r>
              <a:rPr lang="en-US" i="1" dirty="0"/>
              <a:t>Articulation Officer &amp; Transfer Counselor/Coordinator</a:t>
            </a:r>
          </a:p>
          <a:p>
            <a:r>
              <a:rPr lang="en-US" dirty="0"/>
              <a:t>	Mendocino College</a:t>
            </a:r>
          </a:p>
          <a:p>
            <a:endParaRPr lang="en-US" dirty="0"/>
          </a:p>
          <a:p>
            <a:r>
              <a:rPr lang="en-US" b="1" dirty="0"/>
              <a:t>Eric Wada</a:t>
            </a:r>
          </a:p>
          <a:p>
            <a:r>
              <a:rPr lang="en-US" i="1" dirty="0"/>
              <a:t>	ASCCC North Representative</a:t>
            </a:r>
          </a:p>
          <a:p>
            <a:r>
              <a:rPr lang="en-US" dirty="0"/>
              <a:t>	Folsom Lake College</a:t>
            </a:r>
          </a:p>
        </p:txBody>
      </p:sp>
      <p:sp>
        <p:nvSpPr>
          <p:cNvPr id="4" name="Text Placeholder 3">
            <a:extLst>
              <a:ext uri="{FF2B5EF4-FFF2-40B4-BE49-F238E27FC236}">
                <a16:creationId xmlns:a16="http://schemas.microsoft.com/office/drawing/2014/main" id="{21D7A8B4-A17D-F748-B371-4B92F03D5A82}"/>
              </a:ext>
            </a:extLst>
          </p:cNvPr>
          <p:cNvSpPr>
            <a:spLocks noGrp="1"/>
          </p:cNvSpPr>
          <p:nvPr>
            <p:ph type="body" sz="half" idx="2"/>
          </p:nvPr>
        </p:nvSpPr>
        <p:spPr/>
        <p:txBody>
          <a:bodyPr/>
          <a:lstStyle/>
          <a:p>
            <a:endParaRPr lang="en-US"/>
          </a:p>
        </p:txBody>
      </p:sp>
      <p:sp>
        <p:nvSpPr>
          <p:cNvPr id="5" name="Slide Number Placeholder 4">
            <a:extLst>
              <a:ext uri="{FF2B5EF4-FFF2-40B4-BE49-F238E27FC236}">
                <a16:creationId xmlns:a16="http://schemas.microsoft.com/office/drawing/2014/main" id="{6F0E41ED-7656-6E40-B1C7-79F62E9E2555}"/>
              </a:ext>
            </a:extLst>
          </p:cNvPr>
          <p:cNvSpPr>
            <a:spLocks noGrp="1"/>
          </p:cNvSpPr>
          <p:nvPr>
            <p:ph type="sldNum" sz="quarter" idx="10"/>
          </p:nvPr>
        </p:nvSpPr>
        <p:spPr/>
        <p:txBody>
          <a:bodyPr/>
          <a:lstStyle/>
          <a:p>
            <a:pPr>
              <a:defRPr/>
            </a:pPr>
            <a:fld id="{D8EA18C6-28F1-3B47-AF4F-AD518E9A6B5A}" type="slidenum">
              <a:rPr lang="en-US" altLang="en-US" smtClean="0"/>
              <a:pPr>
                <a:defRPr/>
              </a:pPr>
              <a:t>2</a:t>
            </a:fld>
            <a:endParaRPr lang="en-US" altLang="en-US"/>
          </a:p>
        </p:txBody>
      </p:sp>
    </p:spTree>
    <p:extLst>
      <p:ext uri="{BB962C8B-B14F-4D97-AF65-F5344CB8AC3E}">
        <p14:creationId xmlns:p14="http://schemas.microsoft.com/office/powerpoint/2010/main" val="1245342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9662C-44D1-544C-95F3-0325B4D489C3}"/>
              </a:ext>
            </a:extLst>
          </p:cNvPr>
          <p:cNvSpPr>
            <a:spLocks noGrp="1"/>
          </p:cNvSpPr>
          <p:nvPr>
            <p:ph type="title"/>
          </p:nvPr>
        </p:nvSpPr>
        <p:spPr/>
        <p:txBody>
          <a:bodyPr/>
          <a:lstStyle/>
          <a:p>
            <a:r>
              <a:rPr lang="en-US" dirty="0"/>
              <a:t>Transfer Pathways</a:t>
            </a:r>
          </a:p>
        </p:txBody>
      </p:sp>
      <p:sp>
        <p:nvSpPr>
          <p:cNvPr id="3" name="Content Placeholder 2"/>
          <p:cNvSpPr>
            <a:spLocks noGrp="1"/>
          </p:cNvSpPr>
          <p:nvPr>
            <p:ph sz="half" idx="2"/>
          </p:nvPr>
        </p:nvSpPr>
        <p:spPr/>
        <p:txBody>
          <a:bodyPr/>
          <a:lstStyle/>
          <a:p>
            <a:endParaRPr lang="en-US"/>
          </a:p>
        </p:txBody>
      </p:sp>
      <p:sp>
        <p:nvSpPr>
          <p:cNvPr id="4" name="Content Placeholder 3"/>
          <p:cNvSpPr>
            <a:spLocks noGrp="1"/>
          </p:cNvSpPr>
          <p:nvPr>
            <p:ph sz="quarter" idx="4"/>
          </p:nvPr>
        </p:nvSpPr>
        <p:spPr/>
        <p:txBody>
          <a:bodyPr/>
          <a:lstStyle/>
          <a:p>
            <a:endParaRPr lang="en-US"/>
          </a:p>
        </p:txBody>
      </p:sp>
      <p:sp>
        <p:nvSpPr>
          <p:cNvPr id="5" name="Slide Number Placeholder 4">
            <a:extLst>
              <a:ext uri="{FF2B5EF4-FFF2-40B4-BE49-F238E27FC236}">
                <a16:creationId xmlns:a16="http://schemas.microsoft.com/office/drawing/2014/main" id="{E6F3DDE3-CB86-8E49-ABBD-71881162F10C}"/>
              </a:ext>
            </a:extLst>
          </p:cNvPr>
          <p:cNvSpPr>
            <a:spLocks noGrp="1"/>
          </p:cNvSpPr>
          <p:nvPr>
            <p:ph type="sldNum" sz="quarter" idx="10"/>
          </p:nvPr>
        </p:nvSpPr>
        <p:spPr/>
        <p:txBody>
          <a:bodyPr/>
          <a:lstStyle/>
          <a:p>
            <a:pPr>
              <a:defRPr/>
            </a:pPr>
            <a:fld id="{D8EA18C6-28F1-3B47-AF4F-AD518E9A6B5A}" type="slidenum">
              <a:rPr lang="en-US" altLang="en-US" smtClean="0"/>
              <a:pPr>
                <a:defRPr/>
              </a:pPr>
              <a:t>20</a:t>
            </a:fld>
            <a:endParaRPr lang="en-US" altLang="en-US"/>
          </a:p>
        </p:txBody>
      </p:sp>
      <p:pic>
        <p:nvPicPr>
          <p:cNvPr id="9218" name="Picture 2" descr="https://lh4.googleusercontent.com/F9fnKwI-nwY9uwjSKbD2zVEEQzLSeSLcorOdrRugo8GV3lDyZPACLY6_h0HWP9DR8_ucTU-P7a_cMxw7DTuBm4v6M2pmuynHAey5Wko513nHqpWwTwcAmICVxspnmaHK42-YV-ibrXvZnfvdFddlcQ">
            <a:extLst>
              <a:ext uri="{FF2B5EF4-FFF2-40B4-BE49-F238E27FC236}">
                <a16:creationId xmlns:a16="http://schemas.microsoft.com/office/drawing/2014/main" id="{70F480FD-ADE7-7A43-B8A6-519565A070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4530"/>
          <a:stretch/>
        </p:blipFill>
        <p:spPr bwMode="auto">
          <a:xfrm>
            <a:off x="1289451" y="1798320"/>
            <a:ext cx="4910736" cy="266854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lh5.googleusercontent.com/o4vknDw7C_YRb7CxK0HOBr8odKt0r34k5TFJexBYxXznznQ8dYaCMzYYmY7gqdrxvfpYcO7gPQ7vo73r2td1ooDcaHAotlU2Mcd44azpZ4ACE4SI0bMVOTqg-I2zV7nZuJuJxAsPgltRoG61SGTgxw">
            <a:extLst>
              <a:ext uri="{FF2B5EF4-FFF2-40B4-BE49-F238E27FC236}">
                <a16:creationId xmlns:a16="http://schemas.microsoft.com/office/drawing/2014/main" id="{4742C005-5808-4B40-A7DE-834D235045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8259" y="1796770"/>
            <a:ext cx="4959226" cy="4047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374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364C9-B721-F242-A502-83C12DAC0483}"/>
              </a:ext>
            </a:extLst>
          </p:cNvPr>
          <p:cNvSpPr>
            <a:spLocks noGrp="1"/>
          </p:cNvSpPr>
          <p:nvPr>
            <p:ph type="title"/>
          </p:nvPr>
        </p:nvSpPr>
        <p:spPr/>
        <p:txBody>
          <a:bodyPr>
            <a:normAutofit/>
          </a:bodyPr>
          <a:lstStyle/>
          <a:p>
            <a:r>
              <a:rPr lang="en-US" dirty="0"/>
              <a:t>Transfer Pathways (Example)</a:t>
            </a:r>
          </a:p>
        </p:txBody>
      </p:sp>
      <p:pic>
        <p:nvPicPr>
          <p:cNvPr id="10242" name="Picture 2" descr="https://lh6.googleusercontent.com/PFcJ4By8Ot45fH1PJ9HAx0BXQPiANIbqitzI8ZL-4x7v8-WvAfoUah-ycpcs5CjWvjLqN1h4cjSRaTKX0mcMVy05GF1wvCet4V9N5gPptgHYoApVcXYyQGRDzvNL02leTVBgFBVdjcoKHqgT_v2Yvg">
            <a:extLst>
              <a:ext uri="{FF2B5EF4-FFF2-40B4-BE49-F238E27FC236}">
                <a16:creationId xmlns:a16="http://schemas.microsoft.com/office/drawing/2014/main" id="{51181BD0-D182-904F-B7AD-662BE3A8E1A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1277938" y="2127437"/>
            <a:ext cx="4922837" cy="3733426"/>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https://lh4.googleusercontent.com/C1VYmwSysV6xOt213pSEiDPEpmcXnkb-J91R6Oxtu7G9vr_uLk8pKHSxJVBLQtkJWgxnzlbTJ-UuB8kbunsREXRqxszxYVlVISXcaXWZkTcuJpc358VbxXEwsHvqxIAM-eWVtPIArr1V0z-hEjMuOg">
            <a:extLst>
              <a:ext uri="{FF2B5EF4-FFF2-40B4-BE49-F238E27FC236}">
                <a16:creationId xmlns:a16="http://schemas.microsoft.com/office/drawing/2014/main" id="{7972C181-923C-ED41-ADCF-3E87721F18DD}"/>
              </a:ext>
            </a:extLst>
          </p:cNvPr>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tretch>
            <a:fillRect/>
          </a:stretch>
        </p:blipFill>
        <p:spPr bwMode="auto">
          <a:xfrm>
            <a:off x="6388100" y="3217111"/>
            <a:ext cx="4949825" cy="1554079"/>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AA1892AB-9DA4-2045-BC5F-964B2C8D6073}"/>
              </a:ext>
            </a:extLst>
          </p:cNvPr>
          <p:cNvSpPr>
            <a:spLocks noGrp="1"/>
          </p:cNvSpPr>
          <p:nvPr>
            <p:ph type="sldNum" sz="quarter" idx="10"/>
          </p:nvPr>
        </p:nvSpPr>
        <p:spPr/>
        <p:txBody>
          <a:bodyPr/>
          <a:lstStyle/>
          <a:p>
            <a:pPr>
              <a:defRPr/>
            </a:pPr>
            <a:fld id="{541C1AB4-F0EA-3940-A3A7-33051516FBC7}" type="slidenum">
              <a:rPr lang="en-US" altLang="en-US" smtClean="0"/>
              <a:pPr>
                <a:defRPr/>
              </a:pPr>
              <a:t>21</a:t>
            </a:fld>
            <a:endParaRPr lang="en-US" altLang="en-US"/>
          </a:p>
        </p:txBody>
      </p:sp>
    </p:spTree>
    <p:extLst>
      <p:ext uri="{BB962C8B-B14F-4D97-AF65-F5344CB8AC3E}">
        <p14:creationId xmlns:p14="http://schemas.microsoft.com/office/powerpoint/2010/main" val="1153574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D642E12-3DFA-1B4C-8CC9-34EEF1387654}"/>
              </a:ext>
            </a:extLst>
          </p:cNvPr>
          <p:cNvSpPr>
            <a:spLocks noGrp="1"/>
          </p:cNvSpPr>
          <p:nvPr>
            <p:ph type="title"/>
          </p:nvPr>
        </p:nvSpPr>
        <p:spPr/>
        <p:txBody>
          <a:bodyPr/>
          <a:lstStyle/>
          <a:p>
            <a:r>
              <a:rPr lang="en-US" dirty="0">
                <a:hlinkClick r:id="rId3">
                  <a:extLst>
                    <a:ext uri="{A12FA001-AC4F-418D-AE19-62706E023703}">
                      <ahyp:hlinkClr xmlns:ahyp="http://schemas.microsoft.com/office/drawing/2018/hyperlinkcolor" val="tx"/>
                    </a:ext>
                  </a:extLst>
                </a:hlinkClick>
              </a:rPr>
              <a:t>Pathways+</a:t>
            </a:r>
            <a:endParaRPr lang="en-US" dirty="0"/>
          </a:p>
        </p:txBody>
      </p:sp>
      <p:sp>
        <p:nvSpPr>
          <p:cNvPr id="8" name="Text Placeholder 7">
            <a:extLst>
              <a:ext uri="{FF2B5EF4-FFF2-40B4-BE49-F238E27FC236}">
                <a16:creationId xmlns:a16="http://schemas.microsoft.com/office/drawing/2014/main" id="{1DEE053B-46B3-9945-8D74-2D46FFA2ED51}"/>
              </a:ext>
            </a:extLst>
          </p:cNvPr>
          <p:cNvSpPr>
            <a:spLocks noGrp="1"/>
          </p:cNvSpPr>
          <p:nvPr>
            <p:ph type="body" sz="half" idx="2"/>
          </p:nvPr>
        </p:nvSpPr>
        <p:spPr/>
        <p:txBody>
          <a:bodyPr>
            <a:normAutofit/>
          </a:bodyPr>
          <a:lstStyle/>
          <a:p>
            <a:r>
              <a:rPr lang="en-US" dirty="0"/>
              <a:t>Pathways</a:t>
            </a:r>
          </a:p>
          <a:p>
            <a:r>
              <a:rPr lang="en-US" dirty="0"/>
              <a:t>+</a:t>
            </a:r>
          </a:p>
          <a:p>
            <a:r>
              <a:rPr lang="en-US" dirty="0"/>
              <a:t>TAG</a:t>
            </a:r>
          </a:p>
          <a:p>
            <a:endParaRPr lang="en-US" dirty="0"/>
          </a:p>
        </p:txBody>
      </p:sp>
      <p:sp>
        <p:nvSpPr>
          <p:cNvPr id="5" name="Slide Number Placeholder 4">
            <a:extLst>
              <a:ext uri="{FF2B5EF4-FFF2-40B4-BE49-F238E27FC236}">
                <a16:creationId xmlns:a16="http://schemas.microsoft.com/office/drawing/2014/main" id="{8CC484F9-D996-834E-A14C-9717CFF37433}"/>
              </a:ext>
            </a:extLst>
          </p:cNvPr>
          <p:cNvSpPr>
            <a:spLocks noGrp="1"/>
          </p:cNvSpPr>
          <p:nvPr>
            <p:ph type="sldNum" sz="quarter" idx="10"/>
          </p:nvPr>
        </p:nvSpPr>
        <p:spPr/>
        <p:txBody>
          <a:bodyPr/>
          <a:lstStyle/>
          <a:p>
            <a:pPr>
              <a:defRPr/>
            </a:pPr>
            <a:fld id="{541C1AB4-F0EA-3940-A3A7-33051516FBC7}" type="slidenum">
              <a:rPr lang="en-US" altLang="en-US" smtClean="0"/>
              <a:pPr>
                <a:defRPr/>
              </a:pPr>
              <a:t>22</a:t>
            </a:fld>
            <a:endParaRPr lang="en-US" altLang="en-US"/>
          </a:p>
        </p:txBody>
      </p:sp>
      <p:pic>
        <p:nvPicPr>
          <p:cNvPr id="11266" name="Picture 2" descr="https://lh4.googleusercontent.com/NlV2sVTgRtC1teTGNMnVbQfYUMOCQ-ZN-mvEXPa0N08S4LFGfGoFCZKwoYPCoqdZusJjA52cOmMJWek6HfXLufYuF5nzVTeMOGp849ViuIelfUFAbatpMTuUFR2Y29kiBQG3HLGia5DY1BhhtgdxMA">
            <a:extLst>
              <a:ext uri="{FF2B5EF4-FFF2-40B4-BE49-F238E27FC236}">
                <a16:creationId xmlns:a16="http://schemas.microsoft.com/office/drawing/2014/main" id="{9CD924C2-EC4E-3F49-82D6-F4D6D3D22BA2}"/>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360863" y="2105786"/>
            <a:ext cx="6672262" cy="2268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654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D642E12-3DFA-1B4C-8CC9-34EEF1387654}"/>
              </a:ext>
            </a:extLst>
          </p:cNvPr>
          <p:cNvSpPr>
            <a:spLocks noGrp="1"/>
          </p:cNvSpPr>
          <p:nvPr>
            <p:ph type="title"/>
          </p:nvPr>
        </p:nvSpPr>
        <p:spPr/>
        <p:txBody>
          <a:bodyPr/>
          <a:lstStyle/>
          <a:p>
            <a:r>
              <a:rPr lang="en-US" dirty="0">
                <a:hlinkClick r:id="rId3">
                  <a:extLst>
                    <a:ext uri="{A12FA001-AC4F-418D-AE19-62706E023703}">
                      <ahyp:hlinkClr xmlns:ahyp="http://schemas.microsoft.com/office/drawing/2018/hyperlinkcolor" val="tx"/>
                    </a:ext>
                  </a:extLst>
                </a:hlinkClick>
              </a:rPr>
              <a:t>Pathways+</a:t>
            </a:r>
            <a:endParaRPr lang="en-US" dirty="0"/>
          </a:p>
        </p:txBody>
      </p:sp>
      <p:sp>
        <p:nvSpPr>
          <p:cNvPr id="2" name="Content Placeholder 1"/>
          <p:cNvSpPr>
            <a:spLocks noGrp="1"/>
          </p:cNvSpPr>
          <p:nvPr>
            <p:ph idx="1"/>
          </p:nvPr>
        </p:nvSpPr>
        <p:spPr/>
        <p:txBody>
          <a:bodyPr/>
          <a:lstStyle/>
          <a:p>
            <a:endParaRPr lang="en-US"/>
          </a:p>
        </p:txBody>
      </p:sp>
      <p:sp>
        <p:nvSpPr>
          <p:cNvPr id="8" name="Text Placeholder 7">
            <a:extLst>
              <a:ext uri="{FF2B5EF4-FFF2-40B4-BE49-F238E27FC236}">
                <a16:creationId xmlns:a16="http://schemas.microsoft.com/office/drawing/2014/main" id="{1DEE053B-46B3-9945-8D74-2D46FFA2ED51}"/>
              </a:ext>
            </a:extLst>
          </p:cNvPr>
          <p:cNvSpPr>
            <a:spLocks noGrp="1"/>
          </p:cNvSpPr>
          <p:nvPr>
            <p:ph type="body" sz="half" idx="2"/>
          </p:nvPr>
        </p:nvSpPr>
        <p:spPr/>
        <p:txBody>
          <a:bodyPr>
            <a:normAutofit/>
          </a:bodyPr>
          <a:lstStyle/>
          <a:p>
            <a:r>
              <a:rPr lang="en-US" dirty="0">
                <a:solidFill>
                  <a:schemeClr val="accent4"/>
                </a:solidFill>
                <a:hlinkClick r:id="rId4">
                  <a:extLst>
                    <a:ext uri="{A12FA001-AC4F-418D-AE19-62706E023703}">
                      <ahyp:hlinkClr xmlns:ahyp="http://schemas.microsoft.com/office/drawing/2018/hyperlinkcolor" val="tx"/>
                    </a:ext>
                  </a:extLst>
                </a:hlinkClick>
              </a:rPr>
              <a:t>Transfer Pathways Guide</a:t>
            </a:r>
            <a:endParaRPr lang="en-US" dirty="0">
              <a:solidFill>
                <a:schemeClr val="accent4"/>
              </a:solidFill>
            </a:endParaRPr>
          </a:p>
        </p:txBody>
      </p:sp>
      <p:sp>
        <p:nvSpPr>
          <p:cNvPr id="5" name="Slide Number Placeholder 4">
            <a:extLst>
              <a:ext uri="{FF2B5EF4-FFF2-40B4-BE49-F238E27FC236}">
                <a16:creationId xmlns:a16="http://schemas.microsoft.com/office/drawing/2014/main" id="{8CC484F9-D996-834E-A14C-9717CFF37433}"/>
              </a:ext>
            </a:extLst>
          </p:cNvPr>
          <p:cNvSpPr>
            <a:spLocks noGrp="1"/>
          </p:cNvSpPr>
          <p:nvPr>
            <p:ph type="sldNum" sz="quarter" idx="10"/>
          </p:nvPr>
        </p:nvSpPr>
        <p:spPr/>
        <p:txBody>
          <a:bodyPr/>
          <a:lstStyle/>
          <a:p>
            <a:pPr>
              <a:defRPr/>
            </a:pPr>
            <a:fld id="{541C1AB4-F0EA-3940-A3A7-33051516FBC7}" type="slidenum">
              <a:rPr lang="en-US" altLang="en-US" smtClean="0"/>
              <a:pPr>
                <a:defRPr/>
              </a:pPr>
              <a:t>23</a:t>
            </a:fld>
            <a:endParaRPr lang="en-US" altLang="en-US"/>
          </a:p>
        </p:txBody>
      </p:sp>
      <p:pic>
        <p:nvPicPr>
          <p:cNvPr id="12290" name="Picture 2" descr="https://lh5.googleusercontent.com/N2EHlnLExzH8VUF0nWrvrFakTM0SIuCb7EhmQ_ysl02jG5u8SdzhXTAa4ovEHSbog23A7YE3_RemXlg7QCTqKLuNTUQhOk6YL2JotZXjvkomL-ifOCgJaJSpbov8RcXp1Jo5hpxky7Uh_9fUzKDsTA">
            <a:extLst>
              <a:ext uri="{FF2B5EF4-FFF2-40B4-BE49-F238E27FC236}">
                <a16:creationId xmlns:a16="http://schemas.microsoft.com/office/drawing/2014/main" id="{696458F0-1DD8-F14D-B262-FCC896F7B0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0863" y="1193843"/>
            <a:ext cx="6560516" cy="509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2416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4F7E5-D4A8-2C41-BB63-21FABD71AC94}"/>
              </a:ext>
            </a:extLst>
          </p:cNvPr>
          <p:cNvSpPr>
            <a:spLocks noGrp="1"/>
          </p:cNvSpPr>
          <p:nvPr>
            <p:ph type="title"/>
          </p:nvPr>
        </p:nvSpPr>
        <p:spPr>
          <a:xfrm>
            <a:off x="227886" y="1335091"/>
            <a:ext cx="3063954" cy="1890709"/>
          </a:xfrm>
        </p:spPr>
        <p:txBody>
          <a:bodyPr>
            <a:normAutofit/>
          </a:bodyPr>
          <a:lstStyle/>
          <a:p>
            <a:r>
              <a:rPr lang="en-US" dirty="0"/>
              <a:t>UCTP:</a:t>
            </a:r>
            <a:br>
              <a:rPr lang="en-US" dirty="0"/>
            </a:br>
            <a:r>
              <a:rPr lang="en-US" dirty="0"/>
              <a:t>UC Transfer Pathways</a:t>
            </a:r>
          </a:p>
        </p:txBody>
      </p:sp>
      <p:sp>
        <p:nvSpPr>
          <p:cNvPr id="3" name="Content Placeholder 2">
            <a:extLst>
              <a:ext uri="{FF2B5EF4-FFF2-40B4-BE49-F238E27FC236}">
                <a16:creationId xmlns:a16="http://schemas.microsoft.com/office/drawing/2014/main" id="{8A2B298D-9CB9-1144-A1D9-8998537570B8}"/>
              </a:ext>
            </a:extLst>
          </p:cNvPr>
          <p:cNvSpPr>
            <a:spLocks noGrp="1"/>
          </p:cNvSpPr>
          <p:nvPr>
            <p:ph idx="1"/>
          </p:nvPr>
        </p:nvSpPr>
        <p:spPr/>
        <p:txBody>
          <a:bodyPr/>
          <a:lstStyle/>
          <a:p>
            <a:endParaRPr lang="en-US"/>
          </a:p>
        </p:txBody>
      </p:sp>
      <p:sp>
        <p:nvSpPr>
          <p:cNvPr id="4" name="Text Placeholder 3">
            <a:extLst>
              <a:ext uri="{FF2B5EF4-FFF2-40B4-BE49-F238E27FC236}">
                <a16:creationId xmlns:a16="http://schemas.microsoft.com/office/drawing/2014/main" id="{2A43C134-3554-0A43-A3CB-BD7A2A66C288}"/>
              </a:ext>
            </a:extLst>
          </p:cNvPr>
          <p:cNvSpPr>
            <a:spLocks noGrp="1"/>
          </p:cNvSpPr>
          <p:nvPr>
            <p:ph type="body" sz="half" idx="2"/>
          </p:nvPr>
        </p:nvSpPr>
        <p:spPr>
          <a:xfrm>
            <a:off x="227885" y="3225800"/>
            <a:ext cx="3063955" cy="2297110"/>
          </a:xfrm>
        </p:spPr>
        <p:txBody>
          <a:bodyPr>
            <a:normAutofit/>
          </a:bodyPr>
          <a:lstStyle/>
          <a:p>
            <a:r>
              <a:rPr lang="en-US" dirty="0"/>
              <a:t>Chemistry</a:t>
            </a:r>
          </a:p>
          <a:p>
            <a:r>
              <a:rPr lang="en-US" dirty="0"/>
              <a:t>&amp;</a:t>
            </a:r>
          </a:p>
          <a:p>
            <a:r>
              <a:rPr lang="en-US" dirty="0"/>
              <a:t>Physics</a:t>
            </a:r>
          </a:p>
        </p:txBody>
      </p:sp>
      <p:sp>
        <p:nvSpPr>
          <p:cNvPr id="5" name="Slide Number Placeholder 4">
            <a:extLst>
              <a:ext uri="{FF2B5EF4-FFF2-40B4-BE49-F238E27FC236}">
                <a16:creationId xmlns:a16="http://schemas.microsoft.com/office/drawing/2014/main" id="{DB774545-A053-1C43-84D8-0997237D0789}"/>
              </a:ext>
            </a:extLst>
          </p:cNvPr>
          <p:cNvSpPr>
            <a:spLocks noGrp="1"/>
          </p:cNvSpPr>
          <p:nvPr>
            <p:ph type="sldNum" sz="quarter" idx="10"/>
          </p:nvPr>
        </p:nvSpPr>
        <p:spPr/>
        <p:txBody>
          <a:bodyPr/>
          <a:lstStyle/>
          <a:p>
            <a:pPr>
              <a:defRPr/>
            </a:pPr>
            <a:fld id="{D8EA18C6-28F1-3B47-AF4F-AD518E9A6B5A}" type="slidenum">
              <a:rPr lang="en-US" altLang="en-US" smtClean="0"/>
              <a:pPr>
                <a:defRPr/>
              </a:pPr>
              <a:t>24</a:t>
            </a:fld>
            <a:endParaRPr lang="en-US" altLang="en-US"/>
          </a:p>
        </p:txBody>
      </p:sp>
      <p:pic>
        <p:nvPicPr>
          <p:cNvPr id="13314" name="Picture 2" descr="https://lh3.googleusercontent.com/pPVKUHCvuK2kttEuvAH2Ns6YOI8fHU5-RvB8HK5_oB4YcOGlwSjMCcKYoEWkDNoZJRlDLhSUgoANLYBBXeYBqqCXXK_hWGiSX-G5VlPwnd-xh98lzJbqNKcjRO0m5p5GwHFYr5a6xUcxItbFv8wGpw">
            <a:extLst>
              <a:ext uri="{FF2B5EF4-FFF2-40B4-BE49-F238E27FC236}">
                <a16:creationId xmlns:a16="http://schemas.microsoft.com/office/drawing/2014/main" id="{8E40F761-6BB4-434E-9FB4-F8E258AA26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0863" y="1789044"/>
            <a:ext cx="6668753" cy="3919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6530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8B23F0D-E775-0746-AE10-820F02ADFC29}"/>
              </a:ext>
            </a:extLst>
          </p:cNvPr>
          <p:cNvSpPr>
            <a:spLocks noGrp="1"/>
          </p:cNvSpPr>
          <p:nvPr>
            <p:ph type="title"/>
          </p:nvPr>
        </p:nvSpPr>
        <p:spPr/>
        <p:txBody>
          <a:bodyPr>
            <a:normAutofit/>
          </a:bodyPr>
          <a:lstStyle/>
          <a:p>
            <a:r>
              <a:rPr lang="en-US" dirty="0"/>
              <a:t>UC/CSU Transfer Without an ADT/TAG </a:t>
            </a:r>
            <a:r>
              <a:rPr lang="en-US" dirty="0" err="1"/>
              <a:t>etc</a:t>
            </a:r>
            <a:r>
              <a:rPr lang="en-US" dirty="0"/>
              <a:t>…</a:t>
            </a:r>
          </a:p>
        </p:txBody>
      </p:sp>
      <p:sp>
        <p:nvSpPr>
          <p:cNvPr id="7" name="Content Placeholder 6">
            <a:extLst>
              <a:ext uri="{FF2B5EF4-FFF2-40B4-BE49-F238E27FC236}">
                <a16:creationId xmlns:a16="http://schemas.microsoft.com/office/drawing/2014/main" id="{611901AD-B53C-4F48-93B1-D39074563D0A}"/>
              </a:ext>
            </a:extLst>
          </p:cNvPr>
          <p:cNvSpPr>
            <a:spLocks noGrp="1"/>
          </p:cNvSpPr>
          <p:nvPr>
            <p:ph sz="half" idx="1"/>
          </p:nvPr>
        </p:nvSpPr>
        <p:spPr/>
        <p:txBody>
          <a:bodyPr/>
          <a:lstStyle/>
          <a:p>
            <a:r>
              <a:rPr lang="en-US" dirty="0"/>
              <a:t>Still a viable and necessary pathway for:</a:t>
            </a:r>
          </a:p>
          <a:p>
            <a:pPr lvl="1"/>
            <a:r>
              <a:rPr lang="en-US" dirty="0"/>
              <a:t>CSU majors that can’t take a TMC as similar</a:t>
            </a:r>
          </a:p>
          <a:p>
            <a:pPr lvl="1"/>
            <a:r>
              <a:rPr lang="en-US" dirty="0"/>
              <a:t>CSU impacted campuses and programs (updated annually):  </a:t>
            </a:r>
            <a:r>
              <a:rPr lang="en-US" sz="1200" u="sng" dirty="0">
                <a:solidFill>
                  <a:srgbClr val="0070C0"/>
                </a:solidFill>
                <a:hlinkClick r:id="rId3">
                  <a:extLst>
                    <a:ext uri="{A12FA001-AC4F-418D-AE19-62706E023703}">
                      <ahyp:hlinkClr xmlns:ahyp="http://schemas.microsoft.com/office/drawing/2018/hyperlinkcolor" val="tx"/>
                    </a:ext>
                  </a:extLst>
                </a:hlinkClick>
              </a:rPr>
              <a:t>https://www.calstate.edu/attend/impaction-at-the-csu/Documents/ImpactedProgramsMatrix.pdf</a:t>
            </a:r>
            <a:endParaRPr lang="en-US" sz="1200" dirty="0">
              <a:solidFill>
                <a:srgbClr val="0070C0"/>
              </a:solidFill>
            </a:endParaRPr>
          </a:p>
          <a:p>
            <a:r>
              <a:rPr lang="en-US" dirty="0"/>
              <a:t>CSU Redirection:  </a:t>
            </a:r>
            <a:r>
              <a:rPr lang="en-US" sz="1200" u="sng" dirty="0">
                <a:solidFill>
                  <a:srgbClr val="0070C0"/>
                </a:solidFill>
                <a:hlinkClick r:id="rId4">
                  <a:extLst>
                    <a:ext uri="{A12FA001-AC4F-418D-AE19-62706E023703}">
                      <ahyp:hlinkClr xmlns:ahyp="http://schemas.microsoft.com/office/drawing/2018/hyperlinkcolor" val="tx"/>
                    </a:ext>
                  </a:extLst>
                </a:hlinkClick>
              </a:rPr>
              <a:t>https://www.calstate.edu/apply/redirection</a:t>
            </a:r>
            <a:endParaRPr lang="en-US" sz="1200" dirty="0">
              <a:solidFill>
                <a:srgbClr val="0070C0"/>
              </a:solidFill>
            </a:endParaRPr>
          </a:p>
          <a:p>
            <a:r>
              <a:rPr lang="en-US" dirty="0"/>
              <a:t>UC campuses or majors that don’t offer TAGs</a:t>
            </a:r>
            <a:br>
              <a:rPr lang="en-US" dirty="0"/>
            </a:br>
            <a:br>
              <a:rPr lang="en-US" dirty="0"/>
            </a:br>
            <a:endParaRPr lang="en-US" dirty="0"/>
          </a:p>
        </p:txBody>
      </p:sp>
      <p:sp>
        <p:nvSpPr>
          <p:cNvPr id="5" name="Slide Number Placeholder 4">
            <a:extLst>
              <a:ext uri="{FF2B5EF4-FFF2-40B4-BE49-F238E27FC236}">
                <a16:creationId xmlns:a16="http://schemas.microsoft.com/office/drawing/2014/main" id="{2270BC5D-5604-5C47-8DD4-BF4A0D22FF7B}"/>
              </a:ext>
            </a:extLst>
          </p:cNvPr>
          <p:cNvSpPr>
            <a:spLocks noGrp="1"/>
          </p:cNvSpPr>
          <p:nvPr>
            <p:ph type="sldNum" sz="quarter" idx="10"/>
          </p:nvPr>
        </p:nvSpPr>
        <p:spPr/>
        <p:txBody>
          <a:bodyPr/>
          <a:lstStyle/>
          <a:p>
            <a:pPr>
              <a:defRPr/>
            </a:pPr>
            <a:fld id="{D8EA18C6-28F1-3B47-AF4F-AD518E9A6B5A}" type="slidenum">
              <a:rPr lang="en-US" altLang="en-US" smtClean="0"/>
              <a:pPr>
                <a:defRPr/>
              </a:pPr>
              <a:t>25</a:t>
            </a:fld>
            <a:endParaRPr lang="en-US" altLang="en-US"/>
          </a:p>
        </p:txBody>
      </p:sp>
    </p:spTree>
    <p:extLst>
      <p:ext uri="{BB962C8B-B14F-4D97-AF65-F5344CB8AC3E}">
        <p14:creationId xmlns:p14="http://schemas.microsoft.com/office/powerpoint/2010/main" val="40986695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2F81B-C9BC-EB40-90F8-BC41F6FAB7DB}"/>
              </a:ext>
            </a:extLst>
          </p:cNvPr>
          <p:cNvSpPr>
            <a:spLocks noGrp="1"/>
          </p:cNvSpPr>
          <p:nvPr>
            <p:ph type="title"/>
          </p:nvPr>
        </p:nvSpPr>
        <p:spPr>
          <a:xfrm>
            <a:off x="1467654" y="2315687"/>
            <a:ext cx="10046043" cy="1595685"/>
          </a:xfrm>
        </p:spPr>
        <p:txBody>
          <a:bodyPr>
            <a:normAutofit fontScale="90000"/>
          </a:bodyPr>
          <a:lstStyle/>
          <a:p>
            <a:pPr algn="ctr"/>
            <a:r>
              <a:rPr lang="en-US" sz="7200" dirty="0">
                <a:latin typeface="+mj-lt"/>
              </a:rPr>
              <a:t>CCC Baccalaureate Degrees</a:t>
            </a:r>
          </a:p>
        </p:txBody>
      </p:sp>
      <p:sp>
        <p:nvSpPr>
          <p:cNvPr id="5" name="Slide Number Placeholder 4">
            <a:extLst>
              <a:ext uri="{FF2B5EF4-FFF2-40B4-BE49-F238E27FC236}">
                <a16:creationId xmlns:a16="http://schemas.microsoft.com/office/drawing/2014/main" id="{C9922229-D038-DF4C-8B21-57157213E53E}"/>
              </a:ext>
            </a:extLst>
          </p:cNvPr>
          <p:cNvSpPr>
            <a:spLocks noGrp="1"/>
          </p:cNvSpPr>
          <p:nvPr>
            <p:ph type="sldNum" sz="quarter" idx="10"/>
          </p:nvPr>
        </p:nvSpPr>
        <p:spPr/>
        <p:txBody>
          <a:bodyPr/>
          <a:lstStyle/>
          <a:p>
            <a:pPr>
              <a:defRPr/>
            </a:pPr>
            <a:fld id="{D8EA18C6-28F1-3B47-AF4F-AD518E9A6B5A}" type="slidenum">
              <a:rPr lang="en-US" altLang="en-US" smtClean="0"/>
              <a:pPr>
                <a:defRPr/>
              </a:pPr>
              <a:t>26</a:t>
            </a:fld>
            <a:endParaRPr lang="en-US" altLang="en-US"/>
          </a:p>
        </p:txBody>
      </p:sp>
    </p:spTree>
    <p:extLst>
      <p:ext uri="{BB962C8B-B14F-4D97-AF65-F5344CB8AC3E}">
        <p14:creationId xmlns:p14="http://schemas.microsoft.com/office/powerpoint/2010/main" val="17137416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E56D05-B304-FE42-87BA-EF5EEA073338}"/>
              </a:ext>
            </a:extLst>
          </p:cNvPr>
          <p:cNvSpPr>
            <a:spLocks noGrp="1"/>
          </p:cNvSpPr>
          <p:nvPr>
            <p:ph type="title"/>
          </p:nvPr>
        </p:nvSpPr>
        <p:spPr/>
        <p:txBody>
          <a:bodyPr>
            <a:normAutofit/>
          </a:bodyPr>
          <a:lstStyle/>
          <a:p>
            <a:r>
              <a:rPr lang="en-US" dirty="0"/>
              <a:t>CCC Baccalaureate Degrees</a:t>
            </a:r>
          </a:p>
        </p:txBody>
      </p:sp>
      <p:sp>
        <p:nvSpPr>
          <p:cNvPr id="6" name="Content Placeholder 5">
            <a:extLst>
              <a:ext uri="{FF2B5EF4-FFF2-40B4-BE49-F238E27FC236}">
                <a16:creationId xmlns:a16="http://schemas.microsoft.com/office/drawing/2014/main" id="{CB9D59CF-1B7E-1342-9F08-8C94B9A40FD9}"/>
              </a:ext>
            </a:extLst>
          </p:cNvPr>
          <p:cNvSpPr>
            <a:spLocks noGrp="1"/>
          </p:cNvSpPr>
          <p:nvPr>
            <p:ph idx="1"/>
          </p:nvPr>
        </p:nvSpPr>
        <p:spPr/>
        <p:txBody>
          <a:bodyPr/>
          <a:lstStyle/>
          <a:p>
            <a:r>
              <a:rPr lang="en-US" dirty="0"/>
              <a:t>AB 927 (Medina, 2021) expanded CCC baccalaureate degrees allowing up to 30 new programs to be developed every year.  Not overlapping with UC/CSU remains a component of the law.</a:t>
            </a:r>
          </a:p>
          <a:p>
            <a:endParaRPr lang="en-US" dirty="0"/>
          </a:p>
          <a:p>
            <a:r>
              <a:rPr lang="en-US" dirty="0"/>
              <a:t>Currently 15 CCC baccalaureate degrees exist:  </a:t>
            </a:r>
            <a:r>
              <a:rPr lang="en-US" sz="1200" u="sng" dirty="0">
                <a:solidFill>
                  <a:srgbClr val="0070C0"/>
                </a:solidFill>
                <a:hlinkClick r:id="rId2">
                  <a:extLst>
                    <a:ext uri="{A12FA001-AC4F-418D-AE19-62706E023703}">
                      <ahyp:hlinkClr xmlns:ahyp="http://schemas.microsoft.com/office/drawing/2018/hyperlinkcolor" val="tx"/>
                    </a:ext>
                  </a:extLst>
                </a:hlinkClick>
              </a:rPr>
              <a:t>https://www.cccco.edu/About-Us/Chancellors-Office/Divisions/Educational-Services-and-Support/What-we-do/Curriculum-and-Instruction-Unit/Curriculum/Baccalaureate-Degree-Program</a:t>
            </a:r>
            <a:endParaRPr lang="en-US" sz="1200" dirty="0">
              <a:solidFill>
                <a:srgbClr val="0070C0"/>
              </a:solidFill>
            </a:endParaRPr>
          </a:p>
        </p:txBody>
      </p:sp>
      <p:sp>
        <p:nvSpPr>
          <p:cNvPr id="7" name="Text Placeholder 6">
            <a:extLst>
              <a:ext uri="{FF2B5EF4-FFF2-40B4-BE49-F238E27FC236}">
                <a16:creationId xmlns:a16="http://schemas.microsoft.com/office/drawing/2014/main" id="{93FBE825-C7AD-5F4A-B408-AD2903913D75}"/>
              </a:ext>
            </a:extLst>
          </p:cNvPr>
          <p:cNvSpPr>
            <a:spLocks noGrp="1"/>
          </p:cNvSpPr>
          <p:nvPr>
            <p:ph type="body" sz="half" idx="2"/>
          </p:nvPr>
        </p:nvSpPr>
        <p:spPr/>
        <p:txBody>
          <a:bodyPr/>
          <a:lstStyle/>
          <a:p>
            <a:endParaRPr lang="en-US"/>
          </a:p>
        </p:txBody>
      </p:sp>
      <p:sp>
        <p:nvSpPr>
          <p:cNvPr id="4" name="Slide Number Placeholder 3">
            <a:extLst>
              <a:ext uri="{FF2B5EF4-FFF2-40B4-BE49-F238E27FC236}">
                <a16:creationId xmlns:a16="http://schemas.microsoft.com/office/drawing/2014/main" id="{AD9099C8-3646-8E43-B369-4FE1A5873CB2}"/>
              </a:ext>
            </a:extLst>
          </p:cNvPr>
          <p:cNvSpPr>
            <a:spLocks noGrp="1"/>
          </p:cNvSpPr>
          <p:nvPr>
            <p:ph type="sldNum" sz="quarter" idx="10"/>
          </p:nvPr>
        </p:nvSpPr>
        <p:spPr/>
        <p:txBody>
          <a:bodyPr/>
          <a:lstStyle/>
          <a:p>
            <a:pPr>
              <a:defRPr/>
            </a:pPr>
            <a:fld id="{576C9E23-81DC-524C-9AAF-31FE3F6CAB57}" type="slidenum">
              <a:rPr lang="en-US" altLang="en-US" smtClean="0"/>
              <a:pPr>
                <a:defRPr/>
              </a:pPr>
              <a:t>27</a:t>
            </a:fld>
            <a:endParaRPr lang="en-US" altLang="en-US"/>
          </a:p>
        </p:txBody>
      </p:sp>
    </p:spTree>
    <p:extLst>
      <p:ext uri="{BB962C8B-B14F-4D97-AF65-F5344CB8AC3E}">
        <p14:creationId xmlns:p14="http://schemas.microsoft.com/office/powerpoint/2010/main" val="44269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E56D05-B304-FE42-87BA-EF5EEA073338}"/>
              </a:ext>
            </a:extLst>
          </p:cNvPr>
          <p:cNvSpPr>
            <a:spLocks noGrp="1"/>
          </p:cNvSpPr>
          <p:nvPr>
            <p:ph type="title"/>
          </p:nvPr>
        </p:nvSpPr>
        <p:spPr/>
        <p:txBody>
          <a:bodyPr>
            <a:normAutofit/>
          </a:bodyPr>
          <a:lstStyle/>
          <a:p>
            <a:r>
              <a:rPr lang="en-US" dirty="0"/>
              <a:t>CCC Baccalaureate Degrees</a:t>
            </a:r>
          </a:p>
        </p:txBody>
      </p:sp>
      <p:sp>
        <p:nvSpPr>
          <p:cNvPr id="6" name="Content Placeholder 5">
            <a:extLst>
              <a:ext uri="{FF2B5EF4-FFF2-40B4-BE49-F238E27FC236}">
                <a16:creationId xmlns:a16="http://schemas.microsoft.com/office/drawing/2014/main" id="{CB9D59CF-1B7E-1342-9F08-8C94B9A40FD9}"/>
              </a:ext>
            </a:extLst>
          </p:cNvPr>
          <p:cNvSpPr>
            <a:spLocks noGrp="1"/>
          </p:cNvSpPr>
          <p:nvPr>
            <p:ph idx="1"/>
          </p:nvPr>
        </p:nvSpPr>
        <p:spPr/>
        <p:txBody>
          <a:bodyPr/>
          <a:lstStyle/>
          <a:p>
            <a:endParaRPr lang="en-US" sz="1200" dirty="0"/>
          </a:p>
        </p:txBody>
      </p:sp>
      <p:sp>
        <p:nvSpPr>
          <p:cNvPr id="7" name="Text Placeholder 6">
            <a:extLst>
              <a:ext uri="{FF2B5EF4-FFF2-40B4-BE49-F238E27FC236}">
                <a16:creationId xmlns:a16="http://schemas.microsoft.com/office/drawing/2014/main" id="{93FBE825-C7AD-5F4A-B408-AD2903913D75}"/>
              </a:ext>
            </a:extLst>
          </p:cNvPr>
          <p:cNvSpPr>
            <a:spLocks noGrp="1"/>
          </p:cNvSpPr>
          <p:nvPr>
            <p:ph type="body" sz="half" idx="2"/>
          </p:nvPr>
        </p:nvSpPr>
        <p:spPr/>
        <p:txBody>
          <a:bodyPr/>
          <a:lstStyle/>
          <a:p>
            <a:endParaRPr lang="en-US"/>
          </a:p>
        </p:txBody>
      </p:sp>
      <p:sp>
        <p:nvSpPr>
          <p:cNvPr id="4" name="Slide Number Placeholder 3">
            <a:extLst>
              <a:ext uri="{FF2B5EF4-FFF2-40B4-BE49-F238E27FC236}">
                <a16:creationId xmlns:a16="http://schemas.microsoft.com/office/drawing/2014/main" id="{AD9099C8-3646-8E43-B369-4FE1A5873CB2}"/>
              </a:ext>
            </a:extLst>
          </p:cNvPr>
          <p:cNvSpPr>
            <a:spLocks noGrp="1"/>
          </p:cNvSpPr>
          <p:nvPr>
            <p:ph type="sldNum" sz="quarter" idx="10"/>
          </p:nvPr>
        </p:nvSpPr>
        <p:spPr/>
        <p:txBody>
          <a:bodyPr/>
          <a:lstStyle/>
          <a:p>
            <a:pPr>
              <a:defRPr/>
            </a:pPr>
            <a:fld id="{576C9E23-81DC-524C-9AAF-31FE3F6CAB57}" type="slidenum">
              <a:rPr lang="en-US" altLang="en-US" smtClean="0"/>
              <a:pPr>
                <a:defRPr/>
              </a:pPr>
              <a:t>28</a:t>
            </a:fld>
            <a:endParaRPr lang="en-US" altLang="en-US"/>
          </a:p>
        </p:txBody>
      </p:sp>
      <p:pic>
        <p:nvPicPr>
          <p:cNvPr id="14338" name="Picture 2" descr="https://lh5.googleusercontent.com/4epZoy8yI7ZDn6My4BWYNim7_U2qNe9PrwkkrIo9sPRMbAbvKjcZJ20sKq4auhqfT8iKVfwhhQyYYuHrogeLGZBrEjSnEPLkZz9aXIylXAIw817d7iUkNXgpBQu9c55GPRYiB2BCPb99FKqewlORVA">
            <a:extLst>
              <a:ext uri="{FF2B5EF4-FFF2-40B4-BE49-F238E27FC236}">
                <a16:creationId xmlns:a16="http://schemas.microsoft.com/office/drawing/2014/main" id="{C327546C-E6A1-C14A-9BBB-A00194B837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0"/>
            <a:ext cx="51831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3587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2F81B-C9BC-EB40-90F8-BC41F6FAB7DB}"/>
              </a:ext>
            </a:extLst>
          </p:cNvPr>
          <p:cNvSpPr>
            <a:spLocks noGrp="1"/>
          </p:cNvSpPr>
          <p:nvPr>
            <p:ph type="title"/>
          </p:nvPr>
        </p:nvSpPr>
        <p:spPr>
          <a:xfrm>
            <a:off x="1467654" y="2315687"/>
            <a:ext cx="10046043" cy="1595685"/>
          </a:xfrm>
        </p:spPr>
        <p:txBody>
          <a:bodyPr>
            <a:normAutofit/>
          </a:bodyPr>
          <a:lstStyle/>
          <a:p>
            <a:pPr algn="ctr"/>
            <a:r>
              <a:rPr lang="en-US" sz="7200" dirty="0">
                <a:latin typeface="+mj-lt"/>
              </a:rPr>
              <a:t>Transfer Data</a:t>
            </a:r>
          </a:p>
        </p:txBody>
      </p:sp>
      <p:sp>
        <p:nvSpPr>
          <p:cNvPr id="5" name="Slide Number Placeholder 4">
            <a:extLst>
              <a:ext uri="{FF2B5EF4-FFF2-40B4-BE49-F238E27FC236}">
                <a16:creationId xmlns:a16="http://schemas.microsoft.com/office/drawing/2014/main" id="{C9922229-D038-DF4C-8B21-57157213E53E}"/>
              </a:ext>
            </a:extLst>
          </p:cNvPr>
          <p:cNvSpPr>
            <a:spLocks noGrp="1"/>
          </p:cNvSpPr>
          <p:nvPr>
            <p:ph type="sldNum" sz="quarter" idx="10"/>
          </p:nvPr>
        </p:nvSpPr>
        <p:spPr/>
        <p:txBody>
          <a:bodyPr/>
          <a:lstStyle/>
          <a:p>
            <a:pPr>
              <a:defRPr/>
            </a:pPr>
            <a:fld id="{D8EA18C6-28F1-3B47-AF4F-AD518E9A6B5A}" type="slidenum">
              <a:rPr lang="en-US" altLang="en-US" smtClean="0"/>
              <a:pPr>
                <a:defRPr/>
              </a:pPr>
              <a:t>29</a:t>
            </a:fld>
            <a:endParaRPr lang="en-US" altLang="en-US"/>
          </a:p>
        </p:txBody>
      </p:sp>
    </p:spTree>
    <p:extLst>
      <p:ext uri="{BB962C8B-B14F-4D97-AF65-F5344CB8AC3E}">
        <p14:creationId xmlns:p14="http://schemas.microsoft.com/office/powerpoint/2010/main" val="3782138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B3638-228E-FF4A-8D46-A925B596D748}"/>
              </a:ext>
            </a:extLst>
          </p:cNvPr>
          <p:cNvSpPr>
            <a:spLocks noGrp="1"/>
          </p:cNvSpPr>
          <p:nvPr>
            <p:ph type="title"/>
          </p:nvPr>
        </p:nvSpPr>
        <p:spPr/>
        <p:txBody>
          <a:bodyPr/>
          <a:lstStyle/>
          <a:p>
            <a:r>
              <a:rPr lang="en-US" dirty="0"/>
              <a:t>Description</a:t>
            </a:r>
          </a:p>
        </p:txBody>
      </p:sp>
      <p:sp>
        <p:nvSpPr>
          <p:cNvPr id="3" name="Content Placeholder 2">
            <a:extLst>
              <a:ext uri="{FF2B5EF4-FFF2-40B4-BE49-F238E27FC236}">
                <a16:creationId xmlns:a16="http://schemas.microsoft.com/office/drawing/2014/main" id="{014EA787-7C2C-C94A-863F-F30461482B93}"/>
              </a:ext>
            </a:extLst>
          </p:cNvPr>
          <p:cNvSpPr>
            <a:spLocks noGrp="1"/>
          </p:cNvSpPr>
          <p:nvPr>
            <p:ph idx="1"/>
          </p:nvPr>
        </p:nvSpPr>
        <p:spPr/>
        <p:txBody>
          <a:bodyPr/>
          <a:lstStyle/>
          <a:p>
            <a:r>
              <a:rPr lang="en-US" dirty="0"/>
              <a:t>California community colleges are charged with preparing students to transfer, and most agree there is room for improvement. Presenters will review the data regarding transfer from the California Community College system to the CSU system and the current structure of associate degrees for transfer (ADTs), University of California transfer pathways (UCTPs), and locally articulated degrees. Updates will be provided on the Transfer Alignment Project.</a:t>
            </a:r>
          </a:p>
        </p:txBody>
      </p:sp>
      <p:sp>
        <p:nvSpPr>
          <p:cNvPr id="4" name="Text Placeholder 3">
            <a:extLst>
              <a:ext uri="{FF2B5EF4-FFF2-40B4-BE49-F238E27FC236}">
                <a16:creationId xmlns:a16="http://schemas.microsoft.com/office/drawing/2014/main" id="{C513871B-5B34-1449-B240-E4C0AFF1F7CB}"/>
              </a:ext>
            </a:extLst>
          </p:cNvPr>
          <p:cNvSpPr>
            <a:spLocks noGrp="1"/>
          </p:cNvSpPr>
          <p:nvPr>
            <p:ph type="body" sz="half" idx="2"/>
          </p:nvPr>
        </p:nvSpPr>
        <p:spPr/>
        <p:txBody>
          <a:bodyPr/>
          <a:lstStyle/>
          <a:p>
            <a:endParaRPr lang="en-US"/>
          </a:p>
        </p:txBody>
      </p:sp>
      <p:sp>
        <p:nvSpPr>
          <p:cNvPr id="5" name="Slide Number Placeholder 4">
            <a:extLst>
              <a:ext uri="{FF2B5EF4-FFF2-40B4-BE49-F238E27FC236}">
                <a16:creationId xmlns:a16="http://schemas.microsoft.com/office/drawing/2014/main" id="{926A373E-A7FB-CE4B-8CE0-CD36C6D0ADB5}"/>
              </a:ext>
            </a:extLst>
          </p:cNvPr>
          <p:cNvSpPr>
            <a:spLocks noGrp="1"/>
          </p:cNvSpPr>
          <p:nvPr>
            <p:ph type="sldNum" sz="quarter" idx="10"/>
          </p:nvPr>
        </p:nvSpPr>
        <p:spPr/>
        <p:txBody>
          <a:bodyPr/>
          <a:lstStyle/>
          <a:p>
            <a:pPr>
              <a:defRPr/>
            </a:pPr>
            <a:fld id="{D8EA18C6-28F1-3B47-AF4F-AD518E9A6B5A}" type="slidenum">
              <a:rPr lang="en-US" altLang="en-US" smtClean="0"/>
              <a:pPr>
                <a:defRPr/>
              </a:pPr>
              <a:t>3</a:t>
            </a:fld>
            <a:endParaRPr lang="en-US" altLang="en-US"/>
          </a:p>
        </p:txBody>
      </p:sp>
    </p:spTree>
    <p:extLst>
      <p:ext uri="{BB962C8B-B14F-4D97-AF65-F5344CB8AC3E}">
        <p14:creationId xmlns:p14="http://schemas.microsoft.com/office/powerpoint/2010/main" val="32894144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208B5-0FCB-6C4F-A284-C0ED583C60C2}"/>
              </a:ext>
            </a:extLst>
          </p:cNvPr>
          <p:cNvSpPr>
            <a:spLocks noGrp="1"/>
          </p:cNvSpPr>
          <p:nvPr>
            <p:ph type="title"/>
          </p:nvPr>
        </p:nvSpPr>
        <p:spPr>
          <a:xfrm>
            <a:off x="1277650" y="380010"/>
            <a:ext cx="10046043" cy="906917"/>
          </a:xfrm>
        </p:spPr>
        <p:txBody>
          <a:bodyPr/>
          <a:lstStyle/>
          <a:p>
            <a:pPr algn="ctr"/>
            <a:r>
              <a:rPr lang="en-US" dirty="0"/>
              <a:t>Transfer Data</a:t>
            </a:r>
          </a:p>
        </p:txBody>
      </p:sp>
      <p:sp>
        <p:nvSpPr>
          <p:cNvPr id="6" name="Content Placeholder 5">
            <a:extLst>
              <a:ext uri="{FF2B5EF4-FFF2-40B4-BE49-F238E27FC236}">
                <a16:creationId xmlns:a16="http://schemas.microsoft.com/office/drawing/2014/main" id="{2FBCFC36-9472-6E4D-8EB5-BAAECDBE3739}"/>
              </a:ext>
            </a:extLst>
          </p:cNvPr>
          <p:cNvSpPr>
            <a:spLocks noGrp="1"/>
          </p:cNvSpPr>
          <p:nvPr>
            <p:ph sz="half" idx="2"/>
          </p:nvPr>
        </p:nvSpPr>
        <p:spPr/>
        <p:txBody>
          <a:bodyPr/>
          <a:lstStyle/>
          <a:p>
            <a:r>
              <a:rPr lang="en-US" dirty="0"/>
              <a:t>Enrollment</a:t>
            </a:r>
          </a:p>
          <a:p>
            <a:r>
              <a:rPr lang="en-US" dirty="0"/>
              <a:t>Transfer admissions</a:t>
            </a:r>
          </a:p>
          <a:p>
            <a:r>
              <a:rPr lang="en-US" dirty="0"/>
              <a:t>Persistence</a:t>
            </a:r>
          </a:p>
          <a:p>
            <a:r>
              <a:rPr lang="en-US" dirty="0"/>
              <a:t>Outcomes</a:t>
            </a:r>
          </a:p>
          <a:p>
            <a:r>
              <a:rPr lang="en-US" dirty="0"/>
              <a:t>Salary information</a:t>
            </a:r>
          </a:p>
        </p:txBody>
      </p:sp>
      <p:sp>
        <p:nvSpPr>
          <p:cNvPr id="7" name="Content Placeholder 6">
            <a:extLst>
              <a:ext uri="{FF2B5EF4-FFF2-40B4-BE49-F238E27FC236}">
                <a16:creationId xmlns:a16="http://schemas.microsoft.com/office/drawing/2014/main" id="{2C763CF6-124D-1E4B-96A4-7306D82CA28A}"/>
              </a:ext>
            </a:extLst>
          </p:cNvPr>
          <p:cNvSpPr>
            <a:spLocks noGrp="1"/>
          </p:cNvSpPr>
          <p:nvPr>
            <p:ph sz="quarter" idx="4"/>
          </p:nvPr>
        </p:nvSpPr>
        <p:spPr/>
        <p:txBody>
          <a:bodyPr/>
          <a:lstStyle/>
          <a:p>
            <a:pPr marL="0" indent="0">
              <a:buNone/>
            </a:pPr>
            <a:r>
              <a:rPr lang="en-US" dirty="0"/>
              <a:t>Data sources:</a:t>
            </a:r>
          </a:p>
          <a:p>
            <a:pPr marL="0" indent="0">
              <a:buNone/>
            </a:pPr>
            <a:endParaRPr lang="en-US" dirty="0"/>
          </a:p>
          <a:p>
            <a:r>
              <a:rPr lang="en-US" dirty="0"/>
              <a:t>CCC Data Mart: </a:t>
            </a:r>
            <a:r>
              <a:rPr lang="en-US" sz="1200" u="sng" dirty="0">
                <a:solidFill>
                  <a:srgbClr val="0070C0"/>
                </a:solidFill>
                <a:hlinkClick r:id="rId2">
                  <a:extLst>
                    <a:ext uri="{A12FA001-AC4F-418D-AE19-62706E023703}">
                      <ahyp:hlinkClr xmlns:ahyp="http://schemas.microsoft.com/office/drawing/2018/hyperlinkcolor" val="tx"/>
                    </a:ext>
                  </a:extLst>
                </a:hlinkClick>
              </a:rPr>
              <a:t>https://datamart.cccco.edu/DataMart.aspx</a:t>
            </a:r>
            <a:endParaRPr lang="en-US" sz="1200" u="sng" dirty="0">
              <a:solidFill>
                <a:srgbClr val="0070C0"/>
              </a:solidFill>
            </a:endParaRPr>
          </a:p>
          <a:p>
            <a:pPr marL="0" indent="0">
              <a:buNone/>
            </a:pPr>
            <a:endParaRPr lang="en-US" sz="1200" dirty="0"/>
          </a:p>
          <a:p>
            <a:r>
              <a:rPr lang="en-US" dirty="0"/>
              <a:t>CSU Institutional Research:  </a:t>
            </a:r>
          </a:p>
          <a:p>
            <a:pPr marL="0" indent="0">
              <a:buNone/>
            </a:pPr>
            <a:r>
              <a:rPr lang="en-US" sz="1200" u="sng" dirty="0">
                <a:solidFill>
                  <a:srgbClr val="0070C0"/>
                </a:solidFill>
                <a:hlinkClick r:id="rId3">
                  <a:extLst>
                    <a:ext uri="{A12FA001-AC4F-418D-AE19-62706E023703}">
                      <ahyp:hlinkClr xmlns:ahyp="http://schemas.microsoft.com/office/drawing/2018/hyperlinkcolor" val="tx"/>
                    </a:ext>
                  </a:extLst>
                </a:hlinkClick>
              </a:rPr>
              <a:t>https://www.calstate.edu/data-center/institutional-research-analyses/</a:t>
            </a:r>
            <a:endParaRPr lang="en-US" sz="1200" u="sng" dirty="0">
              <a:solidFill>
                <a:srgbClr val="0070C0"/>
              </a:solidFill>
            </a:endParaRPr>
          </a:p>
          <a:p>
            <a:pPr marL="0" indent="0">
              <a:buNone/>
            </a:pPr>
            <a:endParaRPr lang="en-US" sz="1200" dirty="0"/>
          </a:p>
          <a:p>
            <a:r>
              <a:rPr lang="en-US" dirty="0"/>
              <a:t>UC Information Center: </a:t>
            </a:r>
          </a:p>
          <a:p>
            <a:pPr marL="0" indent="0">
              <a:buNone/>
            </a:pPr>
            <a:r>
              <a:rPr lang="en-US" sz="1200" u="sng" dirty="0">
                <a:solidFill>
                  <a:srgbClr val="0070C0"/>
                </a:solidFill>
                <a:hlinkClick r:id="rId4">
                  <a:extLst>
                    <a:ext uri="{A12FA001-AC4F-418D-AE19-62706E023703}">
                      <ahyp:hlinkClr xmlns:ahyp="http://schemas.microsoft.com/office/drawing/2018/hyperlinkcolor" val="tx"/>
                    </a:ext>
                  </a:extLst>
                </a:hlinkClick>
              </a:rPr>
              <a:t>https://www.universityofcalifornia.edu/about-us/information-center</a:t>
            </a:r>
            <a:endParaRPr lang="en-US" sz="1200" dirty="0">
              <a:solidFill>
                <a:srgbClr val="0070C0"/>
              </a:solidFill>
            </a:endParaRPr>
          </a:p>
          <a:p>
            <a:endParaRPr lang="en-US" dirty="0"/>
          </a:p>
        </p:txBody>
      </p:sp>
      <p:sp>
        <p:nvSpPr>
          <p:cNvPr id="5" name="Slide Number Placeholder 4">
            <a:extLst>
              <a:ext uri="{FF2B5EF4-FFF2-40B4-BE49-F238E27FC236}">
                <a16:creationId xmlns:a16="http://schemas.microsoft.com/office/drawing/2014/main" id="{643B4DF7-CC5C-1643-8B9C-6E19696F16D4}"/>
              </a:ext>
            </a:extLst>
          </p:cNvPr>
          <p:cNvSpPr>
            <a:spLocks noGrp="1"/>
          </p:cNvSpPr>
          <p:nvPr>
            <p:ph type="sldNum" sz="quarter" idx="10"/>
          </p:nvPr>
        </p:nvSpPr>
        <p:spPr/>
        <p:txBody>
          <a:bodyPr/>
          <a:lstStyle/>
          <a:p>
            <a:pPr>
              <a:defRPr/>
            </a:pPr>
            <a:fld id="{D8EA18C6-28F1-3B47-AF4F-AD518E9A6B5A}" type="slidenum">
              <a:rPr lang="en-US" altLang="en-US" smtClean="0"/>
              <a:pPr>
                <a:defRPr/>
              </a:pPr>
              <a:t>30</a:t>
            </a:fld>
            <a:endParaRPr lang="en-US" altLang="en-US"/>
          </a:p>
        </p:txBody>
      </p:sp>
    </p:spTree>
    <p:extLst>
      <p:ext uri="{BB962C8B-B14F-4D97-AF65-F5344CB8AC3E}">
        <p14:creationId xmlns:p14="http://schemas.microsoft.com/office/powerpoint/2010/main" val="10084514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D295CE6-82BE-1149-B0C5-7DFFC3030DAD}"/>
              </a:ext>
            </a:extLst>
          </p:cNvPr>
          <p:cNvSpPr>
            <a:spLocks noGrp="1"/>
          </p:cNvSpPr>
          <p:nvPr>
            <p:ph type="title"/>
          </p:nvPr>
        </p:nvSpPr>
        <p:spPr>
          <a:xfrm>
            <a:off x="1277650" y="305765"/>
            <a:ext cx="10046043" cy="728787"/>
          </a:xfrm>
        </p:spPr>
        <p:txBody>
          <a:bodyPr/>
          <a:lstStyle/>
          <a:p>
            <a:pPr algn="ctr"/>
            <a:r>
              <a:rPr lang="en-US" dirty="0"/>
              <a:t>Transfer Data to CSU</a:t>
            </a:r>
          </a:p>
        </p:txBody>
      </p:sp>
      <p:sp>
        <p:nvSpPr>
          <p:cNvPr id="7" name="Content Placeholder 6">
            <a:extLst>
              <a:ext uri="{FF2B5EF4-FFF2-40B4-BE49-F238E27FC236}">
                <a16:creationId xmlns:a16="http://schemas.microsoft.com/office/drawing/2014/main" id="{F012BF7A-D0EF-BD4A-9261-CE952A7D0747}"/>
              </a:ext>
            </a:extLst>
          </p:cNvPr>
          <p:cNvSpPr>
            <a:spLocks noGrp="1"/>
          </p:cNvSpPr>
          <p:nvPr>
            <p:ph sz="half" idx="1"/>
          </p:nvPr>
        </p:nvSpPr>
        <p:spPr/>
        <p:txBody>
          <a:bodyPr/>
          <a:lstStyle/>
          <a:p>
            <a:endParaRPr lang="en-US"/>
          </a:p>
        </p:txBody>
      </p:sp>
      <p:sp>
        <p:nvSpPr>
          <p:cNvPr id="5" name="Slide Number Placeholder 4">
            <a:extLst>
              <a:ext uri="{FF2B5EF4-FFF2-40B4-BE49-F238E27FC236}">
                <a16:creationId xmlns:a16="http://schemas.microsoft.com/office/drawing/2014/main" id="{7EC1FF2D-70CA-5E4B-946C-587A7A9088AF}"/>
              </a:ext>
            </a:extLst>
          </p:cNvPr>
          <p:cNvSpPr>
            <a:spLocks noGrp="1"/>
          </p:cNvSpPr>
          <p:nvPr>
            <p:ph type="sldNum" sz="quarter" idx="10"/>
          </p:nvPr>
        </p:nvSpPr>
        <p:spPr/>
        <p:txBody>
          <a:bodyPr/>
          <a:lstStyle/>
          <a:p>
            <a:pPr>
              <a:defRPr/>
            </a:pPr>
            <a:fld id="{541C1AB4-F0EA-3940-A3A7-33051516FBC7}" type="slidenum">
              <a:rPr lang="en-US" altLang="en-US" smtClean="0"/>
              <a:pPr>
                <a:defRPr/>
              </a:pPr>
              <a:t>31</a:t>
            </a:fld>
            <a:endParaRPr lang="en-US" altLang="en-US"/>
          </a:p>
        </p:txBody>
      </p:sp>
      <p:pic>
        <p:nvPicPr>
          <p:cNvPr id="15362" name="Picture 2" descr="https://lh3.googleusercontent.com/-IPO0BAlXINrKuawFuBQnme-Frv_vBFz3_Mbj8bf-nP4_k6SBMy9SQYD0YlamLzWJSd-XQzEIO7clqYN4BzgwjMjonAiI6XQoiaw1adFrJXDUt5143YZOUz-jY0fMtGgPEFT42Wtc0qHt1TQlPHFqQ">
            <a:extLst>
              <a:ext uri="{FF2B5EF4-FFF2-40B4-BE49-F238E27FC236}">
                <a16:creationId xmlns:a16="http://schemas.microsoft.com/office/drawing/2014/main" id="{6C328689-E80C-1A45-8EC1-98D6DF33CF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4488" y="993147"/>
            <a:ext cx="8911318" cy="5864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8543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6D19D-E9C6-7F40-BD42-E8DC97C0BA6E}"/>
              </a:ext>
            </a:extLst>
          </p:cNvPr>
          <p:cNvSpPr>
            <a:spLocks noGrp="1"/>
          </p:cNvSpPr>
          <p:nvPr>
            <p:ph type="title"/>
          </p:nvPr>
        </p:nvSpPr>
        <p:spPr/>
        <p:txBody>
          <a:bodyPr/>
          <a:lstStyle/>
          <a:p>
            <a:r>
              <a:rPr lang="en-US" dirty="0">
                <a:solidFill>
                  <a:srgbClr val="0070C0"/>
                </a:solidFill>
                <a:hlinkClick r:id="rId2">
                  <a:extLst>
                    <a:ext uri="{A12FA001-AC4F-418D-AE19-62706E023703}">
                      <ahyp:hlinkClr xmlns:ahyp="http://schemas.microsoft.com/office/drawing/2018/hyperlinkcolor" val="tx"/>
                    </a:ext>
                  </a:extLst>
                </a:hlinkClick>
              </a:rPr>
              <a:t>Transfer Data to CSU</a:t>
            </a:r>
            <a:endParaRPr lang="en-US" dirty="0">
              <a:solidFill>
                <a:srgbClr val="0070C0"/>
              </a:solidFill>
            </a:endParaRPr>
          </a:p>
        </p:txBody>
      </p:sp>
      <p:sp>
        <p:nvSpPr>
          <p:cNvPr id="3" name="Content Placeholder 2">
            <a:extLst>
              <a:ext uri="{FF2B5EF4-FFF2-40B4-BE49-F238E27FC236}">
                <a16:creationId xmlns:a16="http://schemas.microsoft.com/office/drawing/2014/main" id="{45581179-44C9-5A49-9682-6EA0F75FDAD8}"/>
              </a:ext>
            </a:extLst>
          </p:cNvPr>
          <p:cNvSpPr>
            <a:spLocks noGrp="1"/>
          </p:cNvSpPr>
          <p:nvPr>
            <p:ph sz="half" idx="1"/>
          </p:nvPr>
        </p:nvSpPr>
        <p:spPr>
          <a:xfrm>
            <a:off x="1277650" y="1798320"/>
            <a:ext cx="10058400" cy="4419600"/>
          </a:xfrm>
        </p:spPr>
        <p:txBody>
          <a:bodyPr/>
          <a:lstStyle/>
          <a:p>
            <a:endParaRPr lang="en-US" dirty="0"/>
          </a:p>
        </p:txBody>
      </p:sp>
      <p:sp>
        <p:nvSpPr>
          <p:cNvPr id="4" name="Slide Number Placeholder 3">
            <a:extLst>
              <a:ext uri="{FF2B5EF4-FFF2-40B4-BE49-F238E27FC236}">
                <a16:creationId xmlns:a16="http://schemas.microsoft.com/office/drawing/2014/main" id="{F42A1978-4497-574F-A05C-2AFF9C40BEB9}"/>
              </a:ext>
            </a:extLst>
          </p:cNvPr>
          <p:cNvSpPr>
            <a:spLocks noGrp="1"/>
          </p:cNvSpPr>
          <p:nvPr>
            <p:ph type="sldNum" sz="quarter" idx="10"/>
          </p:nvPr>
        </p:nvSpPr>
        <p:spPr/>
        <p:txBody>
          <a:bodyPr/>
          <a:lstStyle/>
          <a:p>
            <a:pPr>
              <a:defRPr/>
            </a:pPr>
            <a:fld id="{576C9E23-81DC-524C-9AAF-31FE3F6CAB57}" type="slidenum">
              <a:rPr lang="en-US" altLang="en-US" smtClean="0"/>
              <a:pPr>
                <a:defRPr/>
              </a:pPr>
              <a:t>32</a:t>
            </a:fld>
            <a:endParaRPr lang="en-US" altLang="en-US"/>
          </a:p>
        </p:txBody>
      </p:sp>
      <p:pic>
        <p:nvPicPr>
          <p:cNvPr id="16386" name="Picture 2" descr="https://lh6.googleusercontent.com/lwMYAIln5aZOWbkTfVvt9kmEFWx_GNY15UeXUNikgb4cEULmHZEA8fsd6nRYGrUgeGx9tVoQA8J4OE91fG4Q5ieL-obwaESXnlgDkJh7Cqk47XpBiWOUsvpqeET24vgVwXDPwVq9Nwr3q_Vvl-sNZA">
            <a:extLst>
              <a:ext uri="{FF2B5EF4-FFF2-40B4-BE49-F238E27FC236}">
                <a16:creationId xmlns:a16="http://schemas.microsoft.com/office/drawing/2014/main" id="{0D088391-96A6-7642-98DA-DDBECDA005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0430"/>
          <a:stretch/>
        </p:blipFill>
        <p:spPr bwMode="auto">
          <a:xfrm>
            <a:off x="5895994" y="0"/>
            <a:ext cx="593182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5223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6D19D-E9C6-7F40-BD42-E8DC97C0BA6E}"/>
              </a:ext>
            </a:extLst>
          </p:cNvPr>
          <p:cNvSpPr>
            <a:spLocks noGrp="1"/>
          </p:cNvSpPr>
          <p:nvPr>
            <p:ph type="title"/>
          </p:nvPr>
        </p:nvSpPr>
        <p:spPr/>
        <p:txBody>
          <a:bodyPr/>
          <a:lstStyle/>
          <a:p>
            <a:r>
              <a:rPr lang="en-US" dirty="0"/>
              <a:t>Transfer Data to CSU</a:t>
            </a:r>
          </a:p>
        </p:txBody>
      </p:sp>
      <p:sp>
        <p:nvSpPr>
          <p:cNvPr id="3" name="Content Placeholder 2">
            <a:extLst>
              <a:ext uri="{FF2B5EF4-FFF2-40B4-BE49-F238E27FC236}">
                <a16:creationId xmlns:a16="http://schemas.microsoft.com/office/drawing/2014/main" id="{45581179-44C9-5A49-9682-6EA0F75FDAD8}"/>
              </a:ext>
            </a:extLst>
          </p:cNvPr>
          <p:cNvSpPr>
            <a:spLocks noGrp="1"/>
          </p:cNvSpPr>
          <p:nvPr>
            <p:ph sz="half" idx="1"/>
          </p:nvPr>
        </p:nvSpPr>
        <p:spPr/>
        <p:txBody>
          <a:bodyPr/>
          <a:lstStyle/>
          <a:p>
            <a:endParaRPr lang="en-US"/>
          </a:p>
        </p:txBody>
      </p:sp>
      <p:sp>
        <p:nvSpPr>
          <p:cNvPr id="4" name="Slide Number Placeholder 3">
            <a:extLst>
              <a:ext uri="{FF2B5EF4-FFF2-40B4-BE49-F238E27FC236}">
                <a16:creationId xmlns:a16="http://schemas.microsoft.com/office/drawing/2014/main" id="{F42A1978-4497-574F-A05C-2AFF9C40BEB9}"/>
              </a:ext>
            </a:extLst>
          </p:cNvPr>
          <p:cNvSpPr>
            <a:spLocks noGrp="1"/>
          </p:cNvSpPr>
          <p:nvPr>
            <p:ph type="sldNum" sz="quarter" idx="10"/>
          </p:nvPr>
        </p:nvSpPr>
        <p:spPr/>
        <p:txBody>
          <a:bodyPr/>
          <a:lstStyle/>
          <a:p>
            <a:pPr>
              <a:defRPr/>
            </a:pPr>
            <a:fld id="{576C9E23-81DC-524C-9AAF-31FE3F6CAB57}" type="slidenum">
              <a:rPr lang="en-US" altLang="en-US" smtClean="0"/>
              <a:pPr>
                <a:defRPr/>
              </a:pPr>
              <a:t>33</a:t>
            </a:fld>
            <a:endParaRPr lang="en-US" altLang="en-US"/>
          </a:p>
        </p:txBody>
      </p:sp>
      <p:pic>
        <p:nvPicPr>
          <p:cNvPr id="17410" name="Picture 2" descr="https://lh6.googleusercontent.com/lwMYAIln5aZOWbkTfVvt9kmEFWx_GNY15UeXUNikgb4cEULmHZEA8fsd6nRYGrUgeGx9tVoQA8J4OE91fG4Q5ieL-obwaESXnlgDkJh7Cqk47XpBiWOUsvpqeET24vgVwXDPwVq9Nwr3q_Vvl-sNZA">
            <a:extLst>
              <a:ext uri="{FF2B5EF4-FFF2-40B4-BE49-F238E27FC236}">
                <a16:creationId xmlns:a16="http://schemas.microsoft.com/office/drawing/2014/main" id="{5D5442A6-AD5C-2D4B-B55A-092DCB05AF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455" b="16537"/>
          <a:stretch/>
        </p:blipFill>
        <p:spPr bwMode="auto">
          <a:xfrm>
            <a:off x="5807032" y="365124"/>
            <a:ext cx="6080416" cy="599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3631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2F81B-C9BC-EB40-90F8-BC41F6FAB7DB}"/>
              </a:ext>
            </a:extLst>
          </p:cNvPr>
          <p:cNvSpPr>
            <a:spLocks noGrp="1"/>
          </p:cNvSpPr>
          <p:nvPr>
            <p:ph type="title"/>
          </p:nvPr>
        </p:nvSpPr>
        <p:spPr>
          <a:xfrm>
            <a:off x="1467654" y="2315687"/>
            <a:ext cx="10046043" cy="1595685"/>
          </a:xfrm>
        </p:spPr>
        <p:txBody>
          <a:bodyPr>
            <a:normAutofit fontScale="90000"/>
          </a:bodyPr>
          <a:lstStyle/>
          <a:p>
            <a:pPr algn="ctr"/>
            <a:r>
              <a:rPr lang="en-US" sz="7200" dirty="0">
                <a:latin typeface="+mj-lt"/>
              </a:rPr>
              <a:t>Transfer Alignment Project</a:t>
            </a:r>
          </a:p>
        </p:txBody>
      </p:sp>
      <p:sp>
        <p:nvSpPr>
          <p:cNvPr id="5" name="Slide Number Placeholder 4">
            <a:extLst>
              <a:ext uri="{FF2B5EF4-FFF2-40B4-BE49-F238E27FC236}">
                <a16:creationId xmlns:a16="http://schemas.microsoft.com/office/drawing/2014/main" id="{C9922229-D038-DF4C-8B21-57157213E53E}"/>
              </a:ext>
            </a:extLst>
          </p:cNvPr>
          <p:cNvSpPr>
            <a:spLocks noGrp="1"/>
          </p:cNvSpPr>
          <p:nvPr>
            <p:ph type="sldNum" sz="quarter" idx="10"/>
          </p:nvPr>
        </p:nvSpPr>
        <p:spPr/>
        <p:txBody>
          <a:bodyPr/>
          <a:lstStyle/>
          <a:p>
            <a:pPr>
              <a:defRPr/>
            </a:pPr>
            <a:fld id="{D8EA18C6-28F1-3B47-AF4F-AD518E9A6B5A}" type="slidenum">
              <a:rPr lang="en-US" altLang="en-US" smtClean="0"/>
              <a:pPr>
                <a:defRPr/>
              </a:pPr>
              <a:t>34</a:t>
            </a:fld>
            <a:endParaRPr lang="en-US" altLang="en-US"/>
          </a:p>
        </p:txBody>
      </p:sp>
    </p:spTree>
    <p:extLst>
      <p:ext uri="{BB962C8B-B14F-4D97-AF65-F5344CB8AC3E}">
        <p14:creationId xmlns:p14="http://schemas.microsoft.com/office/powerpoint/2010/main" val="13677404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132EDA-E029-B84B-BC32-9AC561D8764A}"/>
              </a:ext>
            </a:extLst>
          </p:cNvPr>
          <p:cNvSpPr>
            <a:spLocks noGrp="1"/>
          </p:cNvSpPr>
          <p:nvPr>
            <p:ph type="title"/>
          </p:nvPr>
        </p:nvSpPr>
        <p:spPr/>
        <p:txBody>
          <a:bodyPr/>
          <a:lstStyle/>
          <a:p>
            <a:r>
              <a:rPr lang="en-US" dirty="0"/>
              <a:t>Transfer Alignment Project</a:t>
            </a:r>
          </a:p>
        </p:txBody>
      </p:sp>
      <p:sp>
        <p:nvSpPr>
          <p:cNvPr id="6" name="Content Placeholder 5">
            <a:extLst>
              <a:ext uri="{FF2B5EF4-FFF2-40B4-BE49-F238E27FC236}">
                <a16:creationId xmlns:a16="http://schemas.microsoft.com/office/drawing/2014/main" id="{092DD1D2-970C-8747-A987-E224861641FD}"/>
              </a:ext>
            </a:extLst>
          </p:cNvPr>
          <p:cNvSpPr>
            <a:spLocks noGrp="1"/>
          </p:cNvSpPr>
          <p:nvPr>
            <p:ph idx="1"/>
          </p:nvPr>
        </p:nvSpPr>
        <p:spPr/>
        <p:txBody>
          <a:bodyPr/>
          <a:lstStyle/>
          <a:p>
            <a:pPr marL="342900" indent="-342900">
              <a:buFont typeface="Arial" panose="020B0604020202020204" pitchFamily="34" charset="0"/>
              <a:buChar char="•"/>
            </a:pPr>
            <a:r>
              <a:rPr lang="en-US" dirty="0"/>
              <a:t>Goal:  Where possible, align UCTP with TMC.</a:t>
            </a:r>
          </a:p>
          <a:p>
            <a:endParaRPr lang="en-US" dirty="0"/>
          </a:p>
          <a:p>
            <a:pPr marL="342900" indent="-342900">
              <a:buFont typeface="Arial" panose="020B0604020202020204" pitchFamily="34" charset="0"/>
              <a:buChar char="•"/>
            </a:pPr>
            <a:r>
              <a:rPr lang="en-US" dirty="0"/>
              <a:t>If not possible, provide clear reasons why alignment is not possible.</a:t>
            </a:r>
          </a:p>
          <a:p>
            <a:endParaRPr lang="en-US" dirty="0"/>
          </a:p>
          <a:p>
            <a:pPr marL="342900" indent="-342900">
              <a:buFont typeface="Arial" panose="020B0604020202020204" pitchFamily="34" charset="0"/>
              <a:buChar char="•"/>
            </a:pPr>
            <a:r>
              <a:rPr lang="en-US" dirty="0"/>
              <a:t>Work with existing processes to modify existing pathways that improve student transfer and develop additional feasible transfer pathways.</a:t>
            </a:r>
          </a:p>
          <a:p>
            <a:endParaRPr lang="en-US" dirty="0"/>
          </a:p>
          <a:p>
            <a:pPr marL="342900" indent="-342900">
              <a:buFont typeface="Arial" panose="020B0604020202020204" pitchFamily="34" charset="0"/>
              <a:buChar char="•"/>
            </a:pPr>
            <a:r>
              <a:rPr lang="en-US" dirty="0"/>
              <a:t>Sources:  </a:t>
            </a:r>
            <a:r>
              <a:rPr lang="en-US" sz="1200" u="sng" dirty="0">
                <a:solidFill>
                  <a:srgbClr val="0070C0"/>
                </a:solidFill>
                <a:hlinkClick r:id="rId2">
                  <a:extLst>
                    <a:ext uri="{A12FA001-AC4F-418D-AE19-62706E023703}">
                      <ahyp:hlinkClr xmlns:ahyp="http://schemas.microsoft.com/office/drawing/2018/hyperlinkcolor" val="tx"/>
                    </a:ext>
                  </a:extLst>
                </a:hlinkClick>
              </a:rPr>
              <a:t>https://asccc.org/transfer-alignment-</a:t>
            </a:r>
            <a:r>
              <a:rPr lang="en-US" sz="1200" u="sng" dirty="0" err="1">
                <a:solidFill>
                  <a:srgbClr val="0070C0"/>
                </a:solidFill>
                <a:hlinkClick r:id="rId2">
                  <a:extLst>
                    <a:ext uri="{A12FA001-AC4F-418D-AE19-62706E023703}">
                      <ahyp:hlinkClr xmlns:ahyp="http://schemas.microsoft.com/office/drawing/2018/hyperlinkcolor" val="tx"/>
                    </a:ext>
                  </a:extLst>
                </a:hlinkClick>
              </a:rPr>
              <a:t>project</a:t>
            </a:r>
            <a:r>
              <a:rPr lang="en-US" dirty="0" err="1"/>
              <a:t>and</a:t>
            </a:r>
            <a:r>
              <a:rPr lang="en-US" dirty="0"/>
              <a:t> </a:t>
            </a:r>
            <a:r>
              <a:rPr lang="en-US" sz="1200" u="sng" dirty="0">
                <a:solidFill>
                  <a:srgbClr val="0070C0"/>
                </a:solidFill>
                <a:hlinkClick r:id="rId3">
                  <a:extLst>
                    <a:ext uri="{A12FA001-AC4F-418D-AE19-62706E023703}">
                      <ahyp:hlinkClr xmlns:ahyp="http://schemas.microsoft.com/office/drawing/2018/hyperlinkcolor" val="tx"/>
                    </a:ext>
                  </a:extLst>
                </a:hlinkClick>
              </a:rPr>
              <a:t>https://c-id.net/uc-transfer-pathways</a:t>
            </a:r>
            <a:endParaRPr lang="en-US" sz="1200" dirty="0">
              <a:solidFill>
                <a:srgbClr val="0070C0"/>
              </a:solidFill>
            </a:endParaRPr>
          </a:p>
        </p:txBody>
      </p:sp>
      <p:sp>
        <p:nvSpPr>
          <p:cNvPr id="7" name="Text Placeholder 6">
            <a:extLst>
              <a:ext uri="{FF2B5EF4-FFF2-40B4-BE49-F238E27FC236}">
                <a16:creationId xmlns:a16="http://schemas.microsoft.com/office/drawing/2014/main" id="{61687628-D532-984B-B3A5-F64B5D900AF8}"/>
              </a:ext>
            </a:extLst>
          </p:cNvPr>
          <p:cNvSpPr>
            <a:spLocks noGrp="1"/>
          </p:cNvSpPr>
          <p:nvPr>
            <p:ph type="body" sz="half" idx="2"/>
          </p:nvPr>
        </p:nvSpPr>
        <p:spPr/>
        <p:txBody>
          <a:bodyPr/>
          <a:lstStyle/>
          <a:p>
            <a:endParaRPr lang="en-US"/>
          </a:p>
        </p:txBody>
      </p:sp>
      <p:sp>
        <p:nvSpPr>
          <p:cNvPr id="4" name="Slide Number Placeholder 3">
            <a:extLst>
              <a:ext uri="{FF2B5EF4-FFF2-40B4-BE49-F238E27FC236}">
                <a16:creationId xmlns:a16="http://schemas.microsoft.com/office/drawing/2014/main" id="{4BAFC1D5-4687-2841-BBD7-7B16DE223114}"/>
              </a:ext>
            </a:extLst>
          </p:cNvPr>
          <p:cNvSpPr>
            <a:spLocks noGrp="1"/>
          </p:cNvSpPr>
          <p:nvPr>
            <p:ph type="sldNum" sz="quarter" idx="10"/>
          </p:nvPr>
        </p:nvSpPr>
        <p:spPr/>
        <p:txBody>
          <a:bodyPr/>
          <a:lstStyle/>
          <a:p>
            <a:pPr>
              <a:defRPr/>
            </a:pPr>
            <a:fld id="{576C9E23-81DC-524C-9AAF-31FE3F6CAB57}" type="slidenum">
              <a:rPr lang="en-US" altLang="en-US" smtClean="0"/>
              <a:pPr>
                <a:defRPr/>
              </a:pPr>
              <a:t>35</a:t>
            </a:fld>
            <a:endParaRPr lang="en-US" altLang="en-US" dirty="0"/>
          </a:p>
        </p:txBody>
      </p:sp>
    </p:spTree>
    <p:extLst>
      <p:ext uri="{BB962C8B-B14F-4D97-AF65-F5344CB8AC3E}">
        <p14:creationId xmlns:p14="http://schemas.microsoft.com/office/powerpoint/2010/main" val="3368233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02500-E46E-0C43-8AA3-A3C5E658E39F}"/>
              </a:ext>
            </a:extLst>
          </p:cNvPr>
          <p:cNvSpPr>
            <a:spLocks noGrp="1"/>
          </p:cNvSpPr>
          <p:nvPr>
            <p:ph type="title"/>
          </p:nvPr>
        </p:nvSpPr>
        <p:spPr/>
        <p:txBody>
          <a:bodyPr>
            <a:normAutofit/>
          </a:bodyPr>
          <a:lstStyle/>
          <a:p>
            <a:r>
              <a:rPr lang="en-US" dirty="0"/>
              <a:t>Transfer Alignment Project</a:t>
            </a:r>
          </a:p>
        </p:txBody>
      </p:sp>
      <p:sp>
        <p:nvSpPr>
          <p:cNvPr id="3" name="Content Placeholder 2">
            <a:extLst>
              <a:ext uri="{FF2B5EF4-FFF2-40B4-BE49-F238E27FC236}">
                <a16:creationId xmlns:a16="http://schemas.microsoft.com/office/drawing/2014/main" id="{F4B427A2-F4D0-ED46-8046-01F7534A2951}"/>
              </a:ext>
            </a:extLst>
          </p:cNvPr>
          <p:cNvSpPr>
            <a:spLocks noGrp="1"/>
          </p:cNvSpPr>
          <p:nvPr>
            <p:ph idx="1"/>
          </p:nvPr>
        </p:nvSpPr>
        <p:spPr>
          <a:xfrm>
            <a:off x="4360863" y="431166"/>
            <a:ext cx="6672262" cy="5925184"/>
          </a:xfrm>
        </p:spPr>
        <p:txBody>
          <a:bodyPr/>
          <a:lstStyle/>
          <a:p>
            <a:r>
              <a:rPr lang="en-US" dirty="0"/>
              <a:t>Progress to date:</a:t>
            </a:r>
          </a:p>
          <a:p>
            <a:pPr marL="342900" indent="-342900">
              <a:buFont typeface="Arial" panose="020B0604020202020204" pitchFamily="34" charset="0"/>
              <a:buChar char="•"/>
            </a:pPr>
            <a:r>
              <a:rPr lang="en-US" dirty="0"/>
              <a:t>Disciplines where alignment was found:</a:t>
            </a:r>
          </a:p>
          <a:p>
            <a:pPr marL="1028700" lvl="1" indent="-342900"/>
            <a:r>
              <a:rPr lang="en-US" dirty="0"/>
              <a:t>Political Science</a:t>
            </a:r>
          </a:p>
          <a:p>
            <a:pPr marL="1028700" lvl="1" indent="-342900"/>
            <a:r>
              <a:rPr lang="en-US" dirty="0"/>
              <a:t>Sociology</a:t>
            </a:r>
          </a:p>
          <a:p>
            <a:pPr marL="342900" indent="-342900">
              <a:buFont typeface="Arial" panose="020B0604020202020204" pitchFamily="34" charset="0"/>
              <a:buChar char="•"/>
            </a:pPr>
            <a:r>
              <a:rPr lang="en-US" dirty="0"/>
              <a:t>Disciplines in progress:</a:t>
            </a:r>
          </a:p>
          <a:p>
            <a:pPr marL="1028700" lvl="1" indent="-342900"/>
            <a:r>
              <a:rPr lang="en-US" dirty="0"/>
              <a:t>Anthropology</a:t>
            </a:r>
          </a:p>
          <a:p>
            <a:pPr marL="1028700" lvl="1" indent="-342900"/>
            <a:r>
              <a:rPr lang="en-US" dirty="0"/>
              <a:t>English</a:t>
            </a:r>
          </a:p>
          <a:p>
            <a:pPr marL="1028700" lvl="1" indent="-342900"/>
            <a:r>
              <a:rPr lang="en-US" dirty="0"/>
              <a:t>History</a:t>
            </a:r>
          </a:p>
          <a:p>
            <a:pPr marL="342900" indent="-342900">
              <a:buFont typeface="Arial" panose="020B0604020202020204" pitchFamily="34" charset="0"/>
              <a:buChar char="•"/>
            </a:pPr>
            <a:r>
              <a:rPr lang="en-US" dirty="0"/>
              <a:t>Disciplines where alignment is not currently possible:</a:t>
            </a:r>
          </a:p>
          <a:p>
            <a:pPr marL="1028700" lvl="1" indent="-342900"/>
            <a:r>
              <a:rPr lang="en-US" dirty="0"/>
              <a:t>Biology</a:t>
            </a:r>
          </a:p>
          <a:p>
            <a:pPr marL="1028700" lvl="1" indent="-342900"/>
            <a:r>
              <a:rPr lang="en-US" dirty="0"/>
              <a:t>Business Administration</a:t>
            </a:r>
          </a:p>
          <a:p>
            <a:pPr marL="1028700" lvl="1" indent="-342900"/>
            <a:r>
              <a:rPr lang="en-US" dirty="0"/>
              <a:t>Economics</a:t>
            </a:r>
          </a:p>
          <a:p>
            <a:pPr marL="1028700" lvl="1" indent="-342900"/>
            <a:r>
              <a:rPr lang="en-US" dirty="0"/>
              <a:t>Mathematics</a:t>
            </a:r>
          </a:p>
          <a:p>
            <a:pPr marL="1028700" lvl="1" indent="-342900"/>
            <a:r>
              <a:rPr lang="en-US" dirty="0"/>
              <a:t>Philosophy</a:t>
            </a:r>
          </a:p>
          <a:p>
            <a:br>
              <a:rPr lang="en-US" dirty="0"/>
            </a:br>
            <a:br>
              <a:rPr lang="en-US" dirty="0"/>
            </a:br>
            <a:endParaRPr lang="en-US" dirty="0"/>
          </a:p>
        </p:txBody>
      </p:sp>
      <p:sp>
        <p:nvSpPr>
          <p:cNvPr id="4" name="Text Placeholder 3">
            <a:extLst>
              <a:ext uri="{FF2B5EF4-FFF2-40B4-BE49-F238E27FC236}">
                <a16:creationId xmlns:a16="http://schemas.microsoft.com/office/drawing/2014/main" id="{AFBB3ABE-F224-F143-8943-9D34A18F2531}"/>
              </a:ext>
            </a:extLst>
          </p:cNvPr>
          <p:cNvSpPr>
            <a:spLocks noGrp="1"/>
          </p:cNvSpPr>
          <p:nvPr>
            <p:ph type="body" sz="half" idx="2"/>
          </p:nvPr>
        </p:nvSpPr>
        <p:spPr/>
        <p:txBody>
          <a:bodyPr/>
          <a:lstStyle/>
          <a:p>
            <a:endParaRPr lang="en-US"/>
          </a:p>
        </p:txBody>
      </p:sp>
      <p:sp>
        <p:nvSpPr>
          <p:cNvPr id="5" name="Slide Number Placeholder 4">
            <a:extLst>
              <a:ext uri="{FF2B5EF4-FFF2-40B4-BE49-F238E27FC236}">
                <a16:creationId xmlns:a16="http://schemas.microsoft.com/office/drawing/2014/main" id="{05F6517E-E14F-564F-BDA7-318E7DAEA366}"/>
              </a:ext>
            </a:extLst>
          </p:cNvPr>
          <p:cNvSpPr>
            <a:spLocks noGrp="1"/>
          </p:cNvSpPr>
          <p:nvPr>
            <p:ph type="sldNum" sz="quarter" idx="10"/>
          </p:nvPr>
        </p:nvSpPr>
        <p:spPr/>
        <p:txBody>
          <a:bodyPr/>
          <a:lstStyle/>
          <a:p>
            <a:pPr>
              <a:defRPr/>
            </a:pPr>
            <a:fld id="{D8EA18C6-28F1-3B47-AF4F-AD518E9A6B5A}" type="slidenum">
              <a:rPr lang="en-US" altLang="en-US" smtClean="0"/>
              <a:pPr>
                <a:defRPr/>
              </a:pPr>
              <a:t>36</a:t>
            </a:fld>
            <a:endParaRPr lang="en-US" altLang="en-US"/>
          </a:p>
        </p:txBody>
      </p:sp>
    </p:spTree>
    <p:extLst>
      <p:ext uri="{BB962C8B-B14F-4D97-AF65-F5344CB8AC3E}">
        <p14:creationId xmlns:p14="http://schemas.microsoft.com/office/powerpoint/2010/main" val="23017031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A508B0A-8A73-2240-84C4-A733609C9F96}"/>
              </a:ext>
            </a:extLst>
          </p:cNvPr>
          <p:cNvSpPr>
            <a:spLocks noGrp="1"/>
          </p:cNvSpPr>
          <p:nvPr>
            <p:ph type="title"/>
          </p:nvPr>
        </p:nvSpPr>
        <p:spPr/>
        <p:txBody>
          <a:bodyPr>
            <a:normAutofit/>
          </a:bodyPr>
          <a:lstStyle/>
          <a:p>
            <a:r>
              <a:rPr lang="en-US" dirty="0"/>
              <a:t>Impacts on Curriculum Committees?</a:t>
            </a:r>
          </a:p>
        </p:txBody>
      </p:sp>
      <p:sp>
        <p:nvSpPr>
          <p:cNvPr id="7" name="Content Placeholder 6">
            <a:extLst>
              <a:ext uri="{FF2B5EF4-FFF2-40B4-BE49-F238E27FC236}">
                <a16:creationId xmlns:a16="http://schemas.microsoft.com/office/drawing/2014/main" id="{A40D5C2F-76C4-0148-9743-FA49437B09A6}"/>
              </a:ext>
            </a:extLst>
          </p:cNvPr>
          <p:cNvSpPr>
            <a:spLocks noGrp="1"/>
          </p:cNvSpPr>
          <p:nvPr>
            <p:ph sz="half" idx="1"/>
          </p:nvPr>
        </p:nvSpPr>
        <p:spPr/>
        <p:txBody>
          <a:bodyPr/>
          <a:lstStyle/>
          <a:p>
            <a:r>
              <a:rPr lang="en-US" dirty="0"/>
              <a:t>Is there time/space to look at new and existing programs/pathways to ensure broad understanding?</a:t>
            </a:r>
          </a:p>
          <a:p>
            <a:pPr lvl="1"/>
            <a:r>
              <a:rPr lang="en-US" dirty="0"/>
              <a:t>Guided Pathways and program maps</a:t>
            </a:r>
          </a:p>
          <a:p>
            <a:pPr lvl="1"/>
            <a:r>
              <a:rPr lang="en-US" dirty="0"/>
              <a:t>Program requirements structured for appropriate flexibility</a:t>
            </a:r>
          </a:p>
          <a:p>
            <a:pPr lvl="1"/>
            <a:r>
              <a:rPr lang="en-US" dirty="0"/>
              <a:t>Program development</a:t>
            </a:r>
          </a:p>
          <a:p>
            <a:pPr lvl="2"/>
            <a:r>
              <a:rPr lang="en-US" dirty="0"/>
              <a:t>Equitable access</a:t>
            </a:r>
          </a:p>
          <a:p>
            <a:pPr lvl="2"/>
            <a:r>
              <a:rPr lang="en-US" dirty="0"/>
              <a:t>Discussions to promote equitable outcomes</a:t>
            </a:r>
          </a:p>
          <a:p>
            <a:r>
              <a:rPr lang="en-US" dirty="0"/>
              <a:t>Methods of communicating transfer opportunities to the college community?</a:t>
            </a:r>
          </a:p>
        </p:txBody>
      </p:sp>
      <p:sp>
        <p:nvSpPr>
          <p:cNvPr id="5" name="Slide Number Placeholder 4">
            <a:extLst>
              <a:ext uri="{FF2B5EF4-FFF2-40B4-BE49-F238E27FC236}">
                <a16:creationId xmlns:a16="http://schemas.microsoft.com/office/drawing/2014/main" id="{8E8206ED-4ADC-F144-A86B-639EE3F0B06A}"/>
              </a:ext>
            </a:extLst>
          </p:cNvPr>
          <p:cNvSpPr>
            <a:spLocks noGrp="1"/>
          </p:cNvSpPr>
          <p:nvPr>
            <p:ph type="sldNum" sz="quarter" idx="10"/>
          </p:nvPr>
        </p:nvSpPr>
        <p:spPr/>
        <p:txBody>
          <a:bodyPr/>
          <a:lstStyle/>
          <a:p>
            <a:pPr>
              <a:defRPr/>
            </a:pPr>
            <a:fld id="{D8EA18C6-28F1-3B47-AF4F-AD518E9A6B5A}" type="slidenum">
              <a:rPr lang="en-US" altLang="en-US" smtClean="0"/>
              <a:pPr>
                <a:defRPr/>
              </a:pPr>
              <a:t>37</a:t>
            </a:fld>
            <a:endParaRPr lang="en-US" altLang="en-US"/>
          </a:p>
        </p:txBody>
      </p:sp>
    </p:spTree>
    <p:extLst>
      <p:ext uri="{BB962C8B-B14F-4D97-AF65-F5344CB8AC3E}">
        <p14:creationId xmlns:p14="http://schemas.microsoft.com/office/powerpoint/2010/main" val="30824161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F4826-F371-F540-9D4C-6655D5F03B22}"/>
              </a:ext>
            </a:extLst>
          </p:cNvPr>
          <p:cNvSpPr>
            <a:spLocks noGrp="1"/>
          </p:cNvSpPr>
          <p:nvPr>
            <p:ph type="title"/>
          </p:nvPr>
        </p:nvSpPr>
        <p:spPr/>
        <p:txBody>
          <a:bodyPr>
            <a:normAutofit/>
          </a:bodyPr>
          <a:lstStyle/>
          <a:p>
            <a:pPr algn="ctr"/>
            <a:r>
              <a:rPr lang="en-US" sz="7200" dirty="0">
                <a:latin typeface="+mj-lt"/>
              </a:rPr>
              <a:t>Thank You!</a:t>
            </a:r>
          </a:p>
        </p:txBody>
      </p:sp>
      <p:sp>
        <p:nvSpPr>
          <p:cNvPr id="3" name="Content Placeholder 2">
            <a:extLst>
              <a:ext uri="{FF2B5EF4-FFF2-40B4-BE49-F238E27FC236}">
                <a16:creationId xmlns:a16="http://schemas.microsoft.com/office/drawing/2014/main" id="{F05104E9-A2E5-484F-B48C-88F5EF09E33C}"/>
              </a:ext>
            </a:extLst>
          </p:cNvPr>
          <p:cNvSpPr>
            <a:spLocks noGrp="1"/>
          </p:cNvSpPr>
          <p:nvPr>
            <p:ph sz="half" idx="1"/>
          </p:nvPr>
        </p:nvSpPr>
        <p:spPr/>
        <p:txBody>
          <a:bodyPr/>
          <a:lstStyle/>
          <a:p>
            <a:pPr marL="0" indent="0" algn="ctr">
              <a:buNone/>
            </a:pPr>
            <a:endParaRPr lang="en-US" dirty="0"/>
          </a:p>
          <a:p>
            <a:pPr marL="0" indent="0" algn="ctr">
              <a:buNone/>
            </a:pPr>
            <a:r>
              <a:rPr lang="en-US" dirty="0"/>
              <a:t>Follow-up questions:</a:t>
            </a:r>
          </a:p>
          <a:p>
            <a:pPr algn="ctr"/>
            <a:r>
              <a:rPr lang="en-US" dirty="0">
                <a:solidFill>
                  <a:srgbClr val="0070C0"/>
                </a:solidFill>
                <a:hlinkClick r:id="rId2">
                  <a:extLst>
                    <a:ext uri="{A12FA001-AC4F-418D-AE19-62706E023703}">
                      <ahyp:hlinkClr xmlns:ahyp="http://schemas.microsoft.com/office/drawing/2018/hyperlinkcolor" val="tx"/>
                    </a:ext>
                  </a:extLst>
                </a:hlinkClick>
              </a:rPr>
              <a:t>info@asccc.org</a:t>
            </a:r>
            <a:endParaRPr lang="en-US" dirty="0">
              <a:solidFill>
                <a:srgbClr val="0070C0"/>
              </a:solidFill>
            </a:endParaRPr>
          </a:p>
          <a:p>
            <a:pPr algn="ctr"/>
            <a:r>
              <a:rPr lang="en-US" dirty="0" err="1">
                <a:solidFill>
                  <a:srgbClr val="0070C0"/>
                </a:solidFill>
                <a:hlinkClick r:id="rId3">
                  <a:extLst>
                    <a:ext uri="{A12FA001-AC4F-418D-AE19-62706E023703}">
                      <ahyp:hlinkClr xmlns:ahyp="http://schemas.microsoft.com/office/drawing/2018/hyperlinkcolor" val="tx"/>
                    </a:ext>
                  </a:extLst>
                </a:hlinkClick>
              </a:rPr>
              <a:t>c-idsupport@asccc.or</a:t>
            </a:r>
            <a:r>
              <a:rPr lang="en-US" dirty="0" err="1">
                <a:solidFill>
                  <a:srgbClr val="0070C0"/>
                </a:solidFill>
                <a:hlinkClick r:id="rId3">
                  <a:extLst>
                    <a:ext uri="{A12FA001-AC4F-418D-AE19-62706E023703}">
                      <ahyp:hlinkClr xmlns:ahyp="http://schemas.microsoft.com/office/drawing/2018/hyperlinkcolor" val="tx"/>
                    </a:ext>
                  </a:extLst>
                </a:hlinkClick>
              </a:rPr>
              <a:t>g</a:t>
            </a:r>
            <a:endParaRPr lang="en-US" dirty="0">
              <a:solidFill>
                <a:srgbClr val="0070C0"/>
              </a:solidFill>
            </a:endParaRPr>
          </a:p>
          <a:p>
            <a:pPr marL="0" indent="0">
              <a:buNone/>
            </a:pPr>
            <a:endParaRPr lang="en-US" dirty="0"/>
          </a:p>
        </p:txBody>
      </p:sp>
      <p:sp>
        <p:nvSpPr>
          <p:cNvPr id="4" name="Slide Number Placeholder 3">
            <a:extLst>
              <a:ext uri="{FF2B5EF4-FFF2-40B4-BE49-F238E27FC236}">
                <a16:creationId xmlns:a16="http://schemas.microsoft.com/office/drawing/2014/main" id="{9559644F-BEAB-594E-9C49-9A0B39286793}"/>
              </a:ext>
            </a:extLst>
          </p:cNvPr>
          <p:cNvSpPr>
            <a:spLocks noGrp="1"/>
          </p:cNvSpPr>
          <p:nvPr>
            <p:ph type="sldNum" sz="quarter" idx="10"/>
          </p:nvPr>
        </p:nvSpPr>
        <p:spPr/>
        <p:txBody>
          <a:bodyPr/>
          <a:lstStyle/>
          <a:p>
            <a:pPr>
              <a:defRPr/>
            </a:pPr>
            <a:fld id="{576C9E23-81DC-524C-9AAF-31FE3F6CAB57}" type="slidenum">
              <a:rPr lang="en-US" altLang="en-US" smtClean="0"/>
              <a:pPr>
                <a:defRPr/>
              </a:pPr>
              <a:t>38</a:t>
            </a:fld>
            <a:endParaRPr lang="en-US" altLang="en-US"/>
          </a:p>
        </p:txBody>
      </p:sp>
    </p:spTree>
    <p:extLst>
      <p:ext uri="{BB962C8B-B14F-4D97-AF65-F5344CB8AC3E}">
        <p14:creationId xmlns:p14="http://schemas.microsoft.com/office/powerpoint/2010/main" val="4280455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69FAE-B006-9F4E-AA0E-6CD29EF18385}"/>
              </a:ext>
            </a:extLst>
          </p:cNvPr>
          <p:cNvSpPr>
            <a:spLocks noGrp="1"/>
          </p:cNvSpPr>
          <p:nvPr>
            <p:ph type="title"/>
          </p:nvPr>
        </p:nvSpPr>
        <p:spPr/>
        <p:txBody>
          <a:bodyPr/>
          <a:lstStyle/>
          <a:p>
            <a:r>
              <a:rPr lang="en-US" dirty="0"/>
              <a:t>Poll</a:t>
            </a:r>
          </a:p>
        </p:txBody>
      </p:sp>
      <p:sp>
        <p:nvSpPr>
          <p:cNvPr id="3" name="Content Placeholder 2">
            <a:extLst>
              <a:ext uri="{FF2B5EF4-FFF2-40B4-BE49-F238E27FC236}">
                <a16:creationId xmlns:a16="http://schemas.microsoft.com/office/drawing/2014/main" id="{8574ACC6-7A2A-9341-9163-EB3710AC2A06}"/>
              </a:ext>
            </a:extLst>
          </p:cNvPr>
          <p:cNvSpPr>
            <a:spLocks noGrp="1"/>
          </p:cNvSpPr>
          <p:nvPr>
            <p:ph idx="1"/>
          </p:nvPr>
        </p:nvSpPr>
        <p:spPr/>
        <p:txBody>
          <a:bodyPr/>
          <a:lstStyle/>
          <a:p>
            <a:r>
              <a:rPr lang="en-US" dirty="0"/>
              <a:t>What is your role in curriculum?</a:t>
            </a:r>
          </a:p>
          <a:p>
            <a:pPr marL="342900" indent="-342900">
              <a:buFont typeface="Arial" panose="020B0604020202020204" pitchFamily="34" charset="0"/>
              <a:buChar char="•"/>
            </a:pPr>
            <a:r>
              <a:rPr lang="en-US" dirty="0"/>
              <a:t>Faculty</a:t>
            </a:r>
          </a:p>
          <a:p>
            <a:pPr marL="342900" indent="-342900">
              <a:buFont typeface="Arial" panose="020B0604020202020204" pitchFamily="34" charset="0"/>
              <a:buChar char="•"/>
            </a:pPr>
            <a:r>
              <a:rPr lang="en-US" dirty="0"/>
              <a:t>Classified</a:t>
            </a:r>
          </a:p>
          <a:p>
            <a:pPr marL="342900" indent="-342900">
              <a:buFont typeface="Arial" panose="020B0604020202020204" pitchFamily="34" charset="0"/>
              <a:buChar char="•"/>
            </a:pPr>
            <a:r>
              <a:rPr lang="en-US" dirty="0"/>
              <a:t>Administrator</a:t>
            </a:r>
          </a:p>
          <a:p>
            <a:pPr marL="342900" indent="-342900">
              <a:buFont typeface="Arial" panose="020B0604020202020204" pitchFamily="34" charset="0"/>
              <a:buChar char="•"/>
            </a:pPr>
            <a:r>
              <a:rPr lang="en-US" dirty="0"/>
              <a:t>Articulation Officer</a:t>
            </a:r>
          </a:p>
          <a:p>
            <a:pPr marL="342900" indent="-342900">
              <a:buFont typeface="Arial" panose="020B0604020202020204" pitchFamily="34" charset="0"/>
              <a:buChar char="•"/>
            </a:pPr>
            <a:r>
              <a:rPr lang="en-US" dirty="0"/>
              <a:t>Curriculum Chair</a:t>
            </a:r>
          </a:p>
          <a:p>
            <a:pPr marL="342900" indent="-342900">
              <a:buFont typeface="Arial" panose="020B0604020202020204" pitchFamily="34" charset="0"/>
              <a:buChar char="•"/>
            </a:pPr>
            <a:r>
              <a:rPr lang="en-US" dirty="0"/>
              <a:t>Curriculum Specialist</a:t>
            </a:r>
          </a:p>
          <a:p>
            <a:pPr marL="342900" indent="-342900">
              <a:buFont typeface="Arial" panose="020B0604020202020204" pitchFamily="34" charset="0"/>
              <a:buChar char="•"/>
            </a:pPr>
            <a:r>
              <a:rPr lang="en-US" dirty="0"/>
              <a:t>Transfer Center</a:t>
            </a:r>
            <a:br>
              <a:rPr lang="en-US" dirty="0"/>
            </a:br>
            <a:endParaRPr lang="en-US" dirty="0"/>
          </a:p>
        </p:txBody>
      </p:sp>
      <p:sp>
        <p:nvSpPr>
          <p:cNvPr id="4" name="Text Placeholder 3">
            <a:extLst>
              <a:ext uri="{FF2B5EF4-FFF2-40B4-BE49-F238E27FC236}">
                <a16:creationId xmlns:a16="http://schemas.microsoft.com/office/drawing/2014/main" id="{855D7749-F33B-5F45-8940-7CC1D2E803AF}"/>
              </a:ext>
            </a:extLst>
          </p:cNvPr>
          <p:cNvSpPr>
            <a:spLocks noGrp="1"/>
          </p:cNvSpPr>
          <p:nvPr>
            <p:ph type="body" sz="half" idx="2"/>
          </p:nvPr>
        </p:nvSpPr>
        <p:spPr/>
        <p:txBody>
          <a:bodyPr/>
          <a:lstStyle/>
          <a:p>
            <a:endParaRPr lang="en-US"/>
          </a:p>
        </p:txBody>
      </p:sp>
      <p:sp>
        <p:nvSpPr>
          <p:cNvPr id="5" name="Slide Number Placeholder 4">
            <a:extLst>
              <a:ext uri="{FF2B5EF4-FFF2-40B4-BE49-F238E27FC236}">
                <a16:creationId xmlns:a16="http://schemas.microsoft.com/office/drawing/2014/main" id="{B41073AF-7E69-ED41-B9C7-7E5C39F466D2}"/>
              </a:ext>
            </a:extLst>
          </p:cNvPr>
          <p:cNvSpPr>
            <a:spLocks noGrp="1"/>
          </p:cNvSpPr>
          <p:nvPr>
            <p:ph type="sldNum" sz="quarter" idx="10"/>
          </p:nvPr>
        </p:nvSpPr>
        <p:spPr/>
        <p:txBody>
          <a:bodyPr/>
          <a:lstStyle/>
          <a:p>
            <a:pPr>
              <a:defRPr/>
            </a:pPr>
            <a:fld id="{D8EA18C6-28F1-3B47-AF4F-AD518E9A6B5A}" type="slidenum">
              <a:rPr lang="en-US" altLang="en-US" smtClean="0"/>
              <a:pPr>
                <a:defRPr/>
              </a:pPr>
              <a:t>4</a:t>
            </a:fld>
            <a:endParaRPr lang="en-US" altLang="en-US"/>
          </a:p>
        </p:txBody>
      </p:sp>
    </p:spTree>
    <p:extLst>
      <p:ext uri="{BB962C8B-B14F-4D97-AF65-F5344CB8AC3E}">
        <p14:creationId xmlns:p14="http://schemas.microsoft.com/office/powerpoint/2010/main" val="721339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29AAE-C308-C44E-B7D6-F428A6956127}"/>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A033D902-3AF0-454D-8ACC-A690E2914AD5}"/>
              </a:ext>
            </a:extLst>
          </p:cNvPr>
          <p:cNvSpPr>
            <a:spLocks noGrp="1"/>
          </p:cNvSpPr>
          <p:nvPr>
            <p:ph idx="1"/>
          </p:nvPr>
        </p:nvSpPr>
        <p:spPr/>
        <p:txBody>
          <a:bodyPr/>
          <a:lstStyle/>
          <a:p>
            <a:pPr marL="342900" indent="-342900">
              <a:buFont typeface="Arial" panose="020B0604020202020204" pitchFamily="34" charset="0"/>
              <a:buChar char="•"/>
            </a:pPr>
            <a:r>
              <a:rPr lang="en-US" dirty="0"/>
              <a:t>Transfer Options</a:t>
            </a:r>
          </a:p>
          <a:p>
            <a:pPr lvl="1"/>
            <a:r>
              <a:rPr lang="en-US" dirty="0"/>
              <a:t>ADTs and applicability</a:t>
            </a:r>
          </a:p>
          <a:p>
            <a:pPr lvl="1"/>
            <a:r>
              <a:rPr lang="en-US" dirty="0"/>
              <a:t>UC Transfer</a:t>
            </a:r>
          </a:p>
          <a:p>
            <a:pPr lvl="1"/>
            <a:r>
              <a:rPr lang="en-US" dirty="0"/>
              <a:t>Local/Out-of-State/CCC Baccalaureate</a:t>
            </a:r>
          </a:p>
          <a:p>
            <a:pPr marL="457200" lvl="1" indent="0">
              <a:buNone/>
            </a:pPr>
            <a:endParaRPr lang="en-US" dirty="0"/>
          </a:p>
          <a:p>
            <a:pPr marL="342900" indent="-342900">
              <a:buFont typeface="Arial" panose="020B0604020202020204" pitchFamily="34" charset="0"/>
              <a:buChar char="•"/>
            </a:pPr>
            <a:r>
              <a:rPr lang="en-US" dirty="0"/>
              <a:t>Transfer Data</a:t>
            </a:r>
          </a:p>
          <a:p>
            <a:endParaRPr lang="en-US" dirty="0"/>
          </a:p>
          <a:p>
            <a:pPr marL="342900" indent="-342900">
              <a:buFont typeface="Arial" panose="020B0604020202020204" pitchFamily="34" charset="0"/>
              <a:buChar char="•"/>
            </a:pPr>
            <a:r>
              <a:rPr lang="en-US" dirty="0"/>
              <a:t>Transfer Alignment Project</a:t>
            </a:r>
          </a:p>
          <a:p>
            <a:br>
              <a:rPr lang="en-US" dirty="0"/>
            </a:br>
            <a:br>
              <a:rPr lang="en-US" dirty="0"/>
            </a:br>
            <a:endParaRPr lang="en-US" dirty="0"/>
          </a:p>
        </p:txBody>
      </p:sp>
      <p:sp>
        <p:nvSpPr>
          <p:cNvPr id="4" name="Text Placeholder 3">
            <a:extLst>
              <a:ext uri="{FF2B5EF4-FFF2-40B4-BE49-F238E27FC236}">
                <a16:creationId xmlns:a16="http://schemas.microsoft.com/office/drawing/2014/main" id="{D00E52E6-C857-D64C-8496-763750A0CCED}"/>
              </a:ext>
            </a:extLst>
          </p:cNvPr>
          <p:cNvSpPr>
            <a:spLocks noGrp="1"/>
          </p:cNvSpPr>
          <p:nvPr>
            <p:ph type="body" sz="half" idx="2"/>
          </p:nvPr>
        </p:nvSpPr>
        <p:spPr/>
        <p:txBody>
          <a:bodyPr/>
          <a:lstStyle/>
          <a:p>
            <a:endParaRPr lang="en-US" dirty="0"/>
          </a:p>
        </p:txBody>
      </p:sp>
      <p:sp>
        <p:nvSpPr>
          <p:cNvPr id="5" name="Slide Number Placeholder 4">
            <a:extLst>
              <a:ext uri="{FF2B5EF4-FFF2-40B4-BE49-F238E27FC236}">
                <a16:creationId xmlns:a16="http://schemas.microsoft.com/office/drawing/2014/main" id="{CD246518-C45E-E04D-B4F3-39C4887F778E}"/>
              </a:ext>
            </a:extLst>
          </p:cNvPr>
          <p:cNvSpPr>
            <a:spLocks noGrp="1"/>
          </p:cNvSpPr>
          <p:nvPr>
            <p:ph type="sldNum" sz="quarter" idx="10"/>
          </p:nvPr>
        </p:nvSpPr>
        <p:spPr/>
        <p:txBody>
          <a:bodyPr/>
          <a:lstStyle/>
          <a:p>
            <a:pPr>
              <a:defRPr/>
            </a:pPr>
            <a:fld id="{D8EA18C6-28F1-3B47-AF4F-AD518E9A6B5A}" type="slidenum">
              <a:rPr lang="en-US" altLang="en-US" smtClean="0"/>
              <a:pPr>
                <a:defRPr/>
              </a:pPr>
              <a:t>5</a:t>
            </a:fld>
            <a:endParaRPr lang="en-US" altLang="en-US"/>
          </a:p>
        </p:txBody>
      </p:sp>
    </p:spTree>
    <p:extLst>
      <p:ext uri="{BB962C8B-B14F-4D97-AF65-F5344CB8AC3E}">
        <p14:creationId xmlns:p14="http://schemas.microsoft.com/office/powerpoint/2010/main" val="1965015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2F81B-C9BC-EB40-90F8-BC41F6FAB7DB}"/>
              </a:ext>
            </a:extLst>
          </p:cNvPr>
          <p:cNvSpPr>
            <a:spLocks noGrp="1"/>
          </p:cNvSpPr>
          <p:nvPr>
            <p:ph type="title"/>
          </p:nvPr>
        </p:nvSpPr>
        <p:spPr>
          <a:xfrm>
            <a:off x="1479530" y="2113808"/>
            <a:ext cx="10046043" cy="1856942"/>
          </a:xfrm>
        </p:spPr>
        <p:txBody>
          <a:bodyPr>
            <a:normAutofit fontScale="90000"/>
          </a:bodyPr>
          <a:lstStyle/>
          <a:p>
            <a:pPr algn="ctr"/>
            <a:r>
              <a:rPr lang="en-US" sz="7200" dirty="0">
                <a:latin typeface="+mj-lt"/>
              </a:rPr>
              <a:t>Associate Degree for Transfer (ADT)</a:t>
            </a:r>
          </a:p>
        </p:txBody>
      </p:sp>
      <p:sp>
        <p:nvSpPr>
          <p:cNvPr id="5" name="Slide Number Placeholder 4">
            <a:extLst>
              <a:ext uri="{FF2B5EF4-FFF2-40B4-BE49-F238E27FC236}">
                <a16:creationId xmlns:a16="http://schemas.microsoft.com/office/drawing/2014/main" id="{C9922229-D038-DF4C-8B21-57157213E53E}"/>
              </a:ext>
            </a:extLst>
          </p:cNvPr>
          <p:cNvSpPr>
            <a:spLocks noGrp="1"/>
          </p:cNvSpPr>
          <p:nvPr>
            <p:ph type="sldNum" sz="quarter" idx="10"/>
          </p:nvPr>
        </p:nvSpPr>
        <p:spPr/>
        <p:txBody>
          <a:bodyPr/>
          <a:lstStyle/>
          <a:p>
            <a:pPr>
              <a:defRPr/>
            </a:pPr>
            <a:fld id="{D8EA18C6-28F1-3B47-AF4F-AD518E9A6B5A}" type="slidenum">
              <a:rPr lang="en-US" altLang="en-US" smtClean="0"/>
              <a:pPr>
                <a:defRPr/>
              </a:pPr>
              <a:t>6</a:t>
            </a:fld>
            <a:endParaRPr lang="en-US" altLang="en-US"/>
          </a:p>
        </p:txBody>
      </p:sp>
    </p:spTree>
    <p:extLst>
      <p:ext uri="{BB962C8B-B14F-4D97-AF65-F5344CB8AC3E}">
        <p14:creationId xmlns:p14="http://schemas.microsoft.com/office/powerpoint/2010/main" val="2453161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FCEC9-3901-5F4C-A4F0-5A5C67306D67}"/>
              </a:ext>
            </a:extLst>
          </p:cNvPr>
          <p:cNvSpPr>
            <a:spLocks noGrp="1"/>
          </p:cNvSpPr>
          <p:nvPr>
            <p:ph type="title"/>
          </p:nvPr>
        </p:nvSpPr>
        <p:spPr>
          <a:xfrm>
            <a:off x="227885" y="1335091"/>
            <a:ext cx="3583461" cy="3189408"/>
          </a:xfrm>
        </p:spPr>
        <p:txBody>
          <a:bodyPr>
            <a:normAutofit/>
          </a:bodyPr>
          <a:lstStyle/>
          <a:p>
            <a:r>
              <a:rPr lang="en-US" sz="4000" dirty="0"/>
              <a:t>Associate Degree for Transfer “ADT”: Background</a:t>
            </a:r>
          </a:p>
        </p:txBody>
      </p:sp>
      <p:sp>
        <p:nvSpPr>
          <p:cNvPr id="3" name="Content Placeholder 2">
            <a:extLst>
              <a:ext uri="{FF2B5EF4-FFF2-40B4-BE49-F238E27FC236}">
                <a16:creationId xmlns:a16="http://schemas.microsoft.com/office/drawing/2014/main" id="{E5FB8D8B-FD29-204C-9920-19B5EB654F10}"/>
              </a:ext>
            </a:extLst>
          </p:cNvPr>
          <p:cNvSpPr>
            <a:spLocks noGrp="1"/>
          </p:cNvSpPr>
          <p:nvPr>
            <p:ph idx="1"/>
          </p:nvPr>
        </p:nvSpPr>
        <p:spPr/>
        <p:txBody>
          <a:bodyPr/>
          <a:lstStyle/>
          <a:p>
            <a:pPr marL="342900" indent="-342900">
              <a:buFont typeface="Arial" panose="020B0604020202020204" pitchFamily="34" charset="0"/>
              <a:buChar char="•"/>
            </a:pPr>
            <a:r>
              <a:rPr lang="en-US" dirty="0"/>
              <a:t>SB 1440 (Padilla, 2010) established the requirement for ADT program awards.</a:t>
            </a:r>
          </a:p>
          <a:p>
            <a:endParaRPr lang="en-US" dirty="0"/>
          </a:p>
          <a:p>
            <a:pPr marL="342900" indent="-342900">
              <a:buFont typeface="Arial" panose="020B0604020202020204" pitchFamily="34" charset="0"/>
              <a:buChar char="•"/>
            </a:pPr>
            <a:r>
              <a:rPr lang="en-US" dirty="0"/>
              <a:t>Guarantee of admission to a similar major at CSU.</a:t>
            </a:r>
          </a:p>
          <a:p>
            <a:endParaRPr lang="en-US" dirty="0"/>
          </a:p>
          <a:p>
            <a:pPr marL="342900" indent="-342900">
              <a:buFont typeface="Arial" panose="020B0604020202020204" pitchFamily="34" charset="0"/>
              <a:buChar char="•"/>
            </a:pPr>
            <a:r>
              <a:rPr lang="en-US" dirty="0"/>
              <a:t>Must be possible to complete a BA/BS degree with 60 units at a CCC and 60 units to a CSU.</a:t>
            </a:r>
          </a:p>
        </p:txBody>
      </p:sp>
      <p:sp>
        <p:nvSpPr>
          <p:cNvPr id="5" name="Slide Number Placeholder 4">
            <a:extLst>
              <a:ext uri="{FF2B5EF4-FFF2-40B4-BE49-F238E27FC236}">
                <a16:creationId xmlns:a16="http://schemas.microsoft.com/office/drawing/2014/main" id="{E2BC8818-4B37-C445-A1FC-79009F149B6E}"/>
              </a:ext>
            </a:extLst>
          </p:cNvPr>
          <p:cNvSpPr>
            <a:spLocks noGrp="1"/>
          </p:cNvSpPr>
          <p:nvPr>
            <p:ph type="sldNum" sz="quarter" idx="10"/>
          </p:nvPr>
        </p:nvSpPr>
        <p:spPr/>
        <p:txBody>
          <a:bodyPr/>
          <a:lstStyle/>
          <a:p>
            <a:pPr>
              <a:defRPr/>
            </a:pPr>
            <a:fld id="{D8EA18C6-28F1-3B47-AF4F-AD518E9A6B5A}" type="slidenum">
              <a:rPr lang="en-US" altLang="en-US" smtClean="0"/>
              <a:pPr>
                <a:defRPr/>
              </a:pPr>
              <a:t>7</a:t>
            </a:fld>
            <a:endParaRPr lang="en-US" altLang="en-US"/>
          </a:p>
        </p:txBody>
      </p:sp>
    </p:spTree>
    <p:extLst>
      <p:ext uri="{BB962C8B-B14F-4D97-AF65-F5344CB8AC3E}">
        <p14:creationId xmlns:p14="http://schemas.microsoft.com/office/powerpoint/2010/main" val="3507521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1612F-AFDF-3C48-A141-4F45000F2444}"/>
              </a:ext>
            </a:extLst>
          </p:cNvPr>
          <p:cNvSpPr>
            <a:spLocks noGrp="1"/>
          </p:cNvSpPr>
          <p:nvPr>
            <p:ph type="title"/>
          </p:nvPr>
        </p:nvSpPr>
        <p:spPr>
          <a:xfrm>
            <a:off x="192259" y="2095112"/>
            <a:ext cx="3583461" cy="2370010"/>
          </a:xfrm>
        </p:spPr>
        <p:txBody>
          <a:bodyPr>
            <a:noAutofit/>
          </a:bodyPr>
          <a:lstStyle/>
          <a:p>
            <a:r>
              <a:rPr lang="en-US" sz="4000" dirty="0"/>
              <a:t>Associate Degree for Transfer “ADT” - CSU</a:t>
            </a:r>
          </a:p>
        </p:txBody>
      </p:sp>
      <p:sp>
        <p:nvSpPr>
          <p:cNvPr id="3" name="Content Placeholder 2">
            <a:extLst>
              <a:ext uri="{FF2B5EF4-FFF2-40B4-BE49-F238E27FC236}">
                <a16:creationId xmlns:a16="http://schemas.microsoft.com/office/drawing/2014/main" id="{E37A4484-E3BA-794F-890A-88E30F0363C0}"/>
              </a:ext>
            </a:extLst>
          </p:cNvPr>
          <p:cNvSpPr>
            <a:spLocks noGrp="1"/>
          </p:cNvSpPr>
          <p:nvPr>
            <p:ph idx="1"/>
          </p:nvPr>
        </p:nvSpPr>
        <p:spPr>
          <a:xfrm>
            <a:off x="4277736" y="546768"/>
            <a:ext cx="6672262" cy="5091744"/>
          </a:xfrm>
        </p:spPr>
        <p:txBody>
          <a:bodyPr/>
          <a:lstStyle/>
          <a:p>
            <a:r>
              <a:rPr lang="en-US" dirty="0"/>
              <a:t>TMC Structure Currently:</a:t>
            </a:r>
          </a:p>
          <a:p>
            <a:pPr marL="342900" indent="-342900">
              <a:buFont typeface="Arial" panose="020B0604020202020204" pitchFamily="34" charset="0"/>
              <a:buChar char="•"/>
            </a:pPr>
            <a:r>
              <a:rPr lang="en-US" dirty="0"/>
              <a:t>60 units at a CCC;</a:t>
            </a:r>
          </a:p>
          <a:p>
            <a:pPr marL="342900" indent="-342900">
              <a:buFont typeface="Arial" panose="020B0604020202020204" pitchFamily="34" charset="0"/>
              <a:buChar char="•"/>
            </a:pPr>
            <a:r>
              <a:rPr lang="en-US" dirty="0"/>
              <a:t>At least 18 in a major;</a:t>
            </a:r>
          </a:p>
          <a:p>
            <a:pPr marL="342900" indent="-342900">
              <a:buFont typeface="Arial" panose="020B0604020202020204" pitchFamily="34" charset="0"/>
              <a:buChar char="•"/>
            </a:pPr>
            <a:r>
              <a:rPr lang="en-US" dirty="0"/>
              <a:t>Complete CSU-GE or IGETC (IGETC for STEM in three disciplines).</a:t>
            </a:r>
          </a:p>
          <a:p>
            <a:pPr marL="1028700" lvl="1" indent="-342900"/>
            <a:r>
              <a:rPr lang="en-US" dirty="0"/>
              <a:t>Major requirements and GE requirements may double-count.</a:t>
            </a:r>
          </a:p>
          <a:p>
            <a:pPr lvl="1"/>
            <a:r>
              <a:rPr lang="en-US" dirty="0"/>
              <a:t>TMCs often specify how courses must articulate (e.g. C-ID, as major prep, or GE).</a:t>
            </a:r>
          </a:p>
          <a:p>
            <a:pPr lvl="1"/>
            <a:r>
              <a:rPr lang="en-US" dirty="0"/>
              <a:t>Meet major and admission prep to as many CSUs (and other institutions) as possible.</a:t>
            </a:r>
          </a:p>
          <a:p>
            <a:pPr marL="342900" indent="-342900">
              <a:buFont typeface="Arial" panose="020B0604020202020204" pitchFamily="34" charset="0"/>
              <a:buChar char="•"/>
            </a:pPr>
            <a:r>
              <a:rPr lang="en-US" dirty="0"/>
              <a:t>Determinations of similar based on TMCs:  </a:t>
            </a:r>
            <a:r>
              <a:rPr lang="en-US" sz="1200" u="sng" dirty="0">
                <a:solidFill>
                  <a:srgbClr val="0070C0"/>
                </a:solidFill>
                <a:hlinkClick r:id="rId2">
                  <a:extLst>
                    <a:ext uri="{A12FA001-AC4F-418D-AE19-62706E023703}">
                      <ahyp:hlinkClr xmlns:ahyp="http://schemas.microsoft.com/office/drawing/2018/hyperlinkcolor" val="tx"/>
                    </a:ext>
                  </a:extLst>
                </a:hlinkClick>
              </a:rPr>
              <a:t>https://c-id.net/tmc</a:t>
            </a:r>
            <a:endParaRPr lang="en-US" sz="1200" dirty="0">
              <a:solidFill>
                <a:srgbClr val="0070C0"/>
              </a:solidFill>
            </a:endParaRPr>
          </a:p>
          <a:p>
            <a:pPr marL="342900" indent="-342900">
              <a:buFont typeface="Arial" panose="020B0604020202020204" pitchFamily="34" charset="0"/>
              <a:buChar char="•"/>
            </a:pPr>
            <a:r>
              <a:rPr lang="en-US" dirty="0"/>
              <a:t>Determinations of similar:  </a:t>
            </a:r>
            <a:r>
              <a:rPr lang="en-US" sz="1200" u="sng" dirty="0">
                <a:solidFill>
                  <a:srgbClr val="0070C0"/>
                </a:solidFill>
                <a:hlinkClick r:id="rId3">
                  <a:extLst>
                    <a:ext uri="{A12FA001-AC4F-418D-AE19-62706E023703}">
                      <ahyp:hlinkClr xmlns:ahyp="http://schemas.microsoft.com/office/drawing/2018/hyperlinkcolor" val="tx"/>
                    </a:ext>
                  </a:extLst>
                </a:hlinkClick>
              </a:rPr>
              <a:t>https://www.calstate.edu/apply/transfer/Pages/associate-degree-for-transfer-major-and-campus-search.aspx</a:t>
            </a:r>
            <a:endParaRPr lang="en-US" sz="1200" dirty="0">
              <a:solidFill>
                <a:srgbClr val="0070C0"/>
              </a:solidFill>
            </a:endParaRPr>
          </a:p>
        </p:txBody>
      </p:sp>
      <p:sp>
        <p:nvSpPr>
          <p:cNvPr id="5" name="Slide Number Placeholder 4">
            <a:extLst>
              <a:ext uri="{FF2B5EF4-FFF2-40B4-BE49-F238E27FC236}">
                <a16:creationId xmlns:a16="http://schemas.microsoft.com/office/drawing/2014/main" id="{5DE160DF-FCF6-7041-887E-76954C589F0D}"/>
              </a:ext>
            </a:extLst>
          </p:cNvPr>
          <p:cNvSpPr>
            <a:spLocks noGrp="1"/>
          </p:cNvSpPr>
          <p:nvPr>
            <p:ph type="sldNum" sz="quarter" idx="10"/>
          </p:nvPr>
        </p:nvSpPr>
        <p:spPr/>
        <p:txBody>
          <a:bodyPr/>
          <a:lstStyle/>
          <a:p>
            <a:pPr>
              <a:defRPr/>
            </a:pPr>
            <a:fld id="{D8EA18C6-28F1-3B47-AF4F-AD518E9A6B5A}" type="slidenum">
              <a:rPr lang="en-US" altLang="en-US" smtClean="0"/>
              <a:pPr>
                <a:defRPr/>
              </a:pPr>
              <a:t>8</a:t>
            </a:fld>
            <a:endParaRPr lang="en-US" altLang="en-US"/>
          </a:p>
        </p:txBody>
      </p:sp>
    </p:spTree>
    <p:extLst>
      <p:ext uri="{BB962C8B-B14F-4D97-AF65-F5344CB8AC3E}">
        <p14:creationId xmlns:p14="http://schemas.microsoft.com/office/powerpoint/2010/main" val="3309285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1D719-A3F9-484B-A799-8368F527D4A2}"/>
              </a:ext>
            </a:extLst>
          </p:cNvPr>
          <p:cNvSpPr>
            <a:spLocks noGrp="1"/>
          </p:cNvSpPr>
          <p:nvPr>
            <p:ph type="title"/>
          </p:nvPr>
        </p:nvSpPr>
        <p:spPr>
          <a:xfrm>
            <a:off x="227886" y="1335091"/>
            <a:ext cx="1686398" cy="1890709"/>
          </a:xfrm>
        </p:spPr>
        <p:txBody>
          <a:bodyPr/>
          <a:lstStyle/>
          <a:p>
            <a:r>
              <a:rPr lang="en-US" dirty="0"/>
              <a:t>ADT:</a:t>
            </a:r>
            <a:br>
              <a:rPr lang="en-US" dirty="0"/>
            </a:br>
            <a:r>
              <a:rPr lang="en-US" dirty="0"/>
              <a:t>CSU</a:t>
            </a:r>
          </a:p>
        </p:txBody>
      </p:sp>
      <p:sp>
        <p:nvSpPr>
          <p:cNvPr id="3" name="Content Placeholder 2">
            <a:extLst>
              <a:ext uri="{FF2B5EF4-FFF2-40B4-BE49-F238E27FC236}">
                <a16:creationId xmlns:a16="http://schemas.microsoft.com/office/drawing/2014/main" id="{BE47C8F3-E121-8C40-9389-73D3522C7140}"/>
              </a:ext>
            </a:extLst>
          </p:cNvPr>
          <p:cNvSpPr>
            <a:spLocks noGrp="1"/>
          </p:cNvSpPr>
          <p:nvPr>
            <p:ph idx="1"/>
          </p:nvPr>
        </p:nvSpPr>
        <p:spPr/>
        <p:txBody>
          <a:bodyPr/>
          <a:lstStyle/>
          <a:p>
            <a:endParaRPr lang="en-US"/>
          </a:p>
        </p:txBody>
      </p:sp>
      <p:sp>
        <p:nvSpPr>
          <p:cNvPr id="4" name="Text Placeholder 3">
            <a:extLst>
              <a:ext uri="{FF2B5EF4-FFF2-40B4-BE49-F238E27FC236}">
                <a16:creationId xmlns:a16="http://schemas.microsoft.com/office/drawing/2014/main" id="{80847735-C77B-BC4F-A6B6-646B07924D41}"/>
              </a:ext>
            </a:extLst>
          </p:cNvPr>
          <p:cNvSpPr>
            <a:spLocks noGrp="1"/>
          </p:cNvSpPr>
          <p:nvPr>
            <p:ph type="body" sz="half" idx="2"/>
          </p:nvPr>
        </p:nvSpPr>
        <p:spPr/>
        <p:txBody>
          <a:bodyPr/>
          <a:lstStyle/>
          <a:p>
            <a:endParaRPr lang="en-US" dirty="0"/>
          </a:p>
        </p:txBody>
      </p:sp>
      <p:sp>
        <p:nvSpPr>
          <p:cNvPr id="5" name="Slide Number Placeholder 4">
            <a:extLst>
              <a:ext uri="{FF2B5EF4-FFF2-40B4-BE49-F238E27FC236}">
                <a16:creationId xmlns:a16="http://schemas.microsoft.com/office/drawing/2014/main" id="{32F31D63-6F86-6241-9A21-54426EB0274B}"/>
              </a:ext>
            </a:extLst>
          </p:cNvPr>
          <p:cNvSpPr>
            <a:spLocks noGrp="1"/>
          </p:cNvSpPr>
          <p:nvPr>
            <p:ph type="sldNum" sz="quarter" idx="10"/>
          </p:nvPr>
        </p:nvSpPr>
        <p:spPr/>
        <p:txBody>
          <a:bodyPr/>
          <a:lstStyle/>
          <a:p>
            <a:pPr>
              <a:defRPr/>
            </a:pPr>
            <a:fld id="{D8EA18C6-28F1-3B47-AF4F-AD518E9A6B5A}" type="slidenum">
              <a:rPr lang="en-US" altLang="en-US" smtClean="0"/>
              <a:pPr>
                <a:defRPr/>
              </a:pPr>
              <a:t>9</a:t>
            </a:fld>
            <a:endParaRPr lang="en-US" altLang="en-US"/>
          </a:p>
        </p:txBody>
      </p:sp>
      <p:pic>
        <p:nvPicPr>
          <p:cNvPr id="1026" name="Picture 2" descr="https://lh6.googleusercontent.com/6c445STsld1hoQO2FVbQ7CydVTxXoRBl5Z_She_K4y94aGxF0s92xovKzp5X3SLtrrbd6SVUVgzeVN9krkStg3rCcg1P18zkGn5J72yyzE-JfNLw7YcTx6MjyJIHPADRFo128O6wIAUqbNJJ7nKxwA">
            <a:extLst>
              <a:ext uri="{FF2B5EF4-FFF2-40B4-BE49-F238E27FC236}">
                <a16:creationId xmlns:a16="http://schemas.microsoft.com/office/drawing/2014/main" id="{39119498-0732-8A4C-8E19-AAC09926FC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4284" y="0"/>
            <a:ext cx="97282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602868"/>
      </p:ext>
    </p:extLst>
  </p:cSld>
  <p:clrMapOvr>
    <a:masterClrMapping/>
  </p:clrMapOvr>
</p:sld>
</file>

<file path=ppt/theme/theme1.xml><?xml version="1.0" encoding="utf-8"?>
<a:theme xmlns:a="http://schemas.openxmlformats.org/drawingml/2006/main" name="ASCCC Curriculum Inst. 2020 Theme">
  <a:themeElements>
    <a:clrScheme name="Custom 3">
      <a:dk1>
        <a:srgbClr val="703A7D"/>
      </a:dk1>
      <a:lt1>
        <a:srgbClr val="FFFFFF"/>
      </a:lt1>
      <a:dk2>
        <a:srgbClr val="265E76"/>
      </a:dk2>
      <a:lt2>
        <a:srgbClr val="F8E8B9"/>
      </a:lt2>
      <a:accent1>
        <a:srgbClr val="FF3E3E"/>
      </a:accent1>
      <a:accent2>
        <a:srgbClr val="FFCE00"/>
      </a:accent2>
      <a:accent3>
        <a:srgbClr val="71B1D6"/>
      </a:accent3>
      <a:accent4>
        <a:srgbClr val="FFA141"/>
      </a:accent4>
      <a:accent5>
        <a:srgbClr val="A646CC"/>
      </a:accent5>
      <a:accent6>
        <a:srgbClr val="5988A2"/>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CI 2022 ppt template 2" id="{FADB6CC0-954B-0C42-A64B-2D9F415C79AC}" vid="{2E28C489-84EC-CC43-9EB2-D4BF877AA3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07F6176EEFE946BBFB4CD4535C7F1F" ma:contentTypeVersion="13" ma:contentTypeDescription="Create a new document." ma:contentTypeScope="" ma:versionID="f318c6431519267a76a3fa40a6d2463c">
  <xsd:schema xmlns:xsd="http://www.w3.org/2001/XMLSchema" xmlns:xs="http://www.w3.org/2001/XMLSchema" xmlns:p="http://schemas.microsoft.com/office/2006/metadata/properties" xmlns:ns3="3028becf-e18f-4bcf-8b90-a60ac50cf5d4" xmlns:ns4="edbdd7b9-28bf-499e-a067-da3435109ca1" targetNamespace="http://schemas.microsoft.com/office/2006/metadata/properties" ma:root="true" ma:fieldsID="d5b1e443d06d9b06177231f1b49a5ee1" ns3:_="" ns4:_="">
    <xsd:import namespace="3028becf-e18f-4bcf-8b90-a60ac50cf5d4"/>
    <xsd:import namespace="edbdd7b9-28bf-499e-a067-da3435109ca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28becf-e18f-4bcf-8b90-a60ac50cf5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dbdd7b9-28bf-499e-a067-da3435109ca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B96C51-6FC5-4B49-A663-E44539F2F7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28becf-e18f-4bcf-8b90-a60ac50cf5d4"/>
    <ds:schemaRef ds:uri="edbdd7b9-28bf-499e-a067-da3435109c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2420487-F007-4EF1-BB41-445AEE0C97EC}">
  <ds:schemaRefs>
    <ds:schemaRef ds:uri="http://schemas.microsoft.com/sharepoint/v3/contenttype/forms"/>
  </ds:schemaRefs>
</ds:datastoreItem>
</file>

<file path=customXml/itemProps3.xml><?xml version="1.0" encoding="utf-8"?>
<ds:datastoreItem xmlns:ds="http://schemas.openxmlformats.org/officeDocument/2006/customXml" ds:itemID="{7883B39C-E61B-45E8-B805-9B7C6D19B755}">
  <ds:schemaRefs>
    <ds:schemaRef ds:uri="http://purl.org/dc/elements/1.1/"/>
    <ds:schemaRef ds:uri="http://schemas.microsoft.com/office/infopath/2007/PartnerControls"/>
    <ds:schemaRef ds:uri="http://purl.org/dc/terms/"/>
    <ds:schemaRef ds:uri="http://schemas.microsoft.com/office/2006/documentManagement/types"/>
    <ds:schemaRef ds:uri="3028becf-e18f-4bcf-8b90-a60ac50cf5d4"/>
    <ds:schemaRef ds:uri="http://www.w3.org/XML/1998/namespace"/>
    <ds:schemaRef ds:uri="http://schemas.openxmlformats.org/package/2006/metadata/core-properties"/>
    <ds:schemaRef ds:uri="edbdd7b9-28bf-499e-a067-da3435109ca1"/>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ASCCC Curriculum Inst</Template>
  <TotalTime>219</TotalTime>
  <Words>1512</Words>
  <Application>Microsoft Macintosh PowerPoint</Application>
  <PresentationFormat>Widescreen</PresentationFormat>
  <Paragraphs>241</Paragraphs>
  <Slides>38</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Gill Sans</vt:lpstr>
      <vt:lpstr>Palatino</vt:lpstr>
      <vt:lpstr>ASCCC Curriculum Inst. 2020 Theme</vt:lpstr>
      <vt:lpstr>Mapping the Journey: An Update on Transfer Pathways</vt:lpstr>
      <vt:lpstr>Presenters</vt:lpstr>
      <vt:lpstr>Description</vt:lpstr>
      <vt:lpstr>Poll</vt:lpstr>
      <vt:lpstr>Outline</vt:lpstr>
      <vt:lpstr>Associate Degree for Transfer (ADT)</vt:lpstr>
      <vt:lpstr>Associate Degree for Transfer “ADT”: Background</vt:lpstr>
      <vt:lpstr>Associate Degree for Transfer “ADT” - CSU</vt:lpstr>
      <vt:lpstr>ADT: CSU</vt:lpstr>
      <vt:lpstr>ADT: CSU</vt:lpstr>
      <vt:lpstr>ADT:  AICCU</vt:lpstr>
      <vt:lpstr>ADT: AICCU</vt:lpstr>
      <vt:lpstr>ADT:  AICCU</vt:lpstr>
      <vt:lpstr>ADT:  HBCUs</vt:lpstr>
      <vt:lpstr>ADT:  HBCU</vt:lpstr>
      <vt:lpstr>ADT:  HBCU</vt:lpstr>
      <vt:lpstr>UC Transfer Initiatives</vt:lpstr>
      <vt:lpstr>UC TAG</vt:lpstr>
      <vt:lpstr>Transfer Pathways</vt:lpstr>
      <vt:lpstr>Transfer Pathways</vt:lpstr>
      <vt:lpstr>Transfer Pathways (Example)</vt:lpstr>
      <vt:lpstr>Pathways+</vt:lpstr>
      <vt:lpstr>Pathways+</vt:lpstr>
      <vt:lpstr>UCTP: UC Transfer Pathways</vt:lpstr>
      <vt:lpstr>UC/CSU Transfer Without an ADT/TAG etc…</vt:lpstr>
      <vt:lpstr>CCC Baccalaureate Degrees</vt:lpstr>
      <vt:lpstr>CCC Baccalaureate Degrees</vt:lpstr>
      <vt:lpstr>CCC Baccalaureate Degrees</vt:lpstr>
      <vt:lpstr>Transfer Data</vt:lpstr>
      <vt:lpstr>Transfer Data</vt:lpstr>
      <vt:lpstr>Transfer Data to CSU</vt:lpstr>
      <vt:lpstr>Transfer Data to CSU</vt:lpstr>
      <vt:lpstr>Transfer Data to CSU</vt:lpstr>
      <vt:lpstr>Transfer Alignment Project</vt:lpstr>
      <vt:lpstr>Transfer Alignment Project</vt:lpstr>
      <vt:lpstr>Transfer Alignment Project</vt:lpstr>
      <vt:lpstr>Impacts on Curriculum Committees?</vt:lpstr>
      <vt:lpstr>Thank You!</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Mapping the Journey: An Update on Transfer Pathways</dc:title>
  <dc:creator>Eric Wada</dc:creator>
  <cp:lastModifiedBy>Eric Wada</cp:lastModifiedBy>
  <cp:revision>36</cp:revision>
  <cp:lastPrinted>2020-11-24T19:39:26Z</cp:lastPrinted>
  <dcterms:created xsi:type="dcterms:W3CDTF">2022-06-30T17:54:24Z</dcterms:created>
  <dcterms:modified xsi:type="dcterms:W3CDTF">2022-07-07T20:19:34Z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0x0101007907F6176EEFE946BBFB4CD4535C7F1F</vt:lpwstr>
  </property>
</Properties>
</file>