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9" r:id="rId2"/>
    <p:sldId id="260" r:id="rId3"/>
    <p:sldId id="261"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5"/>
    <p:restoredTop sz="95915"/>
  </p:normalViewPr>
  <p:slideViewPr>
    <p:cSldViewPr snapToGrid="0" snapToObjects="1">
      <p:cViewPr varScale="1">
        <p:scale>
          <a:sx n="108" d="100"/>
          <a:sy n="108" d="100"/>
        </p:scale>
        <p:origin x="248" y="2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7/1/22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7/1/22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a:p>
        </p:txBody>
      </p:sp>
    </p:spTree>
    <p:extLst>
      <p:ext uri="{BB962C8B-B14F-4D97-AF65-F5344CB8AC3E}">
        <p14:creationId xmlns:p14="http://schemas.microsoft.com/office/powerpoint/2010/main" val="122127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14</a:t>
            </a:fld>
            <a:endParaRPr lang="en-US" altLang="en-US"/>
          </a:p>
        </p:txBody>
      </p:sp>
    </p:spTree>
    <p:extLst>
      <p:ext uri="{BB962C8B-B14F-4D97-AF65-F5344CB8AC3E}">
        <p14:creationId xmlns:p14="http://schemas.microsoft.com/office/powerpoint/2010/main" val="54694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15</a:t>
            </a:fld>
            <a:endParaRPr lang="en-US" altLang="en-US"/>
          </a:p>
        </p:txBody>
      </p:sp>
    </p:spTree>
    <p:extLst>
      <p:ext uri="{BB962C8B-B14F-4D97-AF65-F5344CB8AC3E}">
        <p14:creationId xmlns:p14="http://schemas.microsoft.com/office/powerpoint/2010/main" val="397330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16</a:t>
            </a:fld>
            <a:endParaRPr lang="en-US" altLang="en-US"/>
          </a:p>
        </p:txBody>
      </p:sp>
    </p:spTree>
    <p:extLst>
      <p:ext uri="{BB962C8B-B14F-4D97-AF65-F5344CB8AC3E}">
        <p14:creationId xmlns:p14="http://schemas.microsoft.com/office/powerpoint/2010/main" val="30137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17</a:t>
            </a:fld>
            <a:endParaRPr lang="en-US" altLang="en-US"/>
          </a:p>
        </p:txBody>
      </p:sp>
    </p:spTree>
    <p:extLst>
      <p:ext uri="{BB962C8B-B14F-4D97-AF65-F5344CB8AC3E}">
        <p14:creationId xmlns:p14="http://schemas.microsoft.com/office/powerpoint/2010/main" val="124525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Mark - Talk about highlighted areas … address Articulation handbook and good resource link is in on the slide.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6</a:t>
            </a:fld>
            <a:endParaRPr lang="en-US" altLang="en-US"/>
          </a:p>
        </p:txBody>
      </p:sp>
    </p:spTree>
    <p:extLst>
      <p:ext uri="{BB962C8B-B14F-4D97-AF65-F5344CB8AC3E}">
        <p14:creationId xmlns:p14="http://schemas.microsoft.com/office/powerpoint/2010/main" val="233362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7</a:t>
            </a:fld>
            <a:endParaRPr lang="en-US" altLang="en-US"/>
          </a:p>
        </p:txBody>
      </p:sp>
    </p:spTree>
    <p:extLst>
      <p:ext uri="{BB962C8B-B14F-4D97-AF65-F5344CB8AC3E}">
        <p14:creationId xmlns:p14="http://schemas.microsoft.com/office/powerpoint/2010/main" val="115631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8</a:t>
            </a:fld>
            <a:endParaRPr lang="en-US" altLang="en-US"/>
          </a:p>
        </p:txBody>
      </p:sp>
    </p:spTree>
    <p:extLst>
      <p:ext uri="{BB962C8B-B14F-4D97-AF65-F5344CB8AC3E}">
        <p14:creationId xmlns:p14="http://schemas.microsoft.com/office/powerpoint/2010/main" val="292851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9</a:t>
            </a:fld>
            <a:endParaRPr lang="en-US" altLang="en-US"/>
          </a:p>
        </p:txBody>
      </p:sp>
    </p:spTree>
    <p:extLst>
      <p:ext uri="{BB962C8B-B14F-4D97-AF65-F5344CB8AC3E}">
        <p14:creationId xmlns:p14="http://schemas.microsoft.com/office/powerpoint/2010/main" val="417818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10</a:t>
            </a:fld>
            <a:endParaRPr lang="en-US" altLang="en-US"/>
          </a:p>
        </p:txBody>
      </p:sp>
    </p:spTree>
    <p:extLst>
      <p:ext uri="{BB962C8B-B14F-4D97-AF65-F5344CB8AC3E}">
        <p14:creationId xmlns:p14="http://schemas.microsoft.com/office/powerpoint/2010/main" val="371722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11</a:t>
            </a:fld>
            <a:endParaRPr lang="en-US" altLang="en-US"/>
          </a:p>
        </p:txBody>
      </p:sp>
    </p:spTree>
    <p:extLst>
      <p:ext uri="{BB962C8B-B14F-4D97-AF65-F5344CB8AC3E}">
        <p14:creationId xmlns:p14="http://schemas.microsoft.com/office/powerpoint/2010/main" val="9148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12</a:t>
            </a:fld>
            <a:endParaRPr lang="en-US" altLang="en-US"/>
          </a:p>
        </p:txBody>
      </p:sp>
    </p:spTree>
    <p:extLst>
      <p:ext uri="{BB962C8B-B14F-4D97-AF65-F5344CB8AC3E}">
        <p14:creationId xmlns:p14="http://schemas.microsoft.com/office/powerpoint/2010/main" val="428851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ACB: CTE Advisory Logistics Example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13</a:t>
            </a:fld>
            <a:endParaRPr lang="en-US" altLang="en-US"/>
          </a:p>
        </p:txBody>
      </p:sp>
    </p:spTree>
    <p:extLst>
      <p:ext uri="{BB962C8B-B14F-4D97-AF65-F5344CB8AC3E}">
        <p14:creationId xmlns:p14="http://schemas.microsoft.com/office/powerpoint/2010/main" val="400233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susb.edu/sites/default/files/upload/file/CIAC_Handbook_Spring_2013.pdf" TargetMode="External"/><Relationship Id="rId7" Type="http://schemas.openxmlformats.org/officeDocument/2006/relationships/hyperlink" Target="https://c-id.net/page/1" TargetMode="External"/><Relationship Id="rId2" Type="http://schemas.openxmlformats.org/officeDocument/2006/relationships/hyperlink" Target="https://www.ccccurriculum.net/articulation/" TargetMode="External"/><Relationship Id="rId1" Type="http://schemas.openxmlformats.org/officeDocument/2006/relationships/slideLayout" Target="../slideLayouts/slideLayout2.xml"/><Relationship Id="rId6" Type="http://schemas.openxmlformats.org/officeDocument/2006/relationships/hyperlink" Target="https://icas-ca.org/wp-content/uploads/2020/06/IGETC-STANDARDS-FINAL-Approved-June-3-2020.pdf" TargetMode="External"/><Relationship Id="rId5" Type="http://schemas.openxmlformats.org/officeDocument/2006/relationships/hyperlink" Target="https://www2.calstate.edu/csu-system/administration/academic-and-student-affairs/academic-programs-innovations-and-faculty-development/geac/documents/GE-Reviewers-Guiding-Notes.pdf" TargetMode="External"/><Relationship Id="rId4" Type="http://schemas.openxmlformats.org/officeDocument/2006/relationships/hyperlink" Target="https://icas-ca.org/wp-content/uploads/2020/06/2019-UPDATE_ICAS_Memo_to_Articul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sb.edu/ciac/ciac-resources/articulation-handbo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2C568F9-7E23-E44F-A1A1-18EEE88E632E}"/>
              </a:ext>
            </a:extLst>
          </p:cNvPr>
          <p:cNvSpPr>
            <a:spLocks noGrp="1" noChangeArrowheads="1"/>
          </p:cNvSpPr>
          <p:nvPr>
            <p:ph type="title"/>
          </p:nvPr>
        </p:nvSpPr>
        <p:spPr>
          <a:xfrm>
            <a:off x="7531100" y="503238"/>
            <a:ext cx="4267200" cy="5851525"/>
          </a:xfrm>
        </p:spPr>
        <p:txBody>
          <a:bodyPr/>
          <a:lstStyle/>
          <a:p>
            <a:r>
              <a:rPr lang="en-US" altLang="en-US" dirty="0"/>
              <a:t>2022</a:t>
            </a:r>
            <a:br>
              <a:rPr lang="en-US" altLang="en-US" dirty="0"/>
            </a:br>
            <a:r>
              <a:rPr lang="en-US" altLang="en-US" dirty="0"/>
              <a:t>Pre-Session:</a:t>
            </a:r>
            <a:br>
              <a:rPr lang="en-US" altLang="en-US" dirty="0"/>
            </a:br>
            <a:r>
              <a:rPr lang="en-US" altLang="en-US" dirty="0"/>
              <a:t>New and Newer Articulation Officers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CA71-27EC-0C4C-BF3A-D612B3ABCA32}"/>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AEABA024-30E0-584C-A992-486072385129}"/>
              </a:ext>
            </a:extLst>
          </p:cNvPr>
          <p:cNvSpPr>
            <a:spLocks noGrp="1"/>
          </p:cNvSpPr>
          <p:nvPr>
            <p:ph idx="1"/>
          </p:nvPr>
        </p:nvSpPr>
        <p:spPr/>
        <p:txBody>
          <a:bodyPr/>
          <a:lstStyle/>
          <a:p>
            <a:r>
              <a:rPr lang="en-US" dirty="0"/>
              <a:t>You have a math faculty member that wants to create a Calculus for Life Science course that is not C-ID approved and not of prerequisite level to enter calculus-based physics.</a:t>
            </a:r>
          </a:p>
          <a:p>
            <a:endParaRPr lang="en-US" dirty="0"/>
          </a:p>
          <a:p>
            <a:pPr marL="342900" indent="-342900" fontAlgn="base">
              <a:buFont typeface="Arial" panose="020B0604020202020204" pitchFamily="34" charset="0"/>
              <a:buChar char="•"/>
            </a:pPr>
            <a:r>
              <a:rPr lang="en-US" i="1" dirty="0"/>
              <a:t>What do you ask?</a:t>
            </a:r>
          </a:p>
          <a:p>
            <a:pPr marL="342900" indent="-342900" fontAlgn="base">
              <a:buFont typeface="Arial" panose="020B0604020202020204" pitchFamily="34" charset="0"/>
              <a:buChar char="•"/>
            </a:pPr>
            <a:r>
              <a:rPr lang="en-US" i="1" dirty="0"/>
              <a:t>What do you do?</a:t>
            </a:r>
          </a:p>
          <a:p>
            <a:pPr marL="342900" indent="-342900" fontAlgn="base">
              <a:buFont typeface="Arial" panose="020B0604020202020204" pitchFamily="34" charset="0"/>
              <a:buChar char="•"/>
            </a:pPr>
            <a:r>
              <a:rPr lang="en-US" i="1" dirty="0"/>
              <a:t>Who should be included in the discussion?</a:t>
            </a:r>
          </a:p>
          <a:p>
            <a:endParaRPr lang="en-US" dirty="0"/>
          </a:p>
          <a:p>
            <a:endParaRPr lang="en-US" dirty="0"/>
          </a:p>
        </p:txBody>
      </p:sp>
      <p:sp>
        <p:nvSpPr>
          <p:cNvPr id="4" name="Text Placeholder 3">
            <a:extLst>
              <a:ext uri="{FF2B5EF4-FFF2-40B4-BE49-F238E27FC236}">
                <a16:creationId xmlns:a16="http://schemas.microsoft.com/office/drawing/2014/main" id="{6A9D7C49-54A3-BD4B-B30C-80E928331597}"/>
              </a:ext>
            </a:extLst>
          </p:cNvPr>
          <p:cNvSpPr>
            <a:spLocks noGrp="1"/>
          </p:cNvSpPr>
          <p:nvPr>
            <p:ph type="body" sz="half" idx="2"/>
          </p:nvPr>
        </p:nvSpPr>
        <p:spPr/>
        <p:txBody>
          <a:bodyPr/>
          <a:lstStyle/>
          <a:p>
            <a:r>
              <a:rPr lang="en-US" dirty="0"/>
              <a:t>Rethinking Curriculum</a:t>
            </a:r>
          </a:p>
        </p:txBody>
      </p:sp>
      <p:sp>
        <p:nvSpPr>
          <p:cNvPr id="5" name="Slide Number Placeholder 4">
            <a:extLst>
              <a:ext uri="{FF2B5EF4-FFF2-40B4-BE49-F238E27FC236}">
                <a16:creationId xmlns:a16="http://schemas.microsoft.com/office/drawing/2014/main" id="{40E46DA4-EE57-7547-B23D-A26B2E74AF4E}"/>
              </a:ext>
            </a:extLst>
          </p:cNvPr>
          <p:cNvSpPr>
            <a:spLocks noGrp="1"/>
          </p:cNvSpPr>
          <p:nvPr>
            <p:ph type="sldNum" sz="quarter" idx="10"/>
          </p:nvPr>
        </p:nvSpPr>
        <p:spPr/>
        <p:txBody>
          <a:bodyPr/>
          <a:lstStyle/>
          <a:p>
            <a:pPr>
              <a:defRPr/>
            </a:pPr>
            <a:fld id="{D8EA18C6-28F1-3B47-AF4F-AD518E9A6B5A}" type="slidenum">
              <a:rPr lang="en-US" altLang="en-US" smtClean="0"/>
              <a:pPr>
                <a:defRPr/>
              </a:pPr>
              <a:t>10</a:t>
            </a:fld>
            <a:endParaRPr lang="en-US" altLang="en-US"/>
          </a:p>
        </p:txBody>
      </p:sp>
    </p:spTree>
    <p:extLst>
      <p:ext uri="{BB962C8B-B14F-4D97-AF65-F5344CB8AC3E}">
        <p14:creationId xmlns:p14="http://schemas.microsoft.com/office/powerpoint/2010/main" val="393695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770-EEA5-6A4F-8147-5307CEA8A642}"/>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B08C94AD-C708-BB4F-90EB-6A8F23C52CBA}"/>
              </a:ext>
            </a:extLst>
          </p:cNvPr>
          <p:cNvSpPr>
            <a:spLocks noGrp="1"/>
          </p:cNvSpPr>
          <p:nvPr>
            <p:ph idx="1"/>
          </p:nvPr>
        </p:nvSpPr>
        <p:spPr/>
        <p:txBody>
          <a:bodyPr/>
          <a:lstStyle/>
          <a:p>
            <a:r>
              <a:rPr lang="en-US" dirty="0"/>
              <a:t>The local CSU transfer institution just rescinded the similarity designation for three Associate Degrees for Transfer, indicating that </a:t>
            </a:r>
            <a:r>
              <a:rPr lang="en-US" i="1" dirty="0"/>
              <a:t>their</a:t>
            </a:r>
            <a:r>
              <a:rPr lang="en-US" dirty="0"/>
              <a:t> new degrees are not similar to the Transfer Model Curriculum (TMC).</a:t>
            </a:r>
          </a:p>
          <a:p>
            <a:endParaRPr lang="en-US" dirty="0"/>
          </a:p>
          <a:p>
            <a:pPr marL="342900" indent="-342900" fontAlgn="base">
              <a:buFont typeface="Arial" panose="020B0604020202020204" pitchFamily="34" charset="0"/>
              <a:buChar char="•"/>
            </a:pPr>
            <a:r>
              <a:rPr lang="en-US" i="1" dirty="0"/>
              <a:t>What do you ask?</a:t>
            </a:r>
          </a:p>
          <a:p>
            <a:pPr marL="342900" indent="-342900" fontAlgn="base">
              <a:buFont typeface="Arial" panose="020B0604020202020204" pitchFamily="34" charset="0"/>
              <a:buChar char="•"/>
            </a:pPr>
            <a:r>
              <a:rPr lang="en-US" i="1" dirty="0"/>
              <a:t>What do you do?</a:t>
            </a:r>
          </a:p>
          <a:p>
            <a:pPr marL="342900" indent="-342900" fontAlgn="base">
              <a:buFont typeface="Arial" panose="020B0604020202020204" pitchFamily="34" charset="0"/>
              <a:buChar char="•"/>
            </a:pPr>
            <a:r>
              <a:rPr lang="en-US" i="1" dirty="0"/>
              <a:t>Who should be included in the discussion?</a:t>
            </a:r>
          </a:p>
          <a:p>
            <a:endParaRPr lang="en-US" dirty="0"/>
          </a:p>
        </p:txBody>
      </p:sp>
      <p:sp>
        <p:nvSpPr>
          <p:cNvPr id="4" name="Text Placeholder 3">
            <a:extLst>
              <a:ext uri="{FF2B5EF4-FFF2-40B4-BE49-F238E27FC236}">
                <a16:creationId xmlns:a16="http://schemas.microsoft.com/office/drawing/2014/main" id="{16958B4B-68C5-864E-8DDC-9BB9ED350271}"/>
              </a:ext>
            </a:extLst>
          </p:cNvPr>
          <p:cNvSpPr>
            <a:spLocks noGrp="1"/>
          </p:cNvSpPr>
          <p:nvPr>
            <p:ph type="body" sz="half" idx="2"/>
          </p:nvPr>
        </p:nvSpPr>
        <p:spPr/>
        <p:txBody>
          <a:bodyPr/>
          <a:lstStyle/>
          <a:p>
            <a:r>
              <a:rPr lang="en-US" dirty="0"/>
              <a:t>TMC/ADT and CSUs</a:t>
            </a:r>
          </a:p>
        </p:txBody>
      </p:sp>
      <p:sp>
        <p:nvSpPr>
          <p:cNvPr id="5" name="Slide Number Placeholder 4">
            <a:extLst>
              <a:ext uri="{FF2B5EF4-FFF2-40B4-BE49-F238E27FC236}">
                <a16:creationId xmlns:a16="http://schemas.microsoft.com/office/drawing/2014/main" id="{1BD491E5-217D-A147-836B-825F1EE1782C}"/>
              </a:ext>
            </a:extLst>
          </p:cNvPr>
          <p:cNvSpPr>
            <a:spLocks noGrp="1"/>
          </p:cNvSpPr>
          <p:nvPr>
            <p:ph type="sldNum" sz="quarter" idx="10"/>
          </p:nvPr>
        </p:nvSpPr>
        <p:spPr/>
        <p:txBody>
          <a:bodyPr/>
          <a:lstStyle/>
          <a:p>
            <a:pPr>
              <a:defRPr/>
            </a:pPr>
            <a:fld id="{D8EA18C6-28F1-3B47-AF4F-AD518E9A6B5A}" type="slidenum">
              <a:rPr lang="en-US" altLang="en-US" smtClean="0"/>
              <a:pPr>
                <a:defRPr/>
              </a:pPr>
              <a:t>11</a:t>
            </a:fld>
            <a:endParaRPr lang="en-US" altLang="en-US"/>
          </a:p>
        </p:txBody>
      </p:sp>
    </p:spTree>
    <p:extLst>
      <p:ext uri="{BB962C8B-B14F-4D97-AF65-F5344CB8AC3E}">
        <p14:creationId xmlns:p14="http://schemas.microsoft.com/office/powerpoint/2010/main" val="407961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88FD-1E70-FB45-B778-B33297026B85}"/>
              </a:ext>
            </a:extLst>
          </p:cNvPr>
          <p:cNvSpPr>
            <a:spLocks noGrp="1"/>
          </p:cNvSpPr>
          <p:nvPr>
            <p:ph type="title"/>
          </p:nvPr>
        </p:nvSpPr>
        <p:spPr/>
        <p:txBody>
          <a:bodyPr/>
          <a:lstStyle/>
          <a:p>
            <a:r>
              <a:rPr lang="en-US" dirty="0"/>
              <a:t>Scenario 5</a:t>
            </a:r>
          </a:p>
        </p:txBody>
      </p:sp>
      <p:sp>
        <p:nvSpPr>
          <p:cNvPr id="3" name="Content Placeholder 2">
            <a:extLst>
              <a:ext uri="{FF2B5EF4-FFF2-40B4-BE49-F238E27FC236}">
                <a16:creationId xmlns:a16="http://schemas.microsoft.com/office/drawing/2014/main" id="{9EB24ACC-3E61-244D-9226-A7260FFE00B9}"/>
              </a:ext>
            </a:extLst>
          </p:cNvPr>
          <p:cNvSpPr>
            <a:spLocks noGrp="1"/>
          </p:cNvSpPr>
          <p:nvPr>
            <p:ph idx="1"/>
          </p:nvPr>
        </p:nvSpPr>
        <p:spPr/>
        <p:txBody>
          <a:bodyPr/>
          <a:lstStyle/>
          <a:p>
            <a:r>
              <a:rPr lang="en-US" dirty="0"/>
              <a:t>The college’s articulation officer has submitted many of the college’s long-standing Chicano Studies and African-American Studies courses for CSU-GE Area F, but most have been rejected. The discipline faculty are mortified. The College President is asking if we need to shut down both programs. </a:t>
            </a:r>
          </a:p>
          <a:p>
            <a:endParaRPr lang="en-US" dirty="0"/>
          </a:p>
          <a:p>
            <a:pPr marL="342900" indent="-342900" fontAlgn="base">
              <a:buFont typeface="Arial" panose="020B0604020202020204" pitchFamily="34" charset="0"/>
              <a:buChar char="•"/>
            </a:pPr>
            <a:r>
              <a:rPr lang="en-US" i="1" dirty="0"/>
              <a:t>What do you ask?</a:t>
            </a:r>
          </a:p>
          <a:p>
            <a:pPr marL="342900" indent="-342900" fontAlgn="base">
              <a:buFont typeface="Arial" panose="020B0604020202020204" pitchFamily="34" charset="0"/>
              <a:buChar char="•"/>
            </a:pPr>
            <a:r>
              <a:rPr lang="en-US" i="1" dirty="0"/>
              <a:t>What do you do?</a:t>
            </a:r>
          </a:p>
          <a:p>
            <a:pPr marL="342900" indent="-342900" fontAlgn="base">
              <a:buFont typeface="Arial" panose="020B0604020202020204" pitchFamily="34" charset="0"/>
              <a:buChar char="•"/>
            </a:pPr>
            <a:r>
              <a:rPr lang="en-US" i="1" dirty="0"/>
              <a:t>Who should be included in the discussion?</a:t>
            </a:r>
          </a:p>
          <a:p>
            <a:endParaRPr lang="en-US" dirty="0"/>
          </a:p>
        </p:txBody>
      </p:sp>
      <p:sp>
        <p:nvSpPr>
          <p:cNvPr id="4" name="Text Placeholder 3">
            <a:extLst>
              <a:ext uri="{FF2B5EF4-FFF2-40B4-BE49-F238E27FC236}">
                <a16:creationId xmlns:a16="http://schemas.microsoft.com/office/drawing/2014/main" id="{0D31F51E-E343-4344-9FFC-B972D533A253}"/>
              </a:ext>
            </a:extLst>
          </p:cNvPr>
          <p:cNvSpPr>
            <a:spLocks noGrp="1"/>
          </p:cNvSpPr>
          <p:nvPr>
            <p:ph type="body" sz="half" idx="2"/>
          </p:nvPr>
        </p:nvSpPr>
        <p:spPr/>
        <p:txBody>
          <a:bodyPr/>
          <a:lstStyle/>
          <a:p>
            <a:r>
              <a:rPr lang="en-US" dirty="0"/>
              <a:t>Alignment with CSU</a:t>
            </a:r>
          </a:p>
        </p:txBody>
      </p:sp>
      <p:sp>
        <p:nvSpPr>
          <p:cNvPr id="5" name="Slide Number Placeholder 4">
            <a:extLst>
              <a:ext uri="{FF2B5EF4-FFF2-40B4-BE49-F238E27FC236}">
                <a16:creationId xmlns:a16="http://schemas.microsoft.com/office/drawing/2014/main" id="{BFCB6D05-31E9-7E4D-9B53-05F56A75CAE6}"/>
              </a:ext>
            </a:extLst>
          </p:cNvPr>
          <p:cNvSpPr>
            <a:spLocks noGrp="1"/>
          </p:cNvSpPr>
          <p:nvPr>
            <p:ph type="sldNum" sz="quarter" idx="10"/>
          </p:nvPr>
        </p:nvSpPr>
        <p:spPr/>
        <p:txBody>
          <a:bodyPr/>
          <a:lstStyle/>
          <a:p>
            <a:pPr>
              <a:defRPr/>
            </a:pPr>
            <a:fld id="{D8EA18C6-28F1-3B47-AF4F-AD518E9A6B5A}" type="slidenum">
              <a:rPr lang="en-US" altLang="en-US" smtClean="0"/>
              <a:pPr>
                <a:defRPr/>
              </a:pPr>
              <a:t>12</a:t>
            </a:fld>
            <a:endParaRPr lang="en-US" altLang="en-US"/>
          </a:p>
        </p:txBody>
      </p:sp>
    </p:spTree>
    <p:extLst>
      <p:ext uri="{BB962C8B-B14F-4D97-AF65-F5344CB8AC3E}">
        <p14:creationId xmlns:p14="http://schemas.microsoft.com/office/powerpoint/2010/main" val="102311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253C-4510-774C-9030-18793F007940}"/>
              </a:ext>
            </a:extLst>
          </p:cNvPr>
          <p:cNvSpPr>
            <a:spLocks noGrp="1"/>
          </p:cNvSpPr>
          <p:nvPr>
            <p:ph type="title"/>
          </p:nvPr>
        </p:nvSpPr>
        <p:spPr/>
        <p:txBody>
          <a:bodyPr/>
          <a:lstStyle/>
          <a:p>
            <a:r>
              <a:rPr lang="en-US" dirty="0"/>
              <a:t>Articulation and Transfer Stakeholders</a:t>
            </a:r>
          </a:p>
        </p:txBody>
      </p:sp>
      <p:sp>
        <p:nvSpPr>
          <p:cNvPr id="3" name="Content Placeholder 2">
            <a:extLst>
              <a:ext uri="{FF2B5EF4-FFF2-40B4-BE49-F238E27FC236}">
                <a16:creationId xmlns:a16="http://schemas.microsoft.com/office/drawing/2014/main" id="{47049234-75CB-C442-B5BF-8F303CA05D9A}"/>
              </a:ext>
            </a:extLst>
          </p:cNvPr>
          <p:cNvSpPr>
            <a:spLocks noGrp="1"/>
          </p:cNvSpPr>
          <p:nvPr>
            <p:ph idx="1"/>
          </p:nvPr>
        </p:nvSpPr>
        <p:spPr/>
        <p:txBody>
          <a:bodyPr/>
          <a:lstStyle/>
          <a:p>
            <a:pPr marL="342900" indent="-342900" fontAlgn="base">
              <a:buFont typeface="Arial" panose="020B0604020202020204" pitchFamily="34" charset="0"/>
              <a:buChar char="•"/>
            </a:pPr>
            <a:r>
              <a:rPr lang="en-US" dirty="0"/>
              <a:t>Discipline Faculty </a:t>
            </a:r>
          </a:p>
          <a:p>
            <a:pPr marL="342900" indent="-342900" fontAlgn="base">
              <a:buFont typeface="Arial" panose="020B0604020202020204" pitchFamily="34" charset="0"/>
              <a:buChar char="•"/>
            </a:pPr>
            <a:r>
              <a:rPr lang="en-US" dirty="0"/>
              <a:t>Counselors </a:t>
            </a:r>
          </a:p>
          <a:p>
            <a:pPr marL="342900" indent="-342900" fontAlgn="base">
              <a:buFont typeface="Arial" panose="020B0604020202020204" pitchFamily="34" charset="0"/>
              <a:buChar char="•"/>
            </a:pPr>
            <a:r>
              <a:rPr lang="en-US" dirty="0"/>
              <a:t>Community/Industry</a:t>
            </a:r>
          </a:p>
          <a:p>
            <a:pPr marL="342900" indent="-342900" fontAlgn="base">
              <a:buFont typeface="Arial" panose="020B0604020202020204" pitchFamily="34" charset="0"/>
              <a:buChar char="•"/>
            </a:pPr>
            <a:r>
              <a:rPr lang="en-US" dirty="0"/>
              <a:t>Students</a:t>
            </a:r>
          </a:p>
          <a:p>
            <a:pPr marL="342900" indent="-342900" fontAlgn="base">
              <a:buFont typeface="Arial" panose="020B0604020202020204" pitchFamily="34" charset="0"/>
              <a:buChar char="•"/>
            </a:pPr>
            <a:r>
              <a:rPr lang="en-US" dirty="0"/>
              <a:t>Classified</a:t>
            </a:r>
          </a:p>
          <a:p>
            <a:pPr marL="342900" indent="-342900">
              <a:buFont typeface="Arial" panose="020B0604020202020204" pitchFamily="34" charset="0"/>
              <a:buChar char="•"/>
            </a:pPr>
            <a:r>
              <a:rPr lang="en-US" dirty="0"/>
              <a:t>Administration/District (</a:t>
            </a:r>
            <a:r>
              <a:rPr lang="en-US" i="1" dirty="0"/>
              <a:t>Enrollment Management/Swirl</a:t>
            </a:r>
            <a:r>
              <a:rPr lang="en-US" dirty="0"/>
              <a:t>)</a:t>
            </a:r>
          </a:p>
        </p:txBody>
      </p:sp>
      <p:sp>
        <p:nvSpPr>
          <p:cNvPr id="4" name="Text Placeholder 3">
            <a:extLst>
              <a:ext uri="{FF2B5EF4-FFF2-40B4-BE49-F238E27FC236}">
                <a16:creationId xmlns:a16="http://schemas.microsoft.com/office/drawing/2014/main" id="{E73DB465-81B0-0645-994A-E792AC5C474D}"/>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8D1AC8D-CC12-C64E-A554-51F198C20085}"/>
              </a:ext>
            </a:extLst>
          </p:cNvPr>
          <p:cNvSpPr>
            <a:spLocks noGrp="1"/>
          </p:cNvSpPr>
          <p:nvPr>
            <p:ph type="sldNum" sz="quarter" idx="10"/>
          </p:nvPr>
        </p:nvSpPr>
        <p:spPr/>
        <p:txBody>
          <a:bodyPr/>
          <a:lstStyle/>
          <a:p>
            <a:pPr>
              <a:defRPr/>
            </a:pPr>
            <a:fld id="{D8EA18C6-28F1-3B47-AF4F-AD518E9A6B5A}" type="slidenum">
              <a:rPr lang="en-US" altLang="en-US" smtClean="0"/>
              <a:pPr>
                <a:defRPr/>
              </a:pPr>
              <a:t>13</a:t>
            </a:fld>
            <a:endParaRPr lang="en-US" altLang="en-US"/>
          </a:p>
        </p:txBody>
      </p:sp>
    </p:spTree>
    <p:extLst>
      <p:ext uri="{BB962C8B-B14F-4D97-AF65-F5344CB8AC3E}">
        <p14:creationId xmlns:p14="http://schemas.microsoft.com/office/powerpoint/2010/main" val="72110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3838-6B51-E148-9EBB-F64DDF322D5C}"/>
              </a:ext>
            </a:extLst>
          </p:cNvPr>
          <p:cNvSpPr>
            <a:spLocks noGrp="1"/>
          </p:cNvSpPr>
          <p:nvPr>
            <p:ph type="title"/>
          </p:nvPr>
        </p:nvSpPr>
        <p:spPr/>
        <p:txBody>
          <a:bodyPr/>
          <a:lstStyle/>
          <a:p>
            <a:r>
              <a:rPr lang="en-US" dirty="0"/>
              <a:t>I Did Not See That Coming!</a:t>
            </a:r>
          </a:p>
        </p:txBody>
      </p:sp>
      <p:sp>
        <p:nvSpPr>
          <p:cNvPr id="3" name="Content Placeholder 2">
            <a:extLst>
              <a:ext uri="{FF2B5EF4-FFF2-40B4-BE49-F238E27FC236}">
                <a16:creationId xmlns:a16="http://schemas.microsoft.com/office/drawing/2014/main" id="{76906D59-6F4C-D64E-98E9-28A5508A8C12}"/>
              </a:ext>
            </a:extLst>
          </p:cNvPr>
          <p:cNvSpPr>
            <a:spLocks noGrp="1"/>
          </p:cNvSpPr>
          <p:nvPr>
            <p:ph idx="1"/>
          </p:nvPr>
        </p:nvSpPr>
        <p:spPr/>
        <p:txBody>
          <a:bodyPr/>
          <a:lstStyle/>
          <a:p>
            <a:r>
              <a:rPr lang="en-US" dirty="0"/>
              <a:t>Describe a recent experience from your home college, related to curriculum, that surprised (flabbergasted, stupefied, shocked, stunned, traumatized, mystified, baffled, bewildered) you.</a:t>
            </a:r>
          </a:p>
        </p:txBody>
      </p:sp>
      <p:sp>
        <p:nvSpPr>
          <p:cNvPr id="4" name="Text Placeholder 3">
            <a:extLst>
              <a:ext uri="{FF2B5EF4-FFF2-40B4-BE49-F238E27FC236}">
                <a16:creationId xmlns:a16="http://schemas.microsoft.com/office/drawing/2014/main" id="{94FE3DAB-3386-9946-8B45-245C84C1E84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FDD882B3-52F6-9A45-8768-8D97B3848FBC}"/>
              </a:ext>
            </a:extLst>
          </p:cNvPr>
          <p:cNvSpPr>
            <a:spLocks noGrp="1"/>
          </p:cNvSpPr>
          <p:nvPr>
            <p:ph type="sldNum" sz="quarter" idx="10"/>
          </p:nvPr>
        </p:nvSpPr>
        <p:spPr/>
        <p:txBody>
          <a:bodyPr/>
          <a:lstStyle/>
          <a:p>
            <a:pPr>
              <a:defRPr/>
            </a:pPr>
            <a:fld id="{D8EA18C6-28F1-3B47-AF4F-AD518E9A6B5A}" type="slidenum">
              <a:rPr lang="en-US" altLang="en-US" smtClean="0"/>
              <a:pPr>
                <a:defRPr/>
              </a:pPr>
              <a:t>14</a:t>
            </a:fld>
            <a:endParaRPr lang="en-US" altLang="en-US"/>
          </a:p>
        </p:txBody>
      </p:sp>
    </p:spTree>
    <p:extLst>
      <p:ext uri="{BB962C8B-B14F-4D97-AF65-F5344CB8AC3E}">
        <p14:creationId xmlns:p14="http://schemas.microsoft.com/office/powerpoint/2010/main" val="266435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A623-F3BD-254D-BA3B-FD449DD1F876}"/>
              </a:ext>
            </a:extLst>
          </p:cNvPr>
          <p:cNvSpPr>
            <a:spLocks noGrp="1"/>
          </p:cNvSpPr>
          <p:nvPr>
            <p:ph type="title"/>
          </p:nvPr>
        </p:nvSpPr>
        <p:spPr/>
        <p:txBody>
          <a:bodyPr/>
          <a:lstStyle/>
          <a:p>
            <a:r>
              <a:rPr lang="en-US" dirty="0"/>
              <a:t>Current Legislation</a:t>
            </a:r>
          </a:p>
        </p:txBody>
      </p:sp>
      <p:sp>
        <p:nvSpPr>
          <p:cNvPr id="3" name="Content Placeholder 2">
            <a:extLst>
              <a:ext uri="{FF2B5EF4-FFF2-40B4-BE49-F238E27FC236}">
                <a16:creationId xmlns:a16="http://schemas.microsoft.com/office/drawing/2014/main" id="{A7772BDB-A463-7046-BC4C-D67BF7367B42}"/>
              </a:ext>
            </a:extLst>
          </p:cNvPr>
          <p:cNvSpPr>
            <a:spLocks noGrp="1"/>
          </p:cNvSpPr>
          <p:nvPr>
            <p:ph idx="1"/>
          </p:nvPr>
        </p:nvSpPr>
        <p:spPr>
          <a:xfrm>
            <a:off x="4360863" y="679928"/>
            <a:ext cx="6672262" cy="5091744"/>
          </a:xfrm>
        </p:spPr>
        <p:txBody>
          <a:bodyPr/>
          <a:lstStyle/>
          <a:p>
            <a:pPr fontAlgn="base"/>
            <a:r>
              <a:rPr lang="en-US" dirty="0"/>
              <a:t>AB 928: </a:t>
            </a:r>
            <a:r>
              <a:rPr lang="en-US" sz="2000" dirty="0"/>
              <a:t>Requires the CSU/UC to establish a singular lower division general education pathway that meets the academic requirements necessary for transfer admission into both segments</a:t>
            </a:r>
          </a:p>
          <a:p>
            <a:pPr fontAlgn="base"/>
            <a:endParaRPr lang="en-US" sz="2000" dirty="0"/>
          </a:p>
          <a:p>
            <a:pPr fontAlgn="base"/>
            <a:r>
              <a:rPr lang="en-US" dirty="0"/>
              <a:t>AB 1111: </a:t>
            </a:r>
            <a:r>
              <a:rPr lang="en-US" sz="2000" dirty="0"/>
              <a:t>Requires the CCCs to adopt a common course numbering system, starting with courses included in the Course Identification Numbering System (C-ID) and expanding to general education requirements and transfer pathway courses</a:t>
            </a:r>
          </a:p>
          <a:p>
            <a:pPr fontAlgn="base"/>
            <a:endParaRPr lang="en-US" sz="2000" dirty="0"/>
          </a:p>
          <a:p>
            <a:pPr fontAlgn="base"/>
            <a:r>
              <a:rPr lang="en-US" dirty="0"/>
              <a:t>AB 1705: </a:t>
            </a:r>
            <a:r>
              <a:rPr lang="en-US" sz="2000" dirty="0"/>
              <a:t>This bill would, commencing with the 2022-23 academic year, require that all students be directly placed into, and be enrolled in, transfer-level English and Mathematics courses if their program requires Mathematics or English.</a:t>
            </a:r>
          </a:p>
        </p:txBody>
      </p:sp>
      <p:sp>
        <p:nvSpPr>
          <p:cNvPr id="4" name="Text Placeholder 3">
            <a:extLst>
              <a:ext uri="{FF2B5EF4-FFF2-40B4-BE49-F238E27FC236}">
                <a16:creationId xmlns:a16="http://schemas.microsoft.com/office/drawing/2014/main" id="{7ECC3CCB-DA5B-0A47-ACBF-E32D46EDAB7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13E18EEA-ED7F-F34D-B911-014850E902B8}"/>
              </a:ext>
            </a:extLst>
          </p:cNvPr>
          <p:cNvSpPr>
            <a:spLocks noGrp="1"/>
          </p:cNvSpPr>
          <p:nvPr>
            <p:ph type="sldNum" sz="quarter" idx="10"/>
          </p:nvPr>
        </p:nvSpPr>
        <p:spPr/>
        <p:txBody>
          <a:bodyPr/>
          <a:lstStyle/>
          <a:p>
            <a:pPr>
              <a:defRPr/>
            </a:pPr>
            <a:fld id="{D8EA18C6-28F1-3B47-AF4F-AD518E9A6B5A}" type="slidenum">
              <a:rPr lang="en-US" altLang="en-US" smtClean="0"/>
              <a:pPr>
                <a:defRPr/>
              </a:pPr>
              <a:t>15</a:t>
            </a:fld>
            <a:endParaRPr lang="en-US" altLang="en-US"/>
          </a:p>
        </p:txBody>
      </p:sp>
    </p:spTree>
    <p:extLst>
      <p:ext uri="{BB962C8B-B14F-4D97-AF65-F5344CB8AC3E}">
        <p14:creationId xmlns:p14="http://schemas.microsoft.com/office/powerpoint/2010/main" val="309299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23C1-1687-9046-81B6-334510586C55}"/>
              </a:ext>
            </a:extLst>
          </p:cNvPr>
          <p:cNvSpPr>
            <a:spLocks noGrp="1"/>
          </p:cNvSpPr>
          <p:nvPr>
            <p:ph type="title"/>
          </p:nvPr>
        </p:nvSpPr>
        <p:spPr/>
        <p:txBody>
          <a:bodyPr/>
          <a:lstStyle/>
          <a:p>
            <a:r>
              <a:rPr lang="en-US" dirty="0"/>
              <a:t>Breakout Sessions to Consider</a:t>
            </a:r>
          </a:p>
        </p:txBody>
      </p:sp>
      <p:sp>
        <p:nvSpPr>
          <p:cNvPr id="3" name="Content Placeholder 2">
            <a:extLst>
              <a:ext uri="{FF2B5EF4-FFF2-40B4-BE49-F238E27FC236}">
                <a16:creationId xmlns:a16="http://schemas.microsoft.com/office/drawing/2014/main" id="{ED40A2EA-A43A-8A45-A753-5683FD6B04D5}"/>
              </a:ext>
            </a:extLst>
          </p:cNvPr>
          <p:cNvSpPr>
            <a:spLocks noGrp="1"/>
          </p:cNvSpPr>
          <p:nvPr>
            <p:ph idx="1"/>
          </p:nvPr>
        </p:nvSpPr>
        <p:spPr>
          <a:xfrm>
            <a:off x="4132613" y="893684"/>
            <a:ext cx="7208321" cy="5091744"/>
          </a:xfrm>
        </p:spPr>
        <p:txBody>
          <a:bodyPr/>
          <a:lstStyle/>
          <a:p>
            <a:pPr marL="342900" indent="-342900" fontAlgn="base">
              <a:buFont typeface="Arial" panose="020B0604020202020204" pitchFamily="34" charset="0"/>
              <a:buChar char="•"/>
            </a:pPr>
            <a:r>
              <a:rPr lang="en-US" sz="2000" dirty="0"/>
              <a:t>Curriculum Basics (O)</a:t>
            </a:r>
          </a:p>
          <a:p>
            <a:pPr marL="342900" indent="-342900" fontAlgn="base">
              <a:buFont typeface="Arial" panose="020B0604020202020204" pitchFamily="34" charset="0"/>
              <a:buChar char="•"/>
            </a:pPr>
            <a:r>
              <a:rPr lang="en-US" sz="2000" dirty="0"/>
              <a:t>Mapping the Journey: An Update on Transfer Pathways (O)</a:t>
            </a:r>
          </a:p>
          <a:p>
            <a:pPr marL="342900" indent="-342900" fontAlgn="base">
              <a:buFont typeface="Arial" panose="020B0604020202020204" pitchFamily="34" charset="0"/>
              <a:buChar char="•"/>
            </a:pPr>
            <a:r>
              <a:rPr lang="en-US" sz="2000" dirty="0"/>
              <a:t>Get the 411: Course Identification Numbering System (C-ID) and AB 1111 (Berman, 2021) Common Course Numbering (I)</a:t>
            </a:r>
          </a:p>
          <a:p>
            <a:pPr marL="342900" indent="-342900" fontAlgn="base">
              <a:buFont typeface="Arial" panose="020B0604020202020204" pitchFamily="34" charset="0"/>
              <a:buChar char="•"/>
            </a:pPr>
            <a:r>
              <a:rPr lang="en-US" sz="2000" dirty="0"/>
              <a:t>Breaking the Code – Decrypting the Language of Curriculum(I)</a:t>
            </a:r>
          </a:p>
          <a:p>
            <a:pPr marL="342900" indent="-342900" fontAlgn="base">
              <a:buFont typeface="Arial" panose="020B0604020202020204" pitchFamily="34" charset="0"/>
              <a:buChar char="•"/>
            </a:pPr>
            <a:r>
              <a:rPr lang="en-US" sz="2000" dirty="0"/>
              <a:t>Integrating Open Educational Resource (OER) Into the Curriculum Process – Why and How (O)</a:t>
            </a:r>
          </a:p>
          <a:p>
            <a:pPr marL="342900" indent="-342900" fontAlgn="base">
              <a:buFont typeface="Arial" panose="020B0604020202020204" pitchFamily="34" charset="0"/>
              <a:buChar char="•"/>
            </a:pPr>
            <a:r>
              <a:rPr lang="en-US" sz="2000" dirty="0"/>
              <a:t>Cross Listing and Assigning Courses to the Discipline (I)</a:t>
            </a:r>
          </a:p>
          <a:p>
            <a:pPr marL="342900" indent="-342900" fontAlgn="base">
              <a:buFont typeface="Arial" panose="020B0604020202020204" pitchFamily="34" charset="0"/>
              <a:buChar char="•"/>
            </a:pPr>
            <a:r>
              <a:rPr lang="en-US" sz="2000" dirty="0"/>
              <a:t>Collaboration between Curriculum and Articulation to Support Student Transfer (O)</a:t>
            </a:r>
          </a:p>
          <a:p>
            <a:pPr marL="342900" indent="-342900" fontAlgn="base">
              <a:buFont typeface="Arial" panose="020B0604020202020204" pitchFamily="34" charset="0"/>
              <a:buChar char="•"/>
            </a:pPr>
            <a:r>
              <a:rPr lang="en-US" sz="2000" dirty="0"/>
              <a:t>Catalog Requirements and Other Curriculum Related Accreditation Requirements (O)</a:t>
            </a:r>
          </a:p>
        </p:txBody>
      </p:sp>
      <p:sp>
        <p:nvSpPr>
          <p:cNvPr id="4" name="Text Placeholder 3">
            <a:extLst>
              <a:ext uri="{FF2B5EF4-FFF2-40B4-BE49-F238E27FC236}">
                <a16:creationId xmlns:a16="http://schemas.microsoft.com/office/drawing/2014/main" id="{30267B0A-BF7B-5040-9026-7275F5D8EE9F}"/>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1519EDD3-8A3A-5F4A-A602-FACBB240EB53}"/>
              </a:ext>
            </a:extLst>
          </p:cNvPr>
          <p:cNvSpPr>
            <a:spLocks noGrp="1"/>
          </p:cNvSpPr>
          <p:nvPr>
            <p:ph type="sldNum" sz="quarter" idx="10"/>
          </p:nvPr>
        </p:nvSpPr>
        <p:spPr/>
        <p:txBody>
          <a:bodyPr/>
          <a:lstStyle/>
          <a:p>
            <a:pPr>
              <a:defRPr/>
            </a:pPr>
            <a:fld id="{D8EA18C6-28F1-3B47-AF4F-AD518E9A6B5A}" type="slidenum">
              <a:rPr lang="en-US" altLang="en-US" smtClean="0"/>
              <a:pPr>
                <a:defRPr/>
              </a:pPr>
              <a:t>16</a:t>
            </a:fld>
            <a:endParaRPr lang="en-US" altLang="en-US"/>
          </a:p>
        </p:txBody>
      </p:sp>
    </p:spTree>
    <p:extLst>
      <p:ext uri="{BB962C8B-B14F-4D97-AF65-F5344CB8AC3E}">
        <p14:creationId xmlns:p14="http://schemas.microsoft.com/office/powerpoint/2010/main" val="256382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4873-9BA6-4C45-A234-AC1A330E426B}"/>
              </a:ext>
            </a:extLst>
          </p:cNvPr>
          <p:cNvSpPr>
            <a:spLocks noGrp="1"/>
          </p:cNvSpPr>
          <p:nvPr>
            <p:ph type="title"/>
          </p:nvPr>
        </p:nvSpPr>
        <p:spPr/>
        <p:txBody>
          <a:bodyPr/>
          <a:lstStyle/>
          <a:p>
            <a:r>
              <a:rPr lang="en-US" dirty="0"/>
              <a:t>Getting Involved at the System Level</a:t>
            </a:r>
          </a:p>
        </p:txBody>
      </p:sp>
      <p:sp>
        <p:nvSpPr>
          <p:cNvPr id="3" name="Content Placeholder 2">
            <a:extLst>
              <a:ext uri="{FF2B5EF4-FFF2-40B4-BE49-F238E27FC236}">
                <a16:creationId xmlns:a16="http://schemas.microsoft.com/office/drawing/2014/main" id="{2F705ED3-9763-194D-9A65-D13DE04CFA2F}"/>
              </a:ext>
            </a:extLst>
          </p:cNvPr>
          <p:cNvSpPr>
            <a:spLocks noGrp="1"/>
          </p:cNvSpPr>
          <p:nvPr>
            <p:ph idx="1"/>
          </p:nvPr>
        </p:nvSpPr>
        <p:spPr/>
        <p:txBody>
          <a:bodyPr/>
          <a:lstStyle/>
          <a:p>
            <a:pPr marL="342900" indent="-342900">
              <a:buFont typeface="Arial" panose="020B0604020202020204" pitchFamily="34" charset="0"/>
              <a:buChar char="•"/>
            </a:pPr>
            <a:r>
              <a:rPr lang="en-US" dirty="0"/>
              <a:t>Committee Service</a:t>
            </a:r>
          </a:p>
          <a:p>
            <a:pPr marL="1028700" lvl="1" indent="-342900"/>
            <a:r>
              <a:rPr lang="en-US" dirty="0"/>
              <a:t>Local, ASCCC, State </a:t>
            </a:r>
          </a:p>
          <a:p>
            <a:pPr marL="342900" indent="-342900">
              <a:buFont typeface="Arial" panose="020B0604020202020204" pitchFamily="34" charset="0"/>
              <a:buChar char="•"/>
            </a:pPr>
            <a:r>
              <a:rPr lang="en-US" dirty="0"/>
              <a:t>C-ID TMC development</a:t>
            </a:r>
          </a:p>
          <a:p>
            <a:pPr marL="342900" indent="-342900">
              <a:buFont typeface="Arial" panose="020B0604020202020204" pitchFamily="34" charset="0"/>
              <a:buChar char="•"/>
            </a:pPr>
            <a:r>
              <a:rPr lang="en-US" dirty="0"/>
              <a:t>Legislation Advocacy</a:t>
            </a:r>
          </a:p>
          <a:p>
            <a:pPr marL="342900" indent="-342900">
              <a:buFont typeface="Arial" panose="020B0604020202020204" pitchFamily="34" charset="0"/>
              <a:buChar char="•"/>
            </a:pPr>
            <a:r>
              <a:rPr lang="en-US" dirty="0"/>
              <a:t>Feedback on drafts (e.g. AB 928)</a:t>
            </a:r>
          </a:p>
        </p:txBody>
      </p:sp>
      <p:sp>
        <p:nvSpPr>
          <p:cNvPr id="4" name="Text Placeholder 3">
            <a:extLst>
              <a:ext uri="{FF2B5EF4-FFF2-40B4-BE49-F238E27FC236}">
                <a16:creationId xmlns:a16="http://schemas.microsoft.com/office/drawing/2014/main" id="{158BD098-4859-F840-8E6B-4038F2C0AD1E}"/>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EA49099D-3263-AF40-AE18-969F734EB5CB}"/>
              </a:ext>
            </a:extLst>
          </p:cNvPr>
          <p:cNvSpPr>
            <a:spLocks noGrp="1"/>
          </p:cNvSpPr>
          <p:nvPr>
            <p:ph type="sldNum" sz="quarter" idx="10"/>
          </p:nvPr>
        </p:nvSpPr>
        <p:spPr/>
        <p:txBody>
          <a:bodyPr/>
          <a:lstStyle/>
          <a:p>
            <a:pPr>
              <a:defRPr/>
            </a:pPr>
            <a:fld id="{D8EA18C6-28F1-3B47-AF4F-AD518E9A6B5A}" type="slidenum">
              <a:rPr lang="en-US" altLang="en-US" smtClean="0"/>
              <a:pPr>
                <a:defRPr/>
              </a:pPr>
              <a:t>17</a:t>
            </a:fld>
            <a:endParaRPr lang="en-US" altLang="en-US"/>
          </a:p>
        </p:txBody>
      </p:sp>
    </p:spTree>
    <p:extLst>
      <p:ext uri="{BB962C8B-B14F-4D97-AF65-F5344CB8AC3E}">
        <p14:creationId xmlns:p14="http://schemas.microsoft.com/office/powerpoint/2010/main" val="417554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882B-CD87-DC4E-BA33-63257F2E0D1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C24B988-7891-7447-A0A4-D4D7365D54FB}"/>
              </a:ext>
            </a:extLst>
          </p:cNvPr>
          <p:cNvSpPr>
            <a:spLocks noGrp="1"/>
          </p:cNvSpPr>
          <p:nvPr>
            <p:ph idx="1"/>
          </p:nvPr>
        </p:nvSpPr>
        <p:spPr/>
        <p:txBody>
          <a:bodyPr/>
          <a:lstStyle/>
          <a:p>
            <a:r>
              <a:rPr lang="en-US" dirty="0"/>
              <a:t>Use the </a:t>
            </a:r>
            <a:r>
              <a:rPr lang="en-US" dirty="0" err="1"/>
              <a:t>Pathable</a:t>
            </a:r>
            <a:r>
              <a:rPr lang="en-US" dirty="0"/>
              <a:t> Chat or raise your hand to bring your question to the group!</a:t>
            </a:r>
          </a:p>
          <a:p>
            <a:br>
              <a:rPr lang="en-US" dirty="0"/>
            </a:br>
            <a:r>
              <a:rPr lang="en-US" dirty="0"/>
              <a:t>Thank you for participating!</a:t>
            </a:r>
          </a:p>
          <a:p>
            <a:br>
              <a:rPr lang="en-US" dirty="0"/>
            </a:br>
            <a:br>
              <a:rPr lang="en-US" dirty="0"/>
            </a:br>
            <a:endParaRPr lang="en-US" dirty="0"/>
          </a:p>
        </p:txBody>
      </p:sp>
      <p:sp>
        <p:nvSpPr>
          <p:cNvPr id="4" name="Text Placeholder 3">
            <a:extLst>
              <a:ext uri="{FF2B5EF4-FFF2-40B4-BE49-F238E27FC236}">
                <a16:creationId xmlns:a16="http://schemas.microsoft.com/office/drawing/2014/main" id="{9E833827-2C44-C344-87CC-856EE8B39BA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9DE88B6-5A74-FF48-BF63-5B173B5496B3}"/>
              </a:ext>
            </a:extLst>
          </p:cNvPr>
          <p:cNvSpPr>
            <a:spLocks noGrp="1"/>
          </p:cNvSpPr>
          <p:nvPr>
            <p:ph type="sldNum" sz="quarter" idx="10"/>
          </p:nvPr>
        </p:nvSpPr>
        <p:spPr/>
        <p:txBody>
          <a:bodyPr/>
          <a:lstStyle/>
          <a:p>
            <a:pPr>
              <a:defRPr/>
            </a:pPr>
            <a:fld id="{D8EA18C6-28F1-3B47-AF4F-AD518E9A6B5A}" type="slidenum">
              <a:rPr lang="en-US" altLang="en-US" smtClean="0"/>
              <a:pPr>
                <a:defRPr/>
              </a:pPr>
              <a:t>18</a:t>
            </a:fld>
            <a:endParaRPr lang="en-US" altLang="en-US"/>
          </a:p>
        </p:txBody>
      </p:sp>
    </p:spTree>
    <p:extLst>
      <p:ext uri="{BB962C8B-B14F-4D97-AF65-F5344CB8AC3E}">
        <p14:creationId xmlns:p14="http://schemas.microsoft.com/office/powerpoint/2010/main" val="37847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AEC0-D8B0-1E40-A80A-643A836B75D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03DA3CC-B085-C141-A89C-3D5BFBDC1135}"/>
              </a:ext>
            </a:extLst>
          </p:cNvPr>
          <p:cNvSpPr>
            <a:spLocks noGrp="1"/>
          </p:cNvSpPr>
          <p:nvPr>
            <p:ph idx="1"/>
          </p:nvPr>
        </p:nvSpPr>
        <p:spPr>
          <a:xfrm>
            <a:off x="4360863" y="204915"/>
            <a:ext cx="6672262" cy="5091744"/>
          </a:xfrm>
        </p:spPr>
        <p:txBody>
          <a:bodyPr/>
          <a:lstStyle/>
          <a:p>
            <a:r>
              <a:rPr lang="en-US" sz="1800" u="sng" dirty="0">
                <a:hlinkClick r:id="rId2"/>
              </a:rPr>
              <a:t>https://www.ccccurriculum.net/articulation/</a:t>
            </a:r>
            <a:endParaRPr lang="en-US" sz="1800" dirty="0"/>
          </a:p>
          <a:p>
            <a:br>
              <a:rPr lang="en-US" sz="1800" dirty="0"/>
            </a:br>
            <a:r>
              <a:rPr lang="en-US" sz="1800" u="sng" dirty="0">
                <a:hlinkClick r:id="rId3"/>
              </a:rPr>
              <a:t>https://www.csusb.edu/sites/default/files/upload/file/CIAC_Handbook_Spring_2013.pdf</a:t>
            </a:r>
            <a:endParaRPr lang="en-US" sz="1800" dirty="0"/>
          </a:p>
          <a:p>
            <a:br>
              <a:rPr lang="en-US" sz="1800" dirty="0"/>
            </a:br>
            <a:r>
              <a:rPr lang="en-US" sz="1800" dirty="0"/>
              <a:t>ICAS Memo: </a:t>
            </a:r>
            <a:r>
              <a:rPr lang="en-US" sz="1800" dirty="0">
                <a:hlinkClick r:id="rId4"/>
              </a:rPr>
              <a:t> </a:t>
            </a:r>
            <a:r>
              <a:rPr lang="en-US" sz="1800" u="sng" dirty="0">
                <a:hlinkClick r:id="rId4"/>
              </a:rPr>
              <a:t>https://icas-ca.org/wp-content/uploads/2020/06/2019-UPDATE_ICAS_Memo_to_Articulation.pdf</a:t>
            </a:r>
            <a:endParaRPr lang="en-US" sz="1800" dirty="0"/>
          </a:p>
          <a:p>
            <a:endParaRPr lang="en-US" sz="1800" dirty="0"/>
          </a:p>
          <a:p>
            <a:r>
              <a:rPr lang="en-US" sz="1800" dirty="0"/>
              <a:t>CSU-GEB Guiding Notes: </a:t>
            </a:r>
            <a:r>
              <a:rPr lang="en-US" sz="1800" dirty="0">
                <a:hlinkClick r:id="rId5"/>
              </a:rPr>
              <a:t> </a:t>
            </a:r>
            <a:r>
              <a:rPr lang="en-US" sz="1800" u="sng" dirty="0">
                <a:hlinkClick r:id="rId5"/>
              </a:rPr>
              <a:t>https://www2.calstate.edu/csu-system/administration/academic-and-student-affairs/academic-programs-innovations-and-faculty-development/geac/documents/GE-Reviewers-Guiding-Notes.pdf</a:t>
            </a:r>
            <a:endParaRPr lang="en-US" sz="1800" dirty="0"/>
          </a:p>
          <a:p>
            <a:endParaRPr lang="en-US" sz="1800" dirty="0"/>
          </a:p>
          <a:p>
            <a:r>
              <a:rPr lang="en-US" sz="1800" dirty="0"/>
              <a:t>IGETC Standards: </a:t>
            </a:r>
            <a:r>
              <a:rPr lang="en-US" sz="1800" dirty="0">
                <a:hlinkClick r:id="rId6"/>
              </a:rPr>
              <a:t> </a:t>
            </a:r>
            <a:r>
              <a:rPr lang="en-US" sz="1800" u="sng" dirty="0">
                <a:hlinkClick r:id="rId6"/>
              </a:rPr>
              <a:t>https://icas-ca.org/wp-content/uploads/2020/06/IGETC-STANDARDS-FINAL-Approved-June-3-2020.pdf</a:t>
            </a:r>
            <a:endParaRPr lang="en-US" sz="1800" dirty="0"/>
          </a:p>
          <a:p>
            <a:endParaRPr lang="en-US" sz="1800" dirty="0"/>
          </a:p>
          <a:p>
            <a:r>
              <a:rPr lang="en-US" sz="1800" dirty="0"/>
              <a:t>C-ID Policies and Guidelines: </a:t>
            </a:r>
            <a:r>
              <a:rPr lang="en-US" sz="1800" dirty="0">
                <a:hlinkClick r:id="rId7"/>
              </a:rPr>
              <a:t> </a:t>
            </a:r>
            <a:r>
              <a:rPr lang="en-US" sz="1800" u="sng" dirty="0">
                <a:hlinkClick r:id="rId7"/>
              </a:rPr>
              <a:t>https://c-id.net/page/1</a:t>
            </a:r>
            <a:endParaRPr lang="en-US" sz="1800" dirty="0"/>
          </a:p>
        </p:txBody>
      </p:sp>
      <p:sp>
        <p:nvSpPr>
          <p:cNvPr id="4" name="Text Placeholder 3">
            <a:extLst>
              <a:ext uri="{FF2B5EF4-FFF2-40B4-BE49-F238E27FC236}">
                <a16:creationId xmlns:a16="http://schemas.microsoft.com/office/drawing/2014/main" id="{1CD63BBF-FD8E-7E4C-A486-91F888A1D895}"/>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D0835207-49B8-9848-B796-86334CACF57B}"/>
              </a:ext>
            </a:extLst>
          </p:cNvPr>
          <p:cNvSpPr>
            <a:spLocks noGrp="1"/>
          </p:cNvSpPr>
          <p:nvPr>
            <p:ph type="sldNum" sz="quarter" idx="10"/>
          </p:nvPr>
        </p:nvSpPr>
        <p:spPr/>
        <p:txBody>
          <a:bodyPr/>
          <a:lstStyle/>
          <a:p>
            <a:pPr>
              <a:defRPr/>
            </a:pPr>
            <a:fld id="{D8EA18C6-28F1-3B47-AF4F-AD518E9A6B5A}" type="slidenum">
              <a:rPr lang="en-US" altLang="en-US" smtClean="0"/>
              <a:pPr>
                <a:defRPr/>
              </a:pPr>
              <a:t>19</a:t>
            </a:fld>
            <a:endParaRPr lang="en-US" altLang="en-US"/>
          </a:p>
        </p:txBody>
      </p:sp>
    </p:spTree>
    <p:extLst>
      <p:ext uri="{BB962C8B-B14F-4D97-AF65-F5344CB8AC3E}">
        <p14:creationId xmlns:p14="http://schemas.microsoft.com/office/powerpoint/2010/main" val="101942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88F7-41F8-DF42-90D1-36A9A550C074}"/>
              </a:ext>
            </a:extLst>
          </p:cNvPr>
          <p:cNvSpPr>
            <a:spLocks noGrp="1"/>
          </p:cNvSpPr>
          <p:nvPr>
            <p:ph type="title"/>
          </p:nvPr>
        </p:nvSpPr>
        <p:spPr/>
        <p:txBody>
          <a:bodyPr/>
          <a:lstStyle/>
          <a:p>
            <a:r>
              <a:rPr lang="en-US" dirty="0"/>
              <a:t>Session Facilitators</a:t>
            </a:r>
          </a:p>
        </p:txBody>
      </p:sp>
      <p:sp>
        <p:nvSpPr>
          <p:cNvPr id="4" name="Text Placeholder 3">
            <a:extLst>
              <a:ext uri="{FF2B5EF4-FFF2-40B4-BE49-F238E27FC236}">
                <a16:creationId xmlns:a16="http://schemas.microsoft.com/office/drawing/2014/main" id="{000FBF28-BDB6-A846-9C45-070CAB55890C}"/>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78674F72-172B-9348-B686-934399DF324C}"/>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a:p>
        </p:txBody>
      </p:sp>
      <p:sp>
        <p:nvSpPr>
          <p:cNvPr id="6" name="Content Placeholder 2">
            <a:extLst>
              <a:ext uri="{FF2B5EF4-FFF2-40B4-BE49-F238E27FC236}">
                <a16:creationId xmlns:a16="http://schemas.microsoft.com/office/drawing/2014/main" id="{58D2E3E7-C57B-C94F-A0C4-07F9DAA93A5E}"/>
              </a:ext>
            </a:extLst>
          </p:cNvPr>
          <p:cNvSpPr>
            <a:spLocks noGrp="1"/>
          </p:cNvSpPr>
          <p:nvPr>
            <p:ph idx="1"/>
          </p:nvPr>
        </p:nvSpPr>
        <p:spPr>
          <a:xfrm>
            <a:off x="4360863" y="908834"/>
            <a:ext cx="6672262" cy="5091744"/>
          </a:xfrm>
        </p:spPr>
        <p:txBody>
          <a:bodyPr/>
          <a:lstStyle/>
          <a:p>
            <a:r>
              <a:rPr lang="en-US" b="1" dirty="0"/>
              <a:t>Adrienne Brown</a:t>
            </a:r>
          </a:p>
          <a:p>
            <a:r>
              <a:rPr lang="en-US" dirty="0"/>
              <a:t>	</a:t>
            </a:r>
            <a:r>
              <a:rPr lang="en-US" i="1" dirty="0"/>
              <a:t>Articulation Officer</a:t>
            </a:r>
          </a:p>
          <a:p>
            <a:r>
              <a:rPr lang="en-US" dirty="0"/>
              <a:t>	Los Angeles Harbor College</a:t>
            </a:r>
          </a:p>
          <a:p>
            <a:endParaRPr lang="en-US" dirty="0"/>
          </a:p>
          <a:p>
            <a:r>
              <a:rPr lang="en-US" b="1" dirty="0"/>
              <a:t>Mark Edward Osea</a:t>
            </a:r>
          </a:p>
          <a:p>
            <a:pPr marL="914400"/>
            <a:r>
              <a:rPr lang="en-US" i="1" dirty="0"/>
              <a:t>Articulation Officer &amp; Transfer Counselor/Coordinator</a:t>
            </a:r>
          </a:p>
          <a:p>
            <a:r>
              <a:rPr lang="en-US" dirty="0"/>
              <a:t>	Mendocino College</a:t>
            </a:r>
          </a:p>
          <a:p>
            <a:endParaRPr lang="en-US" dirty="0"/>
          </a:p>
          <a:p>
            <a:r>
              <a:rPr lang="en-US" b="1" dirty="0"/>
              <a:t>Eric Wada</a:t>
            </a:r>
          </a:p>
          <a:p>
            <a:r>
              <a:rPr lang="en-US" i="1" dirty="0"/>
              <a:t>	ASCCC North Representative</a:t>
            </a:r>
          </a:p>
          <a:p>
            <a:r>
              <a:rPr lang="en-US" dirty="0"/>
              <a:t>	Folsom Lake College</a:t>
            </a:r>
          </a:p>
        </p:txBody>
      </p:sp>
    </p:spTree>
    <p:extLst>
      <p:ext uri="{BB962C8B-B14F-4D97-AF65-F5344CB8AC3E}">
        <p14:creationId xmlns:p14="http://schemas.microsoft.com/office/powerpoint/2010/main" val="47796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C1C0-83E7-D94B-8523-472EF7BE3F6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FEF071-4044-1F48-833E-BA8EA9B522B9}"/>
              </a:ext>
            </a:extLst>
          </p:cNvPr>
          <p:cNvSpPr>
            <a:spLocks noGrp="1"/>
          </p:cNvSpPr>
          <p:nvPr>
            <p:ph idx="1"/>
          </p:nvPr>
        </p:nvSpPr>
        <p:spPr/>
        <p:txBody>
          <a:bodyPr/>
          <a:lstStyle/>
          <a:p>
            <a:pPr marL="342900" indent="-342900">
              <a:buFont typeface="Arial" panose="020B0604020202020204" pitchFamily="34" charset="0"/>
              <a:buChar char="•"/>
            </a:pPr>
            <a:r>
              <a:rPr lang="en-US" dirty="0"/>
              <a:t>Articulation Roles and Responsibilities </a:t>
            </a:r>
          </a:p>
          <a:p>
            <a:pPr marL="342900" indent="-342900">
              <a:buFont typeface="Arial" panose="020B0604020202020204" pitchFamily="34" charset="0"/>
              <a:buChar char="•"/>
            </a:pPr>
            <a:r>
              <a:rPr lang="en-US" dirty="0"/>
              <a:t>Scenarios: Exploring the impact of Equity and Anti-Racism on curricular processes</a:t>
            </a:r>
          </a:p>
          <a:p>
            <a:pPr marL="342900" indent="-342900">
              <a:buFont typeface="Arial" panose="020B0604020202020204" pitchFamily="34" charset="0"/>
              <a:buChar char="•"/>
            </a:pPr>
            <a:r>
              <a:rPr lang="en-US" dirty="0"/>
              <a:t>Current Legislation </a:t>
            </a:r>
          </a:p>
          <a:p>
            <a:pPr marL="342900" indent="-342900">
              <a:buFont typeface="Arial" panose="020B0604020202020204" pitchFamily="34" charset="0"/>
              <a:buChar char="•"/>
            </a:pPr>
            <a:r>
              <a:rPr lang="en-US" dirty="0"/>
              <a:t>Things you wished you knew? </a:t>
            </a:r>
          </a:p>
          <a:p>
            <a:pPr marL="342900" indent="-342900">
              <a:buFont typeface="Arial" panose="020B0604020202020204" pitchFamily="34" charset="0"/>
              <a:buChar char="•"/>
            </a:pPr>
            <a:r>
              <a:rPr lang="en-US" dirty="0"/>
              <a:t>Break Out Sessions to Consider </a:t>
            </a:r>
          </a:p>
          <a:p>
            <a:br>
              <a:rPr lang="en-US" dirty="0"/>
            </a:br>
            <a:br>
              <a:rPr lang="en-US" dirty="0"/>
            </a:br>
            <a:endParaRPr lang="en-US" dirty="0"/>
          </a:p>
        </p:txBody>
      </p:sp>
      <p:sp>
        <p:nvSpPr>
          <p:cNvPr id="4" name="Text Placeholder 3">
            <a:extLst>
              <a:ext uri="{FF2B5EF4-FFF2-40B4-BE49-F238E27FC236}">
                <a16:creationId xmlns:a16="http://schemas.microsoft.com/office/drawing/2014/main" id="{7C8D025B-7A4F-8549-874C-42C4A26E44EC}"/>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F5E49F02-464F-7145-BD31-8A00E8CA9FC4}"/>
              </a:ext>
            </a:extLst>
          </p:cNvPr>
          <p:cNvSpPr>
            <a:spLocks noGrp="1"/>
          </p:cNvSpPr>
          <p:nvPr>
            <p:ph type="sldNum" sz="quarter" idx="10"/>
          </p:nvPr>
        </p:nvSpPr>
        <p:spPr/>
        <p:txBody>
          <a:bodyPr/>
          <a:lstStyle/>
          <a:p>
            <a:pPr>
              <a:defRPr/>
            </a:pPr>
            <a:fld id="{D8EA18C6-28F1-3B47-AF4F-AD518E9A6B5A}" type="slidenum">
              <a:rPr lang="en-US" altLang="en-US" smtClean="0"/>
              <a:pPr>
                <a:defRPr/>
              </a:pPr>
              <a:t>3</a:t>
            </a:fld>
            <a:endParaRPr lang="en-US" altLang="en-US"/>
          </a:p>
        </p:txBody>
      </p:sp>
    </p:spTree>
    <p:extLst>
      <p:ext uri="{BB962C8B-B14F-4D97-AF65-F5344CB8AC3E}">
        <p14:creationId xmlns:p14="http://schemas.microsoft.com/office/powerpoint/2010/main" val="248319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2A24-5264-6C4E-80B7-AB23F799EAF5}"/>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624817EC-BC29-8A42-A1A8-ACE19E2ACF36}"/>
              </a:ext>
            </a:extLst>
          </p:cNvPr>
          <p:cNvSpPr>
            <a:spLocks noGrp="1"/>
          </p:cNvSpPr>
          <p:nvPr>
            <p:ph idx="1"/>
          </p:nvPr>
        </p:nvSpPr>
        <p:spPr/>
        <p:txBody>
          <a:bodyPr/>
          <a:lstStyle/>
          <a:p>
            <a:r>
              <a:rPr lang="en-US" dirty="0"/>
              <a:t>This session is intended as a training and collaboration session for all articulation officers, both new and experienced. Join us for discussions and information around the role of the articulation officer in the curricular process, effective collaborations, updates, and more!</a:t>
            </a:r>
          </a:p>
        </p:txBody>
      </p:sp>
      <p:sp>
        <p:nvSpPr>
          <p:cNvPr id="4" name="Text Placeholder 3">
            <a:extLst>
              <a:ext uri="{FF2B5EF4-FFF2-40B4-BE49-F238E27FC236}">
                <a16:creationId xmlns:a16="http://schemas.microsoft.com/office/drawing/2014/main" id="{EA1B34BC-D149-AC47-A9A2-3D84C1F5D8B6}"/>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A3CE7C5D-FBF4-DB47-B284-34941A302343}"/>
              </a:ext>
            </a:extLst>
          </p:cNvPr>
          <p:cNvSpPr>
            <a:spLocks noGrp="1"/>
          </p:cNvSpPr>
          <p:nvPr>
            <p:ph type="sldNum" sz="quarter" idx="10"/>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349548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3081-CB67-5044-A958-8B72D15E1954}"/>
              </a:ext>
            </a:extLst>
          </p:cNvPr>
          <p:cNvSpPr>
            <a:spLocks noGrp="1"/>
          </p:cNvSpPr>
          <p:nvPr>
            <p:ph type="title"/>
          </p:nvPr>
        </p:nvSpPr>
        <p:spPr/>
        <p:txBody>
          <a:bodyPr/>
          <a:lstStyle/>
          <a:p>
            <a:r>
              <a:rPr lang="en-US" dirty="0"/>
              <a:t>Who is Here?</a:t>
            </a:r>
          </a:p>
        </p:txBody>
      </p:sp>
      <p:sp>
        <p:nvSpPr>
          <p:cNvPr id="3" name="Content Placeholder 2">
            <a:extLst>
              <a:ext uri="{FF2B5EF4-FFF2-40B4-BE49-F238E27FC236}">
                <a16:creationId xmlns:a16="http://schemas.microsoft.com/office/drawing/2014/main" id="{647355F6-0C4B-4A41-BC0C-0C54DB7C619D}"/>
              </a:ext>
            </a:extLst>
          </p:cNvPr>
          <p:cNvSpPr>
            <a:spLocks noGrp="1"/>
          </p:cNvSpPr>
          <p:nvPr>
            <p:ph idx="1"/>
          </p:nvPr>
        </p:nvSpPr>
        <p:spPr>
          <a:xfrm>
            <a:off x="4360863" y="980087"/>
            <a:ext cx="6672262" cy="5091744"/>
          </a:xfrm>
        </p:spPr>
        <p:txBody>
          <a:bodyPr/>
          <a:lstStyle/>
          <a:p>
            <a:pPr marL="342900" indent="-342900">
              <a:buFont typeface="Arial" panose="020B0604020202020204" pitchFamily="34" charset="0"/>
              <a:buChar char="•"/>
            </a:pPr>
            <a:r>
              <a:rPr lang="en-US" dirty="0"/>
              <a:t>POLL 1: Who’s in the room? (What roles are represented in this session’s audience?)</a:t>
            </a:r>
          </a:p>
          <a:p>
            <a:pPr marL="971550" lvl="1" indent="-285750"/>
            <a:r>
              <a:rPr lang="en-US" sz="1600" dirty="0"/>
              <a:t>AO</a:t>
            </a:r>
          </a:p>
          <a:p>
            <a:pPr marL="971550" lvl="1" indent="-285750"/>
            <a:r>
              <a:rPr lang="en-US" sz="1600" dirty="0"/>
              <a:t>Discipline Faculty</a:t>
            </a:r>
          </a:p>
          <a:p>
            <a:pPr marL="971550" lvl="1" indent="-285750"/>
            <a:r>
              <a:rPr lang="en-US" sz="1600" dirty="0"/>
              <a:t>Counseling Faculty</a:t>
            </a:r>
          </a:p>
          <a:p>
            <a:pPr marL="971550" lvl="1" indent="-285750"/>
            <a:r>
              <a:rPr lang="en-US" sz="1600" dirty="0"/>
              <a:t>Classified</a:t>
            </a:r>
          </a:p>
          <a:p>
            <a:pPr marL="971550" lvl="1" indent="-285750"/>
            <a:r>
              <a:rPr lang="en-US" sz="1600" dirty="0"/>
              <a:t>Administrator</a:t>
            </a:r>
          </a:p>
          <a:p>
            <a:pPr marL="971550" lvl="1" indent="-285750"/>
            <a:r>
              <a:rPr lang="en-US" sz="1600" dirty="0"/>
              <a:t>Curriculum Chair</a:t>
            </a:r>
          </a:p>
          <a:p>
            <a:pPr marL="971550" lvl="1" indent="-285750"/>
            <a:r>
              <a:rPr lang="en-US" sz="1600" dirty="0"/>
              <a:t>Other</a:t>
            </a:r>
          </a:p>
          <a:p>
            <a:pPr lvl="1" indent="0">
              <a:buNone/>
            </a:pPr>
            <a:endParaRPr lang="en-US" sz="1600" dirty="0"/>
          </a:p>
          <a:p>
            <a:pPr marL="342900" indent="-342900">
              <a:buFont typeface="Arial" panose="020B0604020202020204" pitchFamily="34" charset="0"/>
              <a:buChar char="•"/>
            </a:pPr>
            <a:r>
              <a:rPr lang="en-US" dirty="0"/>
              <a:t>POLL 2: Years of Experience? (less than one year, 1-3, 4+)?</a:t>
            </a:r>
          </a:p>
          <a:p>
            <a:endParaRPr lang="en-US" dirty="0"/>
          </a:p>
          <a:p>
            <a:pPr marL="342900" indent="-342900">
              <a:buFont typeface="Arial" panose="020B0604020202020204" pitchFamily="34" charset="0"/>
              <a:buChar char="•"/>
            </a:pPr>
            <a:r>
              <a:rPr lang="en-US" dirty="0"/>
              <a:t>POLL 3: Are you in a single or multi-college district?</a:t>
            </a:r>
            <a:br>
              <a:rPr lang="en-US" dirty="0"/>
            </a:br>
            <a:endParaRPr lang="en-US" dirty="0"/>
          </a:p>
        </p:txBody>
      </p:sp>
      <p:sp>
        <p:nvSpPr>
          <p:cNvPr id="4" name="Text Placeholder 3">
            <a:extLst>
              <a:ext uri="{FF2B5EF4-FFF2-40B4-BE49-F238E27FC236}">
                <a16:creationId xmlns:a16="http://schemas.microsoft.com/office/drawing/2014/main" id="{3FD67534-038C-4747-900F-241C40440E6A}"/>
              </a:ext>
            </a:extLst>
          </p:cNvPr>
          <p:cNvSpPr>
            <a:spLocks noGrp="1"/>
          </p:cNvSpPr>
          <p:nvPr>
            <p:ph type="body" sz="half" idx="2"/>
          </p:nvPr>
        </p:nvSpPr>
        <p:spPr/>
        <p:txBody>
          <a:bodyPr/>
          <a:lstStyle/>
          <a:p>
            <a:r>
              <a:rPr lang="en-US" dirty="0"/>
              <a:t>Use </a:t>
            </a:r>
            <a:r>
              <a:rPr lang="en-US" dirty="0" err="1"/>
              <a:t>Pathable</a:t>
            </a:r>
            <a:r>
              <a:rPr lang="en-US" dirty="0"/>
              <a:t> Chat</a:t>
            </a:r>
          </a:p>
        </p:txBody>
      </p:sp>
      <p:sp>
        <p:nvSpPr>
          <p:cNvPr id="5" name="Slide Number Placeholder 4">
            <a:extLst>
              <a:ext uri="{FF2B5EF4-FFF2-40B4-BE49-F238E27FC236}">
                <a16:creationId xmlns:a16="http://schemas.microsoft.com/office/drawing/2014/main" id="{F0CA8768-047D-EE4A-951A-D92E170E0A11}"/>
              </a:ext>
            </a:extLst>
          </p:cNvPr>
          <p:cNvSpPr>
            <a:spLocks noGrp="1"/>
          </p:cNvSpPr>
          <p:nvPr>
            <p:ph type="sldNum" sz="quarter" idx="10"/>
          </p:nvPr>
        </p:nvSpPr>
        <p:spPr/>
        <p:txBody>
          <a:bodyPr/>
          <a:lstStyle/>
          <a:p>
            <a:pPr>
              <a:defRPr/>
            </a:pPr>
            <a:fld id="{D8EA18C6-28F1-3B47-AF4F-AD518E9A6B5A}" type="slidenum">
              <a:rPr lang="en-US" altLang="en-US" smtClean="0"/>
              <a:pPr>
                <a:defRPr/>
              </a:pPr>
              <a:t>5</a:t>
            </a:fld>
            <a:endParaRPr lang="en-US" altLang="en-US"/>
          </a:p>
        </p:txBody>
      </p:sp>
    </p:spTree>
    <p:extLst>
      <p:ext uri="{BB962C8B-B14F-4D97-AF65-F5344CB8AC3E}">
        <p14:creationId xmlns:p14="http://schemas.microsoft.com/office/powerpoint/2010/main" val="229847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5631-D1FA-1442-8A47-242ABBE86068}"/>
              </a:ext>
            </a:extLst>
          </p:cNvPr>
          <p:cNvSpPr>
            <a:spLocks noGrp="1"/>
          </p:cNvSpPr>
          <p:nvPr>
            <p:ph type="title"/>
          </p:nvPr>
        </p:nvSpPr>
        <p:spPr/>
        <p:txBody>
          <a:bodyPr/>
          <a:lstStyle/>
          <a:p>
            <a:r>
              <a:rPr lang="en-US" dirty="0"/>
              <a:t>Roles and Responsibilities</a:t>
            </a:r>
          </a:p>
        </p:txBody>
      </p:sp>
      <p:sp>
        <p:nvSpPr>
          <p:cNvPr id="3" name="Content Placeholder 2">
            <a:extLst>
              <a:ext uri="{FF2B5EF4-FFF2-40B4-BE49-F238E27FC236}">
                <a16:creationId xmlns:a16="http://schemas.microsoft.com/office/drawing/2014/main" id="{75494F71-D453-C440-800A-4B7FECE6327F}"/>
              </a:ext>
            </a:extLst>
          </p:cNvPr>
          <p:cNvSpPr>
            <a:spLocks noGrp="1"/>
          </p:cNvSpPr>
          <p:nvPr>
            <p:ph idx="1"/>
          </p:nvPr>
        </p:nvSpPr>
        <p:spPr>
          <a:xfrm>
            <a:off x="4194608" y="0"/>
            <a:ext cx="6672262" cy="5091744"/>
          </a:xfrm>
        </p:spPr>
        <p:txBody>
          <a:bodyPr/>
          <a:lstStyle/>
          <a:p>
            <a:pPr marL="914400" lvl="2" indent="0">
              <a:spcBef>
                <a:spcPts val="0"/>
              </a:spcBef>
              <a:spcAft>
                <a:spcPts val="0"/>
              </a:spcAft>
              <a:buClr>
                <a:srgbClr val="404040"/>
              </a:buClr>
              <a:buSzPts val="1200"/>
              <a:buNone/>
            </a:pPr>
            <a:r>
              <a:rPr lang="en-US" sz="1200" dirty="0"/>
              <a:t> </a:t>
            </a:r>
            <a:r>
              <a:rPr lang="en-US" sz="1200" dirty="0">
                <a:highlight>
                  <a:srgbClr val="FFFF00"/>
                </a:highlight>
              </a:rPr>
              <a:t>Serve as an advocate for the transfer student and, through the articulation process, seek to ease the student’s transition</a:t>
            </a:r>
            <a:r>
              <a:rPr lang="en-US" sz="1200" dirty="0"/>
              <a:t>.</a:t>
            </a:r>
            <a:endParaRPr lang="en-US" dirty="0"/>
          </a:p>
          <a:p>
            <a:pPr marL="914400" lvl="2" indent="0">
              <a:spcAft>
                <a:spcPts val="0"/>
              </a:spcAft>
              <a:buClr>
                <a:srgbClr val="404040"/>
              </a:buClr>
              <a:buSzPts val="1200"/>
              <a:buNone/>
            </a:pPr>
            <a:r>
              <a:rPr lang="en-US" sz="1200" dirty="0"/>
              <a:t> Be a well-informed resource person for students, campus faculty, administration, counseling/advising staff, and transfer center personnel on transfer curriculum, articulation, and related matters. </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Disseminate current, accurate, articulation data to students, staff, appropriate departments, and campuses</a:t>
            </a:r>
            <a:r>
              <a:rPr lang="en-US" sz="1200" dirty="0"/>
              <a:t>. </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Serve on appropriate campus committees such as General Education, Curriculum, Academic Policies, and Catalog to provide input and to receive information about proposed changes in campus policy and curriculum</a:t>
            </a:r>
            <a:r>
              <a:rPr lang="en-US" sz="1200" dirty="0"/>
              <a:t>. </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Serve as a consultant to faculty, academic, and student services units, providing needed materials and information about course articulation proposals and acceptances</a:t>
            </a:r>
            <a:r>
              <a:rPr lang="en-US" sz="1200" dirty="0"/>
              <a:t>. </a:t>
            </a:r>
            <a:endParaRPr lang="en-US" dirty="0"/>
          </a:p>
          <a:p>
            <a:pPr marL="914400" lvl="2" indent="0">
              <a:spcAft>
                <a:spcPts val="0"/>
              </a:spcAft>
              <a:buClr>
                <a:srgbClr val="404040"/>
              </a:buClr>
              <a:buSzPts val="1200"/>
              <a:buNone/>
            </a:pPr>
            <a:r>
              <a:rPr lang="en-US" sz="1200" dirty="0"/>
              <a:t> Facilitate campus participation in intersegmental programs such as C-ID, regional transfer fairs, and ICC activities.</a:t>
            </a:r>
            <a:endParaRPr lang="en-US" dirty="0"/>
          </a:p>
          <a:p>
            <a:pPr marL="914400" lvl="2" indent="0">
              <a:spcAft>
                <a:spcPts val="0"/>
              </a:spcAft>
              <a:buClr>
                <a:srgbClr val="404040"/>
              </a:buClr>
              <a:buSzPts val="1200"/>
              <a:buNone/>
            </a:pPr>
            <a:r>
              <a:rPr lang="en-US" sz="1200" dirty="0"/>
              <a:t> Monitor each stage of the articulation process and follow up with department and faculty for timely responses and decisions</a:t>
            </a:r>
            <a:endParaRPr lang="en-US" dirty="0"/>
          </a:p>
          <a:p>
            <a:pPr marL="914400" lvl="2" indent="0">
              <a:spcAft>
                <a:spcPts val="0"/>
              </a:spcAft>
              <a:buClr>
                <a:srgbClr val="404040"/>
              </a:buClr>
              <a:buSzPts val="1200"/>
              <a:buNone/>
            </a:pPr>
            <a:r>
              <a:rPr lang="en-US" sz="1200" dirty="0">
                <a:highlight>
                  <a:srgbClr val="FFFF00"/>
                </a:highlight>
              </a:rPr>
              <a:t> Manage and update campus articulation data and provide an annual summary of transfer-related curricular changes for both internal and external recipients </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Be a gatekeeper of course outlines, IGETC, CSU GEB, baccalaureate lists, TCA Lists, , ASSIST, and other articulation-related data</a:t>
            </a:r>
            <a:endParaRPr lang="en-US" dirty="0"/>
          </a:p>
          <a:p>
            <a:pPr marL="914400" lvl="2" indent="0">
              <a:spcAft>
                <a:spcPts val="0"/>
              </a:spcAft>
              <a:buClr>
                <a:srgbClr val="404040"/>
              </a:buClr>
              <a:buSzPts val="1200"/>
              <a:buNone/>
            </a:pPr>
            <a:r>
              <a:rPr lang="en-US" sz="1200" dirty="0"/>
              <a:t> Serve as a proactive agent for enhancing and improving existing articulation.</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Initiate faculty-approved articulation agreements between institutions of higher education</a:t>
            </a:r>
            <a:endParaRPr lang="en-US" dirty="0"/>
          </a:p>
          <a:p>
            <a:pPr marL="914400" lvl="2" indent="0">
              <a:spcAft>
                <a:spcPts val="0"/>
              </a:spcAft>
              <a:buClr>
                <a:srgbClr val="404040"/>
              </a:buClr>
              <a:buSzPts val="1200"/>
              <a:buNone/>
            </a:pPr>
            <a:r>
              <a:rPr lang="en-US" sz="1200" dirty="0"/>
              <a:t>  Serve as an advocate for the faculty and campus academic programs. </a:t>
            </a:r>
            <a:endParaRPr lang="en-US" dirty="0"/>
          </a:p>
          <a:p>
            <a:pPr marL="914400" lvl="2" indent="0">
              <a:spcAft>
                <a:spcPts val="0"/>
              </a:spcAft>
              <a:buClr>
                <a:srgbClr val="404040"/>
              </a:buClr>
              <a:buSzPts val="1200"/>
              <a:buNone/>
            </a:pPr>
            <a:r>
              <a:rPr lang="en-US" sz="1200" dirty="0"/>
              <a:t> Serve as an advocate for the other articulating institution, responsible for accurately communicating and conveying information and concerns about that institution’s curriculum to the faculty. </a:t>
            </a:r>
            <a:endParaRPr lang="en-US" dirty="0"/>
          </a:p>
          <a:p>
            <a:pPr marL="914400" lvl="2" indent="0">
              <a:spcAft>
                <a:spcPts val="0"/>
              </a:spcAft>
              <a:buClr>
                <a:srgbClr val="404040"/>
              </a:buClr>
              <a:buSzPts val="1200"/>
              <a:buNone/>
            </a:pPr>
            <a:r>
              <a:rPr lang="en-US" sz="1200" dirty="0"/>
              <a:t> Serve as a moderator and mediator of problems or disagreements between the faculties of the home campus and the articulating institutions. </a:t>
            </a:r>
            <a:endParaRPr lang="en-US" dirty="0"/>
          </a:p>
          <a:p>
            <a:pPr marL="914400" lvl="2" indent="0">
              <a:spcAft>
                <a:spcPts val="0"/>
              </a:spcAft>
              <a:buClr>
                <a:srgbClr val="404040"/>
              </a:buClr>
              <a:buSzPts val="1200"/>
              <a:buNone/>
            </a:pPr>
            <a:r>
              <a:rPr lang="en-US" sz="1200" dirty="0"/>
              <a:t> </a:t>
            </a:r>
            <a:r>
              <a:rPr lang="en-US" sz="1200" dirty="0">
                <a:highlight>
                  <a:srgbClr val="FFFF00"/>
                </a:highlight>
              </a:rPr>
              <a:t>Serve as the campus liaison to the segmental systemwide office</a:t>
            </a:r>
            <a:r>
              <a:rPr lang="en-US" sz="1200" dirty="0"/>
              <a:t>.</a:t>
            </a:r>
            <a:endParaRPr lang="en-US" dirty="0"/>
          </a:p>
          <a:p>
            <a:pPr marL="914400" lvl="2" indent="0">
              <a:spcAft>
                <a:spcPts val="0"/>
              </a:spcAft>
              <a:buClr>
                <a:srgbClr val="404040"/>
              </a:buClr>
              <a:buSzPts val="1200"/>
              <a:buNone/>
            </a:pPr>
            <a:r>
              <a:rPr lang="en-US" sz="1200" dirty="0"/>
              <a:t> Attend and participate in conferences and workshops on articulation issues.</a:t>
            </a:r>
            <a:endParaRPr lang="en-US" dirty="0"/>
          </a:p>
          <a:p>
            <a:pPr marL="914400" lvl="2" indent="0">
              <a:spcAft>
                <a:spcPts val="0"/>
              </a:spcAft>
              <a:buClr>
                <a:srgbClr val="404040"/>
              </a:buClr>
              <a:buSzPts val="1200"/>
              <a:buNone/>
            </a:pPr>
            <a:endParaRPr lang="en-US" sz="1200" dirty="0"/>
          </a:p>
          <a:p>
            <a:pPr marL="914400" lvl="2" indent="0">
              <a:spcAft>
                <a:spcPts val="0"/>
              </a:spcAft>
              <a:buClr>
                <a:srgbClr val="404040"/>
              </a:buClr>
              <a:buSzPts val="1200"/>
              <a:buNone/>
            </a:pPr>
            <a:r>
              <a:rPr lang="en-US" sz="1200" u="sng" dirty="0">
                <a:solidFill>
                  <a:schemeClr val="hlink"/>
                </a:solidFill>
                <a:hlinkClick r:id="rId3"/>
              </a:rPr>
              <a:t>https://www.csusb.edu/ciac/ciac-resources/articulation-handbook</a:t>
            </a:r>
            <a:endParaRPr lang="en-US" sz="1200" dirty="0"/>
          </a:p>
        </p:txBody>
      </p:sp>
      <p:sp>
        <p:nvSpPr>
          <p:cNvPr id="4" name="Text Placeholder 3">
            <a:extLst>
              <a:ext uri="{FF2B5EF4-FFF2-40B4-BE49-F238E27FC236}">
                <a16:creationId xmlns:a16="http://schemas.microsoft.com/office/drawing/2014/main" id="{F10531A9-4F1A-3146-8FA3-2B056B9CD34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B736294D-6CCF-6648-855B-D64E0070775D}"/>
              </a:ext>
            </a:extLst>
          </p:cNvPr>
          <p:cNvSpPr>
            <a:spLocks noGrp="1"/>
          </p:cNvSpPr>
          <p:nvPr>
            <p:ph type="sldNum" sz="quarter" idx="10"/>
          </p:nvPr>
        </p:nvSpPr>
        <p:spPr/>
        <p:txBody>
          <a:bodyPr/>
          <a:lstStyle/>
          <a:p>
            <a:pPr>
              <a:defRPr/>
            </a:pPr>
            <a:fld id="{D8EA18C6-28F1-3B47-AF4F-AD518E9A6B5A}" type="slidenum">
              <a:rPr lang="en-US" altLang="en-US" smtClean="0"/>
              <a:pPr>
                <a:defRPr/>
              </a:pPr>
              <a:t>6</a:t>
            </a:fld>
            <a:endParaRPr lang="en-US" altLang="en-US"/>
          </a:p>
        </p:txBody>
      </p:sp>
    </p:spTree>
    <p:extLst>
      <p:ext uri="{BB962C8B-B14F-4D97-AF65-F5344CB8AC3E}">
        <p14:creationId xmlns:p14="http://schemas.microsoft.com/office/powerpoint/2010/main" val="255452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B874-B324-7A4E-BAC0-0F74F079AC95}"/>
              </a:ext>
            </a:extLst>
          </p:cNvPr>
          <p:cNvSpPr>
            <a:spLocks noGrp="1"/>
          </p:cNvSpPr>
          <p:nvPr>
            <p:ph type="title"/>
          </p:nvPr>
        </p:nvSpPr>
        <p:spPr/>
        <p:txBody>
          <a:bodyPr/>
          <a:lstStyle/>
          <a:p>
            <a:r>
              <a:rPr lang="en-US" dirty="0"/>
              <a:t>Multi-college District</a:t>
            </a:r>
          </a:p>
        </p:txBody>
      </p:sp>
      <p:sp>
        <p:nvSpPr>
          <p:cNvPr id="3" name="Content Placeholder 2">
            <a:extLst>
              <a:ext uri="{FF2B5EF4-FFF2-40B4-BE49-F238E27FC236}">
                <a16:creationId xmlns:a16="http://schemas.microsoft.com/office/drawing/2014/main" id="{BE329258-D288-604E-B03D-C6E438046E83}"/>
              </a:ext>
            </a:extLst>
          </p:cNvPr>
          <p:cNvSpPr>
            <a:spLocks noGrp="1"/>
          </p:cNvSpPr>
          <p:nvPr>
            <p:ph idx="1"/>
          </p:nvPr>
        </p:nvSpPr>
        <p:spPr/>
        <p:txBody>
          <a:bodyPr/>
          <a:lstStyle/>
          <a:p>
            <a:r>
              <a:rPr lang="en-US" dirty="0"/>
              <a:t>Collaboration &amp; Alignment</a:t>
            </a:r>
          </a:p>
          <a:p>
            <a:endParaRPr lang="en-US" dirty="0"/>
          </a:p>
          <a:p>
            <a:r>
              <a:rPr lang="en-US" dirty="0"/>
              <a:t>Do AOs meet?</a:t>
            </a:r>
          </a:p>
          <a:p>
            <a:endParaRPr lang="en-US" dirty="0"/>
          </a:p>
          <a:p>
            <a:r>
              <a:rPr lang="en-US" dirty="0"/>
              <a:t>District-level curriculum committees?</a:t>
            </a:r>
          </a:p>
          <a:p>
            <a:endParaRPr lang="en-US" dirty="0"/>
          </a:p>
          <a:p>
            <a:r>
              <a:rPr lang="en-US" dirty="0"/>
              <a:t>District-level catalog committees?</a:t>
            </a:r>
          </a:p>
        </p:txBody>
      </p:sp>
      <p:sp>
        <p:nvSpPr>
          <p:cNvPr id="4" name="Text Placeholder 3">
            <a:extLst>
              <a:ext uri="{FF2B5EF4-FFF2-40B4-BE49-F238E27FC236}">
                <a16:creationId xmlns:a16="http://schemas.microsoft.com/office/drawing/2014/main" id="{B38A9852-CDCF-3447-B991-9D35634F9AC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8EF9EEDC-3377-1749-A0AA-C804327D6012}"/>
              </a:ext>
            </a:extLst>
          </p:cNvPr>
          <p:cNvSpPr>
            <a:spLocks noGrp="1"/>
          </p:cNvSpPr>
          <p:nvPr>
            <p:ph type="sldNum" sz="quarter" idx="10"/>
          </p:nvPr>
        </p:nvSpPr>
        <p:spPr/>
        <p:txBody>
          <a:bodyPr/>
          <a:lstStyle/>
          <a:p>
            <a:pPr>
              <a:defRPr/>
            </a:pPr>
            <a:fld id="{D8EA18C6-28F1-3B47-AF4F-AD518E9A6B5A}" type="slidenum">
              <a:rPr lang="en-US" altLang="en-US" smtClean="0"/>
              <a:pPr>
                <a:defRPr/>
              </a:pPr>
              <a:t>7</a:t>
            </a:fld>
            <a:endParaRPr lang="en-US" altLang="en-US"/>
          </a:p>
        </p:txBody>
      </p:sp>
    </p:spTree>
    <p:extLst>
      <p:ext uri="{BB962C8B-B14F-4D97-AF65-F5344CB8AC3E}">
        <p14:creationId xmlns:p14="http://schemas.microsoft.com/office/powerpoint/2010/main" val="230586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3342-487D-5F4E-AE04-88F710644FB8}"/>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FED6F0FD-ED56-9A4A-BDC2-E09AF09BB976}"/>
              </a:ext>
            </a:extLst>
          </p:cNvPr>
          <p:cNvSpPr>
            <a:spLocks noGrp="1"/>
          </p:cNvSpPr>
          <p:nvPr>
            <p:ph idx="1"/>
          </p:nvPr>
        </p:nvSpPr>
        <p:spPr/>
        <p:txBody>
          <a:bodyPr/>
          <a:lstStyle/>
          <a:p>
            <a:r>
              <a:rPr lang="en-US" dirty="0"/>
              <a:t>Faculty in the Culinary program begin to develop courses to create a new Hospitality Management ADT program. </a:t>
            </a:r>
          </a:p>
          <a:p>
            <a:endParaRPr lang="en-US" dirty="0"/>
          </a:p>
          <a:p>
            <a:pPr marL="342900" indent="-342900" fontAlgn="base">
              <a:buFont typeface="Arial" panose="020B0604020202020204" pitchFamily="34" charset="0"/>
              <a:buChar char="•"/>
            </a:pPr>
            <a:r>
              <a:rPr lang="en-US" i="1" dirty="0"/>
              <a:t>What do you ask?</a:t>
            </a:r>
          </a:p>
          <a:p>
            <a:pPr marL="342900" indent="-342900" fontAlgn="base">
              <a:buFont typeface="Arial" panose="020B0604020202020204" pitchFamily="34" charset="0"/>
              <a:buChar char="•"/>
            </a:pPr>
            <a:r>
              <a:rPr lang="en-US" i="1" dirty="0"/>
              <a:t>What do you do?</a:t>
            </a:r>
          </a:p>
          <a:p>
            <a:pPr marL="342900" indent="-342900" fontAlgn="base">
              <a:buFont typeface="Arial" panose="020B0604020202020204" pitchFamily="34" charset="0"/>
              <a:buChar char="•"/>
            </a:pPr>
            <a:r>
              <a:rPr lang="en-US" i="1" dirty="0"/>
              <a:t>Who should be included in the discussion?</a:t>
            </a:r>
          </a:p>
        </p:txBody>
      </p:sp>
      <p:sp>
        <p:nvSpPr>
          <p:cNvPr id="4" name="Text Placeholder 3">
            <a:extLst>
              <a:ext uri="{FF2B5EF4-FFF2-40B4-BE49-F238E27FC236}">
                <a16:creationId xmlns:a16="http://schemas.microsoft.com/office/drawing/2014/main" id="{D1066FEA-5A9A-804B-8F8F-589FFFBFDC30}"/>
              </a:ext>
            </a:extLst>
          </p:cNvPr>
          <p:cNvSpPr>
            <a:spLocks noGrp="1"/>
          </p:cNvSpPr>
          <p:nvPr>
            <p:ph type="body" sz="half" idx="2"/>
          </p:nvPr>
        </p:nvSpPr>
        <p:spPr/>
        <p:txBody>
          <a:bodyPr/>
          <a:lstStyle/>
          <a:p>
            <a:r>
              <a:rPr lang="en-US" dirty="0"/>
              <a:t>Program Development</a:t>
            </a:r>
          </a:p>
        </p:txBody>
      </p:sp>
      <p:sp>
        <p:nvSpPr>
          <p:cNvPr id="5" name="Slide Number Placeholder 4">
            <a:extLst>
              <a:ext uri="{FF2B5EF4-FFF2-40B4-BE49-F238E27FC236}">
                <a16:creationId xmlns:a16="http://schemas.microsoft.com/office/drawing/2014/main" id="{E6D383D6-37F0-0645-8BBD-C81FF071DEBB}"/>
              </a:ext>
            </a:extLst>
          </p:cNvPr>
          <p:cNvSpPr>
            <a:spLocks noGrp="1"/>
          </p:cNvSpPr>
          <p:nvPr>
            <p:ph type="sldNum" sz="quarter" idx="10"/>
          </p:nvPr>
        </p:nvSpPr>
        <p:spPr/>
        <p:txBody>
          <a:bodyPr/>
          <a:lstStyle/>
          <a:p>
            <a:pPr>
              <a:defRPr/>
            </a:pPr>
            <a:fld id="{D8EA18C6-28F1-3B47-AF4F-AD518E9A6B5A}" type="slidenum">
              <a:rPr lang="en-US" altLang="en-US" smtClean="0"/>
              <a:pPr>
                <a:defRPr/>
              </a:pPr>
              <a:t>8</a:t>
            </a:fld>
            <a:endParaRPr lang="en-US" altLang="en-US"/>
          </a:p>
        </p:txBody>
      </p:sp>
    </p:spTree>
    <p:extLst>
      <p:ext uri="{BB962C8B-B14F-4D97-AF65-F5344CB8AC3E}">
        <p14:creationId xmlns:p14="http://schemas.microsoft.com/office/powerpoint/2010/main" val="295814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C9E0-5D5C-4246-9B82-A74DF532A94B}"/>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564050A1-AD75-3545-A214-4D2598F08106}"/>
              </a:ext>
            </a:extLst>
          </p:cNvPr>
          <p:cNvSpPr>
            <a:spLocks noGrp="1"/>
          </p:cNvSpPr>
          <p:nvPr>
            <p:ph idx="1"/>
          </p:nvPr>
        </p:nvSpPr>
        <p:spPr/>
        <p:txBody>
          <a:bodyPr/>
          <a:lstStyle/>
          <a:p>
            <a:r>
              <a:rPr lang="en-US" dirty="0"/>
              <a:t>Administrators are asking Faculty to remove prerequisites from courses that were previously approved by the Curriculum Committee. </a:t>
            </a:r>
          </a:p>
          <a:p>
            <a:endParaRPr lang="en-US" dirty="0"/>
          </a:p>
          <a:p>
            <a:pPr marL="342900" indent="-342900" fontAlgn="base">
              <a:buFont typeface="Arial" panose="020B0604020202020204" pitchFamily="34" charset="0"/>
              <a:buChar char="•"/>
            </a:pPr>
            <a:r>
              <a:rPr lang="en-US" i="1" dirty="0"/>
              <a:t>What do you ask?</a:t>
            </a:r>
          </a:p>
          <a:p>
            <a:pPr marL="342900" indent="-342900" fontAlgn="base">
              <a:buFont typeface="Arial" panose="020B0604020202020204" pitchFamily="34" charset="0"/>
              <a:buChar char="•"/>
            </a:pPr>
            <a:r>
              <a:rPr lang="en-US" i="1" dirty="0"/>
              <a:t>What do you do?</a:t>
            </a:r>
          </a:p>
          <a:p>
            <a:pPr marL="342900" indent="-342900" fontAlgn="base">
              <a:buFont typeface="Arial" panose="020B0604020202020204" pitchFamily="34" charset="0"/>
              <a:buChar char="•"/>
            </a:pPr>
            <a:r>
              <a:rPr lang="en-US" i="1" dirty="0"/>
              <a:t>Who should be included in the discussion?</a:t>
            </a:r>
          </a:p>
          <a:p>
            <a:endParaRPr lang="en-US" dirty="0"/>
          </a:p>
        </p:txBody>
      </p:sp>
      <p:sp>
        <p:nvSpPr>
          <p:cNvPr id="4" name="Text Placeholder 3">
            <a:extLst>
              <a:ext uri="{FF2B5EF4-FFF2-40B4-BE49-F238E27FC236}">
                <a16:creationId xmlns:a16="http://schemas.microsoft.com/office/drawing/2014/main" id="{246B6140-3612-C84B-8784-C5C8E764BEA6}"/>
              </a:ext>
            </a:extLst>
          </p:cNvPr>
          <p:cNvSpPr>
            <a:spLocks noGrp="1"/>
          </p:cNvSpPr>
          <p:nvPr>
            <p:ph type="body" sz="half" idx="2"/>
          </p:nvPr>
        </p:nvSpPr>
        <p:spPr/>
        <p:txBody>
          <a:bodyPr/>
          <a:lstStyle/>
          <a:p>
            <a:r>
              <a:rPr lang="en-US" dirty="0"/>
              <a:t>Prerequisites</a:t>
            </a:r>
          </a:p>
        </p:txBody>
      </p:sp>
      <p:sp>
        <p:nvSpPr>
          <p:cNvPr id="5" name="Slide Number Placeholder 4">
            <a:extLst>
              <a:ext uri="{FF2B5EF4-FFF2-40B4-BE49-F238E27FC236}">
                <a16:creationId xmlns:a16="http://schemas.microsoft.com/office/drawing/2014/main" id="{D37B98B3-800B-D348-A6DE-91DFF4A8C7F5}"/>
              </a:ext>
            </a:extLst>
          </p:cNvPr>
          <p:cNvSpPr>
            <a:spLocks noGrp="1"/>
          </p:cNvSpPr>
          <p:nvPr>
            <p:ph type="sldNum" sz="quarter" idx="10"/>
          </p:nvPr>
        </p:nvSpPr>
        <p:spPr/>
        <p:txBody>
          <a:bodyPr/>
          <a:lstStyle/>
          <a:p>
            <a:pPr>
              <a:defRPr/>
            </a:pPr>
            <a:fld id="{D8EA18C6-28F1-3B47-AF4F-AD518E9A6B5A}" type="slidenum">
              <a:rPr lang="en-US" altLang="en-US" smtClean="0"/>
              <a:pPr>
                <a:defRPr/>
              </a:pPr>
              <a:t>9</a:t>
            </a:fld>
            <a:endParaRPr lang="en-US" altLang="en-US"/>
          </a:p>
        </p:txBody>
      </p:sp>
    </p:spTree>
    <p:extLst>
      <p:ext uri="{BB962C8B-B14F-4D97-AF65-F5344CB8AC3E}">
        <p14:creationId xmlns:p14="http://schemas.microsoft.com/office/powerpoint/2010/main" val="1442548274"/>
      </p:ext>
    </p:extLst>
  </p:cSld>
  <p:clrMapOvr>
    <a:masterClrMapping/>
  </p:clrMapOvr>
</p:sld>
</file>

<file path=ppt/theme/theme1.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5468</TotalTime>
  <Words>1409</Words>
  <Application>Microsoft Macintosh PowerPoint</Application>
  <PresentationFormat>Widescreen</PresentationFormat>
  <Paragraphs>199</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vt:lpstr>
      <vt:lpstr>Palatino</vt:lpstr>
      <vt:lpstr>ASCCC Curriculum Inst. 2020 Theme</vt:lpstr>
      <vt:lpstr>2022 Pre-Session: New and Newer Articulation Officers</vt:lpstr>
      <vt:lpstr>Session Facilitators</vt:lpstr>
      <vt:lpstr>Overview</vt:lpstr>
      <vt:lpstr>Session Description</vt:lpstr>
      <vt:lpstr>Who is Here?</vt:lpstr>
      <vt:lpstr>Roles and Responsibilities</vt:lpstr>
      <vt:lpstr>Multi-college District</vt:lpstr>
      <vt:lpstr>Scenario 1</vt:lpstr>
      <vt:lpstr>Scenario 2</vt:lpstr>
      <vt:lpstr>Scenario 3</vt:lpstr>
      <vt:lpstr>Scenario 4</vt:lpstr>
      <vt:lpstr>Scenario 5</vt:lpstr>
      <vt:lpstr>Articulation and Transfer Stakeholders</vt:lpstr>
      <vt:lpstr>I Did Not See That Coming!</vt:lpstr>
      <vt:lpstr>Current Legislation</vt:lpstr>
      <vt:lpstr>Breakout Sessions to Consider</vt:lpstr>
      <vt:lpstr>Getting Involved at the System Level</vt:lpstr>
      <vt:lpstr>Questions</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Presession: New and Newer Articulation Officers</dc:title>
  <dc:creator>Eric Wada</dc:creator>
  <cp:lastModifiedBy>Eric Wada</cp:lastModifiedBy>
  <cp:revision>11</cp:revision>
  <cp:lastPrinted>2020-11-24T19:39:26Z</cp:lastPrinted>
  <dcterms:created xsi:type="dcterms:W3CDTF">2022-07-01T20:00:13Z</dcterms:created>
  <dcterms:modified xsi:type="dcterms:W3CDTF">2022-07-05T15:08:31Z</dcterms:modified>
</cp:coreProperties>
</file>