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57" r:id="rId2"/>
    <p:sldId id="258" r:id="rId3"/>
    <p:sldId id="259" r:id="rId4"/>
    <p:sldId id="260" r:id="rId5"/>
    <p:sldId id="261" r:id="rId6"/>
    <p:sldId id="262" r:id="rId7"/>
    <p:sldId id="263" r:id="rId8"/>
    <p:sldId id="264" r:id="rId9"/>
    <p:sldId id="265" r:id="rId10"/>
    <p:sldId id="267"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2A2"/>
    <a:srgbClr val="4510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26"/>
    <p:restoredTop sz="96098"/>
  </p:normalViewPr>
  <p:slideViewPr>
    <p:cSldViewPr snapToGrid="0" snapToObjects="1">
      <p:cViewPr varScale="1">
        <p:scale>
          <a:sx n="100" d="100"/>
          <a:sy n="100" d="100"/>
        </p:scale>
        <p:origin x="184" y="48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8AD2FAF-765D-6846-A312-8C06935AFDF0}" type="datetimeFigureOut">
              <a:rPr lang="en-US"/>
              <a:pPr>
                <a:defRPr/>
              </a:pPr>
              <a:t>6/10/22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E528D3A-8730-3D47-837B-1CDE6EE60D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D5C66B2-EB63-4B41-B931-92AEB6F378C4}" type="datetimeFigureOut">
              <a:rPr lang="en-US"/>
              <a:pPr>
                <a:defRPr/>
              </a:pPr>
              <a:t>6/10/22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8D25D4C-48A4-5546-8507-FA3A683A4E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ormAutofit/>
          </a:bodyPr>
          <a:lstStyle>
            <a:lvl1pPr algn="ctr">
              <a:lnSpc>
                <a:spcPct val="100000"/>
              </a:lnSpc>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59131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030EE60-3E2A-E74F-8552-29F00DE4B250}"/>
              </a:ext>
            </a:extLst>
          </p:cNvPr>
          <p:cNvPicPr>
            <a:picLocks noChangeAspect="1" noChangeArrowheads="1"/>
          </p:cNvPicPr>
          <p:nvPr userDrawn="1"/>
        </p:nvPicPr>
        <p:blipFill>
          <a:blip r:embed="rId2"/>
          <a:stretch>
            <a:fillRect/>
          </a:stretch>
        </p:blipFill>
        <p:spPr bwMode="auto">
          <a:xfrm>
            <a:off x="10494" y="0"/>
            <a:ext cx="38191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3D2A589-7D49-C440-9295-1F398FCDA54B}"/>
              </a:ext>
            </a:extLst>
          </p:cNvPr>
          <p:cNvSpPr/>
          <p:nvPr userDrawn="1"/>
        </p:nvSpPr>
        <p:spPr>
          <a:xfrm>
            <a:off x="3678238" y="0"/>
            <a:ext cx="8513762" cy="235267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pic>
        <p:nvPicPr>
          <p:cNvPr id="6" name="Picture 6">
            <a:extLst>
              <a:ext uri="{FF2B5EF4-FFF2-40B4-BE49-F238E27FC236}">
                <a16:creationId xmlns:a16="http://schemas.microsoft.com/office/drawing/2014/main" id="{449C4AFE-ABB2-EF4D-A4A4-548454C94F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95515" y="403412"/>
            <a:ext cx="8058283"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D68DF127-7FE0-2545-82CA-A88B038F770C}"/>
              </a:ext>
            </a:extLst>
          </p:cNvPr>
          <p:cNvSpPr>
            <a:spLocks noGrp="1"/>
          </p:cNvSpPr>
          <p:nvPr>
            <p:ph type="sldNum" sz="quarter" idx="10"/>
          </p:nvPr>
        </p:nvSpPr>
        <p:spPr/>
        <p:txBody>
          <a:bodyPr/>
          <a:lstStyle>
            <a:lvl1pPr>
              <a:defRPr/>
            </a:lvl1pPr>
          </a:lstStyle>
          <a:p>
            <a:pPr>
              <a:defRPr/>
            </a:pPr>
            <a:fld id="{9A5A1B6C-D038-1F4B-9D4A-0999CA9BC2F2}" type="slidenum">
              <a:rPr lang="en-US" altLang="en-US"/>
              <a:pPr>
                <a:defRPr/>
              </a:pPr>
              <a:t>‹#›</a:t>
            </a:fld>
            <a:endParaRPr lang="en-US" altLang="en-US"/>
          </a:p>
        </p:txBody>
      </p:sp>
    </p:spTree>
    <p:extLst>
      <p:ext uri="{BB962C8B-B14F-4D97-AF65-F5344CB8AC3E}">
        <p14:creationId xmlns:p14="http://schemas.microsoft.com/office/powerpoint/2010/main" val="401153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CCD161-2FF2-E841-B3A7-507D943F9C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628FE67-F854-2546-AA25-031A62D363DC}"/>
              </a:ext>
            </a:extLst>
          </p:cNvPr>
          <p:cNvSpPr>
            <a:spLocks noGrp="1"/>
          </p:cNvSpPr>
          <p:nvPr>
            <p:ph type="sldNum" sz="quarter" idx="10"/>
          </p:nvPr>
        </p:nvSpPr>
        <p:spPr/>
        <p:txBody>
          <a:bodyPr/>
          <a:lstStyle>
            <a:lvl1pPr>
              <a:defRPr/>
            </a:lvl1pPr>
          </a:lstStyle>
          <a:p>
            <a:pPr>
              <a:defRPr/>
            </a:pPr>
            <a:fld id="{D03E4FEA-D0DA-BE4D-92DF-D9D6FD4A6574}" type="slidenum">
              <a:rPr lang="en-US" altLang="en-US"/>
              <a:pPr>
                <a:defRPr/>
              </a:pPr>
              <a:t>‹#›</a:t>
            </a:fld>
            <a:endParaRPr lang="en-US" altLang="en-US"/>
          </a:p>
        </p:txBody>
      </p:sp>
      <p:pic>
        <p:nvPicPr>
          <p:cNvPr id="9" name="Picture 5">
            <a:extLst>
              <a:ext uri="{FF2B5EF4-FFF2-40B4-BE49-F238E27FC236}">
                <a16:creationId xmlns:a16="http://schemas.microsoft.com/office/drawing/2014/main" id="{B0AF2776-8C2E-E644-8028-29E464509C9B}"/>
              </a:ext>
            </a:extLst>
          </p:cNvPr>
          <p:cNvPicPr>
            <a:picLocks noChangeAspect="1" noChangeArrowheads="1"/>
          </p:cNvPicPr>
          <p:nvPr userDrawn="1"/>
        </p:nvPicPr>
        <p:blipFill>
          <a:blip r:embed="rId3"/>
          <a:stretch>
            <a:fillRect/>
          </a:stretch>
        </p:blipFill>
        <p:spPr bwMode="auto">
          <a:xfrm>
            <a:off x="0" y="0"/>
            <a:ext cx="825975" cy="6858000"/>
          </a:xfrm>
          <a:prstGeom prst="rect">
            <a:avLst/>
          </a:prstGeom>
          <a:noFill/>
          <a:ln>
            <a:noFill/>
          </a:ln>
          <a:effectLst>
            <a:outerShdw blurRad="190500" dist="50800" algn="ctr" rotWithShape="0">
              <a:srgbClr val="000000">
                <a:alpha val="4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23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CCD161-2FF2-E841-B3A7-507D943F9C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628FE67-F854-2546-AA25-031A62D363DC}"/>
              </a:ext>
            </a:extLst>
          </p:cNvPr>
          <p:cNvSpPr>
            <a:spLocks noGrp="1"/>
          </p:cNvSpPr>
          <p:nvPr>
            <p:ph type="sldNum" sz="quarter" idx="10"/>
          </p:nvPr>
        </p:nvSpPr>
        <p:spPr/>
        <p:txBody>
          <a:bodyPr/>
          <a:lstStyle>
            <a:lvl1pPr>
              <a:defRPr/>
            </a:lvl1pPr>
          </a:lstStyle>
          <a:p>
            <a:pPr>
              <a:defRPr/>
            </a:pPr>
            <a:fld id="{D03E4FEA-D0DA-BE4D-92DF-D9D6FD4A6574}" type="slidenum">
              <a:rPr lang="en-US" altLang="en-US"/>
              <a:pPr>
                <a:defRPr/>
              </a:pPr>
              <a:t>‹#›</a:t>
            </a:fld>
            <a:endParaRPr lang="en-US" altLang="en-US"/>
          </a:p>
        </p:txBody>
      </p:sp>
      <p:pic>
        <p:nvPicPr>
          <p:cNvPr id="10" name="Picture 9">
            <a:extLst>
              <a:ext uri="{FF2B5EF4-FFF2-40B4-BE49-F238E27FC236}">
                <a16:creationId xmlns:a16="http://schemas.microsoft.com/office/drawing/2014/main" id="{6C166F45-E8B9-5A46-BBED-CA0B12B21059}"/>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bg2"/>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323903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26B9746-6138-2443-B6CA-34AA7003C1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5960DA76-0526-BB4B-B780-790B2C74C2C0}"/>
              </a:ext>
            </a:extLst>
          </p:cNvPr>
          <p:cNvSpPr>
            <a:spLocks noGrp="1"/>
          </p:cNvSpPr>
          <p:nvPr>
            <p:ph type="sldNum" sz="quarter" idx="10"/>
          </p:nvPr>
        </p:nvSpPr>
        <p:spPr/>
        <p:txBody>
          <a:bodyPr/>
          <a:lstStyle>
            <a:lvl1pPr>
              <a:defRPr/>
            </a:lvl1pPr>
          </a:lstStyle>
          <a:p>
            <a:pPr>
              <a:defRPr/>
            </a:pPr>
            <a:fld id="{EADB236C-7DA3-584D-A9FD-2566ED60D281}" type="slidenum">
              <a:rPr lang="en-US" altLang="en-US"/>
              <a:pPr>
                <a:defRPr/>
              </a:pPr>
              <a:t>‹#›</a:t>
            </a:fld>
            <a:endParaRPr lang="en-US" altLang="en-US"/>
          </a:p>
        </p:txBody>
      </p:sp>
      <p:pic>
        <p:nvPicPr>
          <p:cNvPr id="7" name="Picture 5">
            <a:extLst>
              <a:ext uri="{FF2B5EF4-FFF2-40B4-BE49-F238E27FC236}">
                <a16:creationId xmlns:a16="http://schemas.microsoft.com/office/drawing/2014/main" id="{994E40FD-BE30-8C41-90F0-516DE4B938DC}"/>
              </a:ext>
            </a:extLst>
          </p:cNvPr>
          <p:cNvPicPr>
            <a:picLocks noChangeAspect="1" noChangeArrowheads="1"/>
          </p:cNvPicPr>
          <p:nvPr userDrawn="1"/>
        </p:nvPicPr>
        <p:blipFill>
          <a:blip r:embed="rId3"/>
          <a:stretch>
            <a:fillRect/>
          </a:stretch>
        </p:blipFill>
        <p:spPr bwMode="auto">
          <a:xfrm>
            <a:off x="0" y="0"/>
            <a:ext cx="825975" cy="6858000"/>
          </a:xfrm>
          <a:prstGeom prst="rect">
            <a:avLst/>
          </a:prstGeom>
          <a:noFill/>
          <a:ln>
            <a:noFill/>
          </a:ln>
          <a:effectLst>
            <a:outerShdw blurRad="190500" dist="50800" algn="ctr" rotWithShape="0">
              <a:srgbClr val="000000">
                <a:alpha val="4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28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26B9746-6138-2443-B6CA-34AA7003C1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5960DA76-0526-BB4B-B780-790B2C74C2C0}"/>
              </a:ext>
            </a:extLst>
          </p:cNvPr>
          <p:cNvSpPr>
            <a:spLocks noGrp="1"/>
          </p:cNvSpPr>
          <p:nvPr>
            <p:ph type="sldNum" sz="quarter" idx="10"/>
          </p:nvPr>
        </p:nvSpPr>
        <p:spPr/>
        <p:txBody>
          <a:bodyPr/>
          <a:lstStyle>
            <a:lvl1pPr>
              <a:defRPr/>
            </a:lvl1pPr>
          </a:lstStyle>
          <a:p>
            <a:pPr>
              <a:defRPr/>
            </a:pPr>
            <a:fld id="{EADB236C-7DA3-584D-A9FD-2566ED60D281}" type="slidenum">
              <a:rPr lang="en-US" altLang="en-US"/>
              <a:pPr>
                <a:defRPr/>
              </a:pPr>
              <a:t>‹#›</a:t>
            </a:fld>
            <a:endParaRPr lang="en-US" altLang="en-US"/>
          </a:p>
        </p:txBody>
      </p:sp>
      <p:pic>
        <p:nvPicPr>
          <p:cNvPr id="8" name="Picture 7">
            <a:extLst>
              <a:ext uri="{FF2B5EF4-FFF2-40B4-BE49-F238E27FC236}">
                <a16:creationId xmlns:a16="http://schemas.microsoft.com/office/drawing/2014/main" id="{8496C5A3-9084-1A4E-84FC-A5E8BDE2D7C5}"/>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bg2"/>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106493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25B5327-E5A2-2E43-9D9B-A63675F944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48CF3D19-A20D-3542-B515-FF79269641EE}"/>
              </a:ext>
            </a:extLst>
          </p:cNvPr>
          <p:cNvSpPr>
            <a:spLocks noGrp="1"/>
          </p:cNvSpPr>
          <p:nvPr>
            <p:ph type="sldNum" sz="quarter" idx="10"/>
          </p:nvPr>
        </p:nvSpPr>
        <p:spPr>
          <a:xfrm>
            <a:off x="10298113" y="6356350"/>
            <a:ext cx="1055687" cy="365125"/>
          </a:xfrm>
        </p:spPr>
        <p:txBody>
          <a:bodyPr/>
          <a:lstStyle>
            <a:lvl1pPr>
              <a:defRPr/>
            </a:lvl1pPr>
          </a:lstStyle>
          <a:p>
            <a:pPr>
              <a:defRPr/>
            </a:pPr>
            <a:fld id="{34D6E2B2-28BA-2242-82BE-9CDAE9D4853C}" type="slidenum">
              <a:rPr lang="en-US" altLang="en-US"/>
              <a:pPr>
                <a:defRPr/>
              </a:pPr>
              <a:t>‹#›</a:t>
            </a:fld>
            <a:endParaRPr lang="en-US" altLang="en-US"/>
          </a:p>
        </p:txBody>
      </p:sp>
    </p:spTree>
    <p:extLst>
      <p:ext uri="{BB962C8B-B14F-4D97-AF65-F5344CB8AC3E}">
        <p14:creationId xmlns:p14="http://schemas.microsoft.com/office/powerpoint/2010/main" val="248212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788E7DE-9059-B64B-B55B-41DFD433C114}"/>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ED659B42-75D3-D145-9187-D891CF058AF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0B583F10-0087-8B40-8B6A-300D68B14D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800" r:id="rId4"/>
    <p:sldLayoutId id="2147483798" r:id="rId5"/>
    <p:sldLayoutId id="2147483801" r:id="rId6"/>
    <p:sldLayoutId id="2147483799" r:id="rId7"/>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ccco.edu/-/media/CCCCO-Website/About-Us/Divisions/Digital-Innovation-and-Infrastructure/Network-Operations/Accountability/Files/Disproportionate_Impact_Equity_and_Placement-201701051.ash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xkcd.com/552"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atamart.cccco.edu/datamart.aspx" TargetMode="External"/><Relationship Id="rId2" Type="http://schemas.openxmlformats.org/officeDocument/2006/relationships/hyperlink" Target="https://www.cccco.edu/About-Us/Chancellors-Office/Divisions/Educational-Services-and-Support/transfer-level-dashboard" TargetMode="External"/><Relationship Id="rId1" Type="http://schemas.openxmlformats.org/officeDocument/2006/relationships/slideLayout" Target="../slideLayouts/slideLayout2.xml"/><Relationship Id="rId4" Type="http://schemas.openxmlformats.org/officeDocument/2006/relationships/hyperlink" Target="https://www.calpassplus.org/LaunchBoard/Student-Success-Metric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85C58C8C-A632-F843-84BE-D68F8213459A}"/>
              </a:ext>
            </a:extLst>
          </p:cNvPr>
          <p:cNvSpPr>
            <a:spLocks noGrp="1" noChangeArrowheads="1"/>
          </p:cNvSpPr>
          <p:nvPr>
            <p:ph type="title"/>
          </p:nvPr>
        </p:nvSpPr>
        <p:spPr>
          <a:xfrm>
            <a:off x="958850" y="4102101"/>
            <a:ext cx="10433050" cy="2317750"/>
          </a:xfrm>
        </p:spPr>
        <p:txBody>
          <a:bodyPr>
            <a:normAutofit/>
          </a:bodyPr>
          <a:lstStyle/>
          <a:p>
            <a:r>
              <a:rPr lang="en-US" dirty="0"/>
              <a:t>Using Data Effectively:</a:t>
            </a:r>
            <a:br>
              <a:rPr lang="en-US" dirty="0"/>
            </a:br>
            <a:r>
              <a:rPr lang="en-US" dirty="0"/>
              <a:t>Importance of Data Disaggregation</a:t>
            </a:r>
            <a:br>
              <a:rPr lang="en-US" dirty="0"/>
            </a:br>
            <a:r>
              <a:rPr lang="en-US" dirty="0"/>
              <a:t>to Measure Equitable Student Success</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F4D77-6879-4540-B228-A9D87EDF2F8D}"/>
              </a:ext>
            </a:extLst>
          </p:cNvPr>
          <p:cNvSpPr>
            <a:spLocks noGrp="1"/>
          </p:cNvSpPr>
          <p:nvPr>
            <p:ph type="title"/>
          </p:nvPr>
        </p:nvSpPr>
        <p:spPr/>
        <p:txBody>
          <a:bodyPr>
            <a:normAutofit/>
          </a:bodyPr>
          <a:lstStyle/>
          <a:p>
            <a:r>
              <a:rPr lang="en-US" dirty="0"/>
              <a:t>Student Success Metrics </a:t>
            </a:r>
          </a:p>
        </p:txBody>
      </p:sp>
      <p:sp>
        <p:nvSpPr>
          <p:cNvPr id="3" name="Content Placeholder 2">
            <a:extLst>
              <a:ext uri="{FF2B5EF4-FFF2-40B4-BE49-F238E27FC236}">
                <a16:creationId xmlns:a16="http://schemas.microsoft.com/office/drawing/2014/main" id="{5FDECAA5-6739-7C4A-AAC6-5F8D73161BBC}"/>
              </a:ext>
            </a:extLst>
          </p:cNvPr>
          <p:cNvSpPr>
            <a:spLocks noGrp="1"/>
          </p:cNvSpPr>
          <p:nvPr>
            <p:ph idx="1"/>
          </p:nvPr>
        </p:nvSpPr>
        <p:spPr>
          <a:xfrm>
            <a:off x="931594" y="2560968"/>
            <a:ext cx="5304106" cy="3569419"/>
          </a:xfrm>
        </p:spPr>
        <p:txBody>
          <a:bodyPr/>
          <a:lstStyle/>
          <a:p>
            <a:r>
              <a:rPr lang="en-US" u="sng" dirty="0"/>
              <a:t>Student Journey Types </a:t>
            </a:r>
            <a:endParaRPr lang="en-US" dirty="0"/>
          </a:p>
          <a:p>
            <a:pPr marL="342900" indent="-342900">
              <a:buFont typeface="Arial" panose="020B0604020202020204" pitchFamily="34" charset="0"/>
              <a:buChar char="•"/>
            </a:pPr>
            <a:r>
              <a:rPr lang="en-US" dirty="0"/>
              <a:t>All Students </a:t>
            </a:r>
          </a:p>
          <a:p>
            <a:pPr marL="342900" indent="-342900">
              <a:buFont typeface="Arial" panose="020B0604020202020204" pitchFamily="34" charset="0"/>
              <a:buChar char="•"/>
            </a:pPr>
            <a:r>
              <a:rPr lang="en-US" dirty="0" err="1"/>
              <a:t>Cohorted</a:t>
            </a:r>
            <a:r>
              <a:rPr lang="en-US" dirty="0"/>
              <a:t> Students </a:t>
            </a:r>
          </a:p>
          <a:p>
            <a:pPr marL="342900" indent="-342900">
              <a:buFont typeface="Arial" panose="020B0604020202020204" pitchFamily="34" charset="0"/>
              <a:buChar char="•"/>
            </a:pPr>
            <a:r>
              <a:rPr lang="en-US" dirty="0"/>
              <a:t>Adult Ed/ESL Students </a:t>
            </a:r>
          </a:p>
          <a:p>
            <a:pPr marL="342900" indent="-342900">
              <a:buFont typeface="Arial" panose="020B0604020202020204" pitchFamily="34" charset="0"/>
              <a:buChar char="•"/>
            </a:pPr>
            <a:r>
              <a:rPr lang="en-US" dirty="0"/>
              <a:t>Short-Term Career Ed </a:t>
            </a:r>
          </a:p>
          <a:p>
            <a:pPr marL="342900" indent="-342900">
              <a:buFont typeface="Arial" panose="020B0604020202020204" pitchFamily="34" charset="0"/>
              <a:buChar char="•"/>
            </a:pPr>
            <a:r>
              <a:rPr lang="en-US" dirty="0"/>
              <a:t>Degree/Transfer Students </a:t>
            </a:r>
          </a:p>
          <a:p>
            <a:pPr marL="342900" indent="-342900">
              <a:buFont typeface="Arial" panose="020B0604020202020204" pitchFamily="34" charset="0"/>
              <a:buChar char="•"/>
            </a:pPr>
            <a:r>
              <a:rPr lang="en-US" dirty="0"/>
              <a:t>Undecided/Other Students </a:t>
            </a:r>
          </a:p>
          <a:p>
            <a:br>
              <a:rPr lang="en-US" dirty="0"/>
            </a:br>
            <a:br>
              <a:rPr lang="en-US" dirty="0"/>
            </a:br>
            <a:endParaRPr lang="en-US" dirty="0"/>
          </a:p>
        </p:txBody>
      </p:sp>
      <p:sp>
        <p:nvSpPr>
          <p:cNvPr id="4" name="Slide Number Placeholder 3">
            <a:extLst>
              <a:ext uri="{FF2B5EF4-FFF2-40B4-BE49-F238E27FC236}">
                <a16:creationId xmlns:a16="http://schemas.microsoft.com/office/drawing/2014/main" id="{C119A6F5-4BE6-A742-B16A-6D55608096DD}"/>
              </a:ext>
            </a:extLst>
          </p:cNvPr>
          <p:cNvSpPr>
            <a:spLocks noGrp="1"/>
          </p:cNvSpPr>
          <p:nvPr>
            <p:ph type="sldNum" sz="quarter" idx="10"/>
          </p:nvPr>
        </p:nvSpPr>
        <p:spPr/>
        <p:txBody>
          <a:bodyPr/>
          <a:lstStyle/>
          <a:p>
            <a:pPr>
              <a:defRPr/>
            </a:pPr>
            <a:fld id="{9A5A1B6C-D038-1F4B-9D4A-0999CA9BC2F2}" type="slidenum">
              <a:rPr lang="en-US" altLang="en-US" smtClean="0"/>
              <a:pPr>
                <a:defRPr/>
              </a:pPr>
              <a:t>10</a:t>
            </a:fld>
            <a:endParaRPr lang="en-US" altLang="en-US"/>
          </a:p>
        </p:txBody>
      </p:sp>
    </p:spTree>
    <p:extLst>
      <p:ext uri="{BB962C8B-B14F-4D97-AF65-F5344CB8AC3E}">
        <p14:creationId xmlns:p14="http://schemas.microsoft.com/office/powerpoint/2010/main" val="3338687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F4D77-6879-4540-B228-A9D87EDF2F8D}"/>
              </a:ext>
            </a:extLst>
          </p:cNvPr>
          <p:cNvSpPr>
            <a:spLocks noGrp="1"/>
          </p:cNvSpPr>
          <p:nvPr>
            <p:ph type="title"/>
          </p:nvPr>
        </p:nvSpPr>
        <p:spPr/>
        <p:txBody>
          <a:bodyPr>
            <a:normAutofit/>
          </a:bodyPr>
          <a:lstStyle/>
          <a:p>
            <a:r>
              <a:rPr lang="en-US" dirty="0"/>
              <a:t>Student Success Metrics </a:t>
            </a:r>
          </a:p>
        </p:txBody>
      </p:sp>
      <p:sp>
        <p:nvSpPr>
          <p:cNvPr id="4" name="Slide Number Placeholder 3">
            <a:extLst>
              <a:ext uri="{FF2B5EF4-FFF2-40B4-BE49-F238E27FC236}">
                <a16:creationId xmlns:a16="http://schemas.microsoft.com/office/drawing/2014/main" id="{C119A6F5-4BE6-A742-B16A-6D55608096DD}"/>
              </a:ext>
            </a:extLst>
          </p:cNvPr>
          <p:cNvSpPr>
            <a:spLocks noGrp="1"/>
          </p:cNvSpPr>
          <p:nvPr>
            <p:ph type="sldNum" sz="quarter" idx="10"/>
          </p:nvPr>
        </p:nvSpPr>
        <p:spPr/>
        <p:txBody>
          <a:bodyPr/>
          <a:lstStyle/>
          <a:p>
            <a:pPr>
              <a:defRPr/>
            </a:pPr>
            <a:fld id="{9A5A1B6C-D038-1F4B-9D4A-0999CA9BC2F2}" type="slidenum">
              <a:rPr lang="en-US" altLang="en-US" smtClean="0"/>
              <a:pPr>
                <a:defRPr/>
              </a:pPr>
              <a:t>11</a:t>
            </a:fld>
            <a:endParaRPr lang="en-US" altLang="en-US"/>
          </a:p>
        </p:txBody>
      </p:sp>
      <p:sp>
        <p:nvSpPr>
          <p:cNvPr id="7" name="Content Placeholder 6">
            <a:extLst>
              <a:ext uri="{FF2B5EF4-FFF2-40B4-BE49-F238E27FC236}">
                <a16:creationId xmlns:a16="http://schemas.microsoft.com/office/drawing/2014/main" id="{C519F25F-2216-5945-8E0C-97FC76D6E47F}"/>
              </a:ext>
            </a:extLst>
          </p:cNvPr>
          <p:cNvSpPr>
            <a:spLocks noGrp="1"/>
          </p:cNvSpPr>
          <p:nvPr>
            <p:ph idx="1"/>
          </p:nvPr>
        </p:nvSpPr>
        <p:spPr>
          <a:xfrm>
            <a:off x="829994" y="2514600"/>
            <a:ext cx="10523806" cy="3841750"/>
          </a:xfrm>
        </p:spPr>
        <p:txBody>
          <a:bodyPr numCol="2"/>
          <a:lstStyle/>
          <a:p>
            <a:r>
              <a:rPr lang="en-US" u="sng" dirty="0"/>
              <a:t>Types of Data</a:t>
            </a:r>
            <a:endParaRPr lang="en-US" dirty="0"/>
          </a:p>
          <a:p>
            <a:pPr marL="342900" indent="-342900">
              <a:buFont typeface="Arial" panose="020B0604020202020204" pitchFamily="34" charset="0"/>
              <a:buChar char="•"/>
            </a:pPr>
            <a:r>
              <a:rPr lang="en-US" dirty="0"/>
              <a:t>Successful Enrollment </a:t>
            </a:r>
          </a:p>
          <a:p>
            <a:pPr marL="342900" indent="-342900">
              <a:buFont typeface="Arial" panose="020B0604020202020204" pitchFamily="34" charset="0"/>
              <a:buChar char="•"/>
            </a:pPr>
            <a:r>
              <a:rPr lang="en-US" dirty="0"/>
              <a:t>Skills Gain </a:t>
            </a:r>
          </a:p>
          <a:p>
            <a:pPr marL="342900" indent="-342900">
              <a:buFont typeface="Arial" panose="020B0604020202020204" pitchFamily="34" charset="0"/>
              <a:buChar char="•"/>
            </a:pPr>
            <a:r>
              <a:rPr lang="en-US" dirty="0"/>
              <a:t>Course Success Rate </a:t>
            </a:r>
          </a:p>
          <a:p>
            <a:pPr marL="342900" indent="-342900">
              <a:buFont typeface="Arial" panose="020B0604020202020204" pitchFamily="34" charset="0"/>
              <a:buChar char="•"/>
            </a:pPr>
            <a:r>
              <a:rPr lang="en-US" dirty="0"/>
              <a:t>Completed Transfer Level Math and English </a:t>
            </a:r>
          </a:p>
          <a:p>
            <a:pPr marL="342900" indent="-342900">
              <a:buFont typeface="Arial" panose="020B0604020202020204" pitchFamily="34" charset="0"/>
              <a:buChar char="•"/>
            </a:pPr>
            <a:r>
              <a:rPr lang="en-US" dirty="0"/>
              <a:t>Completed a Level of Education </a:t>
            </a:r>
          </a:p>
          <a:p>
            <a:pPr marL="342900" indent="-342900">
              <a:buFont typeface="Arial" panose="020B0604020202020204" pitchFamily="34" charset="0"/>
              <a:buChar char="•"/>
            </a:pPr>
            <a:r>
              <a:rPr lang="en-US" dirty="0"/>
              <a:t>Noncredit CTE or Workforce Preparation</a:t>
            </a:r>
          </a:p>
          <a:p>
            <a:pPr marL="342900" indent="-342900">
              <a:buFont typeface="Arial" panose="020B0604020202020204" pitchFamily="34" charset="0"/>
              <a:buChar char="•"/>
            </a:pPr>
            <a:r>
              <a:rPr lang="en-US" dirty="0"/>
              <a:t>Earned 9+ Career Education Units </a:t>
            </a:r>
          </a:p>
          <a:p>
            <a:pPr marL="342900" indent="-342900">
              <a:buFont typeface="Arial" panose="020B0604020202020204" pitchFamily="34" charset="0"/>
              <a:buChar char="•"/>
            </a:pPr>
            <a:r>
              <a:rPr lang="en-US" dirty="0"/>
              <a:t>Persistence </a:t>
            </a:r>
          </a:p>
          <a:p>
            <a:pPr marL="342900" indent="-342900">
              <a:buFont typeface="Arial" panose="020B0604020202020204" pitchFamily="34" charset="0"/>
              <a:buChar char="•"/>
            </a:pPr>
            <a:r>
              <a:rPr lang="en-US" dirty="0"/>
              <a:t>Unit Threshold </a:t>
            </a:r>
          </a:p>
          <a:p>
            <a:pPr marL="342900" indent="-342900">
              <a:buFont typeface="Arial" panose="020B0604020202020204" pitchFamily="34" charset="0"/>
              <a:buChar char="•"/>
            </a:pPr>
            <a:r>
              <a:rPr lang="en-US" dirty="0"/>
              <a:t>Transitioned to 4 year or earned an award </a:t>
            </a:r>
          </a:p>
          <a:p>
            <a:pPr marL="342900" indent="-342900">
              <a:buFont typeface="Arial" panose="020B0604020202020204" pitchFamily="34" charset="0"/>
              <a:buChar char="•"/>
            </a:pPr>
            <a:r>
              <a:rPr lang="en-US" dirty="0"/>
              <a:t>Became Employed </a:t>
            </a:r>
          </a:p>
          <a:p>
            <a:pPr marL="342900" indent="-342900">
              <a:buFont typeface="Arial" panose="020B0604020202020204" pitchFamily="34" charset="0"/>
              <a:buChar char="•"/>
            </a:pPr>
            <a:r>
              <a:rPr lang="en-US" dirty="0"/>
              <a:t>Attained a Living Wage</a:t>
            </a:r>
          </a:p>
        </p:txBody>
      </p:sp>
    </p:spTree>
    <p:extLst>
      <p:ext uri="{BB962C8B-B14F-4D97-AF65-F5344CB8AC3E}">
        <p14:creationId xmlns:p14="http://schemas.microsoft.com/office/powerpoint/2010/main" val="188053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77E3-C5D4-B54F-901F-729AA0574DE1}"/>
              </a:ext>
            </a:extLst>
          </p:cNvPr>
          <p:cNvSpPr>
            <a:spLocks noGrp="1"/>
          </p:cNvSpPr>
          <p:nvPr>
            <p:ph type="title"/>
          </p:nvPr>
        </p:nvSpPr>
        <p:spPr/>
        <p:txBody>
          <a:bodyPr/>
          <a:lstStyle/>
          <a:p>
            <a:r>
              <a:rPr lang="en-US" dirty="0"/>
              <a:t>Student Centered Funding Formula- Supplemental Data</a:t>
            </a:r>
          </a:p>
        </p:txBody>
      </p:sp>
      <p:sp>
        <p:nvSpPr>
          <p:cNvPr id="3" name="Content Placeholder 2">
            <a:extLst>
              <a:ext uri="{FF2B5EF4-FFF2-40B4-BE49-F238E27FC236}">
                <a16:creationId xmlns:a16="http://schemas.microsoft.com/office/drawing/2014/main" id="{79342CFB-AF1B-974F-90DC-BC516B8B4CF4}"/>
              </a:ext>
            </a:extLst>
          </p:cNvPr>
          <p:cNvSpPr>
            <a:spLocks noGrp="1"/>
          </p:cNvSpPr>
          <p:nvPr>
            <p:ph idx="1"/>
          </p:nvPr>
        </p:nvSpPr>
        <p:spPr/>
        <p:txBody>
          <a:bodyPr numCol="2"/>
          <a:lstStyle/>
          <a:p>
            <a:pPr marL="342900" indent="-342900">
              <a:buFont typeface="Arial" panose="020B0604020202020204" pitchFamily="34" charset="0"/>
              <a:buChar char="•"/>
            </a:pPr>
            <a:r>
              <a:rPr lang="en-US" dirty="0"/>
              <a:t>AB 540 Students</a:t>
            </a:r>
          </a:p>
          <a:p>
            <a:pPr marL="342900" indent="-342900">
              <a:buFont typeface="Arial" panose="020B0604020202020204" pitchFamily="34" charset="0"/>
              <a:buChar char="•"/>
            </a:pPr>
            <a:r>
              <a:rPr lang="en-US" dirty="0"/>
              <a:t>Pell Grant Recipients </a:t>
            </a:r>
          </a:p>
          <a:p>
            <a:pPr marL="342900" indent="-342900">
              <a:buFont typeface="Arial" panose="020B0604020202020204" pitchFamily="34" charset="0"/>
              <a:buChar char="•"/>
            </a:pPr>
            <a:r>
              <a:rPr lang="en-US" dirty="0"/>
              <a:t>Promise Grant Recipients </a:t>
            </a:r>
          </a:p>
          <a:p>
            <a:pPr marL="342900" indent="-342900">
              <a:buFont typeface="Arial" panose="020B0604020202020204" pitchFamily="34" charset="0"/>
              <a:buChar char="•"/>
            </a:pPr>
            <a:r>
              <a:rPr lang="en-US" dirty="0"/>
              <a:t>ADTs </a:t>
            </a:r>
          </a:p>
          <a:p>
            <a:pPr marL="342900" indent="-342900">
              <a:buFont typeface="Arial" panose="020B0604020202020204" pitchFamily="34" charset="0"/>
              <a:buChar char="•"/>
            </a:pPr>
            <a:r>
              <a:rPr lang="en-US" dirty="0"/>
              <a:t>Associate Degrees</a:t>
            </a:r>
          </a:p>
          <a:p>
            <a:pPr marL="342900" indent="-342900">
              <a:buFont typeface="Arial" panose="020B0604020202020204" pitchFamily="34" charset="0"/>
              <a:buChar char="•"/>
            </a:pPr>
            <a:r>
              <a:rPr lang="en-US" dirty="0"/>
              <a:t>Credit Certificates </a:t>
            </a:r>
          </a:p>
          <a:p>
            <a:endParaRPr lang="en-US" dirty="0"/>
          </a:p>
          <a:p>
            <a:pPr marL="342900" indent="-342900">
              <a:buFont typeface="Arial" panose="020B0604020202020204" pitchFamily="34" charset="0"/>
              <a:buChar char="•"/>
            </a:pPr>
            <a:r>
              <a:rPr lang="en-US" dirty="0"/>
              <a:t>Completion of Transfer Level Math and English</a:t>
            </a:r>
          </a:p>
          <a:p>
            <a:pPr marL="342900" indent="-342900">
              <a:buFont typeface="Arial" panose="020B0604020202020204" pitchFamily="34" charset="0"/>
              <a:buChar char="•"/>
            </a:pPr>
            <a:r>
              <a:rPr lang="en-US" dirty="0"/>
              <a:t>Transfer to a 4 year university </a:t>
            </a:r>
          </a:p>
          <a:p>
            <a:pPr marL="342900" indent="-342900">
              <a:buFont typeface="Arial" panose="020B0604020202020204" pitchFamily="34" charset="0"/>
              <a:buChar char="•"/>
            </a:pPr>
            <a:r>
              <a:rPr lang="en-US" dirty="0"/>
              <a:t>9 or More CTE Units </a:t>
            </a:r>
          </a:p>
          <a:p>
            <a:pPr marL="342900" indent="-342900">
              <a:buFont typeface="Arial" panose="020B0604020202020204" pitchFamily="34" charset="0"/>
              <a:buChar char="•"/>
            </a:pPr>
            <a:r>
              <a:rPr lang="en-US" dirty="0"/>
              <a:t>Attainment of a Living Wage </a:t>
            </a:r>
          </a:p>
        </p:txBody>
      </p:sp>
      <p:sp>
        <p:nvSpPr>
          <p:cNvPr id="4" name="Slide Number Placeholder 3">
            <a:extLst>
              <a:ext uri="{FF2B5EF4-FFF2-40B4-BE49-F238E27FC236}">
                <a16:creationId xmlns:a16="http://schemas.microsoft.com/office/drawing/2014/main" id="{20BD392C-1D74-C440-BE24-5AFEA711980F}"/>
              </a:ext>
            </a:extLst>
          </p:cNvPr>
          <p:cNvSpPr>
            <a:spLocks noGrp="1"/>
          </p:cNvSpPr>
          <p:nvPr>
            <p:ph type="sldNum" sz="quarter" idx="10"/>
          </p:nvPr>
        </p:nvSpPr>
        <p:spPr/>
        <p:txBody>
          <a:bodyPr/>
          <a:lstStyle/>
          <a:p>
            <a:pPr>
              <a:defRPr/>
            </a:pPr>
            <a:fld id="{9A5A1B6C-D038-1F4B-9D4A-0999CA9BC2F2}" type="slidenum">
              <a:rPr lang="en-US" altLang="en-US" smtClean="0"/>
              <a:pPr>
                <a:defRPr/>
              </a:pPr>
              <a:t>12</a:t>
            </a:fld>
            <a:endParaRPr lang="en-US" altLang="en-US"/>
          </a:p>
        </p:txBody>
      </p:sp>
    </p:spTree>
    <p:extLst>
      <p:ext uri="{BB962C8B-B14F-4D97-AF65-F5344CB8AC3E}">
        <p14:creationId xmlns:p14="http://schemas.microsoft.com/office/powerpoint/2010/main" val="2138678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A706-1B84-5B42-86FA-E35350A2DF11}"/>
              </a:ext>
            </a:extLst>
          </p:cNvPr>
          <p:cNvSpPr>
            <a:spLocks noGrp="1"/>
          </p:cNvSpPr>
          <p:nvPr>
            <p:ph type="title"/>
          </p:nvPr>
        </p:nvSpPr>
        <p:spPr/>
        <p:txBody>
          <a:bodyPr/>
          <a:lstStyle/>
          <a:p>
            <a:r>
              <a:rPr lang="en-US" dirty="0"/>
              <a:t>Disaggregated Data- Samples</a:t>
            </a:r>
          </a:p>
        </p:txBody>
      </p:sp>
      <p:sp>
        <p:nvSpPr>
          <p:cNvPr id="3" name="Content Placeholder 2">
            <a:extLst>
              <a:ext uri="{FF2B5EF4-FFF2-40B4-BE49-F238E27FC236}">
                <a16:creationId xmlns:a16="http://schemas.microsoft.com/office/drawing/2014/main" id="{61501449-6F98-774B-83C3-FC2D90683FAF}"/>
              </a:ext>
            </a:extLst>
          </p:cNvPr>
          <p:cNvSpPr>
            <a:spLocks noGrp="1"/>
          </p:cNvSpPr>
          <p:nvPr>
            <p:ph idx="1"/>
          </p:nvPr>
        </p:nvSpPr>
        <p:spPr>
          <a:xfrm>
            <a:off x="1896794" y="2548268"/>
            <a:ext cx="3805506" cy="3569419"/>
          </a:xfrm>
        </p:spPr>
        <p:txBody>
          <a:bodyPr/>
          <a:lstStyle/>
          <a:p>
            <a:r>
              <a:rPr lang="en-US" u="sng" dirty="0"/>
              <a:t>Demographics </a:t>
            </a:r>
            <a:endParaRPr lang="en-US" dirty="0"/>
          </a:p>
          <a:p>
            <a:pPr marL="342900" indent="-342900">
              <a:buFont typeface="Arial" panose="020B0604020202020204" pitchFamily="34" charset="0"/>
              <a:buChar char="•"/>
            </a:pPr>
            <a:r>
              <a:rPr lang="en-US" dirty="0"/>
              <a:t>Race/Ethnicity</a:t>
            </a:r>
          </a:p>
          <a:p>
            <a:pPr marL="342900" indent="-342900">
              <a:buFont typeface="Arial" panose="020B0604020202020204" pitchFamily="34" charset="0"/>
              <a:buChar char="•"/>
            </a:pPr>
            <a:r>
              <a:rPr lang="en-US" dirty="0"/>
              <a:t>Gender </a:t>
            </a:r>
          </a:p>
          <a:p>
            <a:pPr marL="342900" indent="-342900">
              <a:buFont typeface="Arial" panose="020B0604020202020204" pitchFamily="34" charset="0"/>
              <a:buChar char="•"/>
            </a:pPr>
            <a:r>
              <a:rPr lang="en-US" dirty="0"/>
              <a:t>Age </a:t>
            </a:r>
          </a:p>
          <a:p>
            <a:pPr marL="342900" indent="-342900">
              <a:buFont typeface="Arial" panose="020B0604020202020204" pitchFamily="34" charset="0"/>
              <a:buChar char="•"/>
            </a:pPr>
            <a:r>
              <a:rPr lang="en-US" dirty="0"/>
              <a:t>LGBT</a:t>
            </a:r>
          </a:p>
          <a:p>
            <a:br>
              <a:rPr lang="en-US" dirty="0"/>
            </a:br>
            <a:r>
              <a:rPr lang="en-US" u="sng" dirty="0"/>
              <a:t>Financial Aid</a:t>
            </a:r>
            <a:endParaRPr lang="en-US" dirty="0"/>
          </a:p>
          <a:p>
            <a:pPr marL="342900" indent="-342900">
              <a:buFont typeface="Arial" panose="020B0604020202020204" pitchFamily="34" charset="0"/>
              <a:buChar char="•"/>
            </a:pPr>
            <a:r>
              <a:rPr lang="en-US" dirty="0"/>
              <a:t>Promise/BOG Eligible </a:t>
            </a:r>
          </a:p>
          <a:p>
            <a:pPr marL="342900" indent="-342900">
              <a:buFont typeface="Arial" panose="020B0604020202020204" pitchFamily="34" charset="0"/>
              <a:buChar char="•"/>
            </a:pPr>
            <a:r>
              <a:rPr lang="en-US" dirty="0"/>
              <a:t>Pell Grant Eligible </a:t>
            </a:r>
          </a:p>
          <a:p>
            <a:br>
              <a:rPr lang="en-US" dirty="0"/>
            </a:br>
            <a:br>
              <a:rPr lang="en-US" dirty="0"/>
            </a:br>
            <a:endParaRPr lang="en-US" dirty="0"/>
          </a:p>
        </p:txBody>
      </p:sp>
      <p:sp>
        <p:nvSpPr>
          <p:cNvPr id="4" name="Slide Number Placeholder 3">
            <a:extLst>
              <a:ext uri="{FF2B5EF4-FFF2-40B4-BE49-F238E27FC236}">
                <a16:creationId xmlns:a16="http://schemas.microsoft.com/office/drawing/2014/main" id="{F63F0962-6BFC-1745-BBCD-4B387035E028}"/>
              </a:ext>
            </a:extLst>
          </p:cNvPr>
          <p:cNvSpPr>
            <a:spLocks noGrp="1"/>
          </p:cNvSpPr>
          <p:nvPr>
            <p:ph type="sldNum" sz="quarter" idx="10"/>
          </p:nvPr>
        </p:nvSpPr>
        <p:spPr/>
        <p:txBody>
          <a:bodyPr/>
          <a:lstStyle/>
          <a:p>
            <a:pPr>
              <a:defRPr/>
            </a:pPr>
            <a:fld id="{9A5A1B6C-D038-1F4B-9D4A-0999CA9BC2F2}" type="slidenum">
              <a:rPr lang="en-US" altLang="en-US" smtClean="0"/>
              <a:pPr>
                <a:defRPr/>
              </a:pPr>
              <a:t>13</a:t>
            </a:fld>
            <a:endParaRPr lang="en-US" altLang="en-US"/>
          </a:p>
        </p:txBody>
      </p:sp>
      <p:sp>
        <p:nvSpPr>
          <p:cNvPr id="5" name="Content Placeholder 2">
            <a:extLst>
              <a:ext uri="{FF2B5EF4-FFF2-40B4-BE49-F238E27FC236}">
                <a16:creationId xmlns:a16="http://schemas.microsoft.com/office/drawing/2014/main" id="{3D0E48D1-5DAB-B542-9D3A-37F3AD1876D8}"/>
              </a:ext>
            </a:extLst>
          </p:cNvPr>
          <p:cNvSpPr txBox="1">
            <a:spLocks/>
          </p:cNvSpPr>
          <p:nvPr/>
        </p:nvSpPr>
        <p:spPr bwMode="auto">
          <a:xfrm>
            <a:off x="6654800" y="2548268"/>
            <a:ext cx="4584700" cy="356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800"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u="sng" dirty="0"/>
              <a:t>Other Disproportionate Impacts</a:t>
            </a:r>
            <a:endParaRPr lang="en-US" dirty="0"/>
          </a:p>
          <a:p>
            <a:pPr marL="342900" indent="-342900">
              <a:buFont typeface="Arial" panose="020B0604020202020204" pitchFamily="34" charset="0"/>
              <a:buChar char="•"/>
            </a:pPr>
            <a:r>
              <a:rPr lang="en-US" dirty="0"/>
              <a:t>Credit ESL </a:t>
            </a:r>
          </a:p>
          <a:p>
            <a:pPr marL="342900" indent="-342900">
              <a:buFont typeface="Arial" panose="020B0604020202020204" pitchFamily="34" charset="0"/>
              <a:buChar char="•"/>
            </a:pPr>
            <a:r>
              <a:rPr lang="en-US" dirty="0"/>
              <a:t>DSPS </a:t>
            </a:r>
          </a:p>
          <a:p>
            <a:pPr marL="342900" indent="-342900">
              <a:buFont typeface="Arial" panose="020B0604020202020204" pitchFamily="34" charset="0"/>
              <a:buChar char="•"/>
            </a:pPr>
            <a:r>
              <a:rPr lang="en-US" dirty="0"/>
              <a:t>First Generation</a:t>
            </a:r>
          </a:p>
          <a:p>
            <a:pPr marL="342900" indent="-342900">
              <a:buFont typeface="Arial" panose="020B0604020202020204" pitchFamily="34" charset="0"/>
              <a:buChar char="•"/>
            </a:pPr>
            <a:r>
              <a:rPr lang="en-US" dirty="0"/>
              <a:t>Foster Youth </a:t>
            </a:r>
          </a:p>
          <a:p>
            <a:pPr marL="342900" indent="-342900">
              <a:buFont typeface="Arial" panose="020B0604020202020204" pitchFamily="34" charset="0"/>
              <a:buChar char="•"/>
            </a:pPr>
            <a:r>
              <a:rPr lang="en-US" dirty="0"/>
              <a:t>Homeless/Housing-Insecure</a:t>
            </a:r>
          </a:p>
          <a:p>
            <a:pPr marL="342900" indent="-342900">
              <a:buFont typeface="Arial" panose="020B0604020202020204" pitchFamily="34" charset="0"/>
              <a:buChar char="•"/>
            </a:pPr>
            <a:r>
              <a:rPr lang="en-US" dirty="0"/>
              <a:t>Veterans</a:t>
            </a:r>
          </a:p>
          <a:p>
            <a:pPr marL="342900" indent="-342900">
              <a:buFont typeface="Arial" panose="020B0604020202020204" pitchFamily="34" charset="0"/>
              <a:buChar char="•"/>
            </a:pPr>
            <a:r>
              <a:rPr lang="en-US" dirty="0"/>
              <a:t>Justice-involved/Re-entry</a:t>
            </a:r>
          </a:p>
        </p:txBody>
      </p:sp>
    </p:spTree>
    <p:extLst>
      <p:ext uri="{BB962C8B-B14F-4D97-AF65-F5344CB8AC3E}">
        <p14:creationId xmlns:p14="http://schemas.microsoft.com/office/powerpoint/2010/main" val="1644610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C27C7-03C3-F443-A57B-A73D4701AFE8}"/>
              </a:ext>
            </a:extLst>
          </p:cNvPr>
          <p:cNvSpPr>
            <a:spLocks noGrp="1"/>
          </p:cNvSpPr>
          <p:nvPr>
            <p:ph type="title"/>
          </p:nvPr>
        </p:nvSpPr>
        <p:spPr/>
        <p:txBody>
          <a:bodyPr>
            <a:normAutofit/>
          </a:bodyPr>
          <a:lstStyle/>
          <a:p>
            <a:r>
              <a:rPr lang="en-US" dirty="0"/>
              <a:t>Why Disaggregate Data</a:t>
            </a:r>
          </a:p>
        </p:txBody>
      </p:sp>
      <p:sp>
        <p:nvSpPr>
          <p:cNvPr id="3" name="Content Placeholder 2">
            <a:extLst>
              <a:ext uri="{FF2B5EF4-FFF2-40B4-BE49-F238E27FC236}">
                <a16:creationId xmlns:a16="http://schemas.microsoft.com/office/drawing/2014/main" id="{FFB72EA0-EC84-A546-AD6E-E3CB397EB58B}"/>
              </a:ext>
            </a:extLst>
          </p:cNvPr>
          <p:cNvSpPr>
            <a:spLocks noGrp="1"/>
          </p:cNvSpPr>
          <p:nvPr>
            <p:ph idx="1"/>
          </p:nvPr>
        </p:nvSpPr>
        <p:spPr/>
        <p:txBody>
          <a:bodyPr/>
          <a:lstStyle/>
          <a:p>
            <a:pPr marL="342900" indent="-342900" fontAlgn="base">
              <a:buFont typeface="Arial" panose="020B0604020202020204" pitchFamily="34" charset="0"/>
              <a:buChar char="•"/>
            </a:pPr>
            <a:r>
              <a:rPr lang="en-US" dirty="0"/>
              <a:t>May identify disproportionate impacts</a:t>
            </a:r>
            <a:endParaRPr lang="en-US" sz="1600" dirty="0"/>
          </a:p>
          <a:p>
            <a:pPr lvl="1"/>
            <a:r>
              <a:rPr lang="en-US" dirty="0"/>
              <a:t>Prerequisite validation</a:t>
            </a:r>
            <a:endParaRPr lang="en-US" sz="1800" dirty="0"/>
          </a:p>
          <a:p>
            <a:pPr lvl="1"/>
            <a:r>
              <a:rPr lang="en-US" dirty="0"/>
              <a:t>Placement vs. outcomes/success</a:t>
            </a:r>
            <a:endParaRPr lang="en-US" sz="1800" dirty="0"/>
          </a:p>
          <a:p>
            <a:pPr marL="342900" indent="-342900" fontAlgn="base">
              <a:buFont typeface="Arial" panose="020B0604020202020204" pitchFamily="34" charset="0"/>
              <a:buChar char="•"/>
            </a:pPr>
            <a:r>
              <a:rPr lang="en-US" dirty="0"/>
              <a:t>Alignment with equity goals</a:t>
            </a:r>
            <a:endParaRPr lang="en-US" sz="1600" dirty="0"/>
          </a:p>
          <a:p>
            <a:pPr marL="342900" indent="-342900" fontAlgn="base">
              <a:buFont typeface="Arial" panose="020B0604020202020204" pitchFamily="34" charset="0"/>
              <a:buChar char="•"/>
            </a:pPr>
            <a:r>
              <a:rPr lang="en-US" dirty="0"/>
              <a:t>Conversation starters related to equity goals</a:t>
            </a:r>
            <a:endParaRPr lang="en-US" sz="1600" dirty="0"/>
          </a:p>
          <a:p>
            <a:pPr marL="342900" indent="-342900" fontAlgn="base">
              <a:buFont typeface="Arial" panose="020B0604020202020204" pitchFamily="34" charset="0"/>
              <a:buChar char="•"/>
            </a:pPr>
            <a:r>
              <a:rPr lang="en-US" dirty="0"/>
              <a:t>Should be used in Program Review and other College Planning Documents</a:t>
            </a:r>
            <a:endParaRPr lang="en-US" sz="1600" dirty="0"/>
          </a:p>
          <a:p>
            <a:pPr marL="342900" indent="-342900" fontAlgn="base">
              <a:buFont typeface="Arial" panose="020B0604020202020204" pitchFamily="34" charset="0"/>
              <a:buChar char="•"/>
            </a:pPr>
            <a:r>
              <a:rPr lang="en-US" dirty="0"/>
              <a:t>Required by Accreditation</a:t>
            </a:r>
            <a:endParaRPr lang="en-US" sz="1600" dirty="0"/>
          </a:p>
          <a:p>
            <a:endParaRPr lang="en-US" dirty="0"/>
          </a:p>
        </p:txBody>
      </p:sp>
      <p:sp>
        <p:nvSpPr>
          <p:cNvPr id="4" name="Slide Number Placeholder 3">
            <a:extLst>
              <a:ext uri="{FF2B5EF4-FFF2-40B4-BE49-F238E27FC236}">
                <a16:creationId xmlns:a16="http://schemas.microsoft.com/office/drawing/2014/main" id="{E15D4974-ADEA-7747-9BF8-3A5F186B53F2}"/>
              </a:ext>
            </a:extLst>
          </p:cNvPr>
          <p:cNvSpPr>
            <a:spLocks noGrp="1"/>
          </p:cNvSpPr>
          <p:nvPr>
            <p:ph type="sldNum" sz="quarter" idx="10"/>
          </p:nvPr>
        </p:nvSpPr>
        <p:spPr/>
        <p:txBody>
          <a:bodyPr/>
          <a:lstStyle/>
          <a:p>
            <a:pPr>
              <a:defRPr/>
            </a:pPr>
            <a:fld id="{9A5A1B6C-D038-1F4B-9D4A-0999CA9BC2F2}" type="slidenum">
              <a:rPr lang="en-US" altLang="en-US" smtClean="0"/>
              <a:pPr>
                <a:defRPr/>
              </a:pPr>
              <a:t>14</a:t>
            </a:fld>
            <a:endParaRPr lang="en-US" altLang="en-US"/>
          </a:p>
        </p:txBody>
      </p:sp>
    </p:spTree>
    <p:extLst>
      <p:ext uri="{BB962C8B-B14F-4D97-AF65-F5344CB8AC3E}">
        <p14:creationId xmlns:p14="http://schemas.microsoft.com/office/powerpoint/2010/main" val="2981432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95D52-EBB1-024A-B61B-0D14B99BCDCC}"/>
              </a:ext>
            </a:extLst>
          </p:cNvPr>
          <p:cNvSpPr>
            <a:spLocks noGrp="1"/>
          </p:cNvSpPr>
          <p:nvPr>
            <p:ph type="title"/>
          </p:nvPr>
        </p:nvSpPr>
        <p:spPr>
          <a:xfrm>
            <a:off x="3295515" y="403412"/>
            <a:ext cx="8794885" cy="1685768"/>
          </a:xfrm>
        </p:spPr>
        <p:txBody>
          <a:bodyPr>
            <a:normAutofit/>
          </a:bodyPr>
          <a:lstStyle/>
          <a:p>
            <a:r>
              <a:rPr lang="en-US" dirty="0"/>
              <a:t>Things to Remember with Disaggregation </a:t>
            </a:r>
          </a:p>
        </p:txBody>
      </p:sp>
      <p:sp>
        <p:nvSpPr>
          <p:cNvPr id="3" name="Content Placeholder 2">
            <a:extLst>
              <a:ext uri="{FF2B5EF4-FFF2-40B4-BE49-F238E27FC236}">
                <a16:creationId xmlns:a16="http://schemas.microsoft.com/office/drawing/2014/main" id="{370B993C-C850-7946-924C-BC57E80F374E}"/>
              </a:ext>
            </a:extLst>
          </p:cNvPr>
          <p:cNvSpPr>
            <a:spLocks noGrp="1"/>
          </p:cNvSpPr>
          <p:nvPr>
            <p:ph idx="1"/>
          </p:nvPr>
        </p:nvSpPr>
        <p:spPr/>
        <p:txBody>
          <a:bodyPr/>
          <a:lstStyle/>
          <a:p>
            <a:pPr marL="342900" indent="-342900">
              <a:buFont typeface="Arial" panose="020B0604020202020204" pitchFamily="34" charset="0"/>
              <a:buChar char="•"/>
            </a:pPr>
            <a:r>
              <a:rPr lang="en-US" dirty="0"/>
              <a:t>Groups with fewer than ten people or missing information are summed together and displayed in the "All Masked Values" for </a:t>
            </a:r>
            <a:r>
              <a:rPr lang="en-US" u="sng" dirty="0"/>
              <a:t>Suppression and Complementary Suppression </a:t>
            </a:r>
            <a:r>
              <a:rPr lang="en-US" dirty="0"/>
              <a:t> purposes in accordance with FERPA.--From Cal-Pass</a:t>
            </a:r>
          </a:p>
          <a:p>
            <a:endParaRPr lang="en-US" dirty="0"/>
          </a:p>
          <a:p>
            <a:pPr marL="342900" indent="-342900">
              <a:buFont typeface="Arial" panose="020B0604020202020204" pitchFamily="34" charset="0"/>
              <a:buChar char="•"/>
            </a:pPr>
            <a:r>
              <a:rPr lang="en-US" dirty="0"/>
              <a:t>Groupings such as Asian not disaggregated by smaller populations within the demographics </a:t>
            </a:r>
          </a:p>
          <a:p>
            <a:endParaRPr lang="en-US" dirty="0"/>
          </a:p>
          <a:p>
            <a:pPr marL="342900" indent="-342900">
              <a:buFont typeface="Arial" panose="020B0604020202020204" pitchFamily="34" charset="0"/>
              <a:buChar char="•"/>
            </a:pPr>
            <a:r>
              <a:rPr lang="en-US" dirty="0"/>
              <a:t>Data are only as accurate as the data in your local MIS system </a:t>
            </a:r>
          </a:p>
          <a:p>
            <a:br>
              <a:rPr lang="en-US" dirty="0"/>
            </a:br>
            <a:br>
              <a:rPr lang="en-US" dirty="0"/>
            </a:br>
            <a:endParaRPr lang="en-US" dirty="0"/>
          </a:p>
        </p:txBody>
      </p:sp>
      <p:sp>
        <p:nvSpPr>
          <p:cNvPr id="4" name="Slide Number Placeholder 3">
            <a:extLst>
              <a:ext uri="{FF2B5EF4-FFF2-40B4-BE49-F238E27FC236}">
                <a16:creationId xmlns:a16="http://schemas.microsoft.com/office/drawing/2014/main" id="{05A47B70-3CE8-9A48-94EA-C2E6BB846A57}"/>
              </a:ext>
            </a:extLst>
          </p:cNvPr>
          <p:cNvSpPr>
            <a:spLocks noGrp="1"/>
          </p:cNvSpPr>
          <p:nvPr>
            <p:ph type="sldNum" sz="quarter" idx="10"/>
          </p:nvPr>
        </p:nvSpPr>
        <p:spPr/>
        <p:txBody>
          <a:bodyPr/>
          <a:lstStyle/>
          <a:p>
            <a:pPr>
              <a:defRPr/>
            </a:pPr>
            <a:fld id="{9A5A1B6C-D038-1F4B-9D4A-0999CA9BC2F2}" type="slidenum">
              <a:rPr lang="en-US" altLang="en-US" smtClean="0"/>
              <a:pPr>
                <a:defRPr/>
              </a:pPr>
              <a:t>15</a:t>
            </a:fld>
            <a:endParaRPr lang="en-US" altLang="en-US"/>
          </a:p>
        </p:txBody>
      </p:sp>
    </p:spTree>
    <p:extLst>
      <p:ext uri="{BB962C8B-B14F-4D97-AF65-F5344CB8AC3E}">
        <p14:creationId xmlns:p14="http://schemas.microsoft.com/office/powerpoint/2010/main" val="98758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635B-ACE0-6941-A18C-4F9E9806BAD0}"/>
              </a:ext>
            </a:extLst>
          </p:cNvPr>
          <p:cNvSpPr>
            <a:spLocks noGrp="1"/>
          </p:cNvSpPr>
          <p:nvPr>
            <p:ph type="title"/>
          </p:nvPr>
        </p:nvSpPr>
        <p:spPr/>
        <p:txBody>
          <a:bodyPr/>
          <a:lstStyle/>
          <a:p>
            <a:r>
              <a:rPr lang="en-US" dirty="0"/>
              <a:t>Management Information Systems (MIS) Data- Things to Remember</a:t>
            </a:r>
          </a:p>
        </p:txBody>
      </p:sp>
      <p:sp>
        <p:nvSpPr>
          <p:cNvPr id="3" name="Content Placeholder 2">
            <a:extLst>
              <a:ext uri="{FF2B5EF4-FFF2-40B4-BE49-F238E27FC236}">
                <a16:creationId xmlns:a16="http://schemas.microsoft.com/office/drawing/2014/main" id="{586E18AF-B7DD-AA45-8AEE-4D4E397F8921}"/>
              </a:ext>
            </a:extLst>
          </p:cNvPr>
          <p:cNvSpPr>
            <a:spLocks noGrp="1"/>
          </p:cNvSpPr>
          <p:nvPr>
            <p:ph idx="1"/>
          </p:nvPr>
        </p:nvSpPr>
        <p:spPr/>
        <p:txBody>
          <a:bodyPr/>
          <a:lstStyle/>
          <a:p>
            <a:pPr marL="342900" indent="-342900" fontAlgn="base">
              <a:buFont typeface="Arial" panose="020B0604020202020204" pitchFamily="34" charset="0"/>
              <a:buChar char="•"/>
            </a:pPr>
            <a:r>
              <a:rPr lang="en-US" dirty="0"/>
              <a:t>MIS data comes directly from your college’s Data Systems (e.g. Colleague, Banner) </a:t>
            </a:r>
          </a:p>
          <a:p>
            <a:pPr marL="342900" indent="-342900" fontAlgn="base">
              <a:buFont typeface="Arial" panose="020B0604020202020204" pitchFamily="34" charset="0"/>
              <a:buChar char="•"/>
            </a:pPr>
            <a:r>
              <a:rPr lang="en-US" dirty="0"/>
              <a:t>Data from DataMart is usually 1-2 years behind </a:t>
            </a:r>
          </a:p>
          <a:p>
            <a:pPr marL="342900" indent="-342900" fontAlgn="base">
              <a:buFont typeface="Arial" panose="020B0604020202020204" pitchFamily="34" charset="0"/>
              <a:buChar char="•"/>
            </a:pPr>
            <a:r>
              <a:rPr lang="en-US" dirty="0"/>
              <a:t>Data may be in cohorts which may be from 3-6 years earlier</a:t>
            </a:r>
          </a:p>
          <a:p>
            <a:pPr marL="342900" indent="-342900" fontAlgn="base">
              <a:buFont typeface="Arial" panose="020B0604020202020204" pitchFamily="34" charset="0"/>
              <a:buChar char="•"/>
            </a:pPr>
            <a:r>
              <a:rPr lang="en-US" dirty="0"/>
              <a:t>Always look at the matrix definitions and definitions of cohorts.</a:t>
            </a:r>
          </a:p>
        </p:txBody>
      </p:sp>
      <p:sp>
        <p:nvSpPr>
          <p:cNvPr id="4" name="Slide Number Placeholder 3">
            <a:extLst>
              <a:ext uri="{FF2B5EF4-FFF2-40B4-BE49-F238E27FC236}">
                <a16:creationId xmlns:a16="http://schemas.microsoft.com/office/drawing/2014/main" id="{03ABE236-8B8E-D545-AEAB-0E4D4BD76B6D}"/>
              </a:ext>
            </a:extLst>
          </p:cNvPr>
          <p:cNvSpPr>
            <a:spLocks noGrp="1"/>
          </p:cNvSpPr>
          <p:nvPr>
            <p:ph type="sldNum" sz="quarter" idx="10"/>
          </p:nvPr>
        </p:nvSpPr>
        <p:spPr/>
        <p:txBody>
          <a:bodyPr/>
          <a:lstStyle/>
          <a:p>
            <a:pPr>
              <a:defRPr/>
            </a:pPr>
            <a:fld id="{9A5A1B6C-D038-1F4B-9D4A-0999CA9BC2F2}" type="slidenum">
              <a:rPr lang="en-US" altLang="en-US" smtClean="0"/>
              <a:pPr>
                <a:defRPr/>
              </a:pPr>
              <a:t>16</a:t>
            </a:fld>
            <a:endParaRPr lang="en-US" altLang="en-US"/>
          </a:p>
        </p:txBody>
      </p:sp>
    </p:spTree>
    <p:extLst>
      <p:ext uri="{BB962C8B-B14F-4D97-AF65-F5344CB8AC3E}">
        <p14:creationId xmlns:p14="http://schemas.microsoft.com/office/powerpoint/2010/main" val="4102520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8C71-DFFE-DD43-A674-9C6625079A2F}"/>
              </a:ext>
            </a:extLst>
          </p:cNvPr>
          <p:cNvSpPr>
            <a:spLocks noGrp="1"/>
          </p:cNvSpPr>
          <p:nvPr>
            <p:ph type="title"/>
          </p:nvPr>
        </p:nvSpPr>
        <p:spPr/>
        <p:txBody>
          <a:bodyPr>
            <a:normAutofit/>
          </a:bodyPr>
          <a:lstStyle/>
          <a:p>
            <a:r>
              <a:rPr lang="en-US" dirty="0"/>
              <a:t>Disproportionate Impact- </a:t>
            </a:r>
            <a:br>
              <a:rPr lang="en-US" dirty="0"/>
            </a:br>
            <a:r>
              <a:rPr lang="en-US" dirty="0"/>
              <a:t>Three Approaches </a:t>
            </a:r>
          </a:p>
        </p:txBody>
      </p:sp>
      <p:sp>
        <p:nvSpPr>
          <p:cNvPr id="3" name="Content Placeholder 2">
            <a:extLst>
              <a:ext uri="{FF2B5EF4-FFF2-40B4-BE49-F238E27FC236}">
                <a16:creationId xmlns:a16="http://schemas.microsoft.com/office/drawing/2014/main" id="{91D9D9A1-3435-DE4A-8B4C-28F8336DF964}"/>
              </a:ext>
            </a:extLst>
          </p:cNvPr>
          <p:cNvSpPr>
            <a:spLocks noGrp="1"/>
          </p:cNvSpPr>
          <p:nvPr>
            <p:ph idx="1"/>
          </p:nvPr>
        </p:nvSpPr>
        <p:spPr/>
        <p:txBody>
          <a:bodyPr/>
          <a:lstStyle/>
          <a:p>
            <a:r>
              <a:rPr lang="en-US" sz="1800" b="1" dirty="0"/>
              <a:t>The 80% Rule</a:t>
            </a:r>
            <a:r>
              <a:rPr lang="en-US" sz="1800" dirty="0"/>
              <a:t> The 80% Rule helps answer the question, “Do any subgroup(s) achieve the desired outcome less than 80% of the time the highest achieving (reference) subgroup successfully achieves that outcome?”</a:t>
            </a:r>
          </a:p>
          <a:p>
            <a:r>
              <a:rPr lang="en-US" sz="1800" b="1" dirty="0"/>
              <a:t>The Proportionality Index (PI)</a:t>
            </a:r>
            <a:r>
              <a:rPr lang="en-US" sz="1800" dirty="0"/>
              <a:t> The proportionality index helps answer the question, “If a subgroup of students represents 45% of the student body, does that same subgroup also represent at least 45% of the students who achieve the desired outcome?” Representation in the outcome group at a rate lower than their representation in the general student body may indicate disproportionate impact, depending on how large the observed difference is. </a:t>
            </a:r>
          </a:p>
          <a:p>
            <a:r>
              <a:rPr lang="en-US" sz="1800" b="1" dirty="0"/>
              <a:t>The Percentage Point Gap Index </a:t>
            </a:r>
            <a:r>
              <a:rPr lang="en-US" sz="1800" dirty="0"/>
              <a:t>The percentage point gap approach reflects the difference in percentage points between a given demographic group and the observed overall average (or mean) across all demographic groups (California Community Chancellor’s Office, 2015). The larger the difference, the more likely that such a difference is reflective of disproportionate impact</a:t>
            </a:r>
          </a:p>
          <a:p>
            <a:r>
              <a:rPr lang="en-US" sz="1000" dirty="0">
                <a:latin typeface="+mn-lt"/>
                <a:hlinkClick r:id="rId2"/>
              </a:rPr>
              <a:t>https://</a:t>
            </a:r>
            <a:r>
              <a:rPr lang="en-US" sz="1000" dirty="0" err="1">
                <a:latin typeface="+mn-lt"/>
                <a:hlinkClick r:id="rId2"/>
              </a:rPr>
              <a:t>www.cccco.edu</a:t>
            </a:r>
            <a:r>
              <a:rPr lang="en-US" sz="1000" dirty="0">
                <a:latin typeface="+mn-lt"/>
                <a:hlinkClick r:id="rId2"/>
              </a:rPr>
              <a:t>/-/media/CCCCO-Website/About-Us/Divisions/Digital-Innovation-and-Infrastructure/Network-Operations/Accountability/Files/Disproportionate_Impact_Equity_and_Placement-201701051.ashx</a:t>
            </a:r>
            <a:endParaRPr lang="en-US" sz="1000" dirty="0">
              <a:latin typeface="+mn-lt"/>
            </a:endParaRPr>
          </a:p>
        </p:txBody>
      </p:sp>
      <p:sp>
        <p:nvSpPr>
          <p:cNvPr id="4" name="Slide Number Placeholder 3">
            <a:extLst>
              <a:ext uri="{FF2B5EF4-FFF2-40B4-BE49-F238E27FC236}">
                <a16:creationId xmlns:a16="http://schemas.microsoft.com/office/drawing/2014/main" id="{65BFCA7A-15AA-3B4B-BBFA-3A1C19FC16CD}"/>
              </a:ext>
            </a:extLst>
          </p:cNvPr>
          <p:cNvSpPr>
            <a:spLocks noGrp="1"/>
          </p:cNvSpPr>
          <p:nvPr>
            <p:ph type="sldNum" sz="quarter" idx="10"/>
          </p:nvPr>
        </p:nvSpPr>
        <p:spPr/>
        <p:txBody>
          <a:bodyPr/>
          <a:lstStyle/>
          <a:p>
            <a:pPr>
              <a:defRPr/>
            </a:pPr>
            <a:fld id="{9A5A1B6C-D038-1F4B-9D4A-0999CA9BC2F2}" type="slidenum">
              <a:rPr lang="en-US" altLang="en-US" smtClean="0"/>
              <a:pPr>
                <a:defRPr/>
              </a:pPr>
              <a:t>17</a:t>
            </a:fld>
            <a:endParaRPr lang="en-US" altLang="en-US"/>
          </a:p>
        </p:txBody>
      </p:sp>
    </p:spTree>
    <p:extLst>
      <p:ext uri="{BB962C8B-B14F-4D97-AF65-F5344CB8AC3E}">
        <p14:creationId xmlns:p14="http://schemas.microsoft.com/office/powerpoint/2010/main" val="2569128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1DEE-9078-944A-9701-29945B90C49E}"/>
              </a:ext>
            </a:extLst>
          </p:cNvPr>
          <p:cNvSpPr>
            <a:spLocks noGrp="1"/>
          </p:cNvSpPr>
          <p:nvPr>
            <p:ph type="title"/>
          </p:nvPr>
        </p:nvSpPr>
        <p:spPr/>
        <p:txBody>
          <a:bodyPr>
            <a:normAutofit/>
          </a:bodyPr>
          <a:lstStyle/>
          <a:p>
            <a:r>
              <a:rPr lang="en-US" dirty="0"/>
              <a:t>Who Has Access to Data?</a:t>
            </a:r>
          </a:p>
        </p:txBody>
      </p:sp>
      <p:sp>
        <p:nvSpPr>
          <p:cNvPr id="3" name="Content Placeholder 2">
            <a:extLst>
              <a:ext uri="{FF2B5EF4-FFF2-40B4-BE49-F238E27FC236}">
                <a16:creationId xmlns:a16="http://schemas.microsoft.com/office/drawing/2014/main" id="{D376D74E-A3AC-5A4C-A23A-2ABCFEE88D20}"/>
              </a:ext>
            </a:extLst>
          </p:cNvPr>
          <p:cNvSpPr>
            <a:spLocks noGrp="1"/>
          </p:cNvSpPr>
          <p:nvPr>
            <p:ph idx="1"/>
          </p:nvPr>
        </p:nvSpPr>
        <p:spPr/>
        <p:txBody>
          <a:bodyPr/>
          <a:lstStyle/>
          <a:p>
            <a:r>
              <a:rPr lang="en-US" dirty="0"/>
              <a:t>Does your college have a data management plan </a:t>
            </a:r>
            <a:endParaRPr lang="en-US" sz="2800" dirty="0"/>
          </a:p>
          <a:p>
            <a:r>
              <a:rPr lang="en-US" dirty="0"/>
              <a:t>Who has access to data?</a:t>
            </a:r>
            <a:endParaRPr lang="en-US" sz="2800" dirty="0"/>
          </a:p>
          <a:p>
            <a:pPr marL="1028700" lvl="1" indent="-342900"/>
            <a:r>
              <a:rPr lang="en-US" dirty="0"/>
              <a:t>Faculty researchers</a:t>
            </a:r>
            <a:endParaRPr lang="en-US" sz="1600" dirty="0"/>
          </a:p>
          <a:p>
            <a:pPr marL="1485900" lvl="2" indent="-342900"/>
            <a:r>
              <a:rPr lang="en-US" dirty="0"/>
              <a:t>Faculty data coaches</a:t>
            </a:r>
            <a:endParaRPr lang="en-US" sz="1400" dirty="0"/>
          </a:p>
          <a:p>
            <a:pPr marL="1028700" lvl="1" indent="-342900"/>
            <a:r>
              <a:rPr lang="en-US" dirty="0"/>
              <a:t>Classified researchers</a:t>
            </a:r>
            <a:endParaRPr lang="en-US" sz="1600" dirty="0"/>
          </a:p>
          <a:p>
            <a:pPr marL="1028700" lvl="1" indent="-342900"/>
            <a:r>
              <a:rPr lang="en-US" dirty="0"/>
              <a:t>Administrators</a:t>
            </a:r>
            <a:endParaRPr lang="en-US" sz="1600" dirty="0"/>
          </a:p>
          <a:p>
            <a:r>
              <a:rPr lang="en-US" dirty="0"/>
              <a:t>How do you access data?</a:t>
            </a:r>
            <a:endParaRPr lang="en-US" sz="2800" dirty="0"/>
          </a:p>
          <a:p>
            <a:r>
              <a:rPr lang="en-US" dirty="0"/>
              <a:t>What level of data can faculty access-</a:t>
            </a:r>
          </a:p>
          <a:p>
            <a:pPr marL="1028700" lvl="1" indent="-342900"/>
            <a:r>
              <a:rPr lang="en-US" dirty="0"/>
              <a:t>Department, Program, Course, Section? </a:t>
            </a:r>
            <a:endParaRPr lang="en-US" sz="2800" dirty="0"/>
          </a:p>
          <a:p>
            <a:br>
              <a:rPr lang="en-US" dirty="0"/>
            </a:br>
            <a:br>
              <a:rPr lang="en-US" dirty="0"/>
            </a:br>
            <a:endParaRPr lang="en-US" dirty="0"/>
          </a:p>
        </p:txBody>
      </p:sp>
      <p:sp>
        <p:nvSpPr>
          <p:cNvPr id="4" name="Slide Number Placeholder 3">
            <a:extLst>
              <a:ext uri="{FF2B5EF4-FFF2-40B4-BE49-F238E27FC236}">
                <a16:creationId xmlns:a16="http://schemas.microsoft.com/office/drawing/2014/main" id="{7ACE699C-3FD3-B540-9BB3-CA29661472F7}"/>
              </a:ext>
            </a:extLst>
          </p:cNvPr>
          <p:cNvSpPr>
            <a:spLocks noGrp="1"/>
          </p:cNvSpPr>
          <p:nvPr>
            <p:ph type="sldNum" sz="quarter" idx="10"/>
          </p:nvPr>
        </p:nvSpPr>
        <p:spPr/>
        <p:txBody>
          <a:bodyPr/>
          <a:lstStyle/>
          <a:p>
            <a:pPr>
              <a:defRPr/>
            </a:pPr>
            <a:fld id="{9A5A1B6C-D038-1F4B-9D4A-0999CA9BC2F2}" type="slidenum">
              <a:rPr lang="en-US" altLang="en-US" smtClean="0"/>
              <a:pPr>
                <a:defRPr/>
              </a:pPr>
              <a:t>18</a:t>
            </a:fld>
            <a:endParaRPr lang="en-US" altLang="en-US"/>
          </a:p>
        </p:txBody>
      </p:sp>
    </p:spTree>
    <p:extLst>
      <p:ext uri="{BB962C8B-B14F-4D97-AF65-F5344CB8AC3E}">
        <p14:creationId xmlns:p14="http://schemas.microsoft.com/office/powerpoint/2010/main" val="735966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407E3-C13F-8347-B26A-8C6C35BA79D6}"/>
              </a:ext>
            </a:extLst>
          </p:cNvPr>
          <p:cNvSpPr>
            <a:spLocks noGrp="1"/>
          </p:cNvSpPr>
          <p:nvPr>
            <p:ph type="title"/>
          </p:nvPr>
        </p:nvSpPr>
        <p:spPr/>
        <p:txBody>
          <a:bodyPr>
            <a:normAutofit/>
          </a:bodyPr>
          <a:lstStyle/>
          <a:p>
            <a:r>
              <a:rPr lang="en-US" dirty="0"/>
              <a:t>Data Literacy</a:t>
            </a:r>
          </a:p>
        </p:txBody>
      </p:sp>
      <p:sp>
        <p:nvSpPr>
          <p:cNvPr id="3" name="Content Placeholder 2">
            <a:extLst>
              <a:ext uri="{FF2B5EF4-FFF2-40B4-BE49-F238E27FC236}">
                <a16:creationId xmlns:a16="http://schemas.microsoft.com/office/drawing/2014/main" id="{3AD64BF4-1AFB-F243-B99E-181E0D42A51B}"/>
              </a:ext>
            </a:extLst>
          </p:cNvPr>
          <p:cNvSpPr>
            <a:spLocks noGrp="1"/>
          </p:cNvSpPr>
          <p:nvPr>
            <p:ph idx="1"/>
          </p:nvPr>
        </p:nvSpPr>
        <p:spPr/>
        <p:txBody>
          <a:bodyPr/>
          <a:lstStyle/>
          <a:p>
            <a:pPr marL="342900" indent="-342900">
              <a:buFont typeface="Arial" panose="020B0604020202020204" pitchFamily="34" charset="0"/>
              <a:buChar char="•"/>
            </a:pPr>
            <a:r>
              <a:rPr lang="en-US" dirty="0"/>
              <a:t>Definition-  the ability to read, write and communicate data in context, including an understanding of data sources and constructs, analytical methods and techniques applied, and the ability to describe the use case, application and resulting value.</a:t>
            </a:r>
          </a:p>
          <a:p>
            <a:pPr marL="342900" indent="-342900">
              <a:buFont typeface="Arial" panose="020B0604020202020204" pitchFamily="34" charset="0"/>
              <a:buChar char="•"/>
            </a:pPr>
            <a:r>
              <a:rPr lang="en-US" dirty="0"/>
              <a:t>Faculty should be supported with professional development to increase data literacy. </a:t>
            </a:r>
          </a:p>
          <a:p>
            <a:pPr marL="342900" indent="-342900">
              <a:buFont typeface="Arial" panose="020B0604020202020204" pitchFamily="34" charset="0"/>
              <a:buChar char="•"/>
            </a:pPr>
            <a:r>
              <a:rPr lang="en-US" dirty="0"/>
              <a:t>Senates should support efforts (10+1 area)</a:t>
            </a:r>
            <a:br>
              <a:rPr lang="en-US" dirty="0"/>
            </a:br>
            <a:br>
              <a:rPr lang="en-US" dirty="0"/>
            </a:br>
            <a:endParaRPr lang="en-US" dirty="0"/>
          </a:p>
        </p:txBody>
      </p:sp>
      <p:sp>
        <p:nvSpPr>
          <p:cNvPr id="4" name="Slide Number Placeholder 3">
            <a:extLst>
              <a:ext uri="{FF2B5EF4-FFF2-40B4-BE49-F238E27FC236}">
                <a16:creationId xmlns:a16="http://schemas.microsoft.com/office/drawing/2014/main" id="{A3211E70-1A9C-9E41-B22E-D1B15A3EF213}"/>
              </a:ext>
            </a:extLst>
          </p:cNvPr>
          <p:cNvSpPr>
            <a:spLocks noGrp="1"/>
          </p:cNvSpPr>
          <p:nvPr>
            <p:ph type="sldNum" sz="quarter" idx="10"/>
          </p:nvPr>
        </p:nvSpPr>
        <p:spPr/>
        <p:txBody>
          <a:bodyPr/>
          <a:lstStyle/>
          <a:p>
            <a:pPr>
              <a:defRPr/>
            </a:pPr>
            <a:fld id="{9A5A1B6C-D038-1F4B-9D4A-0999CA9BC2F2}" type="slidenum">
              <a:rPr lang="en-US" altLang="en-US" smtClean="0"/>
              <a:pPr>
                <a:defRPr/>
              </a:pPr>
              <a:t>19</a:t>
            </a:fld>
            <a:endParaRPr lang="en-US" altLang="en-US"/>
          </a:p>
        </p:txBody>
      </p:sp>
    </p:spTree>
    <p:extLst>
      <p:ext uri="{BB962C8B-B14F-4D97-AF65-F5344CB8AC3E}">
        <p14:creationId xmlns:p14="http://schemas.microsoft.com/office/powerpoint/2010/main" val="33525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60AD-0E68-AB41-A762-3F135B3FEBD8}"/>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28E2C084-DC68-4C43-951B-FAF80082FD37}"/>
              </a:ext>
            </a:extLst>
          </p:cNvPr>
          <p:cNvSpPr>
            <a:spLocks noGrp="1"/>
          </p:cNvSpPr>
          <p:nvPr>
            <p:ph idx="1"/>
          </p:nvPr>
        </p:nvSpPr>
        <p:spPr/>
        <p:txBody>
          <a:bodyPr/>
          <a:lstStyle/>
          <a:p>
            <a:r>
              <a:rPr lang="en-US" dirty="0"/>
              <a:t>Stephanie Curry:  ASCCC Area A Representative, Reedley College</a:t>
            </a:r>
          </a:p>
          <a:p>
            <a:r>
              <a:rPr lang="en-US" dirty="0"/>
              <a:t>Eric Wada:  ASCCC North Representative, Folsom Lake College</a:t>
            </a:r>
          </a:p>
        </p:txBody>
      </p:sp>
      <p:sp>
        <p:nvSpPr>
          <p:cNvPr id="4" name="Slide Number Placeholder 3">
            <a:extLst>
              <a:ext uri="{FF2B5EF4-FFF2-40B4-BE49-F238E27FC236}">
                <a16:creationId xmlns:a16="http://schemas.microsoft.com/office/drawing/2014/main" id="{C4E2B631-1BBD-084D-8E72-2B38EA327AB3}"/>
              </a:ext>
            </a:extLst>
          </p:cNvPr>
          <p:cNvSpPr>
            <a:spLocks noGrp="1"/>
          </p:cNvSpPr>
          <p:nvPr>
            <p:ph type="sldNum" sz="quarter" idx="10"/>
          </p:nvPr>
        </p:nvSpPr>
        <p:spPr/>
        <p:txBody>
          <a:bodyPr/>
          <a:lstStyle/>
          <a:p>
            <a:pPr>
              <a:defRPr/>
            </a:pPr>
            <a:fld id="{9A5A1B6C-D038-1F4B-9D4A-0999CA9BC2F2}" type="slidenum">
              <a:rPr lang="en-US" altLang="en-US" smtClean="0"/>
              <a:pPr>
                <a:defRPr/>
              </a:pPr>
              <a:t>2</a:t>
            </a:fld>
            <a:endParaRPr lang="en-US" altLang="en-US"/>
          </a:p>
        </p:txBody>
      </p:sp>
    </p:spTree>
    <p:extLst>
      <p:ext uri="{BB962C8B-B14F-4D97-AF65-F5344CB8AC3E}">
        <p14:creationId xmlns:p14="http://schemas.microsoft.com/office/powerpoint/2010/main" val="891573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81D-C622-CF4B-988F-85E5E1F02C15}"/>
              </a:ext>
            </a:extLst>
          </p:cNvPr>
          <p:cNvSpPr>
            <a:spLocks noGrp="1"/>
          </p:cNvSpPr>
          <p:nvPr>
            <p:ph type="title"/>
          </p:nvPr>
        </p:nvSpPr>
        <p:spPr/>
        <p:txBody>
          <a:bodyPr>
            <a:normAutofit/>
          </a:bodyPr>
          <a:lstStyle/>
          <a:p>
            <a:r>
              <a:rPr lang="en-US" dirty="0"/>
              <a:t>Data Coaches </a:t>
            </a:r>
          </a:p>
        </p:txBody>
      </p:sp>
      <p:sp>
        <p:nvSpPr>
          <p:cNvPr id="3" name="Content Placeholder 2">
            <a:extLst>
              <a:ext uri="{FF2B5EF4-FFF2-40B4-BE49-F238E27FC236}">
                <a16:creationId xmlns:a16="http://schemas.microsoft.com/office/drawing/2014/main" id="{279474A5-17C6-FD42-9BEA-AC8CF236C540}"/>
              </a:ext>
            </a:extLst>
          </p:cNvPr>
          <p:cNvSpPr>
            <a:spLocks noGrp="1"/>
          </p:cNvSpPr>
          <p:nvPr>
            <p:ph idx="1"/>
          </p:nvPr>
        </p:nvSpPr>
        <p:spPr/>
        <p:txBody>
          <a:bodyPr/>
          <a:lstStyle/>
          <a:p>
            <a:r>
              <a:rPr lang="en-US" dirty="0"/>
              <a:t>Data coaches can:</a:t>
            </a:r>
          </a:p>
          <a:p>
            <a:pPr marL="342900" indent="-342900">
              <a:buFont typeface="Arial" panose="020B0604020202020204" pitchFamily="34" charset="0"/>
              <a:buChar char="•"/>
            </a:pPr>
            <a:r>
              <a:rPr lang="en-US" dirty="0"/>
              <a:t>Be the conduit between faculty and researchers as well as research data.</a:t>
            </a:r>
          </a:p>
          <a:p>
            <a:pPr marL="342900" indent="-342900">
              <a:buFont typeface="Arial" panose="020B0604020202020204" pitchFamily="34" charset="0"/>
              <a:buChar char="•"/>
            </a:pPr>
            <a:r>
              <a:rPr lang="en-US" dirty="0"/>
              <a:t>Help faculty formulate questions that will provide them the data they seek</a:t>
            </a:r>
          </a:p>
          <a:p>
            <a:pPr marL="342900" indent="-342900">
              <a:buFont typeface="Arial" panose="020B0604020202020204" pitchFamily="34" charset="0"/>
              <a:buChar char="•"/>
            </a:pPr>
            <a:r>
              <a:rPr lang="en-US" dirty="0"/>
              <a:t>Help researchers understand the specific data needs of faculty</a:t>
            </a:r>
          </a:p>
        </p:txBody>
      </p:sp>
      <p:sp>
        <p:nvSpPr>
          <p:cNvPr id="4" name="Slide Number Placeholder 3">
            <a:extLst>
              <a:ext uri="{FF2B5EF4-FFF2-40B4-BE49-F238E27FC236}">
                <a16:creationId xmlns:a16="http://schemas.microsoft.com/office/drawing/2014/main" id="{07381D7B-C9FC-8C4A-B684-758D29404F36}"/>
              </a:ext>
            </a:extLst>
          </p:cNvPr>
          <p:cNvSpPr>
            <a:spLocks noGrp="1"/>
          </p:cNvSpPr>
          <p:nvPr>
            <p:ph type="sldNum" sz="quarter" idx="10"/>
          </p:nvPr>
        </p:nvSpPr>
        <p:spPr/>
        <p:txBody>
          <a:bodyPr/>
          <a:lstStyle/>
          <a:p>
            <a:pPr>
              <a:defRPr/>
            </a:pPr>
            <a:fld id="{9A5A1B6C-D038-1F4B-9D4A-0999CA9BC2F2}" type="slidenum">
              <a:rPr lang="en-US" altLang="en-US" smtClean="0"/>
              <a:pPr>
                <a:defRPr/>
              </a:pPr>
              <a:t>20</a:t>
            </a:fld>
            <a:endParaRPr lang="en-US" altLang="en-US"/>
          </a:p>
        </p:txBody>
      </p:sp>
    </p:spTree>
    <p:extLst>
      <p:ext uri="{BB962C8B-B14F-4D97-AF65-F5344CB8AC3E}">
        <p14:creationId xmlns:p14="http://schemas.microsoft.com/office/powerpoint/2010/main" val="3019706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94E37-7911-0A4B-9D5B-8415D2993256}"/>
              </a:ext>
            </a:extLst>
          </p:cNvPr>
          <p:cNvSpPr>
            <a:spLocks noGrp="1"/>
          </p:cNvSpPr>
          <p:nvPr>
            <p:ph type="title"/>
          </p:nvPr>
        </p:nvSpPr>
        <p:spPr/>
        <p:txBody>
          <a:bodyPr/>
          <a:lstStyle/>
          <a:p>
            <a:r>
              <a:rPr lang="en-US" dirty="0"/>
              <a:t>Data Analysis</a:t>
            </a:r>
          </a:p>
        </p:txBody>
      </p:sp>
      <p:sp>
        <p:nvSpPr>
          <p:cNvPr id="3" name="Content Placeholder 2">
            <a:extLst>
              <a:ext uri="{FF2B5EF4-FFF2-40B4-BE49-F238E27FC236}">
                <a16:creationId xmlns:a16="http://schemas.microsoft.com/office/drawing/2014/main" id="{B89949A8-46AE-544B-B80D-66944E8C92C6}"/>
              </a:ext>
            </a:extLst>
          </p:cNvPr>
          <p:cNvSpPr>
            <a:spLocks noGrp="1"/>
          </p:cNvSpPr>
          <p:nvPr>
            <p:ph idx="1"/>
          </p:nvPr>
        </p:nvSpPr>
        <p:spPr/>
        <p:txBody>
          <a:bodyPr/>
          <a:lstStyle/>
          <a:p>
            <a:pPr marL="342900" indent="-342900" fontAlgn="base">
              <a:buFont typeface="Arial" panose="020B0604020202020204" pitchFamily="34" charset="0"/>
              <a:buChar char="•"/>
            </a:pPr>
            <a:r>
              <a:rPr lang="en-US" dirty="0"/>
              <a:t>Observational data</a:t>
            </a:r>
            <a:endParaRPr lang="en-US" sz="1600" dirty="0"/>
          </a:p>
          <a:p>
            <a:pPr lvl="1"/>
            <a:r>
              <a:rPr lang="en-US" dirty="0"/>
              <a:t>No controls for systematic differences between populations (i.e. assumes all are equal)</a:t>
            </a:r>
            <a:endParaRPr lang="en-US" sz="1800" dirty="0"/>
          </a:p>
          <a:p>
            <a:pPr marL="342900" indent="-342900" fontAlgn="base">
              <a:buFont typeface="Arial" panose="020B0604020202020204" pitchFamily="34" charset="0"/>
              <a:buChar char="•"/>
            </a:pPr>
            <a:r>
              <a:rPr lang="en-US" dirty="0"/>
              <a:t>Comparison group(s)?</a:t>
            </a:r>
            <a:endParaRPr lang="en-US" sz="1600" dirty="0"/>
          </a:p>
          <a:p>
            <a:pPr lvl="1"/>
            <a:r>
              <a:rPr lang="en-US" dirty="0"/>
              <a:t>Randomized trials with control groups necessary for cause-effect relationships</a:t>
            </a:r>
            <a:endParaRPr lang="en-US" sz="1800" dirty="0"/>
          </a:p>
          <a:p>
            <a:pPr marL="342900" indent="-342900" fontAlgn="base">
              <a:buFont typeface="Arial" panose="020B0604020202020204" pitchFamily="34" charset="0"/>
              <a:buChar char="•"/>
            </a:pPr>
            <a:r>
              <a:rPr lang="en-US" dirty="0"/>
              <a:t>Association/correlation does not imply causation</a:t>
            </a:r>
            <a:endParaRPr lang="en-US" sz="1600" dirty="0"/>
          </a:p>
          <a:p>
            <a:endParaRPr lang="en-US" dirty="0"/>
          </a:p>
        </p:txBody>
      </p:sp>
      <p:sp>
        <p:nvSpPr>
          <p:cNvPr id="4" name="Slide Number Placeholder 3">
            <a:extLst>
              <a:ext uri="{FF2B5EF4-FFF2-40B4-BE49-F238E27FC236}">
                <a16:creationId xmlns:a16="http://schemas.microsoft.com/office/drawing/2014/main" id="{2C97FEF4-07CA-2546-8C8C-AC14B5280F74}"/>
              </a:ext>
            </a:extLst>
          </p:cNvPr>
          <p:cNvSpPr>
            <a:spLocks noGrp="1"/>
          </p:cNvSpPr>
          <p:nvPr>
            <p:ph type="sldNum" sz="quarter" idx="10"/>
          </p:nvPr>
        </p:nvSpPr>
        <p:spPr/>
        <p:txBody>
          <a:bodyPr/>
          <a:lstStyle/>
          <a:p>
            <a:pPr>
              <a:defRPr/>
            </a:pPr>
            <a:fld id="{9A5A1B6C-D038-1F4B-9D4A-0999CA9BC2F2}" type="slidenum">
              <a:rPr lang="en-US" altLang="en-US" smtClean="0"/>
              <a:pPr>
                <a:defRPr/>
              </a:pPr>
              <a:t>21</a:t>
            </a:fld>
            <a:endParaRPr lang="en-US" altLang="en-US"/>
          </a:p>
        </p:txBody>
      </p:sp>
    </p:spTree>
    <p:extLst>
      <p:ext uri="{BB962C8B-B14F-4D97-AF65-F5344CB8AC3E}">
        <p14:creationId xmlns:p14="http://schemas.microsoft.com/office/powerpoint/2010/main" val="736899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88E49-348B-FD41-AA33-8F06B4BE659E}"/>
              </a:ext>
            </a:extLst>
          </p:cNvPr>
          <p:cNvSpPr>
            <a:spLocks noGrp="1"/>
          </p:cNvSpPr>
          <p:nvPr>
            <p:ph type="title"/>
          </p:nvPr>
        </p:nvSpPr>
        <p:spPr>
          <a:xfrm>
            <a:off x="3295515" y="403412"/>
            <a:ext cx="8058283" cy="1685768"/>
          </a:xfrm>
        </p:spPr>
        <p:txBody>
          <a:bodyPr/>
          <a:lstStyle/>
          <a:p>
            <a:r>
              <a:rPr lang="en-US" dirty="0"/>
              <a:t>How Do You Use Data?</a:t>
            </a:r>
            <a:br>
              <a:rPr lang="en-US" dirty="0"/>
            </a:br>
            <a:r>
              <a:rPr lang="en-US" dirty="0"/>
              <a:t>How Are You Involved in Data Discussions?</a:t>
            </a:r>
          </a:p>
        </p:txBody>
      </p:sp>
      <p:sp>
        <p:nvSpPr>
          <p:cNvPr id="3" name="Content Placeholder 2">
            <a:extLst>
              <a:ext uri="{FF2B5EF4-FFF2-40B4-BE49-F238E27FC236}">
                <a16:creationId xmlns:a16="http://schemas.microsoft.com/office/drawing/2014/main" id="{3411A0CB-2A43-374B-9E54-2C30691D84F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798D20C-FFA1-104E-846F-9281C122E8F3}"/>
              </a:ext>
            </a:extLst>
          </p:cNvPr>
          <p:cNvSpPr>
            <a:spLocks noGrp="1"/>
          </p:cNvSpPr>
          <p:nvPr>
            <p:ph type="sldNum" sz="quarter" idx="10"/>
          </p:nvPr>
        </p:nvSpPr>
        <p:spPr/>
        <p:txBody>
          <a:bodyPr/>
          <a:lstStyle/>
          <a:p>
            <a:pPr>
              <a:defRPr/>
            </a:pPr>
            <a:fld id="{9A5A1B6C-D038-1F4B-9D4A-0999CA9BC2F2}" type="slidenum">
              <a:rPr lang="en-US" altLang="en-US" smtClean="0"/>
              <a:pPr>
                <a:defRPr/>
              </a:pPr>
              <a:t>22</a:t>
            </a:fld>
            <a:endParaRPr lang="en-US" altLang="en-US"/>
          </a:p>
        </p:txBody>
      </p:sp>
      <p:pic>
        <p:nvPicPr>
          <p:cNvPr id="4098" name="Picture 2" descr="https://lh6.googleusercontent.com/oB3AyzVBZLGYbd7A5-NG4qvAfavqVdtooybEh5OA9BgubuJ0GNfkG2j0IymhwcnJRpz7DxSzEpTlY0DP8TSmM8iMyEsBEDBNJesWKfGDlzsFTscVrqd4gjIT901zOzDETVhrqFcUWsfdO1q5zT7zog">
            <a:extLst>
              <a:ext uri="{FF2B5EF4-FFF2-40B4-BE49-F238E27FC236}">
                <a16:creationId xmlns:a16="http://schemas.microsoft.com/office/drawing/2014/main" id="{92142F3A-0742-FC48-9220-90C2D6BDD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3" y="2689401"/>
            <a:ext cx="8661400" cy="384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627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F94D-873A-0E4E-9A0B-DCBCC00E7F0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81E2F8B-9CEE-C642-8F2B-B0A013E1D9D0}"/>
              </a:ext>
            </a:extLst>
          </p:cNvPr>
          <p:cNvSpPr>
            <a:spLocks noGrp="1"/>
          </p:cNvSpPr>
          <p:nvPr>
            <p:ph type="sldNum" sz="quarter" idx="10"/>
          </p:nvPr>
        </p:nvSpPr>
        <p:spPr/>
        <p:txBody>
          <a:bodyPr/>
          <a:lstStyle/>
          <a:p>
            <a:pPr>
              <a:defRPr/>
            </a:pPr>
            <a:fld id="{9A5A1B6C-D038-1F4B-9D4A-0999CA9BC2F2}" type="slidenum">
              <a:rPr lang="en-US" altLang="en-US" smtClean="0"/>
              <a:pPr>
                <a:defRPr/>
              </a:pPr>
              <a:t>23</a:t>
            </a:fld>
            <a:endParaRPr lang="en-US" altLang="en-US"/>
          </a:p>
        </p:txBody>
      </p:sp>
      <p:pic>
        <p:nvPicPr>
          <p:cNvPr id="5122" name="Picture 2" descr="https://lh4.googleusercontent.com/n23ykaTh8mXq9CRnlQFAIcJ3mW75v-fLol9-zyoaT31v15YpgSmBseP9kBy74Nkh2QAhrsHq88NaIu3_CVNcVPuZHeQXm8pAejudMvoDE1dBJV5Eq1jn0ntp4HOIV0oT-VysIwMkFuRSK294Tm0cjA">
            <a:extLst>
              <a:ext uri="{FF2B5EF4-FFF2-40B4-BE49-F238E27FC236}">
                <a16:creationId xmlns:a16="http://schemas.microsoft.com/office/drawing/2014/main" id="{26EA4FD4-2667-C44A-BEC1-489E4DCB2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0" y="2538205"/>
            <a:ext cx="8050736" cy="32448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E33C7FE-2C56-804C-BE37-34CE60EB8E1A}"/>
              </a:ext>
            </a:extLst>
          </p:cNvPr>
          <p:cNvSpPr/>
          <p:nvPr/>
        </p:nvSpPr>
        <p:spPr>
          <a:xfrm>
            <a:off x="1873250" y="5851110"/>
            <a:ext cx="6096000" cy="276999"/>
          </a:xfrm>
          <a:prstGeom prst="rect">
            <a:avLst/>
          </a:prstGeom>
        </p:spPr>
        <p:txBody>
          <a:bodyPr>
            <a:spAutoFit/>
          </a:bodyPr>
          <a:lstStyle/>
          <a:p>
            <a:pPr>
              <a:spcBef>
                <a:spcPts val="800"/>
              </a:spcBef>
              <a:spcAft>
                <a:spcPts val="0"/>
              </a:spcAft>
            </a:pPr>
            <a:r>
              <a:rPr lang="en-US" sz="1200" dirty="0">
                <a:solidFill>
                  <a:srgbClr val="3A3838"/>
                </a:solidFill>
                <a:latin typeface="Gill Sans" panose="020B0502020104020203" pitchFamily="34" charset="-79"/>
                <a:cs typeface="Gill Sans" panose="020B0502020104020203" pitchFamily="34" charset="-79"/>
              </a:rPr>
              <a:t>Source:  </a:t>
            </a:r>
            <a:r>
              <a:rPr lang="en-US" sz="1200" u="sng" dirty="0">
                <a:solidFill>
                  <a:srgbClr val="044C7F"/>
                </a:solidFill>
                <a:hlinkClick r:id="rId3"/>
              </a:rPr>
              <a:t>https://xkcd.com/552/</a:t>
            </a:r>
            <a:endParaRPr lang="en-US" sz="1200" dirty="0"/>
          </a:p>
        </p:txBody>
      </p:sp>
    </p:spTree>
    <p:extLst>
      <p:ext uri="{BB962C8B-B14F-4D97-AF65-F5344CB8AC3E}">
        <p14:creationId xmlns:p14="http://schemas.microsoft.com/office/powerpoint/2010/main" val="802428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029F-CD46-D84F-B3A2-9503F64C8BD9}"/>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988BCAE8-E2DB-BB4F-B866-86539F50FF8A}"/>
              </a:ext>
            </a:extLst>
          </p:cNvPr>
          <p:cNvSpPr>
            <a:spLocks noGrp="1"/>
          </p:cNvSpPr>
          <p:nvPr>
            <p:ph idx="1"/>
          </p:nvPr>
        </p:nvSpPr>
        <p:spPr/>
        <p:txBody>
          <a:bodyPr/>
          <a:lstStyle/>
          <a:p>
            <a:pPr algn="ctr"/>
            <a:r>
              <a:rPr lang="en-US" sz="3600" dirty="0"/>
              <a:t>Thank you! </a:t>
            </a:r>
            <a:br>
              <a:rPr lang="en-US" sz="3600" dirty="0"/>
            </a:br>
            <a:r>
              <a:rPr lang="en-US" sz="3600" dirty="0" err="1"/>
              <a:t>info@asccc.org</a:t>
            </a:r>
            <a:endParaRPr lang="en-US" sz="3600" dirty="0"/>
          </a:p>
        </p:txBody>
      </p:sp>
      <p:sp>
        <p:nvSpPr>
          <p:cNvPr id="4" name="Slide Number Placeholder 3">
            <a:extLst>
              <a:ext uri="{FF2B5EF4-FFF2-40B4-BE49-F238E27FC236}">
                <a16:creationId xmlns:a16="http://schemas.microsoft.com/office/drawing/2014/main" id="{C20DDF79-D32F-F34E-957C-4A32C67AB75F}"/>
              </a:ext>
            </a:extLst>
          </p:cNvPr>
          <p:cNvSpPr>
            <a:spLocks noGrp="1"/>
          </p:cNvSpPr>
          <p:nvPr>
            <p:ph type="sldNum" sz="quarter" idx="10"/>
          </p:nvPr>
        </p:nvSpPr>
        <p:spPr/>
        <p:txBody>
          <a:bodyPr/>
          <a:lstStyle/>
          <a:p>
            <a:pPr>
              <a:defRPr/>
            </a:pPr>
            <a:fld id="{9A5A1B6C-D038-1F4B-9D4A-0999CA9BC2F2}" type="slidenum">
              <a:rPr lang="en-US" altLang="en-US" smtClean="0"/>
              <a:pPr>
                <a:defRPr/>
              </a:pPr>
              <a:t>24</a:t>
            </a:fld>
            <a:endParaRPr lang="en-US" altLang="en-US"/>
          </a:p>
        </p:txBody>
      </p:sp>
    </p:spTree>
    <p:extLst>
      <p:ext uri="{BB962C8B-B14F-4D97-AF65-F5344CB8AC3E}">
        <p14:creationId xmlns:p14="http://schemas.microsoft.com/office/powerpoint/2010/main" val="3238608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E5ABD-40C2-EC42-BC4A-CF039970744B}"/>
              </a:ext>
            </a:extLst>
          </p:cNvPr>
          <p:cNvSpPr>
            <a:spLocks noGrp="1"/>
          </p:cNvSpPr>
          <p:nvPr>
            <p:ph type="title"/>
          </p:nvPr>
        </p:nvSpPr>
        <p:spPr/>
        <p:txBody>
          <a:bodyPr>
            <a:normAutofit/>
          </a:bodyPr>
          <a:lstStyle/>
          <a:p>
            <a:r>
              <a:rPr lang="en-US" dirty="0"/>
              <a:t>Breakout Description</a:t>
            </a:r>
          </a:p>
        </p:txBody>
      </p:sp>
      <p:sp>
        <p:nvSpPr>
          <p:cNvPr id="3" name="Content Placeholder 2">
            <a:extLst>
              <a:ext uri="{FF2B5EF4-FFF2-40B4-BE49-F238E27FC236}">
                <a16:creationId xmlns:a16="http://schemas.microsoft.com/office/drawing/2014/main" id="{4D172201-8692-3E41-9029-65A77BFCCD27}"/>
              </a:ext>
            </a:extLst>
          </p:cNvPr>
          <p:cNvSpPr>
            <a:spLocks noGrp="1"/>
          </p:cNvSpPr>
          <p:nvPr>
            <p:ph idx="1"/>
          </p:nvPr>
        </p:nvSpPr>
        <p:spPr/>
        <p:txBody>
          <a:bodyPr/>
          <a:lstStyle/>
          <a:p>
            <a:r>
              <a:rPr lang="en-US" dirty="0"/>
              <a:t>Disaggregating data by (for example) racial/ethnic, LGBTQIA, Full time/Part time, Transfer and Pre-transfer status is important to focus on inclusion, diversity, equity, accessibility, and anti-racism.  This breakout session will discuss how local Academic Senates can access and use data to inform the 10+1.  Participants will share local processes that use data, and if/how the data are disaggregated to ensure equitable student success outcomes.  As a group, we will share strategies for how Senates can empower faculty to use data appropriately to enhance equitable student success.</a:t>
            </a:r>
          </a:p>
        </p:txBody>
      </p:sp>
      <p:sp>
        <p:nvSpPr>
          <p:cNvPr id="4" name="Slide Number Placeholder 3">
            <a:extLst>
              <a:ext uri="{FF2B5EF4-FFF2-40B4-BE49-F238E27FC236}">
                <a16:creationId xmlns:a16="http://schemas.microsoft.com/office/drawing/2014/main" id="{422B195A-CA3A-584D-AF65-DE526E912063}"/>
              </a:ext>
            </a:extLst>
          </p:cNvPr>
          <p:cNvSpPr>
            <a:spLocks noGrp="1"/>
          </p:cNvSpPr>
          <p:nvPr>
            <p:ph type="sldNum" sz="quarter" idx="10"/>
          </p:nvPr>
        </p:nvSpPr>
        <p:spPr/>
        <p:txBody>
          <a:bodyPr/>
          <a:lstStyle/>
          <a:p>
            <a:pPr>
              <a:defRPr/>
            </a:pPr>
            <a:fld id="{9A5A1B6C-D038-1F4B-9D4A-0999CA9BC2F2}" type="slidenum">
              <a:rPr lang="en-US" altLang="en-US" smtClean="0"/>
              <a:pPr>
                <a:defRPr/>
              </a:pPr>
              <a:t>3</a:t>
            </a:fld>
            <a:endParaRPr lang="en-US" altLang="en-US"/>
          </a:p>
        </p:txBody>
      </p:sp>
    </p:spTree>
    <p:extLst>
      <p:ext uri="{BB962C8B-B14F-4D97-AF65-F5344CB8AC3E}">
        <p14:creationId xmlns:p14="http://schemas.microsoft.com/office/powerpoint/2010/main" val="491769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EB3D-93A1-2A44-BF67-45920D16E856}"/>
              </a:ext>
            </a:extLst>
          </p:cNvPr>
          <p:cNvSpPr>
            <a:spLocks noGrp="1"/>
          </p:cNvSpPr>
          <p:nvPr>
            <p:ph type="title"/>
          </p:nvPr>
        </p:nvSpPr>
        <p:spPr>
          <a:xfrm>
            <a:off x="3295516" y="403412"/>
            <a:ext cx="3071948" cy="1685768"/>
          </a:xfrm>
        </p:spPr>
        <p:txBody>
          <a:bodyPr/>
          <a:lstStyle/>
          <a:p>
            <a:r>
              <a:rPr lang="en-US" dirty="0"/>
              <a:t>Data and</a:t>
            </a:r>
            <a:br>
              <a:rPr lang="en-US" dirty="0"/>
            </a:br>
            <a:r>
              <a:rPr lang="en-US" dirty="0"/>
              <a:t>the 10+1 </a:t>
            </a:r>
          </a:p>
        </p:txBody>
      </p:sp>
      <p:sp>
        <p:nvSpPr>
          <p:cNvPr id="3" name="Content Placeholder 2">
            <a:extLst>
              <a:ext uri="{FF2B5EF4-FFF2-40B4-BE49-F238E27FC236}">
                <a16:creationId xmlns:a16="http://schemas.microsoft.com/office/drawing/2014/main" id="{3330CBC3-E4F9-E74D-83A7-DC682C661F83}"/>
              </a:ext>
            </a:extLst>
          </p:cNvPr>
          <p:cNvSpPr>
            <a:spLocks noGrp="1"/>
          </p:cNvSpPr>
          <p:nvPr>
            <p:ph idx="1"/>
          </p:nvPr>
        </p:nvSpPr>
        <p:spPr>
          <a:xfrm>
            <a:off x="525194" y="2650406"/>
            <a:ext cx="10523806" cy="3569419"/>
          </a:xfrm>
        </p:spPr>
        <p:txBody>
          <a:bodyPr/>
          <a:lstStyle/>
          <a:p>
            <a:r>
              <a:rPr lang="en-US" dirty="0"/>
              <a:t>Data is embedded in all the 10+1 areas</a:t>
            </a:r>
          </a:p>
        </p:txBody>
      </p:sp>
      <p:sp>
        <p:nvSpPr>
          <p:cNvPr id="4" name="Slide Number Placeholder 3">
            <a:extLst>
              <a:ext uri="{FF2B5EF4-FFF2-40B4-BE49-F238E27FC236}">
                <a16:creationId xmlns:a16="http://schemas.microsoft.com/office/drawing/2014/main" id="{927EAB8E-39E4-AC44-B83F-AA5AE2FD34E0}"/>
              </a:ext>
            </a:extLst>
          </p:cNvPr>
          <p:cNvSpPr>
            <a:spLocks noGrp="1"/>
          </p:cNvSpPr>
          <p:nvPr>
            <p:ph type="sldNum" sz="quarter" idx="10"/>
          </p:nvPr>
        </p:nvSpPr>
        <p:spPr/>
        <p:txBody>
          <a:bodyPr/>
          <a:lstStyle/>
          <a:p>
            <a:pPr>
              <a:defRPr/>
            </a:pPr>
            <a:fld id="{9A5A1B6C-D038-1F4B-9D4A-0999CA9BC2F2}" type="slidenum">
              <a:rPr lang="en-US" altLang="en-US" smtClean="0"/>
              <a:pPr>
                <a:defRPr/>
              </a:pPr>
              <a:t>4</a:t>
            </a:fld>
            <a:endParaRPr lang="en-US" altLang="en-US"/>
          </a:p>
        </p:txBody>
      </p:sp>
      <p:pic>
        <p:nvPicPr>
          <p:cNvPr id="1026" name="Picture 2" descr="https://lh4.googleusercontent.com/QKcaKhRYLWKlx22UGvVy2FkGiXpHGSXfD8iJeiY7VCwvgFdZmohg4Aw8xS1cLpjZxQOqtWBNUwezesHFc-ahVkbid2SUIAc_GaRO0-tRYpTNhJCfXn4wI4zEVLDhgMlE5gDIRGptyAOEXQCmMXZZtA">
            <a:extLst>
              <a:ext uri="{FF2B5EF4-FFF2-40B4-BE49-F238E27FC236}">
                <a16:creationId xmlns:a16="http://schemas.microsoft.com/office/drawing/2014/main" id="{ACDD13A1-E1B8-0D41-8791-5E57F022F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7463" y="0"/>
            <a:ext cx="58245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49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F922D-757D-AC4A-8C7B-9AA9C52EA6C6}"/>
              </a:ext>
            </a:extLst>
          </p:cNvPr>
          <p:cNvSpPr>
            <a:spLocks noGrp="1"/>
          </p:cNvSpPr>
          <p:nvPr>
            <p:ph type="title"/>
          </p:nvPr>
        </p:nvSpPr>
        <p:spPr/>
        <p:txBody>
          <a:bodyPr>
            <a:normAutofit/>
          </a:bodyPr>
          <a:lstStyle/>
          <a:p>
            <a:r>
              <a:rPr lang="en-US" dirty="0"/>
              <a:t>Sample Data by 10+1 Area </a:t>
            </a:r>
          </a:p>
        </p:txBody>
      </p:sp>
      <p:sp>
        <p:nvSpPr>
          <p:cNvPr id="3" name="Content Placeholder 2">
            <a:extLst>
              <a:ext uri="{FF2B5EF4-FFF2-40B4-BE49-F238E27FC236}">
                <a16:creationId xmlns:a16="http://schemas.microsoft.com/office/drawing/2014/main" id="{26B4DFE7-34C2-3F44-A37D-7C17E9C97AF3}"/>
              </a:ext>
            </a:extLst>
          </p:cNvPr>
          <p:cNvSpPr>
            <a:spLocks noGrp="1"/>
          </p:cNvSpPr>
          <p:nvPr>
            <p:ph idx="1"/>
          </p:nvPr>
        </p:nvSpPr>
        <p:spPr/>
        <p:txBody>
          <a:bodyPr/>
          <a:lstStyle/>
          <a:p>
            <a:r>
              <a:rPr lang="en-US" b="1" dirty="0"/>
              <a:t>Curriculum</a:t>
            </a:r>
            <a:r>
              <a:rPr lang="en-US" dirty="0"/>
              <a:t>- Enrollment, Success, Persistence, Retention </a:t>
            </a:r>
          </a:p>
          <a:p>
            <a:r>
              <a:rPr lang="en-US" b="1" dirty="0"/>
              <a:t>Educational Program Development</a:t>
            </a:r>
            <a:r>
              <a:rPr lang="en-US" dirty="0"/>
              <a:t>- Labor Market Data, Advisory Committees, Transfer/Local Degree Development, Program Maps</a:t>
            </a:r>
          </a:p>
          <a:p>
            <a:r>
              <a:rPr lang="en-US" b="1" dirty="0"/>
              <a:t>Policies for Professional Development</a:t>
            </a:r>
            <a:r>
              <a:rPr lang="en-US" dirty="0"/>
              <a:t>- Interest Surveys, Attendance Data </a:t>
            </a:r>
          </a:p>
          <a:p>
            <a:r>
              <a:rPr lang="en-US" b="1" dirty="0"/>
              <a:t>Program Review</a:t>
            </a:r>
            <a:r>
              <a:rPr lang="en-US" dirty="0"/>
              <a:t>- Program Completion, Transfers, CTE, Attendance, SLO/ILO data </a:t>
            </a:r>
          </a:p>
          <a:p>
            <a:r>
              <a:rPr lang="en-US" b="1" dirty="0"/>
              <a:t>Processes for Institutional Planning and Development</a:t>
            </a:r>
            <a:r>
              <a:rPr lang="en-US" dirty="0"/>
              <a:t>- Student Surveys, internal and external environmental scans </a:t>
            </a:r>
          </a:p>
          <a:p>
            <a:br>
              <a:rPr lang="en-US" dirty="0"/>
            </a:br>
            <a:br>
              <a:rPr lang="en-US" dirty="0"/>
            </a:br>
            <a:endParaRPr lang="en-US" dirty="0"/>
          </a:p>
        </p:txBody>
      </p:sp>
      <p:sp>
        <p:nvSpPr>
          <p:cNvPr id="4" name="Slide Number Placeholder 3">
            <a:extLst>
              <a:ext uri="{FF2B5EF4-FFF2-40B4-BE49-F238E27FC236}">
                <a16:creationId xmlns:a16="http://schemas.microsoft.com/office/drawing/2014/main" id="{8DFBFBBA-995E-B849-8C47-086F51432BD4}"/>
              </a:ext>
            </a:extLst>
          </p:cNvPr>
          <p:cNvSpPr>
            <a:spLocks noGrp="1"/>
          </p:cNvSpPr>
          <p:nvPr>
            <p:ph type="sldNum" sz="quarter" idx="10"/>
          </p:nvPr>
        </p:nvSpPr>
        <p:spPr/>
        <p:txBody>
          <a:bodyPr/>
          <a:lstStyle/>
          <a:p>
            <a:pPr>
              <a:defRPr/>
            </a:pPr>
            <a:fld id="{9A5A1B6C-D038-1F4B-9D4A-0999CA9BC2F2}" type="slidenum">
              <a:rPr lang="en-US" altLang="en-US" smtClean="0"/>
              <a:pPr>
                <a:defRPr/>
              </a:pPr>
              <a:t>5</a:t>
            </a:fld>
            <a:endParaRPr lang="en-US" altLang="en-US"/>
          </a:p>
        </p:txBody>
      </p:sp>
    </p:spTree>
    <p:extLst>
      <p:ext uri="{BB962C8B-B14F-4D97-AF65-F5344CB8AC3E}">
        <p14:creationId xmlns:p14="http://schemas.microsoft.com/office/powerpoint/2010/main" val="47216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EE844-A42D-1D40-AA66-56BE27232186}"/>
              </a:ext>
            </a:extLst>
          </p:cNvPr>
          <p:cNvSpPr>
            <a:spLocks noGrp="1"/>
          </p:cNvSpPr>
          <p:nvPr>
            <p:ph type="title"/>
          </p:nvPr>
        </p:nvSpPr>
        <p:spPr>
          <a:xfrm>
            <a:off x="3295515" y="403412"/>
            <a:ext cx="8261485" cy="1685768"/>
          </a:xfrm>
        </p:spPr>
        <p:txBody>
          <a:bodyPr>
            <a:normAutofit/>
          </a:bodyPr>
          <a:lstStyle/>
          <a:p>
            <a:r>
              <a:rPr lang="en-US" dirty="0"/>
              <a:t>Additional Areas of Academic and Professional Matters that Include Data </a:t>
            </a:r>
          </a:p>
        </p:txBody>
      </p:sp>
      <p:sp>
        <p:nvSpPr>
          <p:cNvPr id="3" name="Content Placeholder 2">
            <a:extLst>
              <a:ext uri="{FF2B5EF4-FFF2-40B4-BE49-F238E27FC236}">
                <a16:creationId xmlns:a16="http://schemas.microsoft.com/office/drawing/2014/main" id="{EA24DB53-107E-144C-897D-DA9FB75627EE}"/>
              </a:ext>
            </a:extLst>
          </p:cNvPr>
          <p:cNvSpPr>
            <a:spLocks noGrp="1"/>
          </p:cNvSpPr>
          <p:nvPr>
            <p:ph idx="1"/>
          </p:nvPr>
        </p:nvSpPr>
        <p:spPr>
          <a:xfrm>
            <a:off x="829994" y="2662568"/>
            <a:ext cx="4796106" cy="3569419"/>
          </a:xfrm>
        </p:spPr>
        <p:txBody>
          <a:bodyPr/>
          <a:lstStyle/>
          <a:p>
            <a:pPr marL="342900" indent="-342900" fontAlgn="base">
              <a:buFont typeface="Arial" panose="020B0604020202020204" pitchFamily="34" charset="0"/>
              <a:buChar char="•"/>
            </a:pPr>
            <a:r>
              <a:rPr lang="en-US" dirty="0"/>
              <a:t>Student Equity and Achievement Plans (SEA) </a:t>
            </a:r>
          </a:p>
          <a:p>
            <a:pPr marL="342900" indent="-342900" fontAlgn="base">
              <a:buFont typeface="Arial" panose="020B0604020202020204" pitchFamily="34" charset="0"/>
              <a:buChar char="•"/>
            </a:pPr>
            <a:r>
              <a:rPr lang="en-US" dirty="0"/>
              <a:t>Workforce and Program Creation </a:t>
            </a:r>
          </a:p>
          <a:p>
            <a:pPr marL="342900" indent="-342900" fontAlgn="base">
              <a:buFont typeface="Arial" panose="020B0604020202020204" pitchFamily="34" charset="0"/>
              <a:buChar char="•"/>
            </a:pPr>
            <a:r>
              <a:rPr lang="en-US" dirty="0"/>
              <a:t>Accreditation Reports </a:t>
            </a:r>
          </a:p>
          <a:p>
            <a:pPr marL="342900" indent="-342900" fontAlgn="base">
              <a:buFont typeface="Arial" panose="020B0604020202020204" pitchFamily="34" charset="0"/>
              <a:buChar char="•"/>
            </a:pPr>
            <a:r>
              <a:rPr lang="en-US" dirty="0"/>
              <a:t>Institutional Set Standards </a:t>
            </a:r>
          </a:p>
          <a:p>
            <a:pPr marL="342900" indent="-342900" fontAlgn="base">
              <a:buFont typeface="Arial" panose="020B0604020202020204" pitchFamily="34" charset="0"/>
              <a:buChar char="•"/>
            </a:pPr>
            <a:r>
              <a:rPr lang="en-US" dirty="0"/>
              <a:t>Student Learning and Student Support Outcomes </a:t>
            </a:r>
          </a:p>
          <a:p>
            <a:endParaRPr lang="en-US" dirty="0"/>
          </a:p>
        </p:txBody>
      </p:sp>
      <p:sp>
        <p:nvSpPr>
          <p:cNvPr id="4" name="Slide Number Placeholder 3">
            <a:extLst>
              <a:ext uri="{FF2B5EF4-FFF2-40B4-BE49-F238E27FC236}">
                <a16:creationId xmlns:a16="http://schemas.microsoft.com/office/drawing/2014/main" id="{353AB6E9-138D-E744-BFD1-7EFB5C91A095}"/>
              </a:ext>
            </a:extLst>
          </p:cNvPr>
          <p:cNvSpPr>
            <a:spLocks noGrp="1"/>
          </p:cNvSpPr>
          <p:nvPr>
            <p:ph type="sldNum" sz="quarter" idx="10"/>
          </p:nvPr>
        </p:nvSpPr>
        <p:spPr/>
        <p:txBody>
          <a:bodyPr/>
          <a:lstStyle/>
          <a:p>
            <a:pPr>
              <a:defRPr/>
            </a:pPr>
            <a:fld id="{9A5A1B6C-D038-1F4B-9D4A-0999CA9BC2F2}" type="slidenum">
              <a:rPr lang="en-US" altLang="en-US" smtClean="0"/>
              <a:pPr>
                <a:defRPr/>
              </a:pPr>
              <a:t>6</a:t>
            </a:fld>
            <a:endParaRPr lang="en-US" altLang="en-US"/>
          </a:p>
        </p:txBody>
      </p:sp>
      <p:sp>
        <p:nvSpPr>
          <p:cNvPr id="5" name="Rectangle 4">
            <a:extLst>
              <a:ext uri="{FF2B5EF4-FFF2-40B4-BE49-F238E27FC236}">
                <a16:creationId xmlns:a16="http://schemas.microsoft.com/office/drawing/2014/main" id="{5DD2ECB7-2507-414B-B59B-06A9101F8113}"/>
              </a:ext>
            </a:extLst>
          </p:cNvPr>
          <p:cNvSpPr/>
          <p:nvPr/>
        </p:nvSpPr>
        <p:spPr>
          <a:xfrm>
            <a:off x="5816600" y="2590358"/>
            <a:ext cx="5422900" cy="2932085"/>
          </a:xfrm>
          <a:prstGeom prst="rect">
            <a:avLst/>
          </a:prstGeom>
        </p:spPr>
        <p:txBody>
          <a:bodyPr wrap="square">
            <a:spAutoFit/>
          </a:bodyPr>
          <a:lstStyle/>
          <a:p>
            <a:pPr marL="342900" indent="-342900">
              <a:lnSpc>
                <a:spcPct val="90000"/>
              </a:lnSpc>
              <a:spcBef>
                <a:spcPts val="1000"/>
              </a:spcBef>
              <a:buFont typeface="Arial" panose="020B0604020202020204" pitchFamily="34" charset="0"/>
              <a:buChar char="•"/>
            </a:pPr>
            <a:r>
              <a:rPr lang="en-US" sz="2400" dirty="0">
                <a:latin typeface="+mj-lt"/>
              </a:rPr>
              <a:t>CCCCO Vision for Success</a:t>
            </a:r>
          </a:p>
          <a:p>
            <a:pPr marL="342900" indent="-342900">
              <a:lnSpc>
                <a:spcPct val="90000"/>
              </a:lnSpc>
              <a:spcBef>
                <a:spcPts val="1000"/>
              </a:spcBef>
              <a:buFont typeface="Arial" panose="020B0604020202020204" pitchFamily="34" charset="0"/>
              <a:buChar char="•"/>
            </a:pPr>
            <a:r>
              <a:rPr lang="en-US" sz="2400" dirty="0">
                <a:latin typeface="+mj-lt"/>
              </a:rPr>
              <a:t>Student Centered Funding Formula (SCFF) </a:t>
            </a:r>
          </a:p>
          <a:p>
            <a:pPr marL="342900" indent="-342900">
              <a:lnSpc>
                <a:spcPct val="90000"/>
              </a:lnSpc>
              <a:spcBef>
                <a:spcPts val="1000"/>
              </a:spcBef>
              <a:buFont typeface="Arial" panose="020B0604020202020204" pitchFamily="34" charset="0"/>
              <a:buChar char="•"/>
            </a:pPr>
            <a:r>
              <a:rPr lang="en-US" sz="2400" dirty="0">
                <a:latin typeface="+mj-lt"/>
              </a:rPr>
              <a:t>Accreditation (institutional and program) </a:t>
            </a:r>
          </a:p>
          <a:p>
            <a:pPr marL="342900" indent="-342900">
              <a:lnSpc>
                <a:spcPct val="90000"/>
              </a:lnSpc>
              <a:spcBef>
                <a:spcPts val="1000"/>
              </a:spcBef>
              <a:buFont typeface="Arial" panose="020B0604020202020204" pitchFamily="34" charset="0"/>
              <a:buChar char="•"/>
            </a:pPr>
            <a:r>
              <a:rPr lang="en-US" sz="2400" dirty="0">
                <a:latin typeface="+mj-lt"/>
              </a:rPr>
              <a:t>Grants </a:t>
            </a:r>
          </a:p>
          <a:p>
            <a:pPr marL="342900" indent="-342900">
              <a:lnSpc>
                <a:spcPct val="90000"/>
              </a:lnSpc>
              <a:spcBef>
                <a:spcPts val="1000"/>
              </a:spcBef>
              <a:buFont typeface="Arial" panose="020B0604020202020204" pitchFamily="34" charset="0"/>
              <a:buChar char="•"/>
            </a:pPr>
            <a:r>
              <a:rPr lang="en-US" sz="2400" dirty="0"/>
              <a:t>AB 705 reports </a:t>
            </a:r>
          </a:p>
        </p:txBody>
      </p:sp>
    </p:spTree>
    <p:extLst>
      <p:ext uri="{BB962C8B-B14F-4D97-AF65-F5344CB8AC3E}">
        <p14:creationId xmlns:p14="http://schemas.microsoft.com/office/powerpoint/2010/main" val="4142285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F029-8F8B-5F45-AEF6-B0B8A1D1E5E1}"/>
              </a:ext>
            </a:extLst>
          </p:cNvPr>
          <p:cNvSpPr>
            <a:spLocks noGrp="1"/>
          </p:cNvSpPr>
          <p:nvPr>
            <p:ph type="title"/>
          </p:nvPr>
        </p:nvSpPr>
        <p:spPr/>
        <p:txBody>
          <a:bodyPr>
            <a:normAutofit/>
          </a:bodyPr>
          <a:lstStyle/>
          <a:p>
            <a:r>
              <a:rPr lang="en-US" dirty="0"/>
              <a:t>Sources of Data</a:t>
            </a:r>
          </a:p>
        </p:txBody>
      </p:sp>
      <p:sp>
        <p:nvSpPr>
          <p:cNvPr id="3" name="Content Placeholder 2">
            <a:extLst>
              <a:ext uri="{FF2B5EF4-FFF2-40B4-BE49-F238E27FC236}">
                <a16:creationId xmlns:a16="http://schemas.microsoft.com/office/drawing/2014/main" id="{7E8BCF41-6893-5047-BACB-87FF3ED03D97}"/>
              </a:ext>
            </a:extLst>
          </p:cNvPr>
          <p:cNvSpPr>
            <a:spLocks noGrp="1"/>
          </p:cNvSpPr>
          <p:nvPr>
            <p:ph idx="1"/>
          </p:nvPr>
        </p:nvSpPr>
        <p:spPr/>
        <p:txBody>
          <a:bodyPr/>
          <a:lstStyle/>
          <a:p>
            <a:pPr marL="342900" indent="-342900">
              <a:buFont typeface="Arial" panose="020B0604020202020204" pitchFamily="34" charset="0"/>
              <a:buChar char="•"/>
            </a:pPr>
            <a:r>
              <a:rPr lang="en-US" dirty="0"/>
              <a:t>CCCCO:</a:t>
            </a:r>
            <a:endParaRPr lang="en-US" sz="2800" dirty="0"/>
          </a:p>
          <a:p>
            <a:pPr marL="1028700" lvl="1" indent="-342900"/>
            <a:r>
              <a:rPr lang="en-US" dirty="0"/>
              <a:t>Data </a:t>
            </a:r>
            <a:r>
              <a:rPr lang="en-US" u="sng" dirty="0">
                <a:hlinkClick r:id="rId2"/>
              </a:rPr>
              <a:t>Dashboard</a:t>
            </a:r>
            <a:r>
              <a:rPr lang="en-US" dirty="0"/>
              <a:t>:  </a:t>
            </a:r>
            <a:endParaRPr lang="en-US" sz="1600" dirty="0"/>
          </a:p>
          <a:p>
            <a:pPr lvl="2"/>
            <a:r>
              <a:rPr lang="en-US" dirty="0"/>
              <a:t>Transfer-level gateway completion dashboard</a:t>
            </a:r>
            <a:endParaRPr lang="en-US" sz="1600" dirty="0"/>
          </a:p>
          <a:p>
            <a:pPr marL="1028700" lvl="1" indent="-342900"/>
            <a:r>
              <a:rPr lang="en-US" u="sng" dirty="0">
                <a:hlinkClick r:id="rId3"/>
              </a:rPr>
              <a:t>Datamart</a:t>
            </a:r>
            <a:r>
              <a:rPr lang="en-US" dirty="0"/>
              <a:t>:  Enrollments, Student Services, Outcomes</a:t>
            </a:r>
            <a:endParaRPr lang="en-US" sz="1600" dirty="0"/>
          </a:p>
          <a:p>
            <a:pPr lvl="2"/>
            <a:r>
              <a:rPr lang="en-US" dirty="0"/>
              <a:t>Data sources:</a:t>
            </a:r>
            <a:endParaRPr lang="en-US" sz="1400" dirty="0"/>
          </a:p>
          <a:p>
            <a:pPr lvl="3"/>
            <a:r>
              <a:rPr lang="en-US" dirty="0"/>
              <a:t>Local Management Information Systems (MIS)</a:t>
            </a:r>
            <a:endParaRPr lang="en-US" sz="1600" dirty="0"/>
          </a:p>
          <a:p>
            <a:pPr lvl="3"/>
            <a:r>
              <a:rPr lang="en-US" dirty="0"/>
              <a:t>Institutional Research (college and district)</a:t>
            </a:r>
            <a:endParaRPr lang="en-US" sz="1600" dirty="0"/>
          </a:p>
          <a:p>
            <a:pPr marL="342900" indent="-342900">
              <a:buFont typeface="Arial" panose="020B0604020202020204" pitchFamily="34" charset="0"/>
              <a:buChar char="•"/>
            </a:pPr>
            <a:r>
              <a:rPr lang="en-US" dirty="0"/>
              <a:t>Other Sources:</a:t>
            </a:r>
            <a:endParaRPr lang="en-US" sz="2800" dirty="0"/>
          </a:p>
          <a:p>
            <a:pPr marL="1028700" lvl="1" indent="-342900"/>
            <a:r>
              <a:rPr lang="en-US" u="sng" dirty="0">
                <a:hlinkClick r:id="rId4"/>
              </a:rPr>
              <a:t>Cal-Pass</a:t>
            </a:r>
            <a:r>
              <a:rPr lang="en-US" dirty="0"/>
              <a:t>- Student Success Metrics </a:t>
            </a:r>
            <a:endParaRPr lang="en-US" sz="1600" dirty="0"/>
          </a:p>
          <a:p>
            <a:pPr marL="1028700" lvl="1" indent="-342900"/>
            <a:r>
              <a:rPr lang="en-US" dirty="0"/>
              <a:t>Local institutional research pages and dashboards </a:t>
            </a:r>
            <a:endParaRPr lang="en-US" sz="1600" dirty="0"/>
          </a:p>
          <a:p>
            <a:endParaRPr lang="en-US" dirty="0"/>
          </a:p>
        </p:txBody>
      </p:sp>
      <p:sp>
        <p:nvSpPr>
          <p:cNvPr id="4" name="Slide Number Placeholder 3">
            <a:extLst>
              <a:ext uri="{FF2B5EF4-FFF2-40B4-BE49-F238E27FC236}">
                <a16:creationId xmlns:a16="http://schemas.microsoft.com/office/drawing/2014/main" id="{D6F4EF12-296D-0645-82E1-05E4BF4AE659}"/>
              </a:ext>
            </a:extLst>
          </p:cNvPr>
          <p:cNvSpPr>
            <a:spLocks noGrp="1"/>
          </p:cNvSpPr>
          <p:nvPr>
            <p:ph type="sldNum" sz="quarter" idx="10"/>
          </p:nvPr>
        </p:nvSpPr>
        <p:spPr/>
        <p:txBody>
          <a:bodyPr/>
          <a:lstStyle/>
          <a:p>
            <a:pPr>
              <a:defRPr/>
            </a:pPr>
            <a:fld id="{9A5A1B6C-D038-1F4B-9D4A-0999CA9BC2F2}" type="slidenum">
              <a:rPr lang="en-US" altLang="en-US" smtClean="0"/>
              <a:pPr>
                <a:defRPr/>
              </a:pPr>
              <a:t>7</a:t>
            </a:fld>
            <a:endParaRPr lang="en-US" altLang="en-US"/>
          </a:p>
        </p:txBody>
      </p:sp>
    </p:spTree>
    <p:extLst>
      <p:ext uri="{BB962C8B-B14F-4D97-AF65-F5344CB8AC3E}">
        <p14:creationId xmlns:p14="http://schemas.microsoft.com/office/powerpoint/2010/main" val="3490291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7CFF0-02A4-9F4A-BF35-25BFFF3C17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337A4A-FE17-4F47-BDAE-CC147A70E08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2E3DCAF-C557-3C49-AEA2-20C7643A73F5}"/>
              </a:ext>
            </a:extLst>
          </p:cNvPr>
          <p:cNvSpPr>
            <a:spLocks noGrp="1"/>
          </p:cNvSpPr>
          <p:nvPr>
            <p:ph type="sldNum" sz="quarter" idx="10"/>
          </p:nvPr>
        </p:nvSpPr>
        <p:spPr/>
        <p:txBody>
          <a:bodyPr/>
          <a:lstStyle/>
          <a:p>
            <a:pPr>
              <a:defRPr/>
            </a:pPr>
            <a:fld id="{9A5A1B6C-D038-1F4B-9D4A-0999CA9BC2F2}" type="slidenum">
              <a:rPr lang="en-US" altLang="en-US" smtClean="0"/>
              <a:pPr>
                <a:defRPr/>
              </a:pPr>
              <a:t>8</a:t>
            </a:fld>
            <a:endParaRPr lang="en-US" altLang="en-US"/>
          </a:p>
        </p:txBody>
      </p:sp>
      <p:pic>
        <p:nvPicPr>
          <p:cNvPr id="2050" name="Picture 2" descr="https://lh5.googleusercontent.com/B8gb3l9vRDGgDdar5-v4tNocc8U4kP2ASv6cR_fVxXHgr5g5rjFrkaynsYQfSqpSruy9D0HRLUExyILc87SxLJBLGGijxrOGq7n_iDCBx86tgqUqK5X1kBF5JcM1zt1O7bbTJzFtmYROwwhTzfoENA">
            <a:extLst>
              <a:ext uri="{FF2B5EF4-FFF2-40B4-BE49-F238E27FC236}">
                <a16:creationId xmlns:a16="http://schemas.microsoft.com/office/drawing/2014/main" id="{A1980790-259C-194A-B0FB-78C111F92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611" y="0"/>
            <a:ext cx="101361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772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E885-4AA3-5D4B-8805-3B4280A678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1C8C4B-71DA-BC44-8C17-7DEA8814FBE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CE23589-FA53-4B49-8EDC-5B044EDC9432}"/>
              </a:ext>
            </a:extLst>
          </p:cNvPr>
          <p:cNvSpPr>
            <a:spLocks noGrp="1"/>
          </p:cNvSpPr>
          <p:nvPr>
            <p:ph type="sldNum" sz="quarter" idx="10"/>
          </p:nvPr>
        </p:nvSpPr>
        <p:spPr/>
        <p:txBody>
          <a:bodyPr/>
          <a:lstStyle/>
          <a:p>
            <a:pPr>
              <a:defRPr/>
            </a:pPr>
            <a:fld id="{9A5A1B6C-D038-1F4B-9D4A-0999CA9BC2F2}" type="slidenum">
              <a:rPr lang="en-US" altLang="en-US" smtClean="0"/>
              <a:pPr>
                <a:defRPr/>
              </a:pPr>
              <a:t>9</a:t>
            </a:fld>
            <a:endParaRPr lang="en-US" altLang="en-US"/>
          </a:p>
        </p:txBody>
      </p:sp>
      <p:pic>
        <p:nvPicPr>
          <p:cNvPr id="3074" name="Picture 2" descr="https://lh3.googleusercontent.com/HDNnxl-tQSaf0-66rdeGURm6m0RHL4GPl8OOd9EEKl3KUv4pTmcdFys1lkHcxy8oKfw9QaFVobLeK3fKs30wSXpWcZJe7eAavfnrTT0YdI5HaJgip201fqebRN1Ph14YLmVMb1E7QrFd77MHmgoyAA">
            <a:extLst>
              <a:ext uri="{FF2B5EF4-FFF2-40B4-BE49-F238E27FC236}">
                <a16:creationId xmlns:a16="http://schemas.microsoft.com/office/drawing/2014/main" id="{0F5684D0-D96D-FD4C-99A4-6F7F41F9C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1" y="0"/>
            <a:ext cx="98821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854710"/>
      </p:ext>
    </p:extLst>
  </p:cSld>
  <p:clrMapOvr>
    <a:masterClrMapping/>
  </p:clrMapOvr>
</p:sld>
</file>

<file path=ppt/theme/theme1.xml><?xml version="1.0" encoding="utf-8"?>
<a:theme xmlns:a="http://schemas.openxmlformats.org/drawingml/2006/main" name="ASCCC Curriculum Inst. 2020 Theme">
  <a:themeElements>
    <a:clrScheme name="ASCCC FLI 2022 2">
      <a:dk1>
        <a:srgbClr val="0D0C36"/>
      </a:dk1>
      <a:lt1>
        <a:srgbClr val="FFFFFF"/>
      </a:lt1>
      <a:dk2>
        <a:srgbClr val="451083"/>
      </a:dk2>
      <a:lt2>
        <a:srgbClr val="AC1057"/>
      </a:lt2>
      <a:accent1>
        <a:srgbClr val="8220A0"/>
      </a:accent1>
      <a:accent2>
        <a:srgbClr val="FFCA40"/>
      </a:accent2>
      <a:accent3>
        <a:srgbClr val="D72352"/>
      </a:accent3>
      <a:accent4>
        <a:srgbClr val="FF6500"/>
      </a:accent4>
      <a:accent5>
        <a:srgbClr val="B14DDE"/>
      </a:accent5>
      <a:accent6>
        <a:srgbClr val="FF9115"/>
      </a:accent6>
      <a:hlink>
        <a:srgbClr val="8220A0"/>
      </a:hlink>
      <a:folHlink>
        <a:srgbClr val="822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2 ppt layout 1" id="{AD481E54-7DFF-424B-BC55-6FD15CDCDDA2}" vid="{B9D5920E-C943-DF4B-BC83-76660960D4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631</TotalTime>
  <Words>1208</Words>
  <Application>Microsoft Macintosh PowerPoint</Application>
  <PresentationFormat>Widescreen</PresentationFormat>
  <Paragraphs>168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Gill Sans</vt:lpstr>
      <vt:lpstr>Palatino</vt:lpstr>
      <vt:lpstr>ASCCC Curriculum Inst. 2020 Theme</vt:lpstr>
      <vt:lpstr>Using Data Effectively: Importance of Data Disaggregation to Measure Equitable Student Success</vt:lpstr>
      <vt:lpstr>Presenters</vt:lpstr>
      <vt:lpstr>Breakout Description</vt:lpstr>
      <vt:lpstr>Data and the 10+1 </vt:lpstr>
      <vt:lpstr>Sample Data by 10+1 Area </vt:lpstr>
      <vt:lpstr>Additional Areas of Academic and Professional Matters that Include Data </vt:lpstr>
      <vt:lpstr>Sources of Data</vt:lpstr>
      <vt:lpstr>PowerPoint Presentation</vt:lpstr>
      <vt:lpstr>PowerPoint Presentation</vt:lpstr>
      <vt:lpstr>Student Success Metrics </vt:lpstr>
      <vt:lpstr>Student Success Metrics </vt:lpstr>
      <vt:lpstr>Student Centered Funding Formula- Supplemental Data</vt:lpstr>
      <vt:lpstr>Disaggregated Data- Samples</vt:lpstr>
      <vt:lpstr>Why Disaggregate Data</vt:lpstr>
      <vt:lpstr>Things to Remember with Disaggregation </vt:lpstr>
      <vt:lpstr>Management Information Systems (MIS) Data- Things to Remember</vt:lpstr>
      <vt:lpstr>Disproportionate Impact-  Three Approaches </vt:lpstr>
      <vt:lpstr>Who Has Access to Data?</vt:lpstr>
      <vt:lpstr>Data Literacy</vt:lpstr>
      <vt:lpstr>Data Coaches </vt:lpstr>
      <vt:lpstr>Data Analysis</vt:lpstr>
      <vt:lpstr>How Do You Use Data? How Are You Involved in Data Discussions?</vt:lpstr>
      <vt:lpstr>PowerPoint Presentation</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Effectively: Importance of Data Disaggregation to Measure Equitable Student Success</dc:title>
  <dc:creator>Eric Wada</dc:creator>
  <cp:lastModifiedBy>Eric Wada</cp:lastModifiedBy>
  <cp:revision>9</cp:revision>
  <cp:lastPrinted>2020-11-24T19:39:26Z</cp:lastPrinted>
  <dcterms:created xsi:type="dcterms:W3CDTF">2022-06-11T06:11:43Z</dcterms:created>
  <dcterms:modified xsi:type="dcterms:W3CDTF">2022-06-11T16:42:53Z</dcterms:modified>
</cp:coreProperties>
</file>