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0" r:id="rId2"/>
    <p:sldId id="296" r:id="rId3"/>
    <p:sldId id="300" r:id="rId4"/>
    <p:sldId id="297" r:id="rId5"/>
    <p:sldId id="298" r:id="rId6"/>
    <p:sldId id="303" r:id="rId7"/>
    <p:sldId id="299" r:id="rId8"/>
    <p:sldId id="301" r:id="rId9"/>
    <p:sldId id="302" r:id="rId10"/>
    <p:sldId id="3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7"/>
    <p:restoredTop sz="95964"/>
  </p:normalViewPr>
  <p:slideViewPr>
    <p:cSldViewPr snapToGrid="0" snapToObjects="1">
      <p:cViewPr varScale="1">
        <p:scale>
          <a:sx n="70" d="100"/>
          <a:sy n="70" d="100"/>
        </p:scale>
        <p:origin x="6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9/23/2023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cademic Senate for California Community Colleges Logo">
            <a:extLst>
              <a:ext uri="{FF2B5EF4-FFF2-40B4-BE49-F238E27FC236}">
                <a16:creationId xmlns:a16="http://schemas.microsoft.com/office/drawing/2014/main" id="{34F180B6-AAD2-7E4B-ABBA-7A58C812E6C3}"/>
              </a:ext>
            </a:extLst>
          </p:cNvPr>
          <p:cNvPicPr>
            <a:picLocks noChangeAspect="1"/>
          </p:cNvPicPr>
          <p:nvPr userDrawn="1"/>
        </p:nvPicPr>
        <p:blipFill>
          <a:blip r:embed="rId3"/>
          <a:stretch>
            <a:fillRect/>
          </a:stretch>
        </p:blipFill>
        <p:spPr>
          <a:xfrm>
            <a:off x="4622749" y="457131"/>
            <a:ext cx="3238141" cy="1983361"/>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3159480" y="3000807"/>
            <a:ext cx="5859830" cy="1629507"/>
          </a:xfrm>
          <a:prstGeom prst="rect">
            <a:avLst/>
          </a:prstGeom>
        </p:spPr>
        <p:txBody>
          <a:bodyPr anchor="b"/>
          <a:lstStyle>
            <a:lvl1pPr algn="ctr">
              <a:defRPr sz="4400">
                <a:solidFill>
                  <a:schemeClr val="bg1"/>
                </a:solidFill>
              </a:defRPr>
            </a:lvl1pPr>
          </a:lstStyle>
          <a:p>
            <a:r>
              <a:rPr lang="en-US" dirty="0"/>
              <a:t>Click to edit title</a:t>
            </a:r>
          </a:p>
        </p:txBody>
      </p:sp>
      <p:sp>
        <p:nvSpPr>
          <p:cNvPr id="13" name="Subtitle 2">
            <a:extLst>
              <a:ext uri="{FF2B5EF4-FFF2-40B4-BE49-F238E27FC236}">
                <a16:creationId xmlns:a16="http://schemas.microsoft.com/office/drawing/2014/main" id="{8B5E4E81-F04E-F944-B8E4-D1387ADA743C}"/>
              </a:ext>
            </a:extLst>
          </p:cNvPr>
          <p:cNvSpPr>
            <a:spLocks noGrp="1"/>
          </p:cNvSpPr>
          <p:nvPr>
            <p:ph type="subTitle" idx="1" hasCustomPrompt="1"/>
          </p:nvPr>
        </p:nvSpPr>
        <p:spPr>
          <a:xfrm>
            <a:off x="3159480" y="4679081"/>
            <a:ext cx="5859830" cy="2009893"/>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chemeClr val="bg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br>
              <a:rPr lang="en-US" dirty="0"/>
            </a:br>
            <a:r>
              <a:rPr lang="en-US" dirty="0"/>
              <a:t>(Remember to add alt text to all </a:t>
            </a:r>
            <a:br>
              <a:rPr lang="en-US" dirty="0"/>
            </a:br>
            <a:r>
              <a:rPr lang="en-US" dirty="0"/>
              <a:t>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B9BF9D-CBED-CE46-9403-E1E16B756A6D}"/>
              </a:ext>
              <a:ext uri="{C183D7F6-B498-43B3-948B-1728B52AA6E4}">
                <adec:decorative xmlns:adec="http://schemas.microsoft.com/office/drawing/2017/decorative" val="1"/>
              </a:ext>
            </a:extLst>
          </p:cNvPr>
          <p:cNvGrpSpPr/>
          <p:nvPr userDrawn="1"/>
        </p:nvGrpSpPr>
        <p:grpSpPr>
          <a:xfrm>
            <a:off x="0" y="-147320"/>
            <a:ext cx="12192000" cy="7005320"/>
            <a:chOff x="0" y="-147320"/>
            <a:chExt cx="12192000" cy="7005320"/>
          </a:xfrm>
        </p:grpSpPr>
        <p:pic>
          <p:nvPicPr>
            <p:cNvPr id="11" name="Picture 10">
              <a:extLst>
                <a:ext uri="{FF2B5EF4-FFF2-40B4-BE49-F238E27FC236}">
                  <a16:creationId xmlns:a16="http://schemas.microsoft.com/office/drawing/2014/main" id="{5218A45F-A43D-9441-BE2C-C37D0C60323B}"/>
                </a:ext>
                <a:ext uri="{C183D7F6-B498-43B3-948B-1728B52AA6E4}">
                  <adec:decorative xmlns:adec="http://schemas.microsoft.com/office/drawing/2017/decorative" val="1"/>
                </a:ext>
              </a:extLst>
            </p:cNvPr>
            <p:cNvPicPr>
              <a:picLocks noChangeAspect="1"/>
            </p:cNvPicPr>
            <p:nvPr userDrawn="1"/>
          </p:nvPicPr>
          <p:blipFill rotWithShape="1">
            <a:blip r:embed="rId2"/>
            <a:srcRect l="1" t="-2103" r="-1" b="2103"/>
            <a:stretch/>
          </p:blipFill>
          <p:spPr>
            <a:xfrm>
              <a:off x="0" y="-147320"/>
              <a:ext cx="12192000" cy="7005320"/>
            </a:xfrm>
            <a:prstGeom prst="rect">
              <a:avLst/>
            </a:prstGeom>
          </p:spPr>
        </p:pic>
        <p:sp>
          <p:nvSpPr>
            <p:cNvPr id="14" name="Rectangle 13">
              <a:extLst>
                <a:ext uri="{FF2B5EF4-FFF2-40B4-BE49-F238E27FC236}">
                  <a16:creationId xmlns:a16="http://schemas.microsoft.com/office/drawing/2014/main" id="{FA3AEF5E-3821-8C4B-B957-32D9BDE8FE17}"/>
                </a:ext>
                <a:ext uri="{C183D7F6-B498-43B3-948B-1728B52AA6E4}">
                  <adec:decorative xmlns:adec="http://schemas.microsoft.com/office/drawing/2017/decorative" val="1"/>
                </a:ext>
              </a:extLst>
            </p:cNvPr>
            <p:cNvSpPr/>
            <p:nvPr userDrawn="1"/>
          </p:nvSpPr>
          <p:spPr>
            <a:xfrm>
              <a:off x="849993" y="-8426"/>
              <a:ext cx="10515600" cy="6866425"/>
            </a:xfrm>
            <a:prstGeom prst="rect">
              <a:avLst/>
            </a:prstGeom>
            <a:solidFill>
              <a:schemeClr val="bg1">
                <a:alpha val="702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7" name="Group 16">
            <a:extLst>
              <a:ext uri="{FF2B5EF4-FFF2-40B4-BE49-F238E27FC236}">
                <a16:creationId xmlns:a16="http://schemas.microsoft.com/office/drawing/2014/main" id="{17D56CE0-CEE7-AF48-B541-114339F816E5}"/>
              </a:ext>
              <a:ext uri="{C183D7F6-B498-43B3-948B-1728B52AA6E4}">
                <adec:decorative xmlns:adec="http://schemas.microsoft.com/office/drawing/2017/decorative" val="1"/>
              </a:ext>
            </a:extLst>
          </p:cNvPr>
          <p:cNvGrpSpPr/>
          <p:nvPr userDrawn="1"/>
        </p:nvGrpSpPr>
        <p:grpSpPr>
          <a:xfrm>
            <a:off x="844550" y="0"/>
            <a:ext cx="10515600" cy="6858000"/>
            <a:chOff x="844550" y="0"/>
            <a:chExt cx="10515600" cy="6858000"/>
          </a:xfrm>
        </p:grpSpPr>
        <p:sp>
          <p:nvSpPr>
            <p:cNvPr id="7" name="Rectangle 6">
              <a:extLst>
                <a:ext uri="{FF2B5EF4-FFF2-40B4-BE49-F238E27FC236}">
                  <a16:creationId xmlns:a16="http://schemas.microsoft.com/office/drawing/2014/main" id="{67F127A8-4F37-D142-AB91-ECA155293916}"/>
                </a:ext>
                <a:ext uri="{C183D7F6-B498-43B3-948B-1728B52AA6E4}">
                  <adec:decorative xmlns:adec="http://schemas.microsoft.com/office/drawing/2017/decorative" val="1"/>
                </a:ext>
              </a:extLst>
            </p:cNvPr>
            <p:cNvSpPr/>
            <p:nvPr userDrawn="1"/>
          </p:nvSpPr>
          <p:spPr>
            <a:xfrm>
              <a:off x="844550" y="6276109"/>
              <a:ext cx="105156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7F8ECF5-2899-5141-9F34-5420FD319348}"/>
                </a:ext>
                <a:ext uri="{C183D7F6-B498-43B3-948B-1728B52AA6E4}">
                  <adec:decorative xmlns:adec="http://schemas.microsoft.com/office/drawing/2017/decorative" val="1"/>
                </a:ext>
              </a:extLst>
            </p:cNvPr>
            <p:cNvGrpSpPr/>
            <p:nvPr userDrawn="1"/>
          </p:nvGrpSpPr>
          <p:grpSpPr>
            <a:xfrm>
              <a:off x="844550" y="0"/>
              <a:ext cx="10515600" cy="2017148"/>
              <a:chOff x="844550" y="0"/>
              <a:chExt cx="10515600" cy="2017148"/>
            </a:xfrm>
          </p:grpSpPr>
          <p:sp>
            <p:nvSpPr>
              <p:cNvPr id="4" name="Rectangle 3">
                <a:extLst>
                  <a:ext uri="{FF2B5EF4-FFF2-40B4-BE49-F238E27FC236}">
                    <a16:creationId xmlns:a16="http://schemas.microsoft.com/office/drawing/2014/main" id="{C44F28EA-8038-9B43-A556-FDEFBE65B481}"/>
                  </a:ext>
                  <a:ext uri="{C183D7F6-B498-43B3-948B-1728B52AA6E4}">
                    <adec:decorative xmlns:adec="http://schemas.microsoft.com/office/drawing/2017/decorative" val="1"/>
                  </a:ext>
                </a:extLst>
              </p:cNvPr>
              <p:cNvSpPr/>
              <p:nvPr userDrawn="1"/>
            </p:nvSpPr>
            <p:spPr>
              <a:xfrm>
                <a:off x="844550" y="0"/>
                <a:ext cx="105156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 uri="{C183D7F6-B498-43B3-948B-1728B52AA6E4}">
                    <adec:decorative xmlns:adec="http://schemas.microsoft.com/office/drawing/2017/decorative" val="1"/>
                  </a:ext>
                </a:extLst>
              </p:cNvPr>
              <p:cNvSpPr/>
              <p:nvPr userDrawn="1"/>
            </p:nvSpPr>
            <p:spPr>
              <a:xfrm>
                <a:off x="844550" y="1867368"/>
                <a:ext cx="105156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1045029" y="434518"/>
            <a:ext cx="10116458" cy="1312648"/>
          </a:xfrm>
          <a:prstGeom prst="rect">
            <a:avLst/>
          </a:prstGeo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1045028" y="2137350"/>
            <a:ext cx="10116459" cy="791201"/>
          </a:xfrm>
        </p:spPr>
        <p:txBody>
          <a:bodyPr anchor="b">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1045028" y="2997965"/>
            <a:ext cx="101164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5">
            <a:extLst>
              <a:ext uri="{FF2B5EF4-FFF2-40B4-BE49-F238E27FC236}">
                <a16:creationId xmlns:a16="http://schemas.microsoft.com/office/drawing/2014/main" id="{0A6AC5E1-6ACB-0542-A942-92D1C87558F2}"/>
              </a:ext>
            </a:extLst>
          </p:cNvPr>
          <p:cNvSpPr txBox="1">
            <a:spLocks/>
          </p:cNvSpPr>
          <p:nvPr userDrawn="1"/>
        </p:nvSpPr>
        <p:spPr>
          <a:xfrm>
            <a:off x="1485320"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solidFill>
                  <a:schemeClr val="bg1"/>
                </a:solidFill>
              </a:rPr>
              <a:pPr/>
              <a:t>‹#›</a:t>
            </a:fld>
            <a:endParaRPr lang="en-US" dirty="0">
              <a:solidFill>
                <a:schemeClr val="bg1"/>
              </a:solidFill>
            </a:endParaRPr>
          </a:p>
        </p:txBody>
      </p:sp>
      <p:pic>
        <p:nvPicPr>
          <p:cNvPr id="19" name="Picture 18" descr="A picture containing text, clipart&#10;&#10;Description automatically generated">
            <a:extLst>
              <a:ext uri="{FF2B5EF4-FFF2-40B4-BE49-F238E27FC236}">
                <a16:creationId xmlns:a16="http://schemas.microsoft.com/office/drawing/2014/main" id="{7F69C28E-E366-C647-8BF6-84981FC8EC83}"/>
              </a:ext>
            </a:extLst>
          </p:cNvPr>
          <p:cNvPicPr>
            <a:picLocks noChangeAspect="1"/>
          </p:cNvPicPr>
          <p:nvPr userDrawn="1"/>
        </p:nvPicPr>
        <p:blipFill>
          <a:blip r:embed="rId3"/>
          <a:stretch>
            <a:fillRect/>
          </a:stretch>
        </p:blipFill>
        <p:spPr>
          <a:xfrm>
            <a:off x="1045028" y="6376988"/>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60642BB-7545-2B41-AB86-1C35E5ADA4D9}"/>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600B9222-C0D4-4A47-9429-74C0ED14CDE8}"/>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4D4E38-1957-0049-9AB0-EE9B3A7A18F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12" name="Rectangle 11">
              <a:extLst>
                <a:ext uri="{FF2B5EF4-FFF2-40B4-BE49-F238E27FC236}">
                  <a16:creationId xmlns:a16="http://schemas.microsoft.com/office/drawing/2014/main" id="{CF2962B0-22F8-BE41-B632-B3A2833CBEAF}"/>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E3437-63DC-6B40-9FBB-872AE9192680}"/>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E6219A1-473D-3642-9899-208B347EF986}"/>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8FBDAF1A-7706-8045-AA62-969EF62BA913}"/>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13" name="Google Shape;13;p2"/>
          <p:cNvSpPr txBox="1">
            <a:spLocks noGrp="1"/>
          </p:cNvSpPr>
          <p:nvPr>
            <p:ph type="ctrTitle"/>
          </p:nvPr>
        </p:nvSpPr>
        <p:spPr>
          <a:xfrm>
            <a:off x="1524000" y="2764465"/>
            <a:ext cx="9144000" cy="78680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002F6D"/>
              </a:buClr>
              <a:buSzPts val="4800"/>
              <a:buFont typeface="Crimson Text"/>
              <a:buNone/>
              <a:defRPr sz="4800" i="0" u="none" strike="noStrike" cap="none">
                <a:solidFill>
                  <a:srgbClr val="002F6D"/>
                </a:solidFill>
                <a:latin typeface="Crimson Text"/>
                <a:ea typeface="Crimson Text"/>
                <a:cs typeface="Crimson Text"/>
                <a:sym typeface="Crimson Tex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1524000" y="2235754"/>
            <a:ext cx="9144000" cy="48086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3575A"/>
              </a:buClr>
              <a:buSzPts val="2400"/>
              <a:buFont typeface="Source Sans Pro"/>
              <a:buNone/>
              <a:defRPr sz="2400" i="0" u="none" strike="noStrike" cap="none">
                <a:solidFill>
                  <a:srgbClr val="53575A"/>
                </a:solidFill>
                <a:latin typeface="Source Sans Pro"/>
                <a:ea typeface="Source Sans Pro"/>
                <a:cs typeface="Source Sans Pro"/>
                <a:sym typeface="Source Sans Pro"/>
              </a:defRPr>
            </a:lvl1pPr>
            <a:lvl2pPr marR="0" lvl="1" algn="ctr" rtl="0">
              <a:lnSpc>
                <a:spcPct val="90000"/>
              </a:lnSpc>
              <a:spcBef>
                <a:spcPts val="500"/>
              </a:spcBef>
              <a:spcAft>
                <a:spcPts val="0"/>
              </a:spcAft>
              <a:buClr>
                <a:srgbClr val="53575A"/>
              </a:buClr>
              <a:buSzPts val="2000"/>
              <a:buFont typeface="Arial"/>
              <a:buNone/>
              <a:defRPr sz="2000" b="0" i="0" u="none" strike="noStrike" cap="none">
                <a:solidFill>
                  <a:srgbClr val="53575A"/>
                </a:solidFill>
                <a:latin typeface="Arial"/>
                <a:ea typeface="Arial"/>
                <a:cs typeface="Arial"/>
                <a:sym typeface="Arial"/>
              </a:defRPr>
            </a:lvl2pPr>
            <a:lvl3pPr marR="0" lvl="2" algn="ctr" rtl="0">
              <a:lnSpc>
                <a:spcPct val="90000"/>
              </a:lnSpc>
              <a:spcBef>
                <a:spcPts val="500"/>
              </a:spcBef>
              <a:spcAft>
                <a:spcPts val="0"/>
              </a:spcAft>
              <a:buClr>
                <a:srgbClr val="53575A"/>
              </a:buClr>
              <a:buSzPts val="1800"/>
              <a:buFont typeface="Arial"/>
              <a:buNone/>
              <a:defRPr sz="1800" b="0" i="0" u="none" strike="noStrike" cap="none">
                <a:solidFill>
                  <a:srgbClr val="53575A"/>
                </a:solidFill>
                <a:latin typeface="Arial"/>
                <a:ea typeface="Arial"/>
                <a:cs typeface="Arial"/>
                <a:sym typeface="Arial"/>
              </a:defRPr>
            </a:lvl3pPr>
            <a:lvl4pPr marR="0" lvl="3" algn="ctr" rtl="0">
              <a:lnSpc>
                <a:spcPct val="90000"/>
              </a:lnSpc>
              <a:spcBef>
                <a:spcPts val="500"/>
              </a:spcBef>
              <a:spcAft>
                <a:spcPts val="0"/>
              </a:spcAft>
              <a:buClr>
                <a:srgbClr val="53575A"/>
              </a:buClr>
              <a:buSzPts val="1600"/>
              <a:buFont typeface="Arial"/>
              <a:buNone/>
              <a:defRPr sz="1600" b="0" i="0" u="none" strike="noStrike" cap="none">
                <a:solidFill>
                  <a:srgbClr val="53575A"/>
                </a:solidFill>
                <a:latin typeface="Arial"/>
                <a:ea typeface="Arial"/>
                <a:cs typeface="Arial"/>
                <a:sym typeface="Arial"/>
              </a:defRPr>
            </a:lvl4pPr>
            <a:lvl5pPr marR="0" lvl="4" algn="ctr" rtl="0">
              <a:lnSpc>
                <a:spcPct val="90000"/>
              </a:lnSpc>
              <a:spcBef>
                <a:spcPts val="500"/>
              </a:spcBef>
              <a:spcAft>
                <a:spcPts val="0"/>
              </a:spcAft>
              <a:buClr>
                <a:srgbClr val="53575A"/>
              </a:buClr>
              <a:buSzPts val="1600"/>
              <a:buFont typeface="Arial"/>
              <a:buNone/>
              <a:defRPr sz="1600" b="0" i="0" u="none" strike="noStrike" cap="none">
                <a:solidFill>
                  <a:srgbClr val="53575A"/>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8610600" y="6117246"/>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53575A"/>
              </a:buClr>
              <a:buSzPts val="1200"/>
              <a:buFont typeface="Arial"/>
              <a:buNone/>
              <a:defRPr sz="1200" i="0" u="none" strike="noStrike" cap="none">
                <a:solidFill>
                  <a:srgbClr val="53575A"/>
                </a:solidFill>
                <a:latin typeface="Source Sans Pro"/>
                <a:ea typeface="Source Sans Pro"/>
                <a:cs typeface="Source Sans Pro"/>
                <a:sym typeface="Source Sans Pro"/>
              </a:defRPr>
            </a:lvl9pPr>
          </a:lstStyle>
          <a:p>
            <a:pPr marL="0" lvl="0" indent="0" algn="r" rtl="0">
              <a:spcBef>
                <a:spcPts val="0"/>
              </a:spcBef>
              <a:spcAft>
                <a:spcPts val="0"/>
              </a:spcAft>
              <a:buNone/>
            </a:pPr>
            <a:r>
              <a:rPr lang="en-US"/>
              <a:t>CCN Task Force – </a:t>
            </a:r>
            <a:fld id="{00000000-1234-1234-1234-123412341234}" type="slidenum">
              <a:rPr lang="en-US"/>
              <a:t>‹#›</a:t>
            </a:fld>
            <a:endParaRPr/>
          </a:p>
        </p:txBody>
      </p:sp>
      <p:pic>
        <p:nvPicPr>
          <p:cNvPr id="16" name="Google Shape;16;p2" descr="California Community Colleges logo"/>
          <p:cNvPicPr preferRelativeResize="0"/>
          <p:nvPr/>
        </p:nvPicPr>
        <p:blipFill rotWithShape="1">
          <a:blip r:embed="rId3">
            <a:alphaModFix/>
          </a:blip>
          <a:srcRect/>
          <a:stretch/>
        </p:blipFill>
        <p:spPr>
          <a:xfrm>
            <a:off x="320140" y="6001350"/>
            <a:ext cx="1579813" cy="596918"/>
          </a:xfrm>
          <a:prstGeom prst="rect">
            <a:avLst/>
          </a:prstGeom>
          <a:noFill/>
          <a:ln>
            <a:noFill/>
          </a:ln>
        </p:spPr>
      </p:pic>
      <p:sp>
        <p:nvSpPr>
          <p:cNvPr id="17" name="Google Shape;17;p2"/>
          <p:cNvSpPr txBox="1"/>
          <p:nvPr/>
        </p:nvSpPr>
        <p:spPr>
          <a:xfrm>
            <a:off x="4229425" y="6089600"/>
            <a:ext cx="553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DRAFT	DRAFT	DRAFT</a:t>
            </a:r>
            <a:endParaRPr/>
          </a:p>
        </p:txBody>
      </p:sp>
    </p:spTree>
    <p:extLst>
      <p:ext uri="{BB962C8B-B14F-4D97-AF65-F5344CB8AC3E}">
        <p14:creationId xmlns:p14="http://schemas.microsoft.com/office/powerpoint/2010/main" val="1523979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1_Title Slide">
    <p:bg>
      <p:bgPr>
        <a:solidFill>
          <a:srgbClr val="002F6D"/>
        </a:solidFill>
        <a:effectLst/>
      </p:bgPr>
    </p:bg>
    <p:spTree>
      <p:nvGrpSpPr>
        <p:cNvPr id="1" name="Shape 18"/>
        <p:cNvGrpSpPr/>
        <p:nvPr/>
      </p:nvGrpSpPr>
      <p:grpSpPr>
        <a:xfrm>
          <a:off x="0" y="0"/>
          <a:ext cx="0" cy="0"/>
          <a:chOff x="0" y="0"/>
          <a:chExt cx="0" cy="0"/>
        </a:xfrm>
      </p:grpSpPr>
      <p:pic>
        <p:nvPicPr>
          <p:cNvPr id="19" name="Google Shape;19;p3" descr="&quot;&quot;"/>
          <p:cNvPicPr preferRelativeResize="0"/>
          <p:nvPr/>
        </p:nvPicPr>
        <p:blipFill rotWithShape="1">
          <a:blip r:embed="rId2">
            <a:alphaModFix/>
          </a:blip>
          <a:srcRect r="12879" b="7359"/>
          <a:stretch/>
        </p:blipFill>
        <p:spPr>
          <a:xfrm>
            <a:off x="7810500" y="1041748"/>
            <a:ext cx="4381500" cy="4659045"/>
          </a:xfrm>
          <a:prstGeom prst="rect">
            <a:avLst/>
          </a:prstGeom>
          <a:noFill/>
          <a:ln>
            <a:noFill/>
          </a:ln>
        </p:spPr>
      </p:pic>
      <p:sp>
        <p:nvSpPr>
          <p:cNvPr id="20" name="Google Shape;20;p3"/>
          <p:cNvSpPr txBox="1">
            <a:spLocks noGrp="1"/>
          </p:cNvSpPr>
          <p:nvPr>
            <p:ph type="ctrTitle"/>
          </p:nvPr>
        </p:nvSpPr>
        <p:spPr>
          <a:xfrm>
            <a:off x="1524000" y="2764465"/>
            <a:ext cx="5947833" cy="786809"/>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002F6D"/>
              </a:buClr>
              <a:buSzPts val="4800"/>
              <a:buFont typeface="Crimson Text"/>
              <a:buNone/>
              <a:defRPr sz="4800" b="1" i="0" u="none" strike="noStrike" cap="none">
                <a:solidFill>
                  <a:schemeClr val="lt1"/>
                </a:solidFill>
                <a:latin typeface="Crimson Text"/>
                <a:ea typeface="Crimson Text"/>
                <a:cs typeface="Crimson Text"/>
                <a:sym typeface="Crimson Tex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73778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9CEEA-C860-6C25-BCC4-748E3A967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0F9A6E-99ED-EFC9-6289-A80458A9F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B13423-EA37-62C9-5E50-DEDB7FDE424A}"/>
              </a:ext>
            </a:extLst>
          </p:cNvPr>
          <p:cNvSpPr>
            <a:spLocks noGrp="1"/>
          </p:cNvSpPr>
          <p:nvPr>
            <p:ph type="dt" sz="half" idx="10"/>
          </p:nvPr>
        </p:nvSpPr>
        <p:spPr/>
        <p:txBody>
          <a:bodyPr/>
          <a:lstStyle/>
          <a:p>
            <a:fld id="{80A7E293-3450-E544-9C61-17364190609C}" type="datetimeFigureOut">
              <a:rPr lang="en-US" smtClean="0"/>
              <a:t>9/23/2023</a:t>
            </a:fld>
            <a:endParaRPr lang="en-US"/>
          </a:p>
        </p:txBody>
      </p:sp>
      <p:sp>
        <p:nvSpPr>
          <p:cNvPr id="5" name="Footer Placeholder 4">
            <a:extLst>
              <a:ext uri="{FF2B5EF4-FFF2-40B4-BE49-F238E27FC236}">
                <a16:creationId xmlns:a16="http://schemas.microsoft.com/office/drawing/2014/main" id="{37CA7432-6803-4907-19AE-717509E07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D99CB-2584-670B-20D8-F099AAFC783C}"/>
              </a:ext>
            </a:extLst>
          </p:cNvPr>
          <p:cNvSpPr>
            <a:spLocks noGrp="1"/>
          </p:cNvSpPr>
          <p:nvPr>
            <p:ph type="sldNum" sz="quarter" idx="12"/>
          </p:nvPr>
        </p:nvSpPr>
        <p:spPr/>
        <p:txBody>
          <a:bodyPr/>
          <a:lstStyle/>
          <a:p>
            <a:fld id="{FA22ED78-C601-C941-9A85-F38A706AF4A7}" type="slidenum">
              <a:rPr lang="en-US" smtClean="0"/>
              <a:t>‹#›</a:t>
            </a:fld>
            <a:endParaRPr lang="en-US"/>
          </a:p>
        </p:txBody>
      </p:sp>
    </p:spTree>
    <p:extLst>
      <p:ext uri="{BB962C8B-B14F-4D97-AF65-F5344CB8AC3E}">
        <p14:creationId xmlns:p14="http://schemas.microsoft.com/office/powerpoint/2010/main" val="16760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68" r:id="rId6"/>
    <p:sldLayoutId id="2147483669" r:id="rId7"/>
    <p:sldLayoutId id="2147483673" r:id="rId8"/>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ccco.edu/About-Us/Chancellors-Office/Divisions/Educational-Services-and-Support/common-course-numbering-project" TargetMode="External"/><Relationship Id="rId2" Type="http://schemas.openxmlformats.org/officeDocument/2006/relationships/hyperlink" Target="https://leginfo.legislature.ca.gov/faces/billTextClient.xhtml?bill_id=202120220AB1111"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sova.or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cccco.edu/-/media/CCCCO-Website/docs/general/draftab1111summaryreportv81523docxa11y.pdf?la=en&amp;hash=6A83256A0E438BA73D627997F51A32D7D322B0E4"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cccco.edu/-/media/CCCCO-Website/docs/general/draftab1111summaryreportv81523docxa11y.pdf?la=en&amp;hash=6A83256A0E438BA73D627997F51A32D7D322B0E4" TargetMode="External"/><Relationship Id="rId2" Type="http://schemas.openxmlformats.org/officeDocument/2006/relationships/hyperlink" Target="https://www.cccco.edu/About-Us/Chancellors-Office/Divisions/Educational-Services-and-Support/common-course-numbering-project"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asccc.org/volunteer-serve-committee"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62D1-C142-B842-BA59-999BE0FEBB59}"/>
              </a:ext>
            </a:extLst>
          </p:cNvPr>
          <p:cNvSpPr>
            <a:spLocks noGrp="1"/>
          </p:cNvSpPr>
          <p:nvPr>
            <p:ph type="title"/>
          </p:nvPr>
        </p:nvSpPr>
        <p:spPr/>
        <p:txBody>
          <a:bodyPr anchor="ctr"/>
          <a:lstStyle/>
          <a:p>
            <a:r>
              <a:rPr lang="en-US" b="1" dirty="0">
                <a:solidFill>
                  <a:schemeClr val="tx1">
                    <a:lumMod val="20000"/>
                    <a:lumOff val="80000"/>
                  </a:schemeClr>
                </a:solidFill>
              </a:rPr>
              <a:t>AB 1111: Common Course Numbering</a:t>
            </a:r>
          </a:p>
        </p:txBody>
      </p:sp>
      <p:sp>
        <p:nvSpPr>
          <p:cNvPr id="3" name="Subtitle 2">
            <a:extLst>
              <a:ext uri="{FF2B5EF4-FFF2-40B4-BE49-F238E27FC236}">
                <a16:creationId xmlns:a16="http://schemas.microsoft.com/office/drawing/2014/main" id="{417B090E-E2DD-9842-8A38-66A0ACDD7BD8}"/>
              </a:ext>
            </a:extLst>
          </p:cNvPr>
          <p:cNvSpPr>
            <a:spLocks noGrp="1"/>
          </p:cNvSpPr>
          <p:nvPr>
            <p:ph type="subTitle" idx="1"/>
          </p:nvPr>
        </p:nvSpPr>
        <p:spPr/>
        <p:txBody>
          <a:bodyPr/>
          <a:lstStyle/>
          <a:p>
            <a:endParaRPr lang="en-US" dirty="0"/>
          </a:p>
          <a:p>
            <a:r>
              <a:rPr lang="en-US" sz="2800" b="1" dirty="0">
                <a:solidFill>
                  <a:schemeClr val="accent1">
                    <a:lumMod val="20000"/>
                    <a:lumOff val="80000"/>
                  </a:schemeClr>
                </a:solidFill>
              </a:rPr>
              <a:t>Webinar</a:t>
            </a:r>
          </a:p>
          <a:p>
            <a:r>
              <a:rPr lang="en-US" dirty="0"/>
              <a:t>September 22, 2023</a:t>
            </a:r>
          </a:p>
          <a:p>
            <a:r>
              <a:rPr lang="en-US" dirty="0"/>
              <a:t>2:00 pm – 3:00 pm</a:t>
            </a:r>
          </a:p>
        </p:txBody>
      </p:sp>
    </p:spTree>
    <p:extLst>
      <p:ext uri="{BB962C8B-B14F-4D97-AF65-F5344CB8AC3E}">
        <p14:creationId xmlns:p14="http://schemas.microsoft.com/office/powerpoint/2010/main" val="27568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8296-75C0-B6FF-843C-DCA4D9DB509A}"/>
              </a:ext>
            </a:extLst>
          </p:cNvPr>
          <p:cNvSpPr>
            <a:spLocks noGrp="1"/>
          </p:cNvSpPr>
          <p:nvPr>
            <p:ph type="title"/>
          </p:nvPr>
        </p:nvSpPr>
        <p:spPr>
          <a:xfrm>
            <a:off x="838200" y="1329767"/>
            <a:ext cx="10515600" cy="4799728"/>
          </a:xfrm>
        </p:spPr>
        <p:txBody>
          <a:bodyPr>
            <a:normAutofit fontScale="90000"/>
          </a:bodyPr>
          <a:lstStyle/>
          <a:p>
            <a:pPr algn="ctr"/>
            <a:r>
              <a:rPr lang="en-US" sz="5300" dirty="0"/>
              <a:t>Questions?</a:t>
            </a:r>
            <a:br>
              <a:rPr lang="en-US" sz="5300" dirty="0"/>
            </a:br>
            <a:br>
              <a:rPr lang="en-US" sz="5300" dirty="0"/>
            </a:br>
            <a:br>
              <a:rPr lang="en-US" sz="5300" dirty="0"/>
            </a:br>
            <a:r>
              <a:rPr lang="en-US" sz="5300" dirty="0"/>
              <a:t>Thank you!</a:t>
            </a:r>
            <a:br>
              <a:rPr lang="en-US" dirty="0"/>
            </a:br>
            <a:br>
              <a:rPr lang="en-US" dirty="0"/>
            </a:br>
            <a:br>
              <a:rPr lang="en-US" dirty="0"/>
            </a:br>
            <a:br>
              <a:rPr lang="en-US" dirty="0"/>
            </a:br>
            <a:r>
              <a:rPr lang="en-US" sz="2000" dirty="0" err="1"/>
              <a:t>info@asccc.org</a:t>
            </a:r>
            <a:endParaRPr lang="en-US" sz="2000" dirty="0"/>
          </a:p>
        </p:txBody>
      </p:sp>
      <p:sp>
        <p:nvSpPr>
          <p:cNvPr id="4" name="Slide Number Placeholder 3">
            <a:extLst>
              <a:ext uri="{FF2B5EF4-FFF2-40B4-BE49-F238E27FC236}">
                <a16:creationId xmlns:a16="http://schemas.microsoft.com/office/drawing/2014/main" id="{C56C4512-47E9-5323-DEDC-5E65D67EF1E4}"/>
              </a:ext>
            </a:extLst>
          </p:cNvPr>
          <p:cNvSpPr>
            <a:spLocks noGrp="1"/>
          </p:cNvSpPr>
          <p:nvPr>
            <p:ph type="sldNum" sz="quarter" idx="12"/>
          </p:nvPr>
        </p:nvSpPr>
        <p:spPr/>
        <p:txBody>
          <a:bodyPr/>
          <a:lstStyle/>
          <a:p>
            <a:fld id="{FA22ED78-C601-C941-9A85-F38A706AF4A7}" type="slidenum">
              <a:rPr lang="en-US" smtClean="0"/>
              <a:t>10</a:t>
            </a:fld>
            <a:endParaRPr lang="en-US"/>
          </a:p>
        </p:txBody>
      </p:sp>
    </p:spTree>
    <p:extLst>
      <p:ext uri="{BB962C8B-B14F-4D97-AF65-F5344CB8AC3E}">
        <p14:creationId xmlns:p14="http://schemas.microsoft.com/office/powerpoint/2010/main" val="48073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BE58-9A52-0BAB-69AC-F10100C0AB5B}"/>
              </a:ext>
            </a:extLst>
          </p:cNvPr>
          <p:cNvSpPr>
            <a:spLocks noGrp="1"/>
          </p:cNvSpPr>
          <p:nvPr>
            <p:ph type="title"/>
          </p:nvPr>
        </p:nvSpPr>
        <p:spPr/>
        <p:txBody>
          <a:bodyPr>
            <a:normAutofit/>
          </a:bodyPr>
          <a:lstStyle/>
          <a:p>
            <a:pPr algn="ctr"/>
            <a:r>
              <a:rPr lang="en-US" sz="4000" b="1" dirty="0"/>
              <a:t>A Very Brief History of Attempts at </a:t>
            </a:r>
            <a:br>
              <a:rPr lang="en-US" sz="4000" b="1" dirty="0"/>
            </a:br>
            <a:r>
              <a:rPr lang="en-US" sz="4000" b="1" dirty="0"/>
              <a:t>Common Course Numbering</a:t>
            </a:r>
          </a:p>
        </p:txBody>
      </p:sp>
      <p:sp>
        <p:nvSpPr>
          <p:cNvPr id="3" name="Content Placeholder 2">
            <a:extLst>
              <a:ext uri="{FF2B5EF4-FFF2-40B4-BE49-F238E27FC236}">
                <a16:creationId xmlns:a16="http://schemas.microsoft.com/office/drawing/2014/main" id="{6A52A990-4D8C-6C4D-69AD-2F1B2C8E34ED}"/>
              </a:ext>
            </a:extLst>
          </p:cNvPr>
          <p:cNvSpPr>
            <a:spLocks noGrp="1"/>
          </p:cNvSpPr>
          <p:nvPr>
            <p:ph idx="1"/>
          </p:nvPr>
        </p:nvSpPr>
        <p:spPr/>
        <p:txBody>
          <a:bodyPr>
            <a:normAutofit fontScale="70000" lnSpcReduction="20000"/>
          </a:bodyPr>
          <a:lstStyle/>
          <a:p>
            <a:pPr marL="0" lvl="0" indent="0" algn="l" rtl="0">
              <a:lnSpc>
                <a:spcPct val="100000"/>
              </a:lnSpc>
              <a:spcBef>
                <a:spcPts val="0"/>
              </a:spcBef>
              <a:spcAft>
                <a:spcPts val="2400"/>
              </a:spcAft>
              <a:buNone/>
            </a:pPr>
            <a:r>
              <a:rPr lang="en-US" sz="2800" dirty="0">
                <a:hlinkClick r:id="rId2"/>
              </a:rPr>
              <a:t>AB 1111 (Berman, 2021)</a:t>
            </a:r>
            <a:r>
              <a:rPr lang="en-US" sz="2800" dirty="0"/>
              <a:t> is the fourth piece of legislation since 1983 focused on common course numbering. This legislation is different from past efforts in that:</a:t>
            </a:r>
          </a:p>
          <a:p>
            <a:pPr marL="457200" lvl="0" indent="-374650" algn="l" rtl="0">
              <a:lnSpc>
                <a:spcPct val="100000"/>
              </a:lnSpc>
              <a:spcBef>
                <a:spcPts val="0"/>
              </a:spcBef>
              <a:spcAft>
                <a:spcPts val="0"/>
              </a:spcAft>
              <a:buClr>
                <a:srgbClr val="666666"/>
              </a:buClr>
              <a:buSzPts val="2300"/>
              <a:buChar char="●"/>
            </a:pPr>
            <a:r>
              <a:rPr lang="en-US" sz="2800" dirty="0"/>
              <a:t>AB 1111 is much more detailed and prescriptive than past efforts, including specific and repeated references to C-ID and C-ID descriptors</a:t>
            </a:r>
          </a:p>
          <a:p>
            <a:pPr marL="457200" lvl="0" indent="-374650" algn="l" rtl="0">
              <a:lnSpc>
                <a:spcPct val="100000"/>
              </a:lnSpc>
              <a:spcBef>
                <a:spcPts val="0"/>
              </a:spcBef>
              <a:spcAft>
                <a:spcPts val="0"/>
              </a:spcAft>
              <a:buClr>
                <a:srgbClr val="666666"/>
              </a:buClr>
              <a:buSzPts val="2300"/>
              <a:buChar char="●"/>
            </a:pPr>
            <a:endParaRPr lang="en-US" sz="2800" dirty="0"/>
          </a:p>
          <a:p>
            <a:pPr marL="457200" lvl="0" indent="-374650" algn="l" rtl="0">
              <a:lnSpc>
                <a:spcPct val="100000"/>
              </a:lnSpc>
              <a:spcBef>
                <a:spcPts val="0"/>
              </a:spcBef>
              <a:spcAft>
                <a:spcPts val="0"/>
              </a:spcAft>
              <a:buClr>
                <a:srgbClr val="666666"/>
              </a:buClr>
              <a:buSzPts val="2300"/>
              <a:buChar char="●"/>
            </a:pPr>
            <a:r>
              <a:rPr lang="en-US" sz="2800" dirty="0"/>
              <a:t>AB 1111 implementation is funded by the legislature, providing resources to support the success of the work, including the establishment of the </a:t>
            </a:r>
            <a:r>
              <a:rPr lang="en-US" sz="2800" dirty="0">
                <a:hlinkClick r:id="rId3"/>
              </a:rPr>
              <a:t>Common Course Numbering Task Force</a:t>
            </a:r>
            <a:r>
              <a:rPr lang="en-US" sz="2800" dirty="0"/>
              <a:t> through the Budget Act of 2021.</a:t>
            </a:r>
          </a:p>
          <a:p>
            <a:pPr marL="457200" lvl="0" indent="-374650" algn="l" rtl="0">
              <a:lnSpc>
                <a:spcPct val="100000"/>
              </a:lnSpc>
              <a:spcBef>
                <a:spcPts val="0"/>
              </a:spcBef>
              <a:spcAft>
                <a:spcPts val="0"/>
              </a:spcAft>
              <a:buClr>
                <a:srgbClr val="666666"/>
              </a:buClr>
              <a:buSzPts val="2300"/>
              <a:buChar char="●"/>
            </a:pPr>
            <a:endParaRPr lang="en-US" sz="2800" dirty="0"/>
          </a:p>
          <a:p>
            <a:pPr marL="457200" lvl="0" indent="-374650" algn="l" rtl="0">
              <a:lnSpc>
                <a:spcPct val="100000"/>
              </a:lnSpc>
              <a:spcBef>
                <a:spcPts val="0"/>
              </a:spcBef>
              <a:spcAft>
                <a:spcPts val="0"/>
              </a:spcAft>
              <a:buClr>
                <a:srgbClr val="666666"/>
              </a:buClr>
              <a:buSzPts val="2300"/>
              <a:buChar char="●"/>
            </a:pPr>
            <a:r>
              <a:rPr lang="en-US" sz="2800" dirty="0"/>
              <a:t>This is an opportune time as California Community Colleges (CCCs) are deeply engaged in, and making progress on, important student success and transfer efforts stemming from the Vision for Success. </a:t>
            </a:r>
          </a:p>
          <a:p>
            <a:pPr marL="457200" lvl="0" indent="-374650" algn="l" rtl="0">
              <a:lnSpc>
                <a:spcPct val="100000"/>
              </a:lnSpc>
              <a:spcBef>
                <a:spcPts val="0"/>
              </a:spcBef>
              <a:spcAft>
                <a:spcPts val="0"/>
              </a:spcAft>
              <a:buClr>
                <a:srgbClr val="666666"/>
              </a:buClr>
              <a:buSzPts val="2300"/>
              <a:buChar char="●"/>
            </a:pPr>
            <a:endParaRPr lang="en-US" sz="2800" dirty="0"/>
          </a:p>
          <a:p>
            <a:pPr marL="457200" lvl="0" indent="-374650" algn="l" rtl="0">
              <a:lnSpc>
                <a:spcPct val="100000"/>
              </a:lnSpc>
              <a:spcBef>
                <a:spcPts val="0"/>
              </a:spcBef>
              <a:spcAft>
                <a:spcPts val="0"/>
              </a:spcAft>
              <a:buClr>
                <a:srgbClr val="666666"/>
              </a:buClr>
              <a:buSzPts val="2300"/>
              <a:buChar char="●"/>
            </a:pPr>
            <a:r>
              <a:rPr lang="en-US" sz="2800" dirty="0"/>
              <a:t>Ensuring clarity for students and supporting transfer student success are critical and aligned priorities. </a:t>
            </a:r>
          </a:p>
          <a:p>
            <a:pPr marL="457200" lvl="0" indent="-374650" algn="l" rtl="0">
              <a:lnSpc>
                <a:spcPct val="100000"/>
              </a:lnSpc>
              <a:spcBef>
                <a:spcPts val="0"/>
              </a:spcBef>
              <a:spcAft>
                <a:spcPts val="0"/>
              </a:spcAft>
              <a:buClr>
                <a:srgbClr val="666666"/>
              </a:buClr>
              <a:buSzPts val="2300"/>
              <a:buChar char="●"/>
            </a:pPr>
            <a:endParaRPr lang="en-US" sz="2800" dirty="0"/>
          </a:p>
          <a:p>
            <a:endParaRPr lang="en-US" dirty="0"/>
          </a:p>
        </p:txBody>
      </p:sp>
    </p:spTree>
    <p:extLst>
      <p:ext uri="{BB962C8B-B14F-4D97-AF65-F5344CB8AC3E}">
        <p14:creationId xmlns:p14="http://schemas.microsoft.com/office/powerpoint/2010/main" val="636245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2973-BDEF-2A6A-87E8-0646035CC6CA}"/>
              </a:ext>
            </a:extLst>
          </p:cNvPr>
          <p:cNvSpPr>
            <a:spLocks noGrp="1"/>
          </p:cNvSpPr>
          <p:nvPr>
            <p:ph type="title"/>
          </p:nvPr>
        </p:nvSpPr>
        <p:spPr/>
        <p:txBody>
          <a:bodyPr>
            <a:normAutofit fontScale="90000"/>
          </a:bodyPr>
          <a:lstStyle/>
          <a:p>
            <a:pPr algn="ctr"/>
            <a:r>
              <a:rPr lang="en-US" b="1" dirty="0"/>
              <a:t>The BIG Question:</a:t>
            </a:r>
            <a:br>
              <a:rPr lang="en-US" b="1" dirty="0"/>
            </a:br>
            <a:r>
              <a:rPr lang="en-US" b="1" dirty="0"/>
              <a:t>Will CCN be implemented by July 1, 2024?</a:t>
            </a:r>
          </a:p>
        </p:txBody>
      </p:sp>
      <p:sp>
        <p:nvSpPr>
          <p:cNvPr id="3" name="Content Placeholder 2">
            <a:extLst>
              <a:ext uri="{FF2B5EF4-FFF2-40B4-BE49-F238E27FC236}">
                <a16:creationId xmlns:a16="http://schemas.microsoft.com/office/drawing/2014/main" id="{CB25E1AF-D02A-B327-CC08-88CAB1B1598D}"/>
              </a:ext>
            </a:extLst>
          </p:cNvPr>
          <p:cNvSpPr>
            <a:spLocks noGrp="1"/>
          </p:cNvSpPr>
          <p:nvPr>
            <p:ph idx="1"/>
          </p:nvPr>
        </p:nvSpPr>
        <p:spPr/>
        <p:txBody>
          <a:bodyPr/>
          <a:lstStyle/>
          <a:p>
            <a:r>
              <a:rPr lang="en-US" dirty="0"/>
              <a:t>The CCN Task Force and Chancellor’s Office agree that July 1, 2024 implementation, as listed in the legislation, is not feasible</a:t>
            </a:r>
          </a:p>
          <a:p>
            <a:endParaRPr lang="en-US" dirty="0"/>
          </a:p>
          <a:p>
            <a:r>
              <a:rPr lang="en-US" dirty="0"/>
              <a:t>The CCN Task Force report will present its recommendations for implementation in the final report, and plans to request from the legislature  an extension of the implementation date to 2027 (still pending) </a:t>
            </a:r>
          </a:p>
        </p:txBody>
      </p:sp>
    </p:spTree>
    <p:extLst>
      <p:ext uri="{BB962C8B-B14F-4D97-AF65-F5344CB8AC3E}">
        <p14:creationId xmlns:p14="http://schemas.microsoft.com/office/powerpoint/2010/main" val="913141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6AC7-25C0-AFEF-0DE4-F3634FE7813A}"/>
              </a:ext>
            </a:extLst>
          </p:cNvPr>
          <p:cNvSpPr>
            <a:spLocks noGrp="1"/>
          </p:cNvSpPr>
          <p:nvPr>
            <p:ph type="title"/>
          </p:nvPr>
        </p:nvSpPr>
        <p:spPr/>
        <p:txBody>
          <a:bodyPr/>
          <a:lstStyle/>
          <a:p>
            <a:pPr algn="ctr"/>
            <a:r>
              <a:rPr lang="en-US" b="1" dirty="0"/>
              <a:t>Common Course Numbering Task Force Membership Overview	</a:t>
            </a:r>
          </a:p>
        </p:txBody>
      </p:sp>
      <p:sp>
        <p:nvSpPr>
          <p:cNvPr id="3" name="Content Placeholder 2">
            <a:extLst>
              <a:ext uri="{FF2B5EF4-FFF2-40B4-BE49-F238E27FC236}">
                <a16:creationId xmlns:a16="http://schemas.microsoft.com/office/drawing/2014/main" id="{F7D4EDB0-5ABE-D747-BC86-6AC2E07B04D1}"/>
              </a:ext>
            </a:extLst>
          </p:cNvPr>
          <p:cNvSpPr>
            <a:spLocks noGrp="1"/>
          </p:cNvSpPr>
          <p:nvPr>
            <p:ph idx="1"/>
          </p:nvPr>
        </p:nvSpPr>
        <p:spPr/>
        <p:txBody>
          <a:bodyPr>
            <a:normAutofit/>
          </a:bodyPr>
          <a:lstStyle/>
          <a:p>
            <a:r>
              <a:rPr lang="en-US" dirty="0"/>
              <a:t>The CCN Task Force includes a broad representation of CCC constituencies, including faculty, students, classified professionals, technology officers, CIOs, CSSOs, college presidents, with support from the Chancellor’s Office</a:t>
            </a:r>
          </a:p>
          <a:p>
            <a:endParaRPr lang="en-US" dirty="0"/>
          </a:p>
          <a:p>
            <a:r>
              <a:rPr lang="en-US" dirty="0"/>
              <a:t>Representatives from UC, CSU, and Independent/Private colleges actively participate on the Task Force providing important opportunities for intersegmental collaboration from design to implementation</a:t>
            </a:r>
          </a:p>
          <a:p>
            <a:endParaRPr lang="en-US" dirty="0"/>
          </a:p>
          <a:p>
            <a:r>
              <a:rPr lang="en-US" dirty="0"/>
              <a:t>Work is facilitated by </a:t>
            </a:r>
            <a:r>
              <a:rPr lang="en-US" dirty="0">
                <a:hlinkClick r:id="rId2"/>
              </a:rPr>
              <a:t>Sova</a:t>
            </a:r>
            <a:r>
              <a:rPr lang="en-US" dirty="0"/>
              <a:t>, a higher education consultancy group</a:t>
            </a:r>
          </a:p>
          <a:p>
            <a:endParaRPr lang="en-US" dirty="0"/>
          </a:p>
          <a:p>
            <a:endParaRPr lang="en-US" dirty="0"/>
          </a:p>
          <a:p>
            <a:endParaRPr lang="en-US" dirty="0"/>
          </a:p>
        </p:txBody>
      </p:sp>
    </p:spTree>
    <p:extLst>
      <p:ext uri="{BB962C8B-B14F-4D97-AF65-F5344CB8AC3E}">
        <p14:creationId xmlns:p14="http://schemas.microsoft.com/office/powerpoint/2010/main" val="1761811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9AC3-424B-8F6C-C18F-06DBDCD32C15}"/>
              </a:ext>
            </a:extLst>
          </p:cNvPr>
          <p:cNvSpPr>
            <a:spLocks noGrp="1"/>
          </p:cNvSpPr>
          <p:nvPr>
            <p:ph type="title"/>
          </p:nvPr>
        </p:nvSpPr>
        <p:spPr/>
        <p:txBody>
          <a:bodyPr/>
          <a:lstStyle/>
          <a:p>
            <a:pPr algn="ctr"/>
            <a:r>
              <a:rPr lang="en-US" b="1" dirty="0"/>
              <a:t>Progress to Date</a:t>
            </a:r>
          </a:p>
        </p:txBody>
      </p:sp>
      <p:sp>
        <p:nvSpPr>
          <p:cNvPr id="3" name="Content Placeholder 2">
            <a:extLst>
              <a:ext uri="{FF2B5EF4-FFF2-40B4-BE49-F238E27FC236}">
                <a16:creationId xmlns:a16="http://schemas.microsoft.com/office/drawing/2014/main" id="{E30AB571-F2B0-F070-DF3C-A98821F36DF6}"/>
              </a:ext>
            </a:extLst>
          </p:cNvPr>
          <p:cNvSpPr>
            <a:spLocks noGrp="1"/>
          </p:cNvSpPr>
          <p:nvPr>
            <p:ph idx="1"/>
          </p:nvPr>
        </p:nvSpPr>
        <p:spPr/>
        <p:txBody>
          <a:bodyPr>
            <a:normAutofit fontScale="85000" lnSpcReduction="20000"/>
          </a:bodyPr>
          <a:lstStyle/>
          <a:p>
            <a:pPr marL="457200" marR="0" lvl="0" indent="-406400" algn="l" rtl="0">
              <a:lnSpc>
                <a:spcPct val="90000"/>
              </a:lnSpc>
              <a:spcBef>
                <a:spcPts val="1000"/>
              </a:spcBef>
              <a:spcAft>
                <a:spcPts val="0"/>
              </a:spcAft>
              <a:buClr>
                <a:srgbClr val="53575A"/>
              </a:buClr>
              <a:buSzPts val="2800"/>
              <a:buFont typeface="Arial"/>
              <a:buChar char="•"/>
            </a:pPr>
            <a:r>
              <a:rPr lang="en-US" sz="2800" dirty="0">
                <a:solidFill>
                  <a:schemeClr val="bg2">
                    <a:lumMod val="10000"/>
                  </a:schemeClr>
                </a:solidFill>
              </a:rPr>
              <a:t>The CCN Task Force has met every other month since September 2022 and will meet through December 2023 when its legislative charge expires.</a:t>
            </a:r>
          </a:p>
          <a:p>
            <a:pPr marL="457200" marR="0" lvl="0" indent="-406400" algn="l" rtl="0">
              <a:lnSpc>
                <a:spcPct val="90000"/>
              </a:lnSpc>
              <a:spcBef>
                <a:spcPts val="1000"/>
              </a:spcBef>
              <a:spcAft>
                <a:spcPts val="0"/>
              </a:spcAft>
              <a:buClr>
                <a:srgbClr val="53575A"/>
              </a:buClr>
              <a:buSzPts val="2800"/>
              <a:buFont typeface="Arial"/>
              <a:buChar char="•"/>
            </a:pPr>
            <a:endParaRPr lang="en-US" sz="2800" dirty="0">
              <a:solidFill>
                <a:schemeClr val="bg2">
                  <a:lumMod val="10000"/>
                </a:schemeClr>
              </a:solidFill>
            </a:endParaRPr>
          </a:p>
          <a:p>
            <a:pPr marL="457200" marR="0" lvl="0" indent="-406400" algn="l" rtl="0">
              <a:lnSpc>
                <a:spcPct val="90000"/>
              </a:lnSpc>
              <a:spcBef>
                <a:spcPts val="1000"/>
              </a:spcBef>
              <a:spcAft>
                <a:spcPts val="0"/>
              </a:spcAft>
              <a:buClr>
                <a:srgbClr val="53575A"/>
              </a:buClr>
              <a:buSzPts val="2800"/>
              <a:buFont typeface="Arial"/>
              <a:buChar char="•"/>
            </a:pPr>
            <a:r>
              <a:rPr lang="en-US" sz="2800" dirty="0">
                <a:solidFill>
                  <a:schemeClr val="bg2">
                    <a:lumMod val="10000"/>
                  </a:schemeClr>
                </a:solidFill>
              </a:rPr>
              <a:t>The CCN Task Force established four Work Streams (with sub work groups) to guide the implementation plan – Governance, Implementation, Technology, and Communications</a:t>
            </a:r>
          </a:p>
          <a:p>
            <a:pPr marL="457200" marR="0" lvl="0" indent="-406400" algn="l" rtl="0">
              <a:lnSpc>
                <a:spcPct val="90000"/>
              </a:lnSpc>
              <a:spcBef>
                <a:spcPts val="1000"/>
              </a:spcBef>
              <a:spcAft>
                <a:spcPts val="0"/>
              </a:spcAft>
              <a:buClr>
                <a:srgbClr val="53575A"/>
              </a:buClr>
              <a:buSzPts val="2800"/>
              <a:buFont typeface="Arial"/>
              <a:buChar char="•"/>
            </a:pPr>
            <a:endParaRPr lang="en-US" dirty="0">
              <a:solidFill>
                <a:schemeClr val="bg2">
                  <a:lumMod val="10000"/>
                </a:schemeClr>
              </a:solidFill>
            </a:endParaRPr>
          </a:p>
          <a:p>
            <a:pPr marL="457200" marR="0" lvl="0" indent="-406400" algn="l" rtl="0">
              <a:lnSpc>
                <a:spcPct val="90000"/>
              </a:lnSpc>
              <a:spcBef>
                <a:spcPts val="1000"/>
              </a:spcBef>
              <a:spcAft>
                <a:spcPts val="0"/>
              </a:spcAft>
              <a:buClr>
                <a:srgbClr val="53575A"/>
              </a:buClr>
              <a:buSzPts val="2800"/>
              <a:buFont typeface="Arial"/>
              <a:buChar char="•"/>
            </a:pPr>
            <a:r>
              <a:rPr lang="en-US" sz="2800" dirty="0">
                <a:solidFill>
                  <a:schemeClr val="bg2">
                    <a:lumMod val="10000"/>
                  </a:schemeClr>
                </a:solidFill>
              </a:rPr>
              <a:t>The CCN Task Force members are working towards agreement on a recommended </a:t>
            </a:r>
            <a:r>
              <a:rPr lang="en-US" sz="2800" b="1" dirty="0">
                <a:solidFill>
                  <a:schemeClr val="bg2">
                    <a:lumMod val="10000"/>
                  </a:schemeClr>
                </a:solidFill>
              </a:rPr>
              <a:t>governance</a:t>
            </a:r>
            <a:r>
              <a:rPr lang="en-US" sz="2800" dirty="0">
                <a:solidFill>
                  <a:schemeClr val="bg2">
                    <a:lumMod val="10000"/>
                  </a:schemeClr>
                </a:solidFill>
              </a:rPr>
              <a:t> structure to be in place January 2024:</a:t>
            </a:r>
          </a:p>
          <a:p>
            <a:pPr marL="914400" lvl="1" indent="-406400">
              <a:spcBef>
                <a:spcPts val="1000"/>
              </a:spcBef>
              <a:buClr>
                <a:srgbClr val="53575A"/>
              </a:buClr>
              <a:buSzPts val="2800"/>
              <a:buFont typeface="Arial"/>
              <a:buChar char="•"/>
            </a:pPr>
            <a:r>
              <a:rPr lang="en-US" sz="2600" dirty="0">
                <a:solidFill>
                  <a:schemeClr val="bg2">
                    <a:lumMod val="10000"/>
                  </a:schemeClr>
                </a:solidFill>
              </a:rPr>
              <a:t>CCCCO: System Level Support and Coordination</a:t>
            </a:r>
          </a:p>
          <a:p>
            <a:pPr marL="914400" lvl="1" indent="-406400">
              <a:spcBef>
                <a:spcPts val="1000"/>
              </a:spcBef>
              <a:buClr>
                <a:srgbClr val="53575A"/>
              </a:buClr>
              <a:buSzPts val="2800"/>
              <a:buFont typeface="Arial"/>
              <a:buChar char="•"/>
            </a:pPr>
            <a:r>
              <a:rPr lang="en-US" sz="2600" dirty="0">
                <a:solidFill>
                  <a:schemeClr val="bg2">
                    <a:lumMod val="10000"/>
                  </a:schemeClr>
                </a:solidFill>
              </a:rPr>
              <a:t>CCN Council: Broad constituency and segment representation with subgroups: Development, Technology, Communications</a:t>
            </a:r>
          </a:p>
          <a:p>
            <a:pPr marL="914400" lvl="1" indent="-406400">
              <a:spcBef>
                <a:spcPts val="1000"/>
              </a:spcBef>
              <a:buClr>
                <a:srgbClr val="53575A"/>
              </a:buClr>
              <a:buSzPts val="2800"/>
              <a:buFont typeface="Arial"/>
              <a:buChar char="•"/>
            </a:pPr>
            <a:r>
              <a:rPr lang="en-US" sz="2600" dirty="0">
                <a:solidFill>
                  <a:schemeClr val="bg2">
                    <a:lumMod val="10000"/>
                  </a:schemeClr>
                </a:solidFill>
              </a:rPr>
              <a:t>CCN Steering Committee: Facilitate the work of the CCN Council</a:t>
            </a:r>
          </a:p>
          <a:p>
            <a:pPr marL="457200" marR="0" lvl="0" indent="-406400" algn="l" rtl="0">
              <a:lnSpc>
                <a:spcPct val="90000"/>
              </a:lnSpc>
              <a:spcBef>
                <a:spcPts val="1000"/>
              </a:spcBef>
              <a:spcAft>
                <a:spcPts val="0"/>
              </a:spcAft>
              <a:buClr>
                <a:srgbClr val="53575A"/>
              </a:buClr>
              <a:buSzPts val="2800"/>
              <a:buFont typeface="Arial"/>
              <a:buChar char="•"/>
            </a:pPr>
            <a:endParaRPr lang="en-US" sz="2800" dirty="0">
              <a:solidFill>
                <a:schemeClr val="bg2">
                  <a:lumMod val="10000"/>
                </a:schemeClr>
              </a:solidFill>
            </a:endParaRPr>
          </a:p>
          <a:p>
            <a:endParaRPr lang="en-US" dirty="0">
              <a:solidFill>
                <a:schemeClr val="bg2">
                  <a:lumMod val="10000"/>
                </a:schemeClr>
              </a:solidFill>
            </a:endParaRPr>
          </a:p>
        </p:txBody>
      </p:sp>
    </p:spTree>
    <p:extLst>
      <p:ext uri="{BB962C8B-B14F-4D97-AF65-F5344CB8AC3E}">
        <p14:creationId xmlns:p14="http://schemas.microsoft.com/office/powerpoint/2010/main" val="354373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9AC3-424B-8F6C-C18F-06DBDCD32C15}"/>
              </a:ext>
            </a:extLst>
          </p:cNvPr>
          <p:cNvSpPr>
            <a:spLocks noGrp="1"/>
          </p:cNvSpPr>
          <p:nvPr>
            <p:ph type="title"/>
          </p:nvPr>
        </p:nvSpPr>
        <p:spPr/>
        <p:txBody>
          <a:bodyPr/>
          <a:lstStyle/>
          <a:p>
            <a:pPr algn="ctr"/>
            <a:r>
              <a:rPr lang="en-US" b="1" dirty="0"/>
              <a:t>Progress to Date </a:t>
            </a:r>
            <a:r>
              <a:rPr lang="en-US" b="1" dirty="0">
                <a:solidFill>
                  <a:schemeClr val="bg1"/>
                </a:solidFill>
              </a:rPr>
              <a:t>2</a:t>
            </a:r>
          </a:p>
        </p:txBody>
      </p:sp>
      <p:sp>
        <p:nvSpPr>
          <p:cNvPr id="3" name="Content Placeholder 2">
            <a:extLst>
              <a:ext uri="{FF2B5EF4-FFF2-40B4-BE49-F238E27FC236}">
                <a16:creationId xmlns:a16="http://schemas.microsoft.com/office/drawing/2014/main" id="{E30AB571-F2B0-F070-DF3C-A98821F36DF6}"/>
              </a:ext>
            </a:extLst>
          </p:cNvPr>
          <p:cNvSpPr>
            <a:spLocks noGrp="1"/>
          </p:cNvSpPr>
          <p:nvPr>
            <p:ph idx="1"/>
          </p:nvPr>
        </p:nvSpPr>
        <p:spPr/>
        <p:txBody>
          <a:bodyPr>
            <a:normAutofit lnSpcReduction="10000"/>
          </a:bodyPr>
          <a:lstStyle/>
          <a:p>
            <a:pPr marL="508000" indent="-457200">
              <a:buClr>
                <a:srgbClr val="53575A"/>
              </a:buClr>
              <a:buSzPts val="2800"/>
            </a:pPr>
            <a:r>
              <a:rPr lang="en-US" sz="2800" dirty="0">
                <a:solidFill>
                  <a:schemeClr val="bg2">
                    <a:lumMod val="10000"/>
                  </a:schemeClr>
                </a:solidFill>
              </a:rPr>
              <a:t>The CCN Task Force members are working towards agreement on what is “common,” to explicitly define and outline key definitions that will impact the work, and to complete its work on the final report to the legislature by its December 2023 meeting</a:t>
            </a:r>
          </a:p>
          <a:p>
            <a:pPr marL="457200" marR="0" lvl="0" indent="-406400" algn="l" rtl="0">
              <a:lnSpc>
                <a:spcPct val="90000"/>
              </a:lnSpc>
              <a:spcBef>
                <a:spcPts val="1000"/>
              </a:spcBef>
              <a:spcAft>
                <a:spcPts val="0"/>
              </a:spcAft>
              <a:buClr>
                <a:srgbClr val="53575A"/>
              </a:buClr>
              <a:buSzPts val="2800"/>
              <a:buFont typeface="Arial"/>
              <a:buChar char="•"/>
            </a:pPr>
            <a:endParaRPr lang="en-US" dirty="0">
              <a:solidFill>
                <a:schemeClr val="bg2">
                  <a:lumMod val="10000"/>
                </a:schemeClr>
              </a:solidFill>
            </a:endParaRPr>
          </a:p>
          <a:p>
            <a:pPr marL="457200" marR="0" lvl="0" indent="-406400" algn="l" rtl="0">
              <a:lnSpc>
                <a:spcPct val="90000"/>
              </a:lnSpc>
              <a:spcBef>
                <a:spcPts val="1000"/>
              </a:spcBef>
              <a:spcAft>
                <a:spcPts val="0"/>
              </a:spcAft>
              <a:buClr>
                <a:srgbClr val="53575A"/>
              </a:buClr>
              <a:buSzPts val="2800"/>
              <a:buFont typeface="Arial"/>
              <a:buChar char="•"/>
            </a:pPr>
            <a:r>
              <a:rPr lang="en-US" sz="2800" dirty="0">
                <a:solidFill>
                  <a:srgbClr val="002060"/>
                </a:solidFill>
                <a:hlinkClick r:id="rId2">
                  <a:extLst>
                    <a:ext uri="{A12FA001-AC4F-418D-AE19-62706E023703}">
                      <ahyp:hlinkClr xmlns:ahyp="http://schemas.microsoft.com/office/drawing/2018/hyperlinkcolor" val="tx"/>
                    </a:ext>
                  </a:extLst>
                </a:hlinkClick>
              </a:rPr>
              <a:t>Initial draft outline</a:t>
            </a:r>
            <a:r>
              <a:rPr lang="en-US" sz="2800" dirty="0">
                <a:solidFill>
                  <a:srgbClr val="002060"/>
                </a:solidFill>
              </a:rPr>
              <a:t> </a:t>
            </a:r>
            <a:r>
              <a:rPr lang="en-US" sz="2800" dirty="0">
                <a:solidFill>
                  <a:schemeClr val="bg2">
                    <a:lumMod val="10000"/>
                  </a:schemeClr>
                </a:solidFill>
              </a:rPr>
              <a:t>for the report was discussed at its August 31, 2023 meeting; next iteration of the draft will be available on or before October 8, 2023  </a:t>
            </a:r>
          </a:p>
          <a:p>
            <a:pPr marL="457200" marR="0" lvl="0" indent="-406400" algn="l" rtl="0">
              <a:lnSpc>
                <a:spcPct val="90000"/>
              </a:lnSpc>
              <a:spcBef>
                <a:spcPts val="1000"/>
              </a:spcBef>
              <a:spcAft>
                <a:spcPts val="0"/>
              </a:spcAft>
              <a:buClr>
                <a:srgbClr val="53575A"/>
              </a:buClr>
              <a:buSzPts val="2800"/>
              <a:buFont typeface="Arial"/>
              <a:buChar char="•"/>
            </a:pPr>
            <a:endParaRPr lang="en-US" dirty="0">
              <a:solidFill>
                <a:schemeClr val="bg2">
                  <a:lumMod val="10000"/>
                </a:schemeClr>
              </a:solidFill>
            </a:endParaRPr>
          </a:p>
          <a:p>
            <a:pPr marL="457200" marR="0" lvl="0" indent="-406400" algn="l" rtl="0">
              <a:lnSpc>
                <a:spcPct val="90000"/>
              </a:lnSpc>
              <a:spcBef>
                <a:spcPts val="1000"/>
              </a:spcBef>
              <a:spcAft>
                <a:spcPts val="0"/>
              </a:spcAft>
              <a:buClr>
                <a:srgbClr val="53575A"/>
              </a:buClr>
              <a:buSzPts val="2800"/>
              <a:buFont typeface="Arial"/>
              <a:buChar char="•"/>
            </a:pPr>
            <a:r>
              <a:rPr lang="en-US" dirty="0">
                <a:solidFill>
                  <a:schemeClr val="bg2">
                    <a:lumMod val="10000"/>
                  </a:schemeClr>
                </a:solidFill>
              </a:rPr>
              <a:t>Final report will consist of a Recommended Implementation Plan for Common Course Numbering – December 7, 2023</a:t>
            </a:r>
          </a:p>
          <a:p>
            <a:endParaRPr lang="en-US" dirty="0">
              <a:solidFill>
                <a:schemeClr val="bg2">
                  <a:lumMod val="10000"/>
                </a:schemeClr>
              </a:solidFill>
            </a:endParaRPr>
          </a:p>
        </p:txBody>
      </p:sp>
    </p:spTree>
    <p:extLst>
      <p:ext uri="{BB962C8B-B14F-4D97-AF65-F5344CB8AC3E}">
        <p14:creationId xmlns:p14="http://schemas.microsoft.com/office/powerpoint/2010/main" val="351901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1E83-E35A-4222-A244-ED2162210B63}"/>
              </a:ext>
            </a:extLst>
          </p:cNvPr>
          <p:cNvSpPr>
            <a:spLocks noGrp="1"/>
          </p:cNvSpPr>
          <p:nvPr>
            <p:ph type="title"/>
          </p:nvPr>
        </p:nvSpPr>
        <p:spPr>
          <a:xfrm>
            <a:off x="351693" y="365125"/>
            <a:ext cx="11153670" cy="786781"/>
          </a:xfrm>
        </p:spPr>
        <p:txBody>
          <a:bodyPr>
            <a:normAutofit fontScale="90000"/>
          </a:bodyPr>
          <a:lstStyle/>
          <a:p>
            <a:pPr algn="ctr"/>
            <a:r>
              <a:rPr lang="en-US" sz="4000" b="1" dirty="0"/>
              <a:t>Implementation Recommendations are In Progress</a:t>
            </a:r>
          </a:p>
        </p:txBody>
      </p:sp>
      <p:sp>
        <p:nvSpPr>
          <p:cNvPr id="3" name="Content Placeholder 2">
            <a:extLst>
              <a:ext uri="{FF2B5EF4-FFF2-40B4-BE49-F238E27FC236}">
                <a16:creationId xmlns:a16="http://schemas.microsoft.com/office/drawing/2014/main" id="{E06EDBDC-1E8D-D4C2-0E5A-E76DE575EC97}"/>
              </a:ext>
            </a:extLst>
          </p:cNvPr>
          <p:cNvSpPr>
            <a:spLocks noGrp="1"/>
          </p:cNvSpPr>
          <p:nvPr>
            <p:ph idx="1"/>
          </p:nvPr>
        </p:nvSpPr>
        <p:spPr>
          <a:xfrm>
            <a:off x="838200" y="1349829"/>
            <a:ext cx="10515600" cy="5003469"/>
          </a:xfrm>
        </p:spPr>
        <p:txBody>
          <a:bodyPr>
            <a:normAutofit fontScale="92500" lnSpcReduction="20000"/>
          </a:bodyPr>
          <a:lstStyle/>
          <a:p>
            <a:r>
              <a:rPr lang="en-US" dirty="0"/>
              <a:t>Implementation work group includes ASCCC President, two AOs, and one representative each from UCOP, CSUCO, and AICCU</a:t>
            </a:r>
          </a:p>
          <a:p>
            <a:endParaRPr lang="en-US" dirty="0"/>
          </a:p>
          <a:p>
            <a:r>
              <a:rPr lang="en-US" dirty="0"/>
              <a:t>Implementation work group met multiple times over the summer to develop recommendations for implementing common course numbering</a:t>
            </a:r>
          </a:p>
          <a:p>
            <a:endParaRPr lang="en-US" dirty="0"/>
          </a:p>
          <a:p>
            <a:r>
              <a:rPr lang="en-US" dirty="0"/>
              <a:t>Outcomes included recommendations for definitions of terms, extent of commonality, taxonomy for common course numbers, and initial phases for implementation</a:t>
            </a:r>
          </a:p>
          <a:p>
            <a:endParaRPr lang="en-US" dirty="0"/>
          </a:p>
          <a:p>
            <a:r>
              <a:rPr lang="en-US" dirty="0"/>
              <a:t>Work group reached consensus to recommend to the CCN Task Force the parameters for common course elements be limited to the following: </a:t>
            </a:r>
          </a:p>
          <a:p>
            <a:pPr lvl="1"/>
            <a:r>
              <a:rPr lang="en-US" dirty="0"/>
              <a:t>Identical course subject prefix, number, title, description, and requisites</a:t>
            </a:r>
          </a:p>
          <a:p>
            <a:pPr lvl="1"/>
            <a:r>
              <a:rPr lang="en-US" dirty="0"/>
              <a:t>Minimum required units</a:t>
            </a:r>
          </a:p>
          <a:p>
            <a:pPr lvl="1"/>
            <a:r>
              <a:rPr lang="en-US" dirty="0"/>
              <a:t>Equivalent minimum required content and objectives</a:t>
            </a:r>
          </a:p>
          <a:p>
            <a:pPr marL="457200" lvl="1" indent="0">
              <a:buNone/>
            </a:pPr>
            <a:endParaRPr lang="en-US" dirty="0"/>
          </a:p>
        </p:txBody>
      </p:sp>
    </p:spTree>
    <p:extLst>
      <p:ext uri="{BB962C8B-B14F-4D97-AF65-F5344CB8AC3E}">
        <p14:creationId xmlns:p14="http://schemas.microsoft.com/office/powerpoint/2010/main" val="313160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7D0F-44F4-8D7C-4B07-614E7335BF5E}"/>
              </a:ext>
            </a:extLst>
          </p:cNvPr>
          <p:cNvSpPr>
            <a:spLocks noGrp="1"/>
          </p:cNvSpPr>
          <p:nvPr>
            <p:ph type="title"/>
          </p:nvPr>
        </p:nvSpPr>
        <p:spPr/>
        <p:txBody>
          <a:bodyPr/>
          <a:lstStyle/>
          <a:p>
            <a:pPr algn="ctr"/>
            <a:r>
              <a:rPr lang="en-US" b="1" dirty="0"/>
              <a:t>Resources</a:t>
            </a:r>
            <a:r>
              <a:rPr lang="en-US" dirty="0"/>
              <a:t>	</a:t>
            </a:r>
          </a:p>
        </p:txBody>
      </p:sp>
      <p:sp>
        <p:nvSpPr>
          <p:cNvPr id="3" name="Content Placeholder 2">
            <a:extLst>
              <a:ext uri="{FF2B5EF4-FFF2-40B4-BE49-F238E27FC236}">
                <a16:creationId xmlns:a16="http://schemas.microsoft.com/office/drawing/2014/main" id="{3C34B5E3-DAD4-8DAA-3164-5ED5B500DA70}"/>
              </a:ext>
            </a:extLst>
          </p:cNvPr>
          <p:cNvSpPr>
            <a:spLocks noGrp="1"/>
          </p:cNvSpPr>
          <p:nvPr>
            <p:ph idx="1"/>
          </p:nvPr>
        </p:nvSpPr>
        <p:spPr/>
        <p:txBody>
          <a:bodyPr/>
          <a:lstStyle/>
          <a:p>
            <a:pPr marL="0" indent="0">
              <a:buNone/>
            </a:pPr>
            <a:r>
              <a:rPr lang="en-US" dirty="0">
                <a:hlinkClick r:id="rId2"/>
              </a:rPr>
              <a:t>AB 1111 Common Course Numbering Project website</a:t>
            </a:r>
            <a:r>
              <a:rPr lang="en-US" sz="2400" dirty="0"/>
              <a:t> </a:t>
            </a:r>
            <a:r>
              <a:rPr lang="en-US" dirty="0"/>
              <a:t>– includes the CCN Task Force meeting schedule and all meeting agendas, meeting materials and PowerPoints, minutes</a:t>
            </a:r>
          </a:p>
          <a:p>
            <a:pPr marL="0" indent="0">
              <a:buNone/>
            </a:pPr>
            <a:endParaRPr lang="en-US" dirty="0"/>
          </a:p>
          <a:p>
            <a:pPr marL="0" indent="0">
              <a:buNone/>
            </a:pPr>
            <a:r>
              <a:rPr lang="en-US" dirty="0">
                <a:hlinkClick r:id="rId3"/>
              </a:rPr>
              <a:t>Draft Outline of Findings and Considerations for the Summary Report</a:t>
            </a:r>
            <a:r>
              <a:rPr lang="en-US" sz="2400" dirty="0"/>
              <a:t> </a:t>
            </a:r>
            <a:r>
              <a:rPr lang="en-US" dirty="0"/>
              <a:t>– this includes recommendations from the work groups and was first reviewed at the August 31 meeting and will be further revised at the future meetings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5828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BDC7E-EB43-2E57-EC5E-356C81603F54}"/>
              </a:ext>
            </a:extLst>
          </p:cNvPr>
          <p:cNvSpPr>
            <a:spLocks noGrp="1"/>
          </p:cNvSpPr>
          <p:nvPr>
            <p:ph type="title"/>
          </p:nvPr>
        </p:nvSpPr>
        <p:spPr/>
        <p:txBody>
          <a:bodyPr/>
          <a:lstStyle/>
          <a:p>
            <a:pPr algn="ctr"/>
            <a:r>
              <a:rPr lang="en-US" b="1" dirty="0"/>
              <a:t>What Can We Be Doing Now?	</a:t>
            </a:r>
          </a:p>
        </p:txBody>
      </p:sp>
      <p:sp>
        <p:nvSpPr>
          <p:cNvPr id="3" name="Content Placeholder 2">
            <a:extLst>
              <a:ext uri="{FF2B5EF4-FFF2-40B4-BE49-F238E27FC236}">
                <a16:creationId xmlns:a16="http://schemas.microsoft.com/office/drawing/2014/main" id="{A9281ED8-E717-505C-CD9C-55A8386C98C2}"/>
              </a:ext>
            </a:extLst>
          </p:cNvPr>
          <p:cNvSpPr>
            <a:spLocks noGrp="1"/>
          </p:cNvSpPr>
          <p:nvPr>
            <p:ph idx="1"/>
          </p:nvPr>
        </p:nvSpPr>
        <p:spPr/>
        <p:txBody>
          <a:bodyPr>
            <a:normAutofit fontScale="77500" lnSpcReduction="20000"/>
          </a:bodyPr>
          <a:lstStyle/>
          <a:p>
            <a:pPr marL="514350" indent="-514350">
              <a:buAutoNum type="arabicPeriod"/>
            </a:pPr>
            <a:r>
              <a:rPr lang="en-US" dirty="0"/>
              <a:t>What can you do now or this fall?</a:t>
            </a:r>
          </a:p>
          <a:p>
            <a:pPr marL="971550" lvl="1" indent="-514350">
              <a:buFont typeface="+mj-lt"/>
              <a:buAutoNum type="alphaLcPeriod"/>
            </a:pPr>
            <a:r>
              <a:rPr lang="en-US" dirty="0"/>
              <a:t>College/District </a:t>
            </a:r>
          </a:p>
          <a:p>
            <a:pPr marL="1428750" lvl="2" indent="-514350">
              <a:buFont typeface="+mj-lt"/>
              <a:buAutoNum type="romanLcPeriod"/>
            </a:pPr>
            <a:r>
              <a:rPr lang="en-US" dirty="0"/>
              <a:t>Affirm college and district curriculum approval processes </a:t>
            </a:r>
          </a:p>
          <a:p>
            <a:pPr marL="1428750" lvl="2" indent="-514350">
              <a:buFont typeface="+mj-lt"/>
              <a:buAutoNum type="romanLcPeriod"/>
            </a:pPr>
            <a:r>
              <a:rPr lang="en-US" dirty="0"/>
              <a:t>Consider an expedited yet thorough process for the volume of curriculum that will through</a:t>
            </a:r>
          </a:p>
          <a:p>
            <a:pPr marL="971550" lvl="1" indent="-514350">
              <a:buFont typeface="+mj-lt"/>
              <a:buAutoNum type="alphaLcPeriod"/>
            </a:pPr>
            <a:r>
              <a:rPr lang="en-US" dirty="0"/>
              <a:t>Curriculum Committee/Academic Senate</a:t>
            </a:r>
          </a:p>
          <a:p>
            <a:pPr marL="1428750" lvl="2" indent="-514350">
              <a:buFont typeface="+mj-lt"/>
              <a:buAutoNum type="romanLcPeriod"/>
            </a:pPr>
            <a:r>
              <a:rPr lang="en-US" dirty="0"/>
              <a:t>Ensure curriculum approval processes are well-established, understood, and followed</a:t>
            </a:r>
          </a:p>
          <a:p>
            <a:pPr marL="1428750" lvl="2" indent="-514350">
              <a:buFont typeface="+mj-lt"/>
              <a:buAutoNum type="romanLcPeriod"/>
            </a:pPr>
            <a:r>
              <a:rPr lang="en-US" dirty="0"/>
              <a:t>Work with administration to make sure resources (people and funding) are adequate for the volume of work</a:t>
            </a:r>
          </a:p>
          <a:p>
            <a:pPr marL="971550" lvl="1" indent="-514350">
              <a:buFont typeface="+mj-lt"/>
              <a:buAutoNum type="alphaLcPeriod"/>
            </a:pPr>
            <a:r>
              <a:rPr lang="en-US" dirty="0"/>
              <a:t>Department</a:t>
            </a:r>
          </a:p>
          <a:p>
            <a:pPr marL="1428750" lvl="2" indent="-514350">
              <a:buFont typeface="+mj-lt"/>
              <a:buAutoNum type="romanLcPeriod"/>
            </a:pPr>
            <a:r>
              <a:rPr lang="en-US" dirty="0"/>
              <a:t>Begin reviewing your curriculum from a global perspective – how do your GE/majors courses align with such courses at other colleges?</a:t>
            </a:r>
          </a:p>
          <a:p>
            <a:pPr marL="971550" lvl="1" indent="-514350">
              <a:buFont typeface="+mj-lt"/>
              <a:buAutoNum type="alphaLcPeriod"/>
            </a:pPr>
            <a:endParaRPr lang="en-US" dirty="0"/>
          </a:p>
          <a:p>
            <a:pPr marL="514350" indent="-514350">
              <a:buAutoNum type="arabicPeriod"/>
            </a:pPr>
            <a:r>
              <a:rPr lang="en-US" dirty="0"/>
              <a:t>What can you do at the state level?</a:t>
            </a:r>
          </a:p>
          <a:p>
            <a:pPr marL="971550" lvl="1" indent="-514350">
              <a:buFont typeface="+mj-lt"/>
              <a:buAutoNum type="alphaLcPeriod"/>
            </a:pPr>
            <a:r>
              <a:rPr lang="en-US" dirty="0"/>
              <a:t>Encourage faculty to participate in volunteer opportunities – complete the </a:t>
            </a:r>
            <a:r>
              <a:rPr lang="en-US" dirty="0">
                <a:hlinkClick r:id="rId2"/>
              </a:rPr>
              <a:t>Volunteer for Statewide Service</a:t>
            </a:r>
            <a:r>
              <a:rPr lang="en-US" dirty="0"/>
              <a:t> form</a:t>
            </a:r>
          </a:p>
          <a:p>
            <a:pPr marL="971550" lvl="1" indent="-514350">
              <a:buFont typeface="+mj-lt"/>
              <a:buAutoNum type="alphaLcPeriod"/>
            </a:pPr>
            <a:r>
              <a:rPr lang="en-US" dirty="0"/>
              <a:t>Participate in Discipline Input Groups</a:t>
            </a:r>
          </a:p>
          <a:p>
            <a:pPr marL="971550" lvl="1" indent="-514350">
              <a:buFont typeface="+mj-lt"/>
              <a:buAutoNum type="alphaLcPeriod"/>
            </a:pPr>
            <a:r>
              <a:rPr lang="en-US" dirty="0"/>
              <a:t>Respond to faculty surveys for vetting of processes, descriptors, and such</a:t>
            </a:r>
          </a:p>
          <a:p>
            <a:pPr marL="514350" indent="-514350">
              <a:buAutoNum type="arabicPeriod"/>
            </a:pPr>
            <a:endParaRPr lang="en-US" dirty="0"/>
          </a:p>
          <a:p>
            <a:pPr marL="457200" lvl="1" indent="0">
              <a:buNone/>
            </a:pPr>
            <a:endParaRPr lang="en-US" dirty="0"/>
          </a:p>
          <a:p>
            <a:pPr marL="514350" indent="-514350">
              <a:buAutoNum type="arabicPeriod"/>
            </a:pPr>
            <a:endParaRPr lang="en-US" dirty="0"/>
          </a:p>
        </p:txBody>
      </p:sp>
    </p:spTree>
    <p:extLst>
      <p:ext uri="{BB962C8B-B14F-4D97-AF65-F5344CB8AC3E}">
        <p14:creationId xmlns:p14="http://schemas.microsoft.com/office/powerpoint/2010/main" val="2150602285"/>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Watercolor" id="{EC76D762-A8FA-D047-BAA8-B208C1AAC677}" vid="{87A44A1E-F127-FB44-BF5A-3A443F012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1169</TotalTime>
  <Words>866</Words>
  <Application>Microsoft Office PowerPoint</Application>
  <PresentationFormat>Widescreen</PresentationFormat>
  <Paragraphs>76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Crimson Text</vt:lpstr>
      <vt:lpstr>Gill Sans</vt:lpstr>
      <vt:lpstr>Palatino</vt:lpstr>
      <vt:lpstr>Arial</vt:lpstr>
      <vt:lpstr>Calibri</vt:lpstr>
      <vt:lpstr>Source Sans Pro</vt:lpstr>
      <vt:lpstr>Office Theme</vt:lpstr>
      <vt:lpstr>AB 1111: Common Course Numbering</vt:lpstr>
      <vt:lpstr>A Very Brief History of Attempts at  Common Course Numbering</vt:lpstr>
      <vt:lpstr>The BIG Question: Will CCN be implemented by July 1, 2024?</vt:lpstr>
      <vt:lpstr>Common Course Numbering Task Force Membership Overview </vt:lpstr>
      <vt:lpstr>Progress to Date</vt:lpstr>
      <vt:lpstr>Progress to Date 2</vt:lpstr>
      <vt:lpstr>Implementation Recommendations are In Progress</vt:lpstr>
      <vt:lpstr>Resources </vt:lpstr>
      <vt:lpstr>What Can We Be Doing Now? </vt:lpstr>
      <vt:lpstr>Questions?   Thank you!    info@asccc.org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Plenary Planning</dc:title>
  <dc:creator>Krystinne Mica</dc:creator>
  <cp:lastModifiedBy>Kyoko Hatano</cp:lastModifiedBy>
  <cp:revision>56</cp:revision>
  <dcterms:created xsi:type="dcterms:W3CDTF">2021-08-05T18:38:53Z</dcterms:created>
  <dcterms:modified xsi:type="dcterms:W3CDTF">2023-09-24T04:40:30Z</dcterms:modified>
</cp:coreProperties>
</file>