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0" r:id="rId2"/>
    <p:sldId id="261" r:id="rId3"/>
    <p:sldId id="298" r:id="rId4"/>
    <p:sldId id="271" r:id="rId5"/>
    <p:sldId id="281" r:id="rId6"/>
    <p:sldId id="282" r:id="rId7"/>
    <p:sldId id="283" r:id="rId8"/>
    <p:sldId id="297" r:id="rId9"/>
    <p:sldId id="287" r:id="rId10"/>
    <p:sldId id="294" r:id="rId11"/>
    <p:sldId id="285" r:id="rId12"/>
    <p:sldId id="288" r:id="rId13"/>
    <p:sldId id="289" r:id="rId14"/>
    <p:sldId id="290" r:id="rId15"/>
    <p:sldId id="291" r:id="rId16"/>
    <p:sldId id="292" r:id="rId17"/>
    <p:sldId id="293" r:id="rId18"/>
    <p:sldId id="284"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58"/>
    <p:restoredTop sz="94706"/>
  </p:normalViewPr>
  <p:slideViewPr>
    <p:cSldViewPr snapToGrid="0">
      <p:cViewPr varScale="1">
        <p:scale>
          <a:sx n="65" d="100"/>
          <a:sy n="65" d="100"/>
        </p:scale>
        <p:origin x="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D7B81-E023-4184-86CB-D9746D97B63D}"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FE4F2F22-81FA-4D7C-97FB-FBCE9FD37414}">
      <dgm:prSet/>
      <dgm:spPr/>
      <dgm:t>
        <a:bodyPr/>
        <a:lstStyle/>
        <a:p>
          <a:pPr>
            <a:lnSpc>
              <a:spcPct val="100000"/>
            </a:lnSpc>
          </a:pPr>
          <a:r>
            <a:rPr lang="en-US" dirty="0">
              <a:latin typeface="Calibri" panose="020F0502020204030204"/>
            </a:rPr>
            <a:t>Review: AB 928</a:t>
          </a:r>
        </a:p>
      </dgm:t>
    </dgm:pt>
    <dgm:pt modelId="{274C15CD-97CC-48F2-B6C7-75F5D83B94D7}" type="parTrans" cxnId="{E0C836D7-03EC-4719-9209-A409BC73F44F}">
      <dgm:prSet/>
      <dgm:spPr/>
      <dgm:t>
        <a:bodyPr/>
        <a:lstStyle/>
        <a:p>
          <a:endParaRPr lang="en-US"/>
        </a:p>
      </dgm:t>
    </dgm:pt>
    <dgm:pt modelId="{ED12B676-4F6A-49DA-8A28-BFEE3352F165}" type="sibTrans" cxnId="{E0C836D7-03EC-4719-9209-A409BC73F44F}">
      <dgm:prSet/>
      <dgm:spPr/>
      <dgm:t>
        <a:bodyPr/>
        <a:lstStyle/>
        <a:p>
          <a:pPr>
            <a:lnSpc>
              <a:spcPct val="100000"/>
            </a:lnSpc>
          </a:pPr>
          <a:endParaRPr lang="en-US"/>
        </a:p>
      </dgm:t>
    </dgm:pt>
    <dgm:pt modelId="{F8037C28-3F42-47A6-B10F-37FB0B407D6A}">
      <dgm:prSet/>
      <dgm:spPr/>
      <dgm:t>
        <a:bodyPr/>
        <a:lstStyle/>
        <a:p>
          <a:pPr>
            <a:lnSpc>
              <a:spcPct val="100000"/>
            </a:lnSpc>
          </a:pPr>
          <a:r>
            <a:rPr lang="en-US" dirty="0"/>
            <a:t>Review: AB 928 ADT Intersegmental Implementation Committee</a:t>
          </a:r>
        </a:p>
      </dgm:t>
    </dgm:pt>
    <dgm:pt modelId="{E17CFFA0-C75B-4818-B251-B0B93B2DCD26}" type="parTrans" cxnId="{46A2000D-65F1-4C07-98B5-B62885704B45}">
      <dgm:prSet/>
      <dgm:spPr/>
      <dgm:t>
        <a:bodyPr/>
        <a:lstStyle/>
        <a:p>
          <a:endParaRPr lang="en-US"/>
        </a:p>
      </dgm:t>
    </dgm:pt>
    <dgm:pt modelId="{A13DEE97-CF6B-4325-A862-704EF8A7756A}" type="sibTrans" cxnId="{46A2000D-65F1-4C07-98B5-B62885704B45}">
      <dgm:prSet/>
      <dgm:spPr/>
      <dgm:t>
        <a:bodyPr/>
        <a:lstStyle/>
        <a:p>
          <a:pPr>
            <a:lnSpc>
              <a:spcPct val="100000"/>
            </a:lnSpc>
          </a:pPr>
          <a:endParaRPr lang="en-US"/>
        </a:p>
      </dgm:t>
    </dgm:pt>
    <dgm:pt modelId="{E818FDA6-C925-4826-9B73-5C53D37660AA}">
      <dgm:prSet/>
      <dgm:spPr/>
      <dgm:t>
        <a:bodyPr/>
        <a:lstStyle/>
        <a:p>
          <a:pPr>
            <a:lnSpc>
              <a:spcPct val="100000"/>
            </a:lnSpc>
          </a:pPr>
          <a:r>
            <a:rPr lang="en-US" dirty="0"/>
            <a:t>Draft Report</a:t>
          </a:r>
        </a:p>
        <a:p>
          <a:pPr>
            <a:lnSpc>
              <a:spcPct val="100000"/>
            </a:lnSpc>
          </a:pPr>
          <a:r>
            <a:rPr lang="en-US" dirty="0"/>
            <a:t>Version: November 2023</a:t>
          </a:r>
        </a:p>
      </dgm:t>
    </dgm:pt>
    <dgm:pt modelId="{80B3C0D6-1AC5-4D10-AACE-57B8442DFB60}" type="parTrans" cxnId="{BF5753D2-8D76-448F-96BF-318990251231}">
      <dgm:prSet/>
      <dgm:spPr/>
      <dgm:t>
        <a:bodyPr/>
        <a:lstStyle/>
        <a:p>
          <a:endParaRPr lang="en-US"/>
        </a:p>
      </dgm:t>
    </dgm:pt>
    <dgm:pt modelId="{8C9FC7B3-D772-4011-8CC5-C1542AF51CF8}" type="sibTrans" cxnId="{BF5753D2-8D76-448F-96BF-318990251231}">
      <dgm:prSet/>
      <dgm:spPr/>
      <dgm:t>
        <a:bodyPr/>
        <a:lstStyle/>
        <a:p>
          <a:pPr>
            <a:lnSpc>
              <a:spcPct val="100000"/>
            </a:lnSpc>
          </a:pPr>
          <a:endParaRPr lang="en-US"/>
        </a:p>
      </dgm:t>
    </dgm:pt>
    <dgm:pt modelId="{11475A2C-1F3F-4091-88F7-C5C055CFD5D0}">
      <dgm:prSet/>
      <dgm:spPr/>
      <dgm:t>
        <a:bodyPr/>
        <a:lstStyle/>
        <a:p>
          <a:pPr>
            <a:lnSpc>
              <a:spcPct val="100000"/>
            </a:lnSpc>
          </a:pPr>
          <a:r>
            <a:rPr lang="en-US" dirty="0"/>
            <a:t>Discussion / Q &amp; A</a:t>
          </a:r>
        </a:p>
      </dgm:t>
    </dgm:pt>
    <dgm:pt modelId="{7A2214DA-42F8-49A4-888A-AEE72090F4DE}" type="parTrans" cxnId="{7115A718-71D0-494C-A4EC-ED33D427240F}">
      <dgm:prSet/>
      <dgm:spPr/>
      <dgm:t>
        <a:bodyPr/>
        <a:lstStyle/>
        <a:p>
          <a:endParaRPr lang="en-US"/>
        </a:p>
      </dgm:t>
    </dgm:pt>
    <dgm:pt modelId="{A95568C0-FF77-4E9E-B6F0-921AAD60D1BA}" type="sibTrans" cxnId="{7115A718-71D0-494C-A4EC-ED33D427240F}">
      <dgm:prSet/>
      <dgm:spPr/>
      <dgm:t>
        <a:bodyPr/>
        <a:lstStyle/>
        <a:p>
          <a:endParaRPr lang="en-US"/>
        </a:p>
      </dgm:t>
    </dgm:pt>
    <dgm:pt modelId="{126F9145-036A-423E-9CD7-CDEFBE5CA864}" type="pres">
      <dgm:prSet presAssocID="{7C0D7B81-E023-4184-86CB-D9746D97B63D}" presName="root" presStyleCnt="0">
        <dgm:presLayoutVars>
          <dgm:dir/>
          <dgm:resizeHandles val="exact"/>
        </dgm:presLayoutVars>
      </dgm:prSet>
      <dgm:spPr/>
    </dgm:pt>
    <dgm:pt modelId="{699E4B65-D7ED-48A3-9078-9D9131E47D12}" type="pres">
      <dgm:prSet presAssocID="{7C0D7B81-E023-4184-86CB-D9746D97B63D}" presName="container" presStyleCnt="0">
        <dgm:presLayoutVars>
          <dgm:dir/>
          <dgm:resizeHandles val="exact"/>
        </dgm:presLayoutVars>
      </dgm:prSet>
      <dgm:spPr/>
    </dgm:pt>
    <dgm:pt modelId="{1FF81EFA-E3DC-429D-AC89-60F05762BDBF}" type="pres">
      <dgm:prSet presAssocID="{FE4F2F22-81FA-4D7C-97FB-FBCE9FD37414}" presName="compNode" presStyleCnt="0"/>
      <dgm:spPr/>
    </dgm:pt>
    <dgm:pt modelId="{F054C22D-E998-482B-8CFE-6846CE902338}" type="pres">
      <dgm:prSet presAssocID="{FE4F2F22-81FA-4D7C-97FB-FBCE9FD37414}" presName="iconBgRect" presStyleLbl="bgShp" presStyleIdx="0" presStyleCnt="4"/>
      <dgm:spPr/>
    </dgm:pt>
    <dgm:pt modelId="{F3A605AF-E266-4783-AAE1-C1A743E69A70}" type="pres">
      <dgm:prSet presAssocID="{FE4F2F22-81FA-4D7C-97FB-FBCE9FD374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A3BD7F52-E134-4401-86BC-7057E5B48122}" type="pres">
      <dgm:prSet presAssocID="{FE4F2F22-81FA-4D7C-97FB-FBCE9FD37414}" presName="spaceRect" presStyleCnt="0"/>
      <dgm:spPr/>
    </dgm:pt>
    <dgm:pt modelId="{480132E3-6FF7-4E48-9C1E-9078230A73D4}" type="pres">
      <dgm:prSet presAssocID="{FE4F2F22-81FA-4D7C-97FB-FBCE9FD37414}" presName="textRect" presStyleLbl="revTx" presStyleIdx="0" presStyleCnt="4">
        <dgm:presLayoutVars>
          <dgm:chMax val="1"/>
          <dgm:chPref val="1"/>
        </dgm:presLayoutVars>
      </dgm:prSet>
      <dgm:spPr/>
    </dgm:pt>
    <dgm:pt modelId="{809DB08F-BCD5-48B3-AFD9-863A3A048674}" type="pres">
      <dgm:prSet presAssocID="{ED12B676-4F6A-49DA-8A28-BFEE3352F165}" presName="sibTrans" presStyleLbl="sibTrans2D1" presStyleIdx="0" presStyleCnt="0"/>
      <dgm:spPr/>
    </dgm:pt>
    <dgm:pt modelId="{97EB665E-CB8E-4580-BDBB-18CAADFB4779}" type="pres">
      <dgm:prSet presAssocID="{F8037C28-3F42-47A6-B10F-37FB0B407D6A}" presName="compNode" presStyleCnt="0"/>
      <dgm:spPr/>
    </dgm:pt>
    <dgm:pt modelId="{C317FD9B-A040-4A29-8725-CB655145302B}" type="pres">
      <dgm:prSet presAssocID="{F8037C28-3F42-47A6-B10F-37FB0B407D6A}" presName="iconBgRect" presStyleLbl="bgShp" presStyleIdx="1" presStyleCnt="4"/>
      <dgm:spPr/>
    </dgm:pt>
    <dgm:pt modelId="{7E25003D-8E4C-41D2-B8EC-53612C7B06FB}" type="pres">
      <dgm:prSet presAssocID="{F8037C28-3F42-47A6-B10F-37FB0B407D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D7409E22-6173-4E1D-B650-E4F42A10F0B3}" type="pres">
      <dgm:prSet presAssocID="{F8037C28-3F42-47A6-B10F-37FB0B407D6A}" presName="spaceRect" presStyleCnt="0"/>
      <dgm:spPr/>
    </dgm:pt>
    <dgm:pt modelId="{51E72CC3-0D38-4B1D-BFBB-A44F2E231C30}" type="pres">
      <dgm:prSet presAssocID="{F8037C28-3F42-47A6-B10F-37FB0B407D6A}" presName="textRect" presStyleLbl="revTx" presStyleIdx="1" presStyleCnt="4">
        <dgm:presLayoutVars>
          <dgm:chMax val="1"/>
          <dgm:chPref val="1"/>
        </dgm:presLayoutVars>
      </dgm:prSet>
      <dgm:spPr/>
    </dgm:pt>
    <dgm:pt modelId="{BA9A1BD0-2D72-426F-B0A1-1ED48D9E7989}" type="pres">
      <dgm:prSet presAssocID="{A13DEE97-CF6B-4325-A862-704EF8A7756A}" presName="sibTrans" presStyleLbl="sibTrans2D1" presStyleIdx="0" presStyleCnt="0"/>
      <dgm:spPr/>
    </dgm:pt>
    <dgm:pt modelId="{3171CF18-E5DE-4FBC-89B6-E4C641A97FD8}" type="pres">
      <dgm:prSet presAssocID="{E818FDA6-C925-4826-9B73-5C53D37660AA}" presName="compNode" presStyleCnt="0"/>
      <dgm:spPr/>
    </dgm:pt>
    <dgm:pt modelId="{DB115D16-F5F3-46FA-985C-66FECFD3CD6E}" type="pres">
      <dgm:prSet presAssocID="{E818FDA6-C925-4826-9B73-5C53D37660AA}" presName="iconBgRect" presStyleLbl="bgShp" presStyleIdx="2" presStyleCnt="4"/>
      <dgm:spPr/>
    </dgm:pt>
    <dgm:pt modelId="{BCD407C5-EB55-45C6-9A3B-B40017D8DA39}" type="pres">
      <dgm:prSet presAssocID="{E818FDA6-C925-4826-9B73-5C53D37660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2EF09A3-18E7-4AB1-81D3-CDC567B1DC18}" type="pres">
      <dgm:prSet presAssocID="{E818FDA6-C925-4826-9B73-5C53D37660AA}" presName="spaceRect" presStyleCnt="0"/>
      <dgm:spPr/>
    </dgm:pt>
    <dgm:pt modelId="{A5102BCE-17FA-4F32-A373-E15605DAD432}" type="pres">
      <dgm:prSet presAssocID="{E818FDA6-C925-4826-9B73-5C53D37660AA}" presName="textRect" presStyleLbl="revTx" presStyleIdx="2" presStyleCnt="4">
        <dgm:presLayoutVars>
          <dgm:chMax val="1"/>
          <dgm:chPref val="1"/>
        </dgm:presLayoutVars>
      </dgm:prSet>
      <dgm:spPr/>
    </dgm:pt>
    <dgm:pt modelId="{BA528044-4CF8-4534-8585-6A641C8DE6AF}" type="pres">
      <dgm:prSet presAssocID="{8C9FC7B3-D772-4011-8CC5-C1542AF51CF8}" presName="sibTrans" presStyleLbl="sibTrans2D1" presStyleIdx="0" presStyleCnt="0"/>
      <dgm:spPr/>
    </dgm:pt>
    <dgm:pt modelId="{C8263B0F-D481-4D9E-B10E-EB33BBABBC21}" type="pres">
      <dgm:prSet presAssocID="{11475A2C-1F3F-4091-88F7-C5C055CFD5D0}" presName="compNode" presStyleCnt="0"/>
      <dgm:spPr/>
    </dgm:pt>
    <dgm:pt modelId="{41FC997A-744A-4090-A6A4-5C0995723B67}" type="pres">
      <dgm:prSet presAssocID="{11475A2C-1F3F-4091-88F7-C5C055CFD5D0}" presName="iconBgRect" presStyleLbl="bgShp" presStyleIdx="3" presStyleCnt="4"/>
      <dgm:spPr/>
    </dgm:pt>
    <dgm:pt modelId="{8DFF4E42-B41C-46BB-B0FB-B23E856E9021}" type="pres">
      <dgm:prSet presAssocID="{11475A2C-1F3F-4091-88F7-C5C055CFD5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umpkin"/>
        </a:ext>
      </dgm:extLst>
    </dgm:pt>
    <dgm:pt modelId="{92402D3A-5286-42B2-BF04-AD0A8B8797DB}" type="pres">
      <dgm:prSet presAssocID="{11475A2C-1F3F-4091-88F7-C5C055CFD5D0}" presName="spaceRect" presStyleCnt="0"/>
      <dgm:spPr/>
    </dgm:pt>
    <dgm:pt modelId="{D08B4B31-F14D-4DC8-BACF-3D604856A65F}" type="pres">
      <dgm:prSet presAssocID="{11475A2C-1F3F-4091-88F7-C5C055CFD5D0}" presName="textRect" presStyleLbl="revTx" presStyleIdx="3" presStyleCnt="4">
        <dgm:presLayoutVars>
          <dgm:chMax val="1"/>
          <dgm:chPref val="1"/>
        </dgm:presLayoutVars>
      </dgm:prSet>
      <dgm:spPr/>
    </dgm:pt>
  </dgm:ptLst>
  <dgm:cxnLst>
    <dgm:cxn modelId="{BA534809-9A3C-5C46-9A55-46338E43E919}" type="presOf" srcId="{E818FDA6-C925-4826-9B73-5C53D37660AA}" destId="{A5102BCE-17FA-4F32-A373-E15605DAD432}" srcOrd="0" destOrd="0" presId="urn:microsoft.com/office/officeart/2018/2/layout/IconCircleList"/>
    <dgm:cxn modelId="{46A2000D-65F1-4C07-98B5-B62885704B45}" srcId="{7C0D7B81-E023-4184-86CB-D9746D97B63D}" destId="{F8037C28-3F42-47A6-B10F-37FB0B407D6A}" srcOrd="1" destOrd="0" parTransId="{E17CFFA0-C75B-4818-B251-B0B93B2DCD26}" sibTransId="{A13DEE97-CF6B-4325-A862-704EF8A7756A}"/>
    <dgm:cxn modelId="{7115A718-71D0-494C-A4EC-ED33D427240F}" srcId="{7C0D7B81-E023-4184-86CB-D9746D97B63D}" destId="{11475A2C-1F3F-4091-88F7-C5C055CFD5D0}" srcOrd="3" destOrd="0" parTransId="{7A2214DA-42F8-49A4-888A-AEE72090F4DE}" sibTransId="{A95568C0-FF77-4E9E-B6F0-921AAD60D1BA}"/>
    <dgm:cxn modelId="{D046A266-4596-7649-B467-9EE4A0BB216F}" type="presOf" srcId="{F8037C28-3F42-47A6-B10F-37FB0B407D6A}" destId="{51E72CC3-0D38-4B1D-BFBB-A44F2E231C30}" srcOrd="0" destOrd="0" presId="urn:microsoft.com/office/officeart/2018/2/layout/IconCircleList"/>
    <dgm:cxn modelId="{9F10C56B-0903-2B43-95A0-799DC187A9B9}" type="presOf" srcId="{ED12B676-4F6A-49DA-8A28-BFEE3352F165}" destId="{809DB08F-BCD5-48B3-AFD9-863A3A048674}" srcOrd="0" destOrd="0" presId="urn:microsoft.com/office/officeart/2018/2/layout/IconCircleList"/>
    <dgm:cxn modelId="{23D96D4D-6CB7-7945-8C2F-95BCB173BF79}" type="presOf" srcId="{8C9FC7B3-D772-4011-8CC5-C1542AF51CF8}" destId="{BA528044-4CF8-4534-8585-6A641C8DE6AF}" srcOrd="0" destOrd="0" presId="urn:microsoft.com/office/officeart/2018/2/layout/IconCircleList"/>
    <dgm:cxn modelId="{CF46F651-C7F7-B54A-AB89-D5DE3640D1CF}" type="presOf" srcId="{FE4F2F22-81FA-4D7C-97FB-FBCE9FD37414}" destId="{480132E3-6FF7-4E48-9C1E-9078230A73D4}" srcOrd="0" destOrd="0" presId="urn:microsoft.com/office/officeart/2018/2/layout/IconCircleList"/>
    <dgm:cxn modelId="{2C396559-0275-4C9A-943E-B51F8653927D}" type="presOf" srcId="{7C0D7B81-E023-4184-86CB-D9746D97B63D}" destId="{126F9145-036A-423E-9CD7-CDEFBE5CA864}" srcOrd="0" destOrd="0" presId="urn:microsoft.com/office/officeart/2018/2/layout/IconCircleList"/>
    <dgm:cxn modelId="{A3D2FE9D-A01B-0D4E-AA1F-13AD26006383}" type="presOf" srcId="{11475A2C-1F3F-4091-88F7-C5C055CFD5D0}" destId="{D08B4B31-F14D-4DC8-BACF-3D604856A65F}" srcOrd="0" destOrd="0" presId="urn:microsoft.com/office/officeart/2018/2/layout/IconCircleList"/>
    <dgm:cxn modelId="{BF5753D2-8D76-448F-96BF-318990251231}" srcId="{7C0D7B81-E023-4184-86CB-D9746D97B63D}" destId="{E818FDA6-C925-4826-9B73-5C53D37660AA}" srcOrd="2" destOrd="0" parTransId="{80B3C0D6-1AC5-4D10-AACE-57B8442DFB60}" sibTransId="{8C9FC7B3-D772-4011-8CC5-C1542AF51CF8}"/>
    <dgm:cxn modelId="{E0C836D7-03EC-4719-9209-A409BC73F44F}" srcId="{7C0D7B81-E023-4184-86CB-D9746D97B63D}" destId="{FE4F2F22-81FA-4D7C-97FB-FBCE9FD37414}" srcOrd="0" destOrd="0" parTransId="{274C15CD-97CC-48F2-B6C7-75F5D83B94D7}" sibTransId="{ED12B676-4F6A-49DA-8A28-BFEE3352F165}"/>
    <dgm:cxn modelId="{5B1298F9-C21B-6242-ADEC-4FB1E193F1FD}" type="presOf" srcId="{A13DEE97-CF6B-4325-A862-704EF8A7756A}" destId="{BA9A1BD0-2D72-426F-B0A1-1ED48D9E7989}" srcOrd="0" destOrd="0" presId="urn:microsoft.com/office/officeart/2018/2/layout/IconCircleList"/>
    <dgm:cxn modelId="{FC6A9980-B68A-8346-A8DF-79F38AC5E9D8}" type="presParOf" srcId="{126F9145-036A-423E-9CD7-CDEFBE5CA864}" destId="{699E4B65-D7ED-48A3-9078-9D9131E47D12}" srcOrd="0" destOrd="0" presId="urn:microsoft.com/office/officeart/2018/2/layout/IconCircleList"/>
    <dgm:cxn modelId="{B429EF30-22D1-A54E-94E8-2925483DAB85}" type="presParOf" srcId="{699E4B65-D7ED-48A3-9078-9D9131E47D12}" destId="{1FF81EFA-E3DC-429D-AC89-60F05762BDBF}" srcOrd="0" destOrd="0" presId="urn:microsoft.com/office/officeart/2018/2/layout/IconCircleList"/>
    <dgm:cxn modelId="{FD4E126A-9042-B440-9FC4-6A3B48DFE4FB}" type="presParOf" srcId="{1FF81EFA-E3DC-429D-AC89-60F05762BDBF}" destId="{F054C22D-E998-482B-8CFE-6846CE902338}" srcOrd="0" destOrd="0" presId="urn:microsoft.com/office/officeart/2018/2/layout/IconCircleList"/>
    <dgm:cxn modelId="{ACAE1A45-0E0C-2B41-AD9F-74665D103E28}" type="presParOf" srcId="{1FF81EFA-E3DC-429D-AC89-60F05762BDBF}" destId="{F3A605AF-E266-4783-AAE1-C1A743E69A70}" srcOrd="1" destOrd="0" presId="urn:microsoft.com/office/officeart/2018/2/layout/IconCircleList"/>
    <dgm:cxn modelId="{BA99CC90-70CD-7748-95D9-6B6E3AC0E46E}" type="presParOf" srcId="{1FF81EFA-E3DC-429D-AC89-60F05762BDBF}" destId="{A3BD7F52-E134-4401-86BC-7057E5B48122}" srcOrd="2" destOrd="0" presId="urn:microsoft.com/office/officeart/2018/2/layout/IconCircleList"/>
    <dgm:cxn modelId="{06AC43CB-D432-5348-939C-3CE69A366011}" type="presParOf" srcId="{1FF81EFA-E3DC-429D-AC89-60F05762BDBF}" destId="{480132E3-6FF7-4E48-9C1E-9078230A73D4}" srcOrd="3" destOrd="0" presId="urn:microsoft.com/office/officeart/2018/2/layout/IconCircleList"/>
    <dgm:cxn modelId="{0B8D5199-0759-434C-BF15-6A1DBA21DD5C}" type="presParOf" srcId="{699E4B65-D7ED-48A3-9078-9D9131E47D12}" destId="{809DB08F-BCD5-48B3-AFD9-863A3A048674}" srcOrd="1" destOrd="0" presId="urn:microsoft.com/office/officeart/2018/2/layout/IconCircleList"/>
    <dgm:cxn modelId="{97C3F388-83AB-FC47-94C8-1380B0440D2B}" type="presParOf" srcId="{699E4B65-D7ED-48A3-9078-9D9131E47D12}" destId="{97EB665E-CB8E-4580-BDBB-18CAADFB4779}" srcOrd="2" destOrd="0" presId="urn:microsoft.com/office/officeart/2018/2/layout/IconCircleList"/>
    <dgm:cxn modelId="{066A2FFB-FCC6-C644-9A0D-A5670E78F4D7}" type="presParOf" srcId="{97EB665E-CB8E-4580-BDBB-18CAADFB4779}" destId="{C317FD9B-A040-4A29-8725-CB655145302B}" srcOrd="0" destOrd="0" presId="urn:microsoft.com/office/officeart/2018/2/layout/IconCircleList"/>
    <dgm:cxn modelId="{67A48222-3ED9-9740-9A53-D298A87408F8}" type="presParOf" srcId="{97EB665E-CB8E-4580-BDBB-18CAADFB4779}" destId="{7E25003D-8E4C-41D2-B8EC-53612C7B06FB}" srcOrd="1" destOrd="0" presId="urn:microsoft.com/office/officeart/2018/2/layout/IconCircleList"/>
    <dgm:cxn modelId="{1BF34905-0846-D241-85FF-D2C856ECC276}" type="presParOf" srcId="{97EB665E-CB8E-4580-BDBB-18CAADFB4779}" destId="{D7409E22-6173-4E1D-B650-E4F42A10F0B3}" srcOrd="2" destOrd="0" presId="urn:microsoft.com/office/officeart/2018/2/layout/IconCircleList"/>
    <dgm:cxn modelId="{40E35CB9-4CB2-1048-8BCF-B244BD04A50E}" type="presParOf" srcId="{97EB665E-CB8E-4580-BDBB-18CAADFB4779}" destId="{51E72CC3-0D38-4B1D-BFBB-A44F2E231C30}" srcOrd="3" destOrd="0" presId="urn:microsoft.com/office/officeart/2018/2/layout/IconCircleList"/>
    <dgm:cxn modelId="{45E5473F-4D51-C04E-A4B0-6C36292DFB1F}" type="presParOf" srcId="{699E4B65-D7ED-48A3-9078-9D9131E47D12}" destId="{BA9A1BD0-2D72-426F-B0A1-1ED48D9E7989}" srcOrd="3" destOrd="0" presId="urn:microsoft.com/office/officeart/2018/2/layout/IconCircleList"/>
    <dgm:cxn modelId="{F6E022BF-CE31-0B4F-A08A-1F1B9DA7B3AB}" type="presParOf" srcId="{699E4B65-D7ED-48A3-9078-9D9131E47D12}" destId="{3171CF18-E5DE-4FBC-89B6-E4C641A97FD8}" srcOrd="4" destOrd="0" presId="urn:microsoft.com/office/officeart/2018/2/layout/IconCircleList"/>
    <dgm:cxn modelId="{A9CA1E63-AC43-5B40-AA29-7FE3DAA89BE2}" type="presParOf" srcId="{3171CF18-E5DE-4FBC-89B6-E4C641A97FD8}" destId="{DB115D16-F5F3-46FA-985C-66FECFD3CD6E}" srcOrd="0" destOrd="0" presId="urn:microsoft.com/office/officeart/2018/2/layout/IconCircleList"/>
    <dgm:cxn modelId="{BD52E81A-5E3B-0949-9BBB-8AF9CDF2471F}" type="presParOf" srcId="{3171CF18-E5DE-4FBC-89B6-E4C641A97FD8}" destId="{BCD407C5-EB55-45C6-9A3B-B40017D8DA39}" srcOrd="1" destOrd="0" presId="urn:microsoft.com/office/officeart/2018/2/layout/IconCircleList"/>
    <dgm:cxn modelId="{52095BA7-AE28-6B4D-8005-A726CD1939FA}" type="presParOf" srcId="{3171CF18-E5DE-4FBC-89B6-E4C641A97FD8}" destId="{72EF09A3-18E7-4AB1-81D3-CDC567B1DC18}" srcOrd="2" destOrd="0" presId="urn:microsoft.com/office/officeart/2018/2/layout/IconCircleList"/>
    <dgm:cxn modelId="{AFA4C516-8A91-1D49-8E44-5A90B29FED69}" type="presParOf" srcId="{3171CF18-E5DE-4FBC-89B6-E4C641A97FD8}" destId="{A5102BCE-17FA-4F32-A373-E15605DAD432}" srcOrd="3" destOrd="0" presId="urn:microsoft.com/office/officeart/2018/2/layout/IconCircleList"/>
    <dgm:cxn modelId="{57B23D77-B6B4-1042-A112-EDA3D5548E2D}" type="presParOf" srcId="{699E4B65-D7ED-48A3-9078-9D9131E47D12}" destId="{BA528044-4CF8-4534-8585-6A641C8DE6AF}" srcOrd="5" destOrd="0" presId="urn:microsoft.com/office/officeart/2018/2/layout/IconCircleList"/>
    <dgm:cxn modelId="{7C885991-4183-F64E-9C97-292B5E103998}" type="presParOf" srcId="{699E4B65-D7ED-48A3-9078-9D9131E47D12}" destId="{C8263B0F-D481-4D9E-B10E-EB33BBABBC21}" srcOrd="6" destOrd="0" presId="urn:microsoft.com/office/officeart/2018/2/layout/IconCircleList"/>
    <dgm:cxn modelId="{C5A4D3DE-525C-404C-B6D0-19EB3D99D67B}" type="presParOf" srcId="{C8263B0F-D481-4D9E-B10E-EB33BBABBC21}" destId="{41FC997A-744A-4090-A6A4-5C0995723B67}" srcOrd="0" destOrd="0" presId="urn:microsoft.com/office/officeart/2018/2/layout/IconCircleList"/>
    <dgm:cxn modelId="{9059E899-02B2-5741-81BE-A520A4CF0CAC}" type="presParOf" srcId="{C8263B0F-D481-4D9E-B10E-EB33BBABBC21}" destId="{8DFF4E42-B41C-46BB-B0FB-B23E856E9021}" srcOrd="1" destOrd="0" presId="urn:microsoft.com/office/officeart/2018/2/layout/IconCircleList"/>
    <dgm:cxn modelId="{DB0ACA75-6CBC-D549-B2EB-086336EF8B53}" type="presParOf" srcId="{C8263B0F-D481-4D9E-B10E-EB33BBABBC21}" destId="{92402D3A-5286-42B2-BF04-AD0A8B8797DB}" srcOrd="2" destOrd="0" presId="urn:microsoft.com/office/officeart/2018/2/layout/IconCircleList"/>
    <dgm:cxn modelId="{F9BC0D56-C29F-514D-9C21-354EA81AFB4B}" type="presParOf" srcId="{C8263B0F-D481-4D9E-B10E-EB33BBABBC21}" destId="{D08B4B31-F14D-4DC8-BACF-3D604856A65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4C22D-E998-482B-8CFE-6846CE902338}">
      <dsp:nvSpPr>
        <dsp:cNvPr id="0" name=""/>
        <dsp:cNvSpPr/>
      </dsp:nvSpPr>
      <dsp:spPr>
        <a:xfrm>
          <a:off x="407604" y="52317"/>
          <a:ext cx="1231371" cy="12313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605AF-E266-4783-AAE1-C1A743E69A70}">
      <dsp:nvSpPr>
        <dsp:cNvPr id="0" name=""/>
        <dsp:cNvSpPr/>
      </dsp:nvSpPr>
      <dsp:spPr>
        <a:xfrm>
          <a:off x="666192" y="310905"/>
          <a:ext cx="714195" cy="714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0132E3-6FF7-4E48-9C1E-9078230A73D4}">
      <dsp:nvSpPr>
        <dsp:cNvPr id="0" name=""/>
        <dsp:cNvSpPr/>
      </dsp:nvSpPr>
      <dsp:spPr>
        <a:xfrm>
          <a:off x="1902840" y="52317"/>
          <a:ext cx="2902517" cy="123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Calibri" panose="020F0502020204030204"/>
            </a:rPr>
            <a:t>Review: AB 928</a:t>
          </a:r>
        </a:p>
      </dsp:txBody>
      <dsp:txXfrm>
        <a:off x="1902840" y="52317"/>
        <a:ext cx="2902517" cy="1231371"/>
      </dsp:txXfrm>
    </dsp:sp>
    <dsp:sp modelId="{C317FD9B-A040-4A29-8725-CB655145302B}">
      <dsp:nvSpPr>
        <dsp:cNvPr id="0" name=""/>
        <dsp:cNvSpPr/>
      </dsp:nvSpPr>
      <dsp:spPr>
        <a:xfrm>
          <a:off x="5311100" y="52317"/>
          <a:ext cx="1231371" cy="12313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5003D-8E4C-41D2-B8EC-53612C7B06FB}">
      <dsp:nvSpPr>
        <dsp:cNvPr id="0" name=""/>
        <dsp:cNvSpPr/>
      </dsp:nvSpPr>
      <dsp:spPr>
        <a:xfrm>
          <a:off x="5569688" y="310905"/>
          <a:ext cx="714195" cy="714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E72CC3-0D38-4B1D-BFBB-A44F2E231C30}">
      <dsp:nvSpPr>
        <dsp:cNvPr id="0" name=""/>
        <dsp:cNvSpPr/>
      </dsp:nvSpPr>
      <dsp:spPr>
        <a:xfrm>
          <a:off x="6806336" y="52317"/>
          <a:ext cx="2902517" cy="123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Review: AB 928 ADT Intersegmental Implementation Committee</a:t>
          </a:r>
        </a:p>
      </dsp:txBody>
      <dsp:txXfrm>
        <a:off x="6806336" y="52317"/>
        <a:ext cx="2902517" cy="1231371"/>
      </dsp:txXfrm>
    </dsp:sp>
    <dsp:sp modelId="{DB115D16-F5F3-46FA-985C-66FECFD3CD6E}">
      <dsp:nvSpPr>
        <dsp:cNvPr id="0" name=""/>
        <dsp:cNvSpPr/>
      </dsp:nvSpPr>
      <dsp:spPr>
        <a:xfrm>
          <a:off x="407604" y="1809537"/>
          <a:ext cx="1231371" cy="12313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407C5-EB55-45C6-9A3B-B40017D8DA39}">
      <dsp:nvSpPr>
        <dsp:cNvPr id="0" name=""/>
        <dsp:cNvSpPr/>
      </dsp:nvSpPr>
      <dsp:spPr>
        <a:xfrm>
          <a:off x="666192" y="2068125"/>
          <a:ext cx="714195" cy="714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102BCE-17FA-4F32-A373-E15605DAD432}">
      <dsp:nvSpPr>
        <dsp:cNvPr id="0" name=""/>
        <dsp:cNvSpPr/>
      </dsp:nvSpPr>
      <dsp:spPr>
        <a:xfrm>
          <a:off x="1902840" y="1809537"/>
          <a:ext cx="2902517" cy="123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Draft Report</a:t>
          </a:r>
        </a:p>
        <a:p>
          <a:pPr marL="0" lvl="0" indent="0" algn="l" defTabSz="889000">
            <a:lnSpc>
              <a:spcPct val="100000"/>
            </a:lnSpc>
            <a:spcBef>
              <a:spcPct val="0"/>
            </a:spcBef>
            <a:spcAft>
              <a:spcPct val="35000"/>
            </a:spcAft>
            <a:buNone/>
          </a:pPr>
          <a:r>
            <a:rPr lang="en-US" sz="2000" kern="1200" dirty="0"/>
            <a:t>Version: November 2023</a:t>
          </a:r>
        </a:p>
      </dsp:txBody>
      <dsp:txXfrm>
        <a:off x="1902840" y="1809537"/>
        <a:ext cx="2902517" cy="1231371"/>
      </dsp:txXfrm>
    </dsp:sp>
    <dsp:sp modelId="{41FC997A-744A-4090-A6A4-5C0995723B67}">
      <dsp:nvSpPr>
        <dsp:cNvPr id="0" name=""/>
        <dsp:cNvSpPr/>
      </dsp:nvSpPr>
      <dsp:spPr>
        <a:xfrm>
          <a:off x="5311100" y="1809537"/>
          <a:ext cx="1231371" cy="12313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FF4E42-B41C-46BB-B0FB-B23E856E9021}">
      <dsp:nvSpPr>
        <dsp:cNvPr id="0" name=""/>
        <dsp:cNvSpPr/>
      </dsp:nvSpPr>
      <dsp:spPr>
        <a:xfrm>
          <a:off x="5569688" y="2068125"/>
          <a:ext cx="714195" cy="714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8B4B31-F14D-4DC8-BACF-3D604856A65F}">
      <dsp:nvSpPr>
        <dsp:cNvPr id="0" name=""/>
        <dsp:cNvSpPr/>
      </dsp:nvSpPr>
      <dsp:spPr>
        <a:xfrm>
          <a:off x="6806336" y="1809537"/>
          <a:ext cx="2902517" cy="1231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Discussion / Q &amp; A</a:t>
          </a:r>
        </a:p>
      </dsp:txBody>
      <dsp:txXfrm>
        <a:off x="6806336" y="1809537"/>
        <a:ext cx="2902517" cy="123137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descr="Academic Senate for California Community Colleges Logo">
            <a:extLst>
              <a:ext uri="{FF2B5EF4-FFF2-40B4-BE49-F238E27FC236}">
                <a16:creationId xmlns:a16="http://schemas.microsoft.com/office/drawing/2014/main" id="{34F180B6-AAD2-7E4B-ABBA-7A58C812E6C3}"/>
              </a:ext>
            </a:extLst>
          </p:cNvPr>
          <p:cNvPicPr>
            <a:picLocks noChangeAspect="1"/>
          </p:cNvPicPr>
          <p:nvPr userDrawn="1"/>
        </p:nvPicPr>
        <p:blipFill>
          <a:blip r:embed="rId3"/>
          <a:stretch>
            <a:fillRect/>
          </a:stretch>
        </p:blipFill>
        <p:spPr>
          <a:xfrm>
            <a:off x="4622749" y="457131"/>
            <a:ext cx="3238141" cy="1983361"/>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3159480" y="3000807"/>
            <a:ext cx="5859830" cy="1629507"/>
          </a:xfrm>
          <a:prstGeom prst="rect">
            <a:avLst/>
          </a:prstGeom>
        </p:spPr>
        <p:txBody>
          <a:bodyPr anchor="b"/>
          <a:lstStyle>
            <a:lvl1pPr algn="ctr">
              <a:defRPr sz="4400">
                <a:solidFill>
                  <a:schemeClr val="bg1"/>
                </a:solidFill>
              </a:defRPr>
            </a:lvl1pPr>
          </a:lstStyle>
          <a:p>
            <a:r>
              <a:rPr lang="en-US"/>
              <a:t>Click to edit title</a:t>
            </a:r>
          </a:p>
        </p:txBody>
      </p:sp>
      <p:sp>
        <p:nvSpPr>
          <p:cNvPr id="13" name="Subtitle 2">
            <a:extLst>
              <a:ext uri="{FF2B5EF4-FFF2-40B4-BE49-F238E27FC236}">
                <a16:creationId xmlns:a16="http://schemas.microsoft.com/office/drawing/2014/main" id="{8B5E4E81-F04E-F944-B8E4-D1387ADA743C}"/>
              </a:ext>
            </a:extLst>
          </p:cNvPr>
          <p:cNvSpPr>
            <a:spLocks noGrp="1"/>
          </p:cNvSpPr>
          <p:nvPr>
            <p:ph type="subTitle" idx="1" hasCustomPrompt="1"/>
          </p:nvPr>
        </p:nvSpPr>
        <p:spPr>
          <a:xfrm>
            <a:off x="3159480" y="4679081"/>
            <a:ext cx="5859830" cy="2009893"/>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chemeClr val="bg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t>
            </a:r>
            <a:br>
              <a:rPr lang="en-US"/>
            </a:br>
            <a:r>
              <a:rPr lang="en-US"/>
              <a:t>(Remember to add alt text to all </a:t>
            </a:r>
            <a:br>
              <a:rPr lang="en-US"/>
            </a:br>
            <a:r>
              <a:rPr lang="en-US"/>
              <a:t>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B9BF9D-CBED-CE46-9403-E1E16B756A6D}"/>
              </a:ext>
              <a:ext uri="{C183D7F6-B498-43B3-948B-1728B52AA6E4}">
                <adec:decorative xmlns:adec="http://schemas.microsoft.com/office/drawing/2017/decorative" val="1"/>
              </a:ext>
            </a:extLst>
          </p:cNvPr>
          <p:cNvGrpSpPr/>
          <p:nvPr userDrawn="1"/>
        </p:nvGrpSpPr>
        <p:grpSpPr>
          <a:xfrm>
            <a:off x="0" y="-147320"/>
            <a:ext cx="12192000" cy="7005320"/>
            <a:chOff x="0" y="-147320"/>
            <a:chExt cx="12192000" cy="7005320"/>
          </a:xfrm>
        </p:grpSpPr>
        <p:pic>
          <p:nvPicPr>
            <p:cNvPr id="11" name="Picture 10">
              <a:extLst>
                <a:ext uri="{FF2B5EF4-FFF2-40B4-BE49-F238E27FC236}">
                  <a16:creationId xmlns:a16="http://schemas.microsoft.com/office/drawing/2014/main" id="{5218A45F-A43D-9441-BE2C-C37D0C60323B}"/>
                </a:ext>
                <a:ext uri="{C183D7F6-B498-43B3-948B-1728B52AA6E4}">
                  <adec:decorative xmlns:adec="http://schemas.microsoft.com/office/drawing/2017/decorative" val="1"/>
                </a:ext>
              </a:extLst>
            </p:cNvPr>
            <p:cNvPicPr>
              <a:picLocks noChangeAspect="1"/>
            </p:cNvPicPr>
            <p:nvPr userDrawn="1"/>
          </p:nvPicPr>
          <p:blipFill rotWithShape="1">
            <a:blip r:embed="rId2"/>
            <a:srcRect l="1" t="-2103" r="-1" b="2103"/>
            <a:stretch/>
          </p:blipFill>
          <p:spPr>
            <a:xfrm>
              <a:off x="0" y="-147320"/>
              <a:ext cx="12192000" cy="7005320"/>
            </a:xfrm>
            <a:prstGeom prst="rect">
              <a:avLst/>
            </a:prstGeom>
          </p:spPr>
        </p:pic>
        <p:sp>
          <p:nvSpPr>
            <p:cNvPr id="14" name="Rectangle 13">
              <a:extLst>
                <a:ext uri="{FF2B5EF4-FFF2-40B4-BE49-F238E27FC236}">
                  <a16:creationId xmlns:a16="http://schemas.microsoft.com/office/drawing/2014/main" id="{FA3AEF5E-3821-8C4B-B957-32D9BDE8FE17}"/>
                </a:ext>
                <a:ext uri="{C183D7F6-B498-43B3-948B-1728B52AA6E4}">
                  <adec:decorative xmlns:adec="http://schemas.microsoft.com/office/drawing/2017/decorative" val="1"/>
                </a:ext>
              </a:extLst>
            </p:cNvPr>
            <p:cNvSpPr/>
            <p:nvPr userDrawn="1"/>
          </p:nvSpPr>
          <p:spPr>
            <a:xfrm>
              <a:off x="849993" y="-8426"/>
              <a:ext cx="10515600" cy="6866425"/>
            </a:xfrm>
            <a:prstGeom prst="rect">
              <a:avLst/>
            </a:prstGeom>
            <a:solidFill>
              <a:schemeClr val="bg1">
                <a:alpha val="702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7" name="Group 16">
            <a:extLst>
              <a:ext uri="{FF2B5EF4-FFF2-40B4-BE49-F238E27FC236}">
                <a16:creationId xmlns:a16="http://schemas.microsoft.com/office/drawing/2014/main" id="{17D56CE0-CEE7-AF48-B541-114339F816E5}"/>
              </a:ext>
              <a:ext uri="{C183D7F6-B498-43B3-948B-1728B52AA6E4}">
                <adec:decorative xmlns:adec="http://schemas.microsoft.com/office/drawing/2017/decorative" val="1"/>
              </a:ext>
            </a:extLst>
          </p:cNvPr>
          <p:cNvGrpSpPr/>
          <p:nvPr userDrawn="1"/>
        </p:nvGrpSpPr>
        <p:grpSpPr>
          <a:xfrm>
            <a:off x="844550" y="0"/>
            <a:ext cx="10515600" cy="6858000"/>
            <a:chOff x="844550" y="0"/>
            <a:chExt cx="10515600" cy="6858000"/>
          </a:xfrm>
        </p:grpSpPr>
        <p:sp>
          <p:nvSpPr>
            <p:cNvPr id="7" name="Rectangle 6">
              <a:extLst>
                <a:ext uri="{FF2B5EF4-FFF2-40B4-BE49-F238E27FC236}">
                  <a16:creationId xmlns:a16="http://schemas.microsoft.com/office/drawing/2014/main" id="{67F127A8-4F37-D142-AB91-ECA155293916}"/>
                </a:ext>
                <a:ext uri="{C183D7F6-B498-43B3-948B-1728B52AA6E4}">
                  <adec:decorative xmlns:adec="http://schemas.microsoft.com/office/drawing/2017/decorative" val="1"/>
                </a:ext>
              </a:extLst>
            </p:cNvPr>
            <p:cNvSpPr/>
            <p:nvPr userDrawn="1"/>
          </p:nvSpPr>
          <p:spPr>
            <a:xfrm>
              <a:off x="844550" y="6276109"/>
              <a:ext cx="105156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7F8ECF5-2899-5141-9F34-5420FD319348}"/>
                </a:ext>
                <a:ext uri="{C183D7F6-B498-43B3-948B-1728B52AA6E4}">
                  <adec:decorative xmlns:adec="http://schemas.microsoft.com/office/drawing/2017/decorative" val="1"/>
                </a:ext>
              </a:extLst>
            </p:cNvPr>
            <p:cNvGrpSpPr/>
            <p:nvPr userDrawn="1"/>
          </p:nvGrpSpPr>
          <p:grpSpPr>
            <a:xfrm>
              <a:off x="844550" y="0"/>
              <a:ext cx="10515600" cy="2017148"/>
              <a:chOff x="844550" y="0"/>
              <a:chExt cx="10515600" cy="2017148"/>
            </a:xfrm>
          </p:grpSpPr>
          <p:sp>
            <p:nvSpPr>
              <p:cNvPr id="4" name="Rectangle 3">
                <a:extLst>
                  <a:ext uri="{FF2B5EF4-FFF2-40B4-BE49-F238E27FC236}">
                    <a16:creationId xmlns:a16="http://schemas.microsoft.com/office/drawing/2014/main" id="{C44F28EA-8038-9B43-A556-FDEFBE65B481}"/>
                  </a:ext>
                  <a:ext uri="{C183D7F6-B498-43B3-948B-1728B52AA6E4}">
                    <adec:decorative xmlns:adec="http://schemas.microsoft.com/office/drawing/2017/decorative" val="1"/>
                  </a:ext>
                </a:extLst>
              </p:cNvPr>
              <p:cNvSpPr/>
              <p:nvPr userDrawn="1"/>
            </p:nvSpPr>
            <p:spPr>
              <a:xfrm>
                <a:off x="844550" y="0"/>
                <a:ext cx="105156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738914-F2C2-854D-9708-D737579C324E}"/>
                  </a:ext>
                  <a:ext uri="{C183D7F6-B498-43B3-948B-1728B52AA6E4}">
                    <adec:decorative xmlns:adec="http://schemas.microsoft.com/office/drawing/2017/decorative" val="1"/>
                  </a:ext>
                </a:extLst>
              </p:cNvPr>
              <p:cNvSpPr/>
              <p:nvPr userDrawn="1"/>
            </p:nvSpPr>
            <p:spPr>
              <a:xfrm>
                <a:off x="844550" y="1867368"/>
                <a:ext cx="105156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1045029" y="434518"/>
            <a:ext cx="10116458" cy="1312648"/>
          </a:xfrm>
          <a:prstGeom prst="rect">
            <a:avLst/>
          </a:prstGeom>
        </p:spPr>
        <p:txBody>
          <a:bodyPr anchor="b">
            <a:normAutofit/>
          </a:bodyPr>
          <a:lstStyle>
            <a:lvl1pPr algn="l">
              <a:defRPr sz="3600">
                <a:solidFill>
                  <a:schemeClr val="bg1"/>
                </a:solidFill>
              </a:defRPr>
            </a:lvl1pPr>
          </a:lstStyle>
          <a:p>
            <a:r>
              <a:rPr lang="en-US"/>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1045028" y="2137350"/>
            <a:ext cx="10116459" cy="791201"/>
          </a:xfrm>
        </p:spPr>
        <p:txBody>
          <a:bodyPr anchor="b">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1045028" y="2997965"/>
            <a:ext cx="10116459"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5">
            <a:extLst>
              <a:ext uri="{FF2B5EF4-FFF2-40B4-BE49-F238E27FC236}">
                <a16:creationId xmlns:a16="http://schemas.microsoft.com/office/drawing/2014/main" id="{0A6AC5E1-6ACB-0542-A942-92D1C87558F2}"/>
              </a:ext>
            </a:extLst>
          </p:cNvPr>
          <p:cNvSpPr txBox="1">
            <a:spLocks/>
          </p:cNvSpPr>
          <p:nvPr userDrawn="1"/>
        </p:nvSpPr>
        <p:spPr>
          <a:xfrm>
            <a:off x="1485320"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solidFill>
                  <a:schemeClr val="bg1"/>
                </a:solidFill>
              </a:rPr>
              <a:pPr/>
              <a:t>‹#›</a:t>
            </a:fld>
            <a:endParaRPr lang="en-US">
              <a:solidFill>
                <a:schemeClr val="bg1"/>
              </a:solidFill>
            </a:endParaRPr>
          </a:p>
        </p:txBody>
      </p:sp>
      <p:pic>
        <p:nvPicPr>
          <p:cNvPr id="19" name="Picture 18" descr="A picture containing text, clipart&#10;&#10;Description automatically generated">
            <a:extLst>
              <a:ext uri="{FF2B5EF4-FFF2-40B4-BE49-F238E27FC236}">
                <a16:creationId xmlns:a16="http://schemas.microsoft.com/office/drawing/2014/main" id="{7F69C28E-E366-C647-8BF6-84981FC8EC83}"/>
              </a:ext>
            </a:extLst>
          </p:cNvPr>
          <p:cNvPicPr>
            <a:picLocks noChangeAspect="1"/>
          </p:cNvPicPr>
          <p:nvPr userDrawn="1"/>
        </p:nvPicPr>
        <p:blipFill>
          <a:blip r:embed="rId3"/>
          <a:stretch>
            <a:fillRect/>
          </a:stretch>
        </p:blipFill>
        <p:spPr>
          <a:xfrm>
            <a:off x="1045028" y="6376988"/>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60642BB-7545-2B41-AB86-1C35E5ADA4D9}"/>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12" name="Picture 11" descr="A picture containing text, clipart&#10;&#10;Description automatically generated">
            <a:extLst>
              <a:ext uri="{FF2B5EF4-FFF2-40B4-BE49-F238E27FC236}">
                <a16:creationId xmlns:a16="http://schemas.microsoft.com/office/drawing/2014/main" id="{600B9222-C0D4-4A47-9429-74C0ED14CDE8}"/>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4D4E38-1957-0049-9AB0-EE9B3A7A18F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12" name="Rectangle 11">
              <a:extLst>
                <a:ext uri="{FF2B5EF4-FFF2-40B4-BE49-F238E27FC236}">
                  <a16:creationId xmlns:a16="http://schemas.microsoft.com/office/drawing/2014/main" id="{CF2962B0-22F8-BE41-B632-B3A2833CBEAF}"/>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7E3437-63DC-6B40-9FBB-872AE9192680}"/>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2"/>
            <a:ext cx="10515600" cy="406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E3E11325-8857-2E48-898E-2435AB3228EE}"/>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79DF0390-ADE4-2F4A-81AD-78C04F3003AC}"/>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E6219A1-473D-3642-9899-208B347EF986}"/>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a:p>
        </p:txBody>
      </p:sp>
      <p:pic>
        <p:nvPicPr>
          <p:cNvPr id="5" name="Picture 4" descr="A picture containing text, clipart&#10;&#10;Description automatically generated">
            <a:extLst>
              <a:ext uri="{FF2B5EF4-FFF2-40B4-BE49-F238E27FC236}">
                <a16:creationId xmlns:a16="http://schemas.microsoft.com/office/drawing/2014/main" id="{8FBDAF1A-7706-8045-AA62-969EF62BA913}"/>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 Remember to ad alt text to all imported graphics and images.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sccc.org/volunteer-serve-committee" TargetMode="Externa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media/CCCCO-Website/docs/memo/ess-23-41-auto-adt-a11y.pdf" TargetMode="External"/><Relationship Id="rId2" Type="http://schemas.openxmlformats.org/officeDocument/2006/relationships/hyperlink" Target="https://leginfo.legislature.ca.gov/faces/billTextClient.xhtml?bill_id=202120220AB928"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ab928committee.or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ab928committee.org/meetings-schedulehttps:/www.ab928committee.org/meetings-schedule" TargetMode="External"/><Relationship Id="rId2" Type="http://schemas.openxmlformats.org/officeDocument/2006/relationships/hyperlink" Target="https://www.ab928committee.org/committee-membership"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tic1.squarespace.com/static/63294b64e0e6c61627d6b28e/t/653189451e4e165c21b27cf7/1697745221415/ab928-public-comments-2023-1015-a11y.pdf" TargetMode="External"/><Relationship Id="rId2" Type="http://schemas.openxmlformats.org/officeDocument/2006/relationships/hyperlink" Target="https://static1.squarespace.com/static/63294b64e0e6c61627d6b28e/t/65529cd1b8fdfe59a3efc505/1699912918842/ab-928-draft-report-november-2023-a11y.pdf" TargetMode="External"/><Relationship Id="rId1" Type="http://schemas.openxmlformats.org/officeDocument/2006/relationships/slideLayout" Target="../slideLayouts/slideLayout4.xml"/><Relationship Id="rId6" Type="http://schemas.openxmlformats.org/officeDocument/2006/relationships/hyperlink" Target="https://static1.squarespace.com/static/63294b64e0e6c61627d6b28e/t/65529bf76c01dd3ba1828975/1699912695963/ab-928-committee-meeting-%237-public-notice-a11y.pdf" TargetMode="External"/><Relationship Id="rId5" Type="http://schemas.openxmlformats.org/officeDocument/2006/relationships/hyperlink" Target="https://static1.squarespace.com/static/63294b64e0e6c61627d6b28e/t/65524d21dd82bf11409b9894/1699892513322/ab-928-committee-meeting-%237-public-agenda-a11y.pdf" TargetMode="External"/><Relationship Id="rId4" Type="http://schemas.openxmlformats.org/officeDocument/2006/relationships/hyperlink" Target="https://static1.squarespace.com/static/63294b64e0e6c61627d6b28e/t/655e50006290971bd1f93640/1700679681111/ab928-public-comments-2023-1115-a11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62D1-C142-B842-BA59-999BE0FEBB59}"/>
              </a:ext>
            </a:extLst>
          </p:cNvPr>
          <p:cNvSpPr>
            <a:spLocks noGrp="1"/>
          </p:cNvSpPr>
          <p:nvPr>
            <p:ph type="title"/>
          </p:nvPr>
        </p:nvSpPr>
        <p:spPr>
          <a:xfrm>
            <a:off x="3165675" y="2604320"/>
            <a:ext cx="5853635" cy="2009893"/>
          </a:xfrm>
        </p:spPr>
        <p:txBody>
          <a:bodyPr vert="horz" lIns="91440" tIns="45720" rIns="91440" bIns="45720" rtlCol="0" anchor="ctr">
            <a:noAutofit/>
          </a:bodyPr>
          <a:lstStyle/>
          <a:p>
            <a:r>
              <a:rPr lang="en-US" sz="3600" dirty="0">
                <a:latin typeface="Palatino"/>
              </a:rPr>
              <a:t>AB 928 Associate Degree for Transfer</a:t>
            </a:r>
            <a:br>
              <a:rPr lang="en-US" sz="3600" dirty="0">
                <a:latin typeface="Palatino"/>
              </a:rPr>
            </a:br>
            <a:r>
              <a:rPr lang="en-US" sz="3600" dirty="0">
                <a:latin typeface="Palatino"/>
              </a:rPr>
              <a:t>Intersegmental Implementation Committee</a:t>
            </a:r>
            <a:endParaRPr lang="en-US" sz="3600" dirty="0"/>
          </a:p>
        </p:txBody>
      </p:sp>
      <p:sp>
        <p:nvSpPr>
          <p:cNvPr id="3" name="Subtitle 2">
            <a:extLst>
              <a:ext uri="{FF2B5EF4-FFF2-40B4-BE49-F238E27FC236}">
                <a16:creationId xmlns:a16="http://schemas.microsoft.com/office/drawing/2014/main" id="{417B090E-E2DD-9842-8A38-66A0ACDD7BD8}"/>
              </a:ext>
            </a:extLst>
          </p:cNvPr>
          <p:cNvSpPr>
            <a:spLocks noGrp="1"/>
          </p:cNvSpPr>
          <p:nvPr>
            <p:ph type="subTitle" idx="1"/>
          </p:nvPr>
        </p:nvSpPr>
        <p:spPr/>
        <p:txBody>
          <a:bodyPr vert="horz" lIns="91440" tIns="45720" rIns="91440" bIns="45720" rtlCol="0" anchor="t">
            <a:normAutofit lnSpcReduction="10000"/>
          </a:bodyPr>
          <a:lstStyle/>
          <a:p>
            <a:r>
              <a:rPr lang="en-US" sz="3200" dirty="0"/>
              <a:t>Update Webinar</a:t>
            </a:r>
          </a:p>
          <a:p>
            <a:r>
              <a:rPr lang="en-US" sz="2000" dirty="0"/>
              <a:t>November 27, 2023</a:t>
            </a:r>
          </a:p>
          <a:p>
            <a:r>
              <a:rPr lang="en-US" sz="2000" dirty="0"/>
              <a:t>2:00 pm – 3:00 pm</a:t>
            </a:r>
          </a:p>
          <a:p>
            <a:endParaRPr lang="en-US" sz="2000" dirty="0"/>
          </a:p>
          <a:p>
            <a:r>
              <a:rPr lang="en-US" sz="2000" dirty="0"/>
              <a:t>Cheryl Aschenbach, ASCCC President</a:t>
            </a:r>
          </a:p>
          <a:p>
            <a:r>
              <a:rPr lang="en-US" sz="2000" dirty="0"/>
              <a:t>Virginia “</a:t>
            </a:r>
            <a:r>
              <a:rPr lang="en-US" sz="2000" dirty="0" err="1"/>
              <a:t>Ginni</a:t>
            </a:r>
            <a:r>
              <a:rPr lang="en-US" sz="2000" dirty="0"/>
              <a:t>” May, ASCCC Past President</a:t>
            </a:r>
          </a:p>
        </p:txBody>
      </p:sp>
    </p:spTree>
    <p:extLst>
      <p:ext uri="{BB962C8B-B14F-4D97-AF65-F5344CB8AC3E}">
        <p14:creationId xmlns:p14="http://schemas.microsoft.com/office/powerpoint/2010/main" val="27568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2F1-5D93-3680-81AC-A4868B31EC89}"/>
              </a:ext>
            </a:extLst>
          </p:cNvPr>
          <p:cNvSpPr>
            <a:spLocks noGrp="1"/>
          </p:cNvSpPr>
          <p:nvPr>
            <p:ph type="title"/>
          </p:nvPr>
        </p:nvSpPr>
        <p:spPr/>
        <p:txBody>
          <a:bodyPr anchor="ctr"/>
          <a:lstStyle/>
          <a:p>
            <a:pPr algn="ctr"/>
            <a:r>
              <a:rPr lang="en-US" dirty="0"/>
              <a:t>Draft Recommendations</a:t>
            </a:r>
          </a:p>
        </p:txBody>
      </p:sp>
      <p:sp>
        <p:nvSpPr>
          <p:cNvPr id="3" name="Text Placeholder 2">
            <a:extLst>
              <a:ext uri="{FF2B5EF4-FFF2-40B4-BE49-F238E27FC236}">
                <a16:creationId xmlns:a16="http://schemas.microsoft.com/office/drawing/2014/main" id="{8CC35567-D3B8-E4BE-4E4F-A8941D86F78B}"/>
              </a:ext>
            </a:extLst>
          </p:cNvPr>
          <p:cNvSpPr>
            <a:spLocks noGrp="1"/>
          </p:cNvSpPr>
          <p:nvPr>
            <p:ph type="body" idx="1"/>
          </p:nvPr>
        </p:nvSpPr>
        <p:spPr/>
        <p:txBody>
          <a:bodyPr/>
          <a:lstStyle/>
          <a:p>
            <a:r>
              <a:rPr lang="en-US" dirty="0"/>
              <a:t>Editing still to take place for…</a:t>
            </a:r>
          </a:p>
        </p:txBody>
      </p:sp>
      <p:sp>
        <p:nvSpPr>
          <p:cNvPr id="4" name="Content Placeholder 3">
            <a:extLst>
              <a:ext uri="{FF2B5EF4-FFF2-40B4-BE49-F238E27FC236}">
                <a16:creationId xmlns:a16="http://schemas.microsoft.com/office/drawing/2014/main" id="{4C340BD9-644D-8191-0087-CA1F9E137E83}"/>
              </a:ext>
            </a:extLst>
          </p:cNvPr>
          <p:cNvSpPr>
            <a:spLocks noGrp="1"/>
          </p:cNvSpPr>
          <p:nvPr>
            <p:ph idx="10"/>
          </p:nvPr>
        </p:nvSpPr>
        <p:spPr/>
        <p:txBody>
          <a:bodyPr/>
          <a:lstStyle/>
          <a:p>
            <a:r>
              <a:rPr lang="en-US" dirty="0"/>
              <a:t>Accuracy of processes</a:t>
            </a:r>
          </a:p>
          <a:p>
            <a:r>
              <a:rPr lang="en-US" dirty="0"/>
              <a:t>Feasibility</a:t>
            </a:r>
          </a:p>
          <a:p>
            <a:r>
              <a:rPr lang="en-US" dirty="0"/>
              <a:t>Clarity</a:t>
            </a:r>
          </a:p>
          <a:p>
            <a:r>
              <a:rPr lang="en-US" dirty="0"/>
              <a:t>AB 928 </a:t>
            </a:r>
            <a:r>
              <a:rPr lang="en-US"/>
              <a:t>Committee Vote</a:t>
            </a:r>
            <a:endParaRPr lang="en-US" dirty="0"/>
          </a:p>
          <a:p>
            <a:endParaRPr lang="en-US" dirty="0"/>
          </a:p>
        </p:txBody>
      </p:sp>
    </p:spTree>
    <p:extLst>
      <p:ext uri="{BB962C8B-B14F-4D97-AF65-F5344CB8AC3E}">
        <p14:creationId xmlns:p14="http://schemas.microsoft.com/office/powerpoint/2010/main" val="4167123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266604" y="2187615"/>
            <a:ext cx="3611301" cy="2259957"/>
          </a:xfrm>
        </p:spPr>
        <p:txBody>
          <a:bodyPr vert="horz" lIns="91440" tIns="45720" rIns="91440" bIns="45720" rtlCol="0" anchor="ctr">
            <a:normAutofit/>
          </a:bodyPr>
          <a:lstStyle/>
          <a:p>
            <a:r>
              <a:rPr lang="en-US" sz="3200" kern="1200" dirty="0">
                <a:solidFill>
                  <a:srgbClr val="FFFFFF"/>
                </a:solidFill>
                <a:latin typeface="+mj-lt"/>
                <a:ea typeface="+mj-ea"/>
                <a:cs typeface="+mj-cs"/>
              </a:rPr>
              <a:t>AB 928 Draft Recommendations 1-4: Goals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167272" y="319088"/>
            <a:ext cx="7735361" cy="6324780"/>
          </a:xfrm>
        </p:spPr>
        <p:txBody>
          <a:bodyPr vert="horz" lIns="91440" tIns="45720" rIns="91440" bIns="45720" rtlCol="0" anchor="t">
            <a:noAutofit/>
          </a:bodyPr>
          <a:lstStyle/>
          <a:p>
            <a:pPr marL="0" indent="0">
              <a:buNone/>
            </a:pPr>
            <a:r>
              <a:rPr lang="en-US" sz="1800" dirty="0">
                <a:effectLst/>
                <a:latin typeface="AvenirLTPro"/>
              </a:rPr>
              <a:t>Recommendation 1. Adopt and monitor the following goals, designed to prioritize first and foremost closing equity gaps by race and ethnicity in transfer outcomes: </a:t>
            </a:r>
            <a:endParaRPr lang="en-US" sz="1600" dirty="0"/>
          </a:p>
          <a:p>
            <a:pPr lvl="1"/>
            <a:r>
              <a:rPr lang="en-US" sz="1600" dirty="0">
                <a:effectLst/>
                <a:latin typeface="AvenirLTPro"/>
              </a:rPr>
              <a:t>By 2030, close equity gaps by race and ethnicity in the outcomes of students who begin in the California Community Colleges (CCC) and seek to transfer; and </a:t>
            </a:r>
            <a:endParaRPr lang="en-US" sz="1600" dirty="0">
              <a:effectLst/>
              <a:latin typeface="Arial" panose="020B0604020202020204" pitchFamily="34" charset="0"/>
            </a:endParaRPr>
          </a:p>
          <a:p>
            <a:pPr lvl="1"/>
            <a:r>
              <a:rPr lang="en-US" sz="1600" dirty="0">
                <a:effectLst/>
                <a:latin typeface="AvenirLTPro"/>
              </a:rPr>
              <a:t>By 2030, close equity gaps by race and ethnicity in the outcomes of students who begin in the CCC and seek to apply, be admitted, enroll and graduate from the University of California (UC) and California State University (CSU) systems. </a:t>
            </a:r>
            <a:endParaRPr lang="en-US" sz="1800" dirty="0">
              <a:effectLst/>
              <a:latin typeface="AvenirLTPro"/>
            </a:endParaRPr>
          </a:p>
          <a:p>
            <a:pPr marL="0" indent="0">
              <a:buNone/>
            </a:pPr>
            <a:r>
              <a:rPr lang="en-US" sz="1800" dirty="0">
                <a:effectLst/>
                <a:latin typeface="AvenirLTPro"/>
              </a:rPr>
              <a:t>Recommendation 2. Adopt and monitor the following goal: To meet the state’s 70% postsecondary credential attainment goal (set by Governor Newsom) by 2030, increase statewide attainment by 2% each year from the current baseline of 56% while closing equity gaps by race and ethnicity to ensure all of California’s residents meet the 70% goal. </a:t>
            </a:r>
          </a:p>
          <a:p>
            <a:pPr marL="0" indent="0">
              <a:buNone/>
            </a:pPr>
            <a:r>
              <a:rPr lang="en-US" sz="1800" dirty="0">
                <a:effectLst/>
                <a:latin typeface="AvenirLTPro"/>
              </a:rPr>
              <a:t>Recommendation 3. Adopt and monitor the following goal: By 2030, 100% of the entering CCC students who intend to (and meet the academic requirements for) transfer will successfully transfer (apply to transfer, be admitted, and enroll) and will complete a bachelor’s degree within four years of transfer at any accredited non-profit institution in- or out-of-state. </a:t>
            </a:r>
            <a:endParaRPr lang="en-US" sz="1800" dirty="0">
              <a:effectLst/>
              <a:latin typeface="ArialMT"/>
            </a:endParaRPr>
          </a:p>
          <a:p>
            <a:pPr marL="0" indent="0">
              <a:buNone/>
            </a:pPr>
            <a:r>
              <a:rPr lang="en-US" sz="1800" dirty="0">
                <a:effectLst/>
                <a:latin typeface="AvenirLTPro"/>
              </a:rPr>
              <a:t>Recommendation 4. Adopt and monitor the following goal: By 2030, close regional opportunity gaps to access Associate Degree for Transfer (ADT) pathways by ensuring students can transfer in their region and in the major in which they earned their ADT. </a:t>
            </a:r>
            <a:endParaRPr lang="en-US" sz="1800" dirty="0">
              <a:effectLst/>
              <a:latin typeface="ArialMT"/>
            </a:endParaRPr>
          </a:p>
        </p:txBody>
      </p:sp>
    </p:spTree>
    <p:extLst>
      <p:ext uri="{BB962C8B-B14F-4D97-AF65-F5344CB8AC3E}">
        <p14:creationId xmlns:p14="http://schemas.microsoft.com/office/powerpoint/2010/main" val="250075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266604" y="2187615"/>
            <a:ext cx="3611301" cy="2259957"/>
          </a:xfrm>
        </p:spPr>
        <p:txBody>
          <a:bodyPr vert="horz" lIns="91440" tIns="45720" rIns="91440" bIns="45720" rtlCol="0" anchor="ctr">
            <a:normAutofit/>
          </a:bodyPr>
          <a:lstStyle/>
          <a:p>
            <a:r>
              <a:rPr lang="en-US" sz="3200" kern="1200" dirty="0">
                <a:solidFill>
                  <a:srgbClr val="FFFFFF"/>
                </a:solidFill>
                <a:latin typeface="+mj-lt"/>
                <a:ea typeface="+mj-ea"/>
                <a:cs typeface="+mj-cs"/>
              </a:rPr>
              <a:t>AB 928 Draft Recommendations 5-7: </a:t>
            </a:r>
            <a:r>
              <a:rPr lang="en-US" sz="3200" dirty="0">
                <a:solidFill>
                  <a:srgbClr val="FFFFFF"/>
                </a:solidFill>
                <a:latin typeface="+mj-lt"/>
                <a:ea typeface="+mj-ea"/>
              </a:rPr>
              <a:t>STEM</a:t>
            </a:r>
            <a:r>
              <a:rPr lang="en-US" sz="3200" kern="1200" dirty="0">
                <a:solidFill>
                  <a:srgbClr val="FFFFFF"/>
                </a:solidFill>
                <a:latin typeface="+mj-lt"/>
                <a:ea typeface="+mj-ea"/>
                <a:cs typeface="+mj-cs"/>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167272" y="319088"/>
            <a:ext cx="7735361" cy="6324780"/>
          </a:xfrm>
        </p:spPr>
        <p:txBody>
          <a:bodyPr vert="horz" lIns="91440" tIns="45720" rIns="91440" bIns="45720" rtlCol="0" anchor="t">
            <a:noAutofit/>
          </a:bodyPr>
          <a:lstStyle/>
          <a:p>
            <a:pPr marL="0" indent="0">
              <a:buNone/>
            </a:pPr>
            <a:r>
              <a:rPr lang="en-US" sz="1800" dirty="0">
                <a:effectLst/>
                <a:latin typeface="AvenirLTPro"/>
              </a:rPr>
              <a:t>Recommendation 5. Establish and resource an Intersegmental Course Articulation and Pathways Development infrastructure to oversee the process of course review, pathways development, and determinations of similarity, with intentional participation of faculty from CCC, CSU, UC and Association of Independent California Colleges and Universities (AICCU) member institutions to maximize the potential of the ADT and its guarantee of admissions at participating four-year universities. </a:t>
            </a:r>
          </a:p>
          <a:p>
            <a:pPr marL="0" indent="0">
              <a:buNone/>
            </a:pPr>
            <a:endParaRPr lang="en-US" sz="1000" dirty="0"/>
          </a:p>
          <a:p>
            <a:pPr marL="0" indent="0">
              <a:buNone/>
            </a:pPr>
            <a:r>
              <a:rPr lang="en-US" sz="1800" dirty="0">
                <a:effectLst/>
                <a:latin typeface="AvenirLTPro"/>
              </a:rPr>
              <a:t>Recommendation 6. Retain the 60-unit requirement for ADTs while providing an option for up to an additional 6 units for high-unit STEM ADTs and require the submission of clear evidence and rationale for the higher units during the Transfer Model Curricula (TMC) approval process.</a:t>
            </a:r>
          </a:p>
          <a:p>
            <a:pPr marL="0" indent="0">
              <a:buNone/>
            </a:pPr>
            <a:r>
              <a:rPr lang="en-US" sz="1800" dirty="0">
                <a:effectLst/>
                <a:latin typeface="AvenirLTPro"/>
              </a:rPr>
              <a:t> </a:t>
            </a:r>
            <a:endParaRPr lang="en-US" sz="1000" dirty="0"/>
          </a:p>
          <a:p>
            <a:pPr marL="0" indent="0">
              <a:buNone/>
            </a:pPr>
            <a:r>
              <a:rPr lang="en-US" sz="1800" dirty="0">
                <a:effectLst/>
                <a:latin typeface="AvenirLTPro"/>
              </a:rPr>
              <a:t>Recommendation 7. Require that by the end of the 2023-24 academic year, TMC drafts are in place for each of Engineering, Biology, Chemistry, Mathematics, Environmental Science, Physics, and Computer Science pathways that prepare students for transfer to both the CSU and UC systems and other four-year institutions that choose to participate (such as members of AICCU and Historically Black Colleges and Universities (HBCUs) currently engaged with the CCCCO). Should a discipline or major not yield to a single transfer pathway, clear rationale and evidence on why separate pathways are needed must be provided. </a:t>
            </a:r>
            <a:endParaRPr lang="en-US" sz="1000" dirty="0"/>
          </a:p>
          <a:p>
            <a:pPr marL="0" indent="0">
              <a:buNone/>
            </a:pPr>
            <a:endParaRPr lang="en-US" sz="1200" dirty="0">
              <a:effectLst/>
            </a:endParaRPr>
          </a:p>
        </p:txBody>
      </p:sp>
    </p:spTree>
    <p:extLst>
      <p:ext uri="{BB962C8B-B14F-4D97-AF65-F5344CB8AC3E}">
        <p14:creationId xmlns:p14="http://schemas.microsoft.com/office/powerpoint/2010/main" val="424024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266604" y="2187615"/>
            <a:ext cx="3611301" cy="2259957"/>
          </a:xfrm>
        </p:spPr>
        <p:txBody>
          <a:bodyPr vert="horz" lIns="91440" tIns="45720" rIns="91440" bIns="45720" rtlCol="0" anchor="ctr">
            <a:normAutofit/>
          </a:bodyPr>
          <a:lstStyle/>
          <a:p>
            <a:r>
              <a:rPr lang="en-US" sz="3200" kern="1200" dirty="0">
                <a:solidFill>
                  <a:srgbClr val="FFFFFF"/>
                </a:solidFill>
                <a:latin typeface="+mj-lt"/>
                <a:ea typeface="+mj-ea"/>
                <a:cs typeface="+mj-cs"/>
              </a:rPr>
              <a:t>AB 928 Draft Recommendations 8-12: </a:t>
            </a:r>
            <a:r>
              <a:rPr lang="en-US" sz="3200" dirty="0">
                <a:solidFill>
                  <a:srgbClr val="FFFFFF"/>
                </a:solidFill>
                <a:latin typeface="+mj-lt"/>
                <a:ea typeface="+mj-ea"/>
              </a:rPr>
              <a:t>STEM</a:t>
            </a:r>
            <a:endParaRPr lang="en-US" sz="3200"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141461" y="155203"/>
            <a:ext cx="7735361" cy="6324780"/>
          </a:xfrm>
        </p:spPr>
        <p:txBody>
          <a:bodyPr vert="horz" lIns="91440" tIns="45720" rIns="91440" bIns="45720" rtlCol="0" anchor="t">
            <a:noAutofit/>
          </a:bodyPr>
          <a:lstStyle/>
          <a:p>
            <a:pPr marL="0" indent="0">
              <a:buNone/>
            </a:pPr>
            <a:r>
              <a:rPr lang="en-US" sz="1800" dirty="0">
                <a:effectLst/>
                <a:latin typeface="AvenirLTPro"/>
              </a:rPr>
              <a:t>Recommendation 8. Set a deadline that the CCCs must adopt the TMCs (as created in Recommendation 7) and create ADTs, and encourage the CSU and UC systems, and other four-year institutions that choose to participate (such as members of AICCU and HBCUs currently engaged with the CCCCO), to accept those ADTs for transfer so that students are accessing the ADTs by fall of 2026. </a:t>
            </a:r>
            <a:endParaRPr lang="en-US" sz="1000" dirty="0"/>
          </a:p>
          <a:p>
            <a:pPr marL="0" indent="0">
              <a:buNone/>
            </a:pPr>
            <a:endParaRPr lang="en-US" sz="1800" dirty="0">
              <a:effectLst/>
              <a:latin typeface="AvenirLTPro"/>
            </a:endParaRPr>
          </a:p>
          <a:p>
            <a:pPr marL="0" indent="0">
              <a:buNone/>
            </a:pPr>
            <a:r>
              <a:rPr lang="en-US" sz="1800" dirty="0">
                <a:effectLst/>
                <a:latin typeface="AvenirLTPro"/>
              </a:rPr>
              <a:t>Recommendation 9. Make clear that general education flexibility for STEM pathways is allowed and may be required for the creation of equitable pathways in some STEM programs. </a:t>
            </a:r>
            <a:endParaRPr lang="en-US" sz="1000" dirty="0"/>
          </a:p>
          <a:p>
            <a:pPr marL="0" indent="0">
              <a:buNone/>
            </a:pPr>
            <a:endParaRPr lang="en-US" sz="1800" dirty="0">
              <a:effectLst/>
              <a:latin typeface="AvenirLTPro"/>
            </a:endParaRPr>
          </a:p>
          <a:p>
            <a:pPr marL="0" indent="0">
              <a:buNone/>
            </a:pPr>
            <a:r>
              <a:rPr lang="en-US" sz="1800" dirty="0">
                <a:effectLst/>
                <a:latin typeface="AvenirLTPro"/>
              </a:rPr>
              <a:t>Recommendation 10. To support equitable student success in STEM pathways, invest in the scaled implementation of culturally responsive student supports and evidence-based academic/pedagogical improvements. </a:t>
            </a:r>
            <a:endParaRPr lang="en-US" sz="1000" dirty="0"/>
          </a:p>
          <a:p>
            <a:pPr marL="0" indent="0">
              <a:buNone/>
            </a:pPr>
            <a:endParaRPr lang="en-US" sz="1800" dirty="0">
              <a:effectLst/>
              <a:latin typeface="AvenirLTPro"/>
            </a:endParaRPr>
          </a:p>
          <a:p>
            <a:pPr marL="0" indent="0">
              <a:buNone/>
            </a:pPr>
            <a:r>
              <a:rPr lang="en-US" sz="1800" dirty="0">
                <a:effectLst/>
                <a:latin typeface="AvenirLTPro"/>
              </a:rPr>
              <a:t>Recommendation 11. Require transparency concerning membership and composition of the Faculty Discipline Review Groups (FDRGs) and other intersegmental curriculum groups. </a:t>
            </a:r>
            <a:endParaRPr lang="en-US" sz="1000" dirty="0"/>
          </a:p>
          <a:p>
            <a:pPr marL="0" indent="0">
              <a:buNone/>
            </a:pPr>
            <a:endParaRPr lang="en-US" sz="1800" dirty="0">
              <a:effectLst/>
              <a:latin typeface="AvenirLTPro"/>
            </a:endParaRPr>
          </a:p>
          <a:p>
            <a:pPr marL="0" indent="0">
              <a:buNone/>
            </a:pPr>
            <a:r>
              <a:rPr lang="en-US" sz="1800" dirty="0">
                <a:effectLst/>
                <a:latin typeface="AvenirLTPro"/>
              </a:rPr>
              <a:t>Recommendation 12. In light of the relevance of AB12913 to the goals of the AB928 Committee, require AB1291 be implemented in meaningful collaboration with the CCCs and that pathways developed in response to AB1291 adhere to the recommendations of the AB928 Committee regarding STEM TMCs. </a:t>
            </a:r>
            <a:endParaRPr lang="en-US" sz="1000" dirty="0"/>
          </a:p>
          <a:p>
            <a:pPr marL="0" indent="0">
              <a:buNone/>
            </a:pPr>
            <a:endParaRPr lang="en-US" sz="1200" dirty="0">
              <a:effectLst/>
            </a:endParaRPr>
          </a:p>
        </p:txBody>
      </p:sp>
    </p:spTree>
    <p:extLst>
      <p:ext uri="{BB962C8B-B14F-4D97-AF65-F5344CB8AC3E}">
        <p14:creationId xmlns:p14="http://schemas.microsoft.com/office/powerpoint/2010/main" val="1398216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266604" y="2187615"/>
            <a:ext cx="3611301" cy="2259957"/>
          </a:xfrm>
        </p:spPr>
        <p:txBody>
          <a:bodyPr vert="horz" lIns="91440" tIns="45720" rIns="91440" bIns="45720" rtlCol="0" anchor="ctr">
            <a:normAutofit/>
          </a:bodyPr>
          <a:lstStyle/>
          <a:p>
            <a:r>
              <a:rPr lang="en-US" sz="3200" kern="1200" dirty="0">
                <a:solidFill>
                  <a:srgbClr val="FFFFFF"/>
                </a:solidFill>
                <a:latin typeface="+mj-lt"/>
                <a:ea typeface="+mj-ea"/>
                <a:cs typeface="+mj-cs"/>
              </a:rPr>
              <a:t>AB 928 Draft Recommendation</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13: Re-engaging ADT Earners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167272" y="104172"/>
            <a:ext cx="7735361" cy="6539696"/>
          </a:xfrm>
        </p:spPr>
        <p:txBody>
          <a:bodyPr vert="horz" lIns="91440" tIns="45720" rIns="91440" bIns="45720" rtlCol="0" anchor="t">
            <a:noAutofit/>
          </a:bodyPr>
          <a:lstStyle/>
          <a:p>
            <a:pPr marL="0" indent="0">
              <a:buNone/>
            </a:pPr>
            <a:r>
              <a:rPr lang="en-US" sz="2000" dirty="0">
                <a:effectLst/>
                <a:latin typeface="AvenirLTPro"/>
              </a:rPr>
              <a:t>Recommendation 13. Invest in the creation, and assign responsibility for implementation, of a Transfer Reengagement Initiative for Associate Degree Holders (TRIAD), a comprehensive plan organized into two overarching areas of focus: </a:t>
            </a:r>
            <a:endParaRPr lang="en-US" sz="2000" dirty="0"/>
          </a:p>
          <a:p>
            <a:r>
              <a:rPr lang="en-US" sz="1800" dirty="0">
                <a:effectLst/>
                <a:latin typeface="AvenirLTPro"/>
              </a:rPr>
              <a:t>Strategies to reduce the number of students who get close to transfer and do not transfer or apply to transfer: </a:t>
            </a:r>
            <a:endParaRPr lang="en-US" sz="1800" dirty="0">
              <a:latin typeface="ArialMT"/>
            </a:endParaRPr>
          </a:p>
          <a:p>
            <a:pPr lvl="1"/>
            <a:r>
              <a:rPr lang="en-US" sz="1600" dirty="0">
                <a:effectLst/>
                <a:latin typeface="AvenirLTPro"/>
              </a:rPr>
              <a:t>Build a universal student application process; </a:t>
            </a:r>
            <a:endParaRPr lang="en-US" sz="1600" dirty="0">
              <a:latin typeface="ArialMT"/>
            </a:endParaRPr>
          </a:p>
          <a:p>
            <a:pPr lvl="1"/>
            <a:r>
              <a:rPr lang="en-US" sz="1600" dirty="0">
                <a:effectLst/>
                <a:latin typeface="AvenirLTPro"/>
              </a:rPr>
              <a:t>Identify, monitor and make visible the students of focus; </a:t>
            </a:r>
            <a:endParaRPr lang="en-US" sz="1600" dirty="0">
              <a:latin typeface="ArialMT"/>
            </a:endParaRPr>
          </a:p>
          <a:p>
            <a:pPr lvl="1"/>
            <a:r>
              <a:rPr lang="en-US" sz="1600" dirty="0">
                <a:effectLst/>
                <a:latin typeface="AvenirLTPro"/>
              </a:rPr>
              <a:t>Streamline processes and remove unnecessary barriers; </a:t>
            </a:r>
            <a:endParaRPr lang="en-US" sz="1600" dirty="0">
              <a:latin typeface="ArialMT"/>
            </a:endParaRPr>
          </a:p>
          <a:p>
            <a:pPr lvl="1"/>
            <a:r>
              <a:rPr lang="en-US" sz="1600" dirty="0">
                <a:effectLst/>
                <a:latin typeface="AvenirLTPro"/>
              </a:rPr>
              <a:t>Study the impact of financial aid; and </a:t>
            </a:r>
            <a:endParaRPr lang="en-US" sz="1600" dirty="0">
              <a:latin typeface="ArialMT"/>
            </a:endParaRPr>
          </a:p>
          <a:p>
            <a:pPr lvl="1"/>
            <a:r>
              <a:rPr lang="en-US" sz="1600" dirty="0">
                <a:effectLst/>
                <a:latin typeface="AvenirLTPro"/>
              </a:rPr>
              <a:t>Build a regional infrastructure for coordinating admissions (and redirecting if needed) across segments and online offerings to ensure </a:t>
            </a:r>
            <a:r>
              <a:rPr lang="en-US" sz="1600" dirty="0" err="1">
                <a:effectLst/>
                <a:latin typeface="AvenirLTPro"/>
              </a:rPr>
              <a:t>placebound</a:t>
            </a:r>
            <a:r>
              <a:rPr lang="en-US" sz="1600" dirty="0">
                <a:effectLst/>
                <a:latin typeface="AvenirLTPro"/>
              </a:rPr>
              <a:t> students can stay in their preferred region. </a:t>
            </a:r>
            <a:endParaRPr lang="en-US" sz="1600" dirty="0">
              <a:latin typeface="ArialMT"/>
            </a:endParaRPr>
          </a:p>
          <a:p>
            <a:r>
              <a:rPr lang="en-US" sz="1800" dirty="0">
                <a:effectLst/>
                <a:latin typeface="AvenirLTPro"/>
              </a:rPr>
              <a:t>Strategies to reengage students who already hold the ADT and did not transfer or apply to transfer: </a:t>
            </a:r>
            <a:endParaRPr lang="en-US" sz="1800" dirty="0">
              <a:latin typeface="ArialMT"/>
            </a:endParaRPr>
          </a:p>
          <a:p>
            <a:pPr lvl="1"/>
            <a:r>
              <a:rPr lang="en-US" sz="1600" dirty="0">
                <a:effectLst/>
                <a:latin typeface="AvenirLTPro"/>
              </a:rPr>
              <a:t>Launch a reengagement campaign that is carefully designed for success and inclusive of: </a:t>
            </a:r>
            <a:endParaRPr lang="en-US" sz="1600" dirty="0"/>
          </a:p>
          <a:p>
            <a:pPr lvl="2"/>
            <a:r>
              <a:rPr lang="en-US" sz="1400" dirty="0">
                <a:effectLst/>
                <a:latin typeface="AvenirLTPro"/>
              </a:rPr>
              <a:t>Reengagement scholarships that provide reduced or free tuition and fees for returning students; </a:t>
            </a:r>
            <a:endParaRPr lang="en-US" sz="1400" dirty="0">
              <a:latin typeface="ArialMT"/>
            </a:endParaRPr>
          </a:p>
          <a:p>
            <a:pPr lvl="2"/>
            <a:r>
              <a:rPr lang="en-US" sz="1400" dirty="0">
                <a:effectLst/>
                <a:latin typeface="AvenirLTPro"/>
              </a:rPr>
              <a:t>Bridge programs that support students as they reenter postsecondary education; </a:t>
            </a:r>
            <a:endParaRPr lang="en-US" sz="1400" dirty="0">
              <a:latin typeface="ArialMT"/>
            </a:endParaRPr>
          </a:p>
          <a:p>
            <a:pPr lvl="2"/>
            <a:r>
              <a:rPr lang="en-US" sz="1400" dirty="0">
                <a:effectLst/>
                <a:latin typeface="AvenirLTPro"/>
              </a:rPr>
              <a:t>Easily accessible coaching services so students can quickly and easily receive customized support; and </a:t>
            </a:r>
            <a:endParaRPr lang="en-US" sz="1400" dirty="0">
              <a:latin typeface="ArialMT"/>
            </a:endParaRPr>
          </a:p>
          <a:p>
            <a:pPr lvl="2"/>
            <a:r>
              <a:rPr lang="en-US" sz="1400" dirty="0">
                <a:effectLst/>
                <a:latin typeface="AvenirLTPro"/>
              </a:rPr>
              <a:t>Funding levers and metrics that can incentivize institutions’ focus </a:t>
            </a:r>
            <a:endParaRPr lang="en-US" sz="1400" dirty="0">
              <a:latin typeface="ArialMT"/>
            </a:endParaRPr>
          </a:p>
          <a:p>
            <a:pPr lvl="2"/>
            <a:r>
              <a:rPr lang="en-US" sz="1400" dirty="0">
                <a:effectLst/>
                <a:latin typeface="AvenirLTPro"/>
              </a:rPr>
              <a:t>on increased student enrollment, persistence, and completion. </a:t>
            </a:r>
            <a:endParaRPr lang="en-US" sz="1400" dirty="0">
              <a:effectLst/>
              <a:latin typeface="ArialMT"/>
            </a:endParaRPr>
          </a:p>
          <a:p>
            <a:pPr marL="0" indent="0">
              <a:buNone/>
            </a:pPr>
            <a:endParaRPr lang="en-US" sz="1200" dirty="0">
              <a:effectLst/>
            </a:endParaRPr>
          </a:p>
        </p:txBody>
      </p:sp>
    </p:spTree>
    <p:extLst>
      <p:ext uri="{BB962C8B-B14F-4D97-AF65-F5344CB8AC3E}">
        <p14:creationId xmlns:p14="http://schemas.microsoft.com/office/powerpoint/2010/main" val="389793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266604" y="2187615"/>
            <a:ext cx="3611301" cy="2259957"/>
          </a:xfrm>
        </p:spPr>
        <p:txBody>
          <a:bodyPr vert="horz" lIns="91440" tIns="45720" rIns="91440" bIns="45720" rtlCol="0" anchor="ctr">
            <a:normAutofit/>
          </a:bodyPr>
          <a:lstStyle/>
          <a:p>
            <a:r>
              <a:rPr lang="en-US" sz="3200" kern="1200" dirty="0">
                <a:solidFill>
                  <a:srgbClr val="FFFFFF"/>
                </a:solidFill>
                <a:latin typeface="+mj-lt"/>
                <a:ea typeface="+mj-ea"/>
                <a:cs typeface="+mj-cs"/>
              </a:rPr>
              <a:t>AB 928 Draft Recommendation 14: Overarching Needs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141461" y="107066"/>
            <a:ext cx="7897792" cy="6643868"/>
          </a:xfrm>
        </p:spPr>
        <p:txBody>
          <a:bodyPr vert="horz" lIns="91440" tIns="45720" rIns="91440" bIns="45720" rtlCol="0" anchor="t">
            <a:noAutofit/>
          </a:bodyPr>
          <a:lstStyle/>
          <a:p>
            <a:pPr marL="0" indent="0">
              <a:buNone/>
            </a:pPr>
            <a:r>
              <a:rPr lang="en-US" sz="1800" dirty="0">
                <a:effectLst/>
                <a:latin typeface="AvenirLTPro"/>
              </a:rPr>
              <a:t>Recommendation 14. Permanently establish within state structures, and resource with on-going funding, a Higher Education Intersegmental Council. This Council’s make-up should include students, senior administrative and academic senate leaders from all of the segments, K12 representatives, workforce experts and equity advocates (mirroring in many ways the representation on the AB928 Committee), and should seek to meet the following goals: </a:t>
            </a:r>
            <a:endParaRPr lang="en-US" sz="1800" dirty="0"/>
          </a:p>
          <a:p>
            <a:pPr>
              <a:buFont typeface="Arial" panose="020B0604020202020204" pitchFamily="34" charset="0"/>
              <a:buChar char="•"/>
            </a:pPr>
            <a:r>
              <a:rPr lang="en-US" sz="1600" dirty="0">
                <a:effectLst/>
                <a:latin typeface="AvenirLTPro"/>
              </a:rPr>
              <a:t>Develop a detailed plan, that outlines the roles and responsibilities of each segment, for how the state will increase credential production and transfer attainment to meet the state’s 70% attainment goal, while closing equity gaps, particularly by race and ethnicity, income and region; </a:t>
            </a:r>
            <a:endParaRPr lang="en-US" sz="1600" dirty="0">
              <a:effectLst/>
              <a:latin typeface="ArialMT"/>
            </a:endParaRPr>
          </a:p>
          <a:p>
            <a:pPr>
              <a:buFont typeface="Arial" panose="020B0604020202020204" pitchFamily="34" charset="0"/>
              <a:buChar char="•"/>
            </a:pPr>
            <a:r>
              <a:rPr lang="en-US" sz="1600" dirty="0">
                <a:effectLst/>
                <a:latin typeface="AvenirLTPro"/>
              </a:rPr>
              <a:t>Build and resource statewide infrastructure for intersegmental coordination and collaboration, breaking down existing siloes; </a:t>
            </a:r>
            <a:endParaRPr lang="en-US" sz="1600" dirty="0">
              <a:effectLst/>
              <a:latin typeface="ArialMT"/>
            </a:endParaRPr>
          </a:p>
          <a:p>
            <a:pPr>
              <a:buFont typeface="Arial" panose="020B0604020202020204" pitchFamily="34" charset="0"/>
              <a:buChar char="•"/>
            </a:pPr>
            <a:r>
              <a:rPr lang="en-US" sz="1600" dirty="0">
                <a:effectLst/>
                <a:latin typeface="AvenirLTPro"/>
              </a:rPr>
              <a:t>Create a new venue for addressing policy barriers, responding to new policies, and aligning and streamlining resources and investments; </a:t>
            </a:r>
            <a:endParaRPr lang="en-US" sz="1600" dirty="0">
              <a:effectLst/>
              <a:latin typeface="ArialMT"/>
            </a:endParaRPr>
          </a:p>
          <a:p>
            <a:pPr>
              <a:buFont typeface="Arial" panose="020B0604020202020204" pitchFamily="34" charset="0"/>
              <a:buChar char="•"/>
            </a:pPr>
            <a:r>
              <a:rPr lang="en-US" sz="1600" dirty="0">
                <a:effectLst/>
                <a:latin typeface="AvenirLTPro"/>
              </a:rPr>
              <a:t>Assess educational program alignment to workforce demand and engage industry to align education and training programs; </a:t>
            </a:r>
            <a:endParaRPr lang="en-US" sz="1600" dirty="0">
              <a:effectLst/>
              <a:latin typeface="ArialMT"/>
            </a:endParaRPr>
          </a:p>
          <a:p>
            <a:pPr>
              <a:buFont typeface="Arial" panose="020B0604020202020204" pitchFamily="34" charset="0"/>
              <a:buChar char="•"/>
            </a:pPr>
            <a:r>
              <a:rPr lang="en-US" sz="1600" dirty="0">
                <a:effectLst/>
                <a:latin typeface="AvenirLTPro"/>
              </a:rPr>
              <a:t>Develop a shared definition of regional service areas and alignment of equitable opportunity; </a:t>
            </a:r>
            <a:endParaRPr lang="en-US" sz="1600" dirty="0">
              <a:effectLst/>
              <a:latin typeface="ArialMT"/>
            </a:endParaRPr>
          </a:p>
          <a:p>
            <a:pPr>
              <a:buFont typeface="Arial" panose="020B0604020202020204" pitchFamily="34" charset="0"/>
              <a:buChar char="•"/>
            </a:pPr>
            <a:r>
              <a:rPr lang="en-US" sz="1600" dirty="0">
                <a:effectLst/>
                <a:latin typeface="AvenirLTPro"/>
              </a:rPr>
              <a:t>Deepen understanding of student affordability through collaboration with critical entities such as the California Student Aid Commission (CSAC) and aligned affordability efforts such as college savings accounts and Free Application for Federal Student Aid (FAFSA) for All; and </a:t>
            </a:r>
            <a:endParaRPr lang="en-US" sz="1600" dirty="0">
              <a:effectLst/>
              <a:latin typeface="ArialMT"/>
            </a:endParaRPr>
          </a:p>
          <a:p>
            <a:pPr>
              <a:buFont typeface="Arial" panose="020B0604020202020204" pitchFamily="34" charset="0"/>
              <a:buChar char="•"/>
            </a:pPr>
            <a:r>
              <a:rPr lang="en-US" sz="1600" dirty="0">
                <a:effectLst/>
                <a:latin typeface="AvenirLTPro"/>
              </a:rPr>
              <a:t>Provide oversight for efforts recommended by the AB928 Committee, such as the Intersegmental Course Articulation and Pathways Development infrastructure, the monitoring of goals, and the TRIAD. </a:t>
            </a:r>
            <a:endParaRPr lang="en-US" sz="1600" dirty="0">
              <a:effectLst/>
              <a:latin typeface="ArialMT"/>
            </a:endParaRPr>
          </a:p>
          <a:p>
            <a:pPr marL="0" indent="0">
              <a:buNone/>
            </a:pPr>
            <a:endParaRPr lang="en-US" sz="1200" dirty="0">
              <a:effectLst/>
            </a:endParaRPr>
          </a:p>
        </p:txBody>
      </p:sp>
    </p:spTree>
    <p:extLst>
      <p:ext uri="{BB962C8B-B14F-4D97-AF65-F5344CB8AC3E}">
        <p14:creationId xmlns:p14="http://schemas.microsoft.com/office/powerpoint/2010/main" val="6766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266604" y="2187615"/>
            <a:ext cx="3611301" cy="2259957"/>
          </a:xfrm>
        </p:spPr>
        <p:txBody>
          <a:bodyPr vert="horz" lIns="91440" tIns="45720" rIns="91440" bIns="45720" rtlCol="0" anchor="ctr">
            <a:normAutofit/>
          </a:bodyPr>
          <a:lstStyle/>
          <a:p>
            <a:r>
              <a:rPr lang="en-US" sz="3200" kern="1200" dirty="0">
                <a:solidFill>
                  <a:srgbClr val="FFFFFF"/>
                </a:solidFill>
                <a:latin typeface="+mj-lt"/>
                <a:ea typeface="+mj-ea"/>
                <a:cs typeface="+mj-cs"/>
              </a:rPr>
              <a:t>AB 928 Draft Recommendation 15: Overarching Needs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141461" y="107066"/>
            <a:ext cx="7897792" cy="6643868"/>
          </a:xfrm>
        </p:spPr>
        <p:txBody>
          <a:bodyPr vert="horz" lIns="91440" tIns="45720" rIns="91440" bIns="45720" rtlCol="0" anchor="t">
            <a:noAutofit/>
          </a:bodyPr>
          <a:lstStyle/>
          <a:p>
            <a:pPr marL="0" indent="0">
              <a:buNone/>
            </a:pPr>
            <a:r>
              <a:rPr lang="en-US" sz="1800" dirty="0">
                <a:effectLst/>
                <a:latin typeface="AvenirLTPro"/>
              </a:rPr>
              <a:t>Recommendation 15. Invest in the accelerated completion of the Cradle-to-Career data system, with active participation of representatives from the four segments of higher education to inform data and information needs.4 Ensure that the data system can provide ongoing monitoring of the goals and activities outlined by the AB928 Committee, and provide, at a minimum, data and analysis that is finely disaggregated by race and ethnicity (e.g., disaggregated by subpopulation within groups such as Asian), income, and region of at least the following metrics and areas of analysis: </a:t>
            </a:r>
            <a:endParaRPr lang="en-US" sz="1200" dirty="0"/>
          </a:p>
          <a:p>
            <a:r>
              <a:rPr lang="en-US" sz="1800" dirty="0">
                <a:effectLst/>
                <a:latin typeface="AvenirLTPro"/>
              </a:rPr>
              <a:t>Outcomes for transfer students who start at community colleges, including data on who gets prepared for transfer, finishes the ADT, applies to transfer, is accepted for transfer, enrolls and then completes the bachelor's degree (and other credentials); </a:t>
            </a:r>
            <a:endParaRPr lang="en-US" sz="1000" dirty="0"/>
          </a:p>
          <a:p>
            <a:pPr>
              <a:buFont typeface="Arial" panose="020B0604020202020204" pitchFamily="34" charset="0"/>
              <a:buChar char="•"/>
            </a:pPr>
            <a:r>
              <a:rPr lang="en-US" sz="1800" dirty="0">
                <a:effectLst/>
                <a:latin typeface="AvenirLTPro"/>
              </a:rPr>
              <a:t>Outcomes for students who start in four-year institutions and transfer to other institutions (e.g., to community college colleges, other four-year institutions, etc.), including data on who applies to transfer, is accepted for transfer, enrolls and then completes credentials; </a:t>
            </a:r>
            <a:endParaRPr lang="en-US" sz="1800" dirty="0">
              <a:effectLst/>
              <a:latin typeface="ArialMT"/>
            </a:endParaRPr>
          </a:p>
          <a:p>
            <a:pPr>
              <a:buFont typeface="Arial" panose="020B0604020202020204" pitchFamily="34" charset="0"/>
              <a:buChar char="•"/>
            </a:pPr>
            <a:r>
              <a:rPr lang="en-US" sz="1800" dirty="0">
                <a:effectLst/>
                <a:latin typeface="AvenirLTPro"/>
              </a:rPr>
              <a:t>Total time and units to degree for transfer students; </a:t>
            </a:r>
            <a:endParaRPr lang="en-US" sz="1800" dirty="0">
              <a:effectLst/>
              <a:latin typeface="ArialMT"/>
            </a:endParaRPr>
          </a:p>
          <a:p>
            <a:pPr>
              <a:buFont typeface="Arial" panose="020B0604020202020204" pitchFamily="34" charset="0"/>
              <a:buChar char="•"/>
            </a:pPr>
            <a:r>
              <a:rPr lang="en-US" sz="1800" dirty="0">
                <a:effectLst/>
                <a:latin typeface="AvenirLTPro"/>
              </a:rPr>
              <a:t>Labor market outcomes for transfer students; </a:t>
            </a:r>
            <a:endParaRPr lang="en-US" sz="1800" dirty="0">
              <a:effectLst/>
              <a:latin typeface="ArialMT"/>
            </a:endParaRPr>
          </a:p>
          <a:p>
            <a:pPr>
              <a:buFont typeface="Arial" panose="020B0604020202020204" pitchFamily="34" charset="0"/>
              <a:buChar char="•"/>
            </a:pPr>
            <a:r>
              <a:rPr lang="en-US" sz="1800" dirty="0">
                <a:effectLst/>
                <a:latin typeface="AvenirLTPro"/>
              </a:rPr>
              <a:t>The effects of impaction/redirection; </a:t>
            </a:r>
            <a:endParaRPr lang="en-US" sz="1800" dirty="0">
              <a:effectLst/>
              <a:latin typeface="ArialMT"/>
            </a:endParaRPr>
          </a:p>
          <a:p>
            <a:pPr>
              <a:buFont typeface="Arial" panose="020B0604020202020204" pitchFamily="34" charset="0"/>
              <a:buChar char="•"/>
            </a:pPr>
            <a:r>
              <a:rPr lang="en-US" sz="1800" dirty="0">
                <a:effectLst/>
                <a:latin typeface="AvenirLTPro"/>
              </a:rPr>
              <a:t>Intra- and inter-regional transfer patterns; </a:t>
            </a:r>
            <a:endParaRPr lang="en-US" sz="1800" dirty="0">
              <a:effectLst/>
              <a:latin typeface="ArialMT"/>
            </a:endParaRPr>
          </a:p>
          <a:p>
            <a:pPr>
              <a:buFont typeface="Arial" panose="020B0604020202020204" pitchFamily="34" charset="0"/>
              <a:buChar char="•"/>
            </a:pPr>
            <a:r>
              <a:rPr lang="en-US" sz="1800" dirty="0">
                <a:effectLst/>
                <a:latin typeface="AvenirLTPro"/>
              </a:rPr>
              <a:t>Intersectional identities of transfer students and related success patterns; and </a:t>
            </a:r>
            <a:endParaRPr lang="en-US" sz="1800" dirty="0">
              <a:effectLst/>
              <a:latin typeface="ArialMT"/>
            </a:endParaRPr>
          </a:p>
          <a:p>
            <a:pPr>
              <a:buFont typeface="Arial" panose="020B0604020202020204" pitchFamily="34" charset="0"/>
              <a:buChar char="•"/>
            </a:pPr>
            <a:r>
              <a:rPr lang="en-US" sz="1800" dirty="0">
                <a:effectLst/>
                <a:latin typeface="AvenirLTPro"/>
              </a:rPr>
              <a:t>Credits that are unusable or repeated in the transfer process. </a:t>
            </a:r>
            <a:endParaRPr lang="en-US" sz="1800" dirty="0">
              <a:effectLst/>
              <a:latin typeface="ArialMT"/>
            </a:endParaRPr>
          </a:p>
          <a:p>
            <a:endParaRPr lang="en-US" sz="1200" dirty="0">
              <a:effectLst/>
            </a:endParaRPr>
          </a:p>
          <a:p>
            <a:pPr marL="0" indent="0">
              <a:buNone/>
            </a:pPr>
            <a:endParaRPr lang="en-US" sz="1200" dirty="0">
              <a:effectLst/>
            </a:endParaRPr>
          </a:p>
        </p:txBody>
      </p:sp>
    </p:spTree>
    <p:extLst>
      <p:ext uri="{BB962C8B-B14F-4D97-AF65-F5344CB8AC3E}">
        <p14:creationId xmlns:p14="http://schemas.microsoft.com/office/powerpoint/2010/main" val="397294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266604" y="2187615"/>
            <a:ext cx="3611301" cy="2259957"/>
          </a:xfrm>
        </p:spPr>
        <p:txBody>
          <a:bodyPr vert="horz" lIns="91440" tIns="45720" rIns="91440" bIns="45720" rtlCol="0" anchor="ctr">
            <a:normAutofit/>
          </a:bodyPr>
          <a:lstStyle/>
          <a:p>
            <a:r>
              <a:rPr lang="en-US" sz="3200" kern="1200" dirty="0">
                <a:solidFill>
                  <a:srgbClr val="FFFFFF"/>
                </a:solidFill>
                <a:latin typeface="+mj-lt"/>
                <a:ea typeface="+mj-ea"/>
                <a:cs typeface="+mj-cs"/>
              </a:rPr>
              <a:t>AB 928 Draft Recommendations 16-17: Overarching Needs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141461" y="1331089"/>
            <a:ext cx="7897791" cy="4166886"/>
          </a:xfrm>
        </p:spPr>
        <p:txBody>
          <a:bodyPr vert="horz" lIns="91440" tIns="45720" rIns="91440" bIns="45720" rtlCol="0" anchor="t">
            <a:noAutofit/>
          </a:bodyPr>
          <a:lstStyle/>
          <a:p>
            <a:pPr marL="0" indent="0">
              <a:buNone/>
            </a:pPr>
            <a:r>
              <a:rPr lang="en-US" sz="2200" dirty="0">
                <a:effectLst/>
                <a:latin typeface="AvenirLTPro"/>
              </a:rPr>
              <a:t>Recommendation 16. Commission a comprehensive needs and opportunities landscape analysis of regional workforce and educational needs, resources, and gaps. </a:t>
            </a:r>
          </a:p>
          <a:p>
            <a:pPr marL="0" indent="0">
              <a:buNone/>
            </a:pPr>
            <a:endParaRPr lang="en-US" sz="2200" dirty="0">
              <a:effectLst/>
            </a:endParaRPr>
          </a:p>
          <a:p>
            <a:pPr marL="0" indent="0">
              <a:buNone/>
            </a:pPr>
            <a:r>
              <a:rPr lang="en-US" sz="2200" dirty="0">
                <a:effectLst/>
                <a:latin typeface="AvenirLTPro"/>
              </a:rPr>
              <a:t>Recommendation 17. Provide ongoing, permanent funding for the holistic strategies needed to ensure that marginalized and historically minoritized students succeed at the levels required to deliver on the promise of equitable economic mobility and meet the state’s 70% attainment goal, with intentional monitoring of impact to ensure they are improving outcomes and achieving equity. </a:t>
            </a:r>
            <a:endParaRPr lang="en-US" sz="2200" dirty="0">
              <a:effectLst/>
            </a:endParaRPr>
          </a:p>
        </p:txBody>
      </p:sp>
    </p:spTree>
    <p:extLst>
      <p:ext uri="{BB962C8B-B14F-4D97-AF65-F5344CB8AC3E}">
        <p14:creationId xmlns:p14="http://schemas.microsoft.com/office/powerpoint/2010/main" val="88034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B7E8C-5E4F-8FDD-5512-99CBDCB8425B}"/>
              </a:ext>
            </a:extLst>
          </p:cNvPr>
          <p:cNvSpPr>
            <a:spLocks noGrp="1"/>
          </p:cNvSpPr>
          <p:nvPr>
            <p:ph type="title"/>
          </p:nvPr>
        </p:nvSpPr>
        <p:spPr>
          <a:xfrm>
            <a:off x="2068477" y="71930"/>
            <a:ext cx="4977976" cy="859320"/>
          </a:xfrm>
        </p:spPr>
        <p:txBody>
          <a:bodyPr vert="horz" lIns="91440" tIns="45720" rIns="91440" bIns="45720" rtlCol="0" anchor="ctr">
            <a:normAutofit/>
          </a:bodyPr>
          <a:lstStyle/>
          <a:p>
            <a:pPr algn="ctr"/>
            <a:r>
              <a:rPr lang="en-US" b="1" dirty="0">
                <a:latin typeface="+mj-lt"/>
                <a:ea typeface="+mj-ea"/>
              </a:rPr>
              <a:t>Getting Ready…</a:t>
            </a:r>
            <a:endParaRPr lang="en-US" b="1" dirty="0">
              <a:ea typeface="+mj-ea"/>
            </a:endParaRPr>
          </a:p>
        </p:txBody>
      </p:sp>
      <p:sp>
        <p:nvSpPr>
          <p:cNvPr id="3" name="Content Placeholder 2">
            <a:extLst>
              <a:ext uri="{FF2B5EF4-FFF2-40B4-BE49-F238E27FC236}">
                <a16:creationId xmlns:a16="http://schemas.microsoft.com/office/drawing/2014/main" id="{88D9198E-9361-F521-C938-C509912D065C}"/>
              </a:ext>
            </a:extLst>
          </p:cNvPr>
          <p:cNvSpPr>
            <a:spLocks noGrp="1"/>
          </p:cNvSpPr>
          <p:nvPr>
            <p:ph sz="half" idx="1"/>
          </p:nvPr>
        </p:nvSpPr>
        <p:spPr>
          <a:xfrm>
            <a:off x="463941" y="996806"/>
            <a:ext cx="7801081" cy="5629004"/>
          </a:xfrm>
        </p:spPr>
        <p:txBody>
          <a:bodyPr vert="horz" lIns="91440" tIns="45720" rIns="91440" bIns="45720" rtlCol="0" anchor="t">
            <a:normAutofit fontScale="70000" lnSpcReduction="20000"/>
          </a:bodyPr>
          <a:lstStyle/>
          <a:p>
            <a:pPr>
              <a:lnSpc>
                <a:spcPct val="100000"/>
              </a:lnSpc>
              <a:spcBef>
                <a:spcPts val="0"/>
              </a:spcBef>
              <a:spcAft>
                <a:spcPts val="0"/>
              </a:spcAft>
              <a:buNone/>
            </a:pPr>
            <a:r>
              <a:rPr lang="en-US" sz="3200" dirty="0">
                <a:solidFill>
                  <a:srgbClr val="3B3838"/>
                </a:solidFill>
                <a:latin typeface="Arial"/>
                <a:cs typeface="Arial"/>
              </a:rPr>
              <a:t>College/District:</a:t>
            </a:r>
            <a:endParaRPr lang="en-US" dirty="0">
              <a:latin typeface="Arial"/>
              <a:cs typeface="Arial"/>
            </a:endParaRPr>
          </a:p>
          <a:p>
            <a:pPr>
              <a:lnSpc>
                <a:spcPct val="100000"/>
              </a:lnSpc>
              <a:spcBef>
                <a:spcPts val="0"/>
              </a:spcBef>
              <a:spcAft>
                <a:spcPts val="0"/>
              </a:spcAft>
            </a:pPr>
            <a:r>
              <a:rPr lang="en-US" sz="2800" dirty="0">
                <a:solidFill>
                  <a:srgbClr val="3B3838"/>
                </a:solidFill>
                <a:latin typeface="Arial"/>
                <a:cs typeface="Arial"/>
              </a:rPr>
              <a:t>Affirm college and district curriculum approval processes </a:t>
            </a:r>
            <a:endParaRPr lang="en-US" dirty="0">
              <a:latin typeface="Arial"/>
              <a:cs typeface="Arial"/>
            </a:endParaRPr>
          </a:p>
          <a:p>
            <a:pPr>
              <a:lnSpc>
                <a:spcPct val="100000"/>
              </a:lnSpc>
              <a:spcBef>
                <a:spcPts val="0"/>
              </a:spcBef>
              <a:spcAft>
                <a:spcPts val="0"/>
              </a:spcAft>
            </a:pPr>
            <a:r>
              <a:rPr lang="en-US" sz="2800" dirty="0">
                <a:solidFill>
                  <a:srgbClr val="3B3838"/>
                </a:solidFill>
                <a:latin typeface="Arial"/>
                <a:cs typeface="Arial"/>
              </a:rPr>
              <a:t>Consider an expedited yet thorough process for the batching of curriculum, conditions for expedited processes</a:t>
            </a:r>
            <a:endParaRPr lang="en-US" dirty="0">
              <a:latin typeface="Arial"/>
              <a:cs typeface="Arial"/>
            </a:endParaRPr>
          </a:p>
          <a:p>
            <a:pPr>
              <a:lnSpc>
                <a:spcPct val="100000"/>
              </a:lnSpc>
              <a:spcBef>
                <a:spcPts val="0"/>
              </a:spcBef>
              <a:spcAft>
                <a:spcPts val="0"/>
              </a:spcAft>
              <a:buNone/>
            </a:pPr>
            <a:r>
              <a:rPr lang="en-US" sz="3200" dirty="0">
                <a:solidFill>
                  <a:srgbClr val="3B3838"/>
                </a:solidFill>
                <a:latin typeface="Arial"/>
                <a:cs typeface="Arial"/>
              </a:rPr>
              <a:t>Curriculum Committee/Academic Senate:</a:t>
            </a:r>
            <a:endParaRPr lang="en-US" sz="3200" dirty="0">
              <a:latin typeface="Arial"/>
              <a:cs typeface="Arial"/>
            </a:endParaRPr>
          </a:p>
          <a:p>
            <a:pPr>
              <a:lnSpc>
                <a:spcPct val="100000"/>
              </a:lnSpc>
              <a:spcBef>
                <a:spcPts val="0"/>
              </a:spcBef>
              <a:spcAft>
                <a:spcPts val="0"/>
              </a:spcAft>
            </a:pPr>
            <a:r>
              <a:rPr lang="en-US" sz="2800" dirty="0">
                <a:solidFill>
                  <a:srgbClr val="3B3838"/>
                </a:solidFill>
                <a:latin typeface="Arial"/>
                <a:cs typeface="Arial"/>
              </a:rPr>
              <a:t>Ensure curriculum approval processes are well-established, understood, and followed</a:t>
            </a:r>
            <a:endParaRPr lang="en-US" dirty="0">
              <a:latin typeface="Arial"/>
              <a:cs typeface="Arial"/>
            </a:endParaRPr>
          </a:p>
          <a:p>
            <a:pPr>
              <a:lnSpc>
                <a:spcPct val="100000"/>
              </a:lnSpc>
              <a:spcBef>
                <a:spcPts val="0"/>
              </a:spcBef>
              <a:spcAft>
                <a:spcPts val="0"/>
              </a:spcAft>
            </a:pPr>
            <a:r>
              <a:rPr lang="en-US" sz="2800" dirty="0">
                <a:solidFill>
                  <a:srgbClr val="3B3838"/>
                </a:solidFill>
                <a:latin typeface="Arial"/>
                <a:cs typeface="Arial"/>
              </a:rPr>
              <a:t>Work with administration to make sure resources (people and funding) are adequate for the volume of work expected</a:t>
            </a:r>
          </a:p>
          <a:p>
            <a:pPr>
              <a:lnSpc>
                <a:spcPct val="100000"/>
              </a:lnSpc>
              <a:spcBef>
                <a:spcPts val="0"/>
              </a:spcBef>
              <a:spcAft>
                <a:spcPts val="0"/>
              </a:spcAft>
              <a:buNone/>
            </a:pPr>
            <a:r>
              <a:rPr lang="en-US" sz="3200" dirty="0">
                <a:solidFill>
                  <a:srgbClr val="3B3838"/>
                </a:solidFill>
                <a:latin typeface="Arial"/>
                <a:cs typeface="Arial"/>
              </a:rPr>
              <a:t>Department:</a:t>
            </a:r>
            <a:endParaRPr lang="en-US" dirty="0">
              <a:latin typeface="Arial"/>
              <a:cs typeface="Arial"/>
            </a:endParaRPr>
          </a:p>
          <a:p>
            <a:pPr>
              <a:lnSpc>
                <a:spcPct val="100000"/>
              </a:lnSpc>
              <a:spcBef>
                <a:spcPts val="0"/>
              </a:spcBef>
              <a:spcAft>
                <a:spcPts val="0"/>
              </a:spcAft>
            </a:pPr>
            <a:r>
              <a:rPr lang="en-US" sz="2800" dirty="0">
                <a:solidFill>
                  <a:srgbClr val="3B3838"/>
                </a:solidFill>
                <a:latin typeface="Arial"/>
                <a:cs typeface="Arial"/>
              </a:rPr>
              <a:t>Begin reviewing your curriculum from a global perspective – how do GE/majors courses align with such courses at other colleges?</a:t>
            </a:r>
            <a:endParaRPr lang="en-US" dirty="0">
              <a:latin typeface="Arial"/>
              <a:cs typeface="Arial"/>
            </a:endParaRPr>
          </a:p>
          <a:p>
            <a:pPr>
              <a:lnSpc>
                <a:spcPct val="100000"/>
              </a:lnSpc>
              <a:spcBef>
                <a:spcPts val="0"/>
              </a:spcBef>
              <a:spcAft>
                <a:spcPts val="0"/>
              </a:spcAft>
              <a:buNone/>
            </a:pPr>
            <a:r>
              <a:rPr lang="en-US" sz="3200" dirty="0">
                <a:solidFill>
                  <a:srgbClr val="3B3838"/>
                </a:solidFill>
                <a:latin typeface="Arial"/>
                <a:cs typeface="Arial"/>
              </a:rPr>
              <a:t>Statewide:</a:t>
            </a:r>
            <a:endParaRPr lang="en-US" dirty="0">
              <a:latin typeface="Arial"/>
              <a:cs typeface="Arial"/>
            </a:endParaRPr>
          </a:p>
          <a:p>
            <a:pPr>
              <a:lnSpc>
                <a:spcPct val="100000"/>
              </a:lnSpc>
              <a:spcBef>
                <a:spcPts val="0"/>
              </a:spcBef>
              <a:spcAft>
                <a:spcPts val="0"/>
              </a:spcAft>
            </a:pPr>
            <a:r>
              <a:rPr lang="en-US" sz="3200" dirty="0">
                <a:solidFill>
                  <a:srgbClr val="3B3838"/>
                </a:solidFill>
                <a:latin typeface="Arial"/>
                <a:cs typeface="Arial"/>
              </a:rPr>
              <a:t>Encourage faculty to participate in volunteer opportunities. Complete </a:t>
            </a:r>
            <a:r>
              <a:rPr lang="en-US" sz="3200" dirty="0">
                <a:solidFill>
                  <a:srgbClr val="3B3838"/>
                </a:solidFill>
                <a:latin typeface="Arial"/>
                <a:cs typeface="Arial"/>
                <a:hlinkClick r:id="rId2"/>
              </a:rPr>
              <a:t>Volunteer for Statewide Service</a:t>
            </a:r>
            <a:r>
              <a:rPr lang="en-US" sz="3200" dirty="0">
                <a:solidFill>
                  <a:srgbClr val="3B3838"/>
                </a:solidFill>
                <a:latin typeface="Arial"/>
                <a:cs typeface="Arial"/>
              </a:rPr>
              <a:t> form</a:t>
            </a:r>
            <a:endParaRPr lang="en-US" dirty="0">
              <a:latin typeface="Arial"/>
              <a:cs typeface="Arial"/>
            </a:endParaRPr>
          </a:p>
          <a:p>
            <a:pPr>
              <a:lnSpc>
                <a:spcPct val="100000"/>
              </a:lnSpc>
              <a:spcBef>
                <a:spcPts val="0"/>
              </a:spcBef>
              <a:spcAft>
                <a:spcPts val="0"/>
              </a:spcAft>
            </a:pPr>
            <a:r>
              <a:rPr lang="en-US" sz="3200" dirty="0">
                <a:solidFill>
                  <a:srgbClr val="3B3838"/>
                </a:solidFill>
                <a:latin typeface="Arial"/>
                <a:cs typeface="Arial"/>
              </a:rPr>
              <a:t>Participate in Discipline Input Groups, share opportunities to participate with colleagues</a:t>
            </a:r>
            <a:endParaRPr lang="en-US" dirty="0">
              <a:latin typeface="Arial"/>
              <a:cs typeface="Arial"/>
            </a:endParaRPr>
          </a:p>
          <a:p>
            <a:pPr>
              <a:lnSpc>
                <a:spcPct val="100000"/>
              </a:lnSpc>
              <a:spcBef>
                <a:spcPts val="0"/>
              </a:spcBef>
              <a:spcAft>
                <a:spcPts val="0"/>
              </a:spcAft>
            </a:pPr>
            <a:r>
              <a:rPr lang="en-US" sz="3200" dirty="0">
                <a:solidFill>
                  <a:srgbClr val="3B3838"/>
                </a:solidFill>
                <a:latin typeface="Arial"/>
                <a:cs typeface="Arial"/>
              </a:rPr>
              <a:t>Respond to faculty surveys for vetting of processes, descriptors, and such</a:t>
            </a:r>
            <a:endParaRPr lang="en-US" dirty="0">
              <a:latin typeface="Arial"/>
              <a:cs typeface="Arial"/>
            </a:endParaRPr>
          </a:p>
          <a:p>
            <a:pPr marL="0" indent="0">
              <a:buNone/>
            </a:pPr>
            <a:endParaRPr lang="en-US" dirty="0"/>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heckmark">
            <a:extLst>
              <a:ext uri="{FF2B5EF4-FFF2-40B4-BE49-F238E27FC236}">
                <a16:creationId xmlns:a16="http://schemas.microsoft.com/office/drawing/2014/main" id="{D8D6871D-A11A-1FEE-C637-D9C056A48B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5608" y="1531972"/>
            <a:ext cx="3620021" cy="3620021"/>
          </a:xfrm>
          <a:prstGeom prst="rect">
            <a:avLst/>
          </a:prstGeom>
        </p:spPr>
      </p:pic>
    </p:spTree>
    <p:extLst>
      <p:ext uri="{BB962C8B-B14F-4D97-AF65-F5344CB8AC3E}">
        <p14:creationId xmlns:p14="http://schemas.microsoft.com/office/powerpoint/2010/main" val="2626483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1DB47-4080-EBE1-2649-9617DB9AD0FD}"/>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algn="ctr"/>
            <a:r>
              <a:rPr lang="en-US" sz="4000" b="1">
                <a:solidFill>
                  <a:schemeClr val="accent3"/>
                </a:solidFill>
                <a:latin typeface="+mj-lt"/>
                <a:ea typeface="+mj-ea"/>
                <a:cs typeface="Calibri"/>
              </a:rPr>
              <a:t>Questions?</a:t>
            </a:r>
            <a:endParaRPr lang="en-US" b="1">
              <a:solidFill>
                <a:schemeClr val="accent3"/>
              </a:solidFill>
              <a:ea typeface="+mj-ea"/>
            </a:endParaRPr>
          </a:p>
        </p:txBody>
      </p:sp>
      <p:sp>
        <p:nvSpPr>
          <p:cNvPr id="3" name="Content Placeholder 2">
            <a:extLst>
              <a:ext uri="{FF2B5EF4-FFF2-40B4-BE49-F238E27FC236}">
                <a16:creationId xmlns:a16="http://schemas.microsoft.com/office/drawing/2014/main" id="{31A2E234-46E6-8931-03A8-F607CDDE9C30}"/>
              </a:ext>
            </a:extLst>
          </p:cNvPr>
          <p:cNvSpPr>
            <a:spLocks noGrp="1"/>
          </p:cNvSpPr>
          <p:nvPr>
            <p:ph sz="half" idx="1"/>
          </p:nvPr>
        </p:nvSpPr>
        <p:spPr>
          <a:xfrm>
            <a:off x="761802" y="2743200"/>
            <a:ext cx="4646905" cy="3613149"/>
          </a:xfrm>
        </p:spPr>
        <p:txBody>
          <a:bodyPr vert="horz" lIns="91440" tIns="45720" rIns="91440" bIns="45720" rtlCol="0" anchor="ctr">
            <a:normAutofit/>
          </a:bodyPr>
          <a:lstStyle/>
          <a:p>
            <a:pPr marL="0" indent="0" algn="ctr">
              <a:buNone/>
            </a:pPr>
            <a:r>
              <a:rPr lang="en-US" sz="5400" i="1">
                <a:solidFill>
                  <a:schemeClr val="tx1"/>
                </a:solidFill>
                <a:latin typeface="+mn-lt"/>
                <a:cs typeface="Calibri"/>
              </a:rPr>
              <a:t>Thank You!!</a:t>
            </a:r>
            <a:endParaRPr lang="en-US" i="1">
              <a:solidFill>
                <a:schemeClr val="tx1"/>
              </a:solidFill>
              <a:latin typeface="Calibri"/>
            </a:endParaRPr>
          </a:p>
        </p:txBody>
      </p:sp>
      <p:pic>
        <p:nvPicPr>
          <p:cNvPr id="5" name="Picture 4">
            <a:extLst>
              <a:ext uri="{FF2B5EF4-FFF2-40B4-BE49-F238E27FC236}">
                <a16:creationId xmlns:a16="http://schemas.microsoft.com/office/drawing/2014/main" id="{8F4F884B-D795-5CBE-9D82-4301B572B5D7}"/>
              </a:ext>
              <a:ext uri="{C183D7F6-B498-43B3-948B-1728B52AA6E4}">
                <adec:decorative xmlns:adec="http://schemas.microsoft.com/office/drawing/2017/decorative" val="1"/>
              </a:ext>
            </a:extLst>
          </p:cNvPr>
          <p:cNvPicPr>
            <a:picLocks noChangeAspect="1"/>
          </p:cNvPicPr>
          <p:nvPr/>
        </p:nvPicPr>
        <p:blipFill rotWithShape="1">
          <a:blip r:embed="rId2"/>
          <a:srcRect l="26553" r="2277" b="4"/>
          <a:stretch/>
        </p:blipFill>
        <p:spPr>
          <a:xfrm>
            <a:off x="6096000" y="1"/>
            <a:ext cx="6102825" cy="6858000"/>
          </a:xfrm>
          <a:prstGeom prst="rect">
            <a:avLst/>
          </a:prstGeom>
        </p:spPr>
      </p:pic>
    </p:spTree>
    <p:extLst>
      <p:ext uri="{BB962C8B-B14F-4D97-AF65-F5344CB8AC3E}">
        <p14:creationId xmlns:p14="http://schemas.microsoft.com/office/powerpoint/2010/main" val="289980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FB0C-B3A7-E907-791A-6D9693AD5365}"/>
              </a:ext>
            </a:extLst>
          </p:cNvPr>
          <p:cNvSpPr>
            <a:spLocks noGrp="1"/>
          </p:cNvSpPr>
          <p:nvPr>
            <p:ph type="title"/>
          </p:nvPr>
        </p:nvSpPr>
        <p:spPr>
          <a:xfrm>
            <a:off x="1045029" y="434518"/>
            <a:ext cx="10116458" cy="1312648"/>
          </a:xfrm>
        </p:spPr>
        <p:txBody>
          <a:bodyPr vert="horz" lIns="91440" tIns="45720" rIns="91440" bIns="45720" rtlCol="0" anchor="b">
            <a:normAutofit/>
          </a:bodyPr>
          <a:lstStyle/>
          <a:p>
            <a:r>
              <a:rPr lang="en-US" b="1" kern="1200" dirty="0"/>
              <a:t>Overview</a:t>
            </a:r>
            <a:endParaRPr lang="en-US" b="1" dirty="0"/>
          </a:p>
        </p:txBody>
      </p:sp>
      <p:graphicFrame>
        <p:nvGraphicFramePr>
          <p:cNvPr id="5" name="Content Placeholder 2" descr="Overview of AB 928">
            <a:extLst>
              <a:ext uri="{FF2B5EF4-FFF2-40B4-BE49-F238E27FC236}">
                <a16:creationId xmlns:a16="http://schemas.microsoft.com/office/drawing/2014/main" id="{8A923631-C1D5-C47C-B0AE-DAF7EF86E1FD}"/>
              </a:ext>
              <a:ext uri="{C183D7F6-B498-43B3-948B-1728B52AA6E4}">
                <adec:decorative xmlns:adec="http://schemas.microsoft.com/office/drawing/2017/decorative" val="0"/>
              </a:ext>
            </a:extLst>
          </p:cNvPr>
          <p:cNvGraphicFramePr>
            <a:graphicFrameLocks noGrp="1"/>
          </p:cNvGraphicFramePr>
          <p:nvPr>
            <p:ph idx="10"/>
            <p:extLst>
              <p:ext uri="{D42A27DB-BD31-4B8C-83A1-F6EECF244321}">
                <p14:modId xmlns:p14="http://schemas.microsoft.com/office/powerpoint/2010/main" val="2910308914"/>
              </p:ext>
            </p:extLst>
          </p:nvPr>
        </p:nvGraphicFramePr>
        <p:xfrm>
          <a:off x="1045028" y="2997965"/>
          <a:ext cx="10116459" cy="3093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522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B6AC-F461-0B5E-30FD-C156497349B3}"/>
              </a:ext>
            </a:extLst>
          </p:cNvPr>
          <p:cNvSpPr>
            <a:spLocks noGrp="1"/>
          </p:cNvSpPr>
          <p:nvPr>
            <p:ph type="title"/>
          </p:nvPr>
        </p:nvSpPr>
        <p:spPr/>
        <p:txBody>
          <a:bodyPr/>
          <a:lstStyle/>
          <a:p>
            <a:r>
              <a:rPr lang="en-US" dirty="0"/>
              <a:t>Review</a:t>
            </a:r>
            <a:br>
              <a:rPr lang="en-US" dirty="0"/>
            </a:br>
            <a:endParaRPr lang="en-US" dirty="0"/>
          </a:p>
        </p:txBody>
      </p:sp>
      <p:sp>
        <p:nvSpPr>
          <p:cNvPr id="3" name="Subtitle 2">
            <a:extLst>
              <a:ext uri="{FF2B5EF4-FFF2-40B4-BE49-F238E27FC236}">
                <a16:creationId xmlns:a16="http://schemas.microsoft.com/office/drawing/2014/main" id="{6506A42B-FDB0-2CAF-5379-8753B391F5E6}"/>
              </a:ext>
            </a:extLst>
          </p:cNvPr>
          <p:cNvSpPr>
            <a:spLocks noGrp="1"/>
          </p:cNvSpPr>
          <p:nvPr>
            <p:ph type="subTitle" idx="1"/>
          </p:nvPr>
        </p:nvSpPr>
        <p:spPr/>
        <p:txBody>
          <a:bodyPr/>
          <a:lstStyle/>
          <a:p>
            <a:r>
              <a:rPr lang="en-US" dirty="0"/>
              <a:t>AB 928 (Berman, 2021)</a:t>
            </a:r>
          </a:p>
          <a:p>
            <a:endParaRPr lang="en-US" dirty="0"/>
          </a:p>
          <a:p>
            <a:r>
              <a:rPr lang="en-US" dirty="0"/>
              <a:t>AB 928 ADT Intersegmental </a:t>
            </a:r>
          </a:p>
          <a:p>
            <a:r>
              <a:rPr lang="en-US" dirty="0"/>
              <a:t>Implementation Committee</a:t>
            </a:r>
          </a:p>
        </p:txBody>
      </p:sp>
    </p:spTree>
    <p:extLst>
      <p:ext uri="{BB962C8B-B14F-4D97-AF65-F5344CB8AC3E}">
        <p14:creationId xmlns:p14="http://schemas.microsoft.com/office/powerpoint/2010/main" val="207317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C05CF-E722-7952-3125-84798E6A659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AB 928 – </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The Law</a:t>
            </a:r>
            <a:endParaRPr lang="en-US" sz="4400" kern="1200" dirty="0">
              <a:solidFill>
                <a:srgbClr val="FFFFFF"/>
              </a:solidFill>
              <a:latin typeface="+mj-lt"/>
              <a:ea typeface="+mj-ea"/>
              <a:cs typeface="Calibri"/>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D69F84-C651-EACF-4FD4-816779FB82D1}"/>
              </a:ext>
            </a:extLst>
          </p:cNvPr>
          <p:cNvSpPr>
            <a:spLocks noGrp="1"/>
          </p:cNvSpPr>
          <p:nvPr>
            <p:ph sz="half" idx="1"/>
          </p:nvPr>
        </p:nvSpPr>
        <p:spPr>
          <a:xfrm>
            <a:off x="4352082" y="416689"/>
            <a:ext cx="7001718" cy="6113396"/>
          </a:xfrm>
        </p:spPr>
        <p:txBody>
          <a:bodyPr vert="horz" lIns="91440" tIns="45720" rIns="91440" bIns="45720" rtlCol="0" anchor="t">
            <a:noAutofit/>
          </a:bodyPr>
          <a:lstStyle/>
          <a:p>
            <a:pPr marL="0" lvl="0" indent="0" algn="l" rtl="0">
              <a:lnSpc>
                <a:spcPct val="98181"/>
              </a:lnSpc>
              <a:spcBef>
                <a:spcPts val="1000"/>
              </a:spcBef>
              <a:spcAft>
                <a:spcPts val="0"/>
              </a:spcAft>
              <a:buNone/>
            </a:pPr>
            <a:r>
              <a:rPr lang="en-US" sz="2400" b="1" u="sng" dirty="0">
                <a:solidFill>
                  <a:schemeClr val="hlink"/>
                </a:solidFill>
                <a:latin typeface="Calibri"/>
                <a:ea typeface="Calibri"/>
                <a:cs typeface="Calibri"/>
                <a:sym typeface="Calibri"/>
                <a:hlinkClick r:id="rId2"/>
              </a:rPr>
              <a:t>AB 928 (Berman, 2021)</a:t>
            </a:r>
            <a:r>
              <a:rPr lang="en-US" sz="2400" b="1" dirty="0">
                <a:solidFill>
                  <a:srgbClr val="044C7F"/>
                </a:solidFill>
                <a:latin typeface="Calibri"/>
                <a:ea typeface="Calibri"/>
                <a:cs typeface="Calibri"/>
                <a:sym typeface="Calibri"/>
              </a:rPr>
              <a:t> - </a:t>
            </a:r>
            <a:r>
              <a:rPr lang="en-US" sz="2400" dirty="0">
                <a:latin typeface="Calibri"/>
                <a:ea typeface="Calibri"/>
                <a:cs typeface="Calibri"/>
                <a:sym typeface="Calibri"/>
              </a:rPr>
              <a:t>Student Transfer Achievement Reform Act of 2021: Associate Degree for Transfer Intersegmental Implementation Committee.</a:t>
            </a:r>
            <a:endParaRPr lang="en-US" sz="2400" dirty="0">
              <a:solidFill>
                <a:srgbClr val="044C7F"/>
              </a:solidFill>
              <a:latin typeface="Calibri"/>
              <a:ea typeface="Calibri"/>
              <a:cs typeface="Calibri"/>
              <a:sym typeface="Calibri"/>
            </a:endParaRPr>
          </a:p>
          <a:p>
            <a:pPr>
              <a:lnSpc>
                <a:spcPct val="98181"/>
              </a:lnSpc>
              <a:buClr>
                <a:srgbClr val="0070C0"/>
              </a:buClr>
              <a:buSzPct val="100000"/>
            </a:pPr>
            <a:r>
              <a:rPr lang="en-US" sz="2400" dirty="0">
                <a:solidFill>
                  <a:srgbClr val="044C7F"/>
                </a:solidFill>
                <a:latin typeface="Calibri"/>
                <a:ea typeface="Calibri"/>
                <a:cs typeface="Calibri"/>
                <a:sym typeface="Calibri"/>
              </a:rPr>
              <a:t>Signed into law on October 6, 2021</a:t>
            </a:r>
            <a:endParaRPr lang="en-US" sz="2400" b="1" dirty="0">
              <a:solidFill>
                <a:srgbClr val="044C7F"/>
              </a:solidFill>
              <a:latin typeface="Calibri"/>
              <a:ea typeface="Calibri"/>
              <a:cs typeface="Calibri"/>
              <a:sym typeface="Calibri"/>
            </a:endParaRPr>
          </a:p>
          <a:p>
            <a:pPr marL="0" lvl="0" indent="0" algn="ctr" rtl="0">
              <a:lnSpc>
                <a:spcPct val="98181"/>
              </a:lnSpc>
              <a:spcBef>
                <a:spcPts val="1000"/>
              </a:spcBef>
              <a:spcAft>
                <a:spcPts val="0"/>
              </a:spcAft>
              <a:buClr>
                <a:schemeClr val="dk1"/>
              </a:buClr>
              <a:buSzPct val="39285"/>
              <a:buFont typeface="Arial"/>
              <a:buNone/>
            </a:pPr>
            <a:r>
              <a:rPr lang="en-US" sz="2400" b="1" dirty="0">
                <a:solidFill>
                  <a:srgbClr val="044C7F"/>
                </a:solidFill>
                <a:latin typeface="Calibri"/>
                <a:ea typeface="Calibri"/>
                <a:cs typeface="Calibri"/>
                <a:sym typeface="Calibri"/>
              </a:rPr>
              <a:t>Major Components</a:t>
            </a:r>
          </a:p>
          <a:p>
            <a:pPr marL="457200" lvl="0" indent="-384195" algn="l" rtl="0">
              <a:spcBef>
                <a:spcPts val="1000"/>
              </a:spcBef>
              <a:spcAft>
                <a:spcPts val="0"/>
              </a:spcAft>
              <a:buClr>
                <a:srgbClr val="5F6163"/>
              </a:buClr>
              <a:buSzPct val="100000"/>
              <a:buFont typeface="Calibri"/>
              <a:buAutoNum type="arabicPeriod"/>
            </a:pPr>
            <a:r>
              <a:rPr lang="en-US" sz="2400" dirty="0">
                <a:solidFill>
                  <a:srgbClr val="5F6163"/>
                </a:solidFill>
                <a:latin typeface="Calibri"/>
                <a:ea typeface="Calibri"/>
                <a:cs typeface="Calibri"/>
                <a:sym typeface="Calibri"/>
              </a:rPr>
              <a:t>Requires the Intersegmental Committee of Academic Senates (ICAS) to establish a singular lower division general education pathway. </a:t>
            </a:r>
            <a:r>
              <a:rPr lang="en-US" sz="2400" dirty="0">
                <a:solidFill>
                  <a:srgbClr val="FF0000"/>
                </a:solidFill>
                <a:latin typeface="Calibri"/>
                <a:ea typeface="Calibri"/>
                <a:cs typeface="Calibri"/>
                <a:sym typeface="Calibri"/>
              </a:rPr>
              <a:t>Cal-GETC: Done!</a:t>
            </a:r>
            <a:endParaRPr lang="en-US" sz="2400" dirty="0">
              <a:solidFill>
                <a:srgbClr val="5F6163"/>
              </a:solidFill>
              <a:latin typeface="Calibri"/>
              <a:ea typeface="Calibri"/>
              <a:cs typeface="Calibri"/>
              <a:sym typeface="Calibri"/>
            </a:endParaRPr>
          </a:p>
          <a:p>
            <a:pPr marL="457200" lvl="0" indent="-353060" algn="l" rtl="0">
              <a:spcBef>
                <a:spcPts val="0"/>
              </a:spcBef>
              <a:spcAft>
                <a:spcPts val="0"/>
              </a:spcAft>
              <a:buClr>
                <a:srgbClr val="5F6163"/>
              </a:buClr>
              <a:buSzPct val="100000"/>
              <a:buFont typeface="Calibri"/>
              <a:buAutoNum type="arabicPeriod"/>
            </a:pPr>
            <a:r>
              <a:rPr lang="en-US" sz="2400" b="1" dirty="0">
                <a:solidFill>
                  <a:srgbClr val="5F6163"/>
                </a:solidFill>
                <a:latin typeface="Calibri"/>
                <a:ea typeface="Calibri"/>
                <a:cs typeface="Calibri"/>
                <a:sym typeface="Calibri"/>
              </a:rPr>
              <a:t>Establishes the Associate Degree for Transfer Intersegmental Implementation Committee.</a:t>
            </a:r>
          </a:p>
          <a:p>
            <a:pPr marL="457200" lvl="0" indent="-353060" algn="l" rtl="0">
              <a:spcBef>
                <a:spcPts val="0"/>
              </a:spcBef>
              <a:spcAft>
                <a:spcPts val="0"/>
              </a:spcAft>
              <a:buClr>
                <a:srgbClr val="5F6163"/>
              </a:buClr>
              <a:buSzPct val="100000"/>
              <a:buFont typeface="Calibri"/>
              <a:buAutoNum type="arabicPeriod"/>
            </a:pPr>
            <a:r>
              <a:rPr lang="en-US" sz="2400" dirty="0">
                <a:solidFill>
                  <a:srgbClr val="5F6163"/>
                </a:solidFill>
                <a:latin typeface="Calibri"/>
                <a:ea typeface="Calibri"/>
                <a:cs typeface="Calibri"/>
                <a:sym typeface="Calibri"/>
              </a:rPr>
              <a:t>Requires the CCCs to place students on ADT pathways. </a:t>
            </a:r>
            <a:r>
              <a:rPr lang="en-US" sz="2400" dirty="0">
                <a:solidFill>
                  <a:srgbClr val="FF0000"/>
                </a:solidFill>
                <a:latin typeface="Calibri"/>
                <a:ea typeface="Calibri"/>
                <a:cs typeface="Calibri"/>
                <a:sym typeface="Calibri"/>
              </a:rPr>
              <a:t>Guidance sent to colleges end of September 2023 (</a:t>
            </a:r>
            <a:r>
              <a:rPr lang="en-US" sz="2400" dirty="0">
                <a:solidFill>
                  <a:srgbClr val="FF0000"/>
                </a:solidFill>
                <a:latin typeface="Calibri"/>
                <a:ea typeface="Calibri"/>
                <a:cs typeface="Calibri"/>
                <a:sym typeface="Calibri"/>
                <a:hlinkClick r:id="rId3"/>
              </a:rPr>
              <a:t>Memo ESS 23-41</a:t>
            </a:r>
            <a:r>
              <a:rPr lang="en-US" sz="2400" dirty="0">
                <a:solidFill>
                  <a:srgbClr val="FF0000"/>
                </a:solidFill>
                <a:latin typeface="Calibri"/>
                <a:ea typeface="Calibri"/>
                <a:cs typeface="Calibri"/>
                <a:sym typeface="Calibri"/>
              </a:rPr>
              <a:t>)</a:t>
            </a:r>
            <a:endParaRPr lang="en-US" sz="2400" dirty="0">
              <a:solidFill>
                <a:srgbClr val="5F6163"/>
              </a:solidFill>
              <a:latin typeface="Calibri"/>
              <a:ea typeface="Calibri"/>
              <a:cs typeface="Calibri"/>
              <a:sym typeface="Calibri"/>
            </a:endParaRPr>
          </a:p>
          <a:p>
            <a:pPr marL="457200" lvl="0" indent="-353060" algn="l" rtl="0">
              <a:spcBef>
                <a:spcPts val="0"/>
              </a:spcBef>
              <a:spcAft>
                <a:spcPts val="0"/>
              </a:spcAft>
              <a:buClr>
                <a:srgbClr val="5F6163"/>
              </a:buClr>
              <a:buSzPct val="100000"/>
              <a:buFont typeface="Calibri"/>
              <a:buAutoNum type="arabicPeriod"/>
            </a:pPr>
            <a:r>
              <a:rPr lang="en-US" sz="2400" b="1" dirty="0">
                <a:solidFill>
                  <a:srgbClr val="5F6163"/>
                </a:solidFill>
                <a:latin typeface="Calibri"/>
                <a:ea typeface="Calibri"/>
                <a:cs typeface="Calibri"/>
                <a:sym typeface="Calibri"/>
              </a:rPr>
              <a:t>Considerations for up to an additional 6 units for STEM pathways. </a:t>
            </a:r>
            <a:r>
              <a:rPr lang="en-US" sz="2400" dirty="0">
                <a:solidFill>
                  <a:srgbClr val="FF0000"/>
                </a:solidFill>
                <a:latin typeface="Calibri"/>
                <a:ea typeface="Calibri"/>
                <a:cs typeface="Calibri"/>
                <a:sym typeface="Calibri"/>
              </a:rPr>
              <a:t>In progress…</a:t>
            </a:r>
            <a:endParaRPr lang="en-US" sz="2400" b="1" dirty="0">
              <a:latin typeface="Calibri"/>
              <a:ea typeface="Calibri"/>
              <a:cs typeface="Calibri"/>
              <a:sym typeface="Calibri"/>
            </a:endParaRPr>
          </a:p>
        </p:txBody>
      </p:sp>
    </p:spTree>
    <p:extLst>
      <p:ext uri="{BB962C8B-B14F-4D97-AF65-F5344CB8AC3E}">
        <p14:creationId xmlns:p14="http://schemas.microsoft.com/office/powerpoint/2010/main" val="2849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C05CF-E722-7952-3125-84798E6A659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200" kern="1200" dirty="0">
                <a:solidFill>
                  <a:srgbClr val="FFFFFF"/>
                </a:solidFill>
                <a:latin typeface="+mj-lt"/>
                <a:ea typeface="+mj-ea"/>
                <a:cs typeface="+mj-cs"/>
              </a:rPr>
              <a:t>AB 928 Associate Degree for Transfer Intersegmental Implementation Committee</a:t>
            </a:r>
            <a:endParaRPr lang="en-US" sz="3200" kern="1200" dirty="0">
              <a:solidFill>
                <a:srgbClr val="FFFFFF"/>
              </a:solidFill>
              <a:latin typeface="+mj-lt"/>
              <a:ea typeface="+mj-ea"/>
              <a:cs typeface="Calibri"/>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D69F84-C651-EACF-4FD4-816779FB82D1}"/>
              </a:ext>
            </a:extLst>
          </p:cNvPr>
          <p:cNvSpPr>
            <a:spLocks noGrp="1"/>
          </p:cNvSpPr>
          <p:nvPr>
            <p:ph sz="half" idx="1"/>
          </p:nvPr>
        </p:nvSpPr>
        <p:spPr>
          <a:xfrm>
            <a:off x="4352082" y="416689"/>
            <a:ext cx="7001718" cy="6113396"/>
          </a:xfrm>
        </p:spPr>
        <p:txBody>
          <a:bodyPr vert="horz" lIns="91440" tIns="45720" rIns="91440" bIns="45720" rtlCol="0" anchor="t">
            <a:noAutofit/>
          </a:bodyPr>
          <a:lstStyle/>
          <a:p>
            <a:pPr marL="457200" lvl="0" indent="-368935" algn="l" rtl="0">
              <a:lnSpc>
                <a:spcPct val="98181"/>
              </a:lnSpc>
              <a:spcBef>
                <a:spcPts val="1200"/>
              </a:spcBef>
              <a:spcAft>
                <a:spcPts val="0"/>
              </a:spcAft>
              <a:buClr>
                <a:srgbClr val="5F6163"/>
              </a:buClr>
              <a:buSzPct val="100000"/>
              <a:buFont typeface="Calibri"/>
              <a:buChar char="●"/>
            </a:pPr>
            <a:r>
              <a:rPr lang="en-US" sz="2600" dirty="0">
                <a:solidFill>
                  <a:srgbClr val="5F6163"/>
                </a:solidFill>
                <a:latin typeface="Calibri"/>
                <a:ea typeface="Calibri"/>
                <a:cs typeface="Calibri"/>
                <a:sym typeface="Calibri"/>
              </a:rPr>
              <a:t>Primary entity charged with the oversight of the Associate Degree for Transfer (ADT) </a:t>
            </a:r>
          </a:p>
          <a:p>
            <a:pPr marL="914400" lvl="1" indent="-358140" algn="l" rtl="0">
              <a:lnSpc>
                <a:spcPct val="98181"/>
              </a:lnSpc>
              <a:spcBef>
                <a:spcPts val="0"/>
              </a:spcBef>
              <a:spcAft>
                <a:spcPts val="0"/>
              </a:spcAft>
              <a:buClr>
                <a:srgbClr val="5F6163"/>
              </a:buClr>
              <a:buSzPct val="100000"/>
              <a:buFont typeface="Calibri"/>
              <a:buChar char="○"/>
            </a:pPr>
            <a:r>
              <a:rPr lang="en-US" sz="2400" dirty="0">
                <a:solidFill>
                  <a:srgbClr val="5F6163"/>
                </a:solidFill>
                <a:latin typeface="Calibri"/>
                <a:ea typeface="Calibri"/>
                <a:cs typeface="Calibri"/>
                <a:sym typeface="Calibri"/>
              </a:rPr>
              <a:t>Ensure a reduction in the number of </a:t>
            </a:r>
            <a:r>
              <a:rPr lang="en-US" sz="2400" b="1" dirty="0">
                <a:solidFill>
                  <a:srgbClr val="5F6163"/>
                </a:solidFill>
                <a:latin typeface="Calibri"/>
                <a:ea typeface="Calibri"/>
                <a:cs typeface="Calibri"/>
                <a:sym typeface="Calibri"/>
              </a:rPr>
              <a:t>excess</a:t>
            </a:r>
            <a:r>
              <a:rPr lang="en-US" sz="2400" dirty="0">
                <a:solidFill>
                  <a:srgbClr val="5F6163"/>
                </a:solidFill>
                <a:latin typeface="Calibri"/>
                <a:ea typeface="Calibri"/>
                <a:cs typeface="Calibri"/>
                <a:sym typeface="Calibri"/>
              </a:rPr>
              <a:t> units accumulated by CCC students before transfer</a:t>
            </a:r>
          </a:p>
          <a:p>
            <a:pPr marL="914400" lvl="1" indent="-358140" algn="l" rtl="0">
              <a:lnSpc>
                <a:spcPct val="98181"/>
              </a:lnSpc>
              <a:spcBef>
                <a:spcPts val="0"/>
              </a:spcBef>
              <a:spcAft>
                <a:spcPts val="0"/>
              </a:spcAft>
              <a:buClr>
                <a:srgbClr val="5F6163"/>
              </a:buClr>
              <a:buSzPct val="100000"/>
              <a:buFont typeface="Calibri"/>
              <a:buChar char="○"/>
            </a:pPr>
            <a:r>
              <a:rPr lang="en-US" sz="2400" dirty="0">
                <a:solidFill>
                  <a:srgbClr val="5F6163"/>
                </a:solidFill>
                <a:latin typeface="Calibri"/>
                <a:ea typeface="Calibri"/>
                <a:cs typeface="Calibri"/>
                <a:sym typeface="Calibri"/>
              </a:rPr>
              <a:t>Eliminate repetition of courses at four-year postsecondary colleges and universities taken by CCC students who successfully transfer</a:t>
            </a:r>
          </a:p>
          <a:p>
            <a:pPr marL="914400" lvl="1" indent="-358140" algn="l" rtl="0">
              <a:lnSpc>
                <a:spcPct val="98181"/>
              </a:lnSpc>
              <a:spcBef>
                <a:spcPts val="0"/>
              </a:spcBef>
              <a:spcAft>
                <a:spcPts val="0"/>
              </a:spcAft>
              <a:buClr>
                <a:srgbClr val="5F6163"/>
              </a:buClr>
              <a:buSzPct val="100000"/>
              <a:buFont typeface="Calibri"/>
              <a:buChar char="○"/>
            </a:pPr>
            <a:r>
              <a:rPr lang="en-US" sz="2400" dirty="0">
                <a:solidFill>
                  <a:srgbClr val="5F6163"/>
                </a:solidFill>
                <a:latin typeface="Calibri"/>
                <a:ea typeface="Calibri"/>
                <a:cs typeface="Calibri"/>
                <a:sym typeface="Calibri"/>
              </a:rPr>
              <a:t>Increase the number of CCC students who transfer</a:t>
            </a:r>
          </a:p>
          <a:p>
            <a:pPr marL="457200" lvl="0" indent="-368935" algn="l" rtl="0">
              <a:lnSpc>
                <a:spcPct val="98181"/>
              </a:lnSpc>
              <a:spcBef>
                <a:spcPts val="0"/>
              </a:spcBef>
              <a:spcAft>
                <a:spcPts val="0"/>
              </a:spcAft>
              <a:buClr>
                <a:srgbClr val="5F6163"/>
              </a:buClr>
              <a:buSzPct val="100000"/>
              <a:buFont typeface="Calibri"/>
              <a:buChar char="●"/>
            </a:pPr>
            <a:r>
              <a:rPr lang="en-US" sz="2600" dirty="0">
                <a:solidFill>
                  <a:srgbClr val="5F6163"/>
                </a:solidFill>
                <a:latin typeface="Calibri"/>
                <a:ea typeface="Calibri"/>
                <a:cs typeface="Calibri"/>
                <a:sym typeface="Calibri"/>
              </a:rPr>
              <a:t>Enhance coordination and communication between four-year postsecondary colleges and universities and the CCCs</a:t>
            </a:r>
          </a:p>
          <a:p>
            <a:pPr marL="457200" lvl="0" indent="-368935" algn="l" rtl="0">
              <a:lnSpc>
                <a:spcPct val="98181"/>
              </a:lnSpc>
              <a:spcBef>
                <a:spcPts val="0"/>
              </a:spcBef>
              <a:spcAft>
                <a:spcPts val="0"/>
              </a:spcAft>
              <a:buClr>
                <a:srgbClr val="5F6163"/>
              </a:buClr>
              <a:buSzPct val="100000"/>
              <a:buFont typeface="Calibri"/>
              <a:buChar char="●"/>
            </a:pPr>
            <a:r>
              <a:rPr lang="en-US" dirty="0">
                <a:solidFill>
                  <a:srgbClr val="5F6163"/>
                </a:solidFill>
                <a:latin typeface="Calibri"/>
                <a:ea typeface="Calibri"/>
                <a:cs typeface="Calibri"/>
                <a:sym typeface="Calibri"/>
                <a:hlinkClick r:id="rId2"/>
              </a:rPr>
              <a:t>AB 928 Committee webpage</a:t>
            </a:r>
            <a:endParaRPr lang="en-US" sz="2200" dirty="0">
              <a:solidFill>
                <a:srgbClr val="404040"/>
              </a:solidFill>
              <a:latin typeface="Calibri"/>
              <a:ea typeface="Calibri"/>
              <a:cs typeface="Calibri"/>
              <a:sym typeface="Calibri"/>
            </a:endParaRPr>
          </a:p>
        </p:txBody>
      </p:sp>
    </p:spTree>
    <p:extLst>
      <p:ext uri="{BB962C8B-B14F-4D97-AF65-F5344CB8AC3E}">
        <p14:creationId xmlns:p14="http://schemas.microsoft.com/office/powerpoint/2010/main" val="402092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C05CF-E722-7952-3125-84798E6A659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AB 928 Committee Membership and Meetings</a:t>
            </a:r>
            <a:endParaRPr lang="en-US" sz="4400" kern="1200" dirty="0">
              <a:solidFill>
                <a:srgbClr val="FFFFFF"/>
              </a:solidFill>
              <a:latin typeface="+mj-lt"/>
              <a:ea typeface="+mj-ea"/>
              <a:cs typeface="Calibri"/>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D69F84-C651-EACF-4FD4-816779FB82D1}"/>
              </a:ext>
            </a:extLst>
          </p:cNvPr>
          <p:cNvSpPr>
            <a:spLocks noGrp="1"/>
          </p:cNvSpPr>
          <p:nvPr>
            <p:ph sz="half" idx="1"/>
          </p:nvPr>
        </p:nvSpPr>
        <p:spPr>
          <a:xfrm>
            <a:off x="4282634" y="425516"/>
            <a:ext cx="7001718" cy="6113396"/>
          </a:xfrm>
        </p:spPr>
        <p:txBody>
          <a:bodyPr vert="horz" lIns="91440" tIns="45720" rIns="91440" bIns="45720" rtlCol="0" anchor="t">
            <a:noAutofit/>
          </a:bodyPr>
          <a:lstStyle/>
          <a:p>
            <a:pPr marL="0" indent="0">
              <a:buNone/>
            </a:pPr>
            <a:r>
              <a:rPr lang="en-US" sz="2800" b="1" dirty="0">
                <a:solidFill>
                  <a:schemeClr val="tx1"/>
                </a:solidFill>
                <a:latin typeface="+mn-lt"/>
                <a:cs typeface="+mn-cs"/>
                <a:hlinkClick r:id="rId2"/>
              </a:rPr>
              <a:t>Membership</a:t>
            </a:r>
            <a:r>
              <a:rPr lang="en-US" sz="2800" dirty="0">
                <a:solidFill>
                  <a:schemeClr val="tx1"/>
                </a:solidFill>
                <a:latin typeface="+mn-lt"/>
                <a:cs typeface="+mn-cs"/>
              </a:rPr>
              <a:t>:</a:t>
            </a:r>
            <a:endParaRPr lang="en-US" sz="2800" dirty="0">
              <a:solidFill>
                <a:schemeClr val="tx1"/>
              </a:solidFill>
              <a:latin typeface="+mn-lt"/>
              <a:cs typeface="Calibri"/>
            </a:endParaRPr>
          </a:p>
          <a:p>
            <a:r>
              <a:rPr lang="en-US" sz="2800" dirty="0">
                <a:solidFill>
                  <a:schemeClr val="tx1"/>
                </a:solidFill>
                <a:latin typeface="+mn-lt"/>
                <a:cs typeface="+mn-cs"/>
              </a:rPr>
              <a:t>16 members:</a:t>
            </a:r>
          </a:p>
          <a:p>
            <a:pPr lvl="1"/>
            <a:r>
              <a:rPr lang="en-US" sz="2600" dirty="0">
                <a:solidFill>
                  <a:schemeClr val="tx1"/>
                </a:solidFill>
                <a:latin typeface="+mn-lt"/>
                <a:cs typeface="+mn-cs"/>
              </a:rPr>
              <a:t>4 segments (CCC, CSU, UC, AICCU*) and DOE;</a:t>
            </a:r>
          </a:p>
          <a:p>
            <a:pPr lvl="1"/>
            <a:r>
              <a:rPr lang="en-US" sz="2600" dirty="0">
                <a:solidFill>
                  <a:schemeClr val="tx1"/>
                </a:solidFill>
                <a:latin typeface="+mn-lt"/>
                <a:cs typeface="+mn-cs"/>
              </a:rPr>
              <a:t>3 Academic Senates (CCC, CSU, UC)</a:t>
            </a:r>
          </a:p>
          <a:p>
            <a:pPr lvl="1"/>
            <a:r>
              <a:rPr lang="en-US" sz="2600" dirty="0">
                <a:solidFill>
                  <a:schemeClr val="tx1"/>
                </a:solidFill>
                <a:latin typeface="+mn-lt"/>
                <a:cs typeface="+mn-cs"/>
              </a:rPr>
              <a:t>3 Student Organizations (CCC, CSU, UC)</a:t>
            </a:r>
          </a:p>
          <a:p>
            <a:pPr lvl="1"/>
            <a:r>
              <a:rPr lang="en-US" sz="2600" dirty="0">
                <a:solidFill>
                  <a:schemeClr val="tx1"/>
                </a:solidFill>
                <a:latin typeface="+mn-lt"/>
                <a:cs typeface="+mn-cs"/>
              </a:rPr>
              <a:t>Equity Focused Appointees</a:t>
            </a:r>
          </a:p>
          <a:p>
            <a:pPr lvl="1"/>
            <a:r>
              <a:rPr lang="en-US" sz="2600" dirty="0">
                <a:solidFill>
                  <a:schemeClr val="tx1"/>
                </a:solidFill>
                <a:latin typeface="+mn-lt"/>
                <a:cs typeface="+mn-cs"/>
              </a:rPr>
              <a:t>Workforce Sector with expertise in STEM</a:t>
            </a:r>
            <a:endParaRPr lang="en-US" sz="2600" dirty="0">
              <a:solidFill>
                <a:schemeClr val="tx1"/>
              </a:solidFill>
              <a:latin typeface="+mn-lt"/>
              <a:cs typeface="Calibri"/>
            </a:endParaRPr>
          </a:p>
          <a:p>
            <a:pPr marL="0"/>
            <a:r>
              <a:rPr lang="en-US" sz="2800" dirty="0">
                <a:solidFill>
                  <a:schemeClr val="tx1"/>
                </a:solidFill>
                <a:latin typeface="+mn-lt"/>
                <a:cs typeface="+mn-cs"/>
                <a:hlinkClick r:id="rId3"/>
              </a:rPr>
              <a:t>Meetings</a:t>
            </a:r>
            <a:endParaRPr lang="en-US" sz="2800" dirty="0">
              <a:solidFill>
                <a:schemeClr val="tx1"/>
              </a:solidFill>
              <a:latin typeface="+mn-lt"/>
              <a:cs typeface="+mn-cs"/>
            </a:endParaRPr>
          </a:p>
          <a:p>
            <a:pPr marL="457200" lvl="1"/>
            <a:r>
              <a:rPr lang="en-US" sz="2600" dirty="0">
                <a:solidFill>
                  <a:schemeClr val="tx1"/>
                </a:solidFill>
                <a:latin typeface="+mn-lt"/>
                <a:cs typeface="+mn-cs"/>
              </a:rPr>
              <a:t>Met 6 times Oct 13, 2022 – Sept 18, 2023</a:t>
            </a:r>
            <a:endParaRPr lang="en-US" sz="2600" dirty="0">
              <a:solidFill>
                <a:schemeClr val="tx1"/>
              </a:solidFill>
              <a:latin typeface="+mn-lt"/>
              <a:cs typeface="+mn-cs"/>
              <a:hlinkClick r:id="rId3"/>
            </a:endParaRPr>
          </a:p>
          <a:p>
            <a:pPr marL="457200" lvl="1"/>
            <a:r>
              <a:rPr lang="en-US" sz="2600" dirty="0">
                <a:solidFill>
                  <a:schemeClr val="tx1"/>
                </a:solidFill>
                <a:latin typeface="+mn-lt"/>
                <a:cs typeface="+mn-cs"/>
              </a:rPr>
              <a:t>Next meeting is </a:t>
            </a:r>
            <a:r>
              <a:rPr lang="en-US" sz="2600" b="1" i="1" dirty="0">
                <a:solidFill>
                  <a:schemeClr val="tx1"/>
                </a:solidFill>
                <a:latin typeface="+mn-lt"/>
                <a:cs typeface="+mn-cs"/>
              </a:rPr>
              <a:t>November 30</a:t>
            </a:r>
          </a:p>
          <a:p>
            <a:pPr marL="457200" lvl="1"/>
            <a:r>
              <a:rPr lang="en-US" sz="2600" dirty="0">
                <a:solidFill>
                  <a:schemeClr val="tx1"/>
                </a:solidFill>
                <a:latin typeface="+mn-lt"/>
                <a:cs typeface="+mn-cs"/>
              </a:rPr>
              <a:t>Scheduled to meet 5 times in 2024</a:t>
            </a:r>
          </a:p>
          <a:p>
            <a:pPr marL="0" indent="0">
              <a:buNone/>
            </a:pPr>
            <a:endParaRPr lang="en-US" sz="2000" i="1" dirty="0">
              <a:solidFill>
                <a:schemeClr val="tx1"/>
              </a:solidFill>
              <a:latin typeface="+mn-lt"/>
              <a:cs typeface="Calibri"/>
            </a:endParaRPr>
          </a:p>
          <a:p>
            <a:pPr marL="0" indent="0">
              <a:buNone/>
            </a:pPr>
            <a:r>
              <a:rPr lang="en-US" sz="2000" i="1" dirty="0">
                <a:solidFill>
                  <a:schemeClr val="tx1"/>
                </a:solidFill>
                <a:latin typeface="+mn-lt"/>
                <a:cs typeface="Calibri"/>
              </a:rPr>
              <a:t>*Association of Independent California Colleges and Universities</a:t>
            </a:r>
          </a:p>
        </p:txBody>
      </p:sp>
    </p:spTree>
    <p:extLst>
      <p:ext uri="{BB962C8B-B14F-4D97-AF65-F5344CB8AC3E}">
        <p14:creationId xmlns:p14="http://schemas.microsoft.com/office/powerpoint/2010/main" val="46413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C05CF-E722-7952-3125-84798E6A659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AB 928 Committee Charge for 2023</a:t>
            </a:r>
            <a:endParaRPr lang="en-US" sz="4400" kern="1200" dirty="0">
              <a:solidFill>
                <a:srgbClr val="FFFFFF"/>
              </a:solidFill>
              <a:latin typeface="+mj-lt"/>
              <a:ea typeface="+mj-ea"/>
              <a:cs typeface="Calibri"/>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D69F84-C651-EACF-4FD4-816779FB82D1}"/>
              </a:ext>
            </a:extLst>
          </p:cNvPr>
          <p:cNvSpPr>
            <a:spLocks noGrp="1"/>
          </p:cNvSpPr>
          <p:nvPr>
            <p:ph sz="half" idx="1"/>
          </p:nvPr>
        </p:nvSpPr>
        <p:spPr>
          <a:xfrm>
            <a:off x="4336040" y="1103692"/>
            <a:ext cx="7001718" cy="6113396"/>
          </a:xfrm>
        </p:spPr>
        <p:txBody>
          <a:bodyPr vert="horz" lIns="91440" tIns="45720" rIns="91440" bIns="45720" rtlCol="0" anchor="t">
            <a:noAutofit/>
          </a:bodyPr>
          <a:lstStyle/>
          <a:p>
            <a:pPr marL="0" indent="0">
              <a:buNone/>
            </a:pPr>
            <a:endParaRPr lang="en-US" sz="2400" b="1" dirty="0">
              <a:solidFill>
                <a:srgbClr val="002060"/>
              </a:solidFill>
              <a:latin typeface="+mn-lt"/>
              <a:cs typeface="+mn-cs"/>
            </a:endParaRPr>
          </a:p>
          <a:p>
            <a:pPr marL="0" indent="0">
              <a:buNone/>
            </a:pPr>
            <a:r>
              <a:rPr lang="en-US" sz="2400" b="1" dirty="0">
                <a:solidFill>
                  <a:srgbClr val="002060"/>
                </a:solidFill>
                <a:latin typeface="+mn-lt"/>
                <a:cs typeface="+mn-cs"/>
              </a:rPr>
              <a:t>Charge for 2023</a:t>
            </a:r>
            <a:r>
              <a:rPr lang="en-US" sz="2200" dirty="0">
                <a:solidFill>
                  <a:schemeClr val="tx1"/>
                </a:solidFill>
                <a:latin typeface="+mn-lt"/>
                <a:cs typeface="+mn-cs"/>
              </a:rPr>
              <a:t>:</a:t>
            </a:r>
            <a:endParaRPr lang="en-US" sz="2200" dirty="0">
              <a:solidFill>
                <a:schemeClr val="tx1"/>
              </a:solidFill>
              <a:cs typeface="Gill Sans"/>
            </a:endParaRPr>
          </a:p>
          <a:p>
            <a:r>
              <a:rPr lang="en-US" sz="2200" dirty="0">
                <a:solidFill>
                  <a:schemeClr val="tx1"/>
                </a:solidFill>
                <a:latin typeface="+mn-lt"/>
                <a:cs typeface="+mn-cs"/>
              </a:rPr>
              <a:t>Goals: </a:t>
            </a:r>
            <a:r>
              <a:rPr lang="en-US" sz="2200" i="1" dirty="0">
                <a:solidFill>
                  <a:schemeClr val="tx1"/>
                </a:solidFill>
                <a:latin typeface="+mn-lt"/>
                <a:cs typeface="+mn-cs"/>
              </a:rPr>
              <a:t>Identifying annual goals for increasing transfer rates in California and closing racial equity gaps in transfer outcomes to be adopted by the state.</a:t>
            </a:r>
            <a:endParaRPr lang="en-US" sz="2200" dirty="0">
              <a:solidFill>
                <a:schemeClr val="tx1"/>
              </a:solidFill>
              <a:latin typeface="+mn-lt"/>
              <a:cs typeface="Calibri"/>
            </a:endParaRPr>
          </a:p>
          <a:p>
            <a:r>
              <a:rPr lang="en-US" sz="2200" b="1" dirty="0">
                <a:solidFill>
                  <a:schemeClr val="tx1"/>
                </a:solidFill>
                <a:latin typeface="+mn-lt"/>
                <a:cs typeface="+mn-cs"/>
              </a:rPr>
              <a:t>STEM: </a:t>
            </a:r>
            <a:r>
              <a:rPr lang="en-US" sz="2200" b="1" i="1" dirty="0">
                <a:solidFill>
                  <a:schemeClr val="tx1"/>
                </a:solidFill>
                <a:latin typeface="+mn-lt"/>
                <a:cs typeface="+mn-cs"/>
              </a:rPr>
              <a:t>Proposing a new unit threshold for STEM degree pathways that meet the requirements for admission to the California State University and the University of California.</a:t>
            </a:r>
            <a:endParaRPr lang="en-US" sz="2200" b="1" dirty="0">
              <a:solidFill>
                <a:schemeClr val="tx1"/>
              </a:solidFill>
              <a:latin typeface="+mn-lt"/>
              <a:cs typeface="Calibri"/>
            </a:endParaRPr>
          </a:p>
          <a:p>
            <a:r>
              <a:rPr lang="en-US" sz="2200" dirty="0">
                <a:solidFill>
                  <a:schemeClr val="tx1"/>
                </a:solidFill>
                <a:latin typeface="+mn-lt"/>
                <a:cs typeface="+mn-cs"/>
              </a:rPr>
              <a:t>Reengagement: </a:t>
            </a:r>
            <a:r>
              <a:rPr lang="en-US" sz="2200" i="1" dirty="0">
                <a:solidFill>
                  <a:schemeClr val="tx1"/>
                </a:solidFill>
                <a:latin typeface="+mn-lt"/>
                <a:cs typeface="+mn-cs"/>
              </a:rPr>
              <a:t>Reengaging ADT earners who do not transfer or apply for transfer into a four-year postsecondary educational institution.</a:t>
            </a:r>
            <a:endParaRPr lang="en-US" sz="2200" dirty="0">
              <a:solidFill>
                <a:schemeClr val="tx1"/>
              </a:solidFill>
              <a:latin typeface="+mn-lt"/>
              <a:cs typeface="Calibri"/>
            </a:endParaRPr>
          </a:p>
        </p:txBody>
      </p:sp>
    </p:spTree>
    <p:extLst>
      <p:ext uri="{BB962C8B-B14F-4D97-AF65-F5344CB8AC3E}">
        <p14:creationId xmlns:p14="http://schemas.microsoft.com/office/powerpoint/2010/main" val="46363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5640-A276-3746-6BDC-DA2121FA96D6}"/>
              </a:ext>
            </a:extLst>
          </p:cNvPr>
          <p:cNvSpPr>
            <a:spLocks noGrp="1"/>
          </p:cNvSpPr>
          <p:nvPr>
            <p:ph type="title"/>
          </p:nvPr>
        </p:nvSpPr>
        <p:spPr/>
        <p:txBody>
          <a:bodyPr>
            <a:normAutofit fontScale="90000"/>
          </a:bodyPr>
          <a:lstStyle/>
          <a:p>
            <a:r>
              <a:rPr lang="en-US" dirty="0"/>
              <a:t>Draft Report: </a:t>
            </a:r>
            <a:br>
              <a:rPr lang="en-US" dirty="0"/>
            </a:br>
            <a:r>
              <a:rPr lang="en-US" dirty="0"/>
              <a:t>Nov. 2023 Version</a:t>
            </a:r>
            <a:br>
              <a:rPr lang="en-US" dirty="0"/>
            </a:br>
            <a:endParaRPr lang="en-US" dirty="0"/>
          </a:p>
        </p:txBody>
      </p:sp>
      <p:sp>
        <p:nvSpPr>
          <p:cNvPr id="3" name="Subtitle 2">
            <a:extLst>
              <a:ext uri="{FF2B5EF4-FFF2-40B4-BE49-F238E27FC236}">
                <a16:creationId xmlns:a16="http://schemas.microsoft.com/office/drawing/2014/main" id="{373803C0-8058-C2D3-3A0F-02878F5486DF}"/>
              </a:ext>
            </a:extLst>
          </p:cNvPr>
          <p:cNvSpPr>
            <a:spLocks noGrp="1"/>
          </p:cNvSpPr>
          <p:nvPr>
            <p:ph type="subTitle" idx="1"/>
          </p:nvPr>
        </p:nvSpPr>
        <p:spPr/>
        <p:txBody>
          <a:bodyPr/>
          <a:lstStyle/>
          <a:p>
            <a:endParaRPr lang="en-US" dirty="0"/>
          </a:p>
          <a:p>
            <a:r>
              <a:rPr lang="en-US" dirty="0"/>
              <a:t>What’s new?</a:t>
            </a:r>
            <a:br>
              <a:rPr lang="en-US" dirty="0"/>
            </a:br>
            <a:r>
              <a:rPr lang="en-US" dirty="0"/>
              <a:t>What are the recommendations?</a:t>
            </a:r>
          </a:p>
        </p:txBody>
      </p:sp>
    </p:spTree>
    <p:extLst>
      <p:ext uri="{BB962C8B-B14F-4D97-AF65-F5344CB8AC3E}">
        <p14:creationId xmlns:p14="http://schemas.microsoft.com/office/powerpoint/2010/main" val="202657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BB339-5F35-8FCD-18D0-51215D6992E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dirty="0">
                <a:solidFill>
                  <a:srgbClr val="FFFFFF"/>
                </a:solidFill>
                <a:latin typeface="+mj-lt"/>
                <a:ea typeface="+mj-ea"/>
                <a:cs typeface="+mj-cs"/>
              </a:rPr>
              <a:t>AB 928 ADT Intersegmental Committee</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Draft: Report</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Version: November 2023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018885-F97B-9911-AB51-9C75596C6E33}"/>
              </a:ext>
            </a:extLst>
          </p:cNvPr>
          <p:cNvSpPr>
            <a:spLocks noGrp="1"/>
          </p:cNvSpPr>
          <p:nvPr>
            <p:ph sz="half" idx="1"/>
          </p:nvPr>
        </p:nvSpPr>
        <p:spPr>
          <a:xfrm>
            <a:off x="4211638" y="57159"/>
            <a:ext cx="7754903" cy="6646133"/>
          </a:xfrm>
        </p:spPr>
        <p:txBody>
          <a:bodyPr vert="horz" lIns="91440" tIns="45720" rIns="91440" bIns="45720" rtlCol="0" anchor="ctr">
            <a:noAutofit/>
          </a:bodyPr>
          <a:lstStyle/>
          <a:p>
            <a:pPr marL="0" indent="0">
              <a:buNone/>
            </a:pPr>
            <a:r>
              <a:rPr lang="en-US" sz="2300" dirty="0">
                <a:solidFill>
                  <a:schemeClr val="tx1"/>
                </a:solidFill>
                <a:latin typeface="+mn-lt"/>
                <a:cs typeface="Calibri"/>
                <a:hlinkClick r:id="rId2"/>
              </a:rPr>
              <a:t>AB 928 Associated Degree for Transfer Intersegmental Committee Draft: Final Report Version: November 2023</a:t>
            </a:r>
            <a:endParaRPr lang="en-US" sz="2300" dirty="0">
              <a:solidFill>
                <a:schemeClr val="tx1"/>
              </a:solidFill>
              <a:latin typeface="+mn-lt"/>
              <a:cs typeface="Calibri"/>
            </a:endParaRPr>
          </a:p>
          <a:p>
            <a:r>
              <a:rPr lang="en-US" sz="2300" dirty="0">
                <a:solidFill>
                  <a:schemeClr val="tx1"/>
                </a:solidFill>
                <a:latin typeface="+mn-lt"/>
                <a:cs typeface="Calibri"/>
              </a:rPr>
              <a:t>September 18, 2023 Meeting – the August 2023 version captured initial findings and considerations from the committee and subgroups</a:t>
            </a:r>
          </a:p>
          <a:p>
            <a:r>
              <a:rPr lang="en-US" sz="2300" dirty="0">
                <a:solidFill>
                  <a:schemeClr val="tx1"/>
                </a:solidFill>
                <a:latin typeface="+mn-lt"/>
                <a:cs typeface="Calibri"/>
              </a:rPr>
              <a:t>Public comments considered:</a:t>
            </a:r>
          </a:p>
          <a:p>
            <a:pPr lvl="1"/>
            <a:r>
              <a:rPr lang="en-US" sz="2100" dirty="0">
                <a:solidFill>
                  <a:schemeClr val="tx1"/>
                </a:solidFill>
                <a:latin typeface="+mn-lt"/>
                <a:cs typeface="Calibri"/>
                <a:hlinkClick r:id="rId3"/>
              </a:rPr>
              <a:t>9-19-2023 to 10-15-2023</a:t>
            </a:r>
            <a:endParaRPr lang="en-US" sz="2100" dirty="0">
              <a:solidFill>
                <a:schemeClr val="tx1"/>
              </a:solidFill>
              <a:latin typeface="+mn-lt"/>
              <a:cs typeface="Calibri"/>
            </a:endParaRPr>
          </a:p>
          <a:p>
            <a:pPr lvl="1"/>
            <a:r>
              <a:rPr lang="en-US" sz="2100" dirty="0">
                <a:solidFill>
                  <a:schemeClr val="tx1"/>
                </a:solidFill>
                <a:latin typeface="+mn-lt"/>
                <a:cs typeface="Calibri"/>
                <a:hlinkClick r:id="rId4"/>
              </a:rPr>
              <a:t>10-15-2023 to 11-15-2023</a:t>
            </a:r>
            <a:endParaRPr lang="en-US" sz="2100" dirty="0">
              <a:solidFill>
                <a:schemeClr val="tx1"/>
              </a:solidFill>
              <a:latin typeface="+mn-lt"/>
              <a:cs typeface="Calibri"/>
            </a:endParaRPr>
          </a:p>
          <a:p>
            <a:r>
              <a:rPr lang="en-US" sz="2300" dirty="0">
                <a:solidFill>
                  <a:schemeClr val="tx1"/>
                </a:solidFill>
                <a:latin typeface="+mn-lt"/>
                <a:cs typeface="Calibri"/>
              </a:rPr>
              <a:t>November 30, 2023 Meeting – the AB 928 Committee will vote on final recommendations </a:t>
            </a:r>
          </a:p>
          <a:p>
            <a:pPr lvl="1"/>
            <a:r>
              <a:rPr lang="en-US" sz="2100" dirty="0">
                <a:solidFill>
                  <a:schemeClr val="tx1"/>
                </a:solidFill>
                <a:latin typeface="+mn-lt"/>
                <a:cs typeface="Calibri"/>
                <a:hlinkClick r:id="rId5"/>
              </a:rPr>
              <a:t>Agenda</a:t>
            </a:r>
            <a:endParaRPr lang="en-US" sz="2100" dirty="0">
              <a:solidFill>
                <a:schemeClr val="tx1"/>
              </a:solidFill>
              <a:latin typeface="+mn-lt"/>
              <a:cs typeface="Calibri"/>
            </a:endParaRPr>
          </a:p>
          <a:p>
            <a:pPr lvl="1"/>
            <a:r>
              <a:rPr lang="en-US" sz="2100" dirty="0">
                <a:solidFill>
                  <a:schemeClr val="tx1"/>
                </a:solidFill>
                <a:latin typeface="+mn-lt"/>
                <a:cs typeface="Calibri"/>
              </a:rPr>
              <a:t>Zoom (in agenda)</a:t>
            </a:r>
          </a:p>
          <a:p>
            <a:pPr lvl="1"/>
            <a:r>
              <a:rPr lang="en-US" sz="2100" dirty="0">
                <a:solidFill>
                  <a:schemeClr val="tx1"/>
                </a:solidFill>
                <a:latin typeface="+mn-lt"/>
                <a:cs typeface="Calibri"/>
                <a:hlinkClick r:id="rId6"/>
              </a:rPr>
              <a:t>Public Comment</a:t>
            </a:r>
            <a:endParaRPr lang="en-US" sz="2100" dirty="0">
              <a:solidFill>
                <a:schemeClr val="tx1"/>
              </a:solidFill>
              <a:latin typeface="+mn-lt"/>
              <a:cs typeface="Calibri"/>
            </a:endParaRPr>
          </a:p>
          <a:p>
            <a:r>
              <a:rPr lang="en-US" sz="2300" dirty="0">
                <a:solidFill>
                  <a:schemeClr val="tx1"/>
                </a:solidFill>
                <a:latin typeface="+mn-lt"/>
                <a:cs typeface="Calibri"/>
              </a:rPr>
              <a:t>December 1, 2023 – Draft due to Governor’s Office of Research and Planning</a:t>
            </a:r>
          </a:p>
          <a:p>
            <a:r>
              <a:rPr lang="en-US" sz="2300" dirty="0">
                <a:solidFill>
                  <a:schemeClr val="tx1"/>
                </a:solidFill>
                <a:latin typeface="+mn-lt"/>
                <a:cs typeface="Calibri"/>
              </a:rPr>
              <a:t>December 31, 2023 – Final report due to Legislature</a:t>
            </a:r>
          </a:p>
          <a:p>
            <a:pPr marL="0" indent="0">
              <a:buNone/>
            </a:pPr>
            <a:endParaRPr lang="en-US" sz="2300" dirty="0">
              <a:solidFill>
                <a:schemeClr val="tx1"/>
              </a:solidFill>
              <a:latin typeface="+mn-lt"/>
              <a:cs typeface="Calibri"/>
            </a:endParaRPr>
          </a:p>
        </p:txBody>
      </p:sp>
    </p:spTree>
    <p:extLst>
      <p:ext uri="{BB962C8B-B14F-4D97-AF65-F5344CB8AC3E}">
        <p14:creationId xmlns:p14="http://schemas.microsoft.com/office/powerpoint/2010/main" val="2966464236"/>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Watercolor" id="{EC76D762-A8FA-D047-BAA8-B208C1AAC677}" vid="{87A44A1E-F127-FB44-BF5A-3A443F012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TotalTime>
  <Words>2285</Words>
  <Application>Microsoft Office PowerPoint</Application>
  <PresentationFormat>Widescreen</PresentationFormat>
  <Paragraphs>150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ArialMT</vt:lpstr>
      <vt:lpstr>AvenirLTPro</vt:lpstr>
      <vt:lpstr>Gill Sans</vt:lpstr>
      <vt:lpstr>Palatino</vt:lpstr>
      <vt:lpstr>Arial</vt:lpstr>
      <vt:lpstr>Calibri</vt:lpstr>
      <vt:lpstr>Office Theme</vt:lpstr>
      <vt:lpstr>AB 928 Associate Degree for Transfer Intersegmental Implementation Committee</vt:lpstr>
      <vt:lpstr>Overview</vt:lpstr>
      <vt:lpstr>Review </vt:lpstr>
      <vt:lpstr>AB 928 –  The Law</vt:lpstr>
      <vt:lpstr>AB 928 Associate Degree for Transfer Intersegmental Implementation Committee</vt:lpstr>
      <vt:lpstr>AB 928 Committee Membership and Meetings</vt:lpstr>
      <vt:lpstr>AB 928 Committee Charge for 2023</vt:lpstr>
      <vt:lpstr>Draft Report:  Nov. 2023 Version </vt:lpstr>
      <vt:lpstr>AB 928 ADT Intersegmental Committee Draft: Report Version: November 2023</vt:lpstr>
      <vt:lpstr>Draft Recommendations</vt:lpstr>
      <vt:lpstr>AB 928 Draft Recommendations 1-4: Goals </vt:lpstr>
      <vt:lpstr>AB 928 Draft Recommendations 5-7: STEM </vt:lpstr>
      <vt:lpstr>AB 928 Draft Recommendations 8-12: STEM</vt:lpstr>
      <vt:lpstr>AB 928 Draft Recommendation 13: Re-engaging ADT Earners</vt:lpstr>
      <vt:lpstr>AB 928 Draft Recommendation 14: Overarching Needs</vt:lpstr>
      <vt:lpstr>AB 928 Draft Recommendation 15: Overarching Needs</vt:lpstr>
      <vt:lpstr>AB 928 Draft Recommendations 16-17: Overarching Needs</vt:lpstr>
      <vt:lpstr>Getting Ready…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L Aschenbach</dc:creator>
  <cp:lastModifiedBy>Kyoko Hatano</cp:lastModifiedBy>
  <cp:revision>159</cp:revision>
  <dcterms:created xsi:type="dcterms:W3CDTF">2023-09-20T23:13:55Z</dcterms:created>
  <dcterms:modified xsi:type="dcterms:W3CDTF">2023-11-27T23:45:06Z</dcterms:modified>
</cp:coreProperties>
</file>