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60" r:id="rId2"/>
    <p:sldId id="305" r:id="rId3"/>
    <p:sldId id="318" r:id="rId4"/>
    <p:sldId id="297" r:id="rId5"/>
    <p:sldId id="306" r:id="rId6"/>
    <p:sldId id="319" r:id="rId7"/>
    <p:sldId id="311" r:id="rId8"/>
    <p:sldId id="312" r:id="rId9"/>
    <p:sldId id="313" r:id="rId10"/>
    <p:sldId id="316" r:id="rId11"/>
    <p:sldId id="307" r:id="rId12"/>
    <p:sldId id="309" r:id="rId13"/>
    <p:sldId id="302" r:id="rId14"/>
    <p:sldId id="30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4831"/>
    <a:srgbClr val="533A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363"/>
    <p:restoredTop sz="94959"/>
  </p:normalViewPr>
  <p:slideViewPr>
    <p:cSldViewPr snapToGrid="0" snapToObjects="1">
      <p:cViewPr varScale="1">
        <p:scale>
          <a:sx n="104" d="100"/>
          <a:sy n="104" d="100"/>
        </p:scale>
        <p:origin x="216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F1718C-EE5C-A545-A26B-F1D44DE2C295}" type="datetimeFigureOut">
              <a:rPr lang="en-US" smtClean="0"/>
              <a:t>12/3/23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7E57F4-9D9C-5847-BCD2-13B860A1E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596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7E57F4-9D9C-5847-BCD2-13B860A1E04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6276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7E57F4-9D9C-5847-BCD2-13B860A1E04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5632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7E57F4-9D9C-5847-BCD2-13B860A1E04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1990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7E57F4-9D9C-5847-BCD2-13B860A1E04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3740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GM/CA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7E57F4-9D9C-5847-BCD2-13B860A1E04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679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7E57F4-9D9C-5847-BCD2-13B860A1E04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407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7E57F4-9D9C-5847-BCD2-13B860A1E04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275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GM/CA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7E57F4-9D9C-5847-BCD2-13B860A1E04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363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7E57F4-9D9C-5847-BCD2-13B860A1E04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314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7E57F4-9D9C-5847-BCD2-13B860A1E04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854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7E57F4-9D9C-5847-BCD2-13B860A1E04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6941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7E57F4-9D9C-5847-BCD2-13B860A1E04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9893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7E57F4-9D9C-5847-BCD2-13B860A1E04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6183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7E57F4-9D9C-5847-BCD2-13B860A1E04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621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#1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cademic Senate for California Community Colleges Logo">
            <a:extLst>
              <a:ext uri="{FF2B5EF4-FFF2-40B4-BE49-F238E27FC236}">
                <a16:creationId xmlns:a16="http://schemas.microsoft.com/office/drawing/2014/main" id="{34F180B6-AAD2-7E4B-ABBA-7A58C812E6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22749" y="457131"/>
            <a:ext cx="3238141" cy="198336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740FD2D-D9B8-AC45-BEA0-7C7100EE63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59480" y="3000807"/>
            <a:ext cx="5859830" cy="1629507"/>
          </a:xfrm>
          <a:prstGeom prst="rect">
            <a:avLst/>
          </a:prstGeom>
        </p:spPr>
        <p:txBody>
          <a:bodyPr anchor="b"/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8B5E4E81-F04E-F944-B8E4-D1387ADA743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159480" y="4679081"/>
            <a:ext cx="5859830" cy="2009893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subtitle. </a:t>
            </a:r>
            <a:br>
              <a:rPr lang="en-US" dirty="0"/>
            </a:br>
            <a:r>
              <a:rPr lang="en-US" dirty="0"/>
              <a:t>(Remember to add alt text to all </a:t>
            </a:r>
            <a:br>
              <a:rPr lang="en-US" dirty="0"/>
            </a:br>
            <a:r>
              <a:rPr lang="en-US" dirty="0"/>
              <a:t>imported graphics and images.)</a:t>
            </a:r>
          </a:p>
        </p:txBody>
      </p:sp>
    </p:spTree>
    <p:extLst>
      <p:ext uri="{BB962C8B-B14F-4D97-AF65-F5344CB8AC3E}">
        <p14:creationId xmlns:p14="http://schemas.microsoft.com/office/powerpoint/2010/main" val="3057468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#3 Section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35B9BF9D-CBED-CE46-9403-E1E16B756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-147320"/>
            <a:ext cx="12192000" cy="7005320"/>
            <a:chOff x="0" y="-147320"/>
            <a:chExt cx="12192000" cy="700532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218A45F-A43D-9441-BE2C-C37D0C6032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1" t="-2103" r="-1" b="2103"/>
            <a:stretch/>
          </p:blipFill>
          <p:spPr>
            <a:xfrm>
              <a:off x="0" y="-147320"/>
              <a:ext cx="12192000" cy="7005320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A3AEF5E-3821-8C4B-B957-32D9BDE8FE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849993" y="-8426"/>
              <a:ext cx="10515600" cy="6866425"/>
            </a:xfrm>
            <a:prstGeom prst="rect">
              <a:avLst/>
            </a:prstGeom>
            <a:solidFill>
              <a:schemeClr val="bg1">
                <a:alpha val="7022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7D56CE0-CEE7-AF48-B541-114339F816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44550" y="0"/>
            <a:ext cx="10515600" cy="6858000"/>
            <a:chOff x="844550" y="0"/>
            <a:chExt cx="10515600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7F127A8-4F37-D142-AB91-ECA155293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844550" y="6276109"/>
              <a:ext cx="10515600" cy="58189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7F8ECF5-2899-5141-9F34-5420FD3193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844550" y="0"/>
              <a:ext cx="10515600" cy="2017148"/>
              <a:chOff x="844550" y="0"/>
              <a:chExt cx="10515600" cy="2017148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44F28EA-8038-9B43-A556-FDEFBE65B4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 userDrawn="1"/>
            </p:nvSpPr>
            <p:spPr>
              <a:xfrm>
                <a:off x="844550" y="0"/>
                <a:ext cx="10515600" cy="188421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5738914-F2C2-854D-9708-D737579C32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 userDrawn="1"/>
            </p:nvSpPr>
            <p:spPr>
              <a:xfrm>
                <a:off x="844550" y="1867368"/>
                <a:ext cx="10515600" cy="14978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8E5331D-721A-754F-942B-A90651FFD2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5029" y="434518"/>
            <a:ext cx="10116458" cy="131264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4F635-4E32-2C45-9BD9-9C4B375AB56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45028" y="2137350"/>
            <a:ext cx="10116459" cy="791201"/>
          </a:xfrm>
        </p:spPr>
        <p:txBody>
          <a:bodyPr anchor="b">
            <a:normAutofit/>
          </a:bodyPr>
          <a:lstStyle>
            <a:lvl1pPr marL="0" indent="0" algn="l">
              <a:buNone/>
              <a:defRPr sz="30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602FC1C-E415-C14A-9431-D009CC2D5E3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045028" y="2997965"/>
            <a:ext cx="10116459" cy="309322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0A6AC5E1-6ACB-0542-A942-92D1C87558F2}"/>
              </a:ext>
            </a:extLst>
          </p:cNvPr>
          <p:cNvSpPr txBox="1">
            <a:spLocks/>
          </p:cNvSpPr>
          <p:nvPr userDrawn="1"/>
        </p:nvSpPr>
        <p:spPr>
          <a:xfrm>
            <a:off x="1485320" y="6494411"/>
            <a:ext cx="820479" cy="2253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2D8F1A-69A8-9242-9469-8400121D240A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9" name="Picture 1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F69C28E-E366-C647-8BF6-84981FC8EC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5028" y="6376988"/>
            <a:ext cx="419026" cy="41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784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#3 Content 2 Column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3A72E784-6603-5141-900A-EDC5CB738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38198" y="0"/>
            <a:ext cx="10515601" cy="798858"/>
            <a:chOff x="0" y="0"/>
            <a:chExt cx="12192000" cy="79885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2E8C9FE-4888-374D-BF4B-9F4375830E71}"/>
                </a:ext>
              </a:extLst>
            </p:cNvPr>
            <p:cNvSpPr/>
            <p:nvPr userDrawn="1"/>
          </p:nvSpPr>
          <p:spPr>
            <a:xfrm>
              <a:off x="0" y="0"/>
              <a:ext cx="12192000" cy="67432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0545F2B-08F9-4E48-A235-37643862447C}"/>
                </a:ext>
              </a:extLst>
            </p:cNvPr>
            <p:cNvSpPr/>
            <p:nvPr userDrawn="1"/>
          </p:nvSpPr>
          <p:spPr>
            <a:xfrm>
              <a:off x="0" y="674328"/>
              <a:ext cx="12192000" cy="12453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928DA5A-03EB-7C4E-BED7-BCB1E5A116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014921"/>
            <a:ext cx="10515600" cy="114699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page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062FDB-A149-0B44-BB49-58F5C3155A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86442"/>
            <a:ext cx="5181600" cy="40589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07721E-11C3-6B42-AE2E-8506E4B9E5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86442"/>
            <a:ext cx="5181600" cy="40589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60642BB-7545-2B41-AB86-1C35E5ADA4D9}"/>
              </a:ext>
            </a:extLst>
          </p:cNvPr>
          <p:cNvSpPr txBox="1">
            <a:spLocks/>
          </p:cNvSpPr>
          <p:nvPr userDrawn="1"/>
        </p:nvSpPr>
        <p:spPr>
          <a:xfrm>
            <a:off x="1240719" y="6494411"/>
            <a:ext cx="820479" cy="2253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2D8F1A-69A8-9242-9469-8400121D240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00B9222-C0D4-4A47-9429-74C0ED14CD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0427" y="6376988"/>
            <a:ext cx="419026" cy="41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6646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#3 Content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9D4D4E38-1957-0049-9AB0-EE9B3A7A18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38198" y="0"/>
            <a:ext cx="10515601" cy="798858"/>
            <a:chOff x="0" y="0"/>
            <a:chExt cx="12192000" cy="79885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F2962B0-22F8-BE41-B632-B3A2833CBEAF}"/>
                </a:ext>
              </a:extLst>
            </p:cNvPr>
            <p:cNvSpPr/>
            <p:nvPr userDrawn="1"/>
          </p:nvSpPr>
          <p:spPr>
            <a:xfrm>
              <a:off x="0" y="0"/>
              <a:ext cx="12192000" cy="67432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37E3437-63DC-6B40-9FBB-872AE9192680}"/>
                </a:ext>
              </a:extLst>
            </p:cNvPr>
            <p:cNvSpPr/>
            <p:nvPr userDrawn="1"/>
          </p:nvSpPr>
          <p:spPr>
            <a:xfrm>
              <a:off x="0" y="674328"/>
              <a:ext cx="12192000" cy="12453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880A3442-1326-DF4E-A985-460C269301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014921"/>
            <a:ext cx="10515600" cy="114699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page 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10C3C29-A639-4947-ABE0-5954146568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86442"/>
            <a:ext cx="10515600" cy="40603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3E11325-8857-2E48-898E-2435AB3228EE}"/>
              </a:ext>
            </a:extLst>
          </p:cNvPr>
          <p:cNvSpPr txBox="1">
            <a:spLocks/>
          </p:cNvSpPr>
          <p:nvPr userDrawn="1"/>
        </p:nvSpPr>
        <p:spPr>
          <a:xfrm>
            <a:off x="1240719" y="6494411"/>
            <a:ext cx="820479" cy="2253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2D8F1A-69A8-9242-9469-8400121D240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9DF0390-ADE4-2F4A-81AD-78C04F3003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0427" y="6376988"/>
            <a:ext cx="419026" cy="41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283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6E6219A1-473D-3642-9899-208B347EF986}"/>
              </a:ext>
            </a:extLst>
          </p:cNvPr>
          <p:cNvSpPr txBox="1">
            <a:spLocks/>
          </p:cNvSpPr>
          <p:nvPr userDrawn="1"/>
        </p:nvSpPr>
        <p:spPr>
          <a:xfrm>
            <a:off x="1240719" y="6494411"/>
            <a:ext cx="820479" cy="2253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2D8F1A-69A8-9242-9469-8400121D240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FBDAF1A-7706-8045-AA62-969EF62BA9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0427" y="6376988"/>
            <a:ext cx="419026" cy="41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866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 descr="&quot;&quot;"/>
          <p:cNvPicPr preferRelativeResize="0"/>
          <p:nvPr/>
        </p:nvPicPr>
        <p:blipFill rotWithShape="1">
          <a:blip r:embed="rId2">
            <a:alphaModFix/>
          </a:blip>
          <a:srcRect r="12879" b="7359"/>
          <a:stretch/>
        </p:blipFill>
        <p:spPr>
          <a:xfrm>
            <a:off x="7810500" y="1041748"/>
            <a:ext cx="4381500" cy="465904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524000" y="2764465"/>
            <a:ext cx="9144000" cy="786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D"/>
              </a:buClr>
              <a:buSzPts val="4800"/>
              <a:buFont typeface="Crimson Text"/>
              <a:buNone/>
              <a:defRPr sz="4800" i="0" u="none" strike="noStrike" cap="none">
                <a:solidFill>
                  <a:srgbClr val="002F6D"/>
                </a:solidFill>
                <a:latin typeface="Crimson Text"/>
                <a:ea typeface="Crimson Text"/>
                <a:cs typeface="Crimson Text"/>
                <a:sym typeface="Crimson Tex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524000" y="2235754"/>
            <a:ext cx="9144000" cy="480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3575A"/>
              </a:buClr>
              <a:buSzPts val="2400"/>
              <a:buFont typeface="Source Sans Pro"/>
              <a:buNone/>
              <a:defRPr sz="240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610600" y="611724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200"/>
              <a:buFont typeface="Arial"/>
              <a:buNone/>
              <a:defRPr sz="120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200"/>
              <a:buFont typeface="Arial"/>
              <a:buNone/>
              <a:defRPr sz="120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200"/>
              <a:buFont typeface="Arial"/>
              <a:buNone/>
              <a:defRPr sz="120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200"/>
              <a:buFont typeface="Arial"/>
              <a:buNone/>
              <a:defRPr sz="120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200"/>
              <a:buFont typeface="Arial"/>
              <a:buNone/>
              <a:defRPr sz="120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200"/>
              <a:buFont typeface="Arial"/>
              <a:buNone/>
              <a:defRPr sz="120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200"/>
              <a:buFont typeface="Arial"/>
              <a:buNone/>
              <a:defRPr sz="120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200"/>
              <a:buFont typeface="Arial"/>
              <a:buNone/>
              <a:defRPr sz="120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200"/>
              <a:buFont typeface="Arial"/>
              <a:buNone/>
              <a:defRPr sz="120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CCN Task Force –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6" name="Google Shape;16;p2" descr="California Community Colleges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140" y="6001350"/>
            <a:ext cx="1579813" cy="596918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"/>
          <p:cNvSpPr txBox="1"/>
          <p:nvPr/>
        </p:nvSpPr>
        <p:spPr>
          <a:xfrm>
            <a:off x="4229425" y="6089600"/>
            <a:ext cx="5532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DRAFT	DRAFT	DRAFT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23979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1_Title Slide">
    <p:bg>
      <p:bgPr>
        <a:solidFill>
          <a:srgbClr val="002F6D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3" descr="&quot;&quot;"/>
          <p:cNvPicPr preferRelativeResize="0"/>
          <p:nvPr/>
        </p:nvPicPr>
        <p:blipFill rotWithShape="1">
          <a:blip r:embed="rId2">
            <a:alphaModFix/>
          </a:blip>
          <a:srcRect r="12879" b="7359"/>
          <a:stretch/>
        </p:blipFill>
        <p:spPr>
          <a:xfrm>
            <a:off x="7810500" y="1041748"/>
            <a:ext cx="4381500" cy="465904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3"/>
          <p:cNvSpPr txBox="1">
            <a:spLocks noGrp="1"/>
          </p:cNvSpPr>
          <p:nvPr>
            <p:ph type="ctrTitle"/>
          </p:nvPr>
        </p:nvSpPr>
        <p:spPr>
          <a:xfrm>
            <a:off x="1524000" y="2764465"/>
            <a:ext cx="5947833" cy="786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D"/>
              </a:buClr>
              <a:buSzPts val="4800"/>
              <a:buFont typeface="Crimson Text"/>
              <a:buNone/>
              <a:defRPr sz="4800" b="1" i="0" u="none" strike="noStrike" cap="none">
                <a:solidFill>
                  <a:schemeClr val="lt1"/>
                </a:solidFill>
                <a:latin typeface="Crimson Text"/>
                <a:ea typeface="Crimson Text"/>
                <a:cs typeface="Crimson Text"/>
                <a:sym typeface="Crimson Tex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73778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9CEEA-C860-6C25-BCC4-748E3A967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F9A6E-99ED-EFC9-6289-A80458A9FF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B13423-EA37-62C9-5E50-DEDB7FDE4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7E293-3450-E544-9C61-17364190609C}" type="datetimeFigureOut">
              <a:rPr lang="en-US" smtClean="0"/>
              <a:t>12/3/23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CA7432-6803-4907-19AE-717509E07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8D99CB-2584-670B-20D8-F099AAFC7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2ED78-C601-C941-9A85-F38A706AF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02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3A2FC3-D2C7-9B4C-9B9B-A2C7D0FDA3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– Remember to ad alt text to all imported graphics and images.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456AC5D1-15F0-954C-A07F-F99E0C153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4657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52" r:id="rId3"/>
    <p:sldLayoutId id="2147483667" r:id="rId4"/>
    <p:sldLayoutId id="2147483655" r:id="rId5"/>
    <p:sldLayoutId id="2147483668" r:id="rId6"/>
    <p:sldLayoutId id="2147483669" r:id="rId7"/>
    <p:sldLayoutId id="2147483673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2"/>
          </a:solidFill>
          <a:latin typeface="Palatino" pitchFamily="2" charset="77"/>
          <a:ea typeface="Palatino" pitchFamily="2" charset="7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b="0" i="0" kern="1200">
          <a:solidFill>
            <a:schemeClr val="bg2">
              <a:lumMod val="25000"/>
            </a:schemeClr>
          </a:solidFill>
          <a:latin typeface="Gill Sans" panose="020B0502020104020203" pitchFamily="34" charset="-79"/>
          <a:ea typeface="+mn-ea"/>
          <a:cs typeface="Gill Sans" panose="020B0502020104020203" pitchFamily="34" charset="-79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2">
              <a:lumMod val="25000"/>
            </a:schemeClr>
          </a:solidFill>
          <a:latin typeface="Gill Sans" panose="020B0502020104020203" pitchFamily="34" charset="-79"/>
          <a:ea typeface="+mn-ea"/>
          <a:cs typeface="Gill Sans" panose="020B0502020104020203" pitchFamily="34" charset="-79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2">
              <a:lumMod val="25000"/>
            </a:schemeClr>
          </a:solidFill>
          <a:latin typeface="Gill Sans" panose="020B0502020104020203" pitchFamily="34" charset="-79"/>
          <a:ea typeface="+mn-ea"/>
          <a:cs typeface="Gill Sans" panose="020B0502020104020203" pitchFamily="34" charset="-79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2">
              <a:lumMod val="25000"/>
            </a:schemeClr>
          </a:solidFill>
          <a:latin typeface="Gill Sans" panose="020B0502020104020203" pitchFamily="34" charset="-79"/>
          <a:ea typeface="+mn-ea"/>
          <a:cs typeface="Gill Sans" panose="020B0502020104020203" pitchFamily="34" charset="-79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2">
              <a:lumMod val="25000"/>
            </a:schemeClr>
          </a:solidFill>
          <a:latin typeface="Gill Sans" panose="020B0502020104020203" pitchFamily="34" charset="-79"/>
          <a:ea typeface="+mn-ea"/>
          <a:cs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sccc.org/volunteer-serve-committee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ccco.edu/-/media/CCCCO-Website/docs/report/finaldraftab1111summaryreportupdated111723a11y.pdf?la=en&amp;hash=B978203C161D7831948BF24754BD920931A44E13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hyperlink" Target="https://www.cccco.edu/About-Us/Chancellors-Office/Divisions/Educational-Services-and-Support/common-course-numbering-project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162D1-C142-B842-BA59-999BE0FEB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r>
              <a:rPr lang="en-US" b="1" dirty="0">
                <a:solidFill>
                  <a:schemeClr val="tx1">
                    <a:lumMod val="20000"/>
                    <a:lumOff val="80000"/>
                  </a:schemeClr>
                </a:solidFill>
              </a:rPr>
              <a:t>AB 1111 Common Course Numbering:</a:t>
            </a:r>
            <a:br>
              <a:rPr lang="en-US" b="1" dirty="0">
                <a:solidFill>
                  <a:schemeClr val="tx1">
                    <a:lumMod val="20000"/>
                    <a:lumOff val="80000"/>
                  </a:schemeClr>
                </a:solidFill>
              </a:rPr>
            </a:br>
            <a:r>
              <a:rPr lang="en-US" b="1" dirty="0">
                <a:solidFill>
                  <a:schemeClr val="tx1">
                    <a:lumMod val="20000"/>
                    <a:lumOff val="80000"/>
                  </a:schemeClr>
                </a:solidFill>
              </a:rPr>
              <a:t>Draft Report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7B090E-E2DD-9842-8A38-66A0ACDD7B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Webinar</a:t>
            </a:r>
          </a:p>
          <a:p>
            <a:r>
              <a:rPr lang="en-US" dirty="0"/>
              <a:t>December 5, 2023</a:t>
            </a:r>
          </a:p>
          <a:p>
            <a:r>
              <a:rPr lang="en-US" dirty="0"/>
              <a:t>2:00 pm – 3:00 pm</a:t>
            </a:r>
          </a:p>
        </p:txBody>
      </p:sp>
    </p:spTree>
    <p:extLst>
      <p:ext uri="{BB962C8B-B14F-4D97-AF65-F5344CB8AC3E}">
        <p14:creationId xmlns:p14="http://schemas.microsoft.com/office/powerpoint/2010/main" val="2756846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86AC7-25C0-AFEF-0DE4-F3634FE78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Recommended Implementation Plan:</a:t>
            </a:r>
            <a:br>
              <a:rPr lang="en-US" b="1" dirty="0"/>
            </a:br>
            <a:r>
              <a:rPr lang="en-US" b="1" i="1" dirty="0"/>
              <a:t>CCN Development Workgroup</a:t>
            </a:r>
            <a:br>
              <a:rPr lang="en-US" b="1" i="1" dirty="0"/>
            </a:br>
            <a:r>
              <a:rPr lang="en-US" b="1" i="1" dirty="0"/>
              <a:t>CCN Descriptor Development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4EDB0-5ABE-D747-BC86-6AC2E07B0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36461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sz="2200" dirty="0"/>
              <a:t>Success depends on the establishment of intersegmental collaboration that has the authority and representation to change processes and practices impacting transferability and applicability of transfer courses</a:t>
            </a:r>
          </a:p>
          <a:p>
            <a:r>
              <a:rPr lang="en-US" sz="2200" dirty="0"/>
              <a:t>Priority action items to be initial first steps of CCN Council and to occur in tandem with first proof of concept phase: </a:t>
            </a:r>
          </a:p>
          <a:p>
            <a:pPr lvl="1"/>
            <a:r>
              <a:rPr lang="en-US" sz="2000" dirty="0"/>
              <a:t>Develop agreements accepting CCN Descriptors as basis for determining course-to-course articulations with CCC system</a:t>
            </a:r>
          </a:p>
          <a:p>
            <a:pPr lvl="1"/>
            <a:r>
              <a:rPr lang="en-US" sz="2000" dirty="0"/>
              <a:t>Develop processes and standards for verification that a course meets the required CCN elements, as defined by CCN Descriptor developed through intersegmental collaboration</a:t>
            </a:r>
          </a:p>
          <a:p>
            <a:pPr lvl="1"/>
            <a:r>
              <a:rPr lang="en-US" sz="2000" dirty="0"/>
              <a:t>Develop processes for creating and reviewing CCN Descriptors that engage receiving institution faculty early in the process</a:t>
            </a:r>
          </a:p>
          <a:p>
            <a:r>
              <a:rPr lang="en-US" sz="2200" dirty="0"/>
              <a:t>Phase 1: Proof of concept to vet development processes and templates, test technology-based implementation, test-drive convening practices, validate intersegmental collaboration	</a:t>
            </a:r>
          </a:p>
          <a:p>
            <a:pPr lvl="1"/>
            <a:r>
              <a:rPr lang="en-US" sz="2000" dirty="0"/>
              <a:t>Develop CCN Descriptors for an initial set of high-enrollment courses aligned with Cal-GETC in 2024 with courses being ready Fall 2025 enrollment</a:t>
            </a:r>
          </a:p>
          <a:p>
            <a:pPr lvl="1"/>
            <a:r>
              <a:rPr lang="en-US" sz="2000" dirty="0"/>
              <a:t>ASSIST to help identify course variations that articulate the same way</a:t>
            </a:r>
          </a:p>
          <a:p>
            <a:pPr lvl="1"/>
            <a:r>
              <a:rPr lang="en-US" sz="2000" dirty="0"/>
              <a:t>C-ID descriptors as a foundation</a:t>
            </a:r>
          </a:p>
          <a:p>
            <a:pPr lvl="1"/>
            <a:r>
              <a:rPr lang="en-US" sz="2000" dirty="0"/>
              <a:t>Align with and be informed by Data Reconciliation and Analysis work</a:t>
            </a:r>
          </a:p>
        </p:txBody>
      </p:sp>
    </p:spTree>
    <p:extLst>
      <p:ext uri="{BB962C8B-B14F-4D97-AF65-F5344CB8AC3E}">
        <p14:creationId xmlns:p14="http://schemas.microsoft.com/office/powerpoint/2010/main" val="3558741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86AC7-25C0-AFEF-0DE4-F3634FE78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Recommended Implementation Plan:</a:t>
            </a:r>
            <a:br>
              <a:rPr lang="en-US" b="1" dirty="0"/>
            </a:br>
            <a:r>
              <a:rPr lang="en-US" b="1" i="1" dirty="0"/>
              <a:t>CCN Technology and Processes Workgroup</a:t>
            </a:r>
            <a:r>
              <a:rPr lang="en-US" b="1" dirty="0"/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4EDB0-5ABE-D747-BC86-6AC2E07B04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Guiding Principles</a:t>
            </a:r>
          </a:p>
          <a:p>
            <a:pPr lvl="1"/>
            <a:r>
              <a:rPr lang="en-US" dirty="0"/>
              <a:t>Strive for digital equity in any technology and implementation approach</a:t>
            </a:r>
          </a:p>
          <a:p>
            <a:pPr lvl="1"/>
            <a:r>
              <a:rPr lang="en-US" dirty="0"/>
              <a:t>When implementing new technology systems, minimize additional costs and streamline existing systems</a:t>
            </a:r>
          </a:p>
          <a:p>
            <a:pPr lvl="1"/>
            <a:r>
              <a:rPr lang="en-US" dirty="0"/>
              <a:t>When selecting a technology solution, strive to select a system where college/district/system processes drive the software instead of software driving the processes</a:t>
            </a:r>
          </a:p>
          <a:p>
            <a:r>
              <a:rPr lang="en-US" dirty="0"/>
              <a:t>Data Reconciliation and Analysis</a:t>
            </a:r>
          </a:p>
          <a:p>
            <a:pPr lvl="1"/>
            <a:r>
              <a:rPr lang="en-US" dirty="0"/>
              <a:t>Clean-up of current data across COCI, ASSIST, C-ID to result in a unique identifier and consistency in four data fields housing Course Title, Course/Subject Number, Course/Subject Name, and Units</a:t>
            </a:r>
          </a:p>
          <a:p>
            <a:pPr lvl="1"/>
            <a:r>
              <a:rPr lang="en-US" dirty="0"/>
              <a:t>Data reconciliation can occur in parallel with CCN work</a:t>
            </a:r>
          </a:p>
          <a:p>
            <a:r>
              <a:rPr lang="en-US" dirty="0"/>
              <a:t>New Technology</a:t>
            </a:r>
          </a:p>
          <a:p>
            <a:pPr lvl="1"/>
            <a:r>
              <a:rPr lang="en-US" dirty="0"/>
              <a:t>Reconcile all technologies being used in related work: AB 928, Cal-GETC, AB 1111, CVC-OEI</a:t>
            </a:r>
          </a:p>
          <a:p>
            <a:pPr lvl="1"/>
            <a:r>
              <a:rPr lang="en-US" dirty="0"/>
              <a:t>Combining COCI and C-ID reduces data entry burdens and eases addition of workflows for submission and approvals associated with CCN designation</a:t>
            </a:r>
          </a:p>
          <a:p>
            <a:r>
              <a:rPr lang="en-US" dirty="0"/>
              <a:t>Data Management and Data Warehouse</a:t>
            </a:r>
          </a:p>
          <a:p>
            <a:pPr lvl="1"/>
            <a:r>
              <a:rPr lang="en-US" dirty="0"/>
              <a:t>Streamlining of processes and technological solutions is needed</a:t>
            </a:r>
          </a:p>
          <a:p>
            <a:pPr lvl="1"/>
            <a:r>
              <a:rPr lang="en-US" dirty="0"/>
              <a:t>Potential to merge COCI and C-ID repositories</a:t>
            </a:r>
          </a:p>
          <a:p>
            <a:pPr lvl="1"/>
            <a:r>
              <a:rPr lang="en-US" dirty="0"/>
              <a:t>Would require linking of system repository to local curriculum management software</a:t>
            </a:r>
          </a:p>
          <a:p>
            <a:r>
              <a:rPr lang="en-US" dirty="0"/>
              <a:t>Use of Technology to Verify Identical vs. Equivalent for Articulation</a:t>
            </a:r>
          </a:p>
          <a:p>
            <a:pPr lvl="1"/>
            <a:r>
              <a:rPr lang="en-US" dirty="0"/>
              <a:t>Automated review with trigger for human review</a:t>
            </a:r>
          </a:p>
          <a:p>
            <a:pPr lvl="1"/>
            <a:r>
              <a:rPr lang="en-US" dirty="0"/>
              <a:t>Common Course Outline of Record and automated certification system</a:t>
            </a:r>
          </a:p>
        </p:txBody>
      </p:sp>
    </p:spTree>
    <p:extLst>
      <p:ext uri="{BB962C8B-B14F-4D97-AF65-F5344CB8AC3E}">
        <p14:creationId xmlns:p14="http://schemas.microsoft.com/office/powerpoint/2010/main" val="639240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86AC7-25C0-AFEF-0DE4-F3634FE78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891644" y="2488563"/>
            <a:ext cx="8192281" cy="188087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Recommended</a:t>
            </a:r>
            <a:br>
              <a:rPr lang="en-US" b="1" dirty="0"/>
            </a:br>
            <a:r>
              <a:rPr lang="en-US" b="1" dirty="0"/>
              <a:t>Implementation Plan:</a:t>
            </a:r>
            <a:br>
              <a:rPr lang="en-US" b="1" dirty="0"/>
            </a:br>
            <a:r>
              <a:rPr lang="en-US" b="1" i="1" dirty="0"/>
              <a:t>Timeline</a:t>
            </a:r>
            <a:r>
              <a:rPr lang="en-US" b="1" dirty="0"/>
              <a:t>	</a:t>
            </a:r>
          </a:p>
        </p:txBody>
      </p:sp>
      <p:pic>
        <p:nvPicPr>
          <p:cNvPr id="4" name="Picture 3" descr="A 2023-2027+ timeline for recommended CCN implementation&#10;&#10;Description automatically generated with medium confidence">
            <a:extLst>
              <a:ext uri="{FF2B5EF4-FFF2-40B4-BE49-F238E27FC236}">
                <a16:creationId xmlns:a16="http://schemas.microsoft.com/office/drawing/2014/main" id="{D481707C-8884-4B73-DAC1-51145D2B7D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7357" y="0"/>
            <a:ext cx="10064643" cy="6858000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592796-EA40-59F7-30EB-884F366B3E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510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BDC7E-EB43-2E57-EC5E-356C81603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What Can We Be Doing Now?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81ED8-E717-505C-CD9C-55A8386C9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900" dirty="0"/>
              <a:t>What can you do now?</a:t>
            </a:r>
          </a:p>
          <a:p>
            <a:pPr lvl="1"/>
            <a:r>
              <a:rPr lang="en-US" sz="2600" dirty="0"/>
              <a:t>College/District </a:t>
            </a:r>
          </a:p>
          <a:p>
            <a:pPr lvl="2"/>
            <a:r>
              <a:rPr lang="en-US" sz="2300" dirty="0"/>
              <a:t>Affirm college and district curriculum approval processes </a:t>
            </a:r>
          </a:p>
          <a:p>
            <a:pPr lvl="2"/>
            <a:r>
              <a:rPr lang="en-US" sz="2300" dirty="0"/>
              <a:t>Consider an expedited yet thorough process for the batching of curriculum, conditions for expedited processes</a:t>
            </a:r>
          </a:p>
          <a:p>
            <a:pPr lvl="2"/>
            <a:r>
              <a:rPr lang="en-US" sz="2300" dirty="0"/>
              <a:t>Curriculum Committee/Academic Senate</a:t>
            </a:r>
          </a:p>
          <a:p>
            <a:pPr lvl="2"/>
            <a:r>
              <a:rPr lang="en-US" sz="2300" dirty="0"/>
              <a:t>Ensure curriculum approval processes are well-established, understood, and followed</a:t>
            </a:r>
          </a:p>
          <a:p>
            <a:pPr lvl="2"/>
            <a:r>
              <a:rPr lang="en-US" sz="2300" dirty="0"/>
              <a:t>Work with administration to make sure resources (people and funding) are adequate for the volume of work expected</a:t>
            </a:r>
          </a:p>
          <a:p>
            <a:pPr lvl="1"/>
            <a:r>
              <a:rPr lang="en-US" sz="2600" dirty="0"/>
              <a:t>Department</a:t>
            </a:r>
          </a:p>
          <a:p>
            <a:pPr lvl="2"/>
            <a:r>
              <a:rPr lang="en-US" sz="2300" dirty="0"/>
              <a:t>Begin reviewing your curriculum from a global perspective – how do your GE/majors courses align with such courses at other colleges?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What can you do at the state level?</a:t>
            </a:r>
          </a:p>
          <a:p>
            <a:pPr lvl="1"/>
            <a:r>
              <a:rPr lang="en-US" dirty="0"/>
              <a:t>Encourage faculty to participate in volunteer opportunities – complete the </a:t>
            </a:r>
            <a:r>
              <a:rPr lang="en-US" dirty="0">
                <a:hlinkClick r:id="rId3"/>
              </a:rPr>
              <a:t>Volunteer for Statewide Service</a:t>
            </a:r>
            <a:r>
              <a:rPr lang="en-US" dirty="0"/>
              <a:t> form</a:t>
            </a:r>
          </a:p>
          <a:p>
            <a:pPr lvl="1"/>
            <a:r>
              <a:rPr lang="en-US" dirty="0"/>
              <a:t>Participate in Discipline Input Groups; encourage colleagues to participate, too</a:t>
            </a:r>
          </a:p>
          <a:p>
            <a:pPr lvl="1"/>
            <a:r>
              <a:rPr lang="en-US" dirty="0"/>
              <a:t>Respond to faculty surveys for vetting of processes, descriptors, and such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602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38296-75C0-B6FF-843C-DCA4D9DB5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29767"/>
            <a:ext cx="10515600" cy="4799728"/>
          </a:xfrm>
        </p:spPr>
        <p:txBody>
          <a:bodyPr>
            <a:normAutofit/>
          </a:bodyPr>
          <a:lstStyle/>
          <a:p>
            <a:pPr algn="ctr"/>
            <a:r>
              <a:rPr lang="en-US" sz="5300"/>
              <a:t>Questions?</a:t>
            </a:r>
            <a:br>
              <a:rPr lang="en-US" sz="5300" dirty="0"/>
            </a:br>
            <a:br>
              <a:rPr lang="en-US" sz="5300" dirty="0"/>
            </a:br>
            <a:r>
              <a:rPr lang="en-US" sz="5300" dirty="0"/>
              <a:t>Thank you!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2000" dirty="0" err="1"/>
              <a:t>info@asccc.org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6C4512-47E9-5323-DEDC-5E65D67EF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2ED78-C601-C941-9A85-F38A706AF4A7}" type="slidenum">
              <a:rPr lang="en-US" smtClean="0"/>
              <a:t>14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468DEB-335C-409E-B493-9D9BED1B74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000" y="4647692"/>
            <a:ext cx="25400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733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80685-C17C-4859-A88E-457A87844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E0CE1-C0C7-17C4-CDA4-0E48FE9F8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6971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000" dirty="0"/>
              <a:t>Presenters:</a:t>
            </a:r>
          </a:p>
          <a:p>
            <a:pPr marL="0" indent="0">
              <a:buNone/>
            </a:pPr>
            <a:r>
              <a:rPr lang="en-US" sz="3000" dirty="0"/>
              <a:t>Cheryl </a:t>
            </a:r>
            <a:r>
              <a:rPr lang="en-US" sz="3000" dirty="0" err="1"/>
              <a:t>Aschenbach</a:t>
            </a:r>
            <a:r>
              <a:rPr lang="en-US" sz="3000" dirty="0"/>
              <a:t>, ASCCC President</a:t>
            </a:r>
          </a:p>
          <a:p>
            <a:pPr marL="0" indent="0">
              <a:buNone/>
            </a:pPr>
            <a:r>
              <a:rPr lang="en-US" sz="3000" dirty="0" err="1"/>
              <a:t>Ginni</a:t>
            </a:r>
            <a:r>
              <a:rPr lang="en-US" sz="3000" dirty="0"/>
              <a:t> May, ASCCC Past President</a:t>
            </a:r>
          </a:p>
          <a:p>
            <a:pPr marL="0" indent="0">
              <a:buNone/>
            </a:pPr>
            <a:endParaRPr lang="en-US" dirty="0"/>
          </a:p>
          <a:p>
            <a:pPr marL="0" indent="0" algn="l">
              <a:buNone/>
            </a:pPr>
            <a:r>
              <a:rPr lang="en-US" u="none" strike="noStrike" dirty="0">
                <a:solidFill>
                  <a:srgbClr val="0A0A0A"/>
                </a:solidFill>
                <a:effectLst/>
              </a:rPr>
              <a:t>Join ASCCC Past President </a:t>
            </a:r>
            <a:r>
              <a:rPr lang="en-US" u="none" strike="noStrike" dirty="0" err="1">
                <a:solidFill>
                  <a:srgbClr val="0A0A0A"/>
                </a:solidFill>
                <a:effectLst/>
              </a:rPr>
              <a:t>Ginni</a:t>
            </a:r>
            <a:r>
              <a:rPr lang="en-US" u="none" strike="noStrike" dirty="0">
                <a:solidFill>
                  <a:srgbClr val="0A0A0A"/>
                </a:solidFill>
                <a:effectLst/>
              </a:rPr>
              <a:t> May, who is co-chairing the AB 1111 Task Force, and ASCCC President Cheryl Aschenbach as they provide an overview of the late November version of the AB 1111 Draft Summary Report (</a:t>
            </a:r>
            <a:r>
              <a:rPr lang="en-US" u="none" strike="noStrike" dirty="0">
                <a:solidFill>
                  <a:srgbClr val="005E99"/>
                </a:solidFill>
                <a:effectLst/>
                <a:hlinkClick r:id="rId3"/>
              </a:rPr>
              <a:t>linked here</a:t>
            </a:r>
            <a:r>
              <a:rPr lang="en-US" u="none" strike="noStrike" dirty="0">
                <a:solidFill>
                  <a:srgbClr val="0A0A0A"/>
                </a:solidFill>
                <a:effectLst/>
              </a:rPr>
              <a:t>), updated from the earlier August </a:t>
            </a:r>
            <a:r>
              <a:rPr lang="en-US" dirty="0">
                <a:solidFill>
                  <a:srgbClr val="0A0A0A"/>
                </a:solidFill>
              </a:rPr>
              <a:t>and October 2023 </a:t>
            </a:r>
            <a:r>
              <a:rPr lang="en-US" u="none" strike="noStrike" dirty="0">
                <a:solidFill>
                  <a:srgbClr val="0A0A0A"/>
                </a:solidFill>
                <a:effectLst/>
              </a:rPr>
              <a:t>versions. Additionally, provide input on the report for them to take to the Task Force meeting and ask your lingering questions.</a:t>
            </a:r>
          </a:p>
          <a:p>
            <a:pPr marL="0" indent="0" algn="l">
              <a:buNone/>
            </a:pPr>
            <a:endParaRPr lang="en-US" u="none" strike="noStrike" dirty="0">
              <a:solidFill>
                <a:srgbClr val="0A0A0A"/>
              </a:solidFill>
              <a:effectLst/>
            </a:endParaRPr>
          </a:p>
          <a:p>
            <a:pPr marL="0" indent="0" algn="l">
              <a:buNone/>
            </a:pPr>
            <a:endParaRPr lang="en-US" u="none" strike="noStrike" dirty="0">
              <a:solidFill>
                <a:srgbClr val="0A0A0A"/>
              </a:solidFill>
              <a:effectLst/>
            </a:endParaRPr>
          </a:p>
          <a:p>
            <a:pPr marL="0" indent="0" algn="l">
              <a:buNone/>
            </a:pPr>
            <a:r>
              <a:rPr lang="en-US" u="none" strike="noStrike" dirty="0">
                <a:solidFill>
                  <a:srgbClr val="0A0A0A"/>
                </a:solidFill>
                <a:effectLst/>
              </a:rPr>
              <a:t>For additional AB 1111 Common Course Numbering Task Force Information, including the report and Decembe</a:t>
            </a:r>
            <a:r>
              <a:rPr lang="en-US" dirty="0">
                <a:solidFill>
                  <a:srgbClr val="0A0A0A"/>
                </a:solidFill>
              </a:rPr>
              <a:t>r 7 </a:t>
            </a:r>
            <a:r>
              <a:rPr lang="en-US" u="none" strike="noStrike" dirty="0">
                <a:solidFill>
                  <a:srgbClr val="0A0A0A"/>
                </a:solidFill>
                <a:effectLst/>
              </a:rPr>
              <a:t>meeting info, </a:t>
            </a:r>
            <a:r>
              <a:rPr lang="en-US" u="none" strike="noStrike" dirty="0">
                <a:solidFill>
                  <a:srgbClr val="005E99"/>
                </a:solidFill>
                <a:effectLst/>
                <a:hlinkClick r:id="rId4"/>
              </a:rPr>
              <a:t>click here</a:t>
            </a:r>
            <a:r>
              <a:rPr lang="en-US" u="none" strike="noStrike" dirty="0">
                <a:solidFill>
                  <a:srgbClr val="0A0A0A"/>
                </a:solidFill>
                <a:effectLst/>
              </a:rPr>
              <a:t>.</a:t>
            </a:r>
          </a:p>
          <a:p>
            <a:pPr marL="0" indent="0">
              <a:buNone/>
            </a:pPr>
            <a:endParaRPr lang="en-US" dirty="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964A92-E473-3F36-42CB-D5427ECD4B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6000" y="5922317"/>
            <a:ext cx="25400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220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7026F-65CF-52B0-9F6C-D97D67DDB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Overarching CCN Guiding Principles</a:t>
            </a:r>
            <a:br>
              <a:rPr lang="en-US" b="1" dirty="0"/>
            </a:br>
            <a:r>
              <a:rPr lang="en-US" b="1" dirty="0"/>
              <a:t>from Draft Summary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1595CE-4254-A585-1F1A-49D6C9492B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Implement vision for CCN with a new vision for intersegmental transfer and articulation that includes calling for a resourced infrastructure for intersegmental faculty collaboration</a:t>
            </a:r>
          </a:p>
          <a:p>
            <a:r>
              <a:rPr lang="en-US" dirty="0"/>
              <a:t>Ensure early and strong participation of CCC, CSU, UC, and AICCU faculty</a:t>
            </a:r>
          </a:p>
          <a:p>
            <a:r>
              <a:rPr lang="en-US" dirty="0"/>
              <a:t>Design solutions that balance faculty, college, and system autonomies with student needs</a:t>
            </a:r>
          </a:p>
          <a:p>
            <a:r>
              <a:rPr lang="en-US" dirty="0"/>
              <a:t>Commit to a strong implementation of student-facing CCN</a:t>
            </a:r>
          </a:p>
          <a:p>
            <a:r>
              <a:rPr lang="en-US" dirty="0"/>
              <a:t>Apply principles and guidelines of Universal Design for Learning throughout</a:t>
            </a:r>
          </a:p>
          <a:p>
            <a:r>
              <a:rPr lang="en-US" dirty="0"/>
              <a:t>Embrace moving to a single data management system across the CCCs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030236-6B99-4234-092A-55BC91733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2ED78-C601-C941-9A85-F38A706AF4A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814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86AC7-25C0-AFEF-0DE4-F3634FE78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Recommended Implementation Plan:</a:t>
            </a:r>
            <a:br>
              <a:rPr lang="en-US" b="1" dirty="0"/>
            </a:br>
            <a:r>
              <a:rPr lang="en-US" b="1" i="1" dirty="0"/>
              <a:t>System Governance</a:t>
            </a:r>
            <a:r>
              <a:rPr lang="en-US" b="1" dirty="0"/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4EDB0-5ABE-D747-BC86-6AC2E07B0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California Community Colleges Chancellor’s Office – system level support and coordination; oversight of resources for implementation</a:t>
            </a:r>
          </a:p>
          <a:p>
            <a:r>
              <a:rPr lang="en-US" dirty="0"/>
              <a:t>Common Course Numbering Council – High level oversight of CCN implementation:</a:t>
            </a:r>
          </a:p>
          <a:p>
            <a:pPr lvl="1"/>
            <a:r>
              <a:rPr lang="en-US" dirty="0"/>
              <a:t>CCCCO participatory governance group</a:t>
            </a:r>
          </a:p>
          <a:p>
            <a:pPr lvl="1"/>
            <a:r>
              <a:rPr lang="en-US" dirty="0"/>
              <a:t>Broad stakeholder representation</a:t>
            </a:r>
          </a:p>
          <a:p>
            <a:pPr lvl="1"/>
            <a:r>
              <a:rPr lang="en-US" dirty="0"/>
              <a:t>Minimum lifespan of 3 </a:t>
            </a:r>
            <a:r>
              <a:rPr lang="en-US" dirty="0" err="1"/>
              <a:t>yrs</a:t>
            </a:r>
            <a:r>
              <a:rPr lang="en-US" dirty="0"/>
              <a:t>; evaluate effectiveness and representation annually</a:t>
            </a:r>
          </a:p>
          <a:p>
            <a:pPr lvl="1"/>
            <a:r>
              <a:rPr lang="en-US" dirty="0"/>
              <a:t>Intersegmental partner representation (CSU, UC, independents)</a:t>
            </a:r>
          </a:p>
          <a:p>
            <a:pPr lvl="1"/>
            <a:r>
              <a:rPr lang="en-US" dirty="0"/>
              <a:t>Decision making: if consensus not reached, majority vote will prevail</a:t>
            </a:r>
          </a:p>
          <a:p>
            <a:r>
              <a:rPr lang="en-US" dirty="0"/>
              <a:t>Steering Committee of CCN Council – Planning and facilitation of CCN Council</a:t>
            </a:r>
          </a:p>
          <a:p>
            <a:pPr lvl="1"/>
            <a:r>
              <a:rPr lang="en-US" dirty="0"/>
              <a:t>Four representatives, one appointed by each organization: CCCCO, ASCCC, CIOs, CSSOs</a:t>
            </a:r>
          </a:p>
          <a:p>
            <a:r>
              <a:rPr lang="en-US" dirty="0"/>
              <a:t>Two workgroups: </a:t>
            </a:r>
          </a:p>
          <a:p>
            <a:pPr lvl="1"/>
            <a:r>
              <a:rPr lang="en-US" dirty="0"/>
              <a:t>CCN Development and CCN Technology and Processes</a:t>
            </a:r>
          </a:p>
          <a:p>
            <a:pPr lvl="1"/>
            <a:r>
              <a:rPr lang="en-US" dirty="0"/>
              <a:t>Workgroup leads will serve as voting members on CCN Council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811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86AC7-25C0-AFEF-0DE4-F3634FE78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Recommended Implementation Plan:</a:t>
            </a:r>
            <a:br>
              <a:rPr lang="en-US" b="1" dirty="0"/>
            </a:br>
            <a:r>
              <a:rPr lang="en-US" b="1" i="1" dirty="0"/>
              <a:t>CCN Development Workgroup</a:t>
            </a:r>
            <a:br>
              <a:rPr lang="en-US" b="1" i="1" dirty="0"/>
            </a:br>
            <a:r>
              <a:rPr lang="en-US" b="1" i="1" dirty="0"/>
              <a:t>Charge</a:t>
            </a:r>
            <a:r>
              <a:rPr lang="en-US" b="1" dirty="0"/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4EDB0-5ABE-D747-BC86-6AC2E07B0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8199"/>
            <a:ext cx="10515600" cy="4068763"/>
          </a:xfrm>
        </p:spPr>
        <p:txBody>
          <a:bodyPr>
            <a:normAutofit/>
          </a:bodyPr>
          <a:lstStyle/>
          <a:p>
            <a:r>
              <a:rPr lang="en-US" dirty="0"/>
              <a:t>Make design recommendations for infrastructure and processes needed for curricular coordination to assign common course numbers</a:t>
            </a:r>
          </a:p>
          <a:p>
            <a:r>
              <a:rPr lang="en-US" dirty="0"/>
              <a:t>Coordinate, support, and guide intersegmental disciplinary teams to create, adopt, and implement CCN Descriptors</a:t>
            </a:r>
          </a:p>
          <a:p>
            <a:r>
              <a:rPr lang="en-US" dirty="0"/>
              <a:t>Engage stakeholders and research impact of all CCCs implementing CCN</a:t>
            </a:r>
          </a:p>
          <a:p>
            <a:r>
              <a:rPr lang="en-US" dirty="0"/>
              <a:t>Broad representation recommended</a:t>
            </a:r>
          </a:p>
          <a:p>
            <a:pPr lvl="1"/>
            <a:r>
              <a:rPr lang="en-US" dirty="0"/>
              <a:t>Particularly CCC faculty (including AOs), academic leadership, and representatives from CSU, UC, AICCU colleges, HBCUs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96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86AC7-25C0-AFEF-0DE4-F3634FE78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Recommended Implementation Plan:</a:t>
            </a:r>
            <a:br>
              <a:rPr lang="en-US" b="1" dirty="0"/>
            </a:br>
            <a:r>
              <a:rPr lang="en-US" b="1" i="1" dirty="0"/>
              <a:t>CCN Development Workgroup</a:t>
            </a:r>
            <a:br>
              <a:rPr lang="en-US" b="1" i="1" dirty="0"/>
            </a:br>
            <a:r>
              <a:rPr lang="en-US" b="1" i="1" dirty="0"/>
              <a:t>Guiding Principles</a:t>
            </a:r>
            <a:r>
              <a:rPr lang="en-US" b="1" dirty="0"/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4EDB0-5ABE-D747-BC86-6AC2E07B04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lvl="1"/>
            <a:r>
              <a:rPr lang="en-US" dirty="0"/>
              <a:t>Aim to reduce tasks and processes; do not increase the level of difficulty or work of the colleges</a:t>
            </a:r>
          </a:p>
          <a:p>
            <a:pPr marL="457200" lvl="1"/>
            <a:r>
              <a:rPr lang="en-US" dirty="0"/>
              <a:t>Ensure broad representation of faculty from broad subject areas</a:t>
            </a:r>
          </a:p>
          <a:p>
            <a:pPr marL="457200" lvl="1"/>
            <a:r>
              <a:rPr lang="en-US" dirty="0"/>
              <a:t>Support aspiration of the acceptance of CCN descriptors to serve as primary pathway for system articulation of individual courses</a:t>
            </a:r>
          </a:p>
          <a:p>
            <a:pPr marL="457200" lvl="1"/>
            <a:r>
              <a:rPr lang="en-US" dirty="0"/>
              <a:t>Student facing CCN will require a minimum set of elements in a COR. Honor academic freedom by providing faculty complete autonomy in how they engage students in delivery and assessment of course content</a:t>
            </a:r>
          </a:p>
          <a:p>
            <a:pPr marL="457200" lvl="1"/>
            <a:r>
              <a:rPr lang="en-US" dirty="0"/>
              <a:t>Ensure CCN descriptors will be developed by faculty at the CCC level in collaboration with CSU, UC, and AICCU faculty and supported by admin and staff</a:t>
            </a:r>
          </a:p>
          <a:p>
            <a:pPr marL="457200" lvl="1"/>
            <a:r>
              <a:rPr lang="en-US" dirty="0"/>
              <a:t>Develop a taxonomy that clearly identifies commonly numbered courses with all the information needed in a minimum number of digits</a:t>
            </a:r>
          </a:p>
          <a:p>
            <a:pPr marL="457200" lvl="1"/>
            <a:r>
              <a:rPr lang="en-US" dirty="0"/>
              <a:t>Consider adjustments needed to align CCN work with quarter system colleges</a:t>
            </a:r>
          </a:p>
        </p:txBody>
      </p:sp>
    </p:spTree>
    <p:extLst>
      <p:ext uri="{BB962C8B-B14F-4D97-AF65-F5344CB8AC3E}">
        <p14:creationId xmlns:p14="http://schemas.microsoft.com/office/powerpoint/2010/main" val="3080204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86AC7-25C0-AFEF-0DE4-F3634FE78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5131"/>
            <a:ext cx="10515600" cy="87947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Recommended Implementation Plan:</a:t>
            </a:r>
            <a:br>
              <a:rPr lang="en-US" b="1" dirty="0"/>
            </a:br>
            <a:r>
              <a:rPr lang="en-US" b="1" i="1" dirty="0"/>
              <a:t>CCN Development Workgroup</a:t>
            </a:r>
            <a:br>
              <a:rPr lang="en-US" b="1" i="1" dirty="0"/>
            </a:br>
            <a:r>
              <a:rPr lang="en-US" b="1" i="1" dirty="0"/>
              <a:t>CCN Descriptor Elements</a:t>
            </a:r>
            <a:endParaRPr lang="en-US" b="1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5069E1A-A2DE-A91F-ED14-7C1F58D8F4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4891574"/>
              </p:ext>
            </p:extLst>
          </p:nvPr>
        </p:nvGraphicFramePr>
        <p:xfrm>
          <a:off x="187902" y="1825625"/>
          <a:ext cx="11816195" cy="46233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8887">
                  <a:extLst>
                    <a:ext uri="{9D8B030D-6E8A-4147-A177-3AD203B41FA5}">
                      <a16:colId xmlns:a16="http://schemas.microsoft.com/office/drawing/2014/main" val="838498218"/>
                    </a:ext>
                  </a:extLst>
                </a:gridCol>
                <a:gridCol w="8257308">
                  <a:extLst>
                    <a:ext uri="{9D8B030D-6E8A-4147-A177-3AD203B41FA5}">
                      <a16:colId xmlns:a16="http://schemas.microsoft.com/office/drawing/2014/main" val="3688670058"/>
                    </a:ext>
                  </a:extLst>
                </a:gridCol>
              </a:tblGrid>
              <a:tr h="399929">
                <a:tc>
                  <a:txBody>
                    <a:bodyPr/>
                    <a:lstStyle/>
                    <a:p>
                      <a:r>
                        <a:rPr lang="en-US" dirty="0"/>
                        <a:t>CCN Descriptor Elements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Descriptor Elements Classification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4594114"/>
                  </a:ext>
                </a:extLst>
              </a:tr>
              <a:tr h="399929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Course 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Identical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1855648"/>
                  </a:ext>
                </a:extLst>
              </a:tr>
              <a:tr h="399929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Course Title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Identical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8525110"/>
                  </a:ext>
                </a:extLst>
              </a:tr>
              <a:tr h="399929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Unit Amount (x semester/y quarter)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Adheres to an Established Minimum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8191710"/>
                  </a:ext>
                </a:extLst>
              </a:tr>
              <a:tr h="394451">
                <a:tc rowSpan="2"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Course 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Part 1: Identical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2206032"/>
                  </a:ext>
                </a:extLst>
              </a:tr>
              <a:tr h="4612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Part 2: Optional; expanded college discretion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7531085"/>
                  </a:ext>
                </a:extLst>
              </a:tr>
              <a:tr h="399929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Prerequisites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Identical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2376916"/>
                  </a:ext>
                </a:extLst>
              </a:tr>
              <a:tr h="362761">
                <a:tc rowSpan="2"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Course Content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Required Topics: Identical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3137524"/>
                  </a:ext>
                </a:extLst>
              </a:tr>
              <a:tr h="3963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Optional Topic Expansion, college discretion (defined in CCN Descriptor Development)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3251843"/>
                  </a:ext>
                </a:extLst>
              </a:tr>
              <a:tr h="362761">
                <a:tc rowSpan="2"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Student Learning Objectives/Outcomes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Required: Identical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1751961"/>
                  </a:ext>
                </a:extLst>
              </a:tr>
              <a:tr h="6348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Optional Details Expanded, college discretion (defined in CCN Descriptor Development)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75023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817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86AC7-25C0-AFEF-0DE4-F3634FE78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Recommended Implementation Plan:</a:t>
            </a:r>
            <a:br>
              <a:rPr lang="en-US" b="1" dirty="0"/>
            </a:br>
            <a:r>
              <a:rPr lang="en-US" b="1" i="1" dirty="0"/>
              <a:t>CCN Development Workgroup</a:t>
            </a:r>
            <a:br>
              <a:rPr lang="en-US" b="1" i="1" dirty="0"/>
            </a:br>
            <a:r>
              <a:rPr lang="en-US" b="1" i="1" dirty="0"/>
              <a:t>GE and Course to Course Articulation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4EDB0-5ABE-D747-BC86-6AC2E07B0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49499"/>
            <a:ext cx="10515600" cy="38274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effectLst/>
                <a:ea typeface="Source Sans Pro" panose="020B0503030403020204" pitchFamily="34" charset="0"/>
              </a:rPr>
              <a:t>The courses based on CCN Descriptors will be applied to the same GE areas designated by the Cal-GETC review process and articulated identically for all students who:</a:t>
            </a:r>
            <a:endParaRPr lang="en-US" sz="2400" dirty="0">
              <a:ea typeface="Source Sans Pro" panose="020B0503030403020204" pitchFamily="34" charset="0"/>
            </a:endParaRPr>
          </a:p>
          <a:p>
            <a:r>
              <a:rPr lang="en-US" sz="2400" u="none" strike="noStrike" dirty="0">
                <a:effectLst/>
                <a:ea typeface="Source Sans Pro" panose="020B0503030403020204" pitchFamily="34" charset="0"/>
              </a:rPr>
              <a:t>Complete courses at a CCC and transfer to another CCC;</a:t>
            </a:r>
            <a:endParaRPr lang="en-US" sz="2400" dirty="0">
              <a:ea typeface="Source Sans Pro" panose="020B0503030403020204" pitchFamily="34" charset="0"/>
            </a:endParaRPr>
          </a:p>
          <a:p>
            <a:r>
              <a:rPr lang="en-US" sz="2400" u="none" strike="noStrike" dirty="0">
                <a:effectLst/>
                <a:ea typeface="Source Sans Pro" panose="020B0503030403020204" pitchFamily="34" charset="0"/>
              </a:rPr>
              <a:t>Complete courses at a CCC and transfer to a CSU, UC, or AICCU institution;</a:t>
            </a:r>
            <a:endParaRPr lang="en-US" sz="2400" dirty="0">
              <a:ea typeface="Source Sans Pro" panose="020B0503030403020204" pitchFamily="34" charset="0"/>
            </a:endParaRPr>
          </a:p>
          <a:p>
            <a:r>
              <a:rPr lang="en-US" sz="2400" u="none" strike="noStrike" dirty="0">
                <a:effectLst/>
                <a:ea typeface="Source Sans Pro" panose="020B0503030403020204" pitchFamily="34" charset="0"/>
              </a:rPr>
              <a:t>Complete courses at a CSU, UC, or AICCU institution and transfer to a CCC institution.</a:t>
            </a:r>
          </a:p>
          <a:p>
            <a:endParaRPr lang="en-US" sz="2400" dirty="0">
              <a:ea typeface="Source Sans 3"/>
            </a:endParaRPr>
          </a:p>
          <a:p>
            <a:endParaRPr lang="en-US" sz="2400" u="none" strike="noStrike" dirty="0">
              <a:effectLst/>
              <a:ea typeface="Source Sans 3"/>
            </a:endParaRP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84288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86AC7-25C0-AFEF-0DE4-F3634FE78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Recommended Implementation Plan:</a:t>
            </a:r>
            <a:br>
              <a:rPr lang="en-US" b="1" dirty="0"/>
            </a:br>
            <a:r>
              <a:rPr lang="en-US" b="1" i="1" dirty="0"/>
              <a:t>CCN Development Workgroup</a:t>
            </a:r>
            <a:br>
              <a:rPr lang="en-US" b="1" i="1" dirty="0"/>
            </a:br>
            <a:r>
              <a:rPr lang="en-US" b="1" i="1" dirty="0"/>
              <a:t>Taxonomy</a:t>
            </a:r>
            <a:r>
              <a:rPr lang="en-US" b="1" dirty="0"/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4EDB0-5ABE-D747-BC86-6AC2E07B0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5499"/>
            <a:ext cx="10515600" cy="4397376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>
                <a:effectLst/>
                <a:ea typeface="Source Sans Pro" panose="020B0503030403020204" pitchFamily="34" charset="0"/>
              </a:rPr>
              <a:t>Currently, significant variability of course subject identification and numbering.</a:t>
            </a:r>
          </a:p>
          <a:p>
            <a:r>
              <a:rPr lang="en-US" sz="2400" dirty="0"/>
              <a:t>CB01 (Dept. Number): 12 characters max, incl. spaces and dashes</a:t>
            </a:r>
          </a:p>
          <a:p>
            <a:r>
              <a:rPr lang="en-US" sz="2400" dirty="0"/>
              <a:t>Considerations: </a:t>
            </a:r>
          </a:p>
          <a:p>
            <a:pPr lvl="1"/>
            <a:r>
              <a:rPr lang="en-US" sz="2200" dirty="0"/>
              <a:t>Flexibility for managing local courses</a:t>
            </a:r>
          </a:p>
          <a:p>
            <a:pPr lvl="1"/>
            <a:r>
              <a:rPr lang="en-US" sz="2200" dirty="0"/>
              <a:t>Distinguish between currently numbered courses and CCN numbered courses</a:t>
            </a:r>
          </a:p>
          <a:p>
            <a:pPr lvl="1"/>
            <a:r>
              <a:rPr lang="en-US" sz="2200" dirty="0"/>
              <a:t>Avoid duplication of current course numbering systems</a:t>
            </a:r>
          </a:p>
          <a:p>
            <a:pPr lvl="1"/>
            <a:r>
              <a:rPr lang="en-US" sz="2200" dirty="0"/>
              <a:t>Provide a method for conveying traditional course level (years 1-4, pre-transfer, noncredit)</a:t>
            </a:r>
          </a:p>
          <a:p>
            <a:pPr lvl="1"/>
            <a:r>
              <a:rPr lang="en-US" sz="2200" dirty="0"/>
              <a:t>Provide a method for identifying specialized course types (honors, lab, corequisite embedded)</a:t>
            </a:r>
          </a:p>
          <a:p>
            <a:pPr lvl="1"/>
            <a:r>
              <a:rPr lang="en-US" sz="2200" dirty="0"/>
              <a:t>Scalable to incorporate volume of current and future courses</a:t>
            </a:r>
          </a:p>
          <a:p>
            <a:pPr lvl="1"/>
            <a:r>
              <a:rPr lang="en-US" sz="2200" dirty="0"/>
              <a:t>Accommodates local non-CCN courses with expectation CCCs adopt CCN system holistically</a:t>
            </a:r>
          </a:p>
          <a:p>
            <a:pPr lvl="1"/>
            <a:r>
              <a:rPr lang="en-US" sz="2200" dirty="0"/>
              <a:t>Address differences in course identification for quarter system colleges and develop strategies for these colleges to align with the taxonomy and building of classes</a:t>
            </a:r>
          </a:p>
          <a:p>
            <a:pPr lvl="1"/>
            <a:r>
              <a:rPr lang="en-US" sz="2200" dirty="0"/>
              <a:t>Determine how course repeats, corequisite courses, mirrored noncredit courses, and cross-listing of courses will be managed and will impact policy and student transcripts</a:t>
            </a:r>
          </a:p>
        </p:txBody>
      </p:sp>
    </p:spTree>
    <p:extLst>
      <p:ext uri="{BB962C8B-B14F-4D97-AF65-F5344CB8AC3E}">
        <p14:creationId xmlns:p14="http://schemas.microsoft.com/office/powerpoint/2010/main" val="18753919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SCCC Brand Colors 2021">
      <a:dk1>
        <a:srgbClr val="04A193"/>
      </a:dk1>
      <a:lt1>
        <a:srgbClr val="FFFFFF"/>
      </a:lt1>
      <a:dk2>
        <a:srgbClr val="044C7F"/>
      </a:dk2>
      <a:lt2>
        <a:srgbClr val="E7E6E6"/>
      </a:lt2>
      <a:accent1>
        <a:srgbClr val="8955A5"/>
      </a:accent1>
      <a:accent2>
        <a:srgbClr val="044C7F"/>
      </a:accent2>
      <a:accent3>
        <a:srgbClr val="B92083"/>
      </a:accent3>
      <a:accent4>
        <a:srgbClr val="24B6A8"/>
      </a:accent4>
      <a:accent5>
        <a:srgbClr val="F05A28"/>
      </a:accent5>
      <a:accent6>
        <a:srgbClr val="4983C4"/>
      </a:accent6>
      <a:hlink>
        <a:srgbClr val="044C7F"/>
      </a:hlink>
      <a:folHlink>
        <a:srgbClr val="044C7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SCCC ppt template 2021 Watercolor" id="{EC76D762-A8FA-D047-BAA8-B208C1AAC677}" vid="{87A44A1E-F127-FB44-BF5A-3A443F0129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1837</TotalTime>
  <Words>1534</Words>
  <Application>Microsoft Macintosh PowerPoint</Application>
  <PresentationFormat>Widescreen</PresentationFormat>
  <Paragraphs>164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Crimson Text</vt:lpstr>
      <vt:lpstr>Gill Sans</vt:lpstr>
      <vt:lpstr>Palatino</vt:lpstr>
      <vt:lpstr>Source Sans Pro</vt:lpstr>
      <vt:lpstr>Office Theme</vt:lpstr>
      <vt:lpstr>AB 1111 Common Course Numbering: Draft Report Update</vt:lpstr>
      <vt:lpstr>Introduction</vt:lpstr>
      <vt:lpstr>Overarching CCN Guiding Principles from Draft Summary Report</vt:lpstr>
      <vt:lpstr>Recommended Implementation Plan: System Governance </vt:lpstr>
      <vt:lpstr>Recommended Implementation Plan: CCN Development Workgroup Charge </vt:lpstr>
      <vt:lpstr>Recommended Implementation Plan: CCN Development Workgroup Guiding Principles </vt:lpstr>
      <vt:lpstr>Recommended Implementation Plan: CCN Development Workgroup CCN Descriptor Elements</vt:lpstr>
      <vt:lpstr>Recommended Implementation Plan: CCN Development Workgroup GE and Course to Course Articulation</vt:lpstr>
      <vt:lpstr>Recommended Implementation Plan: CCN Development Workgroup Taxonomy </vt:lpstr>
      <vt:lpstr>Recommended Implementation Plan: CCN Development Workgroup CCN Descriptor Development</vt:lpstr>
      <vt:lpstr>Recommended Implementation Plan: CCN Technology and Processes Workgroup </vt:lpstr>
      <vt:lpstr>Recommended Implementation Plan: Timeline </vt:lpstr>
      <vt:lpstr>What Can We Be Doing Now? </vt:lpstr>
      <vt:lpstr>Questions?  Thank you!    info@asccc.org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Fall Plenary Planning</dc:title>
  <dc:creator>Krystinne Mica</dc:creator>
  <cp:lastModifiedBy>Cheryl L Aschenbach</cp:lastModifiedBy>
  <cp:revision>82</cp:revision>
  <dcterms:created xsi:type="dcterms:W3CDTF">2021-08-05T18:38:53Z</dcterms:created>
  <dcterms:modified xsi:type="dcterms:W3CDTF">2023-12-04T05:55:33Z</dcterms:modified>
</cp:coreProperties>
</file>