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70" r:id="rId7"/>
    <p:sldId id="27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p:restoredTop sz="94637" autoAdjust="0"/>
  </p:normalViewPr>
  <p:slideViewPr>
    <p:cSldViewPr snapToGrid="0">
      <p:cViewPr varScale="1">
        <p:scale>
          <a:sx n="77" d="100"/>
          <a:sy n="77" d="100"/>
        </p:scale>
        <p:origin x="432" y="90"/>
      </p:cViewPr>
      <p:guideLst/>
    </p:cSldViewPr>
  </p:slideViewPr>
  <p:outlineViewPr>
    <p:cViewPr>
      <p:scale>
        <a:sx n="33" d="100"/>
        <a:sy n="33" d="100"/>
      </p:scale>
      <p:origin x="0" y="-8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MJ</a:t>
            </a:r>
          </a:p>
        </p:txBody>
      </p:sp>
      <p:sp>
        <p:nvSpPr>
          <p:cNvPr id="4" name="Slide Number Placeholder 3"/>
          <p:cNvSpPr>
            <a:spLocks noGrp="1"/>
          </p:cNvSpPr>
          <p:nvPr>
            <p:ph type="sldNum" sz="quarter" idx="5"/>
          </p:nvPr>
        </p:nvSpPr>
        <p:spPr/>
        <p:txBody>
          <a:bodyPr/>
          <a:lstStyle/>
          <a:p>
            <a:fld id="{7FEC4B0C-5749-AE40-B065-8023492451D3}" type="slidenum">
              <a:rPr lang="en-US" smtClean="0"/>
              <a:t>2</a:t>
            </a:fld>
            <a:endParaRPr lang="en-US"/>
          </a:p>
        </p:txBody>
      </p:sp>
    </p:spTree>
    <p:extLst>
      <p:ext uri="{BB962C8B-B14F-4D97-AF65-F5344CB8AC3E}">
        <p14:creationId xmlns:p14="http://schemas.microsoft.com/office/powerpoint/2010/main" val="392140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7843a1c07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7843a1c07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Manuel </a:t>
            </a:r>
            <a:endParaRPr dirty="0"/>
          </a:p>
        </p:txBody>
      </p:sp>
      <p:sp>
        <p:nvSpPr>
          <p:cNvPr id="132" name="Google Shape;132;g87843a1c07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7843a1c0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7843a1c07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MJ </a:t>
            </a:r>
            <a:endParaRPr dirty="0"/>
          </a:p>
        </p:txBody>
      </p:sp>
      <p:sp>
        <p:nvSpPr>
          <p:cNvPr id="141" name="Google Shape;141;g87843a1c07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7843a1c07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7843a1c07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MJ</a:t>
            </a:r>
            <a:endParaRPr dirty="0"/>
          </a:p>
        </p:txBody>
      </p:sp>
      <p:sp>
        <p:nvSpPr>
          <p:cNvPr id="149" name="Google Shape;149;g87843a1c07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7843a1c07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7843a1c07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87843a1c07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7843a1c0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7843a1c0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MJ </a:t>
            </a:r>
            <a:endParaRPr dirty="0"/>
          </a:p>
        </p:txBody>
      </p:sp>
      <p:sp>
        <p:nvSpPr>
          <p:cNvPr id="72" name="Google Shape;72;g87843a1c0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7843a1c0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7843a1c0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MJ</a:t>
            </a:r>
            <a:endParaRPr dirty="0"/>
          </a:p>
        </p:txBody>
      </p:sp>
      <p:sp>
        <p:nvSpPr>
          <p:cNvPr id="81" name="Google Shape;81;g87843a1c0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7843a1c0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7843a1c07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a:t>
            </a:r>
            <a:endParaRPr/>
          </a:p>
        </p:txBody>
      </p:sp>
      <p:sp>
        <p:nvSpPr>
          <p:cNvPr id="90" name="Google Shape;90;g87843a1c07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7843a1c0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7843a1c07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a:t>
            </a:r>
            <a:endParaRPr/>
          </a:p>
        </p:txBody>
      </p:sp>
      <p:sp>
        <p:nvSpPr>
          <p:cNvPr id="98" name="Google Shape;98;g87843a1c07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7843a1c0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7843a1c07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a:t>
            </a:r>
            <a:endParaRPr/>
          </a:p>
        </p:txBody>
      </p:sp>
      <p:sp>
        <p:nvSpPr>
          <p:cNvPr id="98" name="Google Shape;98;g87843a1c07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04544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7843a1c0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7843a1c07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MJ </a:t>
            </a:r>
            <a:endParaRPr dirty="0"/>
          </a:p>
        </p:txBody>
      </p:sp>
      <p:sp>
        <p:nvSpPr>
          <p:cNvPr id="106" name="Google Shape;106;g87843a1c07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7843a1c07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7843a1c07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MJ</a:t>
            </a:r>
            <a:endParaRPr dirty="0"/>
          </a:p>
        </p:txBody>
      </p:sp>
      <p:sp>
        <p:nvSpPr>
          <p:cNvPr id="114" name="Google Shape;114;g87843a1c07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7843a1c0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7843a1c07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Manuel</a:t>
            </a:r>
            <a:endParaRPr dirty="0"/>
          </a:p>
        </p:txBody>
      </p:sp>
      <p:sp>
        <p:nvSpPr>
          <p:cNvPr id="123" name="Google Shape;123;g87843a1c07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376737" y="217188"/>
            <a:ext cx="5543516"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376736" y="4511842"/>
            <a:ext cx="5543516" cy="2132117"/>
          </a:xfrm>
        </p:spPr>
        <p:txBody>
          <a:bodyPr>
            <a:normAutofit/>
          </a:bodyPr>
          <a:lstStyle>
            <a:lvl1pPr marL="0" indent="0" algn="ctr">
              <a:buNone/>
              <a:defRPr sz="22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0" y="-21110"/>
            <a:ext cx="3998529" cy="6900220"/>
            <a:chOff x="-4070" y="-22485"/>
            <a:chExt cx="3998529"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0"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64012"/>
            </a:xfrm>
            <a:prstGeom prst="rect">
              <a:avLst/>
            </a:prstGeom>
            <a:solidFill>
              <a:schemeClr val="tx2">
                <a:alpha val="77991"/>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5CB6C306-2F86-A06E-FE81-518519D91E4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88A1CF18-35BD-60AC-48AA-2A27C0267DE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D7B6460-C156-71A9-4AD4-BAD7387C116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3307" y="3808"/>
            <a:ext cx="814434"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0" y="0"/>
            <a:ext cx="12192000" cy="2355163"/>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p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584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asccc.org/services/local-senate-visits" TargetMode="External"/><Relationship Id="rId3" Type="http://schemas.openxmlformats.org/officeDocument/2006/relationships/image" Target="../media/image14.jpeg"/><Relationship Id="rId7" Type="http://schemas.openxmlformats.org/officeDocument/2006/relationships/hyperlink" Target="mailto:info@asccc.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asccc.org/college_directory" TargetMode="External"/><Relationship Id="rId5" Type="http://schemas.openxmlformats.org/officeDocument/2006/relationships/hyperlink" Target="https://www.asccc.org/publications/rostrum" TargetMode="External"/><Relationship Id="rId4" Type="http://schemas.openxmlformats.org/officeDocument/2006/relationships/hyperlink" Target="https://www.asccc.org/papers/handbook201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acities.org/Resources-Documents/Resources-Section/Open-Government/Open-Public-2016.asp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b="1" i="0" dirty="0">
                <a:solidFill>
                  <a:schemeClr val="bg1">
                    <a:lumMod val="95000"/>
                  </a:schemeClr>
                </a:solidFill>
                <a:effectLst/>
                <a:latin typeface="Lato" panose="020F0502020204030203" pitchFamily="34" charset="0"/>
              </a:rPr>
              <a:t>Local Academic Senates - Planning Agendas and Running Effective Meetings</a:t>
            </a:r>
            <a:br>
              <a:rPr lang="en-US" b="1" i="0" dirty="0">
                <a:solidFill>
                  <a:schemeClr val="bg1">
                    <a:lumMod val="95000"/>
                  </a:schemeClr>
                </a:solidFill>
                <a:effectLst/>
                <a:latin typeface="Lato" panose="020F0502020204030203" pitchFamily="34" charset="0"/>
              </a:rPr>
            </a:br>
            <a:br>
              <a:rPr lang="en-US" dirty="0">
                <a:solidFill>
                  <a:schemeClr val="bg1">
                    <a:lumMod val="95000"/>
                  </a:schemeClr>
                </a:solidFill>
              </a:rPr>
            </a:br>
            <a:endParaRPr lang="en-US" dirty="0">
              <a:solidFill>
                <a:schemeClr val="bg1">
                  <a:lumMod val="95000"/>
                </a:schemeClr>
              </a:solidFill>
            </a:endParaRP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b="0" dirty="0">
                <a:solidFill>
                  <a:schemeClr val="bg1">
                    <a:lumMod val="95000"/>
                  </a:schemeClr>
                </a:solidFill>
                <a:effectLst/>
                <a:latin typeface="Lato" panose="020F0502020204030203" pitchFamily="34" charset="0"/>
              </a:rPr>
              <a:t>Manuel </a:t>
            </a:r>
            <a:r>
              <a:rPr lang="en-US" b="0" dirty="0" err="1">
                <a:solidFill>
                  <a:schemeClr val="bg1">
                    <a:lumMod val="95000"/>
                  </a:schemeClr>
                </a:solidFill>
                <a:effectLst/>
                <a:latin typeface="Lato" panose="020F0502020204030203" pitchFamily="34" charset="0"/>
              </a:rPr>
              <a:t>Vélez</a:t>
            </a:r>
            <a:r>
              <a:rPr lang="en-US" b="0" dirty="0">
                <a:solidFill>
                  <a:schemeClr val="bg1">
                    <a:lumMod val="95000"/>
                  </a:schemeClr>
                </a:solidFill>
                <a:effectLst/>
                <a:latin typeface="Lato" panose="020F0502020204030203" pitchFamily="34" charset="0"/>
              </a:rPr>
              <a:t>, </a:t>
            </a:r>
          </a:p>
          <a:p>
            <a:r>
              <a:rPr lang="en-US" b="0" dirty="0">
                <a:solidFill>
                  <a:schemeClr val="bg1">
                    <a:lumMod val="95000"/>
                  </a:schemeClr>
                </a:solidFill>
                <a:effectLst/>
                <a:latin typeface="Lato" panose="020F0502020204030203" pitchFamily="34" charset="0"/>
              </a:rPr>
              <a:t>ASCCC Vice President</a:t>
            </a:r>
          </a:p>
          <a:p>
            <a:br>
              <a:rPr lang="en-US" b="0" dirty="0">
                <a:solidFill>
                  <a:schemeClr val="bg1">
                    <a:lumMod val="95000"/>
                  </a:schemeClr>
                </a:solidFill>
                <a:effectLst/>
                <a:latin typeface="Lato" panose="020F0502020204030203" pitchFamily="34" charset="0"/>
              </a:rPr>
            </a:br>
            <a:r>
              <a:rPr lang="en-US" b="0" dirty="0">
                <a:solidFill>
                  <a:schemeClr val="bg1">
                    <a:lumMod val="95000"/>
                  </a:schemeClr>
                </a:solidFill>
                <a:effectLst/>
                <a:latin typeface="Lato" panose="020F0502020204030203" pitchFamily="34" charset="0"/>
              </a:rPr>
              <a:t>María-José </a:t>
            </a:r>
            <a:r>
              <a:rPr lang="en-US" b="0" dirty="0" err="1">
                <a:solidFill>
                  <a:schemeClr val="bg1">
                    <a:lumMod val="95000"/>
                  </a:schemeClr>
                </a:solidFill>
                <a:effectLst/>
                <a:latin typeface="Lato" panose="020F0502020204030203" pitchFamily="34" charset="0"/>
              </a:rPr>
              <a:t>Zeledón</a:t>
            </a:r>
            <a:r>
              <a:rPr lang="en-US" b="0" dirty="0">
                <a:solidFill>
                  <a:schemeClr val="bg1">
                    <a:lumMod val="95000"/>
                  </a:schemeClr>
                </a:solidFill>
                <a:effectLst/>
                <a:latin typeface="Lato" panose="020F0502020204030203" pitchFamily="34" charset="0"/>
              </a:rPr>
              <a:t>-Pérez, </a:t>
            </a:r>
            <a:r>
              <a:rPr lang="en-US" b="0" dirty="0" err="1">
                <a:solidFill>
                  <a:schemeClr val="bg1">
                    <a:lumMod val="95000"/>
                  </a:schemeClr>
                </a:solidFill>
                <a:effectLst/>
                <a:latin typeface="Lato" panose="020F0502020204030203" pitchFamily="34" charset="0"/>
              </a:rPr>
              <a:t>Ed.D</a:t>
            </a:r>
            <a:endParaRPr lang="en-US" b="0" dirty="0">
              <a:solidFill>
                <a:schemeClr val="bg1">
                  <a:lumMod val="95000"/>
                </a:schemeClr>
              </a:solidFill>
              <a:effectLst/>
              <a:latin typeface="Lato" panose="020F0502020204030203" pitchFamily="34" charset="0"/>
            </a:endParaRPr>
          </a:p>
          <a:p>
            <a:r>
              <a:rPr lang="en-US" b="0" dirty="0">
                <a:solidFill>
                  <a:schemeClr val="bg1">
                    <a:lumMod val="95000"/>
                  </a:schemeClr>
                </a:solidFill>
                <a:effectLst/>
                <a:latin typeface="Lato" panose="020F0502020204030203" pitchFamily="34" charset="0"/>
              </a:rPr>
              <a:t>ASCCC Area D Representative</a:t>
            </a:r>
            <a:endParaRPr lang="en-US" dirty="0">
              <a:solidFill>
                <a:schemeClr val="bg1">
                  <a:lumMod val="95000"/>
                </a:schemeClr>
              </a:solidFill>
            </a:endParaRP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rtl="0">
              <a:spcBef>
                <a:spcPts val="0"/>
              </a:spcBef>
              <a:spcAft>
                <a:spcPts val="0"/>
              </a:spcAft>
              <a:buNone/>
            </a:pPr>
            <a:r>
              <a:rPr lang="en-US" dirty="0"/>
              <a:t>Running the Meeting </a:t>
            </a:r>
          </a:p>
        </p:txBody>
      </p:sp>
      <p:pic>
        <p:nvPicPr>
          <p:cNvPr id="7170" name="Picture 2" descr="How to Run an Effective Meeting - Business Guides - The New York Times">
            <a:extLst>
              <a:ext uri="{FF2B5EF4-FFF2-40B4-BE49-F238E27FC236}">
                <a16:creationId xmlns:a16="http://schemas.microsoft.com/office/drawing/2014/main" id="{2ACBA33B-C0E5-B646-0237-40AD1E690D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47" r="16306" b="-1"/>
          <a:stretch/>
        </p:blipFill>
        <p:spPr bwMode="auto">
          <a:xfrm>
            <a:off x="1175656" y="1825625"/>
            <a:ext cx="4950824" cy="4351338"/>
          </a:xfrm>
          <a:prstGeom prst="rect">
            <a:avLst/>
          </a:prstGeom>
          <a:solidFill>
            <a:srgbClr val="FFFFFF"/>
          </a:solidFill>
        </p:spPr>
      </p:pic>
      <p:sp>
        <p:nvSpPr>
          <p:cNvPr id="127" name="Google Shape;127;p18"/>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Clr>
                <a:srgbClr val="000000"/>
              </a:buClr>
              <a:buFont typeface="Arial"/>
              <a:buNone/>
            </a:pPr>
            <a:fld id="{00000000-1234-1234-1234-123412341234}" type="slidenum">
              <a:rPr lang="en-US" sz="1100"/>
              <a:pPr marL="0" lvl="0" indent="0" rtl="0">
                <a:lnSpc>
                  <a:spcPct val="90000"/>
                </a:lnSpc>
                <a:spcBef>
                  <a:spcPts val="0"/>
                </a:spcBef>
                <a:spcAft>
                  <a:spcPts val="600"/>
                </a:spcAft>
                <a:buClr>
                  <a:srgbClr val="000000"/>
                </a:buClr>
                <a:buFont typeface="Arial"/>
                <a:buNone/>
              </a:pPr>
              <a:t>10</a:t>
            </a:fld>
            <a:endParaRPr lang="en-US" sz="1100"/>
          </a:p>
        </p:txBody>
      </p:sp>
      <p:sp>
        <p:nvSpPr>
          <p:cNvPr id="126" name="Google Shape;126;p18"/>
          <p:cNvSpPr txBox="1">
            <a:spLocks noGrp="1"/>
          </p:cNvSpPr>
          <p:nvPr>
            <p:ph sz="half" idx="13"/>
          </p:nvPr>
        </p:nvSpPr>
        <p:spPr>
          <a:xfrm>
            <a:off x="6402975" y="1825625"/>
            <a:ext cx="5401098" cy="4351338"/>
          </a:xfrm>
        </p:spPr>
        <p:txBody>
          <a:bodyPr spcFirstLastPara="1" lIns="91425" tIns="45700" rIns="91425" bIns="45700" anchorCtr="0">
            <a:normAutofit lnSpcReduction="10000"/>
          </a:bodyPr>
          <a:lstStyle/>
          <a:p>
            <a:r>
              <a:rPr lang="en-US" sz="1800" b="1" dirty="0"/>
              <a:t>Timekeeping</a:t>
            </a:r>
            <a:r>
              <a:rPr lang="en-US" sz="1800" dirty="0"/>
              <a:t>- Make sure you keep track of the time so you can complete your agenda. Some Senates identify specific times for each item on the agenda.</a:t>
            </a:r>
          </a:p>
          <a:p>
            <a:r>
              <a:rPr lang="en-US" sz="1800" b="1" dirty="0"/>
              <a:t>Recognizing Speakers/Process for Discussions</a:t>
            </a:r>
            <a:r>
              <a:rPr lang="en-US" sz="1800" dirty="0"/>
              <a:t>- To keep order in the meeting and discourage anyone dominating the discussion create a process for identifying how speakers are identified. </a:t>
            </a:r>
          </a:p>
          <a:p>
            <a:r>
              <a:rPr lang="en-US" sz="1800" b="1" dirty="0"/>
              <a:t>Staying in the Senate Purview</a:t>
            </a:r>
            <a:r>
              <a:rPr lang="en-US" sz="1800" dirty="0"/>
              <a:t>- Make sure discussions remain in the purview of the senate. If it goes into other areas steer the discussion back to the 10+1 but note the issue for discussion with the appropriate group.  </a:t>
            </a:r>
          </a:p>
          <a:p>
            <a:r>
              <a:rPr lang="en-US" sz="1800" b="1" dirty="0"/>
              <a:t>Voting</a:t>
            </a:r>
            <a:r>
              <a:rPr lang="en-US" sz="1800" dirty="0"/>
              <a:t>- Make sure the voting process is clear and written down in the constitution and bylaws including a process for proxies.</a:t>
            </a:r>
          </a:p>
          <a:p>
            <a:pPr marL="0" lvl="0" indent="0" rtl="0">
              <a:spcBef>
                <a:spcPts val="1000"/>
              </a:spcBef>
              <a:spcAft>
                <a:spcPts val="0"/>
              </a:spcAft>
              <a:buNone/>
            </a:pP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rtl="0">
              <a:spcBef>
                <a:spcPts val="0"/>
              </a:spcBef>
              <a:spcAft>
                <a:spcPts val="0"/>
              </a:spcAft>
              <a:buNone/>
            </a:pPr>
            <a:r>
              <a:rPr lang="en-US" dirty="0"/>
              <a:t>Written Procedures </a:t>
            </a:r>
          </a:p>
        </p:txBody>
      </p:sp>
      <p:sp>
        <p:nvSpPr>
          <p:cNvPr id="135" name="Google Shape;135;p19"/>
          <p:cNvSpPr txBox="1">
            <a:spLocks noGrp="1"/>
          </p:cNvSpPr>
          <p:nvPr>
            <p:ph sz="half" idx="1"/>
          </p:nvPr>
        </p:nvSpPr>
        <p:spPr>
          <a:xfrm>
            <a:off x="1175656" y="1825625"/>
            <a:ext cx="4950824" cy="4351338"/>
          </a:xfrm>
        </p:spPr>
        <p:txBody>
          <a:bodyPr spcFirstLastPara="1" lIns="91425" tIns="45700" rIns="91425" bIns="45700" anchorCtr="0">
            <a:normAutofit/>
          </a:bodyPr>
          <a:lstStyle/>
          <a:p>
            <a:r>
              <a:rPr lang="en-US" dirty="0"/>
              <a:t>All processes and procedures for your senate including agendas and voting should be written and approved by the senate. </a:t>
            </a:r>
            <a:endParaRPr dirty="0"/>
          </a:p>
          <a:p>
            <a:r>
              <a:rPr lang="en-US" dirty="0"/>
              <a:t>They can be placed in a Constitution and/or Bylaws or other document which should be reviewed systematically through an identified process. </a:t>
            </a:r>
            <a:endParaRPr dirty="0"/>
          </a:p>
          <a:p>
            <a:pPr marL="0" lvl="0" indent="0" rtl="0">
              <a:spcBef>
                <a:spcPts val="1000"/>
              </a:spcBef>
              <a:spcAft>
                <a:spcPts val="0"/>
              </a:spcAft>
              <a:buNone/>
            </a:pPr>
            <a:endParaRPr lang="en-US"/>
          </a:p>
        </p:txBody>
      </p:sp>
      <p:sp>
        <p:nvSpPr>
          <p:cNvPr id="136" name="Google Shape;136;p19"/>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Clr>
                <a:srgbClr val="000000"/>
              </a:buClr>
              <a:buFont typeface="Arial"/>
              <a:buNone/>
            </a:pPr>
            <a:fld id="{00000000-1234-1234-1234-123412341234}" type="slidenum">
              <a:rPr lang="en-US" sz="1100"/>
              <a:pPr marL="0" lvl="0" indent="0" rtl="0">
                <a:lnSpc>
                  <a:spcPct val="90000"/>
                </a:lnSpc>
                <a:spcBef>
                  <a:spcPts val="0"/>
                </a:spcBef>
                <a:spcAft>
                  <a:spcPts val="600"/>
                </a:spcAft>
                <a:buClr>
                  <a:srgbClr val="000000"/>
                </a:buClr>
                <a:buFont typeface="Arial"/>
                <a:buNone/>
              </a:pPr>
              <a:t>11</a:t>
            </a:fld>
            <a:endParaRPr lang="en-US" sz="1100"/>
          </a:p>
        </p:txBody>
      </p:sp>
      <p:pic>
        <p:nvPicPr>
          <p:cNvPr id="137" name="Google Shape;137;p19">
            <a:extLst>
              <a:ext uri="{C183D7F6-B498-43B3-948B-1728B52AA6E4}">
                <adec:decorative xmlns:adec="http://schemas.microsoft.com/office/drawing/2017/decorative" val="1"/>
              </a:ext>
            </a:extLst>
          </p:cNvPr>
          <p:cNvPicPr preferRelativeResize="0"/>
          <p:nvPr/>
        </p:nvPicPr>
        <p:blipFill>
          <a:blip r:embed="rId3"/>
          <a:stretch>
            <a:fillRect/>
          </a:stretch>
        </p:blipFill>
        <p:spPr>
          <a:xfrm>
            <a:off x="6402975" y="2095620"/>
            <a:ext cx="4950824" cy="3811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1175657" y="18255"/>
            <a:ext cx="10178142" cy="132556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dirty="0"/>
              <a:t>A Well-Informed Senate</a:t>
            </a:r>
            <a:endParaRPr sz="4400" dirty="0"/>
          </a:p>
        </p:txBody>
      </p:sp>
      <p:sp>
        <p:nvSpPr>
          <p:cNvPr id="144" name="Google Shape;144;p20"/>
          <p:cNvSpPr txBox="1">
            <a:spLocks noGrp="1"/>
          </p:cNvSpPr>
          <p:nvPr>
            <p:ph sz="half" idx="1"/>
          </p:nvPr>
        </p:nvSpPr>
        <p:spPr>
          <a:xfrm>
            <a:off x="1175657" y="1563238"/>
            <a:ext cx="9949542" cy="435133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t>Conducting the business of the senate and running effective meetings requires that your senators be familiar with your constitution and bylaws as well as the specific rules of order used to conduct your meetings. </a:t>
            </a:r>
          </a:p>
          <a:p>
            <a:pPr marL="0" lvl="0" indent="0" algn="l" rtl="0">
              <a:spcBef>
                <a:spcPts val="1000"/>
              </a:spcBef>
              <a:spcAft>
                <a:spcPts val="0"/>
              </a:spcAft>
              <a:buNone/>
            </a:pPr>
            <a:r>
              <a:rPr lang="en-US" sz="2000" dirty="0"/>
              <a:t>It’s also important for senators to understand the college and district governing structure and where their Senate fits within that structure.  </a:t>
            </a:r>
          </a:p>
          <a:p>
            <a:pPr marL="0" lvl="0" indent="0" algn="l" rtl="0">
              <a:spcBef>
                <a:spcPts val="1000"/>
              </a:spcBef>
              <a:spcAft>
                <a:spcPts val="0"/>
              </a:spcAft>
              <a:buNone/>
            </a:pPr>
            <a:r>
              <a:rPr lang="en-US" sz="2000" dirty="0"/>
              <a:t>To help ensure that your senate is well-informed:</a:t>
            </a:r>
          </a:p>
          <a:p>
            <a:pPr marL="342900" lvl="0" indent="-342900" algn="l" rtl="0">
              <a:spcBef>
                <a:spcPts val="1000"/>
              </a:spcBef>
              <a:spcAft>
                <a:spcPts val="0"/>
              </a:spcAft>
              <a:buFont typeface="Arial" panose="020B0604020202020204" pitchFamily="34" charset="0"/>
              <a:buChar char="•"/>
            </a:pPr>
            <a:r>
              <a:rPr lang="en-US" sz="2000" dirty="0"/>
              <a:t>Publish a senate handbook to be distributed to in-coming senators.</a:t>
            </a:r>
          </a:p>
          <a:p>
            <a:pPr marL="342900" lvl="0" indent="-342900" algn="l" rtl="0">
              <a:spcBef>
                <a:spcPts val="1000"/>
              </a:spcBef>
              <a:spcAft>
                <a:spcPts val="0"/>
              </a:spcAft>
              <a:buFont typeface="Arial" panose="020B0604020202020204" pitchFamily="34" charset="0"/>
              <a:buChar char="•"/>
            </a:pPr>
            <a:r>
              <a:rPr lang="en-US" sz="2000" dirty="0"/>
              <a:t>Organize senate orientations at the beginning of each academic year.</a:t>
            </a:r>
          </a:p>
          <a:p>
            <a:pPr marL="342900" lvl="0" indent="-342900" algn="l" rtl="0">
              <a:spcBef>
                <a:spcPts val="1000"/>
              </a:spcBef>
              <a:spcAft>
                <a:spcPts val="0"/>
              </a:spcAft>
              <a:buFont typeface="Arial" panose="020B0604020202020204" pitchFamily="34" charset="0"/>
              <a:buChar char="•"/>
            </a:pPr>
            <a:r>
              <a:rPr lang="en-US" sz="2000" dirty="0"/>
              <a:t>Provide every senator with access to the Senate constitution.</a:t>
            </a:r>
          </a:p>
          <a:p>
            <a:pPr marL="342900" lvl="0" indent="-342900" algn="l" rtl="0">
              <a:spcBef>
                <a:spcPts val="1000"/>
              </a:spcBef>
              <a:spcAft>
                <a:spcPts val="0"/>
              </a:spcAft>
              <a:buFont typeface="Arial" panose="020B0604020202020204" pitchFamily="34" charset="0"/>
              <a:buChar char="•"/>
            </a:pPr>
            <a:r>
              <a:rPr lang="en-US" sz="2000" dirty="0"/>
              <a:t>Host “flex” activities on parliamentary procedure, collective bargaining and governance.</a:t>
            </a:r>
          </a:p>
          <a:p>
            <a:pPr marL="342900" lvl="0" indent="-342900" algn="l" rtl="0">
              <a:spcBef>
                <a:spcPts val="1000"/>
              </a:spcBef>
              <a:spcAft>
                <a:spcPts val="0"/>
              </a:spcAft>
              <a:buFont typeface="Arial" panose="020B0604020202020204" pitchFamily="34" charset="0"/>
              <a:buChar char="•"/>
            </a:pPr>
            <a:r>
              <a:rPr lang="en-US" sz="2000" dirty="0"/>
              <a:t>Distribute copies of ASCCC’s </a:t>
            </a:r>
            <a:r>
              <a:rPr lang="en-US" sz="2000" i="1" dirty="0"/>
              <a:t>The Rostrum </a:t>
            </a:r>
            <a:r>
              <a:rPr lang="en-US" sz="2000" dirty="0"/>
              <a:t>to senators.</a:t>
            </a:r>
          </a:p>
          <a:p>
            <a:pPr lvl="0" indent="-457200" algn="l" rtl="0">
              <a:spcBef>
                <a:spcPts val="1000"/>
              </a:spcBef>
              <a:spcAft>
                <a:spcPts val="0"/>
              </a:spcAft>
              <a:buFont typeface="Arial" panose="020B0604020202020204" pitchFamily="34" charset="0"/>
              <a:buChar char="•"/>
            </a:pPr>
            <a:endParaRPr dirty="0"/>
          </a:p>
        </p:txBody>
      </p:sp>
      <p:sp>
        <p:nvSpPr>
          <p:cNvPr id="145" name="Google Shape;145;p20"/>
          <p:cNvSpPr txBox="1">
            <a:spLocks noGrp="1"/>
          </p:cNvSpPr>
          <p:nvPr>
            <p:ph type="sldNum" sz="quarter"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8194" name="Picture 2" descr="A Well-Informed Leader – What Nonprofit Leaders Are Reading — 501 Commons">
            <a:extLst>
              <a:ext uri="{FF2B5EF4-FFF2-40B4-BE49-F238E27FC236}">
                <a16:creationId xmlns:a16="http://schemas.microsoft.com/office/drawing/2014/main" id="{A183373C-F37E-4AD7-753A-FC856CD44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436" y="18256"/>
            <a:ext cx="1565563" cy="1622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algn="ctr" rtl="0">
              <a:spcBef>
                <a:spcPts val="0"/>
              </a:spcBef>
              <a:spcAft>
                <a:spcPts val="0"/>
              </a:spcAft>
              <a:buNone/>
            </a:pPr>
            <a:r>
              <a:rPr lang="en-US" dirty="0"/>
              <a:t>Resources for Senate Leaders </a:t>
            </a:r>
          </a:p>
        </p:txBody>
      </p:sp>
      <p:pic>
        <p:nvPicPr>
          <p:cNvPr id="10242" name="Picture 2" descr="Resources and Tools: Pre-Planning Questionnaire, Disaster Recovery  Guidelines, Glossary | Penn Mission Continuity">
            <a:extLst>
              <a:ext uri="{FF2B5EF4-FFF2-40B4-BE49-F238E27FC236}">
                <a16:creationId xmlns:a16="http://schemas.microsoft.com/office/drawing/2014/main" id="{E57960A3-08E3-CE5C-97B1-41C32A8EDF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6601" y="2099575"/>
            <a:ext cx="4950824" cy="3304675"/>
          </a:xfrm>
          <a:prstGeom prst="rect">
            <a:avLst/>
          </a:prstGeom>
          <a:solidFill>
            <a:srgbClr val="FFFFFF"/>
          </a:solidFill>
        </p:spPr>
      </p:pic>
      <p:sp>
        <p:nvSpPr>
          <p:cNvPr id="153" name="Google Shape;153;p21"/>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Clr>
                <a:srgbClr val="000000"/>
              </a:buClr>
              <a:buFont typeface="Arial"/>
              <a:buNone/>
            </a:pPr>
            <a:fld id="{00000000-1234-1234-1234-123412341234}" type="slidenum">
              <a:rPr lang="en-US" sz="1100"/>
              <a:pPr marL="0" lvl="0" indent="0" rtl="0">
                <a:lnSpc>
                  <a:spcPct val="90000"/>
                </a:lnSpc>
                <a:spcBef>
                  <a:spcPts val="0"/>
                </a:spcBef>
                <a:spcAft>
                  <a:spcPts val="600"/>
                </a:spcAft>
                <a:buClr>
                  <a:srgbClr val="000000"/>
                </a:buClr>
                <a:buFont typeface="Arial"/>
                <a:buNone/>
              </a:pPr>
              <a:t>13</a:t>
            </a:fld>
            <a:endParaRPr lang="en-US" sz="1100"/>
          </a:p>
        </p:txBody>
      </p:sp>
      <p:sp>
        <p:nvSpPr>
          <p:cNvPr id="152" name="Google Shape;152;p21"/>
          <p:cNvSpPr txBox="1">
            <a:spLocks noGrp="1"/>
          </p:cNvSpPr>
          <p:nvPr>
            <p:ph sz="half" idx="13"/>
          </p:nvPr>
        </p:nvSpPr>
        <p:spPr>
          <a:xfrm>
            <a:off x="6680066" y="2698462"/>
            <a:ext cx="4950824" cy="4351338"/>
          </a:xfrm>
        </p:spPr>
        <p:txBody>
          <a:bodyPr spcFirstLastPara="1" lIns="91425" tIns="45700" rIns="91425" bIns="45700" anchorCtr="0">
            <a:normAutofit/>
          </a:bodyPr>
          <a:lstStyle/>
          <a:p>
            <a:r>
              <a:rPr lang="en-US" u="sng" dirty="0">
                <a:hlinkClick r:id="rId4"/>
              </a:rPr>
              <a:t>Local Senates Handbook </a:t>
            </a:r>
            <a:endParaRPr lang="en-US" dirty="0"/>
          </a:p>
          <a:p>
            <a:r>
              <a:rPr lang="en-US" u="sng" dirty="0">
                <a:hlinkClick r:id="rId5"/>
              </a:rPr>
              <a:t>Rostrum</a:t>
            </a:r>
            <a:r>
              <a:rPr lang="en-US" dirty="0">
                <a:hlinkClick r:id="rId5"/>
              </a:rPr>
              <a:t> Archive </a:t>
            </a:r>
            <a:endParaRPr lang="en-US" dirty="0"/>
          </a:p>
          <a:p>
            <a:r>
              <a:rPr lang="en-US" u="sng" dirty="0">
                <a:hlinkClick r:id="rId6"/>
              </a:rPr>
              <a:t>Directory </a:t>
            </a:r>
            <a:endParaRPr lang="en-US" dirty="0"/>
          </a:p>
          <a:p>
            <a:r>
              <a:rPr lang="en-US" u="sng" dirty="0">
                <a:hlinkClick r:id="rId7"/>
              </a:rPr>
              <a:t>info@asccc.org</a:t>
            </a:r>
            <a:endParaRPr lang="en-US" dirty="0"/>
          </a:p>
          <a:p>
            <a:r>
              <a:rPr lang="en-US" u="sng" dirty="0">
                <a:hlinkClick r:id="rId8"/>
              </a:rPr>
              <a:t>Local Senate Visits</a:t>
            </a:r>
            <a:r>
              <a:rPr lang="en-US" dirty="0"/>
              <a:t> </a:t>
            </a:r>
          </a:p>
          <a:p>
            <a:pPr marL="0" lvl="0" indent="0" rtl="0">
              <a:spcBef>
                <a:spcPts val="1000"/>
              </a:spcBef>
              <a:spcAft>
                <a:spcPts val="0"/>
              </a:spcAft>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4" name="Title 3">
            <a:extLst>
              <a:ext uri="{FF2B5EF4-FFF2-40B4-BE49-F238E27FC236}">
                <a16:creationId xmlns:a16="http://schemas.microsoft.com/office/drawing/2014/main" id="{5AB0E378-0200-7D3D-96A9-EDEC0FA90C91}"/>
              </a:ext>
            </a:extLst>
          </p:cNvPr>
          <p:cNvSpPr>
            <a:spLocks noGrp="1"/>
          </p:cNvSpPr>
          <p:nvPr>
            <p:ph type="title"/>
          </p:nvPr>
        </p:nvSpPr>
        <p:spPr/>
        <p:txBody>
          <a:bodyPr/>
          <a:lstStyle/>
          <a:p>
            <a:r>
              <a:rPr lang="en-US" dirty="0"/>
              <a:t>Questions </a:t>
            </a:r>
            <a:br>
              <a:rPr lang="en-US" dirty="0"/>
            </a:br>
            <a:r>
              <a:rPr lang="en-US" dirty="0"/>
              <a:t>and Answers</a:t>
            </a:r>
          </a:p>
        </p:txBody>
      </p:sp>
      <p:pic>
        <p:nvPicPr>
          <p:cNvPr id="9220" name="Picture 4" descr="Picture that says Q and A">
            <a:extLst>
              <a:ext uri="{FF2B5EF4-FFF2-40B4-BE49-F238E27FC236}">
                <a16:creationId xmlns:a16="http://schemas.microsoft.com/office/drawing/2014/main" id="{F58DDFDE-ECEB-834B-227F-1F56A46DED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4505" y="882073"/>
            <a:ext cx="5093854" cy="5093854"/>
          </a:xfrm>
          <a:prstGeom prst="rect">
            <a:avLst/>
          </a:prstGeom>
          <a:solidFill>
            <a:srgbClr val="FFFFFF"/>
          </a:solidFill>
        </p:spPr>
      </p:pic>
      <p:sp>
        <p:nvSpPr>
          <p:cNvPr id="162" name="Google Shape;162;p22"/>
          <p:cNvSpPr txBox="1">
            <a:spLocks noGrp="1"/>
          </p:cNvSpPr>
          <p:nvPr>
            <p:ph type="sldNum" sz="quarter" idx="4"/>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Clr>
                <a:srgbClr val="000000"/>
              </a:buClr>
              <a:buFont typeface="Arial"/>
              <a:buNone/>
            </a:pPr>
            <a:fld id="{00000000-1234-1234-1234-123412341234}" type="slidenum">
              <a:rPr lang="en-US" sz="1100"/>
              <a:pPr marL="0" lvl="0" indent="0" rtl="0">
                <a:lnSpc>
                  <a:spcPct val="90000"/>
                </a:lnSpc>
                <a:spcBef>
                  <a:spcPts val="0"/>
                </a:spcBef>
                <a:spcAft>
                  <a:spcPts val="600"/>
                </a:spcAft>
                <a:buClr>
                  <a:srgbClr val="000000"/>
                </a:buClr>
                <a:buFont typeface="Arial"/>
                <a:buNone/>
              </a:pPr>
              <a:t>14</a:t>
            </a:fld>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1000-8221-8903-6F0F-5257CB565A4B}"/>
              </a:ext>
            </a:extLst>
          </p:cNvPr>
          <p:cNvSpPr>
            <a:spLocks noGrp="1"/>
          </p:cNvSpPr>
          <p:nvPr>
            <p:ph type="title"/>
          </p:nvPr>
        </p:nvSpPr>
        <p:spPr/>
        <p:txBody>
          <a:bodyPr/>
          <a:lstStyle/>
          <a:p>
            <a:r>
              <a:rPr lang="en-US" dirty="0"/>
              <a:t>Breakout Description</a:t>
            </a:r>
          </a:p>
        </p:txBody>
      </p:sp>
      <p:sp>
        <p:nvSpPr>
          <p:cNvPr id="4" name="Content Placeholder 3">
            <a:extLst>
              <a:ext uri="{FF2B5EF4-FFF2-40B4-BE49-F238E27FC236}">
                <a16:creationId xmlns:a16="http://schemas.microsoft.com/office/drawing/2014/main" id="{57A516CD-E246-A692-5A4B-D368C80B5BCA}"/>
              </a:ext>
            </a:extLst>
          </p:cNvPr>
          <p:cNvSpPr>
            <a:spLocks noGrp="1"/>
          </p:cNvSpPr>
          <p:nvPr>
            <p:ph idx="1"/>
          </p:nvPr>
        </p:nvSpPr>
        <p:spPr/>
        <p:txBody>
          <a:bodyPr>
            <a:normAutofit/>
          </a:bodyPr>
          <a:lstStyle/>
          <a:p>
            <a:pPr marL="0" indent="0">
              <a:buNone/>
            </a:pPr>
            <a:r>
              <a:rPr lang="en-US" b="0" i="0" dirty="0">
                <a:solidFill>
                  <a:srgbClr val="0A0A0A"/>
                </a:solidFill>
                <a:effectLst/>
                <a:latin typeface="Lato" panose="020F0502020204030203" pitchFamily="34" charset="0"/>
              </a:rPr>
              <a:t>One of the most important responsibilities of the Academic Senate leaders is to chair the Academic Senate meetings. These meetings are the space where Senate business is conducted and where faculty engages in crucial conversations and debate. To run an effective and efficient meeting it is necessary to set up an agenda prior to the meeting. </a:t>
            </a:r>
          </a:p>
          <a:p>
            <a:pPr marL="0" indent="0">
              <a:buNone/>
            </a:pPr>
            <a:r>
              <a:rPr lang="en-US" b="0" i="0" dirty="0">
                <a:solidFill>
                  <a:srgbClr val="0A0A0A"/>
                </a:solidFill>
                <a:effectLst/>
                <a:latin typeface="Lato" panose="020F0502020204030203" pitchFamily="34" charset="0"/>
              </a:rPr>
              <a:t>This session will focus on strategies to help Senate leadership prepare for and run effective Senate meetings that still allow for constructive debate.  </a:t>
            </a:r>
          </a:p>
          <a:p>
            <a:pPr marL="0" indent="0">
              <a:buNone/>
            </a:pPr>
            <a:r>
              <a:rPr lang="en-US" b="0" i="0" dirty="0">
                <a:solidFill>
                  <a:srgbClr val="0A0A0A"/>
                </a:solidFill>
                <a:effectLst/>
                <a:latin typeface="Lato" panose="020F0502020204030203" pitchFamily="34" charset="0"/>
              </a:rPr>
              <a:t>Special emphasis will be placed on topics such as planning agendas, parliamentary procedures, timelines for motions and resolutions, and working with outside groups. We will also place emphasis on strategies for developing and accomplishing long-term goals.</a:t>
            </a:r>
            <a:endParaRPr lang="en-US" dirty="0"/>
          </a:p>
          <a:p>
            <a:endParaRPr lang="en-US" dirty="0"/>
          </a:p>
        </p:txBody>
      </p:sp>
      <p:sp>
        <p:nvSpPr>
          <p:cNvPr id="5" name="Slide Number Placeholder 4">
            <a:extLst>
              <a:ext uri="{FF2B5EF4-FFF2-40B4-BE49-F238E27FC236}">
                <a16:creationId xmlns:a16="http://schemas.microsoft.com/office/drawing/2014/main" id="{07F4C4C1-BD45-FFB2-FD0F-10A4A70E3590}"/>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286952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rtl="0">
              <a:spcBef>
                <a:spcPts val="0"/>
              </a:spcBef>
              <a:spcAft>
                <a:spcPts val="0"/>
              </a:spcAft>
              <a:buNone/>
            </a:pPr>
            <a:r>
              <a:rPr lang="en-US" dirty="0"/>
              <a:t>Setting the Agenda </a:t>
            </a:r>
          </a:p>
        </p:txBody>
      </p:sp>
      <p:sp>
        <p:nvSpPr>
          <p:cNvPr id="75" name="Google Shape;75;p12"/>
          <p:cNvSpPr txBox="1">
            <a:spLocks noGrp="1"/>
          </p:cNvSpPr>
          <p:nvPr>
            <p:ph sz="half" idx="1"/>
          </p:nvPr>
        </p:nvSpPr>
        <p:spPr>
          <a:xfrm>
            <a:off x="1175656" y="1509823"/>
            <a:ext cx="4950824" cy="4667140"/>
          </a:xfrm>
        </p:spPr>
        <p:txBody>
          <a:bodyPr spcFirstLastPara="1" lIns="91425" tIns="45700" rIns="91425" bIns="45700" anchorCtr="0">
            <a:normAutofit/>
          </a:bodyPr>
          <a:lstStyle/>
          <a:p>
            <a:pPr marL="0" lvl="0" indent="0" rtl="0">
              <a:spcBef>
                <a:spcPts val="1000"/>
              </a:spcBef>
              <a:spcAft>
                <a:spcPts val="0"/>
              </a:spcAft>
              <a:buNone/>
            </a:pPr>
            <a:r>
              <a:rPr lang="en-US" sz="2000" dirty="0"/>
              <a:t>Setting an individual meeting agenda and a yearly/semester agenda: </a:t>
            </a:r>
          </a:p>
          <a:p>
            <a:pPr marL="419100" indent="-342900">
              <a:buSzPts val="2400"/>
            </a:pPr>
            <a:r>
              <a:rPr lang="en-US" sz="2000" dirty="0"/>
              <a:t>Look at deadlines and timelines for required documents </a:t>
            </a:r>
          </a:p>
          <a:p>
            <a:pPr marL="419100" indent="-342900">
              <a:spcBef>
                <a:spcPts val="0"/>
              </a:spcBef>
              <a:buSzPts val="2400"/>
            </a:pPr>
            <a:r>
              <a:rPr lang="en-US" sz="2000" dirty="0"/>
              <a:t>Plan ahead on items needing debate </a:t>
            </a:r>
          </a:p>
          <a:p>
            <a:pPr marL="419100" indent="-342900">
              <a:spcBef>
                <a:spcPts val="0"/>
              </a:spcBef>
              <a:buSzPts val="2400"/>
            </a:pPr>
            <a:r>
              <a:rPr lang="en-US" sz="2000" dirty="0"/>
              <a:t>Align agenda with local goals and mission of the college </a:t>
            </a:r>
          </a:p>
          <a:p>
            <a:pPr marL="419100" indent="-342900">
              <a:spcBef>
                <a:spcPts val="0"/>
              </a:spcBef>
              <a:buSzPts val="2400"/>
            </a:pPr>
            <a:r>
              <a:rPr lang="en-US" sz="2000" dirty="0"/>
              <a:t>Work with other groups for alignment in collegewide discussions </a:t>
            </a:r>
          </a:p>
          <a:p>
            <a:pPr marL="419100" indent="-342900">
              <a:spcBef>
                <a:spcPts val="0"/>
              </a:spcBef>
              <a:buSzPts val="2400"/>
            </a:pPr>
            <a:r>
              <a:rPr lang="en-US" sz="2000" dirty="0"/>
              <a:t>Work with your local executive committee members to build agendas </a:t>
            </a:r>
          </a:p>
          <a:p>
            <a:pPr marL="419100" indent="-342900">
              <a:spcBef>
                <a:spcPts val="0"/>
              </a:spcBef>
              <a:buSzPts val="2400"/>
            </a:pPr>
            <a:r>
              <a:rPr lang="en-US" sz="2000" dirty="0"/>
              <a:t>Work to get presenters/experts to attend to answer questions of senators </a:t>
            </a:r>
          </a:p>
          <a:p>
            <a:pPr marL="0" lvl="0" indent="0" rtl="0">
              <a:spcBef>
                <a:spcPts val="1000"/>
              </a:spcBef>
              <a:spcAft>
                <a:spcPts val="0"/>
              </a:spcAft>
              <a:buNone/>
            </a:pPr>
            <a:endParaRPr lang="en-US" sz="2000" dirty="0"/>
          </a:p>
        </p:txBody>
      </p:sp>
      <p:sp>
        <p:nvSpPr>
          <p:cNvPr id="76" name="Google Shape;76;p12"/>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Clr>
                <a:srgbClr val="000000"/>
              </a:buClr>
              <a:buFont typeface="Arial"/>
              <a:buNone/>
            </a:pPr>
            <a:fld id="{00000000-1234-1234-1234-123412341234}" type="slidenum">
              <a:rPr lang="en-US" sz="1100"/>
              <a:pPr marL="0" lvl="0" indent="0" rtl="0">
                <a:lnSpc>
                  <a:spcPct val="90000"/>
                </a:lnSpc>
                <a:spcBef>
                  <a:spcPts val="0"/>
                </a:spcBef>
                <a:spcAft>
                  <a:spcPts val="600"/>
                </a:spcAft>
                <a:buClr>
                  <a:srgbClr val="000000"/>
                </a:buClr>
                <a:buFont typeface="Arial"/>
                <a:buNone/>
              </a:pPr>
              <a:t>3</a:t>
            </a:fld>
            <a:endParaRPr lang="en-US" sz="1100" dirty="0"/>
          </a:p>
        </p:txBody>
      </p:sp>
      <p:pic>
        <p:nvPicPr>
          <p:cNvPr id="2" name="Picture 1" descr="Sample Agenda">
            <a:extLst>
              <a:ext uri="{FF2B5EF4-FFF2-40B4-BE49-F238E27FC236}">
                <a16:creationId xmlns:a16="http://schemas.microsoft.com/office/drawing/2014/main" id="{FACAC19F-300B-D30C-6B5C-F150FA235B64}"/>
              </a:ext>
            </a:extLst>
          </p:cNvPr>
          <p:cNvPicPr>
            <a:picLocks noChangeAspect="1"/>
          </p:cNvPicPr>
          <p:nvPr/>
        </p:nvPicPr>
        <p:blipFill>
          <a:blip r:embed="rId3"/>
          <a:stretch>
            <a:fillRect/>
          </a:stretch>
        </p:blipFill>
        <p:spPr>
          <a:xfrm>
            <a:off x="6264728" y="285739"/>
            <a:ext cx="5370774" cy="6106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rtl="0">
              <a:spcBef>
                <a:spcPts val="0"/>
              </a:spcBef>
              <a:spcAft>
                <a:spcPts val="0"/>
              </a:spcAft>
              <a:buNone/>
            </a:pPr>
            <a:r>
              <a:rPr lang="en-US" dirty="0"/>
              <a:t>Timelines &amp; Working with other Groups  </a:t>
            </a:r>
          </a:p>
        </p:txBody>
      </p:sp>
      <p:pic>
        <p:nvPicPr>
          <p:cNvPr id="2050" name="Picture 2">
            <a:extLst>
              <a:ext uri="{FF2B5EF4-FFF2-40B4-BE49-F238E27FC236}">
                <a16:creationId xmlns:a16="http://schemas.microsoft.com/office/drawing/2014/main" id="{5A9DF5F7-F84E-E49A-DF7D-C5F8E4810DD1}"/>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7321" r="25791" b="1"/>
          <a:stretch/>
        </p:blipFill>
        <p:spPr bwMode="auto">
          <a:xfrm>
            <a:off x="1175656" y="1825625"/>
            <a:ext cx="4950824" cy="4351338"/>
          </a:xfrm>
          <a:prstGeom prst="rect">
            <a:avLst/>
          </a:prstGeom>
          <a:noFill/>
          <a:extLst>
            <a:ext uri="{909E8E84-426E-40DD-AFC4-6F175D3DCCD1}">
              <a14:hiddenFill xmlns:a14="http://schemas.microsoft.com/office/drawing/2010/main">
                <a:solidFill>
                  <a:srgbClr val="FFFFFF"/>
                </a:solidFill>
              </a14:hiddenFill>
            </a:ext>
          </a:extLst>
        </p:spPr>
      </p:pic>
      <p:sp>
        <p:nvSpPr>
          <p:cNvPr id="85" name="Google Shape;85;p13"/>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Clr>
                <a:srgbClr val="000000"/>
              </a:buClr>
              <a:buFont typeface="Arial"/>
              <a:buNone/>
            </a:pPr>
            <a:fld id="{00000000-1234-1234-1234-123412341234}" type="slidenum">
              <a:rPr lang="en-US" sz="1100"/>
              <a:pPr marL="0" lvl="0" indent="0" rtl="0">
                <a:lnSpc>
                  <a:spcPct val="90000"/>
                </a:lnSpc>
                <a:spcBef>
                  <a:spcPts val="0"/>
                </a:spcBef>
                <a:spcAft>
                  <a:spcPts val="600"/>
                </a:spcAft>
                <a:buClr>
                  <a:srgbClr val="000000"/>
                </a:buClr>
                <a:buFont typeface="Arial"/>
                <a:buNone/>
              </a:pPr>
              <a:t>4</a:t>
            </a:fld>
            <a:endParaRPr lang="en-US" sz="1100"/>
          </a:p>
        </p:txBody>
      </p:sp>
      <p:sp>
        <p:nvSpPr>
          <p:cNvPr id="84" name="Google Shape;84;p13"/>
          <p:cNvSpPr txBox="1">
            <a:spLocks noGrp="1"/>
          </p:cNvSpPr>
          <p:nvPr>
            <p:ph sz="half" idx="13"/>
          </p:nvPr>
        </p:nvSpPr>
        <p:spPr>
          <a:xfrm>
            <a:off x="6402975" y="1825625"/>
            <a:ext cx="4950824" cy="4351338"/>
          </a:xfrm>
        </p:spPr>
        <p:txBody>
          <a:bodyPr spcFirstLastPara="1" lIns="91425" tIns="45700" rIns="91425" bIns="45700" anchorCtr="0">
            <a:normAutofit lnSpcReduction="10000"/>
          </a:bodyPr>
          <a:lstStyle/>
          <a:p>
            <a:pPr marL="0" lvl="0" indent="0" rtl="0">
              <a:spcBef>
                <a:spcPts val="1000"/>
              </a:spcBef>
              <a:spcAft>
                <a:spcPts val="0"/>
              </a:spcAft>
              <a:buNone/>
            </a:pPr>
            <a:r>
              <a:rPr lang="en-US" sz="1800" b="1" dirty="0"/>
              <a:t>Timelines</a:t>
            </a:r>
          </a:p>
          <a:p>
            <a:pPr marL="406400" indent="-285750">
              <a:buSzPts val="1700"/>
            </a:pPr>
            <a:r>
              <a:rPr lang="en-US" sz="1500" dirty="0"/>
              <a:t>Work backwards from the deadline to make sure senate has enough time to review and debate issue. </a:t>
            </a:r>
          </a:p>
          <a:p>
            <a:pPr marL="406400" indent="-285750">
              <a:spcBef>
                <a:spcPts val="0"/>
              </a:spcBef>
              <a:buSzPts val="1700"/>
            </a:pPr>
            <a:r>
              <a:rPr lang="en-US" sz="1500" dirty="0"/>
              <a:t>Be proactive and make sure administration know deadlines for when items need to be to senate for full review. </a:t>
            </a:r>
          </a:p>
          <a:p>
            <a:pPr marL="406400" indent="-285750">
              <a:spcBef>
                <a:spcPts val="0"/>
              </a:spcBef>
              <a:buSzPts val="1700"/>
            </a:pPr>
            <a:r>
              <a:rPr lang="en-US" sz="1500" dirty="0"/>
              <a:t>If possible, add in an extra meeting for review in cases where there might be significant debate. </a:t>
            </a:r>
          </a:p>
          <a:p>
            <a:pPr marL="0" indent="0">
              <a:buNone/>
            </a:pPr>
            <a:r>
              <a:rPr lang="en-US" sz="1800" b="1" dirty="0"/>
              <a:t>Working with other groups </a:t>
            </a:r>
          </a:p>
          <a:p>
            <a:pPr marL="412750" indent="-285750">
              <a:buSzPts val="1600"/>
            </a:pPr>
            <a:r>
              <a:rPr lang="en-US" sz="1500" dirty="0"/>
              <a:t>Work with other groups for alignment in collegewide discussions (classified professionals, students, administration). </a:t>
            </a:r>
          </a:p>
          <a:p>
            <a:pPr marL="412750" indent="-285750">
              <a:spcBef>
                <a:spcPts val="0"/>
              </a:spcBef>
              <a:buSzPts val="1600"/>
            </a:pPr>
            <a:r>
              <a:rPr lang="en-US" sz="1500" dirty="0"/>
              <a:t>Work with other local senate leaders if you agree, joint resolutions or recommendations are powerful in districts.</a:t>
            </a:r>
          </a:p>
          <a:p>
            <a:pPr marL="412750" indent="-285750">
              <a:spcBef>
                <a:spcPts val="0"/>
              </a:spcBef>
              <a:buSzPts val="1600"/>
            </a:pPr>
            <a:r>
              <a:rPr lang="en-US" sz="1500" dirty="0"/>
              <a:t>Work with local unions to identify areas of shared purview.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175658" y="-180753"/>
            <a:ext cx="10178142" cy="1325563"/>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The Brown Act</a:t>
            </a:r>
          </a:p>
        </p:txBody>
      </p:sp>
      <p:sp>
        <p:nvSpPr>
          <p:cNvPr id="93" name="Google Shape;93;p14"/>
          <p:cNvSpPr txBox="1">
            <a:spLocks noGrp="1"/>
          </p:cNvSpPr>
          <p:nvPr>
            <p:ph type="body" idx="4294967295"/>
          </p:nvPr>
        </p:nvSpPr>
        <p:spPr>
          <a:xfrm>
            <a:off x="1280803" y="1144810"/>
            <a:ext cx="7841178" cy="388858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t>Because Academic Senate meetings are subject to the Brown Act it’s important to consider the following:</a:t>
            </a:r>
          </a:p>
          <a:p>
            <a:pPr>
              <a:spcBef>
                <a:spcPts val="400"/>
              </a:spcBef>
            </a:pPr>
            <a:r>
              <a:rPr lang="en-US" sz="1800" dirty="0"/>
              <a:t>All senate meetings should be announced, and agendas should be made public at least 72 hours prior to your meetings. </a:t>
            </a:r>
          </a:p>
          <a:p>
            <a:pPr>
              <a:spcBef>
                <a:spcPts val="400"/>
              </a:spcBef>
            </a:pPr>
            <a:r>
              <a:rPr lang="en-US" sz="1800" dirty="0"/>
              <a:t>Agendas must include a brief description of each item (not to exceed 20 words).</a:t>
            </a:r>
          </a:p>
          <a:p>
            <a:pPr>
              <a:spcBef>
                <a:spcPts val="400"/>
              </a:spcBef>
            </a:pPr>
            <a:r>
              <a:rPr lang="en-US" sz="1800" dirty="0"/>
              <a:t>Make sure to include time and a process for public comments on your agenda.</a:t>
            </a:r>
          </a:p>
          <a:p>
            <a:pPr>
              <a:spcBef>
                <a:spcPts val="400"/>
              </a:spcBef>
            </a:pPr>
            <a:r>
              <a:rPr lang="en-US" sz="1800" dirty="0"/>
              <a:t>Special meetings may be called with 24-hour notice. Only business specified for the special meeting may be addressed.</a:t>
            </a:r>
          </a:p>
          <a:p>
            <a:pPr>
              <a:spcBef>
                <a:spcPts val="400"/>
              </a:spcBef>
            </a:pPr>
            <a:r>
              <a:rPr lang="en-US" sz="1800" dirty="0"/>
              <a:t>Emergency meetings may be called under specific, drastic circumstances.  Emergency meetings should be publicly announced at least one hour prior to the start if possible.</a:t>
            </a:r>
          </a:p>
          <a:p>
            <a:pPr>
              <a:spcBef>
                <a:spcPts val="400"/>
              </a:spcBef>
            </a:pPr>
            <a:r>
              <a:rPr lang="en-US" sz="1800" dirty="0"/>
              <a:t>If transitioning from online meetings due to the pandemic, review the traditional Brown Act rules for teleconferencing and AB 2449 for limited remote participation.</a:t>
            </a:r>
          </a:p>
          <a:p>
            <a:pPr>
              <a:spcBef>
                <a:spcPts val="400"/>
              </a:spcBef>
            </a:pPr>
            <a:r>
              <a:rPr lang="en-US" sz="1800" dirty="0">
                <a:hlinkClick r:id="rId3"/>
              </a:rPr>
              <a:t>Click here for a comprehensive guide on the Brown Act from the League of California Cities</a:t>
            </a:r>
            <a:endParaRPr lang="en-US" sz="1800" dirty="0"/>
          </a:p>
        </p:txBody>
      </p:sp>
      <p:pic>
        <p:nvPicPr>
          <p:cNvPr id="3076" name="Picture 4">
            <a:extLst>
              <a:ext uri="{FF2B5EF4-FFF2-40B4-BE49-F238E27FC236}">
                <a16:creationId xmlns:a16="http://schemas.microsoft.com/office/drawing/2014/main" id="{6603FD3B-D387-E6D3-531A-BDC0A2482A50}"/>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24" r="13476"/>
          <a:stretch/>
        </p:blipFill>
        <p:spPr bwMode="auto">
          <a:xfrm>
            <a:off x="9227125" y="407389"/>
            <a:ext cx="2743201" cy="2211458"/>
          </a:xfrm>
          <a:prstGeom prst="rect">
            <a:avLst/>
          </a:prstGeom>
          <a:noFill/>
          <a:extLst>
            <a:ext uri="{909E8E84-426E-40DD-AFC4-6F175D3DCCD1}">
              <a14:hiddenFill xmlns:a14="http://schemas.microsoft.com/office/drawing/2010/main">
                <a:solidFill>
                  <a:srgbClr val="FFFFFF"/>
                </a:solidFill>
              </a14:hiddenFill>
            </a:ext>
          </a:extLst>
        </p:spPr>
      </p:pic>
      <p:sp>
        <p:nvSpPr>
          <p:cNvPr id="94" name="Google Shape;94;p14"/>
          <p:cNvSpPr txBox="1">
            <a:spLocks noGrp="1"/>
          </p:cNvSpPr>
          <p:nvPr>
            <p:ph type="sldNum" sz="quarter"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1175658" y="-111156"/>
            <a:ext cx="10178142" cy="1325563"/>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Rules of Order</a:t>
            </a:r>
            <a:endParaRPr dirty="0"/>
          </a:p>
        </p:txBody>
      </p:sp>
      <p:sp>
        <p:nvSpPr>
          <p:cNvPr id="101" name="Google Shape;101;p15"/>
          <p:cNvSpPr txBox="1">
            <a:spLocks noGrp="1"/>
          </p:cNvSpPr>
          <p:nvPr>
            <p:ph sz="half" idx="1"/>
          </p:nvPr>
        </p:nvSpPr>
        <p:spPr>
          <a:xfrm>
            <a:off x="1175658" y="2180641"/>
            <a:ext cx="10032671" cy="435133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t>Commonly known as “parliamentary procedures”, rules of order are generally accepted rules, precedents, and practices used in the process of conducting an assembly or meeting. Clearly defined rules of order help to maintain decorum, ensure for effective dialogue, and facilitate the completion of senate business.</a:t>
            </a:r>
          </a:p>
          <a:p>
            <a:pPr marL="342900" lvl="0" indent="-342900" algn="l" rtl="0">
              <a:spcBef>
                <a:spcPts val="1000"/>
              </a:spcBef>
              <a:spcAft>
                <a:spcPts val="0"/>
              </a:spcAft>
              <a:buFont typeface="Arial" panose="020B0604020202020204" pitchFamily="34" charset="0"/>
              <a:buChar char="•"/>
            </a:pPr>
            <a:r>
              <a:rPr lang="en-US" sz="2000" dirty="0"/>
              <a:t>Rules of orders should be addressed and defined in the Senate’s constitution. </a:t>
            </a:r>
          </a:p>
          <a:p>
            <a:pPr marL="342900" lvl="0" indent="-342900" algn="l" rtl="0">
              <a:spcBef>
                <a:spcPts val="1000"/>
              </a:spcBef>
              <a:spcAft>
                <a:spcPts val="0"/>
              </a:spcAft>
              <a:buFont typeface="Arial" panose="020B0604020202020204" pitchFamily="34" charset="0"/>
              <a:buChar char="•"/>
            </a:pPr>
            <a:r>
              <a:rPr lang="en-US" sz="2000" dirty="0"/>
              <a:t>“Robert’s Rules of Order” are the most popular form; however each senate should determine which rules of order work best for it.</a:t>
            </a:r>
          </a:p>
          <a:p>
            <a:pPr marL="342900" lvl="0" indent="-342900" algn="l" rtl="0">
              <a:spcBef>
                <a:spcPts val="1000"/>
              </a:spcBef>
              <a:spcAft>
                <a:spcPts val="0"/>
              </a:spcAft>
              <a:buFont typeface="Arial" panose="020B0604020202020204" pitchFamily="34" charset="0"/>
              <a:buChar char="•"/>
            </a:pPr>
            <a:r>
              <a:rPr lang="en-US" sz="2000" dirty="0"/>
              <a:t>A senate appointed Parliamentarian can ensure that rules of order are followed and that meetings are run effectively.</a:t>
            </a:r>
          </a:p>
          <a:p>
            <a:pPr marL="0" lvl="0" indent="0" algn="l" rtl="0">
              <a:spcBef>
                <a:spcPts val="1000"/>
              </a:spcBef>
              <a:spcAft>
                <a:spcPts val="0"/>
              </a:spcAft>
              <a:buNone/>
            </a:pPr>
            <a:endParaRPr lang="en-US" sz="2400" dirty="0"/>
          </a:p>
          <a:p>
            <a:pPr marL="0" lvl="0" indent="0" algn="l" rtl="0">
              <a:spcBef>
                <a:spcPts val="1000"/>
              </a:spcBef>
              <a:spcAft>
                <a:spcPts val="0"/>
              </a:spcAft>
              <a:buNone/>
            </a:pPr>
            <a:endParaRPr lang="en-US" sz="2400" dirty="0"/>
          </a:p>
        </p:txBody>
      </p:sp>
      <p:sp>
        <p:nvSpPr>
          <p:cNvPr id="102" name="Google Shape;102;p15"/>
          <p:cNvSpPr txBox="1">
            <a:spLocks noGrp="1"/>
          </p:cNvSpPr>
          <p:nvPr>
            <p:ph type="sldNum" sz="quarter"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2" name="Picture 1">
            <a:extLst>
              <a:ext uri="{FF2B5EF4-FFF2-40B4-BE49-F238E27FC236}">
                <a16:creationId xmlns:a16="http://schemas.microsoft.com/office/drawing/2014/main" id="{C0B0EE62-B062-4C5C-9106-25553CB225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1857" y="326021"/>
            <a:ext cx="4311943" cy="12935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1175658" y="-111156"/>
            <a:ext cx="10178142" cy="1325563"/>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Rules of Order Determine</a:t>
            </a:r>
          </a:p>
        </p:txBody>
      </p:sp>
      <p:sp>
        <p:nvSpPr>
          <p:cNvPr id="101" name="Google Shape;101;p15"/>
          <p:cNvSpPr txBox="1">
            <a:spLocks noGrp="1"/>
          </p:cNvSpPr>
          <p:nvPr>
            <p:ph sz="half" idx="1"/>
          </p:nvPr>
        </p:nvSpPr>
        <p:spPr>
          <a:xfrm>
            <a:off x="1175658" y="1576244"/>
            <a:ext cx="6167251" cy="435133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t>Rules of order determine how the business of the senate is conducted:</a:t>
            </a:r>
          </a:p>
          <a:p>
            <a:r>
              <a:rPr lang="en-US" sz="2000" dirty="0"/>
              <a:t>Making and accepting motions</a:t>
            </a:r>
          </a:p>
          <a:p>
            <a:r>
              <a:rPr lang="en-US" sz="2000" dirty="0"/>
              <a:t>Conducting discussions or debates</a:t>
            </a:r>
          </a:p>
          <a:p>
            <a:r>
              <a:rPr lang="en-US" sz="2000" dirty="0"/>
              <a:t>Accepting amendments to motions</a:t>
            </a:r>
          </a:p>
          <a:p>
            <a:r>
              <a:rPr lang="en-US" sz="2000" dirty="0"/>
              <a:t>Introducing resolutions</a:t>
            </a:r>
          </a:p>
          <a:p>
            <a:r>
              <a:rPr lang="en-US" sz="2000" dirty="0"/>
              <a:t>Voting on motions and resolutions</a:t>
            </a:r>
          </a:p>
          <a:p>
            <a:r>
              <a:rPr lang="en-US" sz="2000" dirty="0"/>
              <a:t>Accepting and correcting minutes and changes to the agenda</a:t>
            </a:r>
          </a:p>
          <a:p>
            <a:r>
              <a:rPr lang="en-US" sz="2000" dirty="0"/>
              <a:t>Calling meeting to order and adjournment</a:t>
            </a:r>
          </a:p>
          <a:p>
            <a:r>
              <a:rPr lang="en-US" sz="2000" dirty="0"/>
              <a:t>Allowing for public comments</a:t>
            </a:r>
          </a:p>
          <a:p>
            <a:pPr marL="0" lvl="0" indent="0" algn="l" rtl="0">
              <a:spcBef>
                <a:spcPts val="1000"/>
              </a:spcBef>
              <a:spcAft>
                <a:spcPts val="0"/>
              </a:spcAft>
              <a:buNone/>
            </a:pPr>
            <a:endParaRPr lang="en-US" sz="2000" dirty="0"/>
          </a:p>
          <a:p>
            <a:pPr marL="0" lvl="0" indent="0" algn="ctr" rtl="0">
              <a:spcBef>
                <a:spcPts val="1000"/>
              </a:spcBef>
              <a:spcAft>
                <a:spcPts val="0"/>
              </a:spcAft>
            </a:pPr>
            <a:endParaRPr lang="en-US" sz="2400" dirty="0"/>
          </a:p>
          <a:p>
            <a:pPr marL="0" lvl="0" indent="0" algn="l" rtl="0">
              <a:spcBef>
                <a:spcPts val="1000"/>
              </a:spcBef>
              <a:spcAft>
                <a:spcPts val="0"/>
              </a:spcAft>
              <a:buNone/>
            </a:pPr>
            <a:endParaRPr lang="en-US" sz="2400" dirty="0"/>
          </a:p>
          <a:p>
            <a:pPr marL="0" lvl="0" indent="0" algn="l" rtl="0">
              <a:spcBef>
                <a:spcPts val="1000"/>
              </a:spcBef>
              <a:spcAft>
                <a:spcPts val="0"/>
              </a:spcAft>
              <a:buNone/>
            </a:pPr>
            <a:endParaRPr lang="en-US" sz="2400" dirty="0"/>
          </a:p>
        </p:txBody>
      </p:sp>
      <p:sp>
        <p:nvSpPr>
          <p:cNvPr id="102" name="Google Shape;102;p15"/>
          <p:cNvSpPr txBox="1">
            <a:spLocks noGrp="1"/>
          </p:cNvSpPr>
          <p:nvPr>
            <p:ph type="sldNum" sz="quarter"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3" name="Picture 2">
            <a:extLst>
              <a:ext uri="{FF2B5EF4-FFF2-40B4-BE49-F238E27FC236}">
                <a16:creationId xmlns:a16="http://schemas.microsoft.com/office/drawing/2014/main" id="{93A81C05-E414-227A-5267-38133CD0F9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2372" y="1935788"/>
            <a:ext cx="4236192" cy="3855411"/>
          </a:xfrm>
          <a:prstGeom prst="rect">
            <a:avLst/>
          </a:prstGeom>
        </p:spPr>
      </p:pic>
    </p:spTree>
    <p:extLst>
      <p:ext uri="{BB962C8B-B14F-4D97-AF65-F5344CB8AC3E}">
        <p14:creationId xmlns:p14="http://schemas.microsoft.com/office/powerpoint/2010/main" val="390077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Representation From Other</a:t>
            </a:r>
            <a:br>
              <a:rPr lang="en-US" dirty="0"/>
            </a:br>
            <a:r>
              <a:rPr lang="en-US" dirty="0"/>
              <a:t>Groups and Committees</a:t>
            </a:r>
            <a:endParaRPr dirty="0"/>
          </a:p>
        </p:txBody>
      </p:sp>
      <p:sp>
        <p:nvSpPr>
          <p:cNvPr id="109" name="Google Shape;109;p16"/>
          <p:cNvSpPr txBox="1">
            <a:spLocks noGrp="1"/>
          </p:cNvSpPr>
          <p:nvPr>
            <p:ph sz="half" idx="1"/>
          </p:nvPr>
        </p:nvSpPr>
        <p:spPr>
          <a:xfrm>
            <a:off x="1175655" y="1825625"/>
            <a:ext cx="10628417" cy="435133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t>Because Senate business often requires collaboration with college, district, and “outside” committees and groups it’s important to make sure that representatives from those groups are present at your meetings whenever necessary.</a:t>
            </a:r>
          </a:p>
          <a:p>
            <a:r>
              <a:rPr lang="en-US" sz="2000" b="1" dirty="0"/>
              <a:t>Permanent Representation: </a:t>
            </a:r>
            <a:r>
              <a:rPr lang="en-US" sz="2000" dirty="0"/>
              <a:t>Committees formed by the senate, and which conduct the business of senate should have representatives attend and give reports at every senate meeting. Groups whose work impacts instruction should also have a representative at each meeting. </a:t>
            </a:r>
          </a:p>
          <a:p>
            <a:r>
              <a:rPr lang="en-US" sz="2000" b="1" dirty="0"/>
              <a:t>Temporary Representation: </a:t>
            </a:r>
            <a:r>
              <a:rPr lang="en-US" sz="2000" dirty="0"/>
              <a:t>If a committee is formed on your campus to address a major initiative, policy or structural change, emergency, or social challenge which impacts instruction it’s a good idea to invite a representative of that group to senate meetings for the duration of the event</a:t>
            </a:r>
          </a:p>
          <a:p>
            <a:r>
              <a:rPr lang="en-US" sz="2000" b="1" dirty="0"/>
              <a:t>Guest Presentations: </a:t>
            </a:r>
            <a:r>
              <a:rPr lang="en-US" sz="2000" dirty="0"/>
              <a:t>College, district, and community organizations may be invited to give a brief presentation to the Academic Senate during senate meetings. </a:t>
            </a:r>
            <a:endParaRPr sz="2000" dirty="0"/>
          </a:p>
        </p:txBody>
      </p:sp>
      <p:sp>
        <p:nvSpPr>
          <p:cNvPr id="110" name="Google Shape;110;p16"/>
          <p:cNvSpPr txBox="1">
            <a:spLocks noGrp="1"/>
          </p:cNvSpPr>
          <p:nvPr>
            <p:ph type="sldNum" sz="quarter"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175657" y="365125"/>
            <a:ext cx="10178142" cy="1325563"/>
          </a:xfrm>
        </p:spPr>
        <p:txBody>
          <a:bodyPr spcFirstLastPara="1" lIns="91425" tIns="45700" rIns="91425" bIns="45700" anchor="ctr" anchorCtr="0">
            <a:normAutofit/>
          </a:bodyPr>
          <a:lstStyle/>
          <a:p>
            <a:pPr marL="0" lvl="0" indent="0" algn="ctr" rtl="0">
              <a:spcBef>
                <a:spcPts val="0"/>
              </a:spcBef>
              <a:spcAft>
                <a:spcPts val="0"/>
              </a:spcAft>
              <a:buNone/>
            </a:pPr>
            <a:r>
              <a:rPr lang="en-US" dirty="0"/>
              <a:t>Action vs. Informational Items</a:t>
            </a:r>
            <a:endParaRPr dirty="0"/>
          </a:p>
        </p:txBody>
      </p:sp>
      <p:pic>
        <p:nvPicPr>
          <p:cNvPr id="6146" name="Picture 2" descr="Action vs. Information: Convey Info without Stalling the Story - Storm  Writing School">
            <a:extLst>
              <a:ext uri="{FF2B5EF4-FFF2-40B4-BE49-F238E27FC236}">
                <a16:creationId xmlns:a16="http://schemas.microsoft.com/office/drawing/2014/main" id="{A9212C50-4E8C-0179-04F1-178F00D85C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75657" y="2322665"/>
            <a:ext cx="4289884" cy="3087383"/>
          </a:xfrm>
          <a:prstGeom prst="rect">
            <a:avLst/>
          </a:prstGeom>
          <a:solidFill>
            <a:srgbClr val="FFFFFF"/>
          </a:solidFill>
        </p:spPr>
      </p:pic>
      <p:sp>
        <p:nvSpPr>
          <p:cNvPr id="118" name="Google Shape;118;p17"/>
          <p:cNvSpPr txBox="1">
            <a:spLocks noGrp="1"/>
          </p:cNvSpPr>
          <p:nvPr>
            <p:ph type="sldNum" sz="quarter" idx="12"/>
          </p:nvPr>
        </p:nvSpPr>
        <p:spPr>
          <a:xfrm>
            <a:off x="8610600" y="6392046"/>
            <a:ext cx="2743200" cy="329429"/>
          </a:xfrm>
        </p:spPr>
        <p:txBody>
          <a:bodyPr spcFirstLastPara="1" lIns="91425" tIns="45700" rIns="0" bIns="45700" anchor="ctr" anchorCtr="0">
            <a:normAutofit/>
          </a:bodyPr>
          <a:lstStyle/>
          <a:p>
            <a:pPr marL="0" lvl="0" indent="0" rtl="0">
              <a:lnSpc>
                <a:spcPct val="90000"/>
              </a:lnSpc>
              <a:spcBef>
                <a:spcPts val="0"/>
              </a:spcBef>
              <a:spcAft>
                <a:spcPts val="600"/>
              </a:spcAft>
              <a:buClr>
                <a:srgbClr val="000000"/>
              </a:buClr>
              <a:buFont typeface="Arial"/>
              <a:buNone/>
            </a:pPr>
            <a:fld id="{00000000-1234-1234-1234-123412341234}" type="slidenum">
              <a:rPr lang="en-US" sz="1100"/>
              <a:pPr marL="0" lvl="0" indent="0" rtl="0">
                <a:lnSpc>
                  <a:spcPct val="90000"/>
                </a:lnSpc>
                <a:spcBef>
                  <a:spcPts val="0"/>
                </a:spcBef>
                <a:spcAft>
                  <a:spcPts val="600"/>
                </a:spcAft>
                <a:buClr>
                  <a:srgbClr val="000000"/>
                </a:buClr>
                <a:buFont typeface="Arial"/>
                <a:buNone/>
              </a:pPr>
              <a:t>9</a:t>
            </a:fld>
            <a:endParaRPr lang="en-US" sz="1100"/>
          </a:p>
        </p:txBody>
      </p:sp>
      <p:sp>
        <p:nvSpPr>
          <p:cNvPr id="117" name="Google Shape;117;p17"/>
          <p:cNvSpPr txBox="1">
            <a:spLocks noGrp="1"/>
          </p:cNvSpPr>
          <p:nvPr>
            <p:ph sz="half" idx="13"/>
          </p:nvPr>
        </p:nvSpPr>
        <p:spPr>
          <a:xfrm>
            <a:off x="5777345" y="1690688"/>
            <a:ext cx="5576454" cy="4351338"/>
          </a:xfrm>
        </p:spPr>
        <p:txBody>
          <a:bodyPr spcFirstLastPara="1" lIns="91425" tIns="45700" rIns="91425" bIns="45700" anchorCtr="0">
            <a:normAutofit/>
          </a:bodyPr>
          <a:lstStyle/>
          <a:p>
            <a:pPr marL="412750" indent="-342900">
              <a:buSzPts val="2500"/>
            </a:pPr>
            <a:r>
              <a:rPr lang="en-US" sz="2000" dirty="0"/>
              <a:t>Proactively work with your college and district to identify which items come to the senate for action and what comes as informational.</a:t>
            </a:r>
          </a:p>
          <a:p>
            <a:pPr marL="412750" indent="-342900">
              <a:spcBef>
                <a:spcPts val="0"/>
              </a:spcBef>
              <a:buSzPts val="2500"/>
            </a:pPr>
            <a:r>
              <a:rPr lang="en-US" sz="2000" dirty="0"/>
              <a:t>You can use informational items for future action items to prep the senate for the read. </a:t>
            </a:r>
          </a:p>
          <a:p>
            <a:pPr marL="412750" indent="-342900">
              <a:spcBef>
                <a:spcPts val="0"/>
              </a:spcBef>
              <a:buSzPts val="2500"/>
            </a:pPr>
            <a:r>
              <a:rPr lang="en-US" sz="2000" dirty="0"/>
              <a:t>You can take a “sense of the senate” if you need to see how the senate feels about an item. </a:t>
            </a:r>
          </a:p>
          <a:p>
            <a:pPr marL="412750" indent="-342900">
              <a:spcBef>
                <a:spcPts val="0"/>
              </a:spcBef>
              <a:buSzPts val="2500"/>
            </a:pPr>
            <a:r>
              <a:rPr lang="en-US" sz="2000" dirty="0"/>
              <a:t>Work with administration to what needs to be acted upon by “approve of the body”. Just having senate members in the room is not a formal approval of an item. </a:t>
            </a:r>
          </a:p>
          <a:p>
            <a:pPr marL="412750" indent="-342900">
              <a:spcBef>
                <a:spcPts val="0"/>
              </a:spcBef>
              <a:buSzPts val="2500"/>
            </a:pPr>
            <a:r>
              <a:rPr lang="en-US" sz="2000" dirty="0"/>
              <a:t>Clearly identify in your agenda action vs. informational items. </a:t>
            </a:r>
          </a:p>
          <a:p>
            <a:pPr marL="0" lvl="0" indent="0" rtl="0">
              <a:spcBef>
                <a:spcPts val="1000"/>
              </a:spcBef>
              <a:spcAft>
                <a:spcPts val="0"/>
              </a:spcAft>
              <a:buNone/>
            </a:pPr>
            <a:endParaRPr lang="en-US" sz="1700" dirty="0"/>
          </a:p>
          <a:p>
            <a:pPr marL="0" lvl="0" indent="0" rtl="0">
              <a:spcBef>
                <a:spcPts val="1000"/>
              </a:spcBef>
              <a:spcAft>
                <a:spcPts val="0"/>
              </a:spcAft>
              <a:buNone/>
            </a:pP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2.pptx" id="{DA0EB628-DE17-554A-9050-A136D1C14A5A}" vid="{B2B082FF-873B-7543-9B94-2E9FD5648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1480</TotalTime>
  <Words>1297</Words>
  <Application>Microsoft Office PowerPoint</Application>
  <PresentationFormat>Widescreen</PresentationFormat>
  <Paragraphs>125</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Palatino</vt:lpstr>
      <vt:lpstr>Arial</vt:lpstr>
      <vt:lpstr>Calibri</vt:lpstr>
      <vt:lpstr>Georgia</vt:lpstr>
      <vt:lpstr>Lato</vt:lpstr>
      <vt:lpstr>Office Theme</vt:lpstr>
      <vt:lpstr>Local Academic Senates - Planning Agendas and Running Effective Meetings  </vt:lpstr>
      <vt:lpstr>Breakout Description</vt:lpstr>
      <vt:lpstr>Setting the Agenda </vt:lpstr>
      <vt:lpstr>Timelines &amp; Working with other Groups  </vt:lpstr>
      <vt:lpstr>The Brown Act</vt:lpstr>
      <vt:lpstr>Rules of Order</vt:lpstr>
      <vt:lpstr>Rules of Order Determine</vt:lpstr>
      <vt:lpstr>Representation From Other Groups and Committees</vt:lpstr>
      <vt:lpstr>Action vs. Informational Items</vt:lpstr>
      <vt:lpstr>Running the Meeting </vt:lpstr>
      <vt:lpstr>Written Procedures </vt:lpstr>
      <vt:lpstr>A Well-Informed Senate</vt:lpstr>
      <vt:lpstr>Resources for Senate Leaders </vt:lpstr>
      <vt:lpstr>Questions  and Answers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Academic Senates - Planning Agendas and Running Effective Meetings  </dc:title>
  <dc:subject/>
  <dc:creator>Maria Jose Zeledon Perez</dc:creator>
  <cp:keywords/>
  <dc:description/>
  <cp:lastModifiedBy>Kyoko Hatano</cp:lastModifiedBy>
  <cp:revision>12</cp:revision>
  <dcterms:created xsi:type="dcterms:W3CDTF">2023-06-13T01:03:05Z</dcterms:created>
  <dcterms:modified xsi:type="dcterms:W3CDTF">2023-06-21T20:36:09Z</dcterms:modified>
  <cp:category/>
</cp:coreProperties>
</file>