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258" r:id="rId3"/>
    <p:sldId id="259" r:id="rId4"/>
    <p:sldId id="269" r:id="rId5"/>
    <p:sldId id="289" r:id="rId6"/>
    <p:sldId id="296" r:id="rId7"/>
    <p:sldId id="264" r:id="rId8"/>
    <p:sldId id="277" r:id="rId9"/>
    <p:sldId id="291" r:id="rId10"/>
    <p:sldId id="261" r:id="rId11"/>
    <p:sldId id="290" r:id="rId12"/>
    <p:sldId id="295" r:id="rId13"/>
    <p:sldId id="267" r:id="rId14"/>
    <p:sldId id="268" r:id="rId15"/>
    <p:sldId id="297" r:id="rId16"/>
    <p:sldId id="283" r:id="rId17"/>
    <p:sldId id="288"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21"/>
    <p:restoredTop sz="96296"/>
  </p:normalViewPr>
  <p:slideViewPr>
    <p:cSldViewPr snapToGrid="0">
      <p:cViewPr varScale="1">
        <p:scale>
          <a:sx n="77" d="100"/>
          <a:sy n="77" d="100"/>
        </p:scale>
        <p:origin x="318" y="90"/>
      </p:cViewPr>
      <p:guideLst/>
    </p:cSldViewPr>
  </p:slid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254000" algn="l" rtl="0">
              <a:lnSpc>
                <a:spcPct val="90000"/>
              </a:lnSpc>
              <a:spcBef>
                <a:spcPts val="0"/>
              </a:spcBef>
              <a:spcAft>
                <a:spcPts val="0"/>
              </a:spcAft>
              <a:buClr>
                <a:srgbClr val="404040"/>
              </a:buClr>
              <a:buSzPts val="1000"/>
              <a:buAutoNum type="arabicPeriod"/>
            </a:pPr>
            <a:r>
              <a:rPr lang="en-US" sz="1200" dirty="0">
                <a:solidFill>
                  <a:srgbClr val="404040"/>
                </a:solidFill>
                <a:latin typeface="Arial"/>
                <a:ea typeface="Arial"/>
                <a:cs typeface="Arial"/>
                <a:sym typeface="Arial"/>
              </a:rPr>
              <a:t>Ways to encourage diverse faculty to participate in college governance</a:t>
            </a:r>
          </a:p>
          <a:p>
            <a:pPr marL="342900" lvl="0" indent="-254000" algn="l" rtl="0">
              <a:lnSpc>
                <a:spcPct val="90000"/>
              </a:lnSpc>
              <a:spcBef>
                <a:spcPts val="1000"/>
              </a:spcBef>
              <a:spcAft>
                <a:spcPts val="0"/>
              </a:spcAft>
              <a:buClr>
                <a:srgbClr val="404040"/>
              </a:buClr>
              <a:buSzPts val="1000"/>
              <a:buAutoNum type="arabicPeriod"/>
            </a:pPr>
            <a:r>
              <a:rPr lang="en-US" sz="1200" dirty="0">
                <a:solidFill>
                  <a:srgbClr val="404040"/>
                </a:solidFill>
                <a:latin typeface="Arial"/>
                <a:ea typeface="Arial"/>
                <a:cs typeface="Arial"/>
                <a:sym typeface="Arial"/>
              </a:rPr>
              <a:t>Strategies to promote authentic participation </a:t>
            </a:r>
            <a:r>
              <a:rPr lang="en-US" sz="1200" b="1" dirty="0">
                <a:solidFill>
                  <a:srgbClr val="404040"/>
                </a:solidFill>
                <a:latin typeface="Arial"/>
                <a:ea typeface="Arial"/>
                <a:cs typeface="Arial"/>
                <a:sym typeface="Arial"/>
              </a:rPr>
              <a:t>(for yourself as a leader and making space for others to feel comfortable to do so) </a:t>
            </a:r>
          </a:p>
          <a:p>
            <a:pPr marL="342900" lvl="0" indent="-254000" algn="l" rtl="0">
              <a:lnSpc>
                <a:spcPct val="90000"/>
              </a:lnSpc>
              <a:spcBef>
                <a:spcPts val="1000"/>
              </a:spcBef>
              <a:spcAft>
                <a:spcPts val="0"/>
              </a:spcAft>
              <a:buClr>
                <a:srgbClr val="404040"/>
              </a:buClr>
              <a:buSzPts val="1000"/>
              <a:buAutoNum type="arabicPeriod"/>
            </a:pPr>
            <a:r>
              <a:rPr lang="en-US" sz="1200" dirty="0">
                <a:solidFill>
                  <a:srgbClr val="404040"/>
                </a:solidFill>
                <a:latin typeface="Arial"/>
                <a:ea typeface="Arial"/>
                <a:cs typeface="Arial"/>
                <a:sym typeface="Arial"/>
              </a:rPr>
              <a:t>Creating leadership paths for new faculty or those who have been disengaged</a:t>
            </a:r>
          </a:p>
          <a:p>
            <a:pPr marL="342900" lvl="0" indent="-254000" algn="l" rtl="0">
              <a:lnSpc>
                <a:spcPct val="90000"/>
              </a:lnSpc>
              <a:spcBef>
                <a:spcPts val="1000"/>
              </a:spcBef>
              <a:spcAft>
                <a:spcPts val="0"/>
              </a:spcAft>
              <a:buClr>
                <a:srgbClr val="404040"/>
              </a:buClr>
              <a:buSzPts val="1000"/>
              <a:buAutoNum type="arabicPeriod"/>
            </a:pPr>
            <a:r>
              <a:rPr lang="en-US" sz="1200" dirty="0">
                <a:solidFill>
                  <a:srgbClr val="404040"/>
                </a:solidFill>
                <a:latin typeface="Arial"/>
                <a:ea typeface="Arial"/>
                <a:cs typeface="Arial"/>
                <a:sym typeface="Arial"/>
              </a:rPr>
              <a:t>Orientation of new faculty to promote future faculty leaders - SM?</a:t>
            </a:r>
          </a:p>
          <a:p>
            <a:pPr marL="342900" lvl="0" indent="-254000" algn="l" rtl="0">
              <a:lnSpc>
                <a:spcPct val="90000"/>
              </a:lnSpc>
              <a:spcBef>
                <a:spcPts val="1000"/>
              </a:spcBef>
              <a:spcAft>
                <a:spcPts val="0"/>
              </a:spcAft>
              <a:buClr>
                <a:srgbClr val="404040"/>
              </a:buClr>
              <a:buSzPts val="1000"/>
              <a:buAutoNum type="arabicPeriod"/>
            </a:pPr>
            <a:r>
              <a:rPr lang="en-US" sz="1200" dirty="0">
                <a:solidFill>
                  <a:srgbClr val="404040"/>
                </a:solidFill>
                <a:latin typeface="Arial"/>
                <a:ea typeface="Arial"/>
                <a:cs typeface="Arial"/>
                <a:sym typeface="Arial"/>
              </a:rPr>
              <a:t>Assessing your own structures for barriers</a:t>
            </a:r>
          </a:p>
          <a:p>
            <a:pPr marL="0" lvl="0" indent="0" algn="l" rtl="0">
              <a:lnSpc>
                <a:spcPct val="90000"/>
              </a:lnSpc>
              <a:spcBef>
                <a:spcPts val="1000"/>
              </a:spcBef>
              <a:spcAft>
                <a:spcPts val="0"/>
              </a:spcAft>
              <a:buNone/>
            </a:pPr>
            <a:endParaRPr lang="en-US" sz="1200" dirty="0">
              <a:solidFill>
                <a:srgbClr val="404040"/>
              </a:solidFill>
              <a:latin typeface="Arial"/>
              <a:ea typeface="Arial"/>
              <a:cs typeface="Arial"/>
              <a:sym typeface="Arial"/>
            </a:endParaRPr>
          </a:p>
          <a:p>
            <a:pPr marL="0" lvl="0" indent="0" algn="l" rtl="0">
              <a:lnSpc>
                <a:spcPct val="90000"/>
              </a:lnSpc>
              <a:spcBef>
                <a:spcPts val="1000"/>
              </a:spcBef>
              <a:spcAft>
                <a:spcPts val="0"/>
              </a:spcAft>
              <a:buNone/>
            </a:pPr>
            <a:r>
              <a:rPr lang="en-US" sz="1200" dirty="0">
                <a:solidFill>
                  <a:srgbClr val="404040"/>
                </a:solidFill>
                <a:latin typeface="Arial"/>
                <a:ea typeface="Arial"/>
                <a:cs typeface="Arial"/>
                <a:sym typeface="Arial"/>
              </a:rPr>
              <a:t>Transition: One of the barriers to active (let alone authentic) participation is “meeting hate” and negative perceptions people may have of meetings.</a:t>
            </a:r>
          </a:p>
          <a:p>
            <a:pPr marL="0" lvl="0" indent="0" algn="l" rtl="0">
              <a:lnSpc>
                <a:spcPct val="90000"/>
              </a:lnSpc>
              <a:spcBef>
                <a:spcPts val="1000"/>
              </a:spcBef>
              <a:spcAft>
                <a:spcPts val="0"/>
              </a:spcAft>
              <a:buNone/>
            </a:pPr>
            <a:r>
              <a:rPr lang="en-US" sz="1200" dirty="0">
                <a:solidFill>
                  <a:srgbClr val="404040"/>
                </a:solidFill>
                <a:latin typeface="Arial"/>
                <a:ea typeface="Arial"/>
                <a:cs typeface="Arial"/>
                <a:sym typeface="Arial"/>
              </a:rPr>
              <a:t>Poll the audience: By a show of hands, how many of you LOVE going to meetings? or when you see a meeting invite pop up on your calendar you get that giddy feeling of excitement?</a:t>
            </a:r>
          </a:p>
          <a:p>
            <a:endParaRPr lang="en-US" dirty="0"/>
          </a:p>
        </p:txBody>
      </p:sp>
      <p:sp>
        <p:nvSpPr>
          <p:cNvPr id="4" name="Slide Number Placeholder 3"/>
          <p:cNvSpPr>
            <a:spLocks noGrp="1"/>
          </p:cNvSpPr>
          <p:nvPr>
            <p:ph type="sldNum" sz="quarter" idx="5"/>
          </p:nvPr>
        </p:nvSpPr>
        <p:spPr/>
        <p:txBody>
          <a:bodyPr/>
          <a:lstStyle/>
          <a:p>
            <a:fld id="{7FEC4B0C-5749-AE40-B065-8023492451D3}" type="slidenum">
              <a:rPr lang="en-US" smtClean="0"/>
              <a:t>3</a:t>
            </a:fld>
            <a:endParaRPr lang="en-US"/>
          </a:p>
        </p:txBody>
      </p:sp>
    </p:spTree>
    <p:extLst>
      <p:ext uri="{BB962C8B-B14F-4D97-AF65-F5344CB8AC3E}">
        <p14:creationId xmlns:p14="http://schemas.microsoft.com/office/powerpoint/2010/main" val="383360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dirty="0"/>
              <a:t>joining these groups can be very intimidating. Often there are linguistic barriers with acronyms, jargon, or other specialized vocabulary.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Is the perception the reality? Based on past negative meeting experiences, some marginalized voices may elect not to even participate.</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Some of the complaints about meetings include:</a:t>
            </a:r>
          </a:p>
          <a:p>
            <a:pPr marL="0" lvl="0" indent="0" algn="l" rtl="0">
              <a:spcBef>
                <a:spcPts val="360"/>
              </a:spcBef>
              <a:spcAft>
                <a:spcPts val="0"/>
              </a:spcAft>
              <a:buNone/>
            </a:pPr>
            <a:r>
              <a:rPr lang="en-US" dirty="0"/>
              <a:t>Complaint 1: One or two people do all the talking, Complaint 2: Meetings aren’t run effectively</a:t>
            </a:r>
          </a:p>
          <a:p>
            <a:pPr marL="0" lvl="0" indent="0" algn="l" rtl="0">
              <a:spcBef>
                <a:spcPts val="360"/>
              </a:spcBef>
              <a:spcAft>
                <a:spcPts val="0"/>
              </a:spcAft>
              <a:buNone/>
            </a:pPr>
            <a:r>
              <a:rPr lang="en-US" dirty="0"/>
              <a:t>Complaint 3: The meeting should have been an email</a:t>
            </a:r>
          </a:p>
          <a:p>
            <a:pPr marL="0" lvl="0" indent="0" algn="l" rtl="0">
              <a:spcBef>
                <a:spcPts val="360"/>
              </a:spcBef>
              <a:spcAft>
                <a:spcPts val="0"/>
              </a:spcAft>
              <a:buNone/>
            </a:pPr>
            <a:r>
              <a:rPr lang="en-US" dirty="0"/>
              <a:t>Complaint 4: Everyone is on their phones</a:t>
            </a:r>
          </a:p>
          <a:p>
            <a:pPr marL="0" lvl="0" indent="0" algn="l" rtl="0">
              <a:spcBef>
                <a:spcPts val="360"/>
              </a:spcBef>
              <a:spcAft>
                <a:spcPts val="0"/>
              </a:spcAft>
              <a:buNone/>
            </a:pPr>
            <a:r>
              <a:rPr lang="en-US" dirty="0"/>
              <a:t>Complaint 5: The meetings are redundant</a:t>
            </a:r>
          </a:p>
          <a:p>
            <a:pPr marL="0" lvl="0" indent="0" algn="l" rtl="0">
              <a:spcBef>
                <a:spcPts val="360"/>
              </a:spcBef>
              <a:spcAft>
                <a:spcPts val="0"/>
              </a:spcAft>
              <a:buNone/>
            </a:pPr>
            <a:r>
              <a:rPr lang="en-US" dirty="0"/>
              <a:t>Other complaints include: competitive interrupting, not respectful of individual contributions, being spoken down to, or </a:t>
            </a:r>
            <a:r>
              <a:rPr lang="en-US" dirty="0" err="1"/>
              <a:t>mansplaning</a:t>
            </a:r>
            <a:r>
              <a:rPr lang="en-US" dirty="0"/>
              <a:t>, gaslighting, not trusting my expertise in my field, etc.  others from the room?</a:t>
            </a:r>
          </a:p>
          <a:p>
            <a:endParaRPr lang="en-US" dirty="0"/>
          </a:p>
        </p:txBody>
      </p:sp>
      <p:sp>
        <p:nvSpPr>
          <p:cNvPr id="4" name="Slide Number Placeholder 3"/>
          <p:cNvSpPr>
            <a:spLocks noGrp="1"/>
          </p:cNvSpPr>
          <p:nvPr>
            <p:ph type="sldNum" sz="quarter" idx="5"/>
          </p:nvPr>
        </p:nvSpPr>
        <p:spPr/>
        <p:txBody>
          <a:bodyPr/>
          <a:lstStyle/>
          <a:p>
            <a:fld id="{7FEC4B0C-5749-AE40-B065-8023492451D3}" type="slidenum">
              <a:rPr lang="en-US" smtClean="0"/>
              <a:t>6</a:t>
            </a:fld>
            <a:endParaRPr lang="en-US"/>
          </a:p>
        </p:txBody>
      </p:sp>
    </p:spTree>
    <p:extLst>
      <p:ext uri="{BB962C8B-B14F-4D97-AF65-F5344CB8AC3E}">
        <p14:creationId xmlns:p14="http://schemas.microsoft.com/office/powerpoint/2010/main" val="105082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a:p>
            <a:pPr marL="0" lvl="0" indent="0" algn="l" rtl="0">
              <a:spcBef>
                <a:spcPts val="360"/>
              </a:spcBef>
              <a:spcAft>
                <a:spcPts val="0"/>
              </a:spcAft>
              <a:buNone/>
            </a:pPr>
            <a:r>
              <a:rPr lang="en-US" dirty="0"/>
              <a:t>Leader authentic voice - </a:t>
            </a:r>
            <a:r>
              <a:rPr lang="en-US" dirty="0">
                <a:latin typeface="Arial"/>
                <a:ea typeface="Arial"/>
                <a:cs typeface="Arial"/>
                <a:sym typeface="Arial"/>
              </a:rPr>
              <a:t>Requires emotional openness and Builds bridges and increase trust</a:t>
            </a:r>
            <a:endParaRPr dirty="0"/>
          </a:p>
          <a:p>
            <a:pPr marL="0" lvl="0" indent="0" algn="l" rtl="0">
              <a:spcBef>
                <a:spcPts val="360"/>
              </a:spcBef>
              <a:spcAft>
                <a:spcPts val="0"/>
              </a:spcAft>
              <a:buNone/>
            </a:pPr>
            <a:r>
              <a:rPr lang="en-US" dirty="0"/>
              <a:t>Your values -  </a:t>
            </a:r>
            <a:r>
              <a:rPr lang="en-US" dirty="0">
                <a:latin typeface="Arial"/>
                <a:ea typeface="Arial"/>
                <a:cs typeface="Arial"/>
                <a:sym typeface="Arial"/>
              </a:rPr>
              <a:t>(communicate our values and how we advocate/connect with others because of these). Staying grounded and aware of yourself</a:t>
            </a:r>
            <a:endParaRPr dirty="0"/>
          </a:p>
          <a:p>
            <a:pPr marL="0" lvl="0" indent="0" algn="l" rtl="0">
              <a:spcBef>
                <a:spcPts val="360"/>
              </a:spcBef>
              <a:spcAft>
                <a:spcPts val="0"/>
              </a:spcAft>
              <a:buNone/>
            </a:pPr>
            <a:r>
              <a:rPr lang="en-US" dirty="0"/>
              <a:t>Member authentic voice</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dirty="0">
                <a:latin typeface="Arial"/>
                <a:ea typeface="Arial"/>
                <a:cs typeface="Arial"/>
                <a:sym typeface="Arial"/>
              </a:rPr>
              <a:t>(What is your why behind the choices you make?). Including various voices in decision making. Staying open to all perspectives and experiences. Validating another's experience even if you don't understand.</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94" name="Google Shape;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794b9efa8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794b9efa82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400" dirty="0"/>
              <a:t>“Effective, inclusive leadership within the field of education also requires the knowledge and wisdom to examine the systems and attitudes within an education system and challenge the policies and practices to ensure they are not biased, exclusionary, or harmful to children. Such leadership can impact school culture, student outcomes, and teacher morale and effectiveness.”</a:t>
            </a:r>
            <a:endParaRPr sz="1400" dirty="0"/>
          </a:p>
        </p:txBody>
      </p:sp>
      <p:sp>
        <p:nvSpPr>
          <p:cNvPr id="121" name="Google Shape;121;g1794b9efa82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 name="Google Shape;1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1200" b="1" dirty="0"/>
              <a:t>Need to break barriers and encourage faculty</a:t>
            </a:r>
          </a:p>
          <a:p>
            <a:pPr marL="457200" lvl="0" indent="-304800" algn="l" rtl="0">
              <a:spcBef>
                <a:spcPts val="360"/>
              </a:spcBef>
              <a:spcAft>
                <a:spcPts val="0"/>
              </a:spcAft>
              <a:buSzPts val="1200"/>
              <a:buChar char="●"/>
            </a:pPr>
            <a:r>
              <a:rPr lang="en-US" sz="1200" b="1" dirty="0"/>
              <a:t>Faculty Appointments:</a:t>
            </a:r>
            <a:r>
              <a:rPr lang="en-US" sz="1200" dirty="0"/>
              <a:t> Does your process promote diverse pools of interested faculty? Have you assessed the diversity of your past faculty appointments?  Does it seem that there are just a handful of key faculty that seem to be on everything?  When appointing faculty is it open to the whole senate or just an individual representative of the senate to make the appointment? could there be bias? Do you ask for just a name to be submitted if interested in serving or do you request other information to make a more informed appointment? Extra consideration when appointing to search/hiring committees?</a:t>
            </a:r>
          </a:p>
          <a:p>
            <a:pPr marL="457200" lvl="0" indent="-292100" algn="l" rtl="0">
              <a:spcBef>
                <a:spcPts val="0"/>
              </a:spcBef>
              <a:spcAft>
                <a:spcPts val="0"/>
              </a:spcAft>
              <a:buSzPts val="1000"/>
              <a:buChar char="●"/>
            </a:pPr>
            <a:r>
              <a:rPr lang="en-US" sz="1200" b="1" dirty="0"/>
              <a:t>Succession Planning: </a:t>
            </a:r>
            <a:r>
              <a:rPr lang="en-US" sz="1200" dirty="0"/>
              <a:t>What is the diversity on your senate and as terms expire or opportunities emerge how is your senate actively recruiting and encouraging diverse faculty to consider applying for the experience? Typically senate leadership emerges from senators who have </a:t>
            </a:r>
            <a:r>
              <a:rPr lang="en-US" sz="1200" dirty="0" err="1"/>
              <a:t>experience..how</a:t>
            </a:r>
            <a:r>
              <a:rPr lang="en-US" sz="1200" dirty="0"/>
              <a:t> do we make experience opportunities early so that there can be succession planning?</a:t>
            </a:r>
          </a:p>
          <a:p>
            <a:pPr marL="457200" lvl="0" indent="-292100" algn="l" rtl="0">
              <a:spcBef>
                <a:spcPts val="0"/>
              </a:spcBef>
              <a:spcAft>
                <a:spcPts val="0"/>
              </a:spcAft>
              <a:buSzPts val="1000"/>
              <a:buChar char="●"/>
            </a:pPr>
            <a:r>
              <a:rPr lang="en-US" sz="1200" b="1" dirty="0"/>
              <a:t>Collecting Input:</a:t>
            </a:r>
            <a:r>
              <a:rPr lang="en-US" sz="1200" dirty="0"/>
              <a:t> As your senate seeks input from faculty on various plans, processes are you actively seeking those voices who are not at the table or offering opportunities for additional input? What about the ways you seek input from your part-time faculty (often times more diverse than your ft ranks)?</a:t>
            </a:r>
          </a:p>
          <a:p>
            <a:pPr marL="457200" lvl="0" indent="-292100" algn="l" rtl="0">
              <a:spcBef>
                <a:spcPts val="0"/>
              </a:spcBef>
              <a:spcAft>
                <a:spcPts val="0"/>
              </a:spcAft>
              <a:buSzPts val="1000"/>
              <a:buChar char="●"/>
            </a:pPr>
            <a:r>
              <a:rPr lang="en-US" sz="1200" dirty="0"/>
              <a:t>What voices are missing?</a:t>
            </a:r>
          </a:p>
          <a:p>
            <a:pPr marL="457200" lvl="0" indent="-292100" algn="l" rtl="0">
              <a:spcBef>
                <a:spcPts val="0"/>
              </a:spcBef>
              <a:spcAft>
                <a:spcPts val="0"/>
              </a:spcAft>
              <a:buSzPts val="1000"/>
              <a:buChar char="●"/>
            </a:pPr>
            <a:r>
              <a:rPr lang="en-US" sz="1200" b="1" dirty="0"/>
              <a:t>Resources:</a:t>
            </a:r>
            <a:r>
              <a:rPr lang="en-US" sz="1200" dirty="0"/>
              <a:t> What resources does your senate make available to faculty who do step up to be involved with participatory governance? formal or informal support?</a:t>
            </a:r>
          </a:p>
          <a:p>
            <a:endParaRPr lang="en-US" dirty="0"/>
          </a:p>
        </p:txBody>
      </p:sp>
      <p:sp>
        <p:nvSpPr>
          <p:cNvPr id="4" name="Slide Number Placeholder 3"/>
          <p:cNvSpPr>
            <a:spLocks noGrp="1"/>
          </p:cNvSpPr>
          <p:nvPr>
            <p:ph type="sldNum" sz="quarter" idx="5"/>
          </p:nvPr>
        </p:nvSpPr>
        <p:spPr/>
        <p:txBody>
          <a:bodyPr/>
          <a:lstStyle/>
          <a:p>
            <a:fld id="{7FEC4B0C-5749-AE40-B065-8023492451D3}" type="slidenum">
              <a:rPr lang="en-US" smtClean="0"/>
              <a:t>15</a:t>
            </a:fld>
            <a:endParaRPr lang="en-US"/>
          </a:p>
        </p:txBody>
      </p:sp>
    </p:spTree>
    <p:extLst>
      <p:ext uri="{BB962C8B-B14F-4D97-AF65-F5344CB8AC3E}">
        <p14:creationId xmlns:p14="http://schemas.microsoft.com/office/powerpoint/2010/main" val="116030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376737" y="217188"/>
            <a:ext cx="5543516" cy="4156507"/>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376736" y="4511842"/>
            <a:ext cx="5543516" cy="2132117"/>
          </a:xfrm>
        </p:spPr>
        <p:txBody>
          <a:bodyPr>
            <a:normAutofit/>
          </a:bodyPr>
          <a:lstStyle>
            <a:lvl1pPr marL="0" indent="0" algn="ctr">
              <a:buNone/>
              <a:defRPr sz="22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0" y="-21110"/>
            <a:ext cx="3998529" cy="6900220"/>
            <a:chOff x="-4070" y="-22485"/>
            <a:chExt cx="3998529"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0"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64012"/>
            </a:xfrm>
            <a:prstGeom prst="rect">
              <a:avLst/>
            </a:prstGeom>
            <a:solidFill>
              <a:schemeClr val="tx2">
                <a:alpha val="77991"/>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5CB6C306-2F86-A06E-FE81-518519D91E4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307" y="3808"/>
            <a:ext cx="814434"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88A1CF18-35BD-60AC-48AA-2A27C0267DE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307" y="3808"/>
            <a:ext cx="814434"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D7B6460-C156-71A9-4AD4-BAD7387C116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307" y="3808"/>
            <a:ext cx="814434"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17"/>
          <p:cNvSpPr/>
          <p:nvPr/>
        </p:nvSpPr>
        <p:spPr>
          <a:xfrm>
            <a:off x="0" y="0"/>
            <a:ext cx="12192000" cy="2272937"/>
          </a:xfrm>
          <a:prstGeom prst="rect">
            <a:avLst/>
          </a:prstGeom>
          <a:solidFill>
            <a:schemeClr val="accent1"/>
          </a:solidFill>
          <a:ln w="12700" cap="flat" cmpd="sng">
            <a:solidFill>
              <a:srgbClr val="1F1A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7"/>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18" name="Google Shape;18;p17"/>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7"/>
          <p:cNvPicPr preferRelativeResize="0"/>
          <p:nvPr/>
        </p:nvPicPr>
        <p:blipFill rotWithShape="1">
          <a:blip r:embed="rId3">
            <a:alphaModFix/>
          </a:blip>
          <a:srcRect/>
          <a:stretch/>
        </p:blipFill>
        <p:spPr>
          <a:xfrm>
            <a:off x="0" y="0"/>
            <a:ext cx="2575995" cy="2272937"/>
          </a:xfrm>
          <a:prstGeom prst="rect">
            <a:avLst/>
          </a:prstGeom>
          <a:noFill/>
          <a:ln>
            <a:noFill/>
          </a:ln>
        </p:spPr>
      </p:pic>
    </p:spTree>
    <p:extLst>
      <p:ext uri="{BB962C8B-B14F-4D97-AF65-F5344CB8AC3E}">
        <p14:creationId xmlns:p14="http://schemas.microsoft.com/office/powerpoint/2010/main" val="156909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inclusiveleadership.eu/the-inclusive-leadership-handbook-theoretical-framewor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ssccc.org/get-involved/participatory-governance.html" TargetMode="External"/><Relationship Id="rId2" Type="http://schemas.openxmlformats.org/officeDocument/2006/relationships/hyperlink" Target="https://docs.google.com/forms/d/e/1FAIpQLScRCEXejwZsb6jhR3GaAcQtRCfuLWISsuhBFpYAw5nTg4KDpw/viewform" TargetMode="External"/><Relationship Id="rId1" Type="http://schemas.openxmlformats.org/officeDocument/2006/relationships/slideLayout" Target="../slideLayouts/slideLayout2.xml"/><Relationship Id="rId5" Type="http://schemas.openxmlformats.org/officeDocument/2006/relationships/hyperlink" Target="https://asccc.org/papers/local-senates-handbook" TargetMode="External"/><Relationship Id="rId4" Type="http://schemas.openxmlformats.org/officeDocument/2006/relationships/hyperlink" Target="https://asccc.org/content/new-faculty-application-statewide-serv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hbr.org/2019/12/the-value-of-belonging-at-work"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a:xfrm>
            <a:off x="6376737" y="217189"/>
            <a:ext cx="5543516" cy="3211812"/>
          </a:xfrm>
        </p:spPr>
        <p:txBody>
          <a:bodyPr/>
          <a:lstStyle/>
          <a:p>
            <a:r>
              <a:rPr lang="en-US" dirty="0">
                <a:latin typeface="+mn-lt"/>
              </a:rPr>
              <a:t> </a:t>
            </a:r>
            <a:r>
              <a:rPr lang="en-US" b="0" i="0" dirty="0">
                <a:effectLst/>
                <a:latin typeface="+mn-lt"/>
              </a:rPr>
              <a:t>A Sense Belonging: Inviting/Engaging Underrepresented Faculty to Participate and Contribute </a:t>
            </a:r>
            <a:endParaRPr lang="en-US" dirty="0">
              <a:latin typeface="+mn-lt"/>
            </a:endParaRP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pPr marL="0" indent="0" algn="ctr">
              <a:buNone/>
            </a:pPr>
            <a:r>
              <a:rPr lang="en-US" sz="2400" dirty="0"/>
              <a:t>Dr. Carlos R. Guerrero, </a:t>
            </a:r>
          </a:p>
          <a:p>
            <a:pPr marL="0" indent="0" algn="ctr">
              <a:buNone/>
            </a:pPr>
            <a:r>
              <a:rPr lang="en-US" sz="2400" dirty="0"/>
              <a:t>South Representative</a:t>
            </a:r>
          </a:p>
          <a:p>
            <a:pPr marL="0" indent="0" algn="ctr">
              <a:buNone/>
            </a:pPr>
            <a:r>
              <a:rPr lang="en-US" sz="2400" dirty="0"/>
              <a:t>Dr. María-José </a:t>
            </a:r>
            <a:r>
              <a:rPr lang="en-US" sz="2400" dirty="0" err="1"/>
              <a:t>Zeledón</a:t>
            </a:r>
            <a:r>
              <a:rPr lang="en-US" sz="2400" dirty="0"/>
              <a:t>-Pérez </a:t>
            </a:r>
          </a:p>
          <a:p>
            <a:pPr marL="0" indent="0" algn="ctr">
              <a:buNone/>
            </a:pPr>
            <a:r>
              <a:rPr lang="en-US" sz="2400" dirty="0"/>
              <a:t>Area D Representative</a:t>
            </a:r>
            <a:endParaRPr lang="en-US" dirty="0"/>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uthenticity - Quotes — Finding The Silver Lining">
            <a:extLst>
              <a:ext uri="{FF2B5EF4-FFF2-40B4-BE49-F238E27FC236}">
                <a16:creationId xmlns:a16="http://schemas.microsoft.com/office/drawing/2014/main" id="{3BF79E39-E03D-F3DA-43FE-FD17638BB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443" y="2227939"/>
            <a:ext cx="4425733" cy="295550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33A1027-B9D3-C698-1C77-FAAF65ADFAFB}"/>
              </a:ext>
            </a:extLst>
          </p:cNvPr>
          <p:cNvSpPr>
            <a:spLocks noGrp="1"/>
          </p:cNvSpPr>
          <p:nvPr>
            <p:ph idx="4294967295"/>
          </p:nvPr>
        </p:nvSpPr>
        <p:spPr>
          <a:xfrm>
            <a:off x="1175657" y="1690688"/>
            <a:ext cx="5668896" cy="4441171"/>
          </a:xfrm>
        </p:spPr>
        <p:txBody>
          <a:bodyPr>
            <a:normAutofit fontScale="70000" lnSpcReduction="20000"/>
          </a:bodyPr>
          <a:lstStyle/>
          <a:p>
            <a:r>
              <a:rPr lang="en-US" sz="3200" dirty="0">
                <a:solidFill>
                  <a:schemeClr val="tx1">
                    <a:lumMod val="90000"/>
                    <a:lumOff val="10000"/>
                  </a:schemeClr>
                </a:solidFill>
              </a:rPr>
              <a:t>The </a:t>
            </a:r>
            <a:r>
              <a:rPr lang="en-US" sz="3200" b="0" i="0" dirty="0">
                <a:solidFill>
                  <a:schemeClr val="tx1">
                    <a:lumMod val="90000"/>
                    <a:lumOff val="10000"/>
                  </a:schemeClr>
                </a:solidFill>
                <a:effectLst/>
              </a:rPr>
              <a:t>conversation around inclusion and diversity needs to take a human-centric approach. It’s not just about the numbers — it’s about the </a:t>
            </a:r>
            <a:r>
              <a:rPr lang="en-US" sz="3200" b="0" i="1" dirty="0">
                <a:solidFill>
                  <a:schemeClr val="tx1">
                    <a:lumMod val="90000"/>
                    <a:lumOff val="10000"/>
                  </a:schemeClr>
                </a:solidFill>
                <a:effectLst/>
              </a:rPr>
              <a:t>people</a:t>
            </a:r>
            <a:r>
              <a:rPr lang="en-US" sz="3200" b="0" i="0" dirty="0">
                <a:solidFill>
                  <a:schemeClr val="tx1">
                    <a:lumMod val="90000"/>
                    <a:lumOff val="10000"/>
                  </a:schemeClr>
                </a:solidFill>
                <a:effectLst/>
              </a:rPr>
              <a:t>. </a:t>
            </a:r>
          </a:p>
          <a:p>
            <a:r>
              <a:rPr lang="en-US" sz="3200" dirty="0">
                <a:solidFill>
                  <a:schemeClr val="tx1">
                    <a:lumMod val="90000"/>
                    <a:lumOff val="10000"/>
                  </a:schemeClr>
                </a:solidFill>
              </a:rPr>
              <a:t>When we bring our authentic stories with </a:t>
            </a:r>
            <a:r>
              <a:rPr lang="en-US" sz="3200" b="1" dirty="0">
                <a:solidFill>
                  <a:schemeClr val="tx1">
                    <a:lumMod val="90000"/>
                    <a:lumOff val="10000"/>
                  </a:schemeClr>
                </a:solidFill>
              </a:rPr>
              <a:t>empathy</a:t>
            </a:r>
            <a:r>
              <a:rPr lang="en-US" sz="3200" dirty="0">
                <a:solidFill>
                  <a:schemeClr val="tx1">
                    <a:lumMod val="90000"/>
                    <a:lumOff val="10000"/>
                  </a:schemeClr>
                </a:solidFill>
              </a:rPr>
              <a:t> to better relate and assist our colleagues and students’ we provide an opportunity for others </a:t>
            </a:r>
            <a:r>
              <a:rPr lang="en-US" sz="3200" b="0" i="0" dirty="0">
                <a:solidFill>
                  <a:schemeClr val="tx1">
                    <a:lumMod val="90000"/>
                    <a:lumOff val="10000"/>
                  </a:schemeClr>
                </a:solidFill>
                <a:effectLst/>
              </a:rPr>
              <a:t>to look through new lenses for perspective taking.  </a:t>
            </a:r>
            <a:endParaRPr lang="en-US" sz="3200" dirty="0">
              <a:solidFill>
                <a:schemeClr val="tx1">
                  <a:lumMod val="90000"/>
                  <a:lumOff val="10000"/>
                </a:schemeClr>
              </a:solidFill>
            </a:endParaRPr>
          </a:p>
          <a:p>
            <a:r>
              <a:rPr lang="en-US" sz="3200" dirty="0">
                <a:solidFill>
                  <a:schemeClr val="tx1">
                    <a:lumMod val="90000"/>
                    <a:lumOff val="10000"/>
                  </a:schemeClr>
                </a:solidFill>
              </a:rPr>
              <a:t>Sharing our s</a:t>
            </a:r>
            <a:r>
              <a:rPr lang="en-US" sz="3200" b="0" i="0" dirty="0">
                <a:solidFill>
                  <a:schemeClr val="tx1">
                    <a:lumMod val="90000"/>
                    <a:lumOff val="10000"/>
                  </a:schemeClr>
                </a:solidFill>
                <a:effectLst/>
              </a:rPr>
              <a:t>tories and owning them are a powerful tool to help us foster a sense of belonging and build community.</a:t>
            </a:r>
            <a:endParaRPr lang="en-US" sz="3200" dirty="0">
              <a:solidFill>
                <a:schemeClr val="tx1">
                  <a:lumMod val="90000"/>
                  <a:lumOff val="10000"/>
                </a:schemeClr>
              </a:solidFill>
            </a:endParaRPr>
          </a:p>
          <a:p>
            <a:r>
              <a:rPr lang="en-US" sz="3200" b="0" i="0" dirty="0">
                <a:solidFill>
                  <a:schemeClr val="tx1">
                    <a:lumMod val="90000"/>
                    <a:lumOff val="10000"/>
                  </a:schemeClr>
                </a:solidFill>
                <a:effectLst/>
              </a:rPr>
              <a:t>Underrepresented faculty voices are crucial for transformational change in our institutions.</a:t>
            </a:r>
            <a:endParaRPr lang="en-US" dirty="0">
              <a:solidFill>
                <a:schemeClr val="tx1">
                  <a:lumMod val="90000"/>
                  <a:lumOff val="10000"/>
                </a:schemeClr>
              </a:solidFill>
            </a:endParaRPr>
          </a:p>
        </p:txBody>
      </p:sp>
      <p:sp>
        <p:nvSpPr>
          <p:cNvPr id="2" name="Title 1">
            <a:extLst>
              <a:ext uri="{FF2B5EF4-FFF2-40B4-BE49-F238E27FC236}">
                <a16:creationId xmlns:a16="http://schemas.microsoft.com/office/drawing/2014/main" id="{6E1D5297-0694-34BE-FE8C-73B8FF4D6BD1}"/>
              </a:ext>
            </a:extLst>
          </p:cNvPr>
          <p:cNvSpPr>
            <a:spLocks noGrp="1"/>
          </p:cNvSpPr>
          <p:nvPr>
            <p:ph type="title"/>
          </p:nvPr>
        </p:nvSpPr>
        <p:spPr/>
        <p:txBody>
          <a:bodyPr>
            <a:normAutofit/>
          </a:bodyPr>
          <a:lstStyle/>
          <a:p>
            <a:r>
              <a:rPr lang="en-US" sz="3600" dirty="0"/>
              <a:t>Inviting More Voices and Authentic Stories</a:t>
            </a:r>
            <a:endParaRPr lang="en-US" dirty="0"/>
          </a:p>
        </p:txBody>
      </p:sp>
      <p:sp>
        <p:nvSpPr>
          <p:cNvPr id="5" name="Slide Number Placeholder 4">
            <a:extLst>
              <a:ext uri="{FF2B5EF4-FFF2-40B4-BE49-F238E27FC236}">
                <a16:creationId xmlns:a16="http://schemas.microsoft.com/office/drawing/2014/main" id="{E4BE1EAB-E5F1-FDB3-8714-51A8D5DF7975}"/>
              </a:ext>
            </a:extLst>
          </p:cNvPr>
          <p:cNvSpPr>
            <a:spLocks noGrp="1"/>
          </p:cNvSpPr>
          <p:nvPr>
            <p:ph type="sldNum" sz="quarter" idx="12"/>
          </p:nvPr>
        </p:nvSpPr>
        <p:spPr/>
        <p:txBody>
          <a:bodyPr/>
          <a:lstStyle/>
          <a:p>
            <a:fld id="{FC94C22D-D015-6649-B5C3-596F33FC97D2}" type="slidenum">
              <a:rPr lang="en-US" smtClean="0"/>
              <a:t>10</a:t>
            </a:fld>
            <a:endParaRPr lang="en-US"/>
          </a:p>
        </p:txBody>
      </p:sp>
    </p:spTree>
    <p:extLst>
      <p:ext uri="{BB962C8B-B14F-4D97-AF65-F5344CB8AC3E}">
        <p14:creationId xmlns:p14="http://schemas.microsoft.com/office/powerpoint/2010/main" val="23218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466DAE-64D0-9CF1-F364-D04A4EA5B02B}"/>
              </a:ext>
            </a:extLst>
          </p:cNvPr>
          <p:cNvSpPr txBox="1"/>
          <p:nvPr/>
        </p:nvSpPr>
        <p:spPr>
          <a:xfrm>
            <a:off x="1434905" y="1521876"/>
            <a:ext cx="8762643" cy="4678204"/>
          </a:xfrm>
          <a:prstGeom prst="rect">
            <a:avLst/>
          </a:prstGeom>
          <a:noFill/>
        </p:spPr>
        <p:txBody>
          <a:bodyPr wrap="square" rtlCol="0">
            <a:spAutoFit/>
          </a:bodyPr>
          <a:lstStyle/>
          <a:p>
            <a:r>
              <a:rPr lang="en-US" sz="2000" dirty="0">
                <a:effectLst/>
                <a:ea typeface="Arial" panose="020B0604020202020204" pitchFamily="34" charset="0"/>
              </a:rPr>
              <a:t>Perhaps</a:t>
            </a:r>
            <a:r>
              <a:rPr lang="en-US" sz="2000" spc="-85" dirty="0">
                <a:effectLst/>
                <a:ea typeface="Arial" panose="020B0604020202020204" pitchFamily="34" charset="0"/>
              </a:rPr>
              <a:t> </a:t>
            </a:r>
            <a:r>
              <a:rPr lang="en-US" sz="2000" dirty="0">
                <a:effectLst/>
                <a:ea typeface="Arial" panose="020B0604020202020204" pitchFamily="34" charset="0"/>
              </a:rPr>
              <a:t>most</a:t>
            </a:r>
            <a:r>
              <a:rPr lang="en-US" sz="2000" spc="-85" dirty="0">
                <a:effectLst/>
                <a:ea typeface="Arial" panose="020B0604020202020204" pitchFamily="34" charset="0"/>
              </a:rPr>
              <a:t> </a:t>
            </a:r>
            <a:r>
              <a:rPr lang="en-US" sz="2000" dirty="0">
                <a:effectLst/>
                <a:ea typeface="Arial" panose="020B0604020202020204" pitchFamily="34" charset="0"/>
              </a:rPr>
              <a:t>important,</a:t>
            </a:r>
            <a:r>
              <a:rPr lang="en-US" sz="2000" spc="-85" dirty="0">
                <a:effectLst/>
                <a:ea typeface="Arial" panose="020B0604020202020204" pitchFamily="34" charset="0"/>
              </a:rPr>
              <a:t> </a:t>
            </a:r>
            <a:r>
              <a:rPr lang="en-US" sz="2000" dirty="0">
                <a:effectLst/>
                <a:ea typeface="Arial" panose="020B0604020202020204" pitchFamily="34" charset="0"/>
              </a:rPr>
              <a:t>belonging</a:t>
            </a:r>
            <a:r>
              <a:rPr lang="en-US" sz="2000" spc="-105" dirty="0">
                <a:effectLst/>
                <a:ea typeface="Arial" panose="020B0604020202020204" pitchFamily="34" charset="0"/>
              </a:rPr>
              <a:t> </a:t>
            </a:r>
            <a:r>
              <a:rPr lang="en-US" sz="2000" dirty="0">
                <a:effectLst/>
                <a:ea typeface="Arial" panose="020B0604020202020204" pitchFamily="34" charset="0"/>
              </a:rPr>
              <a:t>in</a:t>
            </a:r>
            <a:r>
              <a:rPr lang="en-US" sz="2000" spc="-100" dirty="0">
                <a:effectLst/>
                <a:ea typeface="Arial" panose="020B0604020202020204" pitchFamily="34" charset="0"/>
              </a:rPr>
              <a:t> </a:t>
            </a:r>
            <a:r>
              <a:rPr lang="en-US" sz="2000" dirty="0">
                <a:effectLst/>
                <a:ea typeface="Arial" panose="020B0604020202020204" pitchFamily="34" charset="0"/>
              </a:rPr>
              <a:t>the</a:t>
            </a:r>
            <a:r>
              <a:rPr lang="en-US" sz="2000" spc="-130" dirty="0">
                <a:effectLst/>
                <a:ea typeface="Arial" panose="020B0604020202020204" pitchFamily="34" charset="0"/>
              </a:rPr>
              <a:t> </a:t>
            </a:r>
            <a:r>
              <a:rPr lang="en-US" sz="2000" dirty="0">
                <a:effectLst/>
                <a:ea typeface="Arial" panose="020B0604020202020204" pitchFamily="34" charset="0"/>
              </a:rPr>
              <a:t>real</a:t>
            </a:r>
            <a:r>
              <a:rPr lang="en-US" sz="2000" spc="-65" dirty="0">
                <a:effectLst/>
                <a:ea typeface="Arial" panose="020B0604020202020204" pitchFamily="34" charset="0"/>
              </a:rPr>
              <a:t> </a:t>
            </a:r>
            <a:r>
              <a:rPr lang="en-US" sz="2000" dirty="0">
                <a:effectLst/>
                <a:ea typeface="Arial" panose="020B0604020202020204" pitchFamily="34" charset="0"/>
              </a:rPr>
              <a:t>world</a:t>
            </a:r>
            <a:r>
              <a:rPr lang="en-US" sz="2000" spc="-85" dirty="0">
                <a:effectLst/>
                <a:ea typeface="Arial" panose="020B0604020202020204" pitchFamily="34" charset="0"/>
              </a:rPr>
              <a:t> </a:t>
            </a:r>
            <a:r>
              <a:rPr lang="en-US" sz="2000" dirty="0">
                <a:effectLst/>
                <a:ea typeface="Arial" panose="020B0604020202020204" pitchFamily="34" charset="0"/>
              </a:rPr>
              <a:t>occurs</a:t>
            </a:r>
            <a:r>
              <a:rPr lang="en-US" sz="2000" spc="-85" dirty="0">
                <a:effectLst/>
                <a:ea typeface="Arial" panose="020B0604020202020204" pitchFamily="34" charset="0"/>
              </a:rPr>
              <a:t> </a:t>
            </a:r>
            <a:r>
              <a:rPr lang="en-US" sz="2000" dirty="0">
                <a:effectLst/>
                <a:ea typeface="Arial" panose="020B0604020202020204" pitchFamily="34" charset="0"/>
              </a:rPr>
              <a:t>not</a:t>
            </a:r>
            <a:r>
              <a:rPr lang="en-US" sz="2000" spc="-110" dirty="0">
                <a:effectLst/>
                <a:ea typeface="Arial" panose="020B0604020202020204" pitchFamily="34" charset="0"/>
              </a:rPr>
              <a:t> </a:t>
            </a:r>
            <a:r>
              <a:rPr lang="en-US" sz="2000" dirty="0">
                <a:effectLst/>
                <a:ea typeface="Arial" panose="020B0604020202020204" pitchFamily="34" charset="0"/>
              </a:rPr>
              <a:t>only</a:t>
            </a:r>
            <a:r>
              <a:rPr lang="en-US" sz="2000" spc="-110" dirty="0">
                <a:effectLst/>
                <a:ea typeface="Arial" panose="020B0604020202020204" pitchFamily="34" charset="0"/>
              </a:rPr>
              <a:t> </a:t>
            </a:r>
            <a:r>
              <a:rPr lang="en-US" sz="2000" dirty="0">
                <a:effectLst/>
                <a:ea typeface="Arial" panose="020B0604020202020204" pitchFamily="34" charset="0"/>
              </a:rPr>
              <a:t>in</a:t>
            </a:r>
            <a:r>
              <a:rPr lang="en-US" sz="2000" spc="-85" dirty="0">
                <a:effectLst/>
                <a:ea typeface="Arial" panose="020B0604020202020204" pitchFamily="34" charset="0"/>
              </a:rPr>
              <a:t> </a:t>
            </a:r>
            <a:r>
              <a:rPr lang="en-US" sz="2000" dirty="0">
                <a:effectLst/>
                <a:ea typeface="Arial" panose="020B0604020202020204" pitchFamily="34" charset="0"/>
              </a:rPr>
              <a:t>“big</a:t>
            </a:r>
            <a:r>
              <a:rPr lang="en-US" sz="2000" spc="-85" dirty="0">
                <a:effectLst/>
                <a:ea typeface="Arial" panose="020B0604020202020204" pitchFamily="34" charset="0"/>
              </a:rPr>
              <a:t> </a:t>
            </a:r>
            <a:r>
              <a:rPr lang="en-US" sz="2000" dirty="0">
                <a:effectLst/>
                <a:ea typeface="Arial" panose="020B0604020202020204" pitchFamily="34" charset="0"/>
              </a:rPr>
              <a:t>moments” but mainly in “little moments”— i.e., as part of our daily interactions with others. </a:t>
            </a:r>
          </a:p>
          <a:p>
            <a:pPr marL="285750" indent="-285750">
              <a:buFont typeface="Arial" panose="020B0604020202020204" pitchFamily="34" charset="0"/>
              <a:buChar char="•"/>
            </a:pPr>
            <a:endParaRPr lang="en-US" sz="2000" dirty="0">
              <a:effectLst/>
              <a:ea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000" i="0" u="none" strike="noStrike" kern="1200" dirty="0">
                <a:solidFill>
                  <a:srgbClr val="000000"/>
                </a:solidFill>
                <a:effectLst/>
              </a:rPr>
              <a:t>Belonging is both formal and informal arrangements;</a:t>
            </a:r>
          </a:p>
          <a:p>
            <a:pPr marL="285750" marR="0" indent="-285750" algn="l" rtl="0" eaLnBrk="1" fontAlgn="auto" latinLnBrk="0" hangingPunct="1">
              <a:spcBef>
                <a:spcPts val="0"/>
              </a:spcBef>
              <a:spcAft>
                <a:spcPts val="0"/>
              </a:spcAft>
              <a:buFont typeface="Arial" panose="020B0604020202020204" pitchFamily="34" charset="0"/>
              <a:buChar char="•"/>
            </a:pPr>
            <a:endParaRPr lang="en-US" sz="2000" i="0" u="none" strike="noStrike" dirty="0">
              <a:effectLst/>
            </a:endParaRPr>
          </a:p>
          <a:p>
            <a:pPr marL="285750" indent="-285750">
              <a:buFont typeface="Arial" panose="020B0604020202020204" pitchFamily="34" charset="0"/>
              <a:buChar char="•"/>
            </a:pPr>
            <a:r>
              <a:rPr lang="en-US" sz="2000" kern="1200" dirty="0">
                <a:solidFill>
                  <a:schemeClr val="dk1"/>
                </a:solidFill>
                <a:effectLst/>
                <a:ea typeface="+mn-ea"/>
                <a:cs typeface="+mn-cs"/>
              </a:rPr>
              <a:t>Belonging happens within a community of faculty; </a:t>
            </a:r>
          </a:p>
          <a:p>
            <a:pPr marL="285750" indent="-285750">
              <a:buFont typeface="Arial" panose="020B0604020202020204" pitchFamily="34" charset="0"/>
              <a:buChar char="•"/>
            </a:pPr>
            <a:endParaRPr lang="en-US" sz="2000" dirty="0">
              <a:solidFill>
                <a:schemeClr val="dk1"/>
              </a:solidFill>
            </a:endParaRPr>
          </a:p>
          <a:p>
            <a:pPr marL="285750" indent="-285750">
              <a:buFont typeface="Arial" panose="020B0604020202020204" pitchFamily="34" charset="0"/>
              <a:buChar char="•"/>
            </a:pPr>
            <a:r>
              <a:rPr lang="en-US" sz="2000" kern="1200" dirty="0">
                <a:solidFill>
                  <a:schemeClr val="dk1"/>
                </a:solidFill>
                <a:effectLst/>
                <a:ea typeface="+mn-ea"/>
                <a:cs typeface="+mn-cs"/>
              </a:rPr>
              <a:t>Belonging occurs within a network of professional relationships;</a:t>
            </a:r>
          </a:p>
          <a:p>
            <a:pPr marL="285750" indent="-285750">
              <a:buFont typeface="Arial" panose="020B0604020202020204" pitchFamily="34" charset="0"/>
              <a:buChar char="•"/>
            </a:pPr>
            <a:endParaRPr lang="en-US" sz="2000" dirty="0">
              <a:solidFill>
                <a:schemeClr val="dk1"/>
              </a:solidFill>
            </a:endParaRPr>
          </a:p>
          <a:p>
            <a:pPr marL="285750" indent="-285750" algn="l" rtl="0" eaLnBrk="1" fontAlgn="t" latinLnBrk="0" hangingPunct="1">
              <a:spcBef>
                <a:spcPts val="0"/>
              </a:spcBef>
              <a:spcAft>
                <a:spcPts val="0"/>
              </a:spcAft>
              <a:buFont typeface="Arial" panose="020B0604020202020204" pitchFamily="34" charset="0"/>
              <a:buChar char="•"/>
            </a:pPr>
            <a:r>
              <a:rPr lang="en-US" sz="2000" i="0" u="none" strike="noStrike" kern="1200" dirty="0">
                <a:solidFill>
                  <a:srgbClr val="000000"/>
                </a:solidFill>
                <a:effectLst/>
              </a:rPr>
              <a:t>Belonging is reciprocal and involves the “giving and receiving of wisdom.”</a:t>
            </a:r>
            <a:endParaRPr lang="en-US" sz="2000" i="0" u="none" strike="noStrike" dirty="0">
              <a:effectLst/>
            </a:endParaRPr>
          </a:p>
          <a:p>
            <a:pPr marL="285750" indent="-285750">
              <a:buFont typeface="Arial" panose="020B0604020202020204" pitchFamily="34" charset="0"/>
              <a:buChar char="•"/>
            </a:pPr>
            <a:endParaRPr lang="en-US" sz="2000" kern="1200" dirty="0">
              <a:solidFill>
                <a:schemeClr val="dk1"/>
              </a:solidFill>
              <a:effectLst/>
              <a:ea typeface="+mn-ea"/>
              <a:cs typeface="+mn-cs"/>
            </a:endParaRPr>
          </a:p>
          <a:p>
            <a:pPr marL="285750" indent="-285750">
              <a:buFont typeface="Arial" panose="020B0604020202020204" pitchFamily="34" charset="0"/>
              <a:buChar char="•"/>
            </a:pPr>
            <a:r>
              <a:rPr lang="en-US" sz="2000" kern="1200" dirty="0">
                <a:solidFill>
                  <a:schemeClr val="dk1"/>
                </a:solidFill>
                <a:effectLst/>
                <a:ea typeface="+mn-ea"/>
                <a:cs typeface="+mn-cs"/>
              </a:rPr>
              <a:t>Builds a “community” to help faculty to be part of the campus life and leadership, </a:t>
            </a:r>
            <a:r>
              <a:rPr lang="en-US" sz="2000" dirty="0">
                <a:solidFill>
                  <a:schemeClr val="dk1"/>
                </a:solidFill>
              </a:rPr>
              <a:t>part of a whole</a:t>
            </a:r>
            <a:endParaRPr lang="en-US" sz="2000" dirty="0"/>
          </a:p>
          <a:p>
            <a:endParaRPr lang="en-US" dirty="0"/>
          </a:p>
        </p:txBody>
      </p:sp>
      <p:sp>
        <p:nvSpPr>
          <p:cNvPr id="3" name="Title 2">
            <a:extLst>
              <a:ext uri="{FF2B5EF4-FFF2-40B4-BE49-F238E27FC236}">
                <a16:creationId xmlns:a16="http://schemas.microsoft.com/office/drawing/2014/main" id="{623374C5-9F39-94F7-C392-7527B1967110}"/>
              </a:ext>
            </a:extLst>
          </p:cNvPr>
          <p:cNvSpPr>
            <a:spLocks noGrp="1"/>
          </p:cNvSpPr>
          <p:nvPr>
            <p:ph type="title"/>
          </p:nvPr>
        </p:nvSpPr>
        <p:spPr/>
        <p:txBody>
          <a:bodyPr/>
          <a:lstStyle/>
          <a:p>
            <a:r>
              <a:rPr lang="en-US" dirty="0"/>
              <a:t>“Belonging Moments”</a:t>
            </a:r>
          </a:p>
        </p:txBody>
      </p:sp>
      <p:sp>
        <p:nvSpPr>
          <p:cNvPr id="2" name="Slide Number Placeholder 1">
            <a:extLst>
              <a:ext uri="{FF2B5EF4-FFF2-40B4-BE49-F238E27FC236}">
                <a16:creationId xmlns:a16="http://schemas.microsoft.com/office/drawing/2014/main" id="{51D7F025-9A08-B198-B910-4B01B783C3A9}"/>
              </a:ext>
            </a:extLst>
          </p:cNvPr>
          <p:cNvSpPr>
            <a:spLocks noGrp="1"/>
          </p:cNvSpPr>
          <p:nvPr>
            <p:ph type="sldNum" sz="quarter" idx="12"/>
          </p:nvPr>
        </p:nvSpPr>
        <p:spPr/>
        <p:txBody>
          <a:bodyPr/>
          <a:lstStyle/>
          <a:p>
            <a:fld id="{FC94C22D-D015-6649-B5C3-596F33FC97D2}" type="slidenum">
              <a:rPr lang="en-US" smtClean="0"/>
              <a:t>11</a:t>
            </a:fld>
            <a:endParaRPr lang="en-US"/>
          </a:p>
        </p:txBody>
      </p:sp>
    </p:spTree>
    <p:extLst>
      <p:ext uri="{BB962C8B-B14F-4D97-AF65-F5344CB8AC3E}">
        <p14:creationId xmlns:p14="http://schemas.microsoft.com/office/powerpoint/2010/main" val="27098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C4E8-17A3-9038-2BD6-51022E89ED97}"/>
              </a:ext>
            </a:extLst>
          </p:cNvPr>
          <p:cNvSpPr>
            <a:spLocks noGrp="1"/>
          </p:cNvSpPr>
          <p:nvPr>
            <p:ph type="title"/>
          </p:nvPr>
        </p:nvSpPr>
        <p:spPr>
          <a:xfrm>
            <a:off x="1175657" y="365125"/>
            <a:ext cx="10178142" cy="1325563"/>
          </a:xfrm>
        </p:spPr>
        <p:txBody>
          <a:bodyPr anchor="ctr">
            <a:normAutofit/>
          </a:bodyPr>
          <a:lstStyle/>
          <a:p>
            <a:r>
              <a:rPr lang="en-US" dirty="0"/>
              <a:t>Cultivating Diverse Faculty Leadership</a:t>
            </a:r>
          </a:p>
        </p:txBody>
      </p:sp>
      <p:pic>
        <p:nvPicPr>
          <p:cNvPr id="10" name="Picture 2" descr="Lessons on Leadership and Community from 25 Leaders of Color">
            <a:extLst>
              <a:ext uri="{FF2B5EF4-FFF2-40B4-BE49-F238E27FC236}">
                <a16:creationId xmlns:a16="http://schemas.microsoft.com/office/drawing/2014/main" id="{F094D4A2-E2FD-9CD1-8F01-D8C51CB82B64}"/>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7250" r="18749" b="-1"/>
          <a:stretch/>
        </p:blipFill>
        <p:spPr bwMode="auto">
          <a:xfrm>
            <a:off x="1175656" y="1825625"/>
            <a:ext cx="4950824" cy="4351338"/>
          </a:xfrm>
          <a:prstGeom prst="rect">
            <a:avLst/>
          </a:prstGeom>
          <a:noFill/>
        </p:spPr>
      </p:pic>
      <p:sp>
        <p:nvSpPr>
          <p:cNvPr id="4" name="Slide Number Placeholder 3">
            <a:extLst>
              <a:ext uri="{FF2B5EF4-FFF2-40B4-BE49-F238E27FC236}">
                <a16:creationId xmlns:a16="http://schemas.microsoft.com/office/drawing/2014/main" id="{0963CBFD-ED7E-79C2-0A4C-CBFC44C23F69}"/>
              </a:ext>
            </a:extLst>
          </p:cNvPr>
          <p:cNvSpPr>
            <a:spLocks noGrp="1"/>
          </p:cNvSpPr>
          <p:nvPr>
            <p:ph type="sldNum" sz="quarter" idx="12"/>
          </p:nvPr>
        </p:nvSpPr>
        <p:spPr>
          <a:xfrm>
            <a:off x="8610600" y="6392046"/>
            <a:ext cx="2743200" cy="329429"/>
          </a:xfrm>
        </p:spPr>
        <p:txBody>
          <a:bodyPr anchor="ctr">
            <a:normAutofit/>
          </a:bodyPr>
          <a:lstStyle/>
          <a:p>
            <a:pPr>
              <a:spcAft>
                <a:spcPts val="600"/>
              </a:spcAft>
            </a:pPr>
            <a:fld id="{FC94C22D-D015-6649-B5C3-596F33FC97D2}" type="slidenum">
              <a:rPr lang="en-US" smtClean="0"/>
              <a:pPr>
                <a:spcAft>
                  <a:spcPts val="600"/>
                </a:spcAft>
              </a:pPr>
              <a:t>12</a:t>
            </a:fld>
            <a:endParaRPr lang="en-US"/>
          </a:p>
        </p:txBody>
      </p:sp>
      <p:sp>
        <p:nvSpPr>
          <p:cNvPr id="3" name="Content Placeholder 2">
            <a:extLst>
              <a:ext uri="{FF2B5EF4-FFF2-40B4-BE49-F238E27FC236}">
                <a16:creationId xmlns:a16="http://schemas.microsoft.com/office/drawing/2014/main" id="{34026F0C-0A09-115F-3836-7939B664053F}"/>
              </a:ext>
            </a:extLst>
          </p:cNvPr>
          <p:cNvSpPr>
            <a:spLocks noGrp="1"/>
          </p:cNvSpPr>
          <p:nvPr>
            <p:ph sz="half" idx="13"/>
          </p:nvPr>
        </p:nvSpPr>
        <p:spPr>
          <a:xfrm>
            <a:off x="6402975" y="1825625"/>
            <a:ext cx="4950824" cy="4351338"/>
          </a:xfrm>
        </p:spPr>
        <p:txBody>
          <a:bodyPr>
            <a:normAutofit lnSpcReduction="10000"/>
          </a:bodyPr>
          <a:lstStyle/>
          <a:p>
            <a:pPr marL="0" marR="0" lvl="0" indent="0" rtl="0">
              <a:spcBef>
                <a:spcPts val="0"/>
              </a:spcBef>
              <a:spcAft>
                <a:spcPts val="0"/>
              </a:spcAft>
              <a:buNone/>
            </a:pPr>
            <a:r>
              <a:rPr lang="en-US" sz="1900" dirty="0"/>
              <a:t>Commitment to diverse leadership requires intentional and organized efforts that focus on a long-term shift towards inclusive and welcoming environments.  Faculty leadership can foster inclusive environments in the following ways:</a:t>
            </a:r>
          </a:p>
          <a:p>
            <a:pPr marL="419100" indent="-342900">
              <a:lnSpc>
                <a:spcPct val="150000"/>
              </a:lnSpc>
              <a:spcBef>
                <a:spcPts val="0"/>
              </a:spcBef>
              <a:buSzPts val="2400"/>
            </a:pPr>
            <a:r>
              <a:rPr lang="en-US" sz="1900" dirty="0"/>
              <a:t>Host Diversity-Themed Campus/Faculty Forums</a:t>
            </a:r>
          </a:p>
          <a:p>
            <a:pPr marL="419100" indent="-342900">
              <a:lnSpc>
                <a:spcPct val="150000"/>
              </a:lnSpc>
              <a:spcBef>
                <a:spcPts val="0"/>
              </a:spcBef>
              <a:buSzPts val="2400"/>
            </a:pPr>
            <a:r>
              <a:rPr lang="en-US" sz="1900" dirty="0"/>
              <a:t>Diversity Audits/Assessment</a:t>
            </a:r>
          </a:p>
          <a:p>
            <a:pPr marL="419100" indent="-342900">
              <a:lnSpc>
                <a:spcPct val="150000"/>
              </a:lnSpc>
              <a:spcBef>
                <a:spcPts val="0"/>
              </a:spcBef>
              <a:buSzPts val="2400"/>
            </a:pPr>
            <a:r>
              <a:rPr lang="en-US" sz="1900" dirty="0"/>
              <a:t>Professional Development</a:t>
            </a:r>
          </a:p>
          <a:p>
            <a:pPr marL="419100" indent="-342900">
              <a:lnSpc>
                <a:spcPct val="150000"/>
              </a:lnSpc>
              <a:spcBef>
                <a:spcPts val="0"/>
              </a:spcBef>
              <a:buSzPts val="2400"/>
            </a:pPr>
            <a:r>
              <a:rPr lang="en-US" sz="1900" dirty="0"/>
              <a:t>Diversity-Themed Mentorship Programs</a:t>
            </a:r>
          </a:p>
          <a:p>
            <a:pPr marL="419100" indent="-342900">
              <a:lnSpc>
                <a:spcPct val="150000"/>
              </a:lnSpc>
              <a:spcBef>
                <a:spcPts val="0"/>
              </a:spcBef>
              <a:buSzPts val="2400"/>
            </a:pPr>
            <a:r>
              <a:rPr lang="en-US" sz="1900" dirty="0"/>
              <a:t>Adopt a Cultural Humility Framework</a:t>
            </a:r>
          </a:p>
          <a:p>
            <a:pPr marL="419100" indent="-342900">
              <a:lnSpc>
                <a:spcPct val="150000"/>
              </a:lnSpc>
              <a:spcBef>
                <a:spcPts val="0"/>
              </a:spcBef>
              <a:buSzPts val="2400"/>
            </a:pPr>
            <a:r>
              <a:rPr lang="en-US" sz="1900" dirty="0"/>
              <a:t>Mentorship</a:t>
            </a:r>
          </a:p>
          <a:p>
            <a:endParaRPr lang="en-US" sz="1900" dirty="0"/>
          </a:p>
        </p:txBody>
      </p:sp>
    </p:spTree>
    <p:extLst>
      <p:ext uri="{BB962C8B-B14F-4D97-AF65-F5344CB8AC3E}">
        <p14:creationId xmlns:p14="http://schemas.microsoft.com/office/powerpoint/2010/main" val="9330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1794b9efa82_0_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78877" y="1887793"/>
            <a:ext cx="3865886" cy="3701845"/>
          </a:xfrm>
          <a:prstGeom prst="rect">
            <a:avLst/>
          </a:prstGeom>
          <a:noFill/>
          <a:ln>
            <a:noFill/>
          </a:ln>
        </p:spPr>
      </p:pic>
      <p:sp>
        <p:nvSpPr>
          <p:cNvPr id="124" name="Google Shape;124;g1794b9efa82_0_3"/>
          <p:cNvSpPr txBox="1">
            <a:spLocks noGrp="1"/>
          </p:cNvSpPr>
          <p:nvPr>
            <p:ph type="title"/>
          </p:nvPr>
        </p:nvSpPr>
        <p:spPr>
          <a:xfrm>
            <a:off x="1175657" y="70614"/>
            <a:ext cx="10178142" cy="1325563"/>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The Inclusive Leadership Framework</a:t>
            </a:r>
            <a:endParaRPr dirty="0"/>
          </a:p>
        </p:txBody>
      </p:sp>
      <p:sp>
        <p:nvSpPr>
          <p:cNvPr id="125" name="Google Shape;125;g1794b9efa82_0_3"/>
          <p:cNvSpPr txBox="1">
            <a:spLocks noGrp="1"/>
          </p:cNvSpPr>
          <p:nvPr>
            <p:ph sz="half" idx="1"/>
          </p:nvPr>
        </p:nvSpPr>
        <p:spPr>
          <a:xfrm>
            <a:off x="1175657" y="1310594"/>
            <a:ext cx="6803220" cy="4856242"/>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1400" dirty="0"/>
              <a:t>According to the </a:t>
            </a:r>
            <a:r>
              <a:rPr lang="en-US" sz="1400" i="1" dirty="0">
                <a:hlinkClick r:id="rId4"/>
              </a:rPr>
              <a:t>Inclusive Leadership Handbook</a:t>
            </a:r>
            <a:r>
              <a:rPr lang="en-US" sz="1400" dirty="0"/>
              <a:t>, an inclusive leadership approach “appreciates diversity, invites and welcomes everyone’s individual contribution, and encourages full engagement with the processes of decision-making and shaping reality. The following traits are important for creating an inclusive environment:</a:t>
            </a:r>
            <a:endParaRPr sz="1400" dirty="0"/>
          </a:p>
          <a:p>
            <a:pPr marL="0" lvl="0" indent="0" algn="l" rtl="0">
              <a:spcBef>
                <a:spcPts val="1000"/>
              </a:spcBef>
              <a:spcAft>
                <a:spcPts val="0"/>
              </a:spcAft>
              <a:buNone/>
            </a:pPr>
            <a:r>
              <a:rPr lang="en-US" sz="1400" dirty="0"/>
              <a:t>● </a:t>
            </a:r>
            <a:r>
              <a:rPr lang="en-US" sz="1400" b="1" dirty="0"/>
              <a:t>Visible commitment:</a:t>
            </a:r>
            <a:r>
              <a:rPr lang="en-US" sz="1400" dirty="0"/>
              <a:t> Leaders articulate a genuine commitment to diversity, challenge the status quo, hold others accountable, and make diversity and inclusion a personal priority. </a:t>
            </a:r>
            <a:endParaRPr sz="1400" dirty="0"/>
          </a:p>
          <a:p>
            <a:pPr marL="0" lvl="0" indent="0" algn="l" rtl="0">
              <a:spcBef>
                <a:spcPts val="1000"/>
              </a:spcBef>
              <a:spcAft>
                <a:spcPts val="0"/>
              </a:spcAft>
              <a:buNone/>
            </a:pPr>
            <a:r>
              <a:rPr lang="en-US" sz="1400" dirty="0"/>
              <a:t>● </a:t>
            </a:r>
            <a:r>
              <a:rPr lang="en-US" sz="1400" b="1" dirty="0"/>
              <a:t>Humility:</a:t>
            </a:r>
            <a:r>
              <a:rPr lang="en-US" sz="1400" dirty="0"/>
              <a:t> Leaders are modest about capabilities, admit mistakes, and create the space for others to contribute. </a:t>
            </a:r>
            <a:endParaRPr sz="1400" dirty="0"/>
          </a:p>
          <a:p>
            <a:pPr marL="0" lvl="0" indent="0" algn="l" rtl="0">
              <a:spcBef>
                <a:spcPts val="1000"/>
              </a:spcBef>
              <a:spcAft>
                <a:spcPts val="0"/>
              </a:spcAft>
              <a:buNone/>
            </a:pPr>
            <a:r>
              <a:rPr lang="en-US" sz="1400" dirty="0"/>
              <a:t>● </a:t>
            </a:r>
            <a:r>
              <a:rPr lang="en-US" sz="1400" b="1" dirty="0"/>
              <a:t>Awareness of bias:</a:t>
            </a:r>
            <a:r>
              <a:rPr lang="en-US" sz="1400" dirty="0"/>
              <a:t> Leaders show awareness of personal blind spots and flaws in the system and work hard to ensure meritocracy [value based on their own abilities]. </a:t>
            </a:r>
            <a:endParaRPr sz="1400" dirty="0"/>
          </a:p>
          <a:p>
            <a:pPr marL="0" lvl="0" indent="0" algn="l" rtl="0">
              <a:spcBef>
                <a:spcPts val="1000"/>
              </a:spcBef>
              <a:spcAft>
                <a:spcPts val="0"/>
              </a:spcAft>
              <a:buNone/>
            </a:pPr>
            <a:r>
              <a:rPr lang="en-US" sz="1400" dirty="0"/>
              <a:t>● </a:t>
            </a:r>
            <a:r>
              <a:rPr lang="en-US" sz="1400" b="1" dirty="0"/>
              <a:t>Curiosity about others:</a:t>
            </a:r>
            <a:r>
              <a:rPr lang="en-US" sz="1400" dirty="0"/>
              <a:t> Leaders demonstrate an open mindset and deep curiosity about others, listen without judgment, and seek empathy to understand those around them. </a:t>
            </a:r>
            <a:endParaRPr sz="1400" dirty="0"/>
          </a:p>
          <a:p>
            <a:pPr marL="0" lvl="0" indent="0" algn="l" rtl="0">
              <a:spcBef>
                <a:spcPts val="1000"/>
              </a:spcBef>
              <a:spcAft>
                <a:spcPts val="0"/>
              </a:spcAft>
              <a:buNone/>
            </a:pPr>
            <a:r>
              <a:rPr lang="en-US" sz="1400" dirty="0"/>
              <a:t>● </a:t>
            </a:r>
            <a:r>
              <a:rPr lang="en-US" sz="1400" b="1" dirty="0"/>
              <a:t>Cultural intelligence</a:t>
            </a:r>
            <a:r>
              <a:rPr lang="en-US" sz="1400" dirty="0"/>
              <a:t>: Leaders are attentive to others’ cultures and adapt as required. </a:t>
            </a:r>
            <a:endParaRPr sz="1400" dirty="0"/>
          </a:p>
          <a:p>
            <a:pPr marL="0" lvl="0" indent="0" algn="l" rtl="0">
              <a:spcBef>
                <a:spcPts val="1000"/>
              </a:spcBef>
              <a:spcAft>
                <a:spcPts val="0"/>
              </a:spcAft>
              <a:buNone/>
            </a:pPr>
            <a:r>
              <a:rPr lang="en-US" sz="1400" dirty="0"/>
              <a:t>●</a:t>
            </a:r>
            <a:r>
              <a:rPr lang="en-US" sz="1400" b="1" dirty="0"/>
              <a:t> Effective collaboration:</a:t>
            </a:r>
            <a:r>
              <a:rPr lang="en-US" sz="1400" dirty="0"/>
              <a:t> Leaders empower others, pay attention to the diversity of thinking and psychological safety, and focus on team cohesion</a:t>
            </a:r>
            <a:endParaRPr sz="1400" dirty="0"/>
          </a:p>
        </p:txBody>
      </p:sp>
      <p:sp>
        <p:nvSpPr>
          <p:cNvPr id="126" name="Google Shape;126;g1794b9efa82_0_3"/>
          <p:cNvSpPr txBox="1">
            <a:spLocks noGrp="1"/>
          </p:cNvSpPr>
          <p:nvPr>
            <p:ph type="sldNum" sz="quarter"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1175657" y="365125"/>
            <a:ext cx="10178142" cy="1325563"/>
          </a:xfrm>
        </p:spPr>
        <p:txBody>
          <a:bodyPr spcFirstLastPara="1" lIns="91425" tIns="45700" rIns="91425" bIns="45700" anchor="ctr" anchorCtr="0">
            <a:normAutofit/>
          </a:bodyPr>
          <a:lstStyle/>
          <a:p>
            <a:pPr marL="0" lvl="0" indent="0" rtl="0">
              <a:spcBef>
                <a:spcPts val="0"/>
              </a:spcBef>
              <a:spcAft>
                <a:spcPts val="0"/>
              </a:spcAft>
              <a:buNone/>
            </a:pPr>
            <a:r>
              <a:rPr lang="en-US"/>
              <a:t>Creating Leadership Paths</a:t>
            </a:r>
          </a:p>
        </p:txBody>
      </p:sp>
      <p:sp>
        <p:nvSpPr>
          <p:cNvPr id="132" name="Google Shape;132;p11"/>
          <p:cNvSpPr txBox="1">
            <a:spLocks noGrp="1"/>
          </p:cNvSpPr>
          <p:nvPr>
            <p:ph sz="half" idx="1"/>
          </p:nvPr>
        </p:nvSpPr>
        <p:spPr>
          <a:xfrm>
            <a:off x="1175657" y="1573376"/>
            <a:ext cx="6181747" cy="4351338"/>
          </a:xfrm>
        </p:spPr>
        <p:txBody>
          <a:bodyPr spcFirstLastPara="1" lIns="91425" tIns="45700" rIns="91425" bIns="45700" anchorCtr="0">
            <a:noAutofit/>
          </a:bodyPr>
          <a:lstStyle/>
          <a:p>
            <a:pPr marL="419100" indent="-342900">
              <a:spcBef>
                <a:spcPts val="0"/>
              </a:spcBef>
              <a:spcAft>
                <a:spcPts val="600"/>
              </a:spcAft>
              <a:buSzPts val="2400"/>
            </a:pPr>
            <a:r>
              <a:rPr lang="en-US" sz="2000" dirty="0"/>
              <a:t>Mentorship</a:t>
            </a:r>
          </a:p>
          <a:p>
            <a:pPr marL="419100" indent="-342900">
              <a:spcBef>
                <a:spcPts val="0"/>
              </a:spcBef>
              <a:spcAft>
                <a:spcPts val="600"/>
              </a:spcAft>
              <a:buSzPts val="2400"/>
            </a:pPr>
            <a:r>
              <a:rPr lang="en-US" sz="2000" dirty="0"/>
              <a:t>Role of standing committee chairs, how are they chosen?</a:t>
            </a:r>
          </a:p>
          <a:p>
            <a:pPr marL="876300" lvl="1" indent="-342900">
              <a:spcBef>
                <a:spcPts val="0"/>
              </a:spcBef>
              <a:spcAft>
                <a:spcPts val="600"/>
              </a:spcAft>
              <a:buSzPts val="2400"/>
            </a:pPr>
            <a:r>
              <a:rPr lang="en-US" dirty="0"/>
              <a:t>are there formal coordinator opportunities?</a:t>
            </a:r>
          </a:p>
          <a:p>
            <a:pPr marL="876300" lvl="1" indent="-342900">
              <a:spcBef>
                <a:spcPts val="0"/>
              </a:spcBef>
              <a:spcAft>
                <a:spcPts val="600"/>
              </a:spcAft>
              <a:buSzPts val="2400"/>
            </a:pPr>
            <a:r>
              <a:rPr lang="en-US" dirty="0"/>
              <a:t>committee appointed?</a:t>
            </a:r>
          </a:p>
          <a:p>
            <a:pPr marL="876300" lvl="1" indent="-342900">
              <a:spcBef>
                <a:spcPts val="0"/>
              </a:spcBef>
              <a:spcAft>
                <a:spcPts val="600"/>
              </a:spcAft>
              <a:buSzPts val="2400"/>
            </a:pPr>
            <a:r>
              <a:rPr lang="en-US" dirty="0"/>
              <a:t>senate assigned?</a:t>
            </a:r>
          </a:p>
          <a:p>
            <a:pPr marL="419100" indent="-342900">
              <a:spcBef>
                <a:spcPts val="0"/>
              </a:spcBef>
              <a:spcAft>
                <a:spcPts val="600"/>
              </a:spcAft>
              <a:buSzPts val="2400"/>
            </a:pPr>
            <a:r>
              <a:rPr lang="en-US" sz="2000" dirty="0"/>
              <a:t>Workgroups within committee, ad hoc, short-term leading initiatives</a:t>
            </a:r>
          </a:p>
          <a:p>
            <a:pPr marL="419100" indent="-342900">
              <a:spcBef>
                <a:spcPts val="0"/>
              </a:spcBef>
              <a:spcAft>
                <a:spcPts val="600"/>
              </a:spcAft>
              <a:buSzPts val="2400"/>
            </a:pPr>
            <a:r>
              <a:rPr lang="en-US" sz="2000" dirty="0"/>
              <a:t>College-wide initiatives</a:t>
            </a:r>
          </a:p>
          <a:p>
            <a:pPr marL="419100" indent="-342900">
              <a:spcBef>
                <a:spcPts val="0"/>
              </a:spcBef>
              <a:spcAft>
                <a:spcPts val="600"/>
              </a:spcAft>
              <a:buSzPts val="2400"/>
            </a:pPr>
            <a:r>
              <a:rPr lang="en-US" sz="2000" dirty="0"/>
              <a:t>Term lengths and set number of terms?</a:t>
            </a:r>
          </a:p>
          <a:p>
            <a:pPr marL="419100" indent="-342900">
              <a:spcBef>
                <a:spcPts val="0"/>
              </a:spcBef>
              <a:spcAft>
                <a:spcPts val="600"/>
              </a:spcAft>
              <a:buSzPts val="2400"/>
            </a:pPr>
            <a:r>
              <a:rPr lang="en-US" sz="2000" dirty="0"/>
              <a:t>Understanding motivation:</a:t>
            </a:r>
          </a:p>
          <a:p>
            <a:pPr marL="876300" lvl="1" indent="-342900">
              <a:spcBef>
                <a:spcPts val="0"/>
              </a:spcBef>
              <a:spcAft>
                <a:spcPts val="600"/>
              </a:spcAft>
              <a:buSzPts val="2400"/>
            </a:pPr>
            <a:r>
              <a:rPr lang="en-US" dirty="0"/>
              <a:t>Why do people seek the role?</a:t>
            </a:r>
          </a:p>
          <a:p>
            <a:pPr marL="876300" lvl="1" indent="-342900">
              <a:spcBef>
                <a:spcPts val="0"/>
              </a:spcBef>
              <a:spcAft>
                <a:spcPts val="600"/>
              </a:spcAft>
              <a:buSzPts val="2400"/>
            </a:pPr>
            <a:r>
              <a:rPr lang="en-US" dirty="0"/>
              <a:t>Why do people elect to stay in the role?</a:t>
            </a:r>
          </a:p>
        </p:txBody>
      </p:sp>
      <p:sp>
        <p:nvSpPr>
          <p:cNvPr id="133" name="Google Shape;133;p11"/>
          <p:cNvSpPr txBox="1">
            <a:spLocks noGrp="1"/>
          </p:cNvSpPr>
          <p:nvPr>
            <p:ph type="sldNum" sz="quarter" idx="12"/>
          </p:nvPr>
        </p:nvSpPr>
        <p:spPr>
          <a:xfrm>
            <a:off x="8610600" y="6392046"/>
            <a:ext cx="2743200" cy="329429"/>
          </a:xfrm>
        </p:spPr>
        <p:txBody>
          <a:bodyPr spcFirstLastPara="1" lIns="91425" tIns="45700" rIns="0" bIns="45700" anchor="ctr" anchorCtr="0">
            <a:normAutofit/>
          </a:bodyPr>
          <a:lstStyle/>
          <a:p>
            <a:pPr marL="0" lvl="0" indent="0" rtl="0">
              <a:lnSpc>
                <a:spcPct val="90000"/>
              </a:lnSpc>
              <a:spcBef>
                <a:spcPts val="0"/>
              </a:spcBef>
              <a:spcAft>
                <a:spcPts val="600"/>
              </a:spcAft>
              <a:buNone/>
            </a:pPr>
            <a:fld id="{00000000-1234-1234-1234-123412341234}" type="slidenum">
              <a:rPr lang="en-US" sz="1100"/>
              <a:pPr marL="0" lvl="0" indent="0" rtl="0">
                <a:lnSpc>
                  <a:spcPct val="90000"/>
                </a:lnSpc>
                <a:spcBef>
                  <a:spcPts val="0"/>
                </a:spcBef>
                <a:spcAft>
                  <a:spcPts val="600"/>
                </a:spcAft>
                <a:buNone/>
              </a:pPr>
              <a:t>14</a:t>
            </a:fld>
            <a:endParaRPr lang="en-US" sz="1100"/>
          </a:p>
        </p:txBody>
      </p:sp>
      <p:pic>
        <p:nvPicPr>
          <p:cNvPr id="1026" name="Picture 2" descr="Building Pathways to Leadership">
            <a:extLst>
              <a:ext uri="{FF2B5EF4-FFF2-40B4-BE49-F238E27FC236}">
                <a16:creationId xmlns:a16="http://schemas.microsoft.com/office/drawing/2014/main" id="{CC9B6FF5-F905-C18F-A493-558C971685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38621" y="2405574"/>
            <a:ext cx="3715177" cy="2405577"/>
          </a:xfrm>
          <a:prstGeom prst="rect">
            <a:avLst/>
          </a:prstGeom>
          <a:solidFill>
            <a:srgbClr val="FFFFFF"/>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A6C4-5014-3A92-5BAA-AB53D136D65F}"/>
              </a:ext>
            </a:extLst>
          </p:cNvPr>
          <p:cNvSpPr>
            <a:spLocks noGrp="1"/>
          </p:cNvSpPr>
          <p:nvPr>
            <p:ph type="title"/>
          </p:nvPr>
        </p:nvSpPr>
        <p:spPr/>
        <p:txBody>
          <a:bodyPr/>
          <a:lstStyle/>
          <a:p>
            <a:r>
              <a:rPr lang="en-US" dirty="0"/>
              <a:t>Assessing Your Own Structures for Barriers</a:t>
            </a:r>
          </a:p>
        </p:txBody>
      </p:sp>
      <p:sp>
        <p:nvSpPr>
          <p:cNvPr id="4" name="Content Placeholder 3">
            <a:extLst>
              <a:ext uri="{FF2B5EF4-FFF2-40B4-BE49-F238E27FC236}">
                <a16:creationId xmlns:a16="http://schemas.microsoft.com/office/drawing/2014/main" id="{F674D704-CDD8-B832-A7BE-2E577673B428}"/>
              </a:ext>
            </a:extLst>
          </p:cNvPr>
          <p:cNvSpPr>
            <a:spLocks noGrp="1"/>
          </p:cNvSpPr>
          <p:nvPr>
            <p:ph idx="1"/>
          </p:nvPr>
        </p:nvSpPr>
        <p:spPr/>
        <p:txBody>
          <a:bodyPr/>
          <a:lstStyle/>
          <a:p>
            <a:r>
              <a:rPr lang="en-US" dirty="0"/>
              <a:t>What is your faculty appointment process like?</a:t>
            </a:r>
          </a:p>
          <a:p>
            <a:endParaRPr lang="en-US" dirty="0"/>
          </a:p>
          <a:p>
            <a:r>
              <a:rPr lang="en-US" dirty="0"/>
              <a:t>How does your senate support succession planning?</a:t>
            </a:r>
          </a:p>
          <a:p>
            <a:endParaRPr lang="en-US" dirty="0"/>
          </a:p>
          <a:p>
            <a:r>
              <a:rPr lang="en-US" dirty="0"/>
              <a:t>What are ways that your senate collects input?</a:t>
            </a:r>
          </a:p>
          <a:p>
            <a:endParaRPr lang="en-US" dirty="0"/>
          </a:p>
          <a:p>
            <a:r>
              <a:rPr lang="en-US" dirty="0"/>
              <a:t>What voices are missing in discussions?</a:t>
            </a:r>
          </a:p>
          <a:p>
            <a:endParaRPr lang="en-US" dirty="0"/>
          </a:p>
          <a:p>
            <a:r>
              <a:rPr lang="en-US" dirty="0"/>
              <a:t>What resources do you make available for faculty who take on leadership opportunities in participatory governance?</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A8CCA046-9AD1-9618-A005-F52A80684DE5}"/>
              </a:ext>
            </a:extLst>
          </p:cNvPr>
          <p:cNvSpPr>
            <a:spLocks noGrp="1"/>
          </p:cNvSpPr>
          <p:nvPr>
            <p:ph type="sldNum" sz="quarter" idx="4"/>
          </p:nvPr>
        </p:nvSpPr>
        <p:spPr/>
        <p:txBody>
          <a:bodyPr/>
          <a:lstStyle/>
          <a:p>
            <a:fld id="{FC94C22D-D015-6649-B5C3-596F33FC97D2}" type="slidenum">
              <a:rPr lang="en-US" smtClean="0"/>
              <a:t>15</a:t>
            </a:fld>
            <a:endParaRPr lang="en-US"/>
          </a:p>
        </p:txBody>
      </p:sp>
    </p:spTree>
    <p:extLst>
      <p:ext uri="{BB962C8B-B14F-4D97-AF65-F5344CB8AC3E}">
        <p14:creationId xmlns:p14="http://schemas.microsoft.com/office/powerpoint/2010/main" val="160814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6878-8ADE-1A94-91EE-4D7A52D8D876}"/>
              </a:ext>
            </a:extLst>
          </p:cNvPr>
          <p:cNvSpPr>
            <a:spLocks noGrp="1"/>
          </p:cNvSpPr>
          <p:nvPr>
            <p:ph type="title"/>
          </p:nvPr>
        </p:nvSpPr>
        <p:spPr>
          <a:xfrm>
            <a:off x="1175657" y="365125"/>
            <a:ext cx="10178142" cy="1325563"/>
          </a:xfrm>
        </p:spPr>
        <p:txBody>
          <a:bodyPr anchor="ctr">
            <a:normAutofit/>
          </a:bodyPr>
          <a:lstStyle/>
          <a:p>
            <a:r>
              <a:rPr lang="en-US" dirty="0"/>
              <a:t>At the End of the Day as Inclusive Leaders:</a:t>
            </a:r>
          </a:p>
        </p:txBody>
      </p:sp>
      <p:sp>
        <p:nvSpPr>
          <p:cNvPr id="4" name="Content Placeholder 3">
            <a:extLst>
              <a:ext uri="{FF2B5EF4-FFF2-40B4-BE49-F238E27FC236}">
                <a16:creationId xmlns:a16="http://schemas.microsoft.com/office/drawing/2014/main" id="{A477AD11-2C94-F76C-25F5-7B511E9E260B}"/>
              </a:ext>
            </a:extLst>
          </p:cNvPr>
          <p:cNvSpPr>
            <a:spLocks noGrp="1"/>
          </p:cNvSpPr>
          <p:nvPr>
            <p:ph sz="half" idx="1"/>
          </p:nvPr>
        </p:nvSpPr>
        <p:spPr>
          <a:xfrm>
            <a:off x="1175656" y="1690688"/>
            <a:ext cx="10078498" cy="4486275"/>
          </a:xfrm>
        </p:spPr>
        <p:txBody>
          <a:bodyPr>
            <a:normAutofit/>
          </a:bodyPr>
          <a:lstStyle/>
          <a:p>
            <a:r>
              <a:rPr lang="en-US" dirty="0">
                <a:solidFill>
                  <a:schemeClr val="tx1">
                    <a:lumMod val="90000"/>
                    <a:lumOff val="10000"/>
                  </a:schemeClr>
                </a:solidFill>
                <a:latin typeface="Titillium Web" panose="020F0502020204030204" pitchFamily="34" charset="0"/>
              </a:rPr>
              <a:t>We create, change and innovate while balancing everybody’s needs</a:t>
            </a:r>
          </a:p>
          <a:p>
            <a:r>
              <a:rPr lang="en-US" dirty="0">
                <a:solidFill>
                  <a:schemeClr val="tx1">
                    <a:lumMod val="90000"/>
                    <a:lumOff val="10000"/>
                  </a:schemeClr>
                </a:solidFill>
                <a:latin typeface="Titillium Web" panose="020F0502020204030204" pitchFamily="34" charset="0"/>
              </a:rPr>
              <a:t>We have the courage to take conscious steps to break down barriers for people at risk of being excluded from the table</a:t>
            </a:r>
          </a:p>
          <a:p>
            <a:r>
              <a:rPr lang="en-US" dirty="0">
                <a:solidFill>
                  <a:schemeClr val="tx1">
                    <a:lumMod val="90000"/>
                    <a:lumOff val="10000"/>
                  </a:schemeClr>
                </a:solidFill>
                <a:latin typeface="Titillium Web" panose="020F0502020204030204" pitchFamily="34" charset="0"/>
              </a:rPr>
              <a:t>We appreciate diversity, invite and welcome everyone’s individual contribution, and encourage full engagement with the processes of decision-making and shaping reality</a:t>
            </a:r>
          </a:p>
          <a:p>
            <a:r>
              <a:rPr lang="en-US" dirty="0">
                <a:solidFill>
                  <a:schemeClr val="tx1">
                    <a:lumMod val="90000"/>
                    <a:lumOff val="10000"/>
                  </a:schemeClr>
                </a:solidFill>
                <a:latin typeface="Titillium Web" panose="020F0502020204030204" pitchFamily="34" charset="0"/>
              </a:rPr>
              <a:t>We practice self-awareness</a:t>
            </a:r>
          </a:p>
          <a:p>
            <a:r>
              <a:rPr lang="en-US" dirty="0">
                <a:solidFill>
                  <a:schemeClr val="tx1">
                    <a:lumMod val="90000"/>
                    <a:lumOff val="10000"/>
                  </a:schemeClr>
                </a:solidFill>
                <a:latin typeface="Titillium Web" panose="020F0502020204030204" pitchFamily="34" charset="0"/>
              </a:rPr>
              <a:t>We share a vision</a:t>
            </a:r>
          </a:p>
          <a:p>
            <a:r>
              <a:rPr lang="en-US" dirty="0">
                <a:solidFill>
                  <a:schemeClr val="tx1">
                    <a:lumMod val="90000"/>
                    <a:lumOff val="10000"/>
                  </a:schemeClr>
                </a:solidFill>
                <a:latin typeface="Titillium Web" panose="020F0502020204030204" pitchFamily="34" charset="0"/>
              </a:rPr>
              <a:t>We build relationships </a:t>
            </a:r>
          </a:p>
        </p:txBody>
      </p:sp>
      <p:sp>
        <p:nvSpPr>
          <p:cNvPr id="5" name="Slide Number Placeholder 4">
            <a:extLst>
              <a:ext uri="{FF2B5EF4-FFF2-40B4-BE49-F238E27FC236}">
                <a16:creationId xmlns:a16="http://schemas.microsoft.com/office/drawing/2014/main" id="{3D176FDB-9CEC-7EA5-28AC-5B810AC0E889}"/>
              </a:ext>
            </a:extLst>
          </p:cNvPr>
          <p:cNvSpPr>
            <a:spLocks noGrp="1"/>
          </p:cNvSpPr>
          <p:nvPr>
            <p:ph type="sldNum" sz="quarter" idx="12"/>
          </p:nvPr>
        </p:nvSpPr>
        <p:spPr>
          <a:xfrm>
            <a:off x="8610600" y="6392046"/>
            <a:ext cx="2743200" cy="329429"/>
          </a:xfrm>
        </p:spPr>
        <p:txBody>
          <a:bodyPr anchor="ctr">
            <a:normAutofit/>
          </a:bodyPr>
          <a:lstStyle/>
          <a:p>
            <a:pPr>
              <a:spcAft>
                <a:spcPts val="600"/>
              </a:spcAft>
            </a:pPr>
            <a:fld id="{FC94C22D-D015-6649-B5C3-596F33FC97D2}" type="slidenum">
              <a:rPr lang="en-US" smtClean="0"/>
              <a:pPr>
                <a:spcAft>
                  <a:spcPts val="600"/>
                </a:spcAft>
              </a:pPr>
              <a:t>16</a:t>
            </a:fld>
            <a:endParaRPr lang="en-US"/>
          </a:p>
        </p:txBody>
      </p:sp>
    </p:spTree>
    <p:extLst>
      <p:ext uri="{BB962C8B-B14F-4D97-AF65-F5344CB8AC3E}">
        <p14:creationId xmlns:p14="http://schemas.microsoft.com/office/powerpoint/2010/main" val="354181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1662E-06DD-80B5-FAD0-B29B5B6F5B95}"/>
              </a:ext>
            </a:extLst>
          </p:cNvPr>
          <p:cNvSpPr>
            <a:spLocks noGrp="1"/>
          </p:cNvSpPr>
          <p:nvPr>
            <p:ph type="title"/>
          </p:nvPr>
        </p:nvSpPr>
        <p:spPr/>
        <p:txBody>
          <a:bodyPr/>
          <a:lstStyle/>
          <a:p>
            <a:pPr algn="ctr"/>
            <a:r>
              <a:rPr lang="en-US" dirty="0"/>
              <a:t>THANK YOU! GRACIAS!</a:t>
            </a:r>
          </a:p>
        </p:txBody>
      </p:sp>
      <p:pic>
        <p:nvPicPr>
          <p:cNvPr id="3076" name="Picture 4" descr="Picture that says:&#10;Diversity is a fact&#10;Equity is a choice&#10;Inclusion is an action&#10;Belonging is an outcome">
            <a:extLst>
              <a:ext uri="{FF2B5EF4-FFF2-40B4-BE49-F238E27FC236}">
                <a16:creationId xmlns:a16="http://schemas.microsoft.com/office/drawing/2014/main" id="{9388267C-C9DA-B689-7990-869F0B6A7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81" y="1798674"/>
            <a:ext cx="4382438" cy="43824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F9B5FC2-0D38-3C3E-AA2D-92FEEC78E998}"/>
              </a:ext>
            </a:extLst>
          </p:cNvPr>
          <p:cNvSpPr>
            <a:spLocks noGrp="1"/>
          </p:cNvSpPr>
          <p:nvPr>
            <p:ph type="sldNum" sz="quarter" idx="12"/>
          </p:nvPr>
        </p:nvSpPr>
        <p:spPr/>
        <p:txBody>
          <a:bodyPr/>
          <a:lstStyle/>
          <a:p>
            <a:pPr>
              <a:spcAft>
                <a:spcPts val="600"/>
              </a:spcAft>
            </a:pPr>
            <a:fld id="{FC94C22D-D015-6649-B5C3-596F33FC97D2}" type="slidenum">
              <a:rPr lang="en-US" smtClean="0"/>
              <a:pPr>
                <a:spcAft>
                  <a:spcPts val="600"/>
                </a:spcAft>
              </a:pPr>
              <a:t>17</a:t>
            </a:fld>
            <a:endParaRPr lang="en-US"/>
          </a:p>
        </p:txBody>
      </p:sp>
    </p:spTree>
    <p:extLst>
      <p:ext uri="{BB962C8B-B14F-4D97-AF65-F5344CB8AC3E}">
        <p14:creationId xmlns:p14="http://schemas.microsoft.com/office/powerpoint/2010/main" val="153033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671D7-549E-8714-3B64-2A9D2AE92111}"/>
              </a:ext>
            </a:extLst>
          </p:cNvPr>
          <p:cNvSpPr>
            <a:spLocks noGrp="1"/>
          </p:cNvSpPr>
          <p:nvPr>
            <p:ph type="title"/>
          </p:nvPr>
        </p:nvSpPr>
        <p:spPr>
          <a:xfrm>
            <a:off x="210571" y="2168808"/>
            <a:ext cx="3583461" cy="1937650"/>
          </a:xfrm>
        </p:spPr>
        <p:txBody>
          <a:bodyPr/>
          <a:lstStyle/>
          <a:p>
            <a:r>
              <a:rPr lang="en" sz="3600" dirty="0">
                <a:latin typeface="Arial"/>
                <a:ea typeface="Arial"/>
                <a:cs typeface="Arial"/>
                <a:sym typeface="Arial"/>
              </a:rPr>
              <a:t>Stay Involved. Find Additional Resources</a:t>
            </a:r>
            <a:endParaRPr lang="en-US" dirty="0"/>
          </a:p>
        </p:txBody>
      </p:sp>
      <p:sp>
        <p:nvSpPr>
          <p:cNvPr id="4" name="Content Placeholder 3">
            <a:extLst>
              <a:ext uri="{FF2B5EF4-FFF2-40B4-BE49-F238E27FC236}">
                <a16:creationId xmlns:a16="http://schemas.microsoft.com/office/drawing/2014/main" id="{02A6F103-C186-6237-91A3-6EF7AE8CE4F4}"/>
              </a:ext>
            </a:extLst>
          </p:cNvPr>
          <p:cNvSpPr>
            <a:spLocks noGrp="1"/>
          </p:cNvSpPr>
          <p:nvPr>
            <p:ph idx="1"/>
          </p:nvPr>
        </p:nvSpPr>
        <p:spPr>
          <a:xfrm>
            <a:off x="4226726" y="1764146"/>
            <a:ext cx="7127074" cy="5093854"/>
          </a:xfrm>
        </p:spPr>
        <p:txBody>
          <a:bodyPr>
            <a:normAutofit/>
          </a:bodyPr>
          <a:lstStyle/>
          <a:p>
            <a:pPr>
              <a:lnSpc>
                <a:spcPct val="115000"/>
              </a:lnSpc>
              <a:spcBef>
                <a:spcPts val="0"/>
              </a:spcBef>
              <a:buClr>
                <a:srgbClr val="000000"/>
              </a:buClr>
              <a:buSzPts val="1800"/>
            </a:pPr>
            <a:r>
              <a:rPr lang="en-US" dirty="0">
                <a:solidFill>
                  <a:srgbClr val="595959"/>
                </a:solidFill>
                <a:hlinkClick r:id="rId2"/>
              </a:rPr>
              <a:t>Students’ application to sit on one of the SSCCC’s external committees</a:t>
            </a:r>
            <a:endParaRPr lang="en-US" dirty="0">
              <a:solidFill>
                <a:srgbClr val="595959"/>
              </a:solidFill>
            </a:endParaRPr>
          </a:p>
          <a:p>
            <a:pPr>
              <a:lnSpc>
                <a:spcPct val="115000"/>
              </a:lnSpc>
              <a:spcBef>
                <a:spcPts val="0"/>
              </a:spcBef>
              <a:buClr>
                <a:srgbClr val="000000"/>
              </a:buClr>
              <a:buSzPts val="1800"/>
            </a:pPr>
            <a:endParaRPr lang="en-US" dirty="0">
              <a:solidFill>
                <a:srgbClr val="595959"/>
              </a:solidFill>
            </a:endParaRPr>
          </a:p>
          <a:p>
            <a:pPr>
              <a:lnSpc>
                <a:spcPct val="115000"/>
              </a:lnSpc>
              <a:spcBef>
                <a:spcPts val="0"/>
              </a:spcBef>
              <a:buClr>
                <a:srgbClr val="000000"/>
              </a:buClr>
              <a:buSzPts val="1800"/>
            </a:pPr>
            <a:r>
              <a:rPr lang="en-US" dirty="0">
                <a:solidFill>
                  <a:srgbClr val="595959"/>
                </a:solidFill>
                <a:hlinkClick r:id="rId3"/>
              </a:rPr>
              <a:t>SSCCC Participatory Resources</a:t>
            </a:r>
            <a:br>
              <a:rPr lang="en-US" dirty="0">
                <a:solidFill>
                  <a:srgbClr val="595959"/>
                </a:solidFill>
              </a:rPr>
            </a:br>
            <a:endParaRPr lang="en-US" dirty="0">
              <a:solidFill>
                <a:srgbClr val="595959"/>
              </a:solidFill>
            </a:endParaRPr>
          </a:p>
          <a:p>
            <a:pPr>
              <a:lnSpc>
                <a:spcPct val="115000"/>
              </a:lnSpc>
              <a:spcBef>
                <a:spcPts val="0"/>
              </a:spcBef>
              <a:buClr>
                <a:srgbClr val="000000"/>
              </a:buClr>
              <a:buSzPts val="1800"/>
            </a:pPr>
            <a:r>
              <a:rPr lang="en-US" dirty="0">
                <a:solidFill>
                  <a:srgbClr val="595959"/>
                </a:solidFill>
                <a:hlinkClick r:id="rId4"/>
              </a:rPr>
              <a:t>Faculty application to serve on an ASCCC Committee</a:t>
            </a:r>
            <a:br>
              <a:rPr lang="en-US" dirty="0">
                <a:solidFill>
                  <a:srgbClr val="595959"/>
                </a:solidFill>
              </a:rPr>
            </a:br>
            <a:endParaRPr lang="en-US" dirty="0">
              <a:solidFill>
                <a:srgbClr val="595959"/>
              </a:solidFill>
            </a:endParaRPr>
          </a:p>
          <a:p>
            <a:pPr>
              <a:lnSpc>
                <a:spcPct val="115000"/>
              </a:lnSpc>
              <a:spcBef>
                <a:spcPts val="0"/>
              </a:spcBef>
              <a:buClr>
                <a:srgbClr val="000000"/>
              </a:buClr>
              <a:buSzPts val="1800"/>
            </a:pPr>
            <a:r>
              <a:rPr lang="en-US" dirty="0">
                <a:hlinkClick r:id="rId5"/>
              </a:rPr>
              <a:t>ASCCC Local Senates Handbook</a:t>
            </a:r>
            <a:br>
              <a:rPr lang="en-US" dirty="0"/>
            </a:br>
            <a:endParaRPr lang="en-US" dirty="0"/>
          </a:p>
        </p:txBody>
      </p:sp>
      <p:sp>
        <p:nvSpPr>
          <p:cNvPr id="5" name="Slide Number Placeholder 4">
            <a:extLst>
              <a:ext uri="{FF2B5EF4-FFF2-40B4-BE49-F238E27FC236}">
                <a16:creationId xmlns:a16="http://schemas.microsoft.com/office/drawing/2014/main" id="{358F243C-9621-4406-D606-10D788DA7ACB}"/>
              </a:ext>
            </a:extLst>
          </p:cNvPr>
          <p:cNvSpPr>
            <a:spLocks noGrp="1"/>
          </p:cNvSpPr>
          <p:nvPr>
            <p:ph type="sldNum" sz="quarter" idx="4"/>
          </p:nvPr>
        </p:nvSpPr>
        <p:spPr/>
        <p:txBody>
          <a:bodyPr/>
          <a:lstStyle/>
          <a:p>
            <a:fld id="{FC94C22D-D015-6649-B5C3-596F33FC97D2}" type="slidenum">
              <a:rPr lang="en-US" smtClean="0"/>
              <a:t>18</a:t>
            </a:fld>
            <a:endParaRPr lang="en-US"/>
          </a:p>
        </p:txBody>
      </p:sp>
    </p:spTree>
    <p:extLst>
      <p:ext uri="{BB962C8B-B14F-4D97-AF65-F5344CB8AC3E}">
        <p14:creationId xmlns:p14="http://schemas.microsoft.com/office/powerpoint/2010/main" val="44998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7F4238-6300-7F58-502C-C7D9EB5A9D66}"/>
              </a:ext>
            </a:extLst>
          </p:cNvPr>
          <p:cNvSpPr>
            <a:spLocks noGrp="1"/>
          </p:cNvSpPr>
          <p:nvPr>
            <p:ph idx="4294967295"/>
          </p:nvPr>
        </p:nvSpPr>
        <p:spPr>
          <a:xfrm>
            <a:off x="1730325" y="799306"/>
            <a:ext cx="9623473" cy="5856287"/>
          </a:xfrm>
        </p:spPr>
        <p:txBody>
          <a:bodyPr anchor="ctr">
            <a:normAutofit/>
          </a:bodyPr>
          <a:lstStyle/>
          <a:p>
            <a:pPr marL="0" indent="0" algn="l">
              <a:lnSpc>
                <a:spcPct val="100000"/>
              </a:lnSpc>
              <a:buNone/>
            </a:pPr>
            <a:r>
              <a:rPr lang="en-US" sz="2000" b="0" i="0" dirty="0">
                <a:solidFill>
                  <a:schemeClr val="tx1">
                    <a:lumMod val="90000"/>
                    <a:lumOff val="10000"/>
                  </a:schemeClr>
                </a:solidFill>
                <a:effectLst/>
              </a:rPr>
              <a:t>Having a seat at the table provides an opportunity for faculty, especially underrepresented faculty, to use their voice in decision making for transformational change. For that to happen colleges must provide a culture of belonging. </a:t>
            </a:r>
          </a:p>
          <a:p>
            <a:pPr marL="0" indent="0" algn="l">
              <a:lnSpc>
                <a:spcPct val="100000"/>
              </a:lnSpc>
              <a:buNone/>
            </a:pPr>
            <a:r>
              <a:rPr lang="en-US" sz="2000" b="0" i="0" dirty="0">
                <a:solidFill>
                  <a:schemeClr val="tx1">
                    <a:lumMod val="90000"/>
                    <a:lumOff val="10000"/>
                  </a:schemeClr>
                </a:solidFill>
                <a:effectLst/>
              </a:rPr>
              <a:t>Academic senates serve a unique role on our California community colleges to ensure that underrepresented faculty become part of the campus conversation. It is well established in educational leadership research that decision-making is at its best when diverse voices are amplified and when alternative perspectives are considered. </a:t>
            </a:r>
          </a:p>
          <a:p>
            <a:pPr marL="0" indent="0" algn="l">
              <a:lnSpc>
                <a:spcPct val="100000"/>
              </a:lnSpc>
              <a:buNone/>
            </a:pPr>
            <a:r>
              <a:rPr lang="en-US" sz="2000" b="0" i="0" dirty="0">
                <a:solidFill>
                  <a:schemeClr val="tx1">
                    <a:lumMod val="90000"/>
                    <a:lumOff val="10000"/>
                  </a:schemeClr>
                </a:solidFill>
                <a:effectLst/>
              </a:rPr>
              <a:t>Join us in this important discussion on intentionally including underrepresented faculty in leadership roles on our campuses. </a:t>
            </a:r>
          </a:p>
        </p:txBody>
      </p:sp>
      <p:sp>
        <p:nvSpPr>
          <p:cNvPr id="2" name="Title 1">
            <a:extLst>
              <a:ext uri="{FF2B5EF4-FFF2-40B4-BE49-F238E27FC236}">
                <a16:creationId xmlns:a16="http://schemas.microsoft.com/office/drawing/2014/main" id="{6756C706-6BF4-B1F6-DBA8-43926308E73C}"/>
              </a:ext>
            </a:extLst>
          </p:cNvPr>
          <p:cNvSpPr>
            <a:spLocks noGrp="1"/>
          </p:cNvSpPr>
          <p:nvPr>
            <p:ph type="title"/>
          </p:nvPr>
        </p:nvSpPr>
        <p:spPr>
          <a:xfrm>
            <a:off x="1730325" y="136525"/>
            <a:ext cx="10178142" cy="1325563"/>
          </a:xfrm>
        </p:spPr>
        <p:txBody>
          <a:bodyPr/>
          <a:lstStyle/>
          <a:p>
            <a:r>
              <a:rPr lang="en-US" dirty="0"/>
              <a:t>Description</a:t>
            </a:r>
          </a:p>
        </p:txBody>
      </p:sp>
      <p:sp>
        <p:nvSpPr>
          <p:cNvPr id="5" name="Slide Number Placeholder 4">
            <a:extLst>
              <a:ext uri="{FF2B5EF4-FFF2-40B4-BE49-F238E27FC236}">
                <a16:creationId xmlns:a16="http://schemas.microsoft.com/office/drawing/2014/main" id="{96F1DFCA-DD46-FBA9-C372-83CA360D13BC}"/>
              </a:ext>
            </a:extLst>
          </p:cNvPr>
          <p:cNvSpPr>
            <a:spLocks noGrp="1"/>
          </p:cNvSpPr>
          <p:nvPr>
            <p:ph type="sldNum" sz="quarter" idx="12"/>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362926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EB83-6538-18AC-B2E9-AA2EF102C9D9}"/>
              </a:ext>
            </a:extLst>
          </p:cNvPr>
          <p:cNvSpPr>
            <a:spLocks noGrp="1"/>
          </p:cNvSpPr>
          <p:nvPr>
            <p:ph type="title"/>
          </p:nvPr>
        </p:nvSpPr>
        <p:spPr>
          <a:xfrm>
            <a:off x="1175657" y="365125"/>
            <a:ext cx="10604170" cy="1325563"/>
          </a:xfrm>
        </p:spPr>
        <p:txBody>
          <a:bodyPr/>
          <a:lstStyle/>
          <a:p>
            <a:pPr algn="ctr"/>
            <a:r>
              <a:rPr lang="en-US" dirty="0"/>
              <a:t>Topics to Discuss</a:t>
            </a:r>
          </a:p>
        </p:txBody>
      </p:sp>
      <p:pic>
        <p:nvPicPr>
          <p:cNvPr id="1028" name="Picture 4" descr="Picture with people of color">
            <a:extLst>
              <a:ext uri="{FF2B5EF4-FFF2-40B4-BE49-F238E27FC236}">
                <a16:creationId xmlns:a16="http://schemas.microsoft.com/office/drawing/2014/main" id="{014D5B3A-F908-0385-902B-7C94D1C0EEA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29407" y="2063431"/>
            <a:ext cx="4470840" cy="3061208"/>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
        <p:nvSpPr>
          <p:cNvPr id="15" name="Content Placeholder 14">
            <a:extLst>
              <a:ext uri="{FF2B5EF4-FFF2-40B4-BE49-F238E27FC236}">
                <a16:creationId xmlns:a16="http://schemas.microsoft.com/office/drawing/2014/main" id="{890204E0-5B69-DBF2-E834-EA5F0621D2B4}"/>
              </a:ext>
            </a:extLst>
          </p:cNvPr>
          <p:cNvSpPr>
            <a:spLocks noGrp="1"/>
          </p:cNvSpPr>
          <p:nvPr>
            <p:ph sz="half" idx="13"/>
          </p:nvPr>
        </p:nvSpPr>
        <p:spPr>
          <a:xfrm>
            <a:off x="6072812" y="2040708"/>
            <a:ext cx="5534450" cy="4351338"/>
          </a:xfrm>
        </p:spPr>
        <p:txBody>
          <a:bodyPr/>
          <a:lstStyle/>
          <a:p>
            <a:pPr marL="457200" lvl="0" indent="-457200" algn="l" rtl="0">
              <a:lnSpc>
                <a:spcPct val="100000"/>
              </a:lnSpc>
              <a:spcBef>
                <a:spcPts val="0"/>
              </a:spcBef>
              <a:spcAft>
                <a:spcPts val="0"/>
              </a:spcAft>
              <a:buClr>
                <a:srgbClr val="404040"/>
              </a:buClr>
              <a:buSzPct val="100000"/>
              <a:buFont typeface="+mj-lt"/>
              <a:buAutoNum type="arabicPeriod"/>
            </a:pPr>
            <a:r>
              <a:rPr lang="en-US" dirty="0">
                <a:solidFill>
                  <a:schemeClr val="tx1">
                    <a:lumMod val="90000"/>
                    <a:lumOff val="10000"/>
                  </a:schemeClr>
                </a:solidFill>
              </a:rPr>
              <a:t>Belonging as a key ingredient to IDEAA efforts</a:t>
            </a:r>
          </a:p>
          <a:p>
            <a:pPr marL="457200" lvl="0" indent="-457200" algn="l" rtl="0">
              <a:lnSpc>
                <a:spcPct val="100000"/>
              </a:lnSpc>
              <a:spcBef>
                <a:spcPts val="0"/>
              </a:spcBef>
              <a:spcAft>
                <a:spcPts val="0"/>
              </a:spcAft>
              <a:buClr>
                <a:srgbClr val="404040"/>
              </a:buClr>
              <a:buSzPct val="100000"/>
              <a:buFont typeface="+mj-lt"/>
              <a:buAutoNum type="arabicPeriod"/>
            </a:pPr>
            <a:r>
              <a:rPr lang="en-US" dirty="0">
                <a:solidFill>
                  <a:schemeClr val="tx1">
                    <a:lumMod val="90000"/>
                    <a:lumOff val="10000"/>
                  </a:schemeClr>
                </a:solidFill>
              </a:rPr>
              <a:t>Strategies to promote diverse faculty to participate in leadership</a:t>
            </a:r>
          </a:p>
          <a:p>
            <a:pPr marL="457200" indent="-457200">
              <a:lnSpc>
                <a:spcPct val="100000"/>
              </a:lnSpc>
              <a:spcBef>
                <a:spcPts val="0"/>
              </a:spcBef>
              <a:buClr>
                <a:srgbClr val="404040"/>
              </a:buClr>
              <a:buSzPct val="100000"/>
              <a:buFont typeface="+mj-lt"/>
              <a:buAutoNum type="arabicPeriod"/>
            </a:pPr>
            <a:r>
              <a:rPr lang="en-US" dirty="0"/>
              <a:t>Creating leadership paths for new faculty or those who have been disengaged</a:t>
            </a:r>
          </a:p>
          <a:p>
            <a:pPr marL="457200" indent="-457200">
              <a:lnSpc>
                <a:spcPct val="100000"/>
              </a:lnSpc>
              <a:spcBef>
                <a:spcPts val="0"/>
              </a:spcBef>
              <a:buClr>
                <a:srgbClr val="404040"/>
              </a:buClr>
              <a:buSzPct val="100000"/>
              <a:buFont typeface="+mj-lt"/>
              <a:buAutoNum type="arabicPeriod"/>
            </a:pPr>
            <a:r>
              <a:rPr lang="en-US" dirty="0"/>
              <a:t>Assessing your own structures for barriers</a:t>
            </a:r>
          </a:p>
          <a:p>
            <a:pPr marL="457200" indent="-457200">
              <a:lnSpc>
                <a:spcPct val="100000"/>
              </a:lnSpc>
              <a:spcBef>
                <a:spcPts val="0"/>
              </a:spcBef>
              <a:buClr>
                <a:srgbClr val="404040"/>
              </a:buClr>
              <a:buSzPct val="100000"/>
              <a:buFont typeface="+mj-lt"/>
              <a:buAutoNum type="arabicPeriod"/>
            </a:pPr>
            <a:endParaRPr lang="en-US" dirty="0">
              <a:solidFill>
                <a:schemeClr val="tx1">
                  <a:lumMod val="90000"/>
                  <a:lumOff val="10000"/>
                </a:schemeClr>
              </a:solidFill>
            </a:endParaRPr>
          </a:p>
          <a:p>
            <a:pPr marL="0" indent="0">
              <a:buNone/>
            </a:pPr>
            <a:endParaRPr lang="en-US" dirty="0"/>
          </a:p>
        </p:txBody>
      </p:sp>
      <p:sp>
        <p:nvSpPr>
          <p:cNvPr id="5" name="Slide Number Placeholder 4">
            <a:extLst>
              <a:ext uri="{FF2B5EF4-FFF2-40B4-BE49-F238E27FC236}">
                <a16:creationId xmlns:a16="http://schemas.microsoft.com/office/drawing/2014/main" id="{BDFCA727-563F-CEE5-031D-0A42A7E361F2}"/>
              </a:ext>
            </a:extLst>
          </p:cNvPr>
          <p:cNvSpPr>
            <a:spLocks noGrp="1"/>
          </p:cNvSpPr>
          <p:nvPr>
            <p:ph type="sldNum" sz="quarter" idx="12"/>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143853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B2429FD-EFB7-B5F0-D947-58B8559E70D5}"/>
              </a:ext>
            </a:extLst>
          </p:cNvPr>
          <p:cNvSpPr>
            <a:spLocks noGrp="1"/>
          </p:cNvSpPr>
          <p:nvPr>
            <p:ph idx="4294967295"/>
          </p:nvPr>
        </p:nvSpPr>
        <p:spPr>
          <a:xfrm>
            <a:off x="1175657" y="1387055"/>
            <a:ext cx="10550177" cy="4543051"/>
          </a:xfrm>
        </p:spPr>
        <p:txBody>
          <a:bodyPr anchor="ctr">
            <a:noAutofit/>
          </a:bodyPr>
          <a:lstStyle/>
          <a:p>
            <a:pPr marL="0" indent="0" algn="l">
              <a:lnSpc>
                <a:spcPct val="100000"/>
              </a:lnSpc>
              <a:buNone/>
            </a:pPr>
            <a:r>
              <a:rPr lang="en-US" b="0" i="0" dirty="0">
                <a:solidFill>
                  <a:schemeClr val="tx1">
                    <a:lumMod val="90000"/>
                    <a:lumOff val="10000"/>
                  </a:schemeClr>
                </a:solidFill>
                <a:effectLst/>
                <a:latin typeface="Tiempos Text"/>
              </a:rPr>
              <a:t>“Belonging is a close cousin to many related experiences: mattering, identification, and social connection. The unifying thread across these themes is that they all revolve around the sense of being accepted and included by those around you.”</a:t>
            </a:r>
          </a:p>
          <a:p>
            <a:pPr lvl="6">
              <a:lnSpc>
                <a:spcPct val="100000"/>
              </a:lnSpc>
              <a:buFontTx/>
              <a:buChar char="-"/>
            </a:pPr>
            <a:r>
              <a:rPr lang="en-US" sz="1600" i="0" dirty="0">
                <a:solidFill>
                  <a:srgbClr val="282828"/>
                </a:solidFill>
                <a:effectLst/>
                <a:latin typeface="Tiempos Text"/>
                <a:hlinkClick r:id="rId2"/>
              </a:rPr>
              <a:t>Harvard Business Review, The Value of Belonging at Work (2019) </a:t>
            </a:r>
            <a:endParaRPr lang="en-US" sz="1600" i="0" dirty="0">
              <a:solidFill>
                <a:srgbClr val="282828"/>
              </a:solidFill>
              <a:effectLst/>
              <a:latin typeface="Tiempos Text"/>
            </a:endParaRPr>
          </a:p>
          <a:p>
            <a:pPr lvl="6">
              <a:lnSpc>
                <a:spcPct val="100000"/>
              </a:lnSpc>
              <a:buFontTx/>
              <a:buChar char="-"/>
            </a:pPr>
            <a:endParaRPr lang="en-US" sz="1600" dirty="0">
              <a:solidFill>
                <a:srgbClr val="282828"/>
              </a:solidFill>
              <a:latin typeface="Tiempos Text"/>
            </a:endParaRPr>
          </a:p>
          <a:p>
            <a:pPr marL="0" indent="0">
              <a:lnSpc>
                <a:spcPct val="100000"/>
              </a:lnSpc>
              <a:buNone/>
            </a:pPr>
            <a:r>
              <a:rPr lang="en-US" sz="2000" dirty="0">
                <a:solidFill>
                  <a:schemeClr val="tx1">
                    <a:lumMod val="90000"/>
                    <a:lumOff val="10000"/>
                  </a:schemeClr>
                </a:solidFill>
              </a:rPr>
              <a:t>Sense of belonging is a phenomenon that “captures the individual’s view of whether he or she feels included in the college community” (Hurtado &amp; Carter, 1997, p. 327) as well as the “degree to which an individual feels respected, valued, accepted, and needed by a defined group” (Strayhorn, 2012, p. 87).</a:t>
            </a:r>
            <a:endParaRPr lang="en-US" sz="2000" i="0" dirty="0">
              <a:solidFill>
                <a:schemeClr val="tx1">
                  <a:lumMod val="90000"/>
                  <a:lumOff val="10000"/>
                </a:schemeClr>
              </a:solidFill>
              <a:effectLst/>
            </a:endParaRPr>
          </a:p>
        </p:txBody>
      </p:sp>
      <p:sp>
        <p:nvSpPr>
          <p:cNvPr id="2" name="Title 1">
            <a:extLst>
              <a:ext uri="{FF2B5EF4-FFF2-40B4-BE49-F238E27FC236}">
                <a16:creationId xmlns:a16="http://schemas.microsoft.com/office/drawing/2014/main" id="{F8DBF3F1-F4FD-DF15-85E2-45EEECFB5D26}"/>
              </a:ext>
            </a:extLst>
          </p:cNvPr>
          <p:cNvSpPr>
            <a:spLocks noGrp="1"/>
          </p:cNvSpPr>
          <p:nvPr>
            <p:ph type="title"/>
          </p:nvPr>
        </p:nvSpPr>
        <p:spPr>
          <a:xfrm>
            <a:off x="1175657" y="631078"/>
            <a:ext cx="10178142" cy="1325563"/>
          </a:xfrm>
        </p:spPr>
        <p:txBody>
          <a:bodyPr/>
          <a:lstStyle/>
          <a:p>
            <a:pPr algn="ctr"/>
            <a:r>
              <a:rPr lang="en-US"/>
              <a:t>What is Belonging?</a:t>
            </a:r>
            <a:endParaRPr lang="en-US" dirty="0"/>
          </a:p>
        </p:txBody>
      </p:sp>
      <p:sp>
        <p:nvSpPr>
          <p:cNvPr id="5" name="Slide Number Placeholder 4">
            <a:extLst>
              <a:ext uri="{FF2B5EF4-FFF2-40B4-BE49-F238E27FC236}">
                <a16:creationId xmlns:a16="http://schemas.microsoft.com/office/drawing/2014/main" id="{D5C8EC9E-7008-3F19-D182-EB137195BBA5}"/>
              </a:ext>
            </a:extLst>
          </p:cNvPr>
          <p:cNvSpPr>
            <a:spLocks noGrp="1"/>
          </p:cNvSpPr>
          <p:nvPr>
            <p:ph type="sldNum" sz="quarter" idx="12"/>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289839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re's How to Build a Sense of Belonging in the Workplace">
            <a:extLst>
              <a:ext uri="{FF2B5EF4-FFF2-40B4-BE49-F238E27FC236}">
                <a16:creationId xmlns:a16="http://schemas.microsoft.com/office/drawing/2014/main" id="{6679CC20-6526-2F45-B17E-DD418487A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075" y="1329588"/>
            <a:ext cx="8515257" cy="48632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AAB75A8-9C26-4C16-EF45-E7B3171A749E}"/>
              </a:ext>
            </a:extLst>
          </p:cNvPr>
          <p:cNvSpPr>
            <a:spLocks noGrp="1"/>
          </p:cNvSpPr>
          <p:nvPr>
            <p:ph type="title"/>
          </p:nvPr>
        </p:nvSpPr>
        <p:spPr>
          <a:xfrm>
            <a:off x="1175657" y="136525"/>
            <a:ext cx="10698095" cy="1325563"/>
          </a:xfrm>
        </p:spPr>
        <p:txBody>
          <a:bodyPr>
            <a:normAutofit/>
          </a:bodyPr>
          <a:lstStyle/>
          <a:p>
            <a:pPr algn="ctr"/>
            <a:r>
              <a:rPr lang="en-US" dirty="0"/>
              <a:t>Belonging is a key ingredient to IDEAA efforts</a:t>
            </a:r>
          </a:p>
        </p:txBody>
      </p:sp>
      <p:sp>
        <p:nvSpPr>
          <p:cNvPr id="2" name="Slide Number Placeholder 1">
            <a:extLst>
              <a:ext uri="{FF2B5EF4-FFF2-40B4-BE49-F238E27FC236}">
                <a16:creationId xmlns:a16="http://schemas.microsoft.com/office/drawing/2014/main" id="{47FF7E61-DA48-F40C-127D-FB6C9E5A1B68}"/>
              </a:ext>
            </a:extLst>
          </p:cNvPr>
          <p:cNvSpPr>
            <a:spLocks noGrp="1"/>
          </p:cNvSpPr>
          <p:nvPr>
            <p:ph type="sldNum" sz="quarter" idx="12"/>
          </p:nvPr>
        </p:nvSpPr>
        <p:spPr/>
        <p:txBody>
          <a:bodyPr/>
          <a:lstStyle/>
          <a:p>
            <a:fld id="{FC94C22D-D015-6649-B5C3-596F33FC97D2}" type="slidenum">
              <a:rPr lang="en-US" smtClean="0"/>
              <a:t>5</a:t>
            </a:fld>
            <a:endParaRPr lang="en-US"/>
          </a:p>
        </p:txBody>
      </p:sp>
    </p:spTree>
    <p:extLst>
      <p:ext uri="{BB962C8B-B14F-4D97-AF65-F5344CB8AC3E}">
        <p14:creationId xmlns:p14="http://schemas.microsoft.com/office/powerpoint/2010/main" val="394773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2D14-5F7D-59F1-CCA0-D89FB3248840}"/>
              </a:ext>
            </a:extLst>
          </p:cNvPr>
          <p:cNvSpPr>
            <a:spLocks noGrp="1"/>
          </p:cNvSpPr>
          <p:nvPr>
            <p:ph type="title"/>
          </p:nvPr>
        </p:nvSpPr>
        <p:spPr/>
        <p:txBody>
          <a:bodyPr/>
          <a:lstStyle/>
          <a:p>
            <a:r>
              <a:rPr lang="en-US" dirty="0"/>
              <a:t>Perceptions of campus culture</a:t>
            </a:r>
          </a:p>
        </p:txBody>
      </p:sp>
      <p:sp>
        <p:nvSpPr>
          <p:cNvPr id="4" name="Content Placeholder 3">
            <a:extLst>
              <a:ext uri="{FF2B5EF4-FFF2-40B4-BE49-F238E27FC236}">
                <a16:creationId xmlns:a16="http://schemas.microsoft.com/office/drawing/2014/main" id="{C90B030B-471C-3F7F-A7EF-8817070A1EAE}"/>
              </a:ext>
            </a:extLst>
          </p:cNvPr>
          <p:cNvSpPr>
            <a:spLocks noGrp="1"/>
          </p:cNvSpPr>
          <p:nvPr>
            <p:ph idx="1"/>
          </p:nvPr>
        </p:nvSpPr>
        <p:spPr/>
        <p:txBody>
          <a:bodyPr/>
          <a:lstStyle/>
          <a:p>
            <a:r>
              <a:rPr lang="en-US" dirty="0"/>
              <a:t>What are your first impression of your college meetings (committees, governance, taskforces)?</a:t>
            </a:r>
          </a:p>
          <a:p>
            <a:endParaRPr lang="en-US" dirty="0"/>
          </a:p>
          <a:p>
            <a:r>
              <a:rPr lang="en-US" dirty="0"/>
              <a:t>How did you feel going to your first college meeting? As an observer? As a member? As a leader?</a:t>
            </a:r>
          </a:p>
          <a:p>
            <a:endParaRPr lang="en-US" dirty="0"/>
          </a:p>
          <a:p>
            <a:r>
              <a:rPr lang="en-US" dirty="0"/>
              <a:t>If we asked you to describe a typical committee meeting for your college, what would it look like? Who would be represented? Who would be leading?</a:t>
            </a:r>
          </a:p>
          <a:p>
            <a:endParaRPr lang="en-US" dirty="0"/>
          </a:p>
          <a:p>
            <a:r>
              <a:rPr lang="en-US" dirty="0"/>
              <a:t>How would you describe the interpersonal climate? Competitive? Defensive? Collaborative? Equitable? Others?</a:t>
            </a:r>
          </a:p>
          <a:p>
            <a:endParaRPr lang="en-US" dirty="0"/>
          </a:p>
          <a:p>
            <a:endParaRPr lang="en-US" dirty="0"/>
          </a:p>
        </p:txBody>
      </p:sp>
      <p:sp>
        <p:nvSpPr>
          <p:cNvPr id="5" name="Slide Number Placeholder 4">
            <a:extLst>
              <a:ext uri="{FF2B5EF4-FFF2-40B4-BE49-F238E27FC236}">
                <a16:creationId xmlns:a16="http://schemas.microsoft.com/office/drawing/2014/main" id="{22C453BB-CC7E-5B9B-8CC5-55DBCA5DDBC1}"/>
              </a:ext>
            </a:extLst>
          </p:cNvPr>
          <p:cNvSpPr>
            <a:spLocks noGrp="1"/>
          </p:cNvSpPr>
          <p:nvPr>
            <p:ph type="sldNum" sz="quarter" idx="4"/>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20481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0"/>
          <p:cNvSpPr txBox="1">
            <a:spLocks noGrp="1"/>
          </p:cNvSpPr>
          <p:nvPr>
            <p:ph type="title"/>
          </p:nvPr>
        </p:nvSpPr>
        <p:spPr>
          <a:xfrm>
            <a:off x="1175657" y="365125"/>
            <a:ext cx="10178142" cy="1325563"/>
          </a:xfrm>
        </p:spPr>
        <p:txBody>
          <a:bodyPr spcFirstLastPara="1" lIns="91425" tIns="45700" rIns="91425" bIns="45700" anchor="ctr" anchorCtr="0">
            <a:normAutofit/>
          </a:bodyPr>
          <a:lstStyle/>
          <a:p>
            <a:pPr marL="0" lvl="0" indent="0" rtl="0">
              <a:spcBef>
                <a:spcPts val="0"/>
              </a:spcBef>
              <a:spcAft>
                <a:spcPts val="0"/>
              </a:spcAft>
              <a:buNone/>
            </a:pPr>
            <a:r>
              <a:rPr lang="en-US"/>
              <a:t>Strategies to Promote Authentic Participation</a:t>
            </a:r>
          </a:p>
        </p:txBody>
      </p:sp>
      <p:sp>
        <p:nvSpPr>
          <p:cNvPr id="97" name="Google Shape;97;p10"/>
          <p:cNvSpPr txBox="1">
            <a:spLocks noGrp="1"/>
          </p:cNvSpPr>
          <p:nvPr>
            <p:ph sz="half" idx="1"/>
          </p:nvPr>
        </p:nvSpPr>
        <p:spPr>
          <a:xfrm>
            <a:off x="1175656" y="1825625"/>
            <a:ext cx="5661242" cy="4351338"/>
          </a:xfrm>
        </p:spPr>
        <p:txBody>
          <a:bodyPr spcFirstLastPara="1" lIns="91425" tIns="45700" rIns="91425" bIns="45700" anchorCtr="0">
            <a:normAutofit/>
          </a:bodyPr>
          <a:lstStyle/>
          <a:p>
            <a:pPr marL="419100" indent="-342900">
              <a:spcBef>
                <a:spcPts val="0"/>
              </a:spcBef>
              <a:spcAft>
                <a:spcPts val="600"/>
              </a:spcAft>
              <a:buClr>
                <a:srgbClr val="000000"/>
              </a:buClr>
              <a:buSzPts val="2400"/>
            </a:pPr>
            <a:r>
              <a:rPr lang="en-US" dirty="0"/>
              <a:t>As a group, setting explicit norms and understandings to value contributions from diverse ideas</a:t>
            </a:r>
          </a:p>
          <a:p>
            <a:pPr marL="419100" indent="-342900">
              <a:spcBef>
                <a:spcPts val="0"/>
              </a:spcBef>
              <a:spcAft>
                <a:spcPts val="600"/>
              </a:spcAft>
              <a:buClr>
                <a:srgbClr val="000000"/>
              </a:buClr>
              <a:buSzPts val="2400"/>
            </a:pPr>
            <a:r>
              <a:rPr lang="en-US" dirty="0"/>
              <a:t>Storytelling as a Leadership style</a:t>
            </a:r>
          </a:p>
          <a:p>
            <a:pPr marL="876300" lvl="1" indent="-342900">
              <a:spcBef>
                <a:spcPts val="0"/>
              </a:spcBef>
              <a:spcAft>
                <a:spcPts val="600"/>
              </a:spcAft>
              <a:buClr>
                <a:srgbClr val="000000"/>
              </a:buClr>
              <a:buSzPts val="2400"/>
            </a:pPr>
            <a:r>
              <a:rPr lang="en-US" sz="2200" dirty="0"/>
              <a:t>Authenticity and Vulnerability </a:t>
            </a:r>
          </a:p>
          <a:p>
            <a:pPr marL="419100" indent="-342900">
              <a:spcBef>
                <a:spcPts val="0"/>
              </a:spcBef>
              <a:spcAft>
                <a:spcPts val="600"/>
              </a:spcAft>
              <a:buClr>
                <a:srgbClr val="000000"/>
              </a:buClr>
              <a:buSzPts val="2400"/>
            </a:pPr>
            <a:r>
              <a:rPr lang="en-US" dirty="0"/>
              <a:t>Knowing your values as a leader and as a participant </a:t>
            </a:r>
          </a:p>
          <a:p>
            <a:pPr marL="876300" lvl="1" indent="-342900">
              <a:spcBef>
                <a:spcPts val="0"/>
              </a:spcBef>
              <a:spcAft>
                <a:spcPts val="600"/>
              </a:spcAft>
              <a:buClr>
                <a:srgbClr val="000000"/>
              </a:buClr>
              <a:buSzPts val="2400"/>
            </a:pPr>
            <a:r>
              <a:rPr lang="en-US" sz="2200" dirty="0"/>
              <a:t>Staying grounded</a:t>
            </a:r>
          </a:p>
          <a:p>
            <a:pPr marL="419100" indent="-342900">
              <a:spcBef>
                <a:spcPts val="0"/>
              </a:spcBef>
              <a:spcAft>
                <a:spcPts val="600"/>
              </a:spcAft>
              <a:buClr>
                <a:srgbClr val="000000"/>
              </a:buClr>
              <a:buSzPts val="2400"/>
            </a:pPr>
            <a:r>
              <a:rPr lang="en-US" dirty="0"/>
              <a:t>Leading with intention </a:t>
            </a:r>
          </a:p>
          <a:p>
            <a:pPr marL="876300" lvl="1" indent="-342900">
              <a:spcBef>
                <a:spcPts val="0"/>
              </a:spcBef>
              <a:spcAft>
                <a:spcPts val="600"/>
              </a:spcAft>
              <a:buClr>
                <a:srgbClr val="000000"/>
              </a:buClr>
              <a:buSzPts val="2400"/>
            </a:pPr>
            <a:r>
              <a:rPr lang="en-US" sz="2200" dirty="0"/>
              <a:t>Validating each others' experiences</a:t>
            </a:r>
          </a:p>
        </p:txBody>
      </p:sp>
      <p:sp>
        <p:nvSpPr>
          <p:cNvPr id="98" name="Google Shape;98;p10"/>
          <p:cNvSpPr txBox="1">
            <a:spLocks noGrp="1"/>
          </p:cNvSpPr>
          <p:nvPr>
            <p:ph type="sldNum" sz="quarter" idx="12"/>
          </p:nvPr>
        </p:nvSpPr>
        <p:spPr>
          <a:xfrm>
            <a:off x="8610600" y="6392046"/>
            <a:ext cx="2743200" cy="329429"/>
          </a:xfrm>
        </p:spPr>
        <p:txBody>
          <a:bodyPr spcFirstLastPara="1" lIns="91425" tIns="45700" rIns="0" bIns="45700" anchor="ctr" anchorCtr="0">
            <a:normAutofit/>
          </a:bodyPr>
          <a:lstStyle/>
          <a:p>
            <a:pPr marL="0" lvl="0" indent="0" rtl="0">
              <a:lnSpc>
                <a:spcPct val="90000"/>
              </a:lnSpc>
              <a:spcBef>
                <a:spcPts val="0"/>
              </a:spcBef>
              <a:spcAft>
                <a:spcPts val="600"/>
              </a:spcAft>
              <a:buNone/>
            </a:pPr>
            <a:fld id="{00000000-1234-1234-1234-123412341234}" type="slidenum">
              <a:rPr lang="en-US" sz="1100"/>
              <a:pPr marL="0" lvl="0" indent="0" rtl="0">
                <a:lnSpc>
                  <a:spcPct val="90000"/>
                </a:lnSpc>
                <a:spcBef>
                  <a:spcPts val="0"/>
                </a:spcBef>
                <a:spcAft>
                  <a:spcPts val="600"/>
                </a:spcAft>
                <a:buNone/>
              </a:pPr>
              <a:t>7</a:t>
            </a:fld>
            <a:endParaRPr lang="en-US" sz="1100"/>
          </a:p>
        </p:txBody>
      </p:sp>
      <p:pic>
        <p:nvPicPr>
          <p:cNvPr id="99" name="Google Shape;99;p10" descr="Picture of people of color hands&#10;"/>
          <p:cNvPicPr preferRelativeResize="0"/>
          <p:nvPr/>
        </p:nvPicPr>
        <p:blipFill rotWithShape="1">
          <a:blip r:embed="rId3"/>
          <a:srcRect l="18016" r="13720" b="2"/>
          <a:stretch/>
        </p:blipFill>
        <p:spPr>
          <a:xfrm>
            <a:off x="7216725" y="1825625"/>
            <a:ext cx="4137073" cy="39561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A243-6FF7-FFE3-F3CB-0FDD1B95555B}"/>
              </a:ext>
            </a:extLst>
          </p:cNvPr>
          <p:cNvSpPr>
            <a:spLocks noGrp="1"/>
          </p:cNvSpPr>
          <p:nvPr>
            <p:ph type="title"/>
          </p:nvPr>
        </p:nvSpPr>
        <p:spPr>
          <a:xfrm>
            <a:off x="1175657" y="365125"/>
            <a:ext cx="10178142" cy="1325563"/>
          </a:xfrm>
        </p:spPr>
        <p:txBody>
          <a:bodyPr anchor="ctr">
            <a:normAutofit/>
          </a:bodyPr>
          <a:lstStyle/>
          <a:p>
            <a:pPr algn="ctr"/>
            <a:r>
              <a:rPr lang="en" dirty="0"/>
              <a:t>Embracing IDEAA with Intention</a:t>
            </a:r>
            <a:endParaRPr lang="en-US" dirty="0"/>
          </a:p>
        </p:txBody>
      </p:sp>
      <p:sp>
        <p:nvSpPr>
          <p:cNvPr id="4" name="Content Placeholder 3">
            <a:extLst>
              <a:ext uri="{FF2B5EF4-FFF2-40B4-BE49-F238E27FC236}">
                <a16:creationId xmlns:a16="http://schemas.microsoft.com/office/drawing/2014/main" id="{867D5034-B513-D8A2-F28B-930121BD2360}"/>
              </a:ext>
            </a:extLst>
          </p:cNvPr>
          <p:cNvSpPr>
            <a:spLocks noGrp="1"/>
          </p:cNvSpPr>
          <p:nvPr>
            <p:ph sz="half" idx="1"/>
          </p:nvPr>
        </p:nvSpPr>
        <p:spPr>
          <a:xfrm>
            <a:off x="1561517" y="1690688"/>
            <a:ext cx="9792282" cy="4351338"/>
          </a:xfrm>
        </p:spPr>
        <p:txBody>
          <a:bodyPr>
            <a:normAutofit/>
          </a:bodyPr>
          <a:lstStyle/>
          <a:p>
            <a:pPr marL="0" indent="0">
              <a:spcBef>
                <a:spcPts val="0"/>
              </a:spcBef>
              <a:buSzPct val="100000"/>
              <a:buNone/>
            </a:pPr>
            <a:r>
              <a:rPr lang="en-US" dirty="0">
                <a:solidFill>
                  <a:schemeClr val="tx1">
                    <a:lumMod val="90000"/>
                    <a:lumOff val="10000"/>
                  </a:schemeClr>
                </a:solidFill>
              </a:rPr>
              <a:t>There have been many events through the years that have highlighted the need for creating a diverse and inclusive workplace. From a morale and business perspective, making sure that inclusion, diversity, equity, anti-racism and access are valued throughout the inner workings of the college is imperative. </a:t>
            </a:r>
            <a:r>
              <a:rPr lang="en-US" b="1" dirty="0">
                <a:solidFill>
                  <a:schemeClr val="tx1">
                    <a:lumMod val="90000"/>
                    <a:lumOff val="10000"/>
                  </a:schemeClr>
                </a:solidFill>
              </a:rPr>
              <a:t>Why?</a:t>
            </a:r>
          </a:p>
          <a:p>
            <a:pPr>
              <a:buSzPct val="100000"/>
            </a:pPr>
            <a:r>
              <a:rPr lang="en-US" dirty="0">
                <a:solidFill>
                  <a:schemeClr val="tx1">
                    <a:lumMod val="90000"/>
                    <a:lumOff val="10000"/>
                  </a:schemeClr>
                </a:solidFill>
              </a:rPr>
              <a:t>Increased innovation and creativity</a:t>
            </a:r>
          </a:p>
          <a:p>
            <a:pPr>
              <a:buSzPct val="100000"/>
            </a:pPr>
            <a:r>
              <a:rPr lang="en-US" dirty="0">
                <a:solidFill>
                  <a:schemeClr val="tx1">
                    <a:lumMod val="90000"/>
                    <a:lumOff val="10000"/>
                  </a:schemeClr>
                </a:solidFill>
              </a:rPr>
              <a:t>Provides insight into the needs of diverse stakeholders</a:t>
            </a:r>
          </a:p>
          <a:p>
            <a:pPr>
              <a:buSzPct val="100000"/>
            </a:pPr>
            <a:r>
              <a:rPr lang="en-US" dirty="0">
                <a:solidFill>
                  <a:schemeClr val="tx1">
                    <a:lumMod val="90000"/>
                    <a:lumOff val="10000"/>
                  </a:schemeClr>
                </a:solidFill>
              </a:rPr>
              <a:t>Improves decision-making</a:t>
            </a:r>
          </a:p>
          <a:p>
            <a:pPr>
              <a:buSzPct val="100000"/>
            </a:pPr>
            <a:r>
              <a:rPr lang="en-US" dirty="0">
                <a:solidFill>
                  <a:schemeClr val="tx1">
                    <a:lumMod val="90000"/>
                    <a:lumOff val="10000"/>
                  </a:schemeClr>
                </a:solidFill>
              </a:rPr>
              <a:t>Ensures that all employees are able to thrive</a:t>
            </a:r>
          </a:p>
          <a:p>
            <a:pPr>
              <a:buSzPct val="100000"/>
            </a:pPr>
            <a:r>
              <a:rPr lang="en-US" dirty="0">
                <a:solidFill>
                  <a:schemeClr val="tx1">
                    <a:lumMod val="90000"/>
                    <a:lumOff val="10000"/>
                  </a:schemeClr>
                </a:solidFill>
              </a:rPr>
              <a:t>Makes sure that colleges and services are representative of the communities they serve</a:t>
            </a:r>
          </a:p>
          <a:p>
            <a:endParaRPr lang="en-US" sz="1700" dirty="0"/>
          </a:p>
        </p:txBody>
      </p:sp>
      <p:sp>
        <p:nvSpPr>
          <p:cNvPr id="5" name="Slide Number Placeholder 4">
            <a:extLst>
              <a:ext uri="{FF2B5EF4-FFF2-40B4-BE49-F238E27FC236}">
                <a16:creationId xmlns:a16="http://schemas.microsoft.com/office/drawing/2014/main" id="{DA7E48A7-1FE1-1566-8ED0-345EB6932200}"/>
              </a:ext>
            </a:extLst>
          </p:cNvPr>
          <p:cNvSpPr>
            <a:spLocks noGrp="1"/>
          </p:cNvSpPr>
          <p:nvPr>
            <p:ph type="sldNum" sz="quarter" idx="12"/>
          </p:nvPr>
        </p:nvSpPr>
        <p:spPr>
          <a:xfrm>
            <a:off x="8610600" y="6392046"/>
            <a:ext cx="2743200" cy="329429"/>
          </a:xfrm>
        </p:spPr>
        <p:txBody>
          <a:bodyPr anchor="ctr">
            <a:normAutofit/>
          </a:bodyPr>
          <a:lstStyle/>
          <a:p>
            <a:pPr>
              <a:spcAft>
                <a:spcPts val="600"/>
              </a:spcAft>
            </a:pPr>
            <a:fld id="{FC94C22D-D015-6649-B5C3-596F33FC97D2}" type="slidenum">
              <a:rPr lang="en-US" smtClean="0"/>
              <a:pPr>
                <a:spcAft>
                  <a:spcPts val="600"/>
                </a:spcAft>
              </a:pPr>
              <a:t>8</a:t>
            </a:fld>
            <a:endParaRPr lang="en-US"/>
          </a:p>
        </p:txBody>
      </p:sp>
    </p:spTree>
    <p:extLst>
      <p:ext uri="{BB962C8B-B14F-4D97-AF65-F5344CB8AC3E}">
        <p14:creationId xmlns:p14="http://schemas.microsoft.com/office/powerpoint/2010/main" val="128628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F4C17-DB27-CAB3-F62D-4D23AF6CB502}"/>
              </a:ext>
            </a:extLst>
          </p:cNvPr>
          <p:cNvSpPr>
            <a:spLocks noGrp="1"/>
          </p:cNvSpPr>
          <p:nvPr>
            <p:ph type="title"/>
          </p:nvPr>
        </p:nvSpPr>
        <p:spPr>
          <a:xfrm>
            <a:off x="1175658" y="193682"/>
            <a:ext cx="10178142" cy="1325563"/>
          </a:xfrm>
        </p:spPr>
        <p:txBody>
          <a:bodyPr/>
          <a:lstStyle/>
          <a:p>
            <a:pPr algn="ctr"/>
            <a:r>
              <a:rPr lang="en" dirty="0"/>
              <a:t>Sense of Belonging </a:t>
            </a:r>
            <a:br>
              <a:rPr lang="en" dirty="0"/>
            </a:br>
            <a:r>
              <a:rPr lang="en" dirty="0"/>
              <a:t>Centering Voices of Marginalized Faculty</a:t>
            </a:r>
            <a:endParaRPr lang="en-US" dirty="0"/>
          </a:p>
        </p:txBody>
      </p:sp>
      <p:pic>
        <p:nvPicPr>
          <p:cNvPr id="5" name="Picture 4" descr="Picture of the link between belonging, justice and dignity by decolonize design.&#10;This relationship is different than the relationship between diversity, equity and inclusion as belonging, dignity and justice are centered in the experiences and voices of marginalized people">
            <a:extLst>
              <a:ext uri="{FF2B5EF4-FFF2-40B4-BE49-F238E27FC236}">
                <a16:creationId xmlns:a16="http://schemas.microsoft.com/office/drawing/2014/main" id="{53D51329-44E1-A08A-0D40-77AAD980AB39}"/>
              </a:ext>
            </a:extLst>
          </p:cNvPr>
          <p:cNvPicPr>
            <a:picLocks noChangeAspect="1"/>
          </p:cNvPicPr>
          <p:nvPr/>
        </p:nvPicPr>
        <p:blipFill>
          <a:blip r:embed="rId2"/>
          <a:stretch>
            <a:fillRect/>
          </a:stretch>
        </p:blipFill>
        <p:spPr>
          <a:xfrm>
            <a:off x="3683390" y="1519245"/>
            <a:ext cx="5502812" cy="5044244"/>
          </a:xfrm>
          <a:prstGeom prst="rect">
            <a:avLst/>
          </a:prstGeom>
        </p:spPr>
      </p:pic>
      <p:sp>
        <p:nvSpPr>
          <p:cNvPr id="2" name="Slide Number Placeholder 1">
            <a:extLst>
              <a:ext uri="{FF2B5EF4-FFF2-40B4-BE49-F238E27FC236}">
                <a16:creationId xmlns:a16="http://schemas.microsoft.com/office/drawing/2014/main" id="{CF2E4250-CAE4-591B-DFB0-BEA229618D03}"/>
              </a:ext>
            </a:extLst>
          </p:cNvPr>
          <p:cNvSpPr>
            <a:spLocks noGrp="1"/>
          </p:cNvSpPr>
          <p:nvPr>
            <p:ph type="sldNum" sz="quarter" idx="12"/>
          </p:nvPr>
        </p:nvSpPr>
        <p:spPr/>
        <p:txBody>
          <a:bodyPr/>
          <a:lstStyle/>
          <a:p>
            <a:fld id="{FC94C22D-D015-6649-B5C3-596F33FC97D2}" type="slidenum">
              <a:rPr lang="en-US" smtClean="0"/>
              <a:t>9</a:t>
            </a:fld>
            <a:endParaRPr lang="en-US"/>
          </a:p>
        </p:txBody>
      </p:sp>
    </p:spTree>
    <p:extLst>
      <p:ext uri="{BB962C8B-B14F-4D97-AF65-F5344CB8AC3E}">
        <p14:creationId xmlns:p14="http://schemas.microsoft.com/office/powerpoint/2010/main" val="527561737"/>
      </p:ext>
    </p:extLst>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2.pptx" id="{DA0EB628-DE17-554A-9050-A136D1C14A5A}" vid="{B2B082FF-873B-7543-9B94-2E9FD56486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20150</TotalTime>
  <Words>1933</Words>
  <Application>Microsoft Office PowerPoint</Application>
  <PresentationFormat>Widescreen</PresentationFormat>
  <Paragraphs>167</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Tiempos Text</vt:lpstr>
      <vt:lpstr>Arial</vt:lpstr>
      <vt:lpstr>Calibri</vt:lpstr>
      <vt:lpstr>Georgia</vt:lpstr>
      <vt:lpstr>Titillium Web</vt:lpstr>
      <vt:lpstr>Office Theme</vt:lpstr>
      <vt:lpstr> A Sense Belonging: Inviting/Engaging Underrepresented Faculty to Participate and Contribute </vt:lpstr>
      <vt:lpstr>Description</vt:lpstr>
      <vt:lpstr>Topics to Discuss</vt:lpstr>
      <vt:lpstr>What is Belonging?</vt:lpstr>
      <vt:lpstr>Belonging is a key ingredient to IDEAA efforts</vt:lpstr>
      <vt:lpstr>Perceptions of campus culture</vt:lpstr>
      <vt:lpstr>Strategies to Promote Authentic Participation</vt:lpstr>
      <vt:lpstr>Embracing IDEAA with Intention</vt:lpstr>
      <vt:lpstr>Sense of Belonging  Centering Voices of Marginalized Faculty</vt:lpstr>
      <vt:lpstr>Inviting More Voices and Authentic Stories</vt:lpstr>
      <vt:lpstr>“Belonging Moments”</vt:lpstr>
      <vt:lpstr>Cultivating Diverse Faculty Leadership</vt:lpstr>
      <vt:lpstr>The Inclusive Leadership Framework</vt:lpstr>
      <vt:lpstr>Creating Leadership Paths</vt:lpstr>
      <vt:lpstr>Assessing Your Own Structures for Barriers</vt:lpstr>
      <vt:lpstr>At the End of the Day as Inclusive Leaders:</vt:lpstr>
      <vt:lpstr>THANK YOU! GRACIAS!</vt:lpstr>
      <vt:lpstr>Stay Involved. Find Additional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Building Productive Partnerships w/ Other Leaders (admin, classified, students, faculty)</dc:title>
  <dc:subject/>
  <dc:creator>Guerrero, Carlos R</dc:creator>
  <cp:keywords/>
  <dc:description/>
  <cp:lastModifiedBy>Kyoko Hatano</cp:lastModifiedBy>
  <cp:revision>9</cp:revision>
  <dcterms:created xsi:type="dcterms:W3CDTF">2023-05-24T21:14:28Z</dcterms:created>
  <dcterms:modified xsi:type="dcterms:W3CDTF">2023-06-21T20:52:51Z</dcterms:modified>
  <cp:category/>
</cp:coreProperties>
</file>