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6" r:id="rId8"/>
    <p:sldId id="268" r:id="rId9"/>
    <p:sldId id="267" r:id="rId10"/>
    <p:sldId id="269" r:id="rId11"/>
    <p:sldId id="271" r:id="rId12"/>
    <p:sldId id="272" r:id="rId13"/>
    <p:sldId id="273" r:id="rId14"/>
    <p:sldId id="276" r:id="rId15"/>
    <p:sldId id="275" r:id="rId16"/>
    <p:sldId id="277" r:id="rId17"/>
    <p:sldId id="265" r:id="rId18"/>
    <p:sldId id="279" r:id="rId19"/>
    <p:sldId id="280" r:id="rId20"/>
    <p:sldId id="281" r:id="rId21"/>
    <p:sldId id="282" r:id="rId22"/>
    <p:sldId id="283" r:id="rId23"/>
    <p:sldId id="278" r:id="rId24"/>
    <p:sldId id="26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E79"/>
    <a:srgbClr val="0156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2"/>
    <p:restoredTop sz="88399" autoAdjust="0"/>
  </p:normalViewPr>
  <p:slideViewPr>
    <p:cSldViewPr snapToGrid="0">
      <p:cViewPr varScale="1">
        <p:scale>
          <a:sx n="77" d="100"/>
          <a:sy n="77" d="100"/>
        </p:scale>
        <p:origin x="49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3C8C4-4D89-B749-943B-6BA25E90915C}" type="datetimeFigureOut">
              <a:rPr lang="en-US" smtClean="0"/>
              <a:t>6/21/2023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E984D-4D2F-1341-A2EB-C09E2574F304}" type="slidenum">
              <a:rPr lang="en-US" smtClean="0"/>
              <a:t>‹#›</a:t>
            </a:fld>
            <a:endParaRPr lang="en-US"/>
          </a:p>
        </p:txBody>
      </p:sp>
    </p:spTree>
    <p:extLst>
      <p:ext uri="{BB962C8B-B14F-4D97-AF65-F5344CB8AC3E}">
        <p14:creationId xmlns:p14="http://schemas.microsoft.com/office/powerpoint/2010/main" val="2925024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Explore adopted resolutions website</a:t>
            </a:r>
          </a:p>
        </p:txBody>
      </p:sp>
      <p:sp>
        <p:nvSpPr>
          <p:cNvPr id="4" name="Slide Number Placeholder 3"/>
          <p:cNvSpPr>
            <a:spLocks noGrp="1"/>
          </p:cNvSpPr>
          <p:nvPr>
            <p:ph type="sldNum" sz="quarter" idx="5"/>
          </p:nvPr>
        </p:nvSpPr>
        <p:spPr/>
        <p:txBody>
          <a:bodyPr/>
          <a:lstStyle/>
          <a:p>
            <a:fld id="{614E984D-4D2F-1341-A2EB-C09E2574F304}" type="slidenum">
              <a:rPr lang="en-US" smtClean="0"/>
              <a:t>9</a:t>
            </a:fld>
            <a:endParaRPr lang="en-US"/>
          </a:p>
        </p:txBody>
      </p:sp>
    </p:spTree>
    <p:extLst>
      <p:ext uri="{BB962C8B-B14F-4D97-AF65-F5344CB8AC3E}">
        <p14:creationId xmlns:p14="http://schemas.microsoft.com/office/powerpoint/2010/main" val="1802961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19</a:t>
            </a:fld>
            <a:endParaRPr lang="en-US"/>
          </a:p>
        </p:txBody>
      </p:sp>
    </p:spTree>
    <p:extLst>
      <p:ext uri="{BB962C8B-B14F-4D97-AF65-F5344CB8AC3E}">
        <p14:creationId xmlns:p14="http://schemas.microsoft.com/office/powerpoint/2010/main" val="1826096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20</a:t>
            </a:fld>
            <a:endParaRPr lang="en-US"/>
          </a:p>
        </p:txBody>
      </p:sp>
    </p:spTree>
    <p:extLst>
      <p:ext uri="{BB962C8B-B14F-4D97-AF65-F5344CB8AC3E}">
        <p14:creationId xmlns:p14="http://schemas.microsoft.com/office/powerpoint/2010/main" val="1858204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at examples of plenary resolutions packets with amendments</a:t>
            </a:r>
          </a:p>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21</a:t>
            </a:fld>
            <a:endParaRPr lang="en-US"/>
          </a:p>
        </p:txBody>
      </p:sp>
    </p:spTree>
    <p:extLst>
      <p:ext uri="{BB962C8B-B14F-4D97-AF65-F5344CB8AC3E}">
        <p14:creationId xmlns:p14="http://schemas.microsoft.com/office/powerpoint/2010/main" val="3380751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22</a:t>
            </a:fld>
            <a:endParaRPr lang="en-US"/>
          </a:p>
        </p:txBody>
      </p:sp>
    </p:spTree>
    <p:extLst>
      <p:ext uri="{BB962C8B-B14F-4D97-AF65-F5344CB8AC3E}">
        <p14:creationId xmlns:p14="http://schemas.microsoft.com/office/powerpoint/2010/main" val="625230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834012" y="4180113"/>
            <a:ext cx="10519788" cy="1593670"/>
          </a:xfrm>
        </p:spPr>
        <p:txBody>
          <a:bodyPr anchor="b">
            <a:normAutofit/>
          </a:bodyPr>
          <a:lstStyle>
            <a:lvl1pPr algn="ctr">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834012" y="5865223"/>
            <a:ext cx="10519788" cy="894804"/>
          </a:xfrm>
        </p:spPr>
        <p:txBody>
          <a:bodyPr>
            <a:normAutofit/>
          </a:bodyPr>
          <a:lstStyle>
            <a:lvl1pPr marL="0" indent="0" algn="ctr">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7258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66B30A-974B-C6F1-93F6-3BC22DB20D8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DCCCB5A-1530-5FF0-7EDB-C66302518F1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2575994" cy="2272935"/>
          </a:xfrm>
          <a:prstGeom prst="rect">
            <a:avLst/>
          </a:prstGeom>
          <a:solidFill>
            <a:schemeClr val="tx2"/>
          </a:solidFill>
        </p:spPr>
      </p:pic>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795450" y="365125"/>
            <a:ext cx="8558349" cy="1685744"/>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p:nvPr>
        </p:nvSpPr>
        <p:spPr>
          <a:xfrm>
            <a:off x="838200" y="2494722"/>
            <a:ext cx="10515600" cy="3762386"/>
          </a:xfrm>
        </p:spPr>
        <p:txBody>
          <a:bodyPr/>
          <a:lstStyle>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FFC273A-33C1-ABDF-8F0D-9D754613227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dirty="0"/>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2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4360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A86B6DB0-1851-8608-4626-5562E29983E8}"/>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4"/>
            <a:ext cx="4950824" cy="44360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EB4FBA7E-747D-FA91-C36C-66E458D2CEC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5712"/>
            <a:ext cx="762358" cy="6852288"/>
          </a:xfrm>
          <a:prstGeom prst="rect">
            <a:avLst/>
          </a:prstGeom>
          <a:effectLst/>
        </p:spPr>
      </p:pic>
    </p:spTree>
    <p:extLst>
      <p:ext uri="{BB962C8B-B14F-4D97-AF65-F5344CB8AC3E}">
        <p14:creationId xmlns:p14="http://schemas.microsoft.com/office/powerpoint/2010/main" val="38239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505ED8D-C434-741B-DE97-E68650561ED5}"/>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D5BD5F7-1A29-E6BE-7410-8C94E47FC388}"/>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5712"/>
            <a:ext cx="762358" cy="6852288"/>
          </a:xfrm>
          <a:prstGeom prst="rect">
            <a:avLst/>
          </a:prstGeom>
          <a:effectLst/>
        </p:spPr>
      </p:pic>
    </p:spTree>
    <p:extLst>
      <p:ext uri="{BB962C8B-B14F-4D97-AF65-F5344CB8AC3E}">
        <p14:creationId xmlns:p14="http://schemas.microsoft.com/office/powerpoint/2010/main" val="229350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B96073-9AA2-B5BF-410A-369672AE7642}"/>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6" name="Picture 5">
            <a:extLst>
              <a:ext uri="{FF2B5EF4-FFF2-40B4-BE49-F238E27FC236}">
                <a16:creationId xmlns:a16="http://schemas.microsoft.com/office/drawing/2014/main" id="{45945705-2325-61E5-8265-74A0A006B298}"/>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pic>
        <p:nvPicPr>
          <p:cNvPr id="4" name="Picture 3">
            <a:extLst>
              <a:ext uri="{FF2B5EF4-FFF2-40B4-BE49-F238E27FC236}">
                <a16:creationId xmlns:a16="http://schemas.microsoft.com/office/drawing/2014/main" id="{F367EE8C-E09F-1895-7054-464BC6595F5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5712"/>
            <a:ext cx="762358" cy="6852288"/>
          </a:xfrm>
          <a:prstGeom prst="rect">
            <a:avLst/>
          </a:prstGeom>
          <a:effectLst/>
        </p:spPr>
      </p:pic>
    </p:spTree>
    <p:extLst>
      <p:ext uri="{BB962C8B-B14F-4D97-AF65-F5344CB8AC3E}">
        <p14:creationId xmlns:p14="http://schemas.microsoft.com/office/powerpoint/2010/main" val="191534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EAE0C-F9CD-336F-891B-28B1A56BA0E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5" name="Picture 4">
            <a:extLst>
              <a:ext uri="{FF2B5EF4-FFF2-40B4-BE49-F238E27FC236}">
                <a16:creationId xmlns:a16="http://schemas.microsoft.com/office/drawing/2014/main" id="{42B53C4B-3F45-77E1-3EC7-08F5A0BCB90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278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74C65-8E5B-B5F4-B95C-2F6491C36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D3D34A-878B-D4CF-1A3C-F8BF232968CB}"/>
              </a:ext>
            </a:extLst>
          </p:cNvPr>
          <p:cNvSpPr>
            <a:spLocks noGrp="1"/>
          </p:cNvSpPr>
          <p:nvPr>
            <p:ph type="body" idx="1"/>
          </p:nvPr>
        </p:nvSpPr>
        <p:spPr>
          <a:xfrm>
            <a:off x="838200" y="1825625"/>
            <a:ext cx="10515600" cy="4431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CF2AB57-4FB0-22F6-B9D0-E02FFA0A5995}"/>
              </a:ext>
              <a:ext uri="{C183D7F6-B498-43B3-948B-1728B52AA6E4}">
                <adec:decorative xmlns:adec="http://schemas.microsoft.com/office/drawing/2017/decorative" val="1"/>
              </a:ext>
            </a:extLst>
          </p:cNvPr>
          <p:cNvSpPr>
            <a:spLocks noGrp="1"/>
          </p:cNvSpPr>
          <p:nvPr>
            <p:ph type="sldNum" sz="quarter" idx="4"/>
          </p:nvPr>
        </p:nvSpPr>
        <p:spPr>
          <a:xfrm>
            <a:off x="8610600" y="6392046"/>
            <a:ext cx="2743200" cy="329429"/>
          </a:xfrm>
          <a:prstGeom prst="rect">
            <a:avLst/>
          </a:prstGeom>
        </p:spPr>
        <p:txBody>
          <a:bodyPr vert="horz" lIns="91440" tIns="45720" rIns="9144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350588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asccc.org/papers/resolution-handboo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resolutions@asccc.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resolutions@asccc.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asccc.org/resources/resolutions" TargetMode="External"/><Relationship Id="rId2" Type="http://schemas.openxmlformats.org/officeDocument/2006/relationships/hyperlink" Target="https://www.asccc.org/sites/default/files/ASCCC.ResolutionsHandbook2021updated.pdf" TargetMode="External"/><Relationship Id="rId1" Type="http://schemas.openxmlformats.org/officeDocument/2006/relationships/slideLayout" Target="../slideLayouts/slideLayout2.xml"/><Relationship Id="rId6" Type="http://schemas.openxmlformats.org/officeDocument/2006/relationships/hyperlink" Target="mailto:info@asccc.org" TargetMode="External"/><Relationship Id="rId5" Type="http://schemas.openxmlformats.org/officeDocument/2006/relationships/hyperlink" Target="mailto:resolutions@asccc.org" TargetMode="External"/><Relationship Id="rId4" Type="http://schemas.openxmlformats.org/officeDocument/2006/relationships/hyperlink" Target="https://asccc.org/papers/local-senates-handboo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asccc.org/papers/local-senates-handboo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sccc.org/sites/default/files/ASCCC.ResolutionsHandbook2021updated.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resolutions@asccc.org" TargetMode="External"/><Relationship Id="rId4" Type="http://schemas.openxmlformats.org/officeDocument/2006/relationships/hyperlink" Target="https://asccc.org/resources/resolu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9C4B-1E3D-B65B-8796-E8F23029D600}"/>
              </a:ext>
            </a:extLst>
          </p:cNvPr>
          <p:cNvSpPr>
            <a:spLocks noGrp="1"/>
          </p:cNvSpPr>
          <p:nvPr>
            <p:ph type="ctrTitle"/>
          </p:nvPr>
        </p:nvSpPr>
        <p:spPr>
          <a:xfrm>
            <a:off x="834012" y="4158847"/>
            <a:ext cx="10519788" cy="1593670"/>
          </a:xfrm>
        </p:spPr>
        <p:txBody>
          <a:bodyPr>
            <a:normAutofit fontScale="90000"/>
          </a:bodyPr>
          <a:lstStyle/>
          <a:p>
            <a:r>
              <a:rPr lang="en-US" dirty="0"/>
              <a:t>A Deeper Dive on Resolutions—What do they mean? What do they do? How do we write them? What can they address?</a:t>
            </a:r>
          </a:p>
        </p:txBody>
      </p:sp>
      <p:sp>
        <p:nvSpPr>
          <p:cNvPr id="3" name="Subtitle 2">
            <a:extLst>
              <a:ext uri="{FF2B5EF4-FFF2-40B4-BE49-F238E27FC236}">
                <a16:creationId xmlns:a16="http://schemas.microsoft.com/office/drawing/2014/main" id="{03B0C48B-CA4D-B279-E56F-F67BB1669EC7}"/>
              </a:ext>
            </a:extLst>
          </p:cNvPr>
          <p:cNvSpPr>
            <a:spLocks noGrp="1"/>
          </p:cNvSpPr>
          <p:nvPr>
            <p:ph type="subTitle" idx="1"/>
          </p:nvPr>
        </p:nvSpPr>
        <p:spPr>
          <a:xfrm>
            <a:off x="834012" y="5720317"/>
            <a:ext cx="10519788" cy="1060976"/>
          </a:xfrm>
        </p:spPr>
        <p:txBody>
          <a:bodyPr>
            <a:normAutofit fontScale="92500" lnSpcReduction="10000"/>
          </a:bodyPr>
          <a:lstStyle/>
          <a:p>
            <a:r>
              <a:rPr lang="en-US" b="1" dirty="0"/>
              <a:t>Erik Reese—ASCCC Area C Representative</a:t>
            </a:r>
          </a:p>
          <a:p>
            <a:r>
              <a:rPr lang="en-US" b="1" dirty="0"/>
              <a:t>Kimberley H. Stiemke, EdD—ASCCC South Representative</a:t>
            </a:r>
          </a:p>
          <a:p>
            <a:r>
              <a:rPr lang="en-US" b="1" dirty="0"/>
              <a:t>Robert L. Stewart Jr.—ASCCC Treasurer</a:t>
            </a:r>
          </a:p>
        </p:txBody>
      </p:sp>
    </p:spTree>
    <p:extLst>
      <p:ext uri="{BB962C8B-B14F-4D97-AF65-F5344CB8AC3E}">
        <p14:creationId xmlns:p14="http://schemas.microsoft.com/office/powerpoint/2010/main" val="325172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D7CC-D03C-3436-3000-BEC14E5E8A1B}"/>
              </a:ext>
            </a:extLst>
          </p:cNvPr>
          <p:cNvSpPr>
            <a:spLocks noGrp="1"/>
          </p:cNvSpPr>
          <p:nvPr>
            <p:ph type="title"/>
          </p:nvPr>
        </p:nvSpPr>
        <p:spPr/>
        <p:txBody>
          <a:bodyPr/>
          <a:lstStyle/>
          <a:p>
            <a:r>
              <a:rPr lang="en-US" dirty="0"/>
              <a:t>Writing Resolutions: Who may propose?</a:t>
            </a:r>
          </a:p>
        </p:txBody>
      </p:sp>
      <p:sp>
        <p:nvSpPr>
          <p:cNvPr id="3" name="Content Placeholder 2">
            <a:extLst>
              <a:ext uri="{FF2B5EF4-FFF2-40B4-BE49-F238E27FC236}">
                <a16:creationId xmlns:a16="http://schemas.microsoft.com/office/drawing/2014/main" id="{3D0EA006-8054-AF83-FCE0-B6C3AE96E4FA}"/>
              </a:ext>
            </a:extLst>
          </p:cNvPr>
          <p:cNvSpPr>
            <a:spLocks noGrp="1"/>
          </p:cNvSpPr>
          <p:nvPr>
            <p:ph idx="1"/>
          </p:nvPr>
        </p:nvSpPr>
        <p:spPr/>
        <p:txBody>
          <a:bodyPr/>
          <a:lstStyle/>
          <a:p>
            <a:r>
              <a:rPr lang="en-US" dirty="0"/>
              <a:t>ASCCC Committees via the Executive Committee or Executive Committee member</a:t>
            </a:r>
          </a:p>
          <a:p>
            <a:r>
              <a:rPr lang="en-US" dirty="0"/>
              <a:t>A local senate</a:t>
            </a:r>
          </a:p>
          <a:p>
            <a:r>
              <a:rPr lang="en-US" dirty="0"/>
              <a:t>Attendees at an area meeting</a:t>
            </a:r>
          </a:p>
          <a:p>
            <a:r>
              <a:rPr lang="en-US" dirty="0"/>
              <a:t>Any registered faculty attendee at plenary session with support of 4 delegates as seconders</a:t>
            </a:r>
          </a:p>
        </p:txBody>
      </p:sp>
      <p:sp>
        <p:nvSpPr>
          <p:cNvPr id="4" name="Slide Number Placeholder 3">
            <a:extLst>
              <a:ext uri="{FF2B5EF4-FFF2-40B4-BE49-F238E27FC236}">
                <a16:creationId xmlns:a16="http://schemas.microsoft.com/office/drawing/2014/main" id="{94F6114A-B40A-893F-B7CD-CEA346E6D224}"/>
              </a:ext>
            </a:extLst>
          </p:cNvPr>
          <p:cNvSpPr>
            <a:spLocks noGrp="1"/>
          </p:cNvSpPr>
          <p:nvPr>
            <p:ph type="sldNum" sz="quarter" idx="12"/>
          </p:nvPr>
        </p:nvSpPr>
        <p:spPr/>
        <p:txBody>
          <a:bodyPr/>
          <a:lstStyle/>
          <a:p>
            <a:fld id="{FC94C22D-D015-6649-B5C3-596F33FC97D2}" type="slidenum">
              <a:rPr lang="en-US" smtClean="0"/>
              <a:t>10</a:t>
            </a:fld>
            <a:endParaRPr lang="en-US" dirty="0"/>
          </a:p>
        </p:txBody>
      </p:sp>
    </p:spTree>
    <p:extLst>
      <p:ext uri="{BB962C8B-B14F-4D97-AF65-F5344CB8AC3E}">
        <p14:creationId xmlns:p14="http://schemas.microsoft.com/office/powerpoint/2010/main" val="1986830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D7CC-D03C-3436-3000-BEC14E5E8A1B}"/>
              </a:ext>
            </a:extLst>
          </p:cNvPr>
          <p:cNvSpPr>
            <a:spLocks noGrp="1"/>
          </p:cNvSpPr>
          <p:nvPr>
            <p:ph type="title"/>
          </p:nvPr>
        </p:nvSpPr>
        <p:spPr/>
        <p:txBody>
          <a:bodyPr/>
          <a:lstStyle/>
          <a:p>
            <a:r>
              <a:rPr lang="en-US" dirty="0"/>
              <a:t>Writing Resolutions: Do’s</a:t>
            </a:r>
          </a:p>
        </p:txBody>
      </p:sp>
      <p:sp>
        <p:nvSpPr>
          <p:cNvPr id="3" name="Content Placeholder 2">
            <a:extLst>
              <a:ext uri="{FF2B5EF4-FFF2-40B4-BE49-F238E27FC236}">
                <a16:creationId xmlns:a16="http://schemas.microsoft.com/office/drawing/2014/main" id="{3D0EA006-8054-AF83-FCE0-B6C3AE96E4FA}"/>
              </a:ext>
            </a:extLst>
          </p:cNvPr>
          <p:cNvSpPr>
            <a:spLocks noGrp="1"/>
          </p:cNvSpPr>
          <p:nvPr>
            <p:ph idx="1"/>
          </p:nvPr>
        </p:nvSpPr>
        <p:spPr/>
        <p:txBody>
          <a:bodyPr/>
          <a:lstStyle/>
          <a:p>
            <a:r>
              <a:rPr lang="en-US" dirty="0"/>
              <a:t>Be direct and clear</a:t>
            </a:r>
          </a:p>
          <a:p>
            <a:r>
              <a:rPr lang="en-US" dirty="0"/>
              <a:t>Contain factual Whereas statements</a:t>
            </a:r>
          </a:p>
          <a:p>
            <a:r>
              <a:rPr lang="en-US" dirty="0"/>
              <a:t>Include references </a:t>
            </a:r>
          </a:p>
          <a:p>
            <a:r>
              <a:rPr lang="en-US" dirty="0"/>
              <a:t>Include a clear and relevant title </a:t>
            </a:r>
          </a:p>
          <a:p>
            <a:r>
              <a:rPr lang="en-US" dirty="0"/>
              <a:t>Write out full names of groups/organizations in first use</a:t>
            </a:r>
          </a:p>
          <a:p>
            <a:r>
              <a:rPr lang="en-US" dirty="0"/>
              <a:t>Avoid lumping ideas (one reason per Whereas) </a:t>
            </a:r>
          </a:p>
          <a:p>
            <a:r>
              <a:rPr lang="en-US" dirty="0"/>
              <a:t>Only direct the academic senate to act (we cannot demand other entities or organizations to act)</a:t>
            </a:r>
          </a:p>
          <a:p>
            <a:pPr lvl="1"/>
            <a:r>
              <a:rPr lang="en-US" dirty="0"/>
              <a:t>Instead write “work with [other body] to explore” vs. “ensure,” “oppose,” “prevent” </a:t>
            </a:r>
          </a:p>
        </p:txBody>
      </p:sp>
      <p:sp>
        <p:nvSpPr>
          <p:cNvPr id="4" name="Slide Number Placeholder 3">
            <a:extLst>
              <a:ext uri="{FF2B5EF4-FFF2-40B4-BE49-F238E27FC236}">
                <a16:creationId xmlns:a16="http://schemas.microsoft.com/office/drawing/2014/main" id="{94F6114A-B40A-893F-B7CD-CEA346E6D224}"/>
              </a:ext>
            </a:extLst>
          </p:cNvPr>
          <p:cNvSpPr>
            <a:spLocks noGrp="1"/>
          </p:cNvSpPr>
          <p:nvPr>
            <p:ph type="sldNum" sz="quarter" idx="12"/>
          </p:nvPr>
        </p:nvSpPr>
        <p:spPr/>
        <p:txBody>
          <a:bodyPr/>
          <a:lstStyle/>
          <a:p>
            <a:fld id="{FC94C22D-D015-6649-B5C3-596F33FC97D2}" type="slidenum">
              <a:rPr lang="en-US" smtClean="0"/>
              <a:t>11</a:t>
            </a:fld>
            <a:endParaRPr lang="en-US" dirty="0"/>
          </a:p>
        </p:txBody>
      </p:sp>
    </p:spTree>
    <p:extLst>
      <p:ext uri="{BB962C8B-B14F-4D97-AF65-F5344CB8AC3E}">
        <p14:creationId xmlns:p14="http://schemas.microsoft.com/office/powerpoint/2010/main" val="2699178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D7CC-D03C-3436-3000-BEC14E5E8A1B}"/>
              </a:ext>
            </a:extLst>
          </p:cNvPr>
          <p:cNvSpPr>
            <a:spLocks noGrp="1"/>
          </p:cNvSpPr>
          <p:nvPr>
            <p:ph type="title"/>
          </p:nvPr>
        </p:nvSpPr>
        <p:spPr/>
        <p:txBody>
          <a:bodyPr/>
          <a:lstStyle/>
          <a:p>
            <a:r>
              <a:rPr lang="en-US" dirty="0"/>
              <a:t>Writing Resolutions: Don'ts</a:t>
            </a:r>
          </a:p>
        </p:txBody>
      </p:sp>
      <p:sp>
        <p:nvSpPr>
          <p:cNvPr id="3" name="Content Placeholder 2">
            <a:extLst>
              <a:ext uri="{FF2B5EF4-FFF2-40B4-BE49-F238E27FC236}">
                <a16:creationId xmlns:a16="http://schemas.microsoft.com/office/drawing/2014/main" id="{3D0EA006-8054-AF83-FCE0-B6C3AE96E4FA}"/>
              </a:ext>
            </a:extLst>
          </p:cNvPr>
          <p:cNvSpPr>
            <a:spLocks noGrp="1"/>
          </p:cNvSpPr>
          <p:nvPr>
            <p:ph idx="1"/>
          </p:nvPr>
        </p:nvSpPr>
        <p:spPr/>
        <p:txBody>
          <a:bodyPr/>
          <a:lstStyle/>
          <a:p>
            <a:r>
              <a:rPr lang="en-US" dirty="0"/>
              <a:t>Reaffirm existing positions (because of the conflict that can ensue if they fail) </a:t>
            </a:r>
          </a:p>
          <a:p>
            <a:r>
              <a:rPr lang="en-US" dirty="0"/>
              <a:t>Recommend action outside academic and professional matters (10+1)</a:t>
            </a:r>
          </a:p>
          <a:p>
            <a:r>
              <a:rPr lang="en-US" dirty="0"/>
              <a:t>Deal with strictly local concerns  </a:t>
            </a:r>
          </a:p>
          <a:p>
            <a:r>
              <a:rPr lang="en-US" dirty="0"/>
              <a:t>Contain more than four Whereas or Resolved statements </a:t>
            </a:r>
          </a:p>
          <a:p>
            <a:r>
              <a:rPr lang="en-US" dirty="0"/>
              <a:t>Use inflammatory tone or contain personal insults or language that may be perceived as such </a:t>
            </a:r>
          </a:p>
          <a:p>
            <a:endParaRPr lang="en-US" dirty="0"/>
          </a:p>
        </p:txBody>
      </p:sp>
      <p:sp>
        <p:nvSpPr>
          <p:cNvPr id="4" name="Slide Number Placeholder 3">
            <a:extLst>
              <a:ext uri="{FF2B5EF4-FFF2-40B4-BE49-F238E27FC236}">
                <a16:creationId xmlns:a16="http://schemas.microsoft.com/office/drawing/2014/main" id="{94F6114A-B40A-893F-B7CD-CEA346E6D224}"/>
              </a:ext>
            </a:extLst>
          </p:cNvPr>
          <p:cNvSpPr>
            <a:spLocks noGrp="1"/>
          </p:cNvSpPr>
          <p:nvPr>
            <p:ph type="sldNum" sz="quarter" idx="12"/>
          </p:nvPr>
        </p:nvSpPr>
        <p:spPr/>
        <p:txBody>
          <a:bodyPr/>
          <a:lstStyle/>
          <a:p>
            <a:fld id="{FC94C22D-D015-6649-B5C3-596F33FC97D2}" type="slidenum">
              <a:rPr lang="en-US" smtClean="0"/>
              <a:t>12</a:t>
            </a:fld>
            <a:endParaRPr lang="en-US" dirty="0"/>
          </a:p>
        </p:txBody>
      </p:sp>
    </p:spTree>
    <p:extLst>
      <p:ext uri="{BB962C8B-B14F-4D97-AF65-F5344CB8AC3E}">
        <p14:creationId xmlns:p14="http://schemas.microsoft.com/office/powerpoint/2010/main" val="1710456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D7CC-D03C-3436-3000-BEC14E5E8A1B}"/>
              </a:ext>
            </a:extLst>
          </p:cNvPr>
          <p:cNvSpPr>
            <a:spLocks noGrp="1"/>
          </p:cNvSpPr>
          <p:nvPr>
            <p:ph type="title"/>
          </p:nvPr>
        </p:nvSpPr>
        <p:spPr/>
        <p:txBody>
          <a:bodyPr/>
          <a:lstStyle/>
          <a:p>
            <a:r>
              <a:rPr lang="en-US" dirty="0"/>
              <a:t>Writing Resolutions: First Whereas</a:t>
            </a:r>
          </a:p>
        </p:txBody>
      </p:sp>
      <p:sp>
        <p:nvSpPr>
          <p:cNvPr id="3" name="Content Placeholder 2">
            <a:extLst>
              <a:ext uri="{FF2B5EF4-FFF2-40B4-BE49-F238E27FC236}">
                <a16:creationId xmlns:a16="http://schemas.microsoft.com/office/drawing/2014/main" id="{3D0EA006-8054-AF83-FCE0-B6C3AE96E4FA}"/>
              </a:ext>
            </a:extLst>
          </p:cNvPr>
          <p:cNvSpPr>
            <a:spLocks noGrp="1"/>
          </p:cNvSpPr>
          <p:nvPr>
            <p:ph idx="1"/>
          </p:nvPr>
        </p:nvSpPr>
        <p:spPr>
          <a:xfrm>
            <a:off x="838200" y="2494722"/>
            <a:ext cx="7630459" cy="3762386"/>
          </a:xfrm>
        </p:spPr>
        <p:txBody>
          <a:bodyPr/>
          <a:lstStyle/>
          <a:p>
            <a:pPr marL="0" indent="0">
              <a:buNone/>
            </a:pPr>
            <a:r>
              <a:rPr lang="en-US" sz="2800" dirty="0"/>
              <a:t>“Consider using the first ‘whereas’ as an introduction, outlining the situation in general or providing background and indicating the people or groups involved before justifying your resolutions in the other ‘whereas’ statements.” </a:t>
            </a:r>
          </a:p>
          <a:p>
            <a:pPr marL="0" indent="0">
              <a:buNone/>
            </a:pPr>
            <a:endParaRPr lang="en-US" dirty="0"/>
          </a:p>
        </p:txBody>
      </p:sp>
      <p:sp>
        <p:nvSpPr>
          <p:cNvPr id="4" name="Slide Number Placeholder 3">
            <a:extLst>
              <a:ext uri="{FF2B5EF4-FFF2-40B4-BE49-F238E27FC236}">
                <a16:creationId xmlns:a16="http://schemas.microsoft.com/office/drawing/2014/main" id="{94F6114A-B40A-893F-B7CD-CEA346E6D224}"/>
              </a:ext>
            </a:extLst>
          </p:cNvPr>
          <p:cNvSpPr>
            <a:spLocks noGrp="1"/>
          </p:cNvSpPr>
          <p:nvPr>
            <p:ph type="sldNum" sz="quarter" idx="12"/>
          </p:nvPr>
        </p:nvSpPr>
        <p:spPr/>
        <p:txBody>
          <a:bodyPr/>
          <a:lstStyle/>
          <a:p>
            <a:fld id="{FC94C22D-D015-6649-B5C3-596F33FC97D2}" type="slidenum">
              <a:rPr lang="en-US" smtClean="0"/>
              <a:t>13</a:t>
            </a:fld>
            <a:endParaRPr lang="en-US" dirty="0"/>
          </a:p>
        </p:txBody>
      </p:sp>
    </p:spTree>
    <p:extLst>
      <p:ext uri="{BB962C8B-B14F-4D97-AF65-F5344CB8AC3E}">
        <p14:creationId xmlns:p14="http://schemas.microsoft.com/office/powerpoint/2010/main" val="644017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D7CC-D03C-3436-3000-BEC14E5E8A1B}"/>
              </a:ext>
            </a:extLst>
          </p:cNvPr>
          <p:cNvSpPr>
            <a:spLocks noGrp="1"/>
          </p:cNvSpPr>
          <p:nvPr>
            <p:ph type="title"/>
          </p:nvPr>
        </p:nvSpPr>
        <p:spPr/>
        <p:txBody>
          <a:bodyPr/>
          <a:lstStyle/>
          <a:p>
            <a:r>
              <a:rPr lang="en-US" dirty="0"/>
              <a:t>Writing Resolutions: Acronyms</a:t>
            </a:r>
          </a:p>
        </p:txBody>
      </p:sp>
      <p:sp>
        <p:nvSpPr>
          <p:cNvPr id="3" name="Content Placeholder 2">
            <a:extLst>
              <a:ext uri="{FF2B5EF4-FFF2-40B4-BE49-F238E27FC236}">
                <a16:creationId xmlns:a16="http://schemas.microsoft.com/office/drawing/2014/main" id="{3D0EA006-8054-AF83-FCE0-B6C3AE96E4FA}"/>
              </a:ext>
            </a:extLst>
          </p:cNvPr>
          <p:cNvSpPr>
            <a:spLocks noGrp="1"/>
          </p:cNvSpPr>
          <p:nvPr>
            <p:ph idx="1"/>
          </p:nvPr>
        </p:nvSpPr>
        <p:spPr/>
        <p:txBody>
          <a:bodyPr/>
          <a:lstStyle/>
          <a:p>
            <a:r>
              <a:rPr lang="en-US" dirty="0"/>
              <a:t>Write out names of groups or organizations in first reference</a:t>
            </a:r>
          </a:p>
          <a:p>
            <a:r>
              <a:rPr lang="en-US" dirty="0"/>
              <a:t>Follow by a parenthetical abbreviation</a:t>
            </a:r>
          </a:p>
          <a:p>
            <a:r>
              <a:rPr lang="en-US" dirty="0"/>
              <a:t>Unnecessary if only referenced once</a:t>
            </a:r>
          </a:p>
        </p:txBody>
      </p:sp>
      <p:sp>
        <p:nvSpPr>
          <p:cNvPr id="4" name="Slide Number Placeholder 3">
            <a:extLst>
              <a:ext uri="{FF2B5EF4-FFF2-40B4-BE49-F238E27FC236}">
                <a16:creationId xmlns:a16="http://schemas.microsoft.com/office/drawing/2014/main" id="{94F6114A-B40A-893F-B7CD-CEA346E6D224}"/>
              </a:ext>
            </a:extLst>
          </p:cNvPr>
          <p:cNvSpPr>
            <a:spLocks noGrp="1"/>
          </p:cNvSpPr>
          <p:nvPr>
            <p:ph type="sldNum" sz="quarter" idx="12"/>
          </p:nvPr>
        </p:nvSpPr>
        <p:spPr/>
        <p:txBody>
          <a:bodyPr/>
          <a:lstStyle/>
          <a:p>
            <a:fld id="{FC94C22D-D015-6649-B5C3-596F33FC97D2}" type="slidenum">
              <a:rPr lang="en-US" smtClean="0"/>
              <a:t>14</a:t>
            </a:fld>
            <a:endParaRPr lang="en-US" dirty="0"/>
          </a:p>
        </p:txBody>
      </p:sp>
    </p:spTree>
    <p:extLst>
      <p:ext uri="{BB962C8B-B14F-4D97-AF65-F5344CB8AC3E}">
        <p14:creationId xmlns:p14="http://schemas.microsoft.com/office/powerpoint/2010/main" val="374384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D7CC-D03C-3436-3000-BEC14E5E8A1B}"/>
              </a:ext>
            </a:extLst>
          </p:cNvPr>
          <p:cNvSpPr>
            <a:spLocks noGrp="1"/>
          </p:cNvSpPr>
          <p:nvPr>
            <p:ph type="title"/>
          </p:nvPr>
        </p:nvSpPr>
        <p:spPr/>
        <p:txBody>
          <a:bodyPr/>
          <a:lstStyle/>
          <a:p>
            <a:r>
              <a:rPr lang="en-US" dirty="0"/>
              <a:t>Writing Resolutions: Citing Legislation</a:t>
            </a:r>
          </a:p>
        </p:txBody>
      </p:sp>
      <p:sp>
        <p:nvSpPr>
          <p:cNvPr id="3" name="Content Placeholder 2">
            <a:extLst>
              <a:ext uri="{FF2B5EF4-FFF2-40B4-BE49-F238E27FC236}">
                <a16:creationId xmlns:a16="http://schemas.microsoft.com/office/drawing/2014/main" id="{3D0EA006-8054-AF83-FCE0-B6C3AE96E4FA}"/>
              </a:ext>
            </a:extLst>
          </p:cNvPr>
          <p:cNvSpPr>
            <a:spLocks noGrp="1"/>
          </p:cNvSpPr>
          <p:nvPr>
            <p:ph idx="1"/>
          </p:nvPr>
        </p:nvSpPr>
        <p:spPr/>
        <p:txBody>
          <a:bodyPr/>
          <a:lstStyle/>
          <a:p>
            <a:r>
              <a:rPr lang="en-US" dirty="0"/>
              <a:t>Cite the last name of author and year passed or date of most recent proposed legislation or regulations included in legislation.</a:t>
            </a:r>
          </a:p>
          <a:p>
            <a:r>
              <a:rPr lang="en-US" dirty="0"/>
              <a:t>For example, AB 1725 (Vasconcellos, 1988), AB 705 (Irwin, 2017), AB 130 (Low, as of June 3, 2019)</a:t>
            </a:r>
          </a:p>
          <a:p>
            <a:r>
              <a:rPr lang="en-US" dirty="0"/>
              <a:t>Include hyperlink in footnote</a:t>
            </a:r>
            <a:r>
              <a:rPr lang="en-US" baseline="30000" dirty="0"/>
              <a:t>1</a:t>
            </a:r>
          </a:p>
          <a:p>
            <a:endParaRPr lang="en-US" dirty="0"/>
          </a:p>
          <a:p>
            <a:endParaRPr lang="en-US" dirty="0"/>
          </a:p>
          <a:p>
            <a:endParaRPr lang="en-US" dirty="0"/>
          </a:p>
          <a:p>
            <a:r>
              <a:rPr lang="en-US" baseline="30000" dirty="0"/>
              <a:t>1 </a:t>
            </a:r>
            <a:r>
              <a:rPr lang="en-US" dirty="0">
                <a:hlinkClick r:id="rId2"/>
              </a:rPr>
              <a:t>https://www.asccc.org/papers/resolution-handbook</a:t>
            </a:r>
            <a:r>
              <a:rPr lang="en-US" dirty="0"/>
              <a:t> </a:t>
            </a:r>
          </a:p>
          <a:p>
            <a:endParaRPr lang="en-US" dirty="0"/>
          </a:p>
        </p:txBody>
      </p:sp>
      <p:sp>
        <p:nvSpPr>
          <p:cNvPr id="4" name="Slide Number Placeholder 3">
            <a:extLst>
              <a:ext uri="{FF2B5EF4-FFF2-40B4-BE49-F238E27FC236}">
                <a16:creationId xmlns:a16="http://schemas.microsoft.com/office/drawing/2014/main" id="{94F6114A-B40A-893F-B7CD-CEA346E6D224}"/>
              </a:ext>
            </a:extLst>
          </p:cNvPr>
          <p:cNvSpPr>
            <a:spLocks noGrp="1"/>
          </p:cNvSpPr>
          <p:nvPr>
            <p:ph type="sldNum" sz="quarter" idx="12"/>
          </p:nvPr>
        </p:nvSpPr>
        <p:spPr/>
        <p:txBody>
          <a:bodyPr/>
          <a:lstStyle/>
          <a:p>
            <a:fld id="{FC94C22D-D015-6649-B5C3-596F33FC97D2}" type="slidenum">
              <a:rPr lang="en-US" smtClean="0"/>
              <a:t>15</a:t>
            </a:fld>
            <a:endParaRPr lang="en-US" dirty="0"/>
          </a:p>
        </p:txBody>
      </p:sp>
    </p:spTree>
    <p:extLst>
      <p:ext uri="{BB962C8B-B14F-4D97-AF65-F5344CB8AC3E}">
        <p14:creationId xmlns:p14="http://schemas.microsoft.com/office/powerpoint/2010/main" val="619283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D7CC-D03C-3436-3000-BEC14E5E8A1B}"/>
              </a:ext>
            </a:extLst>
          </p:cNvPr>
          <p:cNvSpPr>
            <a:spLocks noGrp="1"/>
          </p:cNvSpPr>
          <p:nvPr>
            <p:ph type="title"/>
          </p:nvPr>
        </p:nvSpPr>
        <p:spPr/>
        <p:txBody>
          <a:bodyPr/>
          <a:lstStyle/>
          <a:p>
            <a:r>
              <a:rPr lang="en-US" dirty="0"/>
              <a:t>Writing Resolutions: Actionable Language</a:t>
            </a:r>
          </a:p>
        </p:txBody>
      </p:sp>
      <p:sp>
        <p:nvSpPr>
          <p:cNvPr id="3" name="Content Placeholder 2">
            <a:extLst>
              <a:ext uri="{FF2B5EF4-FFF2-40B4-BE49-F238E27FC236}">
                <a16:creationId xmlns:a16="http://schemas.microsoft.com/office/drawing/2014/main" id="{3D0EA006-8054-AF83-FCE0-B6C3AE96E4FA}"/>
              </a:ext>
            </a:extLst>
          </p:cNvPr>
          <p:cNvSpPr>
            <a:spLocks noGrp="1"/>
          </p:cNvSpPr>
          <p:nvPr>
            <p:ph idx="1"/>
          </p:nvPr>
        </p:nvSpPr>
        <p:spPr>
          <a:xfrm>
            <a:off x="838200" y="2494722"/>
            <a:ext cx="5257800" cy="3762386"/>
          </a:xfrm>
        </p:spPr>
        <p:txBody>
          <a:bodyPr>
            <a:normAutofit/>
          </a:bodyPr>
          <a:lstStyle/>
          <a:p>
            <a:pPr marL="457200" indent="-457200"/>
            <a:r>
              <a:rPr lang="en-US" sz="2400" dirty="0">
                <a:latin typeface="Centaur" panose="02030504050205020304" pitchFamily="18" charset="0"/>
              </a:rPr>
              <a:t>Adopt</a:t>
            </a:r>
          </a:p>
          <a:p>
            <a:pPr marL="457200" indent="-457200"/>
            <a:r>
              <a:rPr lang="en-US" sz="2400" dirty="0">
                <a:latin typeface="Centaur" panose="02030504050205020304" pitchFamily="18" charset="0"/>
              </a:rPr>
              <a:t>Advocate</a:t>
            </a:r>
          </a:p>
          <a:p>
            <a:pPr marL="457200" indent="-457200">
              <a:buFont typeface="Arial" panose="020B0604020202020204" pitchFamily="34" charset="0"/>
              <a:buChar char="•"/>
            </a:pPr>
            <a:r>
              <a:rPr lang="en-US" sz="2400" dirty="0">
                <a:latin typeface="Centaur" panose="02030504050205020304" pitchFamily="18" charset="0"/>
              </a:rPr>
              <a:t>Communicate</a:t>
            </a:r>
          </a:p>
          <a:p>
            <a:pPr marL="457200" indent="-457200">
              <a:buFont typeface="Arial" panose="020B0604020202020204" pitchFamily="34" charset="0"/>
              <a:buChar char="•"/>
            </a:pPr>
            <a:r>
              <a:rPr lang="en-US" sz="2400" dirty="0">
                <a:latin typeface="Centaur" panose="02030504050205020304" pitchFamily="18" charset="0"/>
              </a:rPr>
              <a:t>Develop </a:t>
            </a:r>
            <a:r>
              <a:rPr lang="en-US" sz="1800" dirty="0">
                <a:latin typeface="Centaur" panose="02030504050205020304" pitchFamily="18" charset="0"/>
              </a:rPr>
              <a:t>(a position, resources, etc.)</a:t>
            </a:r>
            <a:endParaRPr lang="en-US" sz="2400" dirty="0">
              <a:latin typeface="Centaur" panose="02030504050205020304" pitchFamily="18" charset="0"/>
            </a:endParaRPr>
          </a:p>
          <a:p>
            <a:pPr marL="457200" indent="-457200"/>
            <a:r>
              <a:rPr lang="en-US" sz="2400" dirty="0">
                <a:latin typeface="Centaur" panose="02030504050205020304" pitchFamily="18" charset="0"/>
              </a:rPr>
              <a:t>Encourage </a:t>
            </a:r>
          </a:p>
          <a:p>
            <a:pPr marL="457200" indent="-457200">
              <a:buFont typeface="Arial" panose="020B0604020202020204" pitchFamily="34" charset="0"/>
              <a:buChar char="•"/>
            </a:pPr>
            <a:r>
              <a:rPr lang="en-US" sz="2400" dirty="0">
                <a:latin typeface="Centaur" panose="02030504050205020304" pitchFamily="18" charset="0"/>
              </a:rPr>
              <a:t>Explore</a:t>
            </a:r>
          </a:p>
          <a:p>
            <a:pPr marL="457200" indent="-457200"/>
            <a:r>
              <a:rPr lang="en-US" sz="2400" dirty="0">
                <a:latin typeface="Centaur" panose="02030504050205020304" pitchFamily="18" charset="0"/>
              </a:rPr>
              <a:t>Express</a:t>
            </a:r>
          </a:p>
          <a:p>
            <a:pPr marL="457200" indent="-457200"/>
            <a:r>
              <a:rPr lang="en-US" sz="2400" dirty="0">
                <a:latin typeface="Centaur" panose="02030504050205020304" pitchFamily="18" charset="0"/>
              </a:rPr>
              <a:t>Oppose</a:t>
            </a:r>
          </a:p>
          <a:p>
            <a:pPr marL="457200" indent="-457200"/>
            <a:endParaRPr lang="en-US" sz="2400" dirty="0">
              <a:latin typeface="Centaur" panose="02030504050205020304" pitchFamily="18" charset="0"/>
            </a:endParaRPr>
          </a:p>
          <a:p>
            <a:endParaRPr lang="en-US" dirty="0"/>
          </a:p>
        </p:txBody>
      </p:sp>
      <p:sp>
        <p:nvSpPr>
          <p:cNvPr id="4" name="Slide Number Placeholder 3">
            <a:extLst>
              <a:ext uri="{FF2B5EF4-FFF2-40B4-BE49-F238E27FC236}">
                <a16:creationId xmlns:a16="http://schemas.microsoft.com/office/drawing/2014/main" id="{94F6114A-B40A-893F-B7CD-CEA346E6D224}"/>
              </a:ext>
            </a:extLst>
          </p:cNvPr>
          <p:cNvSpPr>
            <a:spLocks noGrp="1"/>
          </p:cNvSpPr>
          <p:nvPr>
            <p:ph type="sldNum" sz="quarter" idx="12"/>
          </p:nvPr>
        </p:nvSpPr>
        <p:spPr/>
        <p:txBody>
          <a:bodyPr/>
          <a:lstStyle/>
          <a:p>
            <a:fld id="{FC94C22D-D015-6649-B5C3-596F33FC97D2}" type="slidenum">
              <a:rPr lang="en-US" smtClean="0"/>
              <a:t>16</a:t>
            </a:fld>
            <a:endParaRPr lang="en-US" dirty="0"/>
          </a:p>
        </p:txBody>
      </p:sp>
      <p:sp>
        <p:nvSpPr>
          <p:cNvPr id="5" name="Content Placeholder 2" descr="Additional actionable language that includes the words: recognize, recommend, request, research, support, survey, urge, work with">
            <a:extLst>
              <a:ext uri="{FF2B5EF4-FFF2-40B4-BE49-F238E27FC236}">
                <a16:creationId xmlns:a16="http://schemas.microsoft.com/office/drawing/2014/main" id="{67BD3327-DE34-B341-E1D9-424B3CF615FF}"/>
              </a:ext>
            </a:extLst>
          </p:cNvPr>
          <p:cNvSpPr txBox="1">
            <a:spLocks/>
          </p:cNvSpPr>
          <p:nvPr/>
        </p:nvSpPr>
        <p:spPr>
          <a:xfrm>
            <a:off x="6301153" y="2494722"/>
            <a:ext cx="5257800" cy="37623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Content Placeholder 2" descr="Additional actionable language words">
            <a:extLst>
              <a:ext uri="{FF2B5EF4-FFF2-40B4-BE49-F238E27FC236}">
                <a16:creationId xmlns:a16="http://schemas.microsoft.com/office/drawing/2014/main" id="{C2AC0AF1-30CB-8B8A-1F09-AB8F0A2BCF73}"/>
              </a:ext>
            </a:extLst>
          </p:cNvPr>
          <p:cNvSpPr txBox="1">
            <a:spLocks/>
          </p:cNvSpPr>
          <p:nvPr/>
        </p:nvSpPr>
        <p:spPr>
          <a:xfrm>
            <a:off x="6603610" y="2494722"/>
            <a:ext cx="5257800" cy="37623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2400" dirty="0">
                <a:latin typeface="Centaur" panose="02030504050205020304" pitchFamily="18" charset="0"/>
              </a:rPr>
              <a:t>Recognize </a:t>
            </a:r>
          </a:p>
          <a:p>
            <a:pPr marL="457200" indent="-457200"/>
            <a:r>
              <a:rPr lang="en-US" sz="2400" dirty="0">
                <a:latin typeface="Centaur" panose="02030504050205020304" pitchFamily="18" charset="0"/>
              </a:rPr>
              <a:t>Recommend</a:t>
            </a:r>
          </a:p>
          <a:p>
            <a:pPr marL="457200" indent="-457200"/>
            <a:r>
              <a:rPr lang="en-US" sz="2400" dirty="0">
                <a:latin typeface="Centaur" panose="02030504050205020304" pitchFamily="18" charset="0"/>
              </a:rPr>
              <a:t>Request</a:t>
            </a:r>
          </a:p>
          <a:p>
            <a:pPr marL="457200" indent="-457200"/>
            <a:r>
              <a:rPr lang="en-US" sz="2400" dirty="0">
                <a:latin typeface="Centaur" panose="02030504050205020304" pitchFamily="18" charset="0"/>
              </a:rPr>
              <a:t>Research</a:t>
            </a:r>
          </a:p>
          <a:p>
            <a:pPr marL="457200" indent="-457200"/>
            <a:r>
              <a:rPr lang="en-US" sz="2400" dirty="0">
                <a:latin typeface="Centaur" panose="02030504050205020304" pitchFamily="18" charset="0"/>
              </a:rPr>
              <a:t>Support</a:t>
            </a:r>
          </a:p>
          <a:p>
            <a:pPr marL="457200" indent="-457200"/>
            <a:r>
              <a:rPr lang="en-US" sz="2400" dirty="0">
                <a:latin typeface="Centaur" panose="02030504050205020304" pitchFamily="18" charset="0"/>
              </a:rPr>
              <a:t>Survey</a:t>
            </a:r>
          </a:p>
          <a:p>
            <a:pPr marL="457200" indent="-457200"/>
            <a:r>
              <a:rPr lang="en-US" sz="2400" dirty="0">
                <a:latin typeface="Centaur" panose="02030504050205020304" pitchFamily="18" charset="0"/>
              </a:rPr>
              <a:t>Urge</a:t>
            </a:r>
          </a:p>
          <a:p>
            <a:pPr marL="457200" indent="-457200"/>
            <a:r>
              <a:rPr lang="en-US" sz="2400" dirty="0">
                <a:latin typeface="Centaur" panose="02030504050205020304" pitchFamily="18" charset="0"/>
              </a:rPr>
              <a:t>Work with</a:t>
            </a:r>
          </a:p>
          <a:p>
            <a:pPr marL="457200" indent="-457200">
              <a:buFont typeface="Arial" panose="020B0604020202020204" pitchFamily="34" charset="0"/>
              <a:buChar char="•"/>
            </a:pPr>
            <a:endParaRPr lang="en-US" sz="2400" dirty="0">
              <a:latin typeface="Centaur" panose="02030504050205020304" pitchFamily="18" charset="0"/>
            </a:endParaRPr>
          </a:p>
          <a:p>
            <a:endParaRPr lang="en-US" dirty="0"/>
          </a:p>
        </p:txBody>
      </p:sp>
    </p:spTree>
    <p:extLst>
      <p:ext uri="{BB962C8B-B14F-4D97-AF65-F5344CB8AC3E}">
        <p14:creationId xmlns:p14="http://schemas.microsoft.com/office/powerpoint/2010/main" val="4031903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04FE4-DDD6-901A-32F1-3BE09C9EC938}"/>
              </a:ext>
            </a:extLst>
          </p:cNvPr>
          <p:cNvSpPr>
            <a:spLocks noGrp="1"/>
          </p:cNvSpPr>
          <p:nvPr>
            <p:ph type="title"/>
          </p:nvPr>
        </p:nvSpPr>
        <p:spPr/>
        <p:txBody>
          <a:bodyPr/>
          <a:lstStyle/>
          <a:p>
            <a:r>
              <a:rPr lang="en-US" dirty="0"/>
              <a:t>Writing Resolutions: Wording Advice</a:t>
            </a:r>
          </a:p>
        </p:txBody>
      </p:sp>
      <p:sp>
        <p:nvSpPr>
          <p:cNvPr id="3" name="Content Placeholder 2">
            <a:extLst>
              <a:ext uri="{FF2B5EF4-FFF2-40B4-BE49-F238E27FC236}">
                <a16:creationId xmlns:a16="http://schemas.microsoft.com/office/drawing/2014/main" id="{675D95A9-2700-7F80-E727-5D6D0B5F0C7D}"/>
              </a:ext>
            </a:extLst>
          </p:cNvPr>
          <p:cNvSpPr>
            <a:spLocks noGrp="1"/>
          </p:cNvSpPr>
          <p:nvPr>
            <p:ph idx="1"/>
          </p:nvPr>
        </p:nvSpPr>
        <p:spPr>
          <a:xfrm>
            <a:off x="838200" y="2494721"/>
            <a:ext cx="10515600" cy="4118730"/>
          </a:xfrm>
        </p:spPr>
        <p:txBody>
          <a:bodyPr>
            <a:normAutofit/>
          </a:bodyPr>
          <a:lstStyle/>
          <a:p>
            <a:r>
              <a:rPr lang="en-US" dirty="0"/>
              <a:t>Recommend</a:t>
            </a:r>
          </a:p>
          <a:p>
            <a:pPr lvl="1"/>
            <a:r>
              <a:rPr lang="en-US" dirty="0"/>
              <a:t>Directed to a body with specific authority over issue?</a:t>
            </a:r>
          </a:p>
          <a:p>
            <a:pPr lvl="1"/>
            <a:r>
              <a:rPr lang="en-US" dirty="0"/>
              <a:t>Within ASCCC purview to recommend?</a:t>
            </a:r>
          </a:p>
          <a:p>
            <a:r>
              <a:rPr lang="en-US" dirty="0"/>
              <a:t>Ensure</a:t>
            </a:r>
          </a:p>
          <a:p>
            <a:pPr lvl="1"/>
            <a:r>
              <a:rPr lang="en-US" dirty="0"/>
              <a:t>Does ASCCC have power/authority to fulfill this goal?</a:t>
            </a:r>
          </a:p>
          <a:p>
            <a:pPr lvl="1"/>
            <a:r>
              <a:rPr lang="en-US" dirty="0"/>
              <a:t>If not, consider “work with”</a:t>
            </a:r>
          </a:p>
          <a:p>
            <a:r>
              <a:rPr lang="en-US" dirty="0"/>
              <a:t>Work with</a:t>
            </a:r>
          </a:p>
          <a:p>
            <a:pPr lvl="1"/>
            <a:r>
              <a:rPr lang="en-US" dirty="0"/>
              <a:t>Often followed by another direction to accomplish something</a:t>
            </a:r>
          </a:p>
          <a:p>
            <a:r>
              <a:rPr lang="en-US" dirty="0"/>
              <a:t>Assert or affirm</a:t>
            </a:r>
          </a:p>
          <a:p>
            <a:pPr lvl="1"/>
            <a:r>
              <a:rPr lang="en-US" dirty="0"/>
              <a:t>Has the ASCCC already research and developed a position?</a:t>
            </a:r>
          </a:p>
          <a:p>
            <a:pPr lvl="1"/>
            <a:r>
              <a:rPr lang="en-US" dirty="0"/>
              <a:t>If not, considering using “explore” so field can discuss and build foundation for issue</a:t>
            </a:r>
          </a:p>
          <a:p>
            <a:endParaRPr lang="en-US" dirty="0"/>
          </a:p>
        </p:txBody>
      </p:sp>
      <p:sp>
        <p:nvSpPr>
          <p:cNvPr id="4" name="Slide Number Placeholder 3">
            <a:extLst>
              <a:ext uri="{FF2B5EF4-FFF2-40B4-BE49-F238E27FC236}">
                <a16:creationId xmlns:a16="http://schemas.microsoft.com/office/drawing/2014/main" id="{B2D34A1E-823E-74C3-51D5-ECCB666B1CFF}"/>
              </a:ext>
            </a:extLst>
          </p:cNvPr>
          <p:cNvSpPr>
            <a:spLocks noGrp="1"/>
          </p:cNvSpPr>
          <p:nvPr>
            <p:ph type="sldNum" sz="quarter" idx="12"/>
          </p:nvPr>
        </p:nvSpPr>
        <p:spPr/>
        <p:txBody>
          <a:bodyPr/>
          <a:lstStyle/>
          <a:p>
            <a:fld id="{FC94C22D-D015-6649-B5C3-596F33FC97D2}" type="slidenum">
              <a:rPr lang="en-US" smtClean="0"/>
              <a:t>17</a:t>
            </a:fld>
            <a:endParaRPr lang="en-US" dirty="0"/>
          </a:p>
        </p:txBody>
      </p:sp>
    </p:spTree>
    <p:extLst>
      <p:ext uri="{BB962C8B-B14F-4D97-AF65-F5344CB8AC3E}">
        <p14:creationId xmlns:p14="http://schemas.microsoft.com/office/powerpoint/2010/main" val="1073770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04FE4-DDD6-901A-32F1-3BE09C9EC938}"/>
              </a:ext>
            </a:extLst>
          </p:cNvPr>
          <p:cNvSpPr>
            <a:spLocks noGrp="1"/>
          </p:cNvSpPr>
          <p:nvPr>
            <p:ph type="title"/>
          </p:nvPr>
        </p:nvSpPr>
        <p:spPr/>
        <p:txBody>
          <a:bodyPr/>
          <a:lstStyle/>
          <a:p>
            <a:r>
              <a:rPr lang="en-US" dirty="0"/>
              <a:t>Writing Resolutions: Resolved Statements</a:t>
            </a:r>
          </a:p>
        </p:txBody>
      </p:sp>
      <p:sp>
        <p:nvSpPr>
          <p:cNvPr id="3" name="Content Placeholder 2">
            <a:extLst>
              <a:ext uri="{FF2B5EF4-FFF2-40B4-BE49-F238E27FC236}">
                <a16:creationId xmlns:a16="http://schemas.microsoft.com/office/drawing/2014/main" id="{675D95A9-2700-7F80-E727-5D6D0B5F0C7D}"/>
              </a:ext>
            </a:extLst>
          </p:cNvPr>
          <p:cNvSpPr>
            <a:spLocks noGrp="1"/>
          </p:cNvSpPr>
          <p:nvPr>
            <p:ph idx="1"/>
          </p:nvPr>
        </p:nvSpPr>
        <p:spPr/>
        <p:txBody>
          <a:bodyPr/>
          <a:lstStyle/>
          <a:p>
            <a:r>
              <a:rPr lang="en-US" dirty="0"/>
              <a:t>Must begin with “Resolved, That the Academic Senate for California Community Colleges . . .” </a:t>
            </a:r>
          </a:p>
          <a:p>
            <a:r>
              <a:rPr lang="en-US" dirty="0"/>
              <a:t>Each must be able to stand alone </a:t>
            </a:r>
          </a:p>
          <a:p>
            <a:r>
              <a:rPr lang="en-US" dirty="0"/>
              <a:t>Must be actionable </a:t>
            </a:r>
          </a:p>
          <a:p>
            <a:r>
              <a:rPr lang="en-US" dirty="0"/>
              <a:t>Must be supported by the Whereas statements </a:t>
            </a:r>
          </a:p>
          <a:p>
            <a:endParaRPr lang="en-US" dirty="0"/>
          </a:p>
        </p:txBody>
      </p:sp>
      <p:sp>
        <p:nvSpPr>
          <p:cNvPr id="4" name="Slide Number Placeholder 3">
            <a:extLst>
              <a:ext uri="{FF2B5EF4-FFF2-40B4-BE49-F238E27FC236}">
                <a16:creationId xmlns:a16="http://schemas.microsoft.com/office/drawing/2014/main" id="{B2D34A1E-823E-74C3-51D5-ECCB666B1CFF}"/>
              </a:ext>
            </a:extLst>
          </p:cNvPr>
          <p:cNvSpPr>
            <a:spLocks noGrp="1"/>
          </p:cNvSpPr>
          <p:nvPr>
            <p:ph type="sldNum" sz="quarter" idx="12"/>
          </p:nvPr>
        </p:nvSpPr>
        <p:spPr/>
        <p:txBody>
          <a:bodyPr/>
          <a:lstStyle/>
          <a:p>
            <a:fld id="{FC94C22D-D015-6649-B5C3-596F33FC97D2}" type="slidenum">
              <a:rPr lang="en-US" smtClean="0"/>
              <a:t>18</a:t>
            </a:fld>
            <a:endParaRPr lang="en-US" dirty="0"/>
          </a:p>
        </p:txBody>
      </p:sp>
    </p:spTree>
    <p:extLst>
      <p:ext uri="{BB962C8B-B14F-4D97-AF65-F5344CB8AC3E}">
        <p14:creationId xmlns:p14="http://schemas.microsoft.com/office/powerpoint/2010/main" val="3416225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C9FF-00F7-E2F3-CF3A-D7806A7968A9}"/>
              </a:ext>
            </a:extLst>
          </p:cNvPr>
          <p:cNvSpPr>
            <a:spLocks noGrp="1"/>
          </p:cNvSpPr>
          <p:nvPr>
            <p:ph type="title"/>
          </p:nvPr>
        </p:nvSpPr>
        <p:spPr/>
        <p:txBody>
          <a:bodyPr/>
          <a:lstStyle/>
          <a:p>
            <a:r>
              <a:rPr lang="en-US" dirty="0"/>
              <a:t>Writing Resolutions: Amendments</a:t>
            </a:r>
          </a:p>
        </p:txBody>
      </p:sp>
      <p:sp>
        <p:nvSpPr>
          <p:cNvPr id="3" name="Content Placeholder 2">
            <a:extLst>
              <a:ext uri="{FF2B5EF4-FFF2-40B4-BE49-F238E27FC236}">
                <a16:creationId xmlns:a16="http://schemas.microsoft.com/office/drawing/2014/main" id="{61B956CA-C387-F854-196D-19C897643155}"/>
              </a:ext>
            </a:extLst>
          </p:cNvPr>
          <p:cNvSpPr>
            <a:spLocks noGrp="1"/>
          </p:cNvSpPr>
          <p:nvPr>
            <p:ph idx="1"/>
          </p:nvPr>
        </p:nvSpPr>
        <p:spPr/>
        <p:txBody>
          <a:bodyPr>
            <a:normAutofit lnSpcReduction="10000"/>
          </a:bodyPr>
          <a:lstStyle/>
          <a:p>
            <a:r>
              <a:rPr lang="en-US" sz="2400" dirty="0">
                <a:solidFill>
                  <a:srgbClr val="404040"/>
                </a:solidFill>
              </a:rPr>
              <a:t>Write amendments to help clarify intent and/or expand the scope of a resolution</a:t>
            </a:r>
          </a:p>
          <a:p>
            <a:r>
              <a:rPr lang="en-US" sz="2400" dirty="0">
                <a:solidFill>
                  <a:srgbClr val="404040"/>
                </a:solidFill>
              </a:rPr>
              <a:t>Submit amendments using:</a:t>
            </a:r>
          </a:p>
          <a:p>
            <a:pPr lvl="1"/>
            <a:r>
              <a:rPr lang="en-US" sz="2200" u="sng" dirty="0">
                <a:solidFill>
                  <a:srgbClr val="404040"/>
                </a:solidFill>
              </a:rPr>
              <a:t>Underlining new text</a:t>
            </a:r>
          </a:p>
          <a:p>
            <a:pPr lvl="1"/>
            <a:r>
              <a:rPr lang="en-US" sz="2200" strike="sngStrike" dirty="0">
                <a:solidFill>
                  <a:srgbClr val="404040"/>
                </a:solidFill>
              </a:rPr>
              <a:t>Strikethrough for deleted text</a:t>
            </a:r>
          </a:p>
          <a:p>
            <a:pPr lvl="1"/>
            <a:r>
              <a:rPr lang="en-US" sz="2200" dirty="0">
                <a:solidFill>
                  <a:srgbClr val="404040"/>
                </a:solidFill>
              </a:rPr>
              <a:t>Do not use track changes</a:t>
            </a:r>
          </a:p>
          <a:p>
            <a:r>
              <a:rPr lang="en-US" sz="2400" dirty="0">
                <a:solidFill>
                  <a:srgbClr val="404040"/>
                </a:solidFill>
              </a:rPr>
              <a:t>Review the title after adding an amendment—amend the title if necessary</a:t>
            </a:r>
          </a:p>
          <a:p>
            <a:r>
              <a:rPr lang="en-US" sz="2400" dirty="0">
                <a:solidFill>
                  <a:srgbClr val="404040"/>
                </a:solidFill>
              </a:rPr>
              <a:t>Make sure amendments do not result in inconsistencies within a resolution or reverse the intent of the resolution (better to vote the resolution down)</a:t>
            </a:r>
          </a:p>
          <a:p>
            <a:r>
              <a:rPr lang="en-US" sz="2400" dirty="0">
                <a:solidFill>
                  <a:srgbClr val="404040"/>
                </a:solidFill>
              </a:rPr>
              <a:t>Include contact and seconders for each amendment </a:t>
            </a:r>
          </a:p>
          <a:p>
            <a:endParaRPr lang="en-US" dirty="0"/>
          </a:p>
        </p:txBody>
      </p:sp>
      <p:sp>
        <p:nvSpPr>
          <p:cNvPr id="4" name="Slide Number Placeholder 3">
            <a:extLst>
              <a:ext uri="{FF2B5EF4-FFF2-40B4-BE49-F238E27FC236}">
                <a16:creationId xmlns:a16="http://schemas.microsoft.com/office/drawing/2014/main" id="{703C0891-3343-8987-44FC-099802868A40}"/>
              </a:ext>
            </a:extLst>
          </p:cNvPr>
          <p:cNvSpPr>
            <a:spLocks noGrp="1"/>
          </p:cNvSpPr>
          <p:nvPr>
            <p:ph type="sldNum" sz="quarter" idx="12"/>
          </p:nvPr>
        </p:nvSpPr>
        <p:spPr/>
        <p:txBody>
          <a:bodyPr/>
          <a:lstStyle/>
          <a:p>
            <a:fld id="{FC94C22D-D015-6649-B5C3-596F33FC97D2}" type="slidenum">
              <a:rPr lang="en-US" smtClean="0"/>
              <a:t>19</a:t>
            </a:fld>
            <a:endParaRPr lang="en-US" dirty="0"/>
          </a:p>
        </p:txBody>
      </p:sp>
    </p:spTree>
    <p:extLst>
      <p:ext uri="{BB962C8B-B14F-4D97-AF65-F5344CB8AC3E}">
        <p14:creationId xmlns:p14="http://schemas.microsoft.com/office/powerpoint/2010/main" val="128574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F560-C78D-0D4D-C94A-2687ECE8564E}"/>
              </a:ext>
            </a:extLst>
          </p:cNvPr>
          <p:cNvSpPr>
            <a:spLocks noGrp="1"/>
          </p:cNvSpPr>
          <p:nvPr>
            <p:ph type="title"/>
          </p:nvPr>
        </p:nvSpPr>
        <p:spPr/>
        <p:txBody>
          <a:bodyPr/>
          <a:lstStyle/>
          <a:p>
            <a:r>
              <a:rPr lang="en-US" dirty="0"/>
              <a:t>Session Description</a:t>
            </a:r>
          </a:p>
        </p:txBody>
      </p:sp>
      <p:sp>
        <p:nvSpPr>
          <p:cNvPr id="3" name="Content Placeholder 2">
            <a:extLst>
              <a:ext uri="{FF2B5EF4-FFF2-40B4-BE49-F238E27FC236}">
                <a16:creationId xmlns:a16="http://schemas.microsoft.com/office/drawing/2014/main" id="{D7D2C1A3-AA2C-A8FF-43F1-1C21A9CE64DB}"/>
              </a:ext>
            </a:extLst>
          </p:cNvPr>
          <p:cNvSpPr>
            <a:spLocks noGrp="1"/>
          </p:cNvSpPr>
          <p:nvPr>
            <p:ph idx="1"/>
          </p:nvPr>
        </p:nvSpPr>
        <p:spPr/>
        <p:txBody>
          <a:bodyPr>
            <a:normAutofit/>
          </a:bodyPr>
          <a:lstStyle/>
          <a:p>
            <a:r>
              <a:rPr lang="en-US" dirty="0"/>
              <a:t>Whereas, at local, district, and statewide levels, academic senates rely on clear, actionable resolutions to set their direction and take positions; and </a:t>
            </a:r>
          </a:p>
          <a:p>
            <a:r>
              <a:rPr lang="en-US" dirty="0"/>
              <a:t>Whereas, The ASCCC resolutions process is an inclusive and transparent process that allows for all California community college faculty to participate in making policy recommendations that guide and impact our system;</a:t>
            </a:r>
          </a:p>
          <a:p>
            <a:r>
              <a:rPr lang="en-US" dirty="0"/>
              <a:t>Resolved, that attendees come to this session to learn how to develop statewide resolutions that are more likely to be approved; and</a:t>
            </a:r>
          </a:p>
          <a:p>
            <a:r>
              <a:rPr lang="en-US" dirty="0"/>
              <a:t>Resolved, the presenters will delve deeper into the details of the Resolutions Handbook and help participants fine-tune resolutions for the Mock Plenary session on Saturday. </a:t>
            </a:r>
          </a:p>
        </p:txBody>
      </p:sp>
      <p:sp>
        <p:nvSpPr>
          <p:cNvPr id="4" name="Slide Number Placeholder 3">
            <a:extLst>
              <a:ext uri="{FF2B5EF4-FFF2-40B4-BE49-F238E27FC236}">
                <a16:creationId xmlns:a16="http://schemas.microsoft.com/office/drawing/2014/main" id="{5ABB6DF2-5BCE-1EF2-BDFA-6DC31425ECEF}"/>
              </a:ext>
            </a:extLst>
          </p:cNvPr>
          <p:cNvSpPr>
            <a:spLocks noGrp="1"/>
          </p:cNvSpPr>
          <p:nvPr>
            <p:ph type="sldNum" sz="quarter" idx="12"/>
          </p:nvPr>
        </p:nvSpPr>
        <p:spPr/>
        <p:txBody>
          <a:bodyPr/>
          <a:lstStyle/>
          <a:p>
            <a:fld id="{FC94C22D-D015-6649-B5C3-596F33FC97D2}" type="slidenum">
              <a:rPr lang="en-US" smtClean="0"/>
              <a:t>2</a:t>
            </a:fld>
            <a:endParaRPr lang="en-US" dirty="0"/>
          </a:p>
        </p:txBody>
      </p:sp>
    </p:spTree>
    <p:extLst>
      <p:ext uri="{BB962C8B-B14F-4D97-AF65-F5344CB8AC3E}">
        <p14:creationId xmlns:p14="http://schemas.microsoft.com/office/powerpoint/2010/main" val="394723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C9FF-00F7-E2F3-CF3A-D7806A7968A9}"/>
              </a:ext>
            </a:extLst>
          </p:cNvPr>
          <p:cNvSpPr>
            <a:spLocks noGrp="1"/>
          </p:cNvSpPr>
          <p:nvPr>
            <p:ph type="title"/>
          </p:nvPr>
        </p:nvSpPr>
        <p:spPr/>
        <p:txBody>
          <a:bodyPr/>
          <a:lstStyle/>
          <a:p>
            <a:r>
              <a:rPr lang="en-US" dirty="0"/>
              <a:t>Writing Resolutions: Contact and Seconders</a:t>
            </a:r>
          </a:p>
        </p:txBody>
      </p:sp>
      <p:sp>
        <p:nvSpPr>
          <p:cNvPr id="3" name="Content Placeholder 2">
            <a:extLst>
              <a:ext uri="{FF2B5EF4-FFF2-40B4-BE49-F238E27FC236}">
                <a16:creationId xmlns:a16="http://schemas.microsoft.com/office/drawing/2014/main" id="{61B956CA-C387-F854-196D-19C897643155}"/>
              </a:ext>
            </a:extLst>
          </p:cNvPr>
          <p:cNvSpPr>
            <a:spLocks noGrp="1"/>
          </p:cNvSpPr>
          <p:nvPr>
            <p:ph idx="1"/>
          </p:nvPr>
        </p:nvSpPr>
        <p:spPr/>
        <p:txBody>
          <a:bodyPr/>
          <a:lstStyle/>
          <a:p>
            <a:pPr marL="0" indent="0">
              <a:buNone/>
            </a:pPr>
            <a:r>
              <a:rPr lang="en-US" sz="2400" dirty="0">
                <a:solidFill>
                  <a:srgbClr val="404040"/>
                </a:solidFill>
              </a:rPr>
              <a:t>If you submit a resolution or amendment</a:t>
            </a:r>
          </a:p>
          <a:p>
            <a:r>
              <a:rPr lang="en-US" sz="2400" dirty="0">
                <a:solidFill>
                  <a:srgbClr val="404040"/>
                </a:solidFill>
              </a:rPr>
              <a:t>List your full name, your college, and email address</a:t>
            </a:r>
          </a:p>
          <a:p>
            <a:r>
              <a:rPr lang="en-US" sz="2400" dirty="0">
                <a:solidFill>
                  <a:srgbClr val="404040"/>
                </a:solidFill>
              </a:rPr>
              <a:t>Pre-session resolutions from committees are identified as such</a:t>
            </a:r>
          </a:p>
          <a:p>
            <a:r>
              <a:rPr lang="en-US" sz="2400" dirty="0">
                <a:solidFill>
                  <a:srgbClr val="404040"/>
                </a:solidFill>
              </a:rPr>
              <a:t>Four seconders are required</a:t>
            </a:r>
          </a:p>
          <a:p>
            <a:pPr lvl="1"/>
            <a:r>
              <a:rPr lang="en-US" sz="2200" dirty="0">
                <a:solidFill>
                  <a:srgbClr val="404040"/>
                </a:solidFill>
              </a:rPr>
              <a:t>Must be voting delegates</a:t>
            </a:r>
          </a:p>
          <a:p>
            <a:pPr lvl="1"/>
            <a:r>
              <a:rPr lang="en-US" sz="2200" dirty="0">
                <a:solidFill>
                  <a:srgbClr val="404040"/>
                </a:solidFill>
              </a:rPr>
              <a:t>Need full name and college</a:t>
            </a:r>
          </a:p>
          <a:p>
            <a:pPr lvl="1"/>
            <a:r>
              <a:rPr lang="en-US" sz="2200" dirty="0">
                <a:solidFill>
                  <a:srgbClr val="404040"/>
                </a:solidFill>
              </a:rPr>
              <a:t>Include email addresses </a:t>
            </a:r>
          </a:p>
          <a:p>
            <a:endParaRPr lang="en-US" dirty="0"/>
          </a:p>
        </p:txBody>
      </p:sp>
      <p:sp>
        <p:nvSpPr>
          <p:cNvPr id="4" name="Slide Number Placeholder 3">
            <a:extLst>
              <a:ext uri="{FF2B5EF4-FFF2-40B4-BE49-F238E27FC236}">
                <a16:creationId xmlns:a16="http://schemas.microsoft.com/office/drawing/2014/main" id="{703C0891-3343-8987-44FC-099802868A40}"/>
              </a:ext>
            </a:extLst>
          </p:cNvPr>
          <p:cNvSpPr>
            <a:spLocks noGrp="1"/>
          </p:cNvSpPr>
          <p:nvPr>
            <p:ph type="sldNum" sz="quarter" idx="12"/>
          </p:nvPr>
        </p:nvSpPr>
        <p:spPr/>
        <p:txBody>
          <a:bodyPr/>
          <a:lstStyle/>
          <a:p>
            <a:fld id="{FC94C22D-D015-6649-B5C3-596F33FC97D2}" type="slidenum">
              <a:rPr lang="en-US" smtClean="0"/>
              <a:t>20</a:t>
            </a:fld>
            <a:endParaRPr lang="en-US" dirty="0"/>
          </a:p>
        </p:txBody>
      </p:sp>
    </p:spTree>
    <p:extLst>
      <p:ext uri="{BB962C8B-B14F-4D97-AF65-F5344CB8AC3E}">
        <p14:creationId xmlns:p14="http://schemas.microsoft.com/office/powerpoint/2010/main" val="2014566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C9FF-00F7-E2F3-CF3A-D7806A7968A9}"/>
              </a:ext>
            </a:extLst>
          </p:cNvPr>
          <p:cNvSpPr>
            <a:spLocks noGrp="1"/>
          </p:cNvSpPr>
          <p:nvPr>
            <p:ph type="title"/>
          </p:nvPr>
        </p:nvSpPr>
        <p:spPr/>
        <p:txBody>
          <a:bodyPr/>
          <a:lstStyle/>
          <a:p>
            <a:r>
              <a:rPr lang="en-US" dirty="0"/>
              <a:t>Writing Resolutions: Submission</a:t>
            </a:r>
          </a:p>
        </p:txBody>
      </p:sp>
      <p:sp>
        <p:nvSpPr>
          <p:cNvPr id="3" name="Content Placeholder 2">
            <a:extLst>
              <a:ext uri="{FF2B5EF4-FFF2-40B4-BE49-F238E27FC236}">
                <a16:creationId xmlns:a16="http://schemas.microsoft.com/office/drawing/2014/main" id="{61B956CA-C387-F854-196D-19C897643155}"/>
              </a:ext>
            </a:extLst>
          </p:cNvPr>
          <p:cNvSpPr>
            <a:spLocks noGrp="1"/>
          </p:cNvSpPr>
          <p:nvPr>
            <p:ph idx="1"/>
          </p:nvPr>
        </p:nvSpPr>
        <p:spPr/>
        <p:txBody>
          <a:bodyPr/>
          <a:lstStyle/>
          <a:p>
            <a:r>
              <a:rPr lang="en-US" dirty="0"/>
              <a:t>Submit to </a:t>
            </a:r>
            <a:r>
              <a:rPr lang="en-US" dirty="0">
                <a:hlinkClick r:id="rId3"/>
              </a:rPr>
              <a:t>resolutions@asccc.org</a:t>
            </a:r>
            <a:endParaRPr lang="en-US" dirty="0"/>
          </a:p>
          <a:p>
            <a:r>
              <a:rPr lang="en-US" dirty="0"/>
              <a:t>Include contact and seconder information</a:t>
            </a:r>
          </a:p>
          <a:p>
            <a:endParaRPr lang="en-US" dirty="0"/>
          </a:p>
        </p:txBody>
      </p:sp>
      <p:sp>
        <p:nvSpPr>
          <p:cNvPr id="4" name="Slide Number Placeholder 3">
            <a:extLst>
              <a:ext uri="{FF2B5EF4-FFF2-40B4-BE49-F238E27FC236}">
                <a16:creationId xmlns:a16="http://schemas.microsoft.com/office/drawing/2014/main" id="{703C0891-3343-8987-44FC-099802868A40}"/>
              </a:ext>
            </a:extLst>
          </p:cNvPr>
          <p:cNvSpPr>
            <a:spLocks noGrp="1"/>
          </p:cNvSpPr>
          <p:nvPr>
            <p:ph type="sldNum" sz="quarter" idx="12"/>
          </p:nvPr>
        </p:nvSpPr>
        <p:spPr/>
        <p:txBody>
          <a:bodyPr/>
          <a:lstStyle/>
          <a:p>
            <a:fld id="{FC94C22D-D015-6649-B5C3-596F33FC97D2}" type="slidenum">
              <a:rPr lang="en-US" smtClean="0"/>
              <a:t>21</a:t>
            </a:fld>
            <a:endParaRPr lang="en-US" dirty="0"/>
          </a:p>
        </p:txBody>
      </p:sp>
    </p:spTree>
    <p:extLst>
      <p:ext uri="{BB962C8B-B14F-4D97-AF65-F5344CB8AC3E}">
        <p14:creationId xmlns:p14="http://schemas.microsoft.com/office/powerpoint/2010/main" val="4001946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C9FF-00F7-E2F3-CF3A-D7806A7968A9}"/>
              </a:ext>
            </a:extLst>
          </p:cNvPr>
          <p:cNvSpPr>
            <a:spLocks noGrp="1"/>
          </p:cNvSpPr>
          <p:nvPr>
            <p:ph type="title"/>
          </p:nvPr>
        </p:nvSpPr>
        <p:spPr/>
        <p:txBody>
          <a:bodyPr/>
          <a:lstStyle/>
          <a:p>
            <a:r>
              <a:rPr lang="en-US" dirty="0"/>
              <a:t>Activity: If Time Permits</a:t>
            </a:r>
          </a:p>
        </p:txBody>
      </p:sp>
      <p:sp>
        <p:nvSpPr>
          <p:cNvPr id="3" name="Content Placeholder 2">
            <a:extLst>
              <a:ext uri="{FF2B5EF4-FFF2-40B4-BE49-F238E27FC236}">
                <a16:creationId xmlns:a16="http://schemas.microsoft.com/office/drawing/2014/main" id="{61B956CA-C387-F854-196D-19C897643155}"/>
              </a:ext>
            </a:extLst>
          </p:cNvPr>
          <p:cNvSpPr>
            <a:spLocks noGrp="1"/>
          </p:cNvSpPr>
          <p:nvPr>
            <p:ph idx="1"/>
          </p:nvPr>
        </p:nvSpPr>
        <p:spPr/>
        <p:txBody>
          <a:bodyPr/>
          <a:lstStyle/>
          <a:p>
            <a:r>
              <a:rPr lang="en-US" dirty="0"/>
              <a:t>Work on short resolution for the Mock Plenary</a:t>
            </a:r>
          </a:p>
          <a:p>
            <a:r>
              <a:rPr lang="en-US" dirty="0"/>
              <a:t>Groups of roughly 4 people</a:t>
            </a:r>
          </a:p>
          <a:p>
            <a:r>
              <a:rPr lang="en-US" dirty="0"/>
              <a:t>15 minutes</a:t>
            </a:r>
          </a:p>
          <a:p>
            <a:r>
              <a:rPr lang="en-US" dirty="0"/>
              <a:t>Select a CONTACT to submit resolution or amendment</a:t>
            </a:r>
          </a:p>
          <a:p>
            <a:endParaRPr lang="en-US" dirty="0"/>
          </a:p>
        </p:txBody>
      </p:sp>
      <p:sp>
        <p:nvSpPr>
          <p:cNvPr id="4" name="Slide Number Placeholder 3">
            <a:extLst>
              <a:ext uri="{FF2B5EF4-FFF2-40B4-BE49-F238E27FC236}">
                <a16:creationId xmlns:a16="http://schemas.microsoft.com/office/drawing/2014/main" id="{703C0891-3343-8987-44FC-099802868A40}"/>
              </a:ext>
            </a:extLst>
          </p:cNvPr>
          <p:cNvSpPr>
            <a:spLocks noGrp="1"/>
          </p:cNvSpPr>
          <p:nvPr>
            <p:ph type="sldNum" sz="quarter" idx="12"/>
          </p:nvPr>
        </p:nvSpPr>
        <p:spPr/>
        <p:txBody>
          <a:bodyPr/>
          <a:lstStyle/>
          <a:p>
            <a:fld id="{FC94C22D-D015-6649-B5C3-596F33FC97D2}" type="slidenum">
              <a:rPr lang="en-US" smtClean="0"/>
              <a:t>22</a:t>
            </a:fld>
            <a:endParaRPr lang="en-US" dirty="0"/>
          </a:p>
        </p:txBody>
      </p:sp>
    </p:spTree>
    <p:extLst>
      <p:ext uri="{BB962C8B-B14F-4D97-AF65-F5344CB8AC3E}">
        <p14:creationId xmlns:p14="http://schemas.microsoft.com/office/powerpoint/2010/main" val="1540266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04FE4-DDD6-901A-32F1-3BE09C9EC938}"/>
              </a:ext>
            </a:extLst>
          </p:cNvPr>
          <p:cNvSpPr>
            <a:spLocks noGrp="1"/>
          </p:cNvSpPr>
          <p:nvPr>
            <p:ph type="title"/>
          </p:nvPr>
        </p:nvSpPr>
        <p:spPr/>
        <p:txBody>
          <a:bodyPr/>
          <a:lstStyle/>
          <a:p>
            <a:r>
              <a:rPr lang="en-US" dirty="0"/>
              <a:t>Reminders for Mock Plenary Session</a:t>
            </a:r>
          </a:p>
        </p:txBody>
      </p:sp>
      <p:sp>
        <p:nvSpPr>
          <p:cNvPr id="3" name="Content Placeholder 2">
            <a:extLst>
              <a:ext uri="{FF2B5EF4-FFF2-40B4-BE49-F238E27FC236}">
                <a16:creationId xmlns:a16="http://schemas.microsoft.com/office/drawing/2014/main" id="{675D95A9-2700-7F80-E727-5D6D0B5F0C7D}"/>
              </a:ext>
            </a:extLst>
          </p:cNvPr>
          <p:cNvSpPr>
            <a:spLocks noGrp="1"/>
          </p:cNvSpPr>
          <p:nvPr>
            <p:ph idx="1"/>
          </p:nvPr>
        </p:nvSpPr>
        <p:spPr/>
        <p:txBody>
          <a:bodyPr/>
          <a:lstStyle/>
          <a:p>
            <a:r>
              <a:rPr lang="en-US" dirty="0"/>
              <a:t>By 6pm today (Thu Jun 15) submit mock resolutions</a:t>
            </a:r>
          </a:p>
          <a:p>
            <a:r>
              <a:rPr lang="en-US" dirty="0"/>
              <a:t>By 1pm tomorrow (Fri Jun 16) submit mock amendments and urgent resolutions</a:t>
            </a:r>
          </a:p>
          <a:p>
            <a:r>
              <a:rPr lang="en-US" dirty="0"/>
              <a:t>Must obtain 4 seconders</a:t>
            </a:r>
          </a:p>
          <a:p>
            <a:pPr lvl="1"/>
            <a:r>
              <a:rPr lang="en-US" dirty="0"/>
              <a:t>Submit name, college, email for each seconder </a:t>
            </a:r>
          </a:p>
          <a:p>
            <a:r>
              <a:rPr lang="en-US" dirty="0"/>
              <a:t>Submit to </a:t>
            </a:r>
            <a:r>
              <a:rPr lang="en-US" dirty="0">
                <a:hlinkClick r:id="rId2"/>
              </a:rPr>
              <a:t>resolutions@asccc.org</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2D34A1E-823E-74C3-51D5-ECCB666B1CFF}"/>
              </a:ext>
            </a:extLst>
          </p:cNvPr>
          <p:cNvSpPr>
            <a:spLocks noGrp="1"/>
          </p:cNvSpPr>
          <p:nvPr>
            <p:ph type="sldNum" sz="quarter" idx="12"/>
          </p:nvPr>
        </p:nvSpPr>
        <p:spPr/>
        <p:txBody>
          <a:bodyPr/>
          <a:lstStyle/>
          <a:p>
            <a:fld id="{FC94C22D-D015-6649-B5C3-596F33FC97D2}" type="slidenum">
              <a:rPr lang="en-US" smtClean="0"/>
              <a:t>23</a:t>
            </a:fld>
            <a:endParaRPr lang="en-US" dirty="0"/>
          </a:p>
        </p:txBody>
      </p:sp>
    </p:spTree>
    <p:extLst>
      <p:ext uri="{BB962C8B-B14F-4D97-AF65-F5344CB8AC3E}">
        <p14:creationId xmlns:p14="http://schemas.microsoft.com/office/powerpoint/2010/main" val="2360698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166EC-7244-923E-6A9A-A3A9523886A4}"/>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AEB00B38-3F6C-ABCD-AD97-21DAEB226CB6}"/>
              </a:ext>
            </a:extLst>
          </p:cNvPr>
          <p:cNvSpPr>
            <a:spLocks noGrp="1"/>
          </p:cNvSpPr>
          <p:nvPr>
            <p:ph idx="1"/>
          </p:nvPr>
        </p:nvSpPr>
        <p:spPr/>
        <p:txBody>
          <a:bodyPr/>
          <a:lstStyle/>
          <a:p>
            <a:r>
              <a:rPr lang="en-US" dirty="0">
                <a:hlinkClick r:id="rId2"/>
              </a:rPr>
              <a:t>Resolutions Handbook 2021</a:t>
            </a:r>
            <a:endParaRPr lang="en-US" dirty="0"/>
          </a:p>
          <a:p>
            <a:r>
              <a:rPr lang="en-US" dirty="0"/>
              <a:t>Searchable </a:t>
            </a:r>
            <a:r>
              <a:rPr lang="en-US" dirty="0">
                <a:hlinkClick r:id="rId3"/>
              </a:rPr>
              <a:t>adopted resolutions</a:t>
            </a:r>
            <a:endParaRPr lang="en-US" dirty="0"/>
          </a:p>
          <a:p>
            <a:r>
              <a:rPr lang="en-US" dirty="0">
                <a:hlinkClick r:id="rId4"/>
              </a:rPr>
              <a:t>Local Senates Handbook</a:t>
            </a:r>
            <a:endParaRPr lang="en-US" dirty="0"/>
          </a:p>
          <a:p>
            <a:r>
              <a:rPr lang="en-US" dirty="0"/>
              <a:t>Resolution questions: </a:t>
            </a:r>
            <a:r>
              <a:rPr lang="en-US" dirty="0">
                <a:hlinkClick r:id="rId5"/>
              </a:rPr>
              <a:t>resolutions@asccc.org</a:t>
            </a:r>
            <a:r>
              <a:rPr lang="en-US" dirty="0"/>
              <a:t> </a:t>
            </a:r>
          </a:p>
          <a:p>
            <a:r>
              <a:rPr lang="en-US" dirty="0"/>
              <a:t>General questions: </a:t>
            </a:r>
            <a:r>
              <a:rPr lang="en-US" dirty="0">
                <a:hlinkClick r:id="rId6"/>
              </a:rPr>
              <a:t>info@asccc.org</a:t>
            </a:r>
            <a:endParaRPr lang="en-US" dirty="0"/>
          </a:p>
          <a:p>
            <a:endParaRPr lang="en-US" dirty="0"/>
          </a:p>
        </p:txBody>
      </p:sp>
      <p:sp>
        <p:nvSpPr>
          <p:cNvPr id="4" name="Slide Number Placeholder 3">
            <a:extLst>
              <a:ext uri="{FF2B5EF4-FFF2-40B4-BE49-F238E27FC236}">
                <a16:creationId xmlns:a16="http://schemas.microsoft.com/office/drawing/2014/main" id="{4AF27656-BABB-A31C-81C5-0EA1EBCC7DF9}"/>
              </a:ext>
            </a:extLst>
          </p:cNvPr>
          <p:cNvSpPr>
            <a:spLocks noGrp="1"/>
          </p:cNvSpPr>
          <p:nvPr>
            <p:ph type="sldNum" sz="quarter" idx="12"/>
          </p:nvPr>
        </p:nvSpPr>
        <p:spPr/>
        <p:txBody>
          <a:bodyPr/>
          <a:lstStyle/>
          <a:p>
            <a:fld id="{FC94C22D-D015-6649-B5C3-596F33FC97D2}" type="slidenum">
              <a:rPr lang="en-US" smtClean="0"/>
              <a:t>24</a:t>
            </a:fld>
            <a:endParaRPr lang="en-US" dirty="0"/>
          </a:p>
        </p:txBody>
      </p:sp>
    </p:spTree>
    <p:extLst>
      <p:ext uri="{BB962C8B-B14F-4D97-AF65-F5344CB8AC3E}">
        <p14:creationId xmlns:p14="http://schemas.microsoft.com/office/powerpoint/2010/main" val="4035458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CDC0B-29AB-5D43-0AE7-13E6F0FE196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984F5A8A-A079-7942-8C83-143828462E65}"/>
              </a:ext>
            </a:extLst>
          </p:cNvPr>
          <p:cNvSpPr>
            <a:spLocks noGrp="1"/>
          </p:cNvSpPr>
          <p:nvPr>
            <p:ph idx="1"/>
          </p:nvPr>
        </p:nvSpPr>
        <p:spPr/>
        <p:txBody>
          <a:bodyPr/>
          <a:lstStyle/>
          <a:p>
            <a:r>
              <a:rPr lang="en-US" dirty="0"/>
              <a:t>Introductions</a:t>
            </a:r>
          </a:p>
          <a:p>
            <a:r>
              <a:rPr lang="en-US" dirty="0"/>
              <a:t>Purpose</a:t>
            </a:r>
          </a:p>
          <a:p>
            <a:r>
              <a:rPr lang="en-US" dirty="0"/>
              <a:t>Local Use</a:t>
            </a:r>
          </a:p>
          <a:p>
            <a:r>
              <a:rPr lang="en-US" dirty="0"/>
              <a:t>Writing Resolutions</a:t>
            </a:r>
          </a:p>
          <a:p>
            <a:r>
              <a:rPr lang="en-US" dirty="0"/>
              <a:t>Practice</a:t>
            </a:r>
          </a:p>
          <a:p>
            <a:r>
              <a:rPr lang="en-US" dirty="0"/>
              <a:t>Resources</a:t>
            </a:r>
          </a:p>
          <a:p>
            <a:endParaRPr lang="en-US" dirty="0"/>
          </a:p>
          <a:p>
            <a:endParaRPr lang="en-US" dirty="0"/>
          </a:p>
        </p:txBody>
      </p:sp>
      <p:sp>
        <p:nvSpPr>
          <p:cNvPr id="4" name="Slide Number Placeholder 3">
            <a:extLst>
              <a:ext uri="{FF2B5EF4-FFF2-40B4-BE49-F238E27FC236}">
                <a16:creationId xmlns:a16="http://schemas.microsoft.com/office/drawing/2014/main" id="{C88D4163-D98C-3D1E-1682-E80753E82778}"/>
              </a:ext>
            </a:extLst>
          </p:cNvPr>
          <p:cNvSpPr>
            <a:spLocks noGrp="1"/>
          </p:cNvSpPr>
          <p:nvPr>
            <p:ph type="sldNum" sz="quarter" idx="12"/>
          </p:nvPr>
        </p:nvSpPr>
        <p:spPr/>
        <p:txBody>
          <a:bodyPr/>
          <a:lstStyle/>
          <a:p>
            <a:fld id="{FC94C22D-D015-6649-B5C3-596F33FC97D2}" type="slidenum">
              <a:rPr lang="en-US" smtClean="0"/>
              <a:t>3</a:t>
            </a:fld>
            <a:endParaRPr lang="en-US" dirty="0"/>
          </a:p>
        </p:txBody>
      </p:sp>
    </p:spTree>
    <p:extLst>
      <p:ext uri="{BB962C8B-B14F-4D97-AF65-F5344CB8AC3E}">
        <p14:creationId xmlns:p14="http://schemas.microsoft.com/office/powerpoint/2010/main" val="2583964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0BE43-9929-14F7-7A69-6B82025BF5F2}"/>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A27F5880-DE88-118B-3FA3-FA319EA13977}"/>
              </a:ext>
            </a:extLst>
          </p:cNvPr>
          <p:cNvSpPr>
            <a:spLocks noGrp="1"/>
          </p:cNvSpPr>
          <p:nvPr>
            <p:ph idx="1"/>
          </p:nvPr>
        </p:nvSpPr>
        <p:spPr/>
        <p:txBody>
          <a:bodyPr/>
          <a:lstStyle/>
          <a:p>
            <a:r>
              <a:rPr lang="en-US" dirty="0"/>
              <a:t>Name</a:t>
            </a:r>
          </a:p>
          <a:p>
            <a:r>
              <a:rPr lang="en-US" dirty="0"/>
              <a:t>College</a:t>
            </a:r>
          </a:p>
          <a:p>
            <a:r>
              <a:rPr lang="en-US" dirty="0"/>
              <a:t>Leadership Role</a:t>
            </a:r>
          </a:p>
          <a:p>
            <a:r>
              <a:rPr lang="en-US" dirty="0"/>
              <a:t>Resolution topic idea or what you would like to learn from this session</a:t>
            </a:r>
          </a:p>
        </p:txBody>
      </p:sp>
      <p:sp>
        <p:nvSpPr>
          <p:cNvPr id="4" name="Slide Number Placeholder 3">
            <a:extLst>
              <a:ext uri="{FF2B5EF4-FFF2-40B4-BE49-F238E27FC236}">
                <a16:creationId xmlns:a16="http://schemas.microsoft.com/office/drawing/2014/main" id="{4FD83DCE-872E-AB02-388B-EDAF20EEF382}"/>
              </a:ext>
            </a:extLst>
          </p:cNvPr>
          <p:cNvSpPr>
            <a:spLocks noGrp="1"/>
          </p:cNvSpPr>
          <p:nvPr>
            <p:ph type="sldNum" sz="quarter" idx="12"/>
          </p:nvPr>
        </p:nvSpPr>
        <p:spPr/>
        <p:txBody>
          <a:bodyPr/>
          <a:lstStyle/>
          <a:p>
            <a:fld id="{FC94C22D-D015-6649-B5C3-596F33FC97D2}" type="slidenum">
              <a:rPr lang="en-US" smtClean="0"/>
              <a:t>4</a:t>
            </a:fld>
            <a:endParaRPr lang="en-US" dirty="0"/>
          </a:p>
        </p:txBody>
      </p:sp>
    </p:spTree>
    <p:extLst>
      <p:ext uri="{BB962C8B-B14F-4D97-AF65-F5344CB8AC3E}">
        <p14:creationId xmlns:p14="http://schemas.microsoft.com/office/powerpoint/2010/main" val="561050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27025-A4D7-4820-F0BD-C4535D2DB360}"/>
              </a:ext>
            </a:extLst>
          </p:cNvPr>
          <p:cNvSpPr>
            <a:spLocks noGrp="1"/>
          </p:cNvSpPr>
          <p:nvPr>
            <p:ph type="title"/>
          </p:nvPr>
        </p:nvSpPr>
        <p:spPr/>
        <p:txBody>
          <a:bodyPr/>
          <a:lstStyle/>
          <a:p>
            <a:r>
              <a:rPr lang="en-US" dirty="0"/>
              <a:t>Purpose—Collective Voice for Equity</a:t>
            </a:r>
          </a:p>
        </p:txBody>
      </p:sp>
      <p:sp>
        <p:nvSpPr>
          <p:cNvPr id="3" name="Content Placeholder 2">
            <a:extLst>
              <a:ext uri="{FF2B5EF4-FFF2-40B4-BE49-F238E27FC236}">
                <a16:creationId xmlns:a16="http://schemas.microsoft.com/office/drawing/2014/main" id="{FE6935D4-8C3E-A3E1-4284-05CBC1250740}"/>
              </a:ext>
            </a:extLst>
          </p:cNvPr>
          <p:cNvSpPr>
            <a:spLocks noGrp="1"/>
          </p:cNvSpPr>
          <p:nvPr>
            <p:ph idx="1"/>
          </p:nvPr>
        </p:nvSpPr>
        <p:spPr/>
        <p:txBody>
          <a:bodyPr/>
          <a:lstStyle/>
          <a:p>
            <a:pPr marL="0" lvl="0" indent="0" algn="l" rtl="0">
              <a:lnSpc>
                <a:spcPct val="90000"/>
              </a:lnSpc>
              <a:spcBef>
                <a:spcPts val="0"/>
              </a:spcBef>
              <a:spcAft>
                <a:spcPts val="0"/>
              </a:spcAft>
              <a:buNone/>
            </a:pPr>
            <a:r>
              <a:rPr lang="en-US" dirty="0"/>
              <a:t>The ASCCC employs the formal use of resolutions to identify and record the will of the academic senates of the California community colleges.</a:t>
            </a:r>
          </a:p>
          <a:p>
            <a:pPr marL="0" lvl="0" indent="0" algn="l" rtl="0">
              <a:lnSpc>
                <a:spcPct val="90000"/>
              </a:lnSpc>
              <a:spcBef>
                <a:spcPts val="0"/>
              </a:spcBef>
              <a:spcAft>
                <a:spcPts val="0"/>
              </a:spcAft>
              <a:buNone/>
            </a:pPr>
            <a:endParaRPr lang="en-US" dirty="0"/>
          </a:p>
          <a:p>
            <a:pPr marL="0" lvl="0" indent="0" algn="l" rtl="0">
              <a:lnSpc>
                <a:spcPct val="90000"/>
              </a:lnSpc>
              <a:spcBef>
                <a:spcPts val="0"/>
              </a:spcBef>
              <a:spcAft>
                <a:spcPts val="0"/>
              </a:spcAft>
              <a:buNone/>
            </a:pPr>
            <a:r>
              <a:rPr lang="en-US" dirty="0"/>
              <a:t>Adopted resolutions are implemented to:</a:t>
            </a:r>
          </a:p>
          <a:p>
            <a:pPr marL="0" lvl="0" indent="0" algn="l" rtl="0">
              <a:lnSpc>
                <a:spcPct val="90000"/>
              </a:lnSpc>
              <a:spcBef>
                <a:spcPts val="0"/>
              </a:spcBef>
              <a:spcAft>
                <a:spcPts val="0"/>
              </a:spcAft>
              <a:buNone/>
            </a:pPr>
            <a:endParaRPr lang="en-US" dirty="0"/>
          </a:p>
          <a:p>
            <a:pPr marL="457200" lvl="0" indent="-342900" algn="l" rtl="0">
              <a:lnSpc>
                <a:spcPct val="90000"/>
              </a:lnSpc>
              <a:spcBef>
                <a:spcPts val="0"/>
              </a:spcBef>
              <a:spcAft>
                <a:spcPts val="0"/>
              </a:spcAft>
              <a:buSzPts val="1800"/>
              <a:buChar char="•"/>
            </a:pPr>
            <a:r>
              <a:rPr lang="en-US" dirty="0"/>
              <a:t>respond to issues</a:t>
            </a:r>
          </a:p>
          <a:p>
            <a:pPr marL="457200" lvl="0" indent="-342900" algn="l" rtl="0">
              <a:lnSpc>
                <a:spcPct val="90000"/>
              </a:lnSpc>
              <a:spcBef>
                <a:spcPts val="0"/>
              </a:spcBef>
              <a:spcAft>
                <a:spcPts val="0"/>
              </a:spcAft>
              <a:buSzPts val="1800"/>
              <a:buChar char="•"/>
            </a:pPr>
            <a:r>
              <a:rPr lang="en-US" dirty="0"/>
              <a:t>conduct the work of the ASCCC</a:t>
            </a:r>
          </a:p>
          <a:p>
            <a:pPr marL="457200" lvl="0" indent="-342900" algn="l" rtl="0">
              <a:lnSpc>
                <a:spcPct val="90000"/>
              </a:lnSpc>
              <a:spcBef>
                <a:spcPts val="0"/>
              </a:spcBef>
              <a:spcAft>
                <a:spcPts val="0"/>
              </a:spcAft>
              <a:buSzPts val="1800"/>
              <a:buChar char="•"/>
            </a:pPr>
            <a:r>
              <a:rPr lang="en-US" dirty="0"/>
              <a:t>take action</a:t>
            </a:r>
          </a:p>
          <a:p>
            <a:endParaRPr lang="en-US" dirty="0"/>
          </a:p>
        </p:txBody>
      </p:sp>
      <p:sp>
        <p:nvSpPr>
          <p:cNvPr id="4" name="Slide Number Placeholder 3">
            <a:extLst>
              <a:ext uri="{FF2B5EF4-FFF2-40B4-BE49-F238E27FC236}">
                <a16:creationId xmlns:a16="http://schemas.microsoft.com/office/drawing/2014/main" id="{D437D40D-11EC-0023-5763-6D43A6373380}"/>
              </a:ext>
            </a:extLst>
          </p:cNvPr>
          <p:cNvSpPr>
            <a:spLocks noGrp="1"/>
          </p:cNvSpPr>
          <p:nvPr>
            <p:ph type="sldNum" sz="quarter" idx="12"/>
          </p:nvPr>
        </p:nvSpPr>
        <p:spPr/>
        <p:txBody>
          <a:bodyPr/>
          <a:lstStyle/>
          <a:p>
            <a:fld id="{FC94C22D-D015-6649-B5C3-596F33FC97D2}" type="slidenum">
              <a:rPr lang="en-US" smtClean="0"/>
              <a:t>5</a:t>
            </a:fld>
            <a:endParaRPr lang="en-US" dirty="0"/>
          </a:p>
        </p:txBody>
      </p:sp>
    </p:spTree>
    <p:extLst>
      <p:ext uri="{BB962C8B-B14F-4D97-AF65-F5344CB8AC3E}">
        <p14:creationId xmlns:p14="http://schemas.microsoft.com/office/powerpoint/2010/main" val="2558530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082FA-A7E3-D76F-3DA4-040B511E812E}"/>
              </a:ext>
            </a:extLst>
          </p:cNvPr>
          <p:cNvSpPr>
            <a:spLocks noGrp="1"/>
          </p:cNvSpPr>
          <p:nvPr>
            <p:ph type="title"/>
          </p:nvPr>
        </p:nvSpPr>
        <p:spPr/>
        <p:txBody>
          <a:bodyPr/>
          <a:lstStyle/>
          <a:p>
            <a:r>
              <a:rPr lang="en-US" dirty="0"/>
              <a:t>Local Use</a:t>
            </a:r>
          </a:p>
        </p:txBody>
      </p:sp>
      <p:sp>
        <p:nvSpPr>
          <p:cNvPr id="3" name="Content Placeholder 2">
            <a:extLst>
              <a:ext uri="{FF2B5EF4-FFF2-40B4-BE49-F238E27FC236}">
                <a16:creationId xmlns:a16="http://schemas.microsoft.com/office/drawing/2014/main" id="{A8A93179-9AEB-50E6-EF97-8D98B62D087B}"/>
              </a:ext>
            </a:extLst>
          </p:cNvPr>
          <p:cNvSpPr>
            <a:spLocks noGrp="1"/>
          </p:cNvSpPr>
          <p:nvPr>
            <p:ph idx="1"/>
          </p:nvPr>
        </p:nvSpPr>
        <p:spPr/>
        <p:txBody>
          <a:bodyPr/>
          <a:lstStyle/>
          <a:p>
            <a:r>
              <a:rPr lang="en-US" dirty="0"/>
              <a:t>ASCCC conducts is business using the resolutions process</a:t>
            </a:r>
          </a:p>
          <a:p>
            <a:r>
              <a:rPr lang="en-US" dirty="0"/>
              <a:t>Local senates encouraged to do likewise</a:t>
            </a:r>
          </a:p>
          <a:p>
            <a:r>
              <a:rPr lang="en-US" dirty="0"/>
              <a:t>Use varies by college, culture, etc.</a:t>
            </a:r>
          </a:p>
          <a:p>
            <a:pPr lvl="1"/>
            <a:r>
              <a:rPr lang="en-US" dirty="0"/>
              <a:t>Some local senates reserve resolutions only for the most urgent statements and recommendations</a:t>
            </a:r>
          </a:p>
          <a:p>
            <a:endParaRPr lang="en-US" dirty="0"/>
          </a:p>
          <a:p>
            <a:r>
              <a:rPr lang="en-US" dirty="0">
                <a:hlinkClick r:id="rId2"/>
              </a:rPr>
              <a:t>Local Senates Handbook </a:t>
            </a:r>
            <a:r>
              <a:rPr lang="en-US" dirty="0"/>
              <a:t>has a section “Adapting the Resolution Process for Local Use”</a:t>
            </a:r>
          </a:p>
        </p:txBody>
      </p:sp>
      <p:sp>
        <p:nvSpPr>
          <p:cNvPr id="4" name="Slide Number Placeholder 3">
            <a:extLst>
              <a:ext uri="{FF2B5EF4-FFF2-40B4-BE49-F238E27FC236}">
                <a16:creationId xmlns:a16="http://schemas.microsoft.com/office/drawing/2014/main" id="{38637ADD-FBEF-0AEC-A28E-8B508050E851}"/>
              </a:ext>
            </a:extLst>
          </p:cNvPr>
          <p:cNvSpPr>
            <a:spLocks noGrp="1"/>
          </p:cNvSpPr>
          <p:nvPr>
            <p:ph type="sldNum" sz="quarter" idx="12"/>
          </p:nvPr>
        </p:nvSpPr>
        <p:spPr/>
        <p:txBody>
          <a:bodyPr/>
          <a:lstStyle/>
          <a:p>
            <a:fld id="{FC94C22D-D015-6649-B5C3-596F33FC97D2}" type="slidenum">
              <a:rPr lang="en-US" smtClean="0"/>
              <a:t>6</a:t>
            </a:fld>
            <a:endParaRPr lang="en-US" dirty="0"/>
          </a:p>
        </p:txBody>
      </p:sp>
    </p:spTree>
    <p:extLst>
      <p:ext uri="{BB962C8B-B14F-4D97-AF65-F5344CB8AC3E}">
        <p14:creationId xmlns:p14="http://schemas.microsoft.com/office/powerpoint/2010/main" val="4067779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64C4-6793-3316-A003-6B7C624581A7}"/>
              </a:ext>
            </a:extLst>
          </p:cNvPr>
          <p:cNvSpPr>
            <a:spLocks noGrp="1"/>
          </p:cNvSpPr>
          <p:nvPr>
            <p:ph type="title"/>
          </p:nvPr>
        </p:nvSpPr>
        <p:spPr/>
        <p:txBody>
          <a:bodyPr/>
          <a:lstStyle/>
          <a:p>
            <a:r>
              <a:rPr lang="en-US" dirty="0"/>
              <a:t>Local Use—Resolutions versus motions</a:t>
            </a:r>
          </a:p>
        </p:txBody>
      </p:sp>
      <p:sp>
        <p:nvSpPr>
          <p:cNvPr id="3" name="Content Placeholder 2">
            <a:extLst>
              <a:ext uri="{FF2B5EF4-FFF2-40B4-BE49-F238E27FC236}">
                <a16:creationId xmlns:a16="http://schemas.microsoft.com/office/drawing/2014/main" id="{2E0D4381-FE04-2D1F-4ECB-456861DA33A8}"/>
              </a:ext>
            </a:extLst>
          </p:cNvPr>
          <p:cNvSpPr>
            <a:spLocks noGrp="1"/>
          </p:cNvSpPr>
          <p:nvPr>
            <p:ph idx="1"/>
          </p:nvPr>
        </p:nvSpPr>
        <p:spPr/>
        <p:txBody>
          <a:bodyPr/>
          <a:lstStyle/>
          <a:p>
            <a:r>
              <a:rPr lang="en-US" dirty="0"/>
              <a:t>Presented in writing prior to meeting and shared broadly</a:t>
            </a:r>
          </a:p>
          <a:p>
            <a:r>
              <a:rPr lang="en-US" dirty="0"/>
              <a:t>Retain the discussion/argument in the “whereas” clauses</a:t>
            </a:r>
          </a:p>
          <a:p>
            <a:r>
              <a:rPr lang="en-US" dirty="0"/>
              <a:t>Makes clear the actions to be carried out</a:t>
            </a:r>
          </a:p>
        </p:txBody>
      </p:sp>
      <p:sp>
        <p:nvSpPr>
          <p:cNvPr id="4" name="Slide Number Placeholder 3">
            <a:extLst>
              <a:ext uri="{FF2B5EF4-FFF2-40B4-BE49-F238E27FC236}">
                <a16:creationId xmlns:a16="http://schemas.microsoft.com/office/drawing/2014/main" id="{D13D2A6B-440C-3882-A399-8C09A852D72B}"/>
              </a:ext>
            </a:extLst>
          </p:cNvPr>
          <p:cNvSpPr>
            <a:spLocks noGrp="1"/>
          </p:cNvSpPr>
          <p:nvPr>
            <p:ph type="sldNum" sz="quarter" idx="12"/>
          </p:nvPr>
        </p:nvSpPr>
        <p:spPr/>
        <p:txBody>
          <a:bodyPr/>
          <a:lstStyle/>
          <a:p>
            <a:fld id="{FC94C22D-D015-6649-B5C3-596F33FC97D2}" type="slidenum">
              <a:rPr lang="en-US" smtClean="0"/>
              <a:t>7</a:t>
            </a:fld>
            <a:endParaRPr lang="en-US" dirty="0"/>
          </a:p>
        </p:txBody>
      </p:sp>
    </p:spTree>
    <p:extLst>
      <p:ext uri="{BB962C8B-B14F-4D97-AF65-F5344CB8AC3E}">
        <p14:creationId xmlns:p14="http://schemas.microsoft.com/office/powerpoint/2010/main" val="3907777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0DA18-FD8F-9738-7C9B-4FB6EB8581FE}"/>
              </a:ext>
            </a:extLst>
          </p:cNvPr>
          <p:cNvSpPr>
            <a:spLocks noGrp="1"/>
          </p:cNvSpPr>
          <p:nvPr>
            <p:ph type="title"/>
          </p:nvPr>
        </p:nvSpPr>
        <p:spPr/>
        <p:txBody>
          <a:bodyPr/>
          <a:lstStyle/>
          <a:p>
            <a:r>
              <a:rPr lang="en-US" dirty="0"/>
              <a:t>Local Use—Faculty Engagement</a:t>
            </a:r>
          </a:p>
        </p:txBody>
      </p:sp>
      <p:sp>
        <p:nvSpPr>
          <p:cNvPr id="3" name="Content Placeholder 2">
            <a:extLst>
              <a:ext uri="{FF2B5EF4-FFF2-40B4-BE49-F238E27FC236}">
                <a16:creationId xmlns:a16="http://schemas.microsoft.com/office/drawing/2014/main" id="{35CDB390-69D6-A929-5994-4511F08C0B05}"/>
              </a:ext>
            </a:extLst>
          </p:cNvPr>
          <p:cNvSpPr>
            <a:spLocks noGrp="1"/>
          </p:cNvSpPr>
          <p:nvPr>
            <p:ph idx="1"/>
          </p:nvPr>
        </p:nvSpPr>
        <p:spPr>
          <a:xfrm>
            <a:off x="648286" y="2480655"/>
            <a:ext cx="5376430" cy="3762386"/>
          </a:xfrm>
        </p:spPr>
        <p:txBody>
          <a:bodyPr/>
          <a:lstStyle/>
          <a:p>
            <a:r>
              <a:rPr lang="en-US" dirty="0"/>
              <a:t>Writing statewide resolutions</a:t>
            </a:r>
          </a:p>
          <a:p>
            <a:pPr lvl="1"/>
            <a:r>
              <a:rPr lang="en-US" sz="2200" dirty="0"/>
              <a:t>Share promising practices</a:t>
            </a:r>
          </a:p>
          <a:p>
            <a:r>
              <a:rPr lang="en-US" dirty="0"/>
              <a:t>Writing local senate resolutions</a:t>
            </a:r>
          </a:p>
          <a:p>
            <a:pPr lvl="1"/>
            <a:r>
              <a:rPr lang="en-US" sz="2200" dirty="0"/>
              <a:t>Share promising practices</a:t>
            </a:r>
          </a:p>
          <a:p>
            <a:r>
              <a:rPr lang="en-US" dirty="0"/>
              <a:t>Connecting the two processes</a:t>
            </a:r>
          </a:p>
          <a:p>
            <a:pPr lvl="1"/>
            <a:r>
              <a:rPr lang="en-US" sz="2200" dirty="0"/>
              <a:t>Share promising practices</a:t>
            </a:r>
          </a:p>
          <a:p>
            <a:endParaRPr lang="en-US" dirty="0"/>
          </a:p>
        </p:txBody>
      </p:sp>
      <p:sp>
        <p:nvSpPr>
          <p:cNvPr id="4" name="Slide Number Placeholder 3">
            <a:extLst>
              <a:ext uri="{FF2B5EF4-FFF2-40B4-BE49-F238E27FC236}">
                <a16:creationId xmlns:a16="http://schemas.microsoft.com/office/drawing/2014/main" id="{E1164627-3682-1660-796D-49370C432741}"/>
              </a:ext>
            </a:extLst>
          </p:cNvPr>
          <p:cNvSpPr>
            <a:spLocks noGrp="1"/>
          </p:cNvSpPr>
          <p:nvPr>
            <p:ph type="sldNum" sz="quarter" idx="12"/>
          </p:nvPr>
        </p:nvSpPr>
        <p:spPr/>
        <p:txBody>
          <a:bodyPr/>
          <a:lstStyle/>
          <a:p>
            <a:fld id="{FC94C22D-D015-6649-B5C3-596F33FC97D2}" type="slidenum">
              <a:rPr lang="en-US" smtClean="0"/>
              <a:t>8</a:t>
            </a:fld>
            <a:endParaRPr lang="en-US" dirty="0"/>
          </a:p>
        </p:txBody>
      </p:sp>
      <p:pic>
        <p:nvPicPr>
          <p:cNvPr id="5" name="Content Placeholder 4">
            <a:extLst>
              <a:ext uri="{FF2B5EF4-FFF2-40B4-BE49-F238E27FC236}">
                <a16:creationId xmlns:a16="http://schemas.microsoft.com/office/drawing/2014/main" id="{6F5ED126-3F7F-183C-30E2-0F73D3748FD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388259" y="2655360"/>
            <a:ext cx="4948881" cy="2677263"/>
          </a:xfrm>
          <a:prstGeom prst="rect">
            <a:avLst/>
          </a:prstGeom>
          <a:noFill/>
        </p:spPr>
      </p:pic>
    </p:spTree>
    <p:extLst>
      <p:ext uri="{BB962C8B-B14F-4D97-AF65-F5344CB8AC3E}">
        <p14:creationId xmlns:p14="http://schemas.microsoft.com/office/powerpoint/2010/main" val="531481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953DE-3BE5-6DC5-538A-9FB479290D0C}"/>
              </a:ext>
            </a:extLst>
          </p:cNvPr>
          <p:cNvSpPr>
            <a:spLocks noGrp="1"/>
          </p:cNvSpPr>
          <p:nvPr>
            <p:ph type="title"/>
          </p:nvPr>
        </p:nvSpPr>
        <p:spPr/>
        <p:txBody>
          <a:bodyPr/>
          <a:lstStyle/>
          <a:p>
            <a:r>
              <a:rPr lang="en-US" dirty="0"/>
              <a:t>Writing Resolutions: Resources</a:t>
            </a:r>
          </a:p>
        </p:txBody>
      </p:sp>
      <p:sp>
        <p:nvSpPr>
          <p:cNvPr id="3" name="Content Placeholder 2">
            <a:extLst>
              <a:ext uri="{FF2B5EF4-FFF2-40B4-BE49-F238E27FC236}">
                <a16:creationId xmlns:a16="http://schemas.microsoft.com/office/drawing/2014/main" id="{90D1C344-8859-87F2-512C-764B5C671936}"/>
              </a:ext>
            </a:extLst>
          </p:cNvPr>
          <p:cNvSpPr>
            <a:spLocks noGrp="1"/>
          </p:cNvSpPr>
          <p:nvPr>
            <p:ph idx="1"/>
          </p:nvPr>
        </p:nvSpPr>
        <p:spPr/>
        <p:txBody>
          <a:bodyPr/>
          <a:lstStyle/>
          <a:p>
            <a:r>
              <a:rPr lang="en-US" dirty="0">
                <a:hlinkClick r:id="rId3"/>
              </a:rPr>
              <a:t>ASCCC Resolutions Handbook 2021</a:t>
            </a:r>
            <a:endParaRPr lang="en-US" dirty="0"/>
          </a:p>
          <a:p>
            <a:r>
              <a:rPr lang="en-US" dirty="0"/>
              <a:t>Searchable </a:t>
            </a:r>
            <a:r>
              <a:rPr lang="en-US" dirty="0">
                <a:hlinkClick r:id="rId4"/>
              </a:rPr>
              <a:t>adopted resolutions</a:t>
            </a:r>
            <a:endParaRPr lang="en-US" dirty="0"/>
          </a:p>
          <a:p>
            <a:pPr lvl="1"/>
            <a:r>
              <a:rPr lang="en-US" dirty="0"/>
              <a:t>Please review existing resolutions to avoid duplication</a:t>
            </a:r>
          </a:p>
          <a:p>
            <a:pPr lvl="1"/>
            <a:r>
              <a:rPr lang="en-US" dirty="0"/>
              <a:t>Strongly advised not to reaffirm existing positions because of possible confusion if such resolutions fail</a:t>
            </a:r>
          </a:p>
          <a:p>
            <a:endParaRPr lang="en-US" dirty="0"/>
          </a:p>
          <a:p>
            <a:r>
              <a:rPr lang="en-US" dirty="0"/>
              <a:t>Submit resolutions and amendments to </a:t>
            </a:r>
            <a:r>
              <a:rPr lang="en-US" dirty="0">
                <a:hlinkClick r:id="rId5"/>
              </a:rPr>
              <a:t>resolutions@asccc.org</a:t>
            </a:r>
            <a:endParaRPr lang="en-US" dirty="0"/>
          </a:p>
          <a:p>
            <a:pPr lvl="1"/>
            <a:r>
              <a:rPr lang="en-US" dirty="0"/>
              <a:t>Include 4 seconders with name, college, and email</a:t>
            </a:r>
          </a:p>
        </p:txBody>
      </p:sp>
      <p:sp>
        <p:nvSpPr>
          <p:cNvPr id="4" name="Slide Number Placeholder 3">
            <a:extLst>
              <a:ext uri="{FF2B5EF4-FFF2-40B4-BE49-F238E27FC236}">
                <a16:creationId xmlns:a16="http://schemas.microsoft.com/office/drawing/2014/main" id="{13E79922-24D7-3172-2E03-AA149A4A0215}"/>
              </a:ext>
            </a:extLst>
          </p:cNvPr>
          <p:cNvSpPr>
            <a:spLocks noGrp="1"/>
          </p:cNvSpPr>
          <p:nvPr>
            <p:ph type="sldNum" sz="quarter" idx="12"/>
          </p:nvPr>
        </p:nvSpPr>
        <p:spPr/>
        <p:txBody>
          <a:bodyPr/>
          <a:lstStyle/>
          <a:p>
            <a:fld id="{FC94C22D-D015-6649-B5C3-596F33FC97D2}" type="slidenum">
              <a:rPr lang="en-US" smtClean="0"/>
              <a:t>9</a:t>
            </a:fld>
            <a:endParaRPr lang="en-US" dirty="0"/>
          </a:p>
        </p:txBody>
      </p:sp>
    </p:spTree>
    <p:extLst>
      <p:ext uri="{BB962C8B-B14F-4D97-AF65-F5344CB8AC3E}">
        <p14:creationId xmlns:p14="http://schemas.microsoft.com/office/powerpoint/2010/main" val="2241707510"/>
      </p:ext>
    </p:extLst>
  </p:cSld>
  <p:clrMapOvr>
    <a:masterClrMapping/>
  </p:clrMapOvr>
</p:sld>
</file>

<file path=ppt/theme/theme1.xml><?xml version="1.0" encoding="utf-8"?>
<a:theme xmlns:a="http://schemas.openxmlformats.org/drawingml/2006/main" name="Office Theme">
  <a:themeElements>
    <a:clrScheme name="ASCCC FLI 2023">
      <a:dk1>
        <a:srgbClr val="222222"/>
      </a:dk1>
      <a:lt1>
        <a:srgbClr val="FFFFFF"/>
      </a:lt1>
      <a:dk2>
        <a:srgbClr val="016E79"/>
      </a:dk2>
      <a:lt2>
        <a:srgbClr val="E3E3E3"/>
      </a:lt2>
      <a:accent1>
        <a:srgbClr val="018FAC"/>
      </a:accent1>
      <a:accent2>
        <a:srgbClr val="2B886F"/>
      </a:accent2>
      <a:accent3>
        <a:srgbClr val="FFEB58"/>
      </a:accent3>
      <a:accent4>
        <a:srgbClr val="3CB369"/>
      </a:accent4>
      <a:accent5>
        <a:srgbClr val="F6671E"/>
      </a:accent5>
      <a:accent6>
        <a:srgbClr val="FCA961"/>
      </a:accent6>
      <a:hlink>
        <a:srgbClr val="018FAC"/>
      </a:hlink>
      <a:folHlink>
        <a:srgbClr val="018FAC"/>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2023 ppt template 1.pptx" id="{1C7B9CDC-FB79-A74E-A8E9-7F1B18987B49}" vid="{A0377D8F-BF43-C748-8573-09C9E7E518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FLI 2023 ppt template 1</Template>
  <TotalTime>365</TotalTime>
  <Words>1163</Words>
  <Application>Microsoft Office PowerPoint</Application>
  <PresentationFormat>Widescreen</PresentationFormat>
  <Paragraphs>190</Paragraphs>
  <Slides>24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Centaur</vt:lpstr>
      <vt:lpstr>Georgia</vt:lpstr>
      <vt:lpstr>Office Theme</vt:lpstr>
      <vt:lpstr>A Deeper Dive on Resolutions—What do they mean? What do they do? How do we write them? What can they address?</vt:lpstr>
      <vt:lpstr>Session Description</vt:lpstr>
      <vt:lpstr>Overview</vt:lpstr>
      <vt:lpstr>Introductions</vt:lpstr>
      <vt:lpstr>Purpose—Collective Voice for Equity</vt:lpstr>
      <vt:lpstr>Local Use</vt:lpstr>
      <vt:lpstr>Local Use—Resolutions versus motions</vt:lpstr>
      <vt:lpstr>Local Use—Faculty Engagement</vt:lpstr>
      <vt:lpstr>Writing Resolutions: Resources</vt:lpstr>
      <vt:lpstr>Writing Resolutions: Who may propose?</vt:lpstr>
      <vt:lpstr>Writing Resolutions: Do’s</vt:lpstr>
      <vt:lpstr>Writing Resolutions: Don'ts</vt:lpstr>
      <vt:lpstr>Writing Resolutions: First Whereas</vt:lpstr>
      <vt:lpstr>Writing Resolutions: Acronyms</vt:lpstr>
      <vt:lpstr>Writing Resolutions: Citing Legislation</vt:lpstr>
      <vt:lpstr>Writing Resolutions: Actionable Language</vt:lpstr>
      <vt:lpstr>Writing Resolutions: Wording Advice</vt:lpstr>
      <vt:lpstr>Writing Resolutions: Resolved Statements</vt:lpstr>
      <vt:lpstr>Writing Resolutions: Amendments</vt:lpstr>
      <vt:lpstr>Writing Resolutions: Contact and Seconders</vt:lpstr>
      <vt:lpstr>Writing Resolutions: Submission</vt:lpstr>
      <vt:lpstr>Activity: If Time Permits</vt:lpstr>
      <vt:lpstr>Reminders for Mock Plenary Session</vt:lpstr>
      <vt:lpstr>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Erik Reese</dc:creator>
  <cp:keywords/>
  <dc:description/>
  <cp:lastModifiedBy>Kyoko Hatano</cp:lastModifiedBy>
  <cp:revision>63</cp:revision>
  <dcterms:created xsi:type="dcterms:W3CDTF">2023-06-03T22:20:56Z</dcterms:created>
  <dcterms:modified xsi:type="dcterms:W3CDTF">2023-06-21T20:56:11Z</dcterms:modified>
  <cp:category/>
</cp:coreProperties>
</file>