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9"/>
    <p:restoredTop sz="96918"/>
  </p:normalViewPr>
  <p:slideViewPr>
    <p:cSldViewPr snapToGrid="0" snapToObjects="1">
      <p:cViewPr>
        <p:scale>
          <a:sx n="67" d="100"/>
          <a:sy n="67" d="100"/>
        </p:scale>
        <p:origin x="1770" y="10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dirty="0"/>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6699b1672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6699b1672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 and Alex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b14e970df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b14e970df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b16b3db28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b16b3db2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Alexander</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b14e970df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b14e970df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Farrah and Alex with opportunities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b16b3db2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b16b3db2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b16b3db28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b16b3db2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16b3db28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b16b3db2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b16b3db28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b16b3db28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16b3db28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b16b3db28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b14e970df2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b14e970df2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Stephanie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b14e970df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b14e970df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6841ee8ff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6841ee8ff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b14e970df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b14e970df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b14e970df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b14e970df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6841ee8ff3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6841ee8ff3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14e970df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14e970df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Farrah , Alex Demo of Assignment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b14e970df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b14e970df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16b3db28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b16b3db28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 Talk about CIWEA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b14e970df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b14e970df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0E0845-18E1-5945-A041-B07EAC8B3623}"/>
              </a:ext>
              <a:ext uri="{C183D7F6-B498-43B3-948B-1728B52AA6E4}">
                <adec:decorative xmlns:adec="http://schemas.microsoft.com/office/drawing/2017/decorative" val="1"/>
              </a:ext>
            </a:extLst>
          </p:cNvPr>
          <p:cNvSpPr/>
          <p:nvPr userDrawn="1"/>
        </p:nvSpPr>
        <p:spPr>
          <a:xfrm rot="10800000">
            <a:off x="0" y="2911869"/>
            <a:ext cx="12192000" cy="3946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B09942-DABE-0644-98E7-8C82B41ECE4B}"/>
              </a:ext>
              <a:ext uri="{C183D7F6-B498-43B3-948B-1728B52AA6E4}">
                <adec:decorative xmlns:adec="http://schemas.microsoft.com/office/drawing/2017/decorative" val="1"/>
              </a:ext>
            </a:extLst>
          </p:cNvPr>
          <p:cNvSpPr/>
          <p:nvPr userDrawn="1"/>
        </p:nvSpPr>
        <p:spPr>
          <a:xfrm rot="10800000">
            <a:off x="0" y="2834565"/>
            <a:ext cx="12192000" cy="996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userDrawn="1">
            <p:ph type="title" hasCustomPrompt="1"/>
          </p:nvPr>
        </p:nvSpPr>
        <p:spPr>
          <a:xfrm>
            <a:off x="2133598" y="3310152"/>
            <a:ext cx="9213852" cy="1312648"/>
          </a:xfrm>
          <a:prstGeom prst="rect">
            <a:avLst/>
          </a:prstGeom>
        </p:spPr>
        <p:txBody>
          <a:bodyPr anchor="b"/>
          <a:lstStyle>
            <a:lvl1pPr algn="l">
              <a:defRPr sz="4400">
                <a:solidFill>
                  <a:schemeClr val="bg1"/>
                </a:solidFill>
              </a:defRPr>
            </a:lvl1pPr>
          </a:lstStyle>
          <a:p>
            <a:r>
              <a:rPr lang="en-US" dirty="0"/>
              <a:t>Click to edit title</a:t>
            </a:r>
          </a:p>
        </p:txBody>
      </p:sp>
      <p:pic>
        <p:nvPicPr>
          <p:cNvPr id="8" name="Picture 7">
            <a:extLst>
              <a:ext uri="{FF2B5EF4-FFF2-40B4-BE49-F238E27FC236}">
                <a16:creationId xmlns:a16="http://schemas.microsoft.com/office/drawing/2014/main" id="{E9ED2582-C2E7-6444-9174-5AF081E18D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79024" cy="6858000"/>
          </a:xfrm>
          <a:prstGeom prst="rect">
            <a:avLst/>
          </a:prstGeom>
          <a:effectLst>
            <a:outerShdw blurRad="254000" dist="101600" algn="l" rotWithShape="0">
              <a:prstClr val="black">
                <a:alpha val="40000"/>
              </a:prstClr>
            </a:outerShdw>
          </a:effectLst>
        </p:spPr>
      </p:pic>
      <p:sp>
        <p:nvSpPr>
          <p:cNvPr id="3" name="Text Placeholder 2">
            <a:extLst>
              <a:ext uri="{FF2B5EF4-FFF2-40B4-BE49-F238E27FC236}">
                <a16:creationId xmlns:a16="http://schemas.microsoft.com/office/drawing/2014/main" id="{5CB3BB3B-EAE7-E35F-244B-EA23EE6FBE9E}"/>
              </a:ext>
            </a:extLst>
          </p:cNvPr>
          <p:cNvSpPr>
            <a:spLocks noGrp="1"/>
          </p:cNvSpPr>
          <p:nvPr>
            <p:ph idx="1" hasCustomPrompt="1"/>
          </p:nvPr>
        </p:nvSpPr>
        <p:spPr>
          <a:xfrm>
            <a:off x="2133598" y="4764980"/>
            <a:ext cx="9213852" cy="1767796"/>
          </a:xfrm>
          <a:prstGeom prst="rect">
            <a:avLst/>
          </a:prstGeom>
        </p:spPr>
        <p:txBody>
          <a:bodyPr vert="horz" lIns="91440" tIns="45720" rIns="91440" bIns="45720" rtlCol="0">
            <a:normAutofit/>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a:t>
            </a:r>
            <a:br>
              <a:rPr lang="en-US" dirty="0"/>
            </a:br>
            <a:r>
              <a:rPr lang="en-US" dirty="0"/>
              <a:t>Remember to follow accessibility guidelines.</a:t>
            </a:r>
          </a:p>
        </p:txBody>
      </p:sp>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94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2426CC4-3C4B-B04A-B692-82D7B0F75DE7}"/>
              </a:ext>
              <a:ext uri="{C183D7F6-B498-43B3-948B-1728B52AA6E4}">
                <adec:decorative xmlns:adec="http://schemas.microsoft.com/office/drawing/2017/decorative" val="1"/>
              </a:ext>
            </a:extLst>
          </p:cNvPr>
          <p:cNvGrpSpPr/>
          <p:nvPr userDrawn="1"/>
        </p:nvGrpSpPr>
        <p:grpSpPr>
          <a:xfrm>
            <a:off x="-22225" y="-36513"/>
            <a:ext cx="12214225" cy="6942138"/>
            <a:chOff x="-22225" y="-36513"/>
            <a:chExt cx="12214225" cy="6942138"/>
          </a:xfrm>
        </p:grpSpPr>
        <p:pic>
          <p:nvPicPr>
            <p:cNvPr id="13" name="Picture 12">
              <a:extLst>
                <a:ext uri="{FF2B5EF4-FFF2-40B4-BE49-F238E27FC236}">
                  <a16:creationId xmlns:a16="http://schemas.microsoft.com/office/drawing/2014/main" id="{E7AA37CB-C10B-D14E-AE49-46A225879F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2225" y="0"/>
              <a:ext cx="4071938" cy="6905625"/>
            </a:xfrm>
            <a:prstGeom prst="rect">
              <a:avLst/>
            </a:prstGeom>
            <a:effectLst>
              <a:outerShdw blurRad="190500" dist="76200" algn="l" rotWithShape="0">
                <a:prstClr val="black">
                  <a:alpha val="40000"/>
                </a:prstClr>
              </a:outerShdw>
            </a:effectLst>
          </p:spPr>
        </p:pic>
        <p:sp>
          <p:nvSpPr>
            <p:cNvPr id="6" name="Rectangle 5">
              <a:extLst>
                <a:ext uri="{FF2B5EF4-FFF2-40B4-BE49-F238E27FC236}">
                  <a16:creationId xmlns:a16="http://schemas.microsoft.com/office/drawing/2014/main" id="{1D53D4D5-C464-6540-BE95-C73171C98CD2}"/>
                </a:ext>
                <a:ext uri="{C183D7F6-B498-43B3-948B-1728B52AA6E4}">
                  <adec:decorative xmlns:adec="http://schemas.microsoft.com/office/drawing/2017/decorative" val="1"/>
                </a:ext>
              </a:extLst>
            </p:cNvPr>
            <p:cNvSpPr/>
            <p:nvPr userDrawn="1"/>
          </p:nvSpPr>
          <p:spPr>
            <a:xfrm>
              <a:off x="-22225" y="1365827"/>
              <a:ext cx="4071938" cy="4392609"/>
            </a:xfrm>
            <a:prstGeom prst="rect">
              <a:avLst/>
            </a:prstGeom>
            <a:solidFill>
              <a:schemeClr val="tx2"/>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E6FD1C54-32B7-E342-B8C2-97191421EB81}"/>
                </a:ext>
                <a:ext uri="{C183D7F6-B498-43B3-948B-1728B52AA6E4}">
                  <adec:decorative xmlns:adec="http://schemas.microsoft.com/office/drawing/2017/decorative" val="1"/>
                </a:ext>
              </a:extLst>
            </p:cNvPr>
            <p:cNvSpPr/>
            <p:nvPr userDrawn="1"/>
          </p:nvSpPr>
          <p:spPr>
            <a:xfrm>
              <a:off x="11510963" y="-36513"/>
              <a:ext cx="681037" cy="6894513"/>
            </a:xfrm>
            <a:prstGeom prst="rect">
              <a:avLst/>
            </a:prstGeom>
            <a:solidFill>
              <a:schemeClr val="tx2"/>
            </a:solidFill>
            <a:ln>
              <a:noFill/>
            </a:ln>
            <a:effectLst>
              <a:outerShdw blurRad="190500" dist="635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 name="Title 1"/>
          <p:cNvSpPr>
            <a:spLocks noGrp="1"/>
          </p:cNvSpPr>
          <p:nvPr>
            <p:ph type="title" hasCustomPrompt="1"/>
          </p:nvPr>
        </p:nvSpPr>
        <p:spPr>
          <a:xfrm>
            <a:off x="247135" y="1570618"/>
            <a:ext cx="3583461" cy="1611995"/>
          </a:xfrm>
        </p:spPr>
        <p:txBody>
          <a:bodyPr anchor="b">
            <a:normAutofit/>
          </a:bodyPr>
          <a:lstStyle>
            <a:lvl1pPr algn="ctr">
              <a:defRPr sz="3600" spc="20" baseline="0">
                <a:solidFill>
                  <a:schemeClr val="bg1"/>
                </a:solidFill>
              </a:defRPr>
            </a:lvl1pPr>
          </a:lstStyle>
          <a:p>
            <a:r>
              <a:rPr lang="en-US" dirty="0"/>
              <a:t>Click to edit section title</a:t>
            </a:r>
          </a:p>
        </p:txBody>
      </p:sp>
      <p:sp>
        <p:nvSpPr>
          <p:cNvPr id="4" name="Text Placeholder 3"/>
          <p:cNvSpPr>
            <a:spLocks noGrp="1"/>
          </p:cNvSpPr>
          <p:nvPr>
            <p:ph type="body" sz="half" idx="2" hasCustomPrompt="1"/>
          </p:nvPr>
        </p:nvSpPr>
        <p:spPr>
          <a:xfrm>
            <a:off x="247135" y="3283527"/>
            <a:ext cx="3583461" cy="2313710"/>
          </a:xfrm>
          <a:ln>
            <a:noFill/>
          </a:ln>
        </p:spPr>
        <p:txBody>
          <a:bodyPr>
            <a:normAutofit/>
          </a:bodyPr>
          <a:lstStyle>
            <a:lvl1pPr marL="0" indent="0" algn="ctr">
              <a:buNone/>
              <a:defRPr sz="2600" spc="2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subtitle.</a:t>
            </a:r>
          </a:p>
        </p:txBody>
      </p:sp>
      <p:sp>
        <p:nvSpPr>
          <p:cNvPr id="3" name="Content Placeholder 2"/>
          <p:cNvSpPr>
            <a:spLocks noGrp="1"/>
          </p:cNvSpPr>
          <p:nvPr>
            <p:ph idx="1"/>
          </p:nvPr>
        </p:nvSpPr>
        <p:spPr>
          <a:xfrm>
            <a:off x="4461164" y="1112108"/>
            <a:ext cx="657224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6">
            <a:extLst>
              <a:ext uri="{FF2B5EF4-FFF2-40B4-BE49-F238E27FC236}">
                <a16:creationId xmlns:a16="http://schemas.microsoft.com/office/drawing/2014/main" id="{0D6DCCFD-9F52-A948-BF57-822973A87589}"/>
              </a:ext>
            </a:extLst>
          </p:cNvPr>
          <p:cNvSpPr>
            <a:spLocks noGrp="1"/>
          </p:cNvSpPr>
          <p:nvPr>
            <p:ph type="sldNum" sz="quarter" idx="10"/>
          </p:nvPr>
        </p:nvSpPr>
        <p:spPr>
          <a:xfrm>
            <a:off x="9509799"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cxnSp>
        <p:nvCxnSpPr>
          <p:cNvPr id="16" name="Straight Connector 15">
            <a:extLst>
              <a:ext uri="{FF2B5EF4-FFF2-40B4-BE49-F238E27FC236}">
                <a16:creationId xmlns:a16="http://schemas.microsoft.com/office/drawing/2014/main" id="{A47A3F37-C51C-5548-B909-DC5139C21C90}"/>
              </a:ext>
              <a:ext uri="{C183D7F6-B498-43B3-948B-1728B52AA6E4}">
                <adec:decorative xmlns:adec="http://schemas.microsoft.com/office/drawing/2017/decorative" val="1"/>
              </a:ext>
            </a:extLst>
          </p:cNvPr>
          <p:cNvCxnSpPr/>
          <p:nvPr userDrawn="1"/>
        </p:nvCxnSpPr>
        <p:spPr>
          <a:xfrm>
            <a:off x="247135" y="3231343"/>
            <a:ext cx="3583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8AE8DE-0BB6-5D30-F26F-23CF2FA12A82}"/>
              </a:ext>
            </a:extLst>
          </p:cNvPr>
          <p:cNvPicPr>
            <a:picLocks noChangeAspect="1"/>
          </p:cNvPicPr>
          <p:nvPr userDrawn="1"/>
        </p:nvPicPr>
        <p:blipFill>
          <a:blip r:embed="rId3"/>
          <a:srcRect/>
          <a:stretch/>
        </p:blipFill>
        <p:spPr>
          <a:xfrm>
            <a:off x="10707508" y="6376988"/>
            <a:ext cx="391886" cy="391886"/>
          </a:xfrm>
          <a:prstGeom prst="rect">
            <a:avLst/>
          </a:prstGeom>
        </p:spPr>
      </p:pic>
    </p:spTree>
    <p:extLst>
      <p:ext uri="{BB962C8B-B14F-4D97-AF65-F5344CB8AC3E}">
        <p14:creationId xmlns:p14="http://schemas.microsoft.com/office/powerpoint/2010/main" val="312753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A - 2 Column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212273" y="1967787"/>
            <a:ext cx="5077690" cy="4193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449291" y="1967786"/>
            <a:ext cx="5077690" cy="4193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D4885168-EAA5-0F4F-9DE9-3D36AE4D96B0}"/>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Slide Number Placeholder 6">
            <a:extLst>
              <a:ext uri="{FF2B5EF4-FFF2-40B4-BE49-F238E27FC236}">
                <a16:creationId xmlns:a16="http://schemas.microsoft.com/office/drawing/2014/main" id="{D736F2C4-AA72-B1A9-C770-CC19C5933BB2}"/>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5" name="Picture 4">
            <a:extLst>
              <a:ext uri="{FF2B5EF4-FFF2-40B4-BE49-F238E27FC236}">
                <a16:creationId xmlns:a16="http://schemas.microsoft.com/office/drawing/2014/main" id="{E71AE53E-B4FD-F766-A5ED-40C58F3E3ED0}"/>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A - 1 Column ">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E8845F6-5094-8248-81D3-BD081A6D88B6}"/>
              </a:ext>
            </a:extLst>
          </p:cNvPr>
          <p:cNvSpPr>
            <a:spLocks noGrp="1"/>
          </p:cNvSpPr>
          <p:nvPr>
            <p:ph type="title" hasCustomPrompt="1"/>
          </p:nvPr>
        </p:nvSpPr>
        <p:spPr>
          <a:xfrm>
            <a:off x="1212273" y="696266"/>
            <a:ext cx="10314708"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1212273" y="1967787"/>
            <a:ext cx="10314708" cy="4193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919F5463-760A-0046-9FAD-F5C4FE3306E7}"/>
              </a:ext>
              <a:ext uri="{C183D7F6-B498-43B3-948B-1728B52AA6E4}">
                <adec:decorative xmlns:adec="http://schemas.microsoft.com/office/drawing/2017/decorative" val="1"/>
              </a:ext>
            </a:extLst>
          </p:cNvPr>
          <p:cNvSpPr/>
          <p:nvPr userDrawn="1"/>
        </p:nvSpPr>
        <p:spPr>
          <a:xfrm rot="10800000">
            <a:off x="-1" y="-36514"/>
            <a:ext cx="775855" cy="6894513"/>
          </a:xfrm>
          <a:prstGeom prst="rect">
            <a:avLst/>
          </a:prstGeom>
          <a:solidFill>
            <a:schemeClr val="tx2"/>
          </a:solidFill>
          <a:ln>
            <a:noFill/>
          </a:ln>
          <a:effectLst>
            <a:outerShdw blurRad="190500" dist="635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Slide Number Placeholder 6">
            <a:extLst>
              <a:ext uri="{FF2B5EF4-FFF2-40B4-BE49-F238E27FC236}">
                <a16:creationId xmlns:a16="http://schemas.microsoft.com/office/drawing/2014/main" id="{503311AC-CBA0-DD68-F4E9-3CA41CD2F51B}"/>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2" name="Picture 1">
            <a:extLst>
              <a:ext uri="{FF2B5EF4-FFF2-40B4-BE49-F238E27FC236}">
                <a16:creationId xmlns:a16="http://schemas.microsoft.com/office/drawing/2014/main" id="{E80F1D34-9B44-AF73-D4D1-55909A40A050}"/>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B">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87E469-A67B-EB47-AF0A-411A793676E4}"/>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C44F28EA-8038-9B43-A556-FDEFBE65B481}"/>
                </a:ext>
              </a:extLst>
            </p:cNvPr>
            <p:cNvSpPr/>
            <p:nvPr userDrawn="1"/>
          </p:nvSpPr>
          <p:spPr>
            <a:xfrm>
              <a:off x="0" y="0"/>
              <a:ext cx="12192000" cy="18842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7F127A8-4F37-D142-AB91-ECA155293916}"/>
                </a:ext>
              </a:extLst>
            </p:cNvPr>
            <p:cNvSpPr/>
            <p:nvPr userDrawn="1"/>
          </p:nvSpPr>
          <p:spPr>
            <a:xfrm>
              <a:off x="0" y="6276109"/>
              <a:ext cx="12192000" cy="5818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738914-F2C2-854D-9708-D737579C324E}"/>
                </a:ext>
              </a:extLst>
            </p:cNvPr>
            <p:cNvSpPr/>
            <p:nvPr userDrawn="1"/>
          </p:nvSpPr>
          <p:spPr>
            <a:xfrm>
              <a:off x="0" y="1867368"/>
              <a:ext cx="12192000" cy="1497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D8E5331D-721A-754F-942B-A90651FFD257}"/>
              </a:ext>
            </a:extLst>
          </p:cNvPr>
          <p:cNvSpPr>
            <a:spLocks noGrp="1"/>
          </p:cNvSpPr>
          <p:nvPr userDrawn="1">
            <p:ph type="title" hasCustomPrompt="1"/>
          </p:nvPr>
        </p:nvSpPr>
        <p:spPr>
          <a:xfrm>
            <a:off x="665019" y="434518"/>
            <a:ext cx="10861960" cy="1312648"/>
          </a:xfrm>
          <a:prstGeom prst="rect">
            <a:avLst/>
          </a:prstGeom>
        </p:spPr>
        <p:txBody>
          <a:bodyPr anchor="b">
            <a:normAutofit/>
          </a:bodyPr>
          <a:lstStyle>
            <a:lvl1pPr algn="l">
              <a:defRPr sz="3600" spc="20" baseline="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userDrawn="1">
            <p:ph type="body" idx="1" hasCustomPrompt="1"/>
          </p:nvPr>
        </p:nvSpPr>
        <p:spPr>
          <a:xfrm>
            <a:off x="665019" y="2221728"/>
            <a:ext cx="10861959" cy="706823"/>
          </a:xfrm>
        </p:spPr>
        <p:txBody>
          <a:bodyPr>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userDrawn="1">
            <p:ph idx="10"/>
          </p:nvPr>
        </p:nvSpPr>
        <p:spPr>
          <a:xfrm>
            <a:off x="665019" y="2997965"/>
            <a:ext cx="10861959"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14" name="Slide Number Placeholder 6">
            <a:extLst>
              <a:ext uri="{FF2B5EF4-FFF2-40B4-BE49-F238E27FC236}">
                <a16:creationId xmlns:a16="http://schemas.microsoft.com/office/drawing/2014/main" id="{38B1453A-8CDB-41F4-C2F1-38547D7009BF}"/>
              </a:ext>
            </a:extLst>
          </p:cNvPr>
          <p:cNvSpPr>
            <a:spLocks noGrp="1"/>
          </p:cNvSpPr>
          <p:nvPr>
            <p:ph type="sldNum" sz="quarter" idx="11"/>
          </p:nvPr>
        </p:nvSpPr>
        <p:spPr>
          <a:xfrm>
            <a:off x="10022227" y="6477000"/>
            <a:ext cx="1143000" cy="247650"/>
          </a:xfrm>
        </p:spPr>
        <p:txBody>
          <a:bodyPr/>
          <a:lstStyle>
            <a:lvl1pPr algn="r">
              <a:defRPr>
                <a:solidFill>
                  <a:schemeClr val="bg1"/>
                </a:solidFill>
              </a:defRPr>
            </a:lvl1pPr>
          </a:lstStyle>
          <a:p>
            <a:pPr>
              <a:defRPr/>
            </a:pPr>
            <a:fld id="{0F61B9A2-6873-5846-8BDD-3D2DF08C9DB1}" type="slidenum">
              <a:rPr lang="en-US" altLang="en-US" smtClean="0"/>
              <a:pPr>
                <a:defRPr/>
              </a:pPr>
              <a:t>‹#›</a:t>
            </a:fld>
            <a:endParaRPr lang="en-US" altLang="en-US" dirty="0"/>
          </a:p>
        </p:txBody>
      </p:sp>
      <p:pic>
        <p:nvPicPr>
          <p:cNvPr id="6" name="Picture 5">
            <a:extLst>
              <a:ext uri="{FF2B5EF4-FFF2-40B4-BE49-F238E27FC236}">
                <a16:creationId xmlns:a16="http://schemas.microsoft.com/office/drawing/2014/main" id="{12F4C295-FEC2-AB13-5A87-B29E7EA93A9B}"/>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19286686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 - 2 Column ">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50E5457-D66A-E349-9B76-D94832B5C0F9}"/>
              </a:ext>
            </a:extLst>
          </p:cNvPr>
          <p:cNvGrpSpPr/>
          <p:nvPr userDrawn="1"/>
        </p:nvGrpSpPr>
        <p:grpSpPr>
          <a:xfrm>
            <a:off x="0" y="0"/>
            <a:ext cx="12192000"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928DA5A-03EB-7C4E-BED7-BCB1E5A11604}"/>
              </a:ext>
            </a:extLst>
          </p:cNvPr>
          <p:cNvSpPr>
            <a:spLocks noGrp="1"/>
          </p:cNvSpPr>
          <p:nvPr userDrawn="1">
            <p:ph type="title" hasCustomPrompt="1"/>
          </p:nvPr>
        </p:nvSpPr>
        <p:spPr>
          <a:xfrm>
            <a:off x="665021" y="1014921"/>
            <a:ext cx="1086196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userDrawn="1">
            <p:ph sz="half" idx="1"/>
          </p:nvPr>
        </p:nvSpPr>
        <p:spPr>
          <a:xfrm>
            <a:off x="665020" y="2286442"/>
            <a:ext cx="5354780" cy="40080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userDrawn="1">
            <p:ph sz="half" idx="2"/>
          </p:nvPr>
        </p:nvSpPr>
        <p:spPr>
          <a:xfrm>
            <a:off x="6172200" y="2286442"/>
            <a:ext cx="5354780" cy="40080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6">
            <a:extLst>
              <a:ext uri="{FF2B5EF4-FFF2-40B4-BE49-F238E27FC236}">
                <a16:creationId xmlns:a16="http://schemas.microsoft.com/office/drawing/2014/main" id="{5C00A64B-CBB1-9AC6-0DD0-6D7B182AFE91}"/>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13" name="Picture 12" descr="Icon&#10;&#10;Description automatically generated">
            <a:extLst>
              <a:ext uri="{FF2B5EF4-FFF2-40B4-BE49-F238E27FC236}">
                <a16:creationId xmlns:a16="http://schemas.microsoft.com/office/drawing/2014/main" id="{F1AF30E8-35F7-FA76-79C4-78A44C4676AB}"/>
              </a:ext>
            </a:extLst>
          </p:cNvPr>
          <p:cNvPicPr>
            <a:picLocks noChangeAspect="1"/>
          </p:cNvPicPr>
          <p:nvPr userDrawn="1"/>
        </p:nvPicPr>
        <p:blipFill>
          <a:blip r:embed="rId2"/>
          <a:stretch>
            <a:fillRect/>
          </a:stretch>
        </p:blipFill>
        <p:spPr>
          <a:xfrm>
            <a:off x="11219936" y="6376988"/>
            <a:ext cx="391886" cy="391886"/>
          </a:xfrm>
          <a:prstGeom prst="rect">
            <a:avLst/>
          </a:prstGeom>
        </p:spPr>
      </p:pic>
    </p:spTree>
    <p:extLst>
      <p:ext uri="{BB962C8B-B14F-4D97-AF65-F5344CB8AC3E}">
        <p14:creationId xmlns:p14="http://schemas.microsoft.com/office/powerpoint/2010/main" val="308434369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B - 1 Column ">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665019" y="1014921"/>
            <a:ext cx="10861959"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665019" y="2286443"/>
            <a:ext cx="10861959" cy="40080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76A6EADF-765C-744C-8CA6-BCEED536E66D}"/>
              </a:ext>
            </a:extLst>
          </p:cNvPr>
          <p:cNvGrpSpPr/>
          <p:nvPr userDrawn="1"/>
        </p:nvGrpSpPr>
        <p:grpSpPr>
          <a:xfrm>
            <a:off x="0" y="0"/>
            <a:ext cx="12192000" cy="798858"/>
            <a:chOff x="0" y="0"/>
            <a:chExt cx="12192000" cy="798858"/>
          </a:xfrm>
        </p:grpSpPr>
        <p:sp>
          <p:nvSpPr>
            <p:cNvPr id="12" name="Rectangle 11">
              <a:extLst>
                <a:ext uri="{FF2B5EF4-FFF2-40B4-BE49-F238E27FC236}">
                  <a16:creationId xmlns:a16="http://schemas.microsoft.com/office/drawing/2014/main" id="{70DAA77B-50E0-1741-992F-DC351B2FE781}"/>
                </a:ext>
              </a:extLst>
            </p:cNvPr>
            <p:cNvSpPr/>
            <p:nvPr userDrawn="1"/>
          </p:nvSpPr>
          <p:spPr>
            <a:xfrm>
              <a:off x="0" y="0"/>
              <a:ext cx="12192000" cy="674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3671982-B4EA-384D-8DDA-710993D7F894}"/>
                </a:ext>
              </a:extLst>
            </p:cNvPr>
            <p:cNvSpPr/>
            <p:nvPr userDrawn="1"/>
          </p:nvSpPr>
          <p:spPr>
            <a:xfrm>
              <a:off x="0" y="674328"/>
              <a:ext cx="12192000" cy="124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6">
            <a:extLst>
              <a:ext uri="{FF2B5EF4-FFF2-40B4-BE49-F238E27FC236}">
                <a16:creationId xmlns:a16="http://schemas.microsoft.com/office/drawing/2014/main" id="{AD4D8268-511F-4BAD-FC84-9C461E016E6F}"/>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3" name="Picture 2">
            <a:extLst>
              <a:ext uri="{FF2B5EF4-FFF2-40B4-BE49-F238E27FC236}">
                <a16:creationId xmlns:a16="http://schemas.microsoft.com/office/drawing/2014/main" id="{6202574C-5B0C-1AB9-5123-59B9A666D1A1}"/>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26392988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FF47142E-600C-A82B-8CA8-42CC42AA1626}"/>
              </a:ext>
            </a:extLst>
          </p:cNvPr>
          <p:cNvSpPr>
            <a:spLocks noGrp="1"/>
          </p:cNvSpPr>
          <p:nvPr>
            <p:ph type="sldNum" sz="quarter" idx="10"/>
          </p:nvPr>
        </p:nvSpPr>
        <p:spPr>
          <a:xfrm>
            <a:off x="10022227" y="6477000"/>
            <a:ext cx="1143000" cy="247650"/>
          </a:xfrm>
        </p:spPr>
        <p:txBody>
          <a:bodyPr/>
          <a:lstStyle>
            <a:lvl1pPr algn="r">
              <a:defRPr/>
            </a:lvl1pPr>
          </a:lstStyle>
          <a:p>
            <a:pPr>
              <a:defRPr/>
            </a:pPr>
            <a:fld id="{0F61B9A2-6873-5846-8BDD-3D2DF08C9DB1}" type="slidenum">
              <a:rPr lang="en-US" altLang="en-US" smtClean="0"/>
              <a:pPr>
                <a:defRPr/>
              </a:pPr>
              <a:t>‹#›</a:t>
            </a:fld>
            <a:endParaRPr lang="en-US" altLang="en-US" dirty="0"/>
          </a:p>
        </p:txBody>
      </p:sp>
      <p:pic>
        <p:nvPicPr>
          <p:cNvPr id="2" name="Picture 1">
            <a:extLst>
              <a:ext uri="{FF2B5EF4-FFF2-40B4-BE49-F238E27FC236}">
                <a16:creationId xmlns:a16="http://schemas.microsoft.com/office/drawing/2014/main" id="{E52FDDCF-D871-2F4C-ACEB-B6066E41CDAF}"/>
              </a:ext>
            </a:extLst>
          </p:cNvPr>
          <p:cNvPicPr>
            <a:picLocks noChangeAspect="1"/>
          </p:cNvPicPr>
          <p:nvPr userDrawn="1"/>
        </p:nvPicPr>
        <p:blipFill>
          <a:blip r:embed="rId2"/>
          <a:srcRect/>
          <a:stretch/>
        </p:blipFill>
        <p:spPr>
          <a:xfrm>
            <a:off x="11187261" y="6376988"/>
            <a:ext cx="391886" cy="39188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0126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10047513" y="6476093"/>
            <a:ext cx="881743" cy="255237"/>
          </a:xfrm>
          <a:prstGeom prst="rect">
            <a:avLst/>
          </a:prstGeom>
        </p:spPr>
        <p:txBody>
          <a:bodyPr vert="horz" lIns="91440" tIns="45720" rIns="91440" bIns="45720" rtlCol="0" anchor="ctr"/>
          <a:lstStyle>
            <a:lvl1pPr algn="r">
              <a:defRPr sz="1200">
                <a:solidFill>
                  <a:schemeClr val="tx2"/>
                </a:solidFill>
                <a:latin typeface="+mn-lt"/>
              </a:defRPr>
            </a:lvl1pPr>
          </a:lstStyle>
          <a:p>
            <a:fld id="{492D8F1A-69A8-9242-9469-8400121D240A}" type="slidenum">
              <a:rPr lang="en-US" smtClean="0"/>
              <a:pPr/>
              <a:t>‹#›</a:t>
            </a:fld>
            <a:endParaRPr lang="en-US" dirty="0"/>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2" r:id="rId3"/>
    <p:sldLayoutId id="2147483667" r:id="rId4"/>
    <p:sldLayoutId id="2147483669" r:id="rId5"/>
    <p:sldLayoutId id="2147483670" r:id="rId6"/>
    <p:sldLayoutId id="2147483671" r:id="rId7"/>
    <p:sldLayoutId id="2147483655" r:id="rId8"/>
    <p:sldLayoutId id="2147483672" r:id="rId9"/>
    <p:sldLayoutId id="2147483673" r:id="rId1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spc="20" baseline="0">
          <a:solidFill>
            <a:schemeClr val="bg2">
              <a:lumMod val="25000"/>
            </a:schemeClr>
          </a:solidFill>
          <a:latin typeface="+mn-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20" baseline="0">
          <a:solidFill>
            <a:schemeClr val="bg2">
              <a:lumMod val="25000"/>
            </a:schemeClr>
          </a:solidFill>
          <a:latin typeface="+mn-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20" baseline="0">
          <a:solidFill>
            <a:schemeClr val="bg2">
              <a:lumMod val="25000"/>
            </a:schemeClr>
          </a:solidFill>
          <a:latin typeface="+mn-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20" baseline="0">
          <a:solidFill>
            <a:schemeClr val="bg2">
              <a:lumMod val="25000"/>
            </a:schemeClr>
          </a:solidFill>
          <a:latin typeface="+mn-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20" baseline="0">
          <a:solidFill>
            <a:schemeClr val="bg2">
              <a:lumMod val="25000"/>
            </a:schemeClr>
          </a:solidFill>
          <a:latin typeface="+mn-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ccco.edu/-/media/CCCCO-Website/docs/curriculum/ESS-23-49-Work-Experience-Education-Regulations-Clarification-Regarding-Repeatability.pdf?la=en&amp;hash=D23BEB1CC469AD2DEF16C942CF96B2698342E6F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nam10.safelinks.protection.outlook.com/?url=https%3A%2F%2Fmtsac.co1.qualtrics.com%2Fjfe%2Fform%2FSV_9FAuVUsOG6pDuZ0&amp;data=05%7C02%7Cstephanie.curry%40REEDLEYCOLLEGE.EDU%7Ce76cadcc30fa4c93299508dc268eace9%7C82cf0ca31c1c4685a3045b45ed171ea8%7C1%7C0%7C638427641433080598%7CUnknown%7CTWFpbGZsb3d8eyJWIjoiMC4wLjAwMDAiLCJQIjoiV2luMzIiLCJBTiI6Ik1haWwiLCJXVCI6Mn0%3D%7C0%7C%7C%7C&amp;sdata=KKV4g2U%2BCppKg%2FImS31Yz2r6Yn7tfgEYk4YBDxq6fww%3D&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cccaoe.org/event/spring-2024-conferenc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asccc.org/events/2024-curriculum-institute" TargetMode="External"/><Relationship Id="rId4" Type="http://schemas.openxmlformats.org/officeDocument/2006/relationships/hyperlink" Target="https://www.asccc.org/events/2024-noncredit-institute"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info@asccc.org" TargetMode="External"/><Relationship Id="rId3" Type="http://schemas.openxmlformats.org/officeDocument/2006/relationships/hyperlink" Target="http://www.ciwea.org/" TargetMode="External"/><Relationship Id="rId7" Type="http://schemas.openxmlformats.org/officeDocument/2006/relationships/hyperlink" Target="https://www.asccc.org/content/new-faculty-application-statewide-service"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cccconfer.zoom.us/rec/share/gskRBAPddL-K4fSDjPJX8k4qtCB6t0s9qoa4mjB_8eYCrQ12QM637X40K7z6MEI1.6xtrAQ-c0vNZraTd?startTime=1701979310000" TargetMode="External"/><Relationship Id="rId5" Type="http://schemas.openxmlformats.org/officeDocument/2006/relationships/hyperlink" Target="https://www.asccc.org/papers/work-based-learning-california-community-colleges" TargetMode="External"/><Relationship Id="rId4" Type="http://schemas.openxmlformats.org/officeDocument/2006/relationships/hyperlink" Target="https://www.asccc.org/content/work-experience-regulation-changes-expanded-opportunities-experiential-learning" TargetMode="External"/><Relationship Id="rId9" Type="http://schemas.openxmlformats.org/officeDocument/2006/relationships/hyperlink" Target="https://visionresourcecenter.cccco.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cccconfer.zoom.us/meeting/register/tZcoc-Ctrz0vGNZCTIkW7juLJtzooyH3YtJP"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prstGeom prst="rect">
            <a:avLst/>
          </a:prstGeom>
        </p:spPr>
        <p:txBody>
          <a:bodyPr spcFirstLastPara="1" vert="horz" wrap="square" lIns="121900" tIns="121900" rIns="121900" bIns="121900" rtlCol="0" anchor="b" anchorCtr="0">
            <a:noAutofit/>
          </a:bodyPr>
          <a:lstStyle/>
          <a:p>
            <a:pPr>
              <a:spcBef>
                <a:spcPts val="533"/>
              </a:spcBef>
              <a:buSzPts val="990"/>
            </a:pPr>
            <a:r>
              <a:rPr lang="en-US" sz="3600" b="1" dirty="0"/>
              <a:t>NEW OPPORTUNITIES IN WORK EXPERIENCE EDUCATION (WEE)</a:t>
            </a:r>
            <a:endParaRPr sz="3600" b="1" dirty="0"/>
          </a:p>
        </p:txBody>
      </p:sp>
      <p:sp>
        <p:nvSpPr>
          <p:cNvPr id="55" name="Google Shape;55;p13"/>
          <p:cNvSpPr txBox="1">
            <a:spLocks noGrp="1"/>
          </p:cNvSpPr>
          <p:nvPr>
            <p:ph idx="1"/>
          </p:nvPr>
        </p:nvSpPr>
        <p:spPr>
          <a:prstGeom prst="rect">
            <a:avLst/>
          </a:prstGeom>
        </p:spPr>
        <p:txBody>
          <a:bodyPr spcFirstLastPara="1" vert="horz" wrap="square" lIns="121900" tIns="121900" rIns="121900" bIns="121900" rtlCol="0" anchor="t" anchorCtr="0">
            <a:normAutofit/>
          </a:bodyPr>
          <a:lstStyle/>
          <a:p>
            <a:pPr marL="0" indent="0"/>
            <a:r>
              <a:rPr lang="en"/>
              <a:t>ASCCC Webinar February 7, 2024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Updated Title 5 Regulations</a:t>
            </a:r>
            <a:endParaRPr dirty="0"/>
          </a:p>
        </p:txBody>
      </p:sp>
      <p:sp>
        <p:nvSpPr>
          <p:cNvPr id="109" name="Google Shape;109;p22"/>
          <p:cNvSpPr txBox="1">
            <a:spLocks noGrp="1"/>
          </p:cNvSpPr>
          <p:nvPr>
            <p:ph sz="half" idx="1"/>
          </p:nvPr>
        </p:nvSpPr>
        <p:spPr>
          <a:xfrm>
            <a:off x="1212273" y="1557339"/>
            <a:ext cx="10314708" cy="4604396"/>
          </a:xfrm>
          <a:prstGeom prst="rect">
            <a:avLst/>
          </a:prstGeom>
        </p:spPr>
        <p:txBody>
          <a:bodyPr spcFirstLastPara="1" vert="horz" wrap="square" lIns="121900" tIns="121900" rIns="121900" bIns="121900" rtlCol="0" anchor="t" anchorCtr="0">
            <a:normAutofit fontScale="85000" lnSpcReduction="20000"/>
          </a:bodyPr>
          <a:lstStyle/>
          <a:p>
            <a:pPr indent="-445758">
              <a:buSzPct val="100000"/>
            </a:pPr>
            <a:r>
              <a:rPr lang="en" b="1" dirty="0"/>
              <a:t>Purpose &amp; Definition of Work Experience Education</a:t>
            </a:r>
            <a:endParaRPr b="1" dirty="0"/>
          </a:p>
          <a:p>
            <a:pPr lvl="1" indent="-414432">
              <a:buSzPct val="100000"/>
              <a:buFont typeface="Courier New" panose="02070309020205020404" pitchFamily="49" charset="0"/>
              <a:buChar char="o"/>
            </a:pPr>
            <a:r>
              <a:rPr lang="en" dirty="0"/>
              <a:t>Broadly defined</a:t>
            </a:r>
            <a:endParaRPr dirty="0"/>
          </a:p>
          <a:p>
            <a:pPr lvl="1" indent="-414432">
              <a:buSzPct val="100000"/>
              <a:buFont typeface="Courier New" panose="02070309020205020404" pitchFamily="49" charset="0"/>
              <a:buChar char="o"/>
            </a:pPr>
            <a:r>
              <a:rPr lang="en" dirty="0"/>
              <a:t>Credit or non-credit</a:t>
            </a:r>
            <a:endParaRPr dirty="0"/>
          </a:p>
          <a:p>
            <a:pPr lvl="1" indent="-414432">
              <a:buSzPct val="100000"/>
              <a:buFont typeface="Courier New" panose="02070309020205020404" pitchFamily="49" charset="0"/>
              <a:buChar char="o"/>
            </a:pPr>
            <a:r>
              <a:rPr lang="en" dirty="0"/>
              <a:t>Integrated in student’s educational pathway</a:t>
            </a:r>
            <a:endParaRPr dirty="0"/>
          </a:p>
          <a:p>
            <a:pPr indent="-445758">
              <a:buSzPct val="100000"/>
            </a:pPr>
            <a:r>
              <a:rPr lang="en" b="1" dirty="0"/>
              <a:t>District Responsibilities</a:t>
            </a:r>
            <a:endParaRPr b="1" dirty="0"/>
          </a:p>
          <a:p>
            <a:pPr lvl="1" indent="-414432">
              <a:buSzPct val="100000"/>
              <a:buFont typeface="Courier New" panose="02070309020205020404" pitchFamily="49" charset="0"/>
              <a:buChar char="o"/>
            </a:pPr>
            <a:r>
              <a:rPr lang="en" dirty="0"/>
              <a:t>Adopt local policies (AP4103)</a:t>
            </a:r>
            <a:endParaRPr dirty="0"/>
          </a:p>
          <a:p>
            <a:pPr indent="-445758">
              <a:buSzPct val="100000"/>
            </a:pPr>
            <a:r>
              <a:rPr lang="en" b="1" dirty="0"/>
              <a:t>College Credit, Attendance Accounting, Course Repetition</a:t>
            </a:r>
            <a:endParaRPr b="1" dirty="0"/>
          </a:p>
          <a:p>
            <a:pPr lvl="1" indent="-414432">
              <a:buSzPct val="100000"/>
              <a:buFont typeface="Courier New" panose="02070309020205020404" pitchFamily="49" charset="0"/>
              <a:buChar char="o"/>
            </a:pPr>
            <a:r>
              <a:rPr lang="en" dirty="0"/>
              <a:t>Revised in Memo# ESS 23-49</a:t>
            </a:r>
            <a:endParaRPr dirty="0"/>
          </a:p>
          <a:p>
            <a:pPr lvl="1" indent="-414432">
              <a:buSzPct val="100000"/>
              <a:buFont typeface="Courier New" panose="02070309020205020404" pitchFamily="49" charset="0"/>
              <a:buChar char="o"/>
            </a:pPr>
            <a:r>
              <a:rPr lang="en" dirty="0"/>
              <a:t>Continue to allow work experience education course repetition</a:t>
            </a:r>
            <a:endParaRPr dirty="0"/>
          </a:p>
          <a:p>
            <a:pPr lvl="1" indent="-414432">
              <a:buSzPct val="100000"/>
              <a:buFont typeface="Courier New" panose="02070309020205020404" pitchFamily="49" charset="0"/>
              <a:buChar char="o"/>
            </a:pPr>
            <a:r>
              <a:rPr lang="en" dirty="0"/>
              <a:t>No distinction between paid or non-paid</a:t>
            </a:r>
            <a:endParaRPr dirty="0"/>
          </a:p>
          <a:p>
            <a:pPr lvl="1" indent="-414432">
              <a:buSzPct val="100000"/>
              <a:buFont typeface="Courier New" panose="02070309020205020404" pitchFamily="49" charset="0"/>
              <a:buChar char="o"/>
            </a:pPr>
            <a:r>
              <a:rPr lang="en" dirty="0"/>
              <a:t>No distinction between general work experience and occupational</a:t>
            </a:r>
            <a:endParaRPr dirty="0"/>
          </a:p>
          <a:p>
            <a:pPr lvl="1" indent="-414432">
              <a:buSzPct val="100000"/>
              <a:buFont typeface="Courier New" panose="02070309020205020404" pitchFamily="49" charset="0"/>
              <a:buChar char="o"/>
            </a:pPr>
            <a:r>
              <a:rPr lang="en" dirty="0"/>
              <a:t>54 hours = 1 unit of credit</a:t>
            </a:r>
            <a:endParaRPr dirty="0"/>
          </a:p>
          <a:p>
            <a:pPr lvl="1" indent="-414432">
              <a:buSzPct val="100000"/>
              <a:buFont typeface="Courier New" panose="02070309020205020404" pitchFamily="49" charset="0"/>
              <a:buChar char="o"/>
            </a:pPr>
            <a:r>
              <a:rPr lang="en" dirty="0"/>
              <a:t>14 units per semester; no max </a:t>
            </a:r>
            <a:endParaRPr dirty="0"/>
          </a:p>
          <a:p>
            <a:pPr lvl="1" indent="-414432">
              <a:buSzPct val="100000"/>
              <a:buFont typeface="Courier New" panose="02070309020205020404" pitchFamily="49" charset="0"/>
              <a:buChar char="o"/>
            </a:pPr>
            <a:r>
              <a:rPr lang="en" dirty="0"/>
              <a:t>Non credit work experience allowable</a:t>
            </a:r>
            <a:endParaRPr dirty="0"/>
          </a:p>
          <a:p>
            <a:pPr indent="0">
              <a:spcBef>
                <a:spcPts val="1600"/>
              </a:spcBef>
              <a:spcAft>
                <a:spcPts val="1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Repeatability </a:t>
            </a:r>
            <a:endParaRPr dirty="0"/>
          </a:p>
        </p:txBody>
      </p:sp>
      <p:sp>
        <p:nvSpPr>
          <p:cNvPr id="115" name="Google Shape;115;p23"/>
          <p:cNvSpPr txBox="1">
            <a:spLocks noGrp="1"/>
          </p:cNvSpPr>
          <p:nvPr>
            <p:ph sz="half" idx="1"/>
          </p:nvPr>
        </p:nvSpPr>
        <p:spPr>
          <a:xfrm>
            <a:off x="1212273" y="1557339"/>
            <a:ext cx="10314708" cy="4604396"/>
          </a:xfrm>
          <a:prstGeom prst="rect">
            <a:avLst/>
          </a:prstGeom>
        </p:spPr>
        <p:txBody>
          <a:bodyPr spcFirstLastPara="1" vert="horz" wrap="square" lIns="121900" tIns="121900" rIns="121900" bIns="121900" rtlCol="0" anchor="t" anchorCtr="0">
            <a:normAutofit/>
          </a:bodyPr>
          <a:lstStyle/>
          <a:p>
            <a:pPr marL="0" indent="0">
              <a:buNone/>
            </a:pPr>
            <a:r>
              <a:rPr lang="en" sz="1467" u="sng" dirty="0">
                <a:solidFill>
                  <a:schemeClr val="hlink"/>
                </a:solidFill>
                <a:hlinkClick r:id="rId3"/>
              </a:rPr>
              <a:t>MEMORANDUM December 11, 2023 (cccco.edu)</a:t>
            </a:r>
            <a:endParaRPr dirty="0"/>
          </a:p>
          <a:p>
            <a:pPr>
              <a:spcBef>
                <a:spcPts val="1600"/>
              </a:spcBef>
            </a:pPr>
            <a:r>
              <a:rPr lang="en" dirty="0"/>
              <a:t>“...the updated regulations passed by the Board of Governors on July 25, 2022, indicate an intention to continue to allow work experience education course repetition.”</a:t>
            </a:r>
            <a:endParaRPr dirty="0"/>
          </a:p>
          <a:p>
            <a:r>
              <a:rPr lang="en" dirty="0"/>
              <a:t>“…work experience education is repeatable as dictated by local district policy.”</a:t>
            </a:r>
            <a:endParaRPr dirty="0"/>
          </a:p>
          <a:p>
            <a:r>
              <a:rPr lang="en" dirty="0"/>
              <a:t>A maximum of fourteen semester credit hours or twenty-one quarter credit hours may be earned during one enrollment period in work experience education. Students may repeat a work experience education course subject to section 55040.</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Updating WEE Local Policies </a:t>
            </a:r>
            <a:endParaRPr dirty="0"/>
          </a:p>
        </p:txBody>
      </p:sp>
      <p:sp>
        <p:nvSpPr>
          <p:cNvPr id="121" name="Google Shape;121;p24"/>
          <p:cNvSpPr txBox="1">
            <a:spLocks noGrp="1"/>
          </p:cNvSpPr>
          <p:nvPr>
            <p:ph sz="half" idx="1"/>
          </p:nvPr>
        </p:nvSpPr>
        <p:spPr>
          <a:xfrm>
            <a:off x="1212273" y="1843257"/>
            <a:ext cx="10314708" cy="4318477"/>
          </a:xfrm>
          <a:prstGeom prst="rect">
            <a:avLst/>
          </a:prstGeom>
        </p:spPr>
        <p:txBody>
          <a:bodyPr spcFirstLastPara="1" vert="horz" wrap="square" lIns="121900" tIns="121900" rIns="121900" bIns="121900" rtlCol="0" anchor="t" anchorCtr="0">
            <a:normAutofit/>
          </a:bodyPr>
          <a:lstStyle/>
          <a:p>
            <a:r>
              <a:rPr lang="en" dirty="0">
                <a:solidFill>
                  <a:schemeClr val="bg2">
                    <a:lumMod val="10000"/>
                  </a:schemeClr>
                </a:solidFill>
              </a:rPr>
              <a:t>Update Board Policies (BP) and Administrative Procedures (AP) - Academic Senate (AP falls under BP 4100 - </a:t>
            </a:r>
            <a:r>
              <a:rPr lang="en" sz="1600" dirty="0">
                <a:solidFill>
                  <a:schemeClr val="bg2">
                    <a:lumMod val="10000"/>
                  </a:schemeClr>
                </a:solidFill>
                <a:highlight>
                  <a:srgbClr val="FFFFFF"/>
                </a:highlight>
              </a:rPr>
              <a:t>Graduation Requirements for Degrees and Certificates)</a:t>
            </a:r>
            <a:endParaRPr sz="1600" dirty="0">
              <a:solidFill>
                <a:schemeClr val="bg2">
                  <a:lumMod val="10000"/>
                </a:schemeClr>
              </a:solidFill>
              <a:highlight>
                <a:srgbClr val="FFFFFF"/>
              </a:highlight>
            </a:endParaRPr>
          </a:p>
          <a:p>
            <a:pPr>
              <a:buClr>
                <a:schemeClr val="dk1"/>
              </a:buClr>
            </a:pPr>
            <a:r>
              <a:rPr lang="en" dirty="0">
                <a:solidFill>
                  <a:schemeClr val="bg2">
                    <a:lumMod val="10000"/>
                  </a:schemeClr>
                </a:solidFill>
                <a:highlight>
                  <a:srgbClr val="FFFFFF"/>
                </a:highlight>
              </a:rPr>
              <a:t>Community College League of California (CCL) has distributed recommendations for AP updates/ (Not all colleges use CCL templates) </a:t>
            </a:r>
            <a:endParaRPr dirty="0">
              <a:solidFill>
                <a:schemeClr val="bg2">
                  <a:lumMod val="10000"/>
                </a:schemeClr>
              </a:solidFill>
              <a:highlight>
                <a:srgbClr val="FFFFFF"/>
              </a:highlight>
            </a:endParaRPr>
          </a:p>
          <a:p>
            <a:r>
              <a:rPr lang="en" dirty="0">
                <a:solidFill>
                  <a:schemeClr val="bg2">
                    <a:lumMod val="10000"/>
                  </a:schemeClr>
                </a:solidFill>
              </a:rPr>
              <a:t>Course Revisions- Curriculum Committee</a:t>
            </a:r>
            <a:endParaRPr dirty="0">
              <a:solidFill>
                <a:schemeClr val="bg2">
                  <a:lumMod val="10000"/>
                </a:schemeClr>
              </a:solidFill>
            </a:endParaRPr>
          </a:p>
          <a:p>
            <a:pPr marL="0" indent="0">
              <a:spcBef>
                <a:spcPts val="1600"/>
              </a:spcBef>
              <a:buNone/>
            </a:pPr>
            <a:endParaRPr dirty="0">
              <a:solidFill>
                <a:schemeClr val="bg2">
                  <a:lumMod val="10000"/>
                </a:schemeClr>
              </a:solidFill>
            </a:endParaRPr>
          </a:p>
          <a:p>
            <a:pPr marL="0" indent="0">
              <a:spcBef>
                <a:spcPts val="1600"/>
              </a:spcBef>
              <a:spcAft>
                <a:spcPts val="1600"/>
              </a:spcAft>
              <a:buNone/>
            </a:pPr>
            <a:r>
              <a:rPr lang="en" dirty="0">
                <a:solidFill>
                  <a:schemeClr val="bg2">
                    <a:lumMod val="10000"/>
                  </a:schemeClr>
                </a:solidFill>
              </a:rPr>
              <a:t>Role of Senates in Policy Review and Curricular Practices</a:t>
            </a:r>
            <a:endParaRPr dirty="0">
              <a:solidFill>
                <a:schemeClr val="bg2">
                  <a:lumMod val="1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New Opportunities in Noncredit WEE </a:t>
            </a:r>
            <a:endParaRPr dirty="0"/>
          </a:p>
        </p:txBody>
      </p:sp>
      <p:sp>
        <p:nvSpPr>
          <p:cNvPr id="127" name="Google Shape;127;p25"/>
          <p:cNvSpPr txBox="1">
            <a:spLocks noGrp="1"/>
          </p:cNvSpPr>
          <p:nvPr>
            <p:ph sz="half" idx="1"/>
          </p:nvPr>
        </p:nvSpPr>
        <p:spPr>
          <a:xfrm>
            <a:off x="1212273" y="1743075"/>
            <a:ext cx="10314708" cy="4418659"/>
          </a:xfrm>
          <a:prstGeom prst="rect">
            <a:avLst/>
          </a:prstGeom>
        </p:spPr>
        <p:txBody>
          <a:bodyPr spcFirstLastPara="1" vert="horz" wrap="square" lIns="121900" tIns="121900" rIns="121900" bIns="121900" rtlCol="0" anchor="t" anchorCtr="0">
            <a:normAutofit fontScale="92500" lnSpcReduction="20000"/>
          </a:bodyPr>
          <a:lstStyle/>
          <a:p>
            <a:pPr marL="0" indent="0">
              <a:buNone/>
            </a:pPr>
            <a:r>
              <a:rPr lang="en" dirty="0"/>
              <a:t>Apprenticeships, Pre-Apprenticeships, Externships </a:t>
            </a:r>
            <a:endParaRPr dirty="0"/>
          </a:p>
          <a:p>
            <a:pPr indent="-445758">
              <a:spcBef>
                <a:spcPts val="1600"/>
              </a:spcBef>
              <a:buSzPct val="100000"/>
            </a:pPr>
            <a:r>
              <a:rPr lang="en" dirty="0"/>
              <a:t>Discussing with Division of Apprenticeship Standards (DAS) if WEE can be used as Related Supplemental Instruction (RSI)</a:t>
            </a:r>
            <a:endParaRPr dirty="0"/>
          </a:p>
          <a:p>
            <a:pPr indent="-445758">
              <a:buSzPct val="100000"/>
            </a:pPr>
            <a:r>
              <a:rPr lang="en" dirty="0"/>
              <a:t>Currently, it hasn’t been approved and no new language or conversations have occurred</a:t>
            </a:r>
            <a:endParaRPr dirty="0"/>
          </a:p>
          <a:p>
            <a:pPr indent="-445758">
              <a:buSzPct val="100000"/>
            </a:pPr>
            <a:r>
              <a:rPr lang="en" dirty="0"/>
              <a:t>Idea</a:t>
            </a:r>
            <a:endParaRPr dirty="0"/>
          </a:p>
          <a:p>
            <a:pPr lvl="1" indent="-414432">
              <a:buSzPct val="100000"/>
            </a:pPr>
            <a:r>
              <a:rPr lang="en" dirty="0"/>
              <a:t>Propose an apprenticeship WEE course to DAS that aligns with non traditional competency based programming that identifies the required activities, assignments and mentorship support in order for course to be utilized in an apprenticeship program..</a:t>
            </a:r>
            <a:endParaRPr dirty="0"/>
          </a:p>
          <a:p>
            <a:pPr indent="-445758">
              <a:buSzPct val="100000"/>
            </a:pPr>
            <a:r>
              <a:rPr lang="en" dirty="0"/>
              <a:t>Survey out on </a:t>
            </a:r>
            <a:r>
              <a:rPr lang="en" dirty="0">
                <a:hlinkClick r:id="rId3"/>
              </a:rPr>
              <a:t>Noncredit WEE </a:t>
            </a:r>
            <a:r>
              <a:rPr lang="en" dirty="0"/>
              <a:t>(ASCCC). Group of colleges looking at Noncredit WEE and how it will work </a:t>
            </a:r>
            <a:endParaRPr dirty="0"/>
          </a:p>
          <a:p>
            <a:pPr marL="0" indent="0">
              <a:spcBef>
                <a:spcPts val="1600"/>
              </a:spcBef>
              <a:spcAft>
                <a:spcPts val="16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dirty="0"/>
              <a:t>Best Practices for WEE- </a:t>
            </a:r>
            <a:r>
              <a:rPr lang="en-US" dirty="0"/>
              <a:t>Examples </a:t>
            </a:r>
            <a:endParaRPr dirty="0"/>
          </a:p>
        </p:txBody>
      </p:sp>
      <p:sp>
        <p:nvSpPr>
          <p:cNvPr id="133" name="Google Shape;133;p26"/>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r>
              <a:rPr lang="en" sz="3200" dirty="0"/>
              <a:t>Learning Aligned Employment Program (LAEP) and WEE</a:t>
            </a:r>
            <a:endParaRPr sz="3200" dirty="0"/>
          </a:p>
          <a:p>
            <a:r>
              <a:rPr lang="en" sz="3200" dirty="0"/>
              <a:t>Community Based Organization (CBO) Programs to CC Programs</a:t>
            </a:r>
            <a:endParaRPr sz="3200" dirty="0"/>
          </a:p>
          <a:p>
            <a:pPr lvl="1"/>
            <a:r>
              <a:rPr lang="en" sz="3200" dirty="0"/>
              <a:t>College of Marin- FIRE Foundry Program</a:t>
            </a:r>
            <a:endParaRPr sz="3200" dirty="0"/>
          </a:p>
          <a:p>
            <a:pPr marL="0" indent="0">
              <a:spcBef>
                <a:spcPts val="1600"/>
              </a:spcBef>
              <a:buNone/>
            </a:pPr>
            <a:r>
              <a:rPr lang="en" dirty="0"/>
              <a:t> </a:t>
            </a:r>
            <a:endParaRPr dirty="0"/>
          </a:p>
          <a:p>
            <a:pPr indent="0">
              <a:spcBef>
                <a:spcPts val="160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WEE in Dual Enrollment </a:t>
            </a:r>
            <a:endParaRPr dirty="0"/>
          </a:p>
        </p:txBody>
      </p:sp>
      <p:sp>
        <p:nvSpPr>
          <p:cNvPr id="139" name="Google Shape;139;p27"/>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r>
              <a:rPr lang="en" sz="2800" dirty="0"/>
              <a:t>Linking WEE with existing high school programs</a:t>
            </a:r>
            <a:endParaRPr sz="2800" dirty="0"/>
          </a:p>
          <a:p>
            <a:pPr lvl="1"/>
            <a:r>
              <a:rPr lang="en" sz="2800" dirty="0"/>
              <a:t>Very low cost ( Registration and Tuition) </a:t>
            </a:r>
            <a:endParaRPr sz="2800" dirty="0"/>
          </a:p>
          <a:p>
            <a:pPr lvl="1"/>
            <a:r>
              <a:rPr lang="en" sz="2800" dirty="0"/>
              <a:t>College of Marin and Terra Linda - School of Environmental Leadership</a:t>
            </a:r>
            <a:endParaRPr sz="2800" dirty="0"/>
          </a:p>
          <a:p>
            <a:r>
              <a:rPr lang="en" sz="2800" dirty="0"/>
              <a:t>WEE can bridge high school to CC WBL opportunities and SEP</a:t>
            </a:r>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Curriculum and Updates </a:t>
            </a:r>
            <a:endParaRPr dirty="0"/>
          </a:p>
        </p:txBody>
      </p:sp>
      <p:sp>
        <p:nvSpPr>
          <p:cNvPr id="145" name="Google Shape;145;p28"/>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r>
              <a:rPr lang="en" dirty="0"/>
              <a:t>Creating Objectives for WEE (hard and soft skills) </a:t>
            </a:r>
            <a:endParaRPr dirty="0"/>
          </a:p>
          <a:p>
            <a:pPr>
              <a:spcBef>
                <a:spcPts val="1600"/>
              </a:spcBef>
            </a:pPr>
            <a:r>
              <a:rPr lang="en" dirty="0"/>
              <a:t>TOP Codes and SAM Codes </a:t>
            </a:r>
            <a:endParaRPr dirty="0"/>
          </a:p>
          <a:p>
            <a:pPr>
              <a:spcBef>
                <a:spcPts val="1600"/>
              </a:spcBef>
              <a:spcAft>
                <a:spcPts val="1600"/>
              </a:spcAft>
            </a:pPr>
            <a:r>
              <a:rPr lang="en" dirty="0"/>
              <a:t>Lab/Lecture and Hours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Questions </a:t>
            </a:r>
            <a:endParaRPr dirty="0"/>
          </a:p>
        </p:txBody>
      </p:sp>
      <p:pic>
        <p:nvPicPr>
          <p:cNvPr id="1026" name="Picture 2">
            <a:extLst>
              <a:ext uri="{FF2B5EF4-FFF2-40B4-BE49-F238E27FC236}">
                <a16:creationId xmlns:a16="http://schemas.microsoft.com/office/drawing/2014/main" id="{CD2DC43D-D0EA-4CAA-A3BF-7CDDEDAECB46}"/>
              </a:ext>
              <a:ext uri="{C183D7F6-B498-43B3-948B-1728B52AA6E4}">
                <adec:decorative xmlns:adec="http://schemas.microsoft.com/office/drawing/2017/decorative" val="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48998" y="2008461"/>
            <a:ext cx="6241257" cy="41532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Upcoming Events </a:t>
            </a:r>
            <a:endParaRPr dirty="0"/>
          </a:p>
        </p:txBody>
      </p:sp>
      <p:sp>
        <p:nvSpPr>
          <p:cNvPr id="157" name="Google Shape;157;p30"/>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pPr marL="0" indent="0">
              <a:buNone/>
            </a:pPr>
            <a:r>
              <a:rPr lang="en" dirty="0">
                <a:hlinkClick r:id="rId3"/>
              </a:rPr>
              <a:t>CCCAOE Spring Conference </a:t>
            </a:r>
            <a:r>
              <a:rPr lang="en" dirty="0"/>
              <a:t>April 23-26, 2024 in Sacramento </a:t>
            </a:r>
            <a:endParaRPr dirty="0"/>
          </a:p>
          <a:p>
            <a:pPr marL="0" indent="0">
              <a:spcBef>
                <a:spcPts val="1600"/>
              </a:spcBef>
              <a:buNone/>
            </a:pPr>
            <a:r>
              <a:rPr lang="en" u="sng" dirty="0">
                <a:solidFill>
                  <a:schemeClr val="hlink"/>
                </a:solidFill>
                <a:hlinkClick r:id="rId4"/>
              </a:rPr>
              <a:t>Noncredit Institute</a:t>
            </a:r>
            <a:r>
              <a:rPr lang="en" dirty="0"/>
              <a:t> May 2-3, 2024 in Anaheim </a:t>
            </a:r>
            <a:endParaRPr dirty="0"/>
          </a:p>
          <a:p>
            <a:pPr marL="0" indent="0">
              <a:spcBef>
                <a:spcPts val="1600"/>
              </a:spcBef>
              <a:spcAft>
                <a:spcPts val="1600"/>
              </a:spcAft>
              <a:buNone/>
            </a:pPr>
            <a:r>
              <a:rPr lang="en" u="sng" dirty="0">
                <a:solidFill>
                  <a:schemeClr val="hlink"/>
                </a:solidFill>
                <a:hlinkClick r:id="rId5"/>
              </a:rPr>
              <a:t>Curriculum </a:t>
            </a:r>
            <a:r>
              <a:rPr lang="en" u="sng" dirty="0">
                <a:solidFill>
                  <a:schemeClr val="hlink"/>
                </a:solidFill>
                <a:hlinkClick r:id="rId5"/>
              </a:rPr>
              <a:t>Institute</a:t>
            </a:r>
            <a:r>
              <a:rPr lang="en" dirty="0"/>
              <a:t> July 10-13 in Pasadena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Resources </a:t>
            </a:r>
            <a:endParaRPr dirty="0"/>
          </a:p>
        </p:txBody>
      </p:sp>
      <p:sp>
        <p:nvSpPr>
          <p:cNvPr id="163" name="Google Shape;163;p31"/>
          <p:cNvSpPr txBox="1">
            <a:spLocks noGrp="1"/>
          </p:cNvSpPr>
          <p:nvPr>
            <p:ph sz="half" idx="1"/>
          </p:nvPr>
        </p:nvSpPr>
        <p:spPr>
          <a:prstGeom prst="rect">
            <a:avLst/>
          </a:prstGeom>
        </p:spPr>
        <p:txBody>
          <a:bodyPr spcFirstLastPara="1" vert="horz" wrap="square" lIns="121900" tIns="121900" rIns="121900" bIns="121900" rtlCol="0" anchor="t" anchorCtr="0">
            <a:normAutofit fontScale="85000" lnSpcReduction="20000"/>
          </a:bodyPr>
          <a:lstStyle/>
          <a:p>
            <a:pPr marL="0" indent="0">
              <a:buNone/>
            </a:pPr>
            <a:r>
              <a:rPr lang="en" dirty="0"/>
              <a:t>CA Internship &amp; Work Experience Association: </a:t>
            </a:r>
            <a:r>
              <a:rPr lang="en" u="sng" dirty="0">
                <a:solidFill>
                  <a:schemeClr val="hlink"/>
                </a:solidFill>
                <a:hlinkClick r:id="rId3"/>
              </a:rPr>
              <a:t>www.ciwea.org</a:t>
            </a:r>
            <a:endParaRPr dirty="0"/>
          </a:p>
          <a:p>
            <a:pPr marL="0" indent="0">
              <a:spcBef>
                <a:spcPts val="1600"/>
              </a:spcBef>
              <a:buNone/>
            </a:pPr>
            <a:r>
              <a:rPr lang="en" u="sng" dirty="0">
                <a:solidFill>
                  <a:schemeClr val="hlink"/>
                </a:solidFill>
                <a:highlight>
                  <a:srgbClr val="FFFFFF"/>
                </a:highlight>
                <a:hlinkClick r:id="rId4"/>
              </a:rPr>
              <a:t>Work Experience Regulation Changes: Expanded Opportunities for Experiential Learning</a:t>
            </a:r>
            <a:r>
              <a:rPr lang="en" dirty="0"/>
              <a:t>- Rostrum </a:t>
            </a:r>
            <a:endParaRPr dirty="0"/>
          </a:p>
          <a:p>
            <a:pPr marL="0" indent="0">
              <a:spcBef>
                <a:spcPts val="1600"/>
              </a:spcBef>
              <a:buNone/>
            </a:pPr>
            <a:r>
              <a:rPr lang="en" dirty="0">
                <a:hlinkClick r:id="rId5"/>
              </a:rPr>
              <a:t>Work Based Learning in California Community Colleges- </a:t>
            </a:r>
            <a:r>
              <a:rPr lang="en" dirty="0"/>
              <a:t>Paper (2019)</a:t>
            </a:r>
            <a:endParaRPr dirty="0"/>
          </a:p>
          <a:p>
            <a:pPr marL="0" indent="0">
              <a:spcBef>
                <a:spcPts val="1600"/>
              </a:spcBef>
              <a:buNone/>
            </a:pPr>
            <a:r>
              <a:rPr lang="en-US" dirty="0">
                <a:hlinkClick r:id="rId6"/>
              </a:rPr>
              <a:t>Demystifying </a:t>
            </a:r>
            <a:r>
              <a:rPr lang="en" dirty="0">
                <a:hlinkClick r:id="rId6"/>
              </a:rPr>
              <a:t>CBE Webinar Link </a:t>
            </a:r>
            <a:r>
              <a:rPr lang="en" dirty="0"/>
              <a:t>(2023) </a:t>
            </a:r>
            <a:endParaRPr dirty="0"/>
          </a:p>
          <a:p>
            <a:pPr marL="0" indent="0">
              <a:spcBef>
                <a:spcPts val="1600"/>
              </a:spcBef>
              <a:buNone/>
            </a:pPr>
            <a:r>
              <a:rPr lang="en" dirty="0">
                <a:hlinkClick r:id="rId7"/>
              </a:rPr>
              <a:t>ASCCC Free Local Senate Visits</a:t>
            </a:r>
            <a:r>
              <a:rPr lang="en" dirty="0"/>
              <a:t>- Noncredit, Curriculum, WEE </a:t>
            </a:r>
            <a:endParaRPr dirty="0"/>
          </a:p>
          <a:p>
            <a:pPr marL="0" indent="0">
              <a:spcBef>
                <a:spcPts val="1600"/>
              </a:spcBef>
              <a:buNone/>
            </a:pPr>
            <a:r>
              <a:rPr lang="en" dirty="0">
                <a:hlinkClick r:id="rId7"/>
              </a:rPr>
              <a:t>Application for Statewide Service </a:t>
            </a:r>
            <a:endParaRPr dirty="0"/>
          </a:p>
          <a:p>
            <a:pPr marL="0" indent="0">
              <a:spcBef>
                <a:spcPts val="1600"/>
              </a:spcBef>
              <a:buNone/>
            </a:pPr>
            <a:r>
              <a:rPr lang="en" dirty="0"/>
              <a:t>Questions- </a:t>
            </a:r>
            <a:r>
              <a:rPr lang="en" u="sng" dirty="0">
                <a:solidFill>
                  <a:schemeClr val="hlink"/>
                </a:solidFill>
                <a:hlinkClick r:id="rId8"/>
              </a:rPr>
              <a:t>info@asccc.org</a:t>
            </a:r>
            <a:r>
              <a:rPr lang="en" dirty="0"/>
              <a:t> </a:t>
            </a:r>
            <a:endParaRPr dirty="0"/>
          </a:p>
          <a:p>
            <a:pPr marL="0" indent="0">
              <a:spcBef>
                <a:spcPts val="1600"/>
              </a:spcBef>
              <a:buNone/>
            </a:pPr>
            <a:r>
              <a:rPr lang="en" dirty="0">
                <a:hlinkClick r:id="rId9"/>
              </a:rPr>
              <a:t>Vision Resource Center- </a:t>
            </a:r>
            <a:r>
              <a:rPr lang="en" dirty="0"/>
              <a:t>Work Experience Professional Development </a:t>
            </a:r>
            <a:endParaRPr dirty="0"/>
          </a:p>
          <a:p>
            <a:pPr marL="0" indent="0">
              <a:spcBef>
                <a:spcPts val="1600"/>
              </a:spcBef>
              <a:buNone/>
            </a:pPr>
            <a:endParaRPr dirty="0"/>
          </a:p>
          <a:p>
            <a:pPr marL="0" indent="0">
              <a:spcBef>
                <a:spcPts val="16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dirty="0"/>
              <a:t>Webinar Description </a:t>
            </a:r>
            <a:endParaRPr dirty="0"/>
          </a:p>
        </p:txBody>
      </p:sp>
      <p:sp>
        <p:nvSpPr>
          <p:cNvPr id="61" name="Google Shape;61;p14"/>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pPr marL="0" indent="0">
              <a:spcAft>
                <a:spcPts val="1600"/>
              </a:spcAft>
              <a:buNone/>
            </a:pPr>
            <a:r>
              <a:rPr lang="en" sz="2133" dirty="0">
                <a:solidFill>
                  <a:srgbClr val="0A0A0A"/>
                </a:solidFill>
                <a:highlight>
                  <a:srgbClr val="FFFFFF"/>
                </a:highlight>
              </a:rPr>
              <a:t>Join faculty practitioners to learn about best practices and regulatory updates in Work Experience Education (WEE). WEE programs provide students with valuable opportunities to gain practical, hands-on experience in their chosen fields while earning academic credit. These programs aim to bridge the gap between classroom learning and real-world application, enhancing students' employability and career readiness. Faculty members play a crucial role in facilitating these programs and guiding students through their work experiences. New Title 5 regulations have expanded opportunities in WEE including noncredit and virtual opportunities. Come and learn how colleges are supporting and expanding WEE.</a:t>
            </a:r>
            <a:endParaRPr sz="2933"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dirty="0"/>
              <a:t>Next Webinar (March 7, 2024) </a:t>
            </a:r>
            <a:endParaRPr dirty="0"/>
          </a:p>
        </p:txBody>
      </p:sp>
      <p:sp>
        <p:nvSpPr>
          <p:cNvPr id="3" name="Content Placeholder 2">
            <a:extLst>
              <a:ext uri="{FF2B5EF4-FFF2-40B4-BE49-F238E27FC236}">
                <a16:creationId xmlns:a16="http://schemas.microsoft.com/office/drawing/2014/main" id="{3344E450-1FE2-409E-A66A-E60A0A6BB2ED}"/>
              </a:ext>
            </a:extLst>
          </p:cNvPr>
          <p:cNvSpPr>
            <a:spLocks noGrp="1"/>
          </p:cNvSpPr>
          <p:nvPr>
            <p:ph sz="half" idx="1"/>
          </p:nvPr>
        </p:nvSpPr>
        <p:spPr/>
        <p:txBody>
          <a:bodyPr>
            <a:normAutofit lnSpcReduction="10000"/>
          </a:bodyPr>
          <a:lstStyle/>
          <a:p>
            <a:pPr marL="0" indent="0">
              <a:buNone/>
            </a:pPr>
            <a:r>
              <a:rPr lang="en-US" b="1" cap="all" dirty="0"/>
              <a:t>SUPPORTING NONTRADITIONAL CTE EMPLOYMENT IN CALIFORNIA COMMUNITY COLLEGES FOR WOMEN</a:t>
            </a:r>
          </a:p>
          <a:p>
            <a:pPr marL="0" indent="0">
              <a:buNone/>
            </a:pPr>
            <a:r>
              <a:rPr lang="en-US" b="1" cap="all" dirty="0">
                <a:hlinkClick r:id="rId3"/>
              </a:rPr>
              <a:t>REGISTER FOR THE WEBINAR</a:t>
            </a:r>
            <a:endParaRPr lang="en-US" b="1" cap="all" dirty="0"/>
          </a:p>
          <a:p>
            <a:pPr marL="0" indent="0">
              <a:buNone/>
            </a:pPr>
            <a:r>
              <a:rPr lang="en-US" b="1" dirty="0"/>
              <a:t>Date: March 7, 2024</a:t>
            </a:r>
          </a:p>
          <a:p>
            <a:pPr marL="0" indent="0">
              <a:buNone/>
            </a:pPr>
            <a:r>
              <a:rPr lang="en-US" b="1" dirty="0"/>
              <a:t>Time 12:00-1:30pm </a:t>
            </a:r>
          </a:p>
          <a:p>
            <a:pPr marL="0" indent="0">
              <a:buNone/>
            </a:pPr>
            <a:endParaRPr lang="en-US" b="1" dirty="0"/>
          </a:p>
          <a:p>
            <a:pPr marL="0" indent="0">
              <a:buNone/>
            </a:pPr>
            <a:r>
              <a:rPr lang="en-US" dirty="0"/>
              <a:t>Celebrate Women’s History Month and join this webinar to hear strategies to recruit more women into your programs, how to support and ensure women in nontraditional programs graduate, and hear the stories of women who are pioneers in their fields.</a:t>
            </a:r>
            <a:endParaRPr lang="en-US" b="1" dirty="0"/>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Presenters </a:t>
            </a:r>
            <a:endParaRPr dirty="0"/>
          </a:p>
          <a:p>
            <a:endParaRPr dirty="0"/>
          </a:p>
        </p:txBody>
      </p:sp>
      <p:sp>
        <p:nvSpPr>
          <p:cNvPr id="67" name="Google Shape;67;p15"/>
          <p:cNvSpPr txBox="1">
            <a:spLocks noGrp="1"/>
          </p:cNvSpPr>
          <p:nvPr>
            <p:ph sz="half" idx="1"/>
          </p:nvPr>
        </p:nvSpPr>
        <p:spPr>
          <a:xfrm>
            <a:off x="1212273" y="1600201"/>
            <a:ext cx="10314708" cy="4561534"/>
          </a:xfrm>
          <a:prstGeom prst="rect">
            <a:avLst/>
          </a:prstGeom>
        </p:spPr>
        <p:txBody>
          <a:bodyPr spcFirstLastPara="1" vert="horz" wrap="square" lIns="121900" tIns="121900" rIns="121900" bIns="121900" rtlCol="0" anchor="t" anchorCtr="0">
            <a:normAutofit/>
          </a:bodyPr>
          <a:lstStyle/>
          <a:p>
            <a:r>
              <a:rPr lang="en" sz="3200" dirty="0"/>
              <a:t>Amy L. Babb, Tenured Work Experience Education Faculty &amp; CIWEA Board Member, West Hills College Lemoore</a:t>
            </a:r>
            <a:endParaRPr sz="3200" dirty="0"/>
          </a:p>
          <a:p>
            <a:r>
              <a:rPr lang="en" sz="3200" dirty="0"/>
              <a:t>Alex Jones, Work Experience Education Faculty &amp; ASCCC CTE Leadership Committee, College of Marin and </a:t>
            </a:r>
            <a:r>
              <a:rPr lang="en" sz="3200" dirty="0">
                <a:solidFill>
                  <a:srgbClr val="5F6368"/>
                </a:solidFill>
                <a:highlight>
                  <a:srgbClr val="FFFFFF"/>
                </a:highlight>
              </a:rPr>
              <a:t>Cañada</a:t>
            </a:r>
            <a:r>
              <a:rPr lang="en" sz="3200" dirty="0"/>
              <a:t> College</a:t>
            </a:r>
            <a:endParaRPr sz="3200" dirty="0"/>
          </a:p>
          <a:p>
            <a:r>
              <a:rPr lang="en" sz="3200" dirty="0"/>
              <a:t>Farrah Nakatani, Associate Professor, Rio Hondo College </a:t>
            </a: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What is WEE </a:t>
            </a:r>
            <a:endParaRPr dirty="0"/>
          </a:p>
        </p:txBody>
      </p:sp>
      <p:sp>
        <p:nvSpPr>
          <p:cNvPr id="73" name="Google Shape;73;p16"/>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pPr marL="0" indent="0">
              <a:spcBef>
                <a:spcPts val="1600"/>
              </a:spcBef>
              <a:buClr>
                <a:schemeClr val="dk1"/>
              </a:buClr>
              <a:buSzPts val="1100"/>
              <a:buNone/>
            </a:pPr>
            <a:r>
              <a:rPr lang="en" sz="2800" dirty="0">
                <a:solidFill>
                  <a:srgbClr val="333333"/>
                </a:solidFill>
              </a:rPr>
              <a:t>The purpose of Work Experience Education (WEE) is to provide students with an integrated instructional program that provides opportunities to connect academic curricula to applied experiential learning in the workplace.  WEE is substantive in nature, relevant to a student’s educational pathway, applicable to their professional growth journey, and contributes to demonstrable learning outcomes that have value towards a degree or certificate.</a:t>
            </a:r>
            <a:endParaRPr sz="2800" dirty="0">
              <a:solidFill>
                <a:srgbClr val="333333"/>
              </a:solidFill>
            </a:endParaRPr>
          </a:p>
          <a:p>
            <a:pPr marL="0" indent="0">
              <a:spcBef>
                <a:spcPts val="1600"/>
              </a:spcBef>
              <a:spcAft>
                <a:spcPts val="1600"/>
              </a:spcAft>
              <a:buNone/>
            </a:pPr>
            <a:endParaRPr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Today's Webinar Structure </a:t>
            </a:r>
            <a:endParaRPr dirty="0"/>
          </a:p>
        </p:txBody>
      </p:sp>
      <p:sp>
        <p:nvSpPr>
          <p:cNvPr id="79" name="Google Shape;79;p17"/>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pPr>
              <a:buAutoNum type="arabicParenR"/>
            </a:pPr>
            <a:r>
              <a:rPr lang="en" dirty="0"/>
              <a:t>What is WEE? </a:t>
            </a:r>
            <a:endParaRPr dirty="0"/>
          </a:p>
          <a:p>
            <a:pPr>
              <a:buAutoNum type="arabicParenR"/>
            </a:pPr>
            <a:r>
              <a:rPr lang="en" dirty="0"/>
              <a:t>Benefits of WEE </a:t>
            </a:r>
            <a:endParaRPr dirty="0"/>
          </a:p>
          <a:p>
            <a:pPr>
              <a:buAutoNum type="arabicParenR"/>
            </a:pPr>
            <a:r>
              <a:rPr lang="en" dirty="0"/>
              <a:t>Faculty Role in WEE </a:t>
            </a:r>
            <a:endParaRPr dirty="0"/>
          </a:p>
          <a:p>
            <a:pPr>
              <a:buAutoNum type="arabicParenR"/>
            </a:pPr>
            <a:r>
              <a:rPr lang="en" dirty="0"/>
              <a:t>New Title 5 Changes</a:t>
            </a:r>
            <a:endParaRPr dirty="0"/>
          </a:p>
          <a:p>
            <a:pPr>
              <a:buAutoNum type="arabicParenR"/>
            </a:pPr>
            <a:r>
              <a:rPr lang="en" dirty="0"/>
              <a:t>Updating Regulations </a:t>
            </a:r>
            <a:endParaRPr dirty="0"/>
          </a:p>
          <a:p>
            <a:pPr>
              <a:buAutoNum type="arabicParenR"/>
            </a:pPr>
            <a:r>
              <a:rPr lang="en" dirty="0"/>
              <a:t>Noncredit WEE </a:t>
            </a:r>
            <a:endParaRPr dirty="0"/>
          </a:p>
          <a:p>
            <a:pPr>
              <a:buAutoNum type="arabicParenR"/>
            </a:pPr>
            <a:r>
              <a:rPr lang="en" dirty="0"/>
              <a:t>Best Practices</a:t>
            </a:r>
            <a:endParaRPr dirty="0"/>
          </a:p>
          <a:p>
            <a:pPr>
              <a:buAutoNum type="arabicParenR"/>
            </a:pPr>
            <a:r>
              <a:rPr lang="en" dirty="0"/>
              <a:t>Resources </a:t>
            </a:r>
            <a:endParaRPr dirty="0"/>
          </a:p>
        </p:txBody>
      </p:sp>
      <p:sp>
        <p:nvSpPr>
          <p:cNvPr id="2" name="Content Placeholder 1">
            <a:extLst>
              <a:ext uri="{FF2B5EF4-FFF2-40B4-BE49-F238E27FC236}">
                <a16:creationId xmlns:a16="http://schemas.microsoft.com/office/drawing/2014/main" id="{59F3C0D0-734A-4900-A080-4CDA39FBBB1D}"/>
              </a:ext>
            </a:extLst>
          </p:cNvPr>
          <p:cNvSpPr>
            <a:spLocks noGrp="1"/>
          </p:cNvSpPr>
          <p:nvPr>
            <p:ph sz="half" idx="2"/>
          </p:nvPr>
        </p:nvSpPr>
        <p:spPr/>
        <p:txBody>
          <a:bodyPr/>
          <a:lstStyle/>
          <a:p>
            <a:r>
              <a:rPr lang="en-US" dirty="0"/>
              <a:t>Ask your questions in the chat </a:t>
            </a:r>
          </a:p>
          <a:p>
            <a:r>
              <a:rPr lang="en-US" dirty="0"/>
              <a:t>Presenters will address questions at the end of the presentation</a:t>
            </a:r>
          </a:p>
          <a:p>
            <a:r>
              <a:rPr lang="en-US" dirty="0"/>
              <a:t>Recording and PPT will be posted on www.asccc.org.</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dirty="0"/>
              <a:t>Benefits for Students in WEE </a:t>
            </a:r>
            <a:endParaRPr dirty="0"/>
          </a:p>
        </p:txBody>
      </p:sp>
      <p:sp>
        <p:nvSpPr>
          <p:cNvPr id="85" name="Google Shape;85;p18"/>
          <p:cNvSpPr txBox="1">
            <a:spLocks noGrp="1"/>
          </p:cNvSpPr>
          <p:nvPr>
            <p:ph sz="half" idx="1"/>
          </p:nvPr>
        </p:nvSpPr>
        <p:spPr>
          <a:xfrm>
            <a:off x="1212273" y="1600201"/>
            <a:ext cx="10314708" cy="4561534"/>
          </a:xfrm>
          <a:prstGeom prst="rect">
            <a:avLst/>
          </a:prstGeom>
        </p:spPr>
        <p:txBody>
          <a:bodyPr spcFirstLastPara="1" vert="horz" wrap="square" lIns="121900" tIns="121900" rIns="121900" bIns="121900" rtlCol="0" anchor="t" anchorCtr="0">
            <a:normAutofit/>
          </a:bodyPr>
          <a:lstStyle/>
          <a:p>
            <a:pPr>
              <a:buChar char="-"/>
            </a:pPr>
            <a:r>
              <a:rPr lang="en" dirty="0"/>
              <a:t>Work Environments</a:t>
            </a:r>
            <a:endParaRPr dirty="0"/>
          </a:p>
          <a:p>
            <a:pPr lvl="1">
              <a:buChar char="-"/>
            </a:pPr>
            <a:r>
              <a:rPr lang="en" dirty="0"/>
              <a:t>Using ‘real-world’ scenarios to allow students to apply theory with practical context.</a:t>
            </a:r>
            <a:endParaRPr dirty="0"/>
          </a:p>
          <a:p>
            <a:pPr>
              <a:buChar char="-"/>
            </a:pPr>
            <a:r>
              <a:rPr lang="en" dirty="0"/>
              <a:t>Networking Opportunities and Experience </a:t>
            </a:r>
            <a:endParaRPr dirty="0"/>
          </a:p>
          <a:p>
            <a:pPr lvl="1">
              <a:buChar char="-"/>
            </a:pPr>
            <a:r>
              <a:rPr lang="en" dirty="0"/>
              <a:t>Joining Professional Associations/Clubs</a:t>
            </a:r>
            <a:endParaRPr dirty="0"/>
          </a:p>
          <a:p>
            <a:pPr lvl="1">
              <a:buChar char="-"/>
            </a:pPr>
            <a:r>
              <a:rPr lang="en" dirty="0"/>
              <a:t>Opportunity to network with professionals </a:t>
            </a:r>
            <a:endParaRPr dirty="0"/>
          </a:p>
          <a:p>
            <a:pPr>
              <a:buChar char="-"/>
            </a:pPr>
            <a:r>
              <a:rPr lang="en" dirty="0"/>
              <a:t>Career Exploration (trying something new) </a:t>
            </a:r>
            <a:endParaRPr dirty="0"/>
          </a:p>
          <a:p>
            <a:pPr>
              <a:buChar char="-"/>
            </a:pPr>
            <a:r>
              <a:rPr lang="en" dirty="0"/>
              <a:t>Job Skills Demonstrations for Resume (including soft skills) </a:t>
            </a:r>
            <a:endParaRPr dirty="0"/>
          </a:p>
          <a:p>
            <a:pPr>
              <a:buChar char="-"/>
            </a:pPr>
            <a:r>
              <a:rPr lang="en" dirty="0"/>
              <a:t>Developing goals and workplace habits (lifelong learning)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Role of Faculty in WEE </a:t>
            </a:r>
            <a:endParaRPr dirty="0"/>
          </a:p>
        </p:txBody>
      </p:sp>
      <p:sp>
        <p:nvSpPr>
          <p:cNvPr id="91" name="Google Shape;91;p19"/>
          <p:cNvSpPr txBox="1">
            <a:spLocks noGrp="1"/>
          </p:cNvSpPr>
          <p:nvPr>
            <p:ph sz="half" idx="1"/>
          </p:nvPr>
        </p:nvSpPr>
        <p:spPr>
          <a:xfrm>
            <a:off x="1212273" y="1400175"/>
            <a:ext cx="10314708" cy="5143500"/>
          </a:xfrm>
          <a:prstGeom prst="rect">
            <a:avLst/>
          </a:prstGeom>
        </p:spPr>
        <p:txBody>
          <a:bodyPr spcFirstLastPara="1" vert="horz" wrap="square" lIns="121900" tIns="121900" rIns="121900" bIns="121900" rtlCol="0" anchor="t" anchorCtr="0">
            <a:normAutofit fontScale="92500" lnSpcReduction="10000"/>
          </a:bodyPr>
          <a:lstStyle/>
          <a:p>
            <a:pPr marL="0" indent="0">
              <a:spcBef>
                <a:spcPts val="1600"/>
              </a:spcBef>
              <a:buClr>
                <a:schemeClr val="dk1"/>
              </a:buClr>
              <a:buSzPct val="100000"/>
              <a:buNone/>
            </a:pPr>
            <a:r>
              <a:rPr lang="en" sz="1700" dirty="0">
                <a:solidFill>
                  <a:srgbClr val="333333"/>
                </a:solidFill>
              </a:rPr>
              <a:t>·</a:t>
            </a:r>
            <a:r>
              <a:rPr lang="en" sz="1700" dirty="0">
                <a:solidFill>
                  <a:srgbClr val="333333"/>
                </a:solidFill>
                <a:latin typeface="Times New Roman"/>
                <a:ea typeface="Times New Roman"/>
                <a:cs typeface="Times New Roman"/>
                <a:sym typeface="Times New Roman"/>
              </a:rPr>
              <a:t>   </a:t>
            </a:r>
            <a:r>
              <a:rPr lang="en" sz="1700" dirty="0">
                <a:solidFill>
                  <a:srgbClr val="333333"/>
                </a:solidFill>
              </a:rPr>
              <a:t>Guidance services for students during enrollment in work experience education;</a:t>
            </a:r>
            <a:endParaRPr sz="1700" dirty="0">
              <a:solidFill>
                <a:srgbClr val="333333"/>
              </a:solidFill>
            </a:endParaRPr>
          </a:p>
          <a:p>
            <a:pPr marL="0" indent="0">
              <a:spcBef>
                <a:spcPts val="1600"/>
              </a:spcBef>
              <a:buClr>
                <a:schemeClr val="dk1"/>
              </a:buClr>
              <a:buSzPct val="100000"/>
              <a:buNone/>
            </a:pPr>
            <a:r>
              <a:rPr lang="en" sz="1700" dirty="0">
                <a:solidFill>
                  <a:srgbClr val="333333"/>
                </a:solidFill>
              </a:rPr>
              <a:t>·</a:t>
            </a:r>
            <a:r>
              <a:rPr lang="en" sz="1700" dirty="0">
                <a:solidFill>
                  <a:srgbClr val="333333"/>
                </a:solidFill>
                <a:latin typeface="Times New Roman"/>
                <a:ea typeface="Times New Roman"/>
                <a:cs typeface="Times New Roman"/>
                <a:sym typeface="Times New Roman"/>
              </a:rPr>
              <a:t>   </a:t>
            </a:r>
            <a:r>
              <a:rPr lang="en" sz="1700" dirty="0">
                <a:solidFill>
                  <a:srgbClr val="333333"/>
                </a:solidFill>
              </a:rPr>
              <a:t>Assign sufficient instructional or other personnel to direct the program and provide other required District services</a:t>
            </a:r>
            <a:endParaRPr sz="1700" dirty="0">
              <a:solidFill>
                <a:srgbClr val="333333"/>
              </a:solidFill>
            </a:endParaRPr>
          </a:p>
          <a:p>
            <a:pPr marL="0" indent="0">
              <a:spcBef>
                <a:spcPts val="1600"/>
              </a:spcBef>
              <a:buClr>
                <a:schemeClr val="dk1"/>
              </a:buClr>
              <a:buSzPct val="100000"/>
              <a:buNone/>
            </a:pPr>
            <a:r>
              <a:rPr lang="en" sz="1700" dirty="0">
                <a:solidFill>
                  <a:srgbClr val="333333"/>
                </a:solidFill>
              </a:rPr>
              <a:t>·</a:t>
            </a:r>
            <a:r>
              <a:rPr lang="en" sz="1700" dirty="0">
                <a:solidFill>
                  <a:srgbClr val="333333"/>
                </a:solidFill>
                <a:latin typeface="Times New Roman"/>
                <a:ea typeface="Times New Roman"/>
                <a:cs typeface="Times New Roman"/>
                <a:sym typeface="Times New Roman"/>
              </a:rPr>
              <a:t>   </a:t>
            </a:r>
            <a:r>
              <a:rPr lang="en" sz="1700" dirty="0">
                <a:solidFill>
                  <a:srgbClr val="333333"/>
                </a:solidFill>
              </a:rPr>
              <a:t>Assess student progress in work experience education through written, measurable learning objectives and outcomes;</a:t>
            </a:r>
            <a:endParaRPr sz="1700" dirty="0">
              <a:solidFill>
                <a:srgbClr val="333333"/>
              </a:solidFill>
            </a:endParaRPr>
          </a:p>
          <a:p>
            <a:pPr marL="0" indent="0">
              <a:spcBef>
                <a:spcPts val="1600"/>
              </a:spcBef>
              <a:buClr>
                <a:schemeClr val="dk1"/>
              </a:buClr>
              <a:buSzPct val="100000"/>
              <a:buNone/>
            </a:pPr>
            <a:r>
              <a:rPr lang="en" sz="1700" dirty="0">
                <a:solidFill>
                  <a:srgbClr val="333333"/>
                </a:solidFill>
              </a:rPr>
              <a:t>·</a:t>
            </a:r>
            <a:r>
              <a:rPr lang="en" sz="1700" dirty="0">
                <a:solidFill>
                  <a:srgbClr val="333333"/>
                </a:solidFill>
                <a:latin typeface="Times New Roman"/>
                <a:ea typeface="Times New Roman"/>
                <a:cs typeface="Times New Roman"/>
                <a:sym typeface="Times New Roman"/>
              </a:rPr>
              <a:t>   </a:t>
            </a:r>
            <a:r>
              <a:rPr lang="en" sz="1700" dirty="0">
                <a:solidFill>
                  <a:srgbClr val="333333"/>
                </a:solidFill>
              </a:rPr>
              <a:t>Ensure planned opportunities for students to discuss their educational growth with the appropriate college and employer representatives at regular intervals within each term;</a:t>
            </a:r>
            <a:endParaRPr sz="1700" dirty="0">
              <a:solidFill>
                <a:srgbClr val="333333"/>
              </a:solidFill>
            </a:endParaRPr>
          </a:p>
          <a:p>
            <a:pPr marL="0" indent="0">
              <a:spcBef>
                <a:spcPts val="1600"/>
              </a:spcBef>
              <a:buClr>
                <a:schemeClr val="dk1"/>
              </a:buClr>
              <a:buSzPct val="100000"/>
              <a:buNone/>
            </a:pPr>
            <a:r>
              <a:rPr lang="en" sz="1700" dirty="0">
                <a:solidFill>
                  <a:srgbClr val="333333"/>
                </a:solidFill>
              </a:rPr>
              <a:t>·</a:t>
            </a:r>
            <a:r>
              <a:rPr lang="en" sz="1700" dirty="0">
                <a:solidFill>
                  <a:srgbClr val="333333"/>
                </a:solidFill>
                <a:latin typeface="Times New Roman"/>
                <a:ea typeface="Times New Roman"/>
                <a:cs typeface="Times New Roman"/>
                <a:sym typeface="Times New Roman"/>
              </a:rPr>
              <a:t>   </a:t>
            </a:r>
            <a:r>
              <a:rPr lang="en" sz="1700" dirty="0">
                <a:solidFill>
                  <a:srgbClr val="333333"/>
                </a:solidFill>
              </a:rPr>
              <a:t>Assign grades or other evaluative symbols to mark student achievement in work experience education courses, and award units of credit, when applicable;</a:t>
            </a:r>
            <a:endParaRPr sz="1700" dirty="0">
              <a:solidFill>
                <a:srgbClr val="333333"/>
              </a:solidFill>
            </a:endParaRPr>
          </a:p>
          <a:p>
            <a:pPr marL="0" indent="0">
              <a:spcBef>
                <a:spcPts val="1600"/>
              </a:spcBef>
              <a:buClr>
                <a:schemeClr val="dk1"/>
              </a:buClr>
              <a:buSzPct val="100000"/>
              <a:buNone/>
            </a:pPr>
            <a:r>
              <a:rPr lang="en" sz="1700" dirty="0">
                <a:solidFill>
                  <a:srgbClr val="333333"/>
                </a:solidFill>
              </a:rPr>
              <a:t>·</a:t>
            </a:r>
            <a:r>
              <a:rPr lang="en" sz="1700" dirty="0">
                <a:solidFill>
                  <a:srgbClr val="333333"/>
                </a:solidFill>
                <a:latin typeface="Times New Roman"/>
                <a:ea typeface="Times New Roman"/>
                <a:cs typeface="Times New Roman"/>
                <a:sym typeface="Times New Roman"/>
              </a:rPr>
              <a:t>   </a:t>
            </a:r>
            <a:r>
              <a:rPr lang="en" sz="1700" dirty="0">
                <a:solidFill>
                  <a:srgbClr val="333333"/>
                </a:solidFill>
              </a:rPr>
              <a:t>Analyze disaggregated work experience enrollment, persistence, and course success data related to certificate, degree and transfer attainment (disaggregating including, but not limited to, student race/ethnicity, income status, gender, and accessibility status for credit and noncredit work experience);</a:t>
            </a:r>
            <a:endParaRPr sz="1700" dirty="0">
              <a:solidFill>
                <a:srgbClr val="333333"/>
              </a:solidFill>
            </a:endParaRPr>
          </a:p>
          <a:p>
            <a:pPr marL="0" indent="0">
              <a:spcBef>
                <a:spcPts val="1600"/>
              </a:spcBef>
              <a:buClr>
                <a:schemeClr val="dk1"/>
              </a:buClr>
              <a:buSzPct val="100000"/>
              <a:buNone/>
            </a:pPr>
            <a:r>
              <a:rPr lang="en" sz="1700" dirty="0">
                <a:solidFill>
                  <a:srgbClr val="333333"/>
                </a:solidFill>
              </a:rPr>
              <a:t>·</a:t>
            </a:r>
            <a:r>
              <a:rPr lang="en" sz="1700" dirty="0">
                <a:solidFill>
                  <a:srgbClr val="333333"/>
                </a:solidFill>
                <a:latin typeface="Times New Roman"/>
                <a:ea typeface="Times New Roman"/>
                <a:cs typeface="Times New Roman"/>
                <a:sym typeface="Times New Roman"/>
              </a:rPr>
              <a:t>   </a:t>
            </a:r>
            <a:r>
              <a:rPr lang="en" sz="1700" dirty="0">
                <a:solidFill>
                  <a:srgbClr val="333333"/>
                </a:solidFill>
              </a:rPr>
              <a:t>Ensure adequate clerical and instructional services are available to facilitate the program; and</a:t>
            </a:r>
            <a:endParaRPr sz="1700" dirty="0">
              <a:solidFill>
                <a:srgbClr val="333333"/>
              </a:solidFill>
            </a:endParaRPr>
          </a:p>
          <a:p>
            <a:pPr marL="0" indent="0">
              <a:spcBef>
                <a:spcPts val="1600"/>
              </a:spcBef>
              <a:buClr>
                <a:schemeClr val="dk1"/>
              </a:buClr>
              <a:buSzPct val="100000"/>
              <a:buNone/>
            </a:pPr>
            <a:r>
              <a:rPr lang="en" sz="1700" dirty="0">
                <a:solidFill>
                  <a:srgbClr val="333333"/>
                </a:solidFill>
              </a:rPr>
              <a:t>·</a:t>
            </a:r>
            <a:r>
              <a:rPr lang="en" sz="1700" dirty="0">
                <a:solidFill>
                  <a:srgbClr val="333333"/>
                </a:solidFill>
                <a:latin typeface="Times New Roman"/>
                <a:ea typeface="Times New Roman"/>
                <a:cs typeface="Times New Roman"/>
                <a:sym typeface="Times New Roman"/>
              </a:rPr>
              <a:t>   </a:t>
            </a:r>
            <a:r>
              <a:rPr lang="en" sz="1700" dirty="0">
                <a:solidFill>
                  <a:srgbClr val="333333"/>
                </a:solidFill>
              </a:rPr>
              <a:t>Ensure equitable access to work experience opportunities for underrepresented and socioeconomically disadvantaged students.</a:t>
            </a:r>
            <a:endParaRPr sz="1700" dirty="0">
              <a:solidFill>
                <a:srgbClr val="333333"/>
              </a:solidFill>
            </a:endParaRPr>
          </a:p>
          <a:p>
            <a:pPr marL="0" indent="0">
              <a:spcBef>
                <a:spcPts val="1600"/>
              </a:spcBef>
              <a:spcAft>
                <a:spcPts val="160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t>Faculty Role in WEE (Load calculation, Pt, Full time, etc) </a:t>
            </a:r>
            <a:endParaRPr dirty="0"/>
          </a:p>
        </p:txBody>
      </p:sp>
      <p:sp>
        <p:nvSpPr>
          <p:cNvPr id="97" name="Google Shape;97;p20"/>
          <p:cNvSpPr txBox="1">
            <a:spLocks noGrp="1"/>
          </p:cNvSpPr>
          <p:nvPr>
            <p:ph sz="half" idx="1"/>
          </p:nvPr>
        </p:nvSpPr>
        <p:spPr>
          <a:prstGeom prst="rect">
            <a:avLst/>
          </a:prstGeom>
        </p:spPr>
        <p:txBody>
          <a:bodyPr spcFirstLastPara="1" vert="horz" wrap="square" lIns="121900" tIns="121900" rIns="121900" bIns="121900" rtlCol="0" anchor="t" anchorCtr="0">
            <a:normAutofit/>
          </a:bodyPr>
          <a:lstStyle/>
          <a:p>
            <a:r>
              <a:rPr lang="en" dirty="0"/>
              <a:t>CA Internship &amp; Work Experience Association (CIWEA) is in the process of creating a survey to assist in developing best practices for load calculations.</a:t>
            </a:r>
            <a:endParaRPr dirty="0"/>
          </a:p>
          <a:p>
            <a:pPr indent="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r>
              <a:rPr lang="en"/>
              <a:t>Updated Title 5 Regulations </a:t>
            </a:r>
            <a:endParaRPr dirty="0"/>
          </a:p>
        </p:txBody>
      </p:sp>
      <p:sp>
        <p:nvSpPr>
          <p:cNvPr id="103" name="Google Shape;103;p21"/>
          <p:cNvSpPr txBox="1">
            <a:spLocks noGrp="1"/>
          </p:cNvSpPr>
          <p:nvPr>
            <p:ph sz="half" idx="1"/>
          </p:nvPr>
        </p:nvSpPr>
        <p:spPr>
          <a:prstGeom prst="rect">
            <a:avLst/>
          </a:prstGeom>
        </p:spPr>
        <p:txBody>
          <a:bodyPr spcFirstLastPara="1" vert="horz" wrap="square" lIns="121900" tIns="121900" rIns="121900" bIns="121900" rtlCol="0" anchor="t" anchorCtr="0">
            <a:normAutofit fontScale="55000" lnSpcReduction="20000"/>
          </a:bodyPr>
          <a:lstStyle/>
          <a:p>
            <a:pPr marL="491054" lvl="1" indent="-300559">
              <a:lnSpc>
                <a:spcPct val="100000"/>
              </a:lnSpc>
              <a:spcBef>
                <a:spcPts val="400"/>
              </a:spcBef>
              <a:buClr>
                <a:srgbClr val="1F497D"/>
              </a:buClr>
              <a:buSzPct val="100000"/>
              <a:buChar char="–"/>
            </a:pPr>
            <a:r>
              <a:rPr lang="en" sz="5867" dirty="0">
                <a:solidFill>
                  <a:schemeClr val="tx2">
                    <a:lumMod val="50000"/>
                  </a:schemeClr>
                </a:solidFill>
                <a:latin typeface="Calibri"/>
                <a:ea typeface="Calibri"/>
                <a:cs typeface="Calibri"/>
                <a:sym typeface="Calibri"/>
              </a:rPr>
              <a:t>“Current regulatory revisions clarify and streamline, making needed changes to expand and simplify work experience education.”</a:t>
            </a:r>
            <a:endParaRPr sz="5867" dirty="0">
              <a:solidFill>
                <a:schemeClr val="tx2">
                  <a:lumMod val="50000"/>
                </a:schemeClr>
              </a:solidFill>
              <a:latin typeface="Calibri"/>
              <a:ea typeface="Calibri"/>
              <a:cs typeface="Calibri"/>
              <a:sym typeface="Calibri"/>
            </a:endParaRPr>
          </a:p>
          <a:p>
            <a:pPr marL="491054" indent="0">
              <a:lnSpc>
                <a:spcPct val="100000"/>
              </a:lnSpc>
              <a:spcBef>
                <a:spcPts val="400"/>
              </a:spcBef>
              <a:buClr>
                <a:schemeClr val="dk1"/>
              </a:buClr>
              <a:buSzPct val="100000"/>
              <a:buNone/>
            </a:pPr>
            <a:endParaRPr sz="5867" dirty="0">
              <a:solidFill>
                <a:schemeClr val="tx2">
                  <a:lumMod val="50000"/>
                </a:schemeClr>
              </a:solidFill>
              <a:latin typeface="Calibri"/>
              <a:ea typeface="Calibri"/>
              <a:cs typeface="Calibri"/>
              <a:sym typeface="Calibri"/>
            </a:endParaRPr>
          </a:p>
          <a:p>
            <a:pPr marL="491054" lvl="1" indent="-300559">
              <a:lnSpc>
                <a:spcPct val="100000"/>
              </a:lnSpc>
              <a:spcBef>
                <a:spcPts val="400"/>
              </a:spcBef>
              <a:buClr>
                <a:srgbClr val="1F497D"/>
              </a:buClr>
              <a:buSzPct val="100000"/>
              <a:buChar char="–"/>
            </a:pPr>
            <a:r>
              <a:rPr lang="en" sz="5867" dirty="0">
                <a:solidFill>
                  <a:schemeClr val="tx2">
                    <a:lumMod val="50000"/>
                  </a:schemeClr>
                </a:solidFill>
                <a:latin typeface="Calibri"/>
                <a:ea typeface="Calibri"/>
                <a:cs typeface="Calibri"/>
                <a:sym typeface="Calibri"/>
              </a:rPr>
              <a:t>“Future work will shift to authentic learning and the role of work experience education across all programs and disciplines.”</a:t>
            </a:r>
            <a:endParaRPr sz="7600" b="1" dirty="0">
              <a:solidFill>
                <a:schemeClr val="tx2">
                  <a:lumMod val="50000"/>
                </a:schemeClr>
              </a:solidFill>
              <a:latin typeface="Calibri"/>
              <a:ea typeface="Calibri"/>
              <a:cs typeface="Calibri"/>
              <a:sym typeface="Calibri"/>
            </a:endParaRPr>
          </a:p>
          <a:p>
            <a:pPr marL="0" indent="0" algn="ctr">
              <a:lnSpc>
                <a:spcPct val="100000"/>
              </a:lnSpc>
              <a:buNone/>
            </a:pPr>
            <a:endParaRPr sz="3067" dirty="0">
              <a:solidFill>
                <a:srgbClr val="1F497D"/>
              </a:solidFill>
            </a:endParaRPr>
          </a:p>
          <a:p>
            <a:pPr marL="0" indent="0" algn="ctr">
              <a:lnSpc>
                <a:spcPct val="100000"/>
              </a:lnSpc>
              <a:buNone/>
            </a:pPr>
            <a:r>
              <a:rPr lang="en" sz="3067" dirty="0">
                <a:solidFill>
                  <a:srgbClr val="1F497D"/>
                </a:solidFill>
              </a:rPr>
              <a:t>Source: Sandra Sanchez, Interim Vice Chancellor, Workforce &amp; Economic Development at the CA Internship and Work Experience Conference</a:t>
            </a:r>
            <a:endParaRPr sz="3200" dirty="0">
              <a:solidFill>
                <a:schemeClr val="dk1"/>
              </a:solidFill>
              <a:latin typeface="Calibri"/>
              <a:ea typeface="Calibri"/>
              <a:cs typeface="Calibri"/>
              <a:sym typeface="Calibri"/>
            </a:endParaRPr>
          </a:p>
          <a:p>
            <a:pPr marL="0" indent="0">
              <a:spcAft>
                <a:spcPts val="160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ASCCC brand">
      <a:dk1>
        <a:srgbClr val="7D1F5C"/>
      </a:dk1>
      <a:lt1>
        <a:srgbClr val="FFFFFF"/>
      </a:lt1>
      <a:dk2>
        <a:srgbClr val="044C7F"/>
      </a:dk2>
      <a:lt2>
        <a:srgbClr val="E7E6E6"/>
      </a:lt2>
      <a:accent1>
        <a:srgbClr val="8955A5"/>
      </a:accent1>
      <a:accent2>
        <a:srgbClr val="24B7A9"/>
      </a:accent2>
      <a:accent3>
        <a:srgbClr val="4983C3"/>
      </a:accent3>
      <a:accent4>
        <a:srgbClr val="B92083"/>
      </a:accent4>
      <a:accent5>
        <a:srgbClr val="F05A28"/>
      </a:accent5>
      <a:accent6>
        <a:srgbClr val="04A193"/>
      </a:accent6>
      <a:hlink>
        <a:srgbClr val="0A5489"/>
      </a:hlink>
      <a:folHlink>
        <a:srgbClr val="006C70"/>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2 Geometric Color.pptx" id="{36EE5689-EAB4-F449-A89A-0B629CF89F93}" vid="{5004C0C2-BCA4-A346-B7E4-32479BE393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ppt template 2023 Geometric Color</Template>
  <TotalTime>16</TotalTime>
  <Words>1286</Words>
  <Application>Microsoft Office PowerPoint</Application>
  <PresentationFormat>Widescreen</PresentationFormat>
  <Paragraphs>131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Courier New</vt:lpstr>
      <vt:lpstr>Georgia</vt:lpstr>
      <vt:lpstr>Gill Sans</vt:lpstr>
      <vt:lpstr>Palatino</vt:lpstr>
      <vt:lpstr>Times New Roman</vt:lpstr>
      <vt:lpstr>Office Theme</vt:lpstr>
      <vt:lpstr>NEW OPPORTUNITIES IN WORK EXPERIENCE EDUCATION (WEE)</vt:lpstr>
      <vt:lpstr>Webinar Description </vt:lpstr>
      <vt:lpstr>Presenters  </vt:lpstr>
      <vt:lpstr>What is WEE </vt:lpstr>
      <vt:lpstr>Today's Webinar Structure </vt:lpstr>
      <vt:lpstr>Benefits for Students in WEE </vt:lpstr>
      <vt:lpstr>Role of Faculty in WEE </vt:lpstr>
      <vt:lpstr>Faculty Role in WEE (Load calculation, Pt, Full time, etc) </vt:lpstr>
      <vt:lpstr>Updated Title 5 Regulations </vt:lpstr>
      <vt:lpstr>Updated Title 5 Regulations</vt:lpstr>
      <vt:lpstr>Repeatability </vt:lpstr>
      <vt:lpstr>Updating WEE Local Policies </vt:lpstr>
      <vt:lpstr>New Opportunities in Noncredit WEE </vt:lpstr>
      <vt:lpstr>Best Practices for WEE- Examples </vt:lpstr>
      <vt:lpstr>WEE in Dual Enrollment </vt:lpstr>
      <vt:lpstr>Curriculum and Updates </vt:lpstr>
      <vt:lpstr>Questions </vt:lpstr>
      <vt:lpstr>Upcoming Events </vt:lpstr>
      <vt:lpstr>Resources </vt:lpstr>
      <vt:lpstr>Next Webinar (March 7, 2024)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OPPORTUNITIES IN WORK EXPERIENCE EDUCATION (WEE)</dc:title>
  <dc:creator>Stephanie Curry</dc:creator>
  <cp:lastModifiedBy>Stephanie Curry</cp:lastModifiedBy>
  <cp:revision>2</cp:revision>
  <dcterms:created xsi:type="dcterms:W3CDTF">2024-02-06T18:42:05Z</dcterms:created>
  <dcterms:modified xsi:type="dcterms:W3CDTF">2024-02-06T18:58:51Z</dcterms:modified>
</cp:coreProperties>
</file>