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304" r:id="rId23"/>
    <p:sldId id="290"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687" autoAdjust="0"/>
    <p:restoredTop sz="86408" autoAdjust="0"/>
  </p:normalViewPr>
  <p:slideViewPr>
    <p:cSldViewPr snapToGrid="0">
      <p:cViewPr varScale="1">
        <p:scale>
          <a:sx n="77" d="100"/>
          <a:sy n="77" d="100"/>
        </p:scale>
        <p:origin x="82" y="5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D5DEA-25BA-CD41-9BAF-C29C9B5CF4C3}"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C4909-4B72-E044-8A7D-BAF0A02E376E}" type="slidenum">
              <a:rPr lang="en-US" smtClean="0"/>
              <a:t>‹#›</a:t>
            </a:fld>
            <a:endParaRPr lang="en-US"/>
          </a:p>
        </p:txBody>
      </p:sp>
    </p:spTree>
    <p:extLst>
      <p:ext uri="{BB962C8B-B14F-4D97-AF65-F5344CB8AC3E}">
        <p14:creationId xmlns:p14="http://schemas.microsoft.com/office/powerpoint/2010/main" val="129142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60c035648_1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b60c035648_1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1" name="Google Shape;261;g2b60c035648_1_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b60c035648_1_1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2b60c035648_1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b60c035648_1_1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2b60c035648_1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b60c035648_1_1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2b60c035648_1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b60c035648_1_1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2b60c035648_1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b60c035648_1_1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2b60c035648_1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b60c035648_1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2b60c035648_1_1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2b60c035648_1_1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b60c035648_1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2b60c035648_1_1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2b60c035648_1_1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b60c035648_1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2b60c035648_1_1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2b60c035648_1_1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b60c035648_1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2b60c035648_1_1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2b60c035648_1_1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b60c035648_1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2b60c035648_1_1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g2b60c035648_1_1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b60c035648_1_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2b60c035648_1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b60c035648_1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2b60c035648_1_1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2b60c035648_1_1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b60c035648_1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2b60c035648_1_2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2b60c035648_1_2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500"/>
              <a:buFont typeface="Calibri"/>
              <a:buNone/>
            </a:pPr>
            <a:r>
              <a:rPr lang="en" sz="1500">
                <a:solidFill>
                  <a:schemeClr val="dk1"/>
                </a:solidFill>
              </a:rPr>
              <a:t>Although we already have a published CCCO MQ handbook that recognizes CTE, the toolkit  is a supplemental document/resource that colleges and districts can use to elevate their local practices.</a:t>
            </a:r>
            <a:endParaRPr sz="1500">
              <a:solidFill>
                <a:schemeClr val="dk1"/>
              </a:solidFill>
            </a:endParaRPr>
          </a:p>
          <a:p>
            <a:pPr marL="457200" lvl="0" indent="-323850" algn="l" rtl="0">
              <a:lnSpc>
                <a:spcPct val="115000"/>
              </a:lnSpc>
              <a:spcBef>
                <a:spcPts val="400"/>
              </a:spcBef>
              <a:spcAft>
                <a:spcPts val="0"/>
              </a:spcAft>
              <a:buClr>
                <a:schemeClr val="dk1"/>
              </a:buClr>
              <a:buSzPts val="1500"/>
              <a:buFont typeface="Calibri"/>
              <a:buChar char="●"/>
            </a:pPr>
            <a:r>
              <a:rPr lang="en" sz="1500">
                <a:solidFill>
                  <a:schemeClr val="dk1"/>
                </a:solidFill>
              </a:rPr>
              <a:t>Equivalency</a:t>
            </a:r>
            <a:endParaRPr sz="800">
              <a:solidFill>
                <a:schemeClr val="dk1"/>
              </a:solidFill>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rPr>
              <a:t>Faculty Internship</a:t>
            </a:r>
            <a:endParaRPr sz="800">
              <a:solidFill>
                <a:schemeClr val="dk1"/>
              </a:solidFill>
            </a:endParaRPr>
          </a:p>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rPr>
              <a:t>Apprenticeship Minimum Qualifications</a:t>
            </a:r>
            <a:endParaRPr sz="400"/>
          </a:p>
        </p:txBody>
      </p:sp>
      <p:sp>
        <p:nvSpPr>
          <p:cNvPr id="518" name="Google Shape;51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b60c035648_1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2b60c035648_1_2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2b60c035648_1_2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b60c035648_1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2b60c035648_1_2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2b60c035648_1_2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60c035648_1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b60c035648_1_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2b60c035648_1_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60c035648_1_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2b60c035648_1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b60c035648_1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2b60c035648_1_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2b60c035648_1_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b60c035648_1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2b60c035648_1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2b60c035648_1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b60c035648_1_1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2b60c035648_1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b60c035648_1_1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2b60c035648_1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b60c035648_1_1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2b60c035648_1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F7B5-9719-1C9A-12EE-ED539E3CD3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594761-F1EE-B643-4618-858D4BEE7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89161C-A5F2-E0C6-57DF-F8E174A2EE5E}"/>
              </a:ext>
            </a:extLst>
          </p:cNvPr>
          <p:cNvSpPr>
            <a:spLocks noGrp="1"/>
          </p:cNvSpPr>
          <p:nvPr>
            <p:ph type="dt" sz="half" idx="10"/>
          </p:nvPr>
        </p:nvSpPr>
        <p:spPr/>
        <p:txBody>
          <a:bodyPr/>
          <a:lstStyle/>
          <a:p>
            <a:fld id="{6C9268AD-B8B8-1C46-85FC-022B04570F17}" type="datetimeFigureOut">
              <a:rPr lang="en-US" smtClean="0"/>
              <a:t>2/13/2024</a:t>
            </a:fld>
            <a:endParaRPr lang="en-US"/>
          </a:p>
        </p:txBody>
      </p:sp>
      <p:sp>
        <p:nvSpPr>
          <p:cNvPr id="5" name="Footer Placeholder 4">
            <a:extLst>
              <a:ext uri="{FF2B5EF4-FFF2-40B4-BE49-F238E27FC236}">
                <a16:creationId xmlns:a16="http://schemas.microsoft.com/office/drawing/2014/main" id="{3CD21635-1893-BF9C-738B-E4AC97D48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9043D-66B4-889B-A7A9-385D8A8D23A7}"/>
              </a:ext>
            </a:extLst>
          </p:cNvPr>
          <p:cNvSpPr>
            <a:spLocks noGrp="1"/>
          </p:cNvSpPr>
          <p:nvPr>
            <p:ph type="sldNum" sz="quarter" idx="12"/>
          </p:nvPr>
        </p:nvSpPr>
        <p:spPr/>
        <p:txBody>
          <a:bodyPr/>
          <a:lstStyle/>
          <a:p>
            <a:fld id="{8CA0CD33-F014-DF48-B2C0-C88DAF5820FC}" type="slidenum">
              <a:rPr lang="en-US" smtClean="0"/>
              <a:t>‹#›</a:t>
            </a:fld>
            <a:endParaRPr lang="en-US"/>
          </a:p>
        </p:txBody>
      </p:sp>
    </p:spTree>
    <p:extLst>
      <p:ext uri="{BB962C8B-B14F-4D97-AF65-F5344CB8AC3E}">
        <p14:creationId xmlns:p14="http://schemas.microsoft.com/office/powerpoint/2010/main" val="306873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2C66-0111-E812-9344-F38DCEA8B0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310563-E6DA-2D7F-BE5F-F90455CDBD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37C7B-652B-A439-49BA-AC0E0F7F58DC}"/>
              </a:ext>
            </a:extLst>
          </p:cNvPr>
          <p:cNvSpPr>
            <a:spLocks noGrp="1"/>
          </p:cNvSpPr>
          <p:nvPr>
            <p:ph type="dt" sz="half" idx="10"/>
          </p:nvPr>
        </p:nvSpPr>
        <p:spPr/>
        <p:txBody>
          <a:bodyPr/>
          <a:lstStyle/>
          <a:p>
            <a:fld id="{6C9268AD-B8B8-1C46-85FC-022B04570F17}" type="datetimeFigureOut">
              <a:rPr lang="en-US" smtClean="0"/>
              <a:t>2/13/2024</a:t>
            </a:fld>
            <a:endParaRPr lang="en-US"/>
          </a:p>
        </p:txBody>
      </p:sp>
      <p:sp>
        <p:nvSpPr>
          <p:cNvPr id="5" name="Footer Placeholder 4">
            <a:extLst>
              <a:ext uri="{FF2B5EF4-FFF2-40B4-BE49-F238E27FC236}">
                <a16:creationId xmlns:a16="http://schemas.microsoft.com/office/drawing/2014/main" id="{6F0B753A-26AE-C5D9-26EB-F9C945E54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8756E-AB31-81CA-0354-E79B7ADD04CE}"/>
              </a:ext>
            </a:extLst>
          </p:cNvPr>
          <p:cNvSpPr>
            <a:spLocks noGrp="1"/>
          </p:cNvSpPr>
          <p:nvPr>
            <p:ph type="sldNum" sz="quarter" idx="12"/>
          </p:nvPr>
        </p:nvSpPr>
        <p:spPr/>
        <p:txBody>
          <a:bodyPr/>
          <a:lstStyle/>
          <a:p>
            <a:fld id="{8CA0CD33-F014-DF48-B2C0-C88DAF5820FC}" type="slidenum">
              <a:rPr lang="en-US" smtClean="0"/>
              <a:t>‹#›</a:t>
            </a:fld>
            <a:endParaRPr lang="en-US"/>
          </a:p>
        </p:txBody>
      </p:sp>
    </p:spTree>
    <p:extLst>
      <p:ext uri="{BB962C8B-B14F-4D97-AF65-F5344CB8AC3E}">
        <p14:creationId xmlns:p14="http://schemas.microsoft.com/office/powerpoint/2010/main" val="52879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24002-610A-250E-B8FE-34B8F5E37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308286-4DC6-C1B6-9286-66AA72F066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4F65D-D7E9-F3B7-3D65-FF196EE11EEF}"/>
              </a:ext>
            </a:extLst>
          </p:cNvPr>
          <p:cNvSpPr>
            <a:spLocks noGrp="1"/>
          </p:cNvSpPr>
          <p:nvPr>
            <p:ph type="dt" sz="half" idx="10"/>
          </p:nvPr>
        </p:nvSpPr>
        <p:spPr/>
        <p:txBody>
          <a:bodyPr/>
          <a:lstStyle/>
          <a:p>
            <a:fld id="{6C9268AD-B8B8-1C46-85FC-022B04570F17}" type="datetimeFigureOut">
              <a:rPr lang="en-US" smtClean="0"/>
              <a:t>2/13/2024</a:t>
            </a:fld>
            <a:endParaRPr lang="en-US"/>
          </a:p>
        </p:txBody>
      </p:sp>
      <p:sp>
        <p:nvSpPr>
          <p:cNvPr id="5" name="Footer Placeholder 4">
            <a:extLst>
              <a:ext uri="{FF2B5EF4-FFF2-40B4-BE49-F238E27FC236}">
                <a16:creationId xmlns:a16="http://schemas.microsoft.com/office/drawing/2014/main" id="{53F7C7E3-8B84-7C98-9A45-59B503B95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708D8-2C2D-294A-4DFF-6FFF03AE1340}"/>
              </a:ext>
            </a:extLst>
          </p:cNvPr>
          <p:cNvSpPr>
            <a:spLocks noGrp="1"/>
          </p:cNvSpPr>
          <p:nvPr>
            <p:ph type="sldNum" sz="quarter" idx="12"/>
          </p:nvPr>
        </p:nvSpPr>
        <p:spPr/>
        <p:txBody>
          <a:bodyPr/>
          <a:lstStyle/>
          <a:p>
            <a:fld id="{8CA0CD33-F014-DF48-B2C0-C88DAF5820FC}" type="slidenum">
              <a:rPr lang="en-US" smtClean="0"/>
              <a:t>‹#›</a:t>
            </a:fld>
            <a:endParaRPr lang="en-US"/>
          </a:p>
        </p:txBody>
      </p:sp>
    </p:spTree>
    <p:extLst>
      <p:ext uri="{BB962C8B-B14F-4D97-AF65-F5344CB8AC3E}">
        <p14:creationId xmlns:p14="http://schemas.microsoft.com/office/powerpoint/2010/main" val="4024377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accent2"/>
              </a:buClr>
              <a:buSzPts val="2800"/>
              <a:buFont typeface="Palatino"/>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 name="Google Shape;41;p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rgbClr val="3A3838"/>
              </a:buClr>
              <a:buSzPts val="1400"/>
              <a:buChar char="●"/>
              <a:defRPr sz="1867"/>
            </a:lvl1pPr>
            <a:lvl2pPr marL="914400" lvl="1" indent="-304800" algn="l">
              <a:lnSpc>
                <a:spcPct val="90000"/>
              </a:lnSpc>
              <a:spcBef>
                <a:spcPts val="0"/>
              </a:spcBef>
              <a:spcAft>
                <a:spcPts val="0"/>
              </a:spcAft>
              <a:buClr>
                <a:srgbClr val="3A3838"/>
              </a:buClr>
              <a:buSzPts val="1200"/>
              <a:buChar char="○"/>
              <a:defRPr sz="1600"/>
            </a:lvl2pPr>
            <a:lvl3pPr marL="1371600" lvl="2" indent="-304800" algn="l">
              <a:lnSpc>
                <a:spcPct val="90000"/>
              </a:lnSpc>
              <a:spcBef>
                <a:spcPts val="0"/>
              </a:spcBef>
              <a:spcAft>
                <a:spcPts val="0"/>
              </a:spcAft>
              <a:buClr>
                <a:srgbClr val="3A3838"/>
              </a:buClr>
              <a:buSzPts val="1200"/>
              <a:buChar char="■"/>
              <a:defRPr sz="1600"/>
            </a:lvl3pPr>
            <a:lvl4pPr marL="1828800" lvl="3" indent="-304800" algn="l">
              <a:lnSpc>
                <a:spcPct val="90000"/>
              </a:lnSpc>
              <a:spcBef>
                <a:spcPts val="0"/>
              </a:spcBef>
              <a:spcAft>
                <a:spcPts val="0"/>
              </a:spcAft>
              <a:buClr>
                <a:srgbClr val="3A3838"/>
              </a:buClr>
              <a:buSzPts val="1200"/>
              <a:buChar char="●"/>
              <a:defRPr sz="1600"/>
            </a:lvl4pPr>
            <a:lvl5pPr marL="2286000" lvl="4" indent="-304800" algn="l">
              <a:lnSpc>
                <a:spcPct val="90000"/>
              </a:lnSpc>
              <a:spcBef>
                <a:spcPts val="0"/>
              </a:spcBef>
              <a:spcAft>
                <a:spcPts val="0"/>
              </a:spcAft>
              <a:buClr>
                <a:srgbClr val="3A3838"/>
              </a:buClr>
              <a:buSzPts val="1200"/>
              <a:buChar char="○"/>
              <a:defRPr sz="1600"/>
            </a:lvl5pPr>
            <a:lvl6pPr marL="2743200" lvl="5" indent="-304800" algn="l">
              <a:lnSpc>
                <a:spcPct val="90000"/>
              </a:lnSpc>
              <a:spcBef>
                <a:spcPts val="0"/>
              </a:spcBef>
              <a:spcAft>
                <a:spcPts val="0"/>
              </a:spcAft>
              <a:buClr>
                <a:schemeClr val="dk1"/>
              </a:buClr>
              <a:buSzPts val="1200"/>
              <a:buChar char="■"/>
              <a:defRPr sz="1600"/>
            </a:lvl6pPr>
            <a:lvl7pPr marL="3200400" lvl="6" indent="-304800" algn="l">
              <a:lnSpc>
                <a:spcPct val="90000"/>
              </a:lnSpc>
              <a:spcBef>
                <a:spcPts val="0"/>
              </a:spcBef>
              <a:spcAft>
                <a:spcPts val="0"/>
              </a:spcAft>
              <a:buClr>
                <a:schemeClr val="dk1"/>
              </a:buClr>
              <a:buSzPts val="1200"/>
              <a:buChar char="●"/>
              <a:defRPr sz="1600"/>
            </a:lvl7pPr>
            <a:lvl8pPr marL="3657600" lvl="7" indent="-304800" algn="l">
              <a:lnSpc>
                <a:spcPct val="90000"/>
              </a:lnSpc>
              <a:spcBef>
                <a:spcPts val="0"/>
              </a:spcBef>
              <a:spcAft>
                <a:spcPts val="0"/>
              </a:spcAft>
              <a:buClr>
                <a:schemeClr val="dk1"/>
              </a:buClr>
              <a:buSzPts val="1200"/>
              <a:buChar char="○"/>
              <a:defRPr sz="1600"/>
            </a:lvl8pPr>
            <a:lvl9pPr marL="4114800" lvl="8" indent="-304800" algn="l">
              <a:lnSpc>
                <a:spcPct val="90000"/>
              </a:lnSpc>
              <a:spcBef>
                <a:spcPts val="0"/>
              </a:spcBef>
              <a:spcAft>
                <a:spcPts val="0"/>
              </a:spcAft>
              <a:buClr>
                <a:schemeClr val="dk1"/>
              </a:buClr>
              <a:buSzPts val="1200"/>
              <a:buChar char="■"/>
              <a:defRPr sz="1600"/>
            </a:lvl9pPr>
          </a:lstStyle>
          <a:p>
            <a:endParaRPr/>
          </a:p>
        </p:txBody>
      </p:sp>
      <p:sp>
        <p:nvSpPr>
          <p:cNvPr id="42" name="Google Shape;42;p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rgbClr val="3A3838"/>
              </a:buClr>
              <a:buSzPts val="1400"/>
              <a:buChar char="●"/>
              <a:defRPr sz="1867"/>
            </a:lvl1pPr>
            <a:lvl2pPr marL="914400" lvl="1" indent="-304800" algn="l">
              <a:lnSpc>
                <a:spcPct val="90000"/>
              </a:lnSpc>
              <a:spcBef>
                <a:spcPts val="0"/>
              </a:spcBef>
              <a:spcAft>
                <a:spcPts val="0"/>
              </a:spcAft>
              <a:buClr>
                <a:srgbClr val="3A3838"/>
              </a:buClr>
              <a:buSzPts val="1200"/>
              <a:buChar char="○"/>
              <a:defRPr sz="1600"/>
            </a:lvl2pPr>
            <a:lvl3pPr marL="1371600" lvl="2" indent="-304800" algn="l">
              <a:lnSpc>
                <a:spcPct val="90000"/>
              </a:lnSpc>
              <a:spcBef>
                <a:spcPts val="0"/>
              </a:spcBef>
              <a:spcAft>
                <a:spcPts val="0"/>
              </a:spcAft>
              <a:buClr>
                <a:srgbClr val="3A3838"/>
              </a:buClr>
              <a:buSzPts val="1200"/>
              <a:buChar char="■"/>
              <a:defRPr sz="1600"/>
            </a:lvl3pPr>
            <a:lvl4pPr marL="1828800" lvl="3" indent="-304800" algn="l">
              <a:lnSpc>
                <a:spcPct val="90000"/>
              </a:lnSpc>
              <a:spcBef>
                <a:spcPts val="0"/>
              </a:spcBef>
              <a:spcAft>
                <a:spcPts val="0"/>
              </a:spcAft>
              <a:buClr>
                <a:srgbClr val="3A3838"/>
              </a:buClr>
              <a:buSzPts val="1200"/>
              <a:buChar char="●"/>
              <a:defRPr sz="1600"/>
            </a:lvl4pPr>
            <a:lvl5pPr marL="2286000" lvl="4" indent="-304800" algn="l">
              <a:lnSpc>
                <a:spcPct val="90000"/>
              </a:lnSpc>
              <a:spcBef>
                <a:spcPts val="0"/>
              </a:spcBef>
              <a:spcAft>
                <a:spcPts val="0"/>
              </a:spcAft>
              <a:buClr>
                <a:srgbClr val="3A3838"/>
              </a:buClr>
              <a:buSzPts val="1200"/>
              <a:buChar char="○"/>
              <a:defRPr sz="1600"/>
            </a:lvl5pPr>
            <a:lvl6pPr marL="2743200" lvl="5" indent="-304800" algn="l">
              <a:lnSpc>
                <a:spcPct val="90000"/>
              </a:lnSpc>
              <a:spcBef>
                <a:spcPts val="0"/>
              </a:spcBef>
              <a:spcAft>
                <a:spcPts val="0"/>
              </a:spcAft>
              <a:buClr>
                <a:schemeClr val="dk1"/>
              </a:buClr>
              <a:buSzPts val="1200"/>
              <a:buChar char="■"/>
              <a:defRPr sz="1600"/>
            </a:lvl6pPr>
            <a:lvl7pPr marL="3200400" lvl="6" indent="-304800" algn="l">
              <a:lnSpc>
                <a:spcPct val="90000"/>
              </a:lnSpc>
              <a:spcBef>
                <a:spcPts val="0"/>
              </a:spcBef>
              <a:spcAft>
                <a:spcPts val="0"/>
              </a:spcAft>
              <a:buClr>
                <a:schemeClr val="dk1"/>
              </a:buClr>
              <a:buSzPts val="1200"/>
              <a:buChar char="●"/>
              <a:defRPr sz="1600"/>
            </a:lvl7pPr>
            <a:lvl8pPr marL="3657600" lvl="7" indent="-304800" algn="l">
              <a:lnSpc>
                <a:spcPct val="90000"/>
              </a:lnSpc>
              <a:spcBef>
                <a:spcPts val="0"/>
              </a:spcBef>
              <a:spcAft>
                <a:spcPts val="0"/>
              </a:spcAft>
              <a:buClr>
                <a:schemeClr val="dk1"/>
              </a:buClr>
              <a:buSzPts val="1200"/>
              <a:buChar char="○"/>
              <a:defRPr sz="1600"/>
            </a:lvl8pPr>
            <a:lvl9pPr marL="4114800" lvl="8" indent="-304800" algn="l">
              <a:lnSpc>
                <a:spcPct val="90000"/>
              </a:lnSpc>
              <a:spcBef>
                <a:spcPts val="0"/>
              </a:spcBef>
              <a:spcAft>
                <a:spcPts val="0"/>
              </a:spcAft>
              <a:buClr>
                <a:schemeClr val="dk1"/>
              </a:buClr>
              <a:buSzPts val="1200"/>
              <a:buChar char="■"/>
              <a:defRPr sz="1600"/>
            </a:lvl9pPr>
          </a:lstStyle>
          <a:p>
            <a:endParaRPr/>
          </a:p>
        </p:txBody>
      </p:sp>
      <p:sp>
        <p:nvSpPr>
          <p:cNvPr id="43" name="Google Shape;43;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1840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69262-0E48-E6D1-1141-4311C8FB27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ABA39-227C-1308-1723-69B812E6AE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B61EA-095F-290B-A5E6-F263E0A39317}"/>
              </a:ext>
            </a:extLst>
          </p:cNvPr>
          <p:cNvSpPr>
            <a:spLocks noGrp="1"/>
          </p:cNvSpPr>
          <p:nvPr>
            <p:ph type="dt" sz="half" idx="10"/>
          </p:nvPr>
        </p:nvSpPr>
        <p:spPr/>
        <p:txBody>
          <a:bodyPr/>
          <a:lstStyle/>
          <a:p>
            <a:fld id="{6C9268AD-B8B8-1C46-85FC-022B04570F17}" type="datetimeFigureOut">
              <a:rPr lang="en-US" smtClean="0"/>
              <a:t>2/13/2024</a:t>
            </a:fld>
            <a:endParaRPr lang="en-US"/>
          </a:p>
        </p:txBody>
      </p:sp>
      <p:sp>
        <p:nvSpPr>
          <p:cNvPr id="5" name="Footer Placeholder 4">
            <a:extLst>
              <a:ext uri="{FF2B5EF4-FFF2-40B4-BE49-F238E27FC236}">
                <a16:creationId xmlns:a16="http://schemas.microsoft.com/office/drawing/2014/main" id="{F6BD94DE-6CEF-D562-F99A-0BE5A259D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D13A1-0A9E-6D26-5948-FDE8FC040310}"/>
              </a:ext>
            </a:extLst>
          </p:cNvPr>
          <p:cNvSpPr>
            <a:spLocks noGrp="1"/>
          </p:cNvSpPr>
          <p:nvPr>
            <p:ph type="sldNum" sz="quarter" idx="12"/>
          </p:nvPr>
        </p:nvSpPr>
        <p:spPr/>
        <p:txBody>
          <a:bodyPr/>
          <a:lstStyle/>
          <a:p>
            <a:fld id="{8CA0CD33-F014-DF48-B2C0-C88DAF5820FC}" type="slidenum">
              <a:rPr lang="en-US" smtClean="0"/>
              <a:t>‹#›</a:t>
            </a:fld>
            <a:endParaRPr lang="en-US"/>
          </a:p>
        </p:txBody>
      </p:sp>
    </p:spTree>
    <p:extLst>
      <p:ext uri="{BB962C8B-B14F-4D97-AF65-F5344CB8AC3E}">
        <p14:creationId xmlns:p14="http://schemas.microsoft.com/office/powerpoint/2010/main" val="202095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7727-24FD-BBD6-42DC-3F4AFD7068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0ED53-5984-AC56-5579-23314C87FC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5530C8-71E8-E48F-CBB1-9DFF97A2813D}"/>
              </a:ext>
            </a:extLst>
          </p:cNvPr>
          <p:cNvSpPr>
            <a:spLocks noGrp="1"/>
          </p:cNvSpPr>
          <p:nvPr>
            <p:ph type="dt" sz="half" idx="10"/>
          </p:nvPr>
        </p:nvSpPr>
        <p:spPr/>
        <p:txBody>
          <a:bodyPr/>
          <a:lstStyle/>
          <a:p>
            <a:fld id="{6C9268AD-B8B8-1C46-85FC-022B04570F17}" type="datetimeFigureOut">
              <a:rPr lang="en-US" smtClean="0"/>
              <a:t>2/13/2024</a:t>
            </a:fld>
            <a:endParaRPr lang="en-US"/>
          </a:p>
        </p:txBody>
      </p:sp>
      <p:sp>
        <p:nvSpPr>
          <p:cNvPr id="5" name="Footer Placeholder 4">
            <a:extLst>
              <a:ext uri="{FF2B5EF4-FFF2-40B4-BE49-F238E27FC236}">
                <a16:creationId xmlns:a16="http://schemas.microsoft.com/office/drawing/2014/main" id="{D0A80F6B-6F2C-1394-FC65-943FF8636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0BE91-271A-A3E9-B543-3A95DEEFFE2A}"/>
              </a:ext>
            </a:extLst>
          </p:cNvPr>
          <p:cNvSpPr>
            <a:spLocks noGrp="1"/>
          </p:cNvSpPr>
          <p:nvPr>
            <p:ph type="sldNum" sz="quarter" idx="12"/>
          </p:nvPr>
        </p:nvSpPr>
        <p:spPr/>
        <p:txBody>
          <a:bodyPr/>
          <a:lstStyle/>
          <a:p>
            <a:fld id="{8CA0CD33-F014-DF48-B2C0-C88DAF5820FC}" type="slidenum">
              <a:rPr lang="en-US" smtClean="0"/>
              <a:t>‹#›</a:t>
            </a:fld>
            <a:endParaRPr lang="en-US"/>
          </a:p>
        </p:txBody>
      </p:sp>
    </p:spTree>
    <p:extLst>
      <p:ext uri="{BB962C8B-B14F-4D97-AF65-F5344CB8AC3E}">
        <p14:creationId xmlns:p14="http://schemas.microsoft.com/office/powerpoint/2010/main" val="79667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D856-71F0-A77D-5543-161937267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F35195-3D3A-9FD1-EE1B-CF1AB17885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26F92C-74C7-9585-AFBE-1647158705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A1F84-F679-1CDB-3E1D-5CB6B206E78B}"/>
              </a:ext>
            </a:extLst>
          </p:cNvPr>
          <p:cNvSpPr>
            <a:spLocks noGrp="1"/>
          </p:cNvSpPr>
          <p:nvPr>
            <p:ph type="dt" sz="half" idx="10"/>
          </p:nvPr>
        </p:nvSpPr>
        <p:spPr/>
        <p:txBody>
          <a:bodyPr/>
          <a:lstStyle/>
          <a:p>
            <a:fld id="{6C9268AD-B8B8-1C46-85FC-022B04570F17}" type="datetimeFigureOut">
              <a:rPr lang="en-US" smtClean="0"/>
              <a:t>2/13/2024</a:t>
            </a:fld>
            <a:endParaRPr lang="en-US"/>
          </a:p>
        </p:txBody>
      </p:sp>
      <p:sp>
        <p:nvSpPr>
          <p:cNvPr id="6" name="Footer Placeholder 5">
            <a:extLst>
              <a:ext uri="{FF2B5EF4-FFF2-40B4-BE49-F238E27FC236}">
                <a16:creationId xmlns:a16="http://schemas.microsoft.com/office/drawing/2014/main" id="{985C8574-5064-DCCA-64EF-C88646A497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ACC5A7-E330-3731-1AF7-2EA9A7249E32}"/>
              </a:ext>
            </a:extLst>
          </p:cNvPr>
          <p:cNvSpPr>
            <a:spLocks noGrp="1"/>
          </p:cNvSpPr>
          <p:nvPr>
            <p:ph type="sldNum" sz="quarter" idx="12"/>
          </p:nvPr>
        </p:nvSpPr>
        <p:spPr/>
        <p:txBody>
          <a:bodyPr/>
          <a:lstStyle/>
          <a:p>
            <a:fld id="{8CA0CD33-F014-DF48-B2C0-C88DAF5820FC}" type="slidenum">
              <a:rPr lang="en-US" smtClean="0"/>
              <a:t>‹#›</a:t>
            </a:fld>
            <a:endParaRPr lang="en-US"/>
          </a:p>
        </p:txBody>
      </p:sp>
    </p:spTree>
    <p:extLst>
      <p:ext uri="{BB962C8B-B14F-4D97-AF65-F5344CB8AC3E}">
        <p14:creationId xmlns:p14="http://schemas.microsoft.com/office/powerpoint/2010/main" val="45884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40C5-AB43-5E98-E68F-160B4D4BE0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490E7C-24C8-DC0A-4707-5BC12C246C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D067BA-5E2D-C79A-394C-30A2CA6749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073905-42EA-A920-B2B5-86910E04B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EA6F30-8764-73D4-0EDD-FB74A1CB57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1B0303-D753-2975-A4D3-04F0F923E3C3}"/>
              </a:ext>
            </a:extLst>
          </p:cNvPr>
          <p:cNvSpPr>
            <a:spLocks noGrp="1"/>
          </p:cNvSpPr>
          <p:nvPr>
            <p:ph type="dt" sz="half" idx="10"/>
          </p:nvPr>
        </p:nvSpPr>
        <p:spPr/>
        <p:txBody>
          <a:bodyPr/>
          <a:lstStyle/>
          <a:p>
            <a:fld id="{6C9268AD-B8B8-1C46-85FC-022B04570F17}" type="datetimeFigureOut">
              <a:rPr lang="en-US" smtClean="0"/>
              <a:t>2/13/2024</a:t>
            </a:fld>
            <a:endParaRPr lang="en-US"/>
          </a:p>
        </p:txBody>
      </p:sp>
      <p:sp>
        <p:nvSpPr>
          <p:cNvPr id="8" name="Footer Placeholder 7">
            <a:extLst>
              <a:ext uri="{FF2B5EF4-FFF2-40B4-BE49-F238E27FC236}">
                <a16:creationId xmlns:a16="http://schemas.microsoft.com/office/drawing/2014/main" id="{40052C62-CE4B-8DC5-291E-7D0C52A0D6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6A5BCD-4479-FD6C-EEEE-CA4B4FDDA80D}"/>
              </a:ext>
            </a:extLst>
          </p:cNvPr>
          <p:cNvSpPr>
            <a:spLocks noGrp="1"/>
          </p:cNvSpPr>
          <p:nvPr>
            <p:ph type="sldNum" sz="quarter" idx="12"/>
          </p:nvPr>
        </p:nvSpPr>
        <p:spPr/>
        <p:txBody>
          <a:bodyPr/>
          <a:lstStyle/>
          <a:p>
            <a:fld id="{8CA0CD33-F014-DF48-B2C0-C88DAF5820FC}" type="slidenum">
              <a:rPr lang="en-US" smtClean="0"/>
              <a:t>‹#›</a:t>
            </a:fld>
            <a:endParaRPr lang="en-US"/>
          </a:p>
        </p:txBody>
      </p:sp>
    </p:spTree>
    <p:extLst>
      <p:ext uri="{BB962C8B-B14F-4D97-AF65-F5344CB8AC3E}">
        <p14:creationId xmlns:p14="http://schemas.microsoft.com/office/powerpoint/2010/main" val="185494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5F627-60CC-B63E-0193-EE2F60F52B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58F2E7-4939-EBE8-9B93-0BA305DD2D04}"/>
              </a:ext>
            </a:extLst>
          </p:cNvPr>
          <p:cNvSpPr>
            <a:spLocks noGrp="1"/>
          </p:cNvSpPr>
          <p:nvPr>
            <p:ph type="dt" sz="half" idx="10"/>
          </p:nvPr>
        </p:nvSpPr>
        <p:spPr/>
        <p:txBody>
          <a:bodyPr/>
          <a:lstStyle/>
          <a:p>
            <a:fld id="{6C9268AD-B8B8-1C46-85FC-022B04570F17}" type="datetimeFigureOut">
              <a:rPr lang="en-US" smtClean="0"/>
              <a:t>2/13/2024</a:t>
            </a:fld>
            <a:endParaRPr lang="en-US"/>
          </a:p>
        </p:txBody>
      </p:sp>
      <p:sp>
        <p:nvSpPr>
          <p:cNvPr id="4" name="Footer Placeholder 3">
            <a:extLst>
              <a:ext uri="{FF2B5EF4-FFF2-40B4-BE49-F238E27FC236}">
                <a16:creationId xmlns:a16="http://schemas.microsoft.com/office/drawing/2014/main" id="{8CAC4393-6FAB-BBBD-B094-E185A1ECA3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8FE2E0-7C22-0892-AF84-29B07B865108}"/>
              </a:ext>
            </a:extLst>
          </p:cNvPr>
          <p:cNvSpPr>
            <a:spLocks noGrp="1"/>
          </p:cNvSpPr>
          <p:nvPr>
            <p:ph type="sldNum" sz="quarter" idx="12"/>
          </p:nvPr>
        </p:nvSpPr>
        <p:spPr/>
        <p:txBody>
          <a:bodyPr/>
          <a:lstStyle/>
          <a:p>
            <a:fld id="{8CA0CD33-F014-DF48-B2C0-C88DAF5820FC}" type="slidenum">
              <a:rPr lang="en-US" smtClean="0"/>
              <a:t>‹#›</a:t>
            </a:fld>
            <a:endParaRPr lang="en-US"/>
          </a:p>
        </p:txBody>
      </p:sp>
    </p:spTree>
    <p:extLst>
      <p:ext uri="{BB962C8B-B14F-4D97-AF65-F5344CB8AC3E}">
        <p14:creationId xmlns:p14="http://schemas.microsoft.com/office/powerpoint/2010/main" val="318165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D2F41-8265-BF62-5115-91627B8CEF0C}"/>
              </a:ext>
            </a:extLst>
          </p:cNvPr>
          <p:cNvSpPr>
            <a:spLocks noGrp="1"/>
          </p:cNvSpPr>
          <p:nvPr>
            <p:ph type="dt" sz="half" idx="10"/>
          </p:nvPr>
        </p:nvSpPr>
        <p:spPr/>
        <p:txBody>
          <a:bodyPr/>
          <a:lstStyle/>
          <a:p>
            <a:fld id="{6C9268AD-B8B8-1C46-85FC-022B04570F17}" type="datetimeFigureOut">
              <a:rPr lang="en-US" smtClean="0"/>
              <a:t>2/13/2024</a:t>
            </a:fld>
            <a:endParaRPr lang="en-US"/>
          </a:p>
        </p:txBody>
      </p:sp>
      <p:sp>
        <p:nvSpPr>
          <p:cNvPr id="3" name="Footer Placeholder 2">
            <a:extLst>
              <a:ext uri="{FF2B5EF4-FFF2-40B4-BE49-F238E27FC236}">
                <a16:creationId xmlns:a16="http://schemas.microsoft.com/office/drawing/2014/main" id="{49A8AA04-53AA-F72D-A8DB-EA53713411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64BCA6-1C15-5302-8CBB-56DFEC38770A}"/>
              </a:ext>
            </a:extLst>
          </p:cNvPr>
          <p:cNvSpPr>
            <a:spLocks noGrp="1"/>
          </p:cNvSpPr>
          <p:nvPr>
            <p:ph type="sldNum" sz="quarter" idx="12"/>
          </p:nvPr>
        </p:nvSpPr>
        <p:spPr/>
        <p:txBody>
          <a:bodyPr/>
          <a:lstStyle/>
          <a:p>
            <a:fld id="{8CA0CD33-F014-DF48-B2C0-C88DAF5820FC}" type="slidenum">
              <a:rPr lang="en-US" smtClean="0"/>
              <a:t>‹#›</a:t>
            </a:fld>
            <a:endParaRPr lang="en-US"/>
          </a:p>
        </p:txBody>
      </p:sp>
    </p:spTree>
    <p:extLst>
      <p:ext uri="{BB962C8B-B14F-4D97-AF65-F5344CB8AC3E}">
        <p14:creationId xmlns:p14="http://schemas.microsoft.com/office/powerpoint/2010/main" val="141506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D91B-D26C-D92F-0C12-89203D2CE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0766B9-51C0-F0D2-340D-EDAF9A25BA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331129-2EB3-5462-22F5-54E002936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2393C-2019-3149-8A9C-86E42A21CF31}"/>
              </a:ext>
            </a:extLst>
          </p:cNvPr>
          <p:cNvSpPr>
            <a:spLocks noGrp="1"/>
          </p:cNvSpPr>
          <p:nvPr>
            <p:ph type="dt" sz="half" idx="10"/>
          </p:nvPr>
        </p:nvSpPr>
        <p:spPr/>
        <p:txBody>
          <a:bodyPr/>
          <a:lstStyle/>
          <a:p>
            <a:fld id="{6C9268AD-B8B8-1C46-85FC-022B04570F17}" type="datetimeFigureOut">
              <a:rPr lang="en-US" smtClean="0"/>
              <a:t>2/13/2024</a:t>
            </a:fld>
            <a:endParaRPr lang="en-US"/>
          </a:p>
        </p:txBody>
      </p:sp>
      <p:sp>
        <p:nvSpPr>
          <p:cNvPr id="6" name="Footer Placeholder 5">
            <a:extLst>
              <a:ext uri="{FF2B5EF4-FFF2-40B4-BE49-F238E27FC236}">
                <a16:creationId xmlns:a16="http://schemas.microsoft.com/office/drawing/2014/main" id="{7A491A26-5359-AAA6-ED95-02AFAF919C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632A82-D0F6-CEE5-B878-367E68D4F880}"/>
              </a:ext>
            </a:extLst>
          </p:cNvPr>
          <p:cNvSpPr>
            <a:spLocks noGrp="1"/>
          </p:cNvSpPr>
          <p:nvPr>
            <p:ph type="sldNum" sz="quarter" idx="12"/>
          </p:nvPr>
        </p:nvSpPr>
        <p:spPr/>
        <p:txBody>
          <a:bodyPr/>
          <a:lstStyle/>
          <a:p>
            <a:fld id="{8CA0CD33-F014-DF48-B2C0-C88DAF5820FC}" type="slidenum">
              <a:rPr lang="en-US" smtClean="0"/>
              <a:t>‹#›</a:t>
            </a:fld>
            <a:endParaRPr lang="en-US"/>
          </a:p>
        </p:txBody>
      </p:sp>
    </p:spTree>
    <p:extLst>
      <p:ext uri="{BB962C8B-B14F-4D97-AF65-F5344CB8AC3E}">
        <p14:creationId xmlns:p14="http://schemas.microsoft.com/office/powerpoint/2010/main" val="371147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1B15-7835-574F-D53C-67B7BABE2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56357C-9C24-3C09-1E37-356E16D62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F4E821-CC46-2F16-9BD3-4C501396C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1C1111-9205-D293-F7E0-465DAF1857E0}"/>
              </a:ext>
            </a:extLst>
          </p:cNvPr>
          <p:cNvSpPr>
            <a:spLocks noGrp="1"/>
          </p:cNvSpPr>
          <p:nvPr>
            <p:ph type="dt" sz="half" idx="10"/>
          </p:nvPr>
        </p:nvSpPr>
        <p:spPr/>
        <p:txBody>
          <a:bodyPr/>
          <a:lstStyle/>
          <a:p>
            <a:fld id="{6C9268AD-B8B8-1C46-85FC-022B04570F17}" type="datetimeFigureOut">
              <a:rPr lang="en-US" smtClean="0"/>
              <a:t>2/13/2024</a:t>
            </a:fld>
            <a:endParaRPr lang="en-US"/>
          </a:p>
        </p:txBody>
      </p:sp>
      <p:sp>
        <p:nvSpPr>
          <p:cNvPr id="6" name="Footer Placeholder 5">
            <a:extLst>
              <a:ext uri="{FF2B5EF4-FFF2-40B4-BE49-F238E27FC236}">
                <a16:creationId xmlns:a16="http://schemas.microsoft.com/office/drawing/2014/main" id="{5291E671-BCEA-0B1E-72FB-50A6FEFDA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4F0E9-9F14-D4F7-213C-5FF91390F948}"/>
              </a:ext>
            </a:extLst>
          </p:cNvPr>
          <p:cNvSpPr>
            <a:spLocks noGrp="1"/>
          </p:cNvSpPr>
          <p:nvPr>
            <p:ph type="sldNum" sz="quarter" idx="12"/>
          </p:nvPr>
        </p:nvSpPr>
        <p:spPr/>
        <p:txBody>
          <a:bodyPr/>
          <a:lstStyle/>
          <a:p>
            <a:fld id="{8CA0CD33-F014-DF48-B2C0-C88DAF5820FC}" type="slidenum">
              <a:rPr lang="en-US" smtClean="0"/>
              <a:t>‹#›</a:t>
            </a:fld>
            <a:endParaRPr lang="en-US"/>
          </a:p>
        </p:txBody>
      </p:sp>
    </p:spTree>
    <p:extLst>
      <p:ext uri="{BB962C8B-B14F-4D97-AF65-F5344CB8AC3E}">
        <p14:creationId xmlns:p14="http://schemas.microsoft.com/office/powerpoint/2010/main" val="272810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01A6A-4679-6FDC-F843-98C8ED7039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79B647-5FE8-840D-E11E-631117B77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14054-1D99-B6F2-8AAD-DC66592DEB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268AD-B8B8-1C46-85FC-022B04570F17}" type="datetimeFigureOut">
              <a:rPr lang="en-US" smtClean="0"/>
              <a:t>2/13/2024</a:t>
            </a:fld>
            <a:endParaRPr lang="en-US"/>
          </a:p>
        </p:txBody>
      </p:sp>
      <p:sp>
        <p:nvSpPr>
          <p:cNvPr id="5" name="Footer Placeholder 4">
            <a:extLst>
              <a:ext uri="{FF2B5EF4-FFF2-40B4-BE49-F238E27FC236}">
                <a16:creationId xmlns:a16="http://schemas.microsoft.com/office/drawing/2014/main" id="{B8C80E9D-CD7C-222B-19A9-F659CBA05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95A01A-C396-C49F-8043-9050906F1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0CD33-F014-DF48-B2C0-C88DAF5820FC}" type="slidenum">
              <a:rPr lang="en-US" smtClean="0"/>
              <a:t>‹#›</a:t>
            </a:fld>
            <a:endParaRPr lang="en-US"/>
          </a:p>
        </p:txBody>
      </p:sp>
    </p:spTree>
    <p:extLst>
      <p:ext uri="{BB962C8B-B14F-4D97-AF65-F5344CB8AC3E}">
        <p14:creationId xmlns:p14="http://schemas.microsoft.com/office/powerpoint/2010/main" val="2133240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cccco.edu/-/media/CCCCO-Website/About-Us/Divisions/Educational-Services-and-Support/Academic-Affairs/What-we-do/Curriculum-and-Instruction-Unit/Minimum-Qualifications/cccco-2022-report-min-qualifications-a11y.pdf?la=en&amp;hash=C250C473024B24162799C9E64C787EF7E50DC5C6" TargetMode="External"/><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asccc.org/sites/default/files/ADAversion_CTEMinQualsToolkit.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9"/>
          <p:cNvSpPr txBox="1">
            <a:spLocks noGrp="1"/>
          </p:cNvSpPr>
          <p:nvPr>
            <p:ph type="ctrTitle"/>
          </p:nvPr>
        </p:nvSpPr>
        <p:spPr>
          <a:xfrm>
            <a:off x="1347425" y="690975"/>
            <a:ext cx="9177300" cy="2679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4400"/>
              <a:buFont typeface="Arial"/>
              <a:buNone/>
            </a:pPr>
            <a:endParaRPr sz="4400" b="1" dirty="0"/>
          </a:p>
          <a:p>
            <a:pPr marL="0" lvl="0" indent="0" algn="l" rtl="0">
              <a:spcBef>
                <a:spcPts val="0"/>
              </a:spcBef>
              <a:spcAft>
                <a:spcPts val="0"/>
              </a:spcAft>
              <a:buClr>
                <a:schemeClr val="dk2"/>
              </a:buClr>
              <a:buSzPts val="4400"/>
              <a:buFont typeface="Arial"/>
              <a:buNone/>
            </a:pPr>
            <a:endParaRPr sz="4400" b="1" dirty="0"/>
          </a:p>
          <a:p>
            <a:pPr marL="0" lvl="0" indent="0" algn="l" rtl="0">
              <a:spcBef>
                <a:spcPts val="0"/>
              </a:spcBef>
              <a:spcAft>
                <a:spcPts val="0"/>
              </a:spcAft>
              <a:buClr>
                <a:schemeClr val="dk2"/>
              </a:buClr>
              <a:buSzPts val="4400"/>
              <a:buFont typeface="Arial"/>
              <a:buNone/>
            </a:pPr>
            <a:r>
              <a:rPr lang="en" sz="4400" b="1" dirty="0">
                <a:latin typeface="Arial"/>
                <a:ea typeface="Arial"/>
                <a:cs typeface="Arial"/>
                <a:sym typeface="Arial"/>
              </a:rPr>
              <a:t>CAREER TECHNICAL EDUCATION</a:t>
            </a:r>
            <a:br>
              <a:rPr lang="en" sz="4400" b="1" dirty="0">
                <a:latin typeface="Arial"/>
                <a:ea typeface="Arial"/>
                <a:cs typeface="Arial"/>
                <a:sym typeface="Arial"/>
              </a:rPr>
            </a:br>
            <a:r>
              <a:rPr lang="en" sz="4400" b="1" dirty="0">
                <a:latin typeface="Arial"/>
                <a:ea typeface="Arial"/>
                <a:cs typeface="Arial"/>
                <a:sym typeface="Arial"/>
              </a:rPr>
              <a:t>MINIMUM QUALIFICATIONS</a:t>
            </a:r>
            <a:br>
              <a:rPr lang="en" sz="4400" b="1" dirty="0">
                <a:latin typeface="Arial"/>
                <a:ea typeface="Arial"/>
                <a:cs typeface="Arial"/>
                <a:sym typeface="Arial"/>
              </a:rPr>
            </a:br>
            <a:r>
              <a:rPr lang="en" sz="4400" b="1" dirty="0">
                <a:latin typeface="Arial"/>
                <a:ea typeface="Arial"/>
                <a:cs typeface="Arial"/>
                <a:sym typeface="Arial"/>
              </a:rPr>
              <a:t>TOOL KIT</a:t>
            </a:r>
            <a:endParaRPr dirty="0"/>
          </a:p>
        </p:txBody>
      </p:sp>
      <p:pic>
        <p:nvPicPr>
          <p:cNvPr id="264" name="Google Shape;264;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448078" y="3455305"/>
            <a:ext cx="3295838" cy="31540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8"/>
          <p:cNvSpPr txBox="1">
            <a:spLocks noGrp="1"/>
          </p:cNvSpPr>
          <p:nvPr>
            <p:ph type="title" idx="4294967295"/>
          </p:nvPr>
        </p:nvSpPr>
        <p:spPr>
          <a:xfrm>
            <a:off x="609600" y="533400"/>
            <a:ext cx="10972800" cy="990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2"/>
              </a:buClr>
              <a:buSzPts val="4000"/>
              <a:buFont typeface="Arial"/>
              <a:buNone/>
              <a:tabLst/>
              <a:defRPr/>
            </a:pPr>
            <a:r>
              <a:rPr kumimoji="0" lang="en-US" sz="4000" b="1" i="0" u="none" strike="noStrike" kern="1200" cap="none" spc="0" normalizeH="0" baseline="0" noProof="0" dirty="0">
                <a:ln>
                  <a:noFill/>
                </a:ln>
                <a:solidFill>
                  <a:schemeClr val="dk2"/>
                </a:solidFill>
                <a:effectLst/>
                <a:uLnTx/>
                <a:uFillTx/>
                <a:latin typeface="Arial"/>
                <a:ea typeface="Arial"/>
                <a:cs typeface="Arial"/>
                <a:sym typeface="Arial"/>
              </a:rPr>
              <a:t>Who determines equivalency?</a:t>
            </a:r>
          </a:p>
        </p:txBody>
      </p:sp>
      <p:sp>
        <p:nvSpPr>
          <p:cNvPr id="323" name="Google Shape;323;p48"/>
          <p:cNvSpPr txBo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182880" marR="0" lvl="0" indent="-182880" algn="l" rtl="0">
              <a:spcBef>
                <a:spcPts val="0"/>
              </a:spcBef>
              <a:spcAft>
                <a:spcPts val="0"/>
              </a:spcAft>
              <a:buClr>
                <a:schemeClr val="accent1"/>
              </a:buClr>
              <a:buSzPts val="2380"/>
              <a:buFont typeface="Arial"/>
              <a:buChar char="•"/>
            </a:pPr>
            <a:r>
              <a:rPr lang="en" sz="2800">
                <a:solidFill>
                  <a:schemeClr val="dk1"/>
                </a:solidFill>
                <a:latin typeface="Arial"/>
                <a:ea typeface="Arial"/>
                <a:cs typeface="Arial"/>
                <a:sym typeface="Arial"/>
              </a:rPr>
              <a:t>A district may hire a person who possesses qualifications different from, but equivalent to, those listed on the disciplines list, according to </a:t>
            </a:r>
            <a:r>
              <a:rPr lang="en" sz="2800" b="1">
                <a:solidFill>
                  <a:schemeClr val="accent1"/>
                </a:solidFill>
                <a:latin typeface="Arial"/>
                <a:ea typeface="Arial"/>
                <a:cs typeface="Arial"/>
                <a:sym typeface="Arial"/>
              </a:rPr>
              <a:t>criteria and procedures agreed </a:t>
            </a:r>
            <a:r>
              <a:rPr lang="en" sz="2800">
                <a:solidFill>
                  <a:schemeClr val="dk1"/>
                </a:solidFill>
                <a:latin typeface="Arial"/>
                <a:ea typeface="Arial"/>
                <a:cs typeface="Arial"/>
                <a:sym typeface="Arial"/>
              </a:rPr>
              <a:t>upon by the </a:t>
            </a:r>
            <a:r>
              <a:rPr lang="en" sz="2800" b="1">
                <a:solidFill>
                  <a:schemeClr val="accent1"/>
                </a:solidFill>
                <a:latin typeface="Arial"/>
                <a:ea typeface="Arial"/>
                <a:cs typeface="Arial"/>
                <a:sym typeface="Arial"/>
              </a:rPr>
              <a:t>governing board and the academic senate</a:t>
            </a:r>
            <a:r>
              <a:rPr lang="en" sz="2800">
                <a:solidFill>
                  <a:schemeClr val="accent1"/>
                </a:solidFill>
                <a:latin typeface="Arial"/>
                <a:ea typeface="Arial"/>
                <a:cs typeface="Arial"/>
                <a:sym typeface="Arial"/>
              </a:rPr>
              <a:t> </a:t>
            </a:r>
            <a:r>
              <a:rPr lang="en" sz="2800">
                <a:solidFill>
                  <a:schemeClr val="dk1"/>
                </a:solidFill>
                <a:latin typeface="Arial"/>
                <a:ea typeface="Arial"/>
                <a:cs typeface="Arial"/>
                <a:sym typeface="Arial"/>
              </a:rPr>
              <a:t>(Title 5 §53430). </a:t>
            </a:r>
            <a:endParaRPr/>
          </a:p>
          <a:p>
            <a:pPr marL="0" marR="0" lvl="0" indent="0" algn="l" rtl="0">
              <a:spcBef>
                <a:spcPts val="480"/>
              </a:spcBef>
              <a:spcAft>
                <a:spcPts val="0"/>
              </a:spcAft>
              <a:buClr>
                <a:schemeClr val="accent1"/>
              </a:buClr>
              <a:buSzPts val="2040"/>
              <a:buFont typeface="Arial"/>
              <a:buNone/>
            </a:pPr>
            <a:endParaRPr sz="2400">
              <a:solidFill>
                <a:schemeClr val="dk1"/>
              </a:solidFill>
              <a:latin typeface="Arial"/>
              <a:ea typeface="Arial"/>
              <a:cs typeface="Arial"/>
              <a:sym typeface="Arial"/>
            </a:endParaRPr>
          </a:p>
        </p:txBody>
      </p:sp>
      <p:pic>
        <p:nvPicPr>
          <p:cNvPr id="324" name="Google Shape;324;p4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442803" y="3662580"/>
            <a:ext cx="3306394" cy="28144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9"/>
          <p:cNvSpPr txBox="1">
            <a:spLocks noGrp="1"/>
          </p:cNvSpPr>
          <p:nvPr>
            <p:ph type="title" idx="4294967295"/>
          </p:nvPr>
        </p:nvSpPr>
        <p:spPr>
          <a:xfrm>
            <a:off x="609600" y="533400"/>
            <a:ext cx="10972800" cy="990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000"/>
              <a:buFont typeface="Arial"/>
              <a:buNone/>
              <a:tabLst/>
              <a:defRPr/>
            </a:pPr>
            <a:r>
              <a:rPr kumimoji="0" lang="en-US" sz="4000" b="1" i="0" u="none" strike="noStrike" kern="1200" cap="none" spc="0" normalizeH="0" baseline="0" noProof="0" dirty="0">
                <a:ln>
                  <a:noFill/>
                </a:ln>
                <a:solidFill>
                  <a:schemeClr val="dk2"/>
                </a:solidFill>
                <a:effectLst/>
                <a:uLnTx/>
                <a:uFillTx/>
                <a:latin typeface="Arial"/>
                <a:ea typeface="Arial"/>
                <a:cs typeface="Arial"/>
                <a:sym typeface="Arial"/>
              </a:rPr>
              <a:t>Required</a:t>
            </a:r>
            <a:r>
              <a:rPr kumimoji="0" lang="en-US" sz="4000" b="0" i="0" u="none" strike="noStrike" kern="1200" cap="none" spc="0" normalizeH="0" baseline="0" noProof="0" dirty="0">
                <a:ln>
                  <a:noFill/>
                </a:ln>
                <a:solidFill>
                  <a:schemeClr val="dk2"/>
                </a:solidFill>
                <a:effectLst/>
                <a:uLnTx/>
                <a:uFillTx/>
                <a:latin typeface="Arial"/>
                <a:ea typeface="Arial"/>
                <a:cs typeface="Arial"/>
                <a:sym typeface="Arial"/>
              </a:rPr>
              <a:t>: </a:t>
            </a:r>
            <a:r>
              <a:rPr kumimoji="0" lang="en-US" sz="4000" b="1" i="0" u="none" strike="noStrike" kern="1200" cap="none" spc="0" normalizeH="0" baseline="0" noProof="0" dirty="0">
                <a:ln>
                  <a:noFill/>
                </a:ln>
                <a:solidFill>
                  <a:schemeClr val="dk2"/>
                </a:solidFill>
                <a:effectLst/>
                <a:uLnTx/>
                <a:uFillTx/>
                <a:latin typeface="Arial"/>
                <a:ea typeface="Arial"/>
                <a:cs typeface="Arial"/>
                <a:sym typeface="Arial"/>
              </a:rPr>
              <a:t>Local Equivalency Process</a:t>
            </a:r>
            <a:endParaRPr kumimoji="0" lang="en-US" sz="4000" b="0" i="0" u="none" strike="noStrike" kern="1200" cap="none" spc="0" normalizeH="0" baseline="0" noProof="0" dirty="0">
              <a:ln>
                <a:noFill/>
              </a:ln>
              <a:solidFill>
                <a:schemeClr val="dk2"/>
              </a:solidFill>
              <a:effectLst/>
              <a:uLnTx/>
              <a:uFillTx/>
              <a:latin typeface="Arial"/>
              <a:ea typeface="Arial"/>
              <a:cs typeface="Arial"/>
              <a:sym typeface="Arial"/>
            </a:endParaRPr>
          </a:p>
        </p:txBody>
      </p:sp>
      <p:sp>
        <p:nvSpPr>
          <p:cNvPr id="330" name="Google Shape;330;p49"/>
          <p:cNvSpPr txBox="1"/>
          <p:nvPr/>
        </p:nvSpPr>
        <p:spPr>
          <a:xfrm>
            <a:off x="609600" y="1600200"/>
            <a:ext cx="10972800" cy="4876800"/>
          </a:xfrm>
          <a:prstGeom prst="rect">
            <a:avLst/>
          </a:prstGeom>
          <a:noFill/>
          <a:ln>
            <a:noFill/>
          </a:ln>
        </p:spPr>
        <p:txBody>
          <a:bodyPr spcFirstLastPara="1" wrap="square" lIns="91425" tIns="45700" rIns="91425" bIns="45700" anchor="t" anchorCtr="0">
            <a:normAutofit/>
          </a:bodyPr>
          <a:lstStyle/>
          <a:p>
            <a:pPr marL="182880" marR="0" lvl="0" indent="-182880" algn="l" rtl="0">
              <a:spcBef>
                <a:spcPts val="0"/>
              </a:spcBef>
              <a:spcAft>
                <a:spcPts val="0"/>
              </a:spcAft>
              <a:buClr>
                <a:schemeClr val="accent1"/>
              </a:buClr>
              <a:buSzPts val="2040"/>
              <a:buFont typeface="Arial"/>
              <a:buChar char="•"/>
            </a:pPr>
            <a:r>
              <a:rPr lang="en" sz="2400">
                <a:solidFill>
                  <a:schemeClr val="dk1"/>
                </a:solidFill>
                <a:latin typeface="Arial"/>
                <a:ea typeface="Arial"/>
                <a:cs typeface="Arial"/>
                <a:sym typeface="Arial"/>
              </a:rPr>
              <a:t>Governing boards </a:t>
            </a:r>
            <a:r>
              <a:rPr lang="en" sz="2400" b="1">
                <a:solidFill>
                  <a:schemeClr val="dk1"/>
                </a:solidFill>
                <a:latin typeface="Arial"/>
                <a:ea typeface="Arial"/>
                <a:cs typeface="Arial"/>
                <a:sym typeface="Arial"/>
              </a:rPr>
              <a:t>may</a:t>
            </a:r>
            <a:r>
              <a:rPr lang="en" sz="2400">
                <a:solidFill>
                  <a:schemeClr val="dk1"/>
                </a:solidFill>
                <a:latin typeface="Arial"/>
                <a:ea typeface="Arial"/>
                <a:cs typeface="Arial"/>
                <a:sym typeface="Arial"/>
              </a:rPr>
              <a:t> grant faculty equivalency to the minimum qualifications.</a:t>
            </a:r>
            <a:endParaRPr/>
          </a:p>
          <a:p>
            <a:pPr marL="0" marR="0" lvl="0" indent="0" algn="l" rtl="0">
              <a:spcBef>
                <a:spcPts val="480"/>
              </a:spcBef>
              <a:spcAft>
                <a:spcPts val="0"/>
              </a:spcAft>
              <a:buClr>
                <a:schemeClr val="accent1"/>
              </a:buClr>
              <a:buSzPts val="2040"/>
              <a:buFont typeface="Arial"/>
              <a:buNone/>
            </a:pPr>
            <a:endParaRPr sz="2400">
              <a:solidFill>
                <a:schemeClr val="dk1"/>
              </a:solidFill>
              <a:latin typeface="Arial"/>
              <a:ea typeface="Arial"/>
              <a:cs typeface="Arial"/>
              <a:sym typeface="Arial"/>
            </a:endParaRPr>
          </a:p>
          <a:p>
            <a:pPr marL="182880" marR="0" lvl="0" indent="-182880" algn="l" rtl="0">
              <a:spcBef>
                <a:spcPts val="480"/>
              </a:spcBef>
              <a:spcAft>
                <a:spcPts val="0"/>
              </a:spcAft>
              <a:buClr>
                <a:schemeClr val="accent1"/>
              </a:buClr>
              <a:buSzPts val="2040"/>
              <a:buFont typeface="Arial"/>
              <a:buChar char="•"/>
            </a:pPr>
            <a:r>
              <a:rPr lang="en" sz="2400">
                <a:solidFill>
                  <a:schemeClr val="dk1"/>
                </a:solidFill>
                <a:latin typeface="Arial"/>
                <a:ea typeface="Arial"/>
                <a:cs typeface="Arial"/>
                <a:sym typeface="Arial"/>
              </a:rPr>
              <a:t>Every district </a:t>
            </a:r>
            <a:r>
              <a:rPr lang="en" sz="2400" b="1">
                <a:solidFill>
                  <a:schemeClr val="dk1"/>
                </a:solidFill>
                <a:latin typeface="Arial"/>
                <a:ea typeface="Arial"/>
                <a:cs typeface="Arial"/>
                <a:sym typeface="Arial"/>
              </a:rPr>
              <a:t>must</a:t>
            </a:r>
            <a:r>
              <a:rPr lang="en" sz="2400">
                <a:solidFill>
                  <a:schemeClr val="dk1"/>
                </a:solidFill>
                <a:latin typeface="Arial"/>
                <a:ea typeface="Arial"/>
                <a:cs typeface="Arial"/>
                <a:sym typeface="Arial"/>
              </a:rPr>
              <a:t> have an equivalency process, with process, criteria, and standards by which the governing board determines that faculty possess qualifications at least equal to the minimum qualifications (</a:t>
            </a:r>
            <a:r>
              <a:rPr lang="en" sz="2400" b="1">
                <a:solidFill>
                  <a:schemeClr val="dk1"/>
                </a:solidFill>
                <a:latin typeface="Arial"/>
                <a:ea typeface="Arial"/>
                <a:cs typeface="Arial"/>
                <a:sym typeface="Arial"/>
              </a:rPr>
              <a:t>Ed Code §87359</a:t>
            </a:r>
            <a:r>
              <a:rPr lang="en" sz="2400">
                <a:solidFill>
                  <a:schemeClr val="dk1"/>
                </a:solidFill>
                <a:latin typeface="Arial"/>
                <a:ea typeface="Arial"/>
                <a:cs typeface="Arial"/>
                <a:sym typeface="Arial"/>
              </a:rPr>
              <a:t>).</a:t>
            </a:r>
            <a:endParaRPr/>
          </a:p>
          <a:p>
            <a:pPr marL="0" marR="0" lvl="0" indent="0" algn="l" rtl="0">
              <a:spcBef>
                <a:spcPts val="480"/>
              </a:spcBef>
              <a:spcAft>
                <a:spcPts val="0"/>
              </a:spcAft>
              <a:buClr>
                <a:schemeClr val="accent1"/>
              </a:buClr>
              <a:buSzPts val="2040"/>
              <a:buFont typeface="Arial"/>
              <a:buNone/>
            </a:pPr>
            <a:endParaRPr sz="2400">
              <a:solidFill>
                <a:schemeClr val="dk1"/>
              </a:solidFill>
              <a:latin typeface="Arial"/>
              <a:ea typeface="Arial"/>
              <a:cs typeface="Arial"/>
              <a:sym typeface="Arial"/>
            </a:endParaRPr>
          </a:p>
          <a:p>
            <a:pPr marL="182880" marR="0" lvl="0" indent="-182880" algn="l" rtl="0">
              <a:spcBef>
                <a:spcPts val="480"/>
              </a:spcBef>
              <a:spcAft>
                <a:spcPts val="0"/>
              </a:spcAft>
              <a:buClr>
                <a:schemeClr val="accent1"/>
              </a:buClr>
              <a:buSzPts val="2040"/>
              <a:buFont typeface="Arial"/>
              <a:buChar char="•"/>
            </a:pPr>
            <a:r>
              <a:rPr lang="en" sz="2400">
                <a:solidFill>
                  <a:schemeClr val="dk1"/>
                </a:solidFill>
                <a:latin typeface="Arial"/>
                <a:ea typeface="Arial"/>
                <a:cs typeface="Arial"/>
                <a:sym typeface="Arial"/>
              </a:rPr>
              <a:t>Once the local equivalency process has determined a recommendation regarding an individual applicant, Education Code §87359(a) </a:t>
            </a:r>
            <a:r>
              <a:rPr lang="en" sz="2400" b="1">
                <a:solidFill>
                  <a:schemeClr val="dk1"/>
                </a:solidFill>
                <a:latin typeface="Arial"/>
                <a:ea typeface="Arial"/>
                <a:cs typeface="Arial"/>
                <a:sym typeface="Arial"/>
              </a:rPr>
              <a:t>requires</a:t>
            </a:r>
            <a:r>
              <a:rPr lang="en" sz="2400">
                <a:solidFill>
                  <a:schemeClr val="dk1"/>
                </a:solidFill>
                <a:latin typeface="Arial"/>
                <a:ea typeface="Arial"/>
                <a:cs typeface="Arial"/>
                <a:sym typeface="Arial"/>
              </a:rPr>
              <a:t> that the governing board take action on the equivalency before hiring occurs.</a:t>
            </a:r>
            <a:endParaRPr/>
          </a:p>
          <a:p>
            <a:pPr marL="0" marR="0" lvl="0" indent="0" algn="l" rtl="0">
              <a:spcBef>
                <a:spcPts val="480"/>
              </a:spcBef>
              <a:spcAft>
                <a:spcPts val="0"/>
              </a:spcAft>
              <a:buClr>
                <a:schemeClr val="accent1"/>
              </a:buClr>
              <a:buSzPts val="2040"/>
              <a:buFont typeface="Arial"/>
              <a:buNone/>
            </a:pPr>
            <a:endParaRPr sz="24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title" idx="4294967295"/>
          </p:nvPr>
        </p:nvSpPr>
        <p:spPr>
          <a:xfrm>
            <a:off x="609600" y="533400"/>
            <a:ext cx="11229892" cy="990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000"/>
              <a:buFont typeface="Arial"/>
              <a:buNone/>
              <a:tabLst/>
              <a:defRPr/>
            </a:pPr>
            <a:r>
              <a:rPr kumimoji="0" lang="en-US" sz="4000" b="1" i="0" u="none" strike="noStrike" kern="1200" cap="none" spc="0" normalizeH="0" baseline="0" noProof="0" dirty="0">
                <a:ln>
                  <a:noFill/>
                </a:ln>
                <a:solidFill>
                  <a:schemeClr val="dk2"/>
                </a:solidFill>
                <a:effectLst/>
                <a:uLnTx/>
                <a:uFillTx/>
                <a:latin typeface="Arial"/>
                <a:ea typeface="Arial"/>
                <a:cs typeface="Arial"/>
                <a:sym typeface="Arial"/>
              </a:rPr>
              <a:t>Recommendations: Local Equivalency Process</a:t>
            </a:r>
            <a:endParaRPr kumimoji="0" lang="en-US" sz="4000" b="0" i="0" u="none" strike="noStrike" kern="1200" cap="none" spc="0" normalizeH="0" baseline="0" noProof="0" dirty="0">
              <a:ln>
                <a:noFill/>
              </a:ln>
              <a:solidFill>
                <a:schemeClr val="dk2"/>
              </a:solidFill>
              <a:effectLst/>
              <a:uLnTx/>
              <a:uFillTx/>
              <a:latin typeface="Arial"/>
              <a:ea typeface="Arial"/>
              <a:cs typeface="Arial"/>
              <a:sym typeface="Arial"/>
            </a:endParaRPr>
          </a:p>
        </p:txBody>
      </p:sp>
      <p:sp>
        <p:nvSpPr>
          <p:cNvPr id="336" name="Google Shape;336;p50"/>
          <p:cNvSpPr txBox="1"/>
          <p:nvPr/>
        </p:nvSpPr>
        <p:spPr>
          <a:xfrm>
            <a:off x="609600" y="1981200"/>
            <a:ext cx="10972800" cy="4876800"/>
          </a:xfrm>
          <a:prstGeom prst="rect">
            <a:avLst/>
          </a:prstGeom>
          <a:noFill/>
          <a:ln>
            <a:noFill/>
          </a:ln>
        </p:spPr>
        <p:txBody>
          <a:bodyPr spcFirstLastPara="1" wrap="square" lIns="91425" tIns="45700" rIns="91425" bIns="45700" anchor="t" anchorCtr="0">
            <a:normAutofit/>
          </a:bodyPr>
          <a:lstStyle/>
          <a:p>
            <a:pPr marL="182880" marR="0" lvl="0" indent="-182880" algn="l" rtl="0">
              <a:spcBef>
                <a:spcPts val="0"/>
              </a:spcBef>
              <a:spcAft>
                <a:spcPts val="0"/>
              </a:spcAft>
              <a:buClr>
                <a:schemeClr val="accent1"/>
              </a:buClr>
              <a:buSzPts val="2040"/>
              <a:buFont typeface="Arial"/>
              <a:buChar char="•"/>
            </a:pPr>
            <a:r>
              <a:rPr lang="en" sz="2400">
                <a:solidFill>
                  <a:schemeClr val="dk1"/>
                </a:solidFill>
                <a:latin typeface="Arial"/>
                <a:ea typeface="Arial"/>
                <a:cs typeface="Arial"/>
                <a:sym typeface="Arial"/>
              </a:rPr>
              <a:t>The goal of any equivalency policy should be to ensure the </a:t>
            </a:r>
            <a:r>
              <a:rPr lang="en" sz="2400" b="1">
                <a:solidFill>
                  <a:schemeClr val="dk1"/>
                </a:solidFill>
                <a:latin typeface="Arial"/>
                <a:ea typeface="Arial"/>
                <a:cs typeface="Arial"/>
                <a:sym typeface="Arial"/>
              </a:rPr>
              <a:t>transparent </a:t>
            </a:r>
            <a:r>
              <a:rPr lang="en" sz="2400">
                <a:solidFill>
                  <a:schemeClr val="dk1"/>
                </a:solidFill>
                <a:latin typeface="Arial"/>
                <a:ea typeface="Arial"/>
                <a:cs typeface="Arial"/>
                <a:sym typeface="Arial"/>
              </a:rPr>
              <a:t>and </a:t>
            </a:r>
            <a:r>
              <a:rPr lang="en" sz="2400" b="1">
                <a:solidFill>
                  <a:schemeClr val="dk1"/>
                </a:solidFill>
                <a:latin typeface="Arial"/>
                <a:ea typeface="Arial"/>
                <a:cs typeface="Arial"/>
                <a:sym typeface="Arial"/>
              </a:rPr>
              <a:t>fair determination </a:t>
            </a:r>
            <a:r>
              <a:rPr lang="en" sz="2400">
                <a:solidFill>
                  <a:schemeClr val="dk1"/>
                </a:solidFill>
                <a:latin typeface="Arial"/>
                <a:ea typeface="Arial"/>
                <a:cs typeface="Arial"/>
                <a:sym typeface="Arial"/>
              </a:rPr>
              <a:t>of equivalency for applicants that possess qualifications at least equal to the minimum qualifications. </a:t>
            </a:r>
            <a:endParaRPr/>
          </a:p>
          <a:p>
            <a:pPr marL="0" marR="0" lvl="0" indent="0" algn="l" rtl="0">
              <a:spcBef>
                <a:spcPts val="480"/>
              </a:spcBef>
              <a:spcAft>
                <a:spcPts val="0"/>
              </a:spcAft>
              <a:buClr>
                <a:schemeClr val="accent1"/>
              </a:buClr>
              <a:buSzPts val="2040"/>
              <a:buFont typeface="Arial"/>
              <a:buNone/>
            </a:pPr>
            <a:endParaRPr sz="2400">
              <a:solidFill>
                <a:schemeClr val="dk1"/>
              </a:solidFill>
              <a:latin typeface="Arial"/>
              <a:ea typeface="Arial"/>
              <a:cs typeface="Arial"/>
              <a:sym typeface="Arial"/>
            </a:endParaRPr>
          </a:p>
          <a:p>
            <a:pPr marL="182880" marR="0" lvl="0" indent="-182880" algn="l" rtl="0">
              <a:spcBef>
                <a:spcPts val="480"/>
              </a:spcBef>
              <a:spcAft>
                <a:spcPts val="0"/>
              </a:spcAft>
              <a:buClr>
                <a:schemeClr val="accent1"/>
              </a:buClr>
              <a:buSzPts val="2040"/>
              <a:buFont typeface="Arial"/>
              <a:buChar char="•"/>
            </a:pPr>
            <a:r>
              <a:rPr lang="en" sz="2400">
                <a:solidFill>
                  <a:schemeClr val="dk1"/>
                </a:solidFill>
                <a:latin typeface="Arial"/>
                <a:ea typeface="Arial"/>
                <a:cs typeface="Arial"/>
                <a:sym typeface="Arial"/>
              </a:rPr>
              <a:t>The process should be </a:t>
            </a:r>
            <a:r>
              <a:rPr lang="en" sz="2400" b="1">
                <a:solidFill>
                  <a:schemeClr val="dk1"/>
                </a:solidFill>
                <a:latin typeface="Arial"/>
                <a:ea typeface="Arial"/>
                <a:cs typeface="Arial"/>
                <a:sym typeface="Arial"/>
              </a:rPr>
              <a:t>documented</a:t>
            </a:r>
            <a:r>
              <a:rPr lang="en" sz="2400">
                <a:solidFill>
                  <a:schemeClr val="dk1"/>
                </a:solidFill>
                <a:latin typeface="Arial"/>
                <a:ea typeface="Arial"/>
                <a:cs typeface="Arial"/>
                <a:sym typeface="Arial"/>
              </a:rPr>
              <a:t> and </a:t>
            </a:r>
            <a:r>
              <a:rPr lang="en" sz="2400" b="1">
                <a:solidFill>
                  <a:schemeClr val="dk1"/>
                </a:solidFill>
                <a:latin typeface="Arial"/>
                <a:ea typeface="Arial"/>
                <a:cs typeface="Arial"/>
                <a:sym typeface="Arial"/>
              </a:rPr>
              <a:t>justifiable</a:t>
            </a:r>
            <a:r>
              <a:rPr lang="en" sz="2400">
                <a:solidFill>
                  <a:schemeClr val="dk1"/>
                </a:solidFill>
                <a:latin typeface="Arial"/>
                <a:ea typeface="Arial"/>
                <a:cs typeface="Arial"/>
                <a:sym typeface="Arial"/>
              </a:rPr>
              <a:t> so that a determination of equivalency is understandable, clear, and supported upon review.</a:t>
            </a:r>
            <a:endParaRPr/>
          </a:p>
          <a:p>
            <a:pPr marL="0" marR="0" lvl="0" indent="0" algn="l" rtl="0">
              <a:spcBef>
                <a:spcPts val="480"/>
              </a:spcBef>
              <a:spcAft>
                <a:spcPts val="0"/>
              </a:spcAft>
              <a:buClr>
                <a:schemeClr val="accent1"/>
              </a:buClr>
              <a:buSzPts val="2040"/>
              <a:buFont typeface="Arial"/>
              <a:buNone/>
            </a:pPr>
            <a:endParaRPr sz="2400">
              <a:solidFill>
                <a:schemeClr val="dk1"/>
              </a:solidFill>
              <a:latin typeface="Arial"/>
              <a:ea typeface="Arial"/>
              <a:cs typeface="Arial"/>
              <a:sym typeface="Arial"/>
            </a:endParaRPr>
          </a:p>
          <a:p>
            <a:pPr marL="182880" marR="0" lvl="0" indent="-182880" algn="l" rtl="0">
              <a:spcBef>
                <a:spcPts val="480"/>
              </a:spcBef>
              <a:spcAft>
                <a:spcPts val="0"/>
              </a:spcAft>
              <a:buClr>
                <a:schemeClr val="accent1"/>
              </a:buClr>
              <a:buSzPts val="2040"/>
              <a:buFont typeface="Arial"/>
              <a:buChar char="•"/>
            </a:pPr>
            <a:r>
              <a:rPr lang="en" sz="2400">
                <a:solidFill>
                  <a:schemeClr val="dk1"/>
                </a:solidFill>
                <a:latin typeface="Arial"/>
                <a:ea typeface="Arial"/>
                <a:cs typeface="Arial"/>
                <a:sym typeface="Arial"/>
              </a:rPr>
              <a:t>Colleges must also understand that applicants who are granted equivalency and subsequently hired </a:t>
            </a:r>
            <a:r>
              <a:rPr lang="en" sz="2400" b="1">
                <a:solidFill>
                  <a:schemeClr val="dk1"/>
                </a:solidFill>
                <a:latin typeface="Arial"/>
                <a:ea typeface="Arial"/>
                <a:cs typeface="Arial"/>
                <a:sym typeface="Arial"/>
              </a:rPr>
              <a:t>retain that status </a:t>
            </a:r>
            <a:r>
              <a:rPr lang="en" sz="2400">
                <a:solidFill>
                  <a:schemeClr val="dk1"/>
                </a:solidFill>
                <a:latin typeface="Arial"/>
                <a:ea typeface="Arial"/>
                <a:cs typeface="Arial"/>
                <a:sym typeface="Arial"/>
              </a:rPr>
              <a:t>for their entire career in the district that granted the equivalence.</a:t>
            </a:r>
            <a:endParaRPr/>
          </a:p>
          <a:p>
            <a:pPr marL="0" marR="0" lvl="0" indent="0" algn="l" rtl="0">
              <a:spcBef>
                <a:spcPts val="480"/>
              </a:spcBef>
              <a:spcAft>
                <a:spcPts val="0"/>
              </a:spcAft>
              <a:buClr>
                <a:schemeClr val="accent1"/>
              </a:buClr>
              <a:buSzPts val="2040"/>
              <a:buFont typeface="Arial"/>
              <a:buNone/>
            </a:pPr>
            <a:endParaRPr sz="2400">
              <a:solidFill>
                <a:schemeClr val="dk1"/>
              </a:solidFill>
              <a:latin typeface="Arial"/>
              <a:ea typeface="Arial"/>
              <a:cs typeface="Arial"/>
              <a:sym typeface="Arial"/>
            </a:endParaRPr>
          </a:p>
          <a:p>
            <a:pPr marL="182880" marR="0" lvl="0" indent="-182880" algn="l" rtl="0">
              <a:spcBef>
                <a:spcPts val="480"/>
              </a:spcBef>
              <a:spcAft>
                <a:spcPts val="0"/>
              </a:spcAft>
              <a:buClr>
                <a:schemeClr val="accent1"/>
              </a:buClr>
              <a:buSzPts val="2040"/>
              <a:buFont typeface="Arial"/>
              <a:buChar char="•"/>
            </a:pPr>
            <a:r>
              <a:rPr lang="en" sz="2400" b="1">
                <a:solidFill>
                  <a:schemeClr val="dk1"/>
                </a:solidFill>
                <a:latin typeface="Arial"/>
                <a:ea typeface="Arial"/>
                <a:cs typeface="Arial"/>
                <a:sym typeface="Arial"/>
              </a:rPr>
              <a:t>Discipline</a:t>
            </a:r>
            <a:r>
              <a:rPr lang="en" sz="2400">
                <a:solidFill>
                  <a:schemeClr val="dk1"/>
                </a:solidFill>
                <a:latin typeface="Arial"/>
                <a:ea typeface="Arial"/>
                <a:cs typeface="Arial"/>
                <a:sym typeface="Arial"/>
              </a:rPr>
              <a:t> faculty help determine discipline-specific equivalency criteria.</a:t>
            </a:r>
            <a:endParaRPr/>
          </a:p>
          <a:p>
            <a:pPr marL="0" marR="0" lvl="0" indent="0" algn="l" rtl="0">
              <a:spcBef>
                <a:spcPts val="480"/>
              </a:spcBef>
              <a:spcAft>
                <a:spcPts val="0"/>
              </a:spcAft>
              <a:buClr>
                <a:schemeClr val="accent1"/>
              </a:buClr>
              <a:buSzPts val="2040"/>
              <a:buFont typeface="Arial"/>
              <a:buNone/>
            </a:pPr>
            <a:endParaRPr sz="24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1"/>
          <p:cNvSpPr txBox="1">
            <a:spLocks noGrp="1"/>
          </p:cNvSpPr>
          <p:nvPr>
            <p:ph type="title" idx="4294967295"/>
          </p:nvPr>
        </p:nvSpPr>
        <p:spPr>
          <a:xfrm>
            <a:off x="609600" y="533400"/>
            <a:ext cx="10972800" cy="990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000"/>
              <a:buFont typeface="Arial"/>
              <a:buNone/>
              <a:tabLst/>
              <a:defRPr/>
            </a:pPr>
            <a:r>
              <a:rPr kumimoji="0" lang="en-US" sz="4000" b="1" i="0" u="none" strike="noStrike" kern="1200" cap="none" spc="0" normalizeH="0" baseline="0" noProof="0" dirty="0">
                <a:ln>
                  <a:noFill/>
                </a:ln>
                <a:solidFill>
                  <a:schemeClr val="dk2"/>
                </a:solidFill>
                <a:effectLst/>
                <a:uLnTx/>
                <a:uFillTx/>
                <a:latin typeface="Arial"/>
                <a:ea typeface="Arial"/>
                <a:cs typeface="Arial"/>
                <a:sym typeface="Arial"/>
              </a:rPr>
              <a:t>Equivalency Committees</a:t>
            </a:r>
          </a:p>
        </p:txBody>
      </p:sp>
      <p:sp>
        <p:nvSpPr>
          <p:cNvPr id="342" name="Google Shape;342;p51"/>
          <p:cNvSpPr txBox="1"/>
          <p:nvPr/>
        </p:nvSpPr>
        <p:spPr>
          <a:xfrm>
            <a:off x="609600" y="1600200"/>
            <a:ext cx="11325308" cy="4876800"/>
          </a:xfrm>
          <a:prstGeom prst="rect">
            <a:avLst/>
          </a:prstGeom>
          <a:noFill/>
          <a:ln>
            <a:noFill/>
          </a:ln>
        </p:spPr>
        <p:txBody>
          <a:bodyPr spcFirstLastPara="1" wrap="square" lIns="91425" tIns="45700" rIns="91425" bIns="45700" anchor="t" anchorCtr="0">
            <a:noAutofit/>
          </a:bodyPr>
          <a:lstStyle/>
          <a:p>
            <a:pPr marL="182880" marR="0" lvl="0" indent="-182880" algn="l" rtl="0">
              <a:spcBef>
                <a:spcPts val="0"/>
              </a:spcBef>
              <a:spcAft>
                <a:spcPts val="0"/>
              </a:spcAft>
              <a:buClr>
                <a:schemeClr val="accent1"/>
              </a:buClr>
              <a:buSzPts val="2380"/>
              <a:buFont typeface="Arial"/>
              <a:buChar char="•"/>
            </a:pPr>
            <a:r>
              <a:rPr lang="en" sz="2800">
                <a:solidFill>
                  <a:schemeClr val="dk1"/>
                </a:solidFill>
                <a:latin typeface="Arial"/>
                <a:ea typeface="Arial"/>
                <a:cs typeface="Arial"/>
                <a:sym typeface="Arial"/>
              </a:rPr>
              <a:t>Either a </a:t>
            </a:r>
            <a:r>
              <a:rPr lang="en" sz="2800" b="1">
                <a:solidFill>
                  <a:schemeClr val="dk1"/>
                </a:solidFill>
                <a:latin typeface="Arial"/>
                <a:ea typeface="Arial"/>
                <a:cs typeface="Arial"/>
                <a:sym typeface="Arial"/>
              </a:rPr>
              <a:t>subcommittee </a:t>
            </a:r>
            <a:r>
              <a:rPr lang="en" sz="2800">
                <a:solidFill>
                  <a:schemeClr val="dk1"/>
                </a:solidFill>
                <a:latin typeface="Arial"/>
                <a:ea typeface="Arial"/>
                <a:cs typeface="Arial"/>
                <a:sym typeface="Arial"/>
              </a:rPr>
              <a:t>of the academic senate or a </a:t>
            </a:r>
            <a:r>
              <a:rPr lang="en" sz="2800" b="1">
                <a:solidFill>
                  <a:schemeClr val="dk1"/>
                </a:solidFill>
                <a:latin typeface="Arial"/>
                <a:ea typeface="Arial"/>
                <a:cs typeface="Arial"/>
                <a:sym typeface="Arial"/>
              </a:rPr>
              <a:t>separate </a:t>
            </a:r>
            <a:r>
              <a:rPr lang="en" sz="2800">
                <a:solidFill>
                  <a:schemeClr val="dk1"/>
                </a:solidFill>
                <a:latin typeface="Arial"/>
                <a:ea typeface="Arial"/>
                <a:cs typeface="Arial"/>
                <a:sym typeface="Arial"/>
              </a:rPr>
              <a:t>committee whose membership is determined by the academic senate.</a:t>
            </a:r>
            <a:endParaRPr/>
          </a:p>
          <a:p>
            <a:pPr marL="182880" marR="0" lvl="0" indent="-31750" algn="l" rtl="0">
              <a:spcBef>
                <a:spcPts val="560"/>
              </a:spcBef>
              <a:spcAft>
                <a:spcPts val="0"/>
              </a:spcAft>
              <a:buClr>
                <a:schemeClr val="accent1"/>
              </a:buClr>
              <a:buSzPts val="2380"/>
              <a:buFont typeface="Arial"/>
              <a:buNone/>
            </a:pPr>
            <a:endParaRPr sz="2800">
              <a:solidFill>
                <a:schemeClr val="dk1"/>
              </a:solidFill>
              <a:latin typeface="Arial"/>
              <a:ea typeface="Arial"/>
              <a:cs typeface="Arial"/>
              <a:sym typeface="Arial"/>
            </a:endParaRPr>
          </a:p>
          <a:p>
            <a:pPr marL="182880" marR="0" lvl="0" indent="-182880" algn="l" rtl="0">
              <a:spcBef>
                <a:spcPts val="560"/>
              </a:spcBef>
              <a:spcAft>
                <a:spcPts val="0"/>
              </a:spcAft>
              <a:buClr>
                <a:schemeClr val="accent1"/>
              </a:buClr>
              <a:buSzPts val="2380"/>
              <a:buFont typeface="Arial"/>
              <a:buChar char="•"/>
            </a:pPr>
            <a:r>
              <a:rPr lang="en" sz="2800">
                <a:solidFill>
                  <a:schemeClr val="dk1"/>
                </a:solidFill>
                <a:latin typeface="Arial"/>
                <a:ea typeface="Arial"/>
                <a:cs typeface="Arial"/>
                <a:sym typeface="Arial"/>
              </a:rPr>
              <a:t>Ensure that the equivalency process is </a:t>
            </a:r>
            <a:r>
              <a:rPr lang="en" sz="2800" b="1">
                <a:solidFill>
                  <a:schemeClr val="dk1"/>
                </a:solidFill>
                <a:latin typeface="Arial"/>
                <a:ea typeface="Arial"/>
                <a:cs typeface="Arial"/>
                <a:sym typeface="Arial"/>
              </a:rPr>
              <a:t>consistent</a:t>
            </a:r>
            <a:r>
              <a:rPr lang="en" sz="2800">
                <a:solidFill>
                  <a:schemeClr val="dk1"/>
                </a:solidFill>
                <a:latin typeface="Arial"/>
                <a:ea typeface="Arial"/>
                <a:cs typeface="Arial"/>
                <a:sym typeface="Arial"/>
              </a:rPr>
              <a:t> and </a:t>
            </a:r>
            <a:r>
              <a:rPr lang="en" sz="2800" b="1">
                <a:solidFill>
                  <a:schemeClr val="dk1"/>
                </a:solidFill>
                <a:latin typeface="Arial"/>
                <a:ea typeface="Arial"/>
                <a:cs typeface="Arial"/>
                <a:sym typeface="Arial"/>
              </a:rPr>
              <a:t>fair</a:t>
            </a:r>
            <a:r>
              <a:rPr lang="en" sz="2800">
                <a:solidFill>
                  <a:schemeClr val="dk1"/>
                </a:solidFill>
                <a:latin typeface="Arial"/>
                <a:ea typeface="Arial"/>
                <a:cs typeface="Arial"/>
                <a:sym typeface="Arial"/>
              </a:rPr>
              <a:t>.</a:t>
            </a:r>
            <a:endParaRPr/>
          </a:p>
          <a:p>
            <a:pPr marL="182880" marR="0" lvl="0" indent="-31750" algn="l" rtl="0">
              <a:spcBef>
                <a:spcPts val="560"/>
              </a:spcBef>
              <a:spcAft>
                <a:spcPts val="0"/>
              </a:spcAft>
              <a:buClr>
                <a:schemeClr val="accent1"/>
              </a:buClr>
              <a:buSzPts val="2380"/>
              <a:buFont typeface="Arial"/>
              <a:buNone/>
            </a:pPr>
            <a:endParaRPr sz="2800">
              <a:solidFill>
                <a:schemeClr val="dk1"/>
              </a:solidFill>
              <a:latin typeface="Arial"/>
              <a:ea typeface="Arial"/>
              <a:cs typeface="Arial"/>
              <a:sym typeface="Arial"/>
            </a:endParaRPr>
          </a:p>
          <a:p>
            <a:pPr marL="182880" marR="0" lvl="0" indent="-182880" algn="l" rtl="0">
              <a:spcBef>
                <a:spcPts val="560"/>
              </a:spcBef>
              <a:spcAft>
                <a:spcPts val="0"/>
              </a:spcAft>
              <a:buClr>
                <a:schemeClr val="accent1"/>
              </a:buClr>
              <a:buSzPts val="2380"/>
              <a:buFont typeface="Arial"/>
              <a:buChar char="•"/>
            </a:pPr>
            <a:r>
              <a:rPr lang="en" sz="2800">
                <a:solidFill>
                  <a:schemeClr val="dk1"/>
                </a:solidFill>
                <a:latin typeface="Arial"/>
                <a:ea typeface="Arial"/>
                <a:cs typeface="Arial"/>
                <a:sym typeface="Arial"/>
              </a:rPr>
              <a:t>Faculty </a:t>
            </a:r>
            <a:r>
              <a:rPr lang="en" sz="2800" b="1">
                <a:solidFill>
                  <a:schemeClr val="dk1"/>
                </a:solidFill>
                <a:latin typeface="Arial"/>
                <a:ea typeface="Arial"/>
                <a:cs typeface="Arial"/>
                <a:sym typeface="Arial"/>
              </a:rPr>
              <a:t>in the discipline </a:t>
            </a:r>
            <a:r>
              <a:rPr lang="en" sz="2800">
                <a:solidFill>
                  <a:schemeClr val="dk1"/>
                </a:solidFill>
                <a:latin typeface="Arial"/>
                <a:ea typeface="Arial"/>
                <a:cs typeface="Arial"/>
                <a:sym typeface="Arial"/>
              </a:rPr>
              <a:t>play a critical role in informing the decision.</a:t>
            </a:r>
            <a:endParaRPr/>
          </a:p>
          <a:p>
            <a:pPr marL="182880" marR="0" lvl="0" indent="-31750" algn="l" rtl="0">
              <a:spcBef>
                <a:spcPts val="560"/>
              </a:spcBef>
              <a:spcAft>
                <a:spcPts val="0"/>
              </a:spcAft>
              <a:buClr>
                <a:schemeClr val="accent1"/>
              </a:buClr>
              <a:buSzPts val="2380"/>
              <a:buFont typeface="Arial"/>
              <a:buNone/>
            </a:pPr>
            <a:endParaRPr sz="2800">
              <a:solidFill>
                <a:schemeClr val="dk1"/>
              </a:solidFill>
              <a:latin typeface="Arial"/>
              <a:ea typeface="Arial"/>
              <a:cs typeface="Arial"/>
              <a:sym typeface="Arial"/>
            </a:endParaRPr>
          </a:p>
          <a:p>
            <a:pPr marL="182880" marR="0" lvl="0" indent="-182880" algn="l" rtl="0">
              <a:spcBef>
                <a:spcPts val="560"/>
              </a:spcBef>
              <a:spcAft>
                <a:spcPts val="0"/>
              </a:spcAft>
              <a:buClr>
                <a:schemeClr val="accent1"/>
              </a:buClr>
              <a:buSzPts val="2380"/>
              <a:buFont typeface="Arial"/>
              <a:buChar char="•"/>
            </a:pPr>
            <a:r>
              <a:rPr lang="en" sz="2800">
                <a:solidFill>
                  <a:schemeClr val="dk1"/>
                </a:solidFill>
                <a:latin typeface="Arial"/>
                <a:ea typeface="Arial"/>
                <a:cs typeface="Arial"/>
                <a:sym typeface="Arial"/>
              </a:rPr>
              <a:t>Must include faculty from </a:t>
            </a:r>
            <a:r>
              <a:rPr lang="en" sz="2800" b="1">
                <a:solidFill>
                  <a:schemeClr val="dk1"/>
                </a:solidFill>
                <a:latin typeface="Arial"/>
                <a:ea typeface="Arial"/>
                <a:cs typeface="Arial"/>
                <a:sym typeface="Arial"/>
              </a:rPr>
              <a:t>outside the discipline</a:t>
            </a:r>
            <a:r>
              <a:rPr lang="en" sz="2800">
                <a:solidFill>
                  <a:schemeClr val="dk1"/>
                </a:solidFill>
                <a:latin typeface="Arial"/>
                <a:ea typeface="Arial"/>
                <a:cs typeface="Arial"/>
                <a:sym typeface="Arial"/>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2"/>
          <p:cNvSpPr txBox="1">
            <a:spLocks noGrp="1"/>
          </p:cNvSpPr>
          <p:nvPr>
            <p:ph type="title" idx="4294967295"/>
          </p:nvPr>
        </p:nvSpPr>
        <p:spPr>
          <a:xfrm>
            <a:off x="609600" y="533400"/>
            <a:ext cx="10972800" cy="990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0"/>
              </a:spcAft>
              <a:buClr>
                <a:schemeClr val="dk2"/>
              </a:buClr>
              <a:buSzPct val="100000"/>
              <a:buFont typeface="Arial"/>
              <a:buNone/>
              <a:tabLst/>
              <a:defRPr/>
            </a:pPr>
            <a:r>
              <a:rPr kumimoji="0" lang="en-US" sz="4000" b="1" i="0" u="none" strike="noStrike" kern="1200" cap="none" spc="0" normalizeH="0" baseline="0" noProof="0" dirty="0">
                <a:ln>
                  <a:noFill/>
                </a:ln>
                <a:solidFill>
                  <a:schemeClr val="dk2"/>
                </a:solidFill>
                <a:effectLst/>
                <a:uLnTx/>
                <a:uFillTx/>
                <a:latin typeface="Arial"/>
                <a:ea typeface="Arial"/>
                <a:cs typeface="Arial"/>
                <a:sym typeface="Arial"/>
              </a:rPr>
              <a:t>ASCCC Basic Principles for Granting Equivalency</a:t>
            </a:r>
            <a:endParaRPr kumimoji="0" lang="en-US" sz="4000" b="0" i="0" u="none" strike="noStrike" kern="1200" cap="none" spc="0" normalizeH="0" baseline="0" noProof="0" dirty="0">
              <a:ln>
                <a:noFill/>
              </a:ln>
              <a:solidFill>
                <a:schemeClr val="dk2"/>
              </a:solidFill>
              <a:effectLst/>
              <a:uLnTx/>
              <a:uFillTx/>
              <a:latin typeface="Arial"/>
              <a:ea typeface="Arial"/>
              <a:cs typeface="Arial"/>
              <a:sym typeface="Arial"/>
            </a:endParaRPr>
          </a:p>
        </p:txBody>
      </p:sp>
      <p:sp>
        <p:nvSpPr>
          <p:cNvPr id="348" name="Google Shape;348;p52"/>
          <p:cNvSpPr txBox="1"/>
          <p:nvPr/>
        </p:nvSpPr>
        <p:spPr>
          <a:xfrm>
            <a:off x="523225" y="1981200"/>
            <a:ext cx="10972800" cy="4876800"/>
          </a:xfrm>
          <a:prstGeom prst="rect">
            <a:avLst/>
          </a:prstGeom>
          <a:noFill/>
          <a:ln>
            <a:noFill/>
          </a:ln>
        </p:spPr>
        <p:txBody>
          <a:bodyPr spcFirstLastPara="1" wrap="square" lIns="91425" tIns="45700" rIns="91425" bIns="45700" anchor="t" anchorCtr="0">
            <a:normAutofit fontScale="92500" lnSpcReduction="20000"/>
          </a:bodyPr>
          <a:lstStyle/>
          <a:p>
            <a:pPr marL="182880" marR="0" lvl="0" indent="-173164" algn="l" rtl="0">
              <a:spcBef>
                <a:spcPts val="0"/>
              </a:spcBef>
              <a:spcAft>
                <a:spcPts val="0"/>
              </a:spcAft>
              <a:buClr>
                <a:schemeClr val="accent1"/>
              </a:buClr>
              <a:buSzPct val="85000"/>
              <a:buFont typeface="Arial"/>
              <a:buChar char="•"/>
            </a:pPr>
            <a:r>
              <a:rPr lang="en" sz="2400">
                <a:solidFill>
                  <a:schemeClr val="dk1"/>
                </a:solidFill>
                <a:latin typeface="Arial"/>
                <a:ea typeface="Arial"/>
                <a:cs typeface="Arial"/>
                <a:sym typeface="Arial"/>
              </a:rPr>
              <a:t>Equivalent to the minimum qualifications means </a:t>
            </a:r>
            <a:r>
              <a:rPr lang="en" sz="2400" b="1">
                <a:solidFill>
                  <a:schemeClr val="dk1"/>
                </a:solidFill>
                <a:latin typeface="Arial"/>
                <a:ea typeface="Arial"/>
                <a:cs typeface="Arial"/>
                <a:sym typeface="Arial"/>
              </a:rPr>
              <a:t>equal</a:t>
            </a:r>
            <a:r>
              <a:rPr lang="en" sz="2400" i="1">
                <a:solidFill>
                  <a:schemeClr val="dk1"/>
                </a:solidFill>
                <a:latin typeface="Arial"/>
                <a:ea typeface="Arial"/>
                <a:cs typeface="Arial"/>
                <a:sym typeface="Arial"/>
              </a:rPr>
              <a:t> </a:t>
            </a:r>
            <a:r>
              <a:rPr lang="en" sz="2400">
                <a:solidFill>
                  <a:schemeClr val="dk1"/>
                </a:solidFill>
                <a:latin typeface="Arial"/>
                <a:ea typeface="Arial"/>
                <a:cs typeface="Arial"/>
                <a:sym typeface="Arial"/>
              </a:rPr>
              <a:t>to the minimum qualifications, not nearly</a:t>
            </a:r>
            <a:r>
              <a:rPr lang="en" sz="2400" i="1">
                <a:solidFill>
                  <a:schemeClr val="dk1"/>
                </a:solidFill>
                <a:latin typeface="Arial"/>
                <a:ea typeface="Arial"/>
                <a:cs typeface="Arial"/>
                <a:sym typeface="Arial"/>
              </a:rPr>
              <a:t> </a:t>
            </a:r>
            <a:r>
              <a:rPr lang="en" sz="2400">
                <a:solidFill>
                  <a:schemeClr val="dk1"/>
                </a:solidFill>
                <a:latin typeface="Arial"/>
                <a:ea typeface="Arial"/>
                <a:cs typeface="Arial"/>
                <a:sym typeface="Arial"/>
              </a:rPr>
              <a:t>equal. </a:t>
            </a:r>
            <a:endParaRPr/>
          </a:p>
          <a:p>
            <a:pPr marL="0" marR="0" lvl="0" indent="0" algn="l" rtl="0">
              <a:spcBef>
                <a:spcPts val="444"/>
              </a:spcBef>
              <a:spcAft>
                <a:spcPts val="0"/>
              </a:spcAft>
              <a:buClr>
                <a:schemeClr val="accent1"/>
              </a:buClr>
              <a:buSzPct val="85000"/>
              <a:buFont typeface="Arial"/>
              <a:buNone/>
            </a:pPr>
            <a:endParaRPr sz="2400">
              <a:solidFill>
                <a:schemeClr val="dk1"/>
              </a:solidFill>
              <a:latin typeface="Arial"/>
              <a:ea typeface="Arial"/>
              <a:cs typeface="Arial"/>
              <a:sym typeface="Arial"/>
            </a:endParaRPr>
          </a:p>
          <a:p>
            <a:pPr marL="182880" marR="0" lvl="0" indent="-173164" algn="l" rtl="0">
              <a:spcBef>
                <a:spcPts val="444"/>
              </a:spcBef>
              <a:spcAft>
                <a:spcPts val="0"/>
              </a:spcAft>
              <a:buClr>
                <a:schemeClr val="accent1"/>
              </a:buClr>
              <a:buSzPct val="85000"/>
              <a:buFont typeface="Arial"/>
              <a:buChar char="•"/>
            </a:pPr>
            <a:r>
              <a:rPr lang="en" sz="2400">
                <a:solidFill>
                  <a:schemeClr val="dk1"/>
                </a:solidFill>
                <a:latin typeface="Arial"/>
                <a:ea typeface="Arial"/>
                <a:cs typeface="Arial"/>
                <a:sym typeface="Arial"/>
              </a:rPr>
              <a:t>The applicant must provide evidence he or she has attained the breadth of coursework or experience equal to the </a:t>
            </a:r>
            <a:r>
              <a:rPr lang="en" sz="2400" b="1">
                <a:solidFill>
                  <a:schemeClr val="dk1"/>
                </a:solidFill>
                <a:latin typeface="Arial"/>
                <a:ea typeface="Arial"/>
                <a:cs typeface="Arial"/>
                <a:sym typeface="Arial"/>
              </a:rPr>
              <a:t>general education component</a:t>
            </a:r>
            <a:r>
              <a:rPr lang="en" sz="2400">
                <a:solidFill>
                  <a:schemeClr val="dk1"/>
                </a:solidFill>
                <a:latin typeface="Arial"/>
                <a:ea typeface="Arial"/>
                <a:cs typeface="Arial"/>
                <a:sym typeface="Arial"/>
              </a:rPr>
              <a:t> of an earned associate’s or bachelor’s degree.</a:t>
            </a:r>
            <a:endParaRPr/>
          </a:p>
          <a:p>
            <a:pPr marL="0" marR="0" lvl="0" indent="0" algn="l" rtl="0">
              <a:spcBef>
                <a:spcPts val="444"/>
              </a:spcBef>
              <a:spcAft>
                <a:spcPts val="0"/>
              </a:spcAft>
              <a:buClr>
                <a:schemeClr val="accent1"/>
              </a:buClr>
              <a:buSzPct val="85000"/>
              <a:buFont typeface="Arial"/>
              <a:buNone/>
            </a:pPr>
            <a:endParaRPr sz="2400">
              <a:solidFill>
                <a:schemeClr val="dk1"/>
              </a:solidFill>
              <a:latin typeface="Arial"/>
              <a:ea typeface="Arial"/>
              <a:cs typeface="Arial"/>
              <a:sym typeface="Arial"/>
            </a:endParaRPr>
          </a:p>
          <a:p>
            <a:pPr marL="182880" marR="0" lvl="0" indent="-173164" algn="l" rtl="0">
              <a:spcBef>
                <a:spcPts val="444"/>
              </a:spcBef>
              <a:spcAft>
                <a:spcPts val="0"/>
              </a:spcAft>
              <a:buClr>
                <a:schemeClr val="accent1"/>
              </a:buClr>
              <a:buSzPct val="85000"/>
              <a:buFont typeface="Arial"/>
              <a:buChar char="•"/>
            </a:pPr>
            <a:r>
              <a:rPr lang="en" sz="2400">
                <a:solidFill>
                  <a:schemeClr val="dk1"/>
                </a:solidFill>
                <a:latin typeface="Arial"/>
                <a:ea typeface="Arial"/>
                <a:cs typeface="Arial"/>
                <a:sym typeface="Arial"/>
              </a:rPr>
              <a:t>The applicant must provide evidence he or she has attained the skills and knowledge provided by </a:t>
            </a:r>
            <a:r>
              <a:rPr lang="en" sz="2400" b="1">
                <a:solidFill>
                  <a:schemeClr val="dk1"/>
                </a:solidFill>
                <a:latin typeface="Arial"/>
                <a:ea typeface="Arial"/>
                <a:cs typeface="Arial"/>
                <a:sym typeface="Arial"/>
              </a:rPr>
              <a:t>specialized coursework </a:t>
            </a:r>
            <a:r>
              <a:rPr lang="en" sz="2400">
                <a:solidFill>
                  <a:schemeClr val="dk1"/>
                </a:solidFill>
                <a:latin typeface="Arial"/>
                <a:ea typeface="Arial"/>
                <a:cs typeface="Arial"/>
                <a:sym typeface="Arial"/>
              </a:rPr>
              <a:t>required for the degree listed in the Disciplines List.</a:t>
            </a:r>
            <a:br>
              <a:rPr lang="en"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a:p>
            <a:pPr marL="182880" marR="0" lvl="0" indent="-173164" algn="l" rtl="0">
              <a:spcBef>
                <a:spcPts val="444"/>
              </a:spcBef>
              <a:spcAft>
                <a:spcPts val="0"/>
              </a:spcAft>
              <a:buClr>
                <a:schemeClr val="accent1"/>
              </a:buClr>
              <a:buSzPct val="85000"/>
              <a:buFont typeface="Arial"/>
              <a:buChar char="•"/>
            </a:pPr>
            <a:r>
              <a:rPr lang="en" sz="2400">
                <a:solidFill>
                  <a:schemeClr val="dk1"/>
                </a:solidFill>
                <a:latin typeface="Arial"/>
                <a:ea typeface="Arial"/>
                <a:cs typeface="Arial"/>
                <a:sym typeface="Arial"/>
              </a:rPr>
              <a:t>For non-master’s disciplines, evidence that the requisite </a:t>
            </a:r>
            <a:r>
              <a:rPr lang="en" sz="2400" b="1">
                <a:solidFill>
                  <a:schemeClr val="dk1"/>
                </a:solidFill>
                <a:latin typeface="Arial"/>
                <a:ea typeface="Arial"/>
                <a:cs typeface="Arial"/>
                <a:sym typeface="Arial"/>
              </a:rPr>
              <a:t>professional experience </a:t>
            </a:r>
            <a:r>
              <a:rPr lang="en" sz="2400">
                <a:solidFill>
                  <a:schemeClr val="dk1"/>
                </a:solidFill>
                <a:latin typeface="Arial"/>
                <a:ea typeface="Arial"/>
                <a:cs typeface="Arial"/>
                <a:sym typeface="Arial"/>
              </a:rPr>
              <a:t>is equivalent to the </a:t>
            </a:r>
            <a:r>
              <a:rPr lang="en" sz="2400" b="1">
                <a:solidFill>
                  <a:schemeClr val="dk1"/>
                </a:solidFill>
                <a:latin typeface="Arial"/>
                <a:ea typeface="Arial"/>
                <a:cs typeface="Arial"/>
                <a:sym typeface="Arial"/>
              </a:rPr>
              <a:t>required full-time experience </a:t>
            </a:r>
            <a:r>
              <a:rPr lang="en" sz="2400">
                <a:solidFill>
                  <a:schemeClr val="dk1"/>
                </a:solidFill>
                <a:latin typeface="Arial"/>
                <a:ea typeface="Arial"/>
                <a:cs typeface="Arial"/>
                <a:sym typeface="Arial"/>
              </a:rPr>
              <a:t>required for the discipline.</a:t>
            </a:r>
            <a:br>
              <a:rPr lang="en"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a:p>
            <a:pPr marL="182880" marR="0" lvl="0" indent="-173164" algn="l" rtl="0">
              <a:spcBef>
                <a:spcPts val="444"/>
              </a:spcBef>
              <a:spcAft>
                <a:spcPts val="0"/>
              </a:spcAft>
              <a:buClr>
                <a:schemeClr val="accent1"/>
              </a:buClr>
              <a:buSzPct val="85000"/>
              <a:buFont typeface="Arial"/>
              <a:buChar char="•"/>
            </a:pPr>
            <a:r>
              <a:rPr lang="en" sz="2400">
                <a:solidFill>
                  <a:schemeClr val="dk1"/>
                </a:solidFill>
                <a:latin typeface="Arial"/>
                <a:ea typeface="Arial"/>
                <a:cs typeface="Arial"/>
                <a:sym typeface="Arial"/>
              </a:rPr>
              <a:t>Eminence should not be used as the </a:t>
            </a:r>
            <a:r>
              <a:rPr lang="en" sz="2400" b="1">
                <a:solidFill>
                  <a:schemeClr val="dk1"/>
                </a:solidFill>
                <a:latin typeface="Arial"/>
                <a:ea typeface="Arial"/>
                <a:cs typeface="Arial"/>
                <a:sym typeface="Arial"/>
              </a:rPr>
              <a:t>sole criteria </a:t>
            </a:r>
            <a:r>
              <a:rPr lang="en" sz="2400">
                <a:solidFill>
                  <a:schemeClr val="dk1"/>
                </a:solidFill>
                <a:latin typeface="Arial"/>
                <a:ea typeface="Arial"/>
                <a:cs typeface="Arial"/>
                <a:sym typeface="Arial"/>
              </a:rPr>
              <a:t>for granting equivalence (ASCCC Resolution 10.01 SP09).</a:t>
            </a:r>
            <a:endParaRPr/>
          </a:p>
          <a:p>
            <a:pPr marL="182880" marR="0" lvl="0" indent="-63055" algn="l" rtl="0">
              <a:spcBef>
                <a:spcPts val="444"/>
              </a:spcBef>
              <a:spcAft>
                <a:spcPts val="0"/>
              </a:spcAft>
              <a:buClr>
                <a:schemeClr val="accent1"/>
              </a:buClr>
              <a:buSzPct val="85000"/>
              <a:buFont typeface="Arial"/>
              <a:buNone/>
            </a:pPr>
            <a:endParaRPr sz="24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3"/>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 b="1" dirty="0"/>
              <a:t>Why General Education?</a:t>
            </a:r>
            <a:endParaRPr dirty="0"/>
          </a:p>
        </p:txBody>
      </p:sp>
      <p:sp>
        <p:nvSpPr>
          <p:cNvPr id="355" name="Google Shape;355;p53"/>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
              <a:t>Purpose of GE is to produce a citizen who can interact effectively with the world around them based on critical thinking and reasoning, sound oral and written communication, an applied understanding of other peoples and cultures, and applied experiences with science and its impact on people. </a:t>
            </a:r>
            <a:endParaRPr/>
          </a:p>
        </p:txBody>
      </p:sp>
      <p:pic>
        <p:nvPicPr>
          <p:cNvPr id="358" name="Google Shape;358;p53" descr="Luz Olivia Badillo | Boletín BoCES"/>
          <p:cNvPicPr preferRelativeResize="0"/>
          <p:nvPr/>
        </p:nvPicPr>
        <p:blipFill rotWithShape="1">
          <a:blip r:embed="rId3">
            <a:alphaModFix/>
          </a:blip>
          <a:srcRect/>
          <a:stretch/>
        </p:blipFill>
        <p:spPr>
          <a:xfrm>
            <a:off x="795129" y="4558604"/>
            <a:ext cx="2899079" cy="2133722"/>
          </a:xfrm>
          <a:prstGeom prst="rect">
            <a:avLst/>
          </a:prstGeom>
          <a:noFill/>
          <a:ln>
            <a:noFill/>
          </a:ln>
        </p:spPr>
      </p:pic>
      <p:pic>
        <p:nvPicPr>
          <p:cNvPr id="356" name="Google Shape;356;p53" descr="Book PNG Transparent Images | PNG All"/>
          <p:cNvPicPr preferRelativeResize="0"/>
          <p:nvPr/>
        </p:nvPicPr>
        <p:blipFill rotWithShape="1">
          <a:blip r:embed="rId4">
            <a:alphaModFix/>
          </a:blip>
          <a:srcRect/>
          <a:stretch/>
        </p:blipFill>
        <p:spPr>
          <a:xfrm>
            <a:off x="4206997" y="4046469"/>
            <a:ext cx="4016473" cy="2811531"/>
          </a:xfrm>
          <a:prstGeom prst="rect">
            <a:avLst/>
          </a:prstGeom>
          <a:noFill/>
          <a:ln>
            <a:noFill/>
          </a:ln>
        </p:spPr>
      </p:pic>
      <p:pic>
        <p:nvPicPr>
          <p:cNvPr id="357" name="Google Shape;357;p53" descr="A game of movement and music by Arlene-Devon on DeviantArt"/>
          <p:cNvPicPr preferRelativeResize="0"/>
          <p:nvPr/>
        </p:nvPicPr>
        <p:blipFill rotWithShape="1">
          <a:blip r:embed="rId5">
            <a:alphaModFix/>
          </a:blip>
          <a:srcRect l="2655" t="-1" r="-1" b="5527"/>
          <a:stretch/>
        </p:blipFill>
        <p:spPr>
          <a:xfrm>
            <a:off x="8730532" y="4558604"/>
            <a:ext cx="2722402" cy="198153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4"/>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Arial"/>
              <a:buNone/>
            </a:pPr>
            <a:r>
              <a:rPr lang="en" b="1"/>
              <a:t>What General Education is required for an Associate of Arts or Associate of Sciences?</a:t>
            </a:r>
            <a:endParaRPr/>
          </a:p>
        </p:txBody>
      </p:sp>
      <p:sp>
        <p:nvSpPr>
          <p:cNvPr id="365" name="Google Shape;365;p54"/>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endParaRPr/>
          </a:p>
          <a:p>
            <a:pPr marL="0" lvl="0" indent="0" algn="l" rtl="0">
              <a:spcBef>
                <a:spcPts val="480"/>
              </a:spcBef>
              <a:spcAft>
                <a:spcPts val="0"/>
              </a:spcAft>
              <a:buSzPts val="2040"/>
              <a:buNone/>
            </a:pPr>
            <a:r>
              <a:rPr lang="en"/>
              <a:t>GE for an AA degree includes demonstrated competencies in math and English along with 18 units in 5 areas*:</a:t>
            </a:r>
            <a:endParaRPr/>
          </a:p>
          <a:p>
            <a:pPr marL="457200" lvl="1" indent="-182880" algn="l" rtl="0">
              <a:spcBef>
                <a:spcPts val="400"/>
              </a:spcBef>
              <a:spcAft>
                <a:spcPts val="0"/>
              </a:spcAft>
              <a:buSzPts val="1700"/>
              <a:buChar char="•"/>
            </a:pPr>
            <a:r>
              <a:rPr lang="en"/>
              <a:t>A. Natural Sciences </a:t>
            </a:r>
            <a:endParaRPr/>
          </a:p>
          <a:p>
            <a:pPr marL="457200" lvl="1" indent="-182880" algn="l" rtl="0">
              <a:spcBef>
                <a:spcPts val="400"/>
              </a:spcBef>
              <a:spcAft>
                <a:spcPts val="0"/>
              </a:spcAft>
              <a:buSzPts val="1700"/>
              <a:buChar char="•"/>
            </a:pPr>
            <a:r>
              <a:rPr lang="en"/>
              <a:t>B. Social and Behavioral Sciences </a:t>
            </a:r>
            <a:endParaRPr/>
          </a:p>
          <a:p>
            <a:pPr marL="457200" lvl="1" indent="-182880" algn="l" rtl="0">
              <a:spcBef>
                <a:spcPts val="400"/>
              </a:spcBef>
              <a:spcAft>
                <a:spcPts val="0"/>
              </a:spcAft>
              <a:buSzPts val="1700"/>
              <a:buChar char="•"/>
            </a:pPr>
            <a:r>
              <a:rPr lang="en"/>
              <a:t>C. Humanities </a:t>
            </a:r>
            <a:endParaRPr/>
          </a:p>
          <a:p>
            <a:pPr marL="457200" lvl="1" indent="-182880" algn="l" rtl="0">
              <a:spcBef>
                <a:spcPts val="400"/>
              </a:spcBef>
              <a:spcAft>
                <a:spcPts val="0"/>
              </a:spcAft>
              <a:buSzPts val="1700"/>
              <a:buChar char="•"/>
            </a:pPr>
            <a:r>
              <a:rPr lang="en"/>
              <a:t>D.1. Language and Rationality: English Composition </a:t>
            </a:r>
            <a:endParaRPr/>
          </a:p>
          <a:p>
            <a:pPr marL="457200" lvl="1" indent="-182880" algn="l" rtl="0">
              <a:spcBef>
                <a:spcPts val="400"/>
              </a:spcBef>
              <a:spcAft>
                <a:spcPts val="0"/>
              </a:spcAft>
              <a:buSzPts val="1700"/>
              <a:buChar char="•"/>
            </a:pPr>
            <a:r>
              <a:rPr lang="en"/>
              <a:t>D.2. Language and Rationality: Communication and Analytical Thinking </a:t>
            </a:r>
            <a:endParaRPr/>
          </a:p>
          <a:p>
            <a:pPr marL="274320" lvl="1" indent="0" algn="l" rtl="0">
              <a:spcBef>
                <a:spcPts val="400"/>
              </a:spcBef>
              <a:spcAft>
                <a:spcPts val="0"/>
              </a:spcAft>
              <a:buSzPts val="1700"/>
              <a:buNone/>
            </a:pPr>
            <a:endParaRPr/>
          </a:p>
          <a:p>
            <a:pPr marL="274320" lvl="1" indent="0" algn="l" rtl="0">
              <a:spcBef>
                <a:spcPts val="400"/>
              </a:spcBef>
              <a:spcAft>
                <a:spcPts val="0"/>
              </a:spcAft>
              <a:buSzPts val="1700"/>
              <a:buNone/>
            </a:pPr>
            <a:r>
              <a:rPr lang="en"/>
              <a:t>*Title 5 Section 55063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5"/>
          <p:cNvSpPr txBox="1">
            <a:spLocks noGrp="1"/>
          </p:cNvSpPr>
          <p:nvPr>
            <p:ph type="title"/>
          </p:nvPr>
        </p:nvSpPr>
        <p:spPr>
          <a:xfrm>
            <a:off x="546538" y="499132"/>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Arial"/>
              <a:buNone/>
            </a:pPr>
            <a:br>
              <a:rPr lang="en"/>
            </a:br>
            <a:r>
              <a:rPr lang="en"/>
              <a:t>General Education Area A </a:t>
            </a:r>
            <a:br>
              <a:rPr lang="en"/>
            </a:br>
            <a:r>
              <a:rPr lang="en"/>
              <a:t>Natural Sciences</a:t>
            </a:r>
            <a:br>
              <a:rPr lang="en"/>
            </a:br>
            <a:endParaRPr/>
          </a:p>
        </p:txBody>
      </p:sp>
      <p:sp>
        <p:nvSpPr>
          <p:cNvPr id="372" name="Google Shape;372;p55"/>
          <p:cNvSpPr txBox="1">
            <a:spLocks noGrp="1"/>
          </p:cNvSpPr>
          <p:nvPr>
            <p:ph type="body" idx="1"/>
          </p:nvPr>
        </p:nvSpPr>
        <p:spPr>
          <a:xfrm>
            <a:off x="546538" y="2417379"/>
            <a:ext cx="11361682" cy="376270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700"/>
              <a:buNone/>
            </a:pPr>
            <a:r>
              <a:rPr lang="en" sz="2000" b="1"/>
              <a:t>Example: Aviation (Certified Flight Instructor)</a:t>
            </a:r>
            <a:endParaRPr/>
          </a:p>
          <a:p>
            <a:pPr marL="182880" lvl="0" indent="-182880" algn="l" rtl="0">
              <a:spcBef>
                <a:spcPts val="400"/>
              </a:spcBef>
              <a:spcAft>
                <a:spcPts val="0"/>
              </a:spcAft>
              <a:buSzPts val="1700"/>
              <a:buChar char="•"/>
            </a:pPr>
            <a:r>
              <a:rPr lang="en" sz="2000"/>
              <a:t>A certified recreational, private, or commercial must </a:t>
            </a:r>
            <a:endParaRPr/>
          </a:p>
          <a:p>
            <a:pPr marL="0" lvl="0" indent="0" algn="l" rtl="0">
              <a:spcBef>
                <a:spcPts val="400"/>
              </a:spcBef>
              <a:spcAft>
                <a:spcPts val="0"/>
              </a:spcAft>
              <a:buSzPts val="1700"/>
              <a:buNone/>
            </a:pPr>
            <a:r>
              <a:rPr lang="en" sz="2000"/>
              <a:t>understand and apply Newton’s Basic Laws of Motion </a:t>
            </a:r>
            <a:endParaRPr/>
          </a:p>
          <a:p>
            <a:pPr marL="0" lvl="0" indent="0" algn="l" rtl="0">
              <a:spcBef>
                <a:spcPts val="400"/>
              </a:spcBef>
              <a:spcAft>
                <a:spcPts val="0"/>
              </a:spcAft>
              <a:buSzPts val="1700"/>
              <a:buNone/>
            </a:pPr>
            <a:r>
              <a:rPr lang="en" sz="2000"/>
              <a:t>and Bernoulli’s Principle Ref: FAR 61.185(2)</a:t>
            </a:r>
            <a:endParaRPr/>
          </a:p>
          <a:p>
            <a:pPr marL="0" lvl="0" indent="0" algn="l" rtl="0">
              <a:spcBef>
                <a:spcPts val="400"/>
              </a:spcBef>
              <a:spcAft>
                <a:spcPts val="0"/>
              </a:spcAft>
              <a:buSzPts val="1700"/>
              <a:buNone/>
            </a:pPr>
            <a:endParaRPr sz="2000"/>
          </a:p>
          <a:p>
            <a:pPr marL="0" lvl="0" indent="0" algn="l" rtl="0">
              <a:spcBef>
                <a:spcPts val="400"/>
              </a:spcBef>
              <a:spcAft>
                <a:spcPts val="0"/>
              </a:spcAft>
              <a:buSzPts val="1700"/>
              <a:buNone/>
            </a:pPr>
            <a:r>
              <a:rPr lang="en" sz="2000" b="1"/>
              <a:t>Purpose for Including One Course in Natural Sciences for General Education</a:t>
            </a:r>
            <a:endParaRPr sz="2000"/>
          </a:p>
          <a:p>
            <a:pPr marL="182880" lvl="0" indent="-182880" algn="l" rtl="0">
              <a:spcBef>
                <a:spcPts val="360"/>
              </a:spcBef>
              <a:spcAft>
                <a:spcPts val="0"/>
              </a:spcAft>
              <a:buSzPts val="1530"/>
              <a:buChar char="•"/>
            </a:pPr>
            <a:r>
              <a:rPr lang="en" sz="1800"/>
              <a:t>For students to develop the ability to examine the physical universe, its life forms, and its natural phenomena</a:t>
            </a:r>
            <a:endParaRPr/>
          </a:p>
          <a:p>
            <a:pPr marL="182880" lvl="0" indent="-182880" algn="l" rtl="0">
              <a:spcBef>
                <a:spcPts val="360"/>
              </a:spcBef>
              <a:spcAft>
                <a:spcPts val="0"/>
              </a:spcAft>
              <a:buSzPts val="1530"/>
              <a:buChar char="•"/>
            </a:pPr>
            <a:r>
              <a:rPr lang="en" sz="1800"/>
              <a:t>For students to develop an appreciation of, understanding of, and ability to apply the scientific method</a:t>
            </a:r>
            <a:endParaRPr/>
          </a:p>
          <a:p>
            <a:pPr marL="182880" lvl="0" indent="-182880" algn="l" rtl="0">
              <a:spcBef>
                <a:spcPts val="360"/>
              </a:spcBef>
              <a:spcAft>
                <a:spcPts val="0"/>
              </a:spcAft>
              <a:buSzPts val="1530"/>
              <a:buChar char="•"/>
            </a:pPr>
            <a:r>
              <a:rPr lang="en" sz="1800"/>
              <a:t>For students to develop the ability to understand the relationship between science and other human activities</a:t>
            </a:r>
            <a:endParaRPr/>
          </a:p>
          <a:p>
            <a:pPr marL="0" lvl="0" indent="0" algn="l" rtl="0">
              <a:spcBef>
                <a:spcPts val="360"/>
              </a:spcBef>
              <a:spcAft>
                <a:spcPts val="0"/>
              </a:spcAft>
              <a:buSzPts val="1530"/>
              <a:buNone/>
            </a:pPr>
            <a:endParaRPr sz="1800"/>
          </a:p>
          <a:p>
            <a:pPr marL="0" lvl="0" indent="0" algn="l" rtl="0">
              <a:spcBef>
                <a:spcPts val="480"/>
              </a:spcBef>
              <a:spcAft>
                <a:spcPts val="0"/>
              </a:spcAft>
              <a:buSzPts val="2040"/>
              <a:buNone/>
            </a:pPr>
            <a:r>
              <a:rPr lang="en"/>
              <a:t>Title 5 §55063</a:t>
            </a:r>
            <a:endParaRPr sz="1800"/>
          </a:p>
        </p:txBody>
      </p:sp>
      <p:pic>
        <p:nvPicPr>
          <p:cNvPr id="373" name="Google Shape;373;p5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528889" y="418749"/>
            <a:ext cx="4603531" cy="34526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6"/>
          <p:cNvSpPr txBox="1">
            <a:spLocks noGrp="1"/>
          </p:cNvSpPr>
          <p:nvPr>
            <p:ph type="title"/>
          </p:nvPr>
        </p:nvSpPr>
        <p:spPr>
          <a:xfrm>
            <a:off x="378372" y="413373"/>
            <a:ext cx="11070020" cy="14489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
              <a:t>General Education Area B </a:t>
            </a:r>
            <a:br>
              <a:rPr lang="en"/>
            </a:br>
            <a:r>
              <a:rPr lang="en"/>
              <a:t>Social and Behavioral Sciences</a:t>
            </a:r>
            <a:endParaRPr/>
          </a:p>
        </p:txBody>
      </p:sp>
      <p:sp>
        <p:nvSpPr>
          <p:cNvPr id="380" name="Google Shape;380;p56"/>
          <p:cNvSpPr txBox="1">
            <a:spLocks noGrp="1"/>
          </p:cNvSpPr>
          <p:nvPr>
            <p:ph type="body" idx="1"/>
          </p:nvPr>
        </p:nvSpPr>
        <p:spPr>
          <a:xfrm>
            <a:off x="378372" y="2163448"/>
            <a:ext cx="11624442" cy="469455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700"/>
              <a:buNone/>
            </a:pPr>
            <a:r>
              <a:rPr lang="en" sz="2000" b="1"/>
              <a:t>Example: Culinary Arts/Food Production</a:t>
            </a:r>
            <a:endParaRPr/>
          </a:p>
          <a:p>
            <a:pPr marL="0" lvl="0" indent="0" algn="l" rtl="0">
              <a:spcBef>
                <a:spcPts val="400"/>
              </a:spcBef>
              <a:spcAft>
                <a:spcPts val="0"/>
              </a:spcAft>
              <a:buSzPts val="1700"/>
              <a:buNone/>
            </a:pPr>
            <a:r>
              <a:rPr lang="en" sz="2000"/>
              <a:t>A chef or culinary artist works within varied ethnic </a:t>
            </a:r>
            <a:endParaRPr/>
          </a:p>
          <a:p>
            <a:pPr marL="0" lvl="0" indent="0" algn="l" rtl="0">
              <a:spcBef>
                <a:spcPts val="400"/>
              </a:spcBef>
              <a:spcAft>
                <a:spcPts val="0"/>
              </a:spcAft>
              <a:buSzPts val="1700"/>
              <a:buNone/>
            </a:pPr>
            <a:r>
              <a:rPr lang="en" sz="2000"/>
              <a:t>foods and understands and applies an understanding </a:t>
            </a:r>
            <a:endParaRPr/>
          </a:p>
          <a:p>
            <a:pPr marL="0" lvl="0" indent="0" algn="l" rtl="0">
              <a:spcBef>
                <a:spcPts val="400"/>
              </a:spcBef>
              <a:spcAft>
                <a:spcPts val="0"/>
              </a:spcAft>
              <a:buSzPts val="1700"/>
              <a:buNone/>
            </a:pPr>
            <a:r>
              <a:rPr lang="en" sz="2000"/>
              <a:t>of foods and culture as well as historical food trends</a:t>
            </a:r>
            <a:endParaRPr/>
          </a:p>
          <a:p>
            <a:pPr marL="0" lvl="0" indent="0" algn="l" rtl="0">
              <a:spcBef>
                <a:spcPts val="400"/>
              </a:spcBef>
              <a:spcAft>
                <a:spcPts val="0"/>
              </a:spcAft>
              <a:buSzPts val="1700"/>
              <a:buNone/>
            </a:pPr>
            <a:endParaRPr sz="2000" b="1"/>
          </a:p>
          <a:p>
            <a:pPr marL="0" lvl="0" indent="0" algn="l" rtl="0">
              <a:spcBef>
                <a:spcPts val="400"/>
              </a:spcBef>
              <a:spcAft>
                <a:spcPts val="0"/>
              </a:spcAft>
              <a:buSzPts val="1700"/>
              <a:buNone/>
            </a:pPr>
            <a:endParaRPr sz="2000" b="1"/>
          </a:p>
          <a:p>
            <a:pPr marL="0" lvl="0" indent="0" algn="l" rtl="0">
              <a:spcBef>
                <a:spcPts val="400"/>
              </a:spcBef>
              <a:spcAft>
                <a:spcPts val="0"/>
              </a:spcAft>
              <a:buSzPts val="1700"/>
              <a:buNone/>
            </a:pPr>
            <a:r>
              <a:rPr lang="en" sz="2000" b="1"/>
              <a:t>Purpose for Including One Course in Social and Behavioral Sciences for GE</a:t>
            </a:r>
            <a:endParaRPr/>
          </a:p>
          <a:p>
            <a:pPr marL="182880" lvl="0" indent="-182880" algn="l" rtl="0">
              <a:spcBef>
                <a:spcPts val="360"/>
              </a:spcBef>
              <a:spcAft>
                <a:spcPts val="0"/>
              </a:spcAft>
              <a:buSzPts val="1530"/>
              <a:buChar char="•"/>
            </a:pPr>
            <a:r>
              <a:rPr lang="en" sz="1800"/>
              <a:t>For students to develop an awareness of the methods of inquiry used by the social and behavioral sciences.</a:t>
            </a:r>
            <a:endParaRPr/>
          </a:p>
          <a:p>
            <a:pPr marL="182880" lvl="0" indent="-182880" algn="l" rtl="0">
              <a:spcBef>
                <a:spcPts val="360"/>
              </a:spcBef>
              <a:spcAft>
                <a:spcPts val="0"/>
              </a:spcAft>
              <a:buSzPts val="1530"/>
              <a:buChar char="•"/>
            </a:pPr>
            <a:r>
              <a:rPr lang="en" sz="1800"/>
              <a:t>To stimulate students’ critical thinking about ways people act or have acted in response to their societies</a:t>
            </a:r>
            <a:endParaRPr/>
          </a:p>
          <a:p>
            <a:pPr marL="182880" lvl="0" indent="-182880" algn="l" rtl="0">
              <a:spcBef>
                <a:spcPts val="360"/>
              </a:spcBef>
              <a:spcAft>
                <a:spcPts val="0"/>
              </a:spcAft>
              <a:buSzPts val="1530"/>
              <a:buChar char="•"/>
            </a:pPr>
            <a:r>
              <a:rPr lang="en" sz="1800"/>
              <a:t>To promote students’ appreciation of how societies and social subgroups operate</a:t>
            </a:r>
            <a:endParaRPr/>
          </a:p>
          <a:p>
            <a:pPr marL="182880" lvl="0" indent="-182880" algn="l" rtl="0">
              <a:spcBef>
                <a:spcPts val="360"/>
              </a:spcBef>
              <a:spcAft>
                <a:spcPts val="0"/>
              </a:spcAft>
              <a:buSzPts val="1530"/>
              <a:buChar char="•"/>
            </a:pPr>
            <a:r>
              <a:rPr lang="en" sz="1800"/>
              <a:t>To develop or promote a students’ understanding and appreciation of ethnic groups (Title 5 §55063 (b)(2) requires a course in Ethnic Studies. It is most likely met through the course/experience/ability counted in Area B or Area C)</a:t>
            </a:r>
            <a:endParaRPr/>
          </a:p>
          <a:p>
            <a:pPr marL="0" lvl="0" indent="0" algn="l" rtl="0">
              <a:spcBef>
                <a:spcPts val="480"/>
              </a:spcBef>
              <a:spcAft>
                <a:spcPts val="0"/>
              </a:spcAft>
              <a:buSzPts val="2040"/>
              <a:buNone/>
            </a:pPr>
            <a:r>
              <a:rPr lang="en"/>
              <a:t>Title 5 §55063</a:t>
            </a:r>
            <a:endParaRPr sz="1800"/>
          </a:p>
          <a:p>
            <a:pPr marL="182880" lvl="0" indent="-53339" algn="l" rtl="0">
              <a:spcBef>
                <a:spcPts val="480"/>
              </a:spcBef>
              <a:spcAft>
                <a:spcPts val="0"/>
              </a:spcAft>
              <a:buSzPts val="2040"/>
              <a:buNone/>
            </a:pPr>
            <a:endParaRPr/>
          </a:p>
        </p:txBody>
      </p:sp>
      <p:pic>
        <p:nvPicPr>
          <p:cNvPr id="381" name="Google Shape;381;p5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275443" y="413373"/>
            <a:ext cx="4916557" cy="36874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7"/>
          <p:cNvSpPr txBox="1">
            <a:spLocks noGrp="1"/>
          </p:cNvSpPr>
          <p:nvPr>
            <p:ph type="title"/>
          </p:nvPr>
        </p:nvSpPr>
        <p:spPr>
          <a:xfrm>
            <a:off x="404734" y="274636"/>
            <a:ext cx="10515600"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
              <a:t>General Education Area C </a:t>
            </a:r>
            <a:br>
              <a:rPr lang="en"/>
            </a:br>
            <a:r>
              <a:rPr lang="en"/>
              <a:t>Humanities</a:t>
            </a:r>
            <a:endParaRPr/>
          </a:p>
        </p:txBody>
      </p:sp>
      <p:sp>
        <p:nvSpPr>
          <p:cNvPr id="388" name="Google Shape;388;p57"/>
          <p:cNvSpPr txBox="1">
            <a:spLocks noGrp="1"/>
          </p:cNvSpPr>
          <p:nvPr>
            <p:ph type="body" idx="1"/>
          </p:nvPr>
        </p:nvSpPr>
        <p:spPr>
          <a:xfrm>
            <a:off x="404734" y="1600199"/>
            <a:ext cx="11587569" cy="48926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 sz="2400" b="1"/>
              <a:t>Example: Mortuary Science</a:t>
            </a:r>
            <a:endParaRPr/>
          </a:p>
          <a:p>
            <a:pPr marL="0" lvl="0" indent="0" algn="l" rtl="0">
              <a:spcBef>
                <a:spcPts val="400"/>
              </a:spcBef>
              <a:spcAft>
                <a:spcPts val="0"/>
              </a:spcAft>
              <a:buSzPts val="1700"/>
              <a:buNone/>
            </a:pPr>
            <a:r>
              <a:rPr lang="en" sz="2000"/>
              <a:t>Certified Funeral Service Practitioners complete </a:t>
            </a:r>
            <a:endParaRPr/>
          </a:p>
          <a:p>
            <a:pPr marL="0" lvl="0" indent="0" algn="l" rtl="0">
              <a:spcBef>
                <a:spcPts val="400"/>
              </a:spcBef>
              <a:spcAft>
                <a:spcPts val="0"/>
              </a:spcAft>
              <a:buSzPts val="1700"/>
              <a:buNone/>
            </a:pPr>
            <a:r>
              <a:rPr lang="en" sz="2000"/>
              <a:t>Celebrant training to develop an awareness of traditions </a:t>
            </a:r>
            <a:endParaRPr/>
          </a:p>
          <a:p>
            <a:pPr marL="0" lvl="0" indent="0" algn="l" rtl="0">
              <a:spcBef>
                <a:spcPts val="400"/>
              </a:spcBef>
              <a:spcAft>
                <a:spcPts val="0"/>
              </a:spcAft>
              <a:buSzPts val="1700"/>
              <a:buNone/>
            </a:pPr>
            <a:r>
              <a:rPr lang="en" sz="2000"/>
              <a:t>of different cultures and religions</a:t>
            </a:r>
            <a:endParaRPr/>
          </a:p>
          <a:p>
            <a:pPr marL="0" lvl="0" indent="0" algn="l" rtl="0">
              <a:spcBef>
                <a:spcPts val="400"/>
              </a:spcBef>
              <a:spcAft>
                <a:spcPts val="0"/>
              </a:spcAft>
              <a:buSzPts val="1700"/>
              <a:buNone/>
            </a:pPr>
            <a:endParaRPr sz="2000"/>
          </a:p>
          <a:p>
            <a:pPr marL="0" lvl="0" indent="0" algn="l" rtl="0">
              <a:spcBef>
                <a:spcPts val="400"/>
              </a:spcBef>
              <a:spcAft>
                <a:spcPts val="0"/>
              </a:spcAft>
              <a:buSzPts val="1700"/>
              <a:buNone/>
            </a:pPr>
            <a:endParaRPr sz="2000"/>
          </a:p>
          <a:p>
            <a:pPr marL="0" lvl="0" indent="0" algn="l" rtl="0">
              <a:spcBef>
                <a:spcPts val="400"/>
              </a:spcBef>
              <a:spcAft>
                <a:spcPts val="0"/>
              </a:spcAft>
              <a:buSzPts val="1700"/>
              <a:buNone/>
            </a:pPr>
            <a:r>
              <a:rPr lang="en" sz="2000" b="1"/>
              <a:t>Purpose for Including One Course in Humanities for GE</a:t>
            </a:r>
            <a:endParaRPr sz="2000"/>
          </a:p>
          <a:p>
            <a:pPr marL="182880" lvl="0" indent="-182880" algn="l" rtl="0">
              <a:spcBef>
                <a:spcPts val="360"/>
              </a:spcBef>
              <a:spcAft>
                <a:spcPts val="0"/>
              </a:spcAft>
              <a:buSzPts val="1530"/>
              <a:buChar char="•"/>
            </a:pPr>
            <a:r>
              <a:rPr lang="en" sz="1800"/>
              <a:t>For students to develop an awareness of the way in which people throughout the ages and in different cultures have responded to themselves and the world around them in artistic and cultural creations.</a:t>
            </a:r>
            <a:endParaRPr/>
          </a:p>
          <a:p>
            <a:pPr marL="182880" lvl="0" indent="-182880" algn="l" rtl="0">
              <a:spcBef>
                <a:spcPts val="360"/>
              </a:spcBef>
              <a:spcAft>
                <a:spcPts val="0"/>
              </a:spcAft>
              <a:buSzPts val="1530"/>
              <a:buChar char="•"/>
            </a:pPr>
            <a:r>
              <a:rPr lang="en" sz="1800"/>
              <a:t>For students to develop or demonstrate aesthetic understanding and an ability to make value judgements.</a:t>
            </a:r>
            <a:endParaRPr/>
          </a:p>
          <a:p>
            <a:pPr marL="182880" lvl="0" indent="-182880" algn="l" rtl="0">
              <a:spcBef>
                <a:spcPts val="360"/>
              </a:spcBef>
              <a:spcAft>
                <a:spcPts val="0"/>
              </a:spcAft>
              <a:buSzPts val="1530"/>
              <a:buChar char="•"/>
            </a:pPr>
            <a:r>
              <a:rPr lang="en" sz="1800"/>
              <a:t>To promote a students’ understanding and appreciation of ethnic groups (Title 5 §55063 (b)(2) requires a course in Ethnic Studies. It is most likely met through the course/experience/ability counted in Area B or Area C)</a:t>
            </a:r>
            <a:endParaRPr/>
          </a:p>
          <a:p>
            <a:pPr marL="0" lvl="0" indent="0" algn="l" rtl="0">
              <a:spcBef>
                <a:spcPts val="360"/>
              </a:spcBef>
              <a:spcAft>
                <a:spcPts val="0"/>
              </a:spcAft>
              <a:buSzPts val="1530"/>
              <a:buNone/>
            </a:pPr>
            <a:r>
              <a:rPr lang="en" sz="1800"/>
              <a:t>Title 5 §55063</a:t>
            </a:r>
            <a:endParaRPr sz="1400"/>
          </a:p>
          <a:p>
            <a:pPr marL="0" lvl="0" indent="0" algn="l" rtl="0">
              <a:spcBef>
                <a:spcPts val="360"/>
              </a:spcBef>
              <a:spcAft>
                <a:spcPts val="0"/>
              </a:spcAft>
              <a:buSzPts val="1530"/>
              <a:buNone/>
            </a:pPr>
            <a:endParaRPr sz="1800"/>
          </a:p>
          <a:p>
            <a:pPr marL="182880" lvl="0" indent="-53339" algn="l" rtl="0">
              <a:spcBef>
                <a:spcPts val="480"/>
              </a:spcBef>
              <a:spcAft>
                <a:spcPts val="0"/>
              </a:spcAft>
              <a:buSzPts val="2040"/>
              <a:buNone/>
            </a:pPr>
            <a:endParaRPr/>
          </a:p>
        </p:txBody>
      </p:sp>
      <p:pic>
        <p:nvPicPr>
          <p:cNvPr id="389" name="Google Shape;389;p5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291347" y="378003"/>
            <a:ext cx="4756616" cy="35674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3" name="Title 2">
            <a:extLst>
              <a:ext uri="{FF2B5EF4-FFF2-40B4-BE49-F238E27FC236}">
                <a16:creationId xmlns:a16="http://schemas.microsoft.com/office/drawing/2014/main" id="{6898A7A0-835F-AEBD-5FD6-79D4C8EC033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1050" dirty="0"/>
              <a:t>Career Technical Education Faculty Minimum Qualifications Toolkit</a:t>
            </a:r>
          </a:p>
        </p:txBody>
      </p:sp>
      <p:pic>
        <p:nvPicPr>
          <p:cNvPr id="269" name="Google Shape;269;p40">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a:stretch/>
        </p:blipFill>
        <p:spPr>
          <a:xfrm>
            <a:off x="3387437" y="533400"/>
            <a:ext cx="4077665" cy="5276979"/>
          </a:xfrm>
          <a:prstGeom prst="rect">
            <a:avLst/>
          </a:prstGeom>
          <a:noFill/>
          <a:ln>
            <a:noFill/>
          </a:ln>
        </p:spPr>
      </p:pic>
      <p:sp>
        <p:nvSpPr>
          <p:cNvPr id="270" name="Google Shape;270;p40"/>
          <p:cNvSpPr txBox="1"/>
          <p:nvPr/>
        </p:nvSpPr>
        <p:spPr>
          <a:xfrm>
            <a:off x="1678898" y="6175948"/>
            <a:ext cx="86392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0" i="0" u="none" strike="noStrike" cap="none">
                <a:solidFill>
                  <a:schemeClr val="dk1"/>
                </a:solidFill>
                <a:latin typeface="Arial"/>
                <a:ea typeface="Arial"/>
                <a:cs typeface="Arial"/>
                <a:sym typeface="Arial"/>
              </a:rPr>
              <a:t>https://www.asccc.org/sites/default/files/ADAversion_CTEMinQualsToolkit.pdf</a:t>
            </a: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8"/>
          <p:cNvSpPr txBox="1">
            <a:spLocks noGrp="1"/>
          </p:cNvSpPr>
          <p:nvPr>
            <p:ph type="title"/>
          </p:nvPr>
        </p:nvSpPr>
        <p:spPr>
          <a:xfrm>
            <a:off x="377607" y="643583"/>
            <a:ext cx="1123263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Arial"/>
              <a:buNone/>
            </a:pPr>
            <a:r>
              <a:rPr lang="en"/>
              <a:t>General Education Area D.1. </a:t>
            </a:r>
            <a:br>
              <a:rPr lang="en"/>
            </a:br>
            <a:r>
              <a:rPr lang="en"/>
              <a:t>Language and Rationality: </a:t>
            </a:r>
            <a:br>
              <a:rPr lang="en"/>
            </a:br>
            <a:r>
              <a:rPr lang="en"/>
              <a:t>English Composition</a:t>
            </a:r>
            <a:endParaRPr/>
          </a:p>
        </p:txBody>
      </p:sp>
      <p:sp>
        <p:nvSpPr>
          <p:cNvPr id="396" name="Google Shape;396;p58"/>
          <p:cNvSpPr txBox="1">
            <a:spLocks noGrp="1"/>
          </p:cNvSpPr>
          <p:nvPr>
            <p:ph type="body" idx="1"/>
          </p:nvPr>
        </p:nvSpPr>
        <p:spPr>
          <a:xfrm>
            <a:off x="377607" y="1985200"/>
            <a:ext cx="6465757" cy="5031826"/>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ct val="85000"/>
              <a:buNone/>
            </a:pPr>
            <a:r>
              <a:rPr lang="en" sz="2000" b="1"/>
              <a:t>Example: Any Discipline</a:t>
            </a:r>
            <a:endParaRPr/>
          </a:p>
          <a:p>
            <a:pPr marL="182880" lvl="0" indent="-182880" algn="l" rtl="0">
              <a:spcBef>
                <a:spcPts val="370"/>
              </a:spcBef>
              <a:spcAft>
                <a:spcPts val="0"/>
              </a:spcAft>
              <a:buSzPct val="85000"/>
              <a:buChar char="•"/>
            </a:pPr>
            <a:r>
              <a:rPr lang="en" sz="2000"/>
              <a:t>Publishing a peer-reviewed article</a:t>
            </a:r>
            <a:endParaRPr/>
          </a:p>
          <a:p>
            <a:pPr marL="182880" lvl="0" indent="-182880" algn="l" rtl="0">
              <a:spcBef>
                <a:spcPts val="370"/>
              </a:spcBef>
              <a:spcAft>
                <a:spcPts val="0"/>
              </a:spcAft>
              <a:buSzPct val="85000"/>
              <a:buChar char="•"/>
            </a:pPr>
            <a:r>
              <a:rPr lang="en" sz="2000"/>
              <a:t>Writing of a market, technical or sales report or manual, or writing of a similar document within the work environment</a:t>
            </a:r>
            <a:endParaRPr/>
          </a:p>
          <a:p>
            <a:pPr marL="0" lvl="0" indent="0" algn="l" rtl="0">
              <a:spcBef>
                <a:spcPts val="333"/>
              </a:spcBef>
              <a:spcAft>
                <a:spcPts val="0"/>
              </a:spcAft>
              <a:buSzPct val="85000"/>
              <a:buNone/>
            </a:pPr>
            <a:endParaRPr sz="1800"/>
          </a:p>
          <a:p>
            <a:pPr marL="0" lvl="0" indent="0" algn="l" rtl="0">
              <a:spcBef>
                <a:spcPts val="370"/>
              </a:spcBef>
              <a:spcAft>
                <a:spcPts val="0"/>
              </a:spcAft>
              <a:buSzPct val="85000"/>
              <a:buNone/>
            </a:pPr>
            <a:r>
              <a:rPr lang="en" sz="2000" b="1"/>
              <a:t>Purpose for Including English Competency and One Course in Language and Rationality: English Composition for General Education</a:t>
            </a:r>
            <a:endParaRPr sz="2000"/>
          </a:p>
          <a:p>
            <a:pPr marL="182880" lvl="0" indent="-182880" algn="l" rtl="0">
              <a:spcBef>
                <a:spcPts val="370"/>
              </a:spcBef>
              <a:spcAft>
                <a:spcPts val="0"/>
              </a:spcAft>
              <a:buSzPct val="85000"/>
              <a:buChar char="•"/>
            </a:pPr>
            <a:r>
              <a:rPr lang="en" sz="2000"/>
              <a:t>For students to develop the principles and applications of language toward logical thought, clear and precise written expression and critical evaluation of written communication in whatever symbol system the student uses.</a:t>
            </a:r>
            <a:endParaRPr/>
          </a:p>
          <a:p>
            <a:pPr marL="182880" lvl="0" indent="-182880" algn="l" rtl="0">
              <a:spcBef>
                <a:spcPts val="370"/>
              </a:spcBef>
              <a:spcAft>
                <a:spcPts val="0"/>
              </a:spcAft>
              <a:buSzPct val="85000"/>
              <a:buChar char="•"/>
            </a:pPr>
            <a:r>
              <a:rPr lang="en" sz="2000"/>
              <a:t>For students to develop expository and argumentative writing skills (English Composition)</a:t>
            </a:r>
            <a:endParaRPr/>
          </a:p>
          <a:p>
            <a:pPr marL="0" lvl="0" indent="0" algn="l" rtl="0">
              <a:spcBef>
                <a:spcPts val="370"/>
              </a:spcBef>
              <a:spcAft>
                <a:spcPts val="0"/>
              </a:spcAft>
              <a:buSzPct val="85000"/>
              <a:buNone/>
            </a:pPr>
            <a:r>
              <a:rPr lang="en" sz="2000"/>
              <a:t>Title 5 §55063</a:t>
            </a:r>
            <a:endParaRPr sz="1600"/>
          </a:p>
          <a:p>
            <a:pPr marL="0" lvl="0" indent="0" algn="l" rtl="0">
              <a:spcBef>
                <a:spcPts val="370"/>
              </a:spcBef>
              <a:spcAft>
                <a:spcPts val="0"/>
              </a:spcAft>
              <a:buSzPct val="85000"/>
              <a:buNone/>
            </a:pPr>
            <a:endParaRPr sz="2000"/>
          </a:p>
          <a:p>
            <a:pPr marL="182880" lvl="0" indent="-93011" algn="l" rtl="0">
              <a:spcBef>
                <a:spcPts val="333"/>
              </a:spcBef>
              <a:spcAft>
                <a:spcPts val="0"/>
              </a:spcAft>
              <a:buSzPct val="85000"/>
              <a:buNone/>
            </a:pPr>
            <a:endParaRPr sz="1800"/>
          </a:p>
          <a:p>
            <a:pPr marL="182880" lvl="0" indent="-63055" algn="l" rtl="0">
              <a:spcBef>
                <a:spcPts val="444"/>
              </a:spcBef>
              <a:spcAft>
                <a:spcPts val="0"/>
              </a:spcAft>
              <a:buSzPct val="85000"/>
              <a:buNone/>
            </a:pPr>
            <a:endParaRPr/>
          </a:p>
        </p:txBody>
      </p:sp>
      <p:pic>
        <p:nvPicPr>
          <p:cNvPr id="397" name="Google Shape;397;p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570250" y="398204"/>
            <a:ext cx="4564595" cy="610596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9"/>
          <p:cNvSpPr txBox="1">
            <a:spLocks noGrp="1"/>
          </p:cNvSpPr>
          <p:nvPr>
            <p:ph type="title"/>
          </p:nvPr>
        </p:nvSpPr>
        <p:spPr>
          <a:xfrm>
            <a:off x="511629" y="628021"/>
            <a:ext cx="12082072" cy="158021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Arial"/>
              <a:buNone/>
            </a:pPr>
            <a:r>
              <a:rPr lang="en"/>
              <a:t>General Education Area D.2. </a:t>
            </a:r>
            <a:br>
              <a:rPr lang="en"/>
            </a:br>
            <a:r>
              <a:rPr lang="en"/>
              <a:t>Language &amp; Rationality: </a:t>
            </a:r>
            <a:br>
              <a:rPr lang="en"/>
            </a:br>
            <a:r>
              <a:rPr lang="en"/>
              <a:t>Communication &amp; </a:t>
            </a:r>
            <a:br>
              <a:rPr lang="en"/>
            </a:br>
            <a:r>
              <a:rPr lang="en"/>
              <a:t>Analytical Thinking</a:t>
            </a:r>
            <a:endParaRPr/>
          </a:p>
        </p:txBody>
      </p:sp>
      <p:sp>
        <p:nvSpPr>
          <p:cNvPr id="404" name="Google Shape;404;p59"/>
          <p:cNvSpPr txBox="1">
            <a:spLocks noGrp="1"/>
          </p:cNvSpPr>
          <p:nvPr>
            <p:ph type="body" idx="1"/>
          </p:nvPr>
        </p:nvSpPr>
        <p:spPr>
          <a:xfrm>
            <a:off x="609600" y="2457408"/>
            <a:ext cx="6390806" cy="205495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ct val="85000"/>
              <a:buNone/>
            </a:pPr>
            <a:r>
              <a:rPr lang="en" sz="2000" b="1"/>
              <a:t>Example: Automotive Technology</a:t>
            </a:r>
            <a:endParaRPr/>
          </a:p>
          <a:p>
            <a:pPr marL="0" lvl="0" indent="0" algn="l" rtl="0">
              <a:spcBef>
                <a:spcPts val="370"/>
              </a:spcBef>
              <a:spcAft>
                <a:spcPts val="0"/>
              </a:spcAft>
              <a:buSzPct val="85000"/>
              <a:buNone/>
            </a:pPr>
            <a:r>
              <a:rPr lang="en" sz="2000"/>
              <a:t>A licensed automotive technician must use mathematical skills to manage and calculate ratios, measurements, comparisons, and specifications related to investigation of problems; may also use mathematical skills and reasoning to machine parts and tools to exact specification.</a:t>
            </a:r>
            <a:endParaRPr/>
          </a:p>
          <a:p>
            <a:pPr marL="0" lvl="0" indent="0" algn="l" rtl="0">
              <a:spcBef>
                <a:spcPts val="333"/>
              </a:spcBef>
              <a:spcAft>
                <a:spcPts val="0"/>
              </a:spcAft>
              <a:buSzPct val="85000"/>
              <a:buNone/>
            </a:pPr>
            <a:endParaRPr sz="1800"/>
          </a:p>
        </p:txBody>
      </p:sp>
      <p:pic>
        <p:nvPicPr>
          <p:cNvPr id="405" name="Google Shape;405;p5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276174" y="386797"/>
            <a:ext cx="4757697" cy="4757697"/>
          </a:xfrm>
          <a:prstGeom prst="rect">
            <a:avLst/>
          </a:prstGeom>
          <a:noFill/>
          <a:ln>
            <a:noFill/>
          </a:ln>
        </p:spPr>
      </p:pic>
      <p:sp>
        <p:nvSpPr>
          <p:cNvPr id="406" name="Google Shape;406;p59"/>
          <p:cNvSpPr txBox="1"/>
          <p:nvPr/>
        </p:nvSpPr>
        <p:spPr>
          <a:xfrm>
            <a:off x="609600" y="4673648"/>
            <a:ext cx="10822193"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1">
                <a:solidFill>
                  <a:schemeClr val="dk1"/>
                </a:solidFill>
                <a:latin typeface="Arial"/>
                <a:ea typeface="Arial"/>
                <a:cs typeface="Arial"/>
                <a:sym typeface="Arial"/>
              </a:rPr>
              <a:t>Purpose for Including One Course in </a:t>
            </a:r>
            <a:endParaRPr/>
          </a:p>
          <a:p>
            <a:pPr marL="0" marR="0" lvl="0" indent="0" algn="l" rtl="0">
              <a:spcBef>
                <a:spcPts val="0"/>
              </a:spcBef>
              <a:spcAft>
                <a:spcPts val="0"/>
              </a:spcAft>
              <a:buNone/>
            </a:pPr>
            <a:r>
              <a:rPr lang="en" sz="1800" b="1">
                <a:solidFill>
                  <a:schemeClr val="dk1"/>
                </a:solidFill>
                <a:latin typeface="Arial"/>
                <a:ea typeface="Arial"/>
                <a:cs typeface="Arial"/>
                <a:sym typeface="Arial"/>
              </a:rPr>
              <a:t>Language and Rationality for General Education</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For students to demonstrate competence in mathematics at a level equivalent to intermediate algebra</a:t>
            </a:r>
            <a:endParaRPr/>
          </a:p>
          <a:p>
            <a:pPr marL="285750" marR="0" lvl="0" indent="-285750" algn="l" rtl="0">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For students to develop oral communication and analytical thinking skills</a:t>
            </a:r>
            <a:endParaRPr/>
          </a:p>
          <a:p>
            <a:pPr marL="285750" marR="0" lvl="0" indent="-285750" algn="l" rtl="0">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For students to develop skills interpreting and assessing data and statistics to draw conclusions. </a:t>
            </a:r>
            <a:endParaRPr/>
          </a:p>
          <a:p>
            <a:pPr marL="0" marR="0" lvl="0" indent="0" algn="l" rtl="0">
              <a:spcBef>
                <a:spcPts val="0"/>
              </a:spcBef>
              <a:spcAft>
                <a:spcPts val="0"/>
              </a:spcAft>
              <a:buNone/>
            </a:pPr>
            <a:r>
              <a:rPr lang="en" sz="1800">
                <a:solidFill>
                  <a:schemeClr val="dk1"/>
                </a:solidFill>
                <a:latin typeface="Arial"/>
                <a:ea typeface="Arial"/>
                <a:cs typeface="Arial"/>
                <a:sym typeface="Arial"/>
              </a:rPr>
              <a:t>Title 5 §55063</a:t>
            </a:r>
            <a:endParaRPr sz="14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1" name="Google Shape;521;p76"/>
          <p:cNvSpPr txBox="1">
            <a:spLocks noGrp="1"/>
          </p:cNvSpPr>
          <p:nvPr>
            <p:ph type="title"/>
          </p:nvPr>
        </p:nvSpPr>
        <p:spPr>
          <a:xfrm>
            <a:off x="415600" y="2551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15000"/>
              </a:lnSpc>
              <a:spcBef>
                <a:spcPts val="667"/>
              </a:spcBef>
              <a:spcAft>
                <a:spcPts val="0"/>
              </a:spcAft>
              <a:buClr>
                <a:schemeClr val="hlink"/>
              </a:buClr>
              <a:buSzPct val="97222"/>
              <a:buFont typeface="Palatino"/>
              <a:buNone/>
            </a:pPr>
            <a:r>
              <a:rPr lang="en" sz="3200" b="1" u="sng" dirty="0">
                <a:solidFill>
                  <a:schemeClr val="hlink"/>
                </a:solidFill>
                <a:hlinkClick r:id="rId3"/>
              </a:rPr>
              <a:t>MQ Handbook</a:t>
            </a:r>
            <a:r>
              <a:rPr lang="en" sz="3200" b="1" dirty="0"/>
              <a:t> &amp; </a:t>
            </a:r>
            <a:r>
              <a:rPr lang="en" sz="3200" b="1" u="sng" dirty="0">
                <a:solidFill>
                  <a:schemeClr val="hlink"/>
                </a:solidFill>
                <a:hlinkClick r:id="rId4"/>
              </a:rPr>
              <a:t>CTE Minimum Qualifications Toolkit</a:t>
            </a:r>
            <a:endParaRPr b="1" dirty="0"/>
          </a:p>
        </p:txBody>
      </p:sp>
      <p:pic>
        <p:nvPicPr>
          <p:cNvPr id="524" name="Google Shape;524;p76" descr="QR Code link to Min Qual Handbook "/>
          <p:cNvPicPr preferRelativeResize="0"/>
          <p:nvPr/>
        </p:nvPicPr>
        <p:blipFill rotWithShape="1">
          <a:blip r:embed="rId5">
            <a:alphaModFix/>
          </a:blip>
          <a:srcRect/>
          <a:stretch/>
        </p:blipFill>
        <p:spPr>
          <a:xfrm>
            <a:off x="186500" y="2312867"/>
            <a:ext cx="2227600" cy="2097400"/>
          </a:xfrm>
          <a:prstGeom prst="rect">
            <a:avLst/>
          </a:prstGeom>
          <a:noFill/>
          <a:ln>
            <a:noFill/>
          </a:ln>
        </p:spPr>
      </p:pic>
      <p:pic>
        <p:nvPicPr>
          <p:cNvPr id="523" name="Google Shape;523;p76" descr="Image of Min Qual Handbook "/>
          <p:cNvPicPr preferRelativeResize="0"/>
          <p:nvPr/>
        </p:nvPicPr>
        <p:blipFill rotWithShape="1">
          <a:blip r:embed="rId6">
            <a:alphaModFix/>
          </a:blip>
          <a:srcRect/>
          <a:stretch/>
        </p:blipFill>
        <p:spPr>
          <a:xfrm>
            <a:off x="2528901" y="1381485"/>
            <a:ext cx="3618367" cy="4648817"/>
          </a:xfrm>
          <a:prstGeom prst="rect">
            <a:avLst/>
          </a:prstGeom>
          <a:noFill/>
          <a:ln>
            <a:noFill/>
          </a:ln>
        </p:spPr>
      </p:pic>
      <p:pic>
        <p:nvPicPr>
          <p:cNvPr id="522" name="Google Shape;522;p76" descr="CTE Min Qual Toolkit Cover Image "/>
          <p:cNvPicPr preferRelativeResize="0"/>
          <p:nvPr/>
        </p:nvPicPr>
        <p:blipFill rotWithShape="1">
          <a:blip r:embed="rId7">
            <a:alphaModFix/>
          </a:blip>
          <a:srcRect/>
          <a:stretch/>
        </p:blipFill>
        <p:spPr>
          <a:xfrm>
            <a:off x="6434433" y="1390370"/>
            <a:ext cx="3618368" cy="4639932"/>
          </a:xfrm>
          <a:prstGeom prst="rect">
            <a:avLst/>
          </a:prstGeom>
          <a:noFill/>
          <a:ln>
            <a:noFill/>
          </a:ln>
        </p:spPr>
      </p:pic>
      <p:pic>
        <p:nvPicPr>
          <p:cNvPr id="520" name="Google Shape;520;p76" descr="QR Code to CTE Min Qual Handbook "/>
          <p:cNvPicPr preferRelativeResize="0"/>
          <p:nvPr/>
        </p:nvPicPr>
        <p:blipFill rotWithShape="1">
          <a:blip r:embed="rId8">
            <a:alphaModFix/>
          </a:blip>
          <a:srcRect/>
          <a:stretch/>
        </p:blipFill>
        <p:spPr>
          <a:xfrm>
            <a:off x="10052801" y="2585467"/>
            <a:ext cx="1966367" cy="191956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62">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a:stretch/>
        </p:blipFill>
        <p:spPr>
          <a:xfrm>
            <a:off x="3040993" y="1170488"/>
            <a:ext cx="6110014" cy="5033818"/>
          </a:xfrm>
          <a:prstGeom prst="rect">
            <a:avLst/>
          </a:prstGeom>
          <a:noFill/>
          <a:ln>
            <a:noFill/>
          </a:ln>
        </p:spPr>
      </p:pic>
      <p:sp>
        <p:nvSpPr>
          <p:cNvPr id="2" name="Title 1">
            <a:extLst>
              <a:ext uri="{FF2B5EF4-FFF2-40B4-BE49-F238E27FC236}">
                <a16:creationId xmlns:a16="http://schemas.microsoft.com/office/drawing/2014/main" id="{E5903E1A-9047-07D2-432F-60AB9B60D14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1000" dirty="0"/>
              <a:t>Questions?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2" name="Title 1">
            <a:extLst>
              <a:ext uri="{FF2B5EF4-FFF2-40B4-BE49-F238E27FC236}">
                <a16:creationId xmlns:a16="http://schemas.microsoft.com/office/drawing/2014/main" id="{A52D6AD4-2169-7C11-4113-91605D98B30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1000" dirty="0"/>
              <a:t>Contact Info</a:t>
            </a:r>
          </a:p>
        </p:txBody>
      </p:sp>
      <p:pic>
        <p:nvPicPr>
          <p:cNvPr id="419" name="Google Shape;419;p61">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a:stretch/>
        </p:blipFill>
        <p:spPr>
          <a:xfrm>
            <a:off x="1097280" y="489857"/>
            <a:ext cx="9826434" cy="6259508"/>
          </a:xfrm>
          <a:prstGeom prst="rect">
            <a:avLst/>
          </a:prstGeom>
          <a:noFill/>
          <a:ln>
            <a:noFill/>
          </a:ln>
        </p:spPr>
      </p:pic>
      <p:sp>
        <p:nvSpPr>
          <p:cNvPr id="420" name="Google Shape;420;p61"/>
          <p:cNvSpPr txBox="1"/>
          <p:nvPr/>
        </p:nvSpPr>
        <p:spPr>
          <a:xfrm>
            <a:off x="3521034" y="4120455"/>
            <a:ext cx="5344733"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3200">
                <a:solidFill>
                  <a:schemeClr val="dk1"/>
                </a:solidFill>
                <a:latin typeface="Arial"/>
                <a:ea typeface="Arial"/>
                <a:cs typeface="Arial"/>
                <a:sym typeface="Arial"/>
              </a:rPr>
              <a:t>Lynn Shaw  </a:t>
            </a:r>
            <a:endParaRPr/>
          </a:p>
          <a:p>
            <a:pPr marL="0" marR="0" lvl="0" indent="0" algn="ctr" rtl="0">
              <a:spcBef>
                <a:spcPts val="0"/>
              </a:spcBef>
              <a:spcAft>
                <a:spcPts val="0"/>
              </a:spcAft>
              <a:buNone/>
            </a:pPr>
            <a:r>
              <a:rPr lang="en" sz="3200">
                <a:solidFill>
                  <a:schemeClr val="dk1"/>
                </a:solidFill>
                <a:latin typeface="Arial"/>
                <a:ea typeface="Arial"/>
                <a:cs typeface="Arial"/>
                <a:sym typeface="Arial"/>
              </a:rPr>
              <a:t>shawlynn@gmail.com</a:t>
            </a:r>
            <a:endParaRPr sz="3200">
              <a:solidFill>
                <a:schemeClr val="dk1"/>
              </a:solidFill>
              <a:latin typeface="Arial"/>
              <a:ea typeface="Arial"/>
              <a:cs typeface="Arial"/>
              <a:sym typeface="Arial"/>
            </a:endParaRPr>
          </a:p>
          <a:p>
            <a:pPr marL="0" marR="0" lvl="0" indent="0" algn="l" rtl="0">
              <a:spcBef>
                <a:spcPts val="0"/>
              </a:spcBef>
              <a:spcAft>
                <a:spcPts val="0"/>
              </a:spcAft>
              <a:buNone/>
            </a:pPr>
            <a:r>
              <a:rPr lang="en" sz="18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 name="Title 1">
            <a:extLst>
              <a:ext uri="{FF2B5EF4-FFF2-40B4-BE49-F238E27FC236}">
                <a16:creationId xmlns:a16="http://schemas.microsoft.com/office/drawing/2014/main" id="{F705B155-E198-14E5-6F1E-14B084C3723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1000" dirty="0"/>
              <a:t>CTE Minimum Qualifications Tool Kit</a:t>
            </a:r>
          </a:p>
        </p:txBody>
      </p:sp>
      <p:sp>
        <p:nvSpPr>
          <p:cNvPr id="276" name="Google Shape;276;p41"/>
          <p:cNvSpPr txBox="1">
            <a:spLocks noGrp="1"/>
          </p:cNvSpPr>
          <p:nvPr>
            <p:ph type="body" idx="1"/>
          </p:nvPr>
        </p:nvSpPr>
        <p:spPr>
          <a:xfrm>
            <a:off x="1576177" y="2796072"/>
            <a:ext cx="10515600"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endParaRPr b="1"/>
          </a:p>
          <a:p>
            <a:pPr marL="0" lvl="0" indent="0" algn="l" rtl="0">
              <a:spcBef>
                <a:spcPts val="480"/>
              </a:spcBef>
              <a:spcAft>
                <a:spcPts val="0"/>
              </a:spcAft>
              <a:buSzPts val="2040"/>
              <a:buNone/>
            </a:pPr>
            <a:endParaRPr b="1"/>
          </a:p>
          <a:p>
            <a:pPr marL="0" lvl="0" indent="0" algn="l" rtl="0">
              <a:spcBef>
                <a:spcPts val="480"/>
              </a:spcBef>
              <a:spcAft>
                <a:spcPts val="0"/>
              </a:spcAft>
              <a:buSzPts val="2040"/>
              <a:buNone/>
            </a:pPr>
            <a:endParaRPr b="1"/>
          </a:p>
          <a:p>
            <a:pPr marL="0" lvl="0" indent="0" algn="l" rtl="0">
              <a:spcBef>
                <a:spcPts val="480"/>
              </a:spcBef>
              <a:spcAft>
                <a:spcPts val="0"/>
              </a:spcAft>
              <a:buSzPts val="2040"/>
              <a:buNone/>
            </a:pPr>
            <a:endParaRPr b="1"/>
          </a:p>
          <a:p>
            <a:pPr marL="182880" lvl="0" indent="-182880" algn="l" rtl="0">
              <a:spcBef>
                <a:spcPts val="640"/>
              </a:spcBef>
              <a:spcAft>
                <a:spcPts val="0"/>
              </a:spcAft>
              <a:buSzPts val="2720"/>
              <a:buFont typeface="Arial"/>
              <a:buChar char="•"/>
            </a:pPr>
            <a:r>
              <a:rPr lang="en" sz="3200" b="1"/>
              <a:t>CTE Minimum Qualifications Tool Kit</a:t>
            </a:r>
            <a:endParaRPr/>
          </a:p>
          <a:p>
            <a:pPr marL="182880" lvl="0" indent="-182880" algn="l" rtl="0">
              <a:spcBef>
                <a:spcPts val="480"/>
              </a:spcBef>
              <a:spcAft>
                <a:spcPts val="0"/>
              </a:spcAft>
              <a:buSzPts val="2040"/>
              <a:buFont typeface="Arial"/>
              <a:buChar char="•"/>
            </a:pPr>
            <a:r>
              <a:rPr lang="en" sz="2400"/>
              <a:t>Equivalency</a:t>
            </a:r>
            <a:endParaRPr/>
          </a:p>
          <a:p>
            <a:pPr marL="182880" lvl="0" indent="-182880" algn="l" rtl="0">
              <a:spcBef>
                <a:spcPts val="480"/>
              </a:spcBef>
              <a:spcAft>
                <a:spcPts val="0"/>
              </a:spcAft>
              <a:buSzPts val="2040"/>
              <a:buFont typeface="Arial"/>
              <a:buChar char="•"/>
            </a:pPr>
            <a:r>
              <a:rPr lang="en" sz="2400"/>
              <a:t>Faculty Internship</a:t>
            </a:r>
            <a:endParaRPr/>
          </a:p>
          <a:p>
            <a:pPr marL="182880" lvl="0" indent="-182880" algn="l" rtl="0">
              <a:spcBef>
                <a:spcPts val="480"/>
              </a:spcBef>
              <a:spcAft>
                <a:spcPts val="0"/>
              </a:spcAft>
              <a:buSzPts val="2040"/>
              <a:buFont typeface="Arial"/>
              <a:buChar char="•"/>
            </a:pPr>
            <a:r>
              <a:rPr lang="en" sz="2400"/>
              <a:t>Apprenticeship Minimum Qualifications</a:t>
            </a:r>
            <a:endParaRPr/>
          </a:p>
          <a:p>
            <a:pPr marL="0" lvl="0" indent="0" algn="l" rtl="0">
              <a:spcBef>
                <a:spcPts val="480"/>
              </a:spcBef>
              <a:spcAft>
                <a:spcPts val="0"/>
              </a:spcAft>
              <a:buSzPts val="2040"/>
              <a:buNone/>
            </a:pPr>
            <a:endParaRPr/>
          </a:p>
          <a:p>
            <a:pPr marL="182880" lvl="0" indent="-53339" algn="l" rtl="0">
              <a:spcBef>
                <a:spcPts val="480"/>
              </a:spcBef>
              <a:spcAft>
                <a:spcPts val="0"/>
              </a:spcAft>
              <a:buSzPts val="2040"/>
              <a:buNone/>
            </a:pPr>
            <a:endParaRPr/>
          </a:p>
          <a:p>
            <a:pPr marL="182880" lvl="0" indent="-53339" algn="l" rtl="0">
              <a:spcBef>
                <a:spcPts val="480"/>
              </a:spcBef>
              <a:spcAft>
                <a:spcPts val="0"/>
              </a:spcAft>
              <a:buSzPts val="2040"/>
              <a:buNone/>
            </a:pPr>
            <a:endParaRPr/>
          </a:p>
        </p:txBody>
      </p:sp>
      <p:pic>
        <p:nvPicPr>
          <p:cNvPr id="277" name="Google Shape;277;p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297034" y="419902"/>
            <a:ext cx="9597931" cy="39418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1259840" y="1955263"/>
            <a:ext cx="9672320" cy="984885"/>
          </a:xfrm>
          <a:prstGeom prst="rect">
            <a:avLst/>
          </a:prstGeom>
          <a:noFill/>
          <a:ln>
            <a:noFill/>
          </a:ln>
        </p:spPr>
        <p:txBody>
          <a:bodyPr spcFirstLastPara="1" wrap="square" lIns="0" tIns="0" rIns="0" bIns="0" anchor="ctr" anchorCtr="0">
            <a:spAutoFit/>
          </a:bodyPr>
          <a:lstStyle/>
          <a:p>
            <a:pPr marL="12700" marR="5080" lvl="0" indent="575945" algn="ctr" rtl="0">
              <a:lnSpc>
                <a:spcPct val="100000"/>
              </a:lnSpc>
              <a:spcBef>
                <a:spcPts val="0"/>
              </a:spcBef>
              <a:spcAft>
                <a:spcPts val="0"/>
              </a:spcAft>
              <a:buClr>
                <a:schemeClr val="dk2"/>
              </a:buClr>
              <a:buSzPts val="3200"/>
              <a:buFont typeface="Arial"/>
              <a:buNone/>
            </a:pPr>
            <a:r>
              <a:rPr lang="en" sz="3200" b="1" dirty="0">
                <a:latin typeface="Arial"/>
                <a:ea typeface="Arial"/>
                <a:cs typeface="Arial"/>
                <a:sym typeface="Arial"/>
              </a:rPr>
              <a:t>25 Strong Workforce Recommendations  </a:t>
            </a:r>
            <a:br>
              <a:rPr lang="en" sz="3200" b="1" dirty="0">
                <a:latin typeface="Arial"/>
                <a:ea typeface="Arial"/>
                <a:cs typeface="Arial"/>
                <a:sym typeface="Arial"/>
              </a:rPr>
            </a:br>
            <a:r>
              <a:rPr lang="en" sz="3200" b="1" dirty="0">
                <a:latin typeface="Arial"/>
                <a:ea typeface="Arial"/>
                <a:cs typeface="Arial"/>
                <a:sym typeface="Arial"/>
              </a:rPr>
              <a:t>Adopted by the Board of Governors in Fall 2015</a:t>
            </a:r>
            <a:endParaRPr dirty="0"/>
          </a:p>
        </p:txBody>
      </p:sp>
      <p:sp>
        <p:nvSpPr>
          <p:cNvPr id="284" name="Google Shape;284;p42">
            <a:extLst>
              <a:ext uri="{C183D7F6-B498-43B3-948B-1728B52AA6E4}">
                <adec:decorative xmlns:adec="http://schemas.microsoft.com/office/drawing/2017/decorative" val="1"/>
              </a:ext>
            </a:extLst>
          </p:cNvPr>
          <p:cNvSpPr/>
          <p:nvPr/>
        </p:nvSpPr>
        <p:spPr>
          <a:xfrm>
            <a:off x="3794234" y="449451"/>
            <a:ext cx="4603532" cy="146765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 name="Google Shape;285;p42"/>
          <p:cNvSpPr txBox="1"/>
          <p:nvPr/>
        </p:nvSpPr>
        <p:spPr>
          <a:xfrm>
            <a:off x="3395235" y="3016469"/>
            <a:ext cx="5401530" cy="3575722"/>
          </a:xfrm>
          <a:prstGeom prst="rect">
            <a:avLst/>
          </a:prstGeom>
          <a:noFill/>
          <a:ln>
            <a:noFill/>
          </a:ln>
        </p:spPr>
        <p:txBody>
          <a:bodyPr spcFirstLastPara="1" wrap="square" lIns="0" tIns="0" rIns="0" bIns="0" anchor="t" anchorCtr="0">
            <a:spAutoFit/>
          </a:bodyPr>
          <a:lstStyle/>
          <a:p>
            <a:pPr marL="12700" marR="1555115" lvl="0" indent="0" algn="l" rtl="0">
              <a:lnSpc>
                <a:spcPct val="120000"/>
              </a:lnSpc>
              <a:spcBef>
                <a:spcPts val="0"/>
              </a:spcBef>
              <a:spcAft>
                <a:spcPts val="0"/>
              </a:spcAft>
              <a:buNone/>
            </a:pPr>
            <a:r>
              <a:rPr lang="en" sz="2800">
                <a:solidFill>
                  <a:schemeClr val="dk1"/>
                </a:solidFill>
                <a:latin typeface="Calibri"/>
                <a:ea typeface="Calibri"/>
                <a:cs typeface="Calibri"/>
                <a:sym typeface="Calibri"/>
              </a:rPr>
              <a:t>Student Success  </a:t>
            </a:r>
            <a:endParaRPr sz="2800">
              <a:solidFill>
                <a:schemeClr val="dk1"/>
              </a:solidFill>
              <a:latin typeface="Calibri"/>
              <a:ea typeface="Calibri"/>
              <a:cs typeface="Calibri"/>
              <a:sym typeface="Calibri"/>
            </a:endParaRPr>
          </a:p>
          <a:p>
            <a:pPr marL="12700" marR="1555115" lvl="0" indent="0" algn="l" rtl="0">
              <a:lnSpc>
                <a:spcPct val="120000"/>
              </a:lnSpc>
              <a:spcBef>
                <a:spcPts val="0"/>
              </a:spcBef>
              <a:spcAft>
                <a:spcPts val="0"/>
              </a:spcAft>
              <a:buNone/>
            </a:pPr>
            <a:r>
              <a:rPr lang="en" sz="2800">
                <a:solidFill>
                  <a:schemeClr val="dk1"/>
                </a:solidFill>
                <a:latin typeface="Calibri"/>
                <a:ea typeface="Calibri"/>
                <a:cs typeface="Calibri"/>
                <a:sym typeface="Calibri"/>
              </a:rPr>
              <a:t>Career Pathways</a:t>
            </a:r>
            <a:endParaRPr sz="2800">
              <a:solidFill>
                <a:schemeClr val="dk1"/>
              </a:solidFill>
              <a:latin typeface="Calibri"/>
              <a:ea typeface="Calibri"/>
              <a:cs typeface="Calibri"/>
              <a:sym typeface="Calibri"/>
            </a:endParaRPr>
          </a:p>
          <a:p>
            <a:pPr marL="12700" marR="5080" lvl="0" indent="-635" algn="l" rtl="0">
              <a:lnSpc>
                <a:spcPct val="120000"/>
              </a:lnSpc>
              <a:spcBef>
                <a:spcPts val="0"/>
              </a:spcBef>
              <a:spcAft>
                <a:spcPts val="0"/>
              </a:spcAft>
              <a:buNone/>
            </a:pPr>
            <a:r>
              <a:rPr lang="en" sz="2800">
                <a:solidFill>
                  <a:schemeClr val="dk1"/>
                </a:solidFill>
                <a:latin typeface="Calibri"/>
                <a:ea typeface="Calibri"/>
                <a:cs typeface="Calibri"/>
                <a:sym typeface="Calibri"/>
              </a:rPr>
              <a:t>Workforce Data &amp; Outcomes  </a:t>
            </a:r>
            <a:endParaRPr sz="2800">
              <a:solidFill>
                <a:schemeClr val="dk1"/>
              </a:solidFill>
              <a:latin typeface="Calibri"/>
              <a:ea typeface="Calibri"/>
              <a:cs typeface="Calibri"/>
              <a:sym typeface="Calibri"/>
            </a:endParaRPr>
          </a:p>
          <a:p>
            <a:pPr marL="12700" marR="5080" lvl="0" indent="-635" algn="l" rtl="0">
              <a:lnSpc>
                <a:spcPct val="120000"/>
              </a:lnSpc>
              <a:spcBef>
                <a:spcPts val="0"/>
              </a:spcBef>
              <a:spcAft>
                <a:spcPts val="0"/>
              </a:spcAft>
              <a:buNone/>
            </a:pPr>
            <a:r>
              <a:rPr lang="en" sz="2800">
                <a:solidFill>
                  <a:schemeClr val="dk1"/>
                </a:solidFill>
                <a:latin typeface="Calibri"/>
                <a:ea typeface="Calibri"/>
                <a:cs typeface="Calibri"/>
                <a:sym typeface="Calibri"/>
              </a:rPr>
              <a:t>Curriculum</a:t>
            </a:r>
            <a:endParaRPr sz="2800">
              <a:solidFill>
                <a:schemeClr val="dk1"/>
              </a:solidFill>
              <a:latin typeface="Calibri"/>
              <a:ea typeface="Calibri"/>
              <a:cs typeface="Calibri"/>
              <a:sym typeface="Calibri"/>
            </a:endParaRPr>
          </a:p>
          <a:p>
            <a:pPr marL="12700" marR="0" lvl="0" indent="0" algn="l" rtl="0">
              <a:lnSpc>
                <a:spcPct val="100000"/>
              </a:lnSpc>
              <a:spcBef>
                <a:spcPts val="600"/>
              </a:spcBef>
              <a:spcAft>
                <a:spcPts val="0"/>
              </a:spcAft>
              <a:buNone/>
            </a:pPr>
            <a:r>
              <a:rPr lang="en" sz="2800" b="1">
                <a:solidFill>
                  <a:schemeClr val="dk1"/>
                </a:solidFill>
                <a:latin typeface="Calibri"/>
                <a:ea typeface="Calibri"/>
                <a:cs typeface="Calibri"/>
                <a:sym typeface="Calibri"/>
              </a:rPr>
              <a:t>CTE Faculty</a:t>
            </a:r>
            <a:endParaRPr sz="2800" b="1">
              <a:solidFill>
                <a:schemeClr val="dk1"/>
              </a:solidFill>
              <a:latin typeface="Calibri"/>
              <a:ea typeface="Calibri"/>
              <a:cs typeface="Calibri"/>
              <a:sym typeface="Calibri"/>
            </a:endParaRPr>
          </a:p>
          <a:p>
            <a:pPr marL="12700" marR="837564" lvl="0" indent="0" algn="l" rtl="0">
              <a:lnSpc>
                <a:spcPct val="120000"/>
              </a:lnSpc>
              <a:spcBef>
                <a:spcPts val="0"/>
              </a:spcBef>
              <a:spcAft>
                <a:spcPts val="0"/>
              </a:spcAft>
              <a:buNone/>
            </a:pPr>
            <a:r>
              <a:rPr lang="en" sz="2800">
                <a:solidFill>
                  <a:schemeClr val="dk1"/>
                </a:solidFill>
                <a:latin typeface="Calibri"/>
                <a:ea typeface="Calibri"/>
                <a:cs typeface="Calibri"/>
                <a:sym typeface="Calibri"/>
              </a:rPr>
              <a:t>Regional Coordination  </a:t>
            </a:r>
            <a:endParaRPr sz="2800">
              <a:solidFill>
                <a:schemeClr val="dk1"/>
              </a:solidFill>
              <a:latin typeface="Calibri"/>
              <a:ea typeface="Calibri"/>
              <a:cs typeface="Calibri"/>
              <a:sym typeface="Calibri"/>
            </a:endParaRPr>
          </a:p>
          <a:p>
            <a:pPr marL="12700" marR="837564" lvl="0" indent="0" algn="l" rtl="0">
              <a:lnSpc>
                <a:spcPct val="120000"/>
              </a:lnSpc>
              <a:spcBef>
                <a:spcPts val="0"/>
              </a:spcBef>
              <a:spcAft>
                <a:spcPts val="0"/>
              </a:spcAft>
              <a:buNone/>
            </a:pPr>
            <a:r>
              <a:rPr lang="en" sz="2800">
                <a:solidFill>
                  <a:schemeClr val="dk1"/>
                </a:solidFill>
                <a:latin typeface="Calibri"/>
                <a:ea typeface="Calibri"/>
                <a:cs typeface="Calibri"/>
                <a:sym typeface="Calibri"/>
              </a:rPr>
              <a:t>Funding</a:t>
            </a:r>
            <a:endParaRPr sz="2800">
              <a:solidFill>
                <a:schemeClr val="dk1"/>
              </a:solidFill>
              <a:latin typeface="Calibri"/>
              <a:ea typeface="Calibri"/>
              <a:cs typeface="Calibri"/>
              <a:sym typeface="Calibri"/>
            </a:endParaRPr>
          </a:p>
        </p:txBody>
      </p:sp>
      <p:sp>
        <p:nvSpPr>
          <p:cNvPr id="283" name="Google Shape;283;p42"/>
          <p:cNvSpPr txBox="1">
            <a:spLocks noGrp="1"/>
          </p:cNvSpPr>
          <p:nvPr>
            <p:ph type="sldNum" idx="12"/>
          </p:nvPr>
        </p:nvSpPr>
        <p:spPr>
          <a:xfrm>
            <a:off x="11772053" y="6683375"/>
            <a:ext cx="222672" cy="276999"/>
          </a:xfrm>
          <a:prstGeom prst="rect">
            <a:avLst/>
          </a:prstGeom>
          <a:noFill/>
          <a:ln>
            <a:noFill/>
          </a:ln>
        </p:spPr>
        <p:txBody>
          <a:bodyPr spcFirstLastPara="1" wrap="square" lIns="0" tIns="0" rIns="0" bIns="0" anchor="ctr" anchorCtr="0">
            <a:spAutoFit/>
          </a:bodyPr>
          <a:lstStyle/>
          <a:p>
            <a:pPr marL="25400" lvl="0" indent="0" algn="l" rtl="0">
              <a:lnSpc>
                <a:spcPct val="68214"/>
              </a:lnSpc>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3"/>
          <p:cNvSpPr txBox="1">
            <a:spLocks noGrp="1"/>
          </p:cNvSpPr>
          <p:nvPr>
            <p:ph type="body" idx="1"/>
          </p:nvPr>
        </p:nvSpPr>
        <p:spPr>
          <a:xfrm>
            <a:off x="764628" y="2849908"/>
            <a:ext cx="10515600" cy="400809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444"/>
              </a:spcBef>
              <a:spcAft>
                <a:spcPts val="0"/>
              </a:spcAft>
              <a:buSzPct val="85000"/>
              <a:buNone/>
            </a:pPr>
            <a:r>
              <a:rPr lang="en" sz="900" dirty="0"/>
              <a:t> </a:t>
            </a:r>
            <a:endParaRPr sz="900" dirty="0"/>
          </a:p>
          <a:p>
            <a:pPr marL="514350" lvl="0" indent="-514350" algn="l" rtl="0">
              <a:spcBef>
                <a:spcPts val="444"/>
              </a:spcBef>
              <a:spcAft>
                <a:spcPts val="0"/>
              </a:spcAft>
              <a:buSzPct val="85000"/>
              <a:buFont typeface="Arial"/>
              <a:buAutoNum type="alphaUcPeriod"/>
            </a:pPr>
            <a:r>
              <a:rPr lang="en" dirty="0"/>
              <a:t>Clarify legislative and regulatory </a:t>
            </a:r>
            <a:r>
              <a:rPr lang="en" b="1" dirty="0"/>
              <a:t>barriers to hiring CTE instructors </a:t>
            </a:r>
            <a:r>
              <a:rPr lang="en" dirty="0"/>
              <a:t>who may not meet existing college hiring standards, but possess significant industry experience.</a:t>
            </a:r>
            <a:endParaRPr dirty="0"/>
          </a:p>
          <a:p>
            <a:pPr marL="514350" lvl="0" indent="-514350" algn="l" rtl="0">
              <a:spcBef>
                <a:spcPts val="444"/>
              </a:spcBef>
              <a:spcAft>
                <a:spcPts val="0"/>
              </a:spcAft>
              <a:buSzPct val="85000"/>
              <a:buFont typeface="Arial"/>
              <a:buAutoNum type="alphaUcPeriod"/>
            </a:pPr>
            <a:r>
              <a:rPr lang="en" b="1" dirty="0"/>
              <a:t>Disseminate effective practices </a:t>
            </a:r>
            <a:r>
              <a:rPr lang="en" dirty="0"/>
              <a:t>in the recruitment and hiring of diverse faculty and the application of minimum qualifications and equivalencies. </a:t>
            </a:r>
            <a:endParaRPr dirty="0"/>
          </a:p>
          <a:p>
            <a:pPr marL="514350" lvl="0" indent="-514350" algn="l" rtl="0">
              <a:spcBef>
                <a:spcPts val="444"/>
              </a:spcBef>
              <a:spcAft>
                <a:spcPts val="0"/>
              </a:spcAft>
              <a:buSzPct val="85000"/>
              <a:buFont typeface="Arial"/>
              <a:buAutoNum type="alphaUcPeriod"/>
            </a:pPr>
            <a:r>
              <a:rPr lang="en" dirty="0"/>
              <a:t>Develop </a:t>
            </a:r>
            <a:r>
              <a:rPr lang="en" b="1" dirty="0"/>
              <a:t>pipelines to recruit community college faculty </a:t>
            </a:r>
            <a:r>
              <a:rPr lang="en" dirty="0"/>
              <a:t>with industry expertise through collaborations with higher education, business, and industry professional organizations. </a:t>
            </a:r>
            <a:endParaRPr dirty="0"/>
          </a:p>
          <a:p>
            <a:pPr marL="514350" lvl="0" indent="-514350" algn="l" rtl="0">
              <a:spcBef>
                <a:spcPts val="444"/>
              </a:spcBef>
              <a:spcAft>
                <a:spcPts val="0"/>
              </a:spcAft>
              <a:buSzPct val="85000"/>
              <a:buFont typeface="Arial"/>
              <a:buAutoNum type="alphaUcPeriod"/>
            </a:pPr>
            <a:r>
              <a:rPr lang="en" b="1" dirty="0"/>
              <a:t>Establish a mentorship model </a:t>
            </a:r>
            <a:r>
              <a:rPr lang="en" dirty="0"/>
              <a:t>that delineates pathways for industry professionals to intern at colleges to gain teaching skills, knowledge, and experience while pursuing an associate degree or an equivalent.”</a:t>
            </a:r>
            <a:endParaRPr dirty="0"/>
          </a:p>
          <a:p>
            <a:pPr marL="457200" lvl="1" indent="-83026" algn="l" rtl="0">
              <a:spcBef>
                <a:spcPts val="370"/>
              </a:spcBef>
              <a:spcAft>
                <a:spcPts val="0"/>
              </a:spcAft>
              <a:buSzPct val="85000"/>
              <a:buNone/>
            </a:pPr>
            <a:endParaRPr dirty="0"/>
          </a:p>
          <a:p>
            <a:pPr marL="182880" lvl="0" indent="-63055" algn="l" rtl="0">
              <a:spcBef>
                <a:spcPts val="444"/>
              </a:spcBef>
              <a:spcAft>
                <a:spcPts val="0"/>
              </a:spcAft>
              <a:buSzPct val="85000"/>
              <a:buNone/>
            </a:pPr>
            <a:endParaRPr dirty="0"/>
          </a:p>
        </p:txBody>
      </p:sp>
      <p:sp>
        <p:nvSpPr>
          <p:cNvPr id="292" name="Google Shape;292;p43">
            <a:extLst>
              <a:ext uri="{C183D7F6-B498-43B3-948B-1728B52AA6E4}">
                <adec:decorative xmlns:adec="http://schemas.microsoft.com/office/drawing/2017/decorative" val="1"/>
              </a:ext>
            </a:extLst>
          </p:cNvPr>
          <p:cNvSpPr/>
          <p:nvPr/>
        </p:nvSpPr>
        <p:spPr>
          <a:xfrm>
            <a:off x="3794234" y="517452"/>
            <a:ext cx="4603532" cy="146765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 name="Title 2">
            <a:extLst>
              <a:ext uri="{FF2B5EF4-FFF2-40B4-BE49-F238E27FC236}">
                <a16:creationId xmlns:a16="http://schemas.microsoft.com/office/drawing/2014/main" id="{6EE8EEC0-2D8C-2CFF-724F-C152F3A0C976}"/>
              </a:ext>
            </a:extLst>
          </p:cNvPr>
          <p:cNvSpPr>
            <a:spLocks noGrp="1"/>
          </p:cNvSpPr>
          <p:nvPr>
            <p:ph type="title"/>
          </p:nvPr>
        </p:nvSpPr>
        <p:spPr>
          <a:xfrm>
            <a:off x="764628" y="2144129"/>
            <a:ext cx="9961637" cy="900803"/>
          </a:xfrm>
        </p:spPr>
        <p:txBody>
          <a:bodyPr>
            <a:normAutofit/>
          </a:bodyPr>
          <a:lstStyle/>
          <a:p>
            <a:r>
              <a:rPr lang="en-US" sz="2600" b="1" dirty="0"/>
              <a:t>“Increase the pool of qualified CTE instructors by addressing CTE faculty recruitment and hiring practices. </a:t>
            </a:r>
            <a:endParaRPr lang="en-US"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5" name="Title 4">
            <a:extLst>
              <a:ext uri="{FF2B5EF4-FFF2-40B4-BE49-F238E27FC236}">
                <a16:creationId xmlns:a16="http://schemas.microsoft.com/office/drawing/2014/main" id="{4BE55163-4EE5-4B0D-32AC-D799CC50483B}"/>
              </a:ext>
            </a:extLst>
          </p:cNvPr>
          <p:cNvSpPr>
            <a:spLocks noGrp="1"/>
          </p:cNvSpPr>
          <p:nvPr>
            <p:ph type="title"/>
          </p:nvPr>
        </p:nvSpPr>
        <p:spPr/>
        <p:txBody>
          <a:bodyPr/>
          <a:lstStyle/>
          <a:p>
            <a:r>
              <a:rPr lang="en-US" dirty="0"/>
              <a:t>Chancellor’s office CTE Minimum Qualifications Work Group</a:t>
            </a:r>
          </a:p>
        </p:txBody>
      </p:sp>
      <p:sp>
        <p:nvSpPr>
          <p:cNvPr id="298" name="Google Shape;298;p44"/>
          <p:cNvSpPr txBox="1">
            <a:spLocks noGrp="1"/>
          </p:cNvSpPr>
          <p:nvPr>
            <p:ph type="body" idx="1"/>
          </p:nvPr>
        </p:nvSpPr>
        <p:spPr>
          <a:xfrm>
            <a:off x="754118" y="1789042"/>
            <a:ext cx="10515600" cy="4482549"/>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480"/>
              </a:spcBef>
              <a:spcAft>
                <a:spcPts val="0"/>
              </a:spcAft>
              <a:buSzPct val="85000"/>
              <a:buNone/>
            </a:pPr>
            <a:endParaRPr dirty="0"/>
          </a:p>
          <a:p>
            <a:pPr marL="182880" lvl="0" indent="-163449" algn="l" rtl="0">
              <a:spcBef>
                <a:spcPts val="480"/>
              </a:spcBef>
              <a:spcAft>
                <a:spcPts val="0"/>
              </a:spcAft>
              <a:buSzPct val="85000"/>
              <a:buChar char="•"/>
            </a:pPr>
            <a:r>
              <a:rPr lang="en" dirty="0"/>
              <a:t>Academic Senate</a:t>
            </a:r>
            <a:endParaRPr dirty="0"/>
          </a:p>
          <a:p>
            <a:pPr marL="182880" lvl="0" indent="0" algn="l" rtl="0">
              <a:spcBef>
                <a:spcPts val="480"/>
              </a:spcBef>
              <a:spcAft>
                <a:spcPts val="0"/>
              </a:spcAft>
              <a:buNone/>
            </a:pPr>
            <a:endParaRPr dirty="0"/>
          </a:p>
          <a:p>
            <a:pPr marL="182880" lvl="0" indent="-163449" algn="l" rtl="0">
              <a:spcBef>
                <a:spcPts val="480"/>
              </a:spcBef>
              <a:spcAft>
                <a:spcPts val="0"/>
              </a:spcAft>
              <a:buSzPct val="85000"/>
              <a:buChar char="•"/>
            </a:pPr>
            <a:r>
              <a:rPr lang="en" dirty="0"/>
              <a:t>Chief Instructional Officers </a:t>
            </a:r>
            <a:endParaRPr dirty="0"/>
          </a:p>
          <a:p>
            <a:pPr marL="0" lvl="0" indent="0" algn="l" rtl="0">
              <a:spcBef>
                <a:spcPts val="480"/>
              </a:spcBef>
              <a:spcAft>
                <a:spcPts val="0"/>
              </a:spcAft>
              <a:buNone/>
            </a:pPr>
            <a:endParaRPr dirty="0"/>
          </a:p>
          <a:p>
            <a:pPr marL="182880" lvl="0" indent="-163449" algn="l" rtl="0">
              <a:spcBef>
                <a:spcPts val="480"/>
              </a:spcBef>
              <a:spcAft>
                <a:spcPts val="0"/>
              </a:spcAft>
              <a:buSzPct val="85000"/>
              <a:buChar char="•"/>
            </a:pPr>
            <a:r>
              <a:rPr lang="en" dirty="0"/>
              <a:t>College Presidents</a:t>
            </a:r>
            <a:endParaRPr dirty="0"/>
          </a:p>
          <a:p>
            <a:pPr marL="0" lvl="0" indent="0" algn="l" rtl="0">
              <a:spcBef>
                <a:spcPts val="480"/>
              </a:spcBef>
              <a:spcAft>
                <a:spcPts val="0"/>
              </a:spcAft>
              <a:buNone/>
            </a:pPr>
            <a:endParaRPr dirty="0"/>
          </a:p>
          <a:p>
            <a:pPr marL="182880" lvl="0" indent="-163449" algn="l" rtl="0">
              <a:spcBef>
                <a:spcPts val="480"/>
              </a:spcBef>
              <a:spcAft>
                <a:spcPts val="0"/>
              </a:spcAft>
              <a:buSzPct val="85000"/>
              <a:buChar char="•"/>
            </a:pPr>
            <a:r>
              <a:rPr lang="en" dirty="0"/>
              <a:t>Human Resources </a:t>
            </a:r>
            <a:endParaRPr dirty="0"/>
          </a:p>
          <a:p>
            <a:pPr marL="0" lvl="0" indent="0" algn="l" rtl="0">
              <a:spcBef>
                <a:spcPts val="480"/>
              </a:spcBef>
              <a:spcAft>
                <a:spcPts val="0"/>
              </a:spcAft>
              <a:buNone/>
            </a:pPr>
            <a:endParaRPr dirty="0"/>
          </a:p>
          <a:p>
            <a:pPr marL="182880" lvl="0" indent="-163449" algn="l" rtl="0">
              <a:spcBef>
                <a:spcPts val="480"/>
              </a:spcBef>
              <a:spcAft>
                <a:spcPts val="0"/>
              </a:spcAft>
              <a:buSzPct val="85000"/>
              <a:buChar char="•"/>
            </a:pPr>
            <a:r>
              <a:rPr lang="en" dirty="0"/>
              <a:t>California Community College Chancellor’s Office</a:t>
            </a:r>
            <a:endParaRPr dirty="0"/>
          </a:p>
          <a:p>
            <a:pPr marL="182880" lvl="0" indent="-53339" algn="l" rtl="0">
              <a:spcBef>
                <a:spcPts val="480"/>
              </a:spcBef>
              <a:spcAft>
                <a:spcPts val="0"/>
              </a:spcAft>
              <a:buSzPct val="850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5"/>
          <p:cNvSpPr txBox="1">
            <a:spLocks noGrp="1"/>
          </p:cNvSpPr>
          <p:nvPr>
            <p:ph type="title"/>
          </p:nvPr>
        </p:nvSpPr>
        <p:spPr>
          <a:xfrm>
            <a:off x="609599" y="569654"/>
            <a:ext cx="11357113"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r>
              <a:rPr lang="en" sz="3400" b="1" dirty="0"/>
              <a:t>Where did the CTE equivalency examples come from?</a:t>
            </a:r>
            <a:endParaRPr sz="3400" dirty="0"/>
          </a:p>
        </p:txBody>
      </p:sp>
      <p:sp>
        <p:nvSpPr>
          <p:cNvPr id="304" name="Google Shape;304;p45"/>
          <p:cNvSpPr txBox="1">
            <a:spLocks noGrp="1"/>
          </p:cNvSpPr>
          <p:nvPr>
            <p:ph type="body" idx="1"/>
          </p:nvPr>
        </p:nvSpPr>
        <p:spPr>
          <a:xfrm>
            <a:off x="712966" y="1332317"/>
            <a:ext cx="11357113" cy="5366657"/>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SzPct val="85000"/>
              <a:buNone/>
            </a:pPr>
            <a:r>
              <a:rPr lang="en" sz="8000" b="1"/>
              <a:t>Chancellor’s Request of a Survey: 43 Colleges</a:t>
            </a:r>
            <a:endParaRPr sz="8000"/>
          </a:p>
          <a:p>
            <a:pPr marL="0" lvl="0" indent="0" algn="l" rtl="0">
              <a:spcBef>
                <a:spcPts val="400"/>
              </a:spcBef>
              <a:spcAft>
                <a:spcPts val="0"/>
              </a:spcAft>
              <a:buSzPct val="85000"/>
              <a:buNone/>
            </a:pPr>
            <a:r>
              <a:rPr lang="en" sz="8000" b="1"/>
              <a:t>Comments in the survey</a:t>
            </a:r>
            <a:endParaRPr/>
          </a:p>
          <a:p>
            <a:pPr marL="0" lvl="0" indent="0" algn="l" rtl="0">
              <a:spcBef>
                <a:spcPts val="400"/>
              </a:spcBef>
              <a:spcAft>
                <a:spcPts val="0"/>
              </a:spcAft>
              <a:buSzPct val="85000"/>
              <a:buNone/>
            </a:pPr>
            <a:endParaRPr sz="8000" b="1"/>
          </a:p>
          <a:p>
            <a:pPr marL="182880" lvl="0" indent="-182880" algn="l" rtl="0">
              <a:spcBef>
                <a:spcPts val="400"/>
              </a:spcBef>
              <a:spcAft>
                <a:spcPts val="0"/>
              </a:spcAft>
              <a:buSzPct val="85000"/>
              <a:buChar char="•"/>
            </a:pPr>
            <a:r>
              <a:rPr lang="en" sz="8000"/>
              <a:t>Recognize the abilities people have who are</a:t>
            </a:r>
            <a:endParaRPr/>
          </a:p>
          <a:p>
            <a:pPr marL="182880" lvl="0" indent="-74929" algn="l" rtl="0">
              <a:spcBef>
                <a:spcPts val="400"/>
              </a:spcBef>
              <a:spcAft>
                <a:spcPts val="0"/>
              </a:spcAft>
              <a:buSzPct val="85000"/>
              <a:buNone/>
            </a:pPr>
            <a:endParaRPr sz="8000"/>
          </a:p>
          <a:p>
            <a:pPr marL="182880" lvl="0" indent="-182880" algn="l" rtl="0">
              <a:spcBef>
                <a:spcPts val="400"/>
              </a:spcBef>
              <a:spcAft>
                <a:spcPts val="0"/>
              </a:spcAft>
              <a:buSzPct val="85000"/>
              <a:buChar char="•"/>
            </a:pPr>
            <a:r>
              <a:rPr lang="en" sz="8000"/>
              <a:t>eminent or nationally recognized experts in their field, without an Associate Degree</a:t>
            </a:r>
            <a:endParaRPr/>
          </a:p>
          <a:p>
            <a:pPr marL="0" lvl="0" indent="0" algn="l" rtl="0">
              <a:spcBef>
                <a:spcPts val="400"/>
              </a:spcBef>
              <a:spcAft>
                <a:spcPts val="0"/>
              </a:spcAft>
              <a:buSzPct val="85000"/>
              <a:buNone/>
            </a:pPr>
            <a:r>
              <a:rPr lang="en" sz="8000"/>
              <a:t> </a:t>
            </a:r>
            <a:endParaRPr/>
          </a:p>
          <a:p>
            <a:pPr marL="182880" lvl="0" indent="-182880" algn="l" rtl="0">
              <a:spcBef>
                <a:spcPts val="400"/>
              </a:spcBef>
              <a:spcAft>
                <a:spcPts val="0"/>
              </a:spcAft>
              <a:buSzPct val="85000"/>
              <a:buChar char="•"/>
            </a:pPr>
            <a:r>
              <a:rPr lang="en" sz="8000"/>
              <a:t>very small pool of applicants, often far less than 10, as opposed to general education areas that get 100’s of applicants. </a:t>
            </a:r>
            <a:endParaRPr/>
          </a:p>
          <a:p>
            <a:pPr marL="182880" lvl="0" indent="-74929" algn="l" rtl="0">
              <a:spcBef>
                <a:spcPts val="400"/>
              </a:spcBef>
              <a:spcAft>
                <a:spcPts val="0"/>
              </a:spcAft>
              <a:buSzPct val="85000"/>
              <a:buNone/>
            </a:pPr>
            <a:endParaRPr sz="8000"/>
          </a:p>
          <a:p>
            <a:pPr marL="182880" lvl="0" indent="-182880" algn="l" rtl="0">
              <a:spcBef>
                <a:spcPts val="400"/>
              </a:spcBef>
              <a:spcAft>
                <a:spcPts val="0"/>
              </a:spcAft>
              <a:buSzPct val="85000"/>
              <a:buChar char="•"/>
            </a:pPr>
            <a:r>
              <a:rPr lang="en" sz="8000"/>
              <a:t>not understanding their CTE colleagues issues and programs. </a:t>
            </a:r>
            <a:endParaRPr/>
          </a:p>
          <a:p>
            <a:pPr marL="182880" lvl="0" indent="-74929" algn="l" rtl="0">
              <a:spcBef>
                <a:spcPts val="400"/>
              </a:spcBef>
              <a:spcAft>
                <a:spcPts val="0"/>
              </a:spcAft>
              <a:buSzPct val="85000"/>
              <a:buNone/>
            </a:pPr>
            <a:endParaRPr sz="8000"/>
          </a:p>
          <a:p>
            <a:pPr marL="182880" lvl="0" indent="-182880" algn="l" rtl="0">
              <a:spcBef>
                <a:spcPts val="400"/>
              </a:spcBef>
              <a:spcAft>
                <a:spcPts val="0"/>
              </a:spcAft>
              <a:buSzPct val="85000"/>
              <a:buChar char="•"/>
            </a:pPr>
            <a:r>
              <a:rPr lang="en" sz="8000"/>
              <a:t>Many comment on the irony of college preparing people for work, yet we didn’t accept industry credentials (the very place we are sending students to work) as equivalent to an Associate Degree. </a:t>
            </a:r>
            <a:endParaRPr/>
          </a:p>
          <a:p>
            <a:pPr marL="182880" lvl="0" indent="-74929" algn="l" rtl="0">
              <a:spcBef>
                <a:spcPts val="400"/>
              </a:spcBef>
              <a:spcAft>
                <a:spcPts val="0"/>
              </a:spcAft>
              <a:buSzPct val="85000"/>
              <a:buNone/>
            </a:pPr>
            <a:endParaRPr sz="8000"/>
          </a:p>
          <a:p>
            <a:pPr marL="182880" lvl="0" indent="-182880" algn="l" rtl="0">
              <a:spcBef>
                <a:spcPts val="400"/>
              </a:spcBef>
              <a:spcAft>
                <a:spcPts val="0"/>
              </a:spcAft>
              <a:buSzPct val="85000"/>
              <a:buChar char="•"/>
            </a:pPr>
            <a:r>
              <a:rPr lang="en" sz="8000"/>
              <a:t>a mismatch of what colleges require and what the industry actually needs and wants. Colleges are preparing people for jobs in industries that sponsor the industry credentials yet the college does not accept the industry experts as instructors with the industry credentials.</a:t>
            </a:r>
            <a:endParaRPr/>
          </a:p>
          <a:p>
            <a:pPr marL="0" lvl="0" indent="0" algn="l" rtl="0">
              <a:spcBef>
                <a:spcPts val="280"/>
              </a:spcBef>
              <a:spcAft>
                <a:spcPts val="0"/>
              </a:spcAft>
              <a:buSzPct val="85000"/>
              <a:buNone/>
            </a:pPr>
            <a:br>
              <a:rPr lang="en" sz="5600"/>
            </a:br>
            <a:br>
              <a:rPr lang="en" sz="5600"/>
            </a:br>
            <a:endParaRPr sz="5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p:cNvSpPr txBox="1">
            <a:spLocks noGrp="1"/>
          </p:cNvSpPr>
          <p:nvPr>
            <p:ph type="title" idx="4294967295"/>
          </p:nvPr>
        </p:nvSpPr>
        <p:spPr>
          <a:xfrm>
            <a:off x="609600" y="533400"/>
            <a:ext cx="10972800" cy="990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0"/>
              </a:spcBef>
              <a:spcAft>
                <a:spcPts val="0"/>
              </a:spcAft>
              <a:buClr>
                <a:schemeClr val="dk2"/>
              </a:buClr>
              <a:buSzPct val="100000"/>
              <a:buFont typeface="Arial"/>
              <a:buNone/>
              <a:tabLst/>
              <a:defRPr/>
            </a:pPr>
            <a:r>
              <a:rPr kumimoji="0" lang="en-US" sz="4000" b="1" i="0" u="none" strike="noStrike" kern="1200" cap="none" spc="0" normalizeH="0" baseline="0" noProof="0" dirty="0">
                <a:ln>
                  <a:noFill/>
                </a:ln>
                <a:solidFill>
                  <a:schemeClr val="dk2"/>
                </a:solidFill>
                <a:effectLst/>
                <a:uLnTx/>
                <a:uFillTx/>
                <a:latin typeface="Arial"/>
                <a:ea typeface="Arial"/>
                <a:cs typeface="Arial"/>
                <a:sym typeface="Arial"/>
              </a:rPr>
              <a:t>Survey of CTE Faculty and a few Deans: Does your program have challenges hiring CTE faculty?</a:t>
            </a:r>
          </a:p>
        </p:txBody>
      </p:sp>
      <p:sp>
        <p:nvSpPr>
          <p:cNvPr id="310" name="Google Shape;310;p46"/>
          <p:cNvSpPr txBo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182880" marR="0" lvl="0" indent="-53339" algn="l" rtl="0">
              <a:spcBef>
                <a:spcPts val="0"/>
              </a:spcBef>
              <a:spcAft>
                <a:spcPts val="0"/>
              </a:spcAft>
              <a:buClr>
                <a:schemeClr val="accent1"/>
              </a:buClr>
              <a:buSzPts val="2040"/>
              <a:buFont typeface="Arial"/>
              <a:buNone/>
            </a:pPr>
            <a:endParaRPr sz="2400">
              <a:solidFill>
                <a:schemeClr val="dk1"/>
              </a:solidFill>
            </a:endParaRPr>
          </a:p>
          <a:p>
            <a:pPr marL="182880" marR="0" lvl="0" indent="-53339" algn="l" rtl="0">
              <a:spcBef>
                <a:spcPts val="0"/>
              </a:spcBef>
              <a:spcAft>
                <a:spcPts val="0"/>
              </a:spcAft>
              <a:buClr>
                <a:schemeClr val="accent1"/>
              </a:buClr>
              <a:buSzPts val="2040"/>
              <a:buFont typeface="Arial"/>
              <a:buNone/>
            </a:pPr>
            <a:endParaRPr sz="2400">
              <a:solidFill>
                <a:schemeClr val="dk1"/>
              </a:solidFill>
            </a:endParaRPr>
          </a:p>
          <a:p>
            <a:pPr marL="182880" marR="0" lvl="0" indent="-182880" algn="l" rtl="0">
              <a:spcBef>
                <a:spcPts val="480"/>
              </a:spcBef>
              <a:spcAft>
                <a:spcPts val="0"/>
              </a:spcAft>
              <a:buClr>
                <a:schemeClr val="accent1"/>
              </a:buClr>
              <a:buSzPts val="2040"/>
              <a:buFont typeface="Arial"/>
              <a:buChar char="•"/>
            </a:pPr>
            <a:r>
              <a:rPr lang="en" sz="2400">
                <a:solidFill>
                  <a:schemeClr val="dk1"/>
                </a:solidFill>
                <a:latin typeface="Arial"/>
                <a:ea typeface="Arial"/>
                <a:cs typeface="Arial"/>
                <a:sym typeface="Arial"/>
              </a:rPr>
              <a:t>“Boils down to this- </a:t>
            </a:r>
            <a:r>
              <a:rPr lang="en" sz="2400" b="1">
                <a:solidFill>
                  <a:schemeClr val="dk1"/>
                </a:solidFill>
                <a:latin typeface="Arial"/>
                <a:ea typeface="Arial"/>
                <a:cs typeface="Arial"/>
                <a:sym typeface="Arial"/>
              </a:rPr>
              <a:t>Experience</a:t>
            </a:r>
            <a:r>
              <a:rPr lang="en" sz="2400">
                <a:solidFill>
                  <a:schemeClr val="dk1"/>
                </a:solidFill>
                <a:latin typeface="Arial"/>
                <a:ea typeface="Arial"/>
                <a:cs typeface="Arial"/>
                <a:sym typeface="Arial"/>
              </a:rPr>
              <a:t> should be the most important factor in any CTE discipline.”</a:t>
            </a:r>
            <a:endParaRPr/>
          </a:p>
          <a:p>
            <a:pPr marL="182880" marR="0" lvl="0" indent="-53339" algn="l" rtl="0">
              <a:spcBef>
                <a:spcPts val="480"/>
              </a:spcBef>
              <a:spcAft>
                <a:spcPts val="0"/>
              </a:spcAft>
              <a:buClr>
                <a:schemeClr val="accent1"/>
              </a:buClr>
              <a:buSzPts val="2040"/>
              <a:buFont typeface="Arial"/>
              <a:buNone/>
            </a:pPr>
            <a:endParaRPr sz="2400">
              <a:solidFill>
                <a:schemeClr val="dk1"/>
              </a:solidFill>
              <a:latin typeface="Arial"/>
              <a:ea typeface="Arial"/>
              <a:cs typeface="Arial"/>
              <a:sym typeface="Arial"/>
            </a:endParaRPr>
          </a:p>
          <a:p>
            <a:pPr marL="182880" marR="0" lvl="0" indent="-182880" algn="l" rtl="0">
              <a:spcBef>
                <a:spcPts val="480"/>
              </a:spcBef>
              <a:spcAft>
                <a:spcPts val="0"/>
              </a:spcAft>
              <a:buClr>
                <a:schemeClr val="accent1"/>
              </a:buClr>
              <a:buSzPts val="2040"/>
              <a:buFont typeface="Arial"/>
              <a:buChar char="•"/>
            </a:pPr>
            <a:r>
              <a:rPr lang="en" sz="2400">
                <a:solidFill>
                  <a:schemeClr val="dk1"/>
                </a:solidFill>
                <a:latin typeface="Arial"/>
                <a:ea typeface="Arial"/>
                <a:cs typeface="Arial"/>
                <a:sym typeface="Arial"/>
              </a:rPr>
              <a:t>“The need to </a:t>
            </a:r>
            <a:r>
              <a:rPr lang="en" sz="2400" b="1">
                <a:solidFill>
                  <a:schemeClr val="dk1"/>
                </a:solidFill>
                <a:latin typeface="Arial"/>
                <a:ea typeface="Arial"/>
                <a:cs typeface="Arial"/>
                <a:sym typeface="Arial"/>
              </a:rPr>
              <a:t>revise the equivalency evaluation process </a:t>
            </a:r>
            <a:r>
              <a:rPr lang="en" sz="2400">
                <a:solidFill>
                  <a:schemeClr val="dk1"/>
                </a:solidFill>
                <a:latin typeface="Arial"/>
                <a:ea typeface="Arial"/>
                <a:cs typeface="Arial"/>
                <a:sym typeface="Arial"/>
              </a:rPr>
              <a:t>for industry experts that do not have an AA/AS degree is extreme.”</a:t>
            </a:r>
            <a:endParaRPr/>
          </a:p>
          <a:p>
            <a:pPr marL="182880" marR="0" lvl="0" indent="-53339" algn="l" rtl="0">
              <a:spcBef>
                <a:spcPts val="480"/>
              </a:spcBef>
              <a:spcAft>
                <a:spcPts val="0"/>
              </a:spcAft>
              <a:buClr>
                <a:schemeClr val="accent1"/>
              </a:buClr>
              <a:buSzPts val="2040"/>
              <a:buFont typeface="Arial"/>
              <a:buNone/>
            </a:pPr>
            <a:endParaRPr sz="2400">
              <a:solidFill>
                <a:schemeClr val="dk1"/>
              </a:solidFill>
              <a:latin typeface="Arial"/>
              <a:ea typeface="Arial"/>
              <a:cs typeface="Arial"/>
              <a:sym typeface="Arial"/>
            </a:endParaRPr>
          </a:p>
          <a:p>
            <a:pPr marL="0" marR="0" lvl="0" indent="0" algn="l" rtl="0">
              <a:spcBef>
                <a:spcPts val="480"/>
              </a:spcBef>
              <a:spcAft>
                <a:spcPts val="0"/>
              </a:spcAft>
              <a:buClr>
                <a:schemeClr val="accent1"/>
              </a:buClr>
              <a:buSzPts val="2040"/>
              <a:buFont typeface="Arial"/>
              <a:buNone/>
            </a:pPr>
            <a:r>
              <a:rPr lang="en" sz="2400">
                <a:solidFill>
                  <a:schemeClr val="dk1"/>
                </a:solidFill>
                <a:latin typeface="Arial"/>
                <a:ea typeface="Arial"/>
                <a:cs typeface="Arial"/>
                <a:sym typeface="Arial"/>
              </a:rPr>
              <a:t>Many CTE faculty find it nearly impossible to hire industry experts.</a:t>
            </a:r>
            <a:endParaRPr/>
          </a:p>
          <a:p>
            <a:pPr marL="0" marR="0" lvl="0" indent="0" algn="l" rtl="0">
              <a:spcBef>
                <a:spcPts val="480"/>
              </a:spcBef>
              <a:spcAft>
                <a:spcPts val="0"/>
              </a:spcAft>
              <a:buClr>
                <a:schemeClr val="accent1"/>
              </a:buClr>
              <a:buSzPts val="2040"/>
              <a:buFont typeface="Arial"/>
              <a:buNone/>
            </a:pPr>
            <a:endParaRPr sz="2400">
              <a:solidFill>
                <a:schemeClr val="dk1"/>
              </a:solidFill>
              <a:latin typeface="Arial"/>
              <a:ea typeface="Arial"/>
              <a:cs typeface="Arial"/>
              <a:sym typeface="Arial"/>
            </a:endParaRPr>
          </a:p>
          <a:p>
            <a:pPr marL="182880" marR="0" lvl="0" indent="-53339" algn="l" rtl="0">
              <a:spcBef>
                <a:spcPts val="480"/>
              </a:spcBef>
              <a:spcAft>
                <a:spcPts val="0"/>
              </a:spcAft>
              <a:buClr>
                <a:schemeClr val="accent1"/>
              </a:buClr>
              <a:buSzPts val="2040"/>
              <a:buFont typeface="Arial"/>
              <a:buNone/>
            </a:pPr>
            <a:endParaRPr sz="2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7"/>
          <p:cNvSpPr txBox="1">
            <a:spLocks noGrp="1"/>
          </p:cNvSpPr>
          <p:nvPr>
            <p:ph type="title" idx="4294967295"/>
          </p:nvPr>
        </p:nvSpPr>
        <p:spPr>
          <a:xfrm>
            <a:off x="609600" y="533400"/>
            <a:ext cx="10972800" cy="990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2"/>
              </a:buClr>
              <a:buSzPts val="4000"/>
              <a:buFont typeface="Arial"/>
              <a:buNone/>
              <a:tabLst/>
              <a:defRPr/>
            </a:pPr>
            <a:r>
              <a:rPr kumimoji="0" lang="en-US" sz="4000" b="1" i="0" u="none" strike="noStrike" kern="1200" cap="none" spc="0" normalizeH="0" baseline="0" noProof="0" dirty="0">
                <a:ln>
                  <a:noFill/>
                </a:ln>
                <a:solidFill>
                  <a:schemeClr val="dk2"/>
                </a:solidFill>
                <a:effectLst/>
                <a:uLnTx/>
                <a:uFillTx/>
                <a:latin typeface="Arial"/>
                <a:ea typeface="Arial"/>
                <a:cs typeface="Arial"/>
                <a:sym typeface="Arial"/>
              </a:rPr>
              <a:t>Need for an Equivalency Resource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16" name="Google Shape;316;p47"/>
          <p:cNvSpPr txBox="1"/>
          <p:nvPr/>
        </p:nvSpPr>
        <p:spPr>
          <a:xfrm>
            <a:off x="609600" y="1673352"/>
            <a:ext cx="5384800" cy="4718304"/>
          </a:xfrm>
          <a:prstGeom prst="rect">
            <a:avLst/>
          </a:prstGeom>
          <a:noFill/>
          <a:ln>
            <a:noFill/>
          </a:ln>
        </p:spPr>
        <p:txBody>
          <a:bodyPr spcFirstLastPara="1" wrap="square" lIns="91425" tIns="45700" rIns="91425" bIns="45700" anchor="t" anchorCtr="0">
            <a:normAutofit/>
          </a:bodyPr>
          <a:lstStyle/>
          <a:p>
            <a:pPr marL="182880" marR="0" lvl="0" indent="-182880" algn="l" rtl="0">
              <a:spcBef>
                <a:spcPts val="0"/>
              </a:spcBef>
              <a:spcAft>
                <a:spcPts val="0"/>
              </a:spcAft>
              <a:buClr>
                <a:schemeClr val="accent1"/>
              </a:buClr>
              <a:buSzPts val="2040"/>
              <a:buFont typeface="Arial"/>
              <a:buChar char="•"/>
            </a:pPr>
            <a:r>
              <a:rPr lang="en" sz="2400">
                <a:solidFill>
                  <a:schemeClr val="dk1"/>
                </a:solidFill>
                <a:latin typeface="Arial"/>
                <a:ea typeface="Arial"/>
                <a:cs typeface="Arial"/>
                <a:sym typeface="Arial"/>
              </a:rPr>
              <a:t>Colleges and districts are struggling with consistent application of equivalency.</a:t>
            </a:r>
            <a:endParaRPr/>
          </a:p>
          <a:p>
            <a:pPr marL="182880" marR="0" lvl="0" indent="-53339" algn="l" rtl="0">
              <a:spcBef>
                <a:spcPts val="480"/>
              </a:spcBef>
              <a:spcAft>
                <a:spcPts val="0"/>
              </a:spcAft>
              <a:buClr>
                <a:schemeClr val="accent1"/>
              </a:buClr>
              <a:buSzPts val="2040"/>
              <a:buFont typeface="Arial"/>
              <a:buNone/>
            </a:pPr>
            <a:endParaRPr sz="2400">
              <a:solidFill>
                <a:schemeClr val="dk1"/>
              </a:solidFill>
              <a:latin typeface="Arial"/>
              <a:ea typeface="Arial"/>
              <a:cs typeface="Arial"/>
              <a:sym typeface="Arial"/>
            </a:endParaRPr>
          </a:p>
          <a:p>
            <a:pPr marL="182880" marR="0" lvl="0" indent="-182880" algn="l" rtl="0">
              <a:spcBef>
                <a:spcPts val="480"/>
              </a:spcBef>
              <a:spcAft>
                <a:spcPts val="0"/>
              </a:spcAft>
              <a:buClr>
                <a:schemeClr val="accent1"/>
              </a:buClr>
              <a:buSzPts val="2040"/>
              <a:buFont typeface="Arial"/>
              <a:buChar char="•"/>
            </a:pPr>
            <a:r>
              <a:rPr lang="en" sz="2400">
                <a:solidFill>
                  <a:schemeClr val="dk1"/>
                </a:solidFill>
                <a:latin typeface="Arial"/>
                <a:ea typeface="Arial"/>
                <a:cs typeface="Arial"/>
                <a:sym typeface="Arial"/>
              </a:rPr>
              <a:t>Most difficulties surround equivalence to the associate’s degree, particularly to the general education component.</a:t>
            </a:r>
            <a:endParaRPr/>
          </a:p>
          <a:p>
            <a:pPr marL="182880" marR="0" lvl="0" indent="-53339" algn="l" rtl="0">
              <a:spcBef>
                <a:spcPts val="480"/>
              </a:spcBef>
              <a:spcAft>
                <a:spcPts val="0"/>
              </a:spcAft>
              <a:buClr>
                <a:schemeClr val="accent1"/>
              </a:buClr>
              <a:buSzPts val="2040"/>
              <a:buFont typeface="Arial"/>
              <a:buNone/>
            </a:pPr>
            <a:endParaRPr sz="2400">
              <a:solidFill>
                <a:schemeClr val="dk1"/>
              </a:solidFill>
              <a:latin typeface="Arial"/>
              <a:ea typeface="Arial"/>
              <a:cs typeface="Arial"/>
              <a:sym typeface="Arial"/>
            </a:endParaRPr>
          </a:p>
        </p:txBody>
      </p:sp>
      <p:pic>
        <p:nvPicPr>
          <p:cNvPr id="317" name="Google Shape;317;p4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172200" y="1593337"/>
            <a:ext cx="5261113" cy="458362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1724</Words>
  <Application>Microsoft Office PowerPoint</Application>
  <PresentationFormat>Widescreen</PresentationFormat>
  <Paragraphs>194</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Palatino</vt:lpstr>
      <vt:lpstr>Arial</vt:lpstr>
      <vt:lpstr>Calibri</vt:lpstr>
      <vt:lpstr>Calibri Light</vt:lpstr>
      <vt:lpstr>Office Theme</vt:lpstr>
      <vt:lpstr>  CAREER TECHNICAL EDUCATION MINIMUM QUALIFICATIONS TOOL KIT</vt:lpstr>
      <vt:lpstr>Career Technical Education Faculty Minimum Qualifications Toolkit</vt:lpstr>
      <vt:lpstr>CTE Minimum Qualifications Tool Kit</vt:lpstr>
      <vt:lpstr>25 Strong Workforce Recommendations   Adopted by the Board of Governors in Fall 2015</vt:lpstr>
      <vt:lpstr>“Increase the pool of qualified CTE instructors by addressing CTE faculty recruitment and hiring practices. </vt:lpstr>
      <vt:lpstr>Chancellor’s office CTE Minimum Qualifications Work Group</vt:lpstr>
      <vt:lpstr>Where did the CTE equivalency examples come from?</vt:lpstr>
      <vt:lpstr>Survey of CTE Faculty and a few Deans: Does your program have challenges hiring CTE faculty?</vt:lpstr>
      <vt:lpstr>Need for an Equivalency Resource</vt:lpstr>
      <vt:lpstr>Who determines equivalency?</vt:lpstr>
      <vt:lpstr>Required: Local Equivalency Process</vt:lpstr>
      <vt:lpstr>Recommendations: Local Equivalency Process</vt:lpstr>
      <vt:lpstr>Equivalency Committees</vt:lpstr>
      <vt:lpstr>ASCCC Basic Principles for Granting Equivalency</vt:lpstr>
      <vt:lpstr>Why General Education?</vt:lpstr>
      <vt:lpstr>What General Education is required for an Associate of Arts or Associate of Sciences?</vt:lpstr>
      <vt:lpstr> General Education Area A  Natural Sciences </vt:lpstr>
      <vt:lpstr>General Education Area B  Social and Behavioral Sciences</vt:lpstr>
      <vt:lpstr>General Education Area C  Humanities</vt:lpstr>
      <vt:lpstr>General Education Area D.1.  Language and Rationality:  English Composition</vt:lpstr>
      <vt:lpstr>General Education Area D.2.  Language &amp; Rationality:  Communication &amp;  Analytical Thinking</vt:lpstr>
      <vt:lpstr>MQ Handbook &amp; CTE Minimum Qualifications Toolkit</vt:lpstr>
      <vt:lpstr>Questions?</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CAREER TECHNICAL EDUCATION MINIMUM QUALIFICATIONS TOOL KIT</dc:title>
  <dc:creator>Lynn Shaw</dc:creator>
  <cp:lastModifiedBy>Kyoko Hatano</cp:lastModifiedBy>
  <cp:revision>3</cp:revision>
  <dcterms:created xsi:type="dcterms:W3CDTF">2024-02-11T18:24:12Z</dcterms:created>
  <dcterms:modified xsi:type="dcterms:W3CDTF">2024-02-14T00:21:07Z</dcterms:modified>
</cp:coreProperties>
</file>