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91" r:id="rId2"/>
    <p:sldId id="292" r:id="rId3"/>
    <p:sldId id="293" r:id="rId4"/>
    <p:sldId id="294" r:id="rId5"/>
    <p:sldId id="295" r:id="rId6"/>
    <p:sldId id="296" r:id="rId7"/>
    <p:sldId id="297" r:id="rId8"/>
    <p:sldId id="298" r:id="rId9"/>
    <p:sldId id="299" r:id="rId10"/>
    <p:sldId id="300" r:id="rId11"/>
    <p:sldId id="301" r:id="rId12"/>
    <p:sldId id="302" r:id="rId13"/>
    <p:sldId id="303" r:id="rId14"/>
    <p:sldId id="30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5267" autoAdjust="0"/>
  </p:normalViewPr>
  <p:slideViewPr>
    <p:cSldViewPr snapToGrid="0">
      <p:cViewPr varScale="1">
        <p:scale>
          <a:sx n="84" d="100"/>
          <a:sy n="84" d="100"/>
        </p:scale>
        <p:origin x="629"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77775-23B4-D74A-8ED6-D08192FB15E2}"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F1E87-3E1B-F744-A3D7-12829AAED4E2}" type="slidenum">
              <a:rPr lang="en-US" smtClean="0"/>
              <a:t>‹#›</a:t>
            </a:fld>
            <a:endParaRPr lang="en-US"/>
          </a:p>
        </p:txBody>
      </p:sp>
    </p:spTree>
    <p:extLst>
      <p:ext uri="{BB962C8B-B14F-4D97-AF65-F5344CB8AC3E}">
        <p14:creationId xmlns:p14="http://schemas.microsoft.com/office/powerpoint/2010/main" val="293682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b60c035648_1_2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g2b60c035648_1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b60c035648_1_2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g2b60c035648_1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b60c035648_1_2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g2b60c035648_1_2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b60c035648_1_29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g2b60c035648_1_2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b60c035648_1_30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g2b60c035648_1_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500"/>
              <a:buFont typeface="Calibri"/>
              <a:buNone/>
            </a:pPr>
            <a:endParaRPr sz="400" dirty="0"/>
          </a:p>
        </p:txBody>
      </p:sp>
      <p:sp>
        <p:nvSpPr>
          <p:cNvPr id="518" name="Google Shape;51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b60c035648_1_2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g2b60c035648_1_2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b60c035648_1_2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g2b60c035648_1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b60c035648_1_2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g2b60c035648_1_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b60c035648_1_2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g2b60c035648_1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b60c035648_1_2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g2b60c035648_1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b60c035648_1_2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g2b60c035648_1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b60c035648_1_2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g2b60c035648_1_2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b60c035648_1_2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g2b60c035648_1_2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46266-5BCF-CF4F-F257-51695DE5BA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155543-C8D0-2A69-2DC7-B9834DACE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5EA6C2-1A16-B5C0-C4D0-24B06DCF2009}"/>
              </a:ext>
            </a:extLst>
          </p:cNvPr>
          <p:cNvSpPr>
            <a:spLocks noGrp="1"/>
          </p:cNvSpPr>
          <p:nvPr>
            <p:ph type="dt" sz="half" idx="10"/>
          </p:nvPr>
        </p:nvSpPr>
        <p:spPr/>
        <p:txBody>
          <a:bodyPr/>
          <a:lstStyle/>
          <a:p>
            <a:fld id="{2EC906EF-EB12-6845-88B9-7C401A39B21D}" type="datetimeFigureOut">
              <a:rPr lang="en-US" smtClean="0"/>
              <a:t>2/13/2024</a:t>
            </a:fld>
            <a:endParaRPr lang="en-US"/>
          </a:p>
        </p:txBody>
      </p:sp>
      <p:sp>
        <p:nvSpPr>
          <p:cNvPr id="5" name="Footer Placeholder 4">
            <a:extLst>
              <a:ext uri="{FF2B5EF4-FFF2-40B4-BE49-F238E27FC236}">
                <a16:creationId xmlns:a16="http://schemas.microsoft.com/office/drawing/2014/main" id="{458868EB-36D0-2656-71AA-61AFBC870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AEB3E-B6BE-7710-1A19-0129A53BD8BC}"/>
              </a:ext>
            </a:extLst>
          </p:cNvPr>
          <p:cNvSpPr>
            <a:spLocks noGrp="1"/>
          </p:cNvSpPr>
          <p:nvPr>
            <p:ph type="sldNum" sz="quarter" idx="12"/>
          </p:nvPr>
        </p:nvSpPr>
        <p:spPr/>
        <p:txBody>
          <a:bodyPr/>
          <a:lstStyle/>
          <a:p>
            <a:fld id="{54F0D29A-0522-B548-A95F-E4DEE1BCDEFA}" type="slidenum">
              <a:rPr lang="en-US" smtClean="0"/>
              <a:t>‹#›</a:t>
            </a:fld>
            <a:endParaRPr lang="en-US"/>
          </a:p>
        </p:txBody>
      </p:sp>
    </p:spTree>
    <p:extLst>
      <p:ext uri="{BB962C8B-B14F-4D97-AF65-F5344CB8AC3E}">
        <p14:creationId xmlns:p14="http://schemas.microsoft.com/office/powerpoint/2010/main" val="540542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6D46-FF46-57D7-C57A-96A0587A52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EE1E0D-69E7-A646-97C1-9AF904A6AB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5A1958-3603-D046-414B-5568E889C564}"/>
              </a:ext>
            </a:extLst>
          </p:cNvPr>
          <p:cNvSpPr>
            <a:spLocks noGrp="1"/>
          </p:cNvSpPr>
          <p:nvPr>
            <p:ph type="dt" sz="half" idx="10"/>
          </p:nvPr>
        </p:nvSpPr>
        <p:spPr/>
        <p:txBody>
          <a:bodyPr/>
          <a:lstStyle/>
          <a:p>
            <a:fld id="{2EC906EF-EB12-6845-88B9-7C401A39B21D}" type="datetimeFigureOut">
              <a:rPr lang="en-US" smtClean="0"/>
              <a:t>2/13/2024</a:t>
            </a:fld>
            <a:endParaRPr lang="en-US"/>
          </a:p>
        </p:txBody>
      </p:sp>
      <p:sp>
        <p:nvSpPr>
          <p:cNvPr id="5" name="Footer Placeholder 4">
            <a:extLst>
              <a:ext uri="{FF2B5EF4-FFF2-40B4-BE49-F238E27FC236}">
                <a16:creationId xmlns:a16="http://schemas.microsoft.com/office/drawing/2014/main" id="{098C5E71-F1A3-AE7E-52FE-853361B198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A7F4A-0606-C6AD-4F79-17BA8C9E904E}"/>
              </a:ext>
            </a:extLst>
          </p:cNvPr>
          <p:cNvSpPr>
            <a:spLocks noGrp="1"/>
          </p:cNvSpPr>
          <p:nvPr>
            <p:ph type="sldNum" sz="quarter" idx="12"/>
          </p:nvPr>
        </p:nvSpPr>
        <p:spPr/>
        <p:txBody>
          <a:bodyPr/>
          <a:lstStyle/>
          <a:p>
            <a:fld id="{54F0D29A-0522-B548-A95F-E4DEE1BCDEFA}" type="slidenum">
              <a:rPr lang="en-US" smtClean="0"/>
              <a:t>‹#›</a:t>
            </a:fld>
            <a:endParaRPr lang="en-US"/>
          </a:p>
        </p:txBody>
      </p:sp>
    </p:spTree>
    <p:extLst>
      <p:ext uri="{BB962C8B-B14F-4D97-AF65-F5344CB8AC3E}">
        <p14:creationId xmlns:p14="http://schemas.microsoft.com/office/powerpoint/2010/main" val="392725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6155B1-54D8-5D94-1753-377497E37D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406DDE-48E0-9696-50C3-1DD684A48F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E441F-6535-2F8D-C7DA-8E1ACA94C9B8}"/>
              </a:ext>
            </a:extLst>
          </p:cNvPr>
          <p:cNvSpPr>
            <a:spLocks noGrp="1"/>
          </p:cNvSpPr>
          <p:nvPr>
            <p:ph type="dt" sz="half" idx="10"/>
          </p:nvPr>
        </p:nvSpPr>
        <p:spPr/>
        <p:txBody>
          <a:bodyPr/>
          <a:lstStyle/>
          <a:p>
            <a:fld id="{2EC906EF-EB12-6845-88B9-7C401A39B21D}" type="datetimeFigureOut">
              <a:rPr lang="en-US" smtClean="0"/>
              <a:t>2/13/2024</a:t>
            </a:fld>
            <a:endParaRPr lang="en-US"/>
          </a:p>
        </p:txBody>
      </p:sp>
      <p:sp>
        <p:nvSpPr>
          <p:cNvPr id="5" name="Footer Placeholder 4">
            <a:extLst>
              <a:ext uri="{FF2B5EF4-FFF2-40B4-BE49-F238E27FC236}">
                <a16:creationId xmlns:a16="http://schemas.microsoft.com/office/drawing/2014/main" id="{C3D45E1E-8D7A-A10A-ED54-9729F96AF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D4492-4506-B600-EDAB-0DAC5A9CCD3F}"/>
              </a:ext>
            </a:extLst>
          </p:cNvPr>
          <p:cNvSpPr>
            <a:spLocks noGrp="1"/>
          </p:cNvSpPr>
          <p:nvPr>
            <p:ph type="sldNum" sz="quarter" idx="12"/>
          </p:nvPr>
        </p:nvSpPr>
        <p:spPr/>
        <p:txBody>
          <a:bodyPr/>
          <a:lstStyle/>
          <a:p>
            <a:fld id="{54F0D29A-0522-B548-A95F-E4DEE1BCDEFA}" type="slidenum">
              <a:rPr lang="en-US" smtClean="0"/>
              <a:t>‹#›</a:t>
            </a:fld>
            <a:endParaRPr lang="en-US"/>
          </a:p>
        </p:txBody>
      </p:sp>
    </p:spTree>
    <p:extLst>
      <p:ext uri="{BB962C8B-B14F-4D97-AF65-F5344CB8AC3E}">
        <p14:creationId xmlns:p14="http://schemas.microsoft.com/office/powerpoint/2010/main" val="4250472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accent2"/>
              </a:buClr>
              <a:buSzPts val="2800"/>
              <a:buFont typeface="Palatino"/>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1" name="Google Shape;41;p7"/>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90000"/>
              </a:lnSpc>
              <a:spcBef>
                <a:spcPts val="0"/>
              </a:spcBef>
              <a:spcAft>
                <a:spcPts val="0"/>
              </a:spcAft>
              <a:buClr>
                <a:srgbClr val="3A3838"/>
              </a:buClr>
              <a:buSzPts val="1400"/>
              <a:buChar char="●"/>
              <a:defRPr sz="1867"/>
            </a:lvl1pPr>
            <a:lvl2pPr marL="914400" lvl="1" indent="-304800" algn="l">
              <a:lnSpc>
                <a:spcPct val="90000"/>
              </a:lnSpc>
              <a:spcBef>
                <a:spcPts val="0"/>
              </a:spcBef>
              <a:spcAft>
                <a:spcPts val="0"/>
              </a:spcAft>
              <a:buClr>
                <a:srgbClr val="3A3838"/>
              </a:buClr>
              <a:buSzPts val="1200"/>
              <a:buChar char="○"/>
              <a:defRPr sz="1600"/>
            </a:lvl2pPr>
            <a:lvl3pPr marL="1371600" lvl="2" indent="-304800" algn="l">
              <a:lnSpc>
                <a:spcPct val="90000"/>
              </a:lnSpc>
              <a:spcBef>
                <a:spcPts val="0"/>
              </a:spcBef>
              <a:spcAft>
                <a:spcPts val="0"/>
              </a:spcAft>
              <a:buClr>
                <a:srgbClr val="3A3838"/>
              </a:buClr>
              <a:buSzPts val="1200"/>
              <a:buChar char="■"/>
              <a:defRPr sz="1600"/>
            </a:lvl3pPr>
            <a:lvl4pPr marL="1828800" lvl="3" indent="-304800" algn="l">
              <a:lnSpc>
                <a:spcPct val="90000"/>
              </a:lnSpc>
              <a:spcBef>
                <a:spcPts val="0"/>
              </a:spcBef>
              <a:spcAft>
                <a:spcPts val="0"/>
              </a:spcAft>
              <a:buClr>
                <a:srgbClr val="3A3838"/>
              </a:buClr>
              <a:buSzPts val="1200"/>
              <a:buChar char="●"/>
              <a:defRPr sz="1600"/>
            </a:lvl4pPr>
            <a:lvl5pPr marL="2286000" lvl="4" indent="-304800" algn="l">
              <a:lnSpc>
                <a:spcPct val="90000"/>
              </a:lnSpc>
              <a:spcBef>
                <a:spcPts val="0"/>
              </a:spcBef>
              <a:spcAft>
                <a:spcPts val="0"/>
              </a:spcAft>
              <a:buClr>
                <a:srgbClr val="3A3838"/>
              </a:buClr>
              <a:buSzPts val="1200"/>
              <a:buChar char="○"/>
              <a:defRPr sz="1600"/>
            </a:lvl5pPr>
            <a:lvl6pPr marL="2743200" lvl="5" indent="-304800" algn="l">
              <a:lnSpc>
                <a:spcPct val="90000"/>
              </a:lnSpc>
              <a:spcBef>
                <a:spcPts val="0"/>
              </a:spcBef>
              <a:spcAft>
                <a:spcPts val="0"/>
              </a:spcAft>
              <a:buClr>
                <a:schemeClr val="dk1"/>
              </a:buClr>
              <a:buSzPts val="1200"/>
              <a:buChar char="■"/>
              <a:defRPr sz="1600"/>
            </a:lvl6pPr>
            <a:lvl7pPr marL="3200400" lvl="6" indent="-304800" algn="l">
              <a:lnSpc>
                <a:spcPct val="90000"/>
              </a:lnSpc>
              <a:spcBef>
                <a:spcPts val="0"/>
              </a:spcBef>
              <a:spcAft>
                <a:spcPts val="0"/>
              </a:spcAft>
              <a:buClr>
                <a:schemeClr val="dk1"/>
              </a:buClr>
              <a:buSzPts val="1200"/>
              <a:buChar char="●"/>
              <a:defRPr sz="1600"/>
            </a:lvl7pPr>
            <a:lvl8pPr marL="3657600" lvl="7" indent="-304800" algn="l">
              <a:lnSpc>
                <a:spcPct val="90000"/>
              </a:lnSpc>
              <a:spcBef>
                <a:spcPts val="0"/>
              </a:spcBef>
              <a:spcAft>
                <a:spcPts val="0"/>
              </a:spcAft>
              <a:buClr>
                <a:schemeClr val="dk1"/>
              </a:buClr>
              <a:buSzPts val="1200"/>
              <a:buChar char="○"/>
              <a:defRPr sz="1600"/>
            </a:lvl8pPr>
            <a:lvl9pPr marL="4114800" lvl="8" indent="-304800" algn="l">
              <a:lnSpc>
                <a:spcPct val="90000"/>
              </a:lnSpc>
              <a:spcBef>
                <a:spcPts val="0"/>
              </a:spcBef>
              <a:spcAft>
                <a:spcPts val="0"/>
              </a:spcAft>
              <a:buClr>
                <a:schemeClr val="dk1"/>
              </a:buClr>
              <a:buSzPts val="1200"/>
              <a:buChar char="■"/>
              <a:defRPr sz="1600"/>
            </a:lvl9pPr>
          </a:lstStyle>
          <a:p>
            <a:endParaRPr/>
          </a:p>
        </p:txBody>
      </p:sp>
      <p:sp>
        <p:nvSpPr>
          <p:cNvPr id="42" name="Google Shape;42;p7"/>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90000"/>
              </a:lnSpc>
              <a:spcBef>
                <a:spcPts val="0"/>
              </a:spcBef>
              <a:spcAft>
                <a:spcPts val="0"/>
              </a:spcAft>
              <a:buClr>
                <a:srgbClr val="3A3838"/>
              </a:buClr>
              <a:buSzPts val="1400"/>
              <a:buChar char="●"/>
              <a:defRPr sz="1867"/>
            </a:lvl1pPr>
            <a:lvl2pPr marL="914400" lvl="1" indent="-304800" algn="l">
              <a:lnSpc>
                <a:spcPct val="90000"/>
              </a:lnSpc>
              <a:spcBef>
                <a:spcPts val="0"/>
              </a:spcBef>
              <a:spcAft>
                <a:spcPts val="0"/>
              </a:spcAft>
              <a:buClr>
                <a:srgbClr val="3A3838"/>
              </a:buClr>
              <a:buSzPts val="1200"/>
              <a:buChar char="○"/>
              <a:defRPr sz="1600"/>
            </a:lvl2pPr>
            <a:lvl3pPr marL="1371600" lvl="2" indent="-304800" algn="l">
              <a:lnSpc>
                <a:spcPct val="90000"/>
              </a:lnSpc>
              <a:spcBef>
                <a:spcPts val="0"/>
              </a:spcBef>
              <a:spcAft>
                <a:spcPts val="0"/>
              </a:spcAft>
              <a:buClr>
                <a:srgbClr val="3A3838"/>
              </a:buClr>
              <a:buSzPts val="1200"/>
              <a:buChar char="■"/>
              <a:defRPr sz="1600"/>
            </a:lvl3pPr>
            <a:lvl4pPr marL="1828800" lvl="3" indent="-304800" algn="l">
              <a:lnSpc>
                <a:spcPct val="90000"/>
              </a:lnSpc>
              <a:spcBef>
                <a:spcPts val="0"/>
              </a:spcBef>
              <a:spcAft>
                <a:spcPts val="0"/>
              </a:spcAft>
              <a:buClr>
                <a:srgbClr val="3A3838"/>
              </a:buClr>
              <a:buSzPts val="1200"/>
              <a:buChar char="●"/>
              <a:defRPr sz="1600"/>
            </a:lvl4pPr>
            <a:lvl5pPr marL="2286000" lvl="4" indent="-304800" algn="l">
              <a:lnSpc>
                <a:spcPct val="90000"/>
              </a:lnSpc>
              <a:spcBef>
                <a:spcPts val="0"/>
              </a:spcBef>
              <a:spcAft>
                <a:spcPts val="0"/>
              </a:spcAft>
              <a:buClr>
                <a:srgbClr val="3A3838"/>
              </a:buClr>
              <a:buSzPts val="1200"/>
              <a:buChar char="○"/>
              <a:defRPr sz="1600"/>
            </a:lvl5pPr>
            <a:lvl6pPr marL="2743200" lvl="5" indent="-304800" algn="l">
              <a:lnSpc>
                <a:spcPct val="90000"/>
              </a:lnSpc>
              <a:spcBef>
                <a:spcPts val="0"/>
              </a:spcBef>
              <a:spcAft>
                <a:spcPts val="0"/>
              </a:spcAft>
              <a:buClr>
                <a:schemeClr val="dk1"/>
              </a:buClr>
              <a:buSzPts val="1200"/>
              <a:buChar char="■"/>
              <a:defRPr sz="1600"/>
            </a:lvl6pPr>
            <a:lvl7pPr marL="3200400" lvl="6" indent="-304800" algn="l">
              <a:lnSpc>
                <a:spcPct val="90000"/>
              </a:lnSpc>
              <a:spcBef>
                <a:spcPts val="0"/>
              </a:spcBef>
              <a:spcAft>
                <a:spcPts val="0"/>
              </a:spcAft>
              <a:buClr>
                <a:schemeClr val="dk1"/>
              </a:buClr>
              <a:buSzPts val="1200"/>
              <a:buChar char="●"/>
              <a:defRPr sz="1600"/>
            </a:lvl7pPr>
            <a:lvl8pPr marL="3657600" lvl="7" indent="-304800" algn="l">
              <a:lnSpc>
                <a:spcPct val="90000"/>
              </a:lnSpc>
              <a:spcBef>
                <a:spcPts val="0"/>
              </a:spcBef>
              <a:spcAft>
                <a:spcPts val="0"/>
              </a:spcAft>
              <a:buClr>
                <a:schemeClr val="dk1"/>
              </a:buClr>
              <a:buSzPts val="1200"/>
              <a:buChar char="○"/>
              <a:defRPr sz="1600"/>
            </a:lvl8pPr>
            <a:lvl9pPr marL="4114800" lvl="8" indent="-304800" algn="l">
              <a:lnSpc>
                <a:spcPct val="90000"/>
              </a:lnSpc>
              <a:spcBef>
                <a:spcPts val="0"/>
              </a:spcBef>
              <a:spcAft>
                <a:spcPts val="0"/>
              </a:spcAft>
              <a:buClr>
                <a:schemeClr val="dk1"/>
              </a:buClr>
              <a:buSzPts val="1200"/>
              <a:buChar char="■"/>
              <a:defRPr sz="1600"/>
            </a:lvl9pPr>
          </a:lstStyle>
          <a:p>
            <a:endParaRPr/>
          </a:p>
        </p:txBody>
      </p:sp>
      <p:sp>
        <p:nvSpPr>
          <p:cNvPr id="43" name="Google Shape;43;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81262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AB3BB-40A8-3559-F517-BA9E8DEB9C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E36E06-D46F-E00A-097D-856C5F85F2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B6906-60AC-232E-1F89-F3BE52C0994A}"/>
              </a:ext>
            </a:extLst>
          </p:cNvPr>
          <p:cNvSpPr>
            <a:spLocks noGrp="1"/>
          </p:cNvSpPr>
          <p:nvPr>
            <p:ph type="dt" sz="half" idx="10"/>
          </p:nvPr>
        </p:nvSpPr>
        <p:spPr/>
        <p:txBody>
          <a:bodyPr/>
          <a:lstStyle/>
          <a:p>
            <a:fld id="{2EC906EF-EB12-6845-88B9-7C401A39B21D}" type="datetimeFigureOut">
              <a:rPr lang="en-US" smtClean="0"/>
              <a:t>2/13/2024</a:t>
            </a:fld>
            <a:endParaRPr lang="en-US"/>
          </a:p>
        </p:txBody>
      </p:sp>
      <p:sp>
        <p:nvSpPr>
          <p:cNvPr id="5" name="Footer Placeholder 4">
            <a:extLst>
              <a:ext uri="{FF2B5EF4-FFF2-40B4-BE49-F238E27FC236}">
                <a16:creationId xmlns:a16="http://schemas.microsoft.com/office/drawing/2014/main" id="{AAF08F1D-7F22-6E1F-3CD9-D2DCC8FF7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22077-7236-66EC-AE67-CCD4940F2B5C}"/>
              </a:ext>
            </a:extLst>
          </p:cNvPr>
          <p:cNvSpPr>
            <a:spLocks noGrp="1"/>
          </p:cNvSpPr>
          <p:nvPr>
            <p:ph type="sldNum" sz="quarter" idx="12"/>
          </p:nvPr>
        </p:nvSpPr>
        <p:spPr/>
        <p:txBody>
          <a:bodyPr/>
          <a:lstStyle/>
          <a:p>
            <a:fld id="{54F0D29A-0522-B548-A95F-E4DEE1BCDEFA}" type="slidenum">
              <a:rPr lang="en-US" smtClean="0"/>
              <a:t>‹#›</a:t>
            </a:fld>
            <a:endParaRPr lang="en-US"/>
          </a:p>
        </p:txBody>
      </p:sp>
    </p:spTree>
    <p:extLst>
      <p:ext uri="{BB962C8B-B14F-4D97-AF65-F5344CB8AC3E}">
        <p14:creationId xmlns:p14="http://schemas.microsoft.com/office/powerpoint/2010/main" val="1279383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EAA9-FE6E-D166-4F7C-0E7E8D8254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FD364D-BC88-5113-923A-66A5FAB2B4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E1D95C-A410-BA87-8477-F2A38A0382DC}"/>
              </a:ext>
            </a:extLst>
          </p:cNvPr>
          <p:cNvSpPr>
            <a:spLocks noGrp="1"/>
          </p:cNvSpPr>
          <p:nvPr>
            <p:ph type="dt" sz="half" idx="10"/>
          </p:nvPr>
        </p:nvSpPr>
        <p:spPr/>
        <p:txBody>
          <a:bodyPr/>
          <a:lstStyle/>
          <a:p>
            <a:fld id="{2EC906EF-EB12-6845-88B9-7C401A39B21D}" type="datetimeFigureOut">
              <a:rPr lang="en-US" smtClean="0"/>
              <a:t>2/13/2024</a:t>
            </a:fld>
            <a:endParaRPr lang="en-US"/>
          </a:p>
        </p:txBody>
      </p:sp>
      <p:sp>
        <p:nvSpPr>
          <p:cNvPr id="5" name="Footer Placeholder 4">
            <a:extLst>
              <a:ext uri="{FF2B5EF4-FFF2-40B4-BE49-F238E27FC236}">
                <a16:creationId xmlns:a16="http://schemas.microsoft.com/office/drawing/2014/main" id="{B10E85F1-6DA3-B7B4-993B-F02931B25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27B94-8B9B-ABA8-EE33-79DF13D5F6E9}"/>
              </a:ext>
            </a:extLst>
          </p:cNvPr>
          <p:cNvSpPr>
            <a:spLocks noGrp="1"/>
          </p:cNvSpPr>
          <p:nvPr>
            <p:ph type="sldNum" sz="quarter" idx="12"/>
          </p:nvPr>
        </p:nvSpPr>
        <p:spPr/>
        <p:txBody>
          <a:bodyPr/>
          <a:lstStyle/>
          <a:p>
            <a:fld id="{54F0D29A-0522-B548-A95F-E4DEE1BCDEFA}" type="slidenum">
              <a:rPr lang="en-US" smtClean="0"/>
              <a:t>‹#›</a:t>
            </a:fld>
            <a:endParaRPr lang="en-US"/>
          </a:p>
        </p:txBody>
      </p:sp>
    </p:spTree>
    <p:extLst>
      <p:ext uri="{BB962C8B-B14F-4D97-AF65-F5344CB8AC3E}">
        <p14:creationId xmlns:p14="http://schemas.microsoft.com/office/powerpoint/2010/main" val="3094687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6280-CCE3-CB62-B660-D5E6DFC787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BBEA19-6EDB-3812-4F75-DA7929F724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F4A0C0-9AF7-02C7-C94D-005ED7B0E7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D33194-6D8A-F8BB-432F-72F471B38EBC}"/>
              </a:ext>
            </a:extLst>
          </p:cNvPr>
          <p:cNvSpPr>
            <a:spLocks noGrp="1"/>
          </p:cNvSpPr>
          <p:nvPr>
            <p:ph type="dt" sz="half" idx="10"/>
          </p:nvPr>
        </p:nvSpPr>
        <p:spPr/>
        <p:txBody>
          <a:bodyPr/>
          <a:lstStyle/>
          <a:p>
            <a:fld id="{2EC906EF-EB12-6845-88B9-7C401A39B21D}" type="datetimeFigureOut">
              <a:rPr lang="en-US" smtClean="0"/>
              <a:t>2/13/2024</a:t>
            </a:fld>
            <a:endParaRPr lang="en-US"/>
          </a:p>
        </p:txBody>
      </p:sp>
      <p:sp>
        <p:nvSpPr>
          <p:cNvPr id="6" name="Footer Placeholder 5">
            <a:extLst>
              <a:ext uri="{FF2B5EF4-FFF2-40B4-BE49-F238E27FC236}">
                <a16:creationId xmlns:a16="http://schemas.microsoft.com/office/drawing/2014/main" id="{E2E56214-BBC9-02CF-8156-0036CC3110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04D9B-109F-24A4-3112-BD611398B037}"/>
              </a:ext>
            </a:extLst>
          </p:cNvPr>
          <p:cNvSpPr>
            <a:spLocks noGrp="1"/>
          </p:cNvSpPr>
          <p:nvPr>
            <p:ph type="sldNum" sz="quarter" idx="12"/>
          </p:nvPr>
        </p:nvSpPr>
        <p:spPr/>
        <p:txBody>
          <a:bodyPr/>
          <a:lstStyle/>
          <a:p>
            <a:fld id="{54F0D29A-0522-B548-A95F-E4DEE1BCDEFA}" type="slidenum">
              <a:rPr lang="en-US" smtClean="0"/>
              <a:t>‹#›</a:t>
            </a:fld>
            <a:endParaRPr lang="en-US"/>
          </a:p>
        </p:txBody>
      </p:sp>
    </p:spTree>
    <p:extLst>
      <p:ext uri="{BB962C8B-B14F-4D97-AF65-F5344CB8AC3E}">
        <p14:creationId xmlns:p14="http://schemas.microsoft.com/office/powerpoint/2010/main" val="275143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F8395-5E9F-AF3A-111E-3D860265A6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5BC8EF-4D15-6808-9F70-D9D6648FAC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DCA55-A75D-0663-22AB-50DC903CB6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5663EA-D5A4-83E1-6058-0CD4999321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E615FB-D1D5-5CC4-36CC-7AEC58E152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8EA442-E7C4-2B34-E6EF-98DA4BA5D8A7}"/>
              </a:ext>
            </a:extLst>
          </p:cNvPr>
          <p:cNvSpPr>
            <a:spLocks noGrp="1"/>
          </p:cNvSpPr>
          <p:nvPr>
            <p:ph type="dt" sz="half" idx="10"/>
          </p:nvPr>
        </p:nvSpPr>
        <p:spPr/>
        <p:txBody>
          <a:bodyPr/>
          <a:lstStyle/>
          <a:p>
            <a:fld id="{2EC906EF-EB12-6845-88B9-7C401A39B21D}" type="datetimeFigureOut">
              <a:rPr lang="en-US" smtClean="0"/>
              <a:t>2/13/2024</a:t>
            </a:fld>
            <a:endParaRPr lang="en-US"/>
          </a:p>
        </p:txBody>
      </p:sp>
      <p:sp>
        <p:nvSpPr>
          <p:cNvPr id="8" name="Footer Placeholder 7">
            <a:extLst>
              <a:ext uri="{FF2B5EF4-FFF2-40B4-BE49-F238E27FC236}">
                <a16:creationId xmlns:a16="http://schemas.microsoft.com/office/drawing/2014/main" id="{EC9CD441-CFFA-BE85-2399-E5CF7CCB8D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0B0E17-1373-3276-4FC8-2B027FA7F2FB}"/>
              </a:ext>
            </a:extLst>
          </p:cNvPr>
          <p:cNvSpPr>
            <a:spLocks noGrp="1"/>
          </p:cNvSpPr>
          <p:nvPr>
            <p:ph type="sldNum" sz="quarter" idx="12"/>
          </p:nvPr>
        </p:nvSpPr>
        <p:spPr/>
        <p:txBody>
          <a:bodyPr/>
          <a:lstStyle/>
          <a:p>
            <a:fld id="{54F0D29A-0522-B548-A95F-E4DEE1BCDEFA}" type="slidenum">
              <a:rPr lang="en-US" smtClean="0"/>
              <a:t>‹#›</a:t>
            </a:fld>
            <a:endParaRPr lang="en-US"/>
          </a:p>
        </p:txBody>
      </p:sp>
    </p:spTree>
    <p:extLst>
      <p:ext uri="{BB962C8B-B14F-4D97-AF65-F5344CB8AC3E}">
        <p14:creationId xmlns:p14="http://schemas.microsoft.com/office/powerpoint/2010/main" val="389736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823F-05FD-5B69-4710-7455B76547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BEB163-C8A5-40D3-0E85-8D9A2DA42874}"/>
              </a:ext>
            </a:extLst>
          </p:cNvPr>
          <p:cNvSpPr>
            <a:spLocks noGrp="1"/>
          </p:cNvSpPr>
          <p:nvPr>
            <p:ph type="dt" sz="half" idx="10"/>
          </p:nvPr>
        </p:nvSpPr>
        <p:spPr/>
        <p:txBody>
          <a:bodyPr/>
          <a:lstStyle/>
          <a:p>
            <a:fld id="{2EC906EF-EB12-6845-88B9-7C401A39B21D}" type="datetimeFigureOut">
              <a:rPr lang="en-US" smtClean="0"/>
              <a:t>2/13/2024</a:t>
            </a:fld>
            <a:endParaRPr lang="en-US"/>
          </a:p>
        </p:txBody>
      </p:sp>
      <p:sp>
        <p:nvSpPr>
          <p:cNvPr id="4" name="Footer Placeholder 3">
            <a:extLst>
              <a:ext uri="{FF2B5EF4-FFF2-40B4-BE49-F238E27FC236}">
                <a16:creationId xmlns:a16="http://schemas.microsoft.com/office/drawing/2014/main" id="{E29812E6-A1A6-2DD0-9565-38557EBD5D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BD515D-0B3A-CF56-E13B-CD3C40FE1DE1}"/>
              </a:ext>
            </a:extLst>
          </p:cNvPr>
          <p:cNvSpPr>
            <a:spLocks noGrp="1"/>
          </p:cNvSpPr>
          <p:nvPr>
            <p:ph type="sldNum" sz="quarter" idx="12"/>
          </p:nvPr>
        </p:nvSpPr>
        <p:spPr/>
        <p:txBody>
          <a:bodyPr/>
          <a:lstStyle/>
          <a:p>
            <a:fld id="{54F0D29A-0522-B548-A95F-E4DEE1BCDEFA}" type="slidenum">
              <a:rPr lang="en-US" smtClean="0"/>
              <a:t>‹#›</a:t>
            </a:fld>
            <a:endParaRPr lang="en-US"/>
          </a:p>
        </p:txBody>
      </p:sp>
    </p:spTree>
    <p:extLst>
      <p:ext uri="{BB962C8B-B14F-4D97-AF65-F5344CB8AC3E}">
        <p14:creationId xmlns:p14="http://schemas.microsoft.com/office/powerpoint/2010/main" val="247822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54C37-4C4B-07AA-FDFC-5CF8798A2808}"/>
              </a:ext>
            </a:extLst>
          </p:cNvPr>
          <p:cNvSpPr>
            <a:spLocks noGrp="1"/>
          </p:cNvSpPr>
          <p:nvPr>
            <p:ph type="dt" sz="half" idx="10"/>
          </p:nvPr>
        </p:nvSpPr>
        <p:spPr/>
        <p:txBody>
          <a:bodyPr/>
          <a:lstStyle/>
          <a:p>
            <a:fld id="{2EC906EF-EB12-6845-88B9-7C401A39B21D}" type="datetimeFigureOut">
              <a:rPr lang="en-US" smtClean="0"/>
              <a:t>2/13/2024</a:t>
            </a:fld>
            <a:endParaRPr lang="en-US"/>
          </a:p>
        </p:txBody>
      </p:sp>
      <p:sp>
        <p:nvSpPr>
          <p:cNvPr id="3" name="Footer Placeholder 2">
            <a:extLst>
              <a:ext uri="{FF2B5EF4-FFF2-40B4-BE49-F238E27FC236}">
                <a16:creationId xmlns:a16="http://schemas.microsoft.com/office/drawing/2014/main" id="{0B56A234-0D63-C7F2-E576-C930BE93F6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ADA86A-2DFE-FF01-5C56-D8A68C5C6DDC}"/>
              </a:ext>
            </a:extLst>
          </p:cNvPr>
          <p:cNvSpPr>
            <a:spLocks noGrp="1"/>
          </p:cNvSpPr>
          <p:nvPr>
            <p:ph type="sldNum" sz="quarter" idx="12"/>
          </p:nvPr>
        </p:nvSpPr>
        <p:spPr/>
        <p:txBody>
          <a:bodyPr/>
          <a:lstStyle/>
          <a:p>
            <a:fld id="{54F0D29A-0522-B548-A95F-E4DEE1BCDEFA}" type="slidenum">
              <a:rPr lang="en-US" smtClean="0"/>
              <a:t>‹#›</a:t>
            </a:fld>
            <a:endParaRPr lang="en-US"/>
          </a:p>
        </p:txBody>
      </p:sp>
    </p:spTree>
    <p:extLst>
      <p:ext uri="{BB962C8B-B14F-4D97-AF65-F5344CB8AC3E}">
        <p14:creationId xmlns:p14="http://schemas.microsoft.com/office/powerpoint/2010/main" val="341294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BF641-ECEE-2963-2675-B8086DCE5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756A60-1C42-4EAB-44B3-CC561D9AE3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FB7315-4D37-C073-1EA7-A858FF8171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03D78-2281-357C-FB24-755AA3947383}"/>
              </a:ext>
            </a:extLst>
          </p:cNvPr>
          <p:cNvSpPr>
            <a:spLocks noGrp="1"/>
          </p:cNvSpPr>
          <p:nvPr>
            <p:ph type="dt" sz="half" idx="10"/>
          </p:nvPr>
        </p:nvSpPr>
        <p:spPr/>
        <p:txBody>
          <a:bodyPr/>
          <a:lstStyle/>
          <a:p>
            <a:fld id="{2EC906EF-EB12-6845-88B9-7C401A39B21D}" type="datetimeFigureOut">
              <a:rPr lang="en-US" smtClean="0"/>
              <a:t>2/13/2024</a:t>
            </a:fld>
            <a:endParaRPr lang="en-US"/>
          </a:p>
        </p:txBody>
      </p:sp>
      <p:sp>
        <p:nvSpPr>
          <p:cNvPr id="6" name="Footer Placeholder 5">
            <a:extLst>
              <a:ext uri="{FF2B5EF4-FFF2-40B4-BE49-F238E27FC236}">
                <a16:creationId xmlns:a16="http://schemas.microsoft.com/office/drawing/2014/main" id="{F75EF706-C15B-DC9D-CCF9-305E2B7497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D8E207-5D26-452B-286E-505AF76C8FAF}"/>
              </a:ext>
            </a:extLst>
          </p:cNvPr>
          <p:cNvSpPr>
            <a:spLocks noGrp="1"/>
          </p:cNvSpPr>
          <p:nvPr>
            <p:ph type="sldNum" sz="quarter" idx="12"/>
          </p:nvPr>
        </p:nvSpPr>
        <p:spPr/>
        <p:txBody>
          <a:bodyPr/>
          <a:lstStyle/>
          <a:p>
            <a:fld id="{54F0D29A-0522-B548-A95F-E4DEE1BCDEFA}" type="slidenum">
              <a:rPr lang="en-US" smtClean="0"/>
              <a:t>‹#›</a:t>
            </a:fld>
            <a:endParaRPr lang="en-US"/>
          </a:p>
        </p:txBody>
      </p:sp>
    </p:spTree>
    <p:extLst>
      <p:ext uri="{BB962C8B-B14F-4D97-AF65-F5344CB8AC3E}">
        <p14:creationId xmlns:p14="http://schemas.microsoft.com/office/powerpoint/2010/main" val="327814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7D3C1-1527-FAA1-EDEC-E0C15F2EDC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1ECDD8-E340-137A-3816-1C8F057242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18CED6-E77C-18CB-EF7B-35CA741A9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6B1DC4-4A0E-BEAD-90E2-679E761E15AD}"/>
              </a:ext>
            </a:extLst>
          </p:cNvPr>
          <p:cNvSpPr>
            <a:spLocks noGrp="1"/>
          </p:cNvSpPr>
          <p:nvPr>
            <p:ph type="dt" sz="half" idx="10"/>
          </p:nvPr>
        </p:nvSpPr>
        <p:spPr/>
        <p:txBody>
          <a:bodyPr/>
          <a:lstStyle/>
          <a:p>
            <a:fld id="{2EC906EF-EB12-6845-88B9-7C401A39B21D}" type="datetimeFigureOut">
              <a:rPr lang="en-US" smtClean="0"/>
              <a:t>2/13/2024</a:t>
            </a:fld>
            <a:endParaRPr lang="en-US"/>
          </a:p>
        </p:txBody>
      </p:sp>
      <p:sp>
        <p:nvSpPr>
          <p:cNvPr id="6" name="Footer Placeholder 5">
            <a:extLst>
              <a:ext uri="{FF2B5EF4-FFF2-40B4-BE49-F238E27FC236}">
                <a16:creationId xmlns:a16="http://schemas.microsoft.com/office/drawing/2014/main" id="{BD0BA0EB-CB5E-DF81-593B-2801C010B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1A6B43-093F-2F4E-592C-6507621E42CB}"/>
              </a:ext>
            </a:extLst>
          </p:cNvPr>
          <p:cNvSpPr>
            <a:spLocks noGrp="1"/>
          </p:cNvSpPr>
          <p:nvPr>
            <p:ph type="sldNum" sz="quarter" idx="12"/>
          </p:nvPr>
        </p:nvSpPr>
        <p:spPr/>
        <p:txBody>
          <a:bodyPr/>
          <a:lstStyle/>
          <a:p>
            <a:fld id="{54F0D29A-0522-B548-A95F-E4DEE1BCDEFA}" type="slidenum">
              <a:rPr lang="en-US" smtClean="0"/>
              <a:t>‹#›</a:t>
            </a:fld>
            <a:endParaRPr lang="en-US"/>
          </a:p>
        </p:txBody>
      </p:sp>
    </p:spTree>
    <p:extLst>
      <p:ext uri="{BB962C8B-B14F-4D97-AF65-F5344CB8AC3E}">
        <p14:creationId xmlns:p14="http://schemas.microsoft.com/office/powerpoint/2010/main" val="1518869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4B6866-4BCE-3CD6-0A0B-30B8083A11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494B87-1857-FB7B-D529-8423790699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F7C59-96B5-7A96-40C8-63A6AAACD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C906EF-EB12-6845-88B9-7C401A39B21D}" type="datetimeFigureOut">
              <a:rPr lang="en-US" smtClean="0"/>
              <a:t>2/13/2024</a:t>
            </a:fld>
            <a:endParaRPr lang="en-US"/>
          </a:p>
        </p:txBody>
      </p:sp>
      <p:sp>
        <p:nvSpPr>
          <p:cNvPr id="5" name="Footer Placeholder 4">
            <a:extLst>
              <a:ext uri="{FF2B5EF4-FFF2-40B4-BE49-F238E27FC236}">
                <a16:creationId xmlns:a16="http://schemas.microsoft.com/office/drawing/2014/main" id="{73F974A0-BC74-57DD-76FF-23491CC659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0E5FB6-C6F5-FCF1-C1A0-58D06FE55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0D29A-0522-B548-A95F-E4DEE1BCDEFA}" type="slidenum">
              <a:rPr lang="en-US" smtClean="0"/>
              <a:t>‹#›</a:t>
            </a:fld>
            <a:endParaRPr lang="en-US"/>
          </a:p>
        </p:txBody>
      </p:sp>
    </p:spTree>
    <p:extLst>
      <p:ext uri="{BB962C8B-B14F-4D97-AF65-F5344CB8AC3E}">
        <p14:creationId xmlns:p14="http://schemas.microsoft.com/office/powerpoint/2010/main" val="1786155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cccco.edu/-/media/CCCCO-Website/About-Us/Divisions/Educational-Services-and-Support/Academic-Affairs/What-we-do/Curriculum-and-Instruction-Unit/Minimum-Qualifications/cccco-2022-report-min-qualifications-a11y.pdf?la=en&amp;hash=C250C473024B24162799C9E64C787EF7E50DC5C6" TargetMode="External"/><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asccc.org/sites/default/files/ADAversion_CTEMinQualsToolki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3"/>
          <p:cNvSpPr txBox="1">
            <a:spLocks noGrp="1"/>
          </p:cNvSpPr>
          <p:nvPr>
            <p:ph type="title"/>
          </p:nvPr>
        </p:nvSpPr>
        <p:spPr>
          <a:xfrm>
            <a:off x="545989" y="609599"/>
            <a:ext cx="11221941" cy="990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ct val="100000"/>
              <a:buFont typeface="Arial"/>
              <a:buNone/>
            </a:pPr>
            <a:r>
              <a:rPr lang="en" b="1"/>
              <a:t>Minimum Qualifications &amp; Equivalency Committee </a:t>
            </a:r>
            <a:br>
              <a:rPr lang="en" b="1"/>
            </a:br>
            <a:r>
              <a:rPr lang="en" b="1"/>
              <a:t>Activity Directions</a:t>
            </a:r>
            <a:endParaRPr/>
          </a:p>
        </p:txBody>
      </p:sp>
      <p:sp>
        <p:nvSpPr>
          <p:cNvPr id="432" name="Google Shape;432;p63"/>
          <p:cNvSpPr txBox="1">
            <a:spLocks noGrp="1"/>
          </p:cNvSpPr>
          <p:nvPr>
            <p:ph type="body" idx="1"/>
          </p:nvPr>
        </p:nvSpPr>
        <p:spPr>
          <a:xfrm>
            <a:off x="609600" y="1899225"/>
            <a:ext cx="11158330" cy="4991431"/>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040"/>
              <a:buNone/>
            </a:pPr>
            <a:r>
              <a:rPr lang="en"/>
              <a:t>Imagine you are serving on your District Equivalency Committee. </a:t>
            </a:r>
            <a:br>
              <a:rPr lang="en"/>
            </a:br>
            <a:endParaRPr/>
          </a:p>
          <a:p>
            <a:pPr marL="0" lvl="0" indent="0" algn="l" rtl="0">
              <a:spcBef>
                <a:spcPts val="480"/>
              </a:spcBef>
              <a:spcAft>
                <a:spcPts val="0"/>
              </a:spcAft>
              <a:buSzPts val="2040"/>
              <a:buNone/>
            </a:pPr>
            <a:endParaRPr/>
          </a:p>
        </p:txBody>
      </p:sp>
      <p:pic>
        <p:nvPicPr>
          <p:cNvPr id="433" name="Google Shape;433;p6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423557" y="3139621"/>
            <a:ext cx="5117035" cy="37183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72"/>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en"/>
              <a:t>Scenario</a:t>
            </a:r>
            <a:endParaRPr/>
          </a:p>
        </p:txBody>
      </p:sp>
      <p:sp>
        <p:nvSpPr>
          <p:cNvPr id="496" name="Google Shape;496;p72"/>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SzPct val="85000"/>
              <a:buNone/>
            </a:pPr>
            <a:r>
              <a:rPr lang="en" b="1"/>
              <a:t>Diesel Mechanics</a:t>
            </a:r>
            <a:endParaRPr/>
          </a:p>
          <a:p>
            <a:pPr marL="0" lvl="0" indent="0" algn="l" rtl="0">
              <a:spcBef>
                <a:spcPts val="444"/>
              </a:spcBef>
              <a:spcAft>
                <a:spcPts val="0"/>
              </a:spcAft>
              <a:buSzPct val="85000"/>
              <a:buNone/>
            </a:pPr>
            <a:r>
              <a:rPr lang="en"/>
              <a:t>Tanisha Drivetrain is actively managing one of the largest diesel repair facilities in the region.  She has 15 years of experiences in diesel repair and maintains power plant certifications from Cummins, Detroit, Mack, Freightliner and Volvo.  Tanisha is considered one of the region’s most highly respected diesel repair experts.  Tanisha has extensive experience in training new mechanics and has established the first online, industry supported, professional development program in California for diesel professionals. Tanisha sits on the local college’s Green Diesel advisory board.  She also provides education at Statewide training events, speaks at a statewide manufacturer’s conference and hires about 35% of the local program graduates.  Tanisha ensures that her employer strongly supports CTE pathway efforts at several inner city high schools. Tanisha has been recognized by the High School Board of Trustees for her work with non-traditional students. Tanisha has a high school and certification from a private trade school.  </a:t>
            </a:r>
            <a:endParaRPr/>
          </a:p>
          <a:p>
            <a:pPr marL="182880" lvl="0" indent="-63055" algn="l" rtl="0">
              <a:spcBef>
                <a:spcPts val="444"/>
              </a:spcBef>
              <a:spcAft>
                <a:spcPts val="0"/>
              </a:spcAft>
              <a:buSzPct val="850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3"/>
          <p:cNvSpPr txBox="1">
            <a:spLocks noGrp="1"/>
          </p:cNvSpPr>
          <p:nvPr>
            <p:ph type="ctrTitle"/>
          </p:nvPr>
        </p:nvSpPr>
        <p:spPr>
          <a:xfrm>
            <a:off x="914400" y="1371601"/>
            <a:ext cx="10464800" cy="19272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5400"/>
              <a:buFont typeface="Arial"/>
              <a:buNone/>
            </a:pPr>
            <a:r>
              <a:rPr lang="en"/>
              <a:t>WHAT DO YOU THINK?</a:t>
            </a:r>
            <a:endParaRPr/>
          </a:p>
        </p:txBody>
      </p:sp>
      <p:sp>
        <p:nvSpPr>
          <p:cNvPr id="502" name="Google Shape;502;p73"/>
          <p:cNvSpPr txBox="1">
            <a:spLocks noGrp="1"/>
          </p:cNvSpPr>
          <p:nvPr>
            <p:ph type="subTitle" idx="1"/>
          </p:nvPr>
        </p:nvSpPr>
        <p:spPr>
          <a:xfrm>
            <a:off x="914399" y="3505199"/>
            <a:ext cx="9767455" cy="258387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380"/>
              <a:buNone/>
            </a:pPr>
            <a:r>
              <a:rPr lang="en" sz="2800"/>
              <a:t>Does your equivalency committee recommend Tanisha Diesel for equivalency in the discipline of Diesel Mechanics?</a:t>
            </a:r>
            <a:endParaRPr/>
          </a:p>
          <a:p>
            <a:pPr marL="0" lvl="0" indent="0" algn="l" rtl="0">
              <a:spcBef>
                <a:spcPts val="560"/>
              </a:spcBef>
              <a:spcAft>
                <a:spcPts val="0"/>
              </a:spcAft>
              <a:buSzPts val="2380"/>
              <a:buNone/>
            </a:pPr>
            <a:endParaRPr sz="2800"/>
          </a:p>
          <a:p>
            <a:pPr marL="0" lvl="0" indent="0" algn="l" rtl="0">
              <a:spcBef>
                <a:spcPts val="560"/>
              </a:spcBef>
              <a:spcAft>
                <a:spcPts val="0"/>
              </a:spcAft>
              <a:buSzPts val="2380"/>
              <a:buNone/>
            </a:pPr>
            <a:r>
              <a:rPr lang="en" sz="2800"/>
              <a:t>Why or why not?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74"/>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en" dirty="0"/>
              <a:t>Scenario </a:t>
            </a:r>
            <a:r>
              <a:rPr lang="en" sz="900" dirty="0">
                <a:solidFill>
                  <a:schemeClr val="bg1"/>
                </a:solidFill>
              </a:rPr>
              <a:t>2</a:t>
            </a:r>
            <a:endParaRPr sz="900" dirty="0">
              <a:solidFill>
                <a:schemeClr val="bg1"/>
              </a:solidFill>
            </a:endParaRPr>
          </a:p>
        </p:txBody>
      </p:sp>
      <p:sp>
        <p:nvSpPr>
          <p:cNvPr id="508" name="Google Shape;508;p74"/>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2040"/>
              <a:buNone/>
            </a:pPr>
            <a:r>
              <a:rPr lang="en" b="1"/>
              <a:t>Health Information Technology (Medical record technology)</a:t>
            </a:r>
            <a:endParaRPr/>
          </a:p>
          <a:p>
            <a:pPr marL="0" lvl="0" indent="0" algn="l" rtl="0">
              <a:spcBef>
                <a:spcPts val="480"/>
              </a:spcBef>
              <a:spcAft>
                <a:spcPts val="0"/>
              </a:spcAft>
              <a:buSzPts val="2040"/>
              <a:buNone/>
            </a:pPr>
            <a:r>
              <a:rPr lang="en"/>
              <a:t>Debbie Datawinski currently manages an office of 5 staff at a regional Health Information Technology (HIT) company and has 15 years experience implementing HIT recommendations from California’s Department of Health Services. Debbie is has completed several industry recognized credentials. She is responsible for the staff development of her employees and has developed a training handbook as a resource.  Debbie’s organization provides internships for the local community college’s HIT graduates.  As an armed forces reserve soldier, Debbie recently returned from a 3-month deployment to Peru, where she actively trained HIT professionals from several state-run medical systems.  Debbie speaks fluent Spanish. Debbie has a certificate of achievement in HIT from her local community college. She has no additional college credit.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5"/>
          <p:cNvSpPr txBox="1">
            <a:spLocks noGrp="1"/>
          </p:cNvSpPr>
          <p:nvPr>
            <p:ph type="ctrTitle"/>
          </p:nvPr>
        </p:nvSpPr>
        <p:spPr>
          <a:xfrm>
            <a:off x="914400" y="1371601"/>
            <a:ext cx="10464800" cy="19272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5400"/>
              <a:buFont typeface="Arial"/>
              <a:buNone/>
            </a:pPr>
            <a:r>
              <a:rPr lang="en" dirty="0"/>
              <a:t>WHAT DO YOU THINK? </a:t>
            </a:r>
            <a:r>
              <a:rPr lang="en" sz="900" dirty="0">
                <a:solidFill>
                  <a:schemeClr val="bg1"/>
                </a:solidFill>
              </a:rPr>
              <a:t>2</a:t>
            </a:r>
            <a:endParaRPr sz="900" dirty="0">
              <a:solidFill>
                <a:schemeClr val="bg1"/>
              </a:solidFill>
            </a:endParaRPr>
          </a:p>
        </p:txBody>
      </p:sp>
      <p:sp>
        <p:nvSpPr>
          <p:cNvPr id="514" name="Google Shape;514;p75"/>
          <p:cNvSpPr txBox="1">
            <a:spLocks noGrp="1"/>
          </p:cNvSpPr>
          <p:nvPr>
            <p:ph type="subTitle" idx="1"/>
          </p:nvPr>
        </p:nvSpPr>
        <p:spPr>
          <a:xfrm>
            <a:off x="914400" y="3505200"/>
            <a:ext cx="10723418" cy="2895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380"/>
              <a:buNone/>
            </a:pPr>
            <a:r>
              <a:rPr lang="en" sz="2800"/>
              <a:t>Does your equivalency committee recommend Debbie Datawinski for equivalency in the discipline of Health Information Technology?</a:t>
            </a:r>
            <a:endParaRPr/>
          </a:p>
          <a:p>
            <a:pPr marL="0" lvl="0" indent="0" algn="l" rtl="0">
              <a:spcBef>
                <a:spcPts val="560"/>
              </a:spcBef>
              <a:spcAft>
                <a:spcPts val="0"/>
              </a:spcAft>
              <a:buSzPts val="2380"/>
              <a:buNone/>
            </a:pPr>
            <a:br>
              <a:rPr lang="en" sz="2800"/>
            </a:br>
            <a:r>
              <a:rPr lang="en" sz="2800"/>
              <a:t>Why or why not?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1" name="Google Shape;521;p76"/>
          <p:cNvSpPr txBox="1">
            <a:spLocks noGrp="1"/>
          </p:cNvSpPr>
          <p:nvPr>
            <p:ph type="title"/>
          </p:nvPr>
        </p:nvSpPr>
        <p:spPr>
          <a:xfrm>
            <a:off x="415600" y="2551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ctr" rtl="0">
              <a:lnSpc>
                <a:spcPct val="115000"/>
              </a:lnSpc>
              <a:spcBef>
                <a:spcPts val="667"/>
              </a:spcBef>
              <a:spcAft>
                <a:spcPts val="0"/>
              </a:spcAft>
              <a:buClr>
                <a:schemeClr val="hlink"/>
              </a:buClr>
              <a:buSzPct val="97222"/>
              <a:buFont typeface="Palatino"/>
              <a:buNone/>
            </a:pPr>
            <a:r>
              <a:rPr lang="en" sz="3200" b="1" u="sng">
                <a:solidFill>
                  <a:schemeClr val="hlink"/>
                </a:solidFill>
                <a:hlinkClick r:id="rId3"/>
              </a:rPr>
              <a:t>MQ Handbook</a:t>
            </a:r>
            <a:r>
              <a:rPr lang="en" sz="3200" b="1"/>
              <a:t> &amp; </a:t>
            </a:r>
            <a:r>
              <a:rPr lang="en" sz="3200" b="1" u="sng">
                <a:solidFill>
                  <a:schemeClr val="hlink"/>
                </a:solidFill>
                <a:hlinkClick r:id="rId4"/>
              </a:rPr>
              <a:t>CTE Minimum Qualifications Toolkit</a:t>
            </a:r>
            <a:endParaRPr b="1"/>
          </a:p>
        </p:txBody>
      </p:sp>
      <p:pic>
        <p:nvPicPr>
          <p:cNvPr id="524" name="Google Shape;524;p76" descr="QR Code link to Min Qual Handbook "/>
          <p:cNvPicPr preferRelativeResize="0"/>
          <p:nvPr/>
        </p:nvPicPr>
        <p:blipFill rotWithShape="1">
          <a:blip r:embed="rId5">
            <a:alphaModFix/>
          </a:blip>
          <a:srcRect/>
          <a:stretch/>
        </p:blipFill>
        <p:spPr>
          <a:xfrm>
            <a:off x="186500" y="2312867"/>
            <a:ext cx="2227600" cy="2097400"/>
          </a:xfrm>
          <a:prstGeom prst="rect">
            <a:avLst/>
          </a:prstGeom>
          <a:noFill/>
          <a:ln>
            <a:noFill/>
          </a:ln>
        </p:spPr>
      </p:pic>
      <p:pic>
        <p:nvPicPr>
          <p:cNvPr id="523" name="Google Shape;523;p76" descr="Image of Min Qual Handbook "/>
          <p:cNvPicPr preferRelativeResize="0"/>
          <p:nvPr/>
        </p:nvPicPr>
        <p:blipFill rotWithShape="1">
          <a:blip r:embed="rId6">
            <a:alphaModFix/>
          </a:blip>
          <a:srcRect/>
          <a:stretch/>
        </p:blipFill>
        <p:spPr>
          <a:xfrm>
            <a:off x="2528901" y="1381485"/>
            <a:ext cx="3618367" cy="4648817"/>
          </a:xfrm>
          <a:prstGeom prst="rect">
            <a:avLst/>
          </a:prstGeom>
          <a:noFill/>
          <a:ln>
            <a:noFill/>
          </a:ln>
        </p:spPr>
      </p:pic>
      <p:pic>
        <p:nvPicPr>
          <p:cNvPr id="522" name="Google Shape;522;p76" descr="CTE Min Qual Toolkit Cover Image "/>
          <p:cNvPicPr preferRelativeResize="0"/>
          <p:nvPr/>
        </p:nvPicPr>
        <p:blipFill rotWithShape="1">
          <a:blip r:embed="rId7">
            <a:alphaModFix/>
          </a:blip>
          <a:srcRect/>
          <a:stretch/>
        </p:blipFill>
        <p:spPr>
          <a:xfrm>
            <a:off x="6434433" y="1390370"/>
            <a:ext cx="3618368" cy="4639932"/>
          </a:xfrm>
          <a:prstGeom prst="rect">
            <a:avLst/>
          </a:prstGeom>
          <a:noFill/>
          <a:ln>
            <a:noFill/>
          </a:ln>
        </p:spPr>
      </p:pic>
      <p:pic>
        <p:nvPicPr>
          <p:cNvPr id="520" name="Google Shape;520;p76" descr="QR Code to CTE Min Qual Handbook "/>
          <p:cNvPicPr preferRelativeResize="0"/>
          <p:nvPr/>
        </p:nvPicPr>
        <p:blipFill rotWithShape="1">
          <a:blip r:embed="rId8">
            <a:alphaModFix/>
          </a:blip>
          <a:srcRect/>
          <a:stretch/>
        </p:blipFill>
        <p:spPr>
          <a:xfrm>
            <a:off x="10052801" y="2585467"/>
            <a:ext cx="1966367" cy="19195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4"/>
          <p:cNvSpPr txBox="1">
            <a:spLocks noGrp="1"/>
          </p:cNvSpPr>
          <p:nvPr>
            <p:ph type="title"/>
          </p:nvPr>
        </p:nvSpPr>
        <p:spPr>
          <a:xfrm>
            <a:off x="609599" y="533400"/>
            <a:ext cx="11221941" cy="990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ct val="100000"/>
              <a:buFont typeface="Arial"/>
              <a:buNone/>
            </a:pPr>
            <a:r>
              <a:rPr lang="en" b="1"/>
              <a:t>Minimum Qualifications &amp; Equivalency Committee Activity</a:t>
            </a:r>
            <a:endParaRPr/>
          </a:p>
        </p:txBody>
      </p:sp>
      <p:sp>
        <p:nvSpPr>
          <p:cNvPr id="439" name="Google Shape;439;p64"/>
          <p:cNvSpPr txBox="1">
            <a:spLocks noGrp="1"/>
          </p:cNvSpPr>
          <p:nvPr>
            <p:ph type="body" idx="1"/>
          </p:nvPr>
        </p:nvSpPr>
        <p:spPr>
          <a:xfrm>
            <a:off x="609600" y="1600199"/>
            <a:ext cx="11158330" cy="499143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r>
              <a:rPr lang="en"/>
              <a:t>There are general descriptions of the roles you will be assigned in this exercise. Please feel free to embellish as you like. Maybe you have had experience in an equivalency committee and want to change the viewpoint of your assigned character. Feel free!</a:t>
            </a:r>
            <a:endParaRPr/>
          </a:p>
          <a:p>
            <a:pPr marL="182880" lvl="0" indent="-53339" algn="l" rtl="0">
              <a:spcBef>
                <a:spcPts val="480"/>
              </a:spcBef>
              <a:spcAft>
                <a:spcPts val="0"/>
              </a:spcAft>
              <a:buSzPts val="2040"/>
              <a:buNone/>
            </a:pPr>
            <a:endParaRPr/>
          </a:p>
          <a:p>
            <a:pPr marL="0" lvl="0" indent="0" algn="l" rtl="0">
              <a:spcBef>
                <a:spcPts val="480"/>
              </a:spcBef>
              <a:spcAft>
                <a:spcPts val="0"/>
              </a:spcAft>
              <a:buSzPts val="2040"/>
              <a:buNone/>
            </a:pPr>
            <a:endParaRPr/>
          </a:p>
        </p:txBody>
      </p:sp>
      <p:pic>
        <p:nvPicPr>
          <p:cNvPr id="440" name="Google Shape;440;p6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929743" y="2829472"/>
            <a:ext cx="5159828" cy="40285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5"/>
          <p:cNvSpPr txBox="1">
            <a:spLocks noGrp="1"/>
          </p:cNvSpPr>
          <p:nvPr>
            <p:ph type="title"/>
          </p:nvPr>
        </p:nvSpPr>
        <p:spPr>
          <a:xfrm>
            <a:off x="609599" y="533400"/>
            <a:ext cx="11221941" cy="990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ct val="100000"/>
              <a:buFont typeface="Arial"/>
              <a:buNone/>
            </a:pPr>
            <a:r>
              <a:rPr lang="en" b="1" dirty="0"/>
              <a:t>Minimum Qualifications &amp; Equivalency Committee Activity </a:t>
            </a:r>
            <a:r>
              <a:rPr lang="en" sz="1000" b="1" dirty="0">
                <a:solidFill>
                  <a:schemeClr val="bg1"/>
                </a:solidFill>
              </a:rPr>
              <a:t>2</a:t>
            </a:r>
            <a:endParaRPr sz="1000" dirty="0">
              <a:solidFill>
                <a:schemeClr val="bg1"/>
              </a:solidFill>
            </a:endParaRPr>
          </a:p>
        </p:txBody>
      </p:sp>
      <p:sp>
        <p:nvSpPr>
          <p:cNvPr id="446" name="Google Shape;446;p65"/>
          <p:cNvSpPr txBox="1">
            <a:spLocks noGrp="1"/>
          </p:cNvSpPr>
          <p:nvPr>
            <p:ph type="body" idx="1"/>
          </p:nvPr>
        </p:nvSpPr>
        <p:spPr>
          <a:xfrm>
            <a:off x="609600" y="1600199"/>
            <a:ext cx="11158330" cy="499143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r>
              <a:rPr lang="en"/>
              <a:t>Your job in this exercise is to determine if the candidate will be recommended for equivalency. Your internal process for the working of the committee is for you to decide. </a:t>
            </a:r>
            <a:endParaRPr/>
          </a:p>
          <a:p>
            <a:pPr marL="182880" lvl="0" indent="-53339" algn="l" rtl="0">
              <a:spcBef>
                <a:spcPts val="480"/>
              </a:spcBef>
              <a:spcAft>
                <a:spcPts val="0"/>
              </a:spcAft>
              <a:buSzPts val="2040"/>
              <a:buNone/>
            </a:pPr>
            <a:endParaRPr/>
          </a:p>
          <a:p>
            <a:pPr marL="0" lvl="0" indent="0" algn="l" rtl="0">
              <a:spcBef>
                <a:spcPts val="480"/>
              </a:spcBef>
              <a:spcAft>
                <a:spcPts val="0"/>
              </a:spcAft>
              <a:buSzPts val="2040"/>
              <a:buNone/>
            </a:pPr>
            <a:endParaRPr/>
          </a:p>
        </p:txBody>
      </p:sp>
      <p:pic>
        <p:nvPicPr>
          <p:cNvPr id="447" name="Google Shape;447;p6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536372" y="2841915"/>
            <a:ext cx="6219080" cy="34826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6"/>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ct val="100000"/>
              <a:buFont typeface="Arial"/>
              <a:buNone/>
            </a:pPr>
            <a:br>
              <a:rPr lang="en"/>
            </a:br>
            <a:r>
              <a:rPr lang="en"/>
              <a:t>Career Technical Education </a:t>
            </a:r>
            <a:br>
              <a:rPr lang="en"/>
            </a:br>
            <a:r>
              <a:rPr lang="en"/>
              <a:t>Minimum Qualifications &amp; Equivalency Committee Roles</a:t>
            </a:r>
            <a:endParaRPr/>
          </a:p>
        </p:txBody>
      </p:sp>
      <p:sp>
        <p:nvSpPr>
          <p:cNvPr id="453" name="Google Shape;453;p66"/>
          <p:cNvSpPr txBox="1">
            <a:spLocks noGrp="1"/>
          </p:cNvSpPr>
          <p:nvPr>
            <p:ph type="body" idx="1"/>
          </p:nvPr>
        </p:nvSpPr>
        <p:spPr>
          <a:xfrm>
            <a:off x="745672" y="1992086"/>
            <a:ext cx="10700656" cy="402553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r>
              <a:rPr lang="en" b="1"/>
              <a:t>Senate President or designee</a:t>
            </a:r>
            <a:endParaRPr/>
          </a:p>
          <a:p>
            <a:pPr marL="0" lvl="0" indent="0" algn="l" rtl="0">
              <a:spcBef>
                <a:spcPts val="480"/>
              </a:spcBef>
              <a:spcAft>
                <a:spcPts val="0"/>
              </a:spcAft>
              <a:buSzPts val="2040"/>
              <a:buNone/>
            </a:pPr>
            <a:r>
              <a:rPr lang="en"/>
              <a:t>You chair the Equivalency Committee. Your concern is that the process is followed and that discipline faculty take the lead. </a:t>
            </a:r>
            <a:endParaRPr/>
          </a:p>
          <a:p>
            <a:pPr marL="0" lvl="0" indent="0" algn="l" rtl="0">
              <a:spcBef>
                <a:spcPts val="480"/>
              </a:spcBef>
              <a:spcAft>
                <a:spcPts val="0"/>
              </a:spcAft>
              <a:buSzPts val="2040"/>
              <a:buNone/>
            </a:pPr>
            <a:endParaRPr b="1"/>
          </a:p>
          <a:p>
            <a:pPr marL="182880" lvl="0" indent="-53339" algn="l" rtl="0">
              <a:spcBef>
                <a:spcPts val="480"/>
              </a:spcBef>
              <a:spcAft>
                <a:spcPts val="0"/>
              </a:spcAft>
              <a:buSzPts val="2040"/>
              <a:buNone/>
            </a:pPr>
            <a:endParaRPr/>
          </a:p>
        </p:txBody>
      </p:sp>
      <p:pic>
        <p:nvPicPr>
          <p:cNvPr id="454" name="Google Shape;454;p6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254828" y="3265714"/>
            <a:ext cx="5203372" cy="34562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7"/>
          <p:cNvSpPr txBox="1">
            <a:spLocks noGrp="1"/>
          </p:cNvSpPr>
          <p:nvPr>
            <p:ph type="title"/>
          </p:nvPr>
        </p:nvSpPr>
        <p:spPr>
          <a:xfrm>
            <a:off x="563850" y="587325"/>
            <a:ext cx="11064300" cy="13512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ct val="100000"/>
              <a:buFont typeface="Arial"/>
              <a:buNone/>
            </a:pPr>
            <a:r>
              <a:rPr lang="en"/>
              <a:t>Career Technical Education </a:t>
            </a:r>
            <a:br>
              <a:rPr lang="en"/>
            </a:br>
            <a:r>
              <a:rPr lang="en"/>
              <a:t>Minimum Qualifications &amp; Equivalency Committee Roles</a:t>
            </a:r>
            <a:endParaRPr/>
          </a:p>
        </p:txBody>
      </p:sp>
      <p:sp>
        <p:nvSpPr>
          <p:cNvPr id="460" name="Google Shape;460;p67"/>
          <p:cNvSpPr txBox="1">
            <a:spLocks noGrp="1"/>
          </p:cNvSpPr>
          <p:nvPr>
            <p:ph type="body" idx="1"/>
          </p:nvPr>
        </p:nvSpPr>
        <p:spPr>
          <a:xfrm>
            <a:off x="690975" y="2228425"/>
            <a:ext cx="10891500" cy="4431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r>
              <a:rPr lang="en" b="1"/>
              <a:t>Human Resources Director</a:t>
            </a:r>
            <a:endParaRPr/>
          </a:p>
          <a:p>
            <a:pPr marL="0" lvl="0" indent="0" algn="l" rtl="0">
              <a:spcBef>
                <a:spcPts val="480"/>
              </a:spcBef>
              <a:spcAft>
                <a:spcPts val="0"/>
              </a:spcAft>
              <a:buSzPts val="2040"/>
              <a:buNone/>
            </a:pPr>
            <a:r>
              <a:rPr lang="en"/>
              <a:t>You have worked at your District for 12 years and you have rarely seen an equivalency to minimum qualifications be approved. As a matter of fact, your college has a process on paper but you know that the unwritten policy is to not approve any equivalencies. The District has great concerns about accreditation and audits and does not want any risk by giving an equivalency.</a:t>
            </a:r>
            <a:endParaRPr/>
          </a:p>
          <a:p>
            <a:pPr marL="0" lvl="0" indent="0" algn="l" rtl="0">
              <a:spcBef>
                <a:spcPts val="480"/>
              </a:spcBef>
              <a:spcAft>
                <a:spcPts val="0"/>
              </a:spcAft>
              <a:buSzPts val="2040"/>
              <a:buNone/>
            </a:pPr>
            <a:r>
              <a:rPr lang="en"/>
              <a:t> </a:t>
            </a:r>
            <a:endParaRPr/>
          </a:p>
          <a:p>
            <a:pPr marL="182880" lvl="0" indent="-53339" algn="l" rtl="0">
              <a:spcBef>
                <a:spcPts val="480"/>
              </a:spcBef>
              <a:spcAft>
                <a:spcPts val="0"/>
              </a:spcAft>
              <a:buSzPts val="2040"/>
              <a:buNone/>
            </a:pPr>
            <a:endParaRPr/>
          </a:p>
        </p:txBody>
      </p:sp>
      <p:pic>
        <p:nvPicPr>
          <p:cNvPr id="461" name="Google Shape;461;p6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228314" y="4600948"/>
            <a:ext cx="1816825" cy="2059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8"/>
          <p:cNvSpPr txBox="1">
            <a:spLocks noGrp="1"/>
          </p:cNvSpPr>
          <p:nvPr>
            <p:ph type="title"/>
          </p:nvPr>
        </p:nvSpPr>
        <p:spPr>
          <a:xfrm>
            <a:off x="609600" y="725525"/>
            <a:ext cx="10972800" cy="798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ct val="100000"/>
              <a:buFont typeface="Arial"/>
              <a:buNone/>
            </a:pPr>
            <a:r>
              <a:rPr lang="en"/>
              <a:t>Career Technical Education </a:t>
            </a:r>
            <a:br>
              <a:rPr lang="en"/>
            </a:br>
            <a:r>
              <a:rPr lang="en"/>
              <a:t>Minimum Qualifications &amp;Equivalency Committee Roles</a:t>
            </a:r>
            <a:endParaRPr/>
          </a:p>
        </p:txBody>
      </p:sp>
      <p:sp>
        <p:nvSpPr>
          <p:cNvPr id="467" name="Google Shape;467;p68"/>
          <p:cNvSpPr txBox="1">
            <a:spLocks noGrp="1"/>
          </p:cNvSpPr>
          <p:nvPr>
            <p:ph type="body" idx="1"/>
          </p:nvPr>
        </p:nvSpPr>
        <p:spPr>
          <a:xfrm>
            <a:off x="609600" y="1783080"/>
            <a:ext cx="10972800" cy="487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r>
              <a:rPr lang="en"/>
              <a:t> </a:t>
            </a:r>
            <a:r>
              <a:rPr lang="en" b="1"/>
              <a:t>CTE Dean</a:t>
            </a:r>
            <a:endParaRPr/>
          </a:p>
          <a:p>
            <a:pPr marL="0" lvl="0" indent="0" algn="l" rtl="0">
              <a:spcBef>
                <a:spcPts val="480"/>
              </a:spcBef>
              <a:spcAft>
                <a:spcPts val="0"/>
              </a:spcAft>
              <a:buSzPts val="2040"/>
              <a:buNone/>
            </a:pPr>
            <a:r>
              <a:rPr lang="en"/>
              <a:t>You are hyper concerned about the unstaffed classes for next semester and beyond. You are feeling the pressure of the new funding formula and need enrollment. You know that the candidate is perfect for the classroom and have verified that what the candidate has in his/her portfolio of documentation is true.</a:t>
            </a:r>
            <a:endParaRPr/>
          </a:p>
          <a:p>
            <a:pPr marL="0" lvl="0" indent="0" algn="l" rtl="0">
              <a:spcBef>
                <a:spcPts val="480"/>
              </a:spcBef>
              <a:spcAft>
                <a:spcPts val="0"/>
              </a:spcAft>
              <a:buSzPts val="2040"/>
              <a:buNone/>
            </a:pPr>
            <a:r>
              <a:rPr lang="en"/>
              <a:t> </a:t>
            </a:r>
            <a:endParaRPr/>
          </a:p>
          <a:p>
            <a:pPr marL="182880" lvl="0" indent="-53339" algn="l" rtl="0">
              <a:spcBef>
                <a:spcPts val="480"/>
              </a:spcBef>
              <a:spcAft>
                <a:spcPts val="0"/>
              </a:spcAft>
              <a:buSzPts val="2040"/>
              <a:buNone/>
            </a:pPr>
            <a:endParaRPr/>
          </a:p>
        </p:txBody>
      </p:sp>
      <p:pic>
        <p:nvPicPr>
          <p:cNvPr id="468" name="Google Shape;468;p6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246181" y="3933173"/>
            <a:ext cx="4841905" cy="27114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9"/>
          <p:cNvSpPr txBox="1">
            <a:spLocks noGrp="1"/>
          </p:cNvSpPr>
          <p:nvPr>
            <p:ph type="title"/>
          </p:nvPr>
        </p:nvSpPr>
        <p:spPr>
          <a:xfrm>
            <a:off x="609600" y="639150"/>
            <a:ext cx="10972800" cy="88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Arial"/>
              <a:buNone/>
            </a:pPr>
            <a:r>
              <a:rPr lang="en" sz="3400" dirty="0"/>
              <a:t>Career Technical Education </a:t>
            </a:r>
            <a:br>
              <a:rPr lang="en" sz="3400" dirty="0"/>
            </a:br>
            <a:r>
              <a:rPr lang="en" sz="3400" dirty="0"/>
              <a:t>Minimum Qualifications &amp; Equivalency Committee Roles </a:t>
            </a:r>
            <a:r>
              <a:rPr lang="en" sz="900" dirty="0">
                <a:solidFill>
                  <a:schemeClr val="bg1"/>
                </a:solidFill>
              </a:rPr>
              <a:t>2</a:t>
            </a:r>
            <a:endParaRPr sz="900" dirty="0">
              <a:solidFill>
                <a:schemeClr val="bg1"/>
              </a:solidFill>
            </a:endParaRPr>
          </a:p>
        </p:txBody>
      </p:sp>
      <p:sp>
        <p:nvSpPr>
          <p:cNvPr id="474" name="Google Shape;474;p69"/>
          <p:cNvSpPr txBox="1">
            <a:spLocks noGrp="1"/>
          </p:cNvSpPr>
          <p:nvPr>
            <p:ph type="body" idx="1"/>
          </p:nvPr>
        </p:nvSpPr>
        <p:spPr>
          <a:xfrm>
            <a:off x="609600" y="1675631"/>
            <a:ext cx="10972800" cy="487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r>
              <a:rPr lang="en" b="1"/>
              <a:t>English or Math or General Education Faculty</a:t>
            </a:r>
            <a:endParaRPr/>
          </a:p>
          <a:p>
            <a:pPr marL="0" lvl="0" indent="0" algn="l" rtl="0">
              <a:spcBef>
                <a:spcPts val="480"/>
              </a:spcBef>
              <a:spcAft>
                <a:spcPts val="0"/>
              </a:spcAft>
              <a:buSzPts val="2040"/>
              <a:buNone/>
            </a:pPr>
            <a:r>
              <a:rPr lang="en"/>
              <a:t>You are concerned about the breadth of education that general education classes provide. You believe a transcripted course is the best way to show the deep understanding of learning. You do not understand why everyone cannot just get a degree like you did. After all we are only asking for an Associate Degree and you have a Masters or PhD or EdD. </a:t>
            </a:r>
            <a:endParaRPr/>
          </a:p>
          <a:p>
            <a:pPr marL="0" lvl="0" indent="0" algn="l" rtl="0">
              <a:spcBef>
                <a:spcPts val="480"/>
              </a:spcBef>
              <a:spcAft>
                <a:spcPts val="0"/>
              </a:spcAft>
              <a:buSzPts val="2040"/>
              <a:buNone/>
            </a:pPr>
            <a:endParaRPr/>
          </a:p>
          <a:p>
            <a:pPr marL="182880" lvl="0" indent="-53339" algn="l" rtl="0">
              <a:spcBef>
                <a:spcPts val="480"/>
              </a:spcBef>
              <a:spcAft>
                <a:spcPts val="0"/>
              </a:spcAft>
              <a:buSzPts val="2040"/>
              <a:buNone/>
            </a:pPr>
            <a:endParaRPr/>
          </a:p>
        </p:txBody>
      </p:sp>
      <p:pic>
        <p:nvPicPr>
          <p:cNvPr id="475" name="Google Shape;475;p6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753645" y="4192614"/>
            <a:ext cx="2237088" cy="2511448"/>
          </a:xfrm>
          <a:prstGeom prst="rect">
            <a:avLst/>
          </a:prstGeom>
          <a:noFill/>
          <a:ln>
            <a:noFill/>
          </a:ln>
        </p:spPr>
      </p:pic>
      <p:pic>
        <p:nvPicPr>
          <p:cNvPr id="476" name="Google Shape;476;p6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822416" y="4061897"/>
            <a:ext cx="1872727" cy="24905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70"/>
          <p:cNvSpPr txBox="1">
            <a:spLocks noGrp="1"/>
          </p:cNvSpPr>
          <p:nvPr>
            <p:ph type="title"/>
          </p:nvPr>
        </p:nvSpPr>
        <p:spPr>
          <a:xfrm>
            <a:off x="725525" y="690975"/>
            <a:ext cx="10857000" cy="8331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ct val="100000"/>
              <a:buFont typeface="Arial"/>
              <a:buNone/>
            </a:pPr>
            <a:r>
              <a:rPr lang="en"/>
              <a:t>Career Technical Education Minimum Qualifications &amp;</a:t>
            </a:r>
            <a:br>
              <a:rPr lang="en"/>
            </a:br>
            <a:r>
              <a:rPr lang="en"/>
              <a:t>Equivalency Committee Roles</a:t>
            </a:r>
            <a:endParaRPr/>
          </a:p>
        </p:txBody>
      </p:sp>
      <p:sp>
        <p:nvSpPr>
          <p:cNvPr id="482" name="Google Shape;482;p70"/>
          <p:cNvSpPr txBox="1">
            <a:spLocks noGrp="1"/>
          </p:cNvSpPr>
          <p:nvPr>
            <p:ph type="body" idx="1"/>
          </p:nvPr>
        </p:nvSpPr>
        <p:spPr>
          <a:xfrm>
            <a:off x="609600" y="1830787"/>
            <a:ext cx="10972800" cy="487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r>
              <a:rPr lang="en" b="1"/>
              <a:t>Faculty Candidate</a:t>
            </a:r>
            <a:endParaRPr/>
          </a:p>
          <a:p>
            <a:pPr marL="0" lvl="0" indent="0" algn="l" rtl="0">
              <a:spcBef>
                <a:spcPts val="480"/>
              </a:spcBef>
              <a:spcAft>
                <a:spcPts val="0"/>
              </a:spcAft>
              <a:buSzPts val="2040"/>
              <a:buNone/>
            </a:pPr>
            <a:r>
              <a:rPr lang="en"/>
              <a:t>You are a well-recognized industry expert with years of experience in your area. You have provided the committee with documentation that you feel easily meets or exceed the minimum qualifications required. You live in the local community and want to give back. You have a hard time seeing why you have to go through all this paperwork just to help your community.</a:t>
            </a:r>
            <a:endParaRPr/>
          </a:p>
          <a:p>
            <a:pPr marL="0" lvl="0" indent="0" algn="l" rtl="0">
              <a:spcBef>
                <a:spcPts val="480"/>
              </a:spcBef>
              <a:spcAft>
                <a:spcPts val="0"/>
              </a:spcAft>
              <a:buSzPts val="2040"/>
              <a:buNone/>
            </a:pPr>
            <a:r>
              <a:rPr lang="en"/>
              <a:t> </a:t>
            </a:r>
            <a:endParaRPr/>
          </a:p>
          <a:p>
            <a:pPr marL="182880" lvl="0" indent="-53339" algn="l" rtl="0">
              <a:spcBef>
                <a:spcPts val="480"/>
              </a:spcBef>
              <a:spcAft>
                <a:spcPts val="0"/>
              </a:spcAft>
              <a:buSzPts val="2040"/>
              <a:buNone/>
            </a:pPr>
            <a:endParaRPr/>
          </a:p>
        </p:txBody>
      </p:sp>
      <p:pic>
        <p:nvPicPr>
          <p:cNvPr id="483" name="Google Shape;483;p7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629597" y="4382278"/>
            <a:ext cx="5352932" cy="20294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71"/>
          <p:cNvSpPr txBox="1">
            <a:spLocks noGrp="1"/>
          </p:cNvSpPr>
          <p:nvPr>
            <p:ph type="title"/>
          </p:nvPr>
        </p:nvSpPr>
        <p:spPr>
          <a:xfrm>
            <a:off x="609600" y="740229"/>
            <a:ext cx="10972800" cy="990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ct val="100000"/>
              <a:buFont typeface="Arial"/>
              <a:buNone/>
            </a:pPr>
            <a:r>
              <a:rPr lang="en" dirty="0"/>
              <a:t>Career Technical Education </a:t>
            </a:r>
            <a:br>
              <a:rPr lang="en" dirty="0"/>
            </a:br>
            <a:r>
              <a:rPr lang="en" dirty="0"/>
              <a:t>Minimum Qualifications &amp; Equivalency Committee Roles </a:t>
            </a:r>
            <a:r>
              <a:rPr lang="en" sz="1000" dirty="0">
                <a:solidFill>
                  <a:schemeClr val="bg1"/>
                </a:solidFill>
              </a:rPr>
              <a:t>3</a:t>
            </a:r>
            <a:endParaRPr sz="1000" dirty="0">
              <a:solidFill>
                <a:schemeClr val="bg1"/>
              </a:solidFill>
            </a:endParaRPr>
          </a:p>
        </p:txBody>
      </p:sp>
      <p:sp>
        <p:nvSpPr>
          <p:cNvPr id="489" name="Google Shape;489;p71"/>
          <p:cNvSpPr txBox="1">
            <a:spLocks noGrp="1"/>
          </p:cNvSpPr>
          <p:nvPr>
            <p:ph type="body" idx="1"/>
          </p:nvPr>
        </p:nvSpPr>
        <p:spPr>
          <a:xfrm>
            <a:off x="609600" y="1830787"/>
            <a:ext cx="10972800" cy="487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r>
              <a:rPr lang="en" b="1" dirty="0"/>
              <a:t>Faculty Champion</a:t>
            </a:r>
            <a:endParaRPr dirty="0"/>
          </a:p>
          <a:p>
            <a:pPr marL="0" lvl="0" indent="0" algn="l" rtl="0">
              <a:spcBef>
                <a:spcPts val="480"/>
              </a:spcBef>
              <a:spcAft>
                <a:spcPts val="0"/>
              </a:spcAft>
              <a:buSzPts val="2040"/>
              <a:buNone/>
            </a:pPr>
            <a:r>
              <a:rPr lang="en" dirty="0"/>
              <a:t>Your department desperately needs some new faculty with relevant current industry experience. All the current faculty in your department have not worked in industry in the last decade. Your candidate has served on both the local and regional advisory boards for the last three years. You know the candidate from when you both worked at the same company. While the candidate is not your friend, you have had a professional relationship over the last 10 years.</a:t>
            </a:r>
            <a:endParaRPr dirty="0"/>
          </a:p>
          <a:p>
            <a:pPr marL="182880" lvl="0" indent="-53339" algn="l" rtl="0">
              <a:spcBef>
                <a:spcPts val="480"/>
              </a:spcBef>
              <a:spcAft>
                <a:spcPts val="0"/>
              </a:spcAft>
              <a:buSzPts val="2040"/>
              <a:buNone/>
            </a:pPr>
            <a:endParaRPr dirty="0"/>
          </a:p>
        </p:txBody>
      </p:sp>
      <p:pic>
        <p:nvPicPr>
          <p:cNvPr id="490" name="Google Shape;490;p7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918858" y="4640242"/>
            <a:ext cx="3959678" cy="196738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932</Words>
  <Application>Microsoft Office PowerPoint</Application>
  <PresentationFormat>Widescreen</PresentationFormat>
  <Paragraphs>42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Palatino</vt:lpstr>
      <vt:lpstr>Arial</vt:lpstr>
      <vt:lpstr>Calibri</vt:lpstr>
      <vt:lpstr>Calibri Light</vt:lpstr>
      <vt:lpstr>Office Theme</vt:lpstr>
      <vt:lpstr>Minimum Qualifications &amp; Equivalency Committee  Activity Directions</vt:lpstr>
      <vt:lpstr>Minimum Qualifications &amp; Equivalency Committee Activity</vt:lpstr>
      <vt:lpstr>Minimum Qualifications &amp; Equivalency Committee Activity 2</vt:lpstr>
      <vt:lpstr> Career Technical Education  Minimum Qualifications &amp; Equivalency Committee Roles</vt:lpstr>
      <vt:lpstr>Career Technical Education  Minimum Qualifications &amp; Equivalency Committee Roles</vt:lpstr>
      <vt:lpstr>Career Technical Education  Minimum Qualifications &amp;Equivalency Committee Roles</vt:lpstr>
      <vt:lpstr>Career Technical Education  Minimum Qualifications &amp; Equivalency Committee Roles 2</vt:lpstr>
      <vt:lpstr>Career Technical Education Minimum Qualifications &amp; Equivalency Committee Roles</vt:lpstr>
      <vt:lpstr>Career Technical Education  Minimum Qualifications &amp; Equivalency Committee Roles 3</vt:lpstr>
      <vt:lpstr>Scenario</vt:lpstr>
      <vt:lpstr>WHAT DO YOU THINK?</vt:lpstr>
      <vt:lpstr>Scenario 2</vt:lpstr>
      <vt:lpstr>WHAT DO YOU THINK? 2</vt:lpstr>
      <vt:lpstr>MQ Handbook &amp; CTE Minimum Qualifications Toolkit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Minimum Qualifications &amp; Equivalency Committee  Activity Directions</dc:title>
  <dc:creator>Lynn Shaw</dc:creator>
  <cp:lastModifiedBy>Kyoko Hatano</cp:lastModifiedBy>
  <cp:revision>2</cp:revision>
  <dcterms:created xsi:type="dcterms:W3CDTF">2024-02-11T18:25:18Z</dcterms:created>
  <dcterms:modified xsi:type="dcterms:W3CDTF">2024-02-13T22:05:14Z</dcterms:modified>
</cp:coreProperties>
</file>