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6" roundtripDataSignature="AMtx7mgV9ysQHulSkA3UgURC5Wij+I7F1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36" Type="http://customschemas.google.com/relationships/presentationmetadata" Target="meta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Anastasia</a:t>
            </a:r>
            <a:endParaRPr/>
          </a:p>
        </p:txBody>
      </p:sp>
      <p:sp>
        <p:nvSpPr>
          <p:cNvPr id="49" name="Google Shape;49;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0c543355eb_0_8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0c543355eb_0_8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Ginni</a:t>
            </a:r>
            <a:endParaRPr/>
          </a:p>
          <a:p>
            <a:pPr indent="0" lvl="0" marL="0" rtl="0" algn="l">
              <a:spcBef>
                <a:spcPts val="360"/>
              </a:spcBef>
              <a:spcAft>
                <a:spcPts val="0"/>
              </a:spcAft>
              <a:buNone/>
            </a:pPr>
            <a:r>
              <a:rPr lang="en-US"/>
              <a:t>Defined for specific areas between academic senate and governing boards or their designees. Other groups have a different relationship</a:t>
            </a:r>
            <a:endParaRPr/>
          </a:p>
        </p:txBody>
      </p:sp>
      <p:sp>
        <p:nvSpPr>
          <p:cNvPr id="121" name="Google Shape;121;g10c543355eb_0_8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0c543355eb_0_9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0c543355eb_0_9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Ginni</a:t>
            </a:r>
            <a:endParaRPr/>
          </a:p>
          <a:p>
            <a:pPr indent="0" lvl="0" marL="0" rtl="0" algn="l">
              <a:spcBef>
                <a:spcPts val="360"/>
              </a:spcBef>
              <a:spcAft>
                <a:spcPts val="0"/>
              </a:spcAft>
              <a:buNone/>
            </a:pPr>
            <a:r>
              <a:rPr lang="en-US"/>
              <a:t>More clarification of the role between the academic senate and the governing board</a:t>
            </a:r>
            <a:endParaRPr/>
          </a:p>
        </p:txBody>
      </p:sp>
      <p:sp>
        <p:nvSpPr>
          <p:cNvPr id="129" name="Google Shape;129;g10c543355eb_0_9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0f3cbacae3_0_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0f3cbacae3_0_4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Ginni</a:t>
            </a:r>
            <a:endParaRPr/>
          </a:p>
          <a:p>
            <a:pPr indent="0" lvl="0" marL="0" rtl="0" algn="l">
              <a:spcBef>
                <a:spcPts val="360"/>
              </a:spcBef>
              <a:spcAft>
                <a:spcPts val="0"/>
              </a:spcAft>
              <a:buNone/>
            </a:pPr>
            <a:r>
              <a:rPr lang="en-US"/>
              <a:t>It should be noted</a:t>
            </a:r>
            <a:endParaRPr/>
          </a:p>
        </p:txBody>
      </p:sp>
      <p:sp>
        <p:nvSpPr>
          <p:cNvPr id="137" name="Google Shape;137;g10f3cbacae3_0_4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0c50a1d883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0c50a1d883_0_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Ginni</a:t>
            </a:r>
            <a:endParaRPr/>
          </a:p>
          <a:p>
            <a:pPr indent="0" lvl="0" marL="0" rtl="0" algn="l">
              <a:spcBef>
                <a:spcPts val="360"/>
              </a:spcBef>
              <a:spcAft>
                <a:spcPts val="0"/>
              </a:spcAft>
              <a:buNone/>
            </a:pPr>
            <a:r>
              <a:rPr lang="en-US"/>
              <a:t>Staff here represents all staff at the college, all employed </a:t>
            </a:r>
            <a:r>
              <a:rPr lang="en-US"/>
              <a:t>individuals</a:t>
            </a:r>
            <a:r>
              <a:rPr lang="en-US"/>
              <a:t> including classified professionals,  faculty and administrators</a:t>
            </a:r>
            <a:endParaRPr/>
          </a:p>
        </p:txBody>
      </p:sp>
      <p:sp>
        <p:nvSpPr>
          <p:cNvPr id="145" name="Google Shape;145;g10c50a1d883_0_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0f3cbacae3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0f3cbacae3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Ginni</a:t>
            </a:r>
            <a:endParaRPr/>
          </a:p>
          <a:p>
            <a:pPr indent="0" lvl="0" marL="0" rtl="0" algn="l">
              <a:spcBef>
                <a:spcPts val="360"/>
              </a:spcBef>
              <a:spcAft>
                <a:spcPts val="0"/>
              </a:spcAft>
              <a:buNone/>
            </a:pPr>
            <a:r>
              <a:rPr lang="en-US"/>
              <a:t>Let’s not forget about students - after all, that is why we are here!</a:t>
            </a:r>
            <a:endParaRPr/>
          </a:p>
        </p:txBody>
      </p:sp>
      <p:sp>
        <p:nvSpPr>
          <p:cNvPr id="153" name="Google Shape;153;g10f3cbacae3_0_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0f3cbacae3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0f3cbacae3_0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Ginni</a:t>
            </a:r>
            <a:endParaRPr/>
          </a:p>
          <a:p>
            <a:pPr indent="0" lvl="0" marL="0" rtl="0" algn="l">
              <a:spcBef>
                <a:spcPts val="360"/>
              </a:spcBef>
              <a:spcAft>
                <a:spcPts val="0"/>
              </a:spcAft>
              <a:buNone/>
            </a:pPr>
            <a:r>
              <a:rPr lang="en-US"/>
              <a:t>This is the students 9+1, very close to the academic senate’s 10+1: big difference between “effective participation” and “consult collegially”</a:t>
            </a:r>
            <a:endParaRPr/>
          </a:p>
        </p:txBody>
      </p:sp>
      <p:sp>
        <p:nvSpPr>
          <p:cNvPr id="161" name="Google Shape;161;g10f3cbacae3_0_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0f3cbacae3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0f3cbacae3_0_2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sz="1000"/>
              <a:t>Wendy</a:t>
            </a:r>
            <a:endParaRPr sz="1000"/>
          </a:p>
          <a:p>
            <a:pPr indent="0" lvl="0" marL="0" rtl="0" algn="l">
              <a:spcBef>
                <a:spcPts val="360"/>
              </a:spcBef>
              <a:spcAft>
                <a:spcPts val="0"/>
              </a:spcAft>
              <a:buClr>
                <a:schemeClr val="dk1"/>
              </a:buClr>
              <a:buFont typeface="Arial"/>
              <a:buNone/>
            </a:pPr>
            <a:r>
              <a:t/>
            </a:r>
            <a:endParaRPr b="1" sz="1000"/>
          </a:p>
          <a:p>
            <a:pPr indent="0" lvl="0" marL="0" rtl="0" algn="l">
              <a:spcBef>
                <a:spcPts val="360"/>
              </a:spcBef>
              <a:spcAft>
                <a:spcPts val="0"/>
              </a:spcAft>
              <a:buClr>
                <a:schemeClr val="dk1"/>
              </a:buClr>
              <a:buFont typeface="Arial"/>
              <a:buNone/>
            </a:pPr>
            <a:r>
              <a:rPr b="1" lang="en-US" sz="1000"/>
              <a:t>1976 EERA - Educational Employee Relations Act (1976) established collective bargaining in California K-12 schools and CCCs</a:t>
            </a:r>
            <a:endParaRPr sz="1000"/>
          </a:p>
          <a:p>
            <a:pPr indent="-63500" lvl="0" marL="0" rtl="0" algn="l">
              <a:spcBef>
                <a:spcPts val="360"/>
              </a:spcBef>
              <a:spcAft>
                <a:spcPts val="0"/>
              </a:spcAft>
              <a:buClr>
                <a:schemeClr val="dk1"/>
              </a:buClr>
              <a:buSzPts val="1000"/>
              <a:buChar char="•"/>
            </a:pPr>
            <a:r>
              <a:rPr lang="en-US" sz="1000"/>
              <a:t>1979 Dills act 1979 - collective bargaining rights for all other state government workers in California </a:t>
            </a:r>
            <a:endParaRPr sz="1000"/>
          </a:p>
          <a:p>
            <a:pPr indent="-63500" lvl="0" marL="0" rtl="0" algn="l">
              <a:spcBef>
                <a:spcPts val="360"/>
              </a:spcBef>
              <a:spcAft>
                <a:spcPts val="0"/>
              </a:spcAft>
              <a:buClr>
                <a:schemeClr val="dk1"/>
              </a:buClr>
              <a:buSzPts val="1000"/>
              <a:buChar char="•"/>
            </a:pPr>
            <a:r>
              <a:rPr lang="en-US" sz="1000"/>
              <a:t>1979 HEERA Higher Education Employer-Employee Relations act - CSU/UC</a:t>
            </a:r>
            <a:endParaRPr sz="1000"/>
          </a:p>
          <a:p>
            <a:pPr indent="-63500" lvl="0" marL="0" rtl="0" algn="l">
              <a:spcBef>
                <a:spcPts val="360"/>
              </a:spcBef>
              <a:spcAft>
                <a:spcPts val="0"/>
              </a:spcAft>
              <a:buClr>
                <a:schemeClr val="dk1"/>
              </a:buClr>
              <a:buSzPts val="1000"/>
              <a:buChar char="•"/>
            </a:pPr>
            <a:r>
              <a:rPr lang="en-US" sz="1000"/>
              <a:t>And then more acts to follow with municipal employees</a:t>
            </a:r>
            <a:br>
              <a:rPr lang="en-US" sz="1000"/>
            </a:br>
            <a:br>
              <a:rPr b="1" lang="en-US" sz="1000"/>
            </a:br>
            <a:r>
              <a:rPr b="1" lang="en-US" sz="1000"/>
              <a:t>CA Govt Code 3543 (a) - right to form and participate in a union and</a:t>
            </a:r>
            <a:endParaRPr b="1" sz="1000"/>
          </a:p>
          <a:p>
            <a:pPr indent="-63500" lvl="0" marL="0" rtl="0" algn="l">
              <a:spcBef>
                <a:spcPts val="360"/>
              </a:spcBef>
              <a:spcAft>
                <a:spcPts val="0"/>
              </a:spcAft>
              <a:buClr>
                <a:schemeClr val="dk1"/>
              </a:buClr>
              <a:buSzPts val="1000"/>
              <a:buChar char="•"/>
            </a:pPr>
            <a:r>
              <a:rPr lang="en-US" sz="1000"/>
              <a:t>Public school employees shall have the </a:t>
            </a:r>
            <a:r>
              <a:rPr b="1" lang="en-US" sz="1000"/>
              <a:t>right to form a collective bargaining unit </a:t>
            </a:r>
            <a:r>
              <a:rPr lang="en-US" sz="1000"/>
              <a:t>(or union)</a:t>
            </a:r>
            <a:endParaRPr sz="1000"/>
          </a:p>
          <a:p>
            <a:pPr indent="-63500" lvl="0" marL="0" rtl="0" algn="l">
              <a:spcBef>
                <a:spcPts val="360"/>
              </a:spcBef>
              <a:spcAft>
                <a:spcPts val="0"/>
              </a:spcAft>
              <a:buClr>
                <a:schemeClr val="dk1"/>
              </a:buClr>
              <a:buSzPts val="1000"/>
              <a:buChar char="•"/>
            </a:pPr>
            <a:r>
              <a:rPr lang="en-US" sz="1000"/>
              <a:t>The right to represent themselves individually in their employment relations with the public school employer, </a:t>
            </a:r>
            <a:endParaRPr sz="1000"/>
          </a:p>
          <a:p>
            <a:pPr indent="-63500" lvl="0" marL="0" rtl="0" algn="l">
              <a:spcBef>
                <a:spcPts val="360"/>
              </a:spcBef>
              <a:spcAft>
                <a:spcPts val="0"/>
              </a:spcAft>
              <a:buClr>
                <a:schemeClr val="dk1"/>
              </a:buClr>
              <a:buSzPts val="1000"/>
              <a:buChar char="•"/>
            </a:pPr>
            <a:r>
              <a:rPr lang="en-US" sz="1000"/>
              <a:t>Once they have selected an </a:t>
            </a:r>
            <a:r>
              <a:rPr b="1" lang="en-US" sz="1000"/>
              <a:t>exclusive representative they cannot negotiate outside the CBA </a:t>
            </a:r>
            <a:r>
              <a:rPr lang="en-US" sz="1000"/>
              <a:t>- collective bargaining agreement or the contract</a:t>
            </a:r>
            <a:endParaRPr sz="1000"/>
          </a:p>
          <a:p>
            <a:pPr indent="0" lvl="0" marL="0" rtl="0" algn="l">
              <a:spcBef>
                <a:spcPts val="360"/>
              </a:spcBef>
              <a:spcAft>
                <a:spcPts val="0"/>
              </a:spcAft>
              <a:buClr>
                <a:schemeClr val="dk1"/>
              </a:buClr>
              <a:buFont typeface="Arial"/>
              <a:buNone/>
            </a:pPr>
            <a:r>
              <a:rPr lang="en-US" sz="1000"/>
              <a:t> </a:t>
            </a:r>
            <a:endParaRPr sz="1000"/>
          </a:p>
          <a:p>
            <a:pPr indent="0" lvl="0" marL="0" rtl="0" algn="l">
              <a:spcBef>
                <a:spcPts val="360"/>
              </a:spcBef>
              <a:spcAft>
                <a:spcPts val="0"/>
              </a:spcAft>
              <a:buClr>
                <a:schemeClr val="dk1"/>
              </a:buClr>
              <a:buFont typeface="Arial"/>
              <a:buNone/>
            </a:pPr>
            <a:r>
              <a:rPr b="1" lang="en-US" sz="1000" u="sng"/>
              <a:t>Negotiate vs. Collegial consult</a:t>
            </a:r>
            <a:endParaRPr sz="1000"/>
          </a:p>
          <a:p>
            <a:pPr indent="0" lvl="0" marL="0" rtl="0" algn="l">
              <a:spcBef>
                <a:spcPts val="360"/>
              </a:spcBef>
              <a:spcAft>
                <a:spcPts val="0"/>
              </a:spcAft>
              <a:buClr>
                <a:schemeClr val="dk1"/>
              </a:buClr>
              <a:buFont typeface="Arial"/>
              <a:buNone/>
            </a:pPr>
            <a:r>
              <a:rPr b="1" lang="en-US" sz="1000"/>
              <a:t>Define - collegial consultation</a:t>
            </a:r>
            <a:endParaRPr sz="1000"/>
          </a:p>
          <a:p>
            <a:pPr indent="0" lvl="0" marL="0" rtl="0" algn="l">
              <a:spcBef>
                <a:spcPts val="360"/>
              </a:spcBef>
              <a:spcAft>
                <a:spcPts val="0"/>
              </a:spcAft>
              <a:buNone/>
            </a:pPr>
            <a:r>
              <a:rPr b="1" lang="en-US" sz="1000"/>
              <a:t>Collegial Consultation </a:t>
            </a:r>
            <a:r>
              <a:rPr lang="en-US" sz="1000"/>
              <a:t>is defined as either or both: </a:t>
            </a:r>
            <a:r>
              <a:rPr b="1" lang="en-US" sz="1000"/>
              <a:t>relying primarily upon the advice and judgment of the academic senate or by reaching a mutual agreement </a:t>
            </a:r>
            <a:r>
              <a:rPr lang="en-US" sz="1000"/>
              <a:t>as defined in local board policy</a:t>
            </a:r>
            <a:endParaRPr sz="1000"/>
          </a:p>
          <a:p>
            <a:pPr indent="0" lvl="0" marL="0" rtl="0" algn="l">
              <a:spcBef>
                <a:spcPts val="360"/>
              </a:spcBef>
              <a:spcAft>
                <a:spcPts val="0"/>
              </a:spcAft>
              <a:buClr>
                <a:schemeClr val="dk1"/>
              </a:buClr>
              <a:buFont typeface="Arial"/>
              <a:buNone/>
            </a:pPr>
            <a:r>
              <a:rPr lang="en-US" sz="1000"/>
              <a:t> </a:t>
            </a:r>
            <a:endParaRPr sz="1000"/>
          </a:p>
          <a:p>
            <a:pPr indent="0" lvl="0" marL="0" rtl="0" algn="l">
              <a:spcBef>
                <a:spcPts val="360"/>
              </a:spcBef>
              <a:spcAft>
                <a:spcPts val="0"/>
              </a:spcAft>
              <a:buClr>
                <a:schemeClr val="dk1"/>
              </a:buClr>
              <a:buFont typeface="Arial"/>
              <a:buNone/>
            </a:pPr>
            <a:r>
              <a:rPr b="1" lang="en-US" sz="1000"/>
              <a:t>The union operates differently – we negotiate</a:t>
            </a:r>
            <a:endParaRPr sz="1000"/>
          </a:p>
          <a:p>
            <a:pPr indent="0" lvl="0" marL="0" rtl="0" algn="l">
              <a:spcBef>
                <a:spcPts val="360"/>
              </a:spcBef>
              <a:spcAft>
                <a:spcPts val="0"/>
              </a:spcAft>
              <a:buClr>
                <a:schemeClr val="dk1"/>
              </a:buClr>
              <a:buFont typeface="Arial"/>
              <a:buNone/>
            </a:pPr>
            <a:r>
              <a:rPr b="1" lang="en-US" sz="1000"/>
              <a:t>Define negotiate</a:t>
            </a:r>
            <a:endParaRPr sz="1000"/>
          </a:p>
          <a:p>
            <a:pPr indent="0" lvl="0" marL="0" rtl="0" algn="l">
              <a:spcBef>
                <a:spcPts val="360"/>
              </a:spcBef>
              <a:spcAft>
                <a:spcPts val="0"/>
              </a:spcAft>
              <a:buClr>
                <a:schemeClr val="dk1"/>
              </a:buClr>
              <a:buFont typeface="Arial"/>
              <a:buNone/>
            </a:pPr>
            <a:r>
              <a:rPr b="1" lang="en-US" sz="1000"/>
              <a:t>Negotiation</a:t>
            </a:r>
            <a:r>
              <a:rPr lang="en-US" sz="1000"/>
              <a:t> is the primary tool used to </a:t>
            </a:r>
            <a:r>
              <a:rPr b="1" lang="en-US" sz="1000"/>
              <a:t>draft a Collective Bargaining Agreement </a:t>
            </a:r>
            <a:r>
              <a:rPr lang="en-US" sz="1000"/>
              <a:t>or contract between faculty and the district to determine the conditions of employment</a:t>
            </a:r>
            <a:endParaRPr sz="1000"/>
          </a:p>
          <a:p>
            <a:pPr indent="-63500" lvl="0" marL="0" rtl="0" algn="l">
              <a:spcBef>
                <a:spcPts val="360"/>
              </a:spcBef>
              <a:spcAft>
                <a:spcPts val="0"/>
              </a:spcAft>
              <a:buClr>
                <a:schemeClr val="dk1"/>
              </a:buClr>
              <a:buSzPts val="1000"/>
              <a:buChar char="•"/>
            </a:pPr>
            <a:r>
              <a:rPr lang="en-US" sz="1000"/>
              <a:t>The process of negotiations includes </a:t>
            </a:r>
            <a:r>
              <a:rPr b="1" lang="en-US" sz="1000"/>
              <a:t>rules of engagement</a:t>
            </a:r>
            <a:endParaRPr sz="1000"/>
          </a:p>
          <a:p>
            <a:pPr indent="-63500" lvl="1" marL="457200" rtl="0" algn="l">
              <a:spcBef>
                <a:spcPts val="360"/>
              </a:spcBef>
              <a:spcAft>
                <a:spcPts val="0"/>
              </a:spcAft>
              <a:buClr>
                <a:schemeClr val="dk1"/>
              </a:buClr>
              <a:buSzPts val="1000"/>
              <a:buChar char="•"/>
            </a:pPr>
            <a:r>
              <a:rPr b="1" lang="en-US" sz="1000"/>
              <a:t>Bargain in Good faith </a:t>
            </a:r>
            <a:r>
              <a:rPr lang="en-US" sz="1000"/>
              <a:t>– duty of both parties to meet and negotiate at reasonable times with willingness to reach an agreement – but not required to make a concession or agree</a:t>
            </a:r>
            <a:endParaRPr sz="1000"/>
          </a:p>
          <a:p>
            <a:pPr indent="-63500" lvl="1" marL="457200" rtl="0" algn="l">
              <a:spcBef>
                <a:spcPts val="360"/>
              </a:spcBef>
              <a:spcAft>
                <a:spcPts val="0"/>
              </a:spcAft>
              <a:buClr>
                <a:schemeClr val="dk1"/>
              </a:buClr>
              <a:buSzPts val="1000"/>
              <a:buChar char="•"/>
            </a:pPr>
            <a:r>
              <a:rPr lang="en-US" sz="1000"/>
              <a:t>Negotiating in ”</a:t>
            </a:r>
            <a:r>
              <a:rPr b="1" lang="en-US" sz="1000"/>
              <a:t>bad faith’ is against the law</a:t>
            </a:r>
            <a:endParaRPr sz="1000"/>
          </a:p>
          <a:p>
            <a:pPr indent="0" lvl="1" marL="457200" rtl="0" algn="l">
              <a:spcBef>
                <a:spcPts val="360"/>
              </a:spcBef>
              <a:spcAft>
                <a:spcPts val="0"/>
              </a:spcAft>
              <a:buClr>
                <a:schemeClr val="dk1"/>
              </a:buClr>
              <a:buSzPts val="1200"/>
              <a:buFont typeface="Arial"/>
              <a:buNone/>
            </a:pPr>
            <a:r>
              <a:t/>
            </a:r>
            <a:endParaRPr b="1" sz="1000"/>
          </a:p>
          <a:p>
            <a:pPr indent="0" lvl="0" marL="0" rtl="0" algn="l">
              <a:spcBef>
                <a:spcPts val="360"/>
              </a:spcBef>
              <a:spcAft>
                <a:spcPts val="0"/>
              </a:spcAft>
              <a:buClr>
                <a:schemeClr val="dk1"/>
              </a:buClr>
              <a:buFont typeface="Arial"/>
              <a:buNone/>
            </a:pPr>
            <a:r>
              <a:rPr b="1" lang="en-US" sz="1000"/>
              <a:t>PERB -California Public Employment Relations Board (PERB)</a:t>
            </a:r>
            <a:endParaRPr sz="1000"/>
          </a:p>
          <a:p>
            <a:pPr indent="0" lvl="0" marL="0" rtl="0" algn="l">
              <a:spcBef>
                <a:spcPts val="360"/>
              </a:spcBef>
              <a:spcAft>
                <a:spcPts val="0"/>
              </a:spcAft>
              <a:buClr>
                <a:schemeClr val="dk1"/>
              </a:buClr>
              <a:buFont typeface="Arial"/>
              <a:buNone/>
            </a:pPr>
            <a:r>
              <a:rPr lang="en-US" sz="1000"/>
              <a:t>Single entity that administers and enforces labor laws, and adjudicates disputes for all public employee unions in California</a:t>
            </a:r>
            <a:endParaRPr b="1" sz="1000"/>
          </a:p>
          <a:p>
            <a:pPr indent="-63500" lvl="0" marL="0" rtl="0" algn="l">
              <a:spcBef>
                <a:spcPts val="360"/>
              </a:spcBef>
              <a:spcAft>
                <a:spcPts val="0"/>
              </a:spcAft>
              <a:buClr>
                <a:schemeClr val="dk1"/>
              </a:buClr>
              <a:buSzPts val="1000"/>
              <a:buChar char="•"/>
            </a:pPr>
            <a:r>
              <a:rPr lang="en-US" sz="1000"/>
              <a:t>Appeal to PERB if the process is not followed</a:t>
            </a:r>
            <a:endParaRPr sz="1000"/>
          </a:p>
          <a:p>
            <a:pPr indent="0" lvl="0" marL="228600" rtl="0" algn="l">
              <a:spcBef>
                <a:spcPts val="360"/>
              </a:spcBef>
              <a:spcAft>
                <a:spcPts val="0"/>
              </a:spcAft>
              <a:buClr>
                <a:schemeClr val="dk1"/>
              </a:buClr>
              <a:buSzPts val="1200"/>
              <a:buFont typeface="Arial"/>
              <a:buNone/>
            </a:pPr>
            <a:r>
              <a:t/>
            </a:r>
            <a:endParaRPr sz="1000"/>
          </a:p>
          <a:p>
            <a:pPr indent="0" lvl="0" marL="228600" rtl="0" algn="l">
              <a:spcBef>
                <a:spcPts val="360"/>
              </a:spcBef>
              <a:spcAft>
                <a:spcPts val="0"/>
              </a:spcAft>
              <a:buClr>
                <a:schemeClr val="dk1"/>
              </a:buClr>
              <a:buSzPts val="1200"/>
              <a:buFont typeface="Arial"/>
              <a:buNone/>
            </a:pPr>
            <a:r>
              <a:rPr b="1" lang="en-US" sz="1000"/>
              <a:t>Union addressing the Board</a:t>
            </a:r>
            <a:endParaRPr b="1" sz="1000"/>
          </a:p>
          <a:p>
            <a:pPr indent="-63500" lvl="0" marL="0" rtl="0" algn="l">
              <a:spcBef>
                <a:spcPts val="360"/>
              </a:spcBef>
              <a:spcAft>
                <a:spcPts val="0"/>
              </a:spcAft>
              <a:buClr>
                <a:schemeClr val="dk1"/>
              </a:buClr>
              <a:buSzPts val="1000"/>
              <a:buChar char="•"/>
            </a:pPr>
            <a:r>
              <a:rPr lang="en-US" sz="1000"/>
              <a:t>Don’t have the right to address the board like the academic senate</a:t>
            </a:r>
            <a:endParaRPr sz="1000"/>
          </a:p>
          <a:p>
            <a:pPr indent="-63500" lvl="0" marL="0" rtl="0" algn="l">
              <a:spcBef>
                <a:spcPts val="360"/>
              </a:spcBef>
              <a:spcAft>
                <a:spcPts val="0"/>
              </a:spcAft>
              <a:buClr>
                <a:schemeClr val="dk1"/>
              </a:buClr>
              <a:buSzPts val="1000"/>
              <a:buChar char="•"/>
            </a:pPr>
            <a:r>
              <a:rPr lang="en-US" sz="1000"/>
              <a:t>BUT - </a:t>
            </a:r>
            <a:r>
              <a:rPr b="1" lang="en-US" sz="1000"/>
              <a:t>a member of public faculty should be informing the board regularly</a:t>
            </a:r>
            <a:endParaRPr sz="1000"/>
          </a:p>
          <a:p>
            <a:pPr indent="-63500" lvl="1" marL="457200" rtl="0" algn="l">
              <a:spcBef>
                <a:spcPts val="360"/>
              </a:spcBef>
              <a:spcAft>
                <a:spcPts val="0"/>
              </a:spcAft>
              <a:buClr>
                <a:schemeClr val="dk1"/>
              </a:buClr>
              <a:buSzPts val="1000"/>
              <a:buChar char="•"/>
            </a:pPr>
            <a:r>
              <a:rPr lang="en-US" sz="1000"/>
              <a:t>Typically the board doesn’t respond directly to the union but would direct the district lead negotiator</a:t>
            </a:r>
            <a:endParaRPr sz="1000"/>
          </a:p>
          <a:p>
            <a:pPr indent="-63500" lvl="0" marL="0" rtl="0" algn="l">
              <a:spcBef>
                <a:spcPts val="360"/>
              </a:spcBef>
              <a:spcAft>
                <a:spcPts val="0"/>
              </a:spcAft>
              <a:buClr>
                <a:schemeClr val="dk1"/>
              </a:buClr>
              <a:buSzPts val="1000"/>
              <a:buChar char="•"/>
            </a:pPr>
            <a:r>
              <a:rPr lang="en-US" sz="1000"/>
              <a:t>Be sure to </a:t>
            </a:r>
            <a:r>
              <a:rPr b="1" lang="en-US" sz="1000"/>
              <a:t>‘Wear the proper hat” </a:t>
            </a:r>
            <a:r>
              <a:rPr lang="en-US" sz="1000"/>
              <a:t>- individual, senate president, union</a:t>
            </a:r>
            <a:endParaRPr sz="1000"/>
          </a:p>
        </p:txBody>
      </p:sp>
      <p:sp>
        <p:nvSpPr>
          <p:cNvPr id="169" name="Google Shape;169;g10f3cbacae3_0_2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0c50a1d883_1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0c50a1d883_1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Wendy</a:t>
            </a:r>
            <a:endParaRPr/>
          </a:p>
        </p:txBody>
      </p:sp>
      <p:sp>
        <p:nvSpPr>
          <p:cNvPr id="177" name="Google Shape;177;g10c50a1d883_1_1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0c543355eb_0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10c543355eb_0_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sz="1000"/>
              <a:t>Wendy</a:t>
            </a:r>
            <a:endParaRPr sz="1000"/>
          </a:p>
          <a:p>
            <a:pPr indent="0" lvl="0" marL="0" rtl="0" algn="l">
              <a:spcBef>
                <a:spcPts val="360"/>
              </a:spcBef>
              <a:spcAft>
                <a:spcPts val="0"/>
              </a:spcAft>
              <a:buNone/>
            </a:pPr>
            <a:r>
              <a:rPr b="1" lang="en-US" sz="1000"/>
              <a:t>Clarify that these are the 10+1</a:t>
            </a:r>
            <a:endParaRPr sz="1000"/>
          </a:p>
          <a:p>
            <a:pPr indent="0" lvl="0" marL="0" rtl="0" algn="l">
              <a:spcBef>
                <a:spcPts val="360"/>
              </a:spcBef>
              <a:spcAft>
                <a:spcPts val="0"/>
              </a:spcAft>
              <a:buNone/>
            </a:pPr>
            <a:r>
              <a:rPr lang="en-US" sz="1000"/>
              <a:t>The primary organization whose primary function is to make recommendations with respect to academic and professional matters</a:t>
            </a:r>
            <a:endParaRPr sz="1000"/>
          </a:p>
          <a:p>
            <a:pPr indent="0" lvl="0" marL="0" rtl="0" algn="l">
              <a:spcBef>
                <a:spcPts val="360"/>
              </a:spcBef>
              <a:spcAft>
                <a:spcPts val="0"/>
              </a:spcAft>
              <a:buNone/>
            </a:pPr>
            <a:r>
              <a:rPr lang="en-US" sz="1000"/>
              <a:t>Plus one - is not everything! It is by </a:t>
            </a:r>
            <a:r>
              <a:rPr lang="en-US" sz="1000"/>
              <a:t>mutually</a:t>
            </a:r>
            <a:r>
              <a:rPr lang="en-US" sz="1000"/>
              <a:t> agreed </a:t>
            </a:r>
            <a:r>
              <a:rPr lang="en-US" sz="1000"/>
              <a:t>upon in policy</a:t>
            </a:r>
            <a:endParaRPr sz="1000"/>
          </a:p>
          <a:p>
            <a:pPr indent="0" lvl="0" marL="0" rtl="0" algn="l">
              <a:spcBef>
                <a:spcPts val="360"/>
              </a:spcBef>
              <a:spcAft>
                <a:spcPts val="0"/>
              </a:spcAft>
              <a:buNone/>
            </a:pPr>
            <a:r>
              <a:rPr lang="en-US" sz="1000"/>
              <a:t>Example of budget - budget process, not determine the budget</a:t>
            </a:r>
            <a:endParaRPr sz="1000"/>
          </a:p>
          <a:p>
            <a:pPr indent="0" lvl="0" marL="0" rtl="0" algn="l">
              <a:spcBef>
                <a:spcPts val="360"/>
              </a:spcBef>
              <a:spcAft>
                <a:spcPts val="0"/>
              </a:spcAft>
              <a:buNone/>
            </a:pPr>
            <a:r>
              <a:t/>
            </a:r>
            <a:endParaRPr sz="1000"/>
          </a:p>
          <a:p>
            <a:pPr indent="0" lvl="0" marL="0" rtl="0" algn="l">
              <a:spcBef>
                <a:spcPts val="360"/>
              </a:spcBef>
              <a:spcAft>
                <a:spcPts val="0"/>
              </a:spcAft>
              <a:buNone/>
            </a:pPr>
            <a:r>
              <a:rPr b="1" lang="en-US" sz="1000"/>
              <a:t>Collegial Consultation </a:t>
            </a:r>
            <a:endParaRPr b="1" sz="1000"/>
          </a:p>
          <a:p>
            <a:pPr indent="-304800" lvl="0" marL="457200" rtl="0" algn="l">
              <a:spcBef>
                <a:spcPts val="360"/>
              </a:spcBef>
              <a:spcAft>
                <a:spcPts val="0"/>
              </a:spcAft>
              <a:buSzPts val="1200"/>
              <a:buChar char="●"/>
            </a:pPr>
            <a:r>
              <a:rPr lang="en-US" sz="1000"/>
              <a:t>means the district governing board shall develop policies on Academic and professional matter </a:t>
            </a:r>
            <a:endParaRPr sz="1000"/>
          </a:p>
          <a:p>
            <a:pPr indent="-304800" lvl="0" marL="457200" rtl="0" algn="l">
              <a:spcBef>
                <a:spcPts val="0"/>
              </a:spcBef>
              <a:spcAft>
                <a:spcPts val="0"/>
              </a:spcAft>
              <a:buSzPts val="1200"/>
              <a:buChar char="●"/>
            </a:pPr>
            <a:r>
              <a:rPr lang="en-US" sz="1000"/>
              <a:t>through</a:t>
            </a:r>
            <a:r>
              <a:rPr b="1" lang="en-US" sz="1000"/>
              <a:t> </a:t>
            </a:r>
            <a:r>
              <a:rPr lang="en-US" sz="1000"/>
              <a:t>either or both: </a:t>
            </a:r>
            <a:r>
              <a:rPr b="1" lang="en-US" sz="1000"/>
              <a:t>relying primarily upon the advice and judgment of the academic senate or by reaching a mutual agreement </a:t>
            </a:r>
            <a:endParaRPr b="1" sz="1000"/>
          </a:p>
          <a:p>
            <a:pPr indent="-304800" lvl="1" marL="914400" rtl="0" algn="l">
              <a:spcBef>
                <a:spcPts val="0"/>
              </a:spcBef>
              <a:spcAft>
                <a:spcPts val="0"/>
              </a:spcAft>
              <a:buSzPts val="1200"/>
              <a:buChar char="○"/>
            </a:pPr>
            <a:r>
              <a:rPr b="1" lang="en-US" sz="1000"/>
              <a:t>rely primarily</a:t>
            </a:r>
            <a:endParaRPr b="1" sz="1000"/>
          </a:p>
          <a:p>
            <a:pPr indent="-304800" lvl="2" marL="1371600" rtl="0" algn="l">
              <a:spcBef>
                <a:spcPts val="0"/>
              </a:spcBef>
              <a:spcAft>
                <a:spcPts val="0"/>
              </a:spcAft>
              <a:buSzPts val="1200"/>
              <a:buChar char="■"/>
            </a:pPr>
            <a:r>
              <a:rPr lang="en-US" sz="1000"/>
              <a:t>Board reject for:</a:t>
            </a:r>
            <a:endParaRPr sz="1000"/>
          </a:p>
          <a:p>
            <a:pPr indent="-304800" lvl="3" marL="1828800" rtl="0" algn="l">
              <a:spcBef>
                <a:spcPts val="0"/>
              </a:spcBef>
              <a:spcAft>
                <a:spcPts val="0"/>
              </a:spcAft>
              <a:buSzPts val="1200"/>
              <a:buChar char="●"/>
            </a:pPr>
            <a:r>
              <a:rPr lang="en-US" sz="1000"/>
              <a:t> exception circumstance or compelling reasons</a:t>
            </a:r>
            <a:endParaRPr sz="1000"/>
          </a:p>
          <a:p>
            <a:pPr indent="-304800" lvl="2" marL="1371600" rtl="0" algn="l">
              <a:spcBef>
                <a:spcPts val="0"/>
              </a:spcBef>
              <a:spcAft>
                <a:spcPts val="0"/>
              </a:spcAft>
              <a:buSzPts val="1200"/>
              <a:buChar char="■"/>
            </a:pPr>
            <a:r>
              <a:rPr lang="en-US" sz="1000"/>
              <a:t>provide a written </a:t>
            </a:r>
            <a:r>
              <a:rPr lang="en-US" sz="1000"/>
              <a:t>explanation</a:t>
            </a:r>
            <a:endParaRPr sz="1000"/>
          </a:p>
          <a:p>
            <a:pPr indent="-304800" lvl="1" marL="914400" rtl="0" algn="l">
              <a:spcBef>
                <a:spcPts val="0"/>
              </a:spcBef>
              <a:spcAft>
                <a:spcPts val="0"/>
              </a:spcAft>
              <a:buSzPts val="1200"/>
              <a:buChar char="○"/>
            </a:pPr>
            <a:r>
              <a:rPr b="1" lang="en-US" sz="1000"/>
              <a:t>Mutual agree upon</a:t>
            </a:r>
            <a:endParaRPr b="1" sz="1000"/>
          </a:p>
          <a:p>
            <a:pPr indent="-304800" lvl="2" marL="1371600" rtl="0" algn="l">
              <a:spcBef>
                <a:spcPts val="0"/>
              </a:spcBef>
              <a:spcAft>
                <a:spcPts val="0"/>
              </a:spcAft>
              <a:buSzPts val="1200"/>
              <a:buChar char="■"/>
            </a:pPr>
            <a:r>
              <a:rPr lang="en-US" sz="1000"/>
              <a:t>Board rejects for:</a:t>
            </a:r>
            <a:endParaRPr sz="1000"/>
          </a:p>
          <a:p>
            <a:pPr indent="-304800" lvl="3" marL="1828800" rtl="0" algn="l">
              <a:spcBef>
                <a:spcPts val="0"/>
              </a:spcBef>
              <a:spcAft>
                <a:spcPts val="0"/>
              </a:spcAft>
              <a:buSzPts val="1200"/>
              <a:buChar char="●"/>
            </a:pPr>
            <a:r>
              <a:rPr lang="en-US" sz="1000"/>
              <a:t>After good faith effort</a:t>
            </a:r>
            <a:endParaRPr sz="1000"/>
          </a:p>
          <a:p>
            <a:pPr indent="-304800" lvl="3" marL="1828800" rtl="0" algn="l">
              <a:spcBef>
                <a:spcPts val="0"/>
              </a:spcBef>
              <a:spcAft>
                <a:spcPts val="0"/>
              </a:spcAft>
              <a:buSzPts val="1200"/>
              <a:buChar char="●"/>
            </a:pPr>
            <a:r>
              <a:rPr lang="en-US" sz="1000"/>
              <a:t>If district exposed to </a:t>
            </a:r>
            <a:r>
              <a:rPr lang="en-US" sz="1000"/>
              <a:t>compelling: fiscal, legal, organizational</a:t>
            </a:r>
            <a:endParaRPr sz="1000"/>
          </a:p>
          <a:p>
            <a:pPr indent="-304800" lvl="2" marL="1371600" rtl="0" algn="l">
              <a:spcBef>
                <a:spcPts val="0"/>
              </a:spcBef>
              <a:spcAft>
                <a:spcPts val="0"/>
              </a:spcAft>
              <a:buSzPts val="1200"/>
              <a:buChar char="■"/>
            </a:pPr>
            <a:r>
              <a:rPr lang="en-US" sz="1000"/>
              <a:t>No written explanation needed</a:t>
            </a:r>
            <a:endParaRPr sz="1000"/>
          </a:p>
          <a:p>
            <a:pPr indent="-304800" lvl="0" marL="457200" rtl="0" algn="l">
              <a:spcBef>
                <a:spcPts val="0"/>
              </a:spcBef>
              <a:spcAft>
                <a:spcPts val="0"/>
              </a:spcAft>
              <a:buSzPts val="1200"/>
              <a:buChar char="●"/>
            </a:pPr>
            <a:r>
              <a:rPr b="1" lang="en-US" sz="1000"/>
              <a:t>“</a:t>
            </a:r>
            <a:r>
              <a:rPr b="1" lang="en-US" sz="1000"/>
              <a:t>as defined in local board policy”</a:t>
            </a:r>
            <a:r>
              <a:rPr lang="en-US" sz="1000"/>
              <a:t> read local policies!</a:t>
            </a:r>
            <a:endParaRPr sz="1000"/>
          </a:p>
          <a:p>
            <a:pPr indent="-304800" lvl="0" marL="457200" rtl="0" algn="l">
              <a:spcBef>
                <a:spcPts val="0"/>
              </a:spcBef>
              <a:spcAft>
                <a:spcPts val="0"/>
              </a:spcAft>
              <a:buSzPts val="1200"/>
              <a:buChar char="●"/>
            </a:pPr>
            <a:r>
              <a:rPr lang="en-US" sz="1000"/>
              <a:t>Local senate president has the right to </a:t>
            </a:r>
            <a:r>
              <a:rPr b="1" lang="en-US" sz="1000"/>
              <a:t>appear before the BOT  on the 10+1 matters</a:t>
            </a:r>
            <a:endParaRPr sz="1000"/>
          </a:p>
        </p:txBody>
      </p:sp>
      <p:sp>
        <p:nvSpPr>
          <p:cNvPr id="186" name="Google Shape;186;g10c543355eb_0_2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0f3cbacae3_0_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0f3cbacae3_0_4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Wendy</a:t>
            </a:r>
            <a:endParaRPr/>
          </a:p>
          <a:p>
            <a:pPr indent="0" lvl="0" marL="0" rtl="0" algn="l">
              <a:spcBef>
                <a:spcPts val="360"/>
              </a:spcBef>
              <a:spcAft>
                <a:spcPts val="0"/>
              </a:spcAft>
              <a:buNone/>
            </a:pPr>
            <a:r>
              <a:rPr lang="en-US"/>
              <a:t>There are some more areas…</a:t>
            </a:r>
            <a:endParaRPr/>
          </a:p>
        </p:txBody>
      </p:sp>
      <p:sp>
        <p:nvSpPr>
          <p:cNvPr id="194" name="Google Shape;194;g10f3cbacae3_0_4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10e6faf7af7_0_1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4" name="Google Shape;54;g10e6faf7af7_0_19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Anastasia</a:t>
            </a:r>
            <a:endParaRPr/>
          </a:p>
        </p:txBody>
      </p:sp>
      <p:sp>
        <p:nvSpPr>
          <p:cNvPr id="55" name="Google Shape;55;g10e6faf7af7_0_19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10c543355eb_0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0c543355eb_0_3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sz="1000"/>
              <a:t>Wendy</a:t>
            </a:r>
            <a:endParaRPr sz="1000"/>
          </a:p>
          <a:p>
            <a:pPr indent="0" lvl="0" marL="0" rtl="0" algn="l">
              <a:spcBef>
                <a:spcPts val="360"/>
              </a:spcBef>
              <a:spcAft>
                <a:spcPts val="0"/>
              </a:spcAft>
              <a:buClr>
                <a:schemeClr val="dk1"/>
              </a:buClr>
              <a:buFont typeface="Arial"/>
              <a:buNone/>
            </a:pPr>
            <a:r>
              <a:rPr b="1" lang="en-US" sz="1000"/>
              <a:t>SCOPE:</a:t>
            </a:r>
            <a:endParaRPr b="1" sz="1000"/>
          </a:p>
          <a:p>
            <a:pPr indent="0" lvl="0" marL="0" rtl="0" algn="l">
              <a:spcBef>
                <a:spcPts val="360"/>
              </a:spcBef>
              <a:spcAft>
                <a:spcPts val="0"/>
              </a:spcAft>
              <a:buClr>
                <a:schemeClr val="dk1"/>
              </a:buClr>
              <a:buFont typeface="Arial"/>
              <a:buNone/>
            </a:pPr>
            <a:r>
              <a:rPr b="1" lang="en-US" sz="1000"/>
              <a:t>CA Govt Code 3543.2 </a:t>
            </a:r>
            <a:endParaRPr b="1" sz="1000"/>
          </a:p>
          <a:p>
            <a:pPr indent="0" lvl="0" marL="0" rtl="0" algn="l">
              <a:spcBef>
                <a:spcPts val="360"/>
              </a:spcBef>
              <a:spcAft>
                <a:spcPts val="0"/>
              </a:spcAft>
              <a:buClr>
                <a:schemeClr val="dk1"/>
              </a:buClr>
              <a:buFont typeface="Arial"/>
              <a:buNone/>
            </a:pPr>
            <a:r>
              <a:t/>
            </a:r>
            <a:endParaRPr sz="1000"/>
          </a:p>
          <a:p>
            <a:pPr indent="0" lvl="0" marL="0" rtl="0" algn="l">
              <a:spcBef>
                <a:spcPts val="360"/>
              </a:spcBef>
              <a:spcAft>
                <a:spcPts val="0"/>
              </a:spcAft>
              <a:buClr>
                <a:schemeClr val="dk1"/>
              </a:buClr>
              <a:buFont typeface="Arial"/>
              <a:buNone/>
            </a:pPr>
            <a:r>
              <a:rPr lang="en-US" sz="1000"/>
              <a:t>The scope of representation shall be </a:t>
            </a:r>
            <a:r>
              <a:rPr lang="en-US" sz="1000" u="sng"/>
              <a:t>limited to matters</a:t>
            </a:r>
            <a:r>
              <a:rPr lang="en-US" sz="1000"/>
              <a:t> relating to </a:t>
            </a:r>
            <a:endParaRPr sz="1000"/>
          </a:p>
          <a:p>
            <a:pPr indent="0" lvl="0" marL="0" rtl="0" algn="l">
              <a:spcBef>
                <a:spcPts val="360"/>
              </a:spcBef>
              <a:spcAft>
                <a:spcPts val="0"/>
              </a:spcAft>
              <a:buNone/>
            </a:pPr>
            <a:r>
              <a:rPr b="1" lang="en-US" sz="1000"/>
              <a:t>wages, hours of employment</a:t>
            </a:r>
            <a:r>
              <a:rPr lang="en-US" sz="1000"/>
              <a:t>, and </a:t>
            </a:r>
            <a:r>
              <a:rPr b="1" lang="en-US" sz="1000"/>
              <a:t>other terms and conditions of employment</a:t>
            </a:r>
            <a:r>
              <a:rPr lang="en-US" sz="1000"/>
              <a:t>. </a:t>
            </a:r>
            <a:endParaRPr sz="1000"/>
          </a:p>
          <a:p>
            <a:pPr indent="0" lvl="0" marL="0" rtl="0" algn="l">
              <a:spcBef>
                <a:spcPts val="360"/>
              </a:spcBef>
              <a:spcAft>
                <a:spcPts val="0"/>
              </a:spcAft>
              <a:buClr>
                <a:schemeClr val="dk1"/>
              </a:buClr>
              <a:buFont typeface="Arial"/>
              <a:buNone/>
            </a:pPr>
            <a:r>
              <a:t/>
            </a:r>
            <a:endParaRPr sz="1000"/>
          </a:p>
          <a:p>
            <a:pPr indent="0" lvl="0" marL="0" rtl="0" algn="l">
              <a:spcBef>
                <a:spcPts val="360"/>
              </a:spcBef>
              <a:spcAft>
                <a:spcPts val="0"/>
              </a:spcAft>
              <a:buClr>
                <a:schemeClr val="dk1"/>
              </a:buClr>
              <a:buFont typeface="Arial"/>
              <a:buNone/>
            </a:pPr>
            <a:r>
              <a:rPr b="1" lang="en-US" sz="1000"/>
              <a:t>What the law says is “Terms and conditions of employment” includes (read this list)</a:t>
            </a:r>
            <a:endParaRPr b="1" sz="1000"/>
          </a:p>
          <a:p>
            <a:pPr indent="-292100" lvl="0" marL="457200" rtl="0" algn="l">
              <a:spcBef>
                <a:spcPts val="0"/>
              </a:spcBef>
              <a:spcAft>
                <a:spcPts val="0"/>
              </a:spcAft>
              <a:buSzPts val="1000"/>
              <a:buChar char="●"/>
            </a:pPr>
            <a:r>
              <a:rPr lang="en-US" sz="1000"/>
              <a:t>Academic Calendar </a:t>
            </a:r>
            <a:endParaRPr sz="1000"/>
          </a:p>
          <a:p>
            <a:pPr indent="-292100" lvl="0" marL="457200" rtl="0" algn="l">
              <a:spcBef>
                <a:spcPts val="0"/>
              </a:spcBef>
              <a:spcAft>
                <a:spcPts val="0"/>
              </a:spcAft>
              <a:buSzPts val="1000"/>
              <a:buChar char="●"/>
            </a:pPr>
            <a:r>
              <a:rPr lang="en-US" sz="1000"/>
              <a:t>Wages </a:t>
            </a:r>
            <a:endParaRPr sz="1000"/>
          </a:p>
          <a:p>
            <a:pPr indent="-292100" lvl="0" marL="457200" rtl="0" algn="l">
              <a:spcBef>
                <a:spcPts val="0"/>
              </a:spcBef>
              <a:spcAft>
                <a:spcPts val="0"/>
              </a:spcAft>
              <a:buSzPts val="1000"/>
              <a:buChar char="●"/>
            </a:pPr>
            <a:r>
              <a:rPr lang="en-US" sz="1000"/>
              <a:t>Health and Welfare benefits</a:t>
            </a:r>
            <a:endParaRPr sz="1000"/>
          </a:p>
          <a:p>
            <a:pPr indent="-292100" lvl="0" marL="457200" rtl="0" algn="l">
              <a:spcBef>
                <a:spcPts val="0"/>
              </a:spcBef>
              <a:spcAft>
                <a:spcPts val="0"/>
              </a:spcAft>
              <a:buSzPts val="1000"/>
              <a:buChar char="●"/>
            </a:pPr>
            <a:r>
              <a:rPr lang="en-US" sz="1000"/>
              <a:t>Leave</a:t>
            </a:r>
            <a:endParaRPr sz="1000"/>
          </a:p>
          <a:p>
            <a:pPr indent="-292100" lvl="0" marL="457200" rtl="0" algn="l">
              <a:spcBef>
                <a:spcPts val="0"/>
              </a:spcBef>
              <a:spcAft>
                <a:spcPts val="0"/>
              </a:spcAft>
              <a:buSzPts val="1000"/>
              <a:buChar char="●"/>
            </a:pPr>
            <a:r>
              <a:rPr lang="en-US" sz="1000"/>
              <a:t>Transfers and reassignment policies</a:t>
            </a:r>
            <a:endParaRPr sz="1000"/>
          </a:p>
          <a:p>
            <a:pPr indent="-292100" lvl="0" marL="457200" rtl="0" algn="l">
              <a:spcBef>
                <a:spcPts val="0"/>
              </a:spcBef>
              <a:spcAft>
                <a:spcPts val="0"/>
              </a:spcAft>
              <a:buSzPts val="1000"/>
              <a:buChar char="●"/>
            </a:pPr>
            <a:r>
              <a:rPr lang="en-US" sz="1000"/>
              <a:t>Safety conditions</a:t>
            </a:r>
            <a:endParaRPr b="1" sz="1000">
              <a:solidFill>
                <a:srgbClr val="FF0000"/>
              </a:solidFill>
            </a:endParaRPr>
          </a:p>
          <a:p>
            <a:pPr indent="-292100" lvl="0" marL="457200" rtl="0" algn="l">
              <a:spcBef>
                <a:spcPts val="0"/>
              </a:spcBef>
              <a:spcAft>
                <a:spcPts val="0"/>
              </a:spcAft>
              <a:buSzPts val="1000"/>
              <a:buChar char="●"/>
            </a:pPr>
            <a:r>
              <a:rPr lang="en-US" sz="1000"/>
              <a:t>Class size</a:t>
            </a:r>
            <a:endParaRPr sz="1000"/>
          </a:p>
          <a:p>
            <a:pPr indent="-292100" lvl="0" marL="457200" rtl="0" algn="l">
              <a:spcBef>
                <a:spcPts val="0"/>
              </a:spcBef>
              <a:spcAft>
                <a:spcPts val="0"/>
              </a:spcAft>
              <a:buSzPts val="1000"/>
              <a:buChar char="●"/>
            </a:pPr>
            <a:r>
              <a:rPr lang="en-US" sz="1000"/>
              <a:t>Evaluation procedures</a:t>
            </a:r>
            <a:endParaRPr sz="1000"/>
          </a:p>
          <a:p>
            <a:pPr indent="-292100" lvl="0" marL="457200" rtl="0" algn="l">
              <a:spcBef>
                <a:spcPts val="0"/>
              </a:spcBef>
              <a:spcAft>
                <a:spcPts val="0"/>
              </a:spcAft>
              <a:buSzPts val="1000"/>
              <a:buChar char="●"/>
            </a:pPr>
            <a:r>
              <a:rPr lang="en-US" sz="1000"/>
              <a:t>Organizational security or seniority</a:t>
            </a:r>
            <a:endParaRPr sz="1000"/>
          </a:p>
          <a:p>
            <a:pPr indent="-292100" lvl="0" marL="457200" rtl="0" algn="l">
              <a:spcBef>
                <a:spcPts val="0"/>
              </a:spcBef>
              <a:spcAft>
                <a:spcPts val="0"/>
              </a:spcAft>
              <a:buSzPts val="1000"/>
              <a:buChar char="●"/>
            </a:pPr>
            <a:r>
              <a:rPr lang="en-US" sz="1000"/>
              <a:t>Grievance procedures</a:t>
            </a:r>
            <a:endParaRPr sz="1000"/>
          </a:p>
          <a:p>
            <a:pPr indent="-292100" lvl="0" marL="457200" rtl="0" algn="l">
              <a:spcBef>
                <a:spcPts val="0"/>
              </a:spcBef>
              <a:spcAft>
                <a:spcPts val="0"/>
              </a:spcAft>
              <a:buSzPts val="1000"/>
              <a:buChar char="●"/>
            </a:pPr>
            <a:r>
              <a:rPr lang="en-US" sz="1000"/>
              <a:t>Certain aspects of layoffs</a:t>
            </a:r>
            <a:endParaRPr sz="1000"/>
          </a:p>
          <a:p>
            <a:pPr indent="-292100" lvl="0" marL="457200" rtl="0" algn="l">
              <a:spcBef>
                <a:spcPts val="0"/>
              </a:spcBef>
              <a:spcAft>
                <a:spcPts val="0"/>
              </a:spcAft>
              <a:buSzPts val="1000"/>
              <a:buChar char="●"/>
            </a:pPr>
            <a:r>
              <a:rPr lang="en-US" sz="1000"/>
              <a:t>Causes and procedures for discipline</a:t>
            </a:r>
            <a:endParaRPr sz="1000"/>
          </a:p>
          <a:p>
            <a:pPr indent="-292100" lvl="0" marL="457200" rtl="0" algn="l">
              <a:spcBef>
                <a:spcPts val="0"/>
              </a:spcBef>
              <a:spcAft>
                <a:spcPts val="0"/>
              </a:spcAft>
              <a:buSzPts val="1000"/>
              <a:buChar char="●"/>
            </a:pPr>
            <a:r>
              <a:rPr lang="en-US" sz="1000"/>
              <a:t>Additional compensation or salary schedule based on criteria other than years of training and experience</a:t>
            </a:r>
            <a:endParaRPr sz="1000"/>
          </a:p>
          <a:p>
            <a:pPr indent="-228600" lvl="0" marL="457200" rtl="0" algn="l">
              <a:spcBef>
                <a:spcPts val="0"/>
              </a:spcBef>
              <a:spcAft>
                <a:spcPts val="0"/>
              </a:spcAft>
              <a:buNone/>
            </a:pPr>
            <a:r>
              <a:t/>
            </a:r>
            <a:endParaRPr b="1" sz="1000"/>
          </a:p>
          <a:p>
            <a:pPr indent="-228600" lvl="0" marL="457200" rtl="0" algn="l">
              <a:spcBef>
                <a:spcPts val="0"/>
              </a:spcBef>
              <a:spcAft>
                <a:spcPts val="0"/>
              </a:spcAft>
              <a:buNone/>
            </a:pPr>
            <a:r>
              <a:rPr b="1" lang="en-US" sz="1000"/>
              <a:t>Additional clarification</a:t>
            </a:r>
            <a:endParaRPr b="1" sz="1000"/>
          </a:p>
          <a:p>
            <a:pPr indent="0" lvl="0" marL="228600" rtl="0" algn="l">
              <a:spcBef>
                <a:spcPts val="0"/>
              </a:spcBef>
              <a:spcAft>
                <a:spcPts val="0"/>
              </a:spcAft>
              <a:buClr>
                <a:schemeClr val="dk1"/>
              </a:buClr>
              <a:buSzPts val="1400"/>
              <a:buFont typeface="Arial"/>
              <a:buNone/>
            </a:pPr>
            <a:r>
              <a:t/>
            </a:r>
            <a:endParaRPr b="1" sz="1000"/>
          </a:p>
          <a:p>
            <a:pPr indent="0" lvl="0" marL="228600" rtl="0" algn="l">
              <a:spcBef>
                <a:spcPts val="0"/>
              </a:spcBef>
              <a:spcAft>
                <a:spcPts val="0"/>
              </a:spcAft>
              <a:buClr>
                <a:schemeClr val="dk1"/>
              </a:buClr>
              <a:buSzPts val="1400"/>
              <a:buFont typeface="Arial"/>
              <a:buNone/>
            </a:pPr>
            <a:r>
              <a:rPr b="1" lang="en-US" sz="1000"/>
              <a:t>For example PERBs pocket guide on the EERA lists all the PERB court decisions</a:t>
            </a:r>
            <a:endParaRPr sz="1000"/>
          </a:p>
          <a:p>
            <a:pPr indent="-63500" lvl="0" marL="0" rtl="0" algn="l">
              <a:spcBef>
                <a:spcPts val="360"/>
              </a:spcBef>
              <a:spcAft>
                <a:spcPts val="0"/>
              </a:spcAft>
              <a:buClr>
                <a:schemeClr val="dk1"/>
              </a:buClr>
              <a:buSzPts val="1000"/>
              <a:buChar char="•"/>
            </a:pPr>
            <a:r>
              <a:rPr lang="en-US" sz="1000"/>
              <a:t>Several pages of subjects that fall within the ”scope” </a:t>
            </a:r>
            <a:endParaRPr sz="1000"/>
          </a:p>
          <a:p>
            <a:pPr indent="-63500" lvl="0" marL="0" rtl="0" algn="l">
              <a:spcBef>
                <a:spcPts val="360"/>
              </a:spcBef>
              <a:spcAft>
                <a:spcPts val="0"/>
              </a:spcAft>
              <a:buClr>
                <a:schemeClr val="dk1"/>
              </a:buClr>
              <a:buSzPts val="1000"/>
              <a:buChar char="•"/>
            </a:pPr>
            <a:r>
              <a:rPr lang="en-US" sz="1000"/>
              <a:t>the union has the right to consult with the district over educational objectives, the content of courses and curricula, and selection of textbooks - matters of academic freedom</a:t>
            </a:r>
            <a:endParaRPr sz="1000"/>
          </a:p>
          <a:p>
            <a:pPr indent="0" lvl="0" marL="0" rtl="0" algn="l">
              <a:spcBef>
                <a:spcPts val="360"/>
              </a:spcBef>
              <a:spcAft>
                <a:spcPts val="0"/>
              </a:spcAft>
              <a:buClr>
                <a:schemeClr val="dk1"/>
              </a:buClr>
              <a:buFont typeface="Arial"/>
              <a:buNone/>
            </a:pPr>
            <a:br>
              <a:rPr lang="en-US" sz="1000"/>
            </a:br>
            <a:endParaRPr sz="1000"/>
          </a:p>
          <a:p>
            <a:pPr indent="0" lvl="0" marL="0" rtl="0" algn="l">
              <a:spcBef>
                <a:spcPts val="360"/>
              </a:spcBef>
              <a:spcAft>
                <a:spcPts val="0"/>
              </a:spcAft>
              <a:buClr>
                <a:schemeClr val="dk1"/>
              </a:buClr>
              <a:buFont typeface="Arial"/>
              <a:buNone/>
            </a:pPr>
            <a:r>
              <a:rPr b="1" lang="en-US" sz="1000"/>
              <a:t>Collective Bargaining Agreement (CBA) Contract </a:t>
            </a:r>
            <a:endParaRPr b="1" sz="1000"/>
          </a:p>
          <a:p>
            <a:pPr indent="-63500" lvl="0" marL="0" rtl="0" algn="l">
              <a:spcBef>
                <a:spcPts val="360"/>
              </a:spcBef>
              <a:spcAft>
                <a:spcPts val="0"/>
              </a:spcAft>
              <a:buClr>
                <a:schemeClr val="dk1"/>
              </a:buClr>
              <a:buSzPts val="1000"/>
              <a:buChar char="•"/>
            </a:pPr>
            <a:r>
              <a:rPr lang="en-US" sz="1000"/>
              <a:t>72 CCC districts and 83 different faculty contracts (FT/PT)</a:t>
            </a:r>
            <a:endParaRPr sz="1000"/>
          </a:p>
          <a:p>
            <a:pPr indent="-63500" lvl="0" marL="0" rtl="0" algn="l">
              <a:spcBef>
                <a:spcPts val="360"/>
              </a:spcBef>
              <a:spcAft>
                <a:spcPts val="0"/>
              </a:spcAft>
              <a:buClr>
                <a:schemeClr val="dk1"/>
              </a:buClr>
              <a:buSzPts val="1000"/>
              <a:buChar char="•"/>
            </a:pPr>
            <a:r>
              <a:rPr lang="en-US" sz="1000"/>
              <a:t>The local collective bargaining unit or union CAN bargain anything with in the scope. </a:t>
            </a:r>
            <a:endParaRPr sz="1000"/>
          </a:p>
          <a:p>
            <a:pPr indent="-63500" lvl="0" marL="0" rtl="0" algn="l">
              <a:spcBef>
                <a:spcPts val="360"/>
              </a:spcBef>
              <a:spcAft>
                <a:spcPts val="0"/>
              </a:spcAft>
              <a:buClr>
                <a:schemeClr val="dk1"/>
              </a:buClr>
              <a:buSzPts val="1000"/>
              <a:buChar char="•"/>
            </a:pPr>
            <a:r>
              <a:rPr lang="en-US" sz="1000"/>
              <a:t>It doesn’t mean that a local union has everything negotiated with in the scope of the law</a:t>
            </a:r>
            <a:endParaRPr sz="1000"/>
          </a:p>
          <a:p>
            <a:pPr indent="-63500" lvl="0" marL="0" rtl="0" algn="l">
              <a:spcBef>
                <a:spcPts val="360"/>
              </a:spcBef>
              <a:spcAft>
                <a:spcPts val="0"/>
              </a:spcAft>
              <a:buClr>
                <a:schemeClr val="dk1"/>
              </a:buClr>
              <a:buSzPts val="1000"/>
              <a:buChar char="•"/>
            </a:pPr>
            <a:r>
              <a:rPr lang="en-US" sz="1000"/>
              <a:t>Conditions of employment and salary look very different on each campus as we know.</a:t>
            </a:r>
            <a:endParaRPr sz="1000"/>
          </a:p>
          <a:p>
            <a:pPr indent="-63500" lvl="0" marL="0" rtl="0" algn="l">
              <a:spcBef>
                <a:spcPts val="360"/>
              </a:spcBef>
              <a:spcAft>
                <a:spcPts val="0"/>
              </a:spcAft>
              <a:buClr>
                <a:schemeClr val="dk1"/>
              </a:buClr>
              <a:buSzPts val="1000"/>
              <a:buChar char="•"/>
            </a:pPr>
            <a:r>
              <a:rPr lang="en-US" sz="1000"/>
              <a:t>Read your contract! If its been a while, reread your contract</a:t>
            </a:r>
            <a:endParaRPr sz="1000"/>
          </a:p>
          <a:p>
            <a:pPr indent="-63500" lvl="0" marL="0" rtl="0" algn="l">
              <a:spcBef>
                <a:spcPts val="360"/>
              </a:spcBef>
              <a:spcAft>
                <a:spcPts val="0"/>
              </a:spcAft>
              <a:buClr>
                <a:schemeClr val="dk1"/>
              </a:buClr>
              <a:buSzPts val="1000"/>
              <a:buChar char="•"/>
            </a:pPr>
            <a:r>
              <a:rPr lang="en-US" sz="1000"/>
              <a:t>If there is something missing or that needs to be changed, negotiate it!</a:t>
            </a:r>
            <a:endParaRPr sz="1000"/>
          </a:p>
          <a:p>
            <a:pPr indent="0" lvl="0" marL="0" rtl="0" algn="l">
              <a:spcBef>
                <a:spcPts val="360"/>
              </a:spcBef>
              <a:spcAft>
                <a:spcPts val="0"/>
              </a:spcAft>
              <a:buClr>
                <a:schemeClr val="dk1"/>
              </a:buClr>
              <a:buFont typeface="Arial"/>
              <a:buNone/>
            </a:pPr>
            <a:r>
              <a:t/>
            </a:r>
            <a:endParaRPr sz="1000"/>
          </a:p>
          <a:p>
            <a:pPr indent="0" lvl="0" marL="0" rtl="0" algn="l">
              <a:spcBef>
                <a:spcPts val="360"/>
              </a:spcBef>
              <a:spcAft>
                <a:spcPts val="0"/>
              </a:spcAft>
              <a:buClr>
                <a:schemeClr val="dk1"/>
              </a:buClr>
              <a:buFont typeface="Arial"/>
              <a:buNone/>
            </a:pPr>
            <a:r>
              <a:rPr b="1" lang="en-US" sz="1000"/>
              <a:t>Ed Code - Title 5 (regulation) - state level</a:t>
            </a:r>
            <a:endParaRPr b="1" sz="1000"/>
          </a:p>
          <a:p>
            <a:pPr indent="0" lvl="0" marL="0" rtl="0" algn="l">
              <a:spcBef>
                <a:spcPts val="360"/>
              </a:spcBef>
              <a:spcAft>
                <a:spcPts val="0"/>
              </a:spcAft>
              <a:buClr>
                <a:schemeClr val="dk1"/>
              </a:buClr>
              <a:buFont typeface="Arial"/>
              <a:buNone/>
            </a:pPr>
            <a:r>
              <a:t/>
            </a:r>
            <a:endParaRPr sz="1000"/>
          </a:p>
          <a:p>
            <a:pPr indent="0" lvl="0" marL="0" rtl="0" algn="l">
              <a:spcBef>
                <a:spcPts val="360"/>
              </a:spcBef>
              <a:spcAft>
                <a:spcPts val="0"/>
              </a:spcAft>
              <a:buClr>
                <a:schemeClr val="dk1"/>
              </a:buClr>
              <a:buFont typeface="Arial"/>
              <a:buNone/>
            </a:pPr>
            <a:r>
              <a:rPr b="1" lang="en-US" sz="1000"/>
              <a:t>On-campus: Contract(s) and local policy/procedures</a:t>
            </a:r>
            <a:endParaRPr b="1" sz="1000"/>
          </a:p>
          <a:p>
            <a:pPr indent="0" lvl="0" marL="0" rtl="0" algn="l">
              <a:spcBef>
                <a:spcPts val="360"/>
              </a:spcBef>
              <a:spcAft>
                <a:spcPts val="0"/>
              </a:spcAft>
              <a:buClr>
                <a:schemeClr val="dk1"/>
              </a:buClr>
              <a:buFont typeface="Arial"/>
              <a:buNone/>
            </a:pPr>
            <a:r>
              <a:rPr lang="en-US" sz="1000"/>
              <a:t>Some times these are in conflict</a:t>
            </a:r>
            <a:endParaRPr sz="1000"/>
          </a:p>
          <a:p>
            <a:pPr indent="0" lvl="0" marL="0" rtl="0" algn="l">
              <a:spcBef>
                <a:spcPts val="360"/>
              </a:spcBef>
              <a:spcAft>
                <a:spcPts val="0"/>
              </a:spcAft>
              <a:buClr>
                <a:schemeClr val="dk1"/>
              </a:buClr>
              <a:buFont typeface="Arial"/>
              <a:buNone/>
            </a:pPr>
            <a:br>
              <a:rPr lang="en-US" sz="1000"/>
            </a:br>
            <a:endParaRPr sz="1000"/>
          </a:p>
          <a:p>
            <a:pPr indent="0" lvl="0" marL="0" rtl="0" algn="l">
              <a:spcBef>
                <a:spcPts val="360"/>
              </a:spcBef>
              <a:spcAft>
                <a:spcPts val="0"/>
              </a:spcAft>
              <a:buNone/>
            </a:pPr>
            <a:r>
              <a:t/>
            </a:r>
            <a:endParaRPr sz="1000"/>
          </a:p>
        </p:txBody>
      </p:sp>
      <p:sp>
        <p:nvSpPr>
          <p:cNvPr id="202" name="Google Shape;202;g10c543355eb_0_3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10f3cbacae3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10f3cbacae3_0_3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Wendy</a:t>
            </a:r>
            <a:endParaRPr/>
          </a:p>
        </p:txBody>
      </p:sp>
      <p:sp>
        <p:nvSpPr>
          <p:cNvPr id="211" name="Google Shape;211;g10f3cbacae3_0_3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10c50a1d883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10c50a1d883_1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Wendy</a:t>
            </a:r>
            <a:endParaRPr/>
          </a:p>
        </p:txBody>
      </p:sp>
      <p:sp>
        <p:nvSpPr>
          <p:cNvPr id="219" name="Google Shape;219;g10c50a1d883_1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0c543355eb_0_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0c543355eb_0_4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Wendy</a:t>
            </a:r>
            <a:endParaRPr/>
          </a:p>
        </p:txBody>
      </p:sp>
      <p:sp>
        <p:nvSpPr>
          <p:cNvPr id="227" name="Google Shape;227;g10c543355eb_0_4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1196b652a3_1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1196b652a3_1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Wendy</a:t>
            </a:r>
            <a:endParaRPr/>
          </a:p>
        </p:txBody>
      </p:sp>
      <p:sp>
        <p:nvSpPr>
          <p:cNvPr id="236" name="Google Shape;236;g11196b652a3_1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0c543355eb_0_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10c543355eb_0_4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Anastasia</a:t>
            </a:r>
            <a:endParaRPr/>
          </a:p>
        </p:txBody>
      </p:sp>
      <p:sp>
        <p:nvSpPr>
          <p:cNvPr id="244" name="Google Shape;244;g10c543355eb_0_4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10e6faf7af7_0_84:notes"/>
          <p:cNvSpPr/>
          <p:nvPr>
            <p:ph idx="2" type="sldImg"/>
          </p:nvPr>
        </p:nvSpPr>
        <p:spPr>
          <a:xfrm>
            <a:off x="2286000" y="514350"/>
            <a:ext cx="4572000" cy="25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g10e6faf7af7_0_84:notes"/>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rPr lang="en-US"/>
              <a:t>Anastasia</a:t>
            </a:r>
            <a:endParaRPr b="0" i="0" sz="1200" u="none" cap="none" strike="noStrike">
              <a:solidFill>
                <a:schemeClr val="dk1"/>
              </a:solidFill>
              <a:latin typeface="Calibri"/>
              <a:ea typeface="Calibri"/>
              <a:cs typeface="Calibri"/>
              <a:sym typeface="Calibri"/>
            </a:endParaRPr>
          </a:p>
        </p:txBody>
      </p:sp>
      <p:sp>
        <p:nvSpPr>
          <p:cNvPr id="252" name="Google Shape;252;g10e6faf7af7_0_84:notes"/>
          <p:cNvSpPr txBox="1"/>
          <p:nvPr>
            <p:ph idx="12" type="sldNum"/>
          </p:nvPr>
        </p:nvSpPr>
        <p:spPr>
          <a:xfrm>
            <a:off x="5179484" y="6513910"/>
            <a:ext cx="3962400" cy="3429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10e6faf7af7_0_90:notes"/>
          <p:cNvSpPr/>
          <p:nvPr>
            <p:ph idx="2" type="sldImg"/>
          </p:nvPr>
        </p:nvSpPr>
        <p:spPr>
          <a:xfrm>
            <a:off x="2286000" y="514350"/>
            <a:ext cx="4572000" cy="25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8" name="Google Shape;258;g10e6faf7af7_0_90:notes"/>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000"/>
              <a:buFont typeface="Calibri"/>
              <a:buNone/>
            </a:pPr>
            <a:r>
              <a:rPr b="1" lang="en-US" sz="1000"/>
              <a:t>Anastasia</a:t>
            </a:r>
            <a:endParaRPr/>
          </a:p>
          <a:p>
            <a:pPr indent="0" lvl="0" marL="0" marR="0" rtl="0" algn="l">
              <a:spcBef>
                <a:spcPts val="0"/>
              </a:spcBef>
              <a:spcAft>
                <a:spcPts val="0"/>
              </a:spcAft>
              <a:buClr>
                <a:schemeClr val="dk1"/>
              </a:buClr>
              <a:buSzPts val="1000"/>
              <a:buFont typeface="Calibri"/>
              <a:buNone/>
            </a:pPr>
            <a:r>
              <a:t/>
            </a:r>
            <a:endParaRPr b="0" i="0" sz="10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Ed Code – faculty are prepared to teach online format, different than correspondence classes</a:t>
            </a:r>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Federal and accreditation requirements</a:t>
            </a:r>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That don’t exist with F2F classes</a:t>
            </a:r>
            <a:endParaRPr/>
          </a:p>
          <a:p>
            <a:pPr indent="0" lvl="0" marL="0" marR="0" rtl="0" algn="l">
              <a:spcBef>
                <a:spcPts val="0"/>
              </a:spcBef>
              <a:spcAft>
                <a:spcPts val="0"/>
              </a:spcAft>
              <a:buClr>
                <a:schemeClr val="dk1"/>
              </a:buClr>
              <a:buSzPts val="1000"/>
              <a:buFont typeface="Calibri"/>
              <a:buNone/>
            </a:pPr>
            <a:r>
              <a:t/>
            </a:r>
            <a:endParaRPr b="0" i="0" sz="10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Senate –</a:t>
            </a:r>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Curriculum/DLA</a:t>
            </a:r>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Policies regarding student preparation and success</a:t>
            </a:r>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Professional development</a:t>
            </a:r>
            <a:endParaRPr/>
          </a:p>
          <a:p>
            <a:pPr indent="0" lvl="0" marL="0" marR="0" rtl="0" algn="l">
              <a:spcBef>
                <a:spcPts val="0"/>
              </a:spcBef>
              <a:spcAft>
                <a:spcPts val="0"/>
              </a:spcAft>
              <a:buClr>
                <a:schemeClr val="dk1"/>
              </a:buClr>
              <a:buSzPts val="1000"/>
              <a:buFont typeface="Calibri"/>
              <a:buNone/>
            </a:pPr>
            <a:r>
              <a:t/>
            </a:r>
            <a:endParaRPr b="0" i="0" sz="10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Union </a:t>
            </a:r>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Working conditions</a:t>
            </a:r>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Compensation for training</a:t>
            </a:r>
            <a:endParaRPr/>
          </a:p>
          <a:p>
            <a:pPr indent="0" lvl="0" marL="0" marR="0" rtl="0" algn="l">
              <a:spcBef>
                <a:spcPts val="0"/>
              </a:spcBef>
              <a:spcAft>
                <a:spcPts val="0"/>
              </a:spcAft>
              <a:buClr>
                <a:schemeClr val="dk1"/>
              </a:buClr>
              <a:buSzPts val="1000"/>
              <a:buFont typeface="Calibri"/>
              <a:buNone/>
            </a:pPr>
            <a:r>
              <a:t/>
            </a:r>
            <a:endParaRPr b="0" i="0" sz="10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Students?</a:t>
            </a:r>
            <a:endParaRPr/>
          </a:p>
          <a:p>
            <a:pPr indent="0" lvl="0" marL="0" marR="0" rtl="0" algn="l">
              <a:spcBef>
                <a:spcPts val="0"/>
              </a:spcBef>
              <a:spcAft>
                <a:spcPts val="0"/>
              </a:spcAft>
              <a:buClr>
                <a:schemeClr val="dk1"/>
              </a:buClr>
              <a:buSzPts val="1000"/>
              <a:buFont typeface="Calibri"/>
              <a:buNone/>
            </a:pPr>
            <a:r>
              <a:t/>
            </a:r>
            <a:endParaRPr b="0" i="0" sz="10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259" name="Google Shape;259;g10e6faf7af7_0_90:notes"/>
          <p:cNvSpPr txBox="1"/>
          <p:nvPr>
            <p:ph idx="12" type="sldNum"/>
          </p:nvPr>
        </p:nvSpPr>
        <p:spPr>
          <a:xfrm>
            <a:off x="5179484" y="6513910"/>
            <a:ext cx="3962400" cy="3429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10e6faf7af7_0_96:notes"/>
          <p:cNvSpPr/>
          <p:nvPr>
            <p:ph idx="2" type="sldImg"/>
          </p:nvPr>
        </p:nvSpPr>
        <p:spPr>
          <a:xfrm>
            <a:off x="2286000" y="514350"/>
            <a:ext cx="4572000" cy="25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5" name="Google Shape;265;g10e6faf7af7_0_96:notes"/>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Academic Freedom allows faculty freedom within their discipline  to teach the way they want within the COR</a:t>
            </a:r>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To choose their materials</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But also it is a question of student success and completion due to cost</a:t>
            </a:r>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And a curricular issue</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PERB scope = textbooks</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Work together – it is about the students! </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Maybe – allow more time to transition to an OER for a faculty who isn’t ready? </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266" name="Google Shape;266;g10e6faf7af7_0_96:notes"/>
          <p:cNvSpPr txBox="1"/>
          <p:nvPr>
            <p:ph idx="12" type="sldNum"/>
          </p:nvPr>
        </p:nvSpPr>
        <p:spPr>
          <a:xfrm>
            <a:off x="5179484" y="6513910"/>
            <a:ext cx="3962400" cy="3429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0e6faf7af7_0_120:notes"/>
          <p:cNvSpPr/>
          <p:nvPr>
            <p:ph idx="2" type="sldImg"/>
          </p:nvPr>
        </p:nvSpPr>
        <p:spPr>
          <a:xfrm>
            <a:off x="2286000" y="514350"/>
            <a:ext cx="4572000" cy="25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2" name="Google Shape;272;g10e6faf7af7_0_120:notes"/>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273" name="Google Shape;273;g10e6faf7af7_0_120:notes"/>
          <p:cNvSpPr txBox="1"/>
          <p:nvPr>
            <p:ph idx="12" type="sldNum"/>
          </p:nvPr>
        </p:nvSpPr>
        <p:spPr>
          <a:xfrm>
            <a:off x="5179484" y="6513910"/>
            <a:ext cx="3962400" cy="3429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0c50a1d883_1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63" name="Google Shape;63;g10c50a1d883_1_3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Ginni</a:t>
            </a:r>
            <a:endParaRPr/>
          </a:p>
        </p:txBody>
      </p:sp>
      <p:sp>
        <p:nvSpPr>
          <p:cNvPr id="64" name="Google Shape;64;g10c50a1d883_1_3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11196b652a3_2_2:notes"/>
          <p:cNvSpPr/>
          <p:nvPr>
            <p:ph idx="2" type="sldImg"/>
          </p:nvPr>
        </p:nvSpPr>
        <p:spPr>
          <a:xfrm>
            <a:off x="2286000" y="514350"/>
            <a:ext cx="4572000" cy="25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9" name="Google Shape;279;g11196b652a3_2_2:notes"/>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280" name="Google Shape;280;g11196b652a3_2_2:notes"/>
          <p:cNvSpPr txBox="1"/>
          <p:nvPr>
            <p:ph idx="12" type="sldNum"/>
          </p:nvPr>
        </p:nvSpPr>
        <p:spPr>
          <a:xfrm>
            <a:off x="5179484" y="6513910"/>
            <a:ext cx="3962400" cy="3429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0e6faf7af7_0_126:notes"/>
          <p:cNvSpPr/>
          <p:nvPr>
            <p:ph idx="2" type="sldImg"/>
          </p:nvPr>
        </p:nvSpPr>
        <p:spPr>
          <a:xfrm>
            <a:off x="2286000" y="514350"/>
            <a:ext cx="4572000" cy="25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6" name="Google Shape;286;g10e6faf7af7_0_126:notes"/>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287" name="Google Shape;287;g10e6faf7af7_0_126:notes"/>
          <p:cNvSpPr txBox="1"/>
          <p:nvPr>
            <p:ph idx="12" type="sldNum"/>
          </p:nvPr>
        </p:nvSpPr>
        <p:spPr>
          <a:xfrm>
            <a:off x="5179484" y="6513910"/>
            <a:ext cx="3962400" cy="3429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0c543355e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71" name="Google Shape;71;g10c543355eb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Anastasia et al</a:t>
            </a:r>
            <a:endParaRPr/>
          </a:p>
        </p:txBody>
      </p:sp>
      <p:sp>
        <p:nvSpPr>
          <p:cNvPr id="72" name="Google Shape;72;g10c543355eb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0c543355eb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79" name="Google Shape;79;g10c543355eb_0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a:t>Ginni</a:t>
            </a:r>
            <a:endParaRPr/>
          </a:p>
          <a:p>
            <a:pPr indent="0" lvl="0" marL="0" rtl="0" algn="l">
              <a:lnSpc>
                <a:spcPct val="115000"/>
              </a:lnSpc>
              <a:spcBef>
                <a:spcPts val="0"/>
              </a:spcBef>
              <a:spcAft>
                <a:spcPts val="0"/>
              </a:spcAft>
              <a:buClr>
                <a:schemeClr val="dk1"/>
              </a:buClr>
              <a:buSzPts val="1100"/>
              <a:buFont typeface="Arial"/>
              <a:buNone/>
            </a:pPr>
            <a:r>
              <a:rPr lang="en-US"/>
              <a:t>It is written in Ed Code §§70901-70902: https://leginfo.legislature.ca.gov/faces/codes_displayText.xhtml?lawCode=EDC&amp;division=7.&amp;title=3.&amp;part=43.&amp;chapter=&amp;article=</a:t>
            </a:r>
            <a:endParaRPr/>
          </a:p>
          <a:p>
            <a:pPr indent="0" lvl="0" marL="0" rtl="0" algn="l">
              <a:lnSpc>
                <a:spcPct val="115000"/>
              </a:lnSpc>
              <a:spcBef>
                <a:spcPts val="0"/>
              </a:spcBef>
              <a:spcAft>
                <a:spcPts val="0"/>
              </a:spcAft>
              <a:buClr>
                <a:schemeClr val="dk1"/>
              </a:buClr>
              <a:buSzPts val="1100"/>
              <a:buFont typeface="Arial"/>
              <a:buNone/>
            </a:pPr>
            <a:r>
              <a:rPr lang="en-US"/>
              <a:t>sort of in two places, 70901.2? regarding classified staff and collective bargaining.  It is not defined in Ed Code</a:t>
            </a:r>
            <a:endParaRPr/>
          </a:p>
          <a:p>
            <a:pPr indent="0" lvl="0" marL="0" rtl="0" algn="l">
              <a:lnSpc>
                <a:spcPct val="115000"/>
              </a:lnSpc>
              <a:spcBef>
                <a:spcPts val="0"/>
              </a:spcBef>
              <a:spcAft>
                <a:spcPts val="0"/>
              </a:spcAft>
              <a:buClr>
                <a:schemeClr val="dk1"/>
              </a:buClr>
              <a:buSzPts val="1100"/>
              <a:buFont typeface="Arial"/>
              <a:buNone/>
            </a:pPr>
            <a:r>
              <a:rPr lang="en-US"/>
              <a:t>Title 5 talks about Effective Participation, Collegial consultation, consultation, and negotiation</a:t>
            </a:r>
            <a:endParaRPr/>
          </a:p>
          <a:p>
            <a:pPr indent="0" lvl="0" marL="0" rtl="0" algn="l">
              <a:lnSpc>
                <a:spcPct val="115000"/>
              </a:lnSpc>
              <a:spcBef>
                <a:spcPts val="0"/>
              </a:spcBef>
              <a:spcAft>
                <a:spcPts val="0"/>
              </a:spcAft>
              <a:buClr>
                <a:schemeClr val="dk1"/>
              </a:buClr>
              <a:buSzPts val="1100"/>
              <a:buFont typeface="Arial"/>
              <a:buNone/>
            </a:pPr>
            <a:r>
              <a:rPr lang="en-US"/>
              <a:t>ACCJC standards addresses governance roles, processes, structures and decision-making policies and processes</a:t>
            </a:r>
            <a:endParaRPr/>
          </a:p>
          <a:p>
            <a:pPr indent="0" lvl="0" marL="0" rtl="0" algn="l">
              <a:spcBef>
                <a:spcPts val="360"/>
              </a:spcBef>
              <a:spcAft>
                <a:spcPts val="0"/>
              </a:spcAft>
              <a:buNone/>
            </a:pPr>
            <a:r>
              <a:t/>
            </a:r>
            <a:endParaRPr/>
          </a:p>
        </p:txBody>
      </p:sp>
      <p:sp>
        <p:nvSpPr>
          <p:cNvPr id="80" name="Google Shape;80;g10c543355eb_0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c543355eb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c543355eb_0_1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a:t>Ginni</a:t>
            </a:r>
            <a:endParaRPr/>
          </a:p>
          <a:p>
            <a:pPr indent="0" lvl="0" marL="0" rtl="0" algn="l">
              <a:lnSpc>
                <a:spcPct val="115000"/>
              </a:lnSpc>
              <a:spcBef>
                <a:spcPts val="0"/>
              </a:spcBef>
              <a:spcAft>
                <a:spcPts val="0"/>
              </a:spcAft>
              <a:buClr>
                <a:schemeClr val="dk1"/>
              </a:buClr>
              <a:buSzPts val="1100"/>
              <a:buFont typeface="Arial"/>
              <a:buNone/>
            </a:pPr>
            <a:r>
              <a:rPr lang="en-US"/>
              <a:t>Shared governance is mentioned but not defined in Ed Code.</a:t>
            </a:r>
            <a:endParaRPr/>
          </a:p>
          <a:p>
            <a:pPr indent="0" lvl="0" marL="0" rtl="0" algn="l">
              <a:lnSpc>
                <a:spcPct val="115000"/>
              </a:lnSpc>
              <a:spcBef>
                <a:spcPts val="0"/>
              </a:spcBef>
              <a:spcAft>
                <a:spcPts val="0"/>
              </a:spcAft>
              <a:buClr>
                <a:schemeClr val="dk1"/>
              </a:buClr>
              <a:buSzPts val="1100"/>
              <a:buFont typeface="Arial"/>
              <a:buNone/>
            </a:pPr>
            <a:r>
              <a:rPr lang="en-US"/>
              <a:t>These elements are components of what we think of when we hear shared governance</a:t>
            </a:r>
            <a:endParaRPr/>
          </a:p>
          <a:p>
            <a:pPr indent="0" lvl="0" marL="0" rtl="0" algn="l">
              <a:spcBef>
                <a:spcPts val="360"/>
              </a:spcBef>
              <a:spcAft>
                <a:spcPts val="0"/>
              </a:spcAft>
              <a:buNone/>
            </a:pPr>
            <a:r>
              <a:t/>
            </a:r>
            <a:endParaRPr/>
          </a:p>
        </p:txBody>
      </p:sp>
      <p:sp>
        <p:nvSpPr>
          <p:cNvPr id="88" name="Google Shape;88;g10c543355eb_0_1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0f3cbacae3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6" name="Google Shape;96;g10f3cbacae3_0_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Ginni</a:t>
            </a:r>
            <a:endParaRPr/>
          </a:p>
          <a:p>
            <a:pPr indent="0" lvl="0" marL="0" rtl="0" algn="l">
              <a:spcBef>
                <a:spcPts val="360"/>
              </a:spcBef>
              <a:spcAft>
                <a:spcPts val="0"/>
              </a:spcAft>
              <a:buNone/>
            </a:pPr>
            <a:r>
              <a:rPr lang="en-US"/>
              <a:t>Note that these two organization are cited in Title 5</a:t>
            </a:r>
            <a:endParaRPr/>
          </a:p>
        </p:txBody>
      </p:sp>
      <p:sp>
        <p:nvSpPr>
          <p:cNvPr id="97" name="Google Shape;97;g10f3cbacae3_0_1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0c543355eb_0_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0c543355eb_0_5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Ginni</a:t>
            </a:r>
            <a:endParaRPr/>
          </a:p>
          <a:p>
            <a:pPr indent="0" lvl="0" marL="0" rtl="0" algn="l">
              <a:spcBef>
                <a:spcPts val="360"/>
              </a:spcBef>
              <a:spcAft>
                <a:spcPts val="0"/>
              </a:spcAft>
              <a:buNone/>
            </a:pPr>
            <a:r>
              <a:rPr lang="en-US"/>
              <a:t>Defines a local academic senate - different from a bargaining agent</a:t>
            </a:r>
            <a:endParaRPr/>
          </a:p>
        </p:txBody>
      </p:sp>
      <p:sp>
        <p:nvSpPr>
          <p:cNvPr id="105" name="Google Shape;105;g10c543355eb_0_5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0c543355eb_0_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0c543355eb_0_7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a:t>Ginni</a:t>
            </a:r>
            <a:endParaRPr/>
          </a:p>
          <a:p>
            <a:pPr indent="0" lvl="0" marL="0" rtl="0" algn="l">
              <a:lnSpc>
                <a:spcPct val="115000"/>
              </a:lnSpc>
              <a:spcBef>
                <a:spcPts val="0"/>
              </a:spcBef>
              <a:spcAft>
                <a:spcPts val="0"/>
              </a:spcAft>
              <a:buNone/>
            </a:pPr>
            <a:r>
              <a:rPr lang="en-US"/>
              <a:t>Policy development and implementation - make recommendations to the local governing board or their designee</a:t>
            </a:r>
            <a:endParaRPr/>
          </a:p>
          <a:p>
            <a:pPr indent="0" lvl="0" marL="0" rtl="0" algn="l">
              <a:spcBef>
                <a:spcPts val="360"/>
              </a:spcBef>
              <a:spcAft>
                <a:spcPts val="0"/>
              </a:spcAft>
              <a:buNone/>
            </a:pPr>
            <a:r>
              <a:t/>
            </a:r>
            <a:endParaRPr/>
          </a:p>
        </p:txBody>
      </p:sp>
      <p:sp>
        <p:nvSpPr>
          <p:cNvPr id="113" name="Google Shape;113;g10c543355eb_0_7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blipFill>
          <a:blip r:embed="rId2">
            <a:alphaModFix/>
          </a:blip>
          <a:stretch>
            <a:fillRect/>
          </a:stretch>
        </a:blipFill>
      </p:bgPr>
    </p:bg>
    <p:spTree>
      <p:nvGrpSpPr>
        <p:cNvPr id="13" name="Shape 13"/>
        <p:cNvGrpSpPr/>
        <p:nvPr/>
      </p:nvGrpSpPr>
      <p:grpSpPr>
        <a:xfrm>
          <a:off x="0" y="0"/>
          <a:ext cx="0" cy="0"/>
          <a:chOff x="0" y="0"/>
          <a:chExt cx="0" cy="0"/>
        </a:xfrm>
      </p:grpSpPr>
      <p:sp>
        <p:nvSpPr>
          <p:cNvPr id="14" name="Google Shape;14;p3"/>
          <p:cNvSpPr txBox="1"/>
          <p:nvPr>
            <p:ph type="title"/>
          </p:nvPr>
        </p:nvSpPr>
        <p:spPr>
          <a:xfrm>
            <a:off x="7418058" y="518962"/>
            <a:ext cx="4267199" cy="585216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SzPts val="1400"/>
              <a:buNone/>
              <a:defRPr sz="44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B" type="objTx">
  <p:cSld name="OBJECT_WITH_CAPTION_TEXT">
    <p:spTree>
      <p:nvGrpSpPr>
        <p:cNvPr id="15" name="Shape 15"/>
        <p:cNvGrpSpPr/>
        <p:nvPr/>
      </p:nvGrpSpPr>
      <p:grpSpPr>
        <a:xfrm>
          <a:off x="0" y="0"/>
          <a:ext cx="0" cy="0"/>
          <a:chOff x="0" y="0"/>
          <a:chExt cx="0" cy="0"/>
        </a:xfrm>
      </p:grpSpPr>
      <p:pic>
        <p:nvPicPr>
          <p:cNvPr id="16" name="Google Shape;16;p4"/>
          <p:cNvPicPr preferRelativeResize="0"/>
          <p:nvPr/>
        </p:nvPicPr>
        <p:blipFill rotWithShape="1">
          <a:blip r:embed="rId2">
            <a:alphaModFix/>
          </a:blip>
          <a:srcRect b="0" l="0" r="0" t="0"/>
          <a:stretch/>
        </p:blipFill>
        <p:spPr>
          <a:xfrm>
            <a:off x="0" y="1588"/>
            <a:ext cx="4008438" cy="6923087"/>
          </a:xfrm>
          <a:prstGeom prst="rect">
            <a:avLst/>
          </a:prstGeom>
          <a:noFill/>
          <a:ln>
            <a:noFill/>
          </a:ln>
          <a:effectLst>
            <a:outerShdw blurRad="190500" rotWithShape="0" algn="l" dist="38100">
              <a:srgbClr val="000000">
                <a:alpha val="40000"/>
              </a:srgbClr>
            </a:outerShdw>
          </a:effectLst>
        </p:spPr>
      </p:pic>
      <p:sp>
        <p:nvSpPr>
          <p:cNvPr id="17" name="Google Shape;17;p4"/>
          <p:cNvSpPr/>
          <p:nvPr/>
        </p:nvSpPr>
        <p:spPr>
          <a:xfrm>
            <a:off x="0" y="1133475"/>
            <a:ext cx="4008438" cy="4619625"/>
          </a:xfrm>
          <a:prstGeom prst="rect">
            <a:avLst/>
          </a:prstGeom>
          <a:solidFill>
            <a:srgbClr val="22427F"/>
          </a:solidFill>
          <a:ln>
            <a:noFill/>
          </a:ln>
          <a:effectLst>
            <a:outerShdw blurRad="393700" sx="1000" rotWithShape="0" algn="ctr" sy="1000">
              <a:schemeClr val="dk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8" name="Google Shape;18;p4"/>
          <p:cNvPicPr preferRelativeResize="0"/>
          <p:nvPr/>
        </p:nvPicPr>
        <p:blipFill rotWithShape="1">
          <a:blip r:embed="rId3">
            <a:alphaModFix/>
          </a:blip>
          <a:srcRect b="0" l="0" r="0" t="0"/>
          <a:stretch/>
        </p:blipFill>
        <p:spPr>
          <a:xfrm>
            <a:off x="4360863" y="6376988"/>
            <a:ext cx="377825" cy="377825"/>
          </a:xfrm>
          <a:prstGeom prst="rect">
            <a:avLst/>
          </a:prstGeom>
          <a:noFill/>
          <a:ln>
            <a:noFill/>
          </a:ln>
        </p:spPr>
      </p:pic>
      <p:sp>
        <p:nvSpPr>
          <p:cNvPr id="19" name="Google Shape;19;p4"/>
          <p:cNvSpPr/>
          <p:nvPr/>
        </p:nvSpPr>
        <p:spPr>
          <a:xfrm>
            <a:off x="11490325" y="0"/>
            <a:ext cx="701675" cy="6858000"/>
          </a:xfrm>
          <a:prstGeom prst="rect">
            <a:avLst/>
          </a:prstGeom>
          <a:solidFill>
            <a:schemeClr val="accent1"/>
          </a:solidFill>
          <a:ln>
            <a:noFill/>
          </a:ln>
          <a:effectLst>
            <a:outerShdw blurRad="190500" rotWithShape="0" algn="ctr" dir="10800000" dist="508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 name="Google Shape;20;p4"/>
          <p:cNvSpPr txBox="1"/>
          <p:nvPr>
            <p:ph type="title"/>
          </p:nvPr>
        </p:nvSpPr>
        <p:spPr>
          <a:xfrm>
            <a:off x="227885" y="1335091"/>
            <a:ext cx="3583461" cy="1611995"/>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SzPts val="1400"/>
              <a:buNone/>
              <a:defRPr sz="36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1" name="Google Shape;21;p4"/>
          <p:cNvSpPr txBox="1"/>
          <p:nvPr>
            <p:ph idx="1" type="body"/>
          </p:nvPr>
        </p:nvSpPr>
        <p:spPr>
          <a:xfrm>
            <a:off x="4360863" y="1193842"/>
            <a:ext cx="6672262" cy="5091744"/>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1000"/>
              </a:spcBef>
              <a:spcAft>
                <a:spcPts val="0"/>
              </a:spcAft>
              <a:buClr>
                <a:srgbClr val="404040"/>
              </a:buClr>
              <a:buSzPts val="2400"/>
              <a:buFont typeface="Arial"/>
              <a:buNone/>
              <a:defRPr sz="2400"/>
            </a:lvl1pPr>
            <a:lvl2pPr indent="-368300" lvl="1" marL="914400" algn="l">
              <a:lnSpc>
                <a:spcPct val="90000"/>
              </a:lnSpc>
              <a:spcBef>
                <a:spcPts val="500"/>
              </a:spcBef>
              <a:spcAft>
                <a:spcPts val="0"/>
              </a:spcAft>
              <a:buClr>
                <a:srgbClr val="404040"/>
              </a:buClr>
              <a:buSzPts val="2200"/>
              <a:buChar char="•"/>
              <a:defRPr sz="2200"/>
            </a:lvl2pPr>
            <a:lvl3pPr indent="-355600" lvl="2" marL="1371600" algn="l">
              <a:lnSpc>
                <a:spcPct val="90000"/>
              </a:lnSpc>
              <a:spcBef>
                <a:spcPts val="500"/>
              </a:spcBef>
              <a:spcAft>
                <a:spcPts val="0"/>
              </a:spcAft>
              <a:buClr>
                <a:srgbClr val="404040"/>
              </a:buClr>
              <a:buSzPts val="2000"/>
              <a:buChar char="•"/>
              <a:defRPr sz="2000"/>
            </a:lvl3pPr>
            <a:lvl4pPr indent="-342900" lvl="3" marL="1828800" algn="l">
              <a:lnSpc>
                <a:spcPct val="90000"/>
              </a:lnSpc>
              <a:spcBef>
                <a:spcPts val="500"/>
              </a:spcBef>
              <a:spcAft>
                <a:spcPts val="0"/>
              </a:spcAft>
              <a:buClr>
                <a:srgbClr val="404040"/>
              </a:buClr>
              <a:buSzPts val="1800"/>
              <a:buChar char="•"/>
              <a:defRPr sz="1800"/>
            </a:lvl4pPr>
            <a:lvl5pPr indent="-355600" lvl="4" marL="2286000" algn="l">
              <a:lnSpc>
                <a:spcPct val="90000"/>
              </a:lnSpc>
              <a:spcBef>
                <a:spcPts val="500"/>
              </a:spcBef>
              <a:spcAft>
                <a:spcPts val="0"/>
              </a:spcAft>
              <a:buClr>
                <a:srgbClr val="404040"/>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2" name="Google Shape;22;p4"/>
          <p:cNvSpPr txBox="1"/>
          <p:nvPr>
            <p:ph idx="2" type="body"/>
          </p:nvPr>
        </p:nvSpPr>
        <p:spPr>
          <a:xfrm>
            <a:off x="227885" y="2947086"/>
            <a:ext cx="3583461" cy="2575824"/>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chemeClr val="accent3"/>
              </a:buClr>
              <a:buSzPts val="2600"/>
              <a:buNone/>
              <a:defRPr sz="2600">
                <a:solidFill>
                  <a:schemeClr val="accent3"/>
                </a:solidFill>
              </a:defRPr>
            </a:lvl1pPr>
            <a:lvl2pPr indent="-228600" lvl="1" marL="914400" algn="l">
              <a:lnSpc>
                <a:spcPct val="90000"/>
              </a:lnSpc>
              <a:spcBef>
                <a:spcPts val="500"/>
              </a:spcBef>
              <a:spcAft>
                <a:spcPts val="0"/>
              </a:spcAft>
              <a:buClr>
                <a:srgbClr val="404040"/>
              </a:buClr>
              <a:buSzPts val="1400"/>
              <a:buNone/>
              <a:defRPr sz="1400"/>
            </a:lvl2pPr>
            <a:lvl3pPr indent="-228600" lvl="2" marL="1371600" algn="l">
              <a:lnSpc>
                <a:spcPct val="90000"/>
              </a:lnSpc>
              <a:spcBef>
                <a:spcPts val="500"/>
              </a:spcBef>
              <a:spcAft>
                <a:spcPts val="0"/>
              </a:spcAft>
              <a:buClr>
                <a:srgbClr val="404040"/>
              </a:buClr>
              <a:buSzPts val="1200"/>
              <a:buNone/>
              <a:defRPr sz="1200"/>
            </a:lvl3pPr>
            <a:lvl4pPr indent="-228600" lvl="3" marL="1828800" algn="l">
              <a:lnSpc>
                <a:spcPct val="90000"/>
              </a:lnSpc>
              <a:spcBef>
                <a:spcPts val="500"/>
              </a:spcBef>
              <a:spcAft>
                <a:spcPts val="0"/>
              </a:spcAft>
              <a:buClr>
                <a:srgbClr val="404040"/>
              </a:buClr>
              <a:buSzPts val="1000"/>
              <a:buNone/>
              <a:defRPr sz="1000"/>
            </a:lvl4pPr>
            <a:lvl5pPr indent="-228600" lvl="4" marL="2286000" algn="l">
              <a:lnSpc>
                <a:spcPct val="90000"/>
              </a:lnSpc>
              <a:spcBef>
                <a:spcPts val="500"/>
              </a:spcBef>
              <a:spcAft>
                <a:spcPts val="0"/>
              </a:spcAft>
              <a:buClr>
                <a:srgbClr val="404040"/>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3" name="Google Shape;23;p4"/>
          <p:cNvSpPr txBox="1"/>
          <p:nvPr>
            <p:ph idx="12" type="sldNum"/>
          </p:nvPr>
        </p:nvSpPr>
        <p:spPr>
          <a:xfrm>
            <a:off x="9890125" y="6356350"/>
            <a:ext cx="1143000" cy="368300"/>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2 Column Slide">
  <p:cSld name="Content 2 Column Slide">
    <p:spTree>
      <p:nvGrpSpPr>
        <p:cNvPr id="24" name="Shape 24"/>
        <p:cNvGrpSpPr/>
        <p:nvPr/>
      </p:nvGrpSpPr>
      <p:grpSpPr>
        <a:xfrm>
          <a:off x="0" y="0"/>
          <a:ext cx="0" cy="0"/>
          <a:chOff x="0" y="0"/>
          <a:chExt cx="0" cy="0"/>
        </a:xfrm>
      </p:grpSpPr>
      <p:pic>
        <p:nvPicPr>
          <p:cNvPr id="25" name="Google Shape;25;p5"/>
          <p:cNvPicPr preferRelativeResize="0"/>
          <p:nvPr/>
        </p:nvPicPr>
        <p:blipFill rotWithShape="1">
          <a:blip r:embed="rId2">
            <a:alphaModFix/>
          </a:blip>
          <a:srcRect b="0" l="0" r="0" t="0"/>
          <a:stretch/>
        </p:blipFill>
        <p:spPr>
          <a:xfrm>
            <a:off x="1277938" y="6376988"/>
            <a:ext cx="377825" cy="377825"/>
          </a:xfrm>
          <a:prstGeom prst="rect">
            <a:avLst/>
          </a:prstGeom>
          <a:noFill/>
          <a:ln>
            <a:noFill/>
          </a:ln>
        </p:spPr>
      </p:pic>
      <p:pic>
        <p:nvPicPr>
          <p:cNvPr id="26" name="Google Shape;26;p5"/>
          <p:cNvPicPr preferRelativeResize="0"/>
          <p:nvPr/>
        </p:nvPicPr>
        <p:blipFill rotWithShape="1">
          <a:blip r:embed="rId3">
            <a:alphaModFix/>
          </a:blip>
          <a:srcRect b="0" l="12130" r="0" t="0"/>
          <a:stretch/>
        </p:blipFill>
        <p:spPr>
          <a:xfrm>
            <a:off x="0" y="0"/>
            <a:ext cx="830263" cy="6858000"/>
          </a:xfrm>
          <a:prstGeom prst="rect">
            <a:avLst/>
          </a:prstGeom>
          <a:noFill/>
          <a:ln>
            <a:noFill/>
          </a:ln>
          <a:effectLst>
            <a:outerShdw blurRad="190500" rotWithShape="0" algn="ctr" dist="50800">
              <a:srgbClr val="000000">
                <a:alpha val="40000"/>
              </a:srgbClr>
            </a:outerShdw>
          </a:effectLst>
        </p:spPr>
      </p:pic>
      <p:sp>
        <p:nvSpPr>
          <p:cNvPr id="27" name="Google Shape;27;p5"/>
          <p:cNvSpPr txBox="1"/>
          <p:nvPr>
            <p:ph type="title"/>
          </p:nvPr>
        </p:nvSpPr>
        <p:spPr>
          <a:xfrm>
            <a:off x="1277650" y="365125"/>
            <a:ext cx="10046043" cy="132556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8" name="Google Shape;28;p5"/>
          <p:cNvSpPr txBox="1"/>
          <p:nvPr>
            <p:ph idx="1" type="body"/>
          </p:nvPr>
        </p:nvSpPr>
        <p:spPr>
          <a:xfrm>
            <a:off x="1277650" y="1798320"/>
            <a:ext cx="4922537" cy="4391343"/>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5"/>
          <p:cNvSpPr txBox="1"/>
          <p:nvPr>
            <p:ph idx="2" type="body"/>
          </p:nvPr>
        </p:nvSpPr>
        <p:spPr>
          <a:xfrm>
            <a:off x="6388259" y="1798320"/>
            <a:ext cx="4948881" cy="4391343"/>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5"/>
          <p:cNvSpPr txBox="1"/>
          <p:nvPr>
            <p:ph idx="12" type="sldNum"/>
          </p:nvPr>
        </p:nvSpPr>
        <p:spPr>
          <a:xfrm>
            <a:off x="10437813" y="6356350"/>
            <a:ext cx="915987" cy="365125"/>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1 Column Slide">
  <p:cSld name="Content 1 Column Slide">
    <p:spTree>
      <p:nvGrpSpPr>
        <p:cNvPr id="31" name="Shape 31"/>
        <p:cNvGrpSpPr/>
        <p:nvPr/>
      </p:nvGrpSpPr>
      <p:grpSpPr>
        <a:xfrm>
          <a:off x="0" y="0"/>
          <a:ext cx="0" cy="0"/>
          <a:chOff x="0" y="0"/>
          <a:chExt cx="0" cy="0"/>
        </a:xfrm>
      </p:grpSpPr>
      <p:pic>
        <p:nvPicPr>
          <p:cNvPr id="32" name="Google Shape;32;p6"/>
          <p:cNvPicPr preferRelativeResize="0"/>
          <p:nvPr/>
        </p:nvPicPr>
        <p:blipFill rotWithShape="1">
          <a:blip r:embed="rId2">
            <a:alphaModFix/>
          </a:blip>
          <a:srcRect b="0" l="0" r="0" t="0"/>
          <a:stretch/>
        </p:blipFill>
        <p:spPr>
          <a:xfrm>
            <a:off x="1277938" y="6376988"/>
            <a:ext cx="377825" cy="377825"/>
          </a:xfrm>
          <a:prstGeom prst="rect">
            <a:avLst/>
          </a:prstGeom>
          <a:noFill/>
          <a:ln>
            <a:noFill/>
          </a:ln>
        </p:spPr>
      </p:pic>
      <p:pic>
        <p:nvPicPr>
          <p:cNvPr id="33" name="Google Shape;33;p6"/>
          <p:cNvPicPr preferRelativeResize="0"/>
          <p:nvPr/>
        </p:nvPicPr>
        <p:blipFill rotWithShape="1">
          <a:blip r:embed="rId3">
            <a:alphaModFix/>
          </a:blip>
          <a:srcRect b="0" l="12130" r="0" t="0"/>
          <a:stretch/>
        </p:blipFill>
        <p:spPr>
          <a:xfrm>
            <a:off x="0" y="0"/>
            <a:ext cx="830263" cy="6858000"/>
          </a:xfrm>
          <a:prstGeom prst="rect">
            <a:avLst/>
          </a:prstGeom>
          <a:noFill/>
          <a:ln>
            <a:noFill/>
          </a:ln>
          <a:effectLst>
            <a:outerShdw blurRad="190500" rotWithShape="0" algn="ctr" dist="50800">
              <a:srgbClr val="000000">
                <a:alpha val="40000"/>
              </a:srgbClr>
            </a:outerShdw>
          </a:effectLst>
        </p:spPr>
      </p:pic>
      <p:sp>
        <p:nvSpPr>
          <p:cNvPr id="34" name="Google Shape;34;p6"/>
          <p:cNvSpPr txBox="1"/>
          <p:nvPr>
            <p:ph type="title"/>
          </p:nvPr>
        </p:nvSpPr>
        <p:spPr>
          <a:xfrm>
            <a:off x="1277650" y="365125"/>
            <a:ext cx="10046043" cy="132556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5" name="Google Shape;35;p6"/>
          <p:cNvSpPr txBox="1"/>
          <p:nvPr>
            <p:ph idx="1" type="body"/>
          </p:nvPr>
        </p:nvSpPr>
        <p:spPr>
          <a:xfrm>
            <a:off x="1277650" y="1798320"/>
            <a:ext cx="10058400" cy="4419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404040"/>
              </a:buClr>
              <a:buSzPts val="1800"/>
              <a:buChar char="•"/>
              <a:defRPr/>
            </a:lvl1pPr>
            <a:lvl2pPr indent="-342900" lvl="1" marL="914400" algn="l">
              <a:lnSpc>
                <a:spcPct val="90000"/>
              </a:lnSpc>
              <a:spcBef>
                <a:spcPts val="500"/>
              </a:spcBef>
              <a:spcAft>
                <a:spcPts val="0"/>
              </a:spcAft>
              <a:buClr>
                <a:srgbClr val="404040"/>
              </a:buClr>
              <a:buSzPts val="1800"/>
              <a:buChar char="•"/>
              <a:defRPr/>
            </a:lvl2pPr>
            <a:lvl3pPr indent="-342900" lvl="2" marL="1371600" algn="l">
              <a:lnSpc>
                <a:spcPct val="90000"/>
              </a:lnSpc>
              <a:spcBef>
                <a:spcPts val="500"/>
              </a:spcBef>
              <a:spcAft>
                <a:spcPts val="0"/>
              </a:spcAft>
              <a:buClr>
                <a:srgbClr val="404040"/>
              </a:buClr>
              <a:buSzPts val="1800"/>
              <a:buChar char="•"/>
              <a:defRPr/>
            </a:lvl3pPr>
            <a:lvl4pPr indent="-342900" lvl="3" marL="1828800" algn="l">
              <a:lnSpc>
                <a:spcPct val="90000"/>
              </a:lnSpc>
              <a:spcBef>
                <a:spcPts val="500"/>
              </a:spcBef>
              <a:spcAft>
                <a:spcPts val="0"/>
              </a:spcAft>
              <a:buClr>
                <a:srgbClr val="404040"/>
              </a:buClr>
              <a:buSzPts val="1800"/>
              <a:buChar char="•"/>
              <a:defRPr/>
            </a:lvl4pPr>
            <a:lvl5pPr indent="-342900" lvl="4" marL="2286000" algn="l">
              <a:lnSpc>
                <a:spcPct val="90000"/>
              </a:lnSpc>
              <a:spcBef>
                <a:spcPts val="500"/>
              </a:spcBef>
              <a:spcAft>
                <a:spcPts val="0"/>
              </a:spcAft>
              <a:buClr>
                <a:srgbClr val="404040"/>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12" type="sldNum"/>
          </p:nvPr>
        </p:nvSpPr>
        <p:spPr>
          <a:xfrm>
            <a:off x="10437813" y="6356350"/>
            <a:ext cx="915987" cy="365125"/>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pic>
        <p:nvPicPr>
          <p:cNvPr id="38" name="Google Shape;38;p7"/>
          <p:cNvPicPr preferRelativeResize="0"/>
          <p:nvPr/>
        </p:nvPicPr>
        <p:blipFill rotWithShape="1">
          <a:blip r:embed="rId2">
            <a:alphaModFix/>
          </a:blip>
          <a:srcRect b="0" l="0" r="0" t="0"/>
          <a:stretch/>
        </p:blipFill>
        <p:spPr>
          <a:xfrm>
            <a:off x="1277938" y="6376988"/>
            <a:ext cx="377825" cy="377825"/>
          </a:xfrm>
          <a:prstGeom prst="rect">
            <a:avLst/>
          </a:prstGeom>
          <a:noFill/>
          <a:ln>
            <a:noFill/>
          </a:ln>
        </p:spPr>
      </p:pic>
      <p:sp>
        <p:nvSpPr>
          <p:cNvPr id="39" name="Google Shape;39;p7"/>
          <p:cNvSpPr txBox="1"/>
          <p:nvPr>
            <p:ph idx="12" type="sldNum"/>
          </p:nvPr>
        </p:nvSpPr>
        <p:spPr>
          <a:xfrm>
            <a:off x="10298113" y="6356350"/>
            <a:ext cx="1055687" cy="365125"/>
          </a:xfrm>
          <a:prstGeom prst="rect">
            <a:avLst/>
          </a:prstGeom>
          <a:noFill/>
          <a:ln>
            <a:noFill/>
          </a:ln>
        </p:spPr>
        <p:txBody>
          <a:bodyPr anchorCtr="0" anchor="ctr" bIns="45700" lIns="91425" spcFirstLastPara="1" rIns="0" wrap="square" tIns="45700">
            <a:noAutofit/>
          </a:bodyPr>
          <a:lstStyle>
            <a:lvl1pPr indent="0" lvl="0" marL="0" marR="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A">
  <p:cSld name="Section Slide A">
    <p:spTree>
      <p:nvGrpSpPr>
        <p:cNvPr id="40" name="Shape 40"/>
        <p:cNvGrpSpPr/>
        <p:nvPr/>
      </p:nvGrpSpPr>
      <p:grpSpPr>
        <a:xfrm>
          <a:off x="0" y="0"/>
          <a:ext cx="0" cy="0"/>
          <a:chOff x="0" y="0"/>
          <a:chExt cx="0" cy="0"/>
        </a:xfrm>
      </p:grpSpPr>
      <p:pic>
        <p:nvPicPr>
          <p:cNvPr id="41" name="Google Shape;41;g10e6faf7af7_0_179"/>
          <p:cNvPicPr preferRelativeResize="0"/>
          <p:nvPr/>
        </p:nvPicPr>
        <p:blipFill rotWithShape="1">
          <a:blip r:embed="rId2">
            <a:alphaModFix/>
          </a:blip>
          <a:srcRect b="0" l="13352" r="0" t="0"/>
          <a:stretch/>
        </p:blipFill>
        <p:spPr>
          <a:xfrm>
            <a:off x="0" y="0"/>
            <a:ext cx="3295515" cy="2352690"/>
          </a:xfrm>
          <a:prstGeom prst="rect">
            <a:avLst/>
          </a:prstGeom>
          <a:noFill/>
          <a:ln>
            <a:noFill/>
          </a:ln>
        </p:spPr>
      </p:pic>
      <p:sp>
        <p:nvSpPr>
          <p:cNvPr id="42" name="Google Shape;42;g10e6faf7af7_0_179"/>
          <p:cNvSpPr/>
          <p:nvPr/>
        </p:nvSpPr>
        <p:spPr>
          <a:xfrm>
            <a:off x="3214777" y="0"/>
            <a:ext cx="8977200" cy="2352600"/>
          </a:xfrm>
          <a:prstGeom prst="rect">
            <a:avLst/>
          </a:prstGeom>
          <a:gradFill>
            <a:gsLst>
              <a:gs pos="0">
                <a:srgbClr val="30C8E9"/>
              </a:gs>
              <a:gs pos="79000">
                <a:srgbClr val="A9E2E1"/>
              </a:gs>
              <a:gs pos="100000">
                <a:srgbClr val="F0F1DC"/>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43" name="Google Shape;43;g10e6faf7af7_0_179"/>
          <p:cNvPicPr preferRelativeResize="0"/>
          <p:nvPr/>
        </p:nvPicPr>
        <p:blipFill rotWithShape="1">
          <a:blip r:embed="rId3">
            <a:alphaModFix/>
          </a:blip>
          <a:srcRect b="0" l="0" r="0" t="0"/>
          <a:stretch/>
        </p:blipFill>
        <p:spPr>
          <a:xfrm>
            <a:off x="830263" y="6376988"/>
            <a:ext cx="377825" cy="377825"/>
          </a:xfrm>
          <a:prstGeom prst="rect">
            <a:avLst/>
          </a:prstGeom>
          <a:noFill/>
          <a:ln>
            <a:noFill/>
          </a:ln>
        </p:spPr>
      </p:pic>
      <p:sp>
        <p:nvSpPr>
          <p:cNvPr id="44" name="Google Shape;44;g10e6faf7af7_0_179"/>
          <p:cNvSpPr txBox="1"/>
          <p:nvPr>
            <p:ph type="title"/>
          </p:nvPr>
        </p:nvSpPr>
        <p:spPr>
          <a:xfrm>
            <a:off x="3295515" y="403412"/>
            <a:ext cx="8058300" cy="168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SzPts val="1400"/>
              <a:buNone/>
              <a:defRPr sz="3600">
                <a:solidFill>
                  <a:schemeClr val="lt1"/>
                </a:solidFill>
              </a:defRPr>
            </a:lvl1pPr>
            <a:lvl2pPr lvl="1" rtl="0" algn="l">
              <a:lnSpc>
                <a:spcPct val="90000"/>
              </a:lnSpc>
              <a:spcBef>
                <a:spcPts val="0"/>
              </a:spcBef>
              <a:spcAft>
                <a:spcPts val="0"/>
              </a:spcAft>
              <a:buSzPts val="1400"/>
              <a:buNone/>
              <a:defRPr/>
            </a:lvl2pPr>
            <a:lvl3pPr lvl="2" rtl="0" algn="l">
              <a:lnSpc>
                <a:spcPct val="90000"/>
              </a:lnSpc>
              <a:spcBef>
                <a:spcPts val="0"/>
              </a:spcBef>
              <a:spcAft>
                <a:spcPts val="0"/>
              </a:spcAft>
              <a:buSzPts val="1400"/>
              <a:buNone/>
              <a:defRPr/>
            </a:lvl3pPr>
            <a:lvl4pPr lvl="3" rtl="0" algn="l">
              <a:lnSpc>
                <a:spcPct val="90000"/>
              </a:lnSpc>
              <a:spcBef>
                <a:spcPts val="0"/>
              </a:spcBef>
              <a:spcAft>
                <a:spcPts val="0"/>
              </a:spcAft>
              <a:buSzPts val="1400"/>
              <a:buNone/>
              <a:defRPr/>
            </a:lvl4pPr>
            <a:lvl5pPr lvl="4" rtl="0" algn="l">
              <a:lnSpc>
                <a:spcPct val="90000"/>
              </a:lnSpc>
              <a:spcBef>
                <a:spcPts val="0"/>
              </a:spcBef>
              <a:spcAft>
                <a:spcPts val="0"/>
              </a:spcAft>
              <a:buSzPts val="1400"/>
              <a:buNone/>
              <a:defRPr/>
            </a:lvl5pPr>
            <a:lvl6pPr lvl="5" rtl="0" algn="l">
              <a:lnSpc>
                <a:spcPct val="90000"/>
              </a:lnSpc>
              <a:spcBef>
                <a:spcPts val="0"/>
              </a:spcBef>
              <a:spcAft>
                <a:spcPts val="0"/>
              </a:spcAft>
              <a:buSzPts val="1400"/>
              <a:buNone/>
              <a:defRPr/>
            </a:lvl6pPr>
            <a:lvl7pPr lvl="6" rtl="0" algn="l">
              <a:lnSpc>
                <a:spcPct val="90000"/>
              </a:lnSpc>
              <a:spcBef>
                <a:spcPts val="0"/>
              </a:spcBef>
              <a:spcAft>
                <a:spcPts val="0"/>
              </a:spcAft>
              <a:buSzPts val="1400"/>
              <a:buNone/>
              <a:defRPr/>
            </a:lvl7pPr>
            <a:lvl8pPr lvl="7" rtl="0" algn="l">
              <a:lnSpc>
                <a:spcPct val="90000"/>
              </a:lnSpc>
              <a:spcBef>
                <a:spcPts val="0"/>
              </a:spcBef>
              <a:spcAft>
                <a:spcPts val="0"/>
              </a:spcAft>
              <a:buSzPts val="1400"/>
              <a:buNone/>
              <a:defRPr/>
            </a:lvl8pPr>
            <a:lvl9pPr lvl="8" rtl="0" algn="l">
              <a:lnSpc>
                <a:spcPct val="90000"/>
              </a:lnSpc>
              <a:spcBef>
                <a:spcPts val="0"/>
              </a:spcBef>
              <a:spcAft>
                <a:spcPts val="0"/>
              </a:spcAft>
              <a:buSzPts val="1400"/>
              <a:buNone/>
              <a:defRPr/>
            </a:lvl9pPr>
          </a:lstStyle>
          <a:p/>
        </p:txBody>
      </p:sp>
      <p:sp>
        <p:nvSpPr>
          <p:cNvPr id="45" name="Google Shape;45;g10e6faf7af7_0_179"/>
          <p:cNvSpPr txBox="1"/>
          <p:nvPr>
            <p:ph idx="1" type="body"/>
          </p:nvPr>
        </p:nvSpPr>
        <p:spPr>
          <a:xfrm>
            <a:off x="829994" y="2662568"/>
            <a:ext cx="10523700" cy="35694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404040"/>
              </a:buClr>
              <a:buSzPts val="2400"/>
              <a:buFont typeface="Arial"/>
              <a:buNone/>
              <a:defRPr sz="2400"/>
            </a:lvl1pPr>
            <a:lvl2pPr indent="-381000" lvl="1" marL="914400" rtl="0" algn="l">
              <a:lnSpc>
                <a:spcPct val="90000"/>
              </a:lnSpc>
              <a:spcBef>
                <a:spcPts val="500"/>
              </a:spcBef>
              <a:spcAft>
                <a:spcPts val="0"/>
              </a:spcAft>
              <a:buClr>
                <a:srgbClr val="404040"/>
              </a:buClr>
              <a:buSzPts val="2400"/>
              <a:buChar char="•"/>
              <a:defRPr sz="2400"/>
            </a:lvl2pPr>
            <a:lvl3pPr indent="-355600" lvl="2" marL="1371600" rtl="0" algn="l">
              <a:lnSpc>
                <a:spcPct val="90000"/>
              </a:lnSpc>
              <a:spcBef>
                <a:spcPts val="500"/>
              </a:spcBef>
              <a:spcAft>
                <a:spcPts val="0"/>
              </a:spcAft>
              <a:buClr>
                <a:srgbClr val="404040"/>
              </a:buClr>
              <a:buSzPts val="2000"/>
              <a:buChar char="•"/>
              <a:defRPr sz="2000"/>
            </a:lvl3pPr>
            <a:lvl4pPr indent="-342900" lvl="3" marL="1828800" rtl="0" algn="l">
              <a:lnSpc>
                <a:spcPct val="90000"/>
              </a:lnSpc>
              <a:spcBef>
                <a:spcPts val="500"/>
              </a:spcBef>
              <a:spcAft>
                <a:spcPts val="0"/>
              </a:spcAft>
              <a:buClr>
                <a:srgbClr val="404040"/>
              </a:buClr>
              <a:buSzPts val="1800"/>
              <a:buChar char="•"/>
              <a:defRPr sz="1800"/>
            </a:lvl4pPr>
            <a:lvl5pPr indent="-355600" lvl="4" marL="2286000" rtl="0" algn="l">
              <a:lnSpc>
                <a:spcPct val="90000"/>
              </a:lnSpc>
              <a:spcBef>
                <a:spcPts val="500"/>
              </a:spcBef>
              <a:spcAft>
                <a:spcPts val="0"/>
              </a:spcAft>
              <a:buClr>
                <a:srgbClr val="404040"/>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46" name="Google Shape;46;g10e6faf7af7_0_179"/>
          <p:cNvSpPr txBox="1"/>
          <p:nvPr>
            <p:ph idx="12" type="sldNum"/>
          </p:nvPr>
        </p:nvSpPr>
        <p:spPr>
          <a:xfrm>
            <a:off x="10437813" y="6356350"/>
            <a:ext cx="915900" cy="365100"/>
          </a:xfrm>
          <a:prstGeom prst="rect">
            <a:avLst/>
          </a:prstGeom>
          <a:noFill/>
          <a:ln>
            <a:noFill/>
          </a:ln>
        </p:spPr>
        <p:txBody>
          <a:bodyPr anchorCtr="0" anchor="ctr" bIns="45700" lIns="91425" spcFirstLastPara="1" rIns="0" wrap="square" tIns="45700">
            <a:noAutofit/>
          </a:bodyPr>
          <a:lstStyle>
            <a:lvl1pPr indent="0" lvl="0" marL="0" marR="0" rtl="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rtl="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rtl="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rtl="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rtl="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rtl="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rtl="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rtl="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rtl="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1277938" y="365125"/>
            <a:ext cx="10075862"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1pPr>
            <a:lvl2pPr lvl="1"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2pPr>
            <a:lvl3pPr lvl="2"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3pPr>
            <a:lvl4pPr lvl="3"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4pPr>
            <a:lvl5pPr lvl="4" marR="0" rtl="0" algn="l">
              <a:lnSpc>
                <a:spcPct val="90000"/>
              </a:lnSpc>
              <a:spcBef>
                <a:spcPts val="0"/>
              </a:spcBef>
              <a:spcAft>
                <a:spcPts val="0"/>
              </a:spcAft>
              <a:buSzPts val="1400"/>
              <a:buNone/>
              <a:defRPr b="0" i="0" sz="4400" u="none" cap="none" strike="noStrike">
                <a:solidFill>
                  <a:schemeClr val="dk2"/>
                </a:solidFill>
                <a:latin typeface="Palatino"/>
                <a:ea typeface="Palatino"/>
                <a:cs typeface="Palatino"/>
                <a:sym typeface="Palatino"/>
              </a:defRPr>
            </a:lvl5pPr>
            <a:lvl6pPr lvl="5"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6pPr>
            <a:lvl7pPr lvl="6"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7pPr>
            <a:lvl8pPr lvl="7"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8pPr>
            <a:lvl9pPr lvl="8" marR="0" rtl="0" algn="l">
              <a:lnSpc>
                <a:spcPct val="90000"/>
              </a:lnSpc>
              <a:spcBef>
                <a:spcPts val="0"/>
              </a:spcBef>
              <a:spcAft>
                <a:spcPts val="0"/>
              </a:spcAft>
              <a:buSzPts val="1400"/>
              <a:buNone/>
              <a:defRPr b="0" i="0" sz="4400" u="none" cap="none" strike="noStrike">
                <a:solidFill>
                  <a:srgbClr val="10476C"/>
                </a:solidFill>
                <a:latin typeface="Palatino"/>
                <a:ea typeface="Palatino"/>
                <a:cs typeface="Palatino"/>
                <a:sym typeface="Palatino"/>
              </a:defRPr>
            </a:lvl9pPr>
          </a:lstStyle>
          <a:p/>
        </p:txBody>
      </p:sp>
      <p:sp>
        <p:nvSpPr>
          <p:cNvPr id="11" name="Google Shape;11;p2"/>
          <p:cNvSpPr txBox="1"/>
          <p:nvPr>
            <p:ph idx="1" type="body"/>
          </p:nvPr>
        </p:nvSpPr>
        <p:spPr>
          <a:xfrm>
            <a:off x="1289050" y="1825625"/>
            <a:ext cx="10064750" cy="4351338"/>
          </a:xfrm>
          <a:prstGeom prst="rect">
            <a:avLst/>
          </a:prstGeom>
          <a:noFill/>
          <a:ln>
            <a:noFill/>
          </a:ln>
        </p:spPr>
        <p:txBody>
          <a:bodyPr anchorCtr="0" anchor="t" bIns="45700" lIns="91425" spcFirstLastPara="1" rIns="91425" wrap="square" tIns="45700">
            <a:noAutofit/>
          </a:bodyPr>
          <a:lstStyle>
            <a:lvl1pPr indent="-381000" lvl="0" marL="457200" marR="0" rtl="0" algn="l">
              <a:lnSpc>
                <a:spcPct val="90000"/>
              </a:lnSpc>
              <a:spcBef>
                <a:spcPts val="1000"/>
              </a:spcBef>
              <a:spcAft>
                <a:spcPts val="0"/>
              </a:spcAft>
              <a:buClr>
                <a:srgbClr val="404040"/>
              </a:buClr>
              <a:buSzPts val="2400"/>
              <a:buFont typeface="Arial"/>
              <a:buChar char="•"/>
              <a:defRPr b="0" i="0" sz="2400" u="none" cap="none" strike="noStrike">
                <a:solidFill>
                  <a:srgbClr val="404040"/>
                </a:solidFill>
                <a:latin typeface="Arial"/>
                <a:ea typeface="Arial"/>
                <a:cs typeface="Arial"/>
                <a:sym typeface="Arial"/>
              </a:defRPr>
            </a:lvl1pPr>
            <a:lvl2pPr indent="-368300" lvl="1" marL="914400" marR="0" rtl="0" algn="l">
              <a:lnSpc>
                <a:spcPct val="90000"/>
              </a:lnSpc>
              <a:spcBef>
                <a:spcPts val="500"/>
              </a:spcBef>
              <a:spcAft>
                <a:spcPts val="0"/>
              </a:spcAft>
              <a:buClr>
                <a:srgbClr val="404040"/>
              </a:buClr>
              <a:buSzPts val="2200"/>
              <a:buFont typeface="Arial"/>
              <a:buChar char="•"/>
              <a:defRPr b="0" i="0" sz="2200" u="none" cap="none" strike="noStrike">
                <a:solidFill>
                  <a:srgbClr val="404040"/>
                </a:solidFill>
                <a:latin typeface="Arial"/>
                <a:ea typeface="Arial"/>
                <a:cs typeface="Arial"/>
                <a:sym typeface="Arial"/>
              </a:defRPr>
            </a:lvl2pPr>
            <a:lvl3pPr indent="-355600" lvl="2" marL="1371600" marR="0" rtl="0" algn="l">
              <a:lnSpc>
                <a:spcPct val="90000"/>
              </a:lnSpc>
              <a:spcBef>
                <a:spcPts val="500"/>
              </a:spcBef>
              <a:spcAft>
                <a:spcPts val="0"/>
              </a:spcAft>
              <a:buClr>
                <a:srgbClr val="404040"/>
              </a:buClr>
              <a:buSzPts val="2000"/>
              <a:buFont typeface="Arial"/>
              <a:buChar char="•"/>
              <a:defRPr b="0" i="0" sz="2000" u="none" cap="none" strike="noStrike">
                <a:solidFill>
                  <a:srgbClr val="404040"/>
                </a:solidFill>
                <a:latin typeface="Arial"/>
                <a:ea typeface="Arial"/>
                <a:cs typeface="Arial"/>
                <a:sym typeface="Arial"/>
              </a:defRPr>
            </a:lvl3pPr>
            <a:lvl4pPr indent="-342900" lvl="3" marL="1828800" marR="0" rtl="0" algn="l">
              <a:lnSpc>
                <a:spcPct val="90000"/>
              </a:lnSpc>
              <a:spcBef>
                <a:spcPts val="500"/>
              </a:spcBef>
              <a:spcAft>
                <a:spcPts val="0"/>
              </a:spcAft>
              <a:buClr>
                <a:srgbClr val="404040"/>
              </a:buClr>
              <a:buSzPts val="1800"/>
              <a:buFont typeface="Arial"/>
              <a:buChar char="•"/>
              <a:defRPr b="0" i="0" sz="1800" u="none" cap="none" strike="noStrike">
                <a:solidFill>
                  <a:srgbClr val="404040"/>
                </a:solidFill>
                <a:latin typeface="Arial"/>
                <a:ea typeface="Arial"/>
                <a:cs typeface="Arial"/>
                <a:sym typeface="Arial"/>
              </a:defRPr>
            </a:lvl4pPr>
            <a:lvl5pPr indent="-342900" lvl="4" marL="2286000" marR="0" rtl="0" algn="l">
              <a:lnSpc>
                <a:spcPct val="90000"/>
              </a:lnSpc>
              <a:spcBef>
                <a:spcPts val="500"/>
              </a:spcBef>
              <a:spcAft>
                <a:spcPts val="0"/>
              </a:spcAft>
              <a:buClr>
                <a:srgbClr val="404040"/>
              </a:buClr>
              <a:buSzPts val="1800"/>
              <a:buFont typeface="Arial"/>
              <a:buChar char="•"/>
              <a:defRPr b="0" i="0" sz="1800" u="none" cap="none" strike="noStrike">
                <a:solidFill>
                  <a:srgbClr val="40404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2"/>
          <p:cNvSpPr txBox="1"/>
          <p:nvPr>
            <p:ph idx="12" type="sldNum"/>
          </p:nvPr>
        </p:nvSpPr>
        <p:spPr>
          <a:xfrm>
            <a:off x="10437813" y="6356350"/>
            <a:ext cx="915987" cy="365125"/>
          </a:xfrm>
          <a:prstGeom prst="rect">
            <a:avLst/>
          </a:prstGeom>
          <a:noFill/>
          <a:ln>
            <a:noFill/>
          </a:ln>
        </p:spPr>
        <p:txBody>
          <a:bodyPr anchorCtr="0" anchor="ctr" bIns="45700" lIns="91425" spcFirstLastPara="1" rIns="0" wrap="square" tIns="45700">
            <a:noAutofit/>
          </a:bodyPr>
          <a:lstStyle>
            <a:lvl1pPr indent="0" lvl="0" marL="0" marR="0" rtl="0" algn="r">
              <a:spcBef>
                <a:spcPts val="0"/>
              </a:spcBef>
              <a:spcAft>
                <a:spcPts val="0"/>
              </a:spcAft>
              <a:buNone/>
              <a:defRPr b="0" i="0" sz="1200" u="none" cap="none" strike="noStrike">
                <a:solidFill>
                  <a:srgbClr val="7F7F7F"/>
                </a:solidFill>
                <a:latin typeface="Arial"/>
                <a:ea typeface="Arial"/>
                <a:cs typeface="Arial"/>
                <a:sym typeface="Arial"/>
              </a:defRPr>
            </a:lvl1pPr>
            <a:lvl2pPr indent="0" lvl="1" marL="0" marR="0" rtl="0" algn="r">
              <a:spcBef>
                <a:spcPts val="0"/>
              </a:spcBef>
              <a:spcAft>
                <a:spcPts val="0"/>
              </a:spcAft>
              <a:buNone/>
              <a:defRPr b="0" i="0" sz="1200" u="none" cap="none" strike="noStrike">
                <a:solidFill>
                  <a:srgbClr val="7F7F7F"/>
                </a:solidFill>
                <a:latin typeface="Arial"/>
                <a:ea typeface="Arial"/>
                <a:cs typeface="Arial"/>
                <a:sym typeface="Arial"/>
              </a:defRPr>
            </a:lvl2pPr>
            <a:lvl3pPr indent="0" lvl="2" marL="0" marR="0" rtl="0" algn="r">
              <a:spcBef>
                <a:spcPts val="0"/>
              </a:spcBef>
              <a:spcAft>
                <a:spcPts val="0"/>
              </a:spcAft>
              <a:buNone/>
              <a:defRPr b="0" i="0" sz="1200" u="none" cap="none" strike="noStrike">
                <a:solidFill>
                  <a:srgbClr val="7F7F7F"/>
                </a:solidFill>
                <a:latin typeface="Arial"/>
                <a:ea typeface="Arial"/>
                <a:cs typeface="Arial"/>
                <a:sym typeface="Arial"/>
              </a:defRPr>
            </a:lvl3pPr>
            <a:lvl4pPr indent="0" lvl="3" marL="0" marR="0" rtl="0" algn="r">
              <a:spcBef>
                <a:spcPts val="0"/>
              </a:spcBef>
              <a:spcAft>
                <a:spcPts val="0"/>
              </a:spcAft>
              <a:buNone/>
              <a:defRPr b="0" i="0" sz="1200" u="none" cap="none" strike="noStrike">
                <a:solidFill>
                  <a:srgbClr val="7F7F7F"/>
                </a:solidFill>
                <a:latin typeface="Arial"/>
                <a:ea typeface="Arial"/>
                <a:cs typeface="Arial"/>
                <a:sym typeface="Arial"/>
              </a:defRPr>
            </a:lvl4pPr>
            <a:lvl5pPr indent="0" lvl="4" marL="0" marR="0" rtl="0" algn="r">
              <a:spcBef>
                <a:spcPts val="0"/>
              </a:spcBef>
              <a:spcAft>
                <a:spcPts val="0"/>
              </a:spcAft>
              <a:buNone/>
              <a:defRPr b="0" i="0" sz="1200" u="none" cap="none" strike="noStrike">
                <a:solidFill>
                  <a:srgbClr val="7F7F7F"/>
                </a:solidFill>
                <a:latin typeface="Arial"/>
                <a:ea typeface="Arial"/>
                <a:cs typeface="Arial"/>
                <a:sym typeface="Arial"/>
              </a:defRPr>
            </a:lvl5pPr>
            <a:lvl6pPr indent="0" lvl="5" marL="0" marR="0" rtl="0" algn="r">
              <a:spcBef>
                <a:spcPts val="0"/>
              </a:spcBef>
              <a:spcAft>
                <a:spcPts val="0"/>
              </a:spcAft>
              <a:buNone/>
              <a:defRPr b="0" i="0" sz="1200" u="none" cap="none" strike="noStrike">
                <a:solidFill>
                  <a:srgbClr val="7F7F7F"/>
                </a:solidFill>
                <a:latin typeface="Arial"/>
                <a:ea typeface="Arial"/>
                <a:cs typeface="Arial"/>
                <a:sym typeface="Arial"/>
              </a:defRPr>
            </a:lvl6pPr>
            <a:lvl7pPr indent="0" lvl="6" marL="0" marR="0" rtl="0" algn="r">
              <a:spcBef>
                <a:spcPts val="0"/>
              </a:spcBef>
              <a:spcAft>
                <a:spcPts val="0"/>
              </a:spcAft>
              <a:buNone/>
              <a:defRPr b="0" i="0" sz="1200" u="none" cap="none" strike="noStrike">
                <a:solidFill>
                  <a:srgbClr val="7F7F7F"/>
                </a:solidFill>
                <a:latin typeface="Arial"/>
                <a:ea typeface="Arial"/>
                <a:cs typeface="Arial"/>
                <a:sym typeface="Arial"/>
              </a:defRPr>
            </a:lvl7pPr>
            <a:lvl8pPr indent="0" lvl="7" marL="0" marR="0" rtl="0" algn="r">
              <a:spcBef>
                <a:spcPts val="0"/>
              </a:spcBef>
              <a:spcAft>
                <a:spcPts val="0"/>
              </a:spcAft>
              <a:buNone/>
              <a:defRPr b="0" i="0" sz="1200" u="none" cap="none" strike="noStrike">
                <a:solidFill>
                  <a:srgbClr val="7F7F7F"/>
                </a:solidFill>
                <a:latin typeface="Arial"/>
                <a:ea typeface="Arial"/>
                <a:cs typeface="Arial"/>
                <a:sym typeface="Arial"/>
              </a:defRPr>
            </a:lvl8pPr>
            <a:lvl9pPr indent="0" lvl="8" marL="0" marR="0" rtl="0" algn="r">
              <a:spcBef>
                <a:spcPts val="0"/>
              </a:spcBef>
              <a:spcAft>
                <a:spcPts val="0"/>
              </a:spcAft>
              <a:buNone/>
              <a:defRPr b="0" i="0" sz="12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govt.westlaw.com/calregs/Document/I6EED7180D48411DEBC02831C6D6C108E?transitionType=Default&amp;contextData=(sc.Defaul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govt.westlaw.com/calregs/Document/I6FD671F0D48411DEBC02831C6D6C108E?transitionType=Default&amp;contextData=%28sc.Default%2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https://govt.westlaw.com/calregs/Document/I491F4050D48411DEBC02831C6D6C108E?viewType=FullText&amp;originationContext=documenttoc&amp;transitionType=CategoryPageItem&amp;contextData=(sc.Defaul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hyperlink" Target="https://govt.westlaw.com/calregs/Document/I49A33D60D48411DEBC02831C6D6C108E?viewType=FullText&amp;originationContext=documenttoc&amp;transitionType=CategoryPageItem&amp;contextData=(sc.Default)&amp;bhcp=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hyperlink" Target="https://govt.westlaw.com/calregs/Document/I49A33D60D48411DEBC02831C6D6C108E?viewType=FullText&amp;originationContext=documenttoc&amp;transitionType=CategoryPageItem&amp;contextData=(sc.Default)&amp;bhcp=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hyperlink" Target="https://1.next.westlaw.com/Link/Document/FullText?findType=L&amp;originatingContext=document&amp;transitionType=DocumentItem&amp;pubNum=1000211&amp;refType=LQ&amp;originatingDoc=I9bdd4f60058d11e88670e77d497dbc01&amp;cite=CAGTS3544.1" TargetMode="External"/><Relationship Id="rId4" Type="http://schemas.openxmlformats.org/officeDocument/2006/relationships/hyperlink" Target="https://1.next.westlaw.com/Link/Document/FullText?findType=L&amp;originatingContext=document&amp;transitionType=DocumentItem&amp;pubNum=1000211&amp;refType=LQ&amp;originatingDoc=I9bdd4f61058d11e88670e77d497dbc01&amp;cite=CAGTS3544.7"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8.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 Id="rId3" Type="http://schemas.openxmlformats.org/officeDocument/2006/relationships/image" Target="../media/image9.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hyperlink" Target="https://asccc.org/content/new-faculty-application-statewide-servic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 Id="rId3" Type="http://schemas.openxmlformats.org/officeDocument/2006/relationships/hyperlink" Target="http://www.asccc.org/" TargetMode="External"/><Relationship Id="rId4" Type="http://schemas.openxmlformats.org/officeDocument/2006/relationships/hyperlink" Target="http://www.faccc.org" TargetMode="External"/><Relationship Id="rId5" Type="http://schemas.openxmlformats.org/officeDocument/2006/relationships/hyperlink" Target="https://www.asccc.org/papers/developing-model-effective-senateunion-relations" TargetMode="External"/><Relationship Id="rId6" Type="http://schemas.openxmlformats.org/officeDocument/2006/relationships/hyperlink" Target="https://www.asccc.org/content/senate-and-union-relationship-understanding-their-roles-and-working-togeth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hyperlink" Target="http://www.cca4us.org" TargetMode="External"/><Relationship Id="rId4" Type="http://schemas.openxmlformats.org/officeDocument/2006/relationships/hyperlink" Target="http://www.cca4us.org" TargetMode="External"/><Relationship Id="rId5" Type="http://schemas.openxmlformats.org/officeDocument/2006/relationships/hyperlink" Target="http://www.cft.org/community-college" TargetMode="External"/><Relationship Id="rId6" Type="http://schemas.openxmlformats.org/officeDocument/2006/relationships/hyperlink" Target="http://cccindependents.org/" TargetMode="External"/><Relationship Id="rId7" Type="http://schemas.openxmlformats.org/officeDocument/2006/relationships/hyperlink" Target="https://perb.ca.gov/" TargetMode="External"/><Relationship Id="rId8" Type="http://schemas.openxmlformats.org/officeDocument/2006/relationships/hyperlink" Target="https://cper.berkeley.edu/shop/pocket-guide-to-the-educational-employment-relations-ac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 Id="rId3" Type="http://schemas.openxmlformats.org/officeDocument/2006/relationships/hyperlink" Target="mailto:info@asccc.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leginfo.legislature.ca.gov/faces/codes_displayText.xhtml?lawCode=EDC&amp;division=7.&amp;title=3.&amp;part=43.&amp;chapter=&amp;articl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govt.westlaw.com/calregs/Document/I751B6470B6CB11DFB199EEE3FF08959C?viewType=FullText&amp;originationContext=documenttoc&amp;transitionType=CategoryPageItem&amp;contextData=(sc.Default)" TargetMode="External"/><Relationship Id="rId4" Type="http://schemas.openxmlformats.org/officeDocument/2006/relationships/hyperlink" Target="https://asccc.org" TargetMode="External"/><Relationship Id="rId5" Type="http://schemas.openxmlformats.org/officeDocument/2006/relationships/hyperlink" Target="https://govt.westlaw.com/calregs/Document/I65AE096AE1E44EA092F42EA04DD7D9E0?viewType=FullText&amp;originationContext=documenttoc&amp;transitionType=CategoryPageItem&amp;contextData=(sc.Default)&amp;bhcp=1" TargetMode="External"/><Relationship Id="rId6" Type="http://schemas.openxmlformats.org/officeDocument/2006/relationships/hyperlink" Target="https://ssccc.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s://govt.westlaw.com/calregs/Document/I6EED7180D48411DEBC02831C6D6C108E?transitionType=Default&amp;contextData=(sc.Defaul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
          <p:cNvSpPr txBox="1"/>
          <p:nvPr>
            <p:ph type="title"/>
          </p:nvPr>
        </p:nvSpPr>
        <p:spPr>
          <a:xfrm>
            <a:off x="7531100" y="503238"/>
            <a:ext cx="4267200" cy="585152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990"/>
              <a:buNone/>
            </a:pPr>
            <a:r>
              <a:rPr b="1" lang="en-US" sz="4440">
                <a:solidFill>
                  <a:schemeClr val="accent2"/>
                </a:solidFill>
              </a:rPr>
              <a:t>Academic Senates, Unions, and Part-Time Faculty: Where do they Intersect? </a:t>
            </a:r>
            <a:endParaRPr b="1" sz="4440">
              <a:solidFill>
                <a:schemeClr val="accent2"/>
              </a:solidFill>
            </a:endParaRPr>
          </a:p>
          <a:p>
            <a:pPr indent="0" lvl="0" marL="0" rtl="0" algn="l">
              <a:lnSpc>
                <a:spcPct val="90000"/>
              </a:lnSpc>
              <a:spcBef>
                <a:spcPts val="0"/>
              </a:spcBef>
              <a:spcAft>
                <a:spcPts val="0"/>
              </a:spcAft>
              <a:buSzPts val="990"/>
              <a:buNone/>
            </a:pPr>
            <a:r>
              <a:t/>
            </a:r>
            <a:endParaRPr b="1" sz="4440">
              <a:solidFill>
                <a:schemeClr val="accen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10c543355eb_0_84"/>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solidFill>
                  <a:srgbClr val="93011D"/>
                </a:solidFill>
              </a:rPr>
              <a:t>Consult Collegially – Defined</a:t>
            </a:r>
            <a:endParaRPr b="1">
              <a:solidFill>
                <a:srgbClr val="93011D"/>
              </a:solidFill>
            </a:endParaRPr>
          </a:p>
          <a:p>
            <a:pPr indent="0" lvl="0" marL="0" rtl="0" algn="ctr">
              <a:spcBef>
                <a:spcPts val="0"/>
              </a:spcBef>
              <a:spcAft>
                <a:spcPts val="0"/>
              </a:spcAft>
              <a:buClr>
                <a:schemeClr val="dk1"/>
              </a:buClr>
              <a:buSzPts val="1100"/>
              <a:buFont typeface="Arial"/>
              <a:buNone/>
            </a:pPr>
            <a:r>
              <a:rPr b="1" lang="en-US" sz="2800" u="sng">
                <a:solidFill>
                  <a:schemeClr val="hlink"/>
                </a:solidFill>
                <a:hlinkClick r:id="rId3"/>
              </a:rPr>
              <a:t>Title 5 §53200</a:t>
            </a:r>
            <a:endParaRPr b="1">
              <a:solidFill>
                <a:srgbClr val="93011D"/>
              </a:solidFill>
            </a:endParaRPr>
          </a:p>
        </p:txBody>
      </p:sp>
      <p:sp>
        <p:nvSpPr>
          <p:cNvPr id="124" name="Google Shape;124;g10c543355eb_0_84"/>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lnSpc>
                <a:spcPct val="98181"/>
              </a:lnSpc>
              <a:spcBef>
                <a:spcPts val="1000"/>
              </a:spcBef>
              <a:spcAft>
                <a:spcPts val="0"/>
              </a:spcAft>
              <a:buClr>
                <a:schemeClr val="dk1"/>
              </a:buClr>
              <a:buSzPts val="1100"/>
              <a:buFont typeface="Arial"/>
              <a:buNone/>
            </a:pPr>
            <a:r>
              <a:rPr lang="en-US" sz="2800">
                <a:solidFill>
                  <a:schemeClr val="dk1"/>
                </a:solidFill>
                <a:latin typeface="Times New Roman"/>
                <a:ea typeface="Times New Roman"/>
                <a:cs typeface="Times New Roman"/>
                <a:sym typeface="Times New Roman"/>
              </a:rPr>
              <a:t>d) </a:t>
            </a:r>
            <a:r>
              <a:rPr lang="en-US" sz="2800">
                <a:solidFill>
                  <a:srgbClr val="674831"/>
                </a:solidFill>
                <a:latin typeface="Times New Roman"/>
                <a:ea typeface="Times New Roman"/>
                <a:cs typeface="Times New Roman"/>
                <a:sym typeface="Times New Roman"/>
              </a:rPr>
              <a:t>“</a:t>
            </a:r>
            <a:r>
              <a:rPr b="1" lang="en-US" sz="2800">
                <a:solidFill>
                  <a:srgbClr val="674831"/>
                </a:solidFill>
                <a:latin typeface="Times New Roman"/>
                <a:ea typeface="Times New Roman"/>
                <a:cs typeface="Times New Roman"/>
                <a:sym typeface="Times New Roman"/>
              </a:rPr>
              <a:t>Consult collegially</a:t>
            </a:r>
            <a:r>
              <a:rPr lang="en-US" sz="2800">
                <a:solidFill>
                  <a:srgbClr val="674831"/>
                </a:solidFill>
                <a:latin typeface="Times New Roman"/>
                <a:ea typeface="Times New Roman"/>
                <a:cs typeface="Times New Roman"/>
                <a:sym typeface="Times New Roman"/>
              </a:rPr>
              <a:t>” means that the district governing board shall develop policies on academic and professional matters through either or both of the following methods, according to its own discretion:</a:t>
            </a:r>
            <a:endParaRPr sz="2800">
              <a:solidFill>
                <a:srgbClr val="674831"/>
              </a:solidFill>
              <a:latin typeface="Times New Roman"/>
              <a:ea typeface="Times New Roman"/>
              <a:cs typeface="Times New Roman"/>
              <a:sym typeface="Times New Roman"/>
            </a:endParaRPr>
          </a:p>
          <a:p>
            <a:pPr indent="-342900" lvl="0" marL="457200" rtl="0" algn="l">
              <a:lnSpc>
                <a:spcPct val="98181"/>
              </a:lnSpc>
              <a:spcBef>
                <a:spcPts val="500"/>
              </a:spcBef>
              <a:spcAft>
                <a:spcPts val="0"/>
              </a:spcAft>
              <a:buClr>
                <a:srgbClr val="674831"/>
              </a:buClr>
              <a:buSzPts val="1800"/>
              <a:buAutoNum type="arabicParenR"/>
            </a:pPr>
            <a:r>
              <a:rPr b="1" lang="en-US">
                <a:solidFill>
                  <a:srgbClr val="674831"/>
                </a:solidFill>
                <a:latin typeface="Times New Roman"/>
                <a:ea typeface="Times New Roman"/>
                <a:cs typeface="Times New Roman"/>
                <a:sym typeface="Times New Roman"/>
              </a:rPr>
              <a:t>relying primarily </a:t>
            </a:r>
            <a:r>
              <a:rPr lang="en-US">
                <a:solidFill>
                  <a:srgbClr val="674831"/>
                </a:solidFill>
                <a:latin typeface="Times New Roman"/>
                <a:ea typeface="Times New Roman"/>
                <a:cs typeface="Times New Roman"/>
                <a:sym typeface="Times New Roman"/>
              </a:rPr>
              <a:t>upon the advice and judgment of the academic senate; or</a:t>
            </a:r>
            <a:endParaRPr>
              <a:solidFill>
                <a:srgbClr val="674831"/>
              </a:solidFill>
              <a:latin typeface="Times New Roman"/>
              <a:ea typeface="Times New Roman"/>
              <a:cs typeface="Times New Roman"/>
              <a:sym typeface="Times New Roman"/>
            </a:endParaRPr>
          </a:p>
          <a:p>
            <a:pPr indent="-342900" lvl="0" marL="457200" rtl="0" algn="l">
              <a:lnSpc>
                <a:spcPct val="98181"/>
              </a:lnSpc>
              <a:spcBef>
                <a:spcPts val="0"/>
              </a:spcBef>
              <a:spcAft>
                <a:spcPts val="0"/>
              </a:spcAft>
              <a:buClr>
                <a:srgbClr val="674831"/>
              </a:buClr>
              <a:buSzPts val="1800"/>
              <a:buAutoNum type="arabicParenR"/>
            </a:pPr>
            <a:r>
              <a:rPr lang="en-US">
                <a:solidFill>
                  <a:srgbClr val="674831"/>
                </a:solidFill>
                <a:latin typeface="Times New Roman"/>
                <a:ea typeface="Times New Roman"/>
                <a:cs typeface="Times New Roman"/>
                <a:sym typeface="Times New Roman"/>
              </a:rPr>
              <a:t>agreeing that the district governing board, or such representatives as it may designate, and the representatives of the academic senate shall have the obligation to reach </a:t>
            </a:r>
            <a:r>
              <a:rPr b="1" lang="en-US">
                <a:solidFill>
                  <a:srgbClr val="674831"/>
                </a:solidFill>
                <a:latin typeface="Times New Roman"/>
                <a:ea typeface="Times New Roman"/>
                <a:cs typeface="Times New Roman"/>
                <a:sym typeface="Times New Roman"/>
              </a:rPr>
              <a:t>mutual agreement </a:t>
            </a:r>
            <a:r>
              <a:rPr lang="en-US">
                <a:solidFill>
                  <a:srgbClr val="674831"/>
                </a:solidFill>
                <a:latin typeface="Times New Roman"/>
                <a:ea typeface="Times New Roman"/>
                <a:cs typeface="Times New Roman"/>
                <a:sym typeface="Times New Roman"/>
              </a:rPr>
              <a:t>by written resolution, regulation, or policy of the governing board effectuating such recommendations.</a:t>
            </a:r>
            <a:endParaRPr>
              <a:solidFill>
                <a:srgbClr val="674831"/>
              </a:solidFill>
              <a:latin typeface="Times New Roman"/>
              <a:ea typeface="Times New Roman"/>
              <a:cs typeface="Times New Roman"/>
              <a:sym typeface="Times New Roman"/>
            </a:endParaRPr>
          </a:p>
          <a:p>
            <a:pPr indent="0" lvl="0" marL="0" rtl="0" algn="l">
              <a:spcBef>
                <a:spcPts val="1000"/>
              </a:spcBef>
              <a:spcAft>
                <a:spcPts val="0"/>
              </a:spcAft>
              <a:buNone/>
            </a:pPr>
            <a:r>
              <a:t/>
            </a:r>
            <a:endParaRPr>
              <a:latin typeface="Times New Roman"/>
              <a:ea typeface="Times New Roman"/>
              <a:cs typeface="Times New Roman"/>
              <a:sym typeface="Times New Roman"/>
            </a:endParaRPr>
          </a:p>
        </p:txBody>
      </p:sp>
      <p:sp>
        <p:nvSpPr>
          <p:cNvPr id="125" name="Google Shape;125;g10c543355eb_0_84"/>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10c543355eb_0_93"/>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Consult Collegially</a:t>
            </a:r>
            <a:endParaRPr b="1"/>
          </a:p>
          <a:p>
            <a:pPr indent="0" lvl="0" marL="0" rtl="0" algn="ctr">
              <a:spcBef>
                <a:spcPts val="0"/>
              </a:spcBef>
              <a:spcAft>
                <a:spcPts val="0"/>
              </a:spcAft>
              <a:buNone/>
            </a:pPr>
            <a:r>
              <a:rPr b="1" lang="en-US" sz="2800" u="sng">
                <a:solidFill>
                  <a:srgbClr val="006699"/>
                </a:solidFill>
                <a:hlinkClick r:id="rId3">
                  <a:extLst>
                    <a:ext uri="{A12FA001-AC4F-418D-AE19-62706E023703}">
                      <ahyp:hlinkClr val="tx"/>
                    </a:ext>
                  </a:extLst>
                </a:hlinkClick>
              </a:rPr>
              <a:t>Title 5 §53203</a:t>
            </a:r>
            <a:r>
              <a:rPr b="1" lang="en-US" sz="2800">
                <a:solidFill>
                  <a:srgbClr val="006699"/>
                </a:solidFill>
              </a:rPr>
              <a:t> – Powers </a:t>
            </a:r>
            <a:endParaRPr b="1" sz="2800">
              <a:solidFill>
                <a:srgbClr val="006699"/>
              </a:solidFill>
            </a:endParaRPr>
          </a:p>
        </p:txBody>
      </p:sp>
      <p:sp>
        <p:nvSpPr>
          <p:cNvPr id="132" name="Google Shape;132;g10c543355eb_0_93"/>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lnSpc>
                <a:spcPct val="98181"/>
              </a:lnSpc>
              <a:spcBef>
                <a:spcPts val="1000"/>
              </a:spcBef>
              <a:spcAft>
                <a:spcPts val="0"/>
              </a:spcAft>
              <a:buNone/>
            </a:pPr>
            <a:r>
              <a:rPr lang="en-US" sz="2800">
                <a:solidFill>
                  <a:schemeClr val="dk1"/>
                </a:solidFill>
                <a:latin typeface="Times New Roman"/>
                <a:ea typeface="Times New Roman"/>
                <a:cs typeface="Times New Roman"/>
                <a:sym typeface="Times New Roman"/>
              </a:rPr>
              <a:t>a) </a:t>
            </a:r>
            <a:r>
              <a:rPr lang="en-US" sz="2800">
                <a:solidFill>
                  <a:srgbClr val="674831"/>
                </a:solidFill>
                <a:latin typeface="Times New Roman"/>
                <a:ea typeface="Times New Roman"/>
                <a:cs typeface="Times New Roman"/>
                <a:sym typeface="Times New Roman"/>
              </a:rPr>
              <a:t>Governing Board shall adopt policies delegating authority and responsibility to its Academic Senate and requires </a:t>
            </a:r>
            <a:r>
              <a:rPr b="1" lang="en-US" sz="2800">
                <a:solidFill>
                  <a:srgbClr val="674831"/>
                </a:solidFill>
                <a:latin typeface="Times New Roman"/>
                <a:ea typeface="Times New Roman"/>
                <a:cs typeface="Times New Roman"/>
                <a:sym typeface="Times New Roman"/>
              </a:rPr>
              <a:t>collegial consultation</a:t>
            </a:r>
            <a:r>
              <a:rPr lang="en-US" sz="2800">
                <a:solidFill>
                  <a:srgbClr val="674831"/>
                </a:solidFill>
                <a:latin typeface="Times New Roman"/>
                <a:ea typeface="Times New Roman"/>
                <a:cs typeface="Times New Roman"/>
                <a:sym typeface="Times New Roman"/>
              </a:rPr>
              <a:t>.</a:t>
            </a:r>
            <a:endParaRPr sz="2800">
              <a:solidFill>
                <a:srgbClr val="674831"/>
              </a:solidFill>
              <a:latin typeface="Times New Roman"/>
              <a:ea typeface="Times New Roman"/>
              <a:cs typeface="Times New Roman"/>
              <a:sym typeface="Times New Roman"/>
            </a:endParaRPr>
          </a:p>
          <a:p>
            <a:pPr indent="0" lvl="0" marL="0" rtl="0" algn="l">
              <a:lnSpc>
                <a:spcPct val="98181"/>
              </a:lnSpc>
              <a:spcBef>
                <a:spcPts val="1000"/>
              </a:spcBef>
              <a:spcAft>
                <a:spcPts val="0"/>
              </a:spcAft>
              <a:buNone/>
            </a:pPr>
            <a:r>
              <a:rPr lang="en-US" sz="2800">
                <a:solidFill>
                  <a:srgbClr val="674831"/>
                </a:solidFill>
                <a:latin typeface="Times New Roman"/>
                <a:ea typeface="Times New Roman"/>
                <a:cs typeface="Times New Roman"/>
                <a:sym typeface="Times New Roman"/>
              </a:rPr>
              <a:t>b) Policies in (a) shall be adopted through </a:t>
            </a:r>
            <a:r>
              <a:rPr b="1" lang="en-US" sz="2800">
                <a:solidFill>
                  <a:srgbClr val="674831"/>
                </a:solidFill>
                <a:latin typeface="Times New Roman"/>
                <a:ea typeface="Times New Roman"/>
                <a:cs typeface="Times New Roman"/>
                <a:sym typeface="Times New Roman"/>
              </a:rPr>
              <a:t>collegial consultation </a:t>
            </a:r>
            <a:r>
              <a:rPr lang="en-US" sz="2800">
                <a:solidFill>
                  <a:srgbClr val="674831"/>
                </a:solidFill>
                <a:latin typeface="Times New Roman"/>
                <a:ea typeface="Times New Roman"/>
                <a:cs typeface="Times New Roman"/>
                <a:sym typeface="Times New Roman"/>
              </a:rPr>
              <a:t>with the Academic Senate.</a:t>
            </a:r>
            <a:endParaRPr sz="2800">
              <a:solidFill>
                <a:srgbClr val="674831"/>
              </a:solidFill>
              <a:latin typeface="Times New Roman"/>
              <a:ea typeface="Times New Roman"/>
              <a:cs typeface="Times New Roman"/>
              <a:sym typeface="Times New Roman"/>
            </a:endParaRPr>
          </a:p>
          <a:p>
            <a:pPr indent="0" lvl="0" marL="0" rtl="0" algn="l">
              <a:lnSpc>
                <a:spcPct val="98181"/>
              </a:lnSpc>
              <a:spcBef>
                <a:spcPts val="1000"/>
              </a:spcBef>
              <a:spcAft>
                <a:spcPts val="0"/>
              </a:spcAft>
              <a:buClr>
                <a:schemeClr val="dk1"/>
              </a:buClr>
              <a:buSzPts val="1100"/>
              <a:buFont typeface="Arial"/>
              <a:buNone/>
            </a:pPr>
            <a:r>
              <a:rPr lang="en-US" sz="2800">
                <a:solidFill>
                  <a:schemeClr val="dk1"/>
                </a:solidFill>
                <a:latin typeface="Times New Roman"/>
                <a:ea typeface="Times New Roman"/>
                <a:cs typeface="Times New Roman"/>
                <a:sym typeface="Times New Roman"/>
              </a:rPr>
              <a:t>c) </a:t>
            </a:r>
            <a:r>
              <a:rPr lang="en-US" sz="2800">
                <a:solidFill>
                  <a:srgbClr val="674831"/>
                </a:solidFill>
                <a:latin typeface="Times New Roman"/>
                <a:ea typeface="Times New Roman"/>
                <a:cs typeface="Times New Roman"/>
                <a:sym typeface="Times New Roman"/>
              </a:rPr>
              <a:t>Guarantees the Academic Senate the right to meet with or appear before the board while in the process of </a:t>
            </a:r>
            <a:r>
              <a:rPr b="1" lang="en-US" sz="2800">
                <a:solidFill>
                  <a:srgbClr val="674831"/>
                </a:solidFill>
                <a:latin typeface="Times New Roman"/>
                <a:ea typeface="Times New Roman"/>
                <a:cs typeface="Times New Roman"/>
                <a:sym typeface="Times New Roman"/>
              </a:rPr>
              <a:t>consulting collegially</a:t>
            </a:r>
            <a:r>
              <a:rPr lang="en-US" sz="2800">
                <a:solidFill>
                  <a:srgbClr val="674831"/>
                </a:solidFill>
                <a:latin typeface="Times New Roman"/>
                <a:ea typeface="Times New Roman"/>
                <a:cs typeface="Times New Roman"/>
                <a:sym typeface="Times New Roman"/>
              </a:rPr>
              <a:t>.</a:t>
            </a:r>
            <a:endParaRPr sz="2800">
              <a:solidFill>
                <a:srgbClr val="674831"/>
              </a:solidFill>
              <a:latin typeface="Times New Roman"/>
              <a:ea typeface="Times New Roman"/>
              <a:cs typeface="Times New Roman"/>
              <a:sym typeface="Times New Roman"/>
            </a:endParaRPr>
          </a:p>
          <a:p>
            <a:pPr indent="0" lvl="0" marL="0" rtl="0" algn="l">
              <a:spcBef>
                <a:spcPts val="1000"/>
              </a:spcBef>
              <a:spcAft>
                <a:spcPts val="0"/>
              </a:spcAft>
              <a:buNone/>
            </a:pPr>
            <a:r>
              <a:t/>
            </a:r>
            <a:endParaRPr>
              <a:latin typeface="Times New Roman"/>
              <a:ea typeface="Times New Roman"/>
              <a:cs typeface="Times New Roman"/>
              <a:sym typeface="Times New Roman"/>
            </a:endParaRPr>
          </a:p>
        </p:txBody>
      </p:sp>
      <p:sp>
        <p:nvSpPr>
          <p:cNvPr id="133" name="Google Shape;133;g10c543355eb_0_93"/>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10f3cbacae3_0_48"/>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Board of Trustees</a:t>
            </a:r>
            <a:endParaRPr b="1"/>
          </a:p>
        </p:txBody>
      </p:sp>
      <p:sp>
        <p:nvSpPr>
          <p:cNvPr id="140" name="Google Shape;140;g10f3cbacae3_0_48"/>
          <p:cNvSpPr txBox="1"/>
          <p:nvPr>
            <p:ph idx="1" type="body"/>
          </p:nvPr>
        </p:nvSpPr>
        <p:spPr>
          <a:xfrm>
            <a:off x="1289950" y="1527950"/>
            <a:ext cx="10046100" cy="46899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2800">
                <a:solidFill>
                  <a:srgbClr val="674831"/>
                </a:solidFill>
                <a:latin typeface="Times New Roman"/>
                <a:ea typeface="Times New Roman"/>
                <a:cs typeface="Times New Roman"/>
                <a:sym typeface="Times New Roman"/>
              </a:rPr>
              <a:t>It should be noted…</a:t>
            </a:r>
            <a:endParaRPr sz="2800">
              <a:solidFill>
                <a:srgbClr val="67483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800">
              <a:solidFill>
                <a:srgbClr val="674831"/>
              </a:solidFill>
              <a:latin typeface="Times New Roman"/>
              <a:ea typeface="Times New Roman"/>
              <a:cs typeface="Times New Roman"/>
              <a:sym typeface="Times New Roman"/>
            </a:endParaRPr>
          </a:p>
          <a:p>
            <a:pPr indent="-406400" lvl="0" marL="457200" rtl="0" algn="l">
              <a:lnSpc>
                <a:spcPct val="115000"/>
              </a:lnSpc>
              <a:spcBef>
                <a:spcPts val="0"/>
              </a:spcBef>
              <a:spcAft>
                <a:spcPts val="0"/>
              </a:spcAft>
              <a:buClr>
                <a:srgbClr val="674831"/>
              </a:buClr>
              <a:buSzPts val="2800"/>
              <a:buFont typeface="Times New Roman"/>
              <a:buChar char="•"/>
            </a:pPr>
            <a:r>
              <a:rPr lang="en-US" sz="2800">
                <a:solidFill>
                  <a:srgbClr val="674831"/>
                </a:solidFill>
                <a:latin typeface="Times New Roman"/>
                <a:ea typeface="Times New Roman"/>
                <a:cs typeface="Times New Roman"/>
                <a:sym typeface="Times New Roman"/>
              </a:rPr>
              <a:t>T</a:t>
            </a:r>
            <a:r>
              <a:rPr lang="en-US" sz="2800">
                <a:solidFill>
                  <a:srgbClr val="674831"/>
                </a:solidFill>
                <a:latin typeface="Times New Roman"/>
                <a:ea typeface="Times New Roman"/>
                <a:cs typeface="Times New Roman"/>
                <a:sym typeface="Times New Roman"/>
              </a:rPr>
              <a:t>he Governing Board has the </a:t>
            </a:r>
            <a:r>
              <a:rPr b="1" lang="en-US" sz="2800">
                <a:solidFill>
                  <a:srgbClr val="674831"/>
                </a:solidFill>
                <a:latin typeface="Times New Roman"/>
                <a:ea typeface="Times New Roman"/>
                <a:cs typeface="Times New Roman"/>
                <a:sym typeface="Times New Roman"/>
              </a:rPr>
              <a:t>final</a:t>
            </a:r>
            <a:r>
              <a:rPr lang="en-US" sz="2800">
                <a:solidFill>
                  <a:srgbClr val="674831"/>
                </a:solidFill>
                <a:latin typeface="Times New Roman"/>
                <a:ea typeface="Times New Roman"/>
                <a:cs typeface="Times New Roman"/>
                <a:sym typeface="Times New Roman"/>
              </a:rPr>
              <a:t> </a:t>
            </a:r>
            <a:r>
              <a:rPr b="1" lang="en-US" sz="2800">
                <a:solidFill>
                  <a:srgbClr val="674831"/>
                </a:solidFill>
                <a:latin typeface="Times New Roman"/>
                <a:ea typeface="Times New Roman"/>
                <a:cs typeface="Times New Roman"/>
                <a:sym typeface="Times New Roman"/>
              </a:rPr>
              <a:t>say</a:t>
            </a:r>
            <a:r>
              <a:rPr lang="en-US" sz="2800">
                <a:solidFill>
                  <a:srgbClr val="674831"/>
                </a:solidFill>
                <a:latin typeface="Times New Roman"/>
                <a:ea typeface="Times New Roman"/>
                <a:cs typeface="Times New Roman"/>
                <a:sym typeface="Times New Roman"/>
              </a:rPr>
              <a:t>.</a:t>
            </a:r>
            <a:endParaRPr sz="2800">
              <a:solidFill>
                <a:srgbClr val="67483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2800">
              <a:solidFill>
                <a:srgbClr val="674831"/>
              </a:solidFill>
              <a:latin typeface="Times New Roman"/>
              <a:ea typeface="Times New Roman"/>
              <a:cs typeface="Times New Roman"/>
              <a:sym typeface="Times New Roman"/>
            </a:endParaRPr>
          </a:p>
          <a:p>
            <a:pPr indent="-406400" lvl="0" marL="457200" rtl="0" algn="l">
              <a:lnSpc>
                <a:spcPct val="115000"/>
              </a:lnSpc>
              <a:spcBef>
                <a:spcPts val="0"/>
              </a:spcBef>
              <a:spcAft>
                <a:spcPts val="0"/>
              </a:spcAft>
              <a:buClr>
                <a:srgbClr val="674831"/>
              </a:buClr>
              <a:buSzPts val="2800"/>
              <a:buFont typeface="Times New Roman"/>
              <a:buChar char="•"/>
            </a:pPr>
            <a:r>
              <a:rPr lang="en-US" sz="2800">
                <a:solidFill>
                  <a:srgbClr val="674831"/>
                </a:solidFill>
                <a:latin typeface="Times New Roman"/>
                <a:ea typeface="Times New Roman"/>
                <a:cs typeface="Times New Roman"/>
                <a:sym typeface="Times New Roman"/>
              </a:rPr>
              <a:t>The Governing Board is </a:t>
            </a:r>
            <a:r>
              <a:rPr b="1" lang="en-US" sz="2800">
                <a:solidFill>
                  <a:srgbClr val="674831"/>
                </a:solidFill>
                <a:latin typeface="Times New Roman"/>
                <a:ea typeface="Times New Roman"/>
                <a:cs typeface="Times New Roman"/>
                <a:sym typeface="Times New Roman"/>
              </a:rPr>
              <a:t>never prohibited from acting</a:t>
            </a:r>
            <a:r>
              <a:rPr lang="en-US" sz="2800">
                <a:solidFill>
                  <a:srgbClr val="674831"/>
                </a:solidFill>
                <a:latin typeface="Times New Roman"/>
                <a:ea typeface="Times New Roman"/>
                <a:cs typeface="Times New Roman"/>
                <a:sym typeface="Times New Roman"/>
              </a:rPr>
              <a:t>.</a:t>
            </a:r>
            <a:endParaRPr sz="2800">
              <a:solidFill>
                <a:srgbClr val="67483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2800">
              <a:solidFill>
                <a:srgbClr val="674831"/>
              </a:solidFill>
              <a:latin typeface="Times New Roman"/>
              <a:ea typeface="Times New Roman"/>
              <a:cs typeface="Times New Roman"/>
              <a:sym typeface="Times New Roman"/>
            </a:endParaRPr>
          </a:p>
          <a:p>
            <a:pPr indent="-406400" lvl="0" marL="457200" rtl="0" algn="l">
              <a:lnSpc>
                <a:spcPct val="115000"/>
              </a:lnSpc>
              <a:spcBef>
                <a:spcPts val="0"/>
              </a:spcBef>
              <a:spcAft>
                <a:spcPts val="0"/>
              </a:spcAft>
              <a:buClr>
                <a:srgbClr val="674831"/>
              </a:buClr>
              <a:buSzPts val="2800"/>
              <a:buFont typeface="Times New Roman"/>
              <a:buChar char="•"/>
            </a:pPr>
            <a:r>
              <a:rPr lang="en-US" sz="2800">
                <a:solidFill>
                  <a:srgbClr val="674831"/>
                </a:solidFill>
                <a:latin typeface="Times New Roman"/>
                <a:ea typeface="Times New Roman"/>
                <a:cs typeface="Times New Roman"/>
                <a:sym typeface="Times New Roman"/>
              </a:rPr>
              <a:t>“Exceptional circumstances” and "compelling reasons” for </a:t>
            </a:r>
            <a:r>
              <a:rPr b="1" lang="en-US" sz="2800">
                <a:solidFill>
                  <a:srgbClr val="674831"/>
                </a:solidFill>
                <a:latin typeface="Times New Roman"/>
                <a:ea typeface="Times New Roman"/>
                <a:cs typeface="Times New Roman"/>
                <a:sym typeface="Times New Roman"/>
              </a:rPr>
              <a:t>rely primarily upon</a:t>
            </a:r>
            <a:r>
              <a:rPr lang="en-US" sz="2800">
                <a:solidFill>
                  <a:srgbClr val="674831"/>
                </a:solidFill>
                <a:latin typeface="Times New Roman"/>
                <a:ea typeface="Times New Roman"/>
                <a:cs typeface="Times New Roman"/>
                <a:sym typeface="Times New Roman"/>
              </a:rPr>
              <a:t> vs. "compelling legal, fiscal, or organizational reasons" for </a:t>
            </a:r>
            <a:r>
              <a:rPr b="1" lang="en-US" sz="2800">
                <a:solidFill>
                  <a:srgbClr val="674831"/>
                </a:solidFill>
                <a:latin typeface="Times New Roman"/>
                <a:ea typeface="Times New Roman"/>
                <a:cs typeface="Times New Roman"/>
                <a:sym typeface="Times New Roman"/>
              </a:rPr>
              <a:t>reach mutual agreement</a:t>
            </a:r>
            <a:endParaRPr b="1" sz="2800">
              <a:solidFill>
                <a:srgbClr val="674831"/>
              </a:solidFill>
              <a:latin typeface="Times New Roman"/>
              <a:ea typeface="Times New Roman"/>
              <a:cs typeface="Times New Roman"/>
              <a:sym typeface="Times New Roman"/>
            </a:endParaRPr>
          </a:p>
          <a:p>
            <a:pPr indent="0" lvl="0" marL="0" rtl="0" algn="l">
              <a:lnSpc>
                <a:spcPct val="98181"/>
              </a:lnSpc>
              <a:spcBef>
                <a:spcPts val="1000"/>
              </a:spcBef>
              <a:spcAft>
                <a:spcPts val="0"/>
              </a:spcAft>
              <a:buClr>
                <a:schemeClr val="dk1"/>
              </a:buClr>
              <a:buSzPts val="1100"/>
              <a:buFont typeface="Arial"/>
              <a:buNone/>
            </a:pPr>
            <a:r>
              <a:t/>
            </a:r>
            <a:endParaRPr sz="2800">
              <a:solidFill>
                <a:schemeClr val="dk1"/>
              </a:solidFill>
            </a:endParaRPr>
          </a:p>
          <a:p>
            <a:pPr indent="0" lvl="0" marL="0" rtl="0" algn="l">
              <a:spcBef>
                <a:spcPts val="1000"/>
              </a:spcBef>
              <a:spcAft>
                <a:spcPts val="0"/>
              </a:spcAft>
              <a:buNone/>
            </a:pPr>
            <a:r>
              <a:t/>
            </a:r>
            <a:endParaRPr/>
          </a:p>
        </p:txBody>
      </p:sp>
      <p:sp>
        <p:nvSpPr>
          <p:cNvPr id="141" name="Google Shape;141;g10f3cbacae3_0_48"/>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10c50a1d883_0_2"/>
          <p:cNvSpPr txBox="1"/>
          <p:nvPr>
            <p:ph type="title"/>
          </p:nvPr>
        </p:nvSpPr>
        <p:spPr>
          <a:xfrm>
            <a:off x="1277650" y="365125"/>
            <a:ext cx="10058400" cy="10206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Effective Participation - Staff</a:t>
            </a:r>
            <a:endParaRPr b="1"/>
          </a:p>
          <a:p>
            <a:pPr indent="0" lvl="0" marL="0" rtl="0" algn="ctr">
              <a:spcBef>
                <a:spcPts val="0"/>
              </a:spcBef>
              <a:spcAft>
                <a:spcPts val="0"/>
              </a:spcAft>
              <a:buNone/>
            </a:pPr>
            <a:r>
              <a:rPr b="1" lang="en-US" sz="3100" u="sng">
                <a:solidFill>
                  <a:schemeClr val="hlink"/>
                </a:solidFill>
                <a:hlinkClick r:id="rId3"/>
              </a:rPr>
              <a:t>Title 5 §51203.5</a:t>
            </a:r>
            <a:endParaRPr b="1" sz="3100"/>
          </a:p>
        </p:txBody>
      </p:sp>
      <p:sp>
        <p:nvSpPr>
          <p:cNvPr id="148" name="Google Shape;148;g10c50a1d883_0_2"/>
          <p:cNvSpPr txBox="1"/>
          <p:nvPr>
            <p:ph idx="1" type="body"/>
          </p:nvPr>
        </p:nvSpPr>
        <p:spPr>
          <a:xfrm>
            <a:off x="1350275" y="1508288"/>
            <a:ext cx="9985800" cy="4709700"/>
          </a:xfrm>
          <a:prstGeom prst="rect">
            <a:avLst/>
          </a:prstGeom>
        </p:spPr>
        <p:txBody>
          <a:bodyPr anchorCtr="0" anchor="t" bIns="45700" lIns="91425" spcFirstLastPara="1" rIns="91425" wrap="square" tIns="45700">
            <a:noAutofit/>
          </a:bodyPr>
          <a:lstStyle/>
          <a:p>
            <a:pPr indent="0" lvl="0" marL="0" rtl="0" algn="l">
              <a:lnSpc>
                <a:spcPct val="98181"/>
              </a:lnSpc>
              <a:spcBef>
                <a:spcPts val="1000"/>
              </a:spcBef>
              <a:spcAft>
                <a:spcPts val="0"/>
              </a:spcAft>
              <a:buClr>
                <a:schemeClr val="dk1"/>
              </a:buClr>
              <a:buSzPts val="1100"/>
              <a:buFont typeface="Arial"/>
              <a:buNone/>
            </a:pPr>
            <a:r>
              <a:rPr b="1" lang="en-US" sz="2300">
                <a:solidFill>
                  <a:srgbClr val="674831"/>
                </a:solidFill>
                <a:latin typeface="Palatino"/>
                <a:ea typeface="Palatino"/>
                <a:cs typeface="Palatino"/>
                <a:sym typeface="Palatino"/>
              </a:rPr>
              <a:t>Title 5 §51023.5 (a)</a:t>
            </a:r>
            <a:endParaRPr b="1" sz="2300">
              <a:solidFill>
                <a:srgbClr val="674831"/>
              </a:solidFill>
              <a:latin typeface="Palatino"/>
              <a:ea typeface="Palatino"/>
              <a:cs typeface="Palatino"/>
              <a:sym typeface="Palatino"/>
            </a:endParaRPr>
          </a:p>
          <a:p>
            <a:pPr indent="0" lvl="0" marL="0" rtl="0" algn="l">
              <a:lnSpc>
                <a:spcPct val="98181"/>
              </a:lnSpc>
              <a:spcBef>
                <a:spcPts val="1000"/>
              </a:spcBef>
              <a:spcAft>
                <a:spcPts val="0"/>
              </a:spcAft>
              <a:buClr>
                <a:schemeClr val="dk1"/>
              </a:buClr>
              <a:buSzPts val="1100"/>
              <a:buFont typeface="Arial"/>
              <a:buNone/>
            </a:pPr>
            <a:r>
              <a:rPr lang="en-US" sz="2300">
                <a:solidFill>
                  <a:srgbClr val="674831"/>
                </a:solidFill>
                <a:latin typeface="Palatino"/>
                <a:ea typeface="Palatino"/>
                <a:cs typeface="Palatino"/>
                <a:sym typeface="Palatino"/>
              </a:rPr>
              <a:t>The governing board of a community college district shall adopt policies and procedures that provide district and college staff the opportunity to </a:t>
            </a:r>
            <a:r>
              <a:rPr b="1" lang="en-US" sz="2300">
                <a:solidFill>
                  <a:srgbClr val="674831"/>
                </a:solidFill>
                <a:latin typeface="Palatino"/>
                <a:ea typeface="Palatino"/>
                <a:cs typeface="Palatino"/>
                <a:sym typeface="Palatino"/>
              </a:rPr>
              <a:t>participate effectively</a:t>
            </a:r>
            <a:r>
              <a:rPr lang="en-US" sz="2300">
                <a:solidFill>
                  <a:srgbClr val="674831"/>
                </a:solidFill>
                <a:latin typeface="Palatino"/>
                <a:ea typeface="Palatino"/>
                <a:cs typeface="Palatino"/>
                <a:sym typeface="Palatino"/>
              </a:rPr>
              <a:t> in district and college governance.</a:t>
            </a:r>
            <a:endParaRPr sz="2300">
              <a:solidFill>
                <a:srgbClr val="674831"/>
              </a:solidFill>
              <a:latin typeface="Palatino"/>
              <a:ea typeface="Palatino"/>
              <a:cs typeface="Palatino"/>
              <a:sym typeface="Palatino"/>
            </a:endParaRPr>
          </a:p>
          <a:p>
            <a:pPr indent="0" lvl="0" marL="0" rtl="0" algn="l">
              <a:lnSpc>
                <a:spcPct val="98181"/>
              </a:lnSpc>
              <a:spcBef>
                <a:spcPts val="1000"/>
              </a:spcBef>
              <a:spcAft>
                <a:spcPts val="0"/>
              </a:spcAft>
              <a:buClr>
                <a:schemeClr val="dk1"/>
              </a:buClr>
              <a:buSzPts val="1100"/>
              <a:buFont typeface="Arial"/>
              <a:buNone/>
            </a:pPr>
            <a:r>
              <a:rPr b="1" lang="en-US" sz="2300">
                <a:solidFill>
                  <a:srgbClr val="674831"/>
                </a:solidFill>
                <a:latin typeface="Palatino"/>
                <a:ea typeface="Palatino"/>
                <a:cs typeface="Palatino"/>
                <a:sym typeface="Palatino"/>
              </a:rPr>
              <a:t>Title 5 §51023.5 (a)(4)</a:t>
            </a:r>
            <a:endParaRPr b="1" sz="2300">
              <a:solidFill>
                <a:srgbClr val="674831"/>
              </a:solidFill>
              <a:latin typeface="Palatino"/>
              <a:ea typeface="Palatino"/>
              <a:cs typeface="Palatino"/>
              <a:sym typeface="Palatino"/>
            </a:endParaRPr>
          </a:p>
          <a:p>
            <a:pPr indent="0" lvl="0" marL="0" rtl="0" algn="l">
              <a:lnSpc>
                <a:spcPct val="98181"/>
              </a:lnSpc>
              <a:spcBef>
                <a:spcPts val="1000"/>
              </a:spcBef>
              <a:spcAft>
                <a:spcPts val="0"/>
              </a:spcAft>
              <a:buNone/>
            </a:pPr>
            <a:r>
              <a:rPr b="1" lang="en-US" sz="2300">
                <a:solidFill>
                  <a:srgbClr val="674831"/>
                </a:solidFill>
                <a:latin typeface="Palatino"/>
                <a:ea typeface="Palatino"/>
                <a:cs typeface="Palatino"/>
                <a:sym typeface="Palatino"/>
              </a:rPr>
              <a:t>Staff shall be provided with opportunities to participate </a:t>
            </a:r>
            <a:r>
              <a:rPr lang="en-US" sz="2300">
                <a:solidFill>
                  <a:srgbClr val="674831"/>
                </a:solidFill>
                <a:latin typeface="Palatino"/>
                <a:ea typeface="Palatino"/>
                <a:cs typeface="Palatino"/>
                <a:sym typeface="Palatino"/>
              </a:rPr>
              <a:t>in the formulation and development of district and college policies and procedures, and in those processes for jointly developing recommendations for action by the governing board, that the governing board reasonably determines, in consultation with staff, have or will have a significant effect on staff.</a:t>
            </a:r>
            <a:endParaRPr sz="2300">
              <a:latin typeface="Palatino"/>
              <a:ea typeface="Palatino"/>
              <a:cs typeface="Palatino"/>
              <a:sym typeface="Palatino"/>
            </a:endParaRPr>
          </a:p>
        </p:txBody>
      </p:sp>
      <p:sp>
        <p:nvSpPr>
          <p:cNvPr id="149" name="Google Shape;149;g10c50a1d883_0_2"/>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10f3cbacae3_0_1"/>
          <p:cNvSpPr txBox="1"/>
          <p:nvPr>
            <p:ph type="title"/>
          </p:nvPr>
        </p:nvSpPr>
        <p:spPr>
          <a:xfrm>
            <a:off x="1277650" y="365125"/>
            <a:ext cx="10058400" cy="9852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b="1" lang="en-US"/>
              <a:t>Effective Participation - Students</a:t>
            </a:r>
            <a:endParaRPr b="1"/>
          </a:p>
          <a:p>
            <a:pPr indent="0" lvl="0" marL="0" rtl="0" algn="ctr">
              <a:spcBef>
                <a:spcPts val="0"/>
              </a:spcBef>
              <a:spcAft>
                <a:spcPts val="0"/>
              </a:spcAft>
              <a:buNone/>
            </a:pPr>
            <a:r>
              <a:rPr b="1" lang="en-US" sz="3100" u="sng">
                <a:solidFill>
                  <a:schemeClr val="hlink"/>
                </a:solidFill>
                <a:hlinkClick r:id="rId3"/>
              </a:rPr>
              <a:t>Title 5 §51205.7</a:t>
            </a:r>
            <a:endParaRPr b="1" sz="3100"/>
          </a:p>
        </p:txBody>
      </p:sp>
      <p:sp>
        <p:nvSpPr>
          <p:cNvPr id="156" name="Google Shape;156;g10f3cbacae3_0_1"/>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lnSpc>
                <a:spcPct val="98181"/>
              </a:lnSpc>
              <a:spcBef>
                <a:spcPts val="0"/>
              </a:spcBef>
              <a:spcAft>
                <a:spcPts val="0"/>
              </a:spcAft>
              <a:buNone/>
            </a:pPr>
            <a:r>
              <a:rPr b="1" lang="en-US" sz="2800">
                <a:solidFill>
                  <a:srgbClr val="674831"/>
                </a:solidFill>
                <a:latin typeface="Times New Roman"/>
                <a:ea typeface="Times New Roman"/>
                <a:cs typeface="Times New Roman"/>
                <a:sym typeface="Times New Roman"/>
              </a:rPr>
              <a:t>Title 5 §51023.7 (a) </a:t>
            </a:r>
            <a:endParaRPr b="1" sz="2800">
              <a:solidFill>
                <a:srgbClr val="674831"/>
              </a:solidFill>
              <a:latin typeface="Times New Roman"/>
              <a:ea typeface="Times New Roman"/>
              <a:cs typeface="Times New Roman"/>
              <a:sym typeface="Times New Roman"/>
            </a:endParaRPr>
          </a:p>
          <a:p>
            <a:pPr indent="0" lvl="0" marL="0" rtl="0" algn="l">
              <a:lnSpc>
                <a:spcPct val="98181"/>
              </a:lnSpc>
              <a:spcBef>
                <a:spcPts val="0"/>
              </a:spcBef>
              <a:spcAft>
                <a:spcPts val="0"/>
              </a:spcAft>
              <a:buNone/>
            </a:pPr>
            <a:r>
              <a:rPr lang="en-US" sz="2800">
                <a:solidFill>
                  <a:srgbClr val="674831"/>
                </a:solidFill>
                <a:latin typeface="Times New Roman"/>
                <a:ea typeface="Times New Roman"/>
                <a:cs typeface="Times New Roman"/>
                <a:sym typeface="Times New Roman"/>
              </a:rPr>
              <a:t>The governing board shall adopt policies and procedures that provide </a:t>
            </a:r>
            <a:r>
              <a:rPr b="1" lang="en-US" sz="2800">
                <a:solidFill>
                  <a:srgbClr val="674831"/>
                </a:solidFill>
                <a:latin typeface="Times New Roman"/>
                <a:ea typeface="Times New Roman"/>
                <a:cs typeface="Times New Roman"/>
                <a:sym typeface="Times New Roman"/>
              </a:rPr>
              <a:t>students the opportunity to participate effectively </a:t>
            </a:r>
            <a:r>
              <a:rPr lang="en-US" sz="2800">
                <a:solidFill>
                  <a:srgbClr val="674831"/>
                </a:solidFill>
                <a:latin typeface="Times New Roman"/>
                <a:ea typeface="Times New Roman"/>
                <a:cs typeface="Times New Roman"/>
                <a:sym typeface="Times New Roman"/>
              </a:rPr>
              <a:t>in district and college governance.</a:t>
            </a:r>
            <a:endParaRPr sz="2800">
              <a:solidFill>
                <a:srgbClr val="674831"/>
              </a:solidFill>
              <a:latin typeface="Times New Roman"/>
              <a:ea typeface="Times New Roman"/>
              <a:cs typeface="Times New Roman"/>
              <a:sym typeface="Times New Roman"/>
            </a:endParaRPr>
          </a:p>
          <a:p>
            <a:pPr indent="0" lvl="0" marL="0" rtl="0" algn="l">
              <a:lnSpc>
                <a:spcPct val="98181"/>
              </a:lnSpc>
              <a:spcBef>
                <a:spcPts val="1000"/>
              </a:spcBef>
              <a:spcAft>
                <a:spcPts val="0"/>
              </a:spcAft>
              <a:buNone/>
            </a:pPr>
            <a:r>
              <a:t/>
            </a:r>
            <a:endParaRPr b="1" sz="2300">
              <a:solidFill>
                <a:srgbClr val="674831"/>
              </a:solidFill>
              <a:latin typeface="Palatino"/>
              <a:ea typeface="Palatino"/>
              <a:cs typeface="Palatino"/>
              <a:sym typeface="Palatino"/>
            </a:endParaRPr>
          </a:p>
        </p:txBody>
      </p:sp>
      <p:sp>
        <p:nvSpPr>
          <p:cNvPr id="157" name="Google Shape;157;g10f3cbacae3_0_1"/>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10f3cbacae3_0_9"/>
          <p:cNvSpPr txBox="1"/>
          <p:nvPr>
            <p:ph type="title"/>
          </p:nvPr>
        </p:nvSpPr>
        <p:spPr>
          <a:xfrm>
            <a:off x="1277650" y="365125"/>
            <a:ext cx="10058400" cy="10386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30555"/>
              <a:buFont typeface="Arial"/>
              <a:buNone/>
            </a:pPr>
            <a:r>
              <a:rPr b="1" lang="en-US"/>
              <a:t>Effective Participation - Students</a:t>
            </a:r>
            <a:endParaRPr b="1"/>
          </a:p>
          <a:p>
            <a:pPr indent="0" lvl="0" marL="0" rtl="0" algn="ctr">
              <a:spcBef>
                <a:spcPts val="0"/>
              </a:spcBef>
              <a:spcAft>
                <a:spcPts val="0"/>
              </a:spcAft>
              <a:buNone/>
            </a:pPr>
            <a:r>
              <a:rPr b="1" lang="en-US" sz="3100" u="sng">
                <a:solidFill>
                  <a:schemeClr val="hlink"/>
                </a:solidFill>
                <a:hlinkClick r:id="rId3"/>
              </a:rPr>
              <a:t>Title 5 §51205.7</a:t>
            </a:r>
            <a:endParaRPr b="1"/>
          </a:p>
          <a:p>
            <a:pPr indent="0" lvl="0" marL="0" rtl="0" algn="ctr">
              <a:spcBef>
                <a:spcPts val="0"/>
              </a:spcBef>
              <a:spcAft>
                <a:spcPts val="0"/>
              </a:spcAft>
              <a:buClr>
                <a:schemeClr val="dk1"/>
              </a:buClr>
              <a:buSzPct val="30555"/>
              <a:buFont typeface="Arial"/>
              <a:buNone/>
            </a:pPr>
            <a:r>
              <a:rPr b="1" lang="en-US"/>
              <a:t>The “9+1”</a:t>
            </a:r>
            <a:endParaRPr b="1"/>
          </a:p>
        </p:txBody>
      </p:sp>
      <p:sp>
        <p:nvSpPr>
          <p:cNvPr id="164" name="Google Shape;164;g10f3cbacae3_0_9"/>
          <p:cNvSpPr txBox="1"/>
          <p:nvPr>
            <p:ph idx="1" type="body"/>
          </p:nvPr>
        </p:nvSpPr>
        <p:spPr>
          <a:xfrm>
            <a:off x="1277650" y="1776675"/>
            <a:ext cx="10058400" cy="4441200"/>
          </a:xfrm>
          <a:prstGeom prst="rect">
            <a:avLst/>
          </a:prstGeom>
        </p:spPr>
        <p:txBody>
          <a:bodyPr anchorCtr="0" anchor="t" bIns="45700" lIns="91425" spcFirstLastPara="1" rIns="91425" wrap="square" tIns="45700">
            <a:noAutofit/>
          </a:bodyPr>
          <a:lstStyle/>
          <a:p>
            <a:pPr indent="0" lvl="0" marL="0" rtl="0" algn="l">
              <a:lnSpc>
                <a:spcPct val="98181"/>
              </a:lnSpc>
              <a:spcBef>
                <a:spcPts val="0"/>
              </a:spcBef>
              <a:spcAft>
                <a:spcPts val="0"/>
              </a:spcAft>
              <a:buNone/>
            </a:pPr>
            <a:r>
              <a:rPr lang="en-US">
                <a:solidFill>
                  <a:srgbClr val="674831"/>
                </a:solidFill>
                <a:latin typeface="Palatino"/>
                <a:ea typeface="Palatino"/>
                <a:cs typeface="Palatino"/>
                <a:sym typeface="Palatino"/>
              </a:rPr>
              <a:t>(b) For the purposes of this Section, district and college policies and procedures that have or will have a “significant effect on students” include the following:</a:t>
            </a:r>
            <a:endParaRPr>
              <a:solidFill>
                <a:srgbClr val="674831"/>
              </a:solidFill>
              <a:latin typeface="Palatino"/>
              <a:ea typeface="Palatino"/>
              <a:cs typeface="Palatino"/>
              <a:sym typeface="Palatino"/>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Grading policies</a:t>
            </a:r>
            <a:endParaRPr sz="2200">
              <a:solidFill>
                <a:srgbClr val="674831"/>
              </a:solidFill>
              <a:latin typeface="Times New Roman"/>
              <a:ea typeface="Times New Roman"/>
              <a:cs typeface="Times New Roman"/>
              <a:sym typeface="Times New Roman"/>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Codes of student conduct</a:t>
            </a:r>
            <a:endParaRPr sz="2200">
              <a:solidFill>
                <a:srgbClr val="674831"/>
              </a:solidFill>
              <a:latin typeface="Times New Roman"/>
              <a:ea typeface="Times New Roman"/>
              <a:cs typeface="Times New Roman"/>
              <a:sym typeface="Times New Roman"/>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Academic disciplinary policies</a:t>
            </a:r>
            <a:endParaRPr sz="2200">
              <a:solidFill>
                <a:srgbClr val="674831"/>
              </a:solidFill>
              <a:latin typeface="Times New Roman"/>
              <a:ea typeface="Times New Roman"/>
              <a:cs typeface="Times New Roman"/>
              <a:sym typeface="Times New Roman"/>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Curriculum development</a:t>
            </a:r>
            <a:endParaRPr sz="2200">
              <a:solidFill>
                <a:srgbClr val="674831"/>
              </a:solidFill>
              <a:latin typeface="Times New Roman"/>
              <a:ea typeface="Times New Roman"/>
              <a:cs typeface="Times New Roman"/>
              <a:sym typeface="Times New Roman"/>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Course/program initiation or elimination</a:t>
            </a:r>
            <a:endParaRPr sz="2200">
              <a:solidFill>
                <a:srgbClr val="674831"/>
              </a:solidFill>
              <a:latin typeface="Times New Roman"/>
              <a:ea typeface="Times New Roman"/>
              <a:cs typeface="Times New Roman"/>
              <a:sym typeface="Times New Roman"/>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Processes for institutional planning and budget development</a:t>
            </a:r>
            <a:endParaRPr sz="2200">
              <a:solidFill>
                <a:srgbClr val="674831"/>
              </a:solidFill>
              <a:latin typeface="Times New Roman"/>
              <a:ea typeface="Times New Roman"/>
              <a:cs typeface="Times New Roman"/>
              <a:sym typeface="Times New Roman"/>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Standards and policies regarding student preparation and success</a:t>
            </a:r>
            <a:endParaRPr sz="2200">
              <a:solidFill>
                <a:srgbClr val="674831"/>
              </a:solidFill>
              <a:latin typeface="Times New Roman"/>
              <a:ea typeface="Times New Roman"/>
              <a:cs typeface="Times New Roman"/>
              <a:sym typeface="Times New Roman"/>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Student services planning and development</a:t>
            </a:r>
            <a:endParaRPr sz="2200">
              <a:solidFill>
                <a:srgbClr val="674831"/>
              </a:solidFill>
              <a:latin typeface="Times New Roman"/>
              <a:ea typeface="Times New Roman"/>
              <a:cs typeface="Times New Roman"/>
              <a:sym typeface="Times New Roman"/>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Student fees</a:t>
            </a:r>
            <a:endParaRPr sz="2200">
              <a:solidFill>
                <a:srgbClr val="674831"/>
              </a:solidFill>
              <a:latin typeface="Times New Roman"/>
              <a:ea typeface="Times New Roman"/>
              <a:cs typeface="Times New Roman"/>
              <a:sym typeface="Times New Roman"/>
            </a:endParaRPr>
          </a:p>
          <a:p>
            <a:pPr indent="-368300" lvl="0" marL="457200" rtl="0" algn="l">
              <a:lnSpc>
                <a:spcPct val="100000"/>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Any other district or college policy… that will have a significant effect on students</a:t>
            </a:r>
            <a:endParaRPr b="1" sz="2800">
              <a:solidFill>
                <a:srgbClr val="674831"/>
              </a:solidFill>
              <a:latin typeface="Times New Roman"/>
              <a:ea typeface="Times New Roman"/>
              <a:cs typeface="Times New Roman"/>
              <a:sym typeface="Times New Roman"/>
            </a:endParaRPr>
          </a:p>
          <a:p>
            <a:pPr indent="0" lvl="0" marL="0" rtl="0" algn="l">
              <a:lnSpc>
                <a:spcPct val="98181"/>
              </a:lnSpc>
              <a:spcBef>
                <a:spcPts val="1000"/>
              </a:spcBef>
              <a:spcAft>
                <a:spcPts val="0"/>
              </a:spcAft>
              <a:buNone/>
            </a:pPr>
            <a:r>
              <a:t/>
            </a:r>
            <a:endParaRPr b="1" sz="2300">
              <a:solidFill>
                <a:srgbClr val="674831"/>
              </a:solidFill>
              <a:latin typeface="Palatino"/>
              <a:ea typeface="Palatino"/>
              <a:cs typeface="Palatino"/>
              <a:sym typeface="Palatino"/>
            </a:endParaRPr>
          </a:p>
        </p:txBody>
      </p:sp>
      <p:sp>
        <p:nvSpPr>
          <p:cNvPr id="165" name="Google Shape;165;g10f3cbacae3_0_9"/>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10f3cbacae3_0_26"/>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Collective Bargaining</a:t>
            </a:r>
            <a:endParaRPr b="1"/>
          </a:p>
        </p:txBody>
      </p:sp>
      <p:sp>
        <p:nvSpPr>
          <p:cNvPr id="172" name="Google Shape;172;g10f3cbacae3_0_26"/>
          <p:cNvSpPr txBox="1"/>
          <p:nvPr>
            <p:ph idx="1" type="body"/>
          </p:nvPr>
        </p:nvSpPr>
        <p:spPr>
          <a:xfrm>
            <a:off x="1368050" y="1474650"/>
            <a:ext cx="9968100" cy="47433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2100">
                <a:latin typeface="Times New Roman"/>
                <a:ea typeface="Times New Roman"/>
                <a:cs typeface="Times New Roman"/>
                <a:sym typeface="Times New Roman"/>
              </a:rPr>
              <a:t>Ed Code/Title 5 on rights for collective bargaining/exclusive representation…</a:t>
            </a:r>
            <a:br>
              <a:rPr lang="en-US" sz="2100">
                <a:latin typeface="Times New Roman"/>
                <a:ea typeface="Times New Roman"/>
                <a:cs typeface="Times New Roman"/>
                <a:sym typeface="Times New Roman"/>
              </a:rPr>
            </a:br>
            <a:endParaRPr sz="2100">
              <a:latin typeface="Times New Roman"/>
              <a:ea typeface="Times New Roman"/>
              <a:cs typeface="Times New Roman"/>
              <a:sym typeface="Times New Roman"/>
            </a:endParaRPr>
          </a:p>
          <a:p>
            <a:pPr indent="0" lvl="0" marL="0" rtl="0" algn="l">
              <a:lnSpc>
                <a:spcPct val="80000"/>
              </a:lnSpc>
              <a:spcBef>
                <a:spcPts val="600"/>
              </a:spcBef>
              <a:spcAft>
                <a:spcPts val="0"/>
              </a:spcAft>
              <a:buClr>
                <a:srgbClr val="FF0000"/>
              </a:buClr>
              <a:buSzPts val="2800"/>
              <a:buFont typeface="Arial"/>
              <a:buNone/>
            </a:pPr>
            <a:r>
              <a:rPr b="1" lang="en-US" sz="2500">
                <a:solidFill>
                  <a:srgbClr val="30C8E9"/>
                </a:solidFill>
                <a:latin typeface="Times New Roman"/>
                <a:ea typeface="Times New Roman"/>
                <a:cs typeface="Times New Roman"/>
                <a:sym typeface="Times New Roman"/>
              </a:rPr>
              <a:t>Salary and Working Conditions</a:t>
            </a:r>
            <a:endParaRPr b="1" sz="2500">
              <a:solidFill>
                <a:srgbClr val="30C8E9"/>
              </a:solidFill>
              <a:latin typeface="Times New Roman"/>
              <a:ea typeface="Times New Roman"/>
              <a:cs typeface="Times New Roman"/>
              <a:sym typeface="Times New Roman"/>
            </a:endParaRPr>
          </a:p>
          <a:p>
            <a:pPr indent="0" lvl="0" marL="0" rtl="0" algn="l">
              <a:lnSpc>
                <a:spcPct val="80000"/>
              </a:lnSpc>
              <a:spcBef>
                <a:spcPts val="600"/>
              </a:spcBef>
              <a:spcAft>
                <a:spcPts val="0"/>
              </a:spcAft>
              <a:buClr>
                <a:srgbClr val="404040"/>
              </a:buClr>
              <a:buSzPts val="2000"/>
              <a:buFont typeface="Arial"/>
              <a:buNone/>
            </a:pPr>
            <a:r>
              <a:rPr b="1" lang="en-US" sz="2000">
                <a:latin typeface="Times New Roman"/>
                <a:ea typeface="Times New Roman"/>
                <a:cs typeface="Times New Roman"/>
                <a:sym typeface="Times New Roman"/>
              </a:rPr>
              <a:t>California Government Code section 3543 (a)</a:t>
            </a:r>
            <a:endParaRPr b="1" sz="2000">
              <a:latin typeface="Times New Roman"/>
              <a:ea typeface="Times New Roman"/>
              <a:cs typeface="Times New Roman"/>
              <a:sym typeface="Times New Roman"/>
            </a:endParaRPr>
          </a:p>
          <a:p>
            <a:pPr indent="0" lvl="0" marL="0" rtl="0" algn="l">
              <a:lnSpc>
                <a:spcPct val="150000"/>
              </a:lnSpc>
              <a:spcBef>
                <a:spcPts val="600"/>
              </a:spcBef>
              <a:spcAft>
                <a:spcPts val="0"/>
              </a:spcAft>
              <a:buClr>
                <a:srgbClr val="404040"/>
              </a:buClr>
              <a:buSzPts val="1900"/>
              <a:buFont typeface="Arial"/>
              <a:buNone/>
            </a:pPr>
            <a:r>
              <a:rPr lang="en-US" sz="1900">
                <a:highlight>
                  <a:schemeClr val="lt1"/>
                </a:highlight>
                <a:latin typeface="Times New Roman"/>
                <a:ea typeface="Times New Roman"/>
                <a:cs typeface="Times New Roman"/>
                <a:sym typeface="Times New Roman"/>
              </a:rPr>
              <a:t>(a) Public school employees shall have the right to form, join, and participate in the activities of employee organizations of their own choosing for the purpose of representation on all matters of employer-employee relations.  Public school employees shall have the right to represent themselves individually in their employment relations with the public school employer, except that once the employees in an appropriate unit have selected an exclusive representative and it has been recognized pursuant to </a:t>
            </a:r>
            <a:r>
              <a:rPr lang="en-US" sz="1900" u="sng">
                <a:solidFill>
                  <a:srgbClr val="006699"/>
                </a:solidFill>
                <a:highlight>
                  <a:schemeClr val="lt1"/>
                </a:highlight>
                <a:latin typeface="Times New Roman"/>
                <a:ea typeface="Times New Roman"/>
                <a:cs typeface="Times New Roman"/>
                <a:sym typeface="Times New Roman"/>
                <a:hlinkClick r:id="rId3">
                  <a:extLst>
                    <a:ext uri="{A12FA001-AC4F-418D-AE19-62706E023703}">
                      <ahyp:hlinkClr val="tx"/>
                    </a:ext>
                  </a:extLst>
                </a:hlinkClick>
              </a:rPr>
              <a:t>Section 3544.1</a:t>
            </a:r>
            <a:r>
              <a:rPr lang="en-US" sz="1900">
                <a:highlight>
                  <a:schemeClr val="lt1"/>
                </a:highlight>
                <a:latin typeface="Times New Roman"/>
                <a:ea typeface="Times New Roman"/>
                <a:cs typeface="Times New Roman"/>
                <a:sym typeface="Times New Roman"/>
              </a:rPr>
              <a:t> or certified pursuant to </a:t>
            </a:r>
            <a:r>
              <a:rPr lang="en-US" sz="1900" u="sng">
                <a:solidFill>
                  <a:srgbClr val="006699"/>
                </a:solidFill>
                <a:highlight>
                  <a:schemeClr val="lt1"/>
                </a:highlight>
                <a:latin typeface="Times New Roman"/>
                <a:ea typeface="Times New Roman"/>
                <a:cs typeface="Times New Roman"/>
                <a:sym typeface="Times New Roman"/>
                <a:hlinkClick r:id="rId4">
                  <a:extLst>
                    <a:ext uri="{A12FA001-AC4F-418D-AE19-62706E023703}">
                      <ahyp:hlinkClr val="tx"/>
                    </a:ext>
                  </a:extLst>
                </a:hlinkClick>
              </a:rPr>
              <a:t>Section 3544.7</a:t>
            </a:r>
            <a:r>
              <a:rPr lang="en-US" sz="1900">
                <a:highlight>
                  <a:schemeClr val="lt1"/>
                </a:highlight>
                <a:latin typeface="Times New Roman"/>
                <a:ea typeface="Times New Roman"/>
                <a:cs typeface="Times New Roman"/>
                <a:sym typeface="Times New Roman"/>
              </a:rPr>
              <a:t> , an employee in that unit shall not meet and negotiate with the public school employer</a:t>
            </a:r>
            <a:r>
              <a:rPr lang="en-US" sz="2000">
                <a:highlight>
                  <a:schemeClr val="lt1"/>
                </a:highlight>
                <a:latin typeface="Times New Roman"/>
                <a:ea typeface="Times New Roman"/>
                <a:cs typeface="Times New Roman"/>
                <a:sym typeface="Times New Roman"/>
              </a:rPr>
              <a:t>. </a:t>
            </a:r>
            <a:r>
              <a:rPr b="1" lang="en-US" sz="2000">
                <a:latin typeface="Times New Roman"/>
                <a:ea typeface="Times New Roman"/>
                <a:cs typeface="Times New Roman"/>
                <a:sym typeface="Times New Roman"/>
              </a:rPr>
              <a:t> </a:t>
            </a:r>
            <a:endParaRPr>
              <a:latin typeface="Times New Roman"/>
              <a:ea typeface="Times New Roman"/>
              <a:cs typeface="Times New Roman"/>
              <a:sym typeface="Times New Roman"/>
            </a:endParaRPr>
          </a:p>
        </p:txBody>
      </p:sp>
      <p:sp>
        <p:nvSpPr>
          <p:cNvPr id="173" name="Google Shape;173;g10f3cbacae3_0_26"/>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10c50a1d883_1_15"/>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Academic Senate/Union</a:t>
            </a:r>
            <a:endParaRPr b="1"/>
          </a:p>
          <a:p>
            <a:pPr indent="0" lvl="0" marL="0" rtl="0" algn="ctr">
              <a:spcBef>
                <a:spcPts val="0"/>
              </a:spcBef>
              <a:spcAft>
                <a:spcPts val="0"/>
              </a:spcAft>
              <a:buNone/>
            </a:pPr>
            <a:r>
              <a:rPr b="1" lang="en-US"/>
              <a:t>Purview</a:t>
            </a:r>
            <a:endParaRPr b="1"/>
          </a:p>
        </p:txBody>
      </p:sp>
      <p:sp>
        <p:nvSpPr>
          <p:cNvPr id="180" name="Google Shape;180;g10c50a1d883_1_15"/>
          <p:cNvSpPr txBox="1"/>
          <p:nvPr>
            <p:ph idx="1" type="body"/>
          </p:nvPr>
        </p:nvSpPr>
        <p:spPr>
          <a:xfrm>
            <a:off x="1277650" y="1798325"/>
            <a:ext cx="4994100" cy="4557900"/>
          </a:xfrm>
          <a:prstGeom prst="rect">
            <a:avLst/>
          </a:prstGeom>
        </p:spPr>
        <p:txBody>
          <a:bodyPr anchorCtr="0" anchor="t" bIns="45700" lIns="91425" spcFirstLastPara="1" rIns="91425" wrap="square" tIns="45700">
            <a:noAutofit/>
          </a:bodyPr>
          <a:lstStyle/>
          <a:p>
            <a:pPr indent="0" lvl="0" marL="0" rtl="0" algn="l">
              <a:lnSpc>
                <a:spcPct val="98181"/>
              </a:lnSpc>
              <a:spcBef>
                <a:spcPts val="1000"/>
              </a:spcBef>
              <a:spcAft>
                <a:spcPts val="0"/>
              </a:spcAft>
              <a:buClr>
                <a:schemeClr val="dk1"/>
              </a:buClr>
              <a:buSzPts val="1100"/>
              <a:buFont typeface="Arial"/>
              <a:buNone/>
            </a:pPr>
            <a:r>
              <a:rPr b="1" lang="en-US">
                <a:latin typeface="Times New Roman"/>
                <a:ea typeface="Times New Roman"/>
                <a:cs typeface="Times New Roman"/>
                <a:sym typeface="Times New Roman"/>
              </a:rPr>
              <a:t>Academic Senate</a:t>
            </a:r>
            <a:endParaRPr b="1">
              <a:latin typeface="Times New Roman"/>
              <a:ea typeface="Times New Roman"/>
              <a:cs typeface="Times New Roman"/>
              <a:sym typeface="Times New Roman"/>
            </a:endParaRPr>
          </a:p>
          <a:p>
            <a:pPr indent="-342900" lvl="0" marL="457200" rtl="0" algn="l">
              <a:lnSpc>
                <a:spcPct val="98181"/>
              </a:lnSpc>
              <a:spcBef>
                <a:spcPts val="1000"/>
              </a:spcBef>
              <a:spcAft>
                <a:spcPts val="0"/>
              </a:spcAft>
              <a:buSzPts val="1800"/>
              <a:buFont typeface="Times New Roman"/>
              <a:buChar char="•"/>
            </a:pPr>
            <a:r>
              <a:rPr lang="en-US">
                <a:latin typeface="Times New Roman"/>
                <a:ea typeface="Times New Roman"/>
                <a:cs typeface="Times New Roman"/>
                <a:sym typeface="Times New Roman"/>
              </a:rPr>
              <a:t>Academic and professional matters</a:t>
            </a:r>
            <a:endParaRPr>
              <a:latin typeface="Times New Roman"/>
              <a:ea typeface="Times New Roman"/>
              <a:cs typeface="Times New Roman"/>
              <a:sym typeface="Times New Roman"/>
            </a:endParaRPr>
          </a:p>
          <a:p>
            <a:pPr indent="-342900" lvl="0" marL="457200" rtl="0" algn="l">
              <a:lnSpc>
                <a:spcPct val="98181"/>
              </a:lnSpc>
              <a:spcBef>
                <a:spcPts val="0"/>
              </a:spcBef>
              <a:spcAft>
                <a:spcPts val="0"/>
              </a:spcAft>
              <a:buSzPts val="1800"/>
              <a:buFont typeface="Times New Roman"/>
              <a:buChar char="•"/>
            </a:pPr>
            <a:r>
              <a:rPr lang="en-US">
                <a:latin typeface="Times New Roman"/>
                <a:ea typeface="Times New Roman"/>
                <a:cs typeface="Times New Roman"/>
                <a:sym typeface="Times New Roman"/>
              </a:rPr>
              <a:t>Consultation</a:t>
            </a:r>
            <a:endParaRPr>
              <a:latin typeface="Times New Roman"/>
              <a:ea typeface="Times New Roman"/>
              <a:cs typeface="Times New Roman"/>
              <a:sym typeface="Times New Roman"/>
            </a:endParaRPr>
          </a:p>
          <a:p>
            <a:pPr indent="0" lvl="0" marL="0" rtl="0" algn="l">
              <a:lnSpc>
                <a:spcPct val="98181"/>
              </a:lnSpc>
              <a:spcBef>
                <a:spcPts val="1000"/>
              </a:spcBef>
              <a:spcAft>
                <a:spcPts val="0"/>
              </a:spcAft>
              <a:buClr>
                <a:schemeClr val="dk1"/>
              </a:buClr>
              <a:buSzPts val="1100"/>
              <a:buFont typeface="Arial"/>
              <a:buNone/>
            </a:pPr>
            <a:r>
              <a:rPr b="1" lang="en-US">
                <a:latin typeface="Times New Roman"/>
                <a:ea typeface="Times New Roman"/>
                <a:cs typeface="Times New Roman"/>
                <a:sym typeface="Times New Roman"/>
              </a:rPr>
              <a:t>Union</a:t>
            </a:r>
            <a:endParaRPr b="1">
              <a:latin typeface="Times New Roman"/>
              <a:ea typeface="Times New Roman"/>
              <a:cs typeface="Times New Roman"/>
              <a:sym typeface="Times New Roman"/>
            </a:endParaRPr>
          </a:p>
          <a:p>
            <a:pPr indent="-342900" lvl="0" marL="457200" rtl="0" algn="l">
              <a:lnSpc>
                <a:spcPct val="98181"/>
              </a:lnSpc>
              <a:spcBef>
                <a:spcPts val="1000"/>
              </a:spcBef>
              <a:spcAft>
                <a:spcPts val="0"/>
              </a:spcAft>
              <a:buSzPts val="1800"/>
              <a:buFont typeface="Times New Roman"/>
              <a:buChar char="•"/>
            </a:pPr>
            <a:r>
              <a:rPr lang="en-US">
                <a:latin typeface="Times New Roman"/>
                <a:ea typeface="Times New Roman"/>
                <a:cs typeface="Times New Roman"/>
                <a:sym typeface="Times New Roman"/>
              </a:rPr>
              <a:t>Working conditions and employment situations</a:t>
            </a:r>
            <a:endParaRPr>
              <a:latin typeface="Times New Roman"/>
              <a:ea typeface="Times New Roman"/>
              <a:cs typeface="Times New Roman"/>
              <a:sym typeface="Times New Roman"/>
            </a:endParaRPr>
          </a:p>
          <a:p>
            <a:pPr indent="-342900" lvl="0" marL="457200" rtl="0" algn="l">
              <a:lnSpc>
                <a:spcPct val="98181"/>
              </a:lnSpc>
              <a:spcBef>
                <a:spcPts val="0"/>
              </a:spcBef>
              <a:spcAft>
                <a:spcPts val="0"/>
              </a:spcAft>
              <a:buSzPts val="1800"/>
              <a:buFont typeface="Times New Roman"/>
              <a:buChar char="•"/>
            </a:pPr>
            <a:r>
              <a:rPr lang="en-US">
                <a:latin typeface="Times New Roman"/>
                <a:ea typeface="Times New Roman"/>
                <a:cs typeface="Times New Roman"/>
                <a:sym typeface="Times New Roman"/>
              </a:rPr>
              <a:t>Negotiation</a:t>
            </a:r>
            <a:endParaRPr>
              <a:latin typeface="Times New Roman"/>
              <a:ea typeface="Times New Roman"/>
              <a:cs typeface="Times New Roman"/>
              <a:sym typeface="Times New Roman"/>
            </a:endParaRPr>
          </a:p>
          <a:p>
            <a:pPr indent="0" lvl="0" marL="0" rtl="0" algn="l">
              <a:spcBef>
                <a:spcPts val="1000"/>
              </a:spcBef>
              <a:spcAft>
                <a:spcPts val="0"/>
              </a:spcAft>
              <a:buNone/>
            </a:pPr>
            <a:r>
              <a:t/>
            </a:r>
            <a:endParaRPr/>
          </a:p>
        </p:txBody>
      </p:sp>
      <p:sp>
        <p:nvSpPr>
          <p:cNvPr id="181" name="Google Shape;181;g10c50a1d883_1_15"/>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pic>
        <p:nvPicPr>
          <p:cNvPr id="182" name="Google Shape;182;g10c50a1d883_1_15"/>
          <p:cNvPicPr preferRelativeResize="0"/>
          <p:nvPr/>
        </p:nvPicPr>
        <p:blipFill>
          <a:blip r:embed="rId3">
            <a:alphaModFix/>
          </a:blip>
          <a:stretch>
            <a:fillRect/>
          </a:stretch>
        </p:blipFill>
        <p:spPr>
          <a:xfrm>
            <a:off x="6865446" y="2124731"/>
            <a:ext cx="3572380" cy="35563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10c543355eb_0_28"/>
          <p:cNvSpPr txBox="1"/>
          <p:nvPr>
            <p:ph type="title"/>
          </p:nvPr>
        </p:nvSpPr>
        <p:spPr>
          <a:xfrm>
            <a:off x="1277650" y="365125"/>
            <a:ext cx="10046100" cy="1325700"/>
          </a:xfrm>
          <a:prstGeom prst="rect">
            <a:avLst/>
          </a:prstGeom>
          <a:ln>
            <a:noFill/>
          </a:ln>
        </p:spPr>
        <p:txBody>
          <a:bodyPr anchorCtr="0" anchor="ctr" bIns="45700" lIns="91425" spcFirstLastPara="1" rIns="91425" wrap="square" tIns="45700">
            <a:normAutofit/>
          </a:bodyPr>
          <a:lstStyle/>
          <a:p>
            <a:pPr indent="0" lvl="0" marL="0" rtl="0" algn="ctr">
              <a:spcBef>
                <a:spcPts val="0"/>
              </a:spcBef>
              <a:spcAft>
                <a:spcPts val="0"/>
              </a:spcAft>
              <a:buNone/>
            </a:pPr>
            <a:r>
              <a:rPr b="1" lang="en-US" sz="4800"/>
              <a:t>Rights and Responsibilities</a:t>
            </a:r>
            <a:endParaRPr b="1" sz="4800"/>
          </a:p>
          <a:p>
            <a:pPr indent="0" lvl="0" marL="0" rtl="0" algn="ctr">
              <a:spcBef>
                <a:spcPts val="0"/>
              </a:spcBef>
              <a:spcAft>
                <a:spcPts val="0"/>
              </a:spcAft>
              <a:buNone/>
            </a:pPr>
            <a:r>
              <a:rPr b="1" lang="en-US" sz="4000">
                <a:solidFill>
                  <a:schemeClr val="accent1"/>
                </a:solidFill>
              </a:rPr>
              <a:t>Academic Senates</a:t>
            </a:r>
            <a:endParaRPr b="1" sz="4000">
              <a:solidFill>
                <a:schemeClr val="accent1"/>
              </a:solidFill>
            </a:endParaRPr>
          </a:p>
        </p:txBody>
      </p:sp>
      <p:sp>
        <p:nvSpPr>
          <p:cNvPr id="189" name="Google Shape;189;g10c543355eb_0_28"/>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68300" lvl="0" marL="457200" rtl="0" algn="l">
              <a:lnSpc>
                <a:spcPct val="98181"/>
              </a:lnSpc>
              <a:spcBef>
                <a:spcPts val="100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curriculum, including establishing prerequisites and placing courses within disciplines;</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degree and certificate requirements;</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grading policies;</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educational program development;</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standards or policies regarding student preparation and success;</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district and college governance structures, as related to faculty roles;</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faculty roles and involvement in accreditation processes, including self-study and annual reports;</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policies for faculty professional development activities;</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processes for program review;</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processes for institutional planning and budget development; and</a:t>
            </a:r>
            <a:endParaRPr sz="2200">
              <a:solidFill>
                <a:srgbClr val="674831"/>
              </a:solidFill>
              <a:latin typeface="Times New Roman"/>
              <a:ea typeface="Times New Roman"/>
              <a:cs typeface="Times New Roman"/>
              <a:sym typeface="Times New Roman"/>
            </a:endParaRPr>
          </a:p>
          <a:p>
            <a:pPr indent="-368300" lvl="0" marL="457200" rtl="0" algn="l">
              <a:lnSpc>
                <a:spcPct val="98181"/>
              </a:lnSpc>
              <a:spcBef>
                <a:spcPts val="0"/>
              </a:spcBef>
              <a:spcAft>
                <a:spcPts val="0"/>
              </a:spcAft>
              <a:buClr>
                <a:srgbClr val="674831"/>
              </a:buClr>
              <a:buSzPts val="2200"/>
              <a:buFont typeface="Times New Roman"/>
              <a:buAutoNum type="arabicPeriod"/>
            </a:pPr>
            <a:r>
              <a:rPr lang="en-US" sz="2200">
                <a:solidFill>
                  <a:srgbClr val="674831"/>
                </a:solidFill>
                <a:latin typeface="Times New Roman"/>
                <a:ea typeface="Times New Roman"/>
                <a:cs typeface="Times New Roman"/>
                <a:sym typeface="Times New Roman"/>
              </a:rPr>
              <a:t>other academic and professional matters as are mutually agreed upon between the governing board and the academic senate.</a:t>
            </a:r>
            <a:endParaRPr sz="2200">
              <a:latin typeface="Times New Roman"/>
              <a:ea typeface="Times New Roman"/>
              <a:cs typeface="Times New Roman"/>
              <a:sym typeface="Times New Roman"/>
            </a:endParaRPr>
          </a:p>
        </p:txBody>
      </p:sp>
      <p:sp>
        <p:nvSpPr>
          <p:cNvPr id="190" name="Google Shape;190;g10c543355eb_0_28"/>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10f3cbacae3_0_40"/>
          <p:cNvSpPr txBox="1"/>
          <p:nvPr>
            <p:ph type="title"/>
          </p:nvPr>
        </p:nvSpPr>
        <p:spPr>
          <a:xfrm>
            <a:off x="1277650" y="365125"/>
            <a:ext cx="10046100" cy="1325700"/>
          </a:xfrm>
          <a:prstGeom prst="rect">
            <a:avLst/>
          </a:prstGeom>
          <a:ln>
            <a:noFill/>
          </a:ln>
        </p:spPr>
        <p:txBody>
          <a:bodyPr anchorCtr="0" anchor="ctr" bIns="45700" lIns="91425" spcFirstLastPara="1" rIns="91425" wrap="square" tIns="45700">
            <a:normAutofit/>
          </a:bodyPr>
          <a:lstStyle/>
          <a:p>
            <a:pPr indent="0" lvl="0" marL="0" rtl="0" algn="ctr">
              <a:spcBef>
                <a:spcPts val="0"/>
              </a:spcBef>
              <a:spcAft>
                <a:spcPts val="0"/>
              </a:spcAft>
              <a:buNone/>
            </a:pPr>
            <a:r>
              <a:rPr b="1" lang="en-US" sz="4800"/>
              <a:t>Rights and Responsibilities</a:t>
            </a:r>
            <a:endParaRPr b="1" sz="4800"/>
          </a:p>
          <a:p>
            <a:pPr indent="0" lvl="0" marL="0" rtl="0" algn="ctr">
              <a:spcBef>
                <a:spcPts val="0"/>
              </a:spcBef>
              <a:spcAft>
                <a:spcPts val="0"/>
              </a:spcAft>
              <a:buNone/>
            </a:pPr>
            <a:r>
              <a:rPr b="1" lang="en-US" sz="4000">
                <a:solidFill>
                  <a:schemeClr val="accent1"/>
                </a:solidFill>
              </a:rPr>
              <a:t>Academic Senates</a:t>
            </a:r>
            <a:endParaRPr b="1" sz="4000">
              <a:solidFill>
                <a:schemeClr val="accent1"/>
              </a:solidFill>
            </a:endParaRPr>
          </a:p>
        </p:txBody>
      </p:sp>
      <p:sp>
        <p:nvSpPr>
          <p:cNvPr id="197" name="Google Shape;197;g10f3cbacae3_0_40"/>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68300" lvl="0" marL="457200" rtl="0" algn="l">
              <a:lnSpc>
                <a:spcPct val="115000"/>
              </a:lnSpc>
              <a:spcBef>
                <a:spcPts val="400"/>
              </a:spcBef>
              <a:spcAft>
                <a:spcPts val="0"/>
              </a:spcAft>
              <a:buClr>
                <a:srgbClr val="674831"/>
              </a:buClr>
              <a:buSzPts val="2200"/>
              <a:buAutoNum type="arabicPeriod"/>
            </a:pPr>
            <a:r>
              <a:rPr lang="en-US" sz="2800">
                <a:solidFill>
                  <a:srgbClr val="674831"/>
                </a:solidFill>
                <a:latin typeface="Times New Roman"/>
                <a:ea typeface="Times New Roman"/>
                <a:cs typeface="Times New Roman"/>
                <a:sym typeface="Times New Roman"/>
              </a:rPr>
              <a:t>Equivalence to the minimum qualifications (Equivalency) - Ed Code §87359</a:t>
            </a:r>
            <a:endParaRPr sz="2800">
              <a:solidFill>
                <a:srgbClr val="674831"/>
              </a:solidFill>
              <a:latin typeface="Times New Roman"/>
              <a:ea typeface="Times New Roman"/>
              <a:cs typeface="Times New Roman"/>
              <a:sym typeface="Times New Roman"/>
            </a:endParaRPr>
          </a:p>
          <a:p>
            <a:pPr indent="-368300" lvl="0" marL="457200" rtl="0" algn="l">
              <a:lnSpc>
                <a:spcPct val="115000"/>
              </a:lnSpc>
              <a:spcBef>
                <a:spcPts val="0"/>
              </a:spcBef>
              <a:spcAft>
                <a:spcPts val="0"/>
              </a:spcAft>
              <a:buClr>
                <a:srgbClr val="674831"/>
              </a:buClr>
              <a:buSzPts val="2200"/>
              <a:buAutoNum type="arabicPeriod"/>
            </a:pPr>
            <a:r>
              <a:rPr lang="en-US" sz="2800">
                <a:solidFill>
                  <a:srgbClr val="674831"/>
                </a:solidFill>
                <a:latin typeface="Times New Roman"/>
                <a:ea typeface="Times New Roman"/>
                <a:cs typeface="Times New Roman"/>
                <a:sym typeface="Times New Roman"/>
              </a:rPr>
              <a:t>Faculty hiring processes – Ed Code §87360</a:t>
            </a:r>
            <a:endParaRPr sz="2800">
              <a:solidFill>
                <a:srgbClr val="674831"/>
              </a:solidFill>
              <a:latin typeface="Times New Roman"/>
              <a:ea typeface="Times New Roman"/>
              <a:cs typeface="Times New Roman"/>
              <a:sym typeface="Times New Roman"/>
            </a:endParaRPr>
          </a:p>
          <a:p>
            <a:pPr indent="-368300" lvl="0" marL="457200" rtl="0" algn="l">
              <a:lnSpc>
                <a:spcPct val="115000"/>
              </a:lnSpc>
              <a:spcBef>
                <a:spcPts val="0"/>
              </a:spcBef>
              <a:spcAft>
                <a:spcPts val="0"/>
              </a:spcAft>
              <a:buClr>
                <a:srgbClr val="674831"/>
              </a:buClr>
              <a:buSzPts val="2200"/>
              <a:buAutoNum type="arabicPeriod"/>
            </a:pPr>
            <a:r>
              <a:rPr lang="en-US" sz="2800">
                <a:solidFill>
                  <a:srgbClr val="674831"/>
                </a:solidFill>
                <a:latin typeface="Times New Roman"/>
                <a:ea typeface="Times New Roman"/>
                <a:cs typeface="Times New Roman"/>
                <a:sym typeface="Times New Roman"/>
              </a:rPr>
              <a:t>Administrative retreat to faculty (determining minimum qualifications areas) – Ed Code §87458</a:t>
            </a:r>
            <a:endParaRPr sz="2800">
              <a:solidFill>
                <a:srgbClr val="674831"/>
              </a:solidFill>
              <a:latin typeface="Times New Roman"/>
              <a:ea typeface="Times New Roman"/>
              <a:cs typeface="Times New Roman"/>
              <a:sym typeface="Times New Roman"/>
            </a:endParaRPr>
          </a:p>
          <a:p>
            <a:pPr indent="-368300" lvl="0" marL="457200" rtl="0" algn="l">
              <a:lnSpc>
                <a:spcPct val="115000"/>
              </a:lnSpc>
              <a:spcBef>
                <a:spcPts val="0"/>
              </a:spcBef>
              <a:spcAft>
                <a:spcPts val="0"/>
              </a:spcAft>
              <a:buClr>
                <a:srgbClr val="674831"/>
              </a:buClr>
              <a:buSzPts val="2200"/>
              <a:buAutoNum type="arabicPeriod"/>
            </a:pPr>
            <a:r>
              <a:rPr lang="en-US" sz="2800">
                <a:solidFill>
                  <a:srgbClr val="674831"/>
                </a:solidFill>
                <a:latin typeface="Times New Roman"/>
                <a:ea typeface="Times New Roman"/>
                <a:cs typeface="Times New Roman"/>
                <a:sym typeface="Times New Roman"/>
              </a:rPr>
              <a:t>Establishment of the curriculum committee – Title 5 §55002</a:t>
            </a:r>
            <a:endParaRPr sz="2200">
              <a:solidFill>
                <a:srgbClr val="674831"/>
              </a:solidFill>
            </a:endParaRPr>
          </a:p>
        </p:txBody>
      </p:sp>
      <p:sp>
        <p:nvSpPr>
          <p:cNvPr id="198" name="Google Shape;198;g10f3cbacae3_0_40"/>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g10e6faf7af7_0_190"/>
          <p:cNvSpPr txBox="1"/>
          <p:nvPr>
            <p:ph type="title"/>
          </p:nvPr>
        </p:nvSpPr>
        <p:spPr>
          <a:xfrm>
            <a:off x="227885" y="1335091"/>
            <a:ext cx="3583500" cy="1611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Presenters</a:t>
            </a:r>
            <a:endParaRPr b="1"/>
          </a:p>
        </p:txBody>
      </p:sp>
      <p:sp>
        <p:nvSpPr>
          <p:cNvPr id="58" name="Google Shape;58;g10e6faf7af7_0_190"/>
          <p:cNvSpPr txBox="1"/>
          <p:nvPr>
            <p:ph idx="1" type="body"/>
          </p:nvPr>
        </p:nvSpPr>
        <p:spPr>
          <a:xfrm>
            <a:off x="4373225" y="1043600"/>
            <a:ext cx="6660000" cy="5241900"/>
          </a:xfrm>
          <a:prstGeom prst="rect">
            <a:avLst/>
          </a:prstGeom>
        </p:spPr>
        <p:txBody>
          <a:bodyPr anchorCtr="0" anchor="t" bIns="45700" lIns="91425" spcFirstLastPara="1" rIns="91425" wrap="square" tIns="45700">
            <a:noAutofit/>
          </a:bodyPr>
          <a:lstStyle/>
          <a:p>
            <a:pPr indent="0" lvl="0" marL="0" rtl="0" algn="ctr">
              <a:spcBef>
                <a:spcPts val="1000"/>
              </a:spcBef>
              <a:spcAft>
                <a:spcPts val="0"/>
              </a:spcAft>
              <a:buNone/>
            </a:pPr>
            <a:r>
              <a:rPr b="1" lang="en-US" sz="2800">
                <a:solidFill>
                  <a:schemeClr val="accent1"/>
                </a:solidFill>
                <a:latin typeface="Times New Roman"/>
                <a:ea typeface="Times New Roman"/>
                <a:cs typeface="Times New Roman"/>
                <a:sym typeface="Times New Roman"/>
              </a:rPr>
              <a:t>Description</a:t>
            </a:r>
            <a:endParaRPr b="1" sz="2800">
              <a:solidFill>
                <a:schemeClr val="accent1"/>
              </a:solidFill>
              <a:latin typeface="Times New Roman"/>
              <a:ea typeface="Times New Roman"/>
              <a:cs typeface="Times New Roman"/>
              <a:sym typeface="Times New Roman"/>
            </a:endParaRPr>
          </a:p>
          <a:p>
            <a:pPr indent="0" lvl="0" marL="0" rtl="0" algn="l">
              <a:spcBef>
                <a:spcPts val="1000"/>
              </a:spcBef>
              <a:spcAft>
                <a:spcPts val="0"/>
              </a:spcAft>
              <a:buNone/>
            </a:pPr>
            <a:r>
              <a:rPr lang="en-US">
                <a:latin typeface="Times New Roman"/>
                <a:ea typeface="Times New Roman"/>
                <a:cs typeface="Times New Roman"/>
                <a:sym typeface="Times New Roman"/>
              </a:rPr>
              <a:t>Shared governance in the California Community Colleges is provided for in California Education Code and further clarified in the California Code of Regulations as effective participation or collegial consultation. Join this session for an overview of the rights and responsibilities provided to faculty in the areas academic and professional matters a.k.a the “10+1” and collective bargaining, followed with a deep dive into the opportunities for part-time faculty to take part in shared governance processes, especially in this hybrid world. </a:t>
            </a:r>
            <a:endParaRPr>
              <a:latin typeface="Times New Roman"/>
              <a:ea typeface="Times New Roman"/>
              <a:cs typeface="Times New Roman"/>
              <a:sym typeface="Times New Roman"/>
            </a:endParaRPr>
          </a:p>
        </p:txBody>
      </p:sp>
      <p:sp>
        <p:nvSpPr>
          <p:cNvPr id="59" name="Google Shape;59;g10e6faf7af7_0_190"/>
          <p:cNvSpPr txBox="1"/>
          <p:nvPr>
            <p:ph idx="2" type="body"/>
          </p:nvPr>
        </p:nvSpPr>
        <p:spPr>
          <a:xfrm>
            <a:off x="227875" y="2682799"/>
            <a:ext cx="3583500" cy="2840100"/>
          </a:xfrm>
          <a:prstGeom prst="rect">
            <a:avLst/>
          </a:prstGeom>
        </p:spPr>
        <p:txBody>
          <a:bodyPr anchorCtr="0" anchor="t" bIns="45700" lIns="91425" spcFirstLastPara="1" rIns="91425" wrap="square" tIns="45700">
            <a:normAutofit/>
          </a:bodyPr>
          <a:lstStyle/>
          <a:p>
            <a:pPr indent="0" lvl="0" marL="0" rtl="0" algn="ctr">
              <a:spcBef>
                <a:spcPts val="1000"/>
              </a:spcBef>
              <a:spcAft>
                <a:spcPts val="0"/>
              </a:spcAft>
              <a:buNone/>
            </a:pPr>
            <a:r>
              <a:rPr b="1" lang="en-US" sz="2000">
                <a:solidFill>
                  <a:schemeClr val="accent5"/>
                </a:solidFill>
              </a:rPr>
              <a:t>Ginni May</a:t>
            </a:r>
            <a:endParaRPr b="1" sz="2000">
              <a:solidFill>
                <a:schemeClr val="accent5"/>
              </a:solidFill>
            </a:endParaRPr>
          </a:p>
          <a:p>
            <a:pPr indent="0" lvl="0" marL="0" rtl="0" algn="ctr">
              <a:spcBef>
                <a:spcPts val="1000"/>
              </a:spcBef>
              <a:spcAft>
                <a:spcPts val="0"/>
              </a:spcAft>
              <a:buClr>
                <a:schemeClr val="dk1"/>
              </a:buClr>
              <a:buSzPts val="1100"/>
              <a:buFont typeface="Arial"/>
              <a:buNone/>
            </a:pPr>
            <a:r>
              <a:rPr lang="en-US" sz="2000"/>
              <a:t>ASCCC Vice President </a:t>
            </a:r>
            <a:endParaRPr sz="2000"/>
          </a:p>
          <a:p>
            <a:pPr indent="0" lvl="0" marL="0" rtl="0" algn="ctr">
              <a:spcBef>
                <a:spcPts val="1000"/>
              </a:spcBef>
              <a:spcAft>
                <a:spcPts val="0"/>
              </a:spcAft>
              <a:buClr>
                <a:schemeClr val="dk1"/>
              </a:buClr>
              <a:buSzPts val="1100"/>
              <a:buFont typeface="Arial"/>
              <a:buNone/>
            </a:pPr>
            <a:r>
              <a:rPr b="1" lang="en-US" sz="2000">
                <a:solidFill>
                  <a:schemeClr val="accent5"/>
                </a:solidFill>
              </a:rPr>
              <a:t>Wendy Brill-Wynkoop</a:t>
            </a:r>
            <a:r>
              <a:rPr lang="en-US" sz="2000"/>
              <a:t> FACCC President </a:t>
            </a:r>
            <a:endParaRPr sz="2000"/>
          </a:p>
          <a:p>
            <a:pPr indent="0" lvl="0" marL="0" rtl="0" algn="ctr">
              <a:spcBef>
                <a:spcPts val="1000"/>
              </a:spcBef>
              <a:spcAft>
                <a:spcPts val="0"/>
              </a:spcAft>
              <a:buNone/>
            </a:pPr>
            <a:r>
              <a:rPr b="1" lang="en-US" sz="2000">
                <a:solidFill>
                  <a:schemeClr val="accent5"/>
                </a:solidFill>
              </a:rPr>
              <a:t>Anastasia Zavodny </a:t>
            </a:r>
            <a:endParaRPr b="1" sz="2000">
              <a:solidFill>
                <a:schemeClr val="accent5"/>
              </a:solidFill>
            </a:endParaRPr>
          </a:p>
          <a:p>
            <a:pPr indent="0" lvl="0" marL="0" rtl="0" algn="ctr">
              <a:spcBef>
                <a:spcPts val="1000"/>
              </a:spcBef>
              <a:spcAft>
                <a:spcPts val="0"/>
              </a:spcAft>
              <a:buNone/>
            </a:pPr>
            <a:r>
              <a:rPr lang="en-US" sz="2000"/>
              <a:t>ASCCC Part-Time Faculty Committee</a:t>
            </a:r>
            <a:r>
              <a:rPr lang="en-US"/>
              <a:t> </a:t>
            </a:r>
            <a:endParaRPr/>
          </a:p>
        </p:txBody>
      </p:sp>
      <p:sp>
        <p:nvSpPr>
          <p:cNvPr id="60" name="Google Shape;60;g10e6faf7af7_0_190"/>
          <p:cNvSpPr txBox="1"/>
          <p:nvPr>
            <p:ph idx="12" type="sldNum"/>
          </p:nvPr>
        </p:nvSpPr>
        <p:spPr>
          <a:xfrm>
            <a:off x="9890125" y="6356350"/>
            <a:ext cx="1143000" cy="3684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10c543355eb_0_35"/>
          <p:cNvSpPr txBox="1"/>
          <p:nvPr>
            <p:ph type="title"/>
          </p:nvPr>
        </p:nvSpPr>
        <p:spPr>
          <a:xfrm>
            <a:off x="1277650" y="365125"/>
            <a:ext cx="10046100" cy="13257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b="1" lang="en-US" sz="4800"/>
              <a:t>Subjects within Scope</a:t>
            </a:r>
            <a:endParaRPr b="1" sz="4800"/>
          </a:p>
          <a:p>
            <a:pPr indent="0" lvl="0" marL="0" rtl="0" algn="ctr">
              <a:spcBef>
                <a:spcPts val="0"/>
              </a:spcBef>
              <a:spcAft>
                <a:spcPts val="0"/>
              </a:spcAft>
              <a:buNone/>
            </a:pPr>
            <a:r>
              <a:rPr b="1" lang="en-US">
                <a:solidFill>
                  <a:schemeClr val="accent4"/>
                </a:solidFill>
              </a:rPr>
              <a:t>Bargaining Agents/</a:t>
            </a:r>
            <a:r>
              <a:rPr b="1" lang="en-US">
                <a:solidFill>
                  <a:schemeClr val="accent4"/>
                </a:solidFill>
              </a:rPr>
              <a:t>Unions</a:t>
            </a:r>
            <a:endParaRPr b="1">
              <a:solidFill>
                <a:schemeClr val="accent4"/>
              </a:solidFill>
            </a:endParaRPr>
          </a:p>
          <a:p>
            <a:pPr indent="0" lvl="0" marL="0" rtl="0" algn="ctr">
              <a:lnSpc>
                <a:spcPct val="80000"/>
              </a:lnSpc>
              <a:spcBef>
                <a:spcPts val="600"/>
              </a:spcBef>
              <a:spcAft>
                <a:spcPts val="0"/>
              </a:spcAft>
              <a:buClr>
                <a:schemeClr val="dk1"/>
              </a:buClr>
              <a:buSzPct val="55000"/>
              <a:buFont typeface="Arial"/>
              <a:buNone/>
            </a:pPr>
            <a:r>
              <a:rPr b="1" lang="en-US" sz="2000">
                <a:solidFill>
                  <a:srgbClr val="404040"/>
                </a:solidFill>
                <a:latin typeface="Arial"/>
                <a:ea typeface="Arial"/>
                <a:cs typeface="Arial"/>
                <a:sym typeface="Arial"/>
              </a:rPr>
              <a:t>California Government Code section 3543.2 Scope of Representation</a:t>
            </a:r>
            <a:endParaRPr b="1" sz="2000">
              <a:solidFill>
                <a:srgbClr val="404040"/>
              </a:solidFill>
              <a:latin typeface="Arial"/>
              <a:ea typeface="Arial"/>
              <a:cs typeface="Arial"/>
              <a:sym typeface="Arial"/>
            </a:endParaRPr>
          </a:p>
          <a:p>
            <a:pPr indent="0" lvl="0" marL="0" rtl="0" algn="ctr">
              <a:spcBef>
                <a:spcPts val="0"/>
              </a:spcBef>
              <a:spcAft>
                <a:spcPts val="0"/>
              </a:spcAft>
              <a:buNone/>
            </a:pPr>
            <a:r>
              <a:t/>
            </a:r>
            <a:endParaRPr b="1">
              <a:solidFill>
                <a:schemeClr val="accent4"/>
              </a:solidFill>
            </a:endParaRPr>
          </a:p>
        </p:txBody>
      </p:sp>
      <p:sp>
        <p:nvSpPr>
          <p:cNvPr id="205" name="Google Shape;205;g10c543355eb_0_35"/>
          <p:cNvSpPr txBox="1"/>
          <p:nvPr>
            <p:ph idx="1" type="body"/>
          </p:nvPr>
        </p:nvSpPr>
        <p:spPr>
          <a:xfrm>
            <a:off x="1277650" y="1798325"/>
            <a:ext cx="7499100" cy="4473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sz="2300">
                <a:latin typeface="Times New Roman"/>
                <a:ea typeface="Times New Roman"/>
                <a:cs typeface="Times New Roman"/>
                <a:sym typeface="Times New Roman"/>
              </a:rPr>
              <a:t>a.     School calendar;</a:t>
            </a:r>
            <a:endParaRPr sz="2300">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US" sz="2300">
                <a:latin typeface="Times New Roman"/>
                <a:ea typeface="Times New Roman"/>
                <a:cs typeface="Times New Roman"/>
                <a:sym typeface="Times New Roman"/>
              </a:rPr>
              <a:t>b.     Compensation;</a:t>
            </a:r>
            <a:endParaRPr sz="2300">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US" sz="2300">
                <a:latin typeface="Times New Roman"/>
                <a:ea typeface="Times New Roman"/>
                <a:cs typeface="Times New Roman"/>
                <a:sym typeface="Times New Roman"/>
              </a:rPr>
              <a:t>c.     Wages;</a:t>
            </a:r>
            <a:endParaRPr sz="2300">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US" sz="2300">
                <a:latin typeface="Times New Roman"/>
                <a:ea typeface="Times New Roman"/>
                <a:cs typeface="Times New Roman"/>
                <a:sym typeface="Times New Roman"/>
              </a:rPr>
              <a:t>d.     Hours of employment;</a:t>
            </a:r>
            <a:endParaRPr sz="2300">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US" sz="2300">
                <a:latin typeface="Times New Roman"/>
                <a:ea typeface="Times New Roman"/>
                <a:cs typeface="Times New Roman"/>
                <a:sym typeface="Times New Roman"/>
              </a:rPr>
              <a:t>e.     Terms and conditions of employment - health and welfare benefits;</a:t>
            </a:r>
            <a:endParaRPr sz="2300">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US" sz="2300">
                <a:latin typeface="Times New Roman"/>
                <a:ea typeface="Times New Roman"/>
                <a:cs typeface="Times New Roman"/>
                <a:sym typeface="Times New Roman"/>
              </a:rPr>
              <a:t>f.      Leave;</a:t>
            </a:r>
            <a:endParaRPr sz="2300">
              <a:latin typeface="Times New Roman"/>
              <a:ea typeface="Times New Roman"/>
              <a:cs typeface="Times New Roman"/>
              <a:sym typeface="Times New Roman"/>
            </a:endParaRPr>
          </a:p>
          <a:p>
            <a:pPr indent="0" lvl="0" marL="0" rtl="0" algn="l">
              <a:spcBef>
                <a:spcPts val="1200"/>
              </a:spcBef>
              <a:spcAft>
                <a:spcPts val="0"/>
              </a:spcAft>
              <a:buClr>
                <a:srgbClr val="404040"/>
              </a:buClr>
              <a:buSzPts val="2300"/>
              <a:buFont typeface="Arial"/>
              <a:buNone/>
            </a:pPr>
            <a:r>
              <a:rPr lang="en-US" sz="2300">
                <a:latin typeface="Times New Roman"/>
                <a:ea typeface="Times New Roman"/>
                <a:cs typeface="Times New Roman"/>
                <a:sym typeface="Times New Roman"/>
              </a:rPr>
              <a:t>g.     Transfer and reassignment policies;</a:t>
            </a:r>
            <a:endParaRPr sz="2300">
              <a:latin typeface="Times New Roman"/>
              <a:ea typeface="Times New Roman"/>
              <a:cs typeface="Times New Roman"/>
              <a:sym typeface="Times New Roman"/>
            </a:endParaRPr>
          </a:p>
          <a:p>
            <a:pPr indent="0" lvl="0" marL="0" rtl="0" algn="l">
              <a:spcBef>
                <a:spcPts val="1200"/>
              </a:spcBef>
              <a:spcAft>
                <a:spcPts val="1200"/>
              </a:spcAft>
              <a:buClr>
                <a:schemeClr val="dk1"/>
              </a:buClr>
              <a:buSzPts val="1100"/>
              <a:buFont typeface="Arial"/>
              <a:buNone/>
            </a:pPr>
            <a:r>
              <a:rPr lang="en-US">
                <a:latin typeface="Times New Roman"/>
                <a:ea typeface="Times New Roman"/>
                <a:cs typeface="Times New Roman"/>
                <a:sym typeface="Times New Roman"/>
              </a:rPr>
              <a:t>h</a:t>
            </a:r>
            <a:r>
              <a:rPr lang="en-US" sz="2200">
                <a:latin typeface="Times New Roman"/>
                <a:ea typeface="Times New Roman"/>
                <a:cs typeface="Times New Roman"/>
                <a:sym typeface="Times New Roman"/>
              </a:rPr>
              <a:t>.     Safety conditions;</a:t>
            </a:r>
            <a:endParaRPr>
              <a:latin typeface="Times New Roman"/>
              <a:ea typeface="Times New Roman"/>
              <a:cs typeface="Times New Roman"/>
              <a:sym typeface="Times New Roman"/>
            </a:endParaRPr>
          </a:p>
        </p:txBody>
      </p:sp>
      <p:sp>
        <p:nvSpPr>
          <p:cNvPr id="206" name="Google Shape;206;g10c543355eb_0_35"/>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207" name="Google Shape;207;g10c543355eb_0_35"/>
          <p:cNvPicPr preferRelativeResize="0"/>
          <p:nvPr/>
        </p:nvPicPr>
        <p:blipFill>
          <a:blip r:embed="rId3">
            <a:alphaModFix/>
          </a:blip>
          <a:stretch>
            <a:fillRect/>
          </a:stretch>
        </p:blipFill>
        <p:spPr>
          <a:xfrm>
            <a:off x="8776754" y="2163629"/>
            <a:ext cx="2834425" cy="28344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g10f3cbacae3_0_33"/>
          <p:cNvSpPr txBox="1"/>
          <p:nvPr>
            <p:ph type="title"/>
          </p:nvPr>
        </p:nvSpPr>
        <p:spPr>
          <a:xfrm>
            <a:off x="1277650" y="365125"/>
            <a:ext cx="10046100" cy="13257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b="1" lang="en-US" sz="4800"/>
              <a:t>Subjects within Scope</a:t>
            </a:r>
            <a:endParaRPr b="1" sz="4800"/>
          </a:p>
          <a:p>
            <a:pPr indent="0" lvl="0" marL="0" rtl="0" algn="ctr">
              <a:spcBef>
                <a:spcPts val="0"/>
              </a:spcBef>
              <a:spcAft>
                <a:spcPts val="0"/>
              </a:spcAft>
              <a:buNone/>
            </a:pPr>
            <a:r>
              <a:rPr b="1" lang="en-US">
                <a:solidFill>
                  <a:schemeClr val="accent4"/>
                </a:solidFill>
              </a:rPr>
              <a:t>Bargaining Agents/Unions</a:t>
            </a:r>
            <a:endParaRPr b="1">
              <a:solidFill>
                <a:schemeClr val="accent4"/>
              </a:solidFill>
            </a:endParaRPr>
          </a:p>
          <a:p>
            <a:pPr indent="0" lvl="0" marL="0" rtl="0" algn="ctr">
              <a:lnSpc>
                <a:spcPct val="80000"/>
              </a:lnSpc>
              <a:spcBef>
                <a:spcPts val="600"/>
              </a:spcBef>
              <a:spcAft>
                <a:spcPts val="0"/>
              </a:spcAft>
              <a:buClr>
                <a:schemeClr val="dk1"/>
              </a:buClr>
              <a:buSzPct val="55000"/>
              <a:buFont typeface="Arial"/>
              <a:buNone/>
            </a:pPr>
            <a:r>
              <a:rPr b="1" lang="en-US" sz="2000">
                <a:solidFill>
                  <a:srgbClr val="404040"/>
                </a:solidFill>
                <a:latin typeface="Arial"/>
                <a:ea typeface="Arial"/>
                <a:cs typeface="Arial"/>
                <a:sym typeface="Arial"/>
              </a:rPr>
              <a:t>California Government Code section 3543.2 Scope of Representation</a:t>
            </a:r>
            <a:endParaRPr b="1" sz="2000">
              <a:solidFill>
                <a:srgbClr val="404040"/>
              </a:solidFill>
              <a:latin typeface="Arial"/>
              <a:ea typeface="Arial"/>
              <a:cs typeface="Arial"/>
              <a:sym typeface="Arial"/>
            </a:endParaRPr>
          </a:p>
          <a:p>
            <a:pPr indent="0" lvl="0" marL="0" rtl="0" algn="ctr">
              <a:spcBef>
                <a:spcPts val="0"/>
              </a:spcBef>
              <a:spcAft>
                <a:spcPts val="0"/>
              </a:spcAft>
              <a:buNone/>
            </a:pPr>
            <a:r>
              <a:t/>
            </a:r>
            <a:endParaRPr b="1">
              <a:solidFill>
                <a:schemeClr val="accent4"/>
              </a:solidFill>
            </a:endParaRPr>
          </a:p>
        </p:txBody>
      </p:sp>
      <p:sp>
        <p:nvSpPr>
          <p:cNvPr id="214" name="Google Shape;214;g10f3cbacae3_0_33"/>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rgbClr val="404040"/>
              </a:buClr>
              <a:buSzPts val="2200"/>
              <a:buFont typeface="Arial"/>
              <a:buNone/>
            </a:pPr>
            <a:r>
              <a:rPr lang="en-US" sz="2200">
                <a:latin typeface="Times New Roman"/>
                <a:ea typeface="Times New Roman"/>
                <a:cs typeface="Times New Roman"/>
                <a:sym typeface="Times New Roman"/>
              </a:rPr>
              <a:t>i.       Class size;</a:t>
            </a:r>
            <a:endParaRPr sz="2200">
              <a:latin typeface="Times New Roman"/>
              <a:ea typeface="Times New Roman"/>
              <a:cs typeface="Times New Roman"/>
              <a:sym typeface="Times New Roman"/>
            </a:endParaRPr>
          </a:p>
          <a:p>
            <a:pPr indent="0" lvl="0" marL="0" rtl="0" algn="l">
              <a:spcBef>
                <a:spcPts val="1200"/>
              </a:spcBef>
              <a:spcAft>
                <a:spcPts val="0"/>
              </a:spcAft>
              <a:buClr>
                <a:srgbClr val="404040"/>
              </a:buClr>
              <a:buSzPts val="2200"/>
              <a:buFont typeface="Arial"/>
              <a:buNone/>
            </a:pPr>
            <a:r>
              <a:rPr lang="en-US" sz="2200">
                <a:latin typeface="Times New Roman"/>
                <a:ea typeface="Times New Roman"/>
                <a:cs typeface="Times New Roman"/>
                <a:sym typeface="Times New Roman"/>
              </a:rPr>
              <a:t>j.       Procedures for evaluation of employees;</a:t>
            </a:r>
            <a:endParaRPr sz="2200">
              <a:latin typeface="Times New Roman"/>
              <a:ea typeface="Times New Roman"/>
              <a:cs typeface="Times New Roman"/>
              <a:sym typeface="Times New Roman"/>
            </a:endParaRPr>
          </a:p>
          <a:p>
            <a:pPr indent="0" lvl="0" marL="0" rtl="0" algn="l">
              <a:spcBef>
                <a:spcPts val="1200"/>
              </a:spcBef>
              <a:spcAft>
                <a:spcPts val="0"/>
              </a:spcAft>
              <a:buClr>
                <a:srgbClr val="404040"/>
              </a:buClr>
              <a:buSzPts val="2200"/>
              <a:buFont typeface="Arial"/>
              <a:buNone/>
            </a:pPr>
            <a:r>
              <a:rPr lang="en-US" sz="2200">
                <a:latin typeface="Times New Roman"/>
                <a:ea typeface="Times New Roman"/>
                <a:cs typeface="Times New Roman"/>
                <a:sym typeface="Times New Roman"/>
              </a:rPr>
              <a:t>k.      Organization security;</a:t>
            </a:r>
            <a:endParaRPr sz="2200">
              <a:latin typeface="Times New Roman"/>
              <a:ea typeface="Times New Roman"/>
              <a:cs typeface="Times New Roman"/>
              <a:sym typeface="Times New Roman"/>
            </a:endParaRPr>
          </a:p>
          <a:p>
            <a:pPr indent="0" lvl="0" marL="0" rtl="0" algn="l">
              <a:spcBef>
                <a:spcPts val="1200"/>
              </a:spcBef>
              <a:spcAft>
                <a:spcPts val="0"/>
              </a:spcAft>
              <a:buClr>
                <a:srgbClr val="404040"/>
              </a:buClr>
              <a:buSzPts val="2200"/>
              <a:buFont typeface="Arial"/>
              <a:buNone/>
            </a:pPr>
            <a:r>
              <a:rPr lang="en-US" sz="2200">
                <a:latin typeface="Times New Roman"/>
                <a:ea typeface="Times New Roman"/>
                <a:cs typeface="Times New Roman"/>
                <a:sym typeface="Times New Roman"/>
              </a:rPr>
              <a:t>l.       Procedures for processing grievances;</a:t>
            </a:r>
            <a:endParaRPr sz="2200">
              <a:latin typeface="Times New Roman"/>
              <a:ea typeface="Times New Roman"/>
              <a:cs typeface="Times New Roman"/>
              <a:sym typeface="Times New Roman"/>
            </a:endParaRPr>
          </a:p>
          <a:p>
            <a:pPr indent="0" lvl="0" marL="0" rtl="0" algn="l">
              <a:spcBef>
                <a:spcPts val="1200"/>
              </a:spcBef>
              <a:spcAft>
                <a:spcPts val="0"/>
              </a:spcAft>
              <a:buClr>
                <a:srgbClr val="404040"/>
              </a:buClr>
              <a:buSzPts val="2200"/>
              <a:buFont typeface="Arial"/>
              <a:buNone/>
            </a:pPr>
            <a:r>
              <a:rPr lang="en-US" sz="2200">
                <a:latin typeface="Times New Roman"/>
                <a:ea typeface="Times New Roman"/>
                <a:cs typeface="Times New Roman"/>
                <a:sym typeface="Times New Roman"/>
              </a:rPr>
              <a:t>m.    Layoff procedures;</a:t>
            </a:r>
            <a:endParaRPr sz="2200">
              <a:latin typeface="Times New Roman"/>
              <a:ea typeface="Times New Roman"/>
              <a:cs typeface="Times New Roman"/>
              <a:sym typeface="Times New Roman"/>
            </a:endParaRPr>
          </a:p>
          <a:p>
            <a:pPr indent="0" lvl="0" marL="0" rtl="0" algn="l">
              <a:spcBef>
                <a:spcPts val="1200"/>
              </a:spcBef>
              <a:spcAft>
                <a:spcPts val="0"/>
              </a:spcAft>
              <a:buClr>
                <a:srgbClr val="404040"/>
              </a:buClr>
              <a:buSzPts val="2200"/>
              <a:buFont typeface="Arial"/>
              <a:buNone/>
            </a:pPr>
            <a:r>
              <a:rPr lang="en-US" sz="2200">
                <a:latin typeface="Times New Roman"/>
                <a:ea typeface="Times New Roman"/>
                <a:cs typeface="Times New Roman"/>
                <a:sym typeface="Times New Roman"/>
              </a:rPr>
              <a:t>n.     Alternative compensation or benefits for employees adversely affected by pension limitations;</a:t>
            </a:r>
            <a:endParaRPr sz="2200">
              <a:latin typeface="Times New Roman"/>
              <a:ea typeface="Times New Roman"/>
              <a:cs typeface="Times New Roman"/>
              <a:sym typeface="Times New Roman"/>
            </a:endParaRPr>
          </a:p>
          <a:p>
            <a:pPr indent="0" lvl="0" marL="0" rtl="0" algn="l">
              <a:spcBef>
                <a:spcPts val="1200"/>
              </a:spcBef>
              <a:spcAft>
                <a:spcPts val="1200"/>
              </a:spcAft>
              <a:buClr>
                <a:srgbClr val="404040"/>
              </a:buClr>
              <a:buSzPts val="2200"/>
              <a:buFont typeface="Arial"/>
              <a:buNone/>
            </a:pPr>
            <a:r>
              <a:rPr lang="en-US" sz="2200">
                <a:latin typeface="Times New Roman"/>
                <a:ea typeface="Times New Roman"/>
                <a:cs typeface="Times New Roman"/>
                <a:sym typeface="Times New Roman"/>
              </a:rPr>
              <a:t>o.     Additional compensation or salary schedule based on criteria other than years of training and experience.</a:t>
            </a:r>
            <a:endParaRPr sz="2300">
              <a:latin typeface="Times New Roman"/>
              <a:ea typeface="Times New Roman"/>
              <a:cs typeface="Times New Roman"/>
              <a:sym typeface="Times New Roman"/>
            </a:endParaRPr>
          </a:p>
        </p:txBody>
      </p:sp>
      <p:sp>
        <p:nvSpPr>
          <p:cNvPr id="215" name="Google Shape;215;g10f3cbacae3_0_33"/>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g10c50a1d883_1_0"/>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Academic Senate/Bargaining Agent (exclusive representative) Overlap</a:t>
            </a:r>
            <a:endParaRPr b="1"/>
          </a:p>
        </p:txBody>
      </p:sp>
      <p:sp>
        <p:nvSpPr>
          <p:cNvPr id="222" name="Google Shape;222;g10c50a1d883_1_0"/>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42900" lvl="0" marL="457200" rtl="0" algn="l">
              <a:lnSpc>
                <a:spcPct val="115000"/>
              </a:lnSpc>
              <a:spcBef>
                <a:spcPts val="400"/>
              </a:spcBef>
              <a:spcAft>
                <a:spcPts val="0"/>
              </a:spcAft>
              <a:buSzPts val="1800"/>
              <a:buFont typeface="Times New Roman"/>
              <a:buChar char="•"/>
            </a:pPr>
            <a:r>
              <a:rPr b="1" lang="en-US">
                <a:latin typeface="Times New Roman"/>
                <a:ea typeface="Times New Roman"/>
                <a:cs typeface="Times New Roman"/>
                <a:sym typeface="Times New Roman"/>
              </a:rPr>
              <a:t>Tenure Evaluation Procedures – Ed Code §87610.1 (a)</a:t>
            </a:r>
            <a:endParaRPr b="1">
              <a:latin typeface="Times New Roman"/>
              <a:ea typeface="Times New Roman"/>
              <a:cs typeface="Times New Roman"/>
              <a:sym typeface="Times New Roman"/>
            </a:endParaRPr>
          </a:p>
          <a:p>
            <a:pPr indent="0" lvl="0" marL="0" rtl="0" algn="l">
              <a:lnSpc>
                <a:spcPct val="115000"/>
              </a:lnSpc>
              <a:spcBef>
                <a:spcPts val="600"/>
              </a:spcBef>
              <a:spcAft>
                <a:spcPts val="0"/>
              </a:spcAft>
              <a:buClr>
                <a:schemeClr val="dk1"/>
              </a:buClr>
              <a:buSzPts val="1100"/>
              <a:buFont typeface="Arial"/>
              <a:buNone/>
            </a:pPr>
            <a:r>
              <a:rPr lang="en-US" sz="2200">
                <a:latin typeface="Times New Roman"/>
                <a:ea typeface="Times New Roman"/>
                <a:cs typeface="Times New Roman"/>
                <a:sym typeface="Times New Roman"/>
              </a:rPr>
              <a:t>The faculty's exclusive representative </a:t>
            </a:r>
            <a:r>
              <a:rPr b="1" lang="en-US" sz="2200">
                <a:latin typeface="Times New Roman"/>
                <a:ea typeface="Times New Roman"/>
                <a:cs typeface="Times New Roman"/>
                <a:sym typeface="Times New Roman"/>
              </a:rPr>
              <a:t>shall consult with the academic senate </a:t>
            </a:r>
            <a:r>
              <a:rPr lang="en-US" sz="2200">
                <a:latin typeface="Times New Roman"/>
                <a:ea typeface="Times New Roman"/>
                <a:cs typeface="Times New Roman"/>
                <a:sym typeface="Times New Roman"/>
              </a:rPr>
              <a:t>prior to engaging in collective bargaining regarding those procedures.</a:t>
            </a:r>
            <a:endParaRPr sz="2200">
              <a:latin typeface="Times New Roman"/>
              <a:ea typeface="Times New Roman"/>
              <a:cs typeface="Times New Roman"/>
              <a:sym typeface="Times New Roman"/>
            </a:endParaRPr>
          </a:p>
          <a:p>
            <a:pPr indent="-342900" lvl="0" marL="457200" rtl="0" algn="l">
              <a:lnSpc>
                <a:spcPct val="115000"/>
              </a:lnSpc>
              <a:spcBef>
                <a:spcPts val="600"/>
              </a:spcBef>
              <a:spcAft>
                <a:spcPts val="0"/>
              </a:spcAft>
              <a:buSzPts val="1800"/>
              <a:buFont typeface="Times New Roman"/>
              <a:buChar char="•"/>
            </a:pPr>
            <a:r>
              <a:rPr b="1" lang="en-US">
                <a:latin typeface="Times New Roman"/>
                <a:ea typeface="Times New Roman"/>
                <a:cs typeface="Times New Roman"/>
                <a:sym typeface="Times New Roman"/>
              </a:rPr>
              <a:t>Faculty Evaluation Procedures – Ed Code §87663 (f)</a:t>
            </a:r>
            <a:endParaRPr b="1">
              <a:latin typeface="Times New Roman"/>
              <a:ea typeface="Times New Roman"/>
              <a:cs typeface="Times New Roman"/>
              <a:sym typeface="Times New Roman"/>
            </a:endParaRPr>
          </a:p>
          <a:p>
            <a:pPr indent="0" lvl="0" marL="0" rtl="0" algn="l">
              <a:lnSpc>
                <a:spcPct val="115000"/>
              </a:lnSpc>
              <a:spcBef>
                <a:spcPts val="600"/>
              </a:spcBef>
              <a:spcAft>
                <a:spcPts val="0"/>
              </a:spcAft>
              <a:buClr>
                <a:schemeClr val="dk1"/>
              </a:buClr>
              <a:buSzPts val="1100"/>
              <a:buFont typeface="Arial"/>
              <a:buNone/>
            </a:pPr>
            <a:r>
              <a:rPr lang="en-US" sz="2200">
                <a:latin typeface="Times New Roman"/>
                <a:ea typeface="Times New Roman"/>
                <a:cs typeface="Times New Roman"/>
                <a:sym typeface="Times New Roman"/>
              </a:rPr>
              <a:t>The faculty's exclusive representative </a:t>
            </a:r>
            <a:r>
              <a:rPr b="1" lang="en-US" sz="2200">
                <a:latin typeface="Times New Roman"/>
                <a:ea typeface="Times New Roman"/>
                <a:cs typeface="Times New Roman"/>
                <a:sym typeface="Times New Roman"/>
              </a:rPr>
              <a:t>shall consult with the academic senate</a:t>
            </a:r>
            <a:r>
              <a:rPr lang="en-US" sz="2200">
                <a:latin typeface="Times New Roman"/>
                <a:ea typeface="Times New Roman"/>
                <a:cs typeface="Times New Roman"/>
                <a:sym typeface="Times New Roman"/>
              </a:rPr>
              <a:t> prior to engaging in collective bargaining regarding those procedures.</a:t>
            </a:r>
            <a:endParaRPr sz="2200">
              <a:latin typeface="Times New Roman"/>
              <a:ea typeface="Times New Roman"/>
              <a:cs typeface="Times New Roman"/>
              <a:sym typeface="Times New Roman"/>
            </a:endParaRPr>
          </a:p>
          <a:p>
            <a:pPr indent="-342900" lvl="0" marL="457200" rtl="0" algn="l">
              <a:lnSpc>
                <a:spcPct val="115000"/>
              </a:lnSpc>
              <a:spcBef>
                <a:spcPts val="600"/>
              </a:spcBef>
              <a:spcAft>
                <a:spcPts val="0"/>
              </a:spcAft>
              <a:buSzPts val="1800"/>
              <a:buFont typeface="Times New Roman"/>
              <a:buChar char="•"/>
            </a:pPr>
            <a:r>
              <a:rPr b="1" lang="en-US">
                <a:latin typeface="Times New Roman"/>
                <a:ea typeface="Times New Roman"/>
                <a:cs typeface="Times New Roman"/>
                <a:sym typeface="Times New Roman"/>
              </a:rPr>
              <a:t>Faculty Service Areas – Ed Code §87743.2</a:t>
            </a:r>
            <a:endParaRPr b="1">
              <a:latin typeface="Times New Roman"/>
              <a:ea typeface="Times New Roman"/>
              <a:cs typeface="Times New Roman"/>
              <a:sym typeface="Times New Roman"/>
            </a:endParaRPr>
          </a:p>
          <a:p>
            <a:pPr indent="0" lvl="0" marL="0" rtl="0" algn="l">
              <a:lnSpc>
                <a:spcPct val="115000"/>
              </a:lnSpc>
              <a:spcBef>
                <a:spcPts val="600"/>
              </a:spcBef>
              <a:spcAft>
                <a:spcPts val="600"/>
              </a:spcAft>
              <a:buNone/>
            </a:pPr>
            <a:r>
              <a:rPr lang="en-US" sz="2200">
                <a:latin typeface="Times New Roman"/>
                <a:ea typeface="Times New Roman"/>
                <a:cs typeface="Times New Roman"/>
                <a:sym typeface="Times New Roman"/>
              </a:rPr>
              <a:t>The exclusive representative </a:t>
            </a:r>
            <a:r>
              <a:rPr b="1" lang="en-US" sz="2200">
                <a:latin typeface="Times New Roman"/>
                <a:ea typeface="Times New Roman"/>
                <a:cs typeface="Times New Roman"/>
                <a:sym typeface="Times New Roman"/>
              </a:rPr>
              <a:t>shall consult with the academic senate</a:t>
            </a:r>
            <a:r>
              <a:rPr lang="en-US" sz="2200">
                <a:latin typeface="Times New Roman"/>
                <a:ea typeface="Times New Roman"/>
                <a:cs typeface="Times New Roman"/>
                <a:sym typeface="Times New Roman"/>
              </a:rPr>
              <a:t> in developing its proposals with regards to faculty service areas.</a:t>
            </a:r>
            <a:endParaRPr>
              <a:latin typeface="Times New Roman"/>
              <a:ea typeface="Times New Roman"/>
              <a:cs typeface="Times New Roman"/>
              <a:sym typeface="Times New Roman"/>
            </a:endParaRPr>
          </a:p>
        </p:txBody>
      </p:sp>
      <p:sp>
        <p:nvSpPr>
          <p:cNvPr id="223" name="Google Shape;223;g10c50a1d883_1_0"/>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g10c543355eb_0_42"/>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sz="4800"/>
              <a:t>Overlap - in a Nutshell</a:t>
            </a:r>
            <a:endParaRPr b="1" sz="4000">
              <a:solidFill>
                <a:srgbClr val="38761D"/>
              </a:solidFill>
            </a:endParaRPr>
          </a:p>
        </p:txBody>
      </p:sp>
      <p:sp>
        <p:nvSpPr>
          <p:cNvPr id="230" name="Google Shape;230;g10c543355eb_0_42"/>
          <p:cNvSpPr txBox="1"/>
          <p:nvPr>
            <p:ph idx="1" type="body"/>
          </p:nvPr>
        </p:nvSpPr>
        <p:spPr>
          <a:xfrm>
            <a:off x="1277650" y="1456875"/>
            <a:ext cx="9542400" cy="4814700"/>
          </a:xfrm>
          <a:prstGeom prst="rect">
            <a:avLst/>
          </a:prstGeom>
        </p:spPr>
        <p:txBody>
          <a:bodyPr anchorCtr="0" anchor="t" bIns="45700" lIns="91425" spcFirstLastPara="1" rIns="91425" wrap="square" tIns="45700">
            <a:noAutofit/>
          </a:bodyPr>
          <a:lstStyle/>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Academic Calendar</a:t>
            </a:r>
            <a:endParaRPr>
              <a:latin typeface="Times New Roman"/>
              <a:ea typeface="Times New Roman"/>
              <a:cs typeface="Times New Roman"/>
              <a:sym typeface="Times New Roman"/>
            </a:endParaRPr>
          </a:p>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Faculty Evaluations</a:t>
            </a:r>
            <a:endParaRPr>
              <a:latin typeface="Times New Roman"/>
              <a:ea typeface="Times New Roman"/>
              <a:cs typeface="Times New Roman"/>
              <a:sym typeface="Times New Roman"/>
            </a:endParaRPr>
          </a:p>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Tenure Review Process</a:t>
            </a:r>
            <a:endParaRPr>
              <a:latin typeface="Times New Roman"/>
              <a:ea typeface="Times New Roman"/>
              <a:cs typeface="Times New Roman"/>
              <a:sym typeface="Times New Roman"/>
            </a:endParaRPr>
          </a:p>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Faculty Hiring Procedures (job duties and compensation)</a:t>
            </a:r>
            <a:endParaRPr>
              <a:latin typeface="Times New Roman"/>
              <a:ea typeface="Times New Roman"/>
              <a:cs typeface="Times New Roman"/>
              <a:sym typeface="Times New Roman"/>
            </a:endParaRPr>
          </a:p>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Enrollment Management (class size, modality, and more)</a:t>
            </a:r>
            <a:endParaRPr>
              <a:latin typeface="Times New Roman"/>
              <a:ea typeface="Times New Roman"/>
              <a:cs typeface="Times New Roman"/>
              <a:sym typeface="Times New Roman"/>
            </a:endParaRPr>
          </a:p>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Program Viability/Discontinuance</a:t>
            </a:r>
            <a:endParaRPr>
              <a:latin typeface="Times New Roman"/>
              <a:ea typeface="Times New Roman"/>
              <a:cs typeface="Times New Roman"/>
              <a:sym typeface="Times New Roman"/>
            </a:endParaRPr>
          </a:p>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Office Assignment</a:t>
            </a:r>
            <a:endParaRPr>
              <a:latin typeface="Times New Roman"/>
              <a:ea typeface="Times New Roman"/>
              <a:cs typeface="Times New Roman"/>
              <a:sym typeface="Times New Roman"/>
            </a:endParaRPr>
          </a:p>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Textbooks</a:t>
            </a:r>
            <a:endParaRPr>
              <a:latin typeface="Times New Roman"/>
              <a:ea typeface="Times New Roman"/>
              <a:cs typeface="Times New Roman"/>
              <a:sym typeface="Times New Roman"/>
            </a:endParaRPr>
          </a:p>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Professional Development</a:t>
            </a:r>
            <a:endParaRPr>
              <a:latin typeface="Times New Roman"/>
              <a:ea typeface="Times New Roman"/>
              <a:cs typeface="Times New Roman"/>
              <a:sym typeface="Times New Roman"/>
            </a:endParaRPr>
          </a:p>
          <a:p>
            <a:pPr indent="-339090" lvl="0" marL="457200" rtl="0" algn="l">
              <a:lnSpc>
                <a:spcPct val="115000"/>
              </a:lnSpc>
              <a:spcBef>
                <a:spcPts val="0"/>
              </a:spcBef>
              <a:spcAft>
                <a:spcPts val="0"/>
              </a:spcAft>
              <a:buSzPts val="1740"/>
              <a:buFont typeface="Times New Roman"/>
              <a:buChar char="●"/>
            </a:pPr>
            <a:r>
              <a:rPr lang="en-US">
                <a:latin typeface="Times New Roman"/>
                <a:ea typeface="Times New Roman"/>
                <a:cs typeface="Times New Roman"/>
                <a:sym typeface="Times New Roman"/>
              </a:rPr>
              <a:t>Academic Freedom</a:t>
            </a:r>
            <a:endParaRPr>
              <a:latin typeface="Times New Roman"/>
              <a:ea typeface="Times New Roman"/>
              <a:cs typeface="Times New Roman"/>
              <a:sym typeface="Times New Roman"/>
            </a:endParaRPr>
          </a:p>
        </p:txBody>
      </p:sp>
      <p:sp>
        <p:nvSpPr>
          <p:cNvPr id="231" name="Google Shape;231;g10c543355eb_0_42"/>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232" name="Google Shape;232;g10c543355eb_0_42"/>
          <p:cNvPicPr preferRelativeResize="0"/>
          <p:nvPr/>
        </p:nvPicPr>
        <p:blipFill>
          <a:blip r:embed="rId3">
            <a:alphaModFix/>
          </a:blip>
          <a:stretch>
            <a:fillRect/>
          </a:stretch>
        </p:blipFill>
        <p:spPr>
          <a:xfrm>
            <a:off x="7253955" y="3930025"/>
            <a:ext cx="3743725" cy="23415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11196b652a3_1_7"/>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sz="3200"/>
              <a:t>Local Policy and Collective Bargaining Agreement…</a:t>
            </a:r>
            <a:endParaRPr b="1" sz="3200"/>
          </a:p>
        </p:txBody>
      </p:sp>
      <p:sp>
        <p:nvSpPr>
          <p:cNvPr id="239" name="Google Shape;239;g11196b652a3_1_7"/>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42900" lvl="0" marL="457200" rtl="0" algn="l">
              <a:lnSpc>
                <a:spcPct val="115000"/>
              </a:lnSpc>
              <a:spcBef>
                <a:spcPts val="1000"/>
              </a:spcBef>
              <a:spcAft>
                <a:spcPts val="0"/>
              </a:spcAft>
              <a:buSzPts val="1800"/>
              <a:buFont typeface="Times New Roman"/>
              <a:buChar char="•"/>
            </a:pPr>
            <a:r>
              <a:rPr lang="en-US">
                <a:latin typeface="Times New Roman"/>
                <a:ea typeface="Times New Roman"/>
                <a:cs typeface="Times New Roman"/>
                <a:sym typeface="Times New Roman"/>
              </a:rPr>
              <a:t>How do they differ?</a:t>
            </a:r>
            <a:endParaRPr>
              <a:latin typeface="Times New Roman"/>
              <a:ea typeface="Times New Roman"/>
              <a:cs typeface="Times New Roman"/>
              <a:sym typeface="Times New Roman"/>
            </a:endParaRPr>
          </a:p>
          <a:p>
            <a:pPr indent="-342900" lvl="0" marL="4572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How do they differ between and among colleges?</a:t>
            </a:r>
            <a:endParaRPr>
              <a:latin typeface="Times New Roman"/>
              <a:ea typeface="Times New Roman"/>
              <a:cs typeface="Times New Roman"/>
              <a:sym typeface="Times New Roman"/>
            </a:endParaRPr>
          </a:p>
          <a:p>
            <a:pPr indent="-342900" lvl="0" marL="4572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Where do you find them?</a:t>
            </a:r>
            <a:endParaRPr>
              <a:latin typeface="Times New Roman"/>
              <a:ea typeface="Times New Roman"/>
              <a:cs typeface="Times New Roman"/>
              <a:sym typeface="Times New Roman"/>
            </a:endParaRPr>
          </a:p>
          <a:p>
            <a:pPr indent="-342900" lvl="0" marL="4572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Have you read them?</a:t>
            </a:r>
            <a:endParaRPr>
              <a:latin typeface="Times New Roman"/>
              <a:ea typeface="Times New Roman"/>
              <a:cs typeface="Times New Roman"/>
              <a:sym typeface="Times New Roman"/>
            </a:endParaRPr>
          </a:p>
          <a:p>
            <a:pPr indent="-342900" lvl="0" marL="4572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Have you checked for revisions?</a:t>
            </a:r>
            <a:endParaRPr>
              <a:latin typeface="Times New Roman"/>
              <a:ea typeface="Times New Roman"/>
              <a:cs typeface="Times New Roman"/>
              <a:sym typeface="Times New Roman"/>
            </a:endParaRPr>
          </a:p>
        </p:txBody>
      </p:sp>
      <p:sp>
        <p:nvSpPr>
          <p:cNvPr id="240" name="Google Shape;240;g11196b652a3_1_7"/>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g10c543355eb_0_49"/>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sz="4800"/>
              <a:t>Opportunities for Part-time Faculty</a:t>
            </a:r>
            <a:endParaRPr b="1" sz="4800"/>
          </a:p>
        </p:txBody>
      </p:sp>
      <p:sp>
        <p:nvSpPr>
          <p:cNvPr id="247" name="Google Shape;247;g10c543355eb_0_49"/>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42900" lvl="0" marL="457200" rtl="0" algn="l">
              <a:lnSpc>
                <a:spcPct val="115000"/>
              </a:lnSpc>
              <a:spcBef>
                <a:spcPts val="1000"/>
              </a:spcBef>
              <a:spcAft>
                <a:spcPts val="0"/>
              </a:spcAft>
              <a:buSzPts val="1800"/>
              <a:buFont typeface="Times New Roman"/>
              <a:buChar char="•"/>
            </a:pPr>
            <a:r>
              <a:rPr lang="en-US">
                <a:latin typeface="Times New Roman"/>
                <a:ea typeface="Times New Roman"/>
                <a:cs typeface="Times New Roman"/>
                <a:sym typeface="Times New Roman"/>
              </a:rPr>
              <a:t>Local Academic Senate/Curriculum Committee</a:t>
            </a:r>
            <a:endParaRPr>
              <a:latin typeface="Times New Roman"/>
              <a:ea typeface="Times New Roman"/>
              <a:cs typeface="Times New Roman"/>
              <a:sym typeface="Times New Roman"/>
            </a:endParaRPr>
          </a:p>
          <a:p>
            <a:pPr indent="-342900" lvl="1" marL="9144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Some colleges/districts have compensation for part-time faculty (union purview)</a:t>
            </a:r>
            <a:endParaRPr>
              <a:latin typeface="Times New Roman"/>
              <a:ea typeface="Times New Roman"/>
              <a:cs typeface="Times New Roman"/>
              <a:sym typeface="Times New Roman"/>
            </a:endParaRPr>
          </a:p>
          <a:p>
            <a:pPr indent="-342900" lvl="1" marL="9144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College/District Committees</a:t>
            </a:r>
            <a:endParaRPr>
              <a:latin typeface="Times New Roman"/>
              <a:ea typeface="Times New Roman"/>
              <a:cs typeface="Times New Roman"/>
              <a:sym typeface="Times New Roman"/>
            </a:endParaRPr>
          </a:p>
          <a:p>
            <a:pPr indent="-342900" lvl="1" marL="9144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Department Committees</a:t>
            </a:r>
            <a:endParaRPr>
              <a:latin typeface="Times New Roman"/>
              <a:ea typeface="Times New Roman"/>
              <a:cs typeface="Times New Roman"/>
              <a:sym typeface="Times New Roman"/>
            </a:endParaRPr>
          </a:p>
          <a:p>
            <a:pPr indent="-342900" lvl="0" marL="4572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Volunteer for statewide service - ASCCC: </a:t>
            </a:r>
            <a:r>
              <a:rPr lang="en-US" u="sng">
                <a:solidFill>
                  <a:schemeClr val="hlink"/>
                </a:solidFill>
                <a:latin typeface="Times New Roman"/>
                <a:ea typeface="Times New Roman"/>
                <a:cs typeface="Times New Roman"/>
                <a:sym typeface="Times New Roman"/>
                <a:hlinkClick r:id="rId3"/>
              </a:rPr>
              <a:t>https://asccc.org/content/new-faculty-application-statewide-service</a:t>
            </a:r>
            <a:endParaRPr>
              <a:latin typeface="Times New Roman"/>
              <a:ea typeface="Times New Roman"/>
              <a:cs typeface="Times New Roman"/>
              <a:sym typeface="Times New Roman"/>
            </a:endParaRPr>
          </a:p>
          <a:p>
            <a:pPr indent="-342900" lvl="0" marL="4572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Join FACCC</a:t>
            </a:r>
            <a:endParaRPr>
              <a:latin typeface="Times New Roman"/>
              <a:ea typeface="Times New Roman"/>
              <a:cs typeface="Times New Roman"/>
              <a:sym typeface="Times New Roman"/>
            </a:endParaRPr>
          </a:p>
          <a:p>
            <a:pPr indent="-342900" lvl="0" marL="457200" rtl="0" algn="l">
              <a:lnSpc>
                <a:spcPct val="115000"/>
              </a:lnSpc>
              <a:spcBef>
                <a:spcPts val="0"/>
              </a:spcBef>
              <a:spcAft>
                <a:spcPts val="0"/>
              </a:spcAft>
              <a:buSzPts val="1800"/>
              <a:buFont typeface="Times New Roman"/>
              <a:buChar char="•"/>
            </a:pPr>
            <a:r>
              <a:rPr lang="en-US">
                <a:latin typeface="Times New Roman"/>
                <a:ea typeface="Times New Roman"/>
                <a:cs typeface="Times New Roman"/>
                <a:sym typeface="Times New Roman"/>
              </a:rPr>
              <a:t>Work with Bargaining Agent/Union</a:t>
            </a:r>
            <a:endParaRPr>
              <a:latin typeface="Times New Roman"/>
              <a:ea typeface="Times New Roman"/>
              <a:cs typeface="Times New Roman"/>
              <a:sym typeface="Times New Roman"/>
            </a:endParaRPr>
          </a:p>
          <a:p>
            <a:pPr indent="-342900" lvl="0" marL="457200" rtl="0" algn="l">
              <a:spcBef>
                <a:spcPts val="0"/>
              </a:spcBef>
              <a:spcAft>
                <a:spcPts val="0"/>
              </a:spcAft>
              <a:buSzPts val="1800"/>
              <a:buChar char="•"/>
            </a:pPr>
            <a:r>
              <a:t/>
            </a:r>
            <a:endParaRPr/>
          </a:p>
        </p:txBody>
      </p:sp>
      <p:sp>
        <p:nvSpPr>
          <p:cNvPr id="248" name="Google Shape;248;g10c543355eb_0_49"/>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g10e6faf7af7_0_84"/>
          <p:cNvSpPr txBox="1"/>
          <p:nvPr>
            <p:ph type="title"/>
          </p:nvPr>
        </p:nvSpPr>
        <p:spPr>
          <a:xfrm>
            <a:off x="1277650" y="365125"/>
            <a:ext cx="100461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US"/>
              <a:t>Scenario #1</a:t>
            </a:r>
            <a:endParaRPr/>
          </a:p>
        </p:txBody>
      </p:sp>
      <p:sp>
        <p:nvSpPr>
          <p:cNvPr id="255" name="Google Shape;255;g10e6faf7af7_0_84"/>
          <p:cNvSpPr txBox="1"/>
          <p:nvPr>
            <p:ph idx="1" type="body"/>
          </p:nvPr>
        </p:nvSpPr>
        <p:spPr>
          <a:xfrm>
            <a:off x="1277650" y="1798320"/>
            <a:ext cx="10058400" cy="4419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accent1"/>
              </a:buClr>
              <a:buSzPts val="2040"/>
              <a:buNone/>
            </a:pPr>
            <a:r>
              <a:rPr lang="en-US">
                <a:latin typeface="Times New Roman"/>
                <a:ea typeface="Times New Roman"/>
                <a:cs typeface="Times New Roman"/>
                <a:sym typeface="Times New Roman"/>
              </a:rPr>
              <a:t>As the term begins, a part time faculty with seniority had her class cancelled due to low enrollment. Does she have the right to take another faculty’s class with less seniority?</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a:latin typeface="Times New Roman"/>
                <a:ea typeface="Times New Roman"/>
                <a:cs typeface="Times New Roman"/>
                <a:sym typeface="Times New Roman"/>
              </a:rPr>
              <a:t>Using the chat, please indicate which stakeholder(s) should be involved in the decision-making process</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a:latin typeface="Times New Roman"/>
                <a:ea typeface="Times New Roman"/>
                <a:cs typeface="Times New Roman"/>
                <a:sym typeface="Times New Roman"/>
              </a:rPr>
              <a:t>Senate? Union? Both? Any others? </a:t>
            </a:r>
            <a:endParaRPr>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g10e6faf7af7_0_90"/>
          <p:cNvSpPr txBox="1"/>
          <p:nvPr>
            <p:ph type="title"/>
          </p:nvPr>
        </p:nvSpPr>
        <p:spPr>
          <a:xfrm>
            <a:off x="1277650" y="365125"/>
            <a:ext cx="100461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US"/>
              <a:t>Scenario #2  </a:t>
            </a:r>
            <a:endParaRPr/>
          </a:p>
        </p:txBody>
      </p:sp>
      <p:sp>
        <p:nvSpPr>
          <p:cNvPr id="262" name="Google Shape;262;g10e6faf7af7_0_90"/>
          <p:cNvSpPr txBox="1"/>
          <p:nvPr>
            <p:ph idx="1" type="body"/>
          </p:nvPr>
        </p:nvSpPr>
        <p:spPr>
          <a:xfrm>
            <a:off x="1277650" y="1798320"/>
            <a:ext cx="10058400" cy="44196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en-US">
                <a:latin typeface="Times New Roman"/>
                <a:ea typeface="Times New Roman"/>
                <a:cs typeface="Times New Roman"/>
                <a:sym typeface="Times New Roman"/>
              </a:rPr>
              <a:t>A world-wide pandemic forces all community college coursework to be delivered online. At your campus, faculty must be prepared to teach online. Can they be forced to participate in training as a condition for teaching in this situation?</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a:latin typeface="Times New Roman"/>
                <a:ea typeface="Times New Roman"/>
                <a:cs typeface="Times New Roman"/>
                <a:sym typeface="Times New Roman"/>
              </a:rPr>
              <a:t>Using the chat, please indicate which stakeholder(s) should be involved in the decision-making process</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a:latin typeface="Times New Roman"/>
                <a:ea typeface="Times New Roman"/>
                <a:cs typeface="Times New Roman"/>
                <a:sym typeface="Times New Roman"/>
              </a:rPr>
              <a:t>Senate? Union? Both? Any others? </a:t>
            </a:r>
            <a:endParaRPr>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g10e6faf7af7_0_96"/>
          <p:cNvSpPr txBox="1"/>
          <p:nvPr>
            <p:ph type="title"/>
          </p:nvPr>
        </p:nvSpPr>
        <p:spPr>
          <a:xfrm>
            <a:off x="1277650" y="365125"/>
            <a:ext cx="100461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US"/>
              <a:t>Scenario #3 </a:t>
            </a:r>
            <a:endParaRPr/>
          </a:p>
        </p:txBody>
      </p:sp>
      <p:sp>
        <p:nvSpPr>
          <p:cNvPr id="269" name="Google Shape;269;g10e6faf7af7_0_96"/>
          <p:cNvSpPr txBox="1"/>
          <p:nvPr>
            <p:ph idx="1" type="body"/>
          </p:nvPr>
        </p:nvSpPr>
        <p:spPr>
          <a:xfrm>
            <a:off x="1277650" y="1798320"/>
            <a:ext cx="10058400" cy="44196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lang="en-US">
                <a:latin typeface="Times New Roman"/>
                <a:ea typeface="Times New Roman"/>
                <a:cs typeface="Times New Roman"/>
                <a:sym typeface="Times New Roman"/>
              </a:rPr>
              <a:t>The department faculty have voted to implement OER materials in place of the traditional textbooks but one faculty member would like to continue to use a traditional textbook. </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a:latin typeface="Times New Roman"/>
                <a:ea typeface="Times New Roman"/>
                <a:cs typeface="Times New Roman"/>
                <a:sym typeface="Times New Roman"/>
              </a:rPr>
              <a:t>Please respond with which stakeholder(s) should be involved in the decision making process</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a:latin typeface="Times New Roman"/>
                <a:ea typeface="Times New Roman"/>
                <a:cs typeface="Times New Roman"/>
                <a:sym typeface="Times New Roman"/>
              </a:rPr>
              <a:t>Senate? Union? Both? Any others? </a:t>
            </a:r>
            <a:endParaRPr>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g10e6faf7af7_0_120"/>
          <p:cNvSpPr txBox="1"/>
          <p:nvPr>
            <p:ph type="title"/>
          </p:nvPr>
        </p:nvSpPr>
        <p:spPr>
          <a:xfrm>
            <a:off x="1362550" y="365125"/>
            <a:ext cx="9961200" cy="728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US"/>
              <a:t>Resources </a:t>
            </a:r>
            <a:endParaRPr/>
          </a:p>
        </p:txBody>
      </p:sp>
      <p:sp>
        <p:nvSpPr>
          <p:cNvPr id="276" name="Google Shape;276;g10e6faf7af7_0_120"/>
          <p:cNvSpPr txBox="1"/>
          <p:nvPr>
            <p:ph idx="1" type="body"/>
          </p:nvPr>
        </p:nvSpPr>
        <p:spPr>
          <a:xfrm>
            <a:off x="1159575" y="1093225"/>
            <a:ext cx="10701300" cy="5069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None/>
            </a:pPr>
            <a:r>
              <a:rPr b="1" lang="en-US">
                <a:latin typeface="Times New Roman"/>
                <a:ea typeface="Times New Roman"/>
                <a:cs typeface="Times New Roman"/>
                <a:sym typeface="Times New Roman"/>
              </a:rPr>
              <a:t>Academic Senate for California Community Colleges</a:t>
            </a:r>
            <a:endParaRPr b="1">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u="sng">
                <a:solidFill>
                  <a:schemeClr val="hlink"/>
                </a:solidFill>
                <a:latin typeface="Times New Roman"/>
                <a:ea typeface="Times New Roman"/>
                <a:cs typeface="Times New Roman"/>
                <a:sym typeface="Times New Roman"/>
                <a:hlinkClick r:id="rId3"/>
              </a:rPr>
              <a:t>www.asccc.org</a:t>
            </a:r>
            <a:endParaRPr u="sng">
              <a:solidFill>
                <a:schemeClr val="hlink"/>
              </a:solidFill>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b="1" lang="en-US">
                <a:latin typeface="Times New Roman"/>
                <a:ea typeface="Times New Roman"/>
                <a:cs typeface="Times New Roman"/>
                <a:sym typeface="Times New Roman"/>
              </a:rPr>
              <a:t>Faculty Association for California Community Colleges </a:t>
            </a:r>
            <a:endParaRPr b="1">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u="sng">
                <a:solidFill>
                  <a:schemeClr val="hlink"/>
                </a:solidFill>
                <a:latin typeface="Times New Roman"/>
                <a:ea typeface="Times New Roman"/>
                <a:cs typeface="Times New Roman"/>
                <a:sym typeface="Times New Roman"/>
                <a:hlinkClick r:id="rId4"/>
              </a:rPr>
              <a:t>www.faccc.org</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b="1">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b="1" lang="en-US">
                <a:latin typeface="Times New Roman"/>
                <a:ea typeface="Times New Roman"/>
                <a:cs typeface="Times New Roman"/>
                <a:sym typeface="Times New Roman"/>
              </a:rPr>
              <a:t>Academic </a:t>
            </a:r>
            <a:r>
              <a:rPr b="1" lang="en-US">
                <a:latin typeface="Times New Roman"/>
                <a:ea typeface="Times New Roman"/>
                <a:cs typeface="Times New Roman"/>
                <a:sym typeface="Times New Roman"/>
              </a:rPr>
              <a:t>Senate Paper: Developing Model Effective Senate-Union Relationships</a:t>
            </a:r>
            <a:endParaRPr b="1">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u="sng">
                <a:solidFill>
                  <a:schemeClr val="hlink"/>
                </a:solidFill>
                <a:latin typeface="Times New Roman"/>
                <a:ea typeface="Times New Roman"/>
                <a:cs typeface="Times New Roman"/>
                <a:sym typeface="Times New Roman"/>
                <a:hlinkClick r:id="rId5"/>
              </a:rPr>
              <a:t>https://www.asccc.org/papers/developing-model-effective-senateunion-relations</a:t>
            </a:r>
            <a:endParaRPr u="sng">
              <a:solidFill>
                <a:schemeClr val="hlink"/>
              </a:solidFill>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b="1" lang="en-US">
                <a:latin typeface="Times New Roman"/>
                <a:ea typeface="Times New Roman"/>
                <a:cs typeface="Times New Roman"/>
                <a:sym typeface="Times New Roman"/>
              </a:rPr>
              <a:t>Rostrum Article: Senate-Union Relationship</a:t>
            </a:r>
            <a:endParaRPr b="1">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u="sng">
                <a:solidFill>
                  <a:schemeClr val="hlink"/>
                </a:solidFill>
                <a:latin typeface="Times New Roman"/>
                <a:ea typeface="Times New Roman"/>
                <a:cs typeface="Times New Roman"/>
                <a:sym typeface="Times New Roman"/>
                <a:hlinkClick r:id="rId6"/>
              </a:rPr>
              <a:t>https://www.asccc.org/content/senate-and-union-relationship-understanding-their-roles-and-working-together</a:t>
            </a:r>
            <a:endParaRPr>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g10c50a1d883_1_33"/>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Overview</a:t>
            </a:r>
            <a:endParaRPr b="1"/>
          </a:p>
        </p:txBody>
      </p:sp>
      <p:sp>
        <p:nvSpPr>
          <p:cNvPr id="67" name="Google Shape;67;g10c50a1d883_1_33"/>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342900" lvl="0" marL="457200" rtl="0" algn="l">
              <a:spcBef>
                <a:spcPts val="1000"/>
              </a:spcBef>
              <a:spcAft>
                <a:spcPts val="0"/>
              </a:spcAft>
              <a:buSzPts val="1800"/>
              <a:buFont typeface="Times New Roman"/>
              <a:buChar char="•"/>
            </a:pPr>
            <a:r>
              <a:rPr lang="en-US">
                <a:latin typeface="Times New Roman"/>
                <a:ea typeface="Times New Roman"/>
                <a:cs typeface="Times New Roman"/>
                <a:sym typeface="Times New Roman"/>
              </a:rPr>
              <a:t>Introductions - In the chat…</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US">
                <a:latin typeface="Times New Roman"/>
                <a:ea typeface="Times New Roman"/>
                <a:cs typeface="Times New Roman"/>
                <a:sym typeface="Times New Roman"/>
              </a:rPr>
              <a:t>Shared Governance in the California Community Colleges</a:t>
            </a:r>
            <a:endParaRPr>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US">
                <a:latin typeface="Times New Roman"/>
                <a:ea typeface="Times New Roman"/>
                <a:cs typeface="Times New Roman"/>
                <a:sym typeface="Times New Roman"/>
              </a:rPr>
              <a:t>Consult Collegially</a:t>
            </a:r>
            <a:endParaRPr>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US">
                <a:latin typeface="Times New Roman"/>
                <a:ea typeface="Times New Roman"/>
                <a:cs typeface="Times New Roman"/>
                <a:sym typeface="Times New Roman"/>
              </a:rPr>
              <a:t>Effective Participation</a:t>
            </a:r>
            <a:endParaRPr>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US">
                <a:latin typeface="Times New Roman"/>
                <a:ea typeface="Times New Roman"/>
                <a:cs typeface="Times New Roman"/>
                <a:sym typeface="Times New Roman"/>
              </a:rPr>
              <a:t>Collective Bargaining</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US">
                <a:latin typeface="Times New Roman"/>
                <a:ea typeface="Times New Roman"/>
                <a:cs typeface="Times New Roman"/>
                <a:sym typeface="Times New Roman"/>
              </a:rPr>
              <a:t>Roles:</a:t>
            </a:r>
            <a:endParaRPr>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US">
                <a:latin typeface="Times New Roman"/>
                <a:ea typeface="Times New Roman"/>
                <a:cs typeface="Times New Roman"/>
                <a:sym typeface="Times New Roman"/>
              </a:rPr>
              <a:t>Academic Senate/Union Purview</a:t>
            </a:r>
            <a:endParaRPr>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US">
                <a:latin typeface="Times New Roman"/>
                <a:ea typeface="Times New Roman"/>
                <a:cs typeface="Times New Roman"/>
                <a:sym typeface="Times New Roman"/>
              </a:rPr>
              <a:t>Academic Senates</a:t>
            </a:r>
            <a:endParaRPr>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US">
                <a:latin typeface="Times New Roman"/>
                <a:ea typeface="Times New Roman"/>
                <a:cs typeface="Times New Roman"/>
                <a:sym typeface="Times New Roman"/>
              </a:rPr>
              <a:t>Bargaining Agents/Unions</a:t>
            </a:r>
            <a:endParaRPr>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US">
                <a:latin typeface="Times New Roman"/>
                <a:ea typeface="Times New Roman"/>
                <a:cs typeface="Times New Roman"/>
                <a:sym typeface="Times New Roman"/>
              </a:rPr>
              <a:t>Shared</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US">
                <a:latin typeface="Times New Roman"/>
                <a:ea typeface="Times New Roman"/>
                <a:cs typeface="Times New Roman"/>
                <a:sym typeface="Times New Roman"/>
              </a:rPr>
              <a:t>Opportunities for Part-time Faculty</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US">
                <a:latin typeface="Times New Roman"/>
                <a:ea typeface="Times New Roman"/>
                <a:cs typeface="Times New Roman"/>
                <a:sym typeface="Times New Roman"/>
              </a:rPr>
              <a:t>Scenarios</a:t>
            </a:r>
            <a:endParaRPr>
              <a:latin typeface="Times New Roman"/>
              <a:ea typeface="Times New Roman"/>
              <a:cs typeface="Times New Roman"/>
              <a:sym typeface="Times New Roman"/>
            </a:endParaRPr>
          </a:p>
        </p:txBody>
      </p:sp>
      <p:sp>
        <p:nvSpPr>
          <p:cNvPr id="68" name="Google Shape;68;g10c50a1d883_1_33"/>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g11196b652a3_2_2"/>
          <p:cNvSpPr txBox="1"/>
          <p:nvPr>
            <p:ph type="title"/>
          </p:nvPr>
        </p:nvSpPr>
        <p:spPr>
          <a:xfrm>
            <a:off x="1362550" y="365125"/>
            <a:ext cx="9961200" cy="728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US"/>
              <a:t>Resources </a:t>
            </a:r>
            <a:endParaRPr/>
          </a:p>
        </p:txBody>
      </p:sp>
      <p:sp>
        <p:nvSpPr>
          <p:cNvPr id="283" name="Google Shape;283;g11196b652a3_2_2"/>
          <p:cNvSpPr txBox="1"/>
          <p:nvPr>
            <p:ph idx="1" type="body"/>
          </p:nvPr>
        </p:nvSpPr>
        <p:spPr>
          <a:xfrm>
            <a:off x="1159575" y="1093225"/>
            <a:ext cx="10701300" cy="506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accent1"/>
              </a:buClr>
              <a:buSzPts val="2040"/>
              <a:buNone/>
            </a:pPr>
            <a:r>
              <a:rPr b="1" lang="en-US" sz="2300">
                <a:latin typeface="Times New Roman"/>
                <a:ea typeface="Times New Roman"/>
                <a:cs typeface="Times New Roman"/>
                <a:sym typeface="Times New Roman"/>
              </a:rPr>
              <a:t>Community College Association CTA </a:t>
            </a:r>
            <a:endParaRPr b="1"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sz="2300" u="sng">
                <a:solidFill>
                  <a:schemeClr val="hlink"/>
                </a:solidFill>
                <a:latin typeface="Times New Roman"/>
                <a:ea typeface="Times New Roman"/>
                <a:cs typeface="Times New Roman"/>
                <a:sym typeface="Times New Roman"/>
                <a:hlinkClick r:id="rId3"/>
              </a:rPr>
              <a:t>www.</a:t>
            </a:r>
            <a:r>
              <a:rPr lang="en-US" sz="2300" u="sng">
                <a:solidFill>
                  <a:schemeClr val="hlink"/>
                </a:solidFill>
                <a:latin typeface="Times New Roman"/>
                <a:ea typeface="Times New Roman"/>
                <a:cs typeface="Times New Roman"/>
                <a:sym typeface="Times New Roman"/>
                <a:hlinkClick r:id="rId4"/>
              </a:rPr>
              <a:t>cca4us.org</a:t>
            </a:r>
            <a:endParaRPr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b="1" lang="en-US" sz="2300">
                <a:latin typeface="Times New Roman"/>
                <a:ea typeface="Times New Roman"/>
                <a:cs typeface="Times New Roman"/>
                <a:sym typeface="Times New Roman"/>
              </a:rPr>
              <a:t>Community College Council CFT </a:t>
            </a:r>
            <a:endParaRPr b="1"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sz="2300" u="sng">
                <a:solidFill>
                  <a:schemeClr val="hlink"/>
                </a:solidFill>
                <a:latin typeface="Times New Roman"/>
                <a:ea typeface="Times New Roman"/>
                <a:cs typeface="Times New Roman"/>
                <a:sym typeface="Times New Roman"/>
                <a:hlinkClick r:id="rId5"/>
              </a:rPr>
              <a:t>www.cft.org/community-college</a:t>
            </a:r>
            <a:endParaRPr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b="1" lang="en-US" sz="2300">
                <a:latin typeface="Times New Roman"/>
                <a:ea typeface="Times New Roman"/>
                <a:cs typeface="Times New Roman"/>
                <a:sym typeface="Times New Roman"/>
              </a:rPr>
              <a:t>California Community College Independents CCCI</a:t>
            </a:r>
            <a:endParaRPr b="1"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sz="2300" u="sng">
                <a:solidFill>
                  <a:schemeClr val="hlink"/>
                </a:solidFill>
                <a:latin typeface="Times New Roman"/>
                <a:ea typeface="Times New Roman"/>
                <a:cs typeface="Times New Roman"/>
                <a:sym typeface="Times New Roman"/>
                <a:hlinkClick r:id="rId6"/>
              </a:rPr>
              <a:t>http://cccindependents.org/</a:t>
            </a:r>
            <a:endParaRPr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b="1" lang="en-US" sz="2300">
                <a:latin typeface="Times New Roman"/>
                <a:ea typeface="Times New Roman"/>
                <a:cs typeface="Times New Roman"/>
                <a:sym typeface="Times New Roman"/>
              </a:rPr>
              <a:t>California Public Employment Relations Board (PERB)</a:t>
            </a:r>
            <a:r>
              <a:rPr lang="en-US" sz="2300">
                <a:latin typeface="Times New Roman"/>
                <a:ea typeface="Times New Roman"/>
                <a:cs typeface="Times New Roman"/>
                <a:sym typeface="Times New Roman"/>
              </a:rPr>
              <a:t> </a:t>
            </a:r>
            <a:endParaRPr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rPr lang="en-US" sz="2300" u="sng">
                <a:solidFill>
                  <a:schemeClr val="hlink"/>
                </a:solidFill>
                <a:latin typeface="Times New Roman"/>
                <a:ea typeface="Times New Roman"/>
                <a:cs typeface="Times New Roman"/>
                <a:sym typeface="Times New Roman"/>
                <a:hlinkClick r:id="rId7"/>
              </a:rPr>
              <a:t>https://perb.ca.gov/</a:t>
            </a:r>
            <a:endParaRPr sz="2300">
              <a:latin typeface="Times New Roman"/>
              <a:ea typeface="Times New Roman"/>
              <a:cs typeface="Times New Roman"/>
              <a:sym typeface="Times New Roman"/>
            </a:endParaRPr>
          </a:p>
          <a:p>
            <a:pPr indent="0" lvl="0" marL="0" rtl="0" algn="l">
              <a:lnSpc>
                <a:spcPct val="115000"/>
              </a:lnSpc>
              <a:spcBef>
                <a:spcPts val="2400"/>
              </a:spcBef>
              <a:spcAft>
                <a:spcPts val="0"/>
              </a:spcAft>
              <a:buClr>
                <a:schemeClr val="dk1"/>
              </a:buClr>
              <a:buSzPts val="1100"/>
              <a:buFont typeface="Arial"/>
              <a:buNone/>
            </a:pPr>
            <a:r>
              <a:rPr b="1" lang="en-US" sz="2200">
                <a:latin typeface="Times New Roman"/>
                <a:ea typeface="Times New Roman"/>
                <a:cs typeface="Times New Roman"/>
                <a:sym typeface="Times New Roman"/>
              </a:rPr>
              <a:t>Pocket Guide to the Educational Employment Relations Act</a:t>
            </a:r>
            <a:endParaRPr b="1" sz="2200">
              <a:latin typeface="Times New Roman"/>
              <a:ea typeface="Times New Roman"/>
              <a:cs typeface="Times New Roman"/>
              <a:sym typeface="Times New Roman"/>
            </a:endParaRPr>
          </a:p>
          <a:p>
            <a:pPr indent="0" lvl="0" marL="0" rtl="0" algn="l">
              <a:lnSpc>
                <a:spcPct val="90000"/>
              </a:lnSpc>
              <a:spcBef>
                <a:spcPts val="600"/>
              </a:spcBef>
              <a:spcAft>
                <a:spcPts val="0"/>
              </a:spcAft>
              <a:buClr>
                <a:schemeClr val="accent1"/>
              </a:buClr>
              <a:buSzPts val="2040"/>
              <a:buNone/>
            </a:pPr>
            <a:r>
              <a:rPr lang="en-US" sz="2300" u="sng">
                <a:solidFill>
                  <a:schemeClr val="hlink"/>
                </a:solidFill>
                <a:latin typeface="Times New Roman"/>
                <a:ea typeface="Times New Roman"/>
                <a:cs typeface="Times New Roman"/>
                <a:sym typeface="Times New Roman"/>
                <a:hlinkClick r:id="rId8"/>
              </a:rPr>
              <a:t>https://cper.berkeley.edu/shop/pocket-guide-to-the-educational-employment-relations-act/</a:t>
            </a:r>
            <a:endParaRPr sz="2300">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accent1"/>
              </a:buClr>
              <a:buSzPts val="2040"/>
              <a:buNone/>
            </a:pPr>
            <a:r>
              <a:t/>
            </a:r>
            <a:endParaRPr sz="2300">
              <a:latin typeface="Times New Roman"/>
              <a:ea typeface="Times New Roman"/>
              <a:cs typeface="Times New Roman"/>
              <a:sym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g10e6faf7af7_0_126"/>
          <p:cNvSpPr txBox="1"/>
          <p:nvPr>
            <p:ph type="title"/>
          </p:nvPr>
        </p:nvSpPr>
        <p:spPr>
          <a:xfrm>
            <a:off x="1277650" y="365125"/>
            <a:ext cx="10046100" cy="1209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None/>
            </a:pPr>
            <a:r>
              <a:rPr b="1" lang="en-US">
                <a:latin typeface="Times New Roman"/>
                <a:ea typeface="Times New Roman"/>
                <a:cs typeface="Times New Roman"/>
                <a:sym typeface="Times New Roman"/>
              </a:rPr>
              <a:t>Questions?</a:t>
            </a:r>
            <a:endParaRPr>
              <a:latin typeface="Times New Roman"/>
              <a:ea typeface="Times New Roman"/>
              <a:cs typeface="Times New Roman"/>
              <a:sym typeface="Times New Roman"/>
            </a:endParaRPr>
          </a:p>
        </p:txBody>
      </p:sp>
      <p:sp>
        <p:nvSpPr>
          <p:cNvPr id="290" name="Google Shape;290;g10e6faf7af7_0_126"/>
          <p:cNvSpPr txBox="1"/>
          <p:nvPr>
            <p:ph idx="1" type="body"/>
          </p:nvPr>
        </p:nvSpPr>
        <p:spPr>
          <a:xfrm>
            <a:off x="1277650" y="1798320"/>
            <a:ext cx="10058400" cy="4419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Clr>
                <a:srgbClr val="404040"/>
              </a:buClr>
              <a:buSzPts val="2400"/>
              <a:buNone/>
            </a:pPr>
            <a:r>
              <a:rPr lang="en-US" u="sng">
                <a:solidFill>
                  <a:schemeClr val="hlink"/>
                </a:solidFill>
                <a:latin typeface="Times New Roman"/>
                <a:ea typeface="Times New Roman"/>
                <a:cs typeface="Times New Roman"/>
                <a:sym typeface="Times New Roman"/>
                <a:hlinkClick r:id="rId3"/>
              </a:rPr>
              <a:t>info@asccc.org</a:t>
            </a:r>
            <a:endParaRPr>
              <a:latin typeface="Times New Roman"/>
              <a:ea typeface="Times New Roman"/>
              <a:cs typeface="Times New Roman"/>
              <a:sym typeface="Times New Roman"/>
            </a:endParaRPr>
          </a:p>
          <a:p>
            <a:pPr indent="-76200" lvl="0" marL="228600" rtl="0" algn="l">
              <a:lnSpc>
                <a:spcPct val="90000"/>
              </a:lnSpc>
              <a:spcBef>
                <a:spcPts val="1000"/>
              </a:spcBef>
              <a:spcAft>
                <a:spcPts val="0"/>
              </a:spcAft>
              <a:buClr>
                <a:srgbClr val="404040"/>
              </a:buClr>
              <a:buSzPts val="2400"/>
              <a:buNone/>
            </a:pPr>
            <a:r>
              <a:t/>
            </a:r>
            <a:endParaRPr>
              <a:latin typeface="Times New Roman"/>
              <a:ea typeface="Times New Roman"/>
              <a:cs typeface="Times New Roman"/>
              <a:sym typeface="Times New Roman"/>
            </a:endParaRPr>
          </a:p>
          <a:p>
            <a:pPr indent="0" lvl="0" marL="0" rtl="0" algn="l">
              <a:lnSpc>
                <a:spcPct val="90000"/>
              </a:lnSpc>
              <a:spcBef>
                <a:spcPts val="1000"/>
              </a:spcBef>
              <a:spcAft>
                <a:spcPts val="0"/>
              </a:spcAft>
              <a:buClr>
                <a:srgbClr val="404040"/>
              </a:buClr>
              <a:buSzPts val="2400"/>
              <a:buNone/>
            </a:pPr>
            <a:r>
              <a:rPr lang="en-US">
                <a:latin typeface="Times New Roman"/>
                <a:ea typeface="Times New Roman"/>
                <a:cs typeface="Times New Roman"/>
                <a:sym typeface="Times New Roman"/>
              </a:rPr>
              <a:t>Thank you for attending this session!</a:t>
            </a:r>
            <a:endParaRPr>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g10c543355eb_0_0"/>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sz="4800"/>
              <a:t>Who are you?</a:t>
            </a:r>
            <a:endParaRPr b="1" sz="4800"/>
          </a:p>
        </p:txBody>
      </p:sp>
      <p:sp>
        <p:nvSpPr>
          <p:cNvPr id="75" name="Google Shape;75;g10c543355eb_0_0"/>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latin typeface="Times New Roman"/>
                <a:ea typeface="Times New Roman"/>
                <a:cs typeface="Times New Roman"/>
                <a:sym typeface="Times New Roman"/>
              </a:rPr>
              <a:t>In the chat add…</a:t>
            </a:r>
            <a:endParaRPr>
              <a:latin typeface="Times New Roman"/>
              <a:ea typeface="Times New Roman"/>
              <a:cs typeface="Times New Roman"/>
              <a:sym typeface="Times New Roman"/>
            </a:endParaRPr>
          </a:p>
          <a:p>
            <a:pPr indent="-342900" lvl="0" marL="457200" rtl="0" algn="l">
              <a:spcBef>
                <a:spcPts val="1000"/>
              </a:spcBef>
              <a:spcAft>
                <a:spcPts val="0"/>
              </a:spcAft>
              <a:buSzPts val="1800"/>
              <a:buFont typeface="Times New Roman"/>
              <a:buChar char="•"/>
            </a:pPr>
            <a:r>
              <a:rPr lang="en-US">
                <a:latin typeface="Times New Roman"/>
                <a:ea typeface="Times New Roman"/>
                <a:cs typeface="Times New Roman"/>
                <a:sym typeface="Times New Roman"/>
              </a:rPr>
              <a:t>your name</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US">
                <a:latin typeface="Times New Roman"/>
                <a:ea typeface="Times New Roman"/>
                <a:cs typeface="Times New Roman"/>
                <a:sym typeface="Times New Roman"/>
              </a:rPr>
              <a:t>your college/institution</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US">
                <a:latin typeface="Times New Roman"/>
                <a:ea typeface="Times New Roman"/>
                <a:cs typeface="Times New Roman"/>
                <a:sym typeface="Times New Roman"/>
              </a:rPr>
              <a:t>your role (faculty FT/PT, </a:t>
            </a:r>
            <a:r>
              <a:rPr lang="en-US">
                <a:latin typeface="Times New Roman"/>
                <a:ea typeface="Times New Roman"/>
                <a:cs typeface="Times New Roman"/>
                <a:sym typeface="Times New Roman"/>
              </a:rPr>
              <a:t>administrator</a:t>
            </a:r>
            <a:r>
              <a:rPr lang="en-US">
                <a:latin typeface="Times New Roman"/>
                <a:ea typeface="Times New Roman"/>
                <a:cs typeface="Times New Roman"/>
                <a:sym typeface="Times New Roman"/>
              </a:rPr>
              <a:t>, classified professional, student, other)</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US">
                <a:latin typeface="Times New Roman"/>
                <a:ea typeface="Times New Roman"/>
                <a:cs typeface="Times New Roman"/>
                <a:sym typeface="Times New Roman"/>
              </a:rPr>
              <a:t>what you are hoping to learn</a:t>
            </a:r>
            <a:endParaRPr>
              <a:latin typeface="Times New Roman"/>
              <a:ea typeface="Times New Roman"/>
              <a:cs typeface="Times New Roman"/>
              <a:sym typeface="Times New Roman"/>
            </a:endParaRPr>
          </a:p>
          <a:p>
            <a:pPr indent="0" lvl="0" marL="0" rtl="0" algn="l">
              <a:spcBef>
                <a:spcPts val="1000"/>
              </a:spcBef>
              <a:spcAft>
                <a:spcPts val="0"/>
              </a:spcAft>
              <a:buNone/>
            </a:pPr>
            <a:r>
              <a:t/>
            </a:r>
            <a:endParaRPr>
              <a:latin typeface="Times New Roman"/>
              <a:ea typeface="Times New Roman"/>
              <a:cs typeface="Times New Roman"/>
              <a:sym typeface="Times New Roman"/>
            </a:endParaRPr>
          </a:p>
          <a:p>
            <a:pPr indent="0" lvl="0" marL="0" rtl="0" algn="l">
              <a:spcBef>
                <a:spcPts val="1000"/>
              </a:spcBef>
              <a:spcAft>
                <a:spcPts val="0"/>
              </a:spcAft>
              <a:buNone/>
            </a:pPr>
            <a:r>
              <a:rPr lang="en-US">
                <a:latin typeface="Times New Roman"/>
                <a:ea typeface="Times New Roman"/>
                <a:cs typeface="Times New Roman"/>
                <a:sym typeface="Times New Roman"/>
              </a:rPr>
              <a:t>We will introduce ourselves too!</a:t>
            </a:r>
            <a:endParaRPr>
              <a:latin typeface="Times New Roman"/>
              <a:ea typeface="Times New Roman"/>
              <a:cs typeface="Times New Roman"/>
              <a:sym typeface="Times New Roman"/>
            </a:endParaRPr>
          </a:p>
        </p:txBody>
      </p:sp>
      <p:sp>
        <p:nvSpPr>
          <p:cNvPr id="76" name="Google Shape;76;g10c543355eb_0_0"/>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g10c543355eb_0_7"/>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sz="4800"/>
              <a:t>Quiz</a:t>
            </a:r>
            <a:endParaRPr b="1" sz="4800"/>
          </a:p>
        </p:txBody>
      </p:sp>
      <p:sp>
        <p:nvSpPr>
          <p:cNvPr id="83" name="Google Shape;83;g10c543355eb_0_7"/>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ctr">
              <a:spcBef>
                <a:spcPts val="1000"/>
              </a:spcBef>
              <a:spcAft>
                <a:spcPts val="0"/>
              </a:spcAft>
              <a:buNone/>
            </a:pPr>
            <a:r>
              <a:rPr lang="en-US" sz="3000">
                <a:latin typeface="Times New Roman"/>
                <a:ea typeface="Times New Roman"/>
                <a:cs typeface="Times New Roman"/>
                <a:sym typeface="Times New Roman"/>
              </a:rPr>
              <a:t>Shared Governance: Where is that defined?</a:t>
            </a:r>
            <a:endParaRPr sz="3000">
              <a:latin typeface="Times New Roman"/>
              <a:ea typeface="Times New Roman"/>
              <a:cs typeface="Times New Roman"/>
              <a:sym typeface="Times New Roman"/>
            </a:endParaRPr>
          </a:p>
          <a:p>
            <a:pPr indent="0" lvl="0" marL="0" rtl="0" algn="l">
              <a:spcBef>
                <a:spcPts val="1000"/>
              </a:spcBef>
              <a:spcAft>
                <a:spcPts val="0"/>
              </a:spcAft>
              <a:buNone/>
            </a:pPr>
            <a:r>
              <a:t/>
            </a:r>
            <a:endParaRPr>
              <a:latin typeface="Times New Roman"/>
              <a:ea typeface="Times New Roman"/>
              <a:cs typeface="Times New Roman"/>
              <a:sym typeface="Times New Roman"/>
            </a:endParaRPr>
          </a:p>
          <a:p>
            <a:pPr indent="-406400" lvl="0" marL="457200" rtl="0" algn="l">
              <a:lnSpc>
                <a:spcPct val="98181"/>
              </a:lnSpc>
              <a:spcBef>
                <a:spcPts val="0"/>
              </a:spcBef>
              <a:spcAft>
                <a:spcPts val="0"/>
              </a:spcAft>
              <a:buClr>
                <a:srgbClr val="674831"/>
              </a:buClr>
              <a:buSzPts val="2800"/>
              <a:buFont typeface="Times New Roman"/>
              <a:buAutoNum type="alphaUcPeriod"/>
            </a:pPr>
            <a:r>
              <a:rPr lang="en-US" sz="2800">
                <a:solidFill>
                  <a:srgbClr val="674831"/>
                </a:solidFill>
                <a:latin typeface="Times New Roman"/>
                <a:ea typeface="Times New Roman"/>
                <a:cs typeface="Times New Roman"/>
                <a:sym typeface="Times New Roman"/>
              </a:rPr>
              <a:t>California Education Code.</a:t>
            </a:r>
            <a:endParaRPr sz="2800">
              <a:solidFill>
                <a:srgbClr val="674831"/>
              </a:solidFill>
              <a:latin typeface="Times New Roman"/>
              <a:ea typeface="Times New Roman"/>
              <a:cs typeface="Times New Roman"/>
              <a:sym typeface="Times New Roman"/>
            </a:endParaRPr>
          </a:p>
          <a:p>
            <a:pPr indent="0" lvl="0" marL="457200" rtl="0" algn="l">
              <a:lnSpc>
                <a:spcPct val="98181"/>
              </a:lnSpc>
              <a:spcBef>
                <a:spcPts val="0"/>
              </a:spcBef>
              <a:spcAft>
                <a:spcPts val="0"/>
              </a:spcAft>
              <a:buNone/>
            </a:pPr>
            <a:r>
              <a:t/>
            </a:r>
            <a:endParaRPr sz="2800">
              <a:solidFill>
                <a:srgbClr val="674831"/>
              </a:solidFill>
              <a:latin typeface="Times New Roman"/>
              <a:ea typeface="Times New Roman"/>
              <a:cs typeface="Times New Roman"/>
              <a:sym typeface="Times New Roman"/>
            </a:endParaRPr>
          </a:p>
          <a:p>
            <a:pPr indent="-406400" lvl="0" marL="457200" rtl="0" algn="l">
              <a:lnSpc>
                <a:spcPct val="98181"/>
              </a:lnSpc>
              <a:spcBef>
                <a:spcPts val="0"/>
              </a:spcBef>
              <a:spcAft>
                <a:spcPts val="0"/>
              </a:spcAft>
              <a:buClr>
                <a:srgbClr val="674831"/>
              </a:buClr>
              <a:buSzPts val="2800"/>
              <a:buFont typeface="Times New Roman"/>
              <a:buAutoNum type="alphaUcPeriod"/>
            </a:pPr>
            <a:r>
              <a:rPr lang="en-US" sz="2800">
                <a:solidFill>
                  <a:srgbClr val="674831"/>
                </a:solidFill>
                <a:latin typeface="Times New Roman"/>
                <a:ea typeface="Times New Roman"/>
                <a:cs typeface="Times New Roman"/>
                <a:sym typeface="Times New Roman"/>
              </a:rPr>
              <a:t>California Code of Regulations (Title 5).</a:t>
            </a:r>
            <a:endParaRPr sz="2800">
              <a:solidFill>
                <a:srgbClr val="674831"/>
              </a:solidFill>
              <a:latin typeface="Times New Roman"/>
              <a:ea typeface="Times New Roman"/>
              <a:cs typeface="Times New Roman"/>
              <a:sym typeface="Times New Roman"/>
            </a:endParaRPr>
          </a:p>
          <a:p>
            <a:pPr indent="0" lvl="0" marL="457200" rtl="0" algn="l">
              <a:lnSpc>
                <a:spcPct val="98181"/>
              </a:lnSpc>
              <a:spcBef>
                <a:spcPts val="0"/>
              </a:spcBef>
              <a:spcAft>
                <a:spcPts val="0"/>
              </a:spcAft>
              <a:buNone/>
            </a:pPr>
            <a:r>
              <a:t/>
            </a:r>
            <a:endParaRPr sz="2800">
              <a:solidFill>
                <a:srgbClr val="674831"/>
              </a:solidFill>
              <a:latin typeface="Times New Roman"/>
              <a:ea typeface="Times New Roman"/>
              <a:cs typeface="Times New Roman"/>
              <a:sym typeface="Times New Roman"/>
            </a:endParaRPr>
          </a:p>
          <a:p>
            <a:pPr indent="-406400" lvl="0" marL="457200" rtl="0" algn="l">
              <a:lnSpc>
                <a:spcPct val="98181"/>
              </a:lnSpc>
              <a:spcBef>
                <a:spcPts val="0"/>
              </a:spcBef>
              <a:spcAft>
                <a:spcPts val="0"/>
              </a:spcAft>
              <a:buClr>
                <a:srgbClr val="674831"/>
              </a:buClr>
              <a:buSzPts val="2800"/>
              <a:buFont typeface="Times New Roman"/>
              <a:buAutoNum type="alphaUcPeriod"/>
            </a:pPr>
            <a:r>
              <a:rPr lang="en-US" sz="2800">
                <a:solidFill>
                  <a:srgbClr val="674831"/>
                </a:solidFill>
                <a:latin typeface="Times New Roman"/>
                <a:ea typeface="Times New Roman"/>
                <a:cs typeface="Times New Roman"/>
                <a:sym typeface="Times New Roman"/>
              </a:rPr>
              <a:t>ACCJC Standards.</a:t>
            </a:r>
            <a:endParaRPr sz="2800">
              <a:solidFill>
                <a:srgbClr val="674831"/>
              </a:solidFill>
              <a:latin typeface="Times New Roman"/>
              <a:ea typeface="Times New Roman"/>
              <a:cs typeface="Times New Roman"/>
              <a:sym typeface="Times New Roman"/>
            </a:endParaRPr>
          </a:p>
          <a:p>
            <a:pPr indent="0" lvl="0" marL="457200" rtl="0" algn="l">
              <a:lnSpc>
                <a:spcPct val="98181"/>
              </a:lnSpc>
              <a:spcBef>
                <a:spcPts val="0"/>
              </a:spcBef>
              <a:spcAft>
                <a:spcPts val="0"/>
              </a:spcAft>
              <a:buNone/>
            </a:pPr>
            <a:r>
              <a:t/>
            </a:r>
            <a:endParaRPr sz="2800">
              <a:solidFill>
                <a:srgbClr val="674831"/>
              </a:solidFill>
              <a:latin typeface="Times New Roman"/>
              <a:ea typeface="Times New Roman"/>
              <a:cs typeface="Times New Roman"/>
              <a:sym typeface="Times New Roman"/>
            </a:endParaRPr>
          </a:p>
          <a:p>
            <a:pPr indent="-406400" lvl="0" marL="457200" rtl="0" algn="l">
              <a:lnSpc>
                <a:spcPct val="98181"/>
              </a:lnSpc>
              <a:spcBef>
                <a:spcPts val="0"/>
              </a:spcBef>
              <a:spcAft>
                <a:spcPts val="0"/>
              </a:spcAft>
              <a:buClr>
                <a:srgbClr val="674831"/>
              </a:buClr>
              <a:buSzPts val="2800"/>
              <a:buFont typeface="Times New Roman"/>
              <a:buAutoNum type="alphaUcPeriod"/>
            </a:pPr>
            <a:r>
              <a:rPr lang="en-US" sz="2800">
                <a:solidFill>
                  <a:srgbClr val="674831"/>
                </a:solidFill>
                <a:latin typeface="Times New Roman"/>
                <a:ea typeface="Times New Roman"/>
                <a:cs typeface="Times New Roman"/>
                <a:sym typeface="Times New Roman"/>
              </a:rPr>
              <a:t>None of the above.</a:t>
            </a:r>
            <a:endParaRPr sz="2800">
              <a:solidFill>
                <a:srgbClr val="674831"/>
              </a:solidFill>
              <a:latin typeface="Times New Roman"/>
              <a:ea typeface="Times New Roman"/>
              <a:cs typeface="Times New Roman"/>
              <a:sym typeface="Times New Roman"/>
            </a:endParaRPr>
          </a:p>
          <a:p>
            <a:pPr indent="0" lvl="0" marL="0" rtl="0" algn="l">
              <a:spcBef>
                <a:spcPts val="1000"/>
              </a:spcBef>
              <a:spcAft>
                <a:spcPts val="0"/>
              </a:spcAft>
              <a:buNone/>
            </a:pPr>
            <a:r>
              <a:t/>
            </a:r>
            <a:endParaRPr>
              <a:latin typeface="Times New Roman"/>
              <a:ea typeface="Times New Roman"/>
              <a:cs typeface="Times New Roman"/>
              <a:sym typeface="Times New Roman"/>
            </a:endParaRPr>
          </a:p>
        </p:txBody>
      </p:sp>
      <p:sp>
        <p:nvSpPr>
          <p:cNvPr id="84" name="Google Shape;84;g10c543355eb_0_7"/>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g10c543355eb_0_16"/>
          <p:cNvSpPr txBox="1"/>
          <p:nvPr>
            <p:ph type="title"/>
          </p:nvPr>
        </p:nvSpPr>
        <p:spPr>
          <a:xfrm>
            <a:off x="1277650" y="365125"/>
            <a:ext cx="10046100" cy="8772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Shared Governance</a:t>
            </a:r>
            <a:endParaRPr b="1"/>
          </a:p>
        </p:txBody>
      </p:sp>
      <p:sp>
        <p:nvSpPr>
          <p:cNvPr id="91" name="Google Shape;91;g10c543355eb_0_16"/>
          <p:cNvSpPr txBox="1"/>
          <p:nvPr>
            <p:ph idx="1" type="body"/>
          </p:nvPr>
        </p:nvSpPr>
        <p:spPr>
          <a:xfrm>
            <a:off x="1126425" y="1391475"/>
            <a:ext cx="5106900" cy="4770600"/>
          </a:xfrm>
          <a:prstGeom prst="rect">
            <a:avLst/>
          </a:prstGeom>
        </p:spPr>
        <p:txBody>
          <a:bodyPr anchorCtr="0" anchor="t" bIns="45700" lIns="91425" spcFirstLastPara="1" rIns="91425" wrap="square" tIns="45700">
            <a:noAutofit/>
          </a:bodyPr>
          <a:lstStyle/>
          <a:p>
            <a:pPr indent="0" lvl="0" marL="0" rtl="0" algn="ctr">
              <a:lnSpc>
                <a:spcPct val="98181"/>
              </a:lnSpc>
              <a:spcBef>
                <a:spcPts val="1000"/>
              </a:spcBef>
              <a:spcAft>
                <a:spcPts val="0"/>
              </a:spcAft>
              <a:buClr>
                <a:schemeClr val="dk1"/>
              </a:buClr>
              <a:buSzPts val="1100"/>
              <a:buFont typeface="Arial"/>
              <a:buNone/>
            </a:pPr>
            <a:r>
              <a:rPr b="1" lang="en-US" u="sng">
                <a:solidFill>
                  <a:schemeClr val="hlink"/>
                </a:solidFill>
                <a:latin typeface="Times New Roman"/>
                <a:ea typeface="Times New Roman"/>
                <a:cs typeface="Times New Roman"/>
                <a:sym typeface="Times New Roman"/>
                <a:hlinkClick r:id="rId3"/>
              </a:rPr>
              <a:t>Ed Code §§70901-70902</a:t>
            </a:r>
            <a:endParaRPr b="1" u="sng">
              <a:solidFill>
                <a:schemeClr val="hlink"/>
              </a:solidFill>
              <a:latin typeface="Times New Roman"/>
              <a:ea typeface="Times New Roman"/>
              <a:cs typeface="Times New Roman"/>
              <a:sym typeface="Times New Roman"/>
            </a:endParaRPr>
          </a:p>
          <a:p>
            <a:pPr indent="0" lvl="0" marL="0" rtl="0" algn="l">
              <a:lnSpc>
                <a:spcPct val="98181"/>
              </a:lnSpc>
              <a:spcBef>
                <a:spcPts val="1000"/>
              </a:spcBef>
              <a:spcAft>
                <a:spcPts val="0"/>
              </a:spcAft>
              <a:buClr>
                <a:schemeClr val="dk1"/>
              </a:buClr>
              <a:buSzPts val="1100"/>
              <a:buFont typeface="Arial"/>
              <a:buNone/>
            </a:pPr>
            <a:r>
              <a:rPr lang="en-US">
                <a:solidFill>
                  <a:srgbClr val="674831"/>
                </a:solidFill>
                <a:latin typeface="Times New Roman"/>
                <a:ea typeface="Times New Roman"/>
                <a:cs typeface="Times New Roman"/>
                <a:sym typeface="Times New Roman"/>
              </a:rPr>
              <a:t>Local governing board must ensure faculty, staff and students the</a:t>
            </a:r>
            <a:endParaRPr>
              <a:solidFill>
                <a:srgbClr val="674831"/>
              </a:solidFill>
              <a:latin typeface="Times New Roman"/>
              <a:ea typeface="Times New Roman"/>
              <a:cs typeface="Times New Roman"/>
              <a:sym typeface="Times New Roman"/>
            </a:endParaRPr>
          </a:p>
          <a:p>
            <a:pPr indent="-381000" lvl="0" marL="457200" rtl="0" algn="l">
              <a:lnSpc>
                <a:spcPct val="98181"/>
              </a:lnSpc>
              <a:spcBef>
                <a:spcPts val="1000"/>
              </a:spcBef>
              <a:spcAft>
                <a:spcPts val="0"/>
              </a:spcAft>
              <a:buClr>
                <a:srgbClr val="674831"/>
              </a:buClr>
              <a:buSzPts val="2400"/>
              <a:buChar char="•"/>
            </a:pPr>
            <a:r>
              <a:rPr lang="en-US">
                <a:solidFill>
                  <a:srgbClr val="674831"/>
                </a:solidFill>
                <a:latin typeface="Times New Roman"/>
                <a:ea typeface="Times New Roman"/>
                <a:cs typeface="Times New Roman"/>
                <a:sym typeface="Times New Roman"/>
              </a:rPr>
              <a:t>right to </a:t>
            </a:r>
            <a:r>
              <a:rPr b="1" lang="en-US">
                <a:solidFill>
                  <a:srgbClr val="674831"/>
                </a:solidFill>
                <a:latin typeface="Times New Roman"/>
                <a:ea typeface="Times New Roman"/>
                <a:cs typeface="Times New Roman"/>
                <a:sym typeface="Times New Roman"/>
              </a:rPr>
              <a:t>participate effectively </a:t>
            </a:r>
            <a:r>
              <a:rPr lang="en-US">
                <a:solidFill>
                  <a:srgbClr val="674831"/>
                </a:solidFill>
                <a:latin typeface="Times New Roman"/>
                <a:ea typeface="Times New Roman"/>
                <a:cs typeface="Times New Roman"/>
                <a:sym typeface="Times New Roman"/>
              </a:rPr>
              <a:t>in district and college governance, and</a:t>
            </a:r>
            <a:endParaRPr>
              <a:solidFill>
                <a:srgbClr val="674831"/>
              </a:solidFill>
              <a:latin typeface="Times New Roman"/>
              <a:ea typeface="Times New Roman"/>
              <a:cs typeface="Times New Roman"/>
              <a:sym typeface="Times New Roman"/>
            </a:endParaRPr>
          </a:p>
          <a:p>
            <a:pPr indent="-381000" lvl="0" marL="457200" rtl="0" algn="l">
              <a:lnSpc>
                <a:spcPct val="98181"/>
              </a:lnSpc>
              <a:spcBef>
                <a:spcPts val="0"/>
              </a:spcBef>
              <a:spcAft>
                <a:spcPts val="0"/>
              </a:spcAft>
              <a:buClr>
                <a:srgbClr val="674831"/>
              </a:buClr>
              <a:buSzPts val="2400"/>
              <a:buChar char="•"/>
            </a:pPr>
            <a:r>
              <a:rPr lang="en-US">
                <a:solidFill>
                  <a:srgbClr val="674831"/>
                </a:solidFill>
                <a:latin typeface="Times New Roman"/>
                <a:ea typeface="Times New Roman"/>
                <a:cs typeface="Times New Roman"/>
                <a:sym typeface="Times New Roman"/>
              </a:rPr>
              <a:t>right of academic senates to assume </a:t>
            </a:r>
            <a:r>
              <a:rPr b="1" lang="en-US">
                <a:solidFill>
                  <a:srgbClr val="674831"/>
                </a:solidFill>
                <a:latin typeface="Times New Roman"/>
                <a:ea typeface="Times New Roman"/>
                <a:cs typeface="Times New Roman"/>
                <a:sym typeface="Times New Roman"/>
              </a:rPr>
              <a:t>primary responsibility for making recommendations </a:t>
            </a:r>
            <a:r>
              <a:rPr lang="en-US">
                <a:solidFill>
                  <a:srgbClr val="674831"/>
                </a:solidFill>
                <a:latin typeface="Times New Roman"/>
                <a:ea typeface="Times New Roman"/>
                <a:cs typeface="Times New Roman"/>
                <a:sym typeface="Times New Roman"/>
              </a:rPr>
              <a:t>in the areas of curriculum and academic standards.</a:t>
            </a:r>
            <a:endParaRPr>
              <a:solidFill>
                <a:srgbClr val="674831"/>
              </a:solidFill>
              <a:latin typeface="Times New Roman"/>
              <a:ea typeface="Times New Roman"/>
              <a:cs typeface="Times New Roman"/>
              <a:sym typeface="Times New Roman"/>
            </a:endParaRPr>
          </a:p>
          <a:p>
            <a:pPr indent="0" lvl="0" marL="0" rtl="0" algn="l">
              <a:spcBef>
                <a:spcPts val="1000"/>
              </a:spcBef>
              <a:spcAft>
                <a:spcPts val="0"/>
              </a:spcAft>
              <a:buNone/>
            </a:pPr>
            <a:r>
              <a:t/>
            </a:r>
            <a:endParaRPr>
              <a:latin typeface="Times New Roman"/>
              <a:ea typeface="Times New Roman"/>
              <a:cs typeface="Times New Roman"/>
              <a:sym typeface="Times New Roman"/>
            </a:endParaRPr>
          </a:p>
        </p:txBody>
      </p:sp>
      <p:sp>
        <p:nvSpPr>
          <p:cNvPr id="92" name="Google Shape;92;g10c543355eb_0_16"/>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93" name="Google Shape;93;g10c543355eb_0_16"/>
          <p:cNvSpPr txBox="1"/>
          <p:nvPr>
            <p:ph idx="1" type="body"/>
          </p:nvPr>
        </p:nvSpPr>
        <p:spPr>
          <a:xfrm>
            <a:off x="6538450" y="1242325"/>
            <a:ext cx="5106900" cy="4963200"/>
          </a:xfrm>
          <a:prstGeom prst="rect">
            <a:avLst/>
          </a:prstGeom>
        </p:spPr>
        <p:txBody>
          <a:bodyPr anchorCtr="0" anchor="t" bIns="45700" lIns="91425" spcFirstLastPara="1" rIns="91425" wrap="square" tIns="45700">
            <a:noAutofit/>
          </a:bodyPr>
          <a:lstStyle/>
          <a:p>
            <a:pPr indent="0" lvl="0" marL="0" rtl="0" algn="ctr">
              <a:lnSpc>
                <a:spcPct val="98181"/>
              </a:lnSpc>
              <a:spcBef>
                <a:spcPts val="1000"/>
              </a:spcBef>
              <a:spcAft>
                <a:spcPts val="0"/>
              </a:spcAft>
              <a:buClr>
                <a:schemeClr val="dk1"/>
              </a:buClr>
              <a:buSzPts val="1100"/>
              <a:buFont typeface="Arial"/>
              <a:buNone/>
            </a:pPr>
            <a:r>
              <a:rPr b="1" lang="en-US">
                <a:solidFill>
                  <a:srgbClr val="674831"/>
                </a:solidFill>
                <a:latin typeface="Times New Roman"/>
                <a:ea typeface="Times New Roman"/>
                <a:cs typeface="Times New Roman"/>
                <a:sym typeface="Times New Roman"/>
              </a:rPr>
              <a:t>Title 5 §§53200, </a:t>
            </a:r>
            <a:endParaRPr b="1">
              <a:solidFill>
                <a:srgbClr val="674831"/>
              </a:solidFill>
              <a:latin typeface="Times New Roman"/>
              <a:ea typeface="Times New Roman"/>
              <a:cs typeface="Times New Roman"/>
              <a:sym typeface="Times New Roman"/>
            </a:endParaRPr>
          </a:p>
          <a:p>
            <a:pPr indent="0" lvl="0" marL="0" rtl="0" algn="ctr">
              <a:lnSpc>
                <a:spcPct val="98181"/>
              </a:lnSpc>
              <a:spcBef>
                <a:spcPts val="1000"/>
              </a:spcBef>
              <a:spcAft>
                <a:spcPts val="0"/>
              </a:spcAft>
              <a:buClr>
                <a:schemeClr val="dk1"/>
              </a:buClr>
              <a:buSzPts val="1100"/>
              <a:buFont typeface="Arial"/>
              <a:buNone/>
            </a:pPr>
            <a:r>
              <a:rPr b="1" lang="en-US">
                <a:solidFill>
                  <a:srgbClr val="674831"/>
                </a:solidFill>
                <a:latin typeface="Times New Roman"/>
                <a:ea typeface="Times New Roman"/>
                <a:cs typeface="Times New Roman"/>
                <a:sym typeface="Times New Roman"/>
              </a:rPr>
              <a:t>53203, 51023.5, 51023.7</a:t>
            </a:r>
            <a:endParaRPr b="1">
              <a:solidFill>
                <a:srgbClr val="674831"/>
              </a:solidFill>
              <a:latin typeface="Times New Roman"/>
              <a:ea typeface="Times New Roman"/>
              <a:cs typeface="Times New Roman"/>
              <a:sym typeface="Times New Roman"/>
            </a:endParaRPr>
          </a:p>
          <a:p>
            <a:pPr indent="-381000" lvl="0" marL="457200" rtl="0" algn="l">
              <a:lnSpc>
                <a:spcPct val="98181"/>
              </a:lnSpc>
              <a:spcBef>
                <a:spcPts val="1000"/>
              </a:spcBef>
              <a:spcAft>
                <a:spcPts val="0"/>
              </a:spcAft>
              <a:buClr>
                <a:srgbClr val="674831"/>
              </a:buClr>
              <a:buSzPts val="2400"/>
              <a:buChar char="•"/>
            </a:pPr>
            <a:r>
              <a:rPr lang="en-US">
                <a:solidFill>
                  <a:srgbClr val="674831"/>
                </a:solidFill>
                <a:latin typeface="Times New Roman"/>
                <a:ea typeface="Times New Roman"/>
                <a:cs typeface="Times New Roman"/>
                <a:sym typeface="Times New Roman"/>
              </a:rPr>
              <a:t>Defines “</a:t>
            </a:r>
            <a:r>
              <a:rPr b="1" lang="en-US">
                <a:solidFill>
                  <a:srgbClr val="674831"/>
                </a:solidFill>
                <a:latin typeface="Times New Roman"/>
                <a:ea typeface="Times New Roman"/>
                <a:cs typeface="Times New Roman"/>
                <a:sym typeface="Times New Roman"/>
              </a:rPr>
              <a:t>consult collegially</a:t>
            </a:r>
            <a:r>
              <a:rPr lang="en-US">
                <a:solidFill>
                  <a:srgbClr val="674831"/>
                </a:solidFill>
                <a:latin typeface="Times New Roman"/>
                <a:ea typeface="Times New Roman"/>
                <a:cs typeface="Times New Roman"/>
                <a:sym typeface="Times New Roman"/>
              </a:rPr>
              <a:t>” and uses “collegial consultation” for academic senates and the governing board (or designee)</a:t>
            </a:r>
            <a:endParaRPr>
              <a:solidFill>
                <a:srgbClr val="674831"/>
              </a:solidFill>
              <a:latin typeface="Times New Roman"/>
              <a:ea typeface="Times New Roman"/>
              <a:cs typeface="Times New Roman"/>
              <a:sym typeface="Times New Roman"/>
            </a:endParaRPr>
          </a:p>
          <a:p>
            <a:pPr indent="-381000" lvl="0" marL="457200" rtl="0" algn="l">
              <a:lnSpc>
                <a:spcPct val="98181"/>
              </a:lnSpc>
              <a:spcBef>
                <a:spcPts val="0"/>
              </a:spcBef>
              <a:spcAft>
                <a:spcPts val="0"/>
              </a:spcAft>
              <a:buClr>
                <a:srgbClr val="674831"/>
              </a:buClr>
              <a:buSzPts val="2400"/>
              <a:buChar char="•"/>
            </a:pPr>
            <a:r>
              <a:rPr lang="en-US">
                <a:solidFill>
                  <a:srgbClr val="674831"/>
                </a:solidFill>
                <a:latin typeface="Times New Roman"/>
                <a:ea typeface="Times New Roman"/>
                <a:cs typeface="Times New Roman"/>
                <a:sym typeface="Times New Roman"/>
              </a:rPr>
              <a:t>Requires the governing board to have policies and procedures for staff and students to </a:t>
            </a:r>
            <a:r>
              <a:rPr b="1" lang="en-US">
                <a:solidFill>
                  <a:srgbClr val="674831"/>
                </a:solidFill>
                <a:latin typeface="Times New Roman"/>
                <a:ea typeface="Times New Roman"/>
                <a:cs typeface="Times New Roman"/>
                <a:sym typeface="Times New Roman"/>
              </a:rPr>
              <a:t>participate effectively </a:t>
            </a:r>
            <a:r>
              <a:rPr lang="en-US">
                <a:solidFill>
                  <a:srgbClr val="674831"/>
                </a:solidFill>
                <a:latin typeface="Times New Roman"/>
                <a:ea typeface="Times New Roman"/>
                <a:cs typeface="Times New Roman"/>
                <a:sym typeface="Times New Roman"/>
              </a:rPr>
              <a:t>in college and district governance</a:t>
            </a:r>
            <a:endParaRPr>
              <a:solidFill>
                <a:schemeClr val="dk1"/>
              </a:solidFill>
              <a:latin typeface="Times New Roman"/>
              <a:ea typeface="Times New Roman"/>
              <a:cs typeface="Times New Roman"/>
              <a:sym typeface="Times New Roman"/>
            </a:endParaRPr>
          </a:p>
          <a:p>
            <a:pPr indent="0" lvl="0" marL="0" rtl="0" algn="l">
              <a:spcBef>
                <a:spcPts val="1000"/>
              </a:spcBef>
              <a:spcAft>
                <a:spcPts val="0"/>
              </a:spcAft>
              <a:buNone/>
            </a:pPr>
            <a:r>
              <a:t/>
            </a:r>
            <a:endParaRPr>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10f3cbacae3_0_17"/>
          <p:cNvSpPr txBox="1"/>
          <p:nvPr>
            <p:ph type="title"/>
          </p:nvPr>
        </p:nvSpPr>
        <p:spPr>
          <a:xfrm>
            <a:off x="1277650" y="365125"/>
            <a:ext cx="10046100" cy="13257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b="1" lang="en-US"/>
              <a:t>Representative Groups </a:t>
            </a:r>
            <a:endParaRPr b="1"/>
          </a:p>
          <a:p>
            <a:pPr indent="0" lvl="0" marL="0" rtl="0" algn="ctr">
              <a:spcBef>
                <a:spcPts val="0"/>
              </a:spcBef>
              <a:spcAft>
                <a:spcPts val="0"/>
              </a:spcAft>
              <a:buNone/>
            </a:pPr>
            <a:r>
              <a:rPr b="1" lang="en-US" sz="3100"/>
              <a:t>r</a:t>
            </a:r>
            <a:r>
              <a:rPr b="1" lang="en-US" sz="3100"/>
              <a:t>ecognized by the </a:t>
            </a:r>
            <a:endParaRPr b="1" sz="3100"/>
          </a:p>
          <a:p>
            <a:pPr indent="0" lvl="0" marL="0" rtl="0" algn="ctr">
              <a:spcBef>
                <a:spcPts val="0"/>
              </a:spcBef>
              <a:spcAft>
                <a:spcPts val="0"/>
              </a:spcAft>
              <a:buNone/>
            </a:pPr>
            <a:r>
              <a:rPr b="1" lang="en-US" sz="3100"/>
              <a:t>California Community Colleges Board of Governors</a:t>
            </a:r>
            <a:endParaRPr b="1" sz="3100"/>
          </a:p>
        </p:txBody>
      </p:sp>
      <p:sp>
        <p:nvSpPr>
          <p:cNvPr id="100" name="Google Shape;100;g10f3cbacae3_0_17"/>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406400" lvl="0" marL="457200" rtl="0" algn="l">
              <a:spcBef>
                <a:spcPts val="1000"/>
              </a:spcBef>
              <a:spcAft>
                <a:spcPts val="0"/>
              </a:spcAft>
              <a:buSzPts val="2800"/>
              <a:buFont typeface="Times New Roman"/>
              <a:buChar char="•"/>
            </a:pPr>
            <a:r>
              <a:rPr lang="en-US" sz="2800">
                <a:latin typeface="Times New Roman"/>
                <a:ea typeface="Times New Roman"/>
                <a:cs typeface="Times New Roman"/>
                <a:sym typeface="Times New Roman"/>
              </a:rPr>
              <a:t>Academic Senate for California Community Colleges: </a:t>
            </a:r>
            <a:r>
              <a:rPr lang="en-US" sz="2800" u="sng">
                <a:solidFill>
                  <a:schemeClr val="hlink"/>
                </a:solidFill>
                <a:latin typeface="Times New Roman"/>
                <a:ea typeface="Times New Roman"/>
                <a:cs typeface="Times New Roman"/>
                <a:sym typeface="Times New Roman"/>
                <a:hlinkClick r:id="rId3"/>
              </a:rPr>
              <a:t>Title 5 §53206</a:t>
            </a:r>
            <a:r>
              <a:rPr lang="en-US" sz="2800">
                <a:latin typeface="Times New Roman"/>
                <a:ea typeface="Times New Roman"/>
                <a:cs typeface="Times New Roman"/>
                <a:sym typeface="Times New Roman"/>
              </a:rPr>
              <a:t> (ASCCC)</a:t>
            </a:r>
            <a:endParaRPr sz="2800">
              <a:latin typeface="Times New Roman"/>
              <a:ea typeface="Times New Roman"/>
              <a:cs typeface="Times New Roman"/>
              <a:sym typeface="Times New Roman"/>
            </a:endParaRPr>
          </a:p>
          <a:p>
            <a:pPr indent="-406400" lvl="1" marL="914400" rtl="0" algn="l">
              <a:spcBef>
                <a:spcPts val="0"/>
              </a:spcBef>
              <a:spcAft>
                <a:spcPts val="0"/>
              </a:spcAft>
              <a:buSzPts val="2800"/>
              <a:buFont typeface="Times New Roman"/>
              <a:buChar char="•"/>
            </a:pPr>
            <a:r>
              <a:rPr lang="en-US" sz="2800" u="sng">
                <a:solidFill>
                  <a:schemeClr val="hlink"/>
                </a:solidFill>
                <a:latin typeface="Times New Roman"/>
                <a:ea typeface="Times New Roman"/>
                <a:cs typeface="Times New Roman"/>
                <a:sym typeface="Times New Roman"/>
                <a:hlinkClick r:id="rId4"/>
              </a:rPr>
              <a:t>https://asccc.org</a:t>
            </a:r>
            <a:r>
              <a:rPr lang="en-US" sz="2800">
                <a:latin typeface="Times New Roman"/>
                <a:ea typeface="Times New Roman"/>
                <a:cs typeface="Times New Roman"/>
                <a:sym typeface="Times New Roman"/>
              </a:rPr>
              <a:t> </a:t>
            </a:r>
            <a:endParaRPr sz="2800">
              <a:latin typeface="Times New Roman"/>
              <a:ea typeface="Times New Roman"/>
              <a:cs typeface="Times New Roman"/>
              <a:sym typeface="Times New Roman"/>
            </a:endParaRPr>
          </a:p>
          <a:p>
            <a:pPr indent="0" lvl="0" marL="457200" rtl="0" algn="l">
              <a:spcBef>
                <a:spcPts val="1000"/>
              </a:spcBef>
              <a:spcAft>
                <a:spcPts val="0"/>
              </a:spcAft>
              <a:buNone/>
            </a:pPr>
            <a:r>
              <a:t/>
            </a:r>
            <a:endParaRPr sz="2800">
              <a:latin typeface="Times New Roman"/>
              <a:ea typeface="Times New Roman"/>
              <a:cs typeface="Times New Roman"/>
              <a:sym typeface="Times New Roman"/>
            </a:endParaRPr>
          </a:p>
          <a:p>
            <a:pPr indent="-406400" lvl="0" marL="457200" rtl="0" algn="l">
              <a:spcBef>
                <a:spcPts val="1000"/>
              </a:spcBef>
              <a:spcAft>
                <a:spcPts val="0"/>
              </a:spcAft>
              <a:buSzPts val="2800"/>
              <a:buFont typeface="Times New Roman"/>
              <a:buChar char="•"/>
            </a:pPr>
            <a:r>
              <a:rPr lang="en-US" sz="2800">
                <a:latin typeface="Times New Roman"/>
                <a:ea typeface="Times New Roman"/>
                <a:cs typeface="Times New Roman"/>
                <a:sym typeface="Times New Roman"/>
              </a:rPr>
              <a:t>Student Senate for California Community Colleges: </a:t>
            </a:r>
            <a:r>
              <a:rPr lang="en-US" sz="2800" u="sng">
                <a:solidFill>
                  <a:schemeClr val="hlink"/>
                </a:solidFill>
                <a:latin typeface="Times New Roman"/>
                <a:ea typeface="Times New Roman"/>
                <a:cs typeface="Times New Roman"/>
                <a:sym typeface="Times New Roman"/>
                <a:hlinkClick r:id="rId5"/>
              </a:rPr>
              <a:t>Title 5 §50002</a:t>
            </a:r>
            <a:r>
              <a:rPr lang="en-US" sz="2800">
                <a:latin typeface="Times New Roman"/>
                <a:ea typeface="Times New Roman"/>
                <a:cs typeface="Times New Roman"/>
                <a:sym typeface="Times New Roman"/>
              </a:rPr>
              <a:t> (SSCCC)</a:t>
            </a:r>
            <a:endParaRPr sz="2800">
              <a:latin typeface="Times New Roman"/>
              <a:ea typeface="Times New Roman"/>
              <a:cs typeface="Times New Roman"/>
              <a:sym typeface="Times New Roman"/>
            </a:endParaRPr>
          </a:p>
          <a:p>
            <a:pPr indent="-406400" lvl="1" marL="914400" rtl="0" algn="l">
              <a:spcBef>
                <a:spcPts val="0"/>
              </a:spcBef>
              <a:spcAft>
                <a:spcPts val="0"/>
              </a:spcAft>
              <a:buSzPts val="2800"/>
              <a:buFont typeface="Times New Roman"/>
              <a:buChar char="•"/>
            </a:pPr>
            <a:r>
              <a:rPr lang="en-US" sz="2800" u="sng">
                <a:solidFill>
                  <a:schemeClr val="hlink"/>
                </a:solidFill>
                <a:latin typeface="Times New Roman"/>
                <a:ea typeface="Times New Roman"/>
                <a:cs typeface="Times New Roman"/>
                <a:sym typeface="Times New Roman"/>
                <a:hlinkClick r:id="rId6"/>
              </a:rPr>
              <a:t>https://ssccc.org</a:t>
            </a:r>
            <a:r>
              <a:rPr lang="en-US" sz="2800">
                <a:latin typeface="Times New Roman"/>
                <a:ea typeface="Times New Roman"/>
                <a:cs typeface="Times New Roman"/>
                <a:sym typeface="Times New Roman"/>
              </a:rPr>
              <a:t> </a:t>
            </a:r>
            <a:endParaRPr sz="2800">
              <a:latin typeface="Times New Roman"/>
              <a:ea typeface="Times New Roman"/>
              <a:cs typeface="Times New Roman"/>
              <a:sym typeface="Times New Roman"/>
            </a:endParaRPr>
          </a:p>
          <a:p>
            <a:pPr indent="0" lvl="0" marL="0" rtl="0" algn="l">
              <a:spcBef>
                <a:spcPts val="1000"/>
              </a:spcBef>
              <a:spcAft>
                <a:spcPts val="0"/>
              </a:spcAft>
              <a:buNone/>
            </a:pPr>
            <a:r>
              <a:t/>
            </a:r>
            <a:endParaRPr sz="2800">
              <a:latin typeface="Times New Roman"/>
              <a:ea typeface="Times New Roman"/>
              <a:cs typeface="Times New Roman"/>
              <a:sym typeface="Times New Roman"/>
            </a:endParaRPr>
          </a:p>
          <a:p>
            <a:pPr indent="0" lvl="0" marL="0" rtl="0" algn="l">
              <a:spcBef>
                <a:spcPts val="1000"/>
              </a:spcBef>
              <a:spcAft>
                <a:spcPts val="0"/>
              </a:spcAft>
              <a:buNone/>
            </a:pPr>
            <a:r>
              <a:t/>
            </a:r>
            <a:endParaRPr sz="2800">
              <a:latin typeface="Times New Roman"/>
              <a:ea typeface="Times New Roman"/>
              <a:cs typeface="Times New Roman"/>
              <a:sym typeface="Times New Roman"/>
            </a:endParaRPr>
          </a:p>
        </p:txBody>
      </p:sp>
      <p:sp>
        <p:nvSpPr>
          <p:cNvPr id="101" name="Google Shape;101;g10f3cbacae3_0_17"/>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10c543355eb_0_56"/>
          <p:cNvSpPr txBox="1"/>
          <p:nvPr>
            <p:ph type="title"/>
          </p:nvPr>
        </p:nvSpPr>
        <p:spPr>
          <a:xfrm>
            <a:off x="1277650" y="365125"/>
            <a:ext cx="10046100" cy="132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1100"/>
              <a:buFont typeface="Arial"/>
              <a:buNone/>
            </a:pPr>
            <a:r>
              <a:rPr b="1" lang="en-US">
                <a:solidFill>
                  <a:srgbClr val="93011D"/>
                </a:solidFill>
              </a:rPr>
              <a:t>Consult Collegially - Academic Senate</a:t>
            </a:r>
            <a:endParaRPr b="1">
              <a:solidFill>
                <a:srgbClr val="93011D"/>
              </a:solidFill>
            </a:endParaRPr>
          </a:p>
          <a:p>
            <a:pPr indent="0" lvl="0" marL="0" rtl="0" algn="ctr">
              <a:spcBef>
                <a:spcPts val="0"/>
              </a:spcBef>
              <a:spcAft>
                <a:spcPts val="0"/>
              </a:spcAft>
              <a:buNone/>
            </a:pPr>
            <a:r>
              <a:rPr b="1" lang="en-US" sz="2800" u="sng">
                <a:solidFill>
                  <a:schemeClr val="hlink"/>
                </a:solidFill>
                <a:hlinkClick r:id="rId3"/>
              </a:rPr>
              <a:t>Title 5 §53200</a:t>
            </a:r>
            <a:endParaRPr sz="2800"/>
          </a:p>
        </p:txBody>
      </p:sp>
      <p:sp>
        <p:nvSpPr>
          <p:cNvPr id="108" name="Google Shape;108;g10c543355eb_0_56"/>
          <p:cNvSpPr txBox="1"/>
          <p:nvPr>
            <p:ph idx="1" type="body"/>
          </p:nvPr>
        </p:nvSpPr>
        <p:spPr>
          <a:xfrm>
            <a:off x="1277650" y="1798320"/>
            <a:ext cx="10058400" cy="4419600"/>
          </a:xfrm>
          <a:prstGeom prst="rect">
            <a:avLst/>
          </a:prstGeom>
        </p:spPr>
        <p:txBody>
          <a:bodyPr anchorCtr="0" anchor="t" bIns="45700" lIns="91425" spcFirstLastPara="1" rIns="91425" wrap="square" tIns="45700">
            <a:noAutofit/>
          </a:bodyPr>
          <a:lstStyle/>
          <a:p>
            <a:pPr indent="0" lvl="0" marL="0" rtl="0" algn="l">
              <a:lnSpc>
                <a:spcPct val="98181"/>
              </a:lnSpc>
              <a:spcBef>
                <a:spcPts val="1000"/>
              </a:spcBef>
              <a:spcAft>
                <a:spcPts val="0"/>
              </a:spcAft>
              <a:buClr>
                <a:schemeClr val="dk1"/>
              </a:buClr>
              <a:buSzPts val="1100"/>
              <a:buFont typeface="Arial"/>
              <a:buNone/>
            </a:pPr>
            <a:r>
              <a:rPr lang="en-US" sz="2800">
                <a:solidFill>
                  <a:srgbClr val="674831"/>
                </a:solidFill>
                <a:latin typeface="Times New Roman"/>
                <a:ea typeface="Times New Roman"/>
                <a:cs typeface="Times New Roman"/>
                <a:sym typeface="Times New Roman"/>
              </a:rPr>
              <a:t>(b) “Academic senate,” “faculty council,” and “faculty senate” means an organization formed in accordance with the provisions of this Subchapter whose </a:t>
            </a:r>
            <a:r>
              <a:rPr b="1" lang="en-US" sz="2800">
                <a:solidFill>
                  <a:srgbClr val="674831"/>
                </a:solidFill>
                <a:latin typeface="Times New Roman"/>
                <a:ea typeface="Times New Roman"/>
                <a:cs typeface="Times New Roman"/>
                <a:sym typeface="Times New Roman"/>
              </a:rPr>
              <a:t>primary function</a:t>
            </a:r>
            <a:r>
              <a:rPr lang="en-US" sz="2800">
                <a:solidFill>
                  <a:srgbClr val="674831"/>
                </a:solidFill>
                <a:latin typeface="Times New Roman"/>
                <a:ea typeface="Times New Roman"/>
                <a:cs typeface="Times New Roman"/>
                <a:sym typeface="Times New Roman"/>
              </a:rPr>
              <a:t>, as the representative of the faculty, is to </a:t>
            </a:r>
            <a:r>
              <a:rPr b="1" lang="en-US" sz="2800">
                <a:solidFill>
                  <a:srgbClr val="674831"/>
                </a:solidFill>
                <a:latin typeface="Times New Roman"/>
                <a:ea typeface="Times New Roman"/>
                <a:cs typeface="Times New Roman"/>
                <a:sym typeface="Times New Roman"/>
              </a:rPr>
              <a:t>make recommendations to the administration of a college and to the governing board of a district with respect to academic and professional matters</a:t>
            </a:r>
            <a:r>
              <a:rPr lang="en-US" sz="2800">
                <a:solidFill>
                  <a:srgbClr val="674831"/>
                </a:solidFill>
                <a:latin typeface="Times New Roman"/>
                <a:ea typeface="Times New Roman"/>
                <a:cs typeface="Times New Roman"/>
                <a:sym typeface="Times New Roman"/>
              </a:rPr>
              <a:t>. For purposes of this Subchapter, reference to the term “academic senate” also constitutes reference to “faculty council” or “faculty senate.”</a:t>
            </a:r>
            <a:endParaRPr sz="2800">
              <a:solidFill>
                <a:srgbClr val="674831"/>
              </a:solidFill>
              <a:latin typeface="Times New Roman"/>
              <a:ea typeface="Times New Roman"/>
              <a:cs typeface="Times New Roman"/>
              <a:sym typeface="Times New Roman"/>
            </a:endParaRPr>
          </a:p>
          <a:p>
            <a:pPr indent="0" lvl="0" marL="0" rtl="0" algn="l">
              <a:spcBef>
                <a:spcPts val="1000"/>
              </a:spcBef>
              <a:spcAft>
                <a:spcPts val="0"/>
              </a:spcAft>
              <a:buNone/>
            </a:pPr>
            <a:r>
              <a:t/>
            </a:r>
            <a:endParaRPr>
              <a:latin typeface="Times New Roman"/>
              <a:ea typeface="Times New Roman"/>
              <a:cs typeface="Times New Roman"/>
              <a:sym typeface="Times New Roman"/>
            </a:endParaRPr>
          </a:p>
        </p:txBody>
      </p:sp>
      <p:sp>
        <p:nvSpPr>
          <p:cNvPr id="109" name="Google Shape;109;g10c543355eb_0_56"/>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10c543355eb_0_72"/>
          <p:cNvSpPr txBox="1"/>
          <p:nvPr>
            <p:ph type="title"/>
          </p:nvPr>
        </p:nvSpPr>
        <p:spPr>
          <a:xfrm>
            <a:off x="1277650" y="365125"/>
            <a:ext cx="10076100" cy="11589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b="1" lang="en-US" sz="3200">
                <a:solidFill>
                  <a:srgbClr val="93011D"/>
                </a:solidFill>
              </a:rPr>
              <a:t>The 10+1 – Title 5 §53200</a:t>
            </a:r>
            <a:endParaRPr b="1" sz="3200">
              <a:solidFill>
                <a:srgbClr val="93011D"/>
              </a:solidFill>
            </a:endParaRPr>
          </a:p>
          <a:p>
            <a:pPr indent="0" lvl="0" marL="0" rtl="0" algn="ctr">
              <a:lnSpc>
                <a:spcPct val="115000"/>
              </a:lnSpc>
              <a:spcBef>
                <a:spcPts val="0"/>
              </a:spcBef>
              <a:spcAft>
                <a:spcPts val="0"/>
              </a:spcAft>
              <a:buNone/>
            </a:pPr>
            <a:r>
              <a:rPr lang="en-US" sz="2000">
                <a:solidFill>
                  <a:srgbClr val="E02826"/>
                </a:solidFill>
                <a:latin typeface="Arial"/>
                <a:ea typeface="Arial"/>
                <a:cs typeface="Arial"/>
                <a:sym typeface="Arial"/>
              </a:rPr>
              <a:t>(c) “Academic and professional matters” means the following policy development and implementation matters:</a:t>
            </a:r>
            <a:endParaRPr b="1" sz="3200">
              <a:solidFill>
                <a:srgbClr val="93011D"/>
              </a:solidFill>
            </a:endParaRPr>
          </a:p>
        </p:txBody>
      </p:sp>
      <p:sp>
        <p:nvSpPr>
          <p:cNvPr id="116" name="Google Shape;116;g10c543355eb_0_72"/>
          <p:cNvSpPr txBox="1"/>
          <p:nvPr>
            <p:ph idx="1" type="body"/>
          </p:nvPr>
        </p:nvSpPr>
        <p:spPr>
          <a:xfrm>
            <a:off x="1093300" y="1524000"/>
            <a:ext cx="10866900" cy="4832400"/>
          </a:xfrm>
          <a:prstGeom prst="rect">
            <a:avLst/>
          </a:prstGeom>
        </p:spPr>
        <p:txBody>
          <a:bodyPr anchorCtr="0" anchor="t" bIns="45700" lIns="91425" spcFirstLastPara="1" rIns="91425" wrap="square" tIns="45700">
            <a:noAutofit/>
          </a:bodyPr>
          <a:lstStyle/>
          <a:p>
            <a:pPr indent="-374650" lvl="0" marL="457200" rtl="0" algn="l">
              <a:lnSpc>
                <a:spcPct val="98181"/>
              </a:lnSpc>
              <a:spcBef>
                <a:spcPts val="100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curriculum, including establishing prerequisites and placing courses within disciplines;</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degree and certificate requirements;</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grading policies;</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educational program development;</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standards or policies regarding student preparation and success;</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district and college governance structures, as related to faculty roles;</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faculty roles and involvement in accreditation processes, including self-study and annual reports;</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policies for faculty professional development activities;</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processes for program review;</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processes for institutional planning and budget development; and</a:t>
            </a:r>
            <a:endParaRPr sz="2300">
              <a:solidFill>
                <a:srgbClr val="674831"/>
              </a:solidFill>
              <a:latin typeface="Times New Roman"/>
              <a:ea typeface="Times New Roman"/>
              <a:cs typeface="Times New Roman"/>
              <a:sym typeface="Times New Roman"/>
            </a:endParaRPr>
          </a:p>
          <a:p>
            <a:pPr indent="-374650" lvl="0" marL="457200" rtl="0" algn="l">
              <a:lnSpc>
                <a:spcPct val="98181"/>
              </a:lnSpc>
              <a:spcBef>
                <a:spcPts val="0"/>
              </a:spcBef>
              <a:spcAft>
                <a:spcPts val="0"/>
              </a:spcAft>
              <a:buClr>
                <a:srgbClr val="674831"/>
              </a:buClr>
              <a:buSzPts val="2300"/>
              <a:buFont typeface="Times New Roman"/>
              <a:buAutoNum type="arabicPeriod"/>
            </a:pPr>
            <a:r>
              <a:rPr lang="en-US" sz="2300">
                <a:solidFill>
                  <a:srgbClr val="674831"/>
                </a:solidFill>
                <a:latin typeface="Times New Roman"/>
                <a:ea typeface="Times New Roman"/>
                <a:cs typeface="Times New Roman"/>
                <a:sym typeface="Times New Roman"/>
              </a:rPr>
              <a:t>other academic and professional matters as are mutually agreed upon between the governing board and the academic senate.</a:t>
            </a:r>
            <a:endParaRPr sz="2300">
              <a:solidFill>
                <a:srgbClr val="674831"/>
              </a:solidFill>
              <a:latin typeface="Times New Roman"/>
              <a:ea typeface="Times New Roman"/>
              <a:cs typeface="Times New Roman"/>
              <a:sym typeface="Times New Roman"/>
            </a:endParaRPr>
          </a:p>
          <a:p>
            <a:pPr indent="0" lvl="0" marL="0" rtl="0" algn="l">
              <a:spcBef>
                <a:spcPts val="1000"/>
              </a:spcBef>
              <a:spcAft>
                <a:spcPts val="0"/>
              </a:spcAft>
              <a:buNone/>
            </a:pPr>
            <a:r>
              <a:t/>
            </a:r>
            <a:endParaRPr sz="2300">
              <a:latin typeface="Times New Roman"/>
              <a:ea typeface="Times New Roman"/>
              <a:cs typeface="Times New Roman"/>
              <a:sym typeface="Times New Roman"/>
            </a:endParaRPr>
          </a:p>
        </p:txBody>
      </p:sp>
      <p:sp>
        <p:nvSpPr>
          <p:cNvPr id="117" name="Google Shape;117;g10c543355eb_0_72"/>
          <p:cNvSpPr txBox="1"/>
          <p:nvPr>
            <p:ph idx="12" type="sldNum"/>
          </p:nvPr>
        </p:nvSpPr>
        <p:spPr>
          <a:xfrm>
            <a:off x="10437813" y="6356350"/>
            <a:ext cx="915900" cy="3651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ASCCC Curriculum Inst. 2020 Theme">
  <a:themeElements>
    <a:clrScheme name="ASCCC PTFI Colors 2022">
      <a:dk1>
        <a:srgbClr val="000000"/>
      </a:dk1>
      <a:lt1>
        <a:srgbClr val="FFFFFF"/>
      </a:lt1>
      <a:dk2>
        <a:srgbClr val="2E58AA"/>
      </a:dk2>
      <a:lt2>
        <a:srgbClr val="D8E9F0"/>
      </a:lt2>
      <a:accent1>
        <a:srgbClr val="B93C99"/>
      </a:accent1>
      <a:accent2>
        <a:srgbClr val="128E8A"/>
      </a:accent2>
      <a:accent3>
        <a:srgbClr val="BEE66F"/>
      </a:accent3>
      <a:accent4>
        <a:srgbClr val="009BEA"/>
      </a:accent4>
      <a:accent5>
        <a:srgbClr val="FFD643"/>
      </a:accent5>
      <a:accent6>
        <a:srgbClr val="E05AAD"/>
      </a:accent6>
      <a:hlink>
        <a:srgbClr val="118E8A"/>
      </a:hlink>
      <a:folHlink>
        <a:srgbClr val="2A5EA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2022-01-15T21:01:02Z</dcterms:created>
  <dc:creator>Wendy Brill-Wynkoop</dc:creator>
</cp:coreProperties>
</file>