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67" r:id="rId2"/>
    <p:sldId id="268" r:id="rId3"/>
    <p:sldId id="286" r:id="rId4"/>
    <p:sldId id="287" r:id="rId5"/>
    <p:sldId id="269" r:id="rId6"/>
    <p:sldId id="288" r:id="rId7"/>
    <p:sldId id="270" r:id="rId8"/>
    <p:sldId id="259" r:id="rId9"/>
    <p:sldId id="271" r:id="rId10"/>
    <p:sldId id="272" r:id="rId11"/>
    <p:sldId id="273" r:id="rId12"/>
    <p:sldId id="274" r:id="rId13"/>
    <p:sldId id="275" r:id="rId14"/>
    <p:sldId id="277" r:id="rId15"/>
    <p:sldId id="278" r:id="rId16"/>
    <p:sldId id="279" r:id="rId17"/>
    <p:sldId id="280" r:id="rId18"/>
    <p:sldId id="281" r:id="rId19"/>
    <p:sldId id="282" r:id="rId20"/>
    <p:sldId id="283" r:id="rId21"/>
    <p:sldId id="262" r:id="rId22"/>
    <p:sldId id="285"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54"/>
    <p:restoredTop sz="96079"/>
  </p:normalViewPr>
  <p:slideViewPr>
    <p:cSldViewPr snapToGrid="0" snapToObjects="1">
      <p:cViewPr varScale="1">
        <p:scale>
          <a:sx n="63" d="100"/>
          <a:sy n="63" d="100"/>
        </p:scale>
        <p:origin x="880" y="5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hyperlink" Target="https://www.faccc.org/part-time-faculty" TargetMode="Externa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hyperlink" Target="https://sites.google.com/view/part-timefacultynexus/home?authuser=0" TargetMode="External"/><Relationship Id="rId1" Type="http://schemas.openxmlformats.org/officeDocument/2006/relationships/hyperlink" Target="https://www.asccc.org/directory/part-time-committee" TargetMode="Externa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hyperlink" Target="https://www.calstrs.com/" TargetMode="External"/><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hyperlink" Target="https://www.asccc.org/sign-our-newsletters" TargetMode="External"/><Relationship Id="rId9" Type="http://schemas.openxmlformats.org/officeDocument/2006/relationships/image" Target="../media/image23.svg"/><Relationship Id="rId1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png"/><Relationship Id="rId3" Type="http://schemas.openxmlformats.org/officeDocument/2006/relationships/hyperlink" Target="https://www.asccc.org/directory/part-time-committee" TargetMode="External"/><Relationship Id="rId7" Type="http://schemas.openxmlformats.org/officeDocument/2006/relationships/image" Target="../media/image24.png"/><Relationship Id="rId12" Type="http://schemas.openxmlformats.org/officeDocument/2006/relationships/hyperlink" Target="https://www.faccc.org/part-time-faculty" TargetMode="External"/><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hyperlink" Target="https://sites.google.com/view/part-timefacultynexus/home?authuser=0" TargetMode="External"/><Relationship Id="rId11" Type="http://schemas.openxmlformats.org/officeDocument/2006/relationships/image" Target="../media/image27.svg"/><Relationship Id="rId5" Type="http://schemas.openxmlformats.org/officeDocument/2006/relationships/image" Target="../media/image23.svg"/><Relationship Id="rId15" Type="http://schemas.openxmlformats.org/officeDocument/2006/relationships/hyperlink" Target="https://www.calstrs.com/" TargetMode="External"/><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hyperlink" Target="https://www.asccc.org/sign-our-newsletters" TargetMode="External"/><Relationship Id="rId1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564AE-29CF-48B6-A1C4-B5139A12022C}"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0D942DB5-DDA1-4D77-8454-2BA94CD0CD23}">
      <dgm:prSet/>
      <dgm:spPr/>
      <dgm:t>
        <a:bodyPr/>
        <a:lstStyle/>
        <a:p>
          <a:pPr>
            <a:lnSpc>
              <a:spcPct val="100000"/>
            </a:lnSpc>
          </a:pPr>
          <a:r>
            <a:rPr lang="en-US">
              <a:hlinkClick xmlns:r="http://schemas.openxmlformats.org/officeDocument/2006/relationships" r:id="rId1"/>
            </a:rPr>
            <a:t>ASCCC Part-Time Faculty Committee</a:t>
          </a:r>
          <a:endParaRPr lang="en-US"/>
        </a:p>
      </dgm:t>
    </dgm:pt>
    <dgm:pt modelId="{02BA4B10-7B74-40F0-9039-18FC1667FC32}" type="parTrans" cxnId="{8358BB03-1907-4C20-9DCD-E68BEBDC7D12}">
      <dgm:prSet/>
      <dgm:spPr/>
      <dgm:t>
        <a:bodyPr/>
        <a:lstStyle/>
        <a:p>
          <a:endParaRPr lang="en-US"/>
        </a:p>
      </dgm:t>
    </dgm:pt>
    <dgm:pt modelId="{9E6D1664-9F92-4572-9A23-17F19F11D88A}" type="sibTrans" cxnId="{8358BB03-1907-4C20-9DCD-E68BEBDC7D12}">
      <dgm:prSet/>
      <dgm:spPr/>
      <dgm:t>
        <a:bodyPr/>
        <a:lstStyle/>
        <a:p>
          <a:endParaRPr lang="en-US"/>
        </a:p>
      </dgm:t>
    </dgm:pt>
    <dgm:pt modelId="{C84819B3-1C55-40CE-9C0B-8534DA6BED3C}">
      <dgm:prSet/>
      <dgm:spPr/>
      <dgm:t>
        <a:bodyPr/>
        <a:lstStyle/>
        <a:p>
          <a:pPr>
            <a:lnSpc>
              <a:spcPct val="100000"/>
            </a:lnSpc>
          </a:pPr>
          <a:r>
            <a:rPr lang="en-US" dirty="0">
              <a:hlinkClick xmlns:r="http://schemas.openxmlformats.org/officeDocument/2006/relationships" r:id="rId2"/>
            </a:rPr>
            <a:t>Part-Time Faculty Nexus</a:t>
          </a:r>
          <a:endParaRPr lang="en-US" dirty="0"/>
        </a:p>
      </dgm:t>
    </dgm:pt>
    <dgm:pt modelId="{4026503C-1C55-4C00-8078-1C3A8C80F038}" type="parTrans" cxnId="{A8224936-127F-4E88-AFA6-599A6A1A1AEE}">
      <dgm:prSet/>
      <dgm:spPr/>
      <dgm:t>
        <a:bodyPr/>
        <a:lstStyle/>
        <a:p>
          <a:endParaRPr lang="en-US"/>
        </a:p>
      </dgm:t>
    </dgm:pt>
    <dgm:pt modelId="{A047BBA9-39CF-4659-A5B3-71FFA792F751}" type="sibTrans" cxnId="{A8224936-127F-4E88-AFA6-599A6A1A1AEE}">
      <dgm:prSet/>
      <dgm:spPr/>
      <dgm:t>
        <a:bodyPr/>
        <a:lstStyle/>
        <a:p>
          <a:endParaRPr lang="en-US"/>
        </a:p>
      </dgm:t>
    </dgm:pt>
    <dgm:pt modelId="{AEB2D979-290B-4D4B-ACA4-D4D77283526D}">
      <dgm:prSet/>
      <dgm:spPr/>
      <dgm:t>
        <a:bodyPr/>
        <a:lstStyle/>
        <a:p>
          <a:pPr>
            <a:lnSpc>
              <a:spcPct val="100000"/>
            </a:lnSpc>
          </a:pPr>
          <a:r>
            <a:rPr lang="en-US" dirty="0">
              <a:hlinkClick xmlns:r="http://schemas.openxmlformats.org/officeDocument/2006/relationships" r:id="rId3"/>
            </a:rPr>
            <a:t>FACCC Part-Time Faculty Resources</a:t>
          </a:r>
          <a:endParaRPr lang="en-US" dirty="0"/>
        </a:p>
      </dgm:t>
    </dgm:pt>
    <dgm:pt modelId="{39BA2CEA-1207-4E51-BD26-C316A72C0A3A}" type="parTrans" cxnId="{0EDCDCC5-BECA-4A65-84E7-997A50064AE8}">
      <dgm:prSet/>
      <dgm:spPr/>
      <dgm:t>
        <a:bodyPr/>
        <a:lstStyle/>
        <a:p>
          <a:endParaRPr lang="en-US"/>
        </a:p>
      </dgm:t>
    </dgm:pt>
    <dgm:pt modelId="{055EF53F-87D1-4706-9A5D-AFA24092B5C8}" type="sibTrans" cxnId="{0EDCDCC5-BECA-4A65-84E7-997A50064AE8}">
      <dgm:prSet/>
      <dgm:spPr/>
      <dgm:t>
        <a:bodyPr/>
        <a:lstStyle/>
        <a:p>
          <a:endParaRPr lang="en-US"/>
        </a:p>
      </dgm:t>
    </dgm:pt>
    <dgm:pt modelId="{C8340F24-3410-D04F-BE75-585F40BE81AA}">
      <dgm:prSet/>
      <dgm:spPr/>
      <dgm:t>
        <a:bodyPr/>
        <a:lstStyle/>
        <a:p>
          <a:pPr>
            <a:lnSpc>
              <a:spcPct val="100000"/>
            </a:lnSpc>
          </a:pPr>
          <a:r>
            <a:rPr lang="en-US" dirty="0">
              <a:hlinkClick xmlns:r="http://schemas.openxmlformats.org/officeDocument/2006/relationships" r:id="rId4"/>
            </a:rPr>
            <a:t>ASCCC Part-Time Listserv</a:t>
          </a:r>
          <a:endParaRPr lang="en-US" dirty="0"/>
        </a:p>
      </dgm:t>
    </dgm:pt>
    <dgm:pt modelId="{CE0BFF5F-6CA7-0A4C-9ACF-F43D8EC9E973}" type="parTrans" cxnId="{2B4C78DC-C88F-1647-ADAB-350558AA62A1}">
      <dgm:prSet/>
      <dgm:spPr/>
      <dgm:t>
        <a:bodyPr/>
        <a:lstStyle/>
        <a:p>
          <a:endParaRPr lang="en-US"/>
        </a:p>
      </dgm:t>
    </dgm:pt>
    <dgm:pt modelId="{381B66AA-FB6E-F54E-91E2-775BF2165562}" type="sibTrans" cxnId="{2B4C78DC-C88F-1647-ADAB-350558AA62A1}">
      <dgm:prSet/>
      <dgm:spPr/>
      <dgm:t>
        <a:bodyPr/>
        <a:lstStyle/>
        <a:p>
          <a:endParaRPr lang="en-US"/>
        </a:p>
      </dgm:t>
    </dgm:pt>
    <dgm:pt modelId="{50795970-4E96-F647-A6E3-2AA6CB870DFD}">
      <dgm:prSet/>
      <dgm:spPr/>
      <dgm:t>
        <a:bodyPr/>
        <a:lstStyle/>
        <a:p>
          <a:pPr>
            <a:lnSpc>
              <a:spcPct val="100000"/>
            </a:lnSpc>
          </a:pPr>
          <a:r>
            <a:rPr lang="en-US" dirty="0">
              <a:hlinkClick xmlns:r="http://schemas.openxmlformats.org/officeDocument/2006/relationships" r:id="rId5"/>
            </a:rPr>
            <a:t>CalSTRS</a:t>
          </a:r>
          <a:endParaRPr lang="en-US" dirty="0"/>
        </a:p>
      </dgm:t>
    </dgm:pt>
    <dgm:pt modelId="{9542FD4D-6C4D-C941-9558-3B288E2EE766}" type="parTrans" cxnId="{D7343D18-C42E-BB49-97C6-1BAFB4AB2100}">
      <dgm:prSet/>
      <dgm:spPr/>
      <dgm:t>
        <a:bodyPr/>
        <a:lstStyle/>
        <a:p>
          <a:endParaRPr lang="en-US"/>
        </a:p>
      </dgm:t>
    </dgm:pt>
    <dgm:pt modelId="{10132E81-1344-B748-9765-B098E608D555}" type="sibTrans" cxnId="{D7343D18-C42E-BB49-97C6-1BAFB4AB2100}">
      <dgm:prSet/>
      <dgm:spPr/>
      <dgm:t>
        <a:bodyPr/>
        <a:lstStyle/>
        <a:p>
          <a:endParaRPr lang="en-US"/>
        </a:p>
      </dgm:t>
    </dgm:pt>
    <dgm:pt modelId="{D76C0F7C-9DDD-4B23-AC7E-399A0F892228}" type="pres">
      <dgm:prSet presAssocID="{85C564AE-29CF-48B6-A1C4-B5139A12022C}" presName="root" presStyleCnt="0">
        <dgm:presLayoutVars>
          <dgm:dir/>
          <dgm:resizeHandles val="exact"/>
        </dgm:presLayoutVars>
      </dgm:prSet>
      <dgm:spPr/>
    </dgm:pt>
    <dgm:pt modelId="{4D5623AE-A130-495C-B9D5-A2F19A2BB825}" type="pres">
      <dgm:prSet presAssocID="{0D942DB5-DDA1-4D77-8454-2BA94CD0CD23}" presName="compNode" presStyleCnt="0"/>
      <dgm:spPr/>
    </dgm:pt>
    <dgm:pt modelId="{691D715A-98E4-48A3-AF7A-74D6825DC148}" type="pres">
      <dgm:prSet presAssocID="{0D942DB5-DDA1-4D77-8454-2BA94CD0CD23}" presName="iconRect" presStyleLbl="node1" presStyleIdx="0" presStyleCnt="5"/>
      <dgm:spPr>
        <a:blipFill>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EED14FEC-D292-4F00-B65F-943DF955C8D2}" type="pres">
      <dgm:prSet presAssocID="{0D942DB5-DDA1-4D77-8454-2BA94CD0CD23}" presName="spaceRect" presStyleCnt="0"/>
      <dgm:spPr/>
    </dgm:pt>
    <dgm:pt modelId="{A95F3046-E0B7-43C4-858C-4C3BBB9F5BCD}" type="pres">
      <dgm:prSet presAssocID="{0D942DB5-DDA1-4D77-8454-2BA94CD0CD23}" presName="textRect" presStyleLbl="revTx" presStyleIdx="0" presStyleCnt="5">
        <dgm:presLayoutVars>
          <dgm:chMax val="1"/>
          <dgm:chPref val="1"/>
        </dgm:presLayoutVars>
      </dgm:prSet>
      <dgm:spPr/>
    </dgm:pt>
    <dgm:pt modelId="{F7FCBFC0-D5B5-4D64-B8F9-03C9ACFF6FB9}" type="pres">
      <dgm:prSet presAssocID="{9E6D1664-9F92-4572-9A23-17F19F11D88A}" presName="sibTrans" presStyleCnt="0"/>
      <dgm:spPr/>
    </dgm:pt>
    <dgm:pt modelId="{CFC56C85-E850-482A-9841-FBA74AB25884}" type="pres">
      <dgm:prSet presAssocID="{C84819B3-1C55-40CE-9C0B-8534DA6BED3C}" presName="compNode" presStyleCnt="0"/>
      <dgm:spPr/>
    </dgm:pt>
    <dgm:pt modelId="{3B847EAA-5930-455D-9940-557B513A13D2}" type="pres">
      <dgm:prSet presAssocID="{C84819B3-1C55-40CE-9C0B-8534DA6BED3C}" presName="iconRect" presStyleLbl="node1" presStyleIdx="1"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Atom"/>
        </a:ext>
      </dgm:extLst>
    </dgm:pt>
    <dgm:pt modelId="{A3C41E06-9163-470F-B429-3F629DC949AC}" type="pres">
      <dgm:prSet presAssocID="{C84819B3-1C55-40CE-9C0B-8534DA6BED3C}" presName="spaceRect" presStyleCnt="0"/>
      <dgm:spPr/>
    </dgm:pt>
    <dgm:pt modelId="{DE10E42B-EAFA-4189-A4B2-2FE27D4BEEF8}" type="pres">
      <dgm:prSet presAssocID="{C84819B3-1C55-40CE-9C0B-8534DA6BED3C}" presName="textRect" presStyleLbl="revTx" presStyleIdx="1" presStyleCnt="5">
        <dgm:presLayoutVars>
          <dgm:chMax val="1"/>
          <dgm:chPref val="1"/>
        </dgm:presLayoutVars>
      </dgm:prSet>
      <dgm:spPr/>
    </dgm:pt>
    <dgm:pt modelId="{D224A12D-381E-4159-AD84-A10633A26725}" type="pres">
      <dgm:prSet presAssocID="{A047BBA9-39CF-4659-A5B3-71FFA792F751}" presName="sibTrans" presStyleCnt="0"/>
      <dgm:spPr/>
    </dgm:pt>
    <dgm:pt modelId="{F76F74B8-8F3A-8845-8156-7ACC95603AF6}" type="pres">
      <dgm:prSet presAssocID="{C8340F24-3410-D04F-BE75-585F40BE81AA}" presName="compNode" presStyleCnt="0"/>
      <dgm:spPr/>
    </dgm:pt>
    <dgm:pt modelId="{1768ACC7-167E-EF40-BF3C-87D4E5C55CA8}" type="pres">
      <dgm:prSet presAssocID="{C8340F24-3410-D04F-BE75-585F40BE81AA}" presName="iconRect" presStyleLbl="node1" presStyleIdx="2" presStyleCnt="5"/>
      <dgm:spPr>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dgm:spPr>
      <dgm:extLst>
        <a:ext uri="{E40237B7-FDA0-4F09-8148-C483321AD2D9}">
          <dgm14:cNvPr xmlns:dgm14="http://schemas.microsoft.com/office/drawing/2010/diagram" id="0" name="" descr="Email with solid fill"/>
        </a:ext>
      </dgm:extLst>
    </dgm:pt>
    <dgm:pt modelId="{43372104-5B40-EF40-9A3F-0FF8AE6A584B}" type="pres">
      <dgm:prSet presAssocID="{C8340F24-3410-D04F-BE75-585F40BE81AA}" presName="spaceRect" presStyleCnt="0"/>
      <dgm:spPr/>
    </dgm:pt>
    <dgm:pt modelId="{9D7488AC-F500-FF48-9499-D3FEF999E13A}" type="pres">
      <dgm:prSet presAssocID="{C8340F24-3410-D04F-BE75-585F40BE81AA}" presName="textRect" presStyleLbl="revTx" presStyleIdx="2" presStyleCnt="5">
        <dgm:presLayoutVars>
          <dgm:chMax val="1"/>
          <dgm:chPref val="1"/>
        </dgm:presLayoutVars>
      </dgm:prSet>
      <dgm:spPr/>
    </dgm:pt>
    <dgm:pt modelId="{EE7B71B8-866E-FC41-9AD7-60DF7C59CD80}" type="pres">
      <dgm:prSet presAssocID="{381B66AA-FB6E-F54E-91E2-775BF2165562}" presName="sibTrans" presStyleCnt="0"/>
      <dgm:spPr/>
    </dgm:pt>
    <dgm:pt modelId="{115097F7-B5C2-4A4E-AF5C-1BC301140BDF}" type="pres">
      <dgm:prSet presAssocID="{AEB2D979-290B-4D4B-ACA4-D4D77283526D}" presName="compNode" presStyleCnt="0"/>
      <dgm:spPr/>
    </dgm:pt>
    <dgm:pt modelId="{310A53EE-FF26-4697-B569-0DC86F63AF15}" type="pres">
      <dgm:prSet presAssocID="{AEB2D979-290B-4D4B-ACA4-D4D77283526D}" presName="iconRect" presStyleLbl="node1" presStyleIdx="3" presStyleCnt="5"/>
      <dgm:spPr>
        <a:blipFill>
          <a:blip xmlns:r="http://schemas.openxmlformats.org/officeDocument/2006/relationships" r:embed="rId12">
            <a:extLst>
              <a:ext uri="{96DAC541-7B7A-43D3-8B79-37D633B846F1}">
                <asvg:svgBlip xmlns:asvg="http://schemas.microsoft.com/office/drawing/2016/SVG/main" r:embed="rId13"/>
              </a:ext>
            </a:extLst>
          </a:blip>
          <a:srcRect/>
          <a:stretch>
            <a:fillRect/>
          </a:stretch>
        </a:blipFill>
        <a:ln>
          <a:noFill/>
        </a:ln>
      </dgm:spPr>
      <dgm:extLst>
        <a:ext uri="{E40237B7-FDA0-4F09-8148-C483321AD2D9}">
          <dgm14:cNvPr xmlns:dgm14="http://schemas.microsoft.com/office/drawing/2010/diagram" id="0" name="" descr="Information with solid fill"/>
        </a:ext>
      </dgm:extLst>
    </dgm:pt>
    <dgm:pt modelId="{9F7B457E-4866-41EC-8F5A-57CBCD1FA14A}" type="pres">
      <dgm:prSet presAssocID="{AEB2D979-290B-4D4B-ACA4-D4D77283526D}" presName="spaceRect" presStyleCnt="0"/>
      <dgm:spPr/>
    </dgm:pt>
    <dgm:pt modelId="{7F194CAE-8D92-4550-86E6-D31F6643AD34}" type="pres">
      <dgm:prSet presAssocID="{AEB2D979-290B-4D4B-ACA4-D4D77283526D}" presName="textRect" presStyleLbl="revTx" presStyleIdx="3" presStyleCnt="5">
        <dgm:presLayoutVars>
          <dgm:chMax val="1"/>
          <dgm:chPref val="1"/>
        </dgm:presLayoutVars>
      </dgm:prSet>
      <dgm:spPr/>
    </dgm:pt>
    <dgm:pt modelId="{85C21722-2989-A04C-AB2C-6CA63E022122}" type="pres">
      <dgm:prSet presAssocID="{055EF53F-87D1-4706-9A5D-AFA24092B5C8}" presName="sibTrans" presStyleCnt="0"/>
      <dgm:spPr/>
    </dgm:pt>
    <dgm:pt modelId="{A6AEF41A-7B70-C646-BF10-A6262CE5524B}" type="pres">
      <dgm:prSet presAssocID="{50795970-4E96-F647-A6E3-2AA6CB870DFD}" presName="compNode" presStyleCnt="0"/>
      <dgm:spPr/>
    </dgm:pt>
    <dgm:pt modelId="{959F3A84-9331-FC4E-B0CC-FEBF5C942D74}" type="pres">
      <dgm:prSet presAssocID="{50795970-4E96-F647-A6E3-2AA6CB870DFD}" presName="iconRect" presStyleLbl="node1" presStyleIdx="4" presStyleCnt="5"/>
      <dgm:spPr>
        <a:blipFill>
          <a:blip xmlns:r="http://schemas.openxmlformats.org/officeDocument/2006/relationships" r:embed="rId14">
            <a:extLst>
              <a:ext uri="{96DAC541-7B7A-43D3-8B79-37D633B846F1}">
                <asvg:svgBlip xmlns:asvg="http://schemas.microsoft.com/office/drawing/2016/SVG/main" r:embed="rId15"/>
              </a:ext>
            </a:extLst>
          </a:blip>
          <a:srcRect/>
          <a:stretch>
            <a:fillRect/>
          </a:stretch>
        </a:blipFill>
      </dgm:spPr>
      <dgm:extLst>
        <a:ext uri="{E40237B7-FDA0-4F09-8148-C483321AD2D9}">
          <dgm14:cNvPr xmlns:dgm14="http://schemas.microsoft.com/office/drawing/2010/diagram" id="0" name="" descr="Piggy Bank with solid fill"/>
        </a:ext>
      </dgm:extLst>
    </dgm:pt>
    <dgm:pt modelId="{5FDAF03F-72EE-E24A-8EC8-B68701C9E49A}" type="pres">
      <dgm:prSet presAssocID="{50795970-4E96-F647-A6E3-2AA6CB870DFD}" presName="spaceRect" presStyleCnt="0"/>
      <dgm:spPr/>
    </dgm:pt>
    <dgm:pt modelId="{2D0B2B57-1999-F241-9CCC-69D2D7F8DB95}" type="pres">
      <dgm:prSet presAssocID="{50795970-4E96-F647-A6E3-2AA6CB870DFD}" presName="textRect" presStyleLbl="revTx" presStyleIdx="4" presStyleCnt="5">
        <dgm:presLayoutVars>
          <dgm:chMax val="1"/>
          <dgm:chPref val="1"/>
        </dgm:presLayoutVars>
      </dgm:prSet>
      <dgm:spPr/>
    </dgm:pt>
  </dgm:ptLst>
  <dgm:cxnLst>
    <dgm:cxn modelId="{8358BB03-1907-4C20-9DCD-E68BEBDC7D12}" srcId="{85C564AE-29CF-48B6-A1C4-B5139A12022C}" destId="{0D942DB5-DDA1-4D77-8454-2BA94CD0CD23}" srcOrd="0" destOrd="0" parTransId="{02BA4B10-7B74-40F0-9039-18FC1667FC32}" sibTransId="{9E6D1664-9F92-4572-9A23-17F19F11D88A}"/>
    <dgm:cxn modelId="{D7343D18-C42E-BB49-97C6-1BAFB4AB2100}" srcId="{85C564AE-29CF-48B6-A1C4-B5139A12022C}" destId="{50795970-4E96-F647-A6E3-2AA6CB870DFD}" srcOrd="4" destOrd="0" parTransId="{9542FD4D-6C4D-C941-9558-3B288E2EE766}" sibTransId="{10132E81-1344-B748-9765-B098E608D555}"/>
    <dgm:cxn modelId="{5ABD611B-3E30-44BD-B751-327D2937E893}" type="presOf" srcId="{85C564AE-29CF-48B6-A1C4-B5139A12022C}" destId="{D76C0F7C-9DDD-4B23-AC7E-399A0F892228}" srcOrd="0" destOrd="0" presId="urn:microsoft.com/office/officeart/2018/2/layout/IconLabelList"/>
    <dgm:cxn modelId="{A8224936-127F-4E88-AFA6-599A6A1A1AEE}" srcId="{85C564AE-29CF-48B6-A1C4-B5139A12022C}" destId="{C84819B3-1C55-40CE-9C0B-8534DA6BED3C}" srcOrd="1" destOrd="0" parTransId="{4026503C-1C55-4C00-8078-1C3A8C80F038}" sibTransId="{A047BBA9-39CF-4659-A5B3-71FFA792F751}"/>
    <dgm:cxn modelId="{19BF7A65-8151-4AD4-9E1F-28555EBA0EDB}" type="presOf" srcId="{AEB2D979-290B-4D4B-ACA4-D4D77283526D}" destId="{7F194CAE-8D92-4550-86E6-D31F6643AD34}" srcOrd="0" destOrd="0" presId="urn:microsoft.com/office/officeart/2018/2/layout/IconLabelList"/>
    <dgm:cxn modelId="{EB52C176-2DB8-534C-B025-CBC71924E8A2}" type="presOf" srcId="{C8340F24-3410-D04F-BE75-585F40BE81AA}" destId="{9D7488AC-F500-FF48-9499-D3FEF999E13A}" srcOrd="0" destOrd="0" presId="urn:microsoft.com/office/officeart/2018/2/layout/IconLabelList"/>
    <dgm:cxn modelId="{08393BC2-7AB9-4330-B34E-071EDD77297E}" type="presOf" srcId="{0D942DB5-DDA1-4D77-8454-2BA94CD0CD23}" destId="{A95F3046-E0B7-43C4-858C-4C3BBB9F5BCD}" srcOrd="0" destOrd="0" presId="urn:microsoft.com/office/officeart/2018/2/layout/IconLabelList"/>
    <dgm:cxn modelId="{0EDCDCC5-BECA-4A65-84E7-997A50064AE8}" srcId="{85C564AE-29CF-48B6-A1C4-B5139A12022C}" destId="{AEB2D979-290B-4D4B-ACA4-D4D77283526D}" srcOrd="3" destOrd="0" parTransId="{39BA2CEA-1207-4E51-BD26-C316A72C0A3A}" sibTransId="{055EF53F-87D1-4706-9A5D-AFA24092B5C8}"/>
    <dgm:cxn modelId="{2B4C78DC-C88F-1647-ADAB-350558AA62A1}" srcId="{85C564AE-29CF-48B6-A1C4-B5139A12022C}" destId="{C8340F24-3410-D04F-BE75-585F40BE81AA}" srcOrd="2" destOrd="0" parTransId="{CE0BFF5F-6CA7-0A4C-9ACF-F43D8EC9E973}" sibTransId="{381B66AA-FB6E-F54E-91E2-775BF2165562}"/>
    <dgm:cxn modelId="{7B4484E1-89B0-448A-A803-DE4C2F9E70AB}" type="presOf" srcId="{C84819B3-1C55-40CE-9C0B-8534DA6BED3C}" destId="{DE10E42B-EAFA-4189-A4B2-2FE27D4BEEF8}" srcOrd="0" destOrd="0" presId="urn:microsoft.com/office/officeart/2018/2/layout/IconLabelList"/>
    <dgm:cxn modelId="{9A9EF9ED-4015-8E40-80B7-D8590FF597EB}" type="presOf" srcId="{50795970-4E96-F647-A6E3-2AA6CB870DFD}" destId="{2D0B2B57-1999-F241-9CCC-69D2D7F8DB95}" srcOrd="0" destOrd="0" presId="urn:microsoft.com/office/officeart/2018/2/layout/IconLabelList"/>
    <dgm:cxn modelId="{ACB11B81-2725-4F5E-A95B-E875092C9C24}" type="presParOf" srcId="{D76C0F7C-9DDD-4B23-AC7E-399A0F892228}" destId="{4D5623AE-A130-495C-B9D5-A2F19A2BB825}" srcOrd="0" destOrd="0" presId="urn:microsoft.com/office/officeart/2018/2/layout/IconLabelList"/>
    <dgm:cxn modelId="{BE3BB2C6-DB88-4200-A710-363E39592FCE}" type="presParOf" srcId="{4D5623AE-A130-495C-B9D5-A2F19A2BB825}" destId="{691D715A-98E4-48A3-AF7A-74D6825DC148}" srcOrd="0" destOrd="0" presId="urn:microsoft.com/office/officeart/2018/2/layout/IconLabelList"/>
    <dgm:cxn modelId="{FEA3ACF0-57F4-4362-BC98-0387F694BE8D}" type="presParOf" srcId="{4D5623AE-A130-495C-B9D5-A2F19A2BB825}" destId="{EED14FEC-D292-4F00-B65F-943DF955C8D2}" srcOrd="1" destOrd="0" presId="urn:microsoft.com/office/officeart/2018/2/layout/IconLabelList"/>
    <dgm:cxn modelId="{9F628448-B90C-4755-875B-A8B2B367ECE9}" type="presParOf" srcId="{4D5623AE-A130-495C-B9D5-A2F19A2BB825}" destId="{A95F3046-E0B7-43C4-858C-4C3BBB9F5BCD}" srcOrd="2" destOrd="0" presId="urn:microsoft.com/office/officeart/2018/2/layout/IconLabelList"/>
    <dgm:cxn modelId="{CA11EB4C-A047-4B8F-AE4A-6C1C301D0B68}" type="presParOf" srcId="{D76C0F7C-9DDD-4B23-AC7E-399A0F892228}" destId="{F7FCBFC0-D5B5-4D64-B8F9-03C9ACFF6FB9}" srcOrd="1" destOrd="0" presId="urn:microsoft.com/office/officeart/2018/2/layout/IconLabelList"/>
    <dgm:cxn modelId="{E8247364-F987-4414-BEB3-713377594096}" type="presParOf" srcId="{D76C0F7C-9DDD-4B23-AC7E-399A0F892228}" destId="{CFC56C85-E850-482A-9841-FBA74AB25884}" srcOrd="2" destOrd="0" presId="urn:microsoft.com/office/officeart/2018/2/layout/IconLabelList"/>
    <dgm:cxn modelId="{8294B709-76BD-422B-8EF3-F239237576E4}" type="presParOf" srcId="{CFC56C85-E850-482A-9841-FBA74AB25884}" destId="{3B847EAA-5930-455D-9940-557B513A13D2}" srcOrd="0" destOrd="0" presId="urn:microsoft.com/office/officeart/2018/2/layout/IconLabelList"/>
    <dgm:cxn modelId="{7C060777-8BC3-40AA-90C3-7E3597B09EDB}" type="presParOf" srcId="{CFC56C85-E850-482A-9841-FBA74AB25884}" destId="{A3C41E06-9163-470F-B429-3F629DC949AC}" srcOrd="1" destOrd="0" presId="urn:microsoft.com/office/officeart/2018/2/layout/IconLabelList"/>
    <dgm:cxn modelId="{64DA0E38-2A9D-4F40-AD14-CBF3FE8F0983}" type="presParOf" srcId="{CFC56C85-E850-482A-9841-FBA74AB25884}" destId="{DE10E42B-EAFA-4189-A4B2-2FE27D4BEEF8}" srcOrd="2" destOrd="0" presId="urn:microsoft.com/office/officeart/2018/2/layout/IconLabelList"/>
    <dgm:cxn modelId="{480D219A-1EC5-4ED4-A3AD-9C95816A1010}" type="presParOf" srcId="{D76C0F7C-9DDD-4B23-AC7E-399A0F892228}" destId="{D224A12D-381E-4159-AD84-A10633A26725}" srcOrd="3" destOrd="0" presId="urn:microsoft.com/office/officeart/2018/2/layout/IconLabelList"/>
    <dgm:cxn modelId="{D1913DD7-8E13-7440-AC67-DF15747AC60E}" type="presParOf" srcId="{D76C0F7C-9DDD-4B23-AC7E-399A0F892228}" destId="{F76F74B8-8F3A-8845-8156-7ACC95603AF6}" srcOrd="4" destOrd="0" presId="urn:microsoft.com/office/officeart/2018/2/layout/IconLabelList"/>
    <dgm:cxn modelId="{22F1E69C-7877-F548-9882-A184DE3B353A}" type="presParOf" srcId="{F76F74B8-8F3A-8845-8156-7ACC95603AF6}" destId="{1768ACC7-167E-EF40-BF3C-87D4E5C55CA8}" srcOrd="0" destOrd="0" presId="urn:microsoft.com/office/officeart/2018/2/layout/IconLabelList"/>
    <dgm:cxn modelId="{5358E6A6-C622-E44B-9B79-4EC1943A2A29}" type="presParOf" srcId="{F76F74B8-8F3A-8845-8156-7ACC95603AF6}" destId="{43372104-5B40-EF40-9A3F-0FF8AE6A584B}" srcOrd="1" destOrd="0" presId="urn:microsoft.com/office/officeart/2018/2/layout/IconLabelList"/>
    <dgm:cxn modelId="{52A1FFA0-ADC8-AD43-B3C4-AC31C9AF70E6}" type="presParOf" srcId="{F76F74B8-8F3A-8845-8156-7ACC95603AF6}" destId="{9D7488AC-F500-FF48-9499-D3FEF999E13A}" srcOrd="2" destOrd="0" presId="urn:microsoft.com/office/officeart/2018/2/layout/IconLabelList"/>
    <dgm:cxn modelId="{D4E518E3-492C-D740-AC64-A88C271A01FD}" type="presParOf" srcId="{D76C0F7C-9DDD-4B23-AC7E-399A0F892228}" destId="{EE7B71B8-866E-FC41-9AD7-60DF7C59CD80}" srcOrd="5" destOrd="0" presId="urn:microsoft.com/office/officeart/2018/2/layout/IconLabelList"/>
    <dgm:cxn modelId="{C305DC6C-B5B3-496D-8A06-15169E3624A5}" type="presParOf" srcId="{D76C0F7C-9DDD-4B23-AC7E-399A0F892228}" destId="{115097F7-B5C2-4A4E-AF5C-1BC301140BDF}" srcOrd="6" destOrd="0" presId="urn:microsoft.com/office/officeart/2018/2/layout/IconLabelList"/>
    <dgm:cxn modelId="{3E1C9C15-9AF5-48BC-8567-C0B1848EBF2F}" type="presParOf" srcId="{115097F7-B5C2-4A4E-AF5C-1BC301140BDF}" destId="{310A53EE-FF26-4697-B569-0DC86F63AF15}" srcOrd="0" destOrd="0" presId="urn:microsoft.com/office/officeart/2018/2/layout/IconLabelList"/>
    <dgm:cxn modelId="{272B1BCB-E4AA-4B17-A29D-39AE79B86CE0}" type="presParOf" srcId="{115097F7-B5C2-4A4E-AF5C-1BC301140BDF}" destId="{9F7B457E-4866-41EC-8F5A-57CBCD1FA14A}" srcOrd="1" destOrd="0" presId="urn:microsoft.com/office/officeart/2018/2/layout/IconLabelList"/>
    <dgm:cxn modelId="{53F66E8C-BAFA-4AE5-B36B-E216C26AD349}" type="presParOf" srcId="{115097F7-B5C2-4A4E-AF5C-1BC301140BDF}" destId="{7F194CAE-8D92-4550-86E6-D31F6643AD34}" srcOrd="2" destOrd="0" presId="urn:microsoft.com/office/officeart/2018/2/layout/IconLabelList"/>
    <dgm:cxn modelId="{66FE15A8-5A41-154E-9460-F35B1F0E11CA}" type="presParOf" srcId="{D76C0F7C-9DDD-4B23-AC7E-399A0F892228}" destId="{85C21722-2989-A04C-AB2C-6CA63E022122}" srcOrd="7" destOrd="0" presId="urn:microsoft.com/office/officeart/2018/2/layout/IconLabelList"/>
    <dgm:cxn modelId="{11885246-17C2-3645-89F7-5AD3D97BA2C8}" type="presParOf" srcId="{D76C0F7C-9DDD-4B23-AC7E-399A0F892228}" destId="{A6AEF41A-7B70-C646-BF10-A6262CE5524B}" srcOrd="8" destOrd="0" presId="urn:microsoft.com/office/officeart/2018/2/layout/IconLabelList"/>
    <dgm:cxn modelId="{F1F94098-5D1F-E443-975D-CEAEC35D94F3}" type="presParOf" srcId="{A6AEF41A-7B70-C646-BF10-A6262CE5524B}" destId="{959F3A84-9331-FC4E-B0CC-FEBF5C942D74}" srcOrd="0" destOrd="0" presId="urn:microsoft.com/office/officeart/2018/2/layout/IconLabelList"/>
    <dgm:cxn modelId="{9F7E59BB-C4B6-974E-9B9F-4E1E6223CCC9}" type="presParOf" srcId="{A6AEF41A-7B70-C646-BF10-A6262CE5524B}" destId="{5FDAF03F-72EE-E24A-8EC8-B68701C9E49A}" srcOrd="1" destOrd="0" presId="urn:microsoft.com/office/officeart/2018/2/layout/IconLabelList"/>
    <dgm:cxn modelId="{4A6455FE-ED25-D24D-B70C-E6259C56F7D1}" type="presParOf" srcId="{A6AEF41A-7B70-C646-BF10-A6262CE5524B}" destId="{2D0B2B57-1999-F241-9CCC-69D2D7F8DB95}"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D715A-98E4-48A3-AF7A-74D6825DC148}">
      <dsp:nvSpPr>
        <dsp:cNvPr id="0" name=""/>
        <dsp:cNvSpPr/>
      </dsp:nvSpPr>
      <dsp:spPr>
        <a:xfrm>
          <a:off x="626902" y="884705"/>
          <a:ext cx="810000" cy="81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5F3046-E0B7-43C4-858C-4C3BBB9F5BCD}">
      <dsp:nvSpPr>
        <dsp:cNvPr id="0" name=""/>
        <dsp:cNvSpPr/>
      </dsp:nvSpPr>
      <dsp:spPr>
        <a:xfrm>
          <a:off x="131902" y="1964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hlinkClick xmlns:r="http://schemas.openxmlformats.org/officeDocument/2006/relationships" r:id="rId3"/>
            </a:rPr>
            <a:t>ASCCC Part-Time Faculty Committee</a:t>
          </a:r>
          <a:endParaRPr lang="en-US" sz="1700" kern="1200"/>
        </a:p>
      </dsp:txBody>
      <dsp:txXfrm>
        <a:off x="131902" y="1964713"/>
        <a:ext cx="1800000" cy="720000"/>
      </dsp:txXfrm>
    </dsp:sp>
    <dsp:sp modelId="{3B847EAA-5930-455D-9940-557B513A13D2}">
      <dsp:nvSpPr>
        <dsp:cNvPr id="0" name=""/>
        <dsp:cNvSpPr/>
      </dsp:nvSpPr>
      <dsp:spPr>
        <a:xfrm>
          <a:off x="2741902" y="884705"/>
          <a:ext cx="810000" cy="81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10E42B-EAFA-4189-A4B2-2FE27D4BEEF8}">
      <dsp:nvSpPr>
        <dsp:cNvPr id="0" name=""/>
        <dsp:cNvSpPr/>
      </dsp:nvSpPr>
      <dsp:spPr>
        <a:xfrm>
          <a:off x="2246902" y="1964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hlinkClick xmlns:r="http://schemas.openxmlformats.org/officeDocument/2006/relationships" r:id="rId6"/>
            </a:rPr>
            <a:t>Part-Time Faculty Nexus</a:t>
          </a:r>
          <a:endParaRPr lang="en-US" sz="1700" kern="1200" dirty="0"/>
        </a:p>
      </dsp:txBody>
      <dsp:txXfrm>
        <a:off x="2246902" y="1964713"/>
        <a:ext cx="1800000" cy="720000"/>
      </dsp:txXfrm>
    </dsp:sp>
    <dsp:sp modelId="{1768ACC7-167E-EF40-BF3C-87D4E5C55CA8}">
      <dsp:nvSpPr>
        <dsp:cNvPr id="0" name=""/>
        <dsp:cNvSpPr/>
      </dsp:nvSpPr>
      <dsp:spPr>
        <a:xfrm>
          <a:off x="4856903" y="884705"/>
          <a:ext cx="810000" cy="81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7488AC-F500-FF48-9499-D3FEF999E13A}">
      <dsp:nvSpPr>
        <dsp:cNvPr id="0" name=""/>
        <dsp:cNvSpPr/>
      </dsp:nvSpPr>
      <dsp:spPr>
        <a:xfrm>
          <a:off x="4361903" y="1964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hlinkClick xmlns:r="http://schemas.openxmlformats.org/officeDocument/2006/relationships" r:id="rId9"/>
            </a:rPr>
            <a:t>ASCCC Part-Time Listserv</a:t>
          </a:r>
          <a:endParaRPr lang="en-US" sz="1700" kern="1200" dirty="0"/>
        </a:p>
      </dsp:txBody>
      <dsp:txXfrm>
        <a:off x="4361903" y="1964713"/>
        <a:ext cx="1800000" cy="720000"/>
      </dsp:txXfrm>
    </dsp:sp>
    <dsp:sp modelId="{310A53EE-FF26-4697-B569-0DC86F63AF15}">
      <dsp:nvSpPr>
        <dsp:cNvPr id="0" name=""/>
        <dsp:cNvSpPr/>
      </dsp:nvSpPr>
      <dsp:spPr>
        <a:xfrm>
          <a:off x="6971903" y="884705"/>
          <a:ext cx="810000" cy="810000"/>
        </a:xfrm>
        <a:prstGeom prst="rect">
          <a:avLst/>
        </a:prstGeom>
        <a:blipFill>
          <a:blip xmlns:r="http://schemas.openxmlformats.org/officeDocument/2006/relationships" r:embed="rId10">
            <a:extLst>
              <a:ext uri="{96DAC541-7B7A-43D3-8B79-37D633B846F1}">
                <asvg:svgBlip xmlns:asvg="http://schemas.microsoft.com/office/drawing/2016/SVG/main" r:embed="rId11"/>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F194CAE-8D92-4550-86E6-D31F6643AD34}">
      <dsp:nvSpPr>
        <dsp:cNvPr id="0" name=""/>
        <dsp:cNvSpPr/>
      </dsp:nvSpPr>
      <dsp:spPr>
        <a:xfrm>
          <a:off x="6476903" y="1964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hlinkClick xmlns:r="http://schemas.openxmlformats.org/officeDocument/2006/relationships" r:id="rId12"/>
            </a:rPr>
            <a:t>FACCC Part-Time Faculty Resources</a:t>
          </a:r>
          <a:endParaRPr lang="en-US" sz="1700" kern="1200" dirty="0"/>
        </a:p>
      </dsp:txBody>
      <dsp:txXfrm>
        <a:off x="6476903" y="1964713"/>
        <a:ext cx="1800000" cy="720000"/>
      </dsp:txXfrm>
    </dsp:sp>
    <dsp:sp modelId="{959F3A84-9331-FC4E-B0CC-FEBF5C942D74}">
      <dsp:nvSpPr>
        <dsp:cNvPr id="0" name=""/>
        <dsp:cNvSpPr/>
      </dsp:nvSpPr>
      <dsp:spPr>
        <a:xfrm>
          <a:off x="9086903" y="884705"/>
          <a:ext cx="810000" cy="810000"/>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0B2B57-1999-F241-9CCC-69D2D7F8DB95}">
      <dsp:nvSpPr>
        <dsp:cNvPr id="0" name=""/>
        <dsp:cNvSpPr/>
      </dsp:nvSpPr>
      <dsp:spPr>
        <a:xfrm>
          <a:off x="8591903" y="1964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hlinkClick xmlns:r="http://schemas.openxmlformats.org/officeDocument/2006/relationships" r:id="rId15"/>
            </a:rPr>
            <a:t>CalSTRS</a:t>
          </a:r>
          <a:endParaRPr lang="en-US" sz="1700" kern="1200" dirty="0"/>
        </a:p>
      </dsp:txBody>
      <dsp:txXfrm>
        <a:off x="8591903" y="196471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E787D44-1875-FE41-874A-57240814DAAA}" type="datetimeFigureOut">
              <a:rPr lang="en-US"/>
              <a:pPr>
                <a:defRPr/>
              </a:pPr>
              <a:t>2/11/2022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932A2CF-DFDE-0246-800C-C559495689E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89C851E-5F01-AA4F-BF59-294D057DB64D}" type="datetimeFigureOut">
              <a:rPr lang="en-US"/>
              <a:pPr>
                <a:defRPr/>
              </a:pPr>
              <a:t>2/11/2022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95857814-E8E1-0341-83A7-6DB5411170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2</a:t>
            </a:fld>
            <a:endParaRPr lang="en-US" altLang="en-US"/>
          </a:p>
        </p:txBody>
      </p:sp>
    </p:spTree>
    <p:extLst>
      <p:ext uri="{BB962C8B-B14F-4D97-AF65-F5344CB8AC3E}">
        <p14:creationId xmlns:p14="http://schemas.microsoft.com/office/powerpoint/2010/main" val="410856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12</a:t>
            </a:fld>
            <a:endParaRPr lang="en-US" altLang="en-US"/>
          </a:p>
        </p:txBody>
      </p:sp>
    </p:spTree>
    <p:extLst>
      <p:ext uri="{BB962C8B-B14F-4D97-AF65-F5344CB8AC3E}">
        <p14:creationId xmlns:p14="http://schemas.microsoft.com/office/powerpoint/2010/main" val="309327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13</a:t>
            </a:fld>
            <a:endParaRPr lang="en-US" altLang="en-US"/>
          </a:p>
        </p:txBody>
      </p:sp>
    </p:spTree>
    <p:extLst>
      <p:ext uri="{BB962C8B-B14F-4D97-AF65-F5344CB8AC3E}">
        <p14:creationId xmlns:p14="http://schemas.microsoft.com/office/powerpoint/2010/main" val="3835424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14</a:t>
            </a:fld>
            <a:endParaRPr lang="en-US" altLang="en-US"/>
          </a:p>
        </p:txBody>
      </p:sp>
    </p:spTree>
    <p:extLst>
      <p:ext uri="{BB962C8B-B14F-4D97-AF65-F5344CB8AC3E}">
        <p14:creationId xmlns:p14="http://schemas.microsoft.com/office/powerpoint/2010/main" val="2935514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1 minute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15</a:t>
            </a:fld>
            <a:endParaRPr lang="en-US" altLang="en-US"/>
          </a:p>
        </p:txBody>
      </p:sp>
    </p:spTree>
    <p:extLst>
      <p:ext uri="{BB962C8B-B14F-4D97-AF65-F5344CB8AC3E}">
        <p14:creationId xmlns:p14="http://schemas.microsoft.com/office/powerpoint/2010/main" val="2863994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16</a:t>
            </a:fld>
            <a:endParaRPr lang="en-US" altLang="en-US"/>
          </a:p>
        </p:txBody>
      </p:sp>
    </p:spTree>
    <p:extLst>
      <p:ext uri="{BB962C8B-B14F-4D97-AF65-F5344CB8AC3E}">
        <p14:creationId xmlns:p14="http://schemas.microsoft.com/office/powerpoint/2010/main" val="2906072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17</a:t>
            </a:fld>
            <a:endParaRPr lang="en-US" altLang="en-US"/>
          </a:p>
        </p:txBody>
      </p:sp>
    </p:spTree>
    <p:extLst>
      <p:ext uri="{BB962C8B-B14F-4D97-AF65-F5344CB8AC3E}">
        <p14:creationId xmlns:p14="http://schemas.microsoft.com/office/powerpoint/2010/main" val="3083757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18</a:t>
            </a:fld>
            <a:endParaRPr lang="en-US" altLang="en-US"/>
          </a:p>
        </p:txBody>
      </p:sp>
    </p:spTree>
    <p:extLst>
      <p:ext uri="{BB962C8B-B14F-4D97-AF65-F5344CB8AC3E}">
        <p14:creationId xmlns:p14="http://schemas.microsoft.com/office/powerpoint/2010/main" val="785929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19</a:t>
            </a:fld>
            <a:endParaRPr lang="en-US" altLang="en-US"/>
          </a:p>
        </p:txBody>
      </p:sp>
    </p:spTree>
    <p:extLst>
      <p:ext uri="{BB962C8B-B14F-4D97-AF65-F5344CB8AC3E}">
        <p14:creationId xmlns:p14="http://schemas.microsoft.com/office/powerpoint/2010/main" val="1854839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John</a:t>
            </a:r>
            <a:endParaRPr dirty="0"/>
          </a:p>
        </p:txBody>
      </p:sp>
      <p:sp>
        <p:nvSpPr>
          <p:cNvPr id="82" name="Google Shape;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ADD MUSIC</a:t>
            </a:r>
            <a:endParaRPr/>
          </a:p>
        </p:txBody>
      </p:sp>
      <p:sp>
        <p:nvSpPr>
          <p:cNvPr id="82" name="Google Shape;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601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3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3</a:t>
            </a:fld>
            <a:endParaRPr lang="en-US" altLang="en-US"/>
          </a:p>
        </p:txBody>
      </p:sp>
    </p:spTree>
    <p:extLst>
      <p:ext uri="{BB962C8B-B14F-4D97-AF65-F5344CB8AC3E}">
        <p14:creationId xmlns:p14="http://schemas.microsoft.com/office/powerpoint/2010/main" val="174967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2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4</a:t>
            </a:fld>
            <a:endParaRPr lang="en-US" altLang="en-US"/>
          </a:p>
        </p:txBody>
      </p:sp>
    </p:spTree>
    <p:extLst>
      <p:ext uri="{BB962C8B-B14F-4D97-AF65-F5344CB8AC3E}">
        <p14:creationId xmlns:p14="http://schemas.microsoft.com/office/powerpoint/2010/main" val="760110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Ian 2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5</a:t>
            </a:fld>
            <a:endParaRPr lang="en-US" altLang="en-US"/>
          </a:p>
        </p:txBody>
      </p:sp>
    </p:spTree>
    <p:extLst>
      <p:ext uri="{BB962C8B-B14F-4D97-AF65-F5344CB8AC3E}">
        <p14:creationId xmlns:p14="http://schemas.microsoft.com/office/powerpoint/2010/main" val="25454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1 minute</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7</a:t>
            </a:fld>
            <a:endParaRPr lang="en-US" altLang="en-US"/>
          </a:p>
        </p:txBody>
      </p:sp>
    </p:spTree>
    <p:extLst>
      <p:ext uri="{BB962C8B-B14F-4D97-AF65-F5344CB8AC3E}">
        <p14:creationId xmlns:p14="http://schemas.microsoft.com/office/powerpoint/2010/main" val="93590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8</a:t>
            </a:fld>
            <a:endParaRPr lang="en-US" altLang="en-US"/>
          </a:p>
        </p:txBody>
      </p:sp>
    </p:spTree>
    <p:extLst>
      <p:ext uri="{BB962C8B-B14F-4D97-AF65-F5344CB8AC3E}">
        <p14:creationId xmlns:p14="http://schemas.microsoft.com/office/powerpoint/2010/main" val="777122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9</a:t>
            </a:fld>
            <a:endParaRPr lang="en-US" altLang="en-US"/>
          </a:p>
        </p:txBody>
      </p:sp>
    </p:spTree>
    <p:extLst>
      <p:ext uri="{BB962C8B-B14F-4D97-AF65-F5344CB8AC3E}">
        <p14:creationId xmlns:p14="http://schemas.microsoft.com/office/powerpoint/2010/main" val="2827126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10</a:t>
            </a:fld>
            <a:endParaRPr lang="en-US" altLang="en-US"/>
          </a:p>
        </p:txBody>
      </p:sp>
    </p:spTree>
    <p:extLst>
      <p:ext uri="{BB962C8B-B14F-4D97-AF65-F5344CB8AC3E}">
        <p14:creationId xmlns:p14="http://schemas.microsoft.com/office/powerpoint/2010/main" val="163510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 5 minutes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95857814-E8E1-0341-83A7-6DB541117024}" type="slidenum">
              <a:rPr lang="en-US" altLang="en-US" smtClean="0"/>
              <a:pPr>
                <a:defRPr/>
              </a:pPr>
              <a:t>11</a:t>
            </a:fld>
            <a:endParaRPr lang="en-US" altLang="en-US"/>
          </a:p>
        </p:txBody>
      </p:sp>
    </p:spTree>
    <p:extLst>
      <p:ext uri="{BB962C8B-B14F-4D97-AF65-F5344CB8AC3E}">
        <p14:creationId xmlns:p14="http://schemas.microsoft.com/office/powerpoint/2010/main" val="2236535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84592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91ADB0-4F4A-2D41-9876-8F87A1FB50C3}"/>
              </a:ext>
            </a:extLst>
          </p:cNvPr>
          <p:cNvSpPr/>
          <p:nvPr userDrawn="1"/>
        </p:nvSpPr>
        <p:spPr>
          <a:xfrm>
            <a:off x="0" y="0"/>
            <a:ext cx="12192000" cy="2355850"/>
          </a:xfrm>
          <a:prstGeom prst="rect">
            <a:avLst/>
          </a:prstGeom>
          <a:solidFill>
            <a:schemeClr val="bg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5">
            <a:extLst>
              <a:ext uri="{FF2B5EF4-FFF2-40B4-BE49-F238E27FC236}">
                <a16:creationId xmlns:a16="http://schemas.microsoft.com/office/drawing/2014/main" id="{89C81C9A-C381-BA40-B668-B2C3E618CDC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88"/>
            <a:ext cx="363061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a:extLst>
              <a:ext uri="{FF2B5EF4-FFF2-40B4-BE49-F238E27FC236}">
                <a16:creationId xmlns:a16="http://schemas.microsoft.com/office/drawing/2014/main" id="{5E9BABE5-9071-9940-8661-49575944135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054087" y="403412"/>
            <a:ext cx="9299711" cy="1685768"/>
          </a:xfrm>
        </p:spPr>
        <p:txBody>
          <a:bodyPr>
            <a:normAutofit/>
          </a:bodyPr>
          <a:lstStyle>
            <a:lvl1pPr algn="l">
              <a:defRPr sz="36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7C2C1B6A-1014-E543-8C93-D74BD039B6F4}"/>
              </a:ext>
            </a:extLst>
          </p:cNvPr>
          <p:cNvSpPr>
            <a:spLocks noGrp="1"/>
          </p:cNvSpPr>
          <p:nvPr>
            <p:ph type="sldNum" sz="quarter" idx="10"/>
          </p:nvPr>
        </p:nvSpPr>
        <p:spPr/>
        <p:txBody>
          <a:bodyPr/>
          <a:lstStyle>
            <a:lvl1pPr>
              <a:defRPr/>
            </a:lvl1pPr>
          </a:lstStyle>
          <a:p>
            <a:pPr>
              <a:defRPr/>
            </a:pPr>
            <a:fld id="{7BECECC3-9CD8-7D49-B768-F241FAF9611E}" type="slidenum">
              <a:rPr lang="en-US" altLang="en-US"/>
              <a:pPr>
                <a:defRPr/>
              </a:pPr>
              <a:t>‹#›</a:t>
            </a:fld>
            <a:endParaRPr lang="en-US" altLang="en-US"/>
          </a:p>
        </p:txBody>
      </p:sp>
    </p:spTree>
    <p:extLst>
      <p:ext uri="{BB962C8B-B14F-4D97-AF65-F5344CB8AC3E}">
        <p14:creationId xmlns:p14="http://schemas.microsoft.com/office/powerpoint/2010/main" val="424720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165C94D-119A-8048-B139-1A9FF48D008B}"/>
              </a:ext>
            </a:extLst>
          </p:cNvPr>
          <p:cNvSpPr/>
          <p:nvPr userDrawn="1"/>
        </p:nvSpPr>
        <p:spPr>
          <a:xfrm>
            <a:off x="0" y="0"/>
            <a:ext cx="830263" cy="6858000"/>
          </a:xfrm>
          <a:prstGeom prst="rect">
            <a:avLst/>
          </a:prstGeom>
          <a:gradFill>
            <a:gsLst>
              <a:gs pos="0">
                <a:srgbClr val="251953"/>
              </a:gs>
              <a:gs pos="100000">
                <a:srgbClr val="003D99"/>
              </a:gs>
            </a:gsLst>
            <a:lin ang="5400000" scaled="1"/>
          </a:gra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 name="Picture 5">
            <a:extLst>
              <a:ext uri="{FF2B5EF4-FFF2-40B4-BE49-F238E27FC236}">
                <a16:creationId xmlns:a16="http://schemas.microsoft.com/office/drawing/2014/main" id="{56346790-1E36-5B42-ADEF-319642B1DE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08DEE3B1-FF1F-3841-A640-C4FF15CD4F42}"/>
              </a:ext>
            </a:extLst>
          </p:cNvPr>
          <p:cNvSpPr>
            <a:spLocks noGrp="1"/>
          </p:cNvSpPr>
          <p:nvPr>
            <p:ph type="sldNum" sz="quarter" idx="10"/>
          </p:nvPr>
        </p:nvSpPr>
        <p:spPr/>
        <p:txBody>
          <a:bodyPr/>
          <a:lstStyle>
            <a:lvl1pPr>
              <a:defRPr/>
            </a:lvl1pPr>
          </a:lstStyle>
          <a:p>
            <a:pPr>
              <a:defRPr/>
            </a:pPr>
            <a:fld id="{ECD8053B-50E5-E94F-AF17-D2089273CC95}" type="slidenum">
              <a:rPr lang="en-US" altLang="en-US"/>
              <a:pPr>
                <a:defRPr/>
              </a:pPr>
              <a:t>‹#›</a:t>
            </a:fld>
            <a:endParaRPr lang="en-US" altLang="en-US"/>
          </a:p>
        </p:txBody>
      </p:sp>
    </p:spTree>
    <p:extLst>
      <p:ext uri="{BB962C8B-B14F-4D97-AF65-F5344CB8AC3E}">
        <p14:creationId xmlns:p14="http://schemas.microsoft.com/office/powerpoint/2010/main" val="131909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32724C0-75B0-5348-B87D-19EBA0BA4CF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7AE1E0D-4146-6048-B7B3-D9A78CEFD134}"/>
              </a:ext>
            </a:extLst>
          </p:cNvPr>
          <p:cNvSpPr/>
          <p:nvPr userDrawn="1"/>
        </p:nvSpPr>
        <p:spPr>
          <a:xfrm>
            <a:off x="0" y="0"/>
            <a:ext cx="830263" cy="6858000"/>
          </a:xfrm>
          <a:prstGeom prst="rect">
            <a:avLst/>
          </a:prstGeom>
          <a:gradFill>
            <a:gsLst>
              <a:gs pos="0">
                <a:srgbClr val="251953"/>
              </a:gs>
              <a:gs pos="100000">
                <a:srgbClr val="003D99"/>
              </a:gs>
            </a:gsLst>
            <a:lin ang="5400000" scaled="1"/>
          </a:gra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A1A08497-F8AD-DD45-B7A5-230A08CEB951}"/>
              </a:ext>
            </a:extLst>
          </p:cNvPr>
          <p:cNvSpPr>
            <a:spLocks noGrp="1"/>
          </p:cNvSpPr>
          <p:nvPr>
            <p:ph type="sldNum" sz="quarter" idx="10"/>
          </p:nvPr>
        </p:nvSpPr>
        <p:spPr/>
        <p:txBody>
          <a:bodyPr/>
          <a:lstStyle>
            <a:lvl1pPr>
              <a:defRPr/>
            </a:lvl1pPr>
          </a:lstStyle>
          <a:p>
            <a:pPr>
              <a:defRPr/>
            </a:pPr>
            <a:fld id="{489B6DE8-261E-D640-A7CD-CE7D6DB66BFF}" type="slidenum">
              <a:rPr lang="en-US" altLang="en-US"/>
              <a:pPr>
                <a:defRPr/>
              </a:pPr>
              <a:t>‹#›</a:t>
            </a:fld>
            <a:endParaRPr lang="en-US" altLang="en-US"/>
          </a:p>
        </p:txBody>
      </p:sp>
    </p:spTree>
    <p:extLst>
      <p:ext uri="{BB962C8B-B14F-4D97-AF65-F5344CB8AC3E}">
        <p14:creationId xmlns:p14="http://schemas.microsoft.com/office/powerpoint/2010/main" val="270633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EBEACF-9BD8-714B-A860-9C4838D97F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C2E2CEA1-C114-D143-9EFA-B3B4D623A1CB}"/>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A9F751F-384D-524F-8B67-097A8F01A63B}"/>
              </a:ext>
            </a:extLst>
          </p:cNvPr>
          <p:cNvSpPr>
            <a:spLocks noGrp="1"/>
          </p:cNvSpPr>
          <p:nvPr>
            <p:ph type="sldNum" sz="quarter" idx="10"/>
          </p:nvPr>
        </p:nvSpPr>
        <p:spPr/>
        <p:txBody>
          <a:bodyPr/>
          <a:lstStyle>
            <a:lvl1pPr>
              <a:defRPr/>
            </a:lvl1pPr>
          </a:lstStyle>
          <a:p>
            <a:pPr>
              <a:defRPr/>
            </a:pPr>
            <a:fld id="{C3D65353-7BA5-0F40-96BB-50180AFACA17}" type="slidenum">
              <a:rPr lang="en-US" altLang="en-US"/>
              <a:pPr>
                <a:defRPr/>
              </a:pPr>
              <a:t>‹#›</a:t>
            </a:fld>
            <a:endParaRPr lang="en-US" altLang="en-US"/>
          </a:p>
        </p:txBody>
      </p:sp>
    </p:spTree>
    <p:extLst>
      <p:ext uri="{BB962C8B-B14F-4D97-AF65-F5344CB8AC3E}">
        <p14:creationId xmlns:p14="http://schemas.microsoft.com/office/powerpoint/2010/main" val="112568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F2F6965-0D76-AF4A-8198-3D9CF4C5A8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DC349F9-7680-4041-87EC-BBEF7AC6DC5A}"/>
              </a:ext>
            </a:extLst>
          </p:cNvPr>
          <p:cNvPicPr>
            <a:picLocks noChangeAspect="1"/>
          </p:cNvPicPr>
          <p:nvPr userDrawn="1"/>
        </p:nvPicPr>
        <p:blipFill rotWithShape="1">
          <a:blip r:embed="rId3"/>
          <a:srcRect l="12131"/>
          <a:stretch/>
        </p:blipFill>
        <p:spPr>
          <a:xfrm>
            <a:off x="0" y="0"/>
            <a:ext cx="830263"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C5D0786-AD0C-FA4A-B304-31E68390C260}"/>
              </a:ext>
            </a:extLst>
          </p:cNvPr>
          <p:cNvSpPr>
            <a:spLocks noGrp="1"/>
          </p:cNvSpPr>
          <p:nvPr>
            <p:ph type="sldNum" sz="quarter" idx="10"/>
          </p:nvPr>
        </p:nvSpPr>
        <p:spPr/>
        <p:txBody>
          <a:bodyPr/>
          <a:lstStyle>
            <a:lvl1pPr>
              <a:defRPr/>
            </a:lvl1pPr>
          </a:lstStyle>
          <a:p>
            <a:pPr>
              <a:defRPr/>
            </a:pPr>
            <a:fld id="{13224AB2-3B77-0244-A989-631E3400CAA2}" type="slidenum">
              <a:rPr lang="en-US" altLang="en-US"/>
              <a:pPr>
                <a:defRPr/>
              </a:pPr>
              <a:t>‹#›</a:t>
            </a:fld>
            <a:endParaRPr lang="en-US" altLang="en-US"/>
          </a:p>
        </p:txBody>
      </p:sp>
    </p:spTree>
    <p:extLst>
      <p:ext uri="{BB962C8B-B14F-4D97-AF65-F5344CB8AC3E}">
        <p14:creationId xmlns:p14="http://schemas.microsoft.com/office/powerpoint/2010/main" val="2612545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98FCDDE-DDF4-8447-A9E7-08032D2879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930A5A1E-96C3-994E-B094-0453A51C6870}"/>
              </a:ext>
            </a:extLst>
          </p:cNvPr>
          <p:cNvSpPr>
            <a:spLocks noGrp="1"/>
          </p:cNvSpPr>
          <p:nvPr>
            <p:ph type="sldNum" sz="quarter" idx="10"/>
          </p:nvPr>
        </p:nvSpPr>
        <p:spPr>
          <a:xfrm>
            <a:off x="10298113" y="6356350"/>
            <a:ext cx="1055687" cy="365125"/>
          </a:xfrm>
        </p:spPr>
        <p:txBody>
          <a:bodyPr/>
          <a:lstStyle>
            <a:lvl1pPr>
              <a:defRPr/>
            </a:lvl1pPr>
          </a:lstStyle>
          <a:p>
            <a:pPr>
              <a:defRPr/>
            </a:pPr>
            <a:fld id="{0EFCCE87-F99A-1E4D-947A-3E42F63CD8A9}" type="slidenum">
              <a:rPr lang="en-US" altLang="en-US"/>
              <a:pPr>
                <a:defRPr/>
              </a:pPr>
              <a:t>‹#›</a:t>
            </a:fld>
            <a:endParaRPr lang="en-US" altLang="en-US"/>
          </a:p>
        </p:txBody>
      </p:sp>
    </p:spTree>
    <p:extLst>
      <p:ext uri="{BB962C8B-B14F-4D97-AF65-F5344CB8AC3E}">
        <p14:creationId xmlns:p14="http://schemas.microsoft.com/office/powerpoint/2010/main" val="247080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DDD23-472F-4930-9451-53B970AF6757}" type="datetimeFigureOut">
              <a:rPr lang="en-US" smtClean="0"/>
              <a:pPr/>
              <a:t>2/11/2022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E94F3-9FDE-48C1-B209-855BBCD931FF}" type="slidenum">
              <a:rPr lang="en-US" smtClean="0"/>
              <a:pPr/>
              <a:t>‹#›</a:t>
            </a:fld>
            <a:endParaRPr lang="en-US"/>
          </a:p>
        </p:txBody>
      </p:sp>
    </p:spTree>
    <p:extLst>
      <p:ext uri="{BB962C8B-B14F-4D97-AF65-F5344CB8AC3E}">
        <p14:creationId xmlns:p14="http://schemas.microsoft.com/office/powerpoint/2010/main" val="1459149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3BEA452-0147-DC49-81AE-900AD96BCF7D}"/>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CD3C7E0-461D-4B45-BF09-C71032E81D80}"/>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575F1898-EE7C-7C4A-BFE8-67A3691A77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streets.mn/2020/03/20/virtual-happy-hour-today-5-7p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flickr.com/photos/sburt/208509495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razorlearning.com/from-change-management-to-governanc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scherlund.blogspot.com/2018/10/8-student-personality-types-in-distance.html" TargetMode="External"/><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youtu.be/p0ktlhS4_4E"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83BF2254-21C1-0B4F-B229-C39222D716CF}"/>
              </a:ext>
            </a:extLst>
          </p:cNvPr>
          <p:cNvSpPr>
            <a:spLocks noGrp="1" noChangeArrowheads="1"/>
          </p:cNvSpPr>
          <p:nvPr>
            <p:ph type="title"/>
          </p:nvPr>
        </p:nvSpPr>
        <p:spPr>
          <a:xfrm>
            <a:off x="958850" y="4683125"/>
            <a:ext cx="10433050" cy="1736725"/>
          </a:xfrm>
        </p:spPr>
        <p:txBody>
          <a:bodyPr/>
          <a:lstStyle/>
          <a:p>
            <a:br>
              <a:rPr lang="en-US" sz="1800" dirty="0">
                <a:latin typeface="Calibri"/>
                <a:ea typeface="Calibri"/>
                <a:cs typeface="Calibri"/>
                <a:sym typeface="Calibri"/>
              </a:rPr>
            </a:br>
            <a:r>
              <a:rPr lang="en-US" b="1" dirty="0">
                <a:latin typeface="Calibri"/>
                <a:ea typeface="Calibri"/>
                <a:cs typeface="Calibri"/>
                <a:sym typeface="Calibri"/>
              </a:rPr>
              <a:t>Hot Topics for Part-Time Faculty</a:t>
            </a:r>
            <a:br>
              <a:rPr lang="en-US" sz="2400" dirty="0">
                <a:latin typeface="Calibri"/>
                <a:ea typeface="Calibri"/>
                <a:cs typeface="Calibri"/>
                <a:sym typeface="Calibri"/>
              </a:rPr>
            </a:br>
            <a:r>
              <a:rPr lang="en-US" sz="2400" dirty="0">
                <a:latin typeface="Calibri"/>
                <a:ea typeface="Calibri"/>
                <a:cs typeface="Calibri"/>
                <a:sym typeface="Calibri"/>
              </a:rPr>
              <a:t>Friday February 10</a:t>
            </a:r>
            <a:r>
              <a:rPr lang="en-US" sz="2400" baseline="30000" dirty="0">
                <a:latin typeface="Calibri"/>
                <a:ea typeface="Calibri"/>
                <a:cs typeface="Calibri"/>
                <a:sym typeface="Calibri"/>
              </a:rPr>
              <a:t>th</a:t>
            </a:r>
            <a:r>
              <a:rPr lang="en-US" sz="2400" dirty="0">
                <a:latin typeface="Calibri"/>
                <a:ea typeface="Calibri"/>
                <a:cs typeface="Calibri"/>
                <a:sym typeface="Calibri"/>
              </a:rPr>
              <a:t> 9:00 – 10:25am</a:t>
            </a:r>
            <a:endParaRPr lang="en-US" altLang="en-US" dirty="0"/>
          </a:p>
        </p:txBody>
      </p:sp>
    </p:spTree>
    <p:extLst>
      <p:ext uri="{BB962C8B-B14F-4D97-AF65-F5344CB8AC3E}">
        <p14:creationId xmlns:p14="http://schemas.microsoft.com/office/powerpoint/2010/main" val="3357972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ctr">
            <a:normAutofit/>
          </a:bodyPr>
          <a:lstStyle/>
          <a:p>
            <a:pPr algn="ctr"/>
            <a:r>
              <a:rPr lang="en-US" dirty="0"/>
              <a:t>Ageism in Being Hired Full Time</a:t>
            </a:r>
          </a:p>
        </p:txBody>
      </p:sp>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a:lstStyle/>
          <a:p>
            <a:pPr>
              <a:spcAft>
                <a:spcPts val="600"/>
              </a:spcAft>
              <a:defRPr/>
            </a:pPr>
            <a:fld id="{ECD8053B-50E5-E94F-AF17-D2089273CC95}" type="slidenum">
              <a:rPr lang="en-US" altLang="en-US"/>
              <a:pPr>
                <a:spcAft>
                  <a:spcPts val="600"/>
                </a:spcAft>
                <a:defRPr/>
              </a:pPr>
              <a:t>10</a:t>
            </a:fld>
            <a:endParaRPr lang="en-US" altLang="en-US"/>
          </a:p>
        </p:txBody>
      </p:sp>
      <p:pic>
        <p:nvPicPr>
          <p:cNvPr id="6" name="Content Placeholder 3" descr="aageism.jpeg">
            <a:extLst>
              <a:ext uri="{FF2B5EF4-FFF2-40B4-BE49-F238E27FC236}">
                <a16:creationId xmlns:a16="http://schemas.microsoft.com/office/drawing/2014/main" id="{A84A97A6-CDEA-6947-81AC-3E3D325288C9}"/>
              </a:ext>
            </a:extLst>
          </p:cNvPr>
          <p:cNvPicPr>
            <a:picLocks noChangeAspect="1"/>
          </p:cNvPicPr>
          <p:nvPr/>
        </p:nvPicPr>
        <p:blipFill>
          <a:blip r:embed="rId3"/>
          <a:stretch>
            <a:fillRect/>
          </a:stretch>
        </p:blipFill>
        <p:spPr>
          <a:xfrm>
            <a:off x="2936734" y="1690688"/>
            <a:ext cx="6727874" cy="4256410"/>
          </a:xfrm>
          <a:prstGeom prst="rect">
            <a:avLst/>
          </a:prstGeom>
        </p:spPr>
      </p:pic>
    </p:spTree>
    <p:extLst>
      <p:ext uri="{BB962C8B-B14F-4D97-AF65-F5344CB8AC3E}">
        <p14:creationId xmlns:p14="http://schemas.microsoft.com/office/powerpoint/2010/main" val="1623978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ctr">
            <a:normAutofit/>
          </a:bodyPr>
          <a:lstStyle/>
          <a:p>
            <a:pPr algn="ctr"/>
            <a:r>
              <a:rPr lang="en-US" dirty="0"/>
              <a:t>Lost Health Insurance</a:t>
            </a:r>
          </a:p>
        </p:txBody>
      </p:sp>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a:lstStyle/>
          <a:p>
            <a:pPr>
              <a:spcAft>
                <a:spcPts val="600"/>
              </a:spcAft>
              <a:defRPr/>
            </a:pPr>
            <a:fld id="{ECD8053B-50E5-E94F-AF17-D2089273CC95}" type="slidenum">
              <a:rPr lang="en-US" altLang="en-US"/>
              <a:pPr>
                <a:spcAft>
                  <a:spcPts val="600"/>
                </a:spcAft>
                <a:defRPr/>
              </a:pPr>
              <a:t>11</a:t>
            </a:fld>
            <a:endParaRPr lang="en-US" altLang="en-US"/>
          </a:p>
        </p:txBody>
      </p:sp>
      <p:pic>
        <p:nvPicPr>
          <p:cNvPr id="5" name="Content Placeholder 3" descr="I-have-lost-my-Health-Insurance-Now-What_-1024x1024.jpg">
            <a:extLst>
              <a:ext uri="{FF2B5EF4-FFF2-40B4-BE49-F238E27FC236}">
                <a16:creationId xmlns:a16="http://schemas.microsoft.com/office/drawing/2014/main" id="{31909E8A-A140-B443-8BCC-016E6005016A}"/>
              </a:ext>
            </a:extLst>
          </p:cNvPr>
          <p:cNvPicPr>
            <a:picLocks noChangeAspect="1"/>
          </p:cNvPicPr>
          <p:nvPr/>
        </p:nvPicPr>
        <p:blipFill>
          <a:blip r:embed="rId3"/>
          <a:stretch>
            <a:fillRect/>
          </a:stretch>
        </p:blipFill>
        <p:spPr>
          <a:xfrm>
            <a:off x="2947871" y="1421525"/>
            <a:ext cx="6705600" cy="4830763"/>
          </a:xfrm>
          <a:prstGeom prst="rect">
            <a:avLst/>
          </a:prstGeom>
        </p:spPr>
      </p:pic>
    </p:spTree>
    <p:extLst>
      <p:ext uri="{BB962C8B-B14F-4D97-AF65-F5344CB8AC3E}">
        <p14:creationId xmlns:p14="http://schemas.microsoft.com/office/powerpoint/2010/main" val="158142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ctr">
            <a:normAutofit/>
          </a:bodyPr>
          <a:lstStyle/>
          <a:p>
            <a:pPr algn="ctr"/>
            <a:r>
              <a:rPr lang="en-US" dirty="0"/>
              <a:t>Encouraged to Take On Unpaid Labor</a:t>
            </a:r>
          </a:p>
        </p:txBody>
      </p:sp>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a:lstStyle/>
          <a:p>
            <a:pPr>
              <a:spcAft>
                <a:spcPts val="600"/>
              </a:spcAft>
              <a:defRPr/>
            </a:pPr>
            <a:fld id="{ECD8053B-50E5-E94F-AF17-D2089273CC95}" type="slidenum">
              <a:rPr lang="en-US" altLang="en-US"/>
              <a:pPr>
                <a:spcAft>
                  <a:spcPts val="600"/>
                </a:spcAft>
                <a:defRPr/>
              </a:pPr>
              <a:t>12</a:t>
            </a:fld>
            <a:endParaRPr lang="en-US" altLang="en-US"/>
          </a:p>
        </p:txBody>
      </p:sp>
      <p:pic>
        <p:nvPicPr>
          <p:cNvPr id="6" name="Content Placeholder 3" descr="download.png">
            <a:extLst>
              <a:ext uri="{FF2B5EF4-FFF2-40B4-BE49-F238E27FC236}">
                <a16:creationId xmlns:a16="http://schemas.microsoft.com/office/drawing/2014/main" id="{A6B804BB-DA32-2E40-B001-7753D4D88F67}"/>
              </a:ext>
            </a:extLst>
          </p:cNvPr>
          <p:cNvPicPr>
            <a:picLocks noChangeAspect="1"/>
          </p:cNvPicPr>
          <p:nvPr/>
        </p:nvPicPr>
        <p:blipFill>
          <a:blip r:embed="rId3"/>
          <a:stretch>
            <a:fillRect/>
          </a:stretch>
        </p:blipFill>
        <p:spPr>
          <a:xfrm>
            <a:off x="3045294" y="1864690"/>
            <a:ext cx="6510754" cy="4317658"/>
          </a:xfrm>
          <a:prstGeom prst="rect">
            <a:avLst/>
          </a:prstGeom>
        </p:spPr>
      </p:pic>
    </p:spTree>
    <p:extLst>
      <p:ext uri="{BB962C8B-B14F-4D97-AF65-F5344CB8AC3E}">
        <p14:creationId xmlns:p14="http://schemas.microsoft.com/office/powerpoint/2010/main" val="238996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ctr">
            <a:normAutofit/>
          </a:bodyPr>
          <a:lstStyle/>
          <a:p>
            <a:pPr algn="ctr"/>
            <a:r>
              <a:rPr lang="en-US" dirty="0"/>
              <a:t>Anxiety about Money</a:t>
            </a:r>
          </a:p>
        </p:txBody>
      </p:sp>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a:lstStyle/>
          <a:p>
            <a:pPr>
              <a:spcAft>
                <a:spcPts val="600"/>
              </a:spcAft>
              <a:defRPr/>
            </a:pPr>
            <a:fld id="{ECD8053B-50E5-E94F-AF17-D2089273CC95}" type="slidenum">
              <a:rPr lang="en-US" altLang="en-US"/>
              <a:pPr>
                <a:spcAft>
                  <a:spcPts val="600"/>
                </a:spcAft>
                <a:defRPr/>
              </a:pPr>
              <a:t>13</a:t>
            </a:fld>
            <a:endParaRPr lang="en-US" altLang="en-US"/>
          </a:p>
        </p:txBody>
      </p:sp>
      <p:pic>
        <p:nvPicPr>
          <p:cNvPr id="5" name="Content Placeholder 3" descr="money.png">
            <a:extLst>
              <a:ext uri="{FF2B5EF4-FFF2-40B4-BE49-F238E27FC236}">
                <a16:creationId xmlns:a16="http://schemas.microsoft.com/office/drawing/2014/main" id="{0EA8FE42-90F8-2F43-AA11-C3ECE5C44BBC}"/>
              </a:ext>
            </a:extLst>
          </p:cNvPr>
          <p:cNvPicPr>
            <a:picLocks noChangeAspect="1"/>
          </p:cNvPicPr>
          <p:nvPr/>
        </p:nvPicPr>
        <p:blipFill>
          <a:blip r:embed="rId3"/>
          <a:stretch>
            <a:fillRect/>
          </a:stretch>
        </p:blipFill>
        <p:spPr>
          <a:xfrm>
            <a:off x="3726767" y="1929000"/>
            <a:ext cx="5562600" cy="4094065"/>
          </a:xfrm>
          <a:prstGeom prst="rect">
            <a:avLst/>
          </a:prstGeom>
        </p:spPr>
      </p:pic>
      <p:pic>
        <p:nvPicPr>
          <p:cNvPr id="7" name="Picture 6" descr="Cartoon Girl Biting Her Nails In Fear.jpg">
            <a:extLst>
              <a:ext uri="{FF2B5EF4-FFF2-40B4-BE49-F238E27FC236}">
                <a16:creationId xmlns:a16="http://schemas.microsoft.com/office/drawing/2014/main" id="{80062F8A-A8A0-CA4A-8DBB-3B45AB4657ED}"/>
              </a:ext>
            </a:extLst>
          </p:cNvPr>
          <p:cNvPicPr>
            <a:picLocks noChangeAspect="1"/>
          </p:cNvPicPr>
          <p:nvPr/>
        </p:nvPicPr>
        <p:blipFill>
          <a:blip r:embed="rId4"/>
          <a:stretch>
            <a:fillRect/>
          </a:stretch>
        </p:blipFill>
        <p:spPr>
          <a:xfrm>
            <a:off x="2242633" y="2280692"/>
            <a:ext cx="1320000" cy="1500000"/>
          </a:xfrm>
          <a:prstGeom prst="rect">
            <a:avLst/>
          </a:prstGeom>
        </p:spPr>
      </p:pic>
    </p:spTree>
    <p:extLst>
      <p:ext uri="{BB962C8B-B14F-4D97-AF65-F5344CB8AC3E}">
        <p14:creationId xmlns:p14="http://schemas.microsoft.com/office/powerpoint/2010/main" val="3524614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vert="horz" wrap="square" lIns="91440" tIns="45720" rIns="91440" bIns="45720" numCol="1" anchor="ctr" anchorCtr="0" compatLnSpc="1">
            <a:prstTxWarp prst="textNoShape">
              <a:avLst/>
            </a:prstTxWarp>
            <a:normAutofit/>
          </a:bodyPr>
          <a:lstStyle/>
          <a:p>
            <a:pPr algn="ctr"/>
            <a:r>
              <a:rPr lang="en-US" kern="1200" dirty="0">
                <a:latin typeface="Palatino" pitchFamily="2" charset="77"/>
                <a:ea typeface="Palatino" pitchFamily="2" charset="77"/>
                <a:cs typeface="Palatino" pitchFamily="2" charset="77"/>
              </a:rPr>
              <a:t>Part-Time = “Temporary”?</a:t>
            </a:r>
          </a:p>
        </p:txBody>
      </p:sp>
      <p:sp>
        <p:nvSpPr>
          <p:cNvPr id="7" name="Title 1">
            <a:extLst>
              <a:ext uri="{FF2B5EF4-FFF2-40B4-BE49-F238E27FC236}">
                <a16:creationId xmlns:a16="http://schemas.microsoft.com/office/drawing/2014/main" id="{B2E6F217-EA12-E14E-A2CC-589FE8F8C106}"/>
              </a:ext>
            </a:extLst>
          </p:cNvPr>
          <p:cNvSpPr txBox="1">
            <a:spLocks/>
          </p:cNvSpPr>
          <p:nvPr/>
        </p:nvSpPr>
        <p:spPr bwMode="auto">
          <a:xfrm>
            <a:off x="1277650" y="1798320"/>
            <a:ext cx="4922537" cy="43913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tx2"/>
                </a:solidFill>
                <a:latin typeface="+mn-lt"/>
                <a:ea typeface="+mn-ea"/>
                <a:cs typeface="+mn-cs"/>
              </a:defRPr>
            </a:lvl1pPr>
            <a:lvl2pPr algn="l" rtl="0" eaLnBrk="1" fontAlgn="base" hangingPunct="1">
              <a:lnSpc>
                <a:spcPct val="90000"/>
              </a:lnSpc>
              <a:spcBef>
                <a:spcPct val="0"/>
              </a:spcBef>
              <a:spcAft>
                <a:spcPct val="0"/>
              </a:spcAft>
              <a:defRPr sz="4400">
                <a:solidFill>
                  <a:schemeClr val="dk1"/>
                </a:solidFill>
                <a:latin typeface="+mn-lt"/>
                <a:ea typeface="+mn-ea"/>
                <a:cs typeface="+mn-cs"/>
              </a:defRPr>
            </a:lvl2pPr>
            <a:lvl3pPr algn="l" rtl="0" eaLnBrk="1" fontAlgn="base" hangingPunct="1">
              <a:lnSpc>
                <a:spcPct val="90000"/>
              </a:lnSpc>
              <a:spcBef>
                <a:spcPct val="0"/>
              </a:spcBef>
              <a:spcAft>
                <a:spcPct val="0"/>
              </a:spcAft>
              <a:defRPr sz="4400">
                <a:solidFill>
                  <a:schemeClr val="dk1"/>
                </a:solidFill>
                <a:latin typeface="+mn-lt"/>
                <a:ea typeface="+mn-ea"/>
                <a:cs typeface="+mn-cs"/>
              </a:defRPr>
            </a:lvl3pPr>
            <a:lvl4pPr algn="l" rtl="0" eaLnBrk="1" fontAlgn="base" hangingPunct="1">
              <a:lnSpc>
                <a:spcPct val="90000"/>
              </a:lnSpc>
              <a:spcBef>
                <a:spcPct val="0"/>
              </a:spcBef>
              <a:spcAft>
                <a:spcPct val="0"/>
              </a:spcAft>
              <a:defRPr sz="4400">
                <a:solidFill>
                  <a:schemeClr val="dk1"/>
                </a:solidFill>
                <a:latin typeface="+mn-lt"/>
                <a:ea typeface="+mn-ea"/>
                <a:cs typeface="+mn-cs"/>
              </a:defRPr>
            </a:lvl4pPr>
            <a:lvl5pPr algn="l" rtl="0" eaLnBrk="1" fontAlgn="base" hangingPunct="1">
              <a:lnSpc>
                <a:spcPct val="90000"/>
              </a:lnSpc>
              <a:spcBef>
                <a:spcPct val="0"/>
              </a:spcBef>
              <a:spcAft>
                <a:spcPct val="0"/>
              </a:spcAft>
              <a:defRPr sz="4400">
                <a:solidFill>
                  <a:schemeClr val="dk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dk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dk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dk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dk1"/>
                </a:solidFill>
                <a:latin typeface="+mn-lt"/>
                <a:ea typeface="+mn-ea"/>
                <a:cs typeface="+mn-cs"/>
              </a:defRPr>
            </a:lvl9pPr>
          </a:lstStyle>
          <a:p>
            <a:pPr algn="ctr">
              <a:spcAft>
                <a:spcPts val="600"/>
              </a:spcAft>
            </a:pPr>
            <a:r>
              <a:rPr lang="en-US" dirty="0">
                <a:solidFill>
                  <a:srgbClr val="002060"/>
                </a:solidFill>
              </a:rPr>
              <a:t>Administrators say part-time faculty are temporary, yet many have been working for decades.</a:t>
            </a:r>
            <a:br>
              <a:rPr lang="en-US" dirty="0">
                <a:solidFill>
                  <a:srgbClr val="002060"/>
                </a:solidFill>
              </a:rPr>
            </a:br>
            <a:endParaRPr lang="en-US" dirty="0">
              <a:solidFill>
                <a:srgbClr val="002060"/>
              </a:solidFill>
            </a:endParaRPr>
          </a:p>
        </p:txBody>
      </p:sp>
      <p:pic>
        <p:nvPicPr>
          <p:cNvPr id="6" name="Picture 5" descr="old teachers.jpeg">
            <a:extLst>
              <a:ext uri="{FF2B5EF4-FFF2-40B4-BE49-F238E27FC236}">
                <a16:creationId xmlns:a16="http://schemas.microsoft.com/office/drawing/2014/main" id="{BAF86CE7-DECA-CC43-ABE6-521EB114D19D}"/>
              </a:ext>
            </a:extLst>
          </p:cNvPr>
          <p:cNvPicPr>
            <a:picLocks noChangeAspect="1"/>
          </p:cNvPicPr>
          <p:nvPr/>
        </p:nvPicPr>
        <p:blipFill rotWithShape="1">
          <a:blip r:embed="rId3"/>
          <a:srcRect l="10465" r="5123" b="1"/>
          <a:stretch/>
        </p:blipFill>
        <p:spPr>
          <a:xfrm>
            <a:off x="6737131" y="2316924"/>
            <a:ext cx="3843264" cy="3410284"/>
          </a:xfrm>
          <a:prstGeom prst="rect">
            <a:avLst/>
          </a:prstGeom>
          <a:noFill/>
        </p:spPr>
      </p:pic>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ECD8053B-50E5-E94F-AF17-D2089273CC95}" type="slidenum">
              <a:rPr lang="en-US" altLang="en-US" kern="1200">
                <a:latin typeface="Arial" panose="020B0604020202020204" pitchFamily="34" charset="0"/>
                <a:ea typeface="+mn-ea"/>
                <a:cs typeface="+mn-cs"/>
              </a:rPr>
              <a:pPr>
                <a:spcAft>
                  <a:spcPts val="600"/>
                </a:spcAft>
                <a:defRPr/>
              </a:pPr>
              <a:t>14</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1063818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C0CD-F4DB-604B-9A2E-CC9AC0A4AF94}"/>
              </a:ext>
            </a:extLst>
          </p:cNvPr>
          <p:cNvSpPr>
            <a:spLocks noGrp="1"/>
          </p:cNvSpPr>
          <p:nvPr>
            <p:ph type="title"/>
          </p:nvPr>
        </p:nvSpPr>
        <p:spPr>
          <a:xfrm>
            <a:off x="1277650" y="365125"/>
            <a:ext cx="10046043" cy="1325563"/>
          </a:xfrm>
        </p:spPr>
        <p:txBody>
          <a:bodyPr wrap="square" anchor="ctr">
            <a:normAutofit/>
          </a:bodyPr>
          <a:lstStyle/>
          <a:p>
            <a:pPr algn="ctr"/>
            <a:r>
              <a:rPr lang="en-US" dirty="0"/>
              <a:t>Part-Time Equity &amp; Student Equity</a:t>
            </a:r>
          </a:p>
        </p:txBody>
      </p:sp>
      <p:sp>
        <p:nvSpPr>
          <p:cNvPr id="4" name="Slide Number Placeholder 3">
            <a:extLst>
              <a:ext uri="{FF2B5EF4-FFF2-40B4-BE49-F238E27FC236}">
                <a16:creationId xmlns:a16="http://schemas.microsoft.com/office/drawing/2014/main" id="{B2F5EAB4-EB74-8F47-B561-FDAB6378D3C6}"/>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7BECECC3-9CD8-7D49-B768-F241FAF9611E}" type="slidenum">
              <a:rPr lang="en-US" altLang="en-US" smtClean="0"/>
              <a:pPr>
                <a:spcAft>
                  <a:spcPts val="600"/>
                </a:spcAft>
                <a:defRPr/>
              </a:pPr>
              <a:t>15</a:t>
            </a:fld>
            <a:endParaRPr lang="en-US" altLang="en-US"/>
          </a:p>
        </p:txBody>
      </p:sp>
      <p:sp>
        <p:nvSpPr>
          <p:cNvPr id="12" name="Content Placeholder 2">
            <a:extLst>
              <a:ext uri="{FF2B5EF4-FFF2-40B4-BE49-F238E27FC236}">
                <a16:creationId xmlns:a16="http://schemas.microsoft.com/office/drawing/2014/main" id="{F5AF95F0-B7DE-254E-8DEC-580E79B404A6}"/>
              </a:ext>
            </a:extLst>
          </p:cNvPr>
          <p:cNvSpPr txBox="1">
            <a:spLocks noGrp="1"/>
          </p:cNvSpPr>
          <p:nvPr>
            <p:ph sz="half" idx="1"/>
          </p:nvPr>
        </p:nvSpPr>
        <p:spPr>
          <a:xfrm>
            <a:off x="1277938" y="1798638"/>
            <a:ext cx="10058400" cy="4419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indent="-298450">
              <a:lnSpc>
                <a:spcPct val="115000"/>
              </a:lnSpc>
              <a:spcBef>
                <a:spcPts val="0"/>
              </a:spcBef>
              <a:buClr>
                <a:srgbClr val="000000"/>
              </a:buClr>
              <a:buSzPts val="1100"/>
              <a:buChar char="●"/>
            </a:pPr>
            <a:r>
              <a:rPr lang="en-US" b="1" dirty="0">
                <a:solidFill>
                  <a:srgbClr val="000000"/>
                </a:solidFill>
              </a:rPr>
              <a:t>Invited to department meetings?</a:t>
            </a:r>
          </a:p>
          <a:p>
            <a:pPr lvl="0" indent="-298450">
              <a:lnSpc>
                <a:spcPct val="115000"/>
              </a:lnSpc>
              <a:spcBef>
                <a:spcPts val="0"/>
              </a:spcBef>
              <a:buClr>
                <a:srgbClr val="000000"/>
              </a:buClr>
              <a:buSzPts val="1100"/>
              <a:buChar char="●"/>
            </a:pPr>
            <a:r>
              <a:rPr lang="en-US" b="1" dirty="0">
                <a:solidFill>
                  <a:srgbClr val="000000"/>
                </a:solidFill>
              </a:rPr>
              <a:t>Segregated physical spaces</a:t>
            </a:r>
          </a:p>
          <a:p>
            <a:pPr lvl="0" indent="-298450">
              <a:lnSpc>
                <a:spcPct val="115000"/>
              </a:lnSpc>
              <a:spcBef>
                <a:spcPts val="0"/>
              </a:spcBef>
              <a:buClr>
                <a:srgbClr val="000000"/>
              </a:buClr>
              <a:buSzPts val="1100"/>
              <a:buChar char="●"/>
            </a:pPr>
            <a:r>
              <a:rPr lang="en-US" b="1" dirty="0">
                <a:solidFill>
                  <a:schemeClr val="tx2">
                    <a:lumMod val="10000"/>
                  </a:schemeClr>
                </a:solidFill>
              </a:rPr>
              <a:t>Participation/voice in participatory governance</a:t>
            </a:r>
          </a:p>
          <a:p>
            <a:pPr lvl="0" indent="-298450">
              <a:lnSpc>
                <a:spcPct val="115000"/>
              </a:lnSpc>
              <a:spcBef>
                <a:spcPts val="0"/>
              </a:spcBef>
              <a:buClr>
                <a:srgbClr val="000000"/>
              </a:buClr>
              <a:buSzPts val="1100"/>
              <a:buChar char="●"/>
            </a:pPr>
            <a:r>
              <a:rPr lang="en-US" b="1" dirty="0">
                <a:solidFill>
                  <a:srgbClr val="000000"/>
                </a:solidFill>
              </a:rPr>
              <a:t>Vision for Success </a:t>
            </a:r>
          </a:p>
          <a:p>
            <a:pPr lvl="0" indent="-298450">
              <a:lnSpc>
                <a:spcPct val="115000"/>
              </a:lnSpc>
              <a:spcBef>
                <a:spcPts val="0"/>
              </a:spcBef>
              <a:buClr>
                <a:srgbClr val="000000"/>
              </a:buClr>
              <a:buSzPts val="1100"/>
              <a:buChar char="●"/>
            </a:pPr>
            <a:r>
              <a:rPr lang="en-US" b="1" dirty="0">
                <a:solidFill>
                  <a:srgbClr val="000000"/>
                </a:solidFill>
              </a:rPr>
              <a:t>Opportunities for paid professional development</a:t>
            </a:r>
          </a:p>
          <a:p>
            <a:pPr lvl="0" indent="-298450">
              <a:lnSpc>
                <a:spcPct val="115000"/>
              </a:lnSpc>
              <a:spcBef>
                <a:spcPts val="0"/>
              </a:spcBef>
              <a:buClr>
                <a:srgbClr val="000000"/>
              </a:buClr>
              <a:buSzPts val="1100"/>
              <a:buChar char="●"/>
            </a:pPr>
            <a:endParaRPr lang="en-US" b="1" dirty="0">
              <a:solidFill>
                <a:srgbClr val="000000"/>
              </a:solidFill>
            </a:endParaRPr>
          </a:p>
          <a:p>
            <a:pPr lvl="0" indent="-298450">
              <a:lnSpc>
                <a:spcPct val="115000"/>
              </a:lnSpc>
              <a:spcBef>
                <a:spcPts val="0"/>
              </a:spcBef>
              <a:buClr>
                <a:srgbClr val="000000"/>
              </a:buClr>
              <a:buSzPts val="1100"/>
              <a:buChar char="●"/>
            </a:pPr>
            <a:endParaRPr lang="en-US" b="1" dirty="0">
              <a:solidFill>
                <a:srgbClr val="000000"/>
              </a:solidFill>
            </a:endParaRPr>
          </a:p>
          <a:p>
            <a:pPr lvl="0" indent="-298450">
              <a:lnSpc>
                <a:spcPct val="115000"/>
              </a:lnSpc>
              <a:spcBef>
                <a:spcPts val="0"/>
              </a:spcBef>
              <a:buClr>
                <a:srgbClr val="000000"/>
              </a:buClr>
              <a:buSzPts val="1100"/>
              <a:buChar char="●"/>
            </a:pPr>
            <a:endParaRPr lang="en-US" b="1" dirty="0">
              <a:solidFill>
                <a:srgbClr val="000000"/>
              </a:solidFill>
            </a:endParaRPr>
          </a:p>
          <a:p>
            <a:pPr marL="0" indent="0">
              <a:buNone/>
            </a:pPr>
            <a:r>
              <a:rPr lang="en-US" b="1" dirty="0">
                <a:solidFill>
                  <a:srgbClr val="FF0000"/>
                </a:solidFill>
              </a:rPr>
              <a:t>Raise your hand or chime in using the </a:t>
            </a:r>
            <a:r>
              <a:rPr lang="en-US" b="1" dirty="0" err="1">
                <a:solidFill>
                  <a:srgbClr val="FF0000"/>
                </a:solidFill>
              </a:rPr>
              <a:t>Pathable</a:t>
            </a:r>
            <a:r>
              <a:rPr lang="en-US" b="1" dirty="0">
                <a:solidFill>
                  <a:srgbClr val="FF0000"/>
                </a:solidFill>
              </a:rPr>
              <a:t> chat!</a:t>
            </a:r>
          </a:p>
          <a:p>
            <a:pPr marL="0" lvl="0" indent="0">
              <a:lnSpc>
                <a:spcPct val="115000"/>
              </a:lnSpc>
              <a:spcBef>
                <a:spcPts val="0"/>
              </a:spcBef>
              <a:buClr>
                <a:srgbClr val="000000"/>
              </a:buClr>
              <a:buSzPts val="1100"/>
              <a:buNone/>
            </a:pPr>
            <a:endParaRPr lang="en-US" b="1" dirty="0">
              <a:solidFill>
                <a:srgbClr val="000000"/>
              </a:solidFill>
            </a:endParaRP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065378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94B-3208-734B-AA79-8CBC3105B1E2}"/>
              </a:ext>
            </a:extLst>
          </p:cNvPr>
          <p:cNvSpPr>
            <a:spLocks noGrp="1"/>
          </p:cNvSpPr>
          <p:nvPr>
            <p:ph type="title"/>
          </p:nvPr>
        </p:nvSpPr>
        <p:spPr/>
        <p:txBody>
          <a:bodyPr anchor="ctr"/>
          <a:lstStyle/>
          <a:p>
            <a:pPr algn="ctr"/>
            <a:r>
              <a:rPr lang="en-US" dirty="0"/>
              <a:t>Invited to Department Meetings?</a:t>
            </a:r>
          </a:p>
        </p:txBody>
      </p:sp>
      <p:sp>
        <p:nvSpPr>
          <p:cNvPr id="5" name="Slide Number Placeholder 4">
            <a:extLst>
              <a:ext uri="{FF2B5EF4-FFF2-40B4-BE49-F238E27FC236}">
                <a16:creationId xmlns:a16="http://schemas.microsoft.com/office/drawing/2014/main" id="{13BDB29F-32BD-854C-B66B-FB5F27E469B4}"/>
              </a:ext>
            </a:extLst>
          </p:cNvPr>
          <p:cNvSpPr>
            <a:spLocks noGrp="1"/>
          </p:cNvSpPr>
          <p:nvPr>
            <p:ph type="sldNum" sz="quarter" idx="10"/>
          </p:nvPr>
        </p:nvSpPr>
        <p:spPr/>
        <p:txBody>
          <a:bodyPr/>
          <a:lstStyle/>
          <a:p>
            <a:pPr>
              <a:defRPr/>
            </a:pPr>
            <a:fld id="{ECD8053B-50E5-E94F-AF17-D2089273CC95}" type="slidenum">
              <a:rPr lang="en-US" altLang="en-US" smtClean="0"/>
              <a:pPr>
                <a:defRPr/>
              </a:pPr>
              <a:t>16</a:t>
            </a:fld>
            <a:endParaRPr lang="en-US" altLang="en-US"/>
          </a:p>
        </p:txBody>
      </p:sp>
      <p:pic>
        <p:nvPicPr>
          <p:cNvPr id="15" name="Content Placeholder 14" descr="A cartoon containing six people (and a cat) in a Zoom meeting">
            <a:extLst>
              <a:ext uri="{FF2B5EF4-FFF2-40B4-BE49-F238E27FC236}">
                <a16:creationId xmlns:a16="http://schemas.microsoft.com/office/drawing/2014/main" id="{7E807166-407B-C84A-9939-FE1BA9DB060A}"/>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2719332" y="1412028"/>
            <a:ext cx="7162677" cy="5103407"/>
          </a:xfrm>
        </p:spPr>
      </p:pic>
    </p:spTree>
    <p:extLst>
      <p:ext uri="{BB962C8B-B14F-4D97-AF65-F5344CB8AC3E}">
        <p14:creationId xmlns:p14="http://schemas.microsoft.com/office/powerpoint/2010/main" val="721091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94B-3208-734B-AA79-8CBC3105B1E2}"/>
              </a:ext>
            </a:extLst>
          </p:cNvPr>
          <p:cNvSpPr>
            <a:spLocks noGrp="1"/>
          </p:cNvSpPr>
          <p:nvPr>
            <p:ph type="title"/>
          </p:nvPr>
        </p:nvSpPr>
        <p:spPr/>
        <p:txBody>
          <a:bodyPr anchor="ctr"/>
          <a:lstStyle/>
          <a:p>
            <a:pPr algn="ctr"/>
            <a:r>
              <a:rPr lang="en-US" dirty="0"/>
              <a:t>Segregated Offices (&amp; Refrigerators)</a:t>
            </a:r>
          </a:p>
        </p:txBody>
      </p:sp>
      <p:sp>
        <p:nvSpPr>
          <p:cNvPr id="5" name="Slide Number Placeholder 4">
            <a:extLst>
              <a:ext uri="{FF2B5EF4-FFF2-40B4-BE49-F238E27FC236}">
                <a16:creationId xmlns:a16="http://schemas.microsoft.com/office/drawing/2014/main" id="{13BDB29F-32BD-854C-B66B-FB5F27E469B4}"/>
              </a:ext>
            </a:extLst>
          </p:cNvPr>
          <p:cNvSpPr>
            <a:spLocks noGrp="1"/>
          </p:cNvSpPr>
          <p:nvPr>
            <p:ph type="sldNum" sz="quarter" idx="10"/>
          </p:nvPr>
        </p:nvSpPr>
        <p:spPr/>
        <p:txBody>
          <a:bodyPr/>
          <a:lstStyle/>
          <a:p>
            <a:pPr>
              <a:defRPr/>
            </a:pPr>
            <a:fld id="{ECD8053B-50E5-E94F-AF17-D2089273CC95}" type="slidenum">
              <a:rPr lang="en-US" altLang="en-US" smtClean="0"/>
              <a:pPr>
                <a:defRPr/>
              </a:pPr>
              <a:t>17</a:t>
            </a:fld>
            <a:endParaRPr lang="en-US" altLang="en-US"/>
          </a:p>
        </p:txBody>
      </p:sp>
      <p:pic>
        <p:nvPicPr>
          <p:cNvPr id="10" name="Content Placeholder 9" descr="A computer on a desk&#10;&#10;Description automatically generated with medium confidence">
            <a:extLst>
              <a:ext uri="{FF2B5EF4-FFF2-40B4-BE49-F238E27FC236}">
                <a16:creationId xmlns:a16="http://schemas.microsoft.com/office/drawing/2014/main" id="{0C9662DA-E0AE-0D42-B5FC-87E527AF83F5}"/>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3485735" y="1690688"/>
            <a:ext cx="5629872" cy="4503897"/>
          </a:xfrm>
        </p:spPr>
      </p:pic>
    </p:spTree>
    <p:extLst>
      <p:ext uri="{BB962C8B-B14F-4D97-AF65-F5344CB8AC3E}">
        <p14:creationId xmlns:p14="http://schemas.microsoft.com/office/powerpoint/2010/main" val="1394090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94B-3208-734B-AA79-8CBC3105B1E2}"/>
              </a:ext>
            </a:extLst>
          </p:cNvPr>
          <p:cNvSpPr>
            <a:spLocks noGrp="1"/>
          </p:cNvSpPr>
          <p:nvPr>
            <p:ph type="title"/>
          </p:nvPr>
        </p:nvSpPr>
        <p:spPr/>
        <p:txBody>
          <a:bodyPr anchor="ctr"/>
          <a:lstStyle/>
          <a:p>
            <a:pPr algn="ctr"/>
            <a:r>
              <a:rPr lang="en-US" dirty="0"/>
              <a:t>Voice in Participatory Governance &amp; Departments</a:t>
            </a:r>
          </a:p>
        </p:txBody>
      </p:sp>
      <p:sp>
        <p:nvSpPr>
          <p:cNvPr id="5" name="Slide Number Placeholder 4">
            <a:extLst>
              <a:ext uri="{FF2B5EF4-FFF2-40B4-BE49-F238E27FC236}">
                <a16:creationId xmlns:a16="http://schemas.microsoft.com/office/drawing/2014/main" id="{13BDB29F-32BD-854C-B66B-FB5F27E469B4}"/>
              </a:ext>
            </a:extLst>
          </p:cNvPr>
          <p:cNvSpPr>
            <a:spLocks noGrp="1"/>
          </p:cNvSpPr>
          <p:nvPr>
            <p:ph type="sldNum" sz="quarter" idx="10"/>
          </p:nvPr>
        </p:nvSpPr>
        <p:spPr/>
        <p:txBody>
          <a:bodyPr/>
          <a:lstStyle/>
          <a:p>
            <a:pPr>
              <a:defRPr/>
            </a:pPr>
            <a:fld id="{ECD8053B-50E5-E94F-AF17-D2089273CC95}" type="slidenum">
              <a:rPr lang="en-US" altLang="en-US" smtClean="0"/>
              <a:pPr>
                <a:defRPr/>
              </a:pPr>
              <a:t>18</a:t>
            </a:fld>
            <a:endParaRPr lang="en-US" altLang="en-US"/>
          </a:p>
        </p:txBody>
      </p:sp>
      <p:pic>
        <p:nvPicPr>
          <p:cNvPr id="13" name="Content Placeholder 12" descr="A picture containing people's hands surrounding the word &quot;governance&quot;">
            <a:extLst>
              <a:ext uri="{FF2B5EF4-FFF2-40B4-BE49-F238E27FC236}">
                <a16:creationId xmlns:a16="http://schemas.microsoft.com/office/drawing/2014/main" id="{7686B46D-6801-FD47-8159-3357BE30A259}"/>
              </a:ext>
            </a:extLst>
          </p:cNvPr>
          <p:cNvPicPr>
            <a:picLocks noGrp="1" noChangeAspect="1"/>
          </p:cNvPicPr>
          <p:nvPr>
            <p:ph sz="half" idx="2"/>
          </p:nvPr>
        </p:nvPicPr>
        <p:blipFill>
          <a:blip r:embed="rId3">
            <a:extLst>
              <a:ext uri="{837473B0-CC2E-450A-ABE3-18F120FF3D39}">
                <a1611:picAttrSrcUrl xmlns:a1611="http://schemas.microsoft.com/office/drawing/2016/11/main" r:id="rId4"/>
              </a:ext>
            </a:extLst>
          </a:blip>
          <a:stretch>
            <a:fillRect/>
          </a:stretch>
        </p:blipFill>
        <p:spPr>
          <a:xfrm>
            <a:off x="3376246" y="1859501"/>
            <a:ext cx="6088233" cy="4048674"/>
          </a:xfrm>
        </p:spPr>
      </p:pic>
    </p:spTree>
    <p:extLst>
      <p:ext uri="{BB962C8B-B14F-4D97-AF65-F5344CB8AC3E}">
        <p14:creationId xmlns:p14="http://schemas.microsoft.com/office/powerpoint/2010/main" val="388029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94B-3208-734B-AA79-8CBC3105B1E2}"/>
              </a:ext>
            </a:extLst>
          </p:cNvPr>
          <p:cNvSpPr>
            <a:spLocks noGrp="1"/>
          </p:cNvSpPr>
          <p:nvPr>
            <p:ph type="title"/>
          </p:nvPr>
        </p:nvSpPr>
        <p:spPr/>
        <p:txBody>
          <a:bodyPr anchor="ctr"/>
          <a:lstStyle/>
          <a:p>
            <a:pPr algn="ctr"/>
            <a:r>
              <a:rPr lang="en-US" dirty="0"/>
              <a:t>Vision for Success</a:t>
            </a:r>
          </a:p>
        </p:txBody>
      </p:sp>
      <p:sp>
        <p:nvSpPr>
          <p:cNvPr id="5" name="Slide Number Placeholder 4">
            <a:extLst>
              <a:ext uri="{FF2B5EF4-FFF2-40B4-BE49-F238E27FC236}">
                <a16:creationId xmlns:a16="http://schemas.microsoft.com/office/drawing/2014/main" id="{13BDB29F-32BD-854C-B66B-FB5F27E469B4}"/>
              </a:ext>
            </a:extLst>
          </p:cNvPr>
          <p:cNvSpPr>
            <a:spLocks noGrp="1"/>
          </p:cNvSpPr>
          <p:nvPr>
            <p:ph type="sldNum" sz="quarter" idx="10"/>
          </p:nvPr>
        </p:nvSpPr>
        <p:spPr/>
        <p:txBody>
          <a:bodyPr/>
          <a:lstStyle/>
          <a:p>
            <a:pPr>
              <a:defRPr/>
            </a:pPr>
            <a:fld id="{ECD8053B-50E5-E94F-AF17-D2089273CC95}" type="slidenum">
              <a:rPr lang="en-US" altLang="en-US" smtClean="0"/>
              <a:pPr>
                <a:defRPr/>
              </a:pPr>
              <a:t>19</a:t>
            </a:fld>
            <a:endParaRPr lang="en-US" altLang="en-US"/>
          </a:p>
        </p:txBody>
      </p:sp>
      <p:sp>
        <p:nvSpPr>
          <p:cNvPr id="6" name="Title 1">
            <a:extLst>
              <a:ext uri="{FF2B5EF4-FFF2-40B4-BE49-F238E27FC236}">
                <a16:creationId xmlns:a16="http://schemas.microsoft.com/office/drawing/2014/main" id="{EFE846A0-C3D9-0F48-9A46-5534DD26AFE9}"/>
              </a:ext>
            </a:extLst>
          </p:cNvPr>
          <p:cNvSpPr txBox="1">
            <a:spLocks/>
          </p:cNvSpPr>
          <p:nvPr/>
        </p:nvSpPr>
        <p:spPr bwMode="auto">
          <a:xfrm>
            <a:off x="2384998" y="1383968"/>
            <a:ext cx="3915673" cy="4391343"/>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noAutofit/>
          </a:bodyPr>
          <a:lstStyle>
            <a:lvl1pPr algn="l" rtl="0" eaLnBrk="1" fontAlgn="base" hangingPunct="1">
              <a:lnSpc>
                <a:spcPct val="90000"/>
              </a:lnSpc>
              <a:spcBef>
                <a:spcPct val="0"/>
              </a:spcBef>
              <a:spcAft>
                <a:spcPct val="0"/>
              </a:spcAft>
              <a:defRPr sz="3600" kern="1200">
                <a:solidFill>
                  <a:schemeClr val="tx2"/>
                </a:solidFill>
                <a:latin typeface="+mn-lt"/>
                <a:ea typeface="+mn-ea"/>
                <a:cs typeface="+mn-cs"/>
              </a:defRPr>
            </a:lvl1pPr>
            <a:lvl2pPr algn="l" rtl="0" eaLnBrk="1" fontAlgn="base" hangingPunct="1">
              <a:lnSpc>
                <a:spcPct val="90000"/>
              </a:lnSpc>
              <a:spcBef>
                <a:spcPct val="0"/>
              </a:spcBef>
              <a:spcAft>
                <a:spcPct val="0"/>
              </a:spcAft>
              <a:defRPr sz="4400">
                <a:solidFill>
                  <a:schemeClr val="dk1"/>
                </a:solidFill>
                <a:latin typeface="+mn-lt"/>
                <a:ea typeface="+mn-ea"/>
                <a:cs typeface="+mn-cs"/>
              </a:defRPr>
            </a:lvl2pPr>
            <a:lvl3pPr algn="l" rtl="0" eaLnBrk="1" fontAlgn="base" hangingPunct="1">
              <a:lnSpc>
                <a:spcPct val="90000"/>
              </a:lnSpc>
              <a:spcBef>
                <a:spcPct val="0"/>
              </a:spcBef>
              <a:spcAft>
                <a:spcPct val="0"/>
              </a:spcAft>
              <a:defRPr sz="4400">
                <a:solidFill>
                  <a:schemeClr val="dk1"/>
                </a:solidFill>
                <a:latin typeface="+mn-lt"/>
                <a:ea typeface="+mn-ea"/>
                <a:cs typeface="+mn-cs"/>
              </a:defRPr>
            </a:lvl3pPr>
            <a:lvl4pPr algn="l" rtl="0" eaLnBrk="1" fontAlgn="base" hangingPunct="1">
              <a:lnSpc>
                <a:spcPct val="90000"/>
              </a:lnSpc>
              <a:spcBef>
                <a:spcPct val="0"/>
              </a:spcBef>
              <a:spcAft>
                <a:spcPct val="0"/>
              </a:spcAft>
              <a:defRPr sz="4400">
                <a:solidFill>
                  <a:schemeClr val="dk1"/>
                </a:solidFill>
                <a:latin typeface="+mn-lt"/>
                <a:ea typeface="+mn-ea"/>
                <a:cs typeface="+mn-cs"/>
              </a:defRPr>
            </a:lvl4pPr>
            <a:lvl5pPr algn="l" rtl="0" eaLnBrk="1" fontAlgn="base" hangingPunct="1">
              <a:lnSpc>
                <a:spcPct val="90000"/>
              </a:lnSpc>
              <a:spcBef>
                <a:spcPct val="0"/>
              </a:spcBef>
              <a:spcAft>
                <a:spcPct val="0"/>
              </a:spcAft>
              <a:defRPr sz="4400">
                <a:solidFill>
                  <a:schemeClr val="dk1"/>
                </a:solidFill>
                <a:latin typeface="+mn-lt"/>
                <a:ea typeface="+mn-ea"/>
                <a:cs typeface="+mn-cs"/>
              </a:defRPr>
            </a:lvl5pPr>
            <a:lvl6pPr marL="457200" algn="l" rtl="0" eaLnBrk="1" fontAlgn="base" hangingPunct="1">
              <a:lnSpc>
                <a:spcPct val="90000"/>
              </a:lnSpc>
              <a:spcBef>
                <a:spcPct val="0"/>
              </a:spcBef>
              <a:spcAft>
                <a:spcPct val="0"/>
              </a:spcAft>
              <a:defRPr sz="4400">
                <a:solidFill>
                  <a:schemeClr val="dk1"/>
                </a:solidFill>
                <a:latin typeface="+mn-lt"/>
                <a:ea typeface="+mn-ea"/>
                <a:cs typeface="+mn-cs"/>
              </a:defRPr>
            </a:lvl6pPr>
            <a:lvl7pPr marL="914400" algn="l" rtl="0" eaLnBrk="1" fontAlgn="base" hangingPunct="1">
              <a:lnSpc>
                <a:spcPct val="90000"/>
              </a:lnSpc>
              <a:spcBef>
                <a:spcPct val="0"/>
              </a:spcBef>
              <a:spcAft>
                <a:spcPct val="0"/>
              </a:spcAft>
              <a:defRPr sz="4400">
                <a:solidFill>
                  <a:schemeClr val="dk1"/>
                </a:solidFill>
                <a:latin typeface="+mn-lt"/>
                <a:ea typeface="+mn-ea"/>
                <a:cs typeface="+mn-cs"/>
              </a:defRPr>
            </a:lvl7pPr>
            <a:lvl8pPr marL="1371600" algn="l" rtl="0" eaLnBrk="1" fontAlgn="base" hangingPunct="1">
              <a:lnSpc>
                <a:spcPct val="90000"/>
              </a:lnSpc>
              <a:spcBef>
                <a:spcPct val="0"/>
              </a:spcBef>
              <a:spcAft>
                <a:spcPct val="0"/>
              </a:spcAft>
              <a:defRPr sz="4400">
                <a:solidFill>
                  <a:schemeClr val="dk1"/>
                </a:solidFill>
                <a:latin typeface="+mn-lt"/>
                <a:ea typeface="+mn-ea"/>
                <a:cs typeface="+mn-cs"/>
              </a:defRPr>
            </a:lvl8pPr>
            <a:lvl9pPr marL="1828800" algn="l" rtl="0" eaLnBrk="1" fontAlgn="base" hangingPunct="1">
              <a:lnSpc>
                <a:spcPct val="90000"/>
              </a:lnSpc>
              <a:spcBef>
                <a:spcPct val="0"/>
              </a:spcBef>
              <a:spcAft>
                <a:spcPct val="0"/>
              </a:spcAft>
              <a:defRPr sz="4400">
                <a:solidFill>
                  <a:schemeClr val="dk1"/>
                </a:solidFill>
                <a:latin typeface="+mn-lt"/>
                <a:ea typeface="+mn-ea"/>
                <a:cs typeface="+mn-cs"/>
              </a:defRPr>
            </a:lvl9pPr>
          </a:lstStyle>
          <a:p>
            <a:pPr algn="ctr">
              <a:spcAft>
                <a:spcPts val="600"/>
              </a:spcAft>
            </a:pPr>
            <a:r>
              <a:rPr lang="en-US" dirty="0">
                <a:solidFill>
                  <a:srgbClr val="002060"/>
                </a:solidFill>
              </a:rPr>
              <a:t>How can we support our students when we aren’t supported?</a:t>
            </a:r>
          </a:p>
        </p:txBody>
      </p:sp>
      <p:pic>
        <p:nvPicPr>
          <p:cNvPr id="7" name="Picture 6">
            <a:extLst>
              <a:ext uri="{FF2B5EF4-FFF2-40B4-BE49-F238E27FC236}">
                <a16:creationId xmlns:a16="http://schemas.microsoft.com/office/drawing/2014/main" id="{4DF4AEA0-EE8F-0342-BC24-FF6E0C507F16}"/>
              </a:ext>
            </a:extLst>
          </p:cNvPr>
          <p:cNvPicPr>
            <a:picLocks noChangeAspect="1"/>
          </p:cNvPicPr>
          <p:nvPr/>
        </p:nvPicPr>
        <p:blipFill>
          <a:blip r:embed="rId3"/>
          <a:stretch>
            <a:fillRect/>
          </a:stretch>
        </p:blipFill>
        <p:spPr>
          <a:xfrm>
            <a:off x="6738425" y="1834661"/>
            <a:ext cx="3489959" cy="3489959"/>
          </a:xfrm>
          <a:prstGeom prst="rect">
            <a:avLst/>
          </a:prstGeom>
        </p:spPr>
      </p:pic>
    </p:spTree>
    <p:extLst>
      <p:ext uri="{BB962C8B-B14F-4D97-AF65-F5344CB8AC3E}">
        <p14:creationId xmlns:p14="http://schemas.microsoft.com/office/powerpoint/2010/main" val="32496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4C2670-1E11-214B-A38F-C8EBB9C16B60}"/>
              </a:ext>
            </a:extLst>
          </p:cNvPr>
          <p:cNvSpPr txBox="1">
            <a:spLocks/>
          </p:cNvSpPr>
          <p:nvPr/>
        </p:nvSpPr>
        <p:spPr bwMode="auto">
          <a:xfrm>
            <a:off x="1277650" y="365125"/>
            <a:ext cx="1004604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a:lstStyle>
          <a:p>
            <a:pPr>
              <a:spcAft>
                <a:spcPts val="600"/>
              </a:spcAft>
            </a:pPr>
            <a:r>
              <a:rPr lang="en-US" kern="1200">
                <a:latin typeface="Palatino" pitchFamily="2" charset="77"/>
                <a:ea typeface="Palatino" pitchFamily="2" charset="77"/>
                <a:cs typeface="Palatino" pitchFamily="2" charset="77"/>
              </a:rPr>
              <a:t>Introductions</a:t>
            </a:r>
          </a:p>
        </p:txBody>
      </p:sp>
      <p:sp>
        <p:nvSpPr>
          <p:cNvPr id="3" name="Content Placeholder 2">
            <a:extLst>
              <a:ext uri="{FF2B5EF4-FFF2-40B4-BE49-F238E27FC236}">
                <a16:creationId xmlns:a16="http://schemas.microsoft.com/office/drawing/2014/main" id="{E6096C88-EBFB-2F40-9DBB-05C932666205}"/>
              </a:ext>
            </a:extLst>
          </p:cNvPr>
          <p:cNvSpPr>
            <a:spLocks noGrp="1"/>
          </p:cNvSpPr>
          <p:nvPr>
            <p:ph sz="half" idx="2"/>
          </p:nvPr>
        </p:nvSpPr>
        <p:spPr>
          <a:xfrm>
            <a:off x="1277650" y="1798320"/>
            <a:ext cx="4922537" cy="4391343"/>
          </a:xfrm>
        </p:spPr>
        <p:txBody>
          <a:bodyPr vert="horz" wrap="square" lIns="91440" tIns="45720" rIns="91440" bIns="45720" numCol="1" anchor="t" anchorCtr="0" compatLnSpc="1">
            <a:prstTxWarp prst="textNoShape">
              <a:avLst/>
            </a:prstTxWarp>
            <a:normAutofit/>
          </a:bodyPr>
          <a:lstStyle/>
          <a:p>
            <a:r>
              <a:rPr lang="en-US" b="1" dirty="0"/>
              <a:t>In the </a:t>
            </a:r>
            <a:r>
              <a:rPr lang="en-US" b="1" dirty="0" err="1"/>
              <a:t>Pathable</a:t>
            </a:r>
            <a:r>
              <a:rPr lang="en-US" b="1" dirty="0"/>
              <a:t> chat:</a:t>
            </a:r>
          </a:p>
          <a:p>
            <a:pPr marL="342900"/>
            <a:r>
              <a:rPr lang="en-US" b="1" dirty="0"/>
              <a:t>What do you teach?</a:t>
            </a:r>
          </a:p>
          <a:p>
            <a:pPr marL="342900"/>
            <a:r>
              <a:rPr lang="en-US" b="1" dirty="0"/>
              <a:t>Where do you teach?</a:t>
            </a:r>
          </a:p>
          <a:p>
            <a:pPr marL="342900"/>
            <a:r>
              <a:rPr lang="en-US" b="1" dirty="0"/>
              <a:t>Breakfast?</a:t>
            </a:r>
          </a:p>
        </p:txBody>
      </p:sp>
      <p:pic>
        <p:nvPicPr>
          <p:cNvPr id="8" name="Picture 7" descr="Location of chat in Pathable">
            <a:extLst>
              <a:ext uri="{FF2B5EF4-FFF2-40B4-BE49-F238E27FC236}">
                <a16:creationId xmlns:a16="http://schemas.microsoft.com/office/drawing/2014/main" id="{095EAB34-CAB5-5D4B-A456-11138F0A78B2}"/>
              </a:ext>
            </a:extLst>
          </p:cNvPr>
          <p:cNvPicPr>
            <a:picLocks noChangeAspect="1"/>
          </p:cNvPicPr>
          <p:nvPr/>
        </p:nvPicPr>
        <p:blipFill>
          <a:blip r:embed="rId3"/>
          <a:stretch>
            <a:fillRect/>
          </a:stretch>
        </p:blipFill>
        <p:spPr>
          <a:xfrm>
            <a:off x="5338258" y="1749773"/>
            <a:ext cx="6015542" cy="4391343"/>
          </a:xfrm>
          <a:prstGeom prst="rect">
            <a:avLst/>
          </a:prstGeom>
          <a:noFill/>
        </p:spPr>
      </p:pic>
      <p:sp>
        <p:nvSpPr>
          <p:cNvPr id="4" name="Slide Number Placeholder 3">
            <a:extLst>
              <a:ext uri="{FF2B5EF4-FFF2-40B4-BE49-F238E27FC236}">
                <a16:creationId xmlns:a16="http://schemas.microsoft.com/office/drawing/2014/main" id="{E4C25853-0D34-7A49-9131-4BF05DE70A36}"/>
              </a:ext>
            </a:extLst>
          </p:cNvPr>
          <p:cNvSpPr>
            <a:spLocks noGrp="1"/>
          </p:cNvSpPr>
          <p:nvPr>
            <p:ph type="sldNum" sz="quarter" idx="10"/>
          </p:nvPr>
        </p:nvSpPr>
        <p:spPr>
          <a:xfrm>
            <a:off x="10437813" y="6356350"/>
            <a:ext cx="915987" cy="365125"/>
          </a:xfrm>
        </p:spPr>
        <p:txBody>
          <a:bodyPr vert="horz" wrap="square" lIns="91440" tIns="45720" rIns="0" bIns="45720" numCol="1" anchor="ctr" anchorCtr="0" compatLnSpc="1">
            <a:prstTxWarp prst="textNoShape">
              <a:avLst/>
            </a:prstTxWarp>
            <a:normAutofit/>
          </a:bodyPr>
          <a:lstStyle/>
          <a:p>
            <a:pPr>
              <a:spcAft>
                <a:spcPts val="600"/>
              </a:spcAft>
              <a:defRPr/>
            </a:pPr>
            <a:fld id="{7BECECC3-9CD8-7D49-B768-F241FAF9611E}" type="slidenum">
              <a:rPr lang="en-US" altLang="en-US" kern="1200">
                <a:latin typeface="Arial" panose="020B0604020202020204" pitchFamily="34" charset="0"/>
                <a:ea typeface="+mn-ea"/>
                <a:cs typeface="+mn-cs"/>
              </a:rPr>
              <a:pPr>
                <a:spcAft>
                  <a:spcPts val="600"/>
                </a:spcAft>
                <a:defRPr/>
              </a:pPr>
              <a:t>2</a:t>
            </a:fld>
            <a:endParaRPr lang="en-US" altLang="en-US" kern="1200">
              <a:latin typeface="Arial" panose="020B0604020202020204" pitchFamily="34" charset="0"/>
              <a:ea typeface="+mn-ea"/>
              <a:cs typeface="+mn-cs"/>
            </a:endParaRPr>
          </a:p>
        </p:txBody>
      </p:sp>
    </p:spTree>
    <p:extLst>
      <p:ext uri="{BB962C8B-B14F-4D97-AF65-F5344CB8AC3E}">
        <p14:creationId xmlns:p14="http://schemas.microsoft.com/office/powerpoint/2010/main" val="4174205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A94B-3208-734B-AA79-8CBC3105B1E2}"/>
              </a:ext>
            </a:extLst>
          </p:cNvPr>
          <p:cNvSpPr>
            <a:spLocks noGrp="1"/>
          </p:cNvSpPr>
          <p:nvPr>
            <p:ph type="title"/>
          </p:nvPr>
        </p:nvSpPr>
        <p:spPr/>
        <p:txBody>
          <a:bodyPr anchor="ctr"/>
          <a:lstStyle/>
          <a:p>
            <a:pPr algn="ctr"/>
            <a:r>
              <a:rPr lang="en-US" dirty="0"/>
              <a:t>Opportunities for (Paid) Professional Development</a:t>
            </a:r>
          </a:p>
        </p:txBody>
      </p:sp>
      <p:sp>
        <p:nvSpPr>
          <p:cNvPr id="5" name="Slide Number Placeholder 4">
            <a:extLst>
              <a:ext uri="{FF2B5EF4-FFF2-40B4-BE49-F238E27FC236}">
                <a16:creationId xmlns:a16="http://schemas.microsoft.com/office/drawing/2014/main" id="{13BDB29F-32BD-854C-B66B-FB5F27E469B4}"/>
              </a:ext>
            </a:extLst>
          </p:cNvPr>
          <p:cNvSpPr>
            <a:spLocks noGrp="1"/>
          </p:cNvSpPr>
          <p:nvPr>
            <p:ph type="sldNum" sz="quarter" idx="10"/>
          </p:nvPr>
        </p:nvSpPr>
        <p:spPr/>
        <p:txBody>
          <a:bodyPr/>
          <a:lstStyle/>
          <a:p>
            <a:pPr>
              <a:defRPr/>
            </a:pPr>
            <a:fld id="{ECD8053B-50E5-E94F-AF17-D2089273CC95}" type="slidenum">
              <a:rPr lang="en-US" altLang="en-US" smtClean="0"/>
              <a:pPr>
                <a:defRPr/>
              </a:pPr>
              <a:t>20</a:t>
            </a:fld>
            <a:endParaRPr lang="en-US" altLang="en-US"/>
          </a:p>
        </p:txBody>
      </p:sp>
      <p:pic>
        <p:nvPicPr>
          <p:cNvPr id="4" name="Picture 3" descr="A person working on a computer&#10;&#10;Description automatically generated with medium confidence">
            <a:extLst>
              <a:ext uri="{FF2B5EF4-FFF2-40B4-BE49-F238E27FC236}">
                <a16:creationId xmlns:a16="http://schemas.microsoft.com/office/drawing/2014/main" id="{85AE8B9C-A4D8-3044-9559-3088EC78F3F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119588" y="1913206"/>
            <a:ext cx="6882541" cy="3656350"/>
          </a:xfrm>
          <a:prstGeom prst="rect">
            <a:avLst/>
          </a:prstGeom>
        </p:spPr>
      </p:pic>
    </p:spTree>
    <p:extLst>
      <p:ext uri="{BB962C8B-B14F-4D97-AF65-F5344CB8AC3E}">
        <p14:creationId xmlns:p14="http://schemas.microsoft.com/office/powerpoint/2010/main" val="108414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1277650" y="365125"/>
            <a:ext cx="10046043" cy="1325563"/>
          </a:xfrm>
        </p:spPr>
        <p:txBody>
          <a:bodyPr spcFirstLastPara="1" wrap="square" lIns="91425" tIns="45700" rIns="91425" bIns="45700" anchor="b" anchorCtr="0">
            <a:normAutofit/>
          </a:bodyPr>
          <a:lstStyle/>
          <a:p>
            <a:pPr marL="0" lvl="0" indent="0" rtl="0">
              <a:spcBef>
                <a:spcPts val="0"/>
              </a:spcBef>
              <a:spcAft>
                <a:spcPts val="0"/>
              </a:spcAft>
              <a:buNone/>
            </a:pPr>
            <a:r>
              <a:rPr lang="en-US" dirty="0"/>
              <a:t>Your Turn!</a:t>
            </a:r>
          </a:p>
        </p:txBody>
      </p:sp>
      <p:sp>
        <p:nvSpPr>
          <p:cNvPr id="85" name="Google Shape;85;p10"/>
          <p:cNvSpPr txBox="1">
            <a:spLocks noGrp="1"/>
          </p:cNvSpPr>
          <p:nvPr>
            <p:ph sz="half" idx="1"/>
          </p:nvPr>
        </p:nvSpPr>
        <p:spPr>
          <a:xfrm>
            <a:off x="1277650" y="1798320"/>
            <a:ext cx="10058400" cy="4419600"/>
          </a:xfrm>
        </p:spPr>
        <p:txBody>
          <a:bodyPr spcFirstLastPara="1" wrap="square" lIns="91425" tIns="45700" rIns="91425" bIns="45700" anchor="t" anchorCtr="0">
            <a:normAutofit/>
          </a:bodyPr>
          <a:lstStyle/>
          <a:p>
            <a:pPr marL="0" marR="0" lvl="0" indent="0" rtl="0">
              <a:spcBef>
                <a:spcPts val="0"/>
              </a:spcBef>
              <a:spcAft>
                <a:spcPts val="600"/>
              </a:spcAft>
              <a:buClr>
                <a:srgbClr val="404040"/>
              </a:buClr>
              <a:buSzPts val="2400"/>
              <a:buFont typeface="Arial"/>
              <a:buNone/>
            </a:pPr>
            <a:r>
              <a:rPr lang="en-US" dirty="0"/>
              <a:t>What ideas do you have for how we might be able to increase equity for part-time faculty?</a:t>
            </a:r>
          </a:p>
          <a:p>
            <a:pPr marL="0" marR="0" lvl="0" indent="0" rtl="0">
              <a:spcBef>
                <a:spcPts val="0"/>
              </a:spcBef>
              <a:spcAft>
                <a:spcPts val="600"/>
              </a:spcAft>
              <a:buClr>
                <a:srgbClr val="404040"/>
              </a:buClr>
              <a:buSzPts val="2400"/>
              <a:buFont typeface="Arial"/>
              <a:buNone/>
            </a:pPr>
            <a:endParaRPr lang="en-US" dirty="0"/>
          </a:p>
          <a:p>
            <a:pPr marL="0" marR="0" lvl="0" indent="0" rtl="0">
              <a:spcBef>
                <a:spcPts val="0"/>
              </a:spcBef>
              <a:spcAft>
                <a:spcPts val="600"/>
              </a:spcAft>
              <a:buClr>
                <a:srgbClr val="404040"/>
              </a:buClr>
              <a:buSzPts val="2400"/>
              <a:buFont typeface="Arial"/>
              <a:buNone/>
            </a:pPr>
            <a:r>
              <a:rPr lang="en-US" dirty="0"/>
              <a:t>Raise your hand or type your answer in the chat!</a:t>
            </a:r>
          </a:p>
        </p:txBody>
      </p:sp>
      <p:sp>
        <p:nvSpPr>
          <p:cNvPr id="86" name="Google Shape;86;p1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0"/>
          <p:cNvSpPr txBox="1">
            <a:spLocks noGrp="1"/>
          </p:cNvSpPr>
          <p:nvPr>
            <p:ph type="title"/>
          </p:nvPr>
        </p:nvSpPr>
        <p:spPr>
          <a:xfrm>
            <a:off x="2054087" y="403412"/>
            <a:ext cx="9299711" cy="1685768"/>
          </a:xfrm>
        </p:spPr>
        <p:txBody>
          <a:bodyPr spcFirstLastPara="1" wrap="square" lIns="91425" tIns="45700" rIns="91425" bIns="45700" anchor="ctr" anchorCtr="0">
            <a:normAutofit/>
          </a:bodyPr>
          <a:lstStyle/>
          <a:p>
            <a:pPr marL="0" lvl="0" indent="0" rtl="0">
              <a:spcBef>
                <a:spcPts val="0"/>
              </a:spcBef>
              <a:spcAft>
                <a:spcPts val="0"/>
              </a:spcAft>
              <a:buNone/>
            </a:pPr>
            <a:r>
              <a:rPr lang="en-US" dirty="0"/>
              <a:t>Resources</a:t>
            </a:r>
          </a:p>
        </p:txBody>
      </p:sp>
      <p:sp>
        <p:nvSpPr>
          <p:cNvPr id="86" name="Google Shape;86;p10"/>
          <p:cNvSpPr txBox="1">
            <a:spLocks noGrp="1"/>
          </p:cNvSpPr>
          <p:nvPr>
            <p:ph type="sldNum" sz="quarter" idx="10"/>
          </p:nvPr>
        </p:nvSpPr>
        <p:spPr>
          <a:xfrm>
            <a:off x="10437813" y="6356350"/>
            <a:ext cx="915987" cy="365125"/>
          </a:xfrm>
        </p:spPr>
        <p:txBody>
          <a:bodyPr spcFirstLastPara="1" wrap="square" lIns="91425" tIns="45700" rIns="0" bIns="45700" anchor="ctr" anchorCtr="0">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22</a:t>
            </a:fld>
            <a:endParaRPr lang="en-US"/>
          </a:p>
        </p:txBody>
      </p:sp>
      <p:graphicFrame>
        <p:nvGraphicFramePr>
          <p:cNvPr id="88" name="Google Shape;85;p10">
            <a:extLst>
              <a:ext uri="{FF2B5EF4-FFF2-40B4-BE49-F238E27FC236}">
                <a16:creationId xmlns:a16="http://schemas.microsoft.com/office/drawing/2014/main" id="{695D73F0-ABE0-443E-9E5C-1FA0BBE95F49}"/>
              </a:ext>
            </a:extLst>
          </p:cNvPr>
          <p:cNvGraphicFramePr>
            <a:graphicFrameLocks noGrp="1"/>
          </p:cNvGraphicFramePr>
          <p:nvPr>
            <p:ph idx="1"/>
            <p:extLst>
              <p:ext uri="{D42A27DB-BD31-4B8C-83A1-F6EECF244321}">
                <p14:modId xmlns:p14="http://schemas.microsoft.com/office/powerpoint/2010/main" val="2478427968"/>
              </p:ext>
            </p:extLst>
          </p:nvPr>
        </p:nvGraphicFramePr>
        <p:xfrm>
          <a:off x="829994" y="2662568"/>
          <a:ext cx="10523806" cy="3569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3112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96C88-EBFB-2F40-9DBB-05C932666205}"/>
              </a:ext>
            </a:extLst>
          </p:cNvPr>
          <p:cNvSpPr>
            <a:spLocks noGrp="1"/>
          </p:cNvSpPr>
          <p:nvPr>
            <p:ph idx="1"/>
          </p:nvPr>
        </p:nvSpPr>
        <p:spPr/>
        <p:txBody>
          <a:bodyPr/>
          <a:lstStyle/>
          <a:p>
            <a:r>
              <a:rPr lang="en-US" dirty="0"/>
              <a:t>The ever-changing nature of higher education in California directly and indirectly impacts the </a:t>
            </a:r>
            <a:r>
              <a:rPr lang="en-US" b="1" dirty="0">
                <a:solidFill>
                  <a:srgbClr val="FF0000"/>
                </a:solidFill>
              </a:rPr>
              <a:t>largest employed group </a:t>
            </a:r>
            <a:r>
              <a:rPr lang="en-US" dirty="0"/>
              <a:t>at our colleges: part-time faculty. While part-time faculty play a significant role in supporting students in their educational endeavors, many statewide policies and local decisions turn into HOT TOPICS that impact the roles and responsibilities of part-timers, who are </a:t>
            </a:r>
            <a:r>
              <a:rPr lang="en-US" b="1" dirty="0">
                <a:solidFill>
                  <a:srgbClr val="FF0000"/>
                </a:solidFill>
              </a:rPr>
              <a:t>often left to deal with the fallout on their own</a:t>
            </a:r>
            <a:r>
              <a:rPr lang="en-US" dirty="0"/>
              <a:t>. Listen and learn about current and ongoing HOT TOPICS, how dynamics contribute to college morale, and ultimately </a:t>
            </a:r>
            <a:r>
              <a:rPr lang="en-US" b="1" dirty="0">
                <a:solidFill>
                  <a:srgbClr val="FF0000"/>
                </a:solidFill>
              </a:rPr>
              <a:t>student success</a:t>
            </a:r>
            <a:r>
              <a:rPr lang="en-US" dirty="0"/>
              <a:t>!</a:t>
            </a:r>
          </a:p>
          <a:p>
            <a:endParaRPr lang="en-US" dirty="0"/>
          </a:p>
        </p:txBody>
      </p:sp>
      <p:sp>
        <p:nvSpPr>
          <p:cNvPr id="4" name="Slide Number Placeholder 3">
            <a:extLst>
              <a:ext uri="{FF2B5EF4-FFF2-40B4-BE49-F238E27FC236}">
                <a16:creationId xmlns:a16="http://schemas.microsoft.com/office/drawing/2014/main" id="{E4C25853-0D34-7A49-9131-4BF05DE70A36}"/>
              </a:ext>
            </a:extLst>
          </p:cNvPr>
          <p:cNvSpPr>
            <a:spLocks noGrp="1"/>
          </p:cNvSpPr>
          <p:nvPr>
            <p:ph type="sldNum" sz="quarter" idx="10"/>
          </p:nvPr>
        </p:nvSpPr>
        <p:spPr/>
        <p:txBody>
          <a:bodyPr/>
          <a:lstStyle/>
          <a:p>
            <a:pPr>
              <a:defRPr/>
            </a:pPr>
            <a:fld id="{7BECECC3-9CD8-7D49-B768-F241FAF9611E}" type="slidenum">
              <a:rPr lang="en-US" altLang="en-US" smtClean="0"/>
              <a:pPr>
                <a:defRPr/>
              </a:pPr>
              <a:t>3</a:t>
            </a:fld>
            <a:endParaRPr lang="en-US" altLang="en-US"/>
          </a:p>
        </p:txBody>
      </p:sp>
      <p:sp>
        <p:nvSpPr>
          <p:cNvPr id="5" name="Title 1">
            <a:extLst>
              <a:ext uri="{FF2B5EF4-FFF2-40B4-BE49-F238E27FC236}">
                <a16:creationId xmlns:a16="http://schemas.microsoft.com/office/drawing/2014/main" id="{164C2670-1E11-214B-A38F-C8EBB9C16B60}"/>
              </a:ext>
            </a:extLst>
          </p:cNvPr>
          <p:cNvSpPr txBox="1">
            <a:spLocks/>
          </p:cNvSpPr>
          <p:nvPr/>
        </p:nvSpPr>
        <p:spPr bwMode="auto">
          <a:xfrm>
            <a:off x="1741268" y="442204"/>
            <a:ext cx="9299711" cy="168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a:lstStyle>
          <a:p>
            <a:pPr algn="ctr"/>
            <a:r>
              <a:rPr lang="en-US" dirty="0"/>
              <a:t>We (Virtually) Welcome You</a:t>
            </a:r>
          </a:p>
        </p:txBody>
      </p:sp>
    </p:spTree>
    <p:extLst>
      <p:ext uri="{BB962C8B-B14F-4D97-AF65-F5344CB8AC3E}">
        <p14:creationId xmlns:p14="http://schemas.microsoft.com/office/powerpoint/2010/main" val="2285616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096C88-EBFB-2F40-9DBB-05C932666205}"/>
              </a:ext>
            </a:extLst>
          </p:cNvPr>
          <p:cNvSpPr>
            <a:spLocks noGrp="1"/>
          </p:cNvSpPr>
          <p:nvPr>
            <p:ph idx="1"/>
          </p:nvPr>
        </p:nvSpPr>
        <p:spPr/>
        <p:txBody>
          <a:bodyPr/>
          <a:lstStyle/>
          <a:p>
            <a:pPr marL="342900" indent="-342900">
              <a:buFont typeface="Arial" panose="020B0604020202020204" pitchFamily="34" charset="0"/>
              <a:buChar char="•"/>
            </a:pPr>
            <a:r>
              <a:rPr lang="en-US" b="1" dirty="0"/>
              <a:t>Understand ongoing issues</a:t>
            </a:r>
          </a:p>
          <a:p>
            <a:pPr marL="1028700" lvl="1" indent="-342900"/>
            <a:r>
              <a:rPr lang="en-US" b="1" dirty="0"/>
              <a:t>Challenges of earning a living</a:t>
            </a:r>
          </a:p>
          <a:p>
            <a:pPr marL="1028700" lvl="1" indent="-342900"/>
            <a:r>
              <a:rPr lang="en-US" b="1" dirty="0"/>
              <a:t>Part-time equity &amp; student equity</a:t>
            </a:r>
          </a:p>
          <a:p>
            <a:pPr marL="342900" indent="-342900">
              <a:buFont typeface="Arial" panose="020B0604020202020204" pitchFamily="34" charset="0"/>
              <a:buChar char="•"/>
            </a:pPr>
            <a:r>
              <a:rPr lang="en-US" b="1" dirty="0"/>
              <a:t>Explore potential solutions</a:t>
            </a:r>
          </a:p>
          <a:p>
            <a:pPr marL="342900" indent="-342900">
              <a:buFont typeface="Arial" panose="020B0604020202020204" pitchFamily="34" charset="0"/>
              <a:buChar char="•"/>
            </a:pPr>
            <a:r>
              <a:rPr lang="en-US" b="1" dirty="0"/>
              <a:t>Share your perspective </a:t>
            </a:r>
          </a:p>
          <a:p>
            <a:pPr marL="342900" indent="-342900">
              <a:buFont typeface="Arial" panose="020B0604020202020204" pitchFamily="34" charset="0"/>
              <a:buChar char="•"/>
            </a:pPr>
            <a:r>
              <a:rPr lang="en-US" b="1" dirty="0"/>
              <a:t>Build community </a:t>
            </a:r>
          </a:p>
          <a:p>
            <a:pPr marL="342900" indent="-342900">
              <a:buFont typeface="Arial" panose="020B0604020202020204" pitchFamily="34" charset="0"/>
              <a:buChar char="•"/>
            </a:pPr>
            <a:endParaRPr lang="en-US" b="1" dirty="0"/>
          </a:p>
          <a:p>
            <a:r>
              <a:rPr lang="en-US" b="1" dirty="0">
                <a:solidFill>
                  <a:srgbClr val="FF0000"/>
                </a:solidFill>
              </a:rPr>
              <a:t>In the </a:t>
            </a:r>
            <a:r>
              <a:rPr lang="en-US" b="1" dirty="0" err="1">
                <a:solidFill>
                  <a:srgbClr val="FF0000"/>
                </a:solidFill>
              </a:rPr>
              <a:t>Pathable</a:t>
            </a:r>
            <a:r>
              <a:rPr lang="en-US" b="1" dirty="0">
                <a:solidFill>
                  <a:srgbClr val="FF0000"/>
                </a:solidFill>
              </a:rPr>
              <a:t> chat, what are some hot topics that concern you?</a:t>
            </a:r>
          </a:p>
          <a:p>
            <a:endParaRPr lang="en-US" b="1" dirty="0"/>
          </a:p>
        </p:txBody>
      </p:sp>
      <p:sp>
        <p:nvSpPr>
          <p:cNvPr id="4" name="Slide Number Placeholder 3">
            <a:extLst>
              <a:ext uri="{FF2B5EF4-FFF2-40B4-BE49-F238E27FC236}">
                <a16:creationId xmlns:a16="http://schemas.microsoft.com/office/drawing/2014/main" id="{E4C25853-0D34-7A49-9131-4BF05DE70A36}"/>
              </a:ext>
            </a:extLst>
          </p:cNvPr>
          <p:cNvSpPr>
            <a:spLocks noGrp="1"/>
          </p:cNvSpPr>
          <p:nvPr>
            <p:ph type="sldNum" sz="quarter" idx="10"/>
          </p:nvPr>
        </p:nvSpPr>
        <p:spPr/>
        <p:txBody>
          <a:bodyPr/>
          <a:lstStyle/>
          <a:p>
            <a:pPr>
              <a:defRPr/>
            </a:pPr>
            <a:fld id="{7BECECC3-9CD8-7D49-B768-F241FAF9611E}" type="slidenum">
              <a:rPr lang="en-US" altLang="en-US" smtClean="0"/>
              <a:pPr>
                <a:defRPr/>
              </a:pPr>
              <a:t>4</a:t>
            </a:fld>
            <a:endParaRPr lang="en-US" altLang="en-US"/>
          </a:p>
        </p:txBody>
      </p:sp>
      <p:sp>
        <p:nvSpPr>
          <p:cNvPr id="5" name="Title 1">
            <a:extLst>
              <a:ext uri="{FF2B5EF4-FFF2-40B4-BE49-F238E27FC236}">
                <a16:creationId xmlns:a16="http://schemas.microsoft.com/office/drawing/2014/main" id="{164C2670-1E11-214B-A38F-C8EBB9C16B60}"/>
              </a:ext>
            </a:extLst>
          </p:cNvPr>
          <p:cNvSpPr txBox="1">
            <a:spLocks/>
          </p:cNvSpPr>
          <p:nvPr/>
        </p:nvSpPr>
        <p:spPr bwMode="auto">
          <a:xfrm>
            <a:off x="1741268" y="442204"/>
            <a:ext cx="9299711" cy="1685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a:lstStyle>
          <a:p>
            <a:pPr algn="ctr"/>
            <a:r>
              <a:rPr lang="en-US"/>
              <a:t>Overview &amp; Objectives</a:t>
            </a:r>
            <a:endParaRPr lang="en-US" dirty="0"/>
          </a:p>
        </p:txBody>
      </p:sp>
    </p:spTree>
    <p:extLst>
      <p:ext uri="{BB962C8B-B14F-4D97-AF65-F5344CB8AC3E}">
        <p14:creationId xmlns:p14="http://schemas.microsoft.com/office/powerpoint/2010/main" val="1875255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6BBE4CC-4D2F-4048-8D43-E331C2C30B09}"/>
              </a:ext>
            </a:extLst>
          </p:cNvPr>
          <p:cNvSpPr>
            <a:spLocks noGrp="1"/>
          </p:cNvSpPr>
          <p:nvPr>
            <p:ph sz="half" idx="2"/>
          </p:nvPr>
        </p:nvSpPr>
        <p:spPr>
          <a:xfrm>
            <a:off x="1277650" y="1798320"/>
            <a:ext cx="4922537" cy="4391343"/>
          </a:xfrm>
        </p:spPr>
        <p:txBody>
          <a:bodyPr wrap="square" anchor="t">
            <a:normAutofit/>
          </a:bodyPr>
          <a:lstStyle/>
          <a:p>
            <a:pPr marL="0" indent="0">
              <a:buNone/>
            </a:pPr>
            <a:r>
              <a:rPr lang="en-US" sz="1900" dirty="0"/>
              <a:t>“I recall one semester having only two classes, and not having enough money to pay rent or food. I am never going to forget the feeling of failure and hunger. It still brings me to tears when I remember how it felt to have to divide a Jack in box $1 taco between me and my child for lunch for weeks. Unfortunately, I know that my story is not unique. Many of our part-time faculty live in poverty, or are on the brink of living in poverty from one semester to the next. But despite this, they still give so much. So it is imperative that we try our best to support our part-time faculty, and increase equity among our colleagues that do so much for so little.”</a:t>
            </a:r>
          </a:p>
          <a:p>
            <a:endParaRPr lang="en-US" sz="1900" dirty="0"/>
          </a:p>
        </p:txBody>
      </p:sp>
      <p:sp>
        <p:nvSpPr>
          <p:cNvPr id="2" name="Title 1">
            <a:extLst>
              <a:ext uri="{FF2B5EF4-FFF2-40B4-BE49-F238E27FC236}">
                <a16:creationId xmlns:a16="http://schemas.microsoft.com/office/drawing/2014/main" id="{25110247-F4A8-AE46-A062-0DA3350F8508}"/>
              </a:ext>
            </a:extLst>
          </p:cNvPr>
          <p:cNvSpPr>
            <a:spLocks noGrp="1"/>
          </p:cNvSpPr>
          <p:nvPr>
            <p:ph type="title"/>
          </p:nvPr>
        </p:nvSpPr>
        <p:spPr>
          <a:xfrm>
            <a:off x="1277650" y="365125"/>
            <a:ext cx="10046043" cy="1325563"/>
          </a:xfrm>
        </p:spPr>
        <p:txBody>
          <a:bodyPr wrap="square" anchor="b">
            <a:normAutofit/>
          </a:bodyPr>
          <a:lstStyle/>
          <a:p>
            <a:r>
              <a:rPr lang="en-US" dirty="0"/>
              <a:t>Food for Thought</a:t>
            </a:r>
            <a:endParaRPr lang="en-US"/>
          </a:p>
        </p:txBody>
      </p:sp>
      <p:pic>
        <p:nvPicPr>
          <p:cNvPr id="6" name="Google Shape;64;p4">
            <a:extLst>
              <a:ext uri="{FF2B5EF4-FFF2-40B4-BE49-F238E27FC236}">
                <a16:creationId xmlns:a16="http://schemas.microsoft.com/office/drawing/2014/main" id="{8A557145-3F74-1247-88FC-67DF26671E0E}"/>
              </a:ext>
            </a:extLst>
          </p:cNvPr>
          <p:cNvPicPr preferRelativeResize="0"/>
          <p:nvPr/>
        </p:nvPicPr>
        <p:blipFill>
          <a:blip r:embed="rId3"/>
          <a:stretch>
            <a:fillRect/>
          </a:stretch>
        </p:blipFill>
        <p:spPr>
          <a:xfrm>
            <a:off x="7281334" y="1341733"/>
            <a:ext cx="3757144" cy="4847930"/>
          </a:xfrm>
          <a:prstGeom prst="rect">
            <a:avLst/>
          </a:prstGeom>
          <a:noFill/>
          <a:ln>
            <a:noFill/>
          </a:ln>
        </p:spPr>
      </p:pic>
      <p:sp>
        <p:nvSpPr>
          <p:cNvPr id="5" name="Slide Number Placeholder 4">
            <a:extLst>
              <a:ext uri="{FF2B5EF4-FFF2-40B4-BE49-F238E27FC236}">
                <a16:creationId xmlns:a16="http://schemas.microsoft.com/office/drawing/2014/main" id="{1287C619-0252-5742-A763-9EF5D3C65980}"/>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CD8053B-50E5-E94F-AF17-D2089273CC95}" type="slidenum">
              <a:rPr lang="en-US" altLang="en-US" smtClean="0"/>
              <a:pPr>
                <a:spcAft>
                  <a:spcPts val="600"/>
                </a:spcAft>
                <a:defRPr/>
              </a:pPr>
              <a:t>5</a:t>
            </a:fld>
            <a:endParaRPr lang="en-US" altLang="en-US"/>
          </a:p>
        </p:txBody>
      </p:sp>
    </p:spTree>
    <p:extLst>
      <p:ext uri="{BB962C8B-B14F-4D97-AF65-F5344CB8AC3E}">
        <p14:creationId xmlns:p14="http://schemas.microsoft.com/office/powerpoint/2010/main" val="17088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EB8CF1-F954-8348-B6A9-FD7D4EF472D3}"/>
              </a:ext>
            </a:extLst>
          </p:cNvPr>
          <p:cNvSpPr>
            <a:spLocks noGrp="1"/>
          </p:cNvSpPr>
          <p:nvPr>
            <p:ph type="title"/>
          </p:nvPr>
        </p:nvSpPr>
        <p:spPr/>
        <p:txBody>
          <a:bodyPr/>
          <a:lstStyle/>
          <a:p>
            <a:r>
              <a:rPr lang="en-US" dirty="0"/>
              <a:t>Ed Source Video</a:t>
            </a:r>
          </a:p>
        </p:txBody>
      </p:sp>
      <p:sp>
        <p:nvSpPr>
          <p:cNvPr id="7" name="Content Placeholder 6">
            <a:extLst>
              <a:ext uri="{FF2B5EF4-FFF2-40B4-BE49-F238E27FC236}">
                <a16:creationId xmlns:a16="http://schemas.microsoft.com/office/drawing/2014/main" id="{F4EB14B7-0879-E948-835A-70DD44A7183B}"/>
              </a:ext>
            </a:extLst>
          </p:cNvPr>
          <p:cNvSpPr>
            <a:spLocks noGrp="1"/>
          </p:cNvSpPr>
          <p:nvPr>
            <p:ph idx="1"/>
          </p:nvPr>
        </p:nvSpPr>
        <p:spPr/>
        <p:txBody>
          <a:bodyPr/>
          <a:lstStyle/>
          <a:p>
            <a:pPr marL="0" indent="0">
              <a:buNone/>
            </a:pPr>
            <a:r>
              <a:rPr lang="en-US" dirty="0">
                <a:hlinkClick r:id="rId2"/>
              </a:rPr>
              <a:t>“Gig by Gig at California Community Colleges”</a:t>
            </a:r>
            <a:endParaRPr lang="en-US" dirty="0"/>
          </a:p>
        </p:txBody>
      </p:sp>
      <p:sp>
        <p:nvSpPr>
          <p:cNvPr id="5" name="Slide Number Placeholder 4">
            <a:extLst>
              <a:ext uri="{FF2B5EF4-FFF2-40B4-BE49-F238E27FC236}">
                <a16:creationId xmlns:a16="http://schemas.microsoft.com/office/drawing/2014/main" id="{7AF367F9-FDD7-D24C-AFC7-837F27A4BC85}"/>
              </a:ext>
            </a:extLst>
          </p:cNvPr>
          <p:cNvSpPr>
            <a:spLocks noGrp="1"/>
          </p:cNvSpPr>
          <p:nvPr>
            <p:ph type="sldNum" sz="quarter" idx="12"/>
          </p:nvPr>
        </p:nvSpPr>
        <p:spPr/>
        <p:txBody>
          <a:bodyPr/>
          <a:lstStyle/>
          <a:p>
            <a:pPr>
              <a:defRPr/>
            </a:pPr>
            <a:fld id="{C3D65353-7BA5-0F40-96BB-50180AFACA17}" type="slidenum">
              <a:rPr lang="en-US" altLang="en-US" smtClean="0"/>
              <a:pPr>
                <a:defRPr/>
              </a:pPr>
              <a:t>6</a:t>
            </a:fld>
            <a:endParaRPr lang="en-US" altLang="en-US"/>
          </a:p>
        </p:txBody>
      </p:sp>
    </p:spTree>
    <p:extLst>
      <p:ext uri="{BB962C8B-B14F-4D97-AF65-F5344CB8AC3E}">
        <p14:creationId xmlns:p14="http://schemas.microsoft.com/office/powerpoint/2010/main" val="415880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9C0CD-F4DB-604B-9A2E-CC9AC0A4AF94}"/>
              </a:ext>
            </a:extLst>
          </p:cNvPr>
          <p:cNvSpPr>
            <a:spLocks noGrp="1"/>
          </p:cNvSpPr>
          <p:nvPr>
            <p:ph type="title"/>
          </p:nvPr>
        </p:nvSpPr>
        <p:spPr>
          <a:xfrm>
            <a:off x="1277650" y="365125"/>
            <a:ext cx="10046043" cy="1325563"/>
          </a:xfrm>
        </p:spPr>
        <p:txBody>
          <a:bodyPr wrap="square" anchor="ctr">
            <a:normAutofit/>
          </a:bodyPr>
          <a:lstStyle/>
          <a:p>
            <a:pPr algn="ctr"/>
            <a:r>
              <a:rPr lang="en-US" dirty="0"/>
              <a:t>Challenges of Earning a Living</a:t>
            </a:r>
          </a:p>
        </p:txBody>
      </p:sp>
      <p:sp>
        <p:nvSpPr>
          <p:cNvPr id="4" name="Slide Number Placeholder 3">
            <a:extLst>
              <a:ext uri="{FF2B5EF4-FFF2-40B4-BE49-F238E27FC236}">
                <a16:creationId xmlns:a16="http://schemas.microsoft.com/office/drawing/2014/main" id="{B2F5EAB4-EB74-8F47-B561-FDAB6378D3C6}"/>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7BECECC3-9CD8-7D49-B768-F241FAF9611E}" type="slidenum">
              <a:rPr lang="en-US" altLang="en-US" smtClean="0"/>
              <a:pPr>
                <a:spcAft>
                  <a:spcPts val="600"/>
                </a:spcAft>
                <a:defRPr/>
              </a:pPr>
              <a:t>7</a:t>
            </a:fld>
            <a:endParaRPr lang="en-US" altLang="en-US"/>
          </a:p>
        </p:txBody>
      </p:sp>
      <p:sp>
        <p:nvSpPr>
          <p:cNvPr id="12" name="Content Placeholder 2">
            <a:extLst>
              <a:ext uri="{FF2B5EF4-FFF2-40B4-BE49-F238E27FC236}">
                <a16:creationId xmlns:a16="http://schemas.microsoft.com/office/drawing/2014/main" id="{F5AF95F0-B7DE-254E-8DEC-580E79B404A6}"/>
              </a:ext>
            </a:extLst>
          </p:cNvPr>
          <p:cNvSpPr txBox="1">
            <a:spLocks noGrp="1"/>
          </p:cNvSpPr>
          <p:nvPr>
            <p:ph sz="half" idx="1"/>
          </p:nvPr>
        </p:nvSpPr>
        <p:spPr>
          <a:xfrm>
            <a:off x="1277938" y="1798638"/>
            <a:ext cx="10058400" cy="44196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298450">
              <a:lnSpc>
                <a:spcPct val="115000"/>
              </a:lnSpc>
              <a:spcBef>
                <a:spcPts val="0"/>
              </a:spcBef>
              <a:buClr>
                <a:srgbClr val="000000"/>
              </a:buClr>
              <a:buSzPts val="1100"/>
              <a:buFont typeface="Arial" panose="020B0604020202020204" pitchFamily="34" charset="0"/>
              <a:buChar char="●"/>
            </a:pPr>
            <a:r>
              <a:rPr lang="en-US" b="1" dirty="0">
                <a:solidFill>
                  <a:srgbClr val="000000"/>
                </a:solidFill>
              </a:rPr>
              <a:t>Part-time faculty “temporary” (yet many have been working for decades)</a:t>
            </a:r>
          </a:p>
          <a:p>
            <a:pPr indent="-298450">
              <a:lnSpc>
                <a:spcPct val="115000"/>
              </a:lnSpc>
              <a:spcBef>
                <a:spcPts val="0"/>
              </a:spcBef>
              <a:buClr>
                <a:srgbClr val="000000"/>
              </a:buClr>
              <a:buSzPts val="1100"/>
              <a:buFont typeface="Arial" panose="020B0604020202020204" pitchFamily="34" charset="0"/>
              <a:buChar char="●"/>
            </a:pPr>
            <a:r>
              <a:rPr lang="en-US" b="1" dirty="0">
                <a:solidFill>
                  <a:srgbClr val="000000"/>
                </a:solidFill>
              </a:rPr>
              <a:t>Anxiety about money</a:t>
            </a:r>
          </a:p>
          <a:p>
            <a:pPr indent="-298450">
              <a:lnSpc>
                <a:spcPct val="115000"/>
              </a:lnSpc>
              <a:spcBef>
                <a:spcPts val="0"/>
              </a:spcBef>
              <a:buClr>
                <a:srgbClr val="000000"/>
              </a:buClr>
              <a:buSzPts val="1100"/>
              <a:buFont typeface="Arial" panose="020B0604020202020204" pitchFamily="34" charset="0"/>
              <a:buChar char="●"/>
            </a:pPr>
            <a:r>
              <a:rPr lang="en-US" b="1" dirty="0">
                <a:solidFill>
                  <a:srgbClr val="000000"/>
                </a:solidFill>
              </a:rPr>
              <a:t>Lost health insurance</a:t>
            </a:r>
          </a:p>
          <a:p>
            <a:pPr indent="-298450">
              <a:lnSpc>
                <a:spcPct val="115000"/>
              </a:lnSpc>
              <a:spcBef>
                <a:spcPts val="0"/>
              </a:spcBef>
              <a:buClr>
                <a:srgbClr val="000000"/>
              </a:buClr>
              <a:buSzPts val="1100"/>
              <a:buFont typeface="Arial"/>
              <a:buChar char="●"/>
            </a:pPr>
            <a:r>
              <a:rPr lang="en-US" b="1" dirty="0">
                <a:solidFill>
                  <a:srgbClr val="000000"/>
                </a:solidFill>
              </a:rPr>
              <a:t>Unpaid labor</a:t>
            </a:r>
          </a:p>
          <a:p>
            <a:pPr indent="-298450">
              <a:lnSpc>
                <a:spcPct val="115000"/>
              </a:lnSpc>
              <a:spcBef>
                <a:spcPts val="0"/>
              </a:spcBef>
              <a:buClr>
                <a:srgbClr val="000000"/>
              </a:buClr>
              <a:buSzPts val="1100"/>
              <a:buFont typeface="Arial"/>
              <a:buChar char="●"/>
            </a:pPr>
            <a:r>
              <a:rPr lang="en-US" b="1" dirty="0">
                <a:solidFill>
                  <a:srgbClr val="000000"/>
                </a:solidFill>
              </a:rPr>
              <a:t>Ageism in being hired full-time</a:t>
            </a:r>
          </a:p>
          <a:p>
            <a:pPr indent="-298450">
              <a:lnSpc>
                <a:spcPct val="115000"/>
              </a:lnSpc>
              <a:spcBef>
                <a:spcPts val="0"/>
              </a:spcBef>
              <a:buClr>
                <a:srgbClr val="000000"/>
              </a:buClr>
              <a:buSzPts val="1100"/>
              <a:buFont typeface="Arial"/>
              <a:buChar char="●"/>
            </a:pPr>
            <a:r>
              <a:rPr lang="en-US" b="1" dirty="0">
                <a:solidFill>
                  <a:srgbClr val="000000"/>
                </a:solidFill>
              </a:rPr>
              <a:t>Evaluations (one full-timer can tank your career)</a:t>
            </a:r>
          </a:p>
          <a:p>
            <a:pPr indent="-298450">
              <a:lnSpc>
                <a:spcPct val="115000"/>
              </a:lnSpc>
              <a:spcBef>
                <a:spcPts val="0"/>
              </a:spcBef>
              <a:buClr>
                <a:srgbClr val="000000"/>
              </a:buClr>
              <a:buSzPts val="1100"/>
              <a:buFont typeface="Arial"/>
              <a:buChar char="●"/>
            </a:pPr>
            <a:r>
              <a:rPr lang="en-US" b="1" dirty="0">
                <a:solidFill>
                  <a:schemeClr val="tx2">
                    <a:lumMod val="10000"/>
                  </a:schemeClr>
                </a:solidFill>
              </a:rPr>
              <a:t>What do you call ‘em?</a:t>
            </a:r>
          </a:p>
          <a:p>
            <a:pPr marL="0" indent="0">
              <a:buNone/>
            </a:pPr>
            <a:endParaRPr lang="en-US" b="1" dirty="0">
              <a:solidFill>
                <a:srgbClr val="FF0000"/>
              </a:solidFill>
            </a:endParaRPr>
          </a:p>
          <a:p>
            <a:pPr marL="0" indent="0">
              <a:buNone/>
            </a:pPr>
            <a:r>
              <a:rPr lang="en-US" b="1" dirty="0">
                <a:solidFill>
                  <a:srgbClr val="FF0000"/>
                </a:solidFill>
              </a:rPr>
              <a:t>Raise your hand or chime in using the </a:t>
            </a:r>
            <a:r>
              <a:rPr lang="en-US" b="1" dirty="0" err="1">
                <a:solidFill>
                  <a:srgbClr val="FF0000"/>
                </a:solidFill>
              </a:rPr>
              <a:t>Pathable</a:t>
            </a:r>
            <a:r>
              <a:rPr lang="en-US" b="1" dirty="0">
                <a:solidFill>
                  <a:srgbClr val="FF0000"/>
                </a:solidFill>
              </a:rPr>
              <a:t> chat!</a:t>
            </a:r>
          </a:p>
        </p:txBody>
      </p:sp>
    </p:spTree>
    <p:extLst>
      <p:ext uri="{BB962C8B-B14F-4D97-AF65-F5344CB8AC3E}">
        <p14:creationId xmlns:p14="http://schemas.microsoft.com/office/powerpoint/2010/main" val="1156829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A256C-EC56-6043-926E-A5356490FABA}"/>
              </a:ext>
            </a:extLst>
          </p:cNvPr>
          <p:cNvSpPr>
            <a:spLocks noGrp="1"/>
          </p:cNvSpPr>
          <p:nvPr>
            <p:ph type="title"/>
          </p:nvPr>
        </p:nvSpPr>
        <p:spPr>
          <a:xfrm>
            <a:off x="1277650" y="365125"/>
            <a:ext cx="10046043" cy="1325563"/>
          </a:xfrm>
        </p:spPr>
        <p:txBody>
          <a:bodyPr wrap="square" anchor="ctr">
            <a:normAutofit/>
          </a:bodyPr>
          <a:lstStyle/>
          <a:p>
            <a:pPr algn="ctr"/>
            <a:r>
              <a:rPr lang="en-US" dirty="0"/>
              <a:t>Perception Is Everything!</a:t>
            </a:r>
          </a:p>
        </p:txBody>
      </p:sp>
      <p:pic>
        <p:nvPicPr>
          <p:cNvPr id="7" name="Content Placeholder 3" descr="perceptionreality-1200x600.jpg">
            <a:extLst>
              <a:ext uri="{FF2B5EF4-FFF2-40B4-BE49-F238E27FC236}">
                <a16:creationId xmlns:a16="http://schemas.microsoft.com/office/drawing/2014/main" id="{69FAF619-3AFD-374E-A1C0-0F7D674388D0}"/>
              </a:ext>
            </a:extLst>
          </p:cNvPr>
          <p:cNvPicPr>
            <a:picLocks noGrp="1" noChangeAspect="1"/>
          </p:cNvPicPr>
          <p:nvPr>
            <p:ph sz="half" idx="1"/>
          </p:nvPr>
        </p:nvPicPr>
        <p:blipFill>
          <a:blip r:embed="rId3"/>
          <a:stretch>
            <a:fillRect/>
          </a:stretch>
        </p:blipFill>
        <p:spPr>
          <a:xfrm>
            <a:off x="1887250" y="1798320"/>
            <a:ext cx="8839200" cy="4419600"/>
          </a:xfrm>
          <a:noFill/>
        </p:spPr>
      </p:pic>
      <p:sp>
        <p:nvSpPr>
          <p:cNvPr id="5" name="Slide Number Placeholder 4">
            <a:extLst>
              <a:ext uri="{FF2B5EF4-FFF2-40B4-BE49-F238E27FC236}">
                <a16:creationId xmlns:a16="http://schemas.microsoft.com/office/drawing/2014/main" id="{2CA8C25F-BEEA-804D-8CF2-0BEFBA7D6389}"/>
              </a:ext>
            </a:extLst>
          </p:cNvPr>
          <p:cNvSpPr>
            <a:spLocks noGrp="1"/>
          </p:cNvSpPr>
          <p:nvPr>
            <p:ph type="sldNum" sz="quarter" idx="10"/>
          </p:nvPr>
        </p:nvSpPr>
        <p:spPr>
          <a:xfrm>
            <a:off x="10437813" y="6356350"/>
            <a:ext cx="915987" cy="365125"/>
          </a:xfrm>
        </p:spPr>
        <p:txBody>
          <a:bodyPr wrap="square" anchor="ctr">
            <a:normAutofit/>
          </a:bodyPr>
          <a:lstStyle/>
          <a:p>
            <a:pPr>
              <a:spcAft>
                <a:spcPts val="600"/>
              </a:spcAft>
              <a:defRPr/>
            </a:pPr>
            <a:fld id="{ECD8053B-50E5-E94F-AF17-D2089273CC95}"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166359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wrap="square" anchor="ctr">
            <a:noAutofit/>
          </a:bodyPr>
          <a:lstStyle/>
          <a:p>
            <a:pPr algn="ctr"/>
            <a:br>
              <a:rPr lang="en-US" dirty="0"/>
            </a:br>
            <a:r>
              <a:rPr lang="en-US" dirty="0"/>
              <a:t>Evaluations: One Full-Timer Can Tank Your Career!</a:t>
            </a:r>
            <a:br>
              <a:rPr lang="en-US" dirty="0"/>
            </a:br>
            <a:endParaRPr lang="en-US" dirty="0"/>
          </a:p>
        </p:txBody>
      </p:sp>
      <p:pic>
        <p:nvPicPr>
          <p:cNvPr id="4" name="Content Placeholder 3" descr="evaluation.jpeg"/>
          <p:cNvPicPr>
            <a:picLocks noGrp="1" noChangeAspect="1"/>
          </p:cNvPicPr>
          <p:nvPr>
            <p:ph sz="quarter" idx="4"/>
          </p:nvPr>
        </p:nvPicPr>
        <p:blipFill>
          <a:blip r:embed="rId3"/>
          <a:stretch>
            <a:fillRect/>
          </a:stretch>
        </p:blipFill>
        <p:spPr>
          <a:xfrm>
            <a:off x="2369461" y="1953395"/>
            <a:ext cx="7862420" cy="4402955"/>
          </a:xfrm>
          <a:noFill/>
        </p:spPr>
      </p:pic>
      <p:sp>
        <p:nvSpPr>
          <p:cNvPr id="11" name="Slide Number Placeholder 4">
            <a:extLst>
              <a:ext uri="{FF2B5EF4-FFF2-40B4-BE49-F238E27FC236}">
                <a16:creationId xmlns:a16="http://schemas.microsoft.com/office/drawing/2014/main" id="{C1B3425D-3239-466D-8EBE-D731ADD9717E}"/>
              </a:ext>
            </a:extLst>
          </p:cNvPr>
          <p:cNvSpPr>
            <a:spLocks noGrp="1"/>
          </p:cNvSpPr>
          <p:nvPr>
            <p:ph type="sldNum" sz="quarter" idx="10"/>
          </p:nvPr>
        </p:nvSpPr>
        <p:spPr>
          <a:xfrm>
            <a:off x="10437813" y="6356350"/>
            <a:ext cx="915987" cy="365125"/>
          </a:xfrm>
        </p:spPr>
        <p:txBody>
          <a:bodyPr/>
          <a:lstStyle/>
          <a:p>
            <a:pPr>
              <a:spcAft>
                <a:spcPts val="600"/>
              </a:spcAft>
              <a:defRPr/>
            </a:pPr>
            <a:fld id="{ECD8053B-50E5-E94F-AF17-D2089273CC95}" type="slidenum">
              <a:rPr lang="en-US" altLang="en-US"/>
              <a:pPr>
                <a:spcAft>
                  <a:spcPts val="600"/>
                </a:spcAft>
                <a:defRPr/>
              </a:pPr>
              <a:t>9</a:t>
            </a:fld>
            <a:endParaRPr lang="en-US" altLang="en-US"/>
          </a:p>
        </p:txBody>
      </p:sp>
    </p:spTree>
  </p:cSld>
  <p:clrMapOvr>
    <a:masterClrMapping/>
  </p:clrMapOvr>
</p:sld>
</file>

<file path=ppt/theme/theme1.xml><?xml version="1.0" encoding="utf-8"?>
<a:theme xmlns:a="http://schemas.openxmlformats.org/drawingml/2006/main" name="ASCCC Curriculum Inst. 2020 Theme">
  <a:themeElements>
    <a:clrScheme name="ASCCC AA 2021 B">
      <a:dk1>
        <a:srgbClr val="003366"/>
      </a:dk1>
      <a:lt1>
        <a:srgbClr val="FFFFFF"/>
      </a:lt1>
      <a:dk2>
        <a:srgbClr val="3871C7"/>
      </a:dk2>
      <a:lt2>
        <a:srgbClr val="D8E9F0"/>
      </a:lt2>
      <a:accent1>
        <a:srgbClr val="FF59AB"/>
      </a:accent1>
      <a:accent2>
        <a:srgbClr val="E7B0F5"/>
      </a:accent2>
      <a:accent3>
        <a:srgbClr val="6EAFF2"/>
      </a:accent3>
      <a:accent4>
        <a:srgbClr val="3970EC"/>
      </a:accent4>
      <a:accent5>
        <a:srgbClr val="7FC3FF"/>
      </a:accent5>
      <a:accent6>
        <a:srgbClr val="B1DAF4"/>
      </a:accent6>
      <a:hlink>
        <a:srgbClr val="005B95"/>
      </a:hlink>
      <a:folHlink>
        <a:srgbClr val="3970E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2998E0FF-7B28-2D4D-81CD-B65386B92C80}" vid="{0B54AD64-2574-8C47-B4E2-F1DDD44062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2856</TotalTime>
  <Words>720</Words>
  <Application>Microsoft Office PowerPoint</Application>
  <PresentationFormat>Widescreen</PresentationFormat>
  <Paragraphs>139</Paragraphs>
  <Slides>22</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Palatino</vt:lpstr>
      <vt:lpstr>ASCCC Curriculum Inst. 2020 Theme</vt:lpstr>
      <vt:lpstr> Hot Topics for Part-Time Faculty Friday February 10th 9:00 – 10:25am</vt:lpstr>
      <vt:lpstr>PowerPoint Presentation</vt:lpstr>
      <vt:lpstr>PowerPoint Presentation</vt:lpstr>
      <vt:lpstr>PowerPoint Presentation</vt:lpstr>
      <vt:lpstr>Food for Thought</vt:lpstr>
      <vt:lpstr>Ed Source Video</vt:lpstr>
      <vt:lpstr>Challenges of Earning a Living</vt:lpstr>
      <vt:lpstr>Perception Is Everything!</vt:lpstr>
      <vt:lpstr> Evaluations: One Full-Timer Can Tank Your Career! </vt:lpstr>
      <vt:lpstr>Ageism in Being Hired Full Time</vt:lpstr>
      <vt:lpstr>Lost Health Insurance</vt:lpstr>
      <vt:lpstr>Encouraged to Take On Unpaid Labor</vt:lpstr>
      <vt:lpstr>Anxiety about Money</vt:lpstr>
      <vt:lpstr>Part-Time = “Temporary”?</vt:lpstr>
      <vt:lpstr>Part-Time Equity &amp; Student Equity</vt:lpstr>
      <vt:lpstr>Invited to Department Meetings?</vt:lpstr>
      <vt:lpstr>Segregated Offices (&amp; Refrigerators)</vt:lpstr>
      <vt:lpstr>Voice in Participatory Governance &amp; Departments</vt:lpstr>
      <vt:lpstr>Vision for Success</vt:lpstr>
      <vt:lpstr>Opportunities for (Paid) Professional Development</vt:lpstr>
      <vt:lpstr>Your Turn!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Hot Topics for Part-Time Faculty Friday February 10th 2:30 – 3:45</dc:title>
  <dc:creator>Ian Colmer</dc:creator>
  <cp:lastModifiedBy>Edie</cp:lastModifiedBy>
  <cp:revision>7</cp:revision>
  <cp:lastPrinted>2020-11-24T19:39:26Z</cp:lastPrinted>
  <dcterms:created xsi:type="dcterms:W3CDTF">2022-02-07T01:20:15Z</dcterms:created>
  <dcterms:modified xsi:type="dcterms:W3CDTF">2022-02-11T16:45:21Z</dcterms:modified>
</cp:coreProperties>
</file>