
<file path=[Content_Types].xml><?xml version="1.0" encoding="utf-8"?>
<Types xmlns="http://schemas.openxmlformats.org/package/2006/content-types">
  <Default Extension="png" ContentType="image/png"/>
  <Default Extension="svg" ContentType="image/svg+xml"/>
  <Default Extension="tmp"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7"/>
  </p:notesMasterIdLst>
  <p:sldIdLst>
    <p:sldId id="256" r:id="rId2"/>
    <p:sldId id="398" r:id="rId3"/>
    <p:sldId id="399" r:id="rId4"/>
    <p:sldId id="464" r:id="rId5"/>
    <p:sldId id="486" r:id="rId6"/>
    <p:sldId id="480" r:id="rId7"/>
    <p:sldId id="483" r:id="rId8"/>
    <p:sldId id="484" r:id="rId9"/>
    <p:sldId id="491" r:id="rId10"/>
    <p:sldId id="492" r:id="rId11"/>
    <p:sldId id="495" r:id="rId12"/>
    <p:sldId id="485" r:id="rId13"/>
    <p:sldId id="257" r:id="rId14"/>
    <p:sldId id="489" r:id="rId15"/>
    <p:sldId id="258" r:id="rId16"/>
    <p:sldId id="282" r:id="rId17"/>
    <p:sldId id="285" r:id="rId18"/>
    <p:sldId id="273" r:id="rId19"/>
    <p:sldId id="262" r:id="rId20"/>
    <p:sldId id="494" r:id="rId21"/>
    <p:sldId id="279" r:id="rId22"/>
    <p:sldId id="280" r:id="rId23"/>
    <p:sldId id="263" r:id="rId24"/>
    <p:sldId id="281" r:id="rId25"/>
    <p:sldId id="283" r:id="rId26"/>
    <p:sldId id="272" r:id="rId27"/>
    <p:sldId id="487" r:id="rId28"/>
    <p:sldId id="497" r:id="rId29"/>
    <p:sldId id="402" r:id="rId30"/>
    <p:sldId id="488" r:id="rId31"/>
    <p:sldId id="498" r:id="rId32"/>
    <p:sldId id="407" r:id="rId33"/>
    <p:sldId id="408" r:id="rId34"/>
    <p:sldId id="409" r:id="rId35"/>
    <p:sldId id="441" r:id="rId36"/>
    <p:sldId id="423" r:id="rId37"/>
    <p:sldId id="426" r:id="rId38"/>
    <p:sldId id="438" r:id="rId39"/>
    <p:sldId id="448" r:id="rId40"/>
    <p:sldId id="499" r:id="rId41"/>
    <p:sldId id="500" r:id="rId42"/>
    <p:sldId id="501" r:id="rId43"/>
    <p:sldId id="474" r:id="rId44"/>
    <p:sldId id="496" r:id="rId45"/>
    <p:sldId id="475"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Virginia May" initials="VM" lastIdx="3"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272" autoAdjust="0"/>
    <p:restoredTop sz="94610" autoAdjust="0"/>
  </p:normalViewPr>
  <p:slideViewPr>
    <p:cSldViewPr snapToGrid="0" snapToObjects="1">
      <p:cViewPr varScale="1">
        <p:scale>
          <a:sx n="83" d="100"/>
          <a:sy n="83" d="100"/>
        </p:scale>
        <p:origin x="224" y="264"/>
      </p:cViewPr>
      <p:guideLst>
        <p:guide orient="horz" pos="2160"/>
        <p:guide pos="384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17F09D4-EC26-4077-9BB4-74F644053422}" type="doc">
      <dgm:prSet loTypeId="urn:microsoft.com/office/officeart/2005/8/layout/vList2" loCatId="list" qsTypeId="urn:microsoft.com/office/officeart/2005/8/quickstyle/simple5" qsCatId="simple" csTypeId="urn:microsoft.com/office/officeart/2005/8/colors/colorful5" csCatId="colorful" phldr="1"/>
      <dgm:spPr/>
      <dgm:t>
        <a:bodyPr/>
        <a:lstStyle/>
        <a:p>
          <a:endParaRPr lang="en-US"/>
        </a:p>
      </dgm:t>
    </dgm:pt>
    <dgm:pt modelId="{35BAC7C4-D05E-4BAF-9501-1FA1D4C9266A}">
      <dgm:prSet phldrT="[Text]" custT="1"/>
      <dgm:spPr/>
      <dgm:t>
        <a:bodyPr/>
        <a:lstStyle/>
        <a:p>
          <a:r>
            <a:rPr lang="en-US" sz="1400"/>
            <a:t>Equity Component</a:t>
          </a:r>
        </a:p>
      </dgm:t>
    </dgm:pt>
    <dgm:pt modelId="{C8D55DE0-A5B0-42BA-9E47-DFAFAE77139A}" type="parTrans" cxnId="{25E15FC2-B772-460F-8D59-0FD8A8BD2132}">
      <dgm:prSet/>
      <dgm:spPr/>
      <dgm:t>
        <a:bodyPr/>
        <a:lstStyle/>
        <a:p>
          <a:endParaRPr lang="en-US" sz="1400"/>
        </a:p>
      </dgm:t>
    </dgm:pt>
    <dgm:pt modelId="{F9AE89DC-0114-4A82-8A93-90945E6F0157}" type="sibTrans" cxnId="{25E15FC2-B772-460F-8D59-0FD8A8BD2132}">
      <dgm:prSet/>
      <dgm:spPr/>
      <dgm:t>
        <a:bodyPr/>
        <a:lstStyle/>
        <a:p>
          <a:endParaRPr lang="en-US" sz="1400"/>
        </a:p>
      </dgm:t>
    </dgm:pt>
    <dgm:pt modelId="{6765F584-4E71-47B4-A747-267C96157FAC}">
      <dgm:prSet phldrT="[Text]" custT="1"/>
      <dgm:spPr/>
      <dgm:t>
        <a:bodyPr/>
        <a:lstStyle/>
        <a:p>
          <a:r>
            <a:rPr lang="en-US" sz="1400"/>
            <a:t>Pell Grant Recipients - outcomes</a:t>
          </a:r>
        </a:p>
      </dgm:t>
    </dgm:pt>
    <dgm:pt modelId="{E0BD8BC0-B3DE-4893-B6D4-31BCE88B2C06}" type="parTrans" cxnId="{7A4FDC0C-AEE3-4BCD-B37A-7DC753FB9878}">
      <dgm:prSet/>
      <dgm:spPr/>
      <dgm:t>
        <a:bodyPr/>
        <a:lstStyle/>
        <a:p>
          <a:endParaRPr lang="en-US" sz="1400"/>
        </a:p>
      </dgm:t>
    </dgm:pt>
    <dgm:pt modelId="{1CF9C922-02DD-49AF-919F-AEB0E6C8A7E4}" type="sibTrans" cxnId="{7A4FDC0C-AEE3-4BCD-B37A-7DC753FB9878}">
      <dgm:prSet/>
      <dgm:spPr/>
      <dgm:t>
        <a:bodyPr/>
        <a:lstStyle/>
        <a:p>
          <a:endParaRPr lang="en-US" sz="1400"/>
        </a:p>
      </dgm:t>
    </dgm:pt>
    <dgm:pt modelId="{E7A409FF-18E2-4AFC-9153-8E4F466A9B0C}">
      <dgm:prSet phldrT="[Text]" custT="1"/>
      <dgm:spPr/>
      <dgm:t>
        <a:bodyPr/>
        <a:lstStyle/>
        <a:p>
          <a:r>
            <a:rPr lang="en-US" sz="1400"/>
            <a:t>CA Promise Grant Recipients (previously BOG)</a:t>
          </a:r>
        </a:p>
      </dgm:t>
    </dgm:pt>
    <dgm:pt modelId="{A499FDBB-C031-493D-A805-E6EEC5E1A050}" type="parTrans" cxnId="{BAA2BAFE-27BE-4FB5-8C79-264999CD678E}">
      <dgm:prSet/>
      <dgm:spPr/>
      <dgm:t>
        <a:bodyPr/>
        <a:lstStyle/>
        <a:p>
          <a:endParaRPr lang="en-US" sz="1400"/>
        </a:p>
      </dgm:t>
    </dgm:pt>
    <dgm:pt modelId="{5F8749F6-F28B-4EB9-8A21-6BAF12BEE338}" type="sibTrans" cxnId="{BAA2BAFE-27BE-4FB5-8C79-264999CD678E}">
      <dgm:prSet/>
      <dgm:spPr/>
      <dgm:t>
        <a:bodyPr/>
        <a:lstStyle/>
        <a:p>
          <a:endParaRPr lang="en-US" sz="1400"/>
        </a:p>
      </dgm:t>
    </dgm:pt>
    <dgm:pt modelId="{6AEC4CB8-9DE9-40E2-8A24-69AD3661D0EE}">
      <dgm:prSet phldrT="[Text]" custT="1"/>
      <dgm:spPr/>
      <dgm:t>
        <a:bodyPr/>
        <a:lstStyle/>
        <a:p>
          <a:r>
            <a:rPr lang="en-US" sz="1400"/>
            <a:t>Students Success Allocation</a:t>
          </a:r>
        </a:p>
      </dgm:t>
    </dgm:pt>
    <dgm:pt modelId="{E5AF8755-06AE-4097-AD5C-642D69575919}" type="parTrans" cxnId="{FA6B176A-36AB-42C0-8689-C1707A2658F2}">
      <dgm:prSet/>
      <dgm:spPr/>
      <dgm:t>
        <a:bodyPr/>
        <a:lstStyle/>
        <a:p>
          <a:endParaRPr lang="en-US" sz="1400"/>
        </a:p>
      </dgm:t>
    </dgm:pt>
    <dgm:pt modelId="{F476F007-DF12-44FA-9428-71EA49DE4B99}" type="sibTrans" cxnId="{FA6B176A-36AB-42C0-8689-C1707A2658F2}">
      <dgm:prSet/>
      <dgm:spPr/>
      <dgm:t>
        <a:bodyPr/>
        <a:lstStyle/>
        <a:p>
          <a:endParaRPr lang="en-US" sz="1400"/>
        </a:p>
      </dgm:t>
    </dgm:pt>
    <dgm:pt modelId="{14C2D74A-15CC-438B-AD8C-BBEB7F13A7BE}">
      <dgm:prSet phldrT="[Text]" custT="1"/>
      <dgm:spPr/>
      <dgm:t>
        <a:bodyPr/>
        <a:lstStyle/>
        <a:p>
          <a:r>
            <a:rPr lang="en-US" sz="1400"/>
            <a:t>AA’s</a:t>
          </a:r>
        </a:p>
      </dgm:t>
    </dgm:pt>
    <dgm:pt modelId="{6069C168-E6D8-40B6-A336-6718E43D3449}" type="parTrans" cxnId="{17B22762-CBBD-4FE5-8658-386B2FAC3178}">
      <dgm:prSet/>
      <dgm:spPr/>
      <dgm:t>
        <a:bodyPr/>
        <a:lstStyle/>
        <a:p>
          <a:endParaRPr lang="en-US" sz="1400"/>
        </a:p>
      </dgm:t>
    </dgm:pt>
    <dgm:pt modelId="{428134BF-F8F2-4B90-88B5-94216CB18254}" type="sibTrans" cxnId="{17B22762-CBBD-4FE5-8658-386B2FAC3178}">
      <dgm:prSet/>
      <dgm:spPr/>
      <dgm:t>
        <a:bodyPr/>
        <a:lstStyle/>
        <a:p>
          <a:endParaRPr lang="en-US" sz="1400"/>
        </a:p>
      </dgm:t>
    </dgm:pt>
    <dgm:pt modelId="{426E5FD8-E1A8-43D8-986D-52A8D5730D45}">
      <dgm:prSet phldrT="[Text]" custT="1"/>
      <dgm:spPr/>
      <dgm:t>
        <a:bodyPr/>
        <a:lstStyle/>
        <a:p>
          <a:r>
            <a:rPr lang="en-US" sz="1400"/>
            <a:t>Credit Certificates</a:t>
          </a:r>
        </a:p>
      </dgm:t>
    </dgm:pt>
    <dgm:pt modelId="{7647A086-9378-4E21-9CD7-8A4FED98032A}" type="parTrans" cxnId="{560EBFF3-4638-461A-9362-E8EF60911CE9}">
      <dgm:prSet/>
      <dgm:spPr/>
      <dgm:t>
        <a:bodyPr/>
        <a:lstStyle/>
        <a:p>
          <a:endParaRPr lang="en-US" sz="1400"/>
        </a:p>
      </dgm:t>
    </dgm:pt>
    <dgm:pt modelId="{7729F0A0-74A9-4EEC-A97F-3BB0C95DB6F3}" type="sibTrans" cxnId="{560EBFF3-4638-461A-9362-E8EF60911CE9}">
      <dgm:prSet/>
      <dgm:spPr/>
      <dgm:t>
        <a:bodyPr/>
        <a:lstStyle/>
        <a:p>
          <a:endParaRPr lang="en-US" sz="1400"/>
        </a:p>
      </dgm:t>
    </dgm:pt>
    <dgm:pt modelId="{E9B186CE-9279-4216-9D6B-26AD96A459B3}">
      <dgm:prSet phldrT="[Text]" custT="1"/>
      <dgm:spPr/>
      <dgm:t>
        <a:bodyPr/>
        <a:lstStyle/>
        <a:p>
          <a:r>
            <a:rPr lang="en-US" sz="1400"/>
            <a:t>Supplemental Allocation</a:t>
          </a:r>
        </a:p>
      </dgm:t>
    </dgm:pt>
    <dgm:pt modelId="{CDC8B7F8-764B-4A86-AA82-EB1BD1ECA332}" type="parTrans" cxnId="{B0637401-D497-4E97-869A-FD898E2BE006}">
      <dgm:prSet/>
      <dgm:spPr/>
      <dgm:t>
        <a:bodyPr/>
        <a:lstStyle/>
        <a:p>
          <a:endParaRPr lang="en-US" sz="1400"/>
        </a:p>
      </dgm:t>
    </dgm:pt>
    <dgm:pt modelId="{A5881131-7904-489D-A845-A451F2C98541}" type="sibTrans" cxnId="{B0637401-D497-4E97-869A-FD898E2BE006}">
      <dgm:prSet/>
      <dgm:spPr/>
      <dgm:t>
        <a:bodyPr/>
        <a:lstStyle/>
        <a:p>
          <a:endParaRPr lang="en-US" sz="1400"/>
        </a:p>
      </dgm:t>
    </dgm:pt>
    <dgm:pt modelId="{71699ABB-D128-4D8C-92D4-237438869067}">
      <dgm:prSet phldrT="[Text]" custT="1"/>
      <dgm:spPr/>
      <dgm:t>
        <a:bodyPr/>
        <a:lstStyle/>
        <a:p>
          <a:r>
            <a:rPr lang="en-US" sz="1400"/>
            <a:t>Headcount - Pell Grant Recipients - </a:t>
          </a:r>
        </a:p>
      </dgm:t>
    </dgm:pt>
    <dgm:pt modelId="{B3C92F48-5C7E-443C-A12A-050F37C1CABB}" type="parTrans" cxnId="{7108DA81-D7F5-4066-B207-5946C4A1290C}">
      <dgm:prSet/>
      <dgm:spPr/>
      <dgm:t>
        <a:bodyPr/>
        <a:lstStyle/>
        <a:p>
          <a:endParaRPr lang="en-US" sz="1400"/>
        </a:p>
      </dgm:t>
    </dgm:pt>
    <dgm:pt modelId="{90CF4D0C-E160-4F32-9296-27B45CEB4A8A}" type="sibTrans" cxnId="{7108DA81-D7F5-4066-B207-5946C4A1290C}">
      <dgm:prSet/>
      <dgm:spPr/>
      <dgm:t>
        <a:bodyPr/>
        <a:lstStyle/>
        <a:p>
          <a:endParaRPr lang="en-US" sz="1400"/>
        </a:p>
      </dgm:t>
    </dgm:pt>
    <dgm:pt modelId="{3A8E6D8E-3D2E-442E-811A-DFFDA2B7348B}">
      <dgm:prSet phldrT="[Text]" custT="1"/>
      <dgm:spPr/>
      <dgm:t>
        <a:bodyPr/>
        <a:lstStyle/>
        <a:p>
          <a:r>
            <a:rPr lang="en-US" sz="1400"/>
            <a:t>Headcount - AB 540</a:t>
          </a:r>
        </a:p>
      </dgm:t>
    </dgm:pt>
    <dgm:pt modelId="{1ADC67FF-729C-49E7-9ED0-16A742E7B5AD}" type="parTrans" cxnId="{1E9E6B0B-DB96-4C0E-8C6A-90340AEC25EF}">
      <dgm:prSet/>
      <dgm:spPr/>
      <dgm:t>
        <a:bodyPr/>
        <a:lstStyle/>
        <a:p>
          <a:endParaRPr lang="en-US" sz="1400"/>
        </a:p>
      </dgm:t>
    </dgm:pt>
    <dgm:pt modelId="{AA2B7ED8-3ADC-48D4-927A-C00E57C9A3B1}" type="sibTrans" cxnId="{1E9E6B0B-DB96-4C0E-8C6A-90340AEC25EF}">
      <dgm:prSet/>
      <dgm:spPr/>
      <dgm:t>
        <a:bodyPr/>
        <a:lstStyle/>
        <a:p>
          <a:endParaRPr lang="en-US" sz="1400"/>
        </a:p>
      </dgm:t>
    </dgm:pt>
    <dgm:pt modelId="{F91C01C8-D603-415B-8A50-2828FD42CBA6}">
      <dgm:prSet custT="1"/>
      <dgm:spPr/>
      <dgm:t>
        <a:bodyPr/>
        <a:lstStyle/>
        <a:p>
          <a:r>
            <a:rPr lang="en-US" sz="1400"/>
            <a:t>Base Allocation</a:t>
          </a:r>
        </a:p>
      </dgm:t>
    </dgm:pt>
    <dgm:pt modelId="{33C5DEA8-0BED-4AFC-9346-0EECDC32EF4E}" type="parTrans" cxnId="{F02E8001-65C0-4A64-818F-474B6E3BF22F}">
      <dgm:prSet/>
      <dgm:spPr/>
      <dgm:t>
        <a:bodyPr/>
        <a:lstStyle/>
        <a:p>
          <a:endParaRPr lang="en-US" sz="1400"/>
        </a:p>
      </dgm:t>
    </dgm:pt>
    <dgm:pt modelId="{B36B649D-5147-44F6-B895-B43CA6EB69F2}" type="sibTrans" cxnId="{F02E8001-65C0-4A64-818F-474B6E3BF22F}">
      <dgm:prSet/>
      <dgm:spPr/>
      <dgm:t>
        <a:bodyPr/>
        <a:lstStyle/>
        <a:p>
          <a:endParaRPr lang="en-US" sz="1400"/>
        </a:p>
      </dgm:t>
    </dgm:pt>
    <dgm:pt modelId="{F6986502-3899-45E8-8DCE-FD282948C703}">
      <dgm:prSet custT="1"/>
      <dgm:spPr/>
      <dgm:t>
        <a:bodyPr/>
        <a:lstStyle/>
        <a:p>
          <a:r>
            <a:rPr lang="en-US" sz="1400"/>
            <a:t>Credit Full-time Equivalent Students (FTES)</a:t>
          </a:r>
        </a:p>
      </dgm:t>
    </dgm:pt>
    <dgm:pt modelId="{11CEA0CB-915A-424B-BD8F-5A57275C2DA6}" type="parTrans" cxnId="{EE87CF91-D4CB-46B9-B2F0-B06485657D7B}">
      <dgm:prSet/>
      <dgm:spPr/>
      <dgm:t>
        <a:bodyPr/>
        <a:lstStyle/>
        <a:p>
          <a:endParaRPr lang="en-US" sz="1400"/>
        </a:p>
      </dgm:t>
    </dgm:pt>
    <dgm:pt modelId="{77A889C0-F79B-46E9-8445-B0D71EFB47FE}" type="sibTrans" cxnId="{EE87CF91-D4CB-46B9-B2F0-B06485657D7B}">
      <dgm:prSet/>
      <dgm:spPr/>
      <dgm:t>
        <a:bodyPr/>
        <a:lstStyle/>
        <a:p>
          <a:endParaRPr lang="en-US" sz="1400"/>
        </a:p>
      </dgm:t>
    </dgm:pt>
    <dgm:pt modelId="{BE0E6656-7FA9-4AC5-960C-0A6A3701AB1F}">
      <dgm:prSet custT="1"/>
      <dgm:spPr/>
      <dgm:t>
        <a:bodyPr/>
        <a:lstStyle/>
        <a:p>
          <a:r>
            <a:rPr lang="en-US" sz="1400"/>
            <a:t>Base Allocation</a:t>
          </a:r>
        </a:p>
      </dgm:t>
    </dgm:pt>
    <dgm:pt modelId="{B6697E99-9839-4EB3-B8FF-C1E6F20A3971}" type="parTrans" cxnId="{68769782-CE90-4BB3-812E-4BF395AD626A}">
      <dgm:prSet/>
      <dgm:spPr/>
      <dgm:t>
        <a:bodyPr/>
        <a:lstStyle/>
        <a:p>
          <a:endParaRPr lang="en-US" sz="1400"/>
        </a:p>
      </dgm:t>
    </dgm:pt>
    <dgm:pt modelId="{471A52AF-AC43-41B4-942D-5485B762B00E}" type="sibTrans" cxnId="{68769782-CE90-4BB3-812E-4BF395AD626A}">
      <dgm:prSet/>
      <dgm:spPr/>
      <dgm:t>
        <a:bodyPr/>
        <a:lstStyle/>
        <a:p>
          <a:endParaRPr lang="en-US" sz="1400"/>
        </a:p>
      </dgm:t>
    </dgm:pt>
    <dgm:pt modelId="{267584F6-FEEE-454A-8272-9F5E3674943B}">
      <dgm:prSet custT="1"/>
      <dgm:spPr/>
      <dgm:t>
        <a:bodyPr/>
        <a:lstStyle/>
        <a:p>
          <a:r>
            <a:rPr lang="en-US" sz="1400"/>
            <a:t>Special Admit (FTES)</a:t>
          </a:r>
        </a:p>
      </dgm:t>
    </dgm:pt>
    <dgm:pt modelId="{052466F6-37EE-46EE-8E52-C06332030196}" type="parTrans" cxnId="{B6626208-CB9E-4378-8275-A32352B5A346}">
      <dgm:prSet/>
      <dgm:spPr/>
      <dgm:t>
        <a:bodyPr/>
        <a:lstStyle/>
        <a:p>
          <a:endParaRPr lang="en-US" sz="1400"/>
        </a:p>
      </dgm:t>
    </dgm:pt>
    <dgm:pt modelId="{BEB2206F-DD54-4E25-83B3-30650B565E1E}" type="sibTrans" cxnId="{B6626208-CB9E-4378-8275-A32352B5A346}">
      <dgm:prSet/>
      <dgm:spPr/>
      <dgm:t>
        <a:bodyPr/>
        <a:lstStyle/>
        <a:p>
          <a:endParaRPr lang="en-US" sz="1400"/>
        </a:p>
      </dgm:t>
    </dgm:pt>
    <dgm:pt modelId="{0B42779C-263F-43A3-8541-6B61834CEE3E}">
      <dgm:prSet custT="1"/>
      <dgm:spPr/>
      <dgm:t>
        <a:bodyPr/>
        <a:lstStyle/>
        <a:p>
          <a:r>
            <a:rPr lang="en-US" sz="1400"/>
            <a:t>Inmates in Correctional Facilities (FTES)</a:t>
          </a:r>
        </a:p>
      </dgm:t>
    </dgm:pt>
    <dgm:pt modelId="{F3299270-44D4-4B41-9CA5-4CF5A2492133}" type="parTrans" cxnId="{29CD6FA1-ABF0-404A-85F2-F1AEB887AC51}">
      <dgm:prSet/>
      <dgm:spPr/>
      <dgm:t>
        <a:bodyPr/>
        <a:lstStyle/>
        <a:p>
          <a:endParaRPr lang="en-US" sz="1400"/>
        </a:p>
      </dgm:t>
    </dgm:pt>
    <dgm:pt modelId="{61F5C4BC-BA85-462F-8AD6-ECD30CCD40DA}" type="sibTrans" cxnId="{29CD6FA1-ABF0-404A-85F2-F1AEB887AC51}">
      <dgm:prSet/>
      <dgm:spPr/>
      <dgm:t>
        <a:bodyPr/>
        <a:lstStyle/>
        <a:p>
          <a:endParaRPr lang="en-US" sz="1400"/>
        </a:p>
      </dgm:t>
    </dgm:pt>
    <dgm:pt modelId="{0A76988A-4B87-4E26-853C-3A4ECB8BECA4}">
      <dgm:prSet phldrT="[Text]" custT="1"/>
      <dgm:spPr/>
      <dgm:t>
        <a:bodyPr/>
        <a:lstStyle/>
        <a:p>
          <a:r>
            <a:rPr lang="en-US" sz="1400"/>
            <a:t>Headcount - CA Promise Grant Recipients (previously BOG)</a:t>
          </a:r>
        </a:p>
      </dgm:t>
    </dgm:pt>
    <dgm:pt modelId="{D954354D-D1B7-4233-95C3-1F78EA4B27D6}" type="parTrans" cxnId="{63A91817-7CA0-4DB2-9732-766D34EA8ADC}">
      <dgm:prSet/>
      <dgm:spPr/>
      <dgm:t>
        <a:bodyPr/>
        <a:lstStyle/>
        <a:p>
          <a:endParaRPr lang="en-US" sz="1400"/>
        </a:p>
      </dgm:t>
    </dgm:pt>
    <dgm:pt modelId="{16CBF89C-DBA1-40B5-AB81-C62320D09DB8}" type="sibTrans" cxnId="{63A91817-7CA0-4DB2-9732-766D34EA8ADC}">
      <dgm:prSet/>
      <dgm:spPr/>
      <dgm:t>
        <a:bodyPr/>
        <a:lstStyle/>
        <a:p>
          <a:endParaRPr lang="en-US" sz="1400"/>
        </a:p>
      </dgm:t>
    </dgm:pt>
    <dgm:pt modelId="{06D7F935-4CAE-44C1-9D76-E4A549F7E458}">
      <dgm:prSet phldrT="[Text]" custT="1"/>
      <dgm:spPr/>
      <dgm:t>
        <a:bodyPr/>
        <a:lstStyle/>
        <a:p>
          <a:r>
            <a:rPr lang="en-US" sz="1400" dirty="0"/>
            <a:t>CCC Bachelor</a:t>
          </a:r>
        </a:p>
      </dgm:t>
    </dgm:pt>
    <dgm:pt modelId="{72AC1859-75C4-4575-8BEF-94ADAE457780}" type="parTrans" cxnId="{EA56D8D1-D236-482A-8240-810E14EC02D4}">
      <dgm:prSet/>
      <dgm:spPr/>
      <dgm:t>
        <a:bodyPr/>
        <a:lstStyle/>
        <a:p>
          <a:endParaRPr lang="en-US" sz="1400"/>
        </a:p>
      </dgm:t>
    </dgm:pt>
    <dgm:pt modelId="{777B2551-5972-4C9C-BFFA-3FAED4A98CBB}" type="sibTrans" cxnId="{EA56D8D1-D236-482A-8240-810E14EC02D4}">
      <dgm:prSet/>
      <dgm:spPr/>
      <dgm:t>
        <a:bodyPr/>
        <a:lstStyle/>
        <a:p>
          <a:endParaRPr lang="en-US" sz="1400"/>
        </a:p>
      </dgm:t>
    </dgm:pt>
    <dgm:pt modelId="{BDD5761A-28A1-4F30-8426-AF20CF31AA09}">
      <dgm:prSet phldrT="[Text]" custT="1"/>
      <dgm:spPr/>
      <dgm:t>
        <a:bodyPr/>
        <a:lstStyle/>
        <a:p>
          <a:r>
            <a:rPr lang="en-US" sz="1400"/>
            <a:t>Completion of Transfer level Math and English</a:t>
          </a:r>
        </a:p>
      </dgm:t>
    </dgm:pt>
    <dgm:pt modelId="{D534E26A-8528-48B3-8B2D-C7E634F77963}" type="parTrans" cxnId="{D0980C2F-47E6-42D0-AAE7-48A52A7610D2}">
      <dgm:prSet/>
      <dgm:spPr/>
      <dgm:t>
        <a:bodyPr/>
        <a:lstStyle/>
        <a:p>
          <a:endParaRPr lang="en-US" sz="1400"/>
        </a:p>
      </dgm:t>
    </dgm:pt>
    <dgm:pt modelId="{BA0DC64D-E4BC-42D3-99FA-57F6E2EAB6F3}" type="sibTrans" cxnId="{D0980C2F-47E6-42D0-AAE7-48A52A7610D2}">
      <dgm:prSet/>
      <dgm:spPr/>
      <dgm:t>
        <a:bodyPr/>
        <a:lstStyle/>
        <a:p>
          <a:endParaRPr lang="en-US" sz="1400"/>
        </a:p>
      </dgm:t>
    </dgm:pt>
    <dgm:pt modelId="{EDD9A2BE-1BD4-4CF6-BE0A-52742A74D2AD}">
      <dgm:prSet phldrT="[Text]" custT="1"/>
      <dgm:spPr/>
      <dgm:t>
        <a:bodyPr/>
        <a:lstStyle/>
        <a:p>
          <a:r>
            <a:rPr lang="en-US" sz="1400"/>
            <a:t>Transfer to Four-year University</a:t>
          </a:r>
        </a:p>
      </dgm:t>
    </dgm:pt>
    <dgm:pt modelId="{3A9F14E5-28B3-46D1-9C6B-D8E434A54BC3}" type="parTrans" cxnId="{3692F03F-33EA-4FD3-9B42-2B74A327E041}">
      <dgm:prSet/>
      <dgm:spPr/>
      <dgm:t>
        <a:bodyPr/>
        <a:lstStyle/>
        <a:p>
          <a:endParaRPr lang="en-US" sz="1400"/>
        </a:p>
      </dgm:t>
    </dgm:pt>
    <dgm:pt modelId="{B1C178C8-B0EC-42CC-8F99-7F73CFE11D12}" type="sibTrans" cxnId="{3692F03F-33EA-4FD3-9B42-2B74A327E041}">
      <dgm:prSet/>
      <dgm:spPr/>
      <dgm:t>
        <a:bodyPr/>
        <a:lstStyle/>
        <a:p>
          <a:endParaRPr lang="en-US" sz="1400"/>
        </a:p>
      </dgm:t>
    </dgm:pt>
    <dgm:pt modelId="{43544C35-1D9E-43E0-8B09-EFE4F70A0419}">
      <dgm:prSet phldrT="[Text]" custT="1"/>
      <dgm:spPr/>
      <dgm:t>
        <a:bodyPr/>
        <a:lstStyle/>
        <a:p>
          <a:r>
            <a:rPr lang="en-US" sz="1400"/>
            <a:t>Completion of 9 CTE units</a:t>
          </a:r>
        </a:p>
      </dgm:t>
    </dgm:pt>
    <dgm:pt modelId="{0A7178C8-E8C8-47D6-9ED0-78033280685C}" type="parTrans" cxnId="{41522138-F900-49C0-AB2D-1B5CAE01F850}">
      <dgm:prSet/>
      <dgm:spPr/>
      <dgm:t>
        <a:bodyPr/>
        <a:lstStyle/>
        <a:p>
          <a:endParaRPr lang="en-US" sz="1400"/>
        </a:p>
      </dgm:t>
    </dgm:pt>
    <dgm:pt modelId="{A186BE1D-B583-4D16-BEF0-25ADF003661A}" type="sibTrans" cxnId="{41522138-F900-49C0-AB2D-1B5CAE01F850}">
      <dgm:prSet/>
      <dgm:spPr/>
      <dgm:t>
        <a:bodyPr/>
        <a:lstStyle/>
        <a:p>
          <a:endParaRPr lang="en-US" sz="1400"/>
        </a:p>
      </dgm:t>
    </dgm:pt>
    <dgm:pt modelId="{C57F9022-3B74-4568-B0FC-76D2A90489C0}">
      <dgm:prSet phldrT="[Text]" custT="1"/>
      <dgm:spPr/>
      <dgm:t>
        <a:bodyPr/>
        <a:lstStyle/>
        <a:p>
          <a:r>
            <a:rPr lang="en-US" sz="1400"/>
            <a:t>Regional Living Wage</a:t>
          </a:r>
        </a:p>
      </dgm:t>
    </dgm:pt>
    <dgm:pt modelId="{0E3C6E6B-0AFF-409E-BE0E-0042D22D2F53}" type="parTrans" cxnId="{B4810CA1-5EB9-4EF5-8031-F9C70C0179B2}">
      <dgm:prSet/>
      <dgm:spPr/>
      <dgm:t>
        <a:bodyPr/>
        <a:lstStyle/>
        <a:p>
          <a:endParaRPr lang="en-US" sz="1400"/>
        </a:p>
      </dgm:t>
    </dgm:pt>
    <dgm:pt modelId="{74EC14DC-3E9A-4255-8B29-08AB1D1078A7}" type="sibTrans" cxnId="{B4810CA1-5EB9-4EF5-8031-F9C70C0179B2}">
      <dgm:prSet/>
      <dgm:spPr/>
      <dgm:t>
        <a:bodyPr/>
        <a:lstStyle/>
        <a:p>
          <a:endParaRPr lang="en-US" sz="1400"/>
        </a:p>
      </dgm:t>
    </dgm:pt>
    <dgm:pt modelId="{CB509254-F541-4884-A0F6-0620D4D0834D}">
      <dgm:prSet phldrT="[Text]" custT="1"/>
      <dgm:spPr/>
      <dgm:t>
        <a:bodyPr/>
        <a:lstStyle/>
        <a:p>
          <a:r>
            <a:rPr lang="en-US" sz="1400"/>
            <a:t>ADTs</a:t>
          </a:r>
        </a:p>
      </dgm:t>
    </dgm:pt>
    <dgm:pt modelId="{761B6606-4F4E-4D97-AECC-869BC1F49096}" type="parTrans" cxnId="{F2286097-ACAE-4CBA-A7F0-8438E2EDF10F}">
      <dgm:prSet/>
      <dgm:spPr/>
      <dgm:t>
        <a:bodyPr/>
        <a:lstStyle/>
        <a:p>
          <a:endParaRPr lang="en-US" sz="1400"/>
        </a:p>
      </dgm:t>
    </dgm:pt>
    <dgm:pt modelId="{E64B5092-71C8-46E0-99FC-CCFBB901F02D}" type="sibTrans" cxnId="{F2286097-ACAE-4CBA-A7F0-8438E2EDF10F}">
      <dgm:prSet/>
      <dgm:spPr/>
      <dgm:t>
        <a:bodyPr/>
        <a:lstStyle/>
        <a:p>
          <a:endParaRPr lang="en-US" sz="1400"/>
        </a:p>
      </dgm:t>
    </dgm:pt>
    <dgm:pt modelId="{F904666B-79D3-4098-9291-86201D60B920}" type="pres">
      <dgm:prSet presAssocID="{F17F09D4-EC26-4077-9BB4-74F644053422}" presName="linear" presStyleCnt="0">
        <dgm:presLayoutVars>
          <dgm:animLvl val="lvl"/>
          <dgm:resizeHandles val="exact"/>
        </dgm:presLayoutVars>
      </dgm:prSet>
      <dgm:spPr/>
    </dgm:pt>
    <dgm:pt modelId="{9F880B66-E6D7-4C05-9D9D-78B0D759676A}" type="pres">
      <dgm:prSet presAssocID="{35BAC7C4-D05E-4BAF-9501-1FA1D4C9266A}" presName="parentText" presStyleLbl="node1" presStyleIdx="0" presStyleCnt="4">
        <dgm:presLayoutVars>
          <dgm:chMax val="0"/>
          <dgm:bulletEnabled val="1"/>
        </dgm:presLayoutVars>
      </dgm:prSet>
      <dgm:spPr/>
    </dgm:pt>
    <dgm:pt modelId="{7FF80BDB-2CB6-4613-B824-CAB821033899}" type="pres">
      <dgm:prSet presAssocID="{35BAC7C4-D05E-4BAF-9501-1FA1D4C9266A}" presName="childText" presStyleLbl="revTx" presStyleIdx="0" presStyleCnt="4">
        <dgm:presLayoutVars>
          <dgm:bulletEnabled val="1"/>
        </dgm:presLayoutVars>
      </dgm:prSet>
      <dgm:spPr/>
    </dgm:pt>
    <dgm:pt modelId="{B669B451-684E-49E2-9D44-138E4FB015CD}" type="pres">
      <dgm:prSet presAssocID="{6AEC4CB8-9DE9-40E2-8A24-69AD3661D0EE}" presName="parentText" presStyleLbl="node1" presStyleIdx="1" presStyleCnt="4">
        <dgm:presLayoutVars>
          <dgm:chMax val="0"/>
          <dgm:bulletEnabled val="1"/>
        </dgm:presLayoutVars>
      </dgm:prSet>
      <dgm:spPr/>
    </dgm:pt>
    <dgm:pt modelId="{13E995B2-D433-4629-8964-E22626260360}" type="pres">
      <dgm:prSet presAssocID="{6AEC4CB8-9DE9-40E2-8A24-69AD3661D0EE}" presName="childText" presStyleLbl="revTx" presStyleIdx="1" presStyleCnt="4">
        <dgm:presLayoutVars>
          <dgm:bulletEnabled val="1"/>
        </dgm:presLayoutVars>
      </dgm:prSet>
      <dgm:spPr/>
    </dgm:pt>
    <dgm:pt modelId="{0B088B29-C8DB-4A35-AA17-8C57849135FC}" type="pres">
      <dgm:prSet presAssocID="{E9B186CE-9279-4216-9D6B-26AD96A459B3}" presName="parentText" presStyleLbl="node1" presStyleIdx="2" presStyleCnt="4">
        <dgm:presLayoutVars>
          <dgm:chMax val="0"/>
          <dgm:bulletEnabled val="1"/>
        </dgm:presLayoutVars>
      </dgm:prSet>
      <dgm:spPr/>
    </dgm:pt>
    <dgm:pt modelId="{9EE945D9-3B7F-4D93-8E74-E3614D583EC1}" type="pres">
      <dgm:prSet presAssocID="{E9B186CE-9279-4216-9D6B-26AD96A459B3}" presName="childText" presStyleLbl="revTx" presStyleIdx="2" presStyleCnt="4">
        <dgm:presLayoutVars>
          <dgm:bulletEnabled val="1"/>
        </dgm:presLayoutVars>
      </dgm:prSet>
      <dgm:spPr/>
    </dgm:pt>
    <dgm:pt modelId="{3A69A05F-9A0A-4BDA-8D60-363069C06214}" type="pres">
      <dgm:prSet presAssocID="{F91C01C8-D603-415B-8A50-2828FD42CBA6}" presName="parentText" presStyleLbl="node1" presStyleIdx="3" presStyleCnt="4">
        <dgm:presLayoutVars>
          <dgm:chMax val="0"/>
          <dgm:bulletEnabled val="1"/>
        </dgm:presLayoutVars>
      </dgm:prSet>
      <dgm:spPr/>
    </dgm:pt>
    <dgm:pt modelId="{79F07178-71E0-4BA0-B09B-88C98BD328E2}" type="pres">
      <dgm:prSet presAssocID="{F91C01C8-D603-415B-8A50-2828FD42CBA6}" presName="childText" presStyleLbl="revTx" presStyleIdx="3" presStyleCnt="4">
        <dgm:presLayoutVars>
          <dgm:bulletEnabled val="1"/>
        </dgm:presLayoutVars>
      </dgm:prSet>
      <dgm:spPr/>
    </dgm:pt>
  </dgm:ptLst>
  <dgm:cxnLst>
    <dgm:cxn modelId="{B0637401-D497-4E97-869A-FD898E2BE006}" srcId="{F17F09D4-EC26-4077-9BB4-74F644053422}" destId="{E9B186CE-9279-4216-9D6B-26AD96A459B3}" srcOrd="2" destOrd="0" parTransId="{CDC8B7F8-764B-4A86-AA82-EB1BD1ECA332}" sibTransId="{A5881131-7904-489D-A845-A451F2C98541}"/>
    <dgm:cxn modelId="{F02E8001-65C0-4A64-818F-474B6E3BF22F}" srcId="{F17F09D4-EC26-4077-9BB4-74F644053422}" destId="{F91C01C8-D603-415B-8A50-2828FD42CBA6}" srcOrd="3" destOrd="0" parTransId="{33C5DEA8-0BED-4AFC-9346-0EECDC32EF4E}" sibTransId="{B36B649D-5147-44F6-B895-B43CA6EB69F2}"/>
    <dgm:cxn modelId="{BA798002-29E6-4E61-9A11-C1CEB11051F9}" type="presOf" srcId="{E9B186CE-9279-4216-9D6B-26AD96A459B3}" destId="{0B088B29-C8DB-4A35-AA17-8C57849135FC}" srcOrd="0" destOrd="0" presId="urn:microsoft.com/office/officeart/2005/8/layout/vList2"/>
    <dgm:cxn modelId="{B6626208-CB9E-4378-8275-A32352B5A346}" srcId="{F91C01C8-D603-415B-8A50-2828FD42CBA6}" destId="{267584F6-FEEE-454A-8272-9F5E3674943B}" srcOrd="2" destOrd="0" parTransId="{052466F6-37EE-46EE-8E52-C06332030196}" sibTransId="{BEB2206F-DD54-4E25-83B3-30650B565E1E}"/>
    <dgm:cxn modelId="{1696B709-04D3-48B0-B323-757CC88C0B08}" type="presOf" srcId="{C57F9022-3B74-4568-B0FC-76D2A90489C0}" destId="{13E995B2-D433-4629-8964-E22626260360}" srcOrd="0" destOrd="7" presId="urn:microsoft.com/office/officeart/2005/8/layout/vList2"/>
    <dgm:cxn modelId="{1E9E6B0B-DB96-4C0E-8C6A-90340AEC25EF}" srcId="{E9B186CE-9279-4216-9D6B-26AD96A459B3}" destId="{3A8E6D8E-3D2E-442E-811A-DFFDA2B7348B}" srcOrd="1" destOrd="0" parTransId="{1ADC67FF-729C-49E7-9ED0-16A742E7B5AD}" sibTransId="{AA2B7ED8-3ADC-48D4-927A-C00E57C9A3B1}"/>
    <dgm:cxn modelId="{7A4FDC0C-AEE3-4BCD-B37A-7DC753FB9878}" srcId="{35BAC7C4-D05E-4BAF-9501-1FA1D4C9266A}" destId="{6765F584-4E71-47B4-A747-267C96157FAC}" srcOrd="0" destOrd="0" parTransId="{E0BD8BC0-B3DE-4893-B6D4-31BCE88B2C06}" sibTransId="{1CF9C922-02DD-49AF-919F-AEB0E6C8A7E4}"/>
    <dgm:cxn modelId="{63A91817-7CA0-4DB2-9732-766D34EA8ADC}" srcId="{E9B186CE-9279-4216-9D6B-26AD96A459B3}" destId="{0A76988A-4B87-4E26-853C-3A4ECB8BECA4}" srcOrd="2" destOrd="0" parTransId="{D954354D-D1B7-4233-95C3-1F78EA4B27D6}" sibTransId="{16CBF89C-DBA1-40B5-AB81-C62320D09DB8}"/>
    <dgm:cxn modelId="{D0980C2F-47E6-42D0-AAE7-48A52A7610D2}" srcId="{6AEC4CB8-9DE9-40E2-8A24-69AD3661D0EE}" destId="{BDD5761A-28A1-4F30-8426-AF20CF31AA09}" srcOrd="4" destOrd="0" parTransId="{D534E26A-8528-48B3-8B2D-C7E634F77963}" sibTransId="{BA0DC64D-E4BC-42D3-99FA-57F6E2EAB6F3}"/>
    <dgm:cxn modelId="{41522138-F900-49C0-AB2D-1B5CAE01F850}" srcId="{6AEC4CB8-9DE9-40E2-8A24-69AD3661D0EE}" destId="{43544C35-1D9E-43E0-8B09-EFE4F70A0419}" srcOrd="6" destOrd="0" parTransId="{0A7178C8-E8C8-47D6-9ED0-78033280685C}" sibTransId="{A186BE1D-B583-4D16-BEF0-25ADF003661A}"/>
    <dgm:cxn modelId="{3692F03F-33EA-4FD3-9B42-2B74A327E041}" srcId="{6AEC4CB8-9DE9-40E2-8A24-69AD3661D0EE}" destId="{EDD9A2BE-1BD4-4CF6-BE0A-52742A74D2AD}" srcOrd="5" destOrd="0" parTransId="{3A9F14E5-28B3-46D1-9C6B-D8E434A54BC3}" sibTransId="{B1C178C8-B0EC-42CC-8F99-7F73CFE11D12}"/>
    <dgm:cxn modelId="{47EED244-5CDC-4E86-9BCD-8304C8B9F324}" type="presOf" srcId="{35BAC7C4-D05E-4BAF-9501-1FA1D4C9266A}" destId="{9F880B66-E6D7-4C05-9D9D-78B0D759676A}" srcOrd="0" destOrd="0" presId="urn:microsoft.com/office/officeart/2005/8/layout/vList2"/>
    <dgm:cxn modelId="{2CB8AF5C-0686-45F3-BA55-B729ACBC770E}" type="presOf" srcId="{426E5FD8-E1A8-43D8-986D-52A8D5730D45}" destId="{13E995B2-D433-4629-8964-E22626260360}" srcOrd="0" destOrd="3" presId="urn:microsoft.com/office/officeart/2005/8/layout/vList2"/>
    <dgm:cxn modelId="{17B22762-CBBD-4FE5-8658-386B2FAC3178}" srcId="{6AEC4CB8-9DE9-40E2-8A24-69AD3661D0EE}" destId="{14C2D74A-15CC-438B-AD8C-BBEB7F13A7BE}" srcOrd="0" destOrd="0" parTransId="{6069C168-E6D8-40B6-A336-6718E43D3449}" sibTransId="{428134BF-F8F2-4B90-88B5-94216CB18254}"/>
    <dgm:cxn modelId="{FA6B176A-36AB-42C0-8689-C1707A2658F2}" srcId="{F17F09D4-EC26-4077-9BB4-74F644053422}" destId="{6AEC4CB8-9DE9-40E2-8A24-69AD3661D0EE}" srcOrd="1" destOrd="0" parTransId="{E5AF8755-06AE-4097-AD5C-642D69575919}" sibTransId="{F476F007-DF12-44FA-9428-71EA49DE4B99}"/>
    <dgm:cxn modelId="{E7A7506D-6B9E-48AD-9BC4-17753719AF7B}" type="presOf" srcId="{06D7F935-4CAE-44C1-9D76-E4A549F7E458}" destId="{13E995B2-D433-4629-8964-E22626260360}" srcOrd="0" destOrd="2" presId="urn:microsoft.com/office/officeart/2005/8/layout/vList2"/>
    <dgm:cxn modelId="{A540DC76-4D95-4733-ABE3-F77F593B394B}" type="presOf" srcId="{6AEC4CB8-9DE9-40E2-8A24-69AD3661D0EE}" destId="{B669B451-684E-49E2-9D44-138E4FB015CD}" srcOrd="0" destOrd="0" presId="urn:microsoft.com/office/officeart/2005/8/layout/vList2"/>
    <dgm:cxn modelId="{91BAA57D-D315-4220-9BF2-163590CF891C}" type="presOf" srcId="{F17F09D4-EC26-4077-9BB4-74F644053422}" destId="{F904666B-79D3-4098-9291-86201D60B920}" srcOrd="0" destOrd="0" presId="urn:microsoft.com/office/officeart/2005/8/layout/vList2"/>
    <dgm:cxn modelId="{7108DA81-D7F5-4066-B207-5946C4A1290C}" srcId="{E9B186CE-9279-4216-9D6B-26AD96A459B3}" destId="{71699ABB-D128-4D8C-92D4-237438869067}" srcOrd="0" destOrd="0" parTransId="{B3C92F48-5C7E-443C-A12A-050F37C1CABB}" sibTransId="{90CF4D0C-E160-4F32-9296-27B45CEB4A8A}"/>
    <dgm:cxn modelId="{68769782-CE90-4BB3-812E-4BF395AD626A}" srcId="{F91C01C8-D603-415B-8A50-2828FD42CBA6}" destId="{BE0E6656-7FA9-4AC5-960C-0A6A3701AB1F}" srcOrd="1" destOrd="0" parTransId="{B6697E99-9839-4EB3-B8FF-C1E6F20A3971}" sibTransId="{471A52AF-AC43-41B4-942D-5485B762B00E}"/>
    <dgm:cxn modelId="{3D8EE38C-4A05-4D30-8549-93920E19C696}" type="presOf" srcId="{14C2D74A-15CC-438B-AD8C-BBEB7F13A7BE}" destId="{13E995B2-D433-4629-8964-E22626260360}" srcOrd="0" destOrd="0" presId="urn:microsoft.com/office/officeart/2005/8/layout/vList2"/>
    <dgm:cxn modelId="{EE87CF91-D4CB-46B9-B2F0-B06485657D7B}" srcId="{F91C01C8-D603-415B-8A50-2828FD42CBA6}" destId="{F6986502-3899-45E8-8DCE-FD282948C703}" srcOrd="0" destOrd="0" parTransId="{11CEA0CB-915A-424B-BD8F-5A57275C2DA6}" sibTransId="{77A889C0-F79B-46E9-8445-B0D71EFB47FE}"/>
    <dgm:cxn modelId="{F2286097-ACAE-4CBA-A7F0-8438E2EDF10F}" srcId="{6AEC4CB8-9DE9-40E2-8A24-69AD3661D0EE}" destId="{CB509254-F541-4884-A0F6-0620D4D0834D}" srcOrd="1" destOrd="0" parTransId="{761B6606-4F4E-4D97-AECC-869BC1F49096}" sibTransId="{E64B5092-71C8-46E0-99FC-CCFBB901F02D}"/>
    <dgm:cxn modelId="{F83DD099-F746-4A78-83B7-2EC1EC500056}" type="presOf" srcId="{0B42779C-263F-43A3-8541-6B61834CEE3E}" destId="{79F07178-71E0-4BA0-B09B-88C98BD328E2}" srcOrd="0" destOrd="3" presId="urn:microsoft.com/office/officeart/2005/8/layout/vList2"/>
    <dgm:cxn modelId="{97223A9A-277D-4B7A-A69D-4319467AB4AD}" type="presOf" srcId="{BDD5761A-28A1-4F30-8426-AF20CF31AA09}" destId="{13E995B2-D433-4629-8964-E22626260360}" srcOrd="0" destOrd="4" presId="urn:microsoft.com/office/officeart/2005/8/layout/vList2"/>
    <dgm:cxn modelId="{C71A969B-DD28-410E-B768-3C5F8D765D2C}" type="presOf" srcId="{F6986502-3899-45E8-8DCE-FD282948C703}" destId="{79F07178-71E0-4BA0-B09B-88C98BD328E2}" srcOrd="0" destOrd="0" presId="urn:microsoft.com/office/officeart/2005/8/layout/vList2"/>
    <dgm:cxn modelId="{B4810CA1-5EB9-4EF5-8031-F9C70C0179B2}" srcId="{6AEC4CB8-9DE9-40E2-8A24-69AD3661D0EE}" destId="{C57F9022-3B74-4568-B0FC-76D2A90489C0}" srcOrd="7" destOrd="0" parTransId="{0E3C6E6B-0AFF-409E-BE0E-0042D22D2F53}" sibTransId="{74EC14DC-3E9A-4255-8B29-08AB1D1078A7}"/>
    <dgm:cxn modelId="{29CD6FA1-ABF0-404A-85F2-F1AEB887AC51}" srcId="{F91C01C8-D603-415B-8A50-2828FD42CBA6}" destId="{0B42779C-263F-43A3-8541-6B61834CEE3E}" srcOrd="3" destOrd="0" parTransId="{F3299270-44D4-4B41-9CA5-4CF5A2492133}" sibTransId="{61F5C4BC-BA85-462F-8AD6-ECD30CCD40DA}"/>
    <dgm:cxn modelId="{18B673A2-6748-4B9A-B6C2-7AEF51CDFF36}" type="presOf" srcId="{BE0E6656-7FA9-4AC5-960C-0A6A3701AB1F}" destId="{79F07178-71E0-4BA0-B09B-88C98BD328E2}" srcOrd="0" destOrd="1" presId="urn:microsoft.com/office/officeart/2005/8/layout/vList2"/>
    <dgm:cxn modelId="{4B45E6A3-4FE1-4B76-9E95-8B10A2362C41}" type="presOf" srcId="{F91C01C8-D603-415B-8A50-2828FD42CBA6}" destId="{3A69A05F-9A0A-4BDA-8D60-363069C06214}" srcOrd="0" destOrd="0" presId="urn:microsoft.com/office/officeart/2005/8/layout/vList2"/>
    <dgm:cxn modelId="{D0FB4CA4-915F-49C1-86EA-E58841E0D60F}" type="presOf" srcId="{267584F6-FEEE-454A-8272-9F5E3674943B}" destId="{79F07178-71E0-4BA0-B09B-88C98BD328E2}" srcOrd="0" destOrd="2" presId="urn:microsoft.com/office/officeart/2005/8/layout/vList2"/>
    <dgm:cxn modelId="{BB7F1AAA-F785-47A2-839B-6D72504D63CA}" type="presOf" srcId="{43544C35-1D9E-43E0-8B09-EFE4F70A0419}" destId="{13E995B2-D433-4629-8964-E22626260360}" srcOrd="0" destOrd="6" presId="urn:microsoft.com/office/officeart/2005/8/layout/vList2"/>
    <dgm:cxn modelId="{2DEB35B9-413D-4B0F-B001-03D79F0E2C2F}" type="presOf" srcId="{E7A409FF-18E2-4AFC-9153-8E4F466A9B0C}" destId="{7FF80BDB-2CB6-4613-B824-CAB821033899}" srcOrd="0" destOrd="1" presId="urn:microsoft.com/office/officeart/2005/8/layout/vList2"/>
    <dgm:cxn modelId="{EC2C65BD-B204-412E-BC0E-5A8F2638BC8D}" type="presOf" srcId="{6765F584-4E71-47B4-A747-267C96157FAC}" destId="{7FF80BDB-2CB6-4613-B824-CAB821033899}" srcOrd="0" destOrd="0" presId="urn:microsoft.com/office/officeart/2005/8/layout/vList2"/>
    <dgm:cxn modelId="{17C2B7C1-44B3-4F4D-9290-8C1BE9F0047F}" type="presOf" srcId="{EDD9A2BE-1BD4-4CF6-BE0A-52742A74D2AD}" destId="{13E995B2-D433-4629-8964-E22626260360}" srcOrd="0" destOrd="5" presId="urn:microsoft.com/office/officeart/2005/8/layout/vList2"/>
    <dgm:cxn modelId="{25E15FC2-B772-460F-8D59-0FD8A8BD2132}" srcId="{F17F09D4-EC26-4077-9BB4-74F644053422}" destId="{35BAC7C4-D05E-4BAF-9501-1FA1D4C9266A}" srcOrd="0" destOrd="0" parTransId="{C8D55DE0-A5B0-42BA-9E47-DFAFAE77139A}" sibTransId="{F9AE89DC-0114-4A82-8A93-90945E6F0157}"/>
    <dgm:cxn modelId="{0A2372C7-68B2-48FC-A713-D43ACC3ADFE8}" type="presOf" srcId="{3A8E6D8E-3D2E-442E-811A-DFFDA2B7348B}" destId="{9EE945D9-3B7F-4D93-8E74-E3614D583EC1}" srcOrd="0" destOrd="1" presId="urn:microsoft.com/office/officeart/2005/8/layout/vList2"/>
    <dgm:cxn modelId="{DB7FA4CC-EA31-4969-8E5B-406F44FF456A}" type="presOf" srcId="{0A76988A-4B87-4E26-853C-3A4ECB8BECA4}" destId="{9EE945D9-3B7F-4D93-8E74-E3614D583EC1}" srcOrd="0" destOrd="2" presId="urn:microsoft.com/office/officeart/2005/8/layout/vList2"/>
    <dgm:cxn modelId="{EA56D8D1-D236-482A-8240-810E14EC02D4}" srcId="{6AEC4CB8-9DE9-40E2-8A24-69AD3661D0EE}" destId="{06D7F935-4CAE-44C1-9D76-E4A549F7E458}" srcOrd="2" destOrd="0" parTransId="{72AC1859-75C4-4575-8BEF-94ADAE457780}" sibTransId="{777B2551-5972-4C9C-BFFA-3FAED4A98CBB}"/>
    <dgm:cxn modelId="{5FB005E2-6E63-4C00-A767-2E49122F5515}" type="presOf" srcId="{CB509254-F541-4884-A0F6-0620D4D0834D}" destId="{13E995B2-D433-4629-8964-E22626260360}" srcOrd="0" destOrd="1" presId="urn:microsoft.com/office/officeart/2005/8/layout/vList2"/>
    <dgm:cxn modelId="{E050D5F0-B8CE-4042-BD07-19FE71FF8890}" type="presOf" srcId="{71699ABB-D128-4D8C-92D4-237438869067}" destId="{9EE945D9-3B7F-4D93-8E74-E3614D583EC1}" srcOrd="0" destOrd="0" presId="urn:microsoft.com/office/officeart/2005/8/layout/vList2"/>
    <dgm:cxn modelId="{560EBFF3-4638-461A-9362-E8EF60911CE9}" srcId="{6AEC4CB8-9DE9-40E2-8A24-69AD3661D0EE}" destId="{426E5FD8-E1A8-43D8-986D-52A8D5730D45}" srcOrd="3" destOrd="0" parTransId="{7647A086-9378-4E21-9CD7-8A4FED98032A}" sibTransId="{7729F0A0-74A9-4EEC-A97F-3BB0C95DB6F3}"/>
    <dgm:cxn modelId="{BAA2BAFE-27BE-4FB5-8C79-264999CD678E}" srcId="{35BAC7C4-D05E-4BAF-9501-1FA1D4C9266A}" destId="{E7A409FF-18E2-4AFC-9153-8E4F466A9B0C}" srcOrd="1" destOrd="0" parTransId="{A499FDBB-C031-493D-A805-E6EEC5E1A050}" sibTransId="{5F8749F6-F28B-4EB9-8A21-6BAF12BEE338}"/>
    <dgm:cxn modelId="{266A443C-1B00-43EE-8A03-A9DFB8AC0FA7}" type="presParOf" srcId="{F904666B-79D3-4098-9291-86201D60B920}" destId="{9F880B66-E6D7-4C05-9D9D-78B0D759676A}" srcOrd="0" destOrd="0" presId="urn:microsoft.com/office/officeart/2005/8/layout/vList2"/>
    <dgm:cxn modelId="{4145B65E-25AA-4B9D-8FFB-1249D73336A8}" type="presParOf" srcId="{F904666B-79D3-4098-9291-86201D60B920}" destId="{7FF80BDB-2CB6-4613-B824-CAB821033899}" srcOrd="1" destOrd="0" presId="urn:microsoft.com/office/officeart/2005/8/layout/vList2"/>
    <dgm:cxn modelId="{D83D4F4C-445C-49B5-AC53-B8784950DF0D}" type="presParOf" srcId="{F904666B-79D3-4098-9291-86201D60B920}" destId="{B669B451-684E-49E2-9D44-138E4FB015CD}" srcOrd="2" destOrd="0" presId="urn:microsoft.com/office/officeart/2005/8/layout/vList2"/>
    <dgm:cxn modelId="{148B3940-375F-49E6-A994-D1B3C88CFC6D}" type="presParOf" srcId="{F904666B-79D3-4098-9291-86201D60B920}" destId="{13E995B2-D433-4629-8964-E22626260360}" srcOrd="3" destOrd="0" presId="urn:microsoft.com/office/officeart/2005/8/layout/vList2"/>
    <dgm:cxn modelId="{82CEF4CB-25FC-4440-B77E-E004B44EEB41}" type="presParOf" srcId="{F904666B-79D3-4098-9291-86201D60B920}" destId="{0B088B29-C8DB-4A35-AA17-8C57849135FC}" srcOrd="4" destOrd="0" presId="urn:microsoft.com/office/officeart/2005/8/layout/vList2"/>
    <dgm:cxn modelId="{FF5B3CE0-AA0B-4994-9E6E-84A9CB2F108E}" type="presParOf" srcId="{F904666B-79D3-4098-9291-86201D60B920}" destId="{9EE945D9-3B7F-4D93-8E74-E3614D583EC1}" srcOrd="5" destOrd="0" presId="urn:microsoft.com/office/officeart/2005/8/layout/vList2"/>
    <dgm:cxn modelId="{D1F84C34-A796-4550-AA89-43219DD2AFDE}" type="presParOf" srcId="{F904666B-79D3-4098-9291-86201D60B920}" destId="{3A69A05F-9A0A-4BDA-8D60-363069C06214}" srcOrd="6" destOrd="0" presId="urn:microsoft.com/office/officeart/2005/8/layout/vList2"/>
    <dgm:cxn modelId="{95953D80-58A2-4AE8-A6EC-371CC76DFBC6}" type="presParOf" srcId="{F904666B-79D3-4098-9291-86201D60B920}" destId="{79F07178-71E0-4BA0-B09B-88C98BD328E2}" srcOrd="7"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880B66-E6D7-4C05-9D9D-78B0D759676A}">
      <dsp:nvSpPr>
        <dsp:cNvPr id="0" name=""/>
        <dsp:cNvSpPr/>
      </dsp:nvSpPr>
      <dsp:spPr>
        <a:xfrm>
          <a:off x="0" y="2888"/>
          <a:ext cx="7442869" cy="325727"/>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Equity Component</a:t>
          </a:r>
        </a:p>
      </dsp:txBody>
      <dsp:txXfrm>
        <a:off x="15901" y="18789"/>
        <a:ext cx="7411067" cy="293925"/>
      </dsp:txXfrm>
    </dsp:sp>
    <dsp:sp modelId="{7FF80BDB-2CB6-4613-B824-CAB821033899}">
      <dsp:nvSpPr>
        <dsp:cNvPr id="0" name=""/>
        <dsp:cNvSpPr/>
      </dsp:nvSpPr>
      <dsp:spPr>
        <a:xfrm>
          <a:off x="0" y="328616"/>
          <a:ext cx="7442869" cy="457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6311" tIns="17780" rIns="99568" bIns="17780" numCol="1" spcCol="1270" anchor="t" anchorCtr="0">
          <a:noAutofit/>
        </a:bodyPr>
        <a:lstStyle/>
        <a:p>
          <a:pPr marL="114300" lvl="1" indent="-114300" algn="l" defTabSz="622300">
            <a:lnSpc>
              <a:spcPct val="90000"/>
            </a:lnSpc>
            <a:spcBef>
              <a:spcPct val="0"/>
            </a:spcBef>
            <a:spcAft>
              <a:spcPct val="20000"/>
            </a:spcAft>
            <a:buChar char="•"/>
          </a:pPr>
          <a:r>
            <a:rPr lang="en-US" sz="1400" kern="1200"/>
            <a:t>Pell Grant Recipients - outcomes</a:t>
          </a:r>
        </a:p>
        <a:p>
          <a:pPr marL="114300" lvl="1" indent="-114300" algn="l" defTabSz="622300">
            <a:lnSpc>
              <a:spcPct val="90000"/>
            </a:lnSpc>
            <a:spcBef>
              <a:spcPct val="0"/>
            </a:spcBef>
            <a:spcAft>
              <a:spcPct val="20000"/>
            </a:spcAft>
            <a:buChar char="•"/>
          </a:pPr>
          <a:r>
            <a:rPr lang="en-US" sz="1400" kern="1200"/>
            <a:t>CA Promise Grant Recipients (previously BOG)</a:t>
          </a:r>
        </a:p>
      </dsp:txBody>
      <dsp:txXfrm>
        <a:off x="0" y="328616"/>
        <a:ext cx="7442869" cy="457055"/>
      </dsp:txXfrm>
    </dsp:sp>
    <dsp:sp modelId="{B669B451-684E-49E2-9D44-138E4FB015CD}">
      <dsp:nvSpPr>
        <dsp:cNvPr id="0" name=""/>
        <dsp:cNvSpPr/>
      </dsp:nvSpPr>
      <dsp:spPr>
        <a:xfrm>
          <a:off x="0" y="785671"/>
          <a:ext cx="7442869" cy="325727"/>
        </a:xfrm>
        <a:prstGeom prst="roundRect">
          <a:avLst/>
        </a:prstGeom>
        <a:gradFill rotWithShape="0">
          <a:gsLst>
            <a:gs pos="0">
              <a:schemeClr val="accent5">
                <a:hueOff val="-2252848"/>
                <a:satOff val="-5806"/>
                <a:lumOff val="-3922"/>
                <a:alphaOff val="0"/>
                <a:satMod val="103000"/>
                <a:lumMod val="102000"/>
                <a:tint val="94000"/>
              </a:schemeClr>
            </a:gs>
            <a:gs pos="50000">
              <a:schemeClr val="accent5">
                <a:hueOff val="-2252848"/>
                <a:satOff val="-5806"/>
                <a:lumOff val="-3922"/>
                <a:alphaOff val="0"/>
                <a:satMod val="110000"/>
                <a:lumMod val="100000"/>
                <a:shade val="100000"/>
              </a:schemeClr>
            </a:gs>
            <a:gs pos="100000">
              <a:schemeClr val="accent5">
                <a:hueOff val="-2252848"/>
                <a:satOff val="-5806"/>
                <a:lumOff val="-3922"/>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Students Success Allocation</a:t>
          </a:r>
        </a:p>
      </dsp:txBody>
      <dsp:txXfrm>
        <a:off x="15901" y="801572"/>
        <a:ext cx="7411067" cy="293925"/>
      </dsp:txXfrm>
    </dsp:sp>
    <dsp:sp modelId="{13E995B2-D433-4629-8964-E22626260360}">
      <dsp:nvSpPr>
        <dsp:cNvPr id="0" name=""/>
        <dsp:cNvSpPr/>
      </dsp:nvSpPr>
      <dsp:spPr>
        <a:xfrm>
          <a:off x="0" y="1111399"/>
          <a:ext cx="7442869" cy="18282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6311" tIns="17780" rIns="99568" bIns="17780" numCol="1" spcCol="1270" anchor="t" anchorCtr="0">
          <a:noAutofit/>
        </a:bodyPr>
        <a:lstStyle/>
        <a:p>
          <a:pPr marL="114300" lvl="1" indent="-114300" algn="l" defTabSz="622300">
            <a:lnSpc>
              <a:spcPct val="90000"/>
            </a:lnSpc>
            <a:spcBef>
              <a:spcPct val="0"/>
            </a:spcBef>
            <a:spcAft>
              <a:spcPct val="20000"/>
            </a:spcAft>
            <a:buChar char="•"/>
          </a:pPr>
          <a:r>
            <a:rPr lang="en-US" sz="1400" kern="1200"/>
            <a:t>AA’s</a:t>
          </a:r>
        </a:p>
        <a:p>
          <a:pPr marL="114300" lvl="1" indent="-114300" algn="l" defTabSz="622300">
            <a:lnSpc>
              <a:spcPct val="90000"/>
            </a:lnSpc>
            <a:spcBef>
              <a:spcPct val="0"/>
            </a:spcBef>
            <a:spcAft>
              <a:spcPct val="20000"/>
            </a:spcAft>
            <a:buChar char="•"/>
          </a:pPr>
          <a:r>
            <a:rPr lang="en-US" sz="1400" kern="1200"/>
            <a:t>ADTs</a:t>
          </a:r>
        </a:p>
        <a:p>
          <a:pPr marL="114300" lvl="1" indent="-114300" algn="l" defTabSz="622300">
            <a:lnSpc>
              <a:spcPct val="90000"/>
            </a:lnSpc>
            <a:spcBef>
              <a:spcPct val="0"/>
            </a:spcBef>
            <a:spcAft>
              <a:spcPct val="20000"/>
            </a:spcAft>
            <a:buChar char="•"/>
          </a:pPr>
          <a:r>
            <a:rPr lang="en-US" sz="1400" kern="1200" dirty="0"/>
            <a:t>CCC Bachelor</a:t>
          </a:r>
        </a:p>
        <a:p>
          <a:pPr marL="114300" lvl="1" indent="-114300" algn="l" defTabSz="622300">
            <a:lnSpc>
              <a:spcPct val="90000"/>
            </a:lnSpc>
            <a:spcBef>
              <a:spcPct val="0"/>
            </a:spcBef>
            <a:spcAft>
              <a:spcPct val="20000"/>
            </a:spcAft>
            <a:buChar char="•"/>
          </a:pPr>
          <a:r>
            <a:rPr lang="en-US" sz="1400" kern="1200"/>
            <a:t>Credit Certificates</a:t>
          </a:r>
        </a:p>
        <a:p>
          <a:pPr marL="114300" lvl="1" indent="-114300" algn="l" defTabSz="622300">
            <a:lnSpc>
              <a:spcPct val="90000"/>
            </a:lnSpc>
            <a:spcBef>
              <a:spcPct val="0"/>
            </a:spcBef>
            <a:spcAft>
              <a:spcPct val="20000"/>
            </a:spcAft>
            <a:buChar char="•"/>
          </a:pPr>
          <a:r>
            <a:rPr lang="en-US" sz="1400" kern="1200"/>
            <a:t>Completion of Transfer level Math and English</a:t>
          </a:r>
        </a:p>
        <a:p>
          <a:pPr marL="114300" lvl="1" indent="-114300" algn="l" defTabSz="622300">
            <a:lnSpc>
              <a:spcPct val="90000"/>
            </a:lnSpc>
            <a:spcBef>
              <a:spcPct val="0"/>
            </a:spcBef>
            <a:spcAft>
              <a:spcPct val="20000"/>
            </a:spcAft>
            <a:buChar char="•"/>
          </a:pPr>
          <a:r>
            <a:rPr lang="en-US" sz="1400" kern="1200"/>
            <a:t>Transfer to Four-year University</a:t>
          </a:r>
        </a:p>
        <a:p>
          <a:pPr marL="114300" lvl="1" indent="-114300" algn="l" defTabSz="622300">
            <a:lnSpc>
              <a:spcPct val="90000"/>
            </a:lnSpc>
            <a:spcBef>
              <a:spcPct val="0"/>
            </a:spcBef>
            <a:spcAft>
              <a:spcPct val="20000"/>
            </a:spcAft>
            <a:buChar char="•"/>
          </a:pPr>
          <a:r>
            <a:rPr lang="en-US" sz="1400" kern="1200"/>
            <a:t>Completion of 9 CTE units</a:t>
          </a:r>
        </a:p>
        <a:p>
          <a:pPr marL="114300" lvl="1" indent="-114300" algn="l" defTabSz="622300">
            <a:lnSpc>
              <a:spcPct val="90000"/>
            </a:lnSpc>
            <a:spcBef>
              <a:spcPct val="0"/>
            </a:spcBef>
            <a:spcAft>
              <a:spcPct val="20000"/>
            </a:spcAft>
            <a:buChar char="•"/>
          </a:pPr>
          <a:r>
            <a:rPr lang="en-US" sz="1400" kern="1200"/>
            <a:t>Regional Living Wage</a:t>
          </a:r>
        </a:p>
      </dsp:txBody>
      <dsp:txXfrm>
        <a:off x="0" y="1111399"/>
        <a:ext cx="7442869" cy="1828222"/>
      </dsp:txXfrm>
    </dsp:sp>
    <dsp:sp modelId="{0B088B29-C8DB-4A35-AA17-8C57849135FC}">
      <dsp:nvSpPr>
        <dsp:cNvPr id="0" name=""/>
        <dsp:cNvSpPr/>
      </dsp:nvSpPr>
      <dsp:spPr>
        <a:xfrm>
          <a:off x="0" y="2939621"/>
          <a:ext cx="7442869" cy="325727"/>
        </a:xfrm>
        <a:prstGeom prst="roundRect">
          <a:avLst/>
        </a:prstGeom>
        <a:gradFill rotWithShape="0">
          <a:gsLst>
            <a:gs pos="0">
              <a:schemeClr val="accent5">
                <a:hueOff val="-4505695"/>
                <a:satOff val="-11613"/>
                <a:lumOff val="-7843"/>
                <a:alphaOff val="0"/>
                <a:satMod val="103000"/>
                <a:lumMod val="102000"/>
                <a:tint val="94000"/>
              </a:schemeClr>
            </a:gs>
            <a:gs pos="50000">
              <a:schemeClr val="accent5">
                <a:hueOff val="-4505695"/>
                <a:satOff val="-11613"/>
                <a:lumOff val="-7843"/>
                <a:alphaOff val="0"/>
                <a:satMod val="110000"/>
                <a:lumMod val="100000"/>
                <a:shade val="100000"/>
              </a:schemeClr>
            </a:gs>
            <a:gs pos="100000">
              <a:schemeClr val="accent5">
                <a:hueOff val="-4505695"/>
                <a:satOff val="-11613"/>
                <a:lumOff val="-7843"/>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Supplemental Allocation</a:t>
          </a:r>
        </a:p>
      </dsp:txBody>
      <dsp:txXfrm>
        <a:off x="15901" y="2955522"/>
        <a:ext cx="7411067" cy="293925"/>
      </dsp:txXfrm>
    </dsp:sp>
    <dsp:sp modelId="{9EE945D9-3B7F-4D93-8E74-E3614D583EC1}">
      <dsp:nvSpPr>
        <dsp:cNvPr id="0" name=""/>
        <dsp:cNvSpPr/>
      </dsp:nvSpPr>
      <dsp:spPr>
        <a:xfrm>
          <a:off x="0" y="3265349"/>
          <a:ext cx="7442869" cy="6955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6311" tIns="17780" rIns="99568" bIns="17780" numCol="1" spcCol="1270" anchor="t" anchorCtr="0">
          <a:noAutofit/>
        </a:bodyPr>
        <a:lstStyle/>
        <a:p>
          <a:pPr marL="114300" lvl="1" indent="-114300" algn="l" defTabSz="622300">
            <a:lnSpc>
              <a:spcPct val="90000"/>
            </a:lnSpc>
            <a:spcBef>
              <a:spcPct val="0"/>
            </a:spcBef>
            <a:spcAft>
              <a:spcPct val="20000"/>
            </a:spcAft>
            <a:buChar char="•"/>
          </a:pPr>
          <a:r>
            <a:rPr lang="en-US" sz="1400" kern="1200"/>
            <a:t>Headcount - Pell Grant Recipients - </a:t>
          </a:r>
        </a:p>
        <a:p>
          <a:pPr marL="114300" lvl="1" indent="-114300" algn="l" defTabSz="622300">
            <a:lnSpc>
              <a:spcPct val="90000"/>
            </a:lnSpc>
            <a:spcBef>
              <a:spcPct val="0"/>
            </a:spcBef>
            <a:spcAft>
              <a:spcPct val="20000"/>
            </a:spcAft>
            <a:buChar char="•"/>
          </a:pPr>
          <a:r>
            <a:rPr lang="en-US" sz="1400" kern="1200"/>
            <a:t>Headcount - AB 540</a:t>
          </a:r>
        </a:p>
        <a:p>
          <a:pPr marL="114300" lvl="1" indent="-114300" algn="l" defTabSz="622300">
            <a:lnSpc>
              <a:spcPct val="90000"/>
            </a:lnSpc>
            <a:spcBef>
              <a:spcPct val="0"/>
            </a:spcBef>
            <a:spcAft>
              <a:spcPct val="20000"/>
            </a:spcAft>
            <a:buChar char="•"/>
          </a:pPr>
          <a:r>
            <a:rPr lang="en-US" sz="1400" kern="1200"/>
            <a:t>Headcount - CA Promise Grant Recipients (previously BOG)</a:t>
          </a:r>
        </a:p>
      </dsp:txBody>
      <dsp:txXfrm>
        <a:off x="0" y="3265349"/>
        <a:ext cx="7442869" cy="695519"/>
      </dsp:txXfrm>
    </dsp:sp>
    <dsp:sp modelId="{3A69A05F-9A0A-4BDA-8D60-363069C06214}">
      <dsp:nvSpPr>
        <dsp:cNvPr id="0" name=""/>
        <dsp:cNvSpPr/>
      </dsp:nvSpPr>
      <dsp:spPr>
        <a:xfrm>
          <a:off x="0" y="3960868"/>
          <a:ext cx="7442869" cy="325727"/>
        </a:xfrm>
        <a:prstGeom prst="roundRect">
          <a:avLst/>
        </a:prstGeom>
        <a:gradFill rotWithShape="0">
          <a:gsLst>
            <a:gs pos="0">
              <a:schemeClr val="accent5">
                <a:hueOff val="-6758543"/>
                <a:satOff val="-17419"/>
                <a:lumOff val="-11765"/>
                <a:alphaOff val="0"/>
                <a:satMod val="103000"/>
                <a:lumMod val="102000"/>
                <a:tint val="94000"/>
              </a:schemeClr>
            </a:gs>
            <a:gs pos="50000">
              <a:schemeClr val="accent5">
                <a:hueOff val="-6758543"/>
                <a:satOff val="-17419"/>
                <a:lumOff val="-11765"/>
                <a:alphaOff val="0"/>
                <a:satMod val="110000"/>
                <a:lumMod val="100000"/>
                <a:shade val="100000"/>
              </a:schemeClr>
            </a:gs>
            <a:gs pos="100000">
              <a:schemeClr val="accent5">
                <a:hueOff val="-6758543"/>
                <a:satOff val="-17419"/>
                <a:lumOff val="-11765"/>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Base Allocation</a:t>
          </a:r>
        </a:p>
      </dsp:txBody>
      <dsp:txXfrm>
        <a:off x="15901" y="3976769"/>
        <a:ext cx="7411067" cy="293925"/>
      </dsp:txXfrm>
    </dsp:sp>
    <dsp:sp modelId="{79F07178-71E0-4BA0-B09B-88C98BD328E2}">
      <dsp:nvSpPr>
        <dsp:cNvPr id="0" name=""/>
        <dsp:cNvSpPr/>
      </dsp:nvSpPr>
      <dsp:spPr>
        <a:xfrm>
          <a:off x="0" y="4286596"/>
          <a:ext cx="7442869" cy="9141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6311" tIns="17780" rIns="99568" bIns="17780" numCol="1" spcCol="1270" anchor="t" anchorCtr="0">
          <a:noAutofit/>
        </a:bodyPr>
        <a:lstStyle/>
        <a:p>
          <a:pPr marL="114300" lvl="1" indent="-114300" algn="l" defTabSz="622300">
            <a:lnSpc>
              <a:spcPct val="90000"/>
            </a:lnSpc>
            <a:spcBef>
              <a:spcPct val="0"/>
            </a:spcBef>
            <a:spcAft>
              <a:spcPct val="20000"/>
            </a:spcAft>
            <a:buChar char="•"/>
          </a:pPr>
          <a:r>
            <a:rPr lang="en-US" sz="1400" kern="1200"/>
            <a:t>Credit Full-time Equivalent Students (FTES)</a:t>
          </a:r>
        </a:p>
        <a:p>
          <a:pPr marL="114300" lvl="1" indent="-114300" algn="l" defTabSz="622300">
            <a:lnSpc>
              <a:spcPct val="90000"/>
            </a:lnSpc>
            <a:spcBef>
              <a:spcPct val="0"/>
            </a:spcBef>
            <a:spcAft>
              <a:spcPct val="20000"/>
            </a:spcAft>
            <a:buChar char="•"/>
          </a:pPr>
          <a:r>
            <a:rPr lang="en-US" sz="1400" kern="1200"/>
            <a:t>Base Allocation</a:t>
          </a:r>
        </a:p>
        <a:p>
          <a:pPr marL="114300" lvl="1" indent="-114300" algn="l" defTabSz="622300">
            <a:lnSpc>
              <a:spcPct val="90000"/>
            </a:lnSpc>
            <a:spcBef>
              <a:spcPct val="0"/>
            </a:spcBef>
            <a:spcAft>
              <a:spcPct val="20000"/>
            </a:spcAft>
            <a:buChar char="•"/>
          </a:pPr>
          <a:r>
            <a:rPr lang="en-US" sz="1400" kern="1200"/>
            <a:t>Special Admit (FTES)</a:t>
          </a:r>
        </a:p>
        <a:p>
          <a:pPr marL="114300" lvl="1" indent="-114300" algn="l" defTabSz="622300">
            <a:lnSpc>
              <a:spcPct val="90000"/>
            </a:lnSpc>
            <a:spcBef>
              <a:spcPct val="0"/>
            </a:spcBef>
            <a:spcAft>
              <a:spcPct val="20000"/>
            </a:spcAft>
            <a:buChar char="•"/>
          </a:pPr>
          <a:r>
            <a:rPr lang="en-US" sz="1400" kern="1200"/>
            <a:t>Inmates in Correctional Facilities (FTES)</a:t>
          </a:r>
        </a:p>
      </dsp:txBody>
      <dsp:txXfrm>
        <a:off x="0" y="4286596"/>
        <a:ext cx="7442869" cy="914111"/>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17097E0-801E-744A-8175-FA19DB51F890}" type="datetimeFigureOut">
              <a:rPr lang="en-US" smtClean="0"/>
              <a:t>3/4/19</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C30568-8513-8240-B838-EF6D2CD343DD}" type="slidenum">
              <a:rPr lang="en-US" smtClean="0"/>
              <a:t>‹#›</a:t>
            </a:fld>
            <a:endParaRPr lang="en-US" dirty="0"/>
          </a:p>
        </p:txBody>
      </p:sp>
    </p:spTree>
    <p:extLst>
      <p:ext uri="{BB962C8B-B14F-4D97-AF65-F5344CB8AC3E}">
        <p14:creationId xmlns:p14="http://schemas.microsoft.com/office/powerpoint/2010/main" val="7096613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panose="02020603050405020304" pitchFamily="18" charset="0"/>
                <a:cs typeface="Times New Roman" panose="02020603050405020304" pitchFamily="18" charset="0"/>
              </a:rPr>
              <a:t>The California Community Colleges Chancellor’s Office (CCCCO) data mart provides information about students, courses, student services, outcomes, and faculty and staff. The emphasis of a data mart is to answer the questions of administrators, educators, parents, students, state leaders, and professional organizations (from the CCCCO website).</a:t>
            </a:r>
          </a:p>
          <a:p>
            <a:endParaRPr lang="en-US" dirty="0"/>
          </a:p>
        </p:txBody>
      </p:sp>
      <p:sp>
        <p:nvSpPr>
          <p:cNvPr id="4" name="Slide Number Placeholder 3"/>
          <p:cNvSpPr>
            <a:spLocks noGrp="1"/>
          </p:cNvSpPr>
          <p:nvPr>
            <p:ph type="sldNum" sz="quarter" idx="5"/>
          </p:nvPr>
        </p:nvSpPr>
        <p:spPr/>
        <p:txBody>
          <a:bodyPr/>
          <a:lstStyle/>
          <a:p>
            <a:fld id="{82C30568-8513-8240-B838-EF6D2CD343DD}" type="slidenum">
              <a:rPr lang="en-US" smtClean="0"/>
              <a:t>12</a:t>
            </a:fld>
            <a:endParaRPr lang="en-US" dirty="0"/>
          </a:p>
        </p:txBody>
      </p:sp>
    </p:spTree>
    <p:extLst>
      <p:ext uri="{BB962C8B-B14F-4D97-AF65-F5344CB8AC3E}">
        <p14:creationId xmlns:p14="http://schemas.microsoft.com/office/powerpoint/2010/main" val="22352450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018">
              <a:defRPr sz="1200">
                <a:solidFill>
                  <a:schemeClr val="tx1"/>
                </a:solidFill>
                <a:latin typeface="Times New Roman" charset="0"/>
                <a:ea typeface="ＭＳ Ｐゴシック" charset="0"/>
                <a:cs typeface="ＭＳ Ｐゴシック" charset="0"/>
              </a:defRPr>
            </a:lvl1pPr>
            <a:lvl2pPr marL="730766" indent="-281064" defTabSz="915018">
              <a:defRPr sz="1200">
                <a:solidFill>
                  <a:schemeClr val="tx1"/>
                </a:solidFill>
                <a:latin typeface="Times New Roman" charset="0"/>
                <a:ea typeface="ＭＳ Ｐゴシック" charset="0"/>
              </a:defRPr>
            </a:lvl2pPr>
            <a:lvl3pPr marL="1124255" indent="-224851" defTabSz="915018">
              <a:defRPr sz="1200">
                <a:solidFill>
                  <a:schemeClr val="tx1"/>
                </a:solidFill>
                <a:latin typeface="Times New Roman" charset="0"/>
                <a:ea typeface="ＭＳ Ｐゴシック" charset="0"/>
              </a:defRPr>
            </a:lvl3pPr>
            <a:lvl4pPr marL="1573957" indent="-224851" defTabSz="915018">
              <a:defRPr sz="1200">
                <a:solidFill>
                  <a:schemeClr val="tx1"/>
                </a:solidFill>
                <a:latin typeface="Times New Roman" charset="0"/>
                <a:ea typeface="ＭＳ Ｐゴシック" charset="0"/>
              </a:defRPr>
            </a:lvl4pPr>
            <a:lvl5pPr marL="2023659" indent="-224851" defTabSz="915018">
              <a:defRPr sz="1200">
                <a:solidFill>
                  <a:schemeClr val="tx1"/>
                </a:solidFill>
                <a:latin typeface="Times New Roman" charset="0"/>
                <a:ea typeface="ＭＳ Ｐゴシック" charset="0"/>
              </a:defRPr>
            </a:lvl5pPr>
            <a:lvl6pPr marL="2473361" indent="-224851" defTabSz="915018" eaLnBrk="0" fontAlgn="base" hangingPunct="0">
              <a:spcBef>
                <a:spcPct val="30000"/>
              </a:spcBef>
              <a:spcAft>
                <a:spcPct val="0"/>
              </a:spcAft>
              <a:defRPr sz="1200">
                <a:solidFill>
                  <a:schemeClr val="tx1"/>
                </a:solidFill>
                <a:latin typeface="Times New Roman" charset="0"/>
                <a:ea typeface="ＭＳ Ｐゴシック" charset="0"/>
              </a:defRPr>
            </a:lvl6pPr>
            <a:lvl7pPr marL="2923062" indent="-224851" defTabSz="915018" eaLnBrk="0" fontAlgn="base" hangingPunct="0">
              <a:spcBef>
                <a:spcPct val="30000"/>
              </a:spcBef>
              <a:spcAft>
                <a:spcPct val="0"/>
              </a:spcAft>
              <a:defRPr sz="1200">
                <a:solidFill>
                  <a:schemeClr val="tx1"/>
                </a:solidFill>
                <a:latin typeface="Times New Roman" charset="0"/>
                <a:ea typeface="ＭＳ Ｐゴシック" charset="0"/>
              </a:defRPr>
            </a:lvl7pPr>
            <a:lvl8pPr marL="3372764" indent="-224851" defTabSz="915018" eaLnBrk="0" fontAlgn="base" hangingPunct="0">
              <a:spcBef>
                <a:spcPct val="30000"/>
              </a:spcBef>
              <a:spcAft>
                <a:spcPct val="0"/>
              </a:spcAft>
              <a:defRPr sz="1200">
                <a:solidFill>
                  <a:schemeClr val="tx1"/>
                </a:solidFill>
                <a:latin typeface="Times New Roman" charset="0"/>
                <a:ea typeface="ＭＳ Ｐゴシック" charset="0"/>
              </a:defRPr>
            </a:lvl8pPr>
            <a:lvl9pPr marL="3822466" indent="-224851" defTabSz="915018" eaLnBrk="0" fontAlgn="base" hangingPunct="0">
              <a:spcBef>
                <a:spcPct val="30000"/>
              </a:spcBef>
              <a:spcAft>
                <a:spcPct val="0"/>
              </a:spcAft>
              <a:defRPr sz="1200">
                <a:solidFill>
                  <a:schemeClr val="tx1"/>
                </a:solidFill>
                <a:latin typeface="Times New Roman" charset="0"/>
                <a:ea typeface="ＭＳ Ｐゴシック" charset="0"/>
              </a:defRPr>
            </a:lvl9pPr>
          </a:lstStyle>
          <a:p>
            <a:fld id="{867144A3-ED80-214B-AF27-1575A92122AD}" type="slidenum">
              <a:rPr lang="en-US">
                <a:solidFill>
                  <a:schemeClr val="bg1"/>
                </a:solidFill>
              </a:rPr>
              <a:pPr/>
              <a:t>32</a:t>
            </a:fld>
            <a:endParaRPr lang="en-US" dirty="0">
              <a:solidFill>
                <a:schemeClr val="bg1"/>
              </a:solidFill>
            </a:endParaRPr>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xfrm>
            <a:off x="914920" y="4343713"/>
            <a:ext cx="5699933" cy="16777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0554660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018">
              <a:defRPr sz="1200">
                <a:solidFill>
                  <a:schemeClr val="tx1"/>
                </a:solidFill>
                <a:latin typeface="Times New Roman" charset="0"/>
                <a:ea typeface="ＭＳ Ｐゴシック" charset="0"/>
                <a:cs typeface="ＭＳ Ｐゴシック" charset="0"/>
              </a:defRPr>
            </a:lvl1pPr>
            <a:lvl2pPr marL="730766" indent="-281064" defTabSz="915018">
              <a:defRPr sz="1200">
                <a:solidFill>
                  <a:schemeClr val="tx1"/>
                </a:solidFill>
                <a:latin typeface="Times New Roman" charset="0"/>
                <a:ea typeface="ＭＳ Ｐゴシック" charset="0"/>
              </a:defRPr>
            </a:lvl2pPr>
            <a:lvl3pPr marL="1124255" indent="-224851" defTabSz="915018">
              <a:defRPr sz="1200">
                <a:solidFill>
                  <a:schemeClr val="tx1"/>
                </a:solidFill>
                <a:latin typeface="Times New Roman" charset="0"/>
                <a:ea typeface="ＭＳ Ｐゴシック" charset="0"/>
              </a:defRPr>
            </a:lvl3pPr>
            <a:lvl4pPr marL="1573957" indent="-224851" defTabSz="915018">
              <a:defRPr sz="1200">
                <a:solidFill>
                  <a:schemeClr val="tx1"/>
                </a:solidFill>
                <a:latin typeface="Times New Roman" charset="0"/>
                <a:ea typeface="ＭＳ Ｐゴシック" charset="0"/>
              </a:defRPr>
            </a:lvl4pPr>
            <a:lvl5pPr marL="2023659" indent="-224851" defTabSz="915018">
              <a:defRPr sz="1200">
                <a:solidFill>
                  <a:schemeClr val="tx1"/>
                </a:solidFill>
                <a:latin typeface="Times New Roman" charset="0"/>
                <a:ea typeface="ＭＳ Ｐゴシック" charset="0"/>
              </a:defRPr>
            </a:lvl5pPr>
            <a:lvl6pPr marL="2473361" indent="-224851" defTabSz="915018" eaLnBrk="0" fontAlgn="base" hangingPunct="0">
              <a:spcBef>
                <a:spcPct val="30000"/>
              </a:spcBef>
              <a:spcAft>
                <a:spcPct val="0"/>
              </a:spcAft>
              <a:defRPr sz="1200">
                <a:solidFill>
                  <a:schemeClr val="tx1"/>
                </a:solidFill>
                <a:latin typeface="Times New Roman" charset="0"/>
                <a:ea typeface="ＭＳ Ｐゴシック" charset="0"/>
              </a:defRPr>
            </a:lvl6pPr>
            <a:lvl7pPr marL="2923062" indent="-224851" defTabSz="915018" eaLnBrk="0" fontAlgn="base" hangingPunct="0">
              <a:spcBef>
                <a:spcPct val="30000"/>
              </a:spcBef>
              <a:spcAft>
                <a:spcPct val="0"/>
              </a:spcAft>
              <a:defRPr sz="1200">
                <a:solidFill>
                  <a:schemeClr val="tx1"/>
                </a:solidFill>
                <a:latin typeface="Times New Roman" charset="0"/>
                <a:ea typeface="ＭＳ Ｐゴシック" charset="0"/>
              </a:defRPr>
            </a:lvl7pPr>
            <a:lvl8pPr marL="3372764" indent="-224851" defTabSz="915018" eaLnBrk="0" fontAlgn="base" hangingPunct="0">
              <a:spcBef>
                <a:spcPct val="30000"/>
              </a:spcBef>
              <a:spcAft>
                <a:spcPct val="0"/>
              </a:spcAft>
              <a:defRPr sz="1200">
                <a:solidFill>
                  <a:schemeClr val="tx1"/>
                </a:solidFill>
                <a:latin typeface="Times New Roman" charset="0"/>
                <a:ea typeface="ＭＳ Ｐゴシック" charset="0"/>
              </a:defRPr>
            </a:lvl8pPr>
            <a:lvl9pPr marL="3822466" indent="-224851" defTabSz="915018" eaLnBrk="0" fontAlgn="base" hangingPunct="0">
              <a:spcBef>
                <a:spcPct val="30000"/>
              </a:spcBef>
              <a:spcAft>
                <a:spcPct val="0"/>
              </a:spcAft>
              <a:defRPr sz="1200">
                <a:solidFill>
                  <a:schemeClr val="tx1"/>
                </a:solidFill>
                <a:latin typeface="Times New Roman" charset="0"/>
                <a:ea typeface="ＭＳ Ｐゴシック" charset="0"/>
              </a:defRPr>
            </a:lvl9pPr>
          </a:lstStyle>
          <a:p>
            <a:fld id="{00AC12CD-CF41-1D4B-9613-9991E3B7A313}" type="slidenum">
              <a:rPr lang="en-US">
                <a:solidFill>
                  <a:schemeClr val="bg1"/>
                </a:solidFill>
              </a:rPr>
              <a:pPr/>
              <a:t>34</a:t>
            </a:fld>
            <a:endParaRPr lang="en-US" dirty="0">
              <a:solidFill>
                <a:schemeClr val="bg1"/>
              </a:solidFill>
            </a:endParaRPr>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xfrm>
            <a:off x="914920" y="4343713"/>
            <a:ext cx="6091151" cy="97413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2261495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Craig</a:t>
            </a:r>
          </a:p>
        </p:txBody>
      </p:sp>
    </p:spTree>
    <p:extLst>
      <p:ext uri="{BB962C8B-B14F-4D97-AF65-F5344CB8AC3E}">
        <p14:creationId xmlns:p14="http://schemas.microsoft.com/office/powerpoint/2010/main" val="40773118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B35DA3E-D01E-AD41-B24A-0A697DB152BE}" type="datetimeFigureOut">
              <a:rPr lang="en-US" smtClean="0"/>
              <a:t>3/4/19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643D756-718A-164E-9CE8-738637616EB4}" type="slidenum">
              <a:rPr lang="en-US" smtClean="0"/>
              <a:t>‹#›</a:t>
            </a:fld>
            <a:endParaRPr lang="en-US" dirty="0"/>
          </a:p>
        </p:txBody>
      </p:sp>
    </p:spTree>
    <p:extLst>
      <p:ext uri="{BB962C8B-B14F-4D97-AF65-F5344CB8AC3E}">
        <p14:creationId xmlns:p14="http://schemas.microsoft.com/office/powerpoint/2010/main" val="20717293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35DA3E-D01E-AD41-B24A-0A697DB152BE}" type="datetimeFigureOut">
              <a:rPr lang="en-US" smtClean="0"/>
              <a:t>3/4/19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643D756-718A-164E-9CE8-738637616EB4}" type="slidenum">
              <a:rPr lang="en-US" smtClean="0"/>
              <a:t>‹#›</a:t>
            </a:fld>
            <a:endParaRPr lang="en-US" dirty="0"/>
          </a:p>
        </p:txBody>
      </p:sp>
    </p:spTree>
    <p:extLst>
      <p:ext uri="{BB962C8B-B14F-4D97-AF65-F5344CB8AC3E}">
        <p14:creationId xmlns:p14="http://schemas.microsoft.com/office/powerpoint/2010/main" val="12216077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35DA3E-D01E-AD41-B24A-0A697DB152BE}" type="datetimeFigureOut">
              <a:rPr lang="en-US" smtClean="0"/>
              <a:t>3/4/19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643D756-718A-164E-9CE8-738637616EB4}" type="slidenum">
              <a:rPr lang="en-US" smtClean="0"/>
              <a:t>‹#›</a:t>
            </a:fld>
            <a:endParaRPr lang="en-US" dirty="0"/>
          </a:p>
        </p:txBody>
      </p:sp>
    </p:spTree>
    <p:extLst>
      <p:ext uri="{BB962C8B-B14F-4D97-AF65-F5344CB8AC3E}">
        <p14:creationId xmlns:p14="http://schemas.microsoft.com/office/powerpoint/2010/main" val="16170158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35DA3E-D01E-AD41-B24A-0A697DB152BE}" type="datetimeFigureOut">
              <a:rPr lang="en-US" smtClean="0"/>
              <a:t>3/4/19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643D756-718A-164E-9CE8-738637616EB4}" type="slidenum">
              <a:rPr lang="en-US" smtClean="0"/>
              <a:t>‹#›</a:t>
            </a:fld>
            <a:endParaRPr lang="en-US" dirty="0"/>
          </a:p>
        </p:txBody>
      </p:sp>
    </p:spTree>
    <p:extLst>
      <p:ext uri="{BB962C8B-B14F-4D97-AF65-F5344CB8AC3E}">
        <p14:creationId xmlns:p14="http://schemas.microsoft.com/office/powerpoint/2010/main" val="2561061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35DA3E-D01E-AD41-B24A-0A697DB152BE}" type="datetimeFigureOut">
              <a:rPr lang="en-US" smtClean="0"/>
              <a:t>3/4/19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643D756-718A-164E-9CE8-738637616EB4}" type="slidenum">
              <a:rPr lang="en-US" smtClean="0"/>
              <a:t>‹#›</a:t>
            </a:fld>
            <a:endParaRPr lang="en-US" dirty="0"/>
          </a:p>
        </p:txBody>
      </p:sp>
    </p:spTree>
    <p:extLst>
      <p:ext uri="{BB962C8B-B14F-4D97-AF65-F5344CB8AC3E}">
        <p14:creationId xmlns:p14="http://schemas.microsoft.com/office/powerpoint/2010/main" val="8182294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B35DA3E-D01E-AD41-B24A-0A697DB152BE}" type="datetimeFigureOut">
              <a:rPr lang="en-US" smtClean="0"/>
              <a:t>3/4/19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643D756-718A-164E-9CE8-738637616EB4}" type="slidenum">
              <a:rPr lang="en-US" smtClean="0"/>
              <a:t>‹#›</a:t>
            </a:fld>
            <a:endParaRPr lang="en-US" dirty="0"/>
          </a:p>
        </p:txBody>
      </p:sp>
    </p:spTree>
    <p:extLst>
      <p:ext uri="{BB962C8B-B14F-4D97-AF65-F5344CB8AC3E}">
        <p14:creationId xmlns:p14="http://schemas.microsoft.com/office/powerpoint/2010/main" val="16439021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B35DA3E-D01E-AD41-B24A-0A697DB152BE}" type="datetimeFigureOut">
              <a:rPr lang="en-US" smtClean="0"/>
              <a:t>3/4/19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643D756-718A-164E-9CE8-738637616EB4}" type="slidenum">
              <a:rPr lang="en-US" smtClean="0"/>
              <a:t>‹#›</a:t>
            </a:fld>
            <a:endParaRPr lang="en-US" dirty="0"/>
          </a:p>
        </p:txBody>
      </p:sp>
    </p:spTree>
    <p:extLst>
      <p:ext uri="{BB962C8B-B14F-4D97-AF65-F5344CB8AC3E}">
        <p14:creationId xmlns:p14="http://schemas.microsoft.com/office/powerpoint/2010/main" val="16859634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B35DA3E-D01E-AD41-B24A-0A697DB152BE}" type="datetimeFigureOut">
              <a:rPr lang="en-US" smtClean="0"/>
              <a:t>3/4/19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643D756-718A-164E-9CE8-738637616EB4}" type="slidenum">
              <a:rPr lang="en-US" smtClean="0"/>
              <a:t>‹#›</a:t>
            </a:fld>
            <a:endParaRPr lang="en-US" dirty="0"/>
          </a:p>
        </p:txBody>
      </p:sp>
    </p:spTree>
    <p:extLst>
      <p:ext uri="{BB962C8B-B14F-4D97-AF65-F5344CB8AC3E}">
        <p14:creationId xmlns:p14="http://schemas.microsoft.com/office/powerpoint/2010/main" val="20884320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35DA3E-D01E-AD41-B24A-0A697DB152BE}" type="datetimeFigureOut">
              <a:rPr lang="en-US" smtClean="0"/>
              <a:t>3/4/19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643D756-718A-164E-9CE8-738637616EB4}" type="slidenum">
              <a:rPr lang="en-US" smtClean="0"/>
              <a:t>‹#›</a:t>
            </a:fld>
            <a:endParaRPr lang="en-US" dirty="0"/>
          </a:p>
        </p:txBody>
      </p:sp>
    </p:spTree>
    <p:extLst>
      <p:ext uri="{BB962C8B-B14F-4D97-AF65-F5344CB8AC3E}">
        <p14:creationId xmlns:p14="http://schemas.microsoft.com/office/powerpoint/2010/main" val="18041999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B35DA3E-D01E-AD41-B24A-0A697DB152BE}" type="datetimeFigureOut">
              <a:rPr lang="en-US" smtClean="0"/>
              <a:t>3/4/19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643D756-718A-164E-9CE8-738637616EB4}" type="slidenum">
              <a:rPr lang="en-US" smtClean="0"/>
              <a:t>‹#›</a:t>
            </a:fld>
            <a:endParaRPr lang="en-US" dirty="0"/>
          </a:p>
        </p:txBody>
      </p:sp>
    </p:spTree>
    <p:extLst>
      <p:ext uri="{BB962C8B-B14F-4D97-AF65-F5344CB8AC3E}">
        <p14:creationId xmlns:p14="http://schemas.microsoft.com/office/powerpoint/2010/main" val="7195984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B35DA3E-D01E-AD41-B24A-0A697DB152BE}" type="datetimeFigureOut">
              <a:rPr lang="en-US" smtClean="0"/>
              <a:t>3/4/19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643D756-718A-164E-9CE8-738637616EB4}" type="slidenum">
              <a:rPr lang="en-US" smtClean="0"/>
              <a:t>‹#›</a:t>
            </a:fld>
            <a:endParaRPr lang="en-US" dirty="0"/>
          </a:p>
        </p:txBody>
      </p:sp>
    </p:spTree>
    <p:extLst>
      <p:ext uri="{BB962C8B-B14F-4D97-AF65-F5344CB8AC3E}">
        <p14:creationId xmlns:p14="http://schemas.microsoft.com/office/powerpoint/2010/main" val="18110018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3">
                <a:lumMod val="0"/>
                <a:lumOff val="100000"/>
                <a:alpha val="0"/>
              </a:schemeClr>
            </a:gs>
            <a:gs pos="100000">
              <a:schemeClr val="accent3">
                <a:lumMod val="45000"/>
                <a:lumOff val="55000"/>
              </a:schemeClr>
            </a:gs>
            <a:gs pos="100000">
              <a:schemeClr val="accent3">
                <a:lumMod val="0"/>
                <a:lumOff val="100000"/>
                <a:alpha val="0"/>
              </a:schemeClr>
            </a:gs>
            <a:gs pos="100000">
              <a:schemeClr val="accent3">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35DA3E-D01E-AD41-B24A-0A697DB152BE}" type="datetimeFigureOut">
              <a:rPr lang="en-US" smtClean="0"/>
              <a:t>3/4/19</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43D756-718A-164E-9CE8-738637616EB4}" type="slidenum">
              <a:rPr lang="en-US" smtClean="0"/>
              <a:t>‹#›</a:t>
            </a:fld>
            <a:endParaRPr lang="en-US" dirty="0"/>
          </a:p>
        </p:txBody>
      </p:sp>
    </p:spTree>
    <p:extLst>
      <p:ext uri="{BB962C8B-B14F-4D97-AF65-F5344CB8AC3E}">
        <p14:creationId xmlns:p14="http://schemas.microsoft.com/office/powerpoint/2010/main" val="13647407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8.svg"/><Relationship Id="rId7" Type="http://schemas.openxmlformats.org/officeDocument/2006/relationships/diagramQuickStyle" Target="../diagrams/quickStyle1.xml"/><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9.jpeg"/><Relationship Id="rId9" Type="http://schemas.microsoft.com/office/2007/relationships/diagramDrawing" Target="../diagrams/drawing1.xml"/></Relationships>
</file>

<file path=ppt/slides/_rels/slide11.xml.rels><?xml version="1.0" encoding="UTF-8" standalone="yes"?>
<Relationships xmlns="http://schemas.openxmlformats.org/package/2006/relationships"><Relationship Id="rId2" Type="http://schemas.openxmlformats.org/officeDocument/2006/relationships/image" Target="../media/image10.tmp"/><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16.sv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1.tif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3.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4.tif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5.tif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hyperlink" Target="http://extranet.cccco.edu/Divisions/TechResearchInfoSys/MIS/DED.aspx" TargetMode="External"/><Relationship Id="rId2" Type="http://schemas.openxmlformats.org/officeDocument/2006/relationships/hyperlink" Target="https://digitalfutures.cccco.edu/Portals/0/Documents/data-element-dictionary.pdf" TargetMode="External"/><Relationship Id="rId1" Type="http://schemas.openxmlformats.org/officeDocument/2006/relationships/slideLayout" Target="../slideLayouts/slideLayout2.xml"/><Relationship Id="rId5" Type="http://schemas.openxmlformats.org/officeDocument/2006/relationships/hyperlink" Target="https://asccc.org/" TargetMode="External"/><Relationship Id="rId4" Type="http://schemas.openxmlformats.org/officeDocument/2006/relationships/hyperlink" Target="https://datamart.cccco.edu/DataMart.aspx" TargetMode="Externa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extranet.cccco.edu/Divisions/TechResearchInfoSys/MIS/DED/Course.aspx" TargetMode="External"/><Relationship Id="rId2" Type="http://schemas.openxmlformats.org/officeDocument/2006/relationships/hyperlink" Target="http://extranet.cccco.edu/Divisions/TechResearchInfoSys/MIS.aspx" TargetMode="External"/><Relationship Id="rId1" Type="http://schemas.openxmlformats.org/officeDocument/2006/relationships/slideLayout" Target="../slideLayouts/slideLayout2.xml"/><Relationship Id="rId4" Type="http://schemas.openxmlformats.org/officeDocument/2006/relationships/hyperlink" Target="https://digitalfutures.cccco.edu/Projects/Student-Success-Metrics"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805630"/>
            <a:ext cx="9144000" cy="1689270"/>
          </a:xfrm>
        </p:spPr>
        <p:txBody>
          <a:bodyPr anchor="ctr">
            <a:normAutofit/>
          </a:bodyPr>
          <a:lstStyle/>
          <a:p>
            <a:r>
              <a:rPr lang="en-US" dirty="0">
                <a:latin typeface="Times New Roman" charset="0"/>
                <a:ea typeface="Times New Roman" charset="0"/>
                <a:cs typeface="Times New Roman" charset="0"/>
              </a:rPr>
              <a:t>Hidden Figures…</a:t>
            </a:r>
          </a:p>
        </p:txBody>
      </p:sp>
      <p:sp>
        <p:nvSpPr>
          <p:cNvPr id="3" name="Subtitle 2"/>
          <p:cNvSpPr>
            <a:spLocks noGrp="1"/>
          </p:cNvSpPr>
          <p:nvPr>
            <p:ph type="subTitle" idx="1"/>
          </p:nvPr>
        </p:nvSpPr>
        <p:spPr>
          <a:xfrm>
            <a:off x="371959" y="3936524"/>
            <a:ext cx="11127784" cy="2662120"/>
          </a:xfrm>
        </p:spPr>
        <p:txBody>
          <a:bodyPr>
            <a:normAutofit fontScale="85000" lnSpcReduction="20000"/>
          </a:bodyPr>
          <a:lstStyle/>
          <a:p>
            <a:pPr algn="l"/>
            <a:r>
              <a:rPr lang="en-US" sz="2800" b="1" i="1" dirty="0">
                <a:latin typeface="Times New Roman" charset="0"/>
                <a:ea typeface="Times New Roman" charset="0"/>
                <a:cs typeface="Times New Roman" charset="0"/>
              </a:rPr>
              <a:t>Janet Fulks</a:t>
            </a:r>
            <a:r>
              <a:rPr lang="en-US" sz="2800" dirty="0">
                <a:latin typeface="Times New Roman" charset="0"/>
                <a:ea typeface="Times New Roman" charset="0"/>
                <a:cs typeface="Times New Roman" charset="0"/>
              </a:rPr>
              <a:t>, ASCCC Guided Pathways Lead</a:t>
            </a:r>
          </a:p>
          <a:p>
            <a:pPr algn="l"/>
            <a:r>
              <a:rPr lang="en-US" sz="2800" b="1" i="1" dirty="0" err="1">
                <a:latin typeface="Times New Roman" charset="0"/>
                <a:ea typeface="Times New Roman" charset="0"/>
                <a:cs typeface="Times New Roman" charset="0"/>
              </a:rPr>
              <a:t>Ginni</a:t>
            </a:r>
            <a:r>
              <a:rPr lang="en-US" sz="2800" b="1" i="1" dirty="0">
                <a:latin typeface="Times New Roman" charset="0"/>
                <a:ea typeface="Times New Roman" charset="0"/>
                <a:cs typeface="Times New Roman" charset="0"/>
              </a:rPr>
              <a:t> May</a:t>
            </a:r>
            <a:r>
              <a:rPr lang="en-US" sz="2800" dirty="0">
                <a:latin typeface="Times New Roman" charset="0"/>
                <a:ea typeface="Times New Roman" charset="0"/>
                <a:cs typeface="Times New Roman" charset="0"/>
              </a:rPr>
              <a:t>, ASCCC Treasurer, Curriculum Chair</a:t>
            </a:r>
          </a:p>
          <a:p>
            <a:pPr algn="l"/>
            <a:r>
              <a:rPr lang="en-US" sz="2800" b="1" i="1" dirty="0">
                <a:latin typeface="Times New Roman" charset="0"/>
                <a:ea typeface="Times New Roman" charset="0"/>
                <a:cs typeface="Times New Roman" charset="0"/>
              </a:rPr>
              <a:t>Jessica </a:t>
            </a:r>
            <a:r>
              <a:rPr lang="en-US" sz="2800" b="1" i="1" dirty="0" err="1">
                <a:latin typeface="Times New Roman" charset="0"/>
                <a:ea typeface="Times New Roman" charset="0"/>
                <a:cs typeface="Times New Roman" charset="0"/>
              </a:rPr>
              <a:t>Chittaphong</a:t>
            </a:r>
            <a:r>
              <a:rPr lang="en-US" sz="2800" dirty="0">
                <a:latin typeface="Times New Roman" charset="0"/>
                <a:ea typeface="Times New Roman" charset="0"/>
                <a:cs typeface="Times New Roman" charset="0"/>
              </a:rPr>
              <a:t>, West Ed</a:t>
            </a:r>
          </a:p>
          <a:p>
            <a:pPr algn="l"/>
            <a:r>
              <a:rPr lang="en-US" sz="2800" b="1" i="1" dirty="0">
                <a:latin typeface="Times New Roman" charset="0"/>
                <a:ea typeface="Times New Roman" charset="0"/>
                <a:cs typeface="Times New Roman" charset="0"/>
              </a:rPr>
              <a:t>Mallory Newell</a:t>
            </a:r>
            <a:r>
              <a:rPr lang="en-US" sz="2800" dirty="0">
                <a:latin typeface="Times New Roman" charset="0"/>
                <a:ea typeface="Times New Roman" charset="0"/>
                <a:cs typeface="Times New Roman" charset="0"/>
              </a:rPr>
              <a:t>, Research and Planning (RP) Group, De Anza College</a:t>
            </a:r>
          </a:p>
          <a:p>
            <a:endParaRPr lang="en-US" dirty="0">
              <a:latin typeface="Times New Roman" charset="0"/>
              <a:ea typeface="Times New Roman" charset="0"/>
              <a:cs typeface="Times New Roman" charset="0"/>
            </a:endParaRPr>
          </a:p>
          <a:p>
            <a:r>
              <a:rPr lang="en-US" sz="2000" dirty="0">
                <a:solidFill>
                  <a:srgbClr val="FF0000"/>
                </a:solidFill>
                <a:latin typeface="Times New Roman" charset="0"/>
                <a:ea typeface="Times New Roman" charset="0"/>
                <a:cs typeface="Times New Roman" charset="0"/>
              </a:rPr>
              <a:t>AB 705 Data Revision Project Recoding Regional Meeting</a:t>
            </a:r>
          </a:p>
          <a:p>
            <a:r>
              <a:rPr lang="en-US" sz="2000" dirty="0">
                <a:solidFill>
                  <a:srgbClr val="FF0000"/>
                </a:solidFill>
                <a:latin typeface="Times New Roman" charset="0"/>
                <a:ea typeface="Times New Roman" charset="0"/>
                <a:cs typeface="Times New Roman" charset="0"/>
              </a:rPr>
              <a:t>March 5, 2019</a:t>
            </a:r>
          </a:p>
        </p:txBody>
      </p:sp>
      <p:pic>
        <p:nvPicPr>
          <p:cNvPr id="4" name="Picture 3" descr="ASCCC_Logo"/>
          <p:cNvPicPr/>
          <p:nvPr/>
        </p:nvPicPr>
        <p:blipFill>
          <a:blip r:embed="rId2"/>
          <a:srcRect/>
          <a:stretch>
            <a:fillRect/>
          </a:stretch>
        </p:blipFill>
        <p:spPr bwMode="auto">
          <a:xfrm>
            <a:off x="3980165" y="577536"/>
            <a:ext cx="4231670" cy="786470"/>
          </a:xfrm>
          <a:prstGeom prst="rect">
            <a:avLst/>
          </a:prstGeom>
          <a:noFill/>
          <a:ln w="9525">
            <a:noFill/>
            <a:miter lim="800000"/>
            <a:headEnd/>
            <a:tailEnd/>
          </a:ln>
        </p:spPr>
      </p:pic>
      <p:pic>
        <p:nvPicPr>
          <p:cNvPr id="6" name="Picture 5">
            <a:extLst>
              <a:ext uri="{FF2B5EF4-FFF2-40B4-BE49-F238E27FC236}">
                <a16:creationId xmlns:a16="http://schemas.microsoft.com/office/drawing/2014/main" id="{11686C9A-1667-3348-B490-86A22EAC187F}"/>
              </a:ext>
            </a:extLst>
          </p:cNvPr>
          <p:cNvPicPr>
            <a:picLocks noChangeAspect="1"/>
          </p:cNvPicPr>
          <p:nvPr/>
        </p:nvPicPr>
        <p:blipFill>
          <a:blip r:embed="rId3"/>
          <a:stretch>
            <a:fillRect/>
          </a:stretch>
        </p:blipFill>
        <p:spPr>
          <a:xfrm rot="1475787">
            <a:off x="8794526" y="3591024"/>
            <a:ext cx="2984790" cy="1651584"/>
          </a:xfrm>
          <a:prstGeom prst="rect">
            <a:avLst/>
          </a:prstGeom>
        </p:spPr>
      </p:pic>
    </p:spTree>
    <p:extLst>
      <p:ext uri="{BB962C8B-B14F-4D97-AF65-F5344CB8AC3E}">
        <p14:creationId xmlns:p14="http://schemas.microsoft.com/office/powerpoint/2010/main" val="7791322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F53367-0E0E-4E91-9173-E54C6BE060E9}"/>
              </a:ext>
            </a:extLst>
          </p:cNvPr>
          <p:cNvSpPr>
            <a:spLocks noGrp="1"/>
          </p:cNvSpPr>
          <p:nvPr>
            <p:ph type="title"/>
          </p:nvPr>
        </p:nvSpPr>
        <p:spPr>
          <a:xfrm>
            <a:off x="5116880" y="1"/>
            <a:ext cx="6422849" cy="1676603"/>
          </a:xfrm>
        </p:spPr>
        <p:txBody>
          <a:bodyPr>
            <a:normAutofit/>
          </a:bodyPr>
          <a:lstStyle/>
          <a:p>
            <a:pPr algn="ctr"/>
            <a:r>
              <a:rPr lang="en-US" b="1" dirty="0">
                <a:latin typeface="Times New Roman" panose="02020603050405020304" pitchFamily="18" charset="0"/>
                <a:cs typeface="Times New Roman" panose="02020603050405020304" pitchFamily="18" charset="0"/>
              </a:rPr>
              <a:t>Student Centered Funding Formula</a:t>
            </a:r>
          </a:p>
        </p:txBody>
      </p:sp>
      <p:sp>
        <p:nvSpPr>
          <p:cNvPr id="73" name="Rectangle 72">
            <a:extLst>
              <a:ext uri="{FF2B5EF4-FFF2-40B4-BE49-F238E27FC236}">
                <a16:creationId xmlns:a16="http://schemas.microsoft.com/office/drawing/2014/main" id="{C95B82D5-A8BB-45BF-BED8-C7B2068921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36008" cy="6858000"/>
          </a:xfrm>
          <a:prstGeom prst="rect">
            <a:avLst/>
          </a:prstGeom>
          <a:solidFill>
            <a:srgbClr val="634D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ounded Rectangle 9">
            <a:extLst>
              <a:ext uri="{FF2B5EF4-FFF2-40B4-BE49-F238E27FC236}">
                <a16:creationId xmlns:a16="http://schemas.microsoft.com/office/drawing/2014/main" id="{296C61EC-FBF4-4216-BE67-6C864D30A0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632" y="484633"/>
            <a:ext cx="3666744"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descr="Children">
            <a:extLst>
              <a:ext uri="{FF2B5EF4-FFF2-40B4-BE49-F238E27FC236}">
                <a16:creationId xmlns:a16="http://schemas.microsoft.com/office/drawing/2014/main" id="{3DDA6671-CA97-4768-BE4F-1A89E604966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04672" y="903421"/>
            <a:ext cx="2668827" cy="2001620"/>
          </a:xfrm>
          <a:prstGeom prst="rect">
            <a:avLst/>
          </a:prstGeom>
          <a:effectLst/>
        </p:spPr>
      </p:pic>
      <p:pic>
        <p:nvPicPr>
          <p:cNvPr id="1026" name="Picture 2" descr="https://media5.picsearch.com/is?3NfUMkS5GgkUgiH6s8O1P01STgN5EQxVe1c7CwAiu68&amp;height=295">
            <a:extLst>
              <a:ext uri="{FF2B5EF4-FFF2-40B4-BE49-F238E27FC236}">
                <a16:creationId xmlns:a16="http://schemas.microsoft.com/office/drawing/2014/main" id="{3DEBD1F2-90B2-462D-9E65-F02F5F9D1B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4673" y="3698654"/>
            <a:ext cx="3026663" cy="196378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Content Placeholder 3">
            <a:extLst>
              <a:ext uri="{FF2B5EF4-FFF2-40B4-BE49-F238E27FC236}">
                <a16:creationId xmlns:a16="http://schemas.microsoft.com/office/drawing/2014/main" id="{1C0B7B24-3591-4C68-AD0B-CE7D3FC93E7A}"/>
              </a:ext>
            </a:extLst>
          </p:cNvPr>
          <p:cNvGraphicFramePr>
            <a:graphicFrameLocks noGrp="1"/>
          </p:cNvGraphicFramePr>
          <p:nvPr>
            <p:ph idx="1"/>
            <p:extLst>
              <p:ext uri="{D42A27DB-BD31-4B8C-83A1-F6EECF244321}">
                <p14:modId xmlns:p14="http://schemas.microsoft.com/office/powerpoint/2010/main" val="3272523706"/>
              </p:ext>
            </p:extLst>
          </p:nvPr>
        </p:nvGraphicFramePr>
        <p:xfrm>
          <a:off x="4636010" y="1574276"/>
          <a:ext cx="7442869" cy="520359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5524407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Vision for Success alignment - Microsoft Word"/>
          <p:cNvPicPr>
            <a:picLocks noChangeAspect="1"/>
          </p:cNvPicPr>
          <p:nvPr/>
        </p:nvPicPr>
        <p:blipFill rotWithShape="1">
          <a:blip r:embed="rId2">
            <a:extLst>
              <a:ext uri="{28A0092B-C50C-407E-A947-70E740481C1C}">
                <a14:useLocalDpi xmlns:a14="http://schemas.microsoft.com/office/drawing/2010/main" val="0"/>
              </a:ext>
            </a:extLst>
          </a:blip>
          <a:srcRect l="14001" t="19587" r="8622" b="11741"/>
          <a:stretch/>
        </p:blipFill>
        <p:spPr>
          <a:xfrm>
            <a:off x="416458" y="284730"/>
            <a:ext cx="11349039" cy="6093303"/>
          </a:xfrm>
          <a:prstGeom prst="rect">
            <a:avLst/>
          </a:prstGeom>
        </p:spPr>
      </p:pic>
    </p:spTree>
    <p:extLst>
      <p:ext uri="{BB962C8B-B14F-4D97-AF65-F5344CB8AC3E}">
        <p14:creationId xmlns:p14="http://schemas.microsoft.com/office/powerpoint/2010/main" val="4086230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CD2EBC-3BAE-3748-925E-C7560430607C}"/>
              </a:ext>
            </a:extLst>
          </p:cNvPr>
          <p:cNvSpPr>
            <a:spLocks noGrp="1"/>
          </p:cNvSpPr>
          <p:nvPr>
            <p:ph type="title"/>
          </p:nvPr>
        </p:nvSpPr>
        <p:spPr/>
        <p:txBody>
          <a:bodyPr/>
          <a:lstStyle/>
          <a:p>
            <a:pPr algn="ctr"/>
            <a:r>
              <a:rPr lang="en-US" b="1" dirty="0">
                <a:solidFill>
                  <a:srgbClr val="0070C0"/>
                </a:solidFill>
                <a:latin typeface="Times New Roman" panose="02020603050405020304" pitchFamily="18" charset="0"/>
                <a:cs typeface="Times New Roman" panose="02020603050405020304" pitchFamily="18" charset="0"/>
              </a:rPr>
              <a:t>AB 705 Data Revision Project</a:t>
            </a:r>
          </a:p>
        </p:txBody>
      </p:sp>
      <p:sp>
        <p:nvSpPr>
          <p:cNvPr id="3" name="Content Placeholder 2">
            <a:extLst>
              <a:ext uri="{FF2B5EF4-FFF2-40B4-BE49-F238E27FC236}">
                <a16:creationId xmlns:a16="http://schemas.microsoft.com/office/drawing/2014/main" id="{37B9680C-6B4B-FD46-92AB-5C2C9BD1D699}"/>
              </a:ext>
            </a:extLst>
          </p:cNvPr>
          <p:cNvSpPr>
            <a:spLocks noGrp="1"/>
          </p:cNvSpPr>
          <p:nvPr>
            <p:ph idx="1"/>
          </p:nvPr>
        </p:nvSpPr>
        <p:spPr/>
        <p:txBody>
          <a:bodyPr>
            <a:normAutofit/>
          </a:bodyPr>
          <a:lstStyle/>
          <a:p>
            <a:pPr>
              <a:buClr>
                <a:srgbClr val="0070C0"/>
              </a:buClr>
            </a:pPr>
            <a:r>
              <a:rPr lang="en-US" sz="3000" dirty="0">
                <a:latin typeface="Times New Roman" panose="02020603050405020304" pitchFamily="18" charset="0"/>
                <a:cs typeface="Times New Roman" panose="02020603050405020304" pitchFamily="18" charset="0"/>
              </a:rPr>
              <a:t>With AB 705, AB 1805, the Student Centered Funding Formula – accurate and meaningful data collection is imperative. </a:t>
            </a:r>
          </a:p>
          <a:p>
            <a:pPr marL="0" indent="0">
              <a:buClr>
                <a:srgbClr val="0070C0"/>
              </a:buClr>
              <a:buNone/>
            </a:pPr>
            <a:endParaRPr lang="en-US" sz="3000" dirty="0">
              <a:latin typeface="Times New Roman" panose="02020603050405020304" pitchFamily="18" charset="0"/>
              <a:cs typeface="Times New Roman" panose="02020603050405020304" pitchFamily="18" charset="0"/>
            </a:endParaRPr>
          </a:p>
          <a:p>
            <a:pPr>
              <a:buClr>
                <a:srgbClr val="0070C0"/>
              </a:buClr>
            </a:pPr>
            <a:r>
              <a:rPr lang="en-US" sz="3000" dirty="0">
                <a:latin typeface="Times New Roman" panose="02020603050405020304" pitchFamily="18" charset="0"/>
                <a:cs typeface="Times New Roman" panose="02020603050405020304" pitchFamily="18" charset="0"/>
              </a:rPr>
              <a:t>The CCCCO contracted West Ed to spearhead the AB 705 Data Revision Project to update coding.</a:t>
            </a:r>
          </a:p>
          <a:p>
            <a:pPr marL="0" indent="0">
              <a:buClr>
                <a:srgbClr val="0070C0"/>
              </a:buClr>
              <a:buNone/>
            </a:pPr>
            <a:endParaRPr lang="en-US" sz="3000" dirty="0">
              <a:latin typeface="Times New Roman" panose="02020603050405020304" pitchFamily="18" charset="0"/>
              <a:cs typeface="Times New Roman" panose="02020603050405020304" pitchFamily="18" charset="0"/>
            </a:endParaRPr>
          </a:p>
          <a:p>
            <a:pPr>
              <a:buClr>
                <a:srgbClr val="0070C0"/>
              </a:buClr>
            </a:pPr>
            <a:r>
              <a:rPr lang="en-US" sz="3000" dirty="0">
                <a:latin typeface="Times New Roman" panose="02020603050405020304" pitchFamily="18" charset="0"/>
                <a:cs typeface="Times New Roman" panose="02020603050405020304" pitchFamily="18" charset="0"/>
              </a:rPr>
              <a:t>Five Workgroups with stakeholder representation: Coordination, MIS, Math, English/Reading, ESL</a:t>
            </a:r>
          </a:p>
        </p:txBody>
      </p:sp>
    </p:spTree>
    <p:extLst>
      <p:ext uri="{BB962C8B-B14F-4D97-AF65-F5344CB8AC3E}">
        <p14:creationId xmlns:p14="http://schemas.microsoft.com/office/powerpoint/2010/main" val="4482906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E650BC-739B-4E0C-A471-4B21C16E8818}"/>
              </a:ext>
            </a:extLst>
          </p:cNvPr>
          <p:cNvSpPr>
            <a:spLocks noGrp="1"/>
          </p:cNvSpPr>
          <p:nvPr>
            <p:ph type="title"/>
          </p:nvPr>
        </p:nvSpPr>
        <p:spPr/>
        <p:txBody>
          <a:bodyPr/>
          <a:lstStyle/>
          <a:p>
            <a:pPr algn="ctr"/>
            <a:r>
              <a:rPr lang="en-US" b="1" dirty="0">
                <a:latin typeface="Times New Roman" panose="02020603050405020304" pitchFamily="18" charset="0"/>
                <a:cs typeface="Times New Roman" panose="02020603050405020304" pitchFamily="18" charset="0"/>
              </a:rPr>
              <a:t>Project Overview</a:t>
            </a:r>
          </a:p>
        </p:txBody>
      </p:sp>
      <p:sp>
        <p:nvSpPr>
          <p:cNvPr id="3" name="Content Placeholder 2">
            <a:extLst>
              <a:ext uri="{FF2B5EF4-FFF2-40B4-BE49-F238E27FC236}">
                <a16:creationId xmlns:a16="http://schemas.microsoft.com/office/drawing/2014/main" id="{878719C4-979E-4ADC-A30A-4E7A1F130D08}"/>
              </a:ext>
            </a:extLst>
          </p:cNvPr>
          <p:cNvSpPr>
            <a:spLocks noGrp="1"/>
          </p:cNvSpPr>
          <p:nvPr>
            <p:ph idx="1"/>
          </p:nvPr>
        </p:nvSpPr>
        <p:spPr/>
        <p:txBody>
          <a:bodyPr>
            <a:normAutofit/>
          </a:bodyPr>
          <a:lstStyle/>
          <a:p>
            <a:pPr marL="0" indent="0">
              <a:buNone/>
            </a:pPr>
            <a:r>
              <a:rPr lang="en-US" dirty="0">
                <a:latin typeface="Times New Roman" panose="02020603050405020304" pitchFamily="18" charset="0"/>
                <a:cs typeface="Times New Roman" panose="02020603050405020304" pitchFamily="18" charset="0"/>
              </a:rPr>
              <a:t>Review existing MIS codes to determine changes needed to support AB705 evaluation:</a:t>
            </a:r>
          </a:p>
          <a:p>
            <a:pPr marL="0" indent="0">
              <a:buNone/>
            </a:pPr>
            <a:endParaRPr lang="en-US" dirty="0">
              <a:latin typeface="Times New Roman" panose="02020603050405020304" pitchFamily="18" charset="0"/>
              <a:cs typeface="Times New Roman" panose="02020603050405020304" pitchFamily="18" charset="0"/>
            </a:endParaRPr>
          </a:p>
          <a:p>
            <a:pPr lvl="1"/>
            <a:r>
              <a:rPr lang="en-US" dirty="0">
                <a:latin typeface="Times New Roman" panose="02020603050405020304" pitchFamily="18" charset="0"/>
                <a:cs typeface="Times New Roman" panose="02020603050405020304" pitchFamily="18" charset="0"/>
              </a:rPr>
              <a:t>Flag (code) for competencies in quantitative reasoning, English/reading, and ESL (integrated into CB21)</a:t>
            </a:r>
          </a:p>
          <a:p>
            <a:pPr lvl="1"/>
            <a:r>
              <a:rPr lang="en-US" dirty="0">
                <a:latin typeface="Times New Roman" panose="02020603050405020304" pitchFamily="18" charset="0"/>
                <a:cs typeface="Times New Roman" panose="02020603050405020304" pitchFamily="18" charset="0"/>
              </a:rPr>
              <a:t>Flag (code) for courses fulfilling general education composition and quantitative reasoning requirements (no existing elements)</a:t>
            </a:r>
          </a:p>
          <a:p>
            <a:pPr lvl="1"/>
            <a:r>
              <a:rPr lang="en-US" dirty="0">
                <a:latin typeface="Times New Roman" panose="02020603050405020304" pitchFamily="18" charset="0"/>
                <a:cs typeface="Times New Roman" panose="02020603050405020304" pitchFamily="18" charset="0"/>
              </a:rPr>
              <a:t>Flag (code) for the specific transfer status of courses (no existing elements)</a:t>
            </a:r>
          </a:p>
          <a:p>
            <a:pPr lvl="1"/>
            <a:r>
              <a:rPr lang="en-US" dirty="0">
                <a:latin typeface="Times New Roman" panose="02020603050405020304" pitchFamily="18" charset="0"/>
                <a:cs typeface="Times New Roman" panose="02020603050405020304" pitchFamily="18" charset="0"/>
              </a:rPr>
              <a:t>Flag for support courses associated with college-level courses (no existing elements)</a:t>
            </a:r>
          </a:p>
          <a:p>
            <a:pPr lvl="1"/>
            <a:endParaRPr lang="en-US" dirty="0">
              <a:latin typeface="Times New Roman" panose="02020603050405020304" pitchFamily="18" charset="0"/>
              <a:cs typeface="Times New Roman" panose="02020603050405020304" pitchFamily="18" charset="0"/>
            </a:endParaRPr>
          </a:p>
          <a:p>
            <a:pPr lvl="1"/>
            <a:endParaRPr lang="en-US" dirty="0">
              <a:latin typeface="Times New Roman" panose="02020603050405020304" pitchFamily="18" charset="0"/>
              <a:cs typeface="Times New Roman" panose="02020603050405020304" pitchFamily="18" charset="0"/>
            </a:endParaRPr>
          </a:p>
          <a:p>
            <a:pPr marL="457200" lvl="1" indent="0">
              <a:buNone/>
            </a:pP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080488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557367"/>
          </a:xfrm>
        </p:spPr>
        <p:txBody>
          <a:bodyPr>
            <a:normAutofit fontScale="90000"/>
          </a:bodyPr>
          <a:lstStyle/>
          <a:p>
            <a:pPr algn="ctr"/>
            <a:r>
              <a:rPr lang="en-US" b="1" dirty="0">
                <a:solidFill>
                  <a:srgbClr val="7030A0"/>
                </a:solidFill>
                <a:latin typeface="Times New Roman" panose="02020603050405020304" pitchFamily="18" charset="0"/>
                <a:cs typeface="Times New Roman" panose="02020603050405020304" pitchFamily="18" charset="0"/>
              </a:rPr>
              <a:t>What do we mean by coding?</a:t>
            </a:r>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2908874462"/>
              </p:ext>
            </p:extLst>
          </p:nvPr>
        </p:nvGraphicFramePr>
        <p:xfrm>
          <a:off x="1008471" y="1171151"/>
          <a:ext cx="10175058" cy="5555836"/>
        </p:xfrm>
        <a:graphic>
          <a:graphicData uri="http://schemas.openxmlformats.org/drawingml/2006/table">
            <a:tbl>
              <a:tblPr>
                <a:tableStyleId>{5C22544A-7EE6-4342-B048-85BDC9FD1C3A}</a:tableStyleId>
              </a:tblPr>
              <a:tblGrid>
                <a:gridCol w="5437832">
                  <a:extLst>
                    <a:ext uri="{9D8B030D-6E8A-4147-A177-3AD203B41FA5}">
                      <a16:colId xmlns:a16="http://schemas.microsoft.com/office/drawing/2014/main" val="20000"/>
                    </a:ext>
                  </a:extLst>
                </a:gridCol>
                <a:gridCol w="1265743">
                  <a:extLst>
                    <a:ext uri="{9D8B030D-6E8A-4147-A177-3AD203B41FA5}">
                      <a16:colId xmlns:a16="http://schemas.microsoft.com/office/drawing/2014/main" val="20001"/>
                    </a:ext>
                  </a:extLst>
                </a:gridCol>
                <a:gridCol w="1185817">
                  <a:extLst>
                    <a:ext uri="{9D8B030D-6E8A-4147-A177-3AD203B41FA5}">
                      <a16:colId xmlns:a16="http://schemas.microsoft.com/office/drawing/2014/main" val="20002"/>
                    </a:ext>
                  </a:extLst>
                </a:gridCol>
                <a:gridCol w="1161266">
                  <a:extLst>
                    <a:ext uri="{9D8B030D-6E8A-4147-A177-3AD203B41FA5}">
                      <a16:colId xmlns:a16="http://schemas.microsoft.com/office/drawing/2014/main" val="20003"/>
                    </a:ext>
                  </a:extLst>
                </a:gridCol>
                <a:gridCol w="1124400">
                  <a:extLst>
                    <a:ext uri="{9D8B030D-6E8A-4147-A177-3AD203B41FA5}">
                      <a16:colId xmlns:a16="http://schemas.microsoft.com/office/drawing/2014/main" val="20004"/>
                    </a:ext>
                  </a:extLst>
                </a:gridCol>
              </a:tblGrid>
              <a:tr h="788751">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2400" u="none" strike="noStrike" dirty="0">
                          <a:solidFill>
                            <a:schemeClr val="bg1"/>
                          </a:solidFill>
                          <a:effectLst/>
                        </a:rPr>
                        <a:t>Student Coding</a:t>
                      </a:r>
                      <a:endParaRPr lang="en-US" sz="2400" b="0" i="0" u="none" strike="noStrike" dirty="0">
                        <a:solidFill>
                          <a:schemeClr val="bg1"/>
                        </a:solidFill>
                        <a:effectLst/>
                        <a:latin typeface="Tahoma"/>
                      </a:endParaRPr>
                    </a:p>
                    <a:p>
                      <a:pPr algn="l" fontAlgn="b"/>
                      <a:endParaRPr lang="en-US" sz="2400" b="0" i="0" u="none" strike="noStrike" dirty="0">
                        <a:solidFill>
                          <a:schemeClr val="bg1"/>
                        </a:solidFill>
                        <a:effectLst/>
                        <a:latin typeface="Calibri"/>
                      </a:endParaRPr>
                    </a:p>
                  </a:txBody>
                  <a:tcPr marL="9525" marR="9525" marT="9525" marB="0" anchor="b">
                    <a:solidFill>
                      <a:srgbClr val="C00000"/>
                    </a:solidFill>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US" sz="1400" u="none" strike="noStrike" dirty="0">
                          <a:solidFill>
                            <a:schemeClr val="bg1"/>
                          </a:solidFill>
                          <a:effectLst/>
                        </a:rPr>
                        <a:t>Fall 2017</a:t>
                      </a:r>
                      <a:endParaRPr lang="en-US" sz="1400" b="0" i="0" u="none" strike="noStrike" dirty="0">
                        <a:solidFill>
                          <a:schemeClr val="bg1"/>
                        </a:solidFill>
                        <a:effectLst/>
                        <a:latin typeface="Tahoma"/>
                      </a:endParaRPr>
                    </a:p>
                    <a:p>
                      <a:pPr algn="l" rtl="0" fontAlgn="ctr"/>
                      <a:r>
                        <a:rPr lang="en-US" sz="1400" u="none" strike="noStrike" dirty="0">
                          <a:solidFill>
                            <a:schemeClr val="bg1"/>
                          </a:solidFill>
                          <a:effectLst/>
                        </a:rPr>
                        <a:t>Unduplicated Head Count</a:t>
                      </a:r>
                      <a:endParaRPr lang="en-US" sz="1400" b="0" i="0" u="none" strike="noStrike" dirty="0">
                        <a:solidFill>
                          <a:schemeClr val="bg1"/>
                        </a:solidFill>
                        <a:effectLst/>
                        <a:latin typeface="Tahoma"/>
                      </a:endParaRPr>
                    </a:p>
                  </a:txBody>
                  <a:tcPr marL="9525" marR="9525" marT="9525" marB="0" anchor="ctr">
                    <a:solidFill>
                      <a:srgbClr val="C00000"/>
                    </a:solidFill>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US" sz="1400" u="none" strike="noStrike" dirty="0">
                          <a:solidFill>
                            <a:schemeClr val="bg1"/>
                          </a:solidFill>
                          <a:effectLst/>
                        </a:rPr>
                        <a:t>Fall 2017</a:t>
                      </a:r>
                      <a:endParaRPr lang="en-US" sz="1400" b="0" i="0" u="none" strike="noStrike" dirty="0">
                        <a:solidFill>
                          <a:schemeClr val="bg1"/>
                        </a:solidFill>
                        <a:effectLst/>
                        <a:latin typeface="Tahoma"/>
                      </a:endParaRPr>
                    </a:p>
                    <a:p>
                      <a:pPr algn="l" rtl="0" fontAlgn="ctr"/>
                      <a:r>
                        <a:rPr lang="en-US" sz="1400" u="none" strike="noStrike" dirty="0">
                          <a:solidFill>
                            <a:schemeClr val="bg1"/>
                          </a:solidFill>
                          <a:effectLst/>
                        </a:rPr>
                        <a:t>Credit FTES</a:t>
                      </a:r>
                      <a:endParaRPr lang="en-US" sz="1400" b="0" i="0" u="none" strike="noStrike" dirty="0">
                        <a:solidFill>
                          <a:schemeClr val="bg1"/>
                        </a:solidFill>
                        <a:effectLst/>
                        <a:latin typeface="Tahoma"/>
                      </a:endParaRPr>
                    </a:p>
                  </a:txBody>
                  <a:tcPr marL="9525" marR="9525" marT="9525" marB="0" anchor="ctr">
                    <a:solidFill>
                      <a:srgbClr val="C00000"/>
                    </a:solidFill>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US" sz="1400" u="none" strike="noStrike" dirty="0">
                          <a:solidFill>
                            <a:schemeClr val="bg1"/>
                          </a:solidFill>
                          <a:effectLst/>
                        </a:rPr>
                        <a:t>Fall 2018</a:t>
                      </a:r>
                      <a:endParaRPr lang="en-US" sz="1400" b="0" i="0" u="none" strike="noStrike" dirty="0">
                        <a:solidFill>
                          <a:schemeClr val="bg1"/>
                        </a:solidFill>
                        <a:effectLst/>
                        <a:latin typeface="Tahoma"/>
                      </a:endParaRPr>
                    </a:p>
                    <a:p>
                      <a:pPr algn="l" rtl="0" fontAlgn="ctr"/>
                      <a:r>
                        <a:rPr lang="en-US" sz="1400" u="none" strike="noStrike" dirty="0">
                          <a:solidFill>
                            <a:schemeClr val="bg1"/>
                          </a:solidFill>
                          <a:effectLst/>
                        </a:rPr>
                        <a:t>Unduplicated Head Count</a:t>
                      </a:r>
                      <a:endParaRPr lang="en-US" sz="1400" b="0" i="0" u="none" strike="noStrike" dirty="0">
                        <a:solidFill>
                          <a:schemeClr val="bg1"/>
                        </a:solidFill>
                        <a:effectLst/>
                        <a:latin typeface="Tahoma"/>
                      </a:endParaRPr>
                    </a:p>
                  </a:txBody>
                  <a:tcPr marL="9525" marR="9525" marT="9525" marB="0" anchor="ctr">
                    <a:solidFill>
                      <a:srgbClr val="C00000"/>
                    </a:solidFill>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US" sz="1400" u="none" strike="noStrike" dirty="0">
                          <a:solidFill>
                            <a:schemeClr val="bg1"/>
                          </a:solidFill>
                          <a:effectLst/>
                        </a:rPr>
                        <a:t>Fall 2018</a:t>
                      </a:r>
                      <a:endParaRPr lang="en-US" sz="1400" b="0" i="0" u="none" strike="noStrike" dirty="0">
                        <a:solidFill>
                          <a:schemeClr val="bg1"/>
                        </a:solidFill>
                        <a:effectLst/>
                        <a:latin typeface="Tahoma"/>
                      </a:endParaRPr>
                    </a:p>
                    <a:p>
                      <a:pPr algn="l" rtl="0" fontAlgn="ctr"/>
                      <a:r>
                        <a:rPr lang="en-US" sz="1400" u="none" strike="noStrike" dirty="0">
                          <a:solidFill>
                            <a:schemeClr val="bg1"/>
                          </a:solidFill>
                          <a:effectLst/>
                        </a:rPr>
                        <a:t>Credit FTES</a:t>
                      </a:r>
                      <a:endParaRPr lang="en-US" sz="1400" b="0" i="0" u="none" strike="noStrike" dirty="0">
                        <a:solidFill>
                          <a:schemeClr val="bg1"/>
                        </a:solidFill>
                        <a:effectLst/>
                        <a:latin typeface="Tahoma"/>
                      </a:endParaRPr>
                    </a:p>
                  </a:txBody>
                  <a:tcPr marL="9525" marR="9525" marT="9525" marB="0" anchor="ctr">
                    <a:solidFill>
                      <a:srgbClr val="C00000"/>
                    </a:solidFill>
                  </a:tcPr>
                </a:tc>
                <a:extLst>
                  <a:ext uri="{0D108BD9-81ED-4DB2-BD59-A6C34878D82A}">
                    <a16:rowId xmlns:a16="http://schemas.microsoft.com/office/drawing/2014/main" val="10000"/>
                  </a:ext>
                </a:extLst>
              </a:tr>
              <a:tr h="309259">
                <a:tc>
                  <a:txBody>
                    <a:bodyPr/>
                    <a:lstStyle/>
                    <a:p>
                      <a:pPr algn="l" rtl="0" fontAlgn="ctr"/>
                      <a:r>
                        <a:rPr lang="en-US" sz="1800" u="none" strike="noStrike" dirty="0">
                          <a:effectLst/>
                        </a:rPr>
                        <a:t>ASEM - Achievement in a Science, Engineering, or Mathematics               </a:t>
                      </a:r>
                      <a:endParaRPr lang="en-US" sz="1800" b="0" i="0" u="none" strike="noStrike" dirty="0">
                        <a:solidFill>
                          <a:srgbClr val="000000"/>
                        </a:solidFill>
                        <a:effectLst/>
                        <a:latin typeface="Tahoma"/>
                      </a:endParaRPr>
                    </a:p>
                  </a:txBody>
                  <a:tcPr marL="9525" marR="9525" marT="9525" marB="0" anchor="ctr"/>
                </a:tc>
                <a:tc>
                  <a:txBody>
                    <a:bodyPr/>
                    <a:lstStyle/>
                    <a:p>
                      <a:pPr algn="r" rtl="0" fontAlgn="ctr"/>
                      <a:r>
                        <a:rPr lang="en-US" sz="1800" u="none" strike="noStrike">
                          <a:effectLst/>
                        </a:rPr>
                        <a:t>17</a:t>
                      </a:r>
                      <a:endParaRPr lang="en-US" sz="1800" b="0" i="0" u="none" strike="noStrike">
                        <a:solidFill>
                          <a:srgbClr val="000000"/>
                        </a:solidFill>
                        <a:effectLst/>
                        <a:latin typeface="Tahoma"/>
                      </a:endParaRPr>
                    </a:p>
                  </a:txBody>
                  <a:tcPr marL="9525" marR="9525" marT="9525" marB="0" anchor="ctr"/>
                </a:tc>
                <a:tc>
                  <a:txBody>
                    <a:bodyPr/>
                    <a:lstStyle/>
                    <a:p>
                      <a:pPr algn="r" rtl="0" fontAlgn="ctr"/>
                      <a:r>
                        <a:rPr lang="en-US" sz="1800" u="none" strike="noStrike">
                          <a:effectLst/>
                        </a:rPr>
                        <a:t>9.14</a:t>
                      </a:r>
                      <a:endParaRPr lang="en-US" sz="1800" b="0" i="0" u="none" strike="noStrike">
                        <a:solidFill>
                          <a:srgbClr val="000000"/>
                        </a:solidFill>
                        <a:effectLst/>
                        <a:latin typeface="Tahoma"/>
                      </a:endParaRPr>
                    </a:p>
                  </a:txBody>
                  <a:tcPr marL="9525" marR="9525" marT="9525" marB="0" anchor="ctr"/>
                </a:tc>
                <a:tc>
                  <a:txBody>
                    <a:bodyPr/>
                    <a:lstStyle/>
                    <a:p>
                      <a:pPr algn="r" rtl="0" fontAlgn="ctr"/>
                      <a:r>
                        <a:rPr lang="en-US" sz="1800" u="none" strike="noStrike">
                          <a:effectLst/>
                        </a:rPr>
                        <a:t>16</a:t>
                      </a:r>
                      <a:endParaRPr lang="en-US" sz="1800" b="0" i="0" u="none" strike="noStrike">
                        <a:solidFill>
                          <a:srgbClr val="000000"/>
                        </a:solidFill>
                        <a:effectLst/>
                        <a:latin typeface="Tahoma"/>
                      </a:endParaRPr>
                    </a:p>
                  </a:txBody>
                  <a:tcPr marL="9525" marR="9525" marT="9525" marB="0" anchor="ctr"/>
                </a:tc>
                <a:tc>
                  <a:txBody>
                    <a:bodyPr/>
                    <a:lstStyle/>
                    <a:p>
                      <a:pPr algn="r" rtl="0" fontAlgn="ctr"/>
                      <a:r>
                        <a:rPr lang="en-US" sz="1800" u="none" strike="noStrike">
                          <a:effectLst/>
                        </a:rPr>
                        <a:t>9.11</a:t>
                      </a:r>
                      <a:endParaRPr lang="en-US" sz="1800" b="0" i="0" u="none" strike="noStrike">
                        <a:solidFill>
                          <a:srgbClr val="000000"/>
                        </a:solidFill>
                        <a:effectLst/>
                        <a:latin typeface="Tahoma"/>
                      </a:endParaRPr>
                    </a:p>
                  </a:txBody>
                  <a:tcPr marL="9525" marR="9525" marT="9525" marB="0" anchor="ctr"/>
                </a:tc>
                <a:extLst>
                  <a:ext uri="{0D108BD9-81ED-4DB2-BD59-A6C34878D82A}">
                    <a16:rowId xmlns:a16="http://schemas.microsoft.com/office/drawing/2014/main" val="10001"/>
                  </a:ext>
                </a:extLst>
              </a:tr>
              <a:tr h="309259">
                <a:tc>
                  <a:txBody>
                    <a:bodyPr/>
                    <a:lstStyle/>
                    <a:p>
                      <a:pPr algn="l" rtl="0" fontAlgn="ctr"/>
                      <a:r>
                        <a:rPr lang="en-US" sz="1800" u="none" strike="noStrike" dirty="0">
                          <a:effectLst/>
                        </a:rPr>
                        <a:t>CalWORKs - California Work Opportunity &amp; Responsibility to Kids            </a:t>
                      </a:r>
                      <a:endParaRPr lang="en-US" sz="1800" b="0" i="0" u="none" strike="noStrike" dirty="0">
                        <a:solidFill>
                          <a:srgbClr val="000000"/>
                        </a:solidFill>
                        <a:effectLst/>
                        <a:latin typeface="Tahoma"/>
                      </a:endParaRPr>
                    </a:p>
                  </a:txBody>
                  <a:tcPr marL="9525" marR="9525" marT="9525" marB="0" anchor="ctr"/>
                </a:tc>
                <a:tc>
                  <a:txBody>
                    <a:bodyPr/>
                    <a:lstStyle/>
                    <a:p>
                      <a:pPr algn="r" rtl="0" fontAlgn="ctr"/>
                      <a:r>
                        <a:rPr lang="en-US" sz="1800" u="none" strike="noStrike">
                          <a:effectLst/>
                        </a:rPr>
                        <a:t>48</a:t>
                      </a:r>
                      <a:endParaRPr lang="en-US" sz="1800" b="0" i="0" u="none" strike="noStrike">
                        <a:solidFill>
                          <a:srgbClr val="000000"/>
                        </a:solidFill>
                        <a:effectLst/>
                        <a:latin typeface="Tahoma"/>
                      </a:endParaRPr>
                    </a:p>
                  </a:txBody>
                  <a:tcPr marL="9525" marR="9525" marT="9525" marB="0" anchor="ctr"/>
                </a:tc>
                <a:tc>
                  <a:txBody>
                    <a:bodyPr/>
                    <a:lstStyle/>
                    <a:p>
                      <a:pPr algn="r" rtl="0" fontAlgn="ctr"/>
                      <a:r>
                        <a:rPr lang="en-US" sz="1800" u="none" strike="noStrike">
                          <a:effectLst/>
                        </a:rPr>
                        <a:t>20.48</a:t>
                      </a:r>
                      <a:endParaRPr lang="en-US" sz="1800" b="0" i="0" u="none" strike="noStrike">
                        <a:solidFill>
                          <a:srgbClr val="000000"/>
                        </a:solidFill>
                        <a:effectLst/>
                        <a:latin typeface="Tahoma"/>
                      </a:endParaRPr>
                    </a:p>
                  </a:txBody>
                  <a:tcPr marL="9525" marR="9525" marT="9525" marB="0" anchor="ctr"/>
                </a:tc>
                <a:tc>
                  <a:txBody>
                    <a:bodyPr/>
                    <a:lstStyle/>
                    <a:p>
                      <a:pPr algn="r" rtl="0" fontAlgn="ctr"/>
                      <a:r>
                        <a:rPr lang="en-US" sz="1800" u="none" strike="noStrike">
                          <a:effectLst/>
                        </a:rPr>
                        <a:t>51</a:t>
                      </a:r>
                      <a:endParaRPr lang="en-US" sz="1800" b="0" i="0" u="none" strike="noStrike">
                        <a:solidFill>
                          <a:srgbClr val="000000"/>
                        </a:solidFill>
                        <a:effectLst/>
                        <a:latin typeface="Tahoma"/>
                      </a:endParaRPr>
                    </a:p>
                  </a:txBody>
                  <a:tcPr marL="9525" marR="9525" marT="9525" marB="0" anchor="ctr"/>
                </a:tc>
                <a:tc>
                  <a:txBody>
                    <a:bodyPr/>
                    <a:lstStyle/>
                    <a:p>
                      <a:pPr algn="r" rtl="0" fontAlgn="ctr"/>
                      <a:r>
                        <a:rPr lang="en-US" sz="1800" u="none" strike="noStrike">
                          <a:effectLst/>
                        </a:rPr>
                        <a:t>24.10</a:t>
                      </a:r>
                      <a:endParaRPr lang="en-US" sz="1800" b="0" i="0" u="none" strike="noStrike">
                        <a:solidFill>
                          <a:srgbClr val="000000"/>
                        </a:solidFill>
                        <a:effectLst/>
                        <a:latin typeface="Tahoma"/>
                      </a:endParaRPr>
                    </a:p>
                  </a:txBody>
                  <a:tcPr marL="9525" marR="9525" marT="9525" marB="0" anchor="ctr"/>
                </a:tc>
                <a:extLst>
                  <a:ext uri="{0D108BD9-81ED-4DB2-BD59-A6C34878D82A}">
                    <a16:rowId xmlns:a16="http://schemas.microsoft.com/office/drawing/2014/main" val="10002"/>
                  </a:ext>
                </a:extLst>
              </a:tr>
              <a:tr h="309259">
                <a:tc>
                  <a:txBody>
                    <a:bodyPr/>
                    <a:lstStyle/>
                    <a:p>
                      <a:pPr algn="l" rtl="0" fontAlgn="ctr"/>
                      <a:r>
                        <a:rPr lang="en-US" sz="1800" u="none" strike="noStrike" dirty="0">
                          <a:effectLst/>
                        </a:rPr>
                        <a:t>CARE - Cooperative Agencies Resources for Education                        </a:t>
                      </a:r>
                      <a:endParaRPr lang="en-US" sz="1800" b="0" i="0" u="none" strike="noStrike" dirty="0">
                        <a:solidFill>
                          <a:srgbClr val="000000"/>
                        </a:solidFill>
                        <a:effectLst/>
                        <a:latin typeface="Tahoma"/>
                      </a:endParaRPr>
                    </a:p>
                  </a:txBody>
                  <a:tcPr marL="9525" marR="9525" marT="9525" marB="0" anchor="ctr"/>
                </a:tc>
                <a:tc>
                  <a:txBody>
                    <a:bodyPr/>
                    <a:lstStyle/>
                    <a:p>
                      <a:pPr algn="r" rtl="0" fontAlgn="ctr"/>
                      <a:r>
                        <a:rPr lang="en-US" sz="1800" u="none" strike="noStrike" dirty="0">
                          <a:effectLst/>
                        </a:rPr>
                        <a:t>76</a:t>
                      </a:r>
                      <a:endParaRPr lang="en-US" sz="1800" b="0" i="0" u="none" strike="noStrike" dirty="0">
                        <a:solidFill>
                          <a:srgbClr val="000000"/>
                        </a:solidFill>
                        <a:effectLst/>
                        <a:latin typeface="Tahoma"/>
                      </a:endParaRPr>
                    </a:p>
                  </a:txBody>
                  <a:tcPr marL="9525" marR="9525" marT="9525" marB="0" anchor="ctr"/>
                </a:tc>
                <a:tc>
                  <a:txBody>
                    <a:bodyPr/>
                    <a:lstStyle/>
                    <a:p>
                      <a:pPr algn="r" rtl="0" fontAlgn="ctr"/>
                      <a:r>
                        <a:rPr lang="en-US" sz="1800" u="none" strike="noStrike" dirty="0">
                          <a:effectLst/>
                        </a:rPr>
                        <a:t>33.82</a:t>
                      </a:r>
                      <a:endParaRPr lang="en-US" sz="1800" b="0" i="0" u="none" strike="noStrike" dirty="0">
                        <a:solidFill>
                          <a:srgbClr val="000000"/>
                        </a:solidFill>
                        <a:effectLst/>
                        <a:latin typeface="Tahoma"/>
                      </a:endParaRPr>
                    </a:p>
                  </a:txBody>
                  <a:tcPr marL="9525" marR="9525" marT="9525" marB="0" anchor="ctr"/>
                </a:tc>
                <a:tc>
                  <a:txBody>
                    <a:bodyPr/>
                    <a:lstStyle/>
                    <a:p>
                      <a:pPr algn="r" rtl="0" fontAlgn="ctr"/>
                      <a:r>
                        <a:rPr lang="en-US" sz="1800" u="none" strike="noStrike">
                          <a:effectLst/>
                        </a:rPr>
                        <a:t>52</a:t>
                      </a:r>
                      <a:endParaRPr lang="en-US" sz="1800" b="0" i="0" u="none" strike="noStrike">
                        <a:solidFill>
                          <a:srgbClr val="000000"/>
                        </a:solidFill>
                        <a:effectLst/>
                        <a:latin typeface="Tahoma"/>
                      </a:endParaRPr>
                    </a:p>
                  </a:txBody>
                  <a:tcPr marL="9525" marR="9525" marT="9525" marB="0" anchor="ctr"/>
                </a:tc>
                <a:tc>
                  <a:txBody>
                    <a:bodyPr/>
                    <a:lstStyle/>
                    <a:p>
                      <a:pPr algn="r" rtl="0" fontAlgn="ctr"/>
                      <a:r>
                        <a:rPr lang="en-US" sz="1800" u="none" strike="noStrike">
                          <a:effectLst/>
                        </a:rPr>
                        <a:t>24.33</a:t>
                      </a:r>
                      <a:endParaRPr lang="en-US" sz="1800" b="0" i="0" u="none" strike="noStrike">
                        <a:solidFill>
                          <a:srgbClr val="000000"/>
                        </a:solidFill>
                        <a:effectLst/>
                        <a:latin typeface="Tahoma"/>
                      </a:endParaRPr>
                    </a:p>
                  </a:txBody>
                  <a:tcPr marL="9525" marR="9525" marT="9525" marB="0" anchor="ctr"/>
                </a:tc>
                <a:extLst>
                  <a:ext uri="{0D108BD9-81ED-4DB2-BD59-A6C34878D82A}">
                    <a16:rowId xmlns:a16="http://schemas.microsoft.com/office/drawing/2014/main" val="10003"/>
                  </a:ext>
                </a:extLst>
              </a:tr>
              <a:tr h="309259">
                <a:tc>
                  <a:txBody>
                    <a:bodyPr/>
                    <a:lstStyle/>
                    <a:p>
                      <a:pPr algn="l" rtl="0" fontAlgn="ctr"/>
                      <a:r>
                        <a:rPr lang="en-US" sz="1800" u="none" strike="noStrike">
                          <a:effectLst/>
                        </a:rPr>
                        <a:t>DSPS - Disabled Students Programs &amp; Services                               </a:t>
                      </a:r>
                      <a:endParaRPr lang="en-US" sz="1800" b="0" i="0" u="none" strike="noStrike">
                        <a:solidFill>
                          <a:srgbClr val="000000"/>
                        </a:solidFill>
                        <a:effectLst/>
                        <a:latin typeface="Tahoma"/>
                      </a:endParaRPr>
                    </a:p>
                  </a:txBody>
                  <a:tcPr marL="9525" marR="9525" marT="9525" marB="0" anchor="ctr"/>
                </a:tc>
                <a:tc>
                  <a:txBody>
                    <a:bodyPr/>
                    <a:lstStyle/>
                    <a:p>
                      <a:pPr algn="r" rtl="0" fontAlgn="ctr"/>
                      <a:r>
                        <a:rPr lang="en-US" sz="1800" u="none" strike="noStrike">
                          <a:effectLst/>
                        </a:rPr>
                        <a:t>668</a:t>
                      </a:r>
                      <a:endParaRPr lang="en-US" sz="1800" b="0" i="0" u="none" strike="noStrike">
                        <a:solidFill>
                          <a:srgbClr val="000000"/>
                        </a:solidFill>
                        <a:effectLst/>
                        <a:latin typeface="Tahoma"/>
                      </a:endParaRPr>
                    </a:p>
                  </a:txBody>
                  <a:tcPr marL="9525" marR="9525" marT="9525" marB="0" anchor="ctr"/>
                </a:tc>
                <a:tc>
                  <a:txBody>
                    <a:bodyPr/>
                    <a:lstStyle/>
                    <a:p>
                      <a:pPr algn="r" rtl="0" fontAlgn="ctr"/>
                      <a:r>
                        <a:rPr lang="en-US" sz="1800" u="none" strike="noStrike" dirty="0">
                          <a:effectLst/>
                        </a:rPr>
                        <a:t>244.65</a:t>
                      </a:r>
                      <a:endParaRPr lang="en-US" sz="1800" b="0" i="0" u="none" strike="noStrike" dirty="0">
                        <a:solidFill>
                          <a:srgbClr val="000000"/>
                        </a:solidFill>
                        <a:effectLst/>
                        <a:latin typeface="Tahoma"/>
                      </a:endParaRPr>
                    </a:p>
                  </a:txBody>
                  <a:tcPr marL="9525" marR="9525" marT="9525" marB="0" anchor="ctr"/>
                </a:tc>
                <a:tc>
                  <a:txBody>
                    <a:bodyPr/>
                    <a:lstStyle/>
                    <a:p>
                      <a:pPr algn="r" rtl="0" fontAlgn="ctr"/>
                      <a:r>
                        <a:rPr lang="en-US" sz="1800" u="none" strike="noStrike">
                          <a:effectLst/>
                        </a:rPr>
                        <a:t>727</a:t>
                      </a:r>
                      <a:endParaRPr lang="en-US" sz="1800" b="0" i="0" u="none" strike="noStrike">
                        <a:solidFill>
                          <a:srgbClr val="000000"/>
                        </a:solidFill>
                        <a:effectLst/>
                        <a:latin typeface="Tahoma"/>
                      </a:endParaRPr>
                    </a:p>
                  </a:txBody>
                  <a:tcPr marL="9525" marR="9525" marT="9525" marB="0" anchor="ctr"/>
                </a:tc>
                <a:tc>
                  <a:txBody>
                    <a:bodyPr/>
                    <a:lstStyle/>
                    <a:p>
                      <a:pPr algn="r" rtl="0" fontAlgn="ctr"/>
                      <a:r>
                        <a:rPr lang="en-US" sz="1800" u="none" strike="noStrike">
                          <a:effectLst/>
                        </a:rPr>
                        <a:t>268.75</a:t>
                      </a:r>
                      <a:endParaRPr lang="en-US" sz="1800" b="0" i="0" u="none" strike="noStrike">
                        <a:solidFill>
                          <a:srgbClr val="000000"/>
                        </a:solidFill>
                        <a:effectLst/>
                        <a:latin typeface="Tahoma"/>
                      </a:endParaRPr>
                    </a:p>
                  </a:txBody>
                  <a:tcPr marL="9525" marR="9525" marT="9525" marB="0" anchor="ctr"/>
                </a:tc>
                <a:extLst>
                  <a:ext uri="{0D108BD9-81ED-4DB2-BD59-A6C34878D82A}">
                    <a16:rowId xmlns:a16="http://schemas.microsoft.com/office/drawing/2014/main" val="10004"/>
                  </a:ext>
                </a:extLst>
              </a:tr>
              <a:tr h="309259">
                <a:tc>
                  <a:txBody>
                    <a:bodyPr/>
                    <a:lstStyle/>
                    <a:p>
                      <a:pPr algn="l" rtl="0" fontAlgn="ctr"/>
                      <a:r>
                        <a:rPr lang="en-US" sz="1800" u="none" strike="noStrike">
                          <a:effectLst/>
                        </a:rPr>
                        <a:t>EOPS - Extended Opportunity Programs &amp; Services                            </a:t>
                      </a:r>
                      <a:endParaRPr lang="en-US" sz="1800" b="0" i="0" u="none" strike="noStrike">
                        <a:solidFill>
                          <a:srgbClr val="000000"/>
                        </a:solidFill>
                        <a:effectLst/>
                        <a:latin typeface="Tahoma"/>
                      </a:endParaRPr>
                    </a:p>
                  </a:txBody>
                  <a:tcPr marL="9525" marR="9525" marT="9525" marB="0" anchor="ctr"/>
                </a:tc>
                <a:tc>
                  <a:txBody>
                    <a:bodyPr/>
                    <a:lstStyle/>
                    <a:p>
                      <a:pPr algn="r" rtl="0" fontAlgn="ctr"/>
                      <a:r>
                        <a:rPr lang="en-US" sz="1800" u="none" strike="noStrike">
                          <a:effectLst/>
                        </a:rPr>
                        <a:t>1,334</a:t>
                      </a:r>
                      <a:endParaRPr lang="en-US" sz="1800" b="0" i="0" u="none" strike="noStrike">
                        <a:solidFill>
                          <a:srgbClr val="000000"/>
                        </a:solidFill>
                        <a:effectLst/>
                        <a:latin typeface="Tahoma"/>
                      </a:endParaRPr>
                    </a:p>
                  </a:txBody>
                  <a:tcPr marL="9525" marR="9525" marT="9525" marB="0" anchor="ctr"/>
                </a:tc>
                <a:tc>
                  <a:txBody>
                    <a:bodyPr/>
                    <a:lstStyle/>
                    <a:p>
                      <a:pPr algn="r" rtl="0" fontAlgn="ctr"/>
                      <a:r>
                        <a:rPr lang="en-US" sz="1800" u="none" strike="noStrike" dirty="0">
                          <a:effectLst/>
                        </a:rPr>
                        <a:t>649.87</a:t>
                      </a:r>
                      <a:endParaRPr lang="en-US" sz="1800" b="0" i="0" u="none" strike="noStrike" dirty="0">
                        <a:solidFill>
                          <a:srgbClr val="000000"/>
                        </a:solidFill>
                        <a:effectLst/>
                        <a:latin typeface="Tahoma"/>
                      </a:endParaRPr>
                    </a:p>
                  </a:txBody>
                  <a:tcPr marL="9525" marR="9525" marT="9525" marB="0" anchor="ctr"/>
                </a:tc>
                <a:tc>
                  <a:txBody>
                    <a:bodyPr/>
                    <a:lstStyle/>
                    <a:p>
                      <a:pPr algn="r" rtl="0" fontAlgn="ctr"/>
                      <a:r>
                        <a:rPr lang="en-US" sz="1800" u="none" strike="noStrike">
                          <a:effectLst/>
                        </a:rPr>
                        <a:t>1,671</a:t>
                      </a:r>
                      <a:endParaRPr lang="en-US" sz="1800" b="0" i="0" u="none" strike="noStrike">
                        <a:solidFill>
                          <a:srgbClr val="000000"/>
                        </a:solidFill>
                        <a:effectLst/>
                        <a:latin typeface="Tahoma"/>
                      </a:endParaRPr>
                    </a:p>
                  </a:txBody>
                  <a:tcPr marL="9525" marR="9525" marT="9525" marB="0" anchor="ctr"/>
                </a:tc>
                <a:tc>
                  <a:txBody>
                    <a:bodyPr/>
                    <a:lstStyle/>
                    <a:p>
                      <a:pPr algn="r" rtl="0" fontAlgn="ctr"/>
                      <a:r>
                        <a:rPr lang="en-US" sz="1800" u="none" strike="noStrike">
                          <a:effectLst/>
                        </a:rPr>
                        <a:t>805.85</a:t>
                      </a:r>
                      <a:endParaRPr lang="en-US" sz="1800" b="0" i="0" u="none" strike="noStrike">
                        <a:solidFill>
                          <a:srgbClr val="000000"/>
                        </a:solidFill>
                        <a:effectLst/>
                        <a:latin typeface="Tahoma"/>
                      </a:endParaRPr>
                    </a:p>
                  </a:txBody>
                  <a:tcPr marL="9525" marR="9525" marT="9525" marB="0" anchor="ctr"/>
                </a:tc>
                <a:extLst>
                  <a:ext uri="{0D108BD9-81ED-4DB2-BD59-A6C34878D82A}">
                    <a16:rowId xmlns:a16="http://schemas.microsoft.com/office/drawing/2014/main" val="10005"/>
                  </a:ext>
                </a:extLst>
              </a:tr>
              <a:tr h="309259">
                <a:tc>
                  <a:txBody>
                    <a:bodyPr/>
                    <a:lstStyle/>
                    <a:p>
                      <a:pPr algn="l" rtl="0" fontAlgn="ctr"/>
                      <a:r>
                        <a:rPr lang="en-US" sz="1800" u="none" strike="noStrike">
                          <a:effectLst/>
                        </a:rPr>
                        <a:t>First Generation                                                           </a:t>
                      </a:r>
                      <a:endParaRPr lang="en-US" sz="1800" b="0" i="0" u="none" strike="noStrike">
                        <a:solidFill>
                          <a:srgbClr val="000000"/>
                        </a:solidFill>
                        <a:effectLst/>
                        <a:latin typeface="Tahoma"/>
                      </a:endParaRPr>
                    </a:p>
                  </a:txBody>
                  <a:tcPr marL="9525" marR="9525" marT="9525" marB="0" anchor="ctr"/>
                </a:tc>
                <a:tc>
                  <a:txBody>
                    <a:bodyPr/>
                    <a:lstStyle/>
                    <a:p>
                      <a:pPr algn="r" rtl="0" fontAlgn="ctr"/>
                      <a:r>
                        <a:rPr lang="en-US" sz="1800" u="none" strike="noStrike">
                          <a:effectLst/>
                        </a:rPr>
                        <a:t>10,960</a:t>
                      </a:r>
                      <a:endParaRPr lang="en-US" sz="1800" b="0" i="0" u="none" strike="noStrike">
                        <a:solidFill>
                          <a:srgbClr val="000000"/>
                        </a:solidFill>
                        <a:effectLst/>
                        <a:latin typeface="Tahoma"/>
                      </a:endParaRPr>
                    </a:p>
                  </a:txBody>
                  <a:tcPr marL="9525" marR="9525" marT="9525" marB="0" anchor="ctr"/>
                </a:tc>
                <a:tc>
                  <a:txBody>
                    <a:bodyPr/>
                    <a:lstStyle/>
                    <a:p>
                      <a:pPr algn="r" rtl="0" fontAlgn="ctr"/>
                      <a:r>
                        <a:rPr lang="en-US" sz="1800" u="none" strike="noStrike" dirty="0">
                          <a:effectLst/>
                        </a:rPr>
                        <a:t>3,592.65</a:t>
                      </a:r>
                      <a:endParaRPr lang="en-US" sz="1800" b="0" i="0" u="none" strike="noStrike" dirty="0">
                        <a:solidFill>
                          <a:srgbClr val="000000"/>
                        </a:solidFill>
                        <a:effectLst/>
                        <a:latin typeface="Tahoma"/>
                      </a:endParaRPr>
                    </a:p>
                  </a:txBody>
                  <a:tcPr marL="9525" marR="9525" marT="9525" marB="0" anchor="ctr"/>
                </a:tc>
                <a:tc>
                  <a:txBody>
                    <a:bodyPr/>
                    <a:lstStyle/>
                    <a:p>
                      <a:pPr algn="r" rtl="0" fontAlgn="ctr"/>
                      <a:r>
                        <a:rPr lang="en-US" sz="1800" u="none" strike="noStrike">
                          <a:effectLst/>
                        </a:rPr>
                        <a:t>12,276</a:t>
                      </a:r>
                      <a:endParaRPr lang="en-US" sz="1800" b="0" i="0" u="none" strike="noStrike">
                        <a:solidFill>
                          <a:srgbClr val="000000"/>
                        </a:solidFill>
                        <a:effectLst/>
                        <a:latin typeface="Tahoma"/>
                      </a:endParaRPr>
                    </a:p>
                  </a:txBody>
                  <a:tcPr marL="9525" marR="9525" marT="9525" marB="0" anchor="ctr"/>
                </a:tc>
                <a:tc>
                  <a:txBody>
                    <a:bodyPr/>
                    <a:lstStyle/>
                    <a:p>
                      <a:pPr algn="r" rtl="0" fontAlgn="ctr"/>
                      <a:r>
                        <a:rPr lang="en-US" sz="1800" u="none" strike="noStrike">
                          <a:effectLst/>
                        </a:rPr>
                        <a:t>4,019.72</a:t>
                      </a:r>
                      <a:endParaRPr lang="en-US" sz="1800" b="0" i="0" u="none" strike="noStrike">
                        <a:solidFill>
                          <a:srgbClr val="000000"/>
                        </a:solidFill>
                        <a:effectLst/>
                        <a:latin typeface="Tahoma"/>
                      </a:endParaRPr>
                    </a:p>
                  </a:txBody>
                  <a:tcPr marL="9525" marR="9525" marT="9525" marB="0" anchor="ctr"/>
                </a:tc>
                <a:extLst>
                  <a:ext uri="{0D108BD9-81ED-4DB2-BD59-A6C34878D82A}">
                    <a16:rowId xmlns:a16="http://schemas.microsoft.com/office/drawing/2014/main" val="10006"/>
                  </a:ext>
                </a:extLst>
              </a:tr>
              <a:tr h="309259">
                <a:tc>
                  <a:txBody>
                    <a:bodyPr/>
                    <a:lstStyle/>
                    <a:p>
                      <a:pPr algn="l" rtl="0" fontAlgn="ctr"/>
                      <a:r>
                        <a:rPr lang="en-US" sz="1800" u="none" strike="noStrike" dirty="0">
                          <a:effectLst/>
                        </a:rPr>
                        <a:t>Foster Youth                                                               </a:t>
                      </a:r>
                      <a:endParaRPr lang="en-US" sz="1800" b="0" i="0" u="none" strike="noStrike" dirty="0">
                        <a:solidFill>
                          <a:srgbClr val="000000"/>
                        </a:solidFill>
                        <a:effectLst/>
                        <a:latin typeface="Tahoma"/>
                      </a:endParaRPr>
                    </a:p>
                  </a:txBody>
                  <a:tcPr marL="9525" marR="9525" marT="9525" marB="0" anchor="ctr"/>
                </a:tc>
                <a:tc>
                  <a:txBody>
                    <a:bodyPr/>
                    <a:lstStyle/>
                    <a:p>
                      <a:pPr algn="r" rtl="0" fontAlgn="ctr"/>
                      <a:r>
                        <a:rPr lang="en-US" sz="1800" u="none" strike="noStrike">
                          <a:effectLst/>
                        </a:rPr>
                        <a:t>188</a:t>
                      </a:r>
                      <a:endParaRPr lang="en-US" sz="1800" b="0" i="0" u="none" strike="noStrike">
                        <a:solidFill>
                          <a:srgbClr val="000000"/>
                        </a:solidFill>
                        <a:effectLst/>
                        <a:latin typeface="Tahoma"/>
                      </a:endParaRPr>
                    </a:p>
                  </a:txBody>
                  <a:tcPr marL="9525" marR="9525" marT="9525" marB="0" anchor="ctr"/>
                </a:tc>
                <a:tc>
                  <a:txBody>
                    <a:bodyPr/>
                    <a:lstStyle/>
                    <a:p>
                      <a:pPr algn="r" rtl="0" fontAlgn="ctr"/>
                      <a:r>
                        <a:rPr lang="en-US" sz="1800" u="none" strike="noStrike" dirty="0">
                          <a:effectLst/>
                        </a:rPr>
                        <a:t>61.28</a:t>
                      </a:r>
                      <a:endParaRPr lang="en-US" sz="1800" b="0" i="0" u="none" strike="noStrike" dirty="0">
                        <a:solidFill>
                          <a:srgbClr val="000000"/>
                        </a:solidFill>
                        <a:effectLst/>
                        <a:latin typeface="Tahoma"/>
                      </a:endParaRPr>
                    </a:p>
                  </a:txBody>
                  <a:tcPr marL="9525" marR="9525" marT="9525" marB="0" anchor="ctr"/>
                </a:tc>
                <a:tc>
                  <a:txBody>
                    <a:bodyPr/>
                    <a:lstStyle/>
                    <a:p>
                      <a:pPr algn="r" rtl="0" fontAlgn="ctr"/>
                      <a:r>
                        <a:rPr lang="en-US" sz="1800" u="none" strike="noStrike">
                          <a:effectLst/>
                        </a:rPr>
                        <a:t>139</a:t>
                      </a:r>
                      <a:endParaRPr lang="en-US" sz="1800" b="0" i="0" u="none" strike="noStrike">
                        <a:solidFill>
                          <a:srgbClr val="000000"/>
                        </a:solidFill>
                        <a:effectLst/>
                        <a:latin typeface="Tahoma"/>
                      </a:endParaRPr>
                    </a:p>
                  </a:txBody>
                  <a:tcPr marL="9525" marR="9525" marT="9525" marB="0" anchor="ctr"/>
                </a:tc>
                <a:tc>
                  <a:txBody>
                    <a:bodyPr/>
                    <a:lstStyle/>
                    <a:p>
                      <a:pPr algn="r" rtl="0" fontAlgn="ctr"/>
                      <a:r>
                        <a:rPr lang="en-US" sz="1800" u="none" strike="noStrike">
                          <a:effectLst/>
                        </a:rPr>
                        <a:t>48.05</a:t>
                      </a:r>
                      <a:endParaRPr lang="en-US" sz="1800" b="0" i="0" u="none" strike="noStrike">
                        <a:solidFill>
                          <a:srgbClr val="000000"/>
                        </a:solidFill>
                        <a:effectLst/>
                        <a:latin typeface="Tahoma"/>
                      </a:endParaRPr>
                    </a:p>
                  </a:txBody>
                  <a:tcPr marL="9525" marR="9525" marT="9525" marB="0" anchor="ctr"/>
                </a:tc>
                <a:extLst>
                  <a:ext uri="{0D108BD9-81ED-4DB2-BD59-A6C34878D82A}">
                    <a16:rowId xmlns:a16="http://schemas.microsoft.com/office/drawing/2014/main" val="10007"/>
                  </a:ext>
                </a:extLst>
              </a:tr>
              <a:tr h="309259">
                <a:tc>
                  <a:txBody>
                    <a:bodyPr/>
                    <a:lstStyle/>
                    <a:p>
                      <a:pPr algn="l" rtl="0" fontAlgn="ctr"/>
                      <a:r>
                        <a:rPr lang="en-US" sz="1800" u="none" strike="noStrike" dirty="0">
                          <a:effectLst/>
                        </a:rPr>
                        <a:t>Incarcerated                                                               </a:t>
                      </a:r>
                      <a:endParaRPr lang="en-US" sz="1800" b="0" i="0" u="none" strike="noStrike" dirty="0">
                        <a:solidFill>
                          <a:srgbClr val="000000"/>
                        </a:solidFill>
                        <a:effectLst/>
                        <a:latin typeface="Tahoma"/>
                      </a:endParaRPr>
                    </a:p>
                  </a:txBody>
                  <a:tcPr marL="9525" marR="9525" marT="9525" marB="0" anchor="ctr">
                    <a:solidFill>
                      <a:srgbClr val="FFC000"/>
                    </a:solidFill>
                  </a:tcPr>
                </a:tc>
                <a:tc>
                  <a:txBody>
                    <a:bodyPr/>
                    <a:lstStyle/>
                    <a:p>
                      <a:pPr algn="r" rtl="0" fontAlgn="ctr"/>
                      <a:r>
                        <a:rPr lang="en-US" sz="1800" u="none" strike="noStrike">
                          <a:effectLst/>
                        </a:rPr>
                        <a:t>430</a:t>
                      </a:r>
                      <a:endParaRPr lang="en-US" sz="1800" b="0" i="0" u="none" strike="noStrike">
                        <a:solidFill>
                          <a:srgbClr val="000000"/>
                        </a:solidFill>
                        <a:effectLst/>
                        <a:latin typeface="Tahoma"/>
                      </a:endParaRPr>
                    </a:p>
                  </a:txBody>
                  <a:tcPr marL="9525" marR="9525" marT="9525" marB="0" anchor="ctr">
                    <a:solidFill>
                      <a:srgbClr val="FFC000"/>
                    </a:solidFill>
                  </a:tcPr>
                </a:tc>
                <a:tc>
                  <a:txBody>
                    <a:bodyPr/>
                    <a:lstStyle/>
                    <a:p>
                      <a:pPr algn="r" rtl="0" fontAlgn="ctr"/>
                      <a:r>
                        <a:rPr lang="en-US" sz="1800" u="none" strike="noStrike" dirty="0">
                          <a:effectLst/>
                        </a:rPr>
                        <a:t>82.76</a:t>
                      </a:r>
                      <a:endParaRPr lang="en-US" sz="1800" b="0" i="0" u="none" strike="noStrike" dirty="0">
                        <a:solidFill>
                          <a:srgbClr val="000000"/>
                        </a:solidFill>
                        <a:effectLst/>
                        <a:latin typeface="Tahoma"/>
                      </a:endParaRPr>
                    </a:p>
                  </a:txBody>
                  <a:tcPr marL="9525" marR="9525" marT="9525" marB="0" anchor="ctr">
                    <a:solidFill>
                      <a:srgbClr val="FFC000"/>
                    </a:solidFill>
                  </a:tcPr>
                </a:tc>
                <a:tc>
                  <a:txBody>
                    <a:bodyPr/>
                    <a:lstStyle/>
                    <a:p>
                      <a:pPr algn="r" rtl="0" fontAlgn="ctr"/>
                      <a:r>
                        <a:rPr lang="en-US" sz="1800" u="none" strike="noStrike">
                          <a:effectLst/>
                        </a:rPr>
                        <a:t>715</a:t>
                      </a:r>
                      <a:endParaRPr lang="en-US" sz="1800" b="0" i="0" u="none" strike="noStrike">
                        <a:solidFill>
                          <a:srgbClr val="000000"/>
                        </a:solidFill>
                        <a:effectLst/>
                        <a:latin typeface="Tahoma"/>
                      </a:endParaRPr>
                    </a:p>
                  </a:txBody>
                  <a:tcPr marL="9525" marR="9525" marT="9525" marB="0" anchor="ctr">
                    <a:solidFill>
                      <a:srgbClr val="FFC000"/>
                    </a:solidFill>
                  </a:tcPr>
                </a:tc>
                <a:tc>
                  <a:txBody>
                    <a:bodyPr/>
                    <a:lstStyle/>
                    <a:p>
                      <a:pPr algn="r" rtl="0" fontAlgn="ctr"/>
                      <a:r>
                        <a:rPr lang="en-US" sz="1800" u="none" strike="noStrike" dirty="0">
                          <a:effectLst/>
                        </a:rPr>
                        <a:t>160.91</a:t>
                      </a:r>
                      <a:endParaRPr lang="en-US" sz="1800" b="0" i="0" u="none" strike="noStrike" dirty="0">
                        <a:solidFill>
                          <a:srgbClr val="000000"/>
                        </a:solidFill>
                        <a:effectLst/>
                        <a:latin typeface="Tahoma"/>
                      </a:endParaRPr>
                    </a:p>
                  </a:txBody>
                  <a:tcPr marL="9525" marR="9525" marT="9525" marB="0" anchor="ctr">
                    <a:solidFill>
                      <a:srgbClr val="FFC000"/>
                    </a:solidFill>
                  </a:tcPr>
                </a:tc>
                <a:extLst>
                  <a:ext uri="{0D108BD9-81ED-4DB2-BD59-A6C34878D82A}">
                    <a16:rowId xmlns:a16="http://schemas.microsoft.com/office/drawing/2014/main" val="10008"/>
                  </a:ext>
                </a:extLst>
              </a:tr>
              <a:tr h="309259">
                <a:tc>
                  <a:txBody>
                    <a:bodyPr/>
                    <a:lstStyle/>
                    <a:p>
                      <a:pPr algn="l" rtl="0" fontAlgn="ctr"/>
                      <a:r>
                        <a:rPr lang="en-US" sz="1800" u="none" strike="noStrike" dirty="0">
                          <a:effectLst/>
                        </a:rPr>
                        <a:t>MESA - Mathematics, Engineering, and Science Achievement                   </a:t>
                      </a:r>
                      <a:endParaRPr lang="en-US" sz="1800" b="0" i="0" u="none" strike="noStrike" dirty="0">
                        <a:solidFill>
                          <a:srgbClr val="000000"/>
                        </a:solidFill>
                        <a:effectLst/>
                        <a:latin typeface="Tahoma"/>
                      </a:endParaRPr>
                    </a:p>
                  </a:txBody>
                  <a:tcPr marL="9525" marR="9525" marT="9525" marB="0" anchor="ctr"/>
                </a:tc>
                <a:tc>
                  <a:txBody>
                    <a:bodyPr/>
                    <a:lstStyle/>
                    <a:p>
                      <a:pPr algn="r" rtl="0" fontAlgn="ctr"/>
                      <a:r>
                        <a:rPr lang="en-US" sz="1800" u="none" strike="noStrike">
                          <a:effectLst/>
                        </a:rPr>
                        <a:t>94</a:t>
                      </a:r>
                      <a:endParaRPr lang="en-US" sz="1800" b="0" i="0" u="none" strike="noStrike">
                        <a:solidFill>
                          <a:srgbClr val="000000"/>
                        </a:solidFill>
                        <a:effectLst/>
                        <a:latin typeface="Tahoma"/>
                      </a:endParaRPr>
                    </a:p>
                  </a:txBody>
                  <a:tcPr marL="9525" marR="9525" marT="9525" marB="0" anchor="ctr"/>
                </a:tc>
                <a:tc>
                  <a:txBody>
                    <a:bodyPr/>
                    <a:lstStyle/>
                    <a:p>
                      <a:pPr algn="r" rtl="0" fontAlgn="ctr"/>
                      <a:r>
                        <a:rPr lang="en-US" sz="1800" u="none" strike="noStrike">
                          <a:effectLst/>
                        </a:rPr>
                        <a:t>54.86</a:t>
                      </a:r>
                      <a:endParaRPr lang="en-US" sz="1800" b="0" i="0" u="none" strike="noStrike">
                        <a:solidFill>
                          <a:srgbClr val="000000"/>
                        </a:solidFill>
                        <a:effectLst/>
                        <a:latin typeface="Tahoma"/>
                      </a:endParaRPr>
                    </a:p>
                  </a:txBody>
                  <a:tcPr marL="9525" marR="9525" marT="9525" marB="0" anchor="ctr"/>
                </a:tc>
                <a:tc>
                  <a:txBody>
                    <a:bodyPr/>
                    <a:lstStyle/>
                    <a:p>
                      <a:pPr algn="r" rtl="0" fontAlgn="ctr"/>
                      <a:r>
                        <a:rPr lang="en-US" sz="1800" u="none" strike="noStrike" dirty="0">
                          <a:effectLst/>
                        </a:rPr>
                        <a:t>80</a:t>
                      </a:r>
                      <a:endParaRPr lang="en-US" sz="1800" b="0" i="0" u="none" strike="noStrike" dirty="0">
                        <a:solidFill>
                          <a:srgbClr val="000000"/>
                        </a:solidFill>
                        <a:effectLst/>
                        <a:latin typeface="Tahoma"/>
                      </a:endParaRPr>
                    </a:p>
                  </a:txBody>
                  <a:tcPr marL="9525" marR="9525" marT="9525" marB="0" anchor="ctr"/>
                </a:tc>
                <a:tc>
                  <a:txBody>
                    <a:bodyPr/>
                    <a:lstStyle/>
                    <a:p>
                      <a:pPr algn="r" rtl="0" fontAlgn="ctr"/>
                      <a:r>
                        <a:rPr lang="en-US" sz="1800" u="none" strike="noStrike">
                          <a:effectLst/>
                        </a:rPr>
                        <a:t>44.92</a:t>
                      </a:r>
                      <a:endParaRPr lang="en-US" sz="1800" b="0" i="0" u="none" strike="noStrike">
                        <a:solidFill>
                          <a:srgbClr val="000000"/>
                        </a:solidFill>
                        <a:effectLst/>
                        <a:latin typeface="Tahoma"/>
                      </a:endParaRPr>
                    </a:p>
                  </a:txBody>
                  <a:tcPr marL="9525" marR="9525" marT="9525" marB="0" anchor="ctr"/>
                </a:tc>
                <a:extLst>
                  <a:ext uri="{0D108BD9-81ED-4DB2-BD59-A6C34878D82A}">
                    <a16:rowId xmlns:a16="http://schemas.microsoft.com/office/drawing/2014/main" val="10009"/>
                  </a:ext>
                </a:extLst>
              </a:tr>
              <a:tr h="309259">
                <a:tc>
                  <a:txBody>
                    <a:bodyPr/>
                    <a:lstStyle/>
                    <a:p>
                      <a:pPr algn="l" rtl="0" fontAlgn="ctr"/>
                      <a:r>
                        <a:rPr lang="en-US" sz="1800" u="none" strike="noStrike">
                          <a:effectLst/>
                        </a:rPr>
                        <a:t>Military (Active Duty, Active Reserve, National Guard)                     </a:t>
                      </a:r>
                      <a:endParaRPr lang="en-US" sz="1800" b="0" i="0" u="none" strike="noStrike">
                        <a:solidFill>
                          <a:srgbClr val="000000"/>
                        </a:solidFill>
                        <a:effectLst/>
                        <a:latin typeface="Tahoma"/>
                      </a:endParaRPr>
                    </a:p>
                  </a:txBody>
                  <a:tcPr marL="9525" marR="9525" marT="9525" marB="0" anchor="ctr"/>
                </a:tc>
                <a:tc>
                  <a:txBody>
                    <a:bodyPr/>
                    <a:lstStyle/>
                    <a:p>
                      <a:pPr algn="r" rtl="0" fontAlgn="ctr"/>
                      <a:r>
                        <a:rPr lang="en-US" sz="1800" u="none" strike="noStrike">
                          <a:effectLst/>
                        </a:rPr>
                        <a:t>105</a:t>
                      </a:r>
                      <a:endParaRPr lang="en-US" sz="1800" b="0" i="0" u="none" strike="noStrike">
                        <a:solidFill>
                          <a:srgbClr val="000000"/>
                        </a:solidFill>
                        <a:effectLst/>
                        <a:latin typeface="Tahoma"/>
                      </a:endParaRPr>
                    </a:p>
                  </a:txBody>
                  <a:tcPr marL="9525" marR="9525" marT="9525" marB="0" anchor="ctr"/>
                </a:tc>
                <a:tc>
                  <a:txBody>
                    <a:bodyPr/>
                    <a:lstStyle/>
                    <a:p>
                      <a:pPr algn="r" rtl="0" fontAlgn="ctr"/>
                      <a:r>
                        <a:rPr lang="en-US" sz="1800" u="none" strike="noStrike">
                          <a:effectLst/>
                        </a:rPr>
                        <a:t>36.48</a:t>
                      </a:r>
                      <a:endParaRPr lang="en-US" sz="1800" b="0" i="0" u="none" strike="noStrike">
                        <a:solidFill>
                          <a:srgbClr val="000000"/>
                        </a:solidFill>
                        <a:effectLst/>
                        <a:latin typeface="Tahoma"/>
                      </a:endParaRPr>
                    </a:p>
                  </a:txBody>
                  <a:tcPr marL="9525" marR="9525" marT="9525" marB="0" anchor="ctr"/>
                </a:tc>
                <a:tc>
                  <a:txBody>
                    <a:bodyPr/>
                    <a:lstStyle/>
                    <a:p>
                      <a:pPr algn="r" rtl="0" fontAlgn="ctr"/>
                      <a:r>
                        <a:rPr lang="en-US" sz="1800" u="none" strike="noStrike" dirty="0">
                          <a:effectLst/>
                        </a:rPr>
                        <a:t>97</a:t>
                      </a:r>
                      <a:endParaRPr lang="en-US" sz="1800" b="0" i="0" u="none" strike="noStrike" dirty="0">
                        <a:solidFill>
                          <a:srgbClr val="000000"/>
                        </a:solidFill>
                        <a:effectLst/>
                        <a:latin typeface="Tahoma"/>
                      </a:endParaRPr>
                    </a:p>
                  </a:txBody>
                  <a:tcPr marL="9525" marR="9525" marT="9525" marB="0" anchor="ctr"/>
                </a:tc>
                <a:tc>
                  <a:txBody>
                    <a:bodyPr/>
                    <a:lstStyle/>
                    <a:p>
                      <a:pPr algn="r" rtl="0" fontAlgn="ctr"/>
                      <a:r>
                        <a:rPr lang="en-US" sz="1800" u="none" strike="noStrike">
                          <a:effectLst/>
                        </a:rPr>
                        <a:t>33.19</a:t>
                      </a:r>
                      <a:endParaRPr lang="en-US" sz="1800" b="0" i="0" u="none" strike="noStrike">
                        <a:solidFill>
                          <a:srgbClr val="000000"/>
                        </a:solidFill>
                        <a:effectLst/>
                        <a:latin typeface="Tahoma"/>
                      </a:endParaRPr>
                    </a:p>
                  </a:txBody>
                  <a:tcPr marL="9525" marR="9525" marT="9525" marB="0" anchor="ctr"/>
                </a:tc>
                <a:extLst>
                  <a:ext uri="{0D108BD9-81ED-4DB2-BD59-A6C34878D82A}">
                    <a16:rowId xmlns:a16="http://schemas.microsoft.com/office/drawing/2014/main" val="10010"/>
                  </a:ext>
                </a:extLst>
              </a:tr>
              <a:tr h="309259">
                <a:tc>
                  <a:txBody>
                    <a:bodyPr/>
                    <a:lstStyle/>
                    <a:p>
                      <a:pPr algn="l" rtl="0" fontAlgn="ctr"/>
                      <a:r>
                        <a:rPr lang="en-US" sz="1800" u="none" strike="noStrike" dirty="0">
                          <a:effectLst/>
                        </a:rPr>
                        <a:t>Special Admit                                                              </a:t>
                      </a:r>
                      <a:endParaRPr lang="en-US" sz="1800" b="0" i="0" u="none" strike="noStrike" dirty="0">
                        <a:solidFill>
                          <a:srgbClr val="000000"/>
                        </a:solidFill>
                        <a:effectLst/>
                        <a:latin typeface="Tahoma"/>
                      </a:endParaRPr>
                    </a:p>
                  </a:txBody>
                  <a:tcPr marL="9525" marR="9525" marT="9525" marB="0" anchor="ctr">
                    <a:solidFill>
                      <a:srgbClr val="FFC000"/>
                    </a:solidFill>
                  </a:tcPr>
                </a:tc>
                <a:tc>
                  <a:txBody>
                    <a:bodyPr/>
                    <a:lstStyle/>
                    <a:p>
                      <a:pPr algn="r" rtl="0" fontAlgn="ctr"/>
                      <a:r>
                        <a:rPr lang="en-US" sz="1800" u="none" strike="noStrike" dirty="0">
                          <a:effectLst/>
                        </a:rPr>
                        <a:t>2,562</a:t>
                      </a:r>
                      <a:endParaRPr lang="en-US" sz="1800" b="0" i="0" u="none" strike="noStrike" dirty="0">
                        <a:solidFill>
                          <a:srgbClr val="000000"/>
                        </a:solidFill>
                        <a:effectLst/>
                        <a:latin typeface="Tahoma"/>
                      </a:endParaRPr>
                    </a:p>
                  </a:txBody>
                  <a:tcPr marL="9525" marR="9525" marT="9525" marB="0" anchor="ctr">
                    <a:solidFill>
                      <a:srgbClr val="FFC000"/>
                    </a:solidFill>
                  </a:tcPr>
                </a:tc>
                <a:tc>
                  <a:txBody>
                    <a:bodyPr/>
                    <a:lstStyle/>
                    <a:p>
                      <a:pPr algn="r" rtl="0" fontAlgn="ctr"/>
                      <a:r>
                        <a:rPr lang="en-US" sz="1800" u="none" strike="noStrike" dirty="0">
                          <a:effectLst/>
                        </a:rPr>
                        <a:t>319.43</a:t>
                      </a:r>
                      <a:endParaRPr lang="en-US" sz="1800" b="0" i="0" u="none" strike="noStrike" dirty="0">
                        <a:solidFill>
                          <a:srgbClr val="000000"/>
                        </a:solidFill>
                        <a:effectLst/>
                        <a:latin typeface="Tahoma"/>
                      </a:endParaRPr>
                    </a:p>
                  </a:txBody>
                  <a:tcPr marL="9525" marR="9525" marT="9525" marB="0" anchor="ctr">
                    <a:solidFill>
                      <a:srgbClr val="FFC000"/>
                    </a:solidFill>
                  </a:tcPr>
                </a:tc>
                <a:tc>
                  <a:txBody>
                    <a:bodyPr/>
                    <a:lstStyle/>
                    <a:p>
                      <a:pPr algn="r" rtl="0" fontAlgn="ctr"/>
                      <a:r>
                        <a:rPr lang="en-US" sz="1800" u="none" strike="noStrike" dirty="0">
                          <a:effectLst/>
                        </a:rPr>
                        <a:t>3,771</a:t>
                      </a:r>
                      <a:endParaRPr lang="en-US" sz="1800" b="0" i="0" u="none" strike="noStrike" dirty="0">
                        <a:solidFill>
                          <a:srgbClr val="000000"/>
                        </a:solidFill>
                        <a:effectLst/>
                        <a:latin typeface="Tahoma"/>
                      </a:endParaRPr>
                    </a:p>
                  </a:txBody>
                  <a:tcPr marL="9525" marR="9525" marT="9525" marB="0" anchor="ctr">
                    <a:solidFill>
                      <a:srgbClr val="FFC000"/>
                    </a:solidFill>
                  </a:tcPr>
                </a:tc>
                <a:tc>
                  <a:txBody>
                    <a:bodyPr/>
                    <a:lstStyle/>
                    <a:p>
                      <a:pPr algn="r" rtl="0" fontAlgn="ctr"/>
                      <a:r>
                        <a:rPr lang="en-US" sz="1800" u="none" strike="noStrike" dirty="0">
                          <a:effectLst/>
                        </a:rPr>
                        <a:t>506.74</a:t>
                      </a:r>
                      <a:endParaRPr lang="en-US" sz="1800" b="0" i="0" u="none" strike="noStrike" dirty="0">
                        <a:solidFill>
                          <a:srgbClr val="000000"/>
                        </a:solidFill>
                        <a:effectLst/>
                        <a:latin typeface="Tahoma"/>
                      </a:endParaRPr>
                    </a:p>
                  </a:txBody>
                  <a:tcPr marL="9525" marR="9525" marT="9525" marB="0" anchor="ctr">
                    <a:solidFill>
                      <a:srgbClr val="FFC000"/>
                    </a:solidFill>
                  </a:tcPr>
                </a:tc>
                <a:extLst>
                  <a:ext uri="{0D108BD9-81ED-4DB2-BD59-A6C34878D82A}">
                    <a16:rowId xmlns:a16="http://schemas.microsoft.com/office/drawing/2014/main" val="10011"/>
                  </a:ext>
                </a:extLst>
              </a:tr>
              <a:tr h="309259">
                <a:tc>
                  <a:txBody>
                    <a:bodyPr/>
                    <a:lstStyle/>
                    <a:p>
                      <a:pPr algn="l" rtl="0" fontAlgn="ctr"/>
                      <a:r>
                        <a:rPr lang="en-US" sz="1800" u="none" strike="noStrike">
                          <a:effectLst/>
                        </a:rPr>
                        <a:t>Umoja                                                                      </a:t>
                      </a:r>
                      <a:endParaRPr lang="en-US" sz="1800" b="0" i="0" u="none" strike="noStrike">
                        <a:solidFill>
                          <a:srgbClr val="000000"/>
                        </a:solidFill>
                        <a:effectLst/>
                        <a:latin typeface="Tahoma"/>
                      </a:endParaRPr>
                    </a:p>
                  </a:txBody>
                  <a:tcPr marL="9525" marR="9525" marT="9525" marB="0" anchor="ctr"/>
                </a:tc>
                <a:tc>
                  <a:txBody>
                    <a:bodyPr/>
                    <a:lstStyle/>
                    <a:p>
                      <a:pPr algn="r" rtl="0" fontAlgn="ctr"/>
                      <a:r>
                        <a:rPr lang="en-US" sz="1800" u="none" strike="noStrike">
                          <a:effectLst/>
                        </a:rPr>
                        <a:t>33</a:t>
                      </a:r>
                      <a:endParaRPr lang="en-US" sz="1800" b="0" i="0" u="none" strike="noStrike">
                        <a:solidFill>
                          <a:srgbClr val="000000"/>
                        </a:solidFill>
                        <a:effectLst/>
                        <a:latin typeface="Tahoma"/>
                      </a:endParaRPr>
                    </a:p>
                  </a:txBody>
                  <a:tcPr marL="9525" marR="9525" marT="9525" marB="0" anchor="ctr"/>
                </a:tc>
                <a:tc>
                  <a:txBody>
                    <a:bodyPr/>
                    <a:lstStyle/>
                    <a:p>
                      <a:pPr algn="r" rtl="0" fontAlgn="ctr"/>
                      <a:r>
                        <a:rPr lang="en-US" sz="1800" u="none" strike="noStrike">
                          <a:effectLst/>
                        </a:rPr>
                        <a:t>15.44</a:t>
                      </a:r>
                      <a:endParaRPr lang="en-US" sz="1800" b="0" i="0" u="none" strike="noStrike">
                        <a:solidFill>
                          <a:srgbClr val="000000"/>
                        </a:solidFill>
                        <a:effectLst/>
                        <a:latin typeface="Tahoma"/>
                      </a:endParaRPr>
                    </a:p>
                  </a:txBody>
                  <a:tcPr marL="9525" marR="9525" marT="9525" marB="0" anchor="ctr"/>
                </a:tc>
                <a:tc>
                  <a:txBody>
                    <a:bodyPr/>
                    <a:lstStyle/>
                    <a:p>
                      <a:pPr algn="r" rtl="0" fontAlgn="ctr"/>
                      <a:r>
                        <a:rPr lang="en-US" sz="1800" u="none" strike="noStrike">
                          <a:effectLst/>
                        </a:rPr>
                        <a:t>114</a:t>
                      </a:r>
                      <a:endParaRPr lang="en-US" sz="1800" b="0" i="0" u="none" strike="noStrike">
                        <a:solidFill>
                          <a:srgbClr val="000000"/>
                        </a:solidFill>
                        <a:effectLst/>
                        <a:latin typeface="Tahoma"/>
                      </a:endParaRPr>
                    </a:p>
                  </a:txBody>
                  <a:tcPr marL="9525" marR="9525" marT="9525" marB="0" anchor="ctr"/>
                </a:tc>
                <a:tc>
                  <a:txBody>
                    <a:bodyPr/>
                    <a:lstStyle/>
                    <a:p>
                      <a:pPr algn="r" rtl="0" fontAlgn="ctr"/>
                      <a:r>
                        <a:rPr lang="en-US" sz="1800" u="none" strike="noStrike" dirty="0">
                          <a:effectLst/>
                        </a:rPr>
                        <a:t>50.56</a:t>
                      </a:r>
                      <a:endParaRPr lang="en-US" sz="1800" b="0" i="0" u="none" strike="noStrike" dirty="0">
                        <a:solidFill>
                          <a:srgbClr val="000000"/>
                        </a:solidFill>
                        <a:effectLst/>
                        <a:latin typeface="Tahoma"/>
                      </a:endParaRPr>
                    </a:p>
                  </a:txBody>
                  <a:tcPr marL="9525" marR="9525" marT="9525" marB="0" anchor="ctr"/>
                </a:tc>
                <a:extLst>
                  <a:ext uri="{0D108BD9-81ED-4DB2-BD59-A6C34878D82A}">
                    <a16:rowId xmlns:a16="http://schemas.microsoft.com/office/drawing/2014/main" val="10012"/>
                  </a:ext>
                </a:extLst>
              </a:tr>
              <a:tr h="309259">
                <a:tc>
                  <a:txBody>
                    <a:bodyPr/>
                    <a:lstStyle/>
                    <a:p>
                      <a:pPr algn="l" rtl="0" fontAlgn="ctr"/>
                      <a:r>
                        <a:rPr lang="en-US" sz="1800" u="none" strike="noStrike">
                          <a:effectLst/>
                        </a:rPr>
                        <a:t>Veteran                                                                    </a:t>
                      </a:r>
                      <a:endParaRPr lang="en-US" sz="1800" b="0" i="0" u="none" strike="noStrike">
                        <a:solidFill>
                          <a:srgbClr val="000000"/>
                        </a:solidFill>
                        <a:effectLst/>
                        <a:latin typeface="Tahoma"/>
                      </a:endParaRPr>
                    </a:p>
                  </a:txBody>
                  <a:tcPr marL="9525" marR="9525" marT="9525" marB="0" anchor="ctr"/>
                </a:tc>
                <a:tc>
                  <a:txBody>
                    <a:bodyPr/>
                    <a:lstStyle/>
                    <a:p>
                      <a:pPr algn="r" rtl="0" fontAlgn="ctr"/>
                      <a:r>
                        <a:rPr lang="en-US" sz="1800" u="none" strike="noStrike">
                          <a:effectLst/>
                        </a:rPr>
                        <a:t>429</a:t>
                      </a:r>
                      <a:endParaRPr lang="en-US" sz="1800" b="0" i="0" u="none" strike="noStrike">
                        <a:solidFill>
                          <a:srgbClr val="000000"/>
                        </a:solidFill>
                        <a:effectLst/>
                        <a:latin typeface="Tahoma"/>
                      </a:endParaRPr>
                    </a:p>
                  </a:txBody>
                  <a:tcPr marL="9525" marR="9525" marT="9525" marB="0" anchor="ctr"/>
                </a:tc>
                <a:tc>
                  <a:txBody>
                    <a:bodyPr/>
                    <a:lstStyle/>
                    <a:p>
                      <a:pPr algn="r" rtl="0" fontAlgn="ctr"/>
                      <a:r>
                        <a:rPr lang="en-US" sz="1800" u="none" strike="noStrike">
                          <a:effectLst/>
                        </a:rPr>
                        <a:t>170.15</a:t>
                      </a:r>
                      <a:endParaRPr lang="en-US" sz="1800" b="0" i="0" u="none" strike="noStrike">
                        <a:solidFill>
                          <a:srgbClr val="000000"/>
                        </a:solidFill>
                        <a:effectLst/>
                        <a:latin typeface="Tahoma"/>
                      </a:endParaRPr>
                    </a:p>
                  </a:txBody>
                  <a:tcPr marL="9525" marR="9525" marT="9525" marB="0" anchor="ctr"/>
                </a:tc>
                <a:tc>
                  <a:txBody>
                    <a:bodyPr/>
                    <a:lstStyle/>
                    <a:p>
                      <a:pPr algn="r" rtl="0" fontAlgn="ctr"/>
                      <a:r>
                        <a:rPr lang="en-US" sz="1800" u="none" strike="noStrike">
                          <a:effectLst/>
                        </a:rPr>
                        <a:t>399</a:t>
                      </a:r>
                      <a:endParaRPr lang="en-US" sz="1800" b="0" i="0" u="none" strike="noStrike">
                        <a:solidFill>
                          <a:srgbClr val="000000"/>
                        </a:solidFill>
                        <a:effectLst/>
                        <a:latin typeface="Tahoma"/>
                      </a:endParaRPr>
                    </a:p>
                  </a:txBody>
                  <a:tcPr marL="9525" marR="9525" marT="9525" marB="0" anchor="ctr"/>
                </a:tc>
                <a:tc>
                  <a:txBody>
                    <a:bodyPr/>
                    <a:lstStyle/>
                    <a:p>
                      <a:pPr algn="r" rtl="0" fontAlgn="ctr"/>
                      <a:r>
                        <a:rPr lang="en-US" sz="1800" u="none" strike="noStrike" dirty="0">
                          <a:effectLst/>
                        </a:rPr>
                        <a:t>164.82</a:t>
                      </a:r>
                      <a:endParaRPr lang="en-US" sz="1800" b="0" i="0" u="none" strike="noStrike" dirty="0">
                        <a:solidFill>
                          <a:srgbClr val="000000"/>
                        </a:solidFill>
                        <a:effectLst/>
                        <a:latin typeface="Tahoma"/>
                      </a:endParaRPr>
                    </a:p>
                  </a:txBody>
                  <a:tcPr marL="9525" marR="9525" marT="9525" marB="0" anchor="ctr"/>
                </a:tc>
                <a:extLst>
                  <a:ext uri="{0D108BD9-81ED-4DB2-BD59-A6C34878D82A}">
                    <a16:rowId xmlns:a16="http://schemas.microsoft.com/office/drawing/2014/main" val="10013"/>
                  </a:ext>
                </a:extLst>
              </a:tr>
            </a:tbl>
          </a:graphicData>
        </a:graphic>
      </p:graphicFrame>
    </p:spTree>
    <p:extLst>
      <p:ext uri="{BB962C8B-B14F-4D97-AF65-F5344CB8AC3E}">
        <p14:creationId xmlns:p14="http://schemas.microsoft.com/office/powerpoint/2010/main" val="19646900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E650BC-739B-4E0C-A471-4B21C16E8818}"/>
              </a:ext>
            </a:extLst>
          </p:cNvPr>
          <p:cNvSpPr>
            <a:spLocks noGrp="1"/>
          </p:cNvSpPr>
          <p:nvPr>
            <p:ph type="title"/>
          </p:nvPr>
        </p:nvSpPr>
        <p:spPr/>
        <p:txBody>
          <a:bodyPr/>
          <a:lstStyle/>
          <a:p>
            <a:pPr algn="ctr"/>
            <a:r>
              <a:rPr lang="en-US" b="1" dirty="0">
                <a:latin typeface="Times New Roman" panose="02020603050405020304" pitchFamily="18" charset="0"/>
                <a:cs typeface="Times New Roman" panose="02020603050405020304" pitchFamily="18" charset="0"/>
              </a:rPr>
              <a:t>Project Overview</a:t>
            </a:r>
          </a:p>
        </p:txBody>
      </p:sp>
      <p:sp>
        <p:nvSpPr>
          <p:cNvPr id="3" name="Content Placeholder 2">
            <a:extLst>
              <a:ext uri="{FF2B5EF4-FFF2-40B4-BE49-F238E27FC236}">
                <a16:creationId xmlns:a16="http://schemas.microsoft.com/office/drawing/2014/main" id="{878719C4-979E-4ADC-A30A-4E7A1F130D08}"/>
              </a:ext>
            </a:extLst>
          </p:cNvPr>
          <p:cNvSpPr>
            <a:spLocks noGrp="1"/>
          </p:cNvSpPr>
          <p:nvPr>
            <p:ph idx="1"/>
          </p:nvPr>
        </p:nvSpPr>
        <p:spPr/>
        <p:txBody>
          <a:bodyPr>
            <a:normAutofit/>
          </a:bodyPr>
          <a:lstStyle/>
          <a:p>
            <a:pPr marL="0" indent="0">
              <a:buNone/>
            </a:pPr>
            <a:r>
              <a:rPr lang="en-US" dirty="0">
                <a:latin typeface="Times New Roman" panose="02020603050405020304" pitchFamily="18" charset="0"/>
                <a:cs typeface="Times New Roman" panose="02020603050405020304" pitchFamily="18" charset="0"/>
              </a:rPr>
              <a:t>Five working groups:</a:t>
            </a:r>
          </a:p>
          <a:p>
            <a:pPr lvl="1"/>
            <a:r>
              <a:rPr lang="en-US" dirty="0">
                <a:latin typeface="Times New Roman" panose="02020603050405020304" pitchFamily="18" charset="0"/>
                <a:cs typeface="Times New Roman" panose="02020603050405020304" pitchFamily="18" charset="0"/>
              </a:rPr>
              <a:t>Faculty, CIOs, researchers, and Chancellor’s Office staff: Coordination</a:t>
            </a:r>
          </a:p>
          <a:p>
            <a:pPr lvl="1"/>
            <a:r>
              <a:rPr lang="en-US" dirty="0">
                <a:latin typeface="Times New Roman" panose="02020603050405020304" pitchFamily="18" charset="0"/>
                <a:cs typeface="Times New Roman" panose="02020603050405020304" pitchFamily="18" charset="0"/>
              </a:rPr>
              <a:t>Credit, noncredit, and K12 adult school discipline faculty: ESL</a:t>
            </a:r>
          </a:p>
          <a:p>
            <a:pPr lvl="1"/>
            <a:r>
              <a:rPr lang="en-US" dirty="0">
                <a:latin typeface="Times New Roman" panose="02020603050405020304" pitchFamily="18" charset="0"/>
                <a:cs typeface="Times New Roman" panose="02020603050405020304" pitchFamily="18" charset="0"/>
              </a:rPr>
              <a:t>Credit, noncredit, and K12 adult school discipline faculty: English &amp; Reading</a:t>
            </a:r>
          </a:p>
          <a:p>
            <a:pPr lvl="1"/>
            <a:r>
              <a:rPr lang="en-US" dirty="0">
                <a:latin typeface="Times New Roman" panose="02020603050405020304" pitchFamily="18" charset="0"/>
                <a:cs typeface="Times New Roman" panose="02020603050405020304" pitchFamily="18" charset="0"/>
              </a:rPr>
              <a:t>Credit, noncredit, and K12 adult school discipline faculty: Math</a:t>
            </a:r>
          </a:p>
          <a:p>
            <a:pPr lvl="1"/>
            <a:r>
              <a:rPr lang="en-US" dirty="0">
                <a:latin typeface="Times New Roman" panose="02020603050405020304" pitchFamily="18" charset="0"/>
                <a:cs typeface="Times New Roman" panose="02020603050405020304" pitchFamily="18" charset="0"/>
              </a:rPr>
              <a:t>Faculty, researchers, and Chancellor’s Office staff: MIS</a:t>
            </a:r>
          </a:p>
          <a:p>
            <a:pPr lvl="1"/>
            <a:endParaRPr lang="en-US" dirty="0">
              <a:latin typeface="Times New Roman" panose="02020603050405020304" pitchFamily="18" charset="0"/>
              <a:cs typeface="Times New Roman" panose="02020603050405020304" pitchFamily="18" charset="0"/>
            </a:endParaRPr>
          </a:p>
          <a:p>
            <a:pPr marL="0" indent="0">
              <a:buNone/>
            </a:pPr>
            <a:r>
              <a:rPr lang="en-US" dirty="0">
                <a:latin typeface="Times New Roman" panose="02020603050405020304" pitchFamily="18" charset="0"/>
                <a:cs typeface="Times New Roman" panose="02020603050405020304" pitchFamily="18" charset="0"/>
              </a:rPr>
              <a:t>Each group held 2 meetings between September 2018-January 2019</a:t>
            </a:r>
          </a:p>
          <a:p>
            <a:pPr marL="0" indent="0">
              <a:buNone/>
            </a:pPr>
            <a:endParaRPr lang="en-US" dirty="0">
              <a:solidFill>
                <a:srgbClr val="FF0000"/>
              </a:solidFill>
              <a:latin typeface="Times New Roman" panose="02020603050405020304" pitchFamily="18" charset="0"/>
              <a:cs typeface="Times New Roman" panose="02020603050405020304" pitchFamily="18" charset="0"/>
            </a:endParaRPr>
          </a:p>
          <a:p>
            <a:pPr lvl="1"/>
            <a:endParaRPr lang="en-US" dirty="0">
              <a:latin typeface="Times New Roman" panose="02020603050405020304" pitchFamily="18" charset="0"/>
              <a:cs typeface="Times New Roman" panose="02020603050405020304" pitchFamily="18" charset="0"/>
            </a:endParaRPr>
          </a:p>
          <a:p>
            <a:pPr marL="457200" lvl="1" indent="0">
              <a:buNone/>
            </a:pP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558662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4B95CE-04CC-42AD-BA51-76F0BF89FF20}"/>
              </a:ext>
            </a:extLst>
          </p:cNvPr>
          <p:cNvSpPr>
            <a:spLocks noGrp="1"/>
          </p:cNvSpPr>
          <p:nvPr>
            <p:ph type="title"/>
          </p:nvPr>
        </p:nvSpPr>
        <p:spPr/>
        <p:txBody>
          <a:bodyPr/>
          <a:lstStyle/>
          <a:p>
            <a:pPr algn="ctr"/>
            <a:r>
              <a:rPr lang="en-US" b="1" dirty="0">
                <a:latin typeface="Times New Roman" panose="02020603050405020304" pitchFamily="18" charset="0"/>
                <a:cs typeface="Times New Roman" panose="02020603050405020304" pitchFamily="18" charset="0"/>
              </a:rPr>
              <a:t>Recommendation One: </a:t>
            </a:r>
            <a:br>
              <a:rPr lang="en-US" b="1" dirty="0">
                <a:latin typeface="Times New Roman" panose="02020603050405020304" pitchFamily="18" charset="0"/>
                <a:cs typeface="Times New Roman" panose="02020603050405020304" pitchFamily="18" charset="0"/>
              </a:rPr>
            </a:br>
            <a:r>
              <a:rPr lang="en-US" b="1" dirty="0">
                <a:latin typeface="Times New Roman" panose="02020603050405020304" pitchFamily="18" charset="0"/>
                <a:cs typeface="Times New Roman" panose="02020603050405020304" pitchFamily="18" charset="0"/>
              </a:rPr>
              <a:t>Revise the CB21 Rubrics </a:t>
            </a:r>
          </a:p>
        </p:txBody>
      </p:sp>
      <p:sp>
        <p:nvSpPr>
          <p:cNvPr id="3" name="Content Placeholder 2">
            <a:extLst>
              <a:ext uri="{FF2B5EF4-FFF2-40B4-BE49-F238E27FC236}">
                <a16:creationId xmlns:a16="http://schemas.microsoft.com/office/drawing/2014/main" id="{DCD4815B-6808-4F67-928F-5A44DE9C3855}"/>
              </a:ext>
            </a:extLst>
          </p:cNvPr>
          <p:cNvSpPr>
            <a:spLocks noGrp="1"/>
          </p:cNvSpPr>
          <p:nvPr>
            <p:ph idx="1"/>
          </p:nvPr>
        </p:nvSpPr>
        <p:spPr/>
        <p:txBody>
          <a:bodyPr>
            <a:normAutofit/>
          </a:bodyPr>
          <a:lstStyle/>
          <a:p>
            <a:r>
              <a:rPr lang="en-US" dirty="0">
                <a:latin typeface="Times New Roman" panose="02020603050405020304" pitchFamily="18" charset="0"/>
                <a:cs typeface="Times New Roman" panose="02020603050405020304" pitchFamily="18" charset="0"/>
              </a:rPr>
              <a:t>Integrate outcomes related to quantitative reasoning, English/reading courses, and ESL from the federal Educational Functioning Levels (EFL) already in use by noncredit programs and K12 adult schools.</a:t>
            </a:r>
          </a:p>
          <a:p>
            <a:r>
              <a:rPr lang="en-US" dirty="0">
                <a:latin typeface="Times New Roman" panose="02020603050405020304" pitchFamily="18" charset="0"/>
                <a:cs typeface="Times New Roman" panose="02020603050405020304" pitchFamily="18" charset="0"/>
              </a:rPr>
              <a:t>Integrate outcomes from C-ID approved courses.</a:t>
            </a:r>
          </a:p>
          <a:p>
            <a:r>
              <a:rPr lang="en-US" dirty="0">
                <a:latin typeface="Times New Roman" panose="02020603050405020304" pitchFamily="18" charset="0"/>
                <a:cs typeface="Times New Roman" panose="02020603050405020304" pitchFamily="18" charset="0"/>
              </a:rPr>
              <a:t>ASCCC will hold regional meetings to gather feedback about the revised rubrics for math and English this March, and bring the rubric to the spring plenary.</a:t>
            </a:r>
          </a:p>
          <a:p>
            <a:r>
              <a:rPr lang="en-US" dirty="0">
                <a:latin typeface="Times New Roman" panose="02020603050405020304" pitchFamily="18" charset="0"/>
                <a:cs typeface="Times New Roman" panose="02020603050405020304" pitchFamily="18" charset="0"/>
              </a:rPr>
              <a:t>ESL will continue to work on its rubric through the spring, for review at the Curriculum Institute and over the summer.</a:t>
            </a: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026530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4B95CE-04CC-42AD-BA51-76F0BF89FF20}"/>
              </a:ext>
            </a:extLst>
          </p:cNvPr>
          <p:cNvSpPr>
            <a:spLocks noGrp="1"/>
          </p:cNvSpPr>
          <p:nvPr>
            <p:ph type="title"/>
          </p:nvPr>
        </p:nvSpPr>
        <p:spPr/>
        <p:txBody>
          <a:bodyPr/>
          <a:lstStyle/>
          <a:p>
            <a:pPr algn="ctr"/>
            <a:r>
              <a:rPr lang="en-US" b="1" dirty="0">
                <a:latin typeface="Times New Roman" panose="02020603050405020304" pitchFamily="18" charset="0"/>
                <a:cs typeface="Times New Roman" panose="02020603050405020304" pitchFamily="18" charset="0"/>
              </a:rPr>
              <a:t>Recommendation One: </a:t>
            </a:r>
            <a:br>
              <a:rPr lang="en-US" b="1" dirty="0">
                <a:latin typeface="Times New Roman" panose="02020603050405020304" pitchFamily="18" charset="0"/>
                <a:cs typeface="Times New Roman" panose="02020603050405020304" pitchFamily="18" charset="0"/>
              </a:rPr>
            </a:br>
            <a:r>
              <a:rPr lang="en-US" b="1" dirty="0">
                <a:latin typeface="Times New Roman" panose="02020603050405020304" pitchFamily="18" charset="0"/>
                <a:cs typeface="Times New Roman" panose="02020603050405020304" pitchFamily="18" charset="0"/>
              </a:rPr>
              <a:t>Revise the CB21 Rubrics </a:t>
            </a:r>
          </a:p>
        </p:txBody>
      </p:sp>
      <p:sp>
        <p:nvSpPr>
          <p:cNvPr id="3" name="Content Placeholder 2">
            <a:extLst>
              <a:ext uri="{FF2B5EF4-FFF2-40B4-BE49-F238E27FC236}">
                <a16:creationId xmlns:a16="http://schemas.microsoft.com/office/drawing/2014/main" id="{DCD4815B-6808-4F67-928F-5A44DE9C3855}"/>
              </a:ext>
            </a:extLst>
          </p:cNvPr>
          <p:cNvSpPr>
            <a:spLocks noGrp="1"/>
          </p:cNvSpPr>
          <p:nvPr>
            <p:ph idx="1"/>
          </p:nvPr>
        </p:nvSpPr>
        <p:spPr/>
        <p:txBody>
          <a:bodyPr>
            <a:normAutofit/>
          </a:bodyPr>
          <a:lstStyle/>
          <a:p>
            <a:r>
              <a:rPr lang="en-US" dirty="0">
                <a:latin typeface="Times New Roman" panose="02020603050405020304" pitchFamily="18" charset="0"/>
                <a:cs typeface="Times New Roman" panose="02020603050405020304" pitchFamily="18" charset="0"/>
              </a:rPr>
              <a:t>The new rubric will enable faculty to document the levels of skills that students will have attained by the end of a broader range of pre-collegiate courses, such as pre-statistics.</a:t>
            </a:r>
          </a:p>
          <a:p>
            <a:r>
              <a:rPr lang="en-US" dirty="0">
                <a:latin typeface="Times New Roman" panose="02020603050405020304" pitchFamily="18" charset="0"/>
                <a:cs typeface="Times New Roman" panose="02020603050405020304" pitchFamily="18" charset="0"/>
              </a:rPr>
              <a:t>Having one consolidated rubric will facilitate alignment between credit, noncredit, and adult schools and allow for mirrored courses and transition from adult education and noncredit to credit.</a:t>
            </a:r>
          </a:p>
          <a:p>
            <a:r>
              <a:rPr lang="en-US" dirty="0">
                <a:latin typeface="Times New Roman" panose="02020603050405020304" pitchFamily="18" charset="0"/>
                <a:cs typeface="Times New Roman" panose="02020603050405020304" pitchFamily="18" charset="0"/>
              </a:rPr>
              <a:t>The element will continue to be used to determine skills gains in contexts like AB 705, the Student Success Metrics, and the Adult Education Program.</a:t>
            </a: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031632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E650BC-739B-4E0C-A471-4B21C16E8818}"/>
              </a:ext>
            </a:extLst>
          </p:cNvPr>
          <p:cNvSpPr>
            <a:spLocks noGrp="1"/>
          </p:cNvSpPr>
          <p:nvPr>
            <p:ph type="title"/>
          </p:nvPr>
        </p:nvSpPr>
        <p:spPr/>
        <p:txBody>
          <a:bodyPr>
            <a:normAutofit fontScale="90000"/>
          </a:bodyPr>
          <a:lstStyle/>
          <a:p>
            <a:pPr algn="ctr"/>
            <a:r>
              <a:rPr lang="en-US" b="1" dirty="0">
                <a:latin typeface="Times New Roman" panose="02020603050405020304" pitchFamily="18" charset="0"/>
                <a:cs typeface="Times New Roman" panose="02020603050405020304" pitchFamily="18" charset="0"/>
              </a:rPr>
              <a:t>Recommendation Two: Edit Flag for Student Educational Functioning Level (SA07)</a:t>
            </a:r>
          </a:p>
        </p:txBody>
      </p:sp>
      <p:sp>
        <p:nvSpPr>
          <p:cNvPr id="3" name="Content Placeholder 2">
            <a:extLst>
              <a:ext uri="{FF2B5EF4-FFF2-40B4-BE49-F238E27FC236}">
                <a16:creationId xmlns:a16="http://schemas.microsoft.com/office/drawing/2014/main" id="{878719C4-979E-4ADC-A30A-4E7A1F130D08}"/>
              </a:ext>
            </a:extLst>
          </p:cNvPr>
          <p:cNvSpPr>
            <a:spLocks noGrp="1"/>
          </p:cNvSpPr>
          <p:nvPr>
            <p:ph idx="1"/>
          </p:nvPr>
        </p:nvSpPr>
        <p:spPr/>
        <p:txBody>
          <a:bodyPr>
            <a:normAutofit/>
          </a:bodyPr>
          <a:lstStyle/>
          <a:p>
            <a:r>
              <a:rPr lang="en-US" dirty="0">
                <a:latin typeface="Times New Roman" panose="02020603050405020304" pitchFamily="18" charset="0"/>
                <a:cs typeface="Times New Roman" panose="02020603050405020304" pitchFamily="18" charset="0"/>
              </a:rPr>
              <a:t>The existing code related to student scores on federal EFL pre- and post-tests should be amended to differentiate between progress in quantitative reasoning and English/reading, rather than displaying an integrated Adult Basic Education and Adult Secondary Education scores</a:t>
            </a:r>
          </a:p>
          <a:p>
            <a:r>
              <a:rPr lang="en-US" dirty="0">
                <a:latin typeface="Times New Roman" panose="02020603050405020304" pitchFamily="18" charset="0"/>
                <a:cs typeface="Times New Roman" panose="02020603050405020304" pitchFamily="18" charset="0"/>
              </a:rPr>
              <a:t>Breaking out skill levels in quantitative reasoning and English/reading can be used to provide more refined information on adult education progress for AB 705 and the Adult Education Program and will allow for an additional means of tracking skills gains for the Student Success Metrics</a:t>
            </a:r>
          </a:p>
          <a:p>
            <a:pPr lvl="1"/>
            <a:endParaRPr lang="en-US" dirty="0">
              <a:latin typeface="Times New Roman" panose="02020603050405020304" pitchFamily="18" charset="0"/>
              <a:cs typeface="Times New Roman" panose="02020603050405020304" pitchFamily="18" charset="0"/>
            </a:endParaRPr>
          </a:p>
          <a:p>
            <a:pPr marL="457200" lvl="1" indent="0">
              <a:buNone/>
            </a:pP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478676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E650BC-739B-4E0C-A471-4B21C16E8818}"/>
              </a:ext>
            </a:extLst>
          </p:cNvPr>
          <p:cNvSpPr>
            <a:spLocks noGrp="1"/>
          </p:cNvSpPr>
          <p:nvPr>
            <p:ph type="title"/>
          </p:nvPr>
        </p:nvSpPr>
        <p:spPr>
          <a:xfrm>
            <a:off x="838200" y="681037"/>
            <a:ext cx="10515600" cy="1325563"/>
          </a:xfrm>
        </p:spPr>
        <p:txBody>
          <a:bodyPr>
            <a:noAutofit/>
          </a:bodyPr>
          <a:lstStyle/>
          <a:p>
            <a:pPr algn="ctr"/>
            <a:r>
              <a:rPr lang="en-US" sz="3600" b="1" dirty="0">
                <a:latin typeface="Times New Roman" panose="02020603050405020304" pitchFamily="18" charset="0"/>
                <a:cs typeface="Times New Roman" panose="02020603050405020304" pitchFamily="18" charset="0"/>
              </a:rPr>
              <a:t>Recommendation Three: Create a New MIS Flag for Courses that Fulfill General Education Requirements</a:t>
            </a:r>
          </a:p>
        </p:txBody>
      </p:sp>
      <p:sp>
        <p:nvSpPr>
          <p:cNvPr id="3" name="Content Placeholder 2">
            <a:extLst>
              <a:ext uri="{FF2B5EF4-FFF2-40B4-BE49-F238E27FC236}">
                <a16:creationId xmlns:a16="http://schemas.microsoft.com/office/drawing/2014/main" id="{878719C4-979E-4ADC-A30A-4E7A1F130D08}"/>
              </a:ext>
            </a:extLst>
          </p:cNvPr>
          <p:cNvSpPr>
            <a:spLocks noGrp="1"/>
          </p:cNvSpPr>
          <p:nvPr>
            <p:ph idx="1"/>
          </p:nvPr>
        </p:nvSpPr>
        <p:spPr>
          <a:xfrm>
            <a:off x="838200" y="2100943"/>
            <a:ext cx="10515600" cy="4212771"/>
          </a:xfrm>
        </p:spPr>
        <p:txBody>
          <a:bodyPr>
            <a:normAutofit fontScale="85000" lnSpcReduction="10000"/>
          </a:bodyPr>
          <a:lstStyle/>
          <a:p>
            <a:r>
              <a:rPr lang="en-US" dirty="0">
                <a:latin typeface="Times New Roman" panose="02020603050405020304" pitchFamily="18" charset="0"/>
                <a:cs typeface="Times New Roman" panose="02020603050405020304" pitchFamily="18" charset="0"/>
              </a:rPr>
              <a:t>Currently, the concept of passing transfer-level math and English is measured by looking at courses with math, English, and reading Taxonomy of Program (TOP) codes that also are flagged as transferrable to a four-year institution.</a:t>
            </a:r>
          </a:p>
          <a:p>
            <a:r>
              <a:rPr lang="en-US" dirty="0">
                <a:latin typeface="Times New Roman" panose="02020603050405020304" pitchFamily="18" charset="0"/>
                <a:cs typeface="Times New Roman" panose="02020603050405020304" pitchFamily="18" charset="0"/>
              </a:rPr>
              <a:t>To more accurately capture the intent of AB705 and the SCFF, data should be collected on whether:</a:t>
            </a:r>
          </a:p>
          <a:p>
            <a:pPr lvl="1"/>
            <a:r>
              <a:rPr lang="en-US" dirty="0">
                <a:latin typeface="Times New Roman" panose="02020603050405020304" pitchFamily="18" charset="0"/>
                <a:cs typeface="Times New Roman" panose="02020603050405020304" pitchFamily="18" charset="0"/>
              </a:rPr>
              <a:t>Transfer-directed students pass courses that fulfil baccalaureate degree general education quantitative reasoning and composition requirements</a:t>
            </a:r>
          </a:p>
          <a:p>
            <a:pPr lvl="1"/>
            <a:r>
              <a:rPr lang="en-US" dirty="0">
                <a:latin typeface="Times New Roman" panose="02020603050405020304" pitchFamily="18" charset="0"/>
                <a:cs typeface="Times New Roman" panose="02020603050405020304" pitchFamily="18" charset="0"/>
              </a:rPr>
              <a:t>Local associate degree or certificate-directed students pass required college-level math courses and courses that fulfil general education requirements for English composition</a:t>
            </a:r>
          </a:p>
          <a:p>
            <a:pPr lvl="1"/>
            <a:r>
              <a:rPr lang="en-US" dirty="0">
                <a:latin typeface="Times New Roman" panose="02020603050405020304" pitchFamily="18" charset="0"/>
                <a:cs typeface="Times New Roman" panose="02020603050405020304" pitchFamily="18" charset="0"/>
              </a:rPr>
              <a:t>ESL students pass courses that fulfil general education requirements for English composition </a:t>
            </a:r>
          </a:p>
          <a:p>
            <a:r>
              <a:rPr lang="en-US" dirty="0">
                <a:latin typeface="Times New Roman" panose="02020603050405020304" pitchFamily="18" charset="0"/>
                <a:cs typeface="Times New Roman" panose="02020603050405020304" pitchFamily="18" charset="0"/>
              </a:rPr>
              <a:t>The Chancellor’s Office will create a new MIS data element (CB25) and begin collecting data at the end of 2019-20</a:t>
            </a: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506482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83627-0277-8D4C-B5D5-36D98E3049F4}"/>
              </a:ext>
            </a:extLst>
          </p:cNvPr>
          <p:cNvSpPr>
            <a:spLocks noGrp="1"/>
          </p:cNvSpPr>
          <p:nvPr>
            <p:ph type="title"/>
          </p:nvPr>
        </p:nvSpPr>
        <p:spPr/>
        <p:txBody>
          <a:bodyPr>
            <a:normAutofit/>
          </a:bodyPr>
          <a:lstStyle/>
          <a:p>
            <a:pPr algn="ctr"/>
            <a:r>
              <a:rPr lang="en-US" sz="5400" b="1" dirty="0">
                <a:solidFill>
                  <a:srgbClr val="0070C0"/>
                </a:solidFill>
                <a:latin typeface="Times New Roman" panose="02020603050405020304" pitchFamily="18" charset="0"/>
                <a:cs typeface="Times New Roman" panose="02020603050405020304" pitchFamily="18" charset="0"/>
              </a:rPr>
              <a:t>Overview</a:t>
            </a:r>
          </a:p>
        </p:txBody>
      </p:sp>
      <p:sp>
        <p:nvSpPr>
          <p:cNvPr id="3" name="Content Placeholder 2">
            <a:extLst>
              <a:ext uri="{FF2B5EF4-FFF2-40B4-BE49-F238E27FC236}">
                <a16:creationId xmlns:a16="http://schemas.microsoft.com/office/drawing/2014/main" id="{C5347962-285D-FB48-9CB7-B1D3AE70BE50}"/>
              </a:ext>
            </a:extLst>
          </p:cNvPr>
          <p:cNvSpPr>
            <a:spLocks noGrp="1"/>
          </p:cNvSpPr>
          <p:nvPr>
            <p:ph idx="1"/>
          </p:nvPr>
        </p:nvSpPr>
        <p:spPr>
          <a:xfrm>
            <a:off x="838200" y="1549831"/>
            <a:ext cx="6662980" cy="5005952"/>
          </a:xfrm>
        </p:spPr>
        <p:txBody>
          <a:bodyPr>
            <a:normAutofit/>
          </a:bodyPr>
          <a:lstStyle/>
          <a:p>
            <a:r>
              <a:rPr lang="en-US" dirty="0">
                <a:latin typeface="Times New Roman" panose="02020603050405020304" pitchFamily="18" charset="0"/>
                <a:cs typeface="Times New Roman" panose="02020603050405020304" pitchFamily="18" charset="0"/>
              </a:rPr>
              <a:t>Making it Real</a:t>
            </a:r>
          </a:p>
          <a:p>
            <a:r>
              <a:rPr lang="en-US" dirty="0">
                <a:latin typeface="Times New Roman" panose="02020603050405020304" pitchFamily="18" charset="0"/>
                <a:cs typeface="Times New Roman" panose="02020603050405020304" pitchFamily="18" charset="0"/>
              </a:rPr>
              <a:t>AB 705 Data Revision Project – Why?</a:t>
            </a:r>
          </a:p>
          <a:p>
            <a:r>
              <a:rPr lang="en-US" dirty="0">
                <a:latin typeface="Times New Roman" panose="02020603050405020304" pitchFamily="18" charset="0"/>
                <a:cs typeface="Times New Roman" panose="02020603050405020304" pitchFamily="18" charset="0"/>
              </a:rPr>
              <a:t>The Rubrics – What’s it all about?</a:t>
            </a:r>
          </a:p>
          <a:p>
            <a:r>
              <a:rPr lang="en-US" dirty="0">
                <a:latin typeface="Times New Roman" panose="02020603050405020304" pitchFamily="18" charset="0"/>
                <a:cs typeface="Times New Roman" panose="02020603050405020304" pitchFamily="18" charset="0"/>
              </a:rPr>
              <a:t>Discipline specific Rubric training and vetting</a:t>
            </a:r>
          </a:p>
          <a:p>
            <a:r>
              <a:rPr lang="en-US" dirty="0">
                <a:latin typeface="Times New Roman" panose="02020603050405020304" pitchFamily="18" charset="0"/>
                <a:cs typeface="Times New Roman" panose="02020603050405020304" pitchFamily="18" charset="0"/>
              </a:rPr>
              <a:t>Go Figure – What Data?</a:t>
            </a:r>
          </a:p>
          <a:p>
            <a:r>
              <a:rPr lang="en-US" dirty="0">
                <a:latin typeface="Times New Roman" panose="02020603050405020304" pitchFamily="18" charset="0"/>
                <a:cs typeface="Times New Roman" panose="02020603050405020304" pitchFamily="18" charset="0"/>
              </a:rPr>
              <a:t>What’s next?</a:t>
            </a:r>
          </a:p>
          <a:p>
            <a:r>
              <a:rPr lang="en-US" dirty="0">
                <a:latin typeface="Times New Roman" panose="02020603050405020304" pitchFamily="18" charset="0"/>
                <a:cs typeface="Times New Roman" panose="02020603050405020304" pitchFamily="18" charset="0"/>
              </a:rPr>
              <a:t>Questions?</a:t>
            </a:r>
          </a:p>
        </p:txBody>
      </p:sp>
      <p:pic>
        <p:nvPicPr>
          <p:cNvPr id="4" name="Picture 3">
            <a:extLst>
              <a:ext uri="{FF2B5EF4-FFF2-40B4-BE49-F238E27FC236}">
                <a16:creationId xmlns:a16="http://schemas.microsoft.com/office/drawing/2014/main" id="{E58168C6-9FBC-AE41-B18C-E337FA7A4792}"/>
              </a:ext>
            </a:extLst>
          </p:cNvPr>
          <p:cNvPicPr>
            <a:picLocks noChangeAspect="1"/>
          </p:cNvPicPr>
          <p:nvPr/>
        </p:nvPicPr>
        <p:blipFill>
          <a:blip r:embed="rId2"/>
          <a:stretch>
            <a:fillRect/>
          </a:stretch>
        </p:blipFill>
        <p:spPr>
          <a:xfrm>
            <a:off x="7354660" y="2489761"/>
            <a:ext cx="3999140" cy="2656363"/>
          </a:xfrm>
          <a:prstGeom prst="rect">
            <a:avLst/>
          </a:prstGeom>
        </p:spPr>
      </p:pic>
    </p:spTree>
    <p:extLst>
      <p:ext uri="{BB962C8B-B14F-4D97-AF65-F5344CB8AC3E}">
        <p14:creationId xmlns:p14="http://schemas.microsoft.com/office/powerpoint/2010/main" val="27291421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98E17F73-3670-4795-9AF4-052D22DC7AE8}"/>
              </a:ext>
            </a:extLst>
          </p:cNvPr>
          <p:cNvGraphicFramePr>
            <a:graphicFrameLocks noGrp="1"/>
          </p:cNvGraphicFramePr>
          <p:nvPr>
            <p:extLst>
              <p:ext uri="{D42A27DB-BD31-4B8C-83A1-F6EECF244321}">
                <p14:modId xmlns:p14="http://schemas.microsoft.com/office/powerpoint/2010/main" val="2734874363"/>
              </p:ext>
            </p:extLst>
          </p:nvPr>
        </p:nvGraphicFramePr>
        <p:xfrm>
          <a:off x="222187" y="1669798"/>
          <a:ext cx="11750863" cy="4358640"/>
        </p:xfrm>
        <a:graphic>
          <a:graphicData uri="http://schemas.openxmlformats.org/drawingml/2006/table">
            <a:tbl>
              <a:tblPr>
                <a:tableStyleId>{5C22544A-7EE6-4342-B048-85BDC9FD1C3A}</a:tableStyleId>
              </a:tblPr>
              <a:tblGrid>
                <a:gridCol w="3335581">
                  <a:extLst>
                    <a:ext uri="{9D8B030D-6E8A-4147-A177-3AD203B41FA5}">
                      <a16:colId xmlns:a16="http://schemas.microsoft.com/office/drawing/2014/main" val="198188413"/>
                    </a:ext>
                  </a:extLst>
                </a:gridCol>
                <a:gridCol w="1905875">
                  <a:extLst>
                    <a:ext uri="{9D8B030D-6E8A-4147-A177-3AD203B41FA5}">
                      <a16:colId xmlns:a16="http://schemas.microsoft.com/office/drawing/2014/main" val="116804182"/>
                    </a:ext>
                  </a:extLst>
                </a:gridCol>
                <a:gridCol w="1835808">
                  <a:extLst>
                    <a:ext uri="{9D8B030D-6E8A-4147-A177-3AD203B41FA5}">
                      <a16:colId xmlns:a16="http://schemas.microsoft.com/office/drawing/2014/main" val="2017126706"/>
                    </a:ext>
                  </a:extLst>
                </a:gridCol>
                <a:gridCol w="1100082">
                  <a:extLst>
                    <a:ext uri="{9D8B030D-6E8A-4147-A177-3AD203B41FA5}">
                      <a16:colId xmlns:a16="http://schemas.microsoft.com/office/drawing/2014/main" val="2791370927"/>
                    </a:ext>
                  </a:extLst>
                </a:gridCol>
                <a:gridCol w="3538317">
                  <a:extLst>
                    <a:ext uri="{9D8B030D-6E8A-4147-A177-3AD203B41FA5}">
                      <a16:colId xmlns:a16="http://schemas.microsoft.com/office/drawing/2014/main" val="1497542263"/>
                    </a:ext>
                  </a:extLst>
                </a:gridCol>
                <a:gridCol w="35200">
                  <a:extLst>
                    <a:ext uri="{9D8B030D-6E8A-4147-A177-3AD203B41FA5}">
                      <a16:colId xmlns:a16="http://schemas.microsoft.com/office/drawing/2014/main" val="1409917699"/>
                    </a:ext>
                  </a:extLst>
                </a:gridCol>
              </a:tblGrid>
              <a:tr h="0">
                <a:tc>
                  <a:txBody>
                    <a:bodyPr/>
                    <a:lstStyle/>
                    <a:p>
                      <a:pPr algn="ctr" fontAlgn="b"/>
                      <a:r>
                        <a:rPr lang="en-US" sz="2800" b="1" u="none" strike="noStrike" dirty="0">
                          <a:effectLst/>
                        </a:rPr>
                        <a:t>Course</a:t>
                      </a:r>
                      <a:endParaRPr lang="en-US" sz="2800" b="1"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2800" b="1" u="none" strike="noStrike" dirty="0">
                          <a:effectLst/>
                        </a:rPr>
                        <a:t>Sections</a:t>
                      </a:r>
                      <a:endParaRPr lang="en-US" sz="2800" b="1"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2800" b="1" u="none" strike="noStrike" dirty="0">
                          <a:effectLst/>
                        </a:rPr>
                        <a:t>Census#</a:t>
                      </a:r>
                      <a:endParaRPr lang="en-US" sz="2800" b="1" i="0" u="none" strike="noStrike" dirty="0">
                        <a:solidFill>
                          <a:srgbClr val="000000"/>
                        </a:solidFill>
                        <a:effectLst/>
                        <a:latin typeface="Calibri" panose="020F0502020204030204" pitchFamily="34" charset="0"/>
                      </a:endParaRPr>
                    </a:p>
                  </a:txBody>
                  <a:tcPr marL="0" marR="0" marT="0" marB="0" anchor="b"/>
                </a:tc>
                <a:tc gridSpan="2">
                  <a:txBody>
                    <a:bodyPr/>
                    <a:lstStyle/>
                    <a:p>
                      <a:pPr algn="ctr" fontAlgn="b"/>
                      <a:r>
                        <a:rPr lang="en-US" sz="2800" b="1" u="none" strike="noStrike" dirty="0">
                          <a:effectLst/>
                        </a:rPr>
                        <a:t>Throughput</a:t>
                      </a:r>
                      <a:endParaRPr lang="en-US" sz="2800" b="1" i="0" u="none" strike="noStrike" dirty="0">
                        <a:solidFill>
                          <a:srgbClr val="000000"/>
                        </a:solidFill>
                        <a:effectLst/>
                        <a:latin typeface="Calibri" panose="020F0502020204030204" pitchFamily="34" charset="0"/>
                      </a:endParaRPr>
                    </a:p>
                  </a:txBody>
                  <a:tcPr marL="0" marR="0" marT="0" marB="0" anchor="b"/>
                </a:tc>
                <a:tc hMerge="1">
                  <a:txBody>
                    <a:bodyPr/>
                    <a:lstStyle/>
                    <a:p>
                      <a:pPr algn="ctr" fontAlgn="b"/>
                      <a:endParaRPr lang="en-US" sz="18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endParaRPr lang="en-US" sz="18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907597303"/>
                  </a:ext>
                </a:extLst>
              </a:tr>
              <a:tr h="269265">
                <a:tc>
                  <a:txBody>
                    <a:bodyPr/>
                    <a:lstStyle/>
                    <a:p>
                      <a:pPr algn="ctr" fontAlgn="b"/>
                      <a:r>
                        <a:rPr lang="en-US" sz="2400" u="none" strike="noStrike" dirty="0">
                          <a:effectLst/>
                          <a:latin typeface="+mn-lt"/>
                        </a:rPr>
                        <a:t>Current Counts</a:t>
                      </a:r>
                    </a:p>
                    <a:p>
                      <a:pPr algn="ctr" fontAlgn="b"/>
                      <a:r>
                        <a:rPr lang="en-US" sz="2400" b="0" i="0" u="none" strike="noStrike" dirty="0">
                          <a:solidFill>
                            <a:srgbClr val="000000"/>
                          </a:solidFill>
                          <a:effectLst/>
                          <a:latin typeface="+mn-lt"/>
                        </a:rPr>
                        <a:t>With TOP code 1701 only</a:t>
                      </a:r>
                    </a:p>
                  </a:txBody>
                  <a:tcPr marL="0" marR="0" marT="0" marB="0" anchor="b"/>
                </a:tc>
                <a:tc>
                  <a:txBody>
                    <a:bodyPr/>
                    <a:lstStyle/>
                    <a:p>
                      <a:pPr algn="ctr" fontAlgn="b"/>
                      <a:r>
                        <a:rPr lang="en-US" sz="2400" b="0" i="0" u="none" strike="noStrike" dirty="0">
                          <a:solidFill>
                            <a:srgbClr val="000000"/>
                          </a:solidFill>
                          <a:effectLst/>
                          <a:latin typeface="+mn-lt"/>
                        </a:rPr>
                        <a:t>94</a:t>
                      </a:r>
                    </a:p>
                  </a:txBody>
                  <a:tcPr marL="8467" marR="8467" marT="6350" marB="0" anchor="b"/>
                </a:tc>
                <a:tc>
                  <a:txBody>
                    <a:bodyPr/>
                    <a:lstStyle/>
                    <a:p>
                      <a:pPr algn="ctr" fontAlgn="b"/>
                      <a:r>
                        <a:rPr lang="en-US" sz="2400" b="0" i="0" u="none" strike="noStrike" dirty="0">
                          <a:solidFill>
                            <a:srgbClr val="000000"/>
                          </a:solidFill>
                          <a:effectLst/>
                          <a:latin typeface="+mn-lt"/>
                        </a:rPr>
                        <a:t>3152</a:t>
                      </a:r>
                    </a:p>
                  </a:txBody>
                  <a:tcPr marL="8467" marR="8467" marT="6350" marB="0" anchor="b"/>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2400" u="none" strike="noStrike" dirty="0">
                          <a:effectLst/>
                          <a:latin typeface="+mn-lt"/>
                        </a:rPr>
                        <a:t>1688</a:t>
                      </a:r>
                      <a:endParaRPr lang="en-US" sz="2400" b="0" i="0" u="none" strike="noStrike" dirty="0">
                        <a:solidFill>
                          <a:srgbClr val="000000"/>
                        </a:solidFill>
                        <a:effectLst/>
                        <a:latin typeface="+mn-lt"/>
                      </a:endParaRPr>
                    </a:p>
                  </a:txBody>
                  <a:tcPr marL="0" marR="0" marT="0" marB="0" anchor="b"/>
                </a:tc>
                <a:tc>
                  <a:txBody>
                    <a:bodyPr/>
                    <a:lstStyle/>
                    <a:p>
                      <a:pPr algn="ctr" fontAlgn="b"/>
                      <a:endParaRPr lang="en-US" sz="18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endParaRPr lang="en-US" sz="18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168770717"/>
                  </a:ext>
                </a:extLst>
              </a:tr>
              <a:tr h="269265">
                <a:tc>
                  <a:txBody>
                    <a:bodyPr/>
                    <a:lstStyle/>
                    <a:p>
                      <a:pPr algn="ctr" fontAlgn="b"/>
                      <a:endParaRPr lang="en-US" sz="2400" b="0" i="0" u="none" strike="noStrike" dirty="0">
                        <a:solidFill>
                          <a:srgbClr val="000000"/>
                        </a:solidFill>
                        <a:effectLst/>
                        <a:latin typeface="+mn-lt"/>
                      </a:endParaRPr>
                    </a:p>
                  </a:txBody>
                  <a:tcPr marL="0" marR="0" marT="0" marB="0" anchor="b"/>
                </a:tc>
                <a:tc>
                  <a:txBody>
                    <a:bodyPr/>
                    <a:lstStyle/>
                    <a:p>
                      <a:pPr algn="ctr" fontAlgn="b"/>
                      <a:endParaRPr lang="en-US" sz="2400" b="0" i="0" u="none" strike="noStrike" dirty="0">
                        <a:solidFill>
                          <a:srgbClr val="000000"/>
                        </a:solidFill>
                        <a:effectLst/>
                        <a:latin typeface="+mn-lt"/>
                      </a:endParaRPr>
                    </a:p>
                  </a:txBody>
                  <a:tcPr marL="0" marR="0" marT="0" marB="0" anchor="b"/>
                </a:tc>
                <a:tc>
                  <a:txBody>
                    <a:bodyPr/>
                    <a:lstStyle/>
                    <a:p>
                      <a:pPr algn="ctr" fontAlgn="b"/>
                      <a:endParaRPr lang="en-US" sz="2400" b="0" i="0" u="none" strike="noStrike" dirty="0">
                        <a:solidFill>
                          <a:srgbClr val="000000"/>
                        </a:solidFill>
                        <a:effectLst/>
                        <a:latin typeface="+mn-lt"/>
                      </a:endParaRPr>
                    </a:p>
                  </a:txBody>
                  <a:tcPr marL="0" marR="0" marT="0" marB="0" anchor="b"/>
                </a:tc>
                <a:tc>
                  <a:txBody>
                    <a:bodyPr/>
                    <a:lstStyle/>
                    <a:p>
                      <a:pPr algn="ctr" fontAlgn="b"/>
                      <a:endParaRPr lang="en-US" sz="2400" b="0" i="0" u="none" strike="noStrike" dirty="0">
                        <a:solidFill>
                          <a:srgbClr val="000000"/>
                        </a:solidFill>
                        <a:effectLst/>
                        <a:latin typeface="+mn-lt"/>
                      </a:endParaRPr>
                    </a:p>
                  </a:txBody>
                  <a:tcPr marL="0" marR="0" marT="0" marB="0" anchor="b"/>
                </a:tc>
                <a:tc>
                  <a:txBody>
                    <a:bodyPr/>
                    <a:lstStyle/>
                    <a:p>
                      <a:pPr algn="ctr" fontAlgn="b"/>
                      <a:endParaRPr lang="en-US" sz="18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endParaRPr lang="en-US" sz="18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3190690759"/>
                  </a:ext>
                </a:extLst>
              </a:tr>
              <a:tr h="269265">
                <a:tc>
                  <a:txBody>
                    <a:bodyPr/>
                    <a:lstStyle/>
                    <a:p>
                      <a:pPr algn="ctr" fontAlgn="b"/>
                      <a:r>
                        <a:rPr lang="en-US" sz="2400" b="0" i="0" u="none" strike="noStrike" dirty="0">
                          <a:solidFill>
                            <a:srgbClr val="000000"/>
                          </a:solidFill>
                          <a:effectLst/>
                          <a:latin typeface="+mn-lt"/>
                        </a:rPr>
                        <a:t>Adding Quantitative Reasoning Course not in Math TOP code</a:t>
                      </a:r>
                    </a:p>
                  </a:txBody>
                  <a:tcPr marL="0" marR="0" marT="0" marB="0" anchor="b"/>
                </a:tc>
                <a:tc>
                  <a:txBody>
                    <a:bodyPr/>
                    <a:lstStyle/>
                    <a:p>
                      <a:pPr algn="ctr" fontAlgn="b"/>
                      <a:r>
                        <a:rPr lang="en-US" sz="2400" u="none" strike="noStrike" dirty="0">
                          <a:effectLst/>
                          <a:latin typeface="+mn-lt"/>
                        </a:rPr>
                        <a:t>24</a:t>
                      </a:r>
                      <a:endParaRPr lang="en-US" sz="2400" b="0" i="0" u="none" strike="noStrike" dirty="0">
                        <a:solidFill>
                          <a:srgbClr val="000000"/>
                        </a:solidFill>
                        <a:effectLst/>
                        <a:latin typeface="+mn-lt"/>
                      </a:endParaRPr>
                    </a:p>
                  </a:txBody>
                  <a:tcPr marL="0" marR="0" marT="0" marB="0" anchor="b"/>
                </a:tc>
                <a:tc>
                  <a:txBody>
                    <a:bodyPr/>
                    <a:lstStyle/>
                    <a:p>
                      <a:pPr algn="ctr" fontAlgn="b"/>
                      <a:r>
                        <a:rPr lang="en-US" sz="2400" u="none" strike="noStrike" dirty="0">
                          <a:effectLst/>
                          <a:latin typeface="+mn-lt"/>
                        </a:rPr>
                        <a:t>795</a:t>
                      </a:r>
                      <a:endParaRPr lang="en-US" sz="2400" b="0" i="0" u="none" strike="noStrike" dirty="0">
                        <a:solidFill>
                          <a:srgbClr val="000000"/>
                        </a:solidFill>
                        <a:effectLst/>
                        <a:latin typeface="+mn-lt"/>
                      </a:endParaRPr>
                    </a:p>
                  </a:txBody>
                  <a:tcPr marL="0" marR="0" marT="0" marB="0" anchor="b"/>
                </a:tc>
                <a:tc>
                  <a:txBody>
                    <a:bodyPr/>
                    <a:lstStyle/>
                    <a:p>
                      <a:pPr algn="ctr" fontAlgn="b"/>
                      <a:r>
                        <a:rPr lang="en-US" sz="2400" b="0" i="0" u="none" strike="noStrike" dirty="0">
                          <a:solidFill>
                            <a:srgbClr val="000000"/>
                          </a:solidFill>
                          <a:effectLst/>
                          <a:latin typeface="+mn-lt"/>
                        </a:rPr>
                        <a:t>696</a:t>
                      </a:r>
                    </a:p>
                  </a:txBody>
                  <a:tcPr marL="8467" marR="8467" marT="6350" marB="0" anchor="b"/>
                </a:tc>
                <a:tc>
                  <a:txBody>
                    <a:bodyPr/>
                    <a:lstStyle/>
                    <a:p>
                      <a:pPr algn="ctr" fontAlgn="b"/>
                      <a:endParaRPr lang="en-US" sz="18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endParaRPr lang="en-US" sz="18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3993786928"/>
                  </a:ext>
                </a:extLst>
              </a:tr>
              <a:tr h="269265">
                <a:tc>
                  <a:txBody>
                    <a:bodyPr/>
                    <a:lstStyle/>
                    <a:p>
                      <a:pPr algn="ctr" fontAlgn="b"/>
                      <a:endParaRPr lang="en-US" sz="2400" b="0" i="0" u="none" strike="noStrike" dirty="0">
                        <a:solidFill>
                          <a:srgbClr val="000000"/>
                        </a:solidFill>
                        <a:effectLst/>
                        <a:latin typeface="+mn-lt"/>
                      </a:endParaRPr>
                    </a:p>
                  </a:txBody>
                  <a:tcPr marL="0" marR="0" marT="0" marB="0" anchor="b"/>
                </a:tc>
                <a:tc>
                  <a:txBody>
                    <a:bodyPr/>
                    <a:lstStyle/>
                    <a:p>
                      <a:pPr algn="ctr" fontAlgn="b"/>
                      <a:endParaRPr lang="en-US" sz="2400" b="0" i="0" u="none" strike="noStrike" dirty="0">
                        <a:solidFill>
                          <a:srgbClr val="000000"/>
                        </a:solidFill>
                        <a:effectLst/>
                        <a:latin typeface="+mn-lt"/>
                      </a:endParaRPr>
                    </a:p>
                  </a:txBody>
                  <a:tcPr marL="0" marR="0" marT="0" marB="0" anchor="b"/>
                </a:tc>
                <a:tc>
                  <a:txBody>
                    <a:bodyPr/>
                    <a:lstStyle/>
                    <a:p>
                      <a:pPr algn="ctr" fontAlgn="b"/>
                      <a:endParaRPr lang="en-US" sz="2400" b="0" i="0" u="none" strike="noStrike" dirty="0">
                        <a:solidFill>
                          <a:srgbClr val="000000"/>
                        </a:solidFill>
                        <a:effectLst/>
                        <a:latin typeface="+mn-lt"/>
                      </a:endParaRPr>
                    </a:p>
                  </a:txBody>
                  <a:tcPr marL="0" marR="0" marT="0" marB="0" anchor="b"/>
                </a:tc>
                <a:tc>
                  <a:txBody>
                    <a:bodyPr/>
                    <a:lstStyle/>
                    <a:p>
                      <a:pPr algn="ctr" fontAlgn="b"/>
                      <a:endParaRPr lang="en-US" sz="2400" b="0" i="0" u="none" strike="noStrike" dirty="0">
                        <a:solidFill>
                          <a:srgbClr val="000000"/>
                        </a:solidFill>
                        <a:effectLst/>
                        <a:latin typeface="+mn-lt"/>
                      </a:endParaRPr>
                    </a:p>
                  </a:txBody>
                  <a:tcPr marL="0" marR="0" marT="0" marB="0" anchor="b"/>
                </a:tc>
                <a:tc>
                  <a:txBody>
                    <a:bodyPr/>
                    <a:lstStyle/>
                    <a:p>
                      <a:pPr algn="ctr" fontAlgn="b"/>
                      <a:endParaRPr lang="en-US" sz="18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endParaRPr lang="en-US" sz="18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2265068599"/>
                  </a:ext>
                </a:extLst>
              </a:tr>
              <a:tr h="865001">
                <a:tc>
                  <a:txBody>
                    <a:bodyPr/>
                    <a:lstStyle/>
                    <a:p>
                      <a:pPr algn="ctr" fontAlgn="b"/>
                      <a:r>
                        <a:rPr lang="en-US" sz="2400" b="0" i="0" u="none" strike="noStrike" dirty="0">
                          <a:solidFill>
                            <a:srgbClr val="000000"/>
                          </a:solidFill>
                          <a:effectLst/>
                          <a:latin typeface="+mn-lt"/>
                        </a:rPr>
                        <a:t>Adding the number of Local Degree Math Completions</a:t>
                      </a:r>
                    </a:p>
                  </a:txBody>
                  <a:tcPr marL="0" marR="0" marT="0" marB="0" anchor="b"/>
                </a:tc>
                <a:tc>
                  <a:txBody>
                    <a:bodyPr/>
                    <a:lstStyle/>
                    <a:p>
                      <a:pPr algn="ctr" fontAlgn="b"/>
                      <a:r>
                        <a:rPr lang="en-US" sz="2400" u="none" strike="noStrike" dirty="0">
                          <a:effectLst/>
                          <a:latin typeface="+mn-lt"/>
                        </a:rPr>
                        <a:t>70</a:t>
                      </a:r>
                      <a:endParaRPr lang="en-US" sz="2400" b="0" i="0" u="none" strike="noStrike" dirty="0">
                        <a:solidFill>
                          <a:srgbClr val="000000"/>
                        </a:solidFill>
                        <a:effectLst/>
                        <a:latin typeface="+mn-lt"/>
                      </a:endParaRPr>
                    </a:p>
                  </a:txBody>
                  <a:tcPr marL="0" marR="0" marT="0" marB="0" anchor="b"/>
                </a:tc>
                <a:tc>
                  <a:txBody>
                    <a:bodyPr/>
                    <a:lstStyle/>
                    <a:p>
                      <a:pPr algn="ctr" fontAlgn="b"/>
                      <a:r>
                        <a:rPr lang="en-US" sz="2400" u="none" strike="noStrike" dirty="0">
                          <a:effectLst/>
                          <a:latin typeface="+mn-lt"/>
                        </a:rPr>
                        <a:t>2890</a:t>
                      </a:r>
                      <a:endParaRPr lang="en-US" sz="2400" b="0" i="0" u="none" strike="noStrike" dirty="0">
                        <a:solidFill>
                          <a:srgbClr val="000000"/>
                        </a:solidFill>
                        <a:effectLst/>
                        <a:latin typeface="+mn-lt"/>
                      </a:endParaRPr>
                    </a:p>
                  </a:txBody>
                  <a:tcPr marL="0" marR="0" marT="0" marB="0" anchor="b"/>
                </a:tc>
                <a:tc>
                  <a:txBody>
                    <a:bodyPr/>
                    <a:lstStyle/>
                    <a:p>
                      <a:pPr algn="ctr" fontAlgn="b"/>
                      <a:r>
                        <a:rPr lang="en-US" sz="2400" u="none" strike="noStrike" dirty="0">
                          <a:effectLst/>
                          <a:latin typeface="+mn-lt"/>
                        </a:rPr>
                        <a:t>1616</a:t>
                      </a:r>
                      <a:endParaRPr lang="en-US" sz="2400" b="0" i="0" u="none" strike="noStrike" dirty="0">
                        <a:solidFill>
                          <a:srgbClr val="000000"/>
                        </a:solidFill>
                        <a:effectLst/>
                        <a:latin typeface="+mn-lt"/>
                      </a:endParaRPr>
                    </a:p>
                  </a:txBody>
                  <a:tcPr marL="0" marR="0" marT="0" marB="0" anchor="b"/>
                </a:tc>
                <a:tc>
                  <a:txBody>
                    <a:bodyPr/>
                    <a:lstStyle/>
                    <a:p>
                      <a:pPr algn="ctr" fontAlgn="b"/>
                      <a:endParaRPr lang="en-US" sz="18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endParaRPr lang="en-US" sz="18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329626777"/>
                  </a:ext>
                </a:extLst>
              </a:tr>
              <a:tr h="269265">
                <a:tc>
                  <a:txBody>
                    <a:bodyPr/>
                    <a:lstStyle/>
                    <a:p>
                      <a:pPr algn="ctr" fontAlgn="b"/>
                      <a:endParaRPr lang="en-US" sz="1800" b="0" i="0" u="none" strike="noStrike">
                        <a:solidFill>
                          <a:srgbClr val="000000"/>
                        </a:solidFill>
                        <a:effectLst/>
                        <a:latin typeface="Calibri" panose="020F0502020204030204" pitchFamily="34" charset="0"/>
                      </a:endParaRPr>
                    </a:p>
                  </a:txBody>
                  <a:tcPr marL="0" marR="0" marT="0" marB="0" anchor="b"/>
                </a:tc>
                <a:tc>
                  <a:txBody>
                    <a:bodyPr/>
                    <a:lstStyle/>
                    <a:p>
                      <a:pPr algn="ctr" fontAlgn="b"/>
                      <a:endParaRPr lang="en-US" sz="1800" b="0" i="0" u="none" strike="noStrike">
                        <a:solidFill>
                          <a:srgbClr val="000000"/>
                        </a:solidFill>
                        <a:effectLst/>
                        <a:latin typeface="Calibri" panose="020F0502020204030204" pitchFamily="34" charset="0"/>
                      </a:endParaRPr>
                    </a:p>
                  </a:txBody>
                  <a:tcPr marL="0" marR="0" marT="0" marB="0" anchor="b"/>
                </a:tc>
                <a:tc>
                  <a:txBody>
                    <a:bodyPr/>
                    <a:lstStyle/>
                    <a:p>
                      <a:pPr algn="ctr" fontAlgn="b"/>
                      <a:endParaRPr lang="en-US" sz="1800" b="0" i="0" u="none" strike="noStrike">
                        <a:solidFill>
                          <a:srgbClr val="000000"/>
                        </a:solidFill>
                        <a:effectLst/>
                        <a:latin typeface="Calibri" panose="020F0502020204030204" pitchFamily="34" charset="0"/>
                      </a:endParaRPr>
                    </a:p>
                  </a:txBody>
                  <a:tcPr marL="0" marR="0" marT="0" marB="0" anchor="b"/>
                </a:tc>
                <a:tc>
                  <a:txBody>
                    <a:bodyPr/>
                    <a:lstStyle/>
                    <a:p>
                      <a:pPr algn="ctr" fontAlgn="b"/>
                      <a:endParaRPr lang="en-US" sz="1800" b="0" i="0" u="none" strike="noStrike">
                        <a:solidFill>
                          <a:srgbClr val="000000"/>
                        </a:solidFill>
                        <a:effectLst/>
                        <a:latin typeface="Calibri" panose="020F0502020204030204" pitchFamily="34" charset="0"/>
                      </a:endParaRPr>
                    </a:p>
                  </a:txBody>
                  <a:tcPr marL="0" marR="0" marT="0" marB="0" anchor="b"/>
                </a:tc>
                <a:tc>
                  <a:txBody>
                    <a:bodyPr/>
                    <a:lstStyle/>
                    <a:p>
                      <a:pPr algn="ctr" fontAlgn="b"/>
                      <a:endParaRPr lang="en-US" sz="18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endParaRPr lang="en-US" sz="18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192980468"/>
                  </a:ext>
                </a:extLst>
              </a:tr>
            </a:tbl>
          </a:graphicData>
        </a:graphic>
      </p:graphicFrame>
      <p:pic>
        <p:nvPicPr>
          <p:cNvPr id="4" name="Graphic 4" descr="Group">
            <a:extLst>
              <a:ext uri="{FF2B5EF4-FFF2-40B4-BE49-F238E27FC236}">
                <a16:creationId xmlns:a16="http://schemas.microsoft.com/office/drawing/2014/main" id="{71115449-6063-47BD-8536-2533AA692CA6}"/>
              </a:ext>
            </a:extLst>
          </p:cNvPr>
          <p:cNvPicPr>
            <a:picLocks noChangeAspect="1"/>
          </p:cNvPicPr>
          <p:nvPr/>
        </p:nvPicPr>
        <p:blipFill>
          <a:blip r:embed="rId2" cstate="email">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569223" y="1940943"/>
            <a:ext cx="1567849" cy="1175887"/>
          </a:xfrm>
          <a:prstGeom prst="rect">
            <a:avLst/>
          </a:prstGeom>
        </p:spPr>
      </p:pic>
      <p:pic>
        <p:nvPicPr>
          <p:cNvPr id="5" name="Graphic 5" descr="Group">
            <a:extLst>
              <a:ext uri="{FF2B5EF4-FFF2-40B4-BE49-F238E27FC236}">
                <a16:creationId xmlns:a16="http://schemas.microsoft.com/office/drawing/2014/main" id="{DA86F109-5120-4727-93DB-6D7630C5A513}"/>
              </a:ext>
            </a:extLst>
          </p:cNvPr>
          <p:cNvPicPr>
            <a:picLocks noChangeAspect="1"/>
          </p:cNvPicPr>
          <p:nvPr/>
        </p:nvPicPr>
        <p:blipFill>
          <a:blip r:embed="rId2" cstate="email">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569222" y="3201867"/>
            <a:ext cx="1567849" cy="1175887"/>
          </a:xfrm>
          <a:prstGeom prst="rect">
            <a:avLst/>
          </a:prstGeom>
        </p:spPr>
      </p:pic>
      <p:pic>
        <p:nvPicPr>
          <p:cNvPr id="6" name="Graphic 8" descr="Man and Woman">
            <a:extLst>
              <a:ext uri="{FF2B5EF4-FFF2-40B4-BE49-F238E27FC236}">
                <a16:creationId xmlns:a16="http://schemas.microsoft.com/office/drawing/2014/main" id="{BD8C684F-84EC-49D8-B969-319BEE1BA806}"/>
              </a:ext>
            </a:extLst>
          </p:cNvPr>
          <p:cNvPicPr>
            <a:picLocks noChangeAspect="1"/>
          </p:cNvPicPr>
          <p:nvPr/>
        </p:nvPicPr>
        <p:blipFill>
          <a:blip r:embed="rId4" cstate="email">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954198" y="3400673"/>
            <a:ext cx="1037699" cy="778274"/>
          </a:xfrm>
          <a:prstGeom prst="rect">
            <a:avLst/>
          </a:prstGeom>
        </p:spPr>
      </p:pic>
      <p:pic>
        <p:nvPicPr>
          <p:cNvPr id="7" name="Graphic 9" descr="Group">
            <a:extLst>
              <a:ext uri="{FF2B5EF4-FFF2-40B4-BE49-F238E27FC236}">
                <a16:creationId xmlns:a16="http://schemas.microsoft.com/office/drawing/2014/main" id="{184928F7-A5B2-4E68-9CAA-7F2F293285B4}"/>
              </a:ext>
            </a:extLst>
          </p:cNvPr>
          <p:cNvPicPr>
            <a:picLocks noChangeAspect="1"/>
          </p:cNvPicPr>
          <p:nvPr/>
        </p:nvPicPr>
        <p:blipFill>
          <a:blip r:embed="rId2" cstate="email">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386349" y="4720315"/>
            <a:ext cx="1567849" cy="1175887"/>
          </a:xfrm>
          <a:prstGeom prst="rect">
            <a:avLst/>
          </a:prstGeom>
        </p:spPr>
      </p:pic>
      <p:pic>
        <p:nvPicPr>
          <p:cNvPr id="8" name="Graphic 10" descr="Group">
            <a:extLst>
              <a:ext uri="{FF2B5EF4-FFF2-40B4-BE49-F238E27FC236}">
                <a16:creationId xmlns:a16="http://schemas.microsoft.com/office/drawing/2014/main" id="{F999150A-3877-4DBB-B87D-7D67F10FA94A}"/>
              </a:ext>
            </a:extLst>
          </p:cNvPr>
          <p:cNvPicPr>
            <a:picLocks noChangeAspect="1"/>
          </p:cNvPicPr>
          <p:nvPr/>
        </p:nvPicPr>
        <p:blipFill>
          <a:blip r:embed="rId6" cstate="email">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473047" y="4720316"/>
            <a:ext cx="1567849" cy="1175887"/>
          </a:xfrm>
          <a:prstGeom prst="rect">
            <a:avLst/>
          </a:prstGeom>
          <a:effectLst>
            <a:outerShdw blurRad="50800" dist="50800" dir="5400000" algn="ctr" rotWithShape="0">
              <a:srgbClr val="0070C0"/>
            </a:outerShdw>
          </a:effectLst>
        </p:spPr>
      </p:pic>
      <p:sp>
        <p:nvSpPr>
          <p:cNvPr id="2" name="Title 1">
            <a:extLst>
              <a:ext uri="{FF2B5EF4-FFF2-40B4-BE49-F238E27FC236}">
                <a16:creationId xmlns:a16="http://schemas.microsoft.com/office/drawing/2014/main" id="{FA2CECC8-9D07-4B70-B010-3A8BF31E0102}"/>
              </a:ext>
            </a:extLst>
          </p:cNvPr>
          <p:cNvSpPr>
            <a:spLocks noGrp="1"/>
          </p:cNvSpPr>
          <p:nvPr>
            <p:ph type="title"/>
          </p:nvPr>
        </p:nvSpPr>
        <p:spPr/>
        <p:txBody>
          <a:bodyPr/>
          <a:lstStyle/>
          <a:p>
            <a:pPr algn="ctr"/>
            <a:r>
              <a:rPr lang="en-US" b="1" dirty="0">
                <a:latin typeface="Times New Roman" panose="02020603050405020304" pitchFamily="18" charset="0"/>
                <a:cs typeface="Times New Roman" panose="02020603050405020304" pitchFamily="18" charset="0"/>
              </a:rPr>
              <a:t>Accurate Coding for One College</a:t>
            </a:r>
          </a:p>
        </p:txBody>
      </p:sp>
      <p:pic>
        <p:nvPicPr>
          <p:cNvPr id="10" name="Graphic 8" descr="Man and Woman">
            <a:extLst>
              <a:ext uri="{FF2B5EF4-FFF2-40B4-BE49-F238E27FC236}">
                <a16:creationId xmlns:a16="http://schemas.microsoft.com/office/drawing/2014/main" id="{BD8C684F-84EC-49D8-B969-319BEE1BA806}"/>
              </a:ext>
            </a:extLst>
          </p:cNvPr>
          <p:cNvPicPr>
            <a:picLocks noChangeAspect="1"/>
          </p:cNvPicPr>
          <p:nvPr/>
        </p:nvPicPr>
        <p:blipFill>
          <a:blip r:embed="rId4" cstate="email">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701996" y="4919122"/>
            <a:ext cx="1037699" cy="778274"/>
          </a:xfrm>
          <a:prstGeom prst="rect">
            <a:avLst/>
          </a:prstGeom>
        </p:spPr>
      </p:pic>
    </p:spTree>
    <p:extLst>
      <p:ext uri="{BB962C8B-B14F-4D97-AF65-F5344CB8AC3E}">
        <p14:creationId xmlns:p14="http://schemas.microsoft.com/office/powerpoint/2010/main" val="41385450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E650BC-739B-4E0C-A471-4B21C16E8818}"/>
              </a:ext>
            </a:extLst>
          </p:cNvPr>
          <p:cNvSpPr>
            <a:spLocks noGrp="1"/>
          </p:cNvSpPr>
          <p:nvPr>
            <p:ph type="title"/>
          </p:nvPr>
        </p:nvSpPr>
        <p:spPr/>
        <p:txBody>
          <a:bodyPr>
            <a:noAutofit/>
          </a:bodyPr>
          <a:lstStyle/>
          <a:p>
            <a:pPr algn="ctr"/>
            <a:r>
              <a:rPr lang="en-US" sz="3600" b="1" dirty="0">
                <a:latin typeface="Times New Roman" panose="02020603050405020304" pitchFamily="18" charset="0"/>
                <a:cs typeface="Times New Roman" panose="02020603050405020304" pitchFamily="18" charset="0"/>
              </a:rPr>
              <a:t>Courses that Fulfill Baccalaureate Degree Mathematics and Quantitative Reasoning General Education Requirements</a:t>
            </a:r>
          </a:p>
        </p:txBody>
      </p:sp>
      <p:sp>
        <p:nvSpPr>
          <p:cNvPr id="3" name="Content Placeholder 2">
            <a:extLst>
              <a:ext uri="{FF2B5EF4-FFF2-40B4-BE49-F238E27FC236}">
                <a16:creationId xmlns:a16="http://schemas.microsoft.com/office/drawing/2014/main" id="{878719C4-979E-4ADC-A30A-4E7A1F130D08}"/>
              </a:ext>
            </a:extLst>
          </p:cNvPr>
          <p:cNvSpPr>
            <a:spLocks noGrp="1"/>
          </p:cNvSpPr>
          <p:nvPr>
            <p:ph idx="1"/>
          </p:nvPr>
        </p:nvSpPr>
        <p:spPr/>
        <p:txBody>
          <a:bodyPr>
            <a:normAutofit fontScale="85000" lnSpcReduction="20000"/>
          </a:bodyPr>
          <a:lstStyle/>
          <a:p>
            <a:pPr marL="0" indent="0">
              <a:buNone/>
            </a:pPr>
            <a:r>
              <a:rPr lang="en-US" b="1" i="1" dirty="0">
                <a:latin typeface="Times New Roman" panose="02020603050405020304" pitchFamily="18" charset="0"/>
                <a:cs typeface="Times New Roman" panose="02020603050405020304" pitchFamily="18" charset="0"/>
              </a:rPr>
              <a:t>A course should be flagged if it meets one or more of the following:</a:t>
            </a:r>
          </a:p>
          <a:p>
            <a:pPr marL="0" indent="0">
              <a:buNone/>
            </a:pPr>
            <a:endParaRPr lang="en-US" dirty="0">
              <a:latin typeface="Times New Roman" panose="02020603050405020304" pitchFamily="18" charset="0"/>
              <a:cs typeface="Times New Roman" panose="02020603050405020304" pitchFamily="18" charset="0"/>
            </a:endParaRPr>
          </a:p>
          <a:p>
            <a:r>
              <a:rPr lang="en-US" i="1" dirty="0">
                <a:latin typeface="Times New Roman" panose="02020603050405020304" pitchFamily="18" charset="0"/>
                <a:cs typeface="Times New Roman" panose="02020603050405020304" pitchFamily="18" charset="0"/>
              </a:rPr>
              <a:t>CSU (General Education Breadth): </a:t>
            </a:r>
            <a:r>
              <a:rPr lang="en-US" dirty="0">
                <a:latin typeface="Times New Roman" panose="02020603050405020304" pitchFamily="18" charset="0"/>
                <a:cs typeface="Times New Roman" panose="02020603050405020304" pitchFamily="18" charset="0"/>
              </a:rPr>
              <a:t>Area B4: Mathematics and Quantitative Reasoning</a:t>
            </a:r>
          </a:p>
          <a:p>
            <a:pPr lvl="1"/>
            <a:endParaRPr lang="en-US" dirty="0">
              <a:latin typeface="Times New Roman" panose="02020603050405020304" pitchFamily="18" charset="0"/>
              <a:cs typeface="Times New Roman" panose="02020603050405020304" pitchFamily="18" charset="0"/>
            </a:endParaRPr>
          </a:p>
          <a:p>
            <a:r>
              <a:rPr lang="en-US" i="1" dirty="0">
                <a:latin typeface="Times New Roman" panose="02020603050405020304" pitchFamily="18" charset="0"/>
                <a:cs typeface="Times New Roman" panose="02020603050405020304" pitchFamily="18" charset="0"/>
              </a:rPr>
              <a:t>UC (IGETC): </a:t>
            </a:r>
            <a:r>
              <a:rPr lang="en-US" dirty="0">
                <a:latin typeface="Times New Roman" panose="02020603050405020304" pitchFamily="18" charset="0"/>
                <a:cs typeface="Times New Roman" panose="02020603050405020304" pitchFamily="18" charset="0"/>
              </a:rPr>
              <a:t>Area 2: Mathematical Concepts and Quantitative Reasoning</a:t>
            </a:r>
          </a:p>
          <a:p>
            <a:endParaRPr lang="en-US" dirty="0">
              <a:latin typeface="Times New Roman" panose="02020603050405020304" pitchFamily="18" charset="0"/>
              <a:cs typeface="Times New Roman" panose="02020603050405020304" pitchFamily="18" charset="0"/>
            </a:endParaRPr>
          </a:p>
          <a:p>
            <a:r>
              <a:rPr lang="en-US" i="1" dirty="0">
                <a:latin typeface="Times New Roman" panose="02020603050405020304" pitchFamily="18" charset="0"/>
                <a:cs typeface="Times New Roman" panose="02020603050405020304" pitchFamily="18" charset="0"/>
              </a:rPr>
              <a:t>CCC Baccalaureate: </a:t>
            </a:r>
            <a:r>
              <a:rPr lang="en-US" dirty="0">
                <a:latin typeface="Times New Roman" panose="02020603050405020304" pitchFamily="18" charset="0"/>
                <a:cs typeface="Times New Roman" panose="02020603050405020304" pitchFamily="18" charset="0"/>
              </a:rPr>
              <a:t>IGETC or CSU General Education Breadth</a:t>
            </a:r>
          </a:p>
          <a:p>
            <a:endParaRPr lang="en-US" dirty="0">
              <a:latin typeface="Times New Roman" panose="02020603050405020304" pitchFamily="18" charset="0"/>
              <a:cs typeface="Times New Roman" panose="02020603050405020304" pitchFamily="18" charset="0"/>
            </a:endParaRPr>
          </a:p>
          <a:p>
            <a:r>
              <a:rPr lang="en-US" i="1" dirty="0">
                <a:latin typeface="Times New Roman" panose="02020603050405020304" pitchFamily="18" charset="0"/>
                <a:cs typeface="Times New Roman" panose="02020603050405020304" pitchFamily="18" charset="0"/>
              </a:rPr>
              <a:t>Other Transfer Institutions: </a:t>
            </a:r>
            <a:r>
              <a:rPr lang="en-US" dirty="0">
                <a:latin typeface="Times New Roman" panose="02020603050405020304" pitchFamily="18" charset="0"/>
                <a:cs typeface="Times New Roman" panose="02020603050405020304" pitchFamily="18" charset="0"/>
              </a:rPr>
              <a:t>Courses must have general education certification or articulation agreements that ensure the course fulfills mathematics or quantitative reasoning requirements at an accredited four-year institution</a:t>
            </a:r>
          </a:p>
          <a:p>
            <a:pPr lvl="1"/>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059846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E650BC-739B-4E0C-A471-4B21C16E8818}"/>
              </a:ext>
            </a:extLst>
          </p:cNvPr>
          <p:cNvSpPr>
            <a:spLocks noGrp="1"/>
          </p:cNvSpPr>
          <p:nvPr>
            <p:ph type="title"/>
          </p:nvPr>
        </p:nvSpPr>
        <p:spPr/>
        <p:txBody>
          <a:bodyPr>
            <a:normAutofit fontScale="90000"/>
          </a:bodyPr>
          <a:lstStyle/>
          <a:p>
            <a:pPr algn="ctr"/>
            <a:r>
              <a:rPr lang="en-US" b="1" dirty="0">
                <a:latin typeface="Times New Roman" panose="02020603050405020304" pitchFamily="18" charset="0"/>
                <a:cs typeface="Times New Roman" panose="02020603050405020304" pitchFamily="18" charset="0"/>
              </a:rPr>
              <a:t>Courses that Fulfill Local Associate Degree or Certificate Mathematics and Quantitative Reasoning Requirements</a:t>
            </a:r>
          </a:p>
        </p:txBody>
      </p:sp>
      <p:sp>
        <p:nvSpPr>
          <p:cNvPr id="3" name="Content Placeholder 2">
            <a:extLst>
              <a:ext uri="{FF2B5EF4-FFF2-40B4-BE49-F238E27FC236}">
                <a16:creationId xmlns:a16="http://schemas.microsoft.com/office/drawing/2014/main" id="{878719C4-979E-4ADC-A30A-4E7A1F130D08}"/>
              </a:ext>
            </a:extLst>
          </p:cNvPr>
          <p:cNvSpPr>
            <a:spLocks noGrp="1"/>
          </p:cNvSpPr>
          <p:nvPr>
            <p:ph idx="1"/>
          </p:nvPr>
        </p:nvSpPr>
        <p:spPr/>
        <p:txBody>
          <a:bodyPr>
            <a:normAutofit/>
          </a:bodyPr>
          <a:lstStyle/>
          <a:p>
            <a:pPr marL="0" indent="0">
              <a:buNone/>
            </a:pPr>
            <a:r>
              <a:rPr lang="en-US" b="1" i="1" dirty="0">
                <a:latin typeface="Times New Roman" panose="02020603050405020304" pitchFamily="18" charset="0"/>
                <a:cs typeface="Times New Roman" panose="02020603050405020304" pitchFamily="18" charset="0"/>
              </a:rPr>
              <a:t>A course should be flagged if meets the Title 5 requirements for college-level quantitative reasoning:</a:t>
            </a:r>
          </a:p>
          <a:p>
            <a:endParaRPr lang="en-US" dirty="0">
              <a:latin typeface="Times New Roman" panose="02020603050405020304" pitchFamily="18" charset="0"/>
              <a:cs typeface="Times New Roman" panose="02020603050405020304" pitchFamily="18" charset="0"/>
            </a:endParaRPr>
          </a:p>
          <a:p>
            <a:r>
              <a:rPr lang="en-US" i="1" dirty="0">
                <a:latin typeface="Times New Roman" panose="02020603050405020304" pitchFamily="18" charset="0"/>
                <a:cs typeface="Times New Roman" panose="02020603050405020304" pitchFamily="18" charset="0"/>
              </a:rPr>
              <a:t>[Title 5 §55063]</a:t>
            </a:r>
          </a:p>
          <a:p>
            <a:endParaRPr lang="en-US" i="1" dirty="0">
              <a:latin typeface="Times New Roman" panose="02020603050405020304" pitchFamily="18" charset="0"/>
              <a:cs typeface="Times New Roman" panose="02020603050405020304" pitchFamily="18" charset="0"/>
            </a:endParaRPr>
          </a:p>
          <a:p>
            <a:pPr marL="0" indent="0">
              <a:buNone/>
            </a:pPr>
            <a:r>
              <a:rPr lang="en-US" i="1" dirty="0">
                <a:latin typeface="Times New Roman" panose="02020603050405020304" pitchFamily="18" charset="0"/>
                <a:cs typeface="Times New Roman" panose="02020603050405020304" pitchFamily="18" charset="0"/>
              </a:rPr>
              <a:t>Note: the title 5 language is under consideration by the BOG March 18, 2019</a:t>
            </a:r>
            <a:endParaRPr lang="en-US" dirty="0">
              <a:latin typeface="Times New Roman" panose="02020603050405020304" pitchFamily="18" charset="0"/>
              <a:cs typeface="Times New Roman" panose="02020603050405020304" pitchFamily="18" charset="0"/>
            </a:endParaRPr>
          </a:p>
          <a:p>
            <a:pPr lvl="1"/>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357467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E650BC-739B-4E0C-A471-4B21C16E8818}"/>
              </a:ext>
            </a:extLst>
          </p:cNvPr>
          <p:cNvSpPr>
            <a:spLocks noGrp="1"/>
          </p:cNvSpPr>
          <p:nvPr>
            <p:ph type="title"/>
          </p:nvPr>
        </p:nvSpPr>
        <p:spPr/>
        <p:txBody>
          <a:bodyPr>
            <a:normAutofit/>
          </a:bodyPr>
          <a:lstStyle/>
          <a:p>
            <a:pPr algn="ctr"/>
            <a:r>
              <a:rPr lang="en-US" b="1" dirty="0">
                <a:latin typeface="Times New Roman" panose="02020603050405020304" pitchFamily="18" charset="0"/>
                <a:cs typeface="Times New Roman" panose="02020603050405020304" pitchFamily="18" charset="0"/>
              </a:rPr>
              <a:t>Courses that Fulfill English Composition General Education Requirements</a:t>
            </a:r>
          </a:p>
        </p:txBody>
      </p:sp>
      <p:sp>
        <p:nvSpPr>
          <p:cNvPr id="3" name="Content Placeholder 2">
            <a:extLst>
              <a:ext uri="{FF2B5EF4-FFF2-40B4-BE49-F238E27FC236}">
                <a16:creationId xmlns:a16="http://schemas.microsoft.com/office/drawing/2014/main" id="{878719C4-979E-4ADC-A30A-4E7A1F130D08}"/>
              </a:ext>
            </a:extLst>
          </p:cNvPr>
          <p:cNvSpPr>
            <a:spLocks noGrp="1"/>
          </p:cNvSpPr>
          <p:nvPr>
            <p:ph idx="1"/>
          </p:nvPr>
        </p:nvSpPr>
        <p:spPr/>
        <p:txBody>
          <a:bodyPr>
            <a:normAutofit fontScale="85000" lnSpcReduction="20000"/>
          </a:bodyPr>
          <a:lstStyle/>
          <a:p>
            <a:pPr marL="0" indent="0">
              <a:buNone/>
            </a:pPr>
            <a:r>
              <a:rPr lang="en-US" b="1" i="1" dirty="0">
                <a:latin typeface="Times New Roman" panose="02020603050405020304" pitchFamily="18" charset="0"/>
                <a:cs typeface="Times New Roman" panose="02020603050405020304" pitchFamily="18" charset="0"/>
              </a:rPr>
              <a:t>A course should be flagged if it meets one or more of the following:</a:t>
            </a:r>
          </a:p>
          <a:p>
            <a:pPr marL="0" indent="0">
              <a:buNone/>
            </a:pPr>
            <a:endParaRPr lang="en-US" dirty="0">
              <a:latin typeface="Times New Roman" panose="02020603050405020304" pitchFamily="18" charset="0"/>
              <a:cs typeface="Times New Roman" panose="02020603050405020304" pitchFamily="18" charset="0"/>
            </a:endParaRPr>
          </a:p>
          <a:p>
            <a:r>
              <a:rPr lang="en-US" i="1" dirty="0">
                <a:latin typeface="Times New Roman" panose="02020603050405020304" pitchFamily="18" charset="0"/>
                <a:cs typeface="Times New Roman" panose="02020603050405020304" pitchFamily="18" charset="0"/>
              </a:rPr>
              <a:t>CSU (General Education Breadth): </a:t>
            </a:r>
            <a:r>
              <a:rPr lang="en-US" dirty="0">
                <a:latin typeface="Times New Roman" panose="02020603050405020304" pitchFamily="18" charset="0"/>
                <a:cs typeface="Times New Roman" panose="02020603050405020304" pitchFamily="18" charset="0"/>
              </a:rPr>
              <a:t>Area A2: Written Communication (Freshman Composition) and/or an Area A3: Critical Thinking course</a:t>
            </a:r>
          </a:p>
          <a:p>
            <a:pPr lvl="1"/>
            <a:endParaRPr lang="en-US" dirty="0">
              <a:latin typeface="Times New Roman" panose="02020603050405020304" pitchFamily="18" charset="0"/>
              <a:cs typeface="Times New Roman" panose="02020603050405020304" pitchFamily="18" charset="0"/>
            </a:endParaRPr>
          </a:p>
          <a:p>
            <a:r>
              <a:rPr lang="en-US" i="1" dirty="0">
                <a:latin typeface="Times New Roman" panose="02020603050405020304" pitchFamily="18" charset="0"/>
                <a:cs typeface="Times New Roman" panose="02020603050405020304" pitchFamily="18" charset="0"/>
              </a:rPr>
              <a:t>UC (IGETC): </a:t>
            </a:r>
            <a:r>
              <a:rPr lang="en-US" dirty="0">
                <a:latin typeface="Times New Roman" panose="02020603050405020304" pitchFamily="18" charset="0"/>
                <a:cs typeface="Times New Roman" panose="02020603050405020304" pitchFamily="18" charset="0"/>
              </a:rPr>
              <a:t>Area 1A: English Composition and/or Area 1B: Critical Thinking and Composition</a:t>
            </a:r>
          </a:p>
          <a:p>
            <a:endParaRPr lang="en-US" dirty="0">
              <a:latin typeface="Times New Roman" panose="02020603050405020304" pitchFamily="18" charset="0"/>
              <a:cs typeface="Times New Roman" panose="02020603050405020304" pitchFamily="18" charset="0"/>
            </a:endParaRPr>
          </a:p>
          <a:p>
            <a:r>
              <a:rPr lang="en-US" i="1" dirty="0">
                <a:latin typeface="Times New Roman" panose="02020603050405020304" pitchFamily="18" charset="0"/>
                <a:cs typeface="Times New Roman" panose="02020603050405020304" pitchFamily="18" charset="0"/>
              </a:rPr>
              <a:t>CCC Baccalaureate: </a:t>
            </a:r>
            <a:r>
              <a:rPr lang="en-US" dirty="0">
                <a:latin typeface="Times New Roman" panose="02020603050405020304" pitchFamily="18" charset="0"/>
                <a:cs typeface="Times New Roman" panose="02020603050405020304" pitchFamily="18" charset="0"/>
              </a:rPr>
              <a:t>IGETC or CSU General Education Breadth</a:t>
            </a:r>
          </a:p>
          <a:p>
            <a:endParaRPr lang="en-US" dirty="0">
              <a:latin typeface="Times New Roman" panose="02020603050405020304" pitchFamily="18" charset="0"/>
              <a:cs typeface="Times New Roman" panose="02020603050405020304" pitchFamily="18" charset="0"/>
            </a:endParaRPr>
          </a:p>
          <a:p>
            <a:r>
              <a:rPr lang="en-US" i="1" dirty="0">
                <a:latin typeface="Times New Roman" panose="02020603050405020304" pitchFamily="18" charset="0"/>
                <a:cs typeface="Times New Roman" panose="02020603050405020304" pitchFamily="18" charset="0"/>
              </a:rPr>
              <a:t>Other Transfer Institutions: </a:t>
            </a:r>
            <a:r>
              <a:rPr lang="en-US" dirty="0">
                <a:latin typeface="Times New Roman" panose="02020603050405020304" pitchFamily="18" charset="0"/>
                <a:cs typeface="Times New Roman" panose="02020603050405020304" pitchFamily="18" charset="0"/>
              </a:rPr>
              <a:t>Courses must have general education certification or articulation agreements that ensure the course fulfills English Composition requirements at an accredited four-year institution</a:t>
            </a:r>
          </a:p>
          <a:p>
            <a:pPr lvl="1"/>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560243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E650BC-739B-4E0C-A471-4B21C16E8818}"/>
              </a:ext>
            </a:extLst>
          </p:cNvPr>
          <p:cNvSpPr>
            <a:spLocks noGrp="1"/>
          </p:cNvSpPr>
          <p:nvPr>
            <p:ph type="title"/>
          </p:nvPr>
        </p:nvSpPr>
        <p:spPr/>
        <p:txBody>
          <a:bodyPr>
            <a:normAutofit/>
          </a:bodyPr>
          <a:lstStyle/>
          <a:p>
            <a:pPr algn="ctr"/>
            <a:r>
              <a:rPr lang="en-US" b="1" dirty="0">
                <a:latin typeface="Times New Roman" panose="02020603050405020304" pitchFamily="18" charset="0"/>
                <a:cs typeface="Times New Roman" panose="02020603050405020304" pitchFamily="18" charset="0"/>
              </a:rPr>
              <a:t>Recommendation Four: Create a New MIS Flag for Course Transfer Type</a:t>
            </a:r>
          </a:p>
        </p:txBody>
      </p:sp>
      <p:sp>
        <p:nvSpPr>
          <p:cNvPr id="3" name="Content Placeholder 2">
            <a:extLst>
              <a:ext uri="{FF2B5EF4-FFF2-40B4-BE49-F238E27FC236}">
                <a16:creationId xmlns:a16="http://schemas.microsoft.com/office/drawing/2014/main" id="{878719C4-979E-4ADC-A30A-4E7A1F130D08}"/>
              </a:ext>
            </a:extLst>
          </p:cNvPr>
          <p:cNvSpPr>
            <a:spLocks noGrp="1"/>
          </p:cNvSpPr>
          <p:nvPr>
            <p:ph idx="1"/>
          </p:nvPr>
        </p:nvSpPr>
        <p:spPr/>
        <p:txBody>
          <a:bodyPr>
            <a:normAutofit/>
          </a:bodyPr>
          <a:lstStyle/>
          <a:p>
            <a:r>
              <a:rPr lang="en-US" dirty="0">
                <a:latin typeface="Times New Roman" panose="02020603050405020304" pitchFamily="18" charset="0"/>
                <a:cs typeface="Times New Roman" panose="02020603050405020304" pitchFamily="18" charset="0"/>
              </a:rPr>
              <a:t>Transferrable courses should be flagged to identify whether the course counts for general education, electives, or a specific major. </a:t>
            </a:r>
          </a:p>
          <a:p>
            <a:pPr marL="0" indent="0">
              <a:buNone/>
            </a:pPr>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Initially, this flag would be applied to transferrable general education composition, quantitative reasoning, and ESL courses, and then could be expanded to other transferrable courses over time. </a:t>
            </a:r>
          </a:p>
          <a:p>
            <a:pPr marL="0" indent="0">
              <a:buNone/>
            </a:pPr>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The Chancellor’s Office will create a new MIS data element (CB26) and begin collecting data at the end of 2019-20.</a:t>
            </a:r>
          </a:p>
          <a:p>
            <a:endParaRPr lang="en-US" i="1"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pPr lvl="1"/>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686131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E650BC-739B-4E0C-A471-4B21C16E8818}"/>
              </a:ext>
            </a:extLst>
          </p:cNvPr>
          <p:cNvSpPr>
            <a:spLocks noGrp="1"/>
          </p:cNvSpPr>
          <p:nvPr>
            <p:ph type="title"/>
          </p:nvPr>
        </p:nvSpPr>
        <p:spPr/>
        <p:txBody>
          <a:bodyPr>
            <a:normAutofit/>
          </a:bodyPr>
          <a:lstStyle/>
          <a:p>
            <a:pPr algn="ctr"/>
            <a:r>
              <a:rPr lang="en-US" b="1" dirty="0">
                <a:latin typeface="Times New Roman" panose="02020603050405020304" pitchFamily="18" charset="0"/>
                <a:cs typeface="Times New Roman" panose="02020603050405020304" pitchFamily="18" charset="0"/>
              </a:rPr>
              <a:t>Specific Transfer Status of Courses</a:t>
            </a:r>
          </a:p>
        </p:txBody>
      </p:sp>
      <p:sp>
        <p:nvSpPr>
          <p:cNvPr id="3" name="Content Placeholder 2">
            <a:extLst>
              <a:ext uri="{FF2B5EF4-FFF2-40B4-BE49-F238E27FC236}">
                <a16:creationId xmlns:a16="http://schemas.microsoft.com/office/drawing/2014/main" id="{878719C4-979E-4ADC-A30A-4E7A1F130D08}"/>
              </a:ext>
            </a:extLst>
          </p:cNvPr>
          <p:cNvSpPr>
            <a:spLocks noGrp="1"/>
          </p:cNvSpPr>
          <p:nvPr>
            <p:ph idx="1"/>
          </p:nvPr>
        </p:nvSpPr>
        <p:spPr/>
        <p:txBody>
          <a:bodyPr>
            <a:normAutofit fontScale="77500" lnSpcReduction="20000"/>
          </a:bodyPr>
          <a:lstStyle/>
          <a:p>
            <a:pPr marL="0" indent="0">
              <a:buNone/>
            </a:pPr>
            <a:r>
              <a:rPr lang="en-US" b="1" i="1" dirty="0">
                <a:latin typeface="Times New Roman" panose="02020603050405020304" pitchFamily="18" charset="0"/>
                <a:cs typeface="Times New Roman" panose="02020603050405020304" pitchFamily="18" charset="0"/>
              </a:rPr>
              <a:t>A course should be flagged to identify all of the following criteria that are relevant:</a:t>
            </a:r>
          </a:p>
          <a:p>
            <a:pPr marL="0" indent="0">
              <a:buNone/>
            </a:pPr>
            <a:r>
              <a:rPr lang="en-US" dirty="0">
                <a:latin typeface="Times New Roman" panose="02020603050405020304" pitchFamily="18" charset="0"/>
                <a:cs typeface="Times New Roman" panose="02020603050405020304" pitchFamily="18" charset="0"/>
              </a:rPr>
              <a:t>Discussion included consideration of the following – still under discussion…</a:t>
            </a:r>
          </a:p>
          <a:p>
            <a:pPr lvl="0"/>
            <a:r>
              <a:rPr lang="en-US" dirty="0">
                <a:latin typeface="Times New Roman" panose="02020603050405020304" pitchFamily="18" charset="0"/>
                <a:cs typeface="Times New Roman" panose="02020603050405020304" pitchFamily="18" charset="0"/>
              </a:rPr>
              <a:t>Elective credit at UC</a:t>
            </a:r>
          </a:p>
          <a:p>
            <a:pPr lvl="0"/>
            <a:r>
              <a:rPr lang="en-US" dirty="0">
                <a:latin typeface="Times New Roman" panose="02020603050405020304" pitchFamily="18" charset="0"/>
                <a:cs typeface="Times New Roman" panose="02020603050405020304" pitchFamily="18" charset="0"/>
              </a:rPr>
              <a:t>General ed requirement at UC</a:t>
            </a:r>
          </a:p>
          <a:p>
            <a:pPr lvl="0"/>
            <a:r>
              <a:rPr lang="en-US" dirty="0">
                <a:latin typeface="Times New Roman" panose="02020603050405020304" pitchFamily="18" charset="0"/>
                <a:cs typeface="Times New Roman" panose="02020603050405020304" pitchFamily="18" charset="0"/>
              </a:rPr>
              <a:t>Articulation agreement for a specific major at UC</a:t>
            </a:r>
          </a:p>
          <a:p>
            <a:pPr lvl="0"/>
            <a:r>
              <a:rPr lang="en-US" dirty="0">
                <a:latin typeface="Times New Roman" panose="02020603050405020304" pitchFamily="18" charset="0"/>
                <a:cs typeface="Times New Roman" panose="02020603050405020304" pitchFamily="18" charset="0"/>
              </a:rPr>
              <a:t>Elective credit at CSU</a:t>
            </a:r>
          </a:p>
          <a:p>
            <a:pPr lvl="0"/>
            <a:r>
              <a:rPr lang="en-US" dirty="0">
                <a:latin typeface="Times New Roman" panose="02020603050405020304" pitchFamily="18" charset="0"/>
                <a:cs typeface="Times New Roman" panose="02020603050405020304" pitchFamily="18" charset="0"/>
              </a:rPr>
              <a:t>General ed requirement at CSU</a:t>
            </a:r>
          </a:p>
          <a:p>
            <a:pPr lvl="0"/>
            <a:r>
              <a:rPr lang="en-US" dirty="0">
                <a:latin typeface="Times New Roman" panose="02020603050405020304" pitchFamily="18" charset="0"/>
                <a:cs typeface="Times New Roman" panose="02020603050405020304" pitchFamily="18" charset="0"/>
              </a:rPr>
              <a:t>Articulation agreement for a specific major at CSU</a:t>
            </a:r>
          </a:p>
          <a:p>
            <a:pPr lvl="0"/>
            <a:r>
              <a:rPr lang="en-US" dirty="0">
                <a:latin typeface="Times New Roman" panose="02020603050405020304" pitchFamily="18" charset="0"/>
                <a:cs typeface="Times New Roman" panose="02020603050405020304" pitchFamily="18" charset="0"/>
              </a:rPr>
              <a:t>Elective credit at another accredited four-year institution</a:t>
            </a:r>
          </a:p>
          <a:p>
            <a:r>
              <a:rPr lang="en-US" dirty="0">
                <a:latin typeface="Times New Roman" panose="02020603050405020304" pitchFamily="18" charset="0"/>
                <a:cs typeface="Times New Roman" panose="02020603050405020304" pitchFamily="18" charset="0"/>
              </a:rPr>
              <a:t>General ed requirement at another accredited four-year institution</a:t>
            </a:r>
          </a:p>
          <a:p>
            <a:r>
              <a:rPr lang="en-US" dirty="0">
                <a:latin typeface="Times New Roman" panose="02020603050405020304" pitchFamily="18" charset="0"/>
                <a:cs typeface="Times New Roman" panose="02020603050405020304" pitchFamily="18" charset="0"/>
              </a:rPr>
              <a:t>Articulation agreement for a specific major at another accredited four-year institution</a:t>
            </a:r>
          </a:p>
          <a:p>
            <a:endParaRPr lang="en-US" i="1" dirty="0">
              <a:latin typeface="Times New Roman" panose="02020603050405020304" pitchFamily="18" charset="0"/>
              <a:cs typeface="Times New Roman" panose="02020603050405020304" pitchFamily="18" charset="0"/>
            </a:endParaRPr>
          </a:p>
          <a:p>
            <a:endParaRPr lang="en-US" i="1"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pPr lvl="1"/>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169353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E650BC-739B-4E0C-A471-4B21C16E8818}"/>
              </a:ext>
            </a:extLst>
          </p:cNvPr>
          <p:cNvSpPr>
            <a:spLocks noGrp="1"/>
          </p:cNvSpPr>
          <p:nvPr>
            <p:ph type="title"/>
          </p:nvPr>
        </p:nvSpPr>
        <p:spPr/>
        <p:txBody>
          <a:bodyPr>
            <a:noAutofit/>
          </a:bodyPr>
          <a:lstStyle/>
          <a:p>
            <a:pPr algn="ctr"/>
            <a:r>
              <a:rPr lang="en-US" sz="3600" b="1" dirty="0">
                <a:latin typeface="Times New Roman" panose="02020603050405020304" pitchFamily="18" charset="0"/>
                <a:cs typeface="Times New Roman" panose="02020603050405020304" pitchFamily="18" charset="0"/>
              </a:rPr>
              <a:t>Recommendation Five: Create a New MIS Flag for Support Courses Associated with College-Level Courses</a:t>
            </a:r>
          </a:p>
        </p:txBody>
      </p:sp>
      <p:sp>
        <p:nvSpPr>
          <p:cNvPr id="3" name="Content Placeholder 2">
            <a:extLst>
              <a:ext uri="{FF2B5EF4-FFF2-40B4-BE49-F238E27FC236}">
                <a16:creationId xmlns:a16="http://schemas.microsoft.com/office/drawing/2014/main" id="{878719C4-979E-4ADC-A30A-4E7A1F130D08}"/>
              </a:ext>
            </a:extLst>
          </p:cNvPr>
          <p:cNvSpPr>
            <a:spLocks noGrp="1"/>
          </p:cNvSpPr>
          <p:nvPr>
            <p:ph idx="1"/>
          </p:nvPr>
        </p:nvSpPr>
        <p:spPr/>
        <p:txBody>
          <a:bodyPr>
            <a:normAutofit/>
          </a:bodyPr>
          <a:lstStyle/>
          <a:p>
            <a:r>
              <a:rPr lang="en-US" dirty="0">
                <a:latin typeface="Times New Roman" panose="02020603050405020304" pitchFamily="18" charset="0"/>
                <a:cs typeface="Times New Roman" panose="02020603050405020304" pitchFamily="18" charset="0"/>
              </a:rPr>
              <a:t>It will be important to be able to identify support courses for analyses.</a:t>
            </a:r>
          </a:p>
          <a:p>
            <a:pPr marL="0" indent="0">
              <a:buNone/>
            </a:pPr>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The Chancellor’s Office should create a new MIS data element (CB27) that identifies support courses associated with college-level courses and begin collecting data at the end of 2019-20. </a:t>
            </a:r>
          </a:p>
          <a:p>
            <a:pPr marL="0" indent="0">
              <a:buNone/>
            </a:pPr>
            <a:endParaRPr lang="en-US" dirty="0">
              <a:solidFill>
                <a:srgbClr val="FF0000"/>
              </a:solidFill>
              <a:latin typeface="Times New Roman" panose="02020603050405020304" pitchFamily="18" charset="0"/>
              <a:cs typeface="Times New Roman" panose="02020603050405020304" pitchFamily="18" charset="0"/>
            </a:endParaRPr>
          </a:p>
          <a:p>
            <a:endParaRPr lang="en-US" dirty="0">
              <a:solidFill>
                <a:srgbClr val="FF0000"/>
              </a:solidFill>
              <a:latin typeface="Times New Roman" panose="02020603050405020304" pitchFamily="18" charset="0"/>
              <a:cs typeface="Times New Roman" panose="02020603050405020304" pitchFamily="18" charset="0"/>
            </a:endParaRPr>
          </a:p>
          <a:p>
            <a:pPr lvl="1"/>
            <a:endParaRPr lang="en-US"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D75490E3-572C-074B-9FD4-B301DA4967AC}"/>
              </a:ext>
            </a:extLst>
          </p:cNvPr>
          <p:cNvPicPr>
            <a:picLocks noChangeAspect="1"/>
          </p:cNvPicPr>
          <p:nvPr/>
        </p:nvPicPr>
        <p:blipFill>
          <a:blip r:embed="rId2"/>
          <a:stretch>
            <a:fillRect/>
          </a:stretch>
        </p:blipFill>
        <p:spPr>
          <a:xfrm>
            <a:off x="4237548" y="4511484"/>
            <a:ext cx="3716903" cy="1416941"/>
          </a:xfrm>
          <a:prstGeom prst="rect">
            <a:avLst/>
          </a:prstGeom>
        </p:spPr>
      </p:pic>
    </p:spTree>
    <p:extLst>
      <p:ext uri="{BB962C8B-B14F-4D97-AF65-F5344CB8AC3E}">
        <p14:creationId xmlns:p14="http://schemas.microsoft.com/office/powerpoint/2010/main" val="29465147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4ECE03-89CC-6E43-B244-BE42011EC848}"/>
              </a:ext>
            </a:extLst>
          </p:cNvPr>
          <p:cNvSpPr>
            <a:spLocks noGrp="1"/>
          </p:cNvSpPr>
          <p:nvPr>
            <p:ph type="title"/>
          </p:nvPr>
        </p:nvSpPr>
        <p:spPr>
          <a:xfrm>
            <a:off x="838200" y="604434"/>
            <a:ext cx="10515600" cy="635430"/>
          </a:xfrm>
        </p:spPr>
        <p:txBody>
          <a:bodyPr anchor="t">
            <a:normAutofit fontScale="90000"/>
          </a:bodyPr>
          <a:lstStyle/>
          <a:p>
            <a:pPr algn="ctr"/>
            <a:r>
              <a:rPr lang="en-US" b="1" dirty="0">
                <a:solidFill>
                  <a:srgbClr val="00B050"/>
                </a:solidFill>
                <a:latin typeface="Times New Roman" panose="02020603050405020304" pitchFamily="18" charset="0"/>
                <a:cs typeface="Times New Roman" panose="02020603050405020304" pitchFamily="18" charset="0"/>
              </a:rPr>
              <a:t>The Plan</a:t>
            </a:r>
            <a:br>
              <a:rPr lang="en-US" dirty="0">
                <a:solidFill>
                  <a:srgbClr val="00B050"/>
                </a:solidFill>
                <a:latin typeface="Times New Roman" panose="02020603050405020304" pitchFamily="18" charset="0"/>
                <a:cs typeface="Times New Roman" panose="02020603050405020304" pitchFamily="18" charset="0"/>
              </a:rPr>
            </a:br>
            <a:endParaRPr lang="en-US" dirty="0">
              <a:solidFill>
                <a:srgbClr val="00B050"/>
              </a:solidFill>
            </a:endParaRPr>
          </a:p>
        </p:txBody>
      </p:sp>
      <p:sp>
        <p:nvSpPr>
          <p:cNvPr id="3" name="Content Placeholder 2">
            <a:extLst>
              <a:ext uri="{FF2B5EF4-FFF2-40B4-BE49-F238E27FC236}">
                <a16:creationId xmlns:a16="http://schemas.microsoft.com/office/drawing/2014/main" id="{E7DE0731-89A0-8B47-80D3-77BAFE42BAEE}"/>
              </a:ext>
            </a:extLst>
          </p:cNvPr>
          <p:cNvSpPr>
            <a:spLocks noGrp="1"/>
          </p:cNvSpPr>
          <p:nvPr>
            <p:ph idx="1"/>
          </p:nvPr>
        </p:nvSpPr>
        <p:spPr>
          <a:xfrm>
            <a:off x="838200" y="1410346"/>
            <a:ext cx="10515600" cy="5207429"/>
          </a:xfrm>
        </p:spPr>
        <p:txBody>
          <a:bodyPr>
            <a:normAutofit fontScale="92500" lnSpcReduction="10000"/>
          </a:bodyPr>
          <a:lstStyle/>
          <a:p>
            <a:pPr marL="0" indent="0">
              <a:buClr>
                <a:srgbClr val="00B050"/>
              </a:buClr>
              <a:buNone/>
            </a:pPr>
            <a:r>
              <a:rPr lang="en-US" dirty="0">
                <a:latin typeface="Times New Roman" panose="02020603050405020304" pitchFamily="18" charset="0"/>
                <a:cs typeface="Times New Roman" panose="02020603050405020304" pitchFamily="18" charset="0"/>
              </a:rPr>
              <a:t>Create new data elements, in particular:</a:t>
            </a:r>
          </a:p>
          <a:p>
            <a:pPr lvl="0">
              <a:buClr>
                <a:srgbClr val="00B050"/>
              </a:buClr>
            </a:pPr>
            <a:r>
              <a:rPr lang="en-US" dirty="0">
                <a:latin typeface="Times New Roman" panose="02020603050405020304" pitchFamily="18" charset="0"/>
                <a:cs typeface="Times New Roman" panose="02020603050405020304" pitchFamily="18" charset="0"/>
              </a:rPr>
              <a:t>CB21 Identify content of English, math, ESL and related discipline courses using rubrics created by discipline workgroups based on EFLs, vetted by faculty statewide, approved by ASCCC delegates at 2019 spring plenary session – As of February 26, this coding be rolled into CB21 and the CB21 rubrics will be updated.</a:t>
            </a:r>
          </a:p>
          <a:p>
            <a:pPr lvl="0">
              <a:buClr>
                <a:srgbClr val="00B050"/>
              </a:buClr>
            </a:pPr>
            <a:r>
              <a:rPr lang="en-US" dirty="0">
                <a:latin typeface="Times New Roman" panose="02020603050405020304" pitchFamily="18" charset="0"/>
                <a:cs typeface="Times New Roman" panose="02020603050405020304" pitchFamily="18" charset="0"/>
              </a:rPr>
              <a:t>CB25 – Identify GE requirement or local competency: CSU GE Breadth/IGETC—B4/2A (math/QR) and A2, A3/1A (English Comp/Critical Thinking), local GE/competency</a:t>
            </a:r>
          </a:p>
          <a:p>
            <a:pPr lvl="0">
              <a:buClr>
                <a:srgbClr val="00B050"/>
              </a:buClr>
            </a:pPr>
            <a:r>
              <a:rPr lang="en-US" dirty="0">
                <a:latin typeface="Times New Roman" panose="02020603050405020304" pitchFamily="18" charset="0"/>
                <a:cs typeface="Times New Roman" panose="02020603050405020304" pitchFamily="18" charset="0"/>
              </a:rPr>
              <a:t>CB26 – transfer type: major, GE, elective, where to: CSU, UC, other college</a:t>
            </a:r>
          </a:p>
          <a:p>
            <a:pPr lvl="0">
              <a:buClr>
                <a:srgbClr val="00B050"/>
              </a:buClr>
            </a:pPr>
            <a:r>
              <a:rPr lang="en-US" dirty="0">
                <a:latin typeface="Times New Roman" panose="02020603050405020304" pitchFamily="18" charset="0"/>
                <a:cs typeface="Times New Roman" panose="02020603050405020304" pitchFamily="18" charset="0"/>
              </a:rPr>
              <a:t>CB27 – support course type, as of February 26, this is a binary code: support course or not a support course</a:t>
            </a:r>
          </a:p>
          <a:p>
            <a:pPr marL="0" indent="0">
              <a:buClr>
                <a:srgbClr val="00B050"/>
              </a:buClr>
              <a:buNone/>
            </a:pP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834155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4ECE03-89CC-6E43-B244-BE42011EC848}"/>
              </a:ext>
            </a:extLst>
          </p:cNvPr>
          <p:cNvSpPr>
            <a:spLocks noGrp="1"/>
          </p:cNvSpPr>
          <p:nvPr>
            <p:ph type="title"/>
          </p:nvPr>
        </p:nvSpPr>
        <p:spPr>
          <a:xfrm>
            <a:off x="838200" y="604434"/>
            <a:ext cx="10515600" cy="635430"/>
          </a:xfrm>
        </p:spPr>
        <p:txBody>
          <a:bodyPr anchor="t">
            <a:normAutofit fontScale="90000"/>
          </a:bodyPr>
          <a:lstStyle/>
          <a:p>
            <a:pPr algn="ctr"/>
            <a:r>
              <a:rPr lang="en-US" b="1" dirty="0">
                <a:solidFill>
                  <a:srgbClr val="00B050"/>
                </a:solidFill>
                <a:latin typeface="Times New Roman" panose="02020603050405020304" pitchFamily="18" charset="0"/>
                <a:cs typeface="Times New Roman" panose="02020603050405020304" pitchFamily="18" charset="0"/>
              </a:rPr>
              <a:t>The Plan</a:t>
            </a:r>
            <a:br>
              <a:rPr lang="en-US" dirty="0">
                <a:solidFill>
                  <a:srgbClr val="00B050"/>
                </a:solidFill>
                <a:latin typeface="Times New Roman" panose="02020603050405020304" pitchFamily="18" charset="0"/>
                <a:cs typeface="Times New Roman" panose="02020603050405020304" pitchFamily="18" charset="0"/>
              </a:rPr>
            </a:br>
            <a:endParaRPr lang="en-US" dirty="0">
              <a:solidFill>
                <a:srgbClr val="00B050"/>
              </a:solidFill>
            </a:endParaRPr>
          </a:p>
        </p:txBody>
      </p:sp>
      <p:sp>
        <p:nvSpPr>
          <p:cNvPr id="3" name="Content Placeholder 2">
            <a:extLst>
              <a:ext uri="{FF2B5EF4-FFF2-40B4-BE49-F238E27FC236}">
                <a16:creationId xmlns:a16="http://schemas.microsoft.com/office/drawing/2014/main" id="{E7DE0731-89A0-8B47-80D3-77BAFE42BAEE}"/>
              </a:ext>
            </a:extLst>
          </p:cNvPr>
          <p:cNvSpPr>
            <a:spLocks noGrp="1"/>
          </p:cNvSpPr>
          <p:nvPr>
            <p:ph idx="1"/>
          </p:nvPr>
        </p:nvSpPr>
        <p:spPr>
          <a:xfrm>
            <a:off x="838200" y="1410346"/>
            <a:ext cx="10515600" cy="5207429"/>
          </a:xfrm>
        </p:spPr>
        <p:txBody>
          <a:bodyPr>
            <a:normAutofit/>
          </a:bodyPr>
          <a:lstStyle/>
          <a:p>
            <a:r>
              <a:rPr lang="en-US" dirty="0">
                <a:latin typeface="Times New Roman" panose="02020603050405020304" pitchFamily="18" charset="0"/>
                <a:cs typeface="Times New Roman" panose="02020603050405020304" pitchFamily="18" charset="0"/>
              </a:rPr>
              <a:t>The Chancellor’s Office is creating/updating the MIS elements during March.</a:t>
            </a:r>
          </a:p>
          <a:p>
            <a:pPr marL="0" indent="0">
              <a:buNone/>
            </a:pPr>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Training and vetting of CB21 Rubrics – </a:t>
            </a:r>
            <a:r>
              <a:rPr lang="en-US" b="1" dirty="0">
                <a:latin typeface="Times New Roman" panose="02020603050405020304" pitchFamily="18" charset="0"/>
                <a:cs typeface="Times New Roman" panose="02020603050405020304" pitchFamily="18" charset="0"/>
              </a:rPr>
              <a:t>not</a:t>
            </a:r>
            <a:r>
              <a:rPr lang="en-US" dirty="0">
                <a:latin typeface="Times New Roman" panose="02020603050405020304" pitchFamily="18" charset="0"/>
                <a:cs typeface="Times New Roman" panose="02020603050405020304" pitchFamily="18" charset="0"/>
              </a:rPr>
              <a:t> word-</a:t>
            </a:r>
            <a:r>
              <a:rPr lang="en-US" dirty="0" err="1">
                <a:latin typeface="Times New Roman" panose="02020603050405020304" pitchFamily="18" charset="0"/>
                <a:cs typeface="Times New Roman" panose="02020603050405020304" pitchFamily="18" charset="0"/>
              </a:rPr>
              <a:t>smithing</a:t>
            </a:r>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During the Curriculum Institute in July 2019, sessions will be offered where faculty can code their courses with support from curriculum experts.</a:t>
            </a:r>
          </a:p>
          <a:p>
            <a:pPr marL="0" indent="0">
              <a:buClr>
                <a:srgbClr val="00B050"/>
              </a:buClr>
              <a:buNone/>
            </a:pP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849024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FA6F6D-35E8-FE4B-A598-FCADEF44B758}"/>
              </a:ext>
            </a:extLst>
          </p:cNvPr>
          <p:cNvSpPr>
            <a:spLocks noGrp="1"/>
          </p:cNvSpPr>
          <p:nvPr>
            <p:ph type="title" idx="4294967295"/>
          </p:nvPr>
        </p:nvSpPr>
        <p:spPr>
          <a:xfrm>
            <a:off x="780161" y="56349"/>
            <a:ext cx="10515600" cy="2852737"/>
          </a:xfrm>
        </p:spPr>
        <p:txBody>
          <a:bodyPr>
            <a:normAutofit/>
          </a:bodyPr>
          <a:lstStyle/>
          <a:p>
            <a:pPr algn="ctr"/>
            <a:r>
              <a:rPr lang="en-US" sz="6000" b="1" dirty="0">
                <a:solidFill>
                  <a:srgbClr val="C00000"/>
                </a:solidFill>
                <a:latin typeface="Times New Roman" panose="02020603050405020304" pitchFamily="18" charset="0"/>
                <a:cs typeface="Times New Roman" panose="02020603050405020304" pitchFamily="18" charset="0"/>
              </a:rPr>
              <a:t>The Rubrics</a:t>
            </a:r>
            <a:br>
              <a:rPr lang="en-US" sz="6000" b="1" dirty="0">
                <a:solidFill>
                  <a:srgbClr val="C00000"/>
                </a:solidFill>
                <a:latin typeface="Times New Roman" panose="02020603050405020304" pitchFamily="18" charset="0"/>
                <a:cs typeface="Times New Roman" panose="02020603050405020304" pitchFamily="18" charset="0"/>
              </a:rPr>
            </a:br>
            <a:r>
              <a:rPr lang="en-US" sz="4900" b="1" dirty="0">
                <a:solidFill>
                  <a:srgbClr val="C00000"/>
                </a:solidFill>
                <a:latin typeface="Times New Roman" panose="02020603050405020304" pitchFamily="18" charset="0"/>
                <a:cs typeface="Times New Roman" panose="02020603050405020304" pitchFamily="18" charset="0"/>
              </a:rPr>
              <a:t>What’s it all about?</a:t>
            </a:r>
            <a:br>
              <a:rPr lang="en-US" dirty="0">
                <a:solidFill>
                  <a:srgbClr val="C00000"/>
                </a:solidFill>
                <a:latin typeface="Times New Roman" panose="02020603050405020304" pitchFamily="18" charset="0"/>
                <a:cs typeface="Times New Roman" panose="02020603050405020304" pitchFamily="18" charset="0"/>
              </a:rPr>
            </a:br>
            <a:endParaRPr lang="en-US" dirty="0">
              <a:solidFill>
                <a:srgbClr val="C00000"/>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9D1986B0-DA74-5040-A3D0-6998CE7F948A}"/>
              </a:ext>
            </a:extLst>
          </p:cNvPr>
          <p:cNvPicPr>
            <a:picLocks noChangeAspect="1"/>
          </p:cNvPicPr>
          <p:nvPr/>
        </p:nvPicPr>
        <p:blipFill>
          <a:blip r:embed="rId2"/>
          <a:stretch>
            <a:fillRect/>
          </a:stretch>
        </p:blipFill>
        <p:spPr>
          <a:xfrm>
            <a:off x="2994898" y="2290363"/>
            <a:ext cx="6086126" cy="4269372"/>
          </a:xfrm>
          <a:prstGeom prst="rect">
            <a:avLst/>
          </a:prstGeom>
        </p:spPr>
      </p:pic>
    </p:spTree>
    <p:extLst>
      <p:ext uri="{BB962C8B-B14F-4D97-AF65-F5344CB8AC3E}">
        <p14:creationId xmlns:p14="http://schemas.microsoft.com/office/powerpoint/2010/main" val="9788290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8B774C-5FCF-7346-9EF8-2DF2FF9A0675}"/>
              </a:ext>
            </a:extLst>
          </p:cNvPr>
          <p:cNvSpPr>
            <a:spLocks noGrp="1"/>
          </p:cNvSpPr>
          <p:nvPr>
            <p:ph type="title" idx="4294967295"/>
          </p:nvPr>
        </p:nvSpPr>
        <p:spPr>
          <a:xfrm>
            <a:off x="836907" y="470024"/>
            <a:ext cx="10364491" cy="1389774"/>
          </a:xfrm>
        </p:spPr>
        <p:txBody>
          <a:bodyPr>
            <a:normAutofit/>
          </a:bodyPr>
          <a:lstStyle/>
          <a:p>
            <a:pPr algn="ctr"/>
            <a:r>
              <a:rPr lang="en-US" sz="5400" b="1" dirty="0">
                <a:solidFill>
                  <a:srgbClr val="C00000"/>
                </a:solidFill>
                <a:latin typeface="Times New Roman" panose="02020603050405020304" pitchFamily="18" charset="0"/>
                <a:cs typeface="Times New Roman" panose="02020603050405020304" pitchFamily="18" charset="0"/>
              </a:rPr>
              <a:t>Making it Real</a:t>
            </a:r>
          </a:p>
        </p:txBody>
      </p:sp>
      <p:pic>
        <p:nvPicPr>
          <p:cNvPr id="7" name="Picture 6">
            <a:extLst>
              <a:ext uri="{FF2B5EF4-FFF2-40B4-BE49-F238E27FC236}">
                <a16:creationId xmlns:a16="http://schemas.microsoft.com/office/drawing/2014/main" id="{E6B4ADA8-A777-8740-8304-FD9F731E0C9E}"/>
              </a:ext>
            </a:extLst>
          </p:cNvPr>
          <p:cNvPicPr>
            <a:picLocks noChangeAspect="1"/>
          </p:cNvPicPr>
          <p:nvPr/>
        </p:nvPicPr>
        <p:blipFill>
          <a:blip r:embed="rId2"/>
          <a:stretch>
            <a:fillRect/>
          </a:stretch>
        </p:blipFill>
        <p:spPr>
          <a:xfrm>
            <a:off x="538841" y="2681206"/>
            <a:ext cx="11208595" cy="2789695"/>
          </a:xfrm>
          <a:prstGeom prst="rect">
            <a:avLst/>
          </a:prstGeom>
        </p:spPr>
      </p:pic>
    </p:spTree>
    <p:extLst>
      <p:ext uri="{BB962C8B-B14F-4D97-AF65-F5344CB8AC3E}">
        <p14:creationId xmlns:p14="http://schemas.microsoft.com/office/powerpoint/2010/main" val="41178546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36AFA2-CEDE-7048-A3A5-489A6947ECF0}"/>
              </a:ext>
            </a:extLst>
          </p:cNvPr>
          <p:cNvSpPr>
            <a:spLocks noGrp="1"/>
          </p:cNvSpPr>
          <p:nvPr>
            <p:ph type="title"/>
          </p:nvPr>
        </p:nvSpPr>
        <p:spPr>
          <a:xfrm>
            <a:off x="838200" y="365126"/>
            <a:ext cx="10515600" cy="828244"/>
          </a:xfrm>
        </p:spPr>
        <p:txBody>
          <a:bodyPr/>
          <a:lstStyle/>
          <a:p>
            <a:pPr algn="ctr"/>
            <a:r>
              <a:rPr lang="en-US" b="1" dirty="0">
                <a:solidFill>
                  <a:srgbClr val="FFC000"/>
                </a:solidFill>
                <a:latin typeface="Times New Roman" panose="02020603050405020304" pitchFamily="18" charset="0"/>
                <a:cs typeface="Times New Roman" panose="02020603050405020304" pitchFamily="18" charset="0"/>
              </a:rPr>
              <a:t>The Rubrics</a:t>
            </a:r>
          </a:p>
        </p:txBody>
      </p:sp>
      <p:sp>
        <p:nvSpPr>
          <p:cNvPr id="3" name="Content Placeholder 2">
            <a:extLst>
              <a:ext uri="{FF2B5EF4-FFF2-40B4-BE49-F238E27FC236}">
                <a16:creationId xmlns:a16="http://schemas.microsoft.com/office/drawing/2014/main" id="{097453E1-2160-8145-ADA5-E9F1946738C0}"/>
              </a:ext>
            </a:extLst>
          </p:cNvPr>
          <p:cNvSpPr>
            <a:spLocks noGrp="1"/>
          </p:cNvSpPr>
          <p:nvPr>
            <p:ph idx="1"/>
          </p:nvPr>
        </p:nvSpPr>
        <p:spPr>
          <a:xfrm>
            <a:off x="712922" y="1193369"/>
            <a:ext cx="10640878" cy="5455403"/>
          </a:xfrm>
        </p:spPr>
        <p:txBody>
          <a:bodyPr>
            <a:noAutofit/>
          </a:bodyPr>
          <a:lstStyle/>
          <a:p>
            <a:pPr fontAlgn="base"/>
            <a:r>
              <a:rPr lang="en-US" sz="2400" dirty="0">
                <a:latin typeface="Times New Roman" panose="02020603050405020304" pitchFamily="18" charset="0"/>
                <a:cs typeface="Times New Roman" panose="02020603050405020304" pitchFamily="18" charset="0"/>
              </a:rPr>
              <a:t>The rubrics are outcomes that demonstrate course level and not all of the learning outcomes of every course—they indicate an educational level that student has attained.</a:t>
            </a:r>
          </a:p>
          <a:p>
            <a:pPr lvl="0"/>
            <a:r>
              <a:rPr lang="en-US" sz="2400" dirty="0">
                <a:latin typeface="Times New Roman" panose="02020603050405020304" pitchFamily="18" charset="0"/>
                <a:cs typeface="Times New Roman" panose="02020603050405020304" pitchFamily="18" charset="0"/>
              </a:rPr>
              <a:t>Each level has a broad description of the outcomes a student should have attained by the end of the course at that level. The description is not intended to include all student learning outcomes of each course at that level, but rather indicate an educational level that student has attained.</a:t>
            </a:r>
          </a:p>
          <a:p>
            <a:pPr lvl="0"/>
            <a:r>
              <a:rPr lang="en-US" sz="2400" dirty="0">
                <a:latin typeface="Times New Roman" panose="02020603050405020304" pitchFamily="18" charset="0"/>
                <a:cs typeface="Times New Roman" panose="02020603050405020304" pitchFamily="18" charset="0"/>
              </a:rPr>
              <a:t>Included are outcomes that define the traditional levels as well as outcomes that define the Common Core State Standards or EFLs.</a:t>
            </a:r>
          </a:p>
          <a:p>
            <a:pPr lvl="0"/>
            <a:r>
              <a:rPr lang="en-US" sz="2400" dirty="0">
                <a:latin typeface="Times New Roman" panose="02020603050405020304" pitchFamily="18" charset="0"/>
                <a:cs typeface="Times New Roman" panose="02020603050405020304" pitchFamily="18" charset="0"/>
              </a:rPr>
              <a:t>There may be additional levels below transfer that did not exist prior to 2019. This is due to including noncredit, Adult Basic Education (ABE) and Adult Secondary Education (ASE) in the same rubric with credit courses.</a:t>
            </a:r>
          </a:p>
          <a:p>
            <a:pPr fontAlgn="base"/>
            <a:r>
              <a:rPr lang="en-US" sz="2400" dirty="0">
                <a:latin typeface="Times New Roman" panose="02020603050405020304" pitchFamily="18" charset="0"/>
                <a:cs typeface="Times New Roman" panose="02020603050405020304" pitchFamily="18" charset="0"/>
              </a:rPr>
              <a:t>A narrative with far more information on potential content will be included.</a:t>
            </a:r>
          </a:p>
          <a:p>
            <a:pPr marL="0" indent="0">
              <a:buNone/>
            </a:pP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893776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36AFA2-CEDE-7048-A3A5-489A6947ECF0}"/>
              </a:ext>
            </a:extLst>
          </p:cNvPr>
          <p:cNvSpPr>
            <a:spLocks noGrp="1"/>
          </p:cNvSpPr>
          <p:nvPr>
            <p:ph type="title"/>
          </p:nvPr>
        </p:nvSpPr>
        <p:spPr>
          <a:xfrm>
            <a:off x="838200" y="365126"/>
            <a:ext cx="10515600" cy="828244"/>
          </a:xfrm>
        </p:spPr>
        <p:txBody>
          <a:bodyPr/>
          <a:lstStyle/>
          <a:p>
            <a:pPr algn="ctr"/>
            <a:r>
              <a:rPr lang="en-US" b="1" dirty="0">
                <a:solidFill>
                  <a:srgbClr val="FFC000"/>
                </a:solidFill>
                <a:latin typeface="Times New Roman" panose="02020603050405020304" pitchFamily="18" charset="0"/>
                <a:cs typeface="Times New Roman" panose="02020603050405020304" pitchFamily="18" charset="0"/>
              </a:rPr>
              <a:t>The Rubrics</a:t>
            </a:r>
          </a:p>
        </p:txBody>
      </p:sp>
      <p:sp>
        <p:nvSpPr>
          <p:cNvPr id="3" name="Content Placeholder 2">
            <a:extLst>
              <a:ext uri="{FF2B5EF4-FFF2-40B4-BE49-F238E27FC236}">
                <a16:creationId xmlns:a16="http://schemas.microsoft.com/office/drawing/2014/main" id="{097453E1-2160-8145-ADA5-E9F1946738C0}"/>
              </a:ext>
            </a:extLst>
          </p:cNvPr>
          <p:cNvSpPr>
            <a:spLocks noGrp="1"/>
          </p:cNvSpPr>
          <p:nvPr>
            <p:ph idx="1"/>
          </p:nvPr>
        </p:nvSpPr>
        <p:spPr>
          <a:xfrm>
            <a:off x="1301857" y="1193370"/>
            <a:ext cx="9360977" cy="5501898"/>
          </a:xfrm>
        </p:spPr>
        <p:txBody>
          <a:bodyPr>
            <a:noAutofit/>
          </a:bodyPr>
          <a:lstStyle/>
          <a:p>
            <a:pPr lvl="0"/>
            <a:r>
              <a:rPr lang="en-US" sz="2400" dirty="0">
                <a:latin typeface="Times New Roman" panose="02020603050405020304" pitchFamily="18" charset="0"/>
                <a:cs typeface="Times New Roman" panose="02020603050405020304" pitchFamily="18" charset="0"/>
              </a:rPr>
              <a:t>New coding integrates outcomes updated with current expectations from the Federal</a:t>
            </a:r>
            <a:r>
              <a:rPr lang="en-US" sz="2400" b="1" dirty="0">
                <a:latin typeface="Times New Roman" panose="02020603050405020304" pitchFamily="18" charset="0"/>
                <a:cs typeface="Times New Roman" panose="02020603050405020304" pitchFamily="18" charset="0"/>
              </a:rPr>
              <a:t> Educational Functioning Level</a:t>
            </a:r>
            <a:r>
              <a:rPr lang="en-US" sz="2400" dirty="0">
                <a:latin typeface="Times New Roman" panose="02020603050405020304" pitchFamily="18" charset="0"/>
                <a:cs typeface="Times New Roman" panose="02020603050405020304" pitchFamily="18" charset="0"/>
              </a:rPr>
              <a:t> (EFL) descriptors, based on common core standards</a:t>
            </a:r>
          </a:p>
          <a:p>
            <a:pPr lvl="0"/>
            <a:r>
              <a:rPr lang="en-US" sz="2400" dirty="0">
                <a:latin typeface="Times New Roman" panose="02020603050405020304" pitchFamily="18" charset="0"/>
                <a:cs typeface="Times New Roman" panose="02020603050405020304" pitchFamily="18" charset="0"/>
              </a:rPr>
              <a:t>New coding identifies and helps track student progress for AB 705 and Student Centered Funding Formula (SCFF) time to completion metrics.</a:t>
            </a:r>
          </a:p>
          <a:p>
            <a:pPr lvl="0"/>
            <a:r>
              <a:rPr lang="en-US" sz="2400" dirty="0">
                <a:latin typeface="Times New Roman" panose="02020603050405020304" pitchFamily="18" charset="0"/>
                <a:cs typeface="Times New Roman" panose="02020603050405020304" pitchFamily="18" charset="0"/>
              </a:rPr>
              <a:t>The new coding identifies the level at which the student should be upon completion of a course in a pathway. A level typically indicates one-year of high school course work at a standard pace, neither accelerated, nor stretched. This generally is interpreted to be one-term at a standard college pace.</a:t>
            </a:r>
          </a:p>
          <a:p>
            <a:pPr fontAlgn="base"/>
            <a:endParaRPr lang="en-US" sz="2400" dirty="0">
              <a:latin typeface="Times New Roman" panose="02020603050405020304" pitchFamily="18" charset="0"/>
              <a:cs typeface="Times New Roman" panose="02020603050405020304" pitchFamily="18" charset="0"/>
            </a:endParaRPr>
          </a:p>
          <a:p>
            <a:pPr marL="0" indent="0">
              <a:buNone/>
            </a:pP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962629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1026"/>
          <p:cNvSpPr>
            <a:spLocks noGrp="1" noChangeArrowheads="1"/>
          </p:cNvSpPr>
          <p:nvPr>
            <p:ph type="title"/>
          </p:nvPr>
        </p:nvSpPr>
        <p:spPr>
          <a:xfrm>
            <a:off x="838200" y="336550"/>
            <a:ext cx="10515600" cy="996951"/>
          </a:xfrm>
        </p:spPr>
        <p:txBody>
          <a:bodyPr>
            <a:normAutofit/>
          </a:bodyPr>
          <a:lstStyle/>
          <a:p>
            <a:pPr algn="ctr"/>
            <a:r>
              <a:rPr lang="en-US" b="1" dirty="0">
                <a:solidFill>
                  <a:srgbClr val="FFC000"/>
                </a:solidFill>
                <a:latin typeface="Times New Roman" panose="02020603050405020304" pitchFamily="18" charset="0"/>
                <a:cs typeface="Times New Roman" panose="02020603050405020304" pitchFamily="18" charset="0"/>
              </a:rPr>
              <a:t>The Rubrics</a:t>
            </a:r>
            <a:endParaRPr lang="en-US" sz="4000" dirty="0">
              <a:solidFill>
                <a:srgbClr val="0070C0"/>
              </a:solidFill>
              <a:latin typeface="Times New Roman" panose="02020603050405020304" pitchFamily="18" charset="0"/>
              <a:ea typeface="Times New Roman" charset="0"/>
              <a:cs typeface="Times New Roman" panose="02020603050405020304" pitchFamily="18" charset="0"/>
            </a:endParaRPr>
          </a:p>
        </p:txBody>
      </p:sp>
      <p:sp>
        <p:nvSpPr>
          <p:cNvPr id="14339" name="Rectangle 1027"/>
          <p:cNvSpPr>
            <a:spLocks noGrp="1" noChangeArrowheads="1"/>
          </p:cNvSpPr>
          <p:nvPr>
            <p:ph idx="1"/>
          </p:nvPr>
        </p:nvSpPr>
        <p:spPr>
          <a:xfrm>
            <a:off x="838200" y="1627321"/>
            <a:ext cx="10515600" cy="4633993"/>
          </a:xfrm>
        </p:spPr>
        <p:txBody>
          <a:bodyPr>
            <a:normAutofit/>
          </a:bodyPr>
          <a:lstStyle/>
          <a:p>
            <a:r>
              <a:rPr lang="en-US" dirty="0">
                <a:latin typeface="Times New Roman" panose="02020603050405020304" pitchFamily="18" charset="0"/>
                <a:cs typeface="Times New Roman" panose="02020603050405020304" pitchFamily="18" charset="0"/>
              </a:rPr>
              <a:t>There may be additional levels below transfer that did not exist prior to 2019. This is due to including noncredit, Adult Basic Education (ABE) and Adult Secondary Education (ASE) in the same rubric with credit courses.</a:t>
            </a:r>
          </a:p>
          <a:p>
            <a:r>
              <a:rPr lang="en-US" dirty="0">
                <a:latin typeface="Times New Roman" panose="02020603050405020304" pitchFamily="18" charset="0"/>
                <a:cs typeface="Times New Roman" panose="02020603050405020304" pitchFamily="18" charset="0"/>
              </a:rPr>
              <a:t>All in same rubric to facilitate alignment between credit, noncredit, and adult schools and allow for mirrored courses and transition from adult education and noncredit to credit.</a:t>
            </a:r>
          </a:p>
        </p:txBody>
      </p:sp>
    </p:spTree>
    <p:extLst>
      <p:ext uri="{BB962C8B-B14F-4D97-AF65-F5344CB8AC3E}">
        <p14:creationId xmlns:p14="http://schemas.microsoft.com/office/powerpoint/2010/main" val="3025878905"/>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solidFill>
                  <a:srgbClr val="FFC000"/>
                </a:solidFill>
                <a:latin typeface="Times New Roman" panose="02020603050405020304" pitchFamily="18" charset="0"/>
                <a:cs typeface="Times New Roman" panose="02020603050405020304" pitchFamily="18" charset="0"/>
              </a:rPr>
              <a:t>The Rubrics</a:t>
            </a:r>
            <a:endParaRPr lang="en-US"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normAutofit fontScale="92500" lnSpcReduction="10000"/>
          </a:bodyPr>
          <a:lstStyle/>
          <a:p>
            <a:pPr lvl="0"/>
            <a:r>
              <a:rPr lang="en-US" dirty="0">
                <a:latin typeface="Times New Roman" panose="02020603050405020304" pitchFamily="18" charset="0"/>
                <a:cs typeface="Times New Roman" panose="02020603050405020304" pitchFamily="18" charset="0"/>
              </a:rPr>
              <a:t>The rubrics are outcomes that demonstrate course level and not all of the learning outcomes of every course.</a:t>
            </a:r>
          </a:p>
          <a:p>
            <a:pPr lvl="0"/>
            <a:r>
              <a:rPr lang="en-US" dirty="0">
                <a:latin typeface="Times New Roman" panose="02020603050405020304" pitchFamily="18" charset="0"/>
                <a:cs typeface="Times New Roman" panose="02020603050405020304" pitchFamily="18" charset="0"/>
              </a:rPr>
              <a:t>Rubrics for English integrate reading and critical thinking outcomes.</a:t>
            </a:r>
          </a:p>
          <a:p>
            <a:pPr lvl="0"/>
            <a:r>
              <a:rPr lang="en-US" dirty="0">
                <a:latin typeface="Times New Roman" panose="02020603050405020304" pitchFamily="18" charset="0"/>
                <a:cs typeface="Times New Roman" panose="02020603050405020304" pitchFamily="18" charset="0"/>
              </a:rPr>
              <a:t>Rubrics for mathematics and quantitative reasoning include statistics, geometry, contextual mathematics and mathematical critical thinking outcomes.</a:t>
            </a:r>
          </a:p>
          <a:p>
            <a:pPr lvl="0"/>
            <a:r>
              <a:rPr lang="en-US" dirty="0">
                <a:latin typeface="Times New Roman" panose="02020603050405020304" pitchFamily="18" charset="0"/>
                <a:cs typeface="Times New Roman" panose="02020603050405020304" pitchFamily="18" charset="0"/>
              </a:rPr>
              <a:t>All rubrics reference integrated skills such as communication and problem solving.</a:t>
            </a:r>
          </a:p>
          <a:p>
            <a:pPr lvl="0"/>
            <a:endParaRPr lang="en-US" dirty="0">
              <a:latin typeface="Times New Roman" panose="02020603050405020304" pitchFamily="18" charset="0"/>
              <a:cs typeface="Times New Roman" panose="02020603050405020304" pitchFamily="18" charset="0"/>
            </a:endParaRPr>
          </a:p>
          <a:p>
            <a:pPr marL="0" indent="0">
              <a:lnSpc>
                <a:spcPct val="120000"/>
              </a:lnSpc>
              <a:spcBef>
                <a:spcPts val="0"/>
              </a:spcBef>
              <a:buNone/>
            </a:pPr>
            <a:endParaRPr lang="en-US" dirty="0">
              <a:latin typeface="Times New Roman" panose="02020603050405020304" pitchFamily="18" charset="0"/>
              <a:ea typeface="Times New Roman" charset="0"/>
              <a:cs typeface="Times New Roman" panose="02020603050405020304" pitchFamily="18" charset="0"/>
            </a:endParaRPr>
          </a:p>
          <a:p>
            <a:pPr marL="0" indent="0">
              <a:lnSpc>
                <a:spcPct val="120000"/>
              </a:lnSpc>
              <a:spcBef>
                <a:spcPts val="0"/>
              </a:spcBef>
              <a:buNone/>
            </a:pPr>
            <a:r>
              <a:rPr lang="en-US" dirty="0">
                <a:latin typeface="Times New Roman" panose="02020603050405020304" pitchFamily="18" charset="0"/>
                <a:ea typeface="Times New Roman" charset="0"/>
                <a:cs typeface="Times New Roman" panose="02020603050405020304" pitchFamily="18" charset="0"/>
              </a:rPr>
              <a:t> </a:t>
            </a:r>
          </a:p>
          <a:p>
            <a:pPr marL="0" indent="0">
              <a:lnSpc>
                <a:spcPct val="120000"/>
              </a:lnSpc>
              <a:spcBef>
                <a:spcPts val="0"/>
              </a:spcBef>
              <a:buNone/>
            </a:pPr>
            <a:endParaRPr lang="en-US" dirty="0">
              <a:latin typeface="Times New Roman" panose="02020603050405020304" pitchFamily="18" charset="0"/>
              <a:ea typeface="Times New Roman" charset="0"/>
              <a:cs typeface="Times New Roman" panose="02020603050405020304" pitchFamily="18" charset="0"/>
            </a:endParaRPr>
          </a:p>
        </p:txBody>
      </p:sp>
    </p:spTree>
    <p:extLst>
      <p:ext uri="{BB962C8B-B14F-4D97-AF65-F5344CB8AC3E}">
        <p14:creationId xmlns:p14="http://schemas.microsoft.com/office/powerpoint/2010/main" val="34563254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normAutofit/>
          </a:bodyPr>
          <a:lstStyle/>
          <a:p>
            <a:pPr algn="ctr"/>
            <a:r>
              <a:rPr lang="en-US" b="1" dirty="0">
                <a:solidFill>
                  <a:srgbClr val="FFC000"/>
                </a:solidFill>
                <a:latin typeface="Times New Roman" panose="02020603050405020304" pitchFamily="18" charset="0"/>
                <a:cs typeface="Times New Roman" panose="02020603050405020304" pitchFamily="18" charset="0"/>
              </a:rPr>
              <a:t>The Rubrics do NOT…</a:t>
            </a:r>
            <a:endParaRPr lang="en-US" dirty="0">
              <a:latin typeface="Times New Roman" panose="02020603050405020304" pitchFamily="18" charset="0"/>
              <a:cs typeface="Times New Roman" panose="02020603050405020304" pitchFamily="18" charset="0"/>
            </a:endParaRPr>
          </a:p>
        </p:txBody>
      </p:sp>
      <p:sp>
        <p:nvSpPr>
          <p:cNvPr id="23555" name="Rectangle 3"/>
          <p:cNvSpPr>
            <a:spLocks noGrp="1" noChangeArrowheads="1"/>
          </p:cNvSpPr>
          <p:nvPr>
            <p:ph idx="1"/>
          </p:nvPr>
        </p:nvSpPr>
        <p:spPr>
          <a:xfrm>
            <a:off x="838200" y="1525588"/>
            <a:ext cx="10515600" cy="4351338"/>
          </a:xfrm>
        </p:spPr>
        <p:txBody>
          <a:bodyPr>
            <a:normAutofit/>
          </a:bodyPr>
          <a:lstStyle/>
          <a:p>
            <a:pPr marL="0" lvl="0" indent="0">
              <a:buNone/>
            </a:pPr>
            <a:endParaRPr lang="en-US" dirty="0">
              <a:latin typeface="Times New Roman" panose="02020603050405020304" pitchFamily="18" charset="0"/>
              <a:cs typeface="Times New Roman" panose="02020603050405020304" pitchFamily="18" charset="0"/>
            </a:endParaRPr>
          </a:p>
          <a:p>
            <a:pPr lvl="0"/>
            <a:r>
              <a:rPr lang="en-US" dirty="0">
                <a:latin typeface="Times New Roman" panose="02020603050405020304" pitchFamily="18" charset="0"/>
                <a:cs typeface="Times New Roman" panose="02020603050405020304" pitchFamily="18" charset="0"/>
              </a:rPr>
              <a:t>Drive curricular content or pedagogy;</a:t>
            </a:r>
          </a:p>
          <a:p>
            <a:pPr lvl="0"/>
            <a:r>
              <a:rPr lang="en-US" dirty="0">
                <a:latin typeface="Times New Roman" panose="02020603050405020304" pitchFamily="18" charset="0"/>
                <a:cs typeface="Times New Roman" panose="02020603050405020304" pitchFamily="18" charset="0"/>
              </a:rPr>
              <a:t>Directly reflect EFLs but the do adapt them to CCC curriculum with accurate, yet concise descriptions;</a:t>
            </a:r>
          </a:p>
          <a:p>
            <a:pPr lvl="0"/>
            <a:r>
              <a:rPr lang="en-US" dirty="0">
                <a:latin typeface="Times New Roman" panose="02020603050405020304" pitchFamily="18" charset="0"/>
                <a:cs typeface="Times New Roman" panose="02020603050405020304" pitchFamily="18" charset="0"/>
              </a:rPr>
              <a:t>Dictate any particular innovation, program or course strategy;</a:t>
            </a:r>
          </a:p>
          <a:p>
            <a:pPr lvl="0"/>
            <a:r>
              <a:rPr lang="en-US" dirty="0">
                <a:latin typeface="Times New Roman" panose="02020603050405020304" pitchFamily="18" charset="0"/>
                <a:cs typeface="Times New Roman" panose="02020603050405020304" pitchFamily="18" charset="0"/>
              </a:rPr>
              <a:t>Determine or dictate sequences or prerequisites for any particular course.</a:t>
            </a:r>
          </a:p>
          <a:p>
            <a:pPr eaLnBrk="1" hangingPunct="1">
              <a:lnSpc>
                <a:spcPct val="80000"/>
              </a:lnSpc>
              <a:spcBef>
                <a:spcPct val="0"/>
              </a:spcBef>
              <a:buFont typeface="Wingdings" charset="0"/>
              <a:buNone/>
            </a:pPr>
            <a:endParaRPr lang="en-US" dirty="0">
              <a:latin typeface="Times New Roman" panose="02020603050405020304" pitchFamily="18" charset="0"/>
              <a:ea typeface="Times New Roman" charset="0"/>
              <a:cs typeface="Times New Roman" panose="02020603050405020304" pitchFamily="18" charset="0"/>
            </a:endParaRPr>
          </a:p>
        </p:txBody>
      </p:sp>
    </p:spTree>
    <p:extLst>
      <p:ext uri="{BB962C8B-B14F-4D97-AF65-F5344CB8AC3E}">
        <p14:creationId xmlns:p14="http://schemas.microsoft.com/office/powerpoint/2010/main" val="1192324264"/>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 name="Title 1"/>
          <p:cNvSpPr txBox="1">
            <a:spLocks noGrp="1"/>
          </p:cNvSpPr>
          <p:nvPr>
            <p:ph type="title"/>
          </p:nvPr>
        </p:nvSpPr>
        <p:spPr>
          <a:prstGeom prst="rect">
            <a:avLst/>
          </a:prstGeom>
        </p:spPr>
        <p:txBody>
          <a:bodyPr/>
          <a:lstStyle/>
          <a:p>
            <a:pPr algn="ctr"/>
            <a:r>
              <a:rPr lang="en-US" b="1" dirty="0">
                <a:latin typeface="Times New Roman" panose="02020603050405020304" pitchFamily="18" charset="0"/>
                <a:cs typeface="Times New Roman" panose="02020603050405020304" pitchFamily="18" charset="0"/>
              </a:rPr>
              <a:t>Lunch</a:t>
            </a:r>
            <a:endParaRPr b="1" dirty="0">
              <a:latin typeface="Times New Roman" panose="02020603050405020304" pitchFamily="18" charset="0"/>
              <a:cs typeface="Times New Roman" panose="02020603050405020304" pitchFamily="18" charset="0"/>
            </a:endParaRPr>
          </a:p>
        </p:txBody>
      </p:sp>
      <p:pic>
        <p:nvPicPr>
          <p:cNvPr id="2" name="Content Placeholder 1">
            <a:extLst>
              <a:ext uri="{FF2B5EF4-FFF2-40B4-BE49-F238E27FC236}">
                <a16:creationId xmlns:a16="http://schemas.microsoft.com/office/drawing/2014/main" id="{1B070591-3772-ED4F-9CBC-184511F3ADF6}"/>
              </a:ext>
            </a:extLst>
          </p:cNvPr>
          <p:cNvPicPr>
            <a:picLocks noGrp="1" noChangeAspect="1"/>
          </p:cNvPicPr>
          <p:nvPr>
            <p:ph idx="1"/>
          </p:nvPr>
        </p:nvPicPr>
        <p:blipFill>
          <a:blip r:embed="rId2"/>
          <a:stretch>
            <a:fillRect/>
          </a:stretch>
        </p:blipFill>
        <p:spPr>
          <a:xfrm>
            <a:off x="2282156" y="1983783"/>
            <a:ext cx="7627688" cy="4088042"/>
          </a:xfrm>
          <a:prstGeom prst="rect">
            <a:avLst/>
          </a:prstGeom>
        </p:spPr>
      </p:pic>
    </p:spTree>
    <p:extLst>
      <p:ext uri="{BB962C8B-B14F-4D97-AF65-F5344CB8AC3E}">
        <p14:creationId xmlns:p14="http://schemas.microsoft.com/office/powerpoint/2010/main" val="38073452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0B905B-303C-2A4B-9742-8DA87ACE8249}"/>
              </a:ext>
            </a:extLst>
          </p:cNvPr>
          <p:cNvSpPr>
            <a:spLocks noGrp="1"/>
          </p:cNvSpPr>
          <p:nvPr>
            <p:ph type="title" idx="4294967295"/>
          </p:nvPr>
        </p:nvSpPr>
        <p:spPr>
          <a:xfrm>
            <a:off x="782517" y="0"/>
            <a:ext cx="10515600" cy="2852737"/>
          </a:xfrm>
        </p:spPr>
        <p:txBody>
          <a:bodyPr>
            <a:normAutofit/>
          </a:bodyPr>
          <a:lstStyle/>
          <a:p>
            <a:pPr algn="ctr"/>
            <a:r>
              <a:rPr lang="en-US" sz="5400" b="1" dirty="0">
                <a:solidFill>
                  <a:srgbClr val="C00000"/>
                </a:solidFill>
                <a:latin typeface="Times New Roman" panose="02020603050405020304" pitchFamily="18" charset="0"/>
                <a:cs typeface="Times New Roman" panose="02020603050405020304" pitchFamily="18" charset="0"/>
              </a:rPr>
              <a:t>Discipline Specific Rubric Training and Vetting</a:t>
            </a:r>
          </a:p>
        </p:txBody>
      </p:sp>
      <p:pic>
        <p:nvPicPr>
          <p:cNvPr id="4" name="Picture 3"/>
          <p:cNvPicPr>
            <a:picLocks noChangeAspect="1"/>
          </p:cNvPicPr>
          <p:nvPr/>
        </p:nvPicPr>
        <p:blipFill>
          <a:blip r:embed="rId2"/>
          <a:stretch>
            <a:fillRect/>
          </a:stretch>
        </p:blipFill>
        <p:spPr>
          <a:xfrm>
            <a:off x="3057237" y="2524124"/>
            <a:ext cx="5772728" cy="3571875"/>
          </a:xfrm>
          <a:prstGeom prst="rect">
            <a:avLst/>
          </a:prstGeom>
        </p:spPr>
      </p:pic>
    </p:spTree>
    <p:extLst>
      <p:ext uri="{BB962C8B-B14F-4D97-AF65-F5344CB8AC3E}">
        <p14:creationId xmlns:p14="http://schemas.microsoft.com/office/powerpoint/2010/main" val="320694681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BA5717-B5DA-A942-AEEA-5AF76EE66A27}"/>
              </a:ext>
            </a:extLst>
          </p:cNvPr>
          <p:cNvSpPr>
            <a:spLocks noGrp="1"/>
          </p:cNvSpPr>
          <p:nvPr>
            <p:ph type="title"/>
          </p:nvPr>
        </p:nvSpPr>
        <p:spPr>
          <a:xfrm>
            <a:off x="674557" y="591957"/>
            <a:ext cx="7729728" cy="1188720"/>
          </a:xfrm>
        </p:spPr>
        <p:txBody>
          <a:bodyPr anchor="ctr">
            <a:normAutofit/>
          </a:bodyPr>
          <a:lstStyle/>
          <a:p>
            <a:r>
              <a:rPr lang="en-US" sz="4000" dirty="0">
                <a:latin typeface="Times New Roman" panose="02020603050405020304" pitchFamily="18" charset="0"/>
                <a:cs typeface="Times New Roman" panose="02020603050405020304" pitchFamily="18" charset="0"/>
              </a:rPr>
              <a:t>What Do I Do Now?</a:t>
            </a:r>
            <a:br>
              <a:rPr lang="en-US" sz="4000" dirty="0">
                <a:latin typeface="Times New Roman" panose="02020603050405020304" pitchFamily="18" charset="0"/>
                <a:cs typeface="Times New Roman" panose="02020603050405020304" pitchFamily="18" charset="0"/>
              </a:rPr>
            </a:br>
            <a:endParaRPr lang="en-US" sz="4000" dirty="0"/>
          </a:p>
        </p:txBody>
      </p:sp>
      <p:sp>
        <p:nvSpPr>
          <p:cNvPr id="3" name="Content Placeholder 2">
            <a:extLst>
              <a:ext uri="{FF2B5EF4-FFF2-40B4-BE49-F238E27FC236}">
                <a16:creationId xmlns:a16="http://schemas.microsoft.com/office/drawing/2014/main" id="{26188833-44D1-0647-9D68-51F0F098AD9B}"/>
              </a:ext>
            </a:extLst>
          </p:cNvPr>
          <p:cNvSpPr>
            <a:spLocks noGrp="1"/>
          </p:cNvSpPr>
          <p:nvPr>
            <p:ph idx="1"/>
          </p:nvPr>
        </p:nvSpPr>
        <p:spPr>
          <a:xfrm>
            <a:off x="674557" y="1948721"/>
            <a:ext cx="10792918" cy="4302178"/>
          </a:xfrm>
        </p:spPr>
        <p:txBody>
          <a:bodyPr>
            <a:normAutofit/>
          </a:bodyPr>
          <a:lstStyle/>
          <a:p>
            <a:pPr marL="0" indent="0">
              <a:buClr>
                <a:srgbClr val="0070C0"/>
              </a:buClr>
              <a:buNone/>
            </a:pPr>
            <a:r>
              <a:rPr lang="en-US" sz="2400" dirty="0">
                <a:solidFill>
                  <a:srgbClr val="262626"/>
                </a:solidFill>
                <a:latin typeface="Times New Roman" panose="02020603050405020304" pitchFamily="18" charset="0"/>
                <a:cs typeface="Times New Roman" panose="02020603050405020304" pitchFamily="18" charset="0"/>
              </a:rPr>
              <a:t>English and related Disciplines: </a:t>
            </a:r>
          </a:p>
          <a:p>
            <a:pPr>
              <a:buClr>
                <a:srgbClr val="0070C0"/>
              </a:buClr>
            </a:pPr>
            <a:r>
              <a:rPr lang="en-US" sz="2400" dirty="0">
                <a:solidFill>
                  <a:srgbClr val="262626"/>
                </a:solidFill>
                <a:latin typeface="Times New Roman" panose="02020603050405020304" pitchFamily="18" charset="0"/>
                <a:cs typeface="Times New Roman" panose="02020603050405020304" pitchFamily="18" charset="0"/>
              </a:rPr>
              <a:t>Vet English rubrics</a:t>
            </a:r>
          </a:p>
          <a:p>
            <a:pPr marL="0" indent="0">
              <a:buClr>
                <a:srgbClr val="0070C0"/>
              </a:buClr>
              <a:buNone/>
            </a:pPr>
            <a:endParaRPr lang="en-US" sz="2400" dirty="0">
              <a:solidFill>
                <a:srgbClr val="262626"/>
              </a:solidFill>
              <a:latin typeface="Times New Roman" panose="02020603050405020304" pitchFamily="18" charset="0"/>
              <a:cs typeface="Times New Roman" panose="02020603050405020304" pitchFamily="18" charset="0"/>
            </a:endParaRPr>
          </a:p>
          <a:p>
            <a:pPr marL="0" indent="0">
              <a:buClr>
                <a:srgbClr val="0070C0"/>
              </a:buClr>
              <a:buNone/>
            </a:pPr>
            <a:r>
              <a:rPr lang="en-US" sz="2400" dirty="0">
                <a:solidFill>
                  <a:srgbClr val="262626"/>
                </a:solidFill>
                <a:latin typeface="Times New Roman" panose="02020603050405020304" pitchFamily="18" charset="0"/>
                <a:cs typeface="Times New Roman" panose="02020603050405020304" pitchFamily="18" charset="0"/>
              </a:rPr>
              <a:t>Math and related Disciplines:</a:t>
            </a:r>
          </a:p>
          <a:p>
            <a:pPr>
              <a:buClr>
                <a:srgbClr val="0070C0"/>
              </a:buClr>
            </a:pPr>
            <a:r>
              <a:rPr lang="en-US" sz="2400" dirty="0">
                <a:solidFill>
                  <a:srgbClr val="262626"/>
                </a:solidFill>
                <a:latin typeface="Times New Roman" panose="02020603050405020304" pitchFamily="18" charset="0"/>
                <a:cs typeface="Times New Roman" panose="02020603050405020304" pitchFamily="18" charset="0"/>
              </a:rPr>
              <a:t>Vet math rubrics</a:t>
            </a:r>
          </a:p>
          <a:p>
            <a:pPr marL="0" indent="0">
              <a:buClr>
                <a:srgbClr val="0070C0"/>
              </a:buClr>
              <a:buNone/>
            </a:pPr>
            <a:endParaRPr lang="en-US" sz="2400" dirty="0">
              <a:solidFill>
                <a:srgbClr val="262626"/>
              </a:solidFill>
              <a:latin typeface="Times New Roman" panose="02020603050405020304" pitchFamily="18" charset="0"/>
              <a:cs typeface="Times New Roman" panose="02020603050405020304" pitchFamily="18" charset="0"/>
            </a:endParaRPr>
          </a:p>
          <a:p>
            <a:pPr marL="0" indent="0">
              <a:buClr>
                <a:srgbClr val="0070C0"/>
              </a:buClr>
              <a:buNone/>
            </a:pPr>
            <a:r>
              <a:rPr lang="en-US" sz="2400" dirty="0">
                <a:solidFill>
                  <a:srgbClr val="262626"/>
                </a:solidFill>
                <a:latin typeface="Times New Roman" panose="02020603050405020304" pitchFamily="18" charset="0"/>
                <a:cs typeface="Times New Roman" panose="02020603050405020304" pitchFamily="18" charset="0"/>
              </a:rPr>
              <a:t>Researchers: </a:t>
            </a:r>
          </a:p>
          <a:p>
            <a:pPr>
              <a:buClr>
                <a:srgbClr val="0070C0"/>
              </a:buClr>
            </a:pPr>
            <a:r>
              <a:rPr lang="en-US" sz="2400" dirty="0">
                <a:solidFill>
                  <a:srgbClr val="262626"/>
                </a:solidFill>
                <a:latin typeface="Times New Roman" panose="02020603050405020304" pitchFamily="18" charset="0"/>
                <a:cs typeface="Times New Roman" panose="02020603050405020304" pitchFamily="18" charset="0"/>
              </a:rPr>
              <a:t>Join one of the groups and listen, then about halfway through the session visit the other group and listen…</a:t>
            </a:r>
          </a:p>
          <a:p>
            <a:pPr marL="0" indent="0">
              <a:buClr>
                <a:srgbClr val="0070C0"/>
              </a:buClr>
              <a:buNone/>
            </a:pPr>
            <a:endParaRPr lang="en-US" sz="2400" dirty="0">
              <a:solidFill>
                <a:srgbClr val="262626"/>
              </a:solidFill>
              <a:latin typeface="Times New Roman" panose="02020603050405020304" pitchFamily="18" charset="0"/>
              <a:cs typeface="Times New Roman" panose="02020603050405020304" pitchFamily="18" charset="0"/>
            </a:endParaRPr>
          </a:p>
          <a:p>
            <a:pPr marL="0" indent="0">
              <a:buClr>
                <a:srgbClr val="0070C0"/>
              </a:buClr>
              <a:buNone/>
            </a:pPr>
            <a:endParaRPr lang="en-US" sz="2400" dirty="0">
              <a:solidFill>
                <a:srgbClr val="262626"/>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FBC45683-71CF-EC41-8C7B-EDF6BF5466D8}"/>
              </a:ext>
            </a:extLst>
          </p:cNvPr>
          <p:cNvPicPr>
            <a:picLocks noChangeAspect="1"/>
          </p:cNvPicPr>
          <p:nvPr/>
        </p:nvPicPr>
        <p:blipFill>
          <a:blip r:embed="rId2"/>
          <a:stretch>
            <a:fillRect/>
          </a:stretch>
        </p:blipFill>
        <p:spPr>
          <a:xfrm>
            <a:off x="6680182" y="1432628"/>
            <a:ext cx="3448205" cy="2592837"/>
          </a:xfrm>
          <a:prstGeom prst="rect">
            <a:avLst/>
          </a:prstGeom>
        </p:spPr>
      </p:pic>
    </p:spTree>
    <p:extLst>
      <p:ext uri="{BB962C8B-B14F-4D97-AF65-F5344CB8AC3E}">
        <p14:creationId xmlns:p14="http://schemas.microsoft.com/office/powerpoint/2010/main" val="211350367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6" name="Title 1"/>
          <p:cNvSpPr txBox="1">
            <a:spLocks noGrp="1"/>
          </p:cNvSpPr>
          <p:nvPr>
            <p:ph type="title" idx="4294967295"/>
          </p:nvPr>
        </p:nvSpPr>
        <p:spPr>
          <a:xfrm>
            <a:off x="848414" y="45822"/>
            <a:ext cx="10515600" cy="2852737"/>
          </a:xfrm>
          <a:prstGeom prst="rect">
            <a:avLst/>
          </a:prstGeom>
        </p:spPr>
        <p:txBody>
          <a:bodyPr>
            <a:normAutofit/>
          </a:bodyPr>
          <a:lstStyle/>
          <a:p>
            <a:pPr algn="ctr"/>
            <a:r>
              <a:rPr lang="en-US" sz="5400" b="1" dirty="0">
                <a:solidFill>
                  <a:srgbClr val="C00000"/>
                </a:solidFill>
                <a:latin typeface="Times New Roman" panose="02020603050405020304" pitchFamily="18" charset="0"/>
                <a:cs typeface="Times New Roman" panose="02020603050405020304" pitchFamily="18" charset="0"/>
              </a:rPr>
              <a:t>Go Figure</a:t>
            </a:r>
            <a:endParaRPr sz="5400" b="1" dirty="0">
              <a:solidFill>
                <a:srgbClr val="C00000"/>
              </a:solidFill>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3"/>
          <a:stretch>
            <a:fillRect/>
          </a:stretch>
        </p:blipFill>
        <p:spPr>
          <a:xfrm>
            <a:off x="4357799" y="2751166"/>
            <a:ext cx="3496829" cy="2978510"/>
          </a:xfrm>
          <a:prstGeom prst="rect">
            <a:avLst/>
          </a:prstGeom>
        </p:spPr>
      </p:pic>
    </p:spTree>
    <p:extLst>
      <p:ext uri="{BB962C8B-B14F-4D97-AF65-F5344CB8AC3E}">
        <p14:creationId xmlns:p14="http://schemas.microsoft.com/office/powerpoint/2010/main" val="334951182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BA5717-B5DA-A942-AEEA-5AF76EE66A27}"/>
              </a:ext>
            </a:extLst>
          </p:cNvPr>
          <p:cNvSpPr>
            <a:spLocks noGrp="1"/>
          </p:cNvSpPr>
          <p:nvPr>
            <p:ph type="title"/>
          </p:nvPr>
        </p:nvSpPr>
        <p:spPr>
          <a:xfrm>
            <a:off x="2206152" y="574948"/>
            <a:ext cx="7729728" cy="1188720"/>
          </a:xfrm>
        </p:spPr>
        <p:txBody>
          <a:bodyPr anchor="ctr">
            <a:normAutofit/>
          </a:bodyPr>
          <a:lstStyle/>
          <a:p>
            <a:pPr algn="ctr"/>
            <a:r>
              <a:rPr lang="en-US" sz="5400" b="1" dirty="0">
                <a:solidFill>
                  <a:srgbClr val="FF0000"/>
                </a:solidFill>
                <a:latin typeface="Times New Roman" panose="02020603050405020304" pitchFamily="18" charset="0"/>
                <a:cs typeface="Times New Roman" panose="02020603050405020304" pitchFamily="18" charset="0"/>
              </a:rPr>
              <a:t>What’s Next?</a:t>
            </a:r>
          </a:p>
        </p:txBody>
      </p:sp>
      <p:sp>
        <p:nvSpPr>
          <p:cNvPr id="3" name="Content Placeholder 2">
            <a:extLst>
              <a:ext uri="{FF2B5EF4-FFF2-40B4-BE49-F238E27FC236}">
                <a16:creationId xmlns:a16="http://schemas.microsoft.com/office/drawing/2014/main" id="{26188833-44D1-0647-9D68-51F0F098AD9B}"/>
              </a:ext>
            </a:extLst>
          </p:cNvPr>
          <p:cNvSpPr>
            <a:spLocks noGrp="1"/>
          </p:cNvSpPr>
          <p:nvPr>
            <p:ph idx="1"/>
          </p:nvPr>
        </p:nvSpPr>
        <p:spPr>
          <a:xfrm>
            <a:off x="5184564" y="1763668"/>
            <a:ext cx="6408168" cy="4909279"/>
          </a:xfrm>
        </p:spPr>
        <p:txBody>
          <a:bodyPr>
            <a:normAutofit/>
          </a:bodyPr>
          <a:lstStyle/>
          <a:p>
            <a:pPr marL="0" indent="0">
              <a:buClr>
                <a:srgbClr val="0070C0"/>
              </a:buClr>
              <a:buNone/>
            </a:pPr>
            <a:endParaRPr lang="en-US" sz="2400" dirty="0">
              <a:solidFill>
                <a:srgbClr val="262626"/>
              </a:solidFill>
              <a:latin typeface="Times New Roman" panose="02020603050405020304" pitchFamily="18" charset="0"/>
              <a:cs typeface="Times New Roman" panose="02020603050405020304" pitchFamily="18" charset="0"/>
            </a:endParaRPr>
          </a:p>
          <a:p>
            <a:pPr marL="0" indent="0">
              <a:buClr>
                <a:srgbClr val="0070C0"/>
              </a:buClr>
              <a:buNone/>
            </a:pPr>
            <a:endParaRPr lang="en-US" sz="2400" dirty="0">
              <a:solidFill>
                <a:srgbClr val="262626"/>
              </a:solidFill>
              <a:latin typeface="Times New Roman" panose="02020603050405020304" pitchFamily="18" charset="0"/>
              <a:cs typeface="Times New Roman" panose="02020603050405020304" pitchFamily="18" charset="0"/>
            </a:endParaRPr>
          </a:p>
          <a:p>
            <a:pPr marL="0" indent="0">
              <a:buClr>
                <a:srgbClr val="0070C0"/>
              </a:buClr>
              <a:buNone/>
            </a:pPr>
            <a:r>
              <a:rPr lang="en-US" sz="2400" dirty="0">
                <a:solidFill>
                  <a:srgbClr val="262626"/>
                </a:solidFill>
                <a:latin typeface="Times New Roman" panose="02020603050405020304" pitchFamily="18" charset="0"/>
                <a:cs typeface="Times New Roman" panose="02020603050405020304" pitchFamily="18" charset="0"/>
              </a:rPr>
              <a:t>The RP Group will facilitate a session to:</a:t>
            </a:r>
          </a:p>
          <a:p>
            <a:pPr>
              <a:buClr>
                <a:srgbClr val="0070C0"/>
              </a:buClr>
            </a:pPr>
            <a:r>
              <a:rPr lang="en-US" sz="2400" dirty="0">
                <a:solidFill>
                  <a:srgbClr val="262626"/>
                </a:solidFill>
                <a:latin typeface="Times New Roman" panose="02020603050405020304" pitchFamily="18" charset="0"/>
                <a:cs typeface="Times New Roman" panose="02020603050405020304" pitchFamily="18" charset="0"/>
              </a:rPr>
              <a:t>Initiate discussion between faculty and researchers</a:t>
            </a:r>
          </a:p>
          <a:p>
            <a:pPr>
              <a:buClr>
                <a:srgbClr val="0070C0"/>
              </a:buClr>
            </a:pPr>
            <a:r>
              <a:rPr lang="en-US" sz="2400" dirty="0">
                <a:solidFill>
                  <a:srgbClr val="262626"/>
                </a:solidFill>
                <a:latin typeface="Times New Roman" panose="02020603050405020304" pitchFamily="18" charset="0"/>
                <a:cs typeface="Times New Roman" panose="02020603050405020304" pitchFamily="18" charset="0"/>
              </a:rPr>
              <a:t>Begin discussion on data considerations during each term of the 2019-20 academic year in order to evaluate and improve AB 705 implementation.</a:t>
            </a:r>
          </a:p>
        </p:txBody>
      </p:sp>
      <p:pic>
        <p:nvPicPr>
          <p:cNvPr id="5" name="Picture 4">
            <a:extLst>
              <a:ext uri="{FF2B5EF4-FFF2-40B4-BE49-F238E27FC236}">
                <a16:creationId xmlns:a16="http://schemas.microsoft.com/office/drawing/2014/main" id="{A107BEB4-38C1-7A49-984E-2CAA0D4CE8E7}"/>
              </a:ext>
            </a:extLst>
          </p:cNvPr>
          <p:cNvPicPr>
            <a:picLocks noChangeAspect="1"/>
          </p:cNvPicPr>
          <p:nvPr/>
        </p:nvPicPr>
        <p:blipFill>
          <a:blip r:embed="rId2"/>
          <a:stretch>
            <a:fillRect/>
          </a:stretch>
        </p:blipFill>
        <p:spPr>
          <a:xfrm>
            <a:off x="867906" y="1763668"/>
            <a:ext cx="3271609" cy="4350902"/>
          </a:xfrm>
          <a:prstGeom prst="rect">
            <a:avLst/>
          </a:prstGeom>
        </p:spPr>
      </p:pic>
    </p:spTree>
    <p:extLst>
      <p:ext uri="{BB962C8B-B14F-4D97-AF65-F5344CB8AC3E}">
        <p14:creationId xmlns:p14="http://schemas.microsoft.com/office/powerpoint/2010/main" val="9819242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BA5717-B5DA-A942-AEEA-5AF76EE66A27}"/>
              </a:ext>
            </a:extLst>
          </p:cNvPr>
          <p:cNvSpPr>
            <a:spLocks noGrp="1"/>
          </p:cNvSpPr>
          <p:nvPr>
            <p:ph type="title"/>
          </p:nvPr>
        </p:nvSpPr>
        <p:spPr>
          <a:xfrm>
            <a:off x="1627322" y="681925"/>
            <a:ext cx="8849531" cy="619933"/>
          </a:xfrm>
        </p:spPr>
        <p:txBody>
          <a:bodyPr>
            <a:normAutofit fontScale="90000"/>
          </a:bodyPr>
          <a:lstStyle/>
          <a:p>
            <a:pPr algn="ctr"/>
            <a:r>
              <a:rPr lang="en-US" sz="4000" b="1" dirty="0">
                <a:solidFill>
                  <a:srgbClr val="FF0000"/>
                </a:solidFill>
                <a:latin typeface="Times New Roman" panose="02020603050405020304" pitchFamily="18" charset="0"/>
                <a:cs typeface="Times New Roman" panose="02020603050405020304" pitchFamily="18" charset="0"/>
              </a:rPr>
              <a:t>Purpose of Today</a:t>
            </a:r>
          </a:p>
        </p:txBody>
      </p:sp>
      <p:sp>
        <p:nvSpPr>
          <p:cNvPr id="3" name="Content Placeholder 2">
            <a:extLst>
              <a:ext uri="{FF2B5EF4-FFF2-40B4-BE49-F238E27FC236}">
                <a16:creationId xmlns:a16="http://schemas.microsoft.com/office/drawing/2014/main" id="{26188833-44D1-0647-9D68-51F0F098AD9B}"/>
              </a:ext>
            </a:extLst>
          </p:cNvPr>
          <p:cNvSpPr>
            <a:spLocks noGrp="1"/>
          </p:cNvSpPr>
          <p:nvPr>
            <p:ph idx="1"/>
          </p:nvPr>
        </p:nvSpPr>
        <p:spPr>
          <a:xfrm>
            <a:off x="659567" y="2353456"/>
            <a:ext cx="10807908" cy="4197246"/>
          </a:xfrm>
        </p:spPr>
        <p:txBody>
          <a:bodyPr>
            <a:normAutofit/>
          </a:bodyPr>
          <a:lstStyle/>
          <a:p>
            <a:pPr marL="0" indent="0">
              <a:buClr>
                <a:srgbClr val="0070C0"/>
              </a:buClr>
              <a:buNone/>
            </a:pPr>
            <a:endParaRPr lang="en-US" sz="2400" dirty="0">
              <a:solidFill>
                <a:srgbClr val="262626"/>
              </a:solidFill>
              <a:latin typeface="Times New Roman" panose="02020603050405020304" pitchFamily="18" charset="0"/>
              <a:cs typeface="Times New Roman" panose="02020603050405020304" pitchFamily="18" charset="0"/>
            </a:endParaRPr>
          </a:p>
          <a:p>
            <a:pPr marL="0" indent="0">
              <a:buClr>
                <a:srgbClr val="0070C0"/>
              </a:buClr>
              <a:buNone/>
            </a:pPr>
            <a:endParaRPr lang="en-US" sz="2400" dirty="0">
              <a:solidFill>
                <a:srgbClr val="262626"/>
              </a:solidFill>
              <a:latin typeface="Times New Roman" panose="02020603050405020304" pitchFamily="18" charset="0"/>
              <a:cs typeface="Times New Roman" panose="02020603050405020304" pitchFamily="18" charset="0"/>
            </a:endParaRPr>
          </a:p>
          <a:p>
            <a:pPr marL="0" indent="0">
              <a:buClr>
                <a:srgbClr val="0070C0"/>
              </a:buClr>
              <a:buNone/>
            </a:pPr>
            <a:endParaRPr lang="en-US" sz="2400" dirty="0">
              <a:solidFill>
                <a:srgbClr val="262626"/>
              </a:solidFill>
              <a:latin typeface="Times New Roman" panose="02020603050405020304" pitchFamily="18" charset="0"/>
              <a:cs typeface="Times New Roman" panose="02020603050405020304" pitchFamily="18" charset="0"/>
            </a:endParaRPr>
          </a:p>
          <a:p>
            <a:pPr>
              <a:buClr>
                <a:srgbClr val="0070C0"/>
              </a:buClr>
            </a:pPr>
            <a:endParaRPr lang="en-US" sz="2400" dirty="0">
              <a:solidFill>
                <a:srgbClr val="262626"/>
              </a:solidFill>
              <a:latin typeface="Times New Roman" panose="02020603050405020304" pitchFamily="18" charset="0"/>
              <a:cs typeface="Times New Roman" panose="02020603050405020304" pitchFamily="18" charset="0"/>
            </a:endParaRPr>
          </a:p>
        </p:txBody>
      </p:sp>
      <p:sp>
        <p:nvSpPr>
          <p:cNvPr id="9" name="Rectangle 4">
            <a:extLst>
              <a:ext uri="{FF2B5EF4-FFF2-40B4-BE49-F238E27FC236}">
                <a16:creationId xmlns:a16="http://schemas.microsoft.com/office/drawing/2014/main" id="{A55415E2-C320-DE4D-8401-514B6481713E}"/>
              </a:ext>
            </a:extLst>
          </p:cNvPr>
          <p:cNvSpPr>
            <a:spLocks noChangeArrowheads="1"/>
          </p:cNvSpPr>
          <p:nvPr/>
        </p:nvSpPr>
        <p:spPr bwMode="auto">
          <a:xfrm>
            <a:off x="-674658" y="3140101"/>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dirty="0">
                <a:ln>
                  <a:noFill/>
                </a:ln>
                <a:solidFill>
                  <a:schemeClr val="tx1"/>
                </a:solidFill>
                <a:effectLst/>
                <a:latin typeface="Arial" panose="020B0604020202020204" pitchFamily="34" charset="0"/>
              </a:rPr>
            </a:b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4" name="TextBox 3">
            <a:extLst>
              <a:ext uri="{FF2B5EF4-FFF2-40B4-BE49-F238E27FC236}">
                <a16:creationId xmlns:a16="http://schemas.microsoft.com/office/drawing/2014/main" id="{8F016F42-FBC6-2443-B8E2-1DDB4DD0AD95}"/>
              </a:ext>
            </a:extLst>
          </p:cNvPr>
          <p:cNvSpPr txBox="1"/>
          <p:nvPr/>
        </p:nvSpPr>
        <p:spPr>
          <a:xfrm>
            <a:off x="659568" y="1487837"/>
            <a:ext cx="10807908" cy="4832092"/>
          </a:xfrm>
          <a:prstGeom prst="rect">
            <a:avLst/>
          </a:prstGeom>
          <a:noFill/>
        </p:spPr>
        <p:txBody>
          <a:bodyPr wrap="square" rtlCol="0">
            <a:spAutoFit/>
          </a:bodyPr>
          <a:lstStyle/>
          <a:p>
            <a:pPr marL="457200" indent="-457200">
              <a:buClr>
                <a:srgbClr val="0070C0"/>
              </a:buClr>
              <a:buFont typeface="Arial" panose="020B0604020202020204" pitchFamily="34" charset="0"/>
              <a:buChar char="•"/>
            </a:pPr>
            <a:r>
              <a:rPr lang="en-US" sz="2800" dirty="0">
                <a:solidFill>
                  <a:srgbClr val="000000"/>
                </a:solidFill>
                <a:latin typeface="Times New Roman" panose="02020603050405020304" pitchFamily="18" charset="0"/>
                <a:cs typeface="Times New Roman" panose="02020603050405020304" pitchFamily="18" charset="0"/>
              </a:rPr>
              <a:t>Identify the new MIS data elements resulting from the AB 705 Data Revision Project</a:t>
            </a:r>
          </a:p>
          <a:p>
            <a:pPr>
              <a:buClr>
                <a:srgbClr val="0070C0"/>
              </a:buClr>
            </a:pPr>
            <a:endParaRPr lang="en-US" sz="2800" dirty="0">
              <a:solidFill>
                <a:srgbClr val="000000"/>
              </a:solidFill>
              <a:latin typeface="Times New Roman" panose="02020603050405020304" pitchFamily="18" charset="0"/>
              <a:cs typeface="Times New Roman" panose="02020603050405020304" pitchFamily="18" charset="0"/>
            </a:endParaRPr>
          </a:p>
          <a:p>
            <a:pPr marL="457200" indent="-457200">
              <a:buClr>
                <a:srgbClr val="0070C0"/>
              </a:buClr>
              <a:buFont typeface="Arial" panose="020B0604020202020204" pitchFamily="34" charset="0"/>
              <a:buChar char="•"/>
            </a:pPr>
            <a:r>
              <a:rPr lang="en-US" sz="2800" dirty="0">
                <a:solidFill>
                  <a:srgbClr val="000000"/>
                </a:solidFill>
                <a:latin typeface="Times New Roman" panose="02020603050405020304" pitchFamily="18" charset="0"/>
                <a:cs typeface="Times New Roman" panose="02020603050405020304" pitchFamily="18" charset="0"/>
              </a:rPr>
              <a:t>Seek feedback and recommendations from faculty experts regarding the updated CB21 rubrics*</a:t>
            </a:r>
          </a:p>
          <a:p>
            <a:pPr>
              <a:buClr>
                <a:srgbClr val="0070C0"/>
              </a:buClr>
            </a:pPr>
            <a:endParaRPr lang="en-US" sz="2800" dirty="0">
              <a:solidFill>
                <a:srgbClr val="000000"/>
              </a:solidFill>
              <a:latin typeface="Times New Roman" panose="02020603050405020304" pitchFamily="18" charset="0"/>
              <a:cs typeface="Times New Roman" panose="02020603050405020304" pitchFamily="18" charset="0"/>
            </a:endParaRPr>
          </a:p>
          <a:p>
            <a:pPr marL="457200" indent="-457200">
              <a:buClr>
                <a:srgbClr val="0070C0"/>
              </a:buClr>
              <a:buFont typeface="Arial" panose="020B0604020202020204" pitchFamily="34" charset="0"/>
              <a:buChar char="•"/>
            </a:pPr>
            <a:r>
              <a:rPr lang="en-US" sz="2800" dirty="0">
                <a:solidFill>
                  <a:srgbClr val="000000"/>
                </a:solidFill>
                <a:latin typeface="Times New Roman" panose="02020603050405020304" pitchFamily="18" charset="0"/>
                <a:cs typeface="Times New Roman" panose="02020603050405020304" pitchFamily="18" charset="0"/>
              </a:rPr>
              <a:t>Engage in dialog about data collection needs and possibilities for the fall 2019 and spring 2020 AB 705 implementation. </a:t>
            </a:r>
          </a:p>
          <a:p>
            <a:endParaRPr lang="en-US" sz="2800" dirty="0">
              <a:solidFill>
                <a:srgbClr val="000000"/>
              </a:solidFill>
              <a:latin typeface="Times New Roman" panose="02020603050405020304" pitchFamily="18" charset="0"/>
              <a:cs typeface="Times New Roman" panose="02020603050405020304" pitchFamily="18" charset="0"/>
            </a:endParaRPr>
          </a:p>
          <a:p>
            <a:r>
              <a:rPr lang="en-US" sz="2800" dirty="0">
                <a:solidFill>
                  <a:srgbClr val="000000"/>
                </a:solidFill>
                <a:latin typeface="Times New Roman" panose="02020603050405020304" pitchFamily="18" charset="0"/>
                <a:cs typeface="Times New Roman" panose="02020603050405020304" pitchFamily="18" charset="0"/>
              </a:rPr>
              <a:t>*credit, noncredit, adult education, full time, part time; Similar sessions will take place later in the year for English as a Second Language faculty.</a:t>
            </a:r>
          </a:p>
        </p:txBody>
      </p:sp>
    </p:spTree>
    <p:extLst>
      <p:ext uri="{BB962C8B-B14F-4D97-AF65-F5344CB8AC3E}">
        <p14:creationId xmlns:p14="http://schemas.microsoft.com/office/powerpoint/2010/main" val="347141178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solidFill>
                  <a:srgbClr val="FF0000"/>
                </a:solidFill>
                <a:latin typeface="Times New Roman" panose="02020603050405020304" pitchFamily="18" charset="0"/>
                <a:cs typeface="Times New Roman" panose="02020603050405020304" pitchFamily="18" charset="0"/>
              </a:rPr>
              <a:t>What’s Data Got To Do With It? </a:t>
            </a:r>
            <a:endParaRPr lang="en-US" dirty="0"/>
          </a:p>
        </p:txBody>
      </p:sp>
      <p:sp>
        <p:nvSpPr>
          <p:cNvPr id="3" name="Content Placeholder 2"/>
          <p:cNvSpPr>
            <a:spLocks noGrp="1"/>
          </p:cNvSpPr>
          <p:nvPr>
            <p:ph idx="1"/>
          </p:nvPr>
        </p:nvSpPr>
        <p:spPr/>
        <p:txBody>
          <a:bodyPr/>
          <a:lstStyle/>
          <a:p>
            <a:r>
              <a:rPr lang="en-US" dirty="0">
                <a:latin typeface="Times New Roman" panose="02020603050405020304" pitchFamily="18" charset="0"/>
                <a:cs typeface="Times New Roman" panose="02020603050405020304" pitchFamily="18" charset="0"/>
              </a:rPr>
              <a:t>Collaboration is key</a:t>
            </a:r>
          </a:p>
          <a:p>
            <a:r>
              <a:rPr lang="en-US" dirty="0">
                <a:latin typeface="Times New Roman" panose="02020603050405020304" pitchFamily="18" charset="0"/>
                <a:cs typeface="Times New Roman" panose="02020603050405020304" pitchFamily="18" charset="0"/>
              </a:rPr>
              <a:t>Quantitative vs. Qualitative Data</a:t>
            </a:r>
          </a:p>
          <a:p>
            <a:r>
              <a:rPr lang="en-US" dirty="0">
                <a:latin typeface="Times New Roman" panose="02020603050405020304" pitchFamily="18" charset="0"/>
                <a:cs typeface="Times New Roman" panose="02020603050405020304" pitchFamily="18" charset="0"/>
              </a:rPr>
              <a:t>Guided Inquiry</a:t>
            </a:r>
          </a:p>
          <a:p>
            <a:pPr lvl="1"/>
            <a:r>
              <a:rPr lang="en-US" dirty="0">
                <a:latin typeface="Times New Roman" panose="02020603050405020304" pitchFamily="18" charset="0"/>
                <a:cs typeface="Times New Roman" panose="02020603050405020304" pitchFamily="18" charset="0"/>
              </a:rPr>
              <a:t>Questions</a:t>
            </a:r>
          </a:p>
          <a:p>
            <a:pPr lvl="1"/>
            <a:r>
              <a:rPr lang="en-US" dirty="0">
                <a:latin typeface="Times New Roman" panose="02020603050405020304" pitchFamily="18" charset="0"/>
                <a:cs typeface="Times New Roman" panose="02020603050405020304" pitchFamily="18" charset="0"/>
              </a:rPr>
              <a:t>Considerations for the Research Plan</a:t>
            </a:r>
          </a:p>
          <a:p>
            <a:pPr lvl="1"/>
            <a:r>
              <a:rPr lang="en-US" dirty="0">
                <a:latin typeface="Times New Roman" panose="02020603050405020304" pitchFamily="18" charset="0"/>
                <a:cs typeface="Times New Roman" panose="02020603050405020304" pitchFamily="18" charset="0"/>
              </a:rPr>
              <a:t>Actions</a:t>
            </a:r>
          </a:p>
          <a:p>
            <a:endParaRPr lang="en-US"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12A0C971-41D2-1F4D-850D-4E5C177F91BE}"/>
              </a:ext>
            </a:extLst>
          </p:cNvPr>
          <p:cNvPicPr>
            <a:picLocks noChangeAspect="1"/>
          </p:cNvPicPr>
          <p:nvPr/>
        </p:nvPicPr>
        <p:blipFill>
          <a:blip r:embed="rId2"/>
          <a:stretch>
            <a:fillRect/>
          </a:stretch>
        </p:blipFill>
        <p:spPr>
          <a:xfrm>
            <a:off x="6960352" y="3267532"/>
            <a:ext cx="4105437" cy="2373892"/>
          </a:xfrm>
          <a:prstGeom prst="rect">
            <a:avLst/>
          </a:prstGeom>
        </p:spPr>
      </p:pic>
    </p:spTree>
    <p:extLst>
      <p:ext uri="{BB962C8B-B14F-4D97-AF65-F5344CB8AC3E}">
        <p14:creationId xmlns:p14="http://schemas.microsoft.com/office/powerpoint/2010/main" val="177542059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b="1" dirty="0">
                <a:solidFill>
                  <a:srgbClr val="FF0000"/>
                </a:solidFill>
                <a:latin typeface="Times New Roman" panose="02020603050405020304" pitchFamily="18" charset="0"/>
                <a:cs typeface="Times New Roman" panose="02020603050405020304" pitchFamily="18" charset="0"/>
              </a:rPr>
              <a:t>Facilitated Discussions</a:t>
            </a:r>
            <a:endParaRPr lang="en-US" dirty="0"/>
          </a:p>
        </p:txBody>
      </p:sp>
      <p:sp>
        <p:nvSpPr>
          <p:cNvPr id="3" name="Content Placeholder 2"/>
          <p:cNvSpPr>
            <a:spLocks noGrp="1"/>
          </p:cNvSpPr>
          <p:nvPr>
            <p:ph idx="1"/>
          </p:nvPr>
        </p:nvSpPr>
        <p:spPr/>
        <p:txBody>
          <a:bodyPr/>
          <a:lstStyle/>
          <a:p>
            <a:pPr>
              <a:buClr>
                <a:srgbClr val="7030A0"/>
              </a:buClr>
            </a:pPr>
            <a:r>
              <a:rPr lang="en-US" dirty="0">
                <a:latin typeface="Times New Roman" panose="02020603050405020304" pitchFamily="18" charset="0"/>
                <a:cs typeface="Times New Roman" panose="02020603050405020304" pitchFamily="18" charset="0"/>
              </a:rPr>
              <a:t>What are specific questions faculty/researchers have about how we will measure the impact of AB 705 and SCFF implementation? </a:t>
            </a:r>
          </a:p>
          <a:p>
            <a:pPr>
              <a:buClr>
                <a:srgbClr val="7030A0"/>
              </a:buClr>
            </a:pPr>
            <a:r>
              <a:rPr lang="en-US" dirty="0">
                <a:latin typeface="Times New Roman" panose="02020603050405020304" pitchFamily="18" charset="0"/>
                <a:cs typeface="Times New Roman" panose="02020603050405020304" pitchFamily="18" charset="0"/>
              </a:rPr>
              <a:t>What are key considerations from a data perspective or a curriculum perspective?</a:t>
            </a:r>
          </a:p>
          <a:p>
            <a:pPr>
              <a:buClr>
                <a:srgbClr val="7030A0"/>
              </a:buClr>
            </a:pPr>
            <a:r>
              <a:rPr lang="en-US" dirty="0">
                <a:latin typeface="Times New Roman" panose="02020603050405020304" pitchFamily="18" charset="0"/>
                <a:cs typeface="Times New Roman" panose="02020603050405020304" pitchFamily="18" charset="0"/>
              </a:rPr>
              <a:t>What data should be collected/analyzed? </a:t>
            </a:r>
          </a:p>
          <a:p>
            <a:pPr>
              <a:buClr>
                <a:srgbClr val="7030A0"/>
              </a:buClr>
            </a:pPr>
            <a:r>
              <a:rPr lang="en-US" dirty="0">
                <a:latin typeface="Times New Roman" panose="02020603050405020304" pitchFamily="18" charset="0"/>
                <a:cs typeface="Times New Roman" panose="02020603050405020304" pitchFamily="18" charset="0"/>
              </a:rPr>
              <a:t>What are 1-2 actions attendees can take back to their college, based on what was learned today? </a:t>
            </a:r>
          </a:p>
        </p:txBody>
      </p:sp>
    </p:spTree>
    <p:extLst>
      <p:ext uri="{BB962C8B-B14F-4D97-AF65-F5344CB8AC3E}">
        <p14:creationId xmlns:p14="http://schemas.microsoft.com/office/powerpoint/2010/main" val="156872315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b="1" dirty="0">
                <a:solidFill>
                  <a:srgbClr val="FF0000"/>
                </a:solidFill>
                <a:latin typeface="Times New Roman" panose="02020603050405020304" pitchFamily="18" charset="0"/>
                <a:cs typeface="Times New Roman" panose="02020603050405020304" pitchFamily="18" charset="0"/>
              </a:rPr>
              <a:t>Coding Plans for Your College…</a:t>
            </a:r>
            <a:endParaRPr lang="en-US" dirty="0"/>
          </a:p>
        </p:txBody>
      </p:sp>
      <p:sp>
        <p:nvSpPr>
          <p:cNvPr id="3" name="Content Placeholder 2"/>
          <p:cNvSpPr>
            <a:spLocks noGrp="1"/>
          </p:cNvSpPr>
          <p:nvPr>
            <p:ph idx="1"/>
          </p:nvPr>
        </p:nvSpPr>
        <p:spPr/>
        <p:txBody>
          <a:bodyPr>
            <a:normAutofit/>
          </a:bodyPr>
          <a:lstStyle/>
          <a:p>
            <a:pPr marL="0" indent="0">
              <a:buNone/>
            </a:pPr>
            <a:endParaRPr lang="en-US" b="1" dirty="0">
              <a:latin typeface="Times New Roman" panose="02020603050405020304" pitchFamily="18" charset="0"/>
              <a:cs typeface="Times New Roman" panose="02020603050405020304" pitchFamily="18" charset="0"/>
            </a:endParaRPr>
          </a:p>
          <a:p>
            <a:pPr>
              <a:buClr>
                <a:srgbClr val="FF0000"/>
              </a:buClr>
            </a:pPr>
            <a:r>
              <a:rPr lang="en-US" dirty="0">
                <a:latin typeface="Times New Roman" panose="02020603050405020304" pitchFamily="18" charset="0"/>
                <a:cs typeface="Times New Roman" panose="02020603050405020304" pitchFamily="18" charset="0"/>
              </a:rPr>
              <a:t>Who needs to be present?</a:t>
            </a:r>
          </a:p>
          <a:p>
            <a:pPr>
              <a:buClr>
                <a:srgbClr val="FF0000"/>
              </a:buClr>
            </a:pPr>
            <a:endParaRPr lang="en-US" dirty="0">
              <a:latin typeface="Times New Roman" panose="02020603050405020304" pitchFamily="18" charset="0"/>
              <a:cs typeface="Times New Roman" panose="02020603050405020304" pitchFamily="18" charset="0"/>
            </a:endParaRPr>
          </a:p>
          <a:p>
            <a:pPr>
              <a:buClr>
                <a:srgbClr val="FF0000"/>
              </a:buClr>
            </a:pPr>
            <a:r>
              <a:rPr lang="en-US" dirty="0">
                <a:latin typeface="Times New Roman" panose="02020603050405020304" pitchFamily="18" charset="0"/>
                <a:cs typeface="Times New Roman" panose="02020603050405020304" pitchFamily="18" charset="0"/>
              </a:rPr>
              <a:t>What data do you need?</a:t>
            </a:r>
          </a:p>
          <a:p>
            <a:pPr>
              <a:buClr>
                <a:srgbClr val="FF0000"/>
              </a:buClr>
            </a:pPr>
            <a:endParaRPr lang="en-US" dirty="0">
              <a:latin typeface="Times New Roman" panose="02020603050405020304" pitchFamily="18" charset="0"/>
              <a:cs typeface="Times New Roman" panose="02020603050405020304" pitchFamily="18" charset="0"/>
            </a:endParaRPr>
          </a:p>
          <a:p>
            <a:pPr>
              <a:buClr>
                <a:srgbClr val="FF0000"/>
              </a:buClr>
            </a:pPr>
            <a:r>
              <a:rPr lang="en-US" dirty="0">
                <a:latin typeface="Times New Roman" panose="02020603050405020304" pitchFamily="18" charset="0"/>
                <a:cs typeface="Times New Roman" panose="02020603050405020304" pitchFamily="18" charset="0"/>
              </a:rPr>
              <a:t>Who would make the changes?</a:t>
            </a:r>
          </a:p>
          <a:p>
            <a:pPr>
              <a:buClr>
                <a:srgbClr val="FF0000"/>
              </a:buClr>
            </a:pPr>
            <a:endParaRPr lang="en-US" dirty="0">
              <a:latin typeface="Times New Roman" panose="02020603050405020304" pitchFamily="18" charset="0"/>
              <a:cs typeface="Times New Roman" panose="02020603050405020304" pitchFamily="18" charset="0"/>
            </a:endParaRPr>
          </a:p>
          <a:p>
            <a:pPr>
              <a:buClr>
                <a:srgbClr val="FF0000"/>
              </a:buClr>
            </a:pPr>
            <a:r>
              <a:rPr lang="en-US" dirty="0">
                <a:latin typeface="Times New Roman" panose="02020603050405020304" pitchFamily="18" charset="0"/>
                <a:cs typeface="Times New Roman" panose="02020603050405020304" pitchFamily="18" charset="0"/>
              </a:rPr>
              <a:t>What committee and approvals need to be considered?</a:t>
            </a:r>
          </a:p>
        </p:txBody>
      </p:sp>
      <p:pic>
        <p:nvPicPr>
          <p:cNvPr id="4" name="Picture 3">
            <a:extLst>
              <a:ext uri="{FF2B5EF4-FFF2-40B4-BE49-F238E27FC236}">
                <a16:creationId xmlns:a16="http://schemas.microsoft.com/office/drawing/2014/main" id="{987E39F3-4637-D543-9A32-C725CC055936}"/>
              </a:ext>
            </a:extLst>
          </p:cNvPr>
          <p:cNvPicPr>
            <a:picLocks noChangeAspect="1"/>
          </p:cNvPicPr>
          <p:nvPr/>
        </p:nvPicPr>
        <p:blipFill>
          <a:blip r:embed="rId2"/>
          <a:stretch>
            <a:fillRect/>
          </a:stretch>
        </p:blipFill>
        <p:spPr>
          <a:xfrm>
            <a:off x="7163124" y="2656749"/>
            <a:ext cx="3499710" cy="1738850"/>
          </a:xfrm>
          <a:prstGeom prst="rect">
            <a:avLst/>
          </a:prstGeom>
        </p:spPr>
      </p:pic>
    </p:spTree>
    <p:extLst>
      <p:ext uri="{BB962C8B-B14F-4D97-AF65-F5344CB8AC3E}">
        <p14:creationId xmlns:p14="http://schemas.microsoft.com/office/powerpoint/2010/main" val="249198396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AC88F7-D9AF-BB4E-AAFF-5B181C484765}"/>
              </a:ext>
            </a:extLst>
          </p:cNvPr>
          <p:cNvSpPr>
            <a:spLocks noGrp="1"/>
          </p:cNvSpPr>
          <p:nvPr>
            <p:ph type="title" idx="4294967295"/>
          </p:nvPr>
        </p:nvSpPr>
        <p:spPr>
          <a:xfrm>
            <a:off x="773722" y="1"/>
            <a:ext cx="10515600" cy="2110154"/>
          </a:xfrm>
        </p:spPr>
        <p:txBody>
          <a:bodyPr>
            <a:normAutofit/>
          </a:bodyPr>
          <a:lstStyle/>
          <a:p>
            <a:pPr algn="ctr"/>
            <a:r>
              <a:rPr lang="en-US" sz="5400" b="1" dirty="0">
                <a:solidFill>
                  <a:srgbClr val="C00000"/>
                </a:solidFill>
                <a:latin typeface="Times New Roman" panose="02020603050405020304" pitchFamily="18" charset="0"/>
                <a:cs typeface="Times New Roman" panose="02020603050405020304" pitchFamily="18" charset="0"/>
              </a:rPr>
              <a:t>Questions?</a:t>
            </a:r>
          </a:p>
        </p:txBody>
      </p:sp>
      <p:sp>
        <p:nvSpPr>
          <p:cNvPr id="3" name="Text Placeholder 2">
            <a:extLst>
              <a:ext uri="{FF2B5EF4-FFF2-40B4-BE49-F238E27FC236}">
                <a16:creationId xmlns:a16="http://schemas.microsoft.com/office/drawing/2014/main" id="{CF9D8772-512A-7643-9804-6D90A6BE9CAF}"/>
              </a:ext>
            </a:extLst>
          </p:cNvPr>
          <p:cNvSpPr>
            <a:spLocks noGrp="1"/>
          </p:cNvSpPr>
          <p:nvPr>
            <p:ph type="body" idx="4294967295"/>
          </p:nvPr>
        </p:nvSpPr>
        <p:spPr>
          <a:xfrm>
            <a:off x="773722" y="5180714"/>
            <a:ext cx="10515600" cy="1500187"/>
          </a:xfrm>
        </p:spPr>
        <p:txBody>
          <a:bodyPr>
            <a:normAutofit/>
          </a:bodyPr>
          <a:lstStyle/>
          <a:p>
            <a:pPr marL="0" indent="0" algn="ctr">
              <a:buNone/>
            </a:pPr>
            <a:r>
              <a:rPr lang="en-US" sz="6600" dirty="0">
                <a:solidFill>
                  <a:srgbClr val="C00000"/>
                </a:solidFill>
                <a:latin typeface="Times New Roman" panose="02020603050405020304" pitchFamily="18" charset="0"/>
                <a:cs typeface="Times New Roman" panose="02020603050405020304" pitchFamily="18" charset="0"/>
              </a:rPr>
              <a:t>Thank You!</a:t>
            </a:r>
          </a:p>
        </p:txBody>
      </p:sp>
      <p:pic>
        <p:nvPicPr>
          <p:cNvPr id="5" name="Picture 4"/>
          <p:cNvPicPr>
            <a:picLocks noChangeAspect="1"/>
          </p:cNvPicPr>
          <p:nvPr/>
        </p:nvPicPr>
        <p:blipFill>
          <a:blip r:embed="rId2"/>
          <a:stretch>
            <a:fillRect/>
          </a:stretch>
        </p:blipFill>
        <p:spPr>
          <a:xfrm>
            <a:off x="3805382" y="1643400"/>
            <a:ext cx="4304145" cy="3355200"/>
          </a:xfrm>
          <a:prstGeom prst="rect">
            <a:avLst/>
          </a:prstGeom>
        </p:spPr>
      </p:pic>
    </p:spTree>
    <p:extLst>
      <p:ext uri="{BB962C8B-B14F-4D97-AF65-F5344CB8AC3E}">
        <p14:creationId xmlns:p14="http://schemas.microsoft.com/office/powerpoint/2010/main" val="151148879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F4AE7E-7DB7-4E43-B733-CD5E334F2C39}"/>
              </a:ext>
            </a:extLst>
          </p:cNvPr>
          <p:cNvSpPr>
            <a:spLocks noGrp="1"/>
          </p:cNvSpPr>
          <p:nvPr>
            <p:ph type="title"/>
          </p:nvPr>
        </p:nvSpPr>
        <p:spPr/>
        <p:txBody>
          <a:bodyPr/>
          <a:lstStyle/>
          <a:p>
            <a:pPr algn="ctr"/>
            <a:r>
              <a:rPr lang="en-US" b="1" dirty="0">
                <a:solidFill>
                  <a:srgbClr val="7030A0"/>
                </a:solidFill>
                <a:latin typeface="Times New Roman" panose="02020603050405020304" pitchFamily="18" charset="0"/>
                <a:cs typeface="Times New Roman" panose="02020603050405020304" pitchFamily="18" charset="0"/>
              </a:rPr>
              <a:t>Resources</a:t>
            </a:r>
          </a:p>
        </p:txBody>
      </p:sp>
      <p:sp>
        <p:nvSpPr>
          <p:cNvPr id="3" name="Content Placeholder 2">
            <a:extLst>
              <a:ext uri="{FF2B5EF4-FFF2-40B4-BE49-F238E27FC236}">
                <a16:creationId xmlns:a16="http://schemas.microsoft.com/office/drawing/2014/main" id="{4ABE16D7-0CA5-D545-95C9-A34ABFB8B385}"/>
              </a:ext>
            </a:extLst>
          </p:cNvPr>
          <p:cNvSpPr>
            <a:spLocks noGrp="1"/>
          </p:cNvSpPr>
          <p:nvPr>
            <p:ph idx="1"/>
          </p:nvPr>
        </p:nvSpPr>
        <p:spPr/>
        <p:txBody>
          <a:bodyPr/>
          <a:lstStyle/>
          <a:p>
            <a:r>
              <a:rPr lang="en-US" dirty="0">
                <a:latin typeface="Times New Roman" panose="02020603050405020304" pitchFamily="18" charset="0"/>
                <a:cs typeface="Times New Roman" panose="02020603050405020304" pitchFamily="18" charset="0"/>
              </a:rPr>
              <a:t>Student Success Metrics Dash Board, Second Build 1-18-2019: </a:t>
            </a:r>
            <a:r>
              <a:rPr lang="en-US" dirty="0">
                <a:latin typeface="Times New Roman" panose="02020603050405020304" pitchFamily="18" charset="0"/>
                <a:cs typeface="Times New Roman" panose="02020603050405020304" pitchFamily="18" charset="0"/>
                <a:hlinkClick r:id="rId2"/>
              </a:rPr>
              <a:t>https://digitalfutures.cccco.edu/Portals/0/Documents/data-element-dictionary.pdf</a:t>
            </a:r>
            <a:r>
              <a:rPr lang="en-US" dirty="0">
                <a:latin typeface="Times New Roman" panose="02020603050405020304" pitchFamily="18" charset="0"/>
                <a:cs typeface="Times New Roman" panose="02020603050405020304" pitchFamily="18" charset="0"/>
              </a:rPr>
              <a:t> </a:t>
            </a:r>
          </a:p>
          <a:p>
            <a:r>
              <a:rPr lang="en-US" dirty="0">
                <a:latin typeface="Times New Roman" panose="02020603050405020304" pitchFamily="18" charset="0"/>
                <a:cs typeface="Times New Roman" panose="02020603050405020304" pitchFamily="18" charset="0"/>
              </a:rPr>
              <a:t>CCCCO Data Element Dictionary: </a:t>
            </a:r>
            <a:r>
              <a:rPr lang="en-US" dirty="0">
                <a:latin typeface="Times New Roman" panose="02020603050405020304" pitchFamily="18" charset="0"/>
                <a:cs typeface="Times New Roman" panose="02020603050405020304" pitchFamily="18" charset="0"/>
                <a:hlinkClick r:id="rId3"/>
              </a:rPr>
              <a:t>http://extranet.cccco.edu/Divisions/TechResearchInfoSys/MIS/DED.aspx</a:t>
            </a:r>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CCCCO MIS Data Mart: </a:t>
            </a:r>
            <a:r>
              <a:rPr lang="en-US" dirty="0">
                <a:latin typeface="Times New Roman" panose="02020603050405020304" pitchFamily="18" charset="0"/>
                <a:cs typeface="Times New Roman" panose="02020603050405020304" pitchFamily="18" charset="0"/>
                <a:hlinkClick r:id="rId4"/>
              </a:rPr>
              <a:t>https://datamart.cccco.edu/DataMart.aspx</a:t>
            </a:r>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Academic Senate for California Community Colleges: </a:t>
            </a:r>
            <a:r>
              <a:rPr lang="en-US" dirty="0">
                <a:latin typeface="Times New Roman" panose="02020603050405020304" pitchFamily="18" charset="0"/>
                <a:cs typeface="Times New Roman" panose="02020603050405020304" pitchFamily="18" charset="0"/>
                <a:hlinkClick r:id="rId5"/>
              </a:rPr>
              <a:t>https://asccc.org</a:t>
            </a:r>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0882551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BA5717-B5DA-A942-AEEA-5AF76EE66A27}"/>
              </a:ext>
            </a:extLst>
          </p:cNvPr>
          <p:cNvSpPr>
            <a:spLocks noGrp="1"/>
          </p:cNvSpPr>
          <p:nvPr>
            <p:ph type="title"/>
          </p:nvPr>
        </p:nvSpPr>
        <p:spPr>
          <a:xfrm>
            <a:off x="2158584" y="529977"/>
            <a:ext cx="7715194" cy="699216"/>
          </a:xfrm>
        </p:spPr>
        <p:txBody>
          <a:bodyPr>
            <a:normAutofit/>
          </a:bodyPr>
          <a:lstStyle/>
          <a:p>
            <a:pPr algn="ctr"/>
            <a:r>
              <a:rPr lang="en-US" sz="4000" b="1" dirty="0">
                <a:latin typeface="Times New Roman" panose="02020603050405020304" pitchFamily="18" charset="0"/>
                <a:cs typeface="Times New Roman" panose="02020603050405020304" pitchFamily="18" charset="0"/>
              </a:rPr>
              <a:t>Acronyms</a:t>
            </a:r>
          </a:p>
        </p:txBody>
      </p:sp>
      <p:sp>
        <p:nvSpPr>
          <p:cNvPr id="3" name="Content Placeholder 2">
            <a:extLst>
              <a:ext uri="{FF2B5EF4-FFF2-40B4-BE49-F238E27FC236}">
                <a16:creationId xmlns:a16="http://schemas.microsoft.com/office/drawing/2014/main" id="{26188833-44D1-0647-9D68-51F0F098AD9B}"/>
              </a:ext>
            </a:extLst>
          </p:cNvPr>
          <p:cNvSpPr>
            <a:spLocks noGrp="1"/>
          </p:cNvSpPr>
          <p:nvPr>
            <p:ph idx="1"/>
          </p:nvPr>
        </p:nvSpPr>
        <p:spPr>
          <a:xfrm>
            <a:off x="989351" y="1528997"/>
            <a:ext cx="10854304" cy="4766872"/>
          </a:xfrm>
        </p:spPr>
        <p:txBody>
          <a:bodyPr numCol="2">
            <a:noAutofit/>
          </a:bodyPr>
          <a:lstStyle/>
          <a:p>
            <a:pPr marL="0" indent="0">
              <a:buClr>
                <a:srgbClr val="0070C0"/>
              </a:buClr>
              <a:buNone/>
            </a:pPr>
            <a:r>
              <a:rPr lang="en-US" sz="2200" dirty="0">
                <a:solidFill>
                  <a:srgbClr val="262626"/>
                </a:solidFill>
                <a:latin typeface="Times New Roman" panose="02020603050405020304" pitchFamily="18" charset="0"/>
                <a:cs typeface="Times New Roman" panose="02020603050405020304" pitchFamily="18" charset="0"/>
              </a:rPr>
              <a:t>ASCCC – Academic Senate for California Community Colleges</a:t>
            </a:r>
          </a:p>
          <a:p>
            <a:pPr marL="0" indent="0">
              <a:buClr>
                <a:srgbClr val="0070C0"/>
              </a:buClr>
              <a:buNone/>
            </a:pPr>
            <a:r>
              <a:rPr lang="en-US" sz="2200" dirty="0">
                <a:solidFill>
                  <a:srgbClr val="262626"/>
                </a:solidFill>
                <a:latin typeface="Times New Roman" panose="02020603050405020304" pitchFamily="18" charset="0"/>
                <a:cs typeface="Times New Roman" panose="02020603050405020304" pitchFamily="18" charset="0"/>
              </a:rPr>
              <a:t>CCCCO or CO – California Community Colleges Chancellor’s Office or Chancellor’s Office</a:t>
            </a:r>
          </a:p>
          <a:p>
            <a:pPr marL="0" indent="0">
              <a:buClr>
                <a:srgbClr val="0070C0"/>
              </a:buClr>
              <a:buNone/>
            </a:pPr>
            <a:r>
              <a:rPr lang="en-US" sz="2200" dirty="0">
                <a:solidFill>
                  <a:srgbClr val="262626"/>
                </a:solidFill>
                <a:latin typeface="Times New Roman" panose="02020603050405020304" pitchFamily="18" charset="0"/>
                <a:cs typeface="Times New Roman" panose="02020603050405020304" pitchFamily="18" charset="0"/>
              </a:rPr>
              <a:t>CSU GE – California State University General Education</a:t>
            </a:r>
          </a:p>
          <a:p>
            <a:pPr marL="0" indent="0">
              <a:buClr>
                <a:srgbClr val="0070C0"/>
              </a:buClr>
              <a:buNone/>
            </a:pPr>
            <a:r>
              <a:rPr lang="en-US" sz="2200" dirty="0">
                <a:solidFill>
                  <a:srgbClr val="262626"/>
                </a:solidFill>
                <a:latin typeface="Times New Roman" panose="02020603050405020304" pitchFamily="18" charset="0"/>
                <a:cs typeface="Times New Roman" panose="02020603050405020304" pitchFamily="18" charset="0"/>
              </a:rPr>
              <a:t>IGETC – Intersegmental General Education Transfer Curriculum</a:t>
            </a:r>
          </a:p>
          <a:p>
            <a:pPr marL="0" indent="0">
              <a:buClr>
                <a:srgbClr val="0070C0"/>
              </a:buClr>
              <a:buNone/>
            </a:pPr>
            <a:r>
              <a:rPr lang="en-US" sz="2200" dirty="0">
                <a:solidFill>
                  <a:srgbClr val="262626"/>
                </a:solidFill>
                <a:latin typeface="Times New Roman" panose="02020603050405020304" pitchFamily="18" charset="0"/>
                <a:cs typeface="Times New Roman" panose="02020603050405020304" pitchFamily="18" charset="0"/>
              </a:rPr>
              <a:t>SCFF – Student Centered Funding Formula</a:t>
            </a:r>
          </a:p>
          <a:p>
            <a:pPr marL="0" indent="0">
              <a:buClr>
                <a:srgbClr val="0070C0"/>
              </a:buClr>
              <a:buNone/>
            </a:pPr>
            <a:r>
              <a:rPr lang="en-US" sz="2200" dirty="0">
                <a:solidFill>
                  <a:srgbClr val="262626"/>
                </a:solidFill>
                <a:latin typeface="Times New Roman" panose="02020603050405020304" pitchFamily="18" charset="0"/>
                <a:cs typeface="Times New Roman" panose="02020603050405020304" pitchFamily="18" charset="0"/>
              </a:rPr>
              <a:t>ADT – Associate Degree for Transfer</a:t>
            </a:r>
          </a:p>
          <a:p>
            <a:pPr marL="0" indent="0">
              <a:buClr>
                <a:srgbClr val="0070C0"/>
              </a:buClr>
              <a:buNone/>
            </a:pPr>
            <a:r>
              <a:rPr lang="en-US" sz="2200" dirty="0">
                <a:solidFill>
                  <a:srgbClr val="262626"/>
                </a:solidFill>
                <a:latin typeface="Times New Roman" panose="02020603050405020304" pitchFamily="18" charset="0"/>
                <a:cs typeface="Times New Roman" panose="02020603050405020304" pitchFamily="18" charset="0"/>
              </a:rPr>
              <a:t>CTE – Career and Technical Education</a:t>
            </a:r>
          </a:p>
          <a:p>
            <a:pPr marL="0" indent="0">
              <a:buClr>
                <a:srgbClr val="0070C0"/>
              </a:buClr>
              <a:buNone/>
            </a:pPr>
            <a:r>
              <a:rPr lang="en-US" sz="2200" dirty="0">
                <a:solidFill>
                  <a:srgbClr val="262626"/>
                </a:solidFill>
                <a:latin typeface="Times New Roman" panose="02020603050405020304" pitchFamily="18" charset="0"/>
                <a:cs typeface="Times New Roman" panose="02020603050405020304" pitchFamily="18" charset="0"/>
              </a:rPr>
              <a:t>LMI – Labor Market Information</a:t>
            </a:r>
          </a:p>
          <a:p>
            <a:pPr marL="0" indent="0">
              <a:buClr>
                <a:srgbClr val="0070C0"/>
              </a:buClr>
              <a:buNone/>
            </a:pPr>
            <a:r>
              <a:rPr lang="en-US" sz="2200" dirty="0">
                <a:solidFill>
                  <a:srgbClr val="262626"/>
                </a:solidFill>
                <a:latin typeface="Times New Roman" panose="02020603050405020304" pitchFamily="18" charset="0"/>
                <a:cs typeface="Times New Roman" panose="02020603050405020304" pitchFamily="18" charset="0"/>
              </a:rPr>
              <a:t>PCAH – Program and Course Approval Handbook</a:t>
            </a:r>
          </a:p>
          <a:p>
            <a:pPr marL="0" indent="0">
              <a:buClr>
                <a:srgbClr val="0070C0"/>
              </a:buClr>
              <a:buNone/>
            </a:pPr>
            <a:r>
              <a:rPr lang="en-US" sz="2200" dirty="0">
                <a:solidFill>
                  <a:srgbClr val="262626"/>
                </a:solidFill>
                <a:latin typeface="Times New Roman" panose="02020603050405020304" pitchFamily="18" charset="0"/>
                <a:cs typeface="Times New Roman" panose="02020603050405020304" pitchFamily="18" charset="0"/>
              </a:rPr>
              <a:t>AAM – Articulation Agreement for Major</a:t>
            </a:r>
          </a:p>
          <a:p>
            <a:pPr marL="0" indent="0">
              <a:buClr>
                <a:srgbClr val="0070C0"/>
              </a:buClr>
              <a:buNone/>
            </a:pPr>
            <a:r>
              <a:rPr lang="en-US" sz="2200" dirty="0">
                <a:solidFill>
                  <a:srgbClr val="262626"/>
                </a:solidFill>
                <a:latin typeface="Times New Roman" panose="02020603050405020304" pitchFamily="18" charset="0"/>
                <a:cs typeface="Times New Roman" panose="02020603050405020304" pitchFamily="18" charset="0"/>
              </a:rPr>
              <a:t>SOC – Standard Occupational Classification</a:t>
            </a:r>
          </a:p>
          <a:p>
            <a:pPr marL="0" indent="0">
              <a:buClr>
                <a:srgbClr val="0070C0"/>
              </a:buClr>
              <a:buNone/>
            </a:pPr>
            <a:r>
              <a:rPr lang="en-US" sz="2200" dirty="0">
                <a:solidFill>
                  <a:srgbClr val="262626"/>
                </a:solidFill>
                <a:latin typeface="Times New Roman" panose="02020603050405020304" pitchFamily="18" charset="0"/>
                <a:cs typeface="Times New Roman" panose="02020603050405020304" pitchFamily="18" charset="0"/>
              </a:rPr>
              <a:t>TOP – Taxonomy of Program</a:t>
            </a:r>
          </a:p>
          <a:p>
            <a:pPr marL="0" indent="0">
              <a:buClr>
                <a:srgbClr val="0070C0"/>
              </a:buClr>
              <a:buNone/>
            </a:pPr>
            <a:r>
              <a:rPr lang="en-US" sz="2200" dirty="0">
                <a:solidFill>
                  <a:srgbClr val="262626"/>
                </a:solidFill>
                <a:latin typeface="Times New Roman" panose="02020603050405020304" pitchFamily="18" charset="0"/>
                <a:cs typeface="Times New Roman" panose="02020603050405020304" pitchFamily="18" charset="0"/>
              </a:rPr>
              <a:t>EDD – Employment Development Department</a:t>
            </a:r>
          </a:p>
          <a:p>
            <a:pPr marL="0" indent="0">
              <a:buClr>
                <a:srgbClr val="0070C0"/>
              </a:buClr>
              <a:buNone/>
            </a:pPr>
            <a:r>
              <a:rPr lang="en-US" sz="2200" dirty="0">
                <a:solidFill>
                  <a:srgbClr val="262626"/>
                </a:solidFill>
                <a:latin typeface="Times New Roman" panose="02020603050405020304" pitchFamily="18" charset="0"/>
                <a:cs typeface="Times New Roman" panose="02020603050405020304" pitchFamily="18" charset="0"/>
              </a:rPr>
              <a:t>CDCP – Career Development and College Preparation</a:t>
            </a:r>
          </a:p>
          <a:p>
            <a:pPr marL="0" indent="0">
              <a:buClr>
                <a:srgbClr val="0070C0"/>
              </a:buClr>
              <a:buNone/>
            </a:pPr>
            <a:r>
              <a:rPr lang="en-US" sz="2200" dirty="0">
                <a:solidFill>
                  <a:srgbClr val="262626"/>
                </a:solidFill>
                <a:latin typeface="Times New Roman" panose="02020603050405020304" pitchFamily="18" charset="0"/>
                <a:cs typeface="Times New Roman" panose="02020603050405020304" pitchFamily="18" charset="0"/>
              </a:rPr>
              <a:t>COR – Course Outline of Record</a:t>
            </a:r>
          </a:p>
          <a:p>
            <a:pPr marL="0" indent="0">
              <a:buClr>
                <a:srgbClr val="0070C0"/>
              </a:buClr>
              <a:buNone/>
            </a:pPr>
            <a:r>
              <a:rPr lang="en-US" sz="2200" dirty="0">
                <a:solidFill>
                  <a:srgbClr val="262626"/>
                </a:solidFill>
                <a:latin typeface="Times New Roman" panose="02020603050405020304" pitchFamily="18" charset="0"/>
                <a:cs typeface="Times New Roman" panose="02020603050405020304" pitchFamily="18" charset="0"/>
              </a:rPr>
              <a:t>COCO – Chancellor’s Office Curriculum Inventory</a:t>
            </a:r>
          </a:p>
          <a:p>
            <a:pPr marL="0" indent="0">
              <a:buClr>
                <a:srgbClr val="0070C0"/>
              </a:buClr>
              <a:buNone/>
            </a:pPr>
            <a:r>
              <a:rPr lang="en-US" sz="2200" dirty="0">
                <a:solidFill>
                  <a:srgbClr val="262626"/>
                </a:solidFill>
                <a:latin typeface="Times New Roman" panose="02020603050405020304" pitchFamily="18" charset="0"/>
                <a:cs typeface="Times New Roman" panose="02020603050405020304" pitchFamily="18" charset="0"/>
              </a:rPr>
              <a:t>CWE – Cooperative Work Experience</a:t>
            </a:r>
          </a:p>
        </p:txBody>
      </p:sp>
    </p:spTree>
    <p:extLst>
      <p:ext uri="{BB962C8B-B14F-4D97-AF65-F5344CB8AC3E}">
        <p14:creationId xmlns:p14="http://schemas.microsoft.com/office/powerpoint/2010/main" val="19602372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BA5717-B5DA-A942-AEEA-5AF76EE66A27}"/>
              </a:ext>
            </a:extLst>
          </p:cNvPr>
          <p:cNvSpPr>
            <a:spLocks noGrp="1"/>
          </p:cNvSpPr>
          <p:nvPr>
            <p:ph type="title"/>
          </p:nvPr>
        </p:nvSpPr>
        <p:spPr>
          <a:xfrm>
            <a:off x="1627322" y="681925"/>
            <a:ext cx="8849531" cy="619933"/>
          </a:xfrm>
        </p:spPr>
        <p:txBody>
          <a:bodyPr>
            <a:normAutofit fontScale="90000"/>
          </a:bodyPr>
          <a:lstStyle/>
          <a:p>
            <a:pPr algn="ctr"/>
            <a:r>
              <a:rPr lang="en-US" sz="4000" b="1" dirty="0">
                <a:solidFill>
                  <a:srgbClr val="7030A0"/>
                </a:solidFill>
                <a:latin typeface="Times New Roman" panose="02020603050405020304" pitchFamily="18" charset="0"/>
                <a:cs typeface="Times New Roman" panose="02020603050405020304" pitchFamily="18" charset="0"/>
              </a:rPr>
              <a:t>Some Acronyms and Definitions</a:t>
            </a:r>
            <a:endParaRPr lang="en-US" sz="4000" dirty="0">
              <a:solidFill>
                <a:srgbClr val="7030A0"/>
              </a:solidFill>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26188833-44D1-0647-9D68-51F0F098AD9B}"/>
              </a:ext>
            </a:extLst>
          </p:cNvPr>
          <p:cNvSpPr>
            <a:spLocks noGrp="1"/>
          </p:cNvSpPr>
          <p:nvPr>
            <p:ph idx="1"/>
          </p:nvPr>
        </p:nvSpPr>
        <p:spPr>
          <a:xfrm>
            <a:off x="659567" y="2353456"/>
            <a:ext cx="10807908" cy="4197246"/>
          </a:xfrm>
        </p:spPr>
        <p:txBody>
          <a:bodyPr>
            <a:normAutofit/>
          </a:bodyPr>
          <a:lstStyle/>
          <a:p>
            <a:pPr marL="0" indent="0">
              <a:buClr>
                <a:srgbClr val="0070C0"/>
              </a:buClr>
              <a:buNone/>
            </a:pPr>
            <a:endParaRPr lang="en-US" sz="2400" dirty="0">
              <a:solidFill>
                <a:srgbClr val="262626"/>
              </a:solidFill>
              <a:latin typeface="Times New Roman" panose="02020603050405020304" pitchFamily="18" charset="0"/>
              <a:cs typeface="Times New Roman" panose="02020603050405020304" pitchFamily="18" charset="0"/>
            </a:endParaRPr>
          </a:p>
          <a:p>
            <a:pPr marL="0" indent="0">
              <a:buClr>
                <a:srgbClr val="0070C0"/>
              </a:buClr>
              <a:buNone/>
            </a:pPr>
            <a:endParaRPr lang="en-US" sz="2400" dirty="0">
              <a:solidFill>
                <a:srgbClr val="262626"/>
              </a:solidFill>
              <a:latin typeface="Times New Roman" panose="02020603050405020304" pitchFamily="18" charset="0"/>
              <a:cs typeface="Times New Roman" panose="02020603050405020304" pitchFamily="18" charset="0"/>
            </a:endParaRPr>
          </a:p>
          <a:p>
            <a:pPr marL="0" indent="0">
              <a:buClr>
                <a:srgbClr val="0070C0"/>
              </a:buClr>
              <a:buNone/>
            </a:pPr>
            <a:endParaRPr lang="en-US" sz="2400" dirty="0">
              <a:solidFill>
                <a:srgbClr val="262626"/>
              </a:solidFill>
              <a:latin typeface="Times New Roman" panose="02020603050405020304" pitchFamily="18" charset="0"/>
              <a:cs typeface="Times New Roman" panose="02020603050405020304" pitchFamily="18" charset="0"/>
            </a:endParaRPr>
          </a:p>
          <a:p>
            <a:pPr>
              <a:buClr>
                <a:srgbClr val="0070C0"/>
              </a:buClr>
            </a:pPr>
            <a:endParaRPr lang="en-US" sz="2400" dirty="0">
              <a:solidFill>
                <a:srgbClr val="262626"/>
              </a:solidFill>
              <a:latin typeface="Times New Roman" panose="02020603050405020304" pitchFamily="18" charset="0"/>
              <a:cs typeface="Times New Roman" panose="02020603050405020304" pitchFamily="18" charset="0"/>
            </a:endParaRPr>
          </a:p>
        </p:txBody>
      </p:sp>
      <p:sp>
        <p:nvSpPr>
          <p:cNvPr id="9" name="Rectangle 4">
            <a:extLst>
              <a:ext uri="{FF2B5EF4-FFF2-40B4-BE49-F238E27FC236}">
                <a16:creationId xmlns:a16="http://schemas.microsoft.com/office/drawing/2014/main" id="{A55415E2-C320-DE4D-8401-514B6481713E}"/>
              </a:ext>
            </a:extLst>
          </p:cNvPr>
          <p:cNvSpPr>
            <a:spLocks noChangeArrowheads="1"/>
          </p:cNvSpPr>
          <p:nvPr/>
        </p:nvSpPr>
        <p:spPr bwMode="auto">
          <a:xfrm>
            <a:off x="-674658" y="3140101"/>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dirty="0">
                <a:ln>
                  <a:noFill/>
                </a:ln>
                <a:solidFill>
                  <a:schemeClr val="tx1"/>
                </a:solidFill>
                <a:effectLst/>
                <a:latin typeface="Arial" panose="020B0604020202020204" pitchFamily="34" charset="0"/>
              </a:rPr>
            </a:b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4" name="TextBox 3">
            <a:extLst>
              <a:ext uri="{FF2B5EF4-FFF2-40B4-BE49-F238E27FC236}">
                <a16:creationId xmlns:a16="http://schemas.microsoft.com/office/drawing/2014/main" id="{8F016F42-FBC6-2443-B8E2-1DDB4DD0AD95}"/>
              </a:ext>
            </a:extLst>
          </p:cNvPr>
          <p:cNvSpPr txBox="1"/>
          <p:nvPr/>
        </p:nvSpPr>
        <p:spPr>
          <a:xfrm>
            <a:off x="659568" y="1487837"/>
            <a:ext cx="10807908" cy="4154984"/>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MIS – Chancellor’s Office Management Information System: </a:t>
            </a:r>
            <a:r>
              <a:rPr lang="en-US" sz="2400" u="sng" dirty="0">
                <a:latin typeface="Times New Roman" panose="02020603050405020304" pitchFamily="18" charset="0"/>
                <a:cs typeface="Times New Roman" panose="02020603050405020304" pitchFamily="18" charset="0"/>
                <a:hlinkClick r:id="rId2"/>
              </a:rPr>
              <a:t>http://extranet.cccco.edu/Divisions/TechResearchInfoSys/MIS.aspx</a:t>
            </a:r>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CB – Course Basic: signifies the domain of the data element. These codes are assigned to courses for tracking and analyses. The CB data elements can be found here: </a:t>
            </a:r>
            <a:r>
              <a:rPr lang="en-US" sz="2400" u="sng" dirty="0">
                <a:latin typeface="Times New Roman" panose="02020603050405020304" pitchFamily="18" charset="0"/>
                <a:cs typeface="Times New Roman" panose="02020603050405020304" pitchFamily="18" charset="0"/>
                <a:hlinkClick r:id="rId3"/>
              </a:rPr>
              <a:t>http://extranet.cccco.edu/Divisions/TechResearchInfoSys/MIS/DED/Course.aspx</a:t>
            </a:r>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ESL – English as a Second Language</a:t>
            </a:r>
          </a:p>
          <a:p>
            <a:r>
              <a:rPr lang="en-US" sz="2400" dirty="0">
                <a:latin typeface="Times New Roman" panose="02020603050405020304" pitchFamily="18" charset="0"/>
                <a:cs typeface="Times New Roman" panose="02020603050405020304" pitchFamily="18" charset="0"/>
              </a:rPr>
              <a:t>SCFF – Student Centered Funding Formula</a:t>
            </a:r>
          </a:p>
          <a:p>
            <a:r>
              <a:rPr lang="en-US" sz="2400" dirty="0">
                <a:latin typeface="Times New Roman" panose="02020603050405020304" pitchFamily="18" charset="0"/>
                <a:cs typeface="Times New Roman" panose="02020603050405020304" pitchFamily="18" charset="0"/>
              </a:rPr>
              <a:t>EFL – Educational Functioning Level: used in noncredit and adult education to define competency levels</a:t>
            </a:r>
          </a:p>
          <a:p>
            <a:r>
              <a:rPr lang="en-US" sz="2400" dirty="0">
                <a:latin typeface="Times New Roman" panose="02020603050405020304" pitchFamily="18" charset="0"/>
                <a:cs typeface="Times New Roman" panose="02020603050405020304" pitchFamily="18" charset="0"/>
              </a:rPr>
              <a:t>SSM – Student Success Metrics: </a:t>
            </a:r>
            <a:r>
              <a:rPr lang="en-US" sz="2400" u="sng" dirty="0">
                <a:latin typeface="Times New Roman" panose="02020603050405020304" pitchFamily="18" charset="0"/>
                <a:cs typeface="Times New Roman" panose="02020603050405020304" pitchFamily="18" charset="0"/>
                <a:hlinkClick r:id="rId4"/>
              </a:rPr>
              <a:t>https://digitalfutures.cccco.edu/Projects/Student-Success-Metrics</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650381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8B774C-5FCF-7346-9EF8-2DF2FF9A0675}"/>
              </a:ext>
            </a:extLst>
          </p:cNvPr>
          <p:cNvSpPr>
            <a:spLocks noGrp="1"/>
          </p:cNvSpPr>
          <p:nvPr>
            <p:ph type="title" idx="4294967295"/>
          </p:nvPr>
        </p:nvSpPr>
        <p:spPr>
          <a:xfrm>
            <a:off x="639304" y="1223567"/>
            <a:ext cx="4723109" cy="4411942"/>
          </a:xfrm>
        </p:spPr>
        <p:txBody>
          <a:bodyPr>
            <a:normAutofit/>
          </a:bodyPr>
          <a:lstStyle/>
          <a:p>
            <a:pPr algn="ctr"/>
            <a:r>
              <a:rPr lang="en-US" sz="5400" b="1" dirty="0">
                <a:solidFill>
                  <a:srgbClr val="C00000"/>
                </a:solidFill>
                <a:latin typeface="Times New Roman" panose="02020603050405020304" pitchFamily="18" charset="0"/>
                <a:cs typeface="Times New Roman" panose="02020603050405020304" pitchFamily="18" charset="0"/>
              </a:rPr>
              <a:t>AB 705 Data Revision Project – Why?</a:t>
            </a:r>
          </a:p>
        </p:txBody>
      </p:sp>
      <p:pic>
        <p:nvPicPr>
          <p:cNvPr id="3" name="Picture 2">
            <a:extLst>
              <a:ext uri="{FF2B5EF4-FFF2-40B4-BE49-F238E27FC236}">
                <a16:creationId xmlns:a16="http://schemas.microsoft.com/office/drawing/2014/main" id="{3D374484-E455-EB41-AFE4-B2B1ACAA1DC5}"/>
              </a:ext>
            </a:extLst>
          </p:cNvPr>
          <p:cNvPicPr>
            <a:picLocks noChangeAspect="1"/>
          </p:cNvPicPr>
          <p:nvPr/>
        </p:nvPicPr>
        <p:blipFill>
          <a:blip r:embed="rId2"/>
          <a:stretch>
            <a:fillRect/>
          </a:stretch>
        </p:blipFill>
        <p:spPr>
          <a:xfrm>
            <a:off x="6028842" y="721963"/>
            <a:ext cx="5415150" cy="5415150"/>
          </a:xfrm>
          <a:prstGeom prst="rect">
            <a:avLst/>
          </a:prstGeom>
        </p:spPr>
      </p:pic>
    </p:spTree>
    <p:extLst>
      <p:ext uri="{BB962C8B-B14F-4D97-AF65-F5344CB8AC3E}">
        <p14:creationId xmlns:p14="http://schemas.microsoft.com/office/powerpoint/2010/main" val="38299185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C218D2-34F1-460B-A821-114F04C9C23C}"/>
              </a:ext>
            </a:extLst>
          </p:cNvPr>
          <p:cNvSpPr>
            <a:spLocks noGrp="1"/>
          </p:cNvSpPr>
          <p:nvPr>
            <p:ph type="ctrTitle"/>
          </p:nvPr>
        </p:nvSpPr>
        <p:spPr>
          <a:xfrm>
            <a:off x="1524000" y="2395992"/>
            <a:ext cx="9144000" cy="2387600"/>
          </a:xfrm>
        </p:spPr>
        <p:txBody>
          <a:bodyPr>
            <a:normAutofit fontScale="90000"/>
          </a:bodyPr>
          <a:lstStyle/>
          <a:p>
            <a:r>
              <a:rPr lang="en-US" sz="6700" b="1" dirty="0">
                <a:solidFill>
                  <a:srgbClr val="00B050"/>
                </a:solidFill>
                <a:latin typeface="Times New Roman" panose="02020603050405020304" pitchFamily="18" charset="0"/>
                <a:cs typeface="Times New Roman" panose="02020603050405020304" pitchFamily="18" charset="0"/>
              </a:rPr>
              <a:t>MIS Code Changes</a:t>
            </a:r>
            <a:br>
              <a:rPr lang="en-US" dirty="0">
                <a:latin typeface="Times New Roman" panose="02020603050405020304" pitchFamily="18" charset="0"/>
                <a:cs typeface="Times New Roman" panose="02020603050405020304" pitchFamily="18" charset="0"/>
              </a:rPr>
            </a:br>
            <a:br>
              <a:rPr lang="en-US" dirty="0">
                <a:latin typeface="Times New Roman" panose="02020603050405020304" pitchFamily="18" charset="0"/>
                <a:cs typeface="Times New Roman" panose="02020603050405020304" pitchFamily="18" charset="0"/>
              </a:rPr>
            </a:br>
            <a:r>
              <a:rPr lang="en-US" sz="4000" dirty="0">
                <a:solidFill>
                  <a:srgbClr val="00B050"/>
                </a:solidFill>
                <a:latin typeface="Times New Roman" panose="02020603050405020304" pitchFamily="18" charset="0"/>
                <a:cs typeface="Times New Roman" panose="02020603050405020304" pitchFamily="18" charset="0"/>
              </a:rPr>
              <a:t>Committee Recommendations: February 2019 </a:t>
            </a:r>
            <a:endParaRPr lang="en-US" dirty="0">
              <a:solidFill>
                <a:srgbClr val="00B05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408994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CD2EBC-3BAE-3748-925E-C7560430607C}"/>
              </a:ext>
            </a:extLst>
          </p:cNvPr>
          <p:cNvSpPr>
            <a:spLocks noGrp="1"/>
          </p:cNvSpPr>
          <p:nvPr>
            <p:ph type="title"/>
          </p:nvPr>
        </p:nvSpPr>
        <p:spPr/>
        <p:txBody>
          <a:bodyPr/>
          <a:lstStyle/>
          <a:p>
            <a:pPr algn="ctr"/>
            <a:r>
              <a:rPr lang="en-US" b="1" dirty="0">
                <a:solidFill>
                  <a:srgbClr val="0070C0"/>
                </a:solidFill>
                <a:latin typeface="Times New Roman" panose="02020603050405020304" pitchFamily="18" charset="0"/>
                <a:cs typeface="Times New Roman" panose="02020603050405020304" pitchFamily="18" charset="0"/>
              </a:rPr>
              <a:t>Why?</a:t>
            </a:r>
          </a:p>
        </p:txBody>
      </p:sp>
      <p:sp>
        <p:nvSpPr>
          <p:cNvPr id="3" name="Content Placeholder 2">
            <a:extLst>
              <a:ext uri="{FF2B5EF4-FFF2-40B4-BE49-F238E27FC236}">
                <a16:creationId xmlns:a16="http://schemas.microsoft.com/office/drawing/2014/main" id="{37B9680C-6B4B-FD46-92AB-5C2C9BD1D699}"/>
              </a:ext>
            </a:extLst>
          </p:cNvPr>
          <p:cNvSpPr>
            <a:spLocks noGrp="1"/>
          </p:cNvSpPr>
          <p:nvPr>
            <p:ph idx="1"/>
          </p:nvPr>
        </p:nvSpPr>
        <p:spPr>
          <a:xfrm>
            <a:off x="838200" y="1456842"/>
            <a:ext cx="10515600" cy="5129938"/>
          </a:xfrm>
        </p:spPr>
        <p:txBody>
          <a:bodyPr>
            <a:normAutofit fontScale="92500" lnSpcReduction="20000"/>
          </a:bodyPr>
          <a:lstStyle/>
          <a:p>
            <a:pPr lvl="0">
              <a:buClr>
                <a:srgbClr val="0070C0"/>
              </a:buClr>
            </a:pPr>
            <a:r>
              <a:rPr lang="en-US" dirty="0">
                <a:latin typeface="Times New Roman" panose="02020603050405020304" pitchFamily="18" charset="0"/>
                <a:cs typeface="Times New Roman" panose="02020603050405020304" pitchFamily="18" charset="0"/>
              </a:rPr>
              <a:t>The Student Success Metrics for AB 705 and SCFF: all (no unit minimum) transfer-level courses with TOP Codes: </a:t>
            </a:r>
          </a:p>
          <a:p>
            <a:pPr lvl="1">
              <a:buClr>
                <a:srgbClr val="0070C0"/>
              </a:buClr>
            </a:pPr>
            <a:r>
              <a:rPr lang="en-US" dirty="0">
                <a:latin typeface="Times New Roman" panose="02020603050405020304" pitchFamily="18" charset="0"/>
                <a:cs typeface="Times New Roman" panose="02020603050405020304" pitchFamily="18" charset="0"/>
              </a:rPr>
              <a:t>1501.00 (English), </a:t>
            </a:r>
          </a:p>
          <a:p>
            <a:pPr lvl="1">
              <a:buClr>
                <a:srgbClr val="0070C0"/>
              </a:buClr>
            </a:pPr>
            <a:r>
              <a:rPr lang="en-US" dirty="0">
                <a:latin typeface="Times New Roman" panose="02020603050405020304" pitchFamily="18" charset="0"/>
                <a:cs typeface="Times New Roman" panose="02020603050405020304" pitchFamily="18" charset="0"/>
              </a:rPr>
              <a:t>1520.00 (Reading), and </a:t>
            </a:r>
          </a:p>
          <a:p>
            <a:pPr lvl="1">
              <a:buClr>
                <a:srgbClr val="0070C0"/>
              </a:buClr>
            </a:pPr>
            <a:r>
              <a:rPr lang="en-US" dirty="0">
                <a:latin typeface="Times New Roman" panose="02020603050405020304" pitchFamily="18" charset="0"/>
                <a:cs typeface="Times New Roman" panose="02020603050405020304" pitchFamily="18" charset="0"/>
              </a:rPr>
              <a:t>1701.00 (Mathematics)</a:t>
            </a:r>
          </a:p>
          <a:p>
            <a:pPr lvl="0">
              <a:buClr>
                <a:srgbClr val="0070C0"/>
              </a:buClr>
            </a:pPr>
            <a:r>
              <a:rPr lang="en-US" dirty="0">
                <a:latin typeface="Times New Roman" panose="02020603050405020304" pitchFamily="18" charset="0"/>
                <a:cs typeface="Times New Roman" panose="02020603050405020304" pitchFamily="18" charset="0"/>
              </a:rPr>
              <a:t>TOP codes are taxonomy of program – but the metric is a course within various programs with other TOP codes </a:t>
            </a:r>
          </a:p>
          <a:p>
            <a:pPr lvl="0">
              <a:buClr>
                <a:srgbClr val="0070C0"/>
              </a:buClr>
            </a:pPr>
            <a:r>
              <a:rPr lang="en-US" dirty="0">
                <a:latin typeface="Times New Roman" panose="02020603050405020304" pitchFamily="18" charset="0"/>
                <a:cs typeface="Times New Roman" panose="02020603050405020304" pitchFamily="18" charset="0"/>
              </a:rPr>
              <a:t>TOP codes </a:t>
            </a:r>
            <a:r>
              <a:rPr lang="en-US" b="1" dirty="0">
                <a:latin typeface="Times New Roman" panose="02020603050405020304" pitchFamily="18" charset="0"/>
                <a:cs typeface="Times New Roman" panose="02020603050405020304" pitchFamily="18" charset="0"/>
              </a:rPr>
              <a:t>not</a:t>
            </a:r>
            <a:r>
              <a:rPr lang="en-US" dirty="0">
                <a:latin typeface="Times New Roman" panose="02020603050405020304" pitchFamily="18" charset="0"/>
                <a:cs typeface="Times New Roman" panose="02020603050405020304" pitchFamily="18" charset="0"/>
              </a:rPr>
              <a:t> being counted such as: </a:t>
            </a:r>
          </a:p>
          <a:p>
            <a:pPr lvl="1">
              <a:buClr>
                <a:srgbClr val="0070C0"/>
              </a:buClr>
            </a:pPr>
            <a:r>
              <a:rPr lang="en-US" dirty="0">
                <a:latin typeface="Times New Roman" panose="02020603050405020304" pitchFamily="18" charset="0"/>
                <a:cs typeface="Times New Roman" panose="02020603050405020304" pitchFamily="18" charset="0"/>
              </a:rPr>
              <a:t>Quantitative Reasoning – 0401.00 (Biostats), 0502.00 (accounting), 0506.00 (Business), 0701.00 (Computer Science), 2001.00 (Psychology), 2204.00 (Economics), 2208.00 (Sociology)</a:t>
            </a:r>
          </a:p>
          <a:p>
            <a:pPr lvl="1">
              <a:buClr>
                <a:srgbClr val="0070C0"/>
              </a:buClr>
            </a:pPr>
            <a:r>
              <a:rPr lang="en-US" dirty="0">
                <a:latin typeface="Times New Roman" panose="02020603050405020304" pitchFamily="18" charset="0"/>
                <a:cs typeface="Times New Roman" panose="02020603050405020304" pitchFamily="18" charset="0"/>
              </a:rPr>
              <a:t>English Composition – 0514.00 (Office Technology), 4930.84 (ESL)</a:t>
            </a:r>
          </a:p>
          <a:p>
            <a:pPr lvl="1">
              <a:buClr>
                <a:srgbClr val="0070C0"/>
              </a:buClr>
            </a:pPr>
            <a:r>
              <a:rPr lang="en-US" dirty="0">
                <a:latin typeface="Times New Roman" panose="02020603050405020304" pitchFamily="18" charset="0"/>
                <a:cs typeface="Times New Roman" panose="02020603050405020304" pitchFamily="18" charset="0"/>
              </a:rPr>
              <a:t>ESL – Writing 4930.84, 4930.87 Integrated</a:t>
            </a:r>
          </a:p>
          <a:p>
            <a:pPr lvl="0">
              <a:buClr>
                <a:srgbClr val="0070C0"/>
              </a:buClr>
            </a:pPr>
            <a:r>
              <a:rPr lang="en-US" dirty="0">
                <a:solidFill>
                  <a:srgbClr val="FF0000"/>
                </a:solidFill>
                <a:latin typeface="Times New Roman" panose="02020603050405020304" pitchFamily="18" charset="0"/>
                <a:cs typeface="Times New Roman" panose="02020603050405020304" pitchFamily="18" charset="0"/>
              </a:rPr>
              <a:t>Success for students meeting local math competency requirements is not being counted</a:t>
            </a:r>
            <a:r>
              <a:rPr lang="en-US" dirty="0">
                <a:latin typeface="Times New Roman" panose="02020603050405020304" pitchFamily="18" charset="0"/>
                <a:cs typeface="Times New Roman" panose="02020603050405020304" pitchFamily="18" charset="0"/>
              </a:rPr>
              <a:t>.</a:t>
            </a:r>
          </a:p>
          <a:p>
            <a:pPr>
              <a:buClr>
                <a:srgbClr val="0070C0"/>
              </a:buClr>
            </a:pP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389873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7347" y="25261"/>
            <a:ext cx="10515600" cy="986244"/>
          </a:xfrm>
        </p:spPr>
        <p:txBody>
          <a:bodyPr/>
          <a:lstStyle/>
          <a:p>
            <a:pPr algn="ctr"/>
            <a:r>
              <a:rPr lang="en-US" dirty="0">
                <a:latin typeface="Times New Roman" panose="02020603050405020304" pitchFamily="18" charset="0"/>
                <a:cs typeface="Times New Roman" panose="02020603050405020304" pitchFamily="18" charset="0"/>
              </a:rPr>
              <a:t>Examples of Coding for SCFF</a:t>
            </a:r>
          </a:p>
        </p:txBody>
      </p:sp>
      <p:pic>
        <p:nvPicPr>
          <p:cNvPr id="5" name="Content Placeholder 4">
            <a:extLst>
              <a:ext uri="{FF2B5EF4-FFF2-40B4-BE49-F238E27FC236}">
                <a16:creationId xmlns:a16="http://schemas.microsoft.com/office/drawing/2014/main" id="{F27E96F4-F218-B54A-9EDF-7280DE2D5886}"/>
              </a:ext>
            </a:extLst>
          </p:cNvPr>
          <p:cNvPicPr>
            <a:picLocks noGrp="1" noChangeAspect="1"/>
          </p:cNvPicPr>
          <p:nvPr>
            <p:ph idx="1"/>
          </p:nvPr>
        </p:nvPicPr>
        <p:blipFill>
          <a:blip r:embed="rId2"/>
          <a:stretch>
            <a:fillRect/>
          </a:stretch>
        </p:blipFill>
        <p:spPr>
          <a:xfrm>
            <a:off x="1596325" y="963811"/>
            <a:ext cx="8756543" cy="5894189"/>
          </a:xfrm>
          <a:prstGeom prst="rect">
            <a:avLst/>
          </a:prstGeom>
        </p:spPr>
      </p:pic>
    </p:spTree>
    <p:extLst>
      <p:ext uri="{BB962C8B-B14F-4D97-AF65-F5344CB8AC3E}">
        <p14:creationId xmlns:p14="http://schemas.microsoft.com/office/powerpoint/2010/main" val="164283847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2104</TotalTime>
  <Words>2986</Words>
  <Application>Microsoft Macintosh PowerPoint</Application>
  <PresentationFormat>Widescreen</PresentationFormat>
  <Paragraphs>373</Paragraphs>
  <Slides>45</Slides>
  <Notes>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45</vt:i4>
      </vt:variant>
    </vt:vector>
  </HeadingPairs>
  <TitlesOfParts>
    <vt:vector size="53" baseType="lpstr">
      <vt:lpstr>ＭＳ Ｐゴシック</vt:lpstr>
      <vt:lpstr>Arial</vt:lpstr>
      <vt:lpstr>Calibri</vt:lpstr>
      <vt:lpstr>Calibri Light</vt:lpstr>
      <vt:lpstr>Tahoma</vt:lpstr>
      <vt:lpstr>Times New Roman</vt:lpstr>
      <vt:lpstr>Wingdings</vt:lpstr>
      <vt:lpstr>Office Theme</vt:lpstr>
      <vt:lpstr>Hidden Figures…</vt:lpstr>
      <vt:lpstr>Overview</vt:lpstr>
      <vt:lpstr>Making it Real</vt:lpstr>
      <vt:lpstr>Purpose of Today</vt:lpstr>
      <vt:lpstr>Some Acronyms and Definitions</vt:lpstr>
      <vt:lpstr>AB 705 Data Revision Project – Why?</vt:lpstr>
      <vt:lpstr>MIS Code Changes  Committee Recommendations: February 2019 </vt:lpstr>
      <vt:lpstr>Why?</vt:lpstr>
      <vt:lpstr>Examples of Coding for SCFF</vt:lpstr>
      <vt:lpstr>Student Centered Funding Formula</vt:lpstr>
      <vt:lpstr>PowerPoint Presentation</vt:lpstr>
      <vt:lpstr>AB 705 Data Revision Project</vt:lpstr>
      <vt:lpstr>Project Overview</vt:lpstr>
      <vt:lpstr>What do we mean by coding?</vt:lpstr>
      <vt:lpstr>Project Overview</vt:lpstr>
      <vt:lpstr>Recommendation One:  Revise the CB21 Rubrics </vt:lpstr>
      <vt:lpstr>Recommendation One:  Revise the CB21 Rubrics </vt:lpstr>
      <vt:lpstr>Recommendation Two: Edit Flag for Student Educational Functioning Level (SA07)</vt:lpstr>
      <vt:lpstr>Recommendation Three: Create a New MIS Flag for Courses that Fulfill General Education Requirements</vt:lpstr>
      <vt:lpstr>Accurate Coding for One College</vt:lpstr>
      <vt:lpstr>Courses that Fulfill Baccalaureate Degree Mathematics and Quantitative Reasoning General Education Requirements</vt:lpstr>
      <vt:lpstr>Courses that Fulfill Local Associate Degree or Certificate Mathematics and Quantitative Reasoning Requirements</vt:lpstr>
      <vt:lpstr>Courses that Fulfill English Composition General Education Requirements</vt:lpstr>
      <vt:lpstr>Recommendation Four: Create a New MIS Flag for Course Transfer Type</vt:lpstr>
      <vt:lpstr>Specific Transfer Status of Courses</vt:lpstr>
      <vt:lpstr>Recommendation Five: Create a New MIS Flag for Support Courses Associated with College-Level Courses</vt:lpstr>
      <vt:lpstr>The Plan </vt:lpstr>
      <vt:lpstr>The Plan </vt:lpstr>
      <vt:lpstr>The Rubrics What’s it all about? </vt:lpstr>
      <vt:lpstr>The Rubrics</vt:lpstr>
      <vt:lpstr>The Rubrics</vt:lpstr>
      <vt:lpstr>The Rubrics</vt:lpstr>
      <vt:lpstr>The Rubrics</vt:lpstr>
      <vt:lpstr>The Rubrics do NOT…</vt:lpstr>
      <vt:lpstr>Lunch</vt:lpstr>
      <vt:lpstr>Discipline Specific Rubric Training and Vetting</vt:lpstr>
      <vt:lpstr>What Do I Do Now? </vt:lpstr>
      <vt:lpstr>Go Figure</vt:lpstr>
      <vt:lpstr>What’s Next?</vt:lpstr>
      <vt:lpstr>What’s Data Got To Do With It? </vt:lpstr>
      <vt:lpstr>Facilitated Discussions</vt:lpstr>
      <vt:lpstr>Coding Plans for Your College…</vt:lpstr>
      <vt:lpstr>Questions?</vt:lpstr>
      <vt:lpstr>Resources</vt:lpstr>
      <vt:lpstr>Acronyms</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Academic Senate  The “10+1” and Shared Governance</dc:title>
  <dc:creator>Virginia May</dc:creator>
  <cp:lastModifiedBy>Virginia May</cp:lastModifiedBy>
  <cp:revision>178</cp:revision>
  <dcterms:created xsi:type="dcterms:W3CDTF">2017-10-02T12:56:57Z</dcterms:created>
  <dcterms:modified xsi:type="dcterms:W3CDTF">2019-03-05T04:15:51Z</dcterms:modified>
</cp:coreProperties>
</file>