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399" r:id="rId3"/>
    <p:sldId id="398" r:id="rId4"/>
    <p:sldId id="583" r:id="rId5"/>
    <p:sldId id="464" r:id="rId6"/>
    <p:sldId id="575" r:id="rId7"/>
    <p:sldId id="584" r:id="rId8"/>
    <p:sldId id="579" r:id="rId9"/>
    <p:sldId id="591" r:id="rId10"/>
    <p:sldId id="580" r:id="rId11"/>
    <p:sldId id="581" r:id="rId12"/>
    <p:sldId id="585" r:id="rId13"/>
    <p:sldId id="560" r:id="rId14"/>
    <p:sldId id="573" r:id="rId15"/>
    <p:sldId id="552" r:id="rId16"/>
    <p:sldId id="574" r:id="rId17"/>
    <p:sldId id="577" r:id="rId18"/>
    <p:sldId id="578" r:id="rId19"/>
    <p:sldId id="588" r:id="rId20"/>
    <p:sldId id="586" r:id="rId21"/>
    <p:sldId id="589" r:id="rId22"/>
    <p:sldId id="590" r:id="rId23"/>
    <p:sldId id="58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rginia May" initials="VM"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37" autoAdjust="0"/>
    <p:restoredTop sz="92781" autoAdjust="0"/>
  </p:normalViewPr>
  <p:slideViewPr>
    <p:cSldViewPr snapToGrid="0" snapToObjects="1">
      <p:cViewPr varScale="1">
        <p:scale>
          <a:sx n="89" d="100"/>
          <a:sy n="89" d="100"/>
        </p:scale>
        <p:origin x="200" y="176"/>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7097E0-801E-744A-8175-FA19DB51F890}" type="datetimeFigureOut">
              <a:rPr lang="en-US" smtClean="0"/>
              <a:t>4/9/19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C30568-8513-8240-B838-EF6D2CD343DD}" type="slidenum">
              <a:rPr lang="en-US" smtClean="0"/>
              <a:t>‹#›</a:t>
            </a:fld>
            <a:endParaRPr lang="en-US" dirty="0"/>
          </a:p>
        </p:txBody>
      </p:sp>
    </p:spTree>
    <p:extLst>
      <p:ext uri="{BB962C8B-B14F-4D97-AF65-F5344CB8AC3E}">
        <p14:creationId xmlns:p14="http://schemas.microsoft.com/office/powerpoint/2010/main" val="709661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B35DA3E-D01E-AD41-B24A-0A697DB152BE}" type="datetimeFigureOut">
              <a:rPr lang="en-US" smtClean="0"/>
              <a:t>4/9/19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2071729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t>4/9/19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221607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t>4/9/19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61701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35DA3E-D01E-AD41-B24A-0A697DB152BE}" type="datetimeFigureOut">
              <a:rPr lang="en-US" smtClean="0"/>
              <a:t>4/9/19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256106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35DA3E-D01E-AD41-B24A-0A697DB152BE}" type="datetimeFigureOut">
              <a:rPr lang="en-US" smtClean="0"/>
              <a:t>4/9/19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818229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35DA3E-D01E-AD41-B24A-0A697DB152BE}" type="datetimeFigureOut">
              <a:rPr lang="en-US" smtClean="0"/>
              <a:t>4/9/19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643902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35DA3E-D01E-AD41-B24A-0A697DB152BE}" type="datetimeFigureOut">
              <a:rPr lang="en-US" smtClean="0"/>
              <a:t>4/9/19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685963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35DA3E-D01E-AD41-B24A-0A697DB152BE}" type="datetimeFigureOut">
              <a:rPr lang="en-US" smtClean="0"/>
              <a:t>4/9/19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2088432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5DA3E-D01E-AD41-B24A-0A697DB152BE}" type="datetimeFigureOut">
              <a:rPr lang="en-US" smtClean="0"/>
              <a:t>4/9/19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8041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35DA3E-D01E-AD41-B24A-0A697DB152BE}" type="datetimeFigureOut">
              <a:rPr lang="en-US" smtClean="0"/>
              <a:t>4/9/19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719598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35DA3E-D01E-AD41-B24A-0A697DB152BE}" type="datetimeFigureOut">
              <a:rPr lang="en-US" smtClean="0"/>
              <a:t>4/9/19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643D756-718A-164E-9CE8-738637616EB4}" type="slidenum">
              <a:rPr lang="en-US" smtClean="0"/>
              <a:t>‹#›</a:t>
            </a:fld>
            <a:endParaRPr lang="en-US" dirty="0"/>
          </a:p>
        </p:txBody>
      </p:sp>
    </p:spTree>
    <p:extLst>
      <p:ext uri="{BB962C8B-B14F-4D97-AF65-F5344CB8AC3E}">
        <p14:creationId xmlns:p14="http://schemas.microsoft.com/office/powerpoint/2010/main" val="1811001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alpha val="0"/>
              </a:schemeClr>
            </a:gs>
            <a:gs pos="100000">
              <a:schemeClr val="accent3">
                <a:lumMod val="45000"/>
                <a:lumOff val="55000"/>
              </a:schemeClr>
            </a:gs>
            <a:gs pos="100000">
              <a:schemeClr val="accent3">
                <a:lumMod val="0"/>
                <a:lumOff val="100000"/>
                <a:alpha val="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35DA3E-D01E-AD41-B24A-0A697DB152BE}" type="datetimeFigureOut">
              <a:rPr lang="en-US" smtClean="0"/>
              <a:t>4/9/19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43D756-718A-164E-9CE8-738637616EB4}" type="slidenum">
              <a:rPr lang="en-US" smtClean="0"/>
              <a:t>‹#›</a:t>
            </a:fld>
            <a:endParaRPr lang="en-US" dirty="0"/>
          </a:p>
        </p:txBody>
      </p:sp>
    </p:spTree>
    <p:extLst>
      <p:ext uri="{BB962C8B-B14F-4D97-AF65-F5344CB8AC3E}">
        <p14:creationId xmlns:p14="http://schemas.microsoft.com/office/powerpoint/2010/main" val="1364740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tif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asccc.org/resolutions/equalize-noncredit-curriculum-processes-align-local-approval-credit-curriculum-process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tif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mailto:mayv@scc.losrios.edu" TargetMode="External"/><Relationship Id="rId2" Type="http://schemas.openxmlformats.org/officeDocument/2006/relationships/hyperlink" Target="mailto:cruzmayra@fdha.edu" TargetMode="External"/><Relationship Id="rId1" Type="http://schemas.openxmlformats.org/officeDocument/2006/relationships/slideLayout" Target="../slideLayouts/slideLayout2.xml"/><Relationship Id="rId6" Type="http://schemas.openxmlformats.org/officeDocument/2006/relationships/hyperlink" Target="http://extranet.cccco.edu/SystemOperations/BoardofGovernors/Meetings.aspx" TargetMode="External"/><Relationship Id="rId5" Type="http://schemas.openxmlformats.org/officeDocument/2006/relationships/hyperlink" Target="http://extranet.cccco.edu/SystemOperations/ConsultationCouncil/AgendasandSummaries.aspx" TargetMode="External"/><Relationship Id="rId4" Type="http://schemas.openxmlformats.org/officeDocument/2006/relationships/hyperlink" Target="mailto:aperez@cccco.ed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tif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0079" y="1627967"/>
            <a:ext cx="10833464" cy="2465062"/>
          </a:xfrm>
        </p:spPr>
        <p:txBody>
          <a:bodyPr anchor="ctr">
            <a:noAutofit/>
          </a:bodyPr>
          <a:lstStyle/>
          <a:p>
            <a:r>
              <a:rPr lang="en-US" sz="4000" b="1" dirty="0">
                <a:latin typeface="Times New Roman" panose="02020603050405020304" pitchFamily="18" charset="0"/>
                <a:cs typeface="Times New Roman" panose="02020603050405020304" pitchFamily="18" charset="0"/>
              </a:rPr>
              <a:t>More Title 5 Changes?  </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Credit by Exam, Credit for Prior Learning and Noncredit Curriculum Approval Processes – </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How, What, and Why!  </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40079" y="4754880"/>
            <a:ext cx="11003281" cy="1981510"/>
          </a:xfrm>
        </p:spPr>
        <p:txBody>
          <a:bodyPr anchor="t">
            <a:normAutofit fontScale="85000" lnSpcReduction="20000"/>
          </a:bodyPr>
          <a:lstStyle/>
          <a:p>
            <a:pPr algn="l"/>
            <a:r>
              <a:rPr lang="en-US" b="1" i="1" dirty="0">
                <a:latin typeface="Times New Roman" charset="0"/>
                <a:ea typeface="Times New Roman" charset="0"/>
                <a:cs typeface="Times New Roman" charset="0"/>
              </a:rPr>
              <a:t>Mayra Cruz</a:t>
            </a:r>
            <a:r>
              <a:rPr lang="en-US" i="1" dirty="0">
                <a:latin typeface="Times New Roman" charset="0"/>
                <a:ea typeface="Times New Roman" charset="0"/>
                <a:cs typeface="Times New Roman" charset="0"/>
              </a:rPr>
              <a:t>, ASCCC Area B Representative </a:t>
            </a:r>
            <a:endParaRPr lang="en-US" b="1" i="1" dirty="0">
              <a:latin typeface="Times New Roman" charset="0"/>
              <a:ea typeface="Times New Roman" charset="0"/>
              <a:cs typeface="Times New Roman" charset="0"/>
            </a:endParaRPr>
          </a:p>
          <a:p>
            <a:pPr algn="l"/>
            <a:r>
              <a:rPr lang="en-US" b="1" i="1" dirty="0" err="1">
                <a:latin typeface="Times New Roman" charset="0"/>
                <a:ea typeface="Times New Roman" charset="0"/>
                <a:cs typeface="Times New Roman" charset="0"/>
              </a:rPr>
              <a:t>Ginni</a:t>
            </a:r>
            <a:r>
              <a:rPr lang="en-US" b="1" i="1" dirty="0">
                <a:latin typeface="Times New Roman" charset="0"/>
                <a:ea typeface="Times New Roman" charset="0"/>
                <a:cs typeface="Times New Roman" charset="0"/>
              </a:rPr>
              <a:t> May</a:t>
            </a:r>
            <a:r>
              <a:rPr lang="en-US" dirty="0">
                <a:latin typeface="Times New Roman" charset="0"/>
                <a:ea typeface="Times New Roman" charset="0"/>
                <a:cs typeface="Times New Roman" charset="0"/>
              </a:rPr>
              <a:t>, </a:t>
            </a:r>
            <a:r>
              <a:rPr lang="en-US" i="1" dirty="0">
                <a:latin typeface="Times New Roman" charset="0"/>
                <a:ea typeface="Times New Roman" charset="0"/>
                <a:cs typeface="Times New Roman" charset="0"/>
              </a:rPr>
              <a:t>ASCCC Treasurer, Curriculum Chair</a:t>
            </a:r>
          </a:p>
          <a:p>
            <a:pPr algn="l"/>
            <a:r>
              <a:rPr lang="en-US" b="1" i="1" dirty="0">
                <a:latin typeface="Times New Roman" charset="0"/>
                <a:ea typeface="Times New Roman" charset="0"/>
                <a:cs typeface="Times New Roman" charset="0"/>
              </a:rPr>
              <a:t>Alice Perez</a:t>
            </a:r>
            <a:r>
              <a:rPr lang="en-US" dirty="0">
                <a:latin typeface="Times New Roman" charset="0"/>
                <a:ea typeface="Times New Roman" charset="0"/>
                <a:cs typeface="Times New Roman" charset="0"/>
              </a:rPr>
              <a:t>, </a:t>
            </a:r>
            <a:r>
              <a:rPr lang="en-US" i="1" dirty="0">
                <a:latin typeface="Times New Roman" charset="0"/>
                <a:ea typeface="Times New Roman" charset="0"/>
                <a:cs typeface="Times New Roman" charset="0"/>
              </a:rPr>
              <a:t>CCCCO Vice-Chancellor Academic Affairs</a:t>
            </a:r>
          </a:p>
          <a:p>
            <a:endParaRPr lang="en-US" dirty="0">
              <a:solidFill>
                <a:srgbClr val="FF0000"/>
              </a:solidFill>
              <a:latin typeface="Times New Roman" charset="0"/>
              <a:ea typeface="Times New Roman" charset="0"/>
              <a:cs typeface="Times New Roman" charset="0"/>
            </a:endParaRPr>
          </a:p>
          <a:p>
            <a:r>
              <a:rPr lang="en-US" sz="1600" dirty="0">
                <a:solidFill>
                  <a:srgbClr val="FF0000"/>
                </a:solidFill>
                <a:latin typeface="Times New Roman" charset="0"/>
                <a:ea typeface="Times New Roman" charset="0"/>
                <a:cs typeface="Times New Roman" charset="0"/>
              </a:rPr>
              <a:t>Spring Plenary Session, Westin San Francisco Airport</a:t>
            </a:r>
          </a:p>
          <a:p>
            <a:r>
              <a:rPr lang="en-US" sz="1600" dirty="0">
                <a:solidFill>
                  <a:srgbClr val="FF0000"/>
                </a:solidFill>
                <a:latin typeface="Times New Roman" charset="0"/>
                <a:ea typeface="Times New Roman" charset="0"/>
                <a:cs typeface="Times New Roman" charset="0"/>
              </a:rPr>
              <a:t> April 11, 2019, 4:15-5:30</a:t>
            </a:r>
          </a:p>
        </p:txBody>
      </p:sp>
      <p:pic>
        <p:nvPicPr>
          <p:cNvPr id="8" name="Google Shape;179;p25">
            <a:extLst>
              <a:ext uri="{FF2B5EF4-FFF2-40B4-BE49-F238E27FC236}">
                <a16:creationId xmlns:a16="http://schemas.microsoft.com/office/drawing/2014/main" id="{FE9004C5-C2D5-7E47-A847-ABA3D0850789}"/>
              </a:ext>
            </a:extLst>
          </p:cNvPr>
          <p:cNvPicPr preferRelativeResize="0"/>
          <p:nvPr/>
        </p:nvPicPr>
        <p:blipFill rotWithShape="1">
          <a:blip r:embed="rId2">
            <a:alphaModFix/>
          </a:blip>
          <a:srcRect/>
          <a:stretch/>
        </p:blipFill>
        <p:spPr>
          <a:xfrm>
            <a:off x="2840425" y="552566"/>
            <a:ext cx="3577450" cy="827100"/>
          </a:xfrm>
          <a:prstGeom prst="rect">
            <a:avLst/>
          </a:prstGeom>
          <a:noFill/>
          <a:ln>
            <a:noFill/>
          </a:ln>
        </p:spPr>
      </p:pic>
      <p:pic>
        <p:nvPicPr>
          <p:cNvPr id="1026" name="Picture 2" descr="/var/folders/fp/kwshhw0j4clbcdfcvhq0ys5h0000gn/T/com.microsoft.Powerpoint/WebArchiveCopyPasteTempFiles/cidimage002.jpg@01D4E4AE.DD4DC190">
            <a:extLst>
              <a:ext uri="{FF2B5EF4-FFF2-40B4-BE49-F238E27FC236}">
                <a16:creationId xmlns:a16="http://schemas.microsoft.com/office/drawing/2014/main" id="{17EA5057-E295-694C-966A-BF9C42A800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58100" y="552566"/>
            <a:ext cx="990600" cy="9906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88B231F9-D3F6-644B-B3DC-6CFF162985FC}"/>
              </a:ext>
            </a:extLst>
          </p:cNvPr>
          <p:cNvPicPr>
            <a:picLocks noChangeAspect="1"/>
          </p:cNvPicPr>
          <p:nvPr/>
        </p:nvPicPr>
        <p:blipFill>
          <a:blip r:embed="rId4"/>
          <a:stretch>
            <a:fillRect/>
          </a:stretch>
        </p:blipFill>
        <p:spPr>
          <a:xfrm>
            <a:off x="8864897" y="4341330"/>
            <a:ext cx="2608646" cy="1732750"/>
          </a:xfrm>
          <a:prstGeom prst="rect">
            <a:avLst/>
          </a:prstGeom>
        </p:spPr>
      </p:pic>
    </p:spTree>
    <p:extLst>
      <p:ext uri="{BB962C8B-B14F-4D97-AF65-F5344CB8AC3E}">
        <p14:creationId xmlns:p14="http://schemas.microsoft.com/office/powerpoint/2010/main" val="779132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1627322" y="681925"/>
            <a:ext cx="8849531" cy="619933"/>
          </a:xfrm>
        </p:spPr>
        <p:txBody>
          <a:bodyPr>
            <a:normAutofit fontScale="90000"/>
          </a:bodyPr>
          <a:lstStyle/>
          <a:p>
            <a:pPr algn="ctr"/>
            <a:r>
              <a:rPr lang="en-US" sz="4000" b="1" dirty="0">
                <a:solidFill>
                  <a:srgbClr val="0070C0"/>
                </a:solidFill>
                <a:latin typeface="Times New Roman" panose="02020603050405020304" pitchFamily="18" charset="0"/>
                <a:cs typeface="Times New Roman" panose="02020603050405020304" pitchFamily="18" charset="0"/>
              </a:rPr>
              <a:t>SB 1071 (Roth, 2018)</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63387" y="1434353"/>
            <a:ext cx="10804087" cy="5116349"/>
          </a:xfrm>
        </p:spPr>
        <p:txBody>
          <a:bodyPr>
            <a:normAutofit fontScale="92500" lnSpcReduction="10000"/>
          </a:bodyPr>
          <a:lstStyle/>
          <a:p>
            <a:pPr marL="0" indent="0" algn="ctr">
              <a:buClr>
                <a:srgbClr val="0070C0"/>
              </a:buClr>
              <a:buNone/>
            </a:pPr>
            <a:r>
              <a:rPr lang="en-US" sz="3000" dirty="0">
                <a:latin typeface="Times New Roman" panose="02020603050405020304" pitchFamily="18" charset="0"/>
                <a:cs typeface="Times New Roman" panose="02020603050405020304" pitchFamily="18" charset="0"/>
              </a:rPr>
              <a:t>Approved by the governor on September 19, 2018</a:t>
            </a:r>
          </a:p>
          <a:p>
            <a:pPr marL="0" indent="0" fontAlgn="base">
              <a:buNone/>
            </a:pPr>
            <a:r>
              <a:rPr lang="en-US" dirty="0">
                <a:latin typeface="Times New Roman" panose="02020603050405020304" pitchFamily="18" charset="0"/>
                <a:cs typeface="Times New Roman" panose="02020603050405020304" pitchFamily="18" charset="0"/>
              </a:rPr>
              <a:t>The Office of the Chancellor of the California Community Colleges, in collaboration with the Academic Senate for the California Community Colleges, shall:</a:t>
            </a:r>
          </a:p>
          <a:p>
            <a:pPr marL="0" indent="0" fontAlgn="base">
              <a:buNone/>
            </a:pPr>
            <a:r>
              <a:rPr lang="en-US" dirty="0">
                <a:latin typeface="Times New Roman" panose="02020603050405020304" pitchFamily="18" charset="0"/>
                <a:cs typeface="Times New Roman" panose="02020603050405020304" pitchFamily="18" charset="0"/>
              </a:rPr>
              <a:t>Establish a consistent policy for awarding course credit for prior military education, training, and service for general education within the California Community Colleges, and consider granting credit to a student who has an official Joint Services Transcript containing courses that have been evaluated by the American Council on Education with full descriptions and credit recommendations.</a:t>
            </a:r>
          </a:p>
          <a:p>
            <a:pPr fontAlgn="base"/>
            <a:r>
              <a:rPr lang="en-US" dirty="0">
                <a:latin typeface="Times New Roman" panose="02020603050405020304" pitchFamily="18" charset="0"/>
                <a:cs typeface="Times New Roman" panose="02020603050405020304" pitchFamily="18" charset="0"/>
              </a:rPr>
              <a:t>September 1, 2019 a consistent statewide policy</a:t>
            </a:r>
          </a:p>
          <a:p>
            <a:pPr fontAlgn="base"/>
            <a:r>
              <a:rPr lang="en-US" dirty="0">
                <a:latin typeface="Times New Roman" panose="02020603050405020304" pitchFamily="18" charset="0"/>
                <a:cs typeface="Times New Roman" panose="02020603050405020304" pitchFamily="18" charset="0"/>
              </a:rPr>
              <a:t>December 31, 2020, each community college district to have a policy consistent with the policy developed by the chancellor. </a:t>
            </a:r>
          </a:p>
          <a:p>
            <a:pPr marL="0" indent="0">
              <a:buClr>
                <a:srgbClr val="0070C0"/>
              </a:buClr>
              <a:buNone/>
            </a:pPr>
            <a:endParaRPr lang="en-US" dirty="0">
              <a:latin typeface="Times New Roman" panose="02020603050405020304" pitchFamily="18" charset="0"/>
              <a:cs typeface="Times New Roman" panose="02020603050405020304" pitchFamily="18" charset="0"/>
            </a:endParaRPr>
          </a:p>
        </p:txBody>
      </p:sp>
      <p:sp>
        <p:nvSpPr>
          <p:cNvPr id="9" name="Rectangle 4">
            <a:extLst>
              <a:ext uri="{FF2B5EF4-FFF2-40B4-BE49-F238E27FC236}">
                <a16:creationId xmlns:a16="http://schemas.microsoft.com/office/drawing/2014/main" id="{A55415E2-C320-DE4D-8401-514B6481713E}"/>
              </a:ext>
            </a:extLst>
          </p:cNvPr>
          <p:cNvSpPr>
            <a:spLocks noChangeArrowheads="1"/>
          </p:cNvSpPr>
          <p:nvPr/>
        </p:nvSpPr>
        <p:spPr bwMode="auto">
          <a:xfrm>
            <a:off x="-674658" y="314010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86385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941685" y="713264"/>
            <a:ext cx="10525790" cy="1246869"/>
          </a:xfrm>
        </p:spPr>
        <p:txBody>
          <a:bodyPr>
            <a:noAutofit/>
          </a:bodyPr>
          <a:lstStyle/>
          <a:p>
            <a:pPr marL="457200" lvl="1" algn="ctr">
              <a:buClr>
                <a:srgbClr val="0070C0"/>
              </a:buClr>
            </a:pPr>
            <a:r>
              <a:rPr lang="en-US" sz="3600" b="1" dirty="0">
                <a:solidFill>
                  <a:srgbClr val="0070C0"/>
                </a:solidFill>
                <a:latin typeface="Times New Roman" panose="02020603050405020304" pitchFamily="18" charset="0"/>
                <a:cs typeface="Times New Roman" panose="02020603050405020304" pitchFamily="18" charset="0"/>
              </a:rPr>
              <a:t>Draft Title 5 Changes to §55050 – </a:t>
            </a:r>
            <a:br>
              <a:rPr lang="en-US" sz="3600" b="1" dirty="0">
                <a:solidFill>
                  <a:srgbClr val="0070C0"/>
                </a:solidFill>
                <a:latin typeface="Times New Roman" panose="02020603050405020304" pitchFamily="18" charset="0"/>
                <a:cs typeface="Times New Roman" panose="02020603050405020304" pitchFamily="18" charset="0"/>
              </a:rPr>
            </a:br>
            <a:r>
              <a:rPr lang="en-US" sz="3600" b="1" u="sng" dirty="0">
                <a:solidFill>
                  <a:srgbClr val="0070C0"/>
                </a:solidFill>
                <a:latin typeface="Times New Roman" panose="02020603050405020304" pitchFamily="18" charset="0"/>
                <a:cs typeface="Times New Roman" panose="02020603050405020304" pitchFamily="18" charset="0"/>
              </a:rPr>
              <a:t>Credit for Prior Learning</a:t>
            </a:r>
            <a:r>
              <a:rPr lang="en-US" sz="3600" b="1" dirty="0">
                <a:solidFill>
                  <a:srgbClr val="0070C0"/>
                </a:solidFill>
                <a:latin typeface="Times New Roman" panose="02020603050405020304" pitchFamily="18" charset="0"/>
                <a:cs typeface="Times New Roman" panose="02020603050405020304" pitchFamily="18" charset="0"/>
              </a:rPr>
              <a:t> </a:t>
            </a:r>
            <a:r>
              <a:rPr lang="en-US" sz="3600" b="1" strike="sngStrike" dirty="0">
                <a:solidFill>
                  <a:srgbClr val="0070C0"/>
                </a:solidFill>
                <a:latin typeface="Times New Roman" panose="02020603050405020304" pitchFamily="18" charset="0"/>
                <a:cs typeface="Times New Roman" panose="02020603050405020304" pitchFamily="18" charset="0"/>
              </a:rPr>
              <a:t>Credit by Examination</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59567" y="2353456"/>
            <a:ext cx="10807908" cy="4197246"/>
          </a:xfrm>
        </p:spPr>
        <p:txBody>
          <a:bodyPr>
            <a:normAutofit/>
          </a:bodyPr>
          <a:lstStyle/>
          <a:p>
            <a:pPr marL="457200" indent="-457200">
              <a:buClr>
                <a:srgbClr val="0070C0"/>
              </a:buClr>
              <a:buAutoNum type="arabicPeriod"/>
            </a:pPr>
            <a:r>
              <a:rPr lang="en-US" sz="2400" dirty="0">
                <a:solidFill>
                  <a:srgbClr val="262626"/>
                </a:solidFill>
                <a:latin typeface="Times New Roman" panose="02020603050405020304" pitchFamily="18" charset="0"/>
                <a:cs typeface="Times New Roman" panose="02020603050405020304" pitchFamily="18" charset="0"/>
              </a:rPr>
              <a:t>Title of section change – Credit by Exam is under the umbrella of Credit for Prior Learning (CPL)</a:t>
            </a:r>
          </a:p>
          <a:p>
            <a:pPr marL="457200" indent="-457200">
              <a:buClr>
                <a:srgbClr val="0070C0"/>
              </a:buClr>
              <a:buAutoNum type="arabicPeriod"/>
            </a:pPr>
            <a:r>
              <a:rPr lang="en-US" sz="2400" dirty="0">
                <a:solidFill>
                  <a:srgbClr val="262626"/>
                </a:solidFill>
                <a:latin typeface="Times New Roman" panose="02020603050405020304" pitchFamily="18" charset="0"/>
                <a:cs typeface="Times New Roman" panose="02020603050405020304" pitchFamily="18" charset="0"/>
              </a:rPr>
              <a:t>Implements SB 1071 (Roth, 2018)</a:t>
            </a:r>
          </a:p>
          <a:p>
            <a:pPr marL="457200" indent="-457200">
              <a:buClr>
                <a:srgbClr val="0070C0"/>
              </a:buClr>
              <a:buAutoNum type="arabicPeriod"/>
            </a:pPr>
            <a:r>
              <a:rPr lang="en-US" sz="2400" dirty="0">
                <a:solidFill>
                  <a:srgbClr val="262626"/>
                </a:solidFill>
                <a:latin typeface="Times New Roman" panose="02020603050405020304" pitchFamily="18" charset="0"/>
                <a:cs typeface="Times New Roman" panose="02020603050405020304" pitchFamily="18" charset="0"/>
              </a:rPr>
              <a:t>Maintains Credit by Exam regulations in subsections</a:t>
            </a:r>
          </a:p>
          <a:p>
            <a:pPr marL="457200" indent="-457200">
              <a:buClr>
                <a:srgbClr val="0070C0"/>
              </a:buClr>
              <a:buAutoNum type="arabicPeriod"/>
            </a:pPr>
            <a:r>
              <a:rPr lang="en-US" sz="2400" dirty="0">
                <a:solidFill>
                  <a:srgbClr val="262626"/>
                </a:solidFill>
                <a:latin typeface="Times New Roman" panose="02020603050405020304" pitchFamily="18" charset="0"/>
                <a:cs typeface="Times New Roman" panose="02020603050405020304" pitchFamily="18" charset="0"/>
              </a:rPr>
              <a:t>Provides students the right to accept, deny (</a:t>
            </a:r>
            <a:r>
              <a:rPr lang="en-US" sz="2400" i="1" dirty="0">
                <a:solidFill>
                  <a:srgbClr val="262626"/>
                </a:solidFill>
                <a:latin typeface="Times New Roman" panose="02020603050405020304" pitchFamily="18" charset="0"/>
                <a:cs typeface="Times New Roman" panose="02020603050405020304" pitchFamily="18" charset="0"/>
              </a:rPr>
              <a:t>or decline</a:t>
            </a:r>
            <a:r>
              <a:rPr lang="en-US" sz="2400" dirty="0">
                <a:solidFill>
                  <a:srgbClr val="262626"/>
                </a:solidFill>
                <a:latin typeface="Times New Roman" panose="02020603050405020304" pitchFamily="18" charset="0"/>
                <a:cs typeface="Times New Roman" panose="02020603050405020304" pitchFamily="18" charset="0"/>
              </a:rPr>
              <a:t>) or appeal credit for prior learning, as it could impact financial aid or GI benefits—does not apply to grade in credit by exam</a:t>
            </a: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marL="457200" indent="-457200">
              <a:buClr>
                <a:srgbClr val="0070C0"/>
              </a:buClr>
              <a:buAutoNum type="arabicPeriod"/>
            </a:pPr>
            <a:endParaRPr lang="en-US" sz="2400" dirty="0">
              <a:solidFill>
                <a:srgbClr val="262626"/>
              </a:solidFill>
              <a:latin typeface="Times New Roman" panose="02020603050405020304" pitchFamily="18" charset="0"/>
              <a:cs typeface="Times New Roman" panose="02020603050405020304" pitchFamily="18" charset="0"/>
            </a:endParaRPr>
          </a:p>
          <a:p>
            <a:pPr marL="457200" indent="-457200">
              <a:buClr>
                <a:srgbClr val="0070C0"/>
              </a:buClr>
              <a:buAutoNum type="arabicPeriod"/>
            </a:pPr>
            <a:endParaRPr lang="en-US" sz="2400" dirty="0">
              <a:solidFill>
                <a:srgbClr val="262626"/>
              </a:solidFill>
              <a:latin typeface="Times New Roman" panose="02020603050405020304" pitchFamily="18" charset="0"/>
              <a:cs typeface="Times New Roman" panose="02020603050405020304" pitchFamily="18" charset="0"/>
            </a:endParaRPr>
          </a:p>
          <a:p>
            <a:pPr>
              <a:buClr>
                <a:srgbClr val="0070C0"/>
              </a:buClr>
            </a:pPr>
            <a:endParaRPr lang="en-US" sz="2400" dirty="0">
              <a:solidFill>
                <a:srgbClr val="262626"/>
              </a:solidFill>
              <a:latin typeface="Times New Roman" panose="02020603050405020304" pitchFamily="18" charset="0"/>
              <a:cs typeface="Times New Roman" panose="02020603050405020304" pitchFamily="18" charset="0"/>
            </a:endParaRPr>
          </a:p>
        </p:txBody>
      </p:sp>
      <p:sp>
        <p:nvSpPr>
          <p:cNvPr id="9" name="Rectangle 4">
            <a:extLst>
              <a:ext uri="{FF2B5EF4-FFF2-40B4-BE49-F238E27FC236}">
                <a16:creationId xmlns:a16="http://schemas.microsoft.com/office/drawing/2014/main" id="{A55415E2-C320-DE4D-8401-514B6481713E}"/>
              </a:ext>
            </a:extLst>
          </p:cNvPr>
          <p:cNvSpPr>
            <a:spLocks noChangeArrowheads="1"/>
          </p:cNvSpPr>
          <p:nvPr/>
        </p:nvSpPr>
        <p:spPr bwMode="auto">
          <a:xfrm>
            <a:off x="-674658" y="314010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13572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3108D-B2E7-F546-A8A1-FD37BF9122A6}"/>
              </a:ext>
            </a:extLst>
          </p:cNvPr>
          <p:cNvSpPr>
            <a:spLocks noGrp="1"/>
          </p:cNvSpPr>
          <p:nvPr>
            <p:ph type="ctrTitle"/>
          </p:nvPr>
        </p:nvSpPr>
        <p:spPr/>
        <p:txBody>
          <a:bodyPr/>
          <a:lstStyle/>
          <a:p>
            <a:r>
              <a:rPr lang="en-US" b="1" dirty="0">
                <a:solidFill>
                  <a:srgbClr val="0070C0"/>
                </a:solidFill>
                <a:latin typeface="Times New Roman" panose="02020603050405020304" pitchFamily="18" charset="0"/>
                <a:cs typeface="Times New Roman" panose="02020603050405020304" pitchFamily="18" charset="0"/>
              </a:rPr>
              <a:t>Noncredit Curriculum</a:t>
            </a:r>
          </a:p>
        </p:txBody>
      </p:sp>
      <p:sp>
        <p:nvSpPr>
          <p:cNvPr id="3" name="Subtitle 2">
            <a:extLst>
              <a:ext uri="{FF2B5EF4-FFF2-40B4-BE49-F238E27FC236}">
                <a16:creationId xmlns:a16="http://schemas.microsoft.com/office/drawing/2014/main" id="{CDE41DDE-B039-DB4C-849E-EDA8F5B6124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76667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E5682-8F49-6D41-BB19-2BB3D44C1068}"/>
              </a:ext>
            </a:extLst>
          </p:cNvPr>
          <p:cNvSpPr>
            <a:spLocks noGrp="1"/>
          </p:cNvSpPr>
          <p:nvPr>
            <p:ph type="title"/>
          </p:nvPr>
        </p:nvSpPr>
        <p:spPr/>
        <p:txBody>
          <a:bodyPr>
            <a:normAutofit/>
          </a:bodyPr>
          <a:lstStyle/>
          <a:p>
            <a:pPr algn="ctr"/>
            <a:r>
              <a:rPr lang="en-US" sz="4000" b="1" dirty="0">
                <a:solidFill>
                  <a:srgbClr val="0070C0"/>
                </a:solidFill>
                <a:latin typeface="Times New Roman" panose="02020603050405020304" pitchFamily="18" charset="0"/>
                <a:cs typeface="Times New Roman" panose="02020603050405020304" pitchFamily="18" charset="0"/>
              </a:rPr>
              <a:t>Leading to ASCCC Resolution 9.02 F18  </a:t>
            </a:r>
            <a:endParaRPr lang="en-US" sz="4000" dirty="0"/>
          </a:p>
        </p:txBody>
      </p:sp>
      <p:sp>
        <p:nvSpPr>
          <p:cNvPr id="3" name="Content Placeholder 2">
            <a:extLst>
              <a:ext uri="{FF2B5EF4-FFF2-40B4-BE49-F238E27FC236}">
                <a16:creationId xmlns:a16="http://schemas.microsoft.com/office/drawing/2014/main" id="{5C6AAD5A-F453-194D-8941-217FA4D336F9}"/>
              </a:ext>
            </a:extLst>
          </p:cNvPr>
          <p:cNvSpPr>
            <a:spLocks noGrp="1"/>
          </p:cNvSpPr>
          <p:nvPr>
            <p:ph idx="1"/>
          </p:nvPr>
        </p:nvSpPr>
        <p:spPr/>
        <p:txBody>
          <a:bodyPr>
            <a:normAutofit fontScale="77500" lnSpcReduction="20000"/>
          </a:bodyPr>
          <a:lstStyle/>
          <a:p>
            <a:pPr>
              <a:buClr>
                <a:srgbClr val="0070C0"/>
              </a:buClr>
            </a:pPr>
            <a:r>
              <a:rPr lang="en-US" dirty="0">
                <a:latin typeface="Times New Roman" panose="02020603050405020304" pitchFamily="18" charset="0"/>
                <a:cs typeface="Times New Roman" panose="02020603050405020304" pitchFamily="18" charset="0"/>
              </a:rPr>
              <a:t>Colleges can have equivalent versions of credit and noncredit courses (usually seen in ESL or short term vocational).</a:t>
            </a:r>
          </a:p>
          <a:p>
            <a:pPr>
              <a:buClr>
                <a:srgbClr val="0070C0"/>
              </a:buClr>
            </a:pPr>
            <a:r>
              <a:rPr lang="en-US" dirty="0">
                <a:latin typeface="Times New Roman" panose="02020603050405020304" pitchFamily="18" charset="0"/>
                <a:cs typeface="Times New Roman" panose="02020603050405020304" pitchFamily="18" charset="0"/>
              </a:rPr>
              <a:t>These courses can be scheduled at the same time, with the same instructor (instructor must meet credit minimum qualifications) and have credit and noncredit students enrolled.</a:t>
            </a:r>
          </a:p>
          <a:p>
            <a:pPr>
              <a:buClr>
                <a:srgbClr val="0070C0"/>
              </a:buClr>
            </a:pPr>
            <a:r>
              <a:rPr lang="en-US" dirty="0">
                <a:latin typeface="Times New Roman" panose="02020603050405020304" pitchFamily="18" charset="0"/>
                <a:cs typeface="Times New Roman" panose="02020603050405020304" pitchFamily="18" charset="0"/>
              </a:rPr>
              <a:t>Colleges can choose whether they allow noncredit students to petition for course credit through credit by exam.</a:t>
            </a:r>
          </a:p>
          <a:p>
            <a:pPr>
              <a:buClr>
                <a:srgbClr val="0070C0"/>
              </a:buClr>
            </a:pPr>
            <a:r>
              <a:rPr lang="en-US" dirty="0">
                <a:latin typeface="Times New Roman" panose="02020603050405020304" pitchFamily="18" charset="0"/>
                <a:cs typeface="Times New Roman" panose="02020603050405020304" pitchFamily="18" charset="0"/>
              </a:rPr>
              <a:t>These types of courses can be helpful for students that are transitioning from noncredit into credit.</a:t>
            </a:r>
          </a:p>
          <a:p>
            <a:pPr>
              <a:buClr>
                <a:srgbClr val="0070C0"/>
              </a:buClr>
            </a:pPr>
            <a:r>
              <a:rPr lang="en-US" dirty="0">
                <a:latin typeface="Times New Roman" panose="02020603050405020304" pitchFamily="18" charset="0"/>
                <a:cs typeface="Times New Roman" panose="02020603050405020304" pitchFamily="18" charset="0"/>
              </a:rPr>
              <a:t>5C has recommended automated approval of a noncredit course that mirrors an approved credit course – February 2018/March 2019</a:t>
            </a:r>
          </a:p>
          <a:p>
            <a:pPr>
              <a:buClr>
                <a:srgbClr val="0070C0"/>
              </a:buClr>
            </a:pPr>
            <a:r>
              <a:rPr lang="en-US" dirty="0">
                <a:latin typeface="Times New Roman" panose="02020603050405020304" pitchFamily="18" charset="0"/>
                <a:cs typeface="Times New Roman" panose="02020603050405020304" pitchFamily="18" charset="0"/>
              </a:rPr>
              <a:t>Curriculum approval time is lengthy – timely approval and control number generation is imperative.</a:t>
            </a:r>
          </a:p>
          <a:p>
            <a:pPr>
              <a:buClr>
                <a:srgbClr val="0070C0"/>
              </a:buClr>
            </a:pPr>
            <a:r>
              <a:rPr lang="en-US" dirty="0">
                <a:latin typeface="Times New Roman" panose="02020603050405020304" pitchFamily="18" charset="0"/>
                <a:cs typeface="Times New Roman" panose="02020603050405020304" pitchFamily="18" charset="0"/>
              </a:rPr>
              <a:t>Colleges can require a noncredit support course to implement AB 705.</a:t>
            </a:r>
          </a:p>
          <a:p>
            <a:pPr>
              <a:buClr>
                <a:srgbClr val="0070C0"/>
              </a:buCl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4850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83758-F898-EC41-A638-8265366278AB}"/>
              </a:ext>
            </a:extLst>
          </p:cNvPr>
          <p:cNvSpPr>
            <a:spLocks noGrp="1"/>
          </p:cNvSpPr>
          <p:nvPr>
            <p:ph type="title"/>
          </p:nvPr>
        </p:nvSpPr>
        <p:spPr/>
        <p:txBody>
          <a:bodyPr/>
          <a:lstStyle/>
          <a:p>
            <a:pPr algn="ctr"/>
            <a:r>
              <a:rPr lang="en-US" b="1" dirty="0">
                <a:solidFill>
                  <a:srgbClr val="0070C0"/>
                </a:solidFill>
                <a:latin typeface="Times New Roman" panose="02020603050405020304" pitchFamily="18" charset="0"/>
                <a:cs typeface="Times New Roman" panose="02020603050405020304" pitchFamily="18" charset="0"/>
              </a:rPr>
              <a:t>ASCCC Resolution 9.02 F18</a:t>
            </a:r>
          </a:p>
        </p:txBody>
      </p:sp>
      <p:sp>
        <p:nvSpPr>
          <p:cNvPr id="3" name="Content Placeholder 2">
            <a:extLst>
              <a:ext uri="{FF2B5EF4-FFF2-40B4-BE49-F238E27FC236}">
                <a16:creationId xmlns:a16="http://schemas.microsoft.com/office/drawing/2014/main" id="{BE746743-3581-A446-89CF-30E70964E724}"/>
              </a:ext>
            </a:extLst>
          </p:cNvPr>
          <p:cNvSpPr>
            <a:spLocks noGrp="1"/>
          </p:cNvSpPr>
          <p:nvPr>
            <p:ph idx="1"/>
          </p:nvPr>
        </p:nvSpPr>
        <p:spPr>
          <a:xfrm>
            <a:off x="838200" y="1620308"/>
            <a:ext cx="10515600" cy="4831291"/>
          </a:xfrm>
        </p:spPr>
        <p:txBody>
          <a:bodyPr>
            <a:normAutofit/>
          </a:bodyPr>
          <a:lstStyle/>
          <a:p>
            <a:pPr marL="0" indent="0" algn="ctr">
              <a:buClr>
                <a:srgbClr val="0070C0"/>
              </a:buClr>
              <a:buNone/>
            </a:pPr>
            <a:r>
              <a:rPr lang="en-US" sz="3200" u="sng" dirty="0">
                <a:latin typeface="Times New Roman" panose="02020603050405020304" pitchFamily="18" charset="0"/>
                <a:cs typeface="Times New Roman" panose="02020603050405020304" pitchFamily="18" charset="0"/>
                <a:hlinkClick r:id="rId2"/>
              </a:rPr>
              <a:t>Equalize Noncredit Curriculum Processes to Align with Local Approval of Credit Curriculum Processes</a:t>
            </a:r>
            <a:endParaRPr lang="en-US" sz="3200" u="sng" dirty="0">
              <a:latin typeface="Times New Roman" panose="02020603050405020304" pitchFamily="18" charset="0"/>
              <a:cs typeface="Times New Roman" panose="02020603050405020304" pitchFamily="18" charset="0"/>
            </a:endParaRPr>
          </a:p>
          <a:p>
            <a:pPr marL="0" indent="0">
              <a:buClr>
                <a:srgbClr val="0070C0"/>
              </a:buClr>
              <a:buNone/>
            </a:pPr>
            <a:endParaRPr lang="en-US" dirty="0">
              <a:latin typeface="Times New Roman" panose="02020603050405020304" pitchFamily="18" charset="0"/>
              <a:cs typeface="Times New Roman" panose="02020603050405020304" pitchFamily="18" charset="0"/>
            </a:endParaRPr>
          </a:p>
          <a:p>
            <a:pPr marL="0" indent="0">
              <a:buClr>
                <a:srgbClr val="0070C0"/>
              </a:buClr>
              <a:buNone/>
            </a:pPr>
            <a:r>
              <a:rPr lang="en-US" dirty="0">
                <a:latin typeface="Times New Roman" panose="02020603050405020304" pitchFamily="18" charset="0"/>
                <a:cs typeface="Times New Roman" panose="02020603050405020304" pitchFamily="18" charset="0"/>
              </a:rPr>
              <a:t>Resolved, That the Academic Senate for California Community Colleges work with the California Community Colleges Chancellor’s Office and other stakeholders to equalize noncredit curriculum processes to align with local approval of credit curriculum processes.</a:t>
            </a:r>
          </a:p>
        </p:txBody>
      </p:sp>
    </p:spTree>
    <p:extLst>
      <p:ext uri="{BB962C8B-B14F-4D97-AF65-F5344CB8AC3E}">
        <p14:creationId xmlns:p14="http://schemas.microsoft.com/office/powerpoint/2010/main" val="4242258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E5682-8F49-6D41-BB19-2BB3D44C1068}"/>
              </a:ext>
            </a:extLst>
          </p:cNvPr>
          <p:cNvSpPr>
            <a:spLocks noGrp="1"/>
          </p:cNvSpPr>
          <p:nvPr>
            <p:ph type="title"/>
          </p:nvPr>
        </p:nvSpPr>
        <p:spPr/>
        <p:txBody>
          <a:bodyPr>
            <a:normAutofit/>
          </a:bodyPr>
          <a:lstStyle/>
          <a:p>
            <a:pPr algn="ctr"/>
            <a:r>
              <a:rPr lang="en-US" b="1" dirty="0">
                <a:solidFill>
                  <a:srgbClr val="0070C0"/>
                </a:solidFill>
                <a:latin typeface="Times New Roman" panose="02020603050405020304" pitchFamily="18" charset="0"/>
                <a:cs typeface="Times New Roman" panose="02020603050405020304" pitchFamily="18" charset="0"/>
              </a:rPr>
              <a:t>Credit Curriculum Approval</a:t>
            </a:r>
            <a:endParaRPr lang="en-US" dirty="0"/>
          </a:p>
        </p:txBody>
      </p:sp>
      <p:sp>
        <p:nvSpPr>
          <p:cNvPr id="3" name="Content Placeholder 2">
            <a:extLst>
              <a:ext uri="{FF2B5EF4-FFF2-40B4-BE49-F238E27FC236}">
                <a16:creationId xmlns:a16="http://schemas.microsoft.com/office/drawing/2014/main" id="{5C6AAD5A-F453-194D-8941-217FA4D336F9}"/>
              </a:ext>
            </a:extLst>
          </p:cNvPr>
          <p:cNvSpPr>
            <a:spLocks noGrp="1"/>
          </p:cNvSpPr>
          <p:nvPr>
            <p:ph idx="1"/>
          </p:nvPr>
        </p:nvSpPr>
        <p:spPr/>
        <p:txBody>
          <a:bodyPr>
            <a:normAutofit fontScale="92500" lnSpcReduction="10000"/>
          </a:bodyPr>
          <a:lstStyle/>
          <a:p>
            <a:pPr marL="0" indent="0" algn="ctr">
              <a:buClr>
                <a:srgbClr val="0070C0"/>
              </a:buClr>
              <a:buNone/>
            </a:pPr>
            <a:r>
              <a:rPr lang="en-US" dirty="0">
                <a:latin typeface="Times New Roman" panose="02020603050405020304" pitchFamily="18" charset="0"/>
                <a:cs typeface="Times New Roman" panose="02020603050405020304" pitchFamily="18" charset="0"/>
              </a:rPr>
              <a:t>Automated Curriculum Approval</a:t>
            </a:r>
          </a:p>
          <a:p>
            <a:pPr>
              <a:buClr>
                <a:srgbClr val="0070C0"/>
              </a:buClr>
            </a:pPr>
            <a:r>
              <a:rPr lang="en-US" dirty="0">
                <a:latin typeface="Times New Roman" panose="02020603050405020304" pitchFamily="18" charset="0"/>
                <a:cs typeface="Times New Roman" panose="02020603050405020304" pitchFamily="18" charset="0"/>
              </a:rPr>
              <a:t>Recommended by Curriculum Committee/Academic Senate </a:t>
            </a:r>
          </a:p>
          <a:p>
            <a:pPr>
              <a:buClr>
                <a:srgbClr val="0070C0"/>
              </a:buClr>
            </a:pPr>
            <a:r>
              <a:rPr lang="en-US" dirty="0">
                <a:latin typeface="Times New Roman" panose="02020603050405020304" pitchFamily="18" charset="0"/>
                <a:cs typeface="Times New Roman" panose="02020603050405020304" pitchFamily="18" charset="0"/>
              </a:rPr>
              <a:t>Approved by Local Board of Trustees </a:t>
            </a:r>
          </a:p>
          <a:p>
            <a:pPr>
              <a:buClr>
                <a:srgbClr val="0070C0"/>
              </a:buClr>
            </a:pPr>
            <a:r>
              <a:rPr lang="en-US" dirty="0">
                <a:latin typeface="Times New Roman" panose="02020603050405020304" pitchFamily="18" charset="0"/>
                <a:cs typeface="Times New Roman" panose="02020603050405020304" pitchFamily="18" charset="0"/>
              </a:rPr>
              <a:t>Chaptered by the Chancellor’s Office </a:t>
            </a:r>
          </a:p>
          <a:p>
            <a:pPr>
              <a:buClr>
                <a:srgbClr val="0070C0"/>
              </a:buClr>
            </a:pPr>
            <a:r>
              <a:rPr lang="en-US" dirty="0">
                <a:latin typeface="Times New Roman" panose="02020603050405020304" pitchFamily="18" charset="0"/>
                <a:cs typeface="Times New Roman" panose="02020603050405020304" pitchFamily="18" charset="0"/>
              </a:rPr>
              <a:t>Certified by the Curriculum Chair, CIO, Academic Senate President, CEO:</a:t>
            </a:r>
          </a:p>
          <a:p>
            <a:pPr lvl="1">
              <a:buClr>
                <a:srgbClr val="0070C0"/>
              </a:buClr>
            </a:pPr>
            <a:r>
              <a:rPr lang="en-US" dirty="0">
                <a:latin typeface="Times New Roman" panose="02020603050405020304" pitchFamily="18" charset="0"/>
                <a:cs typeface="Times New Roman" panose="02020603050405020304" pitchFamily="18" charset="0"/>
              </a:rPr>
              <a:t>All credit courses</a:t>
            </a:r>
          </a:p>
          <a:p>
            <a:pPr lvl="1">
              <a:buClr>
                <a:srgbClr val="0070C0"/>
              </a:buClr>
            </a:pPr>
            <a:r>
              <a:rPr lang="en-US" dirty="0">
                <a:latin typeface="Times New Roman" panose="02020603050405020304" pitchFamily="18" charset="0"/>
                <a:cs typeface="Times New Roman" panose="02020603050405020304" pitchFamily="18" charset="0"/>
              </a:rPr>
              <a:t>Modified credit programs with the exception of ADTs</a:t>
            </a:r>
          </a:p>
          <a:p>
            <a:pPr lvl="1">
              <a:buClr>
                <a:srgbClr val="0070C0"/>
              </a:buClr>
            </a:pPr>
            <a:r>
              <a:rPr lang="en-US" dirty="0">
                <a:latin typeface="Times New Roman" panose="02020603050405020304" pitchFamily="18" charset="0"/>
                <a:cs typeface="Times New Roman" panose="02020603050405020304" pitchFamily="18" charset="0"/>
              </a:rPr>
              <a:t>New credit programs with a goal of local program with the exception of new CTE credit programs and Apprenticeship</a:t>
            </a:r>
          </a:p>
          <a:p>
            <a:pPr>
              <a:buClr>
                <a:srgbClr val="0070C0"/>
              </a:buClr>
            </a:pPr>
            <a:r>
              <a:rPr lang="en-US" dirty="0">
                <a:latin typeface="Times New Roman" panose="02020603050405020304" pitchFamily="18" charset="0"/>
                <a:cs typeface="Times New Roman" panose="02020603050405020304" pitchFamily="18" charset="0"/>
              </a:rPr>
              <a:t>The Chancellor may at any time limit or terminate the college district’s ability to self-certify such curriculum.</a:t>
            </a:r>
          </a:p>
          <a:p>
            <a:pPr>
              <a:buClr>
                <a:srgbClr val="0070C0"/>
              </a:buCl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2648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E5682-8F49-6D41-BB19-2BB3D44C1068}"/>
              </a:ext>
            </a:extLst>
          </p:cNvPr>
          <p:cNvSpPr>
            <a:spLocks noGrp="1"/>
          </p:cNvSpPr>
          <p:nvPr>
            <p:ph type="title"/>
          </p:nvPr>
        </p:nvSpPr>
        <p:spPr/>
        <p:txBody>
          <a:bodyPr>
            <a:normAutofit/>
          </a:bodyPr>
          <a:lstStyle/>
          <a:p>
            <a:pPr algn="ctr"/>
            <a:r>
              <a:rPr lang="en-US" b="1" dirty="0">
                <a:solidFill>
                  <a:srgbClr val="0070C0"/>
                </a:solidFill>
                <a:latin typeface="Times New Roman" panose="02020603050405020304" pitchFamily="18" charset="0"/>
                <a:cs typeface="Times New Roman" panose="02020603050405020304" pitchFamily="18" charset="0"/>
              </a:rPr>
              <a:t>Noncredit Curriculum Approval…</a:t>
            </a:r>
            <a:r>
              <a:rPr lang="en-US" b="1" dirty="0">
                <a:solidFill>
                  <a:srgbClr val="FF0000"/>
                </a:solidFill>
                <a:latin typeface="Times New Roman" panose="02020603050405020304" pitchFamily="18" charset="0"/>
                <a:cs typeface="Times New Roman" panose="02020603050405020304" pitchFamily="18" charset="0"/>
              </a:rPr>
              <a:t>concept</a:t>
            </a:r>
            <a:br>
              <a:rPr lang="en-US" b="1" dirty="0">
                <a:solidFill>
                  <a:srgbClr val="FF0000"/>
                </a:solidFill>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Has </a:t>
            </a:r>
            <a:r>
              <a:rPr lang="en-US" sz="3600" b="1" dirty="0">
                <a:solidFill>
                  <a:srgbClr val="FF0000"/>
                </a:solidFill>
                <a:latin typeface="Times New Roman" panose="02020603050405020304" pitchFamily="18" charset="0"/>
                <a:cs typeface="Times New Roman" panose="02020603050405020304" pitchFamily="18" charset="0"/>
              </a:rPr>
              <a:t>not</a:t>
            </a:r>
            <a:r>
              <a:rPr lang="en-US" sz="3600" dirty="0">
                <a:solidFill>
                  <a:srgbClr val="FF0000"/>
                </a:solidFill>
                <a:latin typeface="Times New Roman" panose="02020603050405020304" pitchFamily="18" charset="0"/>
                <a:cs typeface="Times New Roman" panose="02020603050405020304" pitchFamily="18" charset="0"/>
              </a:rPr>
              <a:t> been approved</a:t>
            </a:r>
            <a:endParaRPr lang="en-US" sz="3600" dirty="0">
              <a:solidFill>
                <a:srgbClr val="FF0000"/>
              </a:solidFill>
            </a:endParaRPr>
          </a:p>
        </p:txBody>
      </p:sp>
      <p:sp>
        <p:nvSpPr>
          <p:cNvPr id="3" name="Content Placeholder 2">
            <a:extLst>
              <a:ext uri="{FF2B5EF4-FFF2-40B4-BE49-F238E27FC236}">
                <a16:creationId xmlns:a16="http://schemas.microsoft.com/office/drawing/2014/main" id="{5C6AAD5A-F453-194D-8941-217FA4D336F9}"/>
              </a:ext>
            </a:extLst>
          </p:cNvPr>
          <p:cNvSpPr>
            <a:spLocks noGrp="1"/>
          </p:cNvSpPr>
          <p:nvPr>
            <p:ph idx="1"/>
          </p:nvPr>
        </p:nvSpPr>
        <p:spPr/>
        <p:txBody>
          <a:bodyPr>
            <a:normAutofit fontScale="92500" lnSpcReduction="10000"/>
          </a:bodyPr>
          <a:lstStyle/>
          <a:p>
            <a:pPr marL="0" indent="0" algn="ctr">
              <a:buClr>
                <a:srgbClr val="0070C0"/>
              </a:buClr>
              <a:buNone/>
            </a:pPr>
            <a:r>
              <a:rPr lang="en-US" dirty="0">
                <a:latin typeface="Times New Roman" panose="02020603050405020304" pitchFamily="18" charset="0"/>
                <a:cs typeface="Times New Roman" panose="02020603050405020304" pitchFamily="18" charset="0"/>
              </a:rPr>
              <a:t>Automated Curriculum Approval</a:t>
            </a:r>
          </a:p>
          <a:p>
            <a:pPr>
              <a:buClr>
                <a:srgbClr val="0070C0"/>
              </a:buClr>
            </a:pPr>
            <a:r>
              <a:rPr lang="en-US" dirty="0">
                <a:latin typeface="Times New Roman" panose="02020603050405020304" pitchFamily="18" charset="0"/>
                <a:cs typeface="Times New Roman" panose="02020603050405020304" pitchFamily="18" charset="0"/>
              </a:rPr>
              <a:t>Recommended by Curriculum Committee/Academic Senate </a:t>
            </a:r>
          </a:p>
          <a:p>
            <a:pPr>
              <a:buClr>
                <a:srgbClr val="0070C0"/>
              </a:buClr>
            </a:pPr>
            <a:r>
              <a:rPr lang="en-US" dirty="0">
                <a:latin typeface="Times New Roman" panose="02020603050405020304" pitchFamily="18" charset="0"/>
                <a:cs typeface="Times New Roman" panose="02020603050405020304" pitchFamily="18" charset="0"/>
              </a:rPr>
              <a:t>Approved by Local Board of Trustees </a:t>
            </a:r>
          </a:p>
          <a:p>
            <a:pPr>
              <a:buClr>
                <a:srgbClr val="0070C0"/>
              </a:buClr>
            </a:pPr>
            <a:r>
              <a:rPr lang="en-US" dirty="0">
                <a:latin typeface="Times New Roman" panose="02020603050405020304" pitchFamily="18" charset="0"/>
                <a:cs typeface="Times New Roman" panose="02020603050405020304" pitchFamily="18" charset="0"/>
              </a:rPr>
              <a:t>Chaptered by the Chancellor’s Office </a:t>
            </a:r>
          </a:p>
          <a:p>
            <a:pPr>
              <a:buClr>
                <a:srgbClr val="0070C0"/>
              </a:buClr>
            </a:pPr>
            <a:r>
              <a:rPr lang="en-US" dirty="0">
                <a:latin typeface="Times New Roman" panose="02020603050405020304" pitchFamily="18" charset="0"/>
                <a:cs typeface="Times New Roman" panose="02020603050405020304" pitchFamily="18" charset="0"/>
              </a:rPr>
              <a:t>Certified by the Curriculum Chair, CIO, Academic Senate President, CEO:</a:t>
            </a:r>
          </a:p>
          <a:p>
            <a:pPr lvl="1">
              <a:buClr>
                <a:srgbClr val="0070C0"/>
              </a:buClr>
            </a:pPr>
            <a:r>
              <a:rPr lang="en-US" dirty="0">
                <a:latin typeface="Times New Roman" panose="02020603050405020304" pitchFamily="18" charset="0"/>
                <a:cs typeface="Times New Roman" panose="02020603050405020304" pitchFamily="18" charset="0"/>
              </a:rPr>
              <a:t>All noncredit courses</a:t>
            </a:r>
          </a:p>
          <a:p>
            <a:pPr lvl="1">
              <a:buClr>
                <a:srgbClr val="0070C0"/>
              </a:buClr>
            </a:pPr>
            <a:r>
              <a:rPr lang="en-US" dirty="0">
                <a:latin typeface="Times New Roman" panose="02020603050405020304" pitchFamily="18" charset="0"/>
                <a:cs typeface="Times New Roman" panose="02020603050405020304" pitchFamily="18" charset="0"/>
              </a:rPr>
              <a:t>Modified noncredit programs</a:t>
            </a:r>
          </a:p>
          <a:p>
            <a:pPr lvl="1">
              <a:buClr>
                <a:srgbClr val="0070C0"/>
              </a:buClr>
            </a:pPr>
            <a:r>
              <a:rPr lang="en-US" dirty="0">
                <a:latin typeface="Times New Roman" panose="02020603050405020304" pitchFamily="18" charset="0"/>
                <a:cs typeface="Times New Roman" panose="02020603050405020304" pitchFamily="18" charset="0"/>
              </a:rPr>
              <a:t>New noncredit programs with the exception of CDCP short-term vocational noncredit programs</a:t>
            </a:r>
          </a:p>
          <a:p>
            <a:pPr>
              <a:buClr>
                <a:srgbClr val="0070C0"/>
              </a:buClr>
            </a:pPr>
            <a:r>
              <a:rPr lang="en-US" dirty="0">
                <a:latin typeface="Times New Roman" panose="02020603050405020304" pitchFamily="18" charset="0"/>
                <a:cs typeface="Times New Roman" panose="02020603050405020304" pitchFamily="18" charset="0"/>
              </a:rPr>
              <a:t>The Chancellor may at any time limit or terminate the college district’s ability to self-certify such curriculum.</a:t>
            </a:r>
          </a:p>
          <a:p>
            <a:pPr>
              <a:buClr>
                <a:srgbClr val="0070C0"/>
              </a:buCl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9372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83758-F898-EC41-A638-8265366278AB}"/>
              </a:ext>
            </a:extLst>
          </p:cNvPr>
          <p:cNvSpPr>
            <a:spLocks noGrp="1"/>
          </p:cNvSpPr>
          <p:nvPr>
            <p:ph type="title"/>
          </p:nvPr>
        </p:nvSpPr>
        <p:spPr/>
        <p:txBody>
          <a:bodyPr/>
          <a:lstStyle/>
          <a:p>
            <a:pPr algn="ctr"/>
            <a:r>
              <a:rPr lang="en-US" b="1" dirty="0">
                <a:solidFill>
                  <a:srgbClr val="0070C0"/>
                </a:solidFill>
                <a:latin typeface="Times New Roman" panose="02020603050405020304" pitchFamily="18" charset="0"/>
                <a:cs typeface="Times New Roman" panose="02020603050405020304" pitchFamily="18" charset="0"/>
              </a:rPr>
              <a:t>Draft Title 5 Changes…</a:t>
            </a:r>
          </a:p>
        </p:txBody>
      </p:sp>
      <p:sp>
        <p:nvSpPr>
          <p:cNvPr id="3" name="Content Placeholder 2">
            <a:extLst>
              <a:ext uri="{FF2B5EF4-FFF2-40B4-BE49-F238E27FC236}">
                <a16:creationId xmlns:a16="http://schemas.microsoft.com/office/drawing/2014/main" id="{BE746743-3581-A446-89CF-30E70964E724}"/>
              </a:ext>
            </a:extLst>
          </p:cNvPr>
          <p:cNvSpPr>
            <a:spLocks noGrp="1"/>
          </p:cNvSpPr>
          <p:nvPr>
            <p:ph idx="1"/>
          </p:nvPr>
        </p:nvSpPr>
        <p:spPr>
          <a:xfrm>
            <a:off x="838200" y="1620308"/>
            <a:ext cx="10515600" cy="4831291"/>
          </a:xfrm>
        </p:spPr>
        <p:txBody>
          <a:bodyPr>
            <a:normAutofit/>
          </a:bodyPr>
          <a:lstStyle/>
          <a:p>
            <a:pPr marL="0" indent="0">
              <a:buClr>
                <a:srgbClr val="0070C0"/>
              </a:buClr>
              <a:buNone/>
            </a:pPr>
            <a:r>
              <a:rPr lang="en-US" sz="3000" b="1" dirty="0">
                <a:solidFill>
                  <a:srgbClr val="0070C0"/>
                </a:solidFill>
                <a:latin typeface="Times New Roman" panose="02020603050405020304" pitchFamily="18" charset="0"/>
                <a:cs typeface="Times New Roman" panose="02020603050405020304" pitchFamily="18" charset="0"/>
              </a:rPr>
              <a:t>to implement Streamlined Noncredit Curriculum Approval:</a:t>
            </a:r>
          </a:p>
          <a:p>
            <a:pPr marL="0" indent="0">
              <a:buClr>
                <a:srgbClr val="0070C0"/>
              </a:buClr>
              <a:buNone/>
            </a:pPr>
            <a:r>
              <a:rPr lang="en-US" b="1" dirty="0">
                <a:solidFill>
                  <a:srgbClr val="0070C0"/>
                </a:solidFill>
                <a:latin typeface="Times New Roman" panose="02020603050405020304" pitchFamily="18" charset="0"/>
                <a:cs typeface="Times New Roman" panose="02020603050405020304" pitchFamily="18" charset="0"/>
              </a:rPr>
              <a:t> </a:t>
            </a:r>
          </a:p>
          <a:p>
            <a:pPr>
              <a:buClr>
                <a:srgbClr val="0070C0"/>
              </a:buClr>
            </a:pPr>
            <a:r>
              <a:rPr lang="en-US" dirty="0">
                <a:latin typeface="Times New Roman" panose="02020603050405020304" pitchFamily="18" charset="0"/>
                <a:cs typeface="Times New Roman" panose="02020603050405020304" pitchFamily="18" charset="0"/>
              </a:rPr>
              <a:t>§55150 – Approval of Noncredit Courses and Programs</a:t>
            </a:r>
          </a:p>
          <a:p>
            <a:pPr>
              <a:buClr>
                <a:srgbClr val="0070C0"/>
              </a:buClr>
            </a:pPr>
            <a:r>
              <a:rPr lang="en-US" dirty="0">
                <a:latin typeface="Times New Roman" panose="02020603050405020304" pitchFamily="18" charset="0"/>
                <a:cs typeface="Times New Roman" panose="02020603050405020304" pitchFamily="18" charset="0"/>
              </a:rPr>
              <a:t>§55151 – Career Development and College Preparation</a:t>
            </a:r>
          </a:p>
          <a:p>
            <a:pPr>
              <a:buClr>
                <a:srgbClr val="0070C0"/>
              </a:buClr>
            </a:pPr>
            <a:r>
              <a:rPr lang="en-US" dirty="0">
                <a:latin typeface="Times New Roman" panose="02020603050405020304" pitchFamily="18" charset="0"/>
                <a:cs typeface="Times New Roman" panose="02020603050405020304" pitchFamily="18" charset="0"/>
              </a:rPr>
              <a:t>§55154 – Adult High School Diploma Programs</a:t>
            </a:r>
          </a:p>
          <a:p>
            <a:pPr>
              <a:buClr>
                <a:srgbClr val="0070C0"/>
              </a:buClr>
            </a:pPr>
            <a:r>
              <a:rPr lang="en-US" dirty="0">
                <a:latin typeface="Times New Roman" panose="02020603050405020304" pitchFamily="18" charset="0"/>
                <a:cs typeface="Times New Roman" panose="02020603050405020304" pitchFamily="18" charset="0"/>
              </a:rPr>
              <a:t>§55155 – Noncredit Certificates</a:t>
            </a:r>
          </a:p>
          <a:p>
            <a:pPr>
              <a:buClr>
                <a:srgbClr val="0070C0"/>
              </a:buClr>
            </a:pPr>
            <a:r>
              <a:rPr lang="en-US" dirty="0">
                <a:latin typeface="Times New Roman" panose="02020603050405020304" pitchFamily="18" charset="0"/>
                <a:cs typeface="Times New Roman" panose="02020603050405020304" pitchFamily="18" charset="0"/>
              </a:rPr>
              <a:t>§58160 – Noncredit Course Funding </a:t>
            </a:r>
          </a:p>
        </p:txBody>
      </p:sp>
    </p:spTree>
    <p:extLst>
      <p:ext uri="{BB962C8B-B14F-4D97-AF65-F5344CB8AC3E}">
        <p14:creationId xmlns:p14="http://schemas.microsoft.com/office/powerpoint/2010/main" val="1760597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E5682-8F49-6D41-BB19-2BB3D44C1068}"/>
              </a:ext>
            </a:extLst>
          </p:cNvPr>
          <p:cNvSpPr>
            <a:spLocks noGrp="1"/>
          </p:cNvSpPr>
          <p:nvPr>
            <p:ph type="title"/>
          </p:nvPr>
        </p:nvSpPr>
        <p:spPr>
          <a:xfrm>
            <a:off x="838200" y="669925"/>
            <a:ext cx="10515600" cy="1608054"/>
          </a:xfrm>
        </p:spPr>
        <p:txBody>
          <a:bodyPr>
            <a:normAutofit fontScale="90000"/>
          </a:bodyPr>
          <a:lstStyle/>
          <a:p>
            <a:pPr algn="ctr"/>
            <a:r>
              <a:rPr lang="en-US" b="1" dirty="0">
                <a:solidFill>
                  <a:srgbClr val="0070C0"/>
                </a:solidFill>
                <a:latin typeface="Times New Roman" panose="02020603050405020304" pitchFamily="18" charset="0"/>
                <a:cs typeface="Times New Roman" panose="02020603050405020304" pitchFamily="18" charset="0"/>
              </a:rPr>
              <a:t>Auto Approval and Certification </a:t>
            </a:r>
            <a:br>
              <a:rPr lang="en-US" b="1" dirty="0">
                <a:solidFill>
                  <a:srgbClr val="0070C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DRAFT</a:t>
            </a:r>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under consideration</a:t>
            </a:r>
            <a:r>
              <a:rPr lang="en-US" dirty="0">
                <a:solidFill>
                  <a:srgbClr val="0070C0"/>
                </a:solidFill>
                <a:latin typeface="Times New Roman" panose="02020603050405020304" pitchFamily="18" charset="0"/>
                <a:cs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5C6AAD5A-F453-194D-8941-217FA4D336F9}"/>
              </a:ext>
            </a:extLst>
          </p:cNvPr>
          <p:cNvSpPr>
            <a:spLocks noGrp="1"/>
          </p:cNvSpPr>
          <p:nvPr>
            <p:ph idx="1"/>
          </p:nvPr>
        </p:nvSpPr>
        <p:spPr>
          <a:xfrm>
            <a:off x="838200" y="2614863"/>
            <a:ext cx="10515600" cy="3898984"/>
          </a:xfrm>
        </p:spPr>
        <p:txBody>
          <a:bodyPr>
            <a:normAutofit/>
          </a:bodyPr>
          <a:lstStyle/>
          <a:p>
            <a:pPr>
              <a:buClr>
                <a:srgbClr val="0070C0"/>
              </a:buClr>
            </a:pPr>
            <a:r>
              <a:rPr lang="en-US" dirty="0">
                <a:latin typeface="Times New Roman" panose="02020603050405020304" pitchFamily="18" charset="0"/>
                <a:cs typeface="Times New Roman" panose="02020603050405020304" pitchFamily="18" charset="0"/>
              </a:rPr>
              <a:t>Drafted by Noncredit Committee at CCCCO</a:t>
            </a:r>
          </a:p>
          <a:p>
            <a:pPr>
              <a:buClr>
                <a:srgbClr val="0070C0"/>
              </a:buClr>
            </a:pPr>
            <a:r>
              <a:rPr lang="en-US" dirty="0">
                <a:latin typeface="Times New Roman" panose="02020603050405020304" pitchFamily="18" charset="0"/>
                <a:cs typeface="Times New Roman" panose="02020603050405020304" pitchFamily="18" charset="0"/>
              </a:rPr>
              <a:t>Reviewed and recommended for approval by 5C</a:t>
            </a:r>
          </a:p>
          <a:p>
            <a:pPr>
              <a:buClr>
                <a:srgbClr val="0070C0"/>
              </a:buClr>
            </a:pPr>
            <a:r>
              <a:rPr lang="en-US" dirty="0">
                <a:latin typeface="Times New Roman" panose="02020603050405020304" pitchFamily="18" charset="0"/>
                <a:cs typeface="Times New Roman" panose="02020603050405020304" pitchFamily="18" charset="0"/>
              </a:rPr>
              <a:t>Depends on approval of Draft Title 5 Regulations</a:t>
            </a:r>
          </a:p>
          <a:p>
            <a:pPr>
              <a:buClr>
                <a:srgbClr val="0070C0"/>
              </a:buClr>
            </a:pPr>
            <a:r>
              <a:rPr lang="en-US" dirty="0">
                <a:latin typeface="Times New Roman" panose="02020603050405020304" pitchFamily="18" charset="0"/>
                <a:cs typeface="Times New Roman" panose="02020603050405020304" pitchFamily="18" charset="0"/>
              </a:rPr>
              <a:t>Includes:</a:t>
            </a:r>
          </a:p>
          <a:p>
            <a:pPr lvl="1">
              <a:buClr>
                <a:srgbClr val="0070C0"/>
              </a:buClr>
            </a:pPr>
            <a:r>
              <a:rPr lang="en-US" dirty="0">
                <a:latin typeface="Times New Roman" panose="02020603050405020304" pitchFamily="18" charset="0"/>
                <a:cs typeface="Times New Roman" panose="02020603050405020304" pitchFamily="18" charset="0"/>
              </a:rPr>
              <a:t>Criteria for Noncredit Course Submissions </a:t>
            </a:r>
          </a:p>
          <a:p>
            <a:pPr lvl="1">
              <a:buClr>
                <a:srgbClr val="0070C0"/>
              </a:buClr>
            </a:pPr>
            <a:r>
              <a:rPr lang="en-US" dirty="0">
                <a:latin typeface="Times New Roman" panose="02020603050405020304" pitchFamily="18" charset="0"/>
                <a:cs typeface="Times New Roman" panose="02020603050405020304" pitchFamily="18" charset="0"/>
              </a:rPr>
              <a:t>Certification and Required Signatures</a:t>
            </a:r>
          </a:p>
          <a:p>
            <a:pPr>
              <a:buClr>
                <a:srgbClr val="0070C0"/>
              </a:buCl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0231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3108D-B2E7-F546-A8A1-FD37BF9122A6}"/>
              </a:ext>
            </a:extLst>
          </p:cNvPr>
          <p:cNvSpPr>
            <a:spLocks noGrp="1"/>
          </p:cNvSpPr>
          <p:nvPr>
            <p:ph type="ctrTitle"/>
          </p:nvPr>
        </p:nvSpPr>
        <p:spPr/>
        <p:txBody>
          <a:bodyPr/>
          <a:lstStyle/>
          <a:p>
            <a:r>
              <a:rPr lang="en-US" b="1" dirty="0">
                <a:solidFill>
                  <a:srgbClr val="0070C0"/>
                </a:solidFill>
                <a:latin typeface="Times New Roman" panose="02020603050405020304" pitchFamily="18" charset="0"/>
                <a:cs typeface="Times New Roman" panose="02020603050405020304" pitchFamily="18" charset="0"/>
              </a:rPr>
              <a:t>Progression</a:t>
            </a:r>
          </a:p>
        </p:txBody>
      </p:sp>
      <p:sp>
        <p:nvSpPr>
          <p:cNvPr id="3" name="Subtitle 2">
            <a:extLst>
              <a:ext uri="{FF2B5EF4-FFF2-40B4-BE49-F238E27FC236}">
                <a16:creationId xmlns:a16="http://schemas.microsoft.com/office/drawing/2014/main" id="{CDE41DDE-B039-DB4C-849E-EDA8F5B6124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26811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B774C-5FCF-7346-9EF8-2DF2FF9A0675}"/>
              </a:ext>
            </a:extLst>
          </p:cNvPr>
          <p:cNvSpPr>
            <a:spLocks noGrp="1"/>
          </p:cNvSpPr>
          <p:nvPr>
            <p:ph type="title" idx="4294967295"/>
          </p:nvPr>
        </p:nvSpPr>
        <p:spPr>
          <a:xfrm>
            <a:off x="836907" y="470024"/>
            <a:ext cx="10364491" cy="1389774"/>
          </a:xfrm>
        </p:spPr>
        <p:txBody>
          <a:bodyPr>
            <a:normAutofit/>
          </a:bodyPr>
          <a:lstStyle/>
          <a:p>
            <a:pPr algn="ctr"/>
            <a:r>
              <a:rPr lang="en-US" sz="5400" b="1" dirty="0">
                <a:solidFill>
                  <a:srgbClr val="C00000"/>
                </a:solidFill>
                <a:latin typeface="Times New Roman" panose="02020603050405020304" pitchFamily="18" charset="0"/>
                <a:cs typeface="Times New Roman" panose="02020603050405020304" pitchFamily="18" charset="0"/>
              </a:rPr>
              <a:t>Description</a:t>
            </a:r>
          </a:p>
        </p:txBody>
      </p:sp>
      <p:sp>
        <p:nvSpPr>
          <p:cNvPr id="3" name="Rectangle 2">
            <a:extLst>
              <a:ext uri="{FF2B5EF4-FFF2-40B4-BE49-F238E27FC236}">
                <a16:creationId xmlns:a16="http://schemas.microsoft.com/office/drawing/2014/main" id="{3684D30E-AE96-AC4B-B60E-B853B895475E}"/>
              </a:ext>
            </a:extLst>
          </p:cNvPr>
          <p:cNvSpPr/>
          <p:nvPr/>
        </p:nvSpPr>
        <p:spPr>
          <a:xfrm>
            <a:off x="630621" y="1859798"/>
            <a:ext cx="10815146" cy="3046988"/>
          </a:xfrm>
          <a:prstGeom prst="rect">
            <a:avLst/>
          </a:prstGeom>
        </p:spPr>
        <p:txBody>
          <a:bodyPr wrap="square" numCol="1">
            <a:spAutoFit/>
          </a:bodyPr>
          <a:lstStyle/>
          <a:p>
            <a:r>
              <a:rPr lang="en-US" sz="2400" dirty="0">
                <a:latin typeface="Times New Roman" panose="02020603050405020304" pitchFamily="18" charset="0"/>
                <a:cs typeface="Times New Roman" panose="02020603050405020304" pitchFamily="18" charset="0"/>
              </a:rPr>
              <a:t>With the Strong Workforce Program and the passage of AB 1786 (Cervantes, 2018) and SB 1071 (Roth, 2018) practices and processes for awarding Credit for Prior Learning are under development. In addition, ASCCC Resolution 9.02 F18 calls for noncredit curriculum approval processes to be equalized to credit curriculum approval processes. Come to this breakout to learn all about the proposed changes to Title 5 Regulations in regard to Credit for Prior Learning, Credit by Exam, and Noncredit Curriculum Approval processes.</a:t>
            </a:r>
          </a:p>
          <a:p>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78546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83758-F898-EC41-A638-8265366278AB}"/>
              </a:ext>
            </a:extLst>
          </p:cNvPr>
          <p:cNvSpPr>
            <a:spLocks noGrp="1"/>
          </p:cNvSpPr>
          <p:nvPr>
            <p:ph type="title"/>
          </p:nvPr>
        </p:nvSpPr>
        <p:spPr/>
        <p:txBody>
          <a:bodyPr/>
          <a:lstStyle/>
          <a:p>
            <a:pPr algn="ctr"/>
            <a:r>
              <a:rPr lang="en-US" b="1" dirty="0">
                <a:solidFill>
                  <a:srgbClr val="0070C0"/>
                </a:solidFill>
                <a:latin typeface="Times New Roman" panose="02020603050405020304" pitchFamily="18" charset="0"/>
                <a:cs typeface="Times New Roman" panose="02020603050405020304" pitchFamily="18" charset="0"/>
              </a:rPr>
              <a:t>Completed</a:t>
            </a:r>
          </a:p>
        </p:txBody>
      </p:sp>
      <p:sp>
        <p:nvSpPr>
          <p:cNvPr id="3" name="Content Placeholder 2">
            <a:extLst>
              <a:ext uri="{FF2B5EF4-FFF2-40B4-BE49-F238E27FC236}">
                <a16:creationId xmlns:a16="http://schemas.microsoft.com/office/drawing/2014/main" id="{BE746743-3581-A446-89CF-30E70964E724}"/>
              </a:ext>
            </a:extLst>
          </p:cNvPr>
          <p:cNvSpPr>
            <a:spLocks noGrp="1"/>
          </p:cNvSpPr>
          <p:nvPr>
            <p:ph idx="1"/>
          </p:nvPr>
        </p:nvSpPr>
        <p:spPr>
          <a:xfrm>
            <a:off x="838200" y="1620308"/>
            <a:ext cx="10515600" cy="4831291"/>
          </a:xfrm>
        </p:spPr>
        <p:txBody>
          <a:bodyPr>
            <a:normAutofit lnSpcReduction="10000"/>
          </a:bodyPr>
          <a:lstStyle/>
          <a:p>
            <a:pPr>
              <a:buClr>
                <a:srgbClr val="0070C0"/>
              </a:buClr>
            </a:pPr>
            <a:r>
              <a:rPr lang="en-US" dirty="0">
                <a:latin typeface="Times New Roman" panose="02020603050405020304" pitchFamily="18" charset="0"/>
                <a:cs typeface="Times New Roman" panose="02020603050405020304" pitchFamily="18" charset="0"/>
              </a:rPr>
              <a:t>Credit for Prior Learning Workgroup sent initial draft regulation changes to 5C in early February 2019</a:t>
            </a:r>
          </a:p>
          <a:p>
            <a:pPr>
              <a:buClr>
                <a:srgbClr val="0070C0"/>
              </a:buClr>
            </a:pPr>
            <a:r>
              <a:rPr lang="en-US" dirty="0">
                <a:latin typeface="Times New Roman" panose="02020603050405020304" pitchFamily="18" charset="0"/>
                <a:cs typeface="Times New Roman" panose="02020603050405020304" pitchFamily="18" charset="0"/>
              </a:rPr>
              <a:t>Noncredit draft regulations were created by a workgroup in 5C in early February 2019</a:t>
            </a:r>
          </a:p>
          <a:p>
            <a:pPr>
              <a:buClr>
                <a:srgbClr val="0070C0"/>
              </a:buClr>
            </a:pPr>
            <a:r>
              <a:rPr lang="en-US" dirty="0">
                <a:latin typeface="Times New Roman" panose="02020603050405020304" pitchFamily="18" charset="0"/>
                <a:cs typeface="Times New Roman" panose="02020603050405020304" pitchFamily="18" charset="0"/>
              </a:rPr>
              <a:t>Title 5 Workgroup in 5C edited both sets of regulations for </a:t>
            </a:r>
            <a:r>
              <a:rPr lang="en-US" b="1" dirty="0">
                <a:latin typeface="Times New Roman" panose="02020603050405020304" pitchFamily="18" charset="0"/>
                <a:cs typeface="Times New Roman" panose="02020603050405020304" pitchFamily="18" charset="0"/>
              </a:rPr>
              <a:t>1</a:t>
            </a:r>
            <a:r>
              <a:rPr lang="en-US" b="1" baseline="30000" dirty="0">
                <a:latin typeface="Times New Roman" panose="02020603050405020304" pitchFamily="18" charset="0"/>
                <a:cs typeface="Times New Roman" panose="02020603050405020304" pitchFamily="18" charset="0"/>
              </a:rPr>
              <a:t>st</a:t>
            </a:r>
            <a:r>
              <a:rPr lang="en-US" b="1" dirty="0">
                <a:latin typeface="Times New Roman" panose="02020603050405020304" pitchFamily="18" charset="0"/>
                <a:cs typeface="Times New Roman" panose="02020603050405020304" pitchFamily="18" charset="0"/>
              </a:rPr>
              <a:t> Reading at February 22, 2019 5C meeting</a:t>
            </a:r>
          </a:p>
          <a:p>
            <a:pPr>
              <a:buClr>
                <a:srgbClr val="0070C0"/>
              </a:buClr>
            </a:pPr>
            <a:r>
              <a:rPr lang="en-US" dirty="0">
                <a:latin typeface="Times New Roman" panose="02020603050405020304" pitchFamily="18" charset="0"/>
                <a:cs typeface="Times New Roman" panose="02020603050405020304" pitchFamily="18" charset="0"/>
              </a:rPr>
              <a:t>Edits were made, sent to CCCCO Legal Counsel and Staff to review</a:t>
            </a:r>
          </a:p>
          <a:p>
            <a:pPr>
              <a:buClr>
                <a:srgbClr val="0070C0"/>
              </a:buClr>
            </a:pPr>
            <a:r>
              <a:rPr lang="en-US" dirty="0">
                <a:latin typeface="Times New Roman" panose="02020603050405020304" pitchFamily="18" charset="0"/>
                <a:cs typeface="Times New Roman" panose="02020603050405020304" pitchFamily="18" charset="0"/>
              </a:rPr>
              <a:t>Legal Counsel and 5C members fine-tuned the drafts and approved during the </a:t>
            </a:r>
            <a:r>
              <a:rPr lang="en-US" b="1" dirty="0">
                <a:latin typeface="Times New Roman" panose="02020603050405020304" pitchFamily="18" charset="0"/>
                <a:cs typeface="Times New Roman" panose="02020603050405020304" pitchFamily="18" charset="0"/>
              </a:rPr>
              <a:t>2</a:t>
            </a:r>
            <a:r>
              <a:rPr lang="en-US" b="1" baseline="30000" dirty="0">
                <a:latin typeface="Times New Roman" panose="02020603050405020304" pitchFamily="18" charset="0"/>
                <a:cs typeface="Times New Roman" panose="02020603050405020304" pitchFamily="18" charset="0"/>
              </a:rPr>
              <a:t>nd</a:t>
            </a:r>
            <a:r>
              <a:rPr lang="en-US" b="1" dirty="0">
                <a:latin typeface="Times New Roman" panose="02020603050405020304" pitchFamily="18" charset="0"/>
                <a:cs typeface="Times New Roman" panose="02020603050405020304" pitchFamily="18" charset="0"/>
              </a:rPr>
              <a:t> Reading at March 14, 2019 5C meeting</a:t>
            </a:r>
          </a:p>
          <a:p>
            <a:pPr>
              <a:buClr>
                <a:srgbClr val="0070C0"/>
              </a:buClr>
            </a:pPr>
            <a:r>
              <a:rPr lang="en-US" dirty="0">
                <a:latin typeface="Times New Roman" panose="02020603050405020304" pitchFamily="18" charset="0"/>
                <a:cs typeface="Times New Roman" panose="02020603050405020304" pitchFamily="18" charset="0"/>
              </a:rPr>
              <a:t>5C Co-chairs, CCCCO Legal Counsel, and VC Academic Affairs made final preparations for discussion at Consultation Council on April 18, 2019.</a:t>
            </a:r>
          </a:p>
          <a:p>
            <a:pPr lvl="1">
              <a:buClr>
                <a:srgbClr val="0070C0"/>
              </a:buClr>
            </a:pPr>
            <a:endParaRPr lang="en-US" dirty="0">
              <a:solidFill>
                <a:srgbClr val="0070C0"/>
              </a:solidFill>
              <a:latin typeface="Times New Roman" panose="02020603050405020304" pitchFamily="18" charset="0"/>
              <a:cs typeface="Times New Roman" panose="02020603050405020304" pitchFamily="18" charset="0"/>
            </a:endParaRPr>
          </a:p>
          <a:p>
            <a:pPr>
              <a:buClr>
                <a:srgbClr val="0070C0"/>
              </a:buCl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0716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83758-F898-EC41-A638-8265366278AB}"/>
              </a:ext>
            </a:extLst>
          </p:cNvPr>
          <p:cNvSpPr>
            <a:spLocks noGrp="1"/>
          </p:cNvSpPr>
          <p:nvPr>
            <p:ph type="title"/>
          </p:nvPr>
        </p:nvSpPr>
        <p:spPr/>
        <p:txBody>
          <a:bodyPr/>
          <a:lstStyle/>
          <a:p>
            <a:pPr algn="ctr"/>
            <a:r>
              <a:rPr lang="en-US" b="1" dirty="0">
                <a:solidFill>
                  <a:srgbClr val="0070C0"/>
                </a:solidFill>
                <a:latin typeface="Times New Roman" panose="02020603050405020304" pitchFamily="18" charset="0"/>
                <a:cs typeface="Times New Roman" panose="02020603050405020304" pitchFamily="18" charset="0"/>
              </a:rPr>
              <a:t>To be Completed…</a:t>
            </a:r>
          </a:p>
        </p:txBody>
      </p:sp>
      <p:sp>
        <p:nvSpPr>
          <p:cNvPr id="3" name="Content Placeholder 2">
            <a:extLst>
              <a:ext uri="{FF2B5EF4-FFF2-40B4-BE49-F238E27FC236}">
                <a16:creationId xmlns:a16="http://schemas.microsoft.com/office/drawing/2014/main" id="{BE746743-3581-A446-89CF-30E70964E724}"/>
              </a:ext>
            </a:extLst>
          </p:cNvPr>
          <p:cNvSpPr>
            <a:spLocks noGrp="1"/>
          </p:cNvSpPr>
          <p:nvPr>
            <p:ph idx="1"/>
          </p:nvPr>
        </p:nvSpPr>
        <p:spPr>
          <a:xfrm>
            <a:off x="838200" y="1620308"/>
            <a:ext cx="10515600" cy="4831291"/>
          </a:xfrm>
        </p:spPr>
        <p:txBody>
          <a:bodyPr>
            <a:normAutofit/>
          </a:bodyPr>
          <a:lstStyle/>
          <a:p>
            <a:pPr>
              <a:buClr>
                <a:srgbClr val="0070C0"/>
              </a:buClr>
            </a:pPr>
            <a:r>
              <a:rPr lang="en-US" dirty="0">
                <a:latin typeface="Times New Roman" panose="02020603050405020304" pitchFamily="18" charset="0"/>
                <a:cs typeface="Times New Roman" panose="02020603050405020304" pitchFamily="18" charset="0"/>
              </a:rPr>
              <a:t>On agenda for discussion at </a:t>
            </a:r>
            <a:r>
              <a:rPr lang="en-US" b="1" dirty="0">
                <a:latin typeface="Times New Roman" panose="02020603050405020304" pitchFamily="18" charset="0"/>
                <a:cs typeface="Times New Roman" panose="02020603050405020304" pitchFamily="18" charset="0"/>
              </a:rPr>
              <a:t>April 18,  2019 Consultation Council meeting</a:t>
            </a:r>
          </a:p>
          <a:p>
            <a:pPr>
              <a:buClr>
                <a:srgbClr val="0070C0"/>
              </a:buClr>
            </a:pPr>
            <a:r>
              <a:rPr lang="en-US" b="1" dirty="0">
                <a:latin typeface="Times New Roman" panose="02020603050405020304" pitchFamily="18" charset="0"/>
                <a:cs typeface="Times New Roman" panose="02020603050405020304" pitchFamily="18" charset="0"/>
              </a:rPr>
              <a:t>Plan:</a:t>
            </a:r>
          </a:p>
          <a:p>
            <a:pPr lvl="1">
              <a:buClr>
                <a:srgbClr val="0070C0"/>
              </a:buClr>
            </a:pPr>
            <a:r>
              <a:rPr lang="en-US" dirty="0">
                <a:latin typeface="Times New Roman" panose="02020603050405020304" pitchFamily="18" charset="0"/>
                <a:cs typeface="Times New Roman" panose="02020603050405020304" pitchFamily="18" charset="0"/>
              </a:rPr>
              <a:t>to Board of Governors for </a:t>
            </a:r>
            <a:r>
              <a:rPr lang="en-US" dirty="0">
                <a:solidFill>
                  <a:srgbClr val="0070C0"/>
                </a:solidFill>
                <a:latin typeface="Times New Roman" panose="02020603050405020304" pitchFamily="18" charset="0"/>
                <a:cs typeface="Times New Roman" panose="02020603050405020304" pitchFamily="18" charset="0"/>
              </a:rPr>
              <a:t>1</a:t>
            </a:r>
            <a:r>
              <a:rPr lang="en-US" baseline="30000" dirty="0">
                <a:solidFill>
                  <a:srgbClr val="0070C0"/>
                </a:solidFill>
                <a:latin typeface="Times New Roman" panose="02020603050405020304" pitchFamily="18" charset="0"/>
                <a:cs typeface="Times New Roman" panose="02020603050405020304" pitchFamily="18" charset="0"/>
              </a:rPr>
              <a:t>st</a:t>
            </a:r>
            <a:r>
              <a:rPr lang="en-US" dirty="0">
                <a:solidFill>
                  <a:srgbClr val="0070C0"/>
                </a:solidFill>
                <a:latin typeface="Times New Roman" panose="02020603050405020304" pitchFamily="18" charset="0"/>
                <a:cs typeface="Times New Roman" panose="02020603050405020304" pitchFamily="18" charset="0"/>
              </a:rPr>
              <a:t> Reading May 20-21, 2019</a:t>
            </a:r>
            <a:endParaRPr lang="en-US" b="1" dirty="0">
              <a:latin typeface="Times New Roman" panose="02020603050405020304" pitchFamily="18" charset="0"/>
              <a:cs typeface="Times New Roman" panose="02020603050405020304" pitchFamily="18" charset="0"/>
            </a:endParaRPr>
          </a:p>
          <a:p>
            <a:pPr lvl="1">
              <a:buClr>
                <a:srgbClr val="0070C0"/>
              </a:buClr>
            </a:pPr>
            <a:r>
              <a:rPr lang="en-US" dirty="0">
                <a:latin typeface="Times New Roman" panose="02020603050405020304" pitchFamily="18" charset="0"/>
                <a:cs typeface="Times New Roman" panose="02020603050405020304" pitchFamily="18" charset="0"/>
              </a:rPr>
              <a:t>to Board of Governors for </a:t>
            </a:r>
            <a:r>
              <a:rPr lang="en-US" dirty="0">
                <a:solidFill>
                  <a:srgbClr val="0070C0"/>
                </a:solidFill>
                <a:latin typeface="Times New Roman" panose="02020603050405020304" pitchFamily="18" charset="0"/>
                <a:cs typeface="Times New Roman" panose="02020603050405020304" pitchFamily="18" charset="0"/>
              </a:rPr>
              <a:t>2</a:t>
            </a:r>
            <a:r>
              <a:rPr lang="en-US" baseline="30000" dirty="0">
                <a:solidFill>
                  <a:srgbClr val="0070C0"/>
                </a:solidFill>
                <a:latin typeface="Times New Roman" panose="02020603050405020304" pitchFamily="18" charset="0"/>
                <a:cs typeface="Times New Roman" panose="02020603050405020304" pitchFamily="18" charset="0"/>
              </a:rPr>
              <a:t>nd</a:t>
            </a:r>
            <a:r>
              <a:rPr lang="en-US" dirty="0">
                <a:solidFill>
                  <a:srgbClr val="0070C0"/>
                </a:solidFill>
                <a:latin typeface="Times New Roman" panose="02020603050405020304" pitchFamily="18" charset="0"/>
                <a:cs typeface="Times New Roman" panose="02020603050405020304" pitchFamily="18" charset="0"/>
              </a:rPr>
              <a:t> Reading July 15, 2019</a:t>
            </a:r>
          </a:p>
          <a:p>
            <a:pPr lvl="1">
              <a:buClr>
                <a:srgbClr val="0070C0"/>
              </a:buClr>
            </a:pPr>
            <a:endParaRPr lang="en-US" dirty="0">
              <a:solidFill>
                <a:srgbClr val="0070C0"/>
              </a:solidFill>
              <a:latin typeface="Times New Roman" panose="02020603050405020304" pitchFamily="18" charset="0"/>
              <a:cs typeface="Times New Roman" panose="02020603050405020304" pitchFamily="18" charset="0"/>
            </a:endParaRPr>
          </a:p>
          <a:p>
            <a:pPr lvl="1">
              <a:buClr>
                <a:srgbClr val="0070C0"/>
              </a:buClr>
            </a:pPr>
            <a:endParaRPr lang="en-US" dirty="0">
              <a:solidFill>
                <a:srgbClr val="0070C0"/>
              </a:solidFill>
              <a:latin typeface="Times New Roman" panose="02020603050405020304" pitchFamily="18" charset="0"/>
              <a:cs typeface="Times New Roman" panose="02020603050405020304" pitchFamily="18" charset="0"/>
            </a:endParaRPr>
          </a:p>
          <a:p>
            <a:pPr>
              <a:buClr>
                <a:srgbClr val="0070C0"/>
              </a:buClr>
            </a:pPr>
            <a:endParaRPr lang="en-US"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8F7E2C0F-D0DC-824F-BABF-FB5404968EAF}"/>
              </a:ext>
            </a:extLst>
          </p:cNvPr>
          <p:cNvPicPr>
            <a:picLocks noChangeAspect="1"/>
          </p:cNvPicPr>
          <p:nvPr/>
        </p:nvPicPr>
        <p:blipFill>
          <a:blip r:embed="rId2"/>
          <a:stretch>
            <a:fillRect/>
          </a:stretch>
        </p:blipFill>
        <p:spPr>
          <a:xfrm>
            <a:off x="3190568" y="4367008"/>
            <a:ext cx="5810863" cy="1967219"/>
          </a:xfrm>
          <a:prstGeom prst="rect">
            <a:avLst/>
          </a:prstGeom>
        </p:spPr>
      </p:pic>
    </p:spTree>
    <p:extLst>
      <p:ext uri="{BB962C8B-B14F-4D97-AF65-F5344CB8AC3E}">
        <p14:creationId xmlns:p14="http://schemas.microsoft.com/office/powerpoint/2010/main" val="1597195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3108D-B2E7-F546-A8A1-FD37BF9122A6}"/>
              </a:ext>
            </a:extLst>
          </p:cNvPr>
          <p:cNvSpPr>
            <a:spLocks noGrp="1"/>
          </p:cNvSpPr>
          <p:nvPr>
            <p:ph type="ctrTitle"/>
          </p:nvPr>
        </p:nvSpPr>
        <p:spPr/>
        <p:txBody>
          <a:bodyPr/>
          <a:lstStyle/>
          <a:p>
            <a:r>
              <a:rPr lang="en-US" b="1" dirty="0">
                <a:solidFill>
                  <a:srgbClr val="0070C0"/>
                </a:solidFill>
                <a:latin typeface="Times New Roman" panose="02020603050405020304" pitchFamily="18" charset="0"/>
                <a:cs typeface="Times New Roman" panose="02020603050405020304" pitchFamily="18" charset="0"/>
              </a:rPr>
              <a:t>Questions?</a:t>
            </a:r>
          </a:p>
        </p:txBody>
      </p:sp>
      <p:sp>
        <p:nvSpPr>
          <p:cNvPr id="3" name="Subtitle 2">
            <a:extLst>
              <a:ext uri="{FF2B5EF4-FFF2-40B4-BE49-F238E27FC236}">
                <a16:creationId xmlns:a16="http://schemas.microsoft.com/office/drawing/2014/main" id="{CDE41DDE-B039-DB4C-849E-EDA8F5B6124E}"/>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820906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83758-F898-EC41-A638-8265366278AB}"/>
              </a:ext>
            </a:extLst>
          </p:cNvPr>
          <p:cNvSpPr>
            <a:spLocks noGrp="1"/>
          </p:cNvSpPr>
          <p:nvPr>
            <p:ph type="title"/>
          </p:nvPr>
        </p:nvSpPr>
        <p:spPr/>
        <p:txBody>
          <a:bodyPr/>
          <a:lstStyle/>
          <a:p>
            <a:pPr algn="ctr"/>
            <a:r>
              <a:rPr lang="en-US" b="1" dirty="0">
                <a:solidFill>
                  <a:srgbClr val="0070C0"/>
                </a:solidFill>
                <a:latin typeface="Times New Roman" panose="02020603050405020304" pitchFamily="18" charset="0"/>
                <a:cs typeface="Times New Roman" panose="02020603050405020304" pitchFamily="18" charset="0"/>
              </a:rPr>
              <a:t>Resources and References</a:t>
            </a:r>
          </a:p>
        </p:txBody>
      </p:sp>
      <p:sp>
        <p:nvSpPr>
          <p:cNvPr id="3" name="Content Placeholder 2">
            <a:extLst>
              <a:ext uri="{FF2B5EF4-FFF2-40B4-BE49-F238E27FC236}">
                <a16:creationId xmlns:a16="http://schemas.microsoft.com/office/drawing/2014/main" id="{BE746743-3581-A446-89CF-30E70964E724}"/>
              </a:ext>
            </a:extLst>
          </p:cNvPr>
          <p:cNvSpPr>
            <a:spLocks noGrp="1"/>
          </p:cNvSpPr>
          <p:nvPr>
            <p:ph idx="1"/>
          </p:nvPr>
        </p:nvSpPr>
        <p:spPr>
          <a:xfrm>
            <a:off x="838200" y="1620308"/>
            <a:ext cx="10515600" cy="4831291"/>
          </a:xfrm>
        </p:spPr>
        <p:txBody>
          <a:bodyPr>
            <a:normAutofit/>
          </a:bodyPr>
          <a:lstStyle/>
          <a:p>
            <a:pPr marL="228600" lvl="1">
              <a:lnSpc>
                <a:spcPct val="100000"/>
              </a:lnSpc>
              <a:buClr>
                <a:srgbClr val="0070C0"/>
              </a:buClr>
            </a:pPr>
            <a:r>
              <a:rPr lang="en-US" dirty="0">
                <a:latin typeface="Times New Roman" panose="02020603050405020304" pitchFamily="18" charset="0"/>
                <a:cs typeface="Times New Roman" panose="02020603050405020304" pitchFamily="18" charset="0"/>
              </a:rPr>
              <a:t>Mayra Cruz: </a:t>
            </a:r>
            <a:r>
              <a:rPr lang="en-US" dirty="0">
                <a:latin typeface="Times New Roman" panose="02020603050405020304" pitchFamily="18" charset="0"/>
                <a:cs typeface="Times New Roman" panose="02020603050405020304" pitchFamily="18" charset="0"/>
                <a:hlinkClick r:id="rId2"/>
              </a:rPr>
              <a:t>cruzmayra@fdha.edu</a:t>
            </a:r>
            <a:r>
              <a:rPr lang="en-US" dirty="0">
                <a:latin typeface="Times New Roman" panose="02020603050405020304" pitchFamily="18" charset="0"/>
                <a:cs typeface="Times New Roman" panose="02020603050405020304" pitchFamily="18" charset="0"/>
              </a:rPr>
              <a:t> </a:t>
            </a:r>
          </a:p>
          <a:p>
            <a:pPr marL="228600" lvl="1">
              <a:lnSpc>
                <a:spcPct val="100000"/>
              </a:lnSpc>
              <a:buClr>
                <a:srgbClr val="0070C0"/>
              </a:buClr>
            </a:pPr>
            <a:r>
              <a:rPr lang="en-US" dirty="0" err="1">
                <a:latin typeface="Times New Roman" panose="02020603050405020304" pitchFamily="18" charset="0"/>
                <a:cs typeface="Times New Roman" panose="02020603050405020304" pitchFamily="18" charset="0"/>
              </a:rPr>
              <a:t>Ginni</a:t>
            </a:r>
            <a:r>
              <a:rPr lang="en-US" dirty="0">
                <a:latin typeface="Times New Roman" panose="02020603050405020304" pitchFamily="18" charset="0"/>
                <a:cs typeface="Times New Roman" panose="02020603050405020304" pitchFamily="18" charset="0"/>
              </a:rPr>
              <a:t> May: </a:t>
            </a:r>
            <a:r>
              <a:rPr lang="en-US" dirty="0">
                <a:latin typeface="Times New Roman" panose="02020603050405020304" pitchFamily="18" charset="0"/>
                <a:cs typeface="Times New Roman" panose="02020603050405020304" pitchFamily="18" charset="0"/>
                <a:hlinkClick r:id="rId3"/>
              </a:rPr>
              <a:t>mayv@scc.losrios.edu</a:t>
            </a:r>
            <a:endParaRPr lang="en-US" dirty="0">
              <a:latin typeface="Times New Roman" panose="02020603050405020304" pitchFamily="18" charset="0"/>
              <a:cs typeface="Times New Roman" panose="02020603050405020304" pitchFamily="18" charset="0"/>
            </a:endParaRPr>
          </a:p>
          <a:p>
            <a:pPr marL="228600" lvl="1">
              <a:lnSpc>
                <a:spcPct val="100000"/>
              </a:lnSpc>
              <a:buClr>
                <a:srgbClr val="0070C0"/>
              </a:buClr>
            </a:pPr>
            <a:r>
              <a:rPr lang="en-US" dirty="0">
                <a:latin typeface="Times New Roman" panose="02020603050405020304" pitchFamily="18" charset="0"/>
                <a:cs typeface="Times New Roman" panose="02020603050405020304" pitchFamily="18" charset="0"/>
              </a:rPr>
              <a:t>Alice Perez: </a:t>
            </a:r>
            <a:r>
              <a:rPr lang="en-US" dirty="0">
                <a:latin typeface="Times New Roman" panose="02020603050405020304" pitchFamily="18" charset="0"/>
                <a:cs typeface="Times New Roman" panose="02020603050405020304" pitchFamily="18" charset="0"/>
                <a:hlinkClick r:id="rId4"/>
              </a:rPr>
              <a:t>aperez@cccco.edu</a:t>
            </a:r>
            <a:r>
              <a:rPr lang="en-US" dirty="0">
                <a:latin typeface="Times New Roman" panose="02020603050405020304" pitchFamily="18" charset="0"/>
                <a:cs typeface="Times New Roman" panose="02020603050405020304" pitchFamily="18" charset="0"/>
              </a:rPr>
              <a:t> </a:t>
            </a:r>
          </a:p>
          <a:p>
            <a:pPr marL="228600" lvl="1">
              <a:lnSpc>
                <a:spcPct val="100000"/>
              </a:lnSpc>
              <a:buClr>
                <a:srgbClr val="0070C0"/>
              </a:buClr>
            </a:pPr>
            <a:endParaRPr lang="en-US" dirty="0">
              <a:latin typeface="Times New Roman" panose="02020603050405020304" pitchFamily="18" charset="0"/>
              <a:cs typeface="Times New Roman" panose="02020603050405020304" pitchFamily="18" charset="0"/>
            </a:endParaRPr>
          </a:p>
          <a:p>
            <a:pPr marL="228600" lvl="1">
              <a:lnSpc>
                <a:spcPct val="100000"/>
              </a:lnSpc>
              <a:buClr>
                <a:srgbClr val="0070C0"/>
              </a:buClr>
            </a:pPr>
            <a:r>
              <a:rPr lang="en-US" dirty="0">
                <a:latin typeface="Times New Roman" panose="02020603050405020304" pitchFamily="18" charset="0"/>
                <a:cs typeface="Times New Roman" panose="02020603050405020304" pitchFamily="18" charset="0"/>
              </a:rPr>
              <a:t>Consultation Council Agendas: </a:t>
            </a:r>
            <a:r>
              <a:rPr lang="en-US" dirty="0">
                <a:latin typeface="Times New Roman" panose="02020603050405020304" pitchFamily="18" charset="0"/>
                <a:cs typeface="Times New Roman" panose="02020603050405020304" pitchFamily="18" charset="0"/>
                <a:hlinkClick r:id="rId5"/>
              </a:rPr>
              <a:t>http://extranet.cccco.edu/SystemOperations/ConsultationCouncil/AgendasandSummaries.aspx</a:t>
            </a:r>
            <a:r>
              <a:rPr lang="en-US" dirty="0">
                <a:latin typeface="Times New Roman" panose="02020603050405020304" pitchFamily="18" charset="0"/>
                <a:cs typeface="Times New Roman" panose="02020603050405020304" pitchFamily="18" charset="0"/>
              </a:rPr>
              <a:t> </a:t>
            </a:r>
            <a:endParaRPr lang="en-US" i="1" dirty="0">
              <a:latin typeface="Times New Roman" panose="02020603050405020304" pitchFamily="18" charset="0"/>
              <a:cs typeface="Times New Roman" panose="02020603050405020304" pitchFamily="18" charset="0"/>
            </a:endParaRPr>
          </a:p>
          <a:p>
            <a:pPr marL="228600" lvl="1">
              <a:lnSpc>
                <a:spcPct val="100000"/>
              </a:lnSpc>
              <a:buClr>
                <a:srgbClr val="0070C0"/>
              </a:buClr>
            </a:pPr>
            <a:r>
              <a:rPr lang="en-US" dirty="0">
                <a:latin typeface="Times New Roman" panose="02020603050405020304" pitchFamily="18" charset="0"/>
                <a:cs typeface="Times New Roman" panose="02020603050405020304" pitchFamily="18" charset="0"/>
              </a:rPr>
              <a:t> Board of Governors Agendas: </a:t>
            </a:r>
            <a:r>
              <a:rPr lang="en-US" dirty="0">
                <a:latin typeface="Times New Roman" panose="02020603050405020304" pitchFamily="18" charset="0"/>
                <a:cs typeface="Times New Roman" panose="02020603050405020304" pitchFamily="18" charset="0"/>
                <a:hlinkClick r:id="rId6"/>
              </a:rPr>
              <a:t>http://extranet.cccco.edu/SystemOperations/BoardofGovernors/Meetings.aspx</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37394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83627-0277-8D4C-B5D5-36D98E3049F4}"/>
              </a:ext>
            </a:extLst>
          </p:cNvPr>
          <p:cNvSpPr>
            <a:spLocks noGrp="1"/>
          </p:cNvSpPr>
          <p:nvPr>
            <p:ph type="title"/>
          </p:nvPr>
        </p:nvSpPr>
        <p:spPr/>
        <p:txBody>
          <a:bodyPr>
            <a:normAutofit/>
          </a:bodyPr>
          <a:lstStyle/>
          <a:p>
            <a:pPr algn="ctr"/>
            <a:r>
              <a:rPr lang="en-US" sz="5400" b="1" dirty="0">
                <a:solidFill>
                  <a:srgbClr val="0070C0"/>
                </a:solidFill>
                <a:latin typeface="Times New Roman" panose="02020603050405020304" pitchFamily="18" charset="0"/>
                <a:cs typeface="Times New Roman" panose="02020603050405020304" pitchFamily="18" charset="0"/>
              </a:rPr>
              <a:t>Overview</a:t>
            </a:r>
          </a:p>
        </p:txBody>
      </p:sp>
      <p:sp>
        <p:nvSpPr>
          <p:cNvPr id="3" name="Content Placeholder 2">
            <a:extLst>
              <a:ext uri="{FF2B5EF4-FFF2-40B4-BE49-F238E27FC236}">
                <a16:creationId xmlns:a16="http://schemas.microsoft.com/office/drawing/2014/main" id="{C5347962-285D-FB48-9CB7-B1D3AE70BE50}"/>
              </a:ext>
            </a:extLst>
          </p:cNvPr>
          <p:cNvSpPr>
            <a:spLocks noGrp="1"/>
          </p:cNvSpPr>
          <p:nvPr>
            <p:ph idx="1"/>
          </p:nvPr>
        </p:nvSpPr>
        <p:spPr>
          <a:xfrm>
            <a:off x="3406588" y="1513972"/>
            <a:ext cx="7947212" cy="4850969"/>
          </a:xfrm>
        </p:spPr>
        <p:txBody>
          <a:bodyPr>
            <a:normAutofit fontScale="92500" lnSpcReduction="10000"/>
          </a:bodyPr>
          <a:lstStyle/>
          <a:p>
            <a:pPr marL="0" indent="0">
              <a:buClr>
                <a:srgbClr val="0070C0"/>
              </a:buClr>
              <a:buNone/>
            </a:pPr>
            <a:r>
              <a:rPr lang="en-US" sz="2400" dirty="0">
                <a:latin typeface="Times New Roman" panose="02020603050405020304" pitchFamily="18" charset="0"/>
                <a:cs typeface="Times New Roman" panose="02020603050405020304" pitchFamily="18" charset="0"/>
              </a:rPr>
              <a:t>The Process</a:t>
            </a:r>
          </a:p>
          <a:p>
            <a:pPr marL="0" indent="0">
              <a:buClr>
                <a:srgbClr val="0070C0"/>
              </a:buClr>
              <a:buNone/>
            </a:pPr>
            <a:r>
              <a:rPr lang="en-US" sz="2400" dirty="0">
                <a:latin typeface="Times New Roman" panose="02020603050405020304" pitchFamily="18" charset="0"/>
                <a:cs typeface="Times New Roman" panose="02020603050405020304" pitchFamily="18" charset="0"/>
              </a:rPr>
              <a:t>With the Strong Workforce Program: Credit for Prior Learning</a:t>
            </a:r>
          </a:p>
          <a:p>
            <a:pPr>
              <a:buClr>
                <a:srgbClr val="0070C0"/>
              </a:buClr>
            </a:pPr>
            <a:r>
              <a:rPr lang="en-US" sz="2400" dirty="0">
                <a:latin typeface="Times New Roman" panose="02020603050405020304" pitchFamily="18" charset="0"/>
                <a:cs typeface="Times New Roman" panose="02020603050405020304" pitchFamily="18" charset="0"/>
              </a:rPr>
              <a:t>AB 1786 (Cervantes, 2018)</a:t>
            </a:r>
          </a:p>
          <a:p>
            <a:pPr>
              <a:buClr>
                <a:srgbClr val="0070C0"/>
              </a:buClr>
            </a:pPr>
            <a:r>
              <a:rPr lang="en-US" sz="2400" dirty="0">
                <a:latin typeface="Times New Roman" panose="02020603050405020304" pitchFamily="18" charset="0"/>
                <a:cs typeface="Times New Roman" panose="02020603050405020304" pitchFamily="18" charset="0"/>
              </a:rPr>
              <a:t>SB 1071 (Roth, 2018)</a:t>
            </a:r>
          </a:p>
          <a:p>
            <a:pPr>
              <a:buClr>
                <a:srgbClr val="0070C0"/>
              </a:buClr>
            </a:pPr>
            <a:r>
              <a:rPr lang="en-US" sz="2400" dirty="0">
                <a:latin typeface="Times New Roman" panose="02020603050405020304" pitchFamily="18" charset="0"/>
                <a:cs typeface="Times New Roman" panose="02020603050405020304" pitchFamily="18" charset="0"/>
              </a:rPr>
              <a:t>Draft Title 5 Changes to §55010 </a:t>
            </a:r>
            <a:r>
              <a:rPr lang="en-US" sz="2400" strike="sngStrike" dirty="0">
                <a:latin typeface="Times New Roman" panose="02020603050405020304" pitchFamily="18" charset="0"/>
                <a:cs typeface="Times New Roman" panose="02020603050405020304" pitchFamily="18" charset="0"/>
              </a:rPr>
              <a:t>Credit by Exam</a:t>
            </a: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Credit for Prior Learning </a:t>
            </a:r>
          </a:p>
          <a:p>
            <a:pPr marL="0" indent="0">
              <a:buClr>
                <a:srgbClr val="0070C0"/>
              </a:buClr>
              <a:buNone/>
            </a:pPr>
            <a:r>
              <a:rPr lang="en-US" sz="2400" dirty="0">
                <a:latin typeface="Times New Roman" panose="02020603050405020304" pitchFamily="18" charset="0"/>
                <a:cs typeface="Times New Roman" panose="02020603050405020304" pitchFamily="18" charset="0"/>
              </a:rPr>
              <a:t>Noncredit Curriculum</a:t>
            </a:r>
          </a:p>
          <a:p>
            <a:pPr>
              <a:buClr>
                <a:srgbClr val="0070C0"/>
              </a:buClr>
            </a:pPr>
            <a:r>
              <a:rPr lang="en-US" sz="2400" dirty="0">
                <a:latin typeface="Times New Roman" panose="02020603050405020304" pitchFamily="18" charset="0"/>
                <a:cs typeface="Times New Roman" panose="02020603050405020304" pitchFamily="18" charset="0"/>
              </a:rPr>
              <a:t>ASCCC Resolution 9.02 F18 </a:t>
            </a:r>
          </a:p>
          <a:p>
            <a:pPr>
              <a:buClr>
                <a:srgbClr val="0070C0"/>
              </a:buClr>
            </a:pPr>
            <a:r>
              <a:rPr lang="en-US" sz="2400" dirty="0">
                <a:latin typeface="Times New Roman" panose="02020603050405020304" pitchFamily="18" charset="0"/>
                <a:cs typeface="Times New Roman" panose="02020603050405020304" pitchFamily="18" charset="0"/>
              </a:rPr>
              <a:t>Draft Title 5 Changes for Noncredit Curriculum Approval Processes</a:t>
            </a:r>
          </a:p>
          <a:p>
            <a:pPr>
              <a:buClr>
                <a:srgbClr val="0070C0"/>
              </a:buClr>
            </a:pPr>
            <a:r>
              <a:rPr lang="en-US" sz="2400" dirty="0">
                <a:latin typeface="Times New Roman" panose="02020603050405020304" pitchFamily="18" charset="0"/>
                <a:cs typeface="Times New Roman" panose="02020603050405020304" pitchFamily="18" charset="0"/>
              </a:rPr>
              <a:t>Draft for Auto approval and Certification for noncredit curriculum</a:t>
            </a:r>
          </a:p>
          <a:p>
            <a:pPr marL="0" indent="0">
              <a:buClr>
                <a:srgbClr val="0070C0"/>
              </a:buClr>
              <a:buNone/>
            </a:pPr>
            <a:r>
              <a:rPr lang="en-US" sz="2400" dirty="0">
                <a:latin typeface="Times New Roman" panose="02020603050405020304" pitchFamily="18" charset="0"/>
                <a:cs typeface="Times New Roman" panose="02020603050405020304" pitchFamily="18" charset="0"/>
              </a:rPr>
              <a:t>Progression</a:t>
            </a:r>
          </a:p>
        </p:txBody>
      </p:sp>
      <p:pic>
        <p:nvPicPr>
          <p:cNvPr id="4" name="Picture 3">
            <a:extLst>
              <a:ext uri="{FF2B5EF4-FFF2-40B4-BE49-F238E27FC236}">
                <a16:creationId xmlns:a16="http://schemas.microsoft.com/office/drawing/2014/main" id="{3BC1B78C-80B6-9E44-A172-D3E2C7071D2D}"/>
              </a:ext>
            </a:extLst>
          </p:cNvPr>
          <p:cNvPicPr>
            <a:picLocks noChangeAspect="1"/>
          </p:cNvPicPr>
          <p:nvPr/>
        </p:nvPicPr>
        <p:blipFill>
          <a:blip r:embed="rId2"/>
          <a:stretch>
            <a:fillRect/>
          </a:stretch>
        </p:blipFill>
        <p:spPr>
          <a:xfrm>
            <a:off x="619863" y="2094741"/>
            <a:ext cx="2488276" cy="3309151"/>
          </a:xfrm>
          <a:prstGeom prst="rect">
            <a:avLst/>
          </a:prstGeom>
        </p:spPr>
      </p:pic>
    </p:spTree>
    <p:extLst>
      <p:ext uri="{BB962C8B-B14F-4D97-AF65-F5344CB8AC3E}">
        <p14:creationId xmlns:p14="http://schemas.microsoft.com/office/powerpoint/2010/main" val="2729142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3108D-B2E7-F546-A8A1-FD37BF9122A6}"/>
              </a:ext>
            </a:extLst>
          </p:cNvPr>
          <p:cNvSpPr>
            <a:spLocks noGrp="1"/>
          </p:cNvSpPr>
          <p:nvPr>
            <p:ph type="ctrTitle"/>
          </p:nvPr>
        </p:nvSpPr>
        <p:spPr>
          <a:xfrm>
            <a:off x="1524000" y="1095048"/>
            <a:ext cx="9144000" cy="1555657"/>
          </a:xfrm>
        </p:spPr>
        <p:txBody>
          <a:bodyPr/>
          <a:lstStyle/>
          <a:p>
            <a:r>
              <a:rPr lang="en-US" b="1" dirty="0">
                <a:solidFill>
                  <a:srgbClr val="0070C0"/>
                </a:solidFill>
                <a:latin typeface="Times New Roman" panose="02020603050405020304" pitchFamily="18" charset="0"/>
                <a:cs typeface="Times New Roman" panose="02020603050405020304" pitchFamily="18" charset="0"/>
              </a:rPr>
              <a:t>The Process</a:t>
            </a:r>
          </a:p>
        </p:txBody>
      </p:sp>
      <p:sp>
        <p:nvSpPr>
          <p:cNvPr id="3" name="Subtitle 2">
            <a:extLst>
              <a:ext uri="{FF2B5EF4-FFF2-40B4-BE49-F238E27FC236}">
                <a16:creationId xmlns:a16="http://schemas.microsoft.com/office/drawing/2014/main" id="{CDE41DDE-B039-DB4C-849E-EDA8F5B6124E}"/>
              </a:ext>
            </a:extLst>
          </p:cNvPr>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976D6BA4-1DFB-5D41-A8C9-2A58D90CF728}"/>
              </a:ext>
            </a:extLst>
          </p:cNvPr>
          <p:cNvPicPr>
            <a:picLocks noChangeAspect="1"/>
          </p:cNvPicPr>
          <p:nvPr/>
        </p:nvPicPr>
        <p:blipFill>
          <a:blip r:embed="rId2"/>
          <a:stretch>
            <a:fillRect/>
          </a:stretch>
        </p:blipFill>
        <p:spPr>
          <a:xfrm>
            <a:off x="3352800" y="3103044"/>
            <a:ext cx="5450541" cy="3052302"/>
          </a:xfrm>
          <a:prstGeom prst="rect">
            <a:avLst/>
          </a:prstGeom>
        </p:spPr>
      </p:pic>
    </p:spTree>
    <p:extLst>
      <p:ext uri="{BB962C8B-B14F-4D97-AF65-F5344CB8AC3E}">
        <p14:creationId xmlns:p14="http://schemas.microsoft.com/office/powerpoint/2010/main" val="236787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1627322" y="681925"/>
            <a:ext cx="8849531" cy="619933"/>
          </a:xfrm>
        </p:spPr>
        <p:txBody>
          <a:bodyPr>
            <a:noAutofit/>
          </a:bodyPr>
          <a:lstStyle/>
          <a:p>
            <a:pPr algn="ctr"/>
            <a:r>
              <a:rPr lang="en-US" sz="4800" b="1" dirty="0">
                <a:solidFill>
                  <a:srgbClr val="0070C0"/>
                </a:solidFill>
                <a:latin typeface="Times New Roman" panose="02020603050405020304" pitchFamily="18" charset="0"/>
                <a:cs typeface="Times New Roman" panose="02020603050405020304" pitchFamily="18" charset="0"/>
              </a:rPr>
              <a:t>5C</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59567" y="2353456"/>
            <a:ext cx="10807908" cy="4197246"/>
          </a:xfrm>
        </p:spPr>
        <p:txBody>
          <a:bodyPr>
            <a:normAutofit/>
          </a:bodyPr>
          <a:lstStyle/>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a:buClr>
                <a:srgbClr val="0070C0"/>
              </a:buClr>
            </a:pPr>
            <a:endParaRPr lang="en-US" sz="2400" dirty="0">
              <a:solidFill>
                <a:srgbClr val="262626"/>
              </a:solidFill>
              <a:latin typeface="Times New Roman" panose="02020603050405020304" pitchFamily="18" charset="0"/>
              <a:cs typeface="Times New Roman" panose="02020603050405020304" pitchFamily="18" charset="0"/>
            </a:endParaRPr>
          </a:p>
        </p:txBody>
      </p:sp>
      <p:sp>
        <p:nvSpPr>
          <p:cNvPr id="9" name="Rectangle 4">
            <a:extLst>
              <a:ext uri="{FF2B5EF4-FFF2-40B4-BE49-F238E27FC236}">
                <a16:creationId xmlns:a16="http://schemas.microsoft.com/office/drawing/2014/main" id="{A55415E2-C320-DE4D-8401-514B6481713E}"/>
              </a:ext>
            </a:extLst>
          </p:cNvPr>
          <p:cNvSpPr>
            <a:spLocks noChangeArrowheads="1"/>
          </p:cNvSpPr>
          <p:nvPr/>
        </p:nvSpPr>
        <p:spPr bwMode="auto">
          <a:xfrm>
            <a:off x="-674658" y="314010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8F016F42-FBC6-2443-B8E2-1DDB4DD0AD95}"/>
              </a:ext>
            </a:extLst>
          </p:cNvPr>
          <p:cNvSpPr txBox="1"/>
          <p:nvPr/>
        </p:nvSpPr>
        <p:spPr>
          <a:xfrm>
            <a:off x="778933" y="1638744"/>
            <a:ext cx="10688542" cy="4893647"/>
          </a:xfrm>
          <a:prstGeom prst="rect">
            <a:avLst/>
          </a:prstGeom>
          <a:noFill/>
        </p:spPr>
        <p:txBody>
          <a:bodyPr wrap="square" rtlCol="0">
            <a:spAutoFit/>
          </a:bodyPr>
          <a:lstStyle/>
          <a:p>
            <a:pPr marL="457200" indent="-457200">
              <a:buClr>
                <a:srgbClr val="0070C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Co-chaired by ASCCC and CIO representatives</a:t>
            </a:r>
          </a:p>
          <a:p>
            <a:pPr marL="457200" indent="-457200">
              <a:buClr>
                <a:srgbClr val="0070C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The California Community Colleges Curriculum Committee (CCCCC = 5C) recommendations and guidance to the Chancellor’s Office on local and regional implementation of curriculum policy and regulations throughout the California Community College system</a:t>
            </a:r>
          </a:p>
          <a:p>
            <a:pPr marL="457200" indent="-457200">
              <a:buClr>
                <a:srgbClr val="0070C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5C is responsible for </a:t>
            </a:r>
            <a:r>
              <a:rPr lang="en-US" sz="2400">
                <a:latin typeface="Times New Roman" panose="02020603050405020304" pitchFamily="18" charset="0"/>
                <a:cs typeface="Times New Roman" panose="02020603050405020304" pitchFamily="18" charset="0"/>
              </a:rPr>
              <a:t>thes </a:t>
            </a:r>
            <a:r>
              <a:rPr lang="en-US" sz="2400" dirty="0">
                <a:latin typeface="Times New Roman" panose="02020603050405020304" pitchFamily="18" charset="0"/>
                <a:cs typeface="Times New Roman" panose="02020603050405020304" pitchFamily="18" charset="0"/>
              </a:rPr>
              <a:t>development and revision of all title 5 regulations related to curriculum and instruction, the PCAH, the Baccalaureate Degrees Handbook, and all other recommendations that require approval by the Board of Governors.  </a:t>
            </a:r>
          </a:p>
          <a:p>
            <a:pPr marL="457200" indent="-457200">
              <a:buClr>
                <a:srgbClr val="0070C0"/>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In formulating its recommendations to the Board of Governors, the 5C shall consult with all appropriate constituencies, and shall rely primarily on the advice and judgment of the Academic Senate.</a:t>
            </a:r>
          </a:p>
          <a:p>
            <a:pPr marL="457200" indent="-457200">
              <a:buClr>
                <a:srgbClr val="0070C0"/>
              </a:buClr>
              <a:buFont typeface="Arial" panose="020B0604020202020204" pitchFamily="34" charset="0"/>
              <a:buChar char="•"/>
            </a:pPr>
            <a:endParaRPr lang="en-US" sz="2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1411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1507958" y="681924"/>
            <a:ext cx="8968895" cy="996297"/>
          </a:xfrm>
        </p:spPr>
        <p:txBody>
          <a:bodyPr>
            <a:normAutofit fontScale="90000"/>
          </a:bodyPr>
          <a:lstStyle/>
          <a:p>
            <a:pPr algn="ctr"/>
            <a:r>
              <a:rPr lang="en-US" sz="4000" b="1" dirty="0">
                <a:solidFill>
                  <a:srgbClr val="0070C0"/>
                </a:solidFill>
                <a:latin typeface="Times New Roman" panose="02020603050405020304" pitchFamily="18" charset="0"/>
                <a:cs typeface="Times New Roman" panose="02020603050405020304" pitchFamily="18" charset="0"/>
              </a:rPr>
              <a:t>Title 5 Regulations – </a:t>
            </a:r>
            <a:br>
              <a:rPr lang="en-US" sz="4000" b="1" dirty="0">
                <a:solidFill>
                  <a:srgbClr val="0070C0"/>
                </a:solidFill>
                <a:latin typeface="Times New Roman" panose="02020603050405020304" pitchFamily="18" charset="0"/>
                <a:cs typeface="Times New Roman" panose="02020603050405020304" pitchFamily="18" charset="0"/>
              </a:rPr>
            </a:br>
            <a:r>
              <a:rPr lang="en-US" sz="4000" dirty="0">
                <a:solidFill>
                  <a:srgbClr val="0070C0"/>
                </a:solidFill>
                <a:latin typeface="Times New Roman" panose="02020603050405020304" pitchFamily="18" charset="0"/>
                <a:cs typeface="Times New Roman" panose="02020603050405020304" pitchFamily="18" charset="0"/>
              </a:rPr>
              <a:t>Curriculum and Instruction</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59567" y="2353456"/>
            <a:ext cx="10807908" cy="4197246"/>
          </a:xfrm>
        </p:spPr>
        <p:txBody>
          <a:bodyPr>
            <a:normAutofit/>
          </a:bodyPr>
          <a:lstStyle/>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a:buClr>
                <a:srgbClr val="0070C0"/>
              </a:buClr>
            </a:pPr>
            <a:endParaRPr lang="en-US" sz="2400" dirty="0">
              <a:solidFill>
                <a:srgbClr val="262626"/>
              </a:solidFill>
              <a:latin typeface="Times New Roman" panose="02020603050405020304" pitchFamily="18" charset="0"/>
              <a:cs typeface="Times New Roman" panose="02020603050405020304" pitchFamily="18" charset="0"/>
            </a:endParaRPr>
          </a:p>
        </p:txBody>
      </p:sp>
      <p:sp>
        <p:nvSpPr>
          <p:cNvPr id="9" name="Rectangle 4">
            <a:extLst>
              <a:ext uri="{FF2B5EF4-FFF2-40B4-BE49-F238E27FC236}">
                <a16:creationId xmlns:a16="http://schemas.microsoft.com/office/drawing/2014/main" id="{A55415E2-C320-DE4D-8401-514B6481713E}"/>
              </a:ext>
            </a:extLst>
          </p:cNvPr>
          <p:cNvSpPr>
            <a:spLocks noChangeArrowheads="1"/>
          </p:cNvSpPr>
          <p:nvPr/>
        </p:nvSpPr>
        <p:spPr bwMode="auto">
          <a:xfrm>
            <a:off x="-674658" y="314010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Box 3">
            <a:extLst>
              <a:ext uri="{FF2B5EF4-FFF2-40B4-BE49-F238E27FC236}">
                <a16:creationId xmlns:a16="http://schemas.microsoft.com/office/drawing/2014/main" id="{8F016F42-FBC6-2443-B8E2-1DDB4DD0AD95}"/>
              </a:ext>
            </a:extLst>
          </p:cNvPr>
          <p:cNvSpPr txBox="1"/>
          <p:nvPr/>
        </p:nvSpPr>
        <p:spPr>
          <a:xfrm>
            <a:off x="727717" y="2177647"/>
            <a:ext cx="10671608" cy="3108543"/>
          </a:xfrm>
          <a:prstGeom prst="rect">
            <a:avLst/>
          </a:prstGeom>
          <a:noFill/>
        </p:spPr>
        <p:txBody>
          <a:bodyPr wrap="square" rtlCol="0">
            <a:spAutoFit/>
          </a:bodyPr>
          <a:lstStyle/>
          <a:p>
            <a:pPr marL="914400" lvl="1" indent="-457200">
              <a:buClr>
                <a:srgbClr val="0070C0"/>
              </a:buClr>
              <a:buFont typeface="Arial" panose="020B0604020202020204" pitchFamily="34" charset="0"/>
              <a:buChar char="•"/>
            </a:pPr>
            <a:r>
              <a:rPr lang="en-US" sz="2800" dirty="0">
                <a:solidFill>
                  <a:srgbClr val="000000"/>
                </a:solidFill>
                <a:latin typeface="Times New Roman" panose="02020603050405020304" pitchFamily="18" charset="0"/>
                <a:cs typeface="Times New Roman" panose="02020603050405020304" pitchFamily="18" charset="0"/>
              </a:rPr>
              <a:t>5C drafts changes based on request from stakeholders (1</a:t>
            </a:r>
            <a:r>
              <a:rPr lang="en-US" sz="2800" baseline="30000" dirty="0">
                <a:solidFill>
                  <a:srgbClr val="000000"/>
                </a:solidFill>
                <a:latin typeface="Times New Roman" panose="02020603050405020304" pitchFamily="18" charset="0"/>
                <a:cs typeface="Times New Roman" panose="02020603050405020304" pitchFamily="18" charset="0"/>
              </a:rPr>
              <a:t>st</a:t>
            </a:r>
            <a:r>
              <a:rPr lang="en-US" sz="2800" dirty="0">
                <a:solidFill>
                  <a:srgbClr val="000000"/>
                </a:solidFill>
                <a:latin typeface="Times New Roman" panose="02020603050405020304" pitchFamily="18" charset="0"/>
                <a:cs typeface="Times New Roman" panose="02020603050405020304" pitchFamily="18" charset="0"/>
              </a:rPr>
              <a:t> and 2</a:t>
            </a:r>
            <a:r>
              <a:rPr lang="en-US" sz="2800" baseline="30000" dirty="0">
                <a:solidFill>
                  <a:srgbClr val="000000"/>
                </a:solidFill>
                <a:latin typeface="Times New Roman" panose="02020603050405020304" pitchFamily="18" charset="0"/>
                <a:cs typeface="Times New Roman" panose="02020603050405020304" pitchFamily="18" charset="0"/>
              </a:rPr>
              <a:t>nd</a:t>
            </a:r>
            <a:r>
              <a:rPr lang="en-US" sz="2800" dirty="0">
                <a:solidFill>
                  <a:srgbClr val="000000"/>
                </a:solidFill>
                <a:latin typeface="Times New Roman" panose="02020603050405020304" pitchFamily="18" charset="0"/>
                <a:cs typeface="Times New Roman" panose="02020603050405020304" pitchFamily="18" charset="0"/>
              </a:rPr>
              <a:t> Reading)</a:t>
            </a:r>
          </a:p>
          <a:p>
            <a:pPr marL="914400" lvl="1" indent="-457200">
              <a:buClr>
                <a:srgbClr val="0070C0"/>
              </a:buClr>
              <a:buFont typeface="Arial" panose="020B0604020202020204" pitchFamily="34" charset="0"/>
              <a:buChar char="•"/>
            </a:pPr>
            <a:r>
              <a:rPr lang="en-US" sz="2800" dirty="0">
                <a:solidFill>
                  <a:srgbClr val="000000"/>
                </a:solidFill>
                <a:latin typeface="Times New Roman" panose="02020603050405020304" pitchFamily="18" charset="0"/>
                <a:cs typeface="Times New Roman" panose="02020603050405020304" pitchFamily="18" charset="0"/>
              </a:rPr>
              <a:t>Forward to legal counsel and Consultation Council</a:t>
            </a:r>
          </a:p>
          <a:p>
            <a:pPr marL="914400" lvl="1" indent="-457200">
              <a:buClr>
                <a:srgbClr val="0070C0"/>
              </a:buClr>
              <a:buFont typeface="Arial" panose="020B0604020202020204" pitchFamily="34" charset="0"/>
              <a:buChar char="•"/>
            </a:pPr>
            <a:r>
              <a:rPr lang="en-US" sz="2800" dirty="0">
                <a:solidFill>
                  <a:srgbClr val="000000"/>
                </a:solidFill>
                <a:latin typeface="Times New Roman" panose="02020603050405020304" pitchFamily="18" charset="0"/>
                <a:cs typeface="Times New Roman" panose="02020603050405020304" pitchFamily="18" charset="0"/>
              </a:rPr>
              <a:t>Board of Governors (1</a:t>
            </a:r>
            <a:r>
              <a:rPr lang="en-US" sz="2800" baseline="30000" dirty="0">
                <a:solidFill>
                  <a:srgbClr val="000000"/>
                </a:solidFill>
                <a:latin typeface="Times New Roman" panose="02020603050405020304" pitchFamily="18" charset="0"/>
                <a:cs typeface="Times New Roman" panose="02020603050405020304" pitchFamily="18" charset="0"/>
              </a:rPr>
              <a:t>st</a:t>
            </a:r>
            <a:r>
              <a:rPr lang="en-US" sz="2800" dirty="0">
                <a:solidFill>
                  <a:srgbClr val="000000"/>
                </a:solidFill>
                <a:latin typeface="Times New Roman" panose="02020603050405020304" pitchFamily="18" charset="0"/>
                <a:cs typeface="Times New Roman" panose="02020603050405020304" pitchFamily="18" charset="0"/>
              </a:rPr>
              <a:t> Reading, public comment period, 2</a:t>
            </a:r>
            <a:r>
              <a:rPr lang="en-US" sz="2800" baseline="30000" dirty="0">
                <a:solidFill>
                  <a:srgbClr val="000000"/>
                </a:solidFill>
                <a:latin typeface="Times New Roman" panose="02020603050405020304" pitchFamily="18" charset="0"/>
                <a:cs typeface="Times New Roman" panose="02020603050405020304" pitchFamily="18" charset="0"/>
              </a:rPr>
              <a:t>nd</a:t>
            </a:r>
            <a:r>
              <a:rPr lang="en-US" sz="2800" dirty="0">
                <a:solidFill>
                  <a:srgbClr val="000000"/>
                </a:solidFill>
                <a:latin typeface="Times New Roman" panose="02020603050405020304" pitchFamily="18" charset="0"/>
                <a:cs typeface="Times New Roman" panose="02020603050405020304" pitchFamily="18" charset="0"/>
              </a:rPr>
              <a:t> Reading)</a:t>
            </a:r>
          </a:p>
          <a:p>
            <a:pPr marL="914400" lvl="1" indent="-457200">
              <a:buClr>
                <a:srgbClr val="0070C0"/>
              </a:buClr>
              <a:buFont typeface="Arial" panose="020B0604020202020204" pitchFamily="34" charset="0"/>
              <a:buChar char="•"/>
            </a:pPr>
            <a:r>
              <a:rPr lang="en-US" sz="2800" dirty="0">
                <a:solidFill>
                  <a:srgbClr val="000000"/>
                </a:solidFill>
                <a:latin typeface="Times New Roman" panose="02020603050405020304" pitchFamily="18" charset="0"/>
                <a:cs typeface="Times New Roman" panose="02020603050405020304" pitchFamily="18" charset="0"/>
              </a:rPr>
              <a:t>Department of Finance…</a:t>
            </a:r>
          </a:p>
          <a:p>
            <a:pPr>
              <a:buClr>
                <a:srgbClr val="0070C0"/>
              </a:buClr>
            </a:pPr>
            <a:endParaRPr lang="en-US" sz="28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6015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3108D-B2E7-F546-A8A1-FD37BF9122A6}"/>
              </a:ext>
            </a:extLst>
          </p:cNvPr>
          <p:cNvSpPr>
            <a:spLocks noGrp="1"/>
          </p:cNvSpPr>
          <p:nvPr>
            <p:ph type="ctrTitle"/>
          </p:nvPr>
        </p:nvSpPr>
        <p:spPr/>
        <p:txBody>
          <a:bodyPr>
            <a:normAutofit fontScale="90000"/>
          </a:bodyPr>
          <a:lstStyle/>
          <a:p>
            <a:r>
              <a:rPr lang="en-US" b="1" dirty="0">
                <a:solidFill>
                  <a:srgbClr val="0070C0"/>
                </a:solidFill>
                <a:latin typeface="Times New Roman" panose="02020603050405020304" pitchFamily="18" charset="0"/>
                <a:cs typeface="Times New Roman" panose="02020603050405020304" pitchFamily="18" charset="0"/>
              </a:rPr>
              <a:t>Strong Workforce Program: Credit for Prior Learning</a:t>
            </a:r>
          </a:p>
        </p:txBody>
      </p:sp>
      <p:sp>
        <p:nvSpPr>
          <p:cNvPr id="3" name="Subtitle 2">
            <a:extLst>
              <a:ext uri="{FF2B5EF4-FFF2-40B4-BE49-F238E27FC236}">
                <a16:creationId xmlns:a16="http://schemas.microsoft.com/office/drawing/2014/main" id="{CDE41DDE-B039-DB4C-849E-EDA8F5B6124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12825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1627322" y="681925"/>
            <a:ext cx="8849531" cy="619933"/>
          </a:xfrm>
        </p:spPr>
        <p:txBody>
          <a:bodyPr>
            <a:normAutofit fontScale="90000"/>
          </a:bodyPr>
          <a:lstStyle/>
          <a:p>
            <a:pPr algn="ctr"/>
            <a:r>
              <a:rPr lang="en-US" sz="4000" b="1" dirty="0">
                <a:solidFill>
                  <a:srgbClr val="0070C0"/>
                </a:solidFill>
                <a:latin typeface="Times New Roman" panose="02020603050405020304" pitchFamily="18" charset="0"/>
                <a:cs typeface="Times New Roman" panose="02020603050405020304" pitchFamily="18" charset="0"/>
              </a:rPr>
              <a:t>AB 2462 (Block, 2012)</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575733" y="1507067"/>
            <a:ext cx="10891742" cy="5043635"/>
          </a:xfrm>
        </p:spPr>
        <p:txBody>
          <a:bodyPr>
            <a:normAutofit lnSpcReduction="10000"/>
          </a:bodyPr>
          <a:lstStyle/>
          <a:p>
            <a:pPr marL="0" indent="0" algn="ctr">
              <a:buClr>
                <a:srgbClr val="0070C0"/>
              </a:buClr>
              <a:buNone/>
            </a:pPr>
            <a:r>
              <a:rPr lang="en-US" dirty="0">
                <a:latin typeface="Times New Roman" panose="02020603050405020304" pitchFamily="18" charset="0"/>
                <a:cs typeface="Times New Roman" panose="02020603050405020304" pitchFamily="18" charset="0"/>
              </a:rPr>
              <a:t>Approved by the governor on September 20, 2012</a:t>
            </a:r>
          </a:p>
          <a:p>
            <a:pPr marL="0" indent="0" fontAlgn="base">
              <a:buNone/>
            </a:pPr>
            <a:r>
              <a:rPr lang="en-US" b="1" dirty="0">
                <a:latin typeface="Times New Roman" panose="02020603050405020304" pitchFamily="18" charset="0"/>
                <a:cs typeface="Times New Roman" panose="02020603050405020304" pitchFamily="18" charset="0"/>
              </a:rPr>
              <a:t>Ed Code §66025.7:</a:t>
            </a:r>
          </a:p>
          <a:p>
            <a:pPr marL="0" indent="0" fontAlgn="base">
              <a:buNone/>
            </a:pPr>
            <a:r>
              <a:rPr lang="en-US" dirty="0">
                <a:latin typeface="Times New Roman" panose="02020603050405020304" pitchFamily="18" charset="0"/>
                <a:cs typeface="Times New Roman" panose="02020603050405020304" pitchFamily="18" charset="0"/>
              </a:rPr>
              <a:t>By July 1, 2015, the Chancellor of the California Community Colleges, using common course descriptors and pertinent recommendations of the American Council on Education, shall determine for which courses credit should be awarded for prior military experience.</a:t>
            </a: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a:buClr>
                <a:srgbClr val="0070C0"/>
              </a:buClr>
            </a:pPr>
            <a:r>
              <a:rPr lang="en-US" sz="2400" dirty="0">
                <a:solidFill>
                  <a:srgbClr val="262626"/>
                </a:solidFill>
                <a:latin typeface="Times New Roman" panose="02020603050405020304" pitchFamily="18" charset="0"/>
                <a:cs typeface="Times New Roman" panose="02020603050405020304" pitchFamily="18" charset="0"/>
              </a:rPr>
              <a:t>ASCCC Resolution 18.04 S11 – support credit for prior military service</a:t>
            </a:r>
          </a:p>
          <a:p>
            <a:pPr>
              <a:buClr>
                <a:srgbClr val="0070C0"/>
              </a:buClr>
            </a:pPr>
            <a:r>
              <a:rPr lang="en-US" sz="2400" dirty="0">
                <a:solidFill>
                  <a:srgbClr val="262626"/>
                </a:solidFill>
                <a:latin typeface="Times New Roman" panose="02020603050405020304" pitchFamily="18" charset="0"/>
                <a:cs typeface="Times New Roman" panose="02020603050405020304" pitchFamily="18" charset="0"/>
              </a:rPr>
              <a:t>ASCCC Resolution 7.01 S16 – </a:t>
            </a:r>
            <a:r>
              <a:rPr lang="en-US" sz="2400" dirty="0">
                <a:latin typeface="Times New Roman" panose="02020603050405020304" pitchFamily="18" charset="0"/>
                <a:cs typeface="Times New Roman" panose="02020603050405020304" pitchFamily="18" charset="0"/>
              </a:rPr>
              <a:t>Resolved, That the Academic Senate for California Community Colleges, in conjunction with the Chancellor’s Office and other system partners, work to secure sufficient and ongoing funding to cover the costs for colleges to ensure the timely implementation and ongoing awarding of credit for prior military experience.</a:t>
            </a: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p:txBody>
      </p:sp>
      <p:sp>
        <p:nvSpPr>
          <p:cNvPr id="9" name="Rectangle 4">
            <a:extLst>
              <a:ext uri="{FF2B5EF4-FFF2-40B4-BE49-F238E27FC236}">
                <a16:creationId xmlns:a16="http://schemas.microsoft.com/office/drawing/2014/main" id="{A55415E2-C320-DE4D-8401-514B6481713E}"/>
              </a:ext>
            </a:extLst>
          </p:cNvPr>
          <p:cNvSpPr>
            <a:spLocks noChangeArrowheads="1"/>
          </p:cNvSpPr>
          <p:nvPr/>
        </p:nvSpPr>
        <p:spPr bwMode="auto">
          <a:xfrm>
            <a:off x="-674658" y="314010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0770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1627322" y="681925"/>
            <a:ext cx="8849531" cy="619933"/>
          </a:xfrm>
        </p:spPr>
        <p:txBody>
          <a:bodyPr>
            <a:normAutofit fontScale="90000"/>
          </a:bodyPr>
          <a:lstStyle/>
          <a:p>
            <a:pPr algn="ctr"/>
            <a:r>
              <a:rPr lang="en-US" sz="4000" b="1" dirty="0">
                <a:solidFill>
                  <a:srgbClr val="0070C0"/>
                </a:solidFill>
                <a:latin typeface="Times New Roman" panose="02020603050405020304" pitchFamily="18" charset="0"/>
                <a:cs typeface="Times New Roman" panose="02020603050405020304" pitchFamily="18" charset="0"/>
              </a:rPr>
              <a:t>AB 1786 (Cervantes, 2018)</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45459" y="1792941"/>
            <a:ext cx="10822016" cy="4757761"/>
          </a:xfrm>
        </p:spPr>
        <p:txBody>
          <a:bodyPr>
            <a:normAutofit/>
          </a:bodyPr>
          <a:lstStyle/>
          <a:p>
            <a:pPr marL="0" indent="0" algn="ctr">
              <a:buClr>
                <a:srgbClr val="0070C0"/>
              </a:buClr>
              <a:buNone/>
            </a:pPr>
            <a:r>
              <a:rPr lang="en-US" dirty="0">
                <a:latin typeface="Times New Roman" panose="02020603050405020304" pitchFamily="18" charset="0"/>
                <a:cs typeface="Times New Roman" panose="02020603050405020304" pitchFamily="18" charset="0"/>
              </a:rPr>
              <a:t>Approved by the governor on September 19, 2018</a:t>
            </a:r>
          </a:p>
          <a:p>
            <a:pPr marL="0" indent="0">
              <a:buClr>
                <a:srgbClr val="0070C0"/>
              </a:buClr>
              <a:buNone/>
            </a:pPr>
            <a:r>
              <a:rPr lang="en-US" dirty="0">
                <a:latin typeface="Times New Roman" panose="02020603050405020304" pitchFamily="18" charset="0"/>
                <a:cs typeface="Times New Roman" panose="02020603050405020304" pitchFamily="18" charset="0"/>
              </a:rPr>
              <a:t>This bill requires the chancellor to establish, by March 31, 2019, an initiative to expand the use of course credit at the California Community Colleges for students with prior learning. It also requires the chancellor to submit, by January 1, 2020, a report on the initiative to the Legislature.</a:t>
            </a: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a:buClr>
                <a:srgbClr val="0070C0"/>
              </a:buClr>
            </a:pPr>
            <a:r>
              <a:rPr lang="en-US" sz="2400" dirty="0">
                <a:solidFill>
                  <a:srgbClr val="262626"/>
                </a:solidFill>
                <a:latin typeface="Times New Roman" panose="02020603050405020304" pitchFamily="18" charset="0"/>
                <a:cs typeface="Times New Roman" panose="02020603050405020304" pitchFamily="18" charset="0"/>
              </a:rPr>
              <a:t>ASCCC Resolution 6.06 S18 – as April 10, the bill would have required a statewide articulation officer—that came out of the bill, there was support for ongoing efforts of Credit for Prior Learning Workgroup</a:t>
            </a: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p:txBody>
      </p:sp>
      <p:sp>
        <p:nvSpPr>
          <p:cNvPr id="9" name="Rectangle 4">
            <a:extLst>
              <a:ext uri="{FF2B5EF4-FFF2-40B4-BE49-F238E27FC236}">
                <a16:creationId xmlns:a16="http://schemas.microsoft.com/office/drawing/2014/main" id="{A55415E2-C320-DE4D-8401-514B6481713E}"/>
              </a:ext>
            </a:extLst>
          </p:cNvPr>
          <p:cNvSpPr>
            <a:spLocks noChangeArrowheads="1"/>
          </p:cNvSpPr>
          <p:nvPr/>
        </p:nvSpPr>
        <p:spPr bwMode="auto">
          <a:xfrm>
            <a:off x="-674658" y="314010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51388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3385</TotalTime>
  <Words>1394</Words>
  <Application>Microsoft Macintosh PowerPoint</Application>
  <PresentationFormat>Widescreen</PresentationFormat>
  <Paragraphs>137</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More Title 5 Changes?   Credit by Exam, Credit for Prior Learning and Noncredit Curriculum Approval Processes –  How, What, and Why!  </vt:lpstr>
      <vt:lpstr>Description</vt:lpstr>
      <vt:lpstr>Overview</vt:lpstr>
      <vt:lpstr>The Process</vt:lpstr>
      <vt:lpstr>5C</vt:lpstr>
      <vt:lpstr>Title 5 Regulations –  Curriculum and Instruction</vt:lpstr>
      <vt:lpstr>Strong Workforce Program: Credit for Prior Learning</vt:lpstr>
      <vt:lpstr>AB 2462 (Block, 2012)</vt:lpstr>
      <vt:lpstr>AB 1786 (Cervantes, 2018)</vt:lpstr>
      <vt:lpstr>SB 1071 (Roth, 2018)</vt:lpstr>
      <vt:lpstr>Draft Title 5 Changes to §55050 –  Credit for Prior Learning Credit by Examination</vt:lpstr>
      <vt:lpstr>Noncredit Curriculum</vt:lpstr>
      <vt:lpstr>Leading to ASCCC Resolution 9.02 F18  </vt:lpstr>
      <vt:lpstr>ASCCC Resolution 9.02 F18</vt:lpstr>
      <vt:lpstr>Credit Curriculum Approval</vt:lpstr>
      <vt:lpstr>Noncredit Curriculum Approval…concept Has not been approved</vt:lpstr>
      <vt:lpstr>Draft Title 5 Changes…</vt:lpstr>
      <vt:lpstr>Auto Approval and Certification  DRAFT under consideration </vt:lpstr>
      <vt:lpstr>Progression</vt:lpstr>
      <vt:lpstr>Completed</vt:lpstr>
      <vt:lpstr>To be Completed…</vt:lpstr>
      <vt:lpstr>Questions?</vt:lpstr>
      <vt:lpstr>Resources and References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Senate  The “10+1” and Shared Governance</dc:title>
  <dc:creator>Virginia May</dc:creator>
  <cp:lastModifiedBy>Virginia May</cp:lastModifiedBy>
  <cp:revision>269</cp:revision>
  <dcterms:created xsi:type="dcterms:W3CDTF">2017-10-02T12:56:57Z</dcterms:created>
  <dcterms:modified xsi:type="dcterms:W3CDTF">2019-04-09T13:38:20Z</dcterms:modified>
</cp:coreProperties>
</file>