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media/image6.jpg" ContentType="image/jpg"/>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2.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1.jpg" ContentType="image/jpg"/>
  <Override PartName="/ppt/media/image54.jpg" ContentType="image/jpg"/>
  <Override PartName="/ppt/media/image80.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8" r:id="rId4"/>
    <p:sldMasterId id="2147483690" r:id="rId5"/>
    <p:sldMasterId id="2147483702" r:id="rId6"/>
    <p:sldMasterId id="2147483714" r:id="rId7"/>
    <p:sldMasterId id="2147483728" r:id="rId8"/>
    <p:sldMasterId id="2147483747" r:id="rId9"/>
    <p:sldMasterId id="2147483753" r:id="rId10"/>
    <p:sldMasterId id="2147483759" r:id="rId11"/>
  </p:sldMasterIdLst>
  <p:notesMasterIdLst>
    <p:notesMasterId r:id="rId55"/>
  </p:notesMasterIdLst>
  <p:sldIdLst>
    <p:sldId id="259" r:id="rId12"/>
    <p:sldId id="320" r:id="rId13"/>
    <p:sldId id="331" r:id="rId14"/>
    <p:sldId id="332" r:id="rId15"/>
    <p:sldId id="333" r:id="rId16"/>
    <p:sldId id="334" r:id="rId17"/>
    <p:sldId id="263" r:id="rId18"/>
    <p:sldId id="322" r:id="rId19"/>
    <p:sldId id="323" r:id="rId20"/>
    <p:sldId id="324" r:id="rId21"/>
    <p:sldId id="325" r:id="rId22"/>
    <p:sldId id="270" r:id="rId23"/>
    <p:sldId id="271" r:id="rId24"/>
    <p:sldId id="315" r:id="rId25"/>
    <p:sldId id="316" r:id="rId26"/>
    <p:sldId id="335" r:id="rId27"/>
    <p:sldId id="336" r:id="rId28"/>
    <p:sldId id="281" r:id="rId29"/>
    <p:sldId id="256" r:id="rId30"/>
    <p:sldId id="257" r:id="rId31"/>
    <p:sldId id="258" r:id="rId32"/>
    <p:sldId id="285" r:id="rId33"/>
    <p:sldId id="286" r:id="rId34"/>
    <p:sldId id="287" r:id="rId35"/>
    <p:sldId id="288" r:id="rId36"/>
    <p:sldId id="260" r:id="rId37"/>
    <p:sldId id="261" r:id="rId38"/>
    <p:sldId id="262" r:id="rId39"/>
    <p:sldId id="326" r:id="rId40"/>
    <p:sldId id="327" r:id="rId41"/>
    <p:sldId id="328" r:id="rId42"/>
    <p:sldId id="329" r:id="rId43"/>
    <p:sldId id="330" r:id="rId44"/>
    <p:sldId id="337" r:id="rId45"/>
    <p:sldId id="338" r:id="rId46"/>
    <p:sldId id="339" r:id="rId47"/>
    <p:sldId id="340" r:id="rId48"/>
    <p:sldId id="341" r:id="rId49"/>
    <p:sldId id="342" r:id="rId50"/>
    <p:sldId id="264" r:id="rId51"/>
    <p:sldId id="265" r:id="rId52"/>
    <p:sldId id="266" r:id="rId53"/>
    <p:sldId id="2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86" d="100"/>
          <a:sy n="86" d="100"/>
        </p:scale>
        <p:origin x="4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2" Type="http://schemas.openxmlformats.org/officeDocument/2006/relationships/hyperlink" Target="mailto:lrswanberg@pipeline.sbcc.edu" TargetMode="External"/><Relationship Id="rId1" Type="http://schemas.openxmlformats.org/officeDocument/2006/relationships/hyperlink" Target="mailto:hchavez@vcccd.edu"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2" Type="http://schemas.openxmlformats.org/officeDocument/2006/relationships/hyperlink" Target="mailto:lrswanberg@pipeline.sbcc.edu" TargetMode="External"/><Relationship Id="rId1" Type="http://schemas.openxmlformats.org/officeDocument/2006/relationships/hyperlink" Target="mailto:hchavez@vcccd.edu"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E6A9F-3ABA-4463-A2AD-56ADD27F428E}"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39BDCCC-B4C9-44A4-923E-698B48A5E27E}">
      <dgm:prSet/>
      <dgm:spPr/>
      <dgm:t>
        <a:bodyPr/>
        <a:lstStyle/>
        <a:p>
          <a:pPr>
            <a:defRPr b="1"/>
          </a:pPr>
          <a:r>
            <a:rPr lang="en-US" b="0" i="0"/>
            <a:t>The South Central Coast Regional Consortium facilitates and promotes effective regional initiatives for its member colleges and key stakeholders in support of local, regional, and statewide workforce development efforts. We collaboratively leverage employer, community, and educational resources in partnership to create and maintain a highly skilled workforce that meets identified regional needs.</a:t>
          </a:r>
          <a:endParaRPr lang="en-US"/>
        </a:p>
      </dgm:t>
    </dgm:pt>
    <dgm:pt modelId="{3270B09A-7A8D-42EB-AF5F-5AB5E3532CC8}" type="parTrans" cxnId="{5F9BD716-B90C-4D8A-B71C-56BB59355C6F}">
      <dgm:prSet/>
      <dgm:spPr/>
      <dgm:t>
        <a:bodyPr/>
        <a:lstStyle/>
        <a:p>
          <a:endParaRPr lang="en-US"/>
        </a:p>
      </dgm:t>
    </dgm:pt>
    <dgm:pt modelId="{D8E83347-4F23-4A9B-9FFB-EC0AFC5E927B}" type="sibTrans" cxnId="{5F9BD716-B90C-4D8A-B71C-56BB59355C6F}">
      <dgm:prSet/>
      <dgm:spPr/>
      <dgm:t>
        <a:bodyPr/>
        <a:lstStyle/>
        <a:p>
          <a:endParaRPr lang="en-US"/>
        </a:p>
      </dgm:t>
    </dgm:pt>
    <dgm:pt modelId="{462ACB49-C6BB-467D-8F4D-429C33301C1A}">
      <dgm:prSet/>
      <dgm:spPr/>
      <dgm:t>
        <a:bodyPr/>
        <a:lstStyle/>
        <a:p>
          <a:pPr>
            <a:defRPr b="1"/>
          </a:pPr>
          <a:r>
            <a:rPr lang="en-US"/>
            <a:t>SCCRC Colleges</a:t>
          </a:r>
        </a:p>
      </dgm:t>
    </dgm:pt>
    <dgm:pt modelId="{570A2490-DBA4-4B43-A61A-C3478B716E6B}" type="parTrans" cxnId="{8E96C910-AF29-4D90-9C75-6383E2F67F21}">
      <dgm:prSet/>
      <dgm:spPr/>
      <dgm:t>
        <a:bodyPr/>
        <a:lstStyle/>
        <a:p>
          <a:endParaRPr lang="en-US"/>
        </a:p>
      </dgm:t>
    </dgm:pt>
    <dgm:pt modelId="{DB731E27-1CA4-47BA-9BE0-76EAECD171C7}" type="sibTrans" cxnId="{8E96C910-AF29-4D90-9C75-6383E2F67F21}">
      <dgm:prSet/>
      <dgm:spPr/>
      <dgm:t>
        <a:bodyPr/>
        <a:lstStyle/>
        <a:p>
          <a:endParaRPr lang="en-US"/>
        </a:p>
      </dgm:t>
    </dgm:pt>
    <dgm:pt modelId="{9F9F2AAD-AC3A-422F-A0F0-3042FAC561E1}">
      <dgm:prSet/>
      <dgm:spPr/>
      <dgm:t>
        <a:bodyPr/>
        <a:lstStyle/>
        <a:p>
          <a:r>
            <a:rPr lang="en-US" b="0" i="0"/>
            <a:t>Cuesta College</a:t>
          </a:r>
          <a:endParaRPr lang="en-US"/>
        </a:p>
      </dgm:t>
    </dgm:pt>
    <dgm:pt modelId="{D7AE5802-4D31-4904-937F-A5150955F17E}" type="parTrans" cxnId="{D790A386-725B-4E3F-BDD3-4DD9BC9B53E4}">
      <dgm:prSet/>
      <dgm:spPr/>
      <dgm:t>
        <a:bodyPr/>
        <a:lstStyle/>
        <a:p>
          <a:endParaRPr lang="en-US"/>
        </a:p>
      </dgm:t>
    </dgm:pt>
    <dgm:pt modelId="{572E836C-C8E0-4450-AFD8-C44F0FFED1EE}" type="sibTrans" cxnId="{D790A386-725B-4E3F-BDD3-4DD9BC9B53E4}">
      <dgm:prSet/>
      <dgm:spPr/>
      <dgm:t>
        <a:bodyPr/>
        <a:lstStyle/>
        <a:p>
          <a:endParaRPr lang="en-US"/>
        </a:p>
      </dgm:t>
    </dgm:pt>
    <dgm:pt modelId="{0D2D3E27-CBF7-4BCE-A2DA-6528ED9F2504}">
      <dgm:prSet/>
      <dgm:spPr/>
      <dgm:t>
        <a:bodyPr/>
        <a:lstStyle/>
        <a:p>
          <a:r>
            <a:rPr lang="en-US" b="0" i="0"/>
            <a:t>Allan Hancock College </a:t>
          </a:r>
          <a:endParaRPr lang="en-US"/>
        </a:p>
      </dgm:t>
    </dgm:pt>
    <dgm:pt modelId="{939D09EB-B54C-403B-9E58-C9E2AA6FC9C5}" type="parTrans" cxnId="{C655EBB2-434D-4C87-A216-02ECDDAA7AAA}">
      <dgm:prSet/>
      <dgm:spPr/>
      <dgm:t>
        <a:bodyPr/>
        <a:lstStyle/>
        <a:p>
          <a:endParaRPr lang="en-US"/>
        </a:p>
      </dgm:t>
    </dgm:pt>
    <dgm:pt modelId="{29B2C3CD-BE57-46FD-915F-9C7FD1829C13}" type="sibTrans" cxnId="{C655EBB2-434D-4C87-A216-02ECDDAA7AAA}">
      <dgm:prSet/>
      <dgm:spPr/>
      <dgm:t>
        <a:bodyPr/>
        <a:lstStyle/>
        <a:p>
          <a:endParaRPr lang="en-US"/>
        </a:p>
      </dgm:t>
    </dgm:pt>
    <dgm:pt modelId="{0DF51DE9-1411-41EC-B876-E83DFB6A1BDF}">
      <dgm:prSet/>
      <dgm:spPr/>
      <dgm:t>
        <a:bodyPr/>
        <a:lstStyle/>
        <a:p>
          <a:r>
            <a:rPr lang="en-US" b="0" i="0"/>
            <a:t>Santa Barbara City College</a:t>
          </a:r>
          <a:endParaRPr lang="en-US"/>
        </a:p>
      </dgm:t>
    </dgm:pt>
    <dgm:pt modelId="{BEE9230E-92DD-4331-8162-832C7F8E9A36}" type="parTrans" cxnId="{7900D1F0-BC0F-4C7F-A3D9-CD3A5FE1F1B5}">
      <dgm:prSet/>
      <dgm:spPr/>
      <dgm:t>
        <a:bodyPr/>
        <a:lstStyle/>
        <a:p>
          <a:endParaRPr lang="en-US"/>
        </a:p>
      </dgm:t>
    </dgm:pt>
    <dgm:pt modelId="{BE7038D6-CA39-4FDB-A1F0-6F0C3A7019A3}" type="sibTrans" cxnId="{7900D1F0-BC0F-4C7F-A3D9-CD3A5FE1F1B5}">
      <dgm:prSet/>
      <dgm:spPr/>
      <dgm:t>
        <a:bodyPr/>
        <a:lstStyle/>
        <a:p>
          <a:endParaRPr lang="en-US"/>
        </a:p>
      </dgm:t>
    </dgm:pt>
    <dgm:pt modelId="{5AC0781F-2C7B-4118-930B-D28E4B63370D}">
      <dgm:prSet/>
      <dgm:spPr/>
      <dgm:t>
        <a:bodyPr/>
        <a:lstStyle/>
        <a:p>
          <a:r>
            <a:rPr lang="en-US" b="0" i="0"/>
            <a:t>Ventura College</a:t>
          </a:r>
          <a:endParaRPr lang="en-US"/>
        </a:p>
      </dgm:t>
    </dgm:pt>
    <dgm:pt modelId="{C23AF506-BF82-48EB-AFDB-20CFA5BC9E4A}" type="parTrans" cxnId="{3F77F573-D52E-4F78-AD72-76BFDDFC51AE}">
      <dgm:prSet/>
      <dgm:spPr/>
      <dgm:t>
        <a:bodyPr/>
        <a:lstStyle/>
        <a:p>
          <a:endParaRPr lang="en-US"/>
        </a:p>
      </dgm:t>
    </dgm:pt>
    <dgm:pt modelId="{A7D8303C-A4AD-4878-ADAB-53AF01DE8B19}" type="sibTrans" cxnId="{3F77F573-D52E-4F78-AD72-76BFDDFC51AE}">
      <dgm:prSet/>
      <dgm:spPr/>
      <dgm:t>
        <a:bodyPr/>
        <a:lstStyle/>
        <a:p>
          <a:endParaRPr lang="en-US"/>
        </a:p>
      </dgm:t>
    </dgm:pt>
    <dgm:pt modelId="{FAE716E7-A7AE-4251-981A-478FF1D0B616}">
      <dgm:prSet/>
      <dgm:spPr/>
      <dgm:t>
        <a:bodyPr/>
        <a:lstStyle/>
        <a:p>
          <a:r>
            <a:rPr lang="en-US" b="0" i="0"/>
            <a:t>Oxnard College </a:t>
          </a:r>
          <a:endParaRPr lang="en-US"/>
        </a:p>
      </dgm:t>
    </dgm:pt>
    <dgm:pt modelId="{7FA1AB9E-6136-4471-ABAF-4A31C0B8C17A}" type="parTrans" cxnId="{48515B0C-12AB-4CCF-B612-562B35C74F37}">
      <dgm:prSet/>
      <dgm:spPr/>
      <dgm:t>
        <a:bodyPr/>
        <a:lstStyle/>
        <a:p>
          <a:endParaRPr lang="en-US"/>
        </a:p>
      </dgm:t>
    </dgm:pt>
    <dgm:pt modelId="{8FAE6655-51A2-40E2-82E2-61BB93570BFF}" type="sibTrans" cxnId="{48515B0C-12AB-4CCF-B612-562B35C74F37}">
      <dgm:prSet/>
      <dgm:spPr/>
      <dgm:t>
        <a:bodyPr/>
        <a:lstStyle/>
        <a:p>
          <a:endParaRPr lang="en-US"/>
        </a:p>
      </dgm:t>
    </dgm:pt>
    <dgm:pt modelId="{4FC95C19-0069-4A47-AA75-73F9DA66E66E}">
      <dgm:prSet/>
      <dgm:spPr/>
      <dgm:t>
        <a:bodyPr/>
        <a:lstStyle/>
        <a:p>
          <a:r>
            <a:rPr lang="en-US" b="0" i="0"/>
            <a:t>Moorpark College</a:t>
          </a:r>
          <a:endParaRPr lang="en-US"/>
        </a:p>
      </dgm:t>
    </dgm:pt>
    <dgm:pt modelId="{B5FAD4A1-DDB8-4004-BF96-FCDA42F9AE7B}" type="parTrans" cxnId="{274AC989-94D4-4284-B5ED-0836B650F8F6}">
      <dgm:prSet/>
      <dgm:spPr/>
      <dgm:t>
        <a:bodyPr/>
        <a:lstStyle/>
        <a:p>
          <a:endParaRPr lang="en-US"/>
        </a:p>
      </dgm:t>
    </dgm:pt>
    <dgm:pt modelId="{0AF7F791-A9C8-4C04-91FB-F8F290D19909}" type="sibTrans" cxnId="{274AC989-94D4-4284-B5ED-0836B650F8F6}">
      <dgm:prSet/>
      <dgm:spPr/>
      <dgm:t>
        <a:bodyPr/>
        <a:lstStyle/>
        <a:p>
          <a:endParaRPr lang="en-US"/>
        </a:p>
      </dgm:t>
    </dgm:pt>
    <dgm:pt modelId="{0FD31D79-18F0-495B-AA55-DC1C66B82575}">
      <dgm:prSet/>
      <dgm:spPr/>
      <dgm:t>
        <a:bodyPr/>
        <a:lstStyle/>
        <a:p>
          <a:r>
            <a:rPr lang="en-US" b="0" i="0"/>
            <a:t>College of the Canyons</a:t>
          </a:r>
          <a:endParaRPr lang="en-US"/>
        </a:p>
      </dgm:t>
    </dgm:pt>
    <dgm:pt modelId="{974812FC-DE26-4F34-A747-71986D16A91D}" type="parTrans" cxnId="{323B2EE9-A8B2-4F73-B737-B73199A15692}">
      <dgm:prSet/>
      <dgm:spPr/>
      <dgm:t>
        <a:bodyPr/>
        <a:lstStyle/>
        <a:p>
          <a:endParaRPr lang="en-US"/>
        </a:p>
      </dgm:t>
    </dgm:pt>
    <dgm:pt modelId="{30E18467-8815-479C-90D1-209892644E86}" type="sibTrans" cxnId="{323B2EE9-A8B2-4F73-B737-B73199A15692}">
      <dgm:prSet/>
      <dgm:spPr/>
      <dgm:t>
        <a:bodyPr/>
        <a:lstStyle/>
        <a:p>
          <a:endParaRPr lang="en-US"/>
        </a:p>
      </dgm:t>
    </dgm:pt>
    <dgm:pt modelId="{5C472B9D-8BBB-41DB-B64A-B728F240DF46}">
      <dgm:prSet/>
      <dgm:spPr/>
      <dgm:t>
        <a:bodyPr/>
        <a:lstStyle/>
        <a:p>
          <a:r>
            <a:rPr lang="en-US" b="0" i="0"/>
            <a:t>Antelope Valley College</a:t>
          </a:r>
          <a:endParaRPr lang="en-US"/>
        </a:p>
      </dgm:t>
    </dgm:pt>
    <dgm:pt modelId="{58DE318A-F137-415A-B8B1-E5FDD8DEB4AA}" type="parTrans" cxnId="{770AC98C-4E8C-4EC4-86DA-4BA63E361099}">
      <dgm:prSet/>
      <dgm:spPr/>
      <dgm:t>
        <a:bodyPr/>
        <a:lstStyle/>
        <a:p>
          <a:endParaRPr lang="en-US"/>
        </a:p>
      </dgm:t>
    </dgm:pt>
    <dgm:pt modelId="{F0510DF6-7E2D-4227-98FB-D46CF7F51AC8}" type="sibTrans" cxnId="{770AC98C-4E8C-4EC4-86DA-4BA63E361099}">
      <dgm:prSet/>
      <dgm:spPr/>
      <dgm:t>
        <a:bodyPr/>
        <a:lstStyle/>
        <a:p>
          <a:endParaRPr lang="en-US"/>
        </a:p>
      </dgm:t>
    </dgm:pt>
    <dgm:pt modelId="{90127B6D-3032-4619-A845-7A295F04860E}" type="pres">
      <dgm:prSet presAssocID="{32EE6A9F-3ABA-4463-A2AD-56ADD27F428E}" presName="root" presStyleCnt="0">
        <dgm:presLayoutVars>
          <dgm:dir/>
          <dgm:resizeHandles val="exact"/>
        </dgm:presLayoutVars>
      </dgm:prSet>
      <dgm:spPr/>
    </dgm:pt>
    <dgm:pt modelId="{4B62B397-F5BB-4C60-83FF-2AB39F39A282}" type="pres">
      <dgm:prSet presAssocID="{439BDCCC-B4C9-44A4-923E-698B48A5E27E}" presName="compNode" presStyleCnt="0"/>
      <dgm:spPr/>
    </dgm:pt>
    <dgm:pt modelId="{EA558433-CF07-4B2B-A58D-2E58F5AA14DF}" type="pres">
      <dgm:prSet presAssocID="{439BDCCC-B4C9-44A4-923E-698B48A5E2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2496CB5-A505-40E0-9817-A840A1F85697}" type="pres">
      <dgm:prSet presAssocID="{439BDCCC-B4C9-44A4-923E-698B48A5E27E}" presName="iconSpace" presStyleCnt="0"/>
      <dgm:spPr/>
    </dgm:pt>
    <dgm:pt modelId="{A62C10A5-9375-4883-8EF6-E1A17A7A12FA}" type="pres">
      <dgm:prSet presAssocID="{439BDCCC-B4C9-44A4-923E-698B48A5E27E}" presName="parTx" presStyleLbl="revTx" presStyleIdx="0" presStyleCnt="4">
        <dgm:presLayoutVars>
          <dgm:chMax val="0"/>
          <dgm:chPref val="0"/>
        </dgm:presLayoutVars>
      </dgm:prSet>
      <dgm:spPr/>
    </dgm:pt>
    <dgm:pt modelId="{AD773EFA-E354-4241-8C05-4C2BC2A1B154}" type="pres">
      <dgm:prSet presAssocID="{439BDCCC-B4C9-44A4-923E-698B48A5E27E}" presName="txSpace" presStyleCnt="0"/>
      <dgm:spPr/>
    </dgm:pt>
    <dgm:pt modelId="{B0B28C0E-F7C1-408B-A2B9-07614F1D3DA3}" type="pres">
      <dgm:prSet presAssocID="{439BDCCC-B4C9-44A4-923E-698B48A5E27E}" presName="desTx" presStyleLbl="revTx" presStyleIdx="1" presStyleCnt="4">
        <dgm:presLayoutVars/>
      </dgm:prSet>
      <dgm:spPr/>
    </dgm:pt>
    <dgm:pt modelId="{59E8BF2D-CE90-4F6D-BD5B-658C7D2C3911}" type="pres">
      <dgm:prSet presAssocID="{D8E83347-4F23-4A9B-9FFB-EC0AFC5E927B}" presName="sibTrans" presStyleCnt="0"/>
      <dgm:spPr/>
    </dgm:pt>
    <dgm:pt modelId="{8DFC3660-6143-45B5-98D0-876AC45E9E7F}" type="pres">
      <dgm:prSet presAssocID="{462ACB49-C6BB-467D-8F4D-429C33301C1A}" presName="compNode" presStyleCnt="0"/>
      <dgm:spPr/>
    </dgm:pt>
    <dgm:pt modelId="{D8513490-ABFC-4CAA-9BBD-7D1362B6056E}" type="pres">
      <dgm:prSet presAssocID="{462ACB49-C6BB-467D-8F4D-429C33301C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00BA7D83-3D3D-4C6E-B243-CB735605FE74}" type="pres">
      <dgm:prSet presAssocID="{462ACB49-C6BB-467D-8F4D-429C33301C1A}" presName="iconSpace" presStyleCnt="0"/>
      <dgm:spPr/>
    </dgm:pt>
    <dgm:pt modelId="{A04BF8D0-19CD-49DC-AD06-BE8049E51D19}" type="pres">
      <dgm:prSet presAssocID="{462ACB49-C6BB-467D-8F4D-429C33301C1A}" presName="parTx" presStyleLbl="revTx" presStyleIdx="2" presStyleCnt="4">
        <dgm:presLayoutVars>
          <dgm:chMax val="0"/>
          <dgm:chPref val="0"/>
        </dgm:presLayoutVars>
      </dgm:prSet>
      <dgm:spPr/>
    </dgm:pt>
    <dgm:pt modelId="{E5FE4C00-4BB9-4D51-804B-30B2B494B69B}" type="pres">
      <dgm:prSet presAssocID="{462ACB49-C6BB-467D-8F4D-429C33301C1A}" presName="txSpace" presStyleCnt="0"/>
      <dgm:spPr/>
    </dgm:pt>
    <dgm:pt modelId="{55CE0C8F-C5FC-4AC6-A842-F3D921656E26}" type="pres">
      <dgm:prSet presAssocID="{462ACB49-C6BB-467D-8F4D-429C33301C1A}" presName="desTx" presStyleLbl="revTx" presStyleIdx="3" presStyleCnt="4">
        <dgm:presLayoutVars/>
      </dgm:prSet>
      <dgm:spPr/>
    </dgm:pt>
  </dgm:ptLst>
  <dgm:cxnLst>
    <dgm:cxn modelId="{813E040A-4064-4011-98D6-B7CF782ADCAC}" type="presOf" srcId="{0FD31D79-18F0-495B-AA55-DC1C66B82575}" destId="{55CE0C8F-C5FC-4AC6-A842-F3D921656E26}" srcOrd="0" destOrd="6" presId="urn:microsoft.com/office/officeart/2018/2/layout/IconLabelDescriptionList"/>
    <dgm:cxn modelId="{48515B0C-12AB-4CCF-B612-562B35C74F37}" srcId="{462ACB49-C6BB-467D-8F4D-429C33301C1A}" destId="{FAE716E7-A7AE-4251-981A-478FF1D0B616}" srcOrd="4" destOrd="0" parTransId="{7FA1AB9E-6136-4471-ABAF-4A31C0B8C17A}" sibTransId="{8FAE6655-51A2-40E2-82E2-61BB93570BFF}"/>
    <dgm:cxn modelId="{8E96C910-AF29-4D90-9C75-6383E2F67F21}" srcId="{32EE6A9F-3ABA-4463-A2AD-56ADD27F428E}" destId="{462ACB49-C6BB-467D-8F4D-429C33301C1A}" srcOrd="1" destOrd="0" parTransId="{570A2490-DBA4-4B43-A61A-C3478B716E6B}" sibTransId="{DB731E27-1CA4-47BA-9BE0-76EAECD171C7}"/>
    <dgm:cxn modelId="{5F9BD716-B90C-4D8A-B71C-56BB59355C6F}" srcId="{32EE6A9F-3ABA-4463-A2AD-56ADD27F428E}" destId="{439BDCCC-B4C9-44A4-923E-698B48A5E27E}" srcOrd="0" destOrd="0" parTransId="{3270B09A-7A8D-42EB-AF5F-5AB5E3532CC8}" sibTransId="{D8E83347-4F23-4A9B-9FFB-EC0AFC5E927B}"/>
    <dgm:cxn modelId="{24676F27-1C82-4707-A860-10B3A38216A5}" type="presOf" srcId="{439BDCCC-B4C9-44A4-923E-698B48A5E27E}" destId="{A62C10A5-9375-4883-8EF6-E1A17A7A12FA}" srcOrd="0" destOrd="0" presId="urn:microsoft.com/office/officeart/2018/2/layout/IconLabelDescriptionList"/>
    <dgm:cxn modelId="{E97C573B-DE5B-4D7A-B6BF-E02641C72154}" type="presOf" srcId="{5AC0781F-2C7B-4118-930B-D28E4B63370D}" destId="{55CE0C8F-C5FC-4AC6-A842-F3D921656E26}" srcOrd="0" destOrd="3" presId="urn:microsoft.com/office/officeart/2018/2/layout/IconLabelDescriptionList"/>
    <dgm:cxn modelId="{55D20464-B9C6-4417-ACE6-C018AF513E11}" type="presOf" srcId="{462ACB49-C6BB-467D-8F4D-429C33301C1A}" destId="{A04BF8D0-19CD-49DC-AD06-BE8049E51D19}" srcOrd="0" destOrd="0" presId="urn:microsoft.com/office/officeart/2018/2/layout/IconLabelDescriptionList"/>
    <dgm:cxn modelId="{3F77F573-D52E-4F78-AD72-76BFDDFC51AE}" srcId="{462ACB49-C6BB-467D-8F4D-429C33301C1A}" destId="{5AC0781F-2C7B-4118-930B-D28E4B63370D}" srcOrd="3" destOrd="0" parTransId="{C23AF506-BF82-48EB-AFDB-20CFA5BC9E4A}" sibTransId="{A7D8303C-A4AD-4878-ADAB-53AF01DE8B19}"/>
    <dgm:cxn modelId="{EFA5F878-55F3-47B8-8D59-50AFCD5CC10B}" type="presOf" srcId="{FAE716E7-A7AE-4251-981A-478FF1D0B616}" destId="{55CE0C8F-C5FC-4AC6-A842-F3D921656E26}" srcOrd="0" destOrd="4" presId="urn:microsoft.com/office/officeart/2018/2/layout/IconLabelDescriptionList"/>
    <dgm:cxn modelId="{D790A386-725B-4E3F-BDD3-4DD9BC9B53E4}" srcId="{462ACB49-C6BB-467D-8F4D-429C33301C1A}" destId="{9F9F2AAD-AC3A-422F-A0F0-3042FAC561E1}" srcOrd="0" destOrd="0" parTransId="{D7AE5802-4D31-4904-937F-A5150955F17E}" sibTransId="{572E836C-C8E0-4450-AFD8-C44F0FFED1EE}"/>
    <dgm:cxn modelId="{274AC989-94D4-4284-B5ED-0836B650F8F6}" srcId="{462ACB49-C6BB-467D-8F4D-429C33301C1A}" destId="{4FC95C19-0069-4A47-AA75-73F9DA66E66E}" srcOrd="5" destOrd="0" parTransId="{B5FAD4A1-DDB8-4004-BF96-FCDA42F9AE7B}" sibTransId="{0AF7F791-A9C8-4C04-91FB-F8F290D19909}"/>
    <dgm:cxn modelId="{770AC98C-4E8C-4EC4-86DA-4BA63E361099}" srcId="{462ACB49-C6BB-467D-8F4D-429C33301C1A}" destId="{5C472B9D-8BBB-41DB-B64A-B728F240DF46}" srcOrd="7" destOrd="0" parTransId="{58DE318A-F137-415A-B8B1-E5FDD8DEB4AA}" sibTransId="{F0510DF6-7E2D-4227-98FB-D46CF7F51AC8}"/>
    <dgm:cxn modelId="{35DA4291-23FD-43AD-9552-C42130EECA95}" type="presOf" srcId="{9F9F2AAD-AC3A-422F-A0F0-3042FAC561E1}" destId="{55CE0C8F-C5FC-4AC6-A842-F3D921656E26}" srcOrd="0" destOrd="0" presId="urn:microsoft.com/office/officeart/2018/2/layout/IconLabelDescriptionList"/>
    <dgm:cxn modelId="{25B8A093-01FC-4764-93F7-4A8D2862DB43}" type="presOf" srcId="{4FC95C19-0069-4A47-AA75-73F9DA66E66E}" destId="{55CE0C8F-C5FC-4AC6-A842-F3D921656E26}" srcOrd="0" destOrd="5" presId="urn:microsoft.com/office/officeart/2018/2/layout/IconLabelDescriptionList"/>
    <dgm:cxn modelId="{6092AB97-2B21-4C20-B543-5DA82E60282B}" type="presOf" srcId="{32EE6A9F-3ABA-4463-A2AD-56ADD27F428E}" destId="{90127B6D-3032-4619-A845-7A295F04860E}" srcOrd="0" destOrd="0" presId="urn:microsoft.com/office/officeart/2018/2/layout/IconLabelDescriptionList"/>
    <dgm:cxn modelId="{C655EBB2-434D-4C87-A216-02ECDDAA7AAA}" srcId="{462ACB49-C6BB-467D-8F4D-429C33301C1A}" destId="{0D2D3E27-CBF7-4BCE-A2DA-6528ED9F2504}" srcOrd="1" destOrd="0" parTransId="{939D09EB-B54C-403B-9E58-C9E2AA6FC9C5}" sibTransId="{29B2C3CD-BE57-46FD-915F-9C7FD1829C13}"/>
    <dgm:cxn modelId="{738A87BF-88FE-4975-8515-06EA1AF30DD0}" type="presOf" srcId="{0DF51DE9-1411-41EC-B876-E83DFB6A1BDF}" destId="{55CE0C8F-C5FC-4AC6-A842-F3D921656E26}" srcOrd="0" destOrd="2" presId="urn:microsoft.com/office/officeart/2018/2/layout/IconLabelDescriptionList"/>
    <dgm:cxn modelId="{08D617CB-C55F-4DF7-BD9A-BAC23C1873E7}" type="presOf" srcId="{5C472B9D-8BBB-41DB-B64A-B728F240DF46}" destId="{55CE0C8F-C5FC-4AC6-A842-F3D921656E26}" srcOrd="0" destOrd="7" presId="urn:microsoft.com/office/officeart/2018/2/layout/IconLabelDescriptionList"/>
    <dgm:cxn modelId="{323B2EE9-A8B2-4F73-B737-B73199A15692}" srcId="{462ACB49-C6BB-467D-8F4D-429C33301C1A}" destId="{0FD31D79-18F0-495B-AA55-DC1C66B82575}" srcOrd="6" destOrd="0" parTransId="{974812FC-DE26-4F34-A747-71986D16A91D}" sibTransId="{30E18467-8815-479C-90D1-209892644E86}"/>
    <dgm:cxn modelId="{7900D1F0-BC0F-4C7F-A3D9-CD3A5FE1F1B5}" srcId="{462ACB49-C6BB-467D-8F4D-429C33301C1A}" destId="{0DF51DE9-1411-41EC-B876-E83DFB6A1BDF}" srcOrd="2" destOrd="0" parTransId="{BEE9230E-92DD-4331-8162-832C7F8E9A36}" sibTransId="{BE7038D6-CA39-4FDB-A1F0-6F0C3A7019A3}"/>
    <dgm:cxn modelId="{5F9F68FD-8B82-4060-9DC3-A8E7A38435EB}" type="presOf" srcId="{0D2D3E27-CBF7-4BCE-A2DA-6528ED9F2504}" destId="{55CE0C8F-C5FC-4AC6-A842-F3D921656E26}" srcOrd="0" destOrd="1" presId="urn:microsoft.com/office/officeart/2018/2/layout/IconLabelDescriptionList"/>
    <dgm:cxn modelId="{FD17A200-C9BF-4938-B7EA-E6E91342117D}" type="presParOf" srcId="{90127B6D-3032-4619-A845-7A295F04860E}" destId="{4B62B397-F5BB-4C60-83FF-2AB39F39A282}" srcOrd="0" destOrd="0" presId="urn:microsoft.com/office/officeart/2018/2/layout/IconLabelDescriptionList"/>
    <dgm:cxn modelId="{11AD4B81-7ED5-4F1A-B80A-7BF2BE817608}" type="presParOf" srcId="{4B62B397-F5BB-4C60-83FF-2AB39F39A282}" destId="{EA558433-CF07-4B2B-A58D-2E58F5AA14DF}" srcOrd="0" destOrd="0" presId="urn:microsoft.com/office/officeart/2018/2/layout/IconLabelDescriptionList"/>
    <dgm:cxn modelId="{FE23EA81-51F1-4DCB-9D9F-E5FBA37A7FAC}" type="presParOf" srcId="{4B62B397-F5BB-4C60-83FF-2AB39F39A282}" destId="{C2496CB5-A505-40E0-9817-A840A1F85697}" srcOrd="1" destOrd="0" presId="urn:microsoft.com/office/officeart/2018/2/layout/IconLabelDescriptionList"/>
    <dgm:cxn modelId="{0770B6AF-524B-4738-AB28-DFD58C9F6F4B}" type="presParOf" srcId="{4B62B397-F5BB-4C60-83FF-2AB39F39A282}" destId="{A62C10A5-9375-4883-8EF6-E1A17A7A12FA}" srcOrd="2" destOrd="0" presId="urn:microsoft.com/office/officeart/2018/2/layout/IconLabelDescriptionList"/>
    <dgm:cxn modelId="{64387BF2-1677-4ACC-A954-43F7F81982C2}" type="presParOf" srcId="{4B62B397-F5BB-4C60-83FF-2AB39F39A282}" destId="{AD773EFA-E354-4241-8C05-4C2BC2A1B154}" srcOrd="3" destOrd="0" presId="urn:microsoft.com/office/officeart/2018/2/layout/IconLabelDescriptionList"/>
    <dgm:cxn modelId="{3596ABFC-FD3A-4C89-B7FC-29439C23BA02}" type="presParOf" srcId="{4B62B397-F5BB-4C60-83FF-2AB39F39A282}" destId="{B0B28C0E-F7C1-408B-A2B9-07614F1D3DA3}" srcOrd="4" destOrd="0" presId="urn:microsoft.com/office/officeart/2018/2/layout/IconLabelDescriptionList"/>
    <dgm:cxn modelId="{971D4805-0F3F-40ED-8E4E-12134A26750A}" type="presParOf" srcId="{90127B6D-3032-4619-A845-7A295F04860E}" destId="{59E8BF2D-CE90-4F6D-BD5B-658C7D2C3911}" srcOrd="1" destOrd="0" presId="urn:microsoft.com/office/officeart/2018/2/layout/IconLabelDescriptionList"/>
    <dgm:cxn modelId="{051EEB67-0871-44A5-8F76-A07CECBA503C}" type="presParOf" srcId="{90127B6D-3032-4619-A845-7A295F04860E}" destId="{8DFC3660-6143-45B5-98D0-876AC45E9E7F}" srcOrd="2" destOrd="0" presId="urn:microsoft.com/office/officeart/2018/2/layout/IconLabelDescriptionList"/>
    <dgm:cxn modelId="{23135C7C-2BD6-4F9D-BB47-31EF070ECE5F}" type="presParOf" srcId="{8DFC3660-6143-45B5-98D0-876AC45E9E7F}" destId="{D8513490-ABFC-4CAA-9BBD-7D1362B6056E}" srcOrd="0" destOrd="0" presId="urn:microsoft.com/office/officeart/2018/2/layout/IconLabelDescriptionList"/>
    <dgm:cxn modelId="{AADC75DA-3990-4A38-B139-182F3C3BEC8A}" type="presParOf" srcId="{8DFC3660-6143-45B5-98D0-876AC45E9E7F}" destId="{00BA7D83-3D3D-4C6E-B243-CB735605FE74}" srcOrd="1" destOrd="0" presId="urn:microsoft.com/office/officeart/2018/2/layout/IconLabelDescriptionList"/>
    <dgm:cxn modelId="{4CCB0A5B-BFB3-435E-A846-9CE98C717873}" type="presParOf" srcId="{8DFC3660-6143-45B5-98D0-876AC45E9E7F}" destId="{A04BF8D0-19CD-49DC-AD06-BE8049E51D19}" srcOrd="2" destOrd="0" presId="urn:microsoft.com/office/officeart/2018/2/layout/IconLabelDescriptionList"/>
    <dgm:cxn modelId="{7C73FDC7-BBB8-4A87-8BE8-F9D0EBD0DD5B}" type="presParOf" srcId="{8DFC3660-6143-45B5-98D0-876AC45E9E7F}" destId="{E5FE4C00-4BB9-4D51-804B-30B2B494B69B}" srcOrd="3" destOrd="0" presId="urn:microsoft.com/office/officeart/2018/2/layout/IconLabelDescriptionList"/>
    <dgm:cxn modelId="{A35A0D00-3B7F-43D8-885A-F6DB844CFE03}" type="presParOf" srcId="{8DFC3660-6143-45B5-98D0-876AC45E9E7F}" destId="{55CE0C8F-C5FC-4AC6-A842-F3D921656E2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819C6-ECAD-4155-8BFD-9399281E66F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252D085-BB60-49F8-8AFF-0E15279A786C}">
      <dgm:prSet/>
      <dgm:spPr/>
      <dgm:t>
        <a:bodyPr/>
        <a:lstStyle/>
        <a:p>
          <a:r>
            <a:rPr lang="en-US" b="0" i="0"/>
            <a:t>Advanced Manufacturing</a:t>
          </a:r>
          <a:endParaRPr lang="en-US"/>
        </a:p>
      </dgm:t>
    </dgm:pt>
    <dgm:pt modelId="{164CE4C1-9374-4183-BC43-A6765372DF7E}" type="parTrans" cxnId="{25D984D7-2478-4A0F-89AB-B44D81B16A49}">
      <dgm:prSet/>
      <dgm:spPr/>
      <dgm:t>
        <a:bodyPr/>
        <a:lstStyle/>
        <a:p>
          <a:endParaRPr lang="en-US"/>
        </a:p>
      </dgm:t>
    </dgm:pt>
    <dgm:pt modelId="{A94F4F53-E924-4FAF-A395-E0DAA6A1D6E7}" type="sibTrans" cxnId="{25D984D7-2478-4A0F-89AB-B44D81B16A49}">
      <dgm:prSet/>
      <dgm:spPr/>
      <dgm:t>
        <a:bodyPr/>
        <a:lstStyle/>
        <a:p>
          <a:endParaRPr lang="en-US"/>
        </a:p>
      </dgm:t>
    </dgm:pt>
    <dgm:pt modelId="{0769D23A-DE36-45AA-8310-61929961F662}">
      <dgm:prSet/>
      <dgm:spPr/>
      <dgm:t>
        <a:bodyPr/>
        <a:lstStyle/>
        <a:p>
          <a:r>
            <a:rPr lang="en-US" b="0" i="0"/>
            <a:t>Health</a:t>
          </a:r>
          <a:endParaRPr lang="en-US"/>
        </a:p>
      </dgm:t>
    </dgm:pt>
    <dgm:pt modelId="{D1395640-6F41-4D11-8D77-D9CC2E6F1F37}" type="parTrans" cxnId="{EFF8A771-3EB0-4125-93CA-BB7AE259B211}">
      <dgm:prSet/>
      <dgm:spPr/>
      <dgm:t>
        <a:bodyPr/>
        <a:lstStyle/>
        <a:p>
          <a:endParaRPr lang="en-US"/>
        </a:p>
      </dgm:t>
    </dgm:pt>
    <dgm:pt modelId="{B26E5440-1AE3-4876-A670-83584B829B85}" type="sibTrans" cxnId="{EFF8A771-3EB0-4125-93CA-BB7AE259B211}">
      <dgm:prSet/>
      <dgm:spPr/>
      <dgm:t>
        <a:bodyPr/>
        <a:lstStyle/>
        <a:p>
          <a:endParaRPr lang="en-US"/>
        </a:p>
      </dgm:t>
    </dgm:pt>
    <dgm:pt modelId="{E6E88FFC-9043-4EAF-AF6C-A7C27243E207}">
      <dgm:prSet/>
      <dgm:spPr/>
      <dgm:t>
        <a:bodyPr/>
        <a:lstStyle/>
        <a:p>
          <a:r>
            <a:rPr lang="en-US" b="0" i="0"/>
            <a:t>Information Communications Technologies &amp; Digital Media</a:t>
          </a:r>
          <a:endParaRPr lang="en-US"/>
        </a:p>
      </dgm:t>
    </dgm:pt>
    <dgm:pt modelId="{FD9043B5-D440-4E82-AEBA-2818E1FAD40F}" type="parTrans" cxnId="{F3CE1472-A390-44A4-A67D-35950F2C7ED3}">
      <dgm:prSet/>
      <dgm:spPr/>
      <dgm:t>
        <a:bodyPr/>
        <a:lstStyle/>
        <a:p>
          <a:endParaRPr lang="en-US"/>
        </a:p>
      </dgm:t>
    </dgm:pt>
    <dgm:pt modelId="{7D3F036E-CCE0-40BC-B8D6-9F543AC7A06F}" type="sibTrans" cxnId="{F3CE1472-A390-44A4-A67D-35950F2C7ED3}">
      <dgm:prSet/>
      <dgm:spPr/>
      <dgm:t>
        <a:bodyPr/>
        <a:lstStyle/>
        <a:p>
          <a:endParaRPr lang="en-US"/>
        </a:p>
      </dgm:t>
    </dgm:pt>
    <dgm:pt modelId="{64F6F390-4306-4F2D-B633-D59E55719623}">
      <dgm:prSet/>
      <dgm:spPr/>
      <dgm:t>
        <a:bodyPr/>
        <a:lstStyle/>
        <a:p>
          <a:r>
            <a:rPr lang="en-US" b="0" i="0"/>
            <a:t>Public Safety</a:t>
          </a:r>
          <a:endParaRPr lang="en-US"/>
        </a:p>
      </dgm:t>
    </dgm:pt>
    <dgm:pt modelId="{17C6DA5E-E28F-45B5-B7B8-15DAEF9237AB}" type="parTrans" cxnId="{7007AAF0-D3E7-4D86-A2DB-4900A6649215}">
      <dgm:prSet/>
      <dgm:spPr/>
      <dgm:t>
        <a:bodyPr/>
        <a:lstStyle/>
        <a:p>
          <a:endParaRPr lang="en-US"/>
        </a:p>
      </dgm:t>
    </dgm:pt>
    <dgm:pt modelId="{4037C66B-F32B-4271-911B-D7480FA0A1F3}" type="sibTrans" cxnId="{7007AAF0-D3E7-4D86-A2DB-4900A6649215}">
      <dgm:prSet/>
      <dgm:spPr/>
      <dgm:t>
        <a:bodyPr/>
        <a:lstStyle/>
        <a:p>
          <a:endParaRPr lang="en-US"/>
        </a:p>
      </dgm:t>
    </dgm:pt>
    <dgm:pt modelId="{C14A2732-0384-46A6-81BB-4143A582897B}">
      <dgm:prSet/>
      <dgm:spPr/>
      <dgm:t>
        <a:bodyPr/>
        <a:lstStyle/>
        <a:p>
          <a:r>
            <a:rPr lang="en-US"/>
            <a:t>For additional information:</a:t>
          </a:r>
        </a:p>
      </dgm:t>
    </dgm:pt>
    <dgm:pt modelId="{C40E1487-B350-4FB1-9E59-8270C9390839}" type="parTrans" cxnId="{FA765AC1-B0BC-4177-8ADD-32CBF730E462}">
      <dgm:prSet/>
      <dgm:spPr/>
      <dgm:t>
        <a:bodyPr/>
        <a:lstStyle/>
        <a:p>
          <a:endParaRPr lang="en-US"/>
        </a:p>
      </dgm:t>
    </dgm:pt>
    <dgm:pt modelId="{4455121E-9ACF-4B70-A3A2-EBFFE3A602C8}" type="sibTrans" cxnId="{FA765AC1-B0BC-4177-8ADD-32CBF730E462}">
      <dgm:prSet/>
      <dgm:spPr/>
      <dgm:t>
        <a:bodyPr/>
        <a:lstStyle/>
        <a:p>
          <a:endParaRPr lang="en-US"/>
        </a:p>
      </dgm:t>
    </dgm:pt>
    <dgm:pt modelId="{288A736C-7ADA-4991-A4B1-FFAE7057A3D8}">
      <dgm:prSet/>
      <dgm:spPr/>
      <dgm:t>
        <a:bodyPr/>
        <a:lstStyle/>
        <a:p>
          <a:r>
            <a:rPr lang="en-US"/>
            <a:t>SCCRColleges.org</a:t>
          </a:r>
        </a:p>
      </dgm:t>
    </dgm:pt>
    <dgm:pt modelId="{75F52BD1-10BA-43D0-B8BA-E5F490C2D039}" type="parTrans" cxnId="{ABB883B4-1E99-4456-9DEB-2253C256398A}">
      <dgm:prSet/>
      <dgm:spPr/>
      <dgm:t>
        <a:bodyPr/>
        <a:lstStyle/>
        <a:p>
          <a:endParaRPr lang="en-US"/>
        </a:p>
      </dgm:t>
    </dgm:pt>
    <dgm:pt modelId="{2406BF44-8D29-421A-981F-BAAAAA51A697}" type="sibTrans" cxnId="{ABB883B4-1E99-4456-9DEB-2253C256398A}">
      <dgm:prSet/>
      <dgm:spPr/>
      <dgm:t>
        <a:bodyPr/>
        <a:lstStyle/>
        <a:p>
          <a:endParaRPr lang="en-US"/>
        </a:p>
      </dgm:t>
    </dgm:pt>
    <dgm:pt modelId="{F2D3F670-385F-4615-94F9-1AF11C3C5C58}">
      <dgm:prSet/>
      <dgm:spPr/>
      <dgm:t>
        <a:bodyPr/>
        <a:lstStyle/>
        <a:p>
          <a:r>
            <a:rPr lang="en-US"/>
            <a:t>Holly Nolan Chavez, Executive Director/Chair </a:t>
          </a:r>
          <a:r>
            <a:rPr lang="en-US">
              <a:hlinkClick xmlns:r="http://schemas.openxmlformats.org/officeDocument/2006/relationships" r:id="rId1"/>
            </a:rPr>
            <a:t>hchavez@vcccd.edu</a:t>
          </a:r>
          <a:endParaRPr lang="en-US"/>
        </a:p>
      </dgm:t>
    </dgm:pt>
    <dgm:pt modelId="{EE7514EF-71A7-459C-A766-80D55F552BA1}" type="parTrans" cxnId="{942D8D12-711F-4A29-8F5F-6831D3E676B1}">
      <dgm:prSet/>
      <dgm:spPr/>
      <dgm:t>
        <a:bodyPr/>
        <a:lstStyle/>
        <a:p>
          <a:endParaRPr lang="en-US"/>
        </a:p>
      </dgm:t>
    </dgm:pt>
    <dgm:pt modelId="{41B44BB6-0D42-4FEA-9C56-17DCCA5E16C9}" type="sibTrans" cxnId="{942D8D12-711F-4A29-8F5F-6831D3E676B1}">
      <dgm:prSet/>
      <dgm:spPr/>
      <dgm:t>
        <a:bodyPr/>
        <a:lstStyle/>
        <a:p>
          <a:endParaRPr lang="en-US"/>
        </a:p>
      </dgm:t>
    </dgm:pt>
    <dgm:pt modelId="{CC21FB59-4B81-439E-B0B6-15A6FD75FDB9}">
      <dgm:prSet/>
      <dgm:spPr/>
      <dgm:t>
        <a:bodyPr/>
        <a:lstStyle/>
        <a:p>
          <a:r>
            <a:rPr lang="en-US"/>
            <a:t>Luann Swanberg Fiscal Agent Director </a:t>
          </a:r>
          <a:r>
            <a:rPr lang="en-US">
              <a:hlinkClick xmlns:r="http://schemas.openxmlformats.org/officeDocument/2006/relationships" r:id="rId2"/>
            </a:rPr>
            <a:t>lrswanberg@pipeline.sbcc.edu</a:t>
          </a:r>
          <a:endParaRPr lang="en-US"/>
        </a:p>
      </dgm:t>
    </dgm:pt>
    <dgm:pt modelId="{9732814D-AE97-443F-97C1-E98735969489}" type="parTrans" cxnId="{44234F59-2B9E-4F77-80AC-070416E90EEE}">
      <dgm:prSet/>
      <dgm:spPr/>
      <dgm:t>
        <a:bodyPr/>
        <a:lstStyle/>
        <a:p>
          <a:endParaRPr lang="en-US"/>
        </a:p>
      </dgm:t>
    </dgm:pt>
    <dgm:pt modelId="{DE504406-ECC7-4C35-B6E0-3817BE7B41BD}" type="sibTrans" cxnId="{44234F59-2B9E-4F77-80AC-070416E90EEE}">
      <dgm:prSet/>
      <dgm:spPr/>
      <dgm:t>
        <a:bodyPr/>
        <a:lstStyle/>
        <a:p>
          <a:endParaRPr lang="en-US"/>
        </a:p>
      </dgm:t>
    </dgm:pt>
    <dgm:pt modelId="{943DC57C-46AB-4B17-8067-8A2854DBC889}">
      <dgm:prSet/>
      <dgm:spPr/>
      <dgm:t>
        <a:bodyPr/>
        <a:lstStyle/>
        <a:p>
          <a:r>
            <a:rPr lang="en-US"/>
            <a:t>Dr. Giselle Bice, K14 TAP Giselle.bice@canyons.edu  </a:t>
          </a:r>
        </a:p>
      </dgm:t>
    </dgm:pt>
    <dgm:pt modelId="{2DEF0DE1-4160-44CA-924D-9B1CE1F154AC}" type="parTrans" cxnId="{F60A8D17-796E-49E7-B807-DE7F2A7A6C6B}">
      <dgm:prSet/>
      <dgm:spPr/>
      <dgm:t>
        <a:bodyPr/>
        <a:lstStyle/>
        <a:p>
          <a:endParaRPr lang="en-US"/>
        </a:p>
      </dgm:t>
    </dgm:pt>
    <dgm:pt modelId="{BB8963DC-9369-43FB-8A03-459EA3E3C862}" type="sibTrans" cxnId="{F60A8D17-796E-49E7-B807-DE7F2A7A6C6B}">
      <dgm:prSet/>
      <dgm:spPr/>
      <dgm:t>
        <a:bodyPr/>
        <a:lstStyle/>
        <a:p>
          <a:endParaRPr lang="en-US"/>
        </a:p>
      </dgm:t>
    </dgm:pt>
    <dgm:pt modelId="{2E9ECB24-C569-4745-8DDB-0E18D1407C25}" type="pres">
      <dgm:prSet presAssocID="{FED819C6-ECAD-4155-8BFD-9399281E66F1}" presName="linear" presStyleCnt="0">
        <dgm:presLayoutVars>
          <dgm:animLvl val="lvl"/>
          <dgm:resizeHandles val="exact"/>
        </dgm:presLayoutVars>
      </dgm:prSet>
      <dgm:spPr/>
    </dgm:pt>
    <dgm:pt modelId="{2580EE05-5936-7049-BE81-02F6E45EF3CD}" type="pres">
      <dgm:prSet presAssocID="{D252D085-BB60-49F8-8AFF-0E15279A786C}" presName="parentText" presStyleLbl="node1" presStyleIdx="0" presStyleCnt="4">
        <dgm:presLayoutVars>
          <dgm:chMax val="0"/>
          <dgm:bulletEnabled val="1"/>
        </dgm:presLayoutVars>
      </dgm:prSet>
      <dgm:spPr/>
    </dgm:pt>
    <dgm:pt modelId="{80718984-C7AA-E849-A49B-B5D74D131635}" type="pres">
      <dgm:prSet presAssocID="{A94F4F53-E924-4FAF-A395-E0DAA6A1D6E7}" presName="spacer" presStyleCnt="0"/>
      <dgm:spPr/>
    </dgm:pt>
    <dgm:pt modelId="{5DD4A6D3-F2CC-B642-8EC5-3047D2C2EB33}" type="pres">
      <dgm:prSet presAssocID="{0769D23A-DE36-45AA-8310-61929961F662}" presName="parentText" presStyleLbl="node1" presStyleIdx="1" presStyleCnt="4">
        <dgm:presLayoutVars>
          <dgm:chMax val="0"/>
          <dgm:bulletEnabled val="1"/>
        </dgm:presLayoutVars>
      </dgm:prSet>
      <dgm:spPr/>
    </dgm:pt>
    <dgm:pt modelId="{1FA0C768-8E76-BB4B-A172-C55B5F6A3485}" type="pres">
      <dgm:prSet presAssocID="{B26E5440-1AE3-4876-A670-83584B829B85}" presName="spacer" presStyleCnt="0"/>
      <dgm:spPr/>
    </dgm:pt>
    <dgm:pt modelId="{8A819AD3-D6A8-3446-90DC-78AEACAF72D5}" type="pres">
      <dgm:prSet presAssocID="{E6E88FFC-9043-4EAF-AF6C-A7C27243E207}" presName="parentText" presStyleLbl="node1" presStyleIdx="2" presStyleCnt="4">
        <dgm:presLayoutVars>
          <dgm:chMax val="0"/>
          <dgm:bulletEnabled val="1"/>
        </dgm:presLayoutVars>
      </dgm:prSet>
      <dgm:spPr/>
    </dgm:pt>
    <dgm:pt modelId="{B54EBBD1-85BB-6649-9E01-9774799B90FB}" type="pres">
      <dgm:prSet presAssocID="{7D3F036E-CCE0-40BC-B8D6-9F543AC7A06F}" presName="spacer" presStyleCnt="0"/>
      <dgm:spPr/>
    </dgm:pt>
    <dgm:pt modelId="{F3E32F6A-5890-844D-BF57-CC82F5FEAE33}" type="pres">
      <dgm:prSet presAssocID="{64F6F390-4306-4F2D-B633-D59E55719623}" presName="parentText" presStyleLbl="node1" presStyleIdx="3" presStyleCnt="4">
        <dgm:presLayoutVars>
          <dgm:chMax val="0"/>
          <dgm:bulletEnabled val="1"/>
        </dgm:presLayoutVars>
      </dgm:prSet>
      <dgm:spPr/>
    </dgm:pt>
    <dgm:pt modelId="{99C507F0-0526-944A-A2EF-2A333666A9F0}" type="pres">
      <dgm:prSet presAssocID="{64F6F390-4306-4F2D-B633-D59E55719623}" presName="childText" presStyleLbl="revTx" presStyleIdx="0" presStyleCnt="1">
        <dgm:presLayoutVars>
          <dgm:bulletEnabled val="1"/>
        </dgm:presLayoutVars>
      </dgm:prSet>
      <dgm:spPr/>
    </dgm:pt>
  </dgm:ptLst>
  <dgm:cxnLst>
    <dgm:cxn modelId="{942D8D12-711F-4A29-8F5F-6831D3E676B1}" srcId="{64F6F390-4306-4F2D-B633-D59E55719623}" destId="{F2D3F670-385F-4615-94F9-1AF11C3C5C58}" srcOrd="2" destOrd="0" parTransId="{EE7514EF-71A7-459C-A766-80D55F552BA1}" sibTransId="{41B44BB6-0D42-4FEA-9C56-17DCCA5E16C9}"/>
    <dgm:cxn modelId="{F60A8D17-796E-49E7-B807-DE7F2A7A6C6B}" srcId="{64F6F390-4306-4F2D-B633-D59E55719623}" destId="{943DC57C-46AB-4B17-8067-8A2854DBC889}" srcOrd="4" destOrd="0" parTransId="{2DEF0DE1-4160-44CA-924D-9B1CE1F154AC}" sibTransId="{BB8963DC-9369-43FB-8A03-459EA3E3C862}"/>
    <dgm:cxn modelId="{5ADF4828-1279-FC4F-8DBE-FF2E7AA19664}" type="presOf" srcId="{0769D23A-DE36-45AA-8310-61929961F662}" destId="{5DD4A6D3-F2CC-B642-8EC5-3047D2C2EB33}" srcOrd="0" destOrd="0" presId="urn:microsoft.com/office/officeart/2005/8/layout/vList2"/>
    <dgm:cxn modelId="{D571CA35-4B57-874F-B9B9-5A7084F1823C}" type="presOf" srcId="{E6E88FFC-9043-4EAF-AF6C-A7C27243E207}" destId="{8A819AD3-D6A8-3446-90DC-78AEACAF72D5}" srcOrd="0" destOrd="0" presId="urn:microsoft.com/office/officeart/2005/8/layout/vList2"/>
    <dgm:cxn modelId="{AE211538-05C4-6F4B-B16C-08374B790329}" type="presOf" srcId="{D252D085-BB60-49F8-8AFF-0E15279A786C}" destId="{2580EE05-5936-7049-BE81-02F6E45EF3CD}" srcOrd="0" destOrd="0" presId="urn:microsoft.com/office/officeart/2005/8/layout/vList2"/>
    <dgm:cxn modelId="{E85FBD3A-DEF6-2E41-B204-1FE2B7DBCBBD}" type="presOf" srcId="{C14A2732-0384-46A6-81BB-4143A582897B}" destId="{99C507F0-0526-944A-A2EF-2A333666A9F0}" srcOrd="0" destOrd="0" presId="urn:microsoft.com/office/officeart/2005/8/layout/vList2"/>
    <dgm:cxn modelId="{134C704B-9ECC-A94B-A340-2011FCB87780}" type="presOf" srcId="{CC21FB59-4B81-439E-B0B6-15A6FD75FDB9}" destId="{99C507F0-0526-944A-A2EF-2A333666A9F0}" srcOrd="0" destOrd="3" presId="urn:microsoft.com/office/officeart/2005/8/layout/vList2"/>
    <dgm:cxn modelId="{A469766F-87EE-6346-BB2D-1864208E79B8}" type="presOf" srcId="{943DC57C-46AB-4B17-8067-8A2854DBC889}" destId="{99C507F0-0526-944A-A2EF-2A333666A9F0}" srcOrd="0" destOrd="4" presId="urn:microsoft.com/office/officeart/2005/8/layout/vList2"/>
    <dgm:cxn modelId="{EFF8A771-3EB0-4125-93CA-BB7AE259B211}" srcId="{FED819C6-ECAD-4155-8BFD-9399281E66F1}" destId="{0769D23A-DE36-45AA-8310-61929961F662}" srcOrd="1" destOrd="0" parTransId="{D1395640-6F41-4D11-8D77-D9CC2E6F1F37}" sibTransId="{B26E5440-1AE3-4876-A670-83584B829B85}"/>
    <dgm:cxn modelId="{F3CE1472-A390-44A4-A67D-35950F2C7ED3}" srcId="{FED819C6-ECAD-4155-8BFD-9399281E66F1}" destId="{E6E88FFC-9043-4EAF-AF6C-A7C27243E207}" srcOrd="2" destOrd="0" parTransId="{FD9043B5-D440-4E82-AEBA-2818E1FAD40F}" sibTransId="{7D3F036E-CCE0-40BC-B8D6-9F543AC7A06F}"/>
    <dgm:cxn modelId="{44234F59-2B9E-4F77-80AC-070416E90EEE}" srcId="{64F6F390-4306-4F2D-B633-D59E55719623}" destId="{CC21FB59-4B81-439E-B0B6-15A6FD75FDB9}" srcOrd="3" destOrd="0" parTransId="{9732814D-AE97-443F-97C1-E98735969489}" sibTransId="{DE504406-ECC7-4C35-B6E0-3817BE7B41BD}"/>
    <dgm:cxn modelId="{E6F0A87C-391B-144F-AC7F-B5EADCA0949E}" type="presOf" srcId="{288A736C-7ADA-4991-A4B1-FFAE7057A3D8}" destId="{99C507F0-0526-944A-A2EF-2A333666A9F0}" srcOrd="0" destOrd="1" presId="urn:microsoft.com/office/officeart/2005/8/layout/vList2"/>
    <dgm:cxn modelId="{7AA55C9F-8F0C-6445-A177-A5B4E8518DAF}" type="presOf" srcId="{FED819C6-ECAD-4155-8BFD-9399281E66F1}" destId="{2E9ECB24-C569-4745-8DDB-0E18D1407C25}" srcOrd="0" destOrd="0" presId="urn:microsoft.com/office/officeart/2005/8/layout/vList2"/>
    <dgm:cxn modelId="{ABB883B4-1E99-4456-9DEB-2253C256398A}" srcId="{64F6F390-4306-4F2D-B633-D59E55719623}" destId="{288A736C-7ADA-4991-A4B1-FFAE7057A3D8}" srcOrd="1" destOrd="0" parTransId="{75F52BD1-10BA-43D0-B8BA-E5F490C2D039}" sibTransId="{2406BF44-8D29-421A-981F-BAAAAA51A697}"/>
    <dgm:cxn modelId="{4161BABB-75AD-AA4E-89D4-11D063F8D6C0}" type="presOf" srcId="{64F6F390-4306-4F2D-B633-D59E55719623}" destId="{F3E32F6A-5890-844D-BF57-CC82F5FEAE33}" srcOrd="0" destOrd="0" presId="urn:microsoft.com/office/officeart/2005/8/layout/vList2"/>
    <dgm:cxn modelId="{FA765AC1-B0BC-4177-8ADD-32CBF730E462}" srcId="{64F6F390-4306-4F2D-B633-D59E55719623}" destId="{C14A2732-0384-46A6-81BB-4143A582897B}" srcOrd="0" destOrd="0" parTransId="{C40E1487-B350-4FB1-9E59-8270C9390839}" sibTransId="{4455121E-9ACF-4B70-A3A2-EBFFE3A602C8}"/>
    <dgm:cxn modelId="{25D984D7-2478-4A0F-89AB-B44D81B16A49}" srcId="{FED819C6-ECAD-4155-8BFD-9399281E66F1}" destId="{D252D085-BB60-49F8-8AFF-0E15279A786C}" srcOrd="0" destOrd="0" parTransId="{164CE4C1-9374-4183-BC43-A6765372DF7E}" sibTransId="{A94F4F53-E924-4FAF-A395-E0DAA6A1D6E7}"/>
    <dgm:cxn modelId="{7007AAF0-D3E7-4D86-A2DB-4900A6649215}" srcId="{FED819C6-ECAD-4155-8BFD-9399281E66F1}" destId="{64F6F390-4306-4F2D-B633-D59E55719623}" srcOrd="3" destOrd="0" parTransId="{17C6DA5E-E28F-45B5-B7B8-15DAEF9237AB}" sibTransId="{4037C66B-F32B-4271-911B-D7480FA0A1F3}"/>
    <dgm:cxn modelId="{FE7EFAFA-5FB5-DA4F-82BF-D4A64EBBBC06}" type="presOf" srcId="{F2D3F670-385F-4615-94F9-1AF11C3C5C58}" destId="{99C507F0-0526-944A-A2EF-2A333666A9F0}" srcOrd="0" destOrd="2" presId="urn:microsoft.com/office/officeart/2005/8/layout/vList2"/>
    <dgm:cxn modelId="{2AE9579E-21E0-2443-B1F6-DDEA75B7E077}" type="presParOf" srcId="{2E9ECB24-C569-4745-8DDB-0E18D1407C25}" destId="{2580EE05-5936-7049-BE81-02F6E45EF3CD}" srcOrd="0" destOrd="0" presId="urn:microsoft.com/office/officeart/2005/8/layout/vList2"/>
    <dgm:cxn modelId="{7BFF7A6A-1288-A441-B193-99803CB3B46E}" type="presParOf" srcId="{2E9ECB24-C569-4745-8DDB-0E18D1407C25}" destId="{80718984-C7AA-E849-A49B-B5D74D131635}" srcOrd="1" destOrd="0" presId="urn:microsoft.com/office/officeart/2005/8/layout/vList2"/>
    <dgm:cxn modelId="{F895ECCF-E9BC-C94D-95CD-1813BE23DFD6}" type="presParOf" srcId="{2E9ECB24-C569-4745-8DDB-0E18D1407C25}" destId="{5DD4A6D3-F2CC-B642-8EC5-3047D2C2EB33}" srcOrd="2" destOrd="0" presId="urn:microsoft.com/office/officeart/2005/8/layout/vList2"/>
    <dgm:cxn modelId="{76EAEC2D-B1E5-334B-9CC0-32DF3D649091}" type="presParOf" srcId="{2E9ECB24-C569-4745-8DDB-0E18D1407C25}" destId="{1FA0C768-8E76-BB4B-A172-C55B5F6A3485}" srcOrd="3" destOrd="0" presId="urn:microsoft.com/office/officeart/2005/8/layout/vList2"/>
    <dgm:cxn modelId="{F38AD96B-969A-DE49-8571-6D8733F69DC6}" type="presParOf" srcId="{2E9ECB24-C569-4745-8DDB-0E18D1407C25}" destId="{8A819AD3-D6A8-3446-90DC-78AEACAF72D5}" srcOrd="4" destOrd="0" presId="urn:microsoft.com/office/officeart/2005/8/layout/vList2"/>
    <dgm:cxn modelId="{7DC771D6-9655-CA45-9362-C17CD730CF99}" type="presParOf" srcId="{2E9ECB24-C569-4745-8DDB-0E18D1407C25}" destId="{B54EBBD1-85BB-6649-9E01-9774799B90FB}" srcOrd="5" destOrd="0" presId="urn:microsoft.com/office/officeart/2005/8/layout/vList2"/>
    <dgm:cxn modelId="{38647CB5-7440-A741-9A26-A9B8F743E05D}" type="presParOf" srcId="{2E9ECB24-C569-4745-8DDB-0E18D1407C25}" destId="{F3E32F6A-5890-844D-BF57-CC82F5FEAE33}" srcOrd="6" destOrd="0" presId="urn:microsoft.com/office/officeart/2005/8/layout/vList2"/>
    <dgm:cxn modelId="{A4BAD385-E624-6C4B-8B92-DB9E24B6FD46}" type="presParOf" srcId="{2E9ECB24-C569-4745-8DDB-0E18D1407C25}" destId="{99C507F0-0526-944A-A2EF-2A333666A9F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F28F4A-6A6A-4442-A78F-80CA3835847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715C780A-A589-4CB8-A1A5-EDD2D7B04382}">
      <dgm:prSet phldrT="[Text]"/>
      <dgm:spPr/>
      <dgm:t>
        <a:bodyPr/>
        <a:lstStyle/>
        <a:p>
          <a:r>
            <a:rPr lang="en-US" dirty="0"/>
            <a:t>Planning</a:t>
          </a:r>
        </a:p>
      </dgm:t>
    </dgm:pt>
    <dgm:pt modelId="{0E74D1F0-E599-430D-AA26-38935CB77784}" type="parTrans" cxnId="{1B90A97B-966D-4DB2-B808-84F3F0FE278E}">
      <dgm:prSet/>
      <dgm:spPr/>
      <dgm:t>
        <a:bodyPr/>
        <a:lstStyle/>
        <a:p>
          <a:endParaRPr lang="en-US"/>
        </a:p>
      </dgm:t>
    </dgm:pt>
    <dgm:pt modelId="{2A3117F5-65DC-4801-8BA2-F9C44F97AF60}" type="sibTrans" cxnId="{1B90A97B-966D-4DB2-B808-84F3F0FE278E}">
      <dgm:prSet/>
      <dgm:spPr/>
      <dgm:t>
        <a:bodyPr/>
        <a:lstStyle/>
        <a:p>
          <a:endParaRPr lang="en-US"/>
        </a:p>
      </dgm:t>
    </dgm:pt>
    <dgm:pt modelId="{C77F669F-C7E2-431D-A01A-65BA9B73A278}">
      <dgm:prSet phldrT="[Text]"/>
      <dgm:spPr/>
      <dgm:t>
        <a:bodyPr/>
        <a:lstStyle/>
        <a:p>
          <a:r>
            <a:rPr lang="en-US" dirty="0"/>
            <a:t>Faculty</a:t>
          </a:r>
        </a:p>
      </dgm:t>
    </dgm:pt>
    <dgm:pt modelId="{B16D1244-42CB-4530-966D-927D033883ED}" type="parTrans" cxnId="{2061B0FA-714E-431F-87B9-AA5A570979ED}">
      <dgm:prSet/>
      <dgm:spPr/>
      <dgm:t>
        <a:bodyPr/>
        <a:lstStyle/>
        <a:p>
          <a:endParaRPr lang="en-US"/>
        </a:p>
      </dgm:t>
    </dgm:pt>
    <dgm:pt modelId="{0CFBF694-E649-4ECD-B4FD-21E52D63B8E5}" type="sibTrans" cxnId="{2061B0FA-714E-431F-87B9-AA5A570979ED}">
      <dgm:prSet/>
      <dgm:spPr/>
      <dgm:t>
        <a:bodyPr/>
        <a:lstStyle/>
        <a:p>
          <a:endParaRPr lang="en-US"/>
        </a:p>
      </dgm:t>
    </dgm:pt>
    <dgm:pt modelId="{0E7B34C3-704E-4D8A-AB55-4BB45E9EEE2F}">
      <dgm:prSet phldrT="[Text]"/>
      <dgm:spPr/>
      <dgm:t>
        <a:bodyPr/>
        <a:lstStyle/>
        <a:p>
          <a:r>
            <a:rPr lang="en-US" dirty="0"/>
            <a:t>Decision-Making</a:t>
          </a:r>
        </a:p>
      </dgm:t>
    </dgm:pt>
    <dgm:pt modelId="{D8A22F0C-D891-419F-8B6E-EEFCEC7AD0FB}" type="parTrans" cxnId="{AE607FAA-4ABD-4C61-843E-ACD3E3F7D1FE}">
      <dgm:prSet/>
      <dgm:spPr/>
      <dgm:t>
        <a:bodyPr/>
        <a:lstStyle/>
        <a:p>
          <a:endParaRPr lang="en-US"/>
        </a:p>
      </dgm:t>
    </dgm:pt>
    <dgm:pt modelId="{306DE15C-BEC8-4F55-AFBA-B35138C75750}" type="sibTrans" cxnId="{AE607FAA-4ABD-4C61-843E-ACD3E3F7D1FE}">
      <dgm:prSet/>
      <dgm:spPr/>
      <dgm:t>
        <a:bodyPr/>
        <a:lstStyle/>
        <a:p>
          <a:endParaRPr lang="en-US"/>
        </a:p>
      </dgm:t>
    </dgm:pt>
    <dgm:pt modelId="{761B8638-2002-476E-9F75-9425F9241993}">
      <dgm:prSet phldrT="[Text]"/>
      <dgm:spPr/>
      <dgm:t>
        <a:bodyPr/>
        <a:lstStyle/>
        <a:p>
          <a:r>
            <a:rPr lang="en-US" dirty="0"/>
            <a:t>Steering Committee</a:t>
          </a:r>
        </a:p>
      </dgm:t>
    </dgm:pt>
    <dgm:pt modelId="{F2F72F92-721D-49E8-B4F4-6388E35762BF}" type="parTrans" cxnId="{A18132EE-E3F2-49B9-BC50-124260C60215}">
      <dgm:prSet/>
      <dgm:spPr/>
      <dgm:t>
        <a:bodyPr/>
        <a:lstStyle/>
        <a:p>
          <a:endParaRPr lang="en-US"/>
        </a:p>
      </dgm:t>
    </dgm:pt>
    <dgm:pt modelId="{07BFE92E-8121-402C-83FD-45BC7C8541E6}" type="sibTrans" cxnId="{A18132EE-E3F2-49B9-BC50-124260C60215}">
      <dgm:prSet/>
      <dgm:spPr/>
      <dgm:t>
        <a:bodyPr/>
        <a:lstStyle/>
        <a:p>
          <a:endParaRPr lang="en-US"/>
        </a:p>
      </dgm:t>
    </dgm:pt>
    <dgm:pt modelId="{1B544D23-72CA-4DC3-9BC3-97A97402EB6C}">
      <dgm:prSet phldrT="[Text]"/>
      <dgm:spPr/>
      <dgm:t>
        <a:bodyPr/>
        <a:lstStyle/>
        <a:p>
          <a:r>
            <a:rPr lang="en-US" dirty="0"/>
            <a:t>Invest &amp; Implement</a:t>
          </a:r>
        </a:p>
      </dgm:t>
    </dgm:pt>
    <dgm:pt modelId="{ABA0023E-5EA5-4ABA-8010-15C50D062B95}" type="parTrans" cxnId="{CE7B2634-5F48-42F6-A733-5D485A8DA275}">
      <dgm:prSet/>
      <dgm:spPr/>
      <dgm:t>
        <a:bodyPr/>
        <a:lstStyle/>
        <a:p>
          <a:endParaRPr lang="en-US"/>
        </a:p>
      </dgm:t>
    </dgm:pt>
    <dgm:pt modelId="{240253E0-0D82-4177-9762-8384919A55CC}" type="sibTrans" cxnId="{CE7B2634-5F48-42F6-A733-5D485A8DA275}">
      <dgm:prSet/>
      <dgm:spPr/>
      <dgm:t>
        <a:bodyPr/>
        <a:lstStyle/>
        <a:p>
          <a:endParaRPr lang="en-US"/>
        </a:p>
      </dgm:t>
    </dgm:pt>
    <dgm:pt modelId="{42E47E8F-C1DA-40F8-AF83-6FE191D98022}">
      <dgm:prSet phldrT="[Text]"/>
      <dgm:spPr/>
      <dgm:t>
        <a:bodyPr/>
        <a:lstStyle/>
        <a:p>
          <a:r>
            <a:rPr lang="en-US" dirty="0"/>
            <a:t>Colleges</a:t>
          </a:r>
        </a:p>
      </dgm:t>
    </dgm:pt>
    <dgm:pt modelId="{EFF57036-DD64-4AD1-BE46-763BC8A4911B}" type="parTrans" cxnId="{E7DB0A88-DD8B-480A-B838-D21F20AE3AC0}">
      <dgm:prSet/>
      <dgm:spPr/>
      <dgm:t>
        <a:bodyPr/>
        <a:lstStyle/>
        <a:p>
          <a:endParaRPr lang="en-US"/>
        </a:p>
      </dgm:t>
    </dgm:pt>
    <dgm:pt modelId="{897754A7-7555-4FC2-9F7E-5D7A6AD82660}" type="sibTrans" cxnId="{E7DB0A88-DD8B-480A-B838-D21F20AE3AC0}">
      <dgm:prSet/>
      <dgm:spPr/>
      <dgm:t>
        <a:bodyPr/>
        <a:lstStyle/>
        <a:p>
          <a:endParaRPr lang="en-US"/>
        </a:p>
      </dgm:t>
    </dgm:pt>
    <dgm:pt modelId="{ECE9D3B4-F850-4326-AA06-3071F266A123}">
      <dgm:prSet phldrT="[Text]"/>
      <dgm:spPr/>
      <dgm:t>
        <a:bodyPr/>
        <a:lstStyle/>
        <a:p>
          <a:r>
            <a:rPr lang="en-US" dirty="0"/>
            <a:t>CTE Administrators</a:t>
          </a:r>
        </a:p>
      </dgm:t>
    </dgm:pt>
    <dgm:pt modelId="{E02414AA-BAF7-4256-9E57-BD6C5E934DBF}" type="parTrans" cxnId="{73E27CC9-C5A5-4E7C-85B6-10971C9055D3}">
      <dgm:prSet/>
      <dgm:spPr/>
      <dgm:t>
        <a:bodyPr/>
        <a:lstStyle/>
        <a:p>
          <a:endParaRPr lang="en-US"/>
        </a:p>
      </dgm:t>
    </dgm:pt>
    <dgm:pt modelId="{7FCA3B7E-4F37-4BA8-B52B-18D71A263171}" type="sibTrans" cxnId="{73E27CC9-C5A5-4E7C-85B6-10971C9055D3}">
      <dgm:prSet/>
      <dgm:spPr/>
      <dgm:t>
        <a:bodyPr/>
        <a:lstStyle/>
        <a:p>
          <a:endParaRPr lang="en-US"/>
        </a:p>
      </dgm:t>
    </dgm:pt>
    <dgm:pt modelId="{329E0E28-905C-4FAB-9D44-E466C68ED7EA}">
      <dgm:prSet phldrT="[Text]"/>
      <dgm:spPr/>
      <dgm:t>
        <a:bodyPr/>
        <a:lstStyle/>
        <a:p>
          <a:r>
            <a:rPr lang="en-US" dirty="0"/>
            <a:t>Approves project proposals</a:t>
          </a:r>
        </a:p>
      </dgm:t>
    </dgm:pt>
    <dgm:pt modelId="{FD482F27-7620-48F0-9BA3-FE8735D11AC2}" type="parTrans" cxnId="{9484CF81-9F78-46BA-A0BD-134D80FDB071}">
      <dgm:prSet/>
      <dgm:spPr/>
      <dgm:t>
        <a:bodyPr/>
        <a:lstStyle/>
        <a:p>
          <a:endParaRPr lang="en-US"/>
        </a:p>
      </dgm:t>
    </dgm:pt>
    <dgm:pt modelId="{2790E469-F1A0-4453-8607-4BE4A47562B5}" type="sibTrans" cxnId="{9484CF81-9F78-46BA-A0BD-134D80FDB071}">
      <dgm:prSet/>
      <dgm:spPr/>
      <dgm:t>
        <a:bodyPr/>
        <a:lstStyle/>
        <a:p>
          <a:endParaRPr lang="en-US"/>
        </a:p>
      </dgm:t>
    </dgm:pt>
    <dgm:pt modelId="{89D62AF5-3DFC-4E91-AC75-5F70C4914E0F}">
      <dgm:prSet phldrT="[Text]"/>
      <dgm:spPr/>
      <dgm:t>
        <a:bodyPr/>
        <a:lstStyle/>
        <a:p>
          <a:r>
            <a:rPr lang="en-US" dirty="0"/>
            <a:t>Executive Council</a:t>
          </a:r>
        </a:p>
      </dgm:t>
    </dgm:pt>
    <dgm:pt modelId="{06AFB4D8-6695-4F24-B068-E9310093191F}" type="parTrans" cxnId="{B8D5F96E-3C58-467B-AFB0-D4589239FEF9}">
      <dgm:prSet/>
      <dgm:spPr/>
      <dgm:t>
        <a:bodyPr/>
        <a:lstStyle/>
        <a:p>
          <a:endParaRPr lang="en-US"/>
        </a:p>
      </dgm:t>
    </dgm:pt>
    <dgm:pt modelId="{B2DB7F51-D1A2-4582-932A-E0B71451BF9F}" type="sibTrans" cxnId="{B8D5F96E-3C58-467B-AFB0-D4589239FEF9}">
      <dgm:prSet/>
      <dgm:spPr/>
      <dgm:t>
        <a:bodyPr/>
        <a:lstStyle/>
        <a:p>
          <a:endParaRPr lang="en-US"/>
        </a:p>
      </dgm:t>
    </dgm:pt>
    <dgm:pt modelId="{997AA2D6-D382-43E9-BFFE-7BFF9F956825}">
      <dgm:prSet phldrT="[Text]"/>
      <dgm:spPr/>
      <dgm:t>
        <a:bodyPr/>
        <a:lstStyle/>
        <a:p>
          <a:r>
            <a:rPr lang="en-US" dirty="0"/>
            <a:t>Approves Strategic Plan and Budget Allocation</a:t>
          </a:r>
        </a:p>
      </dgm:t>
    </dgm:pt>
    <dgm:pt modelId="{B1BD381D-CF02-49EC-BED2-F02D8CBBBFD8}" type="parTrans" cxnId="{0FBE3356-E7D2-4B2F-9B17-3AB6CE65A7F7}">
      <dgm:prSet/>
      <dgm:spPr/>
      <dgm:t>
        <a:bodyPr/>
        <a:lstStyle/>
        <a:p>
          <a:endParaRPr lang="en-US"/>
        </a:p>
      </dgm:t>
    </dgm:pt>
    <dgm:pt modelId="{E0356DD8-F1AA-416D-8F67-9A1815304C09}" type="sibTrans" cxnId="{0FBE3356-E7D2-4B2F-9B17-3AB6CE65A7F7}">
      <dgm:prSet/>
      <dgm:spPr/>
      <dgm:t>
        <a:bodyPr/>
        <a:lstStyle/>
        <a:p>
          <a:endParaRPr lang="en-US"/>
        </a:p>
      </dgm:t>
    </dgm:pt>
    <dgm:pt modelId="{69150927-2489-4958-BFF5-B3E6F8C13A35}">
      <dgm:prSet phldrT="[Text]"/>
      <dgm:spPr/>
      <dgm:t>
        <a:bodyPr/>
        <a:lstStyle/>
        <a:p>
          <a:r>
            <a:rPr lang="en-US" dirty="0"/>
            <a:t>Regional Partners</a:t>
          </a:r>
        </a:p>
      </dgm:t>
    </dgm:pt>
    <dgm:pt modelId="{6DA5D6EA-EF88-4592-A0C9-B55BC37C70EC}" type="parTrans" cxnId="{B082F5BA-2F46-4DAD-84E5-EB1E8E09874E}">
      <dgm:prSet/>
      <dgm:spPr/>
      <dgm:t>
        <a:bodyPr/>
        <a:lstStyle/>
        <a:p>
          <a:endParaRPr lang="en-US"/>
        </a:p>
      </dgm:t>
    </dgm:pt>
    <dgm:pt modelId="{A32E7F79-C96C-4C81-A3A9-1E8EA4182351}" type="sibTrans" cxnId="{B082F5BA-2F46-4DAD-84E5-EB1E8E09874E}">
      <dgm:prSet/>
      <dgm:spPr/>
      <dgm:t>
        <a:bodyPr/>
        <a:lstStyle/>
        <a:p>
          <a:endParaRPr lang="en-US"/>
        </a:p>
      </dgm:t>
    </dgm:pt>
    <dgm:pt modelId="{E2EB7B3E-4E8A-4C35-86FD-30D995DDD6D3}">
      <dgm:prSet phldrT="[Text]"/>
      <dgm:spPr/>
      <dgm:t>
        <a:bodyPr/>
        <a:lstStyle/>
        <a:p>
          <a:r>
            <a:rPr lang="en-US" dirty="0"/>
            <a:t>Invest regional allocation in various projects</a:t>
          </a:r>
        </a:p>
      </dgm:t>
    </dgm:pt>
    <dgm:pt modelId="{72852F4D-E6BD-4B59-9D37-49E698FD9F75}" type="parTrans" cxnId="{1B720DE1-4278-4A3E-ABE7-9CD2311F009D}">
      <dgm:prSet/>
      <dgm:spPr/>
      <dgm:t>
        <a:bodyPr/>
        <a:lstStyle/>
        <a:p>
          <a:endParaRPr lang="en-US"/>
        </a:p>
      </dgm:t>
    </dgm:pt>
    <dgm:pt modelId="{BADAA3D4-392F-439D-991D-93F7B5DD8B37}" type="sibTrans" cxnId="{1B720DE1-4278-4A3E-ABE7-9CD2311F009D}">
      <dgm:prSet/>
      <dgm:spPr/>
      <dgm:t>
        <a:bodyPr/>
        <a:lstStyle/>
        <a:p>
          <a:endParaRPr lang="en-US"/>
        </a:p>
      </dgm:t>
    </dgm:pt>
    <dgm:pt modelId="{6E5435F0-315E-4B70-A9FB-64C86E7EF84F}">
      <dgm:prSet phldrT="[Text]"/>
      <dgm:spPr/>
      <dgm:t>
        <a:bodyPr/>
        <a:lstStyle/>
        <a:p>
          <a:r>
            <a:rPr lang="en-US" dirty="0"/>
            <a:t>Evaluation</a:t>
          </a:r>
        </a:p>
      </dgm:t>
    </dgm:pt>
    <dgm:pt modelId="{104F9176-C095-4945-A66E-C4A15CC14E6F}" type="parTrans" cxnId="{731526C6-22DD-486A-9547-62221C627E7F}">
      <dgm:prSet/>
      <dgm:spPr/>
      <dgm:t>
        <a:bodyPr/>
        <a:lstStyle/>
        <a:p>
          <a:endParaRPr lang="en-US"/>
        </a:p>
      </dgm:t>
    </dgm:pt>
    <dgm:pt modelId="{1EE0EC8A-F9F6-4422-9736-75AB775D84AF}" type="sibTrans" cxnId="{731526C6-22DD-486A-9547-62221C627E7F}">
      <dgm:prSet/>
      <dgm:spPr/>
      <dgm:t>
        <a:bodyPr/>
        <a:lstStyle/>
        <a:p>
          <a:endParaRPr lang="en-US"/>
        </a:p>
      </dgm:t>
    </dgm:pt>
    <dgm:pt modelId="{F91D24D1-599F-4FDF-B53E-70B8D99A23B4}">
      <dgm:prSet phldrT="[Text]"/>
      <dgm:spPr/>
      <dgm:t>
        <a:bodyPr/>
        <a:lstStyle/>
        <a:p>
          <a:r>
            <a:rPr lang="en-US" dirty="0"/>
            <a:t>Review outcomes data</a:t>
          </a:r>
        </a:p>
      </dgm:t>
    </dgm:pt>
    <dgm:pt modelId="{FBE06986-B2BF-4C3F-8203-C523B1F82F66}" type="parTrans" cxnId="{E8A27E9D-2076-434A-891F-DCA23532672E}">
      <dgm:prSet/>
      <dgm:spPr/>
      <dgm:t>
        <a:bodyPr/>
        <a:lstStyle/>
        <a:p>
          <a:endParaRPr lang="en-US"/>
        </a:p>
      </dgm:t>
    </dgm:pt>
    <dgm:pt modelId="{8C0330C8-C8CA-4889-94DF-DCCA8B812B1E}" type="sibTrans" cxnId="{E8A27E9D-2076-434A-891F-DCA23532672E}">
      <dgm:prSet/>
      <dgm:spPr/>
      <dgm:t>
        <a:bodyPr/>
        <a:lstStyle/>
        <a:p>
          <a:endParaRPr lang="en-US"/>
        </a:p>
      </dgm:t>
    </dgm:pt>
    <dgm:pt modelId="{427958AD-7C74-4F36-A646-F940D19698C6}">
      <dgm:prSet/>
      <dgm:spPr/>
      <dgm:t>
        <a:bodyPr/>
        <a:lstStyle/>
        <a:p>
          <a:r>
            <a:rPr lang="en-US" dirty="0"/>
            <a:t>Student Success</a:t>
          </a:r>
        </a:p>
      </dgm:t>
    </dgm:pt>
    <dgm:pt modelId="{9511CB39-368E-4B2D-93E8-880897844A17}" type="parTrans" cxnId="{1DD8CEA1-4FE1-4BE8-B58A-993E7C7AA72D}">
      <dgm:prSet/>
      <dgm:spPr/>
      <dgm:t>
        <a:bodyPr/>
        <a:lstStyle/>
        <a:p>
          <a:endParaRPr lang="en-US"/>
        </a:p>
      </dgm:t>
    </dgm:pt>
    <dgm:pt modelId="{A10F6BA2-7D0A-4518-ACF7-5BB47382A267}" type="sibTrans" cxnId="{1DD8CEA1-4FE1-4BE8-B58A-993E7C7AA72D}">
      <dgm:prSet/>
      <dgm:spPr/>
      <dgm:t>
        <a:bodyPr/>
        <a:lstStyle/>
        <a:p>
          <a:endParaRPr lang="en-US"/>
        </a:p>
      </dgm:t>
    </dgm:pt>
    <dgm:pt modelId="{8698A119-401E-4202-8278-E347BAE86970}">
      <dgm:prSet/>
      <dgm:spPr/>
      <dgm:t>
        <a:bodyPr/>
        <a:lstStyle/>
        <a:p>
          <a:r>
            <a:rPr lang="en-US" dirty="0"/>
            <a:t>Employer Satisfaction</a:t>
          </a:r>
        </a:p>
      </dgm:t>
    </dgm:pt>
    <dgm:pt modelId="{E854FEFC-A458-4C61-AF76-289134915839}" type="parTrans" cxnId="{C8DA8AB1-957B-42E9-BE16-0017459A6FB3}">
      <dgm:prSet/>
      <dgm:spPr/>
      <dgm:t>
        <a:bodyPr/>
        <a:lstStyle/>
        <a:p>
          <a:endParaRPr lang="en-US"/>
        </a:p>
      </dgm:t>
    </dgm:pt>
    <dgm:pt modelId="{2D2EA888-BA40-4B07-B9A2-513D764434D3}" type="sibTrans" cxnId="{C8DA8AB1-957B-42E9-BE16-0017459A6FB3}">
      <dgm:prSet/>
      <dgm:spPr/>
      <dgm:t>
        <a:bodyPr/>
        <a:lstStyle/>
        <a:p>
          <a:endParaRPr lang="en-US"/>
        </a:p>
      </dgm:t>
    </dgm:pt>
    <dgm:pt modelId="{231594E0-C446-4060-8BF6-FC070A469439}">
      <dgm:prSet phldrT="[Text]"/>
      <dgm:spPr/>
      <dgm:t>
        <a:bodyPr/>
        <a:lstStyle/>
        <a:p>
          <a:r>
            <a:rPr lang="en-US" dirty="0"/>
            <a:t>Faculty, staff and administrators implement activities</a:t>
          </a:r>
        </a:p>
      </dgm:t>
    </dgm:pt>
    <dgm:pt modelId="{AD8FCDB2-210B-4F6B-A80A-C4C3640BFE33}" type="parTrans" cxnId="{26E294F1-C3D4-432A-A8DB-673B29C47B4A}">
      <dgm:prSet/>
      <dgm:spPr/>
      <dgm:t>
        <a:bodyPr/>
        <a:lstStyle/>
        <a:p>
          <a:endParaRPr lang="en-US"/>
        </a:p>
      </dgm:t>
    </dgm:pt>
    <dgm:pt modelId="{7CBDFE2B-AAA0-44EA-B5A4-4F483B4B7A69}" type="sibTrans" cxnId="{26E294F1-C3D4-432A-A8DB-673B29C47B4A}">
      <dgm:prSet/>
      <dgm:spPr/>
      <dgm:t>
        <a:bodyPr/>
        <a:lstStyle/>
        <a:p>
          <a:endParaRPr lang="en-US"/>
        </a:p>
      </dgm:t>
    </dgm:pt>
    <dgm:pt modelId="{FA373232-DC27-4A3E-882B-2F97C8EDE63C}" type="pres">
      <dgm:prSet presAssocID="{8AF28F4A-6A6A-4442-A78F-80CA3835847B}" presName="Name0" presStyleCnt="0">
        <dgm:presLayoutVars>
          <dgm:dir/>
          <dgm:animLvl val="lvl"/>
          <dgm:resizeHandles val="exact"/>
        </dgm:presLayoutVars>
      </dgm:prSet>
      <dgm:spPr/>
    </dgm:pt>
    <dgm:pt modelId="{B791CEB9-E106-4490-85C4-76833D0198E5}" type="pres">
      <dgm:prSet presAssocID="{8AF28F4A-6A6A-4442-A78F-80CA3835847B}" presName="tSp" presStyleCnt="0"/>
      <dgm:spPr/>
    </dgm:pt>
    <dgm:pt modelId="{912F7E47-1140-4BEE-9E99-422CE0272FE8}" type="pres">
      <dgm:prSet presAssocID="{8AF28F4A-6A6A-4442-A78F-80CA3835847B}" presName="bSp" presStyleCnt="0"/>
      <dgm:spPr/>
    </dgm:pt>
    <dgm:pt modelId="{2E91ABB8-0DA6-40C3-8AD8-063F097F917F}" type="pres">
      <dgm:prSet presAssocID="{8AF28F4A-6A6A-4442-A78F-80CA3835847B}" presName="process" presStyleCnt="0"/>
      <dgm:spPr/>
    </dgm:pt>
    <dgm:pt modelId="{CD7F3656-A736-49AA-9C05-6995DBD72602}" type="pres">
      <dgm:prSet presAssocID="{715C780A-A589-4CB8-A1A5-EDD2D7B04382}" presName="composite1" presStyleCnt="0"/>
      <dgm:spPr/>
    </dgm:pt>
    <dgm:pt modelId="{A3F04855-19BA-4890-AE4B-4C9D8E6862D7}" type="pres">
      <dgm:prSet presAssocID="{715C780A-A589-4CB8-A1A5-EDD2D7B04382}" presName="dummyNode1" presStyleLbl="node1" presStyleIdx="0" presStyleCnt="4"/>
      <dgm:spPr/>
    </dgm:pt>
    <dgm:pt modelId="{95E917F1-DBD1-4721-811C-5E6643FF3140}" type="pres">
      <dgm:prSet presAssocID="{715C780A-A589-4CB8-A1A5-EDD2D7B04382}" presName="childNode1" presStyleLbl="bgAcc1" presStyleIdx="0" presStyleCnt="4">
        <dgm:presLayoutVars>
          <dgm:bulletEnabled val="1"/>
        </dgm:presLayoutVars>
      </dgm:prSet>
      <dgm:spPr/>
    </dgm:pt>
    <dgm:pt modelId="{AA246280-7430-430F-BAB9-5C14C9DB21B9}" type="pres">
      <dgm:prSet presAssocID="{715C780A-A589-4CB8-A1A5-EDD2D7B04382}" presName="childNode1tx" presStyleLbl="bgAcc1" presStyleIdx="0" presStyleCnt="4">
        <dgm:presLayoutVars>
          <dgm:bulletEnabled val="1"/>
        </dgm:presLayoutVars>
      </dgm:prSet>
      <dgm:spPr/>
    </dgm:pt>
    <dgm:pt modelId="{23A86B7F-1513-4727-BD36-05660C41C3F7}" type="pres">
      <dgm:prSet presAssocID="{715C780A-A589-4CB8-A1A5-EDD2D7B04382}" presName="parentNode1" presStyleLbl="node1" presStyleIdx="0" presStyleCnt="4">
        <dgm:presLayoutVars>
          <dgm:chMax val="1"/>
          <dgm:bulletEnabled val="1"/>
        </dgm:presLayoutVars>
      </dgm:prSet>
      <dgm:spPr/>
    </dgm:pt>
    <dgm:pt modelId="{08D76BCD-3949-44E5-8FF0-E275FB217FAE}" type="pres">
      <dgm:prSet presAssocID="{715C780A-A589-4CB8-A1A5-EDD2D7B04382}" presName="connSite1" presStyleCnt="0"/>
      <dgm:spPr/>
    </dgm:pt>
    <dgm:pt modelId="{964C3525-2C4D-4A14-BF29-8C5699D88BC9}" type="pres">
      <dgm:prSet presAssocID="{2A3117F5-65DC-4801-8BA2-F9C44F97AF60}" presName="Name9" presStyleLbl="sibTrans2D1" presStyleIdx="0" presStyleCnt="3"/>
      <dgm:spPr/>
    </dgm:pt>
    <dgm:pt modelId="{835DA305-50CA-458B-A192-82F1EB4A12B7}" type="pres">
      <dgm:prSet presAssocID="{0E7B34C3-704E-4D8A-AB55-4BB45E9EEE2F}" presName="composite2" presStyleCnt="0"/>
      <dgm:spPr/>
    </dgm:pt>
    <dgm:pt modelId="{A1BA69D1-D312-4113-B45B-A98439AD532C}" type="pres">
      <dgm:prSet presAssocID="{0E7B34C3-704E-4D8A-AB55-4BB45E9EEE2F}" presName="dummyNode2" presStyleLbl="node1" presStyleIdx="0" presStyleCnt="4"/>
      <dgm:spPr/>
    </dgm:pt>
    <dgm:pt modelId="{21A05EDE-1ACB-4859-845B-A03BB217FDE1}" type="pres">
      <dgm:prSet presAssocID="{0E7B34C3-704E-4D8A-AB55-4BB45E9EEE2F}" presName="childNode2" presStyleLbl="bgAcc1" presStyleIdx="1" presStyleCnt="4">
        <dgm:presLayoutVars>
          <dgm:bulletEnabled val="1"/>
        </dgm:presLayoutVars>
      </dgm:prSet>
      <dgm:spPr/>
    </dgm:pt>
    <dgm:pt modelId="{E3FA917F-E460-491C-9D79-B5D948B2049C}" type="pres">
      <dgm:prSet presAssocID="{0E7B34C3-704E-4D8A-AB55-4BB45E9EEE2F}" presName="childNode2tx" presStyleLbl="bgAcc1" presStyleIdx="1" presStyleCnt="4">
        <dgm:presLayoutVars>
          <dgm:bulletEnabled val="1"/>
        </dgm:presLayoutVars>
      </dgm:prSet>
      <dgm:spPr/>
    </dgm:pt>
    <dgm:pt modelId="{5EF8CF92-D12D-4EDD-A4D3-1F0F00DBAAE2}" type="pres">
      <dgm:prSet presAssocID="{0E7B34C3-704E-4D8A-AB55-4BB45E9EEE2F}" presName="parentNode2" presStyleLbl="node1" presStyleIdx="1" presStyleCnt="4">
        <dgm:presLayoutVars>
          <dgm:chMax val="0"/>
          <dgm:bulletEnabled val="1"/>
        </dgm:presLayoutVars>
      </dgm:prSet>
      <dgm:spPr/>
    </dgm:pt>
    <dgm:pt modelId="{6D9BF9D4-EC36-47B6-86E8-CF1C14577A75}" type="pres">
      <dgm:prSet presAssocID="{0E7B34C3-704E-4D8A-AB55-4BB45E9EEE2F}" presName="connSite2" presStyleCnt="0"/>
      <dgm:spPr/>
    </dgm:pt>
    <dgm:pt modelId="{BC500D11-8DEC-4B17-96E3-C877E2FFD1E6}" type="pres">
      <dgm:prSet presAssocID="{306DE15C-BEC8-4F55-AFBA-B35138C75750}" presName="Name18" presStyleLbl="sibTrans2D1" presStyleIdx="1" presStyleCnt="3"/>
      <dgm:spPr/>
    </dgm:pt>
    <dgm:pt modelId="{66A35317-1FB4-4CD6-8722-2FBFA63D32FD}" type="pres">
      <dgm:prSet presAssocID="{1B544D23-72CA-4DC3-9BC3-97A97402EB6C}" presName="composite1" presStyleCnt="0"/>
      <dgm:spPr/>
    </dgm:pt>
    <dgm:pt modelId="{21DB08F8-4FC2-4A5C-99C6-87F25DDEC513}" type="pres">
      <dgm:prSet presAssocID="{1B544D23-72CA-4DC3-9BC3-97A97402EB6C}" presName="dummyNode1" presStyleLbl="node1" presStyleIdx="1" presStyleCnt="4"/>
      <dgm:spPr/>
    </dgm:pt>
    <dgm:pt modelId="{190417A9-50B7-435B-9B43-AB84771DB53F}" type="pres">
      <dgm:prSet presAssocID="{1B544D23-72CA-4DC3-9BC3-97A97402EB6C}" presName="childNode1" presStyleLbl="bgAcc1" presStyleIdx="2" presStyleCnt="4">
        <dgm:presLayoutVars>
          <dgm:bulletEnabled val="1"/>
        </dgm:presLayoutVars>
      </dgm:prSet>
      <dgm:spPr/>
    </dgm:pt>
    <dgm:pt modelId="{935C9A9E-3E03-475B-8CBC-0C6C1FBD9398}" type="pres">
      <dgm:prSet presAssocID="{1B544D23-72CA-4DC3-9BC3-97A97402EB6C}" presName="childNode1tx" presStyleLbl="bgAcc1" presStyleIdx="2" presStyleCnt="4">
        <dgm:presLayoutVars>
          <dgm:bulletEnabled val="1"/>
        </dgm:presLayoutVars>
      </dgm:prSet>
      <dgm:spPr/>
    </dgm:pt>
    <dgm:pt modelId="{39020FA4-3495-456A-A393-3AD03728E688}" type="pres">
      <dgm:prSet presAssocID="{1B544D23-72CA-4DC3-9BC3-97A97402EB6C}" presName="parentNode1" presStyleLbl="node1" presStyleIdx="2" presStyleCnt="4">
        <dgm:presLayoutVars>
          <dgm:chMax val="1"/>
          <dgm:bulletEnabled val="1"/>
        </dgm:presLayoutVars>
      </dgm:prSet>
      <dgm:spPr/>
    </dgm:pt>
    <dgm:pt modelId="{8ADC2EBE-1D5A-42EB-8156-C64DCF9736E1}" type="pres">
      <dgm:prSet presAssocID="{1B544D23-72CA-4DC3-9BC3-97A97402EB6C}" presName="connSite1" presStyleCnt="0"/>
      <dgm:spPr/>
    </dgm:pt>
    <dgm:pt modelId="{49C3295E-195F-4BED-8A42-7454FD8027E6}" type="pres">
      <dgm:prSet presAssocID="{240253E0-0D82-4177-9762-8384919A55CC}" presName="Name9" presStyleLbl="sibTrans2D1" presStyleIdx="2" presStyleCnt="3"/>
      <dgm:spPr/>
    </dgm:pt>
    <dgm:pt modelId="{DF509607-0634-4F05-942D-A9D9FEC292E2}" type="pres">
      <dgm:prSet presAssocID="{6E5435F0-315E-4B70-A9FB-64C86E7EF84F}" presName="composite2" presStyleCnt="0"/>
      <dgm:spPr/>
    </dgm:pt>
    <dgm:pt modelId="{B665D5A8-8F33-4954-8CAC-63F0F00F134D}" type="pres">
      <dgm:prSet presAssocID="{6E5435F0-315E-4B70-A9FB-64C86E7EF84F}" presName="dummyNode2" presStyleLbl="node1" presStyleIdx="2" presStyleCnt="4"/>
      <dgm:spPr/>
    </dgm:pt>
    <dgm:pt modelId="{C9AEECBA-15CD-4DAD-9C41-CA1CBE63677E}" type="pres">
      <dgm:prSet presAssocID="{6E5435F0-315E-4B70-A9FB-64C86E7EF84F}" presName="childNode2" presStyleLbl="bgAcc1" presStyleIdx="3" presStyleCnt="4">
        <dgm:presLayoutVars>
          <dgm:bulletEnabled val="1"/>
        </dgm:presLayoutVars>
      </dgm:prSet>
      <dgm:spPr/>
    </dgm:pt>
    <dgm:pt modelId="{80FB12E5-935C-4615-BE41-819F47EF85B2}" type="pres">
      <dgm:prSet presAssocID="{6E5435F0-315E-4B70-A9FB-64C86E7EF84F}" presName="childNode2tx" presStyleLbl="bgAcc1" presStyleIdx="3" presStyleCnt="4">
        <dgm:presLayoutVars>
          <dgm:bulletEnabled val="1"/>
        </dgm:presLayoutVars>
      </dgm:prSet>
      <dgm:spPr/>
    </dgm:pt>
    <dgm:pt modelId="{72FEE5FD-3861-4275-B5A2-465E0ADC1550}" type="pres">
      <dgm:prSet presAssocID="{6E5435F0-315E-4B70-A9FB-64C86E7EF84F}" presName="parentNode2" presStyleLbl="node1" presStyleIdx="3" presStyleCnt="4">
        <dgm:presLayoutVars>
          <dgm:chMax val="0"/>
          <dgm:bulletEnabled val="1"/>
        </dgm:presLayoutVars>
      </dgm:prSet>
      <dgm:spPr/>
    </dgm:pt>
    <dgm:pt modelId="{582357B1-226D-44F4-9109-AEC01E5CDD0A}" type="pres">
      <dgm:prSet presAssocID="{6E5435F0-315E-4B70-A9FB-64C86E7EF84F}" presName="connSite2" presStyleCnt="0"/>
      <dgm:spPr/>
    </dgm:pt>
  </dgm:ptLst>
  <dgm:cxnLst>
    <dgm:cxn modelId="{EB5D2D0D-8D07-425A-9D80-F291EDAA32D4}" type="presOf" srcId="{240253E0-0D82-4177-9762-8384919A55CC}" destId="{49C3295E-195F-4BED-8A42-7454FD8027E6}" srcOrd="0" destOrd="0" presId="urn:microsoft.com/office/officeart/2005/8/layout/hProcess4"/>
    <dgm:cxn modelId="{B2483F11-568B-4B8A-9FD9-D004D5B32835}" type="presOf" srcId="{1B544D23-72CA-4DC3-9BC3-97A97402EB6C}" destId="{39020FA4-3495-456A-A393-3AD03728E688}" srcOrd="0" destOrd="0" presId="urn:microsoft.com/office/officeart/2005/8/layout/hProcess4"/>
    <dgm:cxn modelId="{16DAB618-77F9-4826-9043-E85F5481DBC7}" type="presOf" srcId="{8698A119-401E-4202-8278-E347BAE86970}" destId="{C9AEECBA-15CD-4DAD-9C41-CA1CBE63677E}" srcOrd="0" destOrd="2" presId="urn:microsoft.com/office/officeart/2005/8/layout/hProcess4"/>
    <dgm:cxn modelId="{BA01E419-B6F1-4EBD-82EB-EB91339902E3}" type="presOf" srcId="{231594E0-C446-4060-8BF6-FC070A469439}" destId="{190417A9-50B7-435B-9B43-AB84771DB53F}" srcOrd="0" destOrd="2" presId="urn:microsoft.com/office/officeart/2005/8/layout/hProcess4"/>
    <dgm:cxn modelId="{D863E925-5E00-4851-A52D-CE1E50EB0C73}" type="presOf" srcId="{427958AD-7C74-4F36-A646-F940D19698C6}" destId="{80FB12E5-935C-4615-BE41-819F47EF85B2}" srcOrd="1" destOrd="1" presId="urn:microsoft.com/office/officeart/2005/8/layout/hProcess4"/>
    <dgm:cxn modelId="{CE7B2634-5F48-42F6-A733-5D485A8DA275}" srcId="{8AF28F4A-6A6A-4442-A78F-80CA3835847B}" destId="{1B544D23-72CA-4DC3-9BC3-97A97402EB6C}" srcOrd="2" destOrd="0" parTransId="{ABA0023E-5EA5-4ABA-8010-15C50D062B95}" sibTransId="{240253E0-0D82-4177-9762-8384919A55CC}"/>
    <dgm:cxn modelId="{BEC7CB40-E166-43B1-8EB8-0C53D9C4B8AF}" type="presOf" srcId="{0E7B34C3-704E-4D8A-AB55-4BB45E9EEE2F}" destId="{5EF8CF92-D12D-4EDD-A4D3-1F0F00DBAAE2}" srcOrd="0" destOrd="0" presId="urn:microsoft.com/office/officeart/2005/8/layout/hProcess4"/>
    <dgm:cxn modelId="{49EC385B-4BBF-4D84-9D71-0E79D2FC6C34}" type="presOf" srcId="{F91D24D1-599F-4FDF-B53E-70B8D99A23B4}" destId="{C9AEECBA-15CD-4DAD-9C41-CA1CBE63677E}" srcOrd="0" destOrd="0" presId="urn:microsoft.com/office/officeart/2005/8/layout/hProcess4"/>
    <dgm:cxn modelId="{E16D335F-018F-491F-8024-BCEFBF4E51E1}" type="presOf" srcId="{ECE9D3B4-F850-4326-AA06-3071F266A123}" destId="{95E917F1-DBD1-4721-811C-5E6643FF3140}" srcOrd="0" destOrd="1" presId="urn:microsoft.com/office/officeart/2005/8/layout/hProcess4"/>
    <dgm:cxn modelId="{9A505E47-001D-4064-94C2-F50BFA6AB5FA}" type="presOf" srcId="{997AA2D6-D382-43E9-BFFE-7BFF9F956825}" destId="{21A05EDE-1ACB-4859-845B-A03BB217FDE1}" srcOrd="0" destOrd="3" presId="urn:microsoft.com/office/officeart/2005/8/layout/hProcess4"/>
    <dgm:cxn modelId="{238BCE49-E319-4176-BCC8-48E3EEC3734D}" type="presOf" srcId="{F91D24D1-599F-4FDF-B53E-70B8D99A23B4}" destId="{80FB12E5-935C-4615-BE41-819F47EF85B2}" srcOrd="1" destOrd="0" presId="urn:microsoft.com/office/officeart/2005/8/layout/hProcess4"/>
    <dgm:cxn modelId="{0877984D-FA8A-47F0-A686-829B55275509}" type="presOf" srcId="{306DE15C-BEC8-4F55-AFBA-B35138C75750}" destId="{BC500D11-8DEC-4B17-96E3-C877E2FFD1E6}" srcOrd="0" destOrd="0" presId="urn:microsoft.com/office/officeart/2005/8/layout/hProcess4"/>
    <dgm:cxn modelId="{B8D5F96E-3C58-467B-AFB0-D4589239FEF9}" srcId="{0E7B34C3-704E-4D8A-AB55-4BB45E9EEE2F}" destId="{89D62AF5-3DFC-4E91-AC75-5F70C4914E0F}" srcOrd="1" destOrd="0" parTransId="{06AFB4D8-6695-4F24-B068-E9310093191F}" sibTransId="{B2DB7F51-D1A2-4582-932A-E0B71451BF9F}"/>
    <dgm:cxn modelId="{0FBE3356-E7D2-4B2F-9B17-3AB6CE65A7F7}" srcId="{89D62AF5-3DFC-4E91-AC75-5F70C4914E0F}" destId="{997AA2D6-D382-43E9-BFFE-7BFF9F956825}" srcOrd="0" destOrd="0" parTransId="{B1BD381D-CF02-49EC-BED2-F02D8CBBBFD8}" sibTransId="{E0356DD8-F1AA-416D-8F67-9A1815304C09}"/>
    <dgm:cxn modelId="{2EBC7B57-E031-44F4-A8E3-03F17FCE83DB}" type="presOf" srcId="{C77F669F-C7E2-431D-A01A-65BA9B73A278}" destId="{95E917F1-DBD1-4721-811C-5E6643FF3140}" srcOrd="0" destOrd="0" presId="urn:microsoft.com/office/officeart/2005/8/layout/hProcess4"/>
    <dgm:cxn modelId="{1B90A97B-966D-4DB2-B808-84F3F0FE278E}" srcId="{8AF28F4A-6A6A-4442-A78F-80CA3835847B}" destId="{715C780A-A589-4CB8-A1A5-EDD2D7B04382}" srcOrd="0" destOrd="0" parTransId="{0E74D1F0-E599-430D-AA26-38935CB77784}" sibTransId="{2A3117F5-65DC-4801-8BA2-F9C44F97AF60}"/>
    <dgm:cxn modelId="{4DC0FF7C-78AF-42B1-9BB1-8AE3F1045AC7}" type="presOf" srcId="{427958AD-7C74-4F36-A646-F940D19698C6}" destId="{C9AEECBA-15CD-4DAD-9C41-CA1CBE63677E}" srcOrd="0" destOrd="1" presId="urn:microsoft.com/office/officeart/2005/8/layout/hProcess4"/>
    <dgm:cxn modelId="{CE92CC7F-12CF-44DC-94A1-175FFFB745A1}" type="presOf" srcId="{329E0E28-905C-4FAB-9D44-E466C68ED7EA}" destId="{21A05EDE-1ACB-4859-845B-A03BB217FDE1}" srcOrd="0" destOrd="1" presId="urn:microsoft.com/office/officeart/2005/8/layout/hProcess4"/>
    <dgm:cxn modelId="{9484CF81-9F78-46BA-A0BD-134D80FDB071}" srcId="{761B8638-2002-476E-9F75-9425F9241993}" destId="{329E0E28-905C-4FAB-9D44-E466C68ED7EA}" srcOrd="0" destOrd="0" parTransId="{FD482F27-7620-48F0-9BA3-FE8735D11AC2}" sibTransId="{2790E469-F1A0-4453-8607-4BE4A47562B5}"/>
    <dgm:cxn modelId="{C6D79584-5A89-4E06-ACBB-0F83A0EDC1FD}" type="presOf" srcId="{42E47E8F-C1DA-40F8-AF83-6FE191D98022}" destId="{190417A9-50B7-435B-9B43-AB84771DB53F}" srcOrd="0" destOrd="0" presId="urn:microsoft.com/office/officeart/2005/8/layout/hProcess4"/>
    <dgm:cxn modelId="{A7866385-1C67-42C3-B4D9-35BC7122DE38}" type="presOf" srcId="{715C780A-A589-4CB8-A1A5-EDD2D7B04382}" destId="{23A86B7F-1513-4727-BD36-05660C41C3F7}" srcOrd="0" destOrd="0" presId="urn:microsoft.com/office/officeart/2005/8/layout/hProcess4"/>
    <dgm:cxn modelId="{E7DB0A88-DD8B-480A-B838-D21F20AE3AC0}" srcId="{1B544D23-72CA-4DC3-9BC3-97A97402EB6C}" destId="{42E47E8F-C1DA-40F8-AF83-6FE191D98022}" srcOrd="0" destOrd="0" parTransId="{EFF57036-DD64-4AD1-BE46-763BC8A4911B}" sibTransId="{897754A7-7555-4FC2-9F7E-5D7A6AD82660}"/>
    <dgm:cxn modelId="{89764188-B6B5-467A-8662-9287E3902EC5}" type="presOf" srcId="{997AA2D6-D382-43E9-BFFE-7BFF9F956825}" destId="{E3FA917F-E460-491C-9D79-B5D948B2049C}" srcOrd="1" destOrd="3" presId="urn:microsoft.com/office/officeart/2005/8/layout/hProcess4"/>
    <dgm:cxn modelId="{44129C8C-783C-4BF2-AC7D-0A9FBC9A73E6}" type="presOf" srcId="{6E5435F0-315E-4B70-A9FB-64C86E7EF84F}" destId="{72FEE5FD-3861-4275-B5A2-465E0ADC1550}" srcOrd="0" destOrd="0" presId="urn:microsoft.com/office/officeart/2005/8/layout/hProcess4"/>
    <dgm:cxn modelId="{17DA2E8F-BFB7-4FDC-AAC5-B0AF1D936863}" type="presOf" srcId="{231594E0-C446-4060-8BF6-FC070A469439}" destId="{935C9A9E-3E03-475B-8CBC-0C6C1FBD9398}" srcOrd="1" destOrd="2" presId="urn:microsoft.com/office/officeart/2005/8/layout/hProcess4"/>
    <dgm:cxn modelId="{06B48391-BEC2-4BF1-87C0-B7268AAECF79}" type="presOf" srcId="{42E47E8F-C1DA-40F8-AF83-6FE191D98022}" destId="{935C9A9E-3E03-475B-8CBC-0C6C1FBD9398}" srcOrd="1" destOrd="0" presId="urn:microsoft.com/office/officeart/2005/8/layout/hProcess4"/>
    <dgm:cxn modelId="{E8A27E9D-2076-434A-891F-DCA23532672E}" srcId="{6E5435F0-315E-4B70-A9FB-64C86E7EF84F}" destId="{F91D24D1-599F-4FDF-B53E-70B8D99A23B4}" srcOrd="0" destOrd="0" parTransId="{FBE06986-B2BF-4C3F-8203-C523B1F82F66}" sibTransId="{8C0330C8-C8CA-4889-94DF-DCCA8B812B1E}"/>
    <dgm:cxn modelId="{5905019F-72F7-40E1-AF33-37E3CAA97039}" type="presOf" srcId="{89D62AF5-3DFC-4E91-AC75-5F70C4914E0F}" destId="{21A05EDE-1ACB-4859-845B-A03BB217FDE1}" srcOrd="0" destOrd="2" presId="urn:microsoft.com/office/officeart/2005/8/layout/hProcess4"/>
    <dgm:cxn modelId="{1DD8CEA1-4FE1-4BE8-B58A-993E7C7AA72D}" srcId="{F91D24D1-599F-4FDF-B53E-70B8D99A23B4}" destId="{427958AD-7C74-4F36-A646-F940D19698C6}" srcOrd="0" destOrd="0" parTransId="{9511CB39-368E-4B2D-93E8-880897844A17}" sibTransId="{A10F6BA2-7D0A-4518-ACF7-5BB47382A267}"/>
    <dgm:cxn modelId="{F99482A5-12DF-4F74-9CDB-CB2434A314ED}" type="presOf" srcId="{E2EB7B3E-4E8A-4C35-86FD-30D995DDD6D3}" destId="{190417A9-50B7-435B-9B43-AB84771DB53F}" srcOrd="0" destOrd="1" presId="urn:microsoft.com/office/officeart/2005/8/layout/hProcess4"/>
    <dgm:cxn modelId="{AE607FAA-4ABD-4C61-843E-ACD3E3F7D1FE}" srcId="{8AF28F4A-6A6A-4442-A78F-80CA3835847B}" destId="{0E7B34C3-704E-4D8A-AB55-4BB45E9EEE2F}" srcOrd="1" destOrd="0" parTransId="{D8A22F0C-D891-419F-8B6E-EEFCEC7AD0FB}" sibTransId="{306DE15C-BEC8-4F55-AFBA-B35138C75750}"/>
    <dgm:cxn modelId="{77D0C6B0-4A54-4716-9D48-23E8C0042B41}" type="presOf" srcId="{8698A119-401E-4202-8278-E347BAE86970}" destId="{80FB12E5-935C-4615-BE41-819F47EF85B2}" srcOrd="1" destOrd="2" presId="urn:microsoft.com/office/officeart/2005/8/layout/hProcess4"/>
    <dgm:cxn modelId="{C8DA8AB1-957B-42E9-BE16-0017459A6FB3}" srcId="{F91D24D1-599F-4FDF-B53E-70B8D99A23B4}" destId="{8698A119-401E-4202-8278-E347BAE86970}" srcOrd="1" destOrd="0" parTransId="{E854FEFC-A458-4C61-AF76-289134915839}" sibTransId="{2D2EA888-BA40-4B07-B9A2-513D764434D3}"/>
    <dgm:cxn modelId="{6764F3B4-6842-4BEF-9E46-0DA4FDA84CD3}" type="presOf" srcId="{2A3117F5-65DC-4801-8BA2-F9C44F97AF60}" destId="{964C3525-2C4D-4A14-BF29-8C5699D88BC9}" srcOrd="0" destOrd="0" presId="urn:microsoft.com/office/officeart/2005/8/layout/hProcess4"/>
    <dgm:cxn modelId="{D830AFB8-B62D-456C-8C90-E714B651493C}" type="presOf" srcId="{89D62AF5-3DFC-4E91-AC75-5F70C4914E0F}" destId="{E3FA917F-E460-491C-9D79-B5D948B2049C}" srcOrd="1" destOrd="2" presId="urn:microsoft.com/office/officeart/2005/8/layout/hProcess4"/>
    <dgm:cxn modelId="{B082F5BA-2F46-4DAD-84E5-EB1E8E09874E}" srcId="{715C780A-A589-4CB8-A1A5-EDD2D7B04382}" destId="{69150927-2489-4958-BFF5-B3E6F8C13A35}" srcOrd="2" destOrd="0" parTransId="{6DA5D6EA-EF88-4592-A0C9-B55BC37C70EC}" sibTransId="{A32E7F79-C96C-4C81-A3A9-1E8EA4182351}"/>
    <dgm:cxn modelId="{53E88AC1-FE2A-424C-8724-987C1A345692}" type="presOf" srcId="{69150927-2489-4958-BFF5-B3E6F8C13A35}" destId="{AA246280-7430-430F-BAB9-5C14C9DB21B9}" srcOrd="1" destOrd="2" presId="urn:microsoft.com/office/officeart/2005/8/layout/hProcess4"/>
    <dgm:cxn modelId="{731526C6-22DD-486A-9547-62221C627E7F}" srcId="{8AF28F4A-6A6A-4442-A78F-80CA3835847B}" destId="{6E5435F0-315E-4B70-A9FB-64C86E7EF84F}" srcOrd="3" destOrd="0" parTransId="{104F9176-C095-4945-A66E-C4A15CC14E6F}" sibTransId="{1EE0EC8A-F9F6-4422-9736-75AB775D84AF}"/>
    <dgm:cxn modelId="{73E27CC9-C5A5-4E7C-85B6-10971C9055D3}" srcId="{715C780A-A589-4CB8-A1A5-EDD2D7B04382}" destId="{ECE9D3B4-F850-4326-AA06-3071F266A123}" srcOrd="1" destOrd="0" parTransId="{E02414AA-BAF7-4256-9E57-BD6C5E934DBF}" sibTransId="{7FCA3B7E-4F37-4BA8-B52B-18D71A263171}"/>
    <dgm:cxn modelId="{7CB990C9-BD9E-40FA-B5C2-3E09A386B26E}" type="presOf" srcId="{69150927-2489-4958-BFF5-B3E6F8C13A35}" destId="{95E917F1-DBD1-4721-811C-5E6643FF3140}" srcOrd="0" destOrd="2" presId="urn:microsoft.com/office/officeart/2005/8/layout/hProcess4"/>
    <dgm:cxn modelId="{B2D8B0CF-57E0-4492-AD26-2E78D11F9B11}" type="presOf" srcId="{329E0E28-905C-4FAB-9D44-E466C68ED7EA}" destId="{E3FA917F-E460-491C-9D79-B5D948B2049C}" srcOrd="1" destOrd="1" presId="urn:microsoft.com/office/officeart/2005/8/layout/hProcess4"/>
    <dgm:cxn modelId="{5AF5D6CF-1D05-46BA-B541-73EA540D78CA}" type="presOf" srcId="{761B8638-2002-476E-9F75-9425F9241993}" destId="{21A05EDE-1ACB-4859-845B-A03BB217FDE1}" srcOrd="0" destOrd="0" presId="urn:microsoft.com/office/officeart/2005/8/layout/hProcess4"/>
    <dgm:cxn modelId="{8D76AFD9-422E-4C88-9D6D-6988F7E16D26}" type="presOf" srcId="{8AF28F4A-6A6A-4442-A78F-80CA3835847B}" destId="{FA373232-DC27-4A3E-882B-2F97C8EDE63C}" srcOrd="0" destOrd="0" presId="urn:microsoft.com/office/officeart/2005/8/layout/hProcess4"/>
    <dgm:cxn modelId="{E3E617DB-C171-4D64-AD0A-FEC03398FE55}" type="presOf" srcId="{C77F669F-C7E2-431D-A01A-65BA9B73A278}" destId="{AA246280-7430-430F-BAB9-5C14C9DB21B9}" srcOrd="1" destOrd="0" presId="urn:microsoft.com/office/officeart/2005/8/layout/hProcess4"/>
    <dgm:cxn modelId="{1B720DE1-4278-4A3E-ABE7-9CD2311F009D}" srcId="{42E47E8F-C1DA-40F8-AF83-6FE191D98022}" destId="{E2EB7B3E-4E8A-4C35-86FD-30D995DDD6D3}" srcOrd="0" destOrd="0" parTransId="{72852F4D-E6BD-4B59-9D37-49E698FD9F75}" sibTransId="{BADAA3D4-392F-439D-991D-93F7B5DD8B37}"/>
    <dgm:cxn modelId="{99E78FED-FD17-4DF3-B93A-95972C2407FD}" type="presOf" srcId="{761B8638-2002-476E-9F75-9425F9241993}" destId="{E3FA917F-E460-491C-9D79-B5D948B2049C}" srcOrd="1" destOrd="0" presId="urn:microsoft.com/office/officeart/2005/8/layout/hProcess4"/>
    <dgm:cxn modelId="{A18132EE-E3F2-49B9-BC50-124260C60215}" srcId="{0E7B34C3-704E-4D8A-AB55-4BB45E9EEE2F}" destId="{761B8638-2002-476E-9F75-9425F9241993}" srcOrd="0" destOrd="0" parTransId="{F2F72F92-721D-49E8-B4F4-6388E35762BF}" sibTransId="{07BFE92E-8121-402C-83FD-45BC7C8541E6}"/>
    <dgm:cxn modelId="{26E294F1-C3D4-432A-A8DB-673B29C47B4A}" srcId="{42E47E8F-C1DA-40F8-AF83-6FE191D98022}" destId="{231594E0-C446-4060-8BF6-FC070A469439}" srcOrd="1" destOrd="0" parTransId="{AD8FCDB2-210B-4F6B-A80A-C4C3640BFE33}" sibTransId="{7CBDFE2B-AAA0-44EA-B5A4-4F483B4B7A69}"/>
    <dgm:cxn modelId="{2061B0FA-714E-431F-87B9-AA5A570979ED}" srcId="{715C780A-A589-4CB8-A1A5-EDD2D7B04382}" destId="{C77F669F-C7E2-431D-A01A-65BA9B73A278}" srcOrd="0" destOrd="0" parTransId="{B16D1244-42CB-4530-966D-927D033883ED}" sibTransId="{0CFBF694-E649-4ECD-B4FD-21E52D63B8E5}"/>
    <dgm:cxn modelId="{687240FB-8F75-40C1-A7FB-28DA6DBDE355}" type="presOf" srcId="{ECE9D3B4-F850-4326-AA06-3071F266A123}" destId="{AA246280-7430-430F-BAB9-5C14C9DB21B9}" srcOrd="1" destOrd="1" presId="urn:microsoft.com/office/officeart/2005/8/layout/hProcess4"/>
    <dgm:cxn modelId="{A688E3FE-6BEB-4CDD-9E08-2E0BEFAEDC9E}" type="presOf" srcId="{E2EB7B3E-4E8A-4C35-86FD-30D995DDD6D3}" destId="{935C9A9E-3E03-475B-8CBC-0C6C1FBD9398}" srcOrd="1" destOrd="1" presId="urn:microsoft.com/office/officeart/2005/8/layout/hProcess4"/>
    <dgm:cxn modelId="{AB20F358-FC58-40D6-A06E-880BD1E1B9E6}" type="presParOf" srcId="{FA373232-DC27-4A3E-882B-2F97C8EDE63C}" destId="{B791CEB9-E106-4490-85C4-76833D0198E5}" srcOrd="0" destOrd="0" presId="urn:microsoft.com/office/officeart/2005/8/layout/hProcess4"/>
    <dgm:cxn modelId="{D7340547-276E-4019-B526-44AF4DFF2052}" type="presParOf" srcId="{FA373232-DC27-4A3E-882B-2F97C8EDE63C}" destId="{912F7E47-1140-4BEE-9E99-422CE0272FE8}" srcOrd="1" destOrd="0" presId="urn:microsoft.com/office/officeart/2005/8/layout/hProcess4"/>
    <dgm:cxn modelId="{DE3B64BA-7226-4073-8537-069E6F107704}" type="presParOf" srcId="{FA373232-DC27-4A3E-882B-2F97C8EDE63C}" destId="{2E91ABB8-0DA6-40C3-8AD8-063F097F917F}" srcOrd="2" destOrd="0" presId="urn:microsoft.com/office/officeart/2005/8/layout/hProcess4"/>
    <dgm:cxn modelId="{34A3FFF0-87BB-4616-9A47-831B1D3582EE}" type="presParOf" srcId="{2E91ABB8-0DA6-40C3-8AD8-063F097F917F}" destId="{CD7F3656-A736-49AA-9C05-6995DBD72602}" srcOrd="0" destOrd="0" presId="urn:microsoft.com/office/officeart/2005/8/layout/hProcess4"/>
    <dgm:cxn modelId="{F669EBBF-9789-4EFF-8300-41D4D4510F11}" type="presParOf" srcId="{CD7F3656-A736-49AA-9C05-6995DBD72602}" destId="{A3F04855-19BA-4890-AE4B-4C9D8E6862D7}" srcOrd="0" destOrd="0" presId="urn:microsoft.com/office/officeart/2005/8/layout/hProcess4"/>
    <dgm:cxn modelId="{34BA57E5-83A7-4343-95E2-AB4FA6CB4EF1}" type="presParOf" srcId="{CD7F3656-A736-49AA-9C05-6995DBD72602}" destId="{95E917F1-DBD1-4721-811C-5E6643FF3140}" srcOrd="1" destOrd="0" presId="urn:microsoft.com/office/officeart/2005/8/layout/hProcess4"/>
    <dgm:cxn modelId="{E858B73F-C187-4DB7-A7AF-3361CC11AF72}" type="presParOf" srcId="{CD7F3656-A736-49AA-9C05-6995DBD72602}" destId="{AA246280-7430-430F-BAB9-5C14C9DB21B9}" srcOrd="2" destOrd="0" presId="urn:microsoft.com/office/officeart/2005/8/layout/hProcess4"/>
    <dgm:cxn modelId="{C31F59BD-8E84-4B04-A6EB-FA9CAA3D79D8}" type="presParOf" srcId="{CD7F3656-A736-49AA-9C05-6995DBD72602}" destId="{23A86B7F-1513-4727-BD36-05660C41C3F7}" srcOrd="3" destOrd="0" presId="urn:microsoft.com/office/officeart/2005/8/layout/hProcess4"/>
    <dgm:cxn modelId="{3744B0A6-0415-455F-AE51-DB3EB86F2258}" type="presParOf" srcId="{CD7F3656-A736-49AA-9C05-6995DBD72602}" destId="{08D76BCD-3949-44E5-8FF0-E275FB217FAE}" srcOrd="4" destOrd="0" presId="urn:microsoft.com/office/officeart/2005/8/layout/hProcess4"/>
    <dgm:cxn modelId="{80B4B062-6787-4766-BE27-F40294654A46}" type="presParOf" srcId="{2E91ABB8-0DA6-40C3-8AD8-063F097F917F}" destId="{964C3525-2C4D-4A14-BF29-8C5699D88BC9}" srcOrd="1" destOrd="0" presId="urn:microsoft.com/office/officeart/2005/8/layout/hProcess4"/>
    <dgm:cxn modelId="{ED604A20-5DA3-4EA3-8C8A-071C192E028F}" type="presParOf" srcId="{2E91ABB8-0DA6-40C3-8AD8-063F097F917F}" destId="{835DA305-50CA-458B-A192-82F1EB4A12B7}" srcOrd="2" destOrd="0" presId="urn:microsoft.com/office/officeart/2005/8/layout/hProcess4"/>
    <dgm:cxn modelId="{F954D8D5-E0BA-4C41-8EDF-83975B3681E4}" type="presParOf" srcId="{835DA305-50CA-458B-A192-82F1EB4A12B7}" destId="{A1BA69D1-D312-4113-B45B-A98439AD532C}" srcOrd="0" destOrd="0" presId="urn:microsoft.com/office/officeart/2005/8/layout/hProcess4"/>
    <dgm:cxn modelId="{7CD352F9-D2D9-46E3-A131-4C7E489E34C3}" type="presParOf" srcId="{835DA305-50CA-458B-A192-82F1EB4A12B7}" destId="{21A05EDE-1ACB-4859-845B-A03BB217FDE1}" srcOrd="1" destOrd="0" presId="urn:microsoft.com/office/officeart/2005/8/layout/hProcess4"/>
    <dgm:cxn modelId="{D9947A16-32DA-4C03-AB5A-E5EAE0DA8C0B}" type="presParOf" srcId="{835DA305-50CA-458B-A192-82F1EB4A12B7}" destId="{E3FA917F-E460-491C-9D79-B5D948B2049C}" srcOrd="2" destOrd="0" presId="urn:microsoft.com/office/officeart/2005/8/layout/hProcess4"/>
    <dgm:cxn modelId="{19D1B30A-287F-4429-BFC2-604754AEC513}" type="presParOf" srcId="{835DA305-50CA-458B-A192-82F1EB4A12B7}" destId="{5EF8CF92-D12D-4EDD-A4D3-1F0F00DBAAE2}" srcOrd="3" destOrd="0" presId="urn:microsoft.com/office/officeart/2005/8/layout/hProcess4"/>
    <dgm:cxn modelId="{646ED93E-4302-4A0F-A33A-F9679F4B340C}" type="presParOf" srcId="{835DA305-50CA-458B-A192-82F1EB4A12B7}" destId="{6D9BF9D4-EC36-47B6-86E8-CF1C14577A75}" srcOrd="4" destOrd="0" presId="urn:microsoft.com/office/officeart/2005/8/layout/hProcess4"/>
    <dgm:cxn modelId="{B9C94F78-9932-4D03-BD95-F5F4CC9DE87A}" type="presParOf" srcId="{2E91ABB8-0DA6-40C3-8AD8-063F097F917F}" destId="{BC500D11-8DEC-4B17-96E3-C877E2FFD1E6}" srcOrd="3" destOrd="0" presId="urn:microsoft.com/office/officeart/2005/8/layout/hProcess4"/>
    <dgm:cxn modelId="{0204A577-BAD8-4DBB-95A6-0B2566864614}" type="presParOf" srcId="{2E91ABB8-0DA6-40C3-8AD8-063F097F917F}" destId="{66A35317-1FB4-4CD6-8722-2FBFA63D32FD}" srcOrd="4" destOrd="0" presId="urn:microsoft.com/office/officeart/2005/8/layout/hProcess4"/>
    <dgm:cxn modelId="{E4E71E52-2E44-4654-8391-4ED0B5EB9961}" type="presParOf" srcId="{66A35317-1FB4-4CD6-8722-2FBFA63D32FD}" destId="{21DB08F8-4FC2-4A5C-99C6-87F25DDEC513}" srcOrd="0" destOrd="0" presId="urn:microsoft.com/office/officeart/2005/8/layout/hProcess4"/>
    <dgm:cxn modelId="{7A9DADC2-AD01-4499-9F6C-FDDF62660183}" type="presParOf" srcId="{66A35317-1FB4-4CD6-8722-2FBFA63D32FD}" destId="{190417A9-50B7-435B-9B43-AB84771DB53F}" srcOrd="1" destOrd="0" presId="urn:microsoft.com/office/officeart/2005/8/layout/hProcess4"/>
    <dgm:cxn modelId="{16F8E199-5E0D-4538-9DBE-9944672A5EBE}" type="presParOf" srcId="{66A35317-1FB4-4CD6-8722-2FBFA63D32FD}" destId="{935C9A9E-3E03-475B-8CBC-0C6C1FBD9398}" srcOrd="2" destOrd="0" presId="urn:microsoft.com/office/officeart/2005/8/layout/hProcess4"/>
    <dgm:cxn modelId="{D8730BA0-82B6-4148-A264-1B2F1292DDBE}" type="presParOf" srcId="{66A35317-1FB4-4CD6-8722-2FBFA63D32FD}" destId="{39020FA4-3495-456A-A393-3AD03728E688}" srcOrd="3" destOrd="0" presId="urn:microsoft.com/office/officeart/2005/8/layout/hProcess4"/>
    <dgm:cxn modelId="{8D696E6C-E497-4D7A-B053-31C0C39A9C4D}" type="presParOf" srcId="{66A35317-1FB4-4CD6-8722-2FBFA63D32FD}" destId="{8ADC2EBE-1D5A-42EB-8156-C64DCF9736E1}" srcOrd="4" destOrd="0" presId="urn:microsoft.com/office/officeart/2005/8/layout/hProcess4"/>
    <dgm:cxn modelId="{2C190A6C-90DA-40BB-AED6-776FC2E07B32}" type="presParOf" srcId="{2E91ABB8-0DA6-40C3-8AD8-063F097F917F}" destId="{49C3295E-195F-4BED-8A42-7454FD8027E6}" srcOrd="5" destOrd="0" presId="urn:microsoft.com/office/officeart/2005/8/layout/hProcess4"/>
    <dgm:cxn modelId="{BB8D97DF-7A0F-48DC-B2C9-6B965C9365F4}" type="presParOf" srcId="{2E91ABB8-0DA6-40C3-8AD8-063F097F917F}" destId="{DF509607-0634-4F05-942D-A9D9FEC292E2}" srcOrd="6" destOrd="0" presId="urn:microsoft.com/office/officeart/2005/8/layout/hProcess4"/>
    <dgm:cxn modelId="{351C965E-D352-41E3-AAE9-9F66F36C8126}" type="presParOf" srcId="{DF509607-0634-4F05-942D-A9D9FEC292E2}" destId="{B665D5A8-8F33-4954-8CAC-63F0F00F134D}" srcOrd="0" destOrd="0" presId="urn:microsoft.com/office/officeart/2005/8/layout/hProcess4"/>
    <dgm:cxn modelId="{AE989905-E380-4E2E-9D4D-B8EE8320927E}" type="presParOf" srcId="{DF509607-0634-4F05-942D-A9D9FEC292E2}" destId="{C9AEECBA-15CD-4DAD-9C41-CA1CBE63677E}" srcOrd="1" destOrd="0" presId="urn:microsoft.com/office/officeart/2005/8/layout/hProcess4"/>
    <dgm:cxn modelId="{7CA15D6B-5E1C-40C0-9B40-141977DA2FAA}" type="presParOf" srcId="{DF509607-0634-4F05-942D-A9D9FEC292E2}" destId="{80FB12E5-935C-4615-BE41-819F47EF85B2}" srcOrd="2" destOrd="0" presId="urn:microsoft.com/office/officeart/2005/8/layout/hProcess4"/>
    <dgm:cxn modelId="{A718D67C-8640-4DEB-A13C-7F18D9B1F1EC}" type="presParOf" srcId="{DF509607-0634-4F05-942D-A9D9FEC292E2}" destId="{72FEE5FD-3861-4275-B5A2-465E0ADC1550}" srcOrd="3" destOrd="0" presId="urn:microsoft.com/office/officeart/2005/8/layout/hProcess4"/>
    <dgm:cxn modelId="{62B91771-9D33-4ED1-8293-06C9CB19C2F4}" type="presParOf" srcId="{DF509607-0634-4F05-942D-A9D9FEC292E2}" destId="{582357B1-226D-44F4-9109-AEC01E5CDD0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58433-CF07-4B2B-A58D-2E58F5AA14DF}">
      <dsp:nvSpPr>
        <dsp:cNvPr id="0" name=""/>
        <dsp:cNvSpPr/>
      </dsp:nvSpPr>
      <dsp:spPr>
        <a:xfrm>
          <a:off x="568971" y="293556"/>
          <a:ext cx="1509048" cy="1306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2C10A5-9375-4883-8EF6-E1A17A7A12FA}">
      <dsp:nvSpPr>
        <dsp:cNvPr id="0" name=""/>
        <dsp:cNvSpPr/>
      </dsp:nvSpPr>
      <dsp:spPr>
        <a:xfrm>
          <a:off x="568971" y="1762131"/>
          <a:ext cx="4311566" cy="1366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0" i="0" kern="1200"/>
            <a:t>The South Central Coast Regional Consortium facilitates and promotes effective regional initiatives for its member colleges and key stakeholders in support of local, regional, and statewide workforce development efforts. We collaboratively leverage employer, community, and educational resources in partnership to create and maintain a highly skilled workforce that meets identified regional needs.</a:t>
          </a:r>
          <a:endParaRPr lang="en-US" sz="1400" kern="1200"/>
        </a:p>
      </dsp:txBody>
      <dsp:txXfrm>
        <a:off x="568971" y="1762131"/>
        <a:ext cx="4311566" cy="1366382"/>
      </dsp:txXfrm>
    </dsp:sp>
    <dsp:sp modelId="{B0B28C0E-F7C1-408B-A2B9-07614F1D3DA3}">
      <dsp:nvSpPr>
        <dsp:cNvPr id="0" name=""/>
        <dsp:cNvSpPr/>
      </dsp:nvSpPr>
      <dsp:spPr>
        <a:xfrm>
          <a:off x="568971" y="3203798"/>
          <a:ext cx="4311566" cy="853982"/>
        </a:xfrm>
        <a:prstGeom prst="rect">
          <a:avLst/>
        </a:prstGeom>
        <a:noFill/>
        <a:ln>
          <a:noFill/>
        </a:ln>
        <a:effectLst/>
      </dsp:spPr>
      <dsp:style>
        <a:lnRef idx="0">
          <a:scrgbClr r="0" g="0" b="0"/>
        </a:lnRef>
        <a:fillRef idx="0">
          <a:scrgbClr r="0" g="0" b="0"/>
        </a:fillRef>
        <a:effectRef idx="0">
          <a:scrgbClr r="0" g="0" b="0"/>
        </a:effectRef>
        <a:fontRef idx="minor"/>
      </dsp:style>
    </dsp:sp>
    <dsp:sp modelId="{D8513490-ABFC-4CAA-9BBD-7D1362B6056E}">
      <dsp:nvSpPr>
        <dsp:cNvPr id="0" name=""/>
        <dsp:cNvSpPr/>
      </dsp:nvSpPr>
      <dsp:spPr>
        <a:xfrm>
          <a:off x="5635062" y="293556"/>
          <a:ext cx="1509048" cy="1306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4BF8D0-19CD-49DC-AD06-BE8049E51D19}">
      <dsp:nvSpPr>
        <dsp:cNvPr id="0" name=""/>
        <dsp:cNvSpPr/>
      </dsp:nvSpPr>
      <dsp:spPr>
        <a:xfrm>
          <a:off x="5635062" y="1762131"/>
          <a:ext cx="4311566" cy="1366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SCCRC Colleges</a:t>
          </a:r>
        </a:p>
      </dsp:txBody>
      <dsp:txXfrm>
        <a:off x="5635062" y="1762131"/>
        <a:ext cx="4311566" cy="1366382"/>
      </dsp:txXfrm>
    </dsp:sp>
    <dsp:sp modelId="{55CE0C8F-C5FC-4AC6-A842-F3D921656E26}">
      <dsp:nvSpPr>
        <dsp:cNvPr id="0" name=""/>
        <dsp:cNvSpPr/>
      </dsp:nvSpPr>
      <dsp:spPr>
        <a:xfrm>
          <a:off x="5635062" y="3203798"/>
          <a:ext cx="4311566" cy="853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Cuesta College</a:t>
          </a:r>
          <a:endParaRPr lang="en-US" sz="1100" kern="1200"/>
        </a:p>
        <a:p>
          <a:pPr marL="0" lvl="0" indent="0" algn="l" defTabSz="488950">
            <a:lnSpc>
              <a:spcPct val="90000"/>
            </a:lnSpc>
            <a:spcBef>
              <a:spcPct val="0"/>
            </a:spcBef>
            <a:spcAft>
              <a:spcPct val="35000"/>
            </a:spcAft>
            <a:buNone/>
          </a:pPr>
          <a:r>
            <a:rPr lang="en-US" sz="1100" b="0" i="0" kern="1200"/>
            <a:t>Allan Hancock College </a:t>
          </a:r>
          <a:endParaRPr lang="en-US" sz="1100" kern="1200"/>
        </a:p>
        <a:p>
          <a:pPr marL="0" lvl="0" indent="0" algn="l" defTabSz="488950">
            <a:lnSpc>
              <a:spcPct val="90000"/>
            </a:lnSpc>
            <a:spcBef>
              <a:spcPct val="0"/>
            </a:spcBef>
            <a:spcAft>
              <a:spcPct val="35000"/>
            </a:spcAft>
            <a:buNone/>
          </a:pPr>
          <a:r>
            <a:rPr lang="en-US" sz="1100" b="0" i="0" kern="1200"/>
            <a:t>Santa Barbara City College</a:t>
          </a:r>
          <a:endParaRPr lang="en-US" sz="1100" kern="1200"/>
        </a:p>
        <a:p>
          <a:pPr marL="0" lvl="0" indent="0" algn="l" defTabSz="488950">
            <a:lnSpc>
              <a:spcPct val="90000"/>
            </a:lnSpc>
            <a:spcBef>
              <a:spcPct val="0"/>
            </a:spcBef>
            <a:spcAft>
              <a:spcPct val="35000"/>
            </a:spcAft>
            <a:buNone/>
          </a:pPr>
          <a:r>
            <a:rPr lang="en-US" sz="1100" b="0" i="0" kern="1200"/>
            <a:t>Ventura College</a:t>
          </a:r>
          <a:endParaRPr lang="en-US" sz="1100" kern="1200"/>
        </a:p>
        <a:p>
          <a:pPr marL="0" lvl="0" indent="0" algn="l" defTabSz="488950">
            <a:lnSpc>
              <a:spcPct val="90000"/>
            </a:lnSpc>
            <a:spcBef>
              <a:spcPct val="0"/>
            </a:spcBef>
            <a:spcAft>
              <a:spcPct val="35000"/>
            </a:spcAft>
            <a:buNone/>
          </a:pPr>
          <a:r>
            <a:rPr lang="en-US" sz="1100" b="0" i="0" kern="1200"/>
            <a:t>Oxnard College </a:t>
          </a:r>
          <a:endParaRPr lang="en-US" sz="1100" kern="1200"/>
        </a:p>
        <a:p>
          <a:pPr marL="0" lvl="0" indent="0" algn="l" defTabSz="488950">
            <a:lnSpc>
              <a:spcPct val="90000"/>
            </a:lnSpc>
            <a:spcBef>
              <a:spcPct val="0"/>
            </a:spcBef>
            <a:spcAft>
              <a:spcPct val="35000"/>
            </a:spcAft>
            <a:buNone/>
          </a:pPr>
          <a:r>
            <a:rPr lang="en-US" sz="1100" b="0" i="0" kern="1200"/>
            <a:t>Moorpark College</a:t>
          </a:r>
          <a:endParaRPr lang="en-US" sz="1100" kern="1200"/>
        </a:p>
        <a:p>
          <a:pPr marL="0" lvl="0" indent="0" algn="l" defTabSz="488950">
            <a:lnSpc>
              <a:spcPct val="90000"/>
            </a:lnSpc>
            <a:spcBef>
              <a:spcPct val="0"/>
            </a:spcBef>
            <a:spcAft>
              <a:spcPct val="35000"/>
            </a:spcAft>
            <a:buNone/>
          </a:pPr>
          <a:r>
            <a:rPr lang="en-US" sz="1100" b="0" i="0" kern="1200"/>
            <a:t>College of the Canyons</a:t>
          </a:r>
          <a:endParaRPr lang="en-US" sz="1100" kern="1200"/>
        </a:p>
        <a:p>
          <a:pPr marL="0" lvl="0" indent="0" algn="l" defTabSz="488950">
            <a:lnSpc>
              <a:spcPct val="90000"/>
            </a:lnSpc>
            <a:spcBef>
              <a:spcPct val="0"/>
            </a:spcBef>
            <a:spcAft>
              <a:spcPct val="35000"/>
            </a:spcAft>
            <a:buNone/>
          </a:pPr>
          <a:r>
            <a:rPr lang="en-US" sz="1100" b="0" i="0" kern="1200"/>
            <a:t>Antelope Valley College</a:t>
          </a:r>
          <a:endParaRPr lang="en-US" sz="1100" kern="1200"/>
        </a:p>
      </dsp:txBody>
      <dsp:txXfrm>
        <a:off x="5635062" y="3203798"/>
        <a:ext cx="4311566" cy="853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0EE05-5936-7049-BE81-02F6E45EF3CD}">
      <dsp:nvSpPr>
        <dsp:cNvPr id="0" name=""/>
        <dsp:cNvSpPr/>
      </dsp:nvSpPr>
      <dsp:spPr>
        <a:xfrm>
          <a:off x="0" y="14544"/>
          <a:ext cx="10515600"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Advanced Manufacturing</a:t>
          </a:r>
          <a:endParaRPr lang="en-US" sz="2500" kern="1200"/>
        </a:p>
      </dsp:txBody>
      <dsp:txXfrm>
        <a:off x="29271" y="43815"/>
        <a:ext cx="10457058" cy="541083"/>
      </dsp:txXfrm>
    </dsp:sp>
    <dsp:sp modelId="{5DD4A6D3-F2CC-B642-8EC5-3047D2C2EB33}">
      <dsp:nvSpPr>
        <dsp:cNvPr id="0" name=""/>
        <dsp:cNvSpPr/>
      </dsp:nvSpPr>
      <dsp:spPr>
        <a:xfrm>
          <a:off x="0" y="686169"/>
          <a:ext cx="10515600" cy="59962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Health</a:t>
          </a:r>
          <a:endParaRPr lang="en-US" sz="2500" kern="1200"/>
        </a:p>
      </dsp:txBody>
      <dsp:txXfrm>
        <a:off x="29271" y="715440"/>
        <a:ext cx="10457058" cy="541083"/>
      </dsp:txXfrm>
    </dsp:sp>
    <dsp:sp modelId="{8A819AD3-D6A8-3446-90DC-78AEACAF72D5}">
      <dsp:nvSpPr>
        <dsp:cNvPr id="0" name=""/>
        <dsp:cNvSpPr/>
      </dsp:nvSpPr>
      <dsp:spPr>
        <a:xfrm>
          <a:off x="0" y="1357794"/>
          <a:ext cx="10515600" cy="59962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Information Communications Technologies &amp; Digital Media</a:t>
          </a:r>
          <a:endParaRPr lang="en-US" sz="2500" kern="1200"/>
        </a:p>
      </dsp:txBody>
      <dsp:txXfrm>
        <a:off x="29271" y="1387065"/>
        <a:ext cx="10457058" cy="541083"/>
      </dsp:txXfrm>
    </dsp:sp>
    <dsp:sp modelId="{F3E32F6A-5890-844D-BF57-CC82F5FEAE33}">
      <dsp:nvSpPr>
        <dsp:cNvPr id="0" name=""/>
        <dsp:cNvSpPr/>
      </dsp:nvSpPr>
      <dsp:spPr>
        <a:xfrm>
          <a:off x="0" y="2029419"/>
          <a:ext cx="10515600"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Public Safety</a:t>
          </a:r>
          <a:endParaRPr lang="en-US" sz="2500" kern="1200"/>
        </a:p>
      </dsp:txBody>
      <dsp:txXfrm>
        <a:off x="29271" y="2058690"/>
        <a:ext cx="10457058" cy="541083"/>
      </dsp:txXfrm>
    </dsp:sp>
    <dsp:sp modelId="{99C507F0-0526-944A-A2EF-2A333666A9F0}">
      <dsp:nvSpPr>
        <dsp:cNvPr id="0" name=""/>
        <dsp:cNvSpPr/>
      </dsp:nvSpPr>
      <dsp:spPr>
        <a:xfrm>
          <a:off x="0" y="2629044"/>
          <a:ext cx="10515600"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For additional information:</a:t>
          </a:r>
        </a:p>
        <a:p>
          <a:pPr marL="228600" lvl="1" indent="-228600" algn="l" defTabSz="889000">
            <a:lnSpc>
              <a:spcPct val="90000"/>
            </a:lnSpc>
            <a:spcBef>
              <a:spcPct val="0"/>
            </a:spcBef>
            <a:spcAft>
              <a:spcPct val="20000"/>
            </a:spcAft>
            <a:buChar char="•"/>
          </a:pPr>
          <a:r>
            <a:rPr lang="en-US" sz="2000" kern="1200"/>
            <a:t>SCCRColleges.org</a:t>
          </a:r>
        </a:p>
        <a:p>
          <a:pPr marL="228600" lvl="1" indent="-228600" algn="l" defTabSz="889000">
            <a:lnSpc>
              <a:spcPct val="90000"/>
            </a:lnSpc>
            <a:spcBef>
              <a:spcPct val="0"/>
            </a:spcBef>
            <a:spcAft>
              <a:spcPct val="20000"/>
            </a:spcAft>
            <a:buChar char="•"/>
          </a:pPr>
          <a:r>
            <a:rPr lang="en-US" sz="2000" kern="1200"/>
            <a:t>Holly Nolan Chavez, Executive Director/Chair </a:t>
          </a:r>
          <a:r>
            <a:rPr lang="en-US" sz="2000" kern="1200">
              <a:hlinkClick xmlns:r="http://schemas.openxmlformats.org/officeDocument/2006/relationships" r:id="rId1"/>
            </a:rPr>
            <a:t>hchavez@vcccd.edu</a:t>
          </a:r>
          <a:endParaRPr lang="en-US" sz="2000" kern="1200"/>
        </a:p>
        <a:p>
          <a:pPr marL="228600" lvl="1" indent="-228600" algn="l" defTabSz="889000">
            <a:lnSpc>
              <a:spcPct val="90000"/>
            </a:lnSpc>
            <a:spcBef>
              <a:spcPct val="0"/>
            </a:spcBef>
            <a:spcAft>
              <a:spcPct val="20000"/>
            </a:spcAft>
            <a:buChar char="•"/>
          </a:pPr>
          <a:r>
            <a:rPr lang="en-US" sz="2000" kern="1200"/>
            <a:t>Luann Swanberg Fiscal Agent Director </a:t>
          </a:r>
          <a:r>
            <a:rPr lang="en-US" sz="2000" kern="1200">
              <a:hlinkClick xmlns:r="http://schemas.openxmlformats.org/officeDocument/2006/relationships" r:id="rId2"/>
            </a:rPr>
            <a:t>lrswanberg@pipeline.sbcc.edu</a:t>
          </a:r>
          <a:endParaRPr lang="en-US" sz="2000" kern="1200"/>
        </a:p>
        <a:p>
          <a:pPr marL="228600" lvl="1" indent="-228600" algn="l" defTabSz="889000">
            <a:lnSpc>
              <a:spcPct val="90000"/>
            </a:lnSpc>
            <a:spcBef>
              <a:spcPct val="0"/>
            </a:spcBef>
            <a:spcAft>
              <a:spcPct val="20000"/>
            </a:spcAft>
            <a:buChar char="•"/>
          </a:pPr>
          <a:r>
            <a:rPr lang="en-US" sz="2000" kern="1200"/>
            <a:t>Dr. Giselle Bice, K14 TAP Giselle.bice@canyons.edu  </a:t>
          </a:r>
        </a:p>
      </dsp:txBody>
      <dsp:txXfrm>
        <a:off x="0" y="2629044"/>
        <a:ext cx="10515600" cy="1707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917F1-DBD1-4721-811C-5E6643FF3140}">
      <dsp:nvSpPr>
        <dsp:cNvPr id="0" name=""/>
        <dsp:cNvSpPr/>
      </dsp:nvSpPr>
      <dsp:spPr>
        <a:xfrm>
          <a:off x="4767" y="893459"/>
          <a:ext cx="2014855" cy="16618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Faculty</a:t>
          </a:r>
        </a:p>
        <a:p>
          <a:pPr marL="114300" lvl="1" indent="-114300" algn="l" defTabSz="533400">
            <a:lnSpc>
              <a:spcPct val="90000"/>
            </a:lnSpc>
            <a:spcBef>
              <a:spcPct val="0"/>
            </a:spcBef>
            <a:spcAft>
              <a:spcPct val="15000"/>
            </a:spcAft>
            <a:buChar char="•"/>
          </a:pPr>
          <a:r>
            <a:rPr lang="en-US" sz="1200" kern="1200" dirty="0"/>
            <a:t>CTE Administrators</a:t>
          </a:r>
        </a:p>
        <a:p>
          <a:pPr marL="114300" lvl="1" indent="-114300" algn="l" defTabSz="533400">
            <a:lnSpc>
              <a:spcPct val="90000"/>
            </a:lnSpc>
            <a:spcBef>
              <a:spcPct val="0"/>
            </a:spcBef>
            <a:spcAft>
              <a:spcPct val="15000"/>
            </a:spcAft>
            <a:buChar char="•"/>
          </a:pPr>
          <a:r>
            <a:rPr lang="en-US" sz="1200" kern="1200" dirty="0"/>
            <a:t>Regional Partners</a:t>
          </a:r>
        </a:p>
      </dsp:txBody>
      <dsp:txXfrm>
        <a:off x="43010" y="931702"/>
        <a:ext cx="1938369" cy="1229240"/>
      </dsp:txXfrm>
    </dsp:sp>
    <dsp:sp modelId="{964C3525-2C4D-4A14-BF29-8C5699D88BC9}">
      <dsp:nvSpPr>
        <dsp:cNvPr id="0" name=""/>
        <dsp:cNvSpPr/>
      </dsp:nvSpPr>
      <dsp:spPr>
        <a:xfrm>
          <a:off x="1081618" y="1090123"/>
          <a:ext cx="2516189" cy="2516189"/>
        </a:xfrm>
        <a:prstGeom prst="leftCircularArrow">
          <a:avLst>
            <a:gd name="adj1" fmla="val 4315"/>
            <a:gd name="adj2" fmla="val 546072"/>
            <a:gd name="adj3" fmla="val 2321583"/>
            <a:gd name="adj4" fmla="val 9024489"/>
            <a:gd name="adj5" fmla="val 50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86B7F-1513-4727-BD36-05660C41C3F7}">
      <dsp:nvSpPr>
        <dsp:cNvPr id="0" name=""/>
        <dsp:cNvSpPr/>
      </dsp:nvSpPr>
      <dsp:spPr>
        <a:xfrm>
          <a:off x="452512" y="2199186"/>
          <a:ext cx="1790982" cy="712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Planning</a:t>
          </a:r>
        </a:p>
      </dsp:txBody>
      <dsp:txXfrm>
        <a:off x="473372" y="2220046"/>
        <a:ext cx="1749262" cy="670494"/>
      </dsp:txXfrm>
    </dsp:sp>
    <dsp:sp modelId="{21A05EDE-1ACB-4859-845B-A03BB217FDE1}">
      <dsp:nvSpPr>
        <dsp:cNvPr id="0" name=""/>
        <dsp:cNvSpPr/>
      </dsp:nvSpPr>
      <dsp:spPr>
        <a:xfrm>
          <a:off x="2760546" y="893459"/>
          <a:ext cx="2014855" cy="16618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Steering Committee</a:t>
          </a:r>
        </a:p>
        <a:p>
          <a:pPr marL="228600" lvl="2" indent="-114300" algn="l" defTabSz="533400">
            <a:lnSpc>
              <a:spcPct val="90000"/>
            </a:lnSpc>
            <a:spcBef>
              <a:spcPct val="0"/>
            </a:spcBef>
            <a:spcAft>
              <a:spcPct val="15000"/>
            </a:spcAft>
            <a:buChar char="•"/>
          </a:pPr>
          <a:r>
            <a:rPr lang="en-US" sz="1200" kern="1200" dirty="0"/>
            <a:t>Approves project proposals</a:t>
          </a:r>
        </a:p>
        <a:p>
          <a:pPr marL="114300" lvl="1" indent="-114300" algn="l" defTabSz="533400">
            <a:lnSpc>
              <a:spcPct val="90000"/>
            </a:lnSpc>
            <a:spcBef>
              <a:spcPct val="0"/>
            </a:spcBef>
            <a:spcAft>
              <a:spcPct val="15000"/>
            </a:spcAft>
            <a:buChar char="•"/>
          </a:pPr>
          <a:r>
            <a:rPr lang="en-US" sz="1200" kern="1200" dirty="0"/>
            <a:t>Executive Council</a:t>
          </a:r>
        </a:p>
        <a:p>
          <a:pPr marL="228600" lvl="2" indent="-114300" algn="l" defTabSz="533400">
            <a:lnSpc>
              <a:spcPct val="90000"/>
            </a:lnSpc>
            <a:spcBef>
              <a:spcPct val="0"/>
            </a:spcBef>
            <a:spcAft>
              <a:spcPct val="15000"/>
            </a:spcAft>
            <a:buChar char="•"/>
          </a:pPr>
          <a:r>
            <a:rPr lang="en-US" sz="1200" kern="1200" dirty="0"/>
            <a:t>Approves Strategic Plan and Budget Allocation</a:t>
          </a:r>
        </a:p>
      </dsp:txBody>
      <dsp:txXfrm>
        <a:off x="2798789" y="1287809"/>
        <a:ext cx="1938369" cy="1229240"/>
      </dsp:txXfrm>
    </dsp:sp>
    <dsp:sp modelId="{BC500D11-8DEC-4B17-96E3-C877E2FFD1E6}">
      <dsp:nvSpPr>
        <dsp:cNvPr id="0" name=""/>
        <dsp:cNvSpPr/>
      </dsp:nvSpPr>
      <dsp:spPr>
        <a:xfrm>
          <a:off x="3820607" y="-222719"/>
          <a:ext cx="2773642" cy="2773642"/>
        </a:xfrm>
        <a:prstGeom prst="circularArrow">
          <a:avLst>
            <a:gd name="adj1" fmla="val 3915"/>
            <a:gd name="adj2" fmla="val 490588"/>
            <a:gd name="adj3" fmla="val 19333902"/>
            <a:gd name="adj4" fmla="val 12575511"/>
            <a:gd name="adj5" fmla="val 456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8CF92-D12D-4EDD-A4D3-1F0F00DBAAE2}">
      <dsp:nvSpPr>
        <dsp:cNvPr id="0" name=""/>
        <dsp:cNvSpPr/>
      </dsp:nvSpPr>
      <dsp:spPr>
        <a:xfrm>
          <a:off x="3208291" y="537352"/>
          <a:ext cx="1790982" cy="712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Decision-Making</a:t>
          </a:r>
        </a:p>
      </dsp:txBody>
      <dsp:txXfrm>
        <a:off x="3229151" y="558212"/>
        <a:ext cx="1749262" cy="670494"/>
      </dsp:txXfrm>
    </dsp:sp>
    <dsp:sp modelId="{190417A9-50B7-435B-9B43-AB84771DB53F}">
      <dsp:nvSpPr>
        <dsp:cNvPr id="0" name=""/>
        <dsp:cNvSpPr/>
      </dsp:nvSpPr>
      <dsp:spPr>
        <a:xfrm>
          <a:off x="5516325" y="893459"/>
          <a:ext cx="2014855" cy="16618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Colleges</a:t>
          </a:r>
        </a:p>
        <a:p>
          <a:pPr marL="228600" lvl="2" indent="-114300" algn="l" defTabSz="533400">
            <a:lnSpc>
              <a:spcPct val="90000"/>
            </a:lnSpc>
            <a:spcBef>
              <a:spcPct val="0"/>
            </a:spcBef>
            <a:spcAft>
              <a:spcPct val="15000"/>
            </a:spcAft>
            <a:buChar char="•"/>
          </a:pPr>
          <a:r>
            <a:rPr lang="en-US" sz="1200" kern="1200" dirty="0"/>
            <a:t>Invest regional allocation in various projects</a:t>
          </a:r>
        </a:p>
        <a:p>
          <a:pPr marL="228600" lvl="2" indent="-114300" algn="l" defTabSz="533400">
            <a:lnSpc>
              <a:spcPct val="90000"/>
            </a:lnSpc>
            <a:spcBef>
              <a:spcPct val="0"/>
            </a:spcBef>
            <a:spcAft>
              <a:spcPct val="15000"/>
            </a:spcAft>
            <a:buChar char="•"/>
          </a:pPr>
          <a:r>
            <a:rPr lang="en-US" sz="1200" kern="1200" dirty="0"/>
            <a:t>Faculty, staff and administrators implement activities</a:t>
          </a:r>
        </a:p>
      </dsp:txBody>
      <dsp:txXfrm>
        <a:off x="5554568" y="931702"/>
        <a:ext cx="1938369" cy="1229240"/>
      </dsp:txXfrm>
    </dsp:sp>
    <dsp:sp modelId="{49C3295E-195F-4BED-8A42-7454FD8027E6}">
      <dsp:nvSpPr>
        <dsp:cNvPr id="0" name=""/>
        <dsp:cNvSpPr/>
      </dsp:nvSpPr>
      <dsp:spPr>
        <a:xfrm>
          <a:off x="6593176" y="1090123"/>
          <a:ext cx="2516189" cy="2516189"/>
        </a:xfrm>
        <a:prstGeom prst="leftCircularArrow">
          <a:avLst>
            <a:gd name="adj1" fmla="val 4315"/>
            <a:gd name="adj2" fmla="val 546072"/>
            <a:gd name="adj3" fmla="val 2321583"/>
            <a:gd name="adj4" fmla="val 9024489"/>
            <a:gd name="adj5" fmla="val 50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020FA4-3495-456A-A393-3AD03728E688}">
      <dsp:nvSpPr>
        <dsp:cNvPr id="0" name=""/>
        <dsp:cNvSpPr/>
      </dsp:nvSpPr>
      <dsp:spPr>
        <a:xfrm>
          <a:off x="5964071" y="2199186"/>
          <a:ext cx="1790982" cy="712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Invest &amp; Implement</a:t>
          </a:r>
        </a:p>
      </dsp:txBody>
      <dsp:txXfrm>
        <a:off x="5984931" y="2220046"/>
        <a:ext cx="1749262" cy="670494"/>
      </dsp:txXfrm>
    </dsp:sp>
    <dsp:sp modelId="{C9AEECBA-15CD-4DAD-9C41-CA1CBE63677E}">
      <dsp:nvSpPr>
        <dsp:cNvPr id="0" name=""/>
        <dsp:cNvSpPr/>
      </dsp:nvSpPr>
      <dsp:spPr>
        <a:xfrm>
          <a:off x="8272104" y="893459"/>
          <a:ext cx="2014855" cy="16618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Review outcomes data</a:t>
          </a:r>
        </a:p>
        <a:p>
          <a:pPr marL="228600" lvl="2" indent="-114300" algn="l" defTabSz="533400">
            <a:lnSpc>
              <a:spcPct val="90000"/>
            </a:lnSpc>
            <a:spcBef>
              <a:spcPct val="0"/>
            </a:spcBef>
            <a:spcAft>
              <a:spcPct val="15000"/>
            </a:spcAft>
            <a:buChar char="•"/>
          </a:pPr>
          <a:r>
            <a:rPr lang="en-US" sz="1200" kern="1200" dirty="0"/>
            <a:t>Student Success</a:t>
          </a:r>
        </a:p>
        <a:p>
          <a:pPr marL="228600" lvl="2" indent="-114300" algn="l" defTabSz="533400">
            <a:lnSpc>
              <a:spcPct val="90000"/>
            </a:lnSpc>
            <a:spcBef>
              <a:spcPct val="0"/>
            </a:spcBef>
            <a:spcAft>
              <a:spcPct val="15000"/>
            </a:spcAft>
            <a:buChar char="•"/>
          </a:pPr>
          <a:r>
            <a:rPr lang="en-US" sz="1200" kern="1200" dirty="0"/>
            <a:t>Employer Satisfaction</a:t>
          </a:r>
        </a:p>
      </dsp:txBody>
      <dsp:txXfrm>
        <a:off x="8310347" y="1287809"/>
        <a:ext cx="1938369" cy="1229240"/>
      </dsp:txXfrm>
    </dsp:sp>
    <dsp:sp modelId="{72FEE5FD-3861-4275-B5A2-465E0ADC1550}">
      <dsp:nvSpPr>
        <dsp:cNvPr id="0" name=""/>
        <dsp:cNvSpPr/>
      </dsp:nvSpPr>
      <dsp:spPr>
        <a:xfrm>
          <a:off x="8719850" y="537352"/>
          <a:ext cx="1790982" cy="712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Evaluation</a:t>
          </a:r>
        </a:p>
      </dsp:txBody>
      <dsp:txXfrm>
        <a:off x="8740710" y="558212"/>
        <a:ext cx="1749262" cy="67049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86E85-4B7A-4CFE-9F4B-224A0E7A8976}"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81C78-7376-4222-8612-D94E50E28427}" type="slidenum">
              <a:rPr lang="en-US" smtClean="0"/>
              <a:t>‹#›</a:t>
            </a:fld>
            <a:endParaRPr lang="en-US"/>
          </a:p>
        </p:txBody>
      </p:sp>
    </p:spTree>
    <p:extLst>
      <p:ext uri="{BB962C8B-B14F-4D97-AF65-F5344CB8AC3E}">
        <p14:creationId xmlns:p14="http://schemas.microsoft.com/office/powerpoint/2010/main" val="337744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f5e32db826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f5e32db82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2916"/>
              </a:lnSpc>
              <a:spcBef>
                <a:spcPts val="0"/>
              </a:spcBef>
              <a:spcAft>
                <a:spcPts val="0"/>
              </a:spcAft>
              <a:buClr>
                <a:schemeClr val="dk1"/>
              </a:buClr>
              <a:buSzPts val="1100"/>
              <a:buFont typeface="Arial"/>
              <a:buNone/>
            </a:pPr>
            <a:endParaRPr>
              <a:latin typeface="Comfortaa"/>
              <a:ea typeface="Comfortaa"/>
              <a:cs typeface="Comfortaa"/>
              <a:sym typeface="Comfortaa"/>
            </a:endParaRPr>
          </a:p>
          <a:p>
            <a:pPr marL="0" lvl="0" indent="0" algn="l" rtl="0">
              <a:lnSpc>
                <a:spcPct val="102916"/>
              </a:lnSpc>
              <a:spcBef>
                <a:spcPts val="0"/>
              </a:spcBef>
              <a:spcAft>
                <a:spcPts val="0"/>
              </a:spcAft>
              <a:buClr>
                <a:schemeClr val="dk1"/>
              </a:buClr>
              <a:buSzPts val="1100"/>
              <a:buFont typeface="Arial"/>
              <a:buNone/>
            </a:pPr>
            <a:endParaRPr>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endParaRPr>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endParaRPr>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endParaRPr>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endParaRPr/>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mfortaa"/>
              <a:ea typeface="Comfortaa"/>
              <a:cs typeface="Comfortaa"/>
              <a:sym typeface="Comfortaa"/>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5f15776ca_2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None/>
            </a:pPr>
            <a:endParaRPr/>
          </a:p>
        </p:txBody>
      </p:sp>
      <p:sp>
        <p:nvSpPr>
          <p:cNvPr id="201" name="Google Shape;201;g1f5f15776ca_2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15db432431_1_106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15db432431_1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15db432431_1_114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15db432431_1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15db432431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15db432431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15db432431_1_106:notes"/>
          <p:cNvSpPr>
            <a:spLocks noGrp="1" noRot="1" noChangeAspect="1"/>
          </p:cNvSpPr>
          <p:nvPr>
            <p:ph type="sldImg" idx="2"/>
          </p:nvPr>
        </p:nvSpPr>
        <p:spPr>
          <a:xfrm>
            <a:off x="38117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15db432431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15db432431_1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15db432431_1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f5e32db82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f5e32db8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f5e32db826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f5e32db82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f5e32db826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f5e32db82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ED60-66B3-2C1C-4D3A-6820B8F2FD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EA2FB1-C0F0-406E-015A-EBB551222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96A587-3991-FD1B-B29D-EED12417B839}"/>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DDC37FE2-07F2-A44F-1859-FB7A84D75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07CFA-0946-7B94-9D9B-84A624771D2C}"/>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158021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D08E-E568-2665-0BCB-C22DCC49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B93152-576F-42B9-7C8E-6D022194B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E4B48-37F0-6A87-0A85-3B12D074B140}"/>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0B6E6B7A-73A3-86CB-17A3-993E56399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4C75E-64BF-BA59-A757-494867DDA4CE}"/>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2946613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45972"/>
          </a:xfrm>
          <a:prstGeom prst="rect">
            <a:avLst/>
          </a:prstGeom>
        </p:spPr>
      </p:pic>
      <p:sp>
        <p:nvSpPr>
          <p:cNvPr id="2" name="Holder 2"/>
          <p:cNvSpPr>
            <a:spLocks noGrp="1"/>
          </p:cNvSpPr>
          <p:nvPr>
            <p:ph type="title"/>
          </p:nvPr>
        </p:nvSpPr>
        <p:spPr>
          <a:xfrm>
            <a:off x="575981" y="541402"/>
            <a:ext cx="4731632" cy="467372"/>
          </a:xfrm>
        </p:spPr>
        <p:txBody>
          <a:bodyPr lIns="0" tIns="0" rIns="0" bIns="0"/>
          <a:lstStyle>
            <a:lvl1pPr>
              <a:defRPr sz="3037" b="1" i="0">
                <a:solidFill>
                  <a:srgbClr val="ECC818"/>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5" name="Holder 5"/>
          <p:cNvSpPr>
            <a:spLocks noGrp="1"/>
          </p:cNvSpPr>
          <p:nvPr>
            <p:ph type="sldNum" sz="quarter" idx="7"/>
          </p:nvPr>
        </p:nvSpPr>
        <p:spPr/>
        <p:txBody>
          <a:bodyPr lIns="0" tIns="0" rIns="0" bIns="0"/>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3915329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4" name="Holder 4"/>
          <p:cNvSpPr>
            <a:spLocks noGrp="1"/>
          </p:cNvSpPr>
          <p:nvPr>
            <p:ph type="sldNum" sz="quarter" idx="7"/>
          </p:nvPr>
        </p:nvSpPr>
        <p:spPr/>
        <p:txBody>
          <a:bodyPr lIns="0" tIns="0" rIns="0" bIns="0"/>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2151256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70230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2002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5917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8938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04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67BD6-097E-8D41-BA3B-5EC450B85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2F784-CEBD-16BA-44A5-02C767C17A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12844-77FD-3C28-32C7-EACDE36547D4}"/>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8F63547A-4AE8-18FA-039D-59FA83D81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F16DD-2486-F157-FF1F-F540567F510C}"/>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127221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7C6D-9DAA-404E-9AFD-A370E3C48C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B9B26-9C88-4498-BFE3-49EF2AEDC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90D7C-39A1-4FD1-92A6-B3EF07FF2680}"/>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A871B988-2DFC-4DE5-8305-4FDA132FC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04361-225E-47BD-99EE-CBB2C2602C29}"/>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31669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4A174-4B6F-44F2-BCE3-9239A5688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49B45-50D4-4281-91F6-CF6BCE2B49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61333-7F57-408B-8C58-13011DEC3114}"/>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86CAB807-A38E-431F-9FFE-B95B63212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3B0BB-4BFF-49B1-BB3C-BDE1AB41F11C}"/>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32542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D61A-426F-4528-B5C2-1F61CA345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B49EC-807B-48C9-9A90-630E620801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7A2811-C4E9-41B2-A9CF-C4665E6B984A}"/>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7B5F0C7F-4EF1-493A-A5A1-FFF57E8A2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F3595-9CD1-40CA-8DF9-A200D7D097BB}"/>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423145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A046-8CB3-44FB-BB47-019B25D44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2B4C1-FC7B-451A-91DF-CECF241CF8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23FA7-A1E9-4183-97DA-3AF892D980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349A89-E142-4E62-AF4C-309EE8854B6D}"/>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6" name="Footer Placeholder 5">
            <a:extLst>
              <a:ext uri="{FF2B5EF4-FFF2-40B4-BE49-F238E27FC236}">
                <a16:creationId xmlns:a16="http://schemas.microsoft.com/office/drawing/2014/main" id="{B4615189-680C-4D5C-B80A-0A72BBD11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73AB3-21AF-4A28-83A2-7790767DE719}"/>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318454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81FD-0A66-4A14-A128-A6505D779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61B44-685E-4E6F-A6C2-A83DC931B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12F629-6CA6-44B2-8B8C-F6AC05BFF4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F2FA20-C18F-4085-BBB5-44534E9B1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08BDC1-B5A9-4804-9771-733921CD2E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826D9-BDF4-4795-AF96-A8BE8205EF24}"/>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8" name="Footer Placeholder 7">
            <a:extLst>
              <a:ext uri="{FF2B5EF4-FFF2-40B4-BE49-F238E27FC236}">
                <a16:creationId xmlns:a16="http://schemas.microsoft.com/office/drawing/2014/main" id="{3F1DE127-B621-4A75-BEA8-9A935DDF6D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F1D2A2-AD60-478C-9313-9AEC4A2302AF}"/>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99847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08EB-2DD6-4A3B-9659-D2F0C7DB5D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692F3-9718-46DB-AF95-834E11AB1DB6}"/>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4" name="Footer Placeholder 3">
            <a:extLst>
              <a:ext uri="{FF2B5EF4-FFF2-40B4-BE49-F238E27FC236}">
                <a16:creationId xmlns:a16="http://schemas.microsoft.com/office/drawing/2014/main" id="{5D053E6F-B739-48C9-9046-FB6072834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D2A1F-A5BC-48ED-B5C0-D474194D5B2F}"/>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53312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D45BB-B520-4F6A-8611-604648B533CA}"/>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3" name="Footer Placeholder 2">
            <a:extLst>
              <a:ext uri="{FF2B5EF4-FFF2-40B4-BE49-F238E27FC236}">
                <a16:creationId xmlns:a16="http://schemas.microsoft.com/office/drawing/2014/main" id="{1446B01A-0A93-4D70-8BF6-4B00FE831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DCA13-A5C3-4727-AB90-BF32EC36311A}"/>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1641709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3AB1-09C1-41D2-8324-458D333F9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274EA-BC3C-49DF-917E-B700984F3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62D25-A5D9-4824-A785-EA2E1560A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2EAFFA-E724-4DDD-955E-33818C6A9017}"/>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6" name="Footer Placeholder 5">
            <a:extLst>
              <a:ext uri="{FF2B5EF4-FFF2-40B4-BE49-F238E27FC236}">
                <a16:creationId xmlns:a16="http://schemas.microsoft.com/office/drawing/2014/main" id="{D26FC737-8A43-458A-AF35-737D359E3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6DC57-FF22-44D6-94D5-096811D1B7C9}"/>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08421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6B2F-CAB1-9CE6-6CE9-4274C291B9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A345B-488F-004B-2F45-6ED422FF2F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581C6-72EB-D0F1-FFC5-39F5F8BD2266}"/>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8FF65107-53A5-9A6B-DCA1-F8F87AA53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4CE65-86C5-DFA2-4E5F-263A98159CFC}"/>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2440789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5F1-FF91-4058-8FE4-061A47FC0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74D5A1-210C-46BC-B446-7EC01A2F2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02E625-1717-4645-BE58-60DFD671E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49636B-C6E3-4BFD-A893-21A83CDC58AB}"/>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6" name="Footer Placeholder 5">
            <a:extLst>
              <a:ext uri="{FF2B5EF4-FFF2-40B4-BE49-F238E27FC236}">
                <a16:creationId xmlns:a16="http://schemas.microsoft.com/office/drawing/2014/main" id="{51575BF5-2085-4BC0-8802-992D734F5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0F010-E273-4573-B3B0-D3ECC28BCEF8}"/>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141075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124B-64F2-4611-92D4-6AB60AF203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9948A-F3BC-43A2-BD0A-AA1E8CB25D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82A1F-7179-4486-BBCD-F207A0373172}"/>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23BD32BA-4E31-423C-94D7-FCC105F7C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FAC5-4F1B-4A6E-93BC-524EA2E0C8A6}"/>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678166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8CDD45-DF2A-4113-B4B1-7B575B84E6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49E63-CE69-4CA6-816C-5D92037692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914AB-2579-4F0D-A8AE-716F2ECA3F38}"/>
              </a:ext>
            </a:extLst>
          </p:cNvPr>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EF8DFF5A-55B5-4655-9B4B-AA5B54AFE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6D09F-6CA2-4238-B291-AE8B2201B535}"/>
              </a:ext>
            </a:extLst>
          </p:cNvPr>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648159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100" b="1" i="0">
                <a:solidFill>
                  <a:srgbClr val="202E5E"/>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4101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1" i="0">
                <a:solidFill>
                  <a:srgbClr val="202E5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286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1" i="0">
                <a:solidFill>
                  <a:srgbClr val="202E5E"/>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6279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1" i="0">
                <a:solidFill>
                  <a:srgbClr val="202E5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451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7011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416E1-CD37-47D4-BA33-12CD07F66B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53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10807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0E70-D646-F9F7-9AC0-8B04070E37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18C951-C585-C78D-9928-8545615870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7151C-8FED-76C2-6E31-CC995CDF2EB1}"/>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422CCB8E-2F0A-F225-8E10-95AFC13BF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6F144-B7AE-B9DD-1B57-CA6A524DDEE9}"/>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3479561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416E1-CD37-47D4-BA33-12CD07F66B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193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ABDE4B-B680-48D5-B0C9-10A09D1AB540}"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3524906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ABDE4B-B680-48D5-B0C9-10A09D1AB540}"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475505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ABDE4B-B680-48D5-B0C9-10A09D1AB540}"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13715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FABDE4B-B680-48D5-B0C9-10A09D1AB540}" type="datetimeFigureOut">
              <a:rPr lang="en-US" smtClean="0"/>
              <a:t>3/1/2023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531521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FABDE4B-B680-48D5-B0C9-10A09D1AB540}" type="datetimeFigureOut">
              <a:rPr lang="en-US" smtClean="0"/>
              <a:t>3/1/2023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A416E1-CD37-47D4-BA33-12CD07F66B34}" type="slidenum">
              <a:rPr lang="en-US" smtClean="0"/>
              <a:t>‹#›</a:t>
            </a:fld>
            <a:endParaRPr lang="en-US"/>
          </a:p>
        </p:txBody>
      </p:sp>
    </p:spTree>
    <p:extLst>
      <p:ext uri="{BB962C8B-B14F-4D97-AF65-F5344CB8AC3E}">
        <p14:creationId xmlns:p14="http://schemas.microsoft.com/office/powerpoint/2010/main" val="2224870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ABDE4B-B680-48D5-B0C9-10A09D1AB540}"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3275518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3478317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DE4B-B680-48D5-B0C9-10A09D1AB540}"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416E1-CD37-47D4-BA33-12CD07F66B34}" type="slidenum">
              <a:rPr lang="en-US" smtClean="0"/>
              <a:t>‹#›</a:t>
            </a:fld>
            <a:endParaRPr lang="en-US"/>
          </a:p>
        </p:txBody>
      </p:sp>
    </p:spTree>
    <p:extLst>
      <p:ext uri="{BB962C8B-B14F-4D97-AF65-F5344CB8AC3E}">
        <p14:creationId xmlns:p14="http://schemas.microsoft.com/office/powerpoint/2010/main" val="241022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867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A79B-2D7D-0ED7-F900-BC7D1BBA0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FEE4B-553E-93D0-132B-332515540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A7256-4314-D288-838D-B0271891C0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BFEF5F-153A-34A1-B604-B7F05CEC8717}"/>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6" name="Footer Placeholder 5">
            <a:extLst>
              <a:ext uri="{FF2B5EF4-FFF2-40B4-BE49-F238E27FC236}">
                <a16:creationId xmlns:a16="http://schemas.microsoft.com/office/drawing/2014/main" id="{DCD1D551-2969-836C-6700-7342BF107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AA56E-655C-DDA1-862D-D4F283421D42}"/>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732577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
        <p:cNvGrpSpPr/>
        <p:nvPr/>
      </p:nvGrpSpPr>
      <p:grpSpPr>
        <a:xfrm>
          <a:off x="0" y="0"/>
          <a:ext cx="0" cy="0"/>
          <a:chOff x="0" y="0"/>
          <a:chExt cx="0" cy="0"/>
        </a:xfrm>
      </p:grpSpPr>
      <p:sp>
        <p:nvSpPr>
          <p:cNvPr id="20" name="Google Shape;2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68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
        <p:cNvGrpSpPr/>
        <p:nvPr/>
      </p:nvGrpSpPr>
      <p:grpSpPr>
        <a:xfrm>
          <a:off x="0" y="0"/>
          <a:ext cx="0" cy="0"/>
          <a:chOff x="0" y="0"/>
          <a:chExt cx="0" cy="0"/>
        </a:xfrm>
      </p:grpSpPr>
      <p:sp>
        <p:nvSpPr>
          <p:cNvPr id="27" name="Google Shape;27;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4487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2385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
        <p:cNvGrpSpPr/>
        <p:nvPr/>
      </p:nvGrpSpPr>
      <p:grpSpPr>
        <a:xfrm>
          <a:off x="0" y="0"/>
          <a:ext cx="0" cy="0"/>
          <a:chOff x="0" y="0"/>
          <a:chExt cx="0" cy="0"/>
        </a:xfrm>
      </p:grpSpPr>
      <p:sp>
        <p:nvSpPr>
          <p:cNvPr id="42" name="Google Shape;4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7821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2193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1056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232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8180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1672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25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3857-F159-8A3D-766C-BC6EFB975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F8FA99-06A3-0E8A-BF92-4E49E5EB5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4D83A-4FA4-ECD1-C01B-39241E7279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B6511-9A19-69B9-7D60-8DFE95E30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75FEE-40AD-A736-FD45-DE4428153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222338-A0F8-B5C1-2F27-B5648A9C388A}"/>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8" name="Footer Placeholder 7">
            <a:extLst>
              <a:ext uri="{FF2B5EF4-FFF2-40B4-BE49-F238E27FC236}">
                <a16:creationId xmlns:a16="http://schemas.microsoft.com/office/drawing/2014/main" id="{C7C9B879-495A-452C-8A5E-1915746A90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17AFC7-7841-7B0F-7503-42B9C11E02C8}"/>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284341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1f5f15776ca_2_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g1f5f15776ca_2_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g1f5f15776ca_2_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265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4"/>
        <p:cNvGrpSpPr/>
        <p:nvPr/>
      </p:nvGrpSpPr>
      <p:grpSpPr>
        <a:xfrm>
          <a:off x="0" y="0"/>
          <a:ext cx="0" cy="0"/>
          <a:chOff x="0" y="0"/>
          <a:chExt cx="0" cy="0"/>
        </a:xfrm>
      </p:grpSpPr>
      <p:sp>
        <p:nvSpPr>
          <p:cNvPr id="95" name="Google Shape;95;g1f5f15776ca_2_9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1f5f15776ca_2_9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7" name="Google Shape;97;g1f5f15776ca_2_9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8" name="Google Shape;98;g1f5f15776ca_2_9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1f5f15776ca_2_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1f5f15776ca_2_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8843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1"/>
        <p:cNvGrpSpPr/>
        <p:nvPr/>
      </p:nvGrpSpPr>
      <p:grpSpPr>
        <a:xfrm>
          <a:off x="0" y="0"/>
          <a:ext cx="0" cy="0"/>
          <a:chOff x="0" y="0"/>
          <a:chExt cx="0" cy="0"/>
        </a:xfrm>
      </p:grpSpPr>
      <p:sp>
        <p:nvSpPr>
          <p:cNvPr id="102" name="Google Shape;102;g1f5f15776ca_2_10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g1f5f15776ca_2_10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4" name="Google Shape;104;g1f5f15776ca_2_10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1f5f15776ca_2_10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6" name="Google Shape;106;g1f5f15776ca_2_10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g1f5f15776ca_2_1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1f5f15776ca_2_1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g1f5f15776ca_2_1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3949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g1f5f15776ca_2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g1f5f15776ca_2_1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1f5f15776ca_2_1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1f5f15776ca_2_1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g1f5f15776ca_2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2886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
        <p:cNvGrpSpPr/>
        <p:nvPr/>
      </p:nvGrpSpPr>
      <p:grpSpPr>
        <a:xfrm>
          <a:off x="0" y="0"/>
          <a:ext cx="0" cy="0"/>
          <a:chOff x="0" y="0"/>
          <a:chExt cx="0" cy="0"/>
        </a:xfrm>
      </p:grpSpPr>
      <p:sp>
        <p:nvSpPr>
          <p:cNvPr id="117" name="Google Shape;117;g1f5f15776ca_2_1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g1f5f15776ca_2_1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19" name="Google Shape;119;g1f5f15776ca_2_1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g1f5f15776ca_2_1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1f5f15776ca_2_1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6803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2"/>
        <p:cNvGrpSpPr/>
        <p:nvPr/>
      </p:nvGrpSpPr>
      <p:grpSpPr>
        <a:xfrm>
          <a:off x="0" y="0"/>
          <a:ext cx="0" cy="0"/>
          <a:chOff x="0" y="0"/>
          <a:chExt cx="0" cy="0"/>
        </a:xfrm>
      </p:grpSpPr>
      <p:sp>
        <p:nvSpPr>
          <p:cNvPr id="123" name="Google Shape;123;g1f5f15776ca_2_12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 name="Google Shape;124;g1f5f15776ca_2_12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5" name="Google Shape;125;g1f5f15776ca_2_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1f5f15776ca_2_1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f5f15776ca_2_1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6612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g1f5f15776ca_2_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g1f5f15776ca_2_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1f5f15776ca_2_1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1f5f15776ca_2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8085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g1f5f15776ca_2_1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1f5f15776ca_2_13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6" name="Google Shape;136;g1f5f15776ca_2_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 name="Google Shape;137;g1f5f15776ca_2_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1f5f15776ca_2_1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1f5f15776ca_2_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9494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g1f5f15776ca_2_14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1f5f15776ca_2_143"/>
          <p:cNvSpPr>
            <a:spLocks noGrp="1"/>
          </p:cNvSpPr>
          <p:nvPr>
            <p:ph type="pic" idx="2"/>
          </p:nvPr>
        </p:nvSpPr>
        <p:spPr>
          <a:xfrm>
            <a:off x="5183188" y="987425"/>
            <a:ext cx="6172200" cy="4873500"/>
          </a:xfrm>
          <a:prstGeom prst="rect">
            <a:avLst/>
          </a:prstGeom>
          <a:noFill/>
          <a:ln>
            <a:noFill/>
          </a:ln>
        </p:spPr>
      </p:sp>
      <p:sp>
        <p:nvSpPr>
          <p:cNvPr id="143" name="Google Shape;143;g1f5f15776ca_2_14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g1f5f15776ca_2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1f5f15776ca_2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1f5f15776ca_2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3441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g1f5f15776ca_2_1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1f5f15776ca_2_15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1f5f15776ca_2_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1f5f15776ca_2_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1f5f15776ca_2_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206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D88E-BC0A-BD42-D0BE-72022D8FF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D8DFDB-35BD-7E00-A7EB-F3723C999CBF}"/>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4" name="Footer Placeholder 3">
            <a:extLst>
              <a:ext uri="{FF2B5EF4-FFF2-40B4-BE49-F238E27FC236}">
                <a16:creationId xmlns:a16="http://schemas.microsoft.com/office/drawing/2014/main" id="{D1D7F55A-2623-6E5C-E46F-037EAF17B6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54FD1-BC4D-C007-8914-9E811E7321F0}"/>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1741419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g1f5f15776ca_2_15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1f5f15776ca_2_15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1f5f15776ca_2_1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1f5f15776ca_2_1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1f5f15776ca_2_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486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1708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337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6"/>
        <p:cNvGrpSpPr/>
        <p:nvPr/>
      </p:nvGrpSpPr>
      <p:grpSpPr>
        <a:xfrm>
          <a:off x="0" y="0"/>
          <a:ext cx="0" cy="0"/>
          <a:chOff x="0" y="0"/>
          <a:chExt cx="0" cy="0"/>
        </a:xfrm>
      </p:grpSpPr>
      <p:sp>
        <p:nvSpPr>
          <p:cNvPr id="107" name="Google Shape;107;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0330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5" name="Google Shape;11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0999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1022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4521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3553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3" name="Google Shape;14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2363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3"/>
          <p:cNvSpPr>
            <a:spLocks noGrp="1"/>
          </p:cNvSpPr>
          <p:nvPr>
            <p:ph type="pic" idx="2"/>
          </p:nvPr>
        </p:nvSpPr>
        <p:spPr>
          <a:xfrm>
            <a:off x="5183188" y="987425"/>
            <a:ext cx="6172200" cy="4873625"/>
          </a:xfrm>
          <a:prstGeom prst="rect">
            <a:avLst/>
          </a:prstGeom>
          <a:noFill/>
          <a:ln>
            <a:noFill/>
          </a:ln>
        </p:spPr>
      </p:sp>
      <p:sp>
        <p:nvSpPr>
          <p:cNvPr id="149" name="Google Shape;149;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432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5206C-27E1-3A07-0111-7CF8B4D17D15}"/>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3" name="Footer Placeholder 2">
            <a:extLst>
              <a:ext uri="{FF2B5EF4-FFF2-40B4-BE49-F238E27FC236}">
                <a16:creationId xmlns:a16="http://schemas.microsoft.com/office/drawing/2014/main" id="{0C187D82-D0A3-3810-6534-14CA92064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27792-21B8-FC8C-1728-0DD0BBB3907C}"/>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1272543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753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00523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sp>
        <p:nvSpPr>
          <p:cNvPr id="166" name="Google Shape;166;p26"/>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p26"/>
          <p:cNvSpPr txBox="1">
            <a:spLocks noGrp="1"/>
          </p:cNvSpPr>
          <p:nvPr>
            <p:ph type="title"/>
          </p:nvPr>
        </p:nvSpPr>
        <p:spPr>
          <a:xfrm>
            <a:off x="415633" y="667900"/>
            <a:ext cx="4170000" cy="2438700"/>
          </a:xfrm>
          <a:prstGeom prst="rect">
            <a:avLst/>
          </a:prstGeom>
        </p:spPr>
        <p:txBody>
          <a:bodyPr spcFirstLastPara="1" wrap="square" lIns="91425" tIns="45700" rIns="91425" bIns="45700" anchor="ctr" anchorCtr="0">
            <a:normAutofit/>
          </a:bodyPr>
          <a:lstStyle>
            <a:lvl1pPr lvl="0" rtl="0">
              <a:spcBef>
                <a:spcPts val="0"/>
              </a:spcBef>
              <a:spcAft>
                <a:spcPts val="0"/>
              </a:spcAft>
              <a:buClr>
                <a:schemeClr val="lt1"/>
              </a:buClr>
              <a:buSzPts val="4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68" name="Google Shape;168;p26"/>
          <p:cNvSpPr txBox="1">
            <a:spLocks noGrp="1"/>
          </p:cNvSpPr>
          <p:nvPr>
            <p:ph type="body" idx="1"/>
          </p:nvPr>
        </p:nvSpPr>
        <p:spPr>
          <a:xfrm>
            <a:off x="415600" y="3187533"/>
            <a:ext cx="4170000" cy="30639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Clr>
                <a:schemeClr val="accent2"/>
              </a:buClr>
              <a:buSzPts val="2800"/>
              <a:buChar char="•"/>
              <a:defRPr>
                <a:solidFill>
                  <a:schemeClr val="accent2"/>
                </a:solidFill>
              </a:defRPr>
            </a:lvl1pPr>
            <a:lvl2pPr marL="914400" lvl="1" indent="-381000" rtl="0">
              <a:spcBef>
                <a:spcPts val="500"/>
              </a:spcBef>
              <a:spcAft>
                <a:spcPts val="0"/>
              </a:spcAft>
              <a:buClr>
                <a:schemeClr val="accent2"/>
              </a:buClr>
              <a:buSzPts val="2400"/>
              <a:buChar char="•"/>
              <a:defRPr>
                <a:solidFill>
                  <a:schemeClr val="accent2"/>
                </a:solidFill>
              </a:defRPr>
            </a:lvl2pPr>
            <a:lvl3pPr marL="1371600" lvl="2" indent="-355600" rtl="0">
              <a:spcBef>
                <a:spcPts val="500"/>
              </a:spcBef>
              <a:spcAft>
                <a:spcPts val="0"/>
              </a:spcAft>
              <a:buClr>
                <a:schemeClr val="accent2"/>
              </a:buClr>
              <a:buSzPts val="2000"/>
              <a:buChar char="•"/>
              <a:defRPr>
                <a:solidFill>
                  <a:schemeClr val="accent2"/>
                </a:solidFill>
              </a:defRPr>
            </a:lvl3pPr>
            <a:lvl4pPr marL="1828800" lvl="3" indent="-342900" rtl="0">
              <a:spcBef>
                <a:spcPts val="500"/>
              </a:spcBef>
              <a:spcAft>
                <a:spcPts val="0"/>
              </a:spcAft>
              <a:buClr>
                <a:schemeClr val="accent2"/>
              </a:buClr>
              <a:buSzPts val="1800"/>
              <a:buChar char="•"/>
              <a:defRPr>
                <a:solidFill>
                  <a:schemeClr val="accent2"/>
                </a:solidFill>
              </a:defRPr>
            </a:lvl4pPr>
            <a:lvl5pPr marL="2286000" lvl="4" indent="-342900" rtl="0">
              <a:spcBef>
                <a:spcPts val="500"/>
              </a:spcBef>
              <a:spcAft>
                <a:spcPts val="0"/>
              </a:spcAft>
              <a:buClr>
                <a:schemeClr val="accent2"/>
              </a:buClr>
              <a:buSzPts val="1800"/>
              <a:buChar char="•"/>
              <a:defRPr>
                <a:solidFill>
                  <a:schemeClr val="accent2"/>
                </a:solidFill>
              </a:defRPr>
            </a:lvl5pPr>
            <a:lvl6pPr marL="2743200" lvl="5" indent="-342900" rtl="0">
              <a:spcBef>
                <a:spcPts val="500"/>
              </a:spcBef>
              <a:spcAft>
                <a:spcPts val="0"/>
              </a:spcAft>
              <a:buClr>
                <a:schemeClr val="accent2"/>
              </a:buClr>
              <a:buSzPts val="1800"/>
              <a:buChar char="•"/>
              <a:defRPr>
                <a:solidFill>
                  <a:schemeClr val="accent2"/>
                </a:solidFill>
              </a:defRPr>
            </a:lvl6pPr>
            <a:lvl7pPr marL="3200400" lvl="6" indent="-342900" rtl="0">
              <a:spcBef>
                <a:spcPts val="500"/>
              </a:spcBef>
              <a:spcAft>
                <a:spcPts val="0"/>
              </a:spcAft>
              <a:buClr>
                <a:schemeClr val="accent2"/>
              </a:buClr>
              <a:buSzPts val="1800"/>
              <a:buChar char="•"/>
              <a:defRPr>
                <a:solidFill>
                  <a:schemeClr val="accent2"/>
                </a:solidFill>
              </a:defRPr>
            </a:lvl7pPr>
            <a:lvl8pPr marL="3657600" lvl="7" indent="-342900" rtl="0">
              <a:spcBef>
                <a:spcPts val="500"/>
              </a:spcBef>
              <a:spcAft>
                <a:spcPts val="0"/>
              </a:spcAft>
              <a:buClr>
                <a:schemeClr val="accent2"/>
              </a:buClr>
              <a:buSzPts val="1800"/>
              <a:buChar char="•"/>
              <a:defRPr>
                <a:solidFill>
                  <a:schemeClr val="accent2"/>
                </a:solidFill>
              </a:defRPr>
            </a:lvl8pPr>
            <a:lvl9pPr marL="4114800" lvl="8" indent="-342900" rtl="0">
              <a:spcBef>
                <a:spcPts val="500"/>
              </a:spcBef>
              <a:spcAft>
                <a:spcPts val="0"/>
              </a:spcAft>
              <a:buClr>
                <a:schemeClr val="accent2"/>
              </a:buClr>
              <a:buSzPts val="1800"/>
              <a:buChar char="•"/>
              <a:defRPr>
                <a:solidFill>
                  <a:schemeClr val="accent2"/>
                </a:solidFill>
              </a:defRPr>
            </a:lvl9pPr>
          </a:lstStyle>
          <a:p>
            <a:endParaRPr/>
          </a:p>
        </p:txBody>
      </p:sp>
      <p:sp>
        <p:nvSpPr>
          <p:cNvPr id="169" name="Google Shape;169;p2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0379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2"/>
        <p:cNvGrpSpPr/>
        <p:nvPr/>
      </p:nvGrpSpPr>
      <p:grpSpPr>
        <a:xfrm>
          <a:off x="0" y="0"/>
          <a:ext cx="0" cy="0"/>
          <a:chOff x="0" y="0"/>
          <a:chExt cx="0" cy="0"/>
        </a:xfrm>
      </p:grpSpPr>
      <p:sp>
        <p:nvSpPr>
          <p:cNvPr id="343" name="Google Shape;343;p58"/>
          <p:cNvSpPr txBox="1">
            <a:spLocks noGrp="1"/>
          </p:cNvSpPr>
          <p:nvPr>
            <p:ph type="title"/>
          </p:nvPr>
        </p:nvSpPr>
        <p:spPr>
          <a:xfrm>
            <a:off x="415600" y="593367"/>
            <a:ext cx="11360700" cy="763500"/>
          </a:xfrm>
          <a:prstGeom prst="rect">
            <a:avLst/>
          </a:prstGeom>
          <a:ln>
            <a:noFill/>
          </a:ln>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44" name="Google Shape;344;p58"/>
          <p:cNvSpPr txBox="1">
            <a:spLocks noGrp="1"/>
          </p:cNvSpPr>
          <p:nvPr>
            <p:ph type="body" idx="1"/>
          </p:nvPr>
        </p:nvSpPr>
        <p:spPr>
          <a:xfrm>
            <a:off x="415600" y="1536633"/>
            <a:ext cx="11360700" cy="4555200"/>
          </a:xfrm>
          <a:prstGeom prst="rect">
            <a:avLst/>
          </a:prstGeom>
        </p:spPr>
        <p:txBody>
          <a:bodyPr spcFirstLastPara="1" wrap="square" lIns="117825" tIns="117825" rIns="117825" bIns="117825" anchor="t" anchorCtr="0">
            <a:noAutofit/>
          </a:bodyPr>
          <a:lstStyle>
            <a:lvl1pPr marL="457200" lvl="0" indent="-374650" rtl="0">
              <a:spcBef>
                <a:spcPts val="0"/>
              </a:spcBef>
              <a:spcAft>
                <a:spcPts val="0"/>
              </a:spcAft>
              <a:buSzPts val="2300"/>
              <a:buChar char="●"/>
              <a:defRPr/>
            </a:lvl1pPr>
            <a:lvl2pPr marL="914400" lvl="1" indent="-342900" rtl="0">
              <a:spcBef>
                <a:spcPts val="80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2100"/>
              </a:spcAft>
              <a:buSzPts val="1800"/>
              <a:buChar char="■"/>
              <a:defRPr/>
            </a:lvl9pPr>
          </a:lstStyle>
          <a:p>
            <a:endParaRPr/>
          </a:p>
        </p:txBody>
      </p:sp>
      <p:sp>
        <p:nvSpPr>
          <p:cNvPr id="345" name="Google Shape;345;p58"/>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6711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9"/>
        <p:cNvGrpSpPr/>
        <p:nvPr/>
      </p:nvGrpSpPr>
      <p:grpSpPr>
        <a:xfrm>
          <a:off x="0" y="0"/>
          <a:ext cx="0" cy="0"/>
          <a:chOff x="0" y="0"/>
          <a:chExt cx="0" cy="0"/>
        </a:xfrm>
      </p:grpSpPr>
      <p:sp>
        <p:nvSpPr>
          <p:cNvPr id="320" name="Google Shape;320;p52"/>
          <p:cNvSpPr txBox="1">
            <a:spLocks noGrp="1"/>
          </p:cNvSpPr>
          <p:nvPr>
            <p:ph type="ctrTitle"/>
          </p:nvPr>
        </p:nvSpPr>
        <p:spPr>
          <a:xfrm>
            <a:off x="415611" y="992767"/>
            <a:ext cx="11360700" cy="2737200"/>
          </a:xfrm>
          <a:prstGeom prst="rect">
            <a:avLst/>
          </a:prstGeom>
          <a:ln>
            <a:noFill/>
          </a:ln>
        </p:spPr>
        <p:txBody>
          <a:bodyPr spcFirstLastPara="1" wrap="square" lIns="117825" tIns="117825" rIns="117825" bIns="1178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700"/>
              <a:buNone/>
              <a:defRPr sz="6700"/>
            </a:lvl2pPr>
            <a:lvl3pPr lvl="2" algn="ctr" rtl="0">
              <a:spcBef>
                <a:spcPts val="0"/>
              </a:spcBef>
              <a:spcAft>
                <a:spcPts val="0"/>
              </a:spcAft>
              <a:buSzPts val="6700"/>
              <a:buNone/>
              <a:defRPr sz="6700"/>
            </a:lvl3pPr>
            <a:lvl4pPr lvl="3" algn="ctr" rtl="0">
              <a:spcBef>
                <a:spcPts val="0"/>
              </a:spcBef>
              <a:spcAft>
                <a:spcPts val="0"/>
              </a:spcAft>
              <a:buSzPts val="6700"/>
              <a:buNone/>
              <a:defRPr sz="6700"/>
            </a:lvl4pPr>
            <a:lvl5pPr lvl="4" algn="ctr" rtl="0">
              <a:spcBef>
                <a:spcPts val="0"/>
              </a:spcBef>
              <a:spcAft>
                <a:spcPts val="0"/>
              </a:spcAft>
              <a:buSzPts val="6700"/>
              <a:buNone/>
              <a:defRPr sz="6700"/>
            </a:lvl5pPr>
            <a:lvl6pPr lvl="5" algn="ctr" rtl="0">
              <a:spcBef>
                <a:spcPts val="0"/>
              </a:spcBef>
              <a:spcAft>
                <a:spcPts val="0"/>
              </a:spcAft>
              <a:buSzPts val="6700"/>
              <a:buNone/>
              <a:defRPr sz="6700"/>
            </a:lvl6pPr>
            <a:lvl7pPr lvl="6" algn="ctr" rtl="0">
              <a:spcBef>
                <a:spcPts val="0"/>
              </a:spcBef>
              <a:spcAft>
                <a:spcPts val="0"/>
              </a:spcAft>
              <a:buSzPts val="6700"/>
              <a:buNone/>
              <a:defRPr sz="6700"/>
            </a:lvl7pPr>
            <a:lvl8pPr lvl="7" algn="ctr" rtl="0">
              <a:spcBef>
                <a:spcPts val="0"/>
              </a:spcBef>
              <a:spcAft>
                <a:spcPts val="0"/>
              </a:spcAft>
              <a:buSzPts val="6700"/>
              <a:buNone/>
              <a:defRPr sz="6700"/>
            </a:lvl8pPr>
            <a:lvl9pPr lvl="8" algn="ctr" rtl="0">
              <a:spcBef>
                <a:spcPts val="0"/>
              </a:spcBef>
              <a:spcAft>
                <a:spcPts val="0"/>
              </a:spcAft>
              <a:buSzPts val="6700"/>
              <a:buNone/>
              <a:defRPr sz="6700"/>
            </a:lvl9pPr>
          </a:lstStyle>
          <a:p>
            <a:endParaRPr/>
          </a:p>
        </p:txBody>
      </p:sp>
      <p:sp>
        <p:nvSpPr>
          <p:cNvPr id="321" name="Google Shape;321;p52"/>
          <p:cNvSpPr txBox="1">
            <a:spLocks noGrp="1"/>
          </p:cNvSpPr>
          <p:nvPr>
            <p:ph type="subTitle" idx="1"/>
          </p:nvPr>
        </p:nvSpPr>
        <p:spPr>
          <a:xfrm>
            <a:off x="415600" y="3778833"/>
            <a:ext cx="11360700" cy="1056900"/>
          </a:xfrm>
          <a:prstGeom prst="rect">
            <a:avLst/>
          </a:prstGeom>
          <a:ln>
            <a:noFill/>
          </a:ln>
        </p:spPr>
        <p:txBody>
          <a:bodyPr spcFirstLastPara="1" wrap="square" lIns="117825" tIns="117825" rIns="117825" bIns="117825" anchor="t" anchorCtr="0">
            <a:noAutofit/>
          </a:bodyPr>
          <a:lstStyle>
            <a:lvl1pPr lvl="0" algn="ctr" rtl="0">
              <a:lnSpc>
                <a:spcPct val="100000"/>
              </a:lnSpc>
              <a:spcBef>
                <a:spcPts val="0"/>
              </a:spcBef>
              <a:spcAft>
                <a:spcPts val="0"/>
              </a:spcAft>
              <a:buClr>
                <a:srgbClr val="48809A"/>
              </a:buClr>
              <a:buSzPts val="3600"/>
              <a:buNone/>
              <a:defRPr sz="3600">
                <a:solidFill>
                  <a:srgbClr val="48809A"/>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22" name="Google Shape;322;p52"/>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23" name="Google Shape;323;p52"/>
          <p:cNvPicPr preferRelativeResize="0"/>
          <p:nvPr/>
        </p:nvPicPr>
        <p:blipFill>
          <a:blip r:embed="rId2">
            <a:alphaModFix/>
          </a:blip>
          <a:stretch>
            <a:fillRect/>
          </a:stretch>
        </p:blipFill>
        <p:spPr>
          <a:xfrm>
            <a:off x="2688502" y="4884783"/>
            <a:ext cx="6133499" cy="1889760"/>
          </a:xfrm>
          <a:prstGeom prst="rect">
            <a:avLst/>
          </a:prstGeom>
          <a:noFill/>
          <a:ln>
            <a:noFill/>
          </a:ln>
        </p:spPr>
      </p:pic>
    </p:spTree>
    <p:extLst>
      <p:ext uri="{BB962C8B-B14F-4D97-AF65-F5344CB8AC3E}">
        <p14:creationId xmlns:p14="http://schemas.microsoft.com/office/powerpoint/2010/main" val="3360152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24"/>
        <p:cNvGrpSpPr/>
        <p:nvPr/>
      </p:nvGrpSpPr>
      <p:grpSpPr>
        <a:xfrm>
          <a:off x="0" y="0"/>
          <a:ext cx="0" cy="0"/>
          <a:chOff x="0" y="0"/>
          <a:chExt cx="0" cy="0"/>
        </a:xfrm>
      </p:grpSpPr>
      <p:sp>
        <p:nvSpPr>
          <p:cNvPr id="325" name="Google Shape;325;p53"/>
          <p:cNvSpPr txBox="1">
            <a:spLocks noGrp="1"/>
          </p:cNvSpPr>
          <p:nvPr>
            <p:ph type="ctrTitle"/>
          </p:nvPr>
        </p:nvSpPr>
        <p:spPr>
          <a:xfrm>
            <a:off x="415611" y="992767"/>
            <a:ext cx="11360700" cy="2737200"/>
          </a:xfrm>
          <a:prstGeom prst="rect">
            <a:avLst/>
          </a:prstGeom>
          <a:ln>
            <a:noFill/>
          </a:ln>
        </p:spPr>
        <p:txBody>
          <a:bodyPr spcFirstLastPara="1" wrap="square" lIns="117825" tIns="117825" rIns="117825" bIns="1178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700"/>
              <a:buNone/>
              <a:defRPr sz="6700"/>
            </a:lvl2pPr>
            <a:lvl3pPr lvl="2" algn="ctr" rtl="0">
              <a:spcBef>
                <a:spcPts val="0"/>
              </a:spcBef>
              <a:spcAft>
                <a:spcPts val="0"/>
              </a:spcAft>
              <a:buSzPts val="6700"/>
              <a:buNone/>
              <a:defRPr sz="6700"/>
            </a:lvl3pPr>
            <a:lvl4pPr lvl="3" algn="ctr" rtl="0">
              <a:spcBef>
                <a:spcPts val="0"/>
              </a:spcBef>
              <a:spcAft>
                <a:spcPts val="0"/>
              </a:spcAft>
              <a:buSzPts val="6700"/>
              <a:buNone/>
              <a:defRPr sz="6700"/>
            </a:lvl4pPr>
            <a:lvl5pPr lvl="4" algn="ctr" rtl="0">
              <a:spcBef>
                <a:spcPts val="0"/>
              </a:spcBef>
              <a:spcAft>
                <a:spcPts val="0"/>
              </a:spcAft>
              <a:buSzPts val="6700"/>
              <a:buNone/>
              <a:defRPr sz="6700"/>
            </a:lvl5pPr>
            <a:lvl6pPr lvl="5" algn="ctr" rtl="0">
              <a:spcBef>
                <a:spcPts val="0"/>
              </a:spcBef>
              <a:spcAft>
                <a:spcPts val="0"/>
              </a:spcAft>
              <a:buSzPts val="6700"/>
              <a:buNone/>
              <a:defRPr sz="6700"/>
            </a:lvl6pPr>
            <a:lvl7pPr lvl="6" algn="ctr" rtl="0">
              <a:spcBef>
                <a:spcPts val="0"/>
              </a:spcBef>
              <a:spcAft>
                <a:spcPts val="0"/>
              </a:spcAft>
              <a:buSzPts val="6700"/>
              <a:buNone/>
              <a:defRPr sz="6700"/>
            </a:lvl7pPr>
            <a:lvl8pPr lvl="7" algn="ctr" rtl="0">
              <a:spcBef>
                <a:spcPts val="0"/>
              </a:spcBef>
              <a:spcAft>
                <a:spcPts val="0"/>
              </a:spcAft>
              <a:buSzPts val="6700"/>
              <a:buNone/>
              <a:defRPr sz="6700"/>
            </a:lvl8pPr>
            <a:lvl9pPr lvl="8" algn="ctr" rtl="0">
              <a:spcBef>
                <a:spcPts val="0"/>
              </a:spcBef>
              <a:spcAft>
                <a:spcPts val="0"/>
              </a:spcAft>
              <a:buSzPts val="6700"/>
              <a:buNone/>
              <a:defRPr sz="6700"/>
            </a:lvl9pPr>
          </a:lstStyle>
          <a:p>
            <a:endParaRPr/>
          </a:p>
        </p:txBody>
      </p:sp>
      <p:sp>
        <p:nvSpPr>
          <p:cNvPr id="326" name="Google Shape;326;p53"/>
          <p:cNvSpPr txBox="1">
            <a:spLocks noGrp="1"/>
          </p:cNvSpPr>
          <p:nvPr>
            <p:ph type="subTitle" idx="1"/>
          </p:nvPr>
        </p:nvSpPr>
        <p:spPr>
          <a:xfrm>
            <a:off x="415600" y="3778833"/>
            <a:ext cx="11360700" cy="1056900"/>
          </a:xfrm>
          <a:prstGeom prst="rect">
            <a:avLst/>
          </a:prstGeom>
          <a:ln>
            <a:noFill/>
          </a:ln>
        </p:spPr>
        <p:txBody>
          <a:bodyPr spcFirstLastPara="1" wrap="square" lIns="117825" tIns="117825" rIns="117825" bIns="117825" anchor="t" anchorCtr="0">
            <a:noAutofit/>
          </a:bodyPr>
          <a:lstStyle>
            <a:lvl1pPr lvl="0" algn="ctr" rtl="0">
              <a:lnSpc>
                <a:spcPct val="100000"/>
              </a:lnSpc>
              <a:spcBef>
                <a:spcPts val="0"/>
              </a:spcBef>
              <a:spcAft>
                <a:spcPts val="0"/>
              </a:spcAft>
              <a:buClr>
                <a:srgbClr val="48809A"/>
              </a:buClr>
              <a:buSzPts val="3600"/>
              <a:buNone/>
              <a:defRPr sz="3600">
                <a:solidFill>
                  <a:srgbClr val="48809A"/>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27" name="Google Shape;327;p53"/>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952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8"/>
        <p:cNvGrpSpPr/>
        <p:nvPr/>
      </p:nvGrpSpPr>
      <p:grpSpPr>
        <a:xfrm>
          <a:off x="0" y="0"/>
          <a:ext cx="0" cy="0"/>
          <a:chOff x="0" y="0"/>
          <a:chExt cx="0" cy="0"/>
        </a:xfrm>
      </p:grpSpPr>
      <p:pic>
        <p:nvPicPr>
          <p:cNvPr id="329" name="Google Shape;329;p54" descr="BACCC_Logo_Color_Transparent.png"/>
          <p:cNvPicPr preferRelativeResize="0"/>
          <p:nvPr/>
        </p:nvPicPr>
        <p:blipFill>
          <a:blip r:embed="rId2">
            <a:alphaModFix/>
          </a:blip>
          <a:stretch>
            <a:fillRect/>
          </a:stretch>
        </p:blipFill>
        <p:spPr>
          <a:xfrm>
            <a:off x="1397000" y="285750"/>
            <a:ext cx="8458200" cy="6286500"/>
          </a:xfrm>
          <a:prstGeom prst="rect">
            <a:avLst/>
          </a:prstGeom>
          <a:noFill/>
          <a:ln>
            <a:noFill/>
          </a:ln>
        </p:spPr>
      </p:pic>
    </p:spTree>
    <p:extLst>
      <p:ext uri="{BB962C8B-B14F-4D97-AF65-F5344CB8AC3E}">
        <p14:creationId xmlns:p14="http://schemas.microsoft.com/office/powerpoint/2010/main" val="2278990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0"/>
        <p:cNvGrpSpPr/>
        <p:nvPr/>
      </p:nvGrpSpPr>
      <p:grpSpPr>
        <a:xfrm>
          <a:off x="0" y="0"/>
          <a:ext cx="0" cy="0"/>
          <a:chOff x="0" y="0"/>
          <a:chExt cx="0" cy="0"/>
        </a:xfrm>
      </p:grpSpPr>
      <p:sp>
        <p:nvSpPr>
          <p:cNvPr id="331" name="Google Shape;331;p55"/>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32" name="Google Shape;332;p55"/>
          <p:cNvPicPr preferRelativeResize="0"/>
          <p:nvPr/>
        </p:nvPicPr>
        <p:blipFill>
          <a:blip r:embed="rId2">
            <a:alphaModFix/>
          </a:blip>
          <a:stretch>
            <a:fillRect/>
          </a:stretch>
        </p:blipFill>
        <p:spPr>
          <a:xfrm>
            <a:off x="789683" y="1837860"/>
            <a:ext cx="9551370" cy="2942820"/>
          </a:xfrm>
          <a:prstGeom prst="rect">
            <a:avLst/>
          </a:prstGeom>
          <a:noFill/>
          <a:ln>
            <a:noFill/>
          </a:ln>
        </p:spPr>
      </p:pic>
    </p:spTree>
    <p:extLst>
      <p:ext uri="{BB962C8B-B14F-4D97-AF65-F5344CB8AC3E}">
        <p14:creationId xmlns:p14="http://schemas.microsoft.com/office/powerpoint/2010/main" val="1129976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33"/>
        <p:cNvGrpSpPr/>
        <p:nvPr/>
      </p:nvGrpSpPr>
      <p:grpSpPr>
        <a:xfrm>
          <a:off x="0" y="0"/>
          <a:ext cx="0" cy="0"/>
          <a:chOff x="0" y="0"/>
          <a:chExt cx="0" cy="0"/>
        </a:xfrm>
      </p:grpSpPr>
      <p:sp>
        <p:nvSpPr>
          <p:cNvPr id="334" name="Google Shape;334;p56"/>
          <p:cNvSpPr txBox="1">
            <a:spLocks noGrp="1"/>
          </p:cNvSpPr>
          <p:nvPr>
            <p:ph type="title"/>
          </p:nvPr>
        </p:nvSpPr>
        <p:spPr>
          <a:xfrm>
            <a:off x="415600" y="2867800"/>
            <a:ext cx="11360700" cy="1122600"/>
          </a:xfrm>
          <a:prstGeom prst="rect">
            <a:avLst/>
          </a:prstGeom>
          <a:ln>
            <a:noFill/>
          </a:ln>
        </p:spPr>
        <p:txBody>
          <a:bodyPr spcFirstLastPara="1" wrap="square" lIns="117825" tIns="117825" rIns="117825" bIns="117825" anchor="ctr" anchorCtr="0">
            <a:noAutofit/>
          </a:bodyPr>
          <a:lstStyle>
            <a:lvl1pPr lvl="0" algn="ctr" rtl="0">
              <a:spcBef>
                <a:spcPts val="0"/>
              </a:spcBef>
              <a:spcAft>
                <a:spcPts val="0"/>
              </a:spcAft>
              <a:buSzPts val="4600"/>
              <a:buFont typeface="Source Sans Pro"/>
              <a:buNone/>
              <a:defRPr sz="4600">
                <a:latin typeface="Source Sans Pro"/>
                <a:ea typeface="Source Sans Pro"/>
                <a:cs typeface="Source Sans Pro"/>
                <a:sym typeface="Source Sans Pro"/>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335" name="Google Shape;335;p56"/>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36" name="Google Shape;336;p56" descr="BACCC_Logo_Color_Transparent.png"/>
          <p:cNvPicPr preferRelativeResize="0"/>
          <p:nvPr/>
        </p:nvPicPr>
        <p:blipFill>
          <a:blip r:embed="rId2">
            <a:alphaModFix/>
          </a:blip>
          <a:stretch>
            <a:fillRect/>
          </a:stretch>
        </p:blipFill>
        <p:spPr>
          <a:xfrm>
            <a:off x="3976850" y="4220925"/>
            <a:ext cx="3178725" cy="2362576"/>
          </a:xfrm>
          <a:prstGeom prst="rect">
            <a:avLst/>
          </a:prstGeom>
          <a:noFill/>
          <a:ln>
            <a:noFill/>
          </a:ln>
        </p:spPr>
      </p:pic>
    </p:spTree>
    <p:extLst>
      <p:ext uri="{BB962C8B-B14F-4D97-AF65-F5344CB8AC3E}">
        <p14:creationId xmlns:p14="http://schemas.microsoft.com/office/powerpoint/2010/main" val="1015894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7"/>
        <p:cNvGrpSpPr/>
        <p:nvPr/>
      </p:nvGrpSpPr>
      <p:grpSpPr>
        <a:xfrm>
          <a:off x="0" y="0"/>
          <a:ext cx="0" cy="0"/>
          <a:chOff x="0" y="0"/>
          <a:chExt cx="0" cy="0"/>
        </a:xfrm>
      </p:grpSpPr>
      <p:sp>
        <p:nvSpPr>
          <p:cNvPr id="338" name="Google Shape;338;p57"/>
          <p:cNvSpPr txBox="1">
            <a:spLocks noGrp="1"/>
          </p:cNvSpPr>
          <p:nvPr>
            <p:ph type="title"/>
          </p:nvPr>
        </p:nvSpPr>
        <p:spPr>
          <a:xfrm>
            <a:off x="415600" y="593367"/>
            <a:ext cx="11360700" cy="763500"/>
          </a:xfrm>
          <a:prstGeom prst="rect">
            <a:avLst/>
          </a:prstGeom>
          <a:ln>
            <a:noFill/>
          </a:ln>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39" name="Google Shape;339;p57"/>
          <p:cNvSpPr txBox="1">
            <a:spLocks noGrp="1"/>
          </p:cNvSpPr>
          <p:nvPr>
            <p:ph type="body" idx="1"/>
          </p:nvPr>
        </p:nvSpPr>
        <p:spPr>
          <a:xfrm>
            <a:off x="415600" y="1536633"/>
            <a:ext cx="11360700" cy="4555200"/>
          </a:xfrm>
          <a:prstGeom prst="rect">
            <a:avLst/>
          </a:prstGeom>
        </p:spPr>
        <p:txBody>
          <a:bodyPr spcFirstLastPara="1" wrap="square" lIns="117825" tIns="117825" rIns="117825" bIns="117825" anchor="t" anchorCtr="0">
            <a:noAutofit/>
          </a:bodyPr>
          <a:lstStyle>
            <a:lvl1pPr marL="457200" lvl="0" indent="-374650" rtl="0">
              <a:spcBef>
                <a:spcPts val="0"/>
              </a:spcBef>
              <a:spcAft>
                <a:spcPts val="0"/>
              </a:spcAft>
              <a:buSzPts val="2300"/>
              <a:buChar char="●"/>
              <a:defRPr/>
            </a:lvl1pPr>
            <a:lvl2pPr marL="914400" lvl="1" indent="-342900" rtl="0">
              <a:spcBef>
                <a:spcPts val="80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2100"/>
              </a:spcAft>
              <a:buSzPts val="1800"/>
              <a:buChar char="■"/>
              <a:defRPr/>
            </a:lvl9pPr>
          </a:lstStyle>
          <a:p>
            <a:endParaRPr/>
          </a:p>
        </p:txBody>
      </p:sp>
      <p:sp>
        <p:nvSpPr>
          <p:cNvPr id="340" name="Google Shape;340;p57"/>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41" name="Google Shape;341;p57" descr="BACCC_Logo_Color_Transparent.png"/>
          <p:cNvPicPr preferRelativeResize="0"/>
          <p:nvPr/>
        </p:nvPicPr>
        <p:blipFill>
          <a:blip r:embed="rId2">
            <a:alphaModFix/>
          </a:blip>
          <a:stretch>
            <a:fillRect/>
          </a:stretch>
        </p:blipFill>
        <p:spPr>
          <a:xfrm>
            <a:off x="9752700" y="142400"/>
            <a:ext cx="1706625" cy="1268424"/>
          </a:xfrm>
          <a:prstGeom prst="rect">
            <a:avLst/>
          </a:prstGeom>
          <a:noFill/>
          <a:ln>
            <a:noFill/>
          </a:ln>
        </p:spPr>
      </p:pic>
    </p:spTree>
    <p:extLst>
      <p:ext uri="{BB962C8B-B14F-4D97-AF65-F5344CB8AC3E}">
        <p14:creationId xmlns:p14="http://schemas.microsoft.com/office/powerpoint/2010/main" val="310698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D988-A44A-B3CC-77EA-96D052E4A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094B7-FFD0-F241-B4CE-9037DC921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43CAA5-E044-CE9F-2AAA-D5941176A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88435-9E68-22CB-1156-2BF195A9C497}"/>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6" name="Footer Placeholder 5">
            <a:extLst>
              <a:ext uri="{FF2B5EF4-FFF2-40B4-BE49-F238E27FC236}">
                <a16:creationId xmlns:a16="http://schemas.microsoft.com/office/drawing/2014/main" id="{0D2C6EAA-574C-2B4E-9D26-6ED87E196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AFC32-0B0C-59AE-36B2-7EF3169E7FCF}"/>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316150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2"/>
        <p:cNvGrpSpPr/>
        <p:nvPr/>
      </p:nvGrpSpPr>
      <p:grpSpPr>
        <a:xfrm>
          <a:off x="0" y="0"/>
          <a:ext cx="0" cy="0"/>
          <a:chOff x="0" y="0"/>
          <a:chExt cx="0" cy="0"/>
        </a:xfrm>
      </p:grpSpPr>
      <p:sp>
        <p:nvSpPr>
          <p:cNvPr id="343" name="Google Shape;343;p58"/>
          <p:cNvSpPr txBox="1">
            <a:spLocks noGrp="1"/>
          </p:cNvSpPr>
          <p:nvPr>
            <p:ph type="title"/>
          </p:nvPr>
        </p:nvSpPr>
        <p:spPr>
          <a:xfrm>
            <a:off x="415600" y="593367"/>
            <a:ext cx="11360700" cy="763500"/>
          </a:xfrm>
          <a:prstGeom prst="rect">
            <a:avLst/>
          </a:prstGeom>
          <a:ln>
            <a:noFill/>
          </a:ln>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44" name="Google Shape;344;p58"/>
          <p:cNvSpPr txBox="1">
            <a:spLocks noGrp="1"/>
          </p:cNvSpPr>
          <p:nvPr>
            <p:ph type="body" idx="1"/>
          </p:nvPr>
        </p:nvSpPr>
        <p:spPr>
          <a:xfrm>
            <a:off x="415600" y="1536633"/>
            <a:ext cx="11360700" cy="4555200"/>
          </a:xfrm>
          <a:prstGeom prst="rect">
            <a:avLst/>
          </a:prstGeom>
        </p:spPr>
        <p:txBody>
          <a:bodyPr spcFirstLastPara="1" wrap="square" lIns="117825" tIns="117825" rIns="117825" bIns="117825" anchor="t" anchorCtr="0">
            <a:noAutofit/>
          </a:bodyPr>
          <a:lstStyle>
            <a:lvl1pPr marL="457200" lvl="0" indent="-374650" rtl="0">
              <a:spcBef>
                <a:spcPts val="0"/>
              </a:spcBef>
              <a:spcAft>
                <a:spcPts val="0"/>
              </a:spcAft>
              <a:buSzPts val="2300"/>
              <a:buChar char="●"/>
              <a:defRPr/>
            </a:lvl1pPr>
            <a:lvl2pPr marL="914400" lvl="1" indent="-342900" rtl="0">
              <a:spcBef>
                <a:spcPts val="80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2100"/>
              </a:spcAft>
              <a:buSzPts val="1800"/>
              <a:buChar char="■"/>
              <a:defRPr/>
            </a:lvl9pPr>
          </a:lstStyle>
          <a:p>
            <a:endParaRPr/>
          </a:p>
        </p:txBody>
      </p:sp>
      <p:sp>
        <p:nvSpPr>
          <p:cNvPr id="345" name="Google Shape;345;p58"/>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4707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6"/>
        <p:cNvGrpSpPr/>
        <p:nvPr/>
      </p:nvGrpSpPr>
      <p:grpSpPr>
        <a:xfrm>
          <a:off x="0" y="0"/>
          <a:ext cx="0" cy="0"/>
          <a:chOff x="0" y="0"/>
          <a:chExt cx="0" cy="0"/>
        </a:xfrm>
      </p:grpSpPr>
      <p:sp>
        <p:nvSpPr>
          <p:cNvPr id="347" name="Google Shape;347;p59"/>
          <p:cNvSpPr txBox="1">
            <a:spLocks noGrp="1"/>
          </p:cNvSpPr>
          <p:nvPr>
            <p:ph type="title"/>
          </p:nvPr>
        </p:nvSpPr>
        <p:spPr>
          <a:xfrm>
            <a:off x="415600" y="593367"/>
            <a:ext cx="11360700" cy="763500"/>
          </a:xfrm>
          <a:prstGeom prst="rect">
            <a:avLst/>
          </a:prstGeom>
          <a:ln>
            <a:noFill/>
          </a:ln>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48" name="Google Shape;348;p59"/>
          <p:cNvSpPr txBox="1">
            <a:spLocks noGrp="1"/>
          </p:cNvSpPr>
          <p:nvPr>
            <p:ph type="body" idx="1"/>
          </p:nvPr>
        </p:nvSpPr>
        <p:spPr>
          <a:xfrm>
            <a:off x="415600" y="1536633"/>
            <a:ext cx="5333100" cy="4555200"/>
          </a:xfrm>
          <a:prstGeom prst="rect">
            <a:avLst/>
          </a:prstGeom>
        </p:spPr>
        <p:txBody>
          <a:bodyPr spcFirstLastPara="1" wrap="square" lIns="117825" tIns="117825" rIns="117825" bIns="117825" anchor="t" anchorCtr="0">
            <a:noAutofit/>
          </a:bodyPr>
          <a:lstStyle>
            <a:lvl1pPr marL="457200" lvl="0" indent="-342900" rtl="0">
              <a:spcBef>
                <a:spcPts val="0"/>
              </a:spcBef>
              <a:spcAft>
                <a:spcPts val="0"/>
              </a:spcAft>
              <a:buSzPts val="1800"/>
              <a:buChar char="●"/>
              <a:defRPr sz="1800"/>
            </a:lvl1pPr>
            <a:lvl2pPr marL="914400" lvl="1" indent="-323850" rtl="0">
              <a:spcBef>
                <a:spcPts val="2100"/>
              </a:spcBef>
              <a:spcAft>
                <a:spcPts val="0"/>
              </a:spcAft>
              <a:buSzPts val="1500"/>
              <a:buChar char="○"/>
              <a:defRPr sz="1500"/>
            </a:lvl2pPr>
            <a:lvl3pPr marL="1371600" lvl="2" indent="-323850" rtl="0">
              <a:spcBef>
                <a:spcPts val="2100"/>
              </a:spcBef>
              <a:spcAft>
                <a:spcPts val="0"/>
              </a:spcAft>
              <a:buSzPts val="1500"/>
              <a:buChar char="■"/>
              <a:defRPr sz="1500"/>
            </a:lvl3pPr>
            <a:lvl4pPr marL="1828800" lvl="3" indent="-323850" rtl="0">
              <a:spcBef>
                <a:spcPts val="2100"/>
              </a:spcBef>
              <a:spcAft>
                <a:spcPts val="0"/>
              </a:spcAft>
              <a:buSzPts val="1500"/>
              <a:buChar char="●"/>
              <a:defRPr sz="1500"/>
            </a:lvl4pPr>
            <a:lvl5pPr marL="2286000" lvl="4" indent="-323850" rtl="0">
              <a:spcBef>
                <a:spcPts val="2100"/>
              </a:spcBef>
              <a:spcAft>
                <a:spcPts val="0"/>
              </a:spcAft>
              <a:buSzPts val="1500"/>
              <a:buChar char="○"/>
              <a:defRPr sz="1500"/>
            </a:lvl5pPr>
            <a:lvl6pPr marL="2743200" lvl="5" indent="-323850" rtl="0">
              <a:spcBef>
                <a:spcPts val="2100"/>
              </a:spcBef>
              <a:spcAft>
                <a:spcPts val="0"/>
              </a:spcAft>
              <a:buSzPts val="1500"/>
              <a:buChar char="■"/>
              <a:defRPr sz="1500"/>
            </a:lvl6pPr>
            <a:lvl7pPr marL="3200400" lvl="6" indent="-323850" rtl="0">
              <a:spcBef>
                <a:spcPts val="2100"/>
              </a:spcBef>
              <a:spcAft>
                <a:spcPts val="0"/>
              </a:spcAft>
              <a:buSzPts val="1500"/>
              <a:buChar char="●"/>
              <a:defRPr sz="1500"/>
            </a:lvl7pPr>
            <a:lvl8pPr marL="3657600" lvl="7" indent="-323850" rtl="0">
              <a:spcBef>
                <a:spcPts val="2100"/>
              </a:spcBef>
              <a:spcAft>
                <a:spcPts val="0"/>
              </a:spcAft>
              <a:buSzPts val="1500"/>
              <a:buChar char="○"/>
              <a:defRPr sz="1500"/>
            </a:lvl8pPr>
            <a:lvl9pPr marL="4114800" lvl="8" indent="-323850" rtl="0">
              <a:spcBef>
                <a:spcPts val="2100"/>
              </a:spcBef>
              <a:spcAft>
                <a:spcPts val="2100"/>
              </a:spcAft>
              <a:buSzPts val="1500"/>
              <a:buChar char="■"/>
              <a:defRPr sz="1500"/>
            </a:lvl9pPr>
          </a:lstStyle>
          <a:p>
            <a:endParaRPr/>
          </a:p>
        </p:txBody>
      </p:sp>
      <p:sp>
        <p:nvSpPr>
          <p:cNvPr id="349" name="Google Shape;349;p59"/>
          <p:cNvSpPr txBox="1">
            <a:spLocks noGrp="1"/>
          </p:cNvSpPr>
          <p:nvPr>
            <p:ph type="body" idx="2"/>
          </p:nvPr>
        </p:nvSpPr>
        <p:spPr>
          <a:xfrm>
            <a:off x="6443200" y="1536633"/>
            <a:ext cx="5333100" cy="4555200"/>
          </a:xfrm>
          <a:prstGeom prst="rect">
            <a:avLst/>
          </a:prstGeom>
        </p:spPr>
        <p:txBody>
          <a:bodyPr spcFirstLastPara="1" wrap="square" lIns="117825" tIns="117825" rIns="117825" bIns="117825" anchor="t" anchorCtr="0">
            <a:noAutofit/>
          </a:bodyPr>
          <a:lstStyle>
            <a:lvl1pPr marL="457200" lvl="0" indent="-342900" rtl="0">
              <a:spcBef>
                <a:spcPts val="0"/>
              </a:spcBef>
              <a:spcAft>
                <a:spcPts val="0"/>
              </a:spcAft>
              <a:buSzPts val="1800"/>
              <a:buChar char="●"/>
              <a:defRPr sz="1800"/>
            </a:lvl1pPr>
            <a:lvl2pPr marL="914400" lvl="1" indent="-323850" rtl="0">
              <a:spcBef>
                <a:spcPts val="2100"/>
              </a:spcBef>
              <a:spcAft>
                <a:spcPts val="0"/>
              </a:spcAft>
              <a:buSzPts val="1500"/>
              <a:buChar char="○"/>
              <a:defRPr sz="1500"/>
            </a:lvl2pPr>
            <a:lvl3pPr marL="1371600" lvl="2" indent="-323850" rtl="0">
              <a:spcBef>
                <a:spcPts val="2100"/>
              </a:spcBef>
              <a:spcAft>
                <a:spcPts val="0"/>
              </a:spcAft>
              <a:buSzPts val="1500"/>
              <a:buChar char="■"/>
              <a:defRPr sz="1500"/>
            </a:lvl3pPr>
            <a:lvl4pPr marL="1828800" lvl="3" indent="-323850" rtl="0">
              <a:spcBef>
                <a:spcPts val="2100"/>
              </a:spcBef>
              <a:spcAft>
                <a:spcPts val="0"/>
              </a:spcAft>
              <a:buSzPts val="1500"/>
              <a:buChar char="●"/>
              <a:defRPr sz="1500"/>
            </a:lvl4pPr>
            <a:lvl5pPr marL="2286000" lvl="4" indent="-323850" rtl="0">
              <a:spcBef>
                <a:spcPts val="2100"/>
              </a:spcBef>
              <a:spcAft>
                <a:spcPts val="0"/>
              </a:spcAft>
              <a:buSzPts val="1500"/>
              <a:buChar char="○"/>
              <a:defRPr sz="1500"/>
            </a:lvl5pPr>
            <a:lvl6pPr marL="2743200" lvl="5" indent="-323850" rtl="0">
              <a:spcBef>
                <a:spcPts val="2100"/>
              </a:spcBef>
              <a:spcAft>
                <a:spcPts val="0"/>
              </a:spcAft>
              <a:buSzPts val="1500"/>
              <a:buChar char="■"/>
              <a:defRPr sz="1500"/>
            </a:lvl6pPr>
            <a:lvl7pPr marL="3200400" lvl="6" indent="-323850" rtl="0">
              <a:spcBef>
                <a:spcPts val="2100"/>
              </a:spcBef>
              <a:spcAft>
                <a:spcPts val="0"/>
              </a:spcAft>
              <a:buSzPts val="1500"/>
              <a:buChar char="●"/>
              <a:defRPr sz="1500"/>
            </a:lvl7pPr>
            <a:lvl8pPr marL="3657600" lvl="7" indent="-323850" rtl="0">
              <a:spcBef>
                <a:spcPts val="2100"/>
              </a:spcBef>
              <a:spcAft>
                <a:spcPts val="0"/>
              </a:spcAft>
              <a:buSzPts val="1500"/>
              <a:buChar char="○"/>
              <a:defRPr sz="1500"/>
            </a:lvl8pPr>
            <a:lvl9pPr marL="4114800" lvl="8" indent="-323850" rtl="0">
              <a:spcBef>
                <a:spcPts val="2100"/>
              </a:spcBef>
              <a:spcAft>
                <a:spcPts val="2100"/>
              </a:spcAft>
              <a:buSzPts val="1500"/>
              <a:buChar char="■"/>
              <a:defRPr sz="1500"/>
            </a:lvl9pPr>
          </a:lstStyle>
          <a:p>
            <a:endParaRPr/>
          </a:p>
        </p:txBody>
      </p:sp>
      <p:sp>
        <p:nvSpPr>
          <p:cNvPr id="350" name="Google Shape;350;p59"/>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67269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1"/>
        <p:cNvGrpSpPr/>
        <p:nvPr/>
      </p:nvGrpSpPr>
      <p:grpSpPr>
        <a:xfrm>
          <a:off x="0" y="0"/>
          <a:ext cx="0" cy="0"/>
          <a:chOff x="0" y="0"/>
          <a:chExt cx="0" cy="0"/>
        </a:xfrm>
      </p:grpSpPr>
      <p:sp>
        <p:nvSpPr>
          <p:cNvPr id="352" name="Google Shape;352;p60"/>
          <p:cNvSpPr txBox="1">
            <a:spLocks noGrp="1"/>
          </p:cNvSpPr>
          <p:nvPr>
            <p:ph type="title"/>
          </p:nvPr>
        </p:nvSpPr>
        <p:spPr>
          <a:xfrm>
            <a:off x="415600" y="593367"/>
            <a:ext cx="11360700" cy="763500"/>
          </a:xfrm>
          <a:prstGeom prst="rect">
            <a:avLst/>
          </a:prstGeom>
          <a:ln>
            <a:noFill/>
          </a:ln>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53" name="Google Shape;353;p60"/>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4640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4"/>
        <p:cNvGrpSpPr/>
        <p:nvPr/>
      </p:nvGrpSpPr>
      <p:grpSpPr>
        <a:xfrm>
          <a:off x="0" y="0"/>
          <a:ext cx="0" cy="0"/>
          <a:chOff x="0" y="0"/>
          <a:chExt cx="0" cy="0"/>
        </a:xfrm>
      </p:grpSpPr>
      <p:sp>
        <p:nvSpPr>
          <p:cNvPr id="355" name="Google Shape;355;p61"/>
          <p:cNvSpPr txBox="1">
            <a:spLocks noGrp="1"/>
          </p:cNvSpPr>
          <p:nvPr>
            <p:ph type="title"/>
          </p:nvPr>
        </p:nvSpPr>
        <p:spPr>
          <a:xfrm>
            <a:off x="415600" y="740800"/>
            <a:ext cx="3744000" cy="1007700"/>
          </a:xfrm>
          <a:prstGeom prst="rect">
            <a:avLst/>
          </a:prstGeom>
          <a:ln>
            <a:noFill/>
          </a:ln>
        </p:spPr>
        <p:txBody>
          <a:bodyPr spcFirstLastPara="1" wrap="square" lIns="117825" tIns="117825" rIns="117825" bIns="117825" anchor="b" anchorCtr="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a:endParaRPr/>
          </a:p>
        </p:txBody>
      </p:sp>
      <p:sp>
        <p:nvSpPr>
          <p:cNvPr id="356" name="Google Shape;356;p61"/>
          <p:cNvSpPr txBox="1">
            <a:spLocks noGrp="1"/>
          </p:cNvSpPr>
          <p:nvPr>
            <p:ph type="body" idx="1"/>
          </p:nvPr>
        </p:nvSpPr>
        <p:spPr>
          <a:xfrm>
            <a:off x="415600" y="1852800"/>
            <a:ext cx="3744000" cy="4239300"/>
          </a:xfrm>
          <a:prstGeom prst="rect">
            <a:avLst/>
          </a:prstGeom>
        </p:spPr>
        <p:txBody>
          <a:bodyPr spcFirstLastPara="1" wrap="square" lIns="117825" tIns="117825" rIns="117825" bIns="117825" anchor="t" anchorCtr="0">
            <a:noAutofit/>
          </a:bodyPr>
          <a:lstStyle>
            <a:lvl1pPr marL="457200" lvl="0" indent="-323850" rtl="0">
              <a:spcBef>
                <a:spcPts val="0"/>
              </a:spcBef>
              <a:spcAft>
                <a:spcPts val="0"/>
              </a:spcAft>
              <a:buSzPts val="1500"/>
              <a:buChar char="●"/>
              <a:defRPr sz="1500"/>
            </a:lvl1pPr>
            <a:lvl2pPr marL="914400" lvl="1" indent="-323850" rtl="0">
              <a:spcBef>
                <a:spcPts val="2100"/>
              </a:spcBef>
              <a:spcAft>
                <a:spcPts val="0"/>
              </a:spcAft>
              <a:buSzPts val="1500"/>
              <a:buChar char="○"/>
              <a:defRPr sz="1500"/>
            </a:lvl2pPr>
            <a:lvl3pPr marL="1371600" lvl="2" indent="-323850" rtl="0">
              <a:spcBef>
                <a:spcPts val="2100"/>
              </a:spcBef>
              <a:spcAft>
                <a:spcPts val="0"/>
              </a:spcAft>
              <a:buSzPts val="1500"/>
              <a:buChar char="■"/>
              <a:defRPr sz="1500"/>
            </a:lvl3pPr>
            <a:lvl4pPr marL="1828800" lvl="3" indent="-323850" rtl="0">
              <a:spcBef>
                <a:spcPts val="2100"/>
              </a:spcBef>
              <a:spcAft>
                <a:spcPts val="0"/>
              </a:spcAft>
              <a:buSzPts val="1500"/>
              <a:buChar char="●"/>
              <a:defRPr sz="1500"/>
            </a:lvl4pPr>
            <a:lvl5pPr marL="2286000" lvl="4" indent="-323850" rtl="0">
              <a:spcBef>
                <a:spcPts val="2100"/>
              </a:spcBef>
              <a:spcAft>
                <a:spcPts val="0"/>
              </a:spcAft>
              <a:buSzPts val="1500"/>
              <a:buChar char="○"/>
              <a:defRPr sz="1500"/>
            </a:lvl5pPr>
            <a:lvl6pPr marL="2743200" lvl="5" indent="-323850" rtl="0">
              <a:spcBef>
                <a:spcPts val="2100"/>
              </a:spcBef>
              <a:spcAft>
                <a:spcPts val="0"/>
              </a:spcAft>
              <a:buSzPts val="1500"/>
              <a:buChar char="■"/>
              <a:defRPr sz="1500"/>
            </a:lvl6pPr>
            <a:lvl7pPr marL="3200400" lvl="6" indent="-323850" rtl="0">
              <a:spcBef>
                <a:spcPts val="2100"/>
              </a:spcBef>
              <a:spcAft>
                <a:spcPts val="0"/>
              </a:spcAft>
              <a:buSzPts val="1500"/>
              <a:buChar char="●"/>
              <a:defRPr sz="1500"/>
            </a:lvl7pPr>
            <a:lvl8pPr marL="3657600" lvl="7" indent="-323850" rtl="0">
              <a:spcBef>
                <a:spcPts val="2100"/>
              </a:spcBef>
              <a:spcAft>
                <a:spcPts val="0"/>
              </a:spcAft>
              <a:buSzPts val="1500"/>
              <a:buChar char="○"/>
              <a:defRPr sz="1500"/>
            </a:lvl8pPr>
            <a:lvl9pPr marL="4114800" lvl="8" indent="-323850" rtl="0">
              <a:spcBef>
                <a:spcPts val="2100"/>
              </a:spcBef>
              <a:spcAft>
                <a:spcPts val="2100"/>
              </a:spcAft>
              <a:buSzPts val="1500"/>
              <a:buFont typeface="Raleway"/>
              <a:buChar char="■"/>
              <a:defRPr sz="1500">
                <a:latin typeface="Raleway"/>
                <a:ea typeface="Raleway"/>
                <a:cs typeface="Raleway"/>
                <a:sym typeface="Raleway"/>
              </a:defRPr>
            </a:lvl9pPr>
          </a:lstStyle>
          <a:p>
            <a:endParaRPr/>
          </a:p>
        </p:txBody>
      </p:sp>
      <p:sp>
        <p:nvSpPr>
          <p:cNvPr id="357" name="Google Shape;357;p61"/>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580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sp>
        <p:nvSpPr>
          <p:cNvPr id="359" name="Google Shape;359;p62"/>
          <p:cNvSpPr txBox="1">
            <a:spLocks noGrp="1"/>
          </p:cNvSpPr>
          <p:nvPr>
            <p:ph type="title"/>
          </p:nvPr>
        </p:nvSpPr>
        <p:spPr>
          <a:xfrm>
            <a:off x="653667" y="600200"/>
            <a:ext cx="8490300" cy="5454300"/>
          </a:xfrm>
          <a:prstGeom prst="rect">
            <a:avLst/>
          </a:prstGeom>
          <a:ln>
            <a:noFill/>
          </a:ln>
        </p:spPr>
        <p:txBody>
          <a:bodyPr spcFirstLastPara="1" wrap="square" lIns="117825" tIns="117825" rIns="117825" bIns="117825" anchor="ctr"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endParaRPr/>
          </a:p>
        </p:txBody>
      </p:sp>
      <p:sp>
        <p:nvSpPr>
          <p:cNvPr id="360" name="Google Shape;360;p62"/>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1456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1"/>
        <p:cNvGrpSpPr/>
        <p:nvPr/>
      </p:nvGrpSpPr>
      <p:grpSpPr>
        <a:xfrm>
          <a:off x="0" y="0"/>
          <a:ext cx="0" cy="0"/>
          <a:chOff x="0" y="0"/>
          <a:chExt cx="0" cy="0"/>
        </a:xfrm>
      </p:grpSpPr>
      <p:sp>
        <p:nvSpPr>
          <p:cNvPr id="362" name="Google Shape;362;p63"/>
          <p:cNvSpPr/>
          <p:nvPr/>
        </p:nvSpPr>
        <p:spPr>
          <a:xfrm>
            <a:off x="6096000" y="-167"/>
            <a:ext cx="6096000" cy="6858000"/>
          </a:xfrm>
          <a:prstGeom prst="rect">
            <a:avLst/>
          </a:prstGeom>
          <a:solidFill>
            <a:schemeClr val="lt2"/>
          </a:solidFill>
          <a:ln>
            <a:noFill/>
          </a:ln>
        </p:spPr>
        <p:txBody>
          <a:bodyPr spcFirstLastPara="1" wrap="square" lIns="117825" tIns="117825" rIns="117825" bIns="117825" anchor="ctr" anchorCtr="0">
            <a:noAutofit/>
          </a:bodyPr>
          <a:lstStyle/>
          <a:p>
            <a:pPr marL="0" lvl="0" indent="0" algn="l" rtl="0">
              <a:spcBef>
                <a:spcPts val="0"/>
              </a:spcBef>
              <a:spcAft>
                <a:spcPts val="0"/>
              </a:spcAft>
              <a:buNone/>
            </a:pPr>
            <a:endParaRPr/>
          </a:p>
        </p:txBody>
      </p:sp>
      <p:sp>
        <p:nvSpPr>
          <p:cNvPr id="363" name="Google Shape;363;p63"/>
          <p:cNvSpPr txBox="1">
            <a:spLocks noGrp="1"/>
          </p:cNvSpPr>
          <p:nvPr>
            <p:ph type="title"/>
          </p:nvPr>
        </p:nvSpPr>
        <p:spPr>
          <a:xfrm>
            <a:off x="354000" y="1644233"/>
            <a:ext cx="5393700" cy="1976400"/>
          </a:xfrm>
          <a:prstGeom prst="rect">
            <a:avLst/>
          </a:prstGeom>
          <a:ln>
            <a:noFill/>
          </a:ln>
        </p:spPr>
        <p:txBody>
          <a:bodyPr spcFirstLastPara="1" wrap="square" lIns="117825" tIns="117825" rIns="117825" bIns="1178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364" name="Google Shape;364;p63"/>
          <p:cNvSpPr txBox="1">
            <a:spLocks noGrp="1"/>
          </p:cNvSpPr>
          <p:nvPr>
            <p:ph type="subTitle" idx="1"/>
          </p:nvPr>
        </p:nvSpPr>
        <p:spPr>
          <a:xfrm>
            <a:off x="354000" y="3737433"/>
            <a:ext cx="5393700" cy="1646700"/>
          </a:xfrm>
          <a:prstGeom prst="rect">
            <a:avLst/>
          </a:prstGeom>
        </p:spPr>
        <p:txBody>
          <a:bodyPr spcFirstLastPara="1" wrap="square" lIns="117825" tIns="117825" rIns="117825" bIns="117825" anchor="t" anchorCtr="0">
            <a:noAutofit/>
          </a:bodyPr>
          <a:lstStyle>
            <a:lvl1pPr lvl="0" algn="ctr" rtl="0">
              <a:lnSpc>
                <a:spcPct val="100000"/>
              </a:lnSpc>
              <a:spcBef>
                <a:spcPts val="0"/>
              </a:spcBef>
              <a:spcAft>
                <a:spcPts val="0"/>
              </a:spcAft>
              <a:buSzPts val="2700"/>
              <a:buNone/>
              <a:defRPr sz="2700"/>
            </a:lvl1pPr>
            <a:lvl2pPr lvl="1" algn="ctr" rtl="0">
              <a:lnSpc>
                <a:spcPct val="100000"/>
              </a:lnSpc>
              <a:spcBef>
                <a:spcPts val="0"/>
              </a:spcBef>
              <a:spcAft>
                <a:spcPts val="0"/>
              </a:spcAft>
              <a:buSzPts val="2700"/>
              <a:buNone/>
              <a:defRPr sz="2700"/>
            </a:lvl2pPr>
            <a:lvl3pPr lvl="2" algn="ctr" rtl="0">
              <a:lnSpc>
                <a:spcPct val="100000"/>
              </a:lnSpc>
              <a:spcBef>
                <a:spcPts val="0"/>
              </a:spcBef>
              <a:spcAft>
                <a:spcPts val="0"/>
              </a:spcAft>
              <a:buSzPts val="2700"/>
              <a:buNone/>
              <a:defRPr sz="2700"/>
            </a:lvl3pPr>
            <a:lvl4pPr lvl="3" algn="ctr" rtl="0">
              <a:lnSpc>
                <a:spcPct val="100000"/>
              </a:lnSpc>
              <a:spcBef>
                <a:spcPts val="0"/>
              </a:spcBef>
              <a:spcAft>
                <a:spcPts val="0"/>
              </a:spcAft>
              <a:buSzPts val="2700"/>
              <a:buNone/>
              <a:defRPr sz="2700"/>
            </a:lvl4pPr>
            <a:lvl5pPr lvl="4" algn="ctr" rtl="0">
              <a:lnSpc>
                <a:spcPct val="100000"/>
              </a:lnSpc>
              <a:spcBef>
                <a:spcPts val="0"/>
              </a:spcBef>
              <a:spcAft>
                <a:spcPts val="0"/>
              </a:spcAft>
              <a:buSzPts val="2700"/>
              <a:buNone/>
              <a:defRPr sz="2700"/>
            </a:lvl5pPr>
            <a:lvl6pPr lvl="5" algn="ctr" rtl="0">
              <a:lnSpc>
                <a:spcPct val="100000"/>
              </a:lnSpc>
              <a:spcBef>
                <a:spcPts val="0"/>
              </a:spcBef>
              <a:spcAft>
                <a:spcPts val="0"/>
              </a:spcAft>
              <a:buSzPts val="2700"/>
              <a:buNone/>
              <a:defRPr sz="2700"/>
            </a:lvl6pPr>
            <a:lvl7pPr lvl="6" algn="ctr" rtl="0">
              <a:lnSpc>
                <a:spcPct val="100000"/>
              </a:lnSpc>
              <a:spcBef>
                <a:spcPts val="0"/>
              </a:spcBef>
              <a:spcAft>
                <a:spcPts val="0"/>
              </a:spcAft>
              <a:buSzPts val="2700"/>
              <a:buNone/>
              <a:defRPr sz="2700"/>
            </a:lvl7pPr>
            <a:lvl8pPr lvl="7" algn="ctr" rtl="0">
              <a:lnSpc>
                <a:spcPct val="100000"/>
              </a:lnSpc>
              <a:spcBef>
                <a:spcPts val="0"/>
              </a:spcBef>
              <a:spcAft>
                <a:spcPts val="0"/>
              </a:spcAft>
              <a:buSzPts val="2700"/>
              <a:buNone/>
              <a:defRPr sz="2700"/>
            </a:lvl8pPr>
            <a:lvl9pPr lvl="8" algn="ctr" rtl="0">
              <a:lnSpc>
                <a:spcPct val="100000"/>
              </a:lnSpc>
              <a:spcBef>
                <a:spcPts val="0"/>
              </a:spcBef>
              <a:spcAft>
                <a:spcPts val="0"/>
              </a:spcAft>
              <a:buSzPts val="2700"/>
              <a:buNone/>
              <a:defRPr sz="2700"/>
            </a:lvl9pPr>
          </a:lstStyle>
          <a:p>
            <a:endParaRPr/>
          </a:p>
        </p:txBody>
      </p:sp>
      <p:sp>
        <p:nvSpPr>
          <p:cNvPr id="365" name="Google Shape;365;p63"/>
          <p:cNvSpPr txBox="1">
            <a:spLocks noGrp="1"/>
          </p:cNvSpPr>
          <p:nvPr>
            <p:ph type="body" idx="2"/>
          </p:nvPr>
        </p:nvSpPr>
        <p:spPr>
          <a:xfrm>
            <a:off x="6586000" y="965433"/>
            <a:ext cx="5115900" cy="4926900"/>
          </a:xfrm>
          <a:prstGeom prst="rect">
            <a:avLst/>
          </a:prstGeom>
        </p:spPr>
        <p:txBody>
          <a:bodyPr spcFirstLastPara="1" wrap="square" lIns="117825" tIns="117825" rIns="117825" bIns="117825" anchor="ctr" anchorCtr="0">
            <a:noAutofit/>
          </a:bodyPr>
          <a:lstStyle>
            <a:lvl1pPr marL="457200" lvl="0" indent="-374650" rtl="0">
              <a:spcBef>
                <a:spcPts val="0"/>
              </a:spcBef>
              <a:spcAft>
                <a:spcPts val="0"/>
              </a:spcAft>
              <a:buSzPts val="2300"/>
              <a:buFont typeface="Raleway"/>
              <a:buChar char="●"/>
              <a:defRPr>
                <a:latin typeface="Raleway"/>
                <a:ea typeface="Raleway"/>
                <a:cs typeface="Raleway"/>
                <a:sym typeface="Raleway"/>
              </a:defRPr>
            </a:lvl1pPr>
            <a:lvl2pPr marL="914400" lvl="1" indent="-342900" rtl="0">
              <a:spcBef>
                <a:spcPts val="2100"/>
              </a:spcBef>
              <a:spcAft>
                <a:spcPts val="0"/>
              </a:spcAft>
              <a:buSzPts val="1800"/>
              <a:buFont typeface="Raleway"/>
              <a:buChar char="○"/>
              <a:defRPr>
                <a:latin typeface="Raleway"/>
                <a:ea typeface="Raleway"/>
                <a:cs typeface="Raleway"/>
                <a:sym typeface="Raleway"/>
              </a:defRPr>
            </a:lvl2pPr>
            <a:lvl3pPr marL="1371600" lvl="2" indent="-342900" rtl="0">
              <a:spcBef>
                <a:spcPts val="2100"/>
              </a:spcBef>
              <a:spcAft>
                <a:spcPts val="0"/>
              </a:spcAft>
              <a:buSzPts val="1800"/>
              <a:buFont typeface="Raleway"/>
              <a:buChar char="■"/>
              <a:defRPr>
                <a:latin typeface="Raleway"/>
                <a:ea typeface="Raleway"/>
                <a:cs typeface="Raleway"/>
                <a:sym typeface="Raleway"/>
              </a:defRPr>
            </a:lvl3pPr>
            <a:lvl4pPr marL="1828800" lvl="3" indent="-342900" rtl="0">
              <a:spcBef>
                <a:spcPts val="2100"/>
              </a:spcBef>
              <a:spcAft>
                <a:spcPts val="0"/>
              </a:spcAft>
              <a:buSzPts val="1800"/>
              <a:buFont typeface="Raleway"/>
              <a:buChar char="●"/>
              <a:defRPr>
                <a:latin typeface="Raleway"/>
                <a:ea typeface="Raleway"/>
                <a:cs typeface="Raleway"/>
                <a:sym typeface="Raleway"/>
              </a:defRPr>
            </a:lvl4pPr>
            <a:lvl5pPr marL="2286000" lvl="4" indent="-342900" rtl="0">
              <a:spcBef>
                <a:spcPts val="2100"/>
              </a:spcBef>
              <a:spcAft>
                <a:spcPts val="0"/>
              </a:spcAft>
              <a:buSzPts val="1800"/>
              <a:buFont typeface="Raleway"/>
              <a:buChar char="○"/>
              <a:defRPr>
                <a:latin typeface="Raleway"/>
                <a:ea typeface="Raleway"/>
                <a:cs typeface="Raleway"/>
                <a:sym typeface="Raleway"/>
              </a:defRPr>
            </a:lvl5pPr>
            <a:lvl6pPr marL="2743200" lvl="5" indent="-342900" rtl="0">
              <a:spcBef>
                <a:spcPts val="2100"/>
              </a:spcBef>
              <a:spcAft>
                <a:spcPts val="0"/>
              </a:spcAft>
              <a:buSzPts val="1800"/>
              <a:buFont typeface="Raleway"/>
              <a:buChar char="■"/>
              <a:defRPr>
                <a:latin typeface="Raleway"/>
                <a:ea typeface="Raleway"/>
                <a:cs typeface="Raleway"/>
                <a:sym typeface="Raleway"/>
              </a:defRPr>
            </a:lvl6pPr>
            <a:lvl7pPr marL="3200400" lvl="6" indent="-342900" rtl="0">
              <a:spcBef>
                <a:spcPts val="2100"/>
              </a:spcBef>
              <a:spcAft>
                <a:spcPts val="0"/>
              </a:spcAft>
              <a:buSzPts val="1800"/>
              <a:buFont typeface="Raleway"/>
              <a:buChar char="●"/>
              <a:defRPr>
                <a:latin typeface="Raleway"/>
                <a:ea typeface="Raleway"/>
                <a:cs typeface="Raleway"/>
                <a:sym typeface="Raleway"/>
              </a:defRPr>
            </a:lvl7pPr>
            <a:lvl8pPr marL="3657600" lvl="7" indent="-342900" rtl="0">
              <a:spcBef>
                <a:spcPts val="2100"/>
              </a:spcBef>
              <a:spcAft>
                <a:spcPts val="0"/>
              </a:spcAft>
              <a:buSzPts val="1800"/>
              <a:buFont typeface="Raleway"/>
              <a:buChar char="○"/>
              <a:defRPr>
                <a:latin typeface="Raleway"/>
                <a:ea typeface="Raleway"/>
                <a:cs typeface="Raleway"/>
                <a:sym typeface="Raleway"/>
              </a:defRPr>
            </a:lvl8pPr>
            <a:lvl9pPr marL="4114800" lvl="8" indent="-342900" rtl="0">
              <a:spcBef>
                <a:spcPts val="2100"/>
              </a:spcBef>
              <a:spcAft>
                <a:spcPts val="2100"/>
              </a:spcAft>
              <a:buSzPts val="1800"/>
              <a:buFont typeface="Raleway"/>
              <a:buChar char="■"/>
              <a:defRPr>
                <a:latin typeface="Raleway"/>
                <a:ea typeface="Raleway"/>
                <a:cs typeface="Raleway"/>
                <a:sym typeface="Raleway"/>
              </a:defRPr>
            </a:lvl9pPr>
          </a:lstStyle>
          <a:p>
            <a:endParaRPr/>
          </a:p>
        </p:txBody>
      </p:sp>
      <p:sp>
        <p:nvSpPr>
          <p:cNvPr id="366" name="Google Shape;366;p63"/>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67" name="Google Shape;367;p63" descr="BACCC_Logo_Color_Transparent.png"/>
          <p:cNvPicPr preferRelativeResize="0"/>
          <p:nvPr/>
        </p:nvPicPr>
        <p:blipFill>
          <a:blip r:embed="rId2">
            <a:alphaModFix/>
          </a:blip>
          <a:stretch>
            <a:fillRect/>
          </a:stretch>
        </p:blipFill>
        <p:spPr>
          <a:xfrm>
            <a:off x="1395050" y="4737575"/>
            <a:ext cx="2483625" cy="1845924"/>
          </a:xfrm>
          <a:prstGeom prst="rect">
            <a:avLst/>
          </a:prstGeom>
          <a:noFill/>
          <a:ln>
            <a:noFill/>
          </a:ln>
        </p:spPr>
      </p:pic>
    </p:spTree>
    <p:extLst>
      <p:ext uri="{BB962C8B-B14F-4D97-AF65-F5344CB8AC3E}">
        <p14:creationId xmlns:p14="http://schemas.microsoft.com/office/powerpoint/2010/main" val="2046142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68"/>
        <p:cNvGrpSpPr/>
        <p:nvPr/>
      </p:nvGrpSpPr>
      <p:grpSpPr>
        <a:xfrm>
          <a:off x="0" y="0"/>
          <a:ext cx="0" cy="0"/>
          <a:chOff x="0" y="0"/>
          <a:chExt cx="0" cy="0"/>
        </a:xfrm>
      </p:grpSpPr>
      <p:sp>
        <p:nvSpPr>
          <p:cNvPr id="369" name="Google Shape;369;p64"/>
          <p:cNvSpPr txBox="1">
            <a:spLocks noGrp="1"/>
          </p:cNvSpPr>
          <p:nvPr>
            <p:ph type="title"/>
          </p:nvPr>
        </p:nvSpPr>
        <p:spPr>
          <a:xfrm>
            <a:off x="415600" y="593367"/>
            <a:ext cx="11360700" cy="763500"/>
          </a:xfrm>
          <a:prstGeom prst="rect">
            <a:avLst/>
          </a:prstGeom>
        </p:spPr>
        <p:txBody>
          <a:bodyPr spcFirstLastPara="1" wrap="square" lIns="117825" tIns="117825" rIns="117825" bIns="1178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07061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0"/>
        <p:cNvGrpSpPr/>
        <p:nvPr/>
      </p:nvGrpSpPr>
      <p:grpSpPr>
        <a:xfrm>
          <a:off x="0" y="0"/>
          <a:ext cx="0" cy="0"/>
          <a:chOff x="0" y="0"/>
          <a:chExt cx="0" cy="0"/>
        </a:xfrm>
      </p:grpSpPr>
      <p:sp>
        <p:nvSpPr>
          <p:cNvPr id="371" name="Google Shape;371;p65"/>
          <p:cNvSpPr txBox="1">
            <a:spLocks noGrp="1"/>
          </p:cNvSpPr>
          <p:nvPr>
            <p:ph type="body" idx="1"/>
          </p:nvPr>
        </p:nvSpPr>
        <p:spPr>
          <a:xfrm>
            <a:off x="415600" y="5640767"/>
            <a:ext cx="7998300" cy="806700"/>
          </a:xfrm>
          <a:prstGeom prst="rect">
            <a:avLst/>
          </a:prstGeom>
        </p:spPr>
        <p:txBody>
          <a:bodyPr spcFirstLastPara="1" wrap="square" lIns="117825" tIns="117825" rIns="117825" bIns="117825" anchor="ctr" anchorCtr="0">
            <a:noAutofit/>
          </a:bodyPr>
          <a:lstStyle>
            <a:lvl1pPr marL="457200" lvl="0" indent="-228600" rtl="0">
              <a:lnSpc>
                <a:spcPct val="100000"/>
              </a:lnSpc>
              <a:spcBef>
                <a:spcPts val="0"/>
              </a:spcBef>
              <a:spcAft>
                <a:spcPts val="0"/>
              </a:spcAft>
              <a:buSzPts val="2300"/>
              <a:buFont typeface="Lato"/>
              <a:buNone/>
              <a:defRPr>
                <a:latin typeface="Lato"/>
                <a:ea typeface="Lato"/>
                <a:cs typeface="Lato"/>
                <a:sym typeface="Lato"/>
              </a:defRPr>
            </a:lvl1pPr>
          </a:lstStyle>
          <a:p>
            <a:endParaRPr/>
          </a:p>
        </p:txBody>
      </p:sp>
      <p:sp>
        <p:nvSpPr>
          <p:cNvPr id="372" name="Google Shape;372;p65"/>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1950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3"/>
        <p:cNvGrpSpPr/>
        <p:nvPr/>
      </p:nvGrpSpPr>
      <p:grpSpPr>
        <a:xfrm>
          <a:off x="0" y="0"/>
          <a:ext cx="0" cy="0"/>
          <a:chOff x="0" y="0"/>
          <a:chExt cx="0" cy="0"/>
        </a:xfrm>
      </p:grpSpPr>
      <p:sp>
        <p:nvSpPr>
          <p:cNvPr id="374" name="Google Shape;374;p66"/>
          <p:cNvSpPr txBox="1">
            <a:spLocks noGrp="1"/>
          </p:cNvSpPr>
          <p:nvPr>
            <p:ph type="title" hasCustomPrompt="1"/>
          </p:nvPr>
        </p:nvSpPr>
        <p:spPr>
          <a:xfrm>
            <a:off x="415600" y="1474833"/>
            <a:ext cx="11360700" cy="2618400"/>
          </a:xfrm>
          <a:prstGeom prst="rect">
            <a:avLst/>
          </a:prstGeom>
          <a:ln>
            <a:noFill/>
          </a:ln>
        </p:spPr>
        <p:txBody>
          <a:bodyPr spcFirstLastPara="1" wrap="square" lIns="117825" tIns="117825" rIns="117825" bIns="117825" anchor="b" anchorCtr="0">
            <a:noAutofit/>
          </a:bodyPr>
          <a:lstStyle>
            <a:lvl1pPr lvl="0" algn="ctr" rtl="0">
              <a:spcBef>
                <a:spcPts val="0"/>
              </a:spcBef>
              <a:spcAft>
                <a:spcPts val="0"/>
              </a:spcAft>
              <a:buSzPts val="15500"/>
              <a:buNone/>
              <a:defRPr sz="15500"/>
            </a:lvl1pPr>
            <a:lvl2pPr lvl="1" algn="ctr" rtl="0">
              <a:spcBef>
                <a:spcPts val="0"/>
              </a:spcBef>
              <a:spcAft>
                <a:spcPts val="0"/>
              </a:spcAft>
              <a:buSzPts val="15500"/>
              <a:buNone/>
              <a:defRPr sz="15500"/>
            </a:lvl2pPr>
            <a:lvl3pPr lvl="2" algn="ctr" rtl="0">
              <a:spcBef>
                <a:spcPts val="0"/>
              </a:spcBef>
              <a:spcAft>
                <a:spcPts val="0"/>
              </a:spcAft>
              <a:buSzPts val="15500"/>
              <a:buNone/>
              <a:defRPr sz="15500"/>
            </a:lvl3pPr>
            <a:lvl4pPr lvl="3" algn="ctr" rtl="0">
              <a:spcBef>
                <a:spcPts val="0"/>
              </a:spcBef>
              <a:spcAft>
                <a:spcPts val="0"/>
              </a:spcAft>
              <a:buSzPts val="15500"/>
              <a:buNone/>
              <a:defRPr sz="15500"/>
            </a:lvl4pPr>
            <a:lvl5pPr lvl="4" algn="ctr" rtl="0">
              <a:spcBef>
                <a:spcPts val="0"/>
              </a:spcBef>
              <a:spcAft>
                <a:spcPts val="0"/>
              </a:spcAft>
              <a:buSzPts val="15500"/>
              <a:buNone/>
              <a:defRPr sz="15500"/>
            </a:lvl5pPr>
            <a:lvl6pPr lvl="5" algn="ctr" rtl="0">
              <a:spcBef>
                <a:spcPts val="0"/>
              </a:spcBef>
              <a:spcAft>
                <a:spcPts val="0"/>
              </a:spcAft>
              <a:buSzPts val="15500"/>
              <a:buNone/>
              <a:defRPr sz="15500"/>
            </a:lvl6pPr>
            <a:lvl7pPr lvl="6" algn="ctr" rtl="0">
              <a:spcBef>
                <a:spcPts val="0"/>
              </a:spcBef>
              <a:spcAft>
                <a:spcPts val="0"/>
              </a:spcAft>
              <a:buSzPts val="15500"/>
              <a:buNone/>
              <a:defRPr sz="15500"/>
            </a:lvl7pPr>
            <a:lvl8pPr lvl="7" algn="ctr" rtl="0">
              <a:spcBef>
                <a:spcPts val="0"/>
              </a:spcBef>
              <a:spcAft>
                <a:spcPts val="0"/>
              </a:spcAft>
              <a:buSzPts val="15500"/>
              <a:buNone/>
              <a:defRPr sz="15500"/>
            </a:lvl8pPr>
            <a:lvl9pPr lvl="8" algn="ctr" rtl="0">
              <a:spcBef>
                <a:spcPts val="0"/>
              </a:spcBef>
              <a:spcAft>
                <a:spcPts val="0"/>
              </a:spcAft>
              <a:buSzPts val="15500"/>
              <a:buNone/>
              <a:defRPr sz="15500"/>
            </a:lvl9pPr>
          </a:lstStyle>
          <a:p>
            <a:r>
              <a:t>xx%</a:t>
            </a:r>
          </a:p>
        </p:txBody>
      </p:sp>
      <p:sp>
        <p:nvSpPr>
          <p:cNvPr id="375" name="Google Shape;375;p66"/>
          <p:cNvSpPr txBox="1">
            <a:spLocks noGrp="1"/>
          </p:cNvSpPr>
          <p:nvPr>
            <p:ph type="body" idx="1"/>
          </p:nvPr>
        </p:nvSpPr>
        <p:spPr>
          <a:xfrm>
            <a:off x="415600" y="4202967"/>
            <a:ext cx="11360700" cy="1734600"/>
          </a:xfrm>
          <a:prstGeom prst="rect">
            <a:avLst/>
          </a:prstGeom>
        </p:spPr>
        <p:txBody>
          <a:bodyPr spcFirstLastPara="1" wrap="square" lIns="117825" tIns="117825" rIns="117825" bIns="117825" anchor="t" anchorCtr="0">
            <a:noAutofit/>
          </a:bodyPr>
          <a:lstStyle>
            <a:lvl1pPr marL="457200" lvl="0" indent="-374650" algn="ctr" rtl="0">
              <a:spcBef>
                <a:spcPts val="0"/>
              </a:spcBef>
              <a:spcAft>
                <a:spcPts val="0"/>
              </a:spcAft>
              <a:buSzPts val="2300"/>
              <a:buChar char="●"/>
              <a:defRPr/>
            </a:lvl1pPr>
            <a:lvl2pPr marL="914400" lvl="1" indent="-342900" algn="ctr" rtl="0">
              <a:spcBef>
                <a:spcPts val="2100"/>
              </a:spcBef>
              <a:spcAft>
                <a:spcPts val="0"/>
              </a:spcAft>
              <a:buSzPts val="1800"/>
              <a:buChar char="○"/>
              <a:defRPr/>
            </a:lvl2pPr>
            <a:lvl3pPr marL="1371600" lvl="2" indent="-342900" algn="ctr" rtl="0">
              <a:spcBef>
                <a:spcPts val="2100"/>
              </a:spcBef>
              <a:spcAft>
                <a:spcPts val="0"/>
              </a:spcAft>
              <a:buSzPts val="1800"/>
              <a:buChar char="■"/>
              <a:defRPr/>
            </a:lvl3pPr>
            <a:lvl4pPr marL="1828800" lvl="3" indent="-342900" algn="ctr" rtl="0">
              <a:spcBef>
                <a:spcPts val="2100"/>
              </a:spcBef>
              <a:spcAft>
                <a:spcPts val="0"/>
              </a:spcAft>
              <a:buSzPts val="1800"/>
              <a:buChar char="●"/>
              <a:defRPr/>
            </a:lvl4pPr>
            <a:lvl5pPr marL="2286000" lvl="4" indent="-342900" algn="ctr" rtl="0">
              <a:spcBef>
                <a:spcPts val="2100"/>
              </a:spcBef>
              <a:spcAft>
                <a:spcPts val="0"/>
              </a:spcAft>
              <a:buSzPts val="1800"/>
              <a:buChar char="○"/>
              <a:defRPr/>
            </a:lvl5pPr>
            <a:lvl6pPr marL="2743200" lvl="5" indent="-342900" algn="ctr" rtl="0">
              <a:spcBef>
                <a:spcPts val="2100"/>
              </a:spcBef>
              <a:spcAft>
                <a:spcPts val="0"/>
              </a:spcAft>
              <a:buSzPts val="1800"/>
              <a:buFont typeface="Raleway"/>
              <a:buChar char="■"/>
              <a:defRPr>
                <a:latin typeface="Raleway"/>
                <a:ea typeface="Raleway"/>
                <a:cs typeface="Raleway"/>
                <a:sym typeface="Raleway"/>
              </a:defRPr>
            </a:lvl6pPr>
            <a:lvl7pPr marL="3200400" lvl="6" indent="-342900" algn="ctr" rtl="0">
              <a:spcBef>
                <a:spcPts val="2100"/>
              </a:spcBef>
              <a:spcAft>
                <a:spcPts val="0"/>
              </a:spcAft>
              <a:buSzPts val="1800"/>
              <a:buFont typeface="Raleway"/>
              <a:buChar char="●"/>
              <a:defRPr>
                <a:latin typeface="Raleway"/>
                <a:ea typeface="Raleway"/>
                <a:cs typeface="Raleway"/>
                <a:sym typeface="Raleway"/>
              </a:defRPr>
            </a:lvl7pPr>
            <a:lvl8pPr marL="3657600" lvl="7" indent="-342900" algn="ctr" rtl="0">
              <a:spcBef>
                <a:spcPts val="2100"/>
              </a:spcBef>
              <a:spcAft>
                <a:spcPts val="0"/>
              </a:spcAft>
              <a:buSzPts val="1800"/>
              <a:buFont typeface="Raleway"/>
              <a:buChar char="○"/>
              <a:defRPr>
                <a:latin typeface="Raleway"/>
                <a:ea typeface="Raleway"/>
                <a:cs typeface="Raleway"/>
                <a:sym typeface="Raleway"/>
              </a:defRPr>
            </a:lvl8pPr>
            <a:lvl9pPr marL="4114800" lvl="8" indent="-342900" algn="ctr" rtl="0">
              <a:spcBef>
                <a:spcPts val="2100"/>
              </a:spcBef>
              <a:spcAft>
                <a:spcPts val="2100"/>
              </a:spcAft>
              <a:buSzPts val="1800"/>
              <a:buFont typeface="Raleway"/>
              <a:buChar char="■"/>
              <a:defRPr>
                <a:latin typeface="Raleway"/>
                <a:ea typeface="Raleway"/>
                <a:cs typeface="Raleway"/>
                <a:sym typeface="Raleway"/>
              </a:defRPr>
            </a:lvl9pPr>
          </a:lstStyle>
          <a:p>
            <a:endParaRPr/>
          </a:p>
        </p:txBody>
      </p:sp>
      <p:sp>
        <p:nvSpPr>
          <p:cNvPr id="376" name="Google Shape;376;p66"/>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6318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7"/>
        <p:cNvGrpSpPr/>
        <p:nvPr/>
      </p:nvGrpSpPr>
      <p:grpSpPr>
        <a:xfrm>
          <a:off x="0" y="0"/>
          <a:ext cx="0" cy="0"/>
          <a:chOff x="0" y="0"/>
          <a:chExt cx="0" cy="0"/>
        </a:xfrm>
      </p:grpSpPr>
      <p:sp>
        <p:nvSpPr>
          <p:cNvPr id="378" name="Google Shape;378;p67"/>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186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AFA0-C639-68AE-7FD5-C39AE9321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B2F71-1D5C-E292-5A9A-CC48D0EAC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2D1CB1-AA47-BB80-939C-8411EDF85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4A706-E6E9-46E4-53FF-CABDAE4B409C}"/>
              </a:ext>
            </a:extLst>
          </p:cNvPr>
          <p:cNvSpPr>
            <a:spLocks noGrp="1"/>
          </p:cNvSpPr>
          <p:nvPr>
            <p:ph type="dt" sz="half" idx="10"/>
          </p:nvPr>
        </p:nvSpPr>
        <p:spPr/>
        <p:txBody>
          <a:bodyPr/>
          <a:lstStyle/>
          <a:p>
            <a:fld id="{F75A64AF-FFA7-1245-A720-2F17A8237E78}" type="datetimeFigureOut">
              <a:rPr lang="en-US" smtClean="0"/>
              <a:t>3/1/2023</a:t>
            </a:fld>
            <a:endParaRPr lang="en-US"/>
          </a:p>
        </p:txBody>
      </p:sp>
      <p:sp>
        <p:nvSpPr>
          <p:cNvPr id="6" name="Footer Placeholder 5">
            <a:extLst>
              <a:ext uri="{FF2B5EF4-FFF2-40B4-BE49-F238E27FC236}">
                <a16:creationId xmlns:a16="http://schemas.microsoft.com/office/drawing/2014/main" id="{224E2D8D-3E86-8CB4-7020-A6B0CDD84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103E-7272-1B6F-AEAD-9309AF701E2A}"/>
              </a:ext>
            </a:extLst>
          </p:cNvPr>
          <p:cNvSpPr>
            <a:spLocks noGrp="1"/>
          </p:cNvSpPr>
          <p:nvPr>
            <p:ph type="sldNum" sz="quarter" idx="12"/>
          </p:nvPr>
        </p:nvSpPr>
        <p:spPr/>
        <p:txBody>
          <a:bodyPr/>
          <a:lstStyle/>
          <a:p>
            <a:fld id="{BC20B2B9-AD01-D645-97B3-1BE9E1D9BF3E}" type="slidenum">
              <a:rPr lang="en-US" smtClean="0"/>
              <a:t>‹#›</a:t>
            </a:fld>
            <a:endParaRPr lang="en-US"/>
          </a:p>
        </p:txBody>
      </p:sp>
    </p:spTree>
    <p:extLst>
      <p:ext uri="{BB962C8B-B14F-4D97-AF65-F5344CB8AC3E}">
        <p14:creationId xmlns:p14="http://schemas.microsoft.com/office/powerpoint/2010/main" val="918486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379"/>
        <p:cNvGrpSpPr/>
        <p:nvPr/>
      </p:nvGrpSpPr>
      <p:grpSpPr>
        <a:xfrm>
          <a:off x="0" y="0"/>
          <a:ext cx="0" cy="0"/>
          <a:chOff x="0" y="0"/>
          <a:chExt cx="0" cy="0"/>
        </a:xfrm>
      </p:grpSpPr>
      <p:pic>
        <p:nvPicPr>
          <p:cNvPr id="380" name="Google Shape;380;p68"/>
          <p:cNvPicPr preferRelativeResize="0"/>
          <p:nvPr/>
        </p:nvPicPr>
        <p:blipFill>
          <a:blip r:embed="rId2">
            <a:alphaModFix/>
          </a:blip>
          <a:stretch>
            <a:fillRect/>
          </a:stretch>
        </p:blipFill>
        <p:spPr>
          <a:xfrm>
            <a:off x="2579902" y="5491166"/>
            <a:ext cx="6328975" cy="775680"/>
          </a:xfrm>
          <a:prstGeom prst="rect">
            <a:avLst/>
          </a:prstGeom>
          <a:noFill/>
          <a:ln>
            <a:noFill/>
          </a:ln>
        </p:spPr>
      </p:pic>
      <p:pic>
        <p:nvPicPr>
          <p:cNvPr id="381" name="Google Shape;381;p68"/>
          <p:cNvPicPr preferRelativeResize="0"/>
          <p:nvPr/>
        </p:nvPicPr>
        <p:blipFill>
          <a:blip r:embed="rId3">
            <a:alphaModFix/>
          </a:blip>
          <a:stretch>
            <a:fillRect/>
          </a:stretch>
        </p:blipFill>
        <p:spPr>
          <a:xfrm>
            <a:off x="2534216" y="334263"/>
            <a:ext cx="6411209" cy="4765080"/>
          </a:xfrm>
          <a:prstGeom prst="rect">
            <a:avLst/>
          </a:prstGeom>
          <a:noFill/>
          <a:ln>
            <a:noFill/>
          </a:ln>
        </p:spPr>
      </p:pic>
    </p:spTree>
    <p:extLst>
      <p:ext uri="{BB962C8B-B14F-4D97-AF65-F5344CB8AC3E}">
        <p14:creationId xmlns:p14="http://schemas.microsoft.com/office/powerpoint/2010/main" val="2089832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2"/>
        <p:cNvGrpSpPr/>
        <p:nvPr/>
      </p:nvGrpSpPr>
      <p:grpSpPr>
        <a:xfrm>
          <a:off x="0" y="0"/>
          <a:ext cx="0" cy="0"/>
          <a:chOff x="0" y="0"/>
          <a:chExt cx="0" cy="0"/>
        </a:xfrm>
      </p:grpSpPr>
      <p:sp>
        <p:nvSpPr>
          <p:cNvPr id="383" name="Google Shape;383;p69"/>
          <p:cNvSpPr txBox="1">
            <a:spLocks noGrp="1"/>
          </p:cNvSpPr>
          <p:nvPr>
            <p:ph type="title"/>
          </p:nvPr>
        </p:nvSpPr>
        <p:spPr>
          <a:xfrm>
            <a:off x="415600" y="2867800"/>
            <a:ext cx="11360700" cy="1122600"/>
          </a:xfrm>
          <a:prstGeom prst="rect">
            <a:avLst/>
          </a:prstGeom>
          <a:ln>
            <a:noFill/>
          </a:ln>
        </p:spPr>
        <p:txBody>
          <a:bodyPr spcFirstLastPara="1" wrap="square" lIns="117825" tIns="117825" rIns="117825" bIns="117825" anchor="ctr" anchorCtr="0">
            <a:noAutofit/>
          </a:bodyPr>
          <a:lstStyle>
            <a:lvl1pPr lvl="0" algn="ctr" rtl="0">
              <a:spcBef>
                <a:spcPts val="0"/>
              </a:spcBef>
              <a:spcAft>
                <a:spcPts val="0"/>
              </a:spcAft>
              <a:buSzPts val="4600"/>
              <a:buFont typeface="Lato"/>
              <a:buNone/>
              <a:defRPr sz="4600">
                <a:latin typeface="Lato"/>
                <a:ea typeface="Lato"/>
                <a:cs typeface="Lato"/>
                <a:sym typeface="Lato"/>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384" name="Google Shape;384;p69"/>
          <p:cNvSpPr txBox="1">
            <a:spLocks noGrp="1"/>
          </p:cNvSpPr>
          <p:nvPr>
            <p:ph type="sldNum" idx="12"/>
          </p:nvPr>
        </p:nvSpPr>
        <p:spPr>
          <a:xfrm>
            <a:off x="11296610" y="6217622"/>
            <a:ext cx="731700" cy="525000"/>
          </a:xfrm>
          <a:prstGeom prst="rect">
            <a:avLst/>
          </a:prstGeom>
        </p:spPr>
        <p:txBody>
          <a:bodyPr spcFirstLastPara="1" wrap="square" lIns="117825" tIns="117825" rIns="117825" bIns="1178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2056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2535300" y="146799"/>
            <a:ext cx="7121398" cy="87693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00" b="1" i="0">
                <a:solidFill>
                  <a:srgbClr val="202E5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28"/>
          <p:cNvSpPr txBox="1">
            <a:spLocks noGrp="1"/>
          </p:cNvSpPr>
          <p:nvPr>
            <p:ph type="body" idx="1"/>
          </p:nvPr>
        </p:nvSpPr>
        <p:spPr>
          <a:xfrm>
            <a:off x="609600" y="1577340"/>
            <a:ext cx="1097280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574324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2"/>
        <p:cNvGrpSpPr/>
        <p:nvPr/>
      </p:nvGrpSpPr>
      <p:grpSpPr>
        <a:xfrm>
          <a:off x="0" y="0"/>
          <a:ext cx="0" cy="0"/>
          <a:chOff x="0" y="0"/>
          <a:chExt cx="0" cy="0"/>
        </a:xfrm>
      </p:grpSpPr>
      <p:sp>
        <p:nvSpPr>
          <p:cNvPr id="183" name="Google Shape;183;p29"/>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00" b="1" i="0">
                <a:solidFill>
                  <a:srgbClr val="202E5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29"/>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8873019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2535300" y="146799"/>
            <a:ext cx="7121398" cy="87693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00" b="1" i="0">
                <a:solidFill>
                  <a:srgbClr val="202E5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1" name="Google Shape;191;p30"/>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2" name="Google Shape;192;p3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4082032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2535300" y="146799"/>
            <a:ext cx="7121398" cy="87693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00" b="1" i="0">
                <a:solidFill>
                  <a:srgbClr val="202E5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3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650238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0"/>
        <p:cNvGrpSpPr/>
        <p:nvPr/>
      </p:nvGrpSpPr>
      <p:grpSpPr>
        <a:xfrm>
          <a:off x="0" y="0"/>
          <a:ext cx="0" cy="0"/>
          <a:chOff x="0" y="0"/>
          <a:chExt cx="0" cy="0"/>
        </a:xfrm>
      </p:grpSpPr>
      <p:sp>
        <p:nvSpPr>
          <p:cNvPr id="201" name="Google Shape;201;p3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907494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01" y="2125979"/>
            <a:ext cx="10367754" cy="467372"/>
          </a:xfrm>
          <a:prstGeom prst="rect">
            <a:avLst/>
          </a:prstGeom>
        </p:spPr>
        <p:txBody>
          <a:bodyPr wrap="square" lIns="0" tIns="0" rIns="0" bIns="0">
            <a:spAutoFit/>
          </a:bodyPr>
          <a:lstStyle>
            <a:lvl1pPr>
              <a:defRPr sz="3037" b="1" i="0">
                <a:solidFill>
                  <a:srgbClr val="ECC818"/>
                </a:solidFill>
                <a:latin typeface="Tahoma"/>
                <a:cs typeface="Tahoma"/>
              </a:defRPr>
            </a:lvl1pPr>
          </a:lstStyle>
          <a:p>
            <a:endParaRPr/>
          </a:p>
        </p:txBody>
      </p:sp>
      <p:sp>
        <p:nvSpPr>
          <p:cNvPr id="3" name="Holder 3"/>
          <p:cNvSpPr>
            <a:spLocks noGrp="1"/>
          </p:cNvSpPr>
          <p:nvPr>
            <p:ph type="subTitle" idx="4"/>
          </p:nvPr>
        </p:nvSpPr>
        <p:spPr>
          <a:xfrm>
            <a:off x="1829603" y="3840480"/>
            <a:ext cx="8538150" cy="292068"/>
          </a:xfrm>
          <a:prstGeom prst="rect">
            <a:avLst/>
          </a:prstGeom>
        </p:spPr>
        <p:txBody>
          <a:bodyPr wrap="square" lIns="0" tIns="0" rIns="0" bIns="0">
            <a:spAutoFit/>
          </a:bodyPr>
          <a:lstStyle>
            <a:lvl1pPr>
              <a:defRPr sz="1898" b="0" i="0" u="sng">
                <a:solidFill>
                  <a:srgbClr val="31313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p:txBody>
          <a:bodyPr lIns="0" tIns="0" rIns="0" bIns="0"/>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1784998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75981" y="541402"/>
            <a:ext cx="4731632" cy="467372"/>
          </a:xfrm>
        </p:spPr>
        <p:txBody>
          <a:bodyPr lIns="0" tIns="0" rIns="0" bIns="0"/>
          <a:lstStyle>
            <a:lvl1pPr>
              <a:defRPr sz="3037" b="1" i="0">
                <a:solidFill>
                  <a:srgbClr val="ECC818"/>
                </a:solidFill>
                <a:latin typeface="Tahoma"/>
                <a:cs typeface="Tahoma"/>
              </a:defRPr>
            </a:lvl1pPr>
          </a:lstStyle>
          <a:p>
            <a:endParaRPr/>
          </a:p>
        </p:txBody>
      </p:sp>
      <p:sp>
        <p:nvSpPr>
          <p:cNvPr id="3" name="Holder 3"/>
          <p:cNvSpPr>
            <a:spLocks noGrp="1"/>
          </p:cNvSpPr>
          <p:nvPr>
            <p:ph type="body" idx="1"/>
          </p:nvPr>
        </p:nvSpPr>
        <p:spPr>
          <a:xfrm>
            <a:off x="1098380" y="1195586"/>
            <a:ext cx="5345517" cy="292068"/>
          </a:xfrm>
        </p:spPr>
        <p:txBody>
          <a:bodyPr lIns="0" tIns="0" rIns="0" bIns="0"/>
          <a:lstStyle>
            <a:lvl1pPr>
              <a:defRPr sz="1898" b="0" i="0" u="sng">
                <a:solidFill>
                  <a:srgbClr val="31313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p:txBody>
          <a:bodyPr lIns="0" tIns="0" rIns="0" bIns="0"/>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15324081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75981" y="541402"/>
            <a:ext cx="4731632" cy="467372"/>
          </a:xfrm>
        </p:spPr>
        <p:txBody>
          <a:bodyPr lIns="0" tIns="0" rIns="0" bIns="0"/>
          <a:lstStyle>
            <a:lvl1pPr>
              <a:defRPr sz="3037" b="1" i="0">
                <a:solidFill>
                  <a:srgbClr val="ECC818"/>
                </a:solidFill>
                <a:latin typeface="Tahoma"/>
                <a:cs typeface="Tahoma"/>
              </a:defRPr>
            </a:lvl1pPr>
          </a:lstStyle>
          <a:p>
            <a:endParaRPr/>
          </a:p>
        </p:txBody>
      </p:sp>
      <p:sp>
        <p:nvSpPr>
          <p:cNvPr id="3" name="Holder 3"/>
          <p:cNvSpPr>
            <a:spLocks noGrp="1"/>
          </p:cNvSpPr>
          <p:nvPr>
            <p:ph sz="half" idx="2"/>
          </p:nvPr>
        </p:nvSpPr>
        <p:spPr>
          <a:xfrm>
            <a:off x="567944" y="1327524"/>
            <a:ext cx="3613675" cy="136319"/>
          </a:xfrm>
          <a:prstGeom prst="rect">
            <a:avLst/>
          </a:prstGeom>
        </p:spPr>
        <p:txBody>
          <a:bodyPr wrap="square" lIns="0" tIns="0" rIns="0" bIns="0">
            <a:spAutoFit/>
          </a:bodyPr>
          <a:lstStyle>
            <a:lvl1pPr>
              <a:defRPr sz="886" b="0" i="0">
                <a:solidFill>
                  <a:schemeClr val="tx1"/>
                </a:solidFill>
                <a:latin typeface="Tahoma"/>
                <a:cs typeface="Tahoma"/>
              </a:defRPr>
            </a:lvl1pPr>
          </a:lstStyle>
          <a:p>
            <a:endParaRPr/>
          </a:p>
        </p:txBody>
      </p:sp>
      <p:sp>
        <p:nvSpPr>
          <p:cNvPr id="4" name="Holder 4"/>
          <p:cNvSpPr>
            <a:spLocks noGrp="1"/>
          </p:cNvSpPr>
          <p:nvPr>
            <p:ph sz="half" idx="3"/>
          </p:nvPr>
        </p:nvSpPr>
        <p:spPr>
          <a:xfrm>
            <a:off x="6281639" y="1577340"/>
            <a:ext cx="5305850" cy="3462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3/5/2023</a:t>
            </a:fld>
            <a:endParaRPr lang="en-US"/>
          </a:p>
        </p:txBody>
      </p:sp>
      <p:sp>
        <p:nvSpPr>
          <p:cNvPr id="7" name="Holder 7"/>
          <p:cNvSpPr>
            <a:spLocks noGrp="1"/>
          </p:cNvSpPr>
          <p:nvPr>
            <p:ph type="sldNum" sz="quarter" idx="7"/>
          </p:nvPr>
        </p:nvSpPr>
        <p:spPr/>
        <p:txBody>
          <a:bodyPr lIns="0" tIns="0" rIns="0" bIns="0"/>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301452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0.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11.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9.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601EF-A6CA-0AB9-1AB0-A4084BD78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78E737-1DCA-9783-58AE-00B88A4DF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BE0A-CD42-B34E-86B0-64448DED9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A64AF-FFA7-1245-A720-2F17A8237E78}" type="datetimeFigureOut">
              <a:rPr lang="en-US" smtClean="0"/>
              <a:t>3/1/2023</a:t>
            </a:fld>
            <a:endParaRPr lang="en-US"/>
          </a:p>
        </p:txBody>
      </p:sp>
      <p:sp>
        <p:nvSpPr>
          <p:cNvPr id="5" name="Footer Placeholder 4">
            <a:extLst>
              <a:ext uri="{FF2B5EF4-FFF2-40B4-BE49-F238E27FC236}">
                <a16:creationId xmlns:a16="http://schemas.microsoft.com/office/drawing/2014/main" id="{DD0D117B-2AE3-5938-C687-D2138F6BC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0005D9-928B-92FB-F760-BC267FC0D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0B2B9-AD01-D645-97B3-1BE9E1D9BF3E}" type="slidenum">
              <a:rPr lang="en-US" smtClean="0"/>
              <a:t>‹#›</a:t>
            </a:fld>
            <a:endParaRPr lang="en-US"/>
          </a:p>
        </p:txBody>
      </p:sp>
    </p:spTree>
    <p:extLst>
      <p:ext uri="{BB962C8B-B14F-4D97-AF65-F5344CB8AC3E}">
        <p14:creationId xmlns:p14="http://schemas.microsoft.com/office/powerpoint/2010/main" val="2539185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5981" y="541402"/>
            <a:ext cx="4731632" cy="553998"/>
          </a:xfrm>
          <a:prstGeom prst="rect">
            <a:avLst/>
          </a:prstGeom>
        </p:spPr>
        <p:txBody>
          <a:bodyPr wrap="square" lIns="0" tIns="0" rIns="0" bIns="0">
            <a:spAutoFit/>
          </a:bodyPr>
          <a:lstStyle>
            <a:lvl1pPr>
              <a:defRPr sz="3600" b="1" i="0">
                <a:solidFill>
                  <a:srgbClr val="ECC818"/>
                </a:solidFill>
                <a:latin typeface="Tahoma"/>
                <a:cs typeface="Tahoma"/>
              </a:defRPr>
            </a:lvl1pPr>
          </a:lstStyle>
          <a:p>
            <a:endParaRPr/>
          </a:p>
        </p:txBody>
      </p:sp>
      <p:sp>
        <p:nvSpPr>
          <p:cNvPr id="3" name="Holder 3"/>
          <p:cNvSpPr>
            <a:spLocks noGrp="1"/>
          </p:cNvSpPr>
          <p:nvPr>
            <p:ph type="body" idx="1"/>
          </p:nvPr>
        </p:nvSpPr>
        <p:spPr>
          <a:xfrm>
            <a:off x="1098380" y="1195586"/>
            <a:ext cx="5345517" cy="346249"/>
          </a:xfrm>
          <a:prstGeom prst="rect">
            <a:avLst/>
          </a:prstGeom>
        </p:spPr>
        <p:txBody>
          <a:bodyPr wrap="square" lIns="0" tIns="0" rIns="0" bIns="0">
            <a:spAutoFit/>
          </a:bodyPr>
          <a:lstStyle>
            <a:lvl1pPr>
              <a:defRPr sz="2250" b="0" i="0" u="sng">
                <a:solidFill>
                  <a:srgbClr val="313131"/>
                </a:solidFill>
                <a:latin typeface="Tahoma"/>
                <a:cs typeface="Tahoma"/>
              </a:defRPr>
            </a:lvl1pPr>
          </a:lstStyle>
          <a:p>
            <a:endParaRPr/>
          </a:p>
        </p:txBody>
      </p:sp>
      <p:sp>
        <p:nvSpPr>
          <p:cNvPr id="4" name="Holder 4"/>
          <p:cNvSpPr>
            <a:spLocks noGrp="1"/>
          </p:cNvSpPr>
          <p:nvPr>
            <p:ph type="ftr" sz="quarter" idx="5"/>
          </p:nvPr>
        </p:nvSpPr>
        <p:spPr>
          <a:xfrm>
            <a:off x="4147101" y="6377939"/>
            <a:ext cx="390315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67" y="6377939"/>
            <a:ext cx="280539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a:xfrm>
            <a:off x="10284574" y="6310331"/>
            <a:ext cx="1345635" cy="233654"/>
          </a:xfrm>
          <a:prstGeom prst="rect">
            <a:avLst/>
          </a:prstGeom>
        </p:spPr>
        <p:txBody>
          <a:bodyPr wrap="square" lIns="0" tIns="0" rIns="0" bIns="0">
            <a:spAutoFit/>
          </a:bodyPr>
          <a:lstStyle>
            <a:lvl1pPr>
              <a:defRPr sz="759" b="0" i="0" u="sng">
                <a:solidFill>
                  <a:schemeClr val="tx1"/>
                </a:solidFill>
                <a:latin typeface="Tahoma"/>
                <a:cs typeface="Tahoma"/>
              </a:defRPr>
            </a:lvl1pPr>
          </a:lstStyle>
          <a:p>
            <a:pPr marL="83031">
              <a:spcBef>
                <a:spcPts val="186"/>
              </a:spcBef>
            </a:pPr>
            <a:r>
              <a:rPr lang="en-US" u="none" spc="42"/>
              <a:t>Page</a:t>
            </a:r>
            <a:r>
              <a:rPr lang="en-US" u="none" spc="21"/>
              <a:t> </a:t>
            </a:r>
            <a:fld id="{81D60167-4931-47E6-BA6A-407CBD079E47}" type="slidenum">
              <a:rPr u="none" spc="67" smtClean="0"/>
              <a:pPr marL="83031">
                <a:spcBef>
                  <a:spcPts val="186"/>
                </a:spcBef>
              </a:pPr>
              <a:t>‹#›</a:t>
            </a:fld>
            <a:r>
              <a:rPr u="none" spc="25"/>
              <a:t> </a:t>
            </a:r>
            <a:r>
              <a:rPr u="none" spc="-51"/>
              <a:t>|</a:t>
            </a:r>
            <a:r>
              <a:rPr u="none" spc="21"/>
              <a:t> </a:t>
            </a:r>
            <a:r>
              <a:t>Table</a:t>
            </a:r>
            <a:r>
              <a:rPr spc="25"/>
              <a:t> </a:t>
            </a:r>
            <a:r>
              <a:t>of</a:t>
            </a:r>
            <a:r>
              <a:rPr spc="25"/>
              <a:t> </a:t>
            </a:r>
            <a:r>
              <a:rPr spc="30"/>
              <a:t>Contents</a:t>
            </a:r>
            <a:r>
              <a:rPr spc="422"/>
              <a:t> </a:t>
            </a:r>
            <a:endParaRPr spc="422" dirty="0"/>
          </a:p>
        </p:txBody>
      </p:sp>
    </p:spTree>
    <p:extLst>
      <p:ext uri="{BB962C8B-B14F-4D97-AF65-F5344CB8AC3E}">
        <p14:creationId xmlns:p14="http://schemas.microsoft.com/office/powerpoint/2010/main" val="11262636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defRPr>
          <a:latin typeface="+mj-lt"/>
          <a:ea typeface="+mj-ea"/>
          <a:cs typeface="+mj-cs"/>
        </a:defRPr>
      </a:lvl1pPr>
    </p:titleStyle>
    <p:bodyStyle>
      <a:lvl1pPr marL="0">
        <a:defRPr>
          <a:latin typeface="+mn-lt"/>
          <a:ea typeface="+mn-ea"/>
          <a:cs typeface="+mn-cs"/>
        </a:defRPr>
      </a:lvl1pPr>
      <a:lvl2pPr marL="385694">
        <a:defRPr>
          <a:latin typeface="+mn-lt"/>
          <a:ea typeface="+mn-ea"/>
          <a:cs typeface="+mn-cs"/>
        </a:defRPr>
      </a:lvl2pPr>
      <a:lvl3pPr marL="771388">
        <a:defRPr>
          <a:latin typeface="+mn-lt"/>
          <a:ea typeface="+mn-ea"/>
          <a:cs typeface="+mn-cs"/>
        </a:defRPr>
      </a:lvl3pPr>
      <a:lvl4pPr marL="1157082">
        <a:defRPr>
          <a:latin typeface="+mn-lt"/>
          <a:ea typeface="+mn-ea"/>
          <a:cs typeface="+mn-cs"/>
        </a:defRPr>
      </a:lvl4pPr>
      <a:lvl5pPr marL="1542776">
        <a:defRPr>
          <a:latin typeface="+mn-lt"/>
          <a:ea typeface="+mn-ea"/>
          <a:cs typeface="+mn-cs"/>
        </a:defRPr>
      </a:lvl5pPr>
      <a:lvl6pPr marL="1928470">
        <a:defRPr>
          <a:latin typeface="+mn-lt"/>
          <a:ea typeface="+mn-ea"/>
          <a:cs typeface="+mn-cs"/>
        </a:defRPr>
      </a:lvl6pPr>
      <a:lvl7pPr marL="2314164">
        <a:defRPr>
          <a:latin typeface="+mn-lt"/>
          <a:ea typeface="+mn-ea"/>
          <a:cs typeface="+mn-cs"/>
        </a:defRPr>
      </a:lvl7pPr>
      <a:lvl8pPr marL="2699857">
        <a:defRPr>
          <a:latin typeface="+mn-lt"/>
          <a:ea typeface="+mn-ea"/>
          <a:cs typeface="+mn-cs"/>
        </a:defRPr>
      </a:lvl8pPr>
      <a:lvl9pPr marL="3085551">
        <a:defRPr>
          <a:latin typeface="+mn-lt"/>
          <a:ea typeface="+mn-ea"/>
          <a:cs typeface="+mn-cs"/>
        </a:defRPr>
      </a:lvl9pPr>
    </p:bodyStyle>
    <p:otherStyle>
      <a:lvl1pPr marL="0">
        <a:defRPr>
          <a:latin typeface="+mn-lt"/>
          <a:ea typeface="+mn-ea"/>
          <a:cs typeface="+mn-cs"/>
        </a:defRPr>
      </a:lvl1pPr>
      <a:lvl2pPr marL="385694">
        <a:defRPr>
          <a:latin typeface="+mn-lt"/>
          <a:ea typeface="+mn-ea"/>
          <a:cs typeface="+mn-cs"/>
        </a:defRPr>
      </a:lvl2pPr>
      <a:lvl3pPr marL="771388">
        <a:defRPr>
          <a:latin typeface="+mn-lt"/>
          <a:ea typeface="+mn-ea"/>
          <a:cs typeface="+mn-cs"/>
        </a:defRPr>
      </a:lvl3pPr>
      <a:lvl4pPr marL="1157082">
        <a:defRPr>
          <a:latin typeface="+mn-lt"/>
          <a:ea typeface="+mn-ea"/>
          <a:cs typeface="+mn-cs"/>
        </a:defRPr>
      </a:lvl4pPr>
      <a:lvl5pPr marL="1542776">
        <a:defRPr>
          <a:latin typeface="+mn-lt"/>
          <a:ea typeface="+mn-ea"/>
          <a:cs typeface="+mn-cs"/>
        </a:defRPr>
      </a:lvl5pPr>
      <a:lvl6pPr marL="1928470">
        <a:defRPr>
          <a:latin typeface="+mn-lt"/>
          <a:ea typeface="+mn-ea"/>
          <a:cs typeface="+mn-cs"/>
        </a:defRPr>
      </a:lvl6pPr>
      <a:lvl7pPr marL="2314164">
        <a:defRPr>
          <a:latin typeface="+mn-lt"/>
          <a:ea typeface="+mn-ea"/>
          <a:cs typeface="+mn-cs"/>
        </a:defRPr>
      </a:lvl7pPr>
      <a:lvl8pPr marL="2699857">
        <a:defRPr>
          <a:latin typeface="+mn-lt"/>
          <a:ea typeface="+mn-ea"/>
          <a:cs typeface="+mn-cs"/>
        </a:defRPr>
      </a:lvl8pPr>
      <a:lvl9pPr marL="3085551">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8671" y="417798"/>
            <a:ext cx="10954656" cy="1177875"/>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618670" y="1305544"/>
            <a:ext cx="10954385" cy="4301490"/>
          </a:xfrm>
          <a:prstGeom prst="rect">
            <a:avLst/>
          </a:prstGeom>
        </p:spPr>
        <p:txBody>
          <a:bodyPr wrap="square" lIns="0" tIns="0" rIns="0" bIns="0">
            <a:spAutoFit/>
          </a:bodyPr>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3533095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0B0FB-DC54-4CA3-9963-528D679A7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A2DBFF-6031-4D2C-9086-31C474E80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9BAC8-C065-45C1-B27A-7E3F2D2B0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BDE4B-B680-48D5-B0C9-10A09D1AB540}" type="datetimeFigureOut">
              <a:rPr lang="en-US" smtClean="0"/>
              <a:t>3/1/2023</a:t>
            </a:fld>
            <a:endParaRPr lang="en-US"/>
          </a:p>
        </p:txBody>
      </p:sp>
      <p:sp>
        <p:nvSpPr>
          <p:cNvPr id="5" name="Footer Placeholder 4">
            <a:extLst>
              <a:ext uri="{FF2B5EF4-FFF2-40B4-BE49-F238E27FC236}">
                <a16:creationId xmlns:a16="http://schemas.microsoft.com/office/drawing/2014/main" id="{8EACE50E-15D2-4F0E-93FD-D11C4171D5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D3357F-72BF-440E-A476-3FCBE3186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416E1-CD37-47D4-BA33-12CD07F66B34}" type="slidenum">
              <a:rPr lang="en-US" smtClean="0"/>
              <a:t>‹#›</a:t>
            </a:fld>
            <a:endParaRPr lang="en-US"/>
          </a:p>
        </p:txBody>
      </p:sp>
    </p:spTree>
    <p:extLst>
      <p:ext uri="{BB962C8B-B14F-4D97-AF65-F5344CB8AC3E}">
        <p14:creationId xmlns:p14="http://schemas.microsoft.com/office/powerpoint/2010/main" val="3660275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35300" y="146799"/>
            <a:ext cx="7121398" cy="876935"/>
          </a:xfrm>
          <a:prstGeom prst="rect">
            <a:avLst/>
          </a:prstGeom>
        </p:spPr>
        <p:txBody>
          <a:bodyPr wrap="square" lIns="0" tIns="0" rIns="0" bIns="0">
            <a:spAutoFit/>
          </a:bodyPr>
          <a:lstStyle>
            <a:lvl1pPr>
              <a:defRPr sz="3100" b="1" i="0">
                <a:solidFill>
                  <a:srgbClr val="202E5E"/>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4194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75A64AF-FFA7-1245-A720-2F17A8237E78}" type="datetimeFigureOut">
              <a:rPr lang="en-US" smtClean="0"/>
              <a:t>3/1/2023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C20B2B9-AD01-D645-97B3-1BE9E1D9BF3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0721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201152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1f5f15776ca_2_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1f5f15776ca_2_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f5f15776ca_2_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1f5f15776ca_2_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1f5f15776ca_2_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260933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893992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51"/>
          <p:cNvSpPr txBox="1">
            <a:spLocks noGrp="1"/>
          </p:cNvSpPr>
          <p:nvPr>
            <p:ph type="title"/>
          </p:nvPr>
        </p:nvSpPr>
        <p:spPr>
          <a:xfrm>
            <a:off x="415600" y="593367"/>
            <a:ext cx="11360700" cy="763500"/>
          </a:xfrm>
          <a:prstGeom prst="rect">
            <a:avLst/>
          </a:prstGeom>
          <a:noFill/>
          <a:ln>
            <a:noFill/>
          </a:ln>
        </p:spPr>
        <p:txBody>
          <a:bodyPr spcFirstLastPara="1" wrap="square" lIns="117825" tIns="117825" rIns="117825" bIns="117825" anchor="t" anchorCtr="0">
            <a:noAutofit/>
          </a:bodyPr>
          <a:lstStyle>
            <a:lvl1pPr lvl="0" rtl="0">
              <a:spcBef>
                <a:spcPts val="0"/>
              </a:spcBef>
              <a:spcAft>
                <a:spcPts val="0"/>
              </a:spcAft>
              <a:buClr>
                <a:srgbClr val="055077"/>
              </a:buClr>
              <a:buSzPts val="3600"/>
              <a:buFont typeface="Crimson Text"/>
              <a:buNone/>
              <a:defRPr sz="3600">
                <a:solidFill>
                  <a:srgbClr val="055077"/>
                </a:solidFill>
                <a:latin typeface="Crimson Text"/>
                <a:ea typeface="Crimson Text"/>
                <a:cs typeface="Crimson Text"/>
                <a:sym typeface="Crimson Text"/>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sp>
        <p:nvSpPr>
          <p:cNvPr id="317" name="Google Shape;317;p51"/>
          <p:cNvSpPr txBox="1">
            <a:spLocks noGrp="1"/>
          </p:cNvSpPr>
          <p:nvPr>
            <p:ph type="body" idx="1"/>
          </p:nvPr>
        </p:nvSpPr>
        <p:spPr>
          <a:xfrm>
            <a:off x="415600" y="1536633"/>
            <a:ext cx="11360700" cy="4555200"/>
          </a:xfrm>
          <a:prstGeom prst="rect">
            <a:avLst/>
          </a:prstGeom>
          <a:noFill/>
          <a:ln>
            <a:noFill/>
          </a:ln>
        </p:spPr>
        <p:txBody>
          <a:bodyPr spcFirstLastPara="1" wrap="square" lIns="117825" tIns="117825" rIns="117825" bIns="117825" anchor="t" anchorCtr="0">
            <a:noAutofit/>
          </a:bodyPr>
          <a:lstStyle>
            <a:lvl1pPr marL="457200" lvl="0" indent="-374650" rtl="0">
              <a:lnSpc>
                <a:spcPct val="115000"/>
              </a:lnSpc>
              <a:spcBef>
                <a:spcPts val="0"/>
              </a:spcBef>
              <a:spcAft>
                <a:spcPts val="0"/>
              </a:spcAft>
              <a:buClr>
                <a:srgbClr val="4D4D4E"/>
              </a:buClr>
              <a:buSzPts val="2300"/>
              <a:buFont typeface="Source Sans Pro"/>
              <a:buChar char="●"/>
              <a:defRPr sz="2300">
                <a:solidFill>
                  <a:srgbClr val="4D4D4E"/>
                </a:solidFill>
                <a:latin typeface="Source Sans Pro"/>
                <a:ea typeface="Source Sans Pro"/>
                <a:cs typeface="Source Sans Pro"/>
                <a:sym typeface="Source Sans Pro"/>
              </a:defRPr>
            </a:lvl1pPr>
            <a:lvl2pPr marL="914400" lvl="1"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2pPr>
            <a:lvl3pPr marL="1371600" lvl="2"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3pPr>
            <a:lvl4pPr marL="1828800" lvl="3"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4pPr>
            <a:lvl5pPr marL="2286000" lvl="4"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5pPr>
            <a:lvl6pPr marL="2743200" lvl="5"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6pPr>
            <a:lvl7pPr marL="3200400" lvl="6"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7pPr>
            <a:lvl8pPr marL="3657600" lvl="7" indent="-342900" rtl="0">
              <a:lnSpc>
                <a:spcPct val="115000"/>
              </a:lnSpc>
              <a:spcBef>
                <a:spcPts val="2100"/>
              </a:spcBef>
              <a:spcAft>
                <a:spcPts val="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8pPr>
            <a:lvl9pPr marL="4114800" lvl="8" indent="-342900" rtl="0">
              <a:lnSpc>
                <a:spcPct val="115000"/>
              </a:lnSpc>
              <a:spcBef>
                <a:spcPts val="2100"/>
              </a:spcBef>
              <a:spcAft>
                <a:spcPts val="2100"/>
              </a:spcAft>
              <a:buClr>
                <a:srgbClr val="4D4D4E"/>
              </a:buClr>
              <a:buSzPts val="1800"/>
              <a:buFont typeface="Source Sans Pro"/>
              <a:buChar char="■"/>
              <a:defRPr sz="1800">
                <a:solidFill>
                  <a:srgbClr val="4D4D4E"/>
                </a:solidFill>
                <a:latin typeface="Source Sans Pro"/>
                <a:ea typeface="Source Sans Pro"/>
                <a:cs typeface="Source Sans Pro"/>
                <a:sym typeface="Source Sans Pro"/>
              </a:defRPr>
            </a:lvl9pPr>
          </a:lstStyle>
          <a:p>
            <a:endParaRPr/>
          </a:p>
        </p:txBody>
      </p:sp>
      <p:sp>
        <p:nvSpPr>
          <p:cNvPr id="318" name="Google Shape;318;p51"/>
          <p:cNvSpPr txBox="1">
            <a:spLocks noGrp="1"/>
          </p:cNvSpPr>
          <p:nvPr>
            <p:ph type="sldNum" idx="12"/>
          </p:nvPr>
        </p:nvSpPr>
        <p:spPr>
          <a:xfrm>
            <a:off x="11296610" y="6217622"/>
            <a:ext cx="731700" cy="525000"/>
          </a:xfrm>
          <a:prstGeom prst="rect">
            <a:avLst/>
          </a:prstGeom>
          <a:noFill/>
          <a:ln>
            <a:noFill/>
          </a:ln>
        </p:spPr>
        <p:txBody>
          <a:bodyPr spcFirstLastPara="1" wrap="square" lIns="117825" tIns="117825" rIns="117825" bIns="117825"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4469311"/>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2535300" y="146799"/>
            <a:ext cx="7121398" cy="87693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100" b="1" i="0" u="none" strike="noStrike" cap="none">
                <a:solidFill>
                  <a:srgbClr val="202E5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2" name="Google Shape;172;p27"/>
          <p:cNvSpPr txBox="1">
            <a:spLocks noGrp="1"/>
          </p:cNvSpPr>
          <p:nvPr>
            <p:ph type="body" idx="1"/>
          </p:nvPr>
        </p:nvSpPr>
        <p:spPr>
          <a:xfrm>
            <a:off x="609600" y="1577340"/>
            <a:ext cx="10972800" cy="452628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73" name="Google Shape;173;p2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2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6255040"/>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mailto:help@baccc.net" TargetMode="External"/><Relationship Id="rId3" Type="http://schemas.openxmlformats.org/officeDocument/2006/relationships/hyperlink" Target="https://baccc.org/" TargetMode="External"/><Relationship Id="rId7" Type="http://schemas.openxmlformats.org/officeDocument/2006/relationships/hyperlink" Target="https://us1.list-manage.com/subscribe?u=5f87d80db4f4ddda448cb17aa&amp;id=37ecec07fd" TargetMode="Externa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hyperlink" Target="https://tockify.com/tkf2/submitEvent/4cf8399cac384aadbceca3ebd7f66356" TargetMode="External"/><Relationship Id="rId5" Type="http://schemas.openxmlformats.org/officeDocument/2006/relationships/hyperlink" Target="https://baccc.org/events/" TargetMode="External"/><Relationship Id="rId4" Type="http://schemas.openxmlformats.org/officeDocument/2006/relationships/hyperlink" Target="https://baccc.org/baccc-meeting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sion.foundationccc.org/looking-ahead" TargetMode="Externa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hyperlink" Target="http://www.drought.gov/states/california" TargetMode="External"/><Relationship Id="rId2" Type="http://schemas.openxmlformats.org/officeDocument/2006/relationships/hyperlink" Target="https://public.tableau.com/views/BroadbandInTheNorthState/Broadband?%3Alanguage=en&amp;%3Adisplay_count=y&amp;publish=yes&amp;%3Aorigin=viz_share_link" TargetMode="External"/><Relationship Id="rId1" Type="http://schemas.openxmlformats.org/officeDocument/2006/relationships/slideLayout" Target="../slideLayouts/slideLayout9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9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9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mailto:Stephanie.murrillo@rccd.edu" TargetMode="External"/><Relationship Id="rId7" Type="http://schemas.openxmlformats.org/officeDocument/2006/relationships/hyperlink" Target="mailto:Michael.goss@chaffey.edu" TargetMode="External"/><Relationship Id="rId2" Type="http://schemas.openxmlformats.org/officeDocument/2006/relationships/image" Target="../media/image38.jpg"/><Relationship Id="rId1" Type="http://schemas.openxmlformats.org/officeDocument/2006/relationships/slideLayout" Target="../slideLayouts/slideLayout13.xml"/><Relationship Id="rId6" Type="http://schemas.openxmlformats.org/officeDocument/2006/relationships/hyperlink" Target="mailto:info@desertcolleges.org" TargetMode="External"/><Relationship Id="rId5" Type="http://schemas.openxmlformats.org/officeDocument/2006/relationships/hyperlink" Target="mailto:James.meier@rccd.edu" TargetMode="External"/><Relationship Id="rId4" Type="http://schemas.openxmlformats.org/officeDocument/2006/relationships/hyperlink" Target="mailto:Lori.sanchez@rccd.edu" TargetMode="Externa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8.jp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9.jpg"/><Relationship Id="rId7" Type="http://schemas.openxmlformats.org/officeDocument/2006/relationships/hyperlink" Target="https://www.tiktok.com/@losangelesrc" TargetMode="External"/><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41.png"/><Relationship Id="rId11" Type="http://schemas.openxmlformats.org/officeDocument/2006/relationships/hyperlink" Target="https://twitter.com/LosAngelesRC" TargetMode="External"/><Relationship Id="rId5" Type="http://schemas.openxmlformats.org/officeDocument/2006/relationships/hyperlink" Target="https://www.facebook.com/profile.php?id=100086006695973"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https://www.linkedin.com/company/89553541/admin/" TargetMode="External"/><Relationship Id="rId14" Type="http://schemas.openxmlformats.org/officeDocument/2006/relationships/hyperlink" Target="mailto:nmakijan@pasadena.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s://losangelesrc.org/wp-content/uploads/2023/02/LARC-Regional-Plan-Report-1-31.pdf" TargetMode="External"/><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hyperlink" Target="https://ccla.com/programs" TargetMode="External"/><Relationship Id="rId5" Type="http://schemas.openxmlformats.org/officeDocument/2006/relationships/hyperlink" Target="https://losangelesrc.org/meet-the-larc/" TargetMode="Externa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50.png"/><Relationship Id="rId4" Type="http://schemas.openxmlformats.org/officeDocument/2006/relationships/hyperlink" Target="https://losangelesrc.org/contact-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pn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jpg"/><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1.png"/><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image" Target="../media/image97.jpg"/><Relationship Id="rId1" Type="http://schemas.openxmlformats.org/officeDocument/2006/relationships/slideLayout" Target="../slideLayouts/slideLayout2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 Id="rId9" Type="http://schemas.openxmlformats.org/officeDocument/2006/relationships/hyperlink" Target="mailto:danene.brown@gcccd.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hyperlink" Target="https://www.cccco.edu/-/media/CCCCO-Website/Files/Workforce-and-Economic-Development/2021-RC-RFA/regional-collaboration-and-coordination-rfa-final-060221-1-a11y.pdf" TargetMode="External"/><Relationship Id="rId3" Type="http://schemas.openxmlformats.org/officeDocument/2006/relationships/hyperlink" Target="https://drive.google.com/file/d/1hyg_ga8SgFWhdJXxRfhIF9UQfFLVawqn/view?usp=sharing" TargetMode="External"/><Relationship Id="rId7" Type="http://schemas.openxmlformats.org/officeDocument/2006/relationships/hyperlink" Target="http://archive.constantcontact.com/fs184/1103359495645/archive/1125047868925.html" TargetMode="External"/><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hyperlink" Target="https://www.cccco.edu/About-Us/Chancellors-Office/Divisions/Workforce-and-Economic-Development" TargetMode="External"/><Relationship Id="rId5" Type="http://schemas.openxmlformats.org/officeDocument/2006/relationships/hyperlink" Target="http://www.leginfo.ca.gov/pub/11-12/bill/sen/sb_1401-1450/sb_1402_cfa_20120807_154313_asm_comm.html" TargetMode="External"/><Relationship Id="rId4" Type="http://schemas.openxmlformats.org/officeDocument/2006/relationships/hyperlink" Target="https://leginfo.legislature.ca.gov/faces/billTextClient.xhtml?bill_id=201120120SB140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086D-92F7-BB24-9A82-D3BC782441A8}"/>
              </a:ext>
            </a:extLst>
          </p:cNvPr>
          <p:cNvSpPr>
            <a:spLocks noGrp="1"/>
          </p:cNvSpPr>
          <p:nvPr>
            <p:ph type="ctrTitle"/>
          </p:nvPr>
        </p:nvSpPr>
        <p:spPr/>
        <p:txBody>
          <a:bodyPr>
            <a:normAutofit fontScale="90000"/>
          </a:bodyPr>
          <a:lstStyle/>
          <a:p>
            <a:r>
              <a:rPr lang="en-US" dirty="0"/>
              <a:t>Leveraging Regional Resource$: Collaborating with Your Regional Consortium </a:t>
            </a:r>
          </a:p>
        </p:txBody>
      </p:sp>
      <p:sp>
        <p:nvSpPr>
          <p:cNvPr id="3" name="Subtitle 2">
            <a:extLst>
              <a:ext uri="{FF2B5EF4-FFF2-40B4-BE49-F238E27FC236}">
                <a16:creationId xmlns:a16="http://schemas.microsoft.com/office/drawing/2014/main" id="{4250059F-A8FC-54B3-1D4D-2B1D9E9FE3DE}"/>
              </a:ext>
            </a:extLst>
          </p:cNvPr>
          <p:cNvSpPr>
            <a:spLocks noGrp="1"/>
          </p:cNvSpPr>
          <p:nvPr>
            <p:ph type="subTitle" idx="1"/>
          </p:nvPr>
        </p:nvSpPr>
        <p:spPr/>
        <p:txBody>
          <a:bodyPr>
            <a:normAutofit fontScale="85000" lnSpcReduction="20000"/>
          </a:bodyPr>
          <a:lstStyle/>
          <a:p>
            <a:r>
              <a:rPr lang="en-US" dirty="0"/>
              <a:t>Dr. Lynn Shaw, ASCCC CTE Leadership Committee </a:t>
            </a:r>
          </a:p>
          <a:p>
            <a:r>
              <a:rPr lang="en-US" dirty="0"/>
              <a:t>Rock Pfotenhauer, Bay Area Regional Co-Chair</a:t>
            </a:r>
          </a:p>
          <a:p>
            <a:r>
              <a:rPr lang="en-US" dirty="0"/>
              <a:t>Blaine Smith, North Far North Region Executive Director</a:t>
            </a:r>
          </a:p>
          <a:p>
            <a:endParaRPr lang="en-US" dirty="0"/>
          </a:p>
          <a:p>
            <a:endParaRPr lang="en-US" dirty="0"/>
          </a:p>
        </p:txBody>
      </p:sp>
    </p:spTree>
    <p:extLst>
      <p:ext uri="{BB962C8B-B14F-4D97-AF65-F5344CB8AC3E}">
        <p14:creationId xmlns:p14="http://schemas.microsoft.com/office/powerpoint/2010/main" val="401589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A3A9-9045-D5F1-BE80-98D16E234375}"/>
              </a:ext>
            </a:extLst>
          </p:cNvPr>
          <p:cNvSpPr>
            <a:spLocks noGrp="1"/>
          </p:cNvSpPr>
          <p:nvPr>
            <p:ph type="title"/>
          </p:nvPr>
        </p:nvSpPr>
        <p:spPr>
          <a:xfrm>
            <a:off x="602166" y="365125"/>
            <a:ext cx="10751634" cy="1325563"/>
          </a:xfrm>
        </p:spPr>
        <p:txBody>
          <a:bodyPr>
            <a:normAutofit fontScale="90000"/>
          </a:bodyPr>
          <a:lstStyle/>
          <a:p>
            <a:r>
              <a:rPr lang="en-US" dirty="0"/>
              <a:t>Regional Collaboration and Coordination Grant</a:t>
            </a:r>
          </a:p>
        </p:txBody>
      </p:sp>
      <p:sp>
        <p:nvSpPr>
          <p:cNvPr id="3" name="Content Placeholder 2">
            <a:extLst>
              <a:ext uri="{FF2B5EF4-FFF2-40B4-BE49-F238E27FC236}">
                <a16:creationId xmlns:a16="http://schemas.microsoft.com/office/drawing/2014/main" id="{9BB09E30-674B-CD53-E11D-2E3CC227F016}"/>
              </a:ext>
            </a:extLst>
          </p:cNvPr>
          <p:cNvSpPr>
            <a:spLocks noGrp="1"/>
          </p:cNvSpPr>
          <p:nvPr>
            <p:ph idx="1"/>
          </p:nvPr>
        </p:nvSpPr>
        <p:spPr/>
        <p:txBody>
          <a:bodyPr>
            <a:normAutofit/>
          </a:bodyPr>
          <a:lstStyle/>
          <a:p>
            <a:r>
              <a:rPr lang="en-US" sz="2200" dirty="0"/>
              <a:t>These goals and activities will be measured by the following outcomes:</a:t>
            </a:r>
          </a:p>
          <a:p>
            <a:pPr>
              <a:buFont typeface="Wingdings" panose="05000000000000000000" pitchFamily="2" charset="2"/>
              <a:buChar char="q"/>
            </a:pPr>
            <a:r>
              <a:rPr lang="en-US" dirty="0"/>
              <a:t> </a:t>
            </a:r>
            <a:r>
              <a:rPr lang="en-US" sz="2400" dirty="0"/>
              <a:t>The expansion of </a:t>
            </a:r>
            <a:r>
              <a:rPr lang="en-US" sz="2400" dirty="0" err="1"/>
              <a:t>work-based</a:t>
            </a:r>
            <a:r>
              <a:rPr lang="en-US" sz="2400" dirty="0"/>
              <a:t> learning for all students;</a:t>
            </a:r>
          </a:p>
          <a:p>
            <a:pPr>
              <a:buFont typeface="Wingdings" panose="05000000000000000000" pitchFamily="2" charset="2"/>
              <a:buChar char="q"/>
            </a:pPr>
            <a:r>
              <a:rPr lang="en-US" sz="2400" dirty="0"/>
              <a:t> The increase of student employment outcomes; and</a:t>
            </a:r>
          </a:p>
          <a:p>
            <a:pPr>
              <a:buFont typeface="Wingdings" panose="05000000000000000000" pitchFamily="2" charset="2"/>
              <a:buChar char="q"/>
            </a:pPr>
            <a:r>
              <a:rPr lang="en-US" sz="2400" dirty="0"/>
              <a:t> The responsiveness of colleges to the training needs of employers by providing a relevant and diverse pipeline of skilled workforce.</a:t>
            </a:r>
          </a:p>
          <a:p>
            <a:pPr marL="0" indent="0">
              <a:buNone/>
            </a:pPr>
            <a:r>
              <a:rPr lang="en-US" sz="2400" dirty="0"/>
              <a:t>The regions shall be the entity responsible to coordinate, collaborate, organize, and facilitate interaction in the region to ensure career technical education, and workforce and economic development efforts drive towards improving student outcomes and closing skills, employment and equity gaps in the region.</a:t>
            </a:r>
          </a:p>
        </p:txBody>
      </p:sp>
    </p:spTree>
    <p:extLst>
      <p:ext uri="{BB962C8B-B14F-4D97-AF65-F5344CB8AC3E}">
        <p14:creationId xmlns:p14="http://schemas.microsoft.com/office/powerpoint/2010/main" val="330530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16EF-CB76-FE25-8C64-AC5433101CA4}"/>
              </a:ext>
            </a:extLst>
          </p:cNvPr>
          <p:cNvSpPr>
            <a:spLocks noGrp="1"/>
          </p:cNvSpPr>
          <p:nvPr>
            <p:ph type="title"/>
          </p:nvPr>
        </p:nvSpPr>
        <p:spPr>
          <a:xfrm>
            <a:off x="669073" y="365125"/>
            <a:ext cx="10684727" cy="1325563"/>
          </a:xfrm>
        </p:spPr>
        <p:txBody>
          <a:bodyPr>
            <a:normAutofit fontScale="90000"/>
          </a:bodyPr>
          <a:lstStyle/>
          <a:p>
            <a:r>
              <a:rPr lang="en-US" dirty="0"/>
              <a:t>Regional Collaboration and Coordination Grant</a:t>
            </a:r>
          </a:p>
        </p:txBody>
      </p:sp>
      <p:sp>
        <p:nvSpPr>
          <p:cNvPr id="3" name="Content Placeholder 2">
            <a:extLst>
              <a:ext uri="{FF2B5EF4-FFF2-40B4-BE49-F238E27FC236}">
                <a16:creationId xmlns:a16="http://schemas.microsoft.com/office/drawing/2014/main" id="{FACF524A-8DF5-16A8-B891-8D728C3DEF91}"/>
              </a:ext>
            </a:extLst>
          </p:cNvPr>
          <p:cNvSpPr>
            <a:spLocks noGrp="1"/>
          </p:cNvSpPr>
          <p:nvPr>
            <p:ph idx="1"/>
          </p:nvPr>
        </p:nvSpPr>
        <p:spPr>
          <a:xfrm>
            <a:off x="1066800" y="1690688"/>
            <a:ext cx="10058400" cy="4023360"/>
          </a:xfrm>
        </p:spPr>
        <p:txBody>
          <a:bodyPr>
            <a:noAutofit/>
          </a:bodyPr>
          <a:lstStyle/>
          <a:p>
            <a:pPr>
              <a:lnSpc>
                <a:spcPct val="100000"/>
              </a:lnSpc>
              <a:spcBef>
                <a:spcPts val="600"/>
              </a:spcBef>
              <a:buFont typeface="Wingdings" panose="05000000000000000000" pitchFamily="2" charset="2"/>
              <a:buChar char="q"/>
            </a:pPr>
            <a:r>
              <a:rPr lang="en-US" sz="2400" dirty="0"/>
              <a:t>Assist colleges in their region in fostering relationships (employer engagement) with key employers and identifying opportunities to enrich career and </a:t>
            </a:r>
            <a:r>
              <a:rPr lang="en-US" sz="2400" dirty="0" err="1"/>
              <a:t>work-based</a:t>
            </a:r>
            <a:r>
              <a:rPr lang="en-US" sz="2400" dirty="0"/>
              <a:t> learning opportunities and activities for students</a:t>
            </a:r>
          </a:p>
          <a:p>
            <a:pPr>
              <a:lnSpc>
                <a:spcPct val="100000"/>
              </a:lnSpc>
              <a:spcBef>
                <a:spcPts val="600"/>
              </a:spcBef>
              <a:buFont typeface="Wingdings" panose="05000000000000000000" pitchFamily="2" charset="2"/>
              <a:buChar char="q"/>
            </a:pPr>
            <a:r>
              <a:rPr lang="en-US" sz="2400" dirty="0"/>
              <a:t>Assist colleges in developing and establishing appropriate student support that drive toward student employment outcomes.</a:t>
            </a:r>
          </a:p>
          <a:p>
            <a:pPr>
              <a:lnSpc>
                <a:spcPct val="100000"/>
              </a:lnSpc>
              <a:spcBef>
                <a:spcPts val="600"/>
              </a:spcBef>
              <a:buFont typeface="Wingdings" panose="05000000000000000000" pitchFamily="2" charset="2"/>
              <a:buChar char="q"/>
            </a:pPr>
            <a:r>
              <a:rPr lang="en-US" sz="2400" dirty="0"/>
              <a:t>Convene and coordinate complex organizations and agendas toward a common student-centered goal.</a:t>
            </a:r>
          </a:p>
          <a:p>
            <a:pPr>
              <a:lnSpc>
                <a:spcPct val="100000"/>
              </a:lnSpc>
              <a:spcBef>
                <a:spcPts val="600"/>
              </a:spcBef>
              <a:buFont typeface="Wingdings" panose="05000000000000000000" pitchFamily="2" charset="2"/>
              <a:buChar char="q"/>
            </a:pPr>
            <a:r>
              <a:rPr lang="en-US" sz="2400" dirty="0"/>
              <a:t>Remove barriers to decision making and group progress to achieve common goals.</a:t>
            </a:r>
          </a:p>
          <a:p>
            <a:pPr>
              <a:lnSpc>
                <a:spcPct val="100000"/>
              </a:lnSpc>
              <a:spcBef>
                <a:spcPts val="600"/>
              </a:spcBef>
              <a:buFont typeface="Wingdings" panose="05000000000000000000" pitchFamily="2" charset="2"/>
              <a:buChar char="q"/>
            </a:pPr>
            <a:r>
              <a:rPr lang="en-US" sz="2400" dirty="0"/>
              <a:t>Conduct complex project management and budget management.</a:t>
            </a:r>
          </a:p>
          <a:p>
            <a:pPr>
              <a:lnSpc>
                <a:spcPct val="100000"/>
              </a:lnSpc>
              <a:spcBef>
                <a:spcPts val="600"/>
              </a:spcBef>
              <a:buFont typeface="Wingdings" panose="05000000000000000000" pitchFamily="2" charset="2"/>
              <a:buChar char="q"/>
            </a:pPr>
            <a:r>
              <a:rPr lang="en-US" sz="2400" dirty="0"/>
              <a:t>Deliver timely reports and data to the Chancellor’s Office.</a:t>
            </a:r>
          </a:p>
        </p:txBody>
      </p:sp>
    </p:spTree>
    <p:extLst>
      <p:ext uri="{BB962C8B-B14F-4D97-AF65-F5344CB8AC3E}">
        <p14:creationId xmlns:p14="http://schemas.microsoft.com/office/powerpoint/2010/main" val="77930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84" descr="Bay Area Basic 2013 - BACCC Logo Fonts-01.png"/>
          <p:cNvPicPr preferRelativeResize="0"/>
          <p:nvPr/>
        </p:nvPicPr>
        <p:blipFill>
          <a:blip r:embed="rId3">
            <a:alphaModFix/>
          </a:blip>
          <a:stretch>
            <a:fillRect/>
          </a:stretch>
        </p:blipFill>
        <p:spPr>
          <a:xfrm>
            <a:off x="6045000" y="0"/>
            <a:ext cx="4610250" cy="6915375"/>
          </a:xfrm>
          <a:prstGeom prst="rect">
            <a:avLst/>
          </a:prstGeom>
          <a:noFill/>
          <a:ln>
            <a:noFill/>
          </a:ln>
        </p:spPr>
      </p:pic>
      <p:pic>
        <p:nvPicPr>
          <p:cNvPr id="487" name="Google Shape;487;p84" descr="BACCC_Logo_Color_Transparent.png"/>
          <p:cNvPicPr preferRelativeResize="0"/>
          <p:nvPr/>
        </p:nvPicPr>
        <p:blipFill>
          <a:blip r:embed="rId4">
            <a:alphaModFix/>
          </a:blip>
          <a:stretch>
            <a:fillRect/>
          </a:stretch>
        </p:blipFill>
        <p:spPr>
          <a:xfrm>
            <a:off x="0" y="0"/>
            <a:ext cx="4439825" cy="3299875"/>
          </a:xfrm>
          <a:prstGeom prst="rect">
            <a:avLst/>
          </a:prstGeom>
          <a:noFill/>
          <a:ln>
            <a:noFill/>
          </a:ln>
        </p:spPr>
      </p:pic>
      <p:sp>
        <p:nvSpPr>
          <p:cNvPr id="488" name="Google Shape;488;p84"/>
          <p:cNvSpPr txBox="1"/>
          <p:nvPr/>
        </p:nvSpPr>
        <p:spPr>
          <a:xfrm>
            <a:off x="78133" y="3784850"/>
            <a:ext cx="8093700" cy="2164800"/>
          </a:xfrm>
          <a:prstGeom prst="rect">
            <a:avLst/>
          </a:prstGeom>
          <a:noFill/>
          <a:ln>
            <a:noFill/>
          </a:ln>
        </p:spPr>
        <p:txBody>
          <a:bodyPr spcFirstLastPara="1" wrap="square" lIns="117825" tIns="117825" rIns="117825" bIns="1178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                             </a:t>
            </a:r>
            <a:r>
              <a:rPr kumimoji="0" lang="en-US" sz="1800" b="0" i="0" u="none" strike="noStrike" kern="0" cap="none" spc="0" normalizeH="0" baseline="0" noProof="0">
                <a:ln>
                  <a:noFill/>
                </a:ln>
                <a:solidFill>
                  <a:srgbClr val="055077"/>
                </a:solidFill>
                <a:effectLst/>
                <a:uLnTx/>
                <a:uFillTx/>
                <a:latin typeface="Lato"/>
                <a:ea typeface="Lato"/>
                <a:cs typeface="Lato"/>
                <a:sym typeface="Lato"/>
              </a:rPr>
              <a:t>    </a:t>
            </a:r>
            <a:r>
              <a:rPr kumimoji="0" lang="en-US" sz="3900" b="0" i="0" u="none" strike="noStrike" kern="0" cap="none" spc="0" normalizeH="0" baseline="0" noProof="0">
                <a:ln>
                  <a:noFill/>
                </a:ln>
                <a:solidFill>
                  <a:srgbClr val="055077"/>
                </a:solidFill>
                <a:effectLst/>
                <a:uLnTx/>
                <a:uFillTx/>
                <a:latin typeface="Lato"/>
                <a:ea typeface="Lato"/>
                <a:cs typeface="Lato"/>
                <a:sym typeface="Lato"/>
              </a:rPr>
              <a:t>28 Colleges</a:t>
            </a:r>
            <a:endParaRPr kumimoji="0" sz="3900" b="0" i="0" u="none" strike="noStrike" kern="0" cap="none" spc="0" normalizeH="0" baseline="0" noProof="0">
              <a:ln>
                <a:noFill/>
              </a:ln>
              <a:solidFill>
                <a:srgbClr val="055077"/>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055077"/>
                </a:solidFill>
                <a:effectLst/>
                <a:uLnTx/>
                <a:uFillTx/>
                <a:latin typeface="Lato"/>
                <a:ea typeface="Lato"/>
                <a:cs typeface="Lato"/>
                <a:sym typeface="Lato"/>
              </a:rPr>
              <a:t>~345,000 Students</a:t>
            </a:r>
            <a:endParaRPr kumimoji="0" sz="3900" b="0" i="0" u="none" strike="noStrike" kern="0" cap="none" spc="0" normalizeH="0" baseline="0" noProof="0">
              <a:ln>
                <a:noFill/>
              </a:ln>
              <a:solidFill>
                <a:srgbClr val="055077"/>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055077"/>
                </a:solidFill>
                <a:effectLst/>
                <a:uLnTx/>
                <a:uFillTx/>
                <a:latin typeface="Lato"/>
                <a:ea typeface="Lato"/>
                <a:cs typeface="Lato"/>
                <a:sym typeface="Lato"/>
              </a:rPr>
              <a:t>~180,000 CTE Students</a:t>
            </a:r>
            <a:endParaRPr kumimoji="0" sz="3900" b="0" i="0" u="none" strike="noStrike" kern="0" cap="none" spc="0" normalizeH="0" baseline="0" noProof="0">
              <a:ln>
                <a:noFill/>
              </a:ln>
              <a:solidFill>
                <a:srgbClr val="055077"/>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055077"/>
                </a:solidFill>
                <a:effectLst/>
                <a:uLnTx/>
                <a:uFillTx/>
                <a:latin typeface="Lato"/>
                <a:ea typeface="Lato"/>
                <a:cs typeface="Lato"/>
                <a:sym typeface="Lato"/>
              </a:rPr>
              <a:t>             200 Unique CTE Programs</a:t>
            </a:r>
            <a:endParaRPr kumimoji="0" sz="3900" b="0" i="0" u="none" strike="noStrike" kern="0" cap="none" spc="0" normalizeH="0" baseline="0" noProof="0">
              <a:ln>
                <a:noFill/>
              </a:ln>
              <a:solidFill>
                <a:srgbClr val="055077"/>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055077"/>
              </a:solidFill>
              <a:effectLst/>
              <a:uLnTx/>
              <a:uFillTx/>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5"/>
          <p:cNvSpPr txBox="1">
            <a:spLocks noGrp="1"/>
          </p:cNvSpPr>
          <p:nvPr>
            <p:ph type="title"/>
          </p:nvPr>
        </p:nvSpPr>
        <p:spPr>
          <a:xfrm>
            <a:off x="415600" y="186667"/>
            <a:ext cx="11360700" cy="1447500"/>
          </a:xfrm>
          <a:prstGeom prst="rect">
            <a:avLst/>
          </a:prstGeom>
        </p:spPr>
        <p:txBody>
          <a:bodyPr spcFirstLastPara="1" wrap="square" lIns="117825" tIns="117825" rIns="117825" bIns="117825" anchor="t" anchorCtr="0">
            <a:noAutofit/>
          </a:bodyPr>
          <a:lstStyle/>
          <a:p>
            <a:pPr marL="0" lvl="0" indent="0" algn="ctr" rtl="0">
              <a:lnSpc>
                <a:spcPct val="115000"/>
              </a:lnSpc>
              <a:spcBef>
                <a:spcPts val="0"/>
              </a:spcBef>
              <a:spcAft>
                <a:spcPts val="0"/>
              </a:spcAft>
              <a:buNone/>
            </a:pPr>
            <a:r>
              <a:rPr lang="en-US" sz="4000"/>
              <a:t>BACCC  Communications</a:t>
            </a:r>
            <a:endParaRPr sz="4000"/>
          </a:p>
          <a:p>
            <a:pPr marL="0" lvl="0" indent="0" algn="ctr" rtl="0">
              <a:lnSpc>
                <a:spcPct val="115000"/>
              </a:lnSpc>
              <a:spcBef>
                <a:spcPts val="0"/>
              </a:spcBef>
              <a:spcAft>
                <a:spcPts val="0"/>
              </a:spcAft>
              <a:buNone/>
            </a:pPr>
            <a:r>
              <a:rPr lang="en-US" sz="2400"/>
              <a:t>BACCC Website</a:t>
            </a:r>
            <a:r>
              <a:rPr lang="en-US" sz="2400" b="0"/>
              <a:t> - </a:t>
            </a:r>
            <a:r>
              <a:rPr lang="en-US" sz="2400" b="0" u="sng">
                <a:hlinkClick r:id="rId3"/>
              </a:rPr>
              <a:t>www.baccc.org</a:t>
            </a:r>
            <a:r>
              <a:rPr lang="en-US" sz="2000" b="0"/>
              <a:t> </a:t>
            </a:r>
            <a:endParaRPr sz="2000" b="0"/>
          </a:p>
          <a:p>
            <a:pPr marL="0" lvl="0" indent="0" algn="ctr" rtl="0">
              <a:lnSpc>
                <a:spcPct val="150000"/>
              </a:lnSpc>
              <a:spcBef>
                <a:spcPts val="0"/>
              </a:spcBef>
              <a:spcAft>
                <a:spcPts val="0"/>
              </a:spcAft>
              <a:buNone/>
            </a:pPr>
            <a:endParaRPr sz="4000"/>
          </a:p>
          <a:p>
            <a:pPr marL="0" lvl="0" indent="0" algn="ctr" rtl="0">
              <a:spcBef>
                <a:spcPts val="0"/>
              </a:spcBef>
              <a:spcAft>
                <a:spcPts val="0"/>
              </a:spcAft>
              <a:buNone/>
            </a:pPr>
            <a:endParaRPr sz="4000"/>
          </a:p>
        </p:txBody>
      </p:sp>
      <p:sp>
        <p:nvSpPr>
          <p:cNvPr id="494" name="Google Shape;494;p85"/>
          <p:cNvSpPr txBox="1"/>
          <p:nvPr/>
        </p:nvSpPr>
        <p:spPr>
          <a:xfrm>
            <a:off x="225100" y="1634267"/>
            <a:ext cx="11797200" cy="51360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BACCC Regional Meetings Calendar: </a:t>
            </a:r>
            <a:r>
              <a:rPr kumimoji="0" lang="en-US" sz="2000" b="0" i="0" u="sng" strike="noStrike" kern="0" cap="none" spc="0" normalizeH="0" baseline="0" noProof="0">
                <a:ln>
                  <a:noFill/>
                </a:ln>
                <a:solidFill>
                  <a:srgbClr val="222222"/>
                </a:solidFill>
                <a:effectLst/>
                <a:uLnTx/>
                <a:uFillTx/>
                <a:latin typeface="Raleway"/>
                <a:ea typeface="Raleway"/>
                <a:cs typeface="Raleway"/>
                <a:sym typeface="Raleway"/>
                <a:hlinkClick r:id="rId4">
                  <a:extLst>
                    <a:ext uri="{A12FA001-AC4F-418D-AE19-62706E023703}">
                      <ahyp:hlinkClr xmlns:ahyp="http://schemas.microsoft.com/office/drawing/2018/hyperlinkcolor" val="tx"/>
                    </a:ext>
                  </a:extLst>
                </a:hlinkClick>
              </a:rPr>
              <a:t>https://baccc.org/baccc-meetings/</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609600" marR="0" lvl="0" indent="-431800" algn="l" defTabSz="914400" rtl="0" eaLnBrk="1" fontAlgn="auto" latinLnBrk="0" hangingPunct="1">
              <a:lnSpc>
                <a:spcPct val="100000"/>
              </a:lnSpc>
              <a:spcBef>
                <a:spcPts val="0"/>
              </a:spcBef>
              <a:spcAft>
                <a:spcPts val="0"/>
              </a:spcAft>
              <a:buClr>
                <a:srgbClr val="222222"/>
              </a:buClr>
              <a:buSzPts val="2000"/>
              <a:buFont typeface="Raleway"/>
              <a:buChar char="●"/>
              <a:tabLst/>
              <a:defRPr/>
            </a:pP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Monthly recurring BACCC facilitated calls organized by date with links to recordings, agendas, Zoom details ( BACCC Monthly Call, Adult Ed Pathways Call &amp; Biweekly K14 Pathways Call)</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609600" marR="0" lvl="0" indent="-431800" algn="l" defTabSz="914400" rtl="0" eaLnBrk="1" fontAlgn="auto" latinLnBrk="0" hangingPunct="1">
              <a:lnSpc>
                <a:spcPct val="100000"/>
              </a:lnSpc>
              <a:spcBef>
                <a:spcPts val="0"/>
              </a:spcBef>
              <a:spcAft>
                <a:spcPts val="0"/>
              </a:spcAft>
              <a:buClr>
                <a:srgbClr val="222222"/>
              </a:buClr>
              <a:buSzPts val="2000"/>
              <a:buFont typeface="Raleway"/>
              <a:buChar char="●"/>
              <a:tabLst/>
              <a:defRPr/>
            </a:pP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Current fiscal year agendas via labeled buttons</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609600" marR="0" lvl="0" indent="-431800" algn="l" defTabSz="914400" rtl="0" eaLnBrk="1" fontAlgn="auto" latinLnBrk="0" hangingPunct="1">
              <a:lnSpc>
                <a:spcPct val="100000"/>
              </a:lnSpc>
              <a:spcBef>
                <a:spcPts val="0"/>
              </a:spcBef>
              <a:spcAft>
                <a:spcPts val="0"/>
              </a:spcAft>
              <a:buClr>
                <a:srgbClr val="222222"/>
              </a:buClr>
              <a:buSzPts val="2000"/>
              <a:buFont typeface="Raleway"/>
              <a:buChar char="●"/>
              <a:tabLst/>
              <a:defRPr/>
            </a:pP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Archived agendas by fiscal year (scroll down)</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0" marR="0" lvl="0" indent="0" algn="l" defTabSz="914400" rtl="0" eaLnBrk="1" fontAlgn="auto" latinLnBrk="0" hangingPunct="1">
              <a:lnSpc>
                <a:spcPct val="150000"/>
              </a:lnSpc>
              <a:spcBef>
                <a:spcPts val="130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Bay Region Events Calendar </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 </a:t>
            </a:r>
            <a:r>
              <a:rPr kumimoji="0" lang="en-US" sz="2000" b="0" i="0" u="sng" strike="noStrike" kern="0" cap="none" spc="0" normalizeH="0" baseline="0" noProof="0">
                <a:ln>
                  <a:noFill/>
                </a:ln>
                <a:solidFill>
                  <a:srgbClr val="0097A7"/>
                </a:solidFill>
                <a:effectLst/>
                <a:uLnTx/>
                <a:uFillTx/>
                <a:latin typeface="Raleway"/>
                <a:ea typeface="Raleway"/>
                <a:cs typeface="Raleway"/>
                <a:sym typeface="Raleway"/>
                <a:hlinkClick r:id="rId5"/>
              </a:rPr>
              <a:t>https://baccc.org/events/</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-Submit events for posting at </a:t>
            </a:r>
            <a:r>
              <a:rPr kumimoji="0" lang="en-US" sz="2000" b="0" i="0" u="sng" strike="noStrike" kern="0" cap="none" spc="0" normalizeH="0" baseline="0" noProof="0">
                <a:ln>
                  <a:noFill/>
                </a:ln>
                <a:solidFill>
                  <a:srgbClr val="222222"/>
                </a:solidFill>
                <a:effectLst/>
                <a:uLnTx/>
                <a:uFillTx/>
                <a:latin typeface="Raleway"/>
                <a:ea typeface="Raleway"/>
                <a:cs typeface="Raleway"/>
                <a:sym typeface="Raleway"/>
                <a:hlinkClick r:id="rId6">
                  <a:extLst>
                    <a:ext uri="{A12FA001-AC4F-418D-AE19-62706E023703}">
                      <ahyp:hlinkClr xmlns:ahyp="http://schemas.microsoft.com/office/drawing/2018/hyperlinkcolor" val="tx"/>
                    </a:ext>
                  </a:extLst>
                </a:hlinkClick>
              </a:rPr>
              <a:t>this link </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BACCC listserv</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 - general CE related info distribution channel; click </a:t>
            </a:r>
            <a:r>
              <a:rPr kumimoji="0" lang="en-US" sz="2000" b="0" i="0" u="sng" strike="noStrike" kern="0" cap="none" spc="0" normalizeH="0" baseline="0" noProof="0">
                <a:ln>
                  <a:noFill/>
                </a:ln>
                <a:solidFill>
                  <a:srgbClr val="222222"/>
                </a:solidFill>
                <a:effectLst/>
                <a:uLnTx/>
                <a:uFillTx/>
                <a:latin typeface="Raleway"/>
                <a:ea typeface="Raleway"/>
                <a:cs typeface="Raleway"/>
                <a:sym typeface="Raleway"/>
                <a:hlinkClick r:id="rId7">
                  <a:extLst>
                    <a:ext uri="{A12FA001-AC4F-418D-AE19-62706E023703}">
                      <ahyp:hlinkClr xmlns:ahyp="http://schemas.microsoft.com/office/drawing/2018/hyperlinkcolor" val="tx"/>
                    </a:ext>
                  </a:extLst>
                </a:hlinkClick>
              </a:rPr>
              <a:t>HERE</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 to subscribe</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130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BACCC maintained Google Groups </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a:t>
            </a: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 </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targeted email lists organized by title/entity </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609600" marR="0" lvl="0" indent="-431800" algn="l" defTabSz="914400" rtl="0" eaLnBrk="1" fontAlgn="auto" latinLnBrk="0" hangingPunct="1">
              <a:lnSpc>
                <a:spcPct val="115000"/>
              </a:lnSpc>
              <a:spcBef>
                <a:spcPts val="0"/>
              </a:spcBef>
              <a:spcAft>
                <a:spcPts val="0"/>
              </a:spcAft>
              <a:buClr>
                <a:srgbClr val="222222"/>
              </a:buClr>
              <a:buSzPts val="2000"/>
              <a:buFont typeface="Raleway"/>
              <a:buChar char="●"/>
              <a:tabLst/>
              <a:defRPr/>
            </a:pP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Primary audience - College Reps (CTE Deans/Workforce Directors) voting members</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609600" marR="0" lvl="0" indent="-431800" algn="l" defTabSz="914400" rtl="0" eaLnBrk="1" fontAlgn="auto" latinLnBrk="0" hangingPunct="1">
              <a:lnSpc>
                <a:spcPct val="150000"/>
              </a:lnSpc>
              <a:spcBef>
                <a:spcPts val="0"/>
              </a:spcBef>
              <a:spcAft>
                <a:spcPts val="0"/>
              </a:spcAft>
              <a:buClr>
                <a:srgbClr val="222222"/>
              </a:buClr>
              <a:buSzPts val="2000"/>
              <a:buFont typeface="Raleway"/>
              <a:buChar char="●"/>
              <a:tabLst/>
              <a:defRPr/>
            </a:pP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CEO, CIO, CSSOs, SWP Managers (Regional K12 list managed by CO) </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22222"/>
                </a:solidFill>
                <a:effectLst/>
                <a:uLnTx/>
                <a:uFillTx/>
                <a:latin typeface="Raleway"/>
                <a:ea typeface="Raleway"/>
                <a:cs typeface="Raleway"/>
                <a:sym typeface="Raleway"/>
              </a:rPr>
              <a:t>Moving to Salesforce CRM platform</a:t>
            </a:r>
            <a:r>
              <a:rPr kumimoji="0" lang="en-US" sz="2000" b="0" i="0" u="none" strike="noStrike" kern="0" cap="none" spc="0" normalizeH="0" baseline="0" noProof="0">
                <a:ln>
                  <a:noFill/>
                </a:ln>
                <a:solidFill>
                  <a:srgbClr val="222222"/>
                </a:solidFill>
                <a:effectLst/>
                <a:uLnTx/>
                <a:uFillTx/>
                <a:latin typeface="Raleway"/>
                <a:ea typeface="Raleway"/>
                <a:cs typeface="Raleway"/>
                <a:sym typeface="Raleway"/>
              </a:rPr>
              <a:t> - stay tuned! </a:t>
            </a:r>
            <a:endParaRPr kumimoji="0" sz="2000" b="0" i="0" u="none" strike="noStrike" kern="0" cap="none" spc="0" normalizeH="0" baseline="0" noProof="0">
              <a:ln>
                <a:noFill/>
              </a:ln>
              <a:solidFill>
                <a:srgbClr val="222222"/>
              </a:solidFill>
              <a:effectLst/>
              <a:uLnTx/>
              <a:uFillTx/>
              <a:latin typeface="Raleway"/>
              <a:ea typeface="Raleway"/>
              <a:cs typeface="Raleway"/>
              <a:sym typeface="Raleway"/>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C0000"/>
                </a:solidFill>
                <a:effectLst/>
                <a:uLnTx/>
                <a:uFillTx/>
                <a:latin typeface="Raleway"/>
                <a:ea typeface="Raleway"/>
                <a:cs typeface="Raleway"/>
                <a:sym typeface="Raleway"/>
              </a:rPr>
              <a:t>Have a question?  Email </a:t>
            </a:r>
            <a:r>
              <a:rPr kumimoji="0" lang="en-US" sz="2000" b="1" i="0" u="sng" strike="noStrike" kern="0" cap="none" spc="0" normalizeH="0" baseline="0" noProof="0">
                <a:ln>
                  <a:noFill/>
                </a:ln>
                <a:solidFill>
                  <a:srgbClr val="CC0000"/>
                </a:solidFill>
                <a:effectLst/>
                <a:uLnTx/>
                <a:uFillTx/>
                <a:latin typeface="Raleway"/>
                <a:ea typeface="Raleway"/>
                <a:cs typeface="Raleway"/>
                <a:sym typeface="Raleway"/>
                <a:hlinkClick r:id="rId8">
                  <a:extLst>
                    <a:ext uri="{A12FA001-AC4F-418D-AE19-62706E023703}">
                      <ahyp:hlinkClr xmlns:ahyp="http://schemas.microsoft.com/office/drawing/2018/hyperlinkcolor" val="tx"/>
                    </a:ext>
                  </a:extLst>
                </a:hlinkClick>
              </a:rPr>
              <a:t>help@baccc.net</a:t>
            </a:r>
            <a:r>
              <a:rPr kumimoji="0" lang="en-US" sz="2000" b="1" i="0" u="none" strike="noStrike" kern="0" cap="none" spc="0" normalizeH="0" baseline="0" noProof="0">
                <a:ln>
                  <a:noFill/>
                </a:ln>
                <a:solidFill>
                  <a:srgbClr val="CC0000"/>
                </a:solidFill>
                <a:effectLst/>
                <a:uLnTx/>
                <a:uFillTx/>
                <a:latin typeface="Raleway"/>
                <a:ea typeface="Raleway"/>
                <a:cs typeface="Raleway"/>
                <a:sym typeface="Raleway"/>
              </a:rPr>
              <a:t> &amp; a team member will respond</a:t>
            </a:r>
            <a:endParaRPr kumimoji="0" sz="2000" b="1" i="0" u="none" strike="noStrike" kern="0" cap="none" spc="0" normalizeH="0" baseline="0" noProof="0">
              <a:ln>
                <a:noFill/>
              </a:ln>
              <a:solidFill>
                <a:srgbClr val="CC0000"/>
              </a:solidFill>
              <a:effectLst/>
              <a:uLnTx/>
              <a:uFillTx/>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8">
            <a:extLst>
              <a:ext uri="{FF2B5EF4-FFF2-40B4-BE49-F238E27FC236}">
                <a16:creationId xmlns:a16="http://schemas.microsoft.com/office/drawing/2014/main" id="{37961367-C5B4-BA92-2C98-58E959DC8941}"/>
              </a:ext>
            </a:extLst>
          </p:cNvPr>
          <p:cNvSpPr/>
          <p:nvPr/>
        </p:nvSpPr>
        <p:spPr>
          <a:xfrm>
            <a:off x="0" y="6070499"/>
            <a:ext cx="12192000" cy="78750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B1CB5B26-404E-BDE3-AC4B-EF95FEC93A1E}"/>
              </a:ext>
            </a:extLst>
          </p:cNvPr>
          <p:cNvSpPr/>
          <p:nvPr/>
        </p:nvSpPr>
        <p:spPr>
          <a:xfrm>
            <a:off x="9709805" y="5539774"/>
            <a:ext cx="1749287" cy="410817"/>
          </a:xfrm>
          <a:prstGeom prst="rect">
            <a:avLst/>
          </a:prstGeom>
          <a:solidFill>
            <a:srgbClr val="1C9A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6">
            <a:extLst>
              <a:ext uri="{FF2B5EF4-FFF2-40B4-BE49-F238E27FC236}">
                <a16:creationId xmlns:a16="http://schemas.microsoft.com/office/drawing/2014/main" id="{28592EAC-F651-E7E2-483F-D040B24568B7}"/>
              </a:ext>
            </a:extLst>
          </p:cNvPr>
          <p:cNvSpPr/>
          <p:nvPr/>
        </p:nvSpPr>
        <p:spPr>
          <a:xfrm>
            <a:off x="9821055" y="5539774"/>
            <a:ext cx="1749287" cy="410817"/>
          </a:xfrm>
          <a:prstGeom prst="rect">
            <a:avLst/>
          </a:prstGeom>
          <a:solidFill>
            <a:srgbClr val="075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Inter" panose="02000503000000020004" pitchFamily="2" charset="0"/>
                <a:ea typeface="Inter" panose="02000503000000020004" pitchFamily="2" charset="0"/>
                <a:cs typeface="+mn-cs"/>
                <a:sym typeface="Arial"/>
              </a:rPr>
              <a:t>NFNRC</a:t>
            </a: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.ORG</a:t>
            </a:r>
          </a:p>
        </p:txBody>
      </p:sp>
      <p:pic>
        <p:nvPicPr>
          <p:cNvPr id="6" name="Picture 5" descr="Shape, arrow&#10;&#10;Description automatically generated">
            <a:extLst>
              <a:ext uri="{FF2B5EF4-FFF2-40B4-BE49-F238E27FC236}">
                <a16:creationId xmlns:a16="http://schemas.microsoft.com/office/drawing/2014/main" id="{4DD38406-02E1-4700-D84D-144D5DB84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5" y="4751898"/>
            <a:ext cx="1272033" cy="1318601"/>
          </a:xfrm>
          <a:prstGeom prst="rect">
            <a:avLst/>
          </a:prstGeom>
        </p:spPr>
      </p:pic>
      <p:pic>
        <p:nvPicPr>
          <p:cNvPr id="5" name="Google Shape;328;p1" descr="Text&#10;&#10;Description automatically generated with medium confidence">
            <a:extLst>
              <a:ext uri="{FF2B5EF4-FFF2-40B4-BE49-F238E27FC236}">
                <a16:creationId xmlns:a16="http://schemas.microsoft.com/office/drawing/2014/main" id="{C5785331-5811-84CE-AED8-B0114AC633B0}"/>
              </a:ext>
            </a:extLst>
          </p:cNvPr>
          <p:cNvPicPr preferRelativeResize="0"/>
          <p:nvPr/>
        </p:nvPicPr>
        <p:blipFill rotWithShape="1">
          <a:blip r:embed="rId4">
            <a:alphaModFix/>
          </a:blip>
          <a:srcRect/>
          <a:stretch/>
        </p:blipFill>
        <p:spPr>
          <a:xfrm>
            <a:off x="9076601" y="6215513"/>
            <a:ext cx="2493741" cy="497472"/>
          </a:xfrm>
          <a:prstGeom prst="rect">
            <a:avLst/>
          </a:prstGeom>
          <a:noFill/>
          <a:ln>
            <a:noFill/>
          </a:ln>
        </p:spPr>
      </p:pic>
      <p:sp>
        <p:nvSpPr>
          <p:cNvPr id="2" name="TextBox 1">
            <a:extLst>
              <a:ext uri="{FF2B5EF4-FFF2-40B4-BE49-F238E27FC236}">
                <a16:creationId xmlns:a16="http://schemas.microsoft.com/office/drawing/2014/main" id="{F198B097-9C96-BFCD-ABAF-33A806FA5C12}"/>
              </a:ext>
            </a:extLst>
          </p:cNvPr>
          <p:cNvSpPr txBox="1"/>
          <p:nvPr/>
        </p:nvSpPr>
        <p:spPr>
          <a:xfrm>
            <a:off x="1423418" y="1235501"/>
            <a:ext cx="8966200" cy="3754874"/>
          </a:xfrm>
          <a:prstGeom prst="rect">
            <a:avLst/>
          </a:prstGeom>
          <a:solidFill>
            <a:schemeClr val="accent3">
              <a:lumMod val="20000"/>
              <a:lumOff val="80000"/>
            </a:schemeClr>
          </a:solidFill>
          <a:ln w="57150">
            <a:solidFill>
              <a:srgbClr val="075368"/>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Calibri"/>
                <a:sym typeface="Calibri"/>
              </a:rPr>
              <a:t>Providing Leadership in Career Education and Workforce Development</a:t>
            </a:r>
            <a:br>
              <a:rPr kumimoji="0" lang="en-US" sz="4000" b="0" i="0" u="none" strike="noStrike" kern="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Calibri"/>
                <a:sym typeface="Calibri"/>
              </a:rPr>
            </a:br>
            <a:br>
              <a:rPr kumimoji="0" lang="en-US" sz="1400" b="1" i="0" u="none" strike="noStrike" kern="0" cap="none" spc="0" normalizeH="0" baseline="0" noProof="0" dirty="0">
                <a:ln>
                  <a:noFill/>
                </a:ln>
                <a:solidFill>
                  <a:srgbClr val="004056"/>
                </a:solidFill>
                <a:effectLst/>
                <a:uLnTx/>
                <a:uFillTx/>
                <a:latin typeface="Inter" panose="02000503000000020004" pitchFamily="2" charset="0"/>
                <a:ea typeface="Inter" panose="02000503000000020004" pitchFamily="2" charset="0"/>
                <a:cs typeface="Arial"/>
                <a:sym typeface="Arial"/>
              </a:rPr>
            </a:br>
            <a:r>
              <a:rPr kumimoji="0" lang="en-US" sz="3200" b="1" i="0" u="none" strike="noStrike" kern="0" cap="none" spc="0" normalizeH="0" baseline="0" noProof="0" dirty="0">
                <a:ln>
                  <a:noFill/>
                </a:ln>
                <a:solidFill>
                  <a:srgbClr val="004056"/>
                </a:solidFill>
                <a:effectLst/>
                <a:uLnTx/>
                <a:uFillTx/>
                <a:latin typeface="Inter" panose="02000503000000020004" pitchFamily="2" charset="0"/>
                <a:ea typeface="Inter" panose="02000503000000020004" pitchFamily="2" charset="0"/>
                <a:cs typeface="Arial"/>
                <a:sym typeface="Arial"/>
              </a:rPr>
              <a:t>The region so nice, they named us twice!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object 48">
            <a:extLst>
              <a:ext uri="{FF2B5EF4-FFF2-40B4-BE49-F238E27FC236}">
                <a16:creationId xmlns:a16="http://schemas.microsoft.com/office/drawing/2014/main" id="{35BC9712-8057-D340-400B-F6A88ED39D4B}"/>
              </a:ext>
            </a:extLst>
          </p:cNvPr>
          <p:cNvSpPr/>
          <p:nvPr/>
        </p:nvSpPr>
        <p:spPr>
          <a:xfrm>
            <a:off x="0" y="0"/>
            <a:ext cx="12192000" cy="78750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556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8">
            <a:extLst>
              <a:ext uri="{FF2B5EF4-FFF2-40B4-BE49-F238E27FC236}">
                <a16:creationId xmlns:a16="http://schemas.microsoft.com/office/drawing/2014/main" id="{37961367-C5B4-BA92-2C98-58E959DC8941}"/>
              </a:ext>
            </a:extLst>
          </p:cNvPr>
          <p:cNvSpPr/>
          <p:nvPr/>
        </p:nvSpPr>
        <p:spPr>
          <a:xfrm>
            <a:off x="0" y="6070499"/>
            <a:ext cx="12192000" cy="78750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B1CB5B26-404E-BDE3-AC4B-EF95FEC93A1E}"/>
              </a:ext>
            </a:extLst>
          </p:cNvPr>
          <p:cNvSpPr/>
          <p:nvPr/>
        </p:nvSpPr>
        <p:spPr>
          <a:xfrm>
            <a:off x="10218444" y="5524647"/>
            <a:ext cx="1749287" cy="410817"/>
          </a:xfrm>
          <a:prstGeom prst="rect">
            <a:avLst/>
          </a:prstGeom>
          <a:solidFill>
            <a:srgbClr val="1C9A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6">
            <a:extLst>
              <a:ext uri="{FF2B5EF4-FFF2-40B4-BE49-F238E27FC236}">
                <a16:creationId xmlns:a16="http://schemas.microsoft.com/office/drawing/2014/main" id="{28592EAC-F651-E7E2-483F-D040B24568B7}"/>
              </a:ext>
            </a:extLst>
          </p:cNvPr>
          <p:cNvSpPr/>
          <p:nvPr/>
        </p:nvSpPr>
        <p:spPr>
          <a:xfrm>
            <a:off x="10291328" y="5524648"/>
            <a:ext cx="1749287" cy="410817"/>
          </a:xfrm>
          <a:prstGeom prst="rect">
            <a:avLst/>
          </a:prstGeom>
          <a:solidFill>
            <a:srgbClr val="075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Inter" panose="02000503000000020004" pitchFamily="2" charset="0"/>
                <a:ea typeface="Inter" panose="02000503000000020004" pitchFamily="2" charset="0"/>
                <a:cs typeface="+mn-cs"/>
                <a:sym typeface="Arial"/>
              </a:rPr>
              <a:t>NFNRC</a:t>
            </a: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.ORG</a:t>
            </a:r>
          </a:p>
        </p:txBody>
      </p:sp>
      <p:pic>
        <p:nvPicPr>
          <p:cNvPr id="6" name="Picture 5" descr="Shape, arrow&#10;&#10;Description automatically generated">
            <a:extLst>
              <a:ext uri="{FF2B5EF4-FFF2-40B4-BE49-F238E27FC236}">
                <a16:creationId xmlns:a16="http://schemas.microsoft.com/office/drawing/2014/main" id="{4DD38406-02E1-4700-D84D-144D5DB84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6" y="4882785"/>
            <a:ext cx="1145768" cy="1187714"/>
          </a:xfrm>
          <a:prstGeom prst="rect">
            <a:avLst/>
          </a:prstGeom>
        </p:spPr>
      </p:pic>
      <p:sp>
        <p:nvSpPr>
          <p:cNvPr id="2" name="Google Shape;339;p2">
            <a:extLst>
              <a:ext uri="{FF2B5EF4-FFF2-40B4-BE49-F238E27FC236}">
                <a16:creationId xmlns:a16="http://schemas.microsoft.com/office/drawing/2014/main" id="{AAEABC5D-59DC-905A-D6F0-32C5BA1ADC16}"/>
              </a:ext>
            </a:extLst>
          </p:cNvPr>
          <p:cNvSpPr txBox="1"/>
          <p:nvPr/>
        </p:nvSpPr>
        <p:spPr>
          <a:xfrm>
            <a:off x="224269" y="356679"/>
            <a:ext cx="11816346" cy="584735"/>
          </a:xfrm>
          <a:prstGeom prst="rect">
            <a:avLst/>
          </a:prstGeom>
          <a:solidFill>
            <a:schemeClr val="accent3">
              <a:lumMod val="20000"/>
              <a:lumOff val="80000"/>
            </a:schemeClr>
          </a:solidFill>
          <a:ln w="28575" cap="flat" cmpd="sng">
            <a:solidFill>
              <a:srgbClr val="00405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Calibri"/>
                <a:sym typeface="Calibri"/>
              </a:rPr>
              <a:t>NORTH FAR NORTH REGIONAL CONSORTIA MISSION</a:t>
            </a:r>
            <a:endParaRPr kumimoji="0" sz="32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sp>
        <p:nvSpPr>
          <p:cNvPr id="3" name="Google Shape;337;p2">
            <a:extLst>
              <a:ext uri="{FF2B5EF4-FFF2-40B4-BE49-F238E27FC236}">
                <a16:creationId xmlns:a16="http://schemas.microsoft.com/office/drawing/2014/main" id="{959E3E89-F182-5DB1-651D-4EA3C21BB3ED}"/>
              </a:ext>
            </a:extLst>
          </p:cNvPr>
          <p:cNvSpPr txBox="1">
            <a:spLocks/>
          </p:cNvSpPr>
          <p:nvPr/>
        </p:nvSpPr>
        <p:spPr>
          <a:xfrm>
            <a:off x="787401" y="1206642"/>
            <a:ext cx="10071462" cy="435207"/>
          </a:xfrm>
          <a:prstGeom prst="rect">
            <a:avLst/>
          </a:prstGeom>
          <a:noFill/>
          <a:ln>
            <a:noFill/>
          </a:ln>
        </p:spPr>
        <p:txBody>
          <a:bodyPr spcFirstLastPara="1" vert="horz" wrap="square" lIns="91425" tIns="45700" rIns="91425" bIns="45700" rtlCol="0" anchor="t" anchorCtr="0">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2870" marR="731520" lvl="0" indent="0" algn="ctr"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8000" b="1" i="0" u="none" strike="noStrike" kern="120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rPr>
              <a:t>The Mission of the NFNRC is to:</a:t>
            </a:r>
            <a:br>
              <a:rPr kumimoji="0" lang="en-US" sz="8000" b="1" i="0" u="none" strike="noStrike" kern="120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rPr>
            </a:br>
            <a:br>
              <a:rPr kumimoji="0" lang="en-US" sz="8000" b="0" i="0" u="none" strike="noStrike" kern="1200" cap="none" spc="0" normalizeH="0" baseline="0" noProof="0" dirty="0">
                <a:ln>
                  <a:noFill/>
                </a:ln>
                <a:solidFill>
                  <a:prstClr val="black"/>
                </a:solidFill>
                <a:effectLst/>
                <a:uLnTx/>
                <a:uFillTx/>
                <a:latin typeface="Calibri Light" panose="020F0302020204030204"/>
                <a:ea typeface="+mj-ea"/>
                <a:cs typeface="+mj-cs"/>
                <a:sym typeface="Arial"/>
              </a:rPr>
            </a:br>
            <a:br>
              <a:rPr kumimoji="0" lang="en-US" sz="3200" b="0" i="0" u="none" strike="noStrike" kern="1200" cap="none" spc="0" normalizeH="0" baseline="0" noProof="0" dirty="0">
                <a:ln>
                  <a:noFill/>
                </a:ln>
                <a:solidFill>
                  <a:srgbClr val="000000"/>
                </a:solidFill>
                <a:effectLst/>
                <a:uLnTx/>
                <a:uFillTx/>
                <a:latin typeface="Noto Sans Symbols"/>
                <a:ea typeface="Noto Sans Symbols"/>
                <a:cs typeface="Noto Sans Symbols"/>
                <a:sym typeface="Noto Sans Symbols"/>
              </a:rPr>
            </a:br>
            <a:endParaRPr kumimoji="0" lang="en-US" sz="40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grpSp>
        <p:nvGrpSpPr>
          <p:cNvPr id="5" name="Google Shape;340;p2">
            <a:extLst>
              <a:ext uri="{FF2B5EF4-FFF2-40B4-BE49-F238E27FC236}">
                <a16:creationId xmlns:a16="http://schemas.microsoft.com/office/drawing/2014/main" id="{AE0E48C6-4932-22F3-2C18-1622EA2E5641}"/>
              </a:ext>
            </a:extLst>
          </p:cNvPr>
          <p:cNvGrpSpPr/>
          <p:nvPr/>
        </p:nvGrpSpPr>
        <p:grpSpPr>
          <a:xfrm>
            <a:off x="1120634" y="1716442"/>
            <a:ext cx="10045337" cy="3106600"/>
            <a:chOff x="0" y="971"/>
            <a:chExt cx="10045337" cy="3106600"/>
          </a:xfrm>
        </p:grpSpPr>
        <p:sp>
          <p:nvSpPr>
            <p:cNvPr id="10" name="Google Shape;341;p2">
              <a:extLst>
                <a:ext uri="{FF2B5EF4-FFF2-40B4-BE49-F238E27FC236}">
                  <a16:creationId xmlns:a16="http://schemas.microsoft.com/office/drawing/2014/main" id="{7ACFAF5C-4F3B-D330-17B8-EE2E1A622D88}"/>
                </a:ext>
              </a:extLst>
            </p:cNvPr>
            <p:cNvSpPr/>
            <p:nvPr/>
          </p:nvSpPr>
          <p:spPr>
            <a:xfrm>
              <a:off x="2009067" y="10111"/>
              <a:ext cx="8036270" cy="995705"/>
            </a:xfrm>
            <a:prstGeom prst="rect">
              <a:avLst/>
            </a:prstGeom>
            <a:solidFill>
              <a:srgbClr val="EDEAE6">
                <a:alpha val="89803"/>
              </a:srgbClr>
            </a:solidFill>
            <a:ln w="28575" cap="flat" cmpd="sng">
              <a:solidFill>
                <a:srgbClr val="004056">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11" name="Google Shape;342;p2">
              <a:extLst>
                <a:ext uri="{FF2B5EF4-FFF2-40B4-BE49-F238E27FC236}">
                  <a16:creationId xmlns:a16="http://schemas.microsoft.com/office/drawing/2014/main" id="{8674E4C6-91DA-A046-C388-38270DA4F037}"/>
                </a:ext>
              </a:extLst>
            </p:cNvPr>
            <p:cNvSpPr txBox="1"/>
            <p:nvPr/>
          </p:nvSpPr>
          <p:spPr>
            <a:xfrm>
              <a:off x="2009067" y="10111"/>
              <a:ext cx="8036270" cy="995705"/>
            </a:xfrm>
            <a:prstGeom prst="rect">
              <a:avLst/>
            </a:prstGeom>
            <a:noFill/>
            <a:ln>
              <a:noFill/>
            </a:ln>
          </p:spPr>
          <p:txBody>
            <a:bodyPr spcFirstLastPara="1" wrap="square" lIns="155925" tIns="252900" rIns="155925" bIns="252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75368"/>
                  </a:solidFill>
                  <a:effectLst/>
                  <a:uLnTx/>
                  <a:uFillTx/>
                  <a:latin typeface="Arial"/>
                  <a:ea typeface="Arial"/>
                  <a:cs typeface="Arial"/>
                  <a:sym typeface="Arial"/>
                </a:rPr>
                <a:t>Provide </a:t>
              </a:r>
              <a:r>
                <a:rPr kumimoji="0" lang="en-US" sz="17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rPr>
                <a:t>access</a:t>
              </a:r>
              <a:r>
                <a:rPr kumimoji="0" lang="en-US" sz="1700" b="0" i="0" u="none" strike="noStrike" kern="0" cap="none" spc="0" normalizeH="0" baseline="0" noProof="0" dirty="0">
                  <a:ln>
                    <a:noFill/>
                  </a:ln>
                  <a:solidFill>
                    <a:srgbClr val="075368"/>
                  </a:solidFill>
                  <a:effectLst/>
                  <a:uLnTx/>
                  <a:uFillTx/>
                  <a:latin typeface="Arial"/>
                  <a:ea typeface="Arial"/>
                  <a:cs typeface="Arial"/>
                  <a:sym typeface="Arial"/>
                </a:rPr>
                <a:t> to high quality post-secondary educational programs for immediate employment in living wage careers.  </a:t>
              </a:r>
              <a:endParaRPr kumimoji="0" sz="1400" b="0" i="0" u="none" strike="noStrike" kern="0" cap="none" spc="0" normalizeH="0" baseline="0" noProof="0" dirty="0">
                <a:ln>
                  <a:noFill/>
                </a:ln>
                <a:solidFill>
                  <a:srgbClr val="075368"/>
                </a:solidFill>
                <a:effectLst/>
                <a:uLnTx/>
                <a:uFillTx/>
                <a:latin typeface="Arial"/>
                <a:cs typeface="Arial"/>
                <a:sym typeface="Arial"/>
              </a:endParaRPr>
            </a:p>
          </p:txBody>
        </p:sp>
        <p:sp>
          <p:nvSpPr>
            <p:cNvPr id="12" name="Google Shape;343;p2">
              <a:extLst>
                <a:ext uri="{FF2B5EF4-FFF2-40B4-BE49-F238E27FC236}">
                  <a16:creationId xmlns:a16="http://schemas.microsoft.com/office/drawing/2014/main" id="{A133B642-1DD3-48DF-C558-B9929D166208}"/>
                </a:ext>
              </a:extLst>
            </p:cNvPr>
            <p:cNvSpPr/>
            <p:nvPr/>
          </p:nvSpPr>
          <p:spPr>
            <a:xfrm>
              <a:off x="0" y="971"/>
              <a:ext cx="2009067" cy="995705"/>
            </a:xfrm>
            <a:prstGeom prst="rect">
              <a:avLst/>
            </a:prstGeom>
            <a:solidFill>
              <a:srgbClr val="FFC44D"/>
            </a:solidFill>
            <a:ln w="28575" cap="flat" cmpd="sng">
              <a:solidFill>
                <a:srgbClr val="00405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13" name="Google Shape;344;p2">
              <a:extLst>
                <a:ext uri="{FF2B5EF4-FFF2-40B4-BE49-F238E27FC236}">
                  <a16:creationId xmlns:a16="http://schemas.microsoft.com/office/drawing/2014/main" id="{4483C7DE-AAFA-B1CF-0CF6-A806B84B0438}"/>
                </a:ext>
              </a:extLst>
            </p:cNvPr>
            <p:cNvSpPr txBox="1"/>
            <p:nvPr/>
          </p:nvSpPr>
          <p:spPr>
            <a:xfrm>
              <a:off x="0" y="971"/>
              <a:ext cx="2009067" cy="995705"/>
            </a:xfrm>
            <a:prstGeom prst="rect">
              <a:avLst/>
            </a:prstGeom>
            <a:solidFill>
              <a:schemeClr val="bg2">
                <a:lumMod val="90000"/>
              </a:schemeClr>
            </a:solidFill>
            <a:ln>
              <a:noFill/>
            </a:ln>
          </p:spPr>
          <p:txBody>
            <a:bodyPr spcFirstLastPara="1" wrap="square" lIns="106300" tIns="98350" rIns="106300" bIns="98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Calibri"/>
                  <a:sym typeface="Calibri"/>
                </a:rPr>
                <a:t>Provide</a:t>
              </a:r>
              <a:endParaRPr kumimoji="0" sz="14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sp>
          <p:nvSpPr>
            <p:cNvPr id="14" name="Google Shape;345;p2">
              <a:extLst>
                <a:ext uri="{FF2B5EF4-FFF2-40B4-BE49-F238E27FC236}">
                  <a16:creationId xmlns:a16="http://schemas.microsoft.com/office/drawing/2014/main" id="{DCCBECCE-EC20-B2B1-6FB4-9680C432E9C1}"/>
                </a:ext>
              </a:extLst>
            </p:cNvPr>
            <p:cNvSpPr/>
            <p:nvPr/>
          </p:nvSpPr>
          <p:spPr>
            <a:xfrm>
              <a:off x="2009067" y="1056418"/>
              <a:ext cx="8036270" cy="995705"/>
            </a:xfrm>
            <a:prstGeom prst="rect">
              <a:avLst/>
            </a:prstGeom>
            <a:solidFill>
              <a:srgbClr val="EDEAE6">
                <a:alpha val="89803"/>
              </a:srgbClr>
            </a:solidFill>
            <a:ln w="28575" cap="flat" cmpd="sng">
              <a:solidFill>
                <a:srgbClr val="004056">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15" name="Google Shape;346;p2">
              <a:extLst>
                <a:ext uri="{FF2B5EF4-FFF2-40B4-BE49-F238E27FC236}">
                  <a16:creationId xmlns:a16="http://schemas.microsoft.com/office/drawing/2014/main" id="{557C37A1-8706-EEF3-F06C-0EC2A0A09EE5}"/>
                </a:ext>
              </a:extLst>
            </p:cNvPr>
            <p:cNvSpPr txBox="1"/>
            <p:nvPr/>
          </p:nvSpPr>
          <p:spPr>
            <a:xfrm>
              <a:off x="2009067" y="1056418"/>
              <a:ext cx="8036270" cy="995705"/>
            </a:xfrm>
            <a:prstGeom prst="rect">
              <a:avLst/>
            </a:prstGeom>
            <a:noFill/>
            <a:ln>
              <a:noFill/>
            </a:ln>
          </p:spPr>
          <p:txBody>
            <a:bodyPr spcFirstLastPara="1" wrap="square" lIns="155925" tIns="252900" rIns="155925" bIns="252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75368"/>
                  </a:solidFill>
                  <a:effectLst/>
                  <a:uLnTx/>
                  <a:uFillTx/>
                  <a:latin typeface="Inter" panose="02000503000000020004" pitchFamily="2" charset="0"/>
                  <a:ea typeface="Inter" panose="02000503000000020004" pitchFamily="2" charset="0"/>
                  <a:cs typeface="Arial"/>
                  <a:sym typeface="Arial"/>
                </a:rPr>
                <a:t>Promote economic and workforce development that is responsive to local employer demand for workforce training to collectively support regional needs. </a:t>
              </a:r>
              <a:endParaRPr kumimoji="0" sz="1400" b="0" i="0" u="none" strike="noStrike" kern="0" cap="none" spc="0" normalizeH="0" baseline="0" noProof="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sp>
          <p:nvSpPr>
            <p:cNvPr id="16" name="Google Shape;347;p2">
              <a:extLst>
                <a:ext uri="{FF2B5EF4-FFF2-40B4-BE49-F238E27FC236}">
                  <a16:creationId xmlns:a16="http://schemas.microsoft.com/office/drawing/2014/main" id="{E091F06A-6DDF-66B0-2F56-414E5AB34CC5}"/>
                </a:ext>
              </a:extLst>
            </p:cNvPr>
            <p:cNvSpPr/>
            <p:nvPr/>
          </p:nvSpPr>
          <p:spPr>
            <a:xfrm>
              <a:off x="0" y="1056418"/>
              <a:ext cx="2009067" cy="995705"/>
            </a:xfrm>
            <a:prstGeom prst="rect">
              <a:avLst/>
            </a:prstGeom>
            <a:solidFill>
              <a:srgbClr val="FFC44D"/>
            </a:solidFill>
            <a:ln w="28575" cap="flat" cmpd="sng">
              <a:solidFill>
                <a:srgbClr val="00405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17" name="Google Shape;348;p2">
              <a:extLst>
                <a:ext uri="{FF2B5EF4-FFF2-40B4-BE49-F238E27FC236}">
                  <a16:creationId xmlns:a16="http://schemas.microsoft.com/office/drawing/2014/main" id="{8BABEF13-2B7E-3FBA-3F41-42257A739B81}"/>
                </a:ext>
              </a:extLst>
            </p:cNvPr>
            <p:cNvSpPr txBox="1"/>
            <p:nvPr/>
          </p:nvSpPr>
          <p:spPr>
            <a:xfrm>
              <a:off x="0" y="1056418"/>
              <a:ext cx="2009067" cy="995705"/>
            </a:xfrm>
            <a:prstGeom prst="rect">
              <a:avLst/>
            </a:prstGeom>
            <a:solidFill>
              <a:schemeClr val="bg2">
                <a:lumMod val="90000"/>
              </a:schemeClr>
            </a:solidFill>
            <a:ln>
              <a:noFill/>
            </a:ln>
          </p:spPr>
          <p:txBody>
            <a:bodyPr spcFirstLastPara="1" wrap="square" lIns="106300" tIns="98350" rIns="106300" bIns="98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Calibri"/>
                  <a:sym typeface="Calibri"/>
                </a:rPr>
                <a:t>Promote</a:t>
              </a:r>
              <a:endParaRPr kumimoji="0" sz="14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sp>
          <p:nvSpPr>
            <p:cNvPr id="18" name="Google Shape;349;p2">
              <a:extLst>
                <a:ext uri="{FF2B5EF4-FFF2-40B4-BE49-F238E27FC236}">
                  <a16:creationId xmlns:a16="http://schemas.microsoft.com/office/drawing/2014/main" id="{4C672D33-B338-E8AF-366E-BF53806AAC51}"/>
                </a:ext>
              </a:extLst>
            </p:cNvPr>
            <p:cNvSpPr/>
            <p:nvPr/>
          </p:nvSpPr>
          <p:spPr>
            <a:xfrm>
              <a:off x="2009067" y="2111866"/>
              <a:ext cx="8036270" cy="995705"/>
            </a:xfrm>
            <a:prstGeom prst="rect">
              <a:avLst/>
            </a:prstGeom>
            <a:solidFill>
              <a:srgbClr val="EDEAE6">
                <a:alpha val="89803"/>
              </a:srgbClr>
            </a:solidFill>
            <a:ln w="28575" cap="flat" cmpd="sng">
              <a:solidFill>
                <a:srgbClr val="004056">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19" name="Google Shape;350;p2">
              <a:extLst>
                <a:ext uri="{FF2B5EF4-FFF2-40B4-BE49-F238E27FC236}">
                  <a16:creationId xmlns:a16="http://schemas.microsoft.com/office/drawing/2014/main" id="{FE457E2D-4DA9-BD67-F918-E5C23659FEBD}"/>
                </a:ext>
              </a:extLst>
            </p:cNvPr>
            <p:cNvSpPr txBox="1"/>
            <p:nvPr/>
          </p:nvSpPr>
          <p:spPr>
            <a:xfrm>
              <a:off x="2009067" y="2111866"/>
              <a:ext cx="8036270" cy="995705"/>
            </a:xfrm>
            <a:prstGeom prst="rect">
              <a:avLst/>
            </a:prstGeom>
            <a:noFill/>
            <a:ln>
              <a:noFill/>
            </a:ln>
          </p:spPr>
          <p:txBody>
            <a:bodyPr spcFirstLastPara="1" wrap="square" lIns="155925" tIns="252900" rIns="155925" bIns="252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75368"/>
                  </a:solidFill>
                  <a:effectLst/>
                  <a:uLnTx/>
                  <a:uFillTx/>
                  <a:latin typeface="Inter" panose="02000503000000020004" pitchFamily="2" charset="0"/>
                  <a:ea typeface="Inter" panose="02000503000000020004" pitchFamily="2" charset="0"/>
                  <a:cs typeface="Arial"/>
                  <a:sym typeface="Arial"/>
                </a:rPr>
                <a:t>Advocate for policy and legislative actions that support inclusive workforce training and economic development.</a:t>
              </a:r>
              <a:endParaRPr kumimoji="0" sz="1400" b="0" i="0" u="none" strike="noStrike" kern="0" cap="none" spc="0" normalizeH="0" baseline="0" noProof="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sp>
          <p:nvSpPr>
            <p:cNvPr id="20" name="Google Shape;351;p2">
              <a:extLst>
                <a:ext uri="{FF2B5EF4-FFF2-40B4-BE49-F238E27FC236}">
                  <a16:creationId xmlns:a16="http://schemas.microsoft.com/office/drawing/2014/main" id="{0C137C8B-A0EA-B247-C0C3-963ECCE1D185}"/>
                </a:ext>
              </a:extLst>
            </p:cNvPr>
            <p:cNvSpPr/>
            <p:nvPr/>
          </p:nvSpPr>
          <p:spPr>
            <a:xfrm>
              <a:off x="0" y="2111866"/>
              <a:ext cx="2009067" cy="995705"/>
            </a:xfrm>
            <a:prstGeom prst="rect">
              <a:avLst/>
            </a:prstGeom>
            <a:solidFill>
              <a:srgbClr val="FFC44D"/>
            </a:solidFill>
            <a:ln w="28575" cap="flat" cmpd="sng">
              <a:solidFill>
                <a:srgbClr val="00405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75368"/>
                </a:solidFill>
                <a:effectLst/>
                <a:uLnTx/>
                <a:uFillTx/>
                <a:latin typeface="Arial"/>
                <a:cs typeface="Arial"/>
                <a:sym typeface="Arial"/>
              </a:endParaRPr>
            </a:p>
          </p:txBody>
        </p:sp>
        <p:sp>
          <p:nvSpPr>
            <p:cNvPr id="21" name="Google Shape;352;p2">
              <a:extLst>
                <a:ext uri="{FF2B5EF4-FFF2-40B4-BE49-F238E27FC236}">
                  <a16:creationId xmlns:a16="http://schemas.microsoft.com/office/drawing/2014/main" id="{6B78273B-4B2D-F4A7-BDBB-5CE0DD602D52}"/>
                </a:ext>
              </a:extLst>
            </p:cNvPr>
            <p:cNvSpPr txBox="1"/>
            <p:nvPr/>
          </p:nvSpPr>
          <p:spPr>
            <a:xfrm>
              <a:off x="0" y="2111866"/>
              <a:ext cx="2009067" cy="995705"/>
            </a:xfrm>
            <a:prstGeom prst="rect">
              <a:avLst/>
            </a:prstGeom>
            <a:solidFill>
              <a:schemeClr val="bg2">
                <a:lumMod val="90000"/>
              </a:schemeClr>
            </a:solidFill>
            <a:ln>
              <a:noFill/>
            </a:ln>
          </p:spPr>
          <p:txBody>
            <a:bodyPr spcFirstLastPara="1" wrap="square" lIns="106300" tIns="98350" rIns="106300" bIns="98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Calibri"/>
                  <a:sym typeface="Calibri"/>
                </a:rPr>
                <a:t>Advocate</a:t>
              </a:r>
              <a:endParaRPr kumimoji="0" sz="1400" b="0" i="0" u="none" strike="noStrike" kern="0" cap="none" spc="0" normalizeH="0" baseline="0" noProof="0" dirty="0">
                <a:ln>
                  <a:noFill/>
                </a:ln>
                <a:solidFill>
                  <a:srgbClr val="075368"/>
                </a:solidFill>
                <a:effectLst/>
                <a:uLnTx/>
                <a:uFillTx/>
                <a:latin typeface="Inter" panose="02000503000000020004" pitchFamily="2" charset="0"/>
                <a:ea typeface="Inter" panose="02000503000000020004" pitchFamily="2" charset="0"/>
                <a:cs typeface="Arial"/>
                <a:sym typeface="Arial"/>
              </a:endParaRPr>
            </a:p>
          </p:txBody>
        </p:sp>
      </p:grpSp>
    </p:spTree>
    <p:extLst>
      <p:ext uri="{BB962C8B-B14F-4D97-AF65-F5344CB8AC3E}">
        <p14:creationId xmlns:p14="http://schemas.microsoft.com/office/powerpoint/2010/main" val="695634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5981" y="547175"/>
            <a:ext cx="3634566" cy="1263213"/>
          </a:xfrm>
          <a:prstGeom prst="rect">
            <a:avLst/>
          </a:prstGeom>
        </p:spPr>
        <p:txBody>
          <a:bodyPr vert="horz" wrap="square" lIns="0" tIns="10714" rIns="0" bIns="0" rtlCol="0">
            <a:spAutoFit/>
          </a:bodyPr>
          <a:lstStyle/>
          <a:p>
            <a:pPr marL="10714" defTabSz="771388">
              <a:spcBef>
                <a:spcPts val="84"/>
              </a:spcBef>
            </a:pPr>
            <a:r>
              <a:rPr sz="3037" b="1" kern="0" spc="101" dirty="0">
                <a:solidFill>
                  <a:srgbClr val="ECC818"/>
                </a:solidFill>
                <a:latin typeface="Tahoma"/>
                <a:cs typeface="Tahoma"/>
              </a:rPr>
              <a:t>A.</a:t>
            </a:r>
            <a:r>
              <a:rPr sz="3037" b="1" kern="0" spc="-59" dirty="0">
                <a:solidFill>
                  <a:srgbClr val="ECC818"/>
                </a:solidFill>
                <a:latin typeface="Tahoma"/>
                <a:cs typeface="Tahoma"/>
              </a:rPr>
              <a:t> </a:t>
            </a:r>
            <a:r>
              <a:rPr sz="3037" b="1" kern="0" spc="-38" dirty="0">
                <a:solidFill>
                  <a:srgbClr val="ECC818"/>
                </a:solidFill>
                <a:latin typeface="Tahoma"/>
                <a:cs typeface="Tahoma"/>
              </a:rPr>
              <a:t>INTRODUCTION</a:t>
            </a:r>
            <a:endParaRPr sz="3037" kern="0">
              <a:solidFill>
                <a:sysClr val="windowText" lastClr="000000"/>
              </a:solidFill>
              <a:latin typeface="Tahoma"/>
              <a:cs typeface="Tahoma"/>
            </a:endParaRPr>
          </a:p>
          <a:p>
            <a:pPr marL="10714" marR="282842" defTabSz="771388">
              <a:lnSpc>
                <a:spcPct val="131600"/>
              </a:lnSpc>
              <a:spcBef>
                <a:spcPts val="1198"/>
              </a:spcBef>
            </a:pPr>
            <a:r>
              <a:rPr sz="801" kern="0" spc="46" dirty="0">
                <a:solidFill>
                  <a:srgbClr val="313131"/>
                </a:solidFill>
                <a:latin typeface="Tahoma"/>
                <a:cs typeface="Tahoma"/>
              </a:rPr>
              <a:t>The</a:t>
            </a:r>
            <a:r>
              <a:rPr sz="801" kern="0" spc="34" dirty="0">
                <a:solidFill>
                  <a:srgbClr val="313131"/>
                </a:solidFill>
                <a:latin typeface="Tahoma"/>
                <a:cs typeface="Tahoma"/>
              </a:rPr>
              <a:t> </a:t>
            </a:r>
            <a:r>
              <a:rPr sz="801" kern="0" spc="46" dirty="0">
                <a:solidFill>
                  <a:srgbClr val="313131"/>
                </a:solidFill>
                <a:latin typeface="Tahoma"/>
                <a:cs typeface="Tahoma"/>
              </a:rPr>
              <a:t>work</a:t>
            </a:r>
            <a:r>
              <a:rPr sz="801" kern="0" spc="38" dirty="0">
                <a:solidFill>
                  <a:srgbClr val="313131"/>
                </a:solidFill>
                <a:latin typeface="Tahoma"/>
                <a:cs typeface="Tahoma"/>
              </a:rPr>
              <a:t> </a:t>
            </a:r>
            <a:r>
              <a:rPr sz="801" kern="0" spc="46" dirty="0">
                <a:solidFill>
                  <a:srgbClr val="313131"/>
                </a:solidFill>
                <a:latin typeface="Tahoma"/>
                <a:cs typeface="Tahoma"/>
              </a:rPr>
              <a:t>of</a:t>
            </a:r>
            <a:r>
              <a:rPr sz="801" kern="0" spc="38" dirty="0">
                <a:solidFill>
                  <a:srgbClr val="313131"/>
                </a:solidFill>
                <a:latin typeface="Tahoma"/>
                <a:cs typeface="Tahoma"/>
              </a:rPr>
              <a:t> </a:t>
            </a:r>
            <a:r>
              <a:rPr sz="801" kern="0" dirty="0">
                <a:solidFill>
                  <a:srgbClr val="313131"/>
                </a:solidFill>
                <a:latin typeface="Tahoma"/>
                <a:cs typeface="Tahoma"/>
              </a:rPr>
              <a:t>the</a:t>
            </a:r>
            <a:r>
              <a:rPr sz="801" kern="0" spc="38" dirty="0">
                <a:solidFill>
                  <a:srgbClr val="313131"/>
                </a:solidFill>
                <a:latin typeface="Tahoma"/>
                <a:cs typeface="Tahoma"/>
              </a:rPr>
              <a:t> </a:t>
            </a:r>
            <a:r>
              <a:rPr sz="801" kern="0" spc="42" dirty="0">
                <a:solidFill>
                  <a:srgbClr val="313131"/>
                </a:solidFill>
                <a:latin typeface="Tahoma"/>
                <a:cs typeface="Tahoma"/>
              </a:rPr>
              <a:t>North</a:t>
            </a:r>
            <a:r>
              <a:rPr sz="801" kern="0" spc="38" dirty="0">
                <a:solidFill>
                  <a:srgbClr val="313131"/>
                </a:solidFill>
                <a:latin typeface="Tahoma"/>
                <a:cs typeface="Tahoma"/>
              </a:rPr>
              <a:t> </a:t>
            </a:r>
            <a:r>
              <a:rPr sz="801" kern="0" dirty="0">
                <a:solidFill>
                  <a:srgbClr val="313131"/>
                </a:solidFill>
                <a:latin typeface="Tahoma"/>
                <a:cs typeface="Tahoma"/>
              </a:rPr>
              <a:t>Far</a:t>
            </a:r>
            <a:r>
              <a:rPr sz="801" kern="0" spc="38" dirty="0">
                <a:solidFill>
                  <a:srgbClr val="313131"/>
                </a:solidFill>
                <a:latin typeface="Tahoma"/>
                <a:cs typeface="Tahoma"/>
              </a:rPr>
              <a:t> </a:t>
            </a:r>
            <a:r>
              <a:rPr sz="801" kern="0" spc="42" dirty="0">
                <a:solidFill>
                  <a:srgbClr val="313131"/>
                </a:solidFill>
                <a:latin typeface="Tahoma"/>
                <a:cs typeface="Tahoma"/>
              </a:rPr>
              <a:t>North</a:t>
            </a:r>
            <a:r>
              <a:rPr sz="801" kern="0" spc="34" dirty="0">
                <a:solidFill>
                  <a:srgbClr val="313131"/>
                </a:solidFill>
                <a:latin typeface="Tahoma"/>
                <a:cs typeface="Tahoma"/>
              </a:rPr>
              <a:t> </a:t>
            </a:r>
            <a:r>
              <a:rPr sz="801" kern="0" dirty="0">
                <a:solidFill>
                  <a:srgbClr val="313131"/>
                </a:solidFill>
                <a:latin typeface="Tahoma"/>
                <a:cs typeface="Tahoma"/>
              </a:rPr>
              <a:t>Regional</a:t>
            </a:r>
            <a:r>
              <a:rPr sz="801" kern="0" spc="38" dirty="0">
                <a:solidFill>
                  <a:srgbClr val="313131"/>
                </a:solidFill>
                <a:latin typeface="Tahoma"/>
                <a:cs typeface="Tahoma"/>
              </a:rPr>
              <a:t> </a:t>
            </a:r>
            <a:r>
              <a:rPr sz="801" kern="0" spc="42" dirty="0">
                <a:solidFill>
                  <a:srgbClr val="313131"/>
                </a:solidFill>
                <a:latin typeface="Tahoma"/>
                <a:cs typeface="Tahoma"/>
              </a:rPr>
              <a:t>Consortium</a:t>
            </a:r>
            <a:r>
              <a:rPr sz="801" kern="0" spc="38" dirty="0">
                <a:solidFill>
                  <a:srgbClr val="313131"/>
                </a:solidFill>
                <a:latin typeface="Tahoma"/>
                <a:cs typeface="Tahoma"/>
              </a:rPr>
              <a:t> </a:t>
            </a:r>
            <a:r>
              <a:rPr sz="801" kern="0" spc="51" dirty="0">
                <a:solidFill>
                  <a:srgbClr val="313131"/>
                </a:solidFill>
                <a:latin typeface="Tahoma"/>
                <a:cs typeface="Tahoma"/>
              </a:rPr>
              <a:t>(NFN</a:t>
            </a:r>
            <a:r>
              <a:rPr sz="801" kern="0" spc="38" dirty="0">
                <a:solidFill>
                  <a:srgbClr val="313131"/>
                </a:solidFill>
                <a:latin typeface="Tahoma"/>
                <a:cs typeface="Tahoma"/>
              </a:rPr>
              <a:t> </a:t>
            </a:r>
            <a:r>
              <a:rPr sz="801" kern="0" spc="21" dirty="0">
                <a:solidFill>
                  <a:srgbClr val="313131"/>
                </a:solidFill>
                <a:latin typeface="Tahoma"/>
                <a:cs typeface="Tahoma"/>
              </a:rPr>
              <a:t>RC) </a:t>
            </a:r>
            <a:r>
              <a:rPr sz="801" kern="0" spc="42" dirty="0">
                <a:solidFill>
                  <a:srgbClr val="313131"/>
                </a:solidFill>
                <a:latin typeface="Tahoma"/>
                <a:cs typeface="Tahoma"/>
              </a:rPr>
              <a:t>contributes</a:t>
            </a:r>
            <a:r>
              <a:rPr sz="801" kern="0" spc="72" dirty="0">
                <a:solidFill>
                  <a:srgbClr val="313131"/>
                </a:solidFill>
                <a:latin typeface="Tahoma"/>
                <a:cs typeface="Tahoma"/>
              </a:rPr>
              <a:t> </a:t>
            </a:r>
            <a:r>
              <a:rPr sz="801" kern="0" dirty="0">
                <a:solidFill>
                  <a:srgbClr val="313131"/>
                </a:solidFill>
                <a:latin typeface="Tahoma"/>
                <a:cs typeface="Tahoma"/>
              </a:rPr>
              <a:t>to</a:t>
            </a:r>
            <a:r>
              <a:rPr sz="801" kern="0" spc="72" dirty="0">
                <a:solidFill>
                  <a:srgbClr val="313131"/>
                </a:solidFill>
                <a:latin typeface="Tahoma"/>
                <a:cs typeface="Tahoma"/>
              </a:rPr>
              <a:t> </a:t>
            </a:r>
            <a:r>
              <a:rPr sz="801" kern="0" spc="46" dirty="0">
                <a:solidFill>
                  <a:srgbClr val="313131"/>
                </a:solidFill>
                <a:latin typeface="Tahoma"/>
                <a:cs typeface="Tahoma"/>
              </a:rPr>
              <a:t>and</a:t>
            </a:r>
            <a:r>
              <a:rPr sz="801" kern="0" spc="76" dirty="0">
                <a:solidFill>
                  <a:srgbClr val="313131"/>
                </a:solidFill>
                <a:latin typeface="Tahoma"/>
                <a:cs typeface="Tahoma"/>
              </a:rPr>
              <a:t> </a:t>
            </a:r>
            <a:r>
              <a:rPr sz="801" kern="0" dirty="0">
                <a:solidFill>
                  <a:srgbClr val="313131"/>
                </a:solidFill>
                <a:latin typeface="Tahoma"/>
                <a:cs typeface="Tahoma"/>
              </a:rPr>
              <a:t>is</a:t>
            </a:r>
            <a:r>
              <a:rPr sz="801" kern="0" spc="72" dirty="0">
                <a:solidFill>
                  <a:srgbClr val="313131"/>
                </a:solidFill>
                <a:latin typeface="Tahoma"/>
                <a:cs typeface="Tahoma"/>
              </a:rPr>
              <a:t> </a:t>
            </a:r>
            <a:r>
              <a:rPr sz="801" kern="0" spc="38" dirty="0">
                <a:solidFill>
                  <a:srgbClr val="313131"/>
                </a:solidFill>
                <a:latin typeface="Tahoma"/>
                <a:cs typeface="Tahoma"/>
              </a:rPr>
              <a:t>aligned</a:t>
            </a:r>
            <a:r>
              <a:rPr sz="801" kern="0" spc="76" dirty="0">
                <a:solidFill>
                  <a:srgbClr val="313131"/>
                </a:solidFill>
                <a:latin typeface="Tahoma"/>
                <a:cs typeface="Tahoma"/>
              </a:rPr>
              <a:t> </a:t>
            </a:r>
            <a:r>
              <a:rPr sz="801" kern="0" dirty="0">
                <a:solidFill>
                  <a:srgbClr val="313131"/>
                </a:solidFill>
                <a:latin typeface="Tahoma"/>
                <a:cs typeface="Tahoma"/>
              </a:rPr>
              <a:t>with</a:t>
            </a:r>
            <a:r>
              <a:rPr sz="801" kern="0" spc="72" dirty="0">
                <a:solidFill>
                  <a:srgbClr val="313131"/>
                </a:solidFill>
                <a:latin typeface="Tahoma"/>
                <a:cs typeface="Tahoma"/>
              </a:rPr>
              <a:t> </a:t>
            </a:r>
            <a:r>
              <a:rPr sz="801" kern="0" dirty="0">
                <a:solidFill>
                  <a:srgbClr val="313131"/>
                </a:solidFill>
                <a:latin typeface="Tahoma"/>
                <a:cs typeface="Tahoma"/>
              </a:rPr>
              <a:t>the</a:t>
            </a:r>
            <a:r>
              <a:rPr sz="801" kern="0" spc="76" dirty="0">
                <a:solidFill>
                  <a:srgbClr val="313131"/>
                </a:solidFill>
                <a:latin typeface="Tahoma"/>
                <a:cs typeface="Tahoma"/>
              </a:rPr>
              <a:t> </a:t>
            </a:r>
            <a:r>
              <a:rPr sz="801" kern="0" dirty="0">
                <a:solidFill>
                  <a:srgbClr val="313131"/>
                </a:solidFill>
                <a:latin typeface="Tahoma"/>
                <a:cs typeface="Tahoma"/>
              </a:rPr>
              <a:t>California</a:t>
            </a:r>
            <a:r>
              <a:rPr sz="801" kern="0" spc="72" dirty="0">
                <a:solidFill>
                  <a:srgbClr val="313131"/>
                </a:solidFill>
                <a:latin typeface="Tahoma"/>
                <a:cs typeface="Tahoma"/>
              </a:rPr>
              <a:t> </a:t>
            </a:r>
            <a:r>
              <a:rPr sz="801" kern="0" spc="42" dirty="0">
                <a:solidFill>
                  <a:srgbClr val="313131"/>
                </a:solidFill>
                <a:latin typeface="Tahoma"/>
                <a:cs typeface="Tahoma"/>
              </a:rPr>
              <a:t>Community</a:t>
            </a:r>
            <a:r>
              <a:rPr sz="801" kern="0" spc="76" dirty="0">
                <a:solidFill>
                  <a:srgbClr val="313131"/>
                </a:solidFill>
                <a:latin typeface="Tahoma"/>
                <a:cs typeface="Tahoma"/>
              </a:rPr>
              <a:t> </a:t>
            </a:r>
            <a:r>
              <a:rPr sz="801" kern="0" spc="42" dirty="0">
                <a:solidFill>
                  <a:srgbClr val="313131"/>
                </a:solidFill>
                <a:latin typeface="Tahoma"/>
                <a:cs typeface="Tahoma"/>
              </a:rPr>
              <a:t>College Chancellor's</a:t>
            </a:r>
            <a:r>
              <a:rPr sz="801" kern="0" spc="4" dirty="0">
                <a:solidFill>
                  <a:srgbClr val="313131"/>
                </a:solidFill>
                <a:latin typeface="Tahoma"/>
                <a:cs typeface="Tahoma"/>
              </a:rPr>
              <a:t> </a:t>
            </a:r>
            <a:r>
              <a:rPr sz="801" kern="0" spc="46" dirty="0">
                <a:solidFill>
                  <a:srgbClr val="313131"/>
                </a:solidFill>
                <a:latin typeface="Tahoma"/>
                <a:cs typeface="Tahoma"/>
              </a:rPr>
              <a:t>Offices'</a:t>
            </a:r>
            <a:r>
              <a:rPr sz="801" kern="0" spc="8" dirty="0">
                <a:solidFill>
                  <a:srgbClr val="313131"/>
                </a:solidFill>
                <a:latin typeface="Tahoma"/>
                <a:cs typeface="Tahoma"/>
              </a:rPr>
              <a:t> </a:t>
            </a:r>
            <a:r>
              <a:rPr sz="801" kern="0" spc="42" dirty="0">
                <a:solidFill>
                  <a:srgbClr val="313131"/>
                </a:solidFill>
                <a:latin typeface="Tahoma"/>
                <a:cs typeface="Tahoma"/>
              </a:rPr>
              <a:t>Vision</a:t>
            </a:r>
            <a:r>
              <a:rPr sz="801" kern="0" spc="8" dirty="0">
                <a:solidFill>
                  <a:srgbClr val="313131"/>
                </a:solidFill>
                <a:latin typeface="Tahoma"/>
                <a:cs typeface="Tahoma"/>
              </a:rPr>
              <a:t> </a:t>
            </a:r>
            <a:r>
              <a:rPr sz="801" kern="0" dirty="0">
                <a:solidFill>
                  <a:srgbClr val="313131"/>
                </a:solidFill>
                <a:latin typeface="Tahoma"/>
                <a:cs typeface="Tahoma"/>
              </a:rPr>
              <a:t>for</a:t>
            </a:r>
            <a:r>
              <a:rPr sz="801" kern="0" spc="8" dirty="0">
                <a:solidFill>
                  <a:srgbClr val="313131"/>
                </a:solidFill>
                <a:latin typeface="Tahoma"/>
                <a:cs typeface="Tahoma"/>
              </a:rPr>
              <a:t> </a:t>
            </a:r>
            <a:r>
              <a:rPr sz="801" kern="0" spc="55" dirty="0">
                <a:solidFill>
                  <a:srgbClr val="313131"/>
                </a:solidFill>
                <a:latin typeface="Tahoma"/>
                <a:cs typeface="Tahoma"/>
              </a:rPr>
              <a:t>Success,</a:t>
            </a:r>
            <a:r>
              <a:rPr sz="801" kern="0" spc="4" dirty="0">
                <a:solidFill>
                  <a:srgbClr val="313131"/>
                </a:solidFill>
                <a:latin typeface="Tahoma"/>
                <a:cs typeface="Tahoma"/>
              </a:rPr>
              <a:t> </a:t>
            </a:r>
            <a:r>
              <a:rPr sz="801" kern="0" spc="42" dirty="0">
                <a:solidFill>
                  <a:srgbClr val="313131"/>
                </a:solidFill>
                <a:latin typeface="Tahoma"/>
                <a:cs typeface="Tahoma"/>
              </a:rPr>
              <a:t>Strong</a:t>
            </a:r>
            <a:r>
              <a:rPr sz="801" kern="0" spc="8" dirty="0">
                <a:solidFill>
                  <a:srgbClr val="313131"/>
                </a:solidFill>
                <a:latin typeface="Tahoma"/>
                <a:cs typeface="Tahoma"/>
              </a:rPr>
              <a:t> </a:t>
            </a:r>
            <a:r>
              <a:rPr sz="801" kern="0" spc="46" dirty="0">
                <a:solidFill>
                  <a:srgbClr val="313131"/>
                </a:solidFill>
                <a:latin typeface="Tahoma"/>
                <a:cs typeface="Tahoma"/>
              </a:rPr>
              <a:t>Workforce</a:t>
            </a:r>
            <a:r>
              <a:rPr sz="801" kern="0" spc="8" dirty="0">
                <a:solidFill>
                  <a:srgbClr val="313131"/>
                </a:solidFill>
                <a:latin typeface="Tahoma"/>
                <a:cs typeface="Tahoma"/>
              </a:rPr>
              <a:t> </a:t>
            </a:r>
            <a:r>
              <a:rPr sz="801" kern="0" spc="34" dirty="0">
                <a:solidFill>
                  <a:srgbClr val="313131"/>
                </a:solidFill>
                <a:latin typeface="Tahoma"/>
                <a:cs typeface="Tahoma"/>
              </a:rPr>
              <a:t>Program </a:t>
            </a:r>
            <a:r>
              <a:rPr sz="801" kern="0" spc="46" dirty="0">
                <a:solidFill>
                  <a:srgbClr val="313131"/>
                </a:solidFill>
                <a:latin typeface="Tahoma"/>
                <a:cs typeface="Tahoma"/>
              </a:rPr>
              <a:t>and</a:t>
            </a:r>
            <a:r>
              <a:rPr sz="801" kern="0" spc="-21" dirty="0">
                <a:solidFill>
                  <a:srgbClr val="313131"/>
                </a:solidFill>
                <a:latin typeface="Tahoma"/>
                <a:cs typeface="Tahoma"/>
              </a:rPr>
              <a:t> </a:t>
            </a:r>
            <a:r>
              <a:rPr sz="801" kern="0" spc="-8" dirty="0">
                <a:solidFill>
                  <a:srgbClr val="313131"/>
                </a:solidFill>
                <a:latin typeface="Tahoma"/>
                <a:cs typeface="Tahoma"/>
              </a:rPr>
              <a:t>goals.</a:t>
            </a:r>
            <a:endParaRPr sz="801" kern="0">
              <a:solidFill>
                <a:sysClr val="windowText" lastClr="000000"/>
              </a:solidFill>
              <a:latin typeface="Tahoma"/>
              <a:cs typeface="Tahoma"/>
            </a:endParaRPr>
          </a:p>
        </p:txBody>
      </p:sp>
      <p:sp>
        <p:nvSpPr>
          <p:cNvPr id="3" name="object 3"/>
          <p:cNvSpPr txBox="1"/>
          <p:nvPr/>
        </p:nvSpPr>
        <p:spPr>
          <a:xfrm>
            <a:off x="554554" y="2022754"/>
            <a:ext cx="3249950" cy="1159053"/>
          </a:xfrm>
          <a:prstGeom prst="rect">
            <a:avLst/>
          </a:prstGeom>
        </p:spPr>
        <p:txBody>
          <a:bodyPr vert="horz" wrap="square" lIns="0" tIns="10178" rIns="0" bIns="0" rtlCol="0">
            <a:spAutoFit/>
          </a:bodyPr>
          <a:lstStyle/>
          <a:p>
            <a:pPr marL="32141" marR="25713" defTabSz="771388">
              <a:lnSpc>
                <a:spcPct val="131600"/>
              </a:lnSpc>
              <a:spcBef>
                <a:spcPts val="80"/>
              </a:spcBef>
            </a:pPr>
            <a:r>
              <a:rPr sz="801" kern="0" spc="72" dirty="0">
                <a:solidFill>
                  <a:srgbClr val="313131"/>
                </a:solidFill>
                <a:latin typeface="Tahoma"/>
                <a:cs typeface="Tahoma"/>
              </a:rPr>
              <a:t>NFN</a:t>
            </a:r>
            <a:r>
              <a:rPr sz="801" kern="0" spc="13" dirty="0">
                <a:solidFill>
                  <a:srgbClr val="313131"/>
                </a:solidFill>
                <a:latin typeface="Tahoma"/>
                <a:cs typeface="Tahoma"/>
              </a:rPr>
              <a:t> </a:t>
            </a:r>
            <a:r>
              <a:rPr sz="801" kern="0" spc="46" dirty="0">
                <a:solidFill>
                  <a:srgbClr val="313131"/>
                </a:solidFill>
                <a:latin typeface="Tahoma"/>
                <a:cs typeface="Tahoma"/>
              </a:rPr>
              <a:t>Career</a:t>
            </a:r>
            <a:r>
              <a:rPr sz="801" kern="0" spc="13" dirty="0">
                <a:solidFill>
                  <a:srgbClr val="313131"/>
                </a:solidFill>
                <a:latin typeface="Tahoma"/>
                <a:cs typeface="Tahoma"/>
              </a:rPr>
              <a:t> </a:t>
            </a:r>
            <a:r>
              <a:rPr sz="801" kern="0" spc="46" dirty="0">
                <a:solidFill>
                  <a:srgbClr val="313131"/>
                </a:solidFill>
                <a:latin typeface="Tahoma"/>
                <a:cs typeface="Tahoma"/>
              </a:rPr>
              <a:t>and</a:t>
            </a:r>
            <a:r>
              <a:rPr sz="801" kern="0" spc="13" dirty="0">
                <a:solidFill>
                  <a:srgbClr val="313131"/>
                </a:solidFill>
                <a:latin typeface="Tahoma"/>
                <a:cs typeface="Tahoma"/>
              </a:rPr>
              <a:t> </a:t>
            </a:r>
            <a:r>
              <a:rPr sz="801" kern="0" spc="46" dirty="0">
                <a:solidFill>
                  <a:srgbClr val="313131"/>
                </a:solidFill>
                <a:latin typeface="Tahoma"/>
                <a:cs typeface="Tahoma"/>
              </a:rPr>
              <a:t>Technical</a:t>
            </a:r>
            <a:r>
              <a:rPr sz="801" kern="0" spc="17" dirty="0">
                <a:solidFill>
                  <a:srgbClr val="313131"/>
                </a:solidFill>
                <a:latin typeface="Tahoma"/>
                <a:cs typeface="Tahoma"/>
              </a:rPr>
              <a:t> </a:t>
            </a:r>
            <a:r>
              <a:rPr sz="801" kern="0" spc="42" dirty="0">
                <a:solidFill>
                  <a:srgbClr val="313131"/>
                </a:solidFill>
                <a:latin typeface="Tahoma"/>
                <a:cs typeface="Tahoma"/>
              </a:rPr>
              <a:t>Education</a:t>
            </a:r>
            <a:r>
              <a:rPr sz="801" kern="0" spc="13" dirty="0">
                <a:solidFill>
                  <a:srgbClr val="313131"/>
                </a:solidFill>
                <a:latin typeface="Tahoma"/>
                <a:cs typeface="Tahoma"/>
              </a:rPr>
              <a:t> </a:t>
            </a:r>
            <a:r>
              <a:rPr sz="801" kern="0" dirty="0">
                <a:solidFill>
                  <a:srgbClr val="313131"/>
                </a:solidFill>
                <a:latin typeface="Tahoma"/>
                <a:cs typeface="Tahoma"/>
              </a:rPr>
              <a:t>(CTE)</a:t>
            </a:r>
            <a:r>
              <a:rPr sz="801" kern="0" spc="13" dirty="0">
                <a:solidFill>
                  <a:srgbClr val="313131"/>
                </a:solidFill>
                <a:latin typeface="Tahoma"/>
                <a:cs typeface="Tahoma"/>
              </a:rPr>
              <a:t> </a:t>
            </a:r>
            <a:r>
              <a:rPr sz="801" kern="0" spc="38" dirty="0">
                <a:solidFill>
                  <a:srgbClr val="313131"/>
                </a:solidFill>
                <a:latin typeface="Tahoma"/>
                <a:cs typeface="Tahoma"/>
              </a:rPr>
              <a:t>strategies,</a:t>
            </a:r>
            <a:r>
              <a:rPr sz="801" kern="0" spc="13" dirty="0">
                <a:solidFill>
                  <a:srgbClr val="313131"/>
                </a:solidFill>
                <a:latin typeface="Tahoma"/>
                <a:cs typeface="Tahoma"/>
              </a:rPr>
              <a:t> </a:t>
            </a:r>
            <a:r>
              <a:rPr sz="801" kern="0" spc="-8" dirty="0">
                <a:solidFill>
                  <a:srgbClr val="313131"/>
                </a:solidFill>
                <a:latin typeface="Tahoma"/>
                <a:cs typeface="Tahoma"/>
              </a:rPr>
              <a:t>activities, </a:t>
            </a:r>
            <a:r>
              <a:rPr sz="801" kern="0" spc="38" dirty="0">
                <a:solidFill>
                  <a:srgbClr val="313131"/>
                </a:solidFill>
                <a:latin typeface="Tahoma"/>
                <a:cs typeface="Tahoma"/>
              </a:rPr>
              <a:t>programs,</a:t>
            </a:r>
            <a:r>
              <a:rPr sz="801" kern="0" spc="25" dirty="0">
                <a:solidFill>
                  <a:srgbClr val="313131"/>
                </a:solidFill>
                <a:latin typeface="Tahoma"/>
                <a:cs typeface="Tahoma"/>
              </a:rPr>
              <a:t> </a:t>
            </a:r>
            <a:r>
              <a:rPr sz="801" kern="0" spc="46" dirty="0">
                <a:solidFill>
                  <a:srgbClr val="313131"/>
                </a:solidFill>
                <a:latin typeface="Tahoma"/>
                <a:cs typeface="Tahoma"/>
              </a:rPr>
              <a:t>and</a:t>
            </a:r>
            <a:r>
              <a:rPr sz="801" kern="0" spc="25" dirty="0">
                <a:solidFill>
                  <a:srgbClr val="313131"/>
                </a:solidFill>
                <a:latin typeface="Tahoma"/>
                <a:cs typeface="Tahoma"/>
              </a:rPr>
              <a:t> </a:t>
            </a:r>
            <a:r>
              <a:rPr sz="801" kern="0" spc="38" dirty="0">
                <a:solidFill>
                  <a:srgbClr val="313131"/>
                </a:solidFill>
                <a:latin typeface="Tahoma"/>
                <a:cs typeface="Tahoma"/>
              </a:rPr>
              <a:t>investment</a:t>
            </a:r>
            <a:r>
              <a:rPr sz="801" kern="0" spc="30" dirty="0">
                <a:solidFill>
                  <a:srgbClr val="313131"/>
                </a:solidFill>
                <a:latin typeface="Tahoma"/>
                <a:cs typeface="Tahoma"/>
              </a:rPr>
              <a:t> </a:t>
            </a:r>
            <a:r>
              <a:rPr sz="801" kern="0" spc="42" dirty="0">
                <a:solidFill>
                  <a:srgbClr val="313131"/>
                </a:solidFill>
                <a:latin typeface="Tahoma"/>
                <a:cs typeface="Tahoma"/>
              </a:rPr>
              <a:t>strategies</a:t>
            </a:r>
            <a:r>
              <a:rPr sz="801" kern="0" spc="25" dirty="0">
                <a:solidFill>
                  <a:srgbClr val="313131"/>
                </a:solidFill>
                <a:latin typeface="Tahoma"/>
                <a:cs typeface="Tahoma"/>
              </a:rPr>
              <a:t> </a:t>
            </a:r>
            <a:r>
              <a:rPr sz="801" kern="0" spc="46" dirty="0">
                <a:solidFill>
                  <a:srgbClr val="313131"/>
                </a:solidFill>
                <a:latin typeface="Tahoma"/>
                <a:cs typeface="Tahoma"/>
              </a:rPr>
              <a:t>presented</a:t>
            </a:r>
            <a:r>
              <a:rPr sz="801" kern="0" spc="30" dirty="0">
                <a:solidFill>
                  <a:srgbClr val="313131"/>
                </a:solidFill>
                <a:latin typeface="Tahoma"/>
                <a:cs typeface="Tahoma"/>
              </a:rPr>
              <a:t> </a:t>
            </a:r>
            <a:r>
              <a:rPr sz="801" kern="0" dirty="0">
                <a:solidFill>
                  <a:srgbClr val="313131"/>
                </a:solidFill>
                <a:latin typeface="Tahoma"/>
                <a:cs typeface="Tahoma"/>
              </a:rPr>
              <a:t>in</a:t>
            </a:r>
            <a:r>
              <a:rPr sz="801" kern="0" spc="25" dirty="0">
                <a:solidFill>
                  <a:srgbClr val="313131"/>
                </a:solidFill>
                <a:latin typeface="Tahoma"/>
                <a:cs typeface="Tahoma"/>
              </a:rPr>
              <a:t> </a:t>
            </a:r>
            <a:r>
              <a:rPr sz="801" kern="0" dirty="0">
                <a:solidFill>
                  <a:srgbClr val="313131"/>
                </a:solidFill>
                <a:latin typeface="Tahoma"/>
                <a:cs typeface="Tahoma"/>
              </a:rPr>
              <a:t>this</a:t>
            </a:r>
            <a:r>
              <a:rPr sz="801" kern="0" spc="30" dirty="0">
                <a:solidFill>
                  <a:srgbClr val="313131"/>
                </a:solidFill>
                <a:latin typeface="Tahoma"/>
                <a:cs typeface="Tahoma"/>
              </a:rPr>
              <a:t> </a:t>
            </a:r>
            <a:r>
              <a:rPr sz="801" kern="0" dirty="0">
                <a:solidFill>
                  <a:srgbClr val="313131"/>
                </a:solidFill>
                <a:latin typeface="Tahoma"/>
                <a:cs typeface="Tahoma"/>
              </a:rPr>
              <a:t>plan,</a:t>
            </a:r>
            <a:r>
              <a:rPr sz="801" kern="0" spc="25" dirty="0">
                <a:solidFill>
                  <a:srgbClr val="313131"/>
                </a:solidFill>
                <a:latin typeface="Tahoma"/>
                <a:cs typeface="Tahoma"/>
              </a:rPr>
              <a:t> </a:t>
            </a:r>
            <a:r>
              <a:rPr sz="801" kern="0" spc="-21" dirty="0">
                <a:solidFill>
                  <a:srgbClr val="313131"/>
                </a:solidFill>
                <a:latin typeface="Tahoma"/>
                <a:cs typeface="Tahoma"/>
              </a:rPr>
              <a:t>are </a:t>
            </a:r>
            <a:r>
              <a:rPr sz="801" kern="0" spc="38" dirty="0">
                <a:solidFill>
                  <a:srgbClr val="313131"/>
                </a:solidFill>
                <a:latin typeface="Tahoma"/>
                <a:cs typeface="Tahoma"/>
              </a:rPr>
              <a:t>aligned</a:t>
            </a:r>
            <a:r>
              <a:rPr sz="801" kern="0" spc="13" dirty="0">
                <a:solidFill>
                  <a:srgbClr val="313131"/>
                </a:solidFill>
                <a:latin typeface="Tahoma"/>
                <a:cs typeface="Tahoma"/>
              </a:rPr>
              <a:t> </a:t>
            </a:r>
            <a:r>
              <a:rPr sz="801" kern="0" dirty="0">
                <a:solidFill>
                  <a:srgbClr val="313131"/>
                </a:solidFill>
                <a:latin typeface="Tahoma"/>
                <a:cs typeface="Tahoma"/>
              </a:rPr>
              <a:t>with</a:t>
            </a:r>
            <a:r>
              <a:rPr sz="801" kern="0" spc="17" dirty="0">
                <a:solidFill>
                  <a:srgbClr val="313131"/>
                </a:solidFill>
                <a:latin typeface="Tahoma"/>
                <a:cs typeface="Tahoma"/>
              </a:rPr>
              <a:t> </a:t>
            </a:r>
            <a:r>
              <a:rPr sz="801" kern="0" spc="51" dirty="0">
                <a:solidFill>
                  <a:srgbClr val="313131"/>
                </a:solidFill>
                <a:latin typeface="Tahoma"/>
                <a:cs typeface="Tahoma"/>
              </a:rPr>
              <a:t>economic</a:t>
            </a:r>
            <a:r>
              <a:rPr sz="801" kern="0" spc="17" dirty="0">
                <a:solidFill>
                  <a:srgbClr val="313131"/>
                </a:solidFill>
                <a:latin typeface="Tahoma"/>
                <a:cs typeface="Tahoma"/>
              </a:rPr>
              <a:t> </a:t>
            </a:r>
            <a:r>
              <a:rPr sz="801" kern="0" spc="46" dirty="0">
                <a:solidFill>
                  <a:srgbClr val="313131"/>
                </a:solidFill>
                <a:latin typeface="Tahoma"/>
                <a:cs typeface="Tahoma"/>
              </a:rPr>
              <a:t>and</a:t>
            </a:r>
            <a:r>
              <a:rPr sz="801" kern="0" spc="17" dirty="0">
                <a:solidFill>
                  <a:srgbClr val="313131"/>
                </a:solidFill>
                <a:latin typeface="Tahoma"/>
                <a:cs typeface="Tahoma"/>
              </a:rPr>
              <a:t> </a:t>
            </a:r>
            <a:r>
              <a:rPr sz="801" kern="0" spc="46" dirty="0">
                <a:solidFill>
                  <a:srgbClr val="313131"/>
                </a:solidFill>
                <a:latin typeface="Tahoma"/>
                <a:cs typeface="Tahoma"/>
              </a:rPr>
              <a:t>workforce</a:t>
            </a:r>
            <a:r>
              <a:rPr sz="801" kern="0" spc="13" dirty="0">
                <a:solidFill>
                  <a:srgbClr val="313131"/>
                </a:solidFill>
                <a:latin typeface="Tahoma"/>
                <a:cs typeface="Tahoma"/>
              </a:rPr>
              <a:t> </a:t>
            </a:r>
            <a:r>
              <a:rPr sz="801" kern="0" spc="42" dirty="0">
                <a:solidFill>
                  <a:srgbClr val="313131"/>
                </a:solidFill>
                <a:latin typeface="Tahoma"/>
                <a:cs typeface="Tahoma"/>
              </a:rPr>
              <a:t>development</a:t>
            </a:r>
            <a:r>
              <a:rPr sz="801" kern="0" spc="17" dirty="0">
                <a:solidFill>
                  <a:srgbClr val="313131"/>
                </a:solidFill>
                <a:latin typeface="Tahoma"/>
                <a:cs typeface="Tahoma"/>
              </a:rPr>
              <a:t> </a:t>
            </a:r>
            <a:r>
              <a:rPr sz="801" kern="0" spc="38" dirty="0">
                <a:solidFill>
                  <a:srgbClr val="313131"/>
                </a:solidFill>
                <a:latin typeface="Tahoma"/>
                <a:cs typeface="Tahoma"/>
              </a:rPr>
              <a:t>partners</a:t>
            </a:r>
            <a:r>
              <a:rPr sz="801" kern="0" spc="17" dirty="0">
                <a:solidFill>
                  <a:srgbClr val="313131"/>
                </a:solidFill>
                <a:latin typeface="Tahoma"/>
                <a:cs typeface="Tahoma"/>
              </a:rPr>
              <a:t> </a:t>
            </a:r>
            <a:r>
              <a:rPr sz="801" kern="0" spc="25" dirty="0">
                <a:solidFill>
                  <a:srgbClr val="313131"/>
                </a:solidFill>
                <a:latin typeface="Tahoma"/>
                <a:cs typeface="Tahoma"/>
              </a:rPr>
              <a:t>and </a:t>
            </a:r>
            <a:r>
              <a:rPr sz="801" kern="0" spc="38" dirty="0">
                <a:solidFill>
                  <a:srgbClr val="313131"/>
                </a:solidFill>
                <a:latin typeface="Tahoma"/>
                <a:cs typeface="Tahoma"/>
              </a:rPr>
              <a:t>informed</a:t>
            </a:r>
            <a:r>
              <a:rPr sz="801" kern="0" spc="42" dirty="0">
                <a:solidFill>
                  <a:srgbClr val="313131"/>
                </a:solidFill>
                <a:latin typeface="Tahoma"/>
                <a:cs typeface="Tahoma"/>
              </a:rPr>
              <a:t> </a:t>
            </a:r>
            <a:r>
              <a:rPr sz="801" kern="0" spc="59" dirty="0">
                <a:solidFill>
                  <a:srgbClr val="313131"/>
                </a:solidFill>
                <a:latin typeface="Tahoma"/>
                <a:cs typeface="Tahoma"/>
              </a:rPr>
              <a:t>by</a:t>
            </a:r>
            <a:r>
              <a:rPr sz="801" kern="0" spc="46" dirty="0">
                <a:solidFill>
                  <a:srgbClr val="313131"/>
                </a:solidFill>
                <a:latin typeface="Tahoma"/>
                <a:cs typeface="Tahoma"/>
              </a:rPr>
              <a:t> </a:t>
            </a:r>
            <a:r>
              <a:rPr sz="801" kern="0" spc="42" dirty="0">
                <a:solidFill>
                  <a:srgbClr val="313131"/>
                </a:solidFill>
                <a:latin typeface="Tahoma"/>
                <a:cs typeface="Tahoma"/>
              </a:rPr>
              <a:t>data </a:t>
            </a:r>
            <a:r>
              <a:rPr sz="801" kern="0" spc="46" dirty="0">
                <a:solidFill>
                  <a:srgbClr val="313131"/>
                </a:solidFill>
                <a:latin typeface="Tahoma"/>
                <a:cs typeface="Tahoma"/>
              </a:rPr>
              <a:t>provided </a:t>
            </a:r>
            <a:r>
              <a:rPr sz="801" kern="0" dirty="0">
                <a:solidFill>
                  <a:srgbClr val="313131"/>
                </a:solidFill>
                <a:latin typeface="Tahoma"/>
                <a:cs typeface="Tahoma"/>
              </a:rPr>
              <a:t>from</a:t>
            </a:r>
            <a:r>
              <a:rPr sz="801" kern="0" spc="42" dirty="0">
                <a:solidFill>
                  <a:srgbClr val="313131"/>
                </a:solidFill>
                <a:latin typeface="Tahoma"/>
                <a:cs typeface="Tahoma"/>
              </a:rPr>
              <a:t> </a:t>
            </a:r>
            <a:r>
              <a:rPr sz="801" kern="0" dirty="0">
                <a:solidFill>
                  <a:srgbClr val="313131"/>
                </a:solidFill>
                <a:latin typeface="Tahoma"/>
                <a:cs typeface="Tahoma"/>
              </a:rPr>
              <a:t>multiple</a:t>
            </a:r>
            <a:r>
              <a:rPr sz="801" kern="0" spc="46" dirty="0">
                <a:solidFill>
                  <a:srgbClr val="313131"/>
                </a:solidFill>
                <a:latin typeface="Tahoma"/>
                <a:cs typeface="Tahoma"/>
              </a:rPr>
              <a:t> </a:t>
            </a:r>
            <a:r>
              <a:rPr sz="801" kern="0" spc="51" dirty="0">
                <a:solidFill>
                  <a:srgbClr val="313131"/>
                </a:solidFill>
                <a:latin typeface="Tahoma"/>
                <a:cs typeface="Tahoma"/>
              </a:rPr>
              <a:t>sources</a:t>
            </a:r>
            <a:r>
              <a:rPr sz="801" kern="0" spc="42" dirty="0">
                <a:solidFill>
                  <a:srgbClr val="313131"/>
                </a:solidFill>
                <a:latin typeface="Tahoma"/>
                <a:cs typeface="Tahoma"/>
              </a:rPr>
              <a:t> </a:t>
            </a:r>
            <a:r>
              <a:rPr sz="801" kern="0" spc="-8" dirty="0">
                <a:solidFill>
                  <a:srgbClr val="313131"/>
                </a:solidFill>
                <a:latin typeface="Tahoma"/>
                <a:cs typeface="Tahoma"/>
              </a:rPr>
              <a:t>including</a:t>
            </a:r>
            <a:endParaRPr sz="801" kern="0">
              <a:solidFill>
                <a:sysClr val="windowText" lastClr="000000"/>
              </a:solidFill>
              <a:latin typeface="Tahoma"/>
              <a:cs typeface="Tahoma"/>
            </a:endParaRPr>
          </a:p>
          <a:p>
            <a:pPr marL="32141" defTabSz="771388">
              <a:spcBef>
                <a:spcPts val="366"/>
              </a:spcBef>
            </a:pPr>
            <a:r>
              <a:rPr sz="295" kern="0" spc="160" dirty="0">
                <a:solidFill>
                  <a:srgbClr val="313131"/>
                </a:solidFill>
                <a:latin typeface="Times New Roman"/>
                <a:cs typeface="Times New Roman"/>
              </a:rPr>
              <a:t></a:t>
            </a:r>
            <a:r>
              <a:rPr sz="1202" kern="0" spc="240" baseline="5847" dirty="0">
                <a:solidFill>
                  <a:srgbClr val="313131"/>
                </a:solidFill>
                <a:latin typeface="Tahoma"/>
                <a:cs typeface="Tahoma"/>
              </a:rPr>
              <a:t>North</a:t>
            </a:r>
            <a:r>
              <a:rPr sz="1202" kern="0" spc="13" baseline="5847" dirty="0">
                <a:solidFill>
                  <a:srgbClr val="313131"/>
                </a:solidFill>
                <a:latin typeface="Tahoma"/>
                <a:cs typeface="Tahoma"/>
              </a:rPr>
              <a:t> </a:t>
            </a:r>
            <a:r>
              <a:rPr sz="1202" kern="0" baseline="5847" dirty="0">
                <a:solidFill>
                  <a:srgbClr val="313131"/>
                </a:solidFill>
                <a:latin typeface="Tahoma"/>
                <a:cs typeface="Tahoma"/>
              </a:rPr>
              <a:t>Far</a:t>
            </a:r>
            <a:r>
              <a:rPr sz="1202" kern="0" spc="19" baseline="5847" dirty="0">
                <a:solidFill>
                  <a:srgbClr val="313131"/>
                </a:solidFill>
                <a:latin typeface="Tahoma"/>
                <a:cs typeface="Tahoma"/>
              </a:rPr>
              <a:t> </a:t>
            </a:r>
            <a:r>
              <a:rPr sz="1202" kern="0" spc="63" baseline="5847" dirty="0">
                <a:solidFill>
                  <a:srgbClr val="313131"/>
                </a:solidFill>
                <a:latin typeface="Tahoma"/>
                <a:cs typeface="Tahoma"/>
              </a:rPr>
              <a:t>North</a:t>
            </a:r>
            <a:r>
              <a:rPr sz="1202" kern="0" spc="19" baseline="5847" dirty="0">
                <a:solidFill>
                  <a:srgbClr val="313131"/>
                </a:solidFill>
                <a:latin typeface="Tahoma"/>
                <a:cs typeface="Tahoma"/>
              </a:rPr>
              <a:t> </a:t>
            </a:r>
            <a:r>
              <a:rPr sz="1202" kern="0" spc="69" baseline="5847" dirty="0">
                <a:solidFill>
                  <a:srgbClr val="313131"/>
                </a:solidFill>
                <a:latin typeface="Tahoma"/>
                <a:cs typeface="Tahoma"/>
              </a:rPr>
              <a:t>Center</a:t>
            </a:r>
            <a:r>
              <a:rPr sz="1202" kern="0" spc="19" baseline="5847" dirty="0">
                <a:solidFill>
                  <a:srgbClr val="313131"/>
                </a:solidFill>
                <a:latin typeface="Tahoma"/>
                <a:cs typeface="Tahoma"/>
              </a:rPr>
              <a:t> </a:t>
            </a:r>
            <a:r>
              <a:rPr sz="1202" kern="0" spc="69" baseline="5847" dirty="0">
                <a:solidFill>
                  <a:srgbClr val="313131"/>
                </a:solidFill>
                <a:latin typeface="Tahoma"/>
                <a:cs typeface="Tahoma"/>
              </a:rPr>
              <a:t>of</a:t>
            </a:r>
            <a:r>
              <a:rPr sz="1202" kern="0" spc="19" baseline="5847" dirty="0">
                <a:solidFill>
                  <a:srgbClr val="313131"/>
                </a:solidFill>
                <a:latin typeface="Tahoma"/>
                <a:cs typeface="Tahoma"/>
              </a:rPr>
              <a:t> </a:t>
            </a:r>
            <a:r>
              <a:rPr sz="1202" kern="0" spc="57" baseline="5847" dirty="0">
                <a:solidFill>
                  <a:srgbClr val="313131"/>
                </a:solidFill>
                <a:latin typeface="Tahoma"/>
                <a:cs typeface="Tahoma"/>
              </a:rPr>
              <a:t>Excellence</a:t>
            </a:r>
            <a:endParaRPr sz="1202" kern="0" baseline="5847">
              <a:solidFill>
                <a:sysClr val="windowText" lastClr="000000"/>
              </a:solidFill>
              <a:latin typeface="Tahoma"/>
              <a:cs typeface="Tahoma"/>
            </a:endParaRPr>
          </a:p>
          <a:p>
            <a:pPr marL="32141" defTabSz="771388">
              <a:spcBef>
                <a:spcPts val="240"/>
              </a:spcBef>
            </a:pPr>
            <a:r>
              <a:rPr sz="443" kern="0" spc="190" baseline="-23809" dirty="0">
                <a:solidFill>
                  <a:srgbClr val="313131"/>
                </a:solidFill>
                <a:latin typeface="Times New Roman"/>
                <a:cs typeface="Times New Roman"/>
              </a:rPr>
              <a:t></a:t>
            </a:r>
            <a:r>
              <a:rPr sz="801" kern="0" spc="127" dirty="0">
                <a:solidFill>
                  <a:srgbClr val="313131"/>
                </a:solidFill>
                <a:latin typeface="Tahoma"/>
                <a:cs typeface="Tahoma"/>
              </a:rPr>
              <a:t>Economic</a:t>
            </a:r>
            <a:r>
              <a:rPr sz="801" kern="0" spc="-13" dirty="0">
                <a:solidFill>
                  <a:srgbClr val="313131"/>
                </a:solidFill>
                <a:latin typeface="Tahoma"/>
                <a:cs typeface="Tahoma"/>
              </a:rPr>
              <a:t> </a:t>
            </a:r>
            <a:r>
              <a:rPr sz="801" kern="0" spc="51" dirty="0">
                <a:solidFill>
                  <a:srgbClr val="313131"/>
                </a:solidFill>
                <a:latin typeface="Tahoma"/>
                <a:cs typeface="Tahoma"/>
              </a:rPr>
              <a:t>Forensics</a:t>
            </a:r>
            <a:r>
              <a:rPr sz="801" kern="0" spc="-8" dirty="0">
                <a:solidFill>
                  <a:srgbClr val="313131"/>
                </a:solidFill>
                <a:latin typeface="Tahoma"/>
                <a:cs typeface="Tahoma"/>
              </a:rPr>
              <a:t> </a:t>
            </a:r>
            <a:r>
              <a:rPr sz="801" kern="0" spc="46" dirty="0">
                <a:solidFill>
                  <a:srgbClr val="313131"/>
                </a:solidFill>
                <a:latin typeface="Tahoma"/>
                <a:cs typeface="Tahoma"/>
              </a:rPr>
              <a:t>and</a:t>
            </a:r>
            <a:r>
              <a:rPr sz="801" kern="0" spc="-8" dirty="0">
                <a:solidFill>
                  <a:srgbClr val="313131"/>
                </a:solidFill>
                <a:latin typeface="Tahoma"/>
                <a:cs typeface="Tahoma"/>
              </a:rPr>
              <a:t> </a:t>
            </a:r>
            <a:r>
              <a:rPr sz="801" kern="0" spc="34" dirty="0">
                <a:solidFill>
                  <a:srgbClr val="313131"/>
                </a:solidFill>
                <a:latin typeface="Tahoma"/>
                <a:cs typeface="Tahoma"/>
              </a:rPr>
              <a:t>Analytics</a:t>
            </a:r>
            <a:endParaRPr sz="801" kern="0">
              <a:solidFill>
                <a:sysClr val="windowText" lastClr="000000"/>
              </a:solidFill>
              <a:latin typeface="Tahoma"/>
              <a:cs typeface="Tahoma"/>
            </a:endParaRPr>
          </a:p>
          <a:p>
            <a:pPr marL="32141" defTabSz="771388">
              <a:spcBef>
                <a:spcPts val="366"/>
              </a:spcBef>
            </a:pPr>
            <a:r>
              <a:rPr sz="443" kern="0" spc="266" baseline="-23809" dirty="0">
                <a:solidFill>
                  <a:srgbClr val="313131"/>
                </a:solidFill>
                <a:latin typeface="Times New Roman"/>
                <a:cs typeface="Times New Roman"/>
              </a:rPr>
              <a:t></a:t>
            </a:r>
            <a:r>
              <a:rPr sz="801" kern="0" spc="177" dirty="0">
                <a:solidFill>
                  <a:srgbClr val="313131"/>
                </a:solidFill>
                <a:latin typeface="Tahoma"/>
                <a:cs typeface="Tahoma"/>
              </a:rPr>
              <a:t>U.S.</a:t>
            </a:r>
            <a:r>
              <a:rPr sz="801" kern="0" spc="-13" dirty="0">
                <a:solidFill>
                  <a:srgbClr val="313131"/>
                </a:solidFill>
                <a:latin typeface="Tahoma"/>
                <a:cs typeface="Tahoma"/>
              </a:rPr>
              <a:t> </a:t>
            </a:r>
            <a:r>
              <a:rPr sz="801" kern="0" spc="59" dirty="0">
                <a:solidFill>
                  <a:srgbClr val="313131"/>
                </a:solidFill>
                <a:latin typeface="Tahoma"/>
                <a:cs typeface="Tahoma"/>
              </a:rPr>
              <a:t>Census</a:t>
            </a:r>
            <a:r>
              <a:rPr sz="801" kern="0" spc="-13" dirty="0">
                <a:solidFill>
                  <a:srgbClr val="313131"/>
                </a:solidFill>
                <a:latin typeface="Tahoma"/>
                <a:cs typeface="Tahoma"/>
              </a:rPr>
              <a:t> </a:t>
            </a:r>
            <a:r>
              <a:rPr sz="801" kern="0" spc="-8" dirty="0">
                <a:solidFill>
                  <a:srgbClr val="313131"/>
                </a:solidFill>
                <a:latin typeface="Tahoma"/>
                <a:cs typeface="Tahoma"/>
              </a:rPr>
              <a:t>Bureau</a:t>
            </a:r>
            <a:endParaRPr sz="801" kern="0">
              <a:solidFill>
                <a:sysClr val="windowText" lastClr="000000"/>
              </a:solidFill>
              <a:latin typeface="Tahoma"/>
              <a:cs typeface="Tahoma"/>
            </a:endParaRPr>
          </a:p>
        </p:txBody>
      </p:sp>
      <p:sp>
        <p:nvSpPr>
          <p:cNvPr id="4" name="object 4"/>
          <p:cNvSpPr txBox="1"/>
          <p:nvPr/>
        </p:nvSpPr>
        <p:spPr>
          <a:xfrm>
            <a:off x="575980" y="3280731"/>
            <a:ext cx="126420" cy="57837"/>
          </a:xfrm>
          <a:prstGeom prst="rect">
            <a:avLst/>
          </a:prstGeom>
        </p:spPr>
        <p:txBody>
          <a:bodyPr vert="horz" wrap="square" lIns="0" tIns="12320" rIns="0" bIns="0" rtlCol="0">
            <a:spAutoFit/>
          </a:bodyPr>
          <a:lstStyle/>
          <a:p>
            <a:pPr marL="10714" defTabSz="771388">
              <a:spcBef>
                <a:spcPts val="96"/>
              </a:spcBef>
            </a:pPr>
            <a:r>
              <a:rPr sz="295" kern="0" spc="759" dirty="0">
                <a:solidFill>
                  <a:srgbClr val="313131"/>
                </a:solidFill>
                <a:latin typeface="Times New Roman"/>
                <a:cs typeface="Times New Roman"/>
              </a:rPr>
              <a:t></a:t>
            </a:r>
            <a:endParaRPr sz="295" kern="0">
              <a:solidFill>
                <a:sysClr val="windowText" lastClr="000000"/>
              </a:solidFill>
              <a:latin typeface="Times New Roman"/>
              <a:cs typeface="Times New Roman"/>
            </a:endParaRPr>
          </a:p>
        </p:txBody>
      </p:sp>
      <p:sp>
        <p:nvSpPr>
          <p:cNvPr id="5" name="object 5"/>
          <p:cNvSpPr txBox="1"/>
          <p:nvPr/>
        </p:nvSpPr>
        <p:spPr>
          <a:xfrm>
            <a:off x="554553" y="3368133"/>
            <a:ext cx="818514" cy="136762"/>
          </a:xfrm>
          <a:prstGeom prst="rect">
            <a:avLst/>
          </a:prstGeom>
        </p:spPr>
        <p:txBody>
          <a:bodyPr vert="horz" wrap="square" lIns="0" tIns="13392" rIns="0" bIns="0" rtlCol="0">
            <a:spAutoFit/>
          </a:bodyPr>
          <a:lstStyle/>
          <a:p>
            <a:pPr marL="32141" defTabSz="771388">
              <a:spcBef>
                <a:spcPts val="105"/>
              </a:spcBef>
            </a:pPr>
            <a:r>
              <a:rPr sz="443" kern="0" spc="145" baseline="-23809" dirty="0">
                <a:solidFill>
                  <a:srgbClr val="313131"/>
                </a:solidFill>
                <a:latin typeface="Times New Roman"/>
                <a:cs typeface="Times New Roman"/>
              </a:rPr>
              <a:t></a:t>
            </a:r>
            <a:r>
              <a:rPr sz="801" kern="0" spc="96" dirty="0">
                <a:solidFill>
                  <a:srgbClr val="313131"/>
                </a:solidFill>
                <a:latin typeface="Tahoma"/>
                <a:cs typeface="Tahoma"/>
              </a:rPr>
              <a:t>Launchboard</a:t>
            </a:r>
            <a:endParaRPr sz="801" kern="0">
              <a:solidFill>
                <a:sysClr val="windowText" lastClr="000000"/>
              </a:solidFill>
              <a:latin typeface="Tahoma"/>
              <a:cs typeface="Tahoma"/>
            </a:endParaRPr>
          </a:p>
        </p:txBody>
      </p:sp>
      <p:sp>
        <p:nvSpPr>
          <p:cNvPr id="6" name="object 6"/>
          <p:cNvSpPr txBox="1"/>
          <p:nvPr/>
        </p:nvSpPr>
        <p:spPr>
          <a:xfrm>
            <a:off x="575980" y="3610244"/>
            <a:ext cx="126420" cy="57837"/>
          </a:xfrm>
          <a:prstGeom prst="rect">
            <a:avLst/>
          </a:prstGeom>
        </p:spPr>
        <p:txBody>
          <a:bodyPr vert="horz" wrap="square" lIns="0" tIns="12320" rIns="0" bIns="0" rtlCol="0">
            <a:spAutoFit/>
          </a:bodyPr>
          <a:lstStyle/>
          <a:p>
            <a:pPr marL="10714" defTabSz="771388">
              <a:spcBef>
                <a:spcPts val="96"/>
              </a:spcBef>
            </a:pPr>
            <a:r>
              <a:rPr sz="295" kern="0" spc="759" dirty="0">
                <a:solidFill>
                  <a:srgbClr val="313131"/>
                </a:solidFill>
                <a:latin typeface="Times New Roman"/>
                <a:cs typeface="Times New Roman"/>
              </a:rPr>
              <a:t></a:t>
            </a:r>
            <a:endParaRPr sz="295" kern="0">
              <a:solidFill>
                <a:sysClr val="windowText" lastClr="000000"/>
              </a:solidFill>
              <a:latin typeface="Times New Roman"/>
              <a:cs typeface="Times New Roman"/>
            </a:endParaRPr>
          </a:p>
        </p:txBody>
      </p:sp>
      <p:sp>
        <p:nvSpPr>
          <p:cNvPr id="7" name="object 7"/>
          <p:cNvSpPr txBox="1"/>
          <p:nvPr/>
        </p:nvSpPr>
        <p:spPr>
          <a:xfrm>
            <a:off x="554553" y="3697647"/>
            <a:ext cx="1133492" cy="136762"/>
          </a:xfrm>
          <a:prstGeom prst="rect">
            <a:avLst/>
          </a:prstGeom>
        </p:spPr>
        <p:txBody>
          <a:bodyPr vert="horz" wrap="square" lIns="0" tIns="13392" rIns="0" bIns="0" rtlCol="0">
            <a:spAutoFit/>
          </a:bodyPr>
          <a:lstStyle/>
          <a:p>
            <a:pPr marL="32141" defTabSz="771388">
              <a:spcBef>
                <a:spcPts val="105"/>
              </a:spcBef>
            </a:pPr>
            <a:r>
              <a:rPr sz="443" kern="0" spc="183" baseline="-23809" dirty="0">
                <a:solidFill>
                  <a:srgbClr val="313131"/>
                </a:solidFill>
                <a:latin typeface="Times New Roman"/>
                <a:cs typeface="Times New Roman"/>
              </a:rPr>
              <a:t></a:t>
            </a:r>
            <a:r>
              <a:rPr sz="801" kern="0" spc="122" dirty="0">
                <a:solidFill>
                  <a:srgbClr val="313131"/>
                </a:solidFill>
                <a:latin typeface="Tahoma"/>
                <a:cs typeface="Tahoma"/>
              </a:rPr>
              <a:t>Personal</a:t>
            </a:r>
            <a:r>
              <a:rPr sz="801" kern="0" spc="-4" dirty="0">
                <a:solidFill>
                  <a:srgbClr val="313131"/>
                </a:solidFill>
                <a:latin typeface="Tahoma"/>
                <a:cs typeface="Tahoma"/>
              </a:rPr>
              <a:t> </a:t>
            </a:r>
            <a:r>
              <a:rPr sz="801" kern="0" spc="30" dirty="0">
                <a:solidFill>
                  <a:srgbClr val="313131"/>
                </a:solidFill>
                <a:latin typeface="Tahoma"/>
                <a:cs typeface="Tahoma"/>
              </a:rPr>
              <a:t>interviews</a:t>
            </a:r>
            <a:endParaRPr sz="801" kern="0">
              <a:solidFill>
                <a:sysClr val="windowText" lastClr="000000"/>
              </a:solidFill>
              <a:latin typeface="Tahoma"/>
              <a:cs typeface="Tahoma"/>
            </a:endParaRPr>
          </a:p>
        </p:txBody>
      </p:sp>
      <p:sp>
        <p:nvSpPr>
          <p:cNvPr id="8" name="object 8"/>
          <p:cNvSpPr txBox="1"/>
          <p:nvPr/>
        </p:nvSpPr>
        <p:spPr>
          <a:xfrm>
            <a:off x="680460" y="3199358"/>
            <a:ext cx="2434115" cy="136762"/>
          </a:xfrm>
          <a:prstGeom prst="rect">
            <a:avLst/>
          </a:prstGeom>
        </p:spPr>
        <p:txBody>
          <a:bodyPr vert="horz" wrap="square" lIns="0" tIns="13392" rIns="0" bIns="0" rtlCol="0">
            <a:spAutoFit/>
          </a:bodyPr>
          <a:lstStyle/>
          <a:p>
            <a:pPr marL="10714" defTabSz="771388">
              <a:spcBef>
                <a:spcPts val="105"/>
              </a:spcBef>
            </a:pPr>
            <a:r>
              <a:rPr sz="801" kern="0" dirty="0">
                <a:solidFill>
                  <a:srgbClr val="313131"/>
                </a:solidFill>
                <a:latin typeface="Tahoma"/>
                <a:cs typeface="Tahoma"/>
              </a:rPr>
              <a:t>California</a:t>
            </a:r>
            <a:r>
              <a:rPr sz="801" kern="0" spc="118" dirty="0">
                <a:solidFill>
                  <a:srgbClr val="313131"/>
                </a:solidFill>
                <a:latin typeface="Tahoma"/>
                <a:cs typeface="Tahoma"/>
              </a:rPr>
              <a:t> </a:t>
            </a:r>
            <a:r>
              <a:rPr sz="801" kern="0" spc="38" dirty="0">
                <a:solidFill>
                  <a:srgbClr val="313131"/>
                </a:solidFill>
                <a:latin typeface="Tahoma"/>
                <a:cs typeface="Tahoma"/>
              </a:rPr>
              <a:t>Employment</a:t>
            </a:r>
            <a:r>
              <a:rPr sz="801" kern="0" spc="122" dirty="0">
                <a:solidFill>
                  <a:srgbClr val="313131"/>
                </a:solidFill>
                <a:latin typeface="Tahoma"/>
                <a:cs typeface="Tahoma"/>
              </a:rPr>
              <a:t> </a:t>
            </a:r>
            <a:r>
              <a:rPr sz="801" kern="0" spc="42" dirty="0">
                <a:solidFill>
                  <a:srgbClr val="313131"/>
                </a:solidFill>
                <a:latin typeface="Tahoma"/>
                <a:cs typeface="Tahoma"/>
              </a:rPr>
              <a:t>Development</a:t>
            </a:r>
            <a:r>
              <a:rPr sz="801" kern="0" spc="122" dirty="0">
                <a:solidFill>
                  <a:srgbClr val="313131"/>
                </a:solidFill>
                <a:latin typeface="Tahoma"/>
                <a:cs typeface="Tahoma"/>
              </a:rPr>
              <a:t> </a:t>
            </a:r>
            <a:r>
              <a:rPr sz="801" kern="0" spc="30" dirty="0">
                <a:solidFill>
                  <a:srgbClr val="313131"/>
                </a:solidFill>
                <a:latin typeface="Tahoma"/>
                <a:cs typeface="Tahoma"/>
              </a:rPr>
              <a:t>Department</a:t>
            </a:r>
            <a:endParaRPr sz="801" kern="0">
              <a:solidFill>
                <a:sysClr val="windowText" lastClr="000000"/>
              </a:solidFill>
              <a:latin typeface="Tahoma"/>
              <a:cs typeface="Tahoma"/>
            </a:endParaRPr>
          </a:p>
        </p:txBody>
      </p:sp>
      <p:sp>
        <p:nvSpPr>
          <p:cNvPr id="9" name="object 9"/>
          <p:cNvSpPr txBox="1"/>
          <p:nvPr/>
        </p:nvSpPr>
        <p:spPr>
          <a:xfrm>
            <a:off x="680461" y="3528871"/>
            <a:ext cx="1961112" cy="136762"/>
          </a:xfrm>
          <a:prstGeom prst="rect">
            <a:avLst/>
          </a:prstGeom>
        </p:spPr>
        <p:txBody>
          <a:bodyPr vert="horz" wrap="square" lIns="0" tIns="13392" rIns="0" bIns="0" rtlCol="0">
            <a:spAutoFit/>
          </a:bodyPr>
          <a:lstStyle/>
          <a:p>
            <a:pPr marL="10714" defTabSz="771388">
              <a:spcBef>
                <a:spcPts val="105"/>
              </a:spcBef>
            </a:pPr>
            <a:r>
              <a:rPr sz="801" kern="0" spc="46" dirty="0">
                <a:solidFill>
                  <a:srgbClr val="313131"/>
                </a:solidFill>
                <a:latin typeface="Tahoma"/>
                <a:cs typeface="Tahoma"/>
              </a:rPr>
              <a:t>State</a:t>
            </a:r>
            <a:r>
              <a:rPr sz="801" kern="0" spc="42" dirty="0">
                <a:solidFill>
                  <a:srgbClr val="313131"/>
                </a:solidFill>
                <a:latin typeface="Tahoma"/>
                <a:cs typeface="Tahoma"/>
              </a:rPr>
              <a:t> </a:t>
            </a:r>
            <a:r>
              <a:rPr sz="801" kern="0" spc="46" dirty="0">
                <a:solidFill>
                  <a:srgbClr val="313131"/>
                </a:solidFill>
                <a:latin typeface="Tahoma"/>
                <a:cs typeface="Tahoma"/>
              </a:rPr>
              <a:t>and </a:t>
            </a:r>
            <a:r>
              <a:rPr sz="801" kern="0" dirty="0">
                <a:solidFill>
                  <a:srgbClr val="313131"/>
                </a:solidFill>
                <a:latin typeface="Tahoma"/>
                <a:cs typeface="Tahoma"/>
              </a:rPr>
              <a:t>national</a:t>
            </a:r>
            <a:r>
              <a:rPr sz="801" kern="0" spc="42" dirty="0">
                <a:solidFill>
                  <a:srgbClr val="313131"/>
                </a:solidFill>
                <a:latin typeface="Tahoma"/>
                <a:cs typeface="Tahoma"/>
              </a:rPr>
              <a:t> </a:t>
            </a:r>
            <a:r>
              <a:rPr sz="801" kern="0" spc="46" dirty="0">
                <a:solidFill>
                  <a:srgbClr val="313131"/>
                </a:solidFill>
                <a:latin typeface="Tahoma"/>
                <a:cs typeface="Tahoma"/>
              </a:rPr>
              <a:t>research </a:t>
            </a:r>
            <a:r>
              <a:rPr sz="801" kern="0" spc="42" dirty="0">
                <a:solidFill>
                  <a:srgbClr val="313131"/>
                </a:solidFill>
                <a:latin typeface="Tahoma"/>
                <a:cs typeface="Tahoma"/>
              </a:rPr>
              <a:t>documents</a:t>
            </a:r>
            <a:endParaRPr sz="801" kern="0">
              <a:solidFill>
                <a:sysClr val="windowText" lastClr="000000"/>
              </a:solidFill>
              <a:latin typeface="Tahoma"/>
              <a:cs typeface="Tahoma"/>
            </a:endParaRPr>
          </a:p>
        </p:txBody>
      </p:sp>
      <p:sp>
        <p:nvSpPr>
          <p:cNvPr id="10" name="object 10"/>
          <p:cNvSpPr/>
          <p:nvPr/>
        </p:nvSpPr>
        <p:spPr>
          <a:xfrm>
            <a:off x="3725493" y="4171118"/>
            <a:ext cx="64281" cy="11785"/>
          </a:xfrm>
          <a:custGeom>
            <a:avLst/>
            <a:gdLst/>
            <a:ahLst/>
            <a:cxnLst/>
            <a:rect l="l" t="t" r="r" b="b"/>
            <a:pathLst>
              <a:path w="76200" h="13970">
                <a:moveTo>
                  <a:pt x="2447" y="13956"/>
                </a:moveTo>
                <a:lnTo>
                  <a:pt x="0" y="13956"/>
                </a:lnTo>
                <a:lnTo>
                  <a:pt x="0" y="0"/>
                </a:lnTo>
                <a:lnTo>
                  <a:pt x="2447" y="0"/>
                </a:lnTo>
                <a:lnTo>
                  <a:pt x="2447" y="13956"/>
                </a:lnTo>
                <a:close/>
              </a:path>
              <a:path w="76200" h="13970">
                <a:moveTo>
                  <a:pt x="75577" y="13956"/>
                </a:moveTo>
                <a:lnTo>
                  <a:pt x="71354" y="13956"/>
                </a:lnTo>
                <a:lnTo>
                  <a:pt x="71354" y="0"/>
                </a:lnTo>
                <a:lnTo>
                  <a:pt x="75577" y="0"/>
                </a:lnTo>
                <a:lnTo>
                  <a:pt x="75577" y="13956"/>
                </a:lnTo>
                <a:close/>
              </a:path>
            </a:pathLst>
          </a:custGeom>
          <a:solidFill>
            <a:srgbClr val="000000"/>
          </a:solidFill>
        </p:spPr>
        <p:txBody>
          <a:bodyPr wrap="square" lIns="0" tIns="0" rIns="0" bIns="0" rtlCol="0"/>
          <a:lstStyle/>
          <a:p>
            <a:pPr defTabSz="771388"/>
            <a:endParaRPr sz="1518" kern="0">
              <a:solidFill>
                <a:sysClr val="windowText" lastClr="000000"/>
              </a:solidFill>
            </a:endParaRPr>
          </a:p>
        </p:txBody>
      </p:sp>
      <p:sp>
        <p:nvSpPr>
          <p:cNvPr id="11" name="object 11"/>
          <p:cNvSpPr txBox="1"/>
          <p:nvPr/>
        </p:nvSpPr>
        <p:spPr>
          <a:xfrm>
            <a:off x="575981" y="3992915"/>
            <a:ext cx="3425116" cy="1593596"/>
          </a:xfrm>
          <a:prstGeom prst="rect">
            <a:avLst/>
          </a:prstGeom>
        </p:spPr>
        <p:txBody>
          <a:bodyPr vert="horz" wrap="square" lIns="0" tIns="10178" rIns="0" bIns="0" rtlCol="0">
            <a:spAutoFit/>
          </a:bodyPr>
          <a:lstStyle/>
          <a:p>
            <a:pPr marL="10714" marR="4285" defTabSz="771388">
              <a:lnSpc>
                <a:spcPct val="144600"/>
              </a:lnSpc>
              <a:spcBef>
                <a:spcPts val="80"/>
              </a:spcBef>
            </a:pPr>
            <a:r>
              <a:rPr sz="801" kern="0" spc="42" dirty="0">
                <a:solidFill>
                  <a:srgbClr val="313131"/>
                </a:solidFill>
                <a:latin typeface="Tahoma"/>
                <a:cs typeface="Tahoma"/>
              </a:rPr>
              <a:t>The</a:t>
            </a:r>
            <a:r>
              <a:rPr sz="801" kern="0" spc="76" dirty="0">
                <a:solidFill>
                  <a:srgbClr val="313131"/>
                </a:solidFill>
                <a:latin typeface="Tahoma"/>
                <a:cs typeface="Tahoma"/>
              </a:rPr>
              <a:t> </a:t>
            </a:r>
            <a:r>
              <a:rPr sz="801" kern="0" dirty="0">
                <a:solidFill>
                  <a:srgbClr val="313131"/>
                </a:solidFill>
                <a:latin typeface="Tahoma"/>
                <a:cs typeface="Tahoma"/>
              </a:rPr>
              <a:t>North</a:t>
            </a:r>
            <a:r>
              <a:rPr sz="801" kern="0" spc="76" dirty="0">
                <a:solidFill>
                  <a:srgbClr val="313131"/>
                </a:solidFill>
                <a:latin typeface="Tahoma"/>
                <a:cs typeface="Tahoma"/>
              </a:rPr>
              <a:t> </a:t>
            </a:r>
            <a:r>
              <a:rPr sz="801" kern="0" dirty="0">
                <a:solidFill>
                  <a:srgbClr val="313131"/>
                </a:solidFill>
                <a:latin typeface="Tahoma"/>
                <a:cs typeface="Tahoma"/>
              </a:rPr>
              <a:t>Far</a:t>
            </a:r>
            <a:r>
              <a:rPr sz="801" kern="0" spc="76" dirty="0">
                <a:solidFill>
                  <a:srgbClr val="313131"/>
                </a:solidFill>
                <a:latin typeface="Tahoma"/>
                <a:cs typeface="Tahoma"/>
              </a:rPr>
              <a:t> </a:t>
            </a:r>
            <a:r>
              <a:rPr sz="801" kern="0" dirty="0">
                <a:solidFill>
                  <a:srgbClr val="313131"/>
                </a:solidFill>
                <a:latin typeface="Tahoma"/>
                <a:cs typeface="Tahoma"/>
              </a:rPr>
              <a:t>North</a:t>
            </a:r>
            <a:r>
              <a:rPr sz="801" kern="0" spc="80" dirty="0">
                <a:solidFill>
                  <a:srgbClr val="313131"/>
                </a:solidFill>
                <a:latin typeface="Tahoma"/>
                <a:cs typeface="Tahoma"/>
              </a:rPr>
              <a:t> </a:t>
            </a:r>
            <a:r>
              <a:rPr sz="801" kern="0" dirty="0">
                <a:solidFill>
                  <a:srgbClr val="313131"/>
                </a:solidFill>
                <a:latin typeface="Tahoma"/>
                <a:cs typeface="Tahoma"/>
              </a:rPr>
              <a:t>Regional</a:t>
            </a:r>
            <a:r>
              <a:rPr sz="801" kern="0" spc="76" dirty="0">
                <a:solidFill>
                  <a:srgbClr val="313131"/>
                </a:solidFill>
                <a:latin typeface="Tahoma"/>
                <a:cs typeface="Tahoma"/>
              </a:rPr>
              <a:t> </a:t>
            </a:r>
            <a:r>
              <a:rPr sz="801" kern="0" spc="38" dirty="0">
                <a:solidFill>
                  <a:srgbClr val="313131"/>
                </a:solidFill>
                <a:latin typeface="Tahoma"/>
                <a:cs typeface="Tahoma"/>
              </a:rPr>
              <a:t>Consortium</a:t>
            </a:r>
            <a:r>
              <a:rPr sz="801" kern="0" spc="76" dirty="0">
                <a:solidFill>
                  <a:srgbClr val="313131"/>
                </a:solidFill>
                <a:latin typeface="Tahoma"/>
                <a:cs typeface="Tahoma"/>
              </a:rPr>
              <a:t> </a:t>
            </a:r>
            <a:r>
              <a:rPr sz="801" kern="0" spc="46" dirty="0">
                <a:solidFill>
                  <a:srgbClr val="313131"/>
                </a:solidFill>
                <a:latin typeface="Tahoma"/>
                <a:cs typeface="Tahoma"/>
              </a:rPr>
              <a:t>(NFN</a:t>
            </a:r>
            <a:r>
              <a:rPr sz="801" kern="0" spc="80" dirty="0">
                <a:solidFill>
                  <a:srgbClr val="313131"/>
                </a:solidFill>
                <a:latin typeface="Tahoma"/>
                <a:cs typeface="Tahoma"/>
              </a:rPr>
              <a:t> </a:t>
            </a:r>
            <a:r>
              <a:rPr sz="801" kern="0" dirty="0">
                <a:solidFill>
                  <a:srgbClr val="313131"/>
                </a:solidFill>
                <a:latin typeface="Tahoma"/>
                <a:cs typeface="Tahoma"/>
              </a:rPr>
              <a:t>RC)</a:t>
            </a:r>
            <a:r>
              <a:rPr sz="801" kern="0" spc="76" dirty="0">
                <a:solidFill>
                  <a:srgbClr val="313131"/>
                </a:solidFill>
                <a:latin typeface="Tahoma"/>
                <a:cs typeface="Tahoma"/>
              </a:rPr>
              <a:t> </a:t>
            </a:r>
            <a:r>
              <a:rPr sz="801" kern="0" spc="51" dirty="0">
                <a:solidFill>
                  <a:srgbClr val="313131"/>
                </a:solidFill>
                <a:latin typeface="Tahoma"/>
                <a:cs typeface="Tahoma"/>
              </a:rPr>
              <a:t>uses</a:t>
            </a:r>
            <a:r>
              <a:rPr sz="801" kern="0" spc="76" dirty="0">
                <a:solidFill>
                  <a:srgbClr val="313131"/>
                </a:solidFill>
                <a:latin typeface="Tahoma"/>
                <a:cs typeface="Tahoma"/>
              </a:rPr>
              <a:t> </a:t>
            </a:r>
            <a:r>
              <a:rPr sz="801" kern="0" spc="42" dirty="0">
                <a:solidFill>
                  <a:srgbClr val="313131"/>
                </a:solidFill>
                <a:latin typeface="Tahoma"/>
                <a:cs typeface="Tahoma"/>
              </a:rPr>
              <a:t>these</a:t>
            </a:r>
            <a:r>
              <a:rPr sz="801" kern="0" spc="80" dirty="0">
                <a:solidFill>
                  <a:srgbClr val="313131"/>
                </a:solidFill>
                <a:latin typeface="Tahoma"/>
                <a:cs typeface="Tahoma"/>
              </a:rPr>
              <a:t> </a:t>
            </a:r>
            <a:r>
              <a:rPr sz="801" kern="0" spc="34" dirty="0">
                <a:solidFill>
                  <a:sysClr val="windowText" lastClr="000000"/>
                </a:solidFill>
                <a:latin typeface="Tahoma"/>
                <a:cs typeface="Tahoma"/>
                <a:hlinkClick r:id="rId2"/>
              </a:rPr>
              <a:t>g</a:t>
            </a:r>
            <a:r>
              <a:rPr sz="801" u="heavy" kern="0" spc="34" dirty="0">
                <a:solidFill>
                  <a:sysClr val="windowText" lastClr="000000"/>
                </a:solidFill>
                <a:uFill>
                  <a:solidFill>
                    <a:srgbClr val="000000"/>
                  </a:solidFill>
                </a:uFill>
                <a:latin typeface="Tahoma"/>
                <a:cs typeface="Tahoma"/>
                <a:hlinkClick r:id="rId2"/>
              </a:rPr>
              <a:t>oals</a:t>
            </a:r>
            <a:r>
              <a:rPr sz="801" kern="0" spc="34" dirty="0">
                <a:solidFill>
                  <a:sysClr val="windowText" lastClr="000000"/>
                </a:solidFill>
                <a:latin typeface="Tahoma"/>
                <a:cs typeface="Tahoma"/>
              </a:rPr>
              <a:t> </a:t>
            </a:r>
            <a:r>
              <a:rPr sz="801" kern="0" spc="46" dirty="0">
                <a:solidFill>
                  <a:srgbClr val="313131"/>
                </a:solidFill>
                <a:latin typeface="Tahoma"/>
                <a:cs typeface="Tahoma"/>
              </a:rPr>
              <a:t>set</a:t>
            </a:r>
            <a:r>
              <a:rPr sz="801" kern="0" spc="118" dirty="0">
                <a:solidFill>
                  <a:srgbClr val="313131"/>
                </a:solidFill>
                <a:latin typeface="Tahoma"/>
                <a:cs typeface="Tahoma"/>
              </a:rPr>
              <a:t> </a:t>
            </a:r>
            <a:r>
              <a:rPr sz="801" kern="0" spc="59" dirty="0">
                <a:solidFill>
                  <a:srgbClr val="313131"/>
                </a:solidFill>
                <a:latin typeface="Tahoma"/>
                <a:cs typeface="Tahoma"/>
              </a:rPr>
              <a:t>by</a:t>
            </a:r>
            <a:r>
              <a:rPr sz="801" kern="0" spc="118" dirty="0">
                <a:solidFill>
                  <a:srgbClr val="313131"/>
                </a:solidFill>
                <a:latin typeface="Tahoma"/>
                <a:cs typeface="Tahoma"/>
              </a:rPr>
              <a:t> </a:t>
            </a:r>
            <a:r>
              <a:rPr sz="801" kern="0" dirty="0">
                <a:solidFill>
                  <a:srgbClr val="313131"/>
                </a:solidFill>
                <a:latin typeface="Tahoma"/>
                <a:cs typeface="Tahoma"/>
              </a:rPr>
              <a:t>the</a:t>
            </a:r>
            <a:r>
              <a:rPr sz="801" kern="0" spc="118" dirty="0">
                <a:solidFill>
                  <a:srgbClr val="313131"/>
                </a:solidFill>
                <a:latin typeface="Tahoma"/>
                <a:cs typeface="Tahoma"/>
              </a:rPr>
              <a:t> </a:t>
            </a:r>
            <a:r>
              <a:rPr sz="801" kern="0" dirty="0">
                <a:solidFill>
                  <a:srgbClr val="313131"/>
                </a:solidFill>
                <a:latin typeface="Tahoma"/>
                <a:cs typeface="Tahoma"/>
              </a:rPr>
              <a:t>Chancellor's</a:t>
            </a:r>
            <a:r>
              <a:rPr sz="801" kern="0" spc="118" dirty="0">
                <a:solidFill>
                  <a:srgbClr val="313131"/>
                </a:solidFill>
                <a:latin typeface="Tahoma"/>
                <a:cs typeface="Tahoma"/>
              </a:rPr>
              <a:t> </a:t>
            </a:r>
            <a:r>
              <a:rPr sz="801" kern="0" spc="42" dirty="0">
                <a:solidFill>
                  <a:srgbClr val="313131"/>
                </a:solidFill>
                <a:latin typeface="Tahoma"/>
                <a:cs typeface="Tahoma"/>
              </a:rPr>
              <a:t>Office</a:t>
            </a:r>
            <a:r>
              <a:rPr sz="801" kern="0" spc="118" dirty="0">
                <a:solidFill>
                  <a:srgbClr val="313131"/>
                </a:solidFill>
                <a:latin typeface="Tahoma"/>
                <a:cs typeface="Tahoma"/>
              </a:rPr>
              <a:t> </a:t>
            </a:r>
            <a:r>
              <a:rPr sz="801" kern="0" dirty="0">
                <a:solidFill>
                  <a:srgbClr val="313131"/>
                </a:solidFill>
                <a:latin typeface="Tahoma"/>
                <a:cs typeface="Tahoma"/>
              </a:rPr>
              <a:t>to</a:t>
            </a:r>
            <a:r>
              <a:rPr sz="801" kern="0" spc="118" dirty="0">
                <a:solidFill>
                  <a:srgbClr val="313131"/>
                </a:solidFill>
                <a:latin typeface="Tahoma"/>
                <a:cs typeface="Tahoma"/>
              </a:rPr>
              <a:t> </a:t>
            </a:r>
            <a:r>
              <a:rPr sz="801" kern="0" dirty="0">
                <a:solidFill>
                  <a:srgbClr val="313131"/>
                </a:solidFill>
                <a:latin typeface="Tahoma"/>
                <a:cs typeface="Tahoma"/>
              </a:rPr>
              <a:t>guide</a:t>
            </a:r>
            <a:r>
              <a:rPr sz="801" kern="0" spc="118" dirty="0">
                <a:solidFill>
                  <a:srgbClr val="313131"/>
                </a:solidFill>
                <a:latin typeface="Tahoma"/>
                <a:cs typeface="Tahoma"/>
              </a:rPr>
              <a:t> </a:t>
            </a:r>
            <a:r>
              <a:rPr sz="801" kern="0" dirty="0">
                <a:solidFill>
                  <a:srgbClr val="313131"/>
                </a:solidFill>
                <a:latin typeface="Tahoma"/>
                <a:cs typeface="Tahoma"/>
              </a:rPr>
              <a:t>its</a:t>
            </a:r>
            <a:r>
              <a:rPr sz="801" kern="0" spc="122" dirty="0">
                <a:solidFill>
                  <a:srgbClr val="313131"/>
                </a:solidFill>
                <a:latin typeface="Tahoma"/>
                <a:cs typeface="Tahoma"/>
              </a:rPr>
              <a:t> </a:t>
            </a:r>
            <a:r>
              <a:rPr sz="801" kern="0" dirty="0">
                <a:solidFill>
                  <a:srgbClr val="313131"/>
                </a:solidFill>
                <a:latin typeface="Tahoma"/>
                <a:cs typeface="Tahoma"/>
              </a:rPr>
              <a:t>investment</a:t>
            </a:r>
            <a:r>
              <a:rPr sz="801" kern="0" spc="118" dirty="0">
                <a:solidFill>
                  <a:srgbClr val="313131"/>
                </a:solidFill>
                <a:latin typeface="Tahoma"/>
                <a:cs typeface="Tahoma"/>
              </a:rPr>
              <a:t> </a:t>
            </a:r>
            <a:r>
              <a:rPr sz="801" kern="0" spc="42" dirty="0">
                <a:solidFill>
                  <a:srgbClr val="313131"/>
                </a:solidFill>
                <a:latin typeface="Tahoma"/>
                <a:cs typeface="Tahoma"/>
              </a:rPr>
              <a:t>and</a:t>
            </a:r>
            <a:r>
              <a:rPr sz="801" kern="0" spc="118" dirty="0">
                <a:solidFill>
                  <a:srgbClr val="313131"/>
                </a:solidFill>
                <a:latin typeface="Tahoma"/>
                <a:cs typeface="Tahoma"/>
              </a:rPr>
              <a:t> </a:t>
            </a:r>
            <a:r>
              <a:rPr sz="801" kern="0" spc="-8" dirty="0">
                <a:solidFill>
                  <a:srgbClr val="313131"/>
                </a:solidFill>
                <a:latin typeface="Tahoma"/>
                <a:cs typeface="Tahoma"/>
              </a:rPr>
              <a:t>program strategies:</a:t>
            </a:r>
            <a:endParaRPr sz="801" kern="0">
              <a:solidFill>
                <a:sysClr val="windowText" lastClr="000000"/>
              </a:solidFill>
              <a:latin typeface="Tahoma"/>
              <a:cs typeface="Tahoma"/>
            </a:endParaRPr>
          </a:p>
          <a:p>
            <a:pPr marL="10714" defTabSz="771388">
              <a:spcBef>
                <a:spcPts val="426"/>
              </a:spcBef>
            </a:pPr>
            <a:r>
              <a:rPr sz="295" kern="0" spc="110" dirty="0">
                <a:solidFill>
                  <a:srgbClr val="313131"/>
                </a:solidFill>
                <a:latin typeface="Times New Roman"/>
                <a:cs typeface="Times New Roman"/>
              </a:rPr>
              <a:t></a:t>
            </a:r>
            <a:r>
              <a:rPr sz="801" kern="0" spc="110" dirty="0">
                <a:solidFill>
                  <a:srgbClr val="313131"/>
                </a:solidFill>
                <a:latin typeface="Tahoma"/>
                <a:cs typeface="Tahoma"/>
              </a:rPr>
              <a:t>Increase</a:t>
            </a:r>
            <a:r>
              <a:rPr sz="801" kern="0" spc="-13" dirty="0">
                <a:solidFill>
                  <a:srgbClr val="313131"/>
                </a:solidFill>
                <a:latin typeface="Tahoma"/>
                <a:cs typeface="Tahoma"/>
              </a:rPr>
              <a:t> </a:t>
            </a:r>
            <a:r>
              <a:rPr sz="801" kern="0" spc="46" dirty="0">
                <a:solidFill>
                  <a:srgbClr val="313131"/>
                </a:solidFill>
                <a:latin typeface="Tahoma"/>
                <a:cs typeface="Tahoma"/>
              </a:rPr>
              <a:t>degree</a:t>
            </a:r>
            <a:r>
              <a:rPr sz="801" kern="0" spc="-13" dirty="0">
                <a:solidFill>
                  <a:srgbClr val="313131"/>
                </a:solidFill>
                <a:latin typeface="Tahoma"/>
                <a:cs typeface="Tahoma"/>
              </a:rPr>
              <a:t> </a:t>
            </a:r>
            <a:r>
              <a:rPr sz="801" kern="0" spc="42" dirty="0">
                <a:solidFill>
                  <a:srgbClr val="313131"/>
                </a:solidFill>
                <a:latin typeface="Tahoma"/>
                <a:cs typeface="Tahoma"/>
              </a:rPr>
              <a:t>and</a:t>
            </a:r>
            <a:r>
              <a:rPr sz="801" kern="0" spc="-13" dirty="0">
                <a:solidFill>
                  <a:srgbClr val="313131"/>
                </a:solidFill>
                <a:latin typeface="Tahoma"/>
                <a:cs typeface="Tahoma"/>
              </a:rPr>
              <a:t> </a:t>
            </a:r>
            <a:r>
              <a:rPr sz="801" kern="0" spc="38" dirty="0">
                <a:solidFill>
                  <a:srgbClr val="313131"/>
                </a:solidFill>
                <a:latin typeface="Tahoma"/>
                <a:cs typeface="Tahoma"/>
              </a:rPr>
              <a:t>certificate</a:t>
            </a:r>
            <a:r>
              <a:rPr sz="801" kern="0" spc="-13" dirty="0">
                <a:solidFill>
                  <a:srgbClr val="313131"/>
                </a:solidFill>
                <a:latin typeface="Tahoma"/>
                <a:cs typeface="Tahoma"/>
              </a:rPr>
              <a:t> </a:t>
            </a:r>
            <a:r>
              <a:rPr sz="801" kern="0" spc="-8" dirty="0">
                <a:solidFill>
                  <a:srgbClr val="313131"/>
                </a:solidFill>
                <a:latin typeface="Tahoma"/>
                <a:cs typeface="Tahoma"/>
              </a:rPr>
              <a:t>attainment</a:t>
            </a:r>
            <a:endParaRPr sz="801" kern="0">
              <a:solidFill>
                <a:sysClr val="windowText" lastClr="000000"/>
              </a:solidFill>
              <a:latin typeface="Tahoma"/>
              <a:cs typeface="Tahoma"/>
            </a:endParaRPr>
          </a:p>
          <a:p>
            <a:pPr marL="10714" defTabSz="771388">
              <a:spcBef>
                <a:spcPts val="429"/>
              </a:spcBef>
            </a:pPr>
            <a:r>
              <a:rPr sz="295" kern="0" spc="148" dirty="0">
                <a:solidFill>
                  <a:srgbClr val="313131"/>
                </a:solidFill>
                <a:latin typeface="Times New Roman"/>
                <a:cs typeface="Times New Roman"/>
              </a:rPr>
              <a:t></a:t>
            </a:r>
            <a:r>
              <a:rPr sz="801" kern="0" spc="148" dirty="0">
                <a:solidFill>
                  <a:srgbClr val="313131"/>
                </a:solidFill>
                <a:latin typeface="Tahoma"/>
                <a:cs typeface="Tahoma"/>
              </a:rPr>
              <a:t>Reduce</a:t>
            </a:r>
            <a:r>
              <a:rPr sz="801" kern="0" spc="21" dirty="0">
                <a:solidFill>
                  <a:srgbClr val="313131"/>
                </a:solidFill>
                <a:latin typeface="Tahoma"/>
                <a:cs typeface="Tahoma"/>
              </a:rPr>
              <a:t> </a:t>
            </a:r>
            <a:r>
              <a:rPr sz="801" kern="0" spc="59" dirty="0">
                <a:solidFill>
                  <a:srgbClr val="313131"/>
                </a:solidFill>
                <a:latin typeface="Tahoma"/>
                <a:cs typeface="Tahoma"/>
              </a:rPr>
              <a:t>excess</a:t>
            </a:r>
            <a:r>
              <a:rPr sz="801" kern="0" spc="21" dirty="0">
                <a:solidFill>
                  <a:srgbClr val="313131"/>
                </a:solidFill>
                <a:latin typeface="Tahoma"/>
                <a:cs typeface="Tahoma"/>
              </a:rPr>
              <a:t> </a:t>
            </a:r>
            <a:r>
              <a:rPr sz="801" kern="0" dirty="0">
                <a:solidFill>
                  <a:srgbClr val="313131"/>
                </a:solidFill>
                <a:latin typeface="Tahoma"/>
                <a:cs typeface="Tahoma"/>
              </a:rPr>
              <a:t>unit</a:t>
            </a:r>
            <a:r>
              <a:rPr sz="801" kern="0" spc="21" dirty="0">
                <a:solidFill>
                  <a:srgbClr val="313131"/>
                </a:solidFill>
                <a:latin typeface="Tahoma"/>
                <a:cs typeface="Tahoma"/>
              </a:rPr>
              <a:t> </a:t>
            </a:r>
            <a:r>
              <a:rPr sz="801" kern="0" spc="-8" dirty="0">
                <a:solidFill>
                  <a:srgbClr val="313131"/>
                </a:solidFill>
                <a:latin typeface="Tahoma"/>
                <a:cs typeface="Tahoma"/>
              </a:rPr>
              <a:t>accumulation</a:t>
            </a:r>
            <a:endParaRPr sz="801" kern="0">
              <a:solidFill>
                <a:sysClr val="windowText" lastClr="000000"/>
              </a:solidFill>
              <a:latin typeface="Tahoma"/>
              <a:cs typeface="Tahoma"/>
            </a:endParaRPr>
          </a:p>
          <a:p>
            <a:pPr marL="10714" defTabSz="771388">
              <a:spcBef>
                <a:spcPts val="429"/>
              </a:spcBef>
            </a:pPr>
            <a:r>
              <a:rPr sz="295" kern="0" spc="110" dirty="0">
                <a:solidFill>
                  <a:srgbClr val="313131"/>
                </a:solidFill>
                <a:latin typeface="Times New Roman"/>
                <a:cs typeface="Times New Roman"/>
              </a:rPr>
              <a:t></a:t>
            </a:r>
            <a:r>
              <a:rPr sz="801" kern="0" spc="110" dirty="0">
                <a:solidFill>
                  <a:srgbClr val="313131"/>
                </a:solidFill>
                <a:latin typeface="Tahoma"/>
                <a:cs typeface="Tahoma"/>
              </a:rPr>
              <a:t>Increase</a:t>
            </a:r>
            <a:r>
              <a:rPr sz="801" kern="0" spc="93" dirty="0">
                <a:solidFill>
                  <a:srgbClr val="313131"/>
                </a:solidFill>
                <a:latin typeface="Tahoma"/>
                <a:cs typeface="Tahoma"/>
              </a:rPr>
              <a:t> </a:t>
            </a:r>
            <a:r>
              <a:rPr sz="801" kern="0" spc="38" dirty="0">
                <a:solidFill>
                  <a:srgbClr val="313131"/>
                </a:solidFill>
                <a:latin typeface="Tahoma"/>
                <a:cs typeface="Tahoma"/>
              </a:rPr>
              <a:t>transfers</a:t>
            </a:r>
            <a:r>
              <a:rPr sz="801" kern="0" spc="93" dirty="0">
                <a:solidFill>
                  <a:srgbClr val="313131"/>
                </a:solidFill>
                <a:latin typeface="Tahoma"/>
                <a:cs typeface="Tahoma"/>
              </a:rPr>
              <a:t> </a:t>
            </a:r>
            <a:r>
              <a:rPr sz="801" kern="0" dirty="0">
                <a:solidFill>
                  <a:srgbClr val="313131"/>
                </a:solidFill>
                <a:latin typeface="Tahoma"/>
                <a:cs typeface="Tahoma"/>
              </a:rPr>
              <a:t>to</a:t>
            </a:r>
            <a:r>
              <a:rPr sz="801" kern="0" spc="96" dirty="0">
                <a:solidFill>
                  <a:srgbClr val="313131"/>
                </a:solidFill>
                <a:latin typeface="Tahoma"/>
                <a:cs typeface="Tahoma"/>
              </a:rPr>
              <a:t> </a:t>
            </a:r>
            <a:r>
              <a:rPr sz="801" kern="0" dirty="0">
                <a:solidFill>
                  <a:srgbClr val="313131"/>
                </a:solidFill>
                <a:latin typeface="Tahoma"/>
                <a:cs typeface="Tahoma"/>
              </a:rPr>
              <a:t>four-year</a:t>
            </a:r>
            <a:r>
              <a:rPr sz="801" kern="0" spc="93" dirty="0">
                <a:solidFill>
                  <a:srgbClr val="313131"/>
                </a:solidFill>
                <a:latin typeface="Tahoma"/>
                <a:cs typeface="Tahoma"/>
              </a:rPr>
              <a:t> </a:t>
            </a:r>
            <a:r>
              <a:rPr sz="801" kern="0" spc="-8" dirty="0">
                <a:solidFill>
                  <a:srgbClr val="313131"/>
                </a:solidFill>
                <a:latin typeface="Tahoma"/>
                <a:cs typeface="Tahoma"/>
              </a:rPr>
              <a:t>institutions</a:t>
            </a:r>
            <a:endParaRPr sz="801" kern="0">
              <a:solidFill>
                <a:sysClr val="windowText" lastClr="000000"/>
              </a:solidFill>
              <a:latin typeface="Tahoma"/>
              <a:cs typeface="Tahoma"/>
            </a:endParaRPr>
          </a:p>
          <a:p>
            <a:pPr marL="10714" defTabSz="771388">
              <a:spcBef>
                <a:spcPts val="426"/>
              </a:spcBef>
            </a:pPr>
            <a:r>
              <a:rPr sz="295" kern="0" spc="172" dirty="0">
                <a:solidFill>
                  <a:srgbClr val="313131"/>
                </a:solidFill>
                <a:latin typeface="Times New Roman"/>
                <a:cs typeface="Times New Roman"/>
              </a:rPr>
              <a:t></a:t>
            </a:r>
            <a:r>
              <a:rPr sz="801" kern="0" spc="172" dirty="0">
                <a:solidFill>
                  <a:srgbClr val="313131"/>
                </a:solidFill>
                <a:latin typeface="Tahoma"/>
                <a:cs typeface="Tahoma"/>
              </a:rPr>
              <a:t>Close</a:t>
            </a:r>
            <a:r>
              <a:rPr sz="801" kern="0" spc="89" dirty="0">
                <a:solidFill>
                  <a:srgbClr val="313131"/>
                </a:solidFill>
                <a:latin typeface="Tahoma"/>
                <a:cs typeface="Tahoma"/>
              </a:rPr>
              <a:t> </a:t>
            </a:r>
            <a:r>
              <a:rPr sz="801" kern="0" dirty="0">
                <a:solidFill>
                  <a:srgbClr val="313131"/>
                </a:solidFill>
                <a:latin typeface="Tahoma"/>
                <a:cs typeface="Tahoma"/>
              </a:rPr>
              <a:t>equity</a:t>
            </a:r>
            <a:r>
              <a:rPr sz="801" kern="0" spc="93" dirty="0">
                <a:solidFill>
                  <a:srgbClr val="313131"/>
                </a:solidFill>
                <a:latin typeface="Tahoma"/>
                <a:cs typeface="Tahoma"/>
              </a:rPr>
              <a:t> </a:t>
            </a:r>
            <a:r>
              <a:rPr sz="801" kern="0" spc="34" dirty="0">
                <a:solidFill>
                  <a:srgbClr val="313131"/>
                </a:solidFill>
                <a:latin typeface="Tahoma"/>
                <a:cs typeface="Tahoma"/>
              </a:rPr>
              <a:t>gaps</a:t>
            </a:r>
            <a:endParaRPr sz="801" kern="0">
              <a:solidFill>
                <a:sysClr val="windowText" lastClr="000000"/>
              </a:solidFill>
              <a:latin typeface="Tahoma"/>
              <a:cs typeface="Tahoma"/>
            </a:endParaRPr>
          </a:p>
          <a:p>
            <a:pPr marL="10714" defTabSz="771388">
              <a:spcBef>
                <a:spcPts val="429"/>
              </a:spcBef>
            </a:pPr>
            <a:r>
              <a:rPr sz="295" kern="0" spc="148" dirty="0">
                <a:solidFill>
                  <a:srgbClr val="313131"/>
                </a:solidFill>
                <a:latin typeface="Times New Roman"/>
                <a:cs typeface="Times New Roman"/>
              </a:rPr>
              <a:t></a:t>
            </a:r>
            <a:r>
              <a:rPr sz="801" kern="0" spc="148" dirty="0">
                <a:solidFill>
                  <a:srgbClr val="313131"/>
                </a:solidFill>
                <a:latin typeface="Tahoma"/>
                <a:cs typeface="Tahoma"/>
              </a:rPr>
              <a:t>Secure</a:t>
            </a:r>
            <a:r>
              <a:rPr sz="801" kern="0" spc="89" dirty="0">
                <a:solidFill>
                  <a:srgbClr val="313131"/>
                </a:solidFill>
                <a:latin typeface="Tahoma"/>
                <a:cs typeface="Tahoma"/>
              </a:rPr>
              <a:t> </a:t>
            </a:r>
            <a:r>
              <a:rPr sz="801" kern="0" dirty="0">
                <a:solidFill>
                  <a:srgbClr val="313131"/>
                </a:solidFill>
                <a:latin typeface="Tahoma"/>
                <a:cs typeface="Tahoma"/>
              </a:rPr>
              <a:t>gainful</a:t>
            </a:r>
            <a:r>
              <a:rPr sz="801" kern="0" spc="93" dirty="0">
                <a:solidFill>
                  <a:srgbClr val="313131"/>
                </a:solidFill>
                <a:latin typeface="Tahoma"/>
                <a:cs typeface="Tahoma"/>
              </a:rPr>
              <a:t> </a:t>
            </a:r>
            <a:r>
              <a:rPr sz="801" kern="0" spc="30" dirty="0">
                <a:solidFill>
                  <a:srgbClr val="313131"/>
                </a:solidFill>
                <a:latin typeface="Tahoma"/>
                <a:cs typeface="Tahoma"/>
              </a:rPr>
              <a:t>employment</a:t>
            </a:r>
            <a:endParaRPr sz="801" kern="0">
              <a:solidFill>
                <a:sysClr val="windowText" lastClr="000000"/>
              </a:solidFill>
              <a:latin typeface="Tahoma"/>
              <a:cs typeface="Tahoma"/>
            </a:endParaRPr>
          </a:p>
          <a:p>
            <a:pPr marL="10714" defTabSz="771388">
              <a:spcBef>
                <a:spcPts val="429"/>
              </a:spcBef>
            </a:pPr>
            <a:r>
              <a:rPr sz="295" kern="0" spc="172" dirty="0">
                <a:solidFill>
                  <a:srgbClr val="313131"/>
                </a:solidFill>
                <a:latin typeface="Times New Roman"/>
                <a:cs typeface="Times New Roman"/>
              </a:rPr>
              <a:t></a:t>
            </a:r>
            <a:r>
              <a:rPr sz="801" kern="0" spc="172" dirty="0">
                <a:solidFill>
                  <a:srgbClr val="313131"/>
                </a:solidFill>
                <a:latin typeface="Tahoma"/>
                <a:cs typeface="Tahoma"/>
              </a:rPr>
              <a:t>Close</a:t>
            </a:r>
            <a:r>
              <a:rPr sz="801" kern="0" spc="76" dirty="0">
                <a:solidFill>
                  <a:srgbClr val="313131"/>
                </a:solidFill>
                <a:latin typeface="Tahoma"/>
                <a:cs typeface="Tahoma"/>
              </a:rPr>
              <a:t> </a:t>
            </a:r>
            <a:r>
              <a:rPr sz="801" kern="0" dirty="0">
                <a:solidFill>
                  <a:srgbClr val="313131"/>
                </a:solidFill>
                <a:latin typeface="Tahoma"/>
                <a:cs typeface="Tahoma"/>
              </a:rPr>
              <a:t>regional</a:t>
            </a:r>
            <a:r>
              <a:rPr sz="801" kern="0" spc="76" dirty="0">
                <a:solidFill>
                  <a:srgbClr val="313131"/>
                </a:solidFill>
                <a:latin typeface="Tahoma"/>
                <a:cs typeface="Tahoma"/>
              </a:rPr>
              <a:t> </a:t>
            </a:r>
            <a:r>
              <a:rPr sz="801" kern="0" spc="38" dirty="0">
                <a:solidFill>
                  <a:srgbClr val="313131"/>
                </a:solidFill>
                <a:latin typeface="Tahoma"/>
                <a:cs typeface="Tahoma"/>
              </a:rPr>
              <a:t>achievement</a:t>
            </a:r>
            <a:r>
              <a:rPr sz="801" kern="0" spc="80" dirty="0">
                <a:solidFill>
                  <a:srgbClr val="313131"/>
                </a:solidFill>
                <a:latin typeface="Tahoma"/>
                <a:cs typeface="Tahoma"/>
              </a:rPr>
              <a:t> </a:t>
            </a:r>
            <a:r>
              <a:rPr sz="801" kern="0" spc="34" dirty="0">
                <a:solidFill>
                  <a:srgbClr val="313131"/>
                </a:solidFill>
                <a:latin typeface="Tahoma"/>
                <a:cs typeface="Tahoma"/>
              </a:rPr>
              <a:t>gaps</a:t>
            </a:r>
            <a:endParaRPr sz="801" kern="0">
              <a:solidFill>
                <a:sysClr val="windowText" lastClr="000000"/>
              </a:solidFill>
              <a:latin typeface="Tahoma"/>
              <a:cs typeface="Tahoma"/>
            </a:endParaRPr>
          </a:p>
        </p:txBody>
      </p:sp>
      <p:sp>
        <p:nvSpPr>
          <p:cNvPr id="12" name="object 12"/>
          <p:cNvSpPr txBox="1"/>
          <p:nvPr/>
        </p:nvSpPr>
        <p:spPr>
          <a:xfrm>
            <a:off x="4313146" y="1157567"/>
            <a:ext cx="2909795" cy="492332"/>
          </a:xfrm>
          <a:prstGeom prst="rect">
            <a:avLst/>
          </a:prstGeom>
        </p:spPr>
        <p:txBody>
          <a:bodyPr vert="horz" wrap="square" lIns="0" tIns="10178" rIns="0" bIns="0" rtlCol="0">
            <a:spAutoFit/>
          </a:bodyPr>
          <a:lstStyle/>
          <a:p>
            <a:pPr marL="10714" marR="4285" algn="just" defTabSz="771388">
              <a:lnSpc>
                <a:spcPct val="136400"/>
              </a:lnSpc>
              <a:spcBef>
                <a:spcPts val="80"/>
              </a:spcBef>
            </a:pPr>
            <a:r>
              <a:rPr sz="801" kern="0" spc="63" dirty="0">
                <a:solidFill>
                  <a:srgbClr val="313131"/>
                </a:solidFill>
                <a:latin typeface="Tahoma"/>
                <a:cs typeface="Tahoma"/>
              </a:rPr>
              <a:t>NFN</a:t>
            </a:r>
            <a:r>
              <a:rPr sz="801" kern="0" spc="143" dirty="0">
                <a:solidFill>
                  <a:srgbClr val="313131"/>
                </a:solidFill>
                <a:latin typeface="Tahoma"/>
                <a:cs typeface="Tahoma"/>
              </a:rPr>
              <a:t> </a:t>
            </a:r>
            <a:r>
              <a:rPr sz="801" kern="0" spc="46" dirty="0">
                <a:solidFill>
                  <a:srgbClr val="313131"/>
                </a:solidFill>
                <a:latin typeface="Tahoma"/>
                <a:cs typeface="Tahoma"/>
              </a:rPr>
              <a:t>RC's</a:t>
            </a:r>
            <a:r>
              <a:rPr sz="801" kern="0" spc="143" dirty="0">
                <a:solidFill>
                  <a:srgbClr val="313131"/>
                </a:solidFill>
                <a:latin typeface="Tahoma"/>
                <a:cs typeface="Tahoma"/>
              </a:rPr>
              <a:t> </a:t>
            </a:r>
            <a:r>
              <a:rPr sz="801" kern="0" dirty="0">
                <a:solidFill>
                  <a:srgbClr val="313131"/>
                </a:solidFill>
                <a:latin typeface="Tahoma"/>
                <a:cs typeface="Tahoma"/>
              </a:rPr>
              <a:t>planned</a:t>
            </a:r>
            <a:r>
              <a:rPr sz="801" kern="0" spc="143" dirty="0">
                <a:solidFill>
                  <a:srgbClr val="313131"/>
                </a:solidFill>
                <a:latin typeface="Tahoma"/>
                <a:cs typeface="Tahoma"/>
              </a:rPr>
              <a:t> </a:t>
            </a:r>
            <a:r>
              <a:rPr sz="801" kern="0" dirty="0">
                <a:solidFill>
                  <a:srgbClr val="313131"/>
                </a:solidFill>
                <a:latin typeface="Tahoma"/>
                <a:cs typeface="Tahoma"/>
              </a:rPr>
              <a:t>activities</a:t>
            </a:r>
            <a:r>
              <a:rPr sz="801" kern="0" spc="148" dirty="0">
                <a:solidFill>
                  <a:srgbClr val="313131"/>
                </a:solidFill>
                <a:latin typeface="Tahoma"/>
                <a:cs typeface="Tahoma"/>
              </a:rPr>
              <a:t> </a:t>
            </a:r>
            <a:r>
              <a:rPr sz="801" kern="0" dirty="0">
                <a:solidFill>
                  <a:srgbClr val="313131"/>
                </a:solidFill>
                <a:latin typeface="Tahoma"/>
                <a:cs typeface="Tahoma"/>
              </a:rPr>
              <a:t>and</a:t>
            </a:r>
            <a:r>
              <a:rPr sz="801" kern="0" spc="143" dirty="0">
                <a:solidFill>
                  <a:srgbClr val="313131"/>
                </a:solidFill>
                <a:latin typeface="Tahoma"/>
                <a:cs typeface="Tahoma"/>
              </a:rPr>
              <a:t> </a:t>
            </a:r>
            <a:r>
              <a:rPr sz="801" kern="0" dirty="0">
                <a:solidFill>
                  <a:srgbClr val="313131"/>
                </a:solidFill>
                <a:latin typeface="Tahoma"/>
                <a:cs typeface="Tahoma"/>
              </a:rPr>
              <a:t>investments</a:t>
            </a:r>
            <a:r>
              <a:rPr sz="801" kern="0" spc="143" dirty="0">
                <a:solidFill>
                  <a:srgbClr val="313131"/>
                </a:solidFill>
                <a:latin typeface="Tahoma"/>
                <a:cs typeface="Tahoma"/>
              </a:rPr>
              <a:t> </a:t>
            </a:r>
            <a:r>
              <a:rPr sz="801" kern="0" dirty="0">
                <a:solidFill>
                  <a:srgbClr val="313131"/>
                </a:solidFill>
                <a:latin typeface="Tahoma"/>
                <a:cs typeface="Tahoma"/>
              </a:rPr>
              <a:t>over</a:t>
            </a:r>
            <a:r>
              <a:rPr sz="801" kern="0" spc="148" dirty="0">
                <a:solidFill>
                  <a:srgbClr val="313131"/>
                </a:solidFill>
                <a:latin typeface="Tahoma"/>
                <a:cs typeface="Tahoma"/>
              </a:rPr>
              <a:t> </a:t>
            </a:r>
            <a:r>
              <a:rPr sz="801" kern="0" dirty="0">
                <a:solidFill>
                  <a:srgbClr val="313131"/>
                </a:solidFill>
                <a:latin typeface="Tahoma"/>
                <a:cs typeface="Tahoma"/>
              </a:rPr>
              <a:t>the</a:t>
            </a:r>
            <a:r>
              <a:rPr sz="801" kern="0" spc="143" dirty="0">
                <a:solidFill>
                  <a:srgbClr val="313131"/>
                </a:solidFill>
                <a:latin typeface="Tahoma"/>
                <a:cs typeface="Tahoma"/>
              </a:rPr>
              <a:t> </a:t>
            </a:r>
            <a:r>
              <a:rPr sz="801" kern="0" spc="-17" dirty="0">
                <a:solidFill>
                  <a:srgbClr val="313131"/>
                </a:solidFill>
                <a:latin typeface="Tahoma"/>
                <a:cs typeface="Tahoma"/>
              </a:rPr>
              <a:t>next </a:t>
            </a:r>
            <a:r>
              <a:rPr sz="801" kern="0" dirty="0">
                <a:solidFill>
                  <a:srgbClr val="313131"/>
                </a:solidFill>
                <a:latin typeface="Tahoma"/>
                <a:cs typeface="Tahoma"/>
              </a:rPr>
              <a:t>three</a:t>
            </a:r>
            <a:r>
              <a:rPr sz="801" kern="0" spc="143" dirty="0">
                <a:solidFill>
                  <a:srgbClr val="313131"/>
                </a:solidFill>
                <a:latin typeface="Tahoma"/>
                <a:cs typeface="Tahoma"/>
              </a:rPr>
              <a:t> </a:t>
            </a:r>
            <a:r>
              <a:rPr sz="801" kern="0" dirty="0">
                <a:solidFill>
                  <a:srgbClr val="313131"/>
                </a:solidFill>
                <a:latin typeface="Tahoma"/>
                <a:cs typeface="Tahoma"/>
              </a:rPr>
              <a:t>years</a:t>
            </a:r>
            <a:r>
              <a:rPr sz="801" kern="0" spc="143" dirty="0">
                <a:solidFill>
                  <a:srgbClr val="313131"/>
                </a:solidFill>
                <a:latin typeface="Tahoma"/>
                <a:cs typeface="Tahoma"/>
              </a:rPr>
              <a:t> </a:t>
            </a:r>
            <a:r>
              <a:rPr sz="801" kern="0" dirty="0">
                <a:solidFill>
                  <a:srgbClr val="313131"/>
                </a:solidFill>
                <a:latin typeface="Tahoma"/>
                <a:cs typeface="Tahoma"/>
              </a:rPr>
              <a:t>are</a:t>
            </a:r>
            <a:r>
              <a:rPr sz="801" kern="0" spc="148" dirty="0">
                <a:solidFill>
                  <a:srgbClr val="313131"/>
                </a:solidFill>
                <a:latin typeface="Tahoma"/>
                <a:cs typeface="Tahoma"/>
              </a:rPr>
              <a:t> </a:t>
            </a:r>
            <a:r>
              <a:rPr sz="801" kern="0" dirty="0">
                <a:solidFill>
                  <a:srgbClr val="313131"/>
                </a:solidFill>
                <a:latin typeface="Tahoma"/>
                <a:cs typeface="Tahoma"/>
              </a:rPr>
              <a:t>guided</a:t>
            </a:r>
            <a:r>
              <a:rPr sz="801" kern="0" spc="143" dirty="0">
                <a:solidFill>
                  <a:srgbClr val="313131"/>
                </a:solidFill>
                <a:latin typeface="Tahoma"/>
                <a:cs typeface="Tahoma"/>
              </a:rPr>
              <a:t> </a:t>
            </a:r>
            <a:r>
              <a:rPr sz="801" kern="0" spc="55" dirty="0">
                <a:solidFill>
                  <a:srgbClr val="313131"/>
                </a:solidFill>
                <a:latin typeface="Tahoma"/>
                <a:cs typeface="Tahoma"/>
              </a:rPr>
              <a:t>by</a:t>
            </a:r>
            <a:r>
              <a:rPr sz="801" kern="0" spc="148" dirty="0">
                <a:solidFill>
                  <a:srgbClr val="313131"/>
                </a:solidFill>
                <a:latin typeface="Tahoma"/>
                <a:cs typeface="Tahoma"/>
              </a:rPr>
              <a:t> </a:t>
            </a:r>
            <a:r>
              <a:rPr sz="801" kern="0" dirty="0">
                <a:solidFill>
                  <a:srgbClr val="313131"/>
                </a:solidFill>
                <a:latin typeface="Tahoma"/>
                <a:cs typeface="Tahoma"/>
              </a:rPr>
              <a:t>these</a:t>
            </a:r>
            <a:r>
              <a:rPr sz="801" kern="0" spc="143" dirty="0">
                <a:solidFill>
                  <a:srgbClr val="313131"/>
                </a:solidFill>
                <a:latin typeface="Tahoma"/>
                <a:cs typeface="Tahoma"/>
              </a:rPr>
              <a:t> </a:t>
            </a:r>
            <a:r>
              <a:rPr sz="801" kern="0" dirty="0">
                <a:solidFill>
                  <a:srgbClr val="313131"/>
                </a:solidFill>
                <a:latin typeface="Tahoma"/>
                <a:cs typeface="Tahoma"/>
              </a:rPr>
              <a:t>goals</a:t>
            </a:r>
            <a:r>
              <a:rPr sz="801" kern="0" spc="148" dirty="0">
                <a:solidFill>
                  <a:srgbClr val="313131"/>
                </a:solidFill>
                <a:latin typeface="Tahoma"/>
                <a:cs typeface="Tahoma"/>
              </a:rPr>
              <a:t> </a:t>
            </a:r>
            <a:r>
              <a:rPr sz="801" kern="0" dirty="0">
                <a:solidFill>
                  <a:srgbClr val="313131"/>
                </a:solidFill>
                <a:latin typeface="Tahoma"/>
                <a:cs typeface="Tahoma"/>
              </a:rPr>
              <a:t>and</a:t>
            </a:r>
            <a:r>
              <a:rPr sz="801" kern="0" spc="143" dirty="0">
                <a:solidFill>
                  <a:srgbClr val="313131"/>
                </a:solidFill>
                <a:latin typeface="Tahoma"/>
                <a:cs typeface="Tahoma"/>
              </a:rPr>
              <a:t> </a:t>
            </a:r>
            <a:r>
              <a:rPr sz="801" kern="0" dirty="0">
                <a:solidFill>
                  <a:srgbClr val="313131"/>
                </a:solidFill>
                <a:latin typeface="Tahoma"/>
                <a:cs typeface="Tahoma"/>
              </a:rPr>
              <a:t>strategies.</a:t>
            </a:r>
            <a:r>
              <a:rPr sz="801" kern="0" spc="148" dirty="0">
                <a:solidFill>
                  <a:srgbClr val="313131"/>
                </a:solidFill>
                <a:latin typeface="Tahoma"/>
                <a:cs typeface="Tahoma"/>
              </a:rPr>
              <a:t> </a:t>
            </a:r>
            <a:r>
              <a:rPr sz="801" kern="0" spc="34" dirty="0">
                <a:solidFill>
                  <a:srgbClr val="313131"/>
                </a:solidFill>
                <a:latin typeface="Tahoma"/>
                <a:cs typeface="Tahoma"/>
              </a:rPr>
              <a:t>More </a:t>
            </a:r>
            <a:r>
              <a:rPr sz="801" kern="0" dirty="0">
                <a:solidFill>
                  <a:srgbClr val="313131"/>
                </a:solidFill>
                <a:latin typeface="Tahoma"/>
                <a:cs typeface="Tahoma"/>
              </a:rPr>
              <a:t>detail</a:t>
            </a:r>
            <a:r>
              <a:rPr sz="801" kern="0" spc="38" dirty="0">
                <a:solidFill>
                  <a:srgbClr val="313131"/>
                </a:solidFill>
                <a:latin typeface="Tahoma"/>
                <a:cs typeface="Tahoma"/>
              </a:rPr>
              <a:t> </a:t>
            </a:r>
            <a:r>
              <a:rPr sz="801" kern="0" dirty="0">
                <a:solidFill>
                  <a:srgbClr val="313131"/>
                </a:solidFill>
                <a:latin typeface="Tahoma"/>
                <a:cs typeface="Tahoma"/>
              </a:rPr>
              <a:t>is</a:t>
            </a:r>
            <a:r>
              <a:rPr sz="801" kern="0" spc="42" dirty="0">
                <a:solidFill>
                  <a:srgbClr val="313131"/>
                </a:solidFill>
                <a:latin typeface="Tahoma"/>
                <a:cs typeface="Tahoma"/>
              </a:rPr>
              <a:t> </a:t>
            </a:r>
            <a:r>
              <a:rPr sz="801" kern="0" spc="38" dirty="0">
                <a:solidFill>
                  <a:srgbClr val="313131"/>
                </a:solidFill>
                <a:latin typeface="Tahoma"/>
                <a:cs typeface="Tahoma"/>
              </a:rPr>
              <a:t>provided </a:t>
            </a:r>
            <a:r>
              <a:rPr sz="801" kern="0" dirty="0">
                <a:solidFill>
                  <a:srgbClr val="313131"/>
                </a:solidFill>
                <a:latin typeface="Tahoma"/>
                <a:cs typeface="Tahoma"/>
              </a:rPr>
              <a:t>in</a:t>
            </a:r>
            <a:r>
              <a:rPr sz="801" kern="0" spc="46" dirty="0">
                <a:solidFill>
                  <a:srgbClr val="313131"/>
                </a:solidFill>
                <a:latin typeface="Tahoma"/>
                <a:cs typeface="Tahoma"/>
              </a:rPr>
              <a:t> </a:t>
            </a:r>
            <a:r>
              <a:rPr sz="801" u="sng" kern="0" spc="38" dirty="0">
                <a:solidFill>
                  <a:sysClr val="windowText" lastClr="000000"/>
                </a:solidFill>
                <a:uFill>
                  <a:solidFill>
                    <a:srgbClr val="000000"/>
                  </a:solidFill>
                </a:uFill>
                <a:latin typeface="Tahoma"/>
                <a:cs typeface="Tahoma"/>
              </a:rPr>
              <a:t>Section</a:t>
            </a:r>
            <a:r>
              <a:rPr sz="801" u="sng" kern="0" spc="42" dirty="0">
                <a:solidFill>
                  <a:sysClr val="windowText" lastClr="000000"/>
                </a:solidFill>
                <a:uFill>
                  <a:solidFill>
                    <a:srgbClr val="000000"/>
                  </a:solidFill>
                </a:uFill>
                <a:latin typeface="Tahoma"/>
                <a:cs typeface="Tahoma"/>
              </a:rPr>
              <a:t> </a:t>
            </a:r>
            <a:r>
              <a:rPr sz="801" u="sng" kern="0" spc="-21" dirty="0">
                <a:solidFill>
                  <a:sysClr val="windowText" lastClr="000000"/>
                </a:solidFill>
                <a:uFill>
                  <a:solidFill>
                    <a:srgbClr val="000000"/>
                  </a:solidFill>
                </a:uFill>
                <a:latin typeface="Tahoma"/>
                <a:cs typeface="Tahoma"/>
              </a:rPr>
              <a:t>F.</a:t>
            </a:r>
            <a:endParaRPr sz="801" kern="0">
              <a:solidFill>
                <a:sysClr val="windowText" lastClr="000000"/>
              </a:solidFill>
              <a:latin typeface="Tahoma"/>
              <a:cs typeface="Tahoma"/>
            </a:endParaRPr>
          </a:p>
        </p:txBody>
      </p:sp>
      <p:pic>
        <p:nvPicPr>
          <p:cNvPr id="13" name="object 13"/>
          <p:cNvPicPr/>
          <p:nvPr/>
        </p:nvPicPr>
        <p:blipFill>
          <a:blip r:embed="rId3" cstate="print"/>
          <a:stretch>
            <a:fillRect/>
          </a:stretch>
        </p:blipFill>
        <p:spPr>
          <a:xfrm>
            <a:off x="7719456" y="127914"/>
            <a:ext cx="4474552" cy="6684703"/>
          </a:xfrm>
          <a:prstGeom prst="rect">
            <a:avLst/>
          </a:prstGeom>
        </p:spPr>
      </p:pic>
      <p:sp>
        <p:nvSpPr>
          <p:cNvPr id="14" name="object 14"/>
          <p:cNvSpPr txBox="1"/>
          <p:nvPr/>
        </p:nvSpPr>
        <p:spPr>
          <a:xfrm>
            <a:off x="9782267" y="2476036"/>
            <a:ext cx="287123"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Butte</a:t>
            </a:r>
            <a:endParaRPr sz="886" kern="0">
              <a:solidFill>
                <a:sysClr val="windowText" lastClr="000000"/>
              </a:solidFill>
              <a:latin typeface="Trebuchet MS"/>
              <a:cs typeface="Trebuchet MS"/>
            </a:endParaRPr>
          </a:p>
        </p:txBody>
      </p:sp>
      <p:sp>
        <p:nvSpPr>
          <p:cNvPr id="15" name="object 15"/>
          <p:cNvSpPr txBox="1"/>
          <p:nvPr/>
        </p:nvSpPr>
        <p:spPr>
          <a:xfrm>
            <a:off x="9243668" y="2974324"/>
            <a:ext cx="367473"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Colusa</a:t>
            </a:r>
            <a:endParaRPr sz="886" kern="0">
              <a:solidFill>
                <a:sysClr val="windowText" lastClr="000000"/>
              </a:solidFill>
              <a:latin typeface="Trebuchet MS"/>
              <a:cs typeface="Trebuchet MS"/>
            </a:endParaRPr>
          </a:p>
        </p:txBody>
      </p:sp>
      <p:sp>
        <p:nvSpPr>
          <p:cNvPr id="16" name="object 16"/>
          <p:cNvSpPr txBox="1"/>
          <p:nvPr/>
        </p:nvSpPr>
        <p:spPr>
          <a:xfrm>
            <a:off x="7973835" y="273921"/>
            <a:ext cx="303193" cy="264369"/>
          </a:xfrm>
          <a:prstGeom prst="rect">
            <a:avLst/>
          </a:prstGeom>
        </p:spPr>
        <p:txBody>
          <a:bodyPr vert="horz" wrap="square" lIns="0" tIns="33212" rIns="0" bIns="0" rtlCol="0">
            <a:spAutoFit/>
          </a:bodyPr>
          <a:lstStyle/>
          <a:p>
            <a:pPr marL="10714" marR="4285" indent="59997" defTabSz="771388">
              <a:lnSpc>
                <a:spcPts val="886"/>
              </a:lnSpc>
              <a:spcBef>
                <a:spcPts val="262"/>
              </a:spcBef>
            </a:pPr>
            <a:r>
              <a:rPr sz="886" kern="0" spc="-21" dirty="0">
                <a:solidFill>
                  <a:sysClr val="windowText" lastClr="000000"/>
                </a:solidFill>
                <a:latin typeface="Trebuchet MS"/>
                <a:cs typeface="Trebuchet MS"/>
              </a:rPr>
              <a:t>Del </a:t>
            </a:r>
            <a:r>
              <a:rPr sz="886" kern="0" spc="-8" dirty="0">
                <a:solidFill>
                  <a:sysClr val="windowText" lastClr="000000"/>
                </a:solidFill>
                <a:latin typeface="Trebuchet MS"/>
                <a:cs typeface="Trebuchet MS"/>
              </a:rPr>
              <a:t>Norte</a:t>
            </a:r>
            <a:endParaRPr sz="886" kern="0">
              <a:solidFill>
                <a:sysClr val="windowText" lastClr="000000"/>
              </a:solidFill>
              <a:latin typeface="Trebuchet MS"/>
              <a:cs typeface="Trebuchet MS"/>
            </a:endParaRPr>
          </a:p>
        </p:txBody>
      </p:sp>
      <p:sp>
        <p:nvSpPr>
          <p:cNvPr id="17" name="object 17"/>
          <p:cNvSpPr txBox="1"/>
          <p:nvPr/>
        </p:nvSpPr>
        <p:spPr>
          <a:xfrm>
            <a:off x="10762269" y="3311875"/>
            <a:ext cx="384080" cy="264369"/>
          </a:xfrm>
          <a:prstGeom prst="rect">
            <a:avLst/>
          </a:prstGeom>
        </p:spPr>
        <p:txBody>
          <a:bodyPr vert="horz" wrap="square" lIns="0" tIns="33212" rIns="0" bIns="0" rtlCol="0">
            <a:spAutoFit/>
          </a:bodyPr>
          <a:lstStyle/>
          <a:p>
            <a:pPr marL="10714" marR="4285" indent="135529" defTabSz="771388">
              <a:lnSpc>
                <a:spcPts val="886"/>
              </a:lnSpc>
              <a:spcBef>
                <a:spcPts val="262"/>
              </a:spcBef>
            </a:pPr>
            <a:r>
              <a:rPr sz="886" kern="0" spc="-21" dirty="0">
                <a:solidFill>
                  <a:sysClr val="windowText" lastClr="000000"/>
                </a:solidFill>
                <a:latin typeface="Trebuchet MS"/>
                <a:cs typeface="Trebuchet MS"/>
              </a:rPr>
              <a:t>El </a:t>
            </a:r>
            <a:r>
              <a:rPr sz="886" kern="0" spc="-8" dirty="0">
                <a:solidFill>
                  <a:sysClr val="windowText" lastClr="000000"/>
                </a:solidFill>
                <a:latin typeface="Trebuchet MS"/>
                <a:cs typeface="Trebuchet MS"/>
              </a:rPr>
              <a:t>Dorado</a:t>
            </a:r>
            <a:endParaRPr sz="886" kern="0">
              <a:solidFill>
                <a:sysClr val="windowText" lastClr="000000"/>
              </a:solidFill>
              <a:latin typeface="Trebuchet MS"/>
              <a:cs typeface="Trebuchet MS"/>
            </a:endParaRPr>
          </a:p>
        </p:txBody>
      </p:sp>
      <p:sp>
        <p:nvSpPr>
          <p:cNvPr id="18" name="object 18"/>
          <p:cNvSpPr txBox="1"/>
          <p:nvPr/>
        </p:nvSpPr>
        <p:spPr>
          <a:xfrm>
            <a:off x="9144085" y="2548367"/>
            <a:ext cx="309621"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Glenn</a:t>
            </a:r>
            <a:endParaRPr sz="886" kern="0">
              <a:solidFill>
                <a:sysClr val="windowText" lastClr="000000"/>
              </a:solidFill>
              <a:latin typeface="Trebuchet MS"/>
              <a:cs typeface="Trebuchet MS"/>
            </a:endParaRPr>
          </a:p>
        </p:txBody>
      </p:sp>
      <p:sp>
        <p:nvSpPr>
          <p:cNvPr id="19" name="object 19"/>
          <p:cNvSpPr txBox="1"/>
          <p:nvPr/>
        </p:nvSpPr>
        <p:spPr>
          <a:xfrm>
            <a:off x="7858681" y="1616086"/>
            <a:ext cx="517464"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Humboldt</a:t>
            </a:r>
            <a:endParaRPr sz="886" kern="0">
              <a:solidFill>
                <a:sysClr val="windowText" lastClr="000000"/>
              </a:solidFill>
              <a:latin typeface="Trebuchet MS"/>
              <a:cs typeface="Trebuchet MS"/>
            </a:endParaRPr>
          </a:p>
        </p:txBody>
      </p:sp>
      <p:sp>
        <p:nvSpPr>
          <p:cNvPr id="20" name="object 20"/>
          <p:cNvSpPr txBox="1"/>
          <p:nvPr/>
        </p:nvSpPr>
        <p:spPr>
          <a:xfrm>
            <a:off x="8920182" y="3102915"/>
            <a:ext cx="258732" cy="147138"/>
          </a:xfrm>
          <a:prstGeom prst="rect">
            <a:avLst/>
          </a:prstGeom>
        </p:spPr>
        <p:txBody>
          <a:bodyPr vert="horz" wrap="square" lIns="0" tIns="10714" rIns="0" bIns="0" rtlCol="0">
            <a:spAutoFit/>
          </a:bodyPr>
          <a:lstStyle/>
          <a:p>
            <a:pPr marL="10714" defTabSz="771388">
              <a:spcBef>
                <a:spcPts val="84"/>
              </a:spcBef>
            </a:pPr>
            <a:r>
              <a:rPr sz="886" kern="0" spc="-17" dirty="0">
                <a:solidFill>
                  <a:sysClr val="windowText" lastClr="000000"/>
                </a:solidFill>
                <a:latin typeface="Trebuchet MS"/>
                <a:cs typeface="Trebuchet MS"/>
              </a:rPr>
              <a:t>Lake</a:t>
            </a:r>
            <a:endParaRPr sz="886" kern="0">
              <a:solidFill>
                <a:sysClr val="windowText" lastClr="000000"/>
              </a:solidFill>
              <a:latin typeface="Trebuchet MS"/>
              <a:cs typeface="Trebuchet MS"/>
            </a:endParaRPr>
          </a:p>
        </p:txBody>
      </p:sp>
      <p:sp>
        <p:nvSpPr>
          <p:cNvPr id="21" name="object 21"/>
          <p:cNvSpPr txBox="1"/>
          <p:nvPr/>
        </p:nvSpPr>
        <p:spPr>
          <a:xfrm>
            <a:off x="10522793" y="1439273"/>
            <a:ext cx="381402"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Lassen</a:t>
            </a:r>
            <a:endParaRPr sz="886" kern="0">
              <a:solidFill>
                <a:sysClr val="windowText" lastClr="000000"/>
              </a:solidFill>
              <a:latin typeface="Trebuchet MS"/>
              <a:cs typeface="Trebuchet MS"/>
            </a:endParaRPr>
          </a:p>
        </p:txBody>
      </p:sp>
      <p:sp>
        <p:nvSpPr>
          <p:cNvPr id="22" name="object 22"/>
          <p:cNvSpPr txBox="1"/>
          <p:nvPr/>
        </p:nvSpPr>
        <p:spPr>
          <a:xfrm>
            <a:off x="8204269" y="2789475"/>
            <a:ext cx="581745"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Mendocino</a:t>
            </a:r>
            <a:endParaRPr sz="886" kern="0">
              <a:solidFill>
                <a:sysClr val="windowText" lastClr="000000"/>
              </a:solidFill>
              <a:latin typeface="Trebuchet MS"/>
              <a:cs typeface="Trebuchet MS"/>
            </a:endParaRPr>
          </a:p>
        </p:txBody>
      </p:sp>
      <p:sp>
        <p:nvSpPr>
          <p:cNvPr id="23" name="object 23"/>
          <p:cNvSpPr txBox="1"/>
          <p:nvPr/>
        </p:nvSpPr>
        <p:spPr>
          <a:xfrm>
            <a:off x="10423587" y="490918"/>
            <a:ext cx="370688" cy="147138"/>
          </a:xfrm>
          <a:prstGeom prst="rect">
            <a:avLst/>
          </a:prstGeom>
        </p:spPr>
        <p:txBody>
          <a:bodyPr vert="horz" wrap="square" lIns="0" tIns="10714" rIns="0" bIns="0" rtlCol="0">
            <a:spAutoFit/>
          </a:bodyPr>
          <a:lstStyle/>
          <a:p>
            <a:pPr marL="10714" defTabSz="771388">
              <a:spcBef>
                <a:spcPts val="84"/>
              </a:spcBef>
            </a:pPr>
            <a:r>
              <a:rPr sz="886" kern="0" spc="34" dirty="0">
                <a:solidFill>
                  <a:sysClr val="windowText" lastClr="000000"/>
                </a:solidFill>
                <a:latin typeface="Trebuchet MS"/>
                <a:cs typeface="Trebuchet MS"/>
              </a:rPr>
              <a:t>Modoc</a:t>
            </a:r>
            <a:endParaRPr sz="886" kern="0">
              <a:solidFill>
                <a:sysClr val="windowText" lastClr="000000"/>
              </a:solidFill>
              <a:latin typeface="Trebuchet MS"/>
              <a:cs typeface="Trebuchet MS"/>
            </a:endParaRPr>
          </a:p>
        </p:txBody>
      </p:sp>
      <p:sp>
        <p:nvSpPr>
          <p:cNvPr id="24" name="object 24"/>
          <p:cNvSpPr txBox="1"/>
          <p:nvPr/>
        </p:nvSpPr>
        <p:spPr>
          <a:xfrm>
            <a:off x="10183611" y="2885918"/>
            <a:ext cx="400150"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Nevada</a:t>
            </a:r>
            <a:endParaRPr sz="886" kern="0">
              <a:solidFill>
                <a:sysClr val="windowText" lastClr="000000"/>
              </a:solidFill>
              <a:latin typeface="Trebuchet MS"/>
              <a:cs typeface="Trebuchet MS"/>
            </a:endParaRPr>
          </a:p>
        </p:txBody>
      </p:sp>
      <p:sp>
        <p:nvSpPr>
          <p:cNvPr id="25" name="object 25"/>
          <p:cNvSpPr txBox="1"/>
          <p:nvPr/>
        </p:nvSpPr>
        <p:spPr>
          <a:xfrm>
            <a:off x="10560592" y="3135062"/>
            <a:ext cx="338012"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Placer</a:t>
            </a:r>
            <a:endParaRPr sz="886" kern="0">
              <a:solidFill>
                <a:sysClr val="windowText" lastClr="000000"/>
              </a:solidFill>
              <a:latin typeface="Trebuchet MS"/>
              <a:cs typeface="Trebuchet MS"/>
            </a:endParaRPr>
          </a:p>
        </p:txBody>
      </p:sp>
      <p:sp>
        <p:nvSpPr>
          <p:cNvPr id="26" name="object 26"/>
          <p:cNvSpPr txBox="1"/>
          <p:nvPr/>
        </p:nvSpPr>
        <p:spPr>
          <a:xfrm>
            <a:off x="10143677" y="2114374"/>
            <a:ext cx="399614"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Plumas</a:t>
            </a:r>
            <a:endParaRPr sz="886" kern="0">
              <a:solidFill>
                <a:sysClr val="windowText" lastClr="000000"/>
              </a:solidFill>
              <a:latin typeface="Trebuchet MS"/>
              <a:cs typeface="Trebuchet MS"/>
            </a:endParaRPr>
          </a:p>
        </p:txBody>
      </p:sp>
      <p:sp>
        <p:nvSpPr>
          <p:cNvPr id="27" name="object 27"/>
          <p:cNvSpPr txBox="1"/>
          <p:nvPr/>
        </p:nvSpPr>
        <p:spPr>
          <a:xfrm>
            <a:off x="9813787" y="3705684"/>
            <a:ext cx="625670"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Sacramento</a:t>
            </a:r>
            <a:endParaRPr sz="886" kern="0">
              <a:solidFill>
                <a:sysClr val="windowText" lastClr="000000"/>
              </a:solidFill>
              <a:latin typeface="Trebuchet MS"/>
              <a:cs typeface="Trebuchet MS"/>
            </a:endParaRPr>
          </a:p>
        </p:txBody>
      </p:sp>
      <p:sp>
        <p:nvSpPr>
          <p:cNvPr id="28" name="object 28"/>
          <p:cNvSpPr txBox="1"/>
          <p:nvPr/>
        </p:nvSpPr>
        <p:spPr>
          <a:xfrm>
            <a:off x="9396370" y="1350868"/>
            <a:ext cx="367473"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Shasta</a:t>
            </a:r>
            <a:endParaRPr sz="886" kern="0">
              <a:solidFill>
                <a:sysClr val="windowText" lastClr="000000"/>
              </a:solidFill>
              <a:latin typeface="Trebuchet MS"/>
              <a:cs typeface="Trebuchet MS"/>
            </a:endParaRPr>
          </a:p>
        </p:txBody>
      </p:sp>
      <p:sp>
        <p:nvSpPr>
          <p:cNvPr id="29" name="object 29"/>
          <p:cNvSpPr txBox="1"/>
          <p:nvPr/>
        </p:nvSpPr>
        <p:spPr>
          <a:xfrm>
            <a:off x="10349121" y="2556405"/>
            <a:ext cx="310692"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Sierra</a:t>
            </a:r>
            <a:endParaRPr sz="886" kern="0">
              <a:solidFill>
                <a:sysClr val="windowText" lastClr="000000"/>
              </a:solidFill>
              <a:latin typeface="Trebuchet MS"/>
              <a:cs typeface="Trebuchet MS"/>
            </a:endParaRPr>
          </a:p>
        </p:txBody>
      </p:sp>
      <p:sp>
        <p:nvSpPr>
          <p:cNvPr id="30" name="object 30"/>
          <p:cNvSpPr txBox="1"/>
          <p:nvPr/>
        </p:nvSpPr>
        <p:spPr>
          <a:xfrm>
            <a:off x="9241283" y="579323"/>
            <a:ext cx="436576"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Siskiyou</a:t>
            </a:r>
            <a:endParaRPr sz="886" kern="0">
              <a:solidFill>
                <a:sysClr val="windowText" lastClr="000000"/>
              </a:solidFill>
              <a:latin typeface="Trebuchet MS"/>
              <a:cs typeface="Trebuchet MS"/>
            </a:endParaRPr>
          </a:p>
        </p:txBody>
      </p:sp>
      <p:sp>
        <p:nvSpPr>
          <p:cNvPr id="31" name="object 31"/>
          <p:cNvSpPr txBox="1"/>
          <p:nvPr/>
        </p:nvSpPr>
        <p:spPr>
          <a:xfrm>
            <a:off x="9238520" y="2009894"/>
            <a:ext cx="425863" cy="147138"/>
          </a:xfrm>
          <a:prstGeom prst="rect">
            <a:avLst/>
          </a:prstGeom>
        </p:spPr>
        <p:txBody>
          <a:bodyPr vert="horz" wrap="square" lIns="0" tIns="10714" rIns="0" bIns="0" rtlCol="0">
            <a:spAutoFit/>
          </a:bodyPr>
          <a:lstStyle/>
          <a:p>
            <a:pPr marL="10714" defTabSz="771388">
              <a:spcBef>
                <a:spcPts val="84"/>
              </a:spcBef>
            </a:pPr>
            <a:r>
              <a:rPr sz="886" kern="0" spc="-8" dirty="0">
                <a:solidFill>
                  <a:sysClr val="windowText" lastClr="000000"/>
                </a:solidFill>
                <a:latin typeface="Trebuchet MS"/>
                <a:cs typeface="Trebuchet MS"/>
              </a:rPr>
              <a:t>Tehama</a:t>
            </a:r>
            <a:endParaRPr sz="886" kern="0">
              <a:solidFill>
                <a:sysClr val="windowText" lastClr="000000"/>
              </a:solidFill>
              <a:latin typeface="Trebuchet MS"/>
              <a:cs typeface="Trebuchet MS"/>
            </a:endParaRPr>
          </a:p>
        </p:txBody>
      </p:sp>
      <p:sp>
        <p:nvSpPr>
          <p:cNvPr id="32" name="object 32"/>
          <p:cNvSpPr txBox="1"/>
          <p:nvPr/>
        </p:nvSpPr>
        <p:spPr>
          <a:xfrm>
            <a:off x="8579618" y="1463384"/>
            <a:ext cx="329441" cy="147138"/>
          </a:xfrm>
          <a:prstGeom prst="rect">
            <a:avLst/>
          </a:prstGeom>
        </p:spPr>
        <p:txBody>
          <a:bodyPr vert="horz" wrap="square" lIns="0" tIns="10714" rIns="0" bIns="0" rtlCol="0">
            <a:spAutoFit/>
          </a:bodyPr>
          <a:lstStyle/>
          <a:p>
            <a:pPr marL="10714" defTabSz="771388">
              <a:spcBef>
                <a:spcPts val="84"/>
              </a:spcBef>
            </a:pPr>
            <a:r>
              <a:rPr sz="886" kern="0" spc="-30" dirty="0">
                <a:solidFill>
                  <a:sysClr val="windowText" lastClr="000000"/>
                </a:solidFill>
                <a:latin typeface="Trebuchet MS"/>
                <a:cs typeface="Trebuchet MS"/>
              </a:rPr>
              <a:t>Trinity</a:t>
            </a:r>
            <a:endParaRPr sz="886" kern="0">
              <a:solidFill>
                <a:sysClr val="windowText" lastClr="000000"/>
              </a:solidFill>
              <a:latin typeface="Trebuchet MS"/>
              <a:cs typeface="Trebuchet MS"/>
            </a:endParaRPr>
          </a:p>
        </p:txBody>
      </p:sp>
      <p:sp>
        <p:nvSpPr>
          <p:cNvPr id="33" name="object 33"/>
          <p:cNvSpPr txBox="1"/>
          <p:nvPr/>
        </p:nvSpPr>
        <p:spPr>
          <a:xfrm>
            <a:off x="9571926" y="3464576"/>
            <a:ext cx="241590" cy="147138"/>
          </a:xfrm>
          <a:prstGeom prst="rect">
            <a:avLst/>
          </a:prstGeom>
        </p:spPr>
        <p:txBody>
          <a:bodyPr vert="horz" wrap="square" lIns="0" tIns="10714" rIns="0" bIns="0" rtlCol="0">
            <a:spAutoFit/>
          </a:bodyPr>
          <a:lstStyle/>
          <a:p>
            <a:pPr marL="10714" defTabSz="771388">
              <a:spcBef>
                <a:spcPts val="84"/>
              </a:spcBef>
            </a:pPr>
            <a:r>
              <a:rPr sz="886" kern="0" spc="-17" dirty="0">
                <a:solidFill>
                  <a:sysClr val="windowText" lastClr="000000"/>
                </a:solidFill>
                <a:latin typeface="Trebuchet MS"/>
                <a:cs typeface="Trebuchet MS"/>
              </a:rPr>
              <a:t>Yolo</a:t>
            </a:r>
            <a:endParaRPr sz="886" kern="0">
              <a:solidFill>
                <a:sysClr val="windowText" lastClr="000000"/>
              </a:solidFill>
              <a:latin typeface="Trebuchet MS"/>
              <a:cs typeface="Trebuchet MS"/>
            </a:endParaRPr>
          </a:p>
        </p:txBody>
      </p:sp>
      <p:sp>
        <p:nvSpPr>
          <p:cNvPr id="34" name="object 34"/>
          <p:cNvSpPr txBox="1"/>
          <p:nvPr/>
        </p:nvSpPr>
        <p:spPr>
          <a:xfrm>
            <a:off x="9692605" y="2948221"/>
            <a:ext cx="484787" cy="314131"/>
          </a:xfrm>
          <a:prstGeom prst="rect">
            <a:avLst/>
          </a:prstGeom>
        </p:spPr>
        <p:txBody>
          <a:bodyPr vert="horz" wrap="square" lIns="0" tIns="28391" rIns="0" bIns="0" rtlCol="0">
            <a:spAutoFit/>
          </a:bodyPr>
          <a:lstStyle/>
          <a:p>
            <a:pPr marL="232488" defTabSz="771388">
              <a:spcBef>
                <a:spcPts val="224"/>
              </a:spcBef>
            </a:pPr>
            <a:r>
              <a:rPr sz="886" kern="0" spc="-17" dirty="0">
                <a:solidFill>
                  <a:srgbClr val="2E2D2D"/>
                </a:solidFill>
                <a:latin typeface="Calibri"/>
                <a:cs typeface="Calibri"/>
              </a:rPr>
              <a:t>Yuba</a:t>
            </a:r>
            <a:endParaRPr sz="886" kern="0">
              <a:solidFill>
                <a:sysClr val="windowText" lastClr="000000"/>
              </a:solidFill>
              <a:latin typeface="Calibri"/>
              <a:cs typeface="Calibri"/>
            </a:endParaRPr>
          </a:p>
          <a:p>
            <a:pPr marL="10714" defTabSz="771388">
              <a:spcBef>
                <a:spcPts val="143"/>
              </a:spcBef>
            </a:pPr>
            <a:r>
              <a:rPr sz="886" kern="0" spc="-8" dirty="0">
                <a:solidFill>
                  <a:sysClr val="windowText" lastClr="000000"/>
                </a:solidFill>
                <a:latin typeface="Trebuchet MS"/>
                <a:cs typeface="Trebuchet MS"/>
              </a:rPr>
              <a:t>Sutter</a:t>
            </a:r>
            <a:endParaRPr sz="886" kern="0">
              <a:solidFill>
                <a:sysClr val="windowText" lastClr="000000"/>
              </a:solidFill>
              <a:latin typeface="Trebuchet MS"/>
              <a:cs typeface="Trebuchet MS"/>
            </a:endParaRPr>
          </a:p>
        </p:txBody>
      </p:sp>
      <p:sp>
        <p:nvSpPr>
          <p:cNvPr id="35" name="object 35"/>
          <p:cNvSpPr txBox="1"/>
          <p:nvPr/>
        </p:nvSpPr>
        <p:spPr>
          <a:xfrm>
            <a:off x="8029843" y="4532378"/>
            <a:ext cx="3284233" cy="1345836"/>
          </a:xfrm>
          <a:prstGeom prst="rect">
            <a:avLst/>
          </a:prstGeom>
        </p:spPr>
        <p:txBody>
          <a:bodyPr vert="horz" wrap="square" lIns="0" tIns="10178" rIns="0" bIns="0" rtlCol="0">
            <a:spAutoFit/>
          </a:bodyPr>
          <a:lstStyle/>
          <a:p>
            <a:pPr marL="10714" marR="4285" defTabSz="771388">
              <a:lnSpc>
                <a:spcPct val="157900"/>
              </a:lnSpc>
              <a:spcBef>
                <a:spcPts val="80"/>
              </a:spcBef>
            </a:pPr>
            <a:r>
              <a:rPr sz="801" b="1" kern="0" spc="46" dirty="0">
                <a:solidFill>
                  <a:srgbClr val="313131"/>
                </a:solidFill>
                <a:latin typeface="Tahoma"/>
                <a:cs typeface="Tahoma"/>
              </a:rPr>
              <a:t>The</a:t>
            </a:r>
            <a:r>
              <a:rPr sz="801" b="1" kern="0" spc="30" dirty="0">
                <a:solidFill>
                  <a:srgbClr val="313131"/>
                </a:solidFill>
                <a:latin typeface="Tahoma"/>
                <a:cs typeface="Tahoma"/>
              </a:rPr>
              <a:t> </a:t>
            </a:r>
            <a:r>
              <a:rPr sz="801" b="1" kern="0" spc="42" dirty="0">
                <a:solidFill>
                  <a:srgbClr val="313131"/>
                </a:solidFill>
                <a:latin typeface="Tahoma"/>
                <a:cs typeface="Tahoma"/>
              </a:rPr>
              <a:t>North</a:t>
            </a:r>
            <a:r>
              <a:rPr sz="801" b="1" kern="0" spc="34" dirty="0">
                <a:solidFill>
                  <a:srgbClr val="313131"/>
                </a:solidFill>
                <a:latin typeface="Tahoma"/>
                <a:cs typeface="Tahoma"/>
              </a:rPr>
              <a:t> </a:t>
            </a:r>
            <a:r>
              <a:rPr sz="801" b="1" kern="0" dirty="0">
                <a:solidFill>
                  <a:srgbClr val="313131"/>
                </a:solidFill>
                <a:latin typeface="Tahoma"/>
                <a:cs typeface="Tahoma"/>
              </a:rPr>
              <a:t>Far</a:t>
            </a:r>
            <a:r>
              <a:rPr sz="801" b="1" kern="0" spc="34" dirty="0">
                <a:solidFill>
                  <a:srgbClr val="313131"/>
                </a:solidFill>
                <a:latin typeface="Tahoma"/>
                <a:cs typeface="Tahoma"/>
              </a:rPr>
              <a:t> </a:t>
            </a:r>
            <a:r>
              <a:rPr sz="801" b="1" kern="0" spc="42" dirty="0">
                <a:solidFill>
                  <a:srgbClr val="313131"/>
                </a:solidFill>
                <a:latin typeface="Tahoma"/>
                <a:cs typeface="Tahoma"/>
              </a:rPr>
              <a:t>North</a:t>
            </a:r>
            <a:r>
              <a:rPr sz="801" b="1" kern="0" spc="34" dirty="0">
                <a:solidFill>
                  <a:srgbClr val="313131"/>
                </a:solidFill>
                <a:latin typeface="Tahoma"/>
                <a:cs typeface="Tahoma"/>
              </a:rPr>
              <a:t> </a:t>
            </a:r>
            <a:r>
              <a:rPr sz="801" b="1" kern="0" dirty="0">
                <a:solidFill>
                  <a:srgbClr val="313131"/>
                </a:solidFill>
                <a:latin typeface="Tahoma"/>
                <a:cs typeface="Tahoma"/>
              </a:rPr>
              <a:t>Regional</a:t>
            </a:r>
            <a:r>
              <a:rPr sz="801" b="1" kern="0" spc="34" dirty="0">
                <a:solidFill>
                  <a:srgbClr val="313131"/>
                </a:solidFill>
                <a:latin typeface="Tahoma"/>
                <a:cs typeface="Tahoma"/>
              </a:rPr>
              <a:t> </a:t>
            </a:r>
            <a:r>
              <a:rPr sz="801" b="1" kern="0" spc="42" dirty="0">
                <a:solidFill>
                  <a:srgbClr val="313131"/>
                </a:solidFill>
                <a:latin typeface="Tahoma"/>
                <a:cs typeface="Tahoma"/>
              </a:rPr>
              <a:t>Consortium</a:t>
            </a:r>
            <a:r>
              <a:rPr sz="801" b="1" kern="0" spc="30" dirty="0">
                <a:solidFill>
                  <a:srgbClr val="313131"/>
                </a:solidFill>
                <a:latin typeface="Tahoma"/>
                <a:cs typeface="Tahoma"/>
              </a:rPr>
              <a:t> </a:t>
            </a:r>
            <a:r>
              <a:rPr sz="801" b="1" kern="0" spc="51" dirty="0">
                <a:solidFill>
                  <a:srgbClr val="313131"/>
                </a:solidFill>
                <a:latin typeface="Tahoma"/>
                <a:cs typeface="Tahoma"/>
              </a:rPr>
              <a:t>(NFN</a:t>
            </a:r>
            <a:r>
              <a:rPr sz="801" b="1" kern="0" spc="34" dirty="0">
                <a:solidFill>
                  <a:srgbClr val="313131"/>
                </a:solidFill>
                <a:latin typeface="Tahoma"/>
                <a:cs typeface="Tahoma"/>
              </a:rPr>
              <a:t> </a:t>
            </a:r>
            <a:r>
              <a:rPr sz="801" b="1" kern="0" spc="42" dirty="0">
                <a:solidFill>
                  <a:srgbClr val="313131"/>
                </a:solidFill>
                <a:latin typeface="Tahoma"/>
                <a:cs typeface="Tahoma"/>
              </a:rPr>
              <a:t>RC)</a:t>
            </a:r>
            <a:r>
              <a:rPr sz="801" b="1" kern="0" spc="34" dirty="0">
                <a:solidFill>
                  <a:srgbClr val="313131"/>
                </a:solidFill>
                <a:latin typeface="Tahoma"/>
                <a:cs typeface="Tahoma"/>
              </a:rPr>
              <a:t> </a:t>
            </a:r>
            <a:r>
              <a:rPr sz="801" b="1" kern="0" spc="51" dirty="0">
                <a:solidFill>
                  <a:srgbClr val="313131"/>
                </a:solidFill>
                <a:latin typeface="Tahoma"/>
                <a:cs typeface="Tahoma"/>
              </a:rPr>
              <a:t>serves</a:t>
            </a:r>
            <a:r>
              <a:rPr sz="801" b="1" kern="0" spc="34" dirty="0">
                <a:solidFill>
                  <a:srgbClr val="313131"/>
                </a:solidFill>
                <a:latin typeface="Tahoma"/>
                <a:cs typeface="Tahoma"/>
              </a:rPr>
              <a:t> </a:t>
            </a:r>
            <a:r>
              <a:rPr sz="801" b="1" kern="0" spc="-21" dirty="0">
                <a:solidFill>
                  <a:srgbClr val="313131"/>
                </a:solidFill>
                <a:latin typeface="Tahoma"/>
                <a:cs typeface="Tahoma"/>
              </a:rPr>
              <a:t>the </a:t>
            </a:r>
            <a:r>
              <a:rPr sz="801" b="1" kern="0" spc="38" dirty="0">
                <a:solidFill>
                  <a:srgbClr val="313131"/>
                </a:solidFill>
                <a:latin typeface="Tahoma"/>
                <a:cs typeface="Tahoma"/>
              </a:rPr>
              <a:t>largest</a:t>
            </a:r>
            <a:r>
              <a:rPr sz="801" b="1" kern="0" spc="67" dirty="0">
                <a:solidFill>
                  <a:srgbClr val="313131"/>
                </a:solidFill>
                <a:latin typeface="Tahoma"/>
                <a:cs typeface="Tahoma"/>
              </a:rPr>
              <a:t> </a:t>
            </a:r>
            <a:r>
              <a:rPr sz="801" b="1" kern="0" spc="46" dirty="0">
                <a:solidFill>
                  <a:srgbClr val="313131"/>
                </a:solidFill>
                <a:latin typeface="Tahoma"/>
                <a:cs typeface="Tahoma"/>
              </a:rPr>
              <a:t>geographic</a:t>
            </a:r>
            <a:r>
              <a:rPr sz="801" b="1" kern="0" spc="67" dirty="0">
                <a:solidFill>
                  <a:srgbClr val="313131"/>
                </a:solidFill>
                <a:latin typeface="Tahoma"/>
                <a:cs typeface="Tahoma"/>
              </a:rPr>
              <a:t> </a:t>
            </a:r>
            <a:r>
              <a:rPr sz="801" b="1" kern="0" dirty="0">
                <a:solidFill>
                  <a:srgbClr val="313131"/>
                </a:solidFill>
                <a:latin typeface="Tahoma"/>
                <a:cs typeface="Tahoma"/>
              </a:rPr>
              <a:t>area</a:t>
            </a:r>
            <a:r>
              <a:rPr sz="801" b="1" kern="0" spc="67" dirty="0">
                <a:solidFill>
                  <a:srgbClr val="313131"/>
                </a:solidFill>
                <a:latin typeface="Tahoma"/>
                <a:cs typeface="Tahoma"/>
              </a:rPr>
              <a:t> </a:t>
            </a:r>
            <a:r>
              <a:rPr sz="801" b="1" kern="0" spc="46" dirty="0">
                <a:solidFill>
                  <a:srgbClr val="313131"/>
                </a:solidFill>
                <a:latin typeface="Tahoma"/>
                <a:cs typeface="Tahoma"/>
              </a:rPr>
              <a:t>of</a:t>
            </a:r>
            <a:r>
              <a:rPr sz="801" b="1" kern="0" spc="67" dirty="0">
                <a:solidFill>
                  <a:srgbClr val="313131"/>
                </a:solidFill>
                <a:latin typeface="Tahoma"/>
                <a:cs typeface="Tahoma"/>
              </a:rPr>
              <a:t> </a:t>
            </a:r>
            <a:r>
              <a:rPr sz="801" b="1" kern="0" dirty="0">
                <a:solidFill>
                  <a:srgbClr val="313131"/>
                </a:solidFill>
                <a:latin typeface="Tahoma"/>
                <a:cs typeface="Tahoma"/>
              </a:rPr>
              <a:t>the</a:t>
            </a:r>
            <a:r>
              <a:rPr sz="801" b="1" kern="0" spc="67" dirty="0">
                <a:solidFill>
                  <a:srgbClr val="313131"/>
                </a:solidFill>
                <a:latin typeface="Tahoma"/>
                <a:cs typeface="Tahoma"/>
              </a:rPr>
              <a:t> </a:t>
            </a:r>
            <a:r>
              <a:rPr sz="801" b="1" kern="0" dirty="0">
                <a:solidFill>
                  <a:srgbClr val="313131"/>
                </a:solidFill>
                <a:latin typeface="Tahoma"/>
                <a:cs typeface="Tahoma"/>
              </a:rPr>
              <a:t>state,</a:t>
            </a:r>
            <a:r>
              <a:rPr sz="801" b="1" kern="0" spc="67" dirty="0">
                <a:solidFill>
                  <a:srgbClr val="313131"/>
                </a:solidFill>
                <a:latin typeface="Tahoma"/>
                <a:cs typeface="Tahoma"/>
              </a:rPr>
              <a:t> </a:t>
            </a:r>
            <a:r>
              <a:rPr sz="801" b="1" kern="0" dirty="0">
                <a:solidFill>
                  <a:srgbClr val="313131"/>
                </a:solidFill>
                <a:latin typeface="Tahoma"/>
                <a:cs typeface="Tahoma"/>
              </a:rPr>
              <a:t>from</a:t>
            </a:r>
            <a:r>
              <a:rPr sz="801" b="1" kern="0" spc="67" dirty="0">
                <a:solidFill>
                  <a:srgbClr val="313131"/>
                </a:solidFill>
                <a:latin typeface="Tahoma"/>
                <a:cs typeface="Tahoma"/>
              </a:rPr>
              <a:t> </a:t>
            </a:r>
            <a:r>
              <a:rPr sz="801" b="1" kern="0" dirty="0">
                <a:solidFill>
                  <a:srgbClr val="313131"/>
                </a:solidFill>
                <a:latin typeface="Tahoma"/>
                <a:cs typeface="Tahoma"/>
              </a:rPr>
              <a:t>the</a:t>
            </a:r>
            <a:r>
              <a:rPr sz="801" b="1" kern="0" spc="67" dirty="0">
                <a:solidFill>
                  <a:srgbClr val="313131"/>
                </a:solidFill>
                <a:latin typeface="Tahoma"/>
                <a:cs typeface="Tahoma"/>
              </a:rPr>
              <a:t> </a:t>
            </a:r>
            <a:r>
              <a:rPr sz="801" b="1" kern="0" spc="46" dirty="0">
                <a:solidFill>
                  <a:srgbClr val="313131"/>
                </a:solidFill>
                <a:latin typeface="Tahoma"/>
                <a:cs typeface="Tahoma"/>
              </a:rPr>
              <a:t>Sacramento</a:t>
            </a:r>
            <a:r>
              <a:rPr sz="801" b="1" kern="0" spc="67" dirty="0">
                <a:solidFill>
                  <a:srgbClr val="313131"/>
                </a:solidFill>
                <a:latin typeface="Tahoma"/>
                <a:cs typeface="Tahoma"/>
              </a:rPr>
              <a:t> </a:t>
            </a:r>
            <a:r>
              <a:rPr sz="801" b="1" kern="0" spc="42" dirty="0">
                <a:solidFill>
                  <a:srgbClr val="313131"/>
                </a:solidFill>
                <a:latin typeface="Tahoma"/>
                <a:cs typeface="Tahoma"/>
              </a:rPr>
              <a:t>Metro </a:t>
            </a:r>
            <a:r>
              <a:rPr sz="801" b="1" kern="0" dirty="0">
                <a:solidFill>
                  <a:srgbClr val="313131"/>
                </a:solidFill>
                <a:latin typeface="Tahoma"/>
                <a:cs typeface="Tahoma"/>
              </a:rPr>
              <a:t>area</a:t>
            </a:r>
            <a:r>
              <a:rPr sz="801" b="1" kern="0" spc="76" dirty="0">
                <a:solidFill>
                  <a:srgbClr val="313131"/>
                </a:solidFill>
                <a:latin typeface="Tahoma"/>
                <a:cs typeface="Tahoma"/>
              </a:rPr>
              <a:t> </a:t>
            </a:r>
            <a:r>
              <a:rPr sz="801" b="1" kern="0" dirty="0">
                <a:solidFill>
                  <a:srgbClr val="313131"/>
                </a:solidFill>
                <a:latin typeface="Tahoma"/>
                <a:cs typeface="Tahoma"/>
              </a:rPr>
              <a:t>north</a:t>
            </a:r>
            <a:r>
              <a:rPr sz="801" b="1" kern="0" spc="80" dirty="0">
                <a:solidFill>
                  <a:srgbClr val="313131"/>
                </a:solidFill>
                <a:latin typeface="Tahoma"/>
                <a:cs typeface="Tahoma"/>
              </a:rPr>
              <a:t> </a:t>
            </a:r>
            <a:r>
              <a:rPr sz="801" b="1" kern="0" dirty="0">
                <a:solidFill>
                  <a:srgbClr val="313131"/>
                </a:solidFill>
                <a:latin typeface="Tahoma"/>
                <a:cs typeface="Tahoma"/>
              </a:rPr>
              <a:t>to</a:t>
            </a:r>
            <a:r>
              <a:rPr sz="801" b="1" kern="0" spc="76" dirty="0">
                <a:solidFill>
                  <a:srgbClr val="313131"/>
                </a:solidFill>
                <a:latin typeface="Tahoma"/>
                <a:cs typeface="Tahoma"/>
              </a:rPr>
              <a:t> </a:t>
            </a:r>
            <a:r>
              <a:rPr sz="801" b="1" kern="0" dirty="0">
                <a:solidFill>
                  <a:srgbClr val="313131"/>
                </a:solidFill>
                <a:latin typeface="Tahoma"/>
                <a:cs typeface="Tahoma"/>
              </a:rPr>
              <a:t>the</a:t>
            </a:r>
            <a:r>
              <a:rPr sz="801" b="1" kern="0" spc="80" dirty="0">
                <a:solidFill>
                  <a:srgbClr val="313131"/>
                </a:solidFill>
                <a:latin typeface="Tahoma"/>
                <a:cs typeface="Tahoma"/>
              </a:rPr>
              <a:t> </a:t>
            </a:r>
            <a:r>
              <a:rPr sz="801" b="1" kern="0" spc="42" dirty="0">
                <a:solidFill>
                  <a:srgbClr val="313131"/>
                </a:solidFill>
                <a:latin typeface="Tahoma"/>
                <a:cs typeface="Tahoma"/>
              </a:rPr>
              <a:t>Oregon</a:t>
            </a:r>
            <a:r>
              <a:rPr sz="801" b="1" kern="0" spc="76" dirty="0">
                <a:solidFill>
                  <a:srgbClr val="313131"/>
                </a:solidFill>
                <a:latin typeface="Tahoma"/>
                <a:cs typeface="Tahoma"/>
              </a:rPr>
              <a:t> </a:t>
            </a:r>
            <a:r>
              <a:rPr sz="801" b="1" kern="0" dirty="0">
                <a:solidFill>
                  <a:srgbClr val="313131"/>
                </a:solidFill>
                <a:latin typeface="Tahoma"/>
                <a:cs typeface="Tahoma"/>
              </a:rPr>
              <a:t>border,</a:t>
            </a:r>
            <a:r>
              <a:rPr sz="801" b="1" kern="0" spc="80" dirty="0">
                <a:solidFill>
                  <a:srgbClr val="313131"/>
                </a:solidFill>
                <a:latin typeface="Tahoma"/>
                <a:cs typeface="Tahoma"/>
              </a:rPr>
              <a:t> </a:t>
            </a:r>
            <a:r>
              <a:rPr sz="801" b="1" kern="0" spc="46" dirty="0">
                <a:solidFill>
                  <a:srgbClr val="313131"/>
                </a:solidFill>
                <a:latin typeface="Tahoma"/>
                <a:cs typeface="Tahoma"/>
              </a:rPr>
              <a:t>and</a:t>
            </a:r>
            <a:r>
              <a:rPr sz="801" b="1" kern="0" spc="76" dirty="0">
                <a:solidFill>
                  <a:srgbClr val="313131"/>
                </a:solidFill>
                <a:latin typeface="Tahoma"/>
                <a:cs typeface="Tahoma"/>
              </a:rPr>
              <a:t> </a:t>
            </a:r>
            <a:r>
              <a:rPr sz="801" b="1" kern="0" dirty="0">
                <a:solidFill>
                  <a:srgbClr val="313131"/>
                </a:solidFill>
                <a:latin typeface="Tahoma"/>
                <a:cs typeface="Tahoma"/>
              </a:rPr>
              <a:t>from</a:t>
            </a:r>
            <a:r>
              <a:rPr sz="801" b="1" kern="0" spc="80" dirty="0">
                <a:solidFill>
                  <a:srgbClr val="313131"/>
                </a:solidFill>
                <a:latin typeface="Tahoma"/>
                <a:cs typeface="Tahoma"/>
              </a:rPr>
              <a:t> </a:t>
            </a:r>
            <a:r>
              <a:rPr sz="801" b="1" kern="0" dirty="0">
                <a:solidFill>
                  <a:srgbClr val="313131"/>
                </a:solidFill>
                <a:latin typeface="Tahoma"/>
                <a:cs typeface="Tahoma"/>
              </a:rPr>
              <a:t>the</a:t>
            </a:r>
            <a:r>
              <a:rPr sz="801" b="1" kern="0" spc="76" dirty="0">
                <a:solidFill>
                  <a:srgbClr val="313131"/>
                </a:solidFill>
                <a:latin typeface="Tahoma"/>
                <a:cs typeface="Tahoma"/>
              </a:rPr>
              <a:t> </a:t>
            </a:r>
            <a:r>
              <a:rPr sz="801" b="1" kern="0" spc="42" dirty="0">
                <a:solidFill>
                  <a:srgbClr val="313131"/>
                </a:solidFill>
                <a:latin typeface="Tahoma"/>
                <a:cs typeface="Tahoma"/>
              </a:rPr>
              <a:t>North</a:t>
            </a:r>
            <a:r>
              <a:rPr sz="801" b="1" kern="0" spc="80" dirty="0">
                <a:solidFill>
                  <a:srgbClr val="313131"/>
                </a:solidFill>
                <a:latin typeface="Tahoma"/>
                <a:cs typeface="Tahoma"/>
              </a:rPr>
              <a:t> </a:t>
            </a:r>
            <a:r>
              <a:rPr sz="801" b="1" kern="0" spc="59" dirty="0">
                <a:solidFill>
                  <a:srgbClr val="313131"/>
                </a:solidFill>
                <a:latin typeface="Tahoma"/>
                <a:cs typeface="Tahoma"/>
              </a:rPr>
              <a:t>Coast</a:t>
            </a:r>
            <a:r>
              <a:rPr sz="801" b="1" kern="0" spc="76" dirty="0">
                <a:solidFill>
                  <a:srgbClr val="313131"/>
                </a:solidFill>
                <a:latin typeface="Tahoma"/>
                <a:cs typeface="Tahoma"/>
              </a:rPr>
              <a:t> </a:t>
            </a:r>
            <a:r>
              <a:rPr sz="801" b="1" kern="0" spc="46" dirty="0">
                <a:solidFill>
                  <a:srgbClr val="313131"/>
                </a:solidFill>
                <a:latin typeface="Tahoma"/>
                <a:cs typeface="Tahoma"/>
              </a:rPr>
              <a:t>across </a:t>
            </a:r>
            <a:r>
              <a:rPr sz="801" b="1" kern="0" dirty="0">
                <a:solidFill>
                  <a:srgbClr val="313131"/>
                </a:solidFill>
                <a:latin typeface="Tahoma"/>
                <a:cs typeface="Tahoma"/>
              </a:rPr>
              <a:t>the</a:t>
            </a:r>
            <a:r>
              <a:rPr sz="801" b="1" kern="0" spc="42" dirty="0">
                <a:solidFill>
                  <a:srgbClr val="313131"/>
                </a:solidFill>
                <a:latin typeface="Tahoma"/>
                <a:cs typeface="Tahoma"/>
              </a:rPr>
              <a:t> </a:t>
            </a:r>
            <a:r>
              <a:rPr sz="801" b="1" kern="0" spc="67" dirty="0">
                <a:solidFill>
                  <a:srgbClr val="313131"/>
                </a:solidFill>
                <a:latin typeface="Tahoma"/>
                <a:cs typeface="Tahoma"/>
              </a:rPr>
              <a:t>Cascade</a:t>
            </a:r>
            <a:r>
              <a:rPr sz="801" b="1" kern="0" spc="46" dirty="0">
                <a:solidFill>
                  <a:srgbClr val="313131"/>
                </a:solidFill>
                <a:latin typeface="Tahoma"/>
                <a:cs typeface="Tahoma"/>
              </a:rPr>
              <a:t> and </a:t>
            </a:r>
            <a:r>
              <a:rPr sz="801" b="1" kern="0" dirty="0">
                <a:solidFill>
                  <a:srgbClr val="313131"/>
                </a:solidFill>
                <a:latin typeface="Tahoma"/>
                <a:cs typeface="Tahoma"/>
              </a:rPr>
              <a:t>Sierra</a:t>
            </a:r>
            <a:r>
              <a:rPr sz="801" b="1" kern="0" spc="42" dirty="0">
                <a:solidFill>
                  <a:srgbClr val="313131"/>
                </a:solidFill>
                <a:latin typeface="Tahoma"/>
                <a:cs typeface="Tahoma"/>
              </a:rPr>
              <a:t> </a:t>
            </a:r>
            <a:r>
              <a:rPr sz="801" b="1" kern="0" spc="55" dirty="0">
                <a:solidFill>
                  <a:srgbClr val="313131"/>
                </a:solidFill>
                <a:latin typeface="Tahoma"/>
                <a:cs typeface="Tahoma"/>
              </a:rPr>
              <a:t>Nevada</a:t>
            </a:r>
            <a:r>
              <a:rPr sz="801" b="1" kern="0" spc="46" dirty="0">
                <a:solidFill>
                  <a:srgbClr val="313131"/>
                </a:solidFill>
                <a:latin typeface="Tahoma"/>
                <a:cs typeface="Tahoma"/>
              </a:rPr>
              <a:t> </a:t>
            </a:r>
            <a:r>
              <a:rPr sz="801" b="1" kern="0" spc="38" dirty="0">
                <a:solidFill>
                  <a:srgbClr val="313131"/>
                </a:solidFill>
                <a:latin typeface="Tahoma"/>
                <a:cs typeface="Tahoma"/>
              </a:rPr>
              <a:t>Mountain</a:t>
            </a:r>
            <a:r>
              <a:rPr sz="801" b="1" kern="0" spc="46" dirty="0">
                <a:solidFill>
                  <a:srgbClr val="313131"/>
                </a:solidFill>
                <a:latin typeface="Tahoma"/>
                <a:cs typeface="Tahoma"/>
              </a:rPr>
              <a:t> Ranges </a:t>
            </a:r>
            <a:r>
              <a:rPr sz="801" b="1" kern="0" dirty="0">
                <a:solidFill>
                  <a:srgbClr val="313131"/>
                </a:solidFill>
                <a:latin typeface="Tahoma"/>
                <a:cs typeface="Tahoma"/>
              </a:rPr>
              <a:t>to</a:t>
            </a:r>
            <a:r>
              <a:rPr sz="801" b="1" kern="0" spc="42" dirty="0">
                <a:solidFill>
                  <a:srgbClr val="313131"/>
                </a:solidFill>
                <a:latin typeface="Tahoma"/>
                <a:cs typeface="Tahoma"/>
              </a:rPr>
              <a:t> </a:t>
            </a:r>
            <a:r>
              <a:rPr sz="801" b="1" kern="0" dirty="0">
                <a:solidFill>
                  <a:srgbClr val="313131"/>
                </a:solidFill>
                <a:latin typeface="Tahoma"/>
                <a:cs typeface="Tahoma"/>
              </a:rPr>
              <a:t>the</a:t>
            </a:r>
            <a:r>
              <a:rPr sz="801" b="1" kern="0" spc="46" dirty="0">
                <a:solidFill>
                  <a:srgbClr val="313131"/>
                </a:solidFill>
                <a:latin typeface="Tahoma"/>
                <a:cs typeface="Tahoma"/>
              </a:rPr>
              <a:t> Nevada </a:t>
            </a:r>
            <a:r>
              <a:rPr sz="801" b="1" kern="0" dirty="0">
                <a:solidFill>
                  <a:srgbClr val="313131"/>
                </a:solidFill>
                <a:latin typeface="Tahoma"/>
                <a:cs typeface="Tahoma"/>
              </a:rPr>
              <a:t>border.</a:t>
            </a:r>
            <a:r>
              <a:rPr sz="801" b="1" kern="0" spc="55" dirty="0">
                <a:solidFill>
                  <a:srgbClr val="313131"/>
                </a:solidFill>
                <a:latin typeface="Tahoma"/>
                <a:cs typeface="Tahoma"/>
              </a:rPr>
              <a:t> </a:t>
            </a:r>
            <a:r>
              <a:rPr sz="801" b="1" kern="0" spc="72" dirty="0">
                <a:solidFill>
                  <a:srgbClr val="313131"/>
                </a:solidFill>
                <a:latin typeface="Tahoma"/>
                <a:cs typeface="Tahoma"/>
              </a:rPr>
              <a:t>A</a:t>
            </a:r>
            <a:r>
              <a:rPr sz="801" b="1" kern="0" spc="59" dirty="0">
                <a:solidFill>
                  <a:srgbClr val="313131"/>
                </a:solidFill>
                <a:latin typeface="Tahoma"/>
                <a:cs typeface="Tahoma"/>
              </a:rPr>
              <a:t> </a:t>
            </a:r>
            <a:r>
              <a:rPr sz="801" b="1" kern="0" dirty="0">
                <a:solidFill>
                  <a:srgbClr val="313131"/>
                </a:solidFill>
                <a:latin typeface="Tahoma"/>
                <a:cs typeface="Tahoma"/>
              </a:rPr>
              <a:t>list</a:t>
            </a:r>
            <a:r>
              <a:rPr sz="801" b="1" kern="0" spc="59" dirty="0">
                <a:solidFill>
                  <a:srgbClr val="313131"/>
                </a:solidFill>
                <a:latin typeface="Tahoma"/>
                <a:cs typeface="Tahoma"/>
              </a:rPr>
              <a:t> </a:t>
            </a:r>
            <a:r>
              <a:rPr sz="801" b="1" kern="0" spc="46" dirty="0">
                <a:solidFill>
                  <a:srgbClr val="313131"/>
                </a:solidFill>
                <a:latin typeface="Tahoma"/>
                <a:cs typeface="Tahoma"/>
              </a:rPr>
              <a:t>of</a:t>
            </a:r>
            <a:r>
              <a:rPr sz="801" b="1" kern="0" spc="55" dirty="0">
                <a:solidFill>
                  <a:srgbClr val="313131"/>
                </a:solidFill>
                <a:latin typeface="Tahoma"/>
                <a:cs typeface="Tahoma"/>
              </a:rPr>
              <a:t> </a:t>
            </a:r>
            <a:r>
              <a:rPr sz="801" b="1" kern="0" dirty="0">
                <a:solidFill>
                  <a:srgbClr val="313131"/>
                </a:solidFill>
                <a:latin typeface="Tahoma"/>
                <a:cs typeface="Tahoma"/>
              </a:rPr>
              <a:t>all</a:t>
            </a:r>
            <a:r>
              <a:rPr sz="801" b="1" kern="0" spc="59" dirty="0">
                <a:solidFill>
                  <a:srgbClr val="313131"/>
                </a:solidFill>
                <a:latin typeface="Tahoma"/>
                <a:cs typeface="Tahoma"/>
              </a:rPr>
              <a:t> </a:t>
            </a:r>
            <a:r>
              <a:rPr sz="801" b="1" kern="0" spc="42" dirty="0">
                <a:solidFill>
                  <a:srgbClr val="313131"/>
                </a:solidFill>
                <a:latin typeface="Tahoma"/>
                <a:cs typeface="Tahoma"/>
              </a:rPr>
              <a:t>counties</a:t>
            </a:r>
            <a:r>
              <a:rPr sz="801" b="1" kern="0" spc="59" dirty="0">
                <a:solidFill>
                  <a:srgbClr val="313131"/>
                </a:solidFill>
                <a:latin typeface="Tahoma"/>
                <a:cs typeface="Tahoma"/>
              </a:rPr>
              <a:t> </a:t>
            </a:r>
            <a:r>
              <a:rPr sz="801" b="1" kern="0" spc="42" dirty="0">
                <a:solidFill>
                  <a:srgbClr val="313131"/>
                </a:solidFill>
                <a:latin typeface="Tahoma"/>
                <a:cs typeface="Tahoma"/>
              </a:rPr>
              <a:t>included</a:t>
            </a:r>
            <a:r>
              <a:rPr sz="801" b="1" kern="0" spc="55" dirty="0">
                <a:solidFill>
                  <a:srgbClr val="313131"/>
                </a:solidFill>
                <a:latin typeface="Tahoma"/>
                <a:cs typeface="Tahoma"/>
              </a:rPr>
              <a:t> </a:t>
            </a:r>
            <a:r>
              <a:rPr sz="801" b="1" kern="0" dirty="0">
                <a:solidFill>
                  <a:srgbClr val="313131"/>
                </a:solidFill>
                <a:latin typeface="Tahoma"/>
                <a:cs typeface="Tahoma"/>
              </a:rPr>
              <a:t>in</a:t>
            </a:r>
            <a:r>
              <a:rPr sz="801" b="1" kern="0" spc="59" dirty="0">
                <a:solidFill>
                  <a:srgbClr val="313131"/>
                </a:solidFill>
                <a:latin typeface="Tahoma"/>
                <a:cs typeface="Tahoma"/>
              </a:rPr>
              <a:t> </a:t>
            </a:r>
            <a:r>
              <a:rPr sz="801" b="1" kern="0" dirty="0">
                <a:solidFill>
                  <a:srgbClr val="313131"/>
                </a:solidFill>
                <a:latin typeface="Tahoma"/>
                <a:cs typeface="Tahoma"/>
              </a:rPr>
              <a:t>the</a:t>
            </a:r>
            <a:r>
              <a:rPr sz="801" b="1" kern="0" spc="59" dirty="0">
                <a:solidFill>
                  <a:srgbClr val="313131"/>
                </a:solidFill>
                <a:latin typeface="Tahoma"/>
                <a:cs typeface="Tahoma"/>
              </a:rPr>
              <a:t> </a:t>
            </a:r>
            <a:r>
              <a:rPr sz="801" b="1" kern="0" dirty="0">
                <a:solidFill>
                  <a:srgbClr val="313131"/>
                </a:solidFill>
                <a:latin typeface="Tahoma"/>
                <a:cs typeface="Tahoma"/>
              </a:rPr>
              <a:t>region</a:t>
            </a:r>
            <a:r>
              <a:rPr sz="801" b="1" kern="0" spc="55" dirty="0">
                <a:solidFill>
                  <a:srgbClr val="313131"/>
                </a:solidFill>
                <a:latin typeface="Tahoma"/>
                <a:cs typeface="Tahoma"/>
              </a:rPr>
              <a:t> </a:t>
            </a:r>
            <a:r>
              <a:rPr sz="801" b="1" kern="0" dirty="0">
                <a:solidFill>
                  <a:srgbClr val="313131"/>
                </a:solidFill>
                <a:latin typeface="Tahoma"/>
                <a:cs typeface="Tahoma"/>
              </a:rPr>
              <a:t>is</a:t>
            </a:r>
            <a:r>
              <a:rPr sz="801" b="1" kern="0" spc="59" dirty="0">
                <a:solidFill>
                  <a:srgbClr val="313131"/>
                </a:solidFill>
                <a:latin typeface="Tahoma"/>
                <a:cs typeface="Tahoma"/>
              </a:rPr>
              <a:t> </a:t>
            </a:r>
            <a:r>
              <a:rPr sz="801" b="1" kern="0" spc="46" dirty="0">
                <a:solidFill>
                  <a:srgbClr val="313131"/>
                </a:solidFill>
                <a:latin typeface="Tahoma"/>
                <a:cs typeface="Tahoma"/>
              </a:rPr>
              <a:t>located</a:t>
            </a:r>
            <a:r>
              <a:rPr sz="801" b="1" kern="0" spc="59" dirty="0">
                <a:solidFill>
                  <a:srgbClr val="313131"/>
                </a:solidFill>
                <a:latin typeface="Tahoma"/>
                <a:cs typeface="Tahoma"/>
              </a:rPr>
              <a:t> </a:t>
            </a:r>
            <a:r>
              <a:rPr sz="801" b="1" kern="0" dirty="0">
                <a:solidFill>
                  <a:srgbClr val="313131"/>
                </a:solidFill>
                <a:latin typeface="Tahoma"/>
                <a:cs typeface="Tahoma"/>
              </a:rPr>
              <a:t>in</a:t>
            </a:r>
            <a:r>
              <a:rPr sz="801" b="1" kern="0" spc="55" dirty="0">
                <a:solidFill>
                  <a:srgbClr val="313131"/>
                </a:solidFill>
                <a:latin typeface="Tahoma"/>
                <a:cs typeface="Tahoma"/>
              </a:rPr>
              <a:t> </a:t>
            </a:r>
            <a:r>
              <a:rPr sz="801" b="1" kern="0" spc="-21" dirty="0">
                <a:solidFill>
                  <a:srgbClr val="313131"/>
                </a:solidFill>
                <a:latin typeface="Tahoma"/>
                <a:cs typeface="Tahoma"/>
              </a:rPr>
              <a:t>the </a:t>
            </a:r>
            <a:r>
              <a:rPr sz="801" b="1" kern="0" spc="46" dirty="0">
                <a:solidFill>
                  <a:srgbClr val="313131"/>
                </a:solidFill>
                <a:latin typeface="Tahoma"/>
                <a:cs typeface="Tahoma"/>
              </a:rPr>
              <a:t>References</a:t>
            </a:r>
            <a:r>
              <a:rPr sz="801" b="1" kern="0" spc="8" dirty="0">
                <a:solidFill>
                  <a:srgbClr val="313131"/>
                </a:solidFill>
                <a:latin typeface="Tahoma"/>
                <a:cs typeface="Tahoma"/>
              </a:rPr>
              <a:t> </a:t>
            </a:r>
            <a:r>
              <a:rPr sz="801" b="1" kern="0" spc="30" dirty="0">
                <a:solidFill>
                  <a:srgbClr val="313131"/>
                </a:solidFill>
                <a:latin typeface="Tahoma"/>
                <a:cs typeface="Tahoma"/>
              </a:rPr>
              <a:t>section.</a:t>
            </a:r>
            <a:endParaRPr sz="801" b="1" kern="0" dirty="0">
              <a:solidFill>
                <a:sysClr val="windowText" lastClr="000000"/>
              </a:solidFill>
              <a:latin typeface="Tahoma"/>
              <a:cs typeface="Tahoma"/>
            </a:endParaRPr>
          </a:p>
        </p:txBody>
      </p:sp>
      <p:sp>
        <p:nvSpPr>
          <p:cNvPr id="36" name="object 36"/>
          <p:cNvSpPr txBox="1"/>
          <p:nvPr/>
        </p:nvSpPr>
        <p:spPr>
          <a:xfrm>
            <a:off x="4313146" y="5263029"/>
            <a:ext cx="3132101" cy="876685"/>
          </a:xfrm>
          <a:prstGeom prst="rect">
            <a:avLst/>
          </a:prstGeom>
        </p:spPr>
        <p:txBody>
          <a:bodyPr vert="horz" wrap="square" lIns="0" tIns="70709" rIns="0" bIns="0" rtlCol="0">
            <a:spAutoFit/>
          </a:bodyPr>
          <a:lstStyle/>
          <a:p>
            <a:pPr marL="10714" defTabSz="771388">
              <a:spcBef>
                <a:spcPts val="557"/>
              </a:spcBef>
            </a:pPr>
            <a:r>
              <a:rPr sz="928" b="1" kern="0" dirty="0">
                <a:solidFill>
                  <a:srgbClr val="004056"/>
                </a:solidFill>
                <a:latin typeface="Tahoma"/>
                <a:cs typeface="Tahoma"/>
              </a:rPr>
              <a:t>GOAL:</a:t>
            </a:r>
            <a:r>
              <a:rPr sz="928" b="1" kern="0" spc="-25" dirty="0">
                <a:solidFill>
                  <a:srgbClr val="004056"/>
                </a:solidFill>
                <a:latin typeface="Tahoma"/>
                <a:cs typeface="Tahoma"/>
              </a:rPr>
              <a:t> Further organizational </a:t>
            </a:r>
            <a:r>
              <a:rPr sz="928" b="1" kern="0" spc="-8" dirty="0">
                <a:solidFill>
                  <a:srgbClr val="004056"/>
                </a:solidFill>
                <a:latin typeface="Tahoma"/>
                <a:cs typeface="Tahoma"/>
              </a:rPr>
              <a:t>effectiveness</a:t>
            </a:r>
            <a:endParaRPr sz="928" kern="0">
              <a:solidFill>
                <a:sysClr val="windowText" lastClr="000000"/>
              </a:solidFill>
              <a:latin typeface="Tahoma"/>
              <a:cs typeface="Tahoma"/>
            </a:endParaRPr>
          </a:p>
          <a:p>
            <a:pPr marL="18749" marR="4285" defTabSz="771388">
              <a:lnSpc>
                <a:spcPct val="136400"/>
              </a:lnSpc>
              <a:spcBef>
                <a:spcPts val="63"/>
              </a:spcBef>
            </a:pPr>
            <a:r>
              <a:rPr sz="801" kern="0" dirty="0">
                <a:solidFill>
                  <a:srgbClr val="313131"/>
                </a:solidFill>
                <a:latin typeface="Tahoma"/>
                <a:cs typeface="Tahoma"/>
              </a:rPr>
              <a:t>Staffing</a:t>
            </a:r>
            <a:r>
              <a:rPr sz="801" kern="0" spc="143" dirty="0">
                <a:solidFill>
                  <a:srgbClr val="313131"/>
                </a:solidFill>
                <a:latin typeface="Tahoma"/>
                <a:cs typeface="Tahoma"/>
              </a:rPr>
              <a:t> </a:t>
            </a:r>
            <a:r>
              <a:rPr sz="801" kern="0" dirty="0">
                <a:solidFill>
                  <a:srgbClr val="313131"/>
                </a:solidFill>
                <a:latin typeface="Tahoma"/>
                <a:cs typeface="Tahoma"/>
              </a:rPr>
              <a:t>levels</a:t>
            </a:r>
            <a:r>
              <a:rPr sz="801" kern="0" spc="148" dirty="0">
                <a:solidFill>
                  <a:srgbClr val="313131"/>
                </a:solidFill>
                <a:latin typeface="Tahoma"/>
                <a:cs typeface="Tahoma"/>
              </a:rPr>
              <a:t> </a:t>
            </a:r>
            <a:r>
              <a:rPr sz="801" kern="0" dirty="0">
                <a:solidFill>
                  <a:srgbClr val="313131"/>
                </a:solidFill>
                <a:latin typeface="Tahoma"/>
                <a:cs typeface="Tahoma"/>
              </a:rPr>
              <a:t>will</a:t>
            </a:r>
            <a:r>
              <a:rPr sz="801" kern="0" spc="148" dirty="0">
                <a:solidFill>
                  <a:srgbClr val="313131"/>
                </a:solidFill>
                <a:latin typeface="Tahoma"/>
                <a:cs typeface="Tahoma"/>
              </a:rPr>
              <a:t> </a:t>
            </a:r>
            <a:r>
              <a:rPr sz="801" kern="0" spc="51" dirty="0">
                <a:solidFill>
                  <a:srgbClr val="313131"/>
                </a:solidFill>
                <a:latin typeface="Tahoma"/>
                <a:cs typeface="Tahoma"/>
              </a:rPr>
              <a:t>be</a:t>
            </a:r>
            <a:r>
              <a:rPr sz="801" kern="0" spc="143" dirty="0">
                <a:solidFill>
                  <a:srgbClr val="313131"/>
                </a:solidFill>
                <a:latin typeface="Tahoma"/>
                <a:cs typeface="Tahoma"/>
              </a:rPr>
              <a:t> </a:t>
            </a:r>
            <a:r>
              <a:rPr sz="801" kern="0" dirty="0">
                <a:solidFill>
                  <a:srgbClr val="313131"/>
                </a:solidFill>
                <a:latin typeface="Tahoma"/>
                <a:cs typeface="Tahoma"/>
              </a:rPr>
              <a:t>monitored</a:t>
            </a:r>
            <a:r>
              <a:rPr sz="801" kern="0" spc="148" dirty="0">
                <a:solidFill>
                  <a:srgbClr val="313131"/>
                </a:solidFill>
                <a:latin typeface="Tahoma"/>
                <a:cs typeface="Tahoma"/>
              </a:rPr>
              <a:t> </a:t>
            </a:r>
            <a:r>
              <a:rPr sz="801" kern="0" dirty="0">
                <a:solidFill>
                  <a:srgbClr val="313131"/>
                </a:solidFill>
                <a:latin typeface="Tahoma"/>
                <a:cs typeface="Tahoma"/>
              </a:rPr>
              <a:t>and</a:t>
            </a:r>
            <a:r>
              <a:rPr sz="801" kern="0" spc="148" dirty="0">
                <a:solidFill>
                  <a:srgbClr val="313131"/>
                </a:solidFill>
                <a:latin typeface="Tahoma"/>
                <a:cs typeface="Tahoma"/>
              </a:rPr>
              <a:t> </a:t>
            </a:r>
            <a:r>
              <a:rPr sz="801" kern="0" dirty="0">
                <a:solidFill>
                  <a:srgbClr val="313131"/>
                </a:solidFill>
                <a:latin typeface="Tahoma"/>
                <a:cs typeface="Tahoma"/>
              </a:rPr>
              <a:t>adjusted</a:t>
            </a:r>
            <a:r>
              <a:rPr sz="801" kern="0" spc="148" dirty="0">
                <a:solidFill>
                  <a:srgbClr val="313131"/>
                </a:solidFill>
                <a:latin typeface="Tahoma"/>
                <a:cs typeface="Tahoma"/>
              </a:rPr>
              <a:t> </a:t>
            </a:r>
            <a:r>
              <a:rPr sz="801" kern="0" dirty="0">
                <a:solidFill>
                  <a:srgbClr val="313131"/>
                </a:solidFill>
                <a:latin typeface="Tahoma"/>
                <a:cs typeface="Tahoma"/>
              </a:rPr>
              <a:t>to</a:t>
            </a:r>
            <a:r>
              <a:rPr sz="801" kern="0" spc="143" dirty="0">
                <a:solidFill>
                  <a:srgbClr val="313131"/>
                </a:solidFill>
                <a:latin typeface="Tahoma"/>
                <a:cs typeface="Tahoma"/>
              </a:rPr>
              <a:t> </a:t>
            </a:r>
            <a:r>
              <a:rPr sz="801" kern="0" dirty="0">
                <a:solidFill>
                  <a:srgbClr val="313131"/>
                </a:solidFill>
                <a:latin typeface="Tahoma"/>
                <a:cs typeface="Tahoma"/>
              </a:rPr>
              <a:t>assure</a:t>
            </a:r>
            <a:r>
              <a:rPr sz="801" kern="0" spc="148" dirty="0">
                <a:solidFill>
                  <a:srgbClr val="313131"/>
                </a:solidFill>
                <a:latin typeface="Tahoma"/>
                <a:cs typeface="Tahoma"/>
              </a:rPr>
              <a:t> </a:t>
            </a:r>
            <a:r>
              <a:rPr sz="801" kern="0" dirty="0">
                <a:solidFill>
                  <a:srgbClr val="313131"/>
                </a:solidFill>
                <a:latin typeface="Tahoma"/>
                <a:cs typeface="Tahoma"/>
              </a:rPr>
              <a:t>there</a:t>
            </a:r>
            <a:r>
              <a:rPr sz="801" kern="0" spc="148" dirty="0">
                <a:solidFill>
                  <a:srgbClr val="313131"/>
                </a:solidFill>
                <a:latin typeface="Tahoma"/>
                <a:cs typeface="Tahoma"/>
              </a:rPr>
              <a:t> </a:t>
            </a:r>
            <a:r>
              <a:rPr sz="801" kern="0" spc="-21" dirty="0">
                <a:solidFill>
                  <a:srgbClr val="313131"/>
                </a:solidFill>
                <a:latin typeface="Tahoma"/>
                <a:cs typeface="Tahoma"/>
              </a:rPr>
              <a:t>is </a:t>
            </a:r>
            <a:r>
              <a:rPr sz="801" kern="0" dirty="0">
                <a:solidFill>
                  <a:srgbClr val="313131"/>
                </a:solidFill>
                <a:latin typeface="Tahoma"/>
                <a:cs typeface="Tahoma"/>
              </a:rPr>
              <a:t>sufficient</a:t>
            </a:r>
            <a:r>
              <a:rPr sz="801" kern="0" spc="172" dirty="0">
                <a:solidFill>
                  <a:srgbClr val="313131"/>
                </a:solidFill>
                <a:latin typeface="Tahoma"/>
                <a:cs typeface="Tahoma"/>
              </a:rPr>
              <a:t> </a:t>
            </a:r>
            <a:r>
              <a:rPr sz="801" kern="0" dirty="0">
                <a:solidFill>
                  <a:srgbClr val="313131"/>
                </a:solidFill>
                <a:latin typeface="Tahoma"/>
                <a:cs typeface="Tahoma"/>
              </a:rPr>
              <a:t>support</a:t>
            </a:r>
            <a:r>
              <a:rPr sz="801" kern="0" spc="177" dirty="0">
                <a:solidFill>
                  <a:srgbClr val="313131"/>
                </a:solidFill>
                <a:latin typeface="Tahoma"/>
                <a:cs typeface="Tahoma"/>
              </a:rPr>
              <a:t> </a:t>
            </a:r>
            <a:r>
              <a:rPr sz="801" kern="0" dirty="0">
                <a:solidFill>
                  <a:srgbClr val="313131"/>
                </a:solidFill>
                <a:latin typeface="Tahoma"/>
                <a:cs typeface="Tahoma"/>
              </a:rPr>
              <a:t>given</a:t>
            </a:r>
            <a:r>
              <a:rPr sz="801" kern="0" spc="177" dirty="0">
                <a:solidFill>
                  <a:srgbClr val="313131"/>
                </a:solidFill>
                <a:latin typeface="Tahoma"/>
                <a:cs typeface="Tahoma"/>
              </a:rPr>
              <a:t> </a:t>
            </a:r>
            <a:r>
              <a:rPr sz="801" kern="0" dirty="0">
                <a:solidFill>
                  <a:srgbClr val="313131"/>
                </a:solidFill>
                <a:latin typeface="Tahoma"/>
                <a:cs typeface="Tahoma"/>
              </a:rPr>
              <a:t>to</a:t>
            </a:r>
            <a:r>
              <a:rPr sz="801" kern="0" spc="177" dirty="0">
                <a:solidFill>
                  <a:srgbClr val="313131"/>
                </a:solidFill>
                <a:latin typeface="Tahoma"/>
                <a:cs typeface="Tahoma"/>
              </a:rPr>
              <a:t> </a:t>
            </a:r>
            <a:r>
              <a:rPr sz="801" kern="0" dirty="0">
                <a:solidFill>
                  <a:srgbClr val="313131"/>
                </a:solidFill>
                <a:latin typeface="Tahoma"/>
                <a:cs typeface="Tahoma"/>
              </a:rPr>
              <a:t>Projects</a:t>
            </a:r>
            <a:r>
              <a:rPr sz="801" kern="0" spc="172" dirty="0">
                <a:solidFill>
                  <a:srgbClr val="313131"/>
                </a:solidFill>
                <a:latin typeface="Tahoma"/>
                <a:cs typeface="Tahoma"/>
              </a:rPr>
              <a:t> </a:t>
            </a:r>
            <a:r>
              <a:rPr sz="801" kern="0" dirty="0">
                <a:solidFill>
                  <a:srgbClr val="313131"/>
                </a:solidFill>
                <a:latin typeface="Tahoma"/>
                <a:cs typeface="Tahoma"/>
              </a:rPr>
              <a:t>in</a:t>
            </a:r>
            <a:r>
              <a:rPr sz="801" kern="0" spc="177" dirty="0">
                <a:solidFill>
                  <a:srgbClr val="313131"/>
                </a:solidFill>
                <a:latin typeface="Tahoma"/>
                <a:cs typeface="Tahoma"/>
              </a:rPr>
              <a:t> </a:t>
            </a:r>
            <a:r>
              <a:rPr sz="801" kern="0" dirty="0">
                <a:solidFill>
                  <a:srgbClr val="313131"/>
                </a:solidFill>
                <a:latin typeface="Tahoma"/>
                <a:cs typeface="Tahoma"/>
              </a:rPr>
              <a:t>Common,</a:t>
            </a:r>
            <a:r>
              <a:rPr sz="801" kern="0" spc="177" dirty="0">
                <a:solidFill>
                  <a:srgbClr val="313131"/>
                </a:solidFill>
                <a:latin typeface="Tahoma"/>
                <a:cs typeface="Tahoma"/>
              </a:rPr>
              <a:t> </a:t>
            </a:r>
            <a:r>
              <a:rPr sz="801" kern="0" spc="-8" dirty="0">
                <a:solidFill>
                  <a:srgbClr val="313131"/>
                </a:solidFill>
                <a:latin typeface="Tahoma"/>
                <a:cs typeface="Tahoma"/>
              </a:rPr>
              <a:t>employer </a:t>
            </a:r>
            <a:r>
              <a:rPr sz="801" kern="0" dirty="0">
                <a:solidFill>
                  <a:srgbClr val="313131"/>
                </a:solidFill>
                <a:latin typeface="Tahoma"/>
                <a:cs typeface="Tahoma"/>
              </a:rPr>
              <a:t>engagement,</a:t>
            </a:r>
            <a:r>
              <a:rPr sz="801" kern="0" spc="172" dirty="0">
                <a:solidFill>
                  <a:srgbClr val="313131"/>
                </a:solidFill>
                <a:latin typeface="Tahoma"/>
                <a:cs typeface="Tahoma"/>
              </a:rPr>
              <a:t> </a:t>
            </a:r>
            <a:r>
              <a:rPr sz="801" kern="0" dirty="0">
                <a:solidFill>
                  <a:srgbClr val="313131"/>
                </a:solidFill>
                <a:latin typeface="Tahoma"/>
                <a:cs typeface="Tahoma"/>
              </a:rPr>
              <a:t>and</a:t>
            </a:r>
            <a:r>
              <a:rPr sz="801" kern="0" spc="177" dirty="0">
                <a:solidFill>
                  <a:srgbClr val="313131"/>
                </a:solidFill>
                <a:latin typeface="Tahoma"/>
                <a:cs typeface="Tahoma"/>
              </a:rPr>
              <a:t> </a:t>
            </a:r>
            <a:r>
              <a:rPr sz="801" kern="0" dirty="0">
                <a:solidFill>
                  <a:srgbClr val="313131"/>
                </a:solidFill>
                <a:latin typeface="Tahoma"/>
                <a:cs typeface="Tahoma"/>
              </a:rPr>
              <a:t>that</a:t>
            </a:r>
            <a:r>
              <a:rPr sz="801" kern="0" spc="177" dirty="0">
                <a:solidFill>
                  <a:srgbClr val="313131"/>
                </a:solidFill>
                <a:latin typeface="Tahoma"/>
                <a:cs typeface="Tahoma"/>
              </a:rPr>
              <a:t> </a:t>
            </a:r>
            <a:r>
              <a:rPr sz="801" kern="0" dirty="0">
                <a:solidFill>
                  <a:srgbClr val="313131"/>
                </a:solidFill>
                <a:latin typeface="Tahoma"/>
                <a:cs typeface="Tahoma"/>
              </a:rPr>
              <a:t>information</a:t>
            </a:r>
            <a:r>
              <a:rPr sz="801" kern="0" spc="177" dirty="0">
                <a:solidFill>
                  <a:srgbClr val="313131"/>
                </a:solidFill>
                <a:latin typeface="Tahoma"/>
                <a:cs typeface="Tahoma"/>
              </a:rPr>
              <a:t> </a:t>
            </a:r>
            <a:r>
              <a:rPr sz="801" kern="0" dirty="0">
                <a:solidFill>
                  <a:srgbClr val="313131"/>
                </a:solidFill>
                <a:latin typeface="Tahoma"/>
                <a:cs typeface="Tahoma"/>
              </a:rPr>
              <a:t>is</a:t>
            </a:r>
            <a:r>
              <a:rPr sz="801" kern="0" spc="177" dirty="0">
                <a:solidFill>
                  <a:srgbClr val="313131"/>
                </a:solidFill>
                <a:latin typeface="Tahoma"/>
                <a:cs typeface="Tahoma"/>
              </a:rPr>
              <a:t> </a:t>
            </a:r>
            <a:r>
              <a:rPr sz="801" kern="0" dirty="0">
                <a:solidFill>
                  <a:srgbClr val="313131"/>
                </a:solidFill>
                <a:latin typeface="Tahoma"/>
                <a:cs typeface="Tahoma"/>
              </a:rPr>
              <a:t>distributed</a:t>
            </a:r>
            <a:r>
              <a:rPr sz="801" kern="0" spc="177" dirty="0">
                <a:solidFill>
                  <a:srgbClr val="313131"/>
                </a:solidFill>
                <a:latin typeface="Tahoma"/>
                <a:cs typeface="Tahoma"/>
              </a:rPr>
              <a:t> </a:t>
            </a:r>
            <a:r>
              <a:rPr sz="801" kern="0" dirty="0">
                <a:solidFill>
                  <a:srgbClr val="313131"/>
                </a:solidFill>
                <a:latin typeface="Tahoma"/>
                <a:cs typeface="Tahoma"/>
              </a:rPr>
              <a:t>and</a:t>
            </a:r>
            <a:r>
              <a:rPr sz="801" kern="0" spc="177" dirty="0">
                <a:solidFill>
                  <a:srgbClr val="313131"/>
                </a:solidFill>
                <a:latin typeface="Tahoma"/>
                <a:cs typeface="Tahoma"/>
              </a:rPr>
              <a:t> </a:t>
            </a:r>
            <a:r>
              <a:rPr sz="801" kern="0" spc="-8" dirty="0">
                <a:solidFill>
                  <a:srgbClr val="313131"/>
                </a:solidFill>
                <a:latin typeface="Tahoma"/>
                <a:cs typeface="Tahoma"/>
              </a:rPr>
              <a:t>shared efficiently.</a:t>
            </a:r>
            <a:endParaRPr sz="801" kern="0">
              <a:solidFill>
                <a:sysClr val="windowText" lastClr="000000"/>
              </a:solidFill>
              <a:latin typeface="Tahoma"/>
              <a:cs typeface="Tahoma"/>
            </a:endParaRPr>
          </a:p>
        </p:txBody>
      </p:sp>
      <p:sp>
        <p:nvSpPr>
          <p:cNvPr id="37" name="object 37"/>
          <p:cNvSpPr txBox="1"/>
          <p:nvPr/>
        </p:nvSpPr>
        <p:spPr>
          <a:xfrm>
            <a:off x="4321183" y="4098910"/>
            <a:ext cx="3167455" cy="1017131"/>
          </a:xfrm>
          <a:prstGeom prst="rect">
            <a:avLst/>
          </a:prstGeom>
        </p:spPr>
        <p:txBody>
          <a:bodyPr vert="horz" wrap="square" lIns="0" tIns="13392" rIns="0" bIns="0" rtlCol="0">
            <a:spAutoFit/>
          </a:bodyPr>
          <a:lstStyle/>
          <a:p>
            <a:pPr marL="10714" marR="267843" defTabSz="771388">
              <a:lnSpc>
                <a:spcPct val="134000"/>
              </a:lnSpc>
              <a:spcBef>
                <a:spcPts val="105"/>
              </a:spcBef>
            </a:pPr>
            <a:r>
              <a:rPr sz="928" b="1" kern="0" dirty="0">
                <a:solidFill>
                  <a:srgbClr val="004056"/>
                </a:solidFill>
                <a:latin typeface="Tahoma"/>
                <a:cs typeface="Tahoma"/>
              </a:rPr>
              <a:t>GOAL:</a:t>
            </a:r>
            <a:r>
              <a:rPr sz="928" b="1" kern="0" spc="-25" dirty="0">
                <a:solidFill>
                  <a:srgbClr val="004056"/>
                </a:solidFill>
                <a:latin typeface="Tahoma"/>
                <a:cs typeface="Tahoma"/>
              </a:rPr>
              <a:t> </a:t>
            </a:r>
            <a:r>
              <a:rPr sz="928" b="1" kern="0" spc="-30" dirty="0">
                <a:solidFill>
                  <a:srgbClr val="004056"/>
                </a:solidFill>
                <a:latin typeface="Tahoma"/>
                <a:cs typeface="Tahoma"/>
              </a:rPr>
              <a:t>Increase</a:t>
            </a:r>
            <a:r>
              <a:rPr sz="928" b="1" kern="0" spc="-21" dirty="0">
                <a:solidFill>
                  <a:srgbClr val="004056"/>
                </a:solidFill>
                <a:latin typeface="Tahoma"/>
                <a:cs typeface="Tahoma"/>
              </a:rPr>
              <a:t> equitable </a:t>
            </a:r>
            <a:r>
              <a:rPr sz="928" b="1" kern="0" spc="-17" dirty="0">
                <a:solidFill>
                  <a:srgbClr val="004056"/>
                </a:solidFill>
                <a:latin typeface="Tahoma"/>
                <a:cs typeface="Tahoma"/>
              </a:rPr>
              <a:t>student</a:t>
            </a:r>
            <a:r>
              <a:rPr sz="928" b="1" kern="0" spc="-21" dirty="0">
                <a:solidFill>
                  <a:srgbClr val="004056"/>
                </a:solidFill>
                <a:latin typeface="Tahoma"/>
                <a:cs typeface="Tahoma"/>
              </a:rPr>
              <a:t> </a:t>
            </a:r>
            <a:r>
              <a:rPr sz="928" b="1" kern="0" spc="-8" dirty="0">
                <a:solidFill>
                  <a:srgbClr val="004056"/>
                </a:solidFill>
                <a:latin typeface="Tahoma"/>
                <a:cs typeface="Tahoma"/>
              </a:rPr>
              <a:t>completions</a:t>
            </a:r>
            <a:r>
              <a:rPr sz="928" b="1" kern="0" spc="422" dirty="0">
                <a:solidFill>
                  <a:srgbClr val="004056"/>
                </a:solidFill>
                <a:latin typeface="Tahoma"/>
                <a:cs typeface="Tahoma"/>
              </a:rPr>
              <a:t> </a:t>
            </a:r>
            <a:r>
              <a:rPr sz="801" kern="0" dirty="0">
                <a:solidFill>
                  <a:srgbClr val="313131"/>
                </a:solidFill>
                <a:latin typeface="Tahoma"/>
                <a:cs typeface="Tahoma"/>
              </a:rPr>
              <a:t>With</a:t>
            </a:r>
            <a:r>
              <a:rPr sz="801" kern="0" spc="165" dirty="0">
                <a:solidFill>
                  <a:srgbClr val="313131"/>
                </a:solidFill>
                <a:latin typeface="Tahoma"/>
                <a:cs typeface="Tahoma"/>
              </a:rPr>
              <a:t> </a:t>
            </a:r>
            <a:r>
              <a:rPr sz="801" kern="0" dirty="0">
                <a:solidFill>
                  <a:srgbClr val="313131"/>
                </a:solidFill>
                <a:latin typeface="Tahoma"/>
                <a:cs typeface="Tahoma"/>
              </a:rPr>
              <a:t>improved</a:t>
            </a:r>
            <a:r>
              <a:rPr sz="801" kern="0" spc="169" dirty="0">
                <a:solidFill>
                  <a:srgbClr val="313131"/>
                </a:solidFill>
                <a:latin typeface="Tahoma"/>
                <a:cs typeface="Tahoma"/>
              </a:rPr>
              <a:t> </a:t>
            </a:r>
            <a:r>
              <a:rPr sz="801" kern="0" dirty="0">
                <a:solidFill>
                  <a:srgbClr val="313131"/>
                </a:solidFill>
                <a:latin typeface="Tahoma"/>
                <a:cs typeface="Tahoma"/>
              </a:rPr>
              <a:t>performance</a:t>
            </a:r>
            <a:r>
              <a:rPr sz="801" kern="0" spc="169" dirty="0">
                <a:solidFill>
                  <a:srgbClr val="313131"/>
                </a:solidFill>
                <a:latin typeface="Tahoma"/>
                <a:cs typeface="Tahoma"/>
              </a:rPr>
              <a:t> </a:t>
            </a:r>
            <a:r>
              <a:rPr sz="801" kern="0" dirty="0">
                <a:solidFill>
                  <a:srgbClr val="313131"/>
                </a:solidFill>
                <a:latin typeface="Tahoma"/>
                <a:cs typeface="Tahoma"/>
              </a:rPr>
              <a:t>reporting</a:t>
            </a:r>
            <a:r>
              <a:rPr sz="801" kern="0" spc="169" dirty="0">
                <a:solidFill>
                  <a:srgbClr val="313131"/>
                </a:solidFill>
                <a:latin typeface="Tahoma"/>
                <a:cs typeface="Tahoma"/>
              </a:rPr>
              <a:t> </a:t>
            </a:r>
            <a:r>
              <a:rPr sz="801" kern="0" dirty="0">
                <a:solidFill>
                  <a:srgbClr val="313131"/>
                </a:solidFill>
                <a:latin typeface="Tahoma"/>
                <a:cs typeface="Tahoma"/>
              </a:rPr>
              <a:t>and</a:t>
            </a:r>
            <a:r>
              <a:rPr sz="801" kern="0" spc="169" dirty="0">
                <a:solidFill>
                  <a:srgbClr val="313131"/>
                </a:solidFill>
                <a:latin typeface="Tahoma"/>
                <a:cs typeface="Tahoma"/>
              </a:rPr>
              <a:t> </a:t>
            </a:r>
            <a:r>
              <a:rPr sz="801" kern="0" spc="55" dirty="0">
                <a:solidFill>
                  <a:srgbClr val="313131"/>
                </a:solidFill>
                <a:latin typeface="Tahoma"/>
                <a:cs typeface="Tahoma"/>
              </a:rPr>
              <a:t>by</a:t>
            </a:r>
            <a:r>
              <a:rPr sz="801" kern="0" spc="165" dirty="0">
                <a:solidFill>
                  <a:srgbClr val="313131"/>
                </a:solidFill>
                <a:latin typeface="Tahoma"/>
                <a:cs typeface="Tahoma"/>
              </a:rPr>
              <a:t> </a:t>
            </a:r>
            <a:r>
              <a:rPr sz="801" kern="0" spc="-8" dirty="0">
                <a:solidFill>
                  <a:srgbClr val="313131"/>
                </a:solidFill>
                <a:latin typeface="Tahoma"/>
                <a:cs typeface="Tahoma"/>
              </a:rPr>
              <a:t>offering </a:t>
            </a:r>
            <a:r>
              <a:rPr sz="801" kern="0" dirty="0">
                <a:solidFill>
                  <a:srgbClr val="313131"/>
                </a:solidFill>
                <a:latin typeface="Tahoma"/>
                <a:cs typeface="Tahoma"/>
              </a:rPr>
              <a:t>professional</a:t>
            </a:r>
            <a:r>
              <a:rPr sz="801" kern="0" spc="143" dirty="0">
                <a:solidFill>
                  <a:srgbClr val="313131"/>
                </a:solidFill>
                <a:latin typeface="Tahoma"/>
                <a:cs typeface="Tahoma"/>
              </a:rPr>
              <a:t> </a:t>
            </a:r>
            <a:r>
              <a:rPr sz="801" kern="0" spc="38" dirty="0">
                <a:solidFill>
                  <a:srgbClr val="313131"/>
                </a:solidFill>
                <a:latin typeface="Tahoma"/>
                <a:cs typeface="Tahoma"/>
              </a:rPr>
              <a:t>development</a:t>
            </a:r>
            <a:r>
              <a:rPr sz="801" kern="0" spc="152" dirty="0">
                <a:solidFill>
                  <a:srgbClr val="313131"/>
                </a:solidFill>
                <a:latin typeface="Tahoma"/>
                <a:cs typeface="Tahoma"/>
              </a:rPr>
              <a:t> </a:t>
            </a:r>
            <a:r>
              <a:rPr sz="801" kern="0" dirty="0">
                <a:solidFill>
                  <a:srgbClr val="313131"/>
                </a:solidFill>
                <a:latin typeface="Tahoma"/>
                <a:cs typeface="Tahoma"/>
              </a:rPr>
              <a:t>opportunities</a:t>
            </a:r>
            <a:r>
              <a:rPr sz="801" kern="0" spc="156" dirty="0">
                <a:solidFill>
                  <a:srgbClr val="313131"/>
                </a:solidFill>
                <a:latin typeface="Tahoma"/>
                <a:cs typeface="Tahoma"/>
              </a:rPr>
              <a:t> </a:t>
            </a:r>
            <a:r>
              <a:rPr sz="801" kern="0" spc="42" dirty="0">
                <a:solidFill>
                  <a:srgbClr val="313131"/>
                </a:solidFill>
                <a:latin typeface="Tahoma"/>
                <a:cs typeface="Tahoma"/>
              </a:rPr>
              <a:t>designed</a:t>
            </a:r>
            <a:r>
              <a:rPr sz="801" kern="0" spc="152" dirty="0">
                <a:solidFill>
                  <a:srgbClr val="313131"/>
                </a:solidFill>
                <a:latin typeface="Tahoma"/>
                <a:cs typeface="Tahoma"/>
              </a:rPr>
              <a:t> </a:t>
            </a:r>
            <a:r>
              <a:rPr sz="801" kern="0" dirty="0">
                <a:solidFill>
                  <a:srgbClr val="313131"/>
                </a:solidFill>
                <a:latin typeface="Tahoma"/>
                <a:cs typeface="Tahoma"/>
              </a:rPr>
              <a:t>to</a:t>
            </a:r>
            <a:r>
              <a:rPr sz="801" kern="0" spc="156" dirty="0">
                <a:solidFill>
                  <a:srgbClr val="313131"/>
                </a:solidFill>
                <a:latin typeface="Tahoma"/>
                <a:cs typeface="Tahoma"/>
              </a:rPr>
              <a:t> </a:t>
            </a:r>
            <a:r>
              <a:rPr sz="801" kern="0" spc="-8" dirty="0">
                <a:solidFill>
                  <a:srgbClr val="313131"/>
                </a:solidFill>
                <a:latin typeface="Tahoma"/>
                <a:cs typeface="Tahoma"/>
              </a:rPr>
              <a:t>enrich</a:t>
            </a:r>
            <a:endParaRPr sz="801" kern="0">
              <a:solidFill>
                <a:sysClr val="windowText" lastClr="000000"/>
              </a:solidFill>
              <a:latin typeface="Tahoma"/>
              <a:cs typeface="Tahoma"/>
            </a:endParaRPr>
          </a:p>
          <a:p>
            <a:pPr marL="10714" marR="4285" defTabSz="771388">
              <a:lnSpc>
                <a:spcPct val="136400"/>
              </a:lnSpc>
            </a:pPr>
            <a:r>
              <a:rPr sz="801" kern="0" dirty="0">
                <a:solidFill>
                  <a:srgbClr val="313131"/>
                </a:solidFill>
                <a:latin typeface="Tahoma"/>
                <a:cs typeface="Tahoma"/>
              </a:rPr>
              <a:t>cultural</a:t>
            </a:r>
            <a:r>
              <a:rPr sz="801" kern="0" spc="165" dirty="0">
                <a:solidFill>
                  <a:srgbClr val="313131"/>
                </a:solidFill>
                <a:latin typeface="Tahoma"/>
                <a:cs typeface="Tahoma"/>
              </a:rPr>
              <a:t> </a:t>
            </a:r>
            <a:r>
              <a:rPr sz="801" kern="0" dirty="0">
                <a:solidFill>
                  <a:srgbClr val="313131"/>
                </a:solidFill>
                <a:latin typeface="Tahoma"/>
                <a:cs typeface="Tahoma"/>
              </a:rPr>
              <a:t>proficiency,</a:t>
            </a:r>
            <a:r>
              <a:rPr sz="801" kern="0" spc="169" dirty="0">
                <a:solidFill>
                  <a:srgbClr val="313131"/>
                </a:solidFill>
                <a:latin typeface="Tahoma"/>
                <a:cs typeface="Tahoma"/>
              </a:rPr>
              <a:t> </a:t>
            </a:r>
            <a:r>
              <a:rPr sz="801" kern="0" dirty="0">
                <a:solidFill>
                  <a:srgbClr val="313131"/>
                </a:solidFill>
                <a:latin typeface="Tahoma"/>
                <a:cs typeface="Tahoma"/>
              </a:rPr>
              <a:t>the</a:t>
            </a:r>
            <a:r>
              <a:rPr sz="801" kern="0" spc="169" dirty="0">
                <a:solidFill>
                  <a:srgbClr val="313131"/>
                </a:solidFill>
                <a:latin typeface="Tahoma"/>
                <a:cs typeface="Tahoma"/>
              </a:rPr>
              <a:t> </a:t>
            </a:r>
            <a:r>
              <a:rPr sz="801" kern="0" spc="63" dirty="0">
                <a:solidFill>
                  <a:srgbClr val="313131"/>
                </a:solidFill>
                <a:latin typeface="Tahoma"/>
                <a:cs typeface="Tahoma"/>
              </a:rPr>
              <a:t>NFN</a:t>
            </a:r>
            <a:r>
              <a:rPr sz="801" kern="0" spc="169" dirty="0">
                <a:solidFill>
                  <a:srgbClr val="313131"/>
                </a:solidFill>
                <a:latin typeface="Tahoma"/>
                <a:cs typeface="Tahoma"/>
              </a:rPr>
              <a:t> </a:t>
            </a:r>
            <a:r>
              <a:rPr sz="801" kern="0" dirty="0">
                <a:solidFill>
                  <a:srgbClr val="313131"/>
                </a:solidFill>
                <a:latin typeface="Tahoma"/>
                <a:cs typeface="Tahoma"/>
              </a:rPr>
              <a:t>faculty</a:t>
            </a:r>
            <a:r>
              <a:rPr sz="801" kern="0" spc="165" dirty="0">
                <a:solidFill>
                  <a:srgbClr val="313131"/>
                </a:solidFill>
                <a:latin typeface="Tahoma"/>
                <a:cs typeface="Tahoma"/>
              </a:rPr>
              <a:t> </a:t>
            </a:r>
            <a:r>
              <a:rPr sz="801" kern="0" dirty="0">
                <a:solidFill>
                  <a:srgbClr val="313131"/>
                </a:solidFill>
                <a:latin typeface="Tahoma"/>
                <a:cs typeface="Tahoma"/>
              </a:rPr>
              <a:t>and</a:t>
            </a:r>
            <a:r>
              <a:rPr sz="801" kern="0" spc="169" dirty="0">
                <a:solidFill>
                  <a:srgbClr val="313131"/>
                </a:solidFill>
                <a:latin typeface="Tahoma"/>
                <a:cs typeface="Tahoma"/>
              </a:rPr>
              <a:t> </a:t>
            </a:r>
            <a:r>
              <a:rPr sz="801" kern="0" dirty="0">
                <a:solidFill>
                  <a:srgbClr val="313131"/>
                </a:solidFill>
                <a:latin typeface="Tahoma"/>
                <a:cs typeface="Tahoma"/>
              </a:rPr>
              <a:t>administration</a:t>
            </a:r>
            <a:r>
              <a:rPr sz="801" kern="0" spc="169" dirty="0">
                <a:solidFill>
                  <a:srgbClr val="313131"/>
                </a:solidFill>
                <a:latin typeface="Tahoma"/>
                <a:cs typeface="Tahoma"/>
              </a:rPr>
              <a:t> </a:t>
            </a:r>
            <a:r>
              <a:rPr sz="801" kern="0" dirty="0">
                <a:solidFill>
                  <a:srgbClr val="313131"/>
                </a:solidFill>
                <a:latin typeface="Tahoma"/>
                <a:cs typeface="Tahoma"/>
              </a:rPr>
              <a:t>will</a:t>
            </a:r>
            <a:r>
              <a:rPr sz="801" kern="0" spc="169" dirty="0">
                <a:solidFill>
                  <a:srgbClr val="313131"/>
                </a:solidFill>
                <a:latin typeface="Tahoma"/>
                <a:cs typeface="Tahoma"/>
              </a:rPr>
              <a:t> </a:t>
            </a:r>
            <a:r>
              <a:rPr sz="801" kern="0" spc="-17" dirty="0">
                <a:solidFill>
                  <a:srgbClr val="313131"/>
                </a:solidFill>
                <a:latin typeface="Tahoma"/>
                <a:cs typeface="Tahoma"/>
              </a:rPr>
              <a:t>have</a:t>
            </a:r>
            <a:r>
              <a:rPr sz="801" kern="0" spc="422" dirty="0">
                <a:solidFill>
                  <a:srgbClr val="313131"/>
                </a:solidFill>
                <a:latin typeface="Tahoma"/>
                <a:cs typeface="Tahoma"/>
              </a:rPr>
              <a:t> </a:t>
            </a:r>
            <a:r>
              <a:rPr sz="801" kern="0" dirty="0">
                <a:solidFill>
                  <a:srgbClr val="313131"/>
                </a:solidFill>
                <a:latin typeface="Tahoma"/>
                <a:cs typeface="Tahoma"/>
              </a:rPr>
              <a:t>a</a:t>
            </a:r>
            <a:r>
              <a:rPr sz="801" kern="0" spc="127" dirty="0">
                <a:solidFill>
                  <a:srgbClr val="313131"/>
                </a:solidFill>
                <a:latin typeface="Tahoma"/>
                <a:cs typeface="Tahoma"/>
              </a:rPr>
              <a:t> </a:t>
            </a:r>
            <a:r>
              <a:rPr sz="801" kern="0" dirty="0">
                <a:solidFill>
                  <a:srgbClr val="313131"/>
                </a:solidFill>
                <a:latin typeface="Tahoma"/>
                <a:cs typeface="Tahoma"/>
              </a:rPr>
              <a:t>better</a:t>
            </a:r>
            <a:r>
              <a:rPr sz="801" kern="0" spc="127" dirty="0">
                <a:solidFill>
                  <a:srgbClr val="313131"/>
                </a:solidFill>
                <a:latin typeface="Tahoma"/>
                <a:cs typeface="Tahoma"/>
              </a:rPr>
              <a:t> </a:t>
            </a:r>
            <a:r>
              <a:rPr sz="801" kern="0" dirty="0">
                <a:solidFill>
                  <a:srgbClr val="313131"/>
                </a:solidFill>
                <a:latin typeface="Tahoma"/>
                <a:cs typeface="Tahoma"/>
              </a:rPr>
              <a:t>understanding</a:t>
            </a:r>
            <a:r>
              <a:rPr sz="801" kern="0" spc="127" dirty="0">
                <a:solidFill>
                  <a:srgbClr val="313131"/>
                </a:solidFill>
                <a:latin typeface="Tahoma"/>
                <a:cs typeface="Tahoma"/>
              </a:rPr>
              <a:t> </a:t>
            </a:r>
            <a:r>
              <a:rPr sz="801" kern="0" dirty="0">
                <a:solidFill>
                  <a:srgbClr val="313131"/>
                </a:solidFill>
                <a:latin typeface="Tahoma"/>
                <a:cs typeface="Tahoma"/>
              </a:rPr>
              <a:t>of</a:t>
            </a:r>
            <a:r>
              <a:rPr sz="801" kern="0" spc="131" dirty="0">
                <a:solidFill>
                  <a:srgbClr val="313131"/>
                </a:solidFill>
                <a:latin typeface="Tahoma"/>
                <a:cs typeface="Tahoma"/>
              </a:rPr>
              <a:t> </a:t>
            </a:r>
            <a:r>
              <a:rPr sz="801" kern="0" spc="42" dirty="0">
                <a:solidFill>
                  <a:srgbClr val="313131"/>
                </a:solidFill>
                <a:latin typeface="Tahoma"/>
                <a:cs typeface="Tahoma"/>
              </a:rPr>
              <a:t>how</a:t>
            </a:r>
            <a:r>
              <a:rPr sz="801" kern="0" spc="127" dirty="0">
                <a:solidFill>
                  <a:srgbClr val="313131"/>
                </a:solidFill>
                <a:latin typeface="Tahoma"/>
                <a:cs typeface="Tahoma"/>
              </a:rPr>
              <a:t> </a:t>
            </a:r>
            <a:r>
              <a:rPr sz="801" kern="0" dirty="0">
                <a:solidFill>
                  <a:srgbClr val="313131"/>
                </a:solidFill>
                <a:latin typeface="Tahoma"/>
                <a:cs typeface="Tahoma"/>
              </a:rPr>
              <a:t>to</a:t>
            </a:r>
            <a:r>
              <a:rPr sz="801" kern="0" spc="127" dirty="0">
                <a:solidFill>
                  <a:srgbClr val="313131"/>
                </a:solidFill>
                <a:latin typeface="Tahoma"/>
                <a:cs typeface="Tahoma"/>
              </a:rPr>
              <a:t> </a:t>
            </a:r>
            <a:r>
              <a:rPr sz="801" kern="0" dirty="0">
                <a:solidFill>
                  <a:srgbClr val="313131"/>
                </a:solidFill>
                <a:latin typeface="Tahoma"/>
                <a:cs typeface="Tahoma"/>
              </a:rPr>
              <a:t>more-</a:t>
            </a:r>
            <a:r>
              <a:rPr sz="801" kern="0" spc="38" dirty="0">
                <a:solidFill>
                  <a:srgbClr val="313131"/>
                </a:solidFill>
                <a:latin typeface="Tahoma"/>
                <a:cs typeface="Tahoma"/>
              </a:rPr>
              <a:t>effectively</a:t>
            </a:r>
            <a:r>
              <a:rPr sz="801" kern="0" spc="127" dirty="0">
                <a:solidFill>
                  <a:srgbClr val="313131"/>
                </a:solidFill>
                <a:latin typeface="Tahoma"/>
                <a:cs typeface="Tahoma"/>
              </a:rPr>
              <a:t> </a:t>
            </a:r>
            <a:r>
              <a:rPr sz="801" kern="0" dirty="0">
                <a:solidFill>
                  <a:srgbClr val="313131"/>
                </a:solidFill>
                <a:latin typeface="Tahoma"/>
                <a:cs typeface="Tahoma"/>
              </a:rPr>
              <a:t>guide</a:t>
            </a:r>
            <a:r>
              <a:rPr sz="801" kern="0" spc="131" dirty="0">
                <a:solidFill>
                  <a:srgbClr val="313131"/>
                </a:solidFill>
                <a:latin typeface="Tahoma"/>
                <a:cs typeface="Tahoma"/>
              </a:rPr>
              <a:t> </a:t>
            </a:r>
            <a:r>
              <a:rPr sz="801" kern="0" spc="-21" dirty="0">
                <a:solidFill>
                  <a:srgbClr val="313131"/>
                </a:solidFill>
                <a:latin typeface="Tahoma"/>
                <a:cs typeface="Tahoma"/>
              </a:rPr>
              <a:t>and </a:t>
            </a:r>
            <a:r>
              <a:rPr sz="801" kern="0" spc="42" dirty="0">
                <a:solidFill>
                  <a:srgbClr val="313131"/>
                </a:solidFill>
                <a:latin typeface="Tahoma"/>
                <a:cs typeface="Tahoma"/>
              </a:rPr>
              <a:t>teach</a:t>
            </a:r>
            <a:r>
              <a:rPr sz="801" kern="0" spc="8" dirty="0">
                <a:solidFill>
                  <a:srgbClr val="313131"/>
                </a:solidFill>
                <a:latin typeface="Tahoma"/>
                <a:cs typeface="Tahoma"/>
              </a:rPr>
              <a:t> </a:t>
            </a:r>
            <a:r>
              <a:rPr sz="801" kern="0" spc="38" dirty="0">
                <a:solidFill>
                  <a:srgbClr val="313131"/>
                </a:solidFill>
                <a:latin typeface="Tahoma"/>
                <a:cs typeface="Tahoma"/>
              </a:rPr>
              <a:t>students</a:t>
            </a:r>
            <a:r>
              <a:rPr sz="801" kern="0" spc="8" dirty="0">
                <a:solidFill>
                  <a:srgbClr val="313131"/>
                </a:solidFill>
                <a:latin typeface="Tahoma"/>
                <a:cs typeface="Tahoma"/>
              </a:rPr>
              <a:t> </a:t>
            </a:r>
            <a:r>
              <a:rPr sz="801" kern="0" dirty="0">
                <a:solidFill>
                  <a:srgbClr val="313131"/>
                </a:solidFill>
                <a:latin typeface="Tahoma"/>
                <a:cs typeface="Tahoma"/>
              </a:rPr>
              <a:t>from</a:t>
            </a:r>
            <a:r>
              <a:rPr sz="801" kern="0" spc="13" dirty="0">
                <a:solidFill>
                  <a:srgbClr val="313131"/>
                </a:solidFill>
                <a:latin typeface="Tahoma"/>
                <a:cs typeface="Tahoma"/>
              </a:rPr>
              <a:t> </a:t>
            </a:r>
            <a:r>
              <a:rPr sz="801" kern="0" spc="38" dirty="0">
                <a:solidFill>
                  <a:srgbClr val="313131"/>
                </a:solidFill>
                <a:latin typeface="Tahoma"/>
                <a:cs typeface="Tahoma"/>
              </a:rPr>
              <a:t>diverse</a:t>
            </a:r>
            <a:r>
              <a:rPr sz="801" kern="0" spc="8" dirty="0">
                <a:solidFill>
                  <a:srgbClr val="313131"/>
                </a:solidFill>
                <a:latin typeface="Tahoma"/>
                <a:cs typeface="Tahoma"/>
              </a:rPr>
              <a:t> </a:t>
            </a:r>
            <a:r>
              <a:rPr sz="801" kern="0" spc="-8" dirty="0">
                <a:solidFill>
                  <a:srgbClr val="313131"/>
                </a:solidFill>
                <a:latin typeface="Tahoma"/>
                <a:cs typeface="Tahoma"/>
              </a:rPr>
              <a:t>backgrounds.</a:t>
            </a:r>
            <a:endParaRPr sz="801" kern="0">
              <a:solidFill>
                <a:sysClr val="windowText" lastClr="000000"/>
              </a:solidFill>
              <a:latin typeface="Tahoma"/>
              <a:cs typeface="Tahoma"/>
            </a:endParaRPr>
          </a:p>
        </p:txBody>
      </p:sp>
      <p:sp>
        <p:nvSpPr>
          <p:cNvPr id="38" name="object 38"/>
          <p:cNvSpPr txBox="1"/>
          <p:nvPr/>
        </p:nvSpPr>
        <p:spPr>
          <a:xfrm>
            <a:off x="4321183" y="2755511"/>
            <a:ext cx="3046928" cy="1037609"/>
          </a:xfrm>
          <a:prstGeom prst="rect">
            <a:avLst/>
          </a:prstGeom>
        </p:spPr>
        <p:txBody>
          <a:bodyPr vert="horz" wrap="square" lIns="0" tIns="18749" rIns="0" bIns="0" rtlCol="0">
            <a:spAutoFit/>
          </a:bodyPr>
          <a:lstStyle/>
          <a:p>
            <a:pPr marL="10714" marR="4285" defTabSz="771388">
              <a:lnSpc>
                <a:spcPct val="136600"/>
              </a:lnSpc>
              <a:spcBef>
                <a:spcPts val="148"/>
              </a:spcBef>
            </a:pPr>
            <a:r>
              <a:rPr sz="928" b="1" kern="0" dirty="0">
                <a:solidFill>
                  <a:srgbClr val="004056"/>
                </a:solidFill>
                <a:latin typeface="Tahoma"/>
                <a:cs typeface="Tahoma"/>
              </a:rPr>
              <a:t>GOAL:</a:t>
            </a:r>
            <a:r>
              <a:rPr sz="928" b="1" kern="0" spc="-46" dirty="0">
                <a:solidFill>
                  <a:srgbClr val="004056"/>
                </a:solidFill>
                <a:latin typeface="Tahoma"/>
                <a:cs typeface="Tahoma"/>
              </a:rPr>
              <a:t> Improve</a:t>
            </a:r>
            <a:r>
              <a:rPr sz="928" b="1" kern="0" spc="-42" dirty="0">
                <a:solidFill>
                  <a:srgbClr val="004056"/>
                </a:solidFill>
                <a:latin typeface="Tahoma"/>
                <a:cs typeface="Tahoma"/>
              </a:rPr>
              <a:t> </a:t>
            </a:r>
            <a:r>
              <a:rPr sz="928" b="1" kern="0" dirty="0">
                <a:solidFill>
                  <a:srgbClr val="004056"/>
                </a:solidFill>
                <a:latin typeface="Tahoma"/>
                <a:cs typeface="Tahoma"/>
              </a:rPr>
              <a:t>responsiveness</a:t>
            </a:r>
            <a:r>
              <a:rPr sz="928" b="1" kern="0" spc="-42" dirty="0">
                <a:solidFill>
                  <a:srgbClr val="004056"/>
                </a:solidFill>
                <a:latin typeface="Tahoma"/>
                <a:cs typeface="Tahoma"/>
              </a:rPr>
              <a:t> </a:t>
            </a:r>
            <a:r>
              <a:rPr sz="928" b="1" kern="0" spc="-17" dirty="0">
                <a:solidFill>
                  <a:srgbClr val="004056"/>
                </a:solidFill>
                <a:latin typeface="Tahoma"/>
                <a:cs typeface="Tahoma"/>
              </a:rPr>
              <a:t>to</a:t>
            </a:r>
            <a:r>
              <a:rPr sz="928" b="1" kern="0" spc="-42" dirty="0">
                <a:solidFill>
                  <a:srgbClr val="004056"/>
                </a:solidFill>
                <a:latin typeface="Tahoma"/>
                <a:cs typeface="Tahoma"/>
              </a:rPr>
              <a:t> </a:t>
            </a:r>
            <a:r>
              <a:rPr sz="928" b="1" kern="0" spc="-8" dirty="0">
                <a:solidFill>
                  <a:srgbClr val="004056"/>
                </a:solidFill>
                <a:latin typeface="Tahoma"/>
                <a:cs typeface="Tahoma"/>
              </a:rPr>
              <a:t>employers</a:t>
            </a:r>
            <a:r>
              <a:rPr sz="928" b="1" kern="0" spc="422" dirty="0">
                <a:solidFill>
                  <a:srgbClr val="004056"/>
                </a:solidFill>
                <a:latin typeface="Tahoma"/>
                <a:cs typeface="Tahoma"/>
              </a:rPr>
              <a:t> </a:t>
            </a:r>
            <a:r>
              <a:rPr sz="801" kern="0" dirty="0">
                <a:solidFill>
                  <a:srgbClr val="313131"/>
                </a:solidFill>
                <a:latin typeface="Tahoma"/>
                <a:cs typeface="Tahoma"/>
              </a:rPr>
              <a:t>Employer</a:t>
            </a:r>
            <a:r>
              <a:rPr sz="801" kern="0" spc="186" dirty="0">
                <a:solidFill>
                  <a:srgbClr val="313131"/>
                </a:solidFill>
                <a:latin typeface="Tahoma"/>
                <a:cs typeface="Tahoma"/>
              </a:rPr>
              <a:t> </a:t>
            </a:r>
            <a:r>
              <a:rPr sz="801" kern="0" dirty="0">
                <a:solidFill>
                  <a:srgbClr val="313131"/>
                </a:solidFill>
                <a:latin typeface="Tahoma"/>
                <a:cs typeface="Tahoma"/>
              </a:rPr>
              <a:t>engagement</a:t>
            </a:r>
            <a:r>
              <a:rPr sz="801" kern="0" spc="190" dirty="0">
                <a:solidFill>
                  <a:srgbClr val="313131"/>
                </a:solidFill>
                <a:latin typeface="Tahoma"/>
                <a:cs typeface="Tahoma"/>
              </a:rPr>
              <a:t> </a:t>
            </a:r>
            <a:r>
              <a:rPr sz="801" kern="0" dirty="0">
                <a:solidFill>
                  <a:srgbClr val="313131"/>
                </a:solidFill>
                <a:latin typeface="Tahoma"/>
                <a:cs typeface="Tahoma"/>
              </a:rPr>
              <a:t>personnel</a:t>
            </a:r>
            <a:r>
              <a:rPr sz="801" kern="0" spc="186" dirty="0">
                <a:solidFill>
                  <a:srgbClr val="313131"/>
                </a:solidFill>
                <a:latin typeface="Tahoma"/>
                <a:cs typeface="Tahoma"/>
              </a:rPr>
              <a:t> </a:t>
            </a:r>
            <a:r>
              <a:rPr sz="801" kern="0" dirty="0">
                <a:solidFill>
                  <a:srgbClr val="313131"/>
                </a:solidFill>
                <a:latin typeface="Tahoma"/>
                <a:cs typeface="Tahoma"/>
              </a:rPr>
              <a:t>will</a:t>
            </a:r>
            <a:r>
              <a:rPr sz="801" kern="0" spc="190" dirty="0">
                <a:solidFill>
                  <a:srgbClr val="313131"/>
                </a:solidFill>
                <a:latin typeface="Tahoma"/>
                <a:cs typeface="Tahoma"/>
              </a:rPr>
              <a:t> </a:t>
            </a:r>
            <a:r>
              <a:rPr sz="801" kern="0" spc="51" dirty="0">
                <a:solidFill>
                  <a:srgbClr val="313131"/>
                </a:solidFill>
                <a:latin typeface="Tahoma"/>
                <a:cs typeface="Tahoma"/>
              </a:rPr>
              <a:t>be</a:t>
            </a:r>
            <a:r>
              <a:rPr sz="801" kern="0" spc="186" dirty="0">
                <a:solidFill>
                  <a:srgbClr val="313131"/>
                </a:solidFill>
                <a:latin typeface="Tahoma"/>
                <a:cs typeface="Tahoma"/>
              </a:rPr>
              <a:t> </a:t>
            </a:r>
            <a:r>
              <a:rPr sz="801" kern="0" dirty="0">
                <a:solidFill>
                  <a:srgbClr val="313131"/>
                </a:solidFill>
                <a:latin typeface="Tahoma"/>
                <a:cs typeface="Tahoma"/>
              </a:rPr>
              <a:t>established</a:t>
            </a:r>
            <a:r>
              <a:rPr sz="801" kern="0" spc="190" dirty="0">
                <a:solidFill>
                  <a:srgbClr val="313131"/>
                </a:solidFill>
                <a:latin typeface="Tahoma"/>
                <a:cs typeface="Tahoma"/>
              </a:rPr>
              <a:t> </a:t>
            </a:r>
            <a:r>
              <a:rPr sz="801" kern="0" dirty="0">
                <a:solidFill>
                  <a:srgbClr val="313131"/>
                </a:solidFill>
                <a:latin typeface="Tahoma"/>
                <a:cs typeface="Tahoma"/>
              </a:rPr>
              <a:t>in</a:t>
            </a:r>
            <a:r>
              <a:rPr sz="801" kern="0" spc="186" dirty="0">
                <a:solidFill>
                  <a:srgbClr val="313131"/>
                </a:solidFill>
                <a:latin typeface="Tahoma"/>
                <a:cs typeface="Tahoma"/>
              </a:rPr>
              <a:t> </a:t>
            </a:r>
            <a:r>
              <a:rPr sz="801" kern="0" spc="30" dirty="0">
                <a:solidFill>
                  <a:srgbClr val="313131"/>
                </a:solidFill>
                <a:latin typeface="Tahoma"/>
                <a:cs typeface="Tahoma"/>
              </a:rPr>
              <a:t>each </a:t>
            </a:r>
            <a:r>
              <a:rPr sz="801" kern="0" dirty="0">
                <a:solidFill>
                  <a:srgbClr val="313131"/>
                </a:solidFill>
                <a:latin typeface="Tahoma"/>
                <a:cs typeface="Tahoma"/>
              </a:rPr>
              <a:t>district</a:t>
            </a:r>
            <a:r>
              <a:rPr sz="801" kern="0" spc="143" dirty="0">
                <a:solidFill>
                  <a:srgbClr val="313131"/>
                </a:solidFill>
                <a:latin typeface="Tahoma"/>
                <a:cs typeface="Tahoma"/>
              </a:rPr>
              <a:t> </a:t>
            </a:r>
            <a:r>
              <a:rPr sz="801" kern="0" dirty="0">
                <a:solidFill>
                  <a:srgbClr val="313131"/>
                </a:solidFill>
                <a:latin typeface="Tahoma"/>
                <a:cs typeface="Tahoma"/>
              </a:rPr>
              <a:t>to</a:t>
            </a:r>
            <a:r>
              <a:rPr sz="801" kern="0" spc="148" dirty="0">
                <a:solidFill>
                  <a:srgbClr val="313131"/>
                </a:solidFill>
                <a:latin typeface="Tahoma"/>
                <a:cs typeface="Tahoma"/>
              </a:rPr>
              <a:t> </a:t>
            </a:r>
            <a:r>
              <a:rPr sz="801" kern="0" dirty="0">
                <a:solidFill>
                  <a:srgbClr val="313131"/>
                </a:solidFill>
                <a:latin typeface="Tahoma"/>
                <a:cs typeface="Tahoma"/>
              </a:rPr>
              <a:t>build</a:t>
            </a:r>
            <a:r>
              <a:rPr sz="801" kern="0" spc="148" dirty="0">
                <a:solidFill>
                  <a:srgbClr val="313131"/>
                </a:solidFill>
                <a:latin typeface="Tahoma"/>
                <a:cs typeface="Tahoma"/>
              </a:rPr>
              <a:t> </a:t>
            </a:r>
            <a:r>
              <a:rPr sz="801" kern="0" spc="42" dirty="0">
                <a:solidFill>
                  <a:srgbClr val="313131"/>
                </a:solidFill>
                <a:latin typeface="Tahoma"/>
                <a:cs typeface="Tahoma"/>
              </a:rPr>
              <a:t>new</a:t>
            </a:r>
            <a:r>
              <a:rPr sz="801" kern="0" spc="148" dirty="0">
                <a:solidFill>
                  <a:srgbClr val="313131"/>
                </a:solidFill>
                <a:latin typeface="Tahoma"/>
                <a:cs typeface="Tahoma"/>
              </a:rPr>
              <a:t> </a:t>
            </a:r>
            <a:r>
              <a:rPr sz="801" kern="0" dirty="0">
                <a:solidFill>
                  <a:srgbClr val="313131"/>
                </a:solidFill>
                <a:latin typeface="Tahoma"/>
                <a:cs typeface="Tahoma"/>
              </a:rPr>
              <a:t>and</a:t>
            </a:r>
            <a:r>
              <a:rPr sz="801" kern="0" spc="143" dirty="0">
                <a:solidFill>
                  <a:srgbClr val="313131"/>
                </a:solidFill>
                <a:latin typeface="Tahoma"/>
                <a:cs typeface="Tahoma"/>
              </a:rPr>
              <a:t> </a:t>
            </a:r>
            <a:r>
              <a:rPr sz="801" kern="0" dirty="0">
                <a:solidFill>
                  <a:srgbClr val="313131"/>
                </a:solidFill>
                <a:latin typeface="Tahoma"/>
                <a:cs typeface="Tahoma"/>
              </a:rPr>
              <a:t>strengthen</a:t>
            </a:r>
            <a:r>
              <a:rPr sz="801" kern="0" spc="148" dirty="0">
                <a:solidFill>
                  <a:srgbClr val="313131"/>
                </a:solidFill>
                <a:latin typeface="Tahoma"/>
                <a:cs typeface="Tahoma"/>
              </a:rPr>
              <a:t> </a:t>
            </a:r>
            <a:r>
              <a:rPr sz="801" kern="0" dirty="0">
                <a:solidFill>
                  <a:srgbClr val="313131"/>
                </a:solidFill>
                <a:latin typeface="Tahoma"/>
                <a:cs typeface="Tahoma"/>
              </a:rPr>
              <a:t>existing</a:t>
            </a:r>
            <a:r>
              <a:rPr sz="801" kern="0" spc="148" dirty="0">
                <a:solidFill>
                  <a:srgbClr val="313131"/>
                </a:solidFill>
                <a:latin typeface="Tahoma"/>
                <a:cs typeface="Tahoma"/>
              </a:rPr>
              <a:t> </a:t>
            </a:r>
            <a:r>
              <a:rPr sz="801" kern="0" spc="-8" dirty="0">
                <a:solidFill>
                  <a:srgbClr val="313131"/>
                </a:solidFill>
                <a:latin typeface="Tahoma"/>
                <a:cs typeface="Tahoma"/>
              </a:rPr>
              <a:t>employer </a:t>
            </a:r>
            <a:r>
              <a:rPr sz="801" kern="0" dirty="0">
                <a:solidFill>
                  <a:srgbClr val="313131"/>
                </a:solidFill>
                <a:latin typeface="Tahoma"/>
                <a:cs typeface="Tahoma"/>
              </a:rPr>
              <a:t>relationships</a:t>
            </a:r>
            <a:r>
              <a:rPr sz="801" kern="0" spc="232" dirty="0">
                <a:solidFill>
                  <a:srgbClr val="313131"/>
                </a:solidFill>
                <a:latin typeface="Tahoma"/>
                <a:cs typeface="Tahoma"/>
              </a:rPr>
              <a:t> </a:t>
            </a:r>
            <a:r>
              <a:rPr sz="801" kern="0" dirty="0">
                <a:solidFill>
                  <a:srgbClr val="313131"/>
                </a:solidFill>
                <a:latin typeface="Tahoma"/>
                <a:cs typeface="Tahoma"/>
              </a:rPr>
              <a:t>through</a:t>
            </a:r>
            <a:r>
              <a:rPr sz="801" kern="0" spc="236" dirty="0">
                <a:solidFill>
                  <a:srgbClr val="313131"/>
                </a:solidFill>
                <a:latin typeface="Tahoma"/>
                <a:cs typeface="Tahoma"/>
              </a:rPr>
              <a:t> </a:t>
            </a:r>
            <a:r>
              <a:rPr sz="801" kern="0" dirty="0">
                <a:solidFill>
                  <a:srgbClr val="313131"/>
                </a:solidFill>
                <a:latin typeface="Tahoma"/>
                <a:cs typeface="Tahoma"/>
              </a:rPr>
              <a:t>regular</a:t>
            </a:r>
            <a:r>
              <a:rPr sz="801" kern="0" spc="236" dirty="0">
                <a:solidFill>
                  <a:srgbClr val="313131"/>
                </a:solidFill>
                <a:latin typeface="Tahoma"/>
                <a:cs typeface="Tahoma"/>
              </a:rPr>
              <a:t> </a:t>
            </a:r>
            <a:r>
              <a:rPr sz="801" kern="0" dirty="0">
                <a:solidFill>
                  <a:srgbClr val="313131"/>
                </a:solidFill>
                <a:latin typeface="Tahoma"/>
                <a:cs typeface="Tahoma"/>
              </a:rPr>
              <a:t>outreach,</a:t>
            </a:r>
            <a:r>
              <a:rPr sz="801" kern="0" spc="236" dirty="0">
                <a:solidFill>
                  <a:srgbClr val="313131"/>
                </a:solidFill>
                <a:latin typeface="Tahoma"/>
                <a:cs typeface="Tahoma"/>
              </a:rPr>
              <a:t> </a:t>
            </a:r>
            <a:r>
              <a:rPr sz="801" kern="0" dirty="0">
                <a:solidFill>
                  <a:srgbClr val="313131"/>
                </a:solidFill>
                <a:latin typeface="Tahoma"/>
                <a:cs typeface="Tahoma"/>
              </a:rPr>
              <a:t>employer</a:t>
            </a:r>
            <a:r>
              <a:rPr sz="801" kern="0" spc="232" dirty="0">
                <a:solidFill>
                  <a:srgbClr val="313131"/>
                </a:solidFill>
                <a:latin typeface="Tahoma"/>
                <a:cs typeface="Tahoma"/>
              </a:rPr>
              <a:t> </a:t>
            </a:r>
            <a:r>
              <a:rPr sz="801" kern="0" spc="-8" dirty="0">
                <a:solidFill>
                  <a:srgbClr val="313131"/>
                </a:solidFill>
                <a:latin typeface="Tahoma"/>
                <a:cs typeface="Tahoma"/>
              </a:rPr>
              <a:t>roundtables, </a:t>
            </a:r>
            <a:r>
              <a:rPr sz="801" kern="0" dirty="0">
                <a:solidFill>
                  <a:srgbClr val="313131"/>
                </a:solidFill>
                <a:latin typeface="Tahoma"/>
                <a:cs typeface="Tahoma"/>
              </a:rPr>
              <a:t>and</a:t>
            </a:r>
            <a:r>
              <a:rPr sz="801" kern="0" spc="219" dirty="0">
                <a:solidFill>
                  <a:srgbClr val="313131"/>
                </a:solidFill>
                <a:latin typeface="Tahoma"/>
                <a:cs typeface="Tahoma"/>
              </a:rPr>
              <a:t> </a:t>
            </a:r>
            <a:r>
              <a:rPr sz="801" kern="0" dirty="0">
                <a:solidFill>
                  <a:srgbClr val="313131"/>
                </a:solidFill>
                <a:latin typeface="Tahoma"/>
                <a:cs typeface="Tahoma"/>
              </a:rPr>
              <a:t>improved</a:t>
            </a:r>
            <a:r>
              <a:rPr sz="801" kern="0" spc="219" dirty="0">
                <a:solidFill>
                  <a:srgbClr val="313131"/>
                </a:solidFill>
                <a:latin typeface="Tahoma"/>
                <a:cs typeface="Tahoma"/>
              </a:rPr>
              <a:t> </a:t>
            </a:r>
            <a:r>
              <a:rPr sz="801" kern="0" dirty="0">
                <a:solidFill>
                  <a:srgbClr val="313131"/>
                </a:solidFill>
                <a:latin typeface="Tahoma"/>
                <a:cs typeface="Tahoma"/>
              </a:rPr>
              <a:t>coordination</a:t>
            </a:r>
            <a:r>
              <a:rPr sz="801" kern="0" spc="219" dirty="0">
                <a:solidFill>
                  <a:srgbClr val="313131"/>
                </a:solidFill>
                <a:latin typeface="Tahoma"/>
                <a:cs typeface="Tahoma"/>
              </a:rPr>
              <a:t> </a:t>
            </a:r>
            <a:r>
              <a:rPr sz="801" kern="0" dirty="0">
                <a:solidFill>
                  <a:srgbClr val="313131"/>
                </a:solidFill>
                <a:latin typeface="Tahoma"/>
                <a:cs typeface="Tahoma"/>
              </a:rPr>
              <a:t>with</a:t>
            </a:r>
            <a:r>
              <a:rPr sz="801" kern="0" spc="219" dirty="0">
                <a:solidFill>
                  <a:srgbClr val="313131"/>
                </a:solidFill>
                <a:latin typeface="Tahoma"/>
                <a:cs typeface="Tahoma"/>
              </a:rPr>
              <a:t> </a:t>
            </a:r>
            <a:r>
              <a:rPr sz="801" kern="0" dirty="0">
                <a:solidFill>
                  <a:srgbClr val="313131"/>
                </a:solidFill>
                <a:latin typeface="Tahoma"/>
                <a:cs typeface="Tahoma"/>
              </a:rPr>
              <a:t>Workforce</a:t>
            </a:r>
            <a:r>
              <a:rPr sz="801" kern="0" spc="219" dirty="0">
                <a:solidFill>
                  <a:srgbClr val="313131"/>
                </a:solidFill>
                <a:latin typeface="Tahoma"/>
                <a:cs typeface="Tahoma"/>
              </a:rPr>
              <a:t> </a:t>
            </a:r>
            <a:r>
              <a:rPr sz="801" kern="0" dirty="0">
                <a:solidFill>
                  <a:srgbClr val="313131"/>
                </a:solidFill>
                <a:latin typeface="Tahoma"/>
                <a:cs typeface="Tahoma"/>
              </a:rPr>
              <a:t>Training</a:t>
            </a:r>
            <a:r>
              <a:rPr sz="801" kern="0" spc="219" dirty="0">
                <a:solidFill>
                  <a:srgbClr val="313131"/>
                </a:solidFill>
                <a:latin typeface="Tahoma"/>
                <a:cs typeface="Tahoma"/>
              </a:rPr>
              <a:t> </a:t>
            </a:r>
            <a:r>
              <a:rPr sz="801" kern="0" spc="-21" dirty="0">
                <a:solidFill>
                  <a:srgbClr val="313131"/>
                </a:solidFill>
                <a:latin typeface="Tahoma"/>
                <a:cs typeface="Tahoma"/>
              </a:rPr>
              <a:t>and </a:t>
            </a:r>
            <a:r>
              <a:rPr sz="801" kern="0" dirty="0">
                <a:solidFill>
                  <a:srgbClr val="313131"/>
                </a:solidFill>
                <a:latin typeface="Tahoma"/>
                <a:cs typeface="Tahoma"/>
              </a:rPr>
              <a:t>Development</a:t>
            </a:r>
            <a:r>
              <a:rPr sz="801" kern="0" spc="316" dirty="0">
                <a:solidFill>
                  <a:srgbClr val="313131"/>
                </a:solidFill>
                <a:latin typeface="Tahoma"/>
                <a:cs typeface="Tahoma"/>
              </a:rPr>
              <a:t> </a:t>
            </a:r>
            <a:r>
              <a:rPr sz="801" kern="0" dirty="0">
                <a:solidFill>
                  <a:srgbClr val="313131"/>
                </a:solidFill>
                <a:latin typeface="Tahoma"/>
                <a:cs typeface="Tahoma"/>
              </a:rPr>
              <a:t>Department</a:t>
            </a:r>
            <a:r>
              <a:rPr sz="801" kern="0" spc="316" dirty="0">
                <a:solidFill>
                  <a:srgbClr val="313131"/>
                </a:solidFill>
                <a:latin typeface="Tahoma"/>
                <a:cs typeface="Tahoma"/>
              </a:rPr>
              <a:t> </a:t>
            </a:r>
            <a:r>
              <a:rPr sz="801" kern="0" dirty="0">
                <a:solidFill>
                  <a:srgbClr val="313131"/>
                </a:solidFill>
                <a:latin typeface="Tahoma"/>
                <a:cs typeface="Tahoma"/>
              </a:rPr>
              <a:t>(Contract</a:t>
            </a:r>
            <a:r>
              <a:rPr sz="801" kern="0" spc="321" dirty="0">
                <a:solidFill>
                  <a:srgbClr val="313131"/>
                </a:solidFill>
                <a:latin typeface="Tahoma"/>
                <a:cs typeface="Tahoma"/>
              </a:rPr>
              <a:t> </a:t>
            </a:r>
            <a:r>
              <a:rPr sz="801" kern="0" spc="-8" dirty="0">
                <a:solidFill>
                  <a:srgbClr val="313131"/>
                </a:solidFill>
                <a:latin typeface="Tahoma"/>
                <a:cs typeface="Tahoma"/>
              </a:rPr>
              <a:t>Education).</a:t>
            </a:r>
            <a:endParaRPr sz="801" kern="0" dirty="0">
              <a:solidFill>
                <a:sysClr val="windowText" lastClr="000000"/>
              </a:solidFill>
              <a:latin typeface="Tahoma"/>
              <a:cs typeface="Tahoma"/>
            </a:endParaRPr>
          </a:p>
        </p:txBody>
      </p:sp>
      <p:sp>
        <p:nvSpPr>
          <p:cNvPr id="39" name="object 39"/>
          <p:cNvSpPr txBox="1"/>
          <p:nvPr/>
        </p:nvSpPr>
        <p:spPr>
          <a:xfrm>
            <a:off x="4313146" y="1750896"/>
            <a:ext cx="3057107" cy="882758"/>
          </a:xfrm>
          <a:prstGeom prst="rect">
            <a:avLst/>
          </a:prstGeom>
        </p:spPr>
        <p:txBody>
          <a:bodyPr vert="horz" wrap="square" lIns="0" tIns="18749" rIns="0" bIns="0" rtlCol="0">
            <a:spAutoFit/>
          </a:bodyPr>
          <a:lstStyle/>
          <a:p>
            <a:pPr marL="10714" marR="4285" defTabSz="771388">
              <a:lnSpc>
                <a:spcPct val="136700"/>
              </a:lnSpc>
              <a:spcBef>
                <a:spcPts val="148"/>
              </a:spcBef>
            </a:pPr>
            <a:r>
              <a:rPr sz="928" b="1" kern="0" dirty="0">
                <a:solidFill>
                  <a:srgbClr val="004056"/>
                </a:solidFill>
                <a:latin typeface="Tahoma"/>
                <a:cs typeface="Tahoma"/>
              </a:rPr>
              <a:t>GOAL:</a:t>
            </a:r>
            <a:r>
              <a:rPr sz="928" b="1" kern="0" spc="-25" dirty="0">
                <a:solidFill>
                  <a:srgbClr val="004056"/>
                </a:solidFill>
                <a:latin typeface="Tahoma"/>
                <a:cs typeface="Tahoma"/>
              </a:rPr>
              <a:t> </a:t>
            </a:r>
            <a:r>
              <a:rPr sz="928" b="1" kern="0" spc="-38" dirty="0">
                <a:solidFill>
                  <a:srgbClr val="004056"/>
                </a:solidFill>
                <a:latin typeface="Tahoma"/>
                <a:cs typeface="Tahoma"/>
              </a:rPr>
              <a:t>Improve</a:t>
            </a:r>
            <a:r>
              <a:rPr sz="928" b="1" kern="0" spc="-25" dirty="0">
                <a:solidFill>
                  <a:srgbClr val="004056"/>
                </a:solidFill>
                <a:latin typeface="Tahoma"/>
                <a:cs typeface="Tahoma"/>
              </a:rPr>
              <a:t> </a:t>
            </a:r>
            <a:r>
              <a:rPr sz="928" b="1" kern="0" spc="-17" dirty="0">
                <a:solidFill>
                  <a:srgbClr val="004056"/>
                </a:solidFill>
                <a:latin typeface="Tahoma"/>
                <a:cs typeface="Tahoma"/>
              </a:rPr>
              <a:t>coordination</a:t>
            </a:r>
            <a:r>
              <a:rPr sz="928" b="1" kern="0" spc="-25" dirty="0">
                <a:solidFill>
                  <a:srgbClr val="004056"/>
                </a:solidFill>
                <a:latin typeface="Tahoma"/>
                <a:cs typeface="Tahoma"/>
              </a:rPr>
              <a:t> </a:t>
            </a:r>
            <a:r>
              <a:rPr sz="928" b="1" kern="0" dirty="0">
                <a:solidFill>
                  <a:srgbClr val="004056"/>
                </a:solidFill>
                <a:latin typeface="Tahoma"/>
                <a:cs typeface="Tahoma"/>
              </a:rPr>
              <a:t>of</a:t>
            </a:r>
            <a:r>
              <a:rPr sz="928" b="1" kern="0" spc="-25" dirty="0">
                <a:solidFill>
                  <a:srgbClr val="004056"/>
                </a:solidFill>
                <a:latin typeface="Tahoma"/>
                <a:cs typeface="Tahoma"/>
              </a:rPr>
              <a:t> </a:t>
            </a:r>
            <a:r>
              <a:rPr sz="928" b="1" kern="0" spc="-8" dirty="0">
                <a:solidFill>
                  <a:srgbClr val="004056"/>
                </a:solidFill>
                <a:latin typeface="Tahoma"/>
                <a:cs typeface="Tahoma"/>
              </a:rPr>
              <a:t>workforce</a:t>
            </a:r>
            <a:r>
              <a:rPr sz="928" b="1" kern="0" spc="-25" dirty="0">
                <a:solidFill>
                  <a:srgbClr val="004056"/>
                </a:solidFill>
                <a:latin typeface="Tahoma"/>
                <a:cs typeface="Tahoma"/>
              </a:rPr>
              <a:t> </a:t>
            </a:r>
            <a:r>
              <a:rPr sz="928" b="1" kern="0" spc="-8" dirty="0">
                <a:solidFill>
                  <a:srgbClr val="004056"/>
                </a:solidFill>
                <a:latin typeface="Tahoma"/>
                <a:cs typeface="Tahoma"/>
              </a:rPr>
              <a:t>training</a:t>
            </a:r>
            <a:r>
              <a:rPr sz="928" b="1" kern="0" spc="422" dirty="0">
                <a:solidFill>
                  <a:srgbClr val="004056"/>
                </a:solidFill>
                <a:latin typeface="Tahoma"/>
                <a:cs typeface="Tahoma"/>
              </a:rPr>
              <a:t> </a:t>
            </a:r>
            <a:r>
              <a:rPr sz="801" kern="0" spc="46" dirty="0">
                <a:solidFill>
                  <a:srgbClr val="313131"/>
                </a:solidFill>
                <a:latin typeface="Tahoma"/>
                <a:cs typeface="Tahoma"/>
              </a:rPr>
              <a:t>To</a:t>
            </a:r>
            <a:r>
              <a:rPr sz="801" kern="0" spc="122" dirty="0">
                <a:solidFill>
                  <a:srgbClr val="313131"/>
                </a:solidFill>
                <a:latin typeface="Tahoma"/>
                <a:cs typeface="Tahoma"/>
              </a:rPr>
              <a:t> </a:t>
            </a:r>
            <a:r>
              <a:rPr sz="801" kern="0" dirty="0">
                <a:solidFill>
                  <a:srgbClr val="313131"/>
                </a:solidFill>
                <a:latin typeface="Tahoma"/>
                <a:cs typeface="Tahoma"/>
              </a:rPr>
              <a:t>improve</a:t>
            </a:r>
            <a:r>
              <a:rPr sz="801" kern="0" spc="127" dirty="0">
                <a:solidFill>
                  <a:srgbClr val="313131"/>
                </a:solidFill>
                <a:latin typeface="Tahoma"/>
                <a:cs typeface="Tahoma"/>
              </a:rPr>
              <a:t> </a:t>
            </a:r>
            <a:r>
              <a:rPr sz="801" kern="0" dirty="0">
                <a:solidFill>
                  <a:srgbClr val="313131"/>
                </a:solidFill>
                <a:latin typeface="Tahoma"/>
                <a:cs typeface="Tahoma"/>
              </a:rPr>
              <a:t>the</a:t>
            </a:r>
            <a:r>
              <a:rPr sz="801" kern="0" spc="122" dirty="0">
                <a:solidFill>
                  <a:srgbClr val="313131"/>
                </a:solidFill>
                <a:latin typeface="Tahoma"/>
                <a:cs typeface="Tahoma"/>
              </a:rPr>
              <a:t> </a:t>
            </a:r>
            <a:r>
              <a:rPr sz="801" kern="0" dirty="0">
                <a:solidFill>
                  <a:srgbClr val="313131"/>
                </a:solidFill>
                <a:latin typeface="Tahoma"/>
                <a:cs typeface="Tahoma"/>
              </a:rPr>
              <a:t>flow</a:t>
            </a:r>
            <a:r>
              <a:rPr sz="801" kern="0" spc="127" dirty="0">
                <a:solidFill>
                  <a:srgbClr val="313131"/>
                </a:solidFill>
                <a:latin typeface="Tahoma"/>
                <a:cs typeface="Tahoma"/>
              </a:rPr>
              <a:t> </a:t>
            </a:r>
            <a:r>
              <a:rPr sz="801" kern="0" dirty="0">
                <a:solidFill>
                  <a:srgbClr val="313131"/>
                </a:solidFill>
                <a:latin typeface="Tahoma"/>
                <a:cs typeface="Tahoma"/>
              </a:rPr>
              <a:t>of</a:t>
            </a:r>
            <a:r>
              <a:rPr sz="801" kern="0" spc="122" dirty="0">
                <a:solidFill>
                  <a:srgbClr val="313131"/>
                </a:solidFill>
                <a:latin typeface="Tahoma"/>
                <a:cs typeface="Tahoma"/>
              </a:rPr>
              <a:t> </a:t>
            </a:r>
            <a:r>
              <a:rPr sz="801" kern="0" dirty="0">
                <a:solidFill>
                  <a:srgbClr val="313131"/>
                </a:solidFill>
                <a:latin typeface="Tahoma"/>
                <a:cs typeface="Tahoma"/>
              </a:rPr>
              <a:t>information</a:t>
            </a:r>
            <a:r>
              <a:rPr sz="801" kern="0" spc="127" dirty="0">
                <a:solidFill>
                  <a:srgbClr val="313131"/>
                </a:solidFill>
                <a:latin typeface="Tahoma"/>
                <a:cs typeface="Tahoma"/>
              </a:rPr>
              <a:t> </a:t>
            </a:r>
            <a:r>
              <a:rPr sz="801" kern="0" dirty="0">
                <a:solidFill>
                  <a:srgbClr val="313131"/>
                </a:solidFill>
                <a:latin typeface="Tahoma"/>
                <a:cs typeface="Tahoma"/>
              </a:rPr>
              <a:t>to</a:t>
            </a:r>
            <a:r>
              <a:rPr sz="801" kern="0" spc="122" dirty="0">
                <a:solidFill>
                  <a:srgbClr val="313131"/>
                </a:solidFill>
                <a:latin typeface="Tahoma"/>
                <a:cs typeface="Tahoma"/>
              </a:rPr>
              <a:t> </a:t>
            </a:r>
            <a:r>
              <a:rPr sz="801" kern="0" dirty="0">
                <a:solidFill>
                  <a:srgbClr val="313131"/>
                </a:solidFill>
                <a:latin typeface="Tahoma"/>
                <a:cs typeface="Tahoma"/>
              </a:rPr>
              <a:t>and</a:t>
            </a:r>
            <a:r>
              <a:rPr sz="801" kern="0" spc="127" dirty="0">
                <a:solidFill>
                  <a:srgbClr val="313131"/>
                </a:solidFill>
                <a:latin typeface="Tahoma"/>
                <a:cs typeface="Tahoma"/>
              </a:rPr>
              <a:t> </a:t>
            </a:r>
            <a:r>
              <a:rPr sz="801" kern="0" dirty="0">
                <a:solidFill>
                  <a:srgbClr val="313131"/>
                </a:solidFill>
                <a:latin typeface="Tahoma"/>
                <a:cs typeface="Tahoma"/>
              </a:rPr>
              <a:t>from</a:t>
            </a:r>
            <a:r>
              <a:rPr sz="801" kern="0" spc="122" dirty="0">
                <a:solidFill>
                  <a:srgbClr val="313131"/>
                </a:solidFill>
                <a:latin typeface="Tahoma"/>
                <a:cs typeface="Tahoma"/>
              </a:rPr>
              <a:t> </a:t>
            </a:r>
            <a:r>
              <a:rPr sz="801" kern="0" dirty="0">
                <a:solidFill>
                  <a:srgbClr val="313131"/>
                </a:solidFill>
                <a:latin typeface="Tahoma"/>
                <a:cs typeface="Tahoma"/>
              </a:rPr>
              <a:t>employers</a:t>
            </a:r>
            <a:r>
              <a:rPr sz="801" kern="0" spc="127" dirty="0">
                <a:solidFill>
                  <a:srgbClr val="313131"/>
                </a:solidFill>
                <a:latin typeface="Tahoma"/>
                <a:cs typeface="Tahoma"/>
              </a:rPr>
              <a:t> </a:t>
            </a:r>
            <a:r>
              <a:rPr sz="801" kern="0" spc="-21" dirty="0">
                <a:solidFill>
                  <a:srgbClr val="313131"/>
                </a:solidFill>
                <a:latin typeface="Tahoma"/>
                <a:cs typeface="Tahoma"/>
              </a:rPr>
              <a:t>and </a:t>
            </a:r>
            <a:r>
              <a:rPr sz="801" kern="0" spc="42" dirty="0">
                <a:solidFill>
                  <a:srgbClr val="313131"/>
                </a:solidFill>
                <a:latin typeface="Tahoma"/>
                <a:cs typeface="Tahoma"/>
              </a:rPr>
              <a:t>key</a:t>
            </a:r>
            <a:r>
              <a:rPr sz="801" kern="0" spc="165" dirty="0">
                <a:solidFill>
                  <a:srgbClr val="313131"/>
                </a:solidFill>
                <a:latin typeface="Tahoma"/>
                <a:cs typeface="Tahoma"/>
              </a:rPr>
              <a:t> </a:t>
            </a:r>
            <a:r>
              <a:rPr sz="801" kern="0" dirty="0">
                <a:solidFill>
                  <a:srgbClr val="313131"/>
                </a:solidFill>
                <a:latin typeface="Tahoma"/>
                <a:cs typeface="Tahoma"/>
              </a:rPr>
              <a:t>stakeholders,</a:t>
            </a:r>
            <a:r>
              <a:rPr sz="801" kern="0" spc="165" dirty="0">
                <a:solidFill>
                  <a:srgbClr val="313131"/>
                </a:solidFill>
                <a:latin typeface="Tahoma"/>
                <a:cs typeface="Tahoma"/>
              </a:rPr>
              <a:t> </a:t>
            </a:r>
            <a:r>
              <a:rPr sz="801" kern="0" dirty="0">
                <a:solidFill>
                  <a:srgbClr val="313131"/>
                </a:solidFill>
                <a:latin typeface="Tahoma"/>
                <a:cs typeface="Tahoma"/>
              </a:rPr>
              <a:t>the</a:t>
            </a:r>
            <a:r>
              <a:rPr sz="801" kern="0" spc="169" dirty="0">
                <a:solidFill>
                  <a:srgbClr val="313131"/>
                </a:solidFill>
                <a:latin typeface="Tahoma"/>
                <a:cs typeface="Tahoma"/>
              </a:rPr>
              <a:t> </a:t>
            </a:r>
            <a:r>
              <a:rPr sz="801" kern="0" dirty="0">
                <a:solidFill>
                  <a:srgbClr val="313131"/>
                </a:solidFill>
                <a:latin typeface="Tahoma"/>
                <a:cs typeface="Tahoma"/>
              </a:rPr>
              <a:t>Coordinating</a:t>
            </a:r>
            <a:r>
              <a:rPr sz="801" kern="0" spc="165" dirty="0">
                <a:solidFill>
                  <a:srgbClr val="313131"/>
                </a:solidFill>
                <a:latin typeface="Tahoma"/>
                <a:cs typeface="Tahoma"/>
              </a:rPr>
              <a:t> </a:t>
            </a:r>
            <a:r>
              <a:rPr sz="801" kern="0" dirty="0">
                <a:solidFill>
                  <a:srgbClr val="313131"/>
                </a:solidFill>
                <a:latin typeface="Tahoma"/>
                <a:cs typeface="Tahoma"/>
              </a:rPr>
              <a:t>Council</a:t>
            </a:r>
            <a:r>
              <a:rPr sz="801" kern="0" spc="169" dirty="0">
                <a:solidFill>
                  <a:srgbClr val="313131"/>
                </a:solidFill>
                <a:latin typeface="Tahoma"/>
                <a:cs typeface="Tahoma"/>
              </a:rPr>
              <a:t> </a:t>
            </a:r>
            <a:r>
              <a:rPr sz="801" kern="0" dirty="0">
                <a:solidFill>
                  <a:srgbClr val="313131"/>
                </a:solidFill>
                <a:latin typeface="Tahoma"/>
                <a:cs typeface="Tahoma"/>
              </a:rPr>
              <a:t>will</a:t>
            </a:r>
            <a:r>
              <a:rPr sz="801" kern="0" spc="165" dirty="0">
                <a:solidFill>
                  <a:srgbClr val="313131"/>
                </a:solidFill>
                <a:latin typeface="Tahoma"/>
                <a:cs typeface="Tahoma"/>
              </a:rPr>
              <a:t> </a:t>
            </a:r>
            <a:r>
              <a:rPr sz="801" kern="0" spc="51" dirty="0">
                <a:solidFill>
                  <a:srgbClr val="313131"/>
                </a:solidFill>
                <a:latin typeface="Tahoma"/>
                <a:cs typeface="Tahoma"/>
              </a:rPr>
              <a:t>be</a:t>
            </a:r>
            <a:r>
              <a:rPr sz="801" kern="0" spc="165" dirty="0">
                <a:solidFill>
                  <a:srgbClr val="313131"/>
                </a:solidFill>
                <a:latin typeface="Tahoma"/>
                <a:cs typeface="Tahoma"/>
              </a:rPr>
              <a:t> </a:t>
            </a:r>
            <a:r>
              <a:rPr sz="801" kern="0" spc="34" dirty="0">
                <a:solidFill>
                  <a:srgbClr val="313131"/>
                </a:solidFill>
                <a:latin typeface="Tahoma"/>
                <a:cs typeface="Tahoma"/>
              </a:rPr>
              <a:t>expanded</a:t>
            </a:r>
            <a:r>
              <a:rPr sz="801" kern="0" spc="422" dirty="0">
                <a:solidFill>
                  <a:srgbClr val="313131"/>
                </a:solidFill>
                <a:latin typeface="Tahoma"/>
                <a:cs typeface="Tahoma"/>
              </a:rPr>
              <a:t> </a:t>
            </a:r>
            <a:r>
              <a:rPr sz="801" kern="0" dirty="0">
                <a:solidFill>
                  <a:srgbClr val="313131"/>
                </a:solidFill>
                <a:latin typeface="Tahoma"/>
                <a:cs typeface="Tahoma"/>
              </a:rPr>
              <a:t>to</a:t>
            </a:r>
            <a:r>
              <a:rPr sz="801" kern="0" spc="127" dirty="0">
                <a:solidFill>
                  <a:srgbClr val="313131"/>
                </a:solidFill>
                <a:latin typeface="Tahoma"/>
                <a:cs typeface="Tahoma"/>
              </a:rPr>
              <a:t> </a:t>
            </a:r>
            <a:r>
              <a:rPr sz="801" kern="0" dirty="0">
                <a:solidFill>
                  <a:srgbClr val="313131"/>
                </a:solidFill>
                <a:latin typeface="Tahoma"/>
                <a:cs typeface="Tahoma"/>
              </a:rPr>
              <a:t>include</a:t>
            </a:r>
            <a:r>
              <a:rPr sz="801" kern="0" spc="127" dirty="0">
                <a:solidFill>
                  <a:srgbClr val="313131"/>
                </a:solidFill>
                <a:latin typeface="Tahoma"/>
                <a:cs typeface="Tahoma"/>
              </a:rPr>
              <a:t> </a:t>
            </a:r>
            <a:r>
              <a:rPr sz="801" kern="0" dirty="0">
                <a:solidFill>
                  <a:srgbClr val="313131"/>
                </a:solidFill>
                <a:latin typeface="Tahoma"/>
                <a:cs typeface="Tahoma"/>
              </a:rPr>
              <a:t>a</a:t>
            </a:r>
            <a:r>
              <a:rPr sz="801" kern="0" spc="127" dirty="0">
                <a:solidFill>
                  <a:srgbClr val="313131"/>
                </a:solidFill>
                <a:latin typeface="Tahoma"/>
                <a:cs typeface="Tahoma"/>
              </a:rPr>
              <a:t> </a:t>
            </a:r>
            <a:r>
              <a:rPr sz="801" kern="0" dirty="0">
                <a:solidFill>
                  <a:srgbClr val="313131"/>
                </a:solidFill>
                <a:latin typeface="Tahoma"/>
                <a:cs typeface="Tahoma"/>
              </a:rPr>
              <a:t>broader</a:t>
            </a:r>
            <a:r>
              <a:rPr sz="801" kern="0" spc="127" dirty="0">
                <a:solidFill>
                  <a:srgbClr val="313131"/>
                </a:solidFill>
                <a:latin typeface="Tahoma"/>
                <a:cs typeface="Tahoma"/>
              </a:rPr>
              <a:t> </a:t>
            </a:r>
            <a:r>
              <a:rPr sz="801" kern="0" dirty="0">
                <a:solidFill>
                  <a:srgbClr val="313131"/>
                </a:solidFill>
                <a:latin typeface="Tahoma"/>
                <a:cs typeface="Tahoma"/>
              </a:rPr>
              <a:t>range</a:t>
            </a:r>
            <a:r>
              <a:rPr sz="801" kern="0" spc="127" dirty="0">
                <a:solidFill>
                  <a:srgbClr val="313131"/>
                </a:solidFill>
                <a:latin typeface="Tahoma"/>
                <a:cs typeface="Tahoma"/>
              </a:rPr>
              <a:t> </a:t>
            </a:r>
            <a:r>
              <a:rPr sz="801" kern="0" dirty="0">
                <a:solidFill>
                  <a:srgbClr val="313131"/>
                </a:solidFill>
                <a:latin typeface="Tahoma"/>
                <a:cs typeface="Tahoma"/>
              </a:rPr>
              <a:t>of</a:t>
            </a:r>
            <a:r>
              <a:rPr sz="801" kern="0" spc="127" dirty="0">
                <a:solidFill>
                  <a:srgbClr val="313131"/>
                </a:solidFill>
                <a:latin typeface="Tahoma"/>
                <a:cs typeface="Tahoma"/>
              </a:rPr>
              <a:t> </a:t>
            </a:r>
            <a:r>
              <a:rPr sz="801" kern="0" dirty="0">
                <a:solidFill>
                  <a:srgbClr val="313131"/>
                </a:solidFill>
                <a:latin typeface="Tahoma"/>
                <a:cs typeface="Tahoma"/>
              </a:rPr>
              <a:t>partners</a:t>
            </a:r>
            <a:r>
              <a:rPr sz="801" kern="0" spc="127" dirty="0">
                <a:solidFill>
                  <a:srgbClr val="313131"/>
                </a:solidFill>
                <a:latin typeface="Tahoma"/>
                <a:cs typeface="Tahoma"/>
              </a:rPr>
              <a:t> </a:t>
            </a:r>
            <a:r>
              <a:rPr sz="801" kern="0" dirty="0">
                <a:solidFill>
                  <a:srgbClr val="313131"/>
                </a:solidFill>
                <a:latin typeface="Tahoma"/>
                <a:cs typeface="Tahoma"/>
              </a:rPr>
              <a:t>and</a:t>
            </a:r>
            <a:r>
              <a:rPr sz="801" kern="0" spc="127" dirty="0">
                <a:solidFill>
                  <a:srgbClr val="313131"/>
                </a:solidFill>
                <a:latin typeface="Tahoma"/>
                <a:cs typeface="Tahoma"/>
              </a:rPr>
              <a:t> </a:t>
            </a:r>
            <a:r>
              <a:rPr sz="801" kern="0" spc="-8" dirty="0">
                <a:solidFill>
                  <a:srgbClr val="313131"/>
                </a:solidFill>
                <a:latin typeface="Tahoma"/>
                <a:cs typeface="Tahoma"/>
              </a:rPr>
              <a:t>stakeholders.</a:t>
            </a:r>
            <a:endParaRPr sz="801" kern="0">
              <a:solidFill>
                <a:sysClr val="windowText" lastClr="000000"/>
              </a:solidFill>
              <a:latin typeface="Tahoma"/>
              <a:cs typeface="Tahoma"/>
            </a:endParaRPr>
          </a:p>
          <a:p>
            <a:pPr marL="10714" defTabSz="771388">
              <a:spcBef>
                <a:spcPts val="349"/>
              </a:spcBef>
            </a:pPr>
            <a:r>
              <a:rPr sz="801" kern="0" dirty="0">
                <a:solidFill>
                  <a:srgbClr val="313131"/>
                </a:solidFill>
                <a:latin typeface="Tahoma"/>
                <a:cs typeface="Tahoma"/>
              </a:rPr>
              <a:t>Further,</a:t>
            </a:r>
            <a:r>
              <a:rPr sz="801" kern="0" spc="59" dirty="0">
                <a:solidFill>
                  <a:srgbClr val="313131"/>
                </a:solidFill>
                <a:latin typeface="Tahoma"/>
                <a:cs typeface="Tahoma"/>
              </a:rPr>
              <a:t> </a:t>
            </a:r>
            <a:r>
              <a:rPr sz="801" kern="0" dirty="0">
                <a:solidFill>
                  <a:srgbClr val="313131"/>
                </a:solidFill>
                <a:latin typeface="Tahoma"/>
                <a:cs typeface="Tahoma"/>
              </a:rPr>
              <a:t>more</a:t>
            </a:r>
            <a:r>
              <a:rPr sz="801" kern="0" spc="63" dirty="0">
                <a:solidFill>
                  <a:srgbClr val="313131"/>
                </a:solidFill>
                <a:latin typeface="Tahoma"/>
                <a:cs typeface="Tahoma"/>
              </a:rPr>
              <a:t> </a:t>
            </a:r>
            <a:r>
              <a:rPr sz="801" kern="0" dirty="0">
                <a:solidFill>
                  <a:srgbClr val="313131"/>
                </a:solidFill>
                <a:latin typeface="Tahoma"/>
                <a:cs typeface="Tahoma"/>
              </a:rPr>
              <a:t>digital</a:t>
            </a:r>
            <a:r>
              <a:rPr sz="801" kern="0" spc="63" dirty="0">
                <a:solidFill>
                  <a:srgbClr val="313131"/>
                </a:solidFill>
                <a:latin typeface="Tahoma"/>
                <a:cs typeface="Tahoma"/>
              </a:rPr>
              <a:t> </a:t>
            </a:r>
            <a:r>
              <a:rPr sz="801" kern="0" spc="38" dirty="0">
                <a:solidFill>
                  <a:srgbClr val="313131"/>
                </a:solidFill>
                <a:latin typeface="Tahoma"/>
                <a:cs typeface="Tahoma"/>
              </a:rPr>
              <a:t>resources</a:t>
            </a:r>
            <a:r>
              <a:rPr sz="801" kern="0" spc="63" dirty="0">
                <a:solidFill>
                  <a:srgbClr val="313131"/>
                </a:solidFill>
                <a:latin typeface="Tahoma"/>
                <a:cs typeface="Tahoma"/>
              </a:rPr>
              <a:t> </a:t>
            </a:r>
            <a:r>
              <a:rPr sz="801" kern="0" dirty="0">
                <a:solidFill>
                  <a:srgbClr val="313131"/>
                </a:solidFill>
                <a:latin typeface="Tahoma"/>
                <a:cs typeface="Tahoma"/>
              </a:rPr>
              <a:t>will</a:t>
            </a:r>
            <a:r>
              <a:rPr sz="801" kern="0" spc="63" dirty="0">
                <a:solidFill>
                  <a:srgbClr val="313131"/>
                </a:solidFill>
                <a:latin typeface="Tahoma"/>
                <a:cs typeface="Tahoma"/>
              </a:rPr>
              <a:t> </a:t>
            </a:r>
            <a:r>
              <a:rPr sz="801" kern="0" spc="51" dirty="0">
                <a:solidFill>
                  <a:srgbClr val="313131"/>
                </a:solidFill>
                <a:latin typeface="Tahoma"/>
                <a:cs typeface="Tahoma"/>
              </a:rPr>
              <a:t>be</a:t>
            </a:r>
            <a:r>
              <a:rPr sz="801" kern="0" spc="59" dirty="0">
                <a:solidFill>
                  <a:srgbClr val="313131"/>
                </a:solidFill>
                <a:latin typeface="Tahoma"/>
                <a:cs typeface="Tahoma"/>
              </a:rPr>
              <a:t> </a:t>
            </a:r>
            <a:r>
              <a:rPr sz="801" kern="0" spc="51" dirty="0">
                <a:solidFill>
                  <a:srgbClr val="313131"/>
                </a:solidFill>
                <a:latin typeface="Tahoma"/>
                <a:cs typeface="Tahoma"/>
              </a:rPr>
              <a:t>added</a:t>
            </a:r>
            <a:r>
              <a:rPr sz="801" kern="0" spc="63" dirty="0">
                <a:solidFill>
                  <a:srgbClr val="313131"/>
                </a:solidFill>
                <a:latin typeface="Tahoma"/>
                <a:cs typeface="Tahoma"/>
              </a:rPr>
              <a:t> </a:t>
            </a:r>
            <a:r>
              <a:rPr sz="801" kern="0" dirty="0">
                <a:solidFill>
                  <a:srgbClr val="313131"/>
                </a:solidFill>
                <a:latin typeface="Tahoma"/>
                <a:cs typeface="Tahoma"/>
              </a:rPr>
              <a:t>for</a:t>
            </a:r>
            <a:r>
              <a:rPr sz="801" kern="0" spc="63" dirty="0">
                <a:solidFill>
                  <a:srgbClr val="313131"/>
                </a:solidFill>
                <a:latin typeface="Tahoma"/>
                <a:cs typeface="Tahoma"/>
              </a:rPr>
              <a:t> </a:t>
            </a:r>
            <a:r>
              <a:rPr sz="801" kern="0" spc="-8" dirty="0">
                <a:solidFill>
                  <a:srgbClr val="313131"/>
                </a:solidFill>
                <a:latin typeface="Tahoma"/>
                <a:cs typeface="Tahoma"/>
              </a:rPr>
              <a:t>employers.</a:t>
            </a:r>
            <a:endParaRPr sz="801" kern="0">
              <a:solidFill>
                <a:sysClr val="windowText" lastClr="000000"/>
              </a:solidFill>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97416" y="33480"/>
            <a:ext cx="1694880" cy="28391"/>
            <a:chOff x="12443811" y="-2381"/>
            <a:chExt cx="2009139" cy="33655"/>
          </a:xfrm>
        </p:grpSpPr>
        <p:sp>
          <p:nvSpPr>
            <p:cNvPr id="3" name="object 3"/>
            <p:cNvSpPr/>
            <p:nvPr/>
          </p:nvSpPr>
          <p:spPr>
            <a:xfrm>
              <a:off x="12446193" y="0"/>
              <a:ext cx="2006600" cy="29209"/>
            </a:xfrm>
            <a:custGeom>
              <a:avLst/>
              <a:gdLst/>
              <a:ahLst/>
              <a:cxnLst/>
              <a:rect l="l" t="t" r="r" b="b"/>
              <a:pathLst>
                <a:path w="2006600" h="29209">
                  <a:moveTo>
                    <a:pt x="987006" y="28582"/>
                  </a:moveTo>
                  <a:lnTo>
                    <a:pt x="5716" y="28582"/>
                  </a:lnTo>
                  <a:lnTo>
                    <a:pt x="0" y="0"/>
                  </a:lnTo>
                  <a:lnTo>
                    <a:pt x="920317" y="0"/>
                  </a:lnTo>
                  <a:lnTo>
                    <a:pt x="920317" y="19055"/>
                  </a:lnTo>
                  <a:lnTo>
                    <a:pt x="987006" y="28582"/>
                  </a:lnTo>
                  <a:close/>
                </a:path>
                <a:path w="2006600" h="29209">
                  <a:moveTo>
                    <a:pt x="2006405" y="28582"/>
                  </a:moveTo>
                  <a:lnTo>
                    <a:pt x="987006" y="28582"/>
                  </a:lnTo>
                  <a:lnTo>
                    <a:pt x="987006" y="19055"/>
                  </a:lnTo>
                  <a:lnTo>
                    <a:pt x="920317" y="19055"/>
                  </a:lnTo>
                  <a:lnTo>
                    <a:pt x="920317" y="0"/>
                  </a:lnTo>
                  <a:lnTo>
                    <a:pt x="2006405" y="0"/>
                  </a:lnTo>
                  <a:lnTo>
                    <a:pt x="2006405" y="28582"/>
                  </a:lnTo>
                  <a:close/>
                </a:path>
              </a:pathLst>
            </a:custGeom>
            <a:solidFill>
              <a:srgbClr val="CCCCB0"/>
            </a:solidFill>
          </p:spPr>
          <p:txBody>
            <a:bodyPr wrap="square" lIns="0" tIns="0" rIns="0" bIns="0" rtlCol="0"/>
            <a:lstStyle/>
            <a:p>
              <a:pPr defTabSz="771388"/>
              <a:endParaRPr sz="1518" kern="0">
                <a:solidFill>
                  <a:sysClr val="windowText" lastClr="000000"/>
                </a:solidFill>
              </a:endParaRPr>
            </a:p>
          </p:txBody>
        </p:sp>
        <p:sp>
          <p:nvSpPr>
            <p:cNvPr id="4" name="object 4"/>
            <p:cNvSpPr/>
            <p:nvPr/>
          </p:nvSpPr>
          <p:spPr>
            <a:xfrm>
              <a:off x="12446193" y="0"/>
              <a:ext cx="987425" cy="29209"/>
            </a:xfrm>
            <a:custGeom>
              <a:avLst/>
              <a:gdLst/>
              <a:ahLst/>
              <a:cxnLst/>
              <a:rect l="l" t="t" r="r" b="b"/>
              <a:pathLst>
                <a:path w="987425" h="29209">
                  <a:moveTo>
                    <a:pt x="987006" y="28582"/>
                  </a:moveTo>
                  <a:lnTo>
                    <a:pt x="987006" y="19055"/>
                  </a:lnTo>
                  <a:lnTo>
                    <a:pt x="920317" y="19055"/>
                  </a:lnTo>
                  <a:lnTo>
                    <a:pt x="920317" y="0"/>
                  </a:lnTo>
                </a:path>
                <a:path w="987425" h="29209">
                  <a:moveTo>
                    <a:pt x="920317" y="0"/>
                  </a:moveTo>
                  <a:lnTo>
                    <a:pt x="920317" y="19055"/>
                  </a:lnTo>
                  <a:lnTo>
                    <a:pt x="987006" y="28582"/>
                  </a:lnTo>
                </a:path>
                <a:path w="987425" h="29209">
                  <a:moveTo>
                    <a:pt x="5716" y="28582"/>
                  </a:moveTo>
                  <a:lnTo>
                    <a:pt x="5716" y="28582"/>
                  </a:lnTo>
                  <a:lnTo>
                    <a:pt x="0" y="0"/>
                  </a:lnTo>
                </a:path>
              </a:pathLst>
            </a:custGeom>
            <a:ln w="4763">
              <a:solidFill>
                <a:srgbClr val="FFFFFF"/>
              </a:solidFill>
            </a:ln>
          </p:spPr>
          <p:txBody>
            <a:bodyPr wrap="square" lIns="0" tIns="0" rIns="0" bIns="0" rtlCol="0"/>
            <a:lstStyle/>
            <a:p>
              <a:pPr defTabSz="771388"/>
              <a:endParaRPr sz="1518" kern="0">
                <a:solidFill>
                  <a:sysClr val="windowText" lastClr="000000"/>
                </a:solidFill>
              </a:endParaRPr>
            </a:p>
          </p:txBody>
        </p:sp>
      </p:grpSp>
      <p:sp>
        <p:nvSpPr>
          <p:cNvPr id="5" name="object 5"/>
          <p:cNvSpPr txBox="1"/>
          <p:nvPr/>
        </p:nvSpPr>
        <p:spPr>
          <a:xfrm>
            <a:off x="4305109" y="1146728"/>
            <a:ext cx="3473327" cy="478739"/>
          </a:xfrm>
          <a:prstGeom prst="rect">
            <a:avLst/>
          </a:prstGeom>
        </p:spPr>
        <p:txBody>
          <a:bodyPr vert="horz" wrap="square" lIns="0" tIns="10178" rIns="0" bIns="0" rtlCol="0">
            <a:spAutoFit/>
          </a:bodyPr>
          <a:lstStyle/>
          <a:p>
            <a:pPr marL="10714" marR="4285" algn="just" defTabSz="771388">
              <a:lnSpc>
                <a:spcPct val="131600"/>
              </a:lnSpc>
              <a:spcBef>
                <a:spcPts val="80"/>
              </a:spcBef>
            </a:pPr>
            <a:r>
              <a:rPr sz="801" kern="0" spc="46" dirty="0">
                <a:solidFill>
                  <a:srgbClr val="313131"/>
                </a:solidFill>
                <a:latin typeface="Tahoma"/>
                <a:cs typeface="Tahoma"/>
              </a:rPr>
              <a:t>The</a:t>
            </a:r>
            <a:r>
              <a:rPr sz="801" kern="0" spc="59" dirty="0">
                <a:solidFill>
                  <a:srgbClr val="313131"/>
                </a:solidFill>
                <a:latin typeface="Tahoma"/>
                <a:cs typeface="Tahoma"/>
              </a:rPr>
              <a:t> </a:t>
            </a:r>
            <a:r>
              <a:rPr sz="801" kern="0" spc="72" dirty="0">
                <a:solidFill>
                  <a:srgbClr val="313131"/>
                </a:solidFill>
                <a:latin typeface="Tahoma"/>
                <a:cs typeface="Tahoma"/>
              </a:rPr>
              <a:t>NFN</a:t>
            </a:r>
            <a:r>
              <a:rPr sz="801" kern="0" spc="59" dirty="0">
                <a:solidFill>
                  <a:srgbClr val="313131"/>
                </a:solidFill>
                <a:latin typeface="Tahoma"/>
                <a:cs typeface="Tahoma"/>
              </a:rPr>
              <a:t> </a:t>
            </a:r>
            <a:r>
              <a:rPr sz="801" kern="0" dirty="0">
                <a:solidFill>
                  <a:srgbClr val="313131"/>
                </a:solidFill>
                <a:latin typeface="Tahoma"/>
                <a:cs typeface="Tahoma"/>
              </a:rPr>
              <a:t>Region,</a:t>
            </a:r>
            <a:r>
              <a:rPr sz="801" kern="0" spc="59" dirty="0">
                <a:solidFill>
                  <a:srgbClr val="313131"/>
                </a:solidFill>
                <a:latin typeface="Tahoma"/>
                <a:cs typeface="Tahoma"/>
              </a:rPr>
              <a:t> </a:t>
            </a:r>
            <a:r>
              <a:rPr sz="801" kern="0" dirty="0">
                <a:solidFill>
                  <a:srgbClr val="313131"/>
                </a:solidFill>
                <a:latin typeface="Tahoma"/>
                <a:cs typeface="Tahoma"/>
              </a:rPr>
              <a:t>the</a:t>
            </a:r>
            <a:r>
              <a:rPr sz="801" kern="0" spc="63" dirty="0">
                <a:solidFill>
                  <a:srgbClr val="313131"/>
                </a:solidFill>
                <a:latin typeface="Tahoma"/>
                <a:cs typeface="Tahoma"/>
              </a:rPr>
              <a:t> </a:t>
            </a:r>
            <a:r>
              <a:rPr sz="801" kern="0" spc="38" dirty="0">
                <a:solidFill>
                  <a:srgbClr val="313131"/>
                </a:solidFill>
                <a:latin typeface="Tahoma"/>
                <a:cs typeface="Tahoma"/>
              </a:rPr>
              <a:t>largest</a:t>
            </a:r>
            <a:r>
              <a:rPr sz="801" kern="0" spc="59" dirty="0">
                <a:solidFill>
                  <a:srgbClr val="313131"/>
                </a:solidFill>
                <a:latin typeface="Tahoma"/>
                <a:cs typeface="Tahoma"/>
              </a:rPr>
              <a:t> </a:t>
            </a:r>
            <a:r>
              <a:rPr sz="801" kern="0" spc="46" dirty="0">
                <a:solidFill>
                  <a:srgbClr val="313131"/>
                </a:solidFill>
                <a:latin typeface="Tahoma"/>
                <a:cs typeface="Tahoma"/>
              </a:rPr>
              <a:t>geographic</a:t>
            </a:r>
            <a:r>
              <a:rPr sz="801" kern="0" spc="59" dirty="0">
                <a:solidFill>
                  <a:srgbClr val="313131"/>
                </a:solidFill>
                <a:latin typeface="Tahoma"/>
                <a:cs typeface="Tahoma"/>
              </a:rPr>
              <a:t> </a:t>
            </a:r>
            <a:r>
              <a:rPr sz="801" kern="0" dirty="0">
                <a:solidFill>
                  <a:srgbClr val="313131"/>
                </a:solidFill>
                <a:latin typeface="Tahoma"/>
                <a:cs typeface="Tahoma"/>
              </a:rPr>
              <a:t>area</a:t>
            </a:r>
            <a:r>
              <a:rPr sz="801" kern="0" spc="59" dirty="0">
                <a:solidFill>
                  <a:srgbClr val="313131"/>
                </a:solidFill>
                <a:latin typeface="Tahoma"/>
                <a:cs typeface="Tahoma"/>
              </a:rPr>
              <a:t> </a:t>
            </a:r>
            <a:r>
              <a:rPr sz="801" kern="0" spc="46" dirty="0">
                <a:solidFill>
                  <a:srgbClr val="313131"/>
                </a:solidFill>
                <a:latin typeface="Tahoma"/>
                <a:cs typeface="Tahoma"/>
              </a:rPr>
              <a:t>of</a:t>
            </a:r>
            <a:r>
              <a:rPr sz="801" kern="0" spc="63" dirty="0">
                <a:solidFill>
                  <a:srgbClr val="313131"/>
                </a:solidFill>
                <a:latin typeface="Tahoma"/>
                <a:cs typeface="Tahoma"/>
              </a:rPr>
              <a:t> </a:t>
            </a:r>
            <a:r>
              <a:rPr sz="801" kern="0" dirty="0">
                <a:solidFill>
                  <a:srgbClr val="313131"/>
                </a:solidFill>
                <a:latin typeface="Tahoma"/>
                <a:cs typeface="Tahoma"/>
              </a:rPr>
              <a:t>the</a:t>
            </a:r>
            <a:r>
              <a:rPr sz="801" kern="0" spc="59" dirty="0">
                <a:solidFill>
                  <a:srgbClr val="313131"/>
                </a:solidFill>
                <a:latin typeface="Tahoma"/>
                <a:cs typeface="Tahoma"/>
              </a:rPr>
              <a:t> </a:t>
            </a:r>
            <a:r>
              <a:rPr sz="801" kern="0" dirty="0">
                <a:solidFill>
                  <a:srgbClr val="313131"/>
                </a:solidFill>
                <a:latin typeface="Tahoma"/>
                <a:cs typeface="Tahoma"/>
              </a:rPr>
              <a:t>state,</a:t>
            </a:r>
            <a:r>
              <a:rPr sz="801" kern="0" spc="59" dirty="0">
                <a:solidFill>
                  <a:srgbClr val="313131"/>
                </a:solidFill>
                <a:latin typeface="Tahoma"/>
                <a:cs typeface="Tahoma"/>
              </a:rPr>
              <a:t> </a:t>
            </a:r>
            <a:r>
              <a:rPr sz="801" kern="0" spc="51" dirty="0">
                <a:solidFill>
                  <a:srgbClr val="313131"/>
                </a:solidFill>
                <a:latin typeface="Tahoma"/>
                <a:cs typeface="Tahoma"/>
              </a:rPr>
              <a:t>consists</a:t>
            </a:r>
            <a:r>
              <a:rPr sz="801" kern="0" spc="59" dirty="0">
                <a:solidFill>
                  <a:srgbClr val="313131"/>
                </a:solidFill>
                <a:latin typeface="Tahoma"/>
                <a:cs typeface="Tahoma"/>
              </a:rPr>
              <a:t> </a:t>
            </a:r>
            <a:r>
              <a:rPr sz="801" kern="0" spc="25" dirty="0">
                <a:solidFill>
                  <a:srgbClr val="313131"/>
                </a:solidFill>
                <a:latin typeface="Tahoma"/>
                <a:cs typeface="Tahoma"/>
              </a:rPr>
              <a:t>of </a:t>
            </a:r>
            <a:r>
              <a:rPr sz="801" kern="0" dirty="0">
                <a:solidFill>
                  <a:srgbClr val="313131"/>
                </a:solidFill>
                <a:latin typeface="Tahoma"/>
                <a:cs typeface="Tahoma"/>
              </a:rPr>
              <a:t>15-</a:t>
            </a:r>
            <a:r>
              <a:rPr sz="801" kern="0" spc="42" dirty="0">
                <a:solidFill>
                  <a:srgbClr val="313131"/>
                </a:solidFill>
                <a:latin typeface="Tahoma"/>
                <a:cs typeface="Tahoma"/>
              </a:rPr>
              <a:t>member</a:t>
            </a:r>
            <a:r>
              <a:rPr sz="801" kern="0" spc="4" dirty="0">
                <a:solidFill>
                  <a:srgbClr val="313131"/>
                </a:solidFill>
                <a:latin typeface="Tahoma"/>
                <a:cs typeface="Tahoma"/>
              </a:rPr>
              <a:t> </a:t>
            </a:r>
            <a:r>
              <a:rPr sz="801" kern="0" spc="38" dirty="0">
                <a:solidFill>
                  <a:srgbClr val="313131"/>
                </a:solidFill>
                <a:latin typeface="Tahoma"/>
                <a:cs typeface="Tahoma"/>
              </a:rPr>
              <a:t>community</a:t>
            </a:r>
            <a:r>
              <a:rPr sz="801" kern="0" spc="4" dirty="0">
                <a:solidFill>
                  <a:srgbClr val="313131"/>
                </a:solidFill>
                <a:latin typeface="Tahoma"/>
                <a:cs typeface="Tahoma"/>
              </a:rPr>
              <a:t> </a:t>
            </a:r>
            <a:r>
              <a:rPr sz="801" kern="0" spc="42" dirty="0">
                <a:solidFill>
                  <a:srgbClr val="313131"/>
                </a:solidFill>
                <a:latin typeface="Tahoma"/>
                <a:cs typeface="Tahoma"/>
              </a:rPr>
              <a:t>colleges,</a:t>
            </a:r>
            <a:r>
              <a:rPr sz="801" kern="0" spc="8" dirty="0">
                <a:solidFill>
                  <a:srgbClr val="313131"/>
                </a:solidFill>
                <a:latin typeface="Tahoma"/>
                <a:cs typeface="Tahoma"/>
              </a:rPr>
              <a:t> </a:t>
            </a:r>
            <a:r>
              <a:rPr sz="801" kern="0" spc="46" dirty="0">
                <a:solidFill>
                  <a:srgbClr val="313131"/>
                </a:solidFill>
                <a:latin typeface="Tahoma"/>
                <a:cs typeface="Tahoma"/>
              </a:rPr>
              <a:t>and</a:t>
            </a:r>
            <a:r>
              <a:rPr sz="801" kern="0" spc="4" dirty="0">
                <a:solidFill>
                  <a:srgbClr val="313131"/>
                </a:solidFill>
                <a:latin typeface="Tahoma"/>
                <a:cs typeface="Tahoma"/>
              </a:rPr>
              <a:t> </a:t>
            </a:r>
            <a:r>
              <a:rPr sz="801" kern="0" spc="51" dirty="0">
                <a:solidFill>
                  <a:srgbClr val="313131"/>
                </a:solidFill>
                <a:latin typeface="Tahoma"/>
                <a:cs typeface="Tahoma"/>
              </a:rPr>
              <a:t>two</a:t>
            </a:r>
            <a:r>
              <a:rPr sz="801" kern="0" spc="8" dirty="0">
                <a:solidFill>
                  <a:srgbClr val="313131"/>
                </a:solidFill>
                <a:latin typeface="Tahoma"/>
                <a:cs typeface="Tahoma"/>
              </a:rPr>
              <a:t> </a:t>
            </a:r>
            <a:r>
              <a:rPr sz="801" kern="0" spc="59" dirty="0">
                <a:solidFill>
                  <a:srgbClr val="313131"/>
                </a:solidFill>
                <a:latin typeface="Tahoma"/>
                <a:cs typeface="Tahoma"/>
              </a:rPr>
              <a:t>sub-</a:t>
            </a:r>
            <a:r>
              <a:rPr sz="801" kern="0" spc="46" dirty="0">
                <a:solidFill>
                  <a:srgbClr val="313131"/>
                </a:solidFill>
                <a:latin typeface="Tahoma"/>
                <a:cs typeface="Tahoma"/>
              </a:rPr>
              <a:t>regions—</a:t>
            </a:r>
            <a:r>
              <a:rPr sz="801" kern="0" spc="42" dirty="0">
                <a:solidFill>
                  <a:srgbClr val="313131"/>
                </a:solidFill>
                <a:latin typeface="Tahoma"/>
                <a:cs typeface="Tahoma"/>
              </a:rPr>
              <a:t>North</a:t>
            </a:r>
            <a:r>
              <a:rPr sz="801" kern="0" spc="4" dirty="0">
                <a:solidFill>
                  <a:srgbClr val="313131"/>
                </a:solidFill>
                <a:latin typeface="Tahoma"/>
                <a:cs typeface="Tahoma"/>
              </a:rPr>
              <a:t> </a:t>
            </a:r>
            <a:r>
              <a:rPr sz="801" kern="0" spc="46" dirty="0">
                <a:solidFill>
                  <a:srgbClr val="313131"/>
                </a:solidFill>
                <a:latin typeface="Tahoma"/>
                <a:cs typeface="Tahoma"/>
              </a:rPr>
              <a:t>and</a:t>
            </a:r>
            <a:r>
              <a:rPr sz="801" kern="0" spc="4" dirty="0">
                <a:solidFill>
                  <a:srgbClr val="313131"/>
                </a:solidFill>
                <a:latin typeface="Tahoma"/>
                <a:cs typeface="Tahoma"/>
              </a:rPr>
              <a:t> </a:t>
            </a:r>
            <a:r>
              <a:rPr sz="801" kern="0" spc="-21" dirty="0">
                <a:solidFill>
                  <a:srgbClr val="313131"/>
                </a:solidFill>
                <a:latin typeface="Tahoma"/>
                <a:cs typeface="Tahoma"/>
              </a:rPr>
              <a:t>the </a:t>
            </a:r>
            <a:r>
              <a:rPr sz="801" kern="0" dirty="0">
                <a:solidFill>
                  <a:srgbClr val="313131"/>
                </a:solidFill>
                <a:latin typeface="Tahoma"/>
                <a:cs typeface="Tahoma"/>
              </a:rPr>
              <a:t>Far</a:t>
            </a:r>
            <a:r>
              <a:rPr sz="801" kern="0" spc="93" dirty="0">
                <a:solidFill>
                  <a:srgbClr val="313131"/>
                </a:solidFill>
                <a:latin typeface="Tahoma"/>
                <a:cs typeface="Tahoma"/>
              </a:rPr>
              <a:t> </a:t>
            </a:r>
            <a:r>
              <a:rPr sz="801" kern="0" dirty="0">
                <a:solidFill>
                  <a:srgbClr val="313131"/>
                </a:solidFill>
                <a:latin typeface="Tahoma"/>
                <a:cs typeface="Tahoma"/>
              </a:rPr>
              <a:t>North.</a:t>
            </a:r>
            <a:r>
              <a:rPr sz="801" kern="0" spc="93" dirty="0">
                <a:solidFill>
                  <a:srgbClr val="313131"/>
                </a:solidFill>
                <a:latin typeface="Tahoma"/>
                <a:cs typeface="Tahoma"/>
              </a:rPr>
              <a:t> </a:t>
            </a:r>
            <a:r>
              <a:rPr sz="801" kern="0" dirty="0">
                <a:solidFill>
                  <a:srgbClr val="313131"/>
                </a:solidFill>
                <a:latin typeface="Tahoma"/>
                <a:cs typeface="Tahoma"/>
              </a:rPr>
              <a:t>Butte</a:t>
            </a:r>
            <a:r>
              <a:rPr sz="801" kern="0" spc="96" dirty="0">
                <a:solidFill>
                  <a:srgbClr val="313131"/>
                </a:solidFill>
                <a:latin typeface="Tahoma"/>
                <a:cs typeface="Tahoma"/>
              </a:rPr>
              <a:t> </a:t>
            </a:r>
            <a:r>
              <a:rPr sz="801" kern="0" spc="51" dirty="0">
                <a:solidFill>
                  <a:srgbClr val="313131"/>
                </a:solidFill>
                <a:latin typeface="Tahoma"/>
                <a:cs typeface="Tahoma"/>
              </a:rPr>
              <a:t>College</a:t>
            </a:r>
            <a:r>
              <a:rPr sz="801" kern="0" spc="93" dirty="0">
                <a:solidFill>
                  <a:srgbClr val="313131"/>
                </a:solidFill>
                <a:latin typeface="Tahoma"/>
                <a:cs typeface="Tahoma"/>
              </a:rPr>
              <a:t> </a:t>
            </a:r>
            <a:r>
              <a:rPr sz="801" kern="0" dirty="0">
                <a:solidFill>
                  <a:srgbClr val="313131"/>
                </a:solidFill>
                <a:latin typeface="Tahoma"/>
                <a:cs typeface="Tahoma"/>
              </a:rPr>
              <a:t>in</a:t>
            </a:r>
            <a:r>
              <a:rPr sz="801" kern="0" spc="96" dirty="0">
                <a:solidFill>
                  <a:srgbClr val="313131"/>
                </a:solidFill>
                <a:latin typeface="Tahoma"/>
                <a:cs typeface="Tahoma"/>
              </a:rPr>
              <a:t> </a:t>
            </a:r>
            <a:r>
              <a:rPr sz="801" kern="0" dirty="0">
                <a:solidFill>
                  <a:srgbClr val="313131"/>
                </a:solidFill>
                <a:latin typeface="Tahoma"/>
                <a:cs typeface="Tahoma"/>
              </a:rPr>
              <a:t>Oroville</a:t>
            </a:r>
            <a:r>
              <a:rPr sz="801" kern="0" spc="93" dirty="0">
                <a:solidFill>
                  <a:srgbClr val="313131"/>
                </a:solidFill>
                <a:latin typeface="Tahoma"/>
                <a:cs typeface="Tahoma"/>
              </a:rPr>
              <a:t> </a:t>
            </a:r>
            <a:r>
              <a:rPr sz="801" kern="0" dirty="0">
                <a:solidFill>
                  <a:srgbClr val="313131"/>
                </a:solidFill>
                <a:latin typeface="Tahoma"/>
                <a:cs typeface="Tahoma"/>
              </a:rPr>
              <a:t>is</a:t>
            </a:r>
            <a:r>
              <a:rPr sz="801" kern="0" spc="96" dirty="0">
                <a:solidFill>
                  <a:srgbClr val="313131"/>
                </a:solidFill>
                <a:latin typeface="Tahoma"/>
                <a:cs typeface="Tahoma"/>
              </a:rPr>
              <a:t> </a:t>
            </a:r>
            <a:r>
              <a:rPr sz="801" kern="0" dirty="0">
                <a:solidFill>
                  <a:srgbClr val="313131"/>
                </a:solidFill>
                <a:latin typeface="Tahoma"/>
                <a:cs typeface="Tahoma"/>
              </a:rPr>
              <a:t>the</a:t>
            </a:r>
            <a:r>
              <a:rPr sz="801" kern="0" spc="93" dirty="0">
                <a:solidFill>
                  <a:srgbClr val="313131"/>
                </a:solidFill>
                <a:latin typeface="Tahoma"/>
                <a:cs typeface="Tahoma"/>
              </a:rPr>
              <a:t> </a:t>
            </a:r>
            <a:r>
              <a:rPr sz="801" kern="0" spc="46" dirty="0">
                <a:solidFill>
                  <a:srgbClr val="313131"/>
                </a:solidFill>
                <a:latin typeface="Tahoma"/>
                <a:cs typeface="Tahoma"/>
              </a:rPr>
              <a:t>host</a:t>
            </a:r>
            <a:r>
              <a:rPr sz="801" kern="0" spc="96" dirty="0">
                <a:solidFill>
                  <a:srgbClr val="313131"/>
                </a:solidFill>
                <a:latin typeface="Tahoma"/>
                <a:cs typeface="Tahoma"/>
              </a:rPr>
              <a:t> </a:t>
            </a:r>
            <a:r>
              <a:rPr sz="801" kern="0" spc="30" dirty="0">
                <a:solidFill>
                  <a:srgbClr val="313131"/>
                </a:solidFill>
                <a:latin typeface="Tahoma"/>
                <a:cs typeface="Tahoma"/>
              </a:rPr>
              <a:t>college.</a:t>
            </a:r>
            <a:endParaRPr sz="801" kern="0">
              <a:solidFill>
                <a:sysClr val="windowText" lastClr="000000"/>
              </a:solidFill>
              <a:latin typeface="Tahoma"/>
              <a:cs typeface="Tahoma"/>
            </a:endParaRPr>
          </a:p>
        </p:txBody>
      </p:sp>
      <p:sp>
        <p:nvSpPr>
          <p:cNvPr id="6" name="object 6"/>
          <p:cNvSpPr txBox="1"/>
          <p:nvPr/>
        </p:nvSpPr>
        <p:spPr>
          <a:xfrm>
            <a:off x="4305109" y="1837904"/>
            <a:ext cx="3456186" cy="641412"/>
          </a:xfrm>
          <a:prstGeom prst="rect">
            <a:avLst/>
          </a:prstGeom>
        </p:spPr>
        <p:txBody>
          <a:bodyPr vert="horz" wrap="square" lIns="0" tIns="10178" rIns="0" bIns="0" rtlCol="0">
            <a:spAutoFit/>
          </a:bodyPr>
          <a:lstStyle/>
          <a:p>
            <a:pPr marL="10714" marR="4285" defTabSz="771388">
              <a:lnSpc>
                <a:spcPct val="131600"/>
              </a:lnSpc>
              <a:spcBef>
                <a:spcPts val="80"/>
              </a:spcBef>
            </a:pPr>
            <a:r>
              <a:rPr sz="801" kern="0" spc="51" dirty="0">
                <a:solidFill>
                  <a:srgbClr val="313131"/>
                </a:solidFill>
                <a:latin typeface="Tahoma"/>
                <a:cs typeface="Tahoma"/>
              </a:rPr>
              <a:t>Colleges</a:t>
            </a:r>
            <a:r>
              <a:rPr sz="801" kern="0" spc="38" dirty="0">
                <a:solidFill>
                  <a:srgbClr val="313131"/>
                </a:solidFill>
                <a:latin typeface="Tahoma"/>
                <a:cs typeface="Tahoma"/>
              </a:rPr>
              <a:t> </a:t>
            </a:r>
            <a:r>
              <a:rPr sz="801" kern="0" dirty="0">
                <a:solidFill>
                  <a:srgbClr val="313131"/>
                </a:solidFill>
                <a:latin typeface="Tahoma"/>
                <a:cs typeface="Tahoma"/>
              </a:rPr>
              <a:t>in</a:t>
            </a:r>
            <a:r>
              <a:rPr sz="801" kern="0" spc="38" dirty="0">
                <a:solidFill>
                  <a:srgbClr val="313131"/>
                </a:solidFill>
                <a:latin typeface="Tahoma"/>
                <a:cs typeface="Tahoma"/>
              </a:rPr>
              <a:t> </a:t>
            </a:r>
            <a:r>
              <a:rPr sz="801" kern="0" dirty="0">
                <a:solidFill>
                  <a:srgbClr val="313131"/>
                </a:solidFill>
                <a:latin typeface="Tahoma"/>
                <a:cs typeface="Tahoma"/>
              </a:rPr>
              <a:t>the</a:t>
            </a:r>
            <a:r>
              <a:rPr sz="801" kern="0" spc="38" dirty="0">
                <a:solidFill>
                  <a:srgbClr val="313131"/>
                </a:solidFill>
                <a:latin typeface="Tahoma"/>
                <a:cs typeface="Tahoma"/>
              </a:rPr>
              <a:t> </a:t>
            </a:r>
            <a:r>
              <a:rPr sz="801" kern="0" spc="46" dirty="0">
                <a:solidFill>
                  <a:srgbClr val="313131"/>
                </a:solidFill>
                <a:latin typeface="Tahoma"/>
                <a:cs typeface="Tahoma"/>
              </a:rPr>
              <a:t>North—</a:t>
            </a:r>
            <a:r>
              <a:rPr sz="801" kern="0" spc="42" dirty="0">
                <a:solidFill>
                  <a:srgbClr val="313131"/>
                </a:solidFill>
                <a:latin typeface="Tahoma"/>
                <a:cs typeface="Tahoma"/>
              </a:rPr>
              <a:t>especially </a:t>
            </a:r>
            <a:r>
              <a:rPr sz="801" kern="0" spc="46" dirty="0">
                <a:solidFill>
                  <a:srgbClr val="313131"/>
                </a:solidFill>
                <a:latin typeface="Tahoma"/>
                <a:cs typeface="Tahoma"/>
              </a:rPr>
              <a:t>those</a:t>
            </a:r>
            <a:r>
              <a:rPr sz="801" kern="0" spc="38" dirty="0">
                <a:solidFill>
                  <a:srgbClr val="313131"/>
                </a:solidFill>
                <a:latin typeface="Tahoma"/>
                <a:cs typeface="Tahoma"/>
              </a:rPr>
              <a:t> </a:t>
            </a:r>
            <a:r>
              <a:rPr sz="801" kern="0" dirty="0">
                <a:solidFill>
                  <a:srgbClr val="313131"/>
                </a:solidFill>
                <a:latin typeface="Tahoma"/>
                <a:cs typeface="Tahoma"/>
              </a:rPr>
              <a:t>in</a:t>
            </a:r>
            <a:r>
              <a:rPr sz="801" kern="0" spc="38" dirty="0">
                <a:solidFill>
                  <a:srgbClr val="313131"/>
                </a:solidFill>
                <a:latin typeface="Tahoma"/>
                <a:cs typeface="Tahoma"/>
              </a:rPr>
              <a:t> </a:t>
            </a:r>
            <a:r>
              <a:rPr sz="801" kern="0" dirty="0">
                <a:solidFill>
                  <a:srgbClr val="313131"/>
                </a:solidFill>
                <a:latin typeface="Tahoma"/>
                <a:cs typeface="Tahoma"/>
              </a:rPr>
              <a:t>the</a:t>
            </a:r>
            <a:r>
              <a:rPr sz="801" kern="0" spc="38" dirty="0">
                <a:solidFill>
                  <a:srgbClr val="313131"/>
                </a:solidFill>
                <a:latin typeface="Tahoma"/>
                <a:cs typeface="Tahoma"/>
              </a:rPr>
              <a:t> Sacramento Metropolitan</a:t>
            </a:r>
            <a:r>
              <a:rPr sz="801" kern="0" spc="105" dirty="0">
                <a:solidFill>
                  <a:srgbClr val="313131"/>
                </a:solidFill>
                <a:latin typeface="Tahoma"/>
                <a:cs typeface="Tahoma"/>
              </a:rPr>
              <a:t> </a:t>
            </a:r>
            <a:r>
              <a:rPr sz="801" kern="0" spc="46" dirty="0">
                <a:solidFill>
                  <a:srgbClr val="313131"/>
                </a:solidFill>
                <a:latin typeface="Tahoma"/>
                <a:cs typeface="Tahoma"/>
              </a:rPr>
              <a:t>area—have</a:t>
            </a:r>
            <a:r>
              <a:rPr sz="801" kern="0" spc="105" dirty="0">
                <a:solidFill>
                  <a:srgbClr val="313131"/>
                </a:solidFill>
                <a:latin typeface="Tahoma"/>
                <a:cs typeface="Tahoma"/>
              </a:rPr>
              <a:t> </a:t>
            </a:r>
            <a:r>
              <a:rPr sz="801" kern="0" dirty="0">
                <a:solidFill>
                  <a:srgbClr val="313131"/>
                </a:solidFill>
                <a:latin typeface="Tahoma"/>
                <a:cs typeface="Tahoma"/>
              </a:rPr>
              <a:t>larger</a:t>
            </a:r>
            <a:r>
              <a:rPr sz="801" kern="0" spc="105" dirty="0">
                <a:solidFill>
                  <a:srgbClr val="313131"/>
                </a:solidFill>
                <a:latin typeface="Tahoma"/>
                <a:cs typeface="Tahoma"/>
              </a:rPr>
              <a:t> </a:t>
            </a:r>
            <a:r>
              <a:rPr sz="801" kern="0" dirty="0">
                <a:solidFill>
                  <a:srgbClr val="313131"/>
                </a:solidFill>
                <a:latin typeface="Tahoma"/>
                <a:cs typeface="Tahoma"/>
              </a:rPr>
              <a:t>enrollment,</a:t>
            </a:r>
            <a:r>
              <a:rPr sz="801" kern="0" spc="105" dirty="0">
                <a:solidFill>
                  <a:srgbClr val="313131"/>
                </a:solidFill>
                <a:latin typeface="Tahoma"/>
                <a:cs typeface="Tahoma"/>
              </a:rPr>
              <a:t> </a:t>
            </a:r>
            <a:r>
              <a:rPr sz="801" kern="0" spc="42" dirty="0">
                <a:solidFill>
                  <a:srgbClr val="313131"/>
                </a:solidFill>
                <a:latin typeface="Tahoma"/>
                <a:cs typeface="Tahoma"/>
              </a:rPr>
              <a:t>American</a:t>
            </a:r>
            <a:r>
              <a:rPr sz="801" kern="0" spc="105" dirty="0">
                <a:solidFill>
                  <a:srgbClr val="313131"/>
                </a:solidFill>
                <a:latin typeface="Tahoma"/>
                <a:cs typeface="Tahoma"/>
              </a:rPr>
              <a:t> </a:t>
            </a:r>
            <a:r>
              <a:rPr sz="801" kern="0" dirty="0">
                <a:solidFill>
                  <a:srgbClr val="313131"/>
                </a:solidFill>
                <a:latin typeface="Tahoma"/>
                <a:cs typeface="Tahoma"/>
              </a:rPr>
              <a:t>River</a:t>
            </a:r>
            <a:r>
              <a:rPr sz="801" kern="0" spc="105" dirty="0">
                <a:solidFill>
                  <a:srgbClr val="313131"/>
                </a:solidFill>
                <a:latin typeface="Tahoma"/>
                <a:cs typeface="Tahoma"/>
              </a:rPr>
              <a:t> </a:t>
            </a:r>
            <a:r>
              <a:rPr sz="801" kern="0" spc="42" dirty="0">
                <a:solidFill>
                  <a:srgbClr val="313131"/>
                </a:solidFill>
                <a:latin typeface="Tahoma"/>
                <a:cs typeface="Tahoma"/>
              </a:rPr>
              <a:t>College </a:t>
            </a:r>
            <a:r>
              <a:rPr sz="801" kern="0" spc="51" dirty="0">
                <a:solidFill>
                  <a:srgbClr val="313131"/>
                </a:solidFill>
                <a:latin typeface="Tahoma"/>
                <a:cs typeface="Tahoma"/>
              </a:rPr>
              <a:t>serves</a:t>
            </a:r>
            <a:r>
              <a:rPr sz="801" kern="0" spc="42" dirty="0">
                <a:solidFill>
                  <a:srgbClr val="313131"/>
                </a:solidFill>
                <a:latin typeface="Tahoma"/>
                <a:cs typeface="Tahoma"/>
              </a:rPr>
              <a:t> </a:t>
            </a:r>
            <a:r>
              <a:rPr sz="801" kern="0" dirty="0">
                <a:solidFill>
                  <a:srgbClr val="313131"/>
                </a:solidFill>
                <a:latin typeface="Tahoma"/>
                <a:cs typeface="Tahoma"/>
              </a:rPr>
              <a:t>more</a:t>
            </a:r>
            <a:r>
              <a:rPr sz="801" kern="0" spc="46" dirty="0">
                <a:solidFill>
                  <a:srgbClr val="313131"/>
                </a:solidFill>
                <a:latin typeface="Tahoma"/>
                <a:cs typeface="Tahoma"/>
              </a:rPr>
              <a:t> </a:t>
            </a:r>
            <a:r>
              <a:rPr sz="801" kern="0" dirty="0">
                <a:solidFill>
                  <a:srgbClr val="313131"/>
                </a:solidFill>
                <a:latin typeface="Tahoma"/>
                <a:cs typeface="Tahoma"/>
              </a:rPr>
              <a:t>than</a:t>
            </a:r>
            <a:r>
              <a:rPr sz="801" kern="0" spc="46" dirty="0">
                <a:solidFill>
                  <a:srgbClr val="313131"/>
                </a:solidFill>
                <a:latin typeface="Tahoma"/>
                <a:cs typeface="Tahoma"/>
              </a:rPr>
              <a:t> </a:t>
            </a:r>
            <a:r>
              <a:rPr sz="801" kern="0" spc="59" dirty="0">
                <a:solidFill>
                  <a:srgbClr val="313131"/>
                </a:solidFill>
                <a:latin typeface="Tahoma"/>
                <a:cs typeface="Tahoma"/>
              </a:rPr>
              <a:t>45,000</a:t>
            </a:r>
            <a:r>
              <a:rPr sz="801" kern="0" spc="42" dirty="0">
                <a:solidFill>
                  <a:srgbClr val="313131"/>
                </a:solidFill>
                <a:latin typeface="Tahoma"/>
                <a:cs typeface="Tahoma"/>
              </a:rPr>
              <a:t> </a:t>
            </a:r>
            <a:r>
              <a:rPr sz="801" kern="0" spc="38" dirty="0">
                <a:solidFill>
                  <a:srgbClr val="313131"/>
                </a:solidFill>
                <a:latin typeface="Tahoma"/>
                <a:cs typeface="Tahoma"/>
              </a:rPr>
              <a:t>students.</a:t>
            </a:r>
            <a:r>
              <a:rPr sz="801" kern="0" spc="46" dirty="0">
                <a:solidFill>
                  <a:srgbClr val="313131"/>
                </a:solidFill>
                <a:latin typeface="Tahoma"/>
                <a:cs typeface="Tahoma"/>
              </a:rPr>
              <a:t> </a:t>
            </a:r>
            <a:r>
              <a:rPr sz="801" kern="0" spc="51" dirty="0">
                <a:solidFill>
                  <a:srgbClr val="313131"/>
                </a:solidFill>
                <a:latin typeface="Tahoma"/>
                <a:cs typeface="Tahoma"/>
              </a:rPr>
              <a:t>Colleges</a:t>
            </a:r>
            <a:r>
              <a:rPr sz="801" kern="0" spc="46" dirty="0">
                <a:solidFill>
                  <a:srgbClr val="313131"/>
                </a:solidFill>
                <a:latin typeface="Tahoma"/>
                <a:cs typeface="Tahoma"/>
              </a:rPr>
              <a:t> </a:t>
            </a:r>
            <a:r>
              <a:rPr sz="801" kern="0" dirty="0">
                <a:solidFill>
                  <a:srgbClr val="313131"/>
                </a:solidFill>
                <a:latin typeface="Tahoma"/>
                <a:cs typeface="Tahoma"/>
              </a:rPr>
              <a:t>in</a:t>
            </a:r>
            <a:r>
              <a:rPr sz="801" kern="0" spc="46" dirty="0">
                <a:solidFill>
                  <a:srgbClr val="313131"/>
                </a:solidFill>
                <a:latin typeface="Tahoma"/>
                <a:cs typeface="Tahoma"/>
              </a:rPr>
              <a:t> </a:t>
            </a:r>
            <a:r>
              <a:rPr sz="801" kern="0" dirty="0">
                <a:solidFill>
                  <a:srgbClr val="313131"/>
                </a:solidFill>
                <a:latin typeface="Tahoma"/>
                <a:cs typeface="Tahoma"/>
              </a:rPr>
              <a:t>the</a:t>
            </a:r>
            <a:r>
              <a:rPr sz="801" kern="0" spc="42" dirty="0">
                <a:solidFill>
                  <a:srgbClr val="313131"/>
                </a:solidFill>
                <a:latin typeface="Tahoma"/>
                <a:cs typeface="Tahoma"/>
              </a:rPr>
              <a:t> </a:t>
            </a:r>
            <a:r>
              <a:rPr sz="801" kern="0" dirty="0">
                <a:solidFill>
                  <a:srgbClr val="313131"/>
                </a:solidFill>
                <a:latin typeface="Tahoma"/>
                <a:cs typeface="Tahoma"/>
              </a:rPr>
              <a:t>Far</a:t>
            </a:r>
            <a:r>
              <a:rPr sz="801" kern="0" spc="46" dirty="0">
                <a:solidFill>
                  <a:srgbClr val="313131"/>
                </a:solidFill>
                <a:latin typeface="Tahoma"/>
                <a:cs typeface="Tahoma"/>
              </a:rPr>
              <a:t> </a:t>
            </a:r>
            <a:r>
              <a:rPr sz="801" kern="0" spc="42" dirty="0">
                <a:solidFill>
                  <a:srgbClr val="313131"/>
                </a:solidFill>
                <a:latin typeface="Tahoma"/>
                <a:cs typeface="Tahoma"/>
              </a:rPr>
              <a:t>North</a:t>
            </a:r>
            <a:r>
              <a:rPr sz="801" kern="0" spc="46" dirty="0">
                <a:solidFill>
                  <a:srgbClr val="313131"/>
                </a:solidFill>
                <a:latin typeface="Tahoma"/>
                <a:cs typeface="Tahoma"/>
              </a:rPr>
              <a:t> </a:t>
            </a:r>
            <a:r>
              <a:rPr sz="801" kern="0" spc="-8" dirty="0">
                <a:solidFill>
                  <a:srgbClr val="313131"/>
                </a:solidFill>
                <a:latin typeface="Tahoma"/>
                <a:cs typeface="Tahoma"/>
              </a:rPr>
              <a:t>typically </a:t>
            </a:r>
            <a:r>
              <a:rPr sz="801" kern="0" spc="46" dirty="0">
                <a:solidFill>
                  <a:srgbClr val="313131"/>
                </a:solidFill>
                <a:latin typeface="Tahoma"/>
                <a:cs typeface="Tahoma"/>
              </a:rPr>
              <a:t>have</a:t>
            </a:r>
            <a:r>
              <a:rPr sz="801" kern="0" spc="59" dirty="0">
                <a:solidFill>
                  <a:srgbClr val="313131"/>
                </a:solidFill>
                <a:latin typeface="Tahoma"/>
                <a:cs typeface="Tahoma"/>
              </a:rPr>
              <a:t> </a:t>
            </a:r>
            <a:r>
              <a:rPr sz="801" kern="0" dirty="0">
                <a:solidFill>
                  <a:srgbClr val="313131"/>
                </a:solidFill>
                <a:latin typeface="Tahoma"/>
                <a:cs typeface="Tahoma"/>
              </a:rPr>
              <a:t>smaller</a:t>
            </a:r>
            <a:r>
              <a:rPr sz="801" kern="0" spc="67" dirty="0">
                <a:solidFill>
                  <a:srgbClr val="313131"/>
                </a:solidFill>
                <a:latin typeface="Tahoma"/>
                <a:cs typeface="Tahoma"/>
              </a:rPr>
              <a:t> </a:t>
            </a:r>
            <a:r>
              <a:rPr sz="801" kern="0" spc="42" dirty="0">
                <a:solidFill>
                  <a:srgbClr val="313131"/>
                </a:solidFill>
                <a:latin typeface="Tahoma"/>
                <a:cs typeface="Tahoma"/>
              </a:rPr>
              <a:t>student</a:t>
            </a:r>
            <a:r>
              <a:rPr sz="801" kern="0" spc="67" dirty="0">
                <a:solidFill>
                  <a:srgbClr val="313131"/>
                </a:solidFill>
                <a:latin typeface="Tahoma"/>
                <a:cs typeface="Tahoma"/>
              </a:rPr>
              <a:t> </a:t>
            </a:r>
            <a:r>
              <a:rPr sz="801" kern="0" spc="-8" dirty="0">
                <a:solidFill>
                  <a:srgbClr val="313131"/>
                </a:solidFill>
                <a:latin typeface="Tahoma"/>
                <a:cs typeface="Tahoma"/>
              </a:rPr>
              <a:t>populations.</a:t>
            </a:r>
            <a:endParaRPr sz="801" kern="0">
              <a:solidFill>
                <a:sysClr val="windowText" lastClr="000000"/>
              </a:solidFill>
              <a:latin typeface="Tahoma"/>
              <a:cs typeface="Tahoma"/>
            </a:endParaRPr>
          </a:p>
        </p:txBody>
      </p:sp>
      <p:sp>
        <p:nvSpPr>
          <p:cNvPr id="7" name="object 7"/>
          <p:cNvSpPr txBox="1"/>
          <p:nvPr/>
        </p:nvSpPr>
        <p:spPr>
          <a:xfrm>
            <a:off x="4305109" y="2689816"/>
            <a:ext cx="3447615" cy="1129430"/>
          </a:xfrm>
          <a:prstGeom prst="rect">
            <a:avLst/>
          </a:prstGeom>
        </p:spPr>
        <p:txBody>
          <a:bodyPr vert="horz" wrap="square" lIns="0" tIns="10178" rIns="0" bIns="0" rtlCol="0">
            <a:spAutoFit/>
          </a:bodyPr>
          <a:lstStyle/>
          <a:p>
            <a:pPr marL="10714" marR="4285" defTabSz="771388">
              <a:lnSpc>
                <a:spcPct val="131600"/>
              </a:lnSpc>
              <a:spcBef>
                <a:spcPts val="80"/>
              </a:spcBef>
            </a:pPr>
            <a:r>
              <a:rPr sz="801" kern="0" spc="63" dirty="0">
                <a:solidFill>
                  <a:srgbClr val="313131"/>
                </a:solidFill>
                <a:latin typeface="Tahoma"/>
                <a:cs typeface="Tahoma"/>
              </a:rPr>
              <a:t>Most</a:t>
            </a:r>
            <a:r>
              <a:rPr sz="801" kern="0" spc="55" dirty="0">
                <a:solidFill>
                  <a:srgbClr val="313131"/>
                </a:solidFill>
                <a:latin typeface="Tahoma"/>
                <a:cs typeface="Tahoma"/>
              </a:rPr>
              <a:t> </a:t>
            </a:r>
            <a:r>
              <a:rPr sz="801" kern="0" spc="46" dirty="0">
                <a:solidFill>
                  <a:srgbClr val="313131"/>
                </a:solidFill>
                <a:latin typeface="Tahoma"/>
                <a:cs typeface="Tahoma"/>
              </a:rPr>
              <a:t>of</a:t>
            </a:r>
            <a:r>
              <a:rPr sz="801" kern="0" spc="59" dirty="0">
                <a:solidFill>
                  <a:srgbClr val="313131"/>
                </a:solidFill>
                <a:latin typeface="Tahoma"/>
                <a:cs typeface="Tahoma"/>
              </a:rPr>
              <a:t> </a:t>
            </a:r>
            <a:r>
              <a:rPr sz="801" kern="0" dirty="0">
                <a:solidFill>
                  <a:srgbClr val="313131"/>
                </a:solidFill>
                <a:latin typeface="Tahoma"/>
                <a:cs typeface="Tahoma"/>
              </a:rPr>
              <a:t>the</a:t>
            </a:r>
            <a:r>
              <a:rPr sz="801" kern="0" spc="59" dirty="0">
                <a:solidFill>
                  <a:srgbClr val="313131"/>
                </a:solidFill>
                <a:latin typeface="Tahoma"/>
                <a:cs typeface="Tahoma"/>
              </a:rPr>
              <a:t> </a:t>
            </a:r>
            <a:r>
              <a:rPr sz="801" kern="0" spc="46" dirty="0">
                <a:solidFill>
                  <a:srgbClr val="313131"/>
                </a:solidFill>
                <a:latin typeface="Tahoma"/>
                <a:cs typeface="Tahoma"/>
              </a:rPr>
              <a:t>colleges</a:t>
            </a:r>
            <a:r>
              <a:rPr sz="801" kern="0" spc="59" dirty="0">
                <a:solidFill>
                  <a:srgbClr val="313131"/>
                </a:solidFill>
                <a:latin typeface="Tahoma"/>
                <a:cs typeface="Tahoma"/>
              </a:rPr>
              <a:t> </a:t>
            </a:r>
            <a:r>
              <a:rPr sz="801" kern="0" dirty="0">
                <a:solidFill>
                  <a:srgbClr val="313131"/>
                </a:solidFill>
                <a:latin typeface="Tahoma"/>
                <a:cs typeface="Tahoma"/>
              </a:rPr>
              <a:t>in</a:t>
            </a:r>
            <a:r>
              <a:rPr sz="801" kern="0" spc="55" dirty="0">
                <a:solidFill>
                  <a:srgbClr val="313131"/>
                </a:solidFill>
                <a:latin typeface="Tahoma"/>
                <a:cs typeface="Tahoma"/>
              </a:rPr>
              <a:t> </a:t>
            </a:r>
            <a:r>
              <a:rPr sz="801" kern="0" dirty="0">
                <a:solidFill>
                  <a:srgbClr val="313131"/>
                </a:solidFill>
                <a:latin typeface="Tahoma"/>
                <a:cs typeface="Tahoma"/>
              </a:rPr>
              <a:t>the</a:t>
            </a:r>
            <a:r>
              <a:rPr sz="801" kern="0" spc="59" dirty="0">
                <a:solidFill>
                  <a:srgbClr val="313131"/>
                </a:solidFill>
                <a:latin typeface="Tahoma"/>
                <a:cs typeface="Tahoma"/>
              </a:rPr>
              <a:t> </a:t>
            </a:r>
            <a:r>
              <a:rPr sz="801" kern="0" spc="42" dirty="0">
                <a:solidFill>
                  <a:srgbClr val="313131"/>
                </a:solidFill>
                <a:latin typeface="Tahoma"/>
                <a:cs typeface="Tahoma"/>
              </a:rPr>
              <a:t>North</a:t>
            </a:r>
            <a:r>
              <a:rPr sz="801" kern="0" spc="59" dirty="0">
                <a:solidFill>
                  <a:srgbClr val="313131"/>
                </a:solidFill>
                <a:latin typeface="Tahoma"/>
                <a:cs typeface="Tahoma"/>
              </a:rPr>
              <a:t> sub-</a:t>
            </a:r>
            <a:r>
              <a:rPr sz="801" kern="0" dirty="0">
                <a:solidFill>
                  <a:srgbClr val="313131"/>
                </a:solidFill>
                <a:latin typeface="Tahoma"/>
                <a:cs typeface="Tahoma"/>
              </a:rPr>
              <a:t>region</a:t>
            </a:r>
            <a:r>
              <a:rPr sz="801" kern="0" spc="59" dirty="0">
                <a:solidFill>
                  <a:srgbClr val="313131"/>
                </a:solidFill>
                <a:latin typeface="Tahoma"/>
                <a:cs typeface="Tahoma"/>
              </a:rPr>
              <a:t> </a:t>
            </a:r>
            <a:r>
              <a:rPr sz="801" kern="0" dirty="0">
                <a:solidFill>
                  <a:srgbClr val="313131"/>
                </a:solidFill>
                <a:latin typeface="Tahoma"/>
                <a:cs typeface="Tahoma"/>
              </a:rPr>
              <a:t>are</a:t>
            </a:r>
            <a:r>
              <a:rPr sz="801" kern="0" spc="55" dirty="0">
                <a:solidFill>
                  <a:srgbClr val="313131"/>
                </a:solidFill>
                <a:latin typeface="Tahoma"/>
                <a:cs typeface="Tahoma"/>
              </a:rPr>
              <a:t> </a:t>
            </a:r>
            <a:r>
              <a:rPr sz="801" kern="0" dirty="0">
                <a:solidFill>
                  <a:srgbClr val="313131"/>
                </a:solidFill>
                <a:latin typeface="Tahoma"/>
                <a:cs typeface="Tahoma"/>
              </a:rPr>
              <a:t>part</a:t>
            </a:r>
            <a:r>
              <a:rPr sz="801" kern="0" spc="59" dirty="0">
                <a:solidFill>
                  <a:srgbClr val="313131"/>
                </a:solidFill>
                <a:latin typeface="Tahoma"/>
                <a:cs typeface="Tahoma"/>
              </a:rPr>
              <a:t> </a:t>
            </a:r>
            <a:r>
              <a:rPr sz="801" kern="0" spc="46" dirty="0">
                <a:solidFill>
                  <a:srgbClr val="313131"/>
                </a:solidFill>
                <a:latin typeface="Tahoma"/>
                <a:cs typeface="Tahoma"/>
              </a:rPr>
              <a:t>of</a:t>
            </a:r>
            <a:r>
              <a:rPr sz="801" kern="0" spc="59" dirty="0">
                <a:solidFill>
                  <a:srgbClr val="313131"/>
                </a:solidFill>
                <a:latin typeface="Tahoma"/>
                <a:cs typeface="Tahoma"/>
              </a:rPr>
              <a:t> </a:t>
            </a:r>
            <a:r>
              <a:rPr sz="801" kern="0" dirty="0">
                <a:solidFill>
                  <a:srgbClr val="313131"/>
                </a:solidFill>
                <a:latin typeface="Tahoma"/>
                <a:cs typeface="Tahoma"/>
              </a:rPr>
              <a:t>the</a:t>
            </a:r>
            <a:r>
              <a:rPr sz="801" kern="0" spc="59" dirty="0">
                <a:solidFill>
                  <a:srgbClr val="313131"/>
                </a:solidFill>
                <a:latin typeface="Tahoma"/>
                <a:cs typeface="Tahoma"/>
              </a:rPr>
              <a:t> </a:t>
            </a:r>
            <a:r>
              <a:rPr sz="801" kern="0" spc="-8" dirty="0">
                <a:solidFill>
                  <a:srgbClr val="313131"/>
                </a:solidFill>
                <a:latin typeface="Tahoma"/>
                <a:cs typeface="Tahoma"/>
              </a:rPr>
              <a:t>urban </a:t>
            </a:r>
            <a:r>
              <a:rPr sz="801" kern="0" spc="46" dirty="0">
                <a:solidFill>
                  <a:srgbClr val="313131"/>
                </a:solidFill>
                <a:latin typeface="Tahoma"/>
                <a:cs typeface="Tahoma"/>
              </a:rPr>
              <a:t>Sacramento</a:t>
            </a:r>
            <a:r>
              <a:rPr sz="801" kern="0" spc="30" dirty="0">
                <a:solidFill>
                  <a:srgbClr val="313131"/>
                </a:solidFill>
                <a:latin typeface="Tahoma"/>
                <a:cs typeface="Tahoma"/>
              </a:rPr>
              <a:t> </a:t>
            </a:r>
            <a:r>
              <a:rPr sz="801" kern="0" spc="38" dirty="0">
                <a:solidFill>
                  <a:srgbClr val="313131"/>
                </a:solidFill>
                <a:latin typeface="Tahoma"/>
                <a:cs typeface="Tahoma"/>
              </a:rPr>
              <a:t>Metropolitan</a:t>
            </a:r>
            <a:r>
              <a:rPr sz="801" kern="0" spc="34" dirty="0">
                <a:solidFill>
                  <a:srgbClr val="313131"/>
                </a:solidFill>
                <a:latin typeface="Tahoma"/>
                <a:cs typeface="Tahoma"/>
              </a:rPr>
              <a:t> </a:t>
            </a:r>
            <a:r>
              <a:rPr sz="801" kern="0" dirty="0">
                <a:solidFill>
                  <a:srgbClr val="313131"/>
                </a:solidFill>
                <a:latin typeface="Tahoma"/>
                <a:cs typeface="Tahoma"/>
              </a:rPr>
              <a:t>area.</a:t>
            </a:r>
            <a:r>
              <a:rPr sz="801" kern="0" spc="34" dirty="0">
                <a:solidFill>
                  <a:srgbClr val="313131"/>
                </a:solidFill>
                <a:latin typeface="Tahoma"/>
                <a:cs typeface="Tahoma"/>
              </a:rPr>
              <a:t> </a:t>
            </a:r>
            <a:r>
              <a:rPr sz="801" kern="0" spc="51" dirty="0">
                <a:solidFill>
                  <a:srgbClr val="313131"/>
                </a:solidFill>
                <a:latin typeface="Tahoma"/>
                <a:cs typeface="Tahoma"/>
              </a:rPr>
              <a:t>They</a:t>
            </a:r>
            <a:r>
              <a:rPr sz="801" kern="0" spc="34" dirty="0">
                <a:solidFill>
                  <a:srgbClr val="313131"/>
                </a:solidFill>
                <a:latin typeface="Tahoma"/>
                <a:cs typeface="Tahoma"/>
              </a:rPr>
              <a:t> </a:t>
            </a:r>
            <a:r>
              <a:rPr sz="801" kern="0" dirty="0">
                <a:solidFill>
                  <a:srgbClr val="313131"/>
                </a:solidFill>
                <a:latin typeface="Tahoma"/>
                <a:cs typeface="Tahoma"/>
              </a:rPr>
              <a:t>are</a:t>
            </a:r>
            <a:r>
              <a:rPr sz="801" kern="0" spc="30" dirty="0">
                <a:solidFill>
                  <a:srgbClr val="313131"/>
                </a:solidFill>
                <a:latin typeface="Tahoma"/>
                <a:cs typeface="Tahoma"/>
              </a:rPr>
              <a:t> </a:t>
            </a:r>
            <a:r>
              <a:rPr sz="801" kern="0" spc="42" dirty="0">
                <a:solidFill>
                  <a:srgbClr val="313131"/>
                </a:solidFill>
                <a:latin typeface="Tahoma"/>
                <a:cs typeface="Tahoma"/>
              </a:rPr>
              <a:t>geographically</a:t>
            </a:r>
            <a:r>
              <a:rPr sz="801" kern="0" spc="34" dirty="0">
                <a:solidFill>
                  <a:srgbClr val="313131"/>
                </a:solidFill>
                <a:latin typeface="Tahoma"/>
                <a:cs typeface="Tahoma"/>
              </a:rPr>
              <a:t> </a:t>
            </a:r>
            <a:r>
              <a:rPr sz="801" kern="0" spc="59" dirty="0">
                <a:solidFill>
                  <a:srgbClr val="313131"/>
                </a:solidFill>
                <a:latin typeface="Tahoma"/>
                <a:cs typeface="Tahoma"/>
              </a:rPr>
              <a:t>close—</a:t>
            </a:r>
            <a:r>
              <a:rPr sz="801" kern="0" spc="-8" dirty="0">
                <a:solidFill>
                  <a:srgbClr val="313131"/>
                </a:solidFill>
                <a:latin typeface="Tahoma"/>
                <a:cs typeface="Tahoma"/>
              </a:rPr>
              <a:t>under </a:t>
            </a:r>
            <a:r>
              <a:rPr sz="801" kern="0" spc="42" dirty="0">
                <a:solidFill>
                  <a:srgbClr val="313131"/>
                </a:solidFill>
                <a:latin typeface="Tahoma"/>
                <a:cs typeface="Tahoma"/>
              </a:rPr>
              <a:t>one</a:t>
            </a:r>
            <a:r>
              <a:rPr sz="801" kern="0" spc="55" dirty="0">
                <a:solidFill>
                  <a:srgbClr val="313131"/>
                </a:solidFill>
                <a:latin typeface="Tahoma"/>
                <a:cs typeface="Tahoma"/>
              </a:rPr>
              <a:t> </a:t>
            </a:r>
            <a:r>
              <a:rPr sz="801" kern="0" dirty="0">
                <a:solidFill>
                  <a:srgbClr val="313131"/>
                </a:solidFill>
                <a:latin typeface="Tahoma"/>
                <a:cs typeface="Tahoma"/>
              </a:rPr>
              <a:t>hour</a:t>
            </a:r>
            <a:r>
              <a:rPr sz="801" kern="0" spc="55" dirty="0">
                <a:solidFill>
                  <a:srgbClr val="313131"/>
                </a:solidFill>
                <a:latin typeface="Tahoma"/>
                <a:cs typeface="Tahoma"/>
              </a:rPr>
              <a:t> </a:t>
            </a:r>
            <a:r>
              <a:rPr sz="801" kern="0" spc="46" dirty="0">
                <a:solidFill>
                  <a:srgbClr val="313131"/>
                </a:solidFill>
                <a:latin typeface="Tahoma"/>
                <a:cs typeface="Tahoma"/>
              </a:rPr>
              <a:t>of</a:t>
            </a:r>
            <a:r>
              <a:rPr sz="801" kern="0" spc="55" dirty="0">
                <a:solidFill>
                  <a:srgbClr val="313131"/>
                </a:solidFill>
                <a:latin typeface="Tahoma"/>
                <a:cs typeface="Tahoma"/>
              </a:rPr>
              <a:t> </a:t>
            </a:r>
            <a:r>
              <a:rPr sz="801" kern="0" dirty="0">
                <a:solidFill>
                  <a:srgbClr val="313131"/>
                </a:solidFill>
                <a:latin typeface="Tahoma"/>
                <a:cs typeface="Tahoma"/>
              </a:rPr>
              <a:t>driving</a:t>
            </a:r>
            <a:r>
              <a:rPr sz="801" kern="0" spc="55" dirty="0">
                <a:solidFill>
                  <a:srgbClr val="313131"/>
                </a:solidFill>
                <a:latin typeface="Tahoma"/>
                <a:cs typeface="Tahoma"/>
              </a:rPr>
              <a:t> </a:t>
            </a:r>
            <a:r>
              <a:rPr sz="801" kern="0" dirty="0">
                <a:solidFill>
                  <a:srgbClr val="313131"/>
                </a:solidFill>
                <a:latin typeface="Tahoma"/>
                <a:cs typeface="Tahoma"/>
              </a:rPr>
              <a:t>time</a:t>
            </a:r>
            <a:r>
              <a:rPr sz="801" kern="0" spc="59" dirty="0">
                <a:solidFill>
                  <a:srgbClr val="313131"/>
                </a:solidFill>
                <a:latin typeface="Tahoma"/>
                <a:cs typeface="Tahoma"/>
              </a:rPr>
              <a:t> </a:t>
            </a:r>
            <a:r>
              <a:rPr sz="801" kern="0" spc="51" dirty="0">
                <a:solidFill>
                  <a:srgbClr val="313131"/>
                </a:solidFill>
                <a:latin typeface="Tahoma"/>
                <a:cs typeface="Tahoma"/>
              </a:rPr>
              <a:t>between</a:t>
            </a:r>
            <a:r>
              <a:rPr sz="801" kern="0" spc="55" dirty="0">
                <a:solidFill>
                  <a:srgbClr val="313131"/>
                </a:solidFill>
                <a:latin typeface="Tahoma"/>
                <a:cs typeface="Tahoma"/>
              </a:rPr>
              <a:t> </a:t>
            </a:r>
            <a:r>
              <a:rPr sz="801" kern="0" spc="46" dirty="0">
                <a:solidFill>
                  <a:srgbClr val="313131"/>
                </a:solidFill>
                <a:latin typeface="Tahoma"/>
                <a:cs typeface="Tahoma"/>
              </a:rPr>
              <a:t>colleges</a:t>
            </a:r>
            <a:r>
              <a:rPr sz="801" kern="0" spc="55" dirty="0">
                <a:solidFill>
                  <a:srgbClr val="313131"/>
                </a:solidFill>
                <a:latin typeface="Tahoma"/>
                <a:cs typeface="Tahoma"/>
              </a:rPr>
              <a:t> </a:t>
            </a:r>
            <a:r>
              <a:rPr sz="801" kern="0" dirty="0">
                <a:solidFill>
                  <a:srgbClr val="313131"/>
                </a:solidFill>
                <a:latin typeface="Tahoma"/>
                <a:cs typeface="Tahoma"/>
              </a:rPr>
              <a:t>(the</a:t>
            </a:r>
            <a:r>
              <a:rPr sz="801" kern="0" spc="55" dirty="0">
                <a:solidFill>
                  <a:srgbClr val="313131"/>
                </a:solidFill>
                <a:latin typeface="Tahoma"/>
                <a:cs typeface="Tahoma"/>
              </a:rPr>
              <a:t> </a:t>
            </a:r>
            <a:r>
              <a:rPr sz="801" kern="0" spc="46" dirty="0">
                <a:solidFill>
                  <a:srgbClr val="313131"/>
                </a:solidFill>
                <a:latin typeface="Tahoma"/>
                <a:cs typeface="Tahoma"/>
              </a:rPr>
              <a:t>exception</a:t>
            </a:r>
            <a:r>
              <a:rPr sz="801" kern="0" spc="59" dirty="0">
                <a:solidFill>
                  <a:srgbClr val="313131"/>
                </a:solidFill>
                <a:latin typeface="Tahoma"/>
                <a:cs typeface="Tahoma"/>
              </a:rPr>
              <a:t> </a:t>
            </a:r>
            <a:r>
              <a:rPr sz="801" kern="0" dirty="0">
                <a:solidFill>
                  <a:srgbClr val="313131"/>
                </a:solidFill>
                <a:latin typeface="Tahoma"/>
                <a:cs typeface="Tahoma"/>
              </a:rPr>
              <a:t>is</a:t>
            </a:r>
            <a:r>
              <a:rPr sz="801" kern="0" spc="55" dirty="0">
                <a:solidFill>
                  <a:srgbClr val="313131"/>
                </a:solidFill>
                <a:latin typeface="Tahoma"/>
                <a:cs typeface="Tahoma"/>
              </a:rPr>
              <a:t> </a:t>
            </a:r>
            <a:r>
              <a:rPr sz="801" kern="0" spc="34" dirty="0">
                <a:solidFill>
                  <a:srgbClr val="313131"/>
                </a:solidFill>
                <a:latin typeface="Tahoma"/>
                <a:cs typeface="Tahoma"/>
              </a:rPr>
              <a:t>Lake </a:t>
            </a:r>
            <a:r>
              <a:rPr sz="801" kern="0" spc="46" dirty="0">
                <a:solidFill>
                  <a:srgbClr val="313131"/>
                </a:solidFill>
                <a:latin typeface="Tahoma"/>
                <a:cs typeface="Tahoma"/>
              </a:rPr>
              <a:t>Tahoe</a:t>
            </a:r>
            <a:r>
              <a:rPr sz="801" kern="0" spc="55" dirty="0">
                <a:solidFill>
                  <a:srgbClr val="313131"/>
                </a:solidFill>
                <a:latin typeface="Tahoma"/>
                <a:cs typeface="Tahoma"/>
              </a:rPr>
              <a:t> </a:t>
            </a:r>
            <a:r>
              <a:rPr sz="801" kern="0" spc="42" dirty="0">
                <a:solidFill>
                  <a:srgbClr val="313131"/>
                </a:solidFill>
                <a:latin typeface="Tahoma"/>
                <a:cs typeface="Tahoma"/>
              </a:rPr>
              <a:t>Community</a:t>
            </a:r>
            <a:r>
              <a:rPr sz="801" kern="0" spc="55" dirty="0">
                <a:solidFill>
                  <a:srgbClr val="313131"/>
                </a:solidFill>
                <a:latin typeface="Tahoma"/>
                <a:cs typeface="Tahoma"/>
              </a:rPr>
              <a:t> </a:t>
            </a:r>
            <a:r>
              <a:rPr sz="801" kern="0" dirty="0">
                <a:solidFill>
                  <a:srgbClr val="313131"/>
                </a:solidFill>
                <a:latin typeface="Tahoma"/>
                <a:cs typeface="Tahoma"/>
              </a:rPr>
              <a:t>College).</a:t>
            </a:r>
            <a:r>
              <a:rPr sz="801" kern="0" spc="59" dirty="0">
                <a:solidFill>
                  <a:srgbClr val="313131"/>
                </a:solidFill>
                <a:latin typeface="Tahoma"/>
                <a:cs typeface="Tahoma"/>
              </a:rPr>
              <a:t> </a:t>
            </a:r>
            <a:r>
              <a:rPr sz="801" kern="0" spc="55" dirty="0">
                <a:solidFill>
                  <a:srgbClr val="313131"/>
                </a:solidFill>
                <a:latin typeface="Tahoma"/>
                <a:cs typeface="Tahoma"/>
              </a:rPr>
              <a:t>Member </a:t>
            </a:r>
            <a:r>
              <a:rPr sz="801" kern="0" spc="46" dirty="0">
                <a:solidFill>
                  <a:srgbClr val="313131"/>
                </a:solidFill>
                <a:latin typeface="Tahoma"/>
                <a:cs typeface="Tahoma"/>
              </a:rPr>
              <a:t>colleges</a:t>
            </a:r>
            <a:r>
              <a:rPr sz="801" kern="0" spc="55" dirty="0">
                <a:solidFill>
                  <a:srgbClr val="313131"/>
                </a:solidFill>
                <a:latin typeface="Tahoma"/>
                <a:cs typeface="Tahoma"/>
              </a:rPr>
              <a:t> </a:t>
            </a:r>
            <a:r>
              <a:rPr sz="801" kern="0" dirty="0">
                <a:solidFill>
                  <a:srgbClr val="313131"/>
                </a:solidFill>
                <a:latin typeface="Tahoma"/>
                <a:cs typeface="Tahoma"/>
              </a:rPr>
              <a:t>in</a:t>
            </a:r>
            <a:r>
              <a:rPr sz="801" kern="0" spc="59" dirty="0">
                <a:solidFill>
                  <a:srgbClr val="313131"/>
                </a:solidFill>
                <a:latin typeface="Tahoma"/>
                <a:cs typeface="Tahoma"/>
              </a:rPr>
              <a:t> </a:t>
            </a:r>
            <a:r>
              <a:rPr sz="801" kern="0" dirty="0">
                <a:solidFill>
                  <a:srgbClr val="313131"/>
                </a:solidFill>
                <a:latin typeface="Tahoma"/>
                <a:cs typeface="Tahoma"/>
              </a:rPr>
              <a:t>the</a:t>
            </a:r>
            <a:r>
              <a:rPr sz="801" kern="0" spc="55" dirty="0">
                <a:solidFill>
                  <a:srgbClr val="313131"/>
                </a:solidFill>
                <a:latin typeface="Tahoma"/>
                <a:cs typeface="Tahoma"/>
              </a:rPr>
              <a:t> </a:t>
            </a:r>
            <a:r>
              <a:rPr sz="801" kern="0" dirty="0">
                <a:solidFill>
                  <a:srgbClr val="313131"/>
                </a:solidFill>
                <a:latin typeface="Tahoma"/>
                <a:cs typeface="Tahoma"/>
              </a:rPr>
              <a:t>Far</a:t>
            </a:r>
            <a:r>
              <a:rPr sz="801" kern="0" spc="59" dirty="0">
                <a:solidFill>
                  <a:srgbClr val="313131"/>
                </a:solidFill>
                <a:latin typeface="Tahoma"/>
                <a:cs typeface="Tahoma"/>
              </a:rPr>
              <a:t> </a:t>
            </a:r>
            <a:r>
              <a:rPr sz="801" kern="0" spc="42" dirty="0">
                <a:solidFill>
                  <a:srgbClr val="313131"/>
                </a:solidFill>
                <a:latin typeface="Tahoma"/>
                <a:cs typeface="Tahoma"/>
              </a:rPr>
              <a:t>North</a:t>
            </a:r>
            <a:r>
              <a:rPr sz="801" kern="0" spc="55" dirty="0">
                <a:solidFill>
                  <a:srgbClr val="313131"/>
                </a:solidFill>
                <a:latin typeface="Tahoma"/>
                <a:cs typeface="Tahoma"/>
              </a:rPr>
              <a:t> </a:t>
            </a:r>
            <a:r>
              <a:rPr sz="801" kern="0" spc="42" dirty="0">
                <a:solidFill>
                  <a:srgbClr val="313131"/>
                </a:solidFill>
                <a:latin typeface="Tahoma"/>
                <a:cs typeface="Tahoma"/>
              </a:rPr>
              <a:t>sub- </a:t>
            </a:r>
            <a:r>
              <a:rPr sz="801" kern="0" dirty="0">
                <a:solidFill>
                  <a:srgbClr val="313131"/>
                </a:solidFill>
                <a:latin typeface="Tahoma"/>
                <a:cs typeface="Tahoma"/>
              </a:rPr>
              <a:t>region,</a:t>
            </a:r>
            <a:r>
              <a:rPr sz="801" kern="0" spc="38" dirty="0">
                <a:solidFill>
                  <a:srgbClr val="313131"/>
                </a:solidFill>
                <a:latin typeface="Tahoma"/>
                <a:cs typeface="Tahoma"/>
              </a:rPr>
              <a:t> </a:t>
            </a:r>
            <a:r>
              <a:rPr sz="801" kern="0" spc="59" dirty="0">
                <a:solidFill>
                  <a:srgbClr val="313131"/>
                </a:solidFill>
                <a:latin typeface="Tahoma"/>
                <a:cs typeface="Tahoma"/>
              </a:rPr>
              <a:t>by</a:t>
            </a:r>
            <a:r>
              <a:rPr sz="801" kern="0" spc="38" dirty="0">
                <a:solidFill>
                  <a:srgbClr val="313131"/>
                </a:solidFill>
                <a:latin typeface="Tahoma"/>
                <a:cs typeface="Tahoma"/>
              </a:rPr>
              <a:t> comparison, </a:t>
            </a:r>
            <a:r>
              <a:rPr sz="801" kern="0" dirty="0">
                <a:solidFill>
                  <a:srgbClr val="313131"/>
                </a:solidFill>
                <a:latin typeface="Tahoma"/>
                <a:cs typeface="Tahoma"/>
              </a:rPr>
              <a:t>are</a:t>
            </a:r>
            <a:r>
              <a:rPr sz="801" kern="0" spc="38" dirty="0">
                <a:solidFill>
                  <a:srgbClr val="313131"/>
                </a:solidFill>
                <a:latin typeface="Tahoma"/>
                <a:cs typeface="Tahoma"/>
              </a:rPr>
              <a:t> </a:t>
            </a:r>
            <a:r>
              <a:rPr sz="801" kern="0" spc="46" dirty="0">
                <a:solidFill>
                  <a:srgbClr val="313131"/>
                </a:solidFill>
                <a:latin typeface="Tahoma"/>
                <a:cs typeface="Tahoma"/>
              </a:rPr>
              <a:t>scattered</a:t>
            </a:r>
            <a:r>
              <a:rPr sz="801" kern="0" spc="38" dirty="0">
                <a:solidFill>
                  <a:srgbClr val="313131"/>
                </a:solidFill>
                <a:latin typeface="Tahoma"/>
                <a:cs typeface="Tahoma"/>
              </a:rPr>
              <a:t> </a:t>
            </a:r>
            <a:r>
              <a:rPr sz="801" kern="0" spc="42" dirty="0">
                <a:solidFill>
                  <a:srgbClr val="313131"/>
                </a:solidFill>
                <a:latin typeface="Tahoma"/>
                <a:cs typeface="Tahoma"/>
              </a:rPr>
              <a:t>geographically</a:t>
            </a:r>
            <a:r>
              <a:rPr sz="801" kern="0" spc="38" dirty="0">
                <a:solidFill>
                  <a:srgbClr val="313131"/>
                </a:solidFill>
                <a:latin typeface="Tahoma"/>
                <a:cs typeface="Tahoma"/>
              </a:rPr>
              <a:t> </a:t>
            </a:r>
            <a:r>
              <a:rPr sz="801" kern="0" spc="55" dirty="0">
                <a:solidFill>
                  <a:srgbClr val="313131"/>
                </a:solidFill>
                <a:latin typeface="Tahoma"/>
                <a:cs typeface="Tahoma"/>
              </a:rPr>
              <a:t>across</a:t>
            </a:r>
            <a:r>
              <a:rPr sz="801" kern="0" spc="38" dirty="0">
                <a:solidFill>
                  <a:srgbClr val="313131"/>
                </a:solidFill>
                <a:latin typeface="Tahoma"/>
                <a:cs typeface="Tahoma"/>
              </a:rPr>
              <a:t> </a:t>
            </a:r>
            <a:r>
              <a:rPr sz="801" kern="0" spc="34" dirty="0">
                <a:solidFill>
                  <a:srgbClr val="313131"/>
                </a:solidFill>
                <a:latin typeface="Tahoma"/>
                <a:cs typeface="Tahoma"/>
              </a:rPr>
              <a:t>hundreds </a:t>
            </a:r>
            <a:r>
              <a:rPr sz="801" kern="0" spc="46" dirty="0">
                <a:solidFill>
                  <a:srgbClr val="313131"/>
                </a:solidFill>
                <a:latin typeface="Tahoma"/>
                <a:cs typeface="Tahoma"/>
              </a:rPr>
              <a:t>of</a:t>
            </a:r>
            <a:r>
              <a:rPr sz="801" kern="0" spc="89" dirty="0">
                <a:solidFill>
                  <a:srgbClr val="313131"/>
                </a:solidFill>
                <a:latin typeface="Tahoma"/>
                <a:cs typeface="Tahoma"/>
              </a:rPr>
              <a:t> </a:t>
            </a:r>
            <a:r>
              <a:rPr sz="801" kern="0" dirty="0">
                <a:solidFill>
                  <a:srgbClr val="313131"/>
                </a:solidFill>
                <a:latin typeface="Tahoma"/>
                <a:cs typeface="Tahoma"/>
              </a:rPr>
              <a:t>miles</a:t>
            </a:r>
            <a:r>
              <a:rPr sz="801" kern="0" spc="89" dirty="0">
                <a:solidFill>
                  <a:srgbClr val="313131"/>
                </a:solidFill>
                <a:latin typeface="Tahoma"/>
                <a:cs typeface="Tahoma"/>
              </a:rPr>
              <a:t> </a:t>
            </a:r>
            <a:r>
              <a:rPr sz="801" kern="0" dirty="0">
                <a:solidFill>
                  <a:srgbClr val="313131"/>
                </a:solidFill>
                <a:latin typeface="Tahoma"/>
                <a:cs typeface="Tahoma"/>
              </a:rPr>
              <a:t>in</a:t>
            </a:r>
            <a:r>
              <a:rPr sz="801" kern="0" spc="93" dirty="0">
                <a:solidFill>
                  <a:srgbClr val="313131"/>
                </a:solidFill>
                <a:latin typeface="Tahoma"/>
                <a:cs typeface="Tahoma"/>
              </a:rPr>
              <a:t> </a:t>
            </a:r>
            <a:r>
              <a:rPr sz="801" kern="0" dirty="0">
                <a:solidFill>
                  <a:srgbClr val="313131"/>
                </a:solidFill>
                <a:latin typeface="Tahoma"/>
                <a:cs typeface="Tahoma"/>
              </a:rPr>
              <a:t>the</a:t>
            </a:r>
            <a:r>
              <a:rPr sz="801" kern="0" spc="89" dirty="0">
                <a:solidFill>
                  <a:srgbClr val="313131"/>
                </a:solidFill>
                <a:latin typeface="Tahoma"/>
                <a:cs typeface="Tahoma"/>
              </a:rPr>
              <a:t> </a:t>
            </a:r>
            <a:r>
              <a:rPr sz="801" kern="0" dirty="0">
                <a:solidFill>
                  <a:srgbClr val="313131"/>
                </a:solidFill>
                <a:latin typeface="Tahoma"/>
                <a:cs typeface="Tahoma"/>
              </a:rPr>
              <a:t>more</a:t>
            </a:r>
            <a:r>
              <a:rPr sz="801" kern="0" spc="93" dirty="0">
                <a:solidFill>
                  <a:srgbClr val="313131"/>
                </a:solidFill>
                <a:latin typeface="Tahoma"/>
                <a:cs typeface="Tahoma"/>
              </a:rPr>
              <a:t> </a:t>
            </a:r>
            <a:r>
              <a:rPr sz="801" kern="0" dirty="0">
                <a:solidFill>
                  <a:srgbClr val="313131"/>
                </a:solidFill>
                <a:latin typeface="Tahoma"/>
                <a:cs typeface="Tahoma"/>
              </a:rPr>
              <a:t>rural</a:t>
            </a:r>
            <a:r>
              <a:rPr sz="801" kern="0" spc="89" dirty="0">
                <a:solidFill>
                  <a:srgbClr val="313131"/>
                </a:solidFill>
                <a:latin typeface="Tahoma"/>
                <a:cs typeface="Tahoma"/>
              </a:rPr>
              <a:t> </a:t>
            </a:r>
            <a:r>
              <a:rPr sz="801" kern="0" spc="46" dirty="0">
                <a:solidFill>
                  <a:srgbClr val="313131"/>
                </a:solidFill>
                <a:latin typeface="Tahoma"/>
                <a:cs typeface="Tahoma"/>
              </a:rPr>
              <a:t>and</a:t>
            </a:r>
            <a:r>
              <a:rPr sz="801" kern="0" spc="93" dirty="0">
                <a:solidFill>
                  <a:srgbClr val="313131"/>
                </a:solidFill>
                <a:latin typeface="Tahoma"/>
                <a:cs typeface="Tahoma"/>
              </a:rPr>
              <a:t> </a:t>
            </a:r>
            <a:r>
              <a:rPr sz="801" kern="0" dirty="0">
                <a:solidFill>
                  <a:srgbClr val="313131"/>
                </a:solidFill>
                <a:latin typeface="Tahoma"/>
                <a:cs typeface="Tahoma"/>
              </a:rPr>
              <a:t>remote</a:t>
            </a:r>
            <a:r>
              <a:rPr sz="801" kern="0" spc="89" dirty="0">
                <a:solidFill>
                  <a:srgbClr val="313131"/>
                </a:solidFill>
                <a:latin typeface="Tahoma"/>
                <a:cs typeface="Tahoma"/>
              </a:rPr>
              <a:t> </a:t>
            </a:r>
            <a:r>
              <a:rPr sz="801" kern="0" spc="42" dirty="0">
                <a:solidFill>
                  <a:srgbClr val="313131"/>
                </a:solidFill>
                <a:latin typeface="Tahoma"/>
                <a:cs typeface="Tahoma"/>
              </a:rPr>
              <a:t>parts</a:t>
            </a:r>
            <a:r>
              <a:rPr sz="801" kern="0" spc="93" dirty="0">
                <a:solidFill>
                  <a:srgbClr val="313131"/>
                </a:solidFill>
                <a:latin typeface="Tahoma"/>
                <a:cs typeface="Tahoma"/>
              </a:rPr>
              <a:t> </a:t>
            </a:r>
            <a:r>
              <a:rPr sz="801" kern="0" spc="46" dirty="0">
                <a:solidFill>
                  <a:srgbClr val="313131"/>
                </a:solidFill>
                <a:latin typeface="Tahoma"/>
                <a:cs typeface="Tahoma"/>
              </a:rPr>
              <a:t>of</a:t>
            </a:r>
            <a:r>
              <a:rPr sz="801" kern="0" spc="89" dirty="0">
                <a:solidFill>
                  <a:srgbClr val="313131"/>
                </a:solidFill>
                <a:latin typeface="Tahoma"/>
                <a:cs typeface="Tahoma"/>
              </a:rPr>
              <a:t> </a:t>
            </a:r>
            <a:r>
              <a:rPr sz="801" kern="0" dirty="0">
                <a:solidFill>
                  <a:srgbClr val="313131"/>
                </a:solidFill>
                <a:latin typeface="Tahoma"/>
                <a:cs typeface="Tahoma"/>
              </a:rPr>
              <a:t>the</a:t>
            </a:r>
            <a:r>
              <a:rPr sz="801" kern="0" spc="93" dirty="0">
                <a:solidFill>
                  <a:srgbClr val="313131"/>
                </a:solidFill>
                <a:latin typeface="Tahoma"/>
                <a:cs typeface="Tahoma"/>
              </a:rPr>
              <a:t> </a:t>
            </a:r>
            <a:r>
              <a:rPr sz="801" kern="0" dirty="0">
                <a:solidFill>
                  <a:srgbClr val="313131"/>
                </a:solidFill>
                <a:latin typeface="Tahoma"/>
                <a:cs typeface="Tahoma"/>
              </a:rPr>
              <a:t>state,</a:t>
            </a:r>
            <a:r>
              <a:rPr sz="801" kern="0" spc="89" dirty="0">
                <a:solidFill>
                  <a:srgbClr val="313131"/>
                </a:solidFill>
                <a:latin typeface="Tahoma"/>
                <a:cs typeface="Tahoma"/>
              </a:rPr>
              <a:t> </a:t>
            </a:r>
            <a:r>
              <a:rPr sz="801" kern="0" dirty="0">
                <a:solidFill>
                  <a:srgbClr val="313131"/>
                </a:solidFill>
                <a:latin typeface="Tahoma"/>
                <a:cs typeface="Tahoma"/>
              </a:rPr>
              <a:t>making</a:t>
            </a:r>
            <a:r>
              <a:rPr sz="801" kern="0" spc="89" dirty="0">
                <a:solidFill>
                  <a:srgbClr val="313131"/>
                </a:solidFill>
                <a:latin typeface="Tahoma"/>
                <a:cs typeface="Tahoma"/>
              </a:rPr>
              <a:t> </a:t>
            </a:r>
            <a:r>
              <a:rPr sz="801" kern="0" spc="21" dirty="0">
                <a:solidFill>
                  <a:srgbClr val="313131"/>
                </a:solidFill>
                <a:latin typeface="Tahoma"/>
                <a:cs typeface="Tahoma"/>
              </a:rPr>
              <a:t>in- </a:t>
            </a:r>
            <a:r>
              <a:rPr sz="801" kern="0" spc="46" dirty="0">
                <a:solidFill>
                  <a:srgbClr val="313131"/>
                </a:solidFill>
                <a:latin typeface="Tahoma"/>
                <a:cs typeface="Tahoma"/>
              </a:rPr>
              <a:t>person</a:t>
            </a:r>
            <a:r>
              <a:rPr sz="801" kern="0" spc="42" dirty="0">
                <a:solidFill>
                  <a:srgbClr val="313131"/>
                </a:solidFill>
                <a:latin typeface="Tahoma"/>
                <a:cs typeface="Tahoma"/>
              </a:rPr>
              <a:t> </a:t>
            </a:r>
            <a:r>
              <a:rPr sz="801" kern="0" spc="38" dirty="0">
                <a:solidFill>
                  <a:srgbClr val="313131"/>
                </a:solidFill>
                <a:latin typeface="Tahoma"/>
                <a:cs typeface="Tahoma"/>
              </a:rPr>
              <a:t>gatherings</a:t>
            </a:r>
            <a:r>
              <a:rPr sz="801" kern="0" spc="46" dirty="0">
                <a:solidFill>
                  <a:srgbClr val="313131"/>
                </a:solidFill>
                <a:latin typeface="Tahoma"/>
                <a:cs typeface="Tahoma"/>
              </a:rPr>
              <a:t> </a:t>
            </a:r>
            <a:r>
              <a:rPr sz="801" kern="0" dirty="0">
                <a:solidFill>
                  <a:srgbClr val="313131"/>
                </a:solidFill>
                <a:latin typeface="Tahoma"/>
                <a:cs typeface="Tahoma"/>
              </a:rPr>
              <a:t>more</a:t>
            </a:r>
            <a:r>
              <a:rPr sz="801" kern="0" spc="46" dirty="0">
                <a:solidFill>
                  <a:srgbClr val="313131"/>
                </a:solidFill>
                <a:latin typeface="Tahoma"/>
                <a:cs typeface="Tahoma"/>
              </a:rPr>
              <a:t> </a:t>
            </a:r>
            <a:r>
              <a:rPr sz="801" kern="0" spc="-8" dirty="0">
                <a:solidFill>
                  <a:srgbClr val="313131"/>
                </a:solidFill>
                <a:latin typeface="Tahoma"/>
                <a:cs typeface="Tahoma"/>
              </a:rPr>
              <a:t>challenging.</a:t>
            </a:r>
            <a:endParaRPr sz="801" kern="0">
              <a:solidFill>
                <a:sysClr val="windowText" lastClr="000000"/>
              </a:solidFill>
              <a:latin typeface="Tahoma"/>
              <a:cs typeface="Tahoma"/>
            </a:endParaRPr>
          </a:p>
        </p:txBody>
      </p:sp>
      <p:sp>
        <p:nvSpPr>
          <p:cNvPr id="8" name="object 8"/>
          <p:cNvSpPr txBox="1"/>
          <p:nvPr/>
        </p:nvSpPr>
        <p:spPr>
          <a:xfrm>
            <a:off x="4305109" y="4031981"/>
            <a:ext cx="3425116" cy="641412"/>
          </a:xfrm>
          <a:prstGeom prst="rect">
            <a:avLst/>
          </a:prstGeom>
        </p:spPr>
        <p:txBody>
          <a:bodyPr vert="horz" wrap="square" lIns="0" tIns="10178" rIns="0" bIns="0" rtlCol="0">
            <a:spAutoFit/>
          </a:bodyPr>
          <a:lstStyle/>
          <a:p>
            <a:pPr marL="10714" marR="4285" defTabSz="771388">
              <a:lnSpc>
                <a:spcPct val="131600"/>
              </a:lnSpc>
              <a:spcBef>
                <a:spcPts val="80"/>
              </a:spcBef>
            </a:pPr>
            <a:r>
              <a:rPr sz="801" kern="0" spc="46" dirty="0">
                <a:solidFill>
                  <a:srgbClr val="313131"/>
                </a:solidFill>
                <a:latin typeface="Tahoma"/>
                <a:cs typeface="Tahoma"/>
              </a:rPr>
              <a:t>The</a:t>
            </a:r>
            <a:r>
              <a:rPr sz="801" kern="0" spc="25" dirty="0">
                <a:solidFill>
                  <a:srgbClr val="313131"/>
                </a:solidFill>
                <a:latin typeface="Tahoma"/>
                <a:cs typeface="Tahoma"/>
              </a:rPr>
              <a:t> </a:t>
            </a:r>
            <a:r>
              <a:rPr sz="801" kern="0" spc="72" dirty="0">
                <a:solidFill>
                  <a:srgbClr val="313131"/>
                </a:solidFill>
                <a:latin typeface="Tahoma"/>
                <a:cs typeface="Tahoma"/>
              </a:rPr>
              <a:t>NFN</a:t>
            </a:r>
            <a:r>
              <a:rPr sz="801" kern="0" spc="25" dirty="0">
                <a:solidFill>
                  <a:srgbClr val="313131"/>
                </a:solidFill>
                <a:latin typeface="Tahoma"/>
                <a:cs typeface="Tahoma"/>
              </a:rPr>
              <a:t> </a:t>
            </a:r>
            <a:r>
              <a:rPr sz="801" kern="0" dirty="0">
                <a:solidFill>
                  <a:srgbClr val="313131"/>
                </a:solidFill>
                <a:latin typeface="Tahoma"/>
                <a:cs typeface="Tahoma"/>
              </a:rPr>
              <a:t>Region</a:t>
            </a:r>
            <a:r>
              <a:rPr sz="801" kern="0" spc="25" dirty="0">
                <a:solidFill>
                  <a:srgbClr val="313131"/>
                </a:solidFill>
                <a:latin typeface="Tahoma"/>
                <a:cs typeface="Tahoma"/>
              </a:rPr>
              <a:t> </a:t>
            </a:r>
            <a:r>
              <a:rPr sz="801" kern="0" spc="42" dirty="0">
                <a:solidFill>
                  <a:srgbClr val="313131"/>
                </a:solidFill>
                <a:latin typeface="Tahoma"/>
                <a:cs typeface="Tahoma"/>
              </a:rPr>
              <a:t>also</a:t>
            </a:r>
            <a:r>
              <a:rPr sz="801" kern="0" spc="25" dirty="0">
                <a:solidFill>
                  <a:srgbClr val="313131"/>
                </a:solidFill>
                <a:latin typeface="Tahoma"/>
                <a:cs typeface="Tahoma"/>
              </a:rPr>
              <a:t> </a:t>
            </a:r>
            <a:r>
              <a:rPr sz="801" kern="0" spc="46" dirty="0">
                <a:solidFill>
                  <a:srgbClr val="313131"/>
                </a:solidFill>
                <a:latin typeface="Tahoma"/>
                <a:cs typeface="Tahoma"/>
              </a:rPr>
              <a:t>has</a:t>
            </a:r>
            <a:r>
              <a:rPr sz="801" kern="0" spc="25" dirty="0">
                <a:solidFill>
                  <a:srgbClr val="313131"/>
                </a:solidFill>
                <a:latin typeface="Tahoma"/>
                <a:cs typeface="Tahoma"/>
              </a:rPr>
              <a:t> </a:t>
            </a:r>
            <a:r>
              <a:rPr sz="801" kern="0" dirty="0">
                <a:solidFill>
                  <a:srgbClr val="313131"/>
                </a:solidFill>
                <a:latin typeface="Tahoma"/>
                <a:cs typeface="Tahoma"/>
              </a:rPr>
              <a:t>a</a:t>
            </a:r>
            <a:r>
              <a:rPr sz="801" kern="0" spc="25" dirty="0">
                <a:solidFill>
                  <a:srgbClr val="313131"/>
                </a:solidFill>
                <a:latin typeface="Tahoma"/>
                <a:cs typeface="Tahoma"/>
              </a:rPr>
              <a:t> </a:t>
            </a:r>
            <a:r>
              <a:rPr sz="801" kern="0" spc="46" dirty="0">
                <a:solidFill>
                  <a:srgbClr val="313131"/>
                </a:solidFill>
                <a:latin typeface="Tahoma"/>
                <a:cs typeface="Tahoma"/>
              </a:rPr>
              <a:t>diverse</a:t>
            </a:r>
            <a:r>
              <a:rPr sz="801" kern="0" spc="25" dirty="0">
                <a:solidFill>
                  <a:srgbClr val="313131"/>
                </a:solidFill>
                <a:latin typeface="Tahoma"/>
                <a:cs typeface="Tahoma"/>
              </a:rPr>
              <a:t> </a:t>
            </a:r>
            <a:r>
              <a:rPr sz="801" kern="0" spc="51" dirty="0">
                <a:solidFill>
                  <a:srgbClr val="313131"/>
                </a:solidFill>
                <a:latin typeface="Tahoma"/>
                <a:cs typeface="Tahoma"/>
              </a:rPr>
              <a:t>economy</a:t>
            </a:r>
            <a:r>
              <a:rPr sz="801" kern="0" spc="25" dirty="0">
                <a:solidFill>
                  <a:srgbClr val="313131"/>
                </a:solidFill>
                <a:latin typeface="Tahoma"/>
                <a:cs typeface="Tahoma"/>
              </a:rPr>
              <a:t> </a:t>
            </a:r>
            <a:r>
              <a:rPr sz="801" kern="0" dirty="0">
                <a:solidFill>
                  <a:srgbClr val="313131"/>
                </a:solidFill>
                <a:latin typeface="Tahoma"/>
                <a:cs typeface="Tahoma"/>
              </a:rPr>
              <a:t>that</a:t>
            </a:r>
            <a:r>
              <a:rPr sz="801" kern="0" spc="25" dirty="0">
                <a:solidFill>
                  <a:srgbClr val="313131"/>
                </a:solidFill>
                <a:latin typeface="Tahoma"/>
                <a:cs typeface="Tahoma"/>
              </a:rPr>
              <a:t> </a:t>
            </a:r>
            <a:r>
              <a:rPr sz="801" kern="0" spc="42" dirty="0">
                <a:solidFill>
                  <a:srgbClr val="313131"/>
                </a:solidFill>
                <a:latin typeface="Tahoma"/>
                <a:cs typeface="Tahoma"/>
              </a:rPr>
              <a:t>includes</a:t>
            </a:r>
            <a:r>
              <a:rPr sz="801" kern="0" spc="25" dirty="0">
                <a:solidFill>
                  <a:srgbClr val="313131"/>
                </a:solidFill>
                <a:latin typeface="Tahoma"/>
                <a:cs typeface="Tahoma"/>
              </a:rPr>
              <a:t> </a:t>
            </a:r>
            <a:r>
              <a:rPr sz="801" kern="0" spc="42" dirty="0">
                <a:solidFill>
                  <a:srgbClr val="313131"/>
                </a:solidFill>
                <a:latin typeface="Tahoma"/>
                <a:cs typeface="Tahoma"/>
              </a:rPr>
              <a:t>both</a:t>
            </a:r>
            <a:r>
              <a:rPr sz="801" kern="0" spc="25" dirty="0">
                <a:solidFill>
                  <a:srgbClr val="313131"/>
                </a:solidFill>
                <a:latin typeface="Tahoma"/>
                <a:cs typeface="Tahoma"/>
              </a:rPr>
              <a:t> </a:t>
            </a:r>
            <a:r>
              <a:rPr sz="801" kern="0" spc="-8" dirty="0">
                <a:solidFill>
                  <a:srgbClr val="313131"/>
                </a:solidFill>
                <a:latin typeface="Tahoma"/>
                <a:cs typeface="Tahoma"/>
              </a:rPr>
              <a:t>large </a:t>
            </a:r>
            <a:r>
              <a:rPr sz="801" kern="0" spc="46" dirty="0">
                <a:solidFill>
                  <a:srgbClr val="313131"/>
                </a:solidFill>
                <a:latin typeface="Tahoma"/>
                <a:cs typeface="Tahoma"/>
              </a:rPr>
              <a:t>and</a:t>
            </a:r>
            <a:r>
              <a:rPr sz="801" kern="0" spc="135" dirty="0">
                <a:solidFill>
                  <a:srgbClr val="313131"/>
                </a:solidFill>
                <a:latin typeface="Tahoma"/>
                <a:cs typeface="Tahoma"/>
              </a:rPr>
              <a:t> </a:t>
            </a:r>
            <a:r>
              <a:rPr sz="801" kern="0" dirty="0">
                <a:solidFill>
                  <a:srgbClr val="313131"/>
                </a:solidFill>
                <a:latin typeface="Tahoma"/>
                <a:cs typeface="Tahoma"/>
              </a:rPr>
              <a:t>small</a:t>
            </a:r>
            <a:r>
              <a:rPr sz="801" kern="0" spc="139" dirty="0">
                <a:solidFill>
                  <a:srgbClr val="313131"/>
                </a:solidFill>
                <a:latin typeface="Tahoma"/>
                <a:cs typeface="Tahoma"/>
              </a:rPr>
              <a:t> </a:t>
            </a:r>
            <a:r>
              <a:rPr sz="801" kern="0" spc="51" dirty="0">
                <a:solidFill>
                  <a:srgbClr val="313131"/>
                </a:solidFill>
                <a:latin typeface="Tahoma"/>
                <a:cs typeface="Tahoma"/>
              </a:rPr>
              <a:t>businesses</a:t>
            </a:r>
            <a:r>
              <a:rPr sz="801" kern="0" spc="139" dirty="0">
                <a:solidFill>
                  <a:srgbClr val="313131"/>
                </a:solidFill>
                <a:latin typeface="Tahoma"/>
                <a:cs typeface="Tahoma"/>
              </a:rPr>
              <a:t> </a:t>
            </a:r>
            <a:r>
              <a:rPr sz="801" kern="0" dirty="0">
                <a:solidFill>
                  <a:srgbClr val="313131"/>
                </a:solidFill>
                <a:latin typeface="Tahoma"/>
                <a:cs typeface="Tahoma"/>
              </a:rPr>
              <a:t>in</a:t>
            </a:r>
            <a:r>
              <a:rPr sz="801" kern="0" spc="139" dirty="0">
                <a:solidFill>
                  <a:srgbClr val="313131"/>
                </a:solidFill>
                <a:latin typeface="Tahoma"/>
                <a:cs typeface="Tahoma"/>
              </a:rPr>
              <a:t> </a:t>
            </a:r>
            <a:r>
              <a:rPr sz="801" kern="0" dirty="0">
                <a:solidFill>
                  <a:srgbClr val="313131"/>
                </a:solidFill>
                <a:latin typeface="Tahoma"/>
                <a:cs typeface="Tahoma"/>
              </a:rPr>
              <a:t>manufacturing,</a:t>
            </a:r>
            <a:r>
              <a:rPr sz="801" kern="0" spc="135" dirty="0">
                <a:solidFill>
                  <a:srgbClr val="313131"/>
                </a:solidFill>
                <a:latin typeface="Tahoma"/>
                <a:cs typeface="Tahoma"/>
              </a:rPr>
              <a:t> </a:t>
            </a:r>
            <a:r>
              <a:rPr sz="801" kern="0" dirty="0">
                <a:solidFill>
                  <a:srgbClr val="313131"/>
                </a:solidFill>
                <a:latin typeface="Tahoma"/>
                <a:cs typeface="Tahoma"/>
              </a:rPr>
              <a:t>agriculture,</a:t>
            </a:r>
            <a:r>
              <a:rPr sz="801" kern="0" spc="139" dirty="0">
                <a:solidFill>
                  <a:srgbClr val="313131"/>
                </a:solidFill>
                <a:latin typeface="Tahoma"/>
                <a:cs typeface="Tahoma"/>
              </a:rPr>
              <a:t> </a:t>
            </a:r>
            <a:r>
              <a:rPr sz="801" kern="0" spc="42" dirty="0">
                <a:solidFill>
                  <a:srgbClr val="313131"/>
                </a:solidFill>
                <a:latin typeface="Tahoma"/>
                <a:cs typeface="Tahoma"/>
              </a:rPr>
              <a:t>services,</a:t>
            </a:r>
            <a:r>
              <a:rPr sz="801" kern="0" spc="139" dirty="0">
                <a:solidFill>
                  <a:srgbClr val="313131"/>
                </a:solidFill>
                <a:latin typeface="Tahoma"/>
                <a:cs typeface="Tahoma"/>
              </a:rPr>
              <a:t> </a:t>
            </a:r>
            <a:r>
              <a:rPr sz="801" kern="0" spc="-8" dirty="0">
                <a:solidFill>
                  <a:srgbClr val="313131"/>
                </a:solidFill>
                <a:latin typeface="Tahoma"/>
                <a:cs typeface="Tahoma"/>
              </a:rPr>
              <a:t>retail </a:t>
            </a:r>
            <a:r>
              <a:rPr sz="801" kern="0" spc="46" dirty="0">
                <a:solidFill>
                  <a:srgbClr val="313131"/>
                </a:solidFill>
                <a:latin typeface="Tahoma"/>
                <a:cs typeface="Tahoma"/>
              </a:rPr>
              <a:t>and</a:t>
            </a:r>
            <a:r>
              <a:rPr sz="801" kern="0" spc="114" dirty="0">
                <a:solidFill>
                  <a:srgbClr val="313131"/>
                </a:solidFill>
                <a:latin typeface="Tahoma"/>
                <a:cs typeface="Tahoma"/>
              </a:rPr>
              <a:t> </a:t>
            </a:r>
            <a:r>
              <a:rPr sz="801" kern="0" dirty="0">
                <a:solidFill>
                  <a:srgbClr val="313131"/>
                </a:solidFill>
                <a:latin typeface="Tahoma"/>
                <a:cs typeface="Tahoma"/>
              </a:rPr>
              <a:t>tourism,</a:t>
            </a:r>
            <a:r>
              <a:rPr sz="801" kern="0" spc="118" dirty="0">
                <a:solidFill>
                  <a:srgbClr val="313131"/>
                </a:solidFill>
                <a:latin typeface="Tahoma"/>
                <a:cs typeface="Tahoma"/>
              </a:rPr>
              <a:t> </a:t>
            </a:r>
            <a:r>
              <a:rPr sz="801" kern="0" dirty="0">
                <a:solidFill>
                  <a:srgbClr val="313131"/>
                </a:solidFill>
                <a:latin typeface="Tahoma"/>
                <a:cs typeface="Tahoma"/>
              </a:rPr>
              <a:t>information</a:t>
            </a:r>
            <a:r>
              <a:rPr sz="801" kern="0" spc="118" dirty="0">
                <a:solidFill>
                  <a:srgbClr val="313131"/>
                </a:solidFill>
                <a:latin typeface="Tahoma"/>
                <a:cs typeface="Tahoma"/>
              </a:rPr>
              <a:t> </a:t>
            </a:r>
            <a:r>
              <a:rPr sz="801" kern="0" spc="38" dirty="0">
                <a:solidFill>
                  <a:srgbClr val="313131"/>
                </a:solidFill>
                <a:latin typeface="Tahoma"/>
                <a:cs typeface="Tahoma"/>
              </a:rPr>
              <a:t>technology,</a:t>
            </a:r>
            <a:r>
              <a:rPr sz="801" kern="0" spc="118" dirty="0">
                <a:solidFill>
                  <a:srgbClr val="313131"/>
                </a:solidFill>
                <a:latin typeface="Tahoma"/>
                <a:cs typeface="Tahoma"/>
              </a:rPr>
              <a:t> </a:t>
            </a:r>
            <a:r>
              <a:rPr sz="801" kern="0" dirty="0">
                <a:solidFill>
                  <a:srgbClr val="313131"/>
                </a:solidFill>
                <a:latin typeface="Tahoma"/>
                <a:cs typeface="Tahoma"/>
              </a:rPr>
              <a:t>health,</a:t>
            </a:r>
            <a:r>
              <a:rPr sz="801" kern="0" spc="118" dirty="0">
                <a:solidFill>
                  <a:srgbClr val="313131"/>
                </a:solidFill>
                <a:latin typeface="Tahoma"/>
                <a:cs typeface="Tahoma"/>
              </a:rPr>
              <a:t> </a:t>
            </a:r>
            <a:r>
              <a:rPr sz="801" kern="0" spc="38" dirty="0">
                <a:solidFill>
                  <a:srgbClr val="313131"/>
                </a:solidFill>
                <a:latin typeface="Tahoma"/>
                <a:cs typeface="Tahoma"/>
              </a:rPr>
              <a:t>education,</a:t>
            </a:r>
            <a:r>
              <a:rPr sz="801" kern="0" spc="118" dirty="0">
                <a:solidFill>
                  <a:srgbClr val="313131"/>
                </a:solidFill>
                <a:latin typeface="Tahoma"/>
                <a:cs typeface="Tahoma"/>
              </a:rPr>
              <a:t> </a:t>
            </a:r>
            <a:r>
              <a:rPr sz="801" kern="0" spc="25" dirty="0">
                <a:solidFill>
                  <a:srgbClr val="313131"/>
                </a:solidFill>
                <a:latin typeface="Tahoma"/>
                <a:cs typeface="Tahoma"/>
              </a:rPr>
              <a:t>and </a:t>
            </a:r>
            <a:r>
              <a:rPr sz="801" kern="0" spc="-8" dirty="0">
                <a:solidFill>
                  <a:srgbClr val="313131"/>
                </a:solidFill>
                <a:latin typeface="Tahoma"/>
                <a:cs typeface="Tahoma"/>
              </a:rPr>
              <a:t>government.</a:t>
            </a:r>
            <a:endParaRPr sz="801" kern="0">
              <a:solidFill>
                <a:sysClr val="windowText" lastClr="000000"/>
              </a:solidFill>
              <a:latin typeface="Tahoma"/>
              <a:cs typeface="Tahoma"/>
            </a:endParaRPr>
          </a:p>
        </p:txBody>
      </p:sp>
      <p:sp>
        <p:nvSpPr>
          <p:cNvPr id="9" name="object 9"/>
          <p:cNvSpPr txBox="1"/>
          <p:nvPr/>
        </p:nvSpPr>
        <p:spPr>
          <a:xfrm>
            <a:off x="8138717" y="1146728"/>
            <a:ext cx="3446007" cy="641412"/>
          </a:xfrm>
          <a:prstGeom prst="rect">
            <a:avLst/>
          </a:prstGeom>
        </p:spPr>
        <p:txBody>
          <a:bodyPr vert="horz" wrap="square" lIns="0" tIns="10178" rIns="0" bIns="0" rtlCol="0">
            <a:spAutoFit/>
          </a:bodyPr>
          <a:lstStyle/>
          <a:p>
            <a:pPr marL="10714" marR="4285" defTabSz="771388">
              <a:lnSpc>
                <a:spcPct val="131600"/>
              </a:lnSpc>
              <a:spcBef>
                <a:spcPts val="80"/>
              </a:spcBef>
            </a:pPr>
            <a:r>
              <a:rPr sz="801" b="1" kern="0" spc="-8" dirty="0">
                <a:solidFill>
                  <a:srgbClr val="004056"/>
                </a:solidFill>
                <a:latin typeface="Tahoma"/>
                <a:cs typeface="Tahoma"/>
              </a:rPr>
              <a:t>Broadband</a:t>
            </a:r>
            <a:r>
              <a:rPr sz="801" kern="0" spc="-8" dirty="0">
                <a:solidFill>
                  <a:srgbClr val="313131"/>
                </a:solidFill>
                <a:latin typeface="Tahoma"/>
                <a:cs typeface="Tahoma"/>
              </a:rPr>
              <a:t>.</a:t>
            </a:r>
            <a:r>
              <a:rPr sz="801" kern="0" spc="76" dirty="0">
                <a:solidFill>
                  <a:srgbClr val="313131"/>
                </a:solidFill>
                <a:latin typeface="Tahoma"/>
                <a:cs typeface="Tahoma"/>
              </a:rPr>
              <a:t> </a:t>
            </a:r>
            <a:r>
              <a:rPr sz="801" kern="0" dirty="0">
                <a:solidFill>
                  <a:srgbClr val="313131"/>
                </a:solidFill>
                <a:latin typeface="Tahoma"/>
                <a:cs typeface="Tahoma"/>
              </a:rPr>
              <a:t>Availability</a:t>
            </a:r>
            <a:r>
              <a:rPr sz="801" kern="0" spc="80" dirty="0">
                <a:solidFill>
                  <a:srgbClr val="313131"/>
                </a:solidFill>
                <a:latin typeface="Tahoma"/>
                <a:cs typeface="Tahoma"/>
              </a:rPr>
              <a:t> </a:t>
            </a:r>
            <a:r>
              <a:rPr sz="801" kern="0" spc="46" dirty="0">
                <a:solidFill>
                  <a:srgbClr val="313131"/>
                </a:solidFill>
                <a:latin typeface="Tahoma"/>
                <a:cs typeface="Tahoma"/>
              </a:rPr>
              <a:t>and</a:t>
            </a:r>
            <a:r>
              <a:rPr sz="801" kern="0" spc="80" dirty="0">
                <a:solidFill>
                  <a:srgbClr val="313131"/>
                </a:solidFill>
                <a:latin typeface="Tahoma"/>
                <a:cs typeface="Tahoma"/>
              </a:rPr>
              <a:t> </a:t>
            </a:r>
            <a:r>
              <a:rPr sz="801" kern="0" dirty="0">
                <a:solidFill>
                  <a:srgbClr val="313131"/>
                </a:solidFill>
                <a:latin typeface="Tahoma"/>
                <a:cs typeface="Tahoma"/>
              </a:rPr>
              <a:t>quality</a:t>
            </a:r>
            <a:r>
              <a:rPr sz="801" kern="0" spc="80" dirty="0">
                <a:solidFill>
                  <a:srgbClr val="313131"/>
                </a:solidFill>
                <a:latin typeface="Tahoma"/>
                <a:cs typeface="Tahoma"/>
              </a:rPr>
              <a:t> </a:t>
            </a:r>
            <a:r>
              <a:rPr sz="801" kern="0" spc="46" dirty="0">
                <a:solidFill>
                  <a:srgbClr val="313131"/>
                </a:solidFill>
                <a:latin typeface="Tahoma"/>
                <a:cs typeface="Tahoma"/>
              </a:rPr>
              <a:t>of</a:t>
            </a:r>
            <a:r>
              <a:rPr sz="801" kern="0" spc="76" dirty="0">
                <a:solidFill>
                  <a:srgbClr val="313131"/>
                </a:solidFill>
                <a:latin typeface="Tahoma"/>
                <a:cs typeface="Tahoma"/>
              </a:rPr>
              <a:t> </a:t>
            </a:r>
            <a:r>
              <a:rPr sz="801" kern="0" spc="46" dirty="0">
                <a:solidFill>
                  <a:srgbClr val="313131"/>
                </a:solidFill>
                <a:latin typeface="Tahoma"/>
                <a:cs typeface="Tahoma"/>
                <a:hlinkClick r:id="rId2"/>
              </a:rPr>
              <a:t>broadband</a:t>
            </a:r>
            <a:r>
              <a:rPr sz="801" kern="0" spc="80" dirty="0">
                <a:solidFill>
                  <a:srgbClr val="313131"/>
                </a:solidFill>
                <a:latin typeface="Tahoma"/>
                <a:cs typeface="Tahoma"/>
                <a:hlinkClick r:id="rId2"/>
              </a:rPr>
              <a:t> </a:t>
            </a:r>
            <a:r>
              <a:rPr sz="801" kern="0" spc="51" dirty="0">
                <a:solidFill>
                  <a:srgbClr val="313131"/>
                </a:solidFill>
                <a:latin typeface="Tahoma"/>
                <a:cs typeface="Tahoma"/>
                <a:hlinkClick r:id="rId2"/>
              </a:rPr>
              <a:t>service</a:t>
            </a:r>
            <a:r>
              <a:rPr sz="801" kern="0" spc="80" dirty="0">
                <a:solidFill>
                  <a:srgbClr val="313131"/>
                </a:solidFill>
                <a:latin typeface="Tahoma"/>
                <a:cs typeface="Tahoma"/>
              </a:rPr>
              <a:t> </a:t>
            </a:r>
            <a:r>
              <a:rPr sz="801" kern="0" dirty="0">
                <a:solidFill>
                  <a:srgbClr val="313131"/>
                </a:solidFill>
                <a:latin typeface="Tahoma"/>
                <a:cs typeface="Tahoma"/>
              </a:rPr>
              <a:t>is</a:t>
            </a:r>
            <a:r>
              <a:rPr sz="801" kern="0" spc="80" dirty="0">
                <a:solidFill>
                  <a:srgbClr val="313131"/>
                </a:solidFill>
                <a:latin typeface="Tahoma"/>
                <a:cs typeface="Tahoma"/>
              </a:rPr>
              <a:t> </a:t>
            </a:r>
            <a:r>
              <a:rPr sz="801" kern="0" spc="30" dirty="0">
                <a:solidFill>
                  <a:srgbClr val="313131"/>
                </a:solidFill>
                <a:latin typeface="Tahoma"/>
                <a:cs typeface="Tahoma"/>
              </a:rPr>
              <a:t>much </a:t>
            </a:r>
            <a:r>
              <a:rPr sz="801" kern="0" dirty="0">
                <a:solidFill>
                  <a:srgbClr val="313131"/>
                </a:solidFill>
                <a:latin typeface="Tahoma"/>
                <a:cs typeface="Tahoma"/>
              </a:rPr>
              <a:t>more</a:t>
            </a:r>
            <a:r>
              <a:rPr sz="801" kern="0" spc="93" dirty="0">
                <a:solidFill>
                  <a:srgbClr val="313131"/>
                </a:solidFill>
                <a:latin typeface="Tahoma"/>
                <a:cs typeface="Tahoma"/>
              </a:rPr>
              <a:t> </a:t>
            </a:r>
            <a:r>
              <a:rPr sz="801" kern="0" spc="42" dirty="0">
                <a:solidFill>
                  <a:srgbClr val="313131"/>
                </a:solidFill>
                <a:latin typeface="Tahoma"/>
                <a:cs typeface="Tahoma"/>
              </a:rPr>
              <a:t>robust</a:t>
            </a:r>
            <a:r>
              <a:rPr sz="801" kern="0" spc="93" dirty="0">
                <a:solidFill>
                  <a:srgbClr val="313131"/>
                </a:solidFill>
                <a:latin typeface="Tahoma"/>
                <a:cs typeface="Tahoma"/>
              </a:rPr>
              <a:t> </a:t>
            </a:r>
            <a:r>
              <a:rPr sz="801" kern="0" dirty="0">
                <a:solidFill>
                  <a:srgbClr val="313131"/>
                </a:solidFill>
                <a:latin typeface="Tahoma"/>
                <a:cs typeface="Tahoma"/>
              </a:rPr>
              <a:t>in</a:t>
            </a:r>
            <a:r>
              <a:rPr sz="801" kern="0" spc="93" dirty="0">
                <a:solidFill>
                  <a:srgbClr val="313131"/>
                </a:solidFill>
                <a:latin typeface="Tahoma"/>
                <a:cs typeface="Tahoma"/>
              </a:rPr>
              <a:t> </a:t>
            </a:r>
            <a:r>
              <a:rPr sz="801" kern="0" dirty="0">
                <a:solidFill>
                  <a:srgbClr val="313131"/>
                </a:solidFill>
                <a:latin typeface="Tahoma"/>
                <a:cs typeface="Tahoma"/>
              </a:rPr>
              <a:t>the</a:t>
            </a:r>
            <a:r>
              <a:rPr sz="801" kern="0" spc="93" dirty="0">
                <a:solidFill>
                  <a:srgbClr val="313131"/>
                </a:solidFill>
                <a:latin typeface="Tahoma"/>
                <a:cs typeface="Tahoma"/>
              </a:rPr>
              <a:t> </a:t>
            </a:r>
            <a:r>
              <a:rPr sz="801" kern="0" dirty="0">
                <a:solidFill>
                  <a:srgbClr val="313131"/>
                </a:solidFill>
                <a:latin typeface="Tahoma"/>
                <a:cs typeface="Tahoma"/>
              </a:rPr>
              <a:t>more</a:t>
            </a:r>
            <a:r>
              <a:rPr sz="801" kern="0" spc="93" dirty="0">
                <a:solidFill>
                  <a:srgbClr val="313131"/>
                </a:solidFill>
                <a:latin typeface="Tahoma"/>
                <a:cs typeface="Tahoma"/>
              </a:rPr>
              <a:t> </a:t>
            </a:r>
            <a:r>
              <a:rPr sz="801" kern="0" dirty="0">
                <a:solidFill>
                  <a:srgbClr val="313131"/>
                </a:solidFill>
                <a:latin typeface="Tahoma"/>
                <a:cs typeface="Tahoma"/>
              </a:rPr>
              <a:t>urban</a:t>
            </a:r>
            <a:r>
              <a:rPr sz="801" kern="0" spc="93" dirty="0">
                <a:solidFill>
                  <a:srgbClr val="313131"/>
                </a:solidFill>
                <a:latin typeface="Tahoma"/>
                <a:cs typeface="Tahoma"/>
              </a:rPr>
              <a:t> </a:t>
            </a:r>
            <a:r>
              <a:rPr sz="801" kern="0" dirty="0">
                <a:solidFill>
                  <a:srgbClr val="313131"/>
                </a:solidFill>
                <a:latin typeface="Tahoma"/>
                <a:cs typeface="Tahoma"/>
              </a:rPr>
              <a:t>areas.</a:t>
            </a:r>
            <a:r>
              <a:rPr sz="801" kern="0" spc="93" dirty="0">
                <a:solidFill>
                  <a:srgbClr val="313131"/>
                </a:solidFill>
                <a:latin typeface="Tahoma"/>
                <a:cs typeface="Tahoma"/>
              </a:rPr>
              <a:t> </a:t>
            </a:r>
            <a:r>
              <a:rPr sz="801" kern="0" spc="-17" dirty="0">
                <a:solidFill>
                  <a:srgbClr val="313131"/>
                </a:solidFill>
                <a:latin typeface="Tahoma"/>
                <a:cs typeface="Tahoma"/>
              </a:rPr>
              <a:t>In</a:t>
            </a:r>
            <a:r>
              <a:rPr sz="801" kern="0" spc="93" dirty="0">
                <a:solidFill>
                  <a:srgbClr val="313131"/>
                </a:solidFill>
                <a:latin typeface="Tahoma"/>
                <a:cs typeface="Tahoma"/>
              </a:rPr>
              <a:t> </a:t>
            </a:r>
            <a:r>
              <a:rPr sz="801" kern="0" dirty="0">
                <a:solidFill>
                  <a:srgbClr val="313131"/>
                </a:solidFill>
                <a:latin typeface="Tahoma"/>
                <a:cs typeface="Tahoma"/>
              </a:rPr>
              <a:t>the</a:t>
            </a:r>
            <a:r>
              <a:rPr sz="801" kern="0" spc="93" dirty="0">
                <a:solidFill>
                  <a:srgbClr val="313131"/>
                </a:solidFill>
                <a:latin typeface="Tahoma"/>
                <a:cs typeface="Tahoma"/>
              </a:rPr>
              <a:t> </a:t>
            </a:r>
            <a:r>
              <a:rPr sz="801" kern="0" spc="38" dirty="0">
                <a:solidFill>
                  <a:srgbClr val="313131"/>
                </a:solidFill>
                <a:latin typeface="Tahoma"/>
                <a:cs typeface="Tahoma"/>
              </a:rPr>
              <a:t>increasingly</a:t>
            </a:r>
            <a:r>
              <a:rPr sz="801" kern="0" spc="93" dirty="0">
                <a:solidFill>
                  <a:srgbClr val="313131"/>
                </a:solidFill>
                <a:latin typeface="Tahoma"/>
                <a:cs typeface="Tahoma"/>
              </a:rPr>
              <a:t> </a:t>
            </a:r>
            <a:r>
              <a:rPr sz="801" kern="0" dirty="0">
                <a:solidFill>
                  <a:srgbClr val="313131"/>
                </a:solidFill>
                <a:latin typeface="Tahoma"/>
                <a:cs typeface="Tahoma"/>
              </a:rPr>
              <a:t>digital</a:t>
            </a:r>
            <a:r>
              <a:rPr sz="801" kern="0" spc="93" dirty="0">
                <a:solidFill>
                  <a:srgbClr val="313131"/>
                </a:solidFill>
                <a:latin typeface="Tahoma"/>
                <a:cs typeface="Tahoma"/>
              </a:rPr>
              <a:t> </a:t>
            </a:r>
            <a:r>
              <a:rPr sz="801" kern="0" spc="-8" dirty="0">
                <a:solidFill>
                  <a:srgbClr val="313131"/>
                </a:solidFill>
                <a:latin typeface="Tahoma"/>
                <a:cs typeface="Tahoma"/>
              </a:rPr>
              <a:t>world, </a:t>
            </a:r>
            <a:r>
              <a:rPr sz="801" kern="0" dirty="0">
                <a:solidFill>
                  <a:srgbClr val="313131"/>
                </a:solidFill>
                <a:latin typeface="Tahoma"/>
                <a:cs typeface="Tahoma"/>
              </a:rPr>
              <a:t>this</a:t>
            </a:r>
            <a:r>
              <a:rPr sz="801" kern="0" spc="38" dirty="0">
                <a:solidFill>
                  <a:srgbClr val="313131"/>
                </a:solidFill>
                <a:latin typeface="Tahoma"/>
                <a:cs typeface="Tahoma"/>
              </a:rPr>
              <a:t> disparity </a:t>
            </a:r>
            <a:r>
              <a:rPr sz="801" kern="0" spc="46" dirty="0">
                <a:solidFill>
                  <a:srgbClr val="313131"/>
                </a:solidFill>
                <a:latin typeface="Tahoma"/>
                <a:cs typeface="Tahoma"/>
              </a:rPr>
              <a:t>presents</a:t>
            </a:r>
            <a:r>
              <a:rPr sz="801" kern="0" spc="38" dirty="0">
                <a:solidFill>
                  <a:srgbClr val="313131"/>
                </a:solidFill>
                <a:latin typeface="Tahoma"/>
                <a:cs typeface="Tahoma"/>
              </a:rPr>
              <a:t> </a:t>
            </a:r>
            <a:r>
              <a:rPr sz="801" kern="0" spc="42" dirty="0">
                <a:solidFill>
                  <a:srgbClr val="313131"/>
                </a:solidFill>
                <a:latin typeface="Tahoma"/>
                <a:cs typeface="Tahoma"/>
              </a:rPr>
              <a:t>substantive</a:t>
            </a:r>
            <a:r>
              <a:rPr sz="801" kern="0" spc="38" dirty="0">
                <a:solidFill>
                  <a:srgbClr val="313131"/>
                </a:solidFill>
                <a:latin typeface="Tahoma"/>
                <a:cs typeface="Tahoma"/>
              </a:rPr>
              <a:t> </a:t>
            </a:r>
            <a:r>
              <a:rPr sz="801" kern="0" spc="42" dirty="0">
                <a:solidFill>
                  <a:srgbClr val="313131"/>
                </a:solidFill>
                <a:latin typeface="Tahoma"/>
                <a:cs typeface="Tahoma"/>
              </a:rPr>
              <a:t>challenges</a:t>
            </a:r>
            <a:r>
              <a:rPr sz="801" kern="0" spc="38" dirty="0">
                <a:solidFill>
                  <a:srgbClr val="313131"/>
                </a:solidFill>
                <a:latin typeface="Tahoma"/>
                <a:cs typeface="Tahoma"/>
              </a:rPr>
              <a:t> </a:t>
            </a:r>
            <a:r>
              <a:rPr sz="801" kern="0" dirty="0">
                <a:solidFill>
                  <a:srgbClr val="313131"/>
                </a:solidFill>
                <a:latin typeface="Tahoma"/>
                <a:cs typeface="Tahoma"/>
              </a:rPr>
              <a:t>for</a:t>
            </a:r>
            <a:r>
              <a:rPr sz="801" kern="0" spc="42" dirty="0">
                <a:solidFill>
                  <a:srgbClr val="313131"/>
                </a:solidFill>
                <a:latin typeface="Tahoma"/>
                <a:cs typeface="Tahoma"/>
              </a:rPr>
              <a:t> </a:t>
            </a:r>
            <a:r>
              <a:rPr sz="801" kern="0" spc="30" dirty="0">
                <a:solidFill>
                  <a:srgbClr val="313131"/>
                </a:solidFill>
                <a:latin typeface="Tahoma"/>
                <a:cs typeface="Tahoma"/>
              </a:rPr>
              <a:t>students, </a:t>
            </a:r>
            <a:r>
              <a:rPr sz="801" kern="0" spc="46" dirty="0">
                <a:solidFill>
                  <a:srgbClr val="313131"/>
                </a:solidFill>
                <a:latin typeface="Tahoma"/>
                <a:cs typeface="Tahoma"/>
              </a:rPr>
              <a:t>businesses,</a:t>
            </a:r>
            <a:r>
              <a:rPr sz="801" kern="0" spc="30" dirty="0">
                <a:solidFill>
                  <a:srgbClr val="313131"/>
                </a:solidFill>
                <a:latin typeface="Tahoma"/>
                <a:cs typeface="Tahoma"/>
              </a:rPr>
              <a:t> </a:t>
            </a:r>
            <a:r>
              <a:rPr sz="801" kern="0" spc="46" dirty="0">
                <a:solidFill>
                  <a:srgbClr val="313131"/>
                </a:solidFill>
                <a:latin typeface="Tahoma"/>
                <a:cs typeface="Tahoma"/>
              </a:rPr>
              <a:t>and</a:t>
            </a:r>
            <a:r>
              <a:rPr sz="801" kern="0" spc="30" dirty="0">
                <a:solidFill>
                  <a:srgbClr val="313131"/>
                </a:solidFill>
                <a:latin typeface="Tahoma"/>
                <a:cs typeface="Tahoma"/>
              </a:rPr>
              <a:t> </a:t>
            </a:r>
            <a:r>
              <a:rPr sz="801" kern="0" dirty="0">
                <a:solidFill>
                  <a:srgbClr val="313131"/>
                </a:solidFill>
                <a:latin typeface="Tahoma"/>
                <a:cs typeface="Tahoma"/>
              </a:rPr>
              <a:t>training</a:t>
            </a:r>
            <a:r>
              <a:rPr sz="801" kern="0" spc="30" dirty="0">
                <a:solidFill>
                  <a:srgbClr val="313131"/>
                </a:solidFill>
                <a:latin typeface="Tahoma"/>
                <a:cs typeface="Tahoma"/>
              </a:rPr>
              <a:t> </a:t>
            </a:r>
            <a:r>
              <a:rPr sz="801" kern="0" spc="38" dirty="0">
                <a:solidFill>
                  <a:srgbClr val="313131"/>
                </a:solidFill>
                <a:latin typeface="Tahoma"/>
                <a:cs typeface="Tahoma"/>
              </a:rPr>
              <a:t>partners</a:t>
            </a:r>
            <a:r>
              <a:rPr sz="801" kern="0" spc="30" dirty="0">
                <a:solidFill>
                  <a:srgbClr val="313131"/>
                </a:solidFill>
                <a:latin typeface="Tahoma"/>
                <a:cs typeface="Tahoma"/>
              </a:rPr>
              <a:t> </a:t>
            </a:r>
            <a:r>
              <a:rPr sz="801" kern="0" spc="38" dirty="0">
                <a:solidFill>
                  <a:srgbClr val="313131"/>
                </a:solidFill>
                <a:latin typeface="Tahoma"/>
                <a:cs typeface="Tahoma"/>
              </a:rPr>
              <a:t>attempting</a:t>
            </a:r>
            <a:r>
              <a:rPr sz="801" kern="0" spc="34" dirty="0">
                <a:solidFill>
                  <a:srgbClr val="313131"/>
                </a:solidFill>
                <a:latin typeface="Tahoma"/>
                <a:cs typeface="Tahoma"/>
              </a:rPr>
              <a:t> </a:t>
            </a:r>
            <a:r>
              <a:rPr sz="801" kern="0" dirty="0">
                <a:solidFill>
                  <a:srgbClr val="313131"/>
                </a:solidFill>
                <a:latin typeface="Tahoma"/>
                <a:cs typeface="Tahoma"/>
              </a:rPr>
              <a:t>to</a:t>
            </a:r>
            <a:r>
              <a:rPr sz="801" kern="0" spc="30" dirty="0">
                <a:solidFill>
                  <a:srgbClr val="313131"/>
                </a:solidFill>
                <a:latin typeface="Tahoma"/>
                <a:cs typeface="Tahoma"/>
              </a:rPr>
              <a:t> </a:t>
            </a:r>
            <a:r>
              <a:rPr sz="801" kern="0" spc="42" dirty="0">
                <a:solidFill>
                  <a:srgbClr val="313131"/>
                </a:solidFill>
                <a:latin typeface="Tahoma"/>
                <a:cs typeface="Tahoma"/>
              </a:rPr>
              <a:t>provide</a:t>
            </a:r>
            <a:r>
              <a:rPr sz="801" kern="0" spc="30" dirty="0">
                <a:solidFill>
                  <a:srgbClr val="313131"/>
                </a:solidFill>
                <a:latin typeface="Tahoma"/>
                <a:cs typeface="Tahoma"/>
              </a:rPr>
              <a:t> </a:t>
            </a:r>
            <a:r>
              <a:rPr sz="801" kern="0" spc="34" dirty="0">
                <a:solidFill>
                  <a:srgbClr val="313131"/>
                </a:solidFill>
                <a:latin typeface="Tahoma"/>
                <a:cs typeface="Tahoma"/>
              </a:rPr>
              <a:t>services.</a:t>
            </a:r>
            <a:endParaRPr sz="801" kern="0">
              <a:solidFill>
                <a:sysClr val="windowText" lastClr="000000"/>
              </a:solidFill>
              <a:latin typeface="Tahoma"/>
              <a:cs typeface="Tahoma"/>
            </a:endParaRPr>
          </a:p>
        </p:txBody>
      </p:sp>
      <p:sp>
        <p:nvSpPr>
          <p:cNvPr id="10" name="object 10"/>
          <p:cNvSpPr txBox="1"/>
          <p:nvPr/>
        </p:nvSpPr>
        <p:spPr>
          <a:xfrm>
            <a:off x="8138717" y="2006678"/>
            <a:ext cx="3404761" cy="1129430"/>
          </a:xfrm>
          <a:prstGeom prst="rect">
            <a:avLst/>
          </a:prstGeom>
        </p:spPr>
        <p:txBody>
          <a:bodyPr vert="horz" wrap="square" lIns="0" tIns="10178" rIns="0" bIns="0" rtlCol="0">
            <a:spAutoFit/>
          </a:bodyPr>
          <a:lstStyle/>
          <a:p>
            <a:pPr marL="10714" marR="4285" defTabSz="771388">
              <a:lnSpc>
                <a:spcPct val="131600"/>
              </a:lnSpc>
              <a:spcBef>
                <a:spcPts val="80"/>
              </a:spcBef>
            </a:pPr>
            <a:r>
              <a:rPr sz="801" b="1" kern="0" spc="-21" dirty="0">
                <a:solidFill>
                  <a:srgbClr val="004056"/>
                </a:solidFill>
                <a:latin typeface="Tahoma"/>
                <a:cs typeface="Tahoma"/>
              </a:rPr>
              <a:t>Digital</a:t>
            </a:r>
            <a:r>
              <a:rPr sz="801" b="1" kern="0" spc="13" dirty="0">
                <a:solidFill>
                  <a:srgbClr val="004056"/>
                </a:solidFill>
                <a:latin typeface="Tahoma"/>
                <a:cs typeface="Tahoma"/>
              </a:rPr>
              <a:t> </a:t>
            </a:r>
            <a:r>
              <a:rPr sz="801" b="1" kern="0" dirty="0">
                <a:solidFill>
                  <a:srgbClr val="004056"/>
                </a:solidFill>
                <a:latin typeface="Tahoma"/>
                <a:cs typeface="Tahoma"/>
              </a:rPr>
              <a:t>Literacy</a:t>
            </a:r>
            <a:r>
              <a:rPr sz="801" kern="0" dirty="0">
                <a:solidFill>
                  <a:srgbClr val="004056"/>
                </a:solidFill>
                <a:latin typeface="Tahoma"/>
                <a:cs typeface="Tahoma"/>
              </a:rPr>
              <a:t>.</a:t>
            </a:r>
            <a:r>
              <a:rPr sz="801" kern="0" spc="34" dirty="0">
                <a:solidFill>
                  <a:srgbClr val="004056"/>
                </a:solidFill>
                <a:latin typeface="Tahoma"/>
                <a:cs typeface="Tahoma"/>
              </a:rPr>
              <a:t> </a:t>
            </a:r>
            <a:r>
              <a:rPr sz="801" kern="0" spc="72" dirty="0">
                <a:solidFill>
                  <a:srgbClr val="313131"/>
                </a:solidFill>
                <a:latin typeface="Tahoma"/>
                <a:cs typeface="Tahoma"/>
              </a:rPr>
              <a:t>Access</a:t>
            </a:r>
            <a:r>
              <a:rPr sz="801" kern="0" spc="34" dirty="0">
                <a:solidFill>
                  <a:srgbClr val="313131"/>
                </a:solidFill>
                <a:latin typeface="Tahoma"/>
                <a:cs typeface="Tahoma"/>
              </a:rPr>
              <a:t> </a:t>
            </a:r>
            <a:r>
              <a:rPr sz="801" kern="0" dirty="0">
                <a:solidFill>
                  <a:srgbClr val="313131"/>
                </a:solidFill>
                <a:latin typeface="Tahoma"/>
                <a:cs typeface="Tahoma"/>
              </a:rPr>
              <a:t>to</a:t>
            </a:r>
            <a:r>
              <a:rPr sz="801" kern="0" spc="34" dirty="0">
                <a:solidFill>
                  <a:srgbClr val="313131"/>
                </a:solidFill>
                <a:latin typeface="Tahoma"/>
                <a:cs typeface="Tahoma"/>
              </a:rPr>
              <a:t> </a:t>
            </a:r>
            <a:r>
              <a:rPr sz="801" kern="0" spc="46" dirty="0">
                <a:solidFill>
                  <a:srgbClr val="313131"/>
                </a:solidFill>
                <a:latin typeface="Tahoma"/>
                <a:cs typeface="Tahoma"/>
              </a:rPr>
              <a:t>broadband</a:t>
            </a:r>
            <a:r>
              <a:rPr sz="801" kern="0" spc="38" dirty="0">
                <a:solidFill>
                  <a:srgbClr val="313131"/>
                </a:solidFill>
                <a:latin typeface="Tahoma"/>
                <a:cs typeface="Tahoma"/>
              </a:rPr>
              <a:t> </a:t>
            </a:r>
            <a:r>
              <a:rPr sz="801" kern="0" dirty="0">
                <a:solidFill>
                  <a:srgbClr val="313131"/>
                </a:solidFill>
                <a:latin typeface="Tahoma"/>
                <a:cs typeface="Tahoma"/>
              </a:rPr>
              <a:t>is</a:t>
            </a:r>
            <a:r>
              <a:rPr sz="801" kern="0" spc="34" dirty="0">
                <a:solidFill>
                  <a:srgbClr val="313131"/>
                </a:solidFill>
                <a:latin typeface="Tahoma"/>
                <a:cs typeface="Tahoma"/>
              </a:rPr>
              <a:t> </a:t>
            </a:r>
            <a:r>
              <a:rPr sz="801" kern="0" dirty="0">
                <a:solidFill>
                  <a:srgbClr val="313131"/>
                </a:solidFill>
                <a:latin typeface="Tahoma"/>
                <a:cs typeface="Tahoma"/>
              </a:rPr>
              <a:t>not</a:t>
            </a:r>
            <a:r>
              <a:rPr sz="801" kern="0" spc="34" dirty="0">
                <a:solidFill>
                  <a:srgbClr val="313131"/>
                </a:solidFill>
                <a:latin typeface="Tahoma"/>
                <a:cs typeface="Tahoma"/>
              </a:rPr>
              <a:t> </a:t>
            </a:r>
            <a:r>
              <a:rPr sz="801" kern="0" dirty="0">
                <a:solidFill>
                  <a:srgbClr val="313131"/>
                </a:solidFill>
                <a:latin typeface="Tahoma"/>
                <a:cs typeface="Tahoma"/>
              </a:rPr>
              <a:t>just</a:t>
            </a:r>
            <a:r>
              <a:rPr sz="801" kern="0" spc="34" dirty="0">
                <a:solidFill>
                  <a:srgbClr val="313131"/>
                </a:solidFill>
                <a:latin typeface="Tahoma"/>
                <a:cs typeface="Tahoma"/>
              </a:rPr>
              <a:t> </a:t>
            </a:r>
            <a:r>
              <a:rPr sz="801" kern="0" dirty="0">
                <a:solidFill>
                  <a:srgbClr val="313131"/>
                </a:solidFill>
                <a:latin typeface="Tahoma"/>
                <a:cs typeface="Tahoma"/>
              </a:rPr>
              <a:t>an</a:t>
            </a:r>
            <a:r>
              <a:rPr sz="801" kern="0" spc="34" dirty="0">
                <a:solidFill>
                  <a:srgbClr val="313131"/>
                </a:solidFill>
                <a:latin typeface="Tahoma"/>
                <a:cs typeface="Tahoma"/>
              </a:rPr>
              <a:t> </a:t>
            </a:r>
            <a:r>
              <a:rPr sz="801" kern="0" spc="46" dirty="0">
                <a:solidFill>
                  <a:srgbClr val="313131"/>
                </a:solidFill>
                <a:latin typeface="Tahoma"/>
                <a:cs typeface="Tahoma"/>
              </a:rPr>
              <a:t>issue</a:t>
            </a:r>
            <a:r>
              <a:rPr sz="801" kern="0" spc="34" dirty="0">
                <a:solidFill>
                  <a:srgbClr val="313131"/>
                </a:solidFill>
                <a:latin typeface="Tahoma"/>
                <a:cs typeface="Tahoma"/>
              </a:rPr>
              <a:t> </a:t>
            </a:r>
            <a:r>
              <a:rPr sz="801" kern="0" dirty="0">
                <a:solidFill>
                  <a:srgbClr val="313131"/>
                </a:solidFill>
                <a:latin typeface="Tahoma"/>
                <a:cs typeface="Tahoma"/>
              </a:rPr>
              <a:t>for</a:t>
            </a:r>
            <a:r>
              <a:rPr sz="801" kern="0" spc="34" dirty="0">
                <a:solidFill>
                  <a:srgbClr val="313131"/>
                </a:solidFill>
                <a:latin typeface="Tahoma"/>
                <a:cs typeface="Tahoma"/>
              </a:rPr>
              <a:t> </a:t>
            </a:r>
            <a:r>
              <a:rPr sz="801" kern="0" spc="-8" dirty="0">
                <a:solidFill>
                  <a:srgbClr val="313131"/>
                </a:solidFill>
                <a:latin typeface="Tahoma"/>
                <a:cs typeface="Tahoma"/>
              </a:rPr>
              <a:t>rural </a:t>
            </a:r>
            <a:r>
              <a:rPr sz="801" kern="0" dirty="0">
                <a:solidFill>
                  <a:srgbClr val="313131"/>
                </a:solidFill>
                <a:latin typeface="Tahoma"/>
                <a:cs typeface="Tahoma"/>
              </a:rPr>
              <a:t>communities.</a:t>
            </a:r>
            <a:r>
              <a:rPr sz="801" kern="0" spc="67" dirty="0">
                <a:solidFill>
                  <a:srgbClr val="313131"/>
                </a:solidFill>
                <a:latin typeface="Tahoma"/>
                <a:cs typeface="Tahoma"/>
              </a:rPr>
              <a:t> </a:t>
            </a:r>
            <a:r>
              <a:rPr sz="801" kern="0" spc="38" dirty="0">
                <a:solidFill>
                  <a:srgbClr val="313131"/>
                </a:solidFill>
                <a:latin typeface="Tahoma"/>
                <a:cs typeface="Tahoma"/>
              </a:rPr>
              <a:t>Affordability</a:t>
            </a:r>
            <a:r>
              <a:rPr sz="801" kern="0" spc="67" dirty="0">
                <a:solidFill>
                  <a:srgbClr val="313131"/>
                </a:solidFill>
                <a:latin typeface="Tahoma"/>
                <a:cs typeface="Tahoma"/>
              </a:rPr>
              <a:t> </a:t>
            </a:r>
            <a:r>
              <a:rPr sz="801" kern="0" spc="46" dirty="0">
                <a:solidFill>
                  <a:srgbClr val="313131"/>
                </a:solidFill>
                <a:latin typeface="Tahoma"/>
                <a:cs typeface="Tahoma"/>
              </a:rPr>
              <a:t>and</a:t>
            </a:r>
            <a:r>
              <a:rPr sz="801" kern="0" spc="72" dirty="0">
                <a:solidFill>
                  <a:srgbClr val="313131"/>
                </a:solidFill>
                <a:latin typeface="Tahoma"/>
                <a:cs typeface="Tahoma"/>
              </a:rPr>
              <a:t> </a:t>
            </a:r>
            <a:r>
              <a:rPr sz="801" kern="0" spc="42" dirty="0">
                <a:solidFill>
                  <a:srgbClr val="313131"/>
                </a:solidFill>
                <a:latin typeface="Tahoma"/>
                <a:cs typeface="Tahoma"/>
              </a:rPr>
              <a:t>technical</a:t>
            </a:r>
            <a:r>
              <a:rPr sz="801" kern="0" spc="67" dirty="0">
                <a:solidFill>
                  <a:srgbClr val="313131"/>
                </a:solidFill>
                <a:latin typeface="Tahoma"/>
                <a:cs typeface="Tahoma"/>
              </a:rPr>
              <a:t> </a:t>
            </a:r>
            <a:r>
              <a:rPr sz="801" kern="0" spc="38" dirty="0">
                <a:solidFill>
                  <a:srgbClr val="313131"/>
                </a:solidFill>
                <a:latin typeface="Tahoma"/>
                <a:cs typeface="Tahoma"/>
              </a:rPr>
              <a:t>literacy</a:t>
            </a:r>
            <a:r>
              <a:rPr sz="801" kern="0" spc="67" dirty="0">
                <a:solidFill>
                  <a:srgbClr val="313131"/>
                </a:solidFill>
                <a:latin typeface="Tahoma"/>
                <a:cs typeface="Tahoma"/>
              </a:rPr>
              <a:t> </a:t>
            </a:r>
            <a:r>
              <a:rPr sz="801" kern="0" dirty="0">
                <a:solidFill>
                  <a:srgbClr val="313131"/>
                </a:solidFill>
                <a:latin typeface="Tahoma"/>
                <a:cs typeface="Tahoma"/>
              </a:rPr>
              <a:t>are</a:t>
            </a:r>
            <a:r>
              <a:rPr sz="801" kern="0" spc="72" dirty="0">
                <a:solidFill>
                  <a:srgbClr val="313131"/>
                </a:solidFill>
                <a:latin typeface="Tahoma"/>
                <a:cs typeface="Tahoma"/>
              </a:rPr>
              <a:t> </a:t>
            </a:r>
            <a:r>
              <a:rPr sz="801" kern="0" spc="51" dirty="0">
                <a:solidFill>
                  <a:srgbClr val="313131"/>
                </a:solidFill>
                <a:latin typeface="Tahoma"/>
                <a:cs typeface="Tahoma"/>
              </a:rPr>
              <a:t>obstacles</a:t>
            </a:r>
            <a:r>
              <a:rPr sz="801" kern="0" spc="67" dirty="0">
                <a:solidFill>
                  <a:srgbClr val="313131"/>
                </a:solidFill>
                <a:latin typeface="Tahoma"/>
                <a:cs typeface="Tahoma"/>
              </a:rPr>
              <a:t> </a:t>
            </a:r>
            <a:r>
              <a:rPr sz="801" kern="0" spc="-17" dirty="0">
                <a:solidFill>
                  <a:srgbClr val="313131"/>
                </a:solidFill>
                <a:latin typeface="Tahoma"/>
                <a:cs typeface="Tahoma"/>
              </a:rPr>
              <a:t>that </a:t>
            </a:r>
            <a:r>
              <a:rPr sz="801" kern="0" dirty="0">
                <a:solidFill>
                  <a:srgbClr val="313131"/>
                </a:solidFill>
                <a:latin typeface="Tahoma"/>
                <a:cs typeface="Tahoma"/>
              </a:rPr>
              <a:t>urban</a:t>
            </a:r>
            <a:r>
              <a:rPr sz="801" kern="0" spc="30" dirty="0">
                <a:solidFill>
                  <a:srgbClr val="313131"/>
                </a:solidFill>
                <a:latin typeface="Tahoma"/>
                <a:cs typeface="Tahoma"/>
              </a:rPr>
              <a:t> </a:t>
            </a:r>
            <a:r>
              <a:rPr sz="801" kern="0" spc="42" dirty="0">
                <a:solidFill>
                  <a:srgbClr val="313131"/>
                </a:solidFill>
                <a:latin typeface="Tahoma"/>
                <a:cs typeface="Tahoma"/>
              </a:rPr>
              <a:t>areas</a:t>
            </a:r>
            <a:r>
              <a:rPr sz="801" kern="0" spc="34" dirty="0">
                <a:solidFill>
                  <a:srgbClr val="313131"/>
                </a:solidFill>
                <a:latin typeface="Tahoma"/>
                <a:cs typeface="Tahoma"/>
              </a:rPr>
              <a:t> </a:t>
            </a:r>
            <a:r>
              <a:rPr sz="801" kern="0" spc="42" dirty="0">
                <a:solidFill>
                  <a:srgbClr val="313131"/>
                </a:solidFill>
                <a:latin typeface="Tahoma"/>
                <a:cs typeface="Tahoma"/>
              </a:rPr>
              <a:t>also</a:t>
            </a:r>
            <a:r>
              <a:rPr sz="801" kern="0" spc="34" dirty="0">
                <a:solidFill>
                  <a:srgbClr val="313131"/>
                </a:solidFill>
                <a:latin typeface="Tahoma"/>
                <a:cs typeface="Tahoma"/>
              </a:rPr>
              <a:t> </a:t>
            </a:r>
            <a:r>
              <a:rPr sz="801" kern="0" dirty="0">
                <a:solidFill>
                  <a:srgbClr val="313131"/>
                </a:solidFill>
                <a:latin typeface="Tahoma"/>
                <a:cs typeface="Tahoma"/>
              </a:rPr>
              <a:t>face.</a:t>
            </a:r>
            <a:r>
              <a:rPr sz="801" kern="0" spc="30" dirty="0">
                <a:solidFill>
                  <a:srgbClr val="313131"/>
                </a:solidFill>
                <a:latin typeface="Tahoma"/>
                <a:cs typeface="Tahoma"/>
              </a:rPr>
              <a:t> </a:t>
            </a:r>
            <a:r>
              <a:rPr sz="801" kern="0" spc="42" dirty="0">
                <a:solidFill>
                  <a:srgbClr val="313131"/>
                </a:solidFill>
                <a:latin typeface="Tahoma"/>
                <a:cs typeface="Tahoma"/>
              </a:rPr>
              <a:t>Even</a:t>
            </a:r>
            <a:r>
              <a:rPr sz="801" kern="0" spc="34" dirty="0">
                <a:solidFill>
                  <a:srgbClr val="313131"/>
                </a:solidFill>
                <a:latin typeface="Tahoma"/>
                <a:cs typeface="Tahoma"/>
              </a:rPr>
              <a:t> </a:t>
            </a:r>
            <a:r>
              <a:rPr sz="801" kern="0" spc="46" dirty="0">
                <a:solidFill>
                  <a:srgbClr val="313131"/>
                </a:solidFill>
                <a:latin typeface="Tahoma"/>
                <a:cs typeface="Tahoma"/>
              </a:rPr>
              <a:t>where</a:t>
            </a:r>
            <a:r>
              <a:rPr sz="801" kern="0" spc="34" dirty="0">
                <a:solidFill>
                  <a:srgbClr val="313131"/>
                </a:solidFill>
                <a:latin typeface="Tahoma"/>
                <a:cs typeface="Tahoma"/>
              </a:rPr>
              <a:t> </a:t>
            </a:r>
            <a:r>
              <a:rPr sz="801" kern="0" spc="46" dirty="0">
                <a:solidFill>
                  <a:srgbClr val="313131"/>
                </a:solidFill>
                <a:latin typeface="Tahoma"/>
                <a:cs typeface="Tahoma"/>
              </a:rPr>
              <a:t>broadband</a:t>
            </a:r>
            <a:r>
              <a:rPr sz="801" kern="0" spc="30" dirty="0">
                <a:solidFill>
                  <a:srgbClr val="313131"/>
                </a:solidFill>
                <a:latin typeface="Tahoma"/>
                <a:cs typeface="Tahoma"/>
              </a:rPr>
              <a:t> </a:t>
            </a:r>
            <a:r>
              <a:rPr sz="801" kern="0" spc="42" dirty="0">
                <a:solidFill>
                  <a:srgbClr val="313131"/>
                </a:solidFill>
                <a:latin typeface="Tahoma"/>
                <a:cs typeface="Tahoma"/>
              </a:rPr>
              <a:t>may</a:t>
            </a:r>
            <a:r>
              <a:rPr sz="801" kern="0" spc="34" dirty="0">
                <a:solidFill>
                  <a:srgbClr val="313131"/>
                </a:solidFill>
                <a:latin typeface="Tahoma"/>
                <a:cs typeface="Tahoma"/>
              </a:rPr>
              <a:t> </a:t>
            </a:r>
            <a:r>
              <a:rPr sz="801" kern="0" spc="59" dirty="0">
                <a:solidFill>
                  <a:srgbClr val="313131"/>
                </a:solidFill>
                <a:latin typeface="Tahoma"/>
                <a:cs typeface="Tahoma"/>
              </a:rPr>
              <a:t>be</a:t>
            </a:r>
            <a:r>
              <a:rPr sz="801" kern="0" spc="34" dirty="0">
                <a:solidFill>
                  <a:srgbClr val="313131"/>
                </a:solidFill>
                <a:latin typeface="Tahoma"/>
                <a:cs typeface="Tahoma"/>
              </a:rPr>
              <a:t> widely </a:t>
            </a:r>
            <a:r>
              <a:rPr sz="801" kern="0" dirty="0">
                <a:solidFill>
                  <a:srgbClr val="313131"/>
                </a:solidFill>
                <a:latin typeface="Tahoma"/>
                <a:cs typeface="Tahoma"/>
              </a:rPr>
              <a:t>available,</a:t>
            </a:r>
            <a:r>
              <a:rPr sz="801" kern="0" spc="46" dirty="0">
                <a:solidFill>
                  <a:srgbClr val="313131"/>
                </a:solidFill>
                <a:latin typeface="Tahoma"/>
                <a:cs typeface="Tahoma"/>
              </a:rPr>
              <a:t> students and workers</a:t>
            </a:r>
            <a:r>
              <a:rPr sz="801" kern="0" spc="51" dirty="0">
                <a:solidFill>
                  <a:srgbClr val="313131"/>
                </a:solidFill>
                <a:latin typeface="Tahoma"/>
                <a:cs typeface="Tahoma"/>
              </a:rPr>
              <a:t> </a:t>
            </a:r>
            <a:r>
              <a:rPr sz="801" kern="0" spc="42" dirty="0">
                <a:solidFill>
                  <a:srgbClr val="313131"/>
                </a:solidFill>
                <a:latin typeface="Tahoma"/>
                <a:cs typeface="Tahoma"/>
              </a:rPr>
              <a:t>may</a:t>
            </a:r>
            <a:r>
              <a:rPr sz="801" kern="0" spc="46" dirty="0">
                <a:solidFill>
                  <a:srgbClr val="313131"/>
                </a:solidFill>
                <a:latin typeface="Tahoma"/>
                <a:cs typeface="Tahoma"/>
              </a:rPr>
              <a:t> lack </a:t>
            </a:r>
            <a:r>
              <a:rPr sz="801" kern="0" dirty="0">
                <a:solidFill>
                  <a:srgbClr val="313131"/>
                </a:solidFill>
                <a:latin typeface="Tahoma"/>
                <a:cs typeface="Tahoma"/>
              </a:rPr>
              <a:t>the</a:t>
            </a:r>
            <a:r>
              <a:rPr sz="801" kern="0" spc="51" dirty="0">
                <a:solidFill>
                  <a:srgbClr val="313131"/>
                </a:solidFill>
                <a:latin typeface="Tahoma"/>
                <a:cs typeface="Tahoma"/>
              </a:rPr>
              <a:t> </a:t>
            </a:r>
            <a:r>
              <a:rPr sz="801" kern="0" dirty="0">
                <a:solidFill>
                  <a:srgbClr val="313131"/>
                </a:solidFill>
                <a:latin typeface="Tahoma"/>
                <a:cs typeface="Tahoma"/>
              </a:rPr>
              <a:t>skills</a:t>
            </a:r>
            <a:r>
              <a:rPr sz="801" kern="0" spc="46" dirty="0">
                <a:solidFill>
                  <a:srgbClr val="313131"/>
                </a:solidFill>
                <a:latin typeface="Tahoma"/>
                <a:cs typeface="Tahoma"/>
              </a:rPr>
              <a:t> </a:t>
            </a:r>
            <a:r>
              <a:rPr sz="801" kern="0" dirty="0">
                <a:solidFill>
                  <a:srgbClr val="313131"/>
                </a:solidFill>
                <a:latin typeface="Tahoma"/>
                <a:cs typeface="Tahoma"/>
              </a:rPr>
              <a:t>to</a:t>
            </a:r>
            <a:r>
              <a:rPr sz="801" kern="0" spc="46" dirty="0">
                <a:solidFill>
                  <a:srgbClr val="313131"/>
                </a:solidFill>
                <a:latin typeface="Tahoma"/>
                <a:cs typeface="Tahoma"/>
              </a:rPr>
              <a:t> </a:t>
            </a:r>
            <a:r>
              <a:rPr sz="801" kern="0" spc="51" dirty="0">
                <a:solidFill>
                  <a:srgbClr val="313131"/>
                </a:solidFill>
                <a:latin typeface="Tahoma"/>
                <a:cs typeface="Tahoma"/>
              </a:rPr>
              <a:t>use</a:t>
            </a:r>
            <a:r>
              <a:rPr sz="801" kern="0" spc="46" dirty="0">
                <a:solidFill>
                  <a:srgbClr val="313131"/>
                </a:solidFill>
                <a:latin typeface="Tahoma"/>
                <a:cs typeface="Tahoma"/>
              </a:rPr>
              <a:t> </a:t>
            </a:r>
            <a:r>
              <a:rPr sz="801" kern="0" dirty="0">
                <a:solidFill>
                  <a:srgbClr val="313131"/>
                </a:solidFill>
                <a:latin typeface="Tahoma"/>
                <a:cs typeface="Tahoma"/>
              </a:rPr>
              <a:t>it</a:t>
            </a:r>
            <a:r>
              <a:rPr sz="801" kern="0" spc="51" dirty="0">
                <a:solidFill>
                  <a:srgbClr val="313131"/>
                </a:solidFill>
                <a:latin typeface="Tahoma"/>
                <a:cs typeface="Tahoma"/>
              </a:rPr>
              <a:t> </a:t>
            </a:r>
            <a:r>
              <a:rPr sz="801" kern="0" spc="46" dirty="0">
                <a:solidFill>
                  <a:srgbClr val="313131"/>
                </a:solidFill>
                <a:latin typeface="Tahoma"/>
                <a:cs typeface="Tahoma"/>
              </a:rPr>
              <a:t>and </a:t>
            </a:r>
            <a:r>
              <a:rPr sz="801" kern="0" spc="-21" dirty="0">
                <a:solidFill>
                  <a:srgbClr val="313131"/>
                </a:solidFill>
                <a:latin typeface="Tahoma"/>
                <a:cs typeface="Tahoma"/>
              </a:rPr>
              <a:t>the </a:t>
            </a:r>
            <a:r>
              <a:rPr sz="801" kern="0" spc="59" dirty="0">
                <a:solidFill>
                  <a:srgbClr val="313131"/>
                </a:solidFill>
                <a:latin typeface="Tahoma"/>
                <a:cs typeface="Tahoma"/>
              </a:rPr>
              <a:t>cost</a:t>
            </a:r>
            <a:r>
              <a:rPr sz="801" kern="0" spc="34" dirty="0">
                <a:solidFill>
                  <a:srgbClr val="313131"/>
                </a:solidFill>
                <a:latin typeface="Tahoma"/>
                <a:cs typeface="Tahoma"/>
              </a:rPr>
              <a:t> </a:t>
            </a:r>
            <a:r>
              <a:rPr sz="801" kern="0" spc="46" dirty="0">
                <a:solidFill>
                  <a:srgbClr val="313131"/>
                </a:solidFill>
                <a:latin typeface="Tahoma"/>
                <a:cs typeface="Tahoma"/>
              </a:rPr>
              <a:t>of</a:t>
            </a:r>
            <a:r>
              <a:rPr sz="801" kern="0" spc="34" dirty="0">
                <a:solidFill>
                  <a:srgbClr val="313131"/>
                </a:solidFill>
                <a:latin typeface="Tahoma"/>
                <a:cs typeface="Tahoma"/>
              </a:rPr>
              <a:t> </a:t>
            </a:r>
            <a:r>
              <a:rPr sz="801" kern="0" spc="55" dirty="0">
                <a:solidFill>
                  <a:srgbClr val="313131"/>
                </a:solidFill>
                <a:latin typeface="Tahoma"/>
                <a:cs typeface="Tahoma"/>
              </a:rPr>
              <a:t>accessing</a:t>
            </a:r>
            <a:r>
              <a:rPr sz="801" kern="0" spc="34" dirty="0">
                <a:solidFill>
                  <a:srgbClr val="313131"/>
                </a:solidFill>
                <a:latin typeface="Tahoma"/>
                <a:cs typeface="Tahoma"/>
              </a:rPr>
              <a:t> </a:t>
            </a:r>
            <a:r>
              <a:rPr sz="801" kern="0" dirty="0">
                <a:solidFill>
                  <a:srgbClr val="313131"/>
                </a:solidFill>
                <a:latin typeface="Tahoma"/>
                <a:cs typeface="Tahoma"/>
              </a:rPr>
              <a:t>it</a:t>
            </a:r>
            <a:r>
              <a:rPr sz="801" kern="0" spc="38" dirty="0">
                <a:solidFill>
                  <a:srgbClr val="313131"/>
                </a:solidFill>
                <a:latin typeface="Tahoma"/>
                <a:cs typeface="Tahoma"/>
              </a:rPr>
              <a:t> </a:t>
            </a:r>
            <a:r>
              <a:rPr sz="801" kern="0" spc="51" dirty="0">
                <a:solidFill>
                  <a:srgbClr val="313131"/>
                </a:solidFill>
                <a:latin typeface="Tahoma"/>
                <a:cs typeface="Tahoma"/>
              </a:rPr>
              <a:t>can</a:t>
            </a:r>
            <a:r>
              <a:rPr sz="801" kern="0" spc="34" dirty="0">
                <a:solidFill>
                  <a:srgbClr val="313131"/>
                </a:solidFill>
                <a:latin typeface="Tahoma"/>
                <a:cs typeface="Tahoma"/>
              </a:rPr>
              <a:t> </a:t>
            </a:r>
            <a:r>
              <a:rPr sz="801" kern="0" spc="59" dirty="0">
                <a:solidFill>
                  <a:srgbClr val="313131"/>
                </a:solidFill>
                <a:latin typeface="Tahoma"/>
                <a:cs typeface="Tahoma"/>
              </a:rPr>
              <a:t>be</a:t>
            </a:r>
            <a:r>
              <a:rPr sz="801" kern="0" spc="34" dirty="0">
                <a:solidFill>
                  <a:srgbClr val="313131"/>
                </a:solidFill>
                <a:latin typeface="Tahoma"/>
                <a:cs typeface="Tahoma"/>
              </a:rPr>
              <a:t> </a:t>
            </a:r>
            <a:r>
              <a:rPr sz="801" kern="0" dirty="0">
                <a:solidFill>
                  <a:srgbClr val="313131"/>
                </a:solidFill>
                <a:latin typeface="Tahoma"/>
                <a:cs typeface="Tahoma"/>
              </a:rPr>
              <a:t>prohibitive.</a:t>
            </a:r>
            <a:r>
              <a:rPr sz="801" kern="0" spc="34" dirty="0">
                <a:solidFill>
                  <a:srgbClr val="313131"/>
                </a:solidFill>
                <a:latin typeface="Tahoma"/>
                <a:cs typeface="Tahoma"/>
              </a:rPr>
              <a:t> </a:t>
            </a:r>
            <a:r>
              <a:rPr sz="801" kern="0" spc="46" dirty="0">
                <a:solidFill>
                  <a:srgbClr val="313131"/>
                </a:solidFill>
                <a:latin typeface="Tahoma"/>
                <a:cs typeface="Tahoma"/>
              </a:rPr>
              <a:t>The</a:t>
            </a:r>
            <a:r>
              <a:rPr sz="801" kern="0" spc="38" dirty="0">
                <a:solidFill>
                  <a:srgbClr val="313131"/>
                </a:solidFill>
                <a:latin typeface="Tahoma"/>
                <a:cs typeface="Tahoma"/>
              </a:rPr>
              <a:t> disparities</a:t>
            </a:r>
            <a:r>
              <a:rPr sz="801" kern="0" spc="34" dirty="0">
                <a:solidFill>
                  <a:srgbClr val="313131"/>
                </a:solidFill>
                <a:latin typeface="Tahoma"/>
                <a:cs typeface="Tahoma"/>
              </a:rPr>
              <a:t> </a:t>
            </a:r>
            <a:r>
              <a:rPr sz="801" kern="0" spc="-17" dirty="0">
                <a:solidFill>
                  <a:srgbClr val="313131"/>
                </a:solidFill>
                <a:latin typeface="Tahoma"/>
                <a:cs typeface="Tahoma"/>
              </a:rPr>
              <a:t>with </a:t>
            </a:r>
            <a:r>
              <a:rPr sz="801" kern="0" spc="46" dirty="0">
                <a:solidFill>
                  <a:srgbClr val="313131"/>
                </a:solidFill>
                <a:latin typeface="Tahoma"/>
                <a:cs typeface="Tahoma"/>
              </a:rPr>
              <a:t>broadband</a:t>
            </a:r>
            <a:r>
              <a:rPr sz="801" kern="0" spc="25" dirty="0">
                <a:solidFill>
                  <a:srgbClr val="313131"/>
                </a:solidFill>
                <a:latin typeface="Tahoma"/>
                <a:cs typeface="Tahoma"/>
              </a:rPr>
              <a:t> </a:t>
            </a:r>
            <a:r>
              <a:rPr sz="801" kern="0" spc="46" dirty="0">
                <a:solidFill>
                  <a:srgbClr val="313131"/>
                </a:solidFill>
                <a:latin typeface="Tahoma"/>
                <a:cs typeface="Tahoma"/>
              </a:rPr>
              <a:t>have</a:t>
            </a:r>
            <a:r>
              <a:rPr sz="801" kern="0" spc="30" dirty="0">
                <a:solidFill>
                  <a:srgbClr val="313131"/>
                </a:solidFill>
                <a:latin typeface="Tahoma"/>
                <a:cs typeface="Tahoma"/>
              </a:rPr>
              <a:t> </a:t>
            </a:r>
            <a:r>
              <a:rPr sz="801" kern="0" spc="51" dirty="0">
                <a:solidFill>
                  <a:srgbClr val="313131"/>
                </a:solidFill>
                <a:latin typeface="Tahoma"/>
                <a:cs typeface="Tahoma"/>
              </a:rPr>
              <a:t>been</a:t>
            </a:r>
            <a:r>
              <a:rPr sz="801" kern="0" spc="30" dirty="0">
                <a:solidFill>
                  <a:srgbClr val="313131"/>
                </a:solidFill>
                <a:latin typeface="Tahoma"/>
                <a:cs typeface="Tahoma"/>
              </a:rPr>
              <a:t> </a:t>
            </a:r>
            <a:r>
              <a:rPr sz="801" kern="0" spc="46" dirty="0">
                <a:solidFill>
                  <a:srgbClr val="313131"/>
                </a:solidFill>
                <a:latin typeface="Tahoma"/>
                <a:cs typeface="Tahoma"/>
              </a:rPr>
              <a:t>even</a:t>
            </a:r>
            <a:r>
              <a:rPr sz="801" kern="0" spc="30" dirty="0">
                <a:solidFill>
                  <a:srgbClr val="313131"/>
                </a:solidFill>
                <a:latin typeface="Tahoma"/>
                <a:cs typeface="Tahoma"/>
              </a:rPr>
              <a:t> </a:t>
            </a:r>
            <a:r>
              <a:rPr sz="801" kern="0" dirty="0">
                <a:solidFill>
                  <a:srgbClr val="313131"/>
                </a:solidFill>
                <a:latin typeface="Tahoma"/>
                <a:cs typeface="Tahoma"/>
              </a:rPr>
              <a:t>more</a:t>
            </a:r>
            <a:r>
              <a:rPr sz="801" kern="0" spc="25" dirty="0">
                <a:solidFill>
                  <a:srgbClr val="313131"/>
                </a:solidFill>
                <a:latin typeface="Tahoma"/>
                <a:cs typeface="Tahoma"/>
              </a:rPr>
              <a:t> </a:t>
            </a:r>
            <a:r>
              <a:rPr sz="801" kern="0" spc="42" dirty="0">
                <a:solidFill>
                  <a:srgbClr val="313131"/>
                </a:solidFill>
                <a:latin typeface="Tahoma"/>
                <a:cs typeface="Tahoma"/>
              </a:rPr>
              <a:t>evident</a:t>
            </a:r>
            <a:r>
              <a:rPr sz="801" kern="0" spc="30" dirty="0">
                <a:solidFill>
                  <a:srgbClr val="313131"/>
                </a:solidFill>
                <a:latin typeface="Tahoma"/>
                <a:cs typeface="Tahoma"/>
              </a:rPr>
              <a:t> </a:t>
            </a:r>
            <a:r>
              <a:rPr sz="801" kern="0" dirty="0">
                <a:solidFill>
                  <a:srgbClr val="313131"/>
                </a:solidFill>
                <a:latin typeface="Tahoma"/>
                <a:cs typeface="Tahoma"/>
              </a:rPr>
              <a:t>with</a:t>
            </a:r>
            <a:r>
              <a:rPr sz="801" kern="0" spc="30" dirty="0">
                <a:solidFill>
                  <a:srgbClr val="313131"/>
                </a:solidFill>
                <a:latin typeface="Tahoma"/>
                <a:cs typeface="Tahoma"/>
              </a:rPr>
              <a:t> </a:t>
            </a:r>
            <a:r>
              <a:rPr sz="801" kern="0" spc="38" dirty="0">
                <a:solidFill>
                  <a:srgbClr val="313131"/>
                </a:solidFill>
                <a:latin typeface="Tahoma"/>
                <a:cs typeface="Tahoma"/>
              </a:rPr>
              <a:t>activities</a:t>
            </a:r>
            <a:r>
              <a:rPr sz="801" kern="0" spc="30" dirty="0">
                <a:solidFill>
                  <a:srgbClr val="313131"/>
                </a:solidFill>
                <a:latin typeface="Tahoma"/>
                <a:cs typeface="Tahoma"/>
              </a:rPr>
              <a:t> </a:t>
            </a:r>
            <a:r>
              <a:rPr sz="801" kern="0" spc="51" dirty="0">
                <a:solidFill>
                  <a:srgbClr val="313131"/>
                </a:solidFill>
                <a:latin typeface="Tahoma"/>
                <a:cs typeface="Tahoma"/>
              </a:rPr>
              <a:t>forced</a:t>
            </a:r>
            <a:r>
              <a:rPr sz="801" kern="0" spc="30" dirty="0">
                <a:solidFill>
                  <a:srgbClr val="313131"/>
                </a:solidFill>
                <a:latin typeface="Tahoma"/>
                <a:cs typeface="Tahoma"/>
              </a:rPr>
              <a:t> </a:t>
            </a:r>
            <a:r>
              <a:rPr sz="801" kern="0" dirty="0">
                <a:solidFill>
                  <a:srgbClr val="313131"/>
                </a:solidFill>
                <a:latin typeface="Tahoma"/>
                <a:cs typeface="Tahoma"/>
              </a:rPr>
              <a:t>to</a:t>
            </a:r>
            <a:r>
              <a:rPr sz="801" kern="0" spc="25" dirty="0">
                <a:solidFill>
                  <a:srgbClr val="313131"/>
                </a:solidFill>
                <a:latin typeface="Tahoma"/>
                <a:cs typeface="Tahoma"/>
              </a:rPr>
              <a:t> </a:t>
            </a:r>
            <a:r>
              <a:rPr sz="801" kern="0" spc="34" dirty="0">
                <a:solidFill>
                  <a:srgbClr val="313131"/>
                </a:solidFill>
                <a:latin typeface="Tahoma"/>
                <a:cs typeface="Tahoma"/>
              </a:rPr>
              <a:t>go </a:t>
            </a:r>
            <a:r>
              <a:rPr sz="801" kern="0" dirty="0">
                <a:solidFill>
                  <a:srgbClr val="313131"/>
                </a:solidFill>
                <a:latin typeface="Tahoma"/>
                <a:cs typeface="Tahoma"/>
              </a:rPr>
              <a:t>online</a:t>
            </a:r>
            <a:r>
              <a:rPr sz="801" kern="0" spc="63" dirty="0">
                <a:solidFill>
                  <a:srgbClr val="313131"/>
                </a:solidFill>
                <a:latin typeface="Tahoma"/>
                <a:cs typeface="Tahoma"/>
              </a:rPr>
              <a:t> </a:t>
            </a:r>
            <a:r>
              <a:rPr sz="801" kern="0" spc="46" dirty="0">
                <a:solidFill>
                  <a:srgbClr val="313131"/>
                </a:solidFill>
                <a:latin typeface="Tahoma"/>
                <a:cs typeface="Tahoma"/>
              </a:rPr>
              <a:t>due</a:t>
            </a:r>
            <a:r>
              <a:rPr sz="801" kern="0" spc="67" dirty="0">
                <a:solidFill>
                  <a:srgbClr val="313131"/>
                </a:solidFill>
                <a:latin typeface="Tahoma"/>
                <a:cs typeface="Tahoma"/>
              </a:rPr>
              <a:t> </a:t>
            </a:r>
            <a:r>
              <a:rPr sz="801" kern="0" dirty="0">
                <a:solidFill>
                  <a:srgbClr val="313131"/>
                </a:solidFill>
                <a:latin typeface="Tahoma"/>
                <a:cs typeface="Tahoma"/>
              </a:rPr>
              <a:t>to</a:t>
            </a:r>
            <a:r>
              <a:rPr sz="801" kern="0" spc="67" dirty="0">
                <a:solidFill>
                  <a:srgbClr val="313131"/>
                </a:solidFill>
                <a:latin typeface="Tahoma"/>
                <a:cs typeface="Tahoma"/>
              </a:rPr>
              <a:t> </a:t>
            </a:r>
            <a:r>
              <a:rPr sz="801" kern="0" dirty="0">
                <a:solidFill>
                  <a:srgbClr val="313131"/>
                </a:solidFill>
                <a:latin typeface="Tahoma"/>
                <a:cs typeface="Tahoma"/>
              </a:rPr>
              <a:t>the</a:t>
            </a:r>
            <a:r>
              <a:rPr sz="801" kern="0" spc="63" dirty="0">
                <a:solidFill>
                  <a:srgbClr val="313131"/>
                </a:solidFill>
                <a:latin typeface="Tahoma"/>
                <a:cs typeface="Tahoma"/>
              </a:rPr>
              <a:t> </a:t>
            </a:r>
            <a:r>
              <a:rPr sz="801" kern="0" spc="46" dirty="0">
                <a:solidFill>
                  <a:srgbClr val="313131"/>
                </a:solidFill>
                <a:latin typeface="Tahoma"/>
                <a:cs typeface="Tahoma"/>
              </a:rPr>
              <a:t>COVID-</a:t>
            </a:r>
            <a:r>
              <a:rPr sz="801" kern="0" dirty="0">
                <a:solidFill>
                  <a:srgbClr val="313131"/>
                </a:solidFill>
                <a:latin typeface="Tahoma"/>
                <a:cs typeface="Tahoma"/>
              </a:rPr>
              <a:t>19</a:t>
            </a:r>
            <a:r>
              <a:rPr sz="801" kern="0" spc="67" dirty="0">
                <a:solidFill>
                  <a:srgbClr val="313131"/>
                </a:solidFill>
                <a:latin typeface="Tahoma"/>
                <a:cs typeface="Tahoma"/>
              </a:rPr>
              <a:t> </a:t>
            </a:r>
            <a:r>
              <a:rPr sz="801" kern="0" spc="30" dirty="0">
                <a:solidFill>
                  <a:srgbClr val="313131"/>
                </a:solidFill>
                <a:latin typeface="Tahoma"/>
                <a:cs typeface="Tahoma"/>
              </a:rPr>
              <a:t>pandemic.</a:t>
            </a:r>
            <a:endParaRPr sz="801" kern="0">
              <a:solidFill>
                <a:sysClr val="windowText" lastClr="000000"/>
              </a:solidFill>
              <a:latin typeface="Tahoma"/>
              <a:cs typeface="Tahoma"/>
            </a:endParaRPr>
          </a:p>
        </p:txBody>
      </p:sp>
      <p:sp>
        <p:nvSpPr>
          <p:cNvPr id="11" name="object 11"/>
          <p:cNvSpPr txBox="1"/>
          <p:nvPr/>
        </p:nvSpPr>
        <p:spPr>
          <a:xfrm>
            <a:off x="8138717" y="3340807"/>
            <a:ext cx="3338337" cy="478739"/>
          </a:xfrm>
          <a:prstGeom prst="rect">
            <a:avLst/>
          </a:prstGeom>
        </p:spPr>
        <p:txBody>
          <a:bodyPr vert="horz" wrap="square" lIns="0" tIns="10178" rIns="0" bIns="0" rtlCol="0">
            <a:spAutoFit/>
          </a:bodyPr>
          <a:lstStyle/>
          <a:p>
            <a:pPr marL="10714" marR="4285" defTabSz="771388">
              <a:lnSpc>
                <a:spcPct val="131600"/>
              </a:lnSpc>
              <a:spcBef>
                <a:spcPts val="80"/>
              </a:spcBef>
            </a:pPr>
            <a:r>
              <a:rPr sz="801" b="1" kern="0" spc="-8" dirty="0">
                <a:solidFill>
                  <a:srgbClr val="004056"/>
                </a:solidFill>
                <a:latin typeface="Tahoma"/>
                <a:cs typeface="Tahoma"/>
              </a:rPr>
              <a:t>Employer</a:t>
            </a:r>
            <a:r>
              <a:rPr sz="801" b="1" kern="0" spc="59" dirty="0">
                <a:solidFill>
                  <a:srgbClr val="004056"/>
                </a:solidFill>
                <a:latin typeface="Tahoma"/>
                <a:cs typeface="Tahoma"/>
              </a:rPr>
              <a:t> </a:t>
            </a:r>
            <a:r>
              <a:rPr sz="801" b="1" kern="0" dirty="0">
                <a:solidFill>
                  <a:srgbClr val="004056"/>
                </a:solidFill>
                <a:latin typeface="Tahoma"/>
                <a:cs typeface="Tahoma"/>
              </a:rPr>
              <a:t>Resources</a:t>
            </a:r>
            <a:r>
              <a:rPr sz="801" kern="0" dirty="0">
                <a:solidFill>
                  <a:srgbClr val="004056"/>
                </a:solidFill>
                <a:latin typeface="Tahoma"/>
                <a:cs typeface="Tahoma"/>
              </a:rPr>
              <a:t>.</a:t>
            </a:r>
            <a:r>
              <a:rPr sz="801" kern="0" spc="89" dirty="0">
                <a:solidFill>
                  <a:srgbClr val="004056"/>
                </a:solidFill>
                <a:latin typeface="Tahoma"/>
                <a:cs typeface="Tahoma"/>
              </a:rPr>
              <a:t> </a:t>
            </a:r>
            <a:r>
              <a:rPr sz="801" kern="0" spc="72" dirty="0">
                <a:solidFill>
                  <a:srgbClr val="313131"/>
                </a:solidFill>
                <a:latin typeface="Tahoma"/>
                <a:cs typeface="Tahoma"/>
              </a:rPr>
              <a:t>Access</a:t>
            </a:r>
            <a:r>
              <a:rPr sz="801" kern="0" spc="84" dirty="0">
                <a:solidFill>
                  <a:srgbClr val="313131"/>
                </a:solidFill>
                <a:latin typeface="Tahoma"/>
                <a:cs typeface="Tahoma"/>
              </a:rPr>
              <a:t> </a:t>
            </a:r>
            <a:r>
              <a:rPr sz="801" kern="0" dirty="0">
                <a:solidFill>
                  <a:srgbClr val="313131"/>
                </a:solidFill>
                <a:latin typeface="Tahoma"/>
                <a:cs typeface="Tahoma"/>
              </a:rPr>
              <a:t>to</a:t>
            </a:r>
            <a:r>
              <a:rPr sz="801" kern="0" spc="89" dirty="0">
                <a:solidFill>
                  <a:srgbClr val="313131"/>
                </a:solidFill>
                <a:latin typeface="Tahoma"/>
                <a:cs typeface="Tahoma"/>
              </a:rPr>
              <a:t> </a:t>
            </a:r>
            <a:r>
              <a:rPr sz="801" kern="0" dirty="0">
                <a:solidFill>
                  <a:srgbClr val="313131"/>
                </a:solidFill>
                <a:latin typeface="Tahoma"/>
                <a:cs typeface="Tahoma"/>
              </a:rPr>
              <a:t>training</a:t>
            </a:r>
            <a:r>
              <a:rPr sz="801" kern="0" spc="89" dirty="0">
                <a:solidFill>
                  <a:srgbClr val="313131"/>
                </a:solidFill>
                <a:latin typeface="Tahoma"/>
                <a:cs typeface="Tahoma"/>
              </a:rPr>
              <a:t> </a:t>
            </a:r>
            <a:r>
              <a:rPr sz="801" kern="0" dirty="0">
                <a:solidFill>
                  <a:srgbClr val="313131"/>
                </a:solidFill>
                <a:latin typeface="Tahoma"/>
                <a:cs typeface="Tahoma"/>
              </a:rPr>
              <a:t>facilities,</a:t>
            </a:r>
            <a:r>
              <a:rPr sz="801" kern="0" spc="84" dirty="0">
                <a:solidFill>
                  <a:srgbClr val="313131"/>
                </a:solidFill>
                <a:latin typeface="Tahoma"/>
                <a:cs typeface="Tahoma"/>
              </a:rPr>
              <a:t> </a:t>
            </a:r>
            <a:r>
              <a:rPr sz="801" kern="0" spc="38" dirty="0">
                <a:solidFill>
                  <a:srgbClr val="313131"/>
                </a:solidFill>
                <a:latin typeface="Tahoma"/>
                <a:cs typeface="Tahoma"/>
              </a:rPr>
              <a:t>expertise,</a:t>
            </a:r>
            <a:r>
              <a:rPr sz="801" kern="0" spc="89" dirty="0">
                <a:solidFill>
                  <a:srgbClr val="313131"/>
                </a:solidFill>
                <a:latin typeface="Tahoma"/>
                <a:cs typeface="Tahoma"/>
              </a:rPr>
              <a:t> </a:t>
            </a:r>
            <a:r>
              <a:rPr sz="801" kern="0" spc="25" dirty="0">
                <a:solidFill>
                  <a:srgbClr val="313131"/>
                </a:solidFill>
                <a:latin typeface="Tahoma"/>
                <a:cs typeface="Tahoma"/>
              </a:rPr>
              <a:t>and </a:t>
            </a:r>
            <a:r>
              <a:rPr sz="801" kern="0" spc="42" dirty="0">
                <a:solidFill>
                  <a:srgbClr val="313131"/>
                </a:solidFill>
                <a:latin typeface="Tahoma"/>
                <a:cs typeface="Tahoma"/>
              </a:rPr>
              <a:t>employer</a:t>
            </a:r>
            <a:r>
              <a:rPr sz="801" kern="0" spc="34" dirty="0">
                <a:solidFill>
                  <a:srgbClr val="313131"/>
                </a:solidFill>
                <a:latin typeface="Tahoma"/>
                <a:cs typeface="Tahoma"/>
              </a:rPr>
              <a:t> </a:t>
            </a:r>
            <a:r>
              <a:rPr sz="801" kern="0" spc="38" dirty="0">
                <a:solidFill>
                  <a:srgbClr val="313131"/>
                </a:solidFill>
                <a:latin typeface="Tahoma"/>
                <a:cs typeface="Tahoma"/>
              </a:rPr>
              <a:t>partners </a:t>
            </a:r>
            <a:r>
              <a:rPr sz="801" kern="0" dirty="0">
                <a:solidFill>
                  <a:srgbClr val="313131"/>
                </a:solidFill>
                <a:latin typeface="Tahoma"/>
                <a:cs typeface="Tahoma"/>
              </a:rPr>
              <a:t>to</a:t>
            </a:r>
            <a:r>
              <a:rPr sz="801" kern="0" spc="34" dirty="0">
                <a:solidFill>
                  <a:srgbClr val="313131"/>
                </a:solidFill>
                <a:latin typeface="Tahoma"/>
                <a:cs typeface="Tahoma"/>
              </a:rPr>
              <a:t> </a:t>
            </a:r>
            <a:r>
              <a:rPr sz="801" kern="0" dirty="0">
                <a:solidFill>
                  <a:srgbClr val="313131"/>
                </a:solidFill>
                <a:latin typeface="Tahoma"/>
                <a:cs typeface="Tahoma"/>
              </a:rPr>
              <a:t>offer</a:t>
            </a:r>
            <a:r>
              <a:rPr sz="801" kern="0" spc="38" dirty="0">
                <a:solidFill>
                  <a:srgbClr val="313131"/>
                </a:solidFill>
                <a:latin typeface="Tahoma"/>
                <a:cs typeface="Tahoma"/>
              </a:rPr>
              <a:t> internships </a:t>
            </a:r>
            <a:r>
              <a:rPr sz="801" kern="0" spc="46" dirty="0">
                <a:solidFill>
                  <a:srgbClr val="313131"/>
                </a:solidFill>
                <a:latin typeface="Tahoma"/>
                <a:cs typeface="Tahoma"/>
              </a:rPr>
              <a:t>and</a:t>
            </a:r>
            <a:r>
              <a:rPr sz="801" kern="0" spc="34" dirty="0">
                <a:solidFill>
                  <a:srgbClr val="313131"/>
                </a:solidFill>
                <a:latin typeface="Tahoma"/>
                <a:cs typeface="Tahoma"/>
              </a:rPr>
              <a:t> </a:t>
            </a:r>
            <a:r>
              <a:rPr sz="801" kern="0" spc="42" dirty="0">
                <a:solidFill>
                  <a:srgbClr val="313131"/>
                </a:solidFill>
                <a:latin typeface="Tahoma"/>
                <a:cs typeface="Tahoma"/>
              </a:rPr>
              <a:t>apprenticeships</a:t>
            </a:r>
            <a:r>
              <a:rPr sz="801" kern="0" spc="38" dirty="0">
                <a:solidFill>
                  <a:srgbClr val="313131"/>
                </a:solidFill>
                <a:latin typeface="Tahoma"/>
                <a:cs typeface="Tahoma"/>
              </a:rPr>
              <a:t> </a:t>
            </a:r>
            <a:r>
              <a:rPr sz="801" kern="0" dirty="0">
                <a:solidFill>
                  <a:srgbClr val="313131"/>
                </a:solidFill>
                <a:latin typeface="Tahoma"/>
                <a:cs typeface="Tahoma"/>
              </a:rPr>
              <a:t>is</a:t>
            </a:r>
            <a:r>
              <a:rPr sz="801" kern="0" spc="34" dirty="0">
                <a:solidFill>
                  <a:srgbClr val="313131"/>
                </a:solidFill>
                <a:latin typeface="Tahoma"/>
                <a:cs typeface="Tahoma"/>
              </a:rPr>
              <a:t> </a:t>
            </a:r>
            <a:r>
              <a:rPr sz="801" kern="0" spc="30" dirty="0">
                <a:solidFill>
                  <a:srgbClr val="313131"/>
                </a:solidFill>
                <a:latin typeface="Tahoma"/>
                <a:cs typeface="Tahoma"/>
              </a:rPr>
              <a:t>much </a:t>
            </a:r>
            <a:r>
              <a:rPr sz="801" kern="0" dirty="0">
                <a:solidFill>
                  <a:srgbClr val="313131"/>
                </a:solidFill>
                <a:latin typeface="Tahoma"/>
                <a:cs typeface="Tahoma"/>
              </a:rPr>
              <a:t>more</a:t>
            </a:r>
            <a:r>
              <a:rPr sz="801" kern="0" spc="110" dirty="0">
                <a:solidFill>
                  <a:srgbClr val="313131"/>
                </a:solidFill>
                <a:latin typeface="Tahoma"/>
                <a:cs typeface="Tahoma"/>
              </a:rPr>
              <a:t> </a:t>
            </a:r>
            <a:r>
              <a:rPr sz="801" kern="0" dirty="0">
                <a:solidFill>
                  <a:srgbClr val="313131"/>
                </a:solidFill>
                <a:latin typeface="Tahoma"/>
                <a:cs typeface="Tahoma"/>
              </a:rPr>
              <a:t>limited</a:t>
            </a:r>
            <a:r>
              <a:rPr sz="801" kern="0" spc="114" dirty="0">
                <a:solidFill>
                  <a:srgbClr val="313131"/>
                </a:solidFill>
                <a:latin typeface="Tahoma"/>
                <a:cs typeface="Tahoma"/>
              </a:rPr>
              <a:t> </a:t>
            </a:r>
            <a:r>
              <a:rPr sz="801" kern="0" dirty="0">
                <a:solidFill>
                  <a:srgbClr val="313131"/>
                </a:solidFill>
                <a:latin typeface="Tahoma"/>
                <a:cs typeface="Tahoma"/>
              </a:rPr>
              <a:t>in</a:t>
            </a:r>
            <a:r>
              <a:rPr sz="801" kern="0" spc="110" dirty="0">
                <a:solidFill>
                  <a:srgbClr val="313131"/>
                </a:solidFill>
                <a:latin typeface="Tahoma"/>
                <a:cs typeface="Tahoma"/>
              </a:rPr>
              <a:t> </a:t>
            </a:r>
            <a:r>
              <a:rPr sz="801" kern="0" dirty="0">
                <a:solidFill>
                  <a:srgbClr val="313131"/>
                </a:solidFill>
                <a:latin typeface="Tahoma"/>
                <a:cs typeface="Tahoma"/>
              </a:rPr>
              <a:t>the</a:t>
            </a:r>
            <a:r>
              <a:rPr sz="801" kern="0" spc="114" dirty="0">
                <a:solidFill>
                  <a:srgbClr val="313131"/>
                </a:solidFill>
                <a:latin typeface="Tahoma"/>
                <a:cs typeface="Tahoma"/>
              </a:rPr>
              <a:t> </a:t>
            </a:r>
            <a:r>
              <a:rPr sz="801" kern="0" dirty="0">
                <a:solidFill>
                  <a:srgbClr val="313131"/>
                </a:solidFill>
                <a:latin typeface="Tahoma"/>
                <a:cs typeface="Tahoma"/>
              </a:rPr>
              <a:t>rural</a:t>
            </a:r>
            <a:r>
              <a:rPr sz="801" kern="0" spc="110" dirty="0">
                <a:solidFill>
                  <a:srgbClr val="313131"/>
                </a:solidFill>
                <a:latin typeface="Tahoma"/>
                <a:cs typeface="Tahoma"/>
              </a:rPr>
              <a:t> </a:t>
            </a:r>
            <a:r>
              <a:rPr sz="801" kern="0" spc="-8" dirty="0">
                <a:solidFill>
                  <a:srgbClr val="313131"/>
                </a:solidFill>
                <a:latin typeface="Tahoma"/>
                <a:cs typeface="Tahoma"/>
              </a:rPr>
              <a:t>areas.</a:t>
            </a:r>
            <a:endParaRPr sz="801" kern="0">
              <a:solidFill>
                <a:sysClr val="windowText" lastClr="000000"/>
              </a:solidFill>
              <a:latin typeface="Tahoma"/>
              <a:cs typeface="Tahoma"/>
            </a:endParaRPr>
          </a:p>
        </p:txBody>
      </p:sp>
      <p:sp>
        <p:nvSpPr>
          <p:cNvPr id="12" name="object 12"/>
          <p:cNvSpPr txBox="1"/>
          <p:nvPr/>
        </p:nvSpPr>
        <p:spPr>
          <a:xfrm>
            <a:off x="8138717" y="4040018"/>
            <a:ext cx="3431544" cy="1292103"/>
          </a:xfrm>
          <a:prstGeom prst="rect">
            <a:avLst/>
          </a:prstGeom>
        </p:spPr>
        <p:txBody>
          <a:bodyPr vert="horz" wrap="square" lIns="0" tIns="10178" rIns="0" bIns="0" rtlCol="0">
            <a:spAutoFit/>
          </a:bodyPr>
          <a:lstStyle/>
          <a:p>
            <a:pPr marL="10714" marR="4285" defTabSz="771388">
              <a:lnSpc>
                <a:spcPct val="131600"/>
              </a:lnSpc>
              <a:spcBef>
                <a:spcPts val="80"/>
              </a:spcBef>
            </a:pPr>
            <a:r>
              <a:rPr sz="801" b="1" kern="0" spc="-8" dirty="0">
                <a:solidFill>
                  <a:srgbClr val="004056"/>
                </a:solidFill>
                <a:latin typeface="Tahoma"/>
                <a:cs typeface="Tahoma"/>
              </a:rPr>
              <a:t>Wildfires</a:t>
            </a:r>
            <a:r>
              <a:rPr sz="801" kern="0" spc="-8" dirty="0">
                <a:solidFill>
                  <a:srgbClr val="313131"/>
                </a:solidFill>
                <a:latin typeface="Tahoma"/>
                <a:cs typeface="Tahoma"/>
              </a:rPr>
              <a:t>.</a:t>
            </a:r>
            <a:r>
              <a:rPr sz="801" kern="0" spc="59" dirty="0">
                <a:solidFill>
                  <a:srgbClr val="313131"/>
                </a:solidFill>
                <a:latin typeface="Tahoma"/>
                <a:cs typeface="Tahoma"/>
              </a:rPr>
              <a:t> </a:t>
            </a:r>
            <a:r>
              <a:rPr sz="801" kern="0" spc="46" dirty="0">
                <a:solidFill>
                  <a:srgbClr val="313131"/>
                </a:solidFill>
                <a:latin typeface="Tahoma"/>
                <a:cs typeface="Tahoma"/>
              </a:rPr>
              <a:t>Hundreds</a:t>
            </a:r>
            <a:r>
              <a:rPr sz="801" kern="0" spc="59" dirty="0">
                <a:solidFill>
                  <a:srgbClr val="313131"/>
                </a:solidFill>
                <a:latin typeface="Tahoma"/>
                <a:cs typeface="Tahoma"/>
              </a:rPr>
              <a:t> </a:t>
            </a:r>
            <a:r>
              <a:rPr sz="801" kern="0" spc="46" dirty="0">
                <a:solidFill>
                  <a:srgbClr val="313131"/>
                </a:solidFill>
                <a:latin typeface="Tahoma"/>
                <a:cs typeface="Tahoma"/>
              </a:rPr>
              <a:t>of</a:t>
            </a:r>
            <a:r>
              <a:rPr sz="801" kern="0" spc="59" dirty="0">
                <a:solidFill>
                  <a:srgbClr val="313131"/>
                </a:solidFill>
                <a:latin typeface="Tahoma"/>
                <a:cs typeface="Tahoma"/>
              </a:rPr>
              <a:t> </a:t>
            </a:r>
            <a:r>
              <a:rPr sz="801" kern="0" dirty="0">
                <a:solidFill>
                  <a:srgbClr val="313131"/>
                </a:solidFill>
                <a:latin typeface="Tahoma"/>
                <a:cs typeface="Tahoma"/>
              </a:rPr>
              <a:t>fires</a:t>
            </a:r>
            <a:r>
              <a:rPr sz="801" kern="0" spc="63" dirty="0">
                <a:solidFill>
                  <a:srgbClr val="313131"/>
                </a:solidFill>
                <a:latin typeface="Tahoma"/>
                <a:cs typeface="Tahoma"/>
              </a:rPr>
              <a:t> </a:t>
            </a:r>
            <a:r>
              <a:rPr sz="801" kern="0" spc="46" dirty="0">
                <a:solidFill>
                  <a:srgbClr val="313131"/>
                </a:solidFill>
                <a:latin typeface="Tahoma"/>
                <a:cs typeface="Tahoma"/>
              </a:rPr>
              <a:t>have</a:t>
            </a:r>
            <a:r>
              <a:rPr sz="801" kern="0" spc="59" dirty="0">
                <a:solidFill>
                  <a:srgbClr val="313131"/>
                </a:solidFill>
                <a:latin typeface="Tahoma"/>
                <a:cs typeface="Tahoma"/>
              </a:rPr>
              <a:t> </a:t>
            </a:r>
            <a:r>
              <a:rPr sz="801" kern="0" spc="51" dirty="0">
                <a:solidFill>
                  <a:srgbClr val="313131"/>
                </a:solidFill>
                <a:latin typeface="Tahoma"/>
                <a:cs typeface="Tahoma"/>
              </a:rPr>
              <a:t>destroyed</a:t>
            </a:r>
            <a:r>
              <a:rPr sz="801" kern="0" spc="59" dirty="0">
                <a:solidFill>
                  <a:srgbClr val="313131"/>
                </a:solidFill>
                <a:latin typeface="Tahoma"/>
                <a:cs typeface="Tahoma"/>
              </a:rPr>
              <a:t> </a:t>
            </a:r>
            <a:r>
              <a:rPr sz="801" kern="0" dirty="0">
                <a:solidFill>
                  <a:srgbClr val="313131"/>
                </a:solidFill>
                <a:latin typeface="Tahoma"/>
                <a:cs typeface="Tahoma"/>
              </a:rPr>
              <a:t>land,</a:t>
            </a:r>
            <a:r>
              <a:rPr sz="801" kern="0" spc="59" dirty="0">
                <a:solidFill>
                  <a:srgbClr val="313131"/>
                </a:solidFill>
                <a:latin typeface="Tahoma"/>
                <a:cs typeface="Tahoma"/>
              </a:rPr>
              <a:t> </a:t>
            </a:r>
            <a:r>
              <a:rPr sz="801" kern="0" dirty="0">
                <a:solidFill>
                  <a:srgbClr val="313131"/>
                </a:solidFill>
                <a:latin typeface="Tahoma"/>
                <a:cs typeface="Tahoma"/>
              </a:rPr>
              <a:t>buildings,</a:t>
            </a:r>
            <a:r>
              <a:rPr sz="801" kern="0" spc="63" dirty="0">
                <a:solidFill>
                  <a:srgbClr val="313131"/>
                </a:solidFill>
                <a:latin typeface="Tahoma"/>
                <a:cs typeface="Tahoma"/>
              </a:rPr>
              <a:t> </a:t>
            </a:r>
            <a:r>
              <a:rPr sz="801" kern="0" spc="46" dirty="0">
                <a:solidFill>
                  <a:srgbClr val="313131"/>
                </a:solidFill>
                <a:latin typeface="Tahoma"/>
                <a:cs typeface="Tahoma"/>
              </a:rPr>
              <a:t>and</a:t>
            </a:r>
            <a:r>
              <a:rPr sz="801" kern="0" spc="59" dirty="0">
                <a:solidFill>
                  <a:srgbClr val="313131"/>
                </a:solidFill>
                <a:latin typeface="Tahoma"/>
                <a:cs typeface="Tahoma"/>
              </a:rPr>
              <a:t> </a:t>
            </a:r>
            <a:r>
              <a:rPr sz="801" kern="0" spc="-8" dirty="0">
                <a:solidFill>
                  <a:srgbClr val="313131"/>
                </a:solidFill>
                <a:latin typeface="Tahoma"/>
                <a:cs typeface="Tahoma"/>
              </a:rPr>
              <a:t>lives </a:t>
            </a:r>
            <a:r>
              <a:rPr sz="801" kern="0" dirty="0">
                <a:solidFill>
                  <a:srgbClr val="313131"/>
                </a:solidFill>
                <a:latin typeface="Tahoma"/>
                <a:cs typeface="Tahoma"/>
              </a:rPr>
              <a:t>in</a:t>
            </a:r>
            <a:r>
              <a:rPr sz="801" kern="0" spc="38" dirty="0">
                <a:solidFill>
                  <a:srgbClr val="313131"/>
                </a:solidFill>
                <a:latin typeface="Tahoma"/>
                <a:cs typeface="Tahoma"/>
              </a:rPr>
              <a:t> </a:t>
            </a:r>
            <a:r>
              <a:rPr sz="801" kern="0" dirty="0">
                <a:solidFill>
                  <a:srgbClr val="313131"/>
                </a:solidFill>
                <a:latin typeface="Tahoma"/>
                <a:cs typeface="Tahoma"/>
              </a:rPr>
              <a:t>the</a:t>
            </a:r>
            <a:r>
              <a:rPr sz="801" kern="0" spc="42" dirty="0">
                <a:solidFill>
                  <a:srgbClr val="313131"/>
                </a:solidFill>
                <a:latin typeface="Tahoma"/>
                <a:cs typeface="Tahoma"/>
              </a:rPr>
              <a:t> </a:t>
            </a:r>
            <a:r>
              <a:rPr sz="801" kern="0" spc="72" dirty="0">
                <a:solidFill>
                  <a:srgbClr val="313131"/>
                </a:solidFill>
                <a:latin typeface="Tahoma"/>
                <a:cs typeface="Tahoma"/>
              </a:rPr>
              <a:t>NFN</a:t>
            </a:r>
            <a:r>
              <a:rPr sz="801" kern="0" spc="38" dirty="0">
                <a:solidFill>
                  <a:srgbClr val="313131"/>
                </a:solidFill>
                <a:latin typeface="Tahoma"/>
                <a:cs typeface="Tahoma"/>
              </a:rPr>
              <a:t> </a:t>
            </a:r>
            <a:r>
              <a:rPr sz="801" kern="0" dirty="0">
                <a:solidFill>
                  <a:srgbClr val="313131"/>
                </a:solidFill>
                <a:latin typeface="Tahoma"/>
                <a:cs typeface="Tahoma"/>
              </a:rPr>
              <a:t>Region.</a:t>
            </a:r>
            <a:r>
              <a:rPr sz="801" kern="0" spc="42" dirty="0">
                <a:solidFill>
                  <a:srgbClr val="313131"/>
                </a:solidFill>
                <a:latin typeface="Tahoma"/>
                <a:cs typeface="Tahoma"/>
              </a:rPr>
              <a:t> </a:t>
            </a:r>
            <a:r>
              <a:rPr sz="801" kern="0" spc="72" dirty="0">
                <a:solidFill>
                  <a:srgbClr val="313131"/>
                </a:solidFill>
                <a:latin typeface="Tahoma"/>
                <a:cs typeface="Tahoma"/>
              </a:rPr>
              <a:t>As</a:t>
            </a:r>
            <a:r>
              <a:rPr sz="801" kern="0" spc="42" dirty="0">
                <a:solidFill>
                  <a:srgbClr val="313131"/>
                </a:solidFill>
                <a:latin typeface="Tahoma"/>
                <a:cs typeface="Tahoma"/>
              </a:rPr>
              <a:t> </a:t>
            </a:r>
            <a:r>
              <a:rPr sz="801" kern="0" spc="46" dirty="0">
                <a:solidFill>
                  <a:srgbClr val="313131"/>
                </a:solidFill>
                <a:latin typeface="Tahoma"/>
                <a:cs typeface="Tahoma"/>
              </a:rPr>
              <a:t>of</a:t>
            </a:r>
            <a:r>
              <a:rPr sz="801" kern="0" spc="38" dirty="0">
                <a:solidFill>
                  <a:srgbClr val="313131"/>
                </a:solidFill>
                <a:latin typeface="Tahoma"/>
                <a:cs typeface="Tahoma"/>
              </a:rPr>
              <a:t> </a:t>
            </a:r>
            <a:r>
              <a:rPr sz="801" kern="0" spc="46" dirty="0">
                <a:solidFill>
                  <a:srgbClr val="313131"/>
                </a:solidFill>
                <a:latin typeface="Tahoma"/>
                <a:cs typeface="Tahoma"/>
              </a:rPr>
              <a:t>September</a:t>
            </a:r>
            <a:r>
              <a:rPr sz="801" kern="0" spc="42" dirty="0">
                <a:solidFill>
                  <a:srgbClr val="313131"/>
                </a:solidFill>
                <a:latin typeface="Tahoma"/>
                <a:cs typeface="Tahoma"/>
              </a:rPr>
              <a:t> </a:t>
            </a:r>
            <a:r>
              <a:rPr sz="801" kern="0" dirty="0">
                <a:solidFill>
                  <a:srgbClr val="313131"/>
                </a:solidFill>
                <a:latin typeface="Tahoma"/>
                <a:cs typeface="Tahoma"/>
              </a:rPr>
              <a:t>2021,</a:t>
            </a:r>
            <a:r>
              <a:rPr sz="801" kern="0" spc="38" dirty="0">
                <a:solidFill>
                  <a:srgbClr val="313131"/>
                </a:solidFill>
                <a:latin typeface="Tahoma"/>
                <a:cs typeface="Tahoma"/>
              </a:rPr>
              <a:t> </a:t>
            </a:r>
            <a:r>
              <a:rPr sz="801" kern="0" dirty="0">
                <a:solidFill>
                  <a:srgbClr val="313131"/>
                </a:solidFill>
                <a:latin typeface="Tahoma"/>
                <a:cs typeface="Tahoma"/>
              </a:rPr>
              <a:t>nine</a:t>
            </a:r>
            <a:r>
              <a:rPr sz="801" kern="0" spc="42" dirty="0">
                <a:solidFill>
                  <a:srgbClr val="313131"/>
                </a:solidFill>
                <a:latin typeface="Tahoma"/>
                <a:cs typeface="Tahoma"/>
              </a:rPr>
              <a:t> </a:t>
            </a:r>
            <a:r>
              <a:rPr sz="801" kern="0" spc="46" dirty="0">
                <a:solidFill>
                  <a:srgbClr val="313131"/>
                </a:solidFill>
                <a:latin typeface="Tahoma"/>
                <a:cs typeface="Tahoma"/>
              </a:rPr>
              <a:t>of</a:t>
            </a:r>
            <a:r>
              <a:rPr sz="801" kern="0" spc="42" dirty="0">
                <a:solidFill>
                  <a:srgbClr val="313131"/>
                </a:solidFill>
                <a:latin typeface="Tahoma"/>
                <a:cs typeface="Tahoma"/>
              </a:rPr>
              <a:t> </a:t>
            </a:r>
            <a:r>
              <a:rPr sz="801" kern="0" dirty="0">
                <a:solidFill>
                  <a:srgbClr val="313131"/>
                </a:solidFill>
                <a:latin typeface="Tahoma"/>
                <a:cs typeface="Tahoma"/>
              </a:rPr>
              <a:t>the</a:t>
            </a:r>
            <a:r>
              <a:rPr sz="801" kern="0" spc="38" dirty="0">
                <a:solidFill>
                  <a:srgbClr val="313131"/>
                </a:solidFill>
                <a:latin typeface="Tahoma"/>
                <a:cs typeface="Tahoma"/>
              </a:rPr>
              <a:t> </a:t>
            </a:r>
            <a:r>
              <a:rPr sz="801" kern="0" spc="42" dirty="0">
                <a:solidFill>
                  <a:srgbClr val="313131"/>
                </a:solidFill>
                <a:latin typeface="Tahoma"/>
                <a:cs typeface="Tahoma"/>
              </a:rPr>
              <a:t>state's</a:t>
            </a:r>
            <a:r>
              <a:rPr sz="801" kern="0" spc="329" dirty="0">
                <a:solidFill>
                  <a:srgbClr val="313131"/>
                </a:solidFill>
                <a:latin typeface="Tahoma"/>
                <a:cs typeface="Tahoma"/>
              </a:rPr>
              <a:t> </a:t>
            </a:r>
            <a:r>
              <a:rPr sz="801" kern="0" spc="42" dirty="0">
                <a:solidFill>
                  <a:srgbClr val="313131"/>
                </a:solidFill>
                <a:latin typeface="Tahoma"/>
                <a:cs typeface="Tahoma"/>
              </a:rPr>
              <a:t>20 </a:t>
            </a:r>
            <a:r>
              <a:rPr sz="801" kern="0" spc="46" dirty="0">
                <a:solidFill>
                  <a:srgbClr val="313131"/>
                </a:solidFill>
                <a:latin typeface="Tahoma"/>
                <a:cs typeface="Tahoma"/>
              </a:rPr>
              <a:t>most</a:t>
            </a:r>
            <a:r>
              <a:rPr sz="801" kern="0" spc="63" dirty="0">
                <a:solidFill>
                  <a:srgbClr val="313131"/>
                </a:solidFill>
                <a:latin typeface="Tahoma"/>
                <a:cs typeface="Tahoma"/>
              </a:rPr>
              <a:t> </a:t>
            </a:r>
            <a:r>
              <a:rPr sz="801" kern="0" spc="42" dirty="0">
                <a:solidFill>
                  <a:srgbClr val="313131"/>
                </a:solidFill>
                <a:latin typeface="Tahoma"/>
                <a:cs typeface="Tahoma"/>
              </a:rPr>
              <a:t>destructive</a:t>
            </a:r>
            <a:r>
              <a:rPr sz="801" kern="0" spc="63" dirty="0">
                <a:solidFill>
                  <a:srgbClr val="313131"/>
                </a:solidFill>
                <a:latin typeface="Tahoma"/>
                <a:cs typeface="Tahoma"/>
              </a:rPr>
              <a:t> </a:t>
            </a:r>
            <a:r>
              <a:rPr sz="801" kern="0" dirty="0">
                <a:solidFill>
                  <a:srgbClr val="313131"/>
                </a:solidFill>
                <a:latin typeface="Tahoma"/>
                <a:cs typeface="Tahoma"/>
              </a:rPr>
              <a:t>fires</a:t>
            </a:r>
            <a:r>
              <a:rPr sz="801" kern="0" spc="63" dirty="0">
                <a:solidFill>
                  <a:srgbClr val="313131"/>
                </a:solidFill>
                <a:latin typeface="Tahoma"/>
                <a:cs typeface="Tahoma"/>
              </a:rPr>
              <a:t> </a:t>
            </a:r>
            <a:r>
              <a:rPr sz="801" kern="0" spc="51" dirty="0">
                <a:solidFill>
                  <a:srgbClr val="313131"/>
                </a:solidFill>
                <a:latin typeface="Tahoma"/>
                <a:cs typeface="Tahoma"/>
              </a:rPr>
              <a:t>occurred</a:t>
            </a:r>
            <a:r>
              <a:rPr sz="801" kern="0" spc="63" dirty="0">
                <a:solidFill>
                  <a:srgbClr val="313131"/>
                </a:solidFill>
                <a:latin typeface="Tahoma"/>
                <a:cs typeface="Tahoma"/>
              </a:rPr>
              <a:t> </a:t>
            </a:r>
            <a:r>
              <a:rPr sz="801" kern="0" dirty="0">
                <a:solidFill>
                  <a:srgbClr val="313131"/>
                </a:solidFill>
                <a:latin typeface="Tahoma"/>
                <a:cs typeface="Tahoma"/>
              </a:rPr>
              <a:t>in</a:t>
            </a:r>
            <a:r>
              <a:rPr sz="801" kern="0" spc="63" dirty="0">
                <a:solidFill>
                  <a:srgbClr val="313131"/>
                </a:solidFill>
                <a:latin typeface="Tahoma"/>
                <a:cs typeface="Tahoma"/>
              </a:rPr>
              <a:t> </a:t>
            </a:r>
            <a:r>
              <a:rPr sz="801" kern="0" dirty="0">
                <a:solidFill>
                  <a:srgbClr val="313131"/>
                </a:solidFill>
                <a:latin typeface="Tahoma"/>
                <a:cs typeface="Tahoma"/>
              </a:rPr>
              <a:t>the</a:t>
            </a:r>
            <a:r>
              <a:rPr sz="801" kern="0" spc="63" dirty="0">
                <a:solidFill>
                  <a:srgbClr val="313131"/>
                </a:solidFill>
                <a:latin typeface="Tahoma"/>
                <a:cs typeface="Tahoma"/>
              </a:rPr>
              <a:t> </a:t>
            </a:r>
            <a:r>
              <a:rPr sz="801" kern="0" dirty="0">
                <a:solidFill>
                  <a:srgbClr val="313131"/>
                </a:solidFill>
                <a:latin typeface="Tahoma"/>
                <a:cs typeface="Tahoma"/>
              </a:rPr>
              <a:t>region.</a:t>
            </a:r>
            <a:r>
              <a:rPr sz="801" kern="0" spc="63" dirty="0">
                <a:solidFill>
                  <a:srgbClr val="313131"/>
                </a:solidFill>
                <a:latin typeface="Tahoma"/>
                <a:cs typeface="Tahoma"/>
              </a:rPr>
              <a:t> </a:t>
            </a:r>
            <a:r>
              <a:rPr sz="801" kern="0" spc="51" dirty="0">
                <a:solidFill>
                  <a:srgbClr val="313131"/>
                </a:solidFill>
                <a:latin typeface="Tahoma"/>
                <a:cs typeface="Tahoma"/>
              </a:rPr>
              <a:t>These</a:t>
            </a:r>
            <a:r>
              <a:rPr sz="801" kern="0" spc="63" dirty="0">
                <a:solidFill>
                  <a:srgbClr val="313131"/>
                </a:solidFill>
                <a:latin typeface="Tahoma"/>
                <a:cs typeface="Tahoma"/>
              </a:rPr>
              <a:t> </a:t>
            </a:r>
            <a:r>
              <a:rPr sz="801" kern="0" dirty="0">
                <a:solidFill>
                  <a:srgbClr val="313131"/>
                </a:solidFill>
                <a:latin typeface="Tahoma"/>
                <a:cs typeface="Tahoma"/>
              </a:rPr>
              <a:t>fires</a:t>
            </a:r>
            <a:r>
              <a:rPr sz="801" kern="0" spc="67" dirty="0">
                <a:solidFill>
                  <a:srgbClr val="313131"/>
                </a:solidFill>
                <a:latin typeface="Tahoma"/>
                <a:cs typeface="Tahoma"/>
              </a:rPr>
              <a:t> </a:t>
            </a:r>
            <a:r>
              <a:rPr sz="801" kern="0" spc="42" dirty="0">
                <a:solidFill>
                  <a:srgbClr val="313131"/>
                </a:solidFill>
                <a:latin typeface="Tahoma"/>
                <a:cs typeface="Tahoma"/>
              </a:rPr>
              <a:t>burned</a:t>
            </a:r>
            <a:r>
              <a:rPr sz="801" kern="0" spc="63" dirty="0">
                <a:solidFill>
                  <a:srgbClr val="313131"/>
                </a:solidFill>
                <a:latin typeface="Tahoma"/>
                <a:cs typeface="Tahoma"/>
              </a:rPr>
              <a:t> </a:t>
            </a:r>
            <a:r>
              <a:rPr sz="801" kern="0" spc="30" dirty="0">
                <a:solidFill>
                  <a:srgbClr val="313131"/>
                </a:solidFill>
                <a:latin typeface="Tahoma"/>
                <a:cs typeface="Tahoma"/>
              </a:rPr>
              <a:t>3.4 </a:t>
            </a:r>
            <a:r>
              <a:rPr sz="801" kern="0" dirty="0">
                <a:solidFill>
                  <a:srgbClr val="313131"/>
                </a:solidFill>
                <a:latin typeface="Tahoma"/>
                <a:cs typeface="Tahoma"/>
              </a:rPr>
              <a:t>million</a:t>
            </a:r>
            <a:r>
              <a:rPr sz="801" kern="0" spc="46" dirty="0">
                <a:solidFill>
                  <a:srgbClr val="313131"/>
                </a:solidFill>
                <a:latin typeface="Tahoma"/>
                <a:cs typeface="Tahoma"/>
              </a:rPr>
              <a:t> </a:t>
            </a:r>
            <a:r>
              <a:rPr sz="801" kern="0" spc="42" dirty="0">
                <a:solidFill>
                  <a:srgbClr val="313131"/>
                </a:solidFill>
                <a:latin typeface="Tahoma"/>
                <a:cs typeface="Tahoma"/>
              </a:rPr>
              <a:t>acres,</a:t>
            </a:r>
            <a:r>
              <a:rPr sz="801" kern="0" spc="46" dirty="0">
                <a:solidFill>
                  <a:srgbClr val="313131"/>
                </a:solidFill>
                <a:latin typeface="Tahoma"/>
                <a:cs typeface="Tahoma"/>
              </a:rPr>
              <a:t> </a:t>
            </a:r>
            <a:r>
              <a:rPr sz="801" kern="0" spc="51" dirty="0">
                <a:solidFill>
                  <a:srgbClr val="313131"/>
                </a:solidFill>
                <a:latin typeface="Tahoma"/>
                <a:cs typeface="Tahoma"/>
              </a:rPr>
              <a:t>destroyed </a:t>
            </a:r>
            <a:r>
              <a:rPr sz="801" kern="0" spc="42" dirty="0">
                <a:solidFill>
                  <a:srgbClr val="313131"/>
                </a:solidFill>
                <a:latin typeface="Tahoma"/>
                <a:cs typeface="Tahoma"/>
              </a:rPr>
              <a:t>over</a:t>
            </a:r>
            <a:r>
              <a:rPr sz="801" kern="0" spc="46" dirty="0">
                <a:solidFill>
                  <a:srgbClr val="313131"/>
                </a:solidFill>
                <a:latin typeface="Tahoma"/>
                <a:cs typeface="Tahoma"/>
              </a:rPr>
              <a:t> </a:t>
            </a:r>
            <a:r>
              <a:rPr sz="801" kern="0" spc="59" dirty="0">
                <a:solidFill>
                  <a:srgbClr val="313131"/>
                </a:solidFill>
                <a:latin typeface="Tahoma"/>
                <a:cs typeface="Tahoma"/>
              </a:rPr>
              <a:t>30,000</a:t>
            </a:r>
            <a:r>
              <a:rPr sz="801" kern="0" spc="46" dirty="0">
                <a:solidFill>
                  <a:srgbClr val="313131"/>
                </a:solidFill>
                <a:latin typeface="Tahoma"/>
                <a:cs typeface="Tahoma"/>
              </a:rPr>
              <a:t> </a:t>
            </a:r>
            <a:r>
              <a:rPr sz="801" kern="0" dirty="0">
                <a:solidFill>
                  <a:srgbClr val="313131"/>
                </a:solidFill>
                <a:latin typeface="Tahoma"/>
                <a:cs typeface="Tahoma"/>
              </a:rPr>
              <a:t>buildings,</a:t>
            </a:r>
            <a:r>
              <a:rPr sz="801" kern="0" spc="51" dirty="0">
                <a:solidFill>
                  <a:srgbClr val="313131"/>
                </a:solidFill>
                <a:latin typeface="Tahoma"/>
                <a:cs typeface="Tahoma"/>
              </a:rPr>
              <a:t> </a:t>
            </a:r>
            <a:r>
              <a:rPr sz="801" kern="0" spc="46" dirty="0">
                <a:solidFill>
                  <a:srgbClr val="313131"/>
                </a:solidFill>
                <a:latin typeface="Tahoma"/>
                <a:cs typeface="Tahoma"/>
              </a:rPr>
              <a:t>and </a:t>
            </a:r>
            <a:r>
              <a:rPr sz="801" kern="0" spc="42" dirty="0">
                <a:solidFill>
                  <a:srgbClr val="313131"/>
                </a:solidFill>
                <a:latin typeface="Tahoma"/>
                <a:cs typeface="Tahoma"/>
              </a:rPr>
              <a:t>took</a:t>
            </a:r>
            <a:r>
              <a:rPr sz="801" kern="0" spc="46" dirty="0">
                <a:solidFill>
                  <a:srgbClr val="313131"/>
                </a:solidFill>
                <a:latin typeface="Tahoma"/>
                <a:cs typeface="Tahoma"/>
              </a:rPr>
              <a:t> </a:t>
            </a:r>
            <a:r>
              <a:rPr sz="801" kern="0" dirty="0">
                <a:solidFill>
                  <a:srgbClr val="313131"/>
                </a:solidFill>
                <a:latin typeface="Tahoma"/>
                <a:cs typeface="Tahoma"/>
              </a:rPr>
              <a:t>122</a:t>
            </a:r>
            <a:r>
              <a:rPr sz="801" kern="0" spc="51" dirty="0">
                <a:solidFill>
                  <a:srgbClr val="313131"/>
                </a:solidFill>
                <a:latin typeface="Tahoma"/>
                <a:cs typeface="Tahoma"/>
              </a:rPr>
              <a:t> </a:t>
            </a:r>
            <a:r>
              <a:rPr sz="801" kern="0" spc="-8" dirty="0">
                <a:solidFill>
                  <a:srgbClr val="313131"/>
                </a:solidFill>
                <a:latin typeface="Tahoma"/>
                <a:cs typeface="Tahoma"/>
              </a:rPr>
              <a:t>lives </a:t>
            </a:r>
            <a:r>
              <a:rPr sz="801" kern="0" dirty="0">
                <a:solidFill>
                  <a:srgbClr val="313131"/>
                </a:solidFill>
                <a:latin typeface="Tahoma"/>
                <a:cs typeface="Tahoma"/>
              </a:rPr>
              <a:t>(CalFire).</a:t>
            </a:r>
            <a:r>
              <a:rPr sz="801" kern="0" spc="13" dirty="0">
                <a:solidFill>
                  <a:srgbClr val="313131"/>
                </a:solidFill>
                <a:latin typeface="Tahoma"/>
                <a:cs typeface="Tahoma"/>
              </a:rPr>
              <a:t> </a:t>
            </a:r>
            <a:r>
              <a:rPr sz="801" kern="0" spc="51" dirty="0">
                <a:solidFill>
                  <a:srgbClr val="313131"/>
                </a:solidFill>
                <a:latin typeface="Tahoma"/>
                <a:cs typeface="Tahoma"/>
              </a:rPr>
              <a:t>Tens</a:t>
            </a:r>
            <a:r>
              <a:rPr sz="801" kern="0" spc="17" dirty="0">
                <a:solidFill>
                  <a:srgbClr val="313131"/>
                </a:solidFill>
                <a:latin typeface="Tahoma"/>
                <a:cs typeface="Tahoma"/>
              </a:rPr>
              <a:t> </a:t>
            </a:r>
            <a:r>
              <a:rPr sz="801" kern="0" spc="46" dirty="0">
                <a:solidFill>
                  <a:srgbClr val="313131"/>
                </a:solidFill>
                <a:latin typeface="Tahoma"/>
                <a:cs typeface="Tahoma"/>
              </a:rPr>
              <a:t>of</a:t>
            </a:r>
            <a:r>
              <a:rPr sz="801" kern="0" spc="13" dirty="0">
                <a:solidFill>
                  <a:srgbClr val="313131"/>
                </a:solidFill>
                <a:latin typeface="Tahoma"/>
                <a:cs typeface="Tahoma"/>
              </a:rPr>
              <a:t> </a:t>
            </a:r>
            <a:r>
              <a:rPr sz="801" kern="0" spc="46" dirty="0">
                <a:solidFill>
                  <a:srgbClr val="313131"/>
                </a:solidFill>
                <a:latin typeface="Tahoma"/>
                <a:cs typeface="Tahoma"/>
              </a:rPr>
              <a:t>thousands</a:t>
            </a:r>
            <a:r>
              <a:rPr sz="801" kern="0" spc="17" dirty="0">
                <a:solidFill>
                  <a:srgbClr val="313131"/>
                </a:solidFill>
                <a:latin typeface="Tahoma"/>
                <a:cs typeface="Tahoma"/>
              </a:rPr>
              <a:t> </a:t>
            </a:r>
            <a:r>
              <a:rPr sz="801" kern="0" spc="46" dirty="0">
                <a:solidFill>
                  <a:srgbClr val="313131"/>
                </a:solidFill>
                <a:latin typeface="Tahoma"/>
                <a:cs typeface="Tahoma"/>
              </a:rPr>
              <a:t>of</a:t>
            </a:r>
            <a:r>
              <a:rPr sz="801" kern="0" spc="13" dirty="0">
                <a:solidFill>
                  <a:srgbClr val="313131"/>
                </a:solidFill>
                <a:latin typeface="Tahoma"/>
                <a:cs typeface="Tahoma"/>
              </a:rPr>
              <a:t> </a:t>
            </a:r>
            <a:r>
              <a:rPr sz="801" kern="0" spc="46" dirty="0">
                <a:solidFill>
                  <a:srgbClr val="313131"/>
                </a:solidFill>
                <a:latin typeface="Tahoma"/>
                <a:cs typeface="Tahoma"/>
              </a:rPr>
              <a:t>people</a:t>
            </a:r>
            <a:r>
              <a:rPr sz="801" kern="0" spc="17" dirty="0">
                <a:solidFill>
                  <a:srgbClr val="313131"/>
                </a:solidFill>
                <a:latin typeface="Tahoma"/>
                <a:cs typeface="Tahoma"/>
              </a:rPr>
              <a:t> </a:t>
            </a:r>
            <a:r>
              <a:rPr sz="801" kern="0" spc="46" dirty="0">
                <a:solidFill>
                  <a:srgbClr val="313131"/>
                </a:solidFill>
                <a:latin typeface="Tahoma"/>
                <a:cs typeface="Tahoma"/>
              </a:rPr>
              <a:t>have</a:t>
            </a:r>
            <a:r>
              <a:rPr sz="801" kern="0" spc="13" dirty="0">
                <a:solidFill>
                  <a:srgbClr val="313131"/>
                </a:solidFill>
                <a:latin typeface="Tahoma"/>
                <a:cs typeface="Tahoma"/>
              </a:rPr>
              <a:t> </a:t>
            </a:r>
            <a:r>
              <a:rPr sz="801" kern="0" spc="51" dirty="0">
                <a:solidFill>
                  <a:srgbClr val="313131"/>
                </a:solidFill>
                <a:latin typeface="Tahoma"/>
                <a:cs typeface="Tahoma"/>
              </a:rPr>
              <a:t>been</a:t>
            </a:r>
            <a:r>
              <a:rPr sz="801" kern="0" spc="17" dirty="0">
                <a:solidFill>
                  <a:srgbClr val="313131"/>
                </a:solidFill>
                <a:latin typeface="Tahoma"/>
                <a:cs typeface="Tahoma"/>
              </a:rPr>
              <a:t> </a:t>
            </a:r>
            <a:r>
              <a:rPr sz="801" kern="0" spc="51" dirty="0">
                <a:solidFill>
                  <a:srgbClr val="313131"/>
                </a:solidFill>
                <a:latin typeface="Tahoma"/>
                <a:cs typeface="Tahoma"/>
              </a:rPr>
              <a:t>evacuated</a:t>
            </a:r>
            <a:r>
              <a:rPr sz="801" kern="0" spc="13" dirty="0">
                <a:solidFill>
                  <a:srgbClr val="313131"/>
                </a:solidFill>
                <a:latin typeface="Tahoma"/>
                <a:cs typeface="Tahoma"/>
              </a:rPr>
              <a:t> </a:t>
            </a:r>
            <a:r>
              <a:rPr sz="801" kern="0" spc="25" dirty="0">
                <a:solidFill>
                  <a:srgbClr val="313131"/>
                </a:solidFill>
                <a:latin typeface="Tahoma"/>
                <a:cs typeface="Tahoma"/>
              </a:rPr>
              <a:t>and </a:t>
            </a:r>
            <a:r>
              <a:rPr sz="801" kern="0" spc="46" dirty="0">
                <a:solidFill>
                  <a:srgbClr val="313131"/>
                </a:solidFill>
                <a:latin typeface="Tahoma"/>
                <a:cs typeface="Tahoma"/>
              </a:rPr>
              <a:t>thousands</a:t>
            </a:r>
            <a:r>
              <a:rPr sz="801" kern="0" spc="17" dirty="0">
                <a:solidFill>
                  <a:srgbClr val="313131"/>
                </a:solidFill>
                <a:latin typeface="Tahoma"/>
                <a:cs typeface="Tahoma"/>
              </a:rPr>
              <a:t> </a:t>
            </a:r>
            <a:r>
              <a:rPr sz="801" kern="0" dirty="0">
                <a:solidFill>
                  <a:srgbClr val="313131"/>
                </a:solidFill>
                <a:latin typeface="Tahoma"/>
                <a:cs typeface="Tahoma"/>
              </a:rPr>
              <a:t>remain</a:t>
            </a:r>
            <a:r>
              <a:rPr sz="801" kern="0" spc="21" dirty="0">
                <a:solidFill>
                  <a:srgbClr val="313131"/>
                </a:solidFill>
                <a:latin typeface="Tahoma"/>
                <a:cs typeface="Tahoma"/>
              </a:rPr>
              <a:t> </a:t>
            </a:r>
            <a:r>
              <a:rPr sz="801" kern="0" spc="38" dirty="0">
                <a:solidFill>
                  <a:srgbClr val="313131"/>
                </a:solidFill>
                <a:latin typeface="Tahoma"/>
                <a:cs typeface="Tahoma"/>
              </a:rPr>
              <a:t>permanently</a:t>
            </a:r>
            <a:r>
              <a:rPr sz="801" kern="0" spc="21" dirty="0">
                <a:solidFill>
                  <a:srgbClr val="313131"/>
                </a:solidFill>
                <a:latin typeface="Tahoma"/>
                <a:cs typeface="Tahoma"/>
              </a:rPr>
              <a:t> </a:t>
            </a:r>
            <a:r>
              <a:rPr sz="801" kern="0" spc="51" dirty="0">
                <a:solidFill>
                  <a:srgbClr val="313131"/>
                </a:solidFill>
                <a:latin typeface="Tahoma"/>
                <a:cs typeface="Tahoma"/>
              </a:rPr>
              <a:t>displaced</a:t>
            </a:r>
            <a:r>
              <a:rPr sz="801" kern="0" spc="17" dirty="0">
                <a:solidFill>
                  <a:srgbClr val="313131"/>
                </a:solidFill>
                <a:latin typeface="Tahoma"/>
                <a:cs typeface="Tahoma"/>
              </a:rPr>
              <a:t> </a:t>
            </a:r>
            <a:r>
              <a:rPr sz="801" kern="0" spc="46" dirty="0">
                <a:solidFill>
                  <a:srgbClr val="313131"/>
                </a:solidFill>
                <a:latin typeface="Tahoma"/>
                <a:cs typeface="Tahoma"/>
              </a:rPr>
              <a:t>and</a:t>
            </a:r>
            <a:r>
              <a:rPr sz="801" kern="0" spc="21" dirty="0">
                <a:solidFill>
                  <a:srgbClr val="313131"/>
                </a:solidFill>
                <a:latin typeface="Tahoma"/>
                <a:cs typeface="Tahoma"/>
              </a:rPr>
              <a:t> </a:t>
            </a:r>
            <a:r>
              <a:rPr sz="801" kern="0" spc="38" dirty="0">
                <a:solidFill>
                  <a:srgbClr val="313131"/>
                </a:solidFill>
                <a:latin typeface="Tahoma"/>
                <a:cs typeface="Tahoma"/>
              </a:rPr>
              <a:t>unemployed.</a:t>
            </a:r>
            <a:r>
              <a:rPr sz="801" kern="0" spc="21" dirty="0">
                <a:solidFill>
                  <a:srgbClr val="313131"/>
                </a:solidFill>
                <a:latin typeface="Tahoma"/>
                <a:cs typeface="Tahoma"/>
              </a:rPr>
              <a:t> </a:t>
            </a:r>
            <a:r>
              <a:rPr sz="801" kern="0" spc="42" dirty="0">
                <a:solidFill>
                  <a:srgbClr val="313131"/>
                </a:solidFill>
                <a:latin typeface="Tahoma"/>
                <a:cs typeface="Tahoma"/>
              </a:rPr>
              <a:t>Many </a:t>
            </a:r>
            <a:r>
              <a:rPr sz="801" kern="0" spc="46" dirty="0">
                <a:solidFill>
                  <a:srgbClr val="313131"/>
                </a:solidFill>
                <a:latin typeface="Tahoma"/>
                <a:cs typeface="Tahoma"/>
              </a:rPr>
              <a:t>have</a:t>
            </a:r>
            <a:r>
              <a:rPr sz="801" kern="0" spc="76" dirty="0">
                <a:solidFill>
                  <a:srgbClr val="313131"/>
                </a:solidFill>
                <a:latin typeface="Tahoma"/>
                <a:cs typeface="Tahoma"/>
              </a:rPr>
              <a:t> </a:t>
            </a:r>
            <a:r>
              <a:rPr sz="801" kern="0" spc="51" dirty="0">
                <a:solidFill>
                  <a:srgbClr val="313131"/>
                </a:solidFill>
                <a:latin typeface="Tahoma"/>
                <a:cs typeface="Tahoma"/>
              </a:rPr>
              <a:t>moved</a:t>
            </a:r>
            <a:r>
              <a:rPr sz="801" kern="0" spc="80" dirty="0">
                <a:solidFill>
                  <a:srgbClr val="313131"/>
                </a:solidFill>
                <a:latin typeface="Tahoma"/>
                <a:cs typeface="Tahoma"/>
              </a:rPr>
              <a:t> </a:t>
            </a:r>
            <a:r>
              <a:rPr sz="801" kern="0" dirty="0">
                <a:solidFill>
                  <a:srgbClr val="313131"/>
                </a:solidFill>
                <a:latin typeface="Tahoma"/>
                <a:cs typeface="Tahoma"/>
              </a:rPr>
              <a:t>out</a:t>
            </a:r>
            <a:r>
              <a:rPr sz="801" kern="0" spc="80" dirty="0">
                <a:solidFill>
                  <a:srgbClr val="313131"/>
                </a:solidFill>
                <a:latin typeface="Tahoma"/>
                <a:cs typeface="Tahoma"/>
              </a:rPr>
              <a:t> </a:t>
            </a:r>
            <a:r>
              <a:rPr sz="801" kern="0" spc="46" dirty="0">
                <a:solidFill>
                  <a:srgbClr val="313131"/>
                </a:solidFill>
                <a:latin typeface="Tahoma"/>
                <a:cs typeface="Tahoma"/>
              </a:rPr>
              <a:t>of</a:t>
            </a:r>
            <a:r>
              <a:rPr sz="801" kern="0" spc="80" dirty="0">
                <a:solidFill>
                  <a:srgbClr val="313131"/>
                </a:solidFill>
                <a:latin typeface="Tahoma"/>
                <a:cs typeface="Tahoma"/>
              </a:rPr>
              <a:t> </a:t>
            </a:r>
            <a:r>
              <a:rPr sz="801" kern="0" dirty="0">
                <a:solidFill>
                  <a:srgbClr val="313131"/>
                </a:solidFill>
                <a:latin typeface="Tahoma"/>
                <a:cs typeface="Tahoma"/>
              </a:rPr>
              <a:t>the</a:t>
            </a:r>
            <a:r>
              <a:rPr sz="801" kern="0" spc="76" dirty="0">
                <a:solidFill>
                  <a:srgbClr val="313131"/>
                </a:solidFill>
                <a:latin typeface="Tahoma"/>
                <a:cs typeface="Tahoma"/>
              </a:rPr>
              <a:t> </a:t>
            </a:r>
            <a:r>
              <a:rPr sz="801" kern="0" dirty="0">
                <a:solidFill>
                  <a:srgbClr val="313131"/>
                </a:solidFill>
                <a:latin typeface="Tahoma"/>
                <a:cs typeface="Tahoma"/>
              </a:rPr>
              <a:t>area,</a:t>
            </a:r>
            <a:r>
              <a:rPr sz="801" kern="0" spc="80" dirty="0">
                <a:solidFill>
                  <a:srgbClr val="313131"/>
                </a:solidFill>
                <a:latin typeface="Tahoma"/>
                <a:cs typeface="Tahoma"/>
              </a:rPr>
              <a:t> </a:t>
            </a:r>
            <a:r>
              <a:rPr sz="801" kern="0" dirty="0">
                <a:solidFill>
                  <a:srgbClr val="313131"/>
                </a:solidFill>
                <a:latin typeface="Tahoma"/>
                <a:cs typeface="Tahoma"/>
              </a:rPr>
              <a:t>leaving</a:t>
            </a:r>
            <a:r>
              <a:rPr sz="801" kern="0" spc="80" dirty="0">
                <a:solidFill>
                  <a:srgbClr val="313131"/>
                </a:solidFill>
                <a:latin typeface="Tahoma"/>
                <a:cs typeface="Tahoma"/>
              </a:rPr>
              <a:t> </a:t>
            </a:r>
            <a:r>
              <a:rPr sz="801" kern="0" dirty="0">
                <a:solidFill>
                  <a:srgbClr val="313131"/>
                </a:solidFill>
                <a:latin typeface="Tahoma"/>
                <a:cs typeface="Tahoma"/>
              </a:rPr>
              <a:t>an</a:t>
            </a:r>
            <a:r>
              <a:rPr sz="801" kern="0" spc="80" dirty="0">
                <a:solidFill>
                  <a:srgbClr val="313131"/>
                </a:solidFill>
                <a:latin typeface="Tahoma"/>
                <a:cs typeface="Tahoma"/>
              </a:rPr>
              <a:t> </a:t>
            </a:r>
            <a:r>
              <a:rPr sz="801" kern="0" spc="38" dirty="0">
                <a:solidFill>
                  <a:srgbClr val="313131"/>
                </a:solidFill>
                <a:latin typeface="Tahoma"/>
                <a:cs typeface="Tahoma"/>
              </a:rPr>
              <a:t>already</a:t>
            </a:r>
            <a:r>
              <a:rPr sz="801" kern="0" spc="80" dirty="0">
                <a:solidFill>
                  <a:srgbClr val="313131"/>
                </a:solidFill>
                <a:latin typeface="Tahoma"/>
                <a:cs typeface="Tahoma"/>
              </a:rPr>
              <a:t> </a:t>
            </a:r>
            <a:r>
              <a:rPr sz="801" kern="0" dirty="0">
                <a:solidFill>
                  <a:srgbClr val="313131"/>
                </a:solidFill>
                <a:latin typeface="Tahoma"/>
                <a:cs typeface="Tahoma"/>
              </a:rPr>
              <a:t>tight</a:t>
            </a:r>
            <a:r>
              <a:rPr sz="801" kern="0" spc="76" dirty="0">
                <a:solidFill>
                  <a:srgbClr val="313131"/>
                </a:solidFill>
                <a:latin typeface="Tahoma"/>
                <a:cs typeface="Tahoma"/>
              </a:rPr>
              <a:t> </a:t>
            </a:r>
            <a:r>
              <a:rPr sz="801" kern="0" dirty="0">
                <a:solidFill>
                  <a:srgbClr val="313131"/>
                </a:solidFill>
                <a:latin typeface="Tahoma"/>
                <a:cs typeface="Tahoma"/>
              </a:rPr>
              <a:t>labor</a:t>
            </a:r>
            <a:r>
              <a:rPr sz="801" kern="0" spc="80" dirty="0">
                <a:solidFill>
                  <a:srgbClr val="313131"/>
                </a:solidFill>
                <a:latin typeface="Tahoma"/>
                <a:cs typeface="Tahoma"/>
              </a:rPr>
              <a:t> </a:t>
            </a:r>
            <a:r>
              <a:rPr sz="801" kern="0" spc="-8" dirty="0">
                <a:solidFill>
                  <a:srgbClr val="313131"/>
                </a:solidFill>
                <a:latin typeface="Tahoma"/>
                <a:cs typeface="Tahoma"/>
              </a:rPr>
              <a:t>market </a:t>
            </a:r>
            <a:r>
              <a:rPr sz="801" kern="0" spc="46" dirty="0">
                <a:solidFill>
                  <a:srgbClr val="313131"/>
                </a:solidFill>
                <a:latin typeface="Tahoma"/>
                <a:cs typeface="Tahoma"/>
              </a:rPr>
              <a:t>even</a:t>
            </a:r>
            <a:r>
              <a:rPr sz="801" kern="0" spc="51" dirty="0">
                <a:solidFill>
                  <a:srgbClr val="313131"/>
                </a:solidFill>
                <a:latin typeface="Tahoma"/>
                <a:cs typeface="Tahoma"/>
              </a:rPr>
              <a:t> </a:t>
            </a:r>
            <a:r>
              <a:rPr sz="801" kern="0" dirty="0">
                <a:solidFill>
                  <a:srgbClr val="313131"/>
                </a:solidFill>
                <a:latin typeface="Tahoma"/>
                <a:cs typeface="Tahoma"/>
              </a:rPr>
              <a:t>more</a:t>
            </a:r>
            <a:r>
              <a:rPr sz="801" kern="0" spc="55" dirty="0">
                <a:solidFill>
                  <a:srgbClr val="313131"/>
                </a:solidFill>
                <a:latin typeface="Tahoma"/>
                <a:cs typeface="Tahoma"/>
              </a:rPr>
              <a:t> </a:t>
            </a:r>
            <a:r>
              <a:rPr sz="801" kern="0" spc="38" dirty="0">
                <a:solidFill>
                  <a:srgbClr val="313131"/>
                </a:solidFill>
                <a:latin typeface="Tahoma"/>
                <a:cs typeface="Tahoma"/>
              </a:rPr>
              <a:t>challenging</a:t>
            </a:r>
            <a:r>
              <a:rPr sz="801" kern="0" spc="55" dirty="0">
                <a:solidFill>
                  <a:srgbClr val="313131"/>
                </a:solidFill>
                <a:latin typeface="Tahoma"/>
                <a:cs typeface="Tahoma"/>
              </a:rPr>
              <a:t> </a:t>
            </a:r>
            <a:r>
              <a:rPr sz="801" kern="0" dirty="0">
                <a:solidFill>
                  <a:srgbClr val="313131"/>
                </a:solidFill>
                <a:latin typeface="Tahoma"/>
                <a:cs typeface="Tahoma"/>
              </a:rPr>
              <a:t>for</a:t>
            </a:r>
            <a:r>
              <a:rPr sz="801" kern="0" spc="55" dirty="0">
                <a:solidFill>
                  <a:srgbClr val="313131"/>
                </a:solidFill>
                <a:latin typeface="Tahoma"/>
                <a:cs typeface="Tahoma"/>
              </a:rPr>
              <a:t> </a:t>
            </a:r>
            <a:r>
              <a:rPr sz="801" kern="0" spc="30" dirty="0">
                <a:solidFill>
                  <a:srgbClr val="313131"/>
                </a:solidFill>
                <a:latin typeface="Tahoma"/>
                <a:cs typeface="Tahoma"/>
              </a:rPr>
              <a:t>employers.</a:t>
            </a:r>
            <a:endParaRPr sz="801" kern="0">
              <a:solidFill>
                <a:sysClr val="windowText" lastClr="000000"/>
              </a:solidFill>
              <a:latin typeface="Tahoma"/>
              <a:cs typeface="Tahoma"/>
            </a:endParaRPr>
          </a:p>
        </p:txBody>
      </p:sp>
      <p:sp>
        <p:nvSpPr>
          <p:cNvPr id="13" name="object 13"/>
          <p:cNvSpPr txBox="1"/>
          <p:nvPr/>
        </p:nvSpPr>
        <p:spPr>
          <a:xfrm>
            <a:off x="8138717" y="5534884"/>
            <a:ext cx="3221559" cy="478739"/>
          </a:xfrm>
          <a:prstGeom prst="rect">
            <a:avLst/>
          </a:prstGeom>
        </p:spPr>
        <p:txBody>
          <a:bodyPr vert="horz" wrap="square" lIns="0" tIns="10178" rIns="0" bIns="0" rtlCol="0">
            <a:spAutoFit/>
          </a:bodyPr>
          <a:lstStyle/>
          <a:p>
            <a:pPr marL="10714" marR="4285" defTabSz="771388">
              <a:lnSpc>
                <a:spcPct val="131600"/>
              </a:lnSpc>
              <a:spcBef>
                <a:spcPts val="80"/>
              </a:spcBef>
            </a:pPr>
            <a:r>
              <a:rPr sz="801" b="1" kern="0" spc="-8" dirty="0">
                <a:solidFill>
                  <a:srgbClr val="004056"/>
                </a:solidFill>
                <a:latin typeface="Tahoma"/>
                <a:cs typeface="Tahoma"/>
              </a:rPr>
              <a:t>Drought</a:t>
            </a:r>
            <a:r>
              <a:rPr sz="801" kern="0" spc="-8" dirty="0">
                <a:solidFill>
                  <a:srgbClr val="313131"/>
                </a:solidFill>
                <a:latin typeface="Tahoma"/>
                <a:cs typeface="Tahoma"/>
              </a:rPr>
              <a:t>.</a:t>
            </a:r>
            <a:r>
              <a:rPr sz="801" kern="0" spc="17" dirty="0">
                <a:solidFill>
                  <a:srgbClr val="313131"/>
                </a:solidFill>
                <a:latin typeface="Tahoma"/>
                <a:cs typeface="Tahoma"/>
              </a:rPr>
              <a:t> </a:t>
            </a:r>
            <a:r>
              <a:rPr sz="801" kern="0" dirty="0">
                <a:solidFill>
                  <a:srgbClr val="313131"/>
                </a:solidFill>
                <a:latin typeface="Tahoma"/>
                <a:cs typeface="Tahoma"/>
              </a:rPr>
              <a:t>100%</a:t>
            </a:r>
            <a:r>
              <a:rPr sz="801" kern="0" spc="17" dirty="0">
                <a:solidFill>
                  <a:srgbClr val="313131"/>
                </a:solidFill>
                <a:latin typeface="Tahoma"/>
                <a:cs typeface="Tahoma"/>
              </a:rPr>
              <a:t> </a:t>
            </a:r>
            <a:r>
              <a:rPr sz="801" kern="0" spc="46" dirty="0">
                <a:solidFill>
                  <a:srgbClr val="313131"/>
                </a:solidFill>
                <a:latin typeface="Tahoma"/>
                <a:cs typeface="Tahoma"/>
              </a:rPr>
              <a:t>of</a:t>
            </a:r>
            <a:r>
              <a:rPr sz="801" kern="0" spc="21" dirty="0">
                <a:solidFill>
                  <a:srgbClr val="313131"/>
                </a:solidFill>
                <a:latin typeface="Tahoma"/>
                <a:cs typeface="Tahoma"/>
              </a:rPr>
              <a:t> </a:t>
            </a:r>
            <a:r>
              <a:rPr sz="801" kern="0" dirty="0">
                <a:solidFill>
                  <a:srgbClr val="313131"/>
                </a:solidFill>
                <a:latin typeface="Tahoma"/>
                <a:cs typeface="Tahoma"/>
              </a:rPr>
              <a:t>the</a:t>
            </a:r>
            <a:r>
              <a:rPr sz="801" kern="0" spc="17" dirty="0">
                <a:solidFill>
                  <a:srgbClr val="313131"/>
                </a:solidFill>
                <a:latin typeface="Tahoma"/>
                <a:cs typeface="Tahoma"/>
              </a:rPr>
              <a:t> </a:t>
            </a:r>
            <a:r>
              <a:rPr sz="801" kern="0" spc="72" dirty="0">
                <a:solidFill>
                  <a:srgbClr val="313131"/>
                </a:solidFill>
                <a:latin typeface="Tahoma"/>
                <a:cs typeface="Tahoma"/>
              </a:rPr>
              <a:t>NFN</a:t>
            </a:r>
            <a:r>
              <a:rPr sz="801" kern="0" spc="17" dirty="0">
                <a:solidFill>
                  <a:srgbClr val="313131"/>
                </a:solidFill>
                <a:latin typeface="Tahoma"/>
                <a:cs typeface="Tahoma"/>
              </a:rPr>
              <a:t> </a:t>
            </a:r>
            <a:r>
              <a:rPr sz="801" kern="0" dirty="0">
                <a:solidFill>
                  <a:srgbClr val="313131"/>
                </a:solidFill>
                <a:latin typeface="Tahoma"/>
                <a:cs typeface="Tahoma"/>
              </a:rPr>
              <a:t>Region</a:t>
            </a:r>
            <a:r>
              <a:rPr sz="801" kern="0" spc="21" dirty="0">
                <a:solidFill>
                  <a:srgbClr val="313131"/>
                </a:solidFill>
                <a:latin typeface="Tahoma"/>
                <a:cs typeface="Tahoma"/>
              </a:rPr>
              <a:t> </a:t>
            </a:r>
            <a:r>
              <a:rPr sz="801" kern="0" dirty="0">
                <a:solidFill>
                  <a:srgbClr val="313131"/>
                </a:solidFill>
                <a:latin typeface="Tahoma"/>
                <a:cs typeface="Tahoma"/>
              </a:rPr>
              <a:t>is</a:t>
            </a:r>
            <a:r>
              <a:rPr sz="801" kern="0" spc="17" dirty="0">
                <a:solidFill>
                  <a:srgbClr val="313131"/>
                </a:solidFill>
                <a:latin typeface="Tahoma"/>
                <a:cs typeface="Tahoma"/>
              </a:rPr>
              <a:t> </a:t>
            </a:r>
            <a:r>
              <a:rPr sz="801" kern="0" dirty="0">
                <a:solidFill>
                  <a:srgbClr val="313131"/>
                </a:solidFill>
                <a:latin typeface="Tahoma"/>
                <a:cs typeface="Tahoma"/>
              </a:rPr>
              <a:t>in</a:t>
            </a:r>
            <a:r>
              <a:rPr sz="801" kern="0" spc="17" dirty="0">
                <a:solidFill>
                  <a:srgbClr val="313131"/>
                </a:solidFill>
                <a:latin typeface="Tahoma"/>
                <a:cs typeface="Tahoma"/>
              </a:rPr>
              <a:t> </a:t>
            </a:r>
            <a:r>
              <a:rPr sz="801" kern="0" spc="51" dirty="0">
                <a:solidFill>
                  <a:srgbClr val="313131"/>
                </a:solidFill>
                <a:latin typeface="Tahoma"/>
                <a:cs typeface="Tahoma"/>
              </a:rPr>
              <a:t>some</a:t>
            </a:r>
            <a:r>
              <a:rPr sz="801" kern="0" spc="21" dirty="0">
                <a:solidFill>
                  <a:srgbClr val="313131"/>
                </a:solidFill>
                <a:latin typeface="Tahoma"/>
                <a:cs typeface="Tahoma"/>
              </a:rPr>
              <a:t> </a:t>
            </a:r>
            <a:r>
              <a:rPr sz="801" kern="0" spc="51" dirty="0">
                <a:solidFill>
                  <a:srgbClr val="313131"/>
                </a:solidFill>
                <a:latin typeface="Tahoma"/>
                <a:cs typeface="Tahoma"/>
              </a:rPr>
              <a:t>degree</a:t>
            </a:r>
            <a:r>
              <a:rPr sz="801" kern="0" spc="17" dirty="0">
                <a:solidFill>
                  <a:srgbClr val="313131"/>
                </a:solidFill>
                <a:latin typeface="Tahoma"/>
                <a:cs typeface="Tahoma"/>
              </a:rPr>
              <a:t> </a:t>
            </a:r>
            <a:r>
              <a:rPr sz="801" kern="0" spc="46" dirty="0">
                <a:solidFill>
                  <a:srgbClr val="313131"/>
                </a:solidFill>
                <a:latin typeface="Tahoma"/>
                <a:cs typeface="Tahoma"/>
              </a:rPr>
              <a:t>of</a:t>
            </a:r>
            <a:r>
              <a:rPr sz="801" kern="0" spc="17" dirty="0">
                <a:solidFill>
                  <a:srgbClr val="313131"/>
                </a:solidFill>
                <a:latin typeface="Tahoma"/>
                <a:cs typeface="Tahoma"/>
              </a:rPr>
              <a:t> </a:t>
            </a:r>
            <a:r>
              <a:rPr sz="801" kern="0" spc="38" dirty="0">
                <a:solidFill>
                  <a:srgbClr val="313131"/>
                </a:solidFill>
                <a:latin typeface="Tahoma"/>
                <a:cs typeface="Tahoma"/>
              </a:rPr>
              <a:t>drought</a:t>
            </a:r>
            <a:r>
              <a:rPr sz="801" kern="0" spc="21" dirty="0">
                <a:solidFill>
                  <a:srgbClr val="313131"/>
                </a:solidFill>
                <a:latin typeface="Tahoma"/>
                <a:cs typeface="Tahoma"/>
              </a:rPr>
              <a:t> </a:t>
            </a:r>
            <a:r>
              <a:rPr sz="801" kern="0" spc="42" dirty="0">
                <a:solidFill>
                  <a:srgbClr val="313131"/>
                </a:solidFill>
                <a:latin typeface="Tahoma"/>
                <a:cs typeface="Tahoma"/>
              </a:rPr>
              <a:t>- </a:t>
            </a:r>
            <a:r>
              <a:rPr sz="801" kern="0" spc="51" dirty="0">
                <a:solidFill>
                  <a:srgbClr val="313131"/>
                </a:solidFill>
                <a:latin typeface="Tahoma"/>
                <a:cs typeface="Tahoma"/>
                <a:hlinkClick r:id="rId3"/>
              </a:rPr>
              <a:t>Severe</a:t>
            </a:r>
            <a:r>
              <a:rPr sz="801" kern="0" spc="4" dirty="0">
                <a:solidFill>
                  <a:srgbClr val="313131"/>
                </a:solidFill>
                <a:latin typeface="Tahoma"/>
                <a:cs typeface="Tahoma"/>
                <a:hlinkClick r:id="rId3"/>
              </a:rPr>
              <a:t> </a:t>
            </a:r>
            <a:r>
              <a:rPr sz="801" kern="0" spc="-17" dirty="0">
                <a:solidFill>
                  <a:srgbClr val="313131"/>
                </a:solidFill>
                <a:latin typeface="Tahoma"/>
                <a:cs typeface="Tahoma"/>
                <a:hlinkClick r:id="rId3"/>
              </a:rPr>
              <a:t>(9%),</a:t>
            </a:r>
            <a:r>
              <a:rPr sz="801" kern="0" spc="4" dirty="0">
                <a:solidFill>
                  <a:srgbClr val="313131"/>
                </a:solidFill>
                <a:latin typeface="Tahoma"/>
                <a:cs typeface="Tahoma"/>
                <a:hlinkClick r:id="rId3"/>
              </a:rPr>
              <a:t> </a:t>
            </a:r>
            <a:r>
              <a:rPr sz="801" kern="0" spc="38" dirty="0">
                <a:solidFill>
                  <a:srgbClr val="313131"/>
                </a:solidFill>
                <a:latin typeface="Tahoma"/>
                <a:cs typeface="Tahoma"/>
                <a:hlinkClick r:id="rId3"/>
              </a:rPr>
              <a:t>Extreme</a:t>
            </a:r>
            <a:r>
              <a:rPr sz="801" kern="0" spc="4" dirty="0">
                <a:solidFill>
                  <a:srgbClr val="313131"/>
                </a:solidFill>
                <a:latin typeface="Tahoma"/>
                <a:cs typeface="Tahoma"/>
                <a:hlinkClick r:id="rId3"/>
              </a:rPr>
              <a:t> </a:t>
            </a:r>
            <a:r>
              <a:rPr sz="801" kern="0" dirty="0">
                <a:solidFill>
                  <a:srgbClr val="313131"/>
                </a:solidFill>
                <a:latin typeface="Tahoma"/>
                <a:cs typeface="Tahoma"/>
                <a:hlinkClick r:id="rId3"/>
              </a:rPr>
              <a:t>(50%) or </a:t>
            </a:r>
            <a:r>
              <a:rPr sz="801" kern="0" spc="38" dirty="0">
                <a:solidFill>
                  <a:srgbClr val="313131"/>
                </a:solidFill>
                <a:latin typeface="Tahoma"/>
                <a:cs typeface="Tahoma"/>
                <a:hlinkClick r:id="rId3"/>
              </a:rPr>
              <a:t>Exceptional</a:t>
            </a:r>
            <a:r>
              <a:rPr sz="801" kern="0" spc="4" dirty="0">
                <a:solidFill>
                  <a:srgbClr val="313131"/>
                </a:solidFill>
                <a:latin typeface="Tahoma"/>
                <a:cs typeface="Tahoma"/>
                <a:hlinkClick r:id="rId3"/>
              </a:rPr>
              <a:t> </a:t>
            </a:r>
            <a:r>
              <a:rPr sz="801" kern="0" spc="-21" dirty="0">
                <a:solidFill>
                  <a:srgbClr val="313131"/>
                </a:solidFill>
                <a:latin typeface="Tahoma"/>
                <a:cs typeface="Tahoma"/>
                <a:hlinkClick r:id="rId3"/>
              </a:rPr>
              <a:t>(41%).</a:t>
            </a:r>
            <a:r>
              <a:rPr sz="801" kern="0" dirty="0">
                <a:solidFill>
                  <a:srgbClr val="313131"/>
                </a:solidFill>
                <a:latin typeface="Tahoma"/>
                <a:cs typeface="Tahoma"/>
                <a:hlinkClick r:id="rId3"/>
              </a:rPr>
              <a:t> (</a:t>
            </a:r>
            <a:r>
              <a:rPr sz="801" u="sng" kern="0" dirty="0">
                <a:solidFill>
                  <a:srgbClr val="313131"/>
                </a:solidFill>
                <a:uFill>
                  <a:solidFill>
                    <a:srgbClr val="313131"/>
                  </a:solidFill>
                </a:uFill>
                <a:latin typeface="Tahoma"/>
                <a:cs typeface="Tahoma"/>
                <a:hlinkClick r:id="rId3"/>
              </a:rPr>
              <a:t>National </a:t>
            </a:r>
            <a:r>
              <a:rPr sz="801" kern="0" dirty="0">
                <a:solidFill>
                  <a:srgbClr val="313131"/>
                </a:solidFill>
                <a:latin typeface="Tahoma"/>
                <a:cs typeface="Tahoma"/>
                <a:hlinkClick r:id="rId3"/>
              </a:rPr>
              <a:t> </a:t>
            </a:r>
            <a:r>
              <a:rPr sz="801" u="sng" kern="0" dirty="0">
                <a:solidFill>
                  <a:srgbClr val="313131"/>
                </a:solidFill>
                <a:uFill>
                  <a:solidFill>
                    <a:srgbClr val="313131"/>
                  </a:solidFill>
                </a:uFill>
                <a:latin typeface="Tahoma"/>
                <a:cs typeface="Tahoma"/>
                <a:hlinkClick r:id="rId3"/>
              </a:rPr>
              <a:t>Inte</a:t>
            </a:r>
            <a:r>
              <a:rPr sz="801" kern="0" dirty="0">
                <a:solidFill>
                  <a:srgbClr val="313131"/>
                </a:solidFill>
                <a:latin typeface="Tahoma"/>
                <a:cs typeface="Tahoma"/>
                <a:hlinkClick r:id="rId3"/>
              </a:rPr>
              <a:t>g</a:t>
            </a:r>
            <a:r>
              <a:rPr sz="801" u="sng" kern="0" dirty="0">
                <a:solidFill>
                  <a:srgbClr val="313131"/>
                </a:solidFill>
                <a:uFill>
                  <a:solidFill>
                    <a:srgbClr val="313131"/>
                  </a:solidFill>
                </a:uFill>
                <a:latin typeface="Tahoma"/>
                <a:cs typeface="Tahoma"/>
                <a:hlinkClick r:id="rId3"/>
              </a:rPr>
              <a:t>rated</a:t>
            </a:r>
            <a:r>
              <a:rPr sz="801" u="sng" kern="0" spc="253" dirty="0">
                <a:solidFill>
                  <a:srgbClr val="313131"/>
                </a:solidFill>
                <a:uFill>
                  <a:solidFill>
                    <a:srgbClr val="313131"/>
                  </a:solidFill>
                </a:uFill>
                <a:latin typeface="Tahoma"/>
                <a:cs typeface="Tahoma"/>
                <a:hlinkClick r:id="rId3"/>
              </a:rPr>
              <a:t> </a:t>
            </a:r>
            <a:r>
              <a:rPr sz="801" u="sng" kern="0" dirty="0">
                <a:solidFill>
                  <a:srgbClr val="313131"/>
                </a:solidFill>
                <a:uFill>
                  <a:solidFill>
                    <a:srgbClr val="313131"/>
                  </a:solidFill>
                </a:uFill>
                <a:latin typeface="Tahoma"/>
                <a:cs typeface="Tahoma"/>
                <a:hlinkClick r:id="rId3"/>
              </a:rPr>
              <a:t>Drought</a:t>
            </a:r>
            <a:r>
              <a:rPr sz="801" u="sng" kern="0" spc="253" dirty="0">
                <a:solidFill>
                  <a:srgbClr val="313131"/>
                </a:solidFill>
                <a:uFill>
                  <a:solidFill>
                    <a:srgbClr val="313131"/>
                  </a:solidFill>
                </a:uFill>
                <a:latin typeface="Tahoma"/>
                <a:cs typeface="Tahoma"/>
                <a:hlinkClick r:id="rId3"/>
              </a:rPr>
              <a:t> </a:t>
            </a:r>
            <a:r>
              <a:rPr sz="801" u="sng" kern="0" dirty="0">
                <a:solidFill>
                  <a:srgbClr val="313131"/>
                </a:solidFill>
                <a:uFill>
                  <a:solidFill>
                    <a:srgbClr val="313131"/>
                  </a:solidFill>
                </a:uFill>
                <a:latin typeface="Tahoma"/>
                <a:cs typeface="Tahoma"/>
                <a:hlinkClick r:id="rId3"/>
              </a:rPr>
              <a:t>Information</a:t>
            </a:r>
            <a:r>
              <a:rPr sz="801" u="sng" kern="0" spc="253" dirty="0">
                <a:solidFill>
                  <a:srgbClr val="313131"/>
                </a:solidFill>
                <a:uFill>
                  <a:solidFill>
                    <a:srgbClr val="313131"/>
                  </a:solidFill>
                </a:uFill>
                <a:latin typeface="Tahoma"/>
                <a:cs typeface="Tahoma"/>
                <a:hlinkClick r:id="rId3"/>
              </a:rPr>
              <a:t> </a:t>
            </a:r>
            <a:r>
              <a:rPr sz="801" u="sng" kern="0" spc="34" dirty="0">
                <a:solidFill>
                  <a:srgbClr val="313131"/>
                </a:solidFill>
                <a:uFill>
                  <a:solidFill>
                    <a:srgbClr val="313131"/>
                  </a:solidFill>
                </a:uFill>
                <a:latin typeface="Tahoma"/>
                <a:cs typeface="Tahoma"/>
                <a:hlinkClick r:id="rId3"/>
              </a:rPr>
              <a:t>System</a:t>
            </a:r>
            <a:r>
              <a:rPr sz="801" kern="0" spc="34" dirty="0">
                <a:solidFill>
                  <a:srgbClr val="313131"/>
                </a:solidFill>
                <a:latin typeface="Tahoma"/>
                <a:cs typeface="Tahoma"/>
                <a:hlinkClick r:id="rId3"/>
              </a:rPr>
              <a:t>)</a:t>
            </a:r>
            <a:endParaRPr sz="801" kern="0">
              <a:solidFill>
                <a:sysClr val="windowText" lastClr="000000"/>
              </a:solidFill>
              <a:latin typeface="Tahoma"/>
              <a:cs typeface="Tahoma"/>
            </a:endParaRPr>
          </a:p>
        </p:txBody>
      </p:sp>
      <p:sp>
        <p:nvSpPr>
          <p:cNvPr id="14" name="object 14"/>
          <p:cNvSpPr txBox="1">
            <a:spLocks noGrp="1"/>
          </p:cNvSpPr>
          <p:nvPr>
            <p:ph type="title"/>
          </p:nvPr>
        </p:nvSpPr>
        <p:spPr>
          <a:xfrm>
            <a:off x="485889" y="492207"/>
            <a:ext cx="3991535" cy="945562"/>
          </a:xfrm>
          <a:prstGeom prst="rect">
            <a:avLst/>
          </a:prstGeom>
        </p:spPr>
        <p:txBody>
          <a:bodyPr vert="horz" wrap="square" lIns="0" tIns="10714" rIns="0" bIns="0" rtlCol="0">
            <a:spAutoFit/>
          </a:bodyPr>
          <a:lstStyle/>
          <a:p>
            <a:pPr marL="2143">
              <a:spcBef>
                <a:spcPts val="84"/>
              </a:spcBef>
            </a:pPr>
            <a:r>
              <a:rPr dirty="0"/>
              <a:t>B.</a:t>
            </a:r>
            <a:r>
              <a:rPr spc="-156" dirty="0"/>
              <a:t> </a:t>
            </a:r>
            <a:r>
              <a:rPr spc="-21" dirty="0"/>
              <a:t>REGIONAL</a:t>
            </a:r>
            <a:r>
              <a:rPr spc="-156" dirty="0"/>
              <a:t> </a:t>
            </a:r>
            <a:r>
              <a:rPr spc="96" dirty="0"/>
              <a:t>ECONOMY</a:t>
            </a:r>
          </a:p>
        </p:txBody>
      </p:sp>
      <p:sp>
        <p:nvSpPr>
          <p:cNvPr id="15" name="object 15"/>
          <p:cNvSpPr/>
          <p:nvPr/>
        </p:nvSpPr>
        <p:spPr>
          <a:xfrm>
            <a:off x="594731" y="1208879"/>
            <a:ext cx="3440115" cy="4573071"/>
          </a:xfrm>
          <a:custGeom>
            <a:avLst/>
            <a:gdLst/>
            <a:ahLst/>
            <a:cxnLst/>
            <a:rect l="l" t="t" r="r" b="b"/>
            <a:pathLst>
              <a:path w="4077970" h="5420995">
                <a:moveTo>
                  <a:pt x="0" y="0"/>
                </a:moveTo>
                <a:lnTo>
                  <a:pt x="4077595" y="0"/>
                </a:lnTo>
                <a:lnTo>
                  <a:pt x="4077595" y="5420915"/>
                </a:lnTo>
                <a:lnTo>
                  <a:pt x="0" y="5420915"/>
                </a:lnTo>
                <a:lnTo>
                  <a:pt x="0" y="0"/>
                </a:lnTo>
                <a:close/>
              </a:path>
            </a:pathLst>
          </a:custGeom>
          <a:ln w="19054">
            <a:solidFill>
              <a:srgbClr val="1B7979"/>
            </a:solidFill>
          </a:ln>
        </p:spPr>
        <p:txBody>
          <a:bodyPr wrap="square" lIns="0" tIns="0" rIns="0" bIns="0" rtlCol="0"/>
          <a:lstStyle/>
          <a:p>
            <a:pPr defTabSz="771388"/>
            <a:endParaRPr sz="1518" kern="0">
              <a:solidFill>
                <a:sysClr val="windowText" lastClr="000000"/>
              </a:solidFill>
            </a:endParaRPr>
          </a:p>
        </p:txBody>
      </p:sp>
      <p:sp>
        <p:nvSpPr>
          <p:cNvPr id="16" name="object 16"/>
          <p:cNvSpPr txBox="1"/>
          <p:nvPr/>
        </p:nvSpPr>
        <p:spPr>
          <a:xfrm>
            <a:off x="2507517" y="1367989"/>
            <a:ext cx="1386331" cy="196321"/>
          </a:xfrm>
          <a:prstGeom prst="rect">
            <a:avLst/>
          </a:prstGeom>
        </p:spPr>
        <p:txBody>
          <a:bodyPr vert="horz" wrap="square" lIns="0" tIns="14463" rIns="0" bIns="0" rtlCol="0">
            <a:spAutoFit/>
          </a:bodyPr>
          <a:lstStyle/>
          <a:p>
            <a:pPr defTabSz="771388">
              <a:spcBef>
                <a:spcPts val="114"/>
              </a:spcBef>
            </a:pPr>
            <a:r>
              <a:rPr sz="1181" b="1" kern="0" dirty="0">
                <a:solidFill>
                  <a:srgbClr val="01789A"/>
                </a:solidFill>
                <a:latin typeface="Tahoma"/>
                <a:cs typeface="Tahoma"/>
              </a:rPr>
              <a:t>State</a:t>
            </a:r>
            <a:r>
              <a:rPr sz="1181" b="1" kern="0" spc="-21" dirty="0">
                <a:solidFill>
                  <a:srgbClr val="01789A"/>
                </a:solidFill>
                <a:latin typeface="Tahoma"/>
                <a:cs typeface="Tahoma"/>
              </a:rPr>
              <a:t> </a:t>
            </a:r>
            <a:r>
              <a:rPr sz="1181" b="1" kern="0" dirty="0">
                <a:solidFill>
                  <a:srgbClr val="01789A"/>
                </a:solidFill>
                <a:latin typeface="Tahoma"/>
                <a:cs typeface="Tahoma"/>
              </a:rPr>
              <a:t>of</a:t>
            </a:r>
            <a:r>
              <a:rPr sz="1181" b="1" kern="0" spc="-17" dirty="0">
                <a:solidFill>
                  <a:srgbClr val="01789A"/>
                </a:solidFill>
                <a:latin typeface="Tahoma"/>
                <a:cs typeface="Tahoma"/>
              </a:rPr>
              <a:t> </a:t>
            </a:r>
            <a:r>
              <a:rPr sz="1181" b="1" kern="0" spc="-8" dirty="0">
                <a:solidFill>
                  <a:srgbClr val="01789A"/>
                </a:solidFill>
                <a:latin typeface="Tahoma"/>
                <a:cs typeface="Tahoma"/>
              </a:rPr>
              <a:t>California</a:t>
            </a:r>
            <a:endParaRPr sz="1181" kern="0">
              <a:solidFill>
                <a:sysClr val="windowText" lastClr="000000"/>
              </a:solidFill>
              <a:latin typeface="Tahoma"/>
              <a:cs typeface="Tahoma"/>
            </a:endParaRPr>
          </a:p>
        </p:txBody>
      </p:sp>
      <p:sp>
        <p:nvSpPr>
          <p:cNvPr id="17" name="object 17"/>
          <p:cNvSpPr txBox="1"/>
          <p:nvPr/>
        </p:nvSpPr>
        <p:spPr>
          <a:xfrm>
            <a:off x="1277869" y="1358904"/>
            <a:ext cx="924042" cy="205487"/>
          </a:xfrm>
          <a:prstGeom prst="rect">
            <a:avLst/>
          </a:prstGeom>
        </p:spPr>
        <p:txBody>
          <a:bodyPr vert="horz" wrap="square" lIns="0" tIns="10714" rIns="0" bIns="0" rtlCol="0">
            <a:spAutoFit/>
          </a:bodyPr>
          <a:lstStyle/>
          <a:p>
            <a:pPr defTabSz="771388">
              <a:spcBef>
                <a:spcPts val="84"/>
              </a:spcBef>
            </a:pPr>
            <a:r>
              <a:rPr sz="1265" b="1" kern="0" spc="-34" dirty="0">
                <a:solidFill>
                  <a:srgbClr val="01789A"/>
                </a:solidFill>
                <a:latin typeface="Tahoma"/>
                <a:cs typeface="Tahoma"/>
              </a:rPr>
              <a:t>NFN</a:t>
            </a:r>
            <a:r>
              <a:rPr sz="1265" b="1" kern="0" spc="-80" dirty="0">
                <a:solidFill>
                  <a:srgbClr val="01789A"/>
                </a:solidFill>
                <a:latin typeface="Tahoma"/>
                <a:cs typeface="Tahoma"/>
              </a:rPr>
              <a:t> </a:t>
            </a:r>
            <a:r>
              <a:rPr sz="1265" b="1" kern="0" spc="-21" dirty="0">
                <a:solidFill>
                  <a:srgbClr val="01789A"/>
                </a:solidFill>
                <a:latin typeface="Tahoma"/>
                <a:cs typeface="Tahoma"/>
              </a:rPr>
              <a:t>Region</a:t>
            </a:r>
            <a:endParaRPr sz="1265" kern="0">
              <a:solidFill>
                <a:sysClr val="windowText" lastClr="000000"/>
              </a:solidFill>
              <a:latin typeface="Tahoma"/>
              <a:cs typeface="Tahoma"/>
            </a:endParaRPr>
          </a:p>
        </p:txBody>
      </p:sp>
      <p:sp>
        <p:nvSpPr>
          <p:cNvPr id="18" name="object 18"/>
          <p:cNvSpPr txBox="1"/>
          <p:nvPr/>
        </p:nvSpPr>
        <p:spPr>
          <a:xfrm>
            <a:off x="1277869" y="1913450"/>
            <a:ext cx="2573926" cy="411634"/>
          </a:xfrm>
          <a:prstGeom prst="rect">
            <a:avLst/>
          </a:prstGeom>
        </p:spPr>
        <p:txBody>
          <a:bodyPr vert="horz" wrap="square" lIns="0" tIns="10714" rIns="0" bIns="0" rtlCol="0">
            <a:spAutoFit/>
          </a:bodyPr>
          <a:lstStyle/>
          <a:p>
            <a:pPr defTabSz="771388">
              <a:spcBef>
                <a:spcPts val="84"/>
              </a:spcBef>
              <a:tabLst>
                <a:tab pos="1486529" algn="l"/>
              </a:tabLst>
            </a:pPr>
            <a:r>
              <a:rPr sz="1518" b="1" kern="0" baseline="4629" dirty="0">
                <a:solidFill>
                  <a:srgbClr val="01789A"/>
                </a:solidFill>
                <a:latin typeface="Tahoma"/>
                <a:cs typeface="Tahoma"/>
              </a:rPr>
              <a:t>3.62</a:t>
            </a:r>
            <a:r>
              <a:rPr sz="1518" b="1" kern="0" spc="-82" baseline="4629" dirty="0">
                <a:solidFill>
                  <a:srgbClr val="01789A"/>
                </a:solidFill>
                <a:latin typeface="Tahoma"/>
                <a:cs typeface="Tahoma"/>
              </a:rPr>
              <a:t> </a:t>
            </a:r>
            <a:r>
              <a:rPr sz="1518" b="1" kern="0" spc="-13" baseline="4629" dirty="0">
                <a:solidFill>
                  <a:srgbClr val="01789A"/>
                </a:solidFill>
                <a:latin typeface="Tahoma"/>
                <a:cs typeface="Tahoma"/>
              </a:rPr>
              <a:t>million</a:t>
            </a:r>
            <a:r>
              <a:rPr sz="1518" b="1" kern="0" baseline="4629" dirty="0">
                <a:solidFill>
                  <a:srgbClr val="01789A"/>
                </a:solidFill>
                <a:latin typeface="Tahoma"/>
                <a:cs typeface="Tahoma"/>
              </a:rPr>
              <a:t>	</a:t>
            </a:r>
            <a:r>
              <a:rPr sz="1012" b="1" kern="0" dirty="0">
                <a:solidFill>
                  <a:srgbClr val="01789A"/>
                </a:solidFill>
                <a:latin typeface="Tahoma"/>
                <a:cs typeface="Tahoma"/>
              </a:rPr>
              <a:t>39.2</a:t>
            </a:r>
            <a:r>
              <a:rPr sz="1012" b="1" kern="0" spc="-55" dirty="0">
                <a:solidFill>
                  <a:srgbClr val="01789A"/>
                </a:solidFill>
                <a:latin typeface="Tahoma"/>
                <a:cs typeface="Tahoma"/>
              </a:rPr>
              <a:t> </a:t>
            </a:r>
            <a:r>
              <a:rPr sz="1012" b="1" kern="0" spc="-8" dirty="0">
                <a:solidFill>
                  <a:srgbClr val="01789A"/>
                </a:solidFill>
                <a:latin typeface="Tahoma"/>
                <a:cs typeface="Tahoma"/>
              </a:rPr>
              <a:t>million</a:t>
            </a:r>
            <a:endParaRPr sz="1012" kern="0">
              <a:solidFill>
                <a:sysClr val="windowText" lastClr="000000"/>
              </a:solidFill>
              <a:latin typeface="Tahoma"/>
              <a:cs typeface="Tahoma"/>
            </a:endParaRPr>
          </a:p>
          <a:p>
            <a:pPr defTabSz="771388">
              <a:spcBef>
                <a:spcPts val="1000"/>
              </a:spcBef>
            </a:pPr>
            <a:r>
              <a:rPr sz="759" kern="0" dirty="0">
                <a:solidFill>
                  <a:srgbClr val="313131"/>
                </a:solidFill>
                <a:latin typeface="Tahoma"/>
                <a:cs typeface="Tahoma"/>
              </a:rPr>
              <a:t>Population</a:t>
            </a:r>
            <a:r>
              <a:rPr sz="759" kern="0" spc="148" dirty="0">
                <a:solidFill>
                  <a:srgbClr val="313131"/>
                </a:solidFill>
                <a:latin typeface="Tahoma"/>
                <a:cs typeface="Tahoma"/>
              </a:rPr>
              <a:t> </a:t>
            </a:r>
            <a:r>
              <a:rPr sz="759" kern="0" dirty="0">
                <a:solidFill>
                  <a:srgbClr val="313131"/>
                </a:solidFill>
                <a:latin typeface="Tahoma"/>
                <a:cs typeface="Tahoma"/>
              </a:rPr>
              <a:t>(California</a:t>
            </a:r>
            <a:r>
              <a:rPr sz="759" kern="0" spc="152" dirty="0">
                <a:solidFill>
                  <a:srgbClr val="313131"/>
                </a:solidFill>
                <a:latin typeface="Tahoma"/>
                <a:cs typeface="Tahoma"/>
              </a:rPr>
              <a:t> </a:t>
            </a:r>
            <a:r>
              <a:rPr sz="759" kern="0" dirty="0">
                <a:solidFill>
                  <a:srgbClr val="313131"/>
                </a:solidFill>
                <a:latin typeface="Tahoma"/>
                <a:cs typeface="Tahoma"/>
              </a:rPr>
              <a:t>Department</a:t>
            </a:r>
            <a:r>
              <a:rPr sz="759" kern="0" spc="148" dirty="0">
                <a:solidFill>
                  <a:srgbClr val="313131"/>
                </a:solidFill>
                <a:latin typeface="Tahoma"/>
                <a:cs typeface="Tahoma"/>
              </a:rPr>
              <a:t> </a:t>
            </a:r>
            <a:r>
              <a:rPr sz="759" kern="0" dirty="0">
                <a:solidFill>
                  <a:srgbClr val="313131"/>
                </a:solidFill>
                <a:latin typeface="Tahoma"/>
                <a:cs typeface="Tahoma"/>
              </a:rPr>
              <a:t>of</a:t>
            </a:r>
            <a:r>
              <a:rPr sz="759" kern="0" spc="152" dirty="0">
                <a:solidFill>
                  <a:srgbClr val="313131"/>
                </a:solidFill>
                <a:latin typeface="Tahoma"/>
                <a:cs typeface="Tahoma"/>
              </a:rPr>
              <a:t> </a:t>
            </a:r>
            <a:r>
              <a:rPr sz="759" kern="0" dirty="0">
                <a:solidFill>
                  <a:srgbClr val="313131"/>
                </a:solidFill>
                <a:latin typeface="Tahoma"/>
                <a:cs typeface="Tahoma"/>
              </a:rPr>
              <a:t>Finance,</a:t>
            </a:r>
            <a:r>
              <a:rPr sz="759" kern="0" spc="148" dirty="0">
                <a:solidFill>
                  <a:srgbClr val="313131"/>
                </a:solidFill>
                <a:latin typeface="Tahoma"/>
                <a:cs typeface="Tahoma"/>
              </a:rPr>
              <a:t> </a:t>
            </a:r>
            <a:r>
              <a:rPr sz="759" kern="0" spc="46" dirty="0">
                <a:solidFill>
                  <a:srgbClr val="313131"/>
                </a:solidFill>
                <a:latin typeface="Tahoma"/>
                <a:cs typeface="Tahoma"/>
              </a:rPr>
              <a:t>Jan</a:t>
            </a:r>
            <a:r>
              <a:rPr sz="759" kern="0" spc="152" dirty="0">
                <a:solidFill>
                  <a:srgbClr val="313131"/>
                </a:solidFill>
                <a:latin typeface="Tahoma"/>
                <a:cs typeface="Tahoma"/>
              </a:rPr>
              <a:t> </a:t>
            </a:r>
            <a:r>
              <a:rPr sz="759" kern="0" spc="-17" dirty="0">
                <a:solidFill>
                  <a:srgbClr val="313131"/>
                </a:solidFill>
                <a:latin typeface="Tahoma"/>
                <a:cs typeface="Tahoma"/>
              </a:rPr>
              <a:t>2022)</a:t>
            </a:r>
            <a:endParaRPr sz="759" kern="0">
              <a:solidFill>
                <a:sysClr val="windowText" lastClr="000000"/>
              </a:solidFill>
              <a:latin typeface="Tahoma"/>
              <a:cs typeface="Tahoma"/>
            </a:endParaRPr>
          </a:p>
        </p:txBody>
      </p:sp>
      <p:sp>
        <p:nvSpPr>
          <p:cNvPr id="19" name="object 19"/>
          <p:cNvSpPr txBox="1"/>
          <p:nvPr/>
        </p:nvSpPr>
        <p:spPr>
          <a:xfrm>
            <a:off x="1277869" y="2709105"/>
            <a:ext cx="2367155" cy="385986"/>
          </a:xfrm>
          <a:prstGeom prst="rect">
            <a:avLst/>
          </a:prstGeom>
        </p:spPr>
        <p:txBody>
          <a:bodyPr vert="horz" wrap="square" lIns="0" tIns="10714" rIns="0" bIns="0" rtlCol="0">
            <a:spAutoFit/>
          </a:bodyPr>
          <a:lstStyle/>
          <a:p>
            <a:pPr defTabSz="771388">
              <a:spcBef>
                <a:spcPts val="84"/>
              </a:spcBef>
              <a:tabLst>
                <a:tab pos="1486529" algn="l"/>
              </a:tabLst>
            </a:pPr>
            <a:r>
              <a:rPr sz="1012" b="1" kern="0" spc="-55" dirty="0">
                <a:solidFill>
                  <a:srgbClr val="01789A"/>
                </a:solidFill>
                <a:latin typeface="Tahoma"/>
                <a:cs typeface="Tahoma"/>
              </a:rPr>
              <a:t>1.6</a:t>
            </a:r>
            <a:r>
              <a:rPr sz="1012" b="1" kern="0" spc="-51" dirty="0">
                <a:solidFill>
                  <a:srgbClr val="01789A"/>
                </a:solidFill>
                <a:latin typeface="Tahoma"/>
                <a:cs typeface="Tahoma"/>
              </a:rPr>
              <a:t> </a:t>
            </a:r>
            <a:r>
              <a:rPr sz="1012" b="1" kern="0" spc="-8" dirty="0">
                <a:solidFill>
                  <a:srgbClr val="01789A"/>
                </a:solidFill>
                <a:latin typeface="Tahoma"/>
                <a:cs typeface="Tahoma"/>
              </a:rPr>
              <a:t>million</a:t>
            </a:r>
            <a:r>
              <a:rPr sz="1012" b="1" kern="0" dirty="0">
                <a:solidFill>
                  <a:srgbClr val="01789A"/>
                </a:solidFill>
                <a:latin typeface="Tahoma"/>
                <a:cs typeface="Tahoma"/>
              </a:rPr>
              <a:t>	</a:t>
            </a:r>
            <a:r>
              <a:rPr sz="1012" b="1" kern="0" spc="-46" dirty="0">
                <a:solidFill>
                  <a:srgbClr val="01789A"/>
                </a:solidFill>
                <a:latin typeface="Tahoma"/>
                <a:cs typeface="Tahoma"/>
              </a:rPr>
              <a:t>19.2</a:t>
            </a:r>
            <a:r>
              <a:rPr sz="1012" b="1" kern="0" spc="-42" dirty="0">
                <a:solidFill>
                  <a:srgbClr val="01789A"/>
                </a:solidFill>
                <a:latin typeface="Tahoma"/>
                <a:cs typeface="Tahoma"/>
              </a:rPr>
              <a:t> </a:t>
            </a:r>
            <a:r>
              <a:rPr sz="1012" b="1" kern="0" spc="-8" dirty="0">
                <a:solidFill>
                  <a:srgbClr val="01789A"/>
                </a:solidFill>
                <a:latin typeface="Tahoma"/>
                <a:cs typeface="Tahoma"/>
              </a:rPr>
              <a:t>million</a:t>
            </a:r>
            <a:endParaRPr sz="1012" kern="0">
              <a:solidFill>
                <a:sysClr val="windowText" lastClr="000000"/>
              </a:solidFill>
              <a:latin typeface="Tahoma"/>
              <a:cs typeface="Tahoma"/>
            </a:endParaRPr>
          </a:p>
          <a:p>
            <a:pPr marL="8035" defTabSz="771388">
              <a:spcBef>
                <a:spcPts val="810"/>
              </a:spcBef>
            </a:pPr>
            <a:r>
              <a:rPr sz="759" kern="0" dirty="0">
                <a:solidFill>
                  <a:srgbClr val="313131"/>
                </a:solidFill>
                <a:latin typeface="Tahoma"/>
                <a:cs typeface="Tahoma"/>
              </a:rPr>
              <a:t>Civilian</a:t>
            </a:r>
            <a:r>
              <a:rPr sz="759" kern="0" spc="105" dirty="0">
                <a:solidFill>
                  <a:srgbClr val="313131"/>
                </a:solidFill>
                <a:latin typeface="Tahoma"/>
                <a:cs typeface="Tahoma"/>
              </a:rPr>
              <a:t> </a:t>
            </a:r>
            <a:r>
              <a:rPr sz="759" kern="0" dirty="0">
                <a:solidFill>
                  <a:srgbClr val="313131"/>
                </a:solidFill>
                <a:latin typeface="Tahoma"/>
                <a:cs typeface="Tahoma"/>
              </a:rPr>
              <a:t>Labor</a:t>
            </a:r>
            <a:r>
              <a:rPr sz="759" kern="0" spc="110" dirty="0">
                <a:solidFill>
                  <a:srgbClr val="313131"/>
                </a:solidFill>
                <a:latin typeface="Tahoma"/>
                <a:cs typeface="Tahoma"/>
              </a:rPr>
              <a:t> </a:t>
            </a:r>
            <a:r>
              <a:rPr sz="759" kern="0" dirty="0">
                <a:solidFill>
                  <a:srgbClr val="313131"/>
                </a:solidFill>
                <a:latin typeface="Tahoma"/>
                <a:cs typeface="Tahoma"/>
              </a:rPr>
              <a:t>Force</a:t>
            </a:r>
            <a:r>
              <a:rPr sz="759" kern="0" spc="105" dirty="0">
                <a:solidFill>
                  <a:srgbClr val="313131"/>
                </a:solidFill>
                <a:latin typeface="Tahoma"/>
                <a:cs typeface="Tahoma"/>
              </a:rPr>
              <a:t> </a:t>
            </a:r>
            <a:r>
              <a:rPr sz="759" kern="0" dirty="0">
                <a:solidFill>
                  <a:srgbClr val="313131"/>
                </a:solidFill>
                <a:latin typeface="Tahoma"/>
                <a:cs typeface="Tahoma"/>
              </a:rPr>
              <a:t>(California</a:t>
            </a:r>
            <a:r>
              <a:rPr sz="759" kern="0" spc="110" dirty="0">
                <a:solidFill>
                  <a:srgbClr val="313131"/>
                </a:solidFill>
                <a:latin typeface="Tahoma"/>
                <a:cs typeface="Tahoma"/>
              </a:rPr>
              <a:t> </a:t>
            </a:r>
            <a:r>
              <a:rPr sz="759" kern="0" dirty="0">
                <a:solidFill>
                  <a:srgbClr val="313131"/>
                </a:solidFill>
                <a:latin typeface="Tahoma"/>
                <a:cs typeface="Tahoma"/>
              </a:rPr>
              <a:t>EDD</a:t>
            </a:r>
            <a:r>
              <a:rPr sz="759" kern="0" spc="105" dirty="0">
                <a:solidFill>
                  <a:srgbClr val="313131"/>
                </a:solidFill>
                <a:latin typeface="Tahoma"/>
                <a:cs typeface="Tahoma"/>
              </a:rPr>
              <a:t> </a:t>
            </a:r>
            <a:r>
              <a:rPr sz="759" kern="0" dirty="0">
                <a:solidFill>
                  <a:srgbClr val="313131"/>
                </a:solidFill>
                <a:latin typeface="Tahoma"/>
                <a:cs typeface="Tahoma"/>
              </a:rPr>
              <a:t>LMI,</a:t>
            </a:r>
            <a:r>
              <a:rPr sz="759" kern="0" spc="110" dirty="0">
                <a:solidFill>
                  <a:srgbClr val="313131"/>
                </a:solidFill>
                <a:latin typeface="Tahoma"/>
                <a:cs typeface="Tahoma"/>
              </a:rPr>
              <a:t> </a:t>
            </a:r>
            <a:r>
              <a:rPr sz="759" kern="0" spc="46" dirty="0">
                <a:solidFill>
                  <a:srgbClr val="313131"/>
                </a:solidFill>
                <a:latin typeface="Tahoma"/>
                <a:cs typeface="Tahoma"/>
              </a:rPr>
              <a:t>Nov</a:t>
            </a:r>
            <a:r>
              <a:rPr sz="759" kern="0" spc="110" dirty="0">
                <a:solidFill>
                  <a:srgbClr val="313131"/>
                </a:solidFill>
                <a:latin typeface="Tahoma"/>
                <a:cs typeface="Tahoma"/>
              </a:rPr>
              <a:t> </a:t>
            </a:r>
            <a:r>
              <a:rPr sz="759" kern="0" spc="-17" dirty="0">
                <a:solidFill>
                  <a:srgbClr val="313131"/>
                </a:solidFill>
                <a:latin typeface="Tahoma"/>
                <a:cs typeface="Tahoma"/>
              </a:rPr>
              <a:t>2022)</a:t>
            </a:r>
            <a:endParaRPr sz="759" kern="0">
              <a:solidFill>
                <a:sysClr val="windowText" lastClr="000000"/>
              </a:solidFill>
              <a:latin typeface="Tahoma"/>
              <a:cs typeface="Tahoma"/>
            </a:endParaRPr>
          </a:p>
        </p:txBody>
      </p:sp>
      <p:sp>
        <p:nvSpPr>
          <p:cNvPr id="20" name="object 20"/>
          <p:cNvSpPr txBox="1"/>
          <p:nvPr/>
        </p:nvSpPr>
        <p:spPr>
          <a:xfrm>
            <a:off x="1277869" y="3503055"/>
            <a:ext cx="2383225" cy="360338"/>
          </a:xfrm>
          <a:prstGeom prst="rect">
            <a:avLst/>
          </a:prstGeom>
        </p:spPr>
        <p:txBody>
          <a:bodyPr vert="horz" wrap="square" lIns="0" tIns="10714" rIns="0" bIns="0" rtlCol="0">
            <a:spAutoFit/>
          </a:bodyPr>
          <a:lstStyle/>
          <a:p>
            <a:pPr defTabSz="771388">
              <a:spcBef>
                <a:spcPts val="84"/>
              </a:spcBef>
              <a:tabLst>
                <a:tab pos="1486529" algn="l"/>
              </a:tabLst>
            </a:pPr>
            <a:r>
              <a:rPr sz="1012" b="1" kern="0" spc="-17" dirty="0">
                <a:solidFill>
                  <a:srgbClr val="01789A"/>
                </a:solidFill>
                <a:latin typeface="Tahoma"/>
                <a:cs typeface="Tahoma"/>
              </a:rPr>
              <a:t>4.0%</a:t>
            </a:r>
            <a:r>
              <a:rPr sz="1012" b="1" kern="0" dirty="0">
                <a:solidFill>
                  <a:srgbClr val="01789A"/>
                </a:solidFill>
                <a:latin typeface="Tahoma"/>
                <a:cs typeface="Tahoma"/>
              </a:rPr>
              <a:t>	</a:t>
            </a:r>
            <a:r>
              <a:rPr sz="1518" b="1" kern="0" spc="-25" baseline="2314" dirty="0">
                <a:solidFill>
                  <a:srgbClr val="01789A"/>
                </a:solidFill>
                <a:latin typeface="Tahoma"/>
                <a:cs typeface="Tahoma"/>
              </a:rPr>
              <a:t>4.0%</a:t>
            </a:r>
            <a:endParaRPr sz="1518" kern="0" baseline="2314">
              <a:solidFill>
                <a:sysClr val="windowText" lastClr="000000"/>
              </a:solidFill>
              <a:latin typeface="Tahoma"/>
              <a:cs typeface="Tahoma"/>
            </a:endParaRPr>
          </a:p>
          <a:p>
            <a:pPr defTabSz="771388">
              <a:spcBef>
                <a:spcPts val="569"/>
              </a:spcBef>
            </a:pPr>
            <a:r>
              <a:rPr sz="759" kern="0" dirty="0">
                <a:solidFill>
                  <a:srgbClr val="313131"/>
                </a:solidFill>
                <a:latin typeface="Tahoma"/>
                <a:cs typeface="Tahoma"/>
              </a:rPr>
              <a:t>Unemployment</a:t>
            </a:r>
            <a:r>
              <a:rPr sz="759" kern="0" spc="110" dirty="0">
                <a:solidFill>
                  <a:srgbClr val="313131"/>
                </a:solidFill>
                <a:latin typeface="Tahoma"/>
                <a:cs typeface="Tahoma"/>
              </a:rPr>
              <a:t> </a:t>
            </a:r>
            <a:r>
              <a:rPr sz="759" kern="0" dirty="0">
                <a:solidFill>
                  <a:srgbClr val="313131"/>
                </a:solidFill>
                <a:latin typeface="Tahoma"/>
                <a:cs typeface="Tahoma"/>
              </a:rPr>
              <a:t>Rate</a:t>
            </a:r>
            <a:r>
              <a:rPr sz="759" kern="0" spc="110" dirty="0">
                <a:solidFill>
                  <a:srgbClr val="313131"/>
                </a:solidFill>
                <a:latin typeface="Tahoma"/>
                <a:cs typeface="Tahoma"/>
              </a:rPr>
              <a:t> </a:t>
            </a:r>
            <a:r>
              <a:rPr sz="759" kern="0" dirty="0">
                <a:solidFill>
                  <a:srgbClr val="313131"/>
                </a:solidFill>
                <a:latin typeface="Tahoma"/>
                <a:cs typeface="Tahoma"/>
              </a:rPr>
              <a:t>(California</a:t>
            </a:r>
            <a:r>
              <a:rPr sz="759" kern="0" spc="110" dirty="0">
                <a:solidFill>
                  <a:srgbClr val="313131"/>
                </a:solidFill>
                <a:latin typeface="Tahoma"/>
                <a:cs typeface="Tahoma"/>
              </a:rPr>
              <a:t> </a:t>
            </a:r>
            <a:r>
              <a:rPr sz="759" kern="0" dirty="0">
                <a:solidFill>
                  <a:srgbClr val="313131"/>
                </a:solidFill>
                <a:latin typeface="Tahoma"/>
                <a:cs typeface="Tahoma"/>
              </a:rPr>
              <a:t>EDD</a:t>
            </a:r>
            <a:r>
              <a:rPr sz="759" kern="0" spc="110" dirty="0">
                <a:solidFill>
                  <a:srgbClr val="313131"/>
                </a:solidFill>
                <a:latin typeface="Tahoma"/>
                <a:cs typeface="Tahoma"/>
              </a:rPr>
              <a:t> </a:t>
            </a:r>
            <a:r>
              <a:rPr sz="759" kern="0" dirty="0">
                <a:solidFill>
                  <a:srgbClr val="313131"/>
                </a:solidFill>
                <a:latin typeface="Tahoma"/>
                <a:cs typeface="Tahoma"/>
              </a:rPr>
              <a:t>LMI,</a:t>
            </a:r>
            <a:r>
              <a:rPr sz="759" kern="0" spc="110" dirty="0">
                <a:solidFill>
                  <a:srgbClr val="313131"/>
                </a:solidFill>
                <a:latin typeface="Tahoma"/>
                <a:cs typeface="Tahoma"/>
              </a:rPr>
              <a:t> </a:t>
            </a:r>
            <a:r>
              <a:rPr sz="759" kern="0" spc="46" dirty="0">
                <a:solidFill>
                  <a:srgbClr val="313131"/>
                </a:solidFill>
                <a:latin typeface="Tahoma"/>
                <a:cs typeface="Tahoma"/>
              </a:rPr>
              <a:t>Nov</a:t>
            </a:r>
            <a:r>
              <a:rPr sz="759" kern="0" spc="114" dirty="0">
                <a:solidFill>
                  <a:srgbClr val="313131"/>
                </a:solidFill>
                <a:latin typeface="Tahoma"/>
                <a:cs typeface="Tahoma"/>
              </a:rPr>
              <a:t> </a:t>
            </a:r>
            <a:r>
              <a:rPr sz="759" kern="0" spc="-17" dirty="0">
                <a:solidFill>
                  <a:srgbClr val="313131"/>
                </a:solidFill>
                <a:latin typeface="Tahoma"/>
                <a:cs typeface="Tahoma"/>
              </a:rPr>
              <a:t>2022)</a:t>
            </a:r>
            <a:endParaRPr sz="759" kern="0">
              <a:solidFill>
                <a:sysClr val="windowText" lastClr="000000"/>
              </a:solidFill>
              <a:latin typeface="Tahoma"/>
              <a:cs typeface="Tahoma"/>
            </a:endParaRPr>
          </a:p>
        </p:txBody>
      </p:sp>
      <p:grpSp>
        <p:nvGrpSpPr>
          <p:cNvPr id="21" name="object 21"/>
          <p:cNvGrpSpPr/>
          <p:nvPr/>
        </p:nvGrpSpPr>
        <p:grpSpPr>
          <a:xfrm>
            <a:off x="715285" y="1964350"/>
            <a:ext cx="455325" cy="3544572"/>
            <a:chOff x="847911" y="2286504"/>
            <a:chExt cx="539750" cy="4201795"/>
          </a:xfrm>
        </p:grpSpPr>
        <p:sp>
          <p:nvSpPr>
            <p:cNvPr id="22" name="object 22"/>
            <p:cNvSpPr/>
            <p:nvPr/>
          </p:nvSpPr>
          <p:spPr>
            <a:xfrm>
              <a:off x="918173" y="5020779"/>
              <a:ext cx="269875" cy="343535"/>
            </a:xfrm>
            <a:custGeom>
              <a:avLst/>
              <a:gdLst/>
              <a:ahLst/>
              <a:cxnLst/>
              <a:rect l="l" t="t" r="r" b="b"/>
              <a:pathLst>
                <a:path w="269875" h="343535">
                  <a:moveTo>
                    <a:pt x="51660" y="342975"/>
                  </a:moveTo>
                  <a:lnTo>
                    <a:pt x="14029" y="342975"/>
                  </a:lnTo>
                  <a:lnTo>
                    <a:pt x="216985" y="0"/>
                  </a:lnTo>
                  <a:lnTo>
                    <a:pt x="254101" y="0"/>
                  </a:lnTo>
                  <a:lnTo>
                    <a:pt x="51660" y="342975"/>
                  </a:lnTo>
                  <a:close/>
                </a:path>
                <a:path w="269875" h="343535">
                  <a:moveTo>
                    <a:pt x="62239" y="171691"/>
                  </a:moveTo>
                  <a:lnTo>
                    <a:pt x="17706" y="151852"/>
                  </a:lnTo>
                  <a:lnTo>
                    <a:pt x="1125" y="110642"/>
                  </a:lnTo>
                  <a:lnTo>
                    <a:pt x="0" y="91778"/>
                  </a:lnTo>
                  <a:lnTo>
                    <a:pt x="979" y="76721"/>
                  </a:lnTo>
                  <a:lnTo>
                    <a:pt x="15991" y="38188"/>
                  </a:lnTo>
                  <a:lnTo>
                    <a:pt x="61778" y="16151"/>
                  </a:lnTo>
                  <a:lnTo>
                    <a:pt x="75081" y="17434"/>
                  </a:lnTo>
                  <a:lnTo>
                    <a:pt x="87125" y="21228"/>
                  </a:lnTo>
                  <a:lnTo>
                    <a:pt x="97953" y="27451"/>
                  </a:lnTo>
                  <a:lnTo>
                    <a:pt x="107608" y="36023"/>
                  </a:lnTo>
                  <a:lnTo>
                    <a:pt x="111317" y="41221"/>
                  </a:lnTo>
                  <a:lnTo>
                    <a:pt x="54007" y="41221"/>
                  </a:lnTo>
                  <a:lnTo>
                    <a:pt x="46226" y="45101"/>
                  </a:lnTo>
                  <a:lnTo>
                    <a:pt x="32119" y="81317"/>
                  </a:lnTo>
                  <a:lnTo>
                    <a:pt x="31553" y="95657"/>
                  </a:lnTo>
                  <a:lnTo>
                    <a:pt x="32119" y="108619"/>
                  </a:lnTo>
                  <a:lnTo>
                    <a:pt x="54007" y="147093"/>
                  </a:lnTo>
                  <a:lnTo>
                    <a:pt x="110979" y="147093"/>
                  </a:lnTo>
                  <a:lnTo>
                    <a:pt x="107597" y="151852"/>
                  </a:lnTo>
                  <a:lnTo>
                    <a:pt x="97706" y="160604"/>
                  </a:lnTo>
                  <a:lnTo>
                    <a:pt x="86846" y="166795"/>
                  </a:lnTo>
                  <a:lnTo>
                    <a:pt x="75018" y="170475"/>
                  </a:lnTo>
                  <a:lnTo>
                    <a:pt x="62239" y="171691"/>
                  </a:lnTo>
                  <a:close/>
                </a:path>
                <a:path w="269875" h="343535">
                  <a:moveTo>
                    <a:pt x="110979" y="147093"/>
                  </a:moveTo>
                  <a:lnTo>
                    <a:pt x="62646" y="147093"/>
                  </a:lnTo>
                  <a:lnTo>
                    <a:pt x="69206" y="146362"/>
                  </a:lnTo>
                  <a:lnTo>
                    <a:pt x="75240" y="144174"/>
                  </a:lnTo>
                  <a:lnTo>
                    <a:pt x="93640" y="106986"/>
                  </a:lnTo>
                  <a:lnTo>
                    <a:pt x="94162" y="91778"/>
                  </a:lnTo>
                  <a:lnTo>
                    <a:pt x="93631" y="79450"/>
                  </a:lnTo>
                  <a:lnTo>
                    <a:pt x="71724" y="41221"/>
                  </a:lnTo>
                  <a:lnTo>
                    <a:pt x="111317" y="41221"/>
                  </a:lnTo>
                  <a:lnTo>
                    <a:pt x="125636" y="92656"/>
                  </a:lnTo>
                  <a:lnTo>
                    <a:pt x="125659" y="95657"/>
                  </a:lnTo>
                  <a:lnTo>
                    <a:pt x="124609" y="111858"/>
                  </a:lnTo>
                  <a:lnTo>
                    <a:pt x="121208" y="127320"/>
                  </a:lnTo>
                  <a:lnTo>
                    <a:pt x="115599" y="140532"/>
                  </a:lnTo>
                  <a:lnTo>
                    <a:pt x="115475" y="140765"/>
                  </a:lnTo>
                  <a:lnTo>
                    <a:pt x="110979" y="147093"/>
                  </a:lnTo>
                  <a:close/>
                </a:path>
                <a:path w="269875" h="343535">
                  <a:moveTo>
                    <a:pt x="205806" y="331292"/>
                  </a:moveTo>
                  <a:lnTo>
                    <a:pt x="161284" y="311453"/>
                  </a:lnTo>
                  <a:lnTo>
                    <a:pt x="144716" y="270171"/>
                  </a:lnTo>
                  <a:lnTo>
                    <a:pt x="143588" y="251379"/>
                  </a:lnTo>
                  <a:lnTo>
                    <a:pt x="144629" y="236131"/>
                  </a:lnTo>
                  <a:lnTo>
                    <a:pt x="159569" y="197811"/>
                  </a:lnTo>
                  <a:lnTo>
                    <a:pt x="205806" y="175753"/>
                  </a:lnTo>
                  <a:lnTo>
                    <a:pt x="219100" y="176975"/>
                  </a:lnTo>
                  <a:lnTo>
                    <a:pt x="231134" y="180667"/>
                  </a:lnTo>
                  <a:lnTo>
                    <a:pt x="241957" y="186867"/>
                  </a:lnTo>
                  <a:lnTo>
                    <a:pt x="251615" y="195613"/>
                  </a:lnTo>
                  <a:lnTo>
                    <a:pt x="255396" y="200822"/>
                  </a:lnTo>
                  <a:lnTo>
                    <a:pt x="197618" y="200822"/>
                  </a:lnTo>
                  <a:lnTo>
                    <a:pt x="190254" y="204702"/>
                  </a:lnTo>
                  <a:lnTo>
                    <a:pt x="175700" y="240682"/>
                  </a:lnTo>
                  <a:lnTo>
                    <a:pt x="175131" y="255259"/>
                  </a:lnTo>
                  <a:lnTo>
                    <a:pt x="175700" y="268204"/>
                  </a:lnTo>
                  <a:lnTo>
                    <a:pt x="197628" y="306244"/>
                  </a:lnTo>
                  <a:lnTo>
                    <a:pt x="255009" y="306244"/>
                  </a:lnTo>
                  <a:lnTo>
                    <a:pt x="251615" y="310992"/>
                  </a:lnTo>
                  <a:lnTo>
                    <a:pt x="241723" y="319825"/>
                  </a:lnTo>
                  <a:lnTo>
                    <a:pt x="230817" y="326174"/>
                  </a:lnTo>
                  <a:lnTo>
                    <a:pt x="218857" y="330007"/>
                  </a:lnTo>
                  <a:lnTo>
                    <a:pt x="205806" y="331292"/>
                  </a:lnTo>
                  <a:close/>
                </a:path>
                <a:path w="269875" h="343535">
                  <a:moveTo>
                    <a:pt x="255009" y="306244"/>
                  </a:moveTo>
                  <a:lnTo>
                    <a:pt x="215752" y="306244"/>
                  </a:lnTo>
                  <a:lnTo>
                    <a:pt x="223523" y="302364"/>
                  </a:lnTo>
                  <a:lnTo>
                    <a:pt x="229150" y="294594"/>
                  </a:lnTo>
                  <a:lnTo>
                    <a:pt x="238108" y="255259"/>
                  </a:lnTo>
                  <a:lnTo>
                    <a:pt x="238191" y="251379"/>
                  </a:lnTo>
                  <a:lnTo>
                    <a:pt x="237660" y="239029"/>
                  </a:lnTo>
                  <a:lnTo>
                    <a:pt x="215763" y="200822"/>
                  </a:lnTo>
                  <a:lnTo>
                    <a:pt x="255396" y="200822"/>
                  </a:lnTo>
                  <a:lnTo>
                    <a:pt x="259555" y="206550"/>
                  </a:lnTo>
                  <a:lnTo>
                    <a:pt x="265225" y="219879"/>
                  </a:lnTo>
                  <a:lnTo>
                    <a:pt x="268627" y="235555"/>
                  </a:lnTo>
                  <a:lnTo>
                    <a:pt x="269679" y="252236"/>
                  </a:lnTo>
                  <a:lnTo>
                    <a:pt x="269650" y="255259"/>
                  </a:lnTo>
                  <a:lnTo>
                    <a:pt x="268627" y="271199"/>
                  </a:lnTo>
                  <a:lnTo>
                    <a:pt x="265225" y="286636"/>
                  </a:lnTo>
                  <a:lnTo>
                    <a:pt x="259555" y="299886"/>
                  </a:lnTo>
                  <a:lnTo>
                    <a:pt x="255009" y="306244"/>
                  </a:lnTo>
                  <a:close/>
                </a:path>
              </a:pathLst>
            </a:custGeom>
            <a:solidFill>
              <a:srgbClr val="01789A"/>
            </a:solidFill>
          </p:spPr>
          <p:txBody>
            <a:bodyPr wrap="square" lIns="0" tIns="0" rIns="0" bIns="0" rtlCol="0"/>
            <a:lstStyle/>
            <a:p>
              <a:pPr defTabSz="771388"/>
              <a:endParaRPr sz="1518" kern="0">
                <a:solidFill>
                  <a:sysClr val="windowText" lastClr="000000"/>
                </a:solidFill>
              </a:endParaRPr>
            </a:p>
          </p:txBody>
        </p:sp>
        <p:pic>
          <p:nvPicPr>
            <p:cNvPr id="23" name="object 23"/>
            <p:cNvPicPr/>
            <p:nvPr/>
          </p:nvPicPr>
          <p:blipFill>
            <a:blip r:embed="rId4" cstate="print"/>
            <a:stretch>
              <a:fillRect/>
            </a:stretch>
          </p:blipFill>
          <p:spPr>
            <a:xfrm>
              <a:off x="847911" y="2286504"/>
              <a:ext cx="530096" cy="543042"/>
            </a:xfrm>
            <a:prstGeom prst="rect">
              <a:avLst/>
            </a:prstGeom>
          </p:spPr>
        </p:pic>
        <p:sp>
          <p:nvSpPr>
            <p:cNvPr id="24" name="object 24"/>
            <p:cNvSpPr/>
            <p:nvPr/>
          </p:nvSpPr>
          <p:spPr>
            <a:xfrm>
              <a:off x="890207" y="5944702"/>
              <a:ext cx="470534" cy="543560"/>
            </a:xfrm>
            <a:custGeom>
              <a:avLst/>
              <a:gdLst/>
              <a:ahLst/>
              <a:cxnLst/>
              <a:rect l="l" t="t" r="r" b="b"/>
              <a:pathLst>
                <a:path w="470534" h="543560">
                  <a:moveTo>
                    <a:pt x="31683" y="234781"/>
                  </a:moveTo>
                  <a:lnTo>
                    <a:pt x="22104" y="232833"/>
                  </a:lnTo>
                  <a:lnTo>
                    <a:pt x="14252" y="227529"/>
                  </a:lnTo>
                  <a:lnTo>
                    <a:pt x="8942" y="219682"/>
                  </a:lnTo>
                  <a:lnTo>
                    <a:pt x="6991" y="210107"/>
                  </a:lnTo>
                  <a:lnTo>
                    <a:pt x="8393" y="201973"/>
                  </a:lnTo>
                  <a:lnTo>
                    <a:pt x="12271" y="195008"/>
                  </a:lnTo>
                  <a:lnTo>
                    <a:pt x="18138" y="189665"/>
                  </a:lnTo>
                  <a:lnTo>
                    <a:pt x="25506" y="186399"/>
                  </a:lnTo>
                  <a:lnTo>
                    <a:pt x="25506" y="113326"/>
                  </a:lnTo>
                  <a:lnTo>
                    <a:pt x="4683" y="104858"/>
                  </a:lnTo>
                  <a:lnTo>
                    <a:pt x="0" y="103110"/>
                  </a:lnTo>
                  <a:lnTo>
                    <a:pt x="0" y="95032"/>
                  </a:lnTo>
                  <a:lnTo>
                    <a:pt x="4683" y="93284"/>
                  </a:lnTo>
                  <a:lnTo>
                    <a:pt x="232949" y="746"/>
                  </a:lnTo>
                  <a:lnTo>
                    <a:pt x="234255" y="50"/>
                  </a:lnTo>
                  <a:lnTo>
                    <a:pt x="236258" y="0"/>
                  </a:lnTo>
                  <a:lnTo>
                    <a:pt x="237564" y="746"/>
                  </a:lnTo>
                  <a:lnTo>
                    <a:pt x="268457" y="13270"/>
                  </a:lnTo>
                  <a:lnTo>
                    <a:pt x="235256" y="13270"/>
                  </a:lnTo>
                  <a:lnTo>
                    <a:pt x="23571" y="99071"/>
                  </a:lnTo>
                  <a:lnTo>
                    <a:pt x="71143" y="118349"/>
                  </a:lnTo>
                  <a:lnTo>
                    <a:pt x="37843" y="118349"/>
                  </a:lnTo>
                  <a:lnTo>
                    <a:pt x="37843" y="186399"/>
                  </a:lnTo>
                  <a:lnTo>
                    <a:pt x="45210" y="189665"/>
                  </a:lnTo>
                  <a:lnTo>
                    <a:pt x="51077" y="195008"/>
                  </a:lnTo>
                  <a:lnTo>
                    <a:pt x="52615" y="197769"/>
                  </a:lnTo>
                  <a:lnTo>
                    <a:pt x="24793" y="197769"/>
                  </a:lnTo>
                  <a:lnTo>
                    <a:pt x="19328" y="203217"/>
                  </a:lnTo>
                  <a:lnTo>
                    <a:pt x="19328" y="216997"/>
                  </a:lnTo>
                  <a:lnTo>
                    <a:pt x="24793" y="222444"/>
                  </a:lnTo>
                  <a:lnTo>
                    <a:pt x="52538" y="222444"/>
                  </a:lnTo>
                  <a:lnTo>
                    <a:pt x="49098" y="227529"/>
                  </a:lnTo>
                  <a:lnTo>
                    <a:pt x="41251" y="232833"/>
                  </a:lnTo>
                  <a:lnTo>
                    <a:pt x="31683" y="234781"/>
                  </a:lnTo>
                  <a:close/>
                </a:path>
                <a:path w="470534" h="543560">
                  <a:moveTo>
                    <a:pt x="268442" y="184855"/>
                  </a:moveTo>
                  <a:lnTo>
                    <a:pt x="235256" y="184855"/>
                  </a:lnTo>
                  <a:lnTo>
                    <a:pt x="446942" y="99071"/>
                  </a:lnTo>
                  <a:lnTo>
                    <a:pt x="235256" y="13270"/>
                  </a:lnTo>
                  <a:lnTo>
                    <a:pt x="268457" y="13270"/>
                  </a:lnTo>
                  <a:lnTo>
                    <a:pt x="465830" y="93284"/>
                  </a:lnTo>
                  <a:lnTo>
                    <a:pt x="470513" y="95032"/>
                  </a:lnTo>
                  <a:lnTo>
                    <a:pt x="470513" y="103110"/>
                  </a:lnTo>
                  <a:lnTo>
                    <a:pt x="465830" y="104858"/>
                  </a:lnTo>
                  <a:lnTo>
                    <a:pt x="364416" y="145909"/>
                  </a:lnTo>
                  <a:lnTo>
                    <a:pt x="364722" y="146706"/>
                  </a:lnTo>
                  <a:lnTo>
                    <a:pt x="364806" y="150728"/>
                  </a:lnTo>
                  <a:lnTo>
                    <a:pt x="352469" y="150728"/>
                  </a:lnTo>
                  <a:lnTo>
                    <a:pt x="268442" y="184855"/>
                  </a:lnTo>
                  <a:close/>
                </a:path>
                <a:path w="470534" h="543560">
                  <a:moveTo>
                    <a:pt x="235256" y="382846"/>
                  </a:moveTo>
                  <a:lnTo>
                    <a:pt x="189876" y="369308"/>
                  </a:lnTo>
                  <a:lnTo>
                    <a:pt x="154869" y="335228"/>
                  </a:lnTo>
                  <a:lnTo>
                    <a:pt x="132282" y="289875"/>
                  </a:lnTo>
                  <a:lnTo>
                    <a:pt x="124204" y="240958"/>
                  </a:lnTo>
                  <a:lnTo>
                    <a:pt x="124204" y="237870"/>
                  </a:lnTo>
                  <a:lnTo>
                    <a:pt x="121930" y="236580"/>
                  </a:lnTo>
                  <a:lnTo>
                    <a:pt x="110831" y="228570"/>
                  </a:lnTo>
                  <a:lnTo>
                    <a:pt x="105706" y="222444"/>
                  </a:lnTo>
                  <a:lnTo>
                    <a:pt x="105656" y="147572"/>
                  </a:lnTo>
                  <a:lnTo>
                    <a:pt x="105791" y="146706"/>
                  </a:lnTo>
                  <a:lnTo>
                    <a:pt x="106097" y="145909"/>
                  </a:lnTo>
                  <a:lnTo>
                    <a:pt x="37843" y="118349"/>
                  </a:lnTo>
                  <a:lnTo>
                    <a:pt x="71143" y="118349"/>
                  </a:lnTo>
                  <a:lnTo>
                    <a:pt x="151043" y="150728"/>
                  </a:lnTo>
                  <a:lnTo>
                    <a:pt x="118044" y="150728"/>
                  </a:lnTo>
                  <a:lnTo>
                    <a:pt x="118044" y="216386"/>
                  </a:lnTo>
                  <a:lnTo>
                    <a:pt x="167539" y="240005"/>
                  </a:lnTo>
                  <a:lnTo>
                    <a:pt x="187308" y="243657"/>
                  </a:lnTo>
                  <a:lnTo>
                    <a:pt x="136745" y="243657"/>
                  </a:lnTo>
                  <a:lnTo>
                    <a:pt x="144583" y="287431"/>
                  </a:lnTo>
                  <a:lnTo>
                    <a:pt x="164881" y="328100"/>
                  </a:lnTo>
                  <a:lnTo>
                    <a:pt x="196168" y="358735"/>
                  </a:lnTo>
                  <a:lnTo>
                    <a:pt x="235256" y="370508"/>
                  </a:lnTo>
                  <a:lnTo>
                    <a:pt x="278036" y="370508"/>
                  </a:lnTo>
                  <a:lnTo>
                    <a:pt x="259088" y="379257"/>
                  </a:lnTo>
                  <a:lnTo>
                    <a:pt x="235256" y="382846"/>
                  </a:lnTo>
                  <a:close/>
                </a:path>
                <a:path w="470534" h="543560">
                  <a:moveTo>
                    <a:pt x="236105" y="197973"/>
                  </a:moveTo>
                  <a:lnTo>
                    <a:pt x="234408" y="197973"/>
                  </a:lnTo>
                  <a:lnTo>
                    <a:pt x="232949" y="197396"/>
                  </a:lnTo>
                  <a:lnTo>
                    <a:pt x="118044" y="150728"/>
                  </a:lnTo>
                  <a:lnTo>
                    <a:pt x="151043" y="150728"/>
                  </a:lnTo>
                  <a:lnTo>
                    <a:pt x="235256" y="184855"/>
                  </a:lnTo>
                  <a:lnTo>
                    <a:pt x="268442" y="184855"/>
                  </a:lnTo>
                  <a:lnTo>
                    <a:pt x="237564" y="197396"/>
                  </a:lnTo>
                  <a:lnTo>
                    <a:pt x="236105" y="197973"/>
                  </a:lnTo>
                  <a:close/>
                </a:path>
                <a:path w="470534" h="543560">
                  <a:moveTo>
                    <a:pt x="323775" y="247136"/>
                  </a:moveTo>
                  <a:lnTo>
                    <a:pt x="235256" y="247136"/>
                  </a:lnTo>
                  <a:lnTo>
                    <a:pt x="259746" y="246254"/>
                  </a:lnTo>
                  <a:lnTo>
                    <a:pt x="282493" y="243788"/>
                  </a:lnTo>
                  <a:lnTo>
                    <a:pt x="320667" y="235172"/>
                  </a:lnTo>
                  <a:lnTo>
                    <a:pt x="352469" y="216386"/>
                  </a:lnTo>
                  <a:lnTo>
                    <a:pt x="352469" y="150728"/>
                  </a:lnTo>
                  <a:lnTo>
                    <a:pt x="364806" y="150728"/>
                  </a:lnTo>
                  <a:lnTo>
                    <a:pt x="364806" y="222444"/>
                  </a:lnTo>
                  <a:lnTo>
                    <a:pt x="359698" y="228570"/>
                  </a:lnTo>
                  <a:lnTo>
                    <a:pt x="348600" y="236580"/>
                  </a:lnTo>
                  <a:lnTo>
                    <a:pt x="346309" y="237870"/>
                  </a:lnTo>
                  <a:lnTo>
                    <a:pt x="346309" y="240958"/>
                  </a:lnTo>
                  <a:lnTo>
                    <a:pt x="346080" y="243657"/>
                  </a:lnTo>
                  <a:lnTo>
                    <a:pt x="333768" y="243657"/>
                  </a:lnTo>
                  <a:lnTo>
                    <a:pt x="330849" y="244828"/>
                  </a:lnTo>
                  <a:lnTo>
                    <a:pt x="324519" y="246932"/>
                  </a:lnTo>
                  <a:lnTo>
                    <a:pt x="323775" y="247136"/>
                  </a:lnTo>
                  <a:close/>
                </a:path>
                <a:path w="470534" h="543560">
                  <a:moveTo>
                    <a:pt x="52538" y="222444"/>
                  </a:moveTo>
                  <a:lnTo>
                    <a:pt x="38556" y="222444"/>
                  </a:lnTo>
                  <a:lnTo>
                    <a:pt x="44020" y="216997"/>
                  </a:lnTo>
                  <a:lnTo>
                    <a:pt x="44020" y="203217"/>
                  </a:lnTo>
                  <a:lnTo>
                    <a:pt x="38556" y="197769"/>
                  </a:lnTo>
                  <a:lnTo>
                    <a:pt x="52615" y="197769"/>
                  </a:lnTo>
                  <a:lnTo>
                    <a:pt x="54956" y="201973"/>
                  </a:lnTo>
                  <a:lnTo>
                    <a:pt x="56357" y="210107"/>
                  </a:lnTo>
                  <a:lnTo>
                    <a:pt x="54398" y="219695"/>
                  </a:lnTo>
                  <a:lnTo>
                    <a:pt x="52538" y="222444"/>
                  </a:lnTo>
                  <a:close/>
                </a:path>
                <a:path w="470534" h="543560">
                  <a:moveTo>
                    <a:pt x="235256" y="259473"/>
                  </a:moveTo>
                  <a:lnTo>
                    <a:pt x="186253" y="256034"/>
                  </a:lnTo>
                  <a:lnTo>
                    <a:pt x="145994" y="246932"/>
                  </a:lnTo>
                  <a:lnTo>
                    <a:pt x="136745" y="243657"/>
                  </a:lnTo>
                  <a:lnTo>
                    <a:pt x="187308" y="243657"/>
                  </a:lnTo>
                  <a:lnTo>
                    <a:pt x="188020" y="243788"/>
                  </a:lnTo>
                  <a:lnTo>
                    <a:pt x="210766" y="246254"/>
                  </a:lnTo>
                  <a:lnTo>
                    <a:pt x="235256" y="247136"/>
                  </a:lnTo>
                  <a:lnTo>
                    <a:pt x="323775" y="247136"/>
                  </a:lnTo>
                  <a:lnTo>
                    <a:pt x="305711" y="252077"/>
                  </a:lnTo>
                  <a:lnTo>
                    <a:pt x="284260" y="256034"/>
                  </a:lnTo>
                  <a:lnTo>
                    <a:pt x="260623" y="258575"/>
                  </a:lnTo>
                  <a:lnTo>
                    <a:pt x="235256" y="259473"/>
                  </a:lnTo>
                  <a:close/>
                </a:path>
                <a:path w="470534" h="543560">
                  <a:moveTo>
                    <a:pt x="278036" y="370508"/>
                  </a:moveTo>
                  <a:lnTo>
                    <a:pt x="235256" y="370508"/>
                  </a:lnTo>
                  <a:lnTo>
                    <a:pt x="255638" y="367419"/>
                  </a:lnTo>
                  <a:lnTo>
                    <a:pt x="274345" y="358735"/>
                  </a:lnTo>
                  <a:lnTo>
                    <a:pt x="305632" y="328100"/>
                  </a:lnTo>
                  <a:lnTo>
                    <a:pt x="325930" y="287431"/>
                  </a:lnTo>
                  <a:lnTo>
                    <a:pt x="333768" y="243657"/>
                  </a:lnTo>
                  <a:lnTo>
                    <a:pt x="346080" y="243657"/>
                  </a:lnTo>
                  <a:lnTo>
                    <a:pt x="338231" y="289875"/>
                  </a:lnTo>
                  <a:lnTo>
                    <a:pt x="315644" y="335228"/>
                  </a:lnTo>
                  <a:lnTo>
                    <a:pt x="280637" y="369308"/>
                  </a:lnTo>
                  <a:lnTo>
                    <a:pt x="278036" y="370508"/>
                  </a:lnTo>
                  <a:close/>
                </a:path>
                <a:path w="470534" h="543560">
                  <a:moveTo>
                    <a:pt x="448232" y="543247"/>
                  </a:moveTo>
                  <a:lnTo>
                    <a:pt x="22281" y="543247"/>
                  </a:lnTo>
                  <a:lnTo>
                    <a:pt x="19328" y="540312"/>
                  </a:lnTo>
                  <a:lnTo>
                    <a:pt x="19328" y="537070"/>
                  </a:lnTo>
                  <a:lnTo>
                    <a:pt x="23895" y="510628"/>
                  </a:lnTo>
                  <a:lnTo>
                    <a:pt x="57180" y="464005"/>
                  </a:lnTo>
                  <a:lnTo>
                    <a:pt x="115582" y="429299"/>
                  </a:lnTo>
                  <a:lnTo>
                    <a:pt x="151984" y="417528"/>
                  </a:lnTo>
                  <a:lnTo>
                    <a:pt x="192141" y="410105"/>
                  </a:lnTo>
                  <a:lnTo>
                    <a:pt x="235256" y="407520"/>
                  </a:lnTo>
                  <a:lnTo>
                    <a:pt x="278372" y="410105"/>
                  </a:lnTo>
                  <a:lnTo>
                    <a:pt x="318529" y="417528"/>
                  </a:lnTo>
                  <a:lnTo>
                    <a:pt x="325732" y="419858"/>
                  </a:lnTo>
                  <a:lnTo>
                    <a:pt x="235256" y="419858"/>
                  </a:lnTo>
                  <a:lnTo>
                    <a:pt x="193619" y="422367"/>
                  </a:lnTo>
                  <a:lnTo>
                    <a:pt x="154937" y="429522"/>
                  </a:lnTo>
                  <a:lnTo>
                    <a:pt x="89890" y="455529"/>
                  </a:lnTo>
                  <a:lnTo>
                    <a:pt x="49444" y="490241"/>
                  </a:lnTo>
                  <a:lnTo>
                    <a:pt x="32633" y="530910"/>
                  </a:lnTo>
                  <a:lnTo>
                    <a:pt x="450121" y="530910"/>
                  </a:lnTo>
                  <a:lnTo>
                    <a:pt x="451184" y="537070"/>
                  </a:lnTo>
                  <a:lnTo>
                    <a:pt x="451184" y="540312"/>
                  </a:lnTo>
                  <a:lnTo>
                    <a:pt x="448232" y="543247"/>
                  </a:lnTo>
                  <a:close/>
                </a:path>
                <a:path w="470534" h="543560">
                  <a:moveTo>
                    <a:pt x="450121" y="530910"/>
                  </a:moveTo>
                  <a:lnTo>
                    <a:pt x="437880" y="530910"/>
                  </a:lnTo>
                  <a:lnTo>
                    <a:pt x="432601" y="510068"/>
                  </a:lnTo>
                  <a:lnTo>
                    <a:pt x="421069" y="490241"/>
                  </a:lnTo>
                  <a:lnTo>
                    <a:pt x="380623" y="455529"/>
                  </a:lnTo>
                  <a:lnTo>
                    <a:pt x="315576" y="429522"/>
                  </a:lnTo>
                  <a:lnTo>
                    <a:pt x="276894" y="422367"/>
                  </a:lnTo>
                  <a:lnTo>
                    <a:pt x="235256" y="419858"/>
                  </a:lnTo>
                  <a:lnTo>
                    <a:pt x="325732" y="419858"/>
                  </a:lnTo>
                  <a:lnTo>
                    <a:pt x="386783" y="444922"/>
                  </a:lnTo>
                  <a:lnTo>
                    <a:pt x="433639" y="486090"/>
                  </a:lnTo>
                  <a:lnTo>
                    <a:pt x="446618" y="510628"/>
                  </a:lnTo>
                  <a:lnTo>
                    <a:pt x="450121" y="530910"/>
                  </a:lnTo>
                  <a:close/>
                </a:path>
              </a:pathLst>
            </a:custGeom>
            <a:solidFill>
              <a:srgbClr val="01789A"/>
            </a:solidFill>
          </p:spPr>
          <p:txBody>
            <a:bodyPr wrap="square" lIns="0" tIns="0" rIns="0" bIns="0" rtlCol="0"/>
            <a:lstStyle/>
            <a:p>
              <a:pPr defTabSz="771388"/>
              <a:endParaRPr sz="1518" kern="0">
                <a:solidFill>
                  <a:sysClr val="windowText" lastClr="000000"/>
                </a:solidFill>
              </a:endParaRPr>
            </a:p>
          </p:txBody>
        </p:sp>
        <p:pic>
          <p:nvPicPr>
            <p:cNvPr id="25" name="object 25"/>
            <p:cNvPicPr/>
            <p:nvPr/>
          </p:nvPicPr>
          <p:blipFill>
            <a:blip r:embed="rId4" cstate="print"/>
            <a:stretch>
              <a:fillRect/>
            </a:stretch>
          </p:blipFill>
          <p:spPr>
            <a:xfrm>
              <a:off x="857438" y="3210632"/>
              <a:ext cx="530096" cy="543042"/>
            </a:xfrm>
            <a:prstGeom prst="rect">
              <a:avLst/>
            </a:prstGeom>
          </p:spPr>
        </p:pic>
        <p:pic>
          <p:nvPicPr>
            <p:cNvPr id="26" name="object 26"/>
            <p:cNvPicPr/>
            <p:nvPr/>
          </p:nvPicPr>
          <p:blipFill>
            <a:blip r:embed="rId4" cstate="print"/>
            <a:stretch>
              <a:fillRect/>
            </a:stretch>
          </p:blipFill>
          <p:spPr>
            <a:xfrm>
              <a:off x="847911" y="4163341"/>
              <a:ext cx="530096" cy="543042"/>
            </a:xfrm>
            <a:prstGeom prst="rect">
              <a:avLst/>
            </a:prstGeom>
          </p:spPr>
        </p:pic>
      </p:grpSp>
      <p:sp>
        <p:nvSpPr>
          <p:cNvPr id="27" name="object 27"/>
          <p:cNvSpPr txBox="1"/>
          <p:nvPr/>
        </p:nvSpPr>
        <p:spPr>
          <a:xfrm>
            <a:off x="1277869" y="4250828"/>
            <a:ext cx="2412688" cy="1230896"/>
          </a:xfrm>
          <a:prstGeom prst="rect">
            <a:avLst/>
          </a:prstGeom>
        </p:spPr>
        <p:txBody>
          <a:bodyPr vert="horz" wrap="square" lIns="0" tIns="10714" rIns="0" bIns="0" rtlCol="0">
            <a:spAutoFit/>
          </a:bodyPr>
          <a:lstStyle/>
          <a:p>
            <a:pPr defTabSz="771388">
              <a:spcBef>
                <a:spcPts val="84"/>
              </a:spcBef>
              <a:tabLst>
                <a:tab pos="1486529" algn="l"/>
              </a:tabLst>
            </a:pPr>
            <a:r>
              <a:rPr sz="1012" b="1" kern="0" spc="-8" dirty="0">
                <a:solidFill>
                  <a:srgbClr val="01789A"/>
                </a:solidFill>
                <a:latin typeface="Tahoma"/>
                <a:cs typeface="Tahoma"/>
              </a:rPr>
              <a:t>13.8%</a:t>
            </a:r>
            <a:r>
              <a:rPr sz="1012" b="1" kern="0" dirty="0">
                <a:solidFill>
                  <a:srgbClr val="01789A"/>
                </a:solidFill>
                <a:latin typeface="Tahoma"/>
                <a:cs typeface="Tahoma"/>
              </a:rPr>
              <a:t>	</a:t>
            </a:r>
            <a:r>
              <a:rPr sz="1518" b="1" kern="0" spc="-25" baseline="2314" dirty="0">
                <a:solidFill>
                  <a:srgbClr val="01789A"/>
                </a:solidFill>
                <a:latin typeface="Tahoma"/>
                <a:cs typeface="Tahoma"/>
              </a:rPr>
              <a:t>12.6%</a:t>
            </a:r>
            <a:endParaRPr sz="1518" kern="0" baseline="2314">
              <a:solidFill>
                <a:sysClr val="windowText" lastClr="000000"/>
              </a:solidFill>
              <a:latin typeface="Tahoma"/>
              <a:cs typeface="Tahoma"/>
            </a:endParaRPr>
          </a:p>
          <a:p>
            <a:pPr marL="8035" marR="142492" defTabSz="771388">
              <a:lnSpc>
                <a:spcPct val="120200"/>
              </a:lnSpc>
              <a:spcBef>
                <a:spcPts val="494"/>
              </a:spcBef>
            </a:pPr>
            <a:r>
              <a:rPr sz="759" kern="0" dirty="0">
                <a:solidFill>
                  <a:srgbClr val="313131"/>
                </a:solidFill>
                <a:latin typeface="Tahoma"/>
                <a:cs typeface="Tahoma"/>
              </a:rPr>
              <a:t>Average</a:t>
            </a:r>
            <a:r>
              <a:rPr sz="759" kern="0" spc="96" dirty="0">
                <a:solidFill>
                  <a:srgbClr val="313131"/>
                </a:solidFill>
                <a:latin typeface="Tahoma"/>
                <a:cs typeface="Tahoma"/>
              </a:rPr>
              <a:t> </a:t>
            </a:r>
            <a:r>
              <a:rPr sz="759" kern="0" dirty="0">
                <a:solidFill>
                  <a:srgbClr val="313131"/>
                </a:solidFill>
                <a:latin typeface="Tahoma"/>
                <a:cs typeface="Tahoma"/>
              </a:rPr>
              <a:t>Poverty</a:t>
            </a:r>
            <a:r>
              <a:rPr sz="759" kern="0" spc="101" dirty="0">
                <a:solidFill>
                  <a:srgbClr val="313131"/>
                </a:solidFill>
                <a:latin typeface="Tahoma"/>
                <a:cs typeface="Tahoma"/>
              </a:rPr>
              <a:t> </a:t>
            </a:r>
            <a:r>
              <a:rPr sz="759" kern="0" dirty="0">
                <a:solidFill>
                  <a:srgbClr val="313131"/>
                </a:solidFill>
                <a:latin typeface="Tahoma"/>
                <a:cs typeface="Tahoma"/>
              </a:rPr>
              <a:t>Rates</a:t>
            </a:r>
            <a:r>
              <a:rPr sz="759" kern="0" spc="96" dirty="0">
                <a:solidFill>
                  <a:srgbClr val="313131"/>
                </a:solidFill>
                <a:latin typeface="Tahoma"/>
                <a:cs typeface="Tahoma"/>
              </a:rPr>
              <a:t> </a:t>
            </a:r>
            <a:r>
              <a:rPr sz="759" kern="0" dirty="0">
                <a:solidFill>
                  <a:srgbClr val="313131"/>
                </a:solidFill>
                <a:latin typeface="Tahoma"/>
                <a:cs typeface="Tahoma"/>
              </a:rPr>
              <a:t>(U.S.</a:t>
            </a:r>
            <a:r>
              <a:rPr sz="759" kern="0" spc="101" dirty="0">
                <a:solidFill>
                  <a:srgbClr val="313131"/>
                </a:solidFill>
                <a:latin typeface="Tahoma"/>
                <a:cs typeface="Tahoma"/>
              </a:rPr>
              <a:t> </a:t>
            </a:r>
            <a:r>
              <a:rPr sz="759" kern="0" spc="42" dirty="0">
                <a:solidFill>
                  <a:srgbClr val="313131"/>
                </a:solidFill>
                <a:latin typeface="Tahoma"/>
                <a:cs typeface="Tahoma"/>
              </a:rPr>
              <a:t>Census</a:t>
            </a:r>
            <a:r>
              <a:rPr sz="759" kern="0" spc="101" dirty="0">
                <a:solidFill>
                  <a:srgbClr val="313131"/>
                </a:solidFill>
                <a:latin typeface="Tahoma"/>
                <a:cs typeface="Tahoma"/>
              </a:rPr>
              <a:t> </a:t>
            </a:r>
            <a:r>
              <a:rPr sz="759" kern="0" dirty="0">
                <a:solidFill>
                  <a:srgbClr val="313131"/>
                </a:solidFill>
                <a:latin typeface="Tahoma"/>
                <a:cs typeface="Tahoma"/>
              </a:rPr>
              <a:t>Bureau,</a:t>
            </a:r>
            <a:r>
              <a:rPr sz="759" kern="0" spc="96" dirty="0">
                <a:solidFill>
                  <a:srgbClr val="313131"/>
                </a:solidFill>
                <a:latin typeface="Tahoma"/>
                <a:cs typeface="Tahoma"/>
              </a:rPr>
              <a:t> </a:t>
            </a:r>
            <a:r>
              <a:rPr sz="759" kern="0" spc="42" dirty="0">
                <a:solidFill>
                  <a:srgbClr val="313131"/>
                </a:solidFill>
                <a:latin typeface="Tahoma"/>
                <a:cs typeface="Tahoma"/>
              </a:rPr>
              <a:t>ACS </a:t>
            </a:r>
            <a:r>
              <a:rPr sz="759" kern="0" spc="51" dirty="0">
                <a:solidFill>
                  <a:srgbClr val="313131"/>
                </a:solidFill>
                <a:latin typeface="Tahoma"/>
                <a:cs typeface="Tahoma"/>
              </a:rPr>
              <a:t>5-</a:t>
            </a:r>
            <a:r>
              <a:rPr sz="759" kern="0" dirty="0">
                <a:solidFill>
                  <a:srgbClr val="313131"/>
                </a:solidFill>
                <a:latin typeface="Tahoma"/>
                <a:cs typeface="Tahoma"/>
              </a:rPr>
              <a:t>Year</a:t>
            </a:r>
            <a:r>
              <a:rPr sz="759" kern="0" spc="122" dirty="0">
                <a:solidFill>
                  <a:srgbClr val="313131"/>
                </a:solidFill>
                <a:latin typeface="Tahoma"/>
                <a:cs typeface="Tahoma"/>
              </a:rPr>
              <a:t> </a:t>
            </a:r>
            <a:r>
              <a:rPr sz="759" kern="0" dirty="0">
                <a:solidFill>
                  <a:srgbClr val="313131"/>
                </a:solidFill>
                <a:latin typeface="Tahoma"/>
                <a:cs typeface="Tahoma"/>
              </a:rPr>
              <a:t>Estimate,</a:t>
            </a:r>
            <a:r>
              <a:rPr sz="759" kern="0" spc="127" dirty="0">
                <a:solidFill>
                  <a:srgbClr val="313131"/>
                </a:solidFill>
                <a:latin typeface="Tahoma"/>
                <a:cs typeface="Tahoma"/>
              </a:rPr>
              <a:t> </a:t>
            </a:r>
            <a:r>
              <a:rPr sz="759" kern="0" spc="-17" dirty="0">
                <a:solidFill>
                  <a:srgbClr val="313131"/>
                </a:solidFill>
                <a:latin typeface="Tahoma"/>
                <a:cs typeface="Tahoma"/>
              </a:rPr>
              <a:t>2020)</a:t>
            </a:r>
            <a:endParaRPr sz="759" kern="0">
              <a:solidFill>
                <a:sysClr val="windowText" lastClr="000000"/>
              </a:solidFill>
              <a:latin typeface="Tahoma"/>
              <a:cs typeface="Tahoma"/>
            </a:endParaRPr>
          </a:p>
          <a:p>
            <a:pPr defTabSz="771388"/>
            <a:endParaRPr sz="928" kern="0">
              <a:solidFill>
                <a:sysClr val="windowText" lastClr="000000"/>
              </a:solidFill>
              <a:latin typeface="Tahoma"/>
              <a:cs typeface="Tahoma"/>
            </a:endParaRPr>
          </a:p>
          <a:p>
            <a:pPr defTabSz="771388">
              <a:spcBef>
                <a:spcPts val="637"/>
              </a:spcBef>
              <a:tabLst>
                <a:tab pos="1486529" algn="l"/>
              </a:tabLst>
            </a:pPr>
            <a:r>
              <a:rPr sz="1518" b="1" kern="0" spc="-31" baseline="2314" dirty="0">
                <a:solidFill>
                  <a:srgbClr val="01789A"/>
                </a:solidFill>
                <a:latin typeface="Tahoma"/>
                <a:cs typeface="Tahoma"/>
              </a:rPr>
              <a:t>42%</a:t>
            </a:r>
            <a:r>
              <a:rPr sz="1518" b="1" kern="0" baseline="2314" dirty="0">
                <a:solidFill>
                  <a:srgbClr val="01789A"/>
                </a:solidFill>
                <a:latin typeface="Tahoma"/>
                <a:cs typeface="Tahoma"/>
              </a:rPr>
              <a:t>	</a:t>
            </a:r>
            <a:r>
              <a:rPr sz="1012" b="1" kern="0" spc="-21" dirty="0">
                <a:solidFill>
                  <a:srgbClr val="01789A"/>
                </a:solidFill>
                <a:latin typeface="Tahoma"/>
                <a:cs typeface="Tahoma"/>
              </a:rPr>
              <a:t>44%</a:t>
            </a:r>
            <a:endParaRPr sz="1012" kern="0">
              <a:solidFill>
                <a:sysClr val="windowText" lastClr="000000"/>
              </a:solidFill>
              <a:latin typeface="Tahoma"/>
              <a:cs typeface="Tahoma"/>
            </a:endParaRPr>
          </a:p>
          <a:p>
            <a:pPr marL="8035" marR="4285" defTabSz="771388">
              <a:lnSpc>
                <a:spcPct val="121400"/>
              </a:lnSpc>
              <a:spcBef>
                <a:spcPts val="607"/>
              </a:spcBef>
            </a:pPr>
            <a:r>
              <a:rPr sz="759" kern="0" dirty="0">
                <a:solidFill>
                  <a:srgbClr val="313131"/>
                </a:solidFill>
                <a:latin typeface="Tahoma"/>
                <a:cs typeface="Tahoma"/>
              </a:rPr>
              <a:t>Share</a:t>
            </a:r>
            <a:r>
              <a:rPr sz="759" kern="0" spc="110" dirty="0">
                <a:solidFill>
                  <a:srgbClr val="313131"/>
                </a:solidFill>
                <a:latin typeface="Tahoma"/>
                <a:cs typeface="Tahoma"/>
              </a:rPr>
              <a:t> </a:t>
            </a:r>
            <a:r>
              <a:rPr sz="759" kern="0" dirty="0">
                <a:solidFill>
                  <a:srgbClr val="313131"/>
                </a:solidFill>
                <a:latin typeface="Tahoma"/>
                <a:cs typeface="Tahoma"/>
              </a:rPr>
              <a:t>of</a:t>
            </a:r>
            <a:r>
              <a:rPr sz="759" kern="0" spc="110" dirty="0">
                <a:solidFill>
                  <a:srgbClr val="313131"/>
                </a:solidFill>
                <a:latin typeface="Tahoma"/>
                <a:cs typeface="Tahoma"/>
              </a:rPr>
              <a:t> </a:t>
            </a:r>
            <a:r>
              <a:rPr sz="759" kern="0" dirty="0">
                <a:solidFill>
                  <a:srgbClr val="313131"/>
                </a:solidFill>
                <a:latin typeface="Tahoma"/>
                <a:cs typeface="Tahoma"/>
              </a:rPr>
              <a:t>Population</a:t>
            </a:r>
            <a:r>
              <a:rPr sz="759" kern="0" spc="110" dirty="0">
                <a:solidFill>
                  <a:srgbClr val="313131"/>
                </a:solidFill>
                <a:latin typeface="Tahoma"/>
                <a:cs typeface="Tahoma"/>
              </a:rPr>
              <a:t> </a:t>
            </a:r>
            <a:r>
              <a:rPr sz="759" kern="0" dirty="0">
                <a:solidFill>
                  <a:srgbClr val="313131"/>
                </a:solidFill>
                <a:latin typeface="Tahoma"/>
                <a:cs typeface="Tahoma"/>
              </a:rPr>
              <a:t>over</a:t>
            </a:r>
            <a:r>
              <a:rPr sz="759" kern="0" spc="110" dirty="0">
                <a:solidFill>
                  <a:srgbClr val="313131"/>
                </a:solidFill>
                <a:latin typeface="Tahoma"/>
                <a:cs typeface="Tahoma"/>
              </a:rPr>
              <a:t> </a:t>
            </a:r>
            <a:r>
              <a:rPr sz="759" kern="0" dirty="0">
                <a:solidFill>
                  <a:srgbClr val="313131"/>
                </a:solidFill>
                <a:latin typeface="Tahoma"/>
                <a:cs typeface="Tahoma"/>
              </a:rPr>
              <a:t>age</a:t>
            </a:r>
            <a:r>
              <a:rPr sz="759" kern="0" spc="110" dirty="0">
                <a:solidFill>
                  <a:srgbClr val="313131"/>
                </a:solidFill>
                <a:latin typeface="Tahoma"/>
                <a:cs typeface="Tahoma"/>
              </a:rPr>
              <a:t> </a:t>
            </a:r>
            <a:r>
              <a:rPr sz="759" kern="0" dirty="0">
                <a:solidFill>
                  <a:srgbClr val="313131"/>
                </a:solidFill>
                <a:latin typeface="Tahoma"/>
                <a:cs typeface="Tahoma"/>
              </a:rPr>
              <a:t>of</a:t>
            </a:r>
            <a:r>
              <a:rPr sz="759" kern="0" spc="105" dirty="0">
                <a:solidFill>
                  <a:srgbClr val="313131"/>
                </a:solidFill>
                <a:latin typeface="Tahoma"/>
                <a:cs typeface="Tahoma"/>
              </a:rPr>
              <a:t> </a:t>
            </a:r>
            <a:r>
              <a:rPr sz="759" kern="0" dirty="0">
                <a:solidFill>
                  <a:srgbClr val="313131"/>
                </a:solidFill>
                <a:latin typeface="Tahoma"/>
                <a:cs typeface="Tahoma"/>
              </a:rPr>
              <a:t>25</a:t>
            </a:r>
            <a:r>
              <a:rPr sz="759" kern="0" spc="110" dirty="0">
                <a:solidFill>
                  <a:srgbClr val="313131"/>
                </a:solidFill>
                <a:latin typeface="Tahoma"/>
                <a:cs typeface="Tahoma"/>
              </a:rPr>
              <a:t> </a:t>
            </a:r>
            <a:r>
              <a:rPr sz="759" kern="0" dirty="0">
                <a:solidFill>
                  <a:srgbClr val="313131"/>
                </a:solidFill>
                <a:latin typeface="Tahoma"/>
                <a:cs typeface="Tahoma"/>
              </a:rPr>
              <a:t>with</a:t>
            </a:r>
            <a:r>
              <a:rPr sz="759" kern="0" spc="110" dirty="0">
                <a:solidFill>
                  <a:srgbClr val="313131"/>
                </a:solidFill>
                <a:latin typeface="Tahoma"/>
                <a:cs typeface="Tahoma"/>
              </a:rPr>
              <a:t> </a:t>
            </a:r>
            <a:r>
              <a:rPr sz="759" kern="0" dirty="0">
                <a:solidFill>
                  <a:srgbClr val="313131"/>
                </a:solidFill>
                <a:latin typeface="Tahoma"/>
                <a:cs typeface="Tahoma"/>
              </a:rPr>
              <a:t>Associate</a:t>
            </a:r>
            <a:r>
              <a:rPr sz="759" kern="0" spc="110" dirty="0">
                <a:solidFill>
                  <a:srgbClr val="313131"/>
                </a:solidFill>
                <a:latin typeface="Tahoma"/>
                <a:cs typeface="Tahoma"/>
              </a:rPr>
              <a:t> </a:t>
            </a:r>
            <a:r>
              <a:rPr sz="759" kern="0" spc="-21" dirty="0">
                <a:solidFill>
                  <a:srgbClr val="313131"/>
                </a:solidFill>
                <a:latin typeface="Tahoma"/>
                <a:cs typeface="Tahoma"/>
              </a:rPr>
              <a:t>or </a:t>
            </a:r>
            <a:r>
              <a:rPr sz="759" kern="0" dirty="0">
                <a:solidFill>
                  <a:srgbClr val="313131"/>
                </a:solidFill>
                <a:latin typeface="Tahoma"/>
                <a:cs typeface="Tahoma"/>
              </a:rPr>
              <a:t>higher</a:t>
            </a:r>
            <a:r>
              <a:rPr sz="759" kern="0" spc="118" dirty="0">
                <a:solidFill>
                  <a:srgbClr val="313131"/>
                </a:solidFill>
                <a:latin typeface="Tahoma"/>
                <a:cs typeface="Tahoma"/>
              </a:rPr>
              <a:t> </a:t>
            </a:r>
            <a:r>
              <a:rPr sz="759" kern="0" dirty="0">
                <a:solidFill>
                  <a:srgbClr val="313131"/>
                </a:solidFill>
                <a:latin typeface="Tahoma"/>
                <a:cs typeface="Tahoma"/>
              </a:rPr>
              <a:t>degree</a:t>
            </a:r>
            <a:r>
              <a:rPr sz="759" kern="0" spc="118" dirty="0">
                <a:solidFill>
                  <a:srgbClr val="313131"/>
                </a:solidFill>
                <a:latin typeface="Tahoma"/>
                <a:cs typeface="Tahoma"/>
              </a:rPr>
              <a:t> </a:t>
            </a:r>
            <a:r>
              <a:rPr sz="759" kern="0" dirty="0">
                <a:solidFill>
                  <a:srgbClr val="313131"/>
                </a:solidFill>
                <a:latin typeface="Tahoma"/>
                <a:cs typeface="Tahoma"/>
              </a:rPr>
              <a:t>(U.S.</a:t>
            </a:r>
            <a:r>
              <a:rPr sz="759" kern="0" spc="118" dirty="0">
                <a:solidFill>
                  <a:srgbClr val="313131"/>
                </a:solidFill>
                <a:latin typeface="Tahoma"/>
                <a:cs typeface="Tahoma"/>
              </a:rPr>
              <a:t> </a:t>
            </a:r>
            <a:r>
              <a:rPr sz="759" kern="0" dirty="0">
                <a:solidFill>
                  <a:srgbClr val="313131"/>
                </a:solidFill>
                <a:latin typeface="Tahoma"/>
                <a:cs typeface="Tahoma"/>
              </a:rPr>
              <a:t>Census</a:t>
            </a:r>
            <a:r>
              <a:rPr sz="759" kern="0" spc="118" dirty="0">
                <a:solidFill>
                  <a:srgbClr val="313131"/>
                </a:solidFill>
                <a:latin typeface="Tahoma"/>
                <a:cs typeface="Tahoma"/>
              </a:rPr>
              <a:t> </a:t>
            </a:r>
            <a:r>
              <a:rPr sz="759" kern="0" dirty="0">
                <a:solidFill>
                  <a:srgbClr val="313131"/>
                </a:solidFill>
                <a:latin typeface="Tahoma"/>
                <a:cs typeface="Tahoma"/>
              </a:rPr>
              <a:t>Bureau,</a:t>
            </a:r>
            <a:r>
              <a:rPr sz="759" kern="0" spc="118" dirty="0">
                <a:solidFill>
                  <a:srgbClr val="313131"/>
                </a:solidFill>
                <a:latin typeface="Tahoma"/>
                <a:cs typeface="Tahoma"/>
              </a:rPr>
              <a:t> </a:t>
            </a:r>
            <a:r>
              <a:rPr sz="759" kern="0" spc="-17" dirty="0">
                <a:solidFill>
                  <a:srgbClr val="313131"/>
                </a:solidFill>
                <a:latin typeface="Tahoma"/>
                <a:cs typeface="Tahoma"/>
              </a:rPr>
              <a:t>2021)</a:t>
            </a:r>
            <a:endParaRPr sz="759" kern="0">
              <a:solidFill>
                <a:sysClr val="windowText" lastClr="000000"/>
              </a:solidFill>
              <a:latin typeface="Tahoma"/>
              <a:cs typeface="Tahoma"/>
            </a:endParaRPr>
          </a:p>
        </p:txBody>
      </p:sp>
      <p:sp>
        <p:nvSpPr>
          <p:cNvPr id="28" name="object 28"/>
          <p:cNvSpPr txBox="1"/>
          <p:nvPr/>
        </p:nvSpPr>
        <p:spPr>
          <a:xfrm>
            <a:off x="4305110" y="4853849"/>
            <a:ext cx="3417081" cy="1023976"/>
          </a:xfrm>
          <a:prstGeom prst="rect">
            <a:avLst/>
          </a:prstGeom>
        </p:spPr>
        <p:txBody>
          <a:bodyPr vert="horz" wrap="square" lIns="0" tIns="132312" rIns="0" bIns="0" rtlCol="0">
            <a:spAutoFit/>
          </a:bodyPr>
          <a:lstStyle/>
          <a:p>
            <a:pPr marL="26784" defTabSz="771388">
              <a:spcBef>
                <a:spcPts val="1042"/>
              </a:spcBef>
            </a:pPr>
            <a:r>
              <a:rPr sz="1518" b="1" kern="0" spc="-17" dirty="0">
                <a:solidFill>
                  <a:srgbClr val="004056"/>
                </a:solidFill>
                <a:latin typeface="Tahoma"/>
                <a:cs typeface="Tahoma"/>
              </a:rPr>
              <a:t>Shared</a:t>
            </a:r>
            <a:r>
              <a:rPr sz="1518" b="1" kern="0" spc="-72" dirty="0">
                <a:solidFill>
                  <a:srgbClr val="004056"/>
                </a:solidFill>
                <a:latin typeface="Tahoma"/>
                <a:cs typeface="Tahoma"/>
              </a:rPr>
              <a:t> </a:t>
            </a:r>
            <a:r>
              <a:rPr sz="1518" b="1" kern="0" spc="-8" dirty="0">
                <a:solidFill>
                  <a:srgbClr val="004056"/>
                </a:solidFill>
                <a:latin typeface="Tahoma"/>
                <a:cs typeface="Tahoma"/>
              </a:rPr>
              <a:t>Challenges</a:t>
            </a:r>
            <a:endParaRPr sz="1518" kern="0">
              <a:solidFill>
                <a:sysClr val="windowText" lastClr="000000"/>
              </a:solidFill>
              <a:latin typeface="Tahoma"/>
              <a:cs typeface="Tahoma"/>
            </a:endParaRPr>
          </a:p>
          <a:p>
            <a:pPr marL="10714" marR="4285" defTabSz="771388">
              <a:lnSpc>
                <a:spcPct val="131600"/>
              </a:lnSpc>
              <a:spcBef>
                <a:spcPts val="236"/>
              </a:spcBef>
            </a:pPr>
            <a:r>
              <a:rPr sz="801" kern="0" spc="46" dirty="0">
                <a:solidFill>
                  <a:srgbClr val="313131"/>
                </a:solidFill>
                <a:latin typeface="Tahoma"/>
                <a:cs typeface="Tahoma"/>
              </a:rPr>
              <a:t>The</a:t>
            </a:r>
            <a:r>
              <a:rPr sz="801" kern="0" spc="25" dirty="0">
                <a:solidFill>
                  <a:srgbClr val="313131"/>
                </a:solidFill>
                <a:latin typeface="Tahoma"/>
                <a:cs typeface="Tahoma"/>
              </a:rPr>
              <a:t> </a:t>
            </a:r>
            <a:r>
              <a:rPr sz="801" kern="0" spc="38" dirty="0">
                <a:solidFill>
                  <a:srgbClr val="313131"/>
                </a:solidFill>
                <a:latin typeface="Tahoma"/>
                <a:cs typeface="Tahoma"/>
              </a:rPr>
              <a:t>region's</a:t>
            </a:r>
            <a:r>
              <a:rPr sz="801" kern="0" spc="30" dirty="0">
                <a:solidFill>
                  <a:srgbClr val="313131"/>
                </a:solidFill>
                <a:latin typeface="Tahoma"/>
                <a:cs typeface="Tahoma"/>
              </a:rPr>
              <a:t> </a:t>
            </a:r>
            <a:r>
              <a:rPr sz="801" kern="0" dirty="0">
                <a:solidFill>
                  <a:srgbClr val="313131"/>
                </a:solidFill>
                <a:latin typeface="Tahoma"/>
                <a:cs typeface="Tahoma"/>
              </a:rPr>
              <a:t>mix</a:t>
            </a:r>
            <a:r>
              <a:rPr sz="801" kern="0" spc="30" dirty="0">
                <a:solidFill>
                  <a:srgbClr val="313131"/>
                </a:solidFill>
                <a:latin typeface="Tahoma"/>
                <a:cs typeface="Tahoma"/>
              </a:rPr>
              <a:t> </a:t>
            </a:r>
            <a:r>
              <a:rPr sz="801" kern="0" spc="46" dirty="0">
                <a:solidFill>
                  <a:srgbClr val="313131"/>
                </a:solidFill>
                <a:latin typeface="Tahoma"/>
                <a:cs typeface="Tahoma"/>
              </a:rPr>
              <a:t>of</a:t>
            </a:r>
            <a:r>
              <a:rPr sz="801" kern="0" spc="30" dirty="0">
                <a:solidFill>
                  <a:srgbClr val="313131"/>
                </a:solidFill>
                <a:latin typeface="Tahoma"/>
                <a:cs typeface="Tahoma"/>
              </a:rPr>
              <a:t> </a:t>
            </a:r>
            <a:r>
              <a:rPr sz="801" kern="0" dirty="0">
                <a:solidFill>
                  <a:srgbClr val="313131"/>
                </a:solidFill>
                <a:latin typeface="Tahoma"/>
                <a:cs typeface="Tahoma"/>
              </a:rPr>
              <a:t>rural</a:t>
            </a:r>
            <a:r>
              <a:rPr sz="801" kern="0" spc="30" dirty="0">
                <a:solidFill>
                  <a:srgbClr val="313131"/>
                </a:solidFill>
                <a:latin typeface="Tahoma"/>
                <a:cs typeface="Tahoma"/>
              </a:rPr>
              <a:t> </a:t>
            </a:r>
            <a:r>
              <a:rPr sz="801" kern="0" spc="46" dirty="0">
                <a:solidFill>
                  <a:srgbClr val="313131"/>
                </a:solidFill>
                <a:latin typeface="Tahoma"/>
                <a:cs typeface="Tahoma"/>
              </a:rPr>
              <a:t>and</a:t>
            </a:r>
            <a:r>
              <a:rPr sz="801" kern="0" spc="30" dirty="0">
                <a:solidFill>
                  <a:srgbClr val="313131"/>
                </a:solidFill>
                <a:latin typeface="Tahoma"/>
                <a:cs typeface="Tahoma"/>
              </a:rPr>
              <a:t> </a:t>
            </a:r>
            <a:r>
              <a:rPr sz="801" kern="0" dirty="0">
                <a:solidFill>
                  <a:srgbClr val="313131"/>
                </a:solidFill>
                <a:latin typeface="Tahoma"/>
                <a:cs typeface="Tahoma"/>
              </a:rPr>
              <a:t>urban</a:t>
            </a:r>
            <a:r>
              <a:rPr sz="801" kern="0" spc="30" dirty="0">
                <a:solidFill>
                  <a:srgbClr val="313131"/>
                </a:solidFill>
                <a:latin typeface="Tahoma"/>
                <a:cs typeface="Tahoma"/>
              </a:rPr>
              <a:t> </a:t>
            </a:r>
            <a:r>
              <a:rPr sz="801" kern="0" spc="38" dirty="0">
                <a:solidFill>
                  <a:srgbClr val="313131"/>
                </a:solidFill>
                <a:latin typeface="Tahoma"/>
                <a:cs typeface="Tahoma"/>
              </a:rPr>
              <a:t>communities</a:t>
            </a:r>
            <a:r>
              <a:rPr sz="801" kern="0" spc="30" dirty="0">
                <a:solidFill>
                  <a:srgbClr val="313131"/>
                </a:solidFill>
                <a:latin typeface="Tahoma"/>
                <a:cs typeface="Tahoma"/>
              </a:rPr>
              <a:t> </a:t>
            </a:r>
            <a:r>
              <a:rPr sz="801" kern="0" spc="38" dirty="0">
                <a:solidFill>
                  <a:srgbClr val="313131"/>
                </a:solidFill>
                <a:latin typeface="Tahoma"/>
                <a:cs typeface="Tahoma"/>
              </a:rPr>
              <a:t>results</a:t>
            </a:r>
            <a:r>
              <a:rPr sz="801" kern="0" spc="30" dirty="0">
                <a:solidFill>
                  <a:srgbClr val="313131"/>
                </a:solidFill>
                <a:latin typeface="Tahoma"/>
                <a:cs typeface="Tahoma"/>
              </a:rPr>
              <a:t> </a:t>
            </a:r>
            <a:r>
              <a:rPr sz="801" kern="0" dirty="0">
                <a:solidFill>
                  <a:srgbClr val="313131"/>
                </a:solidFill>
                <a:latin typeface="Tahoma"/>
                <a:cs typeface="Tahoma"/>
              </a:rPr>
              <a:t>in</a:t>
            </a:r>
            <a:r>
              <a:rPr sz="801" kern="0" spc="30" dirty="0">
                <a:solidFill>
                  <a:srgbClr val="313131"/>
                </a:solidFill>
                <a:latin typeface="Tahoma"/>
                <a:cs typeface="Tahoma"/>
              </a:rPr>
              <a:t> </a:t>
            </a:r>
            <a:r>
              <a:rPr sz="801" kern="0" spc="25" dirty="0">
                <a:solidFill>
                  <a:srgbClr val="313131"/>
                </a:solidFill>
                <a:latin typeface="Tahoma"/>
                <a:cs typeface="Tahoma"/>
              </a:rPr>
              <a:t>many </a:t>
            </a:r>
            <a:r>
              <a:rPr sz="801" kern="0" spc="46" dirty="0">
                <a:solidFill>
                  <a:srgbClr val="313131"/>
                </a:solidFill>
                <a:latin typeface="Tahoma"/>
                <a:cs typeface="Tahoma"/>
              </a:rPr>
              <a:t>differences</a:t>
            </a:r>
            <a:r>
              <a:rPr sz="801" kern="0" spc="-13" dirty="0">
                <a:solidFill>
                  <a:srgbClr val="313131"/>
                </a:solidFill>
                <a:latin typeface="Tahoma"/>
                <a:cs typeface="Tahoma"/>
              </a:rPr>
              <a:t> </a:t>
            </a:r>
            <a:r>
              <a:rPr sz="801" kern="0" spc="51" dirty="0">
                <a:solidFill>
                  <a:srgbClr val="313131"/>
                </a:solidFill>
                <a:latin typeface="Tahoma"/>
                <a:cs typeface="Tahoma"/>
              </a:rPr>
              <a:t>between</a:t>
            </a:r>
            <a:r>
              <a:rPr sz="801" kern="0" spc="-8" dirty="0">
                <a:solidFill>
                  <a:srgbClr val="313131"/>
                </a:solidFill>
                <a:latin typeface="Tahoma"/>
                <a:cs typeface="Tahoma"/>
              </a:rPr>
              <a:t> </a:t>
            </a:r>
            <a:r>
              <a:rPr sz="801" kern="0" spc="42" dirty="0">
                <a:solidFill>
                  <a:srgbClr val="313131"/>
                </a:solidFill>
                <a:latin typeface="Tahoma"/>
                <a:cs typeface="Tahoma"/>
              </a:rPr>
              <a:t>economies,</a:t>
            </a:r>
            <a:r>
              <a:rPr sz="801" kern="0" spc="-8" dirty="0">
                <a:solidFill>
                  <a:srgbClr val="313131"/>
                </a:solidFill>
                <a:latin typeface="Tahoma"/>
                <a:cs typeface="Tahoma"/>
              </a:rPr>
              <a:t> </a:t>
            </a:r>
            <a:r>
              <a:rPr sz="801" kern="0" spc="42" dirty="0">
                <a:solidFill>
                  <a:srgbClr val="313131"/>
                </a:solidFill>
                <a:latin typeface="Tahoma"/>
                <a:cs typeface="Tahoma"/>
              </a:rPr>
              <a:t>workforce,</a:t>
            </a:r>
            <a:r>
              <a:rPr sz="801" kern="0" spc="-13" dirty="0">
                <a:solidFill>
                  <a:srgbClr val="313131"/>
                </a:solidFill>
                <a:latin typeface="Tahoma"/>
                <a:cs typeface="Tahoma"/>
              </a:rPr>
              <a:t> </a:t>
            </a:r>
            <a:r>
              <a:rPr sz="801" kern="0" spc="46" dirty="0">
                <a:solidFill>
                  <a:srgbClr val="313131"/>
                </a:solidFill>
                <a:latin typeface="Tahoma"/>
                <a:cs typeface="Tahoma"/>
              </a:rPr>
              <a:t>and</a:t>
            </a:r>
            <a:r>
              <a:rPr sz="801" kern="0" spc="-8" dirty="0">
                <a:solidFill>
                  <a:srgbClr val="313131"/>
                </a:solidFill>
                <a:latin typeface="Tahoma"/>
                <a:cs typeface="Tahoma"/>
              </a:rPr>
              <a:t> </a:t>
            </a:r>
            <a:r>
              <a:rPr sz="801" kern="0" spc="42" dirty="0">
                <a:solidFill>
                  <a:srgbClr val="313131"/>
                </a:solidFill>
                <a:latin typeface="Tahoma"/>
                <a:cs typeface="Tahoma"/>
              </a:rPr>
              <a:t>assets.</a:t>
            </a:r>
            <a:r>
              <a:rPr sz="801" kern="0" spc="-8" dirty="0">
                <a:solidFill>
                  <a:srgbClr val="313131"/>
                </a:solidFill>
                <a:latin typeface="Tahoma"/>
                <a:cs typeface="Tahoma"/>
              </a:rPr>
              <a:t> </a:t>
            </a:r>
            <a:r>
              <a:rPr sz="801" kern="0" spc="55" dirty="0">
                <a:solidFill>
                  <a:srgbClr val="313131"/>
                </a:solidFill>
                <a:latin typeface="Tahoma"/>
                <a:cs typeface="Tahoma"/>
              </a:rPr>
              <a:t>Yet</a:t>
            </a:r>
            <a:r>
              <a:rPr sz="801" kern="0" spc="-13" dirty="0">
                <a:solidFill>
                  <a:srgbClr val="313131"/>
                </a:solidFill>
                <a:latin typeface="Tahoma"/>
                <a:cs typeface="Tahoma"/>
              </a:rPr>
              <a:t> </a:t>
            </a:r>
            <a:r>
              <a:rPr sz="801" kern="0" spc="42" dirty="0">
                <a:solidFill>
                  <a:srgbClr val="313131"/>
                </a:solidFill>
                <a:latin typeface="Tahoma"/>
                <a:cs typeface="Tahoma"/>
              </a:rPr>
              <a:t>many</a:t>
            </a:r>
            <a:r>
              <a:rPr sz="801" kern="0" spc="-8" dirty="0">
                <a:solidFill>
                  <a:srgbClr val="313131"/>
                </a:solidFill>
                <a:latin typeface="Tahoma"/>
                <a:cs typeface="Tahoma"/>
              </a:rPr>
              <a:t> </a:t>
            </a:r>
            <a:r>
              <a:rPr sz="801" kern="0" spc="25" dirty="0">
                <a:solidFill>
                  <a:srgbClr val="313131"/>
                </a:solidFill>
                <a:latin typeface="Tahoma"/>
                <a:cs typeface="Tahoma"/>
              </a:rPr>
              <a:t>of </a:t>
            </a:r>
            <a:r>
              <a:rPr sz="801" kern="0" dirty="0">
                <a:solidFill>
                  <a:srgbClr val="313131"/>
                </a:solidFill>
                <a:latin typeface="Tahoma"/>
                <a:cs typeface="Tahoma"/>
              </a:rPr>
              <a:t>the</a:t>
            </a:r>
            <a:r>
              <a:rPr sz="801" kern="0" spc="96" dirty="0">
                <a:solidFill>
                  <a:srgbClr val="313131"/>
                </a:solidFill>
                <a:latin typeface="Tahoma"/>
                <a:cs typeface="Tahoma"/>
              </a:rPr>
              <a:t> </a:t>
            </a:r>
            <a:r>
              <a:rPr sz="801" kern="0" spc="42" dirty="0">
                <a:solidFill>
                  <a:srgbClr val="313131"/>
                </a:solidFill>
                <a:latin typeface="Tahoma"/>
                <a:cs typeface="Tahoma"/>
              </a:rPr>
              <a:t>challenges</a:t>
            </a:r>
            <a:r>
              <a:rPr sz="801" kern="0" spc="101" dirty="0">
                <a:solidFill>
                  <a:srgbClr val="313131"/>
                </a:solidFill>
                <a:latin typeface="Tahoma"/>
                <a:cs typeface="Tahoma"/>
              </a:rPr>
              <a:t> </a:t>
            </a:r>
            <a:r>
              <a:rPr sz="801" kern="0" dirty="0">
                <a:solidFill>
                  <a:srgbClr val="313131"/>
                </a:solidFill>
                <a:latin typeface="Tahoma"/>
                <a:cs typeface="Tahoma"/>
              </a:rPr>
              <a:t>are</a:t>
            </a:r>
            <a:r>
              <a:rPr sz="801" kern="0" spc="101" dirty="0">
                <a:solidFill>
                  <a:srgbClr val="313131"/>
                </a:solidFill>
                <a:latin typeface="Tahoma"/>
                <a:cs typeface="Tahoma"/>
              </a:rPr>
              <a:t> </a:t>
            </a:r>
            <a:r>
              <a:rPr sz="801" kern="0" spc="46" dirty="0">
                <a:solidFill>
                  <a:srgbClr val="313131"/>
                </a:solidFill>
                <a:latin typeface="Tahoma"/>
                <a:cs typeface="Tahoma"/>
              </a:rPr>
              <a:t>shared</a:t>
            </a:r>
            <a:r>
              <a:rPr sz="801" kern="0" spc="101" dirty="0">
                <a:solidFill>
                  <a:srgbClr val="313131"/>
                </a:solidFill>
                <a:latin typeface="Tahoma"/>
                <a:cs typeface="Tahoma"/>
              </a:rPr>
              <a:t> </a:t>
            </a:r>
            <a:r>
              <a:rPr sz="801" kern="0" dirty="0">
                <a:solidFill>
                  <a:srgbClr val="313131"/>
                </a:solidFill>
                <a:latin typeface="Tahoma"/>
                <a:cs typeface="Tahoma"/>
              </a:rPr>
              <a:t>throughout</a:t>
            </a:r>
            <a:r>
              <a:rPr sz="801" kern="0" spc="101" dirty="0">
                <a:solidFill>
                  <a:srgbClr val="313131"/>
                </a:solidFill>
                <a:latin typeface="Tahoma"/>
                <a:cs typeface="Tahoma"/>
              </a:rPr>
              <a:t> </a:t>
            </a:r>
            <a:r>
              <a:rPr sz="801" kern="0" dirty="0">
                <a:solidFill>
                  <a:srgbClr val="313131"/>
                </a:solidFill>
                <a:latin typeface="Tahoma"/>
                <a:cs typeface="Tahoma"/>
              </a:rPr>
              <a:t>the</a:t>
            </a:r>
            <a:r>
              <a:rPr sz="801" kern="0" spc="101" dirty="0">
                <a:solidFill>
                  <a:srgbClr val="313131"/>
                </a:solidFill>
                <a:latin typeface="Tahoma"/>
                <a:cs typeface="Tahoma"/>
              </a:rPr>
              <a:t> </a:t>
            </a:r>
            <a:r>
              <a:rPr sz="801" kern="0" dirty="0">
                <a:solidFill>
                  <a:srgbClr val="313131"/>
                </a:solidFill>
                <a:latin typeface="Tahoma"/>
                <a:cs typeface="Tahoma"/>
              </a:rPr>
              <a:t>region,</a:t>
            </a:r>
            <a:r>
              <a:rPr sz="801" kern="0" spc="96" dirty="0">
                <a:solidFill>
                  <a:srgbClr val="313131"/>
                </a:solidFill>
                <a:latin typeface="Tahoma"/>
                <a:cs typeface="Tahoma"/>
              </a:rPr>
              <a:t> </a:t>
            </a:r>
            <a:r>
              <a:rPr sz="801" kern="0" spc="42" dirty="0">
                <a:solidFill>
                  <a:srgbClr val="313131"/>
                </a:solidFill>
                <a:latin typeface="Tahoma"/>
                <a:cs typeface="Tahoma"/>
              </a:rPr>
              <a:t>they</a:t>
            </a:r>
            <a:r>
              <a:rPr sz="801" kern="0" spc="101" dirty="0">
                <a:solidFill>
                  <a:srgbClr val="313131"/>
                </a:solidFill>
                <a:latin typeface="Tahoma"/>
                <a:cs typeface="Tahoma"/>
              </a:rPr>
              <a:t> </a:t>
            </a:r>
            <a:r>
              <a:rPr sz="801" kern="0" dirty="0">
                <a:solidFill>
                  <a:srgbClr val="313131"/>
                </a:solidFill>
                <a:latin typeface="Tahoma"/>
                <a:cs typeface="Tahoma"/>
              </a:rPr>
              <a:t>are</a:t>
            </a:r>
            <a:r>
              <a:rPr sz="801" kern="0" spc="101" dirty="0">
                <a:solidFill>
                  <a:srgbClr val="313131"/>
                </a:solidFill>
                <a:latin typeface="Tahoma"/>
                <a:cs typeface="Tahoma"/>
              </a:rPr>
              <a:t> </a:t>
            </a:r>
            <a:r>
              <a:rPr sz="801" kern="0" spc="46" dirty="0">
                <a:solidFill>
                  <a:srgbClr val="313131"/>
                </a:solidFill>
                <a:latin typeface="Tahoma"/>
                <a:cs typeface="Tahoma"/>
              </a:rPr>
              <a:t>discussed </a:t>
            </a:r>
            <a:r>
              <a:rPr sz="801" kern="0" dirty="0">
                <a:solidFill>
                  <a:srgbClr val="313131"/>
                </a:solidFill>
                <a:latin typeface="Tahoma"/>
                <a:cs typeface="Tahoma"/>
              </a:rPr>
              <a:t>here</a:t>
            </a:r>
            <a:r>
              <a:rPr sz="801" kern="0" spc="118" dirty="0">
                <a:solidFill>
                  <a:srgbClr val="313131"/>
                </a:solidFill>
                <a:latin typeface="Tahoma"/>
                <a:cs typeface="Tahoma"/>
              </a:rPr>
              <a:t> </a:t>
            </a:r>
            <a:r>
              <a:rPr sz="801" kern="0" spc="46" dirty="0">
                <a:solidFill>
                  <a:srgbClr val="313131"/>
                </a:solidFill>
                <a:latin typeface="Tahoma"/>
                <a:cs typeface="Tahoma"/>
              </a:rPr>
              <a:t>and</a:t>
            </a:r>
            <a:r>
              <a:rPr sz="801" kern="0" spc="118" dirty="0">
                <a:solidFill>
                  <a:srgbClr val="313131"/>
                </a:solidFill>
                <a:latin typeface="Tahoma"/>
                <a:cs typeface="Tahoma"/>
              </a:rPr>
              <a:t> </a:t>
            </a:r>
            <a:r>
              <a:rPr sz="801" kern="0" dirty="0">
                <a:solidFill>
                  <a:srgbClr val="313131"/>
                </a:solidFill>
                <a:latin typeface="Tahoma"/>
                <a:cs typeface="Tahoma"/>
              </a:rPr>
              <a:t>on</a:t>
            </a:r>
            <a:r>
              <a:rPr sz="801" kern="0" spc="122" dirty="0">
                <a:solidFill>
                  <a:srgbClr val="313131"/>
                </a:solidFill>
                <a:latin typeface="Tahoma"/>
                <a:cs typeface="Tahoma"/>
              </a:rPr>
              <a:t> </a:t>
            </a:r>
            <a:r>
              <a:rPr sz="801" kern="0" dirty="0">
                <a:solidFill>
                  <a:srgbClr val="313131"/>
                </a:solidFill>
                <a:latin typeface="Tahoma"/>
                <a:cs typeface="Tahoma"/>
              </a:rPr>
              <a:t>the</a:t>
            </a:r>
            <a:r>
              <a:rPr sz="801" kern="0" spc="118" dirty="0">
                <a:solidFill>
                  <a:srgbClr val="313131"/>
                </a:solidFill>
                <a:latin typeface="Tahoma"/>
                <a:cs typeface="Tahoma"/>
              </a:rPr>
              <a:t> </a:t>
            </a:r>
            <a:r>
              <a:rPr sz="801" kern="0" dirty="0">
                <a:solidFill>
                  <a:srgbClr val="313131"/>
                </a:solidFill>
                <a:latin typeface="Tahoma"/>
                <a:cs typeface="Tahoma"/>
              </a:rPr>
              <a:t>following</a:t>
            </a:r>
            <a:r>
              <a:rPr sz="801" kern="0" spc="122" dirty="0">
                <a:solidFill>
                  <a:srgbClr val="313131"/>
                </a:solidFill>
                <a:latin typeface="Tahoma"/>
                <a:cs typeface="Tahoma"/>
              </a:rPr>
              <a:t> </a:t>
            </a:r>
            <a:r>
              <a:rPr sz="801" kern="0" spc="34" dirty="0">
                <a:solidFill>
                  <a:srgbClr val="313131"/>
                </a:solidFill>
                <a:latin typeface="Tahoma"/>
                <a:cs typeface="Tahoma"/>
              </a:rPr>
              <a:t>pages.</a:t>
            </a:r>
            <a:endParaRPr sz="801" kern="0">
              <a:solidFill>
                <a:sysClr val="windowText" lastClr="000000"/>
              </a:solidFill>
              <a:latin typeface="Tahoma"/>
              <a:cs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7944" y="756130"/>
            <a:ext cx="3611532" cy="244409"/>
          </a:xfrm>
          <a:prstGeom prst="rect">
            <a:avLst/>
          </a:prstGeom>
        </p:spPr>
        <p:txBody>
          <a:bodyPr vert="horz" wrap="square" lIns="0" tIns="10714" rIns="0" bIns="0" rtlCol="0">
            <a:spAutoFit/>
          </a:bodyPr>
          <a:lstStyle/>
          <a:p>
            <a:pPr marL="10714">
              <a:spcBef>
                <a:spcPts val="84"/>
              </a:spcBef>
            </a:pPr>
            <a:r>
              <a:rPr sz="1518" spc="-17" dirty="0">
                <a:solidFill>
                  <a:srgbClr val="004056"/>
                </a:solidFill>
              </a:rPr>
              <a:t>Members</a:t>
            </a:r>
            <a:r>
              <a:rPr sz="1518" spc="-84" dirty="0">
                <a:solidFill>
                  <a:srgbClr val="004056"/>
                </a:solidFill>
              </a:rPr>
              <a:t> </a:t>
            </a:r>
            <a:r>
              <a:rPr sz="1518" dirty="0">
                <a:solidFill>
                  <a:srgbClr val="004056"/>
                </a:solidFill>
              </a:rPr>
              <a:t>of</a:t>
            </a:r>
            <a:r>
              <a:rPr sz="1518" spc="-76" dirty="0">
                <a:solidFill>
                  <a:srgbClr val="004056"/>
                </a:solidFill>
              </a:rPr>
              <a:t> </a:t>
            </a:r>
            <a:r>
              <a:rPr sz="1518" spc="-38" dirty="0">
                <a:solidFill>
                  <a:srgbClr val="004056"/>
                </a:solidFill>
              </a:rPr>
              <a:t>the</a:t>
            </a:r>
            <a:r>
              <a:rPr sz="1518" spc="-72" dirty="0">
                <a:solidFill>
                  <a:srgbClr val="004056"/>
                </a:solidFill>
              </a:rPr>
              <a:t> </a:t>
            </a:r>
            <a:r>
              <a:rPr sz="1518" spc="-17" dirty="0">
                <a:solidFill>
                  <a:srgbClr val="004056"/>
                </a:solidFill>
              </a:rPr>
              <a:t>Governance</a:t>
            </a:r>
            <a:r>
              <a:rPr sz="1518" spc="-80" dirty="0">
                <a:solidFill>
                  <a:srgbClr val="004056"/>
                </a:solidFill>
              </a:rPr>
              <a:t> </a:t>
            </a:r>
            <a:r>
              <a:rPr sz="1518" spc="-8" dirty="0">
                <a:solidFill>
                  <a:srgbClr val="004056"/>
                </a:solidFill>
              </a:rPr>
              <a:t>Structure</a:t>
            </a:r>
            <a:endParaRPr sz="1518"/>
          </a:p>
        </p:txBody>
      </p:sp>
      <p:sp>
        <p:nvSpPr>
          <p:cNvPr id="3" name="object 3"/>
          <p:cNvSpPr txBox="1"/>
          <p:nvPr/>
        </p:nvSpPr>
        <p:spPr>
          <a:xfrm>
            <a:off x="567944" y="1278530"/>
            <a:ext cx="1850227" cy="2499641"/>
          </a:xfrm>
          <a:prstGeom prst="rect">
            <a:avLst/>
          </a:prstGeom>
        </p:spPr>
        <p:txBody>
          <a:bodyPr vert="horz" wrap="square" lIns="0" tIns="10714" rIns="0" bIns="0" rtlCol="0">
            <a:spAutoFit/>
          </a:bodyPr>
          <a:lstStyle/>
          <a:p>
            <a:pPr marL="10714" defTabSz="771388">
              <a:spcBef>
                <a:spcPts val="84"/>
              </a:spcBef>
            </a:pPr>
            <a:r>
              <a:rPr sz="1012" b="1" kern="0" spc="-17" dirty="0">
                <a:solidFill>
                  <a:srgbClr val="313131"/>
                </a:solidFill>
                <a:latin typeface="Tahoma"/>
                <a:cs typeface="Tahoma"/>
              </a:rPr>
              <a:t>Consortia Voting</a:t>
            </a:r>
            <a:r>
              <a:rPr sz="1012" b="1" kern="0" spc="-13" dirty="0">
                <a:solidFill>
                  <a:srgbClr val="313131"/>
                </a:solidFill>
                <a:latin typeface="Tahoma"/>
                <a:cs typeface="Tahoma"/>
              </a:rPr>
              <a:t> </a:t>
            </a:r>
            <a:r>
              <a:rPr sz="1012" b="1" kern="0" spc="-8" dirty="0">
                <a:solidFill>
                  <a:srgbClr val="313131"/>
                </a:solidFill>
                <a:latin typeface="Tahoma"/>
                <a:cs typeface="Tahoma"/>
              </a:rPr>
              <a:t>Members</a:t>
            </a:r>
            <a:endParaRPr sz="1012" kern="0">
              <a:solidFill>
                <a:sysClr val="windowText" lastClr="000000"/>
              </a:solidFill>
              <a:latin typeface="Tahoma"/>
              <a:cs typeface="Tahoma"/>
            </a:endParaRPr>
          </a:p>
          <a:p>
            <a:pPr marL="10714" marR="115708" defTabSz="771388">
              <a:lnSpc>
                <a:spcPct val="132000"/>
              </a:lnSpc>
              <a:spcBef>
                <a:spcPts val="266"/>
              </a:spcBef>
            </a:pPr>
            <a:r>
              <a:rPr sz="759" kern="0" dirty="0">
                <a:solidFill>
                  <a:srgbClr val="313131"/>
                </a:solidFill>
                <a:latin typeface="Tahoma"/>
                <a:cs typeface="Tahoma"/>
              </a:rPr>
              <a:t>Derrick</a:t>
            </a:r>
            <a:r>
              <a:rPr sz="759" kern="0" spc="114" dirty="0">
                <a:solidFill>
                  <a:srgbClr val="313131"/>
                </a:solidFill>
                <a:latin typeface="Tahoma"/>
                <a:cs typeface="Tahoma"/>
              </a:rPr>
              <a:t> </a:t>
            </a:r>
            <a:r>
              <a:rPr sz="759" kern="0" dirty="0">
                <a:solidFill>
                  <a:srgbClr val="313131"/>
                </a:solidFill>
                <a:latin typeface="Tahoma"/>
                <a:cs typeface="Tahoma"/>
              </a:rPr>
              <a:t>Booth,</a:t>
            </a:r>
            <a:r>
              <a:rPr sz="759" kern="0" spc="118" dirty="0">
                <a:solidFill>
                  <a:srgbClr val="313131"/>
                </a:solidFill>
                <a:latin typeface="Tahoma"/>
                <a:cs typeface="Tahoma"/>
              </a:rPr>
              <a:t> </a:t>
            </a:r>
            <a:r>
              <a:rPr sz="759" kern="0" dirty="0">
                <a:solidFill>
                  <a:srgbClr val="313131"/>
                </a:solidFill>
                <a:latin typeface="Tahoma"/>
                <a:cs typeface="Tahoma"/>
              </a:rPr>
              <a:t>American</a:t>
            </a:r>
            <a:r>
              <a:rPr sz="759" kern="0" spc="118" dirty="0">
                <a:solidFill>
                  <a:srgbClr val="313131"/>
                </a:solidFill>
                <a:latin typeface="Tahoma"/>
                <a:cs typeface="Tahoma"/>
              </a:rPr>
              <a:t> </a:t>
            </a:r>
            <a:r>
              <a:rPr sz="759" kern="0" dirty="0">
                <a:solidFill>
                  <a:srgbClr val="313131"/>
                </a:solidFill>
                <a:latin typeface="Tahoma"/>
                <a:cs typeface="Tahoma"/>
              </a:rPr>
              <a:t>River</a:t>
            </a:r>
            <a:r>
              <a:rPr sz="759" kern="0" spc="118"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Denise</a:t>
            </a:r>
            <a:r>
              <a:rPr sz="759" kern="0" spc="118" dirty="0">
                <a:solidFill>
                  <a:srgbClr val="313131"/>
                </a:solidFill>
                <a:latin typeface="Tahoma"/>
                <a:cs typeface="Tahoma"/>
              </a:rPr>
              <a:t> </a:t>
            </a:r>
            <a:r>
              <a:rPr sz="759" kern="0" dirty="0">
                <a:solidFill>
                  <a:srgbClr val="313131"/>
                </a:solidFill>
                <a:latin typeface="Tahoma"/>
                <a:cs typeface="Tahoma"/>
              </a:rPr>
              <a:t>Adams,</a:t>
            </a:r>
            <a:r>
              <a:rPr sz="759" kern="0" spc="118" dirty="0">
                <a:solidFill>
                  <a:srgbClr val="313131"/>
                </a:solidFill>
                <a:latin typeface="Tahoma"/>
                <a:cs typeface="Tahoma"/>
              </a:rPr>
              <a:t> </a:t>
            </a:r>
            <a:r>
              <a:rPr sz="759" kern="0" dirty="0">
                <a:solidFill>
                  <a:srgbClr val="313131"/>
                </a:solidFill>
                <a:latin typeface="Tahoma"/>
                <a:cs typeface="Tahoma"/>
              </a:rPr>
              <a:t>Butte</a:t>
            </a:r>
            <a:r>
              <a:rPr sz="759" kern="0" spc="118" dirty="0">
                <a:solidFill>
                  <a:srgbClr val="313131"/>
                </a:solidFill>
                <a:latin typeface="Tahoma"/>
                <a:cs typeface="Tahoma"/>
              </a:rPr>
              <a:t> </a:t>
            </a:r>
            <a:r>
              <a:rPr sz="759" kern="0" spc="-8" dirty="0">
                <a:solidFill>
                  <a:srgbClr val="313131"/>
                </a:solidFill>
                <a:latin typeface="Tahoma"/>
                <a:cs typeface="Tahoma"/>
              </a:rPr>
              <a:t>College</a:t>
            </a:r>
            <a:endParaRPr sz="759" kern="0">
              <a:solidFill>
                <a:sysClr val="windowText" lastClr="000000"/>
              </a:solidFill>
              <a:latin typeface="Tahoma"/>
              <a:cs typeface="Tahoma"/>
            </a:endParaRPr>
          </a:p>
          <a:p>
            <a:pPr marL="10714" marR="4285" defTabSz="771388">
              <a:lnSpc>
                <a:spcPct val="132000"/>
              </a:lnSpc>
            </a:pPr>
            <a:r>
              <a:rPr sz="759" kern="0" dirty="0">
                <a:solidFill>
                  <a:srgbClr val="313131"/>
                </a:solidFill>
                <a:latin typeface="Tahoma"/>
                <a:cs typeface="Tahoma"/>
              </a:rPr>
              <a:t>Kerry</a:t>
            </a:r>
            <a:r>
              <a:rPr sz="759" kern="0" spc="101" dirty="0">
                <a:solidFill>
                  <a:srgbClr val="313131"/>
                </a:solidFill>
                <a:latin typeface="Tahoma"/>
                <a:cs typeface="Tahoma"/>
              </a:rPr>
              <a:t> </a:t>
            </a:r>
            <a:r>
              <a:rPr sz="759" kern="0" dirty="0">
                <a:solidFill>
                  <a:srgbClr val="313131"/>
                </a:solidFill>
                <a:latin typeface="Tahoma"/>
                <a:cs typeface="Tahoma"/>
              </a:rPr>
              <a:t>Mayer,</a:t>
            </a:r>
            <a:r>
              <a:rPr sz="759" kern="0" spc="101" dirty="0">
                <a:solidFill>
                  <a:srgbClr val="313131"/>
                </a:solidFill>
                <a:latin typeface="Tahoma"/>
                <a:cs typeface="Tahoma"/>
              </a:rPr>
              <a:t> </a:t>
            </a:r>
            <a:r>
              <a:rPr sz="759" kern="0" dirty="0">
                <a:solidFill>
                  <a:srgbClr val="313131"/>
                </a:solidFill>
                <a:latin typeface="Tahoma"/>
                <a:cs typeface="Tahoma"/>
              </a:rPr>
              <a:t>College</a:t>
            </a:r>
            <a:r>
              <a:rPr sz="759" kern="0" spc="101" dirty="0">
                <a:solidFill>
                  <a:srgbClr val="313131"/>
                </a:solidFill>
                <a:latin typeface="Tahoma"/>
                <a:cs typeface="Tahoma"/>
              </a:rPr>
              <a:t> </a:t>
            </a:r>
            <a:r>
              <a:rPr sz="759" kern="0" dirty="0">
                <a:solidFill>
                  <a:srgbClr val="313131"/>
                </a:solidFill>
                <a:latin typeface="Tahoma"/>
                <a:cs typeface="Tahoma"/>
              </a:rPr>
              <a:t>of</a:t>
            </a:r>
            <a:r>
              <a:rPr sz="759" kern="0" spc="101" dirty="0">
                <a:solidFill>
                  <a:srgbClr val="313131"/>
                </a:solidFill>
                <a:latin typeface="Tahoma"/>
                <a:cs typeface="Tahoma"/>
              </a:rPr>
              <a:t> </a:t>
            </a:r>
            <a:r>
              <a:rPr sz="759" kern="0" dirty="0">
                <a:solidFill>
                  <a:srgbClr val="313131"/>
                </a:solidFill>
                <a:latin typeface="Tahoma"/>
                <a:cs typeface="Tahoma"/>
              </a:rPr>
              <a:t>the</a:t>
            </a:r>
            <a:r>
              <a:rPr sz="759" kern="0" spc="105" dirty="0">
                <a:solidFill>
                  <a:srgbClr val="313131"/>
                </a:solidFill>
                <a:latin typeface="Tahoma"/>
                <a:cs typeface="Tahoma"/>
              </a:rPr>
              <a:t> </a:t>
            </a:r>
            <a:r>
              <a:rPr sz="759" kern="0" spc="-8" dirty="0">
                <a:solidFill>
                  <a:srgbClr val="313131"/>
                </a:solidFill>
                <a:latin typeface="Tahoma"/>
                <a:cs typeface="Tahoma"/>
              </a:rPr>
              <a:t>Redwoods </a:t>
            </a:r>
            <a:r>
              <a:rPr sz="759" kern="0" dirty="0">
                <a:solidFill>
                  <a:srgbClr val="313131"/>
                </a:solidFill>
                <a:latin typeface="Tahoma"/>
                <a:cs typeface="Tahoma"/>
              </a:rPr>
              <a:t>Mark</a:t>
            </a:r>
            <a:r>
              <a:rPr sz="759" kern="0" spc="96" dirty="0">
                <a:solidFill>
                  <a:srgbClr val="313131"/>
                </a:solidFill>
                <a:latin typeface="Tahoma"/>
                <a:cs typeface="Tahoma"/>
              </a:rPr>
              <a:t> </a:t>
            </a:r>
            <a:r>
              <a:rPr sz="759" kern="0" dirty="0">
                <a:solidFill>
                  <a:srgbClr val="313131"/>
                </a:solidFill>
                <a:latin typeface="Tahoma"/>
                <a:cs typeface="Tahoma"/>
              </a:rPr>
              <a:t>Klever,</a:t>
            </a:r>
            <a:r>
              <a:rPr sz="759" kern="0" spc="101" dirty="0">
                <a:solidFill>
                  <a:srgbClr val="313131"/>
                </a:solidFill>
                <a:latin typeface="Tahoma"/>
                <a:cs typeface="Tahoma"/>
              </a:rPr>
              <a:t> </a:t>
            </a:r>
            <a:r>
              <a:rPr sz="759" kern="0" dirty="0">
                <a:solidFill>
                  <a:srgbClr val="313131"/>
                </a:solidFill>
                <a:latin typeface="Tahoma"/>
                <a:cs typeface="Tahoma"/>
              </a:rPr>
              <a:t>College</a:t>
            </a:r>
            <a:r>
              <a:rPr sz="759" kern="0" spc="101" dirty="0">
                <a:solidFill>
                  <a:srgbClr val="313131"/>
                </a:solidFill>
                <a:latin typeface="Tahoma"/>
                <a:cs typeface="Tahoma"/>
              </a:rPr>
              <a:t> </a:t>
            </a:r>
            <a:r>
              <a:rPr sz="759" kern="0" dirty="0">
                <a:solidFill>
                  <a:srgbClr val="313131"/>
                </a:solidFill>
                <a:latin typeface="Tahoma"/>
                <a:cs typeface="Tahoma"/>
              </a:rPr>
              <a:t>of</a:t>
            </a:r>
            <a:r>
              <a:rPr sz="759" kern="0" spc="101" dirty="0">
                <a:solidFill>
                  <a:srgbClr val="313131"/>
                </a:solidFill>
                <a:latin typeface="Tahoma"/>
                <a:cs typeface="Tahoma"/>
              </a:rPr>
              <a:t> </a:t>
            </a:r>
            <a:r>
              <a:rPr sz="759" kern="0" dirty="0">
                <a:solidFill>
                  <a:srgbClr val="313131"/>
                </a:solidFill>
                <a:latin typeface="Tahoma"/>
                <a:cs typeface="Tahoma"/>
              </a:rPr>
              <a:t>the</a:t>
            </a:r>
            <a:r>
              <a:rPr sz="759" kern="0" spc="96" dirty="0">
                <a:solidFill>
                  <a:srgbClr val="313131"/>
                </a:solidFill>
                <a:latin typeface="Tahoma"/>
                <a:cs typeface="Tahoma"/>
              </a:rPr>
              <a:t> </a:t>
            </a:r>
            <a:r>
              <a:rPr sz="759" kern="0" spc="-8" dirty="0">
                <a:solidFill>
                  <a:srgbClr val="313131"/>
                </a:solidFill>
                <a:latin typeface="Tahoma"/>
                <a:cs typeface="Tahoma"/>
              </a:rPr>
              <a:t>Siskiyous </a:t>
            </a:r>
            <a:r>
              <a:rPr sz="759" kern="0" dirty="0">
                <a:solidFill>
                  <a:srgbClr val="313131"/>
                </a:solidFill>
                <a:latin typeface="Tahoma"/>
                <a:cs typeface="Tahoma"/>
              </a:rPr>
              <a:t>Dana</a:t>
            </a:r>
            <a:r>
              <a:rPr sz="759" kern="0" spc="131" dirty="0">
                <a:solidFill>
                  <a:srgbClr val="313131"/>
                </a:solidFill>
                <a:latin typeface="Tahoma"/>
                <a:cs typeface="Tahoma"/>
              </a:rPr>
              <a:t> </a:t>
            </a:r>
            <a:r>
              <a:rPr sz="759" kern="0" dirty="0">
                <a:solidFill>
                  <a:srgbClr val="313131"/>
                </a:solidFill>
                <a:latin typeface="Tahoma"/>
                <a:cs typeface="Tahoma"/>
              </a:rPr>
              <a:t>Wassmer,</a:t>
            </a:r>
            <a:r>
              <a:rPr sz="759" kern="0" spc="135" dirty="0">
                <a:solidFill>
                  <a:srgbClr val="313131"/>
                </a:solidFill>
                <a:latin typeface="Tahoma"/>
                <a:cs typeface="Tahoma"/>
              </a:rPr>
              <a:t> </a:t>
            </a:r>
            <a:r>
              <a:rPr sz="759" kern="0" dirty="0">
                <a:solidFill>
                  <a:srgbClr val="313131"/>
                </a:solidFill>
                <a:latin typeface="Tahoma"/>
                <a:cs typeface="Tahoma"/>
              </a:rPr>
              <a:t>Cosumnes</a:t>
            </a:r>
            <a:r>
              <a:rPr sz="759" kern="0" spc="131" dirty="0">
                <a:solidFill>
                  <a:srgbClr val="313131"/>
                </a:solidFill>
                <a:latin typeface="Tahoma"/>
                <a:cs typeface="Tahoma"/>
              </a:rPr>
              <a:t> </a:t>
            </a:r>
            <a:r>
              <a:rPr sz="759" kern="0" dirty="0">
                <a:solidFill>
                  <a:srgbClr val="313131"/>
                </a:solidFill>
                <a:latin typeface="Tahoma"/>
                <a:cs typeface="Tahoma"/>
              </a:rPr>
              <a:t>River</a:t>
            </a:r>
            <a:r>
              <a:rPr sz="759" kern="0" spc="135"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Derek</a:t>
            </a:r>
            <a:r>
              <a:rPr sz="759" kern="0" spc="105" dirty="0">
                <a:solidFill>
                  <a:srgbClr val="313131"/>
                </a:solidFill>
                <a:latin typeface="Tahoma"/>
                <a:cs typeface="Tahoma"/>
              </a:rPr>
              <a:t> </a:t>
            </a:r>
            <a:r>
              <a:rPr sz="759" kern="0" dirty="0">
                <a:solidFill>
                  <a:srgbClr val="313131"/>
                </a:solidFill>
                <a:latin typeface="Tahoma"/>
                <a:cs typeface="Tahoma"/>
              </a:rPr>
              <a:t>Lerch,</a:t>
            </a:r>
            <a:r>
              <a:rPr sz="759" kern="0" spc="105" dirty="0">
                <a:solidFill>
                  <a:srgbClr val="313131"/>
                </a:solidFill>
                <a:latin typeface="Tahoma"/>
                <a:cs typeface="Tahoma"/>
              </a:rPr>
              <a:t> </a:t>
            </a:r>
            <a:r>
              <a:rPr sz="759" kern="0" dirty="0">
                <a:solidFill>
                  <a:srgbClr val="313131"/>
                </a:solidFill>
                <a:latin typeface="Tahoma"/>
                <a:cs typeface="Tahoma"/>
              </a:rPr>
              <a:t>Feather</a:t>
            </a:r>
            <a:r>
              <a:rPr sz="759" kern="0" spc="105" dirty="0">
                <a:solidFill>
                  <a:srgbClr val="313131"/>
                </a:solidFill>
                <a:latin typeface="Tahoma"/>
                <a:cs typeface="Tahoma"/>
              </a:rPr>
              <a:t> </a:t>
            </a:r>
            <a:r>
              <a:rPr sz="759" kern="0" dirty="0">
                <a:solidFill>
                  <a:srgbClr val="313131"/>
                </a:solidFill>
                <a:latin typeface="Tahoma"/>
                <a:cs typeface="Tahoma"/>
              </a:rPr>
              <a:t>River</a:t>
            </a:r>
            <a:r>
              <a:rPr sz="759" kern="0" spc="105" dirty="0">
                <a:solidFill>
                  <a:srgbClr val="313131"/>
                </a:solidFill>
                <a:latin typeface="Tahoma"/>
                <a:cs typeface="Tahoma"/>
              </a:rPr>
              <a:t> </a:t>
            </a:r>
            <a:r>
              <a:rPr sz="759" kern="0" spc="-8" dirty="0">
                <a:solidFill>
                  <a:srgbClr val="313131"/>
                </a:solidFill>
                <a:latin typeface="Tahoma"/>
                <a:cs typeface="Tahoma"/>
              </a:rPr>
              <a:t>College</a:t>
            </a:r>
            <a:r>
              <a:rPr sz="759" kern="0" spc="422" dirty="0">
                <a:solidFill>
                  <a:srgbClr val="313131"/>
                </a:solidFill>
                <a:latin typeface="Tahoma"/>
                <a:cs typeface="Tahoma"/>
              </a:rPr>
              <a:t>  </a:t>
            </a:r>
            <a:r>
              <a:rPr sz="759" kern="0" dirty="0">
                <a:solidFill>
                  <a:srgbClr val="313131"/>
                </a:solidFill>
                <a:latin typeface="Tahoma"/>
                <a:cs typeface="Tahoma"/>
              </a:rPr>
              <a:t>Chris</a:t>
            </a:r>
            <a:r>
              <a:rPr sz="759" kern="0" spc="127" dirty="0">
                <a:solidFill>
                  <a:srgbClr val="313131"/>
                </a:solidFill>
                <a:latin typeface="Tahoma"/>
                <a:cs typeface="Tahoma"/>
              </a:rPr>
              <a:t> </a:t>
            </a:r>
            <a:r>
              <a:rPr sz="759" kern="0" dirty="0">
                <a:solidFill>
                  <a:srgbClr val="313131"/>
                </a:solidFill>
                <a:latin typeface="Tahoma"/>
                <a:cs typeface="Tahoma"/>
              </a:rPr>
              <a:t>Morris,</a:t>
            </a:r>
            <a:r>
              <a:rPr sz="759" kern="0" spc="127" dirty="0">
                <a:solidFill>
                  <a:srgbClr val="313131"/>
                </a:solidFill>
                <a:latin typeface="Tahoma"/>
                <a:cs typeface="Tahoma"/>
              </a:rPr>
              <a:t> </a:t>
            </a:r>
            <a:r>
              <a:rPr sz="759" kern="0" dirty="0">
                <a:solidFill>
                  <a:srgbClr val="313131"/>
                </a:solidFill>
                <a:latin typeface="Tahoma"/>
                <a:cs typeface="Tahoma"/>
              </a:rPr>
              <a:t>Folsom</a:t>
            </a:r>
            <a:r>
              <a:rPr sz="759" kern="0" spc="131" dirty="0">
                <a:solidFill>
                  <a:srgbClr val="313131"/>
                </a:solidFill>
                <a:latin typeface="Tahoma"/>
                <a:cs typeface="Tahoma"/>
              </a:rPr>
              <a:t> </a:t>
            </a:r>
            <a:r>
              <a:rPr sz="759" kern="0" dirty="0">
                <a:solidFill>
                  <a:srgbClr val="313131"/>
                </a:solidFill>
                <a:latin typeface="Tahoma"/>
                <a:cs typeface="Tahoma"/>
              </a:rPr>
              <a:t>Lake</a:t>
            </a:r>
            <a:r>
              <a:rPr sz="759" kern="0" spc="127" dirty="0">
                <a:solidFill>
                  <a:srgbClr val="313131"/>
                </a:solidFill>
                <a:latin typeface="Tahoma"/>
                <a:cs typeface="Tahoma"/>
              </a:rPr>
              <a:t> </a:t>
            </a:r>
            <a:r>
              <a:rPr sz="759" kern="0" spc="-8" dirty="0">
                <a:solidFill>
                  <a:srgbClr val="313131"/>
                </a:solidFill>
                <a:latin typeface="Tahoma"/>
                <a:cs typeface="Tahoma"/>
              </a:rPr>
              <a:t>College</a:t>
            </a:r>
            <a:endParaRPr sz="759" kern="0">
              <a:solidFill>
                <a:sysClr val="windowText" lastClr="000000"/>
              </a:solidFill>
              <a:latin typeface="Tahoma"/>
              <a:cs typeface="Tahoma"/>
            </a:endParaRPr>
          </a:p>
          <a:p>
            <a:pPr marL="10714" marR="304270" defTabSz="771388">
              <a:lnSpc>
                <a:spcPct val="132000"/>
              </a:lnSpc>
            </a:pPr>
            <a:r>
              <a:rPr sz="759" kern="0" dirty="0">
                <a:solidFill>
                  <a:srgbClr val="313131"/>
                </a:solidFill>
                <a:latin typeface="Tahoma"/>
                <a:cs typeface="Tahoma"/>
              </a:rPr>
              <a:t>Brad</a:t>
            </a:r>
            <a:r>
              <a:rPr sz="759" kern="0" spc="110" dirty="0">
                <a:solidFill>
                  <a:srgbClr val="313131"/>
                </a:solidFill>
                <a:latin typeface="Tahoma"/>
                <a:cs typeface="Tahoma"/>
              </a:rPr>
              <a:t> </a:t>
            </a:r>
            <a:r>
              <a:rPr sz="759" kern="0" dirty="0">
                <a:solidFill>
                  <a:srgbClr val="313131"/>
                </a:solidFill>
                <a:latin typeface="Tahoma"/>
                <a:cs typeface="Tahoma"/>
              </a:rPr>
              <a:t>Deeds,</a:t>
            </a:r>
            <a:r>
              <a:rPr sz="759" kern="0" spc="110" dirty="0">
                <a:solidFill>
                  <a:srgbClr val="313131"/>
                </a:solidFill>
                <a:latin typeface="Tahoma"/>
                <a:cs typeface="Tahoma"/>
              </a:rPr>
              <a:t> </a:t>
            </a:r>
            <a:r>
              <a:rPr sz="759" kern="0" dirty="0">
                <a:solidFill>
                  <a:srgbClr val="313131"/>
                </a:solidFill>
                <a:latin typeface="Tahoma"/>
                <a:cs typeface="Tahoma"/>
              </a:rPr>
              <a:t>Lake</a:t>
            </a:r>
            <a:r>
              <a:rPr sz="759" kern="0" spc="110" dirty="0">
                <a:solidFill>
                  <a:srgbClr val="313131"/>
                </a:solidFill>
                <a:latin typeface="Tahoma"/>
                <a:cs typeface="Tahoma"/>
              </a:rPr>
              <a:t> </a:t>
            </a:r>
            <a:r>
              <a:rPr sz="759" kern="0" dirty="0">
                <a:solidFill>
                  <a:srgbClr val="313131"/>
                </a:solidFill>
                <a:latin typeface="Tahoma"/>
                <a:cs typeface="Tahoma"/>
              </a:rPr>
              <a:t>Tahoe</a:t>
            </a:r>
            <a:r>
              <a:rPr sz="759" kern="0" spc="114"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Michell</a:t>
            </a:r>
            <a:r>
              <a:rPr sz="759" kern="0" spc="148" dirty="0">
                <a:solidFill>
                  <a:srgbClr val="313131"/>
                </a:solidFill>
                <a:latin typeface="Tahoma"/>
                <a:cs typeface="Tahoma"/>
              </a:rPr>
              <a:t> </a:t>
            </a:r>
            <a:r>
              <a:rPr sz="759" kern="0" dirty="0">
                <a:solidFill>
                  <a:srgbClr val="313131"/>
                </a:solidFill>
                <a:latin typeface="Tahoma"/>
                <a:cs typeface="Tahoma"/>
              </a:rPr>
              <a:t>Williams,</a:t>
            </a:r>
            <a:r>
              <a:rPr sz="759" kern="0" spc="148" dirty="0">
                <a:solidFill>
                  <a:srgbClr val="313131"/>
                </a:solidFill>
                <a:latin typeface="Tahoma"/>
                <a:cs typeface="Tahoma"/>
              </a:rPr>
              <a:t> </a:t>
            </a:r>
            <a:r>
              <a:rPr sz="759" kern="0" dirty="0">
                <a:solidFill>
                  <a:srgbClr val="313131"/>
                </a:solidFill>
                <a:latin typeface="Tahoma"/>
                <a:cs typeface="Tahoma"/>
              </a:rPr>
              <a:t>Lassen</a:t>
            </a:r>
            <a:r>
              <a:rPr sz="759" kern="0" spc="148"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Christy</a:t>
            </a:r>
            <a:r>
              <a:rPr sz="759" kern="0" spc="177" dirty="0">
                <a:solidFill>
                  <a:srgbClr val="313131"/>
                </a:solidFill>
                <a:latin typeface="Tahoma"/>
                <a:cs typeface="Tahoma"/>
              </a:rPr>
              <a:t> </a:t>
            </a:r>
            <a:r>
              <a:rPr sz="759" kern="0" dirty="0">
                <a:solidFill>
                  <a:srgbClr val="313131"/>
                </a:solidFill>
                <a:latin typeface="Tahoma"/>
                <a:cs typeface="Tahoma"/>
              </a:rPr>
              <a:t>Smith,</a:t>
            </a:r>
            <a:r>
              <a:rPr sz="759" kern="0" spc="181" dirty="0">
                <a:solidFill>
                  <a:srgbClr val="313131"/>
                </a:solidFill>
                <a:latin typeface="Tahoma"/>
                <a:cs typeface="Tahoma"/>
              </a:rPr>
              <a:t> </a:t>
            </a:r>
            <a:r>
              <a:rPr sz="759" kern="0" dirty="0">
                <a:solidFill>
                  <a:srgbClr val="313131"/>
                </a:solidFill>
                <a:latin typeface="Tahoma"/>
                <a:cs typeface="Tahoma"/>
              </a:rPr>
              <a:t>Mendocino</a:t>
            </a:r>
            <a:r>
              <a:rPr sz="759" kern="0" spc="181"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Rick</a:t>
            </a:r>
            <a:r>
              <a:rPr sz="759" kern="0" spc="156" dirty="0">
                <a:solidFill>
                  <a:srgbClr val="313131"/>
                </a:solidFill>
                <a:latin typeface="Tahoma"/>
                <a:cs typeface="Tahoma"/>
              </a:rPr>
              <a:t> </a:t>
            </a:r>
            <a:r>
              <a:rPr sz="759" kern="0" dirty="0">
                <a:solidFill>
                  <a:srgbClr val="313131"/>
                </a:solidFill>
                <a:latin typeface="Tahoma"/>
                <a:cs typeface="Tahoma"/>
              </a:rPr>
              <a:t>Hodge,</a:t>
            </a:r>
            <a:r>
              <a:rPr sz="759" kern="0" spc="160" dirty="0">
                <a:solidFill>
                  <a:srgbClr val="313131"/>
                </a:solidFill>
                <a:latin typeface="Tahoma"/>
                <a:cs typeface="Tahoma"/>
              </a:rPr>
              <a:t> </a:t>
            </a:r>
            <a:r>
              <a:rPr sz="759" kern="0" dirty="0">
                <a:solidFill>
                  <a:srgbClr val="313131"/>
                </a:solidFill>
                <a:latin typeface="Tahoma"/>
                <a:cs typeface="Tahoma"/>
              </a:rPr>
              <a:t>Sacramento</a:t>
            </a:r>
            <a:r>
              <a:rPr sz="759" kern="0" spc="160" dirty="0">
                <a:solidFill>
                  <a:srgbClr val="313131"/>
                </a:solidFill>
                <a:latin typeface="Tahoma"/>
                <a:cs typeface="Tahoma"/>
              </a:rPr>
              <a:t> </a:t>
            </a:r>
            <a:r>
              <a:rPr sz="759" kern="0" spc="-17" dirty="0">
                <a:solidFill>
                  <a:srgbClr val="313131"/>
                </a:solidFill>
                <a:latin typeface="Tahoma"/>
                <a:cs typeface="Tahoma"/>
              </a:rPr>
              <a:t>City </a:t>
            </a:r>
            <a:r>
              <a:rPr sz="759" kern="0" dirty="0">
                <a:solidFill>
                  <a:srgbClr val="313131"/>
                </a:solidFill>
                <a:latin typeface="Tahoma"/>
                <a:cs typeface="Tahoma"/>
              </a:rPr>
              <a:t>Yanna</a:t>
            </a:r>
            <a:r>
              <a:rPr sz="759" kern="0" spc="93" dirty="0">
                <a:solidFill>
                  <a:srgbClr val="313131"/>
                </a:solidFill>
                <a:latin typeface="Tahoma"/>
                <a:cs typeface="Tahoma"/>
              </a:rPr>
              <a:t> </a:t>
            </a:r>
            <a:r>
              <a:rPr sz="759" kern="0" dirty="0">
                <a:solidFill>
                  <a:srgbClr val="313131"/>
                </a:solidFill>
                <a:latin typeface="Tahoma"/>
                <a:cs typeface="Tahoma"/>
              </a:rPr>
              <a:t>Iatridis,</a:t>
            </a:r>
            <a:r>
              <a:rPr sz="759" kern="0" spc="93" dirty="0">
                <a:solidFill>
                  <a:srgbClr val="313131"/>
                </a:solidFill>
                <a:latin typeface="Tahoma"/>
                <a:cs typeface="Tahoma"/>
              </a:rPr>
              <a:t> </a:t>
            </a:r>
            <a:r>
              <a:rPr sz="759" kern="0" dirty="0">
                <a:solidFill>
                  <a:srgbClr val="313131"/>
                </a:solidFill>
                <a:latin typeface="Tahoma"/>
                <a:cs typeface="Tahoma"/>
              </a:rPr>
              <a:t>Shasta</a:t>
            </a:r>
            <a:r>
              <a:rPr sz="759" kern="0" spc="93" dirty="0">
                <a:solidFill>
                  <a:srgbClr val="313131"/>
                </a:solidFill>
                <a:latin typeface="Tahoma"/>
                <a:cs typeface="Tahoma"/>
              </a:rPr>
              <a:t> </a:t>
            </a:r>
            <a:r>
              <a:rPr sz="759" kern="0" spc="-8" dirty="0">
                <a:solidFill>
                  <a:srgbClr val="313131"/>
                </a:solidFill>
                <a:latin typeface="Tahoma"/>
                <a:cs typeface="Tahoma"/>
              </a:rPr>
              <a:t>College</a:t>
            </a:r>
            <a:r>
              <a:rPr sz="759" kern="0" spc="422" dirty="0">
                <a:solidFill>
                  <a:srgbClr val="313131"/>
                </a:solidFill>
                <a:latin typeface="Tahoma"/>
                <a:cs typeface="Tahoma"/>
              </a:rPr>
              <a:t> </a:t>
            </a:r>
            <a:r>
              <a:rPr sz="759" kern="0" dirty="0">
                <a:solidFill>
                  <a:srgbClr val="313131"/>
                </a:solidFill>
                <a:latin typeface="Tahoma"/>
                <a:cs typeface="Tahoma"/>
              </a:rPr>
              <a:t>Amy</a:t>
            </a:r>
            <a:r>
              <a:rPr sz="759" kern="0" spc="118" dirty="0">
                <a:solidFill>
                  <a:srgbClr val="313131"/>
                </a:solidFill>
                <a:latin typeface="Tahoma"/>
                <a:cs typeface="Tahoma"/>
              </a:rPr>
              <a:t> </a:t>
            </a:r>
            <a:r>
              <a:rPr sz="759" kern="0" dirty="0">
                <a:solidFill>
                  <a:srgbClr val="313131"/>
                </a:solidFill>
                <a:latin typeface="Tahoma"/>
                <a:cs typeface="Tahoma"/>
              </a:rPr>
              <a:t>Schultz,</a:t>
            </a:r>
            <a:r>
              <a:rPr sz="759" kern="0" spc="118" dirty="0">
                <a:solidFill>
                  <a:srgbClr val="313131"/>
                </a:solidFill>
                <a:latin typeface="Tahoma"/>
                <a:cs typeface="Tahoma"/>
              </a:rPr>
              <a:t> </a:t>
            </a:r>
            <a:r>
              <a:rPr sz="759" kern="0" dirty="0">
                <a:solidFill>
                  <a:srgbClr val="313131"/>
                </a:solidFill>
                <a:latin typeface="Tahoma"/>
                <a:cs typeface="Tahoma"/>
              </a:rPr>
              <a:t>Sierra</a:t>
            </a:r>
            <a:r>
              <a:rPr sz="759" kern="0" spc="122" dirty="0">
                <a:solidFill>
                  <a:srgbClr val="313131"/>
                </a:solidFill>
                <a:latin typeface="Tahoma"/>
                <a:cs typeface="Tahoma"/>
              </a:rPr>
              <a:t> </a:t>
            </a:r>
            <a:r>
              <a:rPr sz="759" kern="0" spc="-8" dirty="0">
                <a:solidFill>
                  <a:srgbClr val="313131"/>
                </a:solidFill>
                <a:latin typeface="Tahoma"/>
                <a:cs typeface="Tahoma"/>
              </a:rPr>
              <a:t>College</a:t>
            </a:r>
            <a:r>
              <a:rPr sz="759" kern="0" spc="422" dirty="0">
                <a:solidFill>
                  <a:srgbClr val="313131"/>
                </a:solidFill>
                <a:latin typeface="Tahoma"/>
                <a:cs typeface="Tahoma"/>
              </a:rPr>
              <a:t> </a:t>
            </a:r>
            <a:r>
              <a:rPr sz="759" kern="0" dirty="0">
                <a:solidFill>
                  <a:srgbClr val="313131"/>
                </a:solidFill>
                <a:latin typeface="Tahoma"/>
                <a:cs typeface="Tahoma"/>
              </a:rPr>
              <a:t>Sandra</a:t>
            </a:r>
            <a:r>
              <a:rPr sz="759" kern="0" spc="148" dirty="0">
                <a:solidFill>
                  <a:srgbClr val="313131"/>
                </a:solidFill>
                <a:latin typeface="Tahoma"/>
                <a:cs typeface="Tahoma"/>
              </a:rPr>
              <a:t> </a:t>
            </a:r>
            <a:r>
              <a:rPr sz="759" kern="0" dirty="0">
                <a:solidFill>
                  <a:srgbClr val="313131"/>
                </a:solidFill>
                <a:latin typeface="Tahoma"/>
                <a:cs typeface="Tahoma"/>
              </a:rPr>
              <a:t>Fowler,</a:t>
            </a:r>
            <a:r>
              <a:rPr sz="759" kern="0" spc="152" dirty="0">
                <a:solidFill>
                  <a:srgbClr val="313131"/>
                </a:solidFill>
                <a:latin typeface="Tahoma"/>
                <a:cs typeface="Tahoma"/>
              </a:rPr>
              <a:t> </a:t>
            </a:r>
            <a:r>
              <a:rPr sz="759" kern="0" dirty="0">
                <a:solidFill>
                  <a:srgbClr val="313131"/>
                </a:solidFill>
                <a:latin typeface="Tahoma"/>
                <a:cs typeface="Tahoma"/>
              </a:rPr>
              <a:t>Woodland</a:t>
            </a:r>
            <a:r>
              <a:rPr sz="759" kern="0" spc="148"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Dwayne</a:t>
            </a:r>
            <a:r>
              <a:rPr sz="759" kern="0" spc="131" dirty="0">
                <a:solidFill>
                  <a:srgbClr val="313131"/>
                </a:solidFill>
                <a:latin typeface="Tahoma"/>
                <a:cs typeface="Tahoma"/>
              </a:rPr>
              <a:t> </a:t>
            </a:r>
            <a:r>
              <a:rPr sz="759" kern="0" dirty="0">
                <a:solidFill>
                  <a:srgbClr val="313131"/>
                </a:solidFill>
                <a:latin typeface="Tahoma"/>
                <a:cs typeface="Tahoma"/>
              </a:rPr>
              <a:t>Newman,</a:t>
            </a:r>
            <a:r>
              <a:rPr sz="759" kern="0" spc="131" dirty="0">
                <a:solidFill>
                  <a:srgbClr val="313131"/>
                </a:solidFill>
                <a:latin typeface="Tahoma"/>
                <a:cs typeface="Tahoma"/>
              </a:rPr>
              <a:t> </a:t>
            </a:r>
            <a:r>
              <a:rPr sz="759" kern="0" dirty="0">
                <a:solidFill>
                  <a:srgbClr val="313131"/>
                </a:solidFill>
                <a:latin typeface="Tahoma"/>
                <a:cs typeface="Tahoma"/>
              </a:rPr>
              <a:t>Yuba</a:t>
            </a:r>
            <a:r>
              <a:rPr sz="759" kern="0" spc="135" dirty="0">
                <a:solidFill>
                  <a:srgbClr val="313131"/>
                </a:solidFill>
                <a:latin typeface="Tahoma"/>
                <a:cs typeface="Tahoma"/>
              </a:rPr>
              <a:t> </a:t>
            </a:r>
            <a:r>
              <a:rPr sz="759" kern="0" spc="-8" dirty="0">
                <a:solidFill>
                  <a:srgbClr val="313131"/>
                </a:solidFill>
                <a:latin typeface="Tahoma"/>
                <a:cs typeface="Tahoma"/>
              </a:rPr>
              <a:t>College</a:t>
            </a:r>
            <a:endParaRPr sz="759" kern="0">
              <a:solidFill>
                <a:sysClr val="windowText" lastClr="000000"/>
              </a:solidFill>
              <a:latin typeface="Tahoma"/>
              <a:cs typeface="Tahoma"/>
            </a:endParaRPr>
          </a:p>
        </p:txBody>
      </p:sp>
      <p:sp>
        <p:nvSpPr>
          <p:cNvPr id="4" name="object 4"/>
          <p:cNvSpPr txBox="1"/>
          <p:nvPr/>
        </p:nvSpPr>
        <p:spPr>
          <a:xfrm>
            <a:off x="567944" y="3958037"/>
            <a:ext cx="2019501" cy="2305362"/>
          </a:xfrm>
          <a:prstGeom prst="rect">
            <a:avLst/>
          </a:prstGeom>
        </p:spPr>
        <p:txBody>
          <a:bodyPr vert="horz" wrap="square" lIns="0" tIns="47675" rIns="0" bIns="0" rtlCol="0">
            <a:spAutoFit/>
          </a:bodyPr>
          <a:lstStyle/>
          <a:p>
            <a:pPr marL="10714" defTabSz="771388">
              <a:spcBef>
                <a:spcPts val="375"/>
              </a:spcBef>
            </a:pPr>
            <a:r>
              <a:rPr sz="759" kern="0" dirty="0">
                <a:solidFill>
                  <a:srgbClr val="313131"/>
                </a:solidFill>
                <a:latin typeface="Tahoma"/>
                <a:cs typeface="Tahoma"/>
              </a:rPr>
              <a:t>Voting</a:t>
            </a:r>
            <a:r>
              <a:rPr sz="759" kern="0" spc="156" dirty="0">
                <a:solidFill>
                  <a:srgbClr val="313131"/>
                </a:solidFill>
                <a:latin typeface="Tahoma"/>
                <a:cs typeface="Tahoma"/>
              </a:rPr>
              <a:t> </a:t>
            </a:r>
            <a:r>
              <a:rPr sz="759" kern="0" dirty="0">
                <a:solidFill>
                  <a:srgbClr val="313131"/>
                </a:solidFill>
                <a:latin typeface="Tahoma"/>
                <a:cs typeface="Tahoma"/>
              </a:rPr>
              <a:t>Member</a:t>
            </a:r>
            <a:r>
              <a:rPr sz="759" kern="0" spc="160" dirty="0">
                <a:solidFill>
                  <a:srgbClr val="313131"/>
                </a:solidFill>
                <a:latin typeface="Tahoma"/>
                <a:cs typeface="Tahoma"/>
              </a:rPr>
              <a:t> </a:t>
            </a:r>
            <a:r>
              <a:rPr sz="759" kern="0" spc="-8" dirty="0">
                <a:solidFill>
                  <a:srgbClr val="313131"/>
                </a:solidFill>
                <a:latin typeface="Tahoma"/>
                <a:cs typeface="Tahoma"/>
              </a:rPr>
              <a:t>Proxy:</a:t>
            </a:r>
            <a:endParaRPr sz="759" kern="0">
              <a:solidFill>
                <a:sysClr val="windowText" lastClr="000000"/>
              </a:solidFill>
              <a:latin typeface="Tahoma"/>
              <a:cs typeface="Tahoma"/>
            </a:endParaRPr>
          </a:p>
          <a:p>
            <a:pPr marL="10714" marR="693713" defTabSz="771388">
              <a:lnSpc>
                <a:spcPct val="132000"/>
              </a:lnSpc>
            </a:pPr>
            <a:r>
              <a:rPr sz="759" kern="0" dirty="0">
                <a:solidFill>
                  <a:srgbClr val="313131"/>
                </a:solidFill>
                <a:latin typeface="Tahoma"/>
                <a:cs typeface="Tahoma"/>
              </a:rPr>
              <a:t>Raquel</a:t>
            </a:r>
            <a:r>
              <a:rPr sz="759" kern="0" spc="110" dirty="0">
                <a:solidFill>
                  <a:srgbClr val="313131"/>
                </a:solidFill>
                <a:latin typeface="Tahoma"/>
                <a:cs typeface="Tahoma"/>
              </a:rPr>
              <a:t> </a:t>
            </a:r>
            <a:r>
              <a:rPr sz="759" kern="0" dirty="0">
                <a:solidFill>
                  <a:srgbClr val="313131"/>
                </a:solidFill>
                <a:latin typeface="Tahoma"/>
                <a:cs typeface="Tahoma"/>
              </a:rPr>
              <a:t>Arata,</a:t>
            </a:r>
            <a:r>
              <a:rPr sz="759" kern="0" spc="114" dirty="0">
                <a:solidFill>
                  <a:srgbClr val="313131"/>
                </a:solidFill>
                <a:latin typeface="Tahoma"/>
                <a:cs typeface="Tahoma"/>
              </a:rPr>
              <a:t> </a:t>
            </a:r>
            <a:r>
              <a:rPr sz="759" kern="0" dirty="0">
                <a:solidFill>
                  <a:srgbClr val="313131"/>
                </a:solidFill>
                <a:latin typeface="Tahoma"/>
                <a:cs typeface="Tahoma"/>
              </a:rPr>
              <a:t>American</a:t>
            </a:r>
            <a:r>
              <a:rPr sz="759" kern="0" spc="114" dirty="0">
                <a:solidFill>
                  <a:srgbClr val="313131"/>
                </a:solidFill>
                <a:latin typeface="Tahoma"/>
                <a:cs typeface="Tahoma"/>
              </a:rPr>
              <a:t> </a:t>
            </a:r>
            <a:r>
              <a:rPr sz="759" kern="0" spc="-17" dirty="0">
                <a:solidFill>
                  <a:srgbClr val="313131"/>
                </a:solidFill>
                <a:latin typeface="Tahoma"/>
                <a:cs typeface="Tahoma"/>
              </a:rPr>
              <a:t>River </a:t>
            </a:r>
            <a:r>
              <a:rPr sz="759" kern="0" dirty="0">
                <a:solidFill>
                  <a:srgbClr val="313131"/>
                </a:solidFill>
                <a:latin typeface="Tahoma"/>
                <a:cs typeface="Tahoma"/>
              </a:rPr>
              <a:t>Don</a:t>
            </a:r>
            <a:r>
              <a:rPr sz="759" kern="0" spc="89" dirty="0">
                <a:solidFill>
                  <a:srgbClr val="313131"/>
                </a:solidFill>
                <a:latin typeface="Tahoma"/>
                <a:cs typeface="Tahoma"/>
              </a:rPr>
              <a:t> </a:t>
            </a:r>
            <a:r>
              <a:rPr sz="759" kern="0" dirty="0">
                <a:solidFill>
                  <a:srgbClr val="313131"/>
                </a:solidFill>
                <a:latin typeface="Tahoma"/>
                <a:cs typeface="Tahoma"/>
              </a:rPr>
              <a:t>Robinson,</a:t>
            </a:r>
            <a:r>
              <a:rPr sz="759" kern="0" spc="93" dirty="0">
                <a:solidFill>
                  <a:srgbClr val="313131"/>
                </a:solidFill>
                <a:latin typeface="Tahoma"/>
                <a:cs typeface="Tahoma"/>
              </a:rPr>
              <a:t> </a:t>
            </a:r>
            <a:r>
              <a:rPr sz="759" kern="0" dirty="0">
                <a:solidFill>
                  <a:srgbClr val="313131"/>
                </a:solidFill>
                <a:latin typeface="Tahoma"/>
                <a:cs typeface="Tahoma"/>
              </a:rPr>
              <a:t>Butte</a:t>
            </a:r>
            <a:r>
              <a:rPr sz="759" kern="0" spc="93" dirty="0">
                <a:solidFill>
                  <a:srgbClr val="313131"/>
                </a:solidFill>
                <a:latin typeface="Tahoma"/>
                <a:cs typeface="Tahoma"/>
              </a:rPr>
              <a:t> </a:t>
            </a:r>
            <a:r>
              <a:rPr sz="759" kern="0" spc="-8" dirty="0">
                <a:solidFill>
                  <a:srgbClr val="313131"/>
                </a:solidFill>
                <a:latin typeface="Tahoma"/>
                <a:cs typeface="Tahoma"/>
              </a:rPr>
              <a:t>College</a:t>
            </a:r>
            <a:endParaRPr sz="759" kern="0">
              <a:solidFill>
                <a:sysClr val="windowText" lastClr="000000"/>
              </a:solidFill>
              <a:latin typeface="Tahoma"/>
              <a:cs typeface="Tahoma"/>
            </a:endParaRPr>
          </a:p>
          <a:p>
            <a:pPr marL="10714" marR="4285" defTabSz="771388">
              <a:lnSpc>
                <a:spcPct val="132000"/>
              </a:lnSpc>
            </a:pPr>
            <a:r>
              <a:rPr sz="759" kern="0" dirty="0">
                <a:solidFill>
                  <a:srgbClr val="313131"/>
                </a:solidFill>
                <a:latin typeface="Tahoma"/>
                <a:cs typeface="Tahoma"/>
              </a:rPr>
              <a:t>Morgan</a:t>
            </a:r>
            <a:r>
              <a:rPr sz="759" kern="0" spc="105" dirty="0">
                <a:solidFill>
                  <a:srgbClr val="313131"/>
                </a:solidFill>
                <a:latin typeface="Tahoma"/>
                <a:cs typeface="Tahoma"/>
              </a:rPr>
              <a:t> </a:t>
            </a:r>
            <a:r>
              <a:rPr sz="759" kern="0" dirty="0">
                <a:solidFill>
                  <a:srgbClr val="313131"/>
                </a:solidFill>
                <a:latin typeface="Tahoma"/>
                <a:cs typeface="Tahoma"/>
              </a:rPr>
              <a:t>Solem,</a:t>
            </a:r>
            <a:r>
              <a:rPr sz="759" kern="0" spc="105" dirty="0">
                <a:solidFill>
                  <a:srgbClr val="313131"/>
                </a:solidFill>
                <a:latin typeface="Tahoma"/>
                <a:cs typeface="Tahoma"/>
              </a:rPr>
              <a:t> </a:t>
            </a:r>
            <a:r>
              <a:rPr sz="759" kern="0" dirty="0">
                <a:solidFill>
                  <a:srgbClr val="313131"/>
                </a:solidFill>
                <a:latin typeface="Tahoma"/>
                <a:cs typeface="Tahoma"/>
              </a:rPr>
              <a:t>College</a:t>
            </a:r>
            <a:r>
              <a:rPr sz="759" kern="0" spc="110" dirty="0">
                <a:solidFill>
                  <a:srgbClr val="313131"/>
                </a:solidFill>
                <a:latin typeface="Tahoma"/>
                <a:cs typeface="Tahoma"/>
              </a:rPr>
              <a:t> </a:t>
            </a:r>
            <a:r>
              <a:rPr sz="759" kern="0" dirty="0">
                <a:solidFill>
                  <a:srgbClr val="313131"/>
                </a:solidFill>
                <a:latin typeface="Tahoma"/>
                <a:cs typeface="Tahoma"/>
              </a:rPr>
              <a:t>of</a:t>
            </a:r>
            <a:r>
              <a:rPr sz="759" kern="0" spc="105" dirty="0">
                <a:solidFill>
                  <a:srgbClr val="313131"/>
                </a:solidFill>
                <a:latin typeface="Tahoma"/>
                <a:cs typeface="Tahoma"/>
              </a:rPr>
              <a:t> </a:t>
            </a:r>
            <a:r>
              <a:rPr sz="759" kern="0" dirty="0">
                <a:solidFill>
                  <a:srgbClr val="313131"/>
                </a:solidFill>
                <a:latin typeface="Tahoma"/>
                <a:cs typeface="Tahoma"/>
              </a:rPr>
              <a:t>the</a:t>
            </a:r>
            <a:r>
              <a:rPr sz="759" kern="0" spc="105" dirty="0">
                <a:solidFill>
                  <a:srgbClr val="313131"/>
                </a:solidFill>
                <a:latin typeface="Tahoma"/>
                <a:cs typeface="Tahoma"/>
              </a:rPr>
              <a:t> </a:t>
            </a:r>
            <a:r>
              <a:rPr sz="759" kern="0" spc="-8" dirty="0">
                <a:solidFill>
                  <a:srgbClr val="313131"/>
                </a:solidFill>
                <a:latin typeface="Tahoma"/>
                <a:cs typeface="Tahoma"/>
              </a:rPr>
              <a:t>Redwoods </a:t>
            </a:r>
            <a:r>
              <a:rPr sz="759" kern="0" dirty="0">
                <a:solidFill>
                  <a:srgbClr val="313131"/>
                </a:solidFill>
                <a:latin typeface="Tahoma"/>
                <a:cs typeface="Tahoma"/>
              </a:rPr>
              <a:t>Christina</a:t>
            </a:r>
            <a:r>
              <a:rPr sz="759" kern="0" spc="101" dirty="0">
                <a:solidFill>
                  <a:srgbClr val="313131"/>
                </a:solidFill>
                <a:latin typeface="Tahoma"/>
                <a:cs typeface="Tahoma"/>
              </a:rPr>
              <a:t> </a:t>
            </a:r>
            <a:r>
              <a:rPr sz="759" kern="0" dirty="0">
                <a:solidFill>
                  <a:srgbClr val="313131"/>
                </a:solidFill>
                <a:latin typeface="Tahoma"/>
                <a:cs typeface="Tahoma"/>
              </a:rPr>
              <a:t>Van</a:t>
            </a:r>
            <a:r>
              <a:rPr sz="759" kern="0" spc="101" dirty="0">
                <a:solidFill>
                  <a:srgbClr val="313131"/>
                </a:solidFill>
                <a:latin typeface="Tahoma"/>
                <a:cs typeface="Tahoma"/>
              </a:rPr>
              <a:t> </a:t>
            </a:r>
            <a:r>
              <a:rPr sz="759" kern="0" dirty="0">
                <a:solidFill>
                  <a:srgbClr val="313131"/>
                </a:solidFill>
                <a:latin typeface="Tahoma"/>
                <a:cs typeface="Tahoma"/>
              </a:rPr>
              <a:t>Alfen,</a:t>
            </a:r>
            <a:r>
              <a:rPr sz="759" kern="0" spc="101" dirty="0">
                <a:solidFill>
                  <a:srgbClr val="313131"/>
                </a:solidFill>
                <a:latin typeface="Tahoma"/>
                <a:cs typeface="Tahoma"/>
              </a:rPr>
              <a:t> </a:t>
            </a:r>
            <a:r>
              <a:rPr sz="759" kern="0" dirty="0">
                <a:solidFill>
                  <a:srgbClr val="313131"/>
                </a:solidFill>
                <a:latin typeface="Tahoma"/>
                <a:cs typeface="Tahoma"/>
              </a:rPr>
              <a:t>College</a:t>
            </a:r>
            <a:r>
              <a:rPr sz="759" kern="0" spc="105" dirty="0">
                <a:solidFill>
                  <a:srgbClr val="313131"/>
                </a:solidFill>
                <a:latin typeface="Tahoma"/>
                <a:cs typeface="Tahoma"/>
              </a:rPr>
              <a:t> </a:t>
            </a:r>
            <a:r>
              <a:rPr sz="759" kern="0" dirty="0">
                <a:solidFill>
                  <a:srgbClr val="313131"/>
                </a:solidFill>
                <a:latin typeface="Tahoma"/>
                <a:cs typeface="Tahoma"/>
              </a:rPr>
              <a:t>of</a:t>
            </a:r>
            <a:r>
              <a:rPr sz="759" kern="0" spc="101" dirty="0">
                <a:solidFill>
                  <a:srgbClr val="313131"/>
                </a:solidFill>
                <a:latin typeface="Tahoma"/>
                <a:cs typeface="Tahoma"/>
              </a:rPr>
              <a:t> </a:t>
            </a:r>
            <a:r>
              <a:rPr sz="759" kern="0" dirty="0">
                <a:solidFill>
                  <a:srgbClr val="313131"/>
                </a:solidFill>
                <a:latin typeface="Tahoma"/>
                <a:cs typeface="Tahoma"/>
              </a:rPr>
              <a:t>the</a:t>
            </a:r>
            <a:r>
              <a:rPr sz="759" kern="0" spc="101" dirty="0">
                <a:solidFill>
                  <a:srgbClr val="313131"/>
                </a:solidFill>
                <a:latin typeface="Tahoma"/>
                <a:cs typeface="Tahoma"/>
              </a:rPr>
              <a:t> </a:t>
            </a:r>
            <a:r>
              <a:rPr sz="759" kern="0" spc="-8" dirty="0">
                <a:solidFill>
                  <a:srgbClr val="313131"/>
                </a:solidFill>
                <a:latin typeface="Tahoma"/>
                <a:cs typeface="Tahoma"/>
              </a:rPr>
              <a:t>Siskiyous </a:t>
            </a:r>
            <a:r>
              <a:rPr sz="759" kern="0" dirty="0">
                <a:solidFill>
                  <a:srgbClr val="313131"/>
                </a:solidFill>
                <a:latin typeface="Tahoma"/>
                <a:cs typeface="Tahoma"/>
              </a:rPr>
              <a:t>Cori</a:t>
            </a:r>
            <a:r>
              <a:rPr sz="759" kern="0" spc="122" dirty="0">
                <a:solidFill>
                  <a:srgbClr val="313131"/>
                </a:solidFill>
                <a:latin typeface="Tahoma"/>
                <a:cs typeface="Tahoma"/>
              </a:rPr>
              <a:t> </a:t>
            </a:r>
            <a:r>
              <a:rPr sz="759" kern="0" dirty="0">
                <a:solidFill>
                  <a:srgbClr val="313131"/>
                </a:solidFill>
                <a:latin typeface="Tahoma"/>
                <a:cs typeface="Tahoma"/>
              </a:rPr>
              <a:t>Burns,</a:t>
            </a:r>
            <a:r>
              <a:rPr sz="759" kern="0" spc="122" dirty="0">
                <a:solidFill>
                  <a:srgbClr val="313131"/>
                </a:solidFill>
                <a:latin typeface="Tahoma"/>
                <a:cs typeface="Tahoma"/>
              </a:rPr>
              <a:t> </a:t>
            </a:r>
            <a:r>
              <a:rPr sz="759" kern="0" dirty="0">
                <a:solidFill>
                  <a:srgbClr val="313131"/>
                </a:solidFill>
                <a:latin typeface="Tahoma"/>
                <a:cs typeface="Tahoma"/>
              </a:rPr>
              <a:t>Cosumnes</a:t>
            </a:r>
            <a:r>
              <a:rPr sz="759" kern="0" spc="122" dirty="0">
                <a:solidFill>
                  <a:srgbClr val="313131"/>
                </a:solidFill>
                <a:latin typeface="Tahoma"/>
                <a:cs typeface="Tahoma"/>
              </a:rPr>
              <a:t> </a:t>
            </a:r>
            <a:r>
              <a:rPr sz="759" kern="0" dirty="0">
                <a:solidFill>
                  <a:srgbClr val="313131"/>
                </a:solidFill>
                <a:latin typeface="Tahoma"/>
                <a:cs typeface="Tahoma"/>
              </a:rPr>
              <a:t>River</a:t>
            </a:r>
            <a:r>
              <a:rPr sz="759" kern="0" spc="127" dirty="0">
                <a:solidFill>
                  <a:srgbClr val="313131"/>
                </a:solidFill>
                <a:latin typeface="Tahoma"/>
                <a:cs typeface="Tahoma"/>
              </a:rPr>
              <a:t> </a:t>
            </a:r>
            <a:r>
              <a:rPr sz="759" kern="0" spc="-8" dirty="0">
                <a:solidFill>
                  <a:srgbClr val="313131"/>
                </a:solidFill>
                <a:latin typeface="Tahoma"/>
                <a:cs typeface="Tahoma"/>
              </a:rPr>
              <a:t>College</a:t>
            </a:r>
            <a:r>
              <a:rPr sz="759" kern="0" spc="422" dirty="0">
                <a:solidFill>
                  <a:srgbClr val="313131"/>
                </a:solidFill>
                <a:latin typeface="Tahoma"/>
                <a:cs typeface="Tahoma"/>
              </a:rPr>
              <a:t>  </a:t>
            </a:r>
            <a:r>
              <a:rPr sz="759" kern="0" dirty="0">
                <a:solidFill>
                  <a:srgbClr val="313131"/>
                </a:solidFill>
                <a:latin typeface="Tahoma"/>
                <a:cs typeface="Tahoma"/>
              </a:rPr>
              <a:t>Theresa</a:t>
            </a:r>
            <a:r>
              <a:rPr sz="759" kern="0" spc="114" dirty="0">
                <a:solidFill>
                  <a:srgbClr val="313131"/>
                </a:solidFill>
                <a:latin typeface="Tahoma"/>
                <a:cs typeface="Tahoma"/>
              </a:rPr>
              <a:t> </a:t>
            </a:r>
            <a:r>
              <a:rPr sz="759" kern="0" dirty="0">
                <a:solidFill>
                  <a:srgbClr val="313131"/>
                </a:solidFill>
                <a:latin typeface="Tahoma"/>
                <a:cs typeface="Tahoma"/>
              </a:rPr>
              <a:t>Milan,</a:t>
            </a:r>
            <a:r>
              <a:rPr sz="759" kern="0" spc="114" dirty="0">
                <a:solidFill>
                  <a:srgbClr val="313131"/>
                </a:solidFill>
                <a:latin typeface="Tahoma"/>
                <a:cs typeface="Tahoma"/>
              </a:rPr>
              <a:t> </a:t>
            </a:r>
            <a:r>
              <a:rPr sz="759" kern="0" dirty="0">
                <a:solidFill>
                  <a:srgbClr val="313131"/>
                </a:solidFill>
                <a:latin typeface="Tahoma"/>
                <a:cs typeface="Tahoma"/>
              </a:rPr>
              <a:t>Los</a:t>
            </a:r>
            <a:r>
              <a:rPr sz="759" kern="0" spc="118" dirty="0">
                <a:solidFill>
                  <a:srgbClr val="313131"/>
                </a:solidFill>
                <a:latin typeface="Tahoma"/>
                <a:cs typeface="Tahoma"/>
              </a:rPr>
              <a:t> </a:t>
            </a:r>
            <a:r>
              <a:rPr sz="759" kern="0" spc="-17" dirty="0">
                <a:solidFill>
                  <a:srgbClr val="313131"/>
                </a:solidFill>
                <a:latin typeface="Tahoma"/>
                <a:cs typeface="Tahoma"/>
              </a:rPr>
              <a:t>Rios</a:t>
            </a:r>
            <a:endParaRPr sz="759" kern="0">
              <a:solidFill>
                <a:sysClr val="windowText" lastClr="000000"/>
              </a:solidFill>
              <a:latin typeface="Tahoma"/>
              <a:cs typeface="Tahoma"/>
            </a:endParaRPr>
          </a:p>
          <a:p>
            <a:pPr marL="10714" marR="822814" defTabSz="771388">
              <a:lnSpc>
                <a:spcPct val="132000"/>
              </a:lnSpc>
            </a:pPr>
            <a:r>
              <a:rPr sz="759" kern="0" dirty="0">
                <a:solidFill>
                  <a:srgbClr val="313131"/>
                </a:solidFill>
                <a:latin typeface="Tahoma"/>
                <a:cs typeface="Tahoma"/>
              </a:rPr>
              <a:t>Ray</a:t>
            </a:r>
            <a:r>
              <a:rPr sz="759" kern="0" spc="80" dirty="0">
                <a:solidFill>
                  <a:srgbClr val="313131"/>
                </a:solidFill>
                <a:latin typeface="Tahoma"/>
                <a:cs typeface="Tahoma"/>
              </a:rPr>
              <a:t> </a:t>
            </a:r>
            <a:r>
              <a:rPr sz="759" kern="0" dirty="0">
                <a:solidFill>
                  <a:srgbClr val="313131"/>
                </a:solidFill>
                <a:latin typeface="Tahoma"/>
                <a:cs typeface="Tahoma"/>
              </a:rPr>
              <a:t>Gamba,</a:t>
            </a:r>
            <a:r>
              <a:rPr sz="759" kern="0" spc="80" dirty="0">
                <a:solidFill>
                  <a:srgbClr val="313131"/>
                </a:solidFill>
                <a:latin typeface="Tahoma"/>
                <a:cs typeface="Tahoma"/>
              </a:rPr>
              <a:t> </a:t>
            </a:r>
            <a:r>
              <a:rPr sz="759" kern="0" dirty="0">
                <a:solidFill>
                  <a:srgbClr val="313131"/>
                </a:solidFill>
                <a:latin typeface="Tahoma"/>
                <a:cs typeface="Tahoma"/>
              </a:rPr>
              <a:t>Lake</a:t>
            </a:r>
            <a:r>
              <a:rPr sz="759" kern="0" spc="84" dirty="0">
                <a:solidFill>
                  <a:srgbClr val="313131"/>
                </a:solidFill>
                <a:latin typeface="Tahoma"/>
                <a:cs typeface="Tahoma"/>
              </a:rPr>
              <a:t> </a:t>
            </a:r>
            <a:r>
              <a:rPr sz="759" kern="0" spc="-17" dirty="0">
                <a:solidFill>
                  <a:srgbClr val="313131"/>
                </a:solidFill>
                <a:latin typeface="Tahoma"/>
                <a:cs typeface="Tahoma"/>
              </a:rPr>
              <a:t>Tahoe </a:t>
            </a:r>
            <a:r>
              <a:rPr sz="759" kern="0" dirty="0">
                <a:solidFill>
                  <a:srgbClr val="313131"/>
                </a:solidFill>
                <a:latin typeface="Tahoma"/>
                <a:cs typeface="Tahoma"/>
              </a:rPr>
              <a:t>Colleen</a:t>
            </a:r>
            <a:r>
              <a:rPr sz="759" kern="0" spc="131" dirty="0">
                <a:solidFill>
                  <a:srgbClr val="313131"/>
                </a:solidFill>
                <a:latin typeface="Tahoma"/>
                <a:cs typeface="Tahoma"/>
              </a:rPr>
              <a:t> </a:t>
            </a:r>
            <a:r>
              <a:rPr sz="759" kern="0" dirty="0">
                <a:solidFill>
                  <a:srgbClr val="313131"/>
                </a:solidFill>
                <a:latin typeface="Tahoma"/>
                <a:cs typeface="Tahoma"/>
              </a:rPr>
              <a:t>Baker,</a:t>
            </a:r>
            <a:r>
              <a:rPr sz="759" kern="0" spc="135" dirty="0">
                <a:solidFill>
                  <a:srgbClr val="313131"/>
                </a:solidFill>
                <a:latin typeface="Tahoma"/>
                <a:cs typeface="Tahoma"/>
              </a:rPr>
              <a:t> </a:t>
            </a:r>
            <a:r>
              <a:rPr sz="759" kern="0" spc="-8" dirty="0">
                <a:solidFill>
                  <a:srgbClr val="313131"/>
                </a:solidFill>
                <a:latin typeface="Tahoma"/>
                <a:cs typeface="Tahoma"/>
              </a:rPr>
              <a:t>Lassen </a:t>
            </a:r>
            <a:r>
              <a:rPr sz="759" kern="0" dirty="0">
                <a:solidFill>
                  <a:srgbClr val="313131"/>
                </a:solidFill>
                <a:latin typeface="Tahoma"/>
                <a:cs typeface="Tahoma"/>
              </a:rPr>
              <a:t>Amanda</a:t>
            </a:r>
            <a:r>
              <a:rPr sz="759" kern="0" spc="67" dirty="0">
                <a:solidFill>
                  <a:srgbClr val="313131"/>
                </a:solidFill>
                <a:latin typeface="Tahoma"/>
                <a:cs typeface="Tahoma"/>
              </a:rPr>
              <a:t> </a:t>
            </a:r>
            <a:r>
              <a:rPr sz="759" kern="0" dirty="0">
                <a:solidFill>
                  <a:srgbClr val="313131"/>
                </a:solidFill>
                <a:latin typeface="Tahoma"/>
                <a:cs typeface="Tahoma"/>
              </a:rPr>
              <a:t>Xu,</a:t>
            </a:r>
            <a:r>
              <a:rPr sz="759" kern="0" spc="72" dirty="0">
                <a:solidFill>
                  <a:srgbClr val="313131"/>
                </a:solidFill>
                <a:latin typeface="Tahoma"/>
                <a:cs typeface="Tahoma"/>
              </a:rPr>
              <a:t> </a:t>
            </a:r>
            <a:r>
              <a:rPr sz="759" kern="0" spc="-8" dirty="0">
                <a:solidFill>
                  <a:srgbClr val="313131"/>
                </a:solidFill>
                <a:latin typeface="Tahoma"/>
                <a:cs typeface="Tahoma"/>
              </a:rPr>
              <a:t>Mendocino </a:t>
            </a:r>
            <a:r>
              <a:rPr sz="759" kern="0" dirty="0">
                <a:solidFill>
                  <a:srgbClr val="313131"/>
                </a:solidFill>
                <a:latin typeface="Tahoma"/>
                <a:cs typeface="Tahoma"/>
              </a:rPr>
              <a:t>Cynthia</a:t>
            </a:r>
            <a:r>
              <a:rPr sz="759" kern="0" spc="122" dirty="0">
                <a:solidFill>
                  <a:srgbClr val="313131"/>
                </a:solidFill>
                <a:latin typeface="Tahoma"/>
                <a:cs typeface="Tahoma"/>
              </a:rPr>
              <a:t> </a:t>
            </a:r>
            <a:r>
              <a:rPr sz="759" kern="0" dirty="0">
                <a:solidFill>
                  <a:srgbClr val="313131"/>
                </a:solidFill>
                <a:latin typeface="Tahoma"/>
                <a:cs typeface="Tahoma"/>
              </a:rPr>
              <a:t>Sommer,</a:t>
            </a:r>
            <a:r>
              <a:rPr sz="759" kern="0" spc="122" dirty="0">
                <a:solidFill>
                  <a:srgbClr val="313131"/>
                </a:solidFill>
                <a:latin typeface="Tahoma"/>
                <a:cs typeface="Tahoma"/>
              </a:rPr>
              <a:t> </a:t>
            </a:r>
            <a:r>
              <a:rPr sz="759" kern="0" dirty="0">
                <a:solidFill>
                  <a:srgbClr val="313131"/>
                </a:solidFill>
                <a:latin typeface="Tahoma"/>
                <a:cs typeface="Tahoma"/>
              </a:rPr>
              <a:t>Los</a:t>
            </a:r>
            <a:r>
              <a:rPr sz="759" kern="0" spc="122" dirty="0">
                <a:solidFill>
                  <a:srgbClr val="313131"/>
                </a:solidFill>
                <a:latin typeface="Tahoma"/>
                <a:cs typeface="Tahoma"/>
              </a:rPr>
              <a:t> </a:t>
            </a:r>
            <a:r>
              <a:rPr sz="759" kern="0" spc="-17" dirty="0">
                <a:solidFill>
                  <a:srgbClr val="313131"/>
                </a:solidFill>
                <a:latin typeface="Tahoma"/>
                <a:cs typeface="Tahoma"/>
              </a:rPr>
              <a:t>Rios</a:t>
            </a:r>
            <a:endParaRPr sz="759" kern="0">
              <a:solidFill>
                <a:sysClr val="windowText" lastClr="000000"/>
              </a:solidFill>
              <a:latin typeface="Tahoma"/>
              <a:cs typeface="Tahoma"/>
            </a:endParaRPr>
          </a:p>
          <a:p>
            <a:pPr marL="10714" marR="521222" defTabSz="771388">
              <a:lnSpc>
                <a:spcPct val="132000"/>
              </a:lnSpc>
            </a:pPr>
            <a:r>
              <a:rPr sz="759" kern="0" dirty="0">
                <a:solidFill>
                  <a:srgbClr val="313131"/>
                </a:solidFill>
                <a:latin typeface="Tahoma"/>
                <a:cs typeface="Tahoma"/>
              </a:rPr>
              <a:t>David</a:t>
            </a:r>
            <a:r>
              <a:rPr sz="759" kern="0" spc="165" dirty="0">
                <a:solidFill>
                  <a:srgbClr val="313131"/>
                </a:solidFill>
                <a:latin typeface="Tahoma"/>
                <a:cs typeface="Tahoma"/>
              </a:rPr>
              <a:t> </a:t>
            </a:r>
            <a:r>
              <a:rPr sz="759" kern="0" dirty="0">
                <a:solidFill>
                  <a:srgbClr val="313131"/>
                </a:solidFill>
                <a:latin typeface="Tahoma"/>
                <a:cs typeface="Tahoma"/>
              </a:rPr>
              <a:t>Gatewood,</a:t>
            </a:r>
            <a:r>
              <a:rPr sz="759" kern="0" spc="165" dirty="0">
                <a:solidFill>
                  <a:srgbClr val="313131"/>
                </a:solidFill>
                <a:latin typeface="Tahoma"/>
                <a:cs typeface="Tahoma"/>
              </a:rPr>
              <a:t> </a:t>
            </a:r>
            <a:r>
              <a:rPr sz="759" kern="0" dirty="0">
                <a:solidFill>
                  <a:srgbClr val="313131"/>
                </a:solidFill>
                <a:latin typeface="Tahoma"/>
                <a:cs typeface="Tahoma"/>
              </a:rPr>
              <a:t>Shasta</a:t>
            </a:r>
            <a:r>
              <a:rPr sz="759" kern="0" spc="165"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Jill</a:t>
            </a:r>
            <a:r>
              <a:rPr sz="759" kern="0" spc="93" dirty="0">
                <a:solidFill>
                  <a:srgbClr val="313131"/>
                </a:solidFill>
                <a:latin typeface="Tahoma"/>
                <a:cs typeface="Tahoma"/>
              </a:rPr>
              <a:t> </a:t>
            </a:r>
            <a:r>
              <a:rPr sz="759" kern="0" dirty="0">
                <a:solidFill>
                  <a:srgbClr val="313131"/>
                </a:solidFill>
                <a:latin typeface="Tahoma"/>
                <a:cs typeface="Tahoma"/>
              </a:rPr>
              <a:t>Alcorn,</a:t>
            </a:r>
            <a:r>
              <a:rPr sz="759" kern="0" spc="96" dirty="0">
                <a:solidFill>
                  <a:srgbClr val="313131"/>
                </a:solidFill>
                <a:latin typeface="Tahoma"/>
                <a:cs typeface="Tahoma"/>
              </a:rPr>
              <a:t> </a:t>
            </a:r>
            <a:r>
              <a:rPr sz="759" kern="0" dirty="0">
                <a:solidFill>
                  <a:srgbClr val="313131"/>
                </a:solidFill>
                <a:latin typeface="Tahoma"/>
                <a:cs typeface="Tahoma"/>
              </a:rPr>
              <a:t>Sierra</a:t>
            </a:r>
            <a:r>
              <a:rPr sz="759" kern="0" spc="96" dirty="0">
                <a:solidFill>
                  <a:srgbClr val="313131"/>
                </a:solidFill>
                <a:latin typeface="Tahoma"/>
                <a:cs typeface="Tahoma"/>
              </a:rPr>
              <a:t> </a:t>
            </a:r>
            <a:r>
              <a:rPr sz="759" kern="0" spc="-8" dirty="0">
                <a:solidFill>
                  <a:srgbClr val="313131"/>
                </a:solidFill>
                <a:latin typeface="Tahoma"/>
                <a:cs typeface="Tahoma"/>
              </a:rPr>
              <a:t>College</a:t>
            </a:r>
            <a:endParaRPr sz="759" kern="0">
              <a:solidFill>
                <a:sysClr val="windowText" lastClr="000000"/>
              </a:solidFill>
              <a:latin typeface="Tahoma"/>
              <a:cs typeface="Tahoma"/>
            </a:endParaRPr>
          </a:p>
          <a:p>
            <a:pPr marL="10714" marR="860312" defTabSz="771388">
              <a:lnSpc>
                <a:spcPct val="132000"/>
              </a:lnSpc>
            </a:pPr>
            <a:r>
              <a:rPr sz="759" kern="0" dirty="0">
                <a:solidFill>
                  <a:srgbClr val="313131"/>
                </a:solidFill>
                <a:latin typeface="Tahoma"/>
                <a:cs typeface="Tahoma"/>
              </a:rPr>
              <a:t>TBD,</a:t>
            </a:r>
            <a:r>
              <a:rPr sz="759" kern="0" spc="118" dirty="0">
                <a:solidFill>
                  <a:srgbClr val="313131"/>
                </a:solidFill>
                <a:latin typeface="Tahoma"/>
                <a:cs typeface="Tahoma"/>
              </a:rPr>
              <a:t> </a:t>
            </a:r>
            <a:r>
              <a:rPr sz="759" kern="0" dirty="0">
                <a:solidFill>
                  <a:srgbClr val="313131"/>
                </a:solidFill>
                <a:latin typeface="Tahoma"/>
                <a:cs typeface="Tahoma"/>
              </a:rPr>
              <a:t>Woodland</a:t>
            </a:r>
            <a:r>
              <a:rPr sz="759" kern="0" spc="122" dirty="0">
                <a:solidFill>
                  <a:srgbClr val="313131"/>
                </a:solidFill>
                <a:latin typeface="Tahoma"/>
                <a:cs typeface="Tahoma"/>
              </a:rPr>
              <a:t> </a:t>
            </a:r>
            <a:r>
              <a:rPr sz="759" kern="0" spc="-8" dirty="0">
                <a:solidFill>
                  <a:srgbClr val="313131"/>
                </a:solidFill>
                <a:latin typeface="Tahoma"/>
                <a:cs typeface="Tahoma"/>
              </a:rPr>
              <a:t>College </a:t>
            </a:r>
            <a:r>
              <a:rPr sz="759" kern="0" dirty="0">
                <a:solidFill>
                  <a:srgbClr val="313131"/>
                </a:solidFill>
                <a:latin typeface="Tahoma"/>
                <a:cs typeface="Tahoma"/>
              </a:rPr>
              <a:t>Jeremy</a:t>
            </a:r>
            <a:r>
              <a:rPr sz="759" kern="0" spc="127" dirty="0">
                <a:solidFill>
                  <a:srgbClr val="313131"/>
                </a:solidFill>
                <a:latin typeface="Tahoma"/>
                <a:cs typeface="Tahoma"/>
              </a:rPr>
              <a:t> </a:t>
            </a:r>
            <a:r>
              <a:rPr sz="759" kern="0" dirty="0">
                <a:solidFill>
                  <a:srgbClr val="313131"/>
                </a:solidFill>
                <a:latin typeface="Tahoma"/>
                <a:cs typeface="Tahoma"/>
              </a:rPr>
              <a:t>Brown,</a:t>
            </a:r>
            <a:r>
              <a:rPr sz="759" kern="0" spc="131" dirty="0">
                <a:solidFill>
                  <a:srgbClr val="313131"/>
                </a:solidFill>
                <a:latin typeface="Tahoma"/>
                <a:cs typeface="Tahoma"/>
              </a:rPr>
              <a:t> </a:t>
            </a:r>
            <a:r>
              <a:rPr sz="759" kern="0" dirty="0">
                <a:solidFill>
                  <a:srgbClr val="313131"/>
                </a:solidFill>
                <a:latin typeface="Tahoma"/>
                <a:cs typeface="Tahoma"/>
              </a:rPr>
              <a:t>Yuba</a:t>
            </a:r>
            <a:r>
              <a:rPr sz="759" kern="0" spc="127" dirty="0">
                <a:solidFill>
                  <a:srgbClr val="313131"/>
                </a:solidFill>
                <a:latin typeface="Tahoma"/>
                <a:cs typeface="Tahoma"/>
              </a:rPr>
              <a:t> </a:t>
            </a:r>
            <a:r>
              <a:rPr sz="759" kern="0" spc="-17" dirty="0">
                <a:solidFill>
                  <a:srgbClr val="313131"/>
                </a:solidFill>
                <a:latin typeface="Tahoma"/>
                <a:cs typeface="Tahoma"/>
              </a:rPr>
              <a:t>City</a:t>
            </a:r>
            <a:endParaRPr sz="759" kern="0">
              <a:solidFill>
                <a:sysClr val="windowText" lastClr="000000"/>
              </a:solidFill>
              <a:latin typeface="Tahoma"/>
              <a:cs typeface="Tahoma"/>
            </a:endParaRPr>
          </a:p>
        </p:txBody>
      </p:sp>
      <p:sp>
        <p:nvSpPr>
          <p:cNvPr id="5" name="object 5"/>
          <p:cNvSpPr txBox="1"/>
          <p:nvPr/>
        </p:nvSpPr>
        <p:spPr>
          <a:xfrm>
            <a:off x="2713800" y="1278529"/>
            <a:ext cx="1797731" cy="4964354"/>
          </a:xfrm>
          <a:prstGeom prst="rect">
            <a:avLst/>
          </a:prstGeom>
        </p:spPr>
        <p:txBody>
          <a:bodyPr vert="horz" wrap="square" lIns="0" tIns="10714" rIns="0" bIns="0" rtlCol="0">
            <a:spAutoFit/>
          </a:bodyPr>
          <a:lstStyle/>
          <a:p>
            <a:pPr marL="34820" defTabSz="771388">
              <a:spcBef>
                <a:spcPts val="84"/>
              </a:spcBef>
            </a:pPr>
            <a:r>
              <a:rPr sz="1012" b="1" kern="0" spc="-25" dirty="0">
                <a:solidFill>
                  <a:srgbClr val="313131"/>
                </a:solidFill>
                <a:latin typeface="Tahoma"/>
                <a:cs typeface="Tahoma"/>
              </a:rPr>
              <a:t>NFN</a:t>
            </a:r>
            <a:r>
              <a:rPr sz="1012" b="1" kern="0" spc="-21" dirty="0">
                <a:solidFill>
                  <a:srgbClr val="313131"/>
                </a:solidFill>
                <a:latin typeface="Tahoma"/>
                <a:cs typeface="Tahoma"/>
              </a:rPr>
              <a:t> Coordinating </a:t>
            </a:r>
            <a:r>
              <a:rPr sz="1012" b="1" kern="0" spc="-8" dirty="0">
                <a:solidFill>
                  <a:srgbClr val="313131"/>
                </a:solidFill>
                <a:latin typeface="Tahoma"/>
                <a:cs typeface="Tahoma"/>
              </a:rPr>
              <a:t>Council</a:t>
            </a:r>
            <a:endParaRPr sz="1012" kern="0">
              <a:solidFill>
                <a:sysClr val="windowText" lastClr="000000"/>
              </a:solidFill>
              <a:latin typeface="Tahoma"/>
              <a:cs typeface="Tahoma"/>
            </a:endParaRPr>
          </a:p>
          <a:p>
            <a:pPr marL="34820" marR="48747" defTabSz="771388">
              <a:lnSpc>
                <a:spcPct val="132000"/>
              </a:lnSpc>
              <a:spcBef>
                <a:spcPts val="266"/>
              </a:spcBef>
            </a:pPr>
            <a:r>
              <a:rPr sz="759" kern="0" dirty="0">
                <a:solidFill>
                  <a:sysClr val="windowText" lastClr="000000"/>
                </a:solidFill>
                <a:latin typeface="Tahoma"/>
                <a:cs typeface="Tahoma"/>
              </a:rPr>
              <a:t>Blaine</a:t>
            </a:r>
            <a:r>
              <a:rPr sz="759" kern="0" spc="4" dirty="0">
                <a:solidFill>
                  <a:sysClr val="windowText" lastClr="000000"/>
                </a:solidFill>
                <a:latin typeface="Tahoma"/>
                <a:cs typeface="Tahoma"/>
              </a:rPr>
              <a:t> </a:t>
            </a:r>
            <a:r>
              <a:rPr sz="759" kern="0" spc="-8" dirty="0">
                <a:solidFill>
                  <a:sysClr val="windowText" lastClr="000000"/>
                </a:solidFill>
                <a:latin typeface="Tahoma"/>
                <a:cs typeface="Tahoma"/>
              </a:rPr>
              <a:t>Smith,</a:t>
            </a:r>
            <a:r>
              <a:rPr sz="759" kern="0" spc="8" dirty="0">
                <a:solidFill>
                  <a:sysClr val="windowText" lastClr="000000"/>
                </a:solidFill>
                <a:latin typeface="Tahoma"/>
                <a:cs typeface="Tahoma"/>
              </a:rPr>
              <a:t> </a:t>
            </a:r>
            <a:r>
              <a:rPr sz="759" kern="0" dirty="0">
                <a:solidFill>
                  <a:sysClr val="windowText" lastClr="000000"/>
                </a:solidFill>
                <a:latin typeface="Tahoma"/>
                <a:cs typeface="Tahoma"/>
              </a:rPr>
              <a:t>NFNRC</a:t>
            </a:r>
            <a:r>
              <a:rPr sz="759" kern="0" spc="4" dirty="0">
                <a:solidFill>
                  <a:sysClr val="windowText" lastClr="000000"/>
                </a:solidFill>
                <a:latin typeface="Tahoma"/>
                <a:cs typeface="Tahoma"/>
              </a:rPr>
              <a:t> </a:t>
            </a:r>
            <a:r>
              <a:rPr sz="759" kern="0" dirty="0">
                <a:solidFill>
                  <a:sysClr val="windowText" lastClr="000000"/>
                </a:solidFill>
                <a:latin typeface="Tahoma"/>
                <a:cs typeface="Tahoma"/>
              </a:rPr>
              <a:t>Executive</a:t>
            </a:r>
            <a:r>
              <a:rPr sz="759" kern="0" spc="8" dirty="0">
                <a:solidFill>
                  <a:sysClr val="windowText" lastClr="000000"/>
                </a:solidFill>
                <a:latin typeface="Tahoma"/>
                <a:cs typeface="Tahoma"/>
              </a:rPr>
              <a:t> </a:t>
            </a:r>
            <a:r>
              <a:rPr sz="759" kern="0" spc="-8" dirty="0">
                <a:solidFill>
                  <a:sysClr val="windowText" lastClr="000000"/>
                </a:solidFill>
                <a:latin typeface="Tahoma"/>
                <a:cs typeface="Tahoma"/>
              </a:rPr>
              <a:t>Director </a:t>
            </a:r>
            <a:r>
              <a:rPr sz="759" kern="0" dirty="0">
                <a:solidFill>
                  <a:sysClr val="windowText" lastClr="000000"/>
                </a:solidFill>
                <a:latin typeface="Tahoma"/>
                <a:cs typeface="Tahoma"/>
              </a:rPr>
              <a:t>Theresa</a:t>
            </a:r>
            <a:r>
              <a:rPr sz="759" kern="0" spc="-8" dirty="0">
                <a:solidFill>
                  <a:sysClr val="windowText" lastClr="000000"/>
                </a:solidFill>
                <a:latin typeface="Tahoma"/>
                <a:cs typeface="Tahoma"/>
              </a:rPr>
              <a:t> Milan, </a:t>
            </a:r>
            <a:r>
              <a:rPr sz="759" kern="0" dirty="0">
                <a:solidFill>
                  <a:sysClr val="windowText" lastClr="000000"/>
                </a:solidFill>
                <a:latin typeface="Tahoma"/>
                <a:cs typeface="Tahoma"/>
              </a:rPr>
              <a:t>Los</a:t>
            </a:r>
            <a:r>
              <a:rPr sz="759" kern="0" spc="-8" dirty="0">
                <a:solidFill>
                  <a:sysClr val="windowText" lastClr="000000"/>
                </a:solidFill>
                <a:latin typeface="Tahoma"/>
                <a:cs typeface="Tahoma"/>
              </a:rPr>
              <a:t> </a:t>
            </a:r>
            <a:r>
              <a:rPr sz="759" kern="0" dirty="0">
                <a:solidFill>
                  <a:sysClr val="windowText" lastClr="000000"/>
                </a:solidFill>
                <a:latin typeface="Tahoma"/>
                <a:cs typeface="Tahoma"/>
              </a:rPr>
              <a:t>Rios</a:t>
            </a:r>
            <a:r>
              <a:rPr sz="759" kern="0" spc="-8" dirty="0">
                <a:solidFill>
                  <a:sysClr val="windowText" lastClr="000000"/>
                </a:solidFill>
                <a:latin typeface="Tahoma"/>
                <a:cs typeface="Tahoma"/>
              </a:rPr>
              <a:t> </a:t>
            </a:r>
            <a:r>
              <a:rPr sz="759" kern="0" spc="25" dirty="0">
                <a:solidFill>
                  <a:sysClr val="windowText" lastClr="000000"/>
                </a:solidFill>
                <a:latin typeface="Tahoma"/>
                <a:cs typeface="Tahoma"/>
              </a:rPr>
              <a:t>CCD</a:t>
            </a:r>
            <a:endParaRPr sz="759" kern="0">
              <a:solidFill>
                <a:sysClr val="windowText" lastClr="000000"/>
              </a:solidFill>
              <a:latin typeface="Tahoma"/>
              <a:cs typeface="Tahoma"/>
            </a:endParaRPr>
          </a:p>
          <a:p>
            <a:pPr marL="34820" marR="224452" defTabSz="771388">
              <a:lnSpc>
                <a:spcPct val="132000"/>
              </a:lnSpc>
            </a:pPr>
            <a:r>
              <a:rPr sz="759" kern="0" dirty="0">
                <a:solidFill>
                  <a:sysClr val="windowText" lastClr="000000"/>
                </a:solidFill>
                <a:latin typeface="Tahoma"/>
                <a:cs typeface="Tahoma"/>
              </a:rPr>
              <a:t>Tammy</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Montgomery,</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Los</a:t>
            </a:r>
            <a:r>
              <a:rPr sz="759" kern="0" spc="-8" dirty="0">
                <a:solidFill>
                  <a:sysClr val="windowText" lastClr="000000"/>
                </a:solidFill>
                <a:latin typeface="Tahoma"/>
                <a:cs typeface="Tahoma"/>
              </a:rPr>
              <a:t> </a:t>
            </a:r>
            <a:r>
              <a:rPr sz="759" kern="0" dirty="0">
                <a:solidFill>
                  <a:sysClr val="windowText" lastClr="000000"/>
                </a:solidFill>
                <a:latin typeface="Tahoma"/>
                <a:cs typeface="Tahoma"/>
              </a:rPr>
              <a:t>Rios</a:t>
            </a:r>
            <a:r>
              <a:rPr sz="759" kern="0" spc="-13" dirty="0">
                <a:solidFill>
                  <a:sysClr val="windowText" lastClr="000000"/>
                </a:solidFill>
                <a:latin typeface="Tahoma"/>
                <a:cs typeface="Tahoma"/>
              </a:rPr>
              <a:t> </a:t>
            </a:r>
            <a:r>
              <a:rPr sz="759" kern="0" spc="25" dirty="0">
                <a:solidFill>
                  <a:sysClr val="windowText" lastClr="000000"/>
                </a:solidFill>
                <a:latin typeface="Tahoma"/>
                <a:cs typeface="Tahoma"/>
              </a:rPr>
              <a:t>CCD </a:t>
            </a:r>
            <a:r>
              <a:rPr sz="759" kern="0" dirty="0">
                <a:solidFill>
                  <a:sysClr val="windowText" lastClr="000000"/>
                </a:solidFill>
                <a:latin typeface="Tahoma"/>
                <a:cs typeface="Tahoma"/>
              </a:rPr>
              <a:t>Joe</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Wyse,</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Shasta</a:t>
            </a:r>
            <a:r>
              <a:rPr sz="759" kern="0" spc="17" dirty="0">
                <a:solidFill>
                  <a:sysClr val="windowText" lastClr="000000"/>
                </a:solidFill>
                <a:latin typeface="Tahoma"/>
                <a:cs typeface="Tahoma"/>
              </a:rPr>
              <a:t> </a:t>
            </a:r>
            <a:r>
              <a:rPr sz="759" kern="0" spc="-8" dirty="0">
                <a:solidFill>
                  <a:sysClr val="windowText" lastClr="000000"/>
                </a:solidFill>
                <a:latin typeface="Tahoma"/>
                <a:cs typeface="Tahoma"/>
              </a:rPr>
              <a:t>College</a:t>
            </a:r>
            <a:endParaRPr sz="759" kern="0">
              <a:solidFill>
                <a:sysClr val="windowText" lastClr="000000"/>
              </a:solidFill>
              <a:latin typeface="Tahoma"/>
              <a:cs typeface="Tahoma"/>
            </a:endParaRPr>
          </a:p>
          <a:p>
            <a:pPr marL="34820" marR="603182" defTabSz="771388">
              <a:lnSpc>
                <a:spcPct val="132000"/>
              </a:lnSpc>
            </a:pPr>
            <a:r>
              <a:rPr sz="759" kern="0" dirty="0">
                <a:solidFill>
                  <a:sysClr val="windowText" lastClr="000000"/>
                </a:solidFill>
                <a:latin typeface="Tahoma"/>
                <a:cs typeface="Tahoma"/>
              </a:rPr>
              <a:t>TBD,</a:t>
            </a:r>
            <a:r>
              <a:rPr sz="759" kern="0" spc="-25" dirty="0">
                <a:solidFill>
                  <a:sysClr val="windowText" lastClr="000000"/>
                </a:solidFill>
                <a:latin typeface="Tahoma"/>
                <a:cs typeface="Tahoma"/>
              </a:rPr>
              <a:t> </a:t>
            </a:r>
            <a:r>
              <a:rPr sz="759" kern="0" dirty="0">
                <a:solidFill>
                  <a:sysClr val="windowText" lastClr="000000"/>
                </a:solidFill>
                <a:latin typeface="Tahoma"/>
                <a:cs typeface="Tahoma"/>
              </a:rPr>
              <a:t>Woodland</a:t>
            </a:r>
            <a:r>
              <a:rPr sz="759" kern="0" spc="-21" dirty="0">
                <a:solidFill>
                  <a:sysClr val="windowText" lastClr="000000"/>
                </a:solidFill>
                <a:latin typeface="Tahoma"/>
                <a:cs typeface="Tahoma"/>
              </a:rPr>
              <a:t> </a:t>
            </a:r>
            <a:r>
              <a:rPr sz="759" kern="0" spc="-8" dirty="0">
                <a:solidFill>
                  <a:sysClr val="windowText" lastClr="000000"/>
                </a:solidFill>
                <a:latin typeface="Tahoma"/>
                <a:cs typeface="Tahoma"/>
              </a:rPr>
              <a:t>College</a:t>
            </a:r>
            <a:r>
              <a:rPr sz="759" kern="0" spc="422" dirty="0">
                <a:solidFill>
                  <a:sysClr val="windowText" lastClr="000000"/>
                </a:solidFill>
                <a:latin typeface="Tahoma"/>
                <a:cs typeface="Tahoma"/>
              </a:rPr>
              <a:t> </a:t>
            </a:r>
            <a:r>
              <a:rPr sz="759" kern="0" spc="-8" dirty="0">
                <a:solidFill>
                  <a:sysClr val="windowText" lastClr="000000"/>
                </a:solidFill>
                <a:latin typeface="Tahoma"/>
                <a:cs typeface="Tahoma"/>
              </a:rPr>
              <a:t>Erik</a:t>
            </a:r>
            <a:r>
              <a:rPr sz="759" kern="0" spc="-42" dirty="0">
                <a:solidFill>
                  <a:sysClr val="windowText" lastClr="000000"/>
                </a:solidFill>
                <a:latin typeface="Tahoma"/>
                <a:cs typeface="Tahoma"/>
              </a:rPr>
              <a:t> </a:t>
            </a:r>
            <a:r>
              <a:rPr sz="759" kern="0" dirty="0">
                <a:solidFill>
                  <a:sysClr val="windowText" lastClr="000000"/>
                </a:solidFill>
                <a:latin typeface="Tahoma"/>
                <a:cs typeface="Tahoma"/>
              </a:rPr>
              <a:t>Shearer,</a:t>
            </a:r>
            <a:r>
              <a:rPr sz="759" kern="0" spc="-42" dirty="0">
                <a:solidFill>
                  <a:sysClr val="windowText" lastClr="000000"/>
                </a:solidFill>
                <a:latin typeface="Tahoma"/>
                <a:cs typeface="Tahoma"/>
              </a:rPr>
              <a:t> </a:t>
            </a:r>
            <a:r>
              <a:rPr sz="759" kern="0" dirty="0">
                <a:solidFill>
                  <a:sysClr val="windowText" lastClr="000000"/>
                </a:solidFill>
                <a:latin typeface="Tahoma"/>
                <a:cs typeface="Tahoma"/>
              </a:rPr>
              <a:t>Butte</a:t>
            </a:r>
            <a:r>
              <a:rPr sz="759" kern="0" spc="-38" dirty="0">
                <a:solidFill>
                  <a:sysClr val="windowText" lastClr="000000"/>
                </a:solidFill>
                <a:latin typeface="Tahoma"/>
                <a:cs typeface="Tahoma"/>
              </a:rPr>
              <a:t> </a:t>
            </a:r>
            <a:r>
              <a:rPr sz="759" kern="0" spc="-8" dirty="0">
                <a:solidFill>
                  <a:sysClr val="windowText" lastClr="000000"/>
                </a:solidFill>
                <a:latin typeface="Tahoma"/>
                <a:cs typeface="Tahoma"/>
              </a:rPr>
              <a:t>College </a:t>
            </a:r>
            <a:r>
              <a:rPr sz="759" kern="0" dirty="0">
                <a:solidFill>
                  <a:sysClr val="windowText" lastClr="000000"/>
                </a:solidFill>
                <a:latin typeface="Tahoma"/>
                <a:cs typeface="Tahoma"/>
              </a:rPr>
              <a:t>Amy</a:t>
            </a:r>
            <a:r>
              <a:rPr sz="759" kern="0" spc="-17" dirty="0">
                <a:solidFill>
                  <a:sysClr val="windowText" lastClr="000000"/>
                </a:solidFill>
                <a:latin typeface="Tahoma"/>
                <a:cs typeface="Tahoma"/>
              </a:rPr>
              <a:t> </a:t>
            </a:r>
            <a:r>
              <a:rPr sz="759" kern="0" dirty="0">
                <a:solidFill>
                  <a:sysClr val="windowText" lastClr="000000"/>
                </a:solidFill>
                <a:latin typeface="Tahoma"/>
                <a:cs typeface="Tahoma"/>
              </a:rPr>
              <a:t>Schulz,</a:t>
            </a:r>
            <a:r>
              <a:rPr sz="759" kern="0" spc="-17" dirty="0">
                <a:solidFill>
                  <a:sysClr val="windowText" lastClr="000000"/>
                </a:solidFill>
                <a:latin typeface="Tahoma"/>
                <a:cs typeface="Tahoma"/>
              </a:rPr>
              <a:t> </a:t>
            </a:r>
            <a:r>
              <a:rPr sz="759" kern="0" dirty="0">
                <a:solidFill>
                  <a:sysClr val="windowText" lastClr="000000"/>
                </a:solidFill>
                <a:latin typeface="Tahoma"/>
                <a:cs typeface="Tahoma"/>
              </a:rPr>
              <a:t>Sierra</a:t>
            </a:r>
            <a:r>
              <a:rPr sz="759" kern="0" spc="-13" dirty="0">
                <a:solidFill>
                  <a:sysClr val="windowText" lastClr="000000"/>
                </a:solidFill>
                <a:latin typeface="Tahoma"/>
                <a:cs typeface="Tahoma"/>
              </a:rPr>
              <a:t> </a:t>
            </a:r>
            <a:r>
              <a:rPr sz="759" kern="0" spc="-8" dirty="0">
                <a:solidFill>
                  <a:sysClr val="windowText" lastClr="000000"/>
                </a:solidFill>
                <a:latin typeface="Tahoma"/>
                <a:cs typeface="Tahoma"/>
              </a:rPr>
              <a:t>College</a:t>
            </a:r>
            <a:endParaRPr sz="759" kern="0">
              <a:solidFill>
                <a:sysClr val="windowText" lastClr="000000"/>
              </a:solidFill>
              <a:latin typeface="Tahoma"/>
              <a:cs typeface="Tahoma"/>
            </a:endParaRPr>
          </a:p>
          <a:p>
            <a:pPr marL="34820" defTabSz="771388">
              <a:spcBef>
                <a:spcPts val="291"/>
              </a:spcBef>
            </a:pPr>
            <a:r>
              <a:rPr sz="759" kern="0" dirty="0">
                <a:solidFill>
                  <a:sysClr val="windowText" lastClr="000000"/>
                </a:solidFill>
                <a:latin typeface="Tahoma"/>
                <a:cs typeface="Tahoma"/>
              </a:rPr>
              <a:t>Yanna</a:t>
            </a:r>
            <a:r>
              <a:rPr sz="759" kern="0" spc="-4" dirty="0">
                <a:solidFill>
                  <a:sysClr val="windowText" lastClr="000000"/>
                </a:solidFill>
                <a:latin typeface="Tahoma"/>
                <a:cs typeface="Tahoma"/>
              </a:rPr>
              <a:t> </a:t>
            </a:r>
            <a:r>
              <a:rPr sz="759" kern="0" spc="-21" dirty="0">
                <a:solidFill>
                  <a:sysClr val="windowText" lastClr="000000"/>
                </a:solidFill>
                <a:latin typeface="Tahoma"/>
                <a:cs typeface="Tahoma"/>
              </a:rPr>
              <a:t>Iatridis,</a:t>
            </a:r>
            <a:r>
              <a:rPr sz="759" kern="0" dirty="0">
                <a:solidFill>
                  <a:sysClr val="windowText" lastClr="000000"/>
                </a:solidFill>
                <a:latin typeface="Tahoma"/>
                <a:cs typeface="Tahoma"/>
              </a:rPr>
              <a:t> Shasta </a:t>
            </a:r>
            <a:r>
              <a:rPr sz="759" kern="0" spc="-8" dirty="0">
                <a:solidFill>
                  <a:sysClr val="windowText" lastClr="000000"/>
                </a:solidFill>
                <a:latin typeface="Tahoma"/>
                <a:cs typeface="Tahoma"/>
              </a:rPr>
              <a:t>College</a:t>
            </a:r>
            <a:endParaRPr sz="759" kern="0">
              <a:solidFill>
                <a:sysClr val="windowText" lastClr="000000"/>
              </a:solidFill>
              <a:latin typeface="Tahoma"/>
              <a:cs typeface="Tahoma"/>
            </a:endParaRPr>
          </a:p>
          <a:p>
            <a:pPr marL="34820" marR="4285" defTabSz="771388">
              <a:lnSpc>
                <a:spcPct val="132000"/>
              </a:lnSpc>
            </a:pPr>
            <a:r>
              <a:rPr sz="759" kern="0" dirty="0">
                <a:solidFill>
                  <a:sysClr val="windowText" lastClr="000000"/>
                </a:solidFill>
                <a:latin typeface="Tahoma"/>
                <a:cs typeface="Tahoma"/>
              </a:rPr>
              <a:t>Jeff</a:t>
            </a:r>
            <a:r>
              <a:rPr sz="759" kern="0" spc="-4" dirty="0">
                <a:solidFill>
                  <a:sysClr val="windowText" lastClr="000000"/>
                </a:solidFill>
                <a:latin typeface="Tahoma"/>
                <a:cs typeface="Tahoma"/>
              </a:rPr>
              <a:t> </a:t>
            </a:r>
            <a:r>
              <a:rPr sz="759" kern="0" dirty="0">
                <a:solidFill>
                  <a:sysClr val="windowText" lastClr="000000"/>
                </a:solidFill>
                <a:latin typeface="Tahoma"/>
                <a:cs typeface="Tahoma"/>
              </a:rPr>
              <a:t>Stephenson, American</a:t>
            </a:r>
            <a:r>
              <a:rPr sz="759" kern="0" spc="-4" dirty="0">
                <a:solidFill>
                  <a:sysClr val="windowText" lastClr="000000"/>
                </a:solidFill>
                <a:latin typeface="Tahoma"/>
                <a:cs typeface="Tahoma"/>
              </a:rPr>
              <a:t> </a:t>
            </a:r>
            <a:r>
              <a:rPr sz="759" kern="0" dirty="0">
                <a:solidFill>
                  <a:sysClr val="windowText" lastClr="000000"/>
                </a:solidFill>
                <a:latin typeface="Tahoma"/>
                <a:cs typeface="Tahoma"/>
              </a:rPr>
              <a:t>River </a:t>
            </a:r>
            <a:r>
              <a:rPr sz="759" kern="0" spc="-8" dirty="0">
                <a:solidFill>
                  <a:sysClr val="windowText" lastClr="000000"/>
                </a:solidFill>
                <a:latin typeface="Tahoma"/>
                <a:cs typeface="Tahoma"/>
              </a:rPr>
              <a:t>College </a:t>
            </a:r>
            <a:r>
              <a:rPr sz="759" kern="0" dirty="0">
                <a:solidFill>
                  <a:sysClr val="windowText" lastClr="000000"/>
                </a:solidFill>
                <a:latin typeface="Tahoma"/>
                <a:cs typeface="Tahoma"/>
              </a:rPr>
              <a:t>Char</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Perlas,</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College</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of</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the</a:t>
            </a:r>
            <a:r>
              <a:rPr sz="759" kern="0" spc="-13" dirty="0">
                <a:solidFill>
                  <a:sysClr val="windowText" lastClr="000000"/>
                </a:solidFill>
                <a:latin typeface="Tahoma"/>
                <a:cs typeface="Tahoma"/>
              </a:rPr>
              <a:t> </a:t>
            </a:r>
            <a:r>
              <a:rPr sz="759" kern="0" spc="-8" dirty="0">
                <a:solidFill>
                  <a:sysClr val="windowText" lastClr="000000"/>
                </a:solidFill>
                <a:latin typeface="Tahoma"/>
                <a:cs typeface="Tahoma"/>
              </a:rPr>
              <a:t>Siskiyous</a:t>
            </a:r>
            <a:r>
              <a:rPr sz="759" kern="0" spc="422" dirty="0">
                <a:solidFill>
                  <a:sysClr val="windowText" lastClr="000000"/>
                </a:solidFill>
                <a:latin typeface="Tahoma"/>
                <a:cs typeface="Tahoma"/>
              </a:rPr>
              <a:t> </a:t>
            </a:r>
            <a:r>
              <a:rPr sz="759" kern="0" dirty="0">
                <a:solidFill>
                  <a:sysClr val="windowText" lastClr="000000"/>
                </a:solidFill>
                <a:latin typeface="Tahoma"/>
                <a:cs typeface="Tahoma"/>
              </a:rPr>
              <a:t>Rick</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Haas,</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Cosumnes</a:t>
            </a:r>
            <a:r>
              <a:rPr sz="759" kern="0" spc="-8" dirty="0">
                <a:solidFill>
                  <a:sysClr val="windowText" lastClr="000000"/>
                </a:solidFill>
                <a:latin typeface="Tahoma"/>
                <a:cs typeface="Tahoma"/>
              </a:rPr>
              <a:t> </a:t>
            </a:r>
            <a:r>
              <a:rPr sz="759" kern="0" dirty="0">
                <a:solidFill>
                  <a:sysClr val="windowText" lastClr="000000"/>
                </a:solidFill>
                <a:latin typeface="Tahoma"/>
                <a:cs typeface="Tahoma"/>
              </a:rPr>
              <a:t>River</a:t>
            </a:r>
            <a:r>
              <a:rPr sz="759" kern="0" spc="-13" dirty="0">
                <a:solidFill>
                  <a:sysClr val="windowText" lastClr="000000"/>
                </a:solidFill>
                <a:latin typeface="Tahoma"/>
                <a:cs typeface="Tahoma"/>
              </a:rPr>
              <a:t> </a:t>
            </a:r>
            <a:r>
              <a:rPr sz="759" kern="0" spc="-8" dirty="0">
                <a:solidFill>
                  <a:sysClr val="windowText" lastClr="000000"/>
                </a:solidFill>
                <a:latin typeface="Tahoma"/>
                <a:cs typeface="Tahoma"/>
              </a:rPr>
              <a:t>College </a:t>
            </a:r>
            <a:r>
              <a:rPr sz="759" kern="0" dirty="0">
                <a:solidFill>
                  <a:sysClr val="windowText" lastClr="000000"/>
                </a:solidFill>
                <a:latin typeface="Tahoma"/>
                <a:cs typeface="Tahoma"/>
              </a:rPr>
              <a:t>Nicholas</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Petti,</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Mendocino</a:t>
            </a:r>
            <a:r>
              <a:rPr sz="759" kern="0" spc="21" dirty="0">
                <a:solidFill>
                  <a:sysClr val="windowText" lastClr="000000"/>
                </a:solidFill>
                <a:latin typeface="Tahoma"/>
                <a:cs typeface="Tahoma"/>
              </a:rPr>
              <a:t> </a:t>
            </a:r>
            <a:r>
              <a:rPr sz="759" kern="0" spc="-8" dirty="0">
                <a:solidFill>
                  <a:sysClr val="windowText" lastClr="000000"/>
                </a:solidFill>
                <a:latin typeface="Tahoma"/>
                <a:cs typeface="Tahoma"/>
              </a:rPr>
              <a:t>College</a:t>
            </a:r>
            <a:r>
              <a:rPr sz="759" kern="0" spc="422" dirty="0">
                <a:solidFill>
                  <a:sysClr val="windowText" lastClr="000000"/>
                </a:solidFill>
                <a:latin typeface="Tahoma"/>
                <a:cs typeface="Tahoma"/>
              </a:rPr>
              <a:t>  </a:t>
            </a:r>
            <a:r>
              <a:rPr sz="759" kern="0" dirty="0">
                <a:solidFill>
                  <a:sysClr val="windowText" lastClr="000000"/>
                </a:solidFill>
                <a:latin typeface="Tahoma"/>
                <a:cs typeface="Tahoma"/>
              </a:rPr>
              <a:t>Tanya</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Meyer,</a:t>
            </a:r>
            <a:r>
              <a:rPr sz="759" kern="0" spc="-8" dirty="0">
                <a:solidFill>
                  <a:sysClr val="windowText" lastClr="000000"/>
                </a:solidFill>
                <a:latin typeface="Tahoma"/>
                <a:cs typeface="Tahoma"/>
              </a:rPr>
              <a:t> </a:t>
            </a:r>
            <a:r>
              <a:rPr sz="759" kern="0" dirty="0">
                <a:solidFill>
                  <a:sysClr val="windowText" lastClr="000000"/>
                </a:solidFill>
                <a:latin typeface="Tahoma"/>
                <a:cs typeface="Tahoma"/>
              </a:rPr>
              <a:t>Feather</a:t>
            </a:r>
            <a:r>
              <a:rPr sz="759" kern="0" spc="-8" dirty="0">
                <a:solidFill>
                  <a:sysClr val="windowText" lastClr="000000"/>
                </a:solidFill>
                <a:latin typeface="Tahoma"/>
                <a:cs typeface="Tahoma"/>
              </a:rPr>
              <a:t> </a:t>
            </a:r>
            <a:r>
              <a:rPr sz="759" kern="0" spc="-17" dirty="0">
                <a:solidFill>
                  <a:sysClr val="windowText" lastClr="000000"/>
                </a:solidFill>
                <a:latin typeface="Tahoma"/>
                <a:cs typeface="Tahoma"/>
              </a:rPr>
              <a:t>River</a:t>
            </a:r>
            <a:endParaRPr sz="759" kern="0">
              <a:solidFill>
                <a:sysClr val="windowText" lastClr="000000"/>
              </a:solidFill>
              <a:latin typeface="Tahoma"/>
              <a:cs typeface="Tahoma"/>
            </a:endParaRPr>
          </a:p>
          <a:p>
            <a:pPr marL="34820" marR="913880" defTabSz="771388">
              <a:lnSpc>
                <a:spcPct val="132000"/>
              </a:lnSpc>
            </a:pPr>
            <a:r>
              <a:rPr sz="759" kern="0" dirty="0">
                <a:solidFill>
                  <a:sysClr val="windowText" lastClr="000000"/>
                </a:solidFill>
                <a:latin typeface="Tahoma"/>
                <a:cs typeface="Tahoma"/>
              </a:rPr>
              <a:t>Aaron</a:t>
            </a:r>
            <a:r>
              <a:rPr sz="759" kern="0" spc="-21" dirty="0">
                <a:solidFill>
                  <a:sysClr val="windowText" lastClr="000000"/>
                </a:solidFill>
                <a:latin typeface="Tahoma"/>
                <a:cs typeface="Tahoma"/>
              </a:rPr>
              <a:t> </a:t>
            </a:r>
            <a:r>
              <a:rPr sz="759" kern="0" spc="-8" dirty="0">
                <a:solidFill>
                  <a:sysClr val="windowText" lastClr="000000"/>
                </a:solidFill>
                <a:latin typeface="Tahoma"/>
                <a:cs typeface="Tahoma"/>
              </a:rPr>
              <a:t>Wilcher,</a:t>
            </a:r>
            <a:r>
              <a:rPr sz="759" kern="0" spc="-17" dirty="0">
                <a:solidFill>
                  <a:sysClr val="windowText" lastClr="000000"/>
                </a:solidFill>
                <a:latin typeface="Tahoma"/>
                <a:cs typeface="Tahoma"/>
              </a:rPr>
              <a:t> </a:t>
            </a:r>
            <a:r>
              <a:rPr sz="759" kern="0" spc="-21" dirty="0">
                <a:solidFill>
                  <a:sysClr val="windowText" lastClr="000000"/>
                </a:solidFill>
                <a:latin typeface="Tahoma"/>
                <a:cs typeface="Tahoma"/>
              </a:rPr>
              <a:t>COE </a:t>
            </a:r>
            <a:r>
              <a:rPr sz="759" kern="0" dirty="0">
                <a:solidFill>
                  <a:sysClr val="windowText" lastClr="000000"/>
                </a:solidFill>
                <a:latin typeface="Tahoma"/>
                <a:cs typeface="Tahoma"/>
              </a:rPr>
              <a:t>Sara</a:t>
            </a:r>
            <a:r>
              <a:rPr sz="759" kern="0" spc="-17" dirty="0">
                <a:solidFill>
                  <a:sysClr val="windowText" lastClr="000000"/>
                </a:solidFill>
                <a:latin typeface="Tahoma"/>
                <a:cs typeface="Tahoma"/>
              </a:rPr>
              <a:t> </a:t>
            </a:r>
            <a:r>
              <a:rPr sz="759" kern="0" spc="-8" dirty="0">
                <a:solidFill>
                  <a:sysClr val="windowText" lastClr="000000"/>
                </a:solidFill>
                <a:latin typeface="Tahoma"/>
                <a:cs typeface="Tahoma"/>
              </a:rPr>
              <a:t>Phillips,</a:t>
            </a:r>
            <a:r>
              <a:rPr sz="759" kern="0" spc="-17" dirty="0">
                <a:solidFill>
                  <a:sysClr val="windowText" lastClr="000000"/>
                </a:solidFill>
                <a:latin typeface="Tahoma"/>
                <a:cs typeface="Tahoma"/>
              </a:rPr>
              <a:t> </a:t>
            </a:r>
            <a:r>
              <a:rPr sz="759" kern="0" spc="-21" dirty="0">
                <a:solidFill>
                  <a:sysClr val="windowText" lastClr="000000"/>
                </a:solidFill>
                <a:latin typeface="Tahoma"/>
                <a:cs typeface="Tahoma"/>
              </a:rPr>
              <a:t>COE</a:t>
            </a:r>
            <a:endParaRPr sz="759" kern="0">
              <a:solidFill>
                <a:sysClr val="windowText" lastClr="000000"/>
              </a:solidFill>
              <a:latin typeface="Tahoma"/>
              <a:cs typeface="Tahoma"/>
            </a:endParaRPr>
          </a:p>
          <a:p>
            <a:pPr marL="34820" marR="393194" defTabSz="771388">
              <a:lnSpc>
                <a:spcPct val="132000"/>
              </a:lnSpc>
            </a:pPr>
            <a:r>
              <a:rPr sz="759" kern="0" dirty="0">
                <a:solidFill>
                  <a:sysClr val="windowText" lastClr="000000"/>
                </a:solidFill>
                <a:latin typeface="Tahoma"/>
                <a:cs typeface="Tahoma"/>
              </a:rPr>
              <a:t>Roy</a:t>
            </a:r>
            <a:r>
              <a:rPr sz="759" kern="0" spc="-13" dirty="0">
                <a:solidFill>
                  <a:sysClr val="windowText" lastClr="000000"/>
                </a:solidFill>
                <a:latin typeface="Tahoma"/>
                <a:cs typeface="Tahoma"/>
              </a:rPr>
              <a:t> </a:t>
            </a:r>
            <a:r>
              <a:rPr sz="759" kern="0" spc="-8" dirty="0">
                <a:solidFill>
                  <a:sysClr val="windowText" lastClr="000000"/>
                </a:solidFill>
                <a:latin typeface="Tahoma"/>
                <a:cs typeface="Tahoma"/>
              </a:rPr>
              <a:t>Kim, </a:t>
            </a:r>
            <a:r>
              <a:rPr sz="759" kern="0" dirty="0">
                <a:solidFill>
                  <a:sysClr val="windowText" lastClr="000000"/>
                </a:solidFill>
                <a:latin typeface="Tahoma"/>
                <a:cs typeface="Tahoma"/>
              </a:rPr>
              <a:t>SETA/Sac</a:t>
            </a:r>
            <a:r>
              <a:rPr sz="759" kern="0" spc="-8" dirty="0">
                <a:solidFill>
                  <a:sysClr val="windowText" lastClr="000000"/>
                </a:solidFill>
                <a:latin typeface="Tahoma"/>
                <a:cs typeface="Tahoma"/>
              </a:rPr>
              <a:t> </a:t>
            </a:r>
            <a:r>
              <a:rPr sz="759" kern="0" spc="-17" dirty="0">
                <a:solidFill>
                  <a:sysClr val="windowText" lastClr="000000"/>
                </a:solidFill>
                <a:latin typeface="Tahoma"/>
                <a:cs typeface="Tahoma"/>
              </a:rPr>
              <a:t>Works</a:t>
            </a:r>
            <a:r>
              <a:rPr sz="759" kern="0" spc="422" dirty="0">
                <a:solidFill>
                  <a:sysClr val="windowText" lastClr="000000"/>
                </a:solidFill>
                <a:latin typeface="Tahoma"/>
                <a:cs typeface="Tahoma"/>
              </a:rPr>
              <a:t> </a:t>
            </a:r>
            <a:r>
              <a:rPr sz="759" kern="0" dirty="0">
                <a:solidFill>
                  <a:sysClr val="windowText" lastClr="000000"/>
                </a:solidFill>
                <a:latin typeface="Tahoma"/>
                <a:cs typeface="Tahoma"/>
              </a:rPr>
              <a:t>Frank</a:t>
            </a:r>
            <a:r>
              <a:rPr sz="759" kern="0" spc="-25" dirty="0">
                <a:solidFill>
                  <a:sysClr val="windowText" lastClr="000000"/>
                </a:solidFill>
                <a:latin typeface="Tahoma"/>
                <a:cs typeface="Tahoma"/>
              </a:rPr>
              <a:t> </a:t>
            </a:r>
            <a:r>
              <a:rPr sz="759" kern="0" dirty="0">
                <a:solidFill>
                  <a:sysClr val="windowText" lastClr="000000"/>
                </a:solidFill>
                <a:latin typeface="Tahoma"/>
                <a:cs typeface="Tahoma"/>
              </a:rPr>
              <a:t>Gerdeman,</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Lake</a:t>
            </a:r>
            <a:r>
              <a:rPr sz="759" kern="0" spc="-25" dirty="0">
                <a:solidFill>
                  <a:sysClr val="windowText" lastClr="000000"/>
                </a:solidFill>
                <a:latin typeface="Tahoma"/>
                <a:cs typeface="Tahoma"/>
              </a:rPr>
              <a:t> </a:t>
            </a:r>
            <a:r>
              <a:rPr sz="759" kern="0" spc="-17" dirty="0">
                <a:solidFill>
                  <a:sysClr val="windowText" lastClr="000000"/>
                </a:solidFill>
                <a:latin typeface="Tahoma"/>
                <a:cs typeface="Tahoma"/>
              </a:rPr>
              <a:t>Tahoe </a:t>
            </a:r>
            <a:r>
              <a:rPr sz="759" kern="0" dirty="0">
                <a:solidFill>
                  <a:sysClr val="windowText" lastClr="000000"/>
                </a:solidFill>
                <a:latin typeface="Tahoma"/>
                <a:cs typeface="Tahoma"/>
              </a:rPr>
              <a:t>Josh</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Sweigert,</a:t>
            </a:r>
            <a:r>
              <a:rPr sz="759" kern="0" spc="13" dirty="0">
                <a:solidFill>
                  <a:sysClr val="windowText" lastClr="000000"/>
                </a:solidFill>
                <a:latin typeface="Tahoma"/>
                <a:cs typeface="Tahoma"/>
              </a:rPr>
              <a:t> </a:t>
            </a:r>
            <a:r>
              <a:rPr sz="759" kern="0" dirty="0">
                <a:solidFill>
                  <a:sysClr val="windowText" lastClr="000000"/>
                </a:solidFill>
                <a:latin typeface="Tahoma"/>
                <a:cs typeface="Tahoma"/>
              </a:rPr>
              <a:t>Lake</a:t>
            </a:r>
            <a:r>
              <a:rPr sz="759" kern="0" spc="13" dirty="0">
                <a:solidFill>
                  <a:sysClr val="windowText" lastClr="000000"/>
                </a:solidFill>
                <a:latin typeface="Tahoma"/>
                <a:cs typeface="Tahoma"/>
              </a:rPr>
              <a:t> </a:t>
            </a:r>
            <a:r>
              <a:rPr sz="759" kern="0" spc="-17" dirty="0">
                <a:solidFill>
                  <a:sysClr val="windowText" lastClr="000000"/>
                </a:solidFill>
                <a:latin typeface="Tahoma"/>
                <a:cs typeface="Tahoma"/>
              </a:rPr>
              <a:t>Tahoe </a:t>
            </a:r>
            <a:r>
              <a:rPr sz="759" kern="0" dirty="0">
                <a:solidFill>
                  <a:sysClr val="windowText" lastClr="000000"/>
                </a:solidFill>
                <a:latin typeface="Tahoma"/>
                <a:cs typeface="Tahoma"/>
              </a:rPr>
              <a:t>Pamela</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Heston,</a:t>
            </a:r>
            <a:r>
              <a:rPr sz="759" kern="0" spc="-21" dirty="0">
                <a:solidFill>
                  <a:sysClr val="windowText" lastClr="000000"/>
                </a:solidFill>
                <a:latin typeface="Tahoma"/>
                <a:cs typeface="Tahoma"/>
              </a:rPr>
              <a:t> </a:t>
            </a:r>
            <a:r>
              <a:rPr sz="759" kern="0" spc="-8" dirty="0">
                <a:solidFill>
                  <a:sysClr val="windowText" lastClr="000000"/>
                </a:solidFill>
                <a:latin typeface="Tahoma"/>
                <a:cs typeface="Tahoma"/>
              </a:rPr>
              <a:t>Mendocino </a:t>
            </a:r>
            <a:r>
              <a:rPr sz="759" kern="0" dirty="0">
                <a:solidFill>
                  <a:sysClr val="windowText" lastClr="000000"/>
                </a:solidFill>
                <a:latin typeface="Tahoma"/>
                <a:cs typeface="Tahoma"/>
              </a:rPr>
              <a:t>Michael</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Jackson,</a:t>
            </a:r>
            <a:r>
              <a:rPr sz="759" kern="0" spc="21" dirty="0">
                <a:solidFill>
                  <a:sysClr val="windowText" lastClr="000000"/>
                </a:solidFill>
                <a:latin typeface="Tahoma"/>
                <a:cs typeface="Tahoma"/>
              </a:rPr>
              <a:t> </a:t>
            </a:r>
            <a:r>
              <a:rPr sz="759" kern="0" dirty="0">
                <a:solidFill>
                  <a:sysClr val="windowText" lastClr="000000"/>
                </a:solidFill>
                <a:latin typeface="Tahoma"/>
                <a:cs typeface="Tahoma"/>
              </a:rPr>
              <a:t>Sierra</a:t>
            </a:r>
            <a:r>
              <a:rPr sz="759" kern="0" spc="21" dirty="0">
                <a:solidFill>
                  <a:sysClr val="windowText" lastClr="000000"/>
                </a:solidFill>
                <a:latin typeface="Tahoma"/>
                <a:cs typeface="Tahoma"/>
              </a:rPr>
              <a:t> </a:t>
            </a:r>
            <a:r>
              <a:rPr sz="759" kern="0" spc="-8" dirty="0">
                <a:solidFill>
                  <a:sysClr val="windowText" lastClr="000000"/>
                </a:solidFill>
                <a:latin typeface="Tahoma"/>
                <a:cs typeface="Tahoma"/>
              </a:rPr>
              <a:t>College</a:t>
            </a:r>
            <a:endParaRPr sz="759" kern="0">
              <a:solidFill>
                <a:sysClr val="windowText" lastClr="000000"/>
              </a:solidFill>
              <a:latin typeface="Tahoma"/>
              <a:cs typeface="Tahoma"/>
            </a:endParaRPr>
          </a:p>
          <a:p>
            <a:pPr marL="10714" defTabSz="771388">
              <a:spcBef>
                <a:spcPts val="734"/>
              </a:spcBef>
            </a:pPr>
            <a:r>
              <a:rPr sz="1012" b="1" kern="0" spc="-25" dirty="0">
                <a:solidFill>
                  <a:srgbClr val="313131"/>
                </a:solidFill>
                <a:latin typeface="Tahoma"/>
                <a:cs typeface="Tahoma"/>
              </a:rPr>
              <a:t>Employer </a:t>
            </a:r>
            <a:r>
              <a:rPr sz="1012" b="1" kern="0" spc="-8" dirty="0">
                <a:solidFill>
                  <a:srgbClr val="313131"/>
                </a:solidFill>
                <a:latin typeface="Tahoma"/>
                <a:cs typeface="Tahoma"/>
              </a:rPr>
              <a:t>Engagement</a:t>
            </a:r>
            <a:endParaRPr sz="1012" kern="0">
              <a:solidFill>
                <a:sysClr val="windowText" lastClr="000000"/>
              </a:solidFill>
              <a:latin typeface="Tahoma"/>
              <a:cs typeface="Tahoma"/>
            </a:endParaRPr>
          </a:p>
          <a:p>
            <a:pPr marL="10714" defTabSz="771388">
              <a:spcBef>
                <a:spcPts val="557"/>
              </a:spcBef>
            </a:pPr>
            <a:r>
              <a:rPr sz="759" kern="0" dirty="0">
                <a:solidFill>
                  <a:srgbClr val="313131"/>
                </a:solidFill>
                <a:latin typeface="Tahoma"/>
                <a:cs typeface="Tahoma"/>
              </a:rPr>
              <a:t>Wendy</a:t>
            </a:r>
            <a:r>
              <a:rPr sz="759" kern="0" spc="-30" dirty="0">
                <a:solidFill>
                  <a:srgbClr val="313131"/>
                </a:solidFill>
                <a:latin typeface="Tahoma"/>
                <a:cs typeface="Tahoma"/>
              </a:rPr>
              <a:t> </a:t>
            </a:r>
            <a:r>
              <a:rPr sz="759" kern="0" dirty="0">
                <a:solidFill>
                  <a:srgbClr val="313131"/>
                </a:solidFill>
                <a:latin typeface="Tahoma"/>
                <a:cs typeface="Tahoma"/>
              </a:rPr>
              <a:t>Porter,</a:t>
            </a:r>
            <a:r>
              <a:rPr sz="759" kern="0" spc="-25" dirty="0">
                <a:solidFill>
                  <a:srgbClr val="313131"/>
                </a:solidFill>
                <a:latin typeface="Tahoma"/>
                <a:cs typeface="Tahoma"/>
              </a:rPr>
              <a:t> </a:t>
            </a:r>
            <a:r>
              <a:rPr sz="759" kern="0" spc="-8" dirty="0">
                <a:solidFill>
                  <a:srgbClr val="313131"/>
                </a:solidFill>
                <a:latin typeface="Tahoma"/>
                <a:cs typeface="Tahoma"/>
              </a:rPr>
              <a:t>Generalist</a:t>
            </a:r>
            <a:endParaRPr sz="759" kern="0">
              <a:solidFill>
                <a:sysClr val="windowText" lastClr="000000"/>
              </a:solidFill>
              <a:latin typeface="Tahoma"/>
              <a:cs typeface="Tahoma"/>
            </a:endParaRPr>
          </a:p>
          <a:p>
            <a:pPr marL="10714" marR="370158" defTabSz="771388">
              <a:lnSpc>
                <a:spcPct val="132000"/>
              </a:lnSpc>
            </a:pPr>
            <a:r>
              <a:rPr sz="759" kern="0" dirty="0">
                <a:solidFill>
                  <a:srgbClr val="313131"/>
                </a:solidFill>
                <a:latin typeface="Tahoma"/>
                <a:cs typeface="Tahoma"/>
              </a:rPr>
              <a:t>Josh</a:t>
            </a:r>
            <a:r>
              <a:rPr sz="759" kern="0" spc="-8" dirty="0">
                <a:solidFill>
                  <a:srgbClr val="313131"/>
                </a:solidFill>
                <a:latin typeface="Tahoma"/>
                <a:cs typeface="Tahoma"/>
              </a:rPr>
              <a:t> </a:t>
            </a:r>
            <a:r>
              <a:rPr sz="759" kern="0" dirty="0">
                <a:solidFill>
                  <a:srgbClr val="313131"/>
                </a:solidFill>
                <a:latin typeface="Tahoma"/>
                <a:cs typeface="Tahoma"/>
              </a:rPr>
              <a:t>Sweigert,</a:t>
            </a:r>
            <a:r>
              <a:rPr sz="759" kern="0" spc="-4" dirty="0">
                <a:solidFill>
                  <a:srgbClr val="313131"/>
                </a:solidFill>
                <a:latin typeface="Tahoma"/>
                <a:cs typeface="Tahoma"/>
              </a:rPr>
              <a:t> </a:t>
            </a:r>
            <a:r>
              <a:rPr sz="759" kern="0" dirty="0">
                <a:solidFill>
                  <a:srgbClr val="313131"/>
                </a:solidFill>
                <a:latin typeface="Tahoma"/>
                <a:cs typeface="Tahoma"/>
              </a:rPr>
              <a:t>RHT</a:t>
            </a:r>
            <a:r>
              <a:rPr sz="759" kern="0" spc="-4" dirty="0">
                <a:solidFill>
                  <a:srgbClr val="313131"/>
                </a:solidFill>
                <a:latin typeface="Tahoma"/>
                <a:cs typeface="Tahoma"/>
              </a:rPr>
              <a:t> </a:t>
            </a:r>
            <a:r>
              <a:rPr sz="759" kern="0" dirty="0">
                <a:solidFill>
                  <a:srgbClr val="313131"/>
                </a:solidFill>
                <a:latin typeface="Tahoma"/>
                <a:cs typeface="Tahoma"/>
              </a:rPr>
              <a:t>and</a:t>
            </a:r>
            <a:r>
              <a:rPr sz="759" kern="0" spc="-4" dirty="0">
                <a:solidFill>
                  <a:srgbClr val="313131"/>
                </a:solidFill>
                <a:latin typeface="Tahoma"/>
                <a:cs typeface="Tahoma"/>
              </a:rPr>
              <a:t> </a:t>
            </a:r>
            <a:r>
              <a:rPr sz="759" kern="0" spc="-8" dirty="0">
                <a:solidFill>
                  <a:srgbClr val="313131"/>
                </a:solidFill>
                <a:latin typeface="Tahoma"/>
                <a:cs typeface="Tahoma"/>
              </a:rPr>
              <a:t>Ag/WET </a:t>
            </a:r>
            <a:r>
              <a:rPr sz="759" kern="0" dirty="0">
                <a:solidFill>
                  <a:srgbClr val="313131"/>
                </a:solidFill>
                <a:latin typeface="Tahoma"/>
                <a:cs typeface="Tahoma"/>
              </a:rPr>
              <a:t>Pamela</a:t>
            </a:r>
            <a:r>
              <a:rPr sz="759" kern="0" spc="-21" dirty="0">
                <a:solidFill>
                  <a:srgbClr val="313131"/>
                </a:solidFill>
                <a:latin typeface="Tahoma"/>
                <a:cs typeface="Tahoma"/>
              </a:rPr>
              <a:t> </a:t>
            </a:r>
            <a:r>
              <a:rPr sz="759" kern="0" dirty="0">
                <a:solidFill>
                  <a:srgbClr val="313131"/>
                </a:solidFill>
                <a:latin typeface="Tahoma"/>
                <a:cs typeface="Tahoma"/>
              </a:rPr>
              <a:t>Heston,</a:t>
            </a:r>
            <a:r>
              <a:rPr sz="759" kern="0" spc="-21" dirty="0">
                <a:solidFill>
                  <a:srgbClr val="313131"/>
                </a:solidFill>
                <a:latin typeface="Tahoma"/>
                <a:cs typeface="Tahoma"/>
              </a:rPr>
              <a:t> </a:t>
            </a:r>
            <a:r>
              <a:rPr sz="759" kern="0" spc="-8" dirty="0">
                <a:solidFill>
                  <a:srgbClr val="313131"/>
                </a:solidFill>
                <a:latin typeface="Tahoma"/>
                <a:cs typeface="Tahoma"/>
              </a:rPr>
              <a:t>Generalist</a:t>
            </a:r>
            <a:endParaRPr sz="759" kern="0">
              <a:solidFill>
                <a:sysClr val="windowText" lastClr="000000"/>
              </a:solidFill>
              <a:latin typeface="Tahoma"/>
              <a:cs typeface="Tahoma"/>
            </a:endParaRPr>
          </a:p>
          <a:p>
            <a:pPr marL="10714" marR="511580" defTabSz="771388">
              <a:lnSpc>
                <a:spcPct val="132000"/>
              </a:lnSpc>
            </a:pPr>
            <a:r>
              <a:rPr sz="759" kern="0" dirty="0">
                <a:solidFill>
                  <a:srgbClr val="313131"/>
                </a:solidFill>
                <a:latin typeface="Tahoma"/>
                <a:cs typeface="Tahoma"/>
              </a:rPr>
              <a:t>Molly </a:t>
            </a:r>
            <a:r>
              <a:rPr sz="759" kern="0" spc="-8" dirty="0">
                <a:solidFill>
                  <a:srgbClr val="313131"/>
                </a:solidFill>
                <a:latin typeface="Tahoma"/>
                <a:cs typeface="Tahoma"/>
              </a:rPr>
              <a:t>Stimpel,</a:t>
            </a:r>
            <a:r>
              <a:rPr sz="759" kern="0" spc="4" dirty="0">
                <a:solidFill>
                  <a:srgbClr val="313131"/>
                </a:solidFill>
                <a:latin typeface="Tahoma"/>
                <a:cs typeface="Tahoma"/>
              </a:rPr>
              <a:t> </a:t>
            </a:r>
            <a:r>
              <a:rPr sz="759" kern="0" spc="-8" dirty="0">
                <a:solidFill>
                  <a:srgbClr val="313131"/>
                </a:solidFill>
                <a:latin typeface="Tahoma"/>
                <a:cs typeface="Tahoma"/>
              </a:rPr>
              <a:t>Generalist </a:t>
            </a:r>
            <a:r>
              <a:rPr sz="759" kern="0" dirty="0">
                <a:solidFill>
                  <a:srgbClr val="313131"/>
                </a:solidFill>
                <a:latin typeface="Tahoma"/>
                <a:cs typeface="Tahoma"/>
              </a:rPr>
              <a:t>Alena</a:t>
            </a:r>
            <a:r>
              <a:rPr sz="759" kern="0" spc="-42" dirty="0">
                <a:solidFill>
                  <a:srgbClr val="313131"/>
                </a:solidFill>
                <a:latin typeface="Tahoma"/>
                <a:cs typeface="Tahoma"/>
              </a:rPr>
              <a:t> </a:t>
            </a:r>
            <a:r>
              <a:rPr sz="759" kern="0" dirty="0">
                <a:solidFill>
                  <a:srgbClr val="313131"/>
                </a:solidFill>
                <a:latin typeface="Tahoma"/>
                <a:cs typeface="Tahoma"/>
              </a:rPr>
              <a:t>Anberg,</a:t>
            </a:r>
            <a:r>
              <a:rPr sz="759" kern="0" spc="-42" dirty="0">
                <a:solidFill>
                  <a:srgbClr val="313131"/>
                </a:solidFill>
                <a:latin typeface="Tahoma"/>
                <a:cs typeface="Tahoma"/>
              </a:rPr>
              <a:t> </a:t>
            </a:r>
            <a:r>
              <a:rPr sz="759" kern="0" spc="-8" dirty="0">
                <a:solidFill>
                  <a:srgbClr val="313131"/>
                </a:solidFill>
                <a:latin typeface="Tahoma"/>
                <a:cs typeface="Tahoma"/>
              </a:rPr>
              <a:t>ICT</a:t>
            </a:r>
            <a:r>
              <a:rPr sz="759" kern="0" spc="-38" dirty="0">
                <a:solidFill>
                  <a:srgbClr val="313131"/>
                </a:solidFill>
                <a:latin typeface="Tahoma"/>
                <a:cs typeface="Tahoma"/>
              </a:rPr>
              <a:t> </a:t>
            </a:r>
            <a:r>
              <a:rPr sz="759" kern="0" spc="-42" dirty="0">
                <a:solidFill>
                  <a:srgbClr val="313131"/>
                </a:solidFill>
                <a:latin typeface="Tahoma"/>
                <a:cs typeface="Tahoma"/>
              </a:rPr>
              <a:t>&amp; </a:t>
            </a:r>
            <a:r>
              <a:rPr sz="759" kern="0" spc="-8" dirty="0">
                <a:solidFill>
                  <a:srgbClr val="313131"/>
                </a:solidFill>
                <a:latin typeface="Tahoma"/>
                <a:cs typeface="Tahoma"/>
              </a:rPr>
              <a:t>Business </a:t>
            </a:r>
            <a:r>
              <a:rPr sz="759" kern="0" dirty="0">
                <a:solidFill>
                  <a:srgbClr val="313131"/>
                </a:solidFill>
                <a:latin typeface="Tahoma"/>
                <a:cs typeface="Tahoma"/>
              </a:rPr>
              <a:t>Gabe </a:t>
            </a:r>
            <a:r>
              <a:rPr sz="759" kern="0" spc="-8" dirty="0">
                <a:solidFill>
                  <a:srgbClr val="313131"/>
                </a:solidFill>
                <a:latin typeface="Tahoma"/>
                <a:cs typeface="Tahoma"/>
              </a:rPr>
              <a:t>Miller,</a:t>
            </a:r>
            <a:r>
              <a:rPr sz="759" kern="0" dirty="0">
                <a:solidFill>
                  <a:srgbClr val="313131"/>
                </a:solidFill>
                <a:latin typeface="Tahoma"/>
                <a:cs typeface="Tahoma"/>
              </a:rPr>
              <a:t> </a:t>
            </a:r>
            <a:r>
              <a:rPr sz="759" kern="0" spc="-8" dirty="0">
                <a:solidFill>
                  <a:srgbClr val="313131"/>
                </a:solidFill>
                <a:latin typeface="Tahoma"/>
                <a:cs typeface="Tahoma"/>
              </a:rPr>
              <a:t>Generalist</a:t>
            </a:r>
            <a:endParaRPr sz="759" kern="0">
              <a:solidFill>
                <a:sysClr val="windowText" lastClr="000000"/>
              </a:solidFill>
              <a:latin typeface="Tahoma"/>
              <a:cs typeface="Tahoma"/>
            </a:endParaRPr>
          </a:p>
          <a:p>
            <a:pPr marL="10714" marR="568899" defTabSz="771388">
              <a:lnSpc>
                <a:spcPct val="132000"/>
              </a:lnSpc>
            </a:pPr>
            <a:r>
              <a:rPr sz="759" kern="0" spc="-8" dirty="0">
                <a:solidFill>
                  <a:srgbClr val="313131"/>
                </a:solidFill>
                <a:latin typeface="Tahoma"/>
                <a:cs typeface="Tahoma"/>
              </a:rPr>
              <a:t>Emily</a:t>
            </a:r>
            <a:r>
              <a:rPr sz="759" kern="0" spc="-17" dirty="0">
                <a:solidFill>
                  <a:srgbClr val="313131"/>
                </a:solidFill>
                <a:latin typeface="Tahoma"/>
                <a:cs typeface="Tahoma"/>
              </a:rPr>
              <a:t> </a:t>
            </a:r>
            <a:r>
              <a:rPr sz="759" kern="0" dirty="0">
                <a:solidFill>
                  <a:srgbClr val="313131"/>
                </a:solidFill>
                <a:latin typeface="Tahoma"/>
                <a:cs typeface="Tahoma"/>
              </a:rPr>
              <a:t>Purificacao,</a:t>
            </a:r>
            <a:r>
              <a:rPr sz="759" kern="0" spc="-13" dirty="0">
                <a:solidFill>
                  <a:srgbClr val="313131"/>
                </a:solidFill>
                <a:latin typeface="Tahoma"/>
                <a:cs typeface="Tahoma"/>
              </a:rPr>
              <a:t> </a:t>
            </a:r>
            <a:r>
              <a:rPr sz="759" kern="0" spc="-8" dirty="0">
                <a:solidFill>
                  <a:srgbClr val="313131"/>
                </a:solidFill>
                <a:latin typeface="Tahoma"/>
                <a:cs typeface="Tahoma"/>
              </a:rPr>
              <a:t>Generalist </a:t>
            </a:r>
            <a:r>
              <a:rPr sz="759" kern="0" dirty="0">
                <a:solidFill>
                  <a:srgbClr val="313131"/>
                </a:solidFill>
                <a:latin typeface="Tahoma"/>
                <a:cs typeface="Tahoma"/>
              </a:rPr>
              <a:t>Shinder</a:t>
            </a:r>
            <a:r>
              <a:rPr sz="759" kern="0" spc="-25" dirty="0">
                <a:solidFill>
                  <a:srgbClr val="313131"/>
                </a:solidFill>
                <a:latin typeface="Tahoma"/>
                <a:cs typeface="Tahoma"/>
              </a:rPr>
              <a:t> </a:t>
            </a:r>
            <a:r>
              <a:rPr sz="759" kern="0" spc="-17" dirty="0">
                <a:solidFill>
                  <a:srgbClr val="313131"/>
                </a:solidFill>
                <a:latin typeface="Tahoma"/>
                <a:cs typeface="Tahoma"/>
              </a:rPr>
              <a:t>Gill,</a:t>
            </a:r>
            <a:r>
              <a:rPr sz="759" kern="0" spc="-21" dirty="0">
                <a:solidFill>
                  <a:srgbClr val="313131"/>
                </a:solidFill>
                <a:latin typeface="Tahoma"/>
                <a:cs typeface="Tahoma"/>
              </a:rPr>
              <a:t> ECU</a:t>
            </a:r>
            <a:endParaRPr sz="759" kern="0">
              <a:solidFill>
                <a:sysClr val="windowText" lastClr="000000"/>
              </a:solidFill>
              <a:latin typeface="Tahoma"/>
              <a:cs typeface="Tahoma"/>
            </a:endParaRPr>
          </a:p>
          <a:p>
            <a:pPr marL="10714" defTabSz="771388">
              <a:spcBef>
                <a:spcPts val="291"/>
              </a:spcBef>
            </a:pPr>
            <a:r>
              <a:rPr sz="759" kern="0" dirty="0">
                <a:solidFill>
                  <a:srgbClr val="313131"/>
                </a:solidFill>
                <a:latin typeface="Tahoma"/>
                <a:cs typeface="Tahoma"/>
              </a:rPr>
              <a:t>Karen</a:t>
            </a:r>
            <a:r>
              <a:rPr sz="759" kern="0" spc="-30" dirty="0">
                <a:solidFill>
                  <a:srgbClr val="313131"/>
                </a:solidFill>
                <a:latin typeface="Tahoma"/>
                <a:cs typeface="Tahoma"/>
              </a:rPr>
              <a:t> </a:t>
            </a:r>
            <a:r>
              <a:rPr sz="759" kern="0" dirty="0">
                <a:solidFill>
                  <a:srgbClr val="313131"/>
                </a:solidFill>
                <a:latin typeface="Tahoma"/>
                <a:cs typeface="Tahoma"/>
              </a:rPr>
              <a:t>Hubbard,</a:t>
            </a:r>
            <a:r>
              <a:rPr sz="759" kern="0" spc="-25" dirty="0">
                <a:solidFill>
                  <a:srgbClr val="313131"/>
                </a:solidFill>
                <a:latin typeface="Tahoma"/>
                <a:cs typeface="Tahoma"/>
              </a:rPr>
              <a:t> </a:t>
            </a:r>
            <a:r>
              <a:rPr sz="759" kern="0" dirty="0">
                <a:solidFill>
                  <a:srgbClr val="313131"/>
                </a:solidFill>
                <a:latin typeface="Tahoma"/>
                <a:cs typeface="Tahoma"/>
              </a:rPr>
              <a:t>Health</a:t>
            </a:r>
            <a:r>
              <a:rPr sz="759" kern="0" spc="-25" dirty="0">
                <a:solidFill>
                  <a:srgbClr val="313131"/>
                </a:solidFill>
                <a:latin typeface="Tahoma"/>
                <a:cs typeface="Tahoma"/>
              </a:rPr>
              <a:t> </a:t>
            </a:r>
            <a:r>
              <a:rPr sz="759" kern="0" spc="-42" dirty="0">
                <a:solidFill>
                  <a:srgbClr val="313131"/>
                </a:solidFill>
                <a:latin typeface="Tahoma"/>
                <a:cs typeface="Tahoma"/>
              </a:rPr>
              <a:t>&amp;</a:t>
            </a:r>
            <a:r>
              <a:rPr sz="759" kern="0" spc="-25" dirty="0">
                <a:solidFill>
                  <a:srgbClr val="313131"/>
                </a:solidFill>
                <a:latin typeface="Tahoma"/>
                <a:cs typeface="Tahoma"/>
              </a:rPr>
              <a:t> </a:t>
            </a:r>
            <a:r>
              <a:rPr sz="759" kern="0" dirty="0">
                <a:solidFill>
                  <a:srgbClr val="313131"/>
                </a:solidFill>
                <a:latin typeface="Tahoma"/>
                <a:cs typeface="Tahoma"/>
              </a:rPr>
              <a:t>Public</a:t>
            </a:r>
            <a:r>
              <a:rPr sz="759" kern="0" spc="-25" dirty="0">
                <a:solidFill>
                  <a:srgbClr val="313131"/>
                </a:solidFill>
                <a:latin typeface="Tahoma"/>
                <a:cs typeface="Tahoma"/>
              </a:rPr>
              <a:t> </a:t>
            </a:r>
            <a:r>
              <a:rPr sz="759" kern="0" spc="-8" dirty="0">
                <a:solidFill>
                  <a:srgbClr val="313131"/>
                </a:solidFill>
                <a:latin typeface="Tahoma"/>
                <a:cs typeface="Tahoma"/>
              </a:rPr>
              <a:t>Safety</a:t>
            </a:r>
            <a:endParaRPr sz="759" kern="0">
              <a:solidFill>
                <a:sysClr val="windowText" lastClr="000000"/>
              </a:solidFill>
              <a:latin typeface="Tahoma"/>
              <a:cs typeface="Tahoma"/>
            </a:endParaRPr>
          </a:p>
        </p:txBody>
      </p:sp>
      <p:sp>
        <p:nvSpPr>
          <p:cNvPr id="6" name="object 6"/>
          <p:cNvSpPr txBox="1"/>
          <p:nvPr/>
        </p:nvSpPr>
        <p:spPr>
          <a:xfrm>
            <a:off x="4674807" y="1278530"/>
            <a:ext cx="2118065" cy="4520579"/>
          </a:xfrm>
          <a:prstGeom prst="rect">
            <a:avLst/>
          </a:prstGeom>
        </p:spPr>
        <p:txBody>
          <a:bodyPr vert="horz" wrap="square" lIns="0" tIns="10714" rIns="0" bIns="0" rtlCol="0">
            <a:spAutoFit/>
          </a:bodyPr>
          <a:lstStyle/>
          <a:p>
            <a:pPr marL="10714" defTabSz="771388">
              <a:spcBef>
                <a:spcPts val="84"/>
              </a:spcBef>
            </a:pPr>
            <a:r>
              <a:rPr sz="1012" b="1" kern="0" spc="-46" dirty="0">
                <a:solidFill>
                  <a:srgbClr val="313131"/>
                </a:solidFill>
                <a:latin typeface="Tahoma"/>
                <a:cs typeface="Tahoma"/>
              </a:rPr>
              <a:t>Other</a:t>
            </a:r>
            <a:r>
              <a:rPr sz="1012" b="1" kern="0" spc="-59" dirty="0">
                <a:solidFill>
                  <a:srgbClr val="313131"/>
                </a:solidFill>
                <a:latin typeface="Tahoma"/>
                <a:cs typeface="Tahoma"/>
              </a:rPr>
              <a:t> </a:t>
            </a:r>
            <a:r>
              <a:rPr sz="1012" b="1" kern="0" spc="-30" dirty="0">
                <a:solidFill>
                  <a:srgbClr val="313131"/>
                </a:solidFill>
                <a:latin typeface="Tahoma"/>
                <a:cs typeface="Tahoma"/>
              </a:rPr>
              <a:t>Key</a:t>
            </a:r>
            <a:r>
              <a:rPr sz="1012" b="1" kern="0" spc="-55" dirty="0">
                <a:solidFill>
                  <a:srgbClr val="313131"/>
                </a:solidFill>
                <a:latin typeface="Tahoma"/>
                <a:cs typeface="Tahoma"/>
              </a:rPr>
              <a:t> </a:t>
            </a:r>
            <a:r>
              <a:rPr sz="1012" b="1" kern="0" spc="-42" dirty="0">
                <a:solidFill>
                  <a:srgbClr val="313131"/>
                </a:solidFill>
                <a:latin typeface="Tahoma"/>
                <a:cs typeface="Tahoma"/>
              </a:rPr>
              <a:t>Talent</a:t>
            </a:r>
            <a:r>
              <a:rPr sz="1012" b="1" kern="0" spc="-55" dirty="0">
                <a:solidFill>
                  <a:srgbClr val="313131"/>
                </a:solidFill>
                <a:latin typeface="Tahoma"/>
                <a:cs typeface="Tahoma"/>
              </a:rPr>
              <a:t> </a:t>
            </a:r>
            <a:r>
              <a:rPr sz="1012" b="1" kern="0" spc="-42" dirty="0">
                <a:solidFill>
                  <a:srgbClr val="313131"/>
                </a:solidFill>
                <a:latin typeface="Tahoma"/>
                <a:cs typeface="Tahoma"/>
              </a:rPr>
              <a:t>and</a:t>
            </a:r>
            <a:r>
              <a:rPr sz="1012" b="1" kern="0" spc="-55" dirty="0">
                <a:solidFill>
                  <a:srgbClr val="313131"/>
                </a:solidFill>
                <a:latin typeface="Tahoma"/>
                <a:cs typeface="Tahoma"/>
              </a:rPr>
              <a:t> </a:t>
            </a:r>
            <a:r>
              <a:rPr sz="1012" b="1" kern="0" spc="-25" dirty="0">
                <a:solidFill>
                  <a:srgbClr val="313131"/>
                </a:solidFill>
                <a:latin typeface="Tahoma"/>
                <a:cs typeface="Tahoma"/>
              </a:rPr>
              <a:t>Stakeholders</a:t>
            </a:r>
            <a:endParaRPr sz="1012" kern="0">
              <a:solidFill>
                <a:sysClr val="windowText" lastClr="000000"/>
              </a:solidFill>
              <a:latin typeface="Tahoma"/>
              <a:cs typeface="Tahoma"/>
            </a:endParaRPr>
          </a:p>
          <a:p>
            <a:pPr marL="10714" marR="237309" defTabSz="771388">
              <a:lnSpc>
                <a:spcPct val="132000"/>
              </a:lnSpc>
              <a:spcBef>
                <a:spcPts val="519"/>
              </a:spcBef>
            </a:pPr>
            <a:r>
              <a:rPr sz="759" kern="0" dirty="0">
                <a:solidFill>
                  <a:srgbClr val="313131"/>
                </a:solidFill>
                <a:latin typeface="Tahoma"/>
                <a:cs typeface="Tahoma"/>
              </a:rPr>
              <a:t>Aaron</a:t>
            </a:r>
            <a:r>
              <a:rPr sz="759" kern="0" spc="-17" dirty="0">
                <a:solidFill>
                  <a:srgbClr val="313131"/>
                </a:solidFill>
                <a:latin typeface="Tahoma"/>
                <a:cs typeface="Tahoma"/>
              </a:rPr>
              <a:t> </a:t>
            </a:r>
            <a:r>
              <a:rPr sz="759" kern="0" spc="-8" dirty="0">
                <a:solidFill>
                  <a:srgbClr val="313131"/>
                </a:solidFill>
                <a:latin typeface="Tahoma"/>
                <a:cs typeface="Tahoma"/>
              </a:rPr>
              <a:t>Wilcher,</a:t>
            </a:r>
            <a:r>
              <a:rPr sz="759" kern="0" spc="-13" dirty="0">
                <a:solidFill>
                  <a:srgbClr val="313131"/>
                </a:solidFill>
                <a:latin typeface="Tahoma"/>
                <a:cs typeface="Tahoma"/>
              </a:rPr>
              <a:t> </a:t>
            </a:r>
            <a:r>
              <a:rPr sz="759" kern="0" dirty="0">
                <a:solidFill>
                  <a:srgbClr val="313131"/>
                </a:solidFill>
                <a:latin typeface="Tahoma"/>
                <a:cs typeface="Tahoma"/>
              </a:rPr>
              <a:t>North</a:t>
            </a:r>
            <a:r>
              <a:rPr sz="759" kern="0" spc="-13" dirty="0">
                <a:solidFill>
                  <a:srgbClr val="313131"/>
                </a:solidFill>
                <a:latin typeface="Tahoma"/>
                <a:cs typeface="Tahoma"/>
              </a:rPr>
              <a:t> </a:t>
            </a:r>
            <a:r>
              <a:rPr sz="759" kern="0" dirty="0">
                <a:solidFill>
                  <a:srgbClr val="313131"/>
                </a:solidFill>
                <a:latin typeface="Tahoma"/>
                <a:cs typeface="Tahoma"/>
              </a:rPr>
              <a:t>Center</a:t>
            </a:r>
            <a:r>
              <a:rPr sz="759" kern="0" spc="-13" dirty="0">
                <a:solidFill>
                  <a:srgbClr val="313131"/>
                </a:solidFill>
                <a:latin typeface="Tahoma"/>
                <a:cs typeface="Tahoma"/>
              </a:rPr>
              <a:t> </a:t>
            </a:r>
            <a:r>
              <a:rPr sz="759" kern="0" dirty="0">
                <a:solidFill>
                  <a:srgbClr val="313131"/>
                </a:solidFill>
                <a:latin typeface="Tahoma"/>
                <a:cs typeface="Tahoma"/>
              </a:rPr>
              <a:t>of</a:t>
            </a:r>
            <a:r>
              <a:rPr sz="759" kern="0" spc="-13" dirty="0">
                <a:solidFill>
                  <a:srgbClr val="313131"/>
                </a:solidFill>
                <a:latin typeface="Tahoma"/>
                <a:cs typeface="Tahoma"/>
              </a:rPr>
              <a:t> </a:t>
            </a:r>
            <a:r>
              <a:rPr sz="759" kern="0" spc="-8" dirty="0">
                <a:solidFill>
                  <a:srgbClr val="313131"/>
                </a:solidFill>
                <a:latin typeface="Tahoma"/>
                <a:cs typeface="Tahoma"/>
              </a:rPr>
              <a:t>Excellence </a:t>
            </a:r>
            <a:r>
              <a:rPr sz="759" kern="0" dirty="0">
                <a:solidFill>
                  <a:srgbClr val="313131"/>
                </a:solidFill>
                <a:latin typeface="Tahoma"/>
                <a:cs typeface="Tahoma"/>
              </a:rPr>
              <a:t>Sara</a:t>
            </a:r>
            <a:r>
              <a:rPr sz="759" kern="0" spc="-30" dirty="0">
                <a:solidFill>
                  <a:srgbClr val="313131"/>
                </a:solidFill>
                <a:latin typeface="Tahoma"/>
                <a:cs typeface="Tahoma"/>
              </a:rPr>
              <a:t> </a:t>
            </a:r>
            <a:r>
              <a:rPr sz="759" kern="0" dirty="0">
                <a:solidFill>
                  <a:srgbClr val="313131"/>
                </a:solidFill>
                <a:latin typeface="Tahoma"/>
                <a:cs typeface="Tahoma"/>
              </a:rPr>
              <a:t>Philips,</a:t>
            </a:r>
            <a:r>
              <a:rPr sz="759" kern="0" spc="-25" dirty="0">
                <a:solidFill>
                  <a:srgbClr val="313131"/>
                </a:solidFill>
                <a:latin typeface="Tahoma"/>
                <a:cs typeface="Tahoma"/>
              </a:rPr>
              <a:t> </a:t>
            </a:r>
            <a:r>
              <a:rPr sz="759" kern="0" dirty="0">
                <a:solidFill>
                  <a:srgbClr val="313131"/>
                </a:solidFill>
                <a:latin typeface="Tahoma"/>
                <a:cs typeface="Tahoma"/>
              </a:rPr>
              <a:t>Far</a:t>
            </a:r>
            <a:r>
              <a:rPr sz="759" kern="0" spc="-25" dirty="0">
                <a:solidFill>
                  <a:srgbClr val="313131"/>
                </a:solidFill>
                <a:latin typeface="Tahoma"/>
                <a:cs typeface="Tahoma"/>
              </a:rPr>
              <a:t> </a:t>
            </a:r>
            <a:r>
              <a:rPr sz="759" kern="0" dirty="0">
                <a:solidFill>
                  <a:srgbClr val="313131"/>
                </a:solidFill>
                <a:latin typeface="Tahoma"/>
                <a:cs typeface="Tahoma"/>
              </a:rPr>
              <a:t>North</a:t>
            </a:r>
            <a:r>
              <a:rPr sz="759" kern="0" spc="-25" dirty="0">
                <a:solidFill>
                  <a:srgbClr val="313131"/>
                </a:solidFill>
                <a:latin typeface="Tahoma"/>
                <a:cs typeface="Tahoma"/>
              </a:rPr>
              <a:t> </a:t>
            </a:r>
            <a:r>
              <a:rPr sz="759" kern="0" dirty="0">
                <a:solidFill>
                  <a:srgbClr val="313131"/>
                </a:solidFill>
                <a:latin typeface="Tahoma"/>
                <a:cs typeface="Tahoma"/>
              </a:rPr>
              <a:t>Center</a:t>
            </a:r>
            <a:r>
              <a:rPr sz="759" kern="0" spc="-25" dirty="0">
                <a:solidFill>
                  <a:srgbClr val="313131"/>
                </a:solidFill>
                <a:latin typeface="Tahoma"/>
                <a:cs typeface="Tahoma"/>
              </a:rPr>
              <a:t> </a:t>
            </a:r>
            <a:r>
              <a:rPr sz="759" kern="0" dirty="0">
                <a:solidFill>
                  <a:srgbClr val="313131"/>
                </a:solidFill>
                <a:latin typeface="Tahoma"/>
                <a:cs typeface="Tahoma"/>
              </a:rPr>
              <a:t>of</a:t>
            </a:r>
            <a:r>
              <a:rPr sz="759" kern="0" spc="-25" dirty="0">
                <a:solidFill>
                  <a:srgbClr val="313131"/>
                </a:solidFill>
                <a:latin typeface="Tahoma"/>
                <a:cs typeface="Tahoma"/>
              </a:rPr>
              <a:t> </a:t>
            </a:r>
            <a:r>
              <a:rPr sz="759" kern="0" spc="-8" dirty="0">
                <a:solidFill>
                  <a:srgbClr val="313131"/>
                </a:solidFill>
                <a:latin typeface="Tahoma"/>
                <a:cs typeface="Tahoma"/>
              </a:rPr>
              <a:t>Excellence </a:t>
            </a:r>
            <a:r>
              <a:rPr sz="759" kern="0" dirty="0">
                <a:solidFill>
                  <a:srgbClr val="313131"/>
                </a:solidFill>
                <a:latin typeface="Tahoma"/>
                <a:cs typeface="Tahoma"/>
              </a:rPr>
              <a:t>Ebony</a:t>
            </a:r>
            <a:r>
              <a:rPr sz="759" kern="0" spc="-13" dirty="0">
                <a:solidFill>
                  <a:srgbClr val="313131"/>
                </a:solidFill>
                <a:latin typeface="Tahoma"/>
                <a:cs typeface="Tahoma"/>
              </a:rPr>
              <a:t> </a:t>
            </a:r>
            <a:r>
              <a:rPr sz="759" kern="0" dirty="0">
                <a:solidFill>
                  <a:srgbClr val="313131"/>
                </a:solidFill>
                <a:latin typeface="Tahoma"/>
                <a:cs typeface="Tahoma"/>
              </a:rPr>
              <a:t>Benzing,</a:t>
            </a:r>
            <a:r>
              <a:rPr sz="759" kern="0" spc="-13" dirty="0">
                <a:solidFill>
                  <a:srgbClr val="313131"/>
                </a:solidFill>
                <a:latin typeface="Tahoma"/>
                <a:cs typeface="Tahoma"/>
              </a:rPr>
              <a:t> </a:t>
            </a:r>
            <a:r>
              <a:rPr sz="759" kern="0" dirty="0">
                <a:solidFill>
                  <a:srgbClr val="313131"/>
                </a:solidFill>
                <a:latin typeface="Tahoma"/>
                <a:cs typeface="Tahoma"/>
              </a:rPr>
              <a:t>North</a:t>
            </a:r>
            <a:r>
              <a:rPr sz="759" kern="0" spc="-8" dirty="0">
                <a:solidFill>
                  <a:srgbClr val="313131"/>
                </a:solidFill>
                <a:latin typeface="Tahoma"/>
                <a:cs typeface="Tahoma"/>
              </a:rPr>
              <a:t> </a:t>
            </a:r>
            <a:r>
              <a:rPr sz="759" kern="0" dirty="0">
                <a:solidFill>
                  <a:srgbClr val="313131"/>
                </a:solidFill>
                <a:latin typeface="Tahoma"/>
                <a:cs typeface="Tahoma"/>
              </a:rPr>
              <a:t>Center</a:t>
            </a:r>
            <a:r>
              <a:rPr sz="759" kern="0" spc="-13" dirty="0">
                <a:solidFill>
                  <a:srgbClr val="313131"/>
                </a:solidFill>
                <a:latin typeface="Tahoma"/>
                <a:cs typeface="Tahoma"/>
              </a:rPr>
              <a:t> </a:t>
            </a:r>
            <a:r>
              <a:rPr sz="759" kern="0" dirty="0">
                <a:solidFill>
                  <a:srgbClr val="313131"/>
                </a:solidFill>
                <a:latin typeface="Tahoma"/>
                <a:cs typeface="Tahoma"/>
              </a:rPr>
              <a:t>of</a:t>
            </a:r>
            <a:r>
              <a:rPr sz="759" kern="0" spc="-8" dirty="0">
                <a:solidFill>
                  <a:srgbClr val="313131"/>
                </a:solidFill>
                <a:latin typeface="Tahoma"/>
                <a:cs typeface="Tahoma"/>
              </a:rPr>
              <a:t> Excellence </a:t>
            </a:r>
            <a:r>
              <a:rPr sz="759" kern="0" dirty="0">
                <a:solidFill>
                  <a:srgbClr val="313131"/>
                </a:solidFill>
                <a:latin typeface="Tahoma"/>
                <a:cs typeface="Tahoma"/>
              </a:rPr>
              <a:t>Timothy</a:t>
            </a:r>
            <a:r>
              <a:rPr sz="759" kern="0" spc="17" dirty="0">
                <a:solidFill>
                  <a:srgbClr val="313131"/>
                </a:solidFill>
                <a:latin typeface="Tahoma"/>
                <a:cs typeface="Tahoma"/>
              </a:rPr>
              <a:t> </a:t>
            </a:r>
            <a:r>
              <a:rPr sz="759" kern="0" dirty="0">
                <a:solidFill>
                  <a:srgbClr val="313131"/>
                </a:solidFill>
                <a:latin typeface="Tahoma"/>
                <a:cs typeface="Tahoma"/>
              </a:rPr>
              <a:t>Morehouse,</a:t>
            </a:r>
            <a:r>
              <a:rPr sz="759" kern="0" spc="17" dirty="0">
                <a:solidFill>
                  <a:srgbClr val="313131"/>
                </a:solidFill>
                <a:latin typeface="Tahoma"/>
                <a:cs typeface="Tahoma"/>
              </a:rPr>
              <a:t> </a:t>
            </a:r>
            <a:r>
              <a:rPr sz="759" kern="0" dirty="0">
                <a:solidFill>
                  <a:srgbClr val="313131"/>
                </a:solidFill>
                <a:latin typeface="Tahoma"/>
                <a:cs typeface="Tahoma"/>
              </a:rPr>
              <a:t>Guided</a:t>
            </a:r>
            <a:r>
              <a:rPr sz="759" kern="0" spc="17" dirty="0">
                <a:solidFill>
                  <a:srgbClr val="313131"/>
                </a:solidFill>
                <a:latin typeface="Tahoma"/>
                <a:cs typeface="Tahoma"/>
              </a:rPr>
              <a:t> </a:t>
            </a:r>
            <a:r>
              <a:rPr sz="759" kern="0" dirty="0">
                <a:solidFill>
                  <a:srgbClr val="313131"/>
                </a:solidFill>
                <a:latin typeface="Tahoma"/>
                <a:cs typeface="Tahoma"/>
              </a:rPr>
              <a:t>Pathways</a:t>
            </a:r>
            <a:r>
              <a:rPr sz="759" kern="0" spc="17" dirty="0">
                <a:solidFill>
                  <a:srgbClr val="313131"/>
                </a:solidFill>
                <a:latin typeface="Tahoma"/>
                <a:cs typeface="Tahoma"/>
              </a:rPr>
              <a:t> </a:t>
            </a:r>
            <a:r>
              <a:rPr sz="759" kern="0" spc="-21" dirty="0">
                <a:solidFill>
                  <a:srgbClr val="313131"/>
                </a:solidFill>
                <a:latin typeface="Tahoma"/>
                <a:cs typeface="Tahoma"/>
              </a:rPr>
              <a:t>RC </a:t>
            </a:r>
            <a:r>
              <a:rPr sz="759" kern="0" dirty="0">
                <a:solidFill>
                  <a:srgbClr val="313131"/>
                </a:solidFill>
                <a:latin typeface="Tahoma"/>
                <a:cs typeface="Tahoma"/>
              </a:rPr>
              <a:t>Sunny</a:t>
            </a:r>
            <a:r>
              <a:rPr sz="759" kern="0" spc="4" dirty="0">
                <a:solidFill>
                  <a:srgbClr val="313131"/>
                </a:solidFill>
                <a:latin typeface="Tahoma"/>
                <a:cs typeface="Tahoma"/>
              </a:rPr>
              <a:t> </a:t>
            </a:r>
            <a:r>
              <a:rPr sz="759" kern="0" dirty="0">
                <a:solidFill>
                  <a:srgbClr val="313131"/>
                </a:solidFill>
                <a:latin typeface="Tahoma"/>
                <a:cs typeface="Tahoma"/>
              </a:rPr>
              <a:t>Greene,</a:t>
            </a:r>
            <a:r>
              <a:rPr sz="759" kern="0" spc="4" dirty="0">
                <a:solidFill>
                  <a:srgbClr val="313131"/>
                </a:solidFill>
                <a:latin typeface="Tahoma"/>
                <a:cs typeface="Tahoma"/>
              </a:rPr>
              <a:t> </a:t>
            </a:r>
            <a:r>
              <a:rPr sz="759" kern="0" dirty="0">
                <a:solidFill>
                  <a:srgbClr val="313131"/>
                </a:solidFill>
                <a:latin typeface="Tahoma"/>
                <a:cs typeface="Tahoma"/>
              </a:rPr>
              <a:t>Guided</a:t>
            </a:r>
            <a:r>
              <a:rPr sz="759" kern="0" spc="4" dirty="0">
                <a:solidFill>
                  <a:srgbClr val="313131"/>
                </a:solidFill>
                <a:latin typeface="Tahoma"/>
                <a:cs typeface="Tahoma"/>
              </a:rPr>
              <a:t> </a:t>
            </a:r>
            <a:r>
              <a:rPr sz="759" kern="0" dirty="0">
                <a:solidFill>
                  <a:srgbClr val="313131"/>
                </a:solidFill>
                <a:latin typeface="Tahoma"/>
                <a:cs typeface="Tahoma"/>
              </a:rPr>
              <a:t>Pathways</a:t>
            </a:r>
            <a:r>
              <a:rPr sz="759" kern="0" spc="4" dirty="0">
                <a:solidFill>
                  <a:srgbClr val="313131"/>
                </a:solidFill>
                <a:latin typeface="Tahoma"/>
                <a:cs typeface="Tahoma"/>
              </a:rPr>
              <a:t> </a:t>
            </a:r>
            <a:r>
              <a:rPr sz="759" kern="0" spc="-21" dirty="0">
                <a:solidFill>
                  <a:srgbClr val="313131"/>
                </a:solidFill>
                <a:latin typeface="Tahoma"/>
                <a:cs typeface="Tahoma"/>
              </a:rPr>
              <a:t>RC</a:t>
            </a:r>
            <a:endParaRPr sz="759" kern="0">
              <a:solidFill>
                <a:sysClr val="windowText" lastClr="000000"/>
              </a:solidFill>
              <a:latin typeface="Tahoma"/>
              <a:cs typeface="Tahoma"/>
            </a:endParaRPr>
          </a:p>
          <a:p>
            <a:pPr marL="10714" marR="504081" defTabSz="771388">
              <a:lnSpc>
                <a:spcPct val="132000"/>
              </a:lnSpc>
            </a:pPr>
            <a:r>
              <a:rPr sz="759" kern="0" dirty="0">
                <a:solidFill>
                  <a:srgbClr val="313131"/>
                </a:solidFill>
                <a:latin typeface="Tahoma"/>
                <a:cs typeface="Tahoma"/>
              </a:rPr>
              <a:t>Cindy</a:t>
            </a:r>
            <a:r>
              <a:rPr sz="759" kern="0" spc="34" dirty="0">
                <a:solidFill>
                  <a:srgbClr val="313131"/>
                </a:solidFill>
                <a:latin typeface="Tahoma"/>
                <a:cs typeface="Tahoma"/>
              </a:rPr>
              <a:t> </a:t>
            </a:r>
            <a:r>
              <a:rPr sz="759" kern="0" dirty="0">
                <a:solidFill>
                  <a:srgbClr val="313131"/>
                </a:solidFill>
                <a:latin typeface="Tahoma"/>
                <a:cs typeface="Tahoma"/>
              </a:rPr>
              <a:t>Sanches,</a:t>
            </a:r>
            <a:r>
              <a:rPr sz="759" kern="0" spc="34" dirty="0">
                <a:solidFill>
                  <a:srgbClr val="313131"/>
                </a:solidFill>
                <a:latin typeface="Tahoma"/>
                <a:cs typeface="Tahoma"/>
              </a:rPr>
              <a:t> </a:t>
            </a:r>
            <a:r>
              <a:rPr sz="759" kern="0" dirty="0">
                <a:solidFill>
                  <a:srgbClr val="313131"/>
                </a:solidFill>
                <a:latin typeface="Tahoma"/>
                <a:cs typeface="Tahoma"/>
              </a:rPr>
              <a:t>Guided</a:t>
            </a:r>
            <a:r>
              <a:rPr sz="759" kern="0" spc="34" dirty="0">
                <a:solidFill>
                  <a:srgbClr val="313131"/>
                </a:solidFill>
                <a:latin typeface="Tahoma"/>
                <a:cs typeface="Tahoma"/>
              </a:rPr>
              <a:t> </a:t>
            </a:r>
            <a:r>
              <a:rPr sz="759" kern="0" dirty="0">
                <a:solidFill>
                  <a:srgbClr val="313131"/>
                </a:solidFill>
                <a:latin typeface="Tahoma"/>
                <a:cs typeface="Tahoma"/>
              </a:rPr>
              <a:t>Pathways</a:t>
            </a:r>
            <a:r>
              <a:rPr sz="759" kern="0" spc="34" dirty="0">
                <a:solidFill>
                  <a:srgbClr val="313131"/>
                </a:solidFill>
                <a:latin typeface="Tahoma"/>
                <a:cs typeface="Tahoma"/>
              </a:rPr>
              <a:t> </a:t>
            </a:r>
            <a:r>
              <a:rPr sz="759" kern="0" spc="-21" dirty="0">
                <a:solidFill>
                  <a:srgbClr val="313131"/>
                </a:solidFill>
                <a:latin typeface="Tahoma"/>
                <a:cs typeface="Tahoma"/>
              </a:rPr>
              <a:t>RC </a:t>
            </a:r>
            <a:r>
              <a:rPr sz="759" kern="0" dirty="0">
                <a:solidFill>
                  <a:srgbClr val="313131"/>
                </a:solidFill>
                <a:latin typeface="Tahoma"/>
                <a:cs typeface="Tahoma"/>
              </a:rPr>
              <a:t>Workforce</a:t>
            </a:r>
            <a:r>
              <a:rPr sz="759" kern="0" spc="17" dirty="0">
                <a:solidFill>
                  <a:srgbClr val="313131"/>
                </a:solidFill>
                <a:latin typeface="Tahoma"/>
                <a:cs typeface="Tahoma"/>
              </a:rPr>
              <a:t> </a:t>
            </a:r>
            <a:r>
              <a:rPr sz="759" kern="0" dirty="0">
                <a:solidFill>
                  <a:srgbClr val="313131"/>
                </a:solidFill>
                <a:latin typeface="Tahoma"/>
                <a:cs typeface="Tahoma"/>
              </a:rPr>
              <a:t>Development</a:t>
            </a:r>
            <a:r>
              <a:rPr sz="759" kern="0" spc="17" dirty="0">
                <a:solidFill>
                  <a:srgbClr val="313131"/>
                </a:solidFill>
                <a:latin typeface="Tahoma"/>
                <a:cs typeface="Tahoma"/>
              </a:rPr>
              <a:t> </a:t>
            </a:r>
            <a:r>
              <a:rPr sz="759" kern="0" spc="-8" dirty="0">
                <a:solidFill>
                  <a:srgbClr val="313131"/>
                </a:solidFill>
                <a:latin typeface="Tahoma"/>
                <a:cs typeface="Tahoma"/>
              </a:rPr>
              <a:t>Boards</a:t>
            </a:r>
            <a:r>
              <a:rPr sz="759" kern="0" spc="422" dirty="0">
                <a:solidFill>
                  <a:srgbClr val="313131"/>
                </a:solidFill>
                <a:latin typeface="Tahoma"/>
                <a:cs typeface="Tahoma"/>
              </a:rPr>
              <a:t> </a:t>
            </a:r>
            <a:r>
              <a:rPr sz="759" kern="0" dirty="0">
                <a:solidFill>
                  <a:srgbClr val="313131"/>
                </a:solidFill>
                <a:latin typeface="Tahoma"/>
                <a:cs typeface="Tahoma"/>
              </a:rPr>
              <a:t>Adult</a:t>
            </a:r>
            <a:r>
              <a:rPr sz="759" kern="0" spc="-13" dirty="0">
                <a:solidFill>
                  <a:srgbClr val="313131"/>
                </a:solidFill>
                <a:latin typeface="Tahoma"/>
                <a:cs typeface="Tahoma"/>
              </a:rPr>
              <a:t> </a:t>
            </a:r>
            <a:r>
              <a:rPr sz="759" kern="0" dirty="0">
                <a:solidFill>
                  <a:srgbClr val="313131"/>
                </a:solidFill>
                <a:latin typeface="Tahoma"/>
                <a:cs typeface="Tahoma"/>
              </a:rPr>
              <a:t>Education</a:t>
            </a:r>
            <a:r>
              <a:rPr sz="759" kern="0" spc="-8" dirty="0">
                <a:solidFill>
                  <a:srgbClr val="313131"/>
                </a:solidFill>
                <a:latin typeface="Tahoma"/>
                <a:cs typeface="Tahoma"/>
              </a:rPr>
              <a:t> Partners</a:t>
            </a:r>
            <a:endParaRPr sz="759" kern="0">
              <a:solidFill>
                <a:sysClr val="windowText" lastClr="000000"/>
              </a:solidFill>
              <a:latin typeface="Tahoma"/>
              <a:cs typeface="Tahoma"/>
            </a:endParaRPr>
          </a:p>
          <a:p>
            <a:pPr marL="10714" defTabSz="771388">
              <a:spcBef>
                <a:spcPts val="291"/>
              </a:spcBef>
            </a:pPr>
            <a:r>
              <a:rPr sz="759" kern="0" dirty="0">
                <a:solidFill>
                  <a:srgbClr val="313131"/>
                </a:solidFill>
                <a:latin typeface="Tahoma"/>
                <a:cs typeface="Tahoma"/>
              </a:rPr>
              <a:t>County</a:t>
            </a:r>
            <a:r>
              <a:rPr sz="759" kern="0" spc="17" dirty="0">
                <a:solidFill>
                  <a:srgbClr val="313131"/>
                </a:solidFill>
                <a:latin typeface="Tahoma"/>
                <a:cs typeface="Tahoma"/>
              </a:rPr>
              <a:t> </a:t>
            </a:r>
            <a:r>
              <a:rPr sz="759" kern="0" dirty="0">
                <a:solidFill>
                  <a:srgbClr val="313131"/>
                </a:solidFill>
                <a:latin typeface="Tahoma"/>
                <a:cs typeface="Tahoma"/>
              </a:rPr>
              <a:t>Offices</a:t>
            </a:r>
            <a:r>
              <a:rPr sz="759" kern="0" spc="17" dirty="0">
                <a:solidFill>
                  <a:srgbClr val="313131"/>
                </a:solidFill>
                <a:latin typeface="Tahoma"/>
                <a:cs typeface="Tahoma"/>
              </a:rPr>
              <a:t> </a:t>
            </a:r>
            <a:r>
              <a:rPr sz="759" kern="0" dirty="0">
                <a:solidFill>
                  <a:srgbClr val="313131"/>
                </a:solidFill>
                <a:latin typeface="Tahoma"/>
                <a:cs typeface="Tahoma"/>
              </a:rPr>
              <a:t>of</a:t>
            </a:r>
            <a:r>
              <a:rPr sz="759" kern="0" spc="17" dirty="0">
                <a:solidFill>
                  <a:srgbClr val="313131"/>
                </a:solidFill>
                <a:latin typeface="Tahoma"/>
                <a:cs typeface="Tahoma"/>
              </a:rPr>
              <a:t> </a:t>
            </a:r>
            <a:r>
              <a:rPr sz="759" kern="0" spc="-8" dirty="0">
                <a:solidFill>
                  <a:srgbClr val="313131"/>
                </a:solidFill>
                <a:latin typeface="Tahoma"/>
                <a:cs typeface="Tahoma"/>
              </a:rPr>
              <a:t>Education</a:t>
            </a:r>
            <a:endParaRPr sz="759" kern="0">
              <a:solidFill>
                <a:sysClr val="windowText" lastClr="000000"/>
              </a:solidFill>
              <a:latin typeface="Tahoma"/>
              <a:cs typeface="Tahoma"/>
            </a:endParaRPr>
          </a:p>
          <a:p>
            <a:pPr marL="10714" marR="183739" defTabSz="771388">
              <a:lnSpc>
                <a:spcPct val="132000"/>
              </a:lnSpc>
            </a:pPr>
            <a:r>
              <a:rPr sz="759" kern="0" dirty="0">
                <a:solidFill>
                  <a:srgbClr val="313131"/>
                </a:solidFill>
                <a:latin typeface="Tahoma"/>
                <a:cs typeface="Tahoma"/>
              </a:rPr>
              <a:t>America's</a:t>
            </a:r>
            <a:r>
              <a:rPr sz="759" kern="0" spc="4" dirty="0">
                <a:solidFill>
                  <a:srgbClr val="313131"/>
                </a:solidFill>
                <a:latin typeface="Tahoma"/>
                <a:cs typeface="Tahoma"/>
              </a:rPr>
              <a:t> </a:t>
            </a:r>
            <a:r>
              <a:rPr sz="759" kern="0" dirty="0">
                <a:solidFill>
                  <a:srgbClr val="313131"/>
                </a:solidFill>
                <a:latin typeface="Tahoma"/>
                <a:cs typeface="Tahoma"/>
              </a:rPr>
              <a:t>Job</a:t>
            </a:r>
            <a:r>
              <a:rPr sz="759" kern="0" spc="8" dirty="0">
                <a:solidFill>
                  <a:srgbClr val="313131"/>
                </a:solidFill>
                <a:latin typeface="Tahoma"/>
                <a:cs typeface="Tahoma"/>
              </a:rPr>
              <a:t> </a:t>
            </a:r>
            <a:r>
              <a:rPr sz="759" kern="0" dirty="0">
                <a:solidFill>
                  <a:srgbClr val="313131"/>
                </a:solidFill>
                <a:latin typeface="Tahoma"/>
                <a:cs typeface="Tahoma"/>
              </a:rPr>
              <a:t>Center</a:t>
            </a:r>
            <a:r>
              <a:rPr sz="759" kern="0" spc="8" dirty="0">
                <a:solidFill>
                  <a:srgbClr val="313131"/>
                </a:solidFill>
                <a:latin typeface="Tahoma"/>
                <a:cs typeface="Tahoma"/>
              </a:rPr>
              <a:t> </a:t>
            </a:r>
            <a:r>
              <a:rPr sz="759" kern="0" dirty="0">
                <a:solidFill>
                  <a:srgbClr val="313131"/>
                </a:solidFill>
                <a:latin typeface="Tahoma"/>
                <a:cs typeface="Tahoma"/>
              </a:rPr>
              <a:t>of</a:t>
            </a:r>
            <a:r>
              <a:rPr sz="759" kern="0" spc="8" dirty="0">
                <a:solidFill>
                  <a:srgbClr val="313131"/>
                </a:solidFill>
                <a:latin typeface="Tahoma"/>
                <a:cs typeface="Tahoma"/>
              </a:rPr>
              <a:t> </a:t>
            </a:r>
            <a:r>
              <a:rPr sz="759" kern="0" dirty="0">
                <a:solidFill>
                  <a:srgbClr val="313131"/>
                </a:solidFill>
                <a:latin typeface="Tahoma"/>
                <a:cs typeface="Tahoma"/>
              </a:rPr>
              <a:t>California</a:t>
            </a:r>
            <a:r>
              <a:rPr sz="759" kern="0" spc="8" dirty="0">
                <a:solidFill>
                  <a:srgbClr val="313131"/>
                </a:solidFill>
                <a:latin typeface="Tahoma"/>
                <a:cs typeface="Tahoma"/>
              </a:rPr>
              <a:t> </a:t>
            </a:r>
            <a:r>
              <a:rPr sz="759" kern="0" spc="-8" dirty="0">
                <a:solidFill>
                  <a:srgbClr val="313131"/>
                </a:solidFill>
                <a:latin typeface="Tahoma"/>
                <a:cs typeface="Tahoma"/>
              </a:rPr>
              <a:t>Operators </a:t>
            </a:r>
            <a:r>
              <a:rPr sz="759" kern="0" dirty="0">
                <a:solidFill>
                  <a:srgbClr val="313131"/>
                </a:solidFill>
                <a:latin typeface="Tahoma"/>
                <a:cs typeface="Tahoma"/>
              </a:rPr>
              <a:t>Economic</a:t>
            </a:r>
            <a:r>
              <a:rPr sz="759" kern="0" spc="17" dirty="0">
                <a:solidFill>
                  <a:srgbClr val="313131"/>
                </a:solidFill>
                <a:latin typeface="Tahoma"/>
                <a:cs typeface="Tahoma"/>
              </a:rPr>
              <a:t> </a:t>
            </a:r>
            <a:r>
              <a:rPr sz="759" kern="0" dirty="0">
                <a:solidFill>
                  <a:srgbClr val="313131"/>
                </a:solidFill>
                <a:latin typeface="Tahoma"/>
                <a:cs typeface="Tahoma"/>
              </a:rPr>
              <a:t>Development</a:t>
            </a:r>
            <a:r>
              <a:rPr sz="759" kern="0" spc="21" dirty="0">
                <a:solidFill>
                  <a:srgbClr val="313131"/>
                </a:solidFill>
                <a:latin typeface="Tahoma"/>
                <a:cs typeface="Tahoma"/>
              </a:rPr>
              <a:t> </a:t>
            </a:r>
            <a:r>
              <a:rPr sz="759" kern="0" spc="-8" dirty="0">
                <a:solidFill>
                  <a:srgbClr val="313131"/>
                </a:solidFill>
                <a:latin typeface="Tahoma"/>
                <a:cs typeface="Tahoma"/>
              </a:rPr>
              <a:t>Organizations Industry</a:t>
            </a:r>
            <a:r>
              <a:rPr sz="759" kern="0" spc="-51" dirty="0">
                <a:solidFill>
                  <a:srgbClr val="313131"/>
                </a:solidFill>
                <a:latin typeface="Tahoma"/>
                <a:cs typeface="Tahoma"/>
              </a:rPr>
              <a:t> </a:t>
            </a:r>
            <a:r>
              <a:rPr sz="759" kern="0" spc="-8" dirty="0">
                <a:solidFill>
                  <a:srgbClr val="313131"/>
                </a:solidFill>
                <a:latin typeface="Tahoma"/>
                <a:cs typeface="Tahoma"/>
              </a:rPr>
              <a:t>Leaders</a:t>
            </a:r>
            <a:endParaRPr sz="759" kern="0">
              <a:solidFill>
                <a:sysClr val="windowText" lastClr="000000"/>
              </a:solidFill>
              <a:latin typeface="Tahoma"/>
              <a:cs typeface="Tahoma"/>
            </a:endParaRPr>
          </a:p>
          <a:p>
            <a:pPr marL="10714" defTabSz="771388">
              <a:spcBef>
                <a:spcPts val="796"/>
              </a:spcBef>
            </a:pPr>
            <a:r>
              <a:rPr sz="1012" b="1" kern="0" spc="-21" dirty="0">
                <a:solidFill>
                  <a:srgbClr val="313131"/>
                </a:solidFill>
                <a:latin typeface="Tahoma"/>
                <a:cs typeface="Tahoma"/>
              </a:rPr>
              <a:t>K-</a:t>
            </a:r>
            <a:r>
              <a:rPr sz="1012" b="1" kern="0" spc="-105" dirty="0">
                <a:solidFill>
                  <a:srgbClr val="313131"/>
                </a:solidFill>
                <a:latin typeface="Tahoma"/>
                <a:cs typeface="Tahoma"/>
              </a:rPr>
              <a:t>12</a:t>
            </a:r>
            <a:r>
              <a:rPr sz="1012" b="1" kern="0" spc="-59" dirty="0">
                <a:solidFill>
                  <a:srgbClr val="313131"/>
                </a:solidFill>
                <a:latin typeface="Tahoma"/>
                <a:cs typeface="Tahoma"/>
              </a:rPr>
              <a:t> </a:t>
            </a:r>
            <a:r>
              <a:rPr sz="1012" b="1" kern="0" spc="-42" dirty="0">
                <a:solidFill>
                  <a:srgbClr val="313131"/>
                </a:solidFill>
                <a:latin typeface="Tahoma"/>
                <a:cs typeface="Tahoma"/>
              </a:rPr>
              <a:t>Strong</a:t>
            </a:r>
            <a:r>
              <a:rPr sz="1012" b="1" kern="0" spc="-55" dirty="0">
                <a:solidFill>
                  <a:srgbClr val="313131"/>
                </a:solidFill>
                <a:latin typeface="Tahoma"/>
                <a:cs typeface="Tahoma"/>
              </a:rPr>
              <a:t> </a:t>
            </a:r>
            <a:r>
              <a:rPr sz="1012" b="1" kern="0" spc="-8" dirty="0">
                <a:solidFill>
                  <a:srgbClr val="313131"/>
                </a:solidFill>
                <a:latin typeface="Tahoma"/>
                <a:cs typeface="Tahoma"/>
              </a:rPr>
              <a:t>Workforce</a:t>
            </a:r>
            <a:endParaRPr sz="1012" kern="0">
              <a:solidFill>
                <a:sysClr val="windowText" lastClr="000000"/>
              </a:solidFill>
              <a:latin typeface="Tahoma"/>
              <a:cs typeface="Tahoma"/>
            </a:endParaRPr>
          </a:p>
          <a:p>
            <a:pPr marL="10714" defTabSz="771388">
              <a:spcBef>
                <a:spcPts val="557"/>
              </a:spcBef>
            </a:pPr>
            <a:r>
              <a:rPr sz="759" kern="0" dirty="0">
                <a:solidFill>
                  <a:srgbClr val="313131"/>
                </a:solidFill>
                <a:latin typeface="Tahoma"/>
                <a:cs typeface="Tahoma"/>
              </a:rPr>
              <a:t>Tanya</a:t>
            </a:r>
            <a:r>
              <a:rPr sz="759" kern="0" spc="-21" dirty="0">
                <a:solidFill>
                  <a:srgbClr val="313131"/>
                </a:solidFill>
                <a:latin typeface="Tahoma"/>
                <a:cs typeface="Tahoma"/>
              </a:rPr>
              <a:t> </a:t>
            </a:r>
            <a:r>
              <a:rPr sz="759" kern="0" dirty="0">
                <a:solidFill>
                  <a:srgbClr val="313131"/>
                </a:solidFill>
                <a:latin typeface="Tahoma"/>
                <a:cs typeface="Tahoma"/>
              </a:rPr>
              <a:t>Meyer,</a:t>
            </a:r>
            <a:r>
              <a:rPr sz="759" kern="0" spc="-21" dirty="0">
                <a:solidFill>
                  <a:srgbClr val="313131"/>
                </a:solidFill>
                <a:latin typeface="Tahoma"/>
                <a:cs typeface="Tahoma"/>
              </a:rPr>
              <a:t> </a:t>
            </a:r>
            <a:r>
              <a:rPr sz="759" kern="0" spc="-8" dirty="0">
                <a:solidFill>
                  <a:srgbClr val="313131"/>
                </a:solidFill>
                <a:latin typeface="Tahoma"/>
                <a:cs typeface="Tahoma"/>
              </a:rPr>
              <a:t>K14</a:t>
            </a:r>
            <a:r>
              <a:rPr sz="759" kern="0" spc="-17" dirty="0">
                <a:solidFill>
                  <a:srgbClr val="313131"/>
                </a:solidFill>
                <a:latin typeface="Tahoma"/>
                <a:cs typeface="Tahoma"/>
              </a:rPr>
              <a:t> </a:t>
            </a:r>
            <a:r>
              <a:rPr sz="759" kern="0" spc="-21" dirty="0">
                <a:solidFill>
                  <a:srgbClr val="313131"/>
                </a:solidFill>
                <a:latin typeface="Tahoma"/>
                <a:cs typeface="Tahoma"/>
              </a:rPr>
              <a:t>TAP</a:t>
            </a:r>
            <a:endParaRPr sz="759" kern="0">
              <a:solidFill>
                <a:sysClr val="windowText" lastClr="000000"/>
              </a:solidFill>
              <a:latin typeface="Tahoma"/>
              <a:cs typeface="Tahoma"/>
            </a:endParaRPr>
          </a:p>
          <a:p>
            <a:pPr marL="10714" marR="335339" defTabSz="771388">
              <a:lnSpc>
                <a:spcPct val="132000"/>
              </a:lnSpc>
            </a:pPr>
            <a:r>
              <a:rPr sz="759" kern="0" dirty="0">
                <a:solidFill>
                  <a:srgbClr val="313131"/>
                </a:solidFill>
                <a:latin typeface="Tahoma"/>
                <a:cs typeface="Tahoma"/>
              </a:rPr>
              <a:t>Becca</a:t>
            </a:r>
            <a:r>
              <a:rPr sz="759" kern="0" spc="4" dirty="0">
                <a:solidFill>
                  <a:srgbClr val="313131"/>
                </a:solidFill>
                <a:latin typeface="Tahoma"/>
                <a:cs typeface="Tahoma"/>
              </a:rPr>
              <a:t> </a:t>
            </a:r>
            <a:r>
              <a:rPr sz="759" kern="0" dirty="0">
                <a:solidFill>
                  <a:srgbClr val="313131"/>
                </a:solidFill>
                <a:latin typeface="Tahoma"/>
                <a:cs typeface="Tahoma"/>
              </a:rPr>
              <a:t>Mortimer,</a:t>
            </a:r>
            <a:r>
              <a:rPr sz="759" kern="0" spc="8" dirty="0">
                <a:solidFill>
                  <a:srgbClr val="313131"/>
                </a:solidFill>
                <a:latin typeface="Tahoma"/>
                <a:cs typeface="Tahoma"/>
              </a:rPr>
              <a:t> </a:t>
            </a:r>
            <a:r>
              <a:rPr sz="759" kern="0" dirty="0">
                <a:solidFill>
                  <a:srgbClr val="313131"/>
                </a:solidFill>
                <a:latin typeface="Tahoma"/>
                <a:cs typeface="Tahoma"/>
              </a:rPr>
              <a:t>Fiscal</a:t>
            </a:r>
            <a:r>
              <a:rPr sz="759" kern="0" spc="8" dirty="0">
                <a:solidFill>
                  <a:srgbClr val="313131"/>
                </a:solidFill>
                <a:latin typeface="Tahoma"/>
                <a:cs typeface="Tahoma"/>
              </a:rPr>
              <a:t> </a:t>
            </a:r>
            <a:r>
              <a:rPr sz="759" kern="0" spc="-42" dirty="0">
                <a:solidFill>
                  <a:srgbClr val="313131"/>
                </a:solidFill>
                <a:latin typeface="Tahoma"/>
                <a:cs typeface="Tahoma"/>
              </a:rPr>
              <a:t>&amp;</a:t>
            </a:r>
            <a:r>
              <a:rPr sz="759" kern="0" spc="8" dirty="0">
                <a:solidFill>
                  <a:srgbClr val="313131"/>
                </a:solidFill>
                <a:latin typeface="Tahoma"/>
                <a:cs typeface="Tahoma"/>
              </a:rPr>
              <a:t> </a:t>
            </a:r>
            <a:r>
              <a:rPr sz="759" kern="0" dirty="0">
                <a:solidFill>
                  <a:srgbClr val="313131"/>
                </a:solidFill>
                <a:latin typeface="Tahoma"/>
                <a:cs typeface="Tahoma"/>
              </a:rPr>
              <a:t>NOVA</a:t>
            </a:r>
            <a:r>
              <a:rPr sz="759" kern="0" spc="8" dirty="0">
                <a:solidFill>
                  <a:srgbClr val="313131"/>
                </a:solidFill>
                <a:latin typeface="Tahoma"/>
                <a:cs typeface="Tahoma"/>
              </a:rPr>
              <a:t> </a:t>
            </a:r>
            <a:r>
              <a:rPr sz="759" kern="0" spc="-8" dirty="0">
                <a:solidFill>
                  <a:srgbClr val="313131"/>
                </a:solidFill>
                <a:latin typeface="Tahoma"/>
                <a:cs typeface="Tahoma"/>
              </a:rPr>
              <a:t>Assistant </a:t>
            </a:r>
            <a:r>
              <a:rPr sz="759" kern="0" dirty="0">
                <a:solidFill>
                  <a:srgbClr val="313131"/>
                </a:solidFill>
                <a:latin typeface="Tahoma"/>
                <a:cs typeface="Tahoma"/>
              </a:rPr>
              <a:t>K-</a:t>
            </a:r>
            <a:r>
              <a:rPr sz="759" kern="0" spc="-30" dirty="0">
                <a:solidFill>
                  <a:srgbClr val="313131"/>
                </a:solidFill>
                <a:latin typeface="Tahoma"/>
                <a:cs typeface="Tahoma"/>
              </a:rPr>
              <a:t>12</a:t>
            </a:r>
            <a:r>
              <a:rPr sz="759" kern="0" spc="17" dirty="0">
                <a:solidFill>
                  <a:srgbClr val="313131"/>
                </a:solidFill>
                <a:latin typeface="Tahoma"/>
                <a:cs typeface="Tahoma"/>
              </a:rPr>
              <a:t> </a:t>
            </a:r>
            <a:r>
              <a:rPr sz="759" kern="0" dirty="0">
                <a:solidFill>
                  <a:srgbClr val="313131"/>
                </a:solidFill>
                <a:latin typeface="Tahoma"/>
                <a:cs typeface="Tahoma"/>
              </a:rPr>
              <a:t>Pathway</a:t>
            </a:r>
            <a:r>
              <a:rPr sz="759" kern="0" spc="17" dirty="0">
                <a:solidFill>
                  <a:srgbClr val="313131"/>
                </a:solidFill>
                <a:latin typeface="Tahoma"/>
                <a:cs typeface="Tahoma"/>
              </a:rPr>
              <a:t> </a:t>
            </a:r>
            <a:r>
              <a:rPr sz="759" kern="0" spc="-8" dirty="0">
                <a:solidFill>
                  <a:srgbClr val="313131"/>
                </a:solidFill>
                <a:latin typeface="Tahoma"/>
                <a:cs typeface="Tahoma"/>
              </a:rPr>
              <a:t>Coordinators:</a:t>
            </a:r>
            <a:endParaRPr sz="759" kern="0">
              <a:solidFill>
                <a:sysClr val="windowText" lastClr="000000"/>
              </a:solidFill>
              <a:latin typeface="Tahoma"/>
              <a:cs typeface="Tahoma"/>
            </a:endParaRPr>
          </a:p>
          <a:p>
            <a:pPr marL="34820" marR="636931" defTabSz="771388">
              <a:lnSpc>
                <a:spcPct val="132000"/>
              </a:lnSpc>
            </a:pPr>
            <a:r>
              <a:rPr sz="759" kern="0" dirty="0">
                <a:solidFill>
                  <a:srgbClr val="313131"/>
                </a:solidFill>
                <a:latin typeface="Tahoma"/>
                <a:cs typeface="Tahoma"/>
              </a:rPr>
              <a:t>Sharon</a:t>
            </a:r>
            <a:r>
              <a:rPr sz="759" kern="0" spc="-8" dirty="0">
                <a:solidFill>
                  <a:srgbClr val="313131"/>
                </a:solidFill>
                <a:latin typeface="Tahoma"/>
                <a:cs typeface="Tahoma"/>
              </a:rPr>
              <a:t> </a:t>
            </a:r>
            <a:r>
              <a:rPr sz="759" kern="0" dirty="0">
                <a:solidFill>
                  <a:srgbClr val="313131"/>
                </a:solidFill>
                <a:latin typeface="Tahoma"/>
                <a:cs typeface="Tahoma"/>
              </a:rPr>
              <a:t>Nilsson,</a:t>
            </a:r>
            <a:r>
              <a:rPr sz="759" kern="0" spc="-8" dirty="0">
                <a:solidFill>
                  <a:srgbClr val="313131"/>
                </a:solidFill>
                <a:latin typeface="Tahoma"/>
                <a:cs typeface="Tahoma"/>
              </a:rPr>
              <a:t> </a:t>
            </a:r>
            <a:r>
              <a:rPr sz="759" kern="0" dirty="0">
                <a:solidFill>
                  <a:srgbClr val="313131"/>
                </a:solidFill>
                <a:latin typeface="Tahoma"/>
                <a:cs typeface="Tahoma"/>
              </a:rPr>
              <a:t>Butte-Glenn</a:t>
            </a:r>
            <a:r>
              <a:rPr sz="759" kern="0" spc="-8" dirty="0">
                <a:solidFill>
                  <a:srgbClr val="313131"/>
                </a:solidFill>
                <a:latin typeface="Tahoma"/>
                <a:cs typeface="Tahoma"/>
              </a:rPr>
              <a:t> </a:t>
            </a:r>
            <a:r>
              <a:rPr sz="759" kern="0" spc="25" dirty="0">
                <a:solidFill>
                  <a:srgbClr val="313131"/>
                </a:solidFill>
                <a:latin typeface="Tahoma"/>
                <a:cs typeface="Tahoma"/>
              </a:rPr>
              <a:t>CCD </a:t>
            </a:r>
            <a:r>
              <a:rPr sz="759" kern="0" dirty="0">
                <a:solidFill>
                  <a:srgbClr val="313131"/>
                </a:solidFill>
                <a:latin typeface="Tahoma"/>
                <a:cs typeface="Tahoma"/>
              </a:rPr>
              <a:t>Lisa</a:t>
            </a:r>
            <a:r>
              <a:rPr sz="759" kern="0" spc="-30" dirty="0">
                <a:solidFill>
                  <a:srgbClr val="313131"/>
                </a:solidFill>
                <a:latin typeface="Tahoma"/>
                <a:cs typeface="Tahoma"/>
              </a:rPr>
              <a:t> </a:t>
            </a:r>
            <a:r>
              <a:rPr sz="759" kern="0" spc="-8" dirty="0">
                <a:solidFill>
                  <a:srgbClr val="313131"/>
                </a:solidFill>
                <a:latin typeface="Tahoma"/>
                <a:cs typeface="Tahoma"/>
              </a:rPr>
              <a:t>Kelly,</a:t>
            </a:r>
            <a:r>
              <a:rPr sz="759" kern="0" spc="-30" dirty="0">
                <a:solidFill>
                  <a:srgbClr val="313131"/>
                </a:solidFill>
                <a:latin typeface="Tahoma"/>
                <a:cs typeface="Tahoma"/>
              </a:rPr>
              <a:t> </a:t>
            </a:r>
            <a:r>
              <a:rPr sz="759" kern="0" dirty="0">
                <a:solidFill>
                  <a:srgbClr val="313131"/>
                </a:solidFill>
                <a:latin typeface="Tahoma"/>
                <a:cs typeface="Tahoma"/>
              </a:rPr>
              <a:t>Feather</a:t>
            </a:r>
            <a:r>
              <a:rPr sz="759" kern="0" spc="-25" dirty="0">
                <a:solidFill>
                  <a:srgbClr val="313131"/>
                </a:solidFill>
                <a:latin typeface="Tahoma"/>
                <a:cs typeface="Tahoma"/>
              </a:rPr>
              <a:t> </a:t>
            </a:r>
            <a:r>
              <a:rPr sz="759" kern="0" dirty="0">
                <a:solidFill>
                  <a:srgbClr val="313131"/>
                </a:solidFill>
                <a:latin typeface="Tahoma"/>
                <a:cs typeface="Tahoma"/>
              </a:rPr>
              <a:t>River</a:t>
            </a:r>
            <a:r>
              <a:rPr sz="759" kern="0" spc="-30" dirty="0">
                <a:solidFill>
                  <a:srgbClr val="313131"/>
                </a:solidFill>
                <a:latin typeface="Tahoma"/>
                <a:cs typeface="Tahoma"/>
              </a:rPr>
              <a:t> </a:t>
            </a:r>
            <a:r>
              <a:rPr sz="759" kern="0" spc="25" dirty="0">
                <a:solidFill>
                  <a:srgbClr val="313131"/>
                </a:solidFill>
                <a:latin typeface="Tahoma"/>
                <a:cs typeface="Tahoma"/>
              </a:rPr>
              <a:t>CCD</a:t>
            </a:r>
            <a:endParaRPr sz="759" kern="0">
              <a:solidFill>
                <a:sysClr val="windowText" lastClr="000000"/>
              </a:solidFill>
              <a:latin typeface="Tahoma"/>
              <a:cs typeface="Tahoma"/>
            </a:endParaRPr>
          </a:p>
          <a:p>
            <a:pPr marL="34820" marR="738711" defTabSz="771388">
              <a:lnSpc>
                <a:spcPct val="132000"/>
              </a:lnSpc>
            </a:pPr>
            <a:r>
              <a:rPr sz="759" kern="0" dirty="0">
                <a:solidFill>
                  <a:srgbClr val="313131"/>
                </a:solidFill>
                <a:latin typeface="Tahoma"/>
                <a:cs typeface="Tahoma"/>
              </a:rPr>
              <a:t>Kim</a:t>
            </a:r>
            <a:r>
              <a:rPr sz="759" kern="0" spc="-30" dirty="0">
                <a:solidFill>
                  <a:srgbClr val="313131"/>
                </a:solidFill>
                <a:latin typeface="Tahoma"/>
                <a:cs typeface="Tahoma"/>
              </a:rPr>
              <a:t> </a:t>
            </a:r>
            <a:r>
              <a:rPr sz="759" kern="0" dirty="0">
                <a:solidFill>
                  <a:srgbClr val="313131"/>
                </a:solidFill>
                <a:latin typeface="Tahoma"/>
                <a:cs typeface="Tahoma"/>
              </a:rPr>
              <a:t>Carr,</a:t>
            </a:r>
            <a:r>
              <a:rPr sz="759" kern="0" spc="-30" dirty="0">
                <a:solidFill>
                  <a:srgbClr val="313131"/>
                </a:solidFill>
                <a:latin typeface="Tahoma"/>
                <a:cs typeface="Tahoma"/>
              </a:rPr>
              <a:t> </a:t>
            </a:r>
            <a:r>
              <a:rPr sz="759" kern="0" dirty="0">
                <a:solidFill>
                  <a:srgbClr val="313131"/>
                </a:solidFill>
                <a:latin typeface="Tahoma"/>
                <a:cs typeface="Tahoma"/>
              </a:rPr>
              <a:t>Lake</a:t>
            </a:r>
            <a:r>
              <a:rPr sz="759" kern="0" spc="-25" dirty="0">
                <a:solidFill>
                  <a:srgbClr val="313131"/>
                </a:solidFill>
                <a:latin typeface="Tahoma"/>
                <a:cs typeface="Tahoma"/>
              </a:rPr>
              <a:t> </a:t>
            </a:r>
            <a:r>
              <a:rPr sz="759" kern="0" dirty="0">
                <a:solidFill>
                  <a:srgbClr val="313131"/>
                </a:solidFill>
                <a:latin typeface="Tahoma"/>
                <a:cs typeface="Tahoma"/>
              </a:rPr>
              <a:t>Tahoe</a:t>
            </a:r>
            <a:r>
              <a:rPr sz="759" kern="0" spc="-30" dirty="0">
                <a:solidFill>
                  <a:srgbClr val="313131"/>
                </a:solidFill>
                <a:latin typeface="Tahoma"/>
                <a:cs typeface="Tahoma"/>
              </a:rPr>
              <a:t> </a:t>
            </a:r>
            <a:r>
              <a:rPr sz="759" kern="0" spc="25" dirty="0">
                <a:solidFill>
                  <a:srgbClr val="313131"/>
                </a:solidFill>
                <a:latin typeface="Tahoma"/>
                <a:cs typeface="Tahoma"/>
              </a:rPr>
              <a:t>CCD </a:t>
            </a:r>
            <a:r>
              <a:rPr sz="759" kern="0" dirty="0">
                <a:solidFill>
                  <a:srgbClr val="313131"/>
                </a:solidFill>
                <a:latin typeface="Tahoma"/>
                <a:cs typeface="Tahoma"/>
              </a:rPr>
              <a:t>Tiffiney Lozano,</a:t>
            </a:r>
            <a:r>
              <a:rPr sz="759" kern="0" spc="4" dirty="0">
                <a:solidFill>
                  <a:srgbClr val="313131"/>
                </a:solidFill>
                <a:latin typeface="Tahoma"/>
                <a:cs typeface="Tahoma"/>
              </a:rPr>
              <a:t> </a:t>
            </a:r>
            <a:r>
              <a:rPr sz="759" kern="0" dirty="0">
                <a:solidFill>
                  <a:srgbClr val="313131"/>
                </a:solidFill>
                <a:latin typeface="Tahoma"/>
                <a:cs typeface="Tahoma"/>
              </a:rPr>
              <a:t>Lassen</a:t>
            </a:r>
            <a:r>
              <a:rPr sz="759" kern="0" spc="4" dirty="0">
                <a:solidFill>
                  <a:srgbClr val="313131"/>
                </a:solidFill>
                <a:latin typeface="Tahoma"/>
                <a:cs typeface="Tahoma"/>
              </a:rPr>
              <a:t> </a:t>
            </a:r>
            <a:r>
              <a:rPr sz="759" kern="0" spc="25" dirty="0">
                <a:solidFill>
                  <a:srgbClr val="313131"/>
                </a:solidFill>
                <a:latin typeface="Tahoma"/>
                <a:cs typeface="Tahoma"/>
              </a:rPr>
              <a:t>CCD </a:t>
            </a:r>
            <a:r>
              <a:rPr sz="759" kern="0" dirty="0">
                <a:solidFill>
                  <a:srgbClr val="313131"/>
                </a:solidFill>
                <a:latin typeface="Tahoma"/>
                <a:cs typeface="Tahoma"/>
              </a:rPr>
              <a:t>Raelynn</a:t>
            </a:r>
            <a:r>
              <a:rPr sz="759" kern="0" spc="-38" dirty="0">
                <a:solidFill>
                  <a:srgbClr val="313131"/>
                </a:solidFill>
                <a:latin typeface="Tahoma"/>
                <a:cs typeface="Tahoma"/>
              </a:rPr>
              <a:t> </a:t>
            </a:r>
            <a:r>
              <a:rPr sz="759" kern="0" dirty="0">
                <a:solidFill>
                  <a:srgbClr val="313131"/>
                </a:solidFill>
                <a:latin typeface="Tahoma"/>
                <a:cs typeface="Tahoma"/>
              </a:rPr>
              <a:t>Sharp,</a:t>
            </a:r>
            <a:r>
              <a:rPr sz="759" kern="0" spc="-34" dirty="0">
                <a:solidFill>
                  <a:srgbClr val="313131"/>
                </a:solidFill>
                <a:latin typeface="Tahoma"/>
                <a:cs typeface="Tahoma"/>
              </a:rPr>
              <a:t> </a:t>
            </a:r>
            <a:r>
              <a:rPr sz="759" kern="0" dirty="0">
                <a:solidFill>
                  <a:srgbClr val="313131"/>
                </a:solidFill>
                <a:latin typeface="Tahoma"/>
                <a:cs typeface="Tahoma"/>
              </a:rPr>
              <a:t>Los</a:t>
            </a:r>
            <a:r>
              <a:rPr sz="759" kern="0" spc="-34" dirty="0">
                <a:solidFill>
                  <a:srgbClr val="313131"/>
                </a:solidFill>
                <a:latin typeface="Tahoma"/>
                <a:cs typeface="Tahoma"/>
              </a:rPr>
              <a:t> </a:t>
            </a:r>
            <a:r>
              <a:rPr sz="759" kern="0" dirty="0">
                <a:solidFill>
                  <a:srgbClr val="313131"/>
                </a:solidFill>
                <a:latin typeface="Tahoma"/>
                <a:cs typeface="Tahoma"/>
              </a:rPr>
              <a:t>Rios</a:t>
            </a:r>
            <a:r>
              <a:rPr sz="759" kern="0" spc="-38" dirty="0">
                <a:solidFill>
                  <a:srgbClr val="313131"/>
                </a:solidFill>
                <a:latin typeface="Tahoma"/>
                <a:cs typeface="Tahoma"/>
              </a:rPr>
              <a:t> </a:t>
            </a:r>
            <a:r>
              <a:rPr sz="759" kern="0" spc="25" dirty="0">
                <a:solidFill>
                  <a:srgbClr val="313131"/>
                </a:solidFill>
                <a:latin typeface="Tahoma"/>
                <a:cs typeface="Tahoma"/>
              </a:rPr>
              <a:t>CCD </a:t>
            </a:r>
            <a:r>
              <a:rPr sz="759" kern="0" spc="-8" dirty="0">
                <a:solidFill>
                  <a:srgbClr val="313131"/>
                </a:solidFill>
                <a:latin typeface="Tahoma"/>
                <a:cs typeface="Tahoma"/>
              </a:rPr>
              <a:t>Emily</a:t>
            </a:r>
            <a:r>
              <a:rPr sz="759" kern="0" spc="13" dirty="0">
                <a:solidFill>
                  <a:srgbClr val="313131"/>
                </a:solidFill>
                <a:latin typeface="Tahoma"/>
                <a:cs typeface="Tahoma"/>
              </a:rPr>
              <a:t> </a:t>
            </a:r>
            <a:r>
              <a:rPr sz="759" kern="0" dirty="0">
                <a:solidFill>
                  <a:srgbClr val="313131"/>
                </a:solidFill>
                <a:latin typeface="Tahoma"/>
                <a:cs typeface="Tahoma"/>
              </a:rPr>
              <a:t>Morgan,</a:t>
            </a:r>
            <a:r>
              <a:rPr sz="759" kern="0" spc="13" dirty="0">
                <a:solidFill>
                  <a:srgbClr val="313131"/>
                </a:solidFill>
                <a:latin typeface="Tahoma"/>
                <a:cs typeface="Tahoma"/>
              </a:rPr>
              <a:t> </a:t>
            </a:r>
            <a:r>
              <a:rPr sz="759" kern="0" dirty="0">
                <a:solidFill>
                  <a:srgbClr val="313131"/>
                </a:solidFill>
                <a:latin typeface="Tahoma"/>
                <a:cs typeface="Tahoma"/>
              </a:rPr>
              <a:t>Mendocino</a:t>
            </a:r>
            <a:r>
              <a:rPr sz="759" kern="0" spc="13" dirty="0">
                <a:solidFill>
                  <a:srgbClr val="313131"/>
                </a:solidFill>
                <a:latin typeface="Tahoma"/>
                <a:cs typeface="Tahoma"/>
              </a:rPr>
              <a:t> </a:t>
            </a:r>
            <a:r>
              <a:rPr sz="759" kern="0" spc="25" dirty="0">
                <a:solidFill>
                  <a:srgbClr val="313131"/>
                </a:solidFill>
                <a:latin typeface="Tahoma"/>
                <a:cs typeface="Tahoma"/>
              </a:rPr>
              <a:t>CCD </a:t>
            </a:r>
            <a:r>
              <a:rPr sz="759" kern="0" spc="-8" dirty="0">
                <a:solidFill>
                  <a:srgbClr val="313131"/>
                </a:solidFill>
                <a:latin typeface="Tahoma"/>
                <a:cs typeface="Tahoma"/>
              </a:rPr>
              <a:t>William</a:t>
            </a:r>
            <a:r>
              <a:rPr sz="759" kern="0" spc="-4" dirty="0">
                <a:solidFill>
                  <a:srgbClr val="313131"/>
                </a:solidFill>
                <a:latin typeface="Tahoma"/>
                <a:cs typeface="Tahoma"/>
              </a:rPr>
              <a:t> </a:t>
            </a:r>
            <a:r>
              <a:rPr sz="759" kern="0" spc="-8" dirty="0">
                <a:solidFill>
                  <a:srgbClr val="313131"/>
                </a:solidFill>
                <a:latin typeface="Tahoma"/>
                <a:cs typeface="Tahoma"/>
              </a:rPr>
              <a:t>Row,</a:t>
            </a:r>
            <a:r>
              <a:rPr sz="759" kern="0" spc="-4" dirty="0">
                <a:solidFill>
                  <a:srgbClr val="313131"/>
                </a:solidFill>
                <a:latin typeface="Tahoma"/>
                <a:cs typeface="Tahoma"/>
              </a:rPr>
              <a:t> </a:t>
            </a:r>
            <a:r>
              <a:rPr sz="759" kern="0" dirty="0">
                <a:solidFill>
                  <a:srgbClr val="313131"/>
                </a:solidFill>
                <a:latin typeface="Tahoma"/>
                <a:cs typeface="Tahoma"/>
              </a:rPr>
              <a:t>Redwoods</a:t>
            </a:r>
            <a:r>
              <a:rPr sz="759" kern="0" spc="-4" dirty="0">
                <a:solidFill>
                  <a:srgbClr val="313131"/>
                </a:solidFill>
                <a:latin typeface="Tahoma"/>
                <a:cs typeface="Tahoma"/>
              </a:rPr>
              <a:t> </a:t>
            </a:r>
            <a:r>
              <a:rPr sz="759" kern="0" spc="25" dirty="0">
                <a:solidFill>
                  <a:srgbClr val="313131"/>
                </a:solidFill>
                <a:latin typeface="Tahoma"/>
                <a:cs typeface="Tahoma"/>
              </a:rPr>
              <a:t>CCD</a:t>
            </a:r>
            <a:endParaRPr sz="759" kern="0">
              <a:solidFill>
                <a:sysClr val="windowText" lastClr="000000"/>
              </a:solidFill>
              <a:latin typeface="Tahoma"/>
              <a:cs typeface="Tahoma"/>
            </a:endParaRPr>
          </a:p>
          <a:p>
            <a:pPr marL="34820" marR="16071" defTabSz="771388">
              <a:lnSpc>
                <a:spcPct val="132000"/>
              </a:lnSpc>
            </a:pPr>
            <a:r>
              <a:rPr sz="759" kern="0" dirty="0">
                <a:solidFill>
                  <a:srgbClr val="313131"/>
                </a:solidFill>
                <a:latin typeface="Tahoma"/>
                <a:cs typeface="Tahoma"/>
              </a:rPr>
              <a:t>Rosemary</a:t>
            </a:r>
            <a:r>
              <a:rPr sz="759" kern="0" spc="21" dirty="0">
                <a:solidFill>
                  <a:srgbClr val="313131"/>
                </a:solidFill>
                <a:latin typeface="Tahoma"/>
                <a:cs typeface="Tahoma"/>
              </a:rPr>
              <a:t> </a:t>
            </a:r>
            <a:r>
              <a:rPr sz="759" kern="0" dirty="0">
                <a:solidFill>
                  <a:srgbClr val="313131"/>
                </a:solidFill>
                <a:latin typeface="Tahoma"/>
                <a:cs typeface="Tahoma"/>
              </a:rPr>
              <a:t>Mitchell,</a:t>
            </a:r>
            <a:r>
              <a:rPr sz="759" kern="0" spc="21" dirty="0">
                <a:solidFill>
                  <a:srgbClr val="313131"/>
                </a:solidFill>
                <a:latin typeface="Tahoma"/>
                <a:cs typeface="Tahoma"/>
              </a:rPr>
              <a:t> </a:t>
            </a:r>
            <a:r>
              <a:rPr sz="759" kern="0" dirty="0">
                <a:solidFill>
                  <a:srgbClr val="313131"/>
                </a:solidFill>
                <a:latin typeface="Tahoma"/>
                <a:cs typeface="Tahoma"/>
              </a:rPr>
              <a:t>Shasta-Trinity-Tehama</a:t>
            </a:r>
            <a:r>
              <a:rPr sz="759" kern="0" spc="21" dirty="0">
                <a:solidFill>
                  <a:srgbClr val="313131"/>
                </a:solidFill>
                <a:latin typeface="Tahoma"/>
                <a:cs typeface="Tahoma"/>
              </a:rPr>
              <a:t> </a:t>
            </a:r>
            <a:r>
              <a:rPr sz="759" kern="0" spc="25" dirty="0">
                <a:solidFill>
                  <a:srgbClr val="313131"/>
                </a:solidFill>
                <a:latin typeface="Tahoma"/>
                <a:cs typeface="Tahoma"/>
              </a:rPr>
              <a:t>CCD </a:t>
            </a:r>
            <a:r>
              <a:rPr sz="759" kern="0" dirty="0">
                <a:solidFill>
                  <a:srgbClr val="313131"/>
                </a:solidFill>
                <a:latin typeface="Tahoma"/>
                <a:cs typeface="Tahoma"/>
              </a:rPr>
              <a:t>Christina</a:t>
            </a:r>
            <a:r>
              <a:rPr sz="759" kern="0" spc="-34" dirty="0">
                <a:solidFill>
                  <a:srgbClr val="313131"/>
                </a:solidFill>
                <a:latin typeface="Tahoma"/>
                <a:cs typeface="Tahoma"/>
              </a:rPr>
              <a:t> </a:t>
            </a:r>
            <a:r>
              <a:rPr sz="759" kern="0" spc="-8" dirty="0">
                <a:solidFill>
                  <a:srgbClr val="313131"/>
                </a:solidFill>
                <a:latin typeface="Tahoma"/>
                <a:cs typeface="Tahoma"/>
              </a:rPr>
              <a:t>Overmiller,</a:t>
            </a:r>
            <a:r>
              <a:rPr sz="759" kern="0" spc="-30" dirty="0">
                <a:solidFill>
                  <a:srgbClr val="313131"/>
                </a:solidFill>
                <a:latin typeface="Tahoma"/>
                <a:cs typeface="Tahoma"/>
              </a:rPr>
              <a:t> </a:t>
            </a:r>
            <a:r>
              <a:rPr sz="759" kern="0" dirty="0">
                <a:solidFill>
                  <a:srgbClr val="313131"/>
                </a:solidFill>
                <a:latin typeface="Tahoma"/>
                <a:cs typeface="Tahoma"/>
              </a:rPr>
              <a:t>Sierra</a:t>
            </a:r>
            <a:r>
              <a:rPr sz="759" kern="0" spc="-30" dirty="0">
                <a:solidFill>
                  <a:srgbClr val="313131"/>
                </a:solidFill>
                <a:latin typeface="Tahoma"/>
                <a:cs typeface="Tahoma"/>
              </a:rPr>
              <a:t> </a:t>
            </a:r>
            <a:r>
              <a:rPr sz="759" kern="0" spc="25" dirty="0">
                <a:solidFill>
                  <a:srgbClr val="313131"/>
                </a:solidFill>
                <a:latin typeface="Tahoma"/>
                <a:cs typeface="Tahoma"/>
              </a:rPr>
              <a:t>CCD</a:t>
            </a:r>
            <a:endParaRPr sz="759" kern="0">
              <a:solidFill>
                <a:sysClr val="windowText" lastClr="000000"/>
              </a:solidFill>
              <a:latin typeface="Tahoma"/>
              <a:cs typeface="Tahoma"/>
            </a:endParaRPr>
          </a:p>
          <a:p>
            <a:pPr marL="34820" marR="514794" defTabSz="771388">
              <a:lnSpc>
                <a:spcPct val="132000"/>
              </a:lnSpc>
            </a:pPr>
            <a:r>
              <a:rPr sz="759" kern="0" dirty="0">
                <a:solidFill>
                  <a:srgbClr val="313131"/>
                </a:solidFill>
                <a:latin typeface="Tahoma"/>
                <a:cs typeface="Tahoma"/>
              </a:rPr>
              <a:t>Bright</a:t>
            </a:r>
            <a:r>
              <a:rPr sz="759" kern="0" spc="42" dirty="0">
                <a:solidFill>
                  <a:srgbClr val="313131"/>
                </a:solidFill>
                <a:latin typeface="Tahoma"/>
                <a:cs typeface="Tahoma"/>
              </a:rPr>
              <a:t> </a:t>
            </a:r>
            <a:r>
              <a:rPr sz="759" kern="0" dirty="0">
                <a:solidFill>
                  <a:srgbClr val="313131"/>
                </a:solidFill>
                <a:latin typeface="Tahoma"/>
                <a:cs typeface="Tahoma"/>
              </a:rPr>
              <a:t>Nichols-Stock,</a:t>
            </a:r>
            <a:r>
              <a:rPr sz="759" kern="0" spc="42" dirty="0">
                <a:solidFill>
                  <a:srgbClr val="313131"/>
                </a:solidFill>
                <a:latin typeface="Tahoma"/>
                <a:cs typeface="Tahoma"/>
              </a:rPr>
              <a:t> </a:t>
            </a:r>
            <a:r>
              <a:rPr sz="759" kern="0" dirty="0">
                <a:solidFill>
                  <a:srgbClr val="313131"/>
                </a:solidFill>
                <a:latin typeface="Tahoma"/>
                <a:cs typeface="Tahoma"/>
              </a:rPr>
              <a:t>Siskiyous</a:t>
            </a:r>
            <a:r>
              <a:rPr sz="759" kern="0" spc="42" dirty="0">
                <a:solidFill>
                  <a:srgbClr val="313131"/>
                </a:solidFill>
                <a:latin typeface="Tahoma"/>
                <a:cs typeface="Tahoma"/>
              </a:rPr>
              <a:t> </a:t>
            </a:r>
            <a:r>
              <a:rPr sz="759" kern="0" spc="25" dirty="0">
                <a:solidFill>
                  <a:srgbClr val="313131"/>
                </a:solidFill>
                <a:latin typeface="Tahoma"/>
                <a:cs typeface="Tahoma"/>
              </a:rPr>
              <a:t>CCD </a:t>
            </a:r>
            <a:r>
              <a:rPr sz="759" kern="0" dirty="0">
                <a:solidFill>
                  <a:srgbClr val="313131"/>
                </a:solidFill>
                <a:latin typeface="Tahoma"/>
                <a:cs typeface="Tahoma"/>
              </a:rPr>
              <a:t>Edwin</a:t>
            </a:r>
            <a:r>
              <a:rPr sz="759" kern="0" spc="-17" dirty="0">
                <a:solidFill>
                  <a:srgbClr val="313131"/>
                </a:solidFill>
                <a:latin typeface="Tahoma"/>
                <a:cs typeface="Tahoma"/>
              </a:rPr>
              <a:t> </a:t>
            </a:r>
            <a:r>
              <a:rPr sz="759" kern="0" dirty="0">
                <a:solidFill>
                  <a:srgbClr val="313131"/>
                </a:solidFill>
                <a:latin typeface="Tahoma"/>
                <a:cs typeface="Tahoma"/>
              </a:rPr>
              <a:t>Ortega</a:t>
            </a:r>
            <a:r>
              <a:rPr sz="759" kern="0" spc="-13" dirty="0">
                <a:solidFill>
                  <a:srgbClr val="313131"/>
                </a:solidFill>
                <a:latin typeface="Tahoma"/>
                <a:cs typeface="Tahoma"/>
              </a:rPr>
              <a:t> </a:t>
            </a:r>
            <a:r>
              <a:rPr sz="759" kern="0" spc="-8" dirty="0">
                <a:solidFill>
                  <a:srgbClr val="313131"/>
                </a:solidFill>
                <a:latin typeface="Tahoma"/>
                <a:cs typeface="Tahoma"/>
              </a:rPr>
              <a:t>Beltran,</a:t>
            </a:r>
            <a:r>
              <a:rPr sz="759" kern="0" spc="-17" dirty="0">
                <a:solidFill>
                  <a:srgbClr val="313131"/>
                </a:solidFill>
                <a:latin typeface="Tahoma"/>
                <a:cs typeface="Tahoma"/>
              </a:rPr>
              <a:t> </a:t>
            </a:r>
            <a:r>
              <a:rPr sz="759" kern="0" dirty="0">
                <a:solidFill>
                  <a:srgbClr val="313131"/>
                </a:solidFill>
                <a:latin typeface="Tahoma"/>
                <a:cs typeface="Tahoma"/>
              </a:rPr>
              <a:t>Yuba</a:t>
            </a:r>
            <a:r>
              <a:rPr sz="759" kern="0" spc="-13" dirty="0">
                <a:solidFill>
                  <a:srgbClr val="313131"/>
                </a:solidFill>
                <a:latin typeface="Tahoma"/>
                <a:cs typeface="Tahoma"/>
              </a:rPr>
              <a:t> </a:t>
            </a:r>
            <a:r>
              <a:rPr sz="759" kern="0" spc="25" dirty="0">
                <a:solidFill>
                  <a:srgbClr val="313131"/>
                </a:solidFill>
                <a:latin typeface="Tahoma"/>
                <a:cs typeface="Tahoma"/>
              </a:rPr>
              <a:t>CCD</a:t>
            </a:r>
            <a:endParaRPr sz="759" kern="0">
              <a:solidFill>
                <a:sysClr val="windowText" lastClr="000000"/>
              </a:solidFill>
              <a:latin typeface="Tahoma"/>
              <a:cs typeface="Tahoma"/>
            </a:endParaRPr>
          </a:p>
        </p:txBody>
      </p:sp>
      <p:grpSp>
        <p:nvGrpSpPr>
          <p:cNvPr id="7" name="object 7"/>
          <p:cNvGrpSpPr/>
          <p:nvPr/>
        </p:nvGrpSpPr>
        <p:grpSpPr>
          <a:xfrm>
            <a:off x="7016331" y="1281312"/>
            <a:ext cx="5084643" cy="4468079"/>
            <a:chOff x="8317276" y="1476819"/>
            <a:chExt cx="6027420" cy="5296535"/>
          </a:xfrm>
        </p:grpSpPr>
        <p:pic>
          <p:nvPicPr>
            <p:cNvPr id="8" name="object 8"/>
            <p:cNvPicPr/>
            <p:nvPr/>
          </p:nvPicPr>
          <p:blipFill>
            <a:blip r:embed="rId2" cstate="print"/>
            <a:stretch>
              <a:fillRect/>
            </a:stretch>
          </p:blipFill>
          <p:spPr>
            <a:xfrm>
              <a:off x="8317276" y="1476819"/>
              <a:ext cx="6027113" cy="5296417"/>
            </a:xfrm>
            <a:prstGeom prst="rect">
              <a:avLst/>
            </a:prstGeom>
          </p:spPr>
        </p:pic>
        <p:sp>
          <p:nvSpPr>
            <p:cNvPr id="9" name="object 9"/>
            <p:cNvSpPr/>
            <p:nvPr/>
          </p:nvSpPr>
          <p:spPr>
            <a:xfrm>
              <a:off x="11918120" y="2300491"/>
              <a:ext cx="102870" cy="102870"/>
            </a:xfrm>
            <a:custGeom>
              <a:avLst/>
              <a:gdLst/>
              <a:ahLst/>
              <a:cxnLst/>
              <a:rect l="l" t="t" r="r" b="b"/>
              <a:pathLst>
                <a:path w="102870" h="102869">
                  <a:moveTo>
                    <a:pt x="0" y="0"/>
                  </a:moveTo>
                  <a:lnTo>
                    <a:pt x="102816" y="50736"/>
                  </a:lnTo>
                  <a:lnTo>
                    <a:pt x="536" y="102547"/>
                  </a:lnTo>
                </a:path>
              </a:pathLst>
            </a:custGeom>
            <a:ln w="19054">
              <a:solidFill>
                <a:srgbClr val="F5C218"/>
              </a:solidFill>
            </a:ln>
          </p:spPr>
          <p:txBody>
            <a:bodyPr wrap="square" lIns="0" tIns="0" rIns="0" bIns="0" rtlCol="0"/>
            <a:lstStyle/>
            <a:p>
              <a:pPr defTabSz="771388"/>
              <a:endParaRPr sz="1518" kern="0">
                <a:solidFill>
                  <a:sysClr val="windowText" lastClr="000000"/>
                </a:solidFill>
              </a:endParaRPr>
            </a:p>
          </p:txBody>
        </p:sp>
        <p:sp>
          <p:nvSpPr>
            <p:cNvPr id="10" name="object 10"/>
            <p:cNvSpPr/>
            <p:nvPr/>
          </p:nvSpPr>
          <p:spPr>
            <a:xfrm>
              <a:off x="11251501" y="2351216"/>
              <a:ext cx="772160" cy="4445"/>
            </a:xfrm>
            <a:custGeom>
              <a:avLst/>
              <a:gdLst/>
              <a:ahLst/>
              <a:cxnLst/>
              <a:rect l="l" t="t" r="r" b="b"/>
              <a:pathLst>
                <a:path w="772159" h="4444">
                  <a:moveTo>
                    <a:pt x="0" y="4040"/>
                  </a:moveTo>
                  <a:lnTo>
                    <a:pt x="771683" y="0"/>
                  </a:lnTo>
                </a:path>
              </a:pathLst>
            </a:custGeom>
            <a:ln w="19054">
              <a:solidFill>
                <a:srgbClr val="F5C218"/>
              </a:solidFill>
            </a:ln>
          </p:spPr>
          <p:txBody>
            <a:bodyPr wrap="square" lIns="0" tIns="0" rIns="0" bIns="0" rtlCol="0"/>
            <a:lstStyle/>
            <a:p>
              <a:pPr defTabSz="771388"/>
              <a:endParaRPr sz="1518" kern="0">
                <a:solidFill>
                  <a:sysClr val="windowText" lastClr="000000"/>
                </a:solidFill>
              </a:endParaRPr>
            </a:p>
          </p:txBody>
        </p:sp>
        <p:sp>
          <p:nvSpPr>
            <p:cNvPr id="11" name="object 11"/>
            <p:cNvSpPr/>
            <p:nvPr/>
          </p:nvSpPr>
          <p:spPr>
            <a:xfrm>
              <a:off x="10255611" y="2586600"/>
              <a:ext cx="635" cy="3477895"/>
            </a:xfrm>
            <a:custGeom>
              <a:avLst/>
              <a:gdLst/>
              <a:ahLst/>
              <a:cxnLst/>
              <a:rect l="l" t="t" r="r" b="b"/>
              <a:pathLst>
                <a:path w="634" h="3477895">
                  <a:moveTo>
                    <a:pt x="606" y="3477388"/>
                  </a:moveTo>
                  <a:lnTo>
                    <a:pt x="0" y="0"/>
                  </a:lnTo>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pic>
          <p:nvPicPr>
            <p:cNvPr id="12" name="object 12"/>
            <p:cNvPicPr/>
            <p:nvPr/>
          </p:nvPicPr>
          <p:blipFill>
            <a:blip r:embed="rId3" cstate="print"/>
            <a:stretch>
              <a:fillRect/>
            </a:stretch>
          </p:blipFill>
          <p:spPr>
            <a:xfrm>
              <a:off x="8593437" y="4220497"/>
              <a:ext cx="3324955" cy="2067379"/>
            </a:xfrm>
            <a:prstGeom prst="rect">
              <a:avLst/>
            </a:prstGeom>
          </p:spPr>
        </p:pic>
      </p:grpSp>
      <p:sp>
        <p:nvSpPr>
          <p:cNvPr id="13" name="object 13"/>
          <p:cNvSpPr txBox="1"/>
          <p:nvPr/>
        </p:nvSpPr>
        <p:spPr>
          <a:xfrm>
            <a:off x="7328370" y="3707821"/>
            <a:ext cx="2615709" cy="1444763"/>
          </a:xfrm>
          <a:prstGeom prst="rect">
            <a:avLst/>
          </a:prstGeom>
        </p:spPr>
        <p:txBody>
          <a:bodyPr vert="horz" wrap="square" lIns="0" tIns="40711" rIns="0" bIns="0" rtlCol="0">
            <a:spAutoFit/>
          </a:bodyPr>
          <a:lstStyle/>
          <a:p>
            <a:pPr marL="26784" algn="ctr" defTabSz="771388">
              <a:spcBef>
                <a:spcPts val="321"/>
              </a:spcBef>
            </a:pPr>
            <a:r>
              <a:rPr sz="886" kern="0" dirty="0">
                <a:solidFill>
                  <a:sysClr val="windowText" lastClr="000000"/>
                </a:solidFill>
                <a:latin typeface="Tahoma"/>
                <a:cs typeface="Tahoma"/>
              </a:rPr>
              <a:t>Coordinating</a:t>
            </a:r>
            <a:r>
              <a:rPr sz="886" kern="0" spc="375" dirty="0">
                <a:solidFill>
                  <a:sysClr val="windowText" lastClr="000000"/>
                </a:solidFill>
                <a:latin typeface="Tahoma"/>
                <a:cs typeface="Tahoma"/>
              </a:rPr>
              <a:t> </a:t>
            </a:r>
            <a:r>
              <a:rPr sz="886" kern="0" spc="-8" dirty="0">
                <a:solidFill>
                  <a:sysClr val="windowText" lastClr="000000"/>
                </a:solidFill>
                <a:latin typeface="Tahoma"/>
                <a:cs typeface="Tahoma"/>
              </a:rPr>
              <a:t>Council</a:t>
            </a:r>
            <a:endParaRPr sz="886" kern="0">
              <a:solidFill>
                <a:sysClr val="windowText" lastClr="000000"/>
              </a:solidFill>
              <a:latin typeface="Tahoma"/>
              <a:cs typeface="Tahoma"/>
            </a:endParaRPr>
          </a:p>
          <a:p>
            <a:pPr marL="10714" marR="4285" indent="-536" algn="ctr" defTabSz="771388">
              <a:lnSpc>
                <a:spcPts val="1139"/>
              </a:lnSpc>
              <a:spcBef>
                <a:spcPts val="51"/>
              </a:spcBef>
            </a:pPr>
            <a:r>
              <a:rPr sz="759" kern="0" dirty="0">
                <a:solidFill>
                  <a:srgbClr val="313131"/>
                </a:solidFill>
                <a:latin typeface="Tahoma"/>
                <a:cs typeface="Tahoma"/>
              </a:rPr>
              <a:t>One</a:t>
            </a:r>
            <a:r>
              <a:rPr sz="759" kern="0" spc="101" dirty="0">
                <a:solidFill>
                  <a:srgbClr val="313131"/>
                </a:solidFill>
                <a:latin typeface="Tahoma"/>
                <a:cs typeface="Tahoma"/>
              </a:rPr>
              <a:t> </a:t>
            </a:r>
            <a:r>
              <a:rPr sz="759" kern="0" dirty="0">
                <a:solidFill>
                  <a:srgbClr val="313131"/>
                </a:solidFill>
                <a:latin typeface="Tahoma"/>
                <a:cs typeface="Tahoma"/>
              </a:rPr>
              <a:t>representative</a:t>
            </a:r>
            <a:r>
              <a:rPr sz="759" kern="0" spc="105" dirty="0">
                <a:solidFill>
                  <a:srgbClr val="313131"/>
                </a:solidFill>
                <a:latin typeface="Tahoma"/>
                <a:cs typeface="Tahoma"/>
              </a:rPr>
              <a:t> </a:t>
            </a:r>
            <a:r>
              <a:rPr sz="759" kern="0" dirty="0">
                <a:solidFill>
                  <a:srgbClr val="313131"/>
                </a:solidFill>
                <a:latin typeface="Tahoma"/>
                <a:cs typeface="Tahoma"/>
              </a:rPr>
              <a:t>from</a:t>
            </a:r>
            <a:r>
              <a:rPr sz="759" kern="0" spc="101" dirty="0">
                <a:solidFill>
                  <a:srgbClr val="313131"/>
                </a:solidFill>
                <a:latin typeface="Tahoma"/>
                <a:cs typeface="Tahoma"/>
              </a:rPr>
              <a:t> </a:t>
            </a:r>
            <a:r>
              <a:rPr sz="759" kern="0" dirty="0">
                <a:solidFill>
                  <a:srgbClr val="313131"/>
                </a:solidFill>
                <a:latin typeface="Tahoma"/>
                <a:cs typeface="Tahoma"/>
              </a:rPr>
              <a:t>the</a:t>
            </a:r>
            <a:r>
              <a:rPr sz="759" kern="0" spc="105" dirty="0">
                <a:solidFill>
                  <a:srgbClr val="313131"/>
                </a:solidFill>
                <a:latin typeface="Tahoma"/>
                <a:cs typeface="Tahoma"/>
              </a:rPr>
              <a:t> </a:t>
            </a:r>
            <a:r>
              <a:rPr sz="759" kern="0" dirty="0">
                <a:solidFill>
                  <a:srgbClr val="313131"/>
                </a:solidFill>
                <a:latin typeface="Tahoma"/>
                <a:cs typeface="Tahoma"/>
              </a:rPr>
              <a:t>North</a:t>
            </a:r>
            <a:r>
              <a:rPr sz="759" kern="0" spc="101" dirty="0">
                <a:solidFill>
                  <a:srgbClr val="313131"/>
                </a:solidFill>
                <a:latin typeface="Tahoma"/>
                <a:cs typeface="Tahoma"/>
              </a:rPr>
              <a:t> </a:t>
            </a:r>
            <a:r>
              <a:rPr sz="759" kern="0" dirty="0">
                <a:solidFill>
                  <a:srgbClr val="313131"/>
                </a:solidFill>
                <a:latin typeface="Tahoma"/>
                <a:cs typeface="Tahoma"/>
              </a:rPr>
              <a:t>and</a:t>
            </a:r>
            <a:r>
              <a:rPr sz="759" kern="0" spc="105" dirty="0">
                <a:solidFill>
                  <a:srgbClr val="313131"/>
                </a:solidFill>
                <a:latin typeface="Tahoma"/>
                <a:cs typeface="Tahoma"/>
              </a:rPr>
              <a:t> </a:t>
            </a:r>
            <a:r>
              <a:rPr sz="759" kern="0" dirty="0">
                <a:solidFill>
                  <a:srgbClr val="313131"/>
                </a:solidFill>
                <a:latin typeface="Tahoma"/>
                <a:cs typeface="Tahoma"/>
              </a:rPr>
              <a:t>one</a:t>
            </a:r>
            <a:r>
              <a:rPr sz="759" kern="0" spc="101" dirty="0">
                <a:solidFill>
                  <a:srgbClr val="313131"/>
                </a:solidFill>
                <a:latin typeface="Tahoma"/>
                <a:cs typeface="Tahoma"/>
              </a:rPr>
              <a:t> </a:t>
            </a:r>
            <a:r>
              <a:rPr sz="759" kern="0" dirty="0">
                <a:solidFill>
                  <a:srgbClr val="313131"/>
                </a:solidFill>
                <a:latin typeface="Tahoma"/>
                <a:cs typeface="Tahoma"/>
              </a:rPr>
              <a:t>from</a:t>
            </a:r>
            <a:r>
              <a:rPr sz="759" kern="0" spc="105" dirty="0">
                <a:solidFill>
                  <a:srgbClr val="313131"/>
                </a:solidFill>
                <a:latin typeface="Tahoma"/>
                <a:cs typeface="Tahoma"/>
              </a:rPr>
              <a:t> </a:t>
            </a:r>
            <a:r>
              <a:rPr sz="759" kern="0" dirty="0">
                <a:solidFill>
                  <a:srgbClr val="313131"/>
                </a:solidFill>
                <a:latin typeface="Tahoma"/>
                <a:cs typeface="Tahoma"/>
              </a:rPr>
              <a:t>the</a:t>
            </a:r>
            <a:r>
              <a:rPr sz="759" kern="0" spc="105" dirty="0">
                <a:solidFill>
                  <a:srgbClr val="313131"/>
                </a:solidFill>
                <a:latin typeface="Tahoma"/>
                <a:cs typeface="Tahoma"/>
              </a:rPr>
              <a:t> </a:t>
            </a:r>
            <a:r>
              <a:rPr sz="759" kern="0" spc="-21" dirty="0">
                <a:solidFill>
                  <a:srgbClr val="313131"/>
                </a:solidFill>
                <a:latin typeface="Tahoma"/>
                <a:cs typeface="Tahoma"/>
              </a:rPr>
              <a:t>Far </a:t>
            </a:r>
            <a:r>
              <a:rPr sz="759" kern="0" dirty="0">
                <a:solidFill>
                  <a:srgbClr val="313131"/>
                </a:solidFill>
                <a:latin typeface="Tahoma"/>
                <a:cs typeface="Tahoma"/>
              </a:rPr>
              <a:t>North</a:t>
            </a:r>
            <a:r>
              <a:rPr sz="759" kern="0" spc="139" dirty="0">
                <a:solidFill>
                  <a:srgbClr val="313131"/>
                </a:solidFill>
                <a:latin typeface="Tahoma"/>
                <a:cs typeface="Tahoma"/>
              </a:rPr>
              <a:t> </a:t>
            </a:r>
            <a:r>
              <a:rPr sz="759" kern="0" dirty="0">
                <a:solidFill>
                  <a:srgbClr val="313131"/>
                </a:solidFill>
                <a:latin typeface="Tahoma"/>
                <a:cs typeface="Tahoma"/>
              </a:rPr>
              <a:t>from</a:t>
            </a:r>
            <a:r>
              <a:rPr sz="759" kern="0" spc="139" dirty="0">
                <a:solidFill>
                  <a:srgbClr val="313131"/>
                </a:solidFill>
                <a:latin typeface="Tahoma"/>
                <a:cs typeface="Tahoma"/>
              </a:rPr>
              <a:t> </a:t>
            </a:r>
            <a:r>
              <a:rPr sz="759" kern="0" dirty="0">
                <a:solidFill>
                  <a:srgbClr val="313131"/>
                </a:solidFill>
                <a:latin typeface="Tahoma"/>
                <a:cs typeface="Tahoma"/>
              </a:rPr>
              <a:t>the</a:t>
            </a:r>
            <a:r>
              <a:rPr sz="759" kern="0" spc="139" dirty="0">
                <a:solidFill>
                  <a:srgbClr val="313131"/>
                </a:solidFill>
                <a:latin typeface="Tahoma"/>
                <a:cs typeface="Tahoma"/>
              </a:rPr>
              <a:t> </a:t>
            </a:r>
            <a:r>
              <a:rPr sz="759" kern="0" dirty="0">
                <a:solidFill>
                  <a:srgbClr val="313131"/>
                </a:solidFill>
                <a:latin typeface="Tahoma"/>
                <a:cs typeface="Tahoma"/>
              </a:rPr>
              <a:t>following</a:t>
            </a:r>
            <a:r>
              <a:rPr sz="759" kern="0" spc="139" dirty="0">
                <a:solidFill>
                  <a:srgbClr val="313131"/>
                </a:solidFill>
                <a:latin typeface="Tahoma"/>
                <a:cs typeface="Tahoma"/>
              </a:rPr>
              <a:t> </a:t>
            </a:r>
            <a:r>
              <a:rPr sz="759" kern="0" dirty="0">
                <a:solidFill>
                  <a:srgbClr val="313131"/>
                </a:solidFill>
                <a:latin typeface="Tahoma"/>
                <a:cs typeface="Tahoma"/>
              </a:rPr>
              <a:t>positions,</a:t>
            </a:r>
            <a:r>
              <a:rPr sz="759" kern="0" spc="139" dirty="0">
                <a:solidFill>
                  <a:srgbClr val="313131"/>
                </a:solidFill>
                <a:latin typeface="Tahoma"/>
                <a:cs typeface="Tahoma"/>
              </a:rPr>
              <a:t> </a:t>
            </a:r>
            <a:r>
              <a:rPr sz="759" kern="0" dirty="0">
                <a:solidFill>
                  <a:srgbClr val="313131"/>
                </a:solidFill>
                <a:latin typeface="Tahoma"/>
                <a:cs typeface="Tahoma"/>
              </a:rPr>
              <a:t>appointed</a:t>
            </a:r>
            <a:r>
              <a:rPr sz="759" kern="0" spc="139" dirty="0">
                <a:solidFill>
                  <a:srgbClr val="313131"/>
                </a:solidFill>
                <a:latin typeface="Tahoma"/>
                <a:cs typeface="Tahoma"/>
              </a:rPr>
              <a:t> </a:t>
            </a:r>
            <a:r>
              <a:rPr sz="759" kern="0" dirty="0">
                <a:solidFill>
                  <a:srgbClr val="313131"/>
                </a:solidFill>
                <a:latin typeface="Tahoma"/>
                <a:cs typeface="Tahoma"/>
              </a:rPr>
              <a:t>by</a:t>
            </a:r>
            <a:r>
              <a:rPr sz="759" kern="0" spc="139" dirty="0">
                <a:solidFill>
                  <a:srgbClr val="313131"/>
                </a:solidFill>
                <a:latin typeface="Tahoma"/>
                <a:cs typeface="Tahoma"/>
              </a:rPr>
              <a:t> </a:t>
            </a:r>
            <a:r>
              <a:rPr sz="759" kern="0" spc="-21" dirty="0">
                <a:solidFill>
                  <a:srgbClr val="313131"/>
                </a:solidFill>
                <a:latin typeface="Tahoma"/>
                <a:cs typeface="Tahoma"/>
              </a:rPr>
              <a:t>the </a:t>
            </a:r>
            <a:r>
              <a:rPr sz="759" kern="0" dirty="0">
                <a:solidFill>
                  <a:srgbClr val="313131"/>
                </a:solidFill>
                <a:latin typeface="Tahoma"/>
                <a:cs typeface="Tahoma"/>
              </a:rPr>
              <a:t>Regional</a:t>
            </a:r>
            <a:r>
              <a:rPr sz="759" kern="0" spc="219" dirty="0">
                <a:solidFill>
                  <a:srgbClr val="313131"/>
                </a:solidFill>
                <a:latin typeface="Tahoma"/>
                <a:cs typeface="Tahoma"/>
              </a:rPr>
              <a:t> </a:t>
            </a:r>
            <a:r>
              <a:rPr sz="759" kern="0" dirty="0">
                <a:solidFill>
                  <a:srgbClr val="313131"/>
                </a:solidFill>
                <a:latin typeface="Tahoma"/>
                <a:cs typeface="Tahoma"/>
              </a:rPr>
              <a:t>Consortium</a:t>
            </a:r>
            <a:r>
              <a:rPr sz="759" kern="0" spc="219" dirty="0">
                <a:solidFill>
                  <a:srgbClr val="313131"/>
                </a:solidFill>
                <a:latin typeface="Tahoma"/>
                <a:cs typeface="Tahoma"/>
              </a:rPr>
              <a:t> </a:t>
            </a:r>
            <a:r>
              <a:rPr sz="759" kern="0" dirty="0">
                <a:solidFill>
                  <a:srgbClr val="313131"/>
                </a:solidFill>
                <a:latin typeface="Tahoma"/>
                <a:cs typeface="Tahoma"/>
              </a:rPr>
              <a:t>College</a:t>
            </a:r>
            <a:r>
              <a:rPr sz="759" kern="0" spc="219" dirty="0">
                <a:solidFill>
                  <a:srgbClr val="313131"/>
                </a:solidFill>
                <a:latin typeface="Tahoma"/>
                <a:cs typeface="Tahoma"/>
              </a:rPr>
              <a:t> </a:t>
            </a:r>
            <a:r>
              <a:rPr sz="759" kern="0" dirty="0">
                <a:solidFill>
                  <a:srgbClr val="313131"/>
                </a:solidFill>
                <a:latin typeface="Tahoma"/>
                <a:cs typeface="Tahoma"/>
              </a:rPr>
              <a:t>Chief</a:t>
            </a:r>
            <a:r>
              <a:rPr sz="759" kern="0" spc="224" dirty="0">
                <a:solidFill>
                  <a:srgbClr val="313131"/>
                </a:solidFill>
                <a:latin typeface="Tahoma"/>
                <a:cs typeface="Tahoma"/>
              </a:rPr>
              <a:t> </a:t>
            </a:r>
            <a:r>
              <a:rPr sz="759" kern="0" dirty="0">
                <a:solidFill>
                  <a:srgbClr val="313131"/>
                </a:solidFill>
                <a:latin typeface="Tahoma"/>
                <a:cs typeface="Tahoma"/>
              </a:rPr>
              <a:t>Executive</a:t>
            </a:r>
            <a:r>
              <a:rPr sz="759" kern="0" spc="219" dirty="0">
                <a:solidFill>
                  <a:srgbClr val="313131"/>
                </a:solidFill>
                <a:latin typeface="Tahoma"/>
                <a:cs typeface="Tahoma"/>
              </a:rPr>
              <a:t> </a:t>
            </a:r>
            <a:r>
              <a:rPr sz="759" kern="0" spc="-8" dirty="0">
                <a:solidFill>
                  <a:srgbClr val="313131"/>
                </a:solidFill>
                <a:latin typeface="Tahoma"/>
                <a:cs typeface="Tahoma"/>
              </a:rPr>
              <a:t>Officers </a:t>
            </a:r>
            <a:r>
              <a:rPr sz="759" kern="0" dirty="0">
                <a:solidFill>
                  <a:srgbClr val="313131"/>
                </a:solidFill>
                <a:latin typeface="Tahoma"/>
                <a:cs typeface="Tahoma"/>
              </a:rPr>
              <a:t>(CEOs),</a:t>
            </a:r>
            <a:r>
              <a:rPr sz="759" kern="0" spc="156" dirty="0">
                <a:solidFill>
                  <a:srgbClr val="313131"/>
                </a:solidFill>
                <a:latin typeface="Tahoma"/>
                <a:cs typeface="Tahoma"/>
              </a:rPr>
              <a:t> </a:t>
            </a:r>
            <a:r>
              <a:rPr sz="759" kern="0" dirty="0">
                <a:solidFill>
                  <a:srgbClr val="313131"/>
                </a:solidFill>
                <a:latin typeface="Tahoma"/>
                <a:cs typeface="Tahoma"/>
              </a:rPr>
              <a:t>Chief</a:t>
            </a:r>
            <a:r>
              <a:rPr sz="759" kern="0" spc="160" dirty="0">
                <a:solidFill>
                  <a:srgbClr val="313131"/>
                </a:solidFill>
                <a:latin typeface="Tahoma"/>
                <a:cs typeface="Tahoma"/>
              </a:rPr>
              <a:t> </a:t>
            </a:r>
            <a:r>
              <a:rPr sz="759" kern="0" dirty="0">
                <a:solidFill>
                  <a:srgbClr val="313131"/>
                </a:solidFill>
                <a:latin typeface="Tahoma"/>
                <a:cs typeface="Tahoma"/>
              </a:rPr>
              <a:t>Instructional</a:t>
            </a:r>
            <a:r>
              <a:rPr sz="759" kern="0" spc="156" dirty="0">
                <a:solidFill>
                  <a:srgbClr val="313131"/>
                </a:solidFill>
                <a:latin typeface="Tahoma"/>
                <a:cs typeface="Tahoma"/>
              </a:rPr>
              <a:t> </a:t>
            </a:r>
            <a:r>
              <a:rPr sz="759" kern="0" dirty="0">
                <a:solidFill>
                  <a:srgbClr val="313131"/>
                </a:solidFill>
                <a:latin typeface="Tahoma"/>
                <a:cs typeface="Tahoma"/>
              </a:rPr>
              <a:t>Officers</a:t>
            </a:r>
            <a:r>
              <a:rPr sz="759" kern="0" spc="160" dirty="0">
                <a:solidFill>
                  <a:srgbClr val="313131"/>
                </a:solidFill>
                <a:latin typeface="Tahoma"/>
                <a:cs typeface="Tahoma"/>
              </a:rPr>
              <a:t> </a:t>
            </a:r>
            <a:r>
              <a:rPr sz="759" kern="0" dirty="0">
                <a:solidFill>
                  <a:srgbClr val="313131"/>
                </a:solidFill>
                <a:latin typeface="Tahoma"/>
                <a:cs typeface="Tahoma"/>
              </a:rPr>
              <a:t>(CIOs),</a:t>
            </a:r>
            <a:r>
              <a:rPr sz="759" kern="0" spc="156" dirty="0">
                <a:solidFill>
                  <a:srgbClr val="313131"/>
                </a:solidFill>
                <a:latin typeface="Tahoma"/>
                <a:cs typeface="Tahoma"/>
              </a:rPr>
              <a:t> </a:t>
            </a:r>
            <a:r>
              <a:rPr sz="759" kern="0" dirty="0">
                <a:solidFill>
                  <a:srgbClr val="313131"/>
                </a:solidFill>
                <a:latin typeface="Tahoma"/>
                <a:cs typeface="Tahoma"/>
              </a:rPr>
              <a:t>Chief</a:t>
            </a:r>
            <a:r>
              <a:rPr sz="759" kern="0" spc="160" dirty="0">
                <a:solidFill>
                  <a:srgbClr val="313131"/>
                </a:solidFill>
                <a:latin typeface="Tahoma"/>
                <a:cs typeface="Tahoma"/>
              </a:rPr>
              <a:t> </a:t>
            </a:r>
            <a:r>
              <a:rPr sz="759" kern="0" spc="-8" dirty="0">
                <a:solidFill>
                  <a:srgbClr val="313131"/>
                </a:solidFill>
                <a:latin typeface="Tahoma"/>
                <a:cs typeface="Tahoma"/>
              </a:rPr>
              <a:t>Student </a:t>
            </a:r>
            <a:r>
              <a:rPr sz="759" kern="0" dirty="0">
                <a:solidFill>
                  <a:srgbClr val="313131"/>
                </a:solidFill>
                <a:latin typeface="Tahoma"/>
                <a:cs typeface="Tahoma"/>
              </a:rPr>
              <a:t>Support</a:t>
            </a:r>
            <a:r>
              <a:rPr sz="759" kern="0" spc="202" dirty="0">
                <a:solidFill>
                  <a:srgbClr val="313131"/>
                </a:solidFill>
                <a:latin typeface="Tahoma"/>
                <a:cs typeface="Tahoma"/>
              </a:rPr>
              <a:t> </a:t>
            </a:r>
            <a:r>
              <a:rPr sz="759" kern="0" dirty="0">
                <a:solidFill>
                  <a:srgbClr val="313131"/>
                </a:solidFill>
                <a:latin typeface="Tahoma"/>
                <a:cs typeface="Tahoma"/>
              </a:rPr>
              <a:t>Officers</a:t>
            </a:r>
            <a:r>
              <a:rPr sz="759" kern="0" spc="202" dirty="0">
                <a:solidFill>
                  <a:srgbClr val="313131"/>
                </a:solidFill>
                <a:latin typeface="Tahoma"/>
                <a:cs typeface="Tahoma"/>
              </a:rPr>
              <a:t> </a:t>
            </a:r>
            <a:r>
              <a:rPr sz="759" kern="0" dirty="0">
                <a:solidFill>
                  <a:srgbClr val="313131"/>
                </a:solidFill>
                <a:latin typeface="Tahoma"/>
                <a:cs typeface="Tahoma"/>
              </a:rPr>
              <a:t>(CSSOs),</a:t>
            </a:r>
            <a:r>
              <a:rPr sz="759" kern="0" spc="202" dirty="0">
                <a:solidFill>
                  <a:srgbClr val="313131"/>
                </a:solidFill>
                <a:latin typeface="Tahoma"/>
                <a:cs typeface="Tahoma"/>
              </a:rPr>
              <a:t> </a:t>
            </a:r>
            <a:r>
              <a:rPr sz="759" kern="0" dirty="0">
                <a:solidFill>
                  <a:srgbClr val="313131"/>
                </a:solidFill>
                <a:latin typeface="Tahoma"/>
                <a:cs typeface="Tahoma"/>
              </a:rPr>
              <a:t>Career</a:t>
            </a:r>
            <a:r>
              <a:rPr sz="759" kern="0" spc="202" dirty="0">
                <a:solidFill>
                  <a:srgbClr val="313131"/>
                </a:solidFill>
                <a:latin typeface="Tahoma"/>
                <a:cs typeface="Tahoma"/>
              </a:rPr>
              <a:t> </a:t>
            </a:r>
            <a:r>
              <a:rPr sz="759" kern="0" dirty="0">
                <a:solidFill>
                  <a:srgbClr val="313131"/>
                </a:solidFill>
                <a:latin typeface="Tahoma"/>
                <a:cs typeface="Tahoma"/>
              </a:rPr>
              <a:t>Tech</a:t>
            </a:r>
            <a:r>
              <a:rPr sz="759" kern="0" spc="202" dirty="0">
                <a:solidFill>
                  <a:srgbClr val="313131"/>
                </a:solidFill>
                <a:latin typeface="Tahoma"/>
                <a:cs typeface="Tahoma"/>
              </a:rPr>
              <a:t> </a:t>
            </a:r>
            <a:r>
              <a:rPr sz="759" kern="0" dirty="0">
                <a:solidFill>
                  <a:srgbClr val="313131"/>
                </a:solidFill>
                <a:latin typeface="Tahoma"/>
                <a:cs typeface="Tahoma"/>
              </a:rPr>
              <a:t>Education</a:t>
            </a:r>
            <a:r>
              <a:rPr sz="759" kern="0" spc="202" dirty="0">
                <a:solidFill>
                  <a:srgbClr val="313131"/>
                </a:solidFill>
                <a:latin typeface="Tahoma"/>
                <a:cs typeface="Tahoma"/>
              </a:rPr>
              <a:t> </a:t>
            </a:r>
            <a:r>
              <a:rPr sz="759" kern="0" spc="-17" dirty="0">
                <a:solidFill>
                  <a:srgbClr val="313131"/>
                </a:solidFill>
                <a:latin typeface="Tahoma"/>
                <a:cs typeface="Tahoma"/>
              </a:rPr>
              <a:t>Deans </a:t>
            </a:r>
            <a:r>
              <a:rPr sz="759" kern="0" dirty="0">
                <a:solidFill>
                  <a:srgbClr val="313131"/>
                </a:solidFill>
                <a:latin typeface="Tahoma"/>
                <a:cs typeface="Tahoma"/>
              </a:rPr>
              <a:t>(CTE),</a:t>
            </a:r>
            <a:r>
              <a:rPr sz="759" kern="0" spc="148" dirty="0">
                <a:solidFill>
                  <a:srgbClr val="313131"/>
                </a:solidFill>
                <a:latin typeface="Tahoma"/>
                <a:cs typeface="Tahoma"/>
              </a:rPr>
              <a:t> </a:t>
            </a:r>
            <a:r>
              <a:rPr sz="759" kern="0" dirty="0">
                <a:solidFill>
                  <a:srgbClr val="313131"/>
                </a:solidFill>
                <a:latin typeface="Tahoma"/>
                <a:cs typeface="Tahoma"/>
              </a:rPr>
              <a:t>Economic</a:t>
            </a:r>
            <a:r>
              <a:rPr sz="759" kern="0" spc="148" dirty="0">
                <a:solidFill>
                  <a:srgbClr val="313131"/>
                </a:solidFill>
                <a:latin typeface="Tahoma"/>
                <a:cs typeface="Tahoma"/>
              </a:rPr>
              <a:t> </a:t>
            </a:r>
            <a:r>
              <a:rPr sz="759" kern="0" dirty="0">
                <a:solidFill>
                  <a:srgbClr val="313131"/>
                </a:solidFill>
                <a:latin typeface="Tahoma"/>
                <a:cs typeface="Tahoma"/>
              </a:rPr>
              <a:t>&amp;</a:t>
            </a:r>
            <a:r>
              <a:rPr sz="759" kern="0" spc="152" dirty="0">
                <a:solidFill>
                  <a:srgbClr val="313131"/>
                </a:solidFill>
                <a:latin typeface="Tahoma"/>
                <a:cs typeface="Tahoma"/>
              </a:rPr>
              <a:t> </a:t>
            </a:r>
            <a:r>
              <a:rPr sz="759" kern="0" dirty="0">
                <a:solidFill>
                  <a:srgbClr val="313131"/>
                </a:solidFill>
                <a:latin typeface="Tahoma"/>
                <a:cs typeface="Tahoma"/>
              </a:rPr>
              <a:t>Workforce</a:t>
            </a:r>
            <a:r>
              <a:rPr sz="759" kern="0" spc="148" dirty="0">
                <a:solidFill>
                  <a:srgbClr val="313131"/>
                </a:solidFill>
                <a:latin typeface="Tahoma"/>
                <a:cs typeface="Tahoma"/>
              </a:rPr>
              <a:t> </a:t>
            </a:r>
            <a:r>
              <a:rPr sz="759" kern="0" dirty="0">
                <a:solidFill>
                  <a:srgbClr val="313131"/>
                </a:solidFill>
                <a:latin typeface="Tahoma"/>
                <a:cs typeface="Tahoma"/>
              </a:rPr>
              <a:t>Development</a:t>
            </a:r>
            <a:r>
              <a:rPr sz="759" kern="0" spc="148" dirty="0">
                <a:solidFill>
                  <a:srgbClr val="313131"/>
                </a:solidFill>
                <a:latin typeface="Tahoma"/>
                <a:cs typeface="Tahoma"/>
              </a:rPr>
              <a:t> </a:t>
            </a:r>
            <a:r>
              <a:rPr sz="759" kern="0" spc="30" dirty="0">
                <a:solidFill>
                  <a:srgbClr val="313131"/>
                </a:solidFill>
                <a:latin typeface="Tahoma"/>
                <a:cs typeface="Tahoma"/>
              </a:rPr>
              <a:t>Advisory </a:t>
            </a:r>
            <a:r>
              <a:rPr sz="759" kern="0" dirty="0">
                <a:solidFill>
                  <a:srgbClr val="313131"/>
                </a:solidFill>
                <a:latin typeface="Tahoma"/>
                <a:cs typeface="Tahoma"/>
              </a:rPr>
              <a:t>Committee</a:t>
            </a:r>
            <a:r>
              <a:rPr sz="759" kern="0" spc="262" dirty="0">
                <a:solidFill>
                  <a:srgbClr val="313131"/>
                </a:solidFill>
                <a:latin typeface="Tahoma"/>
                <a:cs typeface="Tahoma"/>
              </a:rPr>
              <a:t> </a:t>
            </a:r>
            <a:r>
              <a:rPr sz="759" kern="0" spc="-8" dirty="0">
                <a:solidFill>
                  <a:srgbClr val="313131"/>
                </a:solidFill>
                <a:latin typeface="Tahoma"/>
                <a:cs typeface="Tahoma"/>
              </a:rPr>
              <a:t>(EWDAC)</a:t>
            </a:r>
            <a:endParaRPr sz="759" kern="0">
              <a:solidFill>
                <a:sysClr val="windowText" lastClr="000000"/>
              </a:solidFill>
              <a:latin typeface="Tahoma"/>
              <a:cs typeface="Tahoma"/>
            </a:endParaRPr>
          </a:p>
          <a:p>
            <a:pPr marL="263558" marR="257129" algn="ctr" defTabSz="771388">
              <a:lnSpc>
                <a:spcPts val="1139"/>
              </a:lnSpc>
            </a:pPr>
            <a:r>
              <a:rPr sz="759" i="1" kern="0" spc="-34" dirty="0">
                <a:solidFill>
                  <a:srgbClr val="313131"/>
                </a:solidFill>
                <a:latin typeface="Verdana"/>
                <a:cs typeface="Verdana"/>
              </a:rPr>
              <a:t>Strong</a:t>
            </a:r>
            <a:r>
              <a:rPr sz="759" i="1" kern="0" spc="-30" dirty="0">
                <a:solidFill>
                  <a:srgbClr val="313131"/>
                </a:solidFill>
                <a:latin typeface="Verdana"/>
                <a:cs typeface="Verdana"/>
              </a:rPr>
              <a:t> Workforce </a:t>
            </a:r>
            <a:r>
              <a:rPr sz="759" i="1" kern="0" spc="-34" dirty="0">
                <a:solidFill>
                  <a:srgbClr val="313131"/>
                </a:solidFill>
                <a:latin typeface="Verdana"/>
                <a:cs typeface="Verdana"/>
              </a:rPr>
              <a:t>Program</a:t>
            </a:r>
            <a:r>
              <a:rPr sz="759" i="1" kern="0" spc="-30" dirty="0">
                <a:solidFill>
                  <a:srgbClr val="313131"/>
                </a:solidFill>
                <a:latin typeface="Verdana"/>
                <a:cs typeface="Verdana"/>
              </a:rPr>
              <a:t> </a:t>
            </a:r>
            <a:r>
              <a:rPr sz="759" i="1" kern="0" spc="-34" dirty="0">
                <a:solidFill>
                  <a:srgbClr val="313131"/>
                </a:solidFill>
                <a:latin typeface="Verdana"/>
                <a:cs typeface="Verdana"/>
              </a:rPr>
              <a:t>plan</a:t>
            </a:r>
            <a:r>
              <a:rPr sz="759" i="1" kern="0" spc="-30" dirty="0">
                <a:solidFill>
                  <a:srgbClr val="313131"/>
                </a:solidFill>
                <a:latin typeface="Verdana"/>
                <a:cs typeface="Verdana"/>
              </a:rPr>
              <a:t> endorsement, </a:t>
            </a:r>
            <a:r>
              <a:rPr sz="759" i="1" kern="0" spc="-38" dirty="0">
                <a:solidFill>
                  <a:srgbClr val="313131"/>
                </a:solidFill>
                <a:latin typeface="Verdana"/>
                <a:cs typeface="Verdana"/>
              </a:rPr>
              <a:t>communication,</a:t>
            </a:r>
            <a:r>
              <a:rPr sz="759" i="1" kern="0" spc="-4" dirty="0">
                <a:solidFill>
                  <a:srgbClr val="313131"/>
                </a:solidFill>
                <a:latin typeface="Verdana"/>
                <a:cs typeface="Verdana"/>
              </a:rPr>
              <a:t> </a:t>
            </a:r>
            <a:r>
              <a:rPr sz="759" i="1" kern="0" spc="-30" dirty="0">
                <a:solidFill>
                  <a:srgbClr val="313131"/>
                </a:solidFill>
                <a:latin typeface="Verdana"/>
                <a:cs typeface="Verdana"/>
              </a:rPr>
              <a:t>and</a:t>
            </a:r>
            <a:r>
              <a:rPr sz="759" i="1" kern="0" dirty="0">
                <a:solidFill>
                  <a:srgbClr val="313131"/>
                </a:solidFill>
                <a:latin typeface="Verdana"/>
                <a:cs typeface="Verdana"/>
              </a:rPr>
              <a:t> </a:t>
            </a:r>
            <a:r>
              <a:rPr sz="759" i="1" kern="0" spc="-25" dirty="0">
                <a:solidFill>
                  <a:srgbClr val="313131"/>
                </a:solidFill>
                <a:latin typeface="Verdana"/>
                <a:cs typeface="Verdana"/>
              </a:rPr>
              <a:t>dispute</a:t>
            </a:r>
            <a:r>
              <a:rPr sz="759" i="1" kern="0" spc="-4" dirty="0">
                <a:solidFill>
                  <a:srgbClr val="313131"/>
                </a:solidFill>
                <a:latin typeface="Verdana"/>
                <a:cs typeface="Verdana"/>
              </a:rPr>
              <a:t> </a:t>
            </a:r>
            <a:r>
              <a:rPr sz="759" i="1" kern="0" spc="-8" dirty="0">
                <a:solidFill>
                  <a:srgbClr val="313131"/>
                </a:solidFill>
                <a:latin typeface="Verdana"/>
                <a:cs typeface="Verdana"/>
              </a:rPr>
              <a:t>resolution.</a:t>
            </a:r>
            <a:endParaRPr sz="759" kern="0">
              <a:solidFill>
                <a:sysClr val="windowText" lastClr="000000"/>
              </a:solidFill>
              <a:latin typeface="Verdana"/>
              <a:cs typeface="Verdana"/>
            </a:endParaRPr>
          </a:p>
        </p:txBody>
      </p:sp>
      <p:grpSp>
        <p:nvGrpSpPr>
          <p:cNvPr id="14" name="object 14"/>
          <p:cNvGrpSpPr/>
          <p:nvPr/>
        </p:nvGrpSpPr>
        <p:grpSpPr>
          <a:xfrm>
            <a:off x="7305557" y="2470671"/>
            <a:ext cx="2700882" cy="940648"/>
            <a:chOff x="8660129" y="2886706"/>
            <a:chExt cx="3201670" cy="1115060"/>
          </a:xfrm>
        </p:grpSpPr>
        <p:sp>
          <p:nvSpPr>
            <p:cNvPr id="15" name="object 15"/>
            <p:cNvSpPr/>
            <p:nvPr/>
          </p:nvSpPr>
          <p:spPr>
            <a:xfrm>
              <a:off x="8669654" y="2896231"/>
              <a:ext cx="3182620" cy="1096010"/>
            </a:xfrm>
            <a:custGeom>
              <a:avLst/>
              <a:gdLst/>
              <a:ahLst/>
              <a:cxnLst/>
              <a:rect l="l" t="t" r="r" b="b"/>
              <a:pathLst>
                <a:path w="3182620" h="1096010">
                  <a:moveTo>
                    <a:pt x="3039142" y="1095615"/>
                  </a:moveTo>
                  <a:lnTo>
                    <a:pt x="142906" y="1095615"/>
                  </a:lnTo>
                  <a:lnTo>
                    <a:pt x="135885" y="1095443"/>
                  </a:lnTo>
                  <a:lnTo>
                    <a:pt x="94770" y="1087265"/>
                  </a:lnTo>
                  <a:lnTo>
                    <a:pt x="57769" y="1067488"/>
                  </a:lnTo>
                  <a:lnTo>
                    <a:pt x="28127" y="1037845"/>
                  </a:lnTo>
                  <a:lnTo>
                    <a:pt x="8349" y="1000845"/>
                  </a:lnTo>
                  <a:lnTo>
                    <a:pt x="171" y="959729"/>
                  </a:lnTo>
                  <a:lnTo>
                    <a:pt x="0" y="952709"/>
                  </a:lnTo>
                  <a:lnTo>
                    <a:pt x="0" y="142906"/>
                  </a:lnTo>
                  <a:lnTo>
                    <a:pt x="6151" y="101422"/>
                  </a:lnTo>
                  <a:lnTo>
                    <a:pt x="24084" y="63511"/>
                  </a:lnTo>
                  <a:lnTo>
                    <a:pt x="52246" y="32436"/>
                  </a:lnTo>
                  <a:lnTo>
                    <a:pt x="88218" y="10878"/>
                  </a:lnTo>
                  <a:lnTo>
                    <a:pt x="128898" y="686"/>
                  </a:lnTo>
                  <a:lnTo>
                    <a:pt x="142906" y="0"/>
                  </a:lnTo>
                  <a:lnTo>
                    <a:pt x="3039142" y="0"/>
                  </a:lnTo>
                  <a:lnTo>
                    <a:pt x="3080626" y="6151"/>
                  </a:lnTo>
                  <a:lnTo>
                    <a:pt x="3118536" y="24084"/>
                  </a:lnTo>
                  <a:lnTo>
                    <a:pt x="3149611" y="52246"/>
                  </a:lnTo>
                  <a:lnTo>
                    <a:pt x="3171170" y="88218"/>
                  </a:lnTo>
                  <a:lnTo>
                    <a:pt x="3181362" y="128898"/>
                  </a:lnTo>
                  <a:lnTo>
                    <a:pt x="3182048" y="142906"/>
                  </a:lnTo>
                  <a:lnTo>
                    <a:pt x="3182048" y="952709"/>
                  </a:lnTo>
                  <a:lnTo>
                    <a:pt x="3175896" y="994193"/>
                  </a:lnTo>
                  <a:lnTo>
                    <a:pt x="3157964" y="1032103"/>
                  </a:lnTo>
                  <a:lnTo>
                    <a:pt x="3129802" y="1063178"/>
                  </a:lnTo>
                  <a:lnTo>
                    <a:pt x="3093829" y="1084737"/>
                  </a:lnTo>
                  <a:lnTo>
                    <a:pt x="3053149" y="1094929"/>
                  </a:lnTo>
                  <a:lnTo>
                    <a:pt x="3039142" y="1095615"/>
                  </a:lnTo>
                  <a:close/>
                </a:path>
              </a:pathLst>
            </a:custGeom>
            <a:solidFill>
              <a:srgbClr val="FFFFFF"/>
            </a:solidFill>
          </p:spPr>
          <p:txBody>
            <a:bodyPr wrap="square" lIns="0" tIns="0" rIns="0" bIns="0" rtlCol="0"/>
            <a:lstStyle/>
            <a:p>
              <a:pPr defTabSz="771388"/>
              <a:endParaRPr sz="1518" kern="0">
                <a:solidFill>
                  <a:sysClr val="windowText" lastClr="000000"/>
                </a:solidFill>
              </a:endParaRPr>
            </a:p>
          </p:txBody>
        </p:sp>
        <p:sp>
          <p:nvSpPr>
            <p:cNvPr id="16" name="object 16"/>
            <p:cNvSpPr/>
            <p:nvPr/>
          </p:nvSpPr>
          <p:spPr>
            <a:xfrm>
              <a:off x="8669654" y="2896231"/>
              <a:ext cx="3182620" cy="1096010"/>
            </a:xfrm>
            <a:custGeom>
              <a:avLst/>
              <a:gdLst/>
              <a:ahLst/>
              <a:cxnLst/>
              <a:rect l="l" t="t" r="r" b="b"/>
              <a:pathLst>
                <a:path w="3182620" h="1096010">
                  <a:moveTo>
                    <a:pt x="142906" y="0"/>
                  </a:moveTo>
                  <a:lnTo>
                    <a:pt x="3039142" y="0"/>
                  </a:lnTo>
                  <a:lnTo>
                    <a:pt x="3046162" y="171"/>
                  </a:lnTo>
                  <a:lnTo>
                    <a:pt x="3087278" y="8349"/>
                  </a:lnTo>
                  <a:lnTo>
                    <a:pt x="3124278" y="28127"/>
                  </a:lnTo>
                  <a:lnTo>
                    <a:pt x="3153921" y="57769"/>
                  </a:lnTo>
                  <a:lnTo>
                    <a:pt x="3173698" y="94770"/>
                  </a:lnTo>
                  <a:lnTo>
                    <a:pt x="3181877" y="135885"/>
                  </a:lnTo>
                  <a:lnTo>
                    <a:pt x="3182048" y="142906"/>
                  </a:lnTo>
                  <a:lnTo>
                    <a:pt x="3182048" y="952709"/>
                  </a:lnTo>
                  <a:lnTo>
                    <a:pt x="3175896" y="994193"/>
                  </a:lnTo>
                  <a:lnTo>
                    <a:pt x="3157964" y="1032103"/>
                  </a:lnTo>
                  <a:lnTo>
                    <a:pt x="3129802" y="1063178"/>
                  </a:lnTo>
                  <a:lnTo>
                    <a:pt x="3093829" y="1084737"/>
                  </a:lnTo>
                  <a:lnTo>
                    <a:pt x="3053149" y="1094929"/>
                  </a:lnTo>
                  <a:lnTo>
                    <a:pt x="3039142" y="1095615"/>
                  </a:lnTo>
                  <a:lnTo>
                    <a:pt x="142906" y="1095615"/>
                  </a:lnTo>
                  <a:lnTo>
                    <a:pt x="101422" y="1089463"/>
                  </a:lnTo>
                  <a:lnTo>
                    <a:pt x="63511" y="1071531"/>
                  </a:lnTo>
                  <a:lnTo>
                    <a:pt x="32436" y="1043368"/>
                  </a:lnTo>
                  <a:lnTo>
                    <a:pt x="10878" y="1007396"/>
                  </a:lnTo>
                  <a:lnTo>
                    <a:pt x="686" y="966716"/>
                  </a:lnTo>
                  <a:lnTo>
                    <a:pt x="0" y="952709"/>
                  </a:lnTo>
                  <a:lnTo>
                    <a:pt x="0" y="142906"/>
                  </a:lnTo>
                  <a:lnTo>
                    <a:pt x="6151" y="101422"/>
                  </a:lnTo>
                  <a:lnTo>
                    <a:pt x="24084" y="63511"/>
                  </a:lnTo>
                  <a:lnTo>
                    <a:pt x="52246" y="32436"/>
                  </a:lnTo>
                  <a:lnTo>
                    <a:pt x="88218" y="10878"/>
                  </a:lnTo>
                  <a:lnTo>
                    <a:pt x="128898" y="686"/>
                  </a:lnTo>
                  <a:lnTo>
                    <a:pt x="142906" y="0"/>
                  </a:lnTo>
                  <a:close/>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grpSp>
      <p:sp>
        <p:nvSpPr>
          <p:cNvPr id="17" name="object 17"/>
          <p:cNvSpPr txBox="1"/>
          <p:nvPr/>
        </p:nvSpPr>
        <p:spPr>
          <a:xfrm>
            <a:off x="7472909" y="2542468"/>
            <a:ext cx="2335550" cy="755920"/>
          </a:xfrm>
          <a:prstGeom prst="rect">
            <a:avLst/>
          </a:prstGeom>
        </p:spPr>
        <p:txBody>
          <a:bodyPr vert="horz" wrap="square" lIns="0" tIns="40711" rIns="0" bIns="0" rtlCol="0">
            <a:spAutoFit/>
          </a:bodyPr>
          <a:lstStyle/>
          <a:p>
            <a:pPr marL="1071" algn="ctr" defTabSz="771388">
              <a:spcBef>
                <a:spcPts val="321"/>
              </a:spcBef>
            </a:pPr>
            <a:r>
              <a:rPr sz="886" b="1" kern="0" spc="-17" dirty="0">
                <a:solidFill>
                  <a:srgbClr val="313131"/>
                </a:solidFill>
                <a:latin typeface="Tahoma"/>
                <a:cs typeface="Tahoma"/>
              </a:rPr>
              <a:t>Voting</a:t>
            </a:r>
            <a:r>
              <a:rPr sz="886" b="1" kern="0" spc="-30" dirty="0">
                <a:solidFill>
                  <a:srgbClr val="313131"/>
                </a:solidFill>
                <a:latin typeface="Tahoma"/>
                <a:cs typeface="Tahoma"/>
              </a:rPr>
              <a:t> </a:t>
            </a:r>
            <a:r>
              <a:rPr sz="886" b="1" kern="0" spc="-8" dirty="0">
                <a:solidFill>
                  <a:srgbClr val="313131"/>
                </a:solidFill>
                <a:latin typeface="Tahoma"/>
                <a:cs typeface="Tahoma"/>
              </a:rPr>
              <a:t>Members</a:t>
            </a:r>
            <a:endParaRPr sz="886" kern="0">
              <a:solidFill>
                <a:sysClr val="windowText" lastClr="000000"/>
              </a:solidFill>
              <a:latin typeface="Tahoma"/>
              <a:cs typeface="Tahoma"/>
            </a:endParaRPr>
          </a:p>
          <a:p>
            <a:pPr marL="10178" marR="4285" algn="ctr" defTabSz="771388">
              <a:lnSpc>
                <a:spcPts val="1139"/>
              </a:lnSpc>
              <a:spcBef>
                <a:spcPts val="51"/>
              </a:spcBef>
            </a:pPr>
            <a:r>
              <a:rPr sz="759" kern="0" dirty="0">
                <a:solidFill>
                  <a:srgbClr val="313131"/>
                </a:solidFill>
                <a:latin typeface="Tahoma"/>
                <a:cs typeface="Tahoma"/>
              </a:rPr>
              <a:t>One</a:t>
            </a:r>
            <a:r>
              <a:rPr sz="759" kern="0" spc="93" dirty="0">
                <a:solidFill>
                  <a:srgbClr val="313131"/>
                </a:solidFill>
                <a:latin typeface="Tahoma"/>
                <a:cs typeface="Tahoma"/>
              </a:rPr>
              <a:t> </a:t>
            </a:r>
            <a:r>
              <a:rPr sz="759" kern="0" dirty="0">
                <a:solidFill>
                  <a:srgbClr val="313131"/>
                </a:solidFill>
                <a:latin typeface="Tahoma"/>
                <a:cs typeface="Tahoma"/>
              </a:rPr>
              <a:t>representative</a:t>
            </a:r>
            <a:r>
              <a:rPr sz="759" kern="0" spc="93" dirty="0">
                <a:solidFill>
                  <a:srgbClr val="313131"/>
                </a:solidFill>
                <a:latin typeface="Tahoma"/>
                <a:cs typeface="Tahoma"/>
              </a:rPr>
              <a:t> </a:t>
            </a:r>
            <a:r>
              <a:rPr sz="759" kern="0" dirty="0">
                <a:solidFill>
                  <a:srgbClr val="313131"/>
                </a:solidFill>
                <a:latin typeface="Tahoma"/>
                <a:cs typeface="Tahoma"/>
              </a:rPr>
              <a:t>from</a:t>
            </a:r>
            <a:r>
              <a:rPr sz="759" kern="0" spc="93" dirty="0">
                <a:solidFill>
                  <a:srgbClr val="313131"/>
                </a:solidFill>
                <a:latin typeface="Tahoma"/>
                <a:cs typeface="Tahoma"/>
              </a:rPr>
              <a:t> </a:t>
            </a:r>
            <a:r>
              <a:rPr sz="759" kern="0" dirty="0">
                <a:solidFill>
                  <a:srgbClr val="313131"/>
                </a:solidFill>
                <a:latin typeface="Tahoma"/>
                <a:cs typeface="Tahoma"/>
              </a:rPr>
              <a:t>each</a:t>
            </a:r>
            <a:r>
              <a:rPr sz="759" kern="0" spc="93" dirty="0">
                <a:solidFill>
                  <a:srgbClr val="313131"/>
                </a:solidFill>
                <a:latin typeface="Tahoma"/>
                <a:cs typeface="Tahoma"/>
              </a:rPr>
              <a:t> </a:t>
            </a:r>
            <a:r>
              <a:rPr sz="759" kern="0" dirty="0">
                <a:solidFill>
                  <a:srgbClr val="313131"/>
                </a:solidFill>
                <a:latin typeface="Tahoma"/>
                <a:cs typeface="Tahoma"/>
              </a:rPr>
              <a:t>of</a:t>
            </a:r>
            <a:r>
              <a:rPr sz="759" kern="0" spc="93" dirty="0">
                <a:solidFill>
                  <a:srgbClr val="313131"/>
                </a:solidFill>
                <a:latin typeface="Tahoma"/>
                <a:cs typeface="Tahoma"/>
              </a:rPr>
              <a:t> </a:t>
            </a:r>
            <a:r>
              <a:rPr sz="759" kern="0" dirty="0">
                <a:solidFill>
                  <a:srgbClr val="313131"/>
                </a:solidFill>
                <a:latin typeface="Tahoma"/>
                <a:cs typeface="Tahoma"/>
              </a:rPr>
              <a:t>the</a:t>
            </a:r>
            <a:r>
              <a:rPr sz="759" kern="0" spc="96" dirty="0">
                <a:solidFill>
                  <a:srgbClr val="313131"/>
                </a:solidFill>
                <a:latin typeface="Tahoma"/>
                <a:cs typeface="Tahoma"/>
              </a:rPr>
              <a:t> </a:t>
            </a:r>
            <a:r>
              <a:rPr sz="759" kern="0" dirty="0">
                <a:solidFill>
                  <a:srgbClr val="313131"/>
                </a:solidFill>
                <a:latin typeface="Tahoma"/>
                <a:cs typeface="Tahoma"/>
              </a:rPr>
              <a:t>15</a:t>
            </a:r>
            <a:r>
              <a:rPr sz="759" kern="0" spc="93" dirty="0">
                <a:solidFill>
                  <a:srgbClr val="313131"/>
                </a:solidFill>
                <a:latin typeface="Tahoma"/>
                <a:cs typeface="Tahoma"/>
              </a:rPr>
              <a:t> </a:t>
            </a:r>
            <a:r>
              <a:rPr sz="759" kern="0" spc="-8" dirty="0">
                <a:solidFill>
                  <a:srgbClr val="313131"/>
                </a:solidFill>
                <a:latin typeface="Tahoma"/>
                <a:cs typeface="Tahoma"/>
              </a:rPr>
              <a:t>community </a:t>
            </a:r>
            <a:r>
              <a:rPr sz="759" kern="0" dirty="0">
                <a:solidFill>
                  <a:srgbClr val="313131"/>
                </a:solidFill>
                <a:latin typeface="Tahoma"/>
                <a:cs typeface="Tahoma"/>
              </a:rPr>
              <a:t>colleges</a:t>
            </a:r>
            <a:r>
              <a:rPr sz="759" kern="0" spc="193" dirty="0">
                <a:solidFill>
                  <a:srgbClr val="313131"/>
                </a:solidFill>
                <a:latin typeface="Tahoma"/>
                <a:cs typeface="Tahoma"/>
              </a:rPr>
              <a:t> </a:t>
            </a:r>
            <a:r>
              <a:rPr sz="759" kern="0" dirty="0">
                <a:solidFill>
                  <a:srgbClr val="313131"/>
                </a:solidFill>
                <a:latin typeface="Tahoma"/>
                <a:cs typeface="Tahoma"/>
              </a:rPr>
              <a:t>designated</a:t>
            </a:r>
            <a:r>
              <a:rPr sz="759" kern="0" spc="198" dirty="0">
                <a:solidFill>
                  <a:srgbClr val="313131"/>
                </a:solidFill>
                <a:latin typeface="Tahoma"/>
                <a:cs typeface="Tahoma"/>
              </a:rPr>
              <a:t> </a:t>
            </a:r>
            <a:r>
              <a:rPr sz="759" kern="0" dirty="0">
                <a:solidFill>
                  <a:srgbClr val="313131"/>
                </a:solidFill>
                <a:latin typeface="Tahoma"/>
                <a:cs typeface="Tahoma"/>
              </a:rPr>
              <a:t>by</a:t>
            </a:r>
            <a:r>
              <a:rPr sz="759" kern="0" spc="198" dirty="0">
                <a:solidFill>
                  <a:srgbClr val="313131"/>
                </a:solidFill>
                <a:latin typeface="Tahoma"/>
                <a:cs typeface="Tahoma"/>
              </a:rPr>
              <a:t> </a:t>
            </a:r>
            <a:r>
              <a:rPr sz="759" kern="0" dirty="0">
                <a:solidFill>
                  <a:srgbClr val="313131"/>
                </a:solidFill>
                <a:latin typeface="Tahoma"/>
                <a:cs typeface="Tahoma"/>
              </a:rPr>
              <a:t>each</a:t>
            </a:r>
            <a:r>
              <a:rPr sz="759" kern="0" spc="198" dirty="0">
                <a:solidFill>
                  <a:srgbClr val="313131"/>
                </a:solidFill>
                <a:latin typeface="Tahoma"/>
                <a:cs typeface="Tahoma"/>
              </a:rPr>
              <a:t> </a:t>
            </a:r>
            <a:r>
              <a:rPr sz="759" kern="0" dirty="0">
                <a:solidFill>
                  <a:srgbClr val="313131"/>
                </a:solidFill>
                <a:latin typeface="Tahoma"/>
                <a:cs typeface="Tahoma"/>
              </a:rPr>
              <a:t>college</a:t>
            </a:r>
            <a:r>
              <a:rPr sz="759" kern="0" spc="193" dirty="0">
                <a:solidFill>
                  <a:srgbClr val="313131"/>
                </a:solidFill>
                <a:latin typeface="Tahoma"/>
                <a:cs typeface="Tahoma"/>
              </a:rPr>
              <a:t> </a:t>
            </a:r>
            <a:r>
              <a:rPr sz="759" kern="0" spc="-8" dirty="0">
                <a:solidFill>
                  <a:srgbClr val="313131"/>
                </a:solidFill>
                <a:latin typeface="Tahoma"/>
                <a:cs typeface="Tahoma"/>
              </a:rPr>
              <a:t>president </a:t>
            </a:r>
            <a:r>
              <a:rPr sz="759" i="1" kern="0" spc="-34" dirty="0">
                <a:solidFill>
                  <a:srgbClr val="313131"/>
                </a:solidFill>
                <a:latin typeface="Verdana"/>
                <a:cs typeface="Verdana"/>
              </a:rPr>
              <a:t>Strong</a:t>
            </a:r>
            <a:r>
              <a:rPr sz="759" i="1" kern="0" spc="-30" dirty="0">
                <a:solidFill>
                  <a:srgbClr val="313131"/>
                </a:solidFill>
                <a:latin typeface="Verdana"/>
                <a:cs typeface="Verdana"/>
              </a:rPr>
              <a:t> Workforce</a:t>
            </a:r>
            <a:r>
              <a:rPr sz="759" i="1" kern="0" spc="-25" dirty="0">
                <a:solidFill>
                  <a:srgbClr val="313131"/>
                </a:solidFill>
                <a:latin typeface="Verdana"/>
                <a:cs typeface="Verdana"/>
              </a:rPr>
              <a:t> </a:t>
            </a:r>
            <a:r>
              <a:rPr sz="759" i="1" kern="0" spc="-34" dirty="0">
                <a:solidFill>
                  <a:srgbClr val="313131"/>
                </a:solidFill>
                <a:latin typeface="Verdana"/>
                <a:cs typeface="Verdana"/>
              </a:rPr>
              <a:t>Regional</a:t>
            </a:r>
            <a:r>
              <a:rPr sz="759" i="1" kern="0" spc="-25" dirty="0">
                <a:solidFill>
                  <a:srgbClr val="313131"/>
                </a:solidFill>
                <a:latin typeface="Verdana"/>
                <a:cs typeface="Verdana"/>
              </a:rPr>
              <a:t> </a:t>
            </a:r>
            <a:r>
              <a:rPr sz="759" i="1" kern="0" spc="-21" dirty="0">
                <a:solidFill>
                  <a:srgbClr val="313131"/>
                </a:solidFill>
                <a:latin typeface="Verdana"/>
                <a:cs typeface="Verdana"/>
              </a:rPr>
              <a:t>Plan</a:t>
            </a:r>
            <a:r>
              <a:rPr sz="759" i="1" kern="0" spc="-25" dirty="0">
                <a:solidFill>
                  <a:srgbClr val="313131"/>
                </a:solidFill>
                <a:latin typeface="Verdana"/>
                <a:cs typeface="Verdana"/>
              </a:rPr>
              <a:t> </a:t>
            </a:r>
            <a:r>
              <a:rPr sz="759" i="1" kern="0" spc="-8" dirty="0">
                <a:solidFill>
                  <a:srgbClr val="313131"/>
                </a:solidFill>
                <a:latin typeface="Verdana"/>
                <a:cs typeface="Verdana"/>
              </a:rPr>
              <a:t>development</a:t>
            </a:r>
            <a:endParaRPr sz="759" kern="0">
              <a:solidFill>
                <a:sysClr val="windowText" lastClr="000000"/>
              </a:solidFill>
              <a:latin typeface="Verdana"/>
              <a:cs typeface="Verdana"/>
            </a:endParaRPr>
          </a:p>
          <a:p>
            <a:pPr marL="486403" defTabSz="771388">
              <a:spcBef>
                <a:spcPts val="152"/>
              </a:spcBef>
            </a:pPr>
            <a:r>
              <a:rPr sz="759" i="1" kern="0" spc="-30" dirty="0">
                <a:solidFill>
                  <a:srgbClr val="313131"/>
                </a:solidFill>
                <a:latin typeface="Verdana"/>
                <a:cs typeface="Verdana"/>
              </a:rPr>
              <a:t>and</a:t>
            </a:r>
            <a:r>
              <a:rPr sz="759" i="1" kern="0" spc="-42" dirty="0">
                <a:solidFill>
                  <a:srgbClr val="313131"/>
                </a:solidFill>
                <a:latin typeface="Verdana"/>
                <a:cs typeface="Verdana"/>
              </a:rPr>
              <a:t> </a:t>
            </a:r>
            <a:r>
              <a:rPr sz="759" i="1" kern="0" spc="-25" dirty="0">
                <a:solidFill>
                  <a:srgbClr val="313131"/>
                </a:solidFill>
                <a:latin typeface="Verdana"/>
                <a:cs typeface="Verdana"/>
              </a:rPr>
              <a:t>funding</a:t>
            </a:r>
            <a:r>
              <a:rPr sz="759" i="1" kern="0" spc="-38" dirty="0">
                <a:solidFill>
                  <a:srgbClr val="313131"/>
                </a:solidFill>
                <a:latin typeface="Verdana"/>
                <a:cs typeface="Verdana"/>
              </a:rPr>
              <a:t> </a:t>
            </a:r>
            <a:r>
              <a:rPr sz="759" i="1" kern="0" spc="-8" dirty="0">
                <a:solidFill>
                  <a:srgbClr val="313131"/>
                </a:solidFill>
                <a:latin typeface="Verdana"/>
                <a:cs typeface="Verdana"/>
              </a:rPr>
              <a:t>recommendations</a:t>
            </a:r>
            <a:endParaRPr sz="759" kern="0">
              <a:solidFill>
                <a:sysClr val="windowText" lastClr="000000"/>
              </a:solidFill>
              <a:latin typeface="Verdana"/>
              <a:cs typeface="Verdana"/>
            </a:endParaRPr>
          </a:p>
        </p:txBody>
      </p:sp>
      <p:grpSp>
        <p:nvGrpSpPr>
          <p:cNvPr id="18" name="object 18"/>
          <p:cNvGrpSpPr/>
          <p:nvPr/>
        </p:nvGrpSpPr>
        <p:grpSpPr>
          <a:xfrm>
            <a:off x="7819920" y="1739312"/>
            <a:ext cx="1671847" cy="554961"/>
            <a:chOff x="9269863" y="2019741"/>
            <a:chExt cx="1981835" cy="657860"/>
          </a:xfrm>
        </p:grpSpPr>
        <p:sp>
          <p:nvSpPr>
            <p:cNvPr id="19" name="object 19"/>
            <p:cNvSpPr/>
            <p:nvPr/>
          </p:nvSpPr>
          <p:spPr>
            <a:xfrm>
              <a:off x="9279388" y="2029266"/>
              <a:ext cx="1962785" cy="638810"/>
            </a:xfrm>
            <a:custGeom>
              <a:avLst/>
              <a:gdLst/>
              <a:ahLst/>
              <a:cxnLst/>
              <a:rect l="l" t="t" r="r" b="b"/>
              <a:pathLst>
                <a:path w="1962784" h="638810">
                  <a:moveTo>
                    <a:pt x="1819674" y="638315"/>
                  </a:moveTo>
                  <a:lnTo>
                    <a:pt x="142906" y="638315"/>
                  </a:lnTo>
                  <a:lnTo>
                    <a:pt x="135885" y="638143"/>
                  </a:lnTo>
                  <a:lnTo>
                    <a:pt x="94770" y="629965"/>
                  </a:lnTo>
                  <a:lnTo>
                    <a:pt x="57769" y="610187"/>
                  </a:lnTo>
                  <a:lnTo>
                    <a:pt x="28127" y="580545"/>
                  </a:lnTo>
                  <a:lnTo>
                    <a:pt x="8349" y="543544"/>
                  </a:lnTo>
                  <a:lnTo>
                    <a:pt x="171" y="502429"/>
                  </a:lnTo>
                  <a:lnTo>
                    <a:pt x="0" y="495408"/>
                  </a:lnTo>
                  <a:lnTo>
                    <a:pt x="0" y="142906"/>
                  </a:lnTo>
                  <a:lnTo>
                    <a:pt x="6151" y="101422"/>
                  </a:lnTo>
                  <a:lnTo>
                    <a:pt x="24084" y="63511"/>
                  </a:lnTo>
                  <a:lnTo>
                    <a:pt x="52246" y="32436"/>
                  </a:lnTo>
                  <a:lnTo>
                    <a:pt x="88218" y="10878"/>
                  </a:lnTo>
                  <a:lnTo>
                    <a:pt x="128898" y="686"/>
                  </a:lnTo>
                  <a:lnTo>
                    <a:pt x="142906" y="0"/>
                  </a:lnTo>
                  <a:lnTo>
                    <a:pt x="1819674" y="0"/>
                  </a:lnTo>
                  <a:lnTo>
                    <a:pt x="1861158" y="6151"/>
                  </a:lnTo>
                  <a:lnTo>
                    <a:pt x="1899068" y="24084"/>
                  </a:lnTo>
                  <a:lnTo>
                    <a:pt x="1930143" y="52246"/>
                  </a:lnTo>
                  <a:lnTo>
                    <a:pt x="1951702" y="88218"/>
                  </a:lnTo>
                  <a:lnTo>
                    <a:pt x="1961894" y="128898"/>
                  </a:lnTo>
                  <a:lnTo>
                    <a:pt x="1962581" y="142906"/>
                  </a:lnTo>
                  <a:lnTo>
                    <a:pt x="1962581" y="495408"/>
                  </a:lnTo>
                  <a:lnTo>
                    <a:pt x="1956428" y="536892"/>
                  </a:lnTo>
                  <a:lnTo>
                    <a:pt x="1938496" y="574803"/>
                  </a:lnTo>
                  <a:lnTo>
                    <a:pt x="1910334" y="605878"/>
                  </a:lnTo>
                  <a:lnTo>
                    <a:pt x="1874362" y="627437"/>
                  </a:lnTo>
                  <a:lnTo>
                    <a:pt x="1833682" y="637628"/>
                  </a:lnTo>
                  <a:lnTo>
                    <a:pt x="1819674" y="638315"/>
                  </a:lnTo>
                  <a:close/>
                </a:path>
              </a:pathLst>
            </a:custGeom>
            <a:solidFill>
              <a:srgbClr val="FFFFFF"/>
            </a:solidFill>
          </p:spPr>
          <p:txBody>
            <a:bodyPr wrap="square" lIns="0" tIns="0" rIns="0" bIns="0" rtlCol="0"/>
            <a:lstStyle/>
            <a:p>
              <a:pPr defTabSz="771388"/>
              <a:endParaRPr sz="1518" kern="0">
                <a:solidFill>
                  <a:sysClr val="windowText" lastClr="000000"/>
                </a:solidFill>
              </a:endParaRPr>
            </a:p>
          </p:txBody>
        </p:sp>
        <p:sp>
          <p:nvSpPr>
            <p:cNvPr id="20" name="object 20"/>
            <p:cNvSpPr/>
            <p:nvPr/>
          </p:nvSpPr>
          <p:spPr>
            <a:xfrm>
              <a:off x="9279388" y="2029266"/>
              <a:ext cx="1962785" cy="638810"/>
            </a:xfrm>
            <a:custGeom>
              <a:avLst/>
              <a:gdLst/>
              <a:ahLst/>
              <a:cxnLst/>
              <a:rect l="l" t="t" r="r" b="b"/>
              <a:pathLst>
                <a:path w="1962784" h="638810">
                  <a:moveTo>
                    <a:pt x="142906" y="0"/>
                  </a:moveTo>
                  <a:lnTo>
                    <a:pt x="1819674" y="0"/>
                  </a:lnTo>
                  <a:lnTo>
                    <a:pt x="1826695" y="171"/>
                  </a:lnTo>
                  <a:lnTo>
                    <a:pt x="1867810" y="8349"/>
                  </a:lnTo>
                  <a:lnTo>
                    <a:pt x="1904810" y="28127"/>
                  </a:lnTo>
                  <a:lnTo>
                    <a:pt x="1934453" y="57769"/>
                  </a:lnTo>
                  <a:lnTo>
                    <a:pt x="1954230" y="94770"/>
                  </a:lnTo>
                  <a:lnTo>
                    <a:pt x="1962409" y="135885"/>
                  </a:lnTo>
                  <a:lnTo>
                    <a:pt x="1962581" y="142906"/>
                  </a:lnTo>
                  <a:lnTo>
                    <a:pt x="1962581" y="495408"/>
                  </a:lnTo>
                  <a:lnTo>
                    <a:pt x="1956428" y="536892"/>
                  </a:lnTo>
                  <a:lnTo>
                    <a:pt x="1938496" y="574803"/>
                  </a:lnTo>
                  <a:lnTo>
                    <a:pt x="1910334" y="605878"/>
                  </a:lnTo>
                  <a:lnTo>
                    <a:pt x="1874362" y="627437"/>
                  </a:lnTo>
                  <a:lnTo>
                    <a:pt x="1833682" y="637628"/>
                  </a:lnTo>
                  <a:lnTo>
                    <a:pt x="1819674" y="638315"/>
                  </a:lnTo>
                  <a:lnTo>
                    <a:pt x="142906" y="638315"/>
                  </a:lnTo>
                  <a:lnTo>
                    <a:pt x="101422" y="632163"/>
                  </a:lnTo>
                  <a:lnTo>
                    <a:pt x="63511" y="614231"/>
                  </a:lnTo>
                  <a:lnTo>
                    <a:pt x="32436" y="586068"/>
                  </a:lnTo>
                  <a:lnTo>
                    <a:pt x="10878" y="550096"/>
                  </a:lnTo>
                  <a:lnTo>
                    <a:pt x="686" y="509416"/>
                  </a:lnTo>
                  <a:lnTo>
                    <a:pt x="0" y="495408"/>
                  </a:lnTo>
                  <a:lnTo>
                    <a:pt x="0" y="142906"/>
                  </a:lnTo>
                  <a:lnTo>
                    <a:pt x="6151" y="101422"/>
                  </a:lnTo>
                  <a:lnTo>
                    <a:pt x="24084" y="63511"/>
                  </a:lnTo>
                  <a:lnTo>
                    <a:pt x="52246" y="32436"/>
                  </a:lnTo>
                  <a:lnTo>
                    <a:pt x="88218" y="10878"/>
                  </a:lnTo>
                  <a:lnTo>
                    <a:pt x="128898" y="686"/>
                  </a:lnTo>
                  <a:lnTo>
                    <a:pt x="142906" y="0"/>
                  </a:lnTo>
                  <a:close/>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grpSp>
      <p:sp>
        <p:nvSpPr>
          <p:cNvPr id="21" name="object 21"/>
          <p:cNvSpPr txBox="1"/>
          <p:nvPr/>
        </p:nvSpPr>
        <p:spPr>
          <a:xfrm>
            <a:off x="7940809" y="1835220"/>
            <a:ext cx="1433471" cy="319903"/>
          </a:xfrm>
          <a:prstGeom prst="rect">
            <a:avLst/>
          </a:prstGeom>
        </p:spPr>
        <p:txBody>
          <a:bodyPr vert="horz" wrap="square" lIns="0" tIns="40711" rIns="0" bIns="0" rtlCol="0">
            <a:spAutoFit/>
          </a:bodyPr>
          <a:lstStyle/>
          <a:p>
            <a:pPr algn="ctr" defTabSz="771388">
              <a:spcBef>
                <a:spcPts val="321"/>
              </a:spcBef>
            </a:pPr>
            <a:r>
              <a:rPr sz="886" b="1" kern="0" spc="-25" dirty="0">
                <a:solidFill>
                  <a:srgbClr val="313131"/>
                </a:solidFill>
                <a:latin typeface="Tahoma"/>
                <a:cs typeface="Tahoma"/>
              </a:rPr>
              <a:t>NFN</a:t>
            </a:r>
            <a:r>
              <a:rPr sz="886" b="1" kern="0" spc="-38" dirty="0">
                <a:solidFill>
                  <a:srgbClr val="313131"/>
                </a:solidFill>
                <a:latin typeface="Tahoma"/>
                <a:cs typeface="Tahoma"/>
              </a:rPr>
              <a:t> </a:t>
            </a:r>
            <a:r>
              <a:rPr sz="886" b="1" kern="0" spc="-25" dirty="0">
                <a:solidFill>
                  <a:srgbClr val="313131"/>
                </a:solidFill>
                <a:latin typeface="Tahoma"/>
                <a:cs typeface="Tahoma"/>
              </a:rPr>
              <a:t>Regional</a:t>
            </a:r>
            <a:r>
              <a:rPr sz="886" b="1" kern="0" spc="-34" dirty="0">
                <a:solidFill>
                  <a:srgbClr val="313131"/>
                </a:solidFill>
                <a:latin typeface="Tahoma"/>
                <a:cs typeface="Tahoma"/>
              </a:rPr>
              <a:t> </a:t>
            </a:r>
            <a:r>
              <a:rPr sz="886" b="1" kern="0" spc="-8" dirty="0">
                <a:solidFill>
                  <a:srgbClr val="313131"/>
                </a:solidFill>
                <a:latin typeface="Tahoma"/>
                <a:cs typeface="Tahoma"/>
              </a:rPr>
              <a:t>Consortium</a:t>
            </a:r>
            <a:endParaRPr sz="886" kern="0">
              <a:solidFill>
                <a:sysClr val="windowText" lastClr="000000"/>
              </a:solidFill>
              <a:latin typeface="Tahoma"/>
              <a:cs typeface="Tahoma"/>
            </a:endParaRPr>
          </a:p>
          <a:p>
            <a:pPr algn="ctr" defTabSz="771388">
              <a:spcBef>
                <a:spcPts val="202"/>
              </a:spcBef>
            </a:pPr>
            <a:r>
              <a:rPr sz="759" kern="0" dirty="0">
                <a:solidFill>
                  <a:srgbClr val="313131"/>
                </a:solidFill>
                <a:latin typeface="Tahoma"/>
                <a:cs typeface="Tahoma"/>
              </a:rPr>
              <a:t>15</a:t>
            </a:r>
            <a:r>
              <a:rPr sz="759" kern="0" spc="105" dirty="0">
                <a:solidFill>
                  <a:srgbClr val="313131"/>
                </a:solidFill>
                <a:latin typeface="Tahoma"/>
                <a:cs typeface="Tahoma"/>
              </a:rPr>
              <a:t> </a:t>
            </a:r>
            <a:r>
              <a:rPr sz="759" kern="0" dirty="0">
                <a:solidFill>
                  <a:srgbClr val="313131"/>
                </a:solidFill>
                <a:latin typeface="Tahoma"/>
                <a:cs typeface="Tahoma"/>
              </a:rPr>
              <a:t>member</a:t>
            </a:r>
            <a:r>
              <a:rPr sz="759" kern="0" spc="110" dirty="0">
                <a:solidFill>
                  <a:srgbClr val="313131"/>
                </a:solidFill>
                <a:latin typeface="Tahoma"/>
                <a:cs typeface="Tahoma"/>
              </a:rPr>
              <a:t> </a:t>
            </a:r>
            <a:r>
              <a:rPr sz="759" kern="0" dirty="0">
                <a:solidFill>
                  <a:srgbClr val="313131"/>
                </a:solidFill>
                <a:latin typeface="Tahoma"/>
                <a:cs typeface="Tahoma"/>
              </a:rPr>
              <a:t>college</a:t>
            </a:r>
            <a:r>
              <a:rPr sz="759" kern="0" spc="105" dirty="0">
                <a:solidFill>
                  <a:srgbClr val="313131"/>
                </a:solidFill>
                <a:latin typeface="Tahoma"/>
                <a:cs typeface="Tahoma"/>
              </a:rPr>
              <a:t> </a:t>
            </a:r>
            <a:r>
              <a:rPr sz="759" kern="0" spc="34" dirty="0">
                <a:solidFill>
                  <a:srgbClr val="313131"/>
                </a:solidFill>
                <a:latin typeface="Tahoma"/>
                <a:cs typeface="Tahoma"/>
              </a:rPr>
              <a:t>CEOs</a:t>
            </a:r>
            <a:endParaRPr sz="759" kern="0">
              <a:solidFill>
                <a:sysClr val="windowText" lastClr="000000"/>
              </a:solidFill>
              <a:latin typeface="Tahoma"/>
              <a:cs typeface="Tahoma"/>
            </a:endParaRPr>
          </a:p>
        </p:txBody>
      </p:sp>
      <p:grpSp>
        <p:nvGrpSpPr>
          <p:cNvPr id="22" name="object 22"/>
          <p:cNvGrpSpPr/>
          <p:nvPr/>
        </p:nvGrpSpPr>
        <p:grpSpPr>
          <a:xfrm>
            <a:off x="10190809" y="1747348"/>
            <a:ext cx="1671847" cy="904222"/>
            <a:chOff x="12080354" y="2029267"/>
            <a:chExt cx="1981835" cy="1071880"/>
          </a:xfrm>
        </p:grpSpPr>
        <p:sp>
          <p:nvSpPr>
            <p:cNvPr id="23" name="object 23"/>
            <p:cNvSpPr/>
            <p:nvPr/>
          </p:nvSpPr>
          <p:spPr>
            <a:xfrm>
              <a:off x="13016369" y="2986032"/>
              <a:ext cx="102870" cy="103505"/>
            </a:xfrm>
            <a:custGeom>
              <a:avLst/>
              <a:gdLst/>
              <a:ahLst/>
              <a:cxnLst/>
              <a:rect l="l" t="t" r="r" b="b"/>
              <a:pathLst>
                <a:path w="102869" h="103505">
                  <a:moveTo>
                    <a:pt x="102539" y="0"/>
                  </a:moveTo>
                  <a:lnTo>
                    <a:pt x="52665" y="103237"/>
                  </a:lnTo>
                  <a:lnTo>
                    <a:pt x="0" y="1396"/>
                  </a:lnTo>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sp>
          <p:nvSpPr>
            <p:cNvPr id="24" name="object 24"/>
            <p:cNvSpPr/>
            <p:nvPr/>
          </p:nvSpPr>
          <p:spPr>
            <a:xfrm>
              <a:off x="13063489" y="2681891"/>
              <a:ext cx="5715" cy="410209"/>
            </a:xfrm>
            <a:custGeom>
              <a:avLst/>
              <a:gdLst/>
              <a:ahLst/>
              <a:cxnLst/>
              <a:rect l="l" t="t" r="r" b="b"/>
              <a:pathLst>
                <a:path w="5715" h="410210">
                  <a:moveTo>
                    <a:pt x="0" y="0"/>
                  </a:moveTo>
                  <a:lnTo>
                    <a:pt x="5576" y="409627"/>
                  </a:lnTo>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sp>
          <p:nvSpPr>
            <p:cNvPr id="25" name="object 25"/>
            <p:cNvSpPr/>
            <p:nvPr/>
          </p:nvSpPr>
          <p:spPr>
            <a:xfrm>
              <a:off x="12089879" y="2038792"/>
              <a:ext cx="1962785" cy="638810"/>
            </a:xfrm>
            <a:custGeom>
              <a:avLst/>
              <a:gdLst/>
              <a:ahLst/>
              <a:cxnLst/>
              <a:rect l="l" t="t" r="r" b="b"/>
              <a:pathLst>
                <a:path w="1962784" h="638810">
                  <a:moveTo>
                    <a:pt x="1819674" y="638315"/>
                  </a:moveTo>
                  <a:lnTo>
                    <a:pt x="142906" y="638315"/>
                  </a:lnTo>
                  <a:lnTo>
                    <a:pt x="135885" y="638143"/>
                  </a:lnTo>
                  <a:lnTo>
                    <a:pt x="94770" y="629965"/>
                  </a:lnTo>
                  <a:lnTo>
                    <a:pt x="57769" y="610187"/>
                  </a:lnTo>
                  <a:lnTo>
                    <a:pt x="28127" y="580545"/>
                  </a:lnTo>
                  <a:lnTo>
                    <a:pt x="8349" y="543544"/>
                  </a:lnTo>
                  <a:lnTo>
                    <a:pt x="171" y="502429"/>
                  </a:lnTo>
                  <a:lnTo>
                    <a:pt x="0" y="495408"/>
                  </a:lnTo>
                  <a:lnTo>
                    <a:pt x="0" y="142906"/>
                  </a:lnTo>
                  <a:lnTo>
                    <a:pt x="6151" y="101422"/>
                  </a:lnTo>
                  <a:lnTo>
                    <a:pt x="24084" y="63511"/>
                  </a:lnTo>
                  <a:lnTo>
                    <a:pt x="52246" y="32436"/>
                  </a:lnTo>
                  <a:lnTo>
                    <a:pt x="88218" y="10878"/>
                  </a:lnTo>
                  <a:lnTo>
                    <a:pt x="128898" y="686"/>
                  </a:lnTo>
                  <a:lnTo>
                    <a:pt x="142906" y="0"/>
                  </a:lnTo>
                  <a:lnTo>
                    <a:pt x="1819674" y="0"/>
                  </a:lnTo>
                  <a:lnTo>
                    <a:pt x="1861158" y="6151"/>
                  </a:lnTo>
                  <a:lnTo>
                    <a:pt x="1899068" y="24084"/>
                  </a:lnTo>
                  <a:lnTo>
                    <a:pt x="1930143" y="52246"/>
                  </a:lnTo>
                  <a:lnTo>
                    <a:pt x="1951702" y="88218"/>
                  </a:lnTo>
                  <a:lnTo>
                    <a:pt x="1961894" y="128898"/>
                  </a:lnTo>
                  <a:lnTo>
                    <a:pt x="1962581" y="142906"/>
                  </a:lnTo>
                  <a:lnTo>
                    <a:pt x="1962581" y="495408"/>
                  </a:lnTo>
                  <a:lnTo>
                    <a:pt x="1956428" y="536892"/>
                  </a:lnTo>
                  <a:lnTo>
                    <a:pt x="1938496" y="574803"/>
                  </a:lnTo>
                  <a:lnTo>
                    <a:pt x="1910334" y="605878"/>
                  </a:lnTo>
                  <a:lnTo>
                    <a:pt x="1874362" y="627437"/>
                  </a:lnTo>
                  <a:lnTo>
                    <a:pt x="1833682" y="637628"/>
                  </a:lnTo>
                  <a:lnTo>
                    <a:pt x="1819674" y="638315"/>
                  </a:lnTo>
                  <a:close/>
                </a:path>
              </a:pathLst>
            </a:custGeom>
            <a:solidFill>
              <a:srgbClr val="FFFFFF"/>
            </a:solidFill>
          </p:spPr>
          <p:txBody>
            <a:bodyPr wrap="square" lIns="0" tIns="0" rIns="0" bIns="0" rtlCol="0"/>
            <a:lstStyle/>
            <a:p>
              <a:pPr defTabSz="771388"/>
              <a:endParaRPr sz="1518" kern="0">
                <a:solidFill>
                  <a:sysClr val="windowText" lastClr="000000"/>
                </a:solidFill>
              </a:endParaRPr>
            </a:p>
          </p:txBody>
        </p:sp>
        <p:sp>
          <p:nvSpPr>
            <p:cNvPr id="26" name="object 26"/>
            <p:cNvSpPr/>
            <p:nvPr/>
          </p:nvSpPr>
          <p:spPr>
            <a:xfrm>
              <a:off x="12089879" y="2038792"/>
              <a:ext cx="1962785" cy="638810"/>
            </a:xfrm>
            <a:custGeom>
              <a:avLst/>
              <a:gdLst/>
              <a:ahLst/>
              <a:cxnLst/>
              <a:rect l="l" t="t" r="r" b="b"/>
              <a:pathLst>
                <a:path w="1962784" h="638810">
                  <a:moveTo>
                    <a:pt x="142906" y="0"/>
                  </a:moveTo>
                  <a:lnTo>
                    <a:pt x="1819674" y="0"/>
                  </a:lnTo>
                  <a:lnTo>
                    <a:pt x="1826695" y="171"/>
                  </a:lnTo>
                  <a:lnTo>
                    <a:pt x="1867810" y="8349"/>
                  </a:lnTo>
                  <a:lnTo>
                    <a:pt x="1904810" y="28127"/>
                  </a:lnTo>
                  <a:lnTo>
                    <a:pt x="1934453" y="57769"/>
                  </a:lnTo>
                  <a:lnTo>
                    <a:pt x="1954230" y="94770"/>
                  </a:lnTo>
                  <a:lnTo>
                    <a:pt x="1962409" y="135885"/>
                  </a:lnTo>
                  <a:lnTo>
                    <a:pt x="1962581" y="142906"/>
                  </a:lnTo>
                  <a:lnTo>
                    <a:pt x="1962581" y="495408"/>
                  </a:lnTo>
                  <a:lnTo>
                    <a:pt x="1956428" y="536892"/>
                  </a:lnTo>
                  <a:lnTo>
                    <a:pt x="1938496" y="574803"/>
                  </a:lnTo>
                  <a:lnTo>
                    <a:pt x="1910334" y="605878"/>
                  </a:lnTo>
                  <a:lnTo>
                    <a:pt x="1874362" y="627437"/>
                  </a:lnTo>
                  <a:lnTo>
                    <a:pt x="1833682" y="637628"/>
                  </a:lnTo>
                  <a:lnTo>
                    <a:pt x="1819674" y="638315"/>
                  </a:lnTo>
                  <a:lnTo>
                    <a:pt x="142906" y="638315"/>
                  </a:lnTo>
                  <a:lnTo>
                    <a:pt x="101422" y="632163"/>
                  </a:lnTo>
                  <a:lnTo>
                    <a:pt x="63511" y="614231"/>
                  </a:lnTo>
                  <a:lnTo>
                    <a:pt x="32436" y="586068"/>
                  </a:lnTo>
                  <a:lnTo>
                    <a:pt x="10878" y="550096"/>
                  </a:lnTo>
                  <a:lnTo>
                    <a:pt x="686" y="509416"/>
                  </a:lnTo>
                  <a:lnTo>
                    <a:pt x="0" y="495408"/>
                  </a:lnTo>
                  <a:lnTo>
                    <a:pt x="0" y="142906"/>
                  </a:lnTo>
                  <a:lnTo>
                    <a:pt x="6151" y="101422"/>
                  </a:lnTo>
                  <a:lnTo>
                    <a:pt x="24084" y="63511"/>
                  </a:lnTo>
                  <a:lnTo>
                    <a:pt x="52246" y="32436"/>
                  </a:lnTo>
                  <a:lnTo>
                    <a:pt x="88218" y="10878"/>
                  </a:lnTo>
                  <a:lnTo>
                    <a:pt x="128898" y="686"/>
                  </a:lnTo>
                  <a:lnTo>
                    <a:pt x="142906" y="0"/>
                  </a:lnTo>
                  <a:close/>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grpSp>
      <p:sp>
        <p:nvSpPr>
          <p:cNvPr id="27" name="object 27"/>
          <p:cNvSpPr txBox="1"/>
          <p:nvPr/>
        </p:nvSpPr>
        <p:spPr>
          <a:xfrm>
            <a:off x="10511115" y="1823433"/>
            <a:ext cx="1034927" cy="356006"/>
          </a:xfrm>
          <a:prstGeom prst="rect">
            <a:avLst/>
          </a:prstGeom>
        </p:spPr>
        <p:txBody>
          <a:bodyPr vert="horz" wrap="square" lIns="0" tIns="44461" rIns="0" bIns="0" rtlCol="0">
            <a:spAutoFit/>
          </a:bodyPr>
          <a:lstStyle/>
          <a:p>
            <a:pPr marR="19285" algn="ctr" defTabSz="771388">
              <a:spcBef>
                <a:spcPts val="350"/>
              </a:spcBef>
            </a:pPr>
            <a:r>
              <a:rPr sz="886" b="1" kern="0" spc="-25" dirty="0">
                <a:solidFill>
                  <a:srgbClr val="313131"/>
                </a:solidFill>
                <a:latin typeface="Tahoma"/>
                <a:cs typeface="Tahoma"/>
              </a:rPr>
              <a:t>NFN</a:t>
            </a:r>
            <a:r>
              <a:rPr sz="886" b="1" kern="0" spc="-51" dirty="0">
                <a:solidFill>
                  <a:srgbClr val="313131"/>
                </a:solidFill>
                <a:latin typeface="Tahoma"/>
                <a:cs typeface="Tahoma"/>
              </a:rPr>
              <a:t> </a:t>
            </a:r>
            <a:r>
              <a:rPr sz="886" b="1" kern="0" spc="-21" dirty="0">
                <a:solidFill>
                  <a:srgbClr val="313131"/>
                </a:solidFill>
                <a:latin typeface="Tahoma"/>
                <a:cs typeface="Tahoma"/>
              </a:rPr>
              <a:t>RC</a:t>
            </a:r>
            <a:endParaRPr sz="886" kern="0">
              <a:solidFill>
                <a:sysClr val="windowText" lastClr="000000"/>
              </a:solidFill>
              <a:latin typeface="Tahoma"/>
              <a:cs typeface="Tahoma"/>
            </a:endParaRPr>
          </a:p>
          <a:p>
            <a:pPr algn="ctr" defTabSz="771388">
              <a:spcBef>
                <a:spcPts val="266"/>
              </a:spcBef>
            </a:pPr>
            <a:r>
              <a:rPr sz="886" b="1" kern="0" spc="-17" dirty="0">
                <a:solidFill>
                  <a:srgbClr val="313131"/>
                </a:solidFill>
                <a:latin typeface="Tahoma"/>
                <a:cs typeface="Tahoma"/>
              </a:rPr>
              <a:t>Executive</a:t>
            </a:r>
            <a:r>
              <a:rPr sz="886" b="1" kern="0" spc="8" dirty="0">
                <a:solidFill>
                  <a:srgbClr val="313131"/>
                </a:solidFill>
                <a:latin typeface="Tahoma"/>
                <a:cs typeface="Tahoma"/>
              </a:rPr>
              <a:t> </a:t>
            </a:r>
            <a:r>
              <a:rPr sz="886" b="1" kern="0" spc="-8" dirty="0">
                <a:solidFill>
                  <a:srgbClr val="313131"/>
                </a:solidFill>
                <a:latin typeface="Tahoma"/>
                <a:cs typeface="Tahoma"/>
              </a:rPr>
              <a:t>Director</a:t>
            </a:r>
            <a:endParaRPr sz="886" kern="0">
              <a:solidFill>
                <a:sysClr val="windowText" lastClr="000000"/>
              </a:solidFill>
              <a:latin typeface="Tahoma"/>
              <a:cs typeface="Tahoma"/>
            </a:endParaRPr>
          </a:p>
        </p:txBody>
      </p:sp>
      <p:grpSp>
        <p:nvGrpSpPr>
          <p:cNvPr id="28" name="object 28"/>
          <p:cNvGrpSpPr/>
          <p:nvPr/>
        </p:nvGrpSpPr>
        <p:grpSpPr>
          <a:xfrm>
            <a:off x="10198843" y="2663555"/>
            <a:ext cx="1663812" cy="1808444"/>
            <a:chOff x="12089879" y="3115354"/>
            <a:chExt cx="1972310" cy="2143760"/>
          </a:xfrm>
        </p:grpSpPr>
        <p:sp>
          <p:nvSpPr>
            <p:cNvPr id="29" name="object 29"/>
            <p:cNvSpPr/>
            <p:nvPr/>
          </p:nvSpPr>
          <p:spPr>
            <a:xfrm>
              <a:off x="12099406" y="3124881"/>
              <a:ext cx="1953260" cy="2124710"/>
            </a:xfrm>
            <a:custGeom>
              <a:avLst/>
              <a:gdLst/>
              <a:ahLst/>
              <a:cxnLst/>
              <a:rect l="l" t="t" r="r" b="b"/>
              <a:pathLst>
                <a:path w="1953259" h="2124710">
                  <a:moveTo>
                    <a:pt x="1810147" y="2124541"/>
                  </a:moveTo>
                  <a:lnTo>
                    <a:pt x="142906" y="2124541"/>
                  </a:lnTo>
                  <a:lnTo>
                    <a:pt x="135885" y="2124369"/>
                  </a:lnTo>
                  <a:lnTo>
                    <a:pt x="94770" y="2116191"/>
                  </a:lnTo>
                  <a:lnTo>
                    <a:pt x="57769" y="2096414"/>
                  </a:lnTo>
                  <a:lnTo>
                    <a:pt x="28127" y="2066771"/>
                  </a:lnTo>
                  <a:lnTo>
                    <a:pt x="8349" y="2029770"/>
                  </a:lnTo>
                  <a:lnTo>
                    <a:pt x="171" y="1988655"/>
                  </a:lnTo>
                  <a:lnTo>
                    <a:pt x="0" y="1981635"/>
                  </a:lnTo>
                  <a:lnTo>
                    <a:pt x="0" y="142906"/>
                  </a:lnTo>
                  <a:lnTo>
                    <a:pt x="6151" y="101422"/>
                  </a:lnTo>
                  <a:lnTo>
                    <a:pt x="24084" y="63511"/>
                  </a:lnTo>
                  <a:lnTo>
                    <a:pt x="52246" y="32436"/>
                  </a:lnTo>
                  <a:lnTo>
                    <a:pt x="88218" y="10878"/>
                  </a:lnTo>
                  <a:lnTo>
                    <a:pt x="128898" y="686"/>
                  </a:lnTo>
                  <a:lnTo>
                    <a:pt x="142906" y="0"/>
                  </a:lnTo>
                  <a:lnTo>
                    <a:pt x="1810147" y="0"/>
                  </a:lnTo>
                  <a:lnTo>
                    <a:pt x="1851631" y="6151"/>
                  </a:lnTo>
                  <a:lnTo>
                    <a:pt x="1889542" y="24084"/>
                  </a:lnTo>
                  <a:lnTo>
                    <a:pt x="1920616" y="52246"/>
                  </a:lnTo>
                  <a:lnTo>
                    <a:pt x="1942175" y="88218"/>
                  </a:lnTo>
                  <a:lnTo>
                    <a:pt x="1952367" y="128898"/>
                  </a:lnTo>
                  <a:lnTo>
                    <a:pt x="1953053" y="142906"/>
                  </a:lnTo>
                  <a:lnTo>
                    <a:pt x="1953053" y="1981635"/>
                  </a:lnTo>
                  <a:lnTo>
                    <a:pt x="1946901" y="2023118"/>
                  </a:lnTo>
                  <a:lnTo>
                    <a:pt x="1928969" y="2061029"/>
                  </a:lnTo>
                  <a:lnTo>
                    <a:pt x="1900807" y="2092104"/>
                  </a:lnTo>
                  <a:lnTo>
                    <a:pt x="1864835" y="2113663"/>
                  </a:lnTo>
                  <a:lnTo>
                    <a:pt x="1824154" y="2123854"/>
                  </a:lnTo>
                  <a:lnTo>
                    <a:pt x="1810147" y="2124541"/>
                  </a:lnTo>
                  <a:close/>
                </a:path>
              </a:pathLst>
            </a:custGeom>
            <a:solidFill>
              <a:srgbClr val="FFFFFF"/>
            </a:solidFill>
          </p:spPr>
          <p:txBody>
            <a:bodyPr wrap="square" lIns="0" tIns="0" rIns="0" bIns="0" rtlCol="0"/>
            <a:lstStyle/>
            <a:p>
              <a:pPr defTabSz="771388"/>
              <a:endParaRPr sz="1518" kern="0">
                <a:solidFill>
                  <a:sysClr val="windowText" lastClr="000000"/>
                </a:solidFill>
              </a:endParaRPr>
            </a:p>
          </p:txBody>
        </p:sp>
        <p:sp>
          <p:nvSpPr>
            <p:cNvPr id="30" name="object 30"/>
            <p:cNvSpPr/>
            <p:nvPr/>
          </p:nvSpPr>
          <p:spPr>
            <a:xfrm>
              <a:off x="12099406" y="3124881"/>
              <a:ext cx="1953260" cy="2124710"/>
            </a:xfrm>
            <a:custGeom>
              <a:avLst/>
              <a:gdLst/>
              <a:ahLst/>
              <a:cxnLst/>
              <a:rect l="l" t="t" r="r" b="b"/>
              <a:pathLst>
                <a:path w="1953259" h="2124710">
                  <a:moveTo>
                    <a:pt x="142906" y="0"/>
                  </a:moveTo>
                  <a:lnTo>
                    <a:pt x="1810147" y="0"/>
                  </a:lnTo>
                  <a:lnTo>
                    <a:pt x="1817168" y="171"/>
                  </a:lnTo>
                  <a:lnTo>
                    <a:pt x="1858283" y="8349"/>
                  </a:lnTo>
                  <a:lnTo>
                    <a:pt x="1895284" y="28127"/>
                  </a:lnTo>
                  <a:lnTo>
                    <a:pt x="1924926" y="57769"/>
                  </a:lnTo>
                  <a:lnTo>
                    <a:pt x="1944703" y="94770"/>
                  </a:lnTo>
                  <a:lnTo>
                    <a:pt x="1952882" y="135885"/>
                  </a:lnTo>
                  <a:lnTo>
                    <a:pt x="1953053" y="142906"/>
                  </a:lnTo>
                  <a:lnTo>
                    <a:pt x="1953053" y="1981635"/>
                  </a:lnTo>
                  <a:lnTo>
                    <a:pt x="1946901" y="2023118"/>
                  </a:lnTo>
                  <a:lnTo>
                    <a:pt x="1928969" y="2061029"/>
                  </a:lnTo>
                  <a:lnTo>
                    <a:pt x="1900807" y="2092104"/>
                  </a:lnTo>
                  <a:lnTo>
                    <a:pt x="1864835" y="2113663"/>
                  </a:lnTo>
                  <a:lnTo>
                    <a:pt x="1824154" y="2123854"/>
                  </a:lnTo>
                  <a:lnTo>
                    <a:pt x="1810147" y="2124541"/>
                  </a:lnTo>
                  <a:lnTo>
                    <a:pt x="142906" y="2124541"/>
                  </a:lnTo>
                  <a:lnTo>
                    <a:pt x="101422" y="2118389"/>
                  </a:lnTo>
                  <a:lnTo>
                    <a:pt x="63511" y="2100457"/>
                  </a:lnTo>
                  <a:lnTo>
                    <a:pt x="32436" y="2072294"/>
                  </a:lnTo>
                  <a:lnTo>
                    <a:pt x="10878" y="2036322"/>
                  </a:lnTo>
                  <a:lnTo>
                    <a:pt x="686" y="1995642"/>
                  </a:lnTo>
                  <a:lnTo>
                    <a:pt x="0" y="1981635"/>
                  </a:lnTo>
                  <a:lnTo>
                    <a:pt x="0" y="142906"/>
                  </a:lnTo>
                  <a:lnTo>
                    <a:pt x="6151" y="101422"/>
                  </a:lnTo>
                  <a:lnTo>
                    <a:pt x="24084" y="63511"/>
                  </a:lnTo>
                  <a:lnTo>
                    <a:pt x="52246" y="32436"/>
                  </a:lnTo>
                  <a:lnTo>
                    <a:pt x="88218" y="10878"/>
                  </a:lnTo>
                  <a:lnTo>
                    <a:pt x="128898" y="686"/>
                  </a:lnTo>
                  <a:lnTo>
                    <a:pt x="142906" y="0"/>
                  </a:lnTo>
                  <a:close/>
                </a:path>
              </a:pathLst>
            </a:custGeom>
            <a:ln w="19054">
              <a:solidFill>
                <a:srgbClr val="FFC34D"/>
              </a:solidFill>
            </a:ln>
          </p:spPr>
          <p:txBody>
            <a:bodyPr wrap="square" lIns="0" tIns="0" rIns="0" bIns="0" rtlCol="0"/>
            <a:lstStyle/>
            <a:p>
              <a:pPr defTabSz="771388"/>
              <a:endParaRPr sz="1518" kern="0">
                <a:solidFill>
                  <a:sysClr val="windowText" lastClr="000000"/>
                </a:solidFill>
              </a:endParaRPr>
            </a:p>
          </p:txBody>
        </p:sp>
      </p:grpSp>
      <p:sp>
        <p:nvSpPr>
          <p:cNvPr id="31" name="object 31"/>
          <p:cNvSpPr txBox="1"/>
          <p:nvPr/>
        </p:nvSpPr>
        <p:spPr>
          <a:xfrm>
            <a:off x="10259458" y="3325934"/>
            <a:ext cx="134455" cy="61610"/>
          </a:xfrm>
          <a:prstGeom prst="rect">
            <a:avLst/>
          </a:prstGeom>
        </p:spPr>
        <p:txBody>
          <a:bodyPr vert="horz" wrap="square" lIns="0" tIns="9642" rIns="0" bIns="0" rtlCol="0">
            <a:spAutoFit/>
          </a:bodyPr>
          <a:lstStyle/>
          <a:p>
            <a:pPr marL="10714" defTabSz="771388">
              <a:spcBef>
                <a:spcPts val="76"/>
              </a:spcBef>
            </a:pPr>
            <a:r>
              <a:rPr sz="337" kern="0" spc="801" dirty="0">
                <a:solidFill>
                  <a:srgbClr val="313131"/>
                </a:solidFill>
                <a:latin typeface="Times New Roman"/>
                <a:cs typeface="Times New Roman"/>
              </a:rPr>
              <a:t></a:t>
            </a:r>
            <a:endParaRPr sz="337" kern="0">
              <a:solidFill>
                <a:sysClr val="windowText" lastClr="000000"/>
              </a:solidFill>
              <a:latin typeface="Times New Roman"/>
              <a:cs typeface="Times New Roman"/>
            </a:endParaRPr>
          </a:p>
        </p:txBody>
      </p:sp>
      <p:sp>
        <p:nvSpPr>
          <p:cNvPr id="35" name="object 35"/>
          <p:cNvSpPr txBox="1">
            <a:spLocks noGrp="1"/>
          </p:cNvSpPr>
          <p:nvPr>
            <p:ph type="sldNum" sz="quarter" idx="7"/>
          </p:nvPr>
        </p:nvSpPr>
        <p:spPr>
          <a:xfrm>
            <a:off x="8675915" y="5358791"/>
            <a:ext cx="1135158" cy="444101"/>
          </a:xfrm>
          <a:prstGeom prst="rect">
            <a:avLst/>
          </a:prstGeom>
        </p:spPr>
        <p:txBody>
          <a:bodyPr vert="horz" wrap="square" lIns="0" tIns="208412" rIns="0" bIns="0" rtlCol="0">
            <a:spAutoFit/>
          </a:bodyPr>
          <a:lstStyle/>
          <a:p>
            <a:pPr marL="10714" defTabSz="771388">
              <a:spcBef>
                <a:spcPts val="502"/>
              </a:spcBef>
            </a:pPr>
            <a:r>
              <a:rPr u="none" kern="0" spc="42" dirty="0">
                <a:solidFill>
                  <a:prstClr val="black"/>
                </a:solidFill>
              </a:rPr>
              <a:t>Page</a:t>
            </a:r>
            <a:r>
              <a:rPr u="none" kern="0" spc="38" dirty="0">
                <a:solidFill>
                  <a:prstClr val="black"/>
                </a:solidFill>
              </a:rPr>
              <a:t> </a:t>
            </a:r>
            <a:r>
              <a:rPr u="none" kern="0" dirty="0">
                <a:solidFill>
                  <a:prstClr val="black"/>
                </a:solidFill>
              </a:rPr>
              <a:t>24</a:t>
            </a:r>
            <a:r>
              <a:rPr u="none" kern="0" spc="38" dirty="0">
                <a:solidFill>
                  <a:prstClr val="black"/>
                </a:solidFill>
              </a:rPr>
              <a:t> </a:t>
            </a:r>
            <a:r>
              <a:rPr u="none" kern="0" spc="-51" dirty="0">
                <a:solidFill>
                  <a:prstClr val="black"/>
                </a:solidFill>
              </a:rPr>
              <a:t>|</a:t>
            </a:r>
            <a:r>
              <a:rPr u="none" kern="0" spc="42" dirty="0">
                <a:solidFill>
                  <a:prstClr val="black"/>
                </a:solidFill>
              </a:rPr>
              <a:t> </a:t>
            </a:r>
            <a:r>
              <a:rPr kern="0" dirty="0">
                <a:solidFill>
                  <a:prstClr val="black"/>
                </a:solidFill>
              </a:rPr>
              <a:t>Table</a:t>
            </a:r>
            <a:r>
              <a:rPr kern="0" spc="38" dirty="0">
                <a:solidFill>
                  <a:prstClr val="black"/>
                </a:solidFill>
              </a:rPr>
              <a:t> </a:t>
            </a:r>
            <a:r>
              <a:rPr kern="0" dirty="0">
                <a:solidFill>
                  <a:prstClr val="black"/>
                </a:solidFill>
              </a:rPr>
              <a:t>of</a:t>
            </a:r>
            <a:r>
              <a:rPr kern="0" spc="42" dirty="0">
                <a:solidFill>
                  <a:prstClr val="black"/>
                </a:solidFill>
              </a:rPr>
              <a:t> </a:t>
            </a:r>
            <a:r>
              <a:rPr kern="0" spc="30" dirty="0">
                <a:solidFill>
                  <a:prstClr val="black"/>
                </a:solidFill>
              </a:rPr>
              <a:t>Contents</a:t>
            </a:r>
            <a:r>
              <a:rPr kern="0" spc="422" dirty="0">
                <a:solidFill>
                  <a:prstClr val="black"/>
                </a:solidFill>
              </a:rPr>
              <a:t> </a:t>
            </a:r>
          </a:p>
        </p:txBody>
      </p:sp>
      <p:sp>
        <p:nvSpPr>
          <p:cNvPr id="32" name="object 32"/>
          <p:cNvSpPr txBox="1"/>
          <p:nvPr/>
        </p:nvSpPr>
        <p:spPr>
          <a:xfrm>
            <a:off x="10238031" y="2868232"/>
            <a:ext cx="1417936" cy="332445"/>
          </a:xfrm>
          <a:prstGeom prst="rect">
            <a:avLst/>
          </a:prstGeom>
        </p:spPr>
        <p:txBody>
          <a:bodyPr vert="horz" wrap="square" lIns="0" tIns="10714" rIns="0" bIns="0" rtlCol="0">
            <a:spAutoFit/>
          </a:bodyPr>
          <a:lstStyle/>
          <a:p>
            <a:pPr marL="144635" marR="25713" indent="-113030" defTabSz="771388">
              <a:lnSpc>
                <a:spcPct val="125000"/>
              </a:lnSpc>
              <a:spcBef>
                <a:spcPts val="84"/>
              </a:spcBef>
            </a:pPr>
            <a:r>
              <a:rPr sz="506" kern="0" spc="107" baseline="-20833" dirty="0">
                <a:solidFill>
                  <a:srgbClr val="313131"/>
                </a:solidFill>
                <a:latin typeface="Times New Roman"/>
                <a:cs typeface="Times New Roman"/>
              </a:rPr>
              <a:t></a:t>
            </a:r>
            <a:r>
              <a:rPr sz="886" b="1" kern="0" spc="72" dirty="0">
                <a:solidFill>
                  <a:srgbClr val="313131"/>
                </a:solidFill>
                <a:latin typeface="Tahoma"/>
                <a:cs typeface="Tahoma"/>
              </a:rPr>
              <a:t>Employer</a:t>
            </a:r>
            <a:r>
              <a:rPr sz="886" b="1" kern="0" spc="-34" dirty="0">
                <a:solidFill>
                  <a:srgbClr val="313131"/>
                </a:solidFill>
                <a:latin typeface="Tahoma"/>
                <a:cs typeface="Tahoma"/>
              </a:rPr>
              <a:t> </a:t>
            </a:r>
            <a:r>
              <a:rPr sz="886" b="1" kern="0" spc="-42" dirty="0">
                <a:solidFill>
                  <a:srgbClr val="313131"/>
                </a:solidFill>
                <a:latin typeface="Tahoma"/>
                <a:cs typeface="Tahoma"/>
              </a:rPr>
              <a:t>Engagement </a:t>
            </a:r>
            <a:r>
              <a:rPr sz="886" b="1" kern="0" spc="-8" dirty="0">
                <a:solidFill>
                  <a:srgbClr val="313131"/>
                </a:solidFill>
                <a:latin typeface="Tahoma"/>
                <a:cs typeface="Tahoma"/>
              </a:rPr>
              <a:t>Professionals</a:t>
            </a:r>
            <a:endParaRPr sz="886" kern="0">
              <a:solidFill>
                <a:sysClr val="windowText" lastClr="000000"/>
              </a:solidFill>
              <a:latin typeface="Tahoma"/>
              <a:cs typeface="Tahoma"/>
            </a:endParaRPr>
          </a:p>
        </p:txBody>
      </p:sp>
      <p:sp>
        <p:nvSpPr>
          <p:cNvPr id="33" name="object 33"/>
          <p:cNvSpPr txBox="1"/>
          <p:nvPr/>
        </p:nvSpPr>
        <p:spPr>
          <a:xfrm>
            <a:off x="10371976" y="3239537"/>
            <a:ext cx="1248662" cy="147138"/>
          </a:xfrm>
          <a:prstGeom prst="rect">
            <a:avLst/>
          </a:prstGeom>
        </p:spPr>
        <p:txBody>
          <a:bodyPr vert="horz" wrap="square" lIns="0" tIns="10714" rIns="0" bIns="0" rtlCol="0">
            <a:spAutoFit/>
          </a:bodyPr>
          <a:lstStyle/>
          <a:p>
            <a:pPr marL="10714" defTabSz="771388">
              <a:spcBef>
                <a:spcPts val="84"/>
              </a:spcBef>
            </a:pPr>
            <a:r>
              <a:rPr sz="886" b="1" kern="0" spc="-21" dirty="0">
                <a:solidFill>
                  <a:srgbClr val="313131"/>
                </a:solidFill>
                <a:latin typeface="Tahoma"/>
                <a:cs typeface="Tahoma"/>
              </a:rPr>
              <a:t>Pathways</a:t>
            </a:r>
            <a:r>
              <a:rPr sz="886" b="1" kern="0" spc="-8" dirty="0">
                <a:solidFill>
                  <a:srgbClr val="313131"/>
                </a:solidFill>
                <a:latin typeface="Tahoma"/>
                <a:cs typeface="Tahoma"/>
              </a:rPr>
              <a:t> Coordinator</a:t>
            </a:r>
            <a:endParaRPr sz="886" kern="0">
              <a:solidFill>
                <a:sysClr val="windowText" lastClr="000000"/>
              </a:solidFill>
              <a:latin typeface="Tahoma"/>
              <a:cs typeface="Tahoma"/>
            </a:endParaRPr>
          </a:p>
        </p:txBody>
      </p:sp>
      <p:sp>
        <p:nvSpPr>
          <p:cNvPr id="34" name="object 34"/>
          <p:cNvSpPr txBox="1"/>
          <p:nvPr/>
        </p:nvSpPr>
        <p:spPr>
          <a:xfrm>
            <a:off x="10238031" y="3374557"/>
            <a:ext cx="1389544" cy="876055"/>
          </a:xfrm>
          <a:prstGeom prst="rect">
            <a:avLst/>
          </a:prstGeom>
        </p:spPr>
        <p:txBody>
          <a:bodyPr vert="horz" wrap="square" lIns="0" tIns="10714" rIns="0" bIns="0" rtlCol="0">
            <a:spAutoFit/>
          </a:bodyPr>
          <a:lstStyle/>
          <a:p>
            <a:pPr marL="144635" marR="64282" indent="-113030" defTabSz="771388">
              <a:lnSpc>
                <a:spcPct val="125000"/>
              </a:lnSpc>
              <a:spcBef>
                <a:spcPts val="84"/>
              </a:spcBef>
            </a:pPr>
            <a:r>
              <a:rPr sz="506" kern="0" spc="114" baseline="-20833" dirty="0">
                <a:solidFill>
                  <a:srgbClr val="313131"/>
                </a:solidFill>
                <a:latin typeface="Times New Roman"/>
                <a:cs typeface="Times New Roman"/>
              </a:rPr>
              <a:t></a:t>
            </a:r>
            <a:r>
              <a:rPr sz="886" b="1" kern="0" spc="76" dirty="0">
                <a:solidFill>
                  <a:srgbClr val="313131"/>
                </a:solidFill>
                <a:latin typeface="Tahoma"/>
                <a:cs typeface="Tahoma"/>
              </a:rPr>
              <a:t>Technical</a:t>
            </a:r>
            <a:r>
              <a:rPr sz="886" b="1" kern="0" spc="-46" dirty="0">
                <a:solidFill>
                  <a:srgbClr val="313131"/>
                </a:solidFill>
                <a:latin typeface="Tahoma"/>
                <a:cs typeface="Tahoma"/>
              </a:rPr>
              <a:t> </a:t>
            </a:r>
            <a:r>
              <a:rPr sz="886" b="1" kern="0" spc="-17" dirty="0">
                <a:solidFill>
                  <a:srgbClr val="313131"/>
                </a:solidFill>
                <a:latin typeface="Tahoma"/>
                <a:cs typeface="Tahoma"/>
              </a:rPr>
              <a:t>Assistance </a:t>
            </a:r>
            <a:r>
              <a:rPr sz="886" b="1" kern="0" spc="-8" dirty="0">
                <a:solidFill>
                  <a:srgbClr val="313131"/>
                </a:solidFill>
                <a:latin typeface="Tahoma"/>
                <a:cs typeface="Tahoma"/>
              </a:rPr>
              <a:t>Provider</a:t>
            </a:r>
            <a:endParaRPr sz="886" kern="0">
              <a:solidFill>
                <a:sysClr val="windowText" lastClr="000000"/>
              </a:solidFill>
              <a:latin typeface="Tahoma"/>
              <a:cs typeface="Tahoma"/>
            </a:endParaRPr>
          </a:p>
          <a:p>
            <a:pPr marL="32141" defTabSz="771388">
              <a:spcBef>
                <a:spcPts val="266"/>
              </a:spcBef>
            </a:pPr>
            <a:r>
              <a:rPr sz="506" kern="0" spc="151" baseline="-20833" dirty="0">
                <a:solidFill>
                  <a:srgbClr val="313131"/>
                </a:solidFill>
                <a:latin typeface="Times New Roman"/>
                <a:cs typeface="Times New Roman"/>
              </a:rPr>
              <a:t></a:t>
            </a:r>
            <a:r>
              <a:rPr sz="886" b="1" kern="0" spc="101" dirty="0">
                <a:solidFill>
                  <a:srgbClr val="313131"/>
                </a:solidFill>
                <a:latin typeface="Tahoma"/>
                <a:cs typeface="Tahoma"/>
              </a:rPr>
              <a:t>Centers</a:t>
            </a:r>
            <a:r>
              <a:rPr sz="886" b="1" kern="0" spc="-46" dirty="0">
                <a:solidFill>
                  <a:srgbClr val="313131"/>
                </a:solidFill>
                <a:latin typeface="Tahoma"/>
                <a:cs typeface="Tahoma"/>
              </a:rPr>
              <a:t> </a:t>
            </a:r>
            <a:r>
              <a:rPr sz="886" b="1" kern="0" dirty="0">
                <a:solidFill>
                  <a:srgbClr val="313131"/>
                </a:solidFill>
                <a:latin typeface="Tahoma"/>
                <a:cs typeface="Tahoma"/>
              </a:rPr>
              <a:t>of</a:t>
            </a:r>
            <a:r>
              <a:rPr sz="886" b="1" kern="0" spc="-42" dirty="0">
                <a:solidFill>
                  <a:srgbClr val="313131"/>
                </a:solidFill>
                <a:latin typeface="Tahoma"/>
                <a:cs typeface="Tahoma"/>
              </a:rPr>
              <a:t> </a:t>
            </a:r>
            <a:r>
              <a:rPr sz="886" b="1" kern="0" spc="-8" dirty="0">
                <a:solidFill>
                  <a:srgbClr val="313131"/>
                </a:solidFill>
                <a:latin typeface="Tahoma"/>
                <a:cs typeface="Tahoma"/>
              </a:rPr>
              <a:t>Excellence</a:t>
            </a:r>
            <a:endParaRPr sz="886" kern="0">
              <a:solidFill>
                <a:sysClr val="windowText" lastClr="000000"/>
              </a:solidFill>
              <a:latin typeface="Tahoma"/>
              <a:cs typeface="Tahoma"/>
            </a:endParaRPr>
          </a:p>
          <a:p>
            <a:pPr marL="32141" defTabSz="771388">
              <a:spcBef>
                <a:spcPts val="266"/>
              </a:spcBef>
            </a:pPr>
            <a:r>
              <a:rPr sz="506" kern="0" spc="75" baseline="-20833" dirty="0">
                <a:solidFill>
                  <a:srgbClr val="313131"/>
                </a:solidFill>
                <a:latin typeface="Times New Roman"/>
                <a:cs typeface="Times New Roman"/>
              </a:rPr>
              <a:t></a:t>
            </a:r>
            <a:r>
              <a:rPr sz="886" b="1" kern="0" spc="51" dirty="0">
                <a:solidFill>
                  <a:srgbClr val="313131"/>
                </a:solidFill>
                <a:latin typeface="Tahoma"/>
                <a:cs typeface="Tahoma"/>
              </a:rPr>
              <a:t>Internal</a:t>
            </a:r>
            <a:r>
              <a:rPr sz="886" b="1" kern="0" spc="-34" dirty="0">
                <a:solidFill>
                  <a:srgbClr val="313131"/>
                </a:solidFill>
                <a:latin typeface="Tahoma"/>
                <a:cs typeface="Tahoma"/>
              </a:rPr>
              <a:t> </a:t>
            </a:r>
            <a:r>
              <a:rPr sz="886" b="1" kern="0" spc="-8" dirty="0">
                <a:solidFill>
                  <a:srgbClr val="313131"/>
                </a:solidFill>
                <a:latin typeface="Tahoma"/>
                <a:cs typeface="Tahoma"/>
              </a:rPr>
              <a:t>Stakeholders</a:t>
            </a:r>
            <a:endParaRPr sz="886" kern="0">
              <a:solidFill>
                <a:sysClr val="windowText" lastClr="000000"/>
              </a:solidFill>
              <a:latin typeface="Tahoma"/>
              <a:cs typeface="Tahoma"/>
            </a:endParaRPr>
          </a:p>
          <a:p>
            <a:pPr marL="32141" defTabSz="771388">
              <a:spcBef>
                <a:spcPts val="266"/>
              </a:spcBef>
            </a:pPr>
            <a:r>
              <a:rPr sz="506" kern="0" spc="101" baseline="-20833" dirty="0">
                <a:solidFill>
                  <a:srgbClr val="313131"/>
                </a:solidFill>
                <a:latin typeface="Times New Roman"/>
                <a:cs typeface="Times New Roman"/>
              </a:rPr>
              <a:t></a:t>
            </a:r>
            <a:r>
              <a:rPr sz="886" b="1" kern="0" spc="67" dirty="0">
                <a:solidFill>
                  <a:srgbClr val="313131"/>
                </a:solidFill>
                <a:latin typeface="Tahoma"/>
                <a:cs typeface="Tahoma"/>
              </a:rPr>
              <a:t>External</a:t>
            </a:r>
            <a:r>
              <a:rPr sz="886" b="1" kern="0" spc="-25" dirty="0">
                <a:solidFill>
                  <a:srgbClr val="313131"/>
                </a:solidFill>
                <a:latin typeface="Tahoma"/>
                <a:cs typeface="Tahoma"/>
              </a:rPr>
              <a:t> </a:t>
            </a:r>
            <a:r>
              <a:rPr sz="886" b="1" kern="0" spc="-8" dirty="0">
                <a:solidFill>
                  <a:srgbClr val="313131"/>
                </a:solidFill>
                <a:latin typeface="Tahoma"/>
                <a:cs typeface="Tahoma"/>
              </a:rPr>
              <a:t>Stakeholders</a:t>
            </a:r>
            <a:endParaRPr sz="886" kern="0">
              <a:solidFill>
                <a:sysClr val="windowText" lastClr="000000"/>
              </a:solidFill>
              <a:latin typeface="Tahoma"/>
              <a:cs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8" name="Straight Connector 1037">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B76FE72-7F7A-AB2A-9455-20445BA54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2" r="-1" b="873"/>
          <a:stretch/>
        </p:blipFill>
        <p:spPr bwMode="auto">
          <a:xfrm>
            <a:off x="319088" y="333375"/>
            <a:ext cx="4043363" cy="394335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826DD9-560E-4B27-E186-9825005EC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333375"/>
            <a:ext cx="7373938" cy="394335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1FB185-4EB5-1799-FA70-DB4BF4E4CCA7}"/>
              </a:ext>
            </a:extLst>
          </p:cNvPr>
          <p:cNvSpPr>
            <a:spLocks noGrp="1"/>
          </p:cNvSpPr>
          <p:nvPr>
            <p:ph type="ctrTitle"/>
          </p:nvPr>
        </p:nvSpPr>
        <p:spPr>
          <a:xfrm>
            <a:off x="4370832" y="4791456"/>
            <a:ext cx="7178040" cy="1508760"/>
          </a:xfrm>
        </p:spPr>
        <p:txBody>
          <a:bodyPr anchor="ctr">
            <a:normAutofit/>
          </a:bodyPr>
          <a:lstStyle/>
          <a:p>
            <a:pPr algn="l"/>
            <a:r>
              <a:rPr lang="en-US" sz="4800">
                <a:solidFill>
                  <a:schemeClr val="bg1"/>
                </a:solidFill>
              </a:rPr>
              <a:t>South Central Coast Regional Consortium</a:t>
            </a:r>
          </a:p>
        </p:txBody>
      </p:sp>
      <p:sp>
        <p:nvSpPr>
          <p:cNvPr id="3" name="Subtitle 2">
            <a:extLst>
              <a:ext uri="{FF2B5EF4-FFF2-40B4-BE49-F238E27FC236}">
                <a16:creationId xmlns:a16="http://schemas.microsoft.com/office/drawing/2014/main" id="{EE8D1800-FA9B-1A8A-E5A9-8642E41E7B18}"/>
              </a:ext>
            </a:extLst>
          </p:cNvPr>
          <p:cNvSpPr>
            <a:spLocks noGrp="1"/>
          </p:cNvSpPr>
          <p:nvPr>
            <p:ph type="subTitle" idx="1"/>
          </p:nvPr>
        </p:nvSpPr>
        <p:spPr>
          <a:xfrm>
            <a:off x="630936" y="4792077"/>
            <a:ext cx="3191256" cy="1507413"/>
          </a:xfrm>
        </p:spPr>
        <p:txBody>
          <a:bodyPr anchor="ctr">
            <a:normAutofit/>
          </a:bodyPr>
          <a:lstStyle/>
          <a:p>
            <a:pPr algn="r"/>
            <a:r>
              <a:rPr lang="en-US" sz="2000" dirty="0">
                <a:solidFill>
                  <a:srgbClr val="C5C672"/>
                </a:solidFill>
              </a:rPr>
              <a:t>Serving 8 colleges</a:t>
            </a:r>
          </a:p>
        </p:txBody>
      </p:sp>
    </p:spTree>
    <p:extLst>
      <p:ext uri="{BB962C8B-B14F-4D97-AF65-F5344CB8AC3E}">
        <p14:creationId xmlns:p14="http://schemas.microsoft.com/office/powerpoint/2010/main" val="233098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309E-4269-ECBC-258C-E7DA68D7BC0F}"/>
              </a:ext>
            </a:extLst>
          </p:cNvPr>
          <p:cNvSpPr>
            <a:spLocks noGrp="1"/>
          </p:cNvSpPr>
          <p:nvPr>
            <p:ph type="title"/>
          </p:nvPr>
        </p:nvSpPr>
        <p:spPr/>
        <p:txBody>
          <a:bodyPr>
            <a:normAutofit fontScale="90000"/>
          </a:bodyPr>
          <a:lstStyle/>
          <a:p>
            <a:r>
              <a:rPr lang="en-US" dirty="0"/>
              <a:t>WHY WAS THE CONSORTIA ESTABLISHED?</a:t>
            </a:r>
            <a:br>
              <a:rPr lang="en-US" dirty="0"/>
            </a:br>
            <a:r>
              <a:rPr lang="en-US" dirty="0"/>
              <a:t>(Perkins-which began in the early 90’s)</a:t>
            </a:r>
          </a:p>
        </p:txBody>
      </p:sp>
      <p:sp>
        <p:nvSpPr>
          <p:cNvPr id="3" name="Content Placeholder 2">
            <a:extLst>
              <a:ext uri="{FF2B5EF4-FFF2-40B4-BE49-F238E27FC236}">
                <a16:creationId xmlns:a16="http://schemas.microsoft.com/office/drawing/2014/main" id="{E0C2E277-3DBD-25EC-B777-9CD5AE41DA70}"/>
              </a:ext>
            </a:extLst>
          </p:cNvPr>
          <p:cNvSpPr>
            <a:spLocks noGrp="1"/>
          </p:cNvSpPr>
          <p:nvPr>
            <p:ph idx="1"/>
          </p:nvPr>
        </p:nvSpPr>
        <p:spPr>
          <a:xfrm>
            <a:off x="1097280" y="1845733"/>
            <a:ext cx="10058400" cy="4543915"/>
          </a:xfrm>
        </p:spPr>
        <p:txBody>
          <a:bodyPr>
            <a:noAutofit/>
          </a:bodyPr>
          <a:lstStyle/>
          <a:p>
            <a:pPr>
              <a:lnSpc>
                <a:spcPct val="100000"/>
              </a:lnSpc>
              <a:spcBef>
                <a:spcPts val="600"/>
              </a:spcBef>
              <a:buFont typeface="Wingdings" panose="05000000000000000000" pitchFamily="2" charset="2"/>
              <a:buChar char="q"/>
            </a:pPr>
            <a:r>
              <a:rPr lang="en-US" sz="1600" dirty="0"/>
              <a:t> Build on the efforts of states and localities to develop challenging academic and technical standards to assist students in meeting such standards, including preparation for high skill, high wage or high demand occupations in current or emerging professions:</a:t>
            </a:r>
          </a:p>
          <a:p>
            <a:pPr>
              <a:lnSpc>
                <a:spcPct val="100000"/>
              </a:lnSpc>
              <a:spcBef>
                <a:spcPts val="600"/>
              </a:spcBef>
              <a:buFont typeface="Wingdings" panose="05000000000000000000" pitchFamily="2" charset="2"/>
              <a:buChar char="q"/>
            </a:pPr>
            <a:r>
              <a:rPr lang="en-US" sz="1600" dirty="0"/>
              <a:t> Promote the development of services and activities that integrate academic, CTE instruction and that link secondary and post-secondary education for participating CTE students:</a:t>
            </a:r>
          </a:p>
          <a:p>
            <a:pPr>
              <a:lnSpc>
                <a:spcPct val="100000"/>
              </a:lnSpc>
              <a:spcBef>
                <a:spcPts val="600"/>
              </a:spcBef>
              <a:buFont typeface="Wingdings" panose="05000000000000000000" pitchFamily="2" charset="2"/>
              <a:buChar char="q"/>
            </a:pPr>
            <a:r>
              <a:rPr lang="en-US" sz="1600" dirty="0"/>
              <a:t> Increase state and local flexibility to provide services and activities designed to develop implement and improve CTE, including tech prep education;</a:t>
            </a:r>
          </a:p>
          <a:p>
            <a:pPr>
              <a:lnSpc>
                <a:spcPct val="100000"/>
              </a:lnSpc>
              <a:spcBef>
                <a:spcPts val="600"/>
              </a:spcBef>
              <a:buFont typeface="Wingdings" panose="05000000000000000000" pitchFamily="2" charset="2"/>
              <a:buChar char="q"/>
            </a:pPr>
            <a:r>
              <a:rPr lang="en-US" sz="1600" dirty="0"/>
              <a:t> Ensure the dissemination of information on best practices that improve CTE programs, services and activities;</a:t>
            </a:r>
          </a:p>
          <a:p>
            <a:pPr>
              <a:lnSpc>
                <a:spcPct val="100000"/>
              </a:lnSpc>
              <a:spcBef>
                <a:spcPts val="600"/>
              </a:spcBef>
              <a:buFont typeface="Wingdings" panose="05000000000000000000" pitchFamily="2" charset="2"/>
              <a:buChar char="q"/>
            </a:pPr>
            <a:r>
              <a:rPr lang="en-US" sz="1600" dirty="0"/>
              <a:t> Provide technical assistance that:</a:t>
            </a:r>
          </a:p>
          <a:p>
            <a:pPr>
              <a:lnSpc>
                <a:spcPct val="100000"/>
              </a:lnSpc>
              <a:spcBef>
                <a:spcPts val="600"/>
              </a:spcBef>
              <a:buFont typeface="Wingdings" panose="05000000000000000000" pitchFamily="2" charset="2"/>
              <a:buChar char="q"/>
            </a:pPr>
            <a:r>
              <a:rPr lang="en-US" sz="1600" dirty="0"/>
              <a:t> Promotes leadership, initial preparation and professional development at the state and local levels; and</a:t>
            </a:r>
          </a:p>
          <a:p>
            <a:pPr>
              <a:lnSpc>
                <a:spcPct val="100000"/>
              </a:lnSpc>
              <a:spcBef>
                <a:spcPts val="600"/>
              </a:spcBef>
              <a:buFont typeface="Wingdings" panose="05000000000000000000" pitchFamily="2" charset="2"/>
              <a:buChar char="q"/>
            </a:pPr>
            <a:r>
              <a:rPr lang="en-US" sz="1600" dirty="0"/>
              <a:t> Improves the quality of CTE teachers, faculty, administrators and counselors;</a:t>
            </a:r>
          </a:p>
          <a:p>
            <a:pPr>
              <a:lnSpc>
                <a:spcPct val="100000"/>
              </a:lnSpc>
              <a:spcBef>
                <a:spcPts val="600"/>
              </a:spcBef>
              <a:buFont typeface="Wingdings" panose="05000000000000000000" pitchFamily="2" charset="2"/>
              <a:buChar char="q"/>
            </a:pPr>
            <a:r>
              <a:rPr lang="en-US" sz="1600" dirty="0"/>
              <a:t> Support partnerships among secondary schools, post-secondary institutions, baccalaureate degree granting institutions, local workforce investment boards, business and industry; and</a:t>
            </a:r>
          </a:p>
          <a:p>
            <a:pPr>
              <a:lnSpc>
                <a:spcPct val="100000"/>
              </a:lnSpc>
              <a:spcBef>
                <a:spcPts val="600"/>
              </a:spcBef>
              <a:buFont typeface="Wingdings" panose="05000000000000000000" pitchFamily="2" charset="2"/>
              <a:buChar char="q"/>
            </a:pPr>
            <a:r>
              <a:rPr lang="en-US" sz="1600" dirty="0"/>
              <a:t> Provide individuals with opportunities throughout their lifetimes to develop, in conjunction with other education and training programs, the knowledge and skills needed to keep the United States competitive</a:t>
            </a:r>
          </a:p>
        </p:txBody>
      </p:sp>
    </p:spTree>
    <p:extLst>
      <p:ext uri="{BB962C8B-B14F-4D97-AF65-F5344CB8AC3E}">
        <p14:creationId xmlns:p14="http://schemas.microsoft.com/office/powerpoint/2010/main" val="164364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8669C-A8BF-E99A-526A-307ABDA67F27}"/>
              </a:ext>
            </a:extLst>
          </p:cNvPr>
          <p:cNvSpPr>
            <a:spLocks noGrp="1"/>
          </p:cNvSpPr>
          <p:nvPr>
            <p:ph type="title"/>
          </p:nvPr>
        </p:nvSpPr>
        <p:spPr>
          <a:xfrm>
            <a:off x="643467" y="321734"/>
            <a:ext cx="10905066" cy="1135737"/>
          </a:xfrm>
        </p:spPr>
        <p:txBody>
          <a:bodyPr>
            <a:normAutofit/>
          </a:bodyPr>
          <a:lstStyle/>
          <a:p>
            <a:r>
              <a:rPr lang="en-US" sz="3600" dirty="0"/>
              <a:t>SCCRC Mission and Colleges</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FCCE3C1-68C8-3254-4051-619FF68FC6BA}"/>
              </a:ext>
            </a:extLst>
          </p:cNvPr>
          <p:cNvGraphicFramePr>
            <a:graphicFrameLocks noGrp="1"/>
          </p:cNvGraphicFramePr>
          <p:nvPr>
            <p:ph idx="1"/>
            <p:extLst>
              <p:ext uri="{D42A27DB-BD31-4B8C-83A1-F6EECF244321}">
                <p14:modId xmlns:p14="http://schemas.microsoft.com/office/powerpoint/2010/main" val="9983842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475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04D6C0-F854-AA72-9E22-D8AC3939FF51}"/>
              </a:ext>
            </a:extLst>
          </p:cNvPr>
          <p:cNvSpPr>
            <a:spLocks noGrp="1"/>
          </p:cNvSpPr>
          <p:nvPr>
            <p:ph type="title"/>
          </p:nvPr>
        </p:nvSpPr>
        <p:spPr>
          <a:xfrm>
            <a:off x="643467" y="321734"/>
            <a:ext cx="10905066" cy="1135737"/>
          </a:xfrm>
        </p:spPr>
        <p:txBody>
          <a:bodyPr>
            <a:normAutofit/>
          </a:bodyPr>
          <a:lstStyle/>
          <a:p>
            <a:r>
              <a:rPr lang="en-US" sz="3600"/>
              <a:t>Regional Priority Sectors </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34CCCEB-A86B-F37E-C20F-8DE665E36F0B}"/>
              </a:ext>
            </a:extLst>
          </p:cNvPr>
          <p:cNvGraphicFramePr>
            <a:graphicFrameLocks noGrp="1"/>
          </p:cNvGraphicFramePr>
          <p:nvPr>
            <p:ph idx="1"/>
            <p:extLst>
              <p:ext uri="{D42A27DB-BD31-4B8C-83A1-F6EECF244321}">
                <p14:modId xmlns:p14="http://schemas.microsoft.com/office/powerpoint/2010/main" val="41358900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4695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99"/>
          <p:cNvPicPr preferRelativeResize="0"/>
          <p:nvPr/>
        </p:nvPicPr>
        <p:blipFill>
          <a:blip r:embed="rId3">
            <a:alphaModFix/>
          </a:blip>
          <a:stretch>
            <a:fillRect/>
          </a:stretch>
        </p:blipFill>
        <p:spPr>
          <a:xfrm>
            <a:off x="202100" y="207940"/>
            <a:ext cx="11887201" cy="3244602"/>
          </a:xfrm>
          <a:prstGeom prst="rect">
            <a:avLst/>
          </a:prstGeom>
          <a:noFill/>
          <a:ln>
            <a:noFill/>
          </a:ln>
        </p:spPr>
      </p:pic>
      <p:cxnSp>
        <p:nvCxnSpPr>
          <p:cNvPr id="799" name="Google Shape;799;p99"/>
          <p:cNvCxnSpPr/>
          <p:nvPr/>
        </p:nvCxnSpPr>
        <p:spPr>
          <a:xfrm>
            <a:off x="0" y="3051300"/>
            <a:ext cx="12215100" cy="9900"/>
          </a:xfrm>
          <a:prstGeom prst="straightConnector1">
            <a:avLst/>
          </a:prstGeom>
          <a:noFill/>
          <a:ln w="152400" cap="flat" cmpd="sng">
            <a:solidFill>
              <a:srgbClr val="F6B31E"/>
            </a:solidFill>
            <a:prstDash val="solid"/>
            <a:round/>
            <a:headEnd type="none" w="med" len="med"/>
            <a:tailEnd type="none" w="med" len="med"/>
          </a:ln>
        </p:spPr>
      </p:cxnSp>
      <p:sp>
        <p:nvSpPr>
          <p:cNvPr id="800" name="Google Shape;800;p99"/>
          <p:cNvSpPr/>
          <p:nvPr/>
        </p:nvSpPr>
        <p:spPr>
          <a:xfrm>
            <a:off x="4790650" y="3627775"/>
            <a:ext cx="6589800" cy="2753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01" name="Google Shape;801;p99"/>
          <p:cNvPicPr preferRelativeResize="0"/>
          <p:nvPr/>
        </p:nvPicPr>
        <p:blipFill>
          <a:blip r:embed="rId4">
            <a:alphaModFix/>
          </a:blip>
          <a:stretch>
            <a:fillRect/>
          </a:stretch>
        </p:blipFill>
        <p:spPr>
          <a:xfrm>
            <a:off x="5042450" y="3863402"/>
            <a:ext cx="6470111" cy="2590500"/>
          </a:xfrm>
          <a:prstGeom prst="rect">
            <a:avLst/>
          </a:prstGeom>
          <a:noFill/>
          <a:ln>
            <a:noFill/>
          </a:ln>
        </p:spPr>
      </p:pic>
      <p:sp>
        <p:nvSpPr>
          <p:cNvPr id="802" name="Google Shape;802;p99"/>
          <p:cNvSpPr txBox="1"/>
          <p:nvPr/>
        </p:nvSpPr>
        <p:spPr>
          <a:xfrm>
            <a:off x="447275" y="3727175"/>
            <a:ext cx="3945900" cy="1062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Candara"/>
                <a:ea typeface="Candara"/>
                <a:cs typeface="Candara"/>
                <a:sym typeface="Candara"/>
              </a:rPr>
              <a:t>Jessica Grimes, PhD</a:t>
            </a:r>
            <a:endParaRPr kumimoji="0" sz="19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Candara"/>
                <a:ea typeface="Candara"/>
                <a:cs typeface="Candara"/>
                <a:sym typeface="Candara"/>
              </a:rPr>
              <a:t>Regional Chair</a:t>
            </a:r>
            <a:endParaRPr kumimoji="0" sz="19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Candara"/>
                <a:ea typeface="Candara"/>
                <a:cs typeface="Candara"/>
                <a:sym typeface="Candara"/>
              </a:rPr>
              <a:t>jessica.grimes@crconsortium.com</a:t>
            </a:r>
            <a:endParaRPr kumimoji="0" sz="1900" b="0" i="0" u="none" strike="noStrike" kern="0" cap="none" spc="0" normalizeH="0" baseline="0" noProof="0">
              <a:ln>
                <a:noFill/>
              </a:ln>
              <a:solidFill>
                <a:srgbClr val="000000"/>
              </a:solidFill>
              <a:effectLst/>
              <a:uLnTx/>
              <a:uFillTx/>
              <a:latin typeface="Candara"/>
              <a:ea typeface="Candara"/>
              <a:cs typeface="Candara"/>
              <a:sym typeface="Candar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0"/>
          <p:cNvSpPr/>
          <p:nvPr/>
        </p:nvSpPr>
        <p:spPr>
          <a:xfrm>
            <a:off x="8090450" y="149075"/>
            <a:ext cx="3369300" cy="6635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08" name="Google Shape;808;p100"/>
          <p:cNvPicPr preferRelativeResize="0"/>
          <p:nvPr/>
        </p:nvPicPr>
        <p:blipFill>
          <a:blip r:embed="rId3">
            <a:alphaModFix/>
          </a:blip>
          <a:stretch>
            <a:fillRect/>
          </a:stretch>
        </p:blipFill>
        <p:spPr>
          <a:xfrm>
            <a:off x="0" y="43025"/>
            <a:ext cx="6738724" cy="1839325"/>
          </a:xfrm>
          <a:prstGeom prst="rect">
            <a:avLst/>
          </a:prstGeom>
          <a:noFill/>
          <a:ln>
            <a:noFill/>
          </a:ln>
        </p:spPr>
      </p:pic>
      <p:pic>
        <p:nvPicPr>
          <p:cNvPr id="809" name="Google Shape;809;p100"/>
          <p:cNvPicPr preferRelativeResize="0"/>
          <p:nvPr/>
        </p:nvPicPr>
        <p:blipFill>
          <a:blip r:embed="rId4">
            <a:alphaModFix/>
          </a:blip>
          <a:stretch>
            <a:fillRect/>
          </a:stretch>
        </p:blipFill>
        <p:spPr>
          <a:xfrm>
            <a:off x="8259525" y="111600"/>
            <a:ext cx="3061150" cy="6710050"/>
          </a:xfrm>
          <a:prstGeom prst="rect">
            <a:avLst/>
          </a:prstGeom>
          <a:noFill/>
          <a:ln>
            <a:noFill/>
          </a:ln>
        </p:spPr>
      </p:pic>
      <p:cxnSp>
        <p:nvCxnSpPr>
          <p:cNvPr id="810" name="Google Shape;810;p100"/>
          <p:cNvCxnSpPr/>
          <p:nvPr/>
        </p:nvCxnSpPr>
        <p:spPr>
          <a:xfrm>
            <a:off x="0" y="1882350"/>
            <a:ext cx="7494000" cy="6000"/>
          </a:xfrm>
          <a:prstGeom prst="straightConnector1">
            <a:avLst/>
          </a:prstGeom>
          <a:noFill/>
          <a:ln w="152400" cap="flat" cmpd="sng">
            <a:solidFill>
              <a:srgbClr val="F6B31E"/>
            </a:solidFill>
            <a:prstDash val="solid"/>
            <a:round/>
            <a:headEnd type="none" w="med" len="med"/>
            <a:tailEnd type="none" w="med" len="med"/>
          </a:ln>
        </p:spPr>
      </p:cxnSp>
      <p:pic>
        <p:nvPicPr>
          <p:cNvPr id="811" name="Google Shape;811;p100"/>
          <p:cNvPicPr preferRelativeResize="0"/>
          <p:nvPr/>
        </p:nvPicPr>
        <p:blipFill>
          <a:blip r:embed="rId5">
            <a:alphaModFix/>
          </a:blip>
          <a:stretch>
            <a:fillRect/>
          </a:stretch>
        </p:blipFill>
        <p:spPr>
          <a:xfrm>
            <a:off x="1536374" y="2159075"/>
            <a:ext cx="4779999" cy="4321225"/>
          </a:xfrm>
          <a:prstGeom prst="rect">
            <a:avLst/>
          </a:prstGeom>
          <a:noFill/>
          <a:ln>
            <a:noFill/>
          </a:ln>
        </p:spPr>
      </p:pic>
      <p:cxnSp>
        <p:nvCxnSpPr>
          <p:cNvPr id="812" name="Google Shape;812;p100"/>
          <p:cNvCxnSpPr/>
          <p:nvPr/>
        </p:nvCxnSpPr>
        <p:spPr>
          <a:xfrm>
            <a:off x="7459375" y="-19950"/>
            <a:ext cx="79500" cy="6897900"/>
          </a:xfrm>
          <a:prstGeom prst="straightConnector1">
            <a:avLst/>
          </a:prstGeom>
          <a:noFill/>
          <a:ln w="152400" cap="flat" cmpd="sng">
            <a:solidFill>
              <a:srgbClr val="F6B31E"/>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1"/>
          <p:cNvSpPr/>
          <p:nvPr/>
        </p:nvSpPr>
        <p:spPr>
          <a:xfrm>
            <a:off x="139150" y="72875"/>
            <a:ext cx="5128500" cy="6725400"/>
          </a:xfrm>
          <a:prstGeom prst="rect">
            <a:avLst/>
          </a:prstGeom>
          <a:solidFill>
            <a:srgbClr val="F6B31E"/>
          </a:solidFill>
          <a:ln w="9525" cap="flat" cmpd="sng">
            <a:solidFill>
              <a:srgbClr val="F6B3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01"/>
          <p:cNvSpPr/>
          <p:nvPr/>
        </p:nvSpPr>
        <p:spPr>
          <a:xfrm>
            <a:off x="5565925" y="1357900"/>
            <a:ext cx="6420600" cy="4502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19" name="Google Shape;819;p101"/>
          <p:cNvPicPr preferRelativeResize="0"/>
          <p:nvPr/>
        </p:nvPicPr>
        <p:blipFill>
          <a:blip r:embed="rId3">
            <a:alphaModFix/>
          </a:blip>
          <a:stretch>
            <a:fillRect/>
          </a:stretch>
        </p:blipFill>
        <p:spPr>
          <a:xfrm>
            <a:off x="228614" y="170600"/>
            <a:ext cx="4906110" cy="6516801"/>
          </a:xfrm>
          <a:prstGeom prst="rect">
            <a:avLst/>
          </a:prstGeom>
          <a:noFill/>
          <a:ln>
            <a:noFill/>
          </a:ln>
        </p:spPr>
      </p:pic>
      <p:pic>
        <p:nvPicPr>
          <p:cNvPr id="820" name="Google Shape;820;p101"/>
          <p:cNvPicPr preferRelativeResize="0"/>
          <p:nvPr/>
        </p:nvPicPr>
        <p:blipFill>
          <a:blip r:embed="rId4">
            <a:alphaModFix/>
          </a:blip>
          <a:stretch>
            <a:fillRect/>
          </a:stretch>
        </p:blipFill>
        <p:spPr>
          <a:xfrm>
            <a:off x="5774075" y="1566614"/>
            <a:ext cx="6368224" cy="4596825"/>
          </a:xfrm>
          <a:prstGeom prst="rect">
            <a:avLst/>
          </a:prstGeom>
          <a:noFill/>
          <a:ln>
            <a:noFill/>
          </a:ln>
        </p:spPr>
      </p:pic>
      <p:sp>
        <p:nvSpPr>
          <p:cNvPr id="821" name="Google Shape;821;p101"/>
          <p:cNvSpPr txBox="1"/>
          <p:nvPr/>
        </p:nvSpPr>
        <p:spPr>
          <a:xfrm>
            <a:off x="5701450" y="170600"/>
            <a:ext cx="6201900" cy="800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1F497D"/>
                </a:solidFill>
                <a:effectLst/>
                <a:uLnTx/>
                <a:uFillTx/>
                <a:latin typeface="Candara"/>
                <a:ea typeface="Candara"/>
                <a:cs typeface="Candara"/>
                <a:sym typeface="Candara"/>
              </a:rPr>
              <a:t>GOVERNANCE STRUCTURE</a:t>
            </a:r>
            <a:endParaRPr kumimoji="0" sz="4000" b="1" i="0" u="none" strike="noStrike" kern="0" cap="none" spc="0" normalizeH="0" baseline="0" noProof="0">
              <a:ln>
                <a:noFill/>
              </a:ln>
              <a:solidFill>
                <a:srgbClr val="1F497D"/>
              </a:solidFill>
              <a:effectLst/>
              <a:uLnTx/>
              <a:uFillTx/>
              <a:latin typeface="Candara"/>
              <a:ea typeface="Candara"/>
              <a:cs typeface="Candara"/>
              <a:sym typeface="Candar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102"/>
          <p:cNvPicPr preferRelativeResize="0"/>
          <p:nvPr/>
        </p:nvPicPr>
        <p:blipFill>
          <a:blip r:embed="rId3">
            <a:alphaModFix/>
          </a:blip>
          <a:stretch>
            <a:fillRect/>
          </a:stretch>
        </p:blipFill>
        <p:spPr>
          <a:xfrm>
            <a:off x="2252633" y="0"/>
            <a:ext cx="8239744" cy="1699525"/>
          </a:xfrm>
          <a:prstGeom prst="rect">
            <a:avLst/>
          </a:prstGeom>
          <a:noFill/>
          <a:ln>
            <a:noFill/>
          </a:ln>
        </p:spPr>
      </p:pic>
      <p:cxnSp>
        <p:nvCxnSpPr>
          <p:cNvPr id="827" name="Google Shape;827;p102"/>
          <p:cNvCxnSpPr/>
          <p:nvPr/>
        </p:nvCxnSpPr>
        <p:spPr>
          <a:xfrm>
            <a:off x="0" y="1590250"/>
            <a:ext cx="12215100" cy="9900"/>
          </a:xfrm>
          <a:prstGeom prst="straightConnector1">
            <a:avLst/>
          </a:prstGeom>
          <a:noFill/>
          <a:ln w="152400" cap="flat" cmpd="sng">
            <a:solidFill>
              <a:srgbClr val="F6B31E"/>
            </a:solidFill>
            <a:prstDash val="solid"/>
            <a:round/>
            <a:headEnd type="none" w="med" len="med"/>
            <a:tailEnd type="none" w="med" len="med"/>
          </a:ln>
        </p:spPr>
      </p:cxnSp>
      <p:pic>
        <p:nvPicPr>
          <p:cNvPr id="828" name="Google Shape;828;p102"/>
          <p:cNvPicPr preferRelativeResize="0"/>
          <p:nvPr/>
        </p:nvPicPr>
        <p:blipFill>
          <a:blip r:embed="rId4">
            <a:alphaModFix/>
          </a:blip>
          <a:stretch>
            <a:fillRect/>
          </a:stretch>
        </p:blipFill>
        <p:spPr>
          <a:xfrm>
            <a:off x="248475" y="1744963"/>
            <a:ext cx="3637724" cy="4946901"/>
          </a:xfrm>
          <a:prstGeom prst="rect">
            <a:avLst/>
          </a:prstGeom>
          <a:noFill/>
          <a:ln>
            <a:noFill/>
          </a:ln>
        </p:spPr>
      </p:pic>
      <p:pic>
        <p:nvPicPr>
          <p:cNvPr id="829" name="Google Shape;829;p102"/>
          <p:cNvPicPr preferRelativeResize="0"/>
          <p:nvPr/>
        </p:nvPicPr>
        <p:blipFill>
          <a:blip r:embed="rId5">
            <a:alphaModFix/>
          </a:blip>
          <a:stretch>
            <a:fillRect/>
          </a:stretch>
        </p:blipFill>
        <p:spPr>
          <a:xfrm>
            <a:off x="8431724" y="1791575"/>
            <a:ext cx="3562473" cy="4853675"/>
          </a:xfrm>
          <a:prstGeom prst="rect">
            <a:avLst/>
          </a:prstGeom>
          <a:noFill/>
          <a:ln>
            <a:noFill/>
          </a:ln>
        </p:spPr>
      </p:pic>
      <p:pic>
        <p:nvPicPr>
          <p:cNvPr id="830" name="Google Shape;830;p102"/>
          <p:cNvPicPr preferRelativeResize="0"/>
          <p:nvPr/>
        </p:nvPicPr>
        <p:blipFill>
          <a:blip r:embed="rId6">
            <a:alphaModFix/>
          </a:blip>
          <a:stretch>
            <a:fillRect/>
          </a:stretch>
        </p:blipFill>
        <p:spPr>
          <a:xfrm>
            <a:off x="4336774" y="1791587"/>
            <a:ext cx="3775654" cy="48536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B0F6C6-77BA-4D1C-82B0-B08BBB477C25}"/>
              </a:ext>
            </a:extLst>
          </p:cNvPr>
          <p:cNvSpPr>
            <a:spLocks noGrp="1"/>
          </p:cNvSpPr>
          <p:nvPr>
            <p:ph type="title"/>
          </p:nvPr>
        </p:nvSpPr>
        <p:spPr>
          <a:xfrm>
            <a:off x="563881" y="1494911"/>
            <a:ext cx="11064238" cy="747338"/>
          </a:xfrm>
        </p:spPr>
        <p:txBody>
          <a:bodyPr anchor="t"/>
          <a:lstStyle/>
          <a:p>
            <a:pPr algn="ctr"/>
            <a:r>
              <a:rPr lang="en-US" b="1" dirty="0">
                <a:latin typeface="+mn-lt"/>
              </a:rPr>
              <a:t>Ways to Engage with IEDRC</a:t>
            </a:r>
          </a:p>
        </p:txBody>
      </p:sp>
      <p:pic>
        <p:nvPicPr>
          <p:cNvPr id="7" name="Content Placeholder 6">
            <a:extLst>
              <a:ext uri="{FF2B5EF4-FFF2-40B4-BE49-F238E27FC236}">
                <a16:creationId xmlns:a16="http://schemas.microsoft.com/office/drawing/2014/main" id="{0BBB8759-F899-4BF9-A921-4E11EB8A7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3360" y="324642"/>
            <a:ext cx="3841279" cy="1053725"/>
          </a:xfrm>
          <a:prstGeom prst="rect">
            <a:avLst/>
          </a:prstGeom>
        </p:spPr>
      </p:pic>
      <p:sp>
        <p:nvSpPr>
          <p:cNvPr id="9" name="Rectangle: Rounded Corners 8">
            <a:extLst>
              <a:ext uri="{FF2B5EF4-FFF2-40B4-BE49-F238E27FC236}">
                <a16:creationId xmlns:a16="http://schemas.microsoft.com/office/drawing/2014/main" id="{E0098EBA-5526-45CA-8B16-8940182A6775}"/>
              </a:ext>
            </a:extLst>
          </p:cNvPr>
          <p:cNvSpPr/>
          <p:nvPr/>
        </p:nvSpPr>
        <p:spPr>
          <a:xfrm>
            <a:off x="2471380" y="4703565"/>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cess current and relevant labor market data related to your programs.</a:t>
            </a:r>
          </a:p>
        </p:txBody>
      </p:sp>
      <p:sp>
        <p:nvSpPr>
          <p:cNvPr id="11" name="Rectangle: Rounded Corners 10">
            <a:extLst>
              <a:ext uri="{FF2B5EF4-FFF2-40B4-BE49-F238E27FC236}">
                <a16:creationId xmlns:a16="http://schemas.microsoft.com/office/drawing/2014/main" id="{625BF845-9EC6-4540-A59C-3B6AA6976EF7}"/>
              </a:ext>
            </a:extLst>
          </p:cNvPr>
          <p:cNvSpPr/>
          <p:nvPr/>
        </p:nvSpPr>
        <p:spPr>
          <a:xfrm>
            <a:off x="4358640" y="270296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Utilize regional staff for industry advisory committees, professional development, and more.</a:t>
            </a:r>
          </a:p>
        </p:txBody>
      </p:sp>
      <p:sp>
        <p:nvSpPr>
          <p:cNvPr id="12" name="Rectangle: Rounded Corners 11">
            <a:extLst>
              <a:ext uri="{FF2B5EF4-FFF2-40B4-BE49-F238E27FC236}">
                <a16:creationId xmlns:a16="http://schemas.microsoft.com/office/drawing/2014/main" id="{4AC2CA1C-A7A5-4EF3-9BBA-F088D822DD0D}"/>
              </a:ext>
            </a:extLst>
          </p:cNvPr>
          <p:cNvSpPr/>
          <p:nvPr/>
        </p:nvSpPr>
        <p:spPr>
          <a:xfrm>
            <a:off x="6245901" y="4705845"/>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Connect to K-12 Strong Workforce projects and partners.</a:t>
            </a:r>
          </a:p>
        </p:txBody>
      </p:sp>
      <p:sp>
        <p:nvSpPr>
          <p:cNvPr id="13" name="Rectangle: Rounded Corners 12">
            <a:extLst>
              <a:ext uri="{FF2B5EF4-FFF2-40B4-BE49-F238E27FC236}">
                <a16:creationId xmlns:a16="http://schemas.microsoft.com/office/drawing/2014/main" id="{47458878-D518-4515-9C55-E9080798C1EE}"/>
              </a:ext>
            </a:extLst>
          </p:cNvPr>
          <p:cNvSpPr/>
          <p:nvPr/>
        </p:nvSpPr>
        <p:spPr>
          <a:xfrm>
            <a:off x="563881" y="270296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Get involved with SWP planning.</a:t>
            </a:r>
          </a:p>
        </p:txBody>
      </p:sp>
      <p:sp>
        <p:nvSpPr>
          <p:cNvPr id="14" name="Rectangle: Rounded Corners 13">
            <a:extLst>
              <a:ext uri="{FF2B5EF4-FFF2-40B4-BE49-F238E27FC236}">
                <a16:creationId xmlns:a16="http://schemas.microsoft.com/office/drawing/2014/main" id="{33EC0371-726F-4FF0-99F5-A6DBE6E18F70}"/>
              </a:ext>
            </a:extLst>
          </p:cNvPr>
          <p:cNvSpPr/>
          <p:nvPr/>
        </p:nvSpPr>
        <p:spPr>
          <a:xfrm>
            <a:off x="8153399" y="270296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Leverage regional marketing resources to promote your programs.</a:t>
            </a:r>
          </a:p>
        </p:txBody>
      </p:sp>
    </p:spTree>
    <p:extLst>
      <p:ext uri="{BB962C8B-B14F-4D97-AF65-F5344CB8AC3E}">
        <p14:creationId xmlns:p14="http://schemas.microsoft.com/office/powerpoint/2010/main" val="2432873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B0F6C6-77BA-4D1C-82B0-B08BBB477C25}"/>
              </a:ext>
            </a:extLst>
          </p:cNvPr>
          <p:cNvSpPr>
            <a:spLocks noGrp="1"/>
          </p:cNvSpPr>
          <p:nvPr>
            <p:ph type="title"/>
          </p:nvPr>
        </p:nvSpPr>
        <p:spPr>
          <a:xfrm>
            <a:off x="563881" y="1692735"/>
            <a:ext cx="11064237" cy="656367"/>
          </a:xfrm>
        </p:spPr>
        <p:txBody>
          <a:bodyPr anchor="t">
            <a:normAutofit fontScale="90000"/>
          </a:bodyPr>
          <a:lstStyle/>
          <a:p>
            <a:pPr algn="ctr"/>
            <a:r>
              <a:rPr lang="en-US" b="1" dirty="0">
                <a:latin typeface="+mn-lt"/>
              </a:rPr>
              <a:t>How to engage with IEDRC</a:t>
            </a:r>
          </a:p>
        </p:txBody>
      </p:sp>
      <p:pic>
        <p:nvPicPr>
          <p:cNvPr id="7" name="Content Placeholder 6">
            <a:extLst>
              <a:ext uri="{FF2B5EF4-FFF2-40B4-BE49-F238E27FC236}">
                <a16:creationId xmlns:a16="http://schemas.microsoft.com/office/drawing/2014/main" id="{0BBB8759-F899-4BF9-A921-4E11EB8A7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9680" y="326922"/>
            <a:ext cx="3841279" cy="1053725"/>
          </a:xfrm>
          <a:prstGeom prst="rect">
            <a:avLst/>
          </a:prstGeom>
        </p:spPr>
      </p:pic>
      <p:sp>
        <p:nvSpPr>
          <p:cNvPr id="9" name="Rectangle: Rounded Corners 8">
            <a:extLst>
              <a:ext uri="{FF2B5EF4-FFF2-40B4-BE49-F238E27FC236}">
                <a16:creationId xmlns:a16="http://schemas.microsoft.com/office/drawing/2014/main" id="{E0098EBA-5526-45CA-8B16-8940182A6775}"/>
              </a:ext>
            </a:extLst>
          </p:cNvPr>
          <p:cNvSpPr/>
          <p:nvPr/>
        </p:nvSpPr>
        <p:spPr>
          <a:xfrm>
            <a:off x="2314335" y="4664075"/>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K-12 strong workforce projects and resources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Stephanie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Murrillo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K14 Technical Assistance 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Stephanie.murrillo@rccd.edu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25BF845-9EC6-4540-A59C-3B6AA6976EF7}"/>
              </a:ext>
            </a:extLst>
          </p:cNvPr>
          <p:cNvSpPr/>
          <p:nvPr/>
        </p:nvSpPr>
        <p:spPr>
          <a:xfrm>
            <a:off x="4358640" y="266119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employer engagement and community college strong workforce projects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Lori Sanchez, Director of Strategic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Lori.sanchez@rccd.edu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AC2CA1C-A7A5-4EF3-9BBA-F088D822DD0D}"/>
              </a:ext>
            </a:extLst>
          </p:cNvPr>
          <p:cNvSpPr/>
          <p:nvPr/>
        </p:nvSpPr>
        <p:spPr>
          <a:xfrm>
            <a:off x="6402946" y="4664075"/>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regional marketing resources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James Meier, Director of Communications and Marketing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James.meier@rccd.edu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47458878-D518-4515-9C55-E9080798C1EE}"/>
              </a:ext>
            </a:extLst>
          </p:cNvPr>
          <p:cNvSpPr/>
          <p:nvPr/>
        </p:nvSpPr>
        <p:spPr>
          <a:xfrm>
            <a:off x="563881" y="266119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 up for meeting announcements and newsletters: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info@desertcolleges.org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33EC0371-726F-4FF0-99F5-A6DBE6E18F70}"/>
              </a:ext>
            </a:extLst>
          </p:cNvPr>
          <p:cNvSpPr/>
          <p:nvPr/>
        </p:nvSpPr>
        <p:spPr>
          <a:xfrm>
            <a:off x="8153399" y="2661190"/>
            <a:ext cx="3474720" cy="1828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regional labor market data and research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Michael Goss, Director of Center of Excellence for Labor Market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Michael.goss@chaffey.edu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61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539079-C140-4BF6-9FF7-6D16EE309906}"/>
              </a:ext>
            </a:extLst>
          </p:cNvPr>
          <p:cNvSpPr>
            <a:spLocks noGrp="1"/>
          </p:cNvSpPr>
          <p:nvPr>
            <p:ph type="title"/>
          </p:nvPr>
        </p:nvSpPr>
        <p:spPr>
          <a:xfrm>
            <a:off x="838200" y="1512418"/>
            <a:ext cx="10515600" cy="689548"/>
          </a:xfrm>
        </p:spPr>
        <p:txBody>
          <a:bodyPr>
            <a:noAutofit/>
          </a:bodyPr>
          <a:lstStyle/>
          <a:p>
            <a:pPr algn="ctr"/>
            <a:r>
              <a:rPr lang="en-US" b="1" dirty="0">
                <a:latin typeface="+mn-lt"/>
              </a:rPr>
              <a:t>Regional SWP Decision Making Process</a:t>
            </a:r>
          </a:p>
        </p:txBody>
      </p:sp>
      <p:graphicFrame>
        <p:nvGraphicFramePr>
          <p:cNvPr id="6" name="Content Placeholder 5">
            <a:extLst>
              <a:ext uri="{FF2B5EF4-FFF2-40B4-BE49-F238E27FC236}">
                <a16:creationId xmlns:a16="http://schemas.microsoft.com/office/drawing/2014/main" id="{D24CAAE8-5732-4ABD-BA50-9B3050F28033}"/>
              </a:ext>
            </a:extLst>
          </p:cNvPr>
          <p:cNvGraphicFramePr>
            <a:graphicFrameLocks noGrp="1"/>
          </p:cNvGraphicFramePr>
          <p:nvPr>
            <p:ph idx="1"/>
          </p:nvPr>
        </p:nvGraphicFramePr>
        <p:xfrm>
          <a:off x="838200" y="2728209"/>
          <a:ext cx="10515600" cy="344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a:extLst>
              <a:ext uri="{FF2B5EF4-FFF2-40B4-BE49-F238E27FC236}">
                <a16:creationId xmlns:a16="http://schemas.microsoft.com/office/drawing/2014/main" id="{E2783CC0-3DBE-46F7-BBC9-AC27CDDD33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9680" y="326922"/>
            <a:ext cx="3841279" cy="1053725"/>
          </a:xfrm>
          <a:prstGeom prst="rect">
            <a:avLst/>
          </a:prstGeom>
        </p:spPr>
      </p:pic>
    </p:spTree>
    <p:extLst>
      <p:ext uri="{BB962C8B-B14F-4D97-AF65-F5344CB8AC3E}">
        <p14:creationId xmlns:p14="http://schemas.microsoft.com/office/powerpoint/2010/main" val="261003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
          <p:cNvPicPr preferRelativeResize="0"/>
          <p:nvPr/>
        </p:nvPicPr>
        <p:blipFill rotWithShape="1">
          <a:blip r:embed="rId3">
            <a:alphaModFix/>
          </a:blip>
          <a:srcRect t="7865" b="7865"/>
          <a:stretch/>
        </p:blipFill>
        <p:spPr>
          <a:xfrm>
            <a:off x="0" y="0"/>
            <a:ext cx="12192000" cy="6858000"/>
          </a:xfrm>
          <a:prstGeom prst="rect">
            <a:avLst/>
          </a:prstGeom>
          <a:noFill/>
          <a:ln>
            <a:noFill/>
          </a:ln>
        </p:spPr>
      </p:pic>
      <p:sp>
        <p:nvSpPr>
          <p:cNvPr id="164" name="Google Shape;164;p1"/>
          <p:cNvSpPr/>
          <p:nvPr/>
        </p:nvSpPr>
        <p:spPr>
          <a:xfrm>
            <a:off x="-72360" y="751"/>
            <a:ext cx="5265140" cy="6856511"/>
          </a:xfrm>
          <a:custGeom>
            <a:avLst/>
            <a:gdLst/>
            <a:ahLst/>
            <a:cxnLst/>
            <a:rect l="l" t="t" r="r" b="b"/>
            <a:pathLst>
              <a:path w="1437581" h="1913890" extrusionOk="0">
                <a:moveTo>
                  <a:pt x="0" y="0"/>
                </a:moveTo>
                <a:lnTo>
                  <a:pt x="1437581" y="0"/>
                </a:lnTo>
                <a:lnTo>
                  <a:pt x="1437581" y="1913890"/>
                </a:lnTo>
                <a:lnTo>
                  <a:pt x="0" y="1913890"/>
                </a:lnTo>
                <a:close/>
              </a:path>
            </a:pathLst>
          </a:custGeom>
          <a:solidFill>
            <a:srgbClr val="222222"/>
          </a:solidFill>
          <a:ln>
            <a:noFill/>
          </a:ln>
        </p:spPr>
      </p:sp>
      <p:pic>
        <p:nvPicPr>
          <p:cNvPr id="165" name="Google Shape;165;p1"/>
          <p:cNvPicPr preferRelativeResize="0"/>
          <p:nvPr/>
        </p:nvPicPr>
        <p:blipFill rotWithShape="1">
          <a:blip r:embed="rId4">
            <a:alphaModFix/>
          </a:blip>
          <a:srcRect/>
          <a:stretch/>
        </p:blipFill>
        <p:spPr>
          <a:xfrm>
            <a:off x="169697" y="113299"/>
            <a:ext cx="1768954" cy="983981"/>
          </a:xfrm>
          <a:prstGeom prst="rect">
            <a:avLst/>
          </a:prstGeom>
          <a:noFill/>
          <a:ln>
            <a:noFill/>
          </a:ln>
        </p:spPr>
      </p:pic>
      <p:grpSp>
        <p:nvGrpSpPr>
          <p:cNvPr id="166" name="Google Shape;166;p1"/>
          <p:cNvGrpSpPr/>
          <p:nvPr/>
        </p:nvGrpSpPr>
        <p:grpSpPr>
          <a:xfrm>
            <a:off x="169688" y="1615825"/>
            <a:ext cx="4998600" cy="4948791"/>
            <a:chOff x="188164" y="-1598877"/>
            <a:chExt cx="9997200" cy="10905225"/>
          </a:xfrm>
        </p:grpSpPr>
        <p:sp>
          <p:nvSpPr>
            <p:cNvPr id="167" name="Google Shape;167;p1"/>
            <p:cNvSpPr txBox="1"/>
            <p:nvPr/>
          </p:nvSpPr>
          <p:spPr>
            <a:xfrm>
              <a:off x="188164" y="-1598877"/>
              <a:ext cx="9997200" cy="7991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800"/>
                <a:buFont typeface="Arial"/>
                <a:buNone/>
                <a:tabLst/>
                <a:defRPr/>
              </a:pPr>
              <a:r>
                <a:rPr kumimoji="0" lang="en-US" sz="3800" b="0" i="0" u="none" strike="noStrike" kern="0" cap="none" spc="0" normalizeH="0" baseline="0" noProof="0">
                  <a:ln>
                    <a:noFill/>
                  </a:ln>
                  <a:solidFill>
                    <a:srgbClr val="FECF66"/>
                  </a:solidFill>
                  <a:effectLst/>
                  <a:uLnTx/>
                  <a:uFillTx/>
                  <a:latin typeface="Arial"/>
                  <a:ea typeface="Arial"/>
                  <a:cs typeface="Arial"/>
                  <a:sym typeface="Arial"/>
                </a:rPr>
                <a:t>LOS ANGELES REGIONAL CONSORTIUM (LARC)</a:t>
              </a:r>
              <a:endParaRPr kumimoji="0" sz="3800" b="0" i="0" u="none" strike="noStrike" kern="0" cap="none" spc="0" normalizeH="0" baseline="0" noProof="0">
                <a:ln>
                  <a:noFill/>
                </a:ln>
                <a:solidFill>
                  <a:srgbClr val="FECF66"/>
                </a:solidFill>
                <a:effectLst/>
                <a:uLnTx/>
                <a:uFillTx/>
                <a:latin typeface="Arial"/>
                <a:ea typeface="Arial"/>
                <a:cs typeface="Arial"/>
                <a:sym typeface="Arial"/>
              </a:endParaRPr>
            </a:p>
            <a:p>
              <a:pPr marL="0" marR="0" lvl="0" indent="0" algn="l" defTabSz="914400" rtl="0" eaLnBrk="1" fontAlgn="auto" latinLnBrk="0" hangingPunct="1">
                <a:lnSpc>
                  <a:spcPct val="119993"/>
                </a:lnSpc>
                <a:spcBef>
                  <a:spcPts val="0"/>
                </a:spcBef>
                <a:spcAft>
                  <a:spcPts val="0"/>
                </a:spcAft>
                <a:buClr>
                  <a:srgbClr val="000000"/>
                </a:buClr>
                <a:buSzPts val="3800"/>
                <a:buFont typeface="Arial"/>
                <a:buNone/>
                <a:tabLst/>
                <a:defRPr/>
              </a:pPr>
              <a:endParaRPr kumimoji="0" sz="3800" b="0" i="0" u="none" strike="noStrike" kern="0" cap="none" spc="0" normalizeH="0" baseline="0" noProof="0">
                <a:ln>
                  <a:noFill/>
                </a:ln>
                <a:solidFill>
                  <a:srgbClr val="FECF66"/>
                </a:solidFill>
                <a:effectLst/>
                <a:uLnTx/>
                <a:uFillTx/>
                <a:latin typeface="Arial"/>
                <a:ea typeface="Arial"/>
                <a:cs typeface="Arial"/>
                <a:sym typeface="Arial"/>
              </a:endParaRPr>
            </a:p>
            <a:p>
              <a:pPr marL="0" marR="0" lvl="0" indent="0" algn="l" defTabSz="914400" rtl="0" eaLnBrk="1" fontAlgn="auto" latinLnBrk="0" hangingPunct="1">
                <a:lnSpc>
                  <a:spcPct val="119993"/>
                </a:lnSpc>
                <a:spcBef>
                  <a:spcPts val="0"/>
                </a:spcBef>
                <a:spcAft>
                  <a:spcPts val="0"/>
                </a:spcAft>
                <a:buClr>
                  <a:srgbClr val="000000"/>
                </a:buClr>
                <a:buSzPts val="3800"/>
                <a:buFont typeface="Arial"/>
                <a:buNone/>
                <a:tabLst/>
                <a:defRPr/>
              </a:pPr>
              <a:r>
                <a:rPr kumimoji="0" lang="en-US" sz="3800" b="0" i="0" u="none" strike="noStrike" kern="0" cap="none" spc="0" normalizeH="0" baseline="0" noProof="0">
                  <a:ln>
                    <a:noFill/>
                  </a:ln>
                  <a:solidFill>
                    <a:srgbClr val="FFFFFF"/>
                  </a:solidFill>
                  <a:effectLst/>
                  <a:uLnTx/>
                  <a:uFillTx/>
                  <a:latin typeface="Arial"/>
                  <a:ea typeface="Arial"/>
                  <a:cs typeface="Arial"/>
                  <a:sym typeface="Arial"/>
                </a:rPr>
                <a:t> </a:t>
              </a:r>
              <a:endParaRPr kumimoji="0"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1"/>
            <p:cNvSpPr txBox="1"/>
            <p:nvPr/>
          </p:nvSpPr>
          <p:spPr>
            <a:xfrm>
              <a:off x="6784440" y="8899248"/>
              <a:ext cx="3351000" cy="407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9983"/>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FECF66"/>
                </a:solidFill>
                <a:effectLst/>
                <a:uLnTx/>
                <a:uFillTx/>
                <a:latin typeface="Arial"/>
                <a:ea typeface="Arial"/>
                <a:cs typeface="Arial"/>
                <a:sym typeface="Arial"/>
              </a:endParaRPr>
            </a:p>
          </p:txBody>
        </p:sp>
      </p:grpSp>
      <p:sp>
        <p:nvSpPr>
          <p:cNvPr id="169" name="Google Shape;169;p1"/>
          <p:cNvSpPr txBox="1"/>
          <p:nvPr/>
        </p:nvSpPr>
        <p:spPr>
          <a:xfrm>
            <a:off x="5143350" y="4938700"/>
            <a:ext cx="7048500" cy="1505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9993"/>
              </a:lnSpc>
              <a:spcBef>
                <a:spcPts val="0"/>
              </a:spcBef>
              <a:spcAft>
                <a:spcPts val="0"/>
              </a:spcAft>
              <a:buClr>
                <a:srgbClr val="000000"/>
              </a:buClr>
              <a:buSzPts val="3900"/>
              <a:buFont typeface="Arial"/>
              <a:buNone/>
              <a:tabLst/>
              <a:defRPr/>
            </a:pPr>
            <a:r>
              <a:rPr kumimoji="0" lang="en-US" sz="3900" b="1" i="1" u="none" strike="noStrike" kern="0" cap="none" spc="0" normalizeH="0" baseline="0" noProof="0">
                <a:ln>
                  <a:noFill/>
                </a:ln>
                <a:solidFill>
                  <a:srgbClr val="000000"/>
                </a:solidFill>
                <a:effectLst/>
                <a:uLnTx/>
                <a:uFillTx/>
                <a:latin typeface="Arial"/>
                <a:ea typeface="Arial"/>
                <a:cs typeface="Arial"/>
                <a:sym typeface="Arial"/>
              </a:rPr>
              <a:t>Framing the future of </a:t>
            </a:r>
            <a:endParaRPr kumimoji="0" sz="3900" b="1"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19993"/>
              </a:lnSpc>
              <a:spcBef>
                <a:spcPts val="0"/>
              </a:spcBef>
              <a:spcAft>
                <a:spcPts val="0"/>
              </a:spcAft>
              <a:buClr>
                <a:srgbClr val="000000"/>
              </a:buClr>
              <a:buSzPts val="3900"/>
              <a:buFont typeface="Arial"/>
              <a:buNone/>
              <a:tabLst/>
              <a:defRPr/>
            </a:pPr>
            <a:r>
              <a:rPr kumimoji="0" lang="en-US" sz="3900" b="1" i="1" u="none" strike="noStrike" kern="0" cap="none" spc="0" normalizeH="0" baseline="0" noProof="0">
                <a:ln>
                  <a:noFill/>
                </a:ln>
                <a:solidFill>
                  <a:srgbClr val="000000"/>
                </a:solidFill>
                <a:effectLst/>
                <a:uLnTx/>
                <a:uFillTx/>
                <a:latin typeface="Arial"/>
                <a:ea typeface="Arial"/>
                <a:cs typeface="Arial"/>
                <a:sym typeface="Arial"/>
              </a:rPr>
              <a:t>Los Angeles’ Workforce</a:t>
            </a:r>
            <a:endParaRPr kumimoji="0" sz="1900" b="1" i="1"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0" name="Google Shape;170;p1">
            <a:hlinkClick r:id="rId5"/>
          </p:cNvPr>
          <p:cNvPicPr preferRelativeResize="0"/>
          <p:nvPr/>
        </p:nvPicPr>
        <p:blipFill rotWithShape="1">
          <a:blip r:embed="rId6">
            <a:alphaModFix/>
          </a:blip>
          <a:srcRect/>
          <a:stretch/>
        </p:blipFill>
        <p:spPr>
          <a:xfrm>
            <a:off x="169700" y="6444100"/>
            <a:ext cx="285750" cy="285750"/>
          </a:xfrm>
          <a:prstGeom prst="rect">
            <a:avLst/>
          </a:prstGeom>
          <a:noFill/>
          <a:ln>
            <a:noFill/>
          </a:ln>
        </p:spPr>
      </p:pic>
      <p:pic>
        <p:nvPicPr>
          <p:cNvPr id="171" name="Google Shape;171;p1">
            <a:hlinkClick r:id="rId7"/>
          </p:cNvPr>
          <p:cNvPicPr preferRelativeResize="0"/>
          <p:nvPr/>
        </p:nvPicPr>
        <p:blipFill rotWithShape="1">
          <a:blip r:embed="rId8">
            <a:alphaModFix/>
          </a:blip>
          <a:srcRect/>
          <a:stretch/>
        </p:blipFill>
        <p:spPr>
          <a:xfrm>
            <a:off x="521825" y="6444100"/>
            <a:ext cx="285750" cy="285750"/>
          </a:xfrm>
          <a:prstGeom prst="rect">
            <a:avLst/>
          </a:prstGeom>
          <a:noFill/>
          <a:ln>
            <a:noFill/>
          </a:ln>
        </p:spPr>
      </p:pic>
      <p:pic>
        <p:nvPicPr>
          <p:cNvPr id="172" name="Google Shape;172;p1">
            <a:hlinkClick r:id="rId9"/>
          </p:cNvPr>
          <p:cNvPicPr preferRelativeResize="0"/>
          <p:nvPr/>
        </p:nvPicPr>
        <p:blipFill rotWithShape="1">
          <a:blip r:embed="rId10">
            <a:alphaModFix/>
          </a:blip>
          <a:srcRect/>
          <a:stretch/>
        </p:blipFill>
        <p:spPr>
          <a:xfrm>
            <a:off x="873950" y="6444100"/>
            <a:ext cx="285750" cy="285750"/>
          </a:xfrm>
          <a:prstGeom prst="rect">
            <a:avLst/>
          </a:prstGeom>
          <a:noFill/>
          <a:ln>
            <a:noFill/>
          </a:ln>
        </p:spPr>
      </p:pic>
      <p:pic>
        <p:nvPicPr>
          <p:cNvPr id="173" name="Google Shape;173;p1">
            <a:hlinkClick r:id="rId11"/>
          </p:cNvPr>
          <p:cNvPicPr preferRelativeResize="0"/>
          <p:nvPr/>
        </p:nvPicPr>
        <p:blipFill rotWithShape="1">
          <a:blip r:embed="rId12">
            <a:alphaModFix/>
          </a:blip>
          <a:srcRect/>
          <a:stretch/>
        </p:blipFill>
        <p:spPr>
          <a:xfrm>
            <a:off x="1226075" y="6444100"/>
            <a:ext cx="285750" cy="285750"/>
          </a:xfrm>
          <a:prstGeom prst="rect">
            <a:avLst/>
          </a:prstGeom>
          <a:noFill/>
          <a:ln>
            <a:noFill/>
          </a:ln>
        </p:spPr>
      </p:pic>
      <p:pic>
        <p:nvPicPr>
          <p:cNvPr id="174" name="Google Shape;174;p1"/>
          <p:cNvPicPr preferRelativeResize="0"/>
          <p:nvPr/>
        </p:nvPicPr>
        <p:blipFill>
          <a:blip r:embed="rId13">
            <a:alphaModFix/>
          </a:blip>
          <a:stretch>
            <a:fillRect/>
          </a:stretch>
        </p:blipFill>
        <p:spPr>
          <a:xfrm>
            <a:off x="169700" y="4447250"/>
            <a:ext cx="1428750" cy="1428750"/>
          </a:xfrm>
          <a:prstGeom prst="rect">
            <a:avLst/>
          </a:prstGeom>
          <a:noFill/>
          <a:ln>
            <a:noFill/>
          </a:ln>
        </p:spPr>
      </p:pic>
      <p:sp>
        <p:nvSpPr>
          <p:cNvPr id="175" name="Google Shape;175;p1"/>
          <p:cNvSpPr txBox="1"/>
          <p:nvPr/>
        </p:nvSpPr>
        <p:spPr>
          <a:xfrm>
            <a:off x="1718250" y="4333525"/>
            <a:ext cx="3425100" cy="209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FFFF"/>
                </a:solidFill>
                <a:effectLst/>
                <a:uLnTx/>
                <a:uFillTx/>
                <a:latin typeface="Arial"/>
                <a:cs typeface="Arial"/>
                <a:sym typeface="Arial"/>
              </a:rPr>
              <a:t>Dr. Narineh Makijan</a:t>
            </a:r>
            <a:endParaRPr kumimoji="0" sz="2000" b="1" i="1"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cs typeface="Arial"/>
                <a:sym typeface="Arial"/>
              </a:rPr>
              <a:t>Chair/Assistant Vice President</a:t>
            </a:r>
            <a:endParaRPr kumimoji="0" sz="17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sng" strike="noStrike" kern="0" cap="none" spc="0" normalizeH="0" baseline="0" noProof="0">
                <a:ln>
                  <a:noFill/>
                </a:ln>
                <a:solidFill>
                  <a:srgbClr val="FFFFFF"/>
                </a:solidFill>
                <a:effectLst/>
                <a:uLnTx/>
                <a:uFillTx/>
                <a:latin typeface="Arial"/>
                <a:cs typeface="Arial"/>
                <a:sym typeface="Arial"/>
                <a:hlinkClick r:id="rId14">
                  <a:extLst>
                    <a:ext uri="{A12FA001-AC4F-418D-AE19-62706E023703}">
                      <ahyp:hlinkClr xmlns:ahyp="http://schemas.microsoft.com/office/drawing/2018/hyperlinkcolor" val="tx"/>
                    </a:ext>
                  </a:extLst>
                </a:hlinkClick>
              </a:rPr>
              <a:t>nmakijan@pasadena.edu</a:t>
            </a:r>
            <a:endParaRPr kumimoji="0" sz="17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cs typeface="Arial"/>
                <a:sym typeface="Arial"/>
              </a:rPr>
              <a:t>626.585.7304 (Office)</a:t>
            </a:r>
            <a:endParaRPr kumimoji="0" sz="17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cs typeface="Arial"/>
                <a:sym typeface="Arial"/>
              </a:rPr>
              <a:t>818.445.4750 (Cell)</a:t>
            </a:r>
            <a:endParaRPr kumimoji="0" sz="17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cs typeface="Arial"/>
                <a:sym typeface="Arial"/>
              </a:rPr>
              <a:t>https://losangelesrc.org/</a:t>
            </a:r>
            <a:endParaRPr kumimoji="0" sz="1700"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1"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pic>
        <p:nvPicPr>
          <p:cNvPr id="453" name="Google Shape;453;p80"/>
          <p:cNvPicPr preferRelativeResize="0"/>
          <p:nvPr/>
        </p:nvPicPr>
        <p:blipFill>
          <a:blip r:embed="rId3">
            <a:alphaModFix/>
          </a:blip>
          <a:stretch>
            <a:fillRect/>
          </a:stretch>
        </p:blipFill>
        <p:spPr>
          <a:xfrm>
            <a:off x="2799050" y="119425"/>
            <a:ext cx="6358873" cy="6699049"/>
          </a:xfrm>
          <a:prstGeom prst="rect">
            <a:avLst/>
          </a:prstGeom>
          <a:noFill/>
          <a:ln>
            <a:noFill/>
          </a:ln>
        </p:spPr>
      </p:pic>
      <p:sp>
        <p:nvSpPr>
          <p:cNvPr id="454" name="Google Shape;454;p80"/>
          <p:cNvSpPr txBox="1"/>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Calibri"/>
                <a:ea typeface="Calibri"/>
                <a:cs typeface="Calibri"/>
                <a:sym typeface="Calibri"/>
              </a:rPr>
              <a:t>COMMUNITY COLLEGE REGIONS IN THE STATE</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5" name="Google Shape;455;p80" descr="Shape, arrow&#10;&#10;Description automatically generated"/>
          <p:cNvPicPr preferRelativeResize="0"/>
          <p:nvPr/>
        </p:nvPicPr>
        <p:blipFill rotWithShape="1">
          <a:blip r:embed="rId4">
            <a:alphaModFix/>
          </a:blip>
          <a:srcRect/>
          <a:stretch/>
        </p:blipFill>
        <p:spPr>
          <a:xfrm>
            <a:off x="1585335" y="380423"/>
            <a:ext cx="1272033" cy="1318600"/>
          </a:xfrm>
          <a:prstGeom prst="rect">
            <a:avLst/>
          </a:prstGeom>
          <a:noFill/>
          <a:ln>
            <a:noFill/>
          </a:ln>
        </p:spPr>
      </p:pic>
      <p:pic>
        <p:nvPicPr>
          <p:cNvPr id="456" name="Google Shape;456;p80"/>
          <p:cNvPicPr preferRelativeResize="0"/>
          <p:nvPr/>
        </p:nvPicPr>
        <p:blipFill>
          <a:blip r:embed="rId5">
            <a:alphaModFix/>
          </a:blip>
          <a:stretch>
            <a:fillRect/>
          </a:stretch>
        </p:blipFill>
        <p:spPr>
          <a:xfrm>
            <a:off x="7888425" y="207825"/>
            <a:ext cx="4191000" cy="2095500"/>
          </a:xfrm>
          <a:prstGeom prst="rect">
            <a:avLst/>
          </a:prstGeom>
          <a:noFill/>
          <a:ln>
            <a:noFill/>
          </a:ln>
        </p:spPr>
      </p:pic>
      <p:pic>
        <p:nvPicPr>
          <p:cNvPr id="457" name="Google Shape;457;p80"/>
          <p:cNvPicPr preferRelativeResize="0"/>
          <p:nvPr/>
        </p:nvPicPr>
        <p:blipFill>
          <a:blip r:embed="rId6">
            <a:alphaModFix/>
          </a:blip>
          <a:stretch>
            <a:fillRect/>
          </a:stretch>
        </p:blipFill>
        <p:spPr>
          <a:xfrm>
            <a:off x="2286000" y="2580100"/>
            <a:ext cx="1417050" cy="1417050"/>
          </a:xfrm>
          <a:prstGeom prst="rect">
            <a:avLst/>
          </a:prstGeom>
          <a:noFill/>
          <a:ln>
            <a:noFill/>
          </a:ln>
        </p:spPr>
      </p:pic>
      <p:pic>
        <p:nvPicPr>
          <p:cNvPr id="458" name="Google Shape;458;p80"/>
          <p:cNvPicPr preferRelativeResize="0">
            <a:picLocks noGrp="1"/>
          </p:cNvPicPr>
          <p:nvPr>
            <p:ph type="body" idx="4294967295"/>
          </p:nvPr>
        </p:nvPicPr>
        <p:blipFill rotWithShape="1">
          <a:blip r:embed="rId7">
            <a:alphaModFix/>
          </a:blip>
          <a:srcRect/>
          <a:stretch/>
        </p:blipFill>
        <p:spPr>
          <a:xfrm>
            <a:off x="8711101" y="3829974"/>
            <a:ext cx="3405000" cy="933900"/>
          </a:xfrm>
          <a:prstGeom prst="rect">
            <a:avLst/>
          </a:prstGeom>
          <a:noFill/>
          <a:ln w="9525" cap="flat" cmpd="sng">
            <a:solidFill>
              <a:schemeClr val="lt1"/>
            </a:solidFill>
            <a:prstDash val="solid"/>
            <a:round/>
            <a:headEnd type="none" w="sm" len="sm"/>
            <a:tailEnd type="none" w="sm" len="sm"/>
          </a:ln>
        </p:spPr>
      </p:pic>
      <p:sp>
        <p:nvSpPr>
          <p:cNvPr id="459" name="Google Shape;459;p8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0" name="Google Shape;460;p80"/>
          <p:cNvPicPr preferRelativeResize="0"/>
          <p:nvPr/>
        </p:nvPicPr>
        <p:blipFill>
          <a:blip r:embed="rId8">
            <a:alphaModFix/>
          </a:blip>
          <a:stretch>
            <a:fillRect/>
          </a:stretch>
        </p:blipFill>
        <p:spPr>
          <a:xfrm>
            <a:off x="3317875" y="4293073"/>
            <a:ext cx="1171575" cy="1181100"/>
          </a:xfrm>
          <a:prstGeom prst="rect">
            <a:avLst/>
          </a:prstGeom>
          <a:noFill/>
          <a:ln>
            <a:noFill/>
          </a:ln>
        </p:spPr>
      </p:pic>
      <p:pic>
        <p:nvPicPr>
          <p:cNvPr id="461" name="Google Shape;461;p80"/>
          <p:cNvPicPr preferRelativeResize="0"/>
          <p:nvPr/>
        </p:nvPicPr>
        <p:blipFill>
          <a:blip r:embed="rId9">
            <a:alphaModFix/>
          </a:blip>
          <a:stretch>
            <a:fillRect/>
          </a:stretch>
        </p:blipFill>
        <p:spPr>
          <a:xfrm>
            <a:off x="9815986" y="5557074"/>
            <a:ext cx="1531739" cy="1181100"/>
          </a:xfrm>
          <a:prstGeom prst="rect">
            <a:avLst/>
          </a:prstGeom>
          <a:noFill/>
          <a:ln>
            <a:noFill/>
          </a:ln>
        </p:spPr>
      </p:pic>
      <p:pic>
        <p:nvPicPr>
          <p:cNvPr id="462" name="Google Shape;462;p80"/>
          <p:cNvPicPr preferRelativeResize="0"/>
          <p:nvPr/>
        </p:nvPicPr>
        <p:blipFill>
          <a:blip r:embed="rId10">
            <a:alphaModFix/>
          </a:blip>
          <a:stretch>
            <a:fillRect/>
          </a:stretch>
        </p:blipFill>
        <p:spPr>
          <a:xfrm>
            <a:off x="7320930" y="2402874"/>
            <a:ext cx="3606344" cy="984350"/>
          </a:xfrm>
          <a:prstGeom prst="rect">
            <a:avLst/>
          </a:prstGeom>
          <a:noFill/>
          <a:ln>
            <a:noFill/>
          </a:ln>
        </p:spPr>
      </p:pic>
      <p:pic>
        <p:nvPicPr>
          <p:cNvPr id="463" name="Google Shape;463;p80"/>
          <p:cNvPicPr preferRelativeResize="0"/>
          <p:nvPr/>
        </p:nvPicPr>
        <p:blipFill>
          <a:blip r:embed="rId11">
            <a:alphaModFix/>
          </a:blip>
          <a:stretch>
            <a:fillRect/>
          </a:stretch>
        </p:blipFill>
        <p:spPr>
          <a:xfrm>
            <a:off x="2526625" y="5770107"/>
            <a:ext cx="2754075" cy="500730"/>
          </a:xfrm>
          <a:prstGeom prst="rect">
            <a:avLst/>
          </a:prstGeom>
          <a:noFill/>
          <a:ln>
            <a:noFill/>
          </a:ln>
        </p:spPr>
      </p:pic>
      <p:pic>
        <p:nvPicPr>
          <p:cNvPr id="464" name="Google Shape;464;p80"/>
          <p:cNvPicPr preferRelativeResize="0"/>
          <p:nvPr/>
        </p:nvPicPr>
        <p:blipFill>
          <a:blip r:embed="rId12">
            <a:alphaModFix/>
          </a:blip>
          <a:stretch>
            <a:fillRect/>
          </a:stretch>
        </p:blipFill>
        <p:spPr>
          <a:xfrm>
            <a:off x="5489925" y="5861771"/>
            <a:ext cx="1417052" cy="9567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4583652" y="220783"/>
            <a:ext cx="738981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78571"/>
              <a:buFont typeface="Arial"/>
              <a:buNone/>
            </a:pPr>
            <a:r>
              <a:rPr lang="en-US" sz="5600" b="1">
                <a:solidFill>
                  <a:schemeClr val="accent4"/>
                </a:solidFill>
                <a:latin typeface="Arial"/>
                <a:ea typeface="Arial"/>
                <a:cs typeface="Arial"/>
                <a:sym typeface="Arial"/>
              </a:rPr>
              <a:t>BRIDGING</a:t>
            </a:r>
            <a:r>
              <a:rPr lang="en-US" sz="5600" b="1">
                <a:solidFill>
                  <a:srgbClr val="C9DAF8"/>
                </a:solidFill>
                <a:latin typeface="Arial"/>
                <a:ea typeface="Arial"/>
                <a:cs typeface="Arial"/>
                <a:sym typeface="Arial"/>
              </a:rPr>
              <a:t> </a:t>
            </a:r>
            <a:endParaRPr sz="5600" b="1">
              <a:solidFill>
                <a:srgbClr val="C9DAF8"/>
              </a:solidFill>
              <a:latin typeface="Arial"/>
              <a:ea typeface="Arial"/>
              <a:cs typeface="Arial"/>
              <a:sym typeface="Arial"/>
            </a:endParaRPr>
          </a:p>
          <a:p>
            <a:pPr marL="0" lvl="0" indent="0" algn="l" rtl="0">
              <a:lnSpc>
                <a:spcPct val="90000"/>
              </a:lnSpc>
              <a:spcBef>
                <a:spcPts val="0"/>
              </a:spcBef>
              <a:spcAft>
                <a:spcPts val="0"/>
              </a:spcAft>
              <a:buClr>
                <a:schemeClr val="lt1"/>
              </a:buClr>
              <a:buSzPct val="78571"/>
              <a:buFont typeface="Arial"/>
              <a:buNone/>
            </a:pPr>
            <a:r>
              <a:rPr lang="en-US" sz="5600" b="1">
                <a:solidFill>
                  <a:srgbClr val="C9DAF8"/>
                </a:solidFill>
                <a:latin typeface="Arial"/>
                <a:ea typeface="Arial"/>
                <a:cs typeface="Arial"/>
                <a:sym typeface="Arial"/>
              </a:rPr>
              <a:t>THE GAP</a:t>
            </a:r>
            <a:endParaRPr sz="5600" b="1">
              <a:solidFill>
                <a:srgbClr val="C9DAF8"/>
              </a:solidFill>
            </a:endParaRPr>
          </a:p>
        </p:txBody>
      </p:sp>
      <p:sp>
        <p:nvSpPr>
          <p:cNvPr id="181" name="Google Shape;181;p3"/>
          <p:cNvSpPr txBox="1">
            <a:spLocks noGrp="1"/>
          </p:cNvSpPr>
          <p:nvPr>
            <p:ph type="body" idx="1"/>
          </p:nvPr>
        </p:nvSpPr>
        <p:spPr>
          <a:xfrm>
            <a:off x="4583650" y="1601300"/>
            <a:ext cx="7039800" cy="5260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None/>
            </a:pPr>
            <a:r>
              <a:rPr lang="en-US" sz="2100" b="0">
                <a:solidFill>
                  <a:schemeClr val="lt1"/>
                </a:solidFill>
                <a:latin typeface="Arial"/>
                <a:ea typeface="Arial"/>
                <a:cs typeface="Arial"/>
                <a:sym typeface="Arial"/>
              </a:rPr>
              <a:t>The Los Angeles Regional Consortium (LARC) consists of 19 community colleges in Los Angeles County. It serves to coordinate, collaborate, organize, and facilitate interaction in the region to ensure workforce training is provided to all in a way that is accessible, efficient, responsive, data-driven and improves outcomes.</a:t>
            </a:r>
            <a:endParaRPr sz="2100" b="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2400"/>
              <a:buNone/>
            </a:pPr>
            <a:endParaRPr sz="2100" b="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2400"/>
              <a:buNone/>
            </a:pPr>
            <a:r>
              <a:rPr lang="en-US" sz="2100" b="0">
                <a:solidFill>
                  <a:schemeClr val="lt1"/>
                </a:solidFill>
                <a:latin typeface="Arial"/>
                <a:ea typeface="Arial"/>
                <a:cs typeface="Arial"/>
                <a:sym typeface="Arial"/>
              </a:rPr>
              <a:t>Our mission is to bridge the gap between LA’s workforce and the employers fueling our cutting-edge economy.  Our goal is close the supply and demand gap and increase economic and social mobility for LA County residents.</a:t>
            </a:r>
            <a:endParaRPr sz="2100" b="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2400"/>
              <a:buNone/>
            </a:pPr>
            <a:endParaRPr sz="3400" b="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2400"/>
              <a:buNone/>
            </a:pPr>
            <a:r>
              <a:rPr lang="en-US" sz="2100" b="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LARC Regional PLAN 2023 Update</a:t>
            </a:r>
            <a:endParaRPr sz="2100" b="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2400"/>
              <a:buNone/>
            </a:pPr>
            <a:endParaRPr sz="3400" b="0">
              <a:solidFill>
                <a:schemeClr val="lt1"/>
              </a:solidFill>
              <a:latin typeface="Arial"/>
              <a:ea typeface="Arial"/>
              <a:cs typeface="Arial"/>
              <a:sym typeface="Arial"/>
            </a:endParaRPr>
          </a:p>
        </p:txBody>
      </p:sp>
      <p:pic>
        <p:nvPicPr>
          <p:cNvPr id="182" name="Google Shape;182;p3" descr="A picture containing outdoor, building, city, apartment building&#10;&#10;Description automatically generated"/>
          <p:cNvPicPr preferRelativeResize="0">
            <a:picLocks noGrp="1"/>
          </p:cNvPicPr>
          <p:nvPr>
            <p:ph type="body" idx="2"/>
          </p:nvPr>
        </p:nvPicPr>
        <p:blipFill rotWithShape="1">
          <a:blip r:embed="rId4">
            <a:alphaModFix/>
          </a:blip>
          <a:srcRect l="65308" r="-1"/>
          <a:stretch/>
        </p:blipFill>
        <p:spPr>
          <a:xfrm>
            <a:off x="0" y="0"/>
            <a:ext cx="4229819" cy="6858000"/>
          </a:xfrm>
          <a:prstGeom prst="rect">
            <a:avLst/>
          </a:prstGeom>
          <a:noFill/>
          <a:ln>
            <a:noFill/>
          </a:ln>
        </p:spPr>
      </p:pic>
      <p:pic>
        <p:nvPicPr>
          <p:cNvPr id="183" name="Google Shape;183;p3" descr="A picture containing text, outdoor, city, road&#10;&#10;Description automatically generated"/>
          <p:cNvPicPr preferRelativeResize="0"/>
          <p:nvPr/>
        </p:nvPicPr>
        <p:blipFill rotWithShape="1">
          <a:blip r:embed="rId5">
            <a:alphaModFix/>
          </a:blip>
          <a:srcRect t="90070" b="4061"/>
          <a:stretch/>
        </p:blipFill>
        <p:spPr>
          <a:xfrm>
            <a:off x="0" y="6459296"/>
            <a:ext cx="12192000" cy="4025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
          <p:cNvSpPr txBox="1">
            <a:spLocks noGrp="1"/>
          </p:cNvSpPr>
          <p:nvPr>
            <p:ph type="title"/>
          </p:nvPr>
        </p:nvSpPr>
        <p:spPr>
          <a:xfrm>
            <a:off x="196250" y="233550"/>
            <a:ext cx="11157600" cy="165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3600" b="1">
                <a:latin typeface="Arial"/>
                <a:ea typeface="Arial"/>
                <a:cs typeface="Arial"/>
                <a:sym typeface="Arial"/>
              </a:rPr>
              <a:t>WE ARE LARC!</a:t>
            </a:r>
            <a:endParaRPr sz="3600" b="1">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Arial"/>
              <a:buNone/>
            </a:pPr>
            <a:r>
              <a:rPr lang="en-US" sz="3600" b="1">
                <a:latin typeface="Arial"/>
                <a:ea typeface="Arial"/>
                <a:cs typeface="Arial"/>
                <a:sym typeface="Arial"/>
              </a:rPr>
              <a:t>19 COMMUNITY COLLEGES. ONE MISSION. </a:t>
            </a:r>
            <a:endParaRPr sz="3600" b="1">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Arial"/>
              <a:buNone/>
            </a:pPr>
            <a:endParaRPr sz="3600">
              <a:latin typeface="Arial"/>
              <a:ea typeface="Arial"/>
              <a:cs typeface="Arial"/>
              <a:sym typeface="Arial"/>
            </a:endParaRPr>
          </a:p>
        </p:txBody>
      </p:sp>
      <p:pic>
        <p:nvPicPr>
          <p:cNvPr id="189" name="Google Shape;189;p2" descr="A picture containing text, outdoor, city, road&#10;&#10;Description automatically generated"/>
          <p:cNvPicPr preferRelativeResize="0"/>
          <p:nvPr/>
        </p:nvPicPr>
        <p:blipFill rotWithShape="1">
          <a:blip r:embed="rId3">
            <a:alphaModFix/>
          </a:blip>
          <a:srcRect t="90070" b="4061"/>
          <a:stretch/>
        </p:blipFill>
        <p:spPr>
          <a:xfrm>
            <a:off x="0" y="6460097"/>
            <a:ext cx="12192000" cy="402513"/>
          </a:xfrm>
          <a:prstGeom prst="rect">
            <a:avLst/>
          </a:prstGeom>
          <a:noFill/>
          <a:ln>
            <a:noFill/>
          </a:ln>
        </p:spPr>
      </p:pic>
      <p:pic>
        <p:nvPicPr>
          <p:cNvPr id="190" name="Google Shape;190;p2"/>
          <p:cNvPicPr preferRelativeResize="0"/>
          <p:nvPr/>
        </p:nvPicPr>
        <p:blipFill rotWithShape="1">
          <a:blip r:embed="rId4">
            <a:alphaModFix/>
          </a:blip>
          <a:srcRect t="20407"/>
          <a:stretch/>
        </p:blipFill>
        <p:spPr>
          <a:xfrm>
            <a:off x="2126747" y="1604551"/>
            <a:ext cx="8509826" cy="3853124"/>
          </a:xfrm>
          <a:prstGeom prst="rect">
            <a:avLst/>
          </a:prstGeom>
          <a:noFill/>
          <a:ln>
            <a:noFill/>
          </a:ln>
        </p:spPr>
      </p:pic>
      <p:sp>
        <p:nvSpPr>
          <p:cNvPr id="191" name="Google Shape;191;p2"/>
          <p:cNvSpPr txBox="1"/>
          <p:nvPr/>
        </p:nvSpPr>
        <p:spPr>
          <a:xfrm>
            <a:off x="529625" y="5457675"/>
            <a:ext cx="11265300" cy="1200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2244"/>
              <a:buFont typeface="Arial"/>
              <a:buNone/>
              <a:tabLst/>
              <a:defRPr/>
            </a:pPr>
            <a:r>
              <a:rPr kumimoji="0" lang="en-US" sz="2244" b="1" i="0" u="sng" strike="noStrike" kern="0" cap="none" spc="0" normalizeH="0" baseline="0" noProof="0">
                <a:ln>
                  <a:noFill/>
                </a:ln>
                <a:solidFill>
                  <a:srgbClr val="0563C1"/>
                </a:solidFill>
                <a:effectLst/>
                <a:uLnTx/>
                <a:uFillTx/>
                <a:latin typeface="Arial"/>
                <a:ea typeface="Arial"/>
                <a:cs typeface="Arial"/>
                <a:sym typeface="Arial"/>
                <a:hlinkClick r:id="rId5"/>
              </a:rPr>
              <a:t>https://losangelesrc.org/meet-the-larc/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2244"/>
              <a:buFont typeface="Arial"/>
              <a:buNone/>
              <a:tabLst/>
              <a:defRPr/>
            </a:pPr>
            <a:r>
              <a:rPr kumimoji="0" lang="en-US" sz="2244" b="1" i="0" u="sng" strike="noStrike" kern="0" cap="none" spc="0" normalizeH="0" baseline="0" noProof="0">
                <a:ln>
                  <a:noFill/>
                </a:ln>
                <a:solidFill>
                  <a:srgbClr val="0563C1"/>
                </a:solidFill>
                <a:effectLst/>
                <a:uLnTx/>
                <a:uFillTx/>
                <a:latin typeface="Arial"/>
                <a:ea typeface="Arial"/>
                <a:cs typeface="Arial"/>
                <a:sym typeface="Arial"/>
                <a:hlinkClick r:id="rId6"/>
              </a:rPr>
              <a:t>https://ccla.com/programs</a:t>
            </a:r>
            <a:endParaRPr kumimoji="0" sz="2244" b="1" i="0" u="none" strike="noStrike" kern="0" cap="none" spc="0" normalizeH="0" baseline="0" noProof="0">
              <a:ln>
                <a:noFill/>
              </a:ln>
              <a:solidFill>
                <a:srgbClr val="000000"/>
              </a:solidFill>
              <a:effectLst/>
              <a:uLnTx/>
              <a:uFillTx/>
              <a:latin typeface="Arial"/>
              <a:ea typeface="Arial"/>
              <a:cs typeface="Arial"/>
              <a:sym typeface="Arial"/>
            </a:endParaRPr>
          </a:p>
          <a:p>
            <a:pPr marL="1828800" marR="0" lvl="0" indent="457200" algn="l" defTabSz="914400" rtl="0" eaLnBrk="1" fontAlgn="auto" latinLnBrk="0" hangingPunct="1">
              <a:lnSpc>
                <a:spcPct val="90000"/>
              </a:lnSpc>
              <a:spcBef>
                <a:spcPts val="0"/>
              </a:spcBef>
              <a:spcAft>
                <a:spcPts val="0"/>
              </a:spcAft>
              <a:buClr>
                <a:srgbClr val="000000"/>
              </a:buClr>
              <a:buSzPts val="2844"/>
              <a:buFont typeface="Arial"/>
              <a:buNone/>
              <a:tabLst/>
              <a:defRPr/>
            </a:pPr>
            <a:endParaRPr kumimoji="0" sz="2844"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Information</a:t>
            </a:r>
            <a:endParaRPr/>
          </a:p>
        </p:txBody>
      </p:sp>
      <p:pic>
        <p:nvPicPr>
          <p:cNvPr id="197" name="Google Shape;197;p4" descr="A picture containing text, outdoor, city, road&#10;&#10;Description automatically generated"/>
          <p:cNvPicPr preferRelativeResize="0"/>
          <p:nvPr/>
        </p:nvPicPr>
        <p:blipFill rotWithShape="1">
          <a:blip r:embed="rId3">
            <a:alphaModFix/>
          </a:blip>
          <a:srcRect t="90070" b="4061"/>
          <a:stretch/>
        </p:blipFill>
        <p:spPr>
          <a:xfrm>
            <a:off x="0" y="6455487"/>
            <a:ext cx="12192000" cy="402513"/>
          </a:xfrm>
          <a:prstGeom prst="rect">
            <a:avLst/>
          </a:prstGeom>
          <a:noFill/>
          <a:ln>
            <a:noFill/>
          </a:ln>
        </p:spPr>
      </p:pic>
      <p:pic>
        <p:nvPicPr>
          <p:cNvPr id="198" name="Google Shape;198;p4"/>
          <p:cNvPicPr preferRelativeResize="0"/>
          <p:nvPr/>
        </p:nvPicPr>
        <p:blipFill rotWithShape="1">
          <a:blip r:embed="rId4">
            <a:alphaModFix/>
          </a:blip>
          <a:srcRect/>
          <a:stretch/>
        </p:blipFill>
        <p:spPr>
          <a:xfrm>
            <a:off x="1044425" y="319675"/>
            <a:ext cx="9933752" cy="5857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1f5f15776ca_2_81" descr="A picture containing text, outdoor, city, road&#10;&#10;Description automatically generated"/>
          <p:cNvPicPr preferRelativeResize="0"/>
          <p:nvPr/>
        </p:nvPicPr>
        <p:blipFill rotWithShape="1">
          <a:blip r:embed="rId3">
            <a:alphaModFix/>
          </a:blip>
          <a:srcRect t="90069" b="4061"/>
          <a:stretch/>
        </p:blipFill>
        <p:spPr>
          <a:xfrm>
            <a:off x="0" y="6455487"/>
            <a:ext cx="12192000" cy="402513"/>
          </a:xfrm>
          <a:prstGeom prst="rect">
            <a:avLst/>
          </a:prstGeom>
          <a:noFill/>
          <a:ln>
            <a:noFill/>
          </a:ln>
        </p:spPr>
      </p:pic>
      <p:sp>
        <p:nvSpPr>
          <p:cNvPr id="204" name="Google Shape;204;g1f5f15776ca_2_81"/>
          <p:cNvSpPr txBox="1"/>
          <p:nvPr/>
        </p:nvSpPr>
        <p:spPr>
          <a:xfrm>
            <a:off x="138975" y="0"/>
            <a:ext cx="11939400" cy="1403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00"/>
                </a:solidFill>
                <a:effectLst/>
                <a:uLnTx/>
                <a:uFillTx/>
                <a:latin typeface="Arial"/>
                <a:cs typeface="Arial"/>
                <a:sym typeface="Arial"/>
              </a:rPr>
              <a:t>LARC Team </a:t>
            </a:r>
            <a:endParaRPr kumimoji="0" sz="4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Arial"/>
                <a:cs typeface="Arial"/>
                <a:sym typeface="Arial"/>
              </a:rPr>
              <a:t>Sign up for LARC Updates:</a:t>
            </a:r>
            <a:r>
              <a:rPr kumimoji="0" lang="en-US" sz="2200" b="1" i="0" u="sng" strike="noStrike" kern="0" cap="none" spc="0" normalizeH="0" baseline="0" noProof="0">
                <a:ln>
                  <a:noFill/>
                </a:ln>
                <a:solidFill>
                  <a:srgbClr val="0563C1"/>
                </a:solidFill>
                <a:effectLst/>
                <a:uLnTx/>
                <a:uFillTx/>
                <a:latin typeface="Arial"/>
                <a:cs typeface="Arial"/>
                <a:sym typeface="Arial"/>
                <a:hlinkClick r:id="rId4"/>
              </a:rPr>
              <a:t>https://losangelesrc.org/contact-us/</a:t>
            </a:r>
            <a:endParaRPr kumimoji="0" sz="22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000000"/>
              </a:solidFill>
              <a:effectLst/>
              <a:uLnTx/>
              <a:uFillTx/>
              <a:latin typeface="Arial"/>
              <a:cs typeface="Arial"/>
              <a:sym typeface="Arial"/>
            </a:endParaRPr>
          </a:p>
        </p:txBody>
      </p:sp>
      <p:pic>
        <p:nvPicPr>
          <p:cNvPr id="205" name="Google Shape;205;g1f5f15776ca_2_81"/>
          <p:cNvPicPr preferRelativeResize="0"/>
          <p:nvPr/>
        </p:nvPicPr>
        <p:blipFill>
          <a:blip r:embed="rId5">
            <a:alphaModFix/>
          </a:blip>
          <a:stretch>
            <a:fillRect/>
          </a:stretch>
        </p:blipFill>
        <p:spPr>
          <a:xfrm>
            <a:off x="1754063" y="1153473"/>
            <a:ext cx="8683876" cy="52080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00" y="-38100"/>
            <a:ext cx="12268200" cy="6934200"/>
            <a:chOff x="-38100" y="-38100"/>
            <a:chExt cx="12268200" cy="6934200"/>
          </a:xfrm>
        </p:grpSpPr>
        <p:pic>
          <p:nvPicPr>
            <p:cNvPr id="3" name="object 3"/>
            <p:cNvPicPr/>
            <p:nvPr/>
          </p:nvPicPr>
          <p:blipFill>
            <a:blip r:embed="rId2" cstate="print"/>
            <a:stretch>
              <a:fillRect/>
            </a:stretch>
          </p:blipFill>
          <p:spPr>
            <a:xfrm>
              <a:off x="0" y="3119627"/>
              <a:ext cx="12192000" cy="3738372"/>
            </a:xfrm>
            <a:prstGeom prst="rect">
              <a:avLst/>
            </a:prstGeom>
          </p:spPr>
        </p:pic>
        <p:pic>
          <p:nvPicPr>
            <p:cNvPr id="4" name="object 4"/>
            <p:cNvPicPr/>
            <p:nvPr/>
          </p:nvPicPr>
          <p:blipFill>
            <a:blip r:embed="rId3" cstate="print"/>
            <a:stretch>
              <a:fillRect/>
            </a:stretch>
          </p:blipFill>
          <p:spPr>
            <a:xfrm>
              <a:off x="4180332" y="0"/>
              <a:ext cx="4338827" cy="3119628"/>
            </a:xfrm>
            <a:prstGeom prst="rect">
              <a:avLst/>
            </a:prstGeom>
          </p:spPr>
        </p:pic>
        <p:sp>
          <p:nvSpPr>
            <p:cNvPr id="5" name="object 5"/>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0765" rIns="0" bIns="0" rtlCol="0">
            <a:spAutoFit/>
          </a:bodyPr>
          <a:lstStyle/>
          <a:p>
            <a:pPr marL="12700" marR="5080">
              <a:lnSpc>
                <a:spcPts val="3950"/>
              </a:lnSpc>
              <a:spcBef>
                <a:spcPts val="540"/>
              </a:spcBef>
            </a:pPr>
            <a:r>
              <a:rPr sz="3600" spc="550" dirty="0">
                <a:latin typeface="Georgia"/>
                <a:cs typeface="Georgia"/>
              </a:rPr>
              <a:t>California</a:t>
            </a:r>
            <a:r>
              <a:rPr sz="3600" spc="114" dirty="0">
                <a:latin typeface="Georgia"/>
                <a:cs typeface="Georgia"/>
              </a:rPr>
              <a:t> </a:t>
            </a:r>
            <a:r>
              <a:rPr sz="3600" spc="365" dirty="0">
                <a:latin typeface="Georgia"/>
                <a:cs typeface="Georgia"/>
              </a:rPr>
              <a:t>Community</a:t>
            </a:r>
            <a:r>
              <a:rPr sz="3600" spc="110" dirty="0">
                <a:latin typeface="Georgia"/>
                <a:cs typeface="Georgia"/>
              </a:rPr>
              <a:t> </a:t>
            </a:r>
            <a:r>
              <a:rPr sz="3600" spc="575" dirty="0">
                <a:latin typeface="Georgia"/>
                <a:cs typeface="Georgia"/>
              </a:rPr>
              <a:t>College </a:t>
            </a:r>
            <a:r>
              <a:rPr sz="3600" spc="490" dirty="0">
                <a:latin typeface="Georgia"/>
                <a:cs typeface="Georgia"/>
              </a:rPr>
              <a:t>Regional</a:t>
            </a:r>
            <a:r>
              <a:rPr sz="3600" spc="100" dirty="0">
                <a:latin typeface="Georgia"/>
                <a:cs typeface="Georgia"/>
              </a:rPr>
              <a:t> </a:t>
            </a:r>
            <a:r>
              <a:rPr sz="3600" spc="525" dirty="0">
                <a:latin typeface="Georgia"/>
                <a:cs typeface="Georgia"/>
              </a:rPr>
              <a:t>Consortia</a:t>
            </a:r>
            <a:endParaRPr sz="3600">
              <a:latin typeface="Georgia"/>
              <a:cs typeface="Georgia"/>
            </a:endParaRPr>
          </a:p>
        </p:txBody>
      </p:sp>
      <p:sp>
        <p:nvSpPr>
          <p:cNvPr id="3" name="object 3"/>
          <p:cNvSpPr txBox="1"/>
          <p:nvPr/>
        </p:nvSpPr>
        <p:spPr>
          <a:xfrm>
            <a:off x="618671" y="1900318"/>
            <a:ext cx="10516235" cy="3858260"/>
          </a:xfrm>
          <a:prstGeom prst="rect">
            <a:avLst/>
          </a:prstGeom>
        </p:spPr>
        <p:txBody>
          <a:bodyPr vert="horz" wrap="square" lIns="0" tIns="59690" rIns="0" bIns="0" rtlCol="0">
            <a:spAutoFit/>
          </a:bodyPr>
          <a:lstStyle/>
          <a:p>
            <a:pPr marL="12700" marR="147320" lvl="0" indent="0" defTabSz="914400" eaLnBrk="1" fontAlgn="auto" latinLnBrk="0" hangingPunct="1">
              <a:lnSpc>
                <a:spcPts val="3030"/>
              </a:lnSpc>
              <a:spcBef>
                <a:spcPts val="470"/>
              </a:spcBef>
              <a:spcAft>
                <a:spcPts val="0"/>
              </a:spcAft>
              <a:buClrTx/>
              <a:buSzTx/>
              <a:buFontTx/>
              <a:buNone/>
              <a:tabLst/>
              <a:defRPr/>
            </a:pPr>
            <a:r>
              <a:rPr kumimoji="0" sz="2800" b="0" i="0" u="none" strike="noStrike" kern="0" cap="none" spc="-10" normalizeH="0" baseline="0" noProof="0" dirty="0">
                <a:ln>
                  <a:noFill/>
                </a:ln>
                <a:solidFill>
                  <a:sysClr val="windowText" lastClr="000000"/>
                </a:solidFill>
                <a:effectLst/>
                <a:uLnTx/>
                <a:uFillTx/>
                <a:latin typeface="Calibri"/>
                <a:cs typeface="Calibri"/>
              </a:rPr>
              <a:t>California</a:t>
            </a:r>
            <a:r>
              <a:rPr kumimoji="0" sz="2800" b="0" i="0" u="none" strike="noStrike" kern="0" cap="none" spc="-10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Community</a:t>
            </a:r>
            <a:r>
              <a:rPr kumimoji="0" sz="2800" b="0" i="0" u="none" strike="noStrike" kern="0" cap="none" spc="-6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Colleges</a:t>
            </a:r>
            <a:r>
              <a:rPr kumimoji="0" sz="2800" b="0" i="0" u="none" strike="noStrike" kern="0" cap="none" spc="-1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are</a:t>
            </a:r>
            <a:r>
              <a:rPr kumimoji="0" sz="2800" b="0" i="0" u="none" strike="noStrike" kern="0" cap="none" spc="-105" normalizeH="0" baseline="0" noProof="0" dirty="0">
                <a:ln>
                  <a:noFill/>
                </a:ln>
                <a:solidFill>
                  <a:sysClr val="windowText" lastClr="000000"/>
                </a:solidFill>
                <a:effectLst/>
                <a:uLnTx/>
                <a:uFillTx/>
                <a:latin typeface="Calibri"/>
                <a:cs typeface="Calibri"/>
              </a:rPr>
              <a:t> </a:t>
            </a:r>
            <a:r>
              <a:rPr kumimoji="0" sz="2800" b="0" i="0" u="none" strike="noStrike" kern="0" cap="none" spc="-20" normalizeH="0" baseline="0" noProof="0" dirty="0">
                <a:ln>
                  <a:noFill/>
                </a:ln>
                <a:solidFill>
                  <a:sysClr val="windowText" lastClr="000000"/>
                </a:solidFill>
                <a:effectLst/>
                <a:uLnTx/>
                <a:uFillTx/>
                <a:latin typeface="Calibri"/>
                <a:cs typeface="Calibri"/>
              </a:rPr>
              <a:t>organized</a:t>
            </a:r>
            <a:r>
              <a:rPr kumimoji="0" sz="2800" b="0" i="0" u="none" strike="noStrike" kern="0" cap="none" spc="-1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into</a:t>
            </a:r>
            <a:r>
              <a:rPr kumimoji="0" sz="2800" b="0" i="0" u="none" strike="noStrike" kern="0" cap="none" spc="-9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ten</a:t>
            </a:r>
            <a:r>
              <a:rPr kumimoji="0" sz="2800" b="0" i="0" u="none" strike="noStrike" kern="0" cap="none" spc="-1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economic</a:t>
            </a:r>
            <a:r>
              <a:rPr kumimoji="0" sz="2800" b="0" i="0" u="none" strike="noStrike" kern="0" cap="none" spc="-9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regions, </a:t>
            </a:r>
            <a:r>
              <a:rPr kumimoji="0" sz="2800" b="0" i="0" u="none" strike="noStrike" kern="0" cap="none" spc="0" normalizeH="0" baseline="0" noProof="0" dirty="0">
                <a:ln>
                  <a:noFill/>
                </a:ln>
                <a:solidFill>
                  <a:sysClr val="windowText" lastClr="000000"/>
                </a:solidFill>
                <a:effectLst/>
                <a:uLnTx/>
                <a:uFillTx/>
                <a:latin typeface="Calibri"/>
                <a:cs typeface="Calibri"/>
              </a:rPr>
              <a:t>served</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by</a:t>
            </a:r>
            <a:r>
              <a:rPr kumimoji="0" sz="2800" b="0" i="0" u="none" strike="noStrike" kern="0" cap="none" spc="-8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eight</a:t>
            </a:r>
            <a:r>
              <a:rPr kumimoji="0" sz="2800" b="0" i="0" u="none" strike="noStrike" kern="0" cap="none" spc="-7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consortia.</a:t>
            </a:r>
            <a:r>
              <a:rPr kumimoji="0" sz="2800" b="0" i="0" u="none" strike="noStrike" kern="0" cap="none" spc="-7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The</a:t>
            </a:r>
            <a:r>
              <a:rPr kumimoji="0" sz="2800" b="0" i="0" u="none" strike="noStrike" kern="0" cap="none" spc="-7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Regional</a:t>
            </a:r>
            <a:r>
              <a:rPr kumimoji="0" sz="2800" b="0" i="0" u="none" strike="noStrike" kern="0" cap="none" spc="-10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Consortia</a:t>
            </a:r>
            <a:r>
              <a:rPr kumimoji="0" sz="2800" b="0" i="0" u="none" strike="noStrike" kern="0" cap="none" spc="-6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of</a:t>
            </a:r>
            <a:r>
              <a:rPr kumimoji="0" sz="2800" b="0" i="0" u="none" strike="noStrike" kern="0" cap="none" spc="-9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Career</a:t>
            </a:r>
            <a:r>
              <a:rPr kumimoji="0" sz="2800" b="0" i="0" u="none" strike="noStrike" kern="0" cap="none" spc="-10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Education </a:t>
            </a:r>
            <a:r>
              <a:rPr kumimoji="0" sz="2800" b="0" i="0" u="none" strike="noStrike" kern="0" cap="none" spc="0" normalizeH="0" baseline="0" noProof="0" dirty="0">
                <a:ln>
                  <a:noFill/>
                </a:ln>
                <a:solidFill>
                  <a:sysClr val="windowText" lastClr="000000"/>
                </a:solidFill>
                <a:effectLst/>
                <a:uLnTx/>
                <a:uFillTx/>
                <a:latin typeface="Calibri"/>
                <a:cs typeface="Calibri"/>
              </a:rPr>
              <a:t>faculty</a:t>
            </a:r>
            <a:r>
              <a:rPr kumimoji="0" sz="2800" b="0" i="0" u="none" strike="noStrike" kern="0" cap="none" spc="-10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and</a:t>
            </a:r>
            <a:r>
              <a:rPr kumimoji="0" sz="2800" b="0" i="0" u="none" strike="noStrike" kern="0" cap="none" spc="-90"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administrators</a:t>
            </a:r>
            <a:r>
              <a:rPr kumimoji="0" sz="2800" b="0" i="0" u="none" strike="noStrike" kern="0" cap="none" spc="-8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from</a:t>
            </a:r>
            <a:r>
              <a:rPr kumimoji="0" sz="2800" b="0" i="0" u="none" strike="noStrike" kern="0" cap="none" spc="-10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community</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colleges:</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925"/>
              </a:spcBef>
              <a:spcAft>
                <a:spcPts val="0"/>
              </a:spcAft>
              <a:buClrTx/>
              <a:buSzTx/>
              <a:buFontTx/>
              <a:buNone/>
              <a:tabLst/>
              <a:defRPr/>
            </a:pPr>
            <a:r>
              <a:rPr kumimoji="0" sz="1100" b="0" i="0" u="none" strike="noStrike" kern="0" cap="none" spc="-25" normalizeH="0" baseline="0" noProof="0" dirty="0">
                <a:ln>
                  <a:noFill/>
                </a:ln>
                <a:solidFill>
                  <a:sysClr val="windowText" lastClr="000000"/>
                </a:solidFill>
                <a:effectLst/>
                <a:uLnTx/>
                <a:uFillTx/>
                <a:latin typeface="Calibri"/>
                <a:cs typeface="Calibri"/>
              </a:rPr>
              <a:t>..</a:t>
            </a:r>
            <a:endParaRPr kumimoji="0" sz="1100" b="0" i="0" u="none" strike="noStrike" kern="0" cap="none" spc="0" normalizeH="0" baseline="0" noProof="0">
              <a:ln>
                <a:noFill/>
              </a:ln>
              <a:solidFill>
                <a:sysClr val="windowText" lastClr="000000"/>
              </a:solidFill>
              <a:effectLst/>
              <a:uLnTx/>
              <a:uFillTx/>
              <a:latin typeface="Calibri"/>
              <a:cs typeface="Calibri"/>
            </a:endParaRPr>
          </a:p>
          <a:p>
            <a:pPr marL="698500" marR="0" lvl="0" indent="-229235" defTabSz="914400" eaLnBrk="1" fontAlgn="auto" latinLnBrk="0" hangingPunct="1">
              <a:lnSpc>
                <a:spcPct val="100000"/>
              </a:lnSpc>
              <a:spcBef>
                <a:spcPts val="125"/>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Establish</a:t>
            </a:r>
            <a:r>
              <a:rPr kumimoji="0" sz="2400" b="0" i="0" u="none" strike="noStrike" kern="0" cap="none" spc="-8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regional</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strategic</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priorities,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0" lvl="0" indent="-229235" defTabSz="914400" eaLnBrk="1" fontAlgn="auto" latinLnBrk="0" hangingPunct="1">
              <a:lnSpc>
                <a:spcPct val="100000"/>
              </a:lnSpc>
              <a:spcBef>
                <a:spcPts val="215"/>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Administer</a:t>
            </a:r>
            <a:r>
              <a:rPr kumimoji="0" sz="2400" b="0" i="0" u="none" strike="noStrike" kern="0" cap="none" spc="-11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state</a:t>
            </a:r>
            <a:r>
              <a:rPr kumimoji="0" sz="2400" b="0" i="0" u="none" strike="noStrike" kern="0" cap="none" spc="-9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7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federal</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funding,</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0" lvl="0" indent="-229235" defTabSz="914400" eaLnBrk="1" fontAlgn="auto" latinLnBrk="0" hangingPunct="1">
              <a:lnSpc>
                <a:spcPct val="100000"/>
              </a:lnSpc>
              <a:spcBef>
                <a:spcPts val="215"/>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Form</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industry</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partnerships</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public</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private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partnerships,</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0" lvl="0" indent="-229235" defTabSz="914400" eaLnBrk="1" fontAlgn="auto" latinLnBrk="0" hangingPunct="1">
              <a:lnSpc>
                <a:spcPct val="100000"/>
              </a:lnSpc>
              <a:spcBef>
                <a:spcPts val="204"/>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Review</a:t>
            </a:r>
            <a:r>
              <a:rPr kumimoji="0" sz="2400" b="0" i="0" u="none" strike="noStrike" kern="0" cap="none" spc="-7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curriculum</a:t>
            </a:r>
            <a:r>
              <a:rPr kumimoji="0" sz="2400" b="0" i="0" u="none" strike="noStrike" kern="0" cap="none" spc="-8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approve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proposals</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for</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credit</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Career</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Education</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programs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latin typeface="Calibri"/>
              <a:cs typeface="Calibri"/>
            </a:endParaRPr>
          </a:p>
          <a:p>
            <a:pPr marL="469265" marR="0" lvl="0" indent="0" defTabSz="914400" eaLnBrk="1" fontAlgn="auto" latinLnBrk="0" hangingPunct="1">
              <a:lnSpc>
                <a:spcPct val="100000"/>
              </a:lnSpc>
              <a:spcBef>
                <a:spcPts val="5"/>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[Title</a:t>
            </a:r>
            <a:r>
              <a:rPr kumimoji="0" sz="2400" b="1" i="0" u="none" strike="noStrike" kern="0" cap="none" spc="-2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5,</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Section</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55130(b)(8)E]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38100" y="-38100"/>
            <a:ext cx="12268200" cy="6934200"/>
            <a:chOff x="-38100" y="-38100"/>
            <a:chExt cx="12268200" cy="6934200"/>
          </a:xfrm>
        </p:grpSpPr>
        <p:sp>
          <p:nvSpPr>
            <p:cNvPr id="5" name="object 5"/>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10247376" y="5402579"/>
              <a:ext cx="1882139" cy="1351775"/>
            </a:xfrm>
            <a:prstGeom prst="rect">
              <a:avLst/>
            </a:prstGeom>
          </p:spPr>
        </p:pic>
      </p:gr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671" y="521943"/>
            <a:ext cx="10750550" cy="574040"/>
          </a:xfrm>
          <a:prstGeom prst="rect">
            <a:avLst/>
          </a:prstGeom>
        </p:spPr>
        <p:txBody>
          <a:bodyPr vert="horz" wrap="square" lIns="0" tIns="12700" rIns="0" bIns="0" rtlCol="0">
            <a:spAutoFit/>
          </a:bodyPr>
          <a:lstStyle/>
          <a:p>
            <a:pPr marL="12700">
              <a:lnSpc>
                <a:spcPct val="100000"/>
              </a:lnSpc>
              <a:spcBef>
                <a:spcPts val="100"/>
              </a:spcBef>
            </a:pPr>
            <a:r>
              <a:rPr sz="3600" spc="545" dirty="0">
                <a:latin typeface="Georgia"/>
                <a:cs typeface="Georgia"/>
              </a:rPr>
              <a:t>Orange</a:t>
            </a:r>
            <a:r>
              <a:rPr sz="3600" spc="125" dirty="0">
                <a:latin typeface="Georgia"/>
                <a:cs typeface="Georgia"/>
              </a:rPr>
              <a:t> </a:t>
            </a:r>
            <a:r>
              <a:rPr sz="3600" spc="620" dirty="0">
                <a:latin typeface="Georgia"/>
                <a:cs typeface="Georgia"/>
              </a:rPr>
              <a:t>County</a:t>
            </a:r>
            <a:r>
              <a:rPr sz="3600" spc="95" dirty="0">
                <a:latin typeface="Georgia"/>
                <a:cs typeface="Georgia"/>
              </a:rPr>
              <a:t> </a:t>
            </a:r>
            <a:r>
              <a:rPr sz="3600" spc="495" dirty="0">
                <a:latin typeface="Georgia"/>
                <a:cs typeface="Georgia"/>
              </a:rPr>
              <a:t>Regional</a:t>
            </a:r>
            <a:r>
              <a:rPr sz="3600" spc="125" dirty="0">
                <a:latin typeface="Georgia"/>
                <a:cs typeface="Georgia"/>
              </a:rPr>
              <a:t> </a:t>
            </a:r>
            <a:r>
              <a:rPr sz="3600" spc="450" dirty="0">
                <a:latin typeface="Georgia"/>
                <a:cs typeface="Georgia"/>
              </a:rPr>
              <a:t>Consortium</a:t>
            </a:r>
            <a:endParaRPr sz="3600">
              <a:latin typeface="Georgia"/>
              <a:cs typeface="Georgia"/>
            </a:endParaRPr>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241300" indent="-228600">
              <a:lnSpc>
                <a:spcPts val="2725"/>
              </a:lnSpc>
              <a:spcBef>
                <a:spcPts val="105"/>
              </a:spcBef>
              <a:buFont typeface="Arial"/>
              <a:buChar char="•"/>
              <a:tabLst>
                <a:tab pos="241300" algn="l"/>
              </a:tabLst>
            </a:pPr>
            <a:r>
              <a:rPr dirty="0"/>
              <a:t>The</a:t>
            </a:r>
            <a:r>
              <a:rPr spc="-55" dirty="0"/>
              <a:t> </a:t>
            </a:r>
            <a:r>
              <a:rPr dirty="0"/>
              <a:t>Orange</a:t>
            </a:r>
            <a:r>
              <a:rPr spc="-35" dirty="0"/>
              <a:t> </a:t>
            </a:r>
            <a:r>
              <a:rPr dirty="0"/>
              <a:t>County</a:t>
            </a:r>
            <a:r>
              <a:rPr spc="-55" dirty="0"/>
              <a:t> </a:t>
            </a:r>
            <a:r>
              <a:rPr dirty="0"/>
              <a:t>Regional</a:t>
            </a:r>
            <a:r>
              <a:rPr spc="-55" dirty="0"/>
              <a:t> </a:t>
            </a:r>
            <a:r>
              <a:rPr dirty="0"/>
              <a:t>Consortium</a:t>
            </a:r>
            <a:r>
              <a:rPr spc="-65" dirty="0"/>
              <a:t> </a:t>
            </a:r>
            <a:r>
              <a:rPr dirty="0"/>
              <a:t>(OCRC)</a:t>
            </a:r>
            <a:r>
              <a:rPr spc="-65" dirty="0"/>
              <a:t> </a:t>
            </a:r>
            <a:r>
              <a:rPr sz="2200" b="0" dirty="0">
                <a:latin typeface="Calibri"/>
                <a:cs typeface="Calibri"/>
              </a:rPr>
              <a:t>consists</a:t>
            </a:r>
            <a:r>
              <a:rPr sz="2200" b="0" spc="-35" dirty="0">
                <a:latin typeface="Calibri"/>
                <a:cs typeface="Calibri"/>
              </a:rPr>
              <a:t> </a:t>
            </a:r>
            <a:r>
              <a:rPr sz="2200" b="0" dirty="0">
                <a:latin typeface="Calibri"/>
                <a:cs typeface="Calibri"/>
              </a:rPr>
              <a:t>of</a:t>
            </a:r>
            <a:r>
              <a:rPr sz="2200" b="0" spc="-55" dirty="0">
                <a:latin typeface="Calibri"/>
                <a:cs typeface="Calibri"/>
              </a:rPr>
              <a:t> </a:t>
            </a:r>
            <a:r>
              <a:rPr sz="2200" b="0" dirty="0">
                <a:latin typeface="Calibri"/>
                <a:cs typeface="Calibri"/>
              </a:rPr>
              <a:t>nine</a:t>
            </a:r>
            <a:r>
              <a:rPr sz="2200" b="0" spc="-40" dirty="0">
                <a:latin typeface="Calibri"/>
                <a:cs typeface="Calibri"/>
              </a:rPr>
              <a:t> </a:t>
            </a:r>
            <a:r>
              <a:rPr sz="2200" b="0" spc="-10" dirty="0">
                <a:latin typeface="Calibri"/>
                <a:cs typeface="Calibri"/>
              </a:rPr>
              <a:t>community</a:t>
            </a:r>
            <a:endParaRPr sz="2200">
              <a:latin typeface="Calibri"/>
              <a:cs typeface="Calibri"/>
            </a:endParaRPr>
          </a:p>
          <a:p>
            <a:pPr marL="241300">
              <a:lnSpc>
                <a:spcPts val="1850"/>
              </a:lnSpc>
            </a:pPr>
            <a:r>
              <a:rPr sz="2200" b="0" dirty="0">
                <a:latin typeface="Calibri"/>
                <a:cs typeface="Calibri"/>
              </a:rPr>
              <a:t>colleges</a:t>
            </a:r>
            <a:r>
              <a:rPr sz="2200" b="0" spc="-65" dirty="0">
                <a:latin typeface="Calibri"/>
                <a:cs typeface="Calibri"/>
              </a:rPr>
              <a:t> </a:t>
            </a:r>
            <a:r>
              <a:rPr sz="2200" b="0" dirty="0">
                <a:latin typeface="Calibri"/>
                <a:cs typeface="Calibri"/>
              </a:rPr>
              <a:t>and</a:t>
            </a:r>
            <a:r>
              <a:rPr sz="2200" b="0" spc="-110" dirty="0">
                <a:latin typeface="Calibri"/>
                <a:cs typeface="Calibri"/>
              </a:rPr>
              <a:t> </a:t>
            </a:r>
            <a:r>
              <a:rPr sz="2200" b="0" dirty="0">
                <a:latin typeface="Calibri"/>
                <a:cs typeface="Calibri"/>
              </a:rPr>
              <a:t>one</a:t>
            </a:r>
            <a:r>
              <a:rPr sz="2200" b="0" spc="-85" dirty="0">
                <a:latin typeface="Calibri"/>
                <a:cs typeface="Calibri"/>
              </a:rPr>
              <a:t> </a:t>
            </a:r>
            <a:r>
              <a:rPr sz="2200" b="0" spc="-10" dirty="0">
                <a:latin typeface="Calibri"/>
                <a:cs typeface="Calibri"/>
              </a:rPr>
              <a:t>continuing</a:t>
            </a:r>
            <a:r>
              <a:rPr sz="2200" b="0" spc="-95" dirty="0">
                <a:latin typeface="Calibri"/>
                <a:cs typeface="Calibri"/>
              </a:rPr>
              <a:t> </a:t>
            </a:r>
            <a:r>
              <a:rPr sz="2200" b="0" spc="-10" dirty="0">
                <a:latin typeface="Calibri"/>
                <a:cs typeface="Calibri"/>
              </a:rPr>
              <a:t>education</a:t>
            </a:r>
            <a:r>
              <a:rPr sz="2200" b="0" spc="-80" dirty="0">
                <a:latin typeface="Calibri"/>
                <a:cs typeface="Calibri"/>
              </a:rPr>
              <a:t> </a:t>
            </a:r>
            <a:r>
              <a:rPr sz="2200" b="0" dirty="0">
                <a:latin typeface="Calibri"/>
                <a:cs typeface="Calibri"/>
              </a:rPr>
              <a:t>center</a:t>
            </a:r>
            <a:r>
              <a:rPr sz="2200" b="0" spc="-75" dirty="0">
                <a:latin typeface="Calibri"/>
                <a:cs typeface="Calibri"/>
              </a:rPr>
              <a:t> </a:t>
            </a:r>
            <a:r>
              <a:rPr sz="2200" b="0" dirty="0">
                <a:latin typeface="Calibri"/>
                <a:cs typeface="Calibri"/>
              </a:rPr>
              <a:t>across</a:t>
            </a:r>
            <a:r>
              <a:rPr sz="2200" b="0" spc="-105" dirty="0">
                <a:latin typeface="Calibri"/>
                <a:cs typeface="Calibri"/>
              </a:rPr>
              <a:t> </a:t>
            </a:r>
            <a:r>
              <a:rPr sz="2200" b="0" dirty="0">
                <a:latin typeface="Calibri"/>
                <a:cs typeface="Calibri"/>
              </a:rPr>
              <a:t>four</a:t>
            </a:r>
            <a:r>
              <a:rPr sz="2200" b="0" spc="-85" dirty="0">
                <a:latin typeface="Calibri"/>
                <a:cs typeface="Calibri"/>
              </a:rPr>
              <a:t> </a:t>
            </a:r>
            <a:r>
              <a:rPr sz="2200" b="0" dirty="0">
                <a:latin typeface="Calibri"/>
                <a:cs typeface="Calibri"/>
              </a:rPr>
              <a:t>community</a:t>
            </a:r>
            <a:r>
              <a:rPr sz="2200" b="0" spc="-70" dirty="0">
                <a:latin typeface="Calibri"/>
                <a:cs typeface="Calibri"/>
              </a:rPr>
              <a:t> </a:t>
            </a:r>
            <a:r>
              <a:rPr sz="2200" b="0" dirty="0">
                <a:latin typeface="Calibri"/>
                <a:cs typeface="Calibri"/>
              </a:rPr>
              <a:t>college</a:t>
            </a:r>
            <a:r>
              <a:rPr sz="2200" b="0" spc="-80" dirty="0">
                <a:latin typeface="Calibri"/>
                <a:cs typeface="Calibri"/>
              </a:rPr>
              <a:t> </a:t>
            </a:r>
            <a:r>
              <a:rPr sz="2200" b="0" dirty="0">
                <a:latin typeface="Calibri"/>
                <a:cs typeface="Calibri"/>
              </a:rPr>
              <a:t>districts,</a:t>
            </a:r>
            <a:r>
              <a:rPr sz="2200" b="0" spc="-95" dirty="0">
                <a:latin typeface="Calibri"/>
                <a:cs typeface="Calibri"/>
              </a:rPr>
              <a:t> </a:t>
            </a:r>
            <a:r>
              <a:rPr sz="2200" b="0" spc="-25" dirty="0">
                <a:latin typeface="Calibri"/>
                <a:cs typeface="Calibri"/>
              </a:rPr>
              <a:t>and</a:t>
            </a:r>
            <a:endParaRPr sz="2200">
              <a:latin typeface="Calibri"/>
              <a:cs typeface="Calibri"/>
            </a:endParaRPr>
          </a:p>
          <a:p>
            <a:pPr marL="241300">
              <a:lnSpc>
                <a:spcPts val="1850"/>
              </a:lnSpc>
            </a:pPr>
            <a:r>
              <a:rPr sz="2200" b="0" dirty="0">
                <a:latin typeface="Calibri"/>
                <a:cs typeface="Calibri"/>
              </a:rPr>
              <a:t>serves</a:t>
            </a:r>
            <a:r>
              <a:rPr sz="2200" b="0" spc="-55" dirty="0">
                <a:latin typeface="Calibri"/>
                <a:cs typeface="Calibri"/>
              </a:rPr>
              <a:t> </a:t>
            </a:r>
            <a:r>
              <a:rPr sz="2200" b="0" dirty="0">
                <a:latin typeface="Calibri"/>
                <a:cs typeface="Calibri"/>
              </a:rPr>
              <a:t>as</a:t>
            </a:r>
            <a:r>
              <a:rPr sz="2200" b="0" spc="-45" dirty="0">
                <a:latin typeface="Calibri"/>
                <a:cs typeface="Calibri"/>
              </a:rPr>
              <a:t> </a:t>
            </a:r>
            <a:r>
              <a:rPr sz="2200" b="0" dirty="0">
                <a:latin typeface="Calibri"/>
                <a:cs typeface="Calibri"/>
              </a:rPr>
              <a:t>a</a:t>
            </a:r>
            <a:r>
              <a:rPr sz="2200" b="0" spc="-60" dirty="0">
                <a:latin typeface="Calibri"/>
                <a:cs typeface="Calibri"/>
              </a:rPr>
              <a:t> </a:t>
            </a:r>
            <a:r>
              <a:rPr sz="2200" b="0" spc="-10" dirty="0">
                <a:latin typeface="Calibri"/>
                <a:cs typeface="Calibri"/>
              </a:rPr>
              <a:t>regional</a:t>
            </a:r>
            <a:r>
              <a:rPr sz="2200" b="0" spc="-70" dirty="0">
                <a:latin typeface="Calibri"/>
                <a:cs typeface="Calibri"/>
              </a:rPr>
              <a:t> </a:t>
            </a:r>
            <a:r>
              <a:rPr sz="2200" b="0" spc="-10" dirty="0">
                <a:latin typeface="Calibri"/>
                <a:cs typeface="Calibri"/>
              </a:rPr>
              <a:t>framework</a:t>
            </a:r>
            <a:r>
              <a:rPr sz="2200" b="0" spc="-45" dirty="0">
                <a:latin typeface="Calibri"/>
                <a:cs typeface="Calibri"/>
              </a:rPr>
              <a:t> </a:t>
            </a:r>
            <a:r>
              <a:rPr sz="2200" b="0" dirty="0">
                <a:latin typeface="Calibri"/>
                <a:cs typeface="Calibri"/>
              </a:rPr>
              <a:t>for</a:t>
            </a:r>
            <a:r>
              <a:rPr sz="2200" b="0" spc="-50" dirty="0">
                <a:latin typeface="Calibri"/>
                <a:cs typeface="Calibri"/>
              </a:rPr>
              <a:t> </a:t>
            </a:r>
            <a:r>
              <a:rPr sz="2200" b="0" spc="-10" dirty="0">
                <a:latin typeface="Calibri"/>
                <a:cs typeface="Calibri"/>
              </a:rPr>
              <a:t>communicating,</a:t>
            </a:r>
            <a:r>
              <a:rPr sz="2200" b="0" spc="-25" dirty="0">
                <a:latin typeface="Calibri"/>
                <a:cs typeface="Calibri"/>
              </a:rPr>
              <a:t> </a:t>
            </a:r>
            <a:r>
              <a:rPr sz="2200" b="0" spc="-10" dirty="0">
                <a:latin typeface="Calibri"/>
                <a:cs typeface="Calibri"/>
              </a:rPr>
              <a:t>coordinating,</a:t>
            </a:r>
            <a:r>
              <a:rPr sz="2200" b="0" spc="-65" dirty="0">
                <a:latin typeface="Calibri"/>
                <a:cs typeface="Calibri"/>
              </a:rPr>
              <a:t> </a:t>
            </a:r>
            <a:r>
              <a:rPr sz="2200" b="0" spc="-10" dirty="0">
                <a:latin typeface="Calibri"/>
                <a:cs typeface="Calibri"/>
              </a:rPr>
              <a:t>collaborating,</a:t>
            </a:r>
            <a:r>
              <a:rPr sz="2200" b="0" spc="-60" dirty="0">
                <a:latin typeface="Calibri"/>
                <a:cs typeface="Calibri"/>
              </a:rPr>
              <a:t> </a:t>
            </a:r>
            <a:r>
              <a:rPr sz="2200" b="0" spc="-10" dirty="0">
                <a:latin typeface="Calibri"/>
                <a:cs typeface="Calibri"/>
              </a:rPr>
              <a:t>promoting</a:t>
            </a:r>
            <a:r>
              <a:rPr sz="2200" b="0" spc="-50" dirty="0">
                <a:latin typeface="Calibri"/>
                <a:cs typeface="Calibri"/>
              </a:rPr>
              <a:t> </a:t>
            </a:r>
            <a:r>
              <a:rPr sz="2200" b="0" spc="-25" dirty="0">
                <a:latin typeface="Calibri"/>
                <a:cs typeface="Calibri"/>
              </a:rPr>
              <a:t>and</a:t>
            </a:r>
            <a:endParaRPr sz="2200">
              <a:latin typeface="Calibri"/>
              <a:cs typeface="Calibri"/>
            </a:endParaRPr>
          </a:p>
          <a:p>
            <a:pPr marL="241300">
              <a:lnSpc>
                <a:spcPts val="1850"/>
              </a:lnSpc>
            </a:pPr>
            <a:r>
              <a:rPr sz="2200" b="0" dirty="0">
                <a:latin typeface="Calibri"/>
                <a:cs typeface="Calibri"/>
              </a:rPr>
              <a:t>planning</a:t>
            </a:r>
            <a:r>
              <a:rPr sz="2200" b="0" spc="-100" dirty="0">
                <a:latin typeface="Calibri"/>
                <a:cs typeface="Calibri"/>
              </a:rPr>
              <a:t> </a:t>
            </a:r>
            <a:r>
              <a:rPr sz="2200" b="0" dirty="0">
                <a:latin typeface="Calibri"/>
                <a:cs typeface="Calibri"/>
              </a:rPr>
              <a:t>career</a:t>
            </a:r>
            <a:r>
              <a:rPr sz="2200" b="0" spc="-75" dirty="0">
                <a:latin typeface="Calibri"/>
                <a:cs typeface="Calibri"/>
              </a:rPr>
              <a:t> </a:t>
            </a:r>
            <a:r>
              <a:rPr sz="2200" b="0" dirty="0">
                <a:latin typeface="Calibri"/>
                <a:cs typeface="Calibri"/>
              </a:rPr>
              <a:t>and</a:t>
            </a:r>
            <a:r>
              <a:rPr sz="2200" b="0" spc="-85" dirty="0">
                <a:latin typeface="Calibri"/>
                <a:cs typeface="Calibri"/>
              </a:rPr>
              <a:t> </a:t>
            </a:r>
            <a:r>
              <a:rPr sz="2200" b="0" spc="-10" dirty="0">
                <a:latin typeface="Calibri"/>
                <a:cs typeface="Calibri"/>
              </a:rPr>
              <a:t>technical</a:t>
            </a:r>
            <a:r>
              <a:rPr sz="2200" b="0" spc="-75" dirty="0">
                <a:latin typeface="Calibri"/>
                <a:cs typeface="Calibri"/>
              </a:rPr>
              <a:t> </a:t>
            </a:r>
            <a:r>
              <a:rPr sz="2200" b="0" spc="-10" dirty="0">
                <a:latin typeface="Calibri"/>
                <a:cs typeface="Calibri"/>
              </a:rPr>
              <a:t>education,</a:t>
            </a:r>
            <a:r>
              <a:rPr sz="2200" b="0" spc="-75" dirty="0">
                <a:latin typeface="Calibri"/>
                <a:cs typeface="Calibri"/>
              </a:rPr>
              <a:t> </a:t>
            </a:r>
            <a:r>
              <a:rPr sz="2200" b="0" dirty="0">
                <a:latin typeface="Calibri"/>
                <a:cs typeface="Calibri"/>
              </a:rPr>
              <a:t>and</a:t>
            </a:r>
            <a:r>
              <a:rPr sz="2200" b="0" spc="-85" dirty="0">
                <a:latin typeface="Calibri"/>
                <a:cs typeface="Calibri"/>
              </a:rPr>
              <a:t> </a:t>
            </a:r>
            <a:r>
              <a:rPr sz="2200" b="0" spc="-10" dirty="0">
                <a:latin typeface="Calibri"/>
                <a:cs typeface="Calibri"/>
              </a:rPr>
              <a:t>workforce</a:t>
            </a:r>
            <a:r>
              <a:rPr sz="2200" b="0" spc="-65" dirty="0">
                <a:latin typeface="Calibri"/>
                <a:cs typeface="Calibri"/>
              </a:rPr>
              <a:t> </a:t>
            </a:r>
            <a:r>
              <a:rPr sz="2200" b="0" dirty="0">
                <a:latin typeface="Calibri"/>
                <a:cs typeface="Calibri"/>
              </a:rPr>
              <a:t>and</a:t>
            </a:r>
            <a:r>
              <a:rPr sz="2200" b="0" spc="-100" dirty="0">
                <a:latin typeface="Calibri"/>
                <a:cs typeface="Calibri"/>
              </a:rPr>
              <a:t> </a:t>
            </a:r>
            <a:r>
              <a:rPr sz="2200" b="0" dirty="0">
                <a:latin typeface="Calibri"/>
                <a:cs typeface="Calibri"/>
              </a:rPr>
              <a:t>economic</a:t>
            </a:r>
            <a:r>
              <a:rPr sz="2200" b="0" spc="-70" dirty="0">
                <a:latin typeface="Calibri"/>
                <a:cs typeface="Calibri"/>
              </a:rPr>
              <a:t> </a:t>
            </a:r>
            <a:r>
              <a:rPr sz="2200" b="0" spc="-10" dirty="0">
                <a:latin typeface="Calibri"/>
                <a:cs typeface="Calibri"/>
              </a:rPr>
              <a:t>development</a:t>
            </a:r>
            <a:r>
              <a:rPr sz="2200" b="0" spc="-55" dirty="0">
                <a:latin typeface="Calibri"/>
                <a:cs typeface="Calibri"/>
              </a:rPr>
              <a:t> </a:t>
            </a:r>
            <a:r>
              <a:rPr sz="2200" b="0" spc="-10" dirty="0">
                <a:latin typeface="Calibri"/>
                <a:cs typeface="Calibri"/>
              </a:rPr>
              <a:t>initiatives</a:t>
            </a:r>
            <a:endParaRPr sz="2200">
              <a:latin typeface="Calibri"/>
              <a:cs typeface="Calibri"/>
            </a:endParaRPr>
          </a:p>
          <a:p>
            <a:pPr marL="241300" marR="95250">
              <a:lnSpc>
                <a:spcPct val="70000"/>
              </a:lnSpc>
              <a:spcBef>
                <a:spcPts val="395"/>
              </a:spcBef>
            </a:pPr>
            <a:r>
              <a:rPr sz="2200" b="0" dirty="0">
                <a:latin typeface="Calibri"/>
                <a:cs typeface="Calibri"/>
              </a:rPr>
              <a:t>in</a:t>
            </a:r>
            <a:r>
              <a:rPr sz="2200" b="0" spc="-60" dirty="0">
                <a:latin typeface="Calibri"/>
                <a:cs typeface="Calibri"/>
              </a:rPr>
              <a:t> </a:t>
            </a:r>
            <a:r>
              <a:rPr sz="2200" b="0" dirty="0">
                <a:latin typeface="Calibri"/>
                <a:cs typeface="Calibri"/>
              </a:rPr>
              <a:t>the</a:t>
            </a:r>
            <a:r>
              <a:rPr sz="2200" b="0" spc="-40" dirty="0">
                <a:latin typeface="Calibri"/>
                <a:cs typeface="Calibri"/>
              </a:rPr>
              <a:t> </a:t>
            </a:r>
            <a:r>
              <a:rPr sz="2200" b="0" spc="-10" dirty="0">
                <a:latin typeface="Calibri"/>
                <a:cs typeface="Calibri"/>
              </a:rPr>
              <a:t>Orange</a:t>
            </a:r>
            <a:r>
              <a:rPr sz="2200" b="0" spc="-40" dirty="0">
                <a:latin typeface="Calibri"/>
                <a:cs typeface="Calibri"/>
              </a:rPr>
              <a:t> </a:t>
            </a:r>
            <a:r>
              <a:rPr sz="2200" b="0" dirty="0">
                <a:latin typeface="Calibri"/>
                <a:cs typeface="Calibri"/>
              </a:rPr>
              <a:t>County</a:t>
            </a:r>
            <a:r>
              <a:rPr sz="2200" b="0" spc="-45" dirty="0">
                <a:latin typeface="Calibri"/>
                <a:cs typeface="Calibri"/>
              </a:rPr>
              <a:t> </a:t>
            </a:r>
            <a:r>
              <a:rPr sz="2200" b="0" dirty="0">
                <a:latin typeface="Calibri"/>
                <a:cs typeface="Calibri"/>
              </a:rPr>
              <a:t>Region.</a:t>
            </a:r>
            <a:r>
              <a:rPr sz="2200" b="0" spc="-40" dirty="0">
                <a:latin typeface="Calibri"/>
                <a:cs typeface="Calibri"/>
              </a:rPr>
              <a:t> </a:t>
            </a:r>
            <a:r>
              <a:rPr sz="2200" b="0" dirty="0">
                <a:latin typeface="Calibri"/>
                <a:cs typeface="Calibri"/>
              </a:rPr>
              <a:t>The</a:t>
            </a:r>
            <a:r>
              <a:rPr sz="2200" b="0" spc="-40" dirty="0">
                <a:latin typeface="Calibri"/>
                <a:cs typeface="Calibri"/>
              </a:rPr>
              <a:t> </a:t>
            </a:r>
            <a:r>
              <a:rPr sz="2200" b="0" dirty="0">
                <a:latin typeface="Calibri"/>
                <a:cs typeface="Calibri"/>
              </a:rPr>
              <a:t>goal</a:t>
            </a:r>
            <a:r>
              <a:rPr sz="2200" b="0" spc="-60" dirty="0">
                <a:latin typeface="Calibri"/>
                <a:cs typeface="Calibri"/>
              </a:rPr>
              <a:t> </a:t>
            </a:r>
            <a:r>
              <a:rPr sz="2200" b="0" dirty="0">
                <a:latin typeface="Calibri"/>
                <a:cs typeface="Calibri"/>
              </a:rPr>
              <a:t>of</a:t>
            </a:r>
            <a:r>
              <a:rPr sz="2200" b="0" spc="-45" dirty="0">
                <a:latin typeface="Calibri"/>
                <a:cs typeface="Calibri"/>
              </a:rPr>
              <a:t> </a:t>
            </a:r>
            <a:r>
              <a:rPr sz="2200" b="0" dirty="0">
                <a:latin typeface="Calibri"/>
                <a:cs typeface="Calibri"/>
              </a:rPr>
              <a:t>the</a:t>
            </a:r>
            <a:r>
              <a:rPr sz="2200" b="0" spc="-45" dirty="0">
                <a:latin typeface="Calibri"/>
                <a:cs typeface="Calibri"/>
              </a:rPr>
              <a:t> </a:t>
            </a:r>
            <a:r>
              <a:rPr sz="2200" b="0" dirty="0">
                <a:latin typeface="Calibri"/>
                <a:cs typeface="Calibri"/>
              </a:rPr>
              <a:t>OCRC</a:t>
            </a:r>
            <a:r>
              <a:rPr sz="2200" b="0" spc="-20" dirty="0">
                <a:latin typeface="Calibri"/>
                <a:cs typeface="Calibri"/>
              </a:rPr>
              <a:t> </a:t>
            </a:r>
            <a:r>
              <a:rPr sz="2200" b="0" dirty="0">
                <a:latin typeface="Calibri"/>
                <a:cs typeface="Calibri"/>
              </a:rPr>
              <a:t>is</a:t>
            </a:r>
            <a:r>
              <a:rPr sz="2200" b="0" spc="-55" dirty="0">
                <a:latin typeface="Calibri"/>
                <a:cs typeface="Calibri"/>
              </a:rPr>
              <a:t> </a:t>
            </a:r>
            <a:r>
              <a:rPr sz="2200" b="0" dirty="0">
                <a:latin typeface="Calibri"/>
                <a:cs typeface="Calibri"/>
              </a:rPr>
              <a:t>to</a:t>
            </a:r>
            <a:r>
              <a:rPr sz="2200" b="0" spc="-45" dirty="0">
                <a:latin typeface="Calibri"/>
                <a:cs typeface="Calibri"/>
              </a:rPr>
              <a:t> </a:t>
            </a:r>
            <a:r>
              <a:rPr sz="2200" b="0" dirty="0">
                <a:latin typeface="Calibri"/>
                <a:cs typeface="Calibri"/>
              </a:rPr>
              <a:t>support</a:t>
            </a:r>
            <a:r>
              <a:rPr sz="2200" b="0" spc="-60" dirty="0">
                <a:latin typeface="Calibri"/>
                <a:cs typeface="Calibri"/>
              </a:rPr>
              <a:t> </a:t>
            </a:r>
            <a:r>
              <a:rPr sz="2200" b="0" dirty="0">
                <a:latin typeface="Calibri"/>
                <a:cs typeface="Calibri"/>
              </a:rPr>
              <a:t>the</a:t>
            </a:r>
            <a:r>
              <a:rPr sz="2200" b="0" spc="-35" dirty="0">
                <a:latin typeface="Calibri"/>
                <a:cs typeface="Calibri"/>
              </a:rPr>
              <a:t> </a:t>
            </a:r>
            <a:r>
              <a:rPr sz="2200" b="0" spc="-10" dirty="0">
                <a:latin typeface="Calibri"/>
                <a:cs typeface="Calibri"/>
              </a:rPr>
              <a:t>connection</a:t>
            </a:r>
            <a:r>
              <a:rPr sz="2200" b="0" spc="-55" dirty="0">
                <a:latin typeface="Calibri"/>
                <a:cs typeface="Calibri"/>
              </a:rPr>
              <a:t> </a:t>
            </a:r>
            <a:r>
              <a:rPr sz="2200" b="0" dirty="0">
                <a:latin typeface="Calibri"/>
                <a:cs typeface="Calibri"/>
              </a:rPr>
              <a:t>of</a:t>
            </a:r>
            <a:r>
              <a:rPr sz="2200" b="0" spc="-45" dirty="0">
                <a:latin typeface="Calibri"/>
                <a:cs typeface="Calibri"/>
              </a:rPr>
              <a:t> </a:t>
            </a:r>
            <a:r>
              <a:rPr sz="2200" b="0" spc="-10" dirty="0">
                <a:latin typeface="Calibri"/>
                <a:cs typeface="Calibri"/>
              </a:rPr>
              <a:t>individuals </a:t>
            </a:r>
            <a:r>
              <a:rPr sz="2200" b="0" dirty="0">
                <a:latin typeface="Calibri"/>
                <a:cs typeface="Calibri"/>
              </a:rPr>
              <a:t>and</a:t>
            </a:r>
            <a:r>
              <a:rPr sz="2200" b="0" spc="-60" dirty="0">
                <a:latin typeface="Calibri"/>
                <a:cs typeface="Calibri"/>
              </a:rPr>
              <a:t> </a:t>
            </a:r>
            <a:r>
              <a:rPr sz="2200" b="0" dirty="0">
                <a:latin typeface="Calibri"/>
                <a:cs typeface="Calibri"/>
              </a:rPr>
              <a:t>the</a:t>
            </a:r>
            <a:r>
              <a:rPr sz="2200" b="0" spc="-50" dirty="0">
                <a:latin typeface="Calibri"/>
                <a:cs typeface="Calibri"/>
              </a:rPr>
              <a:t> </a:t>
            </a:r>
            <a:r>
              <a:rPr sz="2200" b="0" dirty="0">
                <a:latin typeface="Calibri"/>
                <a:cs typeface="Calibri"/>
              </a:rPr>
              <a:t>alignment</a:t>
            </a:r>
            <a:r>
              <a:rPr sz="2200" b="0" spc="-35" dirty="0">
                <a:latin typeface="Calibri"/>
                <a:cs typeface="Calibri"/>
              </a:rPr>
              <a:t> </a:t>
            </a:r>
            <a:r>
              <a:rPr sz="2200" b="0" dirty="0">
                <a:latin typeface="Calibri"/>
                <a:cs typeface="Calibri"/>
              </a:rPr>
              <a:t>of</a:t>
            </a:r>
            <a:r>
              <a:rPr sz="2200" b="0" spc="-45" dirty="0">
                <a:latin typeface="Calibri"/>
                <a:cs typeface="Calibri"/>
              </a:rPr>
              <a:t> </a:t>
            </a:r>
            <a:r>
              <a:rPr sz="2200" b="0" spc="-10" dirty="0">
                <a:latin typeface="Calibri"/>
                <a:cs typeface="Calibri"/>
              </a:rPr>
              <a:t>programs</a:t>
            </a:r>
            <a:r>
              <a:rPr sz="2200" b="0" spc="-40" dirty="0">
                <a:latin typeface="Calibri"/>
                <a:cs typeface="Calibri"/>
              </a:rPr>
              <a:t> </a:t>
            </a:r>
            <a:r>
              <a:rPr sz="2200" b="0" dirty="0">
                <a:latin typeface="Calibri"/>
                <a:cs typeface="Calibri"/>
              </a:rPr>
              <a:t>and</a:t>
            </a:r>
            <a:r>
              <a:rPr sz="2200" b="0" spc="-70" dirty="0">
                <a:latin typeface="Calibri"/>
                <a:cs typeface="Calibri"/>
              </a:rPr>
              <a:t> </a:t>
            </a:r>
            <a:r>
              <a:rPr sz="2200" b="0" spc="-10" dirty="0">
                <a:latin typeface="Calibri"/>
                <a:cs typeface="Calibri"/>
              </a:rPr>
              <a:t>curriculum</a:t>
            </a:r>
            <a:r>
              <a:rPr sz="2200" b="0" spc="-60" dirty="0">
                <a:latin typeface="Calibri"/>
                <a:cs typeface="Calibri"/>
              </a:rPr>
              <a:t> </a:t>
            </a:r>
            <a:r>
              <a:rPr sz="2200" b="0" dirty="0">
                <a:latin typeface="Calibri"/>
                <a:cs typeface="Calibri"/>
              </a:rPr>
              <a:t>to</a:t>
            </a:r>
            <a:r>
              <a:rPr sz="2200" b="0" spc="-40" dirty="0">
                <a:latin typeface="Calibri"/>
                <a:cs typeface="Calibri"/>
              </a:rPr>
              <a:t> </a:t>
            </a:r>
            <a:r>
              <a:rPr sz="2200" b="0" dirty="0">
                <a:latin typeface="Calibri"/>
                <a:cs typeface="Calibri"/>
              </a:rPr>
              <a:t>the</a:t>
            </a:r>
            <a:r>
              <a:rPr sz="2200" b="0" spc="-40" dirty="0">
                <a:latin typeface="Calibri"/>
                <a:cs typeface="Calibri"/>
              </a:rPr>
              <a:t> </a:t>
            </a:r>
            <a:r>
              <a:rPr sz="2200" b="0" dirty="0">
                <a:latin typeface="Calibri"/>
                <a:cs typeface="Calibri"/>
              </a:rPr>
              <a:t>needs</a:t>
            </a:r>
            <a:r>
              <a:rPr sz="2200" b="0" spc="-40" dirty="0">
                <a:latin typeface="Calibri"/>
                <a:cs typeface="Calibri"/>
              </a:rPr>
              <a:t> </a:t>
            </a:r>
            <a:r>
              <a:rPr sz="2200" b="0" dirty="0">
                <a:latin typeface="Calibri"/>
                <a:cs typeface="Calibri"/>
              </a:rPr>
              <a:t>of</a:t>
            </a:r>
            <a:r>
              <a:rPr sz="2200" b="0" spc="-45" dirty="0">
                <a:latin typeface="Calibri"/>
                <a:cs typeface="Calibri"/>
              </a:rPr>
              <a:t> </a:t>
            </a:r>
            <a:r>
              <a:rPr sz="2200" b="0" dirty="0">
                <a:latin typeface="Calibri"/>
                <a:cs typeface="Calibri"/>
              </a:rPr>
              <a:t>business</a:t>
            </a:r>
            <a:r>
              <a:rPr sz="2200" b="0" spc="-55" dirty="0">
                <a:latin typeface="Calibri"/>
                <a:cs typeface="Calibri"/>
              </a:rPr>
              <a:t> </a:t>
            </a:r>
            <a:r>
              <a:rPr sz="2200" b="0" dirty="0">
                <a:latin typeface="Calibri"/>
                <a:cs typeface="Calibri"/>
              </a:rPr>
              <a:t>&amp;</a:t>
            </a:r>
            <a:r>
              <a:rPr sz="2200" b="0" spc="-45" dirty="0">
                <a:latin typeface="Calibri"/>
                <a:cs typeface="Calibri"/>
              </a:rPr>
              <a:t> </a:t>
            </a:r>
            <a:r>
              <a:rPr sz="2200" b="0" spc="-10" dirty="0">
                <a:latin typeface="Calibri"/>
                <a:cs typeface="Calibri"/>
              </a:rPr>
              <a:t>industry.</a:t>
            </a:r>
            <a:endParaRPr sz="2200">
              <a:latin typeface="Calibri"/>
              <a:cs typeface="Calibri"/>
            </a:endParaRPr>
          </a:p>
          <a:p>
            <a:pPr>
              <a:lnSpc>
                <a:spcPct val="100000"/>
              </a:lnSpc>
              <a:spcBef>
                <a:spcPts val="35"/>
              </a:spcBef>
            </a:pPr>
            <a:endParaRPr sz="3100">
              <a:latin typeface="Calibri"/>
              <a:cs typeface="Calibri"/>
            </a:endParaRPr>
          </a:p>
          <a:p>
            <a:pPr marL="241300" marR="5080" indent="-229235">
              <a:lnSpc>
                <a:spcPct val="70400"/>
              </a:lnSpc>
              <a:buFont typeface="Arial"/>
              <a:buChar char="•"/>
              <a:tabLst>
                <a:tab pos="241300" algn="l"/>
              </a:tabLst>
            </a:pPr>
            <a:r>
              <a:rPr dirty="0"/>
              <a:t>The</a:t>
            </a:r>
            <a:r>
              <a:rPr spc="-60" dirty="0"/>
              <a:t> </a:t>
            </a:r>
            <a:r>
              <a:rPr dirty="0"/>
              <a:t>OCRC</a:t>
            </a:r>
            <a:r>
              <a:rPr spc="-55" dirty="0"/>
              <a:t> </a:t>
            </a:r>
            <a:r>
              <a:rPr sz="2200" b="0" dirty="0">
                <a:latin typeface="Calibri"/>
                <a:cs typeface="Calibri"/>
              </a:rPr>
              <a:t>strives</a:t>
            </a:r>
            <a:r>
              <a:rPr sz="2200" b="0" spc="-55" dirty="0">
                <a:latin typeface="Calibri"/>
                <a:cs typeface="Calibri"/>
              </a:rPr>
              <a:t> </a:t>
            </a:r>
            <a:r>
              <a:rPr sz="2200" b="0" dirty="0">
                <a:latin typeface="Calibri"/>
                <a:cs typeface="Calibri"/>
              </a:rPr>
              <a:t>to</a:t>
            </a:r>
            <a:r>
              <a:rPr sz="2200" b="0" spc="-45" dirty="0">
                <a:latin typeface="Calibri"/>
                <a:cs typeface="Calibri"/>
              </a:rPr>
              <a:t> </a:t>
            </a:r>
            <a:r>
              <a:rPr sz="2200" b="0" spc="-10" dirty="0">
                <a:latin typeface="Calibri"/>
                <a:cs typeface="Calibri"/>
              </a:rPr>
              <a:t>provide</a:t>
            </a:r>
            <a:r>
              <a:rPr sz="2200" b="0" spc="-60" dirty="0">
                <a:latin typeface="Calibri"/>
                <a:cs typeface="Calibri"/>
              </a:rPr>
              <a:t> </a:t>
            </a:r>
            <a:r>
              <a:rPr sz="2200" b="0" dirty="0">
                <a:latin typeface="Calibri"/>
                <a:cs typeface="Calibri"/>
              </a:rPr>
              <a:t>local</a:t>
            </a:r>
            <a:r>
              <a:rPr sz="2200" b="0" spc="-55" dirty="0">
                <a:latin typeface="Calibri"/>
                <a:cs typeface="Calibri"/>
              </a:rPr>
              <a:t> </a:t>
            </a:r>
            <a:r>
              <a:rPr sz="2200" b="0" dirty="0">
                <a:latin typeface="Calibri"/>
                <a:cs typeface="Calibri"/>
              </a:rPr>
              <a:t>and</a:t>
            </a:r>
            <a:r>
              <a:rPr sz="2200" b="0" spc="-70" dirty="0">
                <a:latin typeface="Calibri"/>
                <a:cs typeface="Calibri"/>
              </a:rPr>
              <a:t> </a:t>
            </a:r>
            <a:r>
              <a:rPr sz="2200" b="0" dirty="0">
                <a:latin typeface="Calibri"/>
                <a:cs typeface="Calibri"/>
              </a:rPr>
              <a:t>regional</a:t>
            </a:r>
            <a:r>
              <a:rPr sz="2200" b="0" spc="-60" dirty="0">
                <a:latin typeface="Calibri"/>
                <a:cs typeface="Calibri"/>
              </a:rPr>
              <a:t> </a:t>
            </a:r>
            <a:r>
              <a:rPr sz="2200" b="0" spc="-20" dirty="0">
                <a:latin typeface="Calibri"/>
                <a:cs typeface="Calibri"/>
              </a:rPr>
              <a:t>decision-makers</a:t>
            </a:r>
            <a:r>
              <a:rPr sz="2200" b="0" spc="-40" dirty="0">
                <a:latin typeface="Calibri"/>
                <a:cs typeface="Calibri"/>
              </a:rPr>
              <a:t> </a:t>
            </a:r>
            <a:r>
              <a:rPr sz="2200" b="0" dirty="0">
                <a:latin typeface="Calibri"/>
                <a:cs typeface="Calibri"/>
              </a:rPr>
              <a:t>with</a:t>
            </a:r>
            <a:r>
              <a:rPr sz="2200" b="0" spc="-50" dirty="0">
                <a:latin typeface="Calibri"/>
                <a:cs typeface="Calibri"/>
              </a:rPr>
              <a:t> </a:t>
            </a:r>
            <a:r>
              <a:rPr sz="2200" b="0" dirty="0">
                <a:latin typeface="Calibri"/>
                <a:cs typeface="Calibri"/>
              </a:rPr>
              <a:t>the</a:t>
            </a:r>
            <a:r>
              <a:rPr sz="2200" b="0" spc="-40" dirty="0">
                <a:latin typeface="Calibri"/>
                <a:cs typeface="Calibri"/>
              </a:rPr>
              <a:t> </a:t>
            </a:r>
            <a:r>
              <a:rPr sz="2200" b="0" spc="-10" dirty="0">
                <a:latin typeface="Calibri"/>
                <a:cs typeface="Calibri"/>
              </a:rPr>
              <a:t>increased</a:t>
            </a:r>
            <a:r>
              <a:rPr sz="2200" b="0" spc="-65" dirty="0">
                <a:latin typeface="Calibri"/>
                <a:cs typeface="Calibri"/>
              </a:rPr>
              <a:t> </a:t>
            </a:r>
            <a:r>
              <a:rPr sz="2200" b="0" spc="-10" dirty="0">
                <a:latin typeface="Calibri"/>
                <a:cs typeface="Calibri"/>
              </a:rPr>
              <a:t>capacity</a:t>
            </a:r>
            <a:r>
              <a:rPr sz="2200" b="0" spc="550" dirty="0">
                <a:latin typeface="Calibri"/>
                <a:cs typeface="Calibri"/>
              </a:rPr>
              <a:t> </a:t>
            </a:r>
            <a:r>
              <a:rPr sz="2200" b="0" dirty="0">
                <a:latin typeface="Calibri"/>
                <a:cs typeface="Calibri"/>
              </a:rPr>
              <a:t>to</a:t>
            </a:r>
            <a:r>
              <a:rPr sz="2200" b="0" spc="-70" dirty="0">
                <a:latin typeface="Calibri"/>
                <a:cs typeface="Calibri"/>
              </a:rPr>
              <a:t> </a:t>
            </a:r>
            <a:r>
              <a:rPr sz="2200" b="0" dirty="0">
                <a:latin typeface="Calibri"/>
                <a:cs typeface="Calibri"/>
              </a:rPr>
              <a:t>measure</a:t>
            </a:r>
            <a:r>
              <a:rPr sz="2200" b="0" spc="-70" dirty="0">
                <a:latin typeface="Calibri"/>
                <a:cs typeface="Calibri"/>
              </a:rPr>
              <a:t> </a:t>
            </a:r>
            <a:r>
              <a:rPr sz="2200" b="0" dirty="0">
                <a:latin typeface="Calibri"/>
                <a:cs typeface="Calibri"/>
              </a:rPr>
              <a:t>regional</a:t>
            </a:r>
            <a:r>
              <a:rPr sz="2200" b="0" spc="-80" dirty="0">
                <a:latin typeface="Calibri"/>
                <a:cs typeface="Calibri"/>
              </a:rPr>
              <a:t> </a:t>
            </a:r>
            <a:r>
              <a:rPr sz="2200" b="0" spc="-10" dirty="0">
                <a:latin typeface="Calibri"/>
                <a:cs typeface="Calibri"/>
              </a:rPr>
              <a:t>progress</a:t>
            </a:r>
            <a:r>
              <a:rPr sz="2200" b="0" spc="-80" dirty="0">
                <a:latin typeface="Calibri"/>
                <a:cs typeface="Calibri"/>
              </a:rPr>
              <a:t> </a:t>
            </a:r>
            <a:r>
              <a:rPr sz="2200" b="0" spc="-10" dirty="0">
                <a:latin typeface="Calibri"/>
                <a:cs typeface="Calibri"/>
              </a:rPr>
              <a:t>toward</a:t>
            </a:r>
            <a:r>
              <a:rPr sz="2200" b="0" spc="-80" dirty="0">
                <a:latin typeface="Calibri"/>
                <a:cs typeface="Calibri"/>
              </a:rPr>
              <a:t> </a:t>
            </a:r>
            <a:r>
              <a:rPr sz="2200" b="0" dirty="0">
                <a:latin typeface="Calibri"/>
                <a:cs typeface="Calibri"/>
              </a:rPr>
              <a:t>goals</a:t>
            </a:r>
            <a:r>
              <a:rPr sz="2200" b="0" spc="-80" dirty="0">
                <a:latin typeface="Calibri"/>
                <a:cs typeface="Calibri"/>
              </a:rPr>
              <a:t> </a:t>
            </a:r>
            <a:r>
              <a:rPr sz="2200" b="0" dirty="0">
                <a:latin typeface="Calibri"/>
                <a:cs typeface="Calibri"/>
              </a:rPr>
              <a:t>of</a:t>
            </a:r>
            <a:r>
              <a:rPr sz="2200" b="0" spc="-70" dirty="0">
                <a:latin typeface="Calibri"/>
                <a:cs typeface="Calibri"/>
              </a:rPr>
              <a:t> </a:t>
            </a:r>
            <a:r>
              <a:rPr sz="2200" b="0" spc="-10" dirty="0">
                <a:latin typeface="Calibri"/>
                <a:cs typeface="Calibri"/>
              </a:rPr>
              <a:t>efficiency</a:t>
            </a:r>
            <a:r>
              <a:rPr sz="2200" b="0" spc="-55" dirty="0">
                <a:latin typeface="Calibri"/>
                <a:cs typeface="Calibri"/>
              </a:rPr>
              <a:t> </a:t>
            </a:r>
            <a:r>
              <a:rPr sz="2200" b="0" dirty="0">
                <a:latin typeface="Calibri"/>
                <a:cs typeface="Calibri"/>
              </a:rPr>
              <a:t>and</a:t>
            </a:r>
            <a:r>
              <a:rPr sz="2200" b="0" spc="-85" dirty="0">
                <a:latin typeface="Calibri"/>
                <a:cs typeface="Calibri"/>
              </a:rPr>
              <a:t> </a:t>
            </a:r>
            <a:r>
              <a:rPr sz="2200" b="0" spc="-10" dirty="0">
                <a:latin typeface="Calibri"/>
                <a:cs typeface="Calibri"/>
              </a:rPr>
              <a:t>effectiveness,</a:t>
            </a:r>
            <a:r>
              <a:rPr sz="2200" b="0" spc="-35" dirty="0">
                <a:latin typeface="Calibri"/>
                <a:cs typeface="Calibri"/>
              </a:rPr>
              <a:t> </a:t>
            </a:r>
            <a:r>
              <a:rPr sz="2200" b="0" dirty="0">
                <a:latin typeface="Calibri"/>
                <a:cs typeface="Calibri"/>
              </a:rPr>
              <a:t>while</a:t>
            </a:r>
            <a:r>
              <a:rPr sz="2200" b="0" spc="-75" dirty="0">
                <a:latin typeface="Calibri"/>
                <a:cs typeface="Calibri"/>
              </a:rPr>
              <a:t> </a:t>
            </a:r>
            <a:r>
              <a:rPr sz="2200" b="0" spc="-20" dirty="0">
                <a:latin typeface="Calibri"/>
                <a:cs typeface="Calibri"/>
              </a:rPr>
              <a:t>also</a:t>
            </a:r>
            <a:r>
              <a:rPr sz="2200" b="0" spc="550" dirty="0">
                <a:latin typeface="Calibri"/>
                <a:cs typeface="Calibri"/>
              </a:rPr>
              <a:t>  </a:t>
            </a:r>
            <a:r>
              <a:rPr sz="2200" b="0" spc="-10" dirty="0">
                <a:latin typeface="Calibri"/>
                <a:cs typeface="Calibri"/>
              </a:rPr>
              <a:t>improving</a:t>
            </a:r>
            <a:r>
              <a:rPr sz="2200" b="0" spc="-90" dirty="0">
                <a:latin typeface="Calibri"/>
                <a:cs typeface="Calibri"/>
              </a:rPr>
              <a:t> </a:t>
            </a:r>
            <a:r>
              <a:rPr sz="2200" b="0" dirty="0">
                <a:latin typeface="Calibri"/>
                <a:cs typeface="Calibri"/>
              </a:rPr>
              <a:t>their</a:t>
            </a:r>
            <a:r>
              <a:rPr sz="2200" b="0" spc="-80" dirty="0">
                <a:latin typeface="Calibri"/>
                <a:cs typeface="Calibri"/>
              </a:rPr>
              <a:t> </a:t>
            </a:r>
            <a:r>
              <a:rPr sz="2200" b="0" dirty="0">
                <a:latin typeface="Calibri"/>
                <a:cs typeface="Calibri"/>
              </a:rPr>
              <a:t>access</a:t>
            </a:r>
            <a:r>
              <a:rPr sz="2200" b="0" spc="-70" dirty="0">
                <a:latin typeface="Calibri"/>
                <a:cs typeface="Calibri"/>
              </a:rPr>
              <a:t> </a:t>
            </a:r>
            <a:r>
              <a:rPr sz="2200" b="0" dirty="0">
                <a:latin typeface="Calibri"/>
                <a:cs typeface="Calibri"/>
              </a:rPr>
              <a:t>to</a:t>
            </a:r>
            <a:r>
              <a:rPr sz="2200" b="0" spc="-75" dirty="0">
                <a:latin typeface="Calibri"/>
                <a:cs typeface="Calibri"/>
              </a:rPr>
              <a:t> </a:t>
            </a:r>
            <a:r>
              <a:rPr sz="2200" b="0" spc="-10" dirty="0">
                <a:latin typeface="Calibri"/>
                <a:cs typeface="Calibri"/>
              </a:rPr>
              <a:t>indicators</a:t>
            </a:r>
            <a:r>
              <a:rPr sz="2200" b="0" spc="-85" dirty="0">
                <a:latin typeface="Calibri"/>
                <a:cs typeface="Calibri"/>
              </a:rPr>
              <a:t> </a:t>
            </a:r>
            <a:r>
              <a:rPr sz="2200" b="0" dirty="0">
                <a:latin typeface="Calibri"/>
                <a:cs typeface="Calibri"/>
              </a:rPr>
              <a:t>that</a:t>
            </a:r>
            <a:r>
              <a:rPr sz="2200" b="0" spc="-80" dirty="0">
                <a:latin typeface="Calibri"/>
                <a:cs typeface="Calibri"/>
              </a:rPr>
              <a:t> </a:t>
            </a:r>
            <a:r>
              <a:rPr sz="2200" b="0" dirty="0">
                <a:latin typeface="Calibri"/>
                <a:cs typeface="Calibri"/>
              </a:rPr>
              <a:t>measure</a:t>
            </a:r>
            <a:r>
              <a:rPr sz="2200" b="0" spc="-75" dirty="0">
                <a:latin typeface="Calibri"/>
                <a:cs typeface="Calibri"/>
              </a:rPr>
              <a:t> </a:t>
            </a:r>
            <a:r>
              <a:rPr sz="2200" b="0" spc="-10" dirty="0">
                <a:latin typeface="Calibri"/>
                <a:cs typeface="Calibri"/>
              </a:rPr>
              <a:t>student/incumbent</a:t>
            </a:r>
            <a:r>
              <a:rPr sz="2200" b="0" spc="-60" dirty="0">
                <a:latin typeface="Calibri"/>
                <a:cs typeface="Calibri"/>
              </a:rPr>
              <a:t> </a:t>
            </a:r>
            <a:r>
              <a:rPr sz="2200" b="0" spc="-10" dirty="0">
                <a:latin typeface="Calibri"/>
                <a:cs typeface="Calibri"/>
              </a:rPr>
              <a:t>worker</a:t>
            </a:r>
            <a:r>
              <a:rPr sz="2200" b="0" spc="-80" dirty="0">
                <a:latin typeface="Calibri"/>
                <a:cs typeface="Calibri"/>
              </a:rPr>
              <a:t> </a:t>
            </a:r>
            <a:r>
              <a:rPr sz="2200" b="0" spc="-10" dirty="0">
                <a:latin typeface="Calibri"/>
                <a:cs typeface="Calibri"/>
              </a:rPr>
              <a:t>progress</a:t>
            </a:r>
            <a:r>
              <a:rPr sz="2200" b="0" spc="-85" dirty="0">
                <a:latin typeface="Calibri"/>
                <a:cs typeface="Calibri"/>
              </a:rPr>
              <a:t> </a:t>
            </a:r>
            <a:r>
              <a:rPr sz="2200" b="0" spc="-10" dirty="0">
                <a:latin typeface="Calibri"/>
                <a:cs typeface="Calibri"/>
              </a:rPr>
              <a:t>through </a:t>
            </a:r>
            <a:r>
              <a:rPr sz="2200" b="0" dirty="0">
                <a:latin typeface="Calibri"/>
                <a:cs typeface="Calibri"/>
              </a:rPr>
              <a:t>the</a:t>
            </a:r>
            <a:r>
              <a:rPr sz="2200" b="0" spc="-45" dirty="0">
                <a:latin typeface="Calibri"/>
                <a:cs typeface="Calibri"/>
              </a:rPr>
              <a:t> </a:t>
            </a:r>
            <a:r>
              <a:rPr sz="2200" b="0" spc="-10" dirty="0">
                <a:latin typeface="Calibri"/>
                <a:cs typeface="Calibri"/>
              </a:rPr>
              <a:t>educational</a:t>
            </a:r>
            <a:r>
              <a:rPr sz="2200" b="0" spc="-60" dirty="0">
                <a:latin typeface="Calibri"/>
                <a:cs typeface="Calibri"/>
              </a:rPr>
              <a:t> </a:t>
            </a:r>
            <a:r>
              <a:rPr sz="2200" b="0" spc="-10" dirty="0">
                <a:latin typeface="Calibri"/>
                <a:cs typeface="Calibri"/>
              </a:rPr>
              <a:t>system.</a:t>
            </a:r>
            <a:endParaRPr sz="2200">
              <a:latin typeface="Calibri"/>
              <a:cs typeface="Calibri"/>
            </a:endParaRPr>
          </a:p>
          <a:p>
            <a:pPr>
              <a:lnSpc>
                <a:spcPct val="100000"/>
              </a:lnSpc>
              <a:spcBef>
                <a:spcPts val="40"/>
              </a:spcBef>
              <a:buFont typeface="Arial"/>
              <a:buChar char="•"/>
            </a:pPr>
            <a:endParaRPr sz="3100">
              <a:latin typeface="Calibri"/>
              <a:cs typeface="Calibri"/>
            </a:endParaRPr>
          </a:p>
          <a:p>
            <a:pPr marL="241300" marR="88900" indent="-229235">
              <a:lnSpc>
                <a:spcPct val="70600"/>
              </a:lnSpc>
              <a:buFont typeface="Arial"/>
              <a:buChar char="•"/>
              <a:tabLst>
                <a:tab pos="241300" algn="l"/>
              </a:tabLst>
            </a:pPr>
            <a:r>
              <a:rPr dirty="0"/>
              <a:t>The</a:t>
            </a:r>
            <a:r>
              <a:rPr spc="-60" dirty="0"/>
              <a:t> </a:t>
            </a:r>
            <a:r>
              <a:rPr dirty="0"/>
              <a:t>OCRC</a:t>
            </a:r>
            <a:r>
              <a:rPr spc="-60" dirty="0"/>
              <a:t> </a:t>
            </a:r>
            <a:r>
              <a:rPr sz="2200" b="0" spc="-10" dirty="0">
                <a:latin typeface="Calibri"/>
                <a:cs typeface="Calibri"/>
              </a:rPr>
              <a:t>invites</a:t>
            </a:r>
            <a:r>
              <a:rPr sz="2200" b="0" spc="-60" dirty="0">
                <a:latin typeface="Calibri"/>
                <a:cs typeface="Calibri"/>
              </a:rPr>
              <a:t> </a:t>
            </a:r>
            <a:r>
              <a:rPr sz="2200" b="0" dirty="0">
                <a:latin typeface="Calibri"/>
                <a:cs typeface="Calibri"/>
              </a:rPr>
              <a:t>the</a:t>
            </a:r>
            <a:r>
              <a:rPr sz="2200" b="0" spc="-50" dirty="0">
                <a:latin typeface="Calibri"/>
                <a:cs typeface="Calibri"/>
              </a:rPr>
              <a:t> </a:t>
            </a:r>
            <a:r>
              <a:rPr sz="2200" b="0" spc="-20" dirty="0">
                <a:latin typeface="Calibri"/>
                <a:cs typeface="Calibri"/>
              </a:rPr>
              <a:t>collaboration</a:t>
            </a:r>
            <a:r>
              <a:rPr sz="2200" b="0" spc="-70" dirty="0">
                <a:latin typeface="Calibri"/>
                <a:cs typeface="Calibri"/>
              </a:rPr>
              <a:t> </a:t>
            </a:r>
            <a:r>
              <a:rPr sz="2200" b="0" dirty="0">
                <a:latin typeface="Calibri"/>
                <a:cs typeface="Calibri"/>
              </a:rPr>
              <a:t>of</a:t>
            </a:r>
            <a:r>
              <a:rPr sz="2200" b="0" spc="-50" dirty="0">
                <a:latin typeface="Calibri"/>
                <a:cs typeface="Calibri"/>
              </a:rPr>
              <a:t> </a:t>
            </a:r>
            <a:r>
              <a:rPr sz="2200" b="0" dirty="0">
                <a:latin typeface="Calibri"/>
                <a:cs typeface="Calibri"/>
              </a:rPr>
              <a:t>business,</a:t>
            </a:r>
            <a:r>
              <a:rPr sz="2200" b="0" spc="-55" dirty="0">
                <a:latin typeface="Calibri"/>
                <a:cs typeface="Calibri"/>
              </a:rPr>
              <a:t> </a:t>
            </a:r>
            <a:r>
              <a:rPr sz="2200" b="0" spc="-20" dirty="0">
                <a:latin typeface="Calibri"/>
                <a:cs typeface="Calibri"/>
              </a:rPr>
              <a:t>non-</a:t>
            </a:r>
            <a:r>
              <a:rPr sz="2200" b="0" dirty="0">
                <a:latin typeface="Calibri"/>
                <a:cs typeface="Calibri"/>
              </a:rPr>
              <a:t>profits,</a:t>
            </a:r>
            <a:r>
              <a:rPr sz="2200" b="0" spc="-60" dirty="0">
                <a:latin typeface="Calibri"/>
                <a:cs typeface="Calibri"/>
              </a:rPr>
              <a:t> </a:t>
            </a:r>
            <a:r>
              <a:rPr sz="2200" b="0" spc="-30" dirty="0">
                <a:latin typeface="Calibri"/>
                <a:cs typeface="Calibri"/>
              </a:rPr>
              <a:t>labor,</a:t>
            </a:r>
            <a:r>
              <a:rPr sz="2200" b="0" spc="-65" dirty="0">
                <a:latin typeface="Calibri"/>
                <a:cs typeface="Calibri"/>
              </a:rPr>
              <a:t> </a:t>
            </a:r>
            <a:r>
              <a:rPr sz="2200" b="0" spc="-10" dirty="0">
                <a:latin typeface="Calibri"/>
                <a:cs typeface="Calibri"/>
              </a:rPr>
              <a:t>government</a:t>
            </a:r>
            <a:r>
              <a:rPr sz="2200" b="0" spc="-30" dirty="0">
                <a:latin typeface="Calibri"/>
                <a:cs typeface="Calibri"/>
              </a:rPr>
              <a:t> </a:t>
            </a:r>
            <a:r>
              <a:rPr sz="2200" b="0" dirty="0">
                <a:latin typeface="Calibri"/>
                <a:cs typeface="Calibri"/>
              </a:rPr>
              <a:t>agencies</a:t>
            </a:r>
            <a:r>
              <a:rPr sz="2200" b="0" spc="-35" dirty="0">
                <a:latin typeface="Calibri"/>
                <a:cs typeface="Calibri"/>
              </a:rPr>
              <a:t> </a:t>
            </a:r>
            <a:r>
              <a:rPr sz="2200" b="0" spc="-25" dirty="0">
                <a:latin typeface="Calibri"/>
                <a:cs typeface="Calibri"/>
              </a:rPr>
              <a:t>and </a:t>
            </a:r>
            <a:r>
              <a:rPr sz="2200" b="0" dirty="0">
                <a:latin typeface="Calibri"/>
                <a:cs typeface="Calibri"/>
              </a:rPr>
              <a:t>industry</a:t>
            </a:r>
            <a:r>
              <a:rPr sz="2200" b="0" spc="-55" dirty="0">
                <a:latin typeface="Calibri"/>
                <a:cs typeface="Calibri"/>
              </a:rPr>
              <a:t> </a:t>
            </a:r>
            <a:r>
              <a:rPr sz="2200" b="0" spc="-10" dirty="0">
                <a:latin typeface="Calibri"/>
                <a:cs typeface="Calibri"/>
              </a:rPr>
              <a:t>leaders</a:t>
            </a:r>
            <a:r>
              <a:rPr sz="2200" b="0" spc="-55" dirty="0">
                <a:latin typeface="Calibri"/>
                <a:cs typeface="Calibri"/>
              </a:rPr>
              <a:t> </a:t>
            </a:r>
            <a:r>
              <a:rPr sz="2200" b="0" dirty="0">
                <a:latin typeface="Calibri"/>
                <a:cs typeface="Calibri"/>
              </a:rPr>
              <a:t>in</a:t>
            </a:r>
            <a:r>
              <a:rPr sz="2200" b="0" spc="-55" dirty="0">
                <a:latin typeface="Calibri"/>
                <a:cs typeface="Calibri"/>
              </a:rPr>
              <a:t> </a:t>
            </a:r>
            <a:r>
              <a:rPr sz="2200" b="0" dirty="0">
                <a:latin typeface="Calibri"/>
                <a:cs typeface="Calibri"/>
              </a:rPr>
              <a:t>order</a:t>
            </a:r>
            <a:r>
              <a:rPr sz="2200" b="0" spc="-55" dirty="0">
                <a:latin typeface="Calibri"/>
                <a:cs typeface="Calibri"/>
              </a:rPr>
              <a:t> </a:t>
            </a:r>
            <a:r>
              <a:rPr sz="2200" b="0" dirty="0">
                <a:latin typeface="Calibri"/>
                <a:cs typeface="Calibri"/>
              </a:rPr>
              <a:t>to</a:t>
            </a:r>
            <a:r>
              <a:rPr sz="2200" b="0" spc="-40" dirty="0">
                <a:latin typeface="Calibri"/>
                <a:cs typeface="Calibri"/>
              </a:rPr>
              <a:t> </a:t>
            </a:r>
            <a:r>
              <a:rPr sz="2200" b="0" spc="-10" dirty="0">
                <a:latin typeface="Calibri"/>
                <a:cs typeface="Calibri"/>
              </a:rPr>
              <a:t>improve</a:t>
            </a:r>
            <a:r>
              <a:rPr sz="2200" b="0" spc="-40" dirty="0">
                <a:latin typeface="Calibri"/>
                <a:cs typeface="Calibri"/>
              </a:rPr>
              <a:t> </a:t>
            </a:r>
            <a:r>
              <a:rPr sz="2200" b="0" dirty="0">
                <a:latin typeface="Calibri"/>
                <a:cs typeface="Calibri"/>
              </a:rPr>
              <a:t>the</a:t>
            </a:r>
            <a:r>
              <a:rPr sz="2200" b="0" spc="-35" dirty="0">
                <a:latin typeface="Calibri"/>
                <a:cs typeface="Calibri"/>
              </a:rPr>
              <a:t> </a:t>
            </a:r>
            <a:r>
              <a:rPr sz="2200" b="0" spc="-20" dirty="0">
                <a:latin typeface="Calibri"/>
                <a:cs typeface="Calibri"/>
              </a:rPr>
              <a:t>decision-</a:t>
            </a:r>
            <a:r>
              <a:rPr sz="2200" b="0" dirty="0">
                <a:latin typeface="Calibri"/>
                <a:cs typeface="Calibri"/>
              </a:rPr>
              <a:t>making</a:t>
            </a:r>
            <a:r>
              <a:rPr sz="2200" b="0" spc="-50" dirty="0">
                <a:latin typeface="Calibri"/>
                <a:cs typeface="Calibri"/>
              </a:rPr>
              <a:t> </a:t>
            </a:r>
            <a:r>
              <a:rPr sz="2200" b="0" dirty="0">
                <a:latin typeface="Calibri"/>
                <a:cs typeface="Calibri"/>
              </a:rPr>
              <a:t>and</a:t>
            </a:r>
            <a:r>
              <a:rPr sz="2200" b="0" spc="-60" dirty="0">
                <a:latin typeface="Calibri"/>
                <a:cs typeface="Calibri"/>
              </a:rPr>
              <a:t> </a:t>
            </a:r>
            <a:r>
              <a:rPr sz="2200" b="0" spc="-10" dirty="0">
                <a:latin typeface="Calibri"/>
                <a:cs typeface="Calibri"/>
              </a:rPr>
              <a:t>responsiveness</a:t>
            </a:r>
            <a:r>
              <a:rPr sz="2200" b="0" spc="-60" dirty="0">
                <a:latin typeface="Calibri"/>
                <a:cs typeface="Calibri"/>
              </a:rPr>
              <a:t> </a:t>
            </a:r>
            <a:r>
              <a:rPr sz="2200" b="0" dirty="0">
                <a:latin typeface="Calibri"/>
                <a:cs typeface="Calibri"/>
              </a:rPr>
              <a:t>of</a:t>
            </a:r>
            <a:r>
              <a:rPr sz="2200" b="0" spc="-45" dirty="0">
                <a:latin typeface="Calibri"/>
                <a:cs typeface="Calibri"/>
              </a:rPr>
              <a:t> </a:t>
            </a:r>
            <a:r>
              <a:rPr sz="2200" b="0" spc="-25" dirty="0">
                <a:latin typeface="Calibri"/>
                <a:cs typeface="Calibri"/>
              </a:rPr>
              <a:t>our </a:t>
            </a:r>
            <a:r>
              <a:rPr sz="2200" b="0" spc="-10" dirty="0">
                <a:latin typeface="Calibri"/>
                <a:cs typeface="Calibri"/>
              </a:rPr>
              <a:t>educational</a:t>
            </a:r>
            <a:r>
              <a:rPr sz="2200" b="0" spc="-80" dirty="0">
                <a:latin typeface="Calibri"/>
                <a:cs typeface="Calibri"/>
              </a:rPr>
              <a:t> </a:t>
            </a:r>
            <a:r>
              <a:rPr sz="2200" b="0" spc="-10" dirty="0">
                <a:latin typeface="Calibri"/>
                <a:cs typeface="Calibri"/>
              </a:rPr>
              <a:t>institutions</a:t>
            </a:r>
            <a:r>
              <a:rPr sz="2200" b="0" spc="-75" dirty="0">
                <a:latin typeface="Calibri"/>
                <a:cs typeface="Calibri"/>
              </a:rPr>
              <a:t> </a:t>
            </a:r>
            <a:r>
              <a:rPr sz="2200" b="0" dirty="0">
                <a:latin typeface="Calibri"/>
                <a:cs typeface="Calibri"/>
              </a:rPr>
              <a:t>to</a:t>
            </a:r>
            <a:r>
              <a:rPr sz="2200" b="0" spc="-50" dirty="0">
                <a:latin typeface="Calibri"/>
                <a:cs typeface="Calibri"/>
              </a:rPr>
              <a:t> </a:t>
            </a:r>
            <a:r>
              <a:rPr sz="2200" b="0" dirty="0">
                <a:latin typeface="Calibri"/>
                <a:cs typeface="Calibri"/>
              </a:rPr>
              <a:t>reflect</a:t>
            </a:r>
            <a:r>
              <a:rPr sz="2200" b="0" spc="-60" dirty="0">
                <a:latin typeface="Calibri"/>
                <a:cs typeface="Calibri"/>
              </a:rPr>
              <a:t> </a:t>
            </a:r>
            <a:r>
              <a:rPr sz="2200" b="0" dirty="0">
                <a:latin typeface="Calibri"/>
                <a:cs typeface="Calibri"/>
              </a:rPr>
              <a:t>changing</a:t>
            </a:r>
            <a:r>
              <a:rPr sz="2200" b="0" spc="-75" dirty="0">
                <a:latin typeface="Calibri"/>
                <a:cs typeface="Calibri"/>
              </a:rPr>
              <a:t> </a:t>
            </a:r>
            <a:r>
              <a:rPr sz="2200" b="0" spc="-10" dirty="0">
                <a:latin typeface="Calibri"/>
                <a:cs typeface="Calibri"/>
              </a:rPr>
              <a:t>market</a:t>
            </a:r>
            <a:r>
              <a:rPr sz="2200" b="0" spc="-60" dirty="0">
                <a:latin typeface="Calibri"/>
                <a:cs typeface="Calibri"/>
              </a:rPr>
              <a:t> </a:t>
            </a:r>
            <a:r>
              <a:rPr sz="2200" b="0" dirty="0">
                <a:latin typeface="Calibri"/>
                <a:cs typeface="Calibri"/>
              </a:rPr>
              <a:t>and</a:t>
            </a:r>
            <a:r>
              <a:rPr sz="2200" b="0" spc="-75" dirty="0">
                <a:latin typeface="Calibri"/>
                <a:cs typeface="Calibri"/>
              </a:rPr>
              <a:t> </a:t>
            </a:r>
            <a:r>
              <a:rPr sz="2200" b="0" spc="-10" dirty="0">
                <a:latin typeface="Calibri"/>
                <a:cs typeface="Calibri"/>
              </a:rPr>
              <a:t>technological</a:t>
            </a:r>
            <a:r>
              <a:rPr sz="2200" b="0" spc="-70" dirty="0">
                <a:latin typeface="Calibri"/>
                <a:cs typeface="Calibri"/>
              </a:rPr>
              <a:t> </a:t>
            </a:r>
            <a:r>
              <a:rPr sz="2200" b="0" spc="-10" dirty="0">
                <a:latin typeface="Calibri"/>
                <a:cs typeface="Calibri"/>
              </a:rPr>
              <a:t>trends.</a:t>
            </a:r>
            <a:endParaRPr sz="2200">
              <a:latin typeface="Calibri"/>
              <a:cs typeface="Calibri"/>
            </a:endParaRPr>
          </a:p>
        </p:txBody>
      </p:sp>
      <p:grpSp>
        <p:nvGrpSpPr>
          <p:cNvPr id="4" name="object 4"/>
          <p:cNvGrpSpPr/>
          <p:nvPr/>
        </p:nvGrpSpPr>
        <p:grpSpPr>
          <a:xfrm>
            <a:off x="-38100" y="-38100"/>
            <a:ext cx="12268200" cy="6934200"/>
            <a:chOff x="-38100" y="-38100"/>
            <a:chExt cx="12268200" cy="6934200"/>
          </a:xfrm>
        </p:grpSpPr>
        <p:sp>
          <p:nvSpPr>
            <p:cNvPr id="5" name="object 5"/>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10247376" y="5402579"/>
              <a:ext cx="1882139" cy="1351775"/>
            </a:xfrm>
            <a:prstGeom prst="rect">
              <a:avLst/>
            </a:prstGeom>
          </p:spPr>
        </p:pic>
      </p:gr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671" y="156419"/>
            <a:ext cx="10476230" cy="574040"/>
          </a:xfrm>
          <a:prstGeom prst="rect">
            <a:avLst/>
          </a:prstGeom>
        </p:spPr>
        <p:txBody>
          <a:bodyPr vert="horz" wrap="square" lIns="0" tIns="12700" rIns="0" bIns="0" rtlCol="0">
            <a:spAutoFit/>
          </a:bodyPr>
          <a:lstStyle/>
          <a:p>
            <a:pPr marL="12700">
              <a:lnSpc>
                <a:spcPct val="100000"/>
              </a:lnSpc>
              <a:spcBef>
                <a:spcPts val="100"/>
              </a:spcBef>
            </a:pPr>
            <a:r>
              <a:rPr sz="3600" spc="370" dirty="0">
                <a:latin typeface="Georgia"/>
                <a:cs typeface="Georgia"/>
              </a:rPr>
              <a:t>The</a:t>
            </a:r>
            <a:r>
              <a:rPr sz="3600" spc="120" dirty="0">
                <a:latin typeface="Georgia"/>
                <a:cs typeface="Georgia"/>
              </a:rPr>
              <a:t> </a:t>
            </a:r>
            <a:r>
              <a:rPr sz="3600" spc="300" dirty="0">
                <a:latin typeface="Georgia"/>
                <a:cs typeface="Georgia"/>
              </a:rPr>
              <a:t>OCRC</a:t>
            </a:r>
            <a:r>
              <a:rPr sz="3600" spc="110" dirty="0">
                <a:latin typeface="Georgia"/>
                <a:cs typeface="Georgia"/>
              </a:rPr>
              <a:t> </a:t>
            </a:r>
            <a:r>
              <a:rPr sz="3600" spc="570" dirty="0">
                <a:latin typeface="Georgia"/>
                <a:cs typeface="Georgia"/>
              </a:rPr>
              <a:t>Organizational</a:t>
            </a:r>
            <a:r>
              <a:rPr sz="3600" spc="120" dirty="0">
                <a:latin typeface="Georgia"/>
                <a:cs typeface="Georgia"/>
              </a:rPr>
              <a:t> </a:t>
            </a:r>
            <a:r>
              <a:rPr sz="3600" spc="555" dirty="0">
                <a:latin typeface="Georgia"/>
                <a:cs typeface="Georgia"/>
              </a:rPr>
              <a:t>Structure</a:t>
            </a:r>
            <a:endParaRPr sz="3600">
              <a:latin typeface="Georgia"/>
              <a:cs typeface="Georgia"/>
            </a:endParaRPr>
          </a:p>
        </p:txBody>
      </p:sp>
      <p:grpSp>
        <p:nvGrpSpPr>
          <p:cNvPr id="3" name="object 3"/>
          <p:cNvGrpSpPr/>
          <p:nvPr/>
        </p:nvGrpSpPr>
        <p:grpSpPr>
          <a:xfrm>
            <a:off x="-38100" y="-38100"/>
            <a:ext cx="12268200" cy="6934200"/>
            <a:chOff x="-38100" y="-38100"/>
            <a:chExt cx="12268200" cy="6934200"/>
          </a:xfrm>
        </p:grpSpPr>
        <p:sp>
          <p:nvSpPr>
            <p:cNvPr id="4" name="object 4"/>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247376" y="5402579"/>
              <a:ext cx="1882139" cy="1351775"/>
            </a:xfrm>
            <a:prstGeom prst="rect">
              <a:avLst/>
            </a:prstGeom>
          </p:spPr>
        </p:pic>
        <p:sp>
          <p:nvSpPr>
            <p:cNvPr id="6" name="object 6"/>
            <p:cNvSpPr/>
            <p:nvPr/>
          </p:nvSpPr>
          <p:spPr>
            <a:xfrm>
              <a:off x="5911591" y="2144267"/>
              <a:ext cx="508634" cy="1284605"/>
            </a:xfrm>
            <a:custGeom>
              <a:avLst/>
              <a:gdLst/>
              <a:ahLst/>
              <a:cxnLst/>
              <a:rect l="l" t="t" r="r" b="b"/>
              <a:pathLst>
                <a:path w="508635" h="1284604">
                  <a:moveTo>
                    <a:pt x="246951" y="0"/>
                  </a:moveTo>
                  <a:lnTo>
                    <a:pt x="246951" y="1284363"/>
                  </a:lnTo>
                  <a:lnTo>
                    <a:pt x="0" y="1284363"/>
                  </a:lnTo>
                </a:path>
                <a:path w="508635" h="1284604">
                  <a:moveTo>
                    <a:pt x="246951" y="0"/>
                  </a:moveTo>
                  <a:lnTo>
                    <a:pt x="246951" y="630910"/>
                  </a:lnTo>
                  <a:lnTo>
                    <a:pt x="508012" y="630910"/>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5911596" y="2144267"/>
              <a:ext cx="247650" cy="506730"/>
            </a:xfrm>
            <a:custGeom>
              <a:avLst/>
              <a:gdLst/>
              <a:ahLst/>
              <a:cxnLst/>
              <a:rect l="l" t="t" r="r" b="b"/>
              <a:pathLst>
                <a:path w="247650" h="506730">
                  <a:moveTo>
                    <a:pt x="247167" y="0"/>
                  </a:moveTo>
                  <a:lnTo>
                    <a:pt x="247167" y="506348"/>
                  </a:lnTo>
                  <a:lnTo>
                    <a:pt x="0" y="506348"/>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158484" y="2144267"/>
              <a:ext cx="3667760" cy="2150110"/>
            </a:xfrm>
            <a:custGeom>
              <a:avLst/>
              <a:gdLst/>
              <a:ahLst/>
              <a:cxnLst/>
              <a:rect l="l" t="t" r="r" b="b"/>
              <a:pathLst>
                <a:path w="3667759" h="2150110">
                  <a:moveTo>
                    <a:pt x="0" y="0"/>
                  </a:moveTo>
                  <a:lnTo>
                    <a:pt x="0" y="2020709"/>
                  </a:lnTo>
                  <a:lnTo>
                    <a:pt x="3667658" y="2020709"/>
                  </a:lnTo>
                  <a:lnTo>
                    <a:pt x="3667658" y="2149970"/>
                  </a:lnTo>
                </a:path>
                <a:path w="3667759" h="2150110">
                  <a:moveTo>
                    <a:pt x="0" y="0"/>
                  </a:moveTo>
                  <a:lnTo>
                    <a:pt x="0" y="2020709"/>
                  </a:lnTo>
                  <a:lnTo>
                    <a:pt x="1295425" y="2020709"/>
                  </a:lnTo>
                  <a:lnTo>
                    <a:pt x="1295425" y="2149970"/>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4123944" y="5824728"/>
              <a:ext cx="358140" cy="566420"/>
            </a:xfrm>
            <a:custGeom>
              <a:avLst/>
              <a:gdLst/>
              <a:ahLst/>
              <a:cxnLst/>
              <a:rect l="l" t="t" r="r" b="b"/>
              <a:pathLst>
                <a:path w="358139" h="566420">
                  <a:moveTo>
                    <a:pt x="0" y="0"/>
                  </a:moveTo>
                  <a:lnTo>
                    <a:pt x="0" y="566280"/>
                  </a:lnTo>
                  <a:lnTo>
                    <a:pt x="358140" y="566280"/>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5079491" y="4951476"/>
              <a:ext cx="0" cy="259079"/>
            </a:xfrm>
            <a:custGeom>
              <a:avLst/>
              <a:gdLst/>
              <a:ahLst/>
              <a:cxnLst/>
              <a:rect l="l" t="t" r="r" b="b"/>
              <a:pathLst>
                <a:path h="259079">
                  <a:moveTo>
                    <a:pt x="0" y="0"/>
                  </a:moveTo>
                  <a:lnTo>
                    <a:pt x="0" y="258521"/>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5079490" y="2144267"/>
              <a:ext cx="1079500" cy="2150110"/>
            </a:xfrm>
            <a:custGeom>
              <a:avLst/>
              <a:gdLst/>
              <a:ahLst/>
              <a:cxnLst/>
              <a:rect l="l" t="t" r="r" b="b"/>
              <a:pathLst>
                <a:path w="1079500" h="2150110">
                  <a:moveTo>
                    <a:pt x="1079169" y="0"/>
                  </a:moveTo>
                  <a:lnTo>
                    <a:pt x="1079169" y="2020709"/>
                  </a:lnTo>
                  <a:lnTo>
                    <a:pt x="0" y="2020709"/>
                  </a:lnTo>
                  <a:lnTo>
                    <a:pt x="0" y="2149970"/>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2563362" y="2144267"/>
              <a:ext cx="3594735" cy="2150110"/>
            </a:xfrm>
            <a:custGeom>
              <a:avLst/>
              <a:gdLst/>
              <a:ahLst/>
              <a:cxnLst/>
              <a:rect l="l" t="t" r="r" b="b"/>
              <a:pathLst>
                <a:path w="3594735" h="2150110">
                  <a:moveTo>
                    <a:pt x="3594608" y="0"/>
                  </a:moveTo>
                  <a:lnTo>
                    <a:pt x="3594608" y="2020709"/>
                  </a:lnTo>
                  <a:lnTo>
                    <a:pt x="0" y="2020709"/>
                  </a:lnTo>
                  <a:lnTo>
                    <a:pt x="0" y="2149970"/>
                  </a:lnTo>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4707635" y="1143000"/>
              <a:ext cx="2900680" cy="1001394"/>
            </a:xfrm>
            <a:custGeom>
              <a:avLst/>
              <a:gdLst/>
              <a:ahLst/>
              <a:cxnLst/>
              <a:rect l="l" t="t" r="r" b="b"/>
              <a:pathLst>
                <a:path w="2900679" h="1001394">
                  <a:moveTo>
                    <a:pt x="0" y="0"/>
                  </a:moveTo>
                  <a:lnTo>
                    <a:pt x="2900171" y="0"/>
                  </a:lnTo>
                  <a:lnTo>
                    <a:pt x="2900171" y="1001268"/>
                  </a:lnTo>
                  <a:lnTo>
                    <a:pt x="0" y="1001268"/>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5132433" y="1094739"/>
            <a:ext cx="2051050" cy="979805"/>
          </a:xfrm>
          <a:prstGeom prst="rect">
            <a:avLst/>
          </a:prstGeom>
        </p:spPr>
        <p:txBody>
          <a:bodyPr vert="horz" wrap="square" lIns="0" tIns="97155" rIns="0" bIns="0" rtlCol="0">
            <a:spAutoFit/>
          </a:bodyPr>
          <a:lstStyle/>
          <a:p>
            <a:pPr marL="265430" marR="0" lvl="0" indent="0" defTabSz="914400" eaLnBrk="1" fontAlgn="auto" latinLnBrk="0" hangingPunct="1">
              <a:lnSpc>
                <a:spcPct val="100000"/>
              </a:lnSpc>
              <a:spcBef>
                <a:spcPts val="765"/>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Dr.</a:t>
            </a:r>
            <a:r>
              <a:rPr kumimoji="0" sz="1200" b="1" i="0" u="none" strike="noStrike" kern="0" cap="none" spc="-3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Adriene</a:t>
            </a:r>
            <a:r>
              <a:rPr kumimoji="0" sz="1200" b="1" i="0" u="none" strike="noStrike" kern="0" cap="none" spc="-4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“Alex”</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Davis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368300" defTabSz="914400" eaLnBrk="1" fontAlgn="auto" latinLnBrk="0" hangingPunct="1">
              <a:lnSpc>
                <a:spcPct val="102000"/>
              </a:lnSpc>
              <a:spcBef>
                <a:spcPts val="52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Calibri"/>
                <a:cs typeface="Calibri"/>
              </a:rPr>
              <a:t>Assistant</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Vice</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Chancellor </a:t>
            </a:r>
            <a:r>
              <a:rPr kumimoji="0" sz="1000" b="0" i="0" u="none" strike="noStrike" kern="0" cap="none" spc="0" normalizeH="0" baseline="0" noProof="0" dirty="0">
                <a:ln>
                  <a:noFill/>
                </a:ln>
                <a:solidFill>
                  <a:sysClr val="windowText" lastClr="000000"/>
                </a:solidFill>
                <a:effectLst/>
                <a:uLnTx/>
                <a:uFillTx/>
                <a:latin typeface="Calibri"/>
                <a:cs typeface="Calibri"/>
              </a:rPr>
              <a:t>Economic</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and</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Workforce</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Development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495300" marR="290830" lvl="0" indent="-196850" defTabSz="914400" eaLnBrk="1" fontAlgn="auto" latinLnBrk="0" hangingPunct="1">
              <a:lnSpc>
                <a:spcPts val="1220"/>
              </a:lnSpc>
              <a:spcBef>
                <a:spcPts val="3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Calibri"/>
                <a:cs typeface="Calibri"/>
              </a:rPr>
              <a:t>Educational</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Services,</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RSCCD </a:t>
            </a:r>
            <a:r>
              <a:rPr kumimoji="0" sz="1000" b="0" i="0" u="none" strike="noStrike" kern="0" cap="none" spc="0" normalizeH="0" baseline="0" noProof="0" dirty="0">
                <a:ln>
                  <a:noFill/>
                </a:ln>
                <a:solidFill>
                  <a:sysClr val="windowText" lastClr="000000"/>
                </a:solidFill>
                <a:effectLst/>
                <a:uLnTx/>
                <a:uFillTx/>
                <a:latin typeface="Calibri"/>
                <a:cs typeface="Calibri"/>
              </a:rPr>
              <a:t>OCRC</a:t>
            </a:r>
            <a:r>
              <a:rPr kumimoji="0" sz="1000" b="0" i="0" u="none" strike="noStrike" kern="0" cap="none" spc="-3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Regional</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20" normalizeH="0" baseline="0" noProof="0" dirty="0">
                <a:ln>
                  <a:noFill/>
                </a:ln>
                <a:solidFill>
                  <a:sysClr val="windowText" lastClr="000000"/>
                </a:solidFill>
                <a:effectLst/>
                <a:uLnTx/>
                <a:uFillTx/>
                <a:latin typeface="Calibri"/>
                <a:cs typeface="Calibri"/>
              </a:rPr>
              <a:t>Chair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p:nvPr/>
        </p:nvSpPr>
        <p:spPr>
          <a:xfrm>
            <a:off x="1399032" y="4294632"/>
            <a:ext cx="2329180" cy="695325"/>
          </a:xfrm>
          <a:custGeom>
            <a:avLst/>
            <a:gdLst/>
            <a:ahLst/>
            <a:cxnLst/>
            <a:rect l="l" t="t" r="r" b="b"/>
            <a:pathLst>
              <a:path w="2329179" h="695325">
                <a:moveTo>
                  <a:pt x="0" y="0"/>
                </a:moveTo>
                <a:lnTo>
                  <a:pt x="2328672" y="0"/>
                </a:lnTo>
                <a:lnTo>
                  <a:pt x="2328672" y="694944"/>
                </a:lnTo>
                <a:lnTo>
                  <a:pt x="0" y="694944"/>
                </a:lnTo>
                <a:lnTo>
                  <a:pt x="0" y="0"/>
                </a:lnTo>
                <a:close/>
              </a:path>
            </a:pathLst>
          </a:custGeom>
          <a:ln w="12191">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1547076" y="4254352"/>
            <a:ext cx="2031364" cy="675005"/>
          </a:xfrm>
          <a:prstGeom prst="rect">
            <a:avLst/>
          </a:prstGeom>
        </p:spPr>
        <p:txBody>
          <a:bodyPr vert="horz" wrap="square" lIns="0" tIns="78740" rIns="0" bIns="0" rtlCol="0">
            <a:spAutoFit/>
          </a:bodyPr>
          <a:lstStyle/>
          <a:p>
            <a:pPr marL="0" marR="0" lvl="0" indent="0" algn="ctr" defTabSz="914400" eaLnBrk="1" fontAlgn="auto" latinLnBrk="0" hangingPunct="1">
              <a:lnSpc>
                <a:spcPct val="100000"/>
              </a:lnSpc>
              <a:spcBef>
                <a:spcPts val="62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Michael</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Sacoto</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42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Orange</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County</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32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K14</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SWP</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Technical</a:t>
            </a:r>
            <a:r>
              <a:rPr kumimoji="0" sz="1000" b="0" i="0" u="none" strike="noStrike" kern="0" cap="none" spc="-10" normalizeH="0" baseline="0" noProof="0" dirty="0">
                <a:ln>
                  <a:noFill/>
                </a:ln>
                <a:solidFill>
                  <a:sysClr val="windowText" lastClr="000000"/>
                </a:solidFill>
                <a:effectLst/>
                <a:uLnTx/>
                <a:uFillTx/>
                <a:latin typeface="Calibri"/>
                <a:cs typeface="Calibri"/>
              </a:rPr>
              <a:t> Assistance</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Provider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p:nvPr/>
        </p:nvSpPr>
        <p:spPr>
          <a:xfrm>
            <a:off x="3985259" y="4294632"/>
            <a:ext cx="2186940" cy="657225"/>
          </a:xfrm>
          <a:custGeom>
            <a:avLst/>
            <a:gdLst/>
            <a:ahLst/>
            <a:cxnLst/>
            <a:rect l="l" t="t" r="r" b="b"/>
            <a:pathLst>
              <a:path w="2186940" h="657225">
                <a:moveTo>
                  <a:pt x="0" y="0"/>
                </a:moveTo>
                <a:lnTo>
                  <a:pt x="2186940" y="0"/>
                </a:lnTo>
                <a:lnTo>
                  <a:pt x="2186940" y="656844"/>
                </a:lnTo>
                <a:lnTo>
                  <a:pt x="0" y="656844"/>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4300759" y="4235248"/>
            <a:ext cx="1556385" cy="675005"/>
          </a:xfrm>
          <a:prstGeom prst="rect">
            <a:avLst/>
          </a:prstGeom>
        </p:spPr>
        <p:txBody>
          <a:bodyPr vert="horz" wrap="square" lIns="0" tIns="78740" rIns="0" bIns="0" rtlCol="0">
            <a:spAutoFit/>
          </a:bodyPr>
          <a:lstStyle/>
          <a:p>
            <a:pPr marL="323215" marR="0" lvl="0" indent="0" defTabSz="914400" eaLnBrk="1" fontAlgn="auto" latinLnBrk="0" hangingPunct="1">
              <a:lnSpc>
                <a:spcPct val="100000"/>
              </a:lnSpc>
              <a:spcBef>
                <a:spcPts val="62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Dr.</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Jesse</a:t>
            </a:r>
            <a:r>
              <a:rPr kumimoji="0" sz="1200" b="1" i="0" u="none" strike="noStrike" kern="0" cap="none" spc="-2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Crete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377825" defTabSz="914400" eaLnBrk="1" fontAlgn="auto" latinLnBrk="0" hangingPunct="1">
              <a:lnSpc>
                <a:spcPct val="127000"/>
              </a:lnSpc>
              <a:spcBef>
                <a:spcPts val="10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Orange</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County </a:t>
            </a:r>
            <a:r>
              <a:rPr kumimoji="0" sz="1000" b="0" i="0" u="none" strike="noStrike" kern="0" cap="none" spc="0" normalizeH="0" baseline="0" noProof="0" dirty="0">
                <a:ln>
                  <a:noFill/>
                </a:ln>
                <a:solidFill>
                  <a:sysClr val="windowText" lastClr="000000"/>
                </a:solidFill>
                <a:effectLst/>
                <a:uLnTx/>
                <a:uFillTx/>
                <a:latin typeface="Calibri"/>
                <a:cs typeface="Calibri"/>
              </a:rPr>
              <a:t>Director,</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Center</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of</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Excellence</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p:nvPr/>
        </p:nvSpPr>
        <p:spPr>
          <a:xfrm>
            <a:off x="3884676" y="5209032"/>
            <a:ext cx="2912745" cy="1490980"/>
          </a:xfrm>
          <a:custGeom>
            <a:avLst/>
            <a:gdLst/>
            <a:ahLst/>
            <a:cxnLst/>
            <a:rect l="l" t="t" r="r" b="b"/>
            <a:pathLst>
              <a:path w="2912745" h="1490979">
                <a:moveTo>
                  <a:pt x="0" y="0"/>
                </a:moveTo>
                <a:lnTo>
                  <a:pt x="2388107" y="0"/>
                </a:lnTo>
                <a:lnTo>
                  <a:pt x="2388107" y="615696"/>
                </a:lnTo>
                <a:lnTo>
                  <a:pt x="0" y="615696"/>
                </a:lnTo>
                <a:lnTo>
                  <a:pt x="0" y="0"/>
                </a:lnTo>
                <a:close/>
              </a:path>
              <a:path w="2912745" h="1490979">
                <a:moveTo>
                  <a:pt x="597408" y="874776"/>
                </a:moveTo>
                <a:lnTo>
                  <a:pt x="2912364" y="874776"/>
                </a:lnTo>
                <a:lnTo>
                  <a:pt x="2912364" y="1490472"/>
                </a:lnTo>
                <a:lnTo>
                  <a:pt x="597408" y="1490472"/>
                </a:lnTo>
                <a:lnTo>
                  <a:pt x="597408" y="874776"/>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4001930" y="5128621"/>
            <a:ext cx="2644140" cy="1550035"/>
          </a:xfrm>
          <a:prstGeom prst="rect">
            <a:avLst/>
          </a:prstGeom>
        </p:spPr>
        <p:txBody>
          <a:bodyPr vert="horz" wrap="square" lIns="0" tIns="71120" rIns="0" bIns="0" rtlCol="0">
            <a:spAutoFit/>
          </a:bodyPr>
          <a:lstStyle/>
          <a:p>
            <a:pPr marL="0" marR="482600" lvl="0" indent="0" algn="ctr" defTabSz="914400" eaLnBrk="1" fontAlgn="auto" latinLnBrk="0" hangingPunct="1">
              <a:lnSpc>
                <a:spcPct val="100000"/>
              </a:lnSpc>
              <a:spcBef>
                <a:spcPts val="56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Jacob</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Poore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0" marR="481965" lvl="0" indent="0" algn="ctr" defTabSz="914400" eaLnBrk="1" fontAlgn="auto" latinLnBrk="0" hangingPunct="1">
              <a:lnSpc>
                <a:spcPct val="100000"/>
              </a:lnSpc>
              <a:spcBef>
                <a:spcPts val="415"/>
              </a:spcBef>
              <a:spcAft>
                <a:spcPts val="0"/>
              </a:spcAft>
              <a:buClrTx/>
              <a:buSzTx/>
              <a:buFontTx/>
              <a:buNone/>
              <a:tabLst/>
              <a:defRPr/>
            </a:pPr>
            <a:r>
              <a:rPr kumimoji="0" sz="1050" b="0" i="0" u="none" strike="noStrike" kern="0" cap="none" spc="0" normalizeH="0" baseline="0" noProof="0" dirty="0">
                <a:ln>
                  <a:noFill/>
                </a:ln>
                <a:solidFill>
                  <a:sysClr val="windowText" lastClr="000000"/>
                </a:solidFill>
                <a:effectLst/>
                <a:uLnTx/>
                <a:uFillTx/>
                <a:latin typeface="Calibri"/>
                <a:cs typeface="Calibri"/>
              </a:rPr>
              <a:t>Orange</a:t>
            </a:r>
            <a:r>
              <a:rPr kumimoji="0" sz="1050" b="0" i="0" u="none" strike="noStrike" kern="0" cap="none" spc="-3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County</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0" marR="481965" lvl="0" indent="0" algn="ctr" defTabSz="914400" eaLnBrk="1" fontAlgn="auto" latinLnBrk="0" hangingPunct="1">
              <a:lnSpc>
                <a:spcPct val="100000"/>
              </a:lnSpc>
              <a:spcBef>
                <a:spcPts val="350"/>
              </a:spcBef>
              <a:spcAft>
                <a:spcPts val="0"/>
              </a:spcAft>
              <a:buClrTx/>
              <a:buSzTx/>
              <a:buFontTx/>
              <a:buNone/>
              <a:tabLst/>
              <a:defRPr/>
            </a:pPr>
            <a:r>
              <a:rPr kumimoji="0" sz="1050" b="0" i="0" u="none" strike="noStrike" kern="0" cap="none" spc="0" normalizeH="0" baseline="0" noProof="0" dirty="0">
                <a:ln>
                  <a:noFill/>
                </a:ln>
                <a:solidFill>
                  <a:sysClr val="windowText" lastClr="000000"/>
                </a:solidFill>
                <a:effectLst/>
                <a:uLnTx/>
                <a:uFillTx/>
                <a:latin typeface="Calibri"/>
                <a:cs typeface="Calibri"/>
              </a:rPr>
              <a:t>Assistant</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Director,</a:t>
            </a:r>
            <a:r>
              <a:rPr kumimoji="0" sz="1050" b="0" i="0" u="none" strike="noStrike" kern="0" cap="none" spc="-5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Center</a:t>
            </a:r>
            <a:r>
              <a:rPr kumimoji="0" sz="1050" b="0" i="0" u="none" strike="noStrike" kern="0" cap="none" spc="-4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of</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Excellence</a:t>
            </a:r>
            <a:endParaRPr kumimoji="0" sz="105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Calibri"/>
              <a:cs typeface="Calibri"/>
            </a:endParaRPr>
          </a:p>
          <a:p>
            <a:pPr marL="630555" marR="0" lvl="0" indent="0" algn="ctr" defTabSz="914400" eaLnBrk="1" fontAlgn="auto" latinLnBrk="0" hangingPunct="1">
              <a:lnSpc>
                <a:spcPct val="100000"/>
              </a:lnSpc>
              <a:spcBef>
                <a:spcPts val="5"/>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TBC</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629920" marR="0" lvl="0" indent="0" algn="ctr" defTabSz="914400" eaLnBrk="1" fontAlgn="auto" latinLnBrk="0" hangingPunct="1">
              <a:lnSpc>
                <a:spcPct val="100000"/>
              </a:lnSpc>
              <a:spcBef>
                <a:spcPts val="42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Orange</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County</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629920" marR="0" lvl="0" indent="0" algn="ctr" defTabSz="914400" eaLnBrk="1" fontAlgn="auto" latinLnBrk="0" hangingPunct="1">
              <a:lnSpc>
                <a:spcPct val="100000"/>
              </a:lnSpc>
              <a:spcBef>
                <a:spcPts val="32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Research</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Analyst,</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Center</a:t>
            </a:r>
            <a:r>
              <a:rPr kumimoji="0" sz="1000" b="0" i="0" u="none" strike="noStrike" kern="0" cap="none" spc="-1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of</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Excellence</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p:nvPr/>
        </p:nvSpPr>
        <p:spPr>
          <a:xfrm>
            <a:off x="6431279" y="4294632"/>
            <a:ext cx="2045335" cy="723900"/>
          </a:xfrm>
          <a:custGeom>
            <a:avLst/>
            <a:gdLst/>
            <a:ahLst/>
            <a:cxnLst/>
            <a:rect l="l" t="t" r="r" b="b"/>
            <a:pathLst>
              <a:path w="2045334" h="723900">
                <a:moveTo>
                  <a:pt x="0" y="0"/>
                </a:moveTo>
                <a:lnTo>
                  <a:pt x="2045207" y="0"/>
                </a:lnTo>
                <a:lnTo>
                  <a:pt x="2045207" y="723900"/>
                </a:lnTo>
                <a:lnTo>
                  <a:pt x="0" y="723900"/>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txBox="1"/>
          <p:nvPr/>
        </p:nvSpPr>
        <p:spPr>
          <a:xfrm>
            <a:off x="6587027" y="4295669"/>
            <a:ext cx="1731010" cy="619760"/>
          </a:xfrm>
          <a:prstGeom prst="rect">
            <a:avLst/>
          </a:prstGeom>
        </p:spPr>
        <p:txBody>
          <a:bodyPr vert="horz" wrap="square" lIns="0" tIns="78740" rIns="0" bIns="0" rtlCol="0">
            <a:spAutoFit/>
          </a:bodyPr>
          <a:lstStyle/>
          <a:p>
            <a:pPr marL="0" marR="0" lvl="0" indent="0" algn="ctr" defTabSz="914400" eaLnBrk="1" fontAlgn="auto" latinLnBrk="0" hangingPunct="1">
              <a:lnSpc>
                <a:spcPct val="100000"/>
              </a:lnSpc>
              <a:spcBef>
                <a:spcPts val="62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Jorge</a:t>
            </a:r>
            <a:r>
              <a:rPr kumimoji="0" sz="1200" b="1" i="0" u="none" strike="noStrike" kern="0" cap="none" spc="-3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Saucedo</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Daniel</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ts val="1090"/>
              </a:lnSpc>
              <a:spcBef>
                <a:spcPts val="55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Talent</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Development</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 </a:t>
            </a:r>
            <a:r>
              <a:rPr kumimoji="0" sz="1000" b="0" i="0" u="none" strike="noStrike" kern="0" cap="none" spc="-10" normalizeH="0" baseline="0" noProof="0" dirty="0">
                <a:ln>
                  <a:noFill/>
                </a:ln>
                <a:solidFill>
                  <a:sysClr val="windowText" lastClr="000000"/>
                </a:solidFill>
                <a:effectLst/>
                <a:uLnTx/>
                <a:uFillTx/>
                <a:latin typeface="Calibri"/>
                <a:cs typeface="Calibri"/>
              </a:rPr>
              <a:t>Retention Director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p:nvPr/>
        </p:nvSpPr>
        <p:spPr>
          <a:xfrm>
            <a:off x="8735568" y="4294632"/>
            <a:ext cx="2181225" cy="664845"/>
          </a:xfrm>
          <a:custGeom>
            <a:avLst/>
            <a:gdLst/>
            <a:ahLst/>
            <a:cxnLst/>
            <a:rect l="l" t="t" r="r" b="b"/>
            <a:pathLst>
              <a:path w="2181225" h="664845">
                <a:moveTo>
                  <a:pt x="0" y="0"/>
                </a:moveTo>
                <a:lnTo>
                  <a:pt x="2180844" y="0"/>
                </a:lnTo>
                <a:lnTo>
                  <a:pt x="2180844" y="664464"/>
                </a:lnTo>
                <a:lnTo>
                  <a:pt x="0" y="664464"/>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8984408" y="4266103"/>
            <a:ext cx="1682114" cy="619760"/>
          </a:xfrm>
          <a:prstGeom prst="rect">
            <a:avLst/>
          </a:prstGeom>
        </p:spPr>
        <p:txBody>
          <a:bodyPr vert="horz" wrap="square" lIns="0" tIns="78740" rIns="0" bIns="0" rtlCol="0">
            <a:spAutoFit/>
          </a:bodyPr>
          <a:lstStyle/>
          <a:p>
            <a:pPr marL="0" marR="0" lvl="0" indent="0" algn="ctr" defTabSz="914400" eaLnBrk="1" fontAlgn="auto" latinLnBrk="0" hangingPunct="1">
              <a:lnSpc>
                <a:spcPct val="100000"/>
              </a:lnSpc>
              <a:spcBef>
                <a:spcPts val="62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TBC</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ts val="1090"/>
              </a:lnSpc>
              <a:spcBef>
                <a:spcPts val="55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Regional</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Workforce</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4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Employer </a:t>
            </a:r>
            <a:r>
              <a:rPr kumimoji="0" sz="1000" b="0" i="0" u="none" strike="noStrike" kern="0" cap="none" spc="0" normalizeH="0" baseline="0" noProof="0" dirty="0">
                <a:ln>
                  <a:noFill/>
                </a:ln>
                <a:solidFill>
                  <a:sysClr val="windowText" lastClr="000000"/>
                </a:solidFill>
                <a:effectLst/>
                <a:uLnTx/>
                <a:uFillTx/>
                <a:latin typeface="Calibri"/>
                <a:cs typeface="Calibri"/>
              </a:rPr>
              <a:t>Engagement</a:t>
            </a:r>
            <a:r>
              <a:rPr kumimoji="0" sz="1000" b="0" i="0" u="none" strike="noStrike" kern="0" cap="none" spc="-6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Director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25" name="object 25"/>
          <p:cNvGrpSpPr/>
          <p:nvPr/>
        </p:nvGrpSpPr>
        <p:grpSpPr>
          <a:xfrm>
            <a:off x="3579621" y="2308605"/>
            <a:ext cx="2338705" cy="685165"/>
            <a:chOff x="3579621" y="2308605"/>
            <a:chExt cx="2338705" cy="685165"/>
          </a:xfrm>
        </p:grpSpPr>
        <p:sp>
          <p:nvSpPr>
            <p:cNvPr id="26" name="object 26"/>
            <p:cNvSpPr/>
            <p:nvPr/>
          </p:nvSpPr>
          <p:spPr>
            <a:xfrm>
              <a:off x="3585971" y="2314955"/>
              <a:ext cx="2326005" cy="672465"/>
            </a:xfrm>
            <a:custGeom>
              <a:avLst/>
              <a:gdLst/>
              <a:ahLst/>
              <a:cxnLst/>
              <a:rect l="l" t="t" r="r" b="b"/>
              <a:pathLst>
                <a:path w="2326004" h="672464">
                  <a:moveTo>
                    <a:pt x="2325624" y="0"/>
                  </a:moveTo>
                  <a:lnTo>
                    <a:pt x="0" y="0"/>
                  </a:lnTo>
                  <a:lnTo>
                    <a:pt x="0" y="672084"/>
                  </a:lnTo>
                  <a:lnTo>
                    <a:pt x="2325624" y="672084"/>
                  </a:lnTo>
                  <a:lnTo>
                    <a:pt x="232562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3585971" y="2314955"/>
              <a:ext cx="2326005" cy="672465"/>
            </a:xfrm>
            <a:custGeom>
              <a:avLst/>
              <a:gdLst/>
              <a:ahLst/>
              <a:cxnLst/>
              <a:rect l="l" t="t" r="r" b="b"/>
              <a:pathLst>
                <a:path w="2326004" h="672464">
                  <a:moveTo>
                    <a:pt x="0" y="0"/>
                  </a:moveTo>
                  <a:lnTo>
                    <a:pt x="2325624" y="0"/>
                  </a:lnTo>
                  <a:lnTo>
                    <a:pt x="2325624" y="672084"/>
                  </a:lnTo>
                  <a:lnTo>
                    <a:pt x="0" y="672084"/>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4204582" y="2363916"/>
            <a:ext cx="1087120" cy="480059"/>
          </a:xfrm>
          <a:prstGeom prst="rect">
            <a:avLst/>
          </a:prstGeom>
        </p:spPr>
        <p:txBody>
          <a:bodyPr vert="horz" wrap="square" lIns="0" tIns="71120" rIns="0" bIns="0" rtlCol="0">
            <a:spAutoFit/>
          </a:bodyPr>
          <a:lstStyle/>
          <a:p>
            <a:pPr marL="56515" marR="0" lvl="0" indent="0" defTabSz="914400" eaLnBrk="1" fontAlgn="auto" latinLnBrk="0" hangingPunct="1">
              <a:lnSpc>
                <a:spcPct val="100000"/>
              </a:lnSpc>
              <a:spcBef>
                <a:spcPts val="56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Maria </a:t>
            </a:r>
            <a:r>
              <a:rPr kumimoji="0" sz="1200" b="1" i="0" u="none" strike="noStrike" kern="0" cap="none" spc="-10" normalizeH="0" baseline="0" noProof="0" dirty="0">
                <a:ln>
                  <a:noFill/>
                </a:ln>
                <a:solidFill>
                  <a:sysClr val="windowText" lastClr="000000"/>
                </a:solidFill>
                <a:effectLst/>
                <a:uLnTx/>
                <a:uFillTx/>
                <a:latin typeface="Calibri"/>
                <a:cs typeface="Calibri"/>
              </a:rPr>
              <a:t>Madrigal</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415"/>
              </a:spcBef>
              <a:spcAft>
                <a:spcPts val="0"/>
              </a:spcAft>
              <a:buClrTx/>
              <a:buSzTx/>
              <a:buFontTx/>
              <a:buNone/>
              <a:tabLst/>
              <a:defRPr/>
            </a:pPr>
            <a:r>
              <a:rPr kumimoji="0" sz="1050" b="0" i="0" u="none" strike="noStrike" kern="0" cap="none" spc="0" normalizeH="0" baseline="0" noProof="0" dirty="0">
                <a:ln>
                  <a:noFill/>
                </a:ln>
                <a:solidFill>
                  <a:sysClr val="windowText" lastClr="000000"/>
                </a:solidFill>
                <a:effectLst/>
                <a:uLnTx/>
                <a:uFillTx/>
                <a:latin typeface="Calibri"/>
                <a:cs typeface="Calibri"/>
              </a:rPr>
              <a:t>Executive</a:t>
            </a:r>
            <a:r>
              <a:rPr kumimoji="0" sz="1050" b="0" i="0" u="none" strike="noStrike" kern="0" cap="none" spc="-50"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Secretary</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grpSp>
        <p:nvGrpSpPr>
          <p:cNvPr id="29" name="object 29"/>
          <p:cNvGrpSpPr/>
          <p:nvPr/>
        </p:nvGrpSpPr>
        <p:grpSpPr>
          <a:xfrm>
            <a:off x="6412738" y="2403094"/>
            <a:ext cx="1806575" cy="744220"/>
            <a:chOff x="6412738" y="2403094"/>
            <a:chExt cx="1806575" cy="744220"/>
          </a:xfrm>
        </p:grpSpPr>
        <p:sp>
          <p:nvSpPr>
            <p:cNvPr id="30" name="object 30"/>
            <p:cNvSpPr/>
            <p:nvPr/>
          </p:nvSpPr>
          <p:spPr>
            <a:xfrm>
              <a:off x="6419088" y="2409444"/>
              <a:ext cx="1793875" cy="731520"/>
            </a:xfrm>
            <a:custGeom>
              <a:avLst/>
              <a:gdLst/>
              <a:ahLst/>
              <a:cxnLst/>
              <a:rect l="l" t="t" r="r" b="b"/>
              <a:pathLst>
                <a:path w="1793875" h="731519">
                  <a:moveTo>
                    <a:pt x="1793748" y="0"/>
                  </a:moveTo>
                  <a:lnTo>
                    <a:pt x="0" y="0"/>
                  </a:lnTo>
                  <a:lnTo>
                    <a:pt x="0" y="731520"/>
                  </a:lnTo>
                  <a:lnTo>
                    <a:pt x="1793748" y="731520"/>
                  </a:lnTo>
                  <a:lnTo>
                    <a:pt x="17937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6419088" y="2409444"/>
              <a:ext cx="1793875" cy="731520"/>
            </a:xfrm>
            <a:custGeom>
              <a:avLst/>
              <a:gdLst/>
              <a:ahLst/>
              <a:cxnLst/>
              <a:rect l="l" t="t" r="r" b="b"/>
              <a:pathLst>
                <a:path w="1793875" h="731519">
                  <a:moveTo>
                    <a:pt x="0" y="0"/>
                  </a:moveTo>
                  <a:lnTo>
                    <a:pt x="1793748" y="0"/>
                  </a:lnTo>
                  <a:lnTo>
                    <a:pt x="1793748" y="731520"/>
                  </a:lnTo>
                  <a:lnTo>
                    <a:pt x="0" y="731520"/>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p:nvPr/>
        </p:nvSpPr>
        <p:spPr>
          <a:xfrm>
            <a:off x="6667050" y="2484775"/>
            <a:ext cx="1296035" cy="481330"/>
          </a:xfrm>
          <a:prstGeom prst="rect">
            <a:avLst/>
          </a:prstGeom>
        </p:spPr>
        <p:txBody>
          <a:bodyPr vert="horz" wrap="square" lIns="0" tIns="78740" rIns="0" bIns="0" rtlCol="0">
            <a:spAutoFit/>
          </a:bodyPr>
          <a:lstStyle/>
          <a:p>
            <a:pPr marL="0" marR="0" lvl="0" indent="0" algn="ctr" defTabSz="914400" eaLnBrk="1" fontAlgn="auto" latinLnBrk="0" hangingPunct="1">
              <a:lnSpc>
                <a:spcPct val="100000"/>
              </a:lnSpc>
              <a:spcBef>
                <a:spcPts val="62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Marbella</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Ruiz</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42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Calibri"/>
                <a:cs typeface="Calibri"/>
              </a:rPr>
              <a:t>Administrative</a:t>
            </a:r>
            <a:r>
              <a:rPr kumimoji="0" sz="1000" b="0" i="0" u="none" strike="noStrike" kern="0" cap="none" spc="6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Secretary</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33" name="object 33"/>
          <p:cNvGrpSpPr/>
          <p:nvPr/>
        </p:nvGrpSpPr>
        <p:grpSpPr>
          <a:xfrm>
            <a:off x="3613403" y="3101339"/>
            <a:ext cx="2304415" cy="655320"/>
            <a:chOff x="3613403" y="3101339"/>
            <a:chExt cx="2304415" cy="655320"/>
          </a:xfrm>
        </p:grpSpPr>
        <p:sp>
          <p:nvSpPr>
            <p:cNvPr id="34" name="object 34"/>
            <p:cNvSpPr/>
            <p:nvPr/>
          </p:nvSpPr>
          <p:spPr>
            <a:xfrm>
              <a:off x="3619499" y="3107435"/>
              <a:ext cx="2292350" cy="643255"/>
            </a:xfrm>
            <a:custGeom>
              <a:avLst/>
              <a:gdLst/>
              <a:ahLst/>
              <a:cxnLst/>
              <a:rect l="l" t="t" r="r" b="b"/>
              <a:pathLst>
                <a:path w="2292350" h="643254">
                  <a:moveTo>
                    <a:pt x="2292096" y="0"/>
                  </a:moveTo>
                  <a:lnTo>
                    <a:pt x="0" y="0"/>
                  </a:lnTo>
                  <a:lnTo>
                    <a:pt x="0" y="643127"/>
                  </a:lnTo>
                  <a:lnTo>
                    <a:pt x="2292096" y="643127"/>
                  </a:lnTo>
                  <a:lnTo>
                    <a:pt x="229209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3619499" y="3107435"/>
              <a:ext cx="2292350" cy="643255"/>
            </a:xfrm>
            <a:custGeom>
              <a:avLst/>
              <a:gdLst/>
              <a:ahLst/>
              <a:cxnLst/>
              <a:rect l="l" t="t" r="r" b="b"/>
              <a:pathLst>
                <a:path w="2292350" h="643254">
                  <a:moveTo>
                    <a:pt x="0" y="0"/>
                  </a:moveTo>
                  <a:lnTo>
                    <a:pt x="2292096" y="0"/>
                  </a:lnTo>
                  <a:lnTo>
                    <a:pt x="2292096" y="643127"/>
                  </a:lnTo>
                  <a:lnTo>
                    <a:pt x="0" y="643127"/>
                  </a:lnTo>
                  <a:lnTo>
                    <a:pt x="0" y="0"/>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4128430" y="3140073"/>
            <a:ext cx="1274445" cy="492125"/>
          </a:xfrm>
          <a:prstGeom prst="rect">
            <a:avLst/>
          </a:prstGeom>
        </p:spPr>
        <p:txBody>
          <a:bodyPr vert="horz" wrap="square" lIns="0" tIns="62865" rIns="0" bIns="0" rtlCol="0">
            <a:spAutoFit/>
          </a:bodyPr>
          <a:lstStyle/>
          <a:p>
            <a:pPr marL="0" marR="0" lvl="0" indent="0" algn="ctr" defTabSz="914400" eaLnBrk="1" fontAlgn="auto" latinLnBrk="0" hangingPunct="1">
              <a:lnSpc>
                <a:spcPct val="100000"/>
              </a:lnSpc>
              <a:spcBef>
                <a:spcPts val="49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Lorena</a:t>
            </a:r>
            <a:r>
              <a:rPr kumimoji="0" sz="1200" b="1" i="0" u="none" strike="noStrike" kern="0" cap="none" spc="-4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Ruiz</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395"/>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Calibri"/>
                <a:cs typeface="Calibri"/>
              </a:rPr>
              <a:t>Administrative</a:t>
            </a:r>
            <a:r>
              <a:rPr kumimoji="0" sz="1200" b="0" i="0" u="none" strike="noStrike" kern="0" cap="none" spc="60" normalizeH="0" baseline="0" noProof="0" dirty="0">
                <a:ln>
                  <a:noFill/>
                </a:ln>
                <a:solidFill>
                  <a:sysClr val="windowText" lastClr="000000"/>
                </a:solidFill>
                <a:effectLst/>
                <a:uLnTx/>
                <a:uFillTx/>
                <a:latin typeface="Calibri"/>
                <a:cs typeface="Calibri"/>
              </a:rPr>
              <a:t> </a:t>
            </a:r>
            <a:r>
              <a:rPr kumimoji="0" sz="1200" b="0" i="0" u="none" strike="noStrike" kern="0" cap="none" spc="-10" normalizeH="0" baseline="0" noProof="0" dirty="0">
                <a:ln>
                  <a:noFill/>
                </a:ln>
                <a:solidFill>
                  <a:sysClr val="windowText" lastClr="000000"/>
                </a:solidFill>
                <a:effectLst/>
                <a:uLnTx/>
                <a:uFillTx/>
                <a:latin typeface="Calibri"/>
                <a:cs typeface="Calibri"/>
              </a:rPr>
              <a:t>Clerk</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4295" rIns="0" bIns="0" rtlCol="0">
            <a:spAutoFit/>
          </a:bodyPr>
          <a:lstStyle/>
          <a:p>
            <a:pPr marL="2544445" marR="5080" indent="-1155700">
              <a:lnSpc>
                <a:spcPts val="3890"/>
              </a:lnSpc>
              <a:spcBef>
                <a:spcPts val="585"/>
              </a:spcBef>
            </a:pPr>
            <a:r>
              <a:rPr sz="3600" spc="495" dirty="0">
                <a:latin typeface="Georgia"/>
                <a:cs typeface="Georgia"/>
              </a:rPr>
              <a:t>Regional</a:t>
            </a:r>
            <a:r>
              <a:rPr sz="3600" spc="120" dirty="0">
                <a:latin typeface="Georgia"/>
                <a:cs typeface="Georgia"/>
              </a:rPr>
              <a:t> </a:t>
            </a:r>
            <a:r>
              <a:rPr sz="3600" spc="635" dirty="0">
                <a:latin typeface="Georgia"/>
                <a:cs typeface="Georgia"/>
              </a:rPr>
              <a:t>Collaboration</a:t>
            </a:r>
            <a:r>
              <a:rPr sz="3600" spc="105" dirty="0">
                <a:latin typeface="Georgia"/>
                <a:cs typeface="Georgia"/>
              </a:rPr>
              <a:t> </a:t>
            </a:r>
            <a:r>
              <a:rPr sz="3600" spc="480" dirty="0">
                <a:latin typeface="Georgia"/>
                <a:cs typeface="Georgia"/>
              </a:rPr>
              <a:t>and </a:t>
            </a:r>
            <a:r>
              <a:rPr sz="3600" spc="575" dirty="0">
                <a:latin typeface="Georgia"/>
                <a:cs typeface="Georgia"/>
              </a:rPr>
              <a:t>Coordination</a:t>
            </a:r>
            <a:r>
              <a:rPr sz="3600" spc="65" dirty="0">
                <a:latin typeface="Georgia"/>
                <a:cs typeface="Georgia"/>
              </a:rPr>
              <a:t> </a:t>
            </a:r>
            <a:r>
              <a:rPr sz="3600" spc="625" dirty="0">
                <a:latin typeface="Georgia"/>
                <a:cs typeface="Georgia"/>
              </a:rPr>
              <a:t>Grant</a:t>
            </a:r>
            <a:endParaRPr sz="3600">
              <a:latin typeface="Georgia"/>
              <a:cs typeface="Georgia"/>
            </a:endParaRPr>
          </a:p>
        </p:txBody>
      </p:sp>
      <p:sp>
        <p:nvSpPr>
          <p:cNvPr id="3" name="object 3"/>
          <p:cNvSpPr txBox="1"/>
          <p:nvPr/>
        </p:nvSpPr>
        <p:spPr>
          <a:xfrm>
            <a:off x="4429157" y="1639893"/>
            <a:ext cx="3333750"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dirty="0">
                <a:ln>
                  <a:noFill/>
                </a:ln>
                <a:solidFill>
                  <a:sysClr val="windowText" lastClr="000000"/>
                </a:solidFill>
                <a:effectLst/>
                <a:uLnTx/>
                <a:uFillTx/>
                <a:latin typeface="Calibri"/>
                <a:cs typeface="Calibri"/>
              </a:rPr>
              <a:t>Two</a:t>
            </a:r>
            <a:r>
              <a:rPr kumimoji="0" sz="3600" b="1" i="0" u="none" strike="noStrike" kern="0" cap="none" spc="-140" normalizeH="0" baseline="0" noProof="0" dirty="0">
                <a:ln>
                  <a:noFill/>
                </a:ln>
                <a:solidFill>
                  <a:sysClr val="windowText" lastClr="000000"/>
                </a:solidFill>
                <a:effectLst/>
                <a:uLnTx/>
                <a:uFillTx/>
                <a:latin typeface="Calibri"/>
                <a:cs typeface="Calibri"/>
              </a:rPr>
              <a:t> </a:t>
            </a:r>
            <a:r>
              <a:rPr kumimoji="0" sz="3600" b="1" i="0" u="none" strike="noStrike" kern="0" cap="none" spc="-10" normalizeH="0" baseline="0" noProof="0" dirty="0">
                <a:ln>
                  <a:noFill/>
                </a:ln>
                <a:solidFill>
                  <a:sysClr val="windowText" lastClr="000000"/>
                </a:solidFill>
                <a:effectLst/>
                <a:uLnTx/>
                <a:uFillTx/>
                <a:latin typeface="Calibri"/>
                <a:cs typeface="Calibri"/>
              </a:rPr>
              <a:t>Components</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4" name="object 4"/>
          <p:cNvGraphicFramePr>
            <a:graphicFrameLocks noGrp="1"/>
          </p:cNvGraphicFramePr>
          <p:nvPr/>
        </p:nvGraphicFramePr>
        <p:xfrm>
          <a:off x="270739" y="2303197"/>
          <a:ext cx="11638280" cy="3032754"/>
        </p:xfrm>
        <a:graphic>
          <a:graphicData uri="http://schemas.openxmlformats.org/drawingml/2006/table">
            <a:tbl>
              <a:tblPr firstRow="1" bandRow="1">
                <a:tableStyleId>{2D5ABB26-0587-4C30-8999-92F81FD0307C}</a:tableStyleId>
              </a:tblPr>
              <a:tblGrid>
                <a:gridCol w="5819140">
                  <a:extLst>
                    <a:ext uri="{9D8B030D-6E8A-4147-A177-3AD203B41FA5}">
                      <a16:colId xmlns:a16="http://schemas.microsoft.com/office/drawing/2014/main" val="20000"/>
                    </a:ext>
                  </a:extLst>
                </a:gridCol>
                <a:gridCol w="5819140">
                  <a:extLst>
                    <a:ext uri="{9D8B030D-6E8A-4147-A177-3AD203B41FA5}">
                      <a16:colId xmlns:a16="http://schemas.microsoft.com/office/drawing/2014/main" val="20001"/>
                    </a:ext>
                  </a:extLst>
                </a:gridCol>
              </a:tblGrid>
              <a:tr h="505459">
                <a:tc>
                  <a:txBody>
                    <a:bodyPr/>
                    <a:lstStyle/>
                    <a:p>
                      <a:pPr marL="90805">
                        <a:lnSpc>
                          <a:spcPct val="100000"/>
                        </a:lnSpc>
                        <a:spcBef>
                          <a:spcPts val="395"/>
                        </a:spcBef>
                      </a:pPr>
                      <a:r>
                        <a:rPr sz="2400" b="1" dirty="0">
                          <a:latin typeface="Calibri"/>
                          <a:cs typeface="Calibri"/>
                        </a:rPr>
                        <a:t>Regional</a:t>
                      </a:r>
                      <a:r>
                        <a:rPr sz="2400" b="1" spc="-60" dirty="0">
                          <a:latin typeface="Calibri"/>
                          <a:cs typeface="Calibri"/>
                        </a:rPr>
                        <a:t> </a:t>
                      </a:r>
                      <a:r>
                        <a:rPr sz="2400" b="1" spc="-10" dirty="0">
                          <a:latin typeface="Calibri"/>
                          <a:cs typeface="Calibri"/>
                        </a:rPr>
                        <a:t>Collaboration/Coordination</a:t>
                      </a:r>
                      <a:endParaRPr sz="2400">
                        <a:latin typeface="Calibri"/>
                        <a:cs typeface="Calibri"/>
                      </a:endParaRPr>
                    </a:p>
                  </a:txBody>
                  <a:tcPr marL="0" marR="0" marT="501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1440">
                        <a:lnSpc>
                          <a:spcPct val="100000"/>
                        </a:lnSpc>
                        <a:spcBef>
                          <a:spcPts val="395"/>
                        </a:spcBef>
                      </a:pPr>
                      <a:r>
                        <a:rPr sz="2400" b="1" dirty="0">
                          <a:latin typeface="Calibri"/>
                          <a:cs typeface="Calibri"/>
                        </a:rPr>
                        <a:t>Employer</a:t>
                      </a:r>
                      <a:r>
                        <a:rPr sz="2400" b="1" spc="-70" dirty="0">
                          <a:latin typeface="Calibri"/>
                          <a:cs typeface="Calibri"/>
                        </a:rPr>
                        <a:t> </a:t>
                      </a:r>
                      <a:r>
                        <a:rPr sz="2400" b="1" spc="-10" dirty="0">
                          <a:latin typeface="Calibri"/>
                          <a:cs typeface="Calibri"/>
                        </a:rPr>
                        <a:t>Engagement</a:t>
                      </a:r>
                      <a:endParaRPr sz="2400">
                        <a:latin typeface="Calibri"/>
                        <a:cs typeface="Calibri"/>
                      </a:endParaRPr>
                    </a:p>
                  </a:txBody>
                  <a:tcPr marL="0" marR="0" marT="501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05459">
                <a:tc>
                  <a:txBody>
                    <a:bodyPr/>
                    <a:lstStyle/>
                    <a:p>
                      <a:pPr marL="90805">
                        <a:lnSpc>
                          <a:spcPct val="100000"/>
                        </a:lnSpc>
                        <a:spcBef>
                          <a:spcPts val="790"/>
                        </a:spcBef>
                      </a:pPr>
                      <a:r>
                        <a:rPr sz="1800" dirty="0">
                          <a:latin typeface="Calibri"/>
                          <a:cs typeface="Calibri"/>
                        </a:rPr>
                        <a:t>Employer</a:t>
                      </a:r>
                      <a:r>
                        <a:rPr sz="1800" spc="-55" dirty="0">
                          <a:latin typeface="Calibri"/>
                          <a:cs typeface="Calibri"/>
                        </a:rPr>
                        <a:t> </a:t>
                      </a:r>
                      <a:r>
                        <a:rPr sz="1800" dirty="0">
                          <a:latin typeface="Calibri"/>
                          <a:cs typeface="Calibri"/>
                        </a:rPr>
                        <a:t>Engagement</a:t>
                      </a:r>
                      <a:r>
                        <a:rPr sz="1800" spc="-55" dirty="0">
                          <a:latin typeface="Calibri"/>
                          <a:cs typeface="Calibri"/>
                        </a:rPr>
                        <a:t> </a:t>
                      </a:r>
                      <a:r>
                        <a:rPr sz="1800" dirty="0">
                          <a:latin typeface="Calibri"/>
                          <a:cs typeface="Calibri"/>
                        </a:rPr>
                        <a:t>Regional</a:t>
                      </a:r>
                      <a:r>
                        <a:rPr sz="1800" spc="-50" dirty="0">
                          <a:latin typeface="Calibri"/>
                          <a:cs typeface="Calibri"/>
                        </a:rPr>
                        <a:t> </a:t>
                      </a:r>
                      <a:r>
                        <a:rPr sz="1800" spc="-10" dirty="0">
                          <a:latin typeface="Calibri"/>
                          <a:cs typeface="Calibri"/>
                        </a:rPr>
                        <a:t>Strategy</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790"/>
                        </a:spcBef>
                      </a:pPr>
                      <a:r>
                        <a:rPr sz="1800" dirty="0">
                          <a:latin typeface="Calibri"/>
                          <a:cs typeface="Calibri"/>
                        </a:rPr>
                        <a:t>WBL,</a:t>
                      </a:r>
                      <a:r>
                        <a:rPr sz="1800" spc="-50" dirty="0">
                          <a:latin typeface="Calibri"/>
                          <a:cs typeface="Calibri"/>
                        </a:rPr>
                        <a:t> </a:t>
                      </a:r>
                      <a:r>
                        <a:rPr sz="1800" dirty="0">
                          <a:latin typeface="Calibri"/>
                          <a:cs typeface="Calibri"/>
                        </a:rPr>
                        <a:t>Apprenticeships,</a:t>
                      </a:r>
                      <a:r>
                        <a:rPr sz="1800" spc="-35" dirty="0">
                          <a:latin typeface="Calibri"/>
                          <a:cs typeface="Calibri"/>
                        </a:rPr>
                        <a:t> </a:t>
                      </a:r>
                      <a:r>
                        <a:rPr sz="1800" dirty="0">
                          <a:latin typeface="Calibri"/>
                          <a:cs typeface="Calibri"/>
                        </a:rPr>
                        <a:t>Internships,</a:t>
                      </a:r>
                      <a:r>
                        <a:rPr sz="1800" spc="-40" dirty="0">
                          <a:latin typeface="Calibri"/>
                          <a:cs typeface="Calibri"/>
                        </a:rPr>
                        <a:t> </a:t>
                      </a:r>
                      <a:r>
                        <a:rPr sz="1800" dirty="0">
                          <a:latin typeface="Calibri"/>
                          <a:cs typeface="Calibri"/>
                        </a:rPr>
                        <a:t>and</a:t>
                      </a:r>
                      <a:r>
                        <a:rPr sz="1800" spc="-40" dirty="0">
                          <a:latin typeface="Calibri"/>
                          <a:cs typeface="Calibri"/>
                        </a:rPr>
                        <a:t> </a:t>
                      </a:r>
                      <a:r>
                        <a:rPr sz="1800" dirty="0">
                          <a:latin typeface="Calibri"/>
                          <a:cs typeface="Calibri"/>
                        </a:rPr>
                        <a:t>Faculty</a:t>
                      </a:r>
                      <a:r>
                        <a:rPr sz="1800" spc="-30" dirty="0">
                          <a:latin typeface="Calibri"/>
                          <a:cs typeface="Calibri"/>
                        </a:rPr>
                        <a:t> </a:t>
                      </a:r>
                      <a:r>
                        <a:rPr sz="1800" spc="-10" dirty="0">
                          <a:latin typeface="Calibri"/>
                          <a:cs typeface="Calibri"/>
                        </a:rPr>
                        <a:t>Externships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05459">
                <a:tc>
                  <a:txBody>
                    <a:bodyPr/>
                    <a:lstStyle/>
                    <a:p>
                      <a:pPr marL="90805">
                        <a:lnSpc>
                          <a:spcPct val="100000"/>
                        </a:lnSpc>
                        <a:spcBef>
                          <a:spcPts val="790"/>
                        </a:spcBef>
                      </a:pPr>
                      <a:r>
                        <a:rPr sz="1800" dirty="0">
                          <a:latin typeface="Calibri"/>
                          <a:cs typeface="Calibri"/>
                        </a:rPr>
                        <a:t>Develop</a:t>
                      </a:r>
                      <a:r>
                        <a:rPr sz="1800" spc="-35" dirty="0">
                          <a:latin typeface="Calibri"/>
                          <a:cs typeface="Calibri"/>
                        </a:rPr>
                        <a:t> </a:t>
                      </a:r>
                      <a:r>
                        <a:rPr sz="1800" dirty="0">
                          <a:latin typeface="Calibri"/>
                          <a:cs typeface="Calibri"/>
                        </a:rPr>
                        <a:t>and</a:t>
                      </a:r>
                      <a:r>
                        <a:rPr sz="1800" spc="-20" dirty="0">
                          <a:latin typeface="Calibri"/>
                          <a:cs typeface="Calibri"/>
                        </a:rPr>
                        <a:t> </a:t>
                      </a:r>
                      <a:r>
                        <a:rPr sz="1800" dirty="0">
                          <a:latin typeface="Calibri"/>
                          <a:cs typeface="Calibri"/>
                        </a:rPr>
                        <a:t>Support</a:t>
                      </a:r>
                      <a:r>
                        <a:rPr sz="1800" spc="-25" dirty="0">
                          <a:latin typeface="Calibri"/>
                          <a:cs typeface="Calibri"/>
                        </a:rPr>
                        <a:t> </a:t>
                      </a:r>
                      <a:r>
                        <a:rPr sz="1800" dirty="0">
                          <a:latin typeface="Calibri"/>
                          <a:cs typeface="Calibri"/>
                        </a:rPr>
                        <a:t>Career</a:t>
                      </a:r>
                      <a:r>
                        <a:rPr sz="1800" spc="-30" dirty="0">
                          <a:latin typeface="Calibri"/>
                          <a:cs typeface="Calibri"/>
                        </a:rPr>
                        <a:t> </a:t>
                      </a:r>
                      <a:r>
                        <a:rPr sz="1800" spc="-10" dirty="0">
                          <a:latin typeface="Calibri"/>
                          <a:cs typeface="Calibri"/>
                        </a:rPr>
                        <a:t>Pathways</a:t>
                      </a:r>
                      <a:r>
                        <a:rPr sz="1800" spc="-25" dirty="0">
                          <a:latin typeface="Calibri"/>
                          <a:cs typeface="Calibri"/>
                        </a:rPr>
                        <a:t> </a:t>
                      </a:r>
                      <a:r>
                        <a:rPr sz="1800" spc="-10" dirty="0">
                          <a:latin typeface="Calibri"/>
                          <a:cs typeface="Calibri"/>
                        </a:rPr>
                        <a:t>Programs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790"/>
                        </a:spcBef>
                      </a:pPr>
                      <a:r>
                        <a:rPr sz="1800" dirty="0">
                          <a:latin typeface="Calibri"/>
                          <a:cs typeface="Calibri"/>
                        </a:rPr>
                        <a:t>Career</a:t>
                      </a:r>
                      <a:r>
                        <a:rPr sz="1800" spc="-25" dirty="0">
                          <a:latin typeface="Calibri"/>
                          <a:cs typeface="Calibri"/>
                        </a:rPr>
                        <a:t> </a:t>
                      </a:r>
                      <a:r>
                        <a:rPr sz="1800" spc="-10" dirty="0">
                          <a:latin typeface="Calibri"/>
                          <a:cs typeface="Calibri"/>
                        </a:rPr>
                        <a:t>Placement</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05459">
                <a:tc>
                  <a:txBody>
                    <a:bodyPr/>
                    <a:lstStyle/>
                    <a:p>
                      <a:pPr marL="90805">
                        <a:lnSpc>
                          <a:spcPct val="100000"/>
                        </a:lnSpc>
                        <a:spcBef>
                          <a:spcPts val="790"/>
                        </a:spcBef>
                      </a:pPr>
                      <a:r>
                        <a:rPr sz="1800" dirty="0">
                          <a:latin typeface="Calibri"/>
                          <a:cs typeface="Calibri"/>
                        </a:rPr>
                        <a:t>Increase</a:t>
                      </a:r>
                      <a:r>
                        <a:rPr sz="1800" spc="-30" dirty="0">
                          <a:latin typeface="Calibri"/>
                          <a:cs typeface="Calibri"/>
                        </a:rPr>
                        <a:t> </a:t>
                      </a:r>
                      <a:r>
                        <a:rPr sz="1800" spc="-10" dirty="0">
                          <a:latin typeface="Calibri"/>
                          <a:cs typeface="Calibri"/>
                        </a:rPr>
                        <a:t>Middle-</a:t>
                      </a:r>
                      <a:r>
                        <a:rPr sz="1800" dirty="0">
                          <a:latin typeface="Calibri"/>
                          <a:cs typeface="Calibri"/>
                        </a:rPr>
                        <a:t>Skill, </a:t>
                      </a:r>
                      <a:r>
                        <a:rPr sz="1800" spc="-10" dirty="0">
                          <a:latin typeface="Calibri"/>
                          <a:cs typeface="Calibri"/>
                        </a:rPr>
                        <a:t>Industry-</a:t>
                      </a:r>
                      <a:r>
                        <a:rPr sz="1800" dirty="0">
                          <a:latin typeface="Calibri"/>
                          <a:cs typeface="Calibri"/>
                        </a:rPr>
                        <a:t>Valued</a:t>
                      </a:r>
                      <a:r>
                        <a:rPr sz="1800" spc="-5" dirty="0">
                          <a:latin typeface="Calibri"/>
                          <a:cs typeface="Calibri"/>
                        </a:rPr>
                        <a:t> </a:t>
                      </a:r>
                      <a:r>
                        <a:rPr sz="1800" spc="-10" dirty="0">
                          <a:latin typeface="Calibri"/>
                          <a:cs typeface="Calibri"/>
                        </a:rPr>
                        <a:t>Credentials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790"/>
                        </a:spcBef>
                      </a:pPr>
                      <a:r>
                        <a:rPr sz="1800" dirty="0">
                          <a:latin typeface="Calibri"/>
                          <a:cs typeface="Calibri"/>
                        </a:rPr>
                        <a:t>Comprehensive</a:t>
                      </a:r>
                      <a:r>
                        <a:rPr sz="1800" spc="-30" dirty="0">
                          <a:latin typeface="Calibri"/>
                          <a:cs typeface="Calibri"/>
                        </a:rPr>
                        <a:t> </a:t>
                      </a:r>
                      <a:r>
                        <a:rPr sz="1800" dirty="0">
                          <a:latin typeface="Calibri"/>
                          <a:cs typeface="Calibri"/>
                        </a:rPr>
                        <a:t>Supports</a:t>
                      </a:r>
                      <a:r>
                        <a:rPr sz="1800" spc="-20" dirty="0">
                          <a:latin typeface="Calibri"/>
                          <a:cs typeface="Calibri"/>
                        </a:rPr>
                        <a:t> </a:t>
                      </a:r>
                      <a:r>
                        <a:rPr sz="1800" dirty="0">
                          <a:latin typeface="Calibri"/>
                          <a:cs typeface="Calibri"/>
                        </a:rPr>
                        <a:t>&amp;</a:t>
                      </a:r>
                      <a:r>
                        <a:rPr sz="1800" spc="-15" dirty="0">
                          <a:latin typeface="Calibri"/>
                          <a:cs typeface="Calibri"/>
                        </a:rPr>
                        <a:t> </a:t>
                      </a:r>
                      <a:r>
                        <a:rPr sz="1800" spc="-10" dirty="0">
                          <a:latin typeface="Calibri"/>
                          <a:cs typeface="Calibri"/>
                        </a:rPr>
                        <a:t>Pathways,</a:t>
                      </a:r>
                      <a:r>
                        <a:rPr sz="1800" spc="-25" dirty="0">
                          <a:latin typeface="Calibri"/>
                          <a:cs typeface="Calibri"/>
                        </a:rPr>
                        <a:t> </a:t>
                      </a:r>
                      <a:r>
                        <a:rPr sz="1800" dirty="0">
                          <a:latin typeface="Calibri"/>
                          <a:cs typeface="Calibri"/>
                        </a:rPr>
                        <a:t>APL,</a:t>
                      </a:r>
                      <a:r>
                        <a:rPr sz="1800" spc="-20" dirty="0">
                          <a:latin typeface="Calibri"/>
                          <a:cs typeface="Calibri"/>
                        </a:rPr>
                        <a:t> </a:t>
                      </a:r>
                      <a:r>
                        <a:rPr sz="1800" dirty="0">
                          <a:latin typeface="Calibri"/>
                          <a:cs typeface="Calibri"/>
                        </a:rPr>
                        <a:t>and</a:t>
                      </a:r>
                      <a:r>
                        <a:rPr sz="1800" spc="-20" dirty="0">
                          <a:latin typeface="Calibri"/>
                          <a:cs typeface="Calibri"/>
                        </a:rPr>
                        <a:t> </a:t>
                      </a:r>
                      <a:r>
                        <a:rPr sz="1800" spc="-10" dirty="0">
                          <a:latin typeface="Calibri"/>
                          <a:cs typeface="Calibri"/>
                        </a:rPr>
                        <a:t>Articulation</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05459">
                <a:tc>
                  <a:txBody>
                    <a:bodyPr/>
                    <a:lstStyle/>
                    <a:p>
                      <a:pPr marL="90805">
                        <a:lnSpc>
                          <a:spcPct val="100000"/>
                        </a:lnSpc>
                        <a:spcBef>
                          <a:spcPts val="790"/>
                        </a:spcBef>
                      </a:pPr>
                      <a:r>
                        <a:rPr sz="1800" spc="-25" dirty="0">
                          <a:latin typeface="Calibri"/>
                          <a:cs typeface="Calibri"/>
                        </a:rPr>
                        <a:t>Target</a:t>
                      </a:r>
                      <a:r>
                        <a:rPr sz="1800" spc="-45" dirty="0">
                          <a:latin typeface="Calibri"/>
                          <a:cs typeface="Calibri"/>
                        </a:rPr>
                        <a:t> </a:t>
                      </a:r>
                      <a:r>
                        <a:rPr sz="1800" dirty="0">
                          <a:latin typeface="Calibri"/>
                          <a:cs typeface="Calibri"/>
                        </a:rPr>
                        <a:t>Unemployed</a:t>
                      </a:r>
                      <a:r>
                        <a:rPr sz="1800" spc="-15" dirty="0">
                          <a:latin typeface="Calibri"/>
                          <a:cs typeface="Calibri"/>
                        </a:rPr>
                        <a:t> </a:t>
                      </a:r>
                      <a:r>
                        <a:rPr sz="1800" dirty="0">
                          <a:latin typeface="Calibri"/>
                          <a:cs typeface="Calibri"/>
                        </a:rPr>
                        <a:t>and</a:t>
                      </a:r>
                      <a:r>
                        <a:rPr sz="1800" spc="-20" dirty="0">
                          <a:latin typeface="Calibri"/>
                          <a:cs typeface="Calibri"/>
                        </a:rPr>
                        <a:t> </a:t>
                      </a:r>
                      <a:r>
                        <a:rPr sz="1800" spc="-10" dirty="0">
                          <a:latin typeface="Calibri"/>
                          <a:cs typeface="Calibri"/>
                        </a:rPr>
                        <a:t>Low-</a:t>
                      </a:r>
                      <a:r>
                        <a:rPr sz="1800" dirty="0">
                          <a:latin typeface="Calibri"/>
                          <a:cs typeface="Calibri"/>
                        </a:rPr>
                        <a:t>Income </a:t>
                      </a:r>
                      <a:r>
                        <a:rPr sz="1800" spc="-10" dirty="0">
                          <a:latin typeface="Calibri"/>
                          <a:cs typeface="Calibri"/>
                        </a:rPr>
                        <a:t>Residents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790"/>
                        </a:spcBef>
                      </a:pPr>
                      <a:r>
                        <a:rPr sz="1800" dirty="0">
                          <a:latin typeface="Calibri"/>
                          <a:cs typeface="Calibri"/>
                        </a:rPr>
                        <a:t>Industry</a:t>
                      </a:r>
                      <a:r>
                        <a:rPr sz="1800" spc="-50" dirty="0">
                          <a:latin typeface="Calibri"/>
                          <a:cs typeface="Calibri"/>
                        </a:rPr>
                        <a:t> </a:t>
                      </a:r>
                      <a:r>
                        <a:rPr sz="1800" spc="-10" dirty="0">
                          <a:latin typeface="Calibri"/>
                          <a:cs typeface="Calibri"/>
                        </a:rPr>
                        <a:t>Training</a:t>
                      </a:r>
                      <a:r>
                        <a:rPr sz="1800" spc="-40" dirty="0">
                          <a:latin typeface="Calibri"/>
                          <a:cs typeface="Calibri"/>
                        </a:rPr>
                        <a:t> </a:t>
                      </a:r>
                      <a:r>
                        <a:rPr sz="1800" dirty="0">
                          <a:latin typeface="Calibri"/>
                          <a:cs typeface="Calibri"/>
                        </a:rPr>
                        <a:t>and</a:t>
                      </a:r>
                      <a:r>
                        <a:rPr sz="1800" spc="-30" dirty="0">
                          <a:latin typeface="Calibri"/>
                          <a:cs typeface="Calibri"/>
                        </a:rPr>
                        <a:t> </a:t>
                      </a:r>
                      <a:r>
                        <a:rPr sz="1800" dirty="0">
                          <a:latin typeface="Calibri"/>
                          <a:cs typeface="Calibri"/>
                        </a:rPr>
                        <a:t>Education</a:t>
                      </a:r>
                      <a:r>
                        <a:rPr sz="1800" spc="-30" dirty="0">
                          <a:latin typeface="Calibri"/>
                          <a:cs typeface="Calibri"/>
                        </a:rPr>
                        <a:t> </a:t>
                      </a:r>
                      <a:r>
                        <a:rPr sz="1800" spc="-20" dirty="0">
                          <a:latin typeface="Calibri"/>
                          <a:cs typeface="Calibri"/>
                        </a:rPr>
                        <a:t>Needs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05459">
                <a:tc>
                  <a:txBody>
                    <a:bodyPr/>
                    <a:lstStyle/>
                    <a:p>
                      <a:pPr marL="90805">
                        <a:lnSpc>
                          <a:spcPct val="100000"/>
                        </a:lnSpc>
                        <a:spcBef>
                          <a:spcPts val="790"/>
                        </a:spcBef>
                      </a:pPr>
                      <a:r>
                        <a:rPr sz="1800" dirty="0">
                          <a:latin typeface="Calibri"/>
                          <a:cs typeface="Calibri"/>
                        </a:rPr>
                        <a:t>Increase</a:t>
                      </a:r>
                      <a:r>
                        <a:rPr sz="1800" spc="-50" dirty="0">
                          <a:latin typeface="Calibri"/>
                          <a:cs typeface="Calibri"/>
                        </a:rPr>
                        <a:t> </a:t>
                      </a:r>
                      <a:r>
                        <a:rPr sz="1800" dirty="0">
                          <a:latin typeface="Calibri"/>
                          <a:cs typeface="Calibri"/>
                        </a:rPr>
                        <a:t>Completions,</a:t>
                      </a:r>
                      <a:r>
                        <a:rPr sz="1800" spc="-30" dirty="0">
                          <a:latin typeface="Calibri"/>
                          <a:cs typeface="Calibri"/>
                        </a:rPr>
                        <a:t> </a:t>
                      </a:r>
                      <a:r>
                        <a:rPr sz="1800" dirty="0">
                          <a:latin typeface="Calibri"/>
                          <a:cs typeface="Calibri"/>
                        </a:rPr>
                        <a:t>Graduation</a:t>
                      </a:r>
                      <a:r>
                        <a:rPr sz="1800" spc="-40" dirty="0">
                          <a:latin typeface="Calibri"/>
                          <a:cs typeface="Calibri"/>
                        </a:rPr>
                        <a:t> </a:t>
                      </a:r>
                      <a:r>
                        <a:rPr sz="1800" dirty="0">
                          <a:latin typeface="Calibri"/>
                          <a:cs typeface="Calibri"/>
                        </a:rPr>
                        <a:t>Rates,</a:t>
                      </a:r>
                      <a:r>
                        <a:rPr sz="1800" spc="-35" dirty="0">
                          <a:latin typeface="Calibri"/>
                          <a:cs typeface="Calibri"/>
                        </a:rPr>
                        <a:t> </a:t>
                      </a:r>
                      <a:r>
                        <a:rPr sz="1800" dirty="0">
                          <a:latin typeface="Calibri"/>
                          <a:cs typeface="Calibri"/>
                        </a:rPr>
                        <a:t>and</a:t>
                      </a:r>
                      <a:r>
                        <a:rPr sz="1800" spc="-45" dirty="0">
                          <a:latin typeface="Calibri"/>
                          <a:cs typeface="Calibri"/>
                        </a:rPr>
                        <a:t> </a:t>
                      </a:r>
                      <a:r>
                        <a:rPr sz="1800" dirty="0">
                          <a:latin typeface="Calibri"/>
                          <a:cs typeface="Calibri"/>
                        </a:rPr>
                        <a:t>Reduce</a:t>
                      </a:r>
                      <a:r>
                        <a:rPr sz="1800" spc="-15" dirty="0">
                          <a:latin typeface="Calibri"/>
                          <a:cs typeface="Calibri"/>
                        </a:rPr>
                        <a:t> </a:t>
                      </a:r>
                      <a:r>
                        <a:rPr sz="1800" spc="-10" dirty="0">
                          <a:latin typeface="Calibri"/>
                          <a:cs typeface="Calibri"/>
                        </a:rPr>
                        <a:t>Units</a:t>
                      </a:r>
                      <a:endParaRPr sz="1800">
                        <a:latin typeface="Calibri"/>
                        <a:cs typeface="Calibri"/>
                      </a:endParaRPr>
                    </a:p>
                  </a:txBody>
                  <a:tcPr marL="0" marR="0" marT="1003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pSp>
        <p:nvGrpSpPr>
          <p:cNvPr id="5" name="object 5"/>
          <p:cNvGrpSpPr/>
          <p:nvPr/>
        </p:nvGrpSpPr>
        <p:grpSpPr>
          <a:xfrm>
            <a:off x="-38100" y="-38100"/>
            <a:ext cx="12268200" cy="6934200"/>
            <a:chOff x="-38100" y="-38100"/>
            <a:chExt cx="12268200" cy="6934200"/>
          </a:xfrm>
        </p:grpSpPr>
        <p:sp>
          <p:nvSpPr>
            <p:cNvPr id="6" name="object 6"/>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10247376" y="5402579"/>
              <a:ext cx="1882139" cy="1351775"/>
            </a:xfrm>
            <a:prstGeom prst="rect">
              <a:avLst/>
            </a:prstGeom>
          </p:spPr>
        </p:pic>
      </p:gr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0768" y="1743455"/>
            <a:ext cx="7114540" cy="805180"/>
          </a:xfrm>
          <a:prstGeom prst="rect">
            <a:avLst/>
          </a:prstGeom>
          <a:ln w="12192">
            <a:solidFill>
              <a:srgbClr val="EC7C30"/>
            </a:solidFill>
          </a:ln>
        </p:spPr>
        <p:txBody>
          <a:bodyPr vert="horz" wrap="square" lIns="0" tIns="112395" rIns="0" bIns="0" rtlCol="0">
            <a:spAutoFit/>
          </a:bodyPr>
          <a:lstStyle/>
          <a:p>
            <a:pPr marL="0" marR="0" lvl="0" indent="0" algn="ctr" defTabSz="914400" eaLnBrk="1" fontAlgn="auto" latinLnBrk="0" hangingPunct="1">
              <a:lnSpc>
                <a:spcPct val="100000"/>
              </a:lnSpc>
              <a:spcBef>
                <a:spcPts val="88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Governance</a:t>
            </a:r>
            <a:r>
              <a:rPr kumimoji="0" sz="1800" b="1" i="0" u="none" strike="noStrike" kern="0" cap="none" spc="-7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Council</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(Chancellors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Presidents)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4424171" y="2859023"/>
            <a:ext cx="3500754" cy="1126490"/>
          </a:xfrm>
          <a:prstGeom prst="rect">
            <a:avLst/>
          </a:prstGeom>
          <a:ln w="12192">
            <a:solidFill>
              <a:srgbClr val="5B9BD4"/>
            </a:solidFill>
          </a:ln>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1250" b="0" i="0" u="none" strike="noStrike" kern="0" cap="none" spc="0" normalizeH="0" baseline="0" noProof="0">
              <a:ln>
                <a:noFill/>
              </a:ln>
              <a:solidFill>
                <a:sysClr val="windowText" lastClr="000000"/>
              </a:solidFill>
              <a:effectLst/>
              <a:uLnTx/>
              <a:uFillTx/>
              <a:latin typeface="Times New Roman"/>
              <a:cs typeface="Times New Roman"/>
            </a:endParaRPr>
          </a:p>
          <a:p>
            <a:pPr marL="633095" marR="0" lvl="0" indent="0" defTabSz="91440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cs typeface="Calibri"/>
              </a:rPr>
              <a:t>Regional</a:t>
            </a:r>
            <a:r>
              <a:rPr kumimoji="0" sz="1600" b="1" i="0" u="none" strike="noStrike" kern="0" cap="none" spc="-55" normalizeH="0" baseline="0" noProof="0" dirty="0">
                <a:ln>
                  <a:noFill/>
                </a:ln>
                <a:solidFill>
                  <a:sysClr val="windowText" lastClr="000000"/>
                </a:solidFill>
                <a:effectLst/>
                <a:uLnTx/>
                <a:uFillTx/>
                <a:latin typeface="Calibri"/>
                <a:cs typeface="Calibri"/>
              </a:rPr>
              <a:t> </a:t>
            </a:r>
            <a:r>
              <a:rPr kumimoji="0" sz="1600" b="1" i="0" u="none" strike="noStrike" kern="0" cap="none" spc="0" normalizeH="0" baseline="0" noProof="0" dirty="0">
                <a:ln>
                  <a:noFill/>
                </a:ln>
                <a:solidFill>
                  <a:sysClr val="windowText" lastClr="000000"/>
                </a:solidFill>
                <a:effectLst/>
                <a:uLnTx/>
                <a:uFillTx/>
                <a:latin typeface="Calibri"/>
                <a:cs typeface="Calibri"/>
              </a:rPr>
              <a:t>Projects</a:t>
            </a:r>
            <a:r>
              <a:rPr kumimoji="0" sz="1600" b="1" i="0" u="none" strike="noStrike" kern="0" cap="none" spc="-30" normalizeH="0" baseline="0" noProof="0" dirty="0">
                <a:ln>
                  <a:noFill/>
                </a:ln>
                <a:solidFill>
                  <a:sysClr val="windowText" lastClr="000000"/>
                </a:solidFill>
                <a:effectLst/>
                <a:uLnTx/>
                <a:uFillTx/>
                <a:latin typeface="Calibri"/>
                <a:cs typeface="Calibri"/>
              </a:rPr>
              <a:t> </a:t>
            </a:r>
            <a:r>
              <a:rPr kumimoji="0" sz="1600" b="1" i="0" u="none" strike="noStrike" kern="0" cap="none" spc="-10" normalizeH="0" baseline="0" noProof="0" dirty="0">
                <a:ln>
                  <a:noFill/>
                </a:ln>
                <a:solidFill>
                  <a:sysClr val="windowText" lastClr="000000"/>
                </a:solidFill>
                <a:effectLst/>
                <a:uLnTx/>
                <a:uFillTx/>
                <a:latin typeface="Calibri"/>
                <a:cs typeface="Calibri"/>
              </a:rPr>
              <a:t>Proposal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658495" marR="652145" lvl="0" indent="31242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Review</a:t>
            </a:r>
            <a:r>
              <a:rPr kumimoji="0" sz="1600" b="0" i="0" u="none" strike="noStrike" kern="0" cap="none" spc="-8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Committee (VPI’s</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&amp;</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Voting</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CTE</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Deans)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4424171" y="4187952"/>
            <a:ext cx="3500754" cy="1167765"/>
          </a:xfrm>
          <a:prstGeom prst="rect">
            <a:avLst/>
          </a:prstGeom>
          <a:ln w="12192">
            <a:solidFill>
              <a:srgbClr val="5B9BD4"/>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633095" marR="625475"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cs typeface="Calibri"/>
              </a:rPr>
              <a:t>Regional</a:t>
            </a:r>
            <a:r>
              <a:rPr kumimoji="0" sz="1600" b="1" i="0" u="none" strike="noStrike" kern="0" cap="none" spc="-55" normalizeH="0" baseline="0" noProof="0" dirty="0">
                <a:ln>
                  <a:noFill/>
                </a:ln>
                <a:solidFill>
                  <a:sysClr val="windowText" lastClr="000000"/>
                </a:solidFill>
                <a:effectLst/>
                <a:uLnTx/>
                <a:uFillTx/>
                <a:latin typeface="Calibri"/>
                <a:cs typeface="Calibri"/>
              </a:rPr>
              <a:t> </a:t>
            </a:r>
            <a:r>
              <a:rPr kumimoji="0" sz="1600" b="1" i="0" u="none" strike="noStrike" kern="0" cap="none" spc="0" normalizeH="0" baseline="0" noProof="0" dirty="0">
                <a:ln>
                  <a:noFill/>
                </a:ln>
                <a:solidFill>
                  <a:sysClr val="windowText" lastClr="000000"/>
                </a:solidFill>
                <a:effectLst/>
                <a:uLnTx/>
                <a:uFillTx/>
                <a:latin typeface="Calibri"/>
                <a:cs typeface="Calibri"/>
              </a:rPr>
              <a:t>Projects</a:t>
            </a:r>
            <a:r>
              <a:rPr kumimoji="0" sz="1600" b="1" i="0" u="none" strike="noStrike" kern="0" cap="none" spc="-30" normalizeH="0" baseline="0" noProof="0" dirty="0">
                <a:ln>
                  <a:noFill/>
                </a:ln>
                <a:solidFill>
                  <a:sysClr val="windowText" lastClr="000000"/>
                </a:solidFill>
                <a:effectLst/>
                <a:uLnTx/>
                <a:uFillTx/>
                <a:latin typeface="Calibri"/>
                <a:cs typeface="Calibri"/>
              </a:rPr>
              <a:t> </a:t>
            </a:r>
            <a:r>
              <a:rPr kumimoji="0" sz="1600" b="1" i="0" u="none" strike="noStrike" kern="0" cap="none" spc="-10" normalizeH="0" baseline="0" noProof="0" dirty="0">
                <a:ln>
                  <a:noFill/>
                </a:ln>
                <a:solidFill>
                  <a:sysClr val="windowText" lastClr="000000"/>
                </a:solidFill>
                <a:effectLst/>
                <a:uLnTx/>
                <a:uFillTx/>
                <a:latin typeface="Calibri"/>
                <a:cs typeface="Calibri"/>
              </a:rPr>
              <a:t>Proposal </a:t>
            </a:r>
            <a:r>
              <a:rPr kumimoji="0" sz="1600" b="0" i="0" u="none" strike="noStrike" kern="0" cap="none" spc="-10" normalizeH="0" baseline="0" noProof="0" dirty="0">
                <a:ln>
                  <a:noFill/>
                </a:ln>
                <a:solidFill>
                  <a:sysClr val="windowText" lastClr="000000"/>
                </a:solidFill>
                <a:effectLst/>
                <a:uLnTx/>
                <a:uFillTx/>
                <a:latin typeface="Calibri"/>
                <a:cs typeface="Calibri"/>
              </a:rPr>
              <a:t>Development</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Committee </a:t>
            </a:r>
            <a:r>
              <a:rPr kumimoji="0" sz="1600" b="0" i="0" u="none" strike="noStrike" kern="0" cap="none" spc="0" normalizeH="0" baseline="0" noProof="0" dirty="0">
                <a:ln>
                  <a:noFill/>
                </a:ln>
                <a:solidFill>
                  <a:sysClr val="windowText" lastClr="000000"/>
                </a:solidFill>
                <a:effectLst/>
                <a:uLnTx/>
                <a:uFillTx/>
                <a:latin typeface="Calibri"/>
                <a:cs typeface="Calibri"/>
              </a:rPr>
              <a:t>(CTE</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Deans</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&amp;</a:t>
            </a:r>
            <a:r>
              <a:rPr kumimoji="0" sz="1600" b="0" i="0" u="none" strike="noStrike" kern="0" cap="none" spc="-2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Resources)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810768" y="4187952"/>
            <a:ext cx="3403600" cy="1167765"/>
          </a:xfrm>
          <a:prstGeom prst="rect">
            <a:avLst/>
          </a:prstGeom>
          <a:ln w="12192">
            <a:solidFill>
              <a:srgbClr val="EC7C30"/>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20" normalizeH="0" baseline="0" noProof="0" dirty="0">
                <a:ln>
                  <a:noFill/>
                </a:ln>
                <a:solidFill>
                  <a:sysClr val="windowText" lastClr="000000"/>
                </a:solidFill>
                <a:effectLst/>
                <a:uLnTx/>
                <a:uFillTx/>
                <a:latin typeface="Calibri"/>
                <a:cs typeface="Calibri"/>
              </a:rPr>
              <a:t>CRLC</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596900" marR="59055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Program</a:t>
            </a:r>
            <a:r>
              <a:rPr kumimoji="0" sz="1600" b="0" i="0" u="none" strike="noStrike" kern="0" cap="none" spc="-5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Recommendation (Voting</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CTE</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Deans)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p:nvPr/>
        </p:nvSpPr>
        <p:spPr>
          <a:xfrm>
            <a:off x="8136636" y="4564379"/>
            <a:ext cx="3308985" cy="771525"/>
          </a:xfrm>
          <a:custGeom>
            <a:avLst/>
            <a:gdLst/>
            <a:ahLst/>
            <a:cxnLst/>
            <a:rect l="l" t="t" r="r" b="b"/>
            <a:pathLst>
              <a:path w="3308984" h="771525">
                <a:moveTo>
                  <a:pt x="3308591" y="0"/>
                </a:moveTo>
                <a:lnTo>
                  <a:pt x="1674876" y="0"/>
                </a:lnTo>
                <a:lnTo>
                  <a:pt x="1674876" y="4572"/>
                </a:lnTo>
                <a:lnTo>
                  <a:pt x="0" y="4572"/>
                </a:lnTo>
                <a:lnTo>
                  <a:pt x="0" y="760476"/>
                </a:lnTo>
                <a:lnTo>
                  <a:pt x="1674876" y="760476"/>
                </a:lnTo>
                <a:lnTo>
                  <a:pt x="1674876" y="771144"/>
                </a:lnTo>
                <a:lnTo>
                  <a:pt x="3308591" y="771144"/>
                </a:lnTo>
                <a:lnTo>
                  <a:pt x="330859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810768" y="5713476"/>
            <a:ext cx="10659110" cy="833755"/>
          </a:xfrm>
          <a:prstGeom prst="rect">
            <a:avLst/>
          </a:prstGeom>
          <a:solidFill>
            <a:srgbClr val="EC7C30"/>
          </a:solidFill>
          <a:ln w="12192">
            <a:solidFill>
              <a:srgbClr val="AD5A20"/>
            </a:solidFill>
          </a:ln>
        </p:spPr>
        <p:txBody>
          <a:bodyPr vert="horz" wrap="square" lIns="0" tIns="38100" rIns="0" bIns="0" rtlCol="0">
            <a:spAutoFit/>
          </a:bodyPr>
          <a:lstStyle/>
          <a:p>
            <a:pPr marL="635" marR="0" lvl="0" indent="0" algn="ctr" defTabSz="914400" eaLnBrk="1" fontAlgn="auto" latinLnBrk="0" hangingPunct="1">
              <a:lnSpc>
                <a:spcPct val="100000"/>
              </a:lnSpc>
              <a:spcBef>
                <a:spcPts val="30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cs typeface="Calibri"/>
              </a:rPr>
              <a:t>Collaborative</a:t>
            </a:r>
            <a:r>
              <a:rPr kumimoji="0" sz="1600" b="1" i="0" u="none" strike="noStrike" kern="0" cap="none" spc="-45" normalizeH="0" baseline="0" noProof="0" dirty="0">
                <a:ln>
                  <a:noFill/>
                </a:ln>
                <a:solidFill>
                  <a:sysClr val="windowText" lastClr="000000"/>
                </a:solidFill>
                <a:effectLst/>
                <a:uLnTx/>
                <a:uFillTx/>
                <a:latin typeface="Calibri"/>
                <a:cs typeface="Calibri"/>
              </a:rPr>
              <a:t> </a:t>
            </a:r>
            <a:r>
              <a:rPr kumimoji="0" sz="1600" b="1" i="0" u="none" strike="noStrike" kern="0" cap="none" spc="-10" normalizeH="0" baseline="0" noProof="0" dirty="0">
                <a:ln>
                  <a:noFill/>
                </a:ln>
                <a:solidFill>
                  <a:sysClr val="windowText" lastClr="000000"/>
                </a:solidFill>
                <a:effectLst/>
                <a:uLnTx/>
                <a:uFillTx/>
                <a:latin typeface="Calibri"/>
                <a:cs typeface="Calibri"/>
              </a:rPr>
              <a:t>Partners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464820" marR="45720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College</a:t>
            </a:r>
            <a:r>
              <a:rPr kumimoji="0" sz="1600" b="0" i="0" u="none" strike="noStrike" kern="0" cap="none" spc="-5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stakeholders,</a:t>
            </a:r>
            <a:r>
              <a:rPr kumimoji="0" sz="1600" b="0" i="0" u="none" strike="noStrike" kern="0" cap="none" spc="-2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WDBs,</a:t>
            </a:r>
            <a:r>
              <a:rPr kumimoji="0" sz="1600" b="0" i="0" u="none" strike="noStrike" kern="0" cap="none" spc="-2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K-</a:t>
            </a:r>
            <a:r>
              <a:rPr kumimoji="0" sz="1600" b="0" i="0" u="none" strike="noStrike" kern="0" cap="none" spc="0" normalizeH="0" baseline="0" noProof="0" dirty="0">
                <a:ln>
                  <a:noFill/>
                </a:ln>
                <a:solidFill>
                  <a:sysClr val="windowText" lastClr="000000"/>
                </a:solidFill>
                <a:effectLst/>
                <a:uLnTx/>
                <a:uFillTx/>
                <a:latin typeface="Calibri"/>
                <a:cs typeface="Calibri"/>
              </a:rPr>
              <a:t>12</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LEAs,</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K-</a:t>
            </a:r>
            <a:r>
              <a:rPr kumimoji="0" sz="1600" b="0" i="0" u="none" strike="noStrike" kern="0" cap="none" spc="0" normalizeH="0" baseline="0" noProof="0" dirty="0">
                <a:ln>
                  <a:noFill/>
                </a:ln>
                <a:solidFill>
                  <a:sysClr val="windowText" lastClr="000000"/>
                </a:solidFill>
                <a:effectLst/>
                <a:uLnTx/>
                <a:uFillTx/>
                <a:latin typeface="Calibri"/>
                <a:cs typeface="Calibri"/>
              </a:rPr>
              <a:t>12</a:t>
            </a:r>
            <a:r>
              <a:rPr kumimoji="0" sz="1600" b="0" i="0" u="none" strike="noStrike" kern="0" cap="none" spc="-2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SWP</a:t>
            </a:r>
            <a:r>
              <a:rPr kumimoji="0" sz="1600" b="0" i="0" u="none" strike="noStrike" kern="0" cap="none" spc="-20" normalizeH="0" baseline="0" noProof="0" dirty="0">
                <a:ln>
                  <a:noFill/>
                </a:ln>
                <a:solidFill>
                  <a:sysClr val="windowText" lastClr="000000"/>
                </a:solidFill>
                <a:effectLst/>
                <a:uLnTx/>
                <a:uFillTx/>
                <a:latin typeface="Calibri"/>
                <a:cs typeface="Calibri"/>
              </a:rPr>
              <a:t> Pathway</a:t>
            </a:r>
            <a:r>
              <a:rPr kumimoji="0" sz="1600" b="0" i="0" u="none" strike="noStrike" kern="0" cap="none" spc="-6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Coordinators,</a:t>
            </a:r>
            <a:r>
              <a:rPr kumimoji="0" sz="1600" b="0" i="0" u="none" strike="noStrike" kern="0" cap="none" spc="-25"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Adult</a:t>
            </a:r>
            <a:r>
              <a:rPr kumimoji="0" sz="1600" b="0" i="0" u="none" strike="noStrike" kern="0" cap="none" spc="-5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Ed.,</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Chambers,</a:t>
            </a:r>
            <a:r>
              <a:rPr kumimoji="0" sz="1600" b="0" i="0" u="none" strike="noStrike" kern="0" cap="none" spc="-3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Corporations,</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Business, </a:t>
            </a:r>
            <a:r>
              <a:rPr kumimoji="0" sz="1600" b="0" i="0" u="none" strike="noStrike" kern="0" cap="none" spc="-20" normalizeH="0" baseline="0" noProof="0" dirty="0">
                <a:ln>
                  <a:noFill/>
                </a:ln>
                <a:solidFill>
                  <a:sysClr val="windowText" lastClr="000000"/>
                </a:solidFill>
                <a:effectLst/>
                <a:uLnTx/>
                <a:uFillTx/>
                <a:latin typeface="Calibri"/>
                <a:cs typeface="Calibri"/>
              </a:rPr>
              <a:t>Industry,</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Economic Development</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etc.</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810768" y="2859023"/>
            <a:ext cx="3403600" cy="1126490"/>
          </a:xfrm>
          <a:prstGeom prst="rect">
            <a:avLst/>
          </a:prstGeom>
          <a:ln w="12192">
            <a:solidFill>
              <a:srgbClr val="EC7C30"/>
            </a:solidFill>
          </a:ln>
        </p:spPr>
        <p:txBody>
          <a:bodyPr vert="horz" wrap="square" lIns="0" tIns="3175" rIns="0" bIns="0" rtlCol="0">
            <a:spAutoFit/>
          </a:bodyPr>
          <a:lstStyle/>
          <a:p>
            <a:pPr marL="0" marR="0" lvl="0" indent="0" defTabSz="914400" eaLnBrk="1" fontAlgn="auto" latinLnBrk="0" hangingPunct="1">
              <a:lnSpc>
                <a:spcPct val="100000"/>
              </a:lnSpc>
              <a:spcBef>
                <a:spcPts val="25"/>
              </a:spcBef>
              <a:spcAft>
                <a:spcPts val="0"/>
              </a:spcAft>
              <a:buClrTx/>
              <a:buSzTx/>
              <a:buFontTx/>
              <a:buNone/>
              <a:tabLst/>
              <a:defRPr/>
            </a:pP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932180" marR="751205" lvl="0" indent="-175895"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Governance</a:t>
            </a:r>
            <a:r>
              <a:rPr kumimoji="0" sz="1800" b="1" i="0" u="none" strike="noStrike" kern="0" cap="none" spc="-7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Council </a:t>
            </a:r>
            <a:r>
              <a:rPr kumimoji="0" sz="1800" b="1" i="0" u="none" strike="noStrike" kern="0" cap="none" spc="0" normalizeH="0" baseline="0" noProof="0" dirty="0">
                <a:ln>
                  <a:noFill/>
                </a:ln>
                <a:solidFill>
                  <a:sysClr val="windowText" lastClr="000000"/>
                </a:solidFill>
                <a:effectLst/>
                <a:uLnTx/>
                <a:uFillTx/>
                <a:latin typeface="Calibri"/>
                <a:cs typeface="Calibri"/>
              </a:rPr>
              <a:t>Chair/Vice</a:t>
            </a:r>
            <a:r>
              <a:rPr kumimoji="0" sz="1800" b="1" i="0" u="none" strike="noStrike" kern="0" cap="none" spc="-5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Chair</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a:spLocks noGrp="1"/>
          </p:cNvSpPr>
          <p:nvPr>
            <p:ph type="title"/>
          </p:nvPr>
        </p:nvSpPr>
        <p:spPr>
          <a:prstGeom prst="rect">
            <a:avLst/>
          </a:prstGeom>
        </p:spPr>
        <p:txBody>
          <a:bodyPr vert="horz" wrap="square" lIns="0" tIns="367834" rIns="0" bIns="0" rtlCol="0">
            <a:spAutoFit/>
          </a:bodyPr>
          <a:lstStyle/>
          <a:p>
            <a:pPr marL="2487295">
              <a:lnSpc>
                <a:spcPct val="100000"/>
              </a:lnSpc>
              <a:spcBef>
                <a:spcPts val="100"/>
              </a:spcBef>
            </a:pPr>
            <a:r>
              <a:rPr dirty="0"/>
              <a:t>OC</a:t>
            </a:r>
            <a:r>
              <a:rPr spc="-45" dirty="0"/>
              <a:t> </a:t>
            </a:r>
            <a:r>
              <a:rPr dirty="0"/>
              <a:t>Regional</a:t>
            </a:r>
            <a:r>
              <a:rPr spc="-50" dirty="0"/>
              <a:t> </a:t>
            </a:r>
            <a:r>
              <a:rPr dirty="0"/>
              <a:t>Consortium</a:t>
            </a:r>
            <a:r>
              <a:rPr spc="-30" dirty="0"/>
              <a:t> </a:t>
            </a:r>
            <a:r>
              <a:rPr dirty="0"/>
              <a:t>Governance</a:t>
            </a:r>
            <a:r>
              <a:rPr spc="-45" dirty="0"/>
              <a:t> </a:t>
            </a:r>
            <a:r>
              <a:rPr dirty="0"/>
              <a:t>Structure</a:t>
            </a:r>
            <a:r>
              <a:rPr spc="-30" dirty="0"/>
              <a:t> </a:t>
            </a:r>
            <a:r>
              <a:rPr dirty="0"/>
              <a:t>3.0</a:t>
            </a:r>
            <a:r>
              <a:rPr spc="-35" dirty="0"/>
              <a:t> </a:t>
            </a:r>
            <a:r>
              <a:rPr spc="-10" dirty="0"/>
              <a:t>Draft</a:t>
            </a:r>
          </a:p>
        </p:txBody>
      </p:sp>
      <p:graphicFrame>
        <p:nvGraphicFramePr>
          <p:cNvPr id="10" name="object 10"/>
          <p:cNvGraphicFramePr>
            <a:graphicFrameLocks noGrp="1"/>
          </p:cNvGraphicFramePr>
          <p:nvPr/>
        </p:nvGraphicFramePr>
        <p:xfrm>
          <a:off x="8130540" y="1746504"/>
          <a:ext cx="3308985" cy="3575685"/>
        </p:xfrm>
        <a:graphic>
          <a:graphicData uri="http://schemas.openxmlformats.org/drawingml/2006/table">
            <a:tbl>
              <a:tblPr firstRow="1" bandRow="1">
                <a:tableStyleId>{2D5ABB26-0587-4C30-8999-92F81FD0307C}</a:tableStyleId>
              </a:tblPr>
              <a:tblGrid>
                <a:gridCol w="1675130">
                  <a:extLst>
                    <a:ext uri="{9D8B030D-6E8A-4147-A177-3AD203B41FA5}">
                      <a16:colId xmlns:a16="http://schemas.microsoft.com/office/drawing/2014/main" val="20000"/>
                    </a:ext>
                  </a:extLst>
                </a:gridCol>
                <a:gridCol w="1633855">
                  <a:extLst>
                    <a:ext uri="{9D8B030D-6E8A-4147-A177-3AD203B41FA5}">
                      <a16:colId xmlns:a16="http://schemas.microsoft.com/office/drawing/2014/main" val="20001"/>
                    </a:ext>
                  </a:extLst>
                </a:gridCol>
              </a:tblGrid>
              <a:tr h="424815">
                <a:tc gridSpan="2">
                  <a:txBody>
                    <a:bodyPr/>
                    <a:lstStyle/>
                    <a:p>
                      <a:pPr marL="860425">
                        <a:lnSpc>
                          <a:spcPts val="1555"/>
                        </a:lnSpc>
                      </a:pPr>
                      <a:r>
                        <a:rPr sz="1400" b="1" dirty="0">
                          <a:latin typeface="Calibri"/>
                          <a:cs typeface="Calibri"/>
                        </a:rPr>
                        <a:t>OCRC</a:t>
                      </a:r>
                      <a:r>
                        <a:rPr sz="1400" b="1" spc="-15" dirty="0">
                          <a:latin typeface="Calibri"/>
                          <a:cs typeface="Calibri"/>
                        </a:rPr>
                        <a:t> </a:t>
                      </a:r>
                      <a:r>
                        <a:rPr sz="1400" b="1" spc="-10" dirty="0">
                          <a:latin typeface="Calibri"/>
                          <a:cs typeface="Calibri"/>
                        </a:rPr>
                        <a:t>Operations</a:t>
                      </a:r>
                      <a:r>
                        <a:rPr sz="1400" b="1" spc="-20" dirty="0">
                          <a:latin typeface="Calibri"/>
                          <a:cs typeface="Calibri"/>
                        </a:rPr>
                        <a:t> </a:t>
                      </a:r>
                      <a:r>
                        <a:rPr sz="1400" b="1" spc="-25" dirty="0">
                          <a:latin typeface="Calibri"/>
                          <a:cs typeface="Calibri"/>
                        </a:rPr>
                        <a:t>and</a:t>
                      </a:r>
                      <a:endParaRPr sz="1400">
                        <a:latin typeface="Calibri"/>
                        <a:cs typeface="Calibri"/>
                      </a:endParaRPr>
                    </a:p>
                    <a:p>
                      <a:pPr marL="882015">
                        <a:lnSpc>
                          <a:spcPct val="100000"/>
                        </a:lnSpc>
                      </a:pPr>
                      <a:r>
                        <a:rPr sz="1400" b="1" dirty="0">
                          <a:latin typeface="Calibri"/>
                          <a:cs typeface="Calibri"/>
                        </a:rPr>
                        <a:t>Key</a:t>
                      </a:r>
                      <a:r>
                        <a:rPr sz="1400" b="1" spc="-50" dirty="0">
                          <a:latin typeface="Calibri"/>
                          <a:cs typeface="Calibri"/>
                        </a:rPr>
                        <a:t> </a:t>
                      </a:r>
                      <a:r>
                        <a:rPr sz="1400" b="1" spc="-20" dirty="0">
                          <a:latin typeface="Calibri"/>
                          <a:cs typeface="Calibri"/>
                        </a:rPr>
                        <a:t>Talent</a:t>
                      </a:r>
                      <a:r>
                        <a:rPr sz="1400" b="1" spc="-55" dirty="0">
                          <a:latin typeface="Calibri"/>
                          <a:cs typeface="Calibri"/>
                        </a:rPr>
                        <a:t> </a:t>
                      </a:r>
                      <a:r>
                        <a:rPr sz="1400" b="1" spc="-10" dirty="0">
                          <a:latin typeface="Calibri"/>
                          <a:cs typeface="Calibri"/>
                        </a:rPr>
                        <a:t>Resources</a:t>
                      </a:r>
                      <a:endParaRPr sz="1400">
                        <a:latin typeface="Calibri"/>
                        <a:cs typeface="Calibri"/>
                      </a:endParaRPr>
                    </a:p>
                  </a:txBody>
                  <a:tcPr marL="0" marR="0" marT="0" marB="0">
                    <a:lnL w="12700">
                      <a:solidFill>
                        <a:srgbClr val="EC7C30"/>
                      </a:solidFill>
                      <a:prstDash val="solid"/>
                    </a:lnL>
                    <a:lnR w="12700">
                      <a:solidFill>
                        <a:srgbClr val="EC7C30"/>
                      </a:solidFill>
                      <a:prstDash val="solid"/>
                    </a:lnR>
                    <a:lnT w="12700">
                      <a:solidFill>
                        <a:srgbClr val="EC7C30"/>
                      </a:solidFill>
                      <a:prstDash val="solid"/>
                    </a:lnT>
                    <a:lnB w="28575">
                      <a:solidFill>
                        <a:srgbClr val="EC7C3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591945">
                <a:tc>
                  <a:txBody>
                    <a:bodyPr/>
                    <a:lstStyle/>
                    <a:p>
                      <a:pPr marL="198755" marR="192405" algn="ctr">
                        <a:lnSpc>
                          <a:spcPct val="100000"/>
                        </a:lnSpc>
                        <a:spcBef>
                          <a:spcPts val="290"/>
                        </a:spcBef>
                      </a:pPr>
                      <a:r>
                        <a:rPr sz="1400" b="1" dirty="0">
                          <a:latin typeface="Calibri"/>
                          <a:cs typeface="Calibri"/>
                        </a:rPr>
                        <a:t>ORCR</a:t>
                      </a:r>
                      <a:r>
                        <a:rPr sz="1400" b="1" spc="-40" dirty="0">
                          <a:latin typeface="Calibri"/>
                          <a:cs typeface="Calibri"/>
                        </a:rPr>
                        <a:t> </a:t>
                      </a:r>
                      <a:r>
                        <a:rPr sz="1400" b="1" spc="-10" dirty="0">
                          <a:latin typeface="Calibri"/>
                          <a:cs typeface="Calibri"/>
                        </a:rPr>
                        <a:t>Operations </a:t>
                      </a:r>
                      <a:r>
                        <a:rPr sz="1400" dirty="0">
                          <a:latin typeface="Calibri"/>
                          <a:cs typeface="Calibri"/>
                        </a:rPr>
                        <a:t>OCRC</a:t>
                      </a:r>
                      <a:r>
                        <a:rPr sz="1400" spc="-25" dirty="0">
                          <a:latin typeface="Calibri"/>
                          <a:cs typeface="Calibri"/>
                        </a:rPr>
                        <a:t> </a:t>
                      </a:r>
                      <a:r>
                        <a:rPr sz="1400" spc="-10" dirty="0">
                          <a:latin typeface="Calibri"/>
                          <a:cs typeface="Calibri"/>
                        </a:rPr>
                        <a:t>Executive Director</a:t>
                      </a:r>
                      <a:r>
                        <a:rPr sz="1400" spc="500" dirty="0">
                          <a:latin typeface="Calibri"/>
                          <a:cs typeface="Calibri"/>
                        </a:rPr>
                        <a:t> </a:t>
                      </a:r>
                      <a:r>
                        <a:rPr sz="1400" dirty="0">
                          <a:latin typeface="Calibri"/>
                          <a:cs typeface="Calibri"/>
                        </a:rPr>
                        <a:t>Assistant</a:t>
                      </a:r>
                      <a:r>
                        <a:rPr sz="1400" spc="-60" dirty="0">
                          <a:latin typeface="Calibri"/>
                          <a:cs typeface="Calibri"/>
                        </a:rPr>
                        <a:t> </a:t>
                      </a:r>
                      <a:r>
                        <a:rPr sz="1400" spc="-20" dirty="0">
                          <a:latin typeface="Calibri"/>
                          <a:cs typeface="Calibri"/>
                        </a:rPr>
                        <a:t>Vice </a:t>
                      </a:r>
                      <a:r>
                        <a:rPr sz="1400" spc="-10" dirty="0">
                          <a:latin typeface="Calibri"/>
                          <a:cs typeface="Calibri"/>
                        </a:rPr>
                        <a:t>Chancellor, EWD/Educational Services</a:t>
                      </a:r>
                      <a:endParaRPr sz="1400">
                        <a:latin typeface="Calibri"/>
                        <a:cs typeface="Calibri"/>
                      </a:endParaRPr>
                    </a:p>
                  </a:txBody>
                  <a:tcPr marL="0" marR="0" marT="36830" marB="0">
                    <a:lnL w="12700">
                      <a:solidFill>
                        <a:srgbClr val="AD5A20"/>
                      </a:solidFill>
                      <a:prstDash val="solid"/>
                    </a:lnL>
                    <a:lnR w="12700">
                      <a:solidFill>
                        <a:srgbClr val="AD5A20"/>
                      </a:solidFill>
                      <a:prstDash val="solid"/>
                    </a:lnR>
                    <a:lnT w="28575" cap="flat" cmpd="sng" algn="ctr">
                      <a:solidFill>
                        <a:srgbClr val="EC7C30"/>
                      </a:solidFill>
                      <a:prstDash val="solid"/>
                      <a:round/>
                      <a:headEnd type="none" w="med" len="med"/>
                      <a:tailEnd type="none" w="med" len="med"/>
                    </a:lnT>
                    <a:lnB w="12700">
                      <a:solidFill>
                        <a:srgbClr val="AD5A20"/>
                      </a:solidFill>
                      <a:prstDash val="solid"/>
                    </a:lnB>
                    <a:solidFill>
                      <a:srgbClr val="EC7C30"/>
                    </a:solidFill>
                  </a:tcPr>
                </a:tc>
                <a:tc>
                  <a:txBody>
                    <a:bodyPr/>
                    <a:lstStyle/>
                    <a:p>
                      <a:pPr marL="166370" marR="159385" indent="635" algn="ctr">
                        <a:lnSpc>
                          <a:spcPct val="100000"/>
                        </a:lnSpc>
                        <a:spcBef>
                          <a:spcPts val="305"/>
                        </a:spcBef>
                      </a:pPr>
                      <a:r>
                        <a:rPr sz="1400" b="1" dirty="0">
                          <a:latin typeface="Calibri"/>
                          <a:cs typeface="Calibri"/>
                        </a:rPr>
                        <a:t>Fiscal</a:t>
                      </a:r>
                      <a:r>
                        <a:rPr sz="1400" b="1" spc="-30" dirty="0">
                          <a:latin typeface="Calibri"/>
                          <a:cs typeface="Calibri"/>
                        </a:rPr>
                        <a:t> </a:t>
                      </a:r>
                      <a:r>
                        <a:rPr sz="1400" b="1" spc="-10" dirty="0">
                          <a:latin typeface="Calibri"/>
                          <a:cs typeface="Calibri"/>
                        </a:rPr>
                        <a:t>Services </a:t>
                      </a:r>
                      <a:r>
                        <a:rPr sz="1400" dirty="0">
                          <a:latin typeface="Calibri"/>
                          <a:cs typeface="Calibri"/>
                        </a:rPr>
                        <a:t>OCRC</a:t>
                      </a:r>
                      <a:r>
                        <a:rPr sz="1400" spc="-40" dirty="0">
                          <a:latin typeface="Calibri"/>
                          <a:cs typeface="Calibri"/>
                        </a:rPr>
                        <a:t> </a:t>
                      </a:r>
                      <a:r>
                        <a:rPr sz="1400" dirty="0">
                          <a:latin typeface="Calibri"/>
                          <a:cs typeface="Calibri"/>
                        </a:rPr>
                        <a:t>Fiscal</a:t>
                      </a:r>
                      <a:r>
                        <a:rPr sz="1400" spc="-35" dirty="0">
                          <a:latin typeface="Calibri"/>
                          <a:cs typeface="Calibri"/>
                        </a:rPr>
                        <a:t> </a:t>
                      </a:r>
                      <a:r>
                        <a:rPr sz="1400" spc="-20" dirty="0">
                          <a:latin typeface="Calibri"/>
                          <a:cs typeface="Calibri"/>
                        </a:rPr>
                        <a:t>Agent </a:t>
                      </a:r>
                      <a:r>
                        <a:rPr sz="1400" spc="-10" dirty="0">
                          <a:latin typeface="Calibri"/>
                          <a:cs typeface="Calibri"/>
                        </a:rPr>
                        <a:t>Director</a:t>
                      </a:r>
                      <a:endParaRPr sz="1400">
                        <a:latin typeface="Calibri"/>
                        <a:cs typeface="Calibri"/>
                      </a:endParaRPr>
                    </a:p>
                    <a:p>
                      <a:pPr marL="320040" marR="313055" algn="ctr">
                        <a:lnSpc>
                          <a:spcPct val="100000"/>
                        </a:lnSpc>
                      </a:pPr>
                      <a:r>
                        <a:rPr sz="1400" dirty="0">
                          <a:latin typeface="Calibri"/>
                          <a:cs typeface="Calibri"/>
                        </a:rPr>
                        <a:t>Assistant</a:t>
                      </a:r>
                      <a:r>
                        <a:rPr sz="1400" spc="-60" dirty="0">
                          <a:latin typeface="Calibri"/>
                          <a:cs typeface="Calibri"/>
                        </a:rPr>
                        <a:t> </a:t>
                      </a:r>
                      <a:r>
                        <a:rPr sz="1400" spc="-20" dirty="0">
                          <a:latin typeface="Calibri"/>
                          <a:cs typeface="Calibri"/>
                        </a:rPr>
                        <a:t>Vice </a:t>
                      </a:r>
                      <a:r>
                        <a:rPr sz="1400" spc="-10" dirty="0">
                          <a:latin typeface="Calibri"/>
                          <a:cs typeface="Calibri"/>
                        </a:rPr>
                        <a:t>Chancellor, Resource Development</a:t>
                      </a:r>
                      <a:endParaRPr sz="1400">
                        <a:latin typeface="Calibri"/>
                        <a:cs typeface="Calibri"/>
                      </a:endParaRPr>
                    </a:p>
                  </a:txBody>
                  <a:tcPr marL="0" marR="0" marT="38735" marB="0">
                    <a:lnL w="12700">
                      <a:solidFill>
                        <a:srgbClr val="AD5A20"/>
                      </a:solidFill>
                      <a:prstDash val="solid"/>
                    </a:lnL>
                    <a:lnR w="12700">
                      <a:solidFill>
                        <a:srgbClr val="AD5A20"/>
                      </a:solidFill>
                      <a:prstDash val="solid"/>
                    </a:lnR>
                    <a:lnT w="12700">
                      <a:solidFill>
                        <a:srgbClr val="AD5A20"/>
                      </a:solidFill>
                      <a:prstDash val="solid"/>
                    </a:lnT>
                    <a:lnB w="12700">
                      <a:solidFill>
                        <a:srgbClr val="AD5A20"/>
                      </a:solidFill>
                      <a:prstDash val="solid"/>
                    </a:lnB>
                    <a:solidFill>
                      <a:srgbClr val="EC7C30"/>
                    </a:solidFill>
                  </a:tcPr>
                </a:tc>
                <a:extLst>
                  <a:ext uri="{0D108BD9-81ED-4DB2-BD59-A6C34878D82A}">
                    <a16:rowId xmlns:a16="http://schemas.microsoft.com/office/drawing/2014/main" val="10001"/>
                  </a:ext>
                </a:extLst>
              </a:tr>
              <a:tr h="795655">
                <a:tc>
                  <a:txBody>
                    <a:bodyPr/>
                    <a:lstStyle/>
                    <a:p>
                      <a:pPr>
                        <a:lnSpc>
                          <a:spcPct val="100000"/>
                        </a:lnSpc>
                        <a:spcBef>
                          <a:spcPts val="5"/>
                        </a:spcBef>
                      </a:pPr>
                      <a:endParaRPr sz="1550">
                        <a:latin typeface="Times New Roman"/>
                        <a:cs typeface="Times New Roman"/>
                      </a:endParaRPr>
                    </a:p>
                    <a:p>
                      <a:pPr marL="180975" marR="127000" indent="-48895">
                        <a:lnSpc>
                          <a:spcPct val="100000"/>
                        </a:lnSpc>
                      </a:pPr>
                      <a:r>
                        <a:rPr sz="1200" spc="-10" dirty="0">
                          <a:latin typeface="Calibri"/>
                          <a:cs typeface="Calibri"/>
                        </a:rPr>
                        <a:t>Workforce</a:t>
                      </a:r>
                      <a:r>
                        <a:rPr sz="1200" spc="-25" dirty="0">
                          <a:latin typeface="Calibri"/>
                          <a:cs typeface="Calibri"/>
                        </a:rPr>
                        <a:t> </a:t>
                      </a:r>
                      <a:r>
                        <a:rPr sz="1200" dirty="0">
                          <a:latin typeface="Calibri"/>
                          <a:cs typeface="Calibri"/>
                        </a:rPr>
                        <a:t>&amp;</a:t>
                      </a:r>
                      <a:r>
                        <a:rPr sz="1200" spc="-5" dirty="0">
                          <a:latin typeface="Calibri"/>
                          <a:cs typeface="Calibri"/>
                        </a:rPr>
                        <a:t> </a:t>
                      </a:r>
                      <a:r>
                        <a:rPr sz="1200" spc="-10" dirty="0">
                          <a:latin typeface="Calibri"/>
                          <a:cs typeface="Calibri"/>
                        </a:rPr>
                        <a:t>Employer </a:t>
                      </a:r>
                      <a:r>
                        <a:rPr sz="1200" dirty="0">
                          <a:latin typeface="Calibri"/>
                          <a:cs typeface="Calibri"/>
                        </a:rPr>
                        <a:t>Engagement</a:t>
                      </a:r>
                      <a:r>
                        <a:rPr sz="1200" spc="-60" dirty="0">
                          <a:latin typeface="Calibri"/>
                          <a:cs typeface="Calibri"/>
                        </a:rPr>
                        <a:t> </a:t>
                      </a:r>
                      <a:r>
                        <a:rPr sz="1200" spc="-10" dirty="0">
                          <a:latin typeface="Calibri"/>
                          <a:cs typeface="Calibri"/>
                        </a:rPr>
                        <a:t>Director</a:t>
                      </a:r>
                      <a:endParaRPr sz="1200">
                        <a:latin typeface="Calibri"/>
                        <a:cs typeface="Calibri"/>
                      </a:endParaRPr>
                    </a:p>
                  </a:txBody>
                  <a:tcPr marL="0" marR="0" marT="635" marB="0">
                    <a:lnT w="12700">
                      <a:solidFill>
                        <a:srgbClr val="AD5A20"/>
                      </a:solidFill>
                      <a:prstDash val="solid"/>
                    </a:lnT>
                    <a:lnB w="12700">
                      <a:solidFill>
                        <a:srgbClr val="EC7C30"/>
                      </a:solidFill>
                      <a:prstDash val="solid"/>
                    </a:lnB>
                  </a:tcPr>
                </a:tc>
                <a:tc>
                  <a:txBody>
                    <a:bodyPr/>
                    <a:lstStyle/>
                    <a:p>
                      <a:pPr>
                        <a:lnSpc>
                          <a:spcPct val="100000"/>
                        </a:lnSpc>
                        <a:spcBef>
                          <a:spcPts val="5"/>
                        </a:spcBef>
                      </a:pPr>
                      <a:endParaRPr sz="1550">
                        <a:latin typeface="Times New Roman"/>
                        <a:cs typeface="Times New Roman"/>
                      </a:endParaRPr>
                    </a:p>
                    <a:p>
                      <a:pPr marL="260350" marR="208279" indent="-45720">
                        <a:lnSpc>
                          <a:spcPct val="100000"/>
                        </a:lnSpc>
                      </a:pPr>
                      <a:r>
                        <a:rPr sz="1200" dirty="0">
                          <a:latin typeface="Calibri"/>
                          <a:cs typeface="Calibri"/>
                        </a:rPr>
                        <a:t>K-14</a:t>
                      </a:r>
                      <a:r>
                        <a:rPr sz="1200" spc="-25" dirty="0">
                          <a:latin typeface="Calibri"/>
                          <a:cs typeface="Calibri"/>
                        </a:rPr>
                        <a:t> </a:t>
                      </a:r>
                      <a:r>
                        <a:rPr sz="1200" dirty="0">
                          <a:latin typeface="Calibri"/>
                          <a:cs typeface="Calibri"/>
                        </a:rPr>
                        <a:t>SWP </a:t>
                      </a:r>
                      <a:r>
                        <a:rPr sz="1200" spc="-20" dirty="0">
                          <a:latin typeface="Calibri"/>
                          <a:cs typeface="Calibri"/>
                        </a:rPr>
                        <a:t>Technical </a:t>
                      </a:r>
                      <a:r>
                        <a:rPr sz="1200" dirty="0">
                          <a:latin typeface="Calibri"/>
                          <a:cs typeface="Calibri"/>
                        </a:rPr>
                        <a:t>Assistant</a:t>
                      </a:r>
                      <a:r>
                        <a:rPr sz="1200" spc="-50" dirty="0">
                          <a:latin typeface="Calibri"/>
                          <a:cs typeface="Calibri"/>
                        </a:rPr>
                        <a:t> </a:t>
                      </a:r>
                      <a:r>
                        <a:rPr sz="1200" spc="-10" dirty="0">
                          <a:latin typeface="Calibri"/>
                          <a:cs typeface="Calibri"/>
                        </a:rPr>
                        <a:t>Provider</a:t>
                      </a:r>
                      <a:endParaRPr sz="1200">
                        <a:latin typeface="Calibri"/>
                        <a:cs typeface="Calibri"/>
                      </a:endParaRPr>
                    </a:p>
                  </a:txBody>
                  <a:tcPr marL="0" marR="0" marT="635" marB="0">
                    <a:lnT w="12700">
                      <a:solidFill>
                        <a:srgbClr val="AD5A20"/>
                      </a:solidFill>
                      <a:prstDash val="solid"/>
                    </a:lnT>
                    <a:lnB w="12700">
                      <a:solidFill>
                        <a:srgbClr val="EC7C30"/>
                      </a:solidFill>
                      <a:prstDash val="solid"/>
                    </a:lnB>
                  </a:tcPr>
                </a:tc>
                <a:extLst>
                  <a:ext uri="{0D108BD9-81ED-4DB2-BD59-A6C34878D82A}">
                    <a16:rowId xmlns:a16="http://schemas.microsoft.com/office/drawing/2014/main" val="10002"/>
                  </a:ext>
                </a:extLst>
              </a:tr>
              <a:tr h="763270">
                <a:tc>
                  <a:txBody>
                    <a:bodyPr/>
                    <a:lstStyle/>
                    <a:p>
                      <a:pPr>
                        <a:lnSpc>
                          <a:spcPct val="100000"/>
                        </a:lnSpc>
                        <a:spcBef>
                          <a:spcPts val="40"/>
                        </a:spcBef>
                      </a:pPr>
                      <a:endParaRPr sz="1250">
                        <a:latin typeface="Times New Roman"/>
                        <a:cs typeface="Times New Roman"/>
                      </a:endParaRPr>
                    </a:p>
                    <a:p>
                      <a:pPr marL="235585" marR="138430" indent="-91440">
                        <a:lnSpc>
                          <a:spcPct val="100000"/>
                        </a:lnSpc>
                        <a:spcBef>
                          <a:spcPts val="5"/>
                        </a:spcBef>
                      </a:pPr>
                      <a:r>
                        <a:rPr sz="1200" spc="-20" dirty="0">
                          <a:latin typeface="Calibri"/>
                          <a:cs typeface="Calibri"/>
                        </a:rPr>
                        <a:t>Talent</a:t>
                      </a:r>
                      <a:r>
                        <a:rPr sz="1200" spc="-15" dirty="0">
                          <a:latin typeface="Calibri"/>
                          <a:cs typeface="Calibri"/>
                        </a:rPr>
                        <a:t> </a:t>
                      </a:r>
                      <a:r>
                        <a:rPr sz="1200" dirty="0">
                          <a:latin typeface="Calibri"/>
                          <a:cs typeface="Calibri"/>
                        </a:rPr>
                        <a:t>Development</a:t>
                      </a:r>
                      <a:r>
                        <a:rPr sz="1200" spc="-30" dirty="0">
                          <a:latin typeface="Calibri"/>
                          <a:cs typeface="Calibri"/>
                        </a:rPr>
                        <a:t> </a:t>
                      </a:r>
                      <a:r>
                        <a:rPr sz="1200" spc="-50" dirty="0">
                          <a:latin typeface="Calibri"/>
                          <a:cs typeface="Calibri"/>
                        </a:rPr>
                        <a:t>&amp; </a:t>
                      </a:r>
                      <a:r>
                        <a:rPr sz="1200" spc="-10" dirty="0">
                          <a:latin typeface="Calibri"/>
                          <a:cs typeface="Calibri"/>
                        </a:rPr>
                        <a:t>Retention</a:t>
                      </a:r>
                      <a:r>
                        <a:rPr sz="1200" spc="20" dirty="0">
                          <a:latin typeface="Calibri"/>
                          <a:cs typeface="Calibri"/>
                        </a:rPr>
                        <a:t> </a:t>
                      </a:r>
                      <a:r>
                        <a:rPr sz="1200" spc="-10" dirty="0">
                          <a:latin typeface="Calibri"/>
                          <a:cs typeface="Calibri"/>
                        </a:rPr>
                        <a:t>Directors</a:t>
                      </a:r>
                      <a:endParaRPr sz="1200">
                        <a:latin typeface="Calibri"/>
                        <a:cs typeface="Calibri"/>
                      </a:endParaRPr>
                    </a:p>
                  </a:txBody>
                  <a:tcPr marL="0" marR="0" marT="5080" marB="0">
                    <a:lnL w="12700">
                      <a:solidFill>
                        <a:srgbClr val="EC7C30"/>
                      </a:solidFill>
                      <a:prstDash val="solid"/>
                    </a:lnL>
                    <a:lnR w="12700">
                      <a:solidFill>
                        <a:srgbClr val="EC7C30"/>
                      </a:solidFill>
                      <a:prstDash val="solid"/>
                    </a:lnR>
                    <a:lnT w="12700">
                      <a:solidFill>
                        <a:srgbClr val="EC7C30"/>
                      </a:solidFill>
                      <a:prstDash val="solid"/>
                    </a:lnT>
                    <a:lnB w="12700">
                      <a:solidFill>
                        <a:srgbClr val="EC7C30"/>
                      </a:solidFill>
                      <a:prstDash val="solid"/>
                    </a:lnB>
                  </a:tcPr>
                </a:tc>
                <a:tc>
                  <a:txBody>
                    <a:bodyPr/>
                    <a:lstStyle/>
                    <a:p>
                      <a:pPr>
                        <a:lnSpc>
                          <a:spcPct val="100000"/>
                        </a:lnSpc>
                        <a:spcBef>
                          <a:spcPts val="5"/>
                        </a:spcBef>
                      </a:pPr>
                      <a:endParaRPr sz="1300">
                        <a:latin typeface="Times New Roman"/>
                        <a:cs typeface="Times New Roman"/>
                      </a:endParaRPr>
                    </a:p>
                    <a:p>
                      <a:pPr marL="673735" marR="182245" indent="-485140">
                        <a:lnSpc>
                          <a:spcPct val="100000"/>
                        </a:lnSpc>
                        <a:spcBef>
                          <a:spcPts val="5"/>
                        </a:spcBef>
                      </a:pPr>
                      <a:r>
                        <a:rPr sz="1200" dirty="0">
                          <a:latin typeface="Calibri"/>
                          <a:cs typeface="Calibri"/>
                        </a:rPr>
                        <a:t>Center</a:t>
                      </a:r>
                      <a:r>
                        <a:rPr sz="1200" spc="-35" dirty="0">
                          <a:latin typeface="Calibri"/>
                          <a:cs typeface="Calibri"/>
                        </a:rPr>
                        <a:t> </a:t>
                      </a:r>
                      <a:r>
                        <a:rPr sz="1200" dirty="0">
                          <a:latin typeface="Calibri"/>
                          <a:cs typeface="Calibri"/>
                        </a:rPr>
                        <a:t>of</a:t>
                      </a:r>
                      <a:r>
                        <a:rPr sz="1200" spc="-15" dirty="0">
                          <a:latin typeface="Calibri"/>
                          <a:cs typeface="Calibri"/>
                        </a:rPr>
                        <a:t> </a:t>
                      </a:r>
                      <a:r>
                        <a:rPr sz="1200" spc="-10" dirty="0">
                          <a:latin typeface="Calibri"/>
                          <a:cs typeface="Calibri"/>
                        </a:rPr>
                        <a:t>Excellence Staff</a:t>
                      </a:r>
                      <a:endParaRPr sz="1200">
                        <a:latin typeface="Calibri"/>
                        <a:cs typeface="Calibri"/>
                      </a:endParaRPr>
                    </a:p>
                  </a:txBody>
                  <a:tcPr marL="0" marR="0" marT="635" marB="0">
                    <a:lnL w="12700">
                      <a:solidFill>
                        <a:srgbClr val="EC7C30"/>
                      </a:solidFill>
                      <a:prstDash val="solid"/>
                    </a:lnL>
                    <a:lnR w="12700">
                      <a:solidFill>
                        <a:srgbClr val="EC7C30"/>
                      </a:solidFill>
                      <a:prstDash val="solid"/>
                    </a:lnR>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03"/>
                  </a:ext>
                </a:extLst>
              </a:tr>
            </a:tbl>
          </a:graphicData>
        </a:graphic>
      </p:graphicFrame>
      <p:pic>
        <p:nvPicPr>
          <p:cNvPr id="11" name="object 11"/>
          <p:cNvPicPr/>
          <p:nvPr/>
        </p:nvPicPr>
        <p:blipFill>
          <a:blip r:embed="rId2" cstate="print"/>
          <a:stretch>
            <a:fillRect/>
          </a:stretch>
        </p:blipFill>
        <p:spPr>
          <a:xfrm>
            <a:off x="973836" y="502920"/>
            <a:ext cx="1519427" cy="1037843"/>
          </a:xfrm>
          <a:prstGeom prst="rect">
            <a:avLst/>
          </a:prstGeom>
        </p:spPr>
      </p:pic>
      <p:grpSp>
        <p:nvGrpSpPr>
          <p:cNvPr id="12" name="object 12"/>
          <p:cNvGrpSpPr/>
          <p:nvPr/>
        </p:nvGrpSpPr>
        <p:grpSpPr>
          <a:xfrm>
            <a:off x="-38100" y="-38100"/>
            <a:ext cx="12268200" cy="6934200"/>
            <a:chOff x="-38100" y="-38100"/>
            <a:chExt cx="12268200" cy="6934200"/>
          </a:xfrm>
        </p:grpSpPr>
        <p:sp>
          <p:nvSpPr>
            <p:cNvPr id="13" name="object 13"/>
            <p:cNvSpPr/>
            <p:nvPr/>
          </p:nvSpPr>
          <p:spPr>
            <a:xfrm>
              <a:off x="7949183" y="4372355"/>
              <a:ext cx="161925" cy="571500"/>
            </a:xfrm>
            <a:custGeom>
              <a:avLst/>
              <a:gdLst/>
              <a:ahLst/>
              <a:cxnLst/>
              <a:rect l="l" t="t" r="r" b="b"/>
              <a:pathLst>
                <a:path w="161925" h="571500">
                  <a:moveTo>
                    <a:pt x="80772" y="0"/>
                  </a:moveTo>
                  <a:lnTo>
                    <a:pt x="0" y="285750"/>
                  </a:lnTo>
                  <a:lnTo>
                    <a:pt x="80772" y="571500"/>
                  </a:lnTo>
                  <a:lnTo>
                    <a:pt x="80772" y="428625"/>
                  </a:lnTo>
                  <a:lnTo>
                    <a:pt x="161544" y="428625"/>
                  </a:lnTo>
                  <a:lnTo>
                    <a:pt x="161544" y="142875"/>
                  </a:lnTo>
                  <a:lnTo>
                    <a:pt x="80772" y="142875"/>
                  </a:lnTo>
                  <a:lnTo>
                    <a:pt x="80772"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7949183" y="4372355"/>
              <a:ext cx="161925" cy="571500"/>
            </a:xfrm>
            <a:custGeom>
              <a:avLst/>
              <a:gdLst/>
              <a:ahLst/>
              <a:cxnLst/>
              <a:rect l="l" t="t" r="r" b="b"/>
              <a:pathLst>
                <a:path w="161925" h="571500">
                  <a:moveTo>
                    <a:pt x="80772" y="571500"/>
                  </a:moveTo>
                  <a:lnTo>
                    <a:pt x="0" y="285750"/>
                  </a:lnTo>
                  <a:lnTo>
                    <a:pt x="80772" y="0"/>
                  </a:lnTo>
                  <a:lnTo>
                    <a:pt x="80772" y="142875"/>
                  </a:lnTo>
                  <a:lnTo>
                    <a:pt x="161544" y="142875"/>
                  </a:lnTo>
                  <a:lnTo>
                    <a:pt x="161544" y="428625"/>
                  </a:lnTo>
                  <a:lnTo>
                    <a:pt x="80772" y="428625"/>
                  </a:lnTo>
                  <a:lnTo>
                    <a:pt x="80772" y="571500"/>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5800344" y="5448300"/>
              <a:ext cx="571500" cy="161925"/>
            </a:xfrm>
            <a:custGeom>
              <a:avLst/>
              <a:gdLst/>
              <a:ahLst/>
              <a:cxnLst/>
              <a:rect l="l" t="t" r="r" b="b"/>
              <a:pathLst>
                <a:path w="571500" h="161925">
                  <a:moveTo>
                    <a:pt x="285750" y="0"/>
                  </a:moveTo>
                  <a:lnTo>
                    <a:pt x="0" y="80772"/>
                  </a:lnTo>
                  <a:lnTo>
                    <a:pt x="142875" y="80772"/>
                  </a:lnTo>
                  <a:lnTo>
                    <a:pt x="142875" y="161544"/>
                  </a:lnTo>
                  <a:lnTo>
                    <a:pt x="428625" y="161544"/>
                  </a:lnTo>
                  <a:lnTo>
                    <a:pt x="428625" y="80772"/>
                  </a:lnTo>
                  <a:lnTo>
                    <a:pt x="571500" y="80772"/>
                  </a:lnTo>
                  <a:lnTo>
                    <a:pt x="28575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5800344" y="5448300"/>
              <a:ext cx="571500" cy="161925"/>
            </a:xfrm>
            <a:custGeom>
              <a:avLst/>
              <a:gdLst/>
              <a:ahLst/>
              <a:cxnLst/>
              <a:rect l="l" t="t" r="r" b="b"/>
              <a:pathLst>
                <a:path w="571500" h="161925">
                  <a:moveTo>
                    <a:pt x="0" y="80772"/>
                  </a:moveTo>
                  <a:lnTo>
                    <a:pt x="285750" y="0"/>
                  </a:lnTo>
                  <a:lnTo>
                    <a:pt x="571500" y="80772"/>
                  </a:lnTo>
                  <a:lnTo>
                    <a:pt x="428625" y="80772"/>
                  </a:lnTo>
                  <a:lnTo>
                    <a:pt x="428625" y="161544"/>
                  </a:lnTo>
                  <a:lnTo>
                    <a:pt x="142875" y="161544"/>
                  </a:lnTo>
                  <a:lnTo>
                    <a:pt x="142875" y="80772"/>
                  </a:lnTo>
                  <a:lnTo>
                    <a:pt x="0" y="80772"/>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2206751" y="5474208"/>
              <a:ext cx="571500" cy="161925"/>
            </a:xfrm>
            <a:custGeom>
              <a:avLst/>
              <a:gdLst/>
              <a:ahLst/>
              <a:cxnLst/>
              <a:rect l="l" t="t" r="r" b="b"/>
              <a:pathLst>
                <a:path w="571500" h="161925">
                  <a:moveTo>
                    <a:pt x="285750" y="0"/>
                  </a:moveTo>
                  <a:lnTo>
                    <a:pt x="0" y="80771"/>
                  </a:lnTo>
                  <a:lnTo>
                    <a:pt x="142875" y="80771"/>
                  </a:lnTo>
                  <a:lnTo>
                    <a:pt x="142875" y="161543"/>
                  </a:lnTo>
                  <a:lnTo>
                    <a:pt x="428625" y="161543"/>
                  </a:lnTo>
                  <a:lnTo>
                    <a:pt x="428625" y="80771"/>
                  </a:lnTo>
                  <a:lnTo>
                    <a:pt x="571500" y="80771"/>
                  </a:lnTo>
                  <a:lnTo>
                    <a:pt x="28575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2206751" y="5474208"/>
              <a:ext cx="571500" cy="161925"/>
            </a:xfrm>
            <a:custGeom>
              <a:avLst/>
              <a:gdLst/>
              <a:ahLst/>
              <a:cxnLst/>
              <a:rect l="l" t="t" r="r" b="b"/>
              <a:pathLst>
                <a:path w="571500" h="161925">
                  <a:moveTo>
                    <a:pt x="0" y="80771"/>
                  </a:moveTo>
                  <a:lnTo>
                    <a:pt x="285750" y="0"/>
                  </a:lnTo>
                  <a:lnTo>
                    <a:pt x="571500" y="80771"/>
                  </a:lnTo>
                  <a:lnTo>
                    <a:pt x="428625" y="80771"/>
                  </a:lnTo>
                  <a:lnTo>
                    <a:pt x="428625" y="161543"/>
                  </a:lnTo>
                  <a:lnTo>
                    <a:pt x="142875" y="161543"/>
                  </a:lnTo>
                  <a:lnTo>
                    <a:pt x="142875" y="80771"/>
                  </a:lnTo>
                  <a:lnTo>
                    <a:pt x="0" y="80771"/>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0544556" y="5437632"/>
              <a:ext cx="571500" cy="163195"/>
            </a:xfrm>
            <a:custGeom>
              <a:avLst/>
              <a:gdLst/>
              <a:ahLst/>
              <a:cxnLst/>
              <a:rect l="l" t="t" r="r" b="b"/>
              <a:pathLst>
                <a:path w="571500" h="163195">
                  <a:moveTo>
                    <a:pt x="285750" y="0"/>
                  </a:moveTo>
                  <a:lnTo>
                    <a:pt x="0" y="81534"/>
                  </a:lnTo>
                  <a:lnTo>
                    <a:pt x="142875" y="81534"/>
                  </a:lnTo>
                  <a:lnTo>
                    <a:pt x="142875" y="163068"/>
                  </a:lnTo>
                  <a:lnTo>
                    <a:pt x="428625" y="163068"/>
                  </a:lnTo>
                  <a:lnTo>
                    <a:pt x="428625" y="81534"/>
                  </a:lnTo>
                  <a:lnTo>
                    <a:pt x="571500" y="81534"/>
                  </a:lnTo>
                  <a:lnTo>
                    <a:pt x="28575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10544556" y="5437632"/>
              <a:ext cx="571500" cy="163195"/>
            </a:xfrm>
            <a:custGeom>
              <a:avLst/>
              <a:gdLst/>
              <a:ahLst/>
              <a:cxnLst/>
              <a:rect l="l" t="t" r="r" b="b"/>
              <a:pathLst>
                <a:path w="571500" h="163195">
                  <a:moveTo>
                    <a:pt x="0" y="81534"/>
                  </a:moveTo>
                  <a:lnTo>
                    <a:pt x="285750" y="0"/>
                  </a:lnTo>
                  <a:lnTo>
                    <a:pt x="571500" y="81534"/>
                  </a:lnTo>
                  <a:lnTo>
                    <a:pt x="428625" y="81534"/>
                  </a:lnTo>
                  <a:lnTo>
                    <a:pt x="428625" y="163068"/>
                  </a:lnTo>
                  <a:lnTo>
                    <a:pt x="142875" y="163068"/>
                  </a:lnTo>
                  <a:lnTo>
                    <a:pt x="142875" y="81534"/>
                  </a:lnTo>
                  <a:lnTo>
                    <a:pt x="0" y="81534"/>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800344" y="3997452"/>
              <a:ext cx="571500" cy="161925"/>
            </a:xfrm>
            <a:custGeom>
              <a:avLst/>
              <a:gdLst/>
              <a:ahLst/>
              <a:cxnLst/>
              <a:rect l="l" t="t" r="r" b="b"/>
              <a:pathLst>
                <a:path w="571500" h="161925">
                  <a:moveTo>
                    <a:pt x="285750" y="0"/>
                  </a:moveTo>
                  <a:lnTo>
                    <a:pt x="0" y="80772"/>
                  </a:lnTo>
                  <a:lnTo>
                    <a:pt x="142875" y="80772"/>
                  </a:lnTo>
                  <a:lnTo>
                    <a:pt x="142875" y="161544"/>
                  </a:lnTo>
                  <a:lnTo>
                    <a:pt x="428625" y="161544"/>
                  </a:lnTo>
                  <a:lnTo>
                    <a:pt x="428625" y="80772"/>
                  </a:lnTo>
                  <a:lnTo>
                    <a:pt x="571500" y="80772"/>
                  </a:lnTo>
                  <a:lnTo>
                    <a:pt x="28575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5800344" y="3997452"/>
              <a:ext cx="571500" cy="161925"/>
            </a:xfrm>
            <a:custGeom>
              <a:avLst/>
              <a:gdLst/>
              <a:ahLst/>
              <a:cxnLst/>
              <a:rect l="l" t="t" r="r" b="b"/>
              <a:pathLst>
                <a:path w="571500" h="161925">
                  <a:moveTo>
                    <a:pt x="0" y="80772"/>
                  </a:moveTo>
                  <a:lnTo>
                    <a:pt x="285750" y="0"/>
                  </a:lnTo>
                  <a:lnTo>
                    <a:pt x="571500" y="80772"/>
                  </a:lnTo>
                  <a:lnTo>
                    <a:pt x="428625" y="80772"/>
                  </a:lnTo>
                  <a:lnTo>
                    <a:pt x="428625" y="161544"/>
                  </a:lnTo>
                  <a:lnTo>
                    <a:pt x="142875" y="161544"/>
                  </a:lnTo>
                  <a:lnTo>
                    <a:pt x="142875" y="80772"/>
                  </a:lnTo>
                  <a:lnTo>
                    <a:pt x="0" y="80772"/>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4006596" y="2596895"/>
              <a:ext cx="571500" cy="163195"/>
            </a:xfrm>
            <a:custGeom>
              <a:avLst/>
              <a:gdLst/>
              <a:ahLst/>
              <a:cxnLst/>
              <a:rect l="l" t="t" r="r" b="b"/>
              <a:pathLst>
                <a:path w="571500" h="163194">
                  <a:moveTo>
                    <a:pt x="285750" y="0"/>
                  </a:moveTo>
                  <a:lnTo>
                    <a:pt x="0" y="81534"/>
                  </a:lnTo>
                  <a:lnTo>
                    <a:pt x="142875" y="81534"/>
                  </a:lnTo>
                  <a:lnTo>
                    <a:pt x="142875" y="163068"/>
                  </a:lnTo>
                  <a:lnTo>
                    <a:pt x="428625" y="163068"/>
                  </a:lnTo>
                  <a:lnTo>
                    <a:pt x="428625" y="81534"/>
                  </a:lnTo>
                  <a:lnTo>
                    <a:pt x="571500" y="81534"/>
                  </a:lnTo>
                  <a:lnTo>
                    <a:pt x="285750"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4006596" y="2596895"/>
              <a:ext cx="571500" cy="163195"/>
            </a:xfrm>
            <a:custGeom>
              <a:avLst/>
              <a:gdLst/>
              <a:ahLst/>
              <a:cxnLst/>
              <a:rect l="l" t="t" r="r" b="b"/>
              <a:pathLst>
                <a:path w="571500" h="163194">
                  <a:moveTo>
                    <a:pt x="0" y="81534"/>
                  </a:moveTo>
                  <a:lnTo>
                    <a:pt x="285750" y="0"/>
                  </a:lnTo>
                  <a:lnTo>
                    <a:pt x="571500" y="81534"/>
                  </a:lnTo>
                  <a:lnTo>
                    <a:pt x="428625" y="81534"/>
                  </a:lnTo>
                  <a:lnTo>
                    <a:pt x="428625" y="163068"/>
                  </a:lnTo>
                  <a:lnTo>
                    <a:pt x="142875" y="163068"/>
                  </a:lnTo>
                  <a:lnTo>
                    <a:pt x="142875" y="81534"/>
                  </a:lnTo>
                  <a:lnTo>
                    <a:pt x="0" y="81534"/>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7940040" y="1805939"/>
              <a:ext cx="161925" cy="571500"/>
            </a:xfrm>
            <a:custGeom>
              <a:avLst/>
              <a:gdLst/>
              <a:ahLst/>
              <a:cxnLst/>
              <a:rect l="l" t="t" r="r" b="b"/>
              <a:pathLst>
                <a:path w="161925" h="571500">
                  <a:moveTo>
                    <a:pt x="80772" y="0"/>
                  </a:moveTo>
                  <a:lnTo>
                    <a:pt x="0" y="285750"/>
                  </a:lnTo>
                  <a:lnTo>
                    <a:pt x="80772" y="571500"/>
                  </a:lnTo>
                  <a:lnTo>
                    <a:pt x="80772" y="428625"/>
                  </a:lnTo>
                  <a:lnTo>
                    <a:pt x="161544" y="428625"/>
                  </a:lnTo>
                  <a:lnTo>
                    <a:pt x="161544" y="142875"/>
                  </a:lnTo>
                  <a:lnTo>
                    <a:pt x="80772" y="142875"/>
                  </a:lnTo>
                  <a:lnTo>
                    <a:pt x="80772"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940040" y="1805939"/>
              <a:ext cx="161925" cy="571500"/>
            </a:xfrm>
            <a:custGeom>
              <a:avLst/>
              <a:gdLst/>
              <a:ahLst/>
              <a:cxnLst/>
              <a:rect l="l" t="t" r="r" b="b"/>
              <a:pathLst>
                <a:path w="161925" h="571500">
                  <a:moveTo>
                    <a:pt x="80772" y="571500"/>
                  </a:moveTo>
                  <a:lnTo>
                    <a:pt x="0" y="285750"/>
                  </a:lnTo>
                  <a:lnTo>
                    <a:pt x="80772" y="0"/>
                  </a:lnTo>
                  <a:lnTo>
                    <a:pt x="80772" y="142875"/>
                  </a:lnTo>
                  <a:lnTo>
                    <a:pt x="161544" y="142875"/>
                  </a:lnTo>
                  <a:lnTo>
                    <a:pt x="161544" y="428625"/>
                  </a:lnTo>
                  <a:lnTo>
                    <a:pt x="80772" y="428625"/>
                  </a:lnTo>
                  <a:lnTo>
                    <a:pt x="80772" y="571500"/>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940040" y="3136392"/>
              <a:ext cx="161925" cy="571500"/>
            </a:xfrm>
            <a:custGeom>
              <a:avLst/>
              <a:gdLst/>
              <a:ahLst/>
              <a:cxnLst/>
              <a:rect l="l" t="t" r="r" b="b"/>
              <a:pathLst>
                <a:path w="161925" h="571500">
                  <a:moveTo>
                    <a:pt x="80772" y="0"/>
                  </a:moveTo>
                  <a:lnTo>
                    <a:pt x="0" y="285749"/>
                  </a:lnTo>
                  <a:lnTo>
                    <a:pt x="80772" y="571499"/>
                  </a:lnTo>
                  <a:lnTo>
                    <a:pt x="80772" y="428624"/>
                  </a:lnTo>
                  <a:lnTo>
                    <a:pt x="161544" y="428624"/>
                  </a:lnTo>
                  <a:lnTo>
                    <a:pt x="161544" y="142874"/>
                  </a:lnTo>
                  <a:lnTo>
                    <a:pt x="80772" y="142874"/>
                  </a:lnTo>
                  <a:lnTo>
                    <a:pt x="80772"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7940040" y="3136392"/>
              <a:ext cx="161925" cy="571500"/>
            </a:xfrm>
            <a:custGeom>
              <a:avLst/>
              <a:gdLst/>
              <a:ahLst/>
              <a:cxnLst/>
              <a:rect l="l" t="t" r="r" b="b"/>
              <a:pathLst>
                <a:path w="161925" h="571500">
                  <a:moveTo>
                    <a:pt x="80772" y="571499"/>
                  </a:moveTo>
                  <a:lnTo>
                    <a:pt x="0" y="285749"/>
                  </a:lnTo>
                  <a:lnTo>
                    <a:pt x="80772" y="0"/>
                  </a:lnTo>
                  <a:lnTo>
                    <a:pt x="80772" y="142874"/>
                  </a:lnTo>
                  <a:lnTo>
                    <a:pt x="161544" y="142874"/>
                  </a:lnTo>
                  <a:lnTo>
                    <a:pt x="161544" y="428624"/>
                  </a:lnTo>
                  <a:lnTo>
                    <a:pt x="80772" y="428624"/>
                  </a:lnTo>
                  <a:lnTo>
                    <a:pt x="80772" y="571499"/>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688323" y="5437632"/>
              <a:ext cx="571500" cy="163195"/>
            </a:xfrm>
            <a:custGeom>
              <a:avLst/>
              <a:gdLst/>
              <a:ahLst/>
              <a:cxnLst/>
              <a:rect l="l" t="t" r="r" b="b"/>
              <a:pathLst>
                <a:path w="571500" h="163195">
                  <a:moveTo>
                    <a:pt x="428625" y="0"/>
                  </a:moveTo>
                  <a:lnTo>
                    <a:pt x="142875" y="0"/>
                  </a:lnTo>
                  <a:lnTo>
                    <a:pt x="142875" y="81534"/>
                  </a:lnTo>
                  <a:lnTo>
                    <a:pt x="0" y="81534"/>
                  </a:lnTo>
                  <a:lnTo>
                    <a:pt x="285750" y="163068"/>
                  </a:lnTo>
                  <a:lnTo>
                    <a:pt x="571500" y="81534"/>
                  </a:lnTo>
                  <a:lnTo>
                    <a:pt x="428625" y="81534"/>
                  </a:lnTo>
                  <a:lnTo>
                    <a:pt x="428625"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8688323" y="5437632"/>
              <a:ext cx="571500" cy="163195"/>
            </a:xfrm>
            <a:custGeom>
              <a:avLst/>
              <a:gdLst/>
              <a:ahLst/>
              <a:cxnLst/>
              <a:rect l="l" t="t" r="r" b="b"/>
              <a:pathLst>
                <a:path w="571500" h="163195">
                  <a:moveTo>
                    <a:pt x="571500" y="81534"/>
                  </a:moveTo>
                  <a:lnTo>
                    <a:pt x="285750" y="163068"/>
                  </a:lnTo>
                  <a:lnTo>
                    <a:pt x="0" y="81534"/>
                  </a:lnTo>
                  <a:lnTo>
                    <a:pt x="142875" y="81534"/>
                  </a:lnTo>
                  <a:lnTo>
                    <a:pt x="142875" y="0"/>
                  </a:lnTo>
                  <a:lnTo>
                    <a:pt x="428625" y="0"/>
                  </a:lnTo>
                  <a:lnTo>
                    <a:pt x="428625" y="81534"/>
                  </a:lnTo>
                  <a:lnTo>
                    <a:pt x="571500" y="81534"/>
                  </a:lnTo>
                  <a:close/>
                </a:path>
              </a:pathLst>
            </a:custGeom>
            <a:ln w="12192">
              <a:solidFill>
                <a:srgbClr val="AD5A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762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3"/>
          <p:cNvSpPr txBox="1">
            <a:spLocks noGrp="1"/>
          </p:cNvSpPr>
          <p:nvPr>
            <p:ph type="title"/>
          </p:nvPr>
        </p:nvSpPr>
        <p:spPr>
          <a:xfrm>
            <a:off x="415600" y="593367"/>
            <a:ext cx="11360700" cy="7635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r>
              <a:rPr lang="en-US"/>
              <a:t>Why Regional Consortia? - Employers Perspective	</a:t>
            </a:r>
            <a:endParaRPr/>
          </a:p>
        </p:txBody>
      </p:sp>
      <p:sp>
        <p:nvSpPr>
          <p:cNvPr id="407" name="Google Shape;407;p73"/>
          <p:cNvSpPr txBox="1">
            <a:spLocks noGrp="1"/>
          </p:cNvSpPr>
          <p:nvPr>
            <p:ph type="body" idx="1"/>
          </p:nvPr>
        </p:nvSpPr>
        <p:spPr>
          <a:xfrm>
            <a:off x="415600" y="1536625"/>
            <a:ext cx="7451100" cy="45552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endParaRPr/>
          </a:p>
          <a:p>
            <a:pPr marL="0" lvl="0" indent="0" algn="l" rtl="0">
              <a:spcBef>
                <a:spcPts val="800"/>
              </a:spcBef>
              <a:spcAft>
                <a:spcPts val="0"/>
              </a:spcAft>
              <a:buNone/>
            </a:pPr>
            <a:r>
              <a:rPr lang="en-US"/>
              <a:t>Silver Tsunami </a:t>
            </a:r>
            <a:endParaRPr/>
          </a:p>
          <a:p>
            <a:pPr marL="0" lvl="0" indent="0" algn="l" rtl="0">
              <a:spcBef>
                <a:spcPts val="800"/>
              </a:spcBef>
              <a:spcAft>
                <a:spcPts val="0"/>
              </a:spcAft>
              <a:buNone/>
            </a:pPr>
            <a:endParaRPr/>
          </a:p>
          <a:p>
            <a:pPr marL="0" lvl="0" indent="0" algn="l" rtl="0">
              <a:spcBef>
                <a:spcPts val="800"/>
              </a:spcBef>
              <a:spcAft>
                <a:spcPts val="0"/>
              </a:spcAft>
              <a:buNone/>
            </a:pPr>
            <a:r>
              <a:rPr lang="en-US"/>
              <a:t>Low unemployment rates</a:t>
            </a:r>
            <a:endParaRPr/>
          </a:p>
          <a:p>
            <a:pPr marL="0" lvl="0" indent="0" algn="l" rtl="0">
              <a:spcBef>
                <a:spcPts val="800"/>
              </a:spcBef>
              <a:spcAft>
                <a:spcPts val="0"/>
              </a:spcAft>
              <a:buNone/>
            </a:pPr>
            <a:endParaRPr/>
          </a:p>
          <a:p>
            <a:pPr marL="0" lvl="0" indent="0" algn="l" rtl="0">
              <a:spcBef>
                <a:spcPts val="800"/>
              </a:spcBef>
              <a:spcAft>
                <a:spcPts val="0"/>
              </a:spcAft>
              <a:buNone/>
            </a:pPr>
            <a:r>
              <a:rPr lang="en-US"/>
              <a:t>High cost of living</a:t>
            </a:r>
            <a:endParaRPr/>
          </a:p>
          <a:p>
            <a:pPr marL="0" lvl="0" indent="0" algn="l" rtl="0">
              <a:spcBef>
                <a:spcPts val="800"/>
              </a:spcBef>
              <a:spcAft>
                <a:spcPts val="800"/>
              </a:spcAft>
              <a:buNone/>
            </a:pPr>
            <a:endParaRPr/>
          </a:p>
        </p:txBody>
      </p:sp>
      <p:sp>
        <p:nvSpPr>
          <p:cNvPr id="408" name="Google Shape;408;p73"/>
          <p:cNvSpPr txBox="1">
            <a:spLocks noGrp="1"/>
          </p:cNvSpPr>
          <p:nvPr>
            <p:ph type="body" idx="1"/>
          </p:nvPr>
        </p:nvSpPr>
        <p:spPr>
          <a:xfrm>
            <a:off x="7119725" y="828600"/>
            <a:ext cx="4828200" cy="45552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r" rtl="0">
              <a:spcBef>
                <a:spcPts val="800"/>
              </a:spcBef>
              <a:spcAft>
                <a:spcPts val="0"/>
              </a:spcAft>
              <a:buNone/>
            </a:pPr>
            <a:r>
              <a:rPr lang="en-US"/>
              <a:t>10,200+ K12 Schools</a:t>
            </a:r>
            <a:endParaRPr/>
          </a:p>
          <a:p>
            <a:pPr marL="0" lvl="0" indent="0" algn="r" rtl="0">
              <a:spcBef>
                <a:spcPts val="800"/>
              </a:spcBef>
              <a:spcAft>
                <a:spcPts val="0"/>
              </a:spcAft>
              <a:buNone/>
            </a:pPr>
            <a:r>
              <a:rPr lang="en-US"/>
              <a:t>400 Adult Education programs</a:t>
            </a:r>
            <a:endParaRPr/>
          </a:p>
          <a:p>
            <a:pPr marL="0" lvl="0" indent="0" algn="r" rtl="0">
              <a:spcBef>
                <a:spcPts val="800"/>
              </a:spcBef>
              <a:spcAft>
                <a:spcPts val="0"/>
              </a:spcAft>
              <a:buNone/>
            </a:pPr>
            <a:r>
              <a:rPr lang="en-US"/>
              <a:t>116 Community Colleges</a:t>
            </a:r>
            <a:endParaRPr/>
          </a:p>
          <a:p>
            <a:pPr marL="0" lvl="0" indent="0" algn="r" rtl="0">
              <a:spcBef>
                <a:spcPts val="800"/>
              </a:spcBef>
              <a:spcAft>
                <a:spcPts val="0"/>
              </a:spcAft>
              <a:buNone/>
            </a:pPr>
            <a:r>
              <a:rPr lang="en-US"/>
              <a:t>23 CSUs</a:t>
            </a:r>
            <a:endParaRPr/>
          </a:p>
          <a:p>
            <a:pPr marL="0" lvl="0" indent="0" algn="r" rtl="0">
              <a:spcBef>
                <a:spcPts val="800"/>
              </a:spcBef>
              <a:spcAft>
                <a:spcPts val="0"/>
              </a:spcAft>
              <a:buNone/>
            </a:pPr>
            <a:r>
              <a:rPr lang="en-US"/>
              <a:t>10 UCs</a:t>
            </a:r>
            <a:endParaRPr/>
          </a:p>
          <a:p>
            <a:pPr marL="0" lvl="0" indent="0" algn="r" rtl="0">
              <a:spcBef>
                <a:spcPts val="800"/>
              </a:spcBef>
              <a:spcAft>
                <a:spcPts val="0"/>
              </a:spcAft>
              <a:buNone/>
            </a:pPr>
            <a:r>
              <a:rPr lang="en-US"/>
              <a:t>45 Workforce Development Boards</a:t>
            </a:r>
            <a:endParaRPr/>
          </a:p>
          <a:p>
            <a:pPr marL="0" lvl="0" indent="0" algn="r" rtl="0">
              <a:spcBef>
                <a:spcPts val="800"/>
              </a:spcBef>
              <a:spcAft>
                <a:spcPts val="0"/>
              </a:spcAft>
              <a:buNone/>
            </a:pPr>
            <a:r>
              <a:rPr lang="en-US"/>
              <a:t>58 counties</a:t>
            </a:r>
            <a:endParaRPr/>
          </a:p>
          <a:p>
            <a:pPr marL="0" lvl="0" indent="0" algn="r" rtl="0">
              <a:spcBef>
                <a:spcPts val="800"/>
              </a:spcBef>
              <a:spcAft>
                <a:spcPts val="800"/>
              </a:spcAft>
              <a:buNone/>
            </a:pPr>
            <a:r>
              <a:rPr lang="en-US"/>
              <a:t>482 cities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82983" y="-3"/>
            <a:ext cx="10160" cy="924560"/>
          </a:xfrm>
          <a:custGeom>
            <a:avLst/>
            <a:gdLst/>
            <a:ahLst/>
            <a:cxnLst/>
            <a:rect l="l" t="t" r="r" b="b"/>
            <a:pathLst>
              <a:path w="10159" h="924560">
                <a:moveTo>
                  <a:pt x="0" y="924344"/>
                </a:moveTo>
                <a:lnTo>
                  <a:pt x="9944" y="0"/>
                </a:lnTo>
              </a:path>
            </a:pathLst>
          </a:custGeom>
          <a:ln w="12699">
            <a:solidFill>
              <a:srgbClr val="48474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11682983" y="5932928"/>
            <a:ext cx="10160" cy="924560"/>
          </a:xfrm>
          <a:custGeom>
            <a:avLst/>
            <a:gdLst/>
            <a:ahLst/>
            <a:cxnLst/>
            <a:rect l="l" t="t" r="r" b="b"/>
            <a:pathLst>
              <a:path w="10159" h="924559">
                <a:moveTo>
                  <a:pt x="0" y="924344"/>
                </a:moveTo>
                <a:lnTo>
                  <a:pt x="9944" y="0"/>
                </a:lnTo>
              </a:path>
            </a:pathLst>
          </a:custGeom>
          <a:ln w="12699">
            <a:solidFill>
              <a:srgbClr val="48474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0" y="5917691"/>
            <a:ext cx="1685544" cy="626002"/>
          </a:xfrm>
          <a:prstGeom prst="rect">
            <a:avLst/>
          </a:prstGeom>
        </p:spPr>
      </p:pic>
      <p:pic>
        <p:nvPicPr>
          <p:cNvPr id="5" name="object 5"/>
          <p:cNvPicPr/>
          <p:nvPr/>
        </p:nvPicPr>
        <p:blipFill>
          <a:blip r:embed="rId3" cstate="print"/>
          <a:stretch>
            <a:fillRect/>
          </a:stretch>
        </p:blipFill>
        <p:spPr>
          <a:xfrm>
            <a:off x="4337941" y="4990539"/>
            <a:ext cx="1367521" cy="739037"/>
          </a:xfrm>
          <a:prstGeom prst="rect">
            <a:avLst/>
          </a:prstGeom>
        </p:spPr>
      </p:pic>
      <p:grpSp>
        <p:nvGrpSpPr>
          <p:cNvPr id="6" name="object 6"/>
          <p:cNvGrpSpPr/>
          <p:nvPr/>
        </p:nvGrpSpPr>
        <p:grpSpPr>
          <a:xfrm>
            <a:off x="1757167" y="5088445"/>
            <a:ext cx="1099820" cy="556260"/>
            <a:chOff x="1757167" y="5088445"/>
            <a:chExt cx="1099820" cy="556260"/>
          </a:xfrm>
        </p:grpSpPr>
        <p:sp>
          <p:nvSpPr>
            <p:cNvPr id="7" name="object 7"/>
            <p:cNvSpPr/>
            <p:nvPr/>
          </p:nvSpPr>
          <p:spPr>
            <a:xfrm>
              <a:off x="1757159" y="5088457"/>
              <a:ext cx="1099820" cy="368300"/>
            </a:xfrm>
            <a:custGeom>
              <a:avLst/>
              <a:gdLst/>
              <a:ahLst/>
              <a:cxnLst/>
              <a:rect l="l" t="t" r="r" b="b"/>
              <a:pathLst>
                <a:path w="1099820" h="368300">
                  <a:moveTo>
                    <a:pt x="211823" y="367779"/>
                  </a:moveTo>
                  <a:lnTo>
                    <a:pt x="211734" y="366407"/>
                  </a:lnTo>
                  <a:lnTo>
                    <a:pt x="211632" y="364642"/>
                  </a:lnTo>
                  <a:lnTo>
                    <a:pt x="210070" y="350316"/>
                  </a:lnTo>
                  <a:lnTo>
                    <a:pt x="208559" y="335622"/>
                  </a:lnTo>
                  <a:lnTo>
                    <a:pt x="207200" y="321119"/>
                  </a:lnTo>
                  <a:lnTo>
                    <a:pt x="206006" y="307111"/>
                  </a:lnTo>
                  <a:lnTo>
                    <a:pt x="203301" y="277063"/>
                  </a:lnTo>
                  <a:lnTo>
                    <a:pt x="199999" y="239458"/>
                  </a:lnTo>
                  <a:lnTo>
                    <a:pt x="196265" y="194589"/>
                  </a:lnTo>
                  <a:lnTo>
                    <a:pt x="195529" y="185750"/>
                  </a:lnTo>
                  <a:lnTo>
                    <a:pt x="191668" y="137668"/>
                  </a:lnTo>
                  <a:lnTo>
                    <a:pt x="190030" y="119176"/>
                  </a:lnTo>
                  <a:lnTo>
                    <a:pt x="183159" y="119176"/>
                  </a:lnTo>
                  <a:lnTo>
                    <a:pt x="182575" y="120548"/>
                  </a:lnTo>
                  <a:lnTo>
                    <a:pt x="179260" y="128689"/>
                  </a:lnTo>
                  <a:lnTo>
                    <a:pt x="172199" y="145910"/>
                  </a:lnTo>
                  <a:lnTo>
                    <a:pt x="168440" y="154914"/>
                  </a:lnTo>
                  <a:lnTo>
                    <a:pt x="160782" y="173545"/>
                  </a:lnTo>
                  <a:lnTo>
                    <a:pt x="156959" y="183007"/>
                  </a:lnTo>
                  <a:lnTo>
                    <a:pt x="153123" y="192620"/>
                  </a:lnTo>
                  <a:lnTo>
                    <a:pt x="141732" y="221005"/>
                  </a:lnTo>
                  <a:lnTo>
                    <a:pt x="134366" y="239458"/>
                  </a:lnTo>
                  <a:lnTo>
                    <a:pt x="127381" y="256755"/>
                  </a:lnTo>
                  <a:lnTo>
                    <a:pt x="119189" y="276860"/>
                  </a:lnTo>
                  <a:lnTo>
                    <a:pt x="112496" y="293166"/>
                  </a:lnTo>
                  <a:lnTo>
                    <a:pt x="110324" y="298665"/>
                  </a:lnTo>
                  <a:lnTo>
                    <a:pt x="108559" y="303377"/>
                  </a:lnTo>
                  <a:lnTo>
                    <a:pt x="106997" y="307111"/>
                  </a:lnTo>
                  <a:lnTo>
                    <a:pt x="88468" y="261251"/>
                  </a:lnTo>
                  <a:lnTo>
                    <a:pt x="79463" y="238785"/>
                  </a:lnTo>
                  <a:lnTo>
                    <a:pt x="71297" y="218147"/>
                  </a:lnTo>
                  <a:lnTo>
                    <a:pt x="71145" y="217754"/>
                  </a:lnTo>
                  <a:lnTo>
                    <a:pt x="62420" y="195376"/>
                  </a:lnTo>
                  <a:lnTo>
                    <a:pt x="52438" y="169303"/>
                  </a:lnTo>
                  <a:lnTo>
                    <a:pt x="43370" y="145110"/>
                  </a:lnTo>
                  <a:lnTo>
                    <a:pt x="34353" y="120548"/>
                  </a:lnTo>
                  <a:lnTo>
                    <a:pt x="33769" y="119176"/>
                  </a:lnTo>
                  <a:lnTo>
                    <a:pt x="25717" y="119176"/>
                  </a:lnTo>
                  <a:lnTo>
                    <a:pt x="25527" y="121145"/>
                  </a:lnTo>
                  <a:lnTo>
                    <a:pt x="24447" y="135280"/>
                  </a:lnTo>
                  <a:lnTo>
                    <a:pt x="23291" y="149733"/>
                  </a:lnTo>
                  <a:lnTo>
                    <a:pt x="17614" y="210731"/>
                  </a:lnTo>
                  <a:lnTo>
                    <a:pt x="15138" y="234670"/>
                  </a:lnTo>
                  <a:lnTo>
                    <a:pt x="13030" y="254533"/>
                  </a:lnTo>
                  <a:lnTo>
                    <a:pt x="10947" y="273773"/>
                  </a:lnTo>
                  <a:lnTo>
                    <a:pt x="9144" y="289496"/>
                  </a:lnTo>
                  <a:lnTo>
                    <a:pt x="7264" y="305142"/>
                  </a:lnTo>
                  <a:lnTo>
                    <a:pt x="5753" y="318325"/>
                  </a:lnTo>
                  <a:lnTo>
                    <a:pt x="3733" y="335622"/>
                  </a:lnTo>
                  <a:lnTo>
                    <a:pt x="1981" y="350177"/>
                  </a:lnTo>
                  <a:lnTo>
                    <a:pt x="203" y="364642"/>
                  </a:lnTo>
                  <a:lnTo>
                    <a:pt x="0" y="367588"/>
                  </a:lnTo>
                  <a:lnTo>
                    <a:pt x="2946" y="366991"/>
                  </a:lnTo>
                  <a:lnTo>
                    <a:pt x="5499" y="366610"/>
                  </a:lnTo>
                  <a:lnTo>
                    <a:pt x="8445" y="366407"/>
                  </a:lnTo>
                  <a:lnTo>
                    <a:pt x="14922" y="366407"/>
                  </a:lnTo>
                  <a:lnTo>
                    <a:pt x="17665" y="366610"/>
                  </a:lnTo>
                  <a:lnTo>
                    <a:pt x="20421" y="366991"/>
                  </a:lnTo>
                  <a:lnTo>
                    <a:pt x="22974" y="367588"/>
                  </a:lnTo>
                  <a:lnTo>
                    <a:pt x="22974" y="366407"/>
                  </a:lnTo>
                  <a:lnTo>
                    <a:pt x="24828" y="321119"/>
                  </a:lnTo>
                  <a:lnTo>
                    <a:pt x="27940" y="277063"/>
                  </a:lnTo>
                  <a:lnTo>
                    <a:pt x="31153" y="236588"/>
                  </a:lnTo>
                  <a:lnTo>
                    <a:pt x="33985" y="204470"/>
                  </a:lnTo>
                  <a:lnTo>
                    <a:pt x="34747" y="195376"/>
                  </a:lnTo>
                  <a:lnTo>
                    <a:pt x="42557" y="216065"/>
                  </a:lnTo>
                  <a:lnTo>
                    <a:pt x="50355" y="236588"/>
                  </a:lnTo>
                  <a:lnTo>
                    <a:pt x="58089" y="256755"/>
                  </a:lnTo>
                  <a:lnTo>
                    <a:pt x="65887" y="276860"/>
                  </a:lnTo>
                  <a:lnTo>
                    <a:pt x="74422" y="299123"/>
                  </a:lnTo>
                  <a:lnTo>
                    <a:pt x="82677" y="321005"/>
                  </a:lnTo>
                  <a:lnTo>
                    <a:pt x="90843" y="343090"/>
                  </a:lnTo>
                  <a:lnTo>
                    <a:pt x="98602" y="364642"/>
                  </a:lnTo>
                  <a:lnTo>
                    <a:pt x="99339" y="366407"/>
                  </a:lnTo>
                  <a:lnTo>
                    <a:pt x="104838" y="366407"/>
                  </a:lnTo>
                  <a:lnTo>
                    <a:pt x="105181" y="365036"/>
                  </a:lnTo>
                  <a:lnTo>
                    <a:pt x="105295" y="364642"/>
                  </a:lnTo>
                  <a:lnTo>
                    <a:pt x="113144" y="341503"/>
                  </a:lnTo>
                  <a:lnTo>
                    <a:pt x="121272" y="318617"/>
                  </a:lnTo>
                  <a:lnTo>
                    <a:pt x="125564" y="307111"/>
                  </a:lnTo>
                  <a:lnTo>
                    <a:pt x="129628" y="296214"/>
                  </a:lnTo>
                  <a:lnTo>
                    <a:pt x="138214" y="274307"/>
                  </a:lnTo>
                  <a:lnTo>
                    <a:pt x="145237" y="256921"/>
                  </a:lnTo>
                  <a:lnTo>
                    <a:pt x="154254" y="234670"/>
                  </a:lnTo>
                  <a:lnTo>
                    <a:pt x="170599" y="194589"/>
                  </a:lnTo>
                  <a:lnTo>
                    <a:pt x="172326" y="215099"/>
                  </a:lnTo>
                  <a:lnTo>
                    <a:pt x="175412" y="254533"/>
                  </a:lnTo>
                  <a:lnTo>
                    <a:pt x="178193" y="295224"/>
                  </a:lnTo>
                  <a:lnTo>
                    <a:pt x="182549" y="364642"/>
                  </a:lnTo>
                  <a:lnTo>
                    <a:pt x="182765" y="367588"/>
                  </a:lnTo>
                  <a:lnTo>
                    <a:pt x="185318" y="366991"/>
                  </a:lnTo>
                  <a:lnTo>
                    <a:pt x="187286" y="366610"/>
                  </a:lnTo>
                  <a:lnTo>
                    <a:pt x="189052" y="366407"/>
                  </a:lnTo>
                  <a:lnTo>
                    <a:pt x="205155" y="366407"/>
                  </a:lnTo>
                  <a:lnTo>
                    <a:pt x="206921" y="366610"/>
                  </a:lnTo>
                  <a:lnTo>
                    <a:pt x="208876" y="366991"/>
                  </a:lnTo>
                  <a:lnTo>
                    <a:pt x="211823" y="367779"/>
                  </a:lnTo>
                  <a:close/>
                </a:path>
                <a:path w="1099820" h="368300">
                  <a:moveTo>
                    <a:pt x="270725" y="327329"/>
                  </a:moveTo>
                  <a:lnTo>
                    <a:pt x="270662" y="326542"/>
                  </a:lnTo>
                  <a:lnTo>
                    <a:pt x="270611" y="324599"/>
                  </a:lnTo>
                  <a:lnTo>
                    <a:pt x="269925" y="324599"/>
                  </a:lnTo>
                  <a:lnTo>
                    <a:pt x="269925" y="294106"/>
                  </a:lnTo>
                  <a:lnTo>
                    <a:pt x="269214" y="294106"/>
                  </a:lnTo>
                  <a:lnTo>
                    <a:pt x="269214" y="287756"/>
                  </a:lnTo>
                  <a:lnTo>
                    <a:pt x="268998" y="287756"/>
                  </a:lnTo>
                  <a:lnTo>
                    <a:pt x="268998" y="278866"/>
                  </a:lnTo>
                  <a:lnTo>
                    <a:pt x="268846" y="278866"/>
                  </a:lnTo>
                  <a:lnTo>
                    <a:pt x="268846" y="215353"/>
                  </a:lnTo>
                  <a:lnTo>
                    <a:pt x="268846" y="207733"/>
                  </a:lnTo>
                  <a:lnTo>
                    <a:pt x="268986" y="207733"/>
                  </a:lnTo>
                  <a:lnTo>
                    <a:pt x="268986" y="200113"/>
                  </a:lnTo>
                  <a:lnTo>
                    <a:pt x="269201" y="200113"/>
                  </a:lnTo>
                  <a:lnTo>
                    <a:pt x="269201" y="192493"/>
                  </a:lnTo>
                  <a:lnTo>
                    <a:pt x="269925" y="192493"/>
                  </a:lnTo>
                  <a:lnTo>
                    <a:pt x="269925" y="162013"/>
                  </a:lnTo>
                  <a:lnTo>
                    <a:pt x="270535" y="162013"/>
                  </a:lnTo>
                  <a:lnTo>
                    <a:pt x="270535" y="160743"/>
                  </a:lnTo>
                  <a:lnTo>
                    <a:pt x="270637" y="159473"/>
                  </a:lnTo>
                  <a:lnTo>
                    <a:pt x="261340" y="159473"/>
                  </a:lnTo>
                  <a:lnTo>
                    <a:pt x="261340" y="160743"/>
                  </a:lnTo>
                  <a:lnTo>
                    <a:pt x="251929" y="160743"/>
                  </a:lnTo>
                  <a:lnTo>
                    <a:pt x="251929" y="159473"/>
                  </a:lnTo>
                  <a:lnTo>
                    <a:pt x="242735" y="159473"/>
                  </a:lnTo>
                  <a:lnTo>
                    <a:pt x="242735" y="160743"/>
                  </a:lnTo>
                  <a:lnTo>
                    <a:pt x="242824" y="162013"/>
                  </a:lnTo>
                  <a:lnTo>
                    <a:pt x="243446" y="162013"/>
                  </a:lnTo>
                  <a:lnTo>
                    <a:pt x="243446" y="192493"/>
                  </a:lnTo>
                  <a:lnTo>
                    <a:pt x="244157" y="192493"/>
                  </a:lnTo>
                  <a:lnTo>
                    <a:pt x="244157" y="200113"/>
                  </a:lnTo>
                  <a:lnTo>
                    <a:pt x="244373" y="200113"/>
                  </a:lnTo>
                  <a:lnTo>
                    <a:pt x="244373" y="207733"/>
                  </a:lnTo>
                  <a:lnTo>
                    <a:pt x="244525" y="207733"/>
                  </a:lnTo>
                  <a:lnTo>
                    <a:pt x="244525" y="215353"/>
                  </a:lnTo>
                  <a:lnTo>
                    <a:pt x="244513" y="278866"/>
                  </a:lnTo>
                  <a:lnTo>
                    <a:pt x="244373" y="278866"/>
                  </a:lnTo>
                  <a:lnTo>
                    <a:pt x="244373" y="287756"/>
                  </a:lnTo>
                  <a:lnTo>
                    <a:pt x="244157" y="287756"/>
                  </a:lnTo>
                  <a:lnTo>
                    <a:pt x="244157" y="294106"/>
                  </a:lnTo>
                  <a:lnTo>
                    <a:pt x="243446" y="294106"/>
                  </a:lnTo>
                  <a:lnTo>
                    <a:pt x="243446" y="324599"/>
                  </a:lnTo>
                  <a:lnTo>
                    <a:pt x="242760" y="324599"/>
                  </a:lnTo>
                  <a:lnTo>
                    <a:pt x="242760" y="327139"/>
                  </a:lnTo>
                  <a:lnTo>
                    <a:pt x="268173" y="327139"/>
                  </a:lnTo>
                  <a:lnTo>
                    <a:pt x="270725" y="327329"/>
                  </a:lnTo>
                  <a:close/>
                </a:path>
                <a:path w="1099820" h="368300">
                  <a:moveTo>
                    <a:pt x="310769" y="92684"/>
                  </a:moveTo>
                  <a:lnTo>
                    <a:pt x="282892" y="65773"/>
                  </a:lnTo>
                  <a:lnTo>
                    <a:pt x="276999" y="63817"/>
                  </a:lnTo>
                  <a:lnTo>
                    <a:pt x="271310" y="61849"/>
                  </a:lnTo>
                  <a:lnTo>
                    <a:pt x="248539" y="47713"/>
                  </a:lnTo>
                  <a:lnTo>
                    <a:pt x="245198" y="44170"/>
                  </a:lnTo>
                  <a:lnTo>
                    <a:pt x="243433" y="39065"/>
                  </a:lnTo>
                  <a:lnTo>
                    <a:pt x="243433" y="29057"/>
                  </a:lnTo>
                  <a:lnTo>
                    <a:pt x="259918" y="9220"/>
                  </a:lnTo>
                  <a:lnTo>
                    <a:pt x="263258" y="7848"/>
                  </a:lnTo>
                  <a:lnTo>
                    <a:pt x="266992" y="7264"/>
                  </a:lnTo>
                  <a:lnTo>
                    <a:pt x="275043" y="7264"/>
                  </a:lnTo>
                  <a:lnTo>
                    <a:pt x="288582" y="14135"/>
                  </a:lnTo>
                  <a:lnTo>
                    <a:pt x="290741" y="15900"/>
                  </a:lnTo>
                  <a:lnTo>
                    <a:pt x="292315" y="18059"/>
                  </a:lnTo>
                  <a:lnTo>
                    <a:pt x="293497" y="20218"/>
                  </a:lnTo>
                  <a:lnTo>
                    <a:pt x="295656" y="24536"/>
                  </a:lnTo>
                  <a:lnTo>
                    <a:pt x="296443" y="26504"/>
                  </a:lnTo>
                  <a:lnTo>
                    <a:pt x="298996" y="26504"/>
                  </a:lnTo>
                  <a:lnTo>
                    <a:pt x="299770" y="22580"/>
                  </a:lnTo>
                  <a:lnTo>
                    <a:pt x="300761" y="19240"/>
                  </a:lnTo>
                  <a:lnTo>
                    <a:pt x="302323" y="14135"/>
                  </a:lnTo>
                  <a:lnTo>
                    <a:pt x="304685" y="9423"/>
                  </a:lnTo>
                  <a:lnTo>
                    <a:pt x="300558" y="6083"/>
                  </a:lnTo>
                  <a:lnTo>
                    <a:pt x="295846" y="3721"/>
                  </a:lnTo>
                  <a:lnTo>
                    <a:pt x="290944" y="2159"/>
                  </a:lnTo>
                  <a:lnTo>
                    <a:pt x="285838" y="584"/>
                  </a:lnTo>
                  <a:lnTo>
                    <a:pt x="279946" y="0"/>
                  </a:lnTo>
                  <a:lnTo>
                    <a:pt x="266014" y="0"/>
                  </a:lnTo>
                  <a:lnTo>
                    <a:pt x="232041" y="18059"/>
                  </a:lnTo>
                  <a:lnTo>
                    <a:pt x="230085" y="22771"/>
                  </a:lnTo>
                  <a:lnTo>
                    <a:pt x="227926" y="27482"/>
                  </a:lnTo>
                  <a:lnTo>
                    <a:pt x="226745" y="32588"/>
                  </a:lnTo>
                  <a:lnTo>
                    <a:pt x="226745" y="46342"/>
                  </a:lnTo>
                  <a:lnTo>
                    <a:pt x="228511" y="52819"/>
                  </a:lnTo>
                  <a:lnTo>
                    <a:pt x="231851" y="57531"/>
                  </a:lnTo>
                  <a:lnTo>
                    <a:pt x="235191" y="62433"/>
                  </a:lnTo>
                  <a:lnTo>
                    <a:pt x="260515" y="76974"/>
                  </a:lnTo>
                  <a:lnTo>
                    <a:pt x="266204" y="78930"/>
                  </a:lnTo>
                  <a:lnTo>
                    <a:pt x="294081" y="101511"/>
                  </a:lnTo>
                  <a:lnTo>
                    <a:pt x="294081" y="111925"/>
                  </a:lnTo>
                  <a:lnTo>
                    <a:pt x="268173" y="137452"/>
                  </a:lnTo>
                  <a:lnTo>
                    <a:pt x="258940" y="137452"/>
                  </a:lnTo>
                  <a:lnTo>
                    <a:pt x="254825" y="136867"/>
                  </a:lnTo>
                  <a:lnTo>
                    <a:pt x="251091" y="135483"/>
                  </a:lnTo>
                  <a:lnTo>
                    <a:pt x="247357" y="134315"/>
                  </a:lnTo>
                  <a:lnTo>
                    <a:pt x="234403" y="123710"/>
                  </a:lnTo>
                  <a:lnTo>
                    <a:pt x="232435" y="121158"/>
                  </a:lnTo>
                  <a:lnTo>
                    <a:pt x="230873" y="118605"/>
                  </a:lnTo>
                  <a:lnTo>
                    <a:pt x="229882" y="116243"/>
                  </a:lnTo>
                  <a:lnTo>
                    <a:pt x="227139" y="116243"/>
                  </a:lnTo>
                  <a:lnTo>
                    <a:pt x="226745" y="120167"/>
                  </a:lnTo>
                  <a:lnTo>
                    <a:pt x="226352" y="123317"/>
                  </a:lnTo>
                  <a:lnTo>
                    <a:pt x="225767" y="125869"/>
                  </a:lnTo>
                  <a:lnTo>
                    <a:pt x="225374" y="128422"/>
                  </a:lnTo>
                  <a:lnTo>
                    <a:pt x="224396" y="131368"/>
                  </a:lnTo>
                  <a:lnTo>
                    <a:pt x="223215" y="134505"/>
                  </a:lnTo>
                  <a:lnTo>
                    <a:pt x="226949" y="137261"/>
                  </a:lnTo>
                  <a:lnTo>
                    <a:pt x="231457" y="139814"/>
                  </a:lnTo>
                  <a:lnTo>
                    <a:pt x="236956" y="141973"/>
                  </a:lnTo>
                  <a:lnTo>
                    <a:pt x="242455" y="144322"/>
                  </a:lnTo>
                  <a:lnTo>
                    <a:pt x="249516" y="145503"/>
                  </a:lnTo>
                  <a:lnTo>
                    <a:pt x="266598" y="145503"/>
                  </a:lnTo>
                  <a:lnTo>
                    <a:pt x="274053" y="144322"/>
                  </a:lnTo>
                  <a:lnTo>
                    <a:pt x="280543" y="141973"/>
                  </a:lnTo>
                  <a:lnTo>
                    <a:pt x="287020" y="139814"/>
                  </a:lnTo>
                  <a:lnTo>
                    <a:pt x="307238" y="117817"/>
                  </a:lnTo>
                  <a:lnTo>
                    <a:pt x="309587" y="112318"/>
                  </a:lnTo>
                  <a:lnTo>
                    <a:pt x="310769" y="106426"/>
                  </a:lnTo>
                  <a:lnTo>
                    <a:pt x="310769" y="92684"/>
                  </a:lnTo>
                  <a:close/>
                </a:path>
                <a:path w="1099820" h="368300">
                  <a:moveTo>
                    <a:pt x="408533" y="122923"/>
                  </a:moveTo>
                  <a:lnTo>
                    <a:pt x="408114" y="122135"/>
                  </a:lnTo>
                  <a:lnTo>
                    <a:pt x="406768" y="119583"/>
                  </a:lnTo>
                  <a:lnTo>
                    <a:pt x="405396" y="117424"/>
                  </a:lnTo>
                  <a:lnTo>
                    <a:pt x="404025" y="114274"/>
                  </a:lnTo>
                  <a:lnTo>
                    <a:pt x="402056" y="110159"/>
                  </a:lnTo>
                  <a:lnTo>
                    <a:pt x="400291" y="105841"/>
                  </a:lnTo>
                  <a:lnTo>
                    <a:pt x="398132" y="101130"/>
                  </a:lnTo>
                  <a:lnTo>
                    <a:pt x="395770" y="95821"/>
                  </a:lnTo>
                  <a:lnTo>
                    <a:pt x="393420" y="90322"/>
                  </a:lnTo>
                  <a:lnTo>
                    <a:pt x="391312" y="85610"/>
                  </a:lnTo>
                  <a:lnTo>
                    <a:pt x="390867" y="84632"/>
                  </a:lnTo>
                  <a:lnTo>
                    <a:pt x="388315" y="78346"/>
                  </a:lnTo>
                  <a:lnTo>
                    <a:pt x="387286" y="75984"/>
                  </a:lnTo>
                  <a:lnTo>
                    <a:pt x="385572" y="72059"/>
                  </a:lnTo>
                  <a:lnTo>
                    <a:pt x="383019" y="65773"/>
                  </a:lnTo>
                  <a:lnTo>
                    <a:pt x="380263" y="59499"/>
                  </a:lnTo>
                  <a:lnTo>
                    <a:pt x="375399" y="47510"/>
                  </a:lnTo>
                  <a:lnTo>
                    <a:pt x="375158" y="46926"/>
                  </a:lnTo>
                  <a:lnTo>
                    <a:pt x="372414" y="40640"/>
                  </a:lnTo>
                  <a:lnTo>
                    <a:pt x="371436" y="38315"/>
                  </a:lnTo>
                  <a:lnTo>
                    <a:pt x="371436" y="75793"/>
                  </a:lnTo>
                  <a:lnTo>
                    <a:pt x="369862" y="75984"/>
                  </a:lnTo>
                  <a:lnTo>
                    <a:pt x="351599" y="75984"/>
                  </a:lnTo>
                  <a:lnTo>
                    <a:pt x="350037" y="75793"/>
                  </a:lnTo>
                  <a:lnTo>
                    <a:pt x="346887" y="75793"/>
                  </a:lnTo>
                  <a:lnTo>
                    <a:pt x="359067" y="47510"/>
                  </a:lnTo>
                  <a:lnTo>
                    <a:pt x="371436" y="75793"/>
                  </a:lnTo>
                  <a:lnTo>
                    <a:pt x="371436" y="38315"/>
                  </a:lnTo>
                  <a:lnTo>
                    <a:pt x="369862" y="34556"/>
                  </a:lnTo>
                  <a:lnTo>
                    <a:pt x="365340" y="23368"/>
                  </a:lnTo>
                  <a:lnTo>
                    <a:pt x="364947" y="22186"/>
                  </a:lnTo>
                  <a:lnTo>
                    <a:pt x="359651" y="22186"/>
                  </a:lnTo>
                  <a:lnTo>
                    <a:pt x="337858" y="71869"/>
                  </a:lnTo>
                  <a:lnTo>
                    <a:pt x="321716" y="107823"/>
                  </a:lnTo>
                  <a:lnTo>
                    <a:pt x="314693" y="122720"/>
                  </a:lnTo>
                  <a:lnTo>
                    <a:pt x="318033" y="122326"/>
                  </a:lnTo>
                  <a:lnTo>
                    <a:pt x="319608" y="122326"/>
                  </a:lnTo>
                  <a:lnTo>
                    <a:pt x="321170" y="122135"/>
                  </a:lnTo>
                  <a:lnTo>
                    <a:pt x="324904" y="122135"/>
                  </a:lnTo>
                  <a:lnTo>
                    <a:pt x="326478" y="122326"/>
                  </a:lnTo>
                  <a:lnTo>
                    <a:pt x="327850" y="122326"/>
                  </a:lnTo>
                  <a:lnTo>
                    <a:pt x="329425" y="122529"/>
                  </a:lnTo>
                  <a:lnTo>
                    <a:pt x="329565" y="122135"/>
                  </a:lnTo>
                  <a:lnTo>
                    <a:pt x="330009" y="120954"/>
                  </a:lnTo>
                  <a:lnTo>
                    <a:pt x="330987" y="116827"/>
                  </a:lnTo>
                  <a:lnTo>
                    <a:pt x="332955" y="111531"/>
                  </a:lnTo>
                  <a:lnTo>
                    <a:pt x="335305" y="105054"/>
                  </a:lnTo>
                  <a:lnTo>
                    <a:pt x="337464" y="98958"/>
                  </a:lnTo>
                  <a:lnTo>
                    <a:pt x="340017" y="92481"/>
                  </a:lnTo>
                  <a:lnTo>
                    <a:pt x="342773" y="86004"/>
                  </a:lnTo>
                  <a:lnTo>
                    <a:pt x="345122" y="85801"/>
                  </a:lnTo>
                  <a:lnTo>
                    <a:pt x="349834" y="85801"/>
                  </a:lnTo>
                  <a:lnTo>
                    <a:pt x="352590" y="85610"/>
                  </a:lnTo>
                  <a:lnTo>
                    <a:pt x="364172" y="85610"/>
                  </a:lnTo>
                  <a:lnTo>
                    <a:pt x="367309" y="85801"/>
                  </a:lnTo>
                  <a:lnTo>
                    <a:pt x="372414" y="85801"/>
                  </a:lnTo>
                  <a:lnTo>
                    <a:pt x="374967" y="86004"/>
                  </a:lnTo>
                  <a:lnTo>
                    <a:pt x="375945" y="88557"/>
                  </a:lnTo>
                  <a:lnTo>
                    <a:pt x="377126" y="91300"/>
                  </a:lnTo>
                  <a:lnTo>
                    <a:pt x="378307" y="94449"/>
                  </a:lnTo>
                  <a:lnTo>
                    <a:pt x="381444" y="102108"/>
                  </a:lnTo>
                  <a:lnTo>
                    <a:pt x="382422" y="104267"/>
                  </a:lnTo>
                  <a:lnTo>
                    <a:pt x="383794" y="107403"/>
                  </a:lnTo>
                  <a:lnTo>
                    <a:pt x="384975" y="110553"/>
                  </a:lnTo>
                  <a:lnTo>
                    <a:pt x="385953" y="113499"/>
                  </a:lnTo>
                  <a:lnTo>
                    <a:pt x="387134" y="116446"/>
                  </a:lnTo>
                  <a:lnTo>
                    <a:pt x="387921" y="118999"/>
                  </a:lnTo>
                  <a:lnTo>
                    <a:pt x="388505" y="121158"/>
                  </a:lnTo>
                  <a:lnTo>
                    <a:pt x="389102" y="122720"/>
                  </a:lnTo>
                  <a:lnTo>
                    <a:pt x="390664" y="122326"/>
                  </a:lnTo>
                  <a:lnTo>
                    <a:pt x="391845" y="122326"/>
                  </a:lnTo>
                  <a:lnTo>
                    <a:pt x="393026" y="122135"/>
                  </a:lnTo>
                  <a:lnTo>
                    <a:pt x="402450" y="122135"/>
                  </a:lnTo>
                  <a:lnTo>
                    <a:pt x="403631" y="122326"/>
                  </a:lnTo>
                  <a:lnTo>
                    <a:pt x="404799" y="122326"/>
                  </a:lnTo>
                  <a:lnTo>
                    <a:pt x="408533" y="122923"/>
                  </a:lnTo>
                  <a:close/>
                </a:path>
                <a:path w="1099820" h="368300">
                  <a:moveTo>
                    <a:pt x="430517" y="327914"/>
                  </a:moveTo>
                  <a:lnTo>
                    <a:pt x="429145" y="326542"/>
                  </a:lnTo>
                  <a:lnTo>
                    <a:pt x="425805" y="323202"/>
                  </a:lnTo>
                  <a:lnTo>
                    <a:pt x="423849" y="321043"/>
                  </a:lnTo>
                  <a:lnTo>
                    <a:pt x="420903" y="317906"/>
                  </a:lnTo>
                  <a:lnTo>
                    <a:pt x="413639" y="309460"/>
                  </a:lnTo>
                  <a:lnTo>
                    <a:pt x="409905" y="304749"/>
                  </a:lnTo>
                  <a:lnTo>
                    <a:pt x="405587" y="299440"/>
                  </a:lnTo>
                  <a:lnTo>
                    <a:pt x="401472" y="294335"/>
                  </a:lnTo>
                  <a:lnTo>
                    <a:pt x="397141" y="289039"/>
                  </a:lnTo>
                  <a:lnTo>
                    <a:pt x="392633" y="283349"/>
                  </a:lnTo>
                  <a:lnTo>
                    <a:pt x="388315" y="277647"/>
                  </a:lnTo>
                  <a:lnTo>
                    <a:pt x="383997" y="272351"/>
                  </a:lnTo>
                  <a:lnTo>
                    <a:pt x="379869" y="267246"/>
                  </a:lnTo>
                  <a:lnTo>
                    <a:pt x="375754" y="261937"/>
                  </a:lnTo>
                  <a:lnTo>
                    <a:pt x="372021" y="257225"/>
                  </a:lnTo>
                  <a:lnTo>
                    <a:pt x="368681" y="253098"/>
                  </a:lnTo>
                  <a:lnTo>
                    <a:pt x="366522" y="250355"/>
                  </a:lnTo>
                  <a:lnTo>
                    <a:pt x="365340" y="248780"/>
                  </a:lnTo>
                  <a:lnTo>
                    <a:pt x="364756" y="247992"/>
                  </a:lnTo>
                  <a:lnTo>
                    <a:pt x="363181" y="246037"/>
                  </a:lnTo>
                  <a:lnTo>
                    <a:pt x="389382" y="235623"/>
                  </a:lnTo>
                  <a:lnTo>
                    <a:pt x="391655" y="234061"/>
                  </a:lnTo>
                  <a:lnTo>
                    <a:pt x="396760" y="230327"/>
                  </a:lnTo>
                  <a:lnTo>
                    <a:pt x="401078" y="225412"/>
                  </a:lnTo>
                  <a:lnTo>
                    <a:pt x="404609" y="219722"/>
                  </a:lnTo>
                  <a:lnTo>
                    <a:pt x="408343" y="214020"/>
                  </a:lnTo>
                  <a:lnTo>
                    <a:pt x="410108" y="206959"/>
                  </a:lnTo>
                  <a:lnTo>
                    <a:pt x="410108" y="191439"/>
                  </a:lnTo>
                  <a:lnTo>
                    <a:pt x="408736" y="185153"/>
                  </a:lnTo>
                  <a:lnTo>
                    <a:pt x="405980" y="180047"/>
                  </a:lnTo>
                  <a:lnTo>
                    <a:pt x="403034" y="174942"/>
                  </a:lnTo>
                  <a:lnTo>
                    <a:pt x="400723" y="172389"/>
                  </a:lnTo>
                  <a:lnTo>
                    <a:pt x="399313" y="170827"/>
                  </a:lnTo>
                  <a:lnTo>
                    <a:pt x="394398" y="167678"/>
                  </a:lnTo>
                  <a:lnTo>
                    <a:pt x="389686" y="164731"/>
                  </a:lnTo>
                  <a:lnTo>
                    <a:pt x="384784" y="162648"/>
                  </a:lnTo>
                  <a:lnTo>
                    <a:pt x="384784" y="195567"/>
                  </a:lnTo>
                  <a:lnTo>
                    <a:pt x="384784" y="208140"/>
                  </a:lnTo>
                  <a:lnTo>
                    <a:pt x="356311" y="233857"/>
                  </a:lnTo>
                  <a:lnTo>
                    <a:pt x="351205" y="235038"/>
                  </a:lnTo>
                  <a:lnTo>
                    <a:pt x="346303" y="235623"/>
                  </a:lnTo>
                  <a:lnTo>
                    <a:pt x="338455" y="235623"/>
                  </a:lnTo>
                  <a:lnTo>
                    <a:pt x="335508" y="235432"/>
                  </a:lnTo>
                  <a:lnTo>
                    <a:pt x="332955" y="235229"/>
                  </a:lnTo>
                  <a:lnTo>
                    <a:pt x="331190" y="235229"/>
                  </a:lnTo>
                  <a:lnTo>
                    <a:pt x="329425" y="235038"/>
                  </a:lnTo>
                  <a:lnTo>
                    <a:pt x="327850" y="234645"/>
                  </a:lnTo>
                  <a:lnTo>
                    <a:pt x="327914" y="214020"/>
                  </a:lnTo>
                  <a:lnTo>
                    <a:pt x="329222" y="173380"/>
                  </a:lnTo>
                  <a:lnTo>
                    <a:pt x="344538" y="172389"/>
                  </a:lnTo>
                  <a:lnTo>
                    <a:pt x="353961" y="172389"/>
                  </a:lnTo>
                  <a:lnTo>
                    <a:pt x="358076" y="172783"/>
                  </a:lnTo>
                  <a:lnTo>
                    <a:pt x="362204" y="173774"/>
                  </a:lnTo>
                  <a:lnTo>
                    <a:pt x="366128" y="174561"/>
                  </a:lnTo>
                  <a:lnTo>
                    <a:pt x="384784" y="195567"/>
                  </a:lnTo>
                  <a:lnTo>
                    <a:pt x="384784" y="162648"/>
                  </a:lnTo>
                  <a:lnTo>
                    <a:pt x="384187" y="162382"/>
                  </a:lnTo>
                  <a:lnTo>
                    <a:pt x="377913" y="161201"/>
                  </a:lnTo>
                  <a:lnTo>
                    <a:pt x="374319" y="160413"/>
                  </a:lnTo>
                  <a:lnTo>
                    <a:pt x="371627" y="159829"/>
                  </a:lnTo>
                  <a:lnTo>
                    <a:pt x="365150" y="159232"/>
                  </a:lnTo>
                  <a:lnTo>
                    <a:pt x="353961" y="159232"/>
                  </a:lnTo>
                  <a:lnTo>
                    <a:pt x="349250" y="159435"/>
                  </a:lnTo>
                  <a:lnTo>
                    <a:pt x="340410" y="160223"/>
                  </a:lnTo>
                  <a:lnTo>
                    <a:pt x="335902" y="160413"/>
                  </a:lnTo>
                  <a:lnTo>
                    <a:pt x="326669" y="160413"/>
                  </a:lnTo>
                  <a:lnTo>
                    <a:pt x="313512" y="159829"/>
                  </a:lnTo>
                  <a:lnTo>
                    <a:pt x="309003" y="159435"/>
                  </a:lnTo>
                  <a:lnTo>
                    <a:pt x="304292" y="159232"/>
                  </a:lnTo>
                  <a:lnTo>
                    <a:pt x="301929" y="159042"/>
                  </a:lnTo>
                  <a:lnTo>
                    <a:pt x="301980" y="162382"/>
                  </a:lnTo>
                  <a:lnTo>
                    <a:pt x="302348" y="169367"/>
                  </a:lnTo>
                  <a:lnTo>
                    <a:pt x="303250" y="190855"/>
                  </a:lnTo>
                  <a:lnTo>
                    <a:pt x="303568" y="199885"/>
                  </a:lnTo>
                  <a:lnTo>
                    <a:pt x="303733" y="206959"/>
                  </a:lnTo>
                  <a:lnTo>
                    <a:pt x="303860" y="215290"/>
                  </a:lnTo>
                  <a:lnTo>
                    <a:pt x="303745" y="279387"/>
                  </a:lnTo>
                  <a:lnTo>
                    <a:pt x="301929" y="324777"/>
                  </a:lnTo>
                  <a:lnTo>
                    <a:pt x="301739" y="327329"/>
                  </a:lnTo>
                  <a:lnTo>
                    <a:pt x="304292" y="327139"/>
                  </a:lnTo>
                  <a:lnTo>
                    <a:pt x="308025" y="326745"/>
                  </a:lnTo>
                  <a:lnTo>
                    <a:pt x="311746" y="326542"/>
                  </a:lnTo>
                  <a:lnTo>
                    <a:pt x="319798" y="326542"/>
                  </a:lnTo>
                  <a:lnTo>
                    <a:pt x="323723" y="326745"/>
                  </a:lnTo>
                  <a:lnTo>
                    <a:pt x="327253" y="327139"/>
                  </a:lnTo>
                  <a:lnTo>
                    <a:pt x="329806" y="327329"/>
                  </a:lnTo>
                  <a:lnTo>
                    <a:pt x="329806" y="326542"/>
                  </a:lnTo>
                  <a:lnTo>
                    <a:pt x="329730" y="323202"/>
                  </a:lnTo>
                  <a:lnTo>
                    <a:pt x="329438" y="317906"/>
                  </a:lnTo>
                  <a:lnTo>
                    <a:pt x="329107" y="311226"/>
                  </a:lnTo>
                  <a:lnTo>
                    <a:pt x="328434" y="294728"/>
                  </a:lnTo>
                  <a:lnTo>
                    <a:pt x="328180" y="287070"/>
                  </a:lnTo>
                  <a:lnTo>
                    <a:pt x="327977" y="277647"/>
                  </a:lnTo>
                  <a:lnTo>
                    <a:pt x="327850" y="248780"/>
                  </a:lnTo>
                  <a:lnTo>
                    <a:pt x="333743" y="248780"/>
                  </a:lnTo>
                  <a:lnTo>
                    <a:pt x="358787" y="278511"/>
                  </a:lnTo>
                  <a:lnTo>
                    <a:pt x="383603" y="311226"/>
                  </a:lnTo>
                  <a:lnTo>
                    <a:pt x="392049" y="322808"/>
                  </a:lnTo>
                  <a:lnTo>
                    <a:pt x="394398" y="326148"/>
                  </a:lnTo>
                  <a:lnTo>
                    <a:pt x="395185" y="327139"/>
                  </a:lnTo>
                  <a:lnTo>
                    <a:pt x="396557" y="327139"/>
                  </a:lnTo>
                  <a:lnTo>
                    <a:pt x="398716" y="326745"/>
                  </a:lnTo>
                  <a:lnTo>
                    <a:pt x="400875" y="326542"/>
                  </a:lnTo>
                  <a:lnTo>
                    <a:pt x="419328" y="326542"/>
                  </a:lnTo>
                  <a:lnTo>
                    <a:pt x="421690" y="326745"/>
                  </a:lnTo>
                  <a:lnTo>
                    <a:pt x="424040" y="327139"/>
                  </a:lnTo>
                  <a:lnTo>
                    <a:pt x="430517" y="327914"/>
                  </a:lnTo>
                  <a:close/>
                </a:path>
                <a:path w="1099820" h="368300">
                  <a:moveTo>
                    <a:pt x="498640" y="22771"/>
                  </a:moveTo>
                  <a:lnTo>
                    <a:pt x="496087" y="23558"/>
                  </a:lnTo>
                  <a:lnTo>
                    <a:pt x="494322" y="23952"/>
                  </a:lnTo>
                  <a:lnTo>
                    <a:pt x="492950" y="24142"/>
                  </a:lnTo>
                  <a:lnTo>
                    <a:pt x="490982" y="24142"/>
                  </a:lnTo>
                  <a:lnTo>
                    <a:pt x="489610" y="23952"/>
                  </a:lnTo>
                  <a:lnTo>
                    <a:pt x="487845" y="23558"/>
                  </a:lnTo>
                  <a:lnTo>
                    <a:pt x="485292" y="22771"/>
                  </a:lnTo>
                  <a:lnTo>
                    <a:pt x="485495" y="25527"/>
                  </a:lnTo>
                  <a:lnTo>
                    <a:pt x="485775" y="31673"/>
                  </a:lnTo>
                  <a:lnTo>
                    <a:pt x="486029" y="38011"/>
                  </a:lnTo>
                  <a:lnTo>
                    <a:pt x="486206" y="44551"/>
                  </a:lnTo>
                  <a:lnTo>
                    <a:pt x="486270" y="51244"/>
                  </a:lnTo>
                  <a:lnTo>
                    <a:pt x="486422" y="58089"/>
                  </a:lnTo>
                  <a:lnTo>
                    <a:pt x="486549" y="65062"/>
                  </a:lnTo>
                  <a:lnTo>
                    <a:pt x="486638" y="72148"/>
                  </a:lnTo>
                  <a:lnTo>
                    <a:pt x="486664" y="79324"/>
                  </a:lnTo>
                  <a:lnTo>
                    <a:pt x="486664" y="93268"/>
                  </a:lnTo>
                  <a:lnTo>
                    <a:pt x="479209" y="85801"/>
                  </a:lnTo>
                  <a:lnTo>
                    <a:pt x="475081" y="81292"/>
                  </a:lnTo>
                  <a:lnTo>
                    <a:pt x="470776" y="76771"/>
                  </a:lnTo>
                  <a:lnTo>
                    <a:pt x="466369" y="72059"/>
                  </a:lnTo>
                  <a:lnTo>
                    <a:pt x="461860" y="67208"/>
                  </a:lnTo>
                  <a:lnTo>
                    <a:pt x="457225" y="62242"/>
                  </a:lnTo>
                  <a:lnTo>
                    <a:pt x="452501" y="57111"/>
                  </a:lnTo>
                  <a:lnTo>
                    <a:pt x="443001" y="46863"/>
                  </a:lnTo>
                  <a:lnTo>
                    <a:pt x="438175" y="41617"/>
                  </a:lnTo>
                  <a:lnTo>
                    <a:pt x="433070" y="36131"/>
                  </a:lnTo>
                  <a:lnTo>
                    <a:pt x="420319" y="22186"/>
                  </a:lnTo>
                  <a:lnTo>
                    <a:pt x="419722" y="21590"/>
                  </a:lnTo>
                  <a:lnTo>
                    <a:pt x="414616" y="21590"/>
                  </a:lnTo>
                  <a:lnTo>
                    <a:pt x="414820" y="23749"/>
                  </a:lnTo>
                  <a:lnTo>
                    <a:pt x="415010" y="26695"/>
                  </a:lnTo>
                  <a:lnTo>
                    <a:pt x="415010" y="37693"/>
                  </a:lnTo>
                  <a:lnTo>
                    <a:pt x="415213" y="43980"/>
                  </a:lnTo>
                  <a:lnTo>
                    <a:pt x="415213" y="66954"/>
                  </a:lnTo>
                  <a:lnTo>
                    <a:pt x="415010" y="70688"/>
                  </a:lnTo>
                  <a:lnTo>
                    <a:pt x="415010" y="74612"/>
                  </a:lnTo>
                  <a:lnTo>
                    <a:pt x="414616" y="82473"/>
                  </a:lnTo>
                  <a:lnTo>
                    <a:pt x="414616" y="86588"/>
                  </a:lnTo>
                  <a:lnTo>
                    <a:pt x="414426" y="90525"/>
                  </a:lnTo>
                  <a:lnTo>
                    <a:pt x="414223" y="94640"/>
                  </a:lnTo>
                  <a:lnTo>
                    <a:pt x="414032" y="96608"/>
                  </a:lnTo>
                  <a:lnTo>
                    <a:pt x="413448" y="105841"/>
                  </a:lnTo>
                  <a:lnTo>
                    <a:pt x="413448" y="109169"/>
                  </a:lnTo>
                  <a:lnTo>
                    <a:pt x="413245" y="112115"/>
                  </a:lnTo>
                  <a:lnTo>
                    <a:pt x="412851" y="114668"/>
                  </a:lnTo>
                  <a:lnTo>
                    <a:pt x="412661" y="117614"/>
                  </a:lnTo>
                  <a:lnTo>
                    <a:pt x="412457" y="118999"/>
                  </a:lnTo>
                  <a:lnTo>
                    <a:pt x="412267" y="119583"/>
                  </a:lnTo>
                  <a:lnTo>
                    <a:pt x="411873" y="122135"/>
                  </a:lnTo>
                  <a:lnTo>
                    <a:pt x="414426" y="121742"/>
                  </a:lnTo>
                  <a:lnTo>
                    <a:pt x="416001" y="121551"/>
                  </a:lnTo>
                  <a:lnTo>
                    <a:pt x="422478" y="121551"/>
                  </a:lnTo>
                  <a:lnTo>
                    <a:pt x="423849" y="121742"/>
                  </a:lnTo>
                  <a:lnTo>
                    <a:pt x="426402" y="122135"/>
                  </a:lnTo>
                  <a:lnTo>
                    <a:pt x="426008" y="119583"/>
                  </a:lnTo>
                  <a:lnTo>
                    <a:pt x="426008" y="118999"/>
                  </a:lnTo>
                  <a:lnTo>
                    <a:pt x="425805" y="117614"/>
                  </a:lnTo>
                  <a:lnTo>
                    <a:pt x="425805" y="115658"/>
                  </a:lnTo>
                  <a:lnTo>
                    <a:pt x="425615" y="113499"/>
                  </a:lnTo>
                  <a:lnTo>
                    <a:pt x="425615" y="111137"/>
                  </a:lnTo>
                  <a:lnTo>
                    <a:pt x="425411" y="108394"/>
                  </a:lnTo>
                  <a:lnTo>
                    <a:pt x="425411" y="105638"/>
                  </a:lnTo>
                  <a:lnTo>
                    <a:pt x="425221" y="102895"/>
                  </a:lnTo>
                  <a:lnTo>
                    <a:pt x="425221" y="99555"/>
                  </a:lnTo>
                  <a:lnTo>
                    <a:pt x="425030" y="96215"/>
                  </a:lnTo>
                  <a:lnTo>
                    <a:pt x="425030" y="89928"/>
                  </a:lnTo>
                  <a:lnTo>
                    <a:pt x="424827" y="81089"/>
                  </a:lnTo>
                  <a:lnTo>
                    <a:pt x="424827" y="56349"/>
                  </a:lnTo>
                  <a:lnTo>
                    <a:pt x="425030" y="54190"/>
                  </a:lnTo>
                  <a:lnTo>
                    <a:pt x="425030" y="50660"/>
                  </a:lnTo>
                  <a:lnTo>
                    <a:pt x="457619" y="85420"/>
                  </a:lnTo>
                  <a:lnTo>
                    <a:pt x="483311" y="113715"/>
                  </a:lnTo>
                  <a:lnTo>
                    <a:pt x="491375" y="122923"/>
                  </a:lnTo>
                  <a:lnTo>
                    <a:pt x="491972" y="123507"/>
                  </a:lnTo>
                  <a:lnTo>
                    <a:pt x="496684" y="123507"/>
                  </a:lnTo>
                  <a:lnTo>
                    <a:pt x="496684" y="114871"/>
                  </a:lnTo>
                  <a:lnTo>
                    <a:pt x="496481" y="112318"/>
                  </a:lnTo>
                  <a:lnTo>
                    <a:pt x="496481" y="109372"/>
                  </a:lnTo>
                  <a:lnTo>
                    <a:pt x="496290" y="99745"/>
                  </a:lnTo>
                  <a:lnTo>
                    <a:pt x="496290" y="86004"/>
                  </a:lnTo>
                  <a:lnTo>
                    <a:pt x="496087" y="82867"/>
                  </a:lnTo>
                  <a:lnTo>
                    <a:pt x="496087" y="68719"/>
                  </a:lnTo>
                  <a:lnTo>
                    <a:pt x="496290" y="65189"/>
                  </a:lnTo>
                  <a:lnTo>
                    <a:pt x="496684" y="56553"/>
                  </a:lnTo>
                  <a:lnTo>
                    <a:pt x="497078" y="47510"/>
                  </a:lnTo>
                  <a:lnTo>
                    <a:pt x="497268" y="42799"/>
                  </a:lnTo>
                  <a:lnTo>
                    <a:pt x="497471" y="38481"/>
                  </a:lnTo>
                  <a:lnTo>
                    <a:pt x="497662" y="34556"/>
                  </a:lnTo>
                  <a:lnTo>
                    <a:pt x="498055" y="30429"/>
                  </a:lnTo>
                  <a:lnTo>
                    <a:pt x="498246" y="27482"/>
                  </a:lnTo>
                  <a:lnTo>
                    <a:pt x="498449" y="25527"/>
                  </a:lnTo>
                  <a:lnTo>
                    <a:pt x="498640" y="22771"/>
                  </a:lnTo>
                  <a:close/>
                </a:path>
                <a:path w="1099820" h="368300">
                  <a:moveTo>
                    <a:pt x="588365" y="329298"/>
                  </a:moveTo>
                  <a:lnTo>
                    <a:pt x="575881" y="303123"/>
                  </a:lnTo>
                  <a:lnTo>
                    <a:pt x="570445" y="290677"/>
                  </a:lnTo>
                  <a:lnTo>
                    <a:pt x="567563" y="283959"/>
                  </a:lnTo>
                  <a:lnTo>
                    <a:pt x="564426" y="276860"/>
                  </a:lnTo>
                  <a:lnTo>
                    <a:pt x="561213" y="269494"/>
                  </a:lnTo>
                  <a:lnTo>
                    <a:pt x="559333" y="265087"/>
                  </a:lnTo>
                  <a:lnTo>
                    <a:pt x="557936" y="261835"/>
                  </a:lnTo>
                  <a:lnTo>
                    <a:pt x="554596" y="253885"/>
                  </a:lnTo>
                  <a:lnTo>
                    <a:pt x="553148" y="250545"/>
                  </a:lnTo>
                  <a:lnTo>
                    <a:pt x="551091" y="245783"/>
                  </a:lnTo>
                  <a:lnTo>
                    <a:pt x="540651" y="221297"/>
                  </a:lnTo>
                  <a:lnTo>
                    <a:pt x="537273" y="213080"/>
                  </a:lnTo>
                  <a:lnTo>
                    <a:pt x="533882" y="204939"/>
                  </a:lnTo>
                  <a:lnTo>
                    <a:pt x="530771" y="197535"/>
                  </a:lnTo>
                  <a:lnTo>
                    <a:pt x="527888" y="190728"/>
                  </a:lnTo>
                  <a:lnTo>
                    <a:pt x="527888" y="250355"/>
                  </a:lnTo>
                  <a:lnTo>
                    <a:pt x="521220" y="250355"/>
                  </a:lnTo>
                  <a:lnTo>
                    <a:pt x="517880" y="250545"/>
                  </a:lnTo>
                  <a:lnTo>
                    <a:pt x="496481" y="250545"/>
                  </a:lnTo>
                  <a:lnTo>
                    <a:pt x="491972" y="250355"/>
                  </a:lnTo>
                  <a:lnTo>
                    <a:pt x="488823" y="250355"/>
                  </a:lnTo>
                  <a:lnTo>
                    <a:pt x="485495" y="250151"/>
                  </a:lnTo>
                  <a:lnTo>
                    <a:pt x="482346" y="250151"/>
                  </a:lnTo>
                  <a:lnTo>
                    <a:pt x="504926" y="197535"/>
                  </a:lnTo>
                  <a:lnTo>
                    <a:pt x="527888" y="250355"/>
                  </a:lnTo>
                  <a:lnTo>
                    <a:pt x="527888" y="190728"/>
                  </a:lnTo>
                  <a:lnTo>
                    <a:pt x="527113" y="188887"/>
                  </a:lnTo>
                  <a:lnTo>
                    <a:pt x="523900" y="180962"/>
                  </a:lnTo>
                  <a:lnTo>
                    <a:pt x="520776" y="173380"/>
                  </a:lnTo>
                  <a:lnTo>
                    <a:pt x="517728" y="166077"/>
                  </a:lnTo>
                  <a:lnTo>
                    <a:pt x="514743" y="159042"/>
                  </a:lnTo>
                  <a:lnTo>
                    <a:pt x="514350" y="157670"/>
                  </a:lnTo>
                  <a:lnTo>
                    <a:pt x="506691" y="157670"/>
                  </a:lnTo>
                  <a:lnTo>
                    <a:pt x="497052" y="179870"/>
                  </a:lnTo>
                  <a:lnTo>
                    <a:pt x="487895" y="200799"/>
                  </a:lnTo>
                  <a:lnTo>
                    <a:pt x="469392" y="242697"/>
                  </a:lnTo>
                  <a:lnTo>
                    <a:pt x="450773" y="283933"/>
                  </a:lnTo>
                  <a:lnTo>
                    <a:pt x="431698" y="325361"/>
                  </a:lnTo>
                  <a:lnTo>
                    <a:pt x="430123" y="329095"/>
                  </a:lnTo>
                  <a:lnTo>
                    <a:pt x="434060" y="328510"/>
                  </a:lnTo>
                  <a:lnTo>
                    <a:pt x="439547" y="328117"/>
                  </a:lnTo>
                  <a:lnTo>
                    <a:pt x="445643" y="328117"/>
                  </a:lnTo>
                  <a:lnTo>
                    <a:pt x="448576" y="328307"/>
                  </a:lnTo>
                  <a:lnTo>
                    <a:pt x="451129" y="328510"/>
                  </a:lnTo>
                  <a:lnTo>
                    <a:pt x="453097" y="328904"/>
                  </a:lnTo>
                  <a:lnTo>
                    <a:pt x="453250" y="328117"/>
                  </a:lnTo>
                  <a:lnTo>
                    <a:pt x="465848" y="291236"/>
                  </a:lnTo>
                  <a:lnTo>
                    <a:pt x="476072" y="265480"/>
                  </a:lnTo>
                  <a:lnTo>
                    <a:pt x="480390" y="265480"/>
                  </a:lnTo>
                  <a:lnTo>
                    <a:pt x="484708" y="265277"/>
                  </a:lnTo>
                  <a:lnTo>
                    <a:pt x="489026" y="265277"/>
                  </a:lnTo>
                  <a:lnTo>
                    <a:pt x="493737" y="265087"/>
                  </a:lnTo>
                  <a:lnTo>
                    <a:pt x="513956" y="265087"/>
                  </a:lnTo>
                  <a:lnTo>
                    <a:pt x="519061" y="265277"/>
                  </a:lnTo>
                  <a:lnTo>
                    <a:pt x="523773" y="265277"/>
                  </a:lnTo>
                  <a:lnTo>
                    <a:pt x="528485" y="265480"/>
                  </a:lnTo>
                  <a:lnTo>
                    <a:pt x="532993" y="265480"/>
                  </a:lnTo>
                  <a:lnTo>
                    <a:pt x="534962" y="270383"/>
                  </a:lnTo>
                  <a:lnTo>
                    <a:pt x="537121" y="275488"/>
                  </a:lnTo>
                  <a:lnTo>
                    <a:pt x="539280" y="280797"/>
                  </a:lnTo>
                  <a:lnTo>
                    <a:pt x="546150" y="297878"/>
                  </a:lnTo>
                  <a:lnTo>
                    <a:pt x="548703" y="303771"/>
                  </a:lnTo>
                  <a:lnTo>
                    <a:pt x="550595" y="308876"/>
                  </a:lnTo>
                  <a:lnTo>
                    <a:pt x="552437" y="313982"/>
                  </a:lnTo>
                  <a:lnTo>
                    <a:pt x="554393" y="319087"/>
                  </a:lnTo>
                  <a:lnTo>
                    <a:pt x="555967" y="323405"/>
                  </a:lnTo>
                  <a:lnTo>
                    <a:pt x="556945" y="326936"/>
                  </a:lnTo>
                  <a:lnTo>
                    <a:pt x="557542" y="328904"/>
                  </a:lnTo>
                  <a:lnTo>
                    <a:pt x="559498" y="328510"/>
                  </a:lnTo>
                  <a:lnTo>
                    <a:pt x="563626" y="328117"/>
                  </a:lnTo>
                  <a:lnTo>
                    <a:pt x="579920" y="328117"/>
                  </a:lnTo>
                  <a:lnTo>
                    <a:pt x="584034" y="328510"/>
                  </a:lnTo>
                  <a:lnTo>
                    <a:pt x="588365" y="329298"/>
                  </a:lnTo>
                  <a:close/>
                </a:path>
                <a:path w="1099820" h="368300">
                  <a:moveTo>
                    <a:pt x="645883" y="70091"/>
                  </a:moveTo>
                  <a:lnTo>
                    <a:pt x="637628" y="28854"/>
                  </a:lnTo>
                  <a:lnTo>
                    <a:pt x="633120" y="23368"/>
                  </a:lnTo>
                  <a:lnTo>
                    <a:pt x="629780" y="19126"/>
                  </a:lnTo>
                  <a:lnTo>
                    <a:pt x="629780" y="70091"/>
                  </a:lnTo>
                  <a:lnTo>
                    <a:pt x="629488" y="79222"/>
                  </a:lnTo>
                  <a:lnTo>
                    <a:pt x="618197" y="115658"/>
                  </a:lnTo>
                  <a:lnTo>
                    <a:pt x="597192" y="129794"/>
                  </a:lnTo>
                  <a:lnTo>
                    <a:pt x="591108" y="131559"/>
                  </a:lnTo>
                  <a:lnTo>
                    <a:pt x="585025" y="132346"/>
                  </a:lnTo>
                  <a:lnTo>
                    <a:pt x="574814" y="132346"/>
                  </a:lnTo>
                  <a:lnTo>
                    <a:pt x="556399" y="47713"/>
                  </a:lnTo>
                  <a:lnTo>
                    <a:pt x="556755" y="35737"/>
                  </a:lnTo>
                  <a:lnTo>
                    <a:pt x="556768" y="28854"/>
                  </a:lnTo>
                  <a:lnTo>
                    <a:pt x="557098" y="23368"/>
                  </a:lnTo>
                  <a:lnTo>
                    <a:pt x="557187" y="21399"/>
                  </a:lnTo>
                  <a:lnTo>
                    <a:pt x="557339" y="16294"/>
                  </a:lnTo>
                  <a:lnTo>
                    <a:pt x="560870" y="15900"/>
                  </a:lnTo>
                  <a:lnTo>
                    <a:pt x="564603" y="15316"/>
                  </a:lnTo>
                  <a:lnTo>
                    <a:pt x="573239" y="14528"/>
                  </a:lnTo>
                  <a:lnTo>
                    <a:pt x="577951" y="14325"/>
                  </a:lnTo>
                  <a:lnTo>
                    <a:pt x="589534" y="14325"/>
                  </a:lnTo>
                  <a:lnTo>
                    <a:pt x="595820" y="15113"/>
                  </a:lnTo>
                  <a:lnTo>
                    <a:pt x="601713" y="16878"/>
                  </a:lnTo>
                  <a:lnTo>
                    <a:pt x="607402" y="18453"/>
                  </a:lnTo>
                  <a:lnTo>
                    <a:pt x="628878" y="54876"/>
                  </a:lnTo>
                  <a:lnTo>
                    <a:pt x="629780" y="70091"/>
                  </a:lnTo>
                  <a:lnTo>
                    <a:pt x="629780" y="19126"/>
                  </a:lnTo>
                  <a:lnTo>
                    <a:pt x="606272" y="7264"/>
                  </a:lnTo>
                  <a:lnTo>
                    <a:pt x="601116" y="6273"/>
                  </a:lnTo>
                  <a:lnTo>
                    <a:pt x="587184" y="6273"/>
                  </a:lnTo>
                  <a:lnTo>
                    <a:pt x="583057" y="6477"/>
                  </a:lnTo>
                  <a:lnTo>
                    <a:pt x="578942" y="6870"/>
                  </a:lnTo>
                  <a:lnTo>
                    <a:pt x="570687" y="7264"/>
                  </a:lnTo>
                  <a:lnTo>
                    <a:pt x="558126" y="7264"/>
                  </a:lnTo>
                  <a:lnTo>
                    <a:pt x="549884" y="6870"/>
                  </a:lnTo>
                  <a:lnTo>
                    <a:pt x="545757" y="6477"/>
                  </a:lnTo>
                  <a:lnTo>
                    <a:pt x="541642" y="6273"/>
                  </a:lnTo>
                  <a:lnTo>
                    <a:pt x="541807" y="13741"/>
                  </a:lnTo>
                  <a:lnTo>
                    <a:pt x="541934" y="16878"/>
                  </a:lnTo>
                  <a:lnTo>
                    <a:pt x="542226" y="23368"/>
                  </a:lnTo>
                  <a:lnTo>
                    <a:pt x="542696" y="42608"/>
                  </a:lnTo>
                  <a:lnTo>
                    <a:pt x="542709" y="102692"/>
                  </a:lnTo>
                  <a:lnTo>
                    <a:pt x="542226" y="122923"/>
                  </a:lnTo>
                  <a:lnTo>
                    <a:pt x="541858" y="130378"/>
                  </a:lnTo>
                  <a:lnTo>
                    <a:pt x="541642" y="138823"/>
                  </a:lnTo>
                  <a:lnTo>
                    <a:pt x="545363" y="138633"/>
                  </a:lnTo>
                  <a:lnTo>
                    <a:pt x="574611" y="138633"/>
                  </a:lnTo>
                  <a:lnTo>
                    <a:pt x="578345" y="138823"/>
                  </a:lnTo>
                  <a:lnTo>
                    <a:pt x="592289" y="138823"/>
                  </a:lnTo>
                  <a:lnTo>
                    <a:pt x="593661" y="138633"/>
                  </a:lnTo>
                  <a:lnTo>
                    <a:pt x="599160" y="137845"/>
                  </a:lnTo>
                  <a:lnTo>
                    <a:pt x="606221" y="135483"/>
                  </a:lnTo>
                  <a:lnTo>
                    <a:pt x="613295" y="133324"/>
                  </a:lnTo>
                  <a:lnTo>
                    <a:pt x="614908" y="132346"/>
                  </a:lnTo>
                  <a:lnTo>
                    <a:pt x="619772" y="129400"/>
                  </a:lnTo>
                  <a:lnTo>
                    <a:pt x="625665" y="124104"/>
                  </a:lnTo>
                  <a:lnTo>
                    <a:pt x="644436" y="87947"/>
                  </a:lnTo>
                  <a:lnTo>
                    <a:pt x="645515" y="79413"/>
                  </a:lnTo>
                  <a:lnTo>
                    <a:pt x="645883" y="70091"/>
                  </a:lnTo>
                  <a:close/>
                </a:path>
                <a:path w="1099820" h="368300">
                  <a:moveTo>
                    <a:pt x="686714" y="23063"/>
                  </a:moveTo>
                  <a:lnTo>
                    <a:pt x="683717" y="23063"/>
                  </a:lnTo>
                  <a:lnTo>
                    <a:pt x="683717" y="24333"/>
                  </a:lnTo>
                  <a:lnTo>
                    <a:pt x="672426" y="24333"/>
                  </a:lnTo>
                  <a:lnTo>
                    <a:pt x="672426" y="23063"/>
                  </a:lnTo>
                  <a:lnTo>
                    <a:pt x="669290" y="23063"/>
                  </a:lnTo>
                  <a:lnTo>
                    <a:pt x="669290" y="24333"/>
                  </a:lnTo>
                  <a:lnTo>
                    <a:pt x="669391" y="25603"/>
                  </a:lnTo>
                  <a:lnTo>
                    <a:pt x="669544" y="25603"/>
                  </a:lnTo>
                  <a:lnTo>
                    <a:pt x="669544" y="31953"/>
                  </a:lnTo>
                  <a:lnTo>
                    <a:pt x="669823" y="31953"/>
                  </a:lnTo>
                  <a:lnTo>
                    <a:pt x="669823" y="37033"/>
                  </a:lnTo>
                  <a:lnTo>
                    <a:pt x="670115" y="37033"/>
                  </a:lnTo>
                  <a:lnTo>
                    <a:pt x="670115" y="43383"/>
                  </a:lnTo>
                  <a:lnTo>
                    <a:pt x="670306" y="43383"/>
                  </a:lnTo>
                  <a:lnTo>
                    <a:pt x="670306" y="48463"/>
                  </a:lnTo>
                  <a:lnTo>
                    <a:pt x="670420" y="54813"/>
                  </a:lnTo>
                  <a:lnTo>
                    <a:pt x="670420" y="90385"/>
                  </a:lnTo>
                  <a:lnTo>
                    <a:pt x="670420" y="96735"/>
                  </a:lnTo>
                  <a:lnTo>
                    <a:pt x="670306" y="103085"/>
                  </a:lnTo>
                  <a:lnTo>
                    <a:pt x="670115" y="103085"/>
                  </a:lnTo>
                  <a:lnTo>
                    <a:pt x="670115" y="108165"/>
                  </a:lnTo>
                  <a:lnTo>
                    <a:pt x="669823" y="108165"/>
                  </a:lnTo>
                  <a:lnTo>
                    <a:pt x="669823" y="114515"/>
                  </a:lnTo>
                  <a:lnTo>
                    <a:pt x="669531" y="114515"/>
                  </a:lnTo>
                  <a:lnTo>
                    <a:pt x="669531" y="119595"/>
                  </a:lnTo>
                  <a:lnTo>
                    <a:pt x="669353" y="119595"/>
                  </a:lnTo>
                  <a:lnTo>
                    <a:pt x="669353" y="122135"/>
                  </a:lnTo>
                  <a:lnTo>
                    <a:pt x="686714" y="122135"/>
                  </a:lnTo>
                  <a:lnTo>
                    <a:pt x="686714" y="119595"/>
                  </a:lnTo>
                  <a:lnTo>
                    <a:pt x="686625" y="114515"/>
                  </a:lnTo>
                  <a:lnTo>
                    <a:pt x="686333" y="114515"/>
                  </a:lnTo>
                  <a:lnTo>
                    <a:pt x="686333" y="108165"/>
                  </a:lnTo>
                  <a:lnTo>
                    <a:pt x="686028" y="108165"/>
                  </a:lnTo>
                  <a:lnTo>
                    <a:pt x="686028" y="103085"/>
                  </a:lnTo>
                  <a:lnTo>
                    <a:pt x="685838" y="103085"/>
                  </a:lnTo>
                  <a:lnTo>
                    <a:pt x="685838" y="96735"/>
                  </a:lnTo>
                  <a:lnTo>
                    <a:pt x="685622" y="96735"/>
                  </a:lnTo>
                  <a:lnTo>
                    <a:pt x="685622" y="90385"/>
                  </a:lnTo>
                  <a:lnTo>
                    <a:pt x="685533" y="54813"/>
                  </a:lnTo>
                  <a:lnTo>
                    <a:pt x="685647" y="48463"/>
                  </a:lnTo>
                  <a:lnTo>
                    <a:pt x="685838" y="48463"/>
                  </a:lnTo>
                  <a:lnTo>
                    <a:pt x="685838" y="43383"/>
                  </a:lnTo>
                  <a:lnTo>
                    <a:pt x="686028" y="43383"/>
                  </a:lnTo>
                  <a:lnTo>
                    <a:pt x="686028" y="37033"/>
                  </a:lnTo>
                  <a:lnTo>
                    <a:pt x="686320" y="37033"/>
                  </a:lnTo>
                  <a:lnTo>
                    <a:pt x="686320" y="31953"/>
                  </a:lnTo>
                  <a:lnTo>
                    <a:pt x="686612" y="31953"/>
                  </a:lnTo>
                  <a:lnTo>
                    <a:pt x="686612" y="25603"/>
                  </a:lnTo>
                  <a:lnTo>
                    <a:pt x="686714" y="24333"/>
                  </a:lnTo>
                  <a:lnTo>
                    <a:pt x="686714" y="23063"/>
                  </a:lnTo>
                  <a:close/>
                </a:path>
                <a:path w="1099820" h="368300">
                  <a:moveTo>
                    <a:pt x="763828" y="22860"/>
                  </a:moveTo>
                  <a:lnTo>
                    <a:pt x="758405" y="22860"/>
                  </a:lnTo>
                  <a:lnTo>
                    <a:pt x="758405" y="24130"/>
                  </a:lnTo>
                  <a:lnTo>
                    <a:pt x="715340" y="24130"/>
                  </a:lnTo>
                  <a:lnTo>
                    <a:pt x="715340" y="22860"/>
                  </a:lnTo>
                  <a:lnTo>
                    <a:pt x="710285" y="22860"/>
                  </a:lnTo>
                  <a:lnTo>
                    <a:pt x="710285" y="24130"/>
                  </a:lnTo>
                  <a:lnTo>
                    <a:pt x="710412" y="24130"/>
                  </a:lnTo>
                  <a:lnTo>
                    <a:pt x="710412" y="25400"/>
                  </a:lnTo>
                  <a:lnTo>
                    <a:pt x="710488" y="26670"/>
                  </a:lnTo>
                  <a:lnTo>
                    <a:pt x="710539" y="27940"/>
                  </a:lnTo>
                  <a:lnTo>
                    <a:pt x="710603" y="30492"/>
                  </a:lnTo>
                  <a:lnTo>
                    <a:pt x="710666" y="31762"/>
                  </a:lnTo>
                  <a:lnTo>
                    <a:pt x="710704" y="33032"/>
                  </a:lnTo>
                  <a:lnTo>
                    <a:pt x="710742" y="34302"/>
                  </a:lnTo>
                  <a:lnTo>
                    <a:pt x="710793" y="35572"/>
                  </a:lnTo>
                  <a:lnTo>
                    <a:pt x="710831" y="36842"/>
                  </a:lnTo>
                  <a:lnTo>
                    <a:pt x="710882" y="38112"/>
                  </a:lnTo>
                  <a:lnTo>
                    <a:pt x="711009" y="38112"/>
                  </a:lnTo>
                  <a:lnTo>
                    <a:pt x="711009" y="40652"/>
                  </a:lnTo>
                  <a:lnTo>
                    <a:pt x="711187" y="40652"/>
                  </a:lnTo>
                  <a:lnTo>
                    <a:pt x="711187" y="43192"/>
                  </a:lnTo>
                  <a:lnTo>
                    <a:pt x="711301" y="45732"/>
                  </a:lnTo>
                  <a:lnTo>
                    <a:pt x="711390" y="48272"/>
                  </a:lnTo>
                  <a:lnTo>
                    <a:pt x="711454" y="48272"/>
                  </a:lnTo>
                  <a:lnTo>
                    <a:pt x="711454" y="96532"/>
                  </a:lnTo>
                  <a:lnTo>
                    <a:pt x="726567" y="96532"/>
                  </a:lnTo>
                  <a:lnTo>
                    <a:pt x="726567" y="77482"/>
                  </a:lnTo>
                  <a:lnTo>
                    <a:pt x="726592" y="76212"/>
                  </a:lnTo>
                  <a:lnTo>
                    <a:pt x="726757" y="76212"/>
                  </a:lnTo>
                  <a:lnTo>
                    <a:pt x="726757" y="74942"/>
                  </a:lnTo>
                  <a:lnTo>
                    <a:pt x="749630" y="74942"/>
                  </a:lnTo>
                  <a:lnTo>
                    <a:pt x="749630" y="76212"/>
                  </a:lnTo>
                  <a:lnTo>
                    <a:pt x="760488" y="76212"/>
                  </a:lnTo>
                  <a:lnTo>
                    <a:pt x="760488" y="74942"/>
                  </a:lnTo>
                  <a:lnTo>
                    <a:pt x="760196" y="74942"/>
                  </a:lnTo>
                  <a:lnTo>
                    <a:pt x="760196" y="73672"/>
                  </a:lnTo>
                  <a:lnTo>
                    <a:pt x="759866" y="73672"/>
                  </a:lnTo>
                  <a:lnTo>
                    <a:pt x="759866" y="71132"/>
                  </a:lnTo>
                  <a:lnTo>
                    <a:pt x="759739" y="71132"/>
                  </a:lnTo>
                  <a:lnTo>
                    <a:pt x="759739" y="68592"/>
                  </a:lnTo>
                  <a:lnTo>
                    <a:pt x="759904" y="68592"/>
                  </a:lnTo>
                  <a:lnTo>
                    <a:pt x="759904" y="67322"/>
                  </a:lnTo>
                  <a:lnTo>
                    <a:pt x="760095" y="67322"/>
                  </a:lnTo>
                  <a:lnTo>
                    <a:pt x="760095" y="66052"/>
                  </a:lnTo>
                  <a:lnTo>
                    <a:pt x="760374" y="66052"/>
                  </a:lnTo>
                  <a:lnTo>
                    <a:pt x="760374" y="64782"/>
                  </a:lnTo>
                  <a:lnTo>
                    <a:pt x="760691" y="64782"/>
                  </a:lnTo>
                  <a:lnTo>
                    <a:pt x="760691" y="63512"/>
                  </a:lnTo>
                  <a:lnTo>
                    <a:pt x="758964" y="63512"/>
                  </a:lnTo>
                  <a:lnTo>
                    <a:pt x="758964" y="64782"/>
                  </a:lnTo>
                  <a:lnTo>
                    <a:pt x="732536" y="64782"/>
                  </a:lnTo>
                  <a:lnTo>
                    <a:pt x="732536" y="66052"/>
                  </a:lnTo>
                  <a:lnTo>
                    <a:pt x="726757" y="66052"/>
                  </a:lnTo>
                  <a:lnTo>
                    <a:pt x="726757" y="64782"/>
                  </a:lnTo>
                  <a:lnTo>
                    <a:pt x="726757" y="63512"/>
                  </a:lnTo>
                  <a:lnTo>
                    <a:pt x="726757" y="59702"/>
                  </a:lnTo>
                  <a:lnTo>
                    <a:pt x="726655" y="55892"/>
                  </a:lnTo>
                  <a:lnTo>
                    <a:pt x="726567" y="48272"/>
                  </a:lnTo>
                  <a:lnTo>
                    <a:pt x="726567" y="45732"/>
                  </a:lnTo>
                  <a:lnTo>
                    <a:pt x="726668" y="43192"/>
                  </a:lnTo>
                  <a:lnTo>
                    <a:pt x="726757" y="40652"/>
                  </a:lnTo>
                  <a:lnTo>
                    <a:pt x="726846" y="38112"/>
                  </a:lnTo>
                  <a:lnTo>
                    <a:pt x="726960" y="36842"/>
                  </a:lnTo>
                  <a:lnTo>
                    <a:pt x="726960" y="35572"/>
                  </a:lnTo>
                  <a:lnTo>
                    <a:pt x="727049" y="34302"/>
                  </a:lnTo>
                  <a:lnTo>
                    <a:pt x="753059" y="34302"/>
                  </a:lnTo>
                  <a:lnTo>
                    <a:pt x="753059" y="35572"/>
                  </a:lnTo>
                  <a:lnTo>
                    <a:pt x="763676" y="35572"/>
                  </a:lnTo>
                  <a:lnTo>
                    <a:pt x="763676" y="34302"/>
                  </a:lnTo>
                  <a:lnTo>
                    <a:pt x="763384" y="34302"/>
                  </a:lnTo>
                  <a:lnTo>
                    <a:pt x="763384" y="33032"/>
                  </a:lnTo>
                  <a:lnTo>
                    <a:pt x="763143" y="33032"/>
                  </a:lnTo>
                  <a:lnTo>
                    <a:pt x="763143" y="31762"/>
                  </a:lnTo>
                  <a:lnTo>
                    <a:pt x="762952" y="31762"/>
                  </a:lnTo>
                  <a:lnTo>
                    <a:pt x="762952" y="30492"/>
                  </a:lnTo>
                  <a:lnTo>
                    <a:pt x="762889" y="27940"/>
                  </a:lnTo>
                  <a:lnTo>
                    <a:pt x="763016" y="27940"/>
                  </a:lnTo>
                  <a:lnTo>
                    <a:pt x="763016" y="26670"/>
                  </a:lnTo>
                  <a:lnTo>
                    <a:pt x="763219" y="26670"/>
                  </a:lnTo>
                  <a:lnTo>
                    <a:pt x="763219" y="25400"/>
                  </a:lnTo>
                  <a:lnTo>
                    <a:pt x="763511" y="25400"/>
                  </a:lnTo>
                  <a:lnTo>
                    <a:pt x="763511" y="24130"/>
                  </a:lnTo>
                  <a:lnTo>
                    <a:pt x="763828" y="24130"/>
                  </a:lnTo>
                  <a:lnTo>
                    <a:pt x="763828" y="22860"/>
                  </a:lnTo>
                  <a:close/>
                </a:path>
                <a:path w="1099820" h="368300">
                  <a:moveTo>
                    <a:pt x="789978" y="329095"/>
                  </a:moveTo>
                  <a:lnTo>
                    <a:pt x="789851" y="328117"/>
                  </a:lnTo>
                  <a:lnTo>
                    <a:pt x="789584" y="325958"/>
                  </a:lnTo>
                  <a:lnTo>
                    <a:pt x="788174" y="316230"/>
                  </a:lnTo>
                  <a:lnTo>
                    <a:pt x="778941" y="240080"/>
                  </a:lnTo>
                  <a:lnTo>
                    <a:pt x="775055" y="203809"/>
                  </a:lnTo>
                  <a:lnTo>
                    <a:pt x="771436" y="170903"/>
                  </a:lnTo>
                  <a:lnTo>
                    <a:pt x="770153" y="159626"/>
                  </a:lnTo>
                  <a:lnTo>
                    <a:pt x="769950" y="157670"/>
                  </a:lnTo>
                  <a:lnTo>
                    <a:pt x="763473" y="157670"/>
                  </a:lnTo>
                  <a:lnTo>
                    <a:pt x="762889" y="158851"/>
                  </a:lnTo>
                  <a:lnTo>
                    <a:pt x="759777" y="164401"/>
                  </a:lnTo>
                  <a:lnTo>
                    <a:pt x="753364" y="176187"/>
                  </a:lnTo>
                  <a:lnTo>
                    <a:pt x="749922" y="182410"/>
                  </a:lnTo>
                  <a:lnTo>
                    <a:pt x="743026" y="195046"/>
                  </a:lnTo>
                  <a:lnTo>
                    <a:pt x="732612" y="214376"/>
                  </a:lnTo>
                  <a:lnTo>
                    <a:pt x="722249" y="233857"/>
                  </a:lnTo>
                  <a:lnTo>
                    <a:pt x="719289" y="239356"/>
                  </a:lnTo>
                  <a:lnTo>
                    <a:pt x="709485" y="257429"/>
                  </a:lnTo>
                  <a:lnTo>
                    <a:pt x="705561" y="264883"/>
                  </a:lnTo>
                  <a:lnTo>
                    <a:pt x="702551" y="270408"/>
                  </a:lnTo>
                  <a:lnTo>
                    <a:pt x="699084" y="276860"/>
                  </a:lnTo>
                  <a:lnTo>
                    <a:pt x="697433" y="279996"/>
                  </a:lnTo>
                  <a:lnTo>
                    <a:pt x="695553" y="283743"/>
                  </a:lnTo>
                  <a:lnTo>
                    <a:pt x="694169" y="286092"/>
                  </a:lnTo>
                  <a:lnTo>
                    <a:pt x="669023" y="239560"/>
                  </a:lnTo>
                  <a:lnTo>
                    <a:pt x="644334" y="192151"/>
                  </a:lnTo>
                  <a:lnTo>
                    <a:pt x="627227" y="157670"/>
                  </a:lnTo>
                  <a:lnTo>
                    <a:pt x="619772" y="157670"/>
                  </a:lnTo>
                  <a:lnTo>
                    <a:pt x="615061" y="199694"/>
                  </a:lnTo>
                  <a:lnTo>
                    <a:pt x="609993" y="237985"/>
                  </a:lnTo>
                  <a:lnTo>
                    <a:pt x="608088" y="251536"/>
                  </a:lnTo>
                  <a:lnTo>
                    <a:pt x="606298" y="263956"/>
                  </a:lnTo>
                  <a:lnTo>
                    <a:pt x="603084" y="285305"/>
                  </a:lnTo>
                  <a:lnTo>
                    <a:pt x="599706" y="306197"/>
                  </a:lnTo>
                  <a:lnTo>
                    <a:pt x="596607" y="325958"/>
                  </a:lnTo>
                  <a:lnTo>
                    <a:pt x="596011" y="328904"/>
                  </a:lnTo>
                  <a:lnTo>
                    <a:pt x="599160" y="328510"/>
                  </a:lnTo>
                  <a:lnTo>
                    <a:pt x="601510" y="328307"/>
                  </a:lnTo>
                  <a:lnTo>
                    <a:pt x="604266" y="328117"/>
                  </a:lnTo>
                  <a:lnTo>
                    <a:pt x="609955" y="328117"/>
                  </a:lnTo>
                  <a:lnTo>
                    <a:pt x="615251" y="328510"/>
                  </a:lnTo>
                  <a:lnTo>
                    <a:pt x="617613" y="328904"/>
                  </a:lnTo>
                  <a:lnTo>
                    <a:pt x="617613" y="328117"/>
                  </a:lnTo>
                  <a:lnTo>
                    <a:pt x="617613" y="320065"/>
                  </a:lnTo>
                  <a:lnTo>
                    <a:pt x="618007" y="312013"/>
                  </a:lnTo>
                  <a:lnTo>
                    <a:pt x="621652" y="271360"/>
                  </a:lnTo>
                  <a:lnTo>
                    <a:pt x="626732" y="225374"/>
                  </a:lnTo>
                  <a:lnTo>
                    <a:pt x="628408" y="211277"/>
                  </a:lnTo>
                  <a:lnTo>
                    <a:pt x="635000" y="224434"/>
                  </a:lnTo>
                  <a:lnTo>
                    <a:pt x="642543" y="239356"/>
                  </a:lnTo>
                  <a:lnTo>
                    <a:pt x="649592" y="253161"/>
                  </a:lnTo>
                  <a:lnTo>
                    <a:pt x="656678" y="266852"/>
                  </a:lnTo>
                  <a:lnTo>
                    <a:pt x="663333" y="279996"/>
                  </a:lnTo>
                  <a:lnTo>
                    <a:pt x="670979" y="295249"/>
                  </a:lnTo>
                  <a:lnTo>
                    <a:pt x="678662" y="310845"/>
                  </a:lnTo>
                  <a:lnTo>
                    <a:pt x="686320" y="326745"/>
                  </a:lnTo>
                  <a:lnTo>
                    <a:pt x="687108" y="328117"/>
                  </a:lnTo>
                  <a:lnTo>
                    <a:pt x="692010" y="328117"/>
                  </a:lnTo>
                  <a:lnTo>
                    <a:pt x="692607" y="326745"/>
                  </a:lnTo>
                  <a:lnTo>
                    <a:pt x="699770" y="310870"/>
                  </a:lnTo>
                  <a:lnTo>
                    <a:pt x="722541" y="265277"/>
                  </a:lnTo>
                  <a:lnTo>
                    <a:pt x="743940" y="225374"/>
                  </a:lnTo>
                  <a:lnTo>
                    <a:pt x="751890" y="210883"/>
                  </a:lnTo>
                  <a:lnTo>
                    <a:pt x="753351" y="223570"/>
                  </a:lnTo>
                  <a:lnTo>
                    <a:pt x="757466" y="263956"/>
                  </a:lnTo>
                  <a:lnTo>
                    <a:pt x="761479" y="310845"/>
                  </a:lnTo>
                  <a:lnTo>
                    <a:pt x="762889" y="328904"/>
                  </a:lnTo>
                  <a:lnTo>
                    <a:pt x="765441" y="328510"/>
                  </a:lnTo>
                  <a:lnTo>
                    <a:pt x="768972" y="328117"/>
                  </a:lnTo>
                  <a:lnTo>
                    <a:pt x="783501" y="328117"/>
                  </a:lnTo>
                  <a:lnTo>
                    <a:pt x="787031" y="328510"/>
                  </a:lnTo>
                  <a:lnTo>
                    <a:pt x="789978" y="329095"/>
                  </a:lnTo>
                  <a:close/>
                </a:path>
                <a:path w="1099820" h="368300">
                  <a:moveTo>
                    <a:pt x="957427" y="329298"/>
                  </a:moveTo>
                  <a:lnTo>
                    <a:pt x="956779" y="328117"/>
                  </a:lnTo>
                  <a:lnTo>
                    <a:pt x="953109" y="321437"/>
                  </a:lnTo>
                  <a:lnTo>
                    <a:pt x="950556" y="315937"/>
                  </a:lnTo>
                  <a:lnTo>
                    <a:pt x="944981" y="303377"/>
                  </a:lnTo>
                  <a:lnTo>
                    <a:pt x="939419" y="290677"/>
                  </a:lnTo>
                  <a:lnTo>
                    <a:pt x="936421" y="283933"/>
                  </a:lnTo>
                  <a:lnTo>
                    <a:pt x="930236" y="269494"/>
                  </a:lnTo>
                  <a:lnTo>
                    <a:pt x="928331" y="265087"/>
                  </a:lnTo>
                  <a:lnTo>
                    <a:pt x="923467" y="253885"/>
                  </a:lnTo>
                  <a:lnTo>
                    <a:pt x="922070" y="250545"/>
                  </a:lnTo>
                  <a:lnTo>
                    <a:pt x="913231" y="229501"/>
                  </a:lnTo>
                  <a:lnTo>
                    <a:pt x="909726" y="221297"/>
                  </a:lnTo>
                  <a:lnTo>
                    <a:pt x="906335" y="213080"/>
                  </a:lnTo>
                  <a:lnTo>
                    <a:pt x="902957" y="204939"/>
                  </a:lnTo>
                  <a:lnTo>
                    <a:pt x="899845" y="197535"/>
                  </a:lnTo>
                  <a:lnTo>
                    <a:pt x="896962" y="190741"/>
                  </a:lnTo>
                  <a:lnTo>
                    <a:pt x="896962" y="250355"/>
                  </a:lnTo>
                  <a:lnTo>
                    <a:pt x="890295" y="250355"/>
                  </a:lnTo>
                  <a:lnTo>
                    <a:pt x="886955" y="250545"/>
                  </a:lnTo>
                  <a:lnTo>
                    <a:pt x="865555" y="250545"/>
                  </a:lnTo>
                  <a:lnTo>
                    <a:pt x="860844" y="250355"/>
                  </a:lnTo>
                  <a:lnTo>
                    <a:pt x="857707" y="250355"/>
                  </a:lnTo>
                  <a:lnTo>
                    <a:pt x="854557" y="250151"/>
                  </a:lnTo>
                  <a:lnTo>
                    <a:pt x="851420" y="250151"/>
                  </a:lnTo>
                  <a:lnTo>
                    <a:pt x="874001" y="197535"/>
                  </a:lnTo>
                  <a:lnTo>
                    <a:pt x="896962" y="250355"/>
                  </a:lnTo>
                  <a:lnTo>
                    <a:pt x="896962" y="190741"/>
                  </a:lnTo>
                  <a:lnTo>
                    <a:pt x="894016" y="183781"/>
                  </a:lnTo>
                  <a:lnTo>
                    <a:pt x="891374" y="177266"/>
                  </a:lnTo>
                  <a:lnTo>
                    <a:pt x="883818" y="159042"/>
                  </a:lnTo>
                  <a:lnTo>
                    <a:pt x="883221" y="157670"/>
                  </a:lnTo>
                  <a:lnTo>
                    <a:pt x="875766" y="157670"/>
                  </a:lnTo>
                  <a:lnTo>
                    <a:pt x="875182" y="159042"/>
                  </a:lnTo>
                  <a:lnTo>
                    <a:pt x="856792" y="200799"/>
                  </a:lnTo>
                  <a:lnTo>
                    <a:pt x="838263" y="242697"/>
                  </a:lnTo>
                  <a:lnTo>
                    <a:pt x="819886" y="283667"/>
                  </a:lnTo>
                  <a:lnTo>
                    <a:pt x="800773" y="325361"/>
                  </a:lnTo>
                  <a:lnTo>
                    <a:pt x="799007" y="329095"/>
                  </a:lnTo>
                  <a:lnTo>
                    <a:pt x="803122" y="328510"/>
                  </a:lnTo>
                  <a:lnTo>
                    <a:pt x="805675" y="328307"/>
                  </a:lnTo>
                  <a:lnTo>
                    <a:pt x="808621" y="328117"/>
                  </a:lnTo>
                  <a:lnTo>
                    <a:pt x="814705" y="328117"/>
                  </a:lnTo>
                  <a:lnTo>
                    <a:pt x="820204" y="328510"/>
                  </a:lnTo>
                  <a:lnTo>
                    <a:pt x="821969" y="328904"/>
                  </a:lnTo>
                  <a:lnTo>
                    <a:pt x="822210" y="328117"/>
                  </a:lnTo>
                  <a:lnTo>
                    <a:pt x="834834" y="291236"/>
                  </a:lnTo>
                  <a:lnTo>
                    <a:pt x="844943" y="265480"/>
                  </a:lnTo>
                  <a:lnTo>
                    <a:pt x="849464" y="265480"/>
                  </a:lnTo>
                  <a:lnTo>
                    <a:pt x="853782" y="265277"/>
                  </a:lnTo>
                  <a:lnTo>
                    <a:pt x="858100" y="265277"/>
                  </a:lnTo>
                  <a:lnTo>
                    <a:pt x="862812" y="265087"/>
                  </a:lnTo>
                  <a:lnTo>
                    <a:pt x="882827" y="265087"/>
                  </a:lnTo>
                  <a:lnTo>
                    <a:pt x="888136" y="265277"/>
                  </a:lnTo>
                  <a:lnTo>
                    <a:pt x="892848" y="265277"/>
                  </a:lnTo>
                  <a:lnTo>
                    <a:pt x="897559" y="265480"/>
                  </a:lnTo>
                  <a:lnTo>
                    <a:pt x="902068" y="265480"/>
                  </a:lnTo>
                  <a:lnTo>
                    <a:pt x="904036" y="270383"/>
                  </a:lnTo>
                  <a:lnTo>
                    <a:pt x="905992" y="275488"/>
                  </a:lnTo>
                  <a:lnTo>
                    <a:pt x="908151" y="280797"/>
                  </a:lnTo>
                  <a:lnTo>
                    <a:pt x="911301" y="288251"/>
                  </a:lnTo>
                  <a:lnTo>
                    <a:pt x="912863" y="291782"/>
                  </a:lnTo>
                  <a:lnTo>
                    <a:pt x="915225" y="297878"/>
                  </a:lnTo>
                  <a:lnTo>
                    <a:pt x="926604" y="328904"/>
                  </a:lnTo>
                  <a:lnTo>
                    <a:pt x="928382" y="328510"/>
                  </a:lnTo>
                  <a:lnTo>
                    <a:pt x="932497" y="328117"/>
                  </a:lnTo>
                  <a:lnTo>
                    <a:pt x="948791" y="328117"/>
                  </a:lnTo>
                  <a:lnTo>
                    <a:pt x="952919" y="328510"/>
                  </a:lnTo>
                  <a:lnTo>
                    <a:pt x="957427" y="329298"/>
                  </a:lnTo>
                  <a:close/>
                </a:path>
                <a:path w="1099820" h="368300">
                  <a:moveTo>
                    <a:pt x="1099362" y="327926"/>
                  </a:moveTo>
                  <a:lnTo>
                    <a:pt x="1097991" y="326555"/>
                  </a:lnTo>
                  <a:lnTo>
                    <a:pt x="1092492" y="321056"/>
                  </a:lnTo>
                  <a:lnTo>
                    <a:pt x="1089558" y="317919"/>
                  </a:lnTo>
                  <a:lnTo>
                    <a:pt x="1086015" y="313588"/>
                  </a:lnTo>
                  <a:lnTo>
                    <a:pt x="1082484" y="309473"/>
                  </a:lnTo>
                  <a:lnTo>
                    <a:pt x="1078560" y="304558"/>
                  </a:lnTo>
                  <a:lnTo>
                    <a:pt x="1070317" y="294347"/>
                  </a:lnTo>
                  <a:lnTo>
                    <a:pt x="1065999" y="289052"/>
                  </a:lnTo>
                  <a:lnTo>
                    <a:pt x="1061478" y="283349"/>
                  </a:lnTo>
                  <a:lnTo>
                    <a:pt x="1057160" y="277660"/>
                  </a:lnTo>
                  <a:lnTo>
                    <a:pt x="1052842" y="272351"/>
                  </a:lnTo>
                  <a:lnTo>
                    <a:pt x="1048715" y="267246"/>
                  </a:lnTo>
                  <a:lnTo>
                    <a:pt x="1044600" y="261950"/>
                  </a:lnTo>
                  <a:lnTo>
                    <a:pt x="1040866" y="257238"/>
                  </a:lnTo>
                  <a:lnTo>
                    <a:pt x="1037526" y="253111"/>
                  </a:lnTo>
                  <a:lnTo>
                    <a:pt x="1035367" y="250367"/>
                  </a:lnTo>
                  <a:lnTo>
                    <a:pt x="1034186" y="248793"/>
                  </a:lnTo>
                  <a:lnTo>
                    <a:pt x="1033602" y="248005"/>
                  </a:lnTo>
                  <a:lnTo>
                    <a:pt x="1032027" y="246049"/>
                  </a:lnTo>
                  <a:lnTo>
                    <a:pt x="1069924" y="225425"/>
                  </a:lnTo>
                  <a:lnTo>
                    <a:pt x="1073454" y="219735"/>
                  </a:lnTo>
                  <a:lnTo>
                    <a:pt x="1077188" y="214033"/>
                  </a:lnTo>
                  <a:lnTo>
                    <a:pt x="1078953" y="206971"/>
                  </a:lnTo>
                  <a:lnTo>
                    <a:pt x="1078953" y="191452"/>
                  </a:lnTo>
                  <a:lnTo>
                    <a:pt x="1053426" y="162572"/>
                  </a:lnTo>
                  <a:lnTo>
                    <a:pt x="1053426" y="195580"/>
                  </a:lnTo>
                  <a:lnTo>
                    <a:pt x="1053426" y="208140"/>
                  </a:lnTo>
                  <a:lnTo>
                    <a:pt x="1025156" y="233870"/>
                  </a:lnTo>
                  <a:lnTo>
                    <a:pt x="1020051" y="235051"/>
                  </a:lnTo>
                  <a:lnTo>
                    <a:pt x="1015149" y="235445"/>
                  </a:lnTo>
                  <a:lnTo>
                    <a:pt x="1004354" y="235445"/>
                  </a:lnTo>
                  <a:lnTo>
                    <a:pt x="1001801" y="235242"/>
                  </a:lnTo>
                  <a:lnTo>
                    <a:pt x="1000036" y="235242"/>
                  </a:lnTo>
                  <a:lnTo>
                    <a:pt x="998270" y="235051"/>
                  </a:lnTo>
                  <a:lnTo>
                    <a:pt x="996696" y="234657"/>
                  </a:lnTo>
                  <a:lnTo>
                    <a:pt x="996759" y="214033"/>
                  </a:lnTo>
                  <a:lnTo>
                    <a:pt x="998067" y="173393"/>
                  </a:lnTo>
                  <a:lnTo>
                    <a:pt x="1013383" y="172402"/>
                  </a:lnTo>
                  <a:lnTo>
                    <a:pt x="1022807" y="172402"/>
                  </a:lnTo>
                  <a:lnTo>
                    <a:pt x="1026922" y="172796"/>
                  </a:lnTo>
                  <a:lnTo>
                    <a:pt x="1031049" y="173774"/>
                  </a:lnTo>
                  <a:lnTo>
                    <a:pt x="1034973" y="174561"/>
                  </a:lnTo>
                  <a:lnTo>
                    <a:pt x="1050290" y="187134"/>
                  </a:lnTo>
                  <a:lnTo>
                    <a:pt x="1052449" y="190868"/>
                  </a:lnTo>
                  <a:lnTo>
                    <a:pt x="1053426" y="195580"/>
                  </a:lnTo>
                  <a:lnTo>
                    <a:pt x="1053426" y="162572"/>
                  </a:lnTo>
                  <a:lnTo>
                    <a:pt x="1053033" y="162394"/>
                  </a:lnTo>
                  <a:lnTo>
                    <a:pt x="1046759" y="161213"/>
                  </a:lnTo>
                  <a:lnTo>
                    <a:pt x="1043165" y="160426"/>
                  </a:lnTo>
                  <a:lnTo>
                    <a:pt x="1040472" y="159842"/>
                  </a:lnTo>
                  <a:lnTo>
                    <a:pt x="1033995" y="159245"/>
                  </a:lnTo>
                  <a:lnTo>
                    <a:pt x="1022807" y="159245"/>
                  </a:lnTo>
                  <a:lnTo>
                    <a:pt x="1018095" y="159448"/>
                  </a:lnTo>
                  <a:lnTo>
                    <a:pt x="1009065" y="160235"/>
                  </a:lnTo>
                  <a:lnTo>
                    <a:pt x="1004544" y="160426"/>
                  </a:lnTo>
                  <a:lnTo>
                    <a:pt x="995514" y="160426"/>
                  </a:lnTo>
                  <a:lnTo>
                    <a:pt x="982370" y="159842"/>
                  </a:lnTo>
                  <a:lnTo>
                    <a:pt x="977849" y="159448"/>
                  </a:lnTo>
                  <a:lnTo>
                    <a:pt x="973137" y="159245"/>
                  </a:lnTo>
                  <a:lnTo>
                    <a:pt x="970584" y="159054"/>
                  </a:lnTo>
                  <a:lnTo>
                    <a:pt x="970813" y="162394"/>
                  </a:lnTo>
                  <a:lnTo>
                    <a:pt x="972096" y="190868"/>
                  </a:lnTo>
                  <a:lnTo>
                    <a:pt x="972413" y="199923"/>
                  </a:lnTo>
                  <a:lnTo>
                    <a:pt x="972578" y="206971"/>
                  </a:lnTo>
                  <a:lnTo>
                    <a:pt x="972705" y="215379"/>
                  </a:lnTo>
                  <a:lnTo>
                    <a:pt x="972591" y="279476"/>
                  </a:lnTo>
                  <a:lnTo>
                    <a:pt x="970788" y="324789"/>
                  </a:lnTo>
                  <a:lnTo>
                    <a:pt x="970584" y="327342"/>
                  </a:lnTo>
                  <a:lnTo>
                    <a:pt x="973137" y="327139"/>
                  </a:lnTo>
                  <a:lnTo>
                    <a:pt x="976871" y="326745"/>
                  </a:lnTo>
                  <a:lnTo>
                    <a:pt x="980592" y="326555"/>
                  </a:lnTo>
                  <a:lnTo>
                    <a:pt x="988644" y="326555"/>
                  </a:lnTo>
                  <a:lnTo>
                    <a:pt x="992568" y="326745"/>
                  </a:lnTo>
                  <a:lnTo>
                    <a:pt x="996111" y="327139"/>
                  </a:lnTo>
                  <a:lnTo>
                    <a:pt x="998664" y="327342"/>
                  </a:lnTo>
                  <a:lnTo>
                    <a:pt x="998664" y="326555"/>
                  </a:lnTo>
                  <a:lnTo>
                    <a:pt x="998550" y="322821"/>
                  </a:lnTo>
                  <a:lnTo>
                    <a:pt x="998283" y="317919"/>
                  </a:lnTo>
                  <a:lnTo>
                    <a:pt x="997966" y="311238"/>
                  </a:lnTo>
                  <a:lnTo>
                    <a:pt x="997280" y="294741"/>
                  </a:lnTo>
                  <a:lnTo>
                    <a:pt x="997026" y="287159"/>
                  </a:lnTo>
                  <a:lnTo>
                    <a:pt x="996823" y="277660"/>
                  </a:lnTo>
                  <a:lnTo>
                    <a:pt x="996696" y="248793"/>
                  </a:lnTo>
                  <a:lnTo>
                    <a:pt x="1002588" y="248793"/>
                  </a:lnTo>
                  <a:lnTo>
                    <a:pt x="1027633" y="278587"/>
                  </a:lnTo>
                  <a:lnTo>
                    <a:pt x="1052449" y="311238"/>
                  </a:lnTo>
                  <a:lnTo>
                    <a:pt x="1060894" y="322821"/>
                  </a:lnTo>
                  <a:lnTo>
                    <a:pt x="1063244" y="326161"/>
                  </a:lnTo>
                  <a:lnTo>
                    <a:pt x="1064031" y="327139"/>
                  </a:lnTo>
                  <a:lnTo>
                    <a:pt x="1065403" y="327139"/>
                  </a:lnTo>
                  <a:lnTo>
                    <a:pt x="1067562" y="326745"/>
                  </a:lnTo>
                  <a:lnTo>
                    <a:pt x="1069721" y="326555"/>
                  </a:lnTo>
                  <a:lnTo>
                    <a:pt x="1088174" y="326555"/>
                  </a:lnTo>
                  <a:lnTo>
                    <a:pt x="1090536" y="326745"/>
                  </a:lnTo>
                  <a:lnTo>
                    <a:pt x="1092885" y="327139"/>
                  </a:lnTo>
                  <a:lnTo>
                    <a:pt x="1099362" y="327926"/>
                  </a:lnTo>
                  <a:close/>
                </a:path>
              </a:pathLst>
            </a:custGeom>
            <a:solidFill>
              <a:srgbClr val="0F6F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963102" y="5110047"/>
              <a:ext cx="756920" cy="534670"/>
            </a:xfrm>
            <a:custGeom>
              <a:avLst/>
              <a:gdLst/>
              <a:ahLst/>
              <a:cxnLst/>
              <a:rect l="l" t="t" r="r" b="b"/>
              <a:pathLst>
                <a:path w="756919" h="534670">
                  <a:moveTo>
                    <a:pt x="146050" y="330301"/>
                  </a:moveTo>
                  <a:lnTo>
                    <a:pt x="106768" y="316039"/>
                  </a:lnTo>
                  <a:lnTo>
                    <a:pt x="91478" y="314985"/>
                  </a:lnTo>
                  <a:lnTo>
                    <a:pt x="81648" y="315455"/>
                  </a:lnTo>
                  <a:lnTo>
                    <a:pt x="38773" y="331571"/>
                  </a:lnTo>
                  <a:lnTo>
                    <a:pt x="10388" y="369011"/>
                  </a:lnTo>
                  <a:lnTo>
                    <a:pt x="406" y="412546"/>
                  </a:lnTo>
                  <a:lnTo>
                    <a:pt x="0" y="425145"/>
                  </a:lnTo>
                  <a:lnTo>
                    <a:pt x="406" y="437769"/>
                  </a:lnTo>
                  <a:lnTo>
                    <a:pt x="10350" y="481368"/>
                  </a:lnTo>
                  <a:lnTo>
                    <a:pt x="38252" y="518617"/>
                  </a:lnTo>
                  <a:lnTo>
                    <a:pt x="79705" y="534073"/>
                  </a:lnTo>
                  <a:lnTo>
                    <a:pt x="89115" y="534517"/>
                  </a:lnTo>
                  <a:lnTo>
                    <a:pt x="95211" y="534517"/>
                  </a:lnTo>
                  <a:lnTo>
                    <a:pt x="100901" y="533730"/>
                  </a:lnTo>
                  <a:lnTo>
                    <a:pt x="111899" y="531380"/>
                  </a:lnTo>
                  <a:lnTo>
                    <a:pt x="116992" y="530009"/>
                  </a:lnTo>
                  <a:lnTo>
                    <a:pt x="121323" y="528434"/>
                  </a:lnTo>
                  <a:lnTo>
                    <a:pt x="125831" y="526859"/>
                  </a:lnTo>
                  <a:lnTo>
                    <a:pt x="129755" y="525094"/>
                  </a:lnTo>
                  <a:lnTo>
                    <a:pt x="132905" y="523125"/>
                  </a:lnTo>
                  <a:lnTo>
                    <a:pt x="136232" y="521169"/>
                  </a:lnTo>
                  <a:lnTo>
                    <a:pt x="143103" y="497408"/>
                  </a:lnTo>
                  <a:lnTo>
                    <a:pt x="139966" y="493483"/>
                  </a:lnTo>
                  <a:lnTo>
                    <a:pt x="136042" y="497408"/>
                  </a:lnTo>
                  <a:lnTo>
                    <a:pt x="127012" y="505853"/>
                  </a:lnTo>
                  <a:lnTo>
                    <a:pt x="96977" y="519595"/>
                  </a:lnTo>
                  <a:lnTo>
                    <a:pt x="91478" y="519595"/>
                  </a:lnTo>
                  <a:lnTo>
                    <a:pt x="50774" y="502589"/>
                  </a:lnTo>
                  <a:lnTo>
                    <a:pt x="32778" y="467753"/>
                  </a:lnTo>
                  <a:lnTo>
                    <a:pt x="27876" y="425145"/>
                  </a:lnTo>
                  <a:lnTo>
                    <a:pt x="28168" y="413207"/>
                  </a:lnTo>
                  <a:lnTo>
                    <a:pt x="35509" y="373951"/>
                  </a:lnTo>
                  <a:lnTo>
                    <a:pt x="60794" y="339318"/>
                  </a:lnTo>
                  <a:lnTo>
                    <a:pt x="91478" y="330695"/>
                  </a:lnTo>
                  <a:lnTo>
                    <a:pt x="96977" y="330695"/>
                  </a:lnTo>
                  <a:lnTo>
                    <a:pt x="131127" y="351701"/>
                  </a:lnTo>
                  <a:lnTo>
                    <a:pt x="135839" y="357987"/>
                  </a:lnTo>
                  <a:lnTo>
                    <a:pt x="140169" y="356222"/>
                  </a:lnTo>
                  <a:lnTo>
                    <a:pt x="140360" y="355041"/>
                  </a:lnTo>
                  <a:lnTo>
                    <a:pt x="140754" y="351713"/>
                  </a:lnTo>
                  <a:lnTo>
                    <a:pt x="141338" y="347776"/>
                  </a:lnTo>
                  <a:lnTo>
                    <a:pt x="142303" y="343154"/>
                  </a:lnTo>
                  <a:lnTo>
                    <a:pt x="142913" y="338353"/>
                  </a:lnTo>
                  <a:lnTo>
                    <a:pt x="144094" y="334619"/>
                  </a:lnTo>
                  <a:lnTo>
                    <a:pt x="145072" y="332066"/>
                  </a:lnTo>
                  <a:lnTo>
                    <a:pt x="145834" y="330695"/>
                  </a:lnTo>
                  <a:lnTo>
                    <a:pt x="146050" y="330301"/>
                  </a:lnTo>
                  <a:close/>
                </a:path>
                <a:path w="756919" h="534670">
                  <a:moveTo>
                    <a:pt x="282105" y="425145"/>
                  </a:moveTo>
                  <a:lnTo>
                    <a:pt x="273659" y="384771"/>
                  </a:lnTo>
                  <a:lnTo>
                    <a:pt x="258737" y="364629"/>
                  </a:lnTo>
                  <a:lnTo>
                    <a:pt x="258737" y="425145"/>
                  </a:lnTo>
                  <a:lnTo>
                    <a:pt x="258483" y="433451"/>
                  </a:lnTo>
                  <a:lnTo>
                    <a:pt x="248526" y="470306"/>
                  </a:lnTo>
                  <a:lnTo>
                    <a:pt x="214960" y="491515"/>
                  </a:lnTo>
                  <a:lnTo>
                    <a:pt x="200634" y="491515"/>
                  </a:lnTo>
                  <a:lnTo>
                    <a:pt x="166865" y="470306"/>
                  </a:lnTo>
                  <a:lnTo>
                    <a:pt x="157073" y="433451"/>
                  </a:lnTo>
                  <a:lnTo>
                    <a:pt x="156845" y="425145"/>
                  </a:lnTo>
                  <a:lnTo>
                    <a:pt x="157073" y="416725"/>
                  </a:lnTo>
                  <a:lnTo>
                    <a:pt x="166865" y="379780"/>
                  </a:lnTo>
                  <a:lnTo>
                    <a:pt x="171577" y="374484"/>
                  </a:lnTo>
                  <a:lnTo>
                    <a:pt x="176085" y="368985"/>
                  </a:lnTo>
                  <a:lnTo>
                    <a:pt x="181584" y="365048"/>
                  </a:lnTo>
                  <a:lnTo>
                    <a:pt x="193763" y="359943"/>
                  </a:lnTo>
                  <a:lnTo>
                    <a:pt x="200634" y="358571"/>
                  </a:lnTo>
                  <a:lnTo>
                    <a:pt x="214960" y="358571"/>
                  </a:lnTo>
                  <a:lnTo>
                    <a:pt x="244017" y="374484"/>
                  </a:lnTo>
                  <a:lnTo>
                    <a:pt x="248526" y="379780"/>
                  </a:lnTo>
                  <a:lnTo>
                    <a:pt x="258483" y="416725"/>
                  </a:lnTo>
                  <a:lnTo>
                    <a:pt x="258737" y="425145"/>
                  </a:lnTo>
                  <a:lnTo>
                    <a:pt x="258737" y="364629"/>
                  </a:lnTo>
                  <a:lnTo>
                    <a:pt x="223380" y="347522"/>
                  </a:lnTo>
                  <a:lnTo>
                    <a:pt x="207695" y="346202"/>
                  </a:lnTo>
                  <a:lnTo>
                    <a:pt x="199745" y="346532"/>
                  </a:lnTo>
                  <a:lnTo>
                    <a:pt x="159334" y="362191"/>
                  </a:lnTo>
                  <a:lnTo>
                    <a:pt x="136436" y="399376"/>
                  </a:lnTo>
                  <a:lnTo>
                    <a:pt x="133299" y="425145"/>
                  </a:lnTo>
                  <a:lnTo>
                    <a:pt x="133667" y="434162"/>
                  </a:lnTo>
                  <a:lnTo>
                    <a:pt x="145415" y="471805"/>
                  </a:lnTo>
                  <a:lnTo>
                    <a:pt x="177850" y="498386"/>
                  </a:lnTo>
                  <a:lnTo>
                    <a:pt x="207695" y="503301"/>
                  </a:lnTo>
                  <a:lnTo>
                    <a:pt x="215671" y="502996"/>
                  </a:lnTo>
                  <a:lnTo>
                    <a:pt x="251206" y="491515"/>
                  </a:lnTo>
                  <a:lnTo>
                    <a:pt x="256146" y="487895"/>
                  </a:lnTo>
                  <a:lnTo>
                    <a:pt x="279031" y="450735"/>
                  </a:lnTo>
                  <a:lnTo>
                    <a:pt x="281762" y="434162"/>
                  </a:lnTo>
                  <a:lnTo>
                    <a:pt x="282105" y="425145"/>
                  </a:lnTo>
                  <a:close/>
                </a:path>
                <a:path w="756919" h="534670">
                  <a:moveTo>
                    <a:pt x="375437" y="499656"/>
                  </a:moveTo>
                  <a:lnTo>
                    <a:pt x="375119" y="499656"/>
                  </a:lnTo>
                  <a:lnTo>
                    <a:pt x="375119" y="498386"/>
                  </a:lnTo>
                  <a:lnTo>
                    <a:pt x="374802" y="498386"/>
                  </a:lnTo>
                  <a:lnTo>
                    <a:pt x="374802" y="497116"/>
                  </a:lnTo>
                  <a:lnTo>
                    <a:pt x="374357" y="497116"/>
                  </a:lnTo>
                  <a:lnTo>
                    <a:pt x="374357" y="495846"/>
                  </a:lnTo>
                  <a:lnTo>
                    <a:pt x="373875" y="495846"/>
                  </a:lnTo>
                  <a:lnTo>
                    <a:pt x="373875" y="493306"/>
                  </a:lnTo>
                  <a:lnTo>
                    <a:pt x="373773" y="490766"/>
                  </a:lnTo>
                  <a:lnTo>
                    <a:pt x="373875" y="489496"/>
                  </a:lnTo>
                  <a:lnTo>
                    <a:pt x="374256" y="489496"/>
                  </a:lnTo>
                  <a:lnTo>
                    <a:pt x="374256" y="486956"/>
                  </a:lnTo>
                  <a:lnTo>
                    <a:pt x="374827" y="486956"/>
                  </a:lnTo>
                  <a:lnTo>
                    <a:pt x="374827" y="485686"/>
                  </a:lnTo>
                  <a:lnTo>
                    <a:pt x="375119" y="485686"/>
                  </a:lnTo>
                  <a:lnTo>
                    <a:pt x="375119" y="484416"/>
                  </a:lnTo>
                  <a:lnTo>
                    <a:pt x="375424" y="484416"/>
                  </a:lnTo>
                  <a:lnTo>
                    <a:pt x="375424" y="483146"/>
                  </a:lnTo>
                  <a:lnTo>
                    <a:pt x="372618" y="483146"/>
                  </a:lnTo>
                  <a:lnTo>
                    <a:pt x="372618" y="484416"/>
                  </a:lnTo>
                  <a:lnTo>
                    <a:pt x="362432" y="484416"/>
                  </a:lnTo>
                  <a:lnTo>
                    <a:pt x="362432" y="485686"/>
                  </a:lnTo>
                  <a:lnTo>
                    <a:pt x="341134" y="485686"/>
                  </a:lnTo>
                  <a:lnTo>
                    <a:pt x="341134" y="486956"/>
                  </a:lnTo>
                  <a:lnTo>
                    <a:pt x="321551" y="486956"/>
                  </a:lnTo>
                  <a:lnTo>
                    <a:pt x="321551" y="485686"/>
                  </a:lnTo>
                  <a:lnTo>
                    <a:pt x="321538" y="484416"/>
                  </a:lnTo>
                  <a:lnTo>
                    <a:pt x="321513" y="483146"/>
                  </a:lnTo>
                  <a:lnTo>
                    <a:pt x="321475" y="479336"/>
                  </a:lnTo>
                  <a:lnTo>
                    <a:pt x="321437" y="478066"/>
                  </a:lnTo>
                  <a:lnTo>
                    <a:pt x="321398" y="471716"/>
                  </a:lnTo>
                  <a:lnTo>
                    <a:pt x="321360" y="470446"/>
                  </a:lnTo>
                  <a:lnTo>
                    <a:pt x="321335" y="464096"/>
                  </a:lnTo>
                  <a:lnTo>
                    <a:pt x="321297" y="462826"/>
                  </a:lnTo>
                  <a:lnTo>
                    <a:pt x="321259" y="457746"/>
                  </a:lnTo>
                  <a:lnTo>
                    <a:pt x="321195" y="453936"/>
                  </a:lnTo>
                  <a:lnTo>
                    <a:pt x="321157" y="450126"/>
                  </a:lnTo>
                  <a:lnTo>
                    <a:pt x="321094" y="443776"/>
                  </a:lnTo>
                  <a:lnTo>
                    <a:pt x="321056" y="442506"/>
                  </a:lnTo>
                  <a:lnTo>
                    <a:pt x="321017" y="432346"/>
                  </a:lnTo>
                  <a:lnTo>
                    <a:pt x="320979" y="419646"/>
                  </a:lnTo>
                  <a:lnTo>
                    <a:pt x="320967" y="406946"/>
                  </a:lnTo>
                  <a:lnTo>
                    <a:pt x="320992" y="399313"/>
                  </a:lnTo>
                  <a:lnTo>
                    <a:pt x="321068" y="392963"/>
                  </a:lnTo>
                  <a:lnTo>
                    <a:pt x="321208" y="392963"/>
                  </a:lnTo>
                  <a:lnTo>
                    <a:pt x="321208" y="385343"/>
                  </a:lnTo>
                  <a:lnTo>
                    <a:pt x="321437" y="385343"/>
                  </a:lnTo>
                  <a:lnTo>
                    <a:pt x="321437" y="378993"/>
                  </a:lnTo>
                  <a:lnTo>
                    <a:pt x="321640" y="378993"/>
                  </a:lnTo>
                  <a:lnTo>
                    <a:pt x="321640" y="372643"/>
                  </a:lnTo>
                  <a:lnTo>
                    <a:pt x="321856" y="372643"/>
                  </a:lnTo>
                  <a:lnTo>
                    <a:pt x="321856" y="365023"/>
                  </a:lnTo>
                  <a:lnTo>
                    <a:pt x="322110" y="365023"/>
                  </a:lnTo>
                  <a:lnTo>
                    <a:pt x="322110" y="358673"/>
                  </a:lnTo>
                  <a:lnTo>
                    <a:pt x="322389" y="358673"/>
                  </a:lnTo>
                  <a:lnTo>
                    <a:pt x="322389" y="351053"/>
                  </a:lnTo>
                  <a:lnTo>
                    <a:pt x="322605" y="351053"/>
                  </a:lnTo>
                  <a:lnTo>
                    <a:pt x="322605" y="349783"/>
                  </a:lnTo>
                  <a:lnTo>
                    <a:pt x="322694" y="348513"/>
                  </a:lnTo>
                  <a:lnTo>
                    <a:pt x="319112" y="348513"/>
                  </a:lnTo>
                  <a:lnTo>
                    <a:pt x="319112" y="349783"/>
                  </a:lnTo>
                  <a:lnTo>
                    <a:pt x="302615" y="349783"/>
                  </a:lnTo>
                  <a:lnTo>
                    <a:pt x="302615" y="348513"/>
                  </a:lnTo>
                  <a:lnTo>
                    <a:pt x="299173" y="348513"/>
                  </a:lnTo>
                  <a:lnTo>
                    <a:pt x="299173" y="349783"/>
                  </a:lnTo>
                  <a:lnTo>
                    <a:pt x="299173" y="351053"/>
                  </a:lnTo>
                  <a:lnTo>
                    <a:pt x="299326" y="351053"/>
                  </a:lnTo>
                  <a:lnTo>
                    <a:pt x="299326" y="358673"/>
                  </a:lnTo>
                  <a:lnTo>
                    <a:pt x="299618" y="358673"/>
                  </a:lnTo>
                  <a:lnTo>
                    <a:pt x="299618" y="365023"/>
                  </a:lnTo>
                  <a:lnTo>
                    <a:pt x="299923" y="365023"/>
                  </a:lnTo>
                  <a:lnTo>
                    <a:pt x="299923" y="372643"/>
                  </a:lnTo>
                  <a:lnTo>
                    <a:pt x="300215" y="372643"/>
                  </a:lnTo>
                  <a:lnTo>
                    <a:pt x="300215" y="378993"/>
                  </a:lnTo>
                  <a:lnTo>
                    <a:pt x="300418" y="378993"/>
                  </a:lnTo>
                  <a:lnTo>
                    <a:pt x="300418" y="385343"/>
                  </a:lnTo>
                  <a:lnTo>
                    <a:pt x="300558" y="385343"/>
                  </a:lnTo>
                  <a:lnTo>
                    <a:pt x="300558" y="392963"/>
                  </a:lnTo>
                  <a:lnTo>
                    <a:pt x="300672" y="399313"/>
                  </a:lnTo>
                  <a:lnTo>
                    <a:pt x="300736" y="406946"/>
                  </a:lnTo>
                  <a:lnTo>
                    <a:pt x="300748" y="419646"/>
                  </a:lnTo>
                  <a:lnTo>
                    <a:pt x="300748" y="432346"/>
                  </a:lnTo>
                  <a:lnTo>
                    <a:pt x="300748" y="442506"/>
                  </a:lnTo>
                  <a:lnTo>
                    <a:pt x="300748" y="443776"/>
                  </a:lnTo>
                  <a:lnTo>
                    <a:pt x="300736" y="450126"/>
                  </a:lnTo>
                  <a:lnTo>
                    <a:pt x="300697" y="453936"/>
                  </a:lnTo>
                  <a:lnTo>
                    <a:pt x="300647" y="457746"/>
                  </a:lnTo>
                  <a:lnTo>
                    <a:pt x="300570" y="462826"/>
                  </a:lnTo>
                  <a:lnTo>
                    <a:pt x="300520" y="464096"/>
                  </a:lnTo>
                  <a:lnTo>
                    <a:pt x="300443" y="470446"/>
                  </a:lnTo>
                  <a:lnTo>
                    <a:pt x="300367" y="471716"/>
                  </a:lnTo>
                  <a:lnTo>
                    <a:pt x="300202" y="471716"/>
                  </a:lnTo>
                  <a:lnTo>
                    <a:pt x="300202" y="478066"/>
                  </a:lnTo>
                  <a:lnTo>
                    <a:pt x="300037" y="478066"/>
                  </a:lnTo>
                  <a:lnTo>
                    <a:pt x="300037" y="479336"/>
                  </a:lnTo>
                  <a:lnTo>
                    <a:pt x="299923" y="483146"/>
                  </a:lnTo>
                  <a:lnTo>
                    <a:pt x="299808" y="484416"/>
                  </a:lnTo>
                  <a:lnTo>
                    <a:pt x="299758" y="485686"/>
                  </a:lnTo>
                  <a:lnTo>
                    <a:pt x="299694" y="486956"/>
                  </a:lnTo>
                  <a:lnTo>
                    <a:pt x="299618" y="489496"/>
                  </a:lnTo>
                  <a:lnTo>
                    <a:pt x="299529" y="490766"/>
                  </a:lnTo>
                  <a:lnTo>
                    <a:pt x="299453" y="493306"/>
                  </a:lnTo>
                  <a:lnTo>
                    <a:pt x="299339" y="495846"/>
                  </a:lnTo>
                  <a:lnTo>
                    <a:pt x="299250" y="497116"/>
                  </a:lnTo>
                  <a:lnTo>
                    <a:pt x="299199" y="498386"/>
                  </a:lnTo>
                  <a:lnTo>
                    <a:pt x="299173" y="499656"/>
                  </a:lnTo>
                  <a:lnTo>
                    <a:pt x="299173" y="500938"/>
                  </a:lnTo>
                  <a:lnTo>
                    <a:pt x="305422" y="500938"/>
                  </a:lnTo>
                  <a:lnTo>
                    <a:pt x="305422" y="499656"/>
                  </a:lnTo>
                  <a:lnTo>
                    <a:pt x="368642" y="499656"/>
                  </a:lnTo>
                  <a:lnTo>
                    <a:pt x="368642" y="500938"/>
                  </a:lnTo>
                  <a:lnTo>
                    <a:pt x="375437" y="500938"/>
                  </a:lnTo>
                  <a:lnTo>
                    <a:pt x="375437" y="499656"/>
                  </a:lnTo>
                  <a:close/>
                </a:path>
                <a:path w="756919" h="534670">
                  <a:moveTo>
                    <a:pt x="407352" y="348513"/>
                  </a:moveTo>
                  <a:lnTo>
                    <a:pt x="403821" y="348513"/>
                  </a:lnTo>
                  <a:lnTo>
                    <a:pt x="403821" y="349783"/>
                  </a:lnTo>
                  <a:lnTo>
                    <a:pt x="387324" y="349783"/>
                  </a:lnTo>
                  <a:lnTo>
                    <a:pt x="387324" y="348513"/>
                  </a:lnTo>
                  <a:lnTo>
                    <a:pt x="383832" y="348513"/>
                  </a:lnTo>
                  <a:lnTo>
                    <a:pt x="383832" y="349783"/>
                  </a:lnTo>
                  <a:lnTo>
                    <a:pt x="383921" y="351053"/>
                  </a:lnTo>
                  <a:lnTo>
                    <a:pt x="384136" y="351053"/>
                  </a:lnTo>
                  <a:lnTo>
                    <a:pt x="384136" y="358673"/>
                  </a:lnTo>
                  <a:lnTo>
                    <a:pt x="384416" y="358673"/>
                  </a:lnTo>
                  <a:lnTo>
                    <a:pt x="384416" y="365023"/>
                  </a:lnTo>
                  <a:lnTo>
                    <a:pt x="384670" y="365023"/>
                  </a:lnTo>
                  <a:lnTo>
                    <a:pt x="384670" y="372643"/>
                  </a:lnTo>
                  <a:lnTo>
                    <a:pt x="384886" y="372643"/>
                  </a:lnTo>
                  <a:lnTo>
                    <a:pt x="384886" y="378993"/>
                  </a:lnTo>
                  <a:lnTo>
                    <a:pt x="385089" y="378993"/>
                  </a:lnTo>
                  <a:lnTo>
                    <a:pt x="385089" y="385343"/>
                  </a:lnTo>
                  <a:lnTo>
                    <a:pt x="385318" y="385343"/>
                  </a:lnTo>
                  <a:lnTo>
                    <a:pt x="385318" y="392963"/>
                  </a:lnTo>
                  <a:lnTo>
                    <a:pt x="385470" y="392963"/>
                  </a:lnTo>
                  <a:lnTo>
                    <a:pt x="385470" y="399313"/>
                  </a:lnTo>
                  <a:lnTo>
                    <a:pt x="385533" y="406946"/>
                  </a:lnTo>
                  <a:lnTo>
                    <a:pt x="385559" y="419646"/>
                  </a:lnTo>
                  <a:lnTo>
                    <a:pt x="385559" y="432346"/>
                  </a:lnTo>
                  <a:lnTo>
                    <a:pt x="405790" y="432346"/>
                  </a:lnTo>
                  <a:lnTo>
                    <a:pt x="405790" y="419646"/>
                  </a:lnTo>
                  <a:lnTo>
                    <a:pt x="405777" y="406946"/>
                  </a:lnTo>
                  <a:lnTo>
                    <a:pt x="405790" y="399313"/>
                  </a:lnTo>
                  <a:lnTo>
                    <a:pt x="405853" y="392963"/>
                  </a:lnTo>
                  <a:lnTo>
                    <a:pt x="405968" y="385343"/>
                  </a:lnTo>
                  <a:lnTo>
                    <a:pt x="406107" y="385343"/>
                  </a:lnTo>
                  <a:lnTo>
                    <a:pt x="406107" y="378993"/>
                  </a:lnTo>
                  <a:lnTo>
                    <a:pt x="406311" y="378993"/>
                  </a:lnTo>
                  <a:lnTo>
                    <a:pt x="406311" y="372643"/>
                  </a:lnTo>
                  <a:lnTo>
                    <a:pt x="406603" y="372643"/>
                  </a:lnTo>
                  <a:lnTo>
                    <a:pt x="406603" y="365023"/>
                  </a:lnTo>
                  <a:lnTo>
                    <a:pt x="406908" y="365023"/>
                  </a:lnTo>
                  <a:lnTo>
                    <a:pt x="406908" y="358673"/>
                  </a:lnTo>
                  <a:lnTo>
                    <a:pt x="407200" y="358673"/>
                  </a:lnTo>
                  <a:lnTo>
                    <a:pt x="407200" y="351053"/>
                  </a:lnTo>
                  <a:lnTo>
                    <a:pt x="407352" y="351053"/>
                  </a:lnTo>
                  <a:lnTo>
                    <a:pt x="407352" y="349783"/>
                  </a:lnTo>
                  <a:lnTo>
                    <a:pt x="407352" y="348513"/>
                  </a:lnTo>
                  <a:close/>
                </a:path>
                <a:path w="756919" h="534670">
                  <a:moveTo>
                    <a:pt x="558800" y="87642"/>
                  </a:moveTo>
                  <a:lnTo>
                    <a:pt x="557276" y="87642"/>
                  </a:lnTo>
                  <a:lnTo>
                    <a:pt x="557276" y="88912"/>
                  </a:lnTo>
                  <a:lnTo>
                    <a:pt x="548246" y="88912"/>
                  </a:lnTo>
                  <a:lnTo>
                    <a:pt x="548246" y="90182"/>
                  </a:lnTo>
                  <a:lnTo>
                    <a:pt x="520814" y="90182"/>
                  </a:lnTo>
                  <a:lnTo>
                    <a:pt x="520814" y="88912"/>
                  </a:lnTo>
                  <a:lnTo>
                    <a:pt x="520814" y="87642"/>
                  </a:lnTo>
                  <a:lnTo>
                    <a:pt x="520814" y="86372"/>
                  </a:lnTo>
                  <a:lnTo>
                    <a:pt x="520814" y="83832"/>
                  </a:lnTo>
                  <a:lnTo>
                    <a:pt x="520712" y="81292"/>
                  </a:lnTo>
                  <a:lnTo>
                    <a:pt x="520623" y="74942"/>
                  </a:lnTo>
                  <a:lnTo>
                    <a:pt x="520623" y="55892"/>
                  </a:lnTo>
                  <a:lnTo>
                    <a:pt x="505510" y="55892"/>
                  </a:lnTo>
                  <a:lnTo>
                    <a:pt x="505510" y="74942"/>
                  </a:lnTo>
                  <a:lnTo>
                    <a:pt x="505396" y="81292"/>
                  </a:lnTo>
                  <a:lnTo>
                    <a:pt x="505180" y="81292"/>
                  </a:lnTo>
                  <a:lnTo>
                    <a:pt x="505180" y="83832"/>
                  </a:lnTo>
                  <a:lnTo>
                    <a:pt x="505002" y="83832"/>
                  </a:lnTo>
                  <a:lnTo>
                    <a:pt x="505002" y="86372"/>
                  </a:lnTo>
                  <a:lnTo>
                    <a:pt x="504901" y="87642"/>
                  </a:lnTo>
                  <a:lnTo>
                    <a:pt x="504850" y="88912"/>
                  </a:lnTo>
                  <a:lnTo>
                    <a:pt x="504812" y="90182"/>
                  </a:lnTo>
                  <a:lnTo>
                    <a:pt x="504774" y="91452"/>
                  </a:lnTo>
                  <a:lnTo>
                    <a:pt x="504723" y="92722"/>
                  </a:lnTo>
                  <a:lnTo>
                    <a:pt x="504647" y="96532"/>
                  </a:lnTo>
                  <a:lnTo>
                    <a:pt x="504558" y="97802"/>
                  </a:lnTo>
                  <a:lnTo>
                    <a:pt x="504444" y="100342"/>
                  </a:lnTo>
                  <a:lnTo>
                    <a:pt x="558317" y="100342"/>
                  </a:lnTo>
                  <a:lnTo>
                    <a:pt x="558317" y="97802"/>
                  </a:lnTo>
                  <a:lnTo>
                    <a:pt x="557771" y="97802"/>
                  </a:lnTo>
                  <a:lnTo>
                    <a:pt x="557771" y="96532"/>
                  </a:lnTo>
                  <a:lnTo>
                    <a:pt x="557720" y="92722"/>
                  </a:lnTo>
                  <a:lnTo>
                    <a:pt x="557733" y="91452"/>
                  </a:lnTo>
                  <a:lnTo>
                    <a:pt x="557961" y="91452"/>
                  </a:lnTo>
                  <a:lnTo>
                    <a:pt x="557961" y="90182"/>
                  </a:lnTo>
                  <a:lnTo>
                    <a:pt x="558380" y="90182"/>
                  </a:lnTo>
                  <a:lnTo>
                    <a:pt x="558380" y="88912"/>
                  </a:lnTo>
                  <a:lnTo>
                    <a:pt x="558800" y="88912"/>
                  </a:lnTo>
                  <a:lnTo>
                    <a:pt x="558800" y="87642"/>
                  </a:lnTo>
                  <a:close/>
                </a:path>
                <a:path w="756919" h="534670">
                  <a:moveTo>
                    <a:pt x="652741" y="9232"/>
                  </a:moveTo>
                  <a:lnTo>
                    <a:pt x="651167" y="8255"/>
                  </a:lnTo>
                  <a:lnTo>
                    <a:pt x="649605" y="7467"/>
                  </a:lnTo>
                  <a:lnTo>
                    <a:pt x="647839" y="6489"/>
                  </a:lnTo>
                  <a:lnTo>
                    <a:pt x="645871" y="5499"/>
                  </a:lnTo>
                  <a:lnTo>
                    <a:pt x="643902" y="4711"/>
                  </a:lnTo>
                  <a:lnTo>
                    <a:pt x="641743" y="3733"/>
                  </a:lnTo>
                  <a:lnTo>
                    <a:pt x="639000" y="2946"/>
                  </a:lnTo>
                  <a:lnTo>
                    <a:pt x="636447" y="1968"/>
                  </a:lnTo>
                  <a:lnTo>
                    <a:pt x="633501" y="1384"/>
                  </a:lnTo>
                  <a:lnTo>
                    <a:pt x="630161" y="787"/>
                  </a:lnTo>
                  <a:lnTo>
                    <a:pt x="626833" y="393"/>
                  </a:lnTo>
                  <a:lnTo>
                    <a:pt x="622896" y="0"/>
                  </a:lnTo>
                  <a:lnTo>
                    <a:pt x="611124" y="0"/>
                  </a:lnTo>
                  <a:lnTo>
                    <a:pt x="604253" y="1181"/>
                  </a:lnTo>
                  <a:lnTo>
                    <a:pt x="597966" y="3543"/>
                  </a:lnTo>
                  <a:lnTo>
                    <a:pt x="591883" y="5702"/>
                  </a:lnTo>
                  <a:lnTo>
                    <a:pt x="568325" y="43205"/>
                  </a:lnTo>
                  <a:lnTo>
                    <a:pt x="568325" y="59499"/>
                  </a:lnTo>
                  <a:lnTo>
                    <a:pt x="585990" y="93675"/>
                  </a:lnTo>
                  <a:lnTo>
                    <a:pt x="610539" y="101917"/>
                  </a:lnTo>
                  <a:lnTo>
                    <a:pt x="617994" y="101917"/>
                  </a:lnTo>
                  <a:lnTo>
                    <a:pt x="620356" y="101917"/>
                  </a:lnTo>
                  <a:lnTo>
                    <a:pt x="623290" y="101727"/>
                  </a:lnTo>
                  <a:lnTo>
                    <a:pt x="632129" y="100545"/>
                  </a:lnTo>
                  <a:lnTo>
                    <a:pt x="640969" y="98780"/>
                  </a:lnTo>
                  <a:lnTo>
                    <a:pt x="643521" y="97993"/>
                  </a:lnTo>
                  <a:lnTo>
                    <a:pt x="646264" y="97205"/>
                  </a:lnTo>
                  <a:lnTo>
                    <a:pt x="648423" y="96418"/>
                  </a:lnTo>
                  <a:lnTo>
                    <a:pt x="650392" y="95631"/>
                  </a:lnTo>
                  <a:lnTo>
                    <a:pt x="651560" y="95237"/>
                  </a:lnTo>
                  <a:lnTo>
                    <a:pt x="651560" y="92100"/>
                  </a:lnTo>
                  <a:lnTo>
                    <a:pt x="651370" y="90131"/>
                  </a:lnTo>
                  <a:lnTo>
                    <a:pt x="651370" y="69316"/>
                  </a:lnTo>
                  <a:lnTo>
                    <a:pt x="651560" y="64808"/>
                  </a:lnTo>
                  <a:lnTo>
                    <a:pt x="651560" y="60286"/>
                  </a:lnTo>
                  <a:lnTo>
                    <a:pt x="651764" y="56946"/>
                  </a:lnTo>
                  <a:lnTo>
                    <a:pt x="651764" y="54991"/>
                  </a:lnTo>
                  <a:lnTo>
                    <a:pt x="652157" y="52044"/>
                  </a:lnTo>
                  <a:lnTo>
                    <a:pt x="649401" y="53022"/>
                  </a:lnTo>
                  <a:lnTo>
                    <a:pt x="647839" y="53416"/>
                  </a:lnTo>
                  <a:lnTo>
                    <a:pt x="647052" y="53416"/>
                  </a:lnTo>
                  <a:lnTo>
                    <a:pt x="646264" y="53619"/>
                  </a:lnTo>
                  <a:lnTo>
                    <a:pt x="642924" y="53619"/>
                  </a:lnTo>
                  <a:lnTo>
                    <a:pt x="640969" y="53416"/>
                  </a:lnTo>
                  <a:lnTo>
                    <a:pt x="639000" y="53022"/>
                  </a:lnTo>
                  <a:lnTo>
                    <a:pt x="636651" y="52438"/>
                  </a:lnTo>
                  <a:lnTo>
                    <a:pt x="636841" y="54991"/>
                  </a:lnTo>
                  <a:lnTo>
                    <a:pt x="636841" y="57734"/>
                  </a:lnTo>
                  <a:lnTo>
                    <a:pt x="637235" y="64020"/>
                  </a:lnTo>
                  <a:lnTo>
                    <a:pt x="637235" y="67360"/>
                  </a:lnTo>
                  <a:lnTo>
                    <a:pt x="637425" y="70497"/>
                  </a:lnTo>
                  <a:lnTo>
                    <a:pt x="637425" y="79336"/>
                  </a:lnTo>
                  <a:lnTo>
                    <a:pt x="637235" y="82092"/>
                  </a:lnTo>
                  <a:lnTo>
                    <a:pt x="637235" y="89154"/>
                  </a:lnTo>
                  <a:lnTo>
                    <a:pt x="629780" y="91706"/>
                  </a:lnTo>
                  <a:lnTo>
                    <a:pt x="628205" y="92100"/>
                  </a:lnTo>
                  <a:lnTo>
                    <a:pt x="626440" y="92303"/>
                  </a:lnTo>
                  <a:lnTo>
                    <a:pt x="624471" y="92494"/>
                  </a:lnTo>
                  <a:lnTo>
                    <a:pt x="620941" y="92887"/>
                  </a:lnTo>
                  <a:lnTo>
                    <a:pt x="613676" y="92887"/>
                  </a:lnTo>
                  <a:lnTo>
                    <a:pt x="608774" y="91909"/>
                  </a:lnTo>
                  <a:lnTo>
                    <a:pt x="586587" y="68732"/>
                  </a:lnTo>
                  <a:lnTo>
                    <a:pt x="585012" y="63627"/>
                  </a:lnTo>
                  <a:lnTo>
                    <a:pt x="584225" y="57734"/>
                  </a:lnTo>
                  <a:lnTo>
                    <a:pt x="584225" y="43789"/>
                  </a:lnTo>
                  <a:lnTo>
                    <a:pt x="594245" y="19050"/>
                  </a:lnTo>
                  <a:lnTo>
                    <a:pt x="597179" y="15519"/>
                  </a:lnTo>
                  <a:lnTo>
                    <a:pt x="600913" y="12966"/>
                  </a:lnTo>
                  <a:lnTo>
                    <a:pt x="609155" y="9817"/>
                  </a:lnTo>
                  <a:lnTo>
                    <a:pt x="613676" y="9042"/>
                  </a:lnTo>
                  <a:lnTo>
                    <a:pt x="621525" y="9042"/>
                  </a:lnTo>
                  <a:lnTo>
                    <a:pt x="644893" y="22390"/>
                  </a:lnTo>
                  <a:lnTo>
                    <a:pt x="649008" y="22390"/>
                  </a:lnTo>
                  <a:lnTo>
                    <a:pt x="649211" y="20624"/>
                  </a:lnTo>
                  <a:lnTo>
                    <a:pt x="649401" y="19050"/>
                  </a:lnTo>
                  <a:lnTo>
                    <a:pt x="649795" y="17284"/>
                  </a:lnTo>
                  <a:lnTo>
                    <a:pt x="650189" y="15316"/>
                  </a:lnTo>
                  <a:lnTo>
                    <a:pt x="650773" y="13550"/>
                  </a:lnTo>
                  <a:lnTo>
                    <a:pt x="651370" y="11988"/>
                  </a:lnTo>
                  <a:lnTo>
                    <a:pt x="652741" y="9232"/>
                  </a:lnTo>
                  <a:close/>
                </a:path>
                <a:path w="756919" h="534670">
                  <a:moveTo>
                    <a:pt x="756399" y="43205"/>
                  </a:moveTo>
                  <a:lnTo>
                    <a:pt x="740422" y="10922"/>
                  </a:lnTo>
                  <a:lnTo>
                    <a:pt x="740422" y="43205"/>
                  </a:lnTo>
                  <a:lnTo>
                    <a:pt x="740397" y="59309"/>
                  </a:lnTo>
                  <a:lnTo>
                    <a:pt x="739711" y="64998"/>
                  </a:lnTo>
                  <a:lnTo>
                    <a:pt x="737946" y="70307"/>
                  </a:lnTo>
                  <a:lnTo>
                    <a:pt x="736371" y="75603"/>
                  </a:lnTo>
                  <a:lnTo>
                    <a:pt x="734021" y="80124"/>
                  </a:lnTo>
                  <a:lnTo>
                    <a:pt x="731075" y="83464"/>
                  </a:lnTo>
                  <a:lnTo>
                    <a:pt x="728319" y="86804"/>
                  </a:lnTo>
                  <a:lnTo>
                    <a:pt x="724789" y="89357"/>
                  </a:lnTo>
                  <a:lnTo>
                    <a:pt x="720864" y="90919"/>
                  </a:lnTo>
                  <a:lnTo>
                    <a:pt x="716940" y="92684"/>
                  </a:lnTo>
                  <a:lnTo>
                    <a:pt x="712812" y="93472"/>
                  </a:lnTo>
                  <a:lnTo>
                    <a:pt x="703592" y="93472"/>
                  </a:lnTo>
                  <a:lnTo>
                    <a:pt x="699274" y="92684"/>
                  </a:lnTo>
                  <a:lnTo>
                    <a:pt x="695540" y="90919"/>
                  </a:lnTo>
                  <a:lnTo>
                    <a:pt x="691616" y="89357"/>
                  </a:lnTo>
                  <a:lnTo>
                    <a:pt x="688086" y="86804"/>
                  </a:lnTo>
                  <a:lnTo>
                    <a:pt x="685330" y="83464"/>
                  </a:lnTo>
                  <a:lnTo>
                    <a:pt x="682383" y="80124"/>
                  </a:lnTo>
                  <a:lnTo>
                    <a:pt x="680034" y="75603"/>
                  </a:lnTo>
                  <a:lnTo>
                    <a:pt x="678459" y="70307"/>
                  </a:lnTo>
                  <a:lnTo>
                    <a:pt x="676694" y="64998"/>
                  </a:lnTo>
                  <a:lnTo>
                    <a:pt x="676008" y="59309"/>
                  </a:lnTo>
                  <a:lnTo>
                    <a:pt x="675982" y="43205"/>
                  </a:lnTo>
                  <a:lnTo>
                    <a:pt x="676694" y="37312"/>
                  </a:lnTo>
                  <a:lnTo>
                    <a:pt x="678459" y="32016"/>
                  </a:lnTo>
                  <a:lnTo>
                    <a:pt x="680034" y="26708"/>
                  </a:lnTo>
                  <a:lnTo>
                    <a:pt x="682383" y="22390"/>
                  </a:lnTo>
                  <a:lnTo>
                    <a:pt x="685330" y="19050"/>
                  </a:lnTo>
                  <a:lnTo>
                    <a:pt x="688086" y="15519"/>
                  </a:lnTo>
                  <a:lnTo>
                    <a:pt x="691616" y="12966"/>
                  </a:lnTo>
                  <a:lnTo>
                    <a:pt x="695540" y="11391"/>
                  </a:lnTo>
                  <a:lnTo>
                    <a:pt x="699274" y="9817"/>
                  </a:lnTo>
                  <a:lnTo>
                    <a:pt x="703592" y="9042"/>
                  </a:lnTo>
                  <a:lnTo>
                    <a:pt x="712622" y="9042"/>
                  </a:lnTo>
                  <a:lnTo>
                    <a:pt x="716940" y="9817"/>
                  </a:lnTo>
                  <a:lnTo>
                    <a:pt x="724789" y="12966"/>
                  </a:lnTo>
                  <a:lnTo>
                    <a:pt x="728319" y="15519"/>
                  </a:lnTo>
                  <a:lnTo>
                    <a:pt x="731075" y="19050"/>
                  </a:lnTo>
                  <a:lnTo>
                    <a:pt x="734021" y="22390"/>
                  </a:lnTo>
                  <a:lnTo>
                    <a:pt x="736371" y="26708"/>
                  </a:lnTo>
                  <a:lnTo>
                    <a:pt x="737946" y="32016"/>
                  </a:lnTo>
                  <a:lnTo>
                    <a:pt x="739711" y="37312"/>
                  </a:lnTo>
                  <a:lnTo>
                    <a:pt x="740422" y="43205"/>
                  </a:lnTo>
                  <a:lnTo>
                    <a:pt x="740422" y="10922"/>
                  </a:lnTo>
                  <a:lnTo>
                    <a:pt x="738733" y="9232"/>
                  </a:lnTo>
                  <a:lnTo>
                    <a:pt x="738441" y="9042"/>
                  </a:lnTo>
                  <a:lnTo>
                    <a:pt x="733628" y="5702"/>
                  </a:lnTo>
                  <a:lnTo>
                    <a:pt x="727735" y="3543"/>
                  </a:lnTo>
                  <a:lnTo>
                    <a:pt x="721652" y="1181"/>
                  </a:lnTo>
                  <a:lnTo>
                    <a:pt x="715175" y="0"/>
                  </a:lnTo>
                  <a:lnTo>
                    <a:pt x="701230" y="0"/>
                  </a:lnTo>
                  <a:lnTo>
                    <a:pt x="694563" y="1181"/>
                  </a:lnTo>
                  <a:lnTo>
                    <a:pt x="688670" y="3543"/>
                  </a:lnTo>
                  <a:lnTo>
                    <a:pt x="682777" y="5702"/>
                  </a:lnTo>
                  <a:lnTo>
                    <a:pt x="660006" y="43205"/>
                  </a:lnTo>
                  <a:lnTo>
                    <a:pt x="660006" y="59309"/>
                  </a:lnTo>
                  <a:lnTo>
                    <a:pt x="677672" y="93281"/>
                  </a:lnTo>
                  <a:lnTo>
                    <a:pt x="688860" y="98780"/>
                  </a:lnTo>
                  <a:lnTo>
                    <a:pt x="694753" y="100939"/>
                  </a:lnTo>
                  <a:lnTo>
                    <a:pt x="701230" y="101917"/>
                  </a:lnTo>
                  <a:lnTo>
                    <a:pt x="715175" y="101917"/>
                  </a:lnTo>
                  <a:lnTo>
                    <a:pt x="721652" y="100939"/>
                  </a:lnTo>
                  <a:lnTo>
                    <a:pt x="727544" y="98780"/>
                  </a:lnTo>
                  <a:lnTo>
                    <a:pt x="733628" y="96621"/>
                  </a:lnTo>
                  <a:lnTo>
                    <a:pt x="738428" y="93472"/>
                  </a:lnTo>
                  <a:lnTo>
                    <a:pt x="738733" y="93281"/>
                  </a:lnTo>
                  <a:lnTo>
                    <a:pt x="743051" y="88963"/>
                  </a:lnTo>
                  <a:lnTo>
                    <a:pt x="747166" y="84442"/>
                  </a:lnTo>
                  <a:lnTo>
                    <a:pt x="750506" y="78943"/>
                  </a:lnTo>
                  <a:lnTo>
                    <a:pt x="755218" y="66382"/>
                  </a:lnTo>
                  <a:lnTo>
                    <a:pt x="756361" y="59309"/>
                  </a:lnTo>
                  <a:lnTo>
                    <a:pt x="756399" y="43205"/>
                  </a:lnTo>
                  <a:close/>
                </a:path>
              </a:pathLst>
            </a:custGeom>
            <a:solidFill>
              <a:srgbClr val="0F6F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346909" y="5459437"/>
              <a:ext cx="164465" cy="151765"/>
            </a:xfrm>
            <a:custGeom>
              <a:avLst/>
              <a:gdLst/>
              <a:ahLst/>
              <a:cxnLst/>
              <a:rect l="l" t="t" r="r" b="b"/>
              <a:pathLst>
                <a:path w="164464" h="151764">
                  <a:moveTo>
                    <a:pt x="76403" y="150266"/>
                  </a:moveTo>
                  <a:lnTo>
                    <a:pt x="76009" y="150266"/>
                  </a:lnTo>
                  <a:lnTo>
                    <a:pt x="76009" y="148996"/>
                  </a:lnTo>
                  <a:lnTo>
                    <a:pt x="75615" y="148996"/>
                  </a:lnTo>
                  <a:lnTo>
                    <a:pt x="75615" y="147726"/>
                  </a:lnTo>
                  <a:lnTo>
                    <a:pt x="75260" y="147726"/>
                  </a:lnTo>
                  <a:lnTo>
                    <a:pt x="75260" y="146456"/>
                  </a:lnTo>
                  <a:lnTo>
                    <a:pt x="74879" y="146456"/>
                  </a:lnTo>
                  <a:lnTo>
                    <a:pt x="74879" y="143916"/>
                  </a:lnTo>
                  <a:lnTo>
                    <a:pt x="74777" y="142646"/>
                  </a:lnTo>
                  <a:lnTo>
                    <a:pt x="74777" y="141376"/>
                  </a:lnTo>
                  <a:lnTo>
                    <a:pt x="74879" y="140106"/>
                  </a:lnTo>
                  <a:lnTo>
                    <a:pt x="75196" y="140106"/>
                  </a:lnTo>
                  <a:lnTo>
                    <a:pt x="75196" y="137566"/>
                  </a:lnTo>
                  <a:lnTo>
                    <a:pt x="75641" y="137566"/>
                  </a:lnTo>
                  <a:lnTo>
                    <a:pt x="75641" y="136296"/>
                  </a:lnTo>
                  <a:lnTo>
                    <a:pt x="75958" y="136296"/>
                  </a:lnTo>
                  <a:lnTo>
                    <a:pt x="75958" y="135026"/>
                  </a:lnTo>
                  <a:lnTo>
                    <a:pt x="76276" y="135026"/>
                  </a:lnTo>
                  <a:lnTo>
                    <a:pt x="76276" y="133756"/>
                  </a:lnTo>
                  <a:lnTo>
                    <a:pt x="73787" y="133756"/>
                  </a:lnTo>
                  <a:lnTo>
                    <a:pt x="73787" y="135026"/>
                  </a:lnTo>
                  <a:lnTo>
                    <a:pt x="63436" y="135026"/>
                  </a:lnTo>
                  <a:lnTo>
                    <a:pt x="63436" y="136296"/>
                  </a:lnTo>
                  <a:lnTo>
                    <a:pt x="42138" y="136296"/>
                  </a:lnTo>
                  <a:lnTo>
                    <a:pt x="42138" y="137566"/>
                  </a:lnTo>
                  <a:lnTo>
                    <a:pt x="22555" y="137566"/>
                  </a:lnTo>
                  <a:lnTo>
                    <a:pt x="22555" y="136296"/>
                  </a:lnTo>
                  <a:lnTo>
                    <a:pt x="22542" y="135026"/>
                  </a:lnTo>
                  <a:lnTo>
                    <a:pt x="22517" y="133756"/>
                  </a:lnTo>
                  <a:lnTo>
                    <a:pt x="22479" y="129946"/>
                  </a:lnTo>
                  <a:lnTo>
                    <a:pt x="22440" y="128676"/>
                  </a:lnTo>
                  <a:lnTo>
                    <a:pt x="22402" y="122326"/>
                  </a:lnTo>
                  <a:lnTo>
                    <a:pt x="22364" y="121056"/>
                  </a:lnTo>
                  <a:lnTo>
                    <a:pt x="22326" y="114706"/>
                  </a:lnTo>
                  <a:lnTo>
                    <a:pt x="22301" y="113436"/>
                  </a:lnTo>
                  <a:lnTo>
                    <a:pt x="22263" y="108356"/>
                  </a:lnTo>
                  <a:lnTo>
                    <a:pt x="22199" y="104546"/>
                  </a:lnTo>
                  <a:lnTo>
                    <a:pt x="22148" y="100736"/>
                  </a:lnTo>
                  <a:lnTo>
                    <a:pt x="22098" y="94386"/>
                  </a:lnTo>
                  <a:lnTo>
                    <a:pt x="22059" y="93116"/>
                  </a:lnTo>
                  <a:lnTo>
                    <a:pt x="22021" y="82956"/>
                  </a:lnTo>
                  <a:lnTo>
                    <a:pt x="21983" y="70256"/>
                  </a:lnTo>
                  <a:lnTo>
                    <a:pt x="1752" y="70256"/>
                  </a:lnTo>
                  <a:lnTo>
                    <a:pt x="1752" y="82956"/>
                  </a:lnTo>
                  <a:lnTo>
                    <a:pt x="1752" y="93116"/>
                  </a:lnTo>
                  <a:lnTo>
                    <a:pt x="1752" y="94386"/>
                  </a:lnTo>
                  <a:lnTo>
                    <a:pt x="1727" y="100736"/>
                  </a:lnTo>
                  <a:lnTo>
                    <a:pt x="1689" y="104546"/>
                  </a:lnTo>
                  <a:lnTo>
                    <a:pt x="1625" y="108356"/>
                  </a:lnTo>
                  <a:lnTo>
                    <a:pt x="1524" y="113436"/>
                  </a:lnTo>
                  <a:lnTo>
                    <a:pt x="1447" y="114706"/>
                  </a:lnTo>
                  <a:lnTo>
                    <a:pt x="1308" y="114706"/>
                  </a:lnTo>
                  <a:lnTo>
                    <a:pt x="1308" y="121056"/>
                  </a:lnTo>
                  <a:lnTo>
                    <a:pt x="1168" y="121056"/>
                  </a:lnTo>
                  <a:lnTo>
                    <a:pt x="1168" y="122326"/>
                  </a:lnTo>
                  <a:lnTo>
                    <a:pt x="1066" y="128676"/>
                  </a:lnTo>
                  <a:lnTo>
                    <a:pt x="965" y="129946"/>
                  </a:lnTo>
                  <a:lnTo>
                    <a:pt x="876" y="133756"/>
                  </a:lnTo>
                  <a:lnTo>
                    <a:pt x="787" y="135026"/>
                  </a:lnTo>
                  <a:lnTo>
                    <a:pt x="736" y="136296"/>
                  </a:lnTo>
                  <a:lnTo>
                    <a:pt x="685" y="137566"/>
                  </a:lnTo>
                  <a:lnTo>
                    <a:pt x="609" y="140106"/>
                  </a:lnTo>
                  <a:lnTo>
                    <a:pt x="533" y="141376"/>
                  </a:lnTo>
                  <a:lnTo>
                    <a:pt x="482" y="142646"/>
                  </a:lnTo>
                  <a:lnTo>
                    <a:pt x="419" y="143916"/>
                  </a:lnTo>
                  <a:lnTo>
                    <a:pt x="342" y="146456"/>
                  </a:lnTo>
                  <a:lnTo>
                    <a:pt x="254" y="147726"/>
                  </a:lnTo>
                  <a:lnTo>
                    <a:pt x="203" y="148996"/>
                  </a:lnTo>
                  <a:lnTo>
                    <a:pt x="114" y="150266"/>
                  </a:lnTo>
                  <a:lnTo>
                    <a:pt x="0" y="151549"/>
                  </a:lnTo>
                  <a:lnTo>
                    <a:pt x="6426" y="151549"/>
                  </a:lnTo>
                  <a:lnTo>
                    <a:pt x="6426" y="150266"/>
                  </a:lnTo>
                  <a:lnTo>
                    <a:pt x="69646" y="150266"/>
                  </a:lnTo>
                  <a:lnTo>
                    <a:pt x="69646" y="151549"/>
                  </a:lnTo>
                  <a:lnTo>
                    <a:pt x="76403" y="151549"/>
                  </a:lnTo>
                  <a:lnTo>
                    <a:pt x="76403" y="150266"/>
                  </a:lnTo>
                  <a:close/>
                </a:path>
                <a:path w="164464" h="151764">
                  <a:moveTo>
                    <a:pt x="164045" y="0"/>
                  </a:moveTo>
                  <a:lnTo>
                    <a:pt x="133311" y="0"/>
                  </a:lnTo>
                  <a:lnTo>
                    <a:pt x="133311" y="1270"/>
                  </a:lnTo>
                  <a:lnTo>
                    <a:pt x="113703" y="1270"/>
                  </a:lnTo>
                  <a:lnTo>
                    <a:pt x="113703" y="0"/>
                  </a:lnTo>
                  <a:lnTo>
                    <a:pt x="82931" y="0"/>
                  </a:lnTo>
                  <a:lnTo>
                    <a:pt x="82931" y="1270"/>
                  </a:lnTo>
                  <a:lnTo>
                    <a:pt x="83019" y="2540"/>
                  </a:lnTo>
                  <a:lnTo>
                    <a:pt x="83083" y="3810"/>
                  </a:lnTo>
                  <a:lnTo>
                    <a:pt x="83159" y="6350"/>
                  </a:lnTo>
                  <a:lnTo>
                    <a:pt x="83273" y="8890"/>
                  </a:lnTo>
                  <a:lnTo>
                    <a:pt x="83350" y="10160"/>
                  </a:lnTo>
                  <a:lnTo>
                    <a:pt x="83439" y="12700"/>
                  </a:lnTo>
                  <a:lnTo>
                    <a:pt x="83515" y="13970"/>
                  </a:lnTo>
                  <a:lnTo>
                    <a:pt x="83566" y="15240"/>
                  </a:lnTo>
                  <a:lnTo>
                    <a:pt x="83629" y="16510"/>
                  </a:lnTo>
                  <a:lnTo>
                    <a:pt x="83680" y="17780"/>
                  </a:lnTo>
                  <a:lnTo>
                    <a:pt x="83870" y="17780"/>
                  </a:lnTo>
                  <a:lnTo>
                    <a:pt x="83870" y="25400"/>
                  </a:lnTo>
                  <a:lnTo>
                    <a:pt x="84124" y="25400"/>
                  </a:lnTo>
                  <a:lnTo>
                    <a:pt x="84124" y="29210"/>
                  </a:lnTo>
                  <a:lnTo>
                    <a:pt x="84264" y="29210"/>
                  </a:lnTo>
                  <a:lnTo>
                    <a:pt x="84264" y="35560"/>
                  </a:lnTo>
                  <a:lnTo>
                    <a:pt x="84404" y="35560"/>
                  </a:lnTo>
                  <a:lnTo>
                    <a:pt x="84404" y="43180"/>
                  </a:lnTo>
                  <a:lnTo>
                    <a:pt x="84518" y="49530"/>
                  </a:lnTo>
                  <a:lnTo>
                    <a:pt x="84582" y="57162"/>
                  </a:lnTo>
                  <a:lnTo>
                    <a:pt x="84594" y="59702"/>
                  </a:lnTo>
                  <a:lnTo>
                    <a:pt x="84594" y="62242"/>
                  </a:lnTo>
                  <a:lnTo>
                    <a:pt x="84594" y="93992"/>
                  </a:lnTo>
                  <a:lnTo>
                    <a:pt x="84582" y="100342"/>
                  </a:lnTo>
                  <a:lnTo>
                    <a:pt x="84518" y="107962"/>
                  </a:lnTo>
                  <a:lnTo>
                    <a:pt x="84416" y="114312"/>
                  </a:lnTo>
                  <a:lnTo>
                    <a:pt x="84277" y="114312"/>
                  </a:lnTo>
                  <a:lnTo>
                    <a:pt x="84277" y="121932"/>
                  </a:lnTo>
                  <a:lnTo>
                    <a:pt x="84048" y="121932"/>
                  </a:lnTo>
                  <a:lnTo>
                    <a:pt x="84048" y="128282"/>
                  </a:lnTo>
                  <a:lnTo>
                    <a:pt x="106781" y="128282"/>
                  </a:lnTo>
                  <a:lnTo>
                    <a:pt x="106781" y="121932"/>
                  </a:lnTo>
                  <a:lnTo>
                    <a:pt x="106781" y="114312"/>
                  </a:lnTo>
                  <a:lnTo>
                    <a:pt x="106781" y="78752"/>
                  </a:lnTo>
                  <a:lnTo>
                    <a:pt x="142455" y="78752"/>
                  </a:lnTo>
                  <a:lnTo>
                    <a:pt x="142455" y="80022"/>
                  </a:lnTo>
                  <a:lnTo>
                    <a:pt x="157873" y="80022"/>
                  </a:lnTo>
                  <a:lnTo>
                    <a:pt x="157873" y="81292"/>
                  </a:lnTo>
                  <a:lnTo>
                    <a:pt x="159359" y="81292"/>
                  </a:lnTo>
                  <a:lnTo>
                    <a:pt x="159359" y="80022"/>
                  </a:lnTo>
                  <a:lnTo>
                    <a:pt x="159118" y="80022"/>
                  </a:lnTo>
                  <a:lnTo>
                    <a:pt x="159118" y="78752"/>
                  </a:lnTo>
                  <a:lnTo>
                    <a:pt x="158877" y="78752"/>
                  </a:lnTo>
                  <a:lnTo>
                    <a:pt x="158877" y="77482"/>
                  </a:lnTo>
                  <a:lnTo>
                    <a:pt x="158635" y="77482"/>
                  </a:lnTo>
                  <a:lnTo>
                    <a:pt x="158635" y="76212"/>
                  </a:lnTo>
                  <a:lnTo>
                    <a:pt x="158330" y="76212"/>
                  </a:lnTo>
                  <a:lnTo>
                    <a:pt x="158330" y="73672"/>
                  </a:lnTo>
                  <a:lnTo>
                    <a:pt x="158216" y="69862"/>
                  </a:lnTo>
                  <a:lnTo>
                    <a:pt x="158318" y="67322"/>
                  </a:lnTo>
                  <a:lnTo>
                    <a:pt x="158699" y="67322"/>
                  </a:lnTo>
                  <a:lnTo>
                    <a:pt x="158699" y="64782"/>
                  </a:lnTo>
                  <a:lnTo>
                    <a:pt x="159080" y="64782"/>
                  </a:lnTo>
                  <a:lnTo>
                    <a:pt x="159080" y="63512"/>
                  </a:lnTo>
                  <a:lnTo>
                    <a:pt x="159334" y="63512"/>
                  </a:lnTo>
                  <a:lnTo>
                    <a:pt x="159334" y="62242"/>
                  </a:lnTo>
                  <a:lnTo>
                    <a:pt x="157314" y="62242"/>
                  </a:lnTo>
                  <a:lnTo>
                    <a:pt x="157314" y="63512"/>
                  </a:lnTo>
                  <a:lnTo>
                    <a:pt x="139827" y="63512"/>
                  </a:lnTo>
                  <a:lnTo>
                    <a:pt x="139827" y="64782"/>
                  </a:lnTo>
                  <a:lnTo>
                    <a:pt x="106972" y="64782"/>
                  </a:lnTo>
                  <a:lnTo>
                    <a:pt x="106972" y="63512"/>
                  </a:lnTo>
                  <a:lnTo>
                    <a:pt x="106972" y="62242"/>
                  </a:lnTo>
                  <a:lnTo>
                    <a:pt x="106883" y="59702"/>
                  </a:lnTo>
                  <a:lnTo>
                    <a:pt x="106781" y="59702"/>
                  </a:lnTo>
                  <a:lnTo>
                    <a:pt x="106781" y="29210"/>
                  </a:lnTo>
                  <a:lnTo>
                    <a:pt x="106870" y="25400"/>
                  </a:lnTo>
                  <a:lnTo>
                    <a:pt x="107175" y="25400"/>
                  </a:lnTo>
                  <a:lnTo>
                    <a:pt x="107175" y="17780"/>
                  </a:lnTo>
                  <a:lnTo>
                    <a:pt x="107416" y="17780"/>
                  </a:lnTo>
                  <a:lnTo>
                    <a:pt x="107416" y="16510"/>
                  </a:lnTo>
                  <a:lnTo>
                    <a:pt x="107480" y="15240"/>
                  </a:lnTo>
                  <a:lnTo>
                    <a:pt x="107543" y="13970"/>
                  </a:lnTo>
                  <a:lnTo>
                    <a:pt x="126288" y="13970"/>
                  </a:lnTo>
                  <a:lnTo>
                    <a:pt x="126288" y="15240"/>
                  </a:lnTo>
                  <a:lnTo>
                    <a:pt x="147193" y="15240"/>
                  </a:lnTo>
                  <a:lnTo>
                    <a:pt x="147193" y="16510"/>
                  </a:lnTo>
                  <a:lnTo>
                    <a:pt x="164045" y="16510"/>
                  </a:lnTo>
                  <a:lnTo>
                    <a:pt x="164045" y="15240"/>
                  </a:lnTo>
                  <a:lnTo>
                    <a:pt x="163779" y="15240"/>
                  </a:lnTo>
                  <a:lnTo>
                    <a:pt x="163779" y="13970"/>
                  </a:lnTo>
                  <a:lnTo>
                    <a:pt x="163525" y="13970"/>
                  </a:lnTo>
                  <a:lnTo>
                    <a:pt x="163525" y="12700"/>
                  </a:lnTo>
                  <a:lnTo>
                    <a:pt x="163233" y="12700"/>
                  </a:lnTo>
                  <a:lnTo>
                    <a:pt x="163233" y="10160"/>
                  </a:lnTo>
                  <a:lnTo>
                    <a:pt x="163118" y="8890"/>
                  </a:lnTo>
                  <a:lnTo>
                    <a:pt x="163118" y="6350"/>
                  </a:lnTo>
                  <a:lnTo>
                    <a:pt x="163233" y="3810"/>
                  </a:lnTo>
                  <a:lnTo>
                    <a:pt x="163537" y="3810"/>
                  </a:lnTo>
                  <a:lnTo>
                    <a:pt x="163537" y="2540"/>
                  </a:lnTo>
                  <a:lnTo>
                    <a:pt x="163791" y="2540"/>
                  </a:lnTo>
                  <a:lnTo>
                    <a:pt x="163791" y="1270"/>
                  </a:lnTo>
                  <a:lnTo>
                    <a:pt x="164045" y="1270"/>
                  </a:lnTo>
                  <a:lnTo>
                    <a:pt x="164045" y="0"/>
                  </a:lnTo>
                  <a:close/>
                </a:path>
              </a:pathLst>
            </a:custGeom>
            <a:solidFill>
              <a:srgbClr val="0F6F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2429840" y="5456249"/>
              <a:ext cx="315595" cy="157480"/>
            </a:xfrm>
            <a:custGeom>
              <a:avLst/>
              <a:gdLst/>
              <a:ahLst/>
              <a:cxnLst/>
              <a:rect l="l" t="t" r="r" b="b"/>
              <a:pathLst>
                <a:path w="315594" h="157479">
                  <a:moveTo>
                    <a:pt x="82854" y="136550"/>
                  </a:moveTo>
                  <a:lnTo>
                    <a:pt x="81419" y="136550"/>
                  </a:lnTo>
                  <a:lnTo>
                    <a:pt x="81419" y="137820"/>
                  </a:lnTo>
                  <a:lnTo>
                    <a:pt x="75857" y="137820"/>
                  </a:lnTo>
                  <a:lnTo>
                    <a:pt x="75857" y="139090"/>
                  </a:lnTo>
                  <a:lnTo>
                    <a:pt x="60109" y="139090"/>
                  </a:lnTo>
                  <a:lnTo>
                    <a:pt x="60109" y="140360"/>
                  </a:lnTo>
                  <a:lnTo>
                    <a:pt x="24041" y="140360"/>
                  </a:lnTo>
                  <a:lnTo>
                    <a:pt x="24041" y="139090"/>
                  </a:lnTo>
                  <a:lnTo>
                    <a:pt x="24041" y="137820"/>
                  </a:lnTo>
                  <a:lnTo>
                    <a:pt x="24003" y="136550"/>
                  </a:lnTo>
                  <a:lnTo>
                    <a:pt x="23926" y="135280"/>
                  </a:lnTo>
                  <a:lnTo>
                    <a:pt x="23850" y="131470"/>
                  </a:lnTo>
                  <a:lnTo>
                    <a:pt x="23850" y="125120"/>
                  </a:lnTo>
                  <a:lnTo>
                    <a:pt x="1117" y="125120"/>
                  </a:lnTo>
                  <a:lnTo>
                    <a:pt x="1117" y="131470"/>
                  </a:lnTo>
                  <a:lnTo>
                    <a:pt x="901" y="131470"/>
                  </a:lnTo>
                  <a:lnTo>
                    <a:pt x="901" y="135280"/>
                  </a:lnTo>
                  <a:lnTo>
                    <a:pt x="787" y="136550"/>
                  </a:lnTo>
                  <a:lnTo>
                    <a:pt x="736" y="137820"/>
                  </a:lnTo>
                  <a:lnTo>
                    <a:pt x="673" y="139090"/>
                  </a:lnTo>
                  <a:lnTo>
                    <a:pt x="622" y="140360"/>
                  </a:lnTo>
                  <a:lnTo>
                    <a:pt x="571" y="141630"/>
                  </a:lnTo>
                  <a:lnTo>
                    <a:pt x="508" y="142900"/>
                  </a:lnTo>
                  <a:lnTo>
                    <a:pt x="355" y="142900"/>
                  </a:lnTo>
                  <a:lnTo>
                    <a:pt x="355" y="149263"/>
                  </a:lnTo>
                  <a:lnTo>
                    <a:pt x="190" y="149263"/>
                  </a:lnTo>
                  <a:lnTo>
                    <a:pt x="190" y="150533"/>
                  </a:lnTo>
                  <a:lnTo>
                    <a:pt x="127" y="151803"/>
                  </a:lnTo>
                  <a:lnTo>
                    <a:pt x="0" y="151803"/>
                  </a:lnTo>
                  <a:lnTo>
                    <a:pt x="0" y="154343"/>
                  </a:lnTo>
                  <a:lnTo>
                    <a:pt x="82397" y="154343"/>
                  </a:lnTo>
                  <a:lnTo>
                    <a:pt x="82397" y="151803"/>
                  </a:lnTo>
                  <a:lnTo>
                    <a:pt x="81876" y="151803"/>
                  </a:lnTo>
                  <a:lnTo>
                    <a:pt x="81876" y="150533"/>
                  </a:lnTo>
                  <a:lnTo>
                    <a:pt x="81521" y="150533"/>
                  </a:lnTo>
                  <a:lnTo>
                    <a:pt x="81521" y="149263"/>
                  </a:lnTo>
                  <a:lnTo>
                    <a:pt x="81368" y="149263"/>
                  </a:lnTo>
                  <a:lnTo>
                    <a:pt x="81368" y="142900"/>
                  </a:lnTo>
                  <a:lnTo>
                    <a:pt x="81546" y="142900"/>
                  </a:lnTo>
                  <a:lnTo>
                    <a:pt x="81546" y="141630"/>
                  </a:lnTo>
                  <a:lnTo>
                    <a:pt x="81724" y="141630"/>
                  </a:lnTo>
                  <a:lnTo>
                    <a:pt x="81724" y="140360"/>
                  </a:lnTo>
                  <a:lnTo>
                    <a:pt x="82143" y="140360"/>
                  </a:lnTo>
                  <a:lnTo>
                    <a:pt x="82143" y="139090"/>
                  </a:lnTo>
                  <a:lnTo>
                    <a:pt x="82499" y="139090"/>
                  </a:lnTo>
                  <a:lnTo>
                    <a:pt x="82499" y="137820"/>
                  </a:lnTo>
                  <a:lnTo>
                    <a:pt x="82854" y="137820"/>
                  </a:lnTo>
                  <a:lnTo>
                    <a:pt x="82854" y="136550"/>
                  </a:lnTo>
                  <a:close/>
                </a:path>
                <a:path w="315594" h="157479">
                  <a:moveTo>
                    <a:pt x="216242" y="13741"/>
                  </a:moveTo>
                  <a:lnTo>
                    <a:pt x="214274" y="12763"/>
                  </a:lnTo>
                  <a:lnTo>
                    <a:pt x="211924" y="11391"/>
                  </a:lnTo>
                  <a:lnTo>
                    <a:pt x="209169" y="10020"/>
                  </a:lnTo>
                  <a:lnTo>
                    <a:pt x="206222" y="8636"/>
                  </a:lnTo>
                  <a:lnTo>
                    <a:pt x="203085" y="7073"/>
                  </a:lnTo>
                  <a:lnTo>
                    <a:pt x="199555" y="5689"/>
                  </a:lnTo>
                  <a:lnTo>
                    <a:pt x="170688" y="0"/>
                  </a:lnTo>
                  <a:lnTo>
                    <a:pt x="164020" y="0"/>
                  </a:lnTo>
                  <a:lnTo>
                    <a:pt x="125450" y="8255"/>
                  </a:lnTo>
                  <a:lnTo>
                    <a:pt x="95059" y="38569"/>
                  </a:lnTo>
                  <a:lnTo>
                    <a:pt x="86474" y="78943"/>
                  </a:lnTo>
                  <a:lnTo>
                    <a:pt x="86804" y="88226"/>
                  </a:lnTo>
                  <a:lnTo>
                    <a:pt x="98247" y="126365"/>
                  </a:lnTo>
                  <a:lnTo>
                    <a:pt x="131432" y="152387"/>
                  </a:lnTo>
                  <a:lnTo>
                    <a:pt x="163042" y="157099"/>
                  </a:lnTo>
                  <a:lnTo>
                    <a:pt x="166966" y="157099"/>
                  </a:lnTo>
                  <a:lnTo>
                    <a:pt x="189534" y="153949"/>
                  </a:lnTo>
                  <a:lnTo>
                    <a:pt x="194246" y="153162"/>
                  </a:lnTo>
                  <a:lnTo>
                    <a:pt x="198564" y="152184"/>
                  </a:lnTo>
                  <a:lnTo>
                    <a:pt x="202692" y="150812"/>
                  </a:lnTo>
                  <a:lnTo>
                    <a:pt x="206819" y="149631"/>
                  </a:lnTo>
                  <a:lnTo>
                    <a:pt x="210350" y="148450"/>
                  </a:lnTo>
                  <a:lnTo>
                    <a:pt x="214477" y="146685"/>
                  </a:lnTo>
                  <a:lnTo>
                    <a:pt x="214477" y="139420"/>
                  </a:lnTo>
                  <a:lnTo>
                    <a:pt x="214274" y="136474"/>
                  </a:lnTo>
                  <a:lnTo>
                    <a:pt x="214274" y="119583"/>
                  </a:lnTo>
                  <a:lnTo>
                    <a:pt x="214299" y="112204"/>
                  </a:lnTo>
                  <a:lnTo>
                    <a:pt x="214363" y="105664"/>
                  </a:lnTo>
                  <a:lnTo>
                    <a:pt x="214477" y="99949"/>
                  </a:lnTo>
                  <a:lnTo>
                    <a:pt x="214477" y="92887"/>
                  </a:lnTo>
                  <a:lnTo>
                    <a:pt x="214668" y="87782"/>
                  </a:lnTo>
                  <a:lnTo>
                    <a:pt x="215061" y="84632"/>
                  </a:lnTo>
                  <a:lnTo>
                    <a:pt x="215252" y="81292"/>
                  </a:lnTo>
                  <a:lnTo>
                    <a:pt x="212115" y="82283"/>
                  </a:lnTo>
                  <a:lnTo>
                    <a:pt x="210934" y="82677"/>
                  </a:lnTo>
                  <a:lnTo>
                    <a:pt x="208584" y="83070"/>
                  </a:lnTo>
                  <a:lnTo>
                    <a:pt x="207213" y="83261"/>
                  </a:lnTo>
                  <a:lnTo>
                    <a:pt x="201714" y="83261"/>
                  </a:lnTo>
                  <a:lnTo>
                    <a:pt x="198767" y="82867"/>
                  </a:lnTo>
                  <a:lnTo>
                    <a:pt x="195821" y="82283"/>
                  </a:lnTo>
                  <a:lnTo>
                    <a:pt x="192874" y="81495"/>
                  </a:lnTo>
                  <a:lnTo>
                    <a:pt x="193078" y="84632"/>
                  </a:lnTo>
                  <a:lnTo>
                    <a:pt x="193268" y="89154"/>
                  </a:lnTo>
                  <a:lnTo>
                    <a:pt x="193471" y="93865"/>
                  </a:lnTo>
                  <a:lnTo>
                    <a:pt x="193662" y="98767"/>
                  </a:lnTo>
                  <a:lnTo>
                    <a:pt x="193852" y="103873"/>
                  </a:lnTo>
                  <a:lnTo>
                    <a:pt x="194056" y="108788"/>
                  </a:lnTo>
                  <a:lnTo>
                    <a:pt x="194056" y="118211"/>
                  </a:lnTo>
                  <a:lnTo>
                    <a:pt x="193852" y="122529"/>
                  </a:lnTo>
                  <a:lnTo>
                    <a:pt x="193852" y="130581"/>
                  </a:lnTo>
                  <a:lnTo>
                    <a:pt x="193662" y="134518"/>
                  </a:lnTo>
                  <a:lnTo>
                    <a:pt x="193662" y="138442"/>
                  </a:lnTo>
                  <a:lnTo>
                    <a:pt x="192290" y="139230"/>
                  </a:lnTo>
                  <a:lnTo>
                    <a:pt x="190715" y="139814"/>
                  </a:lnTo>
                  <a:lnTo>
                    <a:pt x="188950" y="140601"/>
                  </a:lnTo>
                  <a:lnTo>
                    <a:pt x="170307" y="144132"/>
                  </a:lnTo>
                  <a:lnTo>
                    <a:pt x="167551" y="144335"/>
                  </a:lnTo>
                  <a:lnTo>
                    <a:pt x="156171" y="144335"/>
                  </a:lnTo>
                  <a:lnTo>
                    <a:pt x="148513" y="142760"/>
                  </a:lnTo>
                  <a:lnTo>
                    <a:pt x="116116" y="114681"/>
                  </a:lnTo>
                  <a:lnTo>
                    <a:pt x="109829" y="78943"/>
                  </a:lnTo>
                  <a:lnTo>
                    <a:pt x="110096" y="70434"/>
                  </a:lnTo>
                  <a:lnTo>
                    <a:pt x="120637" y="33578"/>
                  </a:lnTo>
                  <a:lnTo>
                    <a:pt x="125539" y="28282"/>
                  </a:lnTo>
                  <a:lnTo>
                    <a:pt x="130454" y="22783"/>
                  </a:lnTo>
                  <a:lnTo>
                    <a:pt x="136144" y="18846"/>
                  </a:lnTo>
                  <a:lnTo>
                    <a:pt x="142621" y="16294"/>
                  </a:lnTo>
                  <a:lnTo>
                    <a:pt x="149301" y="13741"/>
                  </a:lnTo>
                  <a:lnTo>
                    <a:pt x="156362" y="12369"/>
                  </a:lnTo>
                  <a:lnTo>
                    <a:pt x="168732" y="12369"/>
                  </a:lnTo>
                  <a:lnTo>
                    <a:pt x="197789" y="25133"/>
                  </a:lnTo>
                  <a:lnTo>
                    <a:pt x="200533" y="27495"/>
                  </a:lnTo>
                  <a:lnTo>
                    <a:pt x="202895" y="30048"/>
                  </a:lnTo>
                  <a:lnTo>
                    <a:pt x="204660" y="32397"/>
                  </a:lnTo>
                  <a:lnTo>
                    <a:pt x="205244" y="33388"/>
                  </a:lnTo>
                  <a:lnTo>
                    <a:pt x="210743" y="33388"/>
                  </a:lnTo>
                  <a:lnTo>
                    <a:pt x="210934" y="31419"/>
                  </a:lnTo>
                  <a:lnTo>
                    <a:pt x="211137" y="28867"/>
                  </a:lnTo>
                  <a:lnTo>
                    <a:pt x="211721" y="25920"/>
                  </a:lnTo>
                  <a:lnTo>
                    <a:pt x="212509" y="22974"/>
                  </a:lnTo>
                  <a:lnTo>
                    <a:pt x="213296" y="19837"/>
                  </a:lnTo>
                  <a:lnTo>
                    <a:pt x="214274" y="17475"/>
                  </a:lnTo>
                  <a:lnTo>
                    <a:pt x="215061" y="15709"/>
                  </a:lnTo>
                  <a:lnTo>
                    <a:pt x="216242" y="13741"/>
                  </a:lnTo>
                  <a:close/>
                </a:path>
                <a:path w="315594" h="157479">
                  <a:moveTo>
                    <a:pt x="232435" y="1930"/>
                  </a:moveTo>
                  <a:lnTo>
                    <a:pt x="232333" y="3200"/>
                  </a:lnTo>
                  <a:lnTo>
                    <a:pt x="232435" y="1930"/>
                  </a:lnTo>
                  <a:close/>
                </a:path>
                <a:path w="315594" h="157479">
                  <a:moveTo>
                    <a:pt x="313804" y="1930"/>
                  </a:moveTo>
                  <a:lnTo>
                    <a:pt x="313702" y="3200"/>
                  </a:lnTo>
                  <a:lnTo>
                    <a:pt x="313804" y="1930"/>
                  </a:lnTo>
                  <a:close/>
                </a:path>
                <a:path w="315594" h="157479">
                  <a:moveTo>
                    <a:pt x="315290" y="136563"/>
                  </a:moveTo>
                  <a:lnTo>
                    <a:pt x="313817" y="136563"/>
                  </a:lnTo>
                  <a:lnTo>
                    <a:pt x="313817" y="137833"/>
                  </a:lnTo>
                  <a:lnTo>
                    <a:pt x="308216" y="137833"/>
                  </a:lnTo>
                  <a:lnTo>
                    <a:pt x="308216" y="139103"/>
                  </a:lnTo>
                  <a:lnTo>
                    <a:pt x="292341" y="139103"/>
                  </a:lnTo>
                  <a:lnTo>
                    <a:pt x="292341" y="140373"/>
                  </a:lnTo>
                  <a:lnTo>
                    <a:pt x="256489" y="140373"/>
                  </a:lnTo>
                  <a:lnTo>
                    <a:pt x="256489" y="139103"/>
                  </a:lnTo>
                  <a:lnTo>
                    <a:pt x="256489" y="137833"/>
                  </a:lnTo>
                  <a:lnTo>
                    <a:pt x="256438" y="136563"/>
                  </a:lnTo>
                  <a:lnTo>
                    <a:pt x="256362" y="135293"/>
                  </a:lnTo>
                  <a:lnTo>
                    <a:pt x="256286" y="131483"/>
                  </a:lnTo>
                  <a:lnTo>
                    <a:pt x="256286" y="81940"/>
                  </a:lnTo>
                  <a:lnTo>
                    <a:pt x="292061" y="81940"/>
                  </a:lnTo>
                  <a:lnTo>
                    <a:pt x="292061" y="83210"/>
                  </a:lnTo>
                  <a:lnTo>
                    <a:pt x="307543" y="83210"/>
                  </a:lnTo>
                  <a:lnTo>
                    <a:pt x="307543" y="84480"/>
                  </a:lnTo>
                  <a:lnTo>
                    <a:pt x="309041" y="84480"/>
                  </a:lnTo>
                  <a:lnTo>
                    <a:pt x="309041" y="83210"/>
                  </a:lnTo>
                  <a:lnTo>
                    <a:pt x="308724" y="83210"/>
                  </a:lnTo>
                  <a:lnTo>
                    <a:pt x="308724" y="81940"/>
                  </a:lnTo>
                  <a:lnTo>
                    <a:pt x="308406" y="81940"/>
                  </a:lnTo>
                  <a:lnTo>
                    <a:pt x="308406" y="80670"/>
                  </a:lnTo>
                  <a:lnTo>
                    <a:pt x="308140" y="80670"/>
                  </a:lnTo>
                  <a:lnTo>
                    <a:pt x="308140" y="79400"/>
                  </a:lnTo>
                  <a:lnTo>
                    <a:pt x="307835" y="79400"/>
                  </a:lnTo>
                  <a:lnTo>
                    <a:pt x="307835" y="76860"/>
                  </a:lnTo>
                  <a:lnTo>
                    <a:pt x="307721" y="73050"/>
                  </a:lnTo>
                  <a:lnTo>
                    <a:pt x="307822" y="70510"/>
                  </a:lnTo>
                  <a:lnTo>
                    <a:pt x="308203" y="70510"/>
                  </a:lnTo>
                  <a:lnTo>
                    <a:pt x="308203" y="67970"/>
                  </a:lnTo>
                  <a:lnTo>
                    <a:pt x="308584" y="67970"/>
                  </a:lnTo>
                  <a:lnTo>
                    <a:pt x="308584" y="66700"/>
                  </a:lnTo>
                  <a:lnTo>
                    <a:pt x="308838" y="66700"/>
                  </a:lnTo>
                  <a:lnTo>
                    <a:pt x="308838" y="65430"/>
                  </a:lnTo>
                  <a:lnTo>
                    <a:pt x="306755" y="65430"/>
                  </a:lnTo>
                  <a:lnTo>
                    <a:pt x="306755" y="66700"/>
                  </a:lnTo>
                  <a:lnTo>
                    <a:pt x="289166" y="66700"/>
                  </a:lnTo>
                  <a:lnTo>
                    <a:pt x="289166" y="67970"/>
                  </a:lnTo>
                  <a:lnTo>
                    <a:pt x="256489" y="67970"/>
                  </a:lnTo>
                  <a:lnTo>
                    <a:pt x="256489" y="66700"/>
                  </a:lnTo>
                  <a:lnTo>
                    <a:pt x="256489" y="65430"/>
                  </a:lnTo>
                  <a:lnTo>
                    <a:pt x="256387" y="62890"/>
                  </a:lnTo>
                  <a:lnTo>
                    <a:pt x="256286" y="62890"/>
                  </a:lnTo>
                  <a:lnTo>
                    <a:pt x="256286" y="32410"/>
                  </a:lnTo>
                  <a:lnTo>
                    <a:pt x="256374" y="28600"/>
                  </a:lnTo>
                  <a:lnTo>
                    <a:pt x="256565" y="28600"/>
                  </a:lnTo>
                  <a:lnTo>
                    <a:pt x="256565" y="24790"/>
                  </a:lnTo>
                  <a:lnTo>
                    <a:pt x="256806" y="24790"/>
                  </a:lnTo>
                  <a:lnTo>
                    <a:pt x="256806" y="19710"/>
                  </a:lnTo>
                  <a:lnTo>
                    <a:pt x="256971" y="19710"/>
                  </a:lnTo>
                  <a:lnTo>
                    <a:pt x="256971" y="18440"/>
                  </a:lnTo>
                  <a:lnTo>
                    <a:pt x="257048" y="17170"/>
                  </a:lnTo>
                  <a:lnTo>
                    <a:pt x="275996" y="17170"/>
                  </a:lnTo>
                  <a:lnTo>
                    <a:pt x="275996" y="18440"/>
                  </a:lnTo>
                  <a:lnTo>
                    <a:pt x="296773" y="18440"/>
                  </a:lnTo>
                  <a:lnTo>
                    <a:pt x="296773" y="19710"/>
                  </a:lnTo>
                  <a:lnTo>
                    <a:pt x="313639" y="19710"/>
                  </a:lnTo>
                  <a:lnTo>
                    <a:pt x="313639" y="18440"/>
                  </a:lnTo>
                  <a:lnTo>
                    <a:pt x="313461" y="18440"/>
                  </a:lnTo>
                  <a:lnTo>
                    <a:pt x="313461" y="17170"/>
                  </a:lnTo>
                  <a:lnTo>
                    <a:pt x="313131" y="17170"/>
                  </a:lnTo>
                  <a:lnTo>
                    <a:pt x="313131" y="15900"/>
                  </a:lnTo>
                  <a:lnTo>
                    <a:pt x="312750" y="15900"/>
                  </a:lnTo>
                  <a:lnTo>
                    <a:pt x="312750" y="13360"/>
                  </a:lnTo>
                  <a:lnTo>
                    <a:pt x="312623" y="13360"/>
                  </a:lnTo>
                  <a:lnTo>
                    <a:pt x="312623" y="12090"/>
                  </a:lnTo>
                  <a:lnTo>
                    <a:pt x="312623" y="9550"/>
                  </a:lnTo>
                  <a:lnTo>
                    <a:pt x="312750" y="9550"/>
                  </a:lnTo>
                  <a:lnTo>
                    <a:pt x="312750" y="7010"/>
                  </a:lnTo>
                  <a:lnTo>
                    <a:pt x="313156" y="7010"/>
                  </a:lnTo>
                  <a:lnTo>
                    <a:pt x="313156" y="5740"/>
                  </a:lnTo>
                  <a:lnTo>
                    <a:pt x="313461" y="5740"/>
                  </a:lnTo>
                  <a:lnTo>
                    <a:pt x="313461" y="4470"/>
                  </a:lnTo>
                  <a:lnTo>
                    <a:pt x="313639" y="4470"/>
                  </a:lnTo>
                  <a:lnTo>
                    <a:pt x="313639" y="3200"/>
                  </a:lnTo>
                  <a:lnTo>
                    <a:pt x="282562" y="3200"/>
                  </a:lnTo>
                  <a:lnTo>
                    <a:pt x="282562" y="4470"/>
                  </a:lnTo>
                  <a:lnTo>
                    <a:pt x="263486" y="4470"/>
                  </a:lnTo>
                  <a:lnTo>
                    <a:pt x="263486" y="3200"/>
                  </a:lnTo>
                  <a:lnTo>
                    <a:pt x="232435" y="3200"/>
                  </a:lnTo>
                  <a:lnTo>
                    <a:pt x="232435" y="4470"/>
                  </a:lnTo>
                  <a:lnTo>
                    <a:pt x="232537" y="5740"/>
                  </a:lnTo>
                  <a:lnTo>
                    <a:pt x="232587" y="7010"/>
                  </a:lnTo>
                  <a:lnTo>
                    <a:pt x="232664" y="9550"/>
                  </a:lnTo>
                  <a:lnTo>
                    <a:pt x="232778" y="12090"/>
                  </a:lnTo>
                  <a:lnTo>
                    <a:pt x="232854" y="13360"/>
                  </a:lnTo>
                  <a:lnTo>
                    <a:pt x="232943" y="15900"/>
                  </a:lnTo>
                  <a:lnTo>
                    <a:pt x="233019" y="17170"/>
                  </a:lnTo>
                  <a:lnTo>
                    <a:pt x="233083" y="18440"/>
                  </a:lnTo>
                  <a:lnTo>
                    <a:pt x="233133" y="19710"/>
                  </a:lnTo>
                  <a:lnTo>
                    <a:pt x="233273" y="19710"/>
                  </a:lnTo>
                  <a:lnTo>
                    <a:pt x="233273" y="24790"/>
                  </a:lnTo>
                  <a:lnTo>
                    <a:pt x="233464" y="24790"/>
                  </a:lnTo>
                  <a:lnTo>
                    <a:pt x="233464" y="28600"/>
                  </a:lnTo>
                  <a:lnTo>
                    <a:pt x="233629" y="28600"/>
                  </a:lnTo>
                  <a:lnTo>
                    <a:pt x="233629" y="32410"/>
                  </a:lnTo>
                  <a:lnTo>
                    <a:pt x="233781" y="32410"/>
                  </a:lnTo>
                  <a:lnTo>
                    <a:pt x="233781" y="38760"/>
                  </a:lnTo>
                  <a:lnTo>
                    <a:pt x="233908" y="38760"/>
                  </a:lnTo>
                  <a:lnTo>
                    <a:pt x="233908" y="46380"/>
                  </a:lnTo>
                  <a:lnTo>
                    <a:pt x="234022" y="52730"/>
                  </a:lnTo>
                  <a:lnTo>
                    <a:pt x="234086" y="60350"/>
                  </a:lnTo>
                  <a:lnTo>
                    <a:pt x="234099" y="62890"/>
                  </a:lnTo>
                  <a:lnTo>
                    <a:pt x="234099" y="65430"/>
                  </a:lnTo>
                  <a:lnTo>
                    <a:pt x="234099" y="97193"/>
                  </a:lnTo>
                  <a:lnTo>
                    <a:pt x="234086" y="103543"/>
                  </a:lnTo>
                  <a:lnTo>
                    <a:pt x="234022" y="111163"/>
                  </a:lnTo>
                  <a:lnTo>
                    <a:pt x="233921" y="117513"/>
                  </a:lnTo>
                  <a:lnTo>
                    <a:pt x="233781" y="117513"/>
                  </a:lnTo>
                  <a:lnTo>
                    <a:pt x="233781" y="125133"/>
                  </a:lnTo>
                  <a:lnTo>
                    <a:pt x="233553" y="125133"/>
                  </a:lnTo>
                  <a:lnTo>
                    <a:pt x="233553" y="131483"/>
                  </a:lnTo>
                  <a:lnTo>
                    <a:pt x="233337" y="131483"/>
                  </a:lnTo>
                  <a:lnTo>
                    <a:pt x="233337" y="135293"/>
                  </a:lnTo>
                  <a:lnTo>
                    <a:pt x="233222" y="136563"/>
                  </a:lnTo>
                  <a:lnTo>
                    <a:pt x="233172" y="137833"/>
                  </a:lnTo>
                  <a:lnTo>
                    <a:pt x="233121" y="139103"/>
                  </a:lnTo>
                  <a:lnTo>
                    <a:pt x="233057" y="140373"/>
                  </a:lnTo>
                  <a:lnTo>
                    <a:pt x="233006" y="141643"/>
                  </a:lnTo>
                  <a:lnTo>
                    <a:pt x="232956" y="142913"/>
                  </a:lnTo>
                  <a:lnTo>
                    <a:pt x="232791" y="142913"/>
                  </a:lnTo>
                  <a:lnTo>
                    <a:pt x="232791" y="149263"/>
                  </a:lnTo>
                  <a:lnTo>
                    <a:pt x="313804" y="149263"/>
                  </a:lnTo>
                  <a:lnTo>
                    <a:pt x="313804" y="142913"/>
                  </a:lnTo>
                  <a:lnTo>
                    <a:pt x="313982" y="142913"/>
                  </a:lnTo>
                  <a:lnTo>
                    <a:pt x="313982" y="141643"/>
                  </a:lnTo>
                  <a:lnTo>
                    <a:pt x="314274" y="141643"/>
                  </a:lnTo>
                  <a:lnTo>
                    <a:pt x="314274" y="140373"/>
                  </a:lnTo>
                  <a:lnTo>
                    <a:pt x="314579" y="140373"/>
                  </a:lnTo>
                  <a:lnTo>
                    <a:pt x="314579" y="139103"/>
                  </a:lnTo>
                  <a:lnTo>
                    <a:pt x="314934" y="139103"/>
                  </a:lnTo>
                  <a:lnTo>
                    <a:pt x="314934" y="137833"/>
                  </a:lnTo>
                  <a:lnTo>
                    <a:pt x="315290" y="137833"/>
                  </a:lnTo>
                  <a:lnTo>
                    <a:pt x="315290" y="136563"/>
                  </a:lnTo>
                  <a:close/>
                </a:path>
              </a:pathLst>
            </a:custGeom>
            <a:solidFill>
              <a:srgbClr val="0F6F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2662288" y="5599163"/>
              <a:ext cx="82550" cy="11430"/>
            </a:xfrm>
            <a:custGeom>
              <a:avLst/>
              <a:gdLst/>
              <a:ahLst/>
              <a:cxnLst/>
              <a:rect l="l" t="t" r="r" b="b"/>
              <a:pathLst>
                <a:path w="82550" h="11429">
                  <a:moveTo>
                    <a:pt x="82397" y="8890"/>
                  </a:moveTo>
                  <a:lnTo>
                    <a:pt x="81876" y="8890"/>
                  </a:lnTo>
                  <a:lnTo>
                    <a:pt x="81876" y="7620"/>
                  </a:lnTo>
                  <a:lnTo>
                    <a:pt x="81521" y="7620"/>
                  </a:lnTo>
                  <a:lnTo>
                    <a:pt x="81521" y="6350"/>
                  </a:lnTo>
                  <a:lnTo>
                    <a:pt x="81356" y="6350"/>
                  </a:lnTo>
                  <a:lnTo>
                    <a:pt x="81356" y="0"/>
                  </a:lnTo>
                  <a:lnTo>
                    <a:pt x="342" y="0"/>
                  </a:lnTo>
                  <a:lnTo>
                    <a:pt x="342" y="6350"/>
                  </a:lnTo>
                  <a:lnTo>
                    <a:pt x="177" y="6350"/>
                  </a:lnTo>
                  <a:lnTo>
                    <a:pt x="177" y="7620"/>
                  </a:lnTo>
                  <a:lnTo>
                    <a:pt x="114" y="8890"/>
                  </a:lnTo>
                  <a:lnTo>
                    <a:pt x="0" y="11430"/>
                  </a:lnTo>
                  <a:lnTo>
                    <a:pt x="82397" y="11430"/>
                  </a:lnTo>
                  <a:lnTo>
                    <a:pt x="82397" y="8890"/>
                  </a:lnTo>
                  <a:close/>
                </a:path>
              </a:pathLst>
            </a:custGeom>
            <a:solidFill>
              <a:srgbClr val="0F6F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object 12"/>
          <p:cNvGrpSpPr/>
          <p:nvPr/>
        </p:nvGrpSpPr>
        <p:grpSpPr>
          <a:xfrm>
            <a:off x="5407151" y="4214034"/>
            <a:ext cx="1371600" cy="385445"/>
            <a:chOff x="5407151" y="4214034"/>
            <a:chExt cx="1371600" cy="385445"/>
          </a:xfrm>
        </p:grpSpPr>
        <p:sp>
          <p:nvSpPr>
            <p:cNvPr id="13" name="object 13"/>
            <p:cNvSpPr/>
            <p:nvPr/>
          </p:nvSpPr>
          <p:spPr>
            <a:xfrm>
              <a:off x="5756795" y="4214037"/>
              <a:ext cx="494030" cy="156845"/>
            </a:xfrm>
            <a:custGeom>
              <a:avLst/>
              <a:gdLst/>
              <a:ahLst/>
              <a:cxnLst/>
              <a:rect l="l" t="t" r="r" b="b"/>
              <a:pathLst>
                <a:path w="494029" h="156845">
                  <a:moveTo>
                    <a:pt x="94399" y="99377"/>
                  </a:moveTo>
                  <a:lnTo>
                    <a:pt x="64554" y="70281"/>
                  </a:lnTo>
                  <a:lnTo>
                    <a:pt x="52273" y="66255"/>
                  </a:lnTo>
                  <a:lnTo>
                    <a:pt x="46558" y="63703"/>
                  </a:lnTo>
                  <a:lnTo>
                    <a:pt x="23063" y="42468"/>
                  </a:lnTo>
                  <a:lnTo>
                    <a:pt x="23063" y="31851"/>
                  </a:lnTo>
                  <a:lnTo>
                    <a:pt x="23698" y="28244"/>
                  </a:lnTo>
                  <a:lnTo>
                    <a:pt x="25184" y="25057"/>
                  </a:lnTo>
                  <a:lnTo>
                    <a:pt x="26454" y="21869"/>
                  </a:lnTo>
                  <a:lnTo>
                    <a:pt x="28575" y="19113"/>
                  </a:lnTo>
                  <a:lnTo>
                    <a:pt x="33655" y="14439"/>
                  </a:lnTo>
                  <a:lnTo>
                    <a:pt x="36614" y="12534"/>
                  </a:lnTo>
                  <a:lnTo>
                    <a:pt x="40208" y="11252"/>
                  </a:lnTo>
                  <a:lnTo>
                    <a:pt x="43599" y="9982"/>
                  </a:lnTo>
                  <a:lnTo>
                    <a:pt x="47409" y="9347"/>
                  </a:lnTo>
                  <a:lnTo>
                    <a:pt x="55880" y="9347"/>
                  </a:lnTo>
                  <a:lnTo>
                    <a:pt x="78092" y="29311"/>
                  </a:lnTo>
                  <a:lnTo>
                    <a:pt x="78092" y="29730"/>
                  </a:lnTo>
                  <a:lnTo>
                    <a:pt x="81902" y="29730"/>
                  </a:lnTo>
                  <a:lnTo>
                    <a:pt x="81902" y="29311"/>
                  </a:lnTo>
                  <a:lnTo>
                    <a:pt x="83807" y="21666"/>
                  </a:lnTo>
                  <a:lnTo>
                    <a:pt x="85509" y="16141"/>
                  </a:lnTo>
                  <a:lnTo>
                    <a:pt x="86779" y="13589"/>
                  </a:lnTo>
                  <a:lnTo>
                    <a:pt x="88049" y="11252"/>
                  </a:lnTo>
                  <a:lnTo>
                    <a:pt x="88252" y="10617"/>
                  </a:lnTo>
                  <a:lnTo>
                    <a:pt x="87833" y="10414"/>
                  </a:lnTo>
                  <a:lnTo>
                    <a:pt x="83172" y="6794"/>
                  </a:lnTo>
                  <a:lnTo>
                    <a:pt x="78308" y="4254"/>
                  </a:lnTo>
                  <a:lnTo>
                    <a:pt x="72809" y="2552"/>
                  </a:lnTo>
                  <a:lnTo>
                    <a:pt x="67513" y="850"/>
                  </a:lnTo>
                  <a:lnTo>
                    <a:pt x="61163" y="0"/>
                  </a:lnTo>
                  <a:lnTo>
                    <a:pt x="46355" y="0"/>
                  </a:lnTo>
                  <a:lnTo>
                    <a:pt x="39370" y="1066"/>
                  </a:lnTo>
                  <a:lnTo>
                    <a:pt x="33223" y="2971"/>
                  </a:lnTo>
                  <a:lnTo>
                    <a:pt x="27089" y="5105"/>
                  </a:lnTo>
                  <a:lnTo>
                    <a:pt x="21793" y="8077"/>
                  </a:lnTo>
                  <a:lnTo>
                    <a:pt x="17564" y="11684"/>
                  </a:lnTo>
                  <a:lnTo>
                    <a:pt x="13119" y="15290"/>
                  </a:lnTo>
                  <a:lnTo>
                    <a:pt x="9728" y="19748"/>
                  </a:lnTo>
                  <a:lnTo>
                    <a:pt x="5080" y="29946"/>
                  </a:lnTo>
                  <a:lnTo>
                    <a:pt x="4025" y="35674"/>
                  </a:lnTo>
                  <a:lnTo>
                    <a:pt x="4025" y="50330"/>
                  </a:lnTo>
                  <a:lnTo>
                    <a:pt x="5715" y="57340"/>
                  </a:lnTo>
                  <a:lnTo>
                    <a:pt x="9525" y="62649"/>
                  </a:lnTo>
                  <a:lnTo>
                    <a:pt x="13119" y="67741"/>
                  </a:lnTo>
                  <a:lnTo>
                    <a:pt x="40208" y="83451"/>
                  </a:lnTo>
                  <a:lnTo>
                    <a:pt x="46355" y="85788"/>
                  </a:lnTo>
                  <a:lnTo>
                    <a:pt x="75552" y="109143"/>
                  </a:lnTo>
                  <a:lnTo>
                    <a:pt x="75552" y="119976"/>
                  </a:lnTo>
                  <a:lnTo>
                    <a:pt x="56934" y="144183"/>
                  </a:lnTo>
                  <a:lnTo>
                    <a:pt x="52908" y="145884"/>
                  </a:lnTo>
                  <a:lnTo>
                    <a:pt x="48679" y="146735"/>
                  </a:lnTo>
                  <a:lnTo>
                    <a:pt x="38938" y="146735"/>
                  </a:lnTo>
                  <a:lnTo>
                    <a:pt x="34493" y="146088"/>
                  </a:lnTo>
                  <a:lnTo>
                    <a:pt x="30683" y="144602"/>
                  </a:lnTo>
                  <a:lnTo>
                    <a:pt x="26873" y="143332"/>
                  </a:lnTo>
                  <a:lnTo>
                    <a:pt x="8470" y="124434"/>
                  </a:lnTo>
                  <a:lnTo>
                    <a:pt x="8255" y="124015"/>
                  </a:lnTo>
                  <a:lnTo>
                    <a:pt x="4445" y="124015"/>
                  </a:lnTo>
                  <a:lnTo>
                    <a:pt x="4445" y="124650"/>
                  </a:lnTo>
                  <a:lnTo>
                    <a:pt x="4025" y="128892"/>
                  </a:lnTo>
                  <a:lnTo>
                    <a:pt x="3594" y="132295"/>
                  </a:lnTo>
                  <a:lnTo>
                    <a:pt x="2959" y="134835"/>
                  </a:lnTo>
                  <a:lnTo>
                    <a:pt x="2540" y="137604"/>
                  </a:lnTo>
                  <a:lnTo>
                    <a:pt x="1485" y="140576"/>
                  </a:lnTo>
                  <a:lnTo>
                    <a:pt x="215" y="143751"/>
                  </a:lnTo>
                  <a:lnTo>
                    <a:pt x="0" y="144399"/>
                  </a:lnTo>
                  <a:lnTo>
                    <a:pt x="419" y="144602"/>
                  </a:lnTo>
                  <a:lnTo>
                    <a:pt x="4445" y="147789"/>
                  </a:lnTo>
                  <a:lnTo>
                    <a:pt x="9309" y="150558"/>
                  </a:lnTo>
                  <a:lnTo>
                    <a:pt x="21158" y="155219"/>
                  </a:lnTo>
                  <a:lnTo>
                    <a:pt x="28778" y="156502"/>
                  </a:lnTo>
                  <a:lnTo>
                    <a:pt x="46990" y="156502"/>
                  </a:lnTo>
                  <a:lnTo>
                    <a:pt x="84442" y="138023"/>
                  </a:lnTo>
                  <a:lnTo>
                    <a:pt x="94399" y="114236"/>
                  </a:lnTo>
                  <a:lnTo>
                    <a:pt x="94399" y="99377"/>
                  </a:lnTo>
                  <a:close/>
                </a:path>
                <a:path w="494029" h="156845">
                  <a:moveTo>
                    <a:pt x="198742" y="136321"/>
                  </a:moveTo>
                  <a:lnTo>
                    <a:pt x="198386" y="135267"/>
                  </a:lnTo>
                  <a:lnTo>
                    <a:pt x="198310" y="135051"/>
                  </a:lnTo>
                  <a:lnTo>
                    <a:pt x="196202" y="131648"/>
                  </a:lnTo>
                  <a:lnTo>
                    <a:pt x="195135" y="129324"/>
                  </a:lnTo>
                  <a:lnTo>
                    <a:pt x="193446" y="125920"/>
                  </a:lnTo>
                  <a:lnTo>
                    <a:pt x="191541" y="121462"/>
                  </a:lnTo>
                  <a:lnTo>
                    <a:pt x="189433" y="117005"/>
                  </a:lnTo>
                  <a:lnTo>
                    <a:pt x="187312" y="111912"/>
                  </a:lnTo>
                  <a:lnTo>
                    <a:pt x="182232" y="100444"/>
                  </a:lnTo>
                  <a:lnTo>
                    <a:pt x="180568" y="96405"/>
                  </a:lnTo>
                  <a:lnTo>
                    <a:pt x="179692" y="94284"/>
                  </a:lnTo>
                  <a:lnTo>
                    <a:pt x="176733" y="87693"/>
                  </a:lnTo>
                  <a:lnTo>
                    <a:pt x="175577" y="84937"/>
                  </a:lnTo>
                  <a:lnTo>
                    <a:pt x="173977" y="81114"/>
                  </a:lnTo>
                  <a:lnTo>
                    <a:pt x="171221" y="74320"/>
                  </a:lnTo>
                  <a:lnTo>
                    <a:pt x="168262" y="67525"/>
                  </a:lnTo>
                  <a:lnTo>
                    <a:pt x="165506" y="60947"/>
                  </a:lnTo>
                  <a:lnTo>
                    <a:pt x="163791" y="56692"/>
                  </a:lnTo>
                  <a:lnTo>
                    <a:pt x="162763" y="54152"/>
                  </a:lnTo>
                  <a:lnTo>
                    <a:pt x="157251" y="40982"/>
                  </a:lnTo>
                  <a:lnTo>
                    <a:pt x="157251" y="84721"/>
                  </a:lnTo>
                  <a:lnTo>
                    <a:pt x="153022" y="84721"/>
                  </a:lnTo>
                  <a:lnTo>
                    <a:pt x="150482" y="84937"/>
                  </a:lnTo>
                  <a:lnTo>
                    <a:pt x="139903" y="84937"/>
                  </a:lnTo>
                  <a:lnTo>
                    <a:pt x="137147" y="84721"/>
                  </a:lnTo>
                  <a:lnTo>
                    <a:pt x="134607" y="84721"/>
                  </a:lnTo>
                  <a:lnTo>
                    <a:pt x="133121" y="84518"/>
                  </a:lnTo>
                  <a:lnTo>
                    <a:pt x="145186" y="56692"/>
                  </a:lnTo>
                  <a:lnTo>
                    <a:pt x="157251" y="84721"/>
                  </a:lnTo>
                  <a:lnTo>
                    <a:pt x="157251" y="40982"/>
                  </a:lnTo>
                  <a:lnTo>
                    <a:pt x="151968" y="28028"/>
                  </a:lnTo>
                  <a:lnTo>
                    <a:pt x="151752" y="27609"/>
                  </a:lnTo>
                  <a:lnTo>
                    <a:pt x="145402" y="27609"/>
                  </a:lnTo>
                  <a:lnTo>
                    <a:pt x="139052" y="42227"/>
                  </a:lnTo>
                  <a:lnTo>
                    <a:pt x="133362" y="55206"/>
                  </a:lnTo>
                  <a:lnTo>
                    <a:pt x="122123" y="80695"/>
                  </a:lnTo>
                  <a:lnTo>
                    <a:pt x="116370" y="93548"/>
                  </a:lnTo>
                  <a:lnTo>
                    <a:pt x="110591" y="106337"/>
                  </a:lnTo>
                  <a:lnTo>
                    <a:pt x="99047" y="131648"/>
                  </a:lnTo>
                  <a:lnTo>
                    <a:pt x="97574" y="135051"/>
                  </a:lnTo>
                  <a:lnTo>
                    <a:pt x="96939" y="136118"/>
                  </a:lnTo>
                  <a:lnTo>
                    <a:pt x="101803" y="135470"/>
                  </a:lnTo>
                  <a:lnTo>
                    <a:pt x="103289" y="135267"/>
                  </a:lnTo>
                  <a:lnTo>
                    <a:pt x="110477" y="135267"/>
                  </a:lnTo>
                  <a:lnTo>
                    <a:pt x="111963" y="135470"/>
                  </a:lnTo>
                  <a:lnTo>
                    <a:pt x="113652" y="135686"/>
                  </a:lnTo>
                  <a:lnTo>
                    <a:pt x="114287" y="135686"/>
                  </a:lnTo>
                  <a:lnTo>
                    <a:pt x="114376" y="135267"/>
                  </a:lnTo>
                  <a:lnTo>
                    <a:pt x="114719" y="133565"/>
                  </a:lnTo>
                  <a:lnTo>
                    <a:pt x="115989" y="129324"/>
                  </a:lnTo>
                  <a:lnTo>
                    <a:pt x="117894" y="123583"/>
                  </a:lnTo>
                  <a:lnTo>
                    <a:pt x="120345" y="117005"/>
                  </a:lnTo>
                  <a:lnTo>
                    <a:pt x="122758" y="110210"/>
                  </a:lnTo>
                  <a:lnTo>
                    <a:pt x="128257" y="96621"/>
                  </a:lnTo>
                  <a:lnTo>
                    <a:pt x="130581" y="96621"/>
                  </a:lnTo>
                  <a:lnTo>
                    <a:pt x="133121" y="96405"/>
                  </a:lnTo>
                  <a:lnTo>
                    <a:pt x="156413" y="96405"/>
                  </a:lnTo>
                  <a:lnTo>
                    <a:pt x="158953" y="96621"/>
                  </a:lnTo>
                  <a:lnTo>
                    <a:pt x="161493" y="96621"/>
                  </a:lnTo>
                  <a:lnTo>
                    <a:pt x="162547" y="99377"/>
                  </a:lnTo>
                  <a:lnTo>
                    <a:pt x="163817" y="102133"/>
                  </a:lnTo>
                  <a:lnTo>
                    <a:pt x="165087" y="105117"/>
                  </a:lnTo>
                  <a:lnTo>
                    <a:pt x="168262" y="113398"/>
                  </a:lnTo>
                  <a:lnTo>
                    <a:pt x="169316" y="115722"/>
                  </a:lnTo>
                  <a:lnTo>
                    <a:pt x="170802" y="119126"/>
                  </a:lnTo>
                  <a:lnTo>
                    <a:pt x="172072" y="122529"/>
                  </a:lnTo>
                  <a:lnTo>
                    <a:pt x="173126" y="125704"/>
                  </a:lnTo>
                  <a:lnTo>
                    <a:pt x="174396" y="128676"/>
                  </a:lnTo>
                  <a:lnTo>
                    <a:pt x="175882" y="133565"/>
                  </a:lnTo>
                  <a:lnTo>
                    <a:pt x="176441" y="135051"/>
                  </a:lnTo>
                  <a:lnTo>
                    <a:pt x="176517" y="135902"/>
                  </a:lnTo>
                  <a:lnTo>
                    <a:pt x="180111" y="135267"/>
                  </a:lnTo>
                  <a:lnTo>
                    <a:pt x="192392" y="135267"/>
                  </a:lnTo>
                  <a:lnTo>
                    <a:pt x="197675" y="136118"/>
                  </a:lnTo>
                  <a:lnTo>
                    <a:pt x="198742" y="136321"/>
                  </a:lnTo>
                  <a:close/>
                </a:path>
                <a:path w="494029" h="156845">
                  <a:moveTo>
                    <a:pt x="294195" y="28663"/>
                  </a:moveTo>
                  <a:lnTo>
                    <a:pt x="290601" y="29514"/>
                  </a:lnTo>
                  <a:lnTo>
                    <a:pt x="288696" y="29946"/>
                  </a:lnTo>
                  <a:lnTo>
                    <a:pt x="287426" y="30149"/>
                  </a:lnTo>
                  <a:lnTo>
                    <a:pt x="285305" y="30149"/>
                  </a:lnTo>
                  <a:lnTo>
                    <a:pt x="283819" y="29946"/>
                  </a:lnTo>
                  <a:lnTo>
                    <a:pt x="282130" y="29514"/>
                  </a:lnTo>
                  <a:lnTo>
                    <a:pt x="279374" y="28879"/>
                  </a:lnTo>
                  <a:lnTo>
                    <a:pt x="278739" y="28663"/>
                  </a:lnTo>
                  <a:lnTo>
                    <a:pt x="278739" y="32283"/>
                  </a:lnTo>
                  <a:lnTo>
                    <a:pt x="279146" y="38798"/>
                  </a:lnTo>
                  <a:lnTo>
                    <a:pt x="279438" y="45580"/>
                  </a:lnTo>
                  <a:lnTo>
                    <a:pt x="280009" y="82003"/>
                  </a:lnTo>
                  <a:lnTo>
                    <a:pt x="280009" y="102984"/>
                  </a:lnTo>
                  <a:lnTo>
                    <a:pt x="276631" y="99593"/>
                  </a:lnTo>
                  <a:lnTo>
                    <a:pt x="272821" y="95554"/>
                  </a:lnTo>
                  <a:lnTo>
                    <a:pt x="268795" y="91313"/>
                  </a:lnTo>
                  <a:lnTo>
                    <a:pt x="264274" y="86448"/>
                  </a:lnTo>
                  <a:lnTo>
                    <a:pt x="259613" y="81432"/>
                  </a:lnTo>
                  <a:lnTo>
                    <a:pt x="254838" y="76263"/>
                  </a:lnTo>
                  <a:lnTo>
                    <a:pt x="249961" y="70929"/>
                  </a:lnTo>
                  <a:lnTo>
                    <a:pt x="244881" y="65506"/>
                  </a:lnTo>
                  <a:lnTo>
                    <a:pt x="239801" y="60071"/>
                  </a:lnTo>
                  <a:lnTo>
                    <a:pt x="234721" y="54597"/>
                  </a:lnTo>
                  <a:lnTo>
                    <a:pt x="229641" y="49047"/>
                  </a:lnTo>
                  <a:lnTo>
                    <a:pt x="224345" y="43103"/>
                  </a:lnTo>
                  <a:lnTo>
                    <a:pt x="210591" y="28460"/>
                  </a:lnTo>
                  <a:lnTo>
                    <a:pt x="209956" y="27825"/>
                  </a:lnTo>
                  <a:lnTo>
                    <a:pt x="209956" y="27609"/>
                  </a:lnTo>
                  <a:lnTo>
                    <a:pt x="203606" y="27609"/>
                  </a:lnTo>
                  <a:lnTo>
                    <a:pt x="203606" y="30365"/>
                  </a:lnTo>
                  <a:lnTo>
                    <a:pt x="203822" y="33553"/>
                  </a:lnTo>
                  <a:lnTo>
                    <a:pt x="204025" y="38442"/>
                  </a:lnTo>
                  <a:lnTo>
                    <a:pt x="204025" y="52031"/>
                  </a:lnTo>
                  <a:lnTo>
                    <a:pt x="204241" y="60096"/>
                  </a:lnTo>
                  <a:lnTo>
                    <a:pt x="204241" y="72618"/>
                  </a:lnTo>
                  <a:lnTo>
                    <a:pt x="204025" y="76441"/>
                  </a:lnTo>
                  <a:lnTo>
                    <a:pt x="204025" y="80479"/>
                  </a:lnTo>
                  <a:lnTo>
                    <a:pt x="203822" y="84518"/>
                  </a:lnTo>
                  <a:lnTo>
                    <a:pt x="203822" y="88760"/>
                  </a:lnTo>
                  <a:lnTo>
                    <a:pt x="203390" y="97256"/>
                  </a:lnTo>
                  <a:lnTo>
                    <a:pt x="203390" y="101498"/>
                  </a:lnTo>
                  <a:lnTo>
                    <a:pt x="202971" y="105956"/>
                  </a:lnTo>
                  <a:lnTo>
                    <a:pt x="202971" y="107873"/>
                  </a:lnTo>
                  <a:lnTo>
                    <a:pt x="202336" y="117856"/>
                  </a:lnTo>
                  <a:lnTo>
                    <a:pt x="202120" y="121462"/>
                  </a:lnTo>
                  <a:lnTo>
                    <a:pt x="201917" y="124650"/>
                  </a:lnTo>
                  <a:lnTo>
                    <a:pt x="201701" y="127190"/>
                  </a:lnTo>
                  <a:lnTo>
                    <a:pt x="201485" y="130378"/>
                  </a:lnTo>
                  <a:lnTo>
                    <a:pt x="201282" y="131648"/>
                  </a:lnTo>
                  <a:lnTo>
                    <a:pt x="201066" y="132295"/>
                  </a:lnTo>
                  <a:lnTo>
                    <a:pt x="200647" y="135051"/>
                  </a:lnTo>
                  <a:lnTo>
                    <a:pt x="200431" y="135902"/>
                  </a:lnTo>
                  <a:lnTo>
                    <a:pt x="204025" y="135470"/>
                  </a:lnTo>
                  <a:lnTo>
                    <a:pt x="205511" y="135267"/>
                  </a:lnTo>
                  <a:lnTo>
                    <a:pt x="212496" y="135267"/>
                  </a:lnTo>
                  <a:lnTo>
                    <a:pt x="213982" y="135470"/>
                  </a:lnTo>
                  <a:lnTo>
                    <a:pt x="216522" y="135902"/>
                  </a:lnTo>
                  <a:lnTo>
                    <a:pt x="217360" y="135902"/>
                  </a:lnTo>
                  <a:lnTo>
                    <a:pt x="216941" y="132499"/>
                  </a:lnTo>
                  <a:lnTo>
                    <a:pt x="216725" y="131864"/>
                  </a:lnTo>
                  <a:lnTo>
                    <a:pt x="216725" y="128257"/>
                  </a:lnTo>
                  <a:lnTo>
                    <a:pt x="216522" y="126136"/>
                  </a:lnTo>
                  <a:lnTo>
                    <a:pt x="216522" y="123583"/>
                  </a:lnTo>
                  <a:lnTo>
                    <a:pt x="216306" y="120611"/>
                  </a:lnTo>
                  <a:lnTo>
                    <a:pt x="216306" y="117640"/>
                  </a:lnTo>
                  <a:lnTo>
                    <a:pt x="216090" y="114668"/>
                  </a:lnTo>
                  <a:lnTo>
                    <a:pt x="216090" y="111061"/>
                  </a:lnTo>
                  <a:lnTo>
                    <a:pt x="215887" y="107657"/>
                  </a:lnTo>
                  <a:lnTo>
                    <a:pt x="215887" y="101079"/>
                  </a:lnTo>
                  <a:lnTo>
                    <a:pt x="215671" y="91516"/>
                  </a:lnTo>
                  <a:lnTo>
                    <a:pt x="215671" y="63487"/>
                  </a:lnTo>
                  <a:lnTo>
                    <a:pt x="215887" y="62001"/>
                  </a:lnTo>
                  <a:lnTo>
                    <a:pt x="215887" y="60731"/>
                  </a:lnTo>
                  <a:lnTo>
                    <a:pt x="224294" y="69659"/>
                  </a:lnTo>
                  <a:lnTo>
                    <a:pt x="232714" y="78600"/>
                  </a:lnTo>
                  <a:lnTo>
                    <a:pt x="241122" y="87579"/>
                  </a:lnTo>
                  <a:lnTo>
                    <a:pt x="267868" y="116814"/>
                  </a:lnTo>
                  <a:lnTo>
                    <a:pt x="285089" y="136537"/>
                  </a:lnTo>
                  <a:lnTo>
                    <a:pt x="285940" y="137388"/>
                  </a:lnTo>
                  <a:lnTo>
                    <a:pt x="291236" y="137388"/>
                  </a:lnTo>
                  <a:lnTo>
                    <a:pt x="291871" y="137388"/>
                  </a:lnTo>
                  <a:lnTo>
                    <a:pt x="291871" y="121678"/>
                  </a:lnTo>
                  <a:lnTo>
                    <a:pt x="291655" y="111264"/>
                  </a:lnTo>
                  <a:lnTo>
                    <a:pt x="291655" y="110845"/>
                  </a:lnTo>
                  <a:lnTo>
                    <a:pt x="291439" y="100444"/>
                  </a:lnTo>
                  <a:lnTo>
                    <a:pt x="291439" y="78359"/>
                  </a:lnTo>
                  <a:lnTo>
                    <a:pt x="291655" y="74752"/>
                  </a:lnTo>
                  <a:lnTo>
                    <a:pt x="291871" y="70078"/>
                  </a:lnTo>
                  <a:lnTo>
                    <a:pt x="291871" y="65405"/>
                  </a:lnTo>
                  <a:lnTo>
                    <a:pt x="292074" y="60515"/>
                  </a:lnTo>
                  <a:lnTo>
                    <a:pt x="292506" y="55638"/>
                  </a:lnTo>
                  <a:lnTo>
                    <a:pt x="292709" y="50749"/>
                  </a:lnTo>
                  <a:lnTo>
                    <a:pt x="292925" y="46291"/>
                  </a:lnTo>
                  <a:lnTo>
                    <a:pt x="293141" y="42049"/>
                  </a:lnTo>
                  <a:lnTo>
                    <a:pt x="293344" y="37592"/>
                  </a:lnTo>
                  <a:lnTo>
                    <a:pt x="293560" y="34404"/>
                  </a:lnTo>
                  <a:lnTo>
                    <a:pt x="293776" y="32283"/>
                  </a:lnTo>
                  <a:lnTo>
                    <a:pt x="293979" y="29514"/>
                  </a:lnTo>
                  <a:lnTo>
                    <a:pt x="294195" y="28663"/>
                  </a:lnTo>
                  <a:close/>
                </a:path>
                <a:path w="494029" h="156845">
                  <a:moveTo>
                    <a:pt x="450392" y="71348"/>
                  </a:moveTo>
                  <a:lnTo>
                    <a:pt x="441502" y="26974"/>
                  </a:lnTo>
                  <a:lnTo>
                    <a:pt x="431977" y="14922"/>
                  </a:lnTo>
                  <a:lnTo>
                    <a:pt x="431977" y="71348"/>
                  </a:lnTo>
                  <a:lnTo>
                    <a:pt x="431698" y="81064"/>
                  </a:lnTo>
                  <a:lnTo>
                    <a:pt x="419912" y="119545"/>
                  </a:lnTo>
                  <a:lnTo>
                    <a:pt x="414832" y="124434"/>
                  </a:lnTo>
                  <a:lnTo>
                    <a:pt x="409968" y="129324"/>
                  </a:lnTo>
                  <a:lnTo>
                    <a:pt x="404253" y="132499"/>
                  </a:lnTo>
                  <a:lnTo>
                    <a:pt x="397903" y="134200"/>
                  </a:lnTo>
                  <a:lnTo>
                    <a:pt x="391553" y="136118"/>
                  </a:lnTo>
                  <a:lnTo>
                    <a:pt x="385203" y="136956"/>
                  </a:lnTo>
                  <a:lnTo>
                    <a:pt x="374408" y="136956"/>
                  </a:lnTo>
                  <a:lnTo>
                    <a:pt x="355396" y="48272"/>
                  </a:lnTo>
                  <a:lnTo>
                    <a:pt x="355727" y="36512"/>
                  </a:lnTo>
                  <a:lnTo>
                    <a:pt x="355828" y="26974"/>
                  </a:lnTo>
                  <a:lnTo>
                    <a:pt x="356209" y="21018"/>
                  </a:lnTo>
                  <a:lnTo>
                    <a:pt x="356425" y="14655"/>
                  </a:lnTo>
                  <a:lnTo>
                    <a:pt x="360019" y="14020"/>
                  </a:lnTo>
                  <a:lnTo>
                    <a:pt x="363829" y="13589"/>
                  </a:lnTo>
                  <a:lnTo>
                    <a:pt x="372719" y="12738"/>
                  </a:lnTo>
                  <a:lnTo>
                    <a:pt x="377583" y="12534"/>
                  </a:lnTo>
                  <a:lnTo>
                    <a:pt x="390067" y="12534"/>
                  </a:lnTo>
                  <a:lnTo>
                    <a:pt x="396633" y="13385"/>
                  </a:lnTo>
                  <a:lnTo>
                    <a:pt x="408698" y="16776"/>
                  </a:lnTo>
                  <a:lnTo>
                    <a:pt x="413778" y="19748"/>
                  </a:lnTo>
                  <a:lnTo>
                    <a:pt x="418007" y="24206"/>
                  </a:lnTo>
                  <a:lnTo>
                    <a:pt x="422452" y="28663"/>
                  </a:lnTo>
                  <a:lnTo>
                    <a:pt x="431977" y="71348"/>
                  </a:lnTo>
                  <a:lnTo>
                    <a:pt x="431977" y="14922"/>
                  </a:lnTo>
                  <a:lnTo>
                    <a:pt x="428688" y="12534"/>
                  </a:lnTo>
                  <a:lnTo>
                    <a:pt x="426059" y="10617"/>
                  </a:lnTo>
                  <a:lnTo>
                    <a:pt x="418642" y="7429"/>
                  </a:lnTo>
                  <a:lnTo>
                    <a:pt x="391972" y="2552"/>
                  </a:lnTo>
                  <a:lnTo>
                    <a:pt x="387527" y="2552"/>
                  </a:lnTo>
                  <a:lnTo>
                    <a:pt x="383082" y="2768"/>
                  </a:lnTo>
                  <a:lnTo>
                    <a:pt x="378637" y="3187"/>
                  </a:lnTo>
                  <a:lnTo>
                    <a:pt x="369963" y="3606"/>
                  </a:lnTo>
                  <a:lnTo>
                    <a:pt x="356628" y="3606"/>
                  </a:lnTo>
                  <a:lnTo>
                    <a:pt x="343509" y="2971"/>
                  </a:lnTo>
                  <a:lnTo>
                    <a:pt x="339064" y="2552"/>
                  </a:lnTo>
                  <a:lnTo>
                    <a:pt x="338429" y="2552"/>
                  </a:lnTo>
                  <a:lnTo>
                    <a:pt x="338645" y="10617"/>
                  </a:lnTo>
                  <a:lnTo>
                    <a:pt x="339090" y="23380"/>
                  </a:lnTo>
                  <a:lnTo>
                    <a:pt x="339280" y="29946"/>
                  </a:lnTo>
                  <a:lnTo>
                    <a:pt x="339521" y="36512"/>
                  </a:lnTo>
                  <a:lnTo>
                    <a:pt x="339648" y="43129"/>
                  </a:lnTo>
                  <a:lnTo>
                    <a:pt x="339521" y="112128"/>
                  </a:lnTo>
                  <a:lnTo>
                    <a:pt x="339280" y="118706"/>
                  </a:lnTo>
                  <a:lnTo>
                    <a:pt x="339102" y="124434"/>
                  </a:lnTo>
                  <a:lnTo>
                    <a:pt x="338455" y="143967"/>
                  </a:lnTo>
                  <a:lnTo>
                    <a:pt x="338353" y="144818"/>
                  </a:lnTo>
                  <a:lnTo>
                    <a:pt x="338213" y="145249"/>
                  </a:lnTo>
                  <a:lnTo>
                    <a:pt x="339064" y="145249"/>
                  </a:lnTo>
                  <a:lnTo>
                    <a:pt x="346900" y="144818"/>
                  </a:lnTo>
                  <a:lnTo>
                    <a:pt x="370382" y="144818"/>
                  </a:lnTo>
                  <a:lnTo>
                    <a:pt x="378002" y="145249"/>
                  </a:lnTo>
                  <a:lnTo>
                    <a:pt x="393039" y="145249"/>
                  </a:lnTo>
                  <a:lnTo>
                    <a:pt x="395439" y="144818"/>
                  </a:lnTo>
                  <a:lnTo>
                    <a:pt x="400227" y="143967"/>
                  </a:lnTo>
                  <a:lnTo>
                    <a:pt x="415467" y="139293"/>
                  </a:lnTo>
                  <a:lnTo>
                    <a:pt x="444461" y="106387"/>
                  </a:lnTo>
                  <a:lnTo>
                    <a:pt x="450037" y="81305"/>
                  </a:lnTo>
                  <a:lnTo>
                    <a:pt x="450392" y="71348"/>
                  </a:lnTo>
                  <a:close/>
                </a:path>
                <a:path w="494029" h="156845">
                  <a:moveTo>
                    <a:pt x="474116" y="135051"/>
                  </a:moveTo>
                  <a:lnTo>
                    <a:pt x="474103" y="136321"/>
                  </a:lnTo>
                  <a:lnTo>
                    <a:pt x="474116" y="135051"/>
                  </a:lnTo>
                  <a:close/>
                </a:path>
                <a:path w="494029" h="156845">
                  <a:moveTo>
                    <a:pt x="493991" y="135051"/>
                  </a:moveTo>
                  <a:lnTo>
                    <a:pt x="493877" y="132511"/>
                  </a:lnTo>
                  <a:lnTo>
                    <a:pt x="493661" y="132511"/>
                  </a:lnTo>
                  <a:lnTo>
                    <a:pt x="493661" y="126149"/>
                  </a:lnTo>
                  <a:lnTo>
                    <a:pt x="493458" y="126149"/>
                  </a:lnTo>
                  <a:lnTo>
                    <a:pt x="493458" y="121056"/>
                  </a:lnTo>
                  <a:lnTo>
                    <a:pt x="493268" y="121056"/>
                  </a:lnTo>
                  <a:lnTo>
                    <a:pt x="493268" y="114693"/>
                  </a:lnTo>
                  <a:lnTo>
                    <a:pt x="492963" y="114693"/>
                  </a:lnTo>
                  <a:lnTo>
                    <a:pt x="492963" y="108343"/>
                  </a:lnTo>
                  <a:lnTo>
                    <a:pt x="492721" y="108343"/>
                  </a:lnTo>
                  <a:lnTo>
                    <a:pt x="492721" y="57454"/>
                  </a:lnTo>
                  <a:lnTo>
                    <a:pt x="492937" y="57454"/>
                  </a:lnTo>
                  <a:lnTo>
                    <a:pt x="492937" y="51092"/>
                  </a:lnTo>
                  <a:lnTo>
                    <a:pt x="493255" y="51092"/>
                  </a:lnTo>
                  <a:lnTo>
                    <a:pt x="493255" y="44729"/>
                  </a:lnTo>
                  <a:lnTo>
                    <a:pt x="493585" y="44729"/>
                  </a:lnTo>
                  <a:lnTo>
                    <a:pt x="493585" y="32016"/>
                  </a:lnTo>
                  <a:lnTo>
                    <a:pt x="493852" y="32016"/>
                  </a:lnTo>
                  <a:lnTo>
                    <a:pt x="493852" y="30746"/>
                  </a:lnTo>
                  <a:lnTo>
                    <a:pt x="493966" y="29476"/>
                  </a:lnTo>
                  <a:lnTo>
                    <a:pt x="486410" y="29476"/>
                  </a:lnTo>
                  <a:lnTo>
                    <a:pt x="486410" y="30746"/>
                  </a:lnTo>
                  <a:lnTo>
                    <a:pt x="481685" y="30746"/>
                  </a:lnTo>
                  <a:lnTo>
                    <a:pt x="481685" y="29476"/>
                  </a:lnTo>
                  <a:lnTo>
                    <a:pt x="474179" y="29476"/>
                  </a:lnTo>
                  <a:lnTo>
                    <a:pt x="474179" y="30746"/>
                  </a:lnTo>
                  <a:lnTo>
                    <a:pt x="474256" y="32016"/>
                  </a:lnTo>
                  <a:lnTo>
                    <a:pt x="474510" y="32016"/>
                  </a:lnTo>
                  <a:lnTo>
                    <a:pt x="474510" y="44729"/>
                  </a:lnTo>
                  <a:lnTo>
                    <a:pt x="474827" y="44729"/>
                  </a:lnTo>
                  <a:lnTo>
                    <a:pt x="474827" y="51092"/>
                  </a:lnTo>
                  <a:lnTo>
                    <a:pt x="475157" y="51092"/>
                  </a:lnTo>
                  <a:lnTo>
                    <a:pt x="475157" y="57454"/>
                  </a:lnTo>
                  <a:lnTo>
                    <a:pt x="475373" y="57454"/>
                  </a:lnTo>
                  <a:lnTo>
                    <a:pt x="475373" y="108343"/>
                  </a:lnTo>
                  <a:lnTo>
                    <a:pt x="475132" y="108343"/>
                  </a:lnTo>
                  <a:lnTo>
                    <a:pt x="475132" y="114693"/>
                  </a:lnTo>
                  <a:lnTo>
                    <a:pt x="474827" y="114693"/>
                  </a:lnTo>
                  <a:lnTo>
                    <a:pt x="474827" y="121056"/>
                  </a:lnTo>
                  <a:lnTo>
                    <a:pt x="474624" y="121056"/>
                  </a:lnTo>
                  <a:lnTo>
                    <a:pt x="474624" y="126149"/>
                  </a:lnTo>
                  <a:lnTo>
                    <a:pt x="474433" y="126149"/>
                  </a:lnTo>
                  <a:lnTo>
                    <a:pt x="474433" y="132511"/>
                  </a:lnTo>
                  <a:lnTo>
                    <a:pt x="474218" y="132511"/>
                  </a:lnTo>
                  <a:lnTo>
                    <a:pt x="474218" y="135051"/>
                  </a:lnTo>
                  <a:lnTo>
                    <a:pt x="493344" y="135051"/>
                  </a:lnTo>
                  <a:lnTo>
                    <a:pt x="493344" y="136321"/>
                  </a:lnTo>
                  <a:lnTo>
                    <a:pt x="493991" y="136321"/>
                  </a:lnTo>
                  <a:lnTo>
                    <a:pt x="493991" y="135051"/>
                  </a:lnTo>
                  <a:close/>
                </a:path>
              </a:pathLst>
            </a:custGeom>
            <a:solidFill>
              <a:srgbClr val="243B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4" cstate="print"/>
            <a:stretch>
              <a:fillRect/>
            </a:stretch>
          </p:blipFill>
          <p:spPr>
            <a:xfrm>
              <a:off x="6274500" y="4241638"/>
              <a:ext cx="269009" cy="109779"/>
            </a:xfrm>
            <a:prstGeom prst="rect">
              <a:avLst/>
            </a:prstGeom>
          </p:spPr>
        </p:pic>
        <p:sp>
          <p:nvSpPr>
            <p:cNvPr id="15" name="object 15"/>
            <p:cNvSpPr/>
            <p:nvPr/>
          </p:nvSpPr>
          <p:spPr>
            <a:xfrm>
              <a:off x="5725410" y="4404553"/>
              <a:ext cx="4445" cy="1270"/>
            </a:xfrm>
            <a:custGeom>
              <a:avLst/>
              <a:gdLst/>
              <a:ahLst/>
              <a:cxnLst/>
              <a:rect l="l" t="t" r="r" b="b"/>
              <a:pathLst>
                <a:path w="4445" h="1270">
                  <a:moveTo>
                    <a:pt x="0" y="0"/>
                  </a:moveTo>
                  <a:lnTo>
                    <a:pt x="4043" y="0"/>
                  </a:lnTo>
                  <a:lnTo>
                    <a:pt x="4043" y="1272"/>
                  </a:lnTo>
                  <a:lnTo>
                    <a:pt x="0" y="1272"/>
                  </a:lnTo>
                  <a:lnTo>
                    <a:pt x="0" y="0"/>
                  </a:lnTo>
                  <a:close/>
                </a:path>
              </a:pathLst>
            </a:custGeom>
            <a:solidFill>
              <a:srgbClr val="243B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5" cstate="print"/>
            <a:stretch>
              <a:fillRect/>
            </a:stretch>
          </p:blipFill>
          <p:spPr>
            <a:xfrm>
              <a:off x="5407151" y="4360549"/>
              <a:ext cx="208053" cy="238882"/>
            </a:xfrm>
            <a:prstGeom prst="rect">
              <a:avLst/>
            </a:prstGeom>
          </p:spPr>
        </p:pic>
        <p:sp>
          <p:nvSpPr>
            <p:cNvPr id="17" name="object 17"/>
            <p:cNvSpPr/>
            <p:nvPr/>
          </p:nvSpPr>
          <p:spPr>
            <a:xfrm>
              <a:off x="5643791" y="4400905"/>
              <a:ext cx="650875" cy="168275"/>
            </a:xfrm>
            <a:custGeom>
              <a:avLst/>
              <a:gdLst/>
              <a:ahLst/>
              <a:cxnLst/>
              <a:rect l="l" t="t" r="r" b="b"/>
              <a:pathLst>
                <a:path w="650875" h="168275">
                  <a:moveTo>
                    <a:pt x="87122" y="147396"/>
                  </a:moveTo>
                  <a:lnTo>
                    <a:pt x="83794" y="147396"/>
                  </a:lnTo>
                  <a:lnTo>
                    <a:pt x="83794" y="148666"/>
                  </a:lnTo>
                  <a:lnTo>
                    <a:pt x="75793" y="148666"/>
                  </a:lnTo>
                  <a:lnTo>
                    <a:pt x="75793" y="149936"/>
                  </a:lnTo>
                  <a:lnTo>
                    <a:pt x="54991" y="149936"/>
                  </a:lnTo>
                  <a:lnTo>
                    <a:pt x="54991" y="151218"/>
                  </a:lnTo>
                  <a:lnTo>
                    <a:pt x="24955" y="151218"/>
                  </a:lnTo>
                  <a:lnTo>
                    <a:pt x="24955" y="149936"/>
                  </a:lnTo>
                  <a:lnTo>
                    <a:pt x="24955" y="148666"/>
                  </a:lnTo>
                  <a:lnTo>
                    <a:pt x="24942" y="147396"/>
                  </a:lnTo>
                  <a:lnTo>
                    <a:pt x="24828" y="144856"/>
                  </a:lnTo>
                  <a:lnTo>
                    <a:pt x="24739" y="141033"/>
                  </a:lnTo>
                  <a:lnTo>
                    <a:pt x="24739" y="134670"/>
                  </a:lnTo>
                  <a:lnTo>
                    <a:pt x="24739" y="133400"/>
                  </a:lnTo>
                  <a:lnTo>
                    <a:pt x="24612" y="133400"/>
                  </a:lnTo>
                  <a:lnTo>
                    <a:pt x="24612" y="127038"/>
                  </a:lnTo>
                  <a:lnTo>
                    <a:pt x="24536" y="119405"/>
                  </a:lnTo>
                  <a:lnTo>
                    <a:pt x="24536" y="111785"/>
                  </a:lnTo>
                  <a:lnTo>
                    <a:pt x="24536" y="104152"/>
                  </a:lnTo>
                  <a:lnTo>
                    <a:pt x="24536" y="93967"/>
                  </a:lnTo>
                  <a:lnTo>
                    <a:pt x="24638" y="91427"/>
                  </a:lnTo>
                  <a:lnTo>
                    <a:pt x="24739" y="90157"/>
                  </a:lnTo>
                  <a:lnTo>
                    <a:pt x="24739" y="88887"/>
                  </a:lnTo>
                  <a:lnTo>
                    <a:pt x="24739" y="87604"/>
                  </a:lnTo>
                  <a:lnTo>
                    <a:pt x="56984" y="87604"/>
                  </a:lnTo>
                  <a:lnTo>
                    <a:pt x="56984" y="88887"/>
                  </a:lnTo>
                  <a:lnTo>
                    <a:pt x="77076" y="88887"/>
                  </a:lnTo>
                  <a:lnTo>
                    <a:pt x="77076" y="90157"/>
                  </a:lnTo>
                  <a:lnTo>
                    <a:pt x="80505" y="90157"/>
                  </a:lnTo>
                  <a:lnTo>
                    <a:pt x="80505" y="88887"/>
                  </a:lnTo>
                  <a:lnTo>
                    <a:pt x="80213" y="88887"/>
                  </a:lnTo>
                  <a:lnTo>
                    <a:pt x="80213" y="87604"/>
                  </a:lnTo>
                  <a:lnTo>
                    <a:pt x="79794" y="87604"/>
                  </a:lnTo>
                  <a:lnTo>
                    <a:pt x="79794" y="85064"/>
                  </a:lnTo>
                  <a:lnTo>
                    <a:pt x="79425" y="85064"/>
                  </a:lnTo>
                  <a:lnTo>
                    <a:pt x="79425" y="82524"/>
                  </a:lnTo>
                  <a:lnTo>
                    <a:pt x="79349" y="78701"/>
                  </a:lnTo>
                  <a:lnTo>
                    <a:pt x="79451" y="76161"/>
                  </a:lnTo>
                  <a:lnTo>
                    <a:pt x="79832" y="76161"/>
                  </a:lnTo>
                  <a:lnTo>
                    <a:pt x="79832" y="73621"/>
                  </a:lnTo>
                  <a:lnTo>
                    <a:pt x="80264" y="73621"/>
                  </a:lnTo>
                  <a:lnTo>
                    <a:pt x="80264" y="72339"/>
                  </a:lnTo>
                  <a:lnTo>
                    <a:pt x="80581" y="72339"/>
                  </a:lnTo>
                  <a:lnTo>
                    <a:pt x="80581" y="71069"/>
                  </a:lnTo>
                  <a:lnTo>
                    <a:pt x="78600" y="71069"/>
                  </a:lnTo>
                  <a:lnTo>
                    <a:pt x="78600" y="72339"/>
                  </a:lnTo>
                  <a:lnTo>
                    <a:pt x="60769" y="72339"/>
                  </a:lnTo>
                  <a:lnTo>
                    <a:pt x="60769" y="73621"/>
                  </a:lnTo>
                  <a:lnTo>
                    <a:pt x="24739" y="73621"/>
                  </a:lnTo>
                  <a:lnTo>
                    <a:pt x="24739" y="72339"/>
                  </a:lnTo>
                  <a:lnTo>
                    <a:pt x="24739" y="71069"/>
                  </a:lnTo>
                  <a:lnTo>
                    <a:pt x="24739" y="64719"/>
                  </a:lnTo>
                  <a:lnTo>
                    <a:pt x="24739" y="57086"/>
                  </a:lnTo>
                  <a:lnTo>
                    <a:pt x="24638" y="51993"/>
                  </a:lnTo>
                  <a:lnTo>
                    <a:pt x="24536" y="50723"/>
                  </a:lnTo>
                  <a:lnTo>
                    <a:pt x="24536" y="43091"/>
                  </a:lnTo>
                  <a:lnTo>
                    <a:pt x="24536" y="40538"/>
                  </a:lnTo>
                  <a:lnTo>
                    <a:pt x="24638" y="35458"/>
                  </a:lnTo>
                  <a:lnTo>
                    <a:pt x="24866" y="35458"/>
                  </a:lnTo>
                  <a:lnTo>
                    <a:pt x="24866" y="30365"/>
                  </a:lnTo>
                  <a:lnTo>
                    <a:pt x="25057" y="30365"/>
                  </a:lnTo>
                  <a:lnTo>
                    <a:pt x="25057" y="27825"/>
                  </a:lnTo>
                  <a:lnTo>
                    <a:pt x="25171" y="26555"/>
                  </a:lnTo>
                  <a:lnTo>
                    <a:pt x="25298" y="26555"/>
                  </a:lnTo>
                  <a:lnTo>
                    <a:pt x="25298" y="22733"/>
                  </a:lnTo>
                  <a:lnTo>
                    <a:pt x="25374" y="21463"/>
                  </a:lnTo>
                  <a:lnTo>
                    <a:pt x="25374" y="20193"/>
                  </a:lnTo>
                  <a:lnTo>
                    <a:pt x="25374" y="18923"/>
                  </a:lnTo>
                  <a:lnTo>
                    <a:pt x="48387" y="18923"/>
                  </a:lnTo>
                  <a:lnTo>
                    <a:pt x="48387" y="20193"/>
                  </a:lnTo>
                  <a:lnTo>
                    <a:pt x="66230" y="20193"/>
                  </a:lnTo>
                  <a:lnTo>
                    <a:pt x="66230" y="21463"/>
                  </a:lnTo>
                  <a:lnTo>
                    <a:pt x="85496" y="21463"/>
                  </a:lnTo>
                  <a:lnTo>
                    <a:pt x="85496" y="20193"/>
                  </a:lnTo>
                  <a:lnTo>
                    <a:pt x="85280" y="20193"/>
                  </a:lnTo>
                  <a:lnTo>
                    <a:pt x="85280" y="18923"/>
                  </a:lnTo>
                  <a:lnTo>
                    <a:pt x="85026" y="18923"/>
                  </a:lnTo>
                  <a:lnTo>
                    <a:pt x="85026" y="17653"/>
                  </a:lnTo>
                  <a:lnTo>
                    <a:pt x="84747" y="17653"/>
                  </a:lnTo>
                  <a:lnTo>
                    <a:pt x="84747" y="15100"/>
                  </a:lnTo>
                  <a:lnTo>
                    <a:pt x="84645" y="13830"/>
                  </a:lnTo>
                  <a:lnTo>
                    <a:pt x="84645" y="11290"/>
                  </a:lnTo>
                  <a:lnTo>
                    <a:pt x="84747" y="8737"/>
                  </a:lnTo>
                  <a:lnTo>
                    <a:pt x="85115" y="8737"/>
                  </a:lnTo>
                  <a:lnTo>
                    <a:pt x="85115" y="6197"/>
                  </a:lnTo>
                  <a:lnTo>
                    <a:pt x="85445" y="6197"/>
                  </a:lnTo>
                  <a:lnTo>
                    <a:pt x="85445" y="4927"/>
                  </a:lnTo>
                  <a:lnTo>
                    <a:pt x="3860" y="4927"/>
                  </a:lnTo>
                  <a:lnTo>
                    <a:pt x="3860" y="3657"/>
                  </a:lnTo>
                  <a:lnTo>
                    <a:pt x="0" y="3657"/>
                  </a:lnTo>
                  <a:lnTo>
                    <a:pt x="0" y="4927"/>
                  </a:lnTo>
                  <a:lnTo>
                    <a:pt x="114" y="6197"/>
                  </a:lnTo>
                  <a:lnTo>
                    <a:pt x="241" y="6197"/>
                  </a:lnTo>
                  <a:lnTo>
                    <a:pt x="241" y="8737"/>
                  </a:lnTo>
                  <a:lnTo>
                    <a:pt x="355" y="11290"/>
                  </a:lnTo>
                  <a:lnTo>
                    <a:pt x="457" y="13830"/>
                  </a:lnTo>
                  <a:lnTo>
                    <a:pt x="533" y="15100"/>
                  </a:lnTo>
                  <a:lnTo>
                    <a:pt x="609" y="17653"/>
                  </a:lnTo>
                  <a:lnTo>
                    <a:pt x="685" y="18923"/>
                  </a:lnTo>
                  <a:lnTo>
                    <a:pt x="749" y="20193"/>
                  </a:lnTo>
                  <a:lnTo>
                    <a:pt x="800" y="21463"/>
                  </a:lnTo>
                  <a:lnTo>
                    <a:pt x="838" y="22733"/>
                  </a:lnTo>
                  <a:lnTo>
                    <a:pt x="927" y="26555"/>
                  </a:lnTo>
                  <a:lnTo>
                    <a:pt x="1016" y="27825"/>
                  </a:lnTo>
                  <a:lnTo>
                    <a:pt x="1079" y="30365"/>
                  </a:lnTo>
                  <a:lnTo>
                    <a:pt x="1181" y="35458"/>
                  </a:lnTo>
                  <a:lnTo>
                    <a:pt x="1346" y="35458"/>
                  </a:lnTo>
                  <a:lnTo>
                    <a:pt x="1346" y="40538"/>
                  </a:lnTo>
                  <a:lnTo>
                    <a:pt x="1485" y="40538"/>
                  </a:lnTo>
                  <a:lnTo>
                    <a:pt x="1485" y="43091"/>
                  </a:lnTo>
                  <a:lnTo>
                    <a:pt x="1638" y="43091"/>
                  </a:lnTo>
                  <a:lnTo>
                    <a:pt x="1638" y="50723"/>
                  </a:lnTo>
                  <a:lnTo>
                    <a:pt x="1739" y="51993"/>
                  </a:lnTo>
                  <a:lnTo>
                    <a:pt x="1790" y="57086"/>
                  </a:lnTo>
                  <a:lnTo>
                    <a:pt x="1866" y="64719"/>
                  </a:lnTo>
                  <a:lnTo>
                    <a:pt x="1879" y="64719"/>
                  </a:lnTo>
                  <a:lnTo>
                    <a:pt x="1879" y="104152"/>
                  </a:lnTo>
                  <a:lnTo>
                    <a:pt x="1866" y="111785"/>
                  </a:lnTo>
                  <a:lnTo>
                    <a:pt x="1790" y="119405"/>
                  </a:lnTo>
                  <a:lnTo>
                    <a:pt x="1612" y="119405"/>
                  </a:lnTo>
                  <a:lnTo>
                    <a:pt x="1612" y="127038"/>
                  </a:lnTo>
                  <a:lnTo>
                    <a:pt x="1384" y="127038"/>
                  </a:lnTo>
                  <a:lnTo>
                    <a:pt x="1384" y="133400"/>
                  </a:lnTo>
                  <a:lnTo>
                    <a:pt x="1244" y="133400"/>
                  </a:lnTo>
                  <a:lnTo>
                    <a:pt x="1244" y="134670"/>
                  </a:lnTo>
                  <a:lnTo>
                    <a:pt x="1143" y="141033"/>
                  </a:lnTo>
                  <a:lnTo>
                    <a:pt x="990" y="141033"/>
                  </a:lnTo>
                  <a:lnTo>
                    <a:pt x="990" y="144856"/>
                  </a:lnTo>
                  <a:lnTo>
                    <a:pt x="876" y="147396"/>
                  </a:lnTo>
                  <a:lnTo>
                    <a:pt x="812" y="148666"/>
                  </a:lnTo>
                  <a:lnTo>
                    <a:pt x="762" y="149936"/>
                  </a:lnTo>
                  <a:lnTo>
                    <a:pt x="711" y="151218"/>
                  </a:lnTo>
                  <a:lnTo>
                    <a:pt x="660" y="152488"/>
                  </a:lnTo>
                  <a:lnTo>
                    <a:pt x="609" y="153758"/>
                  </a:lnTo>
                  <a:lnTo>
                    <a:pt x="558" y="155028"/>
                  </a:lnTo>
                  <a:lnTo>
                    <a:pt x="444" y="158851"/>
                  </a:lnTo>
                  <a:lnTo>
                    <a:pt x="304" y="158851"/>
                  </a:lnTo>
                  <a:lnTo>
                    <a:pt x="304" y="161391"/>
                  </a:lnTo>
                  <a:lnTo>
                    <a:pt x="228" y="162661"/>
                  </a:lnTo>
                  <a:lnTo>
                    <a:pt x="152" y="163931"/>
                  </a:lnTo>
                  <a:lnTo>
                    <a:pt x="25" y="163931"/>
                  </a:lnTo>
                  <a:lnTo>
                    <a:pt x="25" y="165201"/>
                  </a:lnTo>
                  <a:lnTo>
                    <a:pt x="15684" y="165201"/>
                  </a:lnTo>
                  <a:lnTo>
                    <a:pt x="15684" y="163931"/>
                  </a:lnTo>
                  <a:lnTo>
                    <a:pt x="71234" y="163931"/>
                  </a:lnTo>
                  <a:lnTo>
                    <a:pt x="71234" y="165201"/>
                  </a:lnTo>
                  <a:lnTo>
                    <a:pt x="86995" y="165201"/>
                  </a:lnTo>
                  <a:lnTo>
                    <a:pt x="86995" y="163931"/>
                  </a:lnTo>
                  <a:lnTo>
                    <a:pt x="86601" y="163931"/>
                  </a:lnTo>
                  <a:lnTo>
                    <a:pt x="86601" y="162661"/>
                  </a:lnTo>
                  <a:lnTo>
                    <a:pt x="86194" y="162661"/>
                  </a:lnTo>
                  <a:lnTo>
                    <a:pt x="86194" y="161391"/>
                  </a:lnTo>
                  <a:lnTo>
                    <a:pt x="85801" y="161391"/>
                  </a:lnTo>
                  <a:lnTo>
                    <a:pt x="85801" y="158851"/>
                  </a:lnTo>
                  <a:lnTo>
                    <a:pt x="85699" y="155028"/>
                  </a:lnTo>
                  <a:lnTo>
                    <a:pt x="85763" y="153758"/>
                  </a:lnTo>
                  <a:lnTo>
                    <a:pt x="85915" y="153758"/>
                  </a:lnTo>
                  <a:lnTo>
                    <a:pt x="85915" y="152488"/>
                  </a:lnTo>
                  <a:lnTo>
                    <a:pt x="86029" y="151218"/>
                  </a:lnTo>
                  <a:lnTo>
                    <a:pt x="86321" y="151218"/>
                  </a:lnTo>
                  <a:lnTo>
                    <a:pt x="86321" y="149936"/>
                  </a:lnTo>
                  <a:lnTo>
                    <a:pt x="86715" y="149936"/>
                  </a:lnTo>
                  <a:lnTo>
                    <a:pt x="86715" y="148666"/>
                  </a:lnTo>
                  <a:lnTo>
                    <a:pt x="87122" y="148666"/>
                  </a:lnTo>
                  <a:lnTo>
                    <a:pt x="87122" y="147396"/>
                  </a:lnTo>
                  <a:close/>
                </a:path>
                <a:path w="650875" h="168275">
                  <a:moveTo>
                    <a:pt x="180098" y="106591"/>
                  </a:moveTo>
                  <a:lnTo>
                    <a:pt x="155333" y="75158"/>
                  </a:lnTo>
                  <a:lnTo>
                    <a:pt x="145389" y="70700"/>
                  </a:lnTo>
                  <a:lnTo>
                    <a:pt x="140944" y="68364"/>
                  </a:lnTo>
                  <a:lnTo>
                    <a:pt x="132892" y="62852"/>
                  </a:lnTo>
                  <a:lnTo>
                    <a:pt x="129514" y="59664"/>
                  </a:lnTo>
                  <a:lnTo>
                    <a:pt x="126758" y="55626"/>
                  </a:lnTo>
                  <a:lnTo>
                    <a:pt x="124218" y="52019"/>
                  </a:lnTo>
                  <a:lnTo>
                    <a:pt x="122732" y="46926"/>
                  </a:lnTo>
                  <a:lnTo>
                    <a:pt x="122732" y="36093"/>
                  </a:lnTo>
                  <a:lnTo>
                    <a:pt x="123367" y="32486"/>
                  </a:lnTo>
                  <a:lnTo>
                    <a:pt x="124434" y="29298"/>
                  </a:lnTo>
                  <a:lnTo>
                    <a:pt x="125488" y="25895"/>
                  </a:lnTo>
                  <a:lnTo>
                    <a:pt x="126974" y="23139"/>
                  </a:lnTo>
                  <a:lnTo>
                    <a:pt x="129082" y="20802"/>
                  </a:lnTo>
                  <a:lnTo>
                    <a:pt x="130987" y="18681"/>
                  </a:lnTo>
                  <a:lnTo>
                    <a:pt x="133108" y="16764"/>
                  </a:lnTo>
                  <a:lnTo>
                    <a:pt x="135864" y="15709"/>
                  </a:lnTo>
                  <a:lnTo>
                    <a:pt x="138404" y="14439"/>
                  </a:lnTo>
                  <a:lnTo>
                    <a:pt x="141147" y="13792"/>
                  </a:lnTo>
                  <a:lnTo>
                    <a:pt x="147294" y="13792"/>
                  </a:lnTo>
                  <a:lnTo>
                    <a:pt x="149834" y="14439"/>
                  </a:lnTo>
                  <a:lnTo>
                    <a:pt x="151942" y="15709"/>
                  </a:lnTo>
                  <a:lnTo>
                    <a:pt x="154279" y="16979"/>
                  </a:lnTo>
                  <a:lnTo>
                    <a:pt x="156184" y="18681"/>
                  </a:lnTo>
                  <a:lnTo>
                    <a:pt x="157657" y="20586"/>
                  </a:lnTo>
                  <a:lnTo>
                    <a:pt x="159359" y="22504"/>
                  </a:lnTo>
                  <a:lnTo>
                    <a:pt x="160629" y="24625"/>
                  </a:lnTo>
                  <a:lnTo>
                    <a:pt x="161467" y="26962"/>
                  </a:lnTo>
                  <a:lnTo>
                    <a:pt x="162534" y="29514"/>
                  </a:lnTo>
                  <a:lnTo>
                    <a:pt x="163372" y="31635"/>
                  </a:lnTo>
                  <a:lnTo>
                    <a:pt x="164007" y="33756"/>
                  </a:lnTo>
                  <a:lnTo>
                    <a:pt x="164439" y="35242"/>
                  </a:lnTo>
                  <a:lnTo>
                    <a:pt x="169722" y="35242"/>
                  </a:lnTo>
                  <a:lnTo>
                    <a:pt x="170154" y="33540"/>
                  </a:lnTo>
                  <a:lnTo>
                    <a:pt x="170789" y="29083"/>
                  </a:lnTo>
                  <a:lnTo>
                    <a:pt x="171627" y="25476"/>
                  </a:lnTo>
                  <a:lnTo>
                    <a:pt x="172897" y="19951"/>
                  </a:lnTo>
                  <a:lnTo>
                    <a:pt x="173748" y="17195"/>
                  </a:lnTo>
                  <a:lnTo>
                    <a:pt x="174802" y="14859"/>
                  </a:lnTo>
                  <a:lnTo>
                    <a:pt x="175437" y="13589"/>
                  </a:lnTo>
                  <a:lnTo>
                    <a:pt x="170573" y="8699"/>
                  </a:lnTo>
                  <a:lnTo>
                    <a:pt x="166547" y="5943"/>
                  </a:lnTo>
                  <a:lnTo>
                    <a:pt x="161899" y="4025"/>
                  </a:lnTo>
                  <a:lnTo>
                    <a:pt x="157454" y="2120"/>
                  </a:lnTo>
                  <a:lnTo>
                    <a:pt x="152158" y="1270"/>
                  </a:lnTo>
                  <a:lnTo>
                    <a:pt x="139877" y="1270"/>
                  </a:lnTo>
                  <a:lnTo>
                    <a:pt x="133959" y="2336"/>
                  </a:lnTo>
                  <a:lnTo>
                    <a:pt x="128879" y="4660"/>
                  </a:lnTo>
                  <a:lnTo>
                    <a:pt x="123799" y="6794"/>
                  </a:lnTo>
                  <a:lnTo>
                    <a:pt x="104533" y="39916"/>
                  </a:lnTo>
                  <a:lnTo>
                    <a:pt x="104533" y="55626"/>
                  </a:lnTo>
                  <a:lnTo>
                    <a:pt x="106019" y="63055"/>
                  </a:lnTo>
                  <a:lnTo>
                    <a:pt x="109194" y="68795"/>
                  </a:lnTo>
                  <a:lnTo>
                    <a:pt x="112153" y="74307"/>
                  </a:lnTo>
                  <a:lnTo>
                    <a:pt x="134378" y="91300"/>
                  </a:lnTo>
                  <a:lnTo>
                    <a:pt x="139242" y="93637"/>
                  </a:lnTo>
                  <a:lnTo>
                    <a:pt x="143687" y="95973"/>
                  </a:lnTo>
                  <a:lnTo>
                    <a:pt x="147929" y="98729"/>
                  </a:lnTo>
                  <a:lnTo>
                    <a:pt x="151942" y="101282"/>
                  </a:lnTo>
                  <a:lnTo>
                    <a:pt x="155333" y="104470"/>
                  </a:lnTo>
                  <a:lnTo>
                    <a:pt x="157873" y="108496"/>
                  </a:lnTo>
                  <a:lnTo>
                    <a:pt x="160413" y="112115"/>
                  </a:lnTo>
                  <a:lnTo>
                    <a:pt x="161899" y="117208"/>
                  </a:lnTo>
                  <a:lnTo>
                    <a:pt x="161899" y="128244"/>
                  </a:lnTo>
                  <a:lnTo>
                    <a:pt x="141579" y="155003"/>
                  </a:lnTo>
                  <a:lnTo>
                    <a:pt x="134162" y="155003"/>
                  </a:lnTo>
                  <a:lnTo>
                    <a:pt x="114909" y="140563"/>
                  </a:lnTo>
                  <a:lnTo>
                    <a:pt x="113220" y="137807"/>
                  </a:lnTo>
                  <a:lnTo>
                    <a:pt x="111950" y="135255"/>
                  </a:lnTo>
                  <a:lnTo>
                    <a:pt x="111099" y="132702"/>
                  </a:lnTo>
                  <a:lnTo>
                    <a:pt x="110680" y="131216"/>
                  </a:lnTo>
                  <a:lnTo>
                    <a:pt x="105168" y="131216"/>
                  </a:lnTo>
                  <a:lnTo>
                    <a:pt x="104965" y="133134"/>
                  </a:lnTo>
                  <a:lnTo>
                    <a:pt x="104533" y="137591"/>
                  </a:lnTo>
                  <a:lnTo>
                    <a:pt x="104114" y="140982"/>
                  </a:lnTo>
                  <a:lnTo>
                    <a:pt x="103263" y="146507"/>
                  </a:lnTo>
                  <a:lnTo>
                    <a:pt x="102628" y="149479"/>
                  </a:lnTo>
                  <a:lnTo>
                    <a:pt x="101574" y="152882"/>
                  </a:lnTo>
                  <a:lnTo>
                    <a:pt x="101155" y="154152"/>
                  </a:lnTo>
                  <a:lnTo>
                    <a:pt x="105384" y="158394"/>
                  </a:lnTo>
                  <a:lnTo>
                    <a:pt x="109410" y="161378"/>
                  </a:lnTo>
                  <a:lnTo>
                    <a:pt x="114274" y="163918"/>
                  </a:lnTo>
                  <a:lnTo>
                    <a:pt x="119354" y="166687"/>
                  </a:lnTo>
                  <a:lnTo>
                    <a:pt x="125704" y="167957"/>
                  </a:lnTo>
                  <a:lnTo>
                    <a:pt x="140728" y="167957"/>
                  </a:lnTo>
                  <a:lnTo>
                    <a:pt x="147294" y="166687"/>
                  </a:lnTo>
                  <a:lnTo>
                    <a:pt x="153212" y="163918"/>
                  </a:lnTo>
                  <a:lnTo>
                    <a:pt x="158927" y="161378"/>
                  </a:lnTo>
                  <a:lnTo>
                    <a:pt x="176923" y="135674"/>
                  </a:lnTo>
                  <a:lnTo>
                    <a:pt x="179044" y="129311"/>
                  </a:lnTo>
                  <a:lnTo>
                    <a:pt x="180098" y="122516"/>
                  </a:lnTo>
                  <a:lnTo>
                    <a:pt x="180098" y="106591"/>
                  </a:lnTo>
                  <a:close/>
                </a:path>
                <a:path w="650875" h="168275">
                  <a:moveTo>
                    <a:pt x="297776" y="165620"/>
                  </a:moveTo>
                  <a:lnTo>
                    <a:pt x="287832" y="139293"/>
                  </a:lnTo>
                  <a:lnTo>
                    <a:pt x="285076" y="131432"/>
                  </a:lnTo>
                  <a:lnTo>
                    <a:pt x="271957" y="93637"/>
                  </a:lnTo>
                  <a:lnTo>
                    <a:pt x="269379" y="85839"/>
                  </a:lnTo>
                  <a:lnTo>
                    <a:pt x="266738" y="78028"/>
                  </a:lnTo>
                  <a:lnTo>
                    <a:pt x="261366" y="62420"/>
                  </a:lnTo>
                  <a:lnTo>
                    <a:pt x="258800" y="54533"/>
                  </a:lnTo>
                  <a:lnTo>
                    <a:pt x="254025" y="40335"/>
                  </a:lnTo>
                  <a:lnTo>
                    <a:pt x="251002" y="31216"/>
                  </a:lnTo>
                  <a:lnTo>
                    <a:pt x="251002" y="90030"/>
                  </a:lnTo>
                  <a:lnTo>
                    <a:pt x="248666" y="90233"/>
                  </a:lnTo>
                  <a:lnTo>
                    <a:pt x="243586" y="90233"/>
                  </a:lnTo>
                  <a:lnTo>
                    <a:pt x="240207" y="90449"/>
                  </a:lnTo>
                  <a:lnTo>
                    <a:pt x="230466" y="90449"/>
                  </a:lnTo>
                  <a:lnTo>
                    <a:pt x="227088" y="90233"/>
                  </a:lnTo>
                  <a:lnTo>
                    <a:pt x="223697" y="90233"/>
                  </a:lnTo>
                  <a:lnTo>
                    <a:pt x="221373" y="90030"/>
                  </a:lnTo>
                  <a:lnTo>
                    <a:pt x="216712" y="90030"/>
                  </a:lnTo>
                  <a:lnTo>
                    <a:pt x="233641" y="40335"/>
                  </a:lnTo>
                  <a:lnTo>
                    <a:pt x="251002" y="90030"/>
                  </a:lnTo>
                  <a:lnTo>
                    <a:pt x="251002" y="31216"/>
                  </a:lnTo>
                  <a:lnTo>
                    <a:pt x="246100" y="16395"/>
                  </a:lnTo>
                  <a:lnTo>
                    <a:pt x="243827" y="9347"/>
                  </a:lnTo>
                  <a:lnTo>
                    <a:pt x="241693" y="2540"/>
                  </a:lnTo>
                  <a:lnTo>
                    <a:pt x="241261" y="1270"/>
                  </a:lnTo>
                  <a:lnTo>
                    <a:pt x="234708" y="1270"/>
                  </a:lnTo>
                  <a:lnTo>
                    <a:pt x="234276" y="2540"/>
                  </a:lnTo>
                  <a:lnTo>
                    <a:pt x="227266" y="22936"/>
                  </a:lnTo>
                  <a:lnTo>
                    <a:pt x="199097" y="102590"/>
                  </a:lnTo>
                  <a:lnTo>
                    <a:pt x="184734" y="142316"/>
                  </a:lnTo>
                  <a:lnTo>
                    <a:pt x="177342" y="162217"/>
                  </a:lnTo>
                  <a:lnTo>
                    <a:pt x="176288" y="165404"/>
                  </a:lnTo>
                  <a:lnTo>
                    <a:pt x="179679" y="164985"/>
                  </a:lnTo>
                  <a:lnTo>
                    <a:pt x="183692" y="164553"/>
                  </a:lnTo>
                  <a:lnTo>
                    <a:pt x="188353" y="164553"/>
                  </a:lnTo>
                  <a:lnTo>
                    <a:pt x="190461" y="164769"/>
                  </a:lnTo>
                  <a:lnTo>
                    <a:pt x="194271" y="165201"/>
                  </a:lnTo>
                  <a:lnTo>
                    <a:pt x="194437" y="164553"/>
                  </a:lnTo>
                  <a:lnTo>
                    <a:pt x="206222" y="122516"/>
                  </a:lnTo>
                  <a:lnTo>
                    <a:pt x="215226" y="104254"/>
                  </a:lnTo>
                  <a:lnTo>
                    <a:pt x="221576" y="104254"/>
                  </a:lnTo>
                  <a:lnTo>
                    <a:pt x="225183" y="104038"/>
                  </a:lnTo>
                  <a:lnTo>
                    <a:pt x="240626" y="104038"/>
                  </a:lnTo>
                  <a:lnTo>
                    <a:pt x="244652" y="104254"/>
                  </a:lnTo>
                  <a:lnTo>
                    <a:pt x="251421" y="104254"/>
                  </a:lnTo>
                  <a:lnTo>
                    <a:pt x="255016" y="104470"/>
                  </a:lnTo>
                  <a:lnTo>
                    <a:pt x="256286" y="109143"/>
                  </a:lnTo>
                  <a:lnTo>
                    <a:pt x="259676" y="118910"/>
                  </a:lnTo>
                  <a:lnTo>
                    <a:pt x="261366" y="124637"/>
                  </a:lnTo>
                  <a:lnTo>
                    <a:pt x="263271" y="129946"/>
                  </a:lnTo>
                  <a:lnTo>
                    <a:pt x="264972" y="135470"/>
                  </a:lnTo>
                  <a:lnTo>
                    <a:pt x="266661" y="140779"/>
                  </a:lnTo>
                  <a:lnTo>
                    <a:pt x="268351" y="145872"/>
                  </a:lnTo>
                  <a:lnTo>
                    <a:pt x="269836" y="150964"/>
                  </a:lnTo>
                  <a:lnTo>
                    <a:pt x="271106" y="155854"/>
                  </a:lnTo>
                  <a:lnTo>
                    <a:pt x="272376" y="159893"/>
                  </a:lnTo>
                  <a:lnTo>
                    <a:pt x="273227" y="163499"/>
                  </a:lnTo>
                  <a:lnTo>
                    <a:pt x="273646" y="165404"/>
                  </a:lnTo>
                  <a:lnTo>
                    <a:pt x="275551" y="164985"/>
                  </a:lnTo>
                  <a:lnTo>
                    <a:pt x="277037" y="164553"/>
                  </a:lnTo>
                  <a:lnTo>
                    <a:pt x="292481" y="164553"/>
                  </a:lnTo>
                  <a:lnTo>
                    <a:pt x="294182" y="164985"/>
                  </a:lnTo>
                  <a:lnTo>
                    <a:pt x="297776" y="165620"/>
                  </a:lnTo>
                  <a:close/>
                </a:path>
                <a:path w="650875" h="168275">
                  <a:moveTo>
                    <a:pt x="607847" y="83870"/>
                  </a:moveTo>
                  <a:lnTo>
                    <a:pt x="598868" y="41008"/>
                  </a:lnTo>
                  <a:lnTo>
                    <a:pt x="583717" y="20104"/>
                  </a:lnTo>
                  <a:lnTo>
                    <a:pt x="583717" y="83870"/>
                  </a:lnTo>
                  <a:lnTo>
                    <a:pt x="583438" y="92824"/>
                  </a:lnTo>
                  <a:lnTo>
                    <a:pt x="572706" y="132283"/>
                  </a:lnTo>
                  <a:lnTo>
                    <a:pt x="536727" y="155003"/>
                  </a:lnTo>
                  <a:lnTo>
                    <a:pt x="521284" y="155003"/>
                  </a:lnTo>
                  <a:lnTo>
                    <a:pt x="485508" y="132283"/>
                  </a:lnTo>
                  <a:lnTo>
                    <a:pt x="474776" y="92824"/>
                  </a:lnTo>
                  <a:lnTo>
                    <a:pt x="474510" y="83870"/>
                  </a:lnTo>
                  <a:lnTo>
                    <a:pt x="474776" y="74790"/>
                  </a:lnTo>
                  <a:lnTo>
                    <a:pt x="485508" y="35242"/>
                  </a:lnTo>
                  <a:lnTo>
                    <a:pt x="521284" y="12522"/>
                  </a:lnTo>
                  <a:lnTo>
                    <a:pt x="536727" y="12522"/>
                  </a:lnTo>
                  <a:lnTo>
                    <a:pt x="572706" y="35242"/>
                  </a:lnTo>
                  <a:lnTo>
                    <a:pt x="583438" y="74790"/>
                  </a:lnTo>
                  <a:lnTo>
                    <a:pt x="583717" y="83870"/>
                  </a:lnTo>
                  <a:lnTo>
                    <a:pt x="583717" y="20104"/>
                  </a:lnTo>
                  <a:lnTo>
                    <a:pt x="545617" y="1422"/>
                  </a:lnTo>
                  <a:lnTo>
                    <a:pt x="529107" y="0"/>
                  </a:lnTo>
                  <a:lnTo>
                    <a:pt x="520700" y="355"/>
                  </a:lnTo>
                  <a:lnTo>
                    <a:pt x="483895" y="12522"/>
                  </a:lnTo>
                  <a:lnTo>
                    <a:pt x="456298" y="48412"/>
                  </a:lnTo>
                  <a:lnTo>
                    <a:pt x="450380" y="83870"/>
                  </a:lnTo>
                  <a:lnTo>
                    <a:pt x="450735" y="93383"/>
                  </a:lnTo>
                  <a:lnTo>
                    <a:pt x="463156" y="133400"/>
                  </a:lnTo>
                  <a:lnTo>
                    <a:pt x="497357" y="161582"/>
                  </a:lnTo>
                  <a:lnTo>
                    <a:pt x="529107" y="166687"/>
                  </a:lnTo>
                  <a:lnTo>
                    <a:pt x="537527" y="166357"/>
                  </a:lnTo>
                  <a:lnTo>
                    <a:pt x="574141" y="155003"/>
                  </a:lnTo>
                  <a:lnTo>
                    <a:pt x="574382" y="154876"/>
                  </a:lnTo>
                  <a:lnTo>
                    <a:pt x="602132" y="119113"/>
                  </a:lnTo>
                  <a:lnTo>
                    <a:pt x="607491" y="93383"/>
                  </a:lnTo>
                  <a:lnTo>
                    <a:pt x="607847" y="83870"/>
                  </a:lnTo>
                  <a:close/>
                </a:path>
                <a:path w="650875" h="168275">
                  <a:moveTo>
                    <a:pt x="650811" y="2806"/>
                  </a:moveTo>
                  <a:lnTo>
                    <a:pt x="646188" y="2806"/>
                  </a:lnTo>
                  <a:lnTo>
                    <a:pt x="646188" y="4076"/>
                  </a:lnTo>
                  <a:lnTo>
                    <a:pt x="631088" y="4076"/>
                  </a:lnTo>
                  <a:lnTo>
                    <a:pt x="631088" y="2806"/>
                  </a:lnTo>
                  <a:lnTo>
                    <a:pt x="626541" y="2806"/>
                  </a:lnTo>
                  <a:lnTo>
                    <a:pt x="626541" y="4076"/>
                  </a:lnTo>
                  <a:lnTo>
                    <a:pt x="626656" y="5346"/>
                  </a:lnTo>
                  <a:lnTo>
                    <a:pt x="626859" y="5346"/>
                  </a:lnTo>
                  <a:lnTo>
                    <a:pt x="626859" y="12979"/>
                  </a:lnTo>
                  <a:lnTo>
                    <a:pt x="627164" y="12979"/>
                  </a:lnTo>
                  <a:lnTo>
                    <a:pt x="627164" y="20612"/>
                  </a:lnTo>
                  <a:lnTo>
                    <a:pt x="650316" y="20612"/>
                  </a:lnTo>
                  <a:lnTo>
                    <a:pt x="650316" y="12979"/>
                  </a:lnTo>
                  <a:lnTo>
                    <a:pt x="650633" y="12979"/>
                  </a:lnTo>
                  <a:lnTo>
                    <a:pt x="650633" y="5346"/>
                  </a:lnTo>
                  <a:lnTo>
                    <a:pt x="650811" y="5346"/>
                  </a:lnTo>
                  <a:lnTo>
                    <a:pt x="650811" y="4076"/>
                  </a:lnTo>
                  <a:lnTo>
                    <a:pt x="650811" y="2806"/>
                  </a:lnTo>
                  <a:close/>
                </a:path>
              </a:pathLst>
            </a:custGeom>
            <a:solidFill>
              <a:srgbClr val="243B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6270282" y="4400905"/>
              <a:ext cx="407034" cy="167005"/>
            </a:xfrm>
            <a:custGeom>
              <a:avLst/>
              <a:gdLst/>
              <a:ahLst/>
              <a:cxnLst/>
              <a:rect l="l" t="t" r="r" b="b"/>
              <a:pathLst>
                <a:path w="407034" h="167004">
                  <a:moveTo>
                    <a:pt x="80340" y="163080"/>
                  </a:moveTo>
                  <a:lnTo>
                    <a:pt x="79959" y="163080"/>
                  </a:lnTo>
                  <a:lnTo>
                    <a:pt x="79959" y="161810"/>
                  </a:lnTo>
                  <a:lnTo>
                    <a:pt x="79565" y="161810"/>
                  </a:lnTo>
                  <a:lnTo>
                    <a:pt x="79565" y="160540"/>
                  </a:lnTo>
                  <a:lnTo>
                    <a:pt x="79222" y="160540"/>
                  </a:lnTo>
                  <a:lnTo>
                    <a:pt x="79222" y="159270"/>
                  </a:lnTo>
                  <a:lnTo>
                    <a:pt x="78828" y="159270"/>
                  </a:lnTo>
                  <a:lnTo>
                    <a:pt x="78828" y="156718"/>
                  </a:lnTo>
                  <a:lnTo>
                    <a:pt x="78714" y="154178"/>
                  </a:lnTo>
                  <a:lnTo>
                    <a:pt x="78816" y="151638"/>
                  </a:lnTo>
                  <a:lnTo>
                    <a:pt x="79286" y="151638"/>
                  </a:lnTo>
                  <a:lnTo>
                    <a:pt x="79286" y="149098"/>
                  </a:lnTo>
                  <a:lnTo>
                    <a:pt x="79794" y="149098"/>
                  </a:lnTo>
                  <a:lnTo>
                    <a:pt x="79794" y="147815"/>
                  </a:lnTo>
                  <a:lnTo>
                    <a:pt x="80149" y="147815"/>
                  </a:lnTo>
                  <a:lnTo>
                    <a:pt x="80149" y="146545"/>
                  </a:lnTo>
                  <a:lnTo>
                    <a:pt x="73964" y="146545"/>
                  </a:lnTo>
                  <a:lnTo>
                    <a:pt x="73964" y="147815"/>
                  </a:lnTo>
                  <a:lnTo>
                    <a:pt x="62877" y="147815"/>
                  </a:lnTo>
                  <a:lnTo>
                    <a:pt x="62877" y="149098"/>
                  </a:lnTo>
                  <a:lnTo>
                    <a:pt x="23241" y="149098"/>
                  </a:lnTo>
                  <a:lnTo>
                    <a:pt x="23241" y="147815"/>
                  </a:lnTo>
                  <a:lnTo>
                    <a:pt x="23215" y="146545"/>
                  </a:lnTo>
                  <a:lnTo>
                    <a:pt x="23164" y="142735"/>
                  </a:lnTo>
                  <a:lnTo>
                    <a:pt x="23114" y="140182"/>
                  </a:lnTo>
                  <a:lnTo>
                    <a:pt x="23075" y="137642"/>
                  </a:lnTo>
                  <a:lnTo>
                    <a:pt x="23025" y="132549"/>
                  </a:lnTo>
                  <a:lnTo>
                    <a:pt x="22974" y="130009"/>
                  </a:lnTo>
                  <a:lnTo>
                    <a:pt x="22923" y="126199"/>
                  </a:lnTo>
                  <a:lnTo>
                    <a:pt x="22872" y="122377"/>
                  </a:lnTo>
                  <a:lnTo>
                    <a:pt x="22821" y="118567"/>
                  </a:lnTo>
                  <a:lnTo>
                    <a:pt x="22758" y="110934"/>
                  </a:lnTo>
                  <a:lnTo>
                    <a:pt x="22720" y="109651"/>
                  </a:lnTo>
                  <a:lnTo>
                    <a:pt x="22707" y="103301"/>
                  </a:lnTo>
                  <a:lnTo>
                    <a:pt x="22669" y="94399"/>
                  </a:lnTo>
                  <a:lnTo>
                    <a:pt x="22644" y="79133"/>
                  </a:lnTo>
                  <a:lnTo>
                    <a:pt x="22631" y="63868"/>
                  </a:lnTo>
                  <a:lnTo>
                    <a:pt x="22644" y="56235"/>
                  </a:lnTo>
                  <a:lnTo>
                    <a:pt x="22707" y="49872"/>
                  </a:lnTo>
                  <a:lnTo>
                    <a:pt x="22821" y="42240"/>
                  </a:lnTo>
                  <a:lnTo>
                    <a:pt x="22974" y="42240"/>
                  </a:lnTo>
                  <a:lnTo>
                    <a:pt x="22974" y="34607"/>
                  </a:lnTo>
                  <a:lnTo>
                    <a:pt x="23215" y="34607"/>
                  </a:lnTo>
                  <a:lnTo>
                    <a:pt x="23215" y="26974"/>
                  </a:lnTo>
                  <a:lnTo>
                    <a:pt x="23520" y="26974"/>
                  </a:lnTo>
                  <a:lnTo>
                    <a:pt x="23520" y="20612"/>
                  </a:lnTo>
                  <a:lnTo>
                    <a:pt x="23825" y="20612"/>
                  </a:lnTo>
                  <a:lnTo>
                    <a:pt x="23825" y="12979"/>
                  </a:lnTo>
                  <a:lnTo>
                    <a:pt x="673" y="12979"/>
                  </a:lnTo>
                  <a:lnTo>
                    <a:pt x="673" y="20612"/>
                  </a:lnTo>
                  <a:lnTo>
                    <a:pt x="927" y="20612"/>
                  </a:lnTo>
                  <a:lnTo>
                    <a:pt x="927" y="26974"/>
                  </a:lnTo>
                  <a:lnTo>
                    <a:pt x="1143" y="26974"/>
                  </a:lnTo>
                  <a:lnTo>
                    <a:pt x="1143" y="34607"/>
                  </a:lnTo>
                  <a:lnTo>
                    <a:pt x="1397" y="34607"/>
                  </a:lnTo>
                  <a:lnTo>
                    <a:pt x="1397" y="42240"/>
                  </a:lnTo>
                  <a:lnTo>
                    <a:pt x="1638" y="42240"/>
                  </a:lnTo>
                  <a:lnTo>
                    <a:pt x="1638" y="49872"/>
                  </a:lnTo>
                  <a:lnTo>
                    <a:pt x="1790" y="49872"/>
                  </a:lnTo>
                  <a:lnTo>
                    <a:pt x="1790" y="56235"/>
                  </a:lnTo>
                  <a:lnTo>
                    <a:pt x="1866" y="63868"/>
                  </a:lnTo>
                  <a:lnTo>
                    <a:pt x="1879" y="79133"/>
                  </a:lnTo>
                  <a:lnTo>
                    <a:pt x="1879" y="94399"/>
                  </a:lnTo>
                  <a:lnTo>
                    <a:pt x="1879" y="103301"/>
                  </a:lnTo>
                  <a:lnTo>
                    <a:pt x="1866" y="109651"/>
                  </a:lnTo>
                  <a:lnTo>
                    <a:pt x="1841" y="110934"/>
                  </a:lnTo>
                  <a:lnTo>
                    <a:pt x="1778" y="118567"/>
                  </a:lnTo>
                  <a:lnTo>
                    <a:pt x="1663" y="122377"/>
                  </a:lnTo>
                  <a:lnTo>
                    <a:pt x="1562" y="126199"/>
                  </a:lnTo>
                  <a:lnTo>
                    <a:pt x="1435" y="126199"/>
                  </a:lnTo>
                  <a:lnTo>
                    <a:pt x="1435" y="130009"/>
                  </a:lnTo>
                  <a:lnTo>
                    <a:pt x="1308" y="130009"/>
                  </a:lnTo>
                  <a:lnTo>
                    <a:pt x="1308" y="132549"/>
                  </a:lnTo>
                  <a:lnTo>
                    <a:pt x="1193" y="137642"/>
                  </a:lnTo>
                  <a:lnTo>
                    <a:pt x="1092" y="140182"/>
                  </a:lnTo>
                  <a:lnTo>
                    <a:pt x="1016" y="142735"/>
                  </a:lnTo>
                  <a:lnTo>
                    <a:pt x="901" y="146545"/>
                  </a:lnTo>
                  <a:lnTo>
                    <a:pt x="812" y="147815"/>
                  </a:lnTo>
                  <a:lnTo>
                    <a:pt x="762" y="149098"/>
                  </a:lnTo>
                  <a:lnTo>
                    <a:pt x="673" y="151638"/>
                  </a:lnTo>
                  <a:lnTo>
                    <a:pt x="571" y="154178"/>
                  </a:lnTo>
                  <a:lnTo>
                    <a:pt x="469" y="156718"/>
                  </a:lnTo>
                  <a:lnTo>
                    <a:pt x="355" y="159270"/>
                  </a:lnTo>
                  <a:lnTo>
                    <a:pt x="266" y="160540"/>
                  </a:lnTo>
                  <a:lnTo>
                    <a:pt x="203" y="161810"/>
                  </a:lnTo>
                  <a:lnTo>
                    <a:pt x="114" y="163080"/>
                  </a:lnTo>
                  <a:lnTo>
                    <a:pt x="0" y="164350"/>
                  </a:lnTo>
                  <a:lnTo>
                    <a:pt x="2184" y="164350"/>
                  </a:lnTo>
                  <a:lnTo>
                    <a:pt x="2184" y="163080"/>
                  </a:lnTo>
                  <a:lnTo>
                    <a:pt x="77800" y="163080"/>
                  </a:lnTo>
                  <a:lnTo>
                    <a:pt x="77800" y="164350"/>
                  </a:lnTo>
                  <a:lnTo>
                    <a:pt x="80340" y="164350"/>
                  </a:lnTo>
                  <a:lnTo>
                    <a:pt x="80340" y="163080"/>
                  </a:lnTo>
                  <a:close/>
                </a:path>
                <a:path w="407034" h="167004">
                  <a:moveTo>
                    <a:pt x="170307" y="163080"/>
                  </a:moveTo>
                  <a:lnTo>
                    <a:pt x="170014" y="163080"/>
                  </a:lnTo>
                  <a:lnTo>
                    <a:pt x="170014" y="161810"/>
                  </a:lnTo>
                  <a:lnTo>
                    <a:pt x="169722" y="161810"/>
                  </a:lnTo>
                  <a:lnTo>
                    <a:pt x="169722" y="160540"/>
                  </a:lnTo>
                  <a:lnTo>
                    <a:pt x="169379" y="160540"/>
                  </a:lnTo>
                  <a:lnTo>
                    <a:pt x="169379" y="159270"/>
                  </a:lnTo>
                  <a:lnTo>
                    <a:pt x="168910" y="159270"/>
                  </a:lnTo>
                  <a:lnTo>
                    <a:pt x="168910" y="156718"/>
                  </a:lnTo>
                  <a:lnTo>
                    <a:pt x="168668" y="156718"/>
                  </a:lnTo>
                  <a:lnTo>
                    <a:pt x="168668" y="154178"/>
                  </a:lnTo>
                  <a:lnTo>
                    <a:pt x="168871" y="154178"/>
                  </a:lnTo>
                  <a:lnTo>
                    <a:pt x="168871" y="151638"/>
                  </a:lnTo>
                  <a:lnTo>
                    <a:pt x="169456" y="151638"/>
                  </a:lnTo>
                  <a:lnTo>
                    <a:pt x="169456" y="149098"/>
                  </a:lnTo>
                  <a:lnTo>
                    <a:pt x="169900" y="149098"/>
                  </a:lnTo>
                  <a:lnTo>
                    <a:pt x="169900" y="147815"/>
                  </a:lnTo>
                  <a:lnTo>
                    <a:pt x="170167" y="147815"/>
                  </a:lnTo>
                  <a:lnTo>
                    <a:pt x="170167" y="146545"/>
                  </a:lnTo>
                  <a:lnTo>
                    <a:pt x="163918" y="146545"/>
                  </a:lnTo>
                  <a:lnTo>
                    <a:pt x="163918" y="147815"/>
                  </a:lnTo>
                  <a:lnTo>
                    <a:pt x="152831" y="147815"/>
                  </a:lnTo>
                  <a:lnTo>
                    <a:pt x="152831" y="149098"/>
                  </a:lnTo>
                  <a:lnTo>
                    <a:pt x="113207" y="149098"/>
                  </a:lnTo>
                  <a:lnTo>
                    <a:pt x="113207" y="147815"/>
                  </a:lnTo>
                  <a:lnTo>
                    <a:pt x="113207" y="146545"/>
                  </a:lnTo>
                  <a:lnTo>
                    <a:pt x="113182" y="141465"/>
                  </a:lnTo>
                  <a:lnTo>
                    <a:pt x="113131" y="132549"/>
                  </a:lnTo>
                  <a:lnTo>
                    <a:pt x="113030" y="126199"/>
                  </a:lnTo>
                  <a:lnTo>
                    <a:pt x="112966" y="123647"/>
                  </a:lnTo>
                  <a:lnTo>
                    <a:pt x="112903" y="118567"/>
                  </a:lnTo>
                  <a:lnTo>
                    <a:pt x="112826" y="113474"/>
                  </a:lnTo>
                  <a:lnTo>
                    <a:pt x="112788" y="110934"/>
                  </a:lnTo>
                  <a:lnTo>
                    <a:pt x="112763" y="103301"/>
                  </a:lnTo>
                  <a:lnTo>
                    <a:pt x="112725" y="90576"/>
                  </a:lnTo>
                  <a:lnTo>
                    <a:pt x="112649" y="77851"/>
                  </a:lnTo>
                  <a:lnTo>
                    <a:pt x="112598" y="63868"/>
                  </a:lnTo>
                  <a:lnTo>
                    <a:pt x="112598" y="56235"/>
                  </a:lnTo>
                  <a:lnTo>
                    <a:pt x="112674" y="49872"/>
                  </a:lnTo>
                  <a:lnTo>
                    <a:pt x="112826" y="49872"/>
                  </a:lnTo>
                  <a:lnTo>
                    <a:pt x="112826" y="42240"/>
                  </a:lnTo>
                  <a:lnTo>
                    <a:pt x="113068" y="42240"/>
                  </a:lnTo>
                  <a:lnTo>
                    <a:pt x="113068" y="34607"/>
                  </a:lnTo>
                  <a:lnTo>
                    <a:pt x="113322" y="34607"/>
                  </a:lnTo>
                  <a:lnTo>
                    <a:pt x="113322" y="26974"/>
                  </a:lnTo>
                  <a:lnTo>
                    <a:pt x="113538" y="26974"/>
                  </a:lnTo>
                  <a:lnTo>
                    <a:pt x="113538" y="20612"/>
                  </a:lnTo>
                  <a:lnTo>
                    <a:pt x="113792" y="20612"/>
                  </a:lnTo>
                  <a:lnTo>
                    <a:pt x="113792" y="12979"/>
                  </a:lnTo>
                  <a:lnTo>
                    <a:pt x="114096" y="12979"/>
                  </a:lnTo>
                  <a:lnTo>
                    <a:pt x="114096" y="5346"/>
                  </a:lnTo>
                  <a:lnTo>
                    <a:pt x="114300" y="5346"/>
                  </a:lnTo>
                  <a:lnTo>
                    <a:pt x="114300" y="4076"/>
                  </a:lnTo>
                  <a:lnTo>
                    <a:pt x="114414" y="2806"/>
                  </a:lnTo>
                  <a:lnTo>
                    <a:pt x="109867" y="2806"/>
                  </a:lnTo>
                  <a:lnTo>
                    <a:pt x="109867" y="4076"/>
                  </a:lnTo>
                  <a:lnTo>
                    <a:pt x="94767" y="4076"/>
                  </a:lnTo>
                  <a:lnTo>
                    <a:pt x="94767" y="2806"/>
                  </a:lnTo>
                  <a:lnTo>
                    <a:pt x="90144" y="2806"/>
                  </a:lnTo>
                  <a:lnTo>
                    <a:pt x="90144" y="4076"/>
                  </a:lnTo>
                  <a:lnTo>
                    <a:pt x="90144" y="5346"/>
                  </a:lnTo>
                  <a:lnTo>
                    <a:pt x="90309" y="5346"/>
                  </a:lnTo>
                  <a:lnTo>
                    <a:pt x="90309" y="12979"/>
                  </a:lnTo>
                  <a:lnTo>
                    <a:pt x="90639" y="12979"/>
                  </a:lnTo>
                  <a:lnTo>
                    <a:pt x="90639" y="20612"/>
                  </a:lnTo>
                  <a:lnTo>
                    <a:pt x="90944" y="20612"/>
                  </a:lnTo>
                  <a:lnTo>
                    <a:pt x="90944" y="26974"/>
                  </a:lnTo>
                  <a:lnTo>
                    <a:pt x="91249" y="26974"/>
                  </a:lnTo>
                  <a:lnTo>
                    <a:pt x="91249" y="34607"/>
                  </a:lnTo>
                  <a:lnTo>
                    <a:pt x="91490" y="34607"/>
                  </a:lnTo>
                  <a:lnTo>
                    <a:pt x="91490" y="42240"/>
                  </a:lnTo>
                  <a:lnTo>
                    <a:pt x="91643" y="42240"/>
                  </a:lnTo>
                  <a:lnTo>
                    <a:pt x="91643" y="49872"/>
                  </a:lnTo>
                  <a:lnTo>
                    <a:pt x="91757" y="56235"/>
                  </a:lnTo>
                  <a:lnTo>
                    <a:pt x="91821" y="63868"/>
                  </a:lnTo>
                  <a:lnTo>
                    <a:pt x="91833" y="77851"/>
                  </a:lnTo>
                  <a:lnTo>
                    <a:pt x="91833" y="90576"/>
                  </a:lnTo>
                  <a:lnTo>
                    <a:pt x="91833" y="103301"/>
                  </a:lnTo>
                  <a:lnTo>
                    <a:pt x="91821" y="110934"/>
                  </a:lnTo>
                  <a:lnTo>
                    <a:pt x="91782" y="113474"/>
                  </a:lnTo>
                  <a:lnTo>
                    <a:pt x="91732" y="118567"/>
                  </a:lnTo>
                  <a:lnTo>
                    <a:pt x="91655" y="123647"/>
                  </a:lnTo>
                  <a:lnTo>
                    <a:pt x="91579" y="126199"/>
                  </a:lnTo>
                  <a:lnTo>
                    <a:pt x="91490" y="132549"/>
                  </a:lnTo>
                  <a:lnTo>
                    <a:pt x="91236" y="132549"/>
                  </a:lnTo>
                  <a:lnTo>
                    <a:pt x="91236" y="141465"/>
                  </a:lnTo>
                  <a:lnTo>
                    <a:pt x="90932" y="141465"/>
                  </a:lnTo>
                  <a:lnTo>
                    <a:pt x="90932" y="146545"/>
                  </a:lnTo>
                  <a:lnTo>
                    <a:pt x="90792" y="146545"/>
                  </a:lnTo>
                  <a:lnTo>
                    <a:pt x="90792" y="147815"/>
                  </a:lnTo>
                  <a:lnTo>
                    <a:pt x="90728" y="149098"/>
                  </a:lnTo>
                  <a:lnTo>
                    <a:pt x="90639" y="151638"/>
                  </a:lnTo>
                  <a:lnTo>
                    <a:pt x="90525" y="154178"/>
                  </a:lnTo>
                  <a:lnTo>
                    <a:pt x="90424" y="156718"/>
                  </a:lnTo>
                  <a:lnTo>
                    <a:pt x="90309" y="159270"/>
                  </a:lnTo>
                  <a:lnTo>
                    <a:pt x="90220" y="160540"/>
                  </a:lnTo>
                  <a:lnTo>
                    <a:pt x="90157" y="161810"/>
                  </a:lnTo>
                  <a:lnTo>
                    <a:pt x="90144" y="163080"/>
                  </a:lnTo>
                  <a:lnTo>
                    <a:pt x="90144" y="164350"/>
                  </a:lnTo>
                  <a:lnTo>
                    <a:pt x="92151" y="164350"/>
                  </a:lnTo>
                  <a:lnTo>
                    <a:pt x="92151" y="163080"/>
                  </a:lnTo>
                  <a:lnTo>
                    <a:pt x="167754" y="163080"/>
                  </a:lnTo>
                  <a:lnTo>
                    <a:pt x="167754" y="164350"/>
                  </a:lnTo>
                  <a:lnTo>
                    <a:pt x="170307" y="164350"/>
                  </a:lnTo>
                  <a:lnTo>
                    <a:pt x="170307" y="163080"/>
                  </a:lnTo>
                  <a:close/>
                </a:path>
                <a:path w="407034" h="167004">
                  <a:moveTo>
                    <a:pt x="265391" y="146088"/>
                  </a:moveTo>
                  <a:lnTo>
                    <a:pt x="262001" y="146723"/>
                  </a:lnTo>
                  <a:lnTo>
                    <a:pt x="258622" y="147574"/>
                  </a:lnTo>
                  <a:lnTo>
                    <a:pt x="254381" y="147993"/>
                  </a:lnTo>
                  <a:lnTo>
                    <a:pt x="244652" y="148844"/>
                  </a:lnTo>
                  <a:lnTo>
                    <a:pt x="239356" y="149059"/>
                  </a:lnTo>
                  <a:lnTo>
                    <a:pt x="222846" y="149694"/>
                  </a:lnTo>
                  <a:lnTo>
                    <a:pt x="203161" y="149694"/>
                  </a:lnTo>
                  <a:lnTo>
                    <a:pt x="202958" y="146939"/>
                  </a:lnTo>
                  <a:lnTo>
                    <a:pt x="202958" y="143319"/>
                  </a:lnTo>
                  <a:lnTo>
                    <a:pt x="202742" y="138861"/>
                  </a:lnTo>
                  <a:lnTo>
                    <a:pt x="202742" y="88963"/>
                  </a:lnTo>
                  <a:lnTo>
                    <a:pt x="202958" y="88112"/>
                  </a:lnTo>
                  <a:lnTo>
                    <a:pt x="202958" y="86423"/>
                  </a:lnTo>
                  <a:lnTo>
                    <a:pt x="208241" y="86423"/>
                  </a:lnTo>
                  <a:lnTo>
                    <a:pt x="211848" y="86626"/>
                  </a:lnTo>
                  <a:lnTo>
                    <a:pt x="221361" y="86626"/>
                  </a:lnTo>
                  <a:lnTo>
                    <a:pt x="226656" y="86842"/>
                  </a:lnTo>
                  <a:lnTo>
                    <a:pt x="231952" y="86842"/>
                  </a:lnTo>
                  <a:lnTo>
                    <a:pt x="237032" y="87058"/>
                  </a:lnTo>
                  <a:lnTo>
                    <a:pt x="242316" y="87477"/>
                  </a:lnTo>
                  <a:lnTo>
                    <a:pt x="247396" y="87693"/>
                  </a:lnTo>
                  <a:lnTo>
                    <a:pt x="252056" y="88112"/>
                  </a:lnTo>
                  <a:lnTo>
                    <a:pt x="255866" y="88544"/>
                  </a:lnTo>
                  <a:lnTo>
                    <a:pt x="258622" y="88747"/>
                  </a:lnTo>
                  <a:lnTo>
                    <a:pt x="258191" y="85991"/>
                  </a:lnTo>
                  <a:lnTo>
                    <a:pt x="257771" y="83870"/>
                  </a:lnTo>
                  <a:lnTo>
                    <a:pt x="257556" y="81749"/>
                  </a:lnTo>
                  <a:lnTo>
                    <a:pt x="257556" y="77292"/>
                  </a:lnTo>
                  <a:lnTo>
                    <a:pt x="257771" y="75158"/>
                  </a:lnTo>
                  <a:lnTo>
                    <a:pt x="258191" y="73037"/>
                  </a:lnTo>
                  <a:lnTo>
                    <a:pt x="258622" y="70281"/>
                  </a:lnTo>
                  <a:lnTo>
                    <a:pt x="256082" y="70497"/>
                  </a:lnTo>
                  <a:lnTo>
                    <a:pt x="252691" y="70916"/>
                  </a:lnTo>
                  <a:lnTo>
                    <a:pt x="245491" y="71335"/>
                  </a:lnTo>
                  <a:lnTo>
                    <a:pt x="218821" y="72618"/>
                  </a:lnTo>
                  <a:lnTo>
                    <a:pt x="213956" y="72618"/>
                  </a:lnTo>
                  <a:lnTo>
                    <a:pt x="208673" y="72821"/>
                  </a:lnTo>
                  <a:lnTo>
                    <a:pt x="202958" y="72821"/>
                  </a:lnTo>
                  <a:lnTo>
                    <a:pt x="202958" y="66459"/>
                  </a:lnTo>
                  <a:lnTo>
                    <a:pt x="202742" y="62001"/>
                  </a:lnTo>
                  <a:lnTo>
                    <a:pt x="202742" y="34175"/>
                  </a:lnTo>
                  <a:lnTo>
                    <a:pt x="202958" y="29718"/>
                  </a:lnTo>
                  <a:lnTo>
                    <a:pt x="203161" y="25895"/>
                  </a:lnTo>
                  <a:lnTo>
                    <a:pt x="203593" y="17830"/>
                  </a:lnTo>
                  <a:lnTo>
                    <a:pt x="210146" y="17830"/>
                  </a:lnTo>
                  <a:lnTo>
                    <a:pt x="215861" y="18046"/>
                  </a:lnTo>
                  <a:lnTo>
                    <a:pt x="220522" y="18046"/>
                  </a:lnTo>
                  <a:lnTo>
                    <a:pt x="225806" y="18465"/>
                  </a:lnTo>
                  <a:lnTo>
                    <a:pt x="230682" y="18681"/>
                  </a:lnTo>
                  <a:lnTo>
                    <a:pt x="235127" y="18897"/>
                  </a:lnTo>
                  <a:lnTo>
                    <a:pt x="239572" y="19316"/>
                  </a:lnTo>
                  <a:lnTo>
                    <a:pt x="244017" y="19532"/>
                  </a:lnTo>
                  <a:lnTo>
                    <a:pt x="247827" y="19748"/>
                  </a:lnTo>
                  <a:lnTo>
                    <a:pt x="251841" y="20167"/>
                  </a:lnTo>
                  <a:lnTo>
                    <a:pt x="256286" y="20383"/>
                  </a:lnTo>
                  <a:lnTo>
                    <a:pt x="261162" y="20802"/>
                  </a:lnTo>
                  <a:lnTo>
                    <a:pt x="263906" y="21018"/>
                  </a:lnTo>
                  <a:lnTo>
                    <a:pt x="263271" y="18249"/>
                  </a:lnTo>
                  <a:lnTo>
                    <a:pt x="262851" y="16129"/>
                  </a:lnTo>
                  <a:lnTo>
                    <a:pt x="262636" y="14008"/>
                  </a:lnTo>
                  <a:lnTo>
                    <a:pt x="262636" y="9766"/>
                  </a:lnTo>
                  <a:lnTo>
                    <a:pt x="262851" y="7632"/>
                  </a:lnTo>
                  <a:lnTo>
                    <a:pt x="263271" y="5511"/>
                  </a:lnTo>
                  <a:lnTo>
                    <a:pt x="263906" y="2971"/>
                  </a:lnTo>
                  <a:lnTo>
                    <a:pt x="261366" y="2971"/>
                  </a:lnTo>
                  <a:lnTo>
                    <a:pt x="254381" y="3390"/>
                  </a:lnTo>
                  <a:lnTo>
                    <a:pt x="247827" y="3606"/>
                  </a:lnTo>
                  <a:lnTo>
                    <a:pt x="241046" y="3822"/>
                  </a:lnTo>
                  <a:lnTo>
                    <a:pt x="234492" y="4025"/>
                  </a:lnTo>
                  <a:lnTo>
                    <a:pt x="227711" y="4241"/>
                  </a:lnTo>
                  <a:lnTo>
                    <a:pt x="214172" y="4241"/>
                  </a:lnTo>
                  <a:lnTo>
                    <a:pt x="187083" y="3390"/>
                  </a:lnTo>
                  <a:lnTo>
                    <a:pt x="180301" y="2971"/>
                  </a:lnTo>
                  <a:lnTo>
                    <a:pt x="177977" y="2971"/>
                  </a:lnTo>
                  <a:lnTo>
                    <a:pt x="179743" y="41630"/>
                  </a:lnTo>
                  <a:lnTo>
                    <a:pt x="180098" y="63906"/>
                  </a:lnTo>
                  <a:lnTo>
                    <a:pt x="180098" y="103187"/>
                  </a:lnTo>
                  <a:lnTo>
                    <a:pt x="178193" y="161582"/>
                  </a:lnTo>
                  <a:lnTo>
                    <a:pt x="177977" y="163918"/>
                  </a:lnTo>
                  <a:lnTo>
                    <a:pt x="180301" y="163703"/>
                  </a:lnTo>
                  <a:lnTo>
                    <a:pt x="187286" y="163499"/>
                  </a:lnTo>
                  <a:lnTo>
                    <a:pt x="194068" y="163283"/>
                  </a:lnTo>
                  <a:lnTo>
                    <a:pt x="248881" y="163283"/>
                  </a:lnTo>
                  <a:lnTo>
                    <a:pt x="262432" y="163703"/>
                  </a:lnTo>
                  <a:lnTo>
                    <a:pt x="265391" y="163918"/>
                  </a:lnTo>
                  <a:lnTo>
                    <a:pt x="264541" y="161163"/>
                  </a:lnTo>
                  <a:lnTo>
                    <a:pt x="264121" y="159893"/>
                  </a:lnTo>
                  <a:lnTo>
                    <a:pt x="263906" y="158191"/>
                  </a:lnTo>
                  <a:lnTo>
                    <a:pt x="263906" y="152450"/>
                  </a:lnTo>
                  <a:lnTo>
                    <a:pt x="264121" y="151180"/>
                  </a:lnTo>
                  <a:lnTo>
                    <a:pt x="264121" y="150114"/>
                  </a:lnTo>
                  <a:lnTo>
                    <a:pt x="264541" y="149275"/>
                  </a:lnTo>
                  <a:lnTo>
                    <a:pt x="265391" y="146088"/>
                  </a:lnTo>
                  <a:close/>
                </a:path>
                <a:path w="407034" h="167004">
                  <a:moveTo>
                    <a:pt x="406984" y="14439"/>
                  </a:moveTo>
                  <a:lnTo>
                    <a:pt x="405295" y="13589"/>
                  </a:lnTo>
                  <a:lnTo>
                    <a:pt x="402755" y="12103"/>
                  </a:lnTo>
                  <a:lnTo>
                    <a:pt x="399999" y="10617"/>
                  </a:lnTo>
                  <a:lnTo>
                    <a:pt x="359156" y="0"/>
                  </a:lnTo>
                  <a:lnTo>
                    <a:pt x="351955" y="0"/>
                  </a:lnTo>
                  <a:lnTo>
                    <a:pt x="311175" y="8788"/>
                  </a:lnTo>
                  <a:lnTo>
                    <a:pt x="279146" y="41008"/>
                  </a:lnTo>
                  <a:lnTo>
                    <a:pt x="270052" y="83654"/>
                  </a:lnTo>
                  <a:lnTo>
                    <a:pt x="270408" y="93560"/>
                  </a:lnTo>
                  <a:lnTo>
                    <a:pt x="282536" y="134188"/>
                  </a:lnTo>
                  <a:lnTo>
                    <a:pt x="317665" y="161798"/>
                  </a:lnTo>
                  <a:lnTo>
                    <a:pt x="351104" y="166687"/>
                  </a:lnTo>
                  <a:lnTo>
                    <a:pt x="355130" y="166687"/>
                  </a:lnTo>
                  <a:lnTo>
                    <a:pt x="359575" y="166471"/>
                  </a:lnTo>
                  <a:lnTo>
                    <a:pt x="364439" y="165620"/>
                  </a:lnTo>
                  <a:lnTo>
                    <a:pt x="374180" y="164350"/>
                  </a:lnTo>
                  <a:lnTo>
                    <a:pt x="383921" y="162648"/>
                  </a:lnTo>
                  <a:lnTo>
                    <a:pt x="388569" y="161582"/>
                  </a:lnTo>
                  <a:lnTo>
                    <a:pt x="393014" y="160096"/>
                  </a:lnTo>
                  <a:lnTo>
                    <a:pt x="397459" y="158826"/>
                  </a:lnTo>
                  <a:lnTo>
                    <a:pt x="401053" y="157556"/>
                  </a:lnTo>
                  <a:lnTo>
                    <a:pt x="404025" y="156273"/>
                  </a:lnTo>
                  <a:lnTo>
                    <a:pt x="405295" y="155854"/>
                  </a:lnTo>
                  <a:lnTo>
                    <a:pt x="405295" y="148209"/>
                  </a:lnTo>
                  <a:lnTo>
                    <a:pt x="405079" y="145237"/>
                  </a:lnTo>
                  <a:lnTo>
                    <a:pt x="405079" y="127127"/>
                  </a:lnTo>
                  <a:lnTo>
                    <a:pt x="405104" y="119278"/>
                  </a:lnTo>
                  <a:lnTo>
                    <a:pt x="405168" y="112306"/>
                  </a:lnTo>
                  <a:lnTo>
                    <a:pt x="405295" y="106159"/>
                  </a:lnTo>
                  <a:lnTo>
                    <a:pt x="405295" y="98729"/>
                  </a:lnTo>
                  <a:lnTo>
                    <a:pt x="405498" y="93218"/>
                  </a:lnTo>
                  <a:lnTo>
                    <a:pt x="405930" y="89814"/>
                  </a:lnTo>
                  <a:lnTo>
                    <a:pt x="406133" y="86842"/>
                  </a:lnTo>
                  <a:lnTo>
                    <a:pt x="403174" y="87693"/>
                  </a:lnTo>
                  <a:lnTo>
                    <a:pt x="401904" y="88112"/>
                  </a:lnTo>
                  <a:lnTo>
                    <a:pt x="399364" y="88544"/>
                  </a:lnTo>
                  <a:lnTo>
                    <a:pt x="397891" y="88747"/>
                  </a:lnTo>
                  <a:lnTo>
                    <a:pt x="391960" y="88747"/>
                  </a:lnTo>
                  <a:lnTo>
                    <a:pt x="389001" y="88328"/>
                  </a:lnTo>
                  <a:lnTo>
                    <a:pt x="385610" y="87693"/>
                  </a:lnTo>
                  <a:lnTo>
                    <a:pt x="383070" y="87058"/>
                  </a:lnTo>
                  <a:lnTo>
                    <a:pt x="383286" y="89814"/>
                  </a:lnTo>
                  <a:lnTo>
                    <a:pt x="383489" y="94703"/>
                  </a:lnTo>
                  <a:lnTo>
                    <a:pt x="383705" y="99796"/>
                  </a:lnTo>
                  <a:lnTo>
                    <a:pt x="384124" y="110413"/>
                  </a:lnTo>
                  <a:lnTo>
                    <a:pt x="384124" y="139077"/>
                  </a:lnTo>
                  <a:lnTo>
                    <a:pt x="383921" y="143116"/>
                  </a:lnTo>
                  <a:lnTo>
                    <a:pt x="383921" y="147358"/>
                  </a:lnTo>
                  <a:lnTo>
                    <a:pt x="361899" y="153301"/>
                  </a:lnTo>
                  <a:lnTo>
                    <a:pt x="358724" y="153733"/>
                  </a:lnTo>
                  <a:lnTo>
                    <a:pt x="343700" y="153733"/>
                  </a:lnTo>
                  <a:lnTo>
                    <a:pt x="335445" y="152247"/>
                  </a:lnTo>
                  <a:lnTo>
                    <a:pt x="328256" y="148844"/>
                  </a:lnTo>
                  <a:lnTo>
                    <a:pt x="320840" y="145656"/>
                  </a:lnTo>
                  <a:lnTo>
                    <a:pt x="298196" y="113169"/>
                  </a:lnTo>
                  <a:lnTo>
                    <a:pt x="294170" y="83654"/>
                  </a:lnTo>
                  <a:lnTo>
                    <a:pt x="294449" y="74701"/>
                  </a:lnTo>
                  <a:lnTo>
                    <a:pt x="305816" y="35242"/>
                  </a:lnTo>
                  <a:lnTo>
                    <a:pt x="343916" y="12522"/>
                  </a:lnTo>
                  <a:lnTo>
                    <a:pt x="357035" y="12522"/>
                  </a:lnTo>
                  <a:lnTo>
                    <a:pt x="361696" y="13157"/>
                  </a:lnTo>
                  <a:lnTo>
                    <a:pt x="370586" y="15709"/>
                  </a:lnTo>
                  <a:lnTo>
                    <a:pt x="374599" y="17195"/>
                  </a:lnTo>
                  <a:lnTo>
                    <a:pt x="378206" y="19316"/>
                  </a:lnTo>
                  <a:lnTo>
                    <a:pt x="381800" y="21234"/>
                  </a:lnTo>
                  <a:lnTo>
                    <a:pt x="395986" y="34823"/>
                  </a:lnTo>
                  <a:lnTo>
                    <a:pt x="401485" y="34823"/>
                  </a:lnTo>
                  <a:lnTo>
                    <a:pt x="401485" y="33121"/>
                  </a:lnTo>
                  <a:lnTo>
                    <a:pt x="401904" y="30365"/>
                  </a:lnTo>
                  <a:lnTo>
                    <a:pt x="402323" y="27381"/>
                  </a:lnTo>
                  <a:lnTo>
                    <a:pt x="403174" y="23990"/>
                  </a:lnTo>
                  <a:lnTo>
                    <a:pt x="404025" y="20802"/>
                  </a:lnTo>
                  <a:lnTo>
                    <a:pt x="405079" y="18249"/>
                  </a:lnTo>
                  <a:lnTo>
                    <a:pt x="406133" y="16344"/>
                  </a:lnTo>
                  <a:lnTo>
                    <a:pt x="406984" y="14439"/>
                  </a:lnTo>
                  <a:close/>
                </a:path>
              </a:pathLst>
            </a:custGeom>
            <a:solidFill>
              <a:srgbClr val="243B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5952147" y="4365231"/>
              <a:ext cx="826769" cy="233679"/>
            </a:xfrm>
            <a:custGeom>
              <a:avLst/>
              <a:gdLst/>
              <a:ahLst/>
              <a:cxnLst/>
              <a:rect l="l" t="t" r="r" b="b"/>
              <a:pathLst>
                <a:path w="826770" h="233679">
                  <a:moveTo>
                    <a:pt x="154292" y="16129"/>
                  </a:moveTo>
                  <a:lnTo>
                    <a:pt x="113106" y="1104"/>
                  </a:lnTo>
                  <a:lnTo>
                    <a:pt x="96939" y="0"/>
                  </a:lnTo>
                  <a:lnTo>
                    <a:pt x="86410" y="508"/>
                  </a:lnTo>
                  <a:lnTo>
                    <a:pt x="48996" y="12369"/>
                  </a:lnTo>
                  <a:lnTo>
                    <a:pt x="20891" y="38912"/>
                  </a:lnTo>
                  <a:lnTo>
                    <a:pt x="4025" y="78955"/>
                  </a:lnTo>
                  <a:lnTo>
                    <a:pt x="0" y="116992"/>
                  </a:lnTo>
                  <a:lnTo>
                    <a:pt x="444" y="130454"/>
                  </a:lnTo>
                  <a:lnTo>
                    <a:pt x="11049" y="176872"/>
                  </a:lnTo>
                  <a:lnTo>
                    <a:pt x="33299" y="210248"/>
                  </a:lnTo>
                  <a:lnTo>
                    <a:pt x="74764" y="231267"/>
                  </a:lnTo>
                  <a:lnTo>
                    <a:pt x="94399" y="233146"/>
                  </a:lnTo>
                  <a:lnTo>
                    <a:pt x="100749" y="233146"/>
                  </a:lnTo>
                  <a:lnTo>
                    <a:pt x="144132" y="218922"/>
                  </a:lnTo>
                  <a:lnTo>
                    <a:pt x="148374" y="215099"/>
                  </a:lnTo>
                  <a:lnTo>
                    <a:pt x="148793" y="214668"/>
                  </a:lnTo>
                  <a:lnTo>
                    <a:pt x="151333" y="194284"/>
                  </a:lnTo>
                  <a:lnTo>
                    <a:pt x="149847" y="192163"/>
                  </a:lnTo>
                  <a:lnTo>
                    <a:pt x="148374" y="190461"/>
                  </a:lnTo>
                  <a:lnTo>
                    <a:pt x="144348" y="194500"/>
                  </a:lnTo>
                  <a:lnTo>
                    <a:pt x="141592" y="197053"/>
                  </a:lnTo>
                  <a:lnTo>
                    <a:pt x="108153" y="217220"/>
                  </a:lnTo>
                  <a:lnTo>
                    <a:pt x="102654" y="218071"/>
                  </a:lnTo>
                  <a:lnTo>
                    <a:pt x="96939" y="218071"/>
                  </a:lnTo>
                  <a:lnTo>
                    <a:pt x="58572" y="204800"/>
                  </a:lnTo>
                  <a:lnTo>
                    <a:pt x="37020" y="171767"/>
                  </a:lnTo>
                  <a:lnTo>
                    <a:pt x="29311" y="129768"/>
                  </a:lnTo>
                  <a:lnTo>
                    <a:pt x="28994" y="116992"/>
                  </a:lnTo>
                  <a:lnTo>
                    <a:pt x="29311" y="104254"/>
                  </a:lnTo>
                  <a:lnTo>
                    <a:pt x="37020" y="62433"/>
                  </a:lnTo>
                  <a:lnTo>
                    <a:pt x="58572" y="29400"/>
                  </a:lnTo>
                  <a:lnTo>
                    <a:pt x="96939" y="16129"/>
                  </a:lnTo>
                  <a:lnTo>
                    <a:pt x="102654" y="16129"/>
                  </a:lnTo>
                  <a:lnTo>
                    <a:pt x="107950" y="16979"/>
                  </a:lnTo>
                  <a:lnTo>
                    <a:pt x="117678" y="20802"/>
                  </a:lnTo>
                  <a:lnTo>
                    <a:pt x="122123" y="23355"/>
                  </a:lnTo>
                  <a:lnTo>
                    <a:pt x="125933" y="26327"/>
                  </a:lnTo>
                  <a:lnTo>
                    <a:pt x="129959" y="29083"/>
                  </a:lnTo>
                  <a:lnTo>
                    <a:pt x="144132" y="45224"/>
                  </a:lnTo>
                  <a:lnTo>
                    <a:pt x="147104" y="43738"/>
                  </a:lnTo>
                  <a:lnTo>
                    <a:pt x="148158" y="43307"/>
                  </a:lnTo>
                  <a:lnTo>
                    <a:pt x="148374" y="42252"/>
                  </a:lnTo>
                  <a:lnTo>
                    <a:pt x="149009" y="38849"/>
                  </a:lnTo>
                  <a:lnTo>
                    <a:pt x="149644" y="34607"/>
                  </a:lnTo>
                  <a:lnTo>
                    <a:pt x="151333" y="24409"/>
                  </a:lnTo>
                  <a:lnTo>
                    <a:pt x="152387" y="20383"/>
                  </a:lnTo>
                  <a:lnTo>
                    <a:pt x="153657" y="17830"/>
                  </a:lnTo>
                  <a:lnTo>
                    <a:pt x="154292" y="16129"/>
                  </a:lnTo>
                  <a:close/>
                </a:path>
                <a:path w="826770" h="233679">
                  <a:moveTo>
                    <a:pt x="725119" y="50114"/>
                  </a:moveTo>
                  <a:lnTo>
                    <a:pt x="723430" y="49263"/>
                  </a:lnTo>
                  <a:lnTo>
                    <a:pt x="720890" y="47777"/>
                  </a:lnTo>
                  <a:lnTo>
                    <a:pt x="718134" y="46291"/>
                  </a:lnTo>
                  <a:lnTo>
                    <a:pt x="677291" y="35674"/>
                  </a:lnTo>
                  <a:lnTo>
                    <a:pt x="670090" y="35674"/>
                  </a:lnTo>
                  <a:lnTo>
                    <a:pt x="629310" y="44462"/>
                  </a:lnTo>
                  <a:lnTo>
                    <a:pt x="597281" y="76682"/>
                  </a:lnTo>
                  <a:lnTo>
                    <a:pt x="588187" y="119329"/>
                  </a:lnTo>
                  <a:lnTo>
                    <a:pt x="588543" y="129235"/>
                  </a:lnTo>
                  <a:lnTo>
                    <a:pt x="600671" y="169862"/>
                  </a:lnTo>
                  <a:lnTo>
                    <a:pt x="635800" y="197472"/>
                  </a:lnTo>
                  <a:lnTo>
                    <a:pt x="669239" y="202361"/>
                  </a:lnTo>
                  <a:lnTo>
                    <a:pt x="673265" y="202361"/>
                  </a:lnTo>
                  <a:lnTo>
                    <a:pt x="677710" y="202145"/>
                  </a:lnTo>
                  <a:lnTo>
                    <a:pt x="682574" y="201295"/>
                  </a:lnTo>
                  <a:lnTo>
                    <a:pt x="692315" y="200025"/>
                  </a:lnTo>
                  <a:lnTo>
                    <a:pt x="702056" y="198323"/>
                  </a:lnTo>
                  <a:lnTo>
                    <a:pt x="706704" y="197256"/>
                  </a:lnTo>
                  <a:lnTo>
                    <a:pt x="711149" y="195770"/>
                  </a:lnTo>
                  <a:lnTo>
                    <a:pt x="715594" y="194500"/>
                  </a:lnTo>
                  <a:lnTo>
                    <a:pt x="719188" y="193230"/>
                  </a:lnTo>
                  <a:lnTo>
                    <a:pt x="722160" y="191947"/>
                  </a:lnTo>
                  <a:lnTo>
                    <a:pt x="723430" y="191528"/>
                  </a:lnTo>
                  <a:lnTo>
                    <a:pt x="723430" y="183883"/>
                  </a:lnTo>
                  <a:lnTo>
                    <a:pt x="723214" y="180911"/>
                  </a:lnTo>
                  <a:lnTo>
                    <a:pt x="723214" y="162801"/>
                  </a:lnTo>
                  <a:lnTo>
                    <a:pt x="723239" y="154952"/>
                  </a:lnTo>
                  <a:lnTo>
                    <a:pt x="723303" y="147980"/>
                  </a:lnTo>
                  <a:lnTo>
                    <a:pt x="723430" y="141833"/>
                  </a:lnTo>
                  <a:lnTo>
                    <a:pt x="723430" y="134404"/>
                  </a:lnTo>
                  <a:lnTo>
                    <a:pt x="723633" y="128892"/>
                  </a:lnTo>
                  <a:lnTo>
                    <a:pt x="724065" y="125488"/>
                  </a:lnTo>
                  <a:lnTo>
                    <a:pt x="724268" y="122516"/>
                  </a:lnTo>
                  <a:lnTo>
                    <a:pt x="721309" y="123367"/>
                  </a:lnTo>
                  <a:lnTo>
                    <a:pt x="720039" y="123786"/>
                  </a:lnTo>
                  <a:lnTo>
                    <a:pt x="717499" y="124218"/>
                  </a:lnTo>
                  <a:lnTo>
                    <a:pt x="716026" y="124421"/>
                  </a:lnTo>
                  <a:lnTo>
                    <a:pt x="710095" y="124421"/>
                  </a:lnTo>
                  <a:lnTo>
                    <a:pt x="707136" y="124002"/>
                  </a:lnTo>
                  <a:lnTo>
                    <a:pt x="703745" y="123367"/>
                  </a:lnTo>
                  <a:lnTo>
                    <a:pt x="701205" y="122732"/>
                  </a:lnTo>
                  <a:lnTo>
                    <a:pt x="701421" y="125488"/>
                  </a:lnTo>
                  <a:lnTo>
                    <a:pt x="701624" y="130378"/>
                  </a:lnTo>
                  <a:lnTo>
                    <a:pt x="701840" y="135470"/>
                  </a:lnTo>
                  <a:lnTo>
                    <a:pt x="702259" y="146088"/>
                  </a:lnTo>
                  <a:lnTo>
                    <a:pt x="702259" y="174752"/>
                  </a:lnTo>
                  <a:lnTo>
                    <a:pt x="702056" y="178790"/>
                  </a:lnTo>
                  <a:lnTo>
                    <a:pt x="702056" y="183032"/>
                  </a:lnTo>
                  <a:lnTo>
                    <a:pt x="680034" y="188976"/>
                  </a:lnTo>
                  <a:lnTo>
                    <a:pt x="676859" y="189407"/>
                  </a:lnTo>
                  <a:lnTo>
                    <a:pt x="661835" y="189407"/>
                  </a:lnTo>
                  <a:lnTo>
                    <a:pt x="653580" y="187921"/>
                  </a:lnTo>
                  <a:lnTo>
                    <a:pt x="646391" y="184518"/>
                  </a:lnTo>
                  <a:lnTo>
                    <a:pt x="638975" y="181330"/>
                  </a:lnTo>
                  <a:lnTo>
                    <a:pt x="616331" y="148844"/>
                  </a:lnTo>
                  <a:lnTo>
                    <a:pt x="612305" y="119329"/>
                  </a:lnTo>
                  <a:lnTo>
                    <a:pt x="612584" y="110375"/>
                  </a:lnTo>
                  <a:lnTo>
                    <a:pt x="623951" y="70916"/>
                  </a:lnTo>
                  <a:lnTo>
                    <a:pt x="662051" y="48196"/>
                  </a:lnTo>
                  <a:lnTo>
                    <a:pt x="675170" y="48196"/>
                  </a:lnTo>
                  <a:lnTo>
                    <a:pt x="679831" y="48831"/>
                  </a:lnTo>
                  <a:lnTo>
                    <a:pt x="688721" y="51384"/>
                  </a:lnTo>
                  <a:lnTo>
                    <a:pt x="692734" y="52870"/>
                  </a:lnTo>
                  <a:lnTo>
                    <a:pt x="696341" y="54991"/>
                  </a:lnTo>
                  <a:lnTo>
                    <a:pt x="699935" y="56908"/>
                  </a:lnTo>
                  <a:lnTo>
                    <a:pt x="714121" y="70497"/>
                  </a:lnTo>
                  <a:lnTo>
                    <a:pt x="719620" y="70497"/>
                  </a:lnTo>
                  <a:lnTo>
                    <a:pt x="719620" y="68795"/>
                  </a:lnTo>
                  <a:lnTo>
                    <a:pt x="720039" y="66040"/>
                  </a:lnTo>
                  <a:lnTo>
                    <a:pt x="720458" y="63055"/>
                  </a:lnTo>
                  <a:lnTo>
                    <a:pt x="721309" y="59664"/>
                  </a:lnTo>
                  <a:lnTo>
                    <a:pt x="722160" y="56476"/>
                  </a:lnTo>
                  <a:lnTo>
                    <a:pt x="723214" y="53924"/>
                  </a:lnTo>
                  <a:lnTo>
                    <a:pt x="724268" y="52019"/>
                  </a:lnTo>
                  <a:lnTo>
                    <a:pt x="725119" y="50114"/>
                  </a:lnTo>
                  <a:close/>
                </a:path>
                <a:path w="826770" h="233679">
                  <a:moveTo>
                    <a:pt x="826160" y="198551"/>
                  </a:moveTo>
                  <a:lnTo>
                    <a:pt x="825779" y="198551"/>
                  </a:lnTo>
                  <a:lnTo>
                    <a:pt x="825779" y="197269"/>
                  </a:lnTo>
                  <a:lnTo>
                    <a:pt x="825373" y="197269"/>
                  </a:lnTo>
                  <a:lnTo>
                    <a:pt x="825373" y="195999"/>
                  </a:lnTo>
                  <a:lnTo>
                    <a:pt x="824915" y="195999"/>
                  </a:lnTo>
                  <a:lnTo>
                    <a:pt x="824915" y="193459"/>
                  </a:lnTo>
                  <a:lnTo>
                    <a:pt x="824814" y="190919"/>
                  </a:lnTo>
                  <a:lnTo>
                    <a:pt x="824852" y="189636"/>
                  </a:lnTo>
                  <a:lnTo>
                    <a:pt x="825017" y="189636"/>
                  </a:lnTo>
                  <a:lnTo>
                    <a:pt x="825017" y="187096"/>
                  </a:lnTo>
                  <a:lnTo>
                    <a:pt x="825093" y="185826"/>
                  </a:lnTo>
                  <a:lnTo>
                    <a:pt x="825385" y="185826"/>
                  </a:lnTo>
                  <a:lnTo>
                    <a:pt x="825385" y="184556"/>
                  </a:lnTo>
                  <a:lnTo>
                    <a:pt x="825715" y="184556"/>
                  </a:lnTo>
                  <a:lnTo>
                    <a:pt x="825715" y="183286"/>
                  </a:lnTo>
                  <a:lnTo>
                    <a:pt x="826058" y="183286"/>
                  </a:lnTo>
                  <a:lnTo>
                    <a:pt x="826058" y="182003"/>
                  </a:lnTo>
                  <a:lnTo>
                    <a:pt x="822058" y="182003"/>
                  </a:lnTo>
                  <a:lnTo>
                    <a:pt x="822058" y="183286"/>
                  </a:lnTo>
                  <a:lnTo>
                    <a:pt x="812444" y="183286"/>
                  </a:lnTo>
                  <a:lnTo>
                    <a:pt x="812444" y="184556"/>
                  </a:lnTo>
                  <a:lnTo>
                    <a:pt x="788568" y="184556"/>
                  </a:lnTo>
                  <a:lnTo>
                    <a:pt x="788568" y="185826"/>
                  </a:lnTo>
                  <a:lnTo>
                    <a:pt x="764070" y="185826"/>
                  </a:lnTo>
                  <a:lnTo>
                    <a:pt x="764070" y="184556"/>
                  </a:lnTo>
                  <a:lnTo>
                    <a:pt x="764070" y="183286"/>
                  </a:lnTo>
                  <a:lnTo>
                    <a:pt x="764070" y="182003"/>
                  </a:lnTo>
                  <a:lnTo>
                    <a:pt x="763955" y="179463"/>
                  </a:lnTo>
                  <a:lnTo>
                    <a:pt x="763854" y="175653"/>
                  </a:lnTo>
                  <a:lnTo>
                    <a:pt x="763854" y="169291"/>
                  </a:lnTo>
                  <a:lnTo>
                    <a:pt x="763841" y="168021"/>
                  </a:lnTo>
                  <a:lnTo>
                    <a:pt x="763727" y="161658"/>
                  </a:lnTo>
                  <a:lnTo>
                    <a:pt x="763638" y="160388"/>
                  </a:lnTo>
                  <a:lnTo>
                    <a:pt x="763638" y="154025"/>
                  </a:lnTo>
                  <a:lnTo>
                    <a:pt x="763638" y="146392"/>
                  </a:lnTo>
                  <a:lnTo>
                    <a:pt x="763638" y="138760"/>
                  </a:lnTo>
                  <a:lnTo>
                    <a:pt x="763638" y="128587"/>
                  </a:lnTo>
                  <a:lnTo>
                    <a:pt x="763739" y="126034"/>
                  </a:lnTo>
                  <a:lnTo>
                    <a:pt x="763854" y="124764"/>
                  </a:lnTo>
                  <a:lnTo>
                    <a:pt x="763854" y="123494"/>
                  </a:lnTo>
                  <a:lnTo>
                    <a:pt x="763854" y="122224"/>
                  </a:lnTo>
                  <a:lnTo>
                    <a:pt x="801255" y="122224"/>
                  </a:lnTo>
                  <a:lnTo>
                    <a:pt x="801255" y="123494"/>
                  </a:lnTo>
                  <a:lnTo>
                    <a:pt x="816178" y="123494"/>
                  </a:lnTo>
                  <a:lnTo>
                    <a:pt x="816178" y="124764"/>
                  </a:lnTo>
                  <a:lnTo>
                    <a:pt x="819658" y="124764"/>
                  </a:lnTo>
                  <a:lnTo>
                    <a:pt x="819658" y="123494"/>
                  </a:lnTo>
                  <a:lnTo>
                    <a:pt x="819365" y="123494"/>
                  </a:lnTo>
                  <a:lnTo>
                    <a:pt x="819365" y="122224"/>
                  </a:lnTo>
                  <a:lnTo>
                    <a:pt x="818946" y="122224"/>
                  </a:lnTo>
                  <a:lnTo>
                    <a:pt x="818946" y="119684"/>
                  </a:lnTo>
                  <a:lnTo>
                    <a:pt x="818553" y="119684"/>
                  </a:lnTo>
                  <a:lnTo>
                    <a:pt x="818553" y="117132"/>
                  </a:lnTo>
                  <a:lnTo>
                    <a:pt x="818464" y="113322"/>
                  </a:lnTo>
                  <a:lnTo>
                    <a:pt x="818553" y="110769"/>
                  </a:lnTo>
                  <a:lnTo>
                    <a:pt x="818934" y="110769"/>
                  </a:lnTo>
                  <a:lnTo>
                    <a:pt x="818934" y="108229"/>
                  </a:lnTo>
                  <a:lnTo>
                    <a:pt x="819353" y="108229"/>
                  </a:lnTo>
                  <a:lnTo>
                    <a:pt x="819353" y="106959"/>
                  </a:lnTo>
                  <a:lnTo>
                    <a:pt x="819645" y="106959"/>
                  </a:lnTo>
                  <a:lnTo>
                    <a:pt x="819645" y="105689"/>
                  </a:lnTo>
                  <a:lnTo>
                    <a:pt x="815733" y="105689"/>
                  </a:lnTo>
                  <a:lnTo>
                    <a:pt x="815733" y="106959"/>
                  </a:lnTo>
                  <a:lnTo>
                    <a:pt x="795553" y="106959"/>
                  </a:lnTo>
                  <a:lnTo>
                    <a:pt x="795553" y="108229"/>
                  </a:lnTo>
                  <a:lnTo>
                    <a:pt x="763854" y="108229"/>
                  </a:lnTo>
                  <a:lnTo>
                    <a:pt x="763854" y="106959"/>
                  </a:lnTo>
                  <a:lnTo>
                    <a:pt x="763854" y="105689"/>
                  </a:lnTo>
                  <a:lnTo>
                    <a:pt x="763854" y="99326"/>
                  </a:lnTo>
                  <a:lnTo>
                    <a:pt x="763854" y="91694"/>
                  </a:lnTo>
                  <a:lnTo>
                    <a:pt x="763739" y="86601"/>
                  </a:lnTo>
                  <a:lnTo>
                    <a:pt x="763638" y="84061"/>
                  </a:lnTo>
                  <a:lnTo>
                    <a:pt x="763638" y="77698"/>
                  </a:lnTo>
                  <a:lnTo>
                    <a:pt x="763638" y="75158"/>
                  </a:lnTo>
                  <a:lnTo>
                    <a:pt x="763739" y="70065"/>
                  </a:lnTo>
                  <a:lnTo>
                    <a:pt x="763968" y="70065"/>
                  </a:lnTo>
                  <a:lnTo>
                    <a:pt x="763968" y="64985"/>
                  </a:lnTo>
                  <a:lnTo>
                    <a:pt x="764159" y="64985"/>
                  </a:lnTo>
                  <a:lnTo>
                    <a:pt x="764159" y="62433"/>
                  </a:lnTo>
                  <a:lnTo>
                    <a:pt x="764260" y="61163"/>
                  </a:lnTo>
                  <a:lnTo>
                    <a:pt x="764400" y="61163"/>
                  </a:lnTo>
                  <a:lnTo>
                    <a:pt x="764400" y="57353"/>
                  </a:lnTo>
                  <a:lnTo>
                    <a:pt x="764489" y="56070"/>
                  </a:lnTo>
                  <a:lnTo>
                    <a:pt x="764489" y="54800"/>
                  </a:lnTo>
                  <a:lnTo>
                    <a:pt x="764489" y="53530"/>
                  </a:lnTo>
                  <a:lnTo>
                    <a:pt x="787488" y="53530"/>
                  </a:lnTo>
                  <a:lnTo>
                    <a:pt x="787488" y="54800"/>
                  </a:lnTo>
                  <a:lnTo>
                    <a:pt x="809155" y="54800"/>
                  </a:lnTo>
                  <a:lnTo>
                    <a:pt x="809155" y="56070"/>
                  </a:lnTo>
                  <a:lnTo>
                    <a:pt x="824611" y="56070"/>
                  </a:lnTo>
                  <a:lnTo>
                    <a:pt x="824611" y="54800"/>
                  </a:lnTo>
                  <a:lnTo>
                    <a:pt x="824420" y="54800"/>
                  </a:lnTo>
                  <a:lnTo>
                    <a:pt x="824420" y="53530"/>
                  </a:lnTo>
                  <a:lnTo>
                    <a:pt x="824179" y="53530"/>
                  </a:lnTo>
                  <a:lnTo>
                    <a:pt x="824179" y="52260"/>
                  </a:lnTo>
                  <a:lnTo>
                    <a:pt x="823874" y="52260"/>
                  </a:lnTo>
                  <a:lnTo>
                    <a:pt x="823874" y="49720"/>
                  </a:lnTo>
                  <a:lnTo>
                    <a:pt x="823747" y="49720"/>
                  </a:lnTo>
                  <a:lnTo>
                    <a:pt x="823747" y="48437"/>
                  </a:lnTo>
                  <a:lnTo>
                    <a:pt x="823747" y="45897"/>
                  </a:lnTo>
                  <a:lnTo>
                    <a:pt x="823836" y="43357"/>
                  </a:lnTo>
                  <a:lnTo>
                    <a:pt x="824204" y="43357"/>
                  </a:lnTo>
                  <a:lnTo>
                    <a:pt x="824204" y="40805"/>
                  </a:lnTo>
                  <a:lnTo>
                    <a:pt x="824560" y="40805"/>
                  </a:lnTo>
                  <a:lnTo>
                    <a:pt x="824560" y="39535"/>
                  </a:lnTo>
                  <a:lnTo>
                    <a:pt x="824763" y="39535"/>
                  </a:lnTo>
                  <a:lnTo>
                    <a:pt x="824763" y="38265"/>
                  </a:lnTo>
                  <a:lnTo>
                    <a:pt x="818108" y="38265"/>
                  </a:lnTo>
                  <a:lnTo>
                    <a:pt x="818108" y="39535"/>
                  </a:lnTo>
                  <a:lnTo>
                    <a:pt x="745490" y="39535"/>
                  </a:lnTo>
                  <a:lnTo>
                    <a:pt x="745490" y="38265"/>
                  </a:lnTo>
                  <a:lnTo>
                    <a:pt x="739114" y="38265"/>
                  </a:lnTo>
                  <a:lnTo>
                    <a:pt x="739114" y="39535"/>
                  </a:lnTo>
                  <a:lnTo>
                    <a:pt x="739241" y="39535"/>
                  </a:lnTo>
                  <a:lnTo>
                    <a:pt x="739241" y="40805"/>
                  </a:lnTo>
                  <a:lnTo>
                    <a:pt x="739355" y="43357"/>
                  </a:lnTo>
                  <a:lnTo>
                    <a:pt x="739470" y="45897"/>
                  </a:lnTo>
                  <a:lnTo>
                    <a:pt x="739571" y="48437"/>
                  </a:lnTo>
                  <a:lnTo>
                    <a:pt x="739660" y="49720"/>
                  </a:lnTo>
                  <a:lnTo>
                    <a:pt x="739736" y="52260"/>
                  </a:lnTo>
                  <a:lnTo>
                    <a:pt x="739813" y="53530"/>
                  </a:lnTo>
                  <a:lnTo>
                    <a:pt x="739863" y="54800"/>
                  </a:lnTo>
                  <a:lnTo>
                    <a:pt x="739914" y="56070"/>
                  </a:lnTo>
                  <a:lnTo>
                    <a:pt x="739952" y="57353"/>
                  </a:lnTo>
                  <a:lnTo>
                    <a:pt x="740041" y="61163"/>
                  </a:lnTo>
                  <a:lnTo>
                    <a:pt x="740130" y="62433"/>
                  </a:lnTo>
                  <a:lnTo>
                    <a:pt x="740194" y="64985"/>
                  </a:lnTo>
                  <a:lnTo>
                    <a:pt x="740295" y="70065"/>
                  </a:lnTo>
                  <a:lnTo>
                    <a:pt x="740460" y="70065"/>
                  </a:lnTo>
                  <a:lnTo>
                    <a:pt x="740460" y="75158"/>
                  </a:lnTo>
                  <a:lnTo>
                    <a:pt x="740600" y="75158"/>
                  </a:lnTo>
                  <a:lnTo>
                    <a:pt x="740600" y="77698"/>
                  </a:lnTo>
                  <a:lnTo>
                    <a:pt x="740740" y="77698"/>
                  </a:lnTo>
                  <a:lnTo>
                    <a:pt x="740740" y="84061"/>
                  </a:lnTo>
                  <a:lnTo>
                    <a:pt x="740841" y="86601"/>
                  </a:lnTo>
                  <a:lnTo>
                    <a:pt x="740905" y="91694"/>
                  </a:lnTo>
                  <a:lnTo>
                    <a:pt x="740968" y="99326"/>
                  </a:lnTo>
                  <a:lnTo>
                    <a:pt x="740994" y="99326"/>
                  </a:lnTo>
                  <a:lnTo>
                    <a:pt x="740994" y="138760"/>
                  </a:lnTo>
                  <a:lnTo>
                    <a:pt x="740968" y="146392"/>
                  </a:lnTo>
                  <a:lnTo>
                    <a:pt x="740892" y="154025"/>
                  </a:lnTo>
                  <a:lnTo>
                    <a:pt x="740740" y="154025"/>
                  </a:lnTo>
                  <a:lnTo>
                    <a:pt x="740740" y="160388"/>
                  </a:lnTo>
                  <a:lnTo>
                    <a:pt x="740638" y="161658"/>
                  </a:lnTo>
                  <a:lnTo>
                    <a:pt x="740486" y="161658"/>
                  </a:lnTo>
                  <a:lnTo>
                    <a:pt x="740486" y="168021"/>
                  </a:lnTo>
                  <a:lnTo>
                    <a:pt x="740346" y="168021"/>
                  </a:lnTo>
                  <a:lnTo>
                    <a:pt x="740346" y="169291"/>
                  </a:lnTo>
                  <a:lnTo>
                    <a:pt x="740244" y="175653"/>
                  </a:lnTo>
                  <a:lnTo>
                    <a:pt x="740092" y="175653"/>
                  </a:lnTo>
                  <a:lnTo>
                    <a:pt x="740092" y="179463"/>
                  </a:lnTo>
                  <a:lnTo>
                    <a:pt x="739978" y="182003"/>
                  </a:lnTo>
                  <a:lnTo>
                    <a:pt x="739914" y="183286"/>
                  </a:lnTo>
                  <a:lnTo>
                    <a:pt x="739863" y="184556"/>
                  </a:lnTo>
                  <a:lnTo>
                    <a:pt x="739813" y="185826"/>
                  </a:lnTo>
                  <a:lnTo>
                    <a:pt x="739762" y="187096"/>
                  </a:lnTo>
                  <a:lnTo>
                    <a:pt x="739686" y="189636"/>
                  </a:lnTo>
                  <a:lnTo>
                    <a:pt x="739609" y="190919"/>
                  </a:lnTo>
                  <a:lnTo>
                    <a:pt x="739521" y="193459"/>
                  </a:lnTo>
                  <a:lnTo>
                    <a:pt x="739406" y="195999"/>
                  </a:lnTo>
                  <a:lnTo>
                    <a:pt x="739330" y="197269"/>
                  </a:lnTo>
                  <a:lnTo>
                    <a:pt x="739241" y="198551"/>
                  </a:lnTo>
                  <a:lnTo>
                    <a:pt x="739127" y="199821"/>
                  </a:lnTo>
                  <a:lnTo>
                    <a:pt x="747814" y="199821"/>
                  </a:lnTo>
                  <a:lnTo>
                    <a:pt x="747814" y="198551"/>
                  </a:lnTo>
                  <a:lnTo>
                    <a:pt x="816914" y="198551"/>
                  </a:lnTo>
                  <a:lnTo>
                    <a:pt x="816914" y="199821"/>
                  </a:lnTo>
                  <a:lnTo>
                    <a:pt x="826160" y="199821"/>
                  </a:lnTo>
                  <a:lnTo>
                    <a:pt x="826160" y="198551"/>
                  </a:lnTo>
                  <a:close/>
                </a:path>
              </a:pathLst>
            </a:custGeom>
            <a:solidFill>
              <a:srgbClr val="243B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object 20"/>
          <p:cNvGrpSpPr/>
          <p:nvPr/>
        </p:nvGrpSpPr>
        <p:grpSpPr>
          <a:xfrm>
            <a:off x="3072380" y="4081846"/>
            <a:ext cx="1139190" cy="640080"/>
            <a:chOff x="3072380" y="4081846"/>
            <a:chExt cx="1139190" cy="640080"/>
          </a:xfrm>
        </p:grpSpPr>
        <p:sp>
          <p:nvSpPr>
            <p:cNvPr id="21" name="object 21"/>
            <p:cNvSpPr/>
            <p:nvPr/>
          </p:nvSpPr>
          <p:spPr>
            <a:xfrm>
              <a:off x="3292500" y="4081855"/>
              <a:ext cx="265430" cy="141605"/>
            </a:xfrm>
            <a:custGeom>
              <a:avLst/>
              <a:gdLst/>
              <a:ahLst/>
              <a:cxnLst/>
              <a:rect l="l" t="t" r="r" b="b"/>
              <a:pathLst>
                <a:path w="265429" h="141604">
                  <a:moveTo>
                    <a:pt x="85293" y="89687"/>
                  </a:moveTo>
                  <a:lnTo>
                    <a:pt x="47040" y="59601"/>
                  </a:lnTo>
                  <a:lnTo>
                    <a:pt x="41884" y="57492"/>
                  </a:lnTo>
                  <a:lnTo>
                    <a:pt x="37096" y="55003"/>
                  </a:lnTo>
                  <a:lnTo>
                    <a:pt x="32512" y="52705"/>
                  </a:lnTo>
                  <a:lnTo>
                    <a:pt x="28498" y="49822"/>
                  </a:lnTo>
                  <a:lnTo>
                    <a:pt x="25438" y="46189"/>
                  </a:lnTo>
                  <a:lnTo>
                    <a:pt x="22377" y="42926"/>
                  </a:lnTo>
                  <a:lnTo>
                    <a:pt x="20650" y="38138"/>
                  </a:lnTo>
                  <a:lnTo>
                    <a:pt x="20650" y="28740"/>
                  </a:lnTo>
                  <a:lnTo>
                    <a:pt x="21424" y="25488"/>
                  </a:lnTo>
                  <a:lnTo>
                    <a:pt x="42837" y="8432"/>
                  </a:lnTo>
                  <a:lnTo>
                    <a:pt x="50292" y="8432"/>
                  </a:lnTo>
                  <a:lnTo>
                    <a:pt x="68656" y="22809"/>
                  </a:lnTo>
                  <a:lnTo>
                    <a:pt x="69608" y="24714"/>
                  </a:lnTo>
                  <a:lnTo>
                    <a:pt x="70383" y="26441"/>
                  </a:lnTo>
                  <a:lnTo>
                    <a:pt x="70573" y="26822"/>
                  </a:lnTo>
                  <a:lnTo>
                    <a:pt x="73825" y="26822"/>
                  </a:lnTo>
                  <a:lnTo>
                    <a:pt x="74015" y="26441"/>
                  </a:lnTo>
                  <a:lnTo>
                    <a:pt x="74777" y="22618"/>
                  </a:lnTo>
                  <a:lnTo>
                    <a:pt x="75539" y="19545"/>
                  </a:lnTo>
                  <a:lnTo>
                    <a:pt x="76301" y="17056"/>
                  </a:lnTo>
                  <a:lnTo>
                    <a:pt x="77266" y="14566"/>
                  </a:lnTo>
                  <a:lnTo>
                    <a:pt x="78219" y="12268"/>
                  </a:lnTo>
                  <a:lnTo>
                    <a:pt x="79362" y="10160"/>
                  </a:lnTo>
                  <a:lnTo>
                    <a:pt x="79552" y="9575"/>
                  </a:lnTo>
                  <a:lnTo>
                    <a:pt x="79171" y="9385"/>
                  </a:lnTo>
                  <a:lnTo>
                    <a:pt x="75158" y="6134"/>
                  </a:lnTo>
                  <a:lnTo>
                    <a:pt x="70573" y="3835"/>
                  </a:lnTo>
                  <a:lnTo>
                    <a:pt x="65786" y="2298"/>
                  </a:lnTo>
                  <a:lnTo>
                    <a:pt x="60820" y="762"/>
                  </a:lnTo>
                  <a:lnTo>
                    <a:pt x="55270" y="0"/>
                  </a:lnTo>
                  <a:lnTo>
                    <a:pt x="41694" y="0"/>
                  </a:lnTo>
                  <a:lnTo>
                    <a:pt x="15875" y="10541"/>
                  </a:lnTo>
                  <a:lnTo>
                    <a:pt x="11861" y="13792"/>
                  </a:lnTo>
                  <a:lnTo>
                    <a:pt x="8801" y="17818"/>
                  </a:lnTo>
                  <a:lnTo>
                    <a:pt x="4584" y="27025"/>
                  </a:lnTo>
                  <a:lnTo>
                    <a:pt x="3632" y="32004"/>
                  </a:lnTo>
                  <a:lnTo>
                    <a:pt x="3632" y="45415"/>
                  </a:lnTo>
                  <a:lnTo>
                    <a:pt x="5168" y="51739"/>
                  </a:lnTo>
                  <a:lnTo>
                    <a:pt x="8420" y="56337"/>
                  </a:lnTo>
                  <a:lnTo>
                    <a:pt x="11671" y="61137"/>
                  </a:lnTo>
                  <a:lnTo>
                    <a:pt x="15875" y="64973"/>
                  </a:lnTo>
                  <a:lnTo>
                    <a:pt x="20650" y="67843"/>
                  </a:lnTo>
                  <a:lnTo>
                    <a:pt x="25438" y="70904"/>
                  </a:lnTo>
                  <a:lnTo>
                    <a:pt x="30594" y="73406"/>
                  </a:lnTo>
                  <a:lnTo>
                    <a:pt x="41694" y="77228"/>
                  </a:lnTo>
                  <a:lnTo>
                    <a:pt x="46850" y="79336"/>
                  </a:lnTo>
                  <a:lnTo>
                    <a:pt x="68084" y="98501"/>
                  </a:lnTo>
                  <a:lnTo>
                    <a:pt x="68084" y="108280"/>
                  </a:lnTo>
                  <a:lnTo>
                    <a:pt x="51257" y="129933"/>
                  </a:lnTo>
                  <a:lnTo>
                    <a:pt x="47815" y="131470"/>
                  </a:lnTo>
                  <a:lnTo>
                    <a:pt x="43789" y="132232"/>
                  </a:lnTo>
                  <a:lnTo>
                    <a:pt x="35001" y="132232"/>
                  </a:lnTo>
                  <a:lnTo>
                    <a:pt x="31165" y="131660"/>
                  </a:lnTo>
                  <a:lnTo>
                    <a:pt x="27724" y="130327"/>
                  </a:lnTo>
                  <a:lnTo>
                    <a:pt x="24091" y="129171"/>
                  </a:lnTo>
                  <a:lnTo>
                    <a:pt x="7645" y="112115"/>
                  </a:lnTo>
                  <a:lnTo>
                    <a:pt x="7454" y="111734"/>
                  </a:lnTo>
                  <a:lnTo>
                    <a:pt x="4013" y="111734"/>
                  </a:lnTo>
                  <a:lnTo>
                    <a:pt x="4013" y="112306"/>
                  </a:lnTo>
                  <a:lnTo>
                    <a:pt x="3632" y="116141"/>
                  </a:lnTo>
                  <a:lnTo>
                    <a:pt x="3060" y="119202"/>
                  </a:lnTo>
                  <a:lnTo>
                    <a:pt x="2679" y="121500"/>
                  </a:lnTo>
                  <a:lnTo>
                    <a:pt x="2298" y="124002"/>
                  </a:lnTo>
                  <a:lnTo>
                    <a:pt x="1333" y="126682"/>
                  </a:lnTo>
                  <a:lnTo>
                    <a:pt x="190" y="129552"/>
                  </a:lnTo>
                  <a:lnTo>
                    <a:pt x="0" y="129933"/>
                  </a:lnTo>
                  <a:lnTo>
                    <a:pt x="381" y="130327"/>
                  </a:lnTo>
                  <a:lnTo>
                    <a:pt x="26009" y="141058"/>
                  </a:lnTo>
                  <a:lnTo>
                    <a:pt x="42456" y="141058"/>
                  </a:lnTo>
                  <a:lnTo>
                    <a:pt x="79552" y="119583"/>
                  </a:lnTo>
                  <a:lnTo>
                    <a:pt x="85293" y="102920"/>
                  </a:lnTo>
                  <a:lnTo>
                    <a:pt x="85293" y="89687"/>
                  </a:lnTo>
                  <a:close/>
                </a:path>
                <a:path w="265429" h="141604">
                  <a:moveTo>
                    <a:pt x="179387" y="127825"/>
                  </a:moveTo>
                  <a:lnTo>
                    <a:pt x="178816" y="126873"/>
                  </a:lnTo>
                  <a:lnTo>
                    <a:pt x="177190" y="123799"/>
                  </a:lnTo>
                  <a:lnTo>
                    <a:pt x="175945" y="121691"/>
                  </a:lnTo>
                  <a:lnTo>
                    <a:pt x="174409" y="118630"/>
                  </a:lnTo>
                  <a:lnTo>
                    <a:pt x="170967" y="110578"/>
                  </a:lnTo>
                  <a:lnTo>
                    <a:pt x="168871" y="105981"/>
                  </a:lnTo>
                  <a:lnTo>
                    <a:pt x="166789" y="100876"/>
                  </a:lnTo>
                  <a:lnTo>
                    <a:pt x="162839" y="91986"/>
                  </a:lnTo>
                  <a:lnTo>
                    <a:pt x="161988" y="90068"/>
                  </a:lnTo>
                  <a:lnTo>
                    <a:pt x="158457" y="81635"/>
                  </a:lnTo>
                  <a:lnTo>
                    <a:pt x="157010" y="78193"/>
                  </a:lnTo>
                  <a:lnTo>
                    <a:pt x="154330" y="72059"/>
                  </a:lnTo>
                  <a:lnTo>
                    <a:pt x="151841" y="65925"/>
                  </a:lnTo>
                  <a:lnTo>
                    <a:pt x="149364" y="59982"/>
                  </a:lnTo>
                  <a:lnTo>
                    <a:pt x="147802" y="56146"/>
                  </a:lnTo>
                  <a:lnTo>
                    <a:pt x="146875" y="53848"/>
                  </a:lnTo>
                  <a:lnTo>
                    <a:pt x="141897" y="41948"/>
                  </a:lnTo>
                  <a:lnTo>
                    <a:pt x="141897" y="81445"/>
                  </a:lnTo>
                  <a:lnTo>
                    <a:pt x="138074" y="81445"/>
                  </a:lnTo>
                  <a:lnTo>
                    <a:pt x="135585" y="81635"/>
                  </a:lnTo>
                  <a:lnTo>
                    <a:pt x="126225" y="81635"/>
                  </a:lnTo>
                  <a:lnTo>
                    <a:pt x="123736" y="81445"/>
                  </a:lnTo>
                  <a:lnTo>
                    <a:pt x="121246" y="81445"/>
                  </a:lnTo>
                  <a:lnTo>
                    <a:pt x="120103" y="81254"/>
                  </a:lnTo>
                  <a:lnTo>
                    <a:pt x="131000" y="56146"/>
                  </a:lnTo>
                  <a:lnTo>
                    <a:pt x="141897" y="81445"/>
                  </a:lnTo>
                  <a:lnTo>
                    <a:pt x="141897" y="41948"/>
                  </a:lnTo>
                  <a:lnTo>
                    <a:pt x="137502" y="31432"/>
                  </a:lnTo>
                  <a:lnTo>
                    <a:pt x="136931" y="30276"/>
                  </a:lnTo>
                  <a:lnTo>
                    <a:pt x="136931" y="29895"/>
                  </a:lnTo>
                  <a:lnTo>
                    <a:pt x="131191" y="29895"/>
                  </a:lnTo>
                  <a:lnTo>
                    <a:pt x="130619" y="31432"/>
                  </a:lnTo>
                  <a:lnTo>
                    <a:pt x="125463" y="43180"/>
                  </a:lnTo>
                  <a:lnTo>
                    <a:pt x="110159" y="77812"/>
                  </a:lnTo>
                  <a:lnTo>
                    <a:pt x="99834" y="100812"/>
                  </a:lnTo>
                  <a:lnTo>
                    <a:pt x="94589" y="112382"/>
                  </a:lnTo>
                  <a:lnTo>
                    <a:pt x="89395" y="123609"/>
                  </a:lnTo>
                  <a:lnTo>
                    <a:pt x="87972" y="126873"/>
                  </a:lnTo>
                  <a:lnTo>
                    <a:pt x="87591" y="127635"/>
                  </a:lnTo>
                  <a:lnTo>
                    <a:pt x="91795" y="127254"/>
                  </a:lnTo>
                  <a:lnTo>
                    <a:pt x="94665" y="126873"/>
                  </a:lnTo>
                  <a:lnTo>
                    <a:pt x="98107" y="126873"/>
                  </a:lnTo>
                  <a:lnTo>
                    <a:pt x="102501" y="127444"/>
                  </a:lnTo>
                  <a:lnTo>
                    <a:pt x="103085" y="127444"/>
                  </a:lnTo>
                  <a:lnTo>
                    <a:pt x="103251" y="126873"/>
                  </a:lnTo>
                  <a:lnTo>
                    <a:pt x="103657" y="125526"/>
                  </a:lnTo>
                  <a:lnTo>
                    <a:pt x="104609" y="121500"/>
                  </a:lnTo>
                  <a:lnTo>
                    <a:pt x="106337" y="116522"/>
                  </a:lnTo>
                  <a:lnTo>
                    <a:pt x="110731" y="104444"/>
                  </a:lnTo>
                  <a:lnTo>
                    <a:pt x="115697" y="92176"/>
                  </a:lnTo>
                  <a:lnTo>
                    <a:pt x="117805" y="92176"/>
                  </a:lnTo>
                  <a:lnTo>
                    <a:pt x="119913" y="91986"/>
                  </a:lnTo>
                  <a:lnTo>
                    <a:pt x="141135" y="91986"/>
                  </a:lnTo>
                  <a:lnTo>
                    <a:pt x="143433" y="92176"/>
                  </a:lnTo>
                  <a:lnTo>
                    <a:pt x="145732" y="92176"/>
                  </a:lnTo>
                  <a:lnTo>
                    <a:pt x="146685" y="94678"/>
                  </a:lnTo>
                  <a:lnTo>
                    <a:pt x="147828" y="97167"/>
                  </a:lnTo>
                  <a:lnTo>
                    <a:pt x="148793" y="99847"/>
                  </a:lnTo>
                  <a:lnTo>
                    <a:pt x="151841" y="107327"/>
                  </a:lnTo>
                  <a:lnTo>
                    <a:pt x="152806" y="109435"/>
                  </a:lnTo>
                  <a:lnTo>
                    <a:pt x="155092" y="115570"/>
                  </a:lnTo>
                  <a:lnTo>
                    <a:pt x="156248" y="118249"/>
                  </a:lnTo>
                  <a:lnTo>
                    <a:pt x="157200" y="121119"/>
                  </a:lnTo>
                  <a:lnTo>
                    <a:pt x="158153" y="123609"/>
                  </a:lnTo>
                  <a:lnTo>
                    <a:pt x="158737" y="125526"/>
                  </a:lnTo>
                  <a:lnTo>
                    <a:pt x="159118" y="127063"/>
                  </a:lnTo>
                  <a:lnTo>
                    <a:pt x="159308" y="127444"/>
                  </a:lnTo>
                  <a:lnTo>
                    <a:pt x="161404" y="127254"/>
                  </a:lnTo>
                  <a:lnTo>
                    <a:pt x="162369" y="127063"/>
                  </a:lnTo>
                  <a:lnTo>
                    <a:pt x="163512" y="126873"/>
                  </a:lnTo>
                  <a:lnTo>
                    <a:pt x="172504" y="126873"/>
                  </a:lnTo>
                  <a:lnTo>
                    <a:pt x="173456" y="127063"/>
                  </a:lnTo>
                  <a:lnTo>
                    <a:pt x="174599" y="127254"/>
                  </a:lnTo>
                  <a:lnTo>
                    <a:pt x="178244" y="127635"/>
                  </a:lnTo>
                  <a:lnTo>
                    <a:pt x="179387" y="127825"/>
                  </a:lnTo>
                  <a:close/>
                </a:path>
                <a:path w="265429" h="141604">
                  <a:moveTo>
                    <a:pt x="265252" y="30848"/>
                  </a:moveTo>
                  <a:lnTo>
                    <a:pt x="262001" y="31813"/>
                  </a:lnTo>
                  <a:lnTo>
                    <a:pt x="260477" y="32194"/>
                  </a:lnTo>
                  <a:lnTo>
                    <a:pt x="259130" y="32385"/>
                  </a:lnTo>
                  <a:lnTo>
                    <a:pt x="257416" y="32385"/>
                  </a:lnTo>
                  <a:lnTo>
                    <a:pt x="256070" y="32194"/>
                  </a:lnTo>
                  <a:lnTo>
                    <a:pt x="254546" y="31813"/>
                  </a:lnTo>
                  <a:lnTo>
                    <a:pt x="252056" y="31038"/>
                  </a:lnTo>
                  <a:lnTo>
                    <a:pt x="251294" y="30848"/>
                  </a:lnTo>
                  <a:lnTo>
                    <a:pt x="252476" y="65481"/>
                  </a:lnTo>
                  <a:lnTo>
                    <a:pt x="252603" y="78994"/>
                  </a:lnTo>
                  <a:lnTo>
                    <a:pt x="252628" y="85852"/>
                  </a:lnTo>
                  <a:lnTo>
                    <a:pt x="252628" y="97929"/>
                  </a:lnTo>
                  <a:lnTo>
                    <a:pt x="249567" y="94869"/>
                  </a:lnTo>
                  <a:lnTo>
                    <a:pt x="246126" y="91224"/>
                  </a:lnTo>
                  <a:lnTo>
                    <a:pt x="242493" y="87388"/>
                  </a:lnTo>
                  <a:lnTo>
                    <a:pt x="237147" y="81635"/>
                  </a:lnTo>
                  <a:lnTo>
                    <a:pt x="231406" y="75514"/>
                  </a:lnTo>
                  <a:lnTo>
                    <a:pt x="225475" y="69189"/>
                  </a:lnTo>
                  <a:lnTo>
                    <a:pt x="220916" y="64300"/>
                  </a:lnTo>
                  <a:lnTo>
                    <a:pt x="216395" y="59385"/>
                  </a:lnTo>
                  <a:lnTo>
                    <a:pt x="211861" y="54444"/>
                  </a:lnTo>
                  <a:lnTo>
                    <a:pt x="207302" y="49441"/>
                  </a:lnTo>
                  <a:lnTo>
                    <a:pt x="202336" y="44081"/>
                  </a:lnTo>
                  <a:lnTo>
                    <a:pt x="190093" y="30657"/>
                  </a:lnTo>
                  <a:lnTo>
                    <a:pt x="189331" y="29895"/>
                  </a:lnTo>
                  <a:lnTo>
                    <a:pt x="183591" y="29895"/>
                  </a:lnTo>
                  <a:lnTo>
                    <a:pt x="183781" y="32385"/>
                  </a:lnTo>
                  <a:lnTo>
                    <a:pt x="183972" y="35458"/>
                  </a:lnTo>
                  <a:lnTo>
                    <a:pt x="183972" y="39865"/>
                  </a:lnTo>
                  <a:lnTo>
                    <a:pt x="184162" y="45999"/>
                  </a:lnTo>
                  <a:lnTo>
                    <a:pt x="184162" y="73977"/>
                  </a:lnTo>
                  <a:lnTo>
                    <a:pt x="183972" y="77622"/>
                  </a:lnTo>
                  <a:lnTo>
                    <a:pt x="183972" y="81254"/>
                  </a:lnTo>
                  <a:lnTo>
                    <a:pt x="183781" y="85090"/>
                  </a:lnTo>
                  <a:lnTo>
                    <a:pt x="183781" y="88925"/>
                  </a:lnTo>
                  <a:lnTo>
                    <a:pt x="183210" y="100418"/>
                  </a:lnTo>
                  <a:lnTo>
                    <a:pt x="183019" y="102336"/>
                  </a:lnTo>
                  <a:lnTo>
                    <a:pt x="182638" y="111353"/>
                  </a:lnTo>
                  <a:lnTo>
                    <a:pt x="182448" y="114604"/>
                  </a:lnTo>
                  <a:lnTo>
                    <a:pt x="182257" y="117284"/>
                  </a:lnTo>
                  <a:lnTo>
                    <a:pt x="182067" y="119786"/>
                  </a:lnTo>
                  <a:lnTo>
                    <a:pt x="181495" y="123799"/>
                  </a:lnTo>
                  <a:lnTo>
                    <a:pt x="181495" y="124383"/>
                  </a:lnTo>
                  <a:lnTo>
                    <a:pt x="180911" y="126873"/>
                  </a:lnTo>
                  <a:lnTo>
                    <a:pt x="180721" y="127635"/>
                  </a:lnTo>
                  <a:lnTo>
                    <a:pt x="183972" y="127254"/>
                  </a:lnTo>
                  <a:lnTo>
                    <a:pt x="187032" y="126873"/>
                  </a:lnTo>
                  <a:lnTo>
                    <a:pt x="190284" y="126873"/>
                  </a:lnTo>
                  <a:lnTo>
                    <a:pt x="192963" y="127254"/>
                  </a:lnTo>
                  <a:lnTo>
                    <a:pt x="195262" y="127444"/>
                  </a:lnTo>
                  <a:lnTo>
                    <a:pt x="196024" y="127635"/>
                  </a:lnTo>
                  <a:lnTo>
                    <a:pt x="195643" y="124574"/>
                  </a:lnTo>
                  <a:lnTo>
                    <a:pt x="195643" y="123799"/>
                  </a:lnTo>
                  <a:lnTo>
                    <a:pt x="195453" y="122656"/>
                  </a:lnTo>
                  <a:lnTo>
                    <a:pt x="195453" y="120738"/>
                  </a:lnTo>
                  <a:lnTo>
                    <a:pt x="195262" y="118630"/>
                  </a:lnTo>
                  <a:lnTo>
                    <a:pt x="195262" y="116332"/>
                  </a:lnTo>
                  <a:lnTo>
                    <a:pt x="195072" y="113842"/>
                  </a:lnTo>
                  <a:lnTo>
                    <a:pt x="195072" y="108470"/>
                  </a:lnTo>
                  <a:lnTo>
                    <a:pt x="194881" y="105219"/>
                  </a:lnTo>
                  <a:lnTo>
                    <a:pt x="194881" y="102146"/>
                  </a:lnTo>
                  <a:lnTo>
                    <a:pt x="194691" y="99085"/>
                  </a:lnTo>
                  <a:lnTo>
                    <a:pt x="194691" y="96202"/>
                  </a:lnTo>
                  <a:lnTo>
                    <a:pt x="194500" y="87579"/>
                  </a:lnTo>
                  <a:lnTo>
                    <a:pt x="194500" y="68033"/>
                  </a:lnTo>
                  <a:lnTo>
                    <a:pt x="194691" y="63817"/>
                  </a:lnTo>
                  <a:lnTo>
                    <a:pt x="194691" y="59791"/>
                  </a:lnTo>
                  <a:lnTo>
                    <a:pt x="202285" y="67843"/>
                  </a:lnTo>
                  <a:lnTo>
                    <a:pt x="233476" y="101346"/>
                  </a:lnTo>
                  <a:lnTo>
                    <a:pt x="257797" y="128790"/>
                  </a:lnTo>
                  <a:lnTo>
                    <a:pt x="257987" y="128981"/>
                  </a:lnTo>
                  <a:lnTo>
                    <a:pt x="262763" y="128981"/>
                  </a:lnTo>
                  <a:lnTo>
                    <a:pt x="263347" y="128981"/>
                  </a:lnTo>
                  <a:lnTo>
                    <a:pt x="263347" y="114604"/>
                  </a:lnTo>
                  <a:lnTo>
                    <a:pt x="263156" y="105410"/>
                  </a:lnTo>
                  <a:lnTo>
                    <a:pt x="263156" y="105029"/>
                  </a:lnTo>
                  <a:lnTo>
                    <a:pt x="262953" y="95631"/>
                  </a:lnTo>
                  <a:lnTo>
                    <a:pt x="262953" y="72440"/>
                  </a:lnTo>
                  <a:lnTo>
                    <a:pt x="263537" y="59791"/>
                  </a:lnTo>
                  <a:lnTo>
                    <a:pt x="263918" y="50977"/>
                  </a:lnTo>
                  <a:lnTo>
                    <a:pt x="264299" y="46761"/>
                  </a:lnTo>
                  <a:lnTo>
                    <a:pt x="264680" y="39090"/>
                  </a:lnTo>
                  <a:lnTo>
                    <a:pt x="264871" y="36220"/>
                  </a:lnTo>
                  <a:lnTo>
                    <a:pt x="265061" y="34302"/>
                  </a:lnTo>
                  <a:lnTo>
                    <a:pt x="265252" y="31623"/>
                  </a:lnTo>
                  <a:lnTo>
                    <a:pt x="265252" y="3084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2" name="object 22"/>
            <p:cNvPicPr/>
            <p:nvPr/>
          </p:nvPicPr>
          <p:blipFill>
            <a:blip r:embed="rId6" cstate="print"/>
            <a:stretch>
              <a:fillRect/>
            </a:stretch>
          </p:blipFill>
          <p:spPr>
            <a:xfrm>
              <a:off x="3597731" y="4089321"/>
              <a:ext cx="101168" cy="128599"/>
            </a:xfrm>
            <a:prstGeom prst="rect">
              <a:avLst/>
            </a:prstGeom>
          </p:spPr>
        </p:pic>
        <p:sp>
          <p:nvSpPr>
            <p:cNvPr id="23" name="object 23"/>
            <p:cNvSpPr/>
            <p:nvPr/>
          </p:nvSpPr>
          <p:spPr>
            <a:xfrm>
              <a:off x="3720185" y="4113377"/>
              <a:ext cx="18415" cy="95885"/>
            </a:xfrm>
            <a:custGeom>
              <a:avLst/>
              <a:gdLst/>
              <a:ahLst/>
              <a:cxnLst/>
              <a:rect l="l" t="t" r="r" b="b"/>
              <a:pathLst>
                <a:path w="18414" h="95885">
                  <a:moveTo>
                    <a:pt x="17907" y="0"/>
                  </a:moveTo>
                  <a:lnTo>
                    <a:pt x="12026" y="0"/>
                  </a:lnTo>
                  <a:lnTo>
                    <a:pt x="12026" y="1270"/>
                  </a:lnTo>
                  <a:lnTo>
                    <a:pt x="5854" y="1270"/>
                  </a:lnTo>
                  <a:lnTo>
                    <a:pt x="5854" y="0"/>
                  </a:lnTo>
                  <a:lnTo>
                    <a:pt x="0" y="0"/>
                  </a:lnTo>
                  <a:lnTo>
                    <a:pt x="0" y="1270"/>
                  </a:lnTo>
                  <a:lnTo>
                    <a:pt x="76" y="2540"/>
                  </a:lnTo>
                  <a:lnTo>
                    <a:pt x="228" y="2540"/>
                  </a:lnTo>
                  <a:lnTo>
                    <a:pt x="228" y="8902"/>
                  </a:lnTo>
                  <a:lnTo>
                    <a:pt x="520" y="8902"/>
                  </a:lnTo>
                  <a:lnTo>
                    <a:pt x="520" y="13982"/>
                  </a:lnTo>
                  <a:lnTo>
                    <a:pt x="787" y="13982"/>
                  </a:lnTo>
                  <a:lnTo>
                    <a:pt x="787" y="19062"/>
                  </a:lnTo>
                  <a:lnTo>
                    <a:pt x="977" y="19062"/>
                  </a:lnTo>
                  <a:lnTo>
                    <a:pt x="977" y="25425"/>
                  </a:lnTo>
                  <a:lnTo>
                    <a:pt x="1079" y="30505"/>
                  </a:lnTo>
                  <a:lnTo>
                    <a:pt x="1079" y="64833"/>
                  </a:lnTo>
                  <a:lnTo>
                    <a:pt x="1079" y="71196"/>
                  </a:lnTo>
                  <a:lnTo>
                    <a:pt x="990" y="76276"/>
                  </a:lnTo>
                  <a:lnTo>
                    <a:pt x="787" y="76276"/>
                  </a:lnTo>
                  <a:lnTo>
                    <a:pt x="787" y="82638"/>
                  </a:lnTo>
                  <a:lnTo>
                    <a:pt x="495" y="82638"/>
                  </a:lnTo>
                  <a:lnTo>
                    <a:pt x="495" y="87718"/>
                  </a:lnTo>
                  <a:lnTo>
                    <a:pt x="228" y="87718"/>
                  </a:lnTo>
                  <a:lnTo>
                    <a:pt x="228" y="92811"/>
                  </a:lnTo>
                  <a:lnTo>
                    <a:pt x="127" y="95351"/>
                  </a:lnTo>
                  <a:lnTo>
                    <a:pt x="17907" y="95351"/>
                  </a:lnTo>
                  <a:lnTo>
                    <a:pt x="17907" y="92811"/>
                  </a:lnTo>
                  <a:lnTo>
                    <a:pt x="17703" y="92811"/>
                  </a:lnTo>
                  <a:lnTo>
                    <a:pt x="17703" y="87718"/>
                  </a:lnTo>
                  <a:lnTo>
                    <a:pt x="17449" y="87718"/>
                  </a:lnTo>
                  <a:lnTo>
                    <a:pt x="17449" y="82638"/>
                  </a:lnTo>
                  <a:lnTo>
                    <a:pt x="17246" y="82638"/>
                  </a:lnTo>
                  <a:lnTo>
                    <a:pt x="17246" y="76276"/>
                  </a:lnTo>
                  <a:lnTo>
                    <a:pt x="17056" y="76276"/>
                  </a:lnTo>
                  <a:lnTo>
                    <a:pt x="17056" y="71196"/>
                  </a:lnTo>
                  <a:lnTo>
                    <a:pt x="16852" y="71196"/>
                  </a:lnTo>
                  <a:lnTo>
                    <a:pt x="16852" y="64833"/>
                  </a:lnTo>
                  <a:lnTo>
                    <a:pt x="16764" y="30505"/>
                  </a:lnTo>
                  <a:lnTo>
                    <a:pt x="16865" y="25425"/>
                  </a:lnTo>
                  <a:lnTo>
                    <a:pt x="17056" y="25425"/>
                  </a:lnTo>
                  <a:lnTo>
                    <a:pt x="17056" y="19062"/>
                  </a:lnTo>
                  <a:lnTo>
                    <a:pt x="17259" y="19062"/>
                  </a:lnTo>
                  <a:lnTo>
                    <a:pt x="17259" y="13982"/>
                  </a:lnTo>
                  <a:lnTo>
                    <a:pt x="17424" y="13982"/>
                  </a:lnTo>
                  <a:lnTo>
                    <a:pt x="17424" y="8902"/>
                  </a:lnTo>
                  <a:lnTo>
                    <a:pt x="17716" y="8902"/>
                  </a:lnTo>
                  <a:lnTo>
                    <a:pt x="17716" y="2540"/>
                  </a:lnTo>
                  <a:lnTo>
                    <a:pt x="17907" y="2540"/>
                  </a:lnTo>
                  <a:lnTo>
                    <a:pt x="17907" y="1270"/>
                  </a:lnTo>
                  <a:lnTo>
                    <a:pt x="17907"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24"/>
            <p:cNvPicPr/>
            <p:nvPr/>
          </p:nvPicPr>
          <p:blipFill>
            <a:blip r:embed="rId7" cstate="print"/>
            <a:stretch>
              <a:fillRect/>
            </a:stretch>
          </p:blipFill>
          <p:spPr>
            <a:xfrm>
              <a:off x="3759523" y="4111744"/>
              <a:ext cx="242688" cy="99084"/>
            </a:xfrm>
            <a:prstGeom prst="rect">
              <a:avLst/>
            </a:prstGeom>
          </p:spPr>
        </p:pic>
        <p:sp>
          <p:nvSpPr>
            <p:cNvPr id="25" name="object 25"/>
            <p:cNvSpPr/>
            <p:nvPr/>
          </p:nvSpPr>
          <p:spPr>
            <a:xfrm>
              <a:off x="3223653" y="4544681"/>
              <a:ext cx="619760" cy="177165"/>
            </a:xfrm>
            <a:custGeom>
              <a:avLst/>
              <a:gdLst/>
              <a:ahLst/>
              <a:cxnLst/>
              <a:rect l="l" t="t" r="r" b="b"/>
              <a:pathLst>
                <a:path w="619760" h="177164">
                  <a:moveTo>
                    <a:pt x="93853" y="160185"/>
                  </a:moveTo>
                  <a:lnTo>
                    <a:pt x="92862" y="160185"/>
                  </a:lnTo>
                  <a:lnTo>
                    <a:pt x="92862" y="161455"/>
                  </a:lnTo>
                  <a:lnTo>
                    <a:pt x="85686" y="161455"/>
                  </a:lnTo>
                  <a:lnTo>
                    <a:pt x="85686" y="162737"/>
                  </a:lnTo>
                  <a:lnTo>
                    <a:pt x="69570" y="162737"/>
                  </a:lnTo>
                  <a:lnTo>
                    <a:pt x="69570" y="164007"/>
                  </a:lnTo>
                  <a:lnTo>
                    <a:pt x="24663" y="164007"/>
                  </a:lnTo>
                  <a:lnTo>
                    <a:pt x="24663" y="162737"/>
                  </a:lnTo>
                  <a:lnTo>
                    <a:pt x="24663" y="161455"/>
                  </a:lnTo>
                  <a:lnTo>
                    <a:pt x="24663" y="160185"/>
                  </a:lnTo>
                  <a:lnTo>
                    <a:pt x="24663" y="158915"/>
                  </a:lnTo>
                  <a:lnTo>
                    <a:pt x="24549" y="155105"/>
                  </a:lnTo>
                  <a:lnTo>
                    <a:pt x="24472" y="151295"/>
                  </a:lnTo>
                  <a:lnTo>
                    <a:pt x="24472" y="150025"/>
                  </a:lnTo>
                  <a:lnTo>
                    <a:pt x="24371" y="143662"/>
                  </a:lnTo>
                  <a:lnTo>
                    <a:pt x="24282" y="134759"/>
                  </a:lnTo>
                  <a:lnTo>
                    <a:pt x="24282" y="127139"/>
                  </a:lnTo>
                  <a:lnTo>
                    <a:pt x="24282" y="118237"/>
                  </a:lnTo>
                  <a:lnTo>
                    <a:pt x="24282" y="110604"/>
                  </a:lnTo>
                  <a:lnTo>
                    <a:pt x="24282" y="96621"/>
                  </a:lnTo>
                  <a:lnTo>
                    <a:pt x="24358" y="94081"/>
                  </a:lnTo>
                  <a:lnTo>
                    <a:pt x="24472" y="92811"/>
                  </a:lnTo>
                  <a:lnTo>
                    <a:pt x="24472" y="91541"/>
                  </a:lnTo>
                  <a:lnTo>
                    <a:pt x="24472" y="90271"/>
                  </a:lnTo>
                  <a:lnTo>
                    <a:pt x="71056" y="90271"/>
                  </a:lnTo>
                  <a:lnTo>
                    <a:pt x="71056" y="91541"/>
                  </a:lnTo>
                  <a:lnTo>
                    <a:pt x="85661" y="91541"/>
                  </a:lnTo>
                  <a:lnTo>
                    <a:pt x="85661" y="92811"/>
                  </a:lnTo>
                  <a:lnTo>
                    <a:pt x="86626" y="92811"/>
                  </a:lnTo>
                  <a:lnTo>
                    <a:pt x="86626" y="91541"/>
                  </a:lnTo>
                  <a:lnTo>
                    <a:pt x="86512" y="90271"/>
                  </a:lnTo>
                  <a:lnTo>
                    <a:pt x="86220" y="90271"/>
                  </a:lnTo>
                  <a:lnTo>
                    <a:pt x="86220" y="88988"/>
                  </a:lnTo>
                  <a:lnTo>
                    <a:pt x="85966" y="88988"/>
                  </a:lnTo>
                  <a:lnTo>
                    <a:pt x="85966" y="86448"/>
                  </a:lnTo>
                  <a:lnTo>
                    <a:pt x="85864" y="81368"/>
                  </a:lnTo>
                  <a:lnTo>
                    <a:pt x="85953" y="78828"/>
                  </a:lnTo>
                  <a:lnTo>
                    <a:pt x="86144" y="78828"/>
                  </a:lnTo>
                  <a:lnTo>
                    <a:pt x="86144" y="77546"/>
                  </a:lnTo>
                  <a:lnTo>
                    <a:pt x="86436" y="77546"/>
                  </a:lnTo>
                  <a:lnTo>
                    <a:pt x="86436" y="76276"/>
                  </a:lnTo>
                  <a:lnTo>
                    <a:pt x="86626" y="76276"/>
                  </a:lnTo>
                  <a:lnTo>
                    <a:pt x="86626" y="75006"/>
                  </a:lnTo>
                  <a:lnTo>
                    <a:pt x="82753" y="75006"/>
                  </a:lnTo>
                  <a:lnTo>
                    <a:pt x="82753" y="76276"/>
                  </a:lnTo>
                  <a:lnTo>
                    <a:pt x="62268" y="76276"/>
                  </a:lnTo>
                  <a:lnTo>
                    <a:pt x="62268" y="77546"/>
                  </a:lnTo>
                  <a:lnTo>
                    <a:pt x="24472" y="77546"/>
                  </a:lnTo>
                  <a:lnTo>
                    <a:pt x="24472" y="76276"/>
                  </a:lnTo>
                  <a:lnTo>
                    <a:pt x="24472" y="75006"/>
                  </a:lnTo>
                  <a:lnTo>
                    <a:pt x="24472" y="66103"/>
                  </a:lnTo>
                  <a:lnTo>
                    <a:pt x="24472" y="64833"/>
                  </a:lnTo>
                  <a:lnTo>
                    <a:pt x="24396" y="58483"/>
                  </a:lnTo>
                  <a:lnTo>
                    <a:pt x="24282" y="57213"/>
                  </a:lnTo>
                  <a:lnTo>
                    <a:pt x="24282" y="49580"/>
                  </a:lnTo>
                  <a:lnTo>
                    <a:pt x="24282" y="40678"/>
                  </a:lnTo>
                  <a:lnTo>
                    <a:pt x="24282" y="38138"/>
                  </a:lnTo>
                  <a:lnTo>
                    <a:pt x="24371" y="33058"/>
                  </a:lnTo>
                  <a:lnTo>
                    <a:pt x="24561" y="33058"/>
                  </a:lnTo>
                  <a:lnTo>
                    <a:pt x="24561" y="27965"/>
                  </a:lnTo>
                  <a:lnTo>
                    <a:pt x="24752" y="27965"/>
                  </a:lnTo>
                  <a:lnTo>
                    <a:pt x="24752" y="24155"/>
                  </a:lnTo>
                  <a:lnTo>
                    <a:pt x="24942" y="24155"/>
                  </a:lnTo>
                  <a:lnTo>
                    <a:pt x="24942" y="19075"/>
                  </a:lnTo>
                  <a:lnTo>
                    <a:pt x="25107" y="19075"/>
                  </a:lnTo>
                  <a:lnTo>
                    <a:pt x="25107" y="16522"/>
                  </a:lnTo>
                  <a:lnTo>
                    <a:pt x="25184" y="15252"/>
                  </a:lnTo>
                  <a:lnTo>
                    <a:pt x="25234" y="13982"/>
                  </a:lnTo>
                  <a:lnTo>
                    <a:pt x="25234" y="12712"/>
                  </a:lnTo>
                  <a:lnTo>
                    <a:pt x="47802" y="12712"/>
                  </a:lnTo>
                  <a:lnTo>
                    <a:pt x="47802" y="13982"/>
                  </a:lnTo>
                  <a:lnTo>
                    <a:pt x="68008" y="13982"/>
                  </a:lnTo>
                  <a:lnTo>
                    <a:pt x="68008" y="15252"/>
                  </a:lnTo>
                  <a:lnTo>
                    <a:pt x="85864" y="15252"/>
                  </a:lnTo>
                  <a:lnTo>
                    <a:pt x="85864" y="16522"/>
                  </a:lnTo>
                  <a:lnTo>
                    <a:pt x="92456" y="16522"/>
                  </a:lnTo>
                  <a:lnTo>
                    <a:pt x="92456" y="15252"/>
                  </a:lnTo>
                  <a:lnTo>
                    <a:pt x="92240" y="15252"/>
                  </a:lnTo>
                  <a:lnTo>
                    <a:pt x="92240" y="13982"/>
                  </a:lnTo>
                  <a:lnTo>
                    <a:pt x="92049" y="13982"/>
                  </a:lnTo>
                  <a:lnTo>
                    <a:pt x="92049" y="12712"/>
                  </a:lnTo>
                  <a:lnTo>
                    <a:pt x="91770" y="12712"/>
                  </a:lnTo>
                  <a:lnTo>
                    <a:pt x="91770" y="10172"/>
                  </a:lnTo>
                  <a:lnTo>
                    <a:pt x="91605" y="10172"/>
                  </a:lnTo>
                  <a:lnTo>
                    <a:pt x="91605" y="8902"/>
                  </a:lnTo>
                  <a:lnTo>
                    <a:pt x="91605" y="5080"/>
                  </a:lnTo>
                  <a:lnTo>
                    <a:pt x="91935" y="5080"/>
                  </a:lnTo>
                  <a:lnTo>
                    <a:pt x="91935" y="1270"/>
                  </a:lnTo>
                  <a:lnTo>
                    <a:pt x="92329" y="1270"/>
                  </a:lnTo>
                  <a:lnTo>
                    <a:pt x="92329" y="0"/>
                  </a:lnTo>
                  <a:lnTo>
                    <a:pt x="67271" y="0"/>
                  </a:lnTo>
                  <a:lnTo>
                    <a:pt x="67271" y="1270"/>
                  </a:lnTo>
                  <a:lnTo>
                    <a:pt x="25323" y="1270"/>
                  </a:lnTo>
                  <a:lnTo>
                    <a:pt x="25323" y="0"/>
                  </a:lnTo>
                  <a:lnTo>
                    <a:pt x="12" y="0"/>
                  </a:lnTo>
                  <a:lnTo>
                    <a:pt x="12" y="1270"/>
                  </a:lnTo>
                  <a:lnTo>
                    <a:pt x="139" y="1270"/>
                  </a:lnTo>
                  <a:lnTo>
                    <a:pt x="139" y="5080"/>
                  </a:lnTo>
                  <a:lnTo>
                    <a:pt x="317" y="5080"/>
                  </a:lnTo>
                  <a:lnTo>
                    <a:pt x="317" y="8902"/>
                  </a:lnTo>
                  <a:lnTo>
                    <a:pt x="444" y="8902"/>
                  </a:lnTo>
                  <a:lnTo>
                    <a:pt x="444" y="10172"/>
                  </a:lnTo>
                  <a:lnTo>
                    <a:pt x="533" y="12712"/>
                  </a:lnTo>
                  <a:lnTo>
                    <a:pt x="609" y="13982"/>
                  </a:lnTo>
                  <a:lnTo>
                    <a:pt x="673" y="15252"/>
                  </a:lnTo>
                  <a:lnTo>
                    <a:pt x="723" y="16522"/>
                  </a:lnTo>
                  <a:lnTo>
                    <a:pt x="812" y="19075"/>
                  </a:lnTo>
                  <a:lnTo>
                    <a:pt x="977" y="19075"/>
                  </a:lnTo>
                  <a:lnTo>
                    <a:pt x="977" y="24155"/>
                  </a:lnTo>
                  <a:lnTo>
                    <a:pt x="1193" y="24155"/>
                  </a:lnTo>
                  <a:lnTo>
                    <a:pt x="1193" y="27965"/>
                  </a:lnTo>
                  <a:lnTo>
                    <a:pt x="1409" y="27965"/>
                  </a:lnTo>
                  <a:lnTo>
                    <a:pt x="1409" y="33058"/>
                  </a:lnTo>
                  <a:lnTo>
                    <a:pt x="1612" y="33058"/>
                  </a:lnTo>
                  <a:lnTo>
                    <a:pt x="1612" y="38138"/>
                  </a:lnTo>
                  <a:lnTo>
                    <a:pt x="1727" y="40678"/>
                  </a:lnTo>
                  <a:lnTo>
                    <a:pt x="1866" y="40678"/>
                  </a:lnTo>
                  <a:lnTo>
                    <a:pt x="1866" y="49580"/>
                  </a:lnTo>
                  <a:lnTo>
                    <a:pt x="2006" y="49580"/>
                  </a:lnTo>
                  <a:lnTo>
                    <a:pt x="2006" y="57213"/>
                  </a:lnTo>
                  <a:lnTo>
                    <a:pt x="2070" y="58483"/>
                  </a:lnTo>
                  <a:lnTo>
                    <a:pt x="2082" y="64833"/>
                  </a:lnTo>
                  <a:lnTo>
                    <a:pt x="2095" y="64833"/>
                  </a:lnTo>
                  <a:lnTo>
                    <a:pt x="2095" y="110604"/>
                  </a:lnTo>
                  <a:lnTo>
                    <a:pt x="2082" y="118237"/>
                  </a:lnTo>
                  <a:lnTo>
                    <a:pt x="2019" y="127139"/>
                  </a:lnTo>
                  <a:lnTo>
                    <a:pt x="1879" y="127139"/>
                  </a:lnTo>
                  <a:lnTo>
                    <a:pt x="1879" y="134759"/>
                  </a:lnTo>
                  <a:lnTo>
                    <a:pt x="1651" y="134759"/>
                  </a:lnTo>
                  <a:lnTo>
                    <a:pt x="1651" y="143662"/>
                  </a:lnTo>
                  <a:lnTo>
                    <a:pt x="1358" y="143662"/>
                  </a:lnTo>
                  <a:lnTo>
                    <a:pt x="1358" y="150025"/>
                  </a:lnTo>
                  <a:lnTo>
                    <a:pt x="1168" y="150025"/>
                  </a:lnTo>
                  <a:lnTo>
                    <a:pt x="1168" y="151295"/>
                  </a:lnTo>
                  <a:lnTo>
                    <a:pt x="1054" y="155105"/>
                  </a:lnTo>
                  <a:lnTo>
                    <a:pt x="876" y="155105"/>
                  </a:lnTo>
                  <a:lnTo>
                    <a:pt x="876" y="158915"/>
                  </a:lnTo>
                  <a:lnTo>
                    <a:pt x="762" y="160185"/>
                  </a:lnTo>
                  <a:lnTo>
                    <a:pt x="711" y="161455"/>
                  </a:lnTo>
                  <a:lnTo>
                    <a:pt x="647" y="162737"/>
                  </a:lnTo>
                  <a:lnTo>
                    <a:pt x="596" y="164007"/>
                  </a:lnTo>
                  <a:lnTo>
                    <a:pt x="533" y="165277"/>
                  </a:lnTo>
                  <a:lnTo>
                    <a:pt x="482" y="166547"/>
                  </a:lnTo>
                  <a:lnTo>
                    <a:pt x="419" y="167817"/>
                  </a:lnTo>
                  <a:lnTo>
                    <a:pt x="304" y="171627"/>
                  </a:lnTo>
                  <a:lnTo>
                    <a:pt x="139" y="171627"/>
                  </a:lnTo>
                  <a:lnTo>
                    <a:pt x="139" y="174180"/>
                  </a:lnTo>
                  <a:lnTo>
                    <a:pt x="50" y="175450"/>
                  </a:lnTo>
                  <a:lnTo>
                    <a:pt x="0" y="176720"/>
                  </a:lnTo>
                  <a:lnTo>
                    <a:pt x="93776" y="176720"/>
                  </a:lnTo>
                  <a:lnTo>
                    <a:pt x="93776" y="175450"/>
                  </a:lnTo>
                  <a:lnTo>
                    <a:pt x="93345" y="175450"/>
                  </a:lnTo>
                  <a:lnTo>
                    <a:pt x="93345" y="174180"/>
                  </a:lnTo>
                  <a:lnTo>
                    <a:pt x="93027" y="174180"/>
                  </a:lnTo>
                  <a:lnTo>
                    <a:pt x="93027" y="171627"/>
                  </a:lnTo>
                  <a:lnTo>
                    <a:pt x="92938" y="167817"/>
                  </a:lnTo>
                  <a:lnTo>
                    <a:pt x="92938" y="166547"/>
                  </a:lnTo>
                  <a:lnTo>
                    <a:pt x="93065" y="166547"/>
                  </a:lnTo>
                  <a:lnTo>
                    <a:pt x="93065" y="165277"/>
                  </a:lnTo>
                  <a:lnTo>
                    <a:pt x="93129" y="164007"/>
                  </a:lnTo>
                  <a:lnTo>
                    <a:pt x="93230" y="162737"/>
                  </a:lnTo>
                  <a:lnTo>
                    <a:pt x="93535" y="162737"/>
                  </a:lnTo>
                  <a:lnTo>
                    <a:pt x="93535" y="161455"/>
                  </a:lnTo>
                  <a:lnTo>
                    <a:pt x="93853" y="161455"/>
                  </a:lnTo>
                  <a:lnTo>
                    <a:pt x="93853" y="160185"/>
                  </a:lnTo>
                  <a:close/>
                </a:path>
                <a:path w="619760" h="177164">
                  <a:moveTo>
                    <a:pt x="214769" y="82804"/>
                  </a:moveTo>
                  <a:lnTo>
                    <a:pt x="206159" y="42176"/>
                  </a:lnTo>
                  <a:lnTo>
                    <a:pt x="195262" y="30099"/>
                  </a:lnTo>
                  <a:lnTo>
                    <a:pt x="195262" y="82804"/>
                  </a:lnTo>
                  <a:lnTo>
                    <a:pt x="194970" y="91186"/>
                  </a:lnTo>
                  <a:lnTo>
                    <a:pt x="179387" y="129184"/>
                  </a:lnTo>
                  <a:lnTo>
                    <a:pt x="151841" y="140309"/>
                  </a:lnTo>
                  <a:lnTo>
                    <a:pt x="142278" y="140309"/>
                  </a:lnTo>
                  <a:lnTo>
                    <a:pt x="131381" y="139725"/>
                  </a:lnTo>
                  <a:lnTo>
                    <a:pt x="128320" y="139344"/>
                  </a:lnTo>
                  <a:lnTo>
                    <a:pt x="125831" y="138963"/>
                  </a:lnTo>
                  <a:lnTo>
                    <a:pt x="125666" y="133400"/>
                  </a:lnTo>
                  <a:lnTo>
                    <a:pt x="125577" y="131381"/>
                  </a:lnTo>
                  <a:lnTo>
                    <a:pt x="125285" y="126453"/>
                  </a:lnTo>
                  <a:lnTo>
                    <a:pt x="125183" y="117500"/>
                  </a:lnTo>
                  <a:lnTo>
                    <a:pt x="125082" y="56553"/>
                  </a:lnTo>
                  <a:lnTo>
                    <a:pt x="125260" y="50800"/>
                  </a:lnTo>
                  <a:lnTo>
                    <a:pt x="125260" y="44665"/>
                  </a:lnTo>
                  <a:lnTo>
                    <a:pt x="125641" y="38722"/>
                  </a:lnTo>
                  <a:lnTo>
                    <a:pt x="125831" y="33172"/>
                  </a:lnTo>
                  <a:lnTo>
                    <a:pt x="129273" y="32600"/>
                  </a:lnTo>
                  <a:lnTo>
                    <a:pt x="132905" y="32207"/>
                  </a:lnTo>
                  <a:lnTo>
                    <a:pt x="136931" y="31826"/>
                  </a:lnTo>
                  <a:lnTo>
                    <a:pt x="145338" y="31445"/>
                  </a:lnTo>
                  <a:lnTo>
                    <a:pt x="156438" y="31445"/>
                  </a:lnTo>
                  <a:lnTo>
                    <a:pt x="189522" y="50609"/>
                  </a:lnTo>
                  <a:lnTo>
                    <a:pt x="195262" y="82804"/>
                  </a:lnTo>
                  <a:lnTo>
                    <a:pt x="195262" y="30099"/>
                  </a:lnTo>
                  <a:lnTo>
                    <a:pt x="169468" y="20713"/>
                  </a:lnTo>
                  <a:lnTo>
                    <a:pt x="165633" y="20231"/>
                  </a:lnTo>
                  <a:lnTo>
                    <a:pt x="158343" y="19951"/>
                  </a:lnTo>
                  <a:lnTo>
                    <a:pt x="156438" y="19951"/>
                  </a:lnTo>
                  <a:lnTo>
                    <a:pt x="154330" y="20142"/>
                  </a:lnTo>
                  <a:lnTo>
                    <a:pt x="152222" y="20142"/>
                  </a:lnTo>
                  <a:lnTo>
                    <a:pt x="148018" y="20523"/>
                  </a:lnTo>
                  <a:lnTo>
                    <a:pt x="141706" y="20523"/>
                  </a:lnTo>
                  <a:lnTo>
                    <a:pt x="139801" y="20713"/>
                  </a:lnTo>
                  <a:lnTo>
                    <a:pt x="124879" y="20713"/>
                  </a:lnTo>
                  <a:lnTo>
                    <a:pt x="111112" y="20142"/>
                  </a:lnTo>
                  <a:lnTo>
                    <a:pt x="106895" y="19748"/>
                  </a:lnTo>
                  <a:lnTo>
                    <a:pt x="107099" y="27800"/>
                  </a:lnTo>
                  <a:lnTo>
                    <a:pt x="107861" y="44665"/>
                  </a:lnTo>
                  <a:lnTo>
                    <a:pt x="108127" y="56553"/>
                  </a:lnTo>
                  <a:lnTo>
                    <a:pt x="108051" y="117500"/>
                  </a:lnTo>
                  <a:lnTo>
                    <a:pt x="107340" y="133400"/>
                  </a:lnTo>
                  <a:lnTo>
                    <a:pt x="107251" y="136283"/>
                  </a:lnTo>
                  <a:lnTo>
                    <a:pt x="107099" y="142989"/>
                  </a:lnTo>
                  <a:lnTo>
                    <a:pt x="106705" y="151041"/>
                  </a:lnTo>
                  <a:lnTo>
                    <a:pt x="110350" y="150850"/>
                  </a:lnTo>
                  <a:lnTo>
                    <a:pt x="114363" y="150456"/>
                  </a:lnTo>
                  <a:lnTo>
                    <a:pt x="126987" y="149885"/>
                  </a:lnTo>
                  <a:lnTo>
                    <a:pt x="134251" y="149885"/>
                  </a:lnTo>
                  <a:lnTo>
                    <a:pt x="138074" y="150266"/>
                  </a:lnTo>
                  <a:lnTo>
                    <a:pt x="139992" y="150266"/>
                  </a:lnTo>
                  <a:lnTo>
                    <a:pt x="141706" y="150456"/>
                  </a:lnTo>
                  <a:lnTo>
                    <a:pt x="143624" y="150456"/>
                  </a:lnTo>
                  <a:lnTo>
                    <a:pt x="145529" y="150647"/>
                  </a:lnTo>
                  <a:lnTo>
                    <a:pt x="147256" y="150647"/>
                  </a:lnTo>
                  <a:lnTo>
                    <a:pt x="148971" y="150850"/>
                  </a:lnTo>
                  <a:lnTo>
                    <a:pt x="159499" y="150850"/>
                  </a:lnTo>
                  <a:lnTo>
                    <a:pt x="165392" y="149885"/>
                  </a:lnTo>
                  <a:lnTo>
                    <a:pt x="166573" y="149694"/>
                  </a:lnTo>
                  <a:lnTo>
                    <a:pt x="173837" y="147396"/>
                  </a:lnTo>
                  <a:lnTo>
                    <a:pt x="205752" y="120878"/>
                  </a:lnTo>
                  <a:lnTo>
                    <a:pt x="214401" y="91897"/>
                  </a:lnTo>
                  <a:lnTo>
                    <a:pt x="214769" y="82804"/>
                  </a:lnTo>
                  <a:close/>
                </a:path>
                <a:path w="619760" h="177164">
                  <a:moveTo>
                    <a:pt x="327406" y="19177"/>
                  </a:moveTo>
                  <a:lnTo>
                    <a:pt x="326072" y="19748"/>
                  </a:lnTo>
                  <a:lnTo>
                    <a:pt x="324916" y="20142"/>
                  </a:lnTo>
                  <a:lnTo>
                    <a:pt x="323583" y="20332"/>
                  </a:lnTo>
                  <a:lnTo>
                    <a:pt x="322237" y="20713"/>
                  </a:lnTo>
                  <a:lnTo>
                    <a:pt x="318223" y="20713"/>
                  </a:lnTo>
                  <a:lnTo>
                    <a:pt x="316890" y="20523"/>
                  </a:lnTo>
                  <a:lnTo>
                    <a:pt x="315353" y="20332"/>
                  </a:lnTo>
                  <a:lnTo>
                    <a:pt x="313639" y="19951"/>
                  </a:lnTo>
                  <a:lnTo>
                    <a:pt x="311912" y="19367"/>
                  </a:lnTo>
                  <a:lnTo>
                    <a:pt x="312102" y="21856"/>
                  </a:lnTo>
                  <a:lnTo>
                    <a:pt x="312483" y="24739"/>
                  </a:lnTo>
                  <a:lnTo>
                    <a:pt x="312686" y="28181"/>
                  </a:lnTo>
                  <a:lnTo>
                    <a:pt x="312877" y="31826"/>
                  </a:lnTo>
                  <a:lnTo>
                    <a:pt x="312877" y="36042"/>
                  </a:lnTo>
                  <a:lnTo>
                    <a:pt x="313067" y="41021"/>
                  </a:lnTo>
                  <a:lnTo>
                    <a:pt x="313067" y="46012"/>
                  </a:lnTo>
                  <a:lnTo>
                    <a:pt x="313258" y="51765"/>
                  </a:lnTo>
                  <a:lnTo>
                    <a:pt x="313258" y="81661"/>
                  </a:lnTo>
                  <a:lnTo>
                    <a:pt x="313258" y="87210"/>
                  </a:lnTo>
                  <a:lnTo>
                    <a:pt x="313067" y="93535"/>
                  </a:lnTo>
                  <a:lnTo>
                    <a:pt x="312686" y="100444"/>
                  </a:lnTo>
                  <a:lnTo>
                    <a:pt x="312293" y="107149"/>
                  </a:lnTo>
                  <a:lnTo>
                    <a:pt x="311150" y="113665"/>
                  </a:lnTo>
                  <a:lnTo>
                    <a:pt x="308851" y="119608"/>
                  </a:lnTo>
                  <a:lnTo>
                    <a:pt x="306755" y="125742"/>
                  </a:lnTo>
                  <a:lnTo>
                    <a:pt x="303314" y="130721"/>
                  </a:lnTo>
                  <a:lnTo>
                    <a:pt x="298716" y="134747"/>
                  </a:lnTo>
                  <a:lnTo>
                    <a:pt x="293941" y="138772"/>
                  </a:lnTo>
                  <a:lnTo>
                    <a:pt x="287248" y="140690"/>
                  </a:lnTo>
                  <a:lnTo>
                    <a:pt x="272707" y="140690"/>
                  </a:lnTo>
                  <a:lnTo>
                    <a:pt x="267741" y="139915"/>
                  </a:lnTo>
                  <a:lnTo>
                    <a:pt x="263728" y="138201"/>
                  </a:lnTo>
                  <a:lnTo>
                    <a:pt x="259702" y="136664"/>
                  </a:lnTo>
                  <a:lnTo>
                    <a:pt x="243636" y="101777"/>
                  </a:lnTo>
                  <a:lnTo>
                    <a:pt x="243636" y="97561"/>
                  </a:lnTo>
                  <a:lnTo>
                    <a:pt x="243446" y="93154"/>
                  </a:lnTo>
                  <a:lnTo>
                    <a:pt x="243446" y="71310"/>
                  </a:lnTo>
                  <a:lnTo>
                    <a:pt x="243636" y="64795"/>
                  </a:lnTo>
                  <a:lnTo>
                    <a:pt x="243636" y="58089"/>
                  </a:lnTo>
                  <a:lnTo>
                    <a:pt x="245173" y="22440"/>
                  </a:lnTo>
                  <a:lnTo>
                    <a:pt x="245364" y="19367"/>
                  </a:lnTo>
                  <a:lnTo>
                    <a:pt x="243636" y="19951"/>
                  </a:lnTo>
                  <a:lnTo>
                    <a:pt x="242112" y="20332"/>
                  </a:lnTo>
                  <a:lnTo>
                    <a:pt x="240576" y="20523"/>
                  </a:lnTo>
                  <a:lnTo>
                    <a:pt x="238861" y="20713"/>
                  </a:lnTo>
                  <a:lnTo>
                    <a:pt x="233692" y="20713"/>
                  </a:lnTo>
                  <a:lnTo>
                    <a:pt x="231787" y="20523"/>
                  </a:lnTo>
                  <a:lnTo>
                    <a:pt x="230060" y="20332"/>
                  </a:lnTo>
                  <a:lnTo>
                    <a:pt x="226237" y="19558"/>
                  </a:lnTo>
                  <a:lnTo>
                    <a:pt x="226237" y="24549"/>
                  </a:lnTo>
                  <a:lnTo>
                    <a:pt x="226428" y="25882"/>
                  </a:lnTo>
                  <a:lnTo>
                    <a:pt x="226428" y="26847"/>
                  </a:lnTo>
                  <a:lnTo>
                    <a:pt x="226618" y="32207"/>
                  </a:lnTo>
                  <a:lnTo>
                    <a:pt x="226809" y="38341"/>
                  </a:lnTo>
                  <a:lnTo>
                    <a:pt x="226999" y="45631"/>
                  </a:lnTo>
                  <a:lnTo>
                    <a:pt x="227190" y="52717"/>
                  </a:lnTo>
                  <a:lnTo>
                    <a:pt x="227190" y="75907"/>
                  </a:lnTo>
                  <a:lnTo>
                    <a:pt x="226999" y="78016"/>
                  </a:lnTo>
                  <a:lnTo>
                    <a:pt x="226999" y="80314"/>
                  </a:lnTo>
                  <a:lnTo>
                    <a:pt x="226809" y="82423"/>
                  </a:lnTo>
                  <a:lnTo>
                    <a:pt x="226809" y="84912"/>
                  </a:lnTo>
                  <a:lnTo>
                    <a:pt x="226618" y="87401"/>
                  </a:lnTo>
                  <a:lnTo>
                    <a:pt x="226618" y="90093"/>
                  </a:lnTo>
                  <a:lnTo>
                    <a:pt x="226428" y="92773"/>
                  </a:lnTo>
                  <a:lnTo>
                    <a:pt x="226428" y="98717"/>
                  </a:lnTo>
                  <a:lnTo>
                    <a:pt x="238099" y="139915"/>
                  </a:lnTo>
                  <a:lnTo>
                    <a:pt x="275386" y="153339"/>
                  </a:lnTo>
                  <a:lnTo>
                    <a:pt x="283032" y="153339"/>
                  </a:lnTo>
                  <a:lnTo>
                    <a:pt x="289928" y="151993"/>
                  </a:lnTo>
                  <a:lnTo>
                    <a:pt x="296037" y="149313"/>
                  </a:lnTo>
                  <a:lnTo>
                    <a:pt x="301967" y="146824"/>
                  </a:lnTo>
                  <a:lnTo>
                    <a:pt x="320713" y="121132"/>
                  </a:lnTo>
                  <a:lnTo>
                    <a:pt x="323011" y="114427"/>
                  </a:lnTo>
                  <a:lnTo>
                    <a:pt x="324154" y="106768"/>
                  </a:lnTo>
                  <a:lnTo>
                    <a:pt x="324345" y="98336"/>
                  </a:lnTo>
                  <a:lnTo>
                    <a:pt x="324345" y="91617"/>
                  </a:lnTo>
                  <a:lnTo>
                    <a:pt x="324535" y="84531"/>
                  </a:lnTo>
                  <a:lnTo>
                    <a:pt x="324916" y="69583"/>
                  </a:lnTo>
                  <a:lnTo>
                    <a:pt x="325297" y="62103"/>
                  </a:lnTo>
                  <a:lnTo>
                    <a:pt x="325488" y="55016"/>
                  </a:lnTo>
                  <a:lnTo>
                    <a:pt x="325882" y="47929"/>
                  </a:lnTo>
                  <a:lnTo>
                    <a:pt x="326072" y="41414"/>
                  </a:lnTo>
                  <a:lnTo>
                    <a:pt x="326453" y="35090"/>
                  </a:lnTo>
                  <a:lnTo>
                    <a:pt x="326644" y="28765"/>
                  </a:lnTo>
                  <a:lnTo>
                    <a:pt x="327025" y="23583"/>
                  </a:lnTo>
                  <a:lnTo>
                    <a:pt x="327406" y="19177"/>
                  </a:lnTo>
                  <a:close/>
                </a:path>
                <a:path w="619760" h="177164">
                  <a:moveTo>
                    <a:pt x="439280" y="27228"/>
                  </a:moveTo>
                  <a:lnTo>
                    <a:pt x="408305" y="17640"/>
                  </a:lnTo>
                  <a:lnTo>
                    <a:pt x="401231" y="17640"/>
                  </a:lnTo>
                  <a:lnTo>
                    <a:pt x="361061" y="29527"/>
                  </a:lnTo>
                  <a:lnTo>
                    <a:pt x="340207" y="63258"/>
                  </a:lnTo>
                  <a:lnTo>
                    <a:pt x="337540" y="85496"/>
                  </a:lnTo>
                  <a:lnTo>
                    <a:pt x="337832" y="93319"/>
                  </a:lnTo>
                  <a:lnTo>
                    <a:pt x="354939" y="135509"/>
                  </a:lnTo>
                  <a:lnTo>
                    <a:pt x="390512" y="153339"/>
                  </a:lnTo>
                  <a:lnTo>
                    <a:pt x="403707" y="153339"/>
                  </a:lnTo>
                  <a:lnTo>
                    <a:pt x="407733" y="152958"/>
                  </a:lnTo>
                  <a:lnTo>
                    <a:pt x="411556" y="151993"/>
                  </a:lnTo>
                  <a:lnTo>
                    <a:pt x="415378" y="151231"/>
                  </a:lnTo>
                  <a:lnTo>
                    <a:pt x="419011" y="150266"/>
                  </a:lnTo>
                  <a:lnTo>
                    <a:pt x="422071" y="148932"/>
                  </a:lnTo>
                  <a:lnTo>
                    <a:pt x="425132" y="147777"/>
                  </a:lnTo>
                  <a:lnTo>
                    <a:pt x="437375" y="129374"/>
                  </a:lnTo>
                  <a:lnTo>
                    <a:pt x="434886" y="126695"/>
                  </a:lnTo>
                  <a:lnTo>
                    <a:pt x="433349" y="128041"/>
                  </a:lnTo>
                  <a:lnTo>
                    <a:pt x="431444" y="129768"/>
                  </a:lnTo>
                  <a:lnTo>
                    <a:pt x="429145" y="131483"/>
                  </a:lnTo>
                  <a:lnTo>
                    <a:pt x="405053" y="142608"/>
                  </a:lnTo>
                  <a:lnTo>
                    <a:pt x="394919" y="142608"/>
                  </a:lnTo>
                  <a:lnTo>
                    <a:pt x="389178" y="141643"/>
                  </a:lnTo>
                  <a:lnTo>
                    <a:pt x="383819" y="139153"/>
                  </a:lnTo>
                  <a:lnTo>
                    <a:pt x="378472" y="137045"/>
                  </a:lnTo>
                  <a:lnTo>
                    <a:pt x="357809" y="99237"/>
                  </a:lnTo>
                  <a:lnTo>
                    <a:pt x="357047" y="85496"/>
                  </a:lnTo>
                  <a:lnTo>
                    <a:pt x="357238" y="78270"/>
                  </a:lnTo>
                  <a:lnTo>
                    <a:pt x="369671" y="41795"/>
                  </a:lnTo>
                  <a:lnTo>
                    <a:pt x="394919" y="27990"/>
                  </a:lnTo>
                  <a:lnTo>
                    <a:pt x="405053" y="27990"/>
                  </a:lnTo>
                  <a:lnTo>
                    <a:pt x="432015" y="44475"/>
                  </a:lnTo>
                  <a:lnTo>
                    <a:pt x="435267" y="44094"/>
                  </a:lnTo>
                  <a:lnTo>
                    <a:pt x="435267" y="42938"/>
                  </a:lnTo>
                  <a:lnTo>
                    <a:pt x="435457" y="42367"/>
                  </a:lnTo>
                  <a:lnTo>
                    <a:pt x="435457" y="41414"/>
                  </a:lnTo>
                  <a:lnTo>
                    <a:pt x="435838" y="39497"/>
                  </a:lnTo>
                  <a:lnTo>
                    <a:pt x="436219" y="37198"/>
                  </a:lnTo>
                  <a:lnTo>
                    <a:pt x="437756" y="31826"/>
                  </a:lnTo>
                  <a:lnTo>
                    <a:pt x="438518" y="29337"/>
                  </a:lnTo>
                  <a:lnTo>
                    <a:pt x="439280" y="27228"/>
                  </a:lnTo>
                  <a:close/>
                </a:path>
                <a:path w="619760" h="177164">
                  <a:moveTo>
                    <a:pt x="550011" y="151422"/>
                  </a:moveTo>
                  <a:lnTo>
                    <a:pt x="533755" y="110401"/>
                  </a:lnTo>
                  <a:lnTo>
                    <a:pt x="530034" y="101015"/>
                  </a:lnTo>
                  <a:lnTo>
                    <a:pt x="525551" y="89509"/>
                  </a:lnTo>
                  <a:lnTo>
                    <a:pt x="522478" y="81661"/>
                  </a:lnTo>
                  <a:lnTo>
                    <a:pt x="514032" y="59448"/>
                  </a:lnTo>
                  <a:lnTo>
                    <a:pt x="510082" y="48882"/>
                  </a:lnTo>
                  <a:lnTo>
                    <a:pt x="509092" y="46202"/>
                  </a:lnTo>
                  <a:lnTo>
                    <a:pt x="507746" y="42291"/>
                  </a:lnTo>
                  <a:lnTo>
                    <a:pt x="507746" y="89319"/>
                  </a:lnTo>
                  <a:lnTo>
                    <a:pt x="504685" y="89509"/>
                  </a:lnTo>
                  <a:lnTo>
                    <a:pt x="484225" y="89509"/>
                  </a:lnTo>
                  <a:lnTo>
                    <a:pt x="482892" y="89319"/>
                  </a:lnTo>
                  <a:lnTo>
                    <a:pt x="479450" y="89319"/>
                  </a:lnTo>
                  <a:lnTo>
                    <a:pt x="478485" y="89128"/>
                  </a:lnTo>
                  <a:lnTo>
                    <a:pt x="476199" y="89128"/>
                  </a:lnTo>
                  <a:lnTo>
                    <a:pt x="479056" y="82042"/>
                  </a:lnTo>
                  <a:lnTo>
                    <a:pt x="481545" y="75336"/>
                  </a:lnTo>
                  <a:lnTo>
                    <a:pt x="486524" y="62687"/>
                  </a:lnTo>
                  <a:lnTo>
                    <a:pt x="489013" y="55981"/>
                  </a:lnTo>
                  <a:lnTo>
                    <a:pt x="491871" y="48882"/>
                  </a:lnTo>
                  <a:lnTo>
                    <a:pt x="507746" y="89319"/>
                  </a:lnTo>
                  <a:lnTo>
                    <a:pt x="507746" y="42291"/>
                  </a:lnTo>
                  <a:lnTo>
                    <a:pt x="506984" y="40068"/>
                  </a:lnTo>
                  <a:lnTo>
                    <a:pt x="502399" y="28181"/>
                  </a:lnTo>
                  <a:lnTo>
                    <a:pt x="500481" y="22631"/>
                  </a:lnTo>
                  <a:lnTo>
                    <a:pt x="498373" y="17640"/>
                  </a:lnTo>
                  <a:lnTo>
                    <a:pt x="493217" y="17640"/>
                  </a:lnTo>
                  <a:lnTo>
                    <a:pt x="473443" y="67589"/>
                  </a:lnTo>
                  <a:lnTo>
                    <a:pt x="466636" y="84721"/>
                  </a:lnTo>
                  <a:lnTo>
                    <a:pt x="452983" y="118529"/>
                  </a:lnTo>
                  <a:lnTo>
                    <a:pt x="446214" y="135153"/>
                  </a:lnTo>
                  <a:lnTo>
                    <a:pt x="439470" y="151612"/>
                  </a:lnTo>
                  <a:lnTo>
                    <a:pt x="441579" y="151041"/>
                  </a:lnTo>
                  <a:lnTo>
                    <a:pt x="444639" y="150266"/>
                  </a:lnTo>
                  <a:lnTo>
                    <a:pt x="446354" y="150075"/>
                  </a:lnTo>
                  <a:lnTo>
                    <a:pt x="447509" y="149885"/>
                  </a:lnTo>
                  <a:lnTo>
                    <a:pt x="449414" y="149885"/>
                  </a:lnTo>
                  <a:lnTo>
                    <a:pt x="451713" y="150266"/>
                  </a:lnTo>
                  <a:lnTo>
                    <a:pt x="453047" y="150456"/>
                  </a:lnTo>
                  <a:lnTo>
                    <a:pt x="454393" y="150850"/>
                  </a:lnTo>
                  <a:lnTo>
                    <a:pt x="455917" y="151231"/>
                  </a:lnTo>
                  <a:lnTo>
                    <a:pt x="456260" y="149885"/>
                  </a:lnTo>
                  <a:lnTo>
                    <a:pt x="457644" y="144322"/>
                  </a:lnTo>
                  <a:lnTo>
                    <a:pt x="459943" y="136664"/>
                  </a:lnTo>
                  <a:lnTo>
                    <a:pt x="475234" y="101206"/>
                  </a:lnTo>
                  <a:lnTo>
                    <a:pt x="478485" y="101206"/>
                  </a:lnTo>
                  <a:lnTo>
                    <a:pt x="481355" y="101015"/>
                  </a:lnTo>
                  <a:lnTo>
                    <a:pt x="501243" y="101015"/>
                  </a:lnTo>
                  <a:lnTo>
                    <a:pt x="504685" y="101206"/>
                  </a:lnTo>
                  <a:lnTo>
                    <a:pt x="508127" y="101206"/>
                  </a:lnTo>
                  <a:lnTo>
                    <a:pt x="511378" y="101396"/>
                  </a:lnTo>
                  <a:lnTo>
                    <a:pt x="512152" y="103124"/>
                  </a:lnTo>
                  <a:lnTo>
                    <a:pt x="513295" y="106184"/>
                  </a:lnTo>
                  <a:lnTo>
                    <a:pt x="514057" y="107530"/>
                  </a:lnTo>
                  <a:lnTo>
                    <a:pt x="514629" y="109448"/>
                  </a:lnTo>
                  <a:lnTo>
                    <a:pt x="515404" y="111366"/>
                  </a:lnTo>
                  <a:lnTo>
                    <a:pt x="519988" y="124396"/>
                  </a:lnTo>
                  <a:lnTo>
                    <a:pt x="522478" y="131292"/>
                  </a:lnTo>
                  <a:lnTo>
                    <a:pt x="524764" y="138201"/>
                  </a:lnTo>
                  <a:lnTo>
                    <a:pt x="526681" y="144716"/>
                  </a:lnTo>
                  <a:lnTo>
                    <a:pt x="528218" y="151231"/>
                  </a:lnTo>
                  <a:lnTo>
                    <a:pt x="532422" y="150456"/>
                  </a:lnTo>
                  <a:lnTo>
                    <a:pt x="537197" y="149885"/>
                  </a:lnTo>
                  <a:lnTo>
                    <a:pt x="539877" y="149885"/>
                  </a:lnTo>
                  <a:lnTo>
                    <a:pt x="541604" y="150075"/>
                  </a:lnTo>
                  <a:lnTo>
                    <a:pt x="545426" y="150456"/>
                  </a:lnTo>
                  <a:lnTo>
                    <a:pt x="547712" y="150850"/>
                  </a:lnTo>
                  <a:lnTo>
                    <a:pt x="550011" y="151422"/>
                  </a:lnTo>
                  <a:close/>
                </a:path>
                <a:path w="619760" h="177164">
                  <a:moveTo>
                    <a:pt x="619366" y="20002"/>
                  </a:moveTo>
                  <a:lnTo>
                    <a:pt x="592315" y="20002"/>
                  </a:lnTo>
                  <a:lnTo>
                    <a:pt x="592315" y="21272"/>
                  </a:lnTo>
                  <a:lnTo>
                    <a:pt x="557060" y="21272"/>
                  </a:lnTo>
                  <a:lnTo>
                    <a:pt x="557060" y="20002"/>
                  </a:lnTo>
                  <a:lnTo>
                    <a:pt x="529882" y="20002"/>
                  </a:lnTo>
                  <a:lnTo>
                    <a:pt x="529882" y="21272"/>
                  </a:lnTo>
                  <a:lnTo>
                    <a:pt x="530288" y="21272"/>
                  </a:lnTo>
                  <a:lnTo>
                    <a:pt x="530288" y="23812"/>
                  </a:lnTo>
                  <a:lnTo>
                    <a:pt x="530682" y="23812"/>
                  </a:lnTo>
                  <a:lnTo>
                    <a:pt x="530682" y="25082"/>
                  </a:lnTo>
                  <a:lnTo>
                    <a:pt x="530987" y="25082"/>
                  </a:lnTo>
                  <a:lnTo>
                    <a:pt x="530987" y="26352"/>
                  </a:lnTo>
                  <a:lnTo>
                    <a:pt x="618375" y="26352"/>
                  </a:lnTo>
                  <a:lnTo>
                    <a:pt x="618375" y="25082"/>
                  </a:lnTo>
                  <a:lnTo>
                    <a:pt x="618680" y="25082"/>
                  </a:lnTo>
                  <a:lnTo>
                    <a:pt x="618680" y="23812"/>
                  </a:lnTo>
                  <a:lnTo>
                    <a:pt x="619074" y="23812"/>
                  </a:lnTo>
                  <a:lnTo>
                    <a:pt x="619074" y="21272"/>
                  </a:lnTo>
                  <a:lnTo>
                    <a:pt x="619366" y="21272"/>
                  </a:lnTo>
                  <a:lnTo>
                    <a:pt x="619366" y="2000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3072371" y="4337329"/>
              <a:ext cx="1056640" cy="361315"/>
            </a:xfrm>
            <a:custGeom>
              <a:avLst/>
              <a:gdLst/>
              <a:ahLst/>
              <a:cxnLst/>
              <a:rect l="l" t="t" r="r" b="b"/>
              <a:pathLst>
                <a:path w="1056639" h="361314">
                  <a:moveTo>
                    <a:pt x="140563" y="14566"/>
                  </a:moveTo>
                  <a:lnTo>
                    <a:pt x="102958" y="1003"/>
                  </a:lnTo>
                  <a:lnTo>
                    <a:pt x="88163" y="0"/>
                  </a:lnTo>
                  <a:lnTo>
                    <a:pt x="78625" y="431"/>
                  </a:lnTo>
                  <a:lnTo>
                    <a:pt x="37223" y="15951"/>
                  </a:lnTo>
                  <a:lnTo>
                    <a:pt x="9906" y="52070"/>
                  </a:lnTo>
                  <a:lnTo>
                    <a:pt x="393" y="94348"/>
                  </a:lnTo>
                  <a:lnTo>
                    <a:pt x="0" y="106553"/>
                  </a:lnTo>
                  <a:lnTo>
                    <a:pt x="393" y="118745"/>
                  </a:lnTo>
                  <a:lnTo>
                    <a:pt x="9867" y="160934"/>
                  </a:lnTo>
                  <a:lnTo>
                    <a:pt x="36703" y="196989"/>
                  </a:lnTo>
                  <a:lnTo>
                    <a:pt x="76733" y="211759"/>
                  </a:lnTo>
                  <a:lnTo>
                    <a:pt x="85877" y="212153"/>
                  </a:lnTo>
                  <a:lnTo>
                    <a:pt x="91605" y="212153"/>
                  </a:lnTo>
                  <a:lnTo>
                    <a:pt x="128143" y="201231"/>
                  </a:lnTo>
                  <a:lnTo>
                    <a:pt x="131381" y="199313"/>
                  </a:lnTo>
                  <a:lnTo>
                    <a:pt x="133680" y="197586"/>
                  </a:lnTo>
                  <a:lnTo>
                    <a:pt x="135216" y="195872"/>
                  </a:lnTo>
                  <a:lnTo>
                    <a:pt x="135597" y="195287"/>
                  </a:lnTo>
                  <a:lnTo>
                    <a:pt x="137883" y="176707"/>
                  </a:lnTo>
                  <a:lnTo>
                    <a:pt x="136359" y="174980"/>
                  </a:lnTo>
                  <a:lnTo>
                    <a:pt x="135026" y="173443"/>
                  </a:lnTo>
                  <a:lnTo>
                    <a:pt x="131584" y="176898"/>
                  </a:lnTo>
                  <a:lnTo>
                    <a:pt x="128905" y="179387"/>
                  </a:lnTo>
                  <a:lnTo>
                    <a:pt x="125844" y="182257"/>
                  </a:lnTo>
                  <a:lnTo>
                    <a:pt x="93522" y="198551"/>
                  </a:lnTo>
                  <a:lnTo>
                    <a:pt x="79375" y="198551"/>
                  </a:lnTo>
                  <a:lnTo>
                    <a:pt x="44183" y="176707"/>
                  </a:lnTo>
                  <a:lnTo>
                    <a:pt x="28867" y="138874"/>
                  </a:lnTo>
                  <a:lnTo>
                    <a:pt x="26200" y="106553"/>
                  </a:lnTo>
                  <a:lnTo>
                    <a:pt x="26492" y="94907"/>
                  </a:lnTo>
                  <a:lnTo>
                    <a:pt x="33642" y="56705"/>
                  </a:lnTo>
                  <a:lnTo>
                    <a:pt x="58267" y="22910"/>
                  </a:lnTo>
                  <a:lnTo>
                    <a:pt x="79375" y="14566"/>
                  </a:lnTo>
                  <a:lnTo>
                    <a:pt x="93522" y="14566"/>
                  </a:lnTo>
                  <a:lnTo>
                    <a:pt x="126796" y="34874"/>
                  </a:lnTo>
                  <a:lnTo>
                    <a:pt x="131191" y="41008"/>
                  </a:lnTo>
                  <a:lnTo>
                    <a:pt x="134061" y="39674"/>
                  </a:lnTo>
                  <a:lnTo>
                    <a:pt x="135026" y="39281"/>
                  </a:lnTo>
                  <a:lnTo>
                    <a:pt x="135216" y="38328"/>
                  </a:lnTo>
                  <a:lnTo>
                    <a:pt x="135597" y="35267"/>
                  </a:lnTo>
                  <a:lnTo>
                    <a:pt x="136169" y="31242"/>
                  </a:lnTo>
                  <a:lnTo>
                    <a:pt x="137693" y="22034"/>
                  </a:lnTo>
                  <a:lnTo>
                    <a:pt x="138658" y="18592"/>
                  </a:lnTo>
                  <a:lnTo>
                    <a:pt x="139801" y="15900"/>
                  </a:lnTo>
                  <a:lnTo>
                    <a:pt x="140563" y="14566"/>
                  </a:lnTo>
                  <a:close/>
                </a:path>
                <a:path w="1056639" h="361314">
                  <a:moveTo>
                    <a:pt x="274434" y="108851"/>
                  </a:moveTo>
                  <a:lnTo>
                    <a:pt x="266242" y="70065"/>
                  </a:lnTo>
                  <a:lnTo>
                    <a:pt x="252641" y="51142"/>
                  </a:lnTo>
                  <a:lnTo>
                    <a:pt x="252641" y="108851"/>
                  </a:lnTo>
                  <a:lnTo>
                    <a:pt x="252412" y="116903"/>
                  </a:lnTo>
                  <a:lnTo>
                    <a:pt x="238480" y="157530"/>
                  </a:lnTo>
                  <a:lnTo>
                    <a:pt x="210185" y="173062"/>
                  </a:lnTo>
                  <a:lnTo>
                    <a:pt x="196215" y="173062"/>
                  </a:lnTo>
                  <a:lnTo>
                    <a:pt x="163703" y="152361"/>
                  </a:lnTo>
                  <a:lnTo>
                    <a:pt x="153758" y="108851"/>
                  </a:lnTo>
                  <a:lnTo>
                    <a:pt x="154012" y="100914"/>
                  </a:lnTo>
                  <a:lnTo>
                    <a:pt x="172504" y="55003"/>
                  </a:lnTo>
                  <a:lnTo>
                    <a:pt x="183794" y="48488"/>
                  </a:lnTo>
                  <a:lnTo>
                    <a:pt x="189712" y="45999"/>
                  </a:lnTo>
                  <a:lnTo>
                    <a:pt x="196215" y="44653"/>
                  </a:lnTo>
                  <a:lnTo>
                    <a:pt x="210185" y="44653"/>
                  </a:lnTo>
                  <a:lnTo>
                    <a:pt x="216687" y="45999"/>
                  </a:lnTo>
                  <a:lnTo>
                    <a:pt x="222605" y="48488"/>
                  </a:lnTo>
                  <a:lnTo>
                    <a:pt x="228727" y="50977"/>
                  </a:lnTo>
                  <a:lnTo>
                    <a:pt x="250532" y="86626"/>
                  </a:lnTo>
                  <a:lnTo>
                    <a:pt x="252641" y="108851"/>
                  </a:lnTo>
                  <a:lnTo>
                    <a:pt x="252641" y="51142"/>
                  </a:lnTo>
                  <a:lnTo>
                    <a:pt x="249593" y="48323"/>
                  </a:lnTo>
                  <a:lnTo>
                    <a:pt x="244589" y="44653"/>
                  </a:lnTo>
                  <a:lnTo>
                    <a:pt x="244195" y="44361"/>
                  </a:lnTo>
                  <a:lnTo>
                    <a:pt x="203098" y="32956"/>
                  </a:lnTo>
                  <a:lnTo>
                    <a:pt x="195389" y="33286"/>
                  </a:lnTo>
                  <a:lnTo>
                    <a:pt x="156794" y="48323"/>
                  </a:lnTo>
                  <a:lnTo>
                    <a:pt x="135051" y="84137"/>
                  </a:lnTo>
                  <a:lnTo>
                    <a:pt x="132156" y="108851"/>
                  </a:lnTo>
                  <a:lnTo>
                    <a:pt x="132473" y="117665"/>
                  </a:lnTo>
                  <a:lnTo>
                    <a:pt x="143573" y="154114"/>
                  </a:lnTo>
                  <a:lnTo>
                    <a:pt x="174231" y="179768"/>
                  </a:lnTo>
                  <a:lnTo>
                    <a:pt x="203098" y="184937"/>
                  </a:lnTo>
                  <a:lnTo>
                    <a:pt x="210845" y="184619"/>
                  </a:lnTo>
                  <a:lnTo>
                    <a:pt x="249593" y="169583"/>
                  </a:lnTo>
                  <a:lnTo>
                    <a:pt x="271449" y="133756"/>
                  </a:lnTo>
                  <a:lnTo>
                    <a:pt x="274116" y="117665"/>
                  </a:lnTo>
                  <a:lnTo>
                    <a:pt x="274434" y="108851"/>
                  </a:lnTo>
                  <a:close/>
                </a:path>
                <a:path w="1056639" h="361314">
                  <a:moveTo>
                    <a:pt x="403720" y="34874"/>
                  </a:moveTo>
                  <a:lnTo>
                    <a:pt x="399707" y="36029"/>
                  </a:lnTo>
                  <a:lnTo>
                    <a:pt x="396836" y="36601"/>
                  </a:lnTo>
                  <a:lnTo>
                    <a:pt x="393395" y="36601"/>
                  </a:lnTo>
                  <a:lnTo>
                    <a:pt x="390525" y="36029"/>
                  </a:lnTo>
                  <a:lnTo>
                    <a:pt x="386511" y="34874"/>
                  </a:lnTo>
                  <a:lnTo>
                    <a:pt x="386892" y="42545"/>
                  </a:lnTo>
                  <a:lnTo>
                    <a:pt x="387083" y="50787"/>
                  </a:lnTo>
                  <a:lnTo>
                    <a:pt x="387464" y="59410"/>
                  </a:lnTo>
                  <a:lnTo>
                    <a:pt x="387756" y="72605"/>
                  </a:lnTo>
                  <a:lnTo>
                    <a:pt x="388035" y="86245"/>
                  </a:lnTo>
                  <a:lnTo>
                    <a:pt x="388035" y="93179"/>
                  </a:lnTo>
                  <a:lnTo>
                    <a:pt x="388061" y="100164"/>
                  </a:lnTo>
                  <a:lnTo>
                    <a:pt x="388112" y="107188"/>
                  </a:lnTo>
                  <a:lnTo>
                    <a:pt x="388226" y="114223"/>
                  </a:lnTo>
                  <a:lnTo>
                    <a:pt x="388226" y="141630"/>
                  </a:lnTo>
                  <a:lnTo>
                    <a:pt x="383959" y="137134"/>
                  </a:lnTo>
                  <a:lnTo>
                    <a:pt x="379476" y="132283"/>
                  </a:lnTo>
                  <a:lnTo>
                    <a:pt x="374777" y="127076"/>
                  </a:lnTo>
                  <a:lnTo>
                    <a:pt x="369874" y="121500"/>
                  </a:lnTo>
                  <a:lnTo>
                    <a:pt x="364667" y="115684"/>
                  </a:lnTo>
                  <a:lnTo>
                    <a:pt x="359346" y="109677"/>
                  </a:lnTo>
                  <a:lnTo>
                    <a:pt x="353898" y="103454"/>
                  </a:lnTo>
                  <a:lnTo>
                    <a:pt x="348259" y="96977"/>
                  </a:lnTo>
                  <a:lnTo>
                    <a:pt x="342480" y="90551"/>
                  </a:lnTo>
                  <a:lnTo>
                    <a:pt x="336638" y="83947"/>
                  </a:lnTo>
                  <a:lnTo>
                    <a:pt x="330720" y="77190"/>
                  </a:lnTo>
                  <a:lnTo>
                    <a:pt x="324739" y="70332"/>
                  </a:lnTo>
                  <a:lnTo>
                    <a:pt x="318858" y="63474"/>
                  </a:lnTo>
                  <a:lnTo>
                    <a:pt x="312991" y="56680"/>
                  </a:lnTo>
                  <a:lnTo>
                    <a:pt x="307174" y="49961"/>
                  </a:lnTo>
                  <a:lnTo>
                    <a:pt x="301409" y="43307"/>
                  </a:lnTo>
                  <a:lnTo>
                    <a:pt x="299872" y="41783"/>
                  </a:lnTo>
                  <a:lnTo>
                    <a:pt x="298538" y="39865"/>
                  </a:lnTo>
                  <a:lnTo>
                    <a:pt x="297002" y="38138"/>
                  </a:lnTo>
                  <a:lnTo>
                    <a:pt x="295478" y="36220"/>
                  </a:lnTo>
                  <a:lnTo>
                    <a:pt x="293941" y="34493"/>
                  </a:lnTo>
                  <a:lnTo>
                    <a:pt x="292417" y="32956"/>
                  </a:lnTo>
                  <a:lnTo>
                    <a:pt x="286486" y="32956"/>
                  </a:lnTo>
                  <a:lnTo>
                    <a:pt x="286486" y="35458"/>
                  </a:lnTo>
                  <a:lnTo>
                    <a:pt x="286677" y="38519"/>
                  </a:lnTo>
                  <a:lnTo>
                    <a:pt x="286867" y="42354"/>
                  </a:lnTo>
                  <a:lnTo>
                    <a:pt x="286867" y="46189"/>
                  </a:lnTo>
                  <a:lnTo>
                    <a:pt x="287058" y="50596"/>
                  </a:lnTo>
                  <a:lnTo>
                    <a:pt x="287058" y="55575"/>
                  </a:lnTo>
                  <a:lnTo>
                    <a:pt x="287248" y="60363"/>
                  </a:lnTo>
                  <a:lnTo>
                    <a:pt x="287248" y="100037"/>
                  </a:lnTo>
                  <a:lnTo>
                    <a:pt x="286867" y="111544"/>
                  </a:lnTo>
                  <a:lnTo>
                    <a:pt x="286486" y="123799"/>
                  </a:lnTo>
                  <a:lnTo>
                    <a:pt x="286105" y="129933"/>
                  </a:lnTo>
                  <a:lnTo>
                    <a:pt x="285915" y="136258"/>
                  </a:lnTo>
                  <a:lnTo>
                    <a:pt x="285534" y="142392"/>
                  </a:lnTo>
                  <a:lnTo>
                    <a:pt x="285153" y="148717"/>
                  </a:lnTo>
                  <a:lnTo>
                    <a:pt x="284962" y="154470"/>
                  </a:lnTo>
                  <a:lnTo>
                    <a:pt x="284568" y="159842"/>
                  </a:lnTo>
                  <a:lnTo>
                    <a:pt x="284187" y="165011"/>
                  </a:lnTo>
                  <a:lnTo>
                    <a:pt x="283806" y="169799"/>
                  </a:lnTo>
                  <a:lnTo>
                    <a:pt x="283616" y="173824"/>
                  </a:lnTo>
                  <a:lnTo>
                    <a:pt x="283235" y="178041"/>
                  </a:lnTo>
                  <a:lnTo>
                    <a:pt x="282854" y="180924"/>
                  </a:lnTo>
                  <a:lnTo>
                    <a:pt x="282663" y="182829"/>
                  </a:lnTo>
                  <a:lnTo>
                    <a:pt x="286867" y="181686"/>
                  </a:lnTo>
                  <a:lnTo>
                    <a:pt x="290118" y="181114"/>
                  </a:lnTo>
                  <a:lnTo>
                    <a:pt x="293370" y="181114"/>
                  </a:lnTo>
                  <a:lnTo>
                    <a:pt x="294513" y="181305"/>
                  </a:lnTo>
                  <a:lnTo>
                    <a:pt x="296049" y="181495"/>
                  </a:lnTo>
                  <a:lnTo>
                    <a:pt x="297573" y="181876"/>
                  </a:lnTo>
                  <a:lnTo>
                    <a:pt x="301409" y="183032"/>
                  </a:lnTo>
                  <a:lnTo>
                    <a:pt x="301218" y="181305"/>
                  </a:lnTo>
                  <a:lnTo>
                    <a:pt x="299872" y="154470"/>
                  </a:lnTo>
                  <a:lnTo>
                    <a:pt x="299872" y="149491"/>
                  </a:lnTo>
                  <a:lnTo>
                    <a:pt x="299681" y="144500"/>
                  </a:lnTo>
                  <a:lnTo>
                    <a:pt x="299681" y="139712"/>
                  </a:lnTo>
                  <a:lnTo>
                    <a:pt x="299491" y="134734"/>
                  </a:lnTo>
                  <a:lnTo>
                    <a:pt x="299491" y="125526"/>
                  </a:lnTo>
                  <a:lnTo>
                    <a:pt x="299300" y="121310"/>
                  </a:lnTo>
                  <a:lnTo>
                    <a:pt x="299300" y="88544"/>
                  </a:lnTo>
                  <a:lnTo>
                    <a:pt x="299491" y="82600"/>
                  </a:lnTo>
                  <a:lnTo>
                    <a:pt x="299491" y="77622"/>
                  </a:lnTo>
                  <a:lnTo>
                    <a:pt x="299681" y="73787"/>
                  </a:lnTo>
                  <a:lnTo>
                    <a:pt x="304660" y="79540"/>
                  </a:lnTo>
                  <a:lnTo>
                    <a:pt x="316280" y="92544"/>
                  </a:lnTo>
                  <a:lnTo>
                    <a:pt x="351320" y="132435"/>
                  </a:lnTo>
                  <a:lnTo>
                    <a:pt x="384797" y="171970"/>
                  </a:lnTo>
                  <a:lnTo>
                    <a:pt x="395300" y="184937"/>
                  </a:lnTo>
                  <a:lnTo>
                    <a:pt x="400850" y="184937"/>
                  </a:lnTo>
                  <a:lnTo>
                    <a:pt x="400850" y="180721"/>
                  </a:lnTo>
                  <a:lnTo>
                    <a:pt x="400659" y="177279"/>
                  </a:lnTo>
                  <a:lnTo>
                    <a:pt x="400659" y="169799"/>
                  </a:lnTo>
                  <a:lnTo>
                    <a:pt x="400469" y="165201"/>
                  </a:lnTo>
                  <a:lnTo>
                    <a:pt x="400469" y="139712"/>
                  </a:lnTo>
                  <a:lnTo>
                    <a:pt x="400278" y="134340"/>
                  </a:lnTo>
                  <a:lnTo>
                    <a:pt x="400278" y="102920"/>
                  </a:lnTo>
                  <a:lnTo>
                    <a:pt x="400469" y="97739"/>
                  </a:lnTo>
                  <a:lnTo>
                    <a:pt x="400850" y="84328"/>
                  </a:lnTo>
                  <a:lnTo>
                    <a:pt x="401231" y="77431"/>
                  </a:lnTo>
                  <a:lnTo>
                    <a:pt x="401612" y="70332"/>
                  </a:lnTo>
                  <a:lnTo>
                    <a:pt x="401802" y="63055"/>
                  </a:lnTo>
                  <a:lnTo>
                    <a:pt x="402183" y="56349"/>
                  </a:lnTo>
                  <a:lnTo>
                    <a:pt x="402958" y="43307"/>
                  </a:lnTo>
                  <a:lnTo>
                    <a:pt x="403339" y="38328"/>
                  </a:lnTo>
                  <a:lnTo>
                    <a:pt x="403720" y="34874"/>
                  </a:lnTo>
                  <a:close/>
                </a:path>
                <a:path w="1056639" h="361314">
                  <a:moveTo>
                    <a:pt x="512165" y="51625"/>
                  </a:moveTo>
                  <a:lnTo>
                    <a:pt x="511886" y="51625"/>
                  </a:lnTo>
                  <a:lnTo>
                    <a:pt x="511886" y="50355"/>
                  </a:lnTo>
                  <a:lnTo>
                    <a:pt x="511594" y="50355"/>
                  </a:lnTo>
                  <a:lnTo>
                    <a:pt x="511594" y="49072"/>
                  </a:lnTo>
                  <a:lnTo>
                    <a:pt x="511124" y="49072"/>
                  </a:lnTo>
                  <a:lnTo>
                    <a:pt x="511124" y="46532"/>
                  </a:lnTo>
                  <a:lnTo>
                    <a:pt x="510819" y="46532"/>
                  </a:lnTo>
                  <a:lnTo>
                    <a:pt x="510819" y="45262"/>
                  </a:lnTo>
                  <a:lnTo>
                    <a:pt x="510819" y="43992"/>
                  </a:lnTo>
                  <a:lnTo>
                    <a:pt x="510819" y="42722"/>
                  </a:lnTo>
                  <a:lnTo>
                    <a:pt x="510895" y="41452"/>
                  </a:lnTo>
                  <a:lnTo>
                    <a:pt x="511403" y="41452"/>
                  </a:lnTo>
                  <a:lnTo>
                    <a:pt x="511403" y="38912"/>
                  </a:lnTo>
                  <a:lnTo>
                    <a:pt x="511848" y="38912"/>
                  </a:lnTo>
                  <a:lnTo>
                    <a:pt x="511848" y="37630"/>
                  </a:lnTo>
                  <a:lnTo>
                    <a:pt x="512114" y="37630"/>
                  </a:lnTo>
                  <a:lnTo>
                    <a:pt x="512114" y="36360"/>
                  </a:lnTo>
                  <a:lnTo>
                    <a:pt x="412178" y="36360"/>
                  </a:lnTo>
                  <a:lnTo>
                    <a:pt x="412178" y="37630"/>
                  </a:lnTo>
                  <a:lnTo>
                    <a:pt x="412381" y="37630"/>
                  </a:lnTo>
                  <a:lnTo>
                    <a:pt x="412381" y="38912"/>
                  </a:lnTo>
                  <a:lnTo>
                    <a:pt x="412686" y="38912"/>
                  </a:lnTo>
                  <a:lnTo>
                    <a:pt x="412686" y="41452"/>
                  </a:lnTo>
                  <a:lnTo>
                    <a:pt x="413207" y="41452"/>
                  </a:lnTo>
                  <a:lnTo>
                    <a:pt x="413207" y="42722"/>
                  </a:lnTo>
                  <a:lnTo>
                    <a:pt x="413448" y="42722"/>
                  </a:lnTo>
                  <a:lnTo>
                    <a:pt x="413448" y="43992"/>
                  </a:lnTo>
                  <a:lnTo>
                    <a:pt x="413473" y="45262"/>
                  </a:lnTo>
                  <a:lnTo>
                    <a:pt x="413372" y="46532"/>
                  </a:lnTo>
                  <a:lnTo>
                    <a:pt x="412978" y="46532"/>
                  </a:lnTo>
                  <a:lnTo>
                    <a:pt x="412978" y="49072"/>
                  </a:lnTo>
                  <a:lnTo>
                    <a:pt x="412508" y="49072"/>
                  </a:lnTo>
                  <a:lnTo>
                    <a:pt x="412508" y="50355"/>
                  </a:lnTo>
                  <a:lnTo>
                    <a:pt x="412369" y="50355"/>
                  </a:lnTo>
                  <a:lnTo>
                    <a:pt x="412369" y="51625"/>
                  </a:lnTo>
                  <a:lnTo>
                    <a:pt x="412127" y="51625"/>
                  </a:lnTo>
                  <a:lnTo>
                    <a:pt x="412127" y="52895"/>
                  </a:lnTo>
                  <a:lnTo>
                    <a:pt x="418998" y="52895"/>
                  </a:lnTo>
                  <a:lnTo>
                    <a:pt x="418998" y="51625"/>
                  </a:lnTo>
                  <a:lnTo>
                    <a:pt x="438391" y="51625"/>
                  </a:lnTo>
                  <a:lnTo>
                    <a:pt x="438391" y="50355"/>
                  </a:lnTo>
                  <a:lnTo>
                    <a:pt x="452120" y="50355"/>
                  </a:lnTo>
                  <a:lnTo>
                    <a:pt x="452120" y="51625"/>
                  </a:lnTo>
                  <a:lnTo>
                    <a:pt x="452145" y="52895"/>
                  </a:lnTo>
                  <a:lnTo>
                    <a:pt x="452234" y="57975"/>
                  </a:lnTo>
                  <a:lnTo>
                    <a:pt x="452386" y="57975"/>
                  </a:lnTo>
                  <a:lnTo>
                    <a:pt x="452386" y="64338"/>
                  </a:lnTo>
                  <a:lnTo>
                    <a:pt x="452488" y="70688"/>
                  </a:lnTo>
                  <a:lnTo>
                    <a:pt x="452577" y="77050"/>
                  </a:lnTo>
                  <a:lnTo>
                    <a:pt x="452678" y="84670"/>
                  </a:lnTo>
                  <a:lnTo>
                    <a:pt x="452678" y="91033"/>
                  </a:lnTo>
                  <a:lnTo>
                    <a:pt x="452678" y="126631"/>
                  </a:lnTo>
                  <a:lnTo>
                    <a:pt x="452666" y="132981"/>
                  </a:lnTo>
                  <a:lnTo>
                    <a:pt x="452589" y="140614"/>
                  </a:lnTo>
                  <a:lnTo>
                    <a:pt x="452450" y="140614"/>
                  </a:lnTo>
                  <a:lnTo>
                    <a:pt x="452450" y="146977"/>
                  </a:lnTo>
                  <a:lnTo>
                    <a:pt x="452234" y="146977"/>
                  </a:lnTo>
                  <a:lnTo>
                    <a:pt x="452234" y="154597"/>
                  </a:lnTo>
                  <a:lnTo>
                    <a:pt x="452005" y="154597"/>
                  </a:lnTo>
                  <a:lnTo>
                    <a:pt x="452005" y="162229"/>
                  </a:lnTo>
                  <a:lnTo>
                    <a:pt x="451802" y="162229"/>
                  </a:lnTo>
                  <a:lnTo>
                    <a:pt x="451802" y="168579"/>
                  </a:lnTo>
                  <a:lnTo>
                    <a:pt x="472427" y="168579"/>
                  </a:lnTo>
                  <a:lnTo>
                    <a:pt x="472427" y="162229"/>
                  </a:lnTo>
                  <a:lnTo>
                    <a:pt x="472147" y="162229"/>
                  </a:lnTo>
                  <a:lnTo>
                    <a:pt x="472147" y="154597"/>
                  </a:lnTo>
                  <a:lnTo>
                    <a:pt x="471868" y="154597"/>
                  </a:lnTo>
                  <a:lnTo>
                    <a:pt x="471868" y="146977"/>
                  </a:lnTo>
                  <a:lnTo>
                    <a:pt x="471652" y="146977"/>
                  </a:lnTo>
                  <a:lnTo>
                    <a:pt x="471652" y="140614"/>
                  </a:lnTo>
                  <a:lnTo>
                    <a:pt x="471512" y="140614"/>
                  </a:lnTo>
                  <a:lnTo>
                    <a:pt x="471512" y="132981"/>
                  </a:lnTo>
                  <a:lnTo>
                    <a:pt x="471436" y="126631"/>
                  </a:lnTo>
                  <a:lnTo>
                    <a:pt x="471424" y="91033"/>
                  </a:lnTo>
                  <a:lnTo>
                    <a:pt x="471424" y="84670"/>
                  </a:lnTo>
                  <a:lnTo>
                    <a:pt x="471512" y="77050"/>
                  </a:lnTo>
                  <a:lnTo>
                    <a:pt x="471614" y="70688"/>
                  </a:lnTo>
                  <a:lnTo>
                    <a:pt x="471614" y="64338"/>
                  </a:lnTo>
                  <a:lnTo>
                    <a:pt x="471703" y="57975"/>
                  </a:lnTo>
                  <a:lnTo>
                    <a:pt x="471805" y="52895"/>
                  </a:lnTo>
                  <a:lnTo>
                    <a:pt x="471805" y="51625"/>
                  </a:lnTo>
                  <a:lnTo>
                    <a:pt x="471805" y="50355"/>
                  </a:lnTo>
                  <a:lnTo>
                    <a:pt x="488581" y="50355"/>
                  </a:lnTo>
                  <a:lnTo>
                    <a:pt x="488581" y="51625"/>
                  </a:lnTo>
                  <a:lnTo>
                    <a:pt x="505498" y="51625"/>
                  </a:lnTo>
                  <a:lnTo>
                    <a:pt x="505498" y="52895"/>
                  </a:lnTo>
                  <a:lnTo>
                    <a:pt x="512165" y="52895"/>
                  </a:lnTo>
                  <a:lnTo>
                    <a:pt x="512165" y="51625"/>
                  </a:lnTo>
                  <a:close/>
                </a:path>
                <a:path w="1056639" h="361314">
                  <a:moveTo>
                    <a:pt x="770610" y="241338"/>
                  </a:moveTo>
                  <a:lnTo>
                    <a:pt x="770382" y="241338"/>
                  </a:lnTo>
                  <a:lnTo>
                    <a:pt x="770382" y="240068"/>
                  </a:lnTo>
                  <a:lnTo>
                    <a:pt x="770102" y="240068"/>
                  </a:lnTo>
                  <a:lnTo>
                    <a:pt x="770102" y="238798"/>
                  </a:lnTo>
                  <a:lnTo>
                    <a:pt x="769734" y="238798"/>
                  </a:lnTo>
                  <a:lnTo>
                    <a:pt x="769734" y="236258"/>
                  </a:lnTo>
                  <a:lnTo>
                    <a:pt x="769378" y="236258"/>
                  </a:lnTo>
                  <a:lnTo>
                    <a:pt x="769378" y="234988"/>
                  </a:lnTo>
                  <a:lnTo>
                    <a:pt x="769391" y="233705"/>
                  </a:lnTo>
                  <a:lnTo>
                    <a:pt x="769658" y="233705"/>
                  </a:lnTo>
                  <a:lnTo>
                    <a:pt x="769658" y="232435"/>
                  </a:lnTo>
                  <a:lnTo>
                    <a:pt x="682269" y="232435"/>
                  </a:lnTo>
                  <a:lnTo>
                    <a:pt x="682269" y="233705"/>
                  </a:lnTo>
                  <a:lnTo>
                    <a:pt x="682358" y="234988"/>
                  </a:lnTo>
                  <a:lnTo>
                    <a:pt x="682358" y="236258"/>
                  </a:lnTo>
                  <a:lnTo>
                    <a:pt x="682205" y="236258"/>
                  </a:lnTo>
                  <a:lnTo>
                    <a:pt x="682205" y="238798"/>
                  </a:lnTo>
                  <a:lnTo>
                    <a:pt x="681837" y="238798"/>
                  </a:lnTo>
                  <a:lnTo>
                    <a:pt x="681837" y="240068"/>
                  </a:lnTo>
                  <a:lnTo>
                    <a:pt x="681558" y="240068"/>
                  </a:lnTo>
                  <a:lnTo>
                    <a:pt x="681558" y="241338"/>
                  </a:lnTo>
                  <a:lnTo>
                    <a:pt x="681240" y="241338"/>
                  </a:lnTo>
                  <a:lnTo>
                    <a:pt x="681240" y="242608"/>
                  </a:lnTo>
                  <a:lnTo>
                    <a:pt x="688555" y="242608"/>
                  </a:lnTo>
                  <a:lnTo>
                    <a:pt x="688555" y="241338"/>
                  </a:lnTo>
                  <a:lnTo>
                    <a:pt x="717016" y="241338"/>
                  </a:lnTo>
                  <a:lnTo>
                    <a:pt x="717016" y="242608"/>
                  </a:lnTo>
                  <a:lnTo>
                    <a:pt x="717092" y="246418"/>
                  </a:lnTo>
                  <a:lnTo>
                    <a:pt x="717245" y="246418"/>
                  </a:lnTo>
                  <a:lnTo>
                    <a:pt x="717245" y="252780"/>
                  </a:lnTo>
                  <a:lnTo>
                    <a:pt x="717359" y="259143"/>
                  </a:lnTo>
                  <a:lnTo>
                    <a:pt x="717461" y="264223"/>
                  </a:lnTo>
                  <a:lnTo>
                    <a:pt x="717550" y="276936"/>
                  </a:lnTo>
                  <a:lnTo>
                    <a:pt x="717550" y="316344"/>
                  </a:lnTo>
                  <a:lnTo>
                    <a:pt x="717448" y="325247"/>
                  </a:lnTo>
                  <a:lnTo>
                    <a:pt x="717270" y="325247"/>
                  </a:lnTo>
                  <a:lnTo>
                    <a:pt x="717270" y="332879"/>
                  </a:lnTo>
                  <a:lnTo>
                    <a:pt x="717003" y="332879"/>
                  </a:lnTo>
                  <a:lnTo>
                    <a:pt x="717003" y="341769"/>
                  </a:lnTo>
                  <a:lnTo>
                    <a:pt x="716699" y="341769"/>
                  </a:lnTo>
                  <a:lnTo>
                    <a:pt x="716699" y="350672"/>
                  </a:lnTo>
                  <a:lnTo>
                    <a:pt x="716432" y="350672"/>
                  </a:lnTo>
                  <a:lnTo>
                    <a:pt x="716432" y="357035"/>
                  </a:lnTo>
                  <a:lnTo>
                    <a:pt x="716254" y="357035"/>
                  </a:lnTo>
                  <a:lnTo>
                    <a:pt x="716254" y="358305"/>
                  </a:lnTo>
                  <a:lnTo>
                    <a:pt x="721156" y="358305"/>
                  </a:lnTo>
                  <a:lnTo>
                    <a:pt x="721156" y="357035"/>
                  </a:lnTo>
                  <a:lnTo>
                    <a:pt x="730923" y="357035"/>
                  </a:lnTo>
                  <a:lnTo>
                    <a:pt x="730923" y="358305"/>
                  </a:lnTo>
                  <a:lnTo>
                    <a:pt x="735863" y="358305"/>
                  </a:lnTo>
                  <a:lnTo>
                    <a:pt x="735863" y="357035"/>
                  </a:lnTo>
                  <a:lnTo>
                    <a:pt x="735685" y="357035"/>
                  </a:lnTo>
                  <a:lnTo>
                    <a:pt x="735685" y="350672"/>
                  </a:lnTo>
                  <a:lnTo>
                    <a:pt x="735330" y="350672"/>
                  </a:lnTo>
                  <a:lnTo>
                    <a:pt x="735330" y="341769"/>
                  </a:lnTo>
                  <a:lnTo>
                    <a:pt x="734936" y="341769"/>
                  </a:lnTo>
                  <a:lnTo>
                    <a:pt x="734936" y="332879"/>
                  </a:lnTo>
                  <a:lnTo>
                    <a:pt x="734669" y="332879"/>
                  </a:lnTo>
                  <a:lnTo>
                    <a:pt x="734669" y="325247"/>
                  </a:lnTo>
                  <a:lnTo>
                    <a:pt x="734479" y="325247"/>
                  </a:lnTo>
                  <a:lnTo>
                    <a:pt x="734479" y="316344"/>
                  </a:lnTo>
                  <a:lnTo>
                    <a:pt x="734377" y="276936"/>
                  </a:lnTo>
                  <a:lnTo>
                    <a:pt x="734377" y="264223"/>
                  </a:lnTo>
                  <a:lnTo>
                    <a:pt x="734377" y="259143"/>
                  </a:lnTo>
                  <a:lnTo>
                    <a:pt x="734466" y="252780"/>
                  </a:lnTo>
                  <a:lnTo>
                    <a:pt x="734568" y="246418"/>
                  </a:lnTo>
                  <a:lnTo>
                    <a:pt x="734644" y="242608"/>
                  </a:lnTo>
                  <a:lnTo>
                    <a:pt x="734720" y="241338"/>
                  </a:lnTo>
                  <a:lnTo>
                    <a:pt x="764527" y="241338"/>
                  </a:lnTo>
                  <a:lnTo>
                    <a:pt x="764527" y="242608"/>
                  </a:lnTo>
                  <a:lnTo>
                    <a:pt x="770610" y="242608"/>
                  </a:lnTo>
                  <a:lnTo>
                    <a:pt x="770610" y="241338"/>
                  </a:lnTo>
                  <a:close/>
                </a:path>
                <a:path w="1056639" h="361314">
                  <a:moveTo>
                    <a:pt x="799934" y="357035"/>
                  </a:moveTo>
                  <a:lnTo>
                    <a:pt x="799757" y="357035"/>
                  </a:lnTo>
                  <a:lnTo>
                    <a:pt x="799757" y="350672"/>
                  </a:lnTo>
                  <a:lnTo>
                    <a:pt x="799401" y="350672"/>
                  </a:lnTo>
                  <a:lnTo>
                    <a:pt x="799401" y="341769"/>
                  </a:lnTo>
                  <a:lnTo>
                    <a:pt x="799109" y="341769"/>
                  </a:lnTo>
                  <a:lnTo>
                    <a:pt x="799109" y="332879"/>
                  </a:lnTo>
                  <a:lnTo>
                    <a:pt x="798830" y="332879"/>
                  </a:lnTo>
                  <a:lnTo>
                    <a:pt x="798830" y="325247"/>
                  </a:lnTo>
                  <a:lnTo>
                    <a:pt x="798550" y="325247"/>
                  </a:lnTo>
                  <a:lnTo>
                    <a:pt x="798550" y="316344"/>
                  </a:lnTo>
                  <a:lnTo>
                    <a:pt x="798449" y="276936"/>
                  </a:lnTo>
                  <a:lnTo>
                    <a:pt x="798449" y="269303"/>
                  </a:lnTo>
                  <a:lnTo>
                    <a:pt x="798537" y="260413"/>
                  </a:lnTo>
                  <a:lnTo>
                    <a:pt x="798842" y="260413"/>
                  </a:lnTo>
                  <a:lnTo>
                    <a:pt x="798842" y="251510"/>
                  </a:lnTo>
                  <a:lnTo>
                    <a:pt x="799122" y="251510"/>
                  </a:lnTo>
                  <a:lnTo>
                    <a:pt x="799122" y="242608"/>
                  </a:lnTo>
                  <a:lnTo>
                    <a:pt x="799414" y="242608"/>
                  </a:lnTo>
                  <a:lnTo>
                    <a:pt x="799414" y="234988"/>
                  </a:lnTo>
                  <a:lnTo>
                    <a:pt x="799744" y="234988"/>
                  </a:lnTo>
                  <a:lnTo>
                    <a:pt x="799744" y="228625"/>
                  </a:lnTo>
                  <a:lnTo>
                    <a:pt x="799922" y="228625"/>
                  </a:lnTo>
                  <a:lnTo>
                    <a:pt x="799922" y="227355"/>
                  </a:lnTo>
                  <a:lnTo>
                    <a:pt x="793356" y="227355"/>
                  </a:lnTo>
                  <a:lnTo>
                    <a:pt x="793356" y="228625"/>
                  </a:lnTo>
                  <a:lnTo>
                    <a:pt x="786714" y="228625"/>
                  </a:lnTo>
                  <a:lnTo>
                    <a:pt x="786714" y="227355"/>
                  </a:lnTo>
                  <a:lnTo>
                    <a:pt x="780326" y="227355"/>
                  </a:lnTo>
                  <a:lnTo>
                    <a:pt x="780326" y="228625"/>
                  </a:lnTo>
                  <a:lnTo>
                    <a:pt x="780516" y="228625"/>
                  </a:lnTo>
                  <a:lnTo>
                    <a:pt x="780516" y="234988"/>
                  </a:lnTo>
                  <a:lnTo>
                    <a:pt x="780745" y="234988"/>
                  </a:lnTo>
                  <a:lnTo>
                    <a:pt x="780745" y="242608"/>
                  </a:lnTo>
                  <a:lnTo>
                    <a:pt x="781024" y="242608"/>
                  </a:lnTo>
                  <a:lnTo>
                    <a:pt x="781024" y="251510"/>
                  </a:lnTo>
                  <a:lnTo>
                    <a:pt x="781329" y="251510"/>
                  </a:lnTo>
                  <a:lnTo>
                    <a:pt x="781329" y="260413"/>
                  </a:lnTo>
                  <a:lnTo>
                    <a:pt x="781519" y="260413"/>
                  </a:lnTo>
                  <a:lnTo>
                    <a:pt x="781519" y="269303"/>
                  </a:lnTo>
                  <a:lnTo>
                    <a:pt x="781621" y="276936"/>
                  </a:lnTo>
                  <a:lnTo>
                    <a:pt x="781621" y="316344"/>
                  </a:lnTo>
                  <a:lnTo>
                    <a:pt x="781519" y="325247"/>
                  </a:lnTo>
                  <a:lnTo>
                    <a:pt x="781329" y="325247"/>
                  </a:lnTo>
                  <a:lnTo>
                    <a:pt x="781329" y="332879"/>
                  </a:lnTo>
                  <a:lnTo>
                    <a:pt x="781075" y="332879"/>
                  </a:lnTo>
                  <a:lnTo>
                    <a:pt x="781075" y="341769"/>
                  </a:lnTo>
                  <a:lnTo>
                    <a:pt x="780757" y="341769"/>
                  </a:lnTo>
                  <a:lnTo>
                    <a:pt x="780757" y="350672"/>
                  </a:lnTo>
                  <a:lnTo>
                    <a:pt x="780503" y="350672"/>
                  </a:lnTo>
                  <a:lnTo>
                    <a:pt x="780503" y="357035"/>
                  </a:lnTo>
                  <a:lnTo>
                    <a:pt x="780326" y="357035"/>
                  </a:lnTo>
                  <a:lnTo>
                    <a:pt x="780326" y="358305"/>
                  </a:lnTo>
                  <a:lnTo>
                    <a:pt x="785228" y="358305"/>
                  </a:lnTo>
                  <a:lnTo>
                    <a:pt x="785228" y="357035"/>
                  </a:lnTo>
                  <a:lnTo>
                    <a:pt x="794981" y="357035"/>
                  </a:lnTo>
                  <a:lnTo>
                    <a:pt x="794981" y="358305"/>
                  </a:lnTo>
                  <a:lnTo>
                    <a:pt x="799934" y="358305"/>
                  </a:lnTo>
                  <a:lnTo>
                    <a:pt x="799934" y="357035"/>
                  </a:lnTo>
                  <a:close/>
                </a:path>
                <a:path w="1056639" h="361314">
                  <a:moveTo>
                    <a:pt x="941692" y="292849"/>
                  </a:moveTo>
                  <a:lnTo>
                    <a:pt x="929640" y="248577"/>
                  </a:lnTo>
                  <a:lnTo>
                    <a:pt x="922375" y="241046"/>
                  </a:lnTo>
                  <a:lnTo>
                    <a:pt x="922375" y="292849"/>
                  </a:lnTo>
                  <a:lnTo>
                    <a:pt x="922159" y="299948"/>
                  </a:lnTo>
                  <a:lnTo>
                    <a:pt x="909561" y="336156"/>
                  </a:lnTo>
                  <a:lnTo>
                    <a:pt x="905548" y="340944"/>
                  </a:lnTo>
                  <a:lnTo>
                    <a:pt x="900950" y="344398"/>
                  </a:lnTo>
                  <a:lnTo>
                    <a:pt x="895413" y="346506"/>
                  </a:lnTo>
                  <a:lnTo>
                    <a:pt x="890054" y="348996"/>
                  </a:lnTo>
                  <a:lnTo>
                    <a:pt x="884313" y="349961"/>
                  </a:lnTo>
                  <a:lnTo>
                    <a:pt x="871689" y="349961"/>
                  </a:lnTo>
                  <a:lnTo>
                    <a:pt x="865962" y="348996"/>
                  </a:lnTo>
                  <a:lnTo>
                    <a:pt x="860602" y="346506"/>
                  </a:lnTo>
                  <a:lnTo>
                    <a:pt x="855243" y="344398"/>
                  </a:lnTo>
                  <a:lnTo>
                    <a:pt x="850658" y="340944"/>
                  </a:lnTo>
                  <a:lnTo>
                    <a:pt x="846645" y="336156"/>
                  </a:lnTo>
                  <a:lnTo>
                    <a:pt x="842619" y="331558"/>
                  </a:lnTo>
                  <a:lnTo>
                    <a:pt x="833831" y="292849"/>
                  </a:lnTo>
                  <a:lnTo>
                    <a:pt x="834072" y="285623"/>
                  </a:lnTo>
                  <a:lnTo>
                    <a:pt x="850658" y="244551"/>
                  </a:lnTo>
                  <a:lnTo>
                    <a:pt x="871689" y="235343"/>
                  </a:lnTo>
                  <a:lnTo>
                    <a:pt x="884313" y="235343"/>
                  </a:lnTo>
                  <a:lnTo>
                    <a:pt x="890054" y="236499"/>
                  </a:lnTo>
                  <a:lnTo>
                    <a:pt x="895413" y="238798"/>
                  </a:lnTo>
                  <a:lnTo>
                    <a:pt x="900950" y="241096"/>
                  </a:lnTo>
                  <a:lnTo>
                    <a:pt x="921512" y="278930"/>
                  </a:lnTo>
                  <a:lnTo>
                    <a:pt x="922375" y="292849"/>
                  </a:lnTo>
                  <a:lnTo>
                    <a:pt x="922375" y="241046"/>
                  </a:lnTo>
                  <a:lnTo>
                    <a:pt x="918362" y="236880"/>
                  </a:lnTo>
                  <a:lnTo>
                    <a:pt x="916025" y="235343"/>
                  </a:lnTo>
                  <a:lnTo>
                    <a:pt x="911669" y="232473"/>
                  </a:lnTo>
                  <a:lnTo>
                    <a:pt x="878001" y="224802"/>
                  </a:lnTo>
                  <a:lnTo>
                    <a:pt x="871118" y="225094"/>
                  </a:lnTo>
                  <a:lnTo>
                    <a:pt x="826566" y="248577"/>
                  </a:lnTo>
                  <a:lnTo>
                    <a:pt x="814806" y="284899"/>
                  </a:lnTo>
                  <a:lnTo>
                    <a:pt x="814514" y="292849"/>
                  </a:lnTo>
                  <a:lnTo>
                    <a:pt x="814806" y="300672"/>
                  </a:lnTo>
                  <a:lnTo>
                    <a:pt x="826566" y="336918"/>
                  </a:lnTo>
                  <a:lnTo>
                    <a:pt x="864527" y="359537"/>
                  </a:lnTo>
                  <a:lnTo>
                    <a:pt x="878001" y="360692"/>
                  </a:lnTo>
                  <a:lnTo>
                    <a:pt x="884885" y="360400"/>
                  </a:lnTo>
                  <a:lnTo>
                    <a:pt x="916317" y="349961"/>
                  </a:lnTo>
                  <a:lnTo>
                    <a:pt x="918362" y="348615"/>
                  </a:lnTo>
                  <a:lnTo>
                    <a:pt x="939114" y="314972"/>
                  </a:lnTo>
                  <a:lnTo>
                    <a:pt x="941400" y="300672"/>
                  </a:lnTo>
                  <a:lnTo>
                    <a:pt x="941692" y="292849"/>
                  </a:lnTo>
                  <a:close/>
                </a:path>
                <a:path w="1056639" h="361314">
                  <a:moveTo>
                    <a:pt x="1056055" y="226529"/>
                  </a:moveTo>
                  <a:lnTo>
                    <a:pt x="1052804" y="227685"/>
                  </a:lnTo>
                  <a:lnTo>
                    <a:pt x="1050315" y="228066"/>
                  </a:lnTo>
                  <a:lnTo>
                    <a:pt x="1047445" y="228066"/>
                  </a:lnTo>
                  <a:lnTo>
                    <a:pt x="1044956" y="227685"/>
                  </a:lnTo>
                  <a:lnTo>
                    <a:pt x="1041514" y="226529"/>
                  </a:lnTo>
                  <a:lnTo>
                    <a:pt x="1041895" y="233426"/>
                  </a:lnTo>
                  <a:lnTo>
                    <a:pt x="1042098" y="240715"/>
                  </a:lnTo>
                  <a:lnTo>
                    <a:pt x="1042289" y="248577"/>
                  </a:lnTo>
                  <a:lnTo>
                    <a:pt x="1042479" y="256235"/>
                  </a:lnTo>
                  <a:lnTo>
                    <a:pt x="1042670" y="264287"/>
                  </a:lnTo>
                  <a:lnTo>
                    <a:pt x="1042670" y="272529"/>
                  </a:lnTo>
                  <a:lnTo>
                    <a:pt x="1042860" y="280771"/>
                  </a:lnTo>
                  <a:lnTo>
                    <a:pt x="1042860" y="297446"/>
                  </a:lnTo>
                  <a:lnTo>
                    <a:pt x="1043051" y="305879"/>
                  </a:lnTo>
                  <a:lnTo>
                    <a:pt x="1043051" y="321970"/>
                  </a:lnTo>
                  <a:lnTo>
                    <a:pt x="1038263" y="316801"/>
                  </a:lnTo>
                  <a:lnTo>
                    <a:pt x="1033106" y="310857"/>
                  </a:lnTo>
                  <a:lnTo>
                    <a:pt x="1027366" y="303961"/>
                  </a:lnTo>
                  <a:lnTo>
                    <a:pt x="1022997" y="298716"/>
                  </a:lnTo>
                  <a:lnTo>
                    <a:pt x="1018476" y="293319"/>
                  </a:lnTo>
                  <a:lnTo>
                    <a:pt x="1013815" y="287794"/>
                  </a:lnTo>
                  <a:lnTo>
                    <a:pt x="1009002" y="282105"/>
                  </a:lnTo>
                  <a:lnTo>
                    <a:pt x="1004100" y="276288"/>
                  </a:lnTo>
                  <a:lnTo>
                    <a:pt x="999134" y="270344"/>
                  </a:lnTo>
                  <a:lnTo>
                    <a:pt x="994130" y="264299"/>
                  </a:lnTo>
                  <a:lnTo>
                    <a:pt x="989114" y="258152"/>
                  </a:lnTo>
                  <a:lnTo>
                    <a:pt x="983996" y="252120"/>
                  </a:lnTo>
                  <a:lnTo>
                    <a:pt x="978928" y="246100"/>
                  </a:lnTo>
                  <a:lnTo>
                    <a:pt x="973950" y="240118"/>
                  </a:lnTo>
                  <a:lnTo>
                    <a:pt x="969035" y="234200"/>
                  </a:lnTo>
                  <a:lnTo>
                    <a:pt x="967892" y="232664"/>
                  </a:lnTo>
                  <a:lnTo>
                    <a:pt x="966546" y="231127"/>
                  </a:lnTo>
                  <a:lnTo>
                    <a:pt x="965212" y="229412"/>
                  </a:lnTo>
                  <a:lnTo>
                    <a:pt x="964069" y="227876"/>
                  </a:lnTo>
                  <a:lnTo>
                    <a:pt x="962723" y="226339"/>
                  </a:lnTo>
                  <a:lnTo>
                    <a:pt x="961390" y="224993"/>
                  </a:lnTo>
                  <a:lnTo>
                    <a:pt x="956411" y="224993"/>
                  </a:lnTo>
                  <a:lnTo>
                    <a:pt x="956411" y="227101"/>
                  </a:lnTo>
                  <a:lnTo>
                    <a:pt x="956602" y="229793"/>
                  </a:lnTo>
                  <a:lnTo>
                    <a:pt x="956602" y="233235"/>
                  </a:lnTo>
                  <a:lnTo>
                    <a:pt x="956792" y="236689"/>
                  </a:lnTo>
                  <a:lnTo>
                    <a:pt x="956792" y="240525"/>
                  </a:lnTo>
                  <a:lnTo>
                    <a:pt x="956983" y="244932"/>
                  </a:lnTo>
                  <a:lnTo>
                    <a:pt x="956983" y="284797"/>
                  </a:lnTo>
                  <a:lnTo>
                    <a:pt x="956792" y="289966"/>
                  </a:lnTo>
                  <a:lnTo>
                    <a:pt x="956792" y="295148"/>
                  </a:lnTo>
                  <a:lnTo>
                    <a:pt x="956602" y="300507"/>
                  </a:lnTo>
                  <a:lnTo>
                    <a:pt x="956221" y="311619"/>
                  </a:lnTo>
                  <a:lnTo>
                    <a:pt x="955840" y="317182"/>
                  </a:lnTo>
                  <a:lnTo>
                    <a:pt x="955649" y="322745"/>
                  </a:lnTo>
                  <a:lnTo>
                    <a:pt x="955268" y="328295"/>
                  </a:lnTo>
                  <a:lnTo>
                    <a:pt x="955078" y="333476"/>
                  </a:lnTo>
                  <a:lnTo>
                    <a:pt x="954697" y="338074"/>
                  </a:lnTo>
                  <a:lnTo>
                    <a:pt x="954506" y="342861"/>
                  </a:lnTo>
                  <a:lnTo>
                    <a:pt x="954125" y="347078"/>
                  </a:lnTo>
                  <a:lnTo>
                    <a:pt x="953935" y="350723"/>
                  </a:lnTo>
                  <a:lnTo>
                    <a:pt x="953541" y="354368"/>
                  </a:lnTo>
                  <a:lnTo>
                    <a:pt x="953350" y="357047"/>
                  </a:lnTo>
                  <a:lnTo>
                    <a:pt x="953160" y="358775"/>
                  </a:lnTo>
                  <a:lnTo>
                    <a:pt x="956792" y="357619"/>
                  </a:lnTo>
                  <a:lnTo>
                    <a:pt x="959472" y="357238"/>
                  </a:lnTo>
                  <a:lnTo>
                    <a:pt x="962152" y="357238"/>
                  </a:lnTo>
                  <a:lnTo>
                    <a:pt x="963295" y="357428"/>
                  </a:lnTo>
                  <a:lnTo>
                    <a:pt x="964641" y="357619"/>
                  </a:lnTo>
                  <a:lnTo>
                    <a:pt x="965974" y="358000"/>
                  </a:lnTo>
                  <a:lnTo>
                    <a:pt x="967511" y="358394"/>
                  </a:lnTo>
                  <a:lnTo>
                    <a:pt x="969035" y="358965"/>
                  </a:lnTo>
                  <a:lnTo>
                    <a:pt x="968844" y="357428"/>
                  </a:lnTo>
                  <a:lnTo>
                    <a:pt x="968654" y="355130"/>
                  </a:lnTo>
                  <a:lnTo>
                    <a:pt x="968654" y="352069"/>
                  </a:lnTo>
                  <a:lnTo>
                    <a:pt x="968463" y="348996"/>
                  </a:lnTo>
                  <a:lnTo>
                    <a:pt x="968273" y="345554"/>
                  </a:lnTo>
                  <a:lnTo>
                    <a:pt x="968273" y="341528"/>
                  </a:lnTo>
                  <a:lnTo>
                    <a:pt x="968082" y="337693"/>
                  </a:lnTo>
                  <a:lnTo>
                    <a:pt x="967892" y="333476"/>
                  </a:lnTo>
                  <a:lnTo>
                    <a:pt x="967701" y="329069"/>
                  </a:lnTo>
                  <a:lnTo>
                    <a:pt x="967701" y="324472"/>
                  </a:lnTo>
                  <a:lnTo>
                    <a:pt x="967511" y="320255"/>
                  </a:lnTo>
                  <a:lnTo>
                    <a:pt x="967511" y="311619"/>
                  </a:lnTo>
                  <a:lnTo>
                    <a:pt x="967320" y="307606"/>
                  </a:lnTo>
                  <a:lnTo>
                    <a:pt x="967320" y="269265"/>
                  </a:lnTo>
                  <a:lnTo>
                    <a:pt x="967511" y="264858"/>
                  </a:lnTo>
                  <a:lnTo>
                    <a:pt x="967511" y="261226"/>
                  </a:lnTo>
                  <a:lnTo>
                    <a:pt x="971905" y="266395"/>
                  </a:lnTo>
                  <a:lnTo>
                    <a:pt x="1001598" y="301726"/>
                  </a:lnTo>
                  <a:lnTo>
                    <a:pt x="1030808" y="337426"/>
                  </a:lnTo>
                  <a:lnTo>
                    <a:pt x="1048981" y="360692"/>
                  </a:lnTo>
                  <a:lnTo>
                    <a:pt x="1053757" y="360692"/>
                  </a:lnTo>
                  <a:lnTo>
                    <a:pt x="1053757" y="353987"/>
                  </a:lnTo>
                  <a:lnTo>
                    <a:pt x="1053566" y="350723"/>
                  </a:lnTo>
                  <a:lnTo>
                    <a:pt x="1053566" y="343052"/>
                  </a:lnTo>
                  <a:lnTo>
                    <a:pt x="1053376" y="338836"/>
                  </a:lnTo>
                  <a:lnTo>
                    <a:pt x="1053376" y="315455"/>
                  </a:lnTo>
                  <a:lnTo>
                    <a:pt x="1053185" y="310667"/>
                  </a:lnTo>
                  <a:lnTo>
                    <a:pt x="1053185" y="287477"/>
                  </a:lnTo>
                  <a:lnTo>
                    <a:pt x="1053376" y="282689"/>
                  </a:lnTo>
                  <a:lnTo>
                    <a:pt x="1053757" y="270802"/>
                  </a:lnTo>
                  <a:lnTo>
                    <a:pt x="1054138" y="264477"/>
                  </a:lnTo>
                  <a:lnTo>
                    <a:pt x="1054519" y="251828"/>
                  </a:lnTo>
                  <a:lnTo>
                    <a:pt x="1054900" y="245694"/>
                  </a:lnTo>
                  <a:lnTo>
                    <a:pt x="1055293" y="239953"/>
                  </a:lnTo>
                  <a:lnTo>
                    <a:pt x="1055674" y="234010"/>
                  </a:lnTo>
                  <a:lnTo>
                    <a:pt x="1055865" y="229603"/>
                  </a:lnTo>
                  <a:lnTo>
                    <a:pt x="1056055" y="226529"/>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3349104" y="4233265"/>
              <a:ext cx="862330" cy="289560"/>
            </a:xfrm>
            <a:custGeom>
              <a:avLst/>
              <a:gdLst/>
              <a:ahLst/>
              <a:cxnLst/>
              <a:rect l="l" t="t" r="r" b="b"/>
              <a:pathLst>
                <a:path w="862329" h="289560">
                  <a:moveTo>
                    <a:pt x="75539" y="7848"/>
                  </a:moveTo>
                  <a:lnTo>
                    <a:pt x="74587" y="7277"/>
                  </a:lnTo>
                  <a:lnTo>
                    <a:pt x="71145" y="5359"/>
                  </a:lnTo>
                  <a:lnTo>
                    <a:pt x="67119" y="3441"/>
                  </a:lnTo>
                  <a:lnTo>
                    <a:pt x="62534" y="2108"/>
                  </a:lnTo>
                  <a:lnTo>
                    <a:pt x="57950" y="571"/>
                  </a:lnTo>
                  <a:lnTo>
                    <a:pt x="52781" y="0"/>
                  </a:lnTo>
                  <a:lnTo>
                    <a:pt x="40347" y="0"/>
                  </a:lnTo>
                  <a:lnTo>
                    <a:pt x="33845" y="1143"/>
                  </a:lnTo>
                  <a:lnTo>
                    <a:pt x="28105" y="3822"/>
                  </a:lnTo>
                  <a:lnTo>
                    <a:pt x="22377" y="6324"/>
                  </a:lnTo>
                  <a:lnTo>
                    <a:pt x="17208" y="10147"/>
                  </a:lnTo>
                  <a:lnTo>
                    <a:pt x="13195" y="15138"/>
                  </a:lnTo>
                  <a:lnTo>
                    <a:pt x="8991" y="19926"/>
                  </a:lnTo>
                  <a:lnTo>
                    <a:pt x="5740" y="26060"/>
                  </a:lnTo>
                  <a:lnTo>
                    <a:pt x="3441" y="32956"/>
                  </a:lnTo>
                  <a:lnTo>
                    <a:pt x="1143" y="40043"/>
                  </a:lnTo>
                  <a:lnTo>
                    <a:pt x="0" y="48094"/>
                  </a:lnTo>
                  <a:lnTo>
                    <a:pt x="0" y="66116"/>
                  </a:lnTo>
                  <a:lnTo>
                    <a:pt x="1143" y="74168"/>
                  </a:lnTo>
                  <a:lnTo>
                    <a:pt x="3441" y="81064"/>
                  </a:lnTo>
                  <a:lnTo>
                    <a:pt x="5740" y="88150"/>
                  </a:lnTo>
                  <a:lnTo>
                    <a:pt x="8991" y="94284"/>
                  </a:lnTo>
                  <a:lnTo>
                    <a:pt x="13004" y="99072"/>
                  </a:lnTo>
                  <a:lnTo>
                    <a:pt x="17018" y="104063"/>
                  </a:lnTo>
                  <a:lnTo>
                    <a:pt x="21996" y="107708"/>
                  </a:lnTo>
                  <a:lnTo>
                    <a:pt x="27724" y="110197"/>
                  </a:lnTo>
                  <a:lnTo>
                    <a:pt x="33274" y="112496"/>
                  </a:lnTo>
                  <a:lnTo>
                    <a:pt x="39395" y="113830"/>
                  </a:lnTo>
                  <a:lnTo>
                    <a:pt x="46088" y="113830"/>
                  </a:lnTo>
                  <a:lnTo>
                    <a:pt x="49149" y="113830"/>
                  </a:lnTo>
                  <a:lnTo>
                    <a:pt x="72859" y="104635"/>
                  </a:lnTo>
                  <a:lnTo>
                    <a:pt x="72859" y="104444"/>
                  </a:lnTo>
                  <a:lnTo>
                    <a:pt x="74015" y="95059"/>
                  </a:lnTo>
                  <a:lnTo>
                    <a:pt x="74015" y="94665"/>
                  </a:lnTo>
                  <a:lnTo>
                    <a:pt x="73621" y="94284"/>
                  </a:lnTo>
                  <a:lnTo>
                    <a:pt x="73240" y="93713"/>
                  </a:lnTo>
                  <a:lnTo>
                    <a:pt x="72478" y="92748"/>
                  </a:lnTo>
                  <a:lnTo>
                    <a:pt x="71526" y="93522"/>
                  </a:lnTo>
                  <a:lnTo>
                    <a:pt x="69037" y="96012"/>
                  </a:lnTo>
                  <a:lnTo>
                    <a:pt x="67322" y="97548"/>
                  </a:lnTo>
                  <a:lnTo>
                    <a:pt x="65786" y="99072"/>
                  </a:lnTo>
                  <a:lnTo>
                    <a:pt x="63868" y="100418"/>
                  </a:lnTo>
                  <a:lnTo>
                    <a:pt x="61772" y="101574"/>
                  </a:lnTo>
                  <a:lnTo>
                    <a:pt x="59855" y="102908"/>
                  </a:lnTo>
                  <a:lnTo>
                    <a:pt x="57569" y="104063"/>
                  </a:lnTo>
                  <a:lnTo>
                    <a:pt x="55079" y="105016"/>
                  </a:lnTo>
                  <a:lnTo>
                    <a:pt x="52781" y="105791"/>
                  </a:lnTo>
                  <a:lnTo>
                    <a:pt x="50101" y="106172"/>
                  </a:lnTo>
                  <a:lnTo>
                    <a:pt x="42646" y="106172"/>
                  </a:lnTo>
                  <a:lnTo>
                    <a:pt x="23901" y="94475"/>
                  </a:lnTo>
                  <a:lnTo>
                    <a:pt x="20840" y="90639"/>
                  </a:lnTo>
                  <a:lnTo>
                    <a:pt x="18554" y="85471"/>
                  </a:lnTo>
                  <a:lnTo>
                    <a:pt x="16827" y="79336"/>
                  </a:lnTo>
                  <a:lnTo>
                    <a:pt x="15113" y="73012"/>
                  </a:lnTo>
                  <a:lnTo>
                    <a:pt x="14147" y="65544"/>
                  </a:lnTo>
                  <a:lnTo>
                    <a:pt x="14147" y="48475"/>
                  </a:lnTo>
                  <a:lnTo>
                    <a:pt x="23901" y="19545"/>
                  </a:lnTo>
                  <a:lnTo>
                    <a:pt x="26771" y="15709"/>
                  </a:lnTo>
                  <a:lnTo>
                    <a:pt x="30213" y="12649"/>
                  </a:lnTo>
                  <a:lnTo>
                    <a:pt x="38252" y="8813"/>
                  </a:lnTo>
                  <a:lnTo>
                    <a:pt x="42646" y="7848"/>
                  </a:lnTo>
                  <a:lnTo>
                    <a:pt x="50101" y="7848"/>
                  </a:lnTo>
                  <a:lnTo>
                    <a:pt x="52781" y="8432"/>
                  </a:lnTo>
                  <a:lnTo>
                    <a:pt x="57365" y="10337"/>
                  </a:lnTo>
                  <a:lnTo>
                    <a:pt x="59664" y="11493"/>
                  </a:lnTo>
                  <a:lnTo>
                    <a:pt x="61391" y="12839"/>
                  </a:lnTo>
                  <a:lnTo>
                    <a:pt x="63487" y="14363"/>
                  </a:lnTo>
                  <a:lnTo>
                    <a:pt x="69799" y="21272"/>
                  </a:lnTo>
                  <a:lnTo>
                    <a:pt x="70370" y="22034"/>
                  </a:lnTo>
                  <a:lnTo>
                    <a:pt x="71145" y="21844"/>
                  </a:lnTo>
                  <a:lnTo>
                    <a:pt x="71907" y="21463"/>
                  </a:lnTo>
                  <a:lnTo>
                    <a:pt x="72478" y="21272"/>
                  </a:lnTo>
                  <a:lnTo>
                    <a:pt x="72478" y="20688"/>
                  </a:lnTo>
                  <a:lnTo>
                    <a:pt x="72859" y="18973"/>
                  </a:lnTo>
                  <a:lnTo>
                    <a:pt x="73050" y="16865"/>
                  </a:lnTo>
                  <a:lnTo>
                    <a:pt x="73621" y="14363"/>
                  </a:lnTo>
                  <a:lnTo>
                    <a:pt x="74015" y="11874"/>
                  </a:lnTo>
                  <a:lnTo>
                    <a:pt x="74396" y="9956"/>
                  </a:lnTo>
                  <a:lnTo>
                    <a:pt x="75158" y="8623"/>
                  </a:lnTo>
                  <a:lnTo>
                    <a:pt x="75539" y="7848"/>
                  </a:lnTo>
                  <a:close/>
                </a:path>
                <a:path w="862329" h="289560">
                  <a:moveTo>
                    <a:pt x="150317" y="50977"/>
                  </a:moveTo>
                  <a:lnTo>
                    <a:pt x="149364" y="45224"/>
                  </a:lnTo>
                  <a:lnTo>
                    <a:pt x="147447" y="40246"/>
                  </a:lnTo>
                  <a:lnTo>
                    <a:pt x="145529" y="35064"/>
                  </a:lnTo>
                  <a:lnTo>
                    <a:pt x="142862" y="30848"/>
                  </a:lnTo>
                  <a:lnTo>
                    <a:pt x="139611" y="27203"/>
                  </a:lnTo>
                  <a:lnTo>
                    <a:pt x="138226" y="25819"/>
                  </a:lnTo>
                  <a:lnTo>
                    <a:pt x="138226" y="50977"/>
                  </a:lnTo>
                  <a:lnTo>
                    <a:pt x="138226" y="63817"/>
                  </a:lnTo>
                  <a:lnTo>
                    <a:pt x="137693" y="68605"/>
                  </a:lnTo>
                  <a:lnTo>
                    <a:pt x="136169" y="73012"/>
                  </a:lnTo>
                  <a:lnTo>
                    <a:pt x="134823" y="77419"/>
                  </a:lnTo>
                  <a:lnTo>
                    <a:pt x="133108" y="81064"/>
                  </a:lnTo>
                  <a:lnTo>
                    <a:pt x="130619" y="83743"/>
                  </a:lnTo>
                  <a:lnTo>
                    <a:pt x="128320" y="86626"/>
                  </a:lnTo>
                  <a:lnTo>
                    <a:pt x="125450" y="88734"/>
                  </a:lnTo>
                  <a:lnTo>
                    <a:pt x="118948" y="91414"/>
                  </a:lnTo>
                  <a:lnTo>
                    <a:pt x="115506" y="91986"/>
                  </a:lnTo>
                  <a:lnTo>
                    <a:pt x="108051" y="91986"/>
                  </a:lnTo>
                  <a:lnTo>
                    <a:pt x="104609" y="91414"/>
                  </a:lnTo>
                  <a:lnTo>
                    <a:pt x="98107" y="88734"/>
                  </a:lnTo>
                  <a:lnTo>
                    <a:pt x="95237" y="86626"/>
                  </a:lnTo>
                  <a:lnTo>
                    <a:pt x="92938" y="83743"/>
                  </a:lnTo>
                  <a:lnTo>
                    <a:pt x="90462" y="81064"/>
                  </a:lnTo>
                  <a:lnTo>
                    <a:pt x="88544" y="77419"/>
                  </a:lnTo>
                  <a:lnTo>
                    <a:pt x="85864" y="68605"/>
                  </a:lnTo>
                  <a:lnTo>
                    <a:pt x="85331" y="63817"/>
                  </a:lnTo>
                  <a:lnTo>
                    <a:pt x="85331" y="50977"/>
                  </a:lnTo>
                  <a:lnTo>
                    <a:pt x="92938" y="31038"/>
                  </a:lnTo>
                  <a:lnTo>
                    <a:pt x="95237" y="28168"/>
                  </a:lnTo>
                  <a:lnTo>
                    <a:pt x="98107" y="26250"/>
                  </a:lnTo>
                  <a:lnTo>
                    <a:pt x="101358" y="24904"/>
                  </a:lnTo>
                  <a:lnTo>
                    <a:pt x="104419" y="23571"/>
                  </a:lnTo>
                  <a:lnTo>
                    <a:pt x="108051" y="22796"/>
                  </a:lnTo>
                  <a:lnTo>
                    <a:pt x="115506" y="22796"/>
                  </a:lnTo>
                  <a:lnTo>
                    <a:pt x="118948" y="23571"/>
                  </a:lnTo>
                  <a:lnTo>
                    <a:pt x="125450" y="26250"/>
                  </a:lnTo>
                  <a:lnTo>
                    <a:pt x="128320" y="28168"/>
                  </a:lnTo>
                  <a:lnTo>
                    <a:pt x="130619" y="31038"/>
                  </a:lnTo>
                  <a:lnTo>
                    <a:pt x="133108" y="33921"/>
                  </a:lnTo>
                  <a:lnTo>
                    <a:pt x="134823" y="37553"/>
                  </a:lnTo>
                  <a:lnTo>
                    <a:pt x="136169" y="41770"/>
                  </a:lnTo>
                  <a:lnTo>
                    <a:pt x="137693" y="46177"/>
                  </a:lnTo>
                  <a:lnTo>
                    <a:pt x="138226" y="50977"/>
                  </a:lnTo>
                  <a:lnTo>
                    <a:pt x="138226" y="25819"/>
                  </a:lnTo>
                  <a:lnTo>
                    <a:pt x="136169" y="23761"/>
                  </a:lnTo>
                  <a:lnTo>
                    <a:pt x="134658" y="22796"/>
                  </a:lnTo>
                  <a:lnTo>
                    <a:pt x="131953" y="21082"/>
                  </a:lnTo>
                  <a:lnTo>
                    <a:pt x="127368" y="19354"/>
                  </a:lnTo>
                  <a:lnTo>
                    <a:pt x="122580" y="17437"/>
                  </a:lnTo>
                  <a:lnTo>
                    <a:pt x="117424" y="16471"/>
                  </a:lnTo>
                  <a:lnTo>
                    <a:pt x="106133" y="16471"/>
                  </a:lnTo>
                  <a:lnTo>
                    <a:pt x="100977" y="17437"/>
                  </a:lnTo>
                  <a:lnTo>
                    <a:pt x="96189" y="19354"/>
                  </a:lnTo>
                  <a:lnTo>
                    <a:pt x="91605" y="21082"/>
                  </a:lnTo>
                  <a:lnTo>
                    <a:pt x="76111" y="40246"/>
                  </a:lnTo>
                  <a:lnTo>
                    <a:pt x="74206" y="45224"/>
                  </a:lnTo>
                  <a:lnTo>
                    <a:pt x="73240" y="50977"/>
                  </a:lnTo>
                  <a:lnTo>
                    <a:pt x="73240" y="63817"/>
                  </a:lnTo>
                  <a:lnTo>
                    <a:pt x="96189" y="95440"/>
                  </a:lnTo>
                  <a:lnTo>
                    <a:pt x="106133" y="97929"/>
                  </a:lnTo>
                  <a:lnTo>
                    <a:pt x="117424" y="97929"/>
                  </a:lnTo>
                  <a:lnTo>
                    <a:pt x="122580" y="97167"/>
                  </a:lnTo>
                  <a:lnTo>
                    <a:pt x="127177" y="95440"/>
                  </a:lnTo>
                  <a:lnTo>
                    <a:pt x="131953" y="93713"/>
                  </a:lnTo>
                  <a:lnTo>
                    <a:pt x="134658" y="91986"/>
                  </a:lnTo>
                  <a:lnTo>
                    <a:pt x="136169" y="91033"/>
                  </a:lnTo>
                  <a:lnTo>
                    <a:pt x="139611" y="87579"/>
                  </a:lnTo>
                  <a:lnTo>
                    <a:pt x="150317" y="63817"/>
                  </a:lnTo>
                  <a:lnTo>
                    <a:pt x="150317" y="50977"/>
                  </a:lnTo>
                  <a:close/>
                </a:path>
                <a:path w="862329" h="289560">
                  <a:moveTo>
                    <a:pt x="196380" y="285369"/>
                  </a:moveTo>
                  <a:lnTo>
                    <a:pt x="196240" y="285369"/>
                  </a:lnTo>
                  <a:lnTo>
                    <a:pt x="196240" y="280276"/>
                  </a:lnTo>
                  <a:lnTo>
                    <a:pt x="195986" y="280276"/>
                  </a:lnTo>
                  <a:lnTo>
                    <a:pt x="195986" y="272643"/>
                  </a:lnTo>
                  <a:lnTo>
                    <a:pt x="195694" y="272643"/>
                  </a:lnTo>
                  <a:lnTo>
                    <a:pt x="195694" y="266293"/>
                  </a:lnTo>
                  <a:lnTo>
                    <a:pt x="175069" y="266293"/>
                  </a:lnTo>
                  <a:lnTo>
                    <a:pt x="175069" y="272643"/>
                  </a:lnTo>
                  <a:lnTo>
                    <a:pt x="174828" y="272643"/>
                  </a:lnTo>
                  <a:lnTo>
                    <a:pt x="174828" y="280276"/>
                  </a:lnTo>
                  <a:lnTo>
                    <a:pt x="174574" y="280276"/>
                  </a:lnTo>
                  <a:lnTo>
                    <a:pt x="174574" y="285369"/>
                  </a:lnTo>
                  <a:lnTo>
                    <a:pt x="174447" y="285369"/>
                  </a:lnTo>
                  <a:lnTo>
                    <a:pt x="174447" y="286639"/>
                  </a:lnTo>
                  <a:lnTo>
                    <a:pt x="177253" y="286639"/>
                  </a:lnTo>
                  <a:lnTo>
                    <a:pt x="177253" y="285369"/>
                  </a:lnTo>
                  <a:lnTo>
                    <a:pt x="193636" y="285369"/>
                  </a:lnTo>
                  <a:lnTo>
                    <a:pt x="193636" y="286639"/>
                  </a:lnTo>
                  <a:lnTo>
                    <a:pt x="196380" y="286639"/>
                  </a:lnTo>
                  <a:lnTo>
                    <a:pt x="196380" y="285369"/>
                  </a:lnTo>
                  <a:close/>
                </a:path>
                <a:path w="862329" h="289560">
                  <a:moveTo>
                    <a:pt x="202145" y="87769"/>
                  </a:moveTo>
                  <a:lnTo>
                    <a:pt x="200609" y="87960"/>
                  </a:lnTo>
                  <a:lnTo>
                    <a:pt x="195643" y="88734"/>
                  </a:lnTo>
                  <a:lnTo>
                    <a:pt x="191046" y="89115"/>
                  </a:lnTo>
                  <a:lnTo>
                    <a:pt x="186651" y="89306"/>
                  </a:lnTo>
                  <a:lnTo>
                    <a:pt x="182829" y="89496"/>
                  </a:lnTo>
                  <a:lnTo>
                    <a:pt x="174218" y="89496"/>
                  </a:lnTo>
                  <a:lnTo>
                    <a:pt x="174218" y="84315"/>
                  </a:lnTo>
                  <a:lnTo>
                    <a:pt x="174028" y="78574"/>
                  </a:lnTo>
                  <a:lnTo>
                    <a:pt x="174028" y="65341"/>
                  </a:lnTo>
                  <a:lnTo>
                    <a:pt x="173837" y="57111"/>
                  </a:lnTo>
                  <a:lnTo>
                    <a:pt x="173837" y="42926"/>
                  </a:lnTo>
                  <a:lnTo>
                    <a:pt x="174028" y="38138"/>
                  </a:lnTo>
                  <a:lnTo>
                    <a:pt x="174218" y="33528"/>
                  </a:lnTo>
                  <a:lnTo>
                    <a:pt x="174790" y="19164"/>
                  </a:lnTo>
                  <a:lnTo>
                    <a:pt x="174790" y="17818"/>
                  </a:lnTo>
                  <a:lnTo>
                    <a:pt x="173456" y="18008"/>
                  </a:lnTo>
                  <a:lnTo>
                    <a:pt x="172504" y="18199"/>
                  </a:lnTo>
                  <a:lnTo>
                    <a:pt x="171729" y="18199"/>
                  </a:lnTo>
                  <a:lnTo>
                    <a:pt x="170967" y="18389"/>
                  </a:lnTo>
                  <a:lnTo>
                    <a:pt x="170205" y="18389"/>
                  </a:lnTo>
                  <a:lnTo>
                    <a:pt x="169443" y="18580"/>
                  </a:lnTo>
                  <a:lnTo>
                    <a:pt x="167906" y="18580"/>
                  </a:lnTo>
                  <a:lnTo>
                    <a:pt x="167144" y="18389"/>
                  </a:lnTo>
                  <a:lnTo>
                    <a:pt x="166573" y="18389"/>
                  </a:lnTo>
                  <a:lnTo>
                    <a:pt x="165620" y="18199"/>
                  </a:lnTo>
                  <a:lnTo>
                    <a:pt x="164846" y="18199"/>
                  </a:lnTo>
                  <a:lnTo>
                    <a:pt x="164084" y="18008"/>
                  </a:lnTo>
                  <a:lnTo>
                    <a:pt x="162750" y="17818"/>
                  </a:lnTo>
                  <a:lnTo>
                    <a:pt x="162750" y="19164"/>
                  </a:lnTo>
                  <a:lnTo>
                    <a:pt x="163322" y="33528"/>
                  </a:lnTo>
                  <a:lnTo>
                    <a:pt x="163512" y="38138"/>
                  </a:lnTo>
                  <a:lnTo>
                    <a:pt x="163512" y="76657"/>
                  </a:lnTo>
                  <a:lnTo>
                    <a:pt x="163131" y="86233"/>
                  </a:lnTo>
                  <a:lnTo>
                    <a:pt x="162750" y="95440"/>
                  </a:lnTo>
                  <a:lnTo>
                    <a:pt x="162750" y="96583"/>
                  </a:lnTo>
                  <a:lnTo>
                    <a:pt x="163893" y="96583"/>
                  </a:lnTo>
                  <a:lnTo>
                    <a:pt x="166954" y="96393"/>
                  </a:lnTo>
                  <a:lnTo>
                    <a:pt x="197548" y="96393"/>
                  </a:lnTo>
                  <a:lnTo>
                    <a:pt x="200609" y="96583"/>
                  </a:lnTo>
                  <a:lnTo>
                    <a:pt x="202145" y="96583"/>
                  </a:lnTo>
                  <a:lnTo>
                    <a:pt x="201764" y="95250"/>
                  </a:lnTo>
                  <a:lnTo>
                    <a:pt x="201383" y="94094"/>
                  </a:lnTo>
                  <a:lnTo>
                    <a:pt x="201383" y="90639"/>
                  </a:lnTo>
                  <a:lnTo>
                    <a:pt x="201764" y="89306"/>
                  </a:lnTo>
                  <a:lnTo>
                    <a:pt x="202145" y="87769"/>
                  </a:lnTo>
                  <a:close/>
                </a:path>
                <a:path w="862329" h="289560">
                  <a:moveTo>
                    <a:pt x="249567" y="87769"/>
                  </a:moveTo>
                  <a:lnTo>
                    <a:pt x="248043" y="87960"/>
                  </a:lnTo>
                  <a:lnTo>
                    <a:pt x="243065" y="88734"/>
                  </a:lnTo>
                  <a:lnTo>
                    <a:pt x="238480" y="89115"/>
                  </a:lnTo>
                  <a:lnTo>
                    <a:pt x="234086" y="89306"/>
                  </a:lnTo>
                  <a:lnTo>
                    <a:pt x="230251" y="89496"/>
                  </a:lnTo>
                  <a:lnTo>
                    <a:pt x="221653" y="89496"/>
                  </a:lnTo>
                  <a:lnTo>
                    <a:pt x="221653" y="84315"/>
                  </a:lnTo>
                  <a:lnTo>
                    <a:pt x="221462" y="78574"/>
                  </a:lnTo>
                  <a:lnTo>
                    <a:pt x="221462" y="65341"/>
                  </a:lnTo>
                  <a:lnTo>
                    <a:pt x="221272" y="57111"/>
                  </a:lnTo>
                  <a:lnTo>
                    <a:pt x="221272" y="43116"/>
                  </a:lnTo>
                  <a:lnTo>
                    <a:pt x="221462" y="38138"/>
                  </a:lnTo>
                  <a:lnTo>
                    <a:pt x="221653" y="33528"/>
                  </a:lnTo>
                  <a:lnTo>
                    <a:pt x="222224" y="19164"/>
                  </a:lnTo>
                  <a:lnTo>
                    <a:pt x="222224" y="17818"/>
                  </a:lnTo>
                  <a:lnTo>
                    <a:pt x="220878" y="18008"/>
                  </a:lnTo>
                  <a:lnTo>
                    <a:pt x="219925" y="18199"/>
                  </a:lnTo>
                  <a:lnTo>
                    <a:pt x="219163" y="18199"/>
                  </a:lnTo>
                  <a:lnTo>
                    <a:pt x="218401" y="18389"/>
                  </a:lnTo>
                  <a:lnTo>
                    <a:pt x="217639" y="18389"/>
                  </a:lnTo>
                  <a:lnTo>
                    <a:pt x="216865" y="18580"/>
                  </a:lnTo>
                  <a:lnTo>
                    <a:pt x="215341" y="18580"/>
                  </a:lnTo>
                  <a:lnTo>
                    <a:pt x="214769" y="18389"/>
                  </a:lnTo>
                  <a:lnTo>
                    <a:pt x="213995" y="18389"/>
                  </a:lnTo>
                  <a:lnTo>
                    <a:pt x="213042" y="18199"/>
                  </a:lnTo>
                  <a:lnTo>
                    <a:pt x="212280" y="18199"/>
                  </a:lnTo>
                  <a:lnTo>
                    <a:pt x="211518" y="18008"/>
                  </a:lnTo>
                  <a:lnTo>
                    <a:pt x="210172" y="17818"/>
                  </a:lnTo>
                  <a:lnTo>
                    <a:pt x="210172" y="19164"/>
                  </a:lnTo>
                  <a:lnTo>
                    <a:pt x="210743" y="33528"/>
                  </a:lnTo>
                  <a:lnTo>
                    <a:pt x="210934" y="38138"/>
                  </a:lnTo>
                  <a:lnTo>
                    <a:pt x="210934" y="76657"/>
                  </a:lnTo>
                  <a:lnTo>
                    <a:pt x="210553" y="86233"/>
                  </a:lnTo>
                  <a:lnTo>
                    <a:pt x="210172" y="95440"/>
                  </a:lnTo>
                  <a:lnTo>
                    <a:pt x="210172" y="96583"/>
                  </a:lnTo>
                  <a:lnTo>
                    <a:pt x="211328" y="96583"/>
                  </a:lnTo>
                  <a:lnTo>
                    <a:pt x="214388" y="96393"/>
                  </a:lnTo>
                  <a:lnTo>
                    <a:pt x="244983" y="96393"/>
                  </a:lnTo>
                  <a:lnTo>
                    <a:pt x="248043" y="96583"/>
                  </a:lnTo>
                  <a:lnTo>
                    <a:pt x="249567" y="96583"/>
                  </a:lnTo>
                  <a:lnTo>
                    <a:pt x="249186" y="95250"/>
                  </a:lnTo>
                  <a:lnTo>
                    <a:pt x="248805" y="94094"/>
                  </a:lnTo>
                  <a:lnTo>
                    <a:pt x="248805" y="90639"/>
                  </a:lnTo>
                  <a:lnTo>
                    <a:pt x="249186" y="89306"/>
                  </a:lnTo>
                  <a:lnTo>
                    <a:pt x="249567" y="87769"/>
                  </a:lnTo>
                  <a:close/>
                </a:path>
                <a:path w="862329" h="289560">
                  <a:moveTo>
                    <a:pt x="264464" y="139153"/>
                  </a:moveTo>
                  <a:lnTo>
                    <a:pt x="262343" y="139153"/>
                  </a:lnTo>
                  <a:lnTo>
                    <a:pt x="262343" y="140423"/>
                  </a:lnTo>
                  <a:lnTo>
                    <a:pt x="244449" y="140423"/>
                  </a:lnTo>
                  <a:lnTo>
                    <a:pt x="244449" y="139153"/>
                  </a:lnTo>
                  <a:lnTo>
                    <a:pt x="242328" y="139153"/>
                  </a:lnTo>
                  <a:lnTo>
                    <a:pt x="242328" y="140423"/>
                  </a:lnTo>
                  <a:lnTo>
                    <a:pt x="242506" y="140423"/>
                  </a:lnTo>
                  <a:lnTo>
                    <a:pt x="242506" y="145516"/>
                  </a:lnTo>
                  <a:lnTo>
                    <a:pt x="242798" y="145516"/>
                  </a:lnTo>
                  <a:lnTo>
                    <a:pt x="242798" y="153136"/>
                  </a:lnTo>
                  <a:lnTo>
                    <a:pt x="243065" y="153136"/>
                  </a:lnTo>
                  <a:lnTo>
                    <a:pt x="243065" y="159499"/>
                  </a:lnTo>
                  <a:lnTo>
                    <a:pt x="243306" y="159499"/>
                  </a:lnTo>
                  <a:lnTo>
                    <a:pt x="243306" y="167132"/>
                  </a:lnTo>
                  <a:lnTo>
                    <a:pt x="243560" y="167132"/>
                  </a:lnTo>
                  <a:lnTo>
                    <a:pt x="243560" y="174752"/>
                  </a:lnTo>
                  <a:lnTo>
                    <a:pt x="243725" y="174752"/>
                  </a:lnTo>
                  <a:lnTo>
                    <a:pt x="243725" y="181114"/>
                  </a:lnTo>
                  <a:lnTo>
                    <a:pt x="243814" y="188734"/>
                  </a:lnTo>
                  <a:lnTo>
                    <a:pt x="243827" y="195097"/>
                  </a:lnTo>
                  <a:lnTo>
                    <a:pt x="243840" y="230695"/>
                  </a:lnTo>
                  <a:lnTo>
                    <a:pt x="243827" y="237045"/>
                  </a:lnTo>
                  <a:lnTo>
                    <a:pt x="243814" y="244678"/>
                  </a:lnTo>
                  <a:lnTo>
                    <a:pt x="243725" y="251040"/>
                  </a:lnTo>
                  <a:lnTo>
                    <a:pt x="243573" y="251040"/>
                  </a:lnTo>
                  <a:lnTo>
                    <a:pt x="243573" y="258660"/>
                  </a:lnTo>
                  <a:lnTo>
                    <a:pt x="243306" y="258660"/>
                  </a:lnTo>
                  <a:lnTo>
                    <a:pt x="243306" y="266293"/>
                  </a:lnTo>
                  <a:lnTo>
                    <a:pt x="243065" y="266293"/>
                  </a:lnTo>
                  <a:lnTo>
                    <a:pt x="243065" y="272643"/>
                  </a:lnTo>
                  <a:lnTo>
                    <a:pt x="242811" y="272643"/>
                  </a:lnTo>
                  <a:lnTo>
                    <a:pt x="242811" y="280276"/>
                  </a:lnTo>
                  <a:lnTo>
                    <a:pt x="242519" y="280276"/>
                  </a:lnTo>
                  <a:lnTo>
                    <a:pt x="242519" y="285369"/>
                  </a:lnTo>
                  <a:lnTo>
                    <a:pt x="242341" y="285369"/>
                  </a:lnTo>
                  <a:lnTo>
                    <a:pt x="242341" y="286639"/>
                  </a:lnTo>
                  <a:lnTo>
                    <a:pt x="245262" y="286639"/>
                  </a:lnTo>
                  <a:lnTo>
                    <a:pt x="245262" y="285369"/>
                  </a:lnTo>
                  <a:lnTo>
                    <a:pt x="261658" y="285369"/>
                  </a:lnTo>
                  <a:lnTo>
                    <a:pt x="261658" y="286639"/>
                  </a:lnTo>
                  <a:lnTo>
                    <a:pt x="264464" y="286639"/>
                  </a:lnTo>
                  <a:lnTo>
                    <a:pt x="264464" y="285369"/>
                  </a:lnTo>
                  <a:lnTo>
                    <a:pt x="264325" y="285369"/>
                  </a:lnTo>
                  <a:lnTo>
                    <a:pt x="264325" y="280276"/>
                  </a:lnTo>
                  <a:lnTo>
                    <a:pt x="264058" y="280276"/>
                  </a:lnTo>
                  <a:lnTo>
                    <a:pt x="264058" y="272643"/>
                  </a:lnTo>
                  <a:lnTo>
                    <a:pt x="263779" y="272643"/>
                  </a:lnTo>
                  <a:lnTo>
                    <a:pt x="263779" y="266293"/>
                  </a:lnTo>
                  <a:lnTo>
                    <a:pt x="263499" y="266293"/>
                  </a:lnTo>
                  <a:lnTo>
                    <a:pt x="263499" y="258660"/>
                  </a:lnTo>
                  <a:lnTo>
                    <a:pt x="263207" y="258660"/>
                  </a:lnTo>
                  <a:lnTo>
                    <a:pt x="263207" y="251040"/>
                  </a:lnTo>
                  <a:lnTo>
                    <a:pt x="263004" y="251040"/>
                  </a:lnTo>
                  <a:lnTo>
                    <a:pt x="263004" y="244678"/>
                  </a:lnTo>
                  <a:lnTo>
                    <a:pt x="262864" y="244678"/>
                  </a:lnTo>
                  <a:lnTo>
                    <a:pt x="262864" y="237045"/>
                  </a:lnTo>
                  <a:lnTo>
                    <a:pt x="262788" y="230695"/>
                  </a:lnTo>
                  <a:lnTo>
                    <a:pt x="262763" y="195097"/>
                  </a:lnTo>
                  <a:lnTo>
                    <a:pt x="262788" y="188734"/>
                  </a:lnTo>
                  <a:lnTo>
                    <a:pt x="262864" y="181114"/>
                  </a:lnTo>
                  <a:lnTo>
                    <a:pt x="263004" y="181114"/>
                  </a:lnTo>
                  <a:lnTo>
                    <a:pt x="263004" y="174752"/>
                  </a:lnTo>
                  <a:lnTo>
                    <a:pt x="263220" y="174752"/>
                  </a:lnTo>
                  <a:lnTo>
                    <a:pt x="263220" y="167132"/>
                  </a:lnTo>
                  <a:lnTo>
                    <a:pt x="263499" y="167132"/>
                  </a:lnTo>
                  <a:lnTo>
                    <a:pt x="263499" y="159499"/>
                  </a:lnTo>
                  <a:lnTo>
                    <a:pt x="263779" y="159499"/>
                  </a:lnTo>
                  <a:lnTo>
                    <a:pt x="263779" y="153136"/>
                  </a:lnTo>
                  <a:lnTo>
                    <a:pt x="264071" y="153136"/>
                  </a:lnTo>
                  <a:lnTo>
                    <a:pt x="264071" y="145516"/>
                  </a:lnTo>
                  <a:lnTo>
                    <a:pt x="264337" y="145516"/>
                  </a:lnTo>
                  <a:lnTo>
                    <a:pt x="264337" y="140423"/>
                  </a:lnTo>
                  <a:lnTo>
                    <a:pt x="264464" y="140423"/>
                  </a:lnTo>
                  <a:lnTo>
                    <a:pt x="264464" y="139153"/>
                  </a:lnTo>
                  <a:close/>
                </a:path>
                <a:path w="862329" h="289560">
                  <a:moveTo>
                    <a:pt x="300253" y="87769"/>
                  </a:moveTo>
                  <a:lnTo>
                    <a:pt x="298526" y="88150"/>
                  </a:lnTo>
                  <a:lnTo>
                    <a:pt x="296811" y="88341"/>
                  </a:lnTo>
                  <a:lnTo>
                    <a:pt x="294703" y="88734"/>
                  </a:lnTo>
                  <a:lnTo>
                    <a:pt x="290118" y="89115"/>
                  </a:lnTo>
                  <a:lnTo>
                    <a:pt x="287439" y="89115"/>
                  </a:lnTo>
                  <a:lnTo>
                    <a:pt x="282079" y="89496"/>
                  </a:lnTo>
                  <a:lnTo>
                    <a:pt x="269836" y="89496"/>
                  </a:lnTo>
                  <a:lnTo>
                    <a:pt x="269836" y="88150"/>
                  </a:lnTo>
                  <a:lnTo>
                    <a:pt x="269646" y="86423"/>
                  </a:lnTo>
                  <a:lnTo>
                    <a:pt x="269646" y="58826"/>
                  </a:lnTo>
                  <a:lnTo>
                    <a:pt x="274053" y="58826"/>
                  </a:lnTo>
                  <a:lnTo>
                    <a:pt x="276339" y="59016"/>
                  </a:lnTo>
                  <a:lnTo>
                    <a:pt x="283806" y="59016"/>
                  </a:lnTo>
                  <a:lnTo>
                    <a:pt x="286296" y="59220"/>
                  </a:lnTo>
                  <a:lnTo>
                    <a:pt x="288772" y="59220"/>
                  </a:lnTo>
                  <a:lnTo>
                    <a:pt x="291261" y="59410"/>
                  </a:lnTo>
                  <a:lnTo>
                    <a:pt x="293560" y="59601"/>
                  </a:lnTo>
                  <a:lnTo>
                    <a:pt x="295465" y="59791"/>
                  </a:lnTo>
                  <a:lnTo>
                    <a:pt x="297002" y="59982"/>
                  </a:lnTo>
                  <a:lnTo>
                    <a:pt x="296621" y="58445"/>
                  </a:lnTo>
                  <a:lnTo>
                    <a:pt x="296430" y="57492"/>
                  </a:lnTo>
                  <a:lnTo>
                    <a:pt x="296430" y="53276"/>
                  </a:lnTo>
                  <a:lnTo>
                    <a:pt x="296621" y="52120"/>
                  </a:lnTo>
                  <a:lnTo>
                    <a:pt x="297002" y="50787"/>
                  </a:lnTo>
                  <a:lnTo>
                    <a:pt x="295465" y="50977"/>
                  </a:lnTo>
                  <a:lnTo>
                    <a:pt x="293941" y="50977"/>
                  </a:lnTo>
                  <a:lnTo>
                    <a:pt x="290499" y="51358"/>
                  </a:lnTo>
                  <a:lnTo>
                    <a:pt x="288582" y="51358"/>
                  </a:lnTo>
                  <a:lnTo>
                    <a:pt x="286677" y="51549"/>
                  </a:lnTo>
                  <a:lnTo>
                    <a:pt x="284568" y="51549"/>
                  </a:lnTo>
                  <a:lnTo>
                    <a:pt x="282460" y="51739"/>
                  </a:lnTo>
                  <a:lnTo>
                    <a:pt x="280174" y="51739"/>
                  </a:lnTo>
                  <a:lnTo>
                    <a:pt x="277495" y="51930"/>
                  </a:lnTo>
                  <a:lnTo>
                    <a:pt x="269836" y="51930"/>
                  </a:lnTo>
                  <a:lnTo>
                    <a:pt x="269646" y="50584"/>
                  </a:lnTo>
                  <a:lnTo>
                    <a:pt x="269646" y="33147"/>
                  </a:lnTo>
                  <a:lnTo>
                    <a:pt x="269836" y="31038"/>
                  </a:lnTo>
                  <a:lnTo>
                    <a:pt x="269836" y="29311"/>
                  </a:lnTo>
                  <a:lnTo>
                    <a:pt x="270040" y="27406"/>
                  </a:lnTo>
                  <a:lnTo>
                    <a:pt x="270040" y="25298"/>
                  </a:lnTo>
                  <a:lnTo>
                    <a:pt x="273291" y="25298"/>
                  </a:lnTo>
                  <a:lnTo>
                    <a:pt x="275958" y="25488"/>
                  </a:lnTo>
                  <a:lnTo>
                    <a:pt x="278257" y="25488"/>
                  </a:lnTo>
                  <a:lnTo>
                    <a:pt x="280746" y="25679"/>
                  </a:lnTo>
                  <a:lnTo>
                    <a:pt x="283044" y="25679"/>
                  </a:lnTo>
                  <a:lnTo>
                    <a:pt x="287629" y="26060"/>
                  </a:lnTo>
                  <a:lnTo>
                    <a:pt x="289737" y="26250"/>
                  </a:lnTo>
                  <a:lnTo>
                    <a:pt x="291642" y="26441"/>
                  </a:lnTo>
                  <a:lnTo>
                    <a:pt x="293560" y="26441"/>
                  </a:lnTo>
                  <a:lnTo>
                    <a:pt x="295656" y="26631"/>
                  </a:lnTo>
                  <a:lnTo>
                    <a:pt x="298145" y="26822"/>
                  </a:lnTo>
                  <a:lnTo>
                    <a:pt x="299491" y="26822"/>
                  </a:lnTo>
                  <a:lnTo>
                    <a:pt x="299300" y="25488"/>
                  </a:lnTo>
                  <a:lnTo>
                    <a:pt x="299097" y="24523"/>
                  </a:lnTo>
                  <a:lnTo>
                    <a:pt x="298907" y="23380"/>
                  </a:lnTo>
                  <a:lnTo>
                    <a:pt x="298907" y="21272"/>
                  </a:lnTo>
                  <a:lnTo>
                    <a:pt x="299300" y="19354"/>
                  </a:lnTo>
                  <a:lnTo>
                    <a:pt x="299491" y="17818"/>
                  </a:lnTo>
                  <a:lnTo>
                    <a:pt x="298145" y="18008"/>
                  </a:lnTo>
                  <a:lnTo>
                    <a:pt x="294894" y="18199"/>
                  </a:lnTo>
                  <a:lnTo>
                    <a:pt x="291452" y="18199"/>
                  </a:lnTo>
                  <a:lnTo>
                    <a:pt x="288201" y="18389"/>
                  </a:lnTo>
                  <a:lnTo>
                    <a:pt x="285140" y="18389"/>
                  </a:lnTo>
                  <a:lnTo>
                    <a:pt x="281698" y="18580"/>
                  </a:lnTo>
                  <a:lnTo>
                    <a:pt x="275196" y="18580"/>
                  </a:lnTo>
                  <a:lnTo>
                    <a:pt x="271754" y="18389"/>
                  </a:lnTo>
                  <a:lnTo>
                    <a:pt x="268503" y="18389"/>
                  </a:lnTo>
                  <a:lnTo>
                    <a:pt x="265252" y="18199"/>
                  </a:lnTo>
                  <a:lnTo>
                    <a:pt x="262001" y="18199"/>
                  </a:lnTo>
                  <a:lnTo>
                    <a:pt x="258559" y="18008"/>
                  </a:lnTo>
                  <a:lnTo>
                    <a:pt x="257416" y="17818"/>
                  </a:lnTo>
                  <a:lnTo>
                    <a:pt x="257416" y="19164"/>
                  </a:lnTo>
                  <a:lnTo>
                    <a:pt x="257797" y="23761"/>
                  </a:lnTo>
                  <a:lnTo>
                    <a:pt x="258178" y="33337"/>
                  </a:lnTo>
                  <a:lnTo>
                    <a:pt x="258368" y="37934"/>
                  </a:lnTo>
                  <a:lnTo>
                    <a:pt x="258368" y="76466"/>
                  </a:lnTo>
                  <a:lnTo>
                    <a:pt x="258178" y="81254"/>
                  </a:lnTo>
                  <a:lnTo>
                    <a:pt x="257987" y="85852"/>
                  </a:lnTo>
                  <a:lnTo>
                    <a:pt x="257797" y="90639"/>
                  </a:lnTo>
                  <a:lnTo>
                    <a:pt x="257416" y="95440"/>
                  </a:lnTo>
                  <a:lnTo>
                    <a:pt x="257416" y="96583"/>
                  </a:lnTo>
                  <a:lnTo>
                    <a:pt x="258559" y="96583"/>
                  </a:lnTo>
                  <a:lnTo>
                    <a:pt x="262001" y="96393"/>
                  </a:lnTo>
                  <a:lnTo>
                    <a:pt x="295465" y="96393"/>
                  </a:lnTo>
                  <a:lnTo>
                    <a:pt x="298716" y="96583"/>
                  </a:lnTo>
                  <a:lnTo>
                    <a:pt x="300253" y="96583"/>
                  </a:lnTo>
                  <a:lnTo>
                    <a:pt x="299872" y="95059"/>
                  </a:lnTo>
                  <a:lnTo>
                    <a:pt x="299681" y="94475"/>
                  </a:lnTo>
                  <a:lnTo>
                    <a:pt x="299491" y="93713"/>
                  </a:lnTo>
                  <a:lnTo>
                    <a:pt x="299491" y="90843"/>
                  </a:lnTo>
                  <a:lnTo>
                    <a:pt x="299681" y="90258"/>
                  </a:lnTo>
                  <a:lnTo>
                    <a:pt x="299681" y="89877"/>
                  </a:lnTo>
                  <a:lnTo>
                    <a:pt x="299872" y="89496"/>
                  </a:lnTo>
                  <a:lnTo>
                    <a:pt x="300253" y="87769"/>
                  </a:lnTo>
                  <a:close/>
                </a:path>
                <a:path w="862329" h="289560">
                  <a:moveTo>
                    <a:pt x="377126" y="23571"/>
                  </a:moveTo>
                  <a:lnTo>
                    <a:pt x="376364" y="23190"/>
                  </a:lnTo>
                  <a:lnTo>
                    <a:pt x="373684" y="21653"/>
                  </a:lnTo>
                  <a:lnTo>
                    <a:pt x="370624" y="20116"/>
                  </a:lnTo>
                  <a:lnTo>
                    <a:pt x="368719" y="19545"/>
                  </a:lnTo>
                  <a:lnTo>
                    <a:pt x="366610" y="18770"/>
                  </a:lnTo>
                  <a:lnTo>
                    <a:pt x="364502" y="18199"/>
                  </a:lnTo>
                  <a:lnTo>
                    <a:pt x="362216" y="17627"/>
                  </a:lnTo>
                  <a:lnTo>
                    <a:pt x="359537" y="17056"/>
                  </a:lnTo>
                  <a:lnTo>
                    <a:pt x="356857" y="16662"/>
                  </a:lnTo>
                  <a:lnTo>
                    <a:pt x="353796" y="16471"/>
                  </a:lnTo>
                  <a:lnTo>
                    <a:pt x="344424" y="16471"/>
                  </a:lnTo>
                  <a:lnTo>
                    <a:pt x="313067" y="40246"/>
                  </a:lnTo>
                  <a:lnTo>
                    <a:pt x="311150" y="45224"/>
                  </a:lnTo>
                  <a:lnTo>
                    <a:pt x="310197" y="50977"/>
                  </a:lnTo>
                  <a:lnTo>
                    <a:pt x="310197" y="64008"/>
                  </a:lnTo>
                  <a:lnTo>
                    <a:pt x="333336" y="95631"/>
                  </a:lnTo>
                  <a:lnTo>
                    <a:pt x="343852" y="97929"/>
                  </a:lnTo>
                  <a:lnTo>
                    <a:pt x="349783" y="97929"/>
                  </a:lnTo>
                  <a:lnTo>
                    <a:pt x="351701" y="97929"/>
                  </a:lnTo>
                  <a:lnTo>
                    <a:pt x="353987" y="97739"/>
                  </a:lnTo>
                  <a:lnTo>
                    <a:pt x="356476" y="97548"/>
                  </a:lnTo>
                  <a:lnTo>
                    <a:pt x="358775" y="97167"/>
                  </a:lnTo>
                  <a:lnTo>
                    <a:pt x="372351" y="94094"/>
                  </a:lnTo>
                  <a:lnTo>
                    <a:pt x="374256" y="93522"/>
                  </a:lnTo>
                  <a:lnTo>
                    <a:pt x="375602" y="92951"/>
                  </a:lnTo>
                  <a:lnTo>
                    <a:pt x="376364" y="92557"/>
                  </a:lnTo>
                  <a:lnTo>
                    <a:pt x="376364" y="87388"/>
                  </a:lnTo>
                  <a:lnTo>
                    <a:pt x="376174" y="85852"/>
                  </a:lnTo>
                  <a:lnTo>
                    <a:pt x="376174" y="76657"/>
                  </a:lnTo>
                  <a:lnTo>
                    <a:pt x="376364" y="72059"/>
                  </a:lnTo>
                  <a:lnTo>
                    <a:pt x="376364" y="64770"/>
                  </a:lnTo>
                  <a:lnTo>
                    <a:pt x="376555" y="62090"/>
                  </a:lnTo>
                  <a:lnTo>
                    <a:pt x="376555" y="60363"/>
                  </a:lnTo>
                  <a:lnTo>
                    <a:pt x="376745" y="58826"/>
                  </a:lnTo>
                  <a:lnTo>
                    <a:pt x="375221" y="59220"/>
                  </a:lnTo>
                  <a:lnTo>
                    <a:pt x="374065" y="59601"/>
                  </a:lnTo>
                  <a:lnTo>
                    <a:pt x="373303" y="59601"/>
                  </a:lnTo>
                  <a:lnTo>
                    <a:pt x="372732" y="59791"/>
                  </a:lnTo>
                  <a:lnTo>
                    <a:pt x="369862" y="59791"/>
                  </a:lnTo>
                  <a:lnTo>
                    <a:pt x="368338" y="59601"/>
                  </a:lnTo>
                  <a:lnTo>
                    <a:pt x="366610" y="59220"/>
                  </a:lnTo>
                  <a:lnTo>
                    <a:pt x="365277" y="59016"/>
                  </a:lnTo>
                  <a:lnTo>
                    <a:pt x="365467" y="60363"/>
                  </a:lnTo>
                  <a:lnTo>
                    <a:pt x="365467" y="62661"/>
                  </a:lnTo>
                  <a:lnTo>
                    <a:pt x="365658" y="65151"/>
                  </a:lnTo>
                  <a:lnTo>
                    <a:pt x="365658" y="67843"/>
                  </a:lnTo>
                  <a:lnTo>
                    <a:pt x="365848" y="70332"/>
                  </a:lnTo>
                  <a:lnTo>
                    <a:pt x="365848" y="86423"/>
                  </a:lnTo>
                  <a:lnTo>
                    <a:pt x="365658" y="88341"/>
                  </a:lnTo>
                  <a:lnTo>
                    <a:pt x="365086" y="88734"/>
                  </a:lnTo>
                  <a:lnTo>
                    <a:pt x="364121" y="89306"/>
                  </a:lnTo>
                  <a:lnTo>
                    <a:pt x="363169" y="89496"/>
                  </a:lnTo>
                  <a:lnTo>
                    <a:pt x="362026" y="89877"/>
                  </a:lnTo>
                  <a:lnTo>
                    <a:pt x="359346" y="90639"/>
                  </a:lnTo>
                  <a:lnTo>
                    <a:pt x="358000" y="90843"/>
                  </a:lnTo>
                  <a:lnTo>
                    <a:pt x="356476" y="91033"/>
                  </a:lnTo>
                  <a:lnTo>
                    <a:pt x="355142" y="91224"/>
                  </a:lnTo>
                  <a:lnTo>
                    <a:pt x="353606" y="91414"/>
                  </a:lnTo>
                  <a:lnTo>
                    <a:pt x="346341" y="91414"/>
                  </a:lnTo>
                  <a:lnTo>
                    <a:pt x="324154" y="71869"/>
                  </a:lnTo>
                  <a:lnTo>
                    <a:pt x="322821" y="67449"/>
                  </a:lnTo>
                  <a:lnTo>
                    <a:pt x="322046" y="62661"/>
                  </a:lnTo>
                  <a:lnTo>
                    <a:pt x="322046" y="51358"/>
                  </a:lnTo>
                  <a:lnTo>
                    <a:pt x="322821" y="46177"/>
                  </a:lnTo>
                  <a:lnTo>
                    <a:pt x="324345" y="41770"/>
                  </a:lnTo>
                  <a:lnTo>
                    <a:pt x="325691" y="37553"/>
                  </a:lnTo>
                  <a:lnTo>
                    <a:pt x="346341" y="22796"/>
                  </a:lnTo>
                  <a:lnTo>
                    <a:pt x="352653" y="22796"/>
                  </a:lnTo>
                  <a:lnTo>
                    <a:pt x="354952" y="23190"/>
                  </a:lnTo>
                  <a:lnTo>
                    <a:pt x="357047" y="23761"/>
                  </a:lnTo>
                  <a:lnTo>
                    <a:pt x="359346" y="24333"/>
                  </a:lnTo>
                  <a:lnTo>
                    <a:pt x="361251" y="25095"/>
                  </a:lnTo>
                  <a:lnTo>
                    <a:pt x="364705" y="27012"/>
                  </a:lnTo>
                  <a:lnTo>
                    <a:pt x="366420" y="28168"/>
                  </a:lnTo>
                  <a:lnTo>
                    <a:pt x="367753" y="29514"/>
                  </a:lnTo>
                  <a:lnTo>
                    <a:pt x="369290" y="30657"/>
                  </a:lnTo>
                  <a:lnTo>
                    <a:pt x="370433" y="32004"/>
                  </a:lnTo>
                  <a:lnTo>
                    <a:pt x="371398" y="33337"/>
                  </a:lnTo>
                  <a:lnTo>
                    <a:pt x="371779" y="33718"/>
                  </a:lnTo>
                  <a:lnTo>
                    <a:pt x="374459" y="33718"/>
                  </a:lnTo>
                  <a:lnTo>
                    <a:pt x="374459" y="32766"/>
                  </a:lnTo>
                  <a:lnTo>
                    <a:pt x="374650" y="31419"/>
                  </a:lnTo>
                  <a:lnTo>
                    <a:pt x="375793" y="26822"/>
                  </a:lnTo>
                  <a:lnTo>
                    <a:pt x="376174" y="25488"/>
                  </a:lnTo>
                  <a:lnTo>
                    <a:pt x="376745" y="24523"/>
                  </a:lnTo>
                  <a:lnTo>
                    <a:pt x="377126" y="23571"/>
                  </a:lnTo>
                  <a:close/>
                </a:path>
                <a:path w="862329" h="289560">
                  <a:moveTo>
                    <a:pt x="409067" y="138938"/>
                  </a:moveTo>
                  <a:lnTo>
                    <a:pt x="405053" y="140093"/>
                  </a:lnTo>
                  <a:lnTo>
                    <a:pt x="402183" y="140665"/>
                  </a:lnTo>
                  <a:lnTo>
                    <a:pt x="398741" y="140665"/>
                  </a:lnTo>
                  <a:lnTo>
                    <a:pt x="395681" y="140093"/>
                  </a:lnTo>
                  <a:lnTo>
                    <a:pt x="391858" y="138938"/>
                  </a:lnTo>
                  <a:lnTo>
                    <a:pt x="392239" y="146608"/>
                  </a:lnTo>
                  <a:lnTo>
                    <a:pt x="392430" y="154851"/>
                  </a:lnTo>
                  <a:lnTo>
                    <a:pt x="392811" y="163474"/>
                  </a:lnTo>
                  <a:lnTo>
                    <a:pt x="392950" y="170014"/>
                  </a:lnTo>
                  <a:lnTo>
                    <a:pt x="393077" y="176669"/>
                  </a:lnTo>
                  <a:lnTo>
                    <a:pt x="393166" y="183438"/>
                  </a:lnTo>
                  <a:lnTo>
                    <a:pt x="393192" y="190309"/>
                  </a:lnTo>
                  <a:lnTo>
                    <a:pt x="393306" y="197243"/>
                  </a:lnTo>
                  <a:lnTo>
                    <a:pt x="393369" y="204228"/>
                  </a:lnTo>
                  <a:lnTo>
                    <a:pt x="393382" y="211251"/>
                  </a:lnTo>
                  <a:lnTo>
                    <a:pt x="393382" y="218287"/>
                  </a:lnTo>
                  <a:lnTo>
                    <a:pt x="393496" y="225259"/>
                  </a:lnTo>
                  <a:lnTo>
                    <a:pt x="393560" y="232130"/>
                  </a:lnTo>
                  <a:lnTo>
                    <a:pt x="393573" y="238937"/>
                  </a:lnTo>
                  <a:lnTo>
                    <a:pt x="393585" y="245694"/>
                  </a:lnTo>
                  <a:lnTo>
                    <a:pt x="389318" y="241198"/>
                  </a:lnTo>
                  <a:lnTo>
                    <a:pt x="384835" y="236347"/>
                  </a:lnTo>
                  <a:lnTo>
                    <a:pt x="380136" y="231140"/>
                  </a:lnTo>
                  <a:lnTo>
                    <a:pt x="375221" y="225564"/>
                  </a:lnTo>
                  <a:lnTo>
                    <a:pt x="369989" y="219748"/>
                  </a:lnTo>
                  <a:lnTo>
                    <a:pt x="364629" y="213741"/>
                  </a:lnTo>
                  <a:lnTo>
                    <a:pt x="359168" y="207518"/>
                  </a:lnTo>
                  <a:lnTo>
                    <a:pt x="353606" y="201041"/>
                  </a:lnTo>
                  <a:lnTo>
                    <a:pt x="347840" y="194614"/>
                  </a:lnTo>
                  <a:lnTo>
                    <a:pt x="341985" y="188010"/>
                  </a:lnTo>
                  <a:lnTo>
                    <a:pt x="336080" y="181254"/>
                  </a:lnTo>
                  <a:lnTo>
                    <a:pt x="330085" y="174396"/>
                  </a:lnTo>
                  <a:lnTo>
                    <a:pt x="324205" y="167538"/>
                  </a:lnTo>
                  <a:lnTo>
                    <a:pt x="318350" y="160743"/>
                  </a:lnTo>
                  <a:lnTo>
                    <a:pt x="312521" y="154025"/>
                  </a:lnTo>
                  <a:lnTo>
                    <a:pt x="306755" y="147370"/>
                  </a:lnTo>
                  <a:lnTo>
                    <a:pt x="305219" y="145846"/>
                  </a:lnTo>
                  <a:lnTo>
                    <a:pt x="303885" y="143929"/>
                  </a:lnTo>
                  <a:lnTo>
                    <a:pt x="302361" y="142201"/>
                  </a:lnTo>
                  <a:lnTo>
                    <a:pt x="300634" y="140284"/>
                  </a:lnTo>
                  <a:lnTo>
                    <a:pt x="299300" y="138557"/>
                  </a:lnTo>
                  <a:lnTo>
                    <a:pt x="297764" y="137020"/>
                  </a:lnTo>
                  <a:lnTo>
                    <a:pt x="291833" y="137020"/>
                  </a:lnTo>
                  <a:lnTo>
                    <a:pt x="291833" y="139522"/>
                  </a:lnTo>
                  <a:lnTo>
                    <a:pt x="292023" y="142582"/>
                  </a:lnTo>
                  <a:lnTo>
                    <a:pt x="292214" y="146418"/>
                  </a:lnTo>
                  <a:lnTo>
                    <a:pt x="292214" y="150253"/>
                  </a:lnTo>
                  <a:lnTo>
                    <a:pt x="292417" y="154660"/>
                  </a:lnTo>
                  <a:lnTo>
                    <a:pt x="292417" y="159639"/>
                  </a:lnTo>
                  <a:lnTo>
                    <a:pt x="292608" y="164426"/>
                  </a:lnTo>
                  <a:lnTo>
                    <a:pt x="292608" y="198932"/>
                  </a:lnTo>
                  <a:lnTo>
                    <a:pt x="292417" y="204101"/>
                  </a:lnTo>
                  <a:lnTo>
                    <a:pt x="292417" y="209854"/>
                  </a:lnTo>
                  <a:lnTo>
                    <a:pt x="292214" y="215607"/>
                  </a:lnTo>
                  <a:lnTo>
                    <a:pt x="291833" y="227863"/>
                  </a:lnTo>
                  <a:lnTo>
                    <a:pt x="291452" y="233997"/>
                  </a:lnTo>
                  <a:lnTo>
                    <a:pt x="291261" y="240322"/>
                  </a:lnTo>
                  <a:lnTo>
                    <a:pt x="290880" y="246456"/>
                  </a:lnTo>
                  <a:lnTo>
                    <a:pt x="290499" y="252780"/>
                  </a:lnTo>
                  <a:lnTo>
                    <a:pt x="290118" y="258533"/>
                  </a:lnTo>
                  <a:lnTo>
                    <a:pt x="289928" y="263906"/>
                  </a:lnTo>
                  <a:lnTo>
                    <a:pt x="289547" y="269074"/>
                  </a:lnTo>
                  <a:lnTo>
                    <a:pt x="289166" y="273862"/>
                  </a:lnTo>
                  <a:lnTo>
                    <a:pt x="288963" y="277888"/>
                  </a:lnTo>
                  <a:lnTo>
                    <a:pt x="288582" y="282105"/>
                  </a:lnTo>
                  <a:lnTo>
                    <a:pt x="288201" y="284988"/>
                  </a:lnTo>
                  <a:lnTo>
                    <a:pt x="288010" y="286893"/>
                  </a:lnTo>
                  <a:lnTo>
                    <a:pt x="292214" y="285750"/>
                  </a:lnTo>
                  <a:lnTo>
                    <a:pt x="295465" y="285178"/>
                  </a:lnTo>
                  <a:lnTo>
                    <a:pt x="298716" y="285178"/>
                  </a:lnTo>
                  <a:lnTo>
                    <a:pt x="299872" y="285369"/>
                  </a:lnTo>
                  <a:lnTo>
                    <a:pt x="301396" y="285559"/>
                  </a:lnTo>
                  <a:lnTo>
                    <a:pt x="302933" y="285940"/>
                  </a:lnTo>
                  <a:lnTo>
                    <a:pt x="306755" y="287096"/>
                  </a:lnTo>
                  <a:lnTo>
                    <a:pt x="306565" y="285369"/>
                  </a:lnTo>
                  <a:lnTo>
                    <a:pt x="305219" y="258533"/>
                  </a:lnTo>
                  <a:lnTo>
                    <a:pt x="305219" y="253555"/>
                  </a:lnTo>
                  <a:lnTo>
                    <a:pt x="305028" y="248564"/>
                  </a:lnTo>
                  <a:lnTo>
                    <a:pt x="304838" y="243776"/>
                  </a:lnTo>
                  <a:lnTo>
                    <a:pt x="304838" y="233997"/>
                  </a:lnTo>
                  <a:lnTo>
                    <a:pt x="304647" y="229590"/>
                  </a:lnTo>
                  <a:lnTo>
                    <a:pt x="304647" y="221157"/>
                  </a:lnTo>
                  <a:lnTo>
                    <a:pt x="304457" y="217525"/>
                  </a:lnTo>
                  <a:lnTo>
                    <a:pt x="304457" y="205828"/>
                  </a:lnTo>
                  <a:lnTo>
                    <a:pt x="304647" y="198348"/>
                  </a:lnTo>
                  <a:lnTo>
                    <a:pt x="304647" y="186664"/>
                  </a:lnTo>
                  <a:lnTo>
                    <a:pt x="304838" y="181686"/>
                  </a:lnTo>
                  <a:lnTo>
                    <a:pt x="305028" y="177850"/>
                  </a:lnTo>
                  <a:lnTo>
                    <a:pt x="310007" y="183603"/>
                  </a:lnTo>
                  <a:lnTo>
                    <a:pt x="321627" y="196608"/>
                  </a:lnTo>
                  <a:lnTo>
                    <a:pt x="333248" y="209753"/>
                  </a:lnTo>
                  <a:lnTo>
                    <a:pt x="344855" y="223050"/>
                  </a:lnTo>
                  <a:lnTo>
                    <a:pt x="356476" y="236499"/>
                  </a:lnTo>
                  <a:lnTo>
                    <a:pt x="368058" y="249796"/>
                  </a:lnTo>
                  <a:lnTo>
                    <a:pt x="379260" y="262966"/>
                  </a:lnTo>
                  <a:lnTo>
                    <a:pt x="390067" y="276034"/>
                  </a:lnTo>
                  <a:lnTo>
                    <a:pt x="400469" y="289001"/>
                  </a:lnTo>
                  <a:lnTo>
                    <a:pt x="406196" y="289001"/>
                  </a:lnTo>
                  <a:lnTo>
                    <a:pt x="406196" y="284784"/>
                  </a:lnTo>
                  <a:lnTo>
                    <a:pt x="406006" y="281343"/>
                  </a:lnTo>
                  <a:lnTo>
                    <a:pt x="406006" y="273862"/>
                  </a:lnTo>
                  <a:lnTo>
                    <a:pt x="405815" y="269265"/>
                  </a:lnTo>
                  <a:lnTo>
                    <a:pt x="405815" y="243776"/>
                  </a:lnTo>
                  <a:lnTo>
                    <a:pt x="405625" y="238404"/>
                  </a:lnTo>
                  <a:lnTo>
                    <a:pt x="405625" y="201803"/>
                  </a:lnTo>
                  <a:lnTo>
                    <a:pt x="406006" y="195097"/>
                  </a:lnTo>
                  <a:lnTo>
                    <a:pt x="406196" y="188391"/>
                  </a:lnTo>
                  <a:lnTo>
                    <a:pt x="406590" y="181495"/>
                  </a:lnTo>
                  <a:lnTo>
                    <a:pt x="406781" y="174396"/>
                  </a:lnTo>
                  <a:lnTo>
                    <a:pt x="407162" y="167119"/>
                  </a:lnTo>
                  <a:lnTo>
                    <a:pt x="407543" y="160413"/>
                  </a:lnTo>
                  <a:lnTo>
                    <a:pt x="408305" y="147370"/>
                  </a:lnTo>
                  <a:lnTo>
                    <a:pt x="408686" y="142392"/>
                  </a:lnTo>
                  <a:lnTo>
                    <a:pt x="409067" y="138938"/>
                  </a:lnTo>
                  <a:close/>
                </a:path>
                <a:path w="862329" h="289560">
                  <a:moveTo>
                    <a:pt x="435648" y="87769"/>
                  </a:moveTo>
                  <a:lnTo>
                    <a:pt x="433933" y="88150"/>
                  </a:lnTo>
                  <a:lnTo>
                    <a:pt x="432206" y="88341"/>
                  </a:lnTo>
                  <a:lnTo>
                    <a:pt x="430110" y="88734"/>
                  </a:lnTo>
                  <a:lnTo>
                    <a:pt x="427812" y="88925"/>
                  </a:lnTo>
                  <a:lnTo>
                    <a:pt x="425323" y="89115"/>
                  </a:lnTo>
                  <a:lnTo>
                    <a:pt x="422833" y="89115"/>
                  </a:lnTo>
                  <a:lnTo>
                    <a:pt x="417487" y="89496"/>
                  </a:lnTo>
                  <a:lnTo>
                    <a:pt x="405244" y="89496"/>
                  </a:lnTo>
                  <a:lnTo>
                    <a:pt x="405053" y="88150"/>
                  </a:lnTo>
                  <a:lnTo>
                    <a:pt x="405053" y="58826"/>
                  </a:lnTo>
                  <a:lnTo>
                    <a:pt x="409448" y="58826"/>
                  </a:lnTo>
                  <a:lnTo>
                    <a:pt x="411556" y="59016"/>
                  </a:lnTo>
                  <a:lnTo>
                    <a:pt x="419201" y="59016"/>
                  </a:lnTo>
                  <a:lnTo>
                    <a:pt x="421690" y="59220"/>
                  </a:lnTo>
                  <a:lnTo>
                    <a:pt x="424180" y="59220"/>
                  </a:lnTo>
                  <a:lnTo>
                    <a:pt x="426669" y="59410"/>
                  </a:lnTo>
                  <a:lnTo>
                    <a:pt x="428955" y="59601"/>
                  </a:lnTo>
                  <a:lnTo>
                    <a:pt x="430872" y="59791"/>
                  </a:lnTo>
                  <a:lnTo>
                    <a:pt x="432396" y="59982"/>
                  </a:lnTo>
                  <a:lnTo>
                    <a:pt x="432015" y="58445"/>
                  </a:lnTo>
                  <a:lnTo>
                    <a:pt x="431634" y="56527"/>
                  </a:lnTo>
                  <a:lnTo>
                    <a:pt x="431634" y="54229"/>
                  </a:lnTo>
                  <a:lnTo>
                    <a:pt x="431825" y="53276"/>
                  </a:lnTo>
                  <a:lnTo>
                    <a:pt x="432015" y="52120"/>
                  </a:lnTo>
                  <a:lnTo>
                    <a:pt x="432396" y="50787"/>
                  </a:lnTo>
                  <a:lnTo>
                    <a:pt x="430872" y="50977"/>
                  </a:lnTo>
                  <a:lnTo>
                    <a:pt x="429145" y="50977"/>
                  </a:lnTo>
                  <a:lnTo>
                    <a:pt x="425704" y="51358"/>
                  </a:lnTo>
                  <a:lnTo>
                    <a:pt x="423989" y="51358"/>
                  </a:lnTo>
                  <a:lnTo>
                    <a:pt x="421881" y="51549"/>
                  </a:lnTo>
                  <a:lnTo>
                    <a:pt x="419773" y="51549"/>
                  </a:lnTo>
                  <a:lnTo>
                    <a:pt x="417677" y="51739"/>
                  </a:lnTo>
                  <a:lnTo>
                    <a:pt x="415378" y="51739"/>
                  </a:lnTo>
                  <a:lnTo>
                    <a:pt x="412699" y="51930"/>
                  </a:lnTo>
                  <a:lnTo>
                    <a:pt x="405053" y="51930"/>
                  </a:lnTo>
                  <a:lnTo>
                    <a:pt x="405053" y="33337"/>
                  </a:lnTo>
                  <a:lnTo>
                    <a:pt x="405244" y="31038"/>
                  </a:lnTo>
                  <a:lnTo>
                    <a:pt x="405244" y="27406"/>
                  </a:lnTo>
                  <a:lnTo>
                    <a:pt x="405434" y="25298"/>
                  </a:lnTo>
                  <a:lnTo>
                    <a:pt x="408495" y="25298"/>
                  </a:lnTo>
                  <a:lnTo>
                    <a:pt x="411365" y="25488"/>
                  </a:lnTo>
                  <a:lnTo>
                    <a:pt x="413664" y="25488"/>
                  </a:lnTo>
                  <a:lnTo>
                    <a:pt x="416140" y="25679"/>
                  </a:lnTo>
                  <a:lnTo>
                    <a:pt x="418439" y="25679"/>
                  </a:lnTo>
                  <a:lnTo>
                    <a:pt x="420738" y="25869"/>
                  </a:lnTo>
                  <a:lnTo>
                    <a:pt x="427050" y="26441"/>
                  </a:lnTo>
                  <a:lnTo>
                    <a:pt x="428955" y="26441"/>
                  </a:lnTo>
                  <a:lnTo>
                    <a:pt x="431063" y="26631"/>
                  </a:lnTo>
                  <a:lnTo>
                    <a:pt x="433552" y="26822"/>
                  </a:lnTo>
                  <a:lnTo>
                    <a:pt x="434886" y="26822"/>
                  </a:lnTo>
                  <a:lnTo>
                    <a:pt x="434505" y="25488"/>
                  </a:lnTo>
                  <a:lnTo>
                    <a:pt x="434314" y="24523"/>
                  </a:lnTo>
                  <a:lnTo>
                    <a:pt x="434314" y="20307"/>
                  </a:lnTo>
                  <a:lnTo>
                    <a:pt x="434505" y="19354"/>
                  </a:lnTo>
                  <a:lnTo>
                    <a:pt x="434886" y="17818"/>
                  </a:lnTo>
                  <a:lnTo>
                    <a:pt x="433552" y="18008"/>
                  </a:lnTo>
                  <a:lnTo>
                    <a:pt x="430110" y="18199"/>
                  </a:lnTo>
                  <a:lnTo>
                    <a:pt x="426859" y="18199"/>
                  </a:lnTo>
                  <a:lnTo>
                    <a:pt x="423608" y="18389"/>
                  </a:lnTo>
                  <a:lnTo>
                    <a:pt x="420357" y="18389"/>
                  </a:lnTo>
                  <a:lnTo>
                    <a:pt x="417106" y="18580"/>
                  </a:lnTo>
                  <a:lnTo>
                    <a:pt x="410413" y="18580"/>
                  </a:lnTo>
                  <a:lnTo>
                    <a:pt x="407162" y="18389"/>
                  </a:lnTo>
                  <a:lnTo>
                    <a:pt x="403910" y="18389"/>
                  </a:lnTo>
                  <a:lnTo>
                    <a:pt x="400659" y="18199"/>
                  </a:lnTo>
                  <a:lnTo>
                    <a:pt x="397205" y="18199"/>
                  </a:lnTo>
                  <a:lnTo>
                    <a:pt x="393954" y="18008"/>
                  </a:lnTo>
                  <a:lnTo>
                    <a:pt x="392811" y="17818"/>
                  </a:lnTo>
                  <a:lnTo>
                    <a:pt x="392811" y="19164"/>
                  </a:lnTo>
                  <a:lnTo>
                    <a:pt x="393001" y="23761"/>
                  </a:lnTo>
                  <a:lnTo>
                    <a:pt x="393382" y="33337"/>
                  </a:lnTo>
                  <a:lnTo>
                    <a:pt x="393573" y="37934"/>
                  </a:lnTo>
                  <a:lnTo>
                    <a:pt x="393763" y="42926"/>
                  </a:lnTo>
                  <a:lnTo>
                    <a:pt x="393763" y="71666"/>
                  </a:lnTo>
                  <a:lnTo>
                    <a:pt x="393382" y="81254"/>
                  </a:lnTo>
                  <a:lnTo>
                    <a:pt x="393192" y="85852"/>
                  </a:lnTo>
                  <a:lnTo>
                    <a:pt x="392811" y="95440"/>
                  </a:lnTo>
                  <a:lnTo>
                    <a:pt x="392811" y="96583"/>
                  </a:lnTo>
                  <a:lnTo>
                    <a:pt x="393954" y="96583"/>
                  </a:lnTo>
                  <a:lnTo>
                    <a:pt x="397205" y="96393"/>
                  </a:lnTo>
                  <a:lnTo>
                    <a:pt x="430872" y="96393"/>
                  </a:lnTo>
                  <a:lnTo>
                    <a:pt x="434124" y="96583"/>
                  </a:lnTo>
                  <a:lnTo>
                    <a:pt x="435648" y="96583"/>
                  </a:lnTo>
                  <a:lnTo>
                    <a:pt x="435076" y="95059"/>
                  </a:lnTo>
                  <a:lnTo>
                    <a:pt x="434886" y="94475"/>
                  </a:lnTo>
                  <a:lnTo>
                    <a:pt x="434886" y="90258"/>
                  </a:lnTo>
                  <a:lnTo>
                    <a:pt x="435076" y="89877"/>
                  </a:lnTo>
                  <a:lnTo>
                    <a:pt x="435076" y="89496"/>
                  </a:lnTo>
                  <a:lnTo>
                    <a:pt x="435648" y="87769"/>
                  </a:lnTo>
                  <a:close/>
                </a:path>
                <a:path w="862329" h="289560">
                  <a:moveTo>
                    <a:pt x="539877" y="138938"/>
                  </a:moveTo>
                  <a:lnTo>
                    <a:pt x="538543" y="139522"/>
                  </a:lnTo>
                  <a:lnTo>
                    <a:pt x="537210" y="139903"/>
                  </a:lnTo>
                  <a:lnTo>
                    <a:pt x="535673" y="140284"/>
                  </a:lnTo>
                  <a:lnTo>
                    <a:pt x="534339" y="140474"/>
                  </a:lnTo>
                  <a:lnTo>
                    <a:pt x="533374" y="140665"/>
                  </a:lnTo>
                  <a:lnTo>
                    <a:pt x="531279" y="140665"/>
                  </a:lnTo>
                  <a:lnTo>
                    <a:pt x="528218" y="140284"/>
                  </a:lnTo>
                  <a:lnTo>
                    <a:pt x="526491" y="140093"/>
                  </a:lnTo>
                  <a:lnTo>
                    <a:pt x="524586" y="139712"/>
                  </a:lnTo>
                  <a:lnTo>
                    <a:pt x="522668" y="139128"/>
                  </a:lnTo>
                  <a:lnTo>
                    <a:pt x="523049" y="141820"/>
                  </a:lnTo>
                  <a:lnTo>
                    <a:pt x="523240" y="145072"/>
                  </a:lnTo>
                  <a:lnTo>
                    <a:pt x="523430" y="149098"/>
                  </a:lnTo>
                  <a:lnTo>
                    <a:pt x="523621" y="152933"/>
                  </a:lnTo>
                  <a:lnTo>
                    <a:pt x="523811" y="157721"/>
                  </a:lnTo>
                  <a:lnTo>
                    <a:pt x="524002" y="163283"/>
                  </a:lnTo>
                  <a:lnTo>
                    <a:pt x="524002" y="168846"/>
                  </a:lnTo>
                  <a:lnTo>
                    <a:pt x="524205" y="175361"/>
                  </a:lnTo>
                  <a:lnTo>
                    <a:pt x="524205" y="208699"/>
                  </a:lnTo>
                  <a:lnTo>
                    <a:pt x="524205" y="215214"/>
                  </a:lnTo>
                  <a:lnTo>
                    <a:pt x="524002" y="222123"/>
                  </a:lnTo>
                  <a:lnTo>
                    <a:pt x="513105" y="263702"/>
                  </a:lnTo>
                  <a:lnTo>
                    <a:pt x="507949" y="268122"/>
                  </a:lnTo>
                  <a:lnTo>
                    <a:pt x="502589" y="272719"/>
                  </a:lnTo>
                  <a:lnTo>
                    <a:pt x="495134" y="275018"/>
                  </a:lnTo>
                  <a:lnTo>
                    <a:pt x="478878" y="275018"/>
                  </a:lnTo>
                  <a:lnTo>
                    <a:pt x="473329" y="274053"/>
                  </a:lnTo>
                  <a:lnTo>
                    <a:pt x="468744" y="272135"/>
                  </a:lnTo>
                  <a:lnTo>
                    <a:pt x="464337" y="270421"/>
                  </a:lnTo>
                  <a:lnTo>
                    <a:pt x="460514" y="267919"/>
                  </a:lnTo>
                  <a:lnTo>
                    <a:pt x="457644" y="264668"/>
                  </a:lnTo>
                  <a:lnTo>
                    <a:pt x="454774" y="261594"/>
                  </a:lnTo>
                  <a:lnTo>
                    <a:pt x="452488" y="257962"/>
                  </a:lnTo>
                  <a:lnTo>
                    <a:pt x="450951" y="253936"/>
                  </a:lnTo>
                  <a:lnTo>
                    <a:pt x="449237" y="249910"/>
                  </a:lnTo>
                  <a:lnTo>
                    <a:pt x="448081" y="245503"/>
                  </a:lnTo>
                  <a:lnTo>
                    <a:pt x="447509" y="240715"/>
                  </a:lnTo>
                  <a:lnTo>
                    <a:pt x="446747" y="236105"/>
                  </a:lnTo>
                  <a:lnTo>
                    <a:pt x="446366" y="231317"/>
                  </a:lnTo>
                  <a:lnTo>
                    <a:pt x="445985" y="221742"/>
                  </a:lnTo>
                  <a:lnTo>
                    <a:pt x="445985" y="197205"/>
                  </a:lnTo>
                  <a:lnTo>
                    <a:pt x="446176" y="189928"/>
                  </a:lnTo>
                  <a:lnTo>
                    <a:pt x="446366" y="182448"/>
                  </a:lnTo>
                  <a:lnTo>
                    <a:pt x="447700" y="146608"/>
                  </a:lnTo>
                  <a:lnTo>
                    <a:pt x="447890" y="142392"/>
                  </a:lnTo>
                  <a:lnTo>
                    <a:pt x="448271" y="139128"/>
                  </a:lnTo>
                  <a:lnTo>
                    <a:pt x="446366" y="139712"/>
                  </a:lnTo>
                  <a:lnTo>
                    <a:pt x="444639" y="140093"/>
                  </a:lnTo>
                  <a:lnTo>
                    <a:pt x="442734" y="140284"/>
                  </a:lnTo>
                  <a:lnTo>
                    <a:pt x="441007" y="140474"/>
                  </a:lnTo>
                  <a:lnTo>
                    <a:pt x="439483" y="140665"/>
                  </a:lnTo>
                  <a:lnTo>
                    <a:pt x="436803" y="140665"/>
                  </a:lnTo>
                  <a:lnTo>
                    <a:pt x="435076" y="140474"/>
                  </a:lnTo>
                  <a:lnTo>
                    <a:pt x="433171" y="140284"/>
                  </a:lnTo>
                  <a:lnTo>
                    <a:pt x="428955" y="139903"/>
                  </a:lnTo>
                  <a:lnTo>
                    <a:pt x="426859" y="139331"/>
                  </a:lnTo>
                  <a:lnTo>
                    <a:pt x="426859" y="144881"/>
                  </a:lnTo>
                  <a:lnTo>
                    <a:pt x="427050" y="146227"/>
                  </a:lnTo>
                  <a:lnTo>
                    <a:pt x="427050" y="147370"/>
                  </a:lnTo>
                  <a:lnTo>
                    <a:pt x="427964" y="188023"/>
                  </a:lnTo>
                  <a:lnTo>
                    <a:pt x="428002" y="195097"/>
                  </a:lnTo>
                  <a:lnTo>
                    <a:pt x="428002" y="200075"/>
                  </a:lnTo>
                  <a:lnTo>
                    <a:pt x="427812" y="202374"/>
                  </a:lnTo>
                  <a:lnTo>
                    <a:pt x="427812" y="204876"/>
                  </a:lnTo>
                  <a:lnTo>
                    <a:pt x="427621" y="207175"/>
                  </a:lnTo>
                  <a:lnTo>
                    <a:pt x="427621" y="209664"/>
                  </a:lnTo>
                  <a:lnTo>
                    <a:pt x="427240" y="215417"/>
                  </a:lnTo>
                  <a:lnTo>
                    <a:pt x="427240" y="218287"/>
                  </a:lnTo>
                  <a:lnTo>
                    <a:pt x="427050" y="221348"/>
                  </a:lnTo>
                  <a:lnTo>
                    <a:pt x="427050" y="227863"/>
                  </a:lnTo>
                  <a:lnTo>
                    <a:pt x="434390" y="265544"/>
                  </a:lnTo>
                  <a:lnTo>
                    <a:pt x="468553" y="288074"/>
                  </a:lnTo>
                  <a:lnTo>
                    <a:pt x="481939" y="289001"/>
                  </a:lnTo>
                  <a:lnTo>
                    <a:pt x="490537" y="289001"/>
                  </a:lnTo>
                  <a:lnTo>
                    <a:pt x="526491" y="266966"/>
                  </a:lnTo>
                  <a:lnTo>
                    <a:pt x="536435" y="227482"/>
                  </a:lnTo>
                  <a:lnTo>
                    <a:pt x="537006" y="203530"/>
                  </a:lnTo>
                  <a:lnTo>
                    <a:pt x="537400" y="195097"/>
                  </a:lnTo>
                  <a:lnTo>
                    <a:pt x="537591" y="187045"/>
                  </a:lnTo>
                  <a:lnTo>
                    <a:pt x="537972" y="178993"/>
                  </a:lnTo>
                  <a:lnTo>
                    <a:pt x="538353" y="171145"/>
                  </a:lnTo>
                  <a:lnTo>
                    <a:pt x="538543" y="163664"/>
                  </a:lnTo>
                  <a:lnTo>
                    <a:pt x="538924" y="156768"/>
                  </a:lnTo>
                  <a:lnTo>
                    <a:pt x="539115" y="149669"/>
                  </a:lnTo>
                  <a:lnTo>
                    <a:pt x="539496" y="143738"/>
                  </a:lnTo>
                  <a:lnTo>
                    <a:pt x="539877" y="138938"/>
                  </a:lnTo>
                  <a:close/>
                </a:path>
                <a:path w="862329" h="289560">
                  <a:moveTo>
                    <a:pt x="544093" y="50977"/>
                  </a:moveTo>
                  <a:lnTo>
                    <a:pt x="543128" y="45224"/>
                  </a:lnTo>
                  <a:lnTo>
                    <a:pt x="541223" y="40246"/>
                  </a:lnTo>
                  <a:lnTo>
                    <a:pt x="539305" y="35064"/>
                  </a:lnTo>
                  <a:lnTo>
                    <a:pt x="536625" y="30848"/>
                  </a:lnTo>
                  <a:lnTo>
                    <a:pt x="533374" y="27203"/>
                  </a:lnTo>
                  <a:lnTo>
                    <a:pt x="532003" y="25831"/>
                  </a:lnTo>
                  <a:lnTo>
                    <a:pt x="532003" y="50977"/>
                  </a:lnTo>
                  <a:lnTo>
                    <a:pt x="532003" y="63817"/>
                  </a:lnTo>
                  <a:lnTo>
                    <a:pt x="531469" y="68605"/>
                  </a:lnTo>
                  <a:lnTo>
                    <a:pt x="528789" y="77419"/>
                  </a:lnTo>
                  <a:lnTo>
                    <a:pt x="526872" y="81064"/>
                  </a:lnTo>
                  <a:lnTo>
                    <a:pt x="524395" y="83743"/>
                  </a:lnTo>
                  <a:lnTo>
                    <a:pt x="522097" y="86626"/>
                  </a:lnTo>
                  <a:lnTo>
                    <a:pt x="519226" y="88734"/>
                  </a:lnTo>
                  <a:lnTo>
                    <a:pt x="512724" y="91414"/>
                  </a:lnTo>
                  <a:lnTo>
                    <a:pt x="509282" y="91986"/>
                  </a:lnTo>
                  <a:lnTo>
                    <a:pt x="501827" y="91986"/>
                  </a:lnTo>
                  <a:lnTo>
                    <a:pt x="498386" y="91414"/>
                  </a:lnTo>
                  <a:lnTo>
                    <a:pt x="491883" y="88734"/>
                  </a:lnTo>
                  <a:lnTo>
                    <a:pt x="489013" y="86626"/>
                  </a:lnTo>
                  <a:lnTo>
                    <a:pt x="486714" y="83743"/>
                  </a:lnTo>
                  <a:lnTo>
                    <a:pt x="484225" y="81064"/>
                  </a:lnTo>
                  <a:lnTo>
                    <a:pt x="482511" y="77419"/>
                  </a:lnTo>
                  <a:lnTo>
                    <a:pt x="481164" y="73012"/>
                  </a:lnTo>
                  <a:lnTo>
                    <a:pt x="479640" y="68605"/>
                  </a:lnTo>
                  <a:lnTo>
                    <a:pt x="479107" y="63817"/>
                  </a:lnTo>
                  <a:lnTo>
                    <a:pt x="479107" y="50977"/>
                  </a:lnTo>
                  <a:lnTo>
                    <a:pt x="479640" y="46177"/>
                  </a:lnTo>
                  <a:lnTo>
                    <a:pt x="481164" y="41770"/>
                  </a:lnTo>
                  <a:lnTo>
                    <a:pt x="482511" y="37553"/>
                  </a:lnTo>
                  <a:lnTo>
                    <a:pt x="484225" y="33921"/>
                  </a:lnTo>
                  <a:lnTo>
                    <a:pt x="486714" y="31038"/>
                  </a:lnTo>
                  <a:lnTo>
                    <a:pt x="489013" y="28168"/>
                  </a:lnTo>
                  <a:lnTo>
                    <a:pt x="491883" y="26250"/>
                  </a:lnTo>
                  <a:lnTo>
                    <a:pt x="498386" y="23571"/>
                  </a:lnTo>
                  <a:lnTo>
                    <a:pt x="501827" y="22796"/>
                  </a:lnTo>
                  <a:lnTo>
                    <a:pt x="509282" y="22796"/>
                  </a:lnTo>
                  <a:lnTo>
                    <a:pt x="512724" y="23571"/>
                  </a:lnTo>
                  <a:lnTo>
                    <a:pt x="519226" y="26250"/>
                  </a:lnTo>
                  <a:lnTo>
                    <a:pt x="522097" y="28168"/>
                  </a:lnTo>
                  <a:lnTo>
                    <a:pt x="524395" y="31038"/>
                  </a:lnTo>
                  <a:lnTo>
                    <a:pt x="526872" y="33921"/>
                  </a:lnTo>
                  <a:lnTo>
                    <a:pt x="528789" y="37553"/>
                  </a:lnTo>
                  <a:lnTo>
                    <a:pt x="530123" y="41770"/>
                  </a:lnTo>
                  <a:lnTo>
                    <a:pt x="531469" y="46177"/>
                  </a:lnTo>
                  <a:lnTo>
                    <a:pt x="532003" y="50977"/>
                  </a:lnTo>
                  <a:lnTo>
                    <a:pt x="532003" y="25831"/>
                  </a:lnTo>
                  <a:lnTo>
                    <a:pt x="529932" y="23761"/>
                  </a:lnTo>
                  <a:lnTo>
                    <a:pt x="528434" y="22796"/>
                  </a:lnTo>
                  <a:lnTo>
                    <a:pt x="525729" y="21082"/>
                  </a:lnTo>
                  <a:lnTo>
                    <a:pt x="521144" y="19354"/>
                  </a:lnTo>
                  <a:lnTo>
                    <a:pt x="516356" y="17437"/>
                  </a:lnTo>
                  <a:lnTo>
                    <a:pt x="511187" y="16471"/>
                  </a:lnTo>
                  <a:lnTo>
                    <a:pt x="499910" y="16471"/>
                  </a:lnTo>
                  <a:lnTo>
                    <a:pt x="494741" y="17437"/>
                  </a:lnTo>
                  <a:lnTo>
                    <a:pt x="489966" y="19354"/>
                  </a:lnTo>
                  <a:lnTo>
                    <a:pt x="485381" y="21082"/>
                  </a:lnTo>
                  <a:lnTo>
                    <a:pt x="469887" y="40246"/>
                  </a:lnTo>
                  <a:lnTo>
                    <a:pt x="467969" y="45224"/>
                  </a:lnTo>
                  <a:lnTo>
                    <a:pt x="467017" y="50977"/>
                  </a:lnTo>
                  <a:lnTo>
                    <a:pt x="467017" y="63817"/>
                  </a:lnTo>
                  <a:lnTo>
                    <a:pt x="490156" y="95440"/>
                  </a:lnTo>
                  <a:lnTo>
                    <a:pt x="494741" y="97167"/>
                  </a:lnTo>
                  <a:lnTo>
                    <a:pt x="499910" y="97929"/>
                  </a:lnTo>
                  <a:lnTo>
                    <a:pt x="511187" y="97929"/>
                  </a:lnTo>
                  <a:lnTo>
                    <a:pt x="516356" y="97167"/>
                  </a:lnTo>
                  <a:lnTo>
                    <a:pt x="521144" y="95440"/>
                  </a:lnTo>
                  <a:lnTo>
                    <a:pt x="525729" y="93713"/>
                  </a:lnTo>
                  <a:lnTo>
                    <a:pt x="528434" y="91986"/>
                  </a:lnTo>
                  <a:lnTo>
                    <a:pt x="529932" y="91033"/>
                  </a:lnTo>
                  <a:lnTo>
                    <a:pt x="544093" y="63817"/>
                  </a:lnTo>
                  <a:lnTo>
                    <a:pt x="544093" y="50977"/>
                  </a:lnTo>
                  <a:close/>
                </a:path>
                <a:path w="862329" h="289560">
                  <a:moveTo>
                    <a:pt x="580783" y="139153"/>
                  </a:moveTo>
                  <a:lnTo>
                    <a:pt x="578662" y="139153"/>
                  </a:lnTo>
                  <a:lnTo>
                    <a:pt x="578662" y="140423"/>
                  </a:lnTo>
                  <a:lnTo>
                    <a:pt x="560870" y="140423"/>
                  </a:lnTo>
                  <a:lnTo>
                    <a:pt x="560870" y="139153"/>
                  </a:lnTo>
                  <a:lnTo>
                    <a:pt x="558838" y="139153"/>
                  </a:lnTo>
                  <a:lnTo>
                    <a:pt x="558838" y="140423"/>
                  </a:lnTo>
                  <a:lnTo>
                    <a:pt x="558965" y="140423"/>
                  </a:lnTo>
                  <a:lnTo>
                    <a:pt x="558965" y="145516"/>
                  </a:lnTo>
                  <a:lnTo>
                    <a:pt x="559219" y="145516"/>
                  </a:lnTo>
                  <a:lnTo>
                    <a:pt x="559219" y="153136"/>
                  </a:lnTo>
                  <a:lnTo>
                    <a:pt x="559473" y="153136"/>
                  </a:lnTo>
                  <a:lnTo>
                    <a:pt x="559473" y="159499"/>
                  </a:lnTo>
                  <a:lnTo>
                    <a:pt x="559676" y="159499"/>
                  </a:lnTo>
                  <a:lnTo>
                    <a:pt x="559676" y="167132"/>
                  </a:lnTo>
                  <a:lnTo>
                    <a:pt x="559892" y="167132"/>
                  </a:lnTo>
                  <a:lnTo>
                    <a:pt x="559892" y="174752"/>
                  </a:lnTo>
                  <a:lnTo>
                    <a:pt x="560108" y="174752"/>
                  </a:lnTo>
                  <a:lnTo>
                    <a:pt x="560108" y="181114"/>
                  </a:lnTo>
                  <a:lnTo>
                    <a:pt x="560247" y="181114"/>
                  </a:lnTo>
                  <a:lnTo>
                    <a:pt x="560247" y="188734"/>
                  </a:lnTo>
                  <a:lnTo>
                    <a:pt x="560324" y="195097"/>
                  </a:lnTo>
                  <a:lnTo>
                    <a:pt x="560349" y="230695"/>
                  </a:lnTo>
                  <a:lnTo>
                    <a:pt x="560324" y="237045"/>
                  </a:lnTo>
                  <a:lnTo>
                    <a:pt x="560260" y="244678"/>
                  </a:lnTo>
                  <a:lnTo>
                    <a:pt x="560108" y="244678"/>
                  </a:lnTo>
                  <a:lnTo>
                    <a:pt x="560108" y="251040"/>
                  </a:lnTo>
                  <a:lnTo>
                    <a:pt x="559904" y="251040"/>
                  </a:lnTo>
                  <a:lnTo>
                    <a:pt x="559904" y="258660"/>
                  </a:lnTo>
                  <a:lnTo>
                    <a:pt x="559676" y="258660"/>
                  </a:lnTo>
                  <a:lnTo>
                    <a:pt x="559676" y="266293"/>
                  </a:lnTo>
                  <a:lnTo>
                    <a:pt x="559473" y="266293"/>
                  </a:lnTo>
                  <a:lnTo>
                    <a:pt x="559473" y="272643"/>
                  </a:lnTo>
                  <a:lnTo>
                    <a:pt x="559231" y="272643"/>
                  </a:lnTo>
                  <a:lnTo>
                    <a:pt x="559231" y="280276"/>
                  </a:lnTo>
                  <a:lnTo>
                    <a:pt x="558977" y="280276"/>
                  </a:lnTo>
                  <a:lnTo>
                    <a:pt x="558977" y="285369"/>
                  </a:lnTo>
                  <a:lnTo>
                    <a:pt x="558838" y="285369"/>
                  </a:lnTo>
                  <a:lnTo>
                    <a:pt x="558838" y="286639"/>
                  </a:lnTo>
                  <a:lnTo>
                    <a:pt x="561581" y="286639"/>
                  </a:lnTo>
                  <a:lnTo>
                    <a:pt x="561581" y="285369"/>
                  </a:lnTo>
                  <a:lnTo>
                    <a:pt x="577977" y="285369"/>
                  </a:lnTo>
                  <a:lnTo>
                    <a:pt x="577977" y="286639"/>
                  </a:lnTo>
                  <a:lnTo>
                    <a:pt x="580783" y="286639"/>
                  </a:lnTo>
                  <a:lnTo>
                    <a:pt x="580783" y="285369"/>
                  </a:lnTo>
                  <a:lnTo>
                    <a:pt x="580644" y="285369"/>
                  </a:lnTo>
                  <a:lnTo>
                    <a:pt x="580644" y="280276"/>
                  </a:lnTo>
                  <a:lnTo>
                    <a:pt x="580377" y="280276"/>
                  </a:lnTo>
                  <a:lnTo>
                    <a:pt x="580377" y="272643"/>
                  </a:lnTo>
                  <a:lnTo>
                    <a:pt x="580097" y="272643"/>
                  </a:lnTo>
                  <a:lnTo>
                    <a:pt x="580097" y="266293"/>
                  </a:lnTo>
                  <a:lnTo>
                    <a:pt x="579818" y="266293"/>
                  </a:lnTo>
                  <a:lnTo>
                    <a:pt x="579818" y="258660"/>
                  </a:lnTo>
                  <a:lnTo>
                    <a:pt x="579526" y="258660"/>
                  </a:lnTo>
                  <a:lnTo>
                    <a:pt x="579526" y="251040"/>
                  </a:lnTo>
                  <a:lnTo>
                    <a:pt x="579323" y="251040"/>
                  </a:lnTo>
                  <a:lnTo>
                    <a:pt x="579323" y="244678"/>
                  </a:lnTo>
                  <a:lnTo>
                    <a:pt x="579170" y="244678"/>
                  </a:lnTo>
                  <a:lnTo>
                    <a:pt x="579170" y="237045"/>
                  </a:lnTo>
                  <a:lnTo>
                    <a:pt x="579107" y="230695"/>
                  </a:lnTo>
                  <a:lnTo>
                    <a:pt x="579081" y="195097"/>
                  </a:lnTo>
                  <a:lnTo>
                    <a:pt x="579107" y="188734"/>
                  </a:lnTo>
                  <a:lnTo>
                    <a:pt x="579170" y="181114"/>
                  </a:lnTo>
                  <a:lnTo>
                    <a:pt x="579323" y="181114"/>
                  </a:lnTo>
                  <a:lnTo>
                    <a:pt x="579323" y="174752"/>
                  </a:lnTo>
                  <a:lnTo>
                    <a:pt x="579539" y="174752"/>
                  </a:lnTo>
                  <a:lnTo>
                    <a:pt x="579539" y="167132"/>
                  </a:lnTo>
                  <a:lnTo>
                    <a:pt x="579818" y="167132"/>
                  </a:lnTo>
                  <a:lnTo>
                    <a:pt x="579818" y="159499"/>
                  </a:lnTo>
                  <a:lnTo>
                    <a:pt x="580097" y="159499"/>
                  </a:lnTo>
                  <a:lnTo>
                    <a:pt x="580097" y="153136"/>
                  </a:lnTo>
                  <a:lnTo>
                    <a:pt x="580390" y="153136"/>
                  </a:lnTo>
                  <a:lnTo>
                    <a:pt x="580390" y="145516"/>
                  </a:lnTo>
                  <a:lnTo>
                    <a:pt x="580656" y="145516"/>
                  </a:lnTo>
                  <a:lnTo>
                    <a:pt x="580656" y="140423"/>
                  </a:lnTo>
                  <a:lnTo>
                    <a:pt x="580783" y="140423"/>
                  </a:lnTo>
                  <a:lnTo>
                    <a:pt x="580783" y="139153"/>
                  </a:lnTo>
                  <a:close/>
                </a:path>
                <a:path w="862329" h="289560">
                  <a:moveTo>
                    <a:pt x="594766" y="18199"/>
                  </a:moveTo>
                  <a:lnTo>
                    <a:pt x="590562" y="18580"/>
                  </a:lnTo>
                  <a:lnTo>
                    <a:pt x="586536" y="18973"/>
                  </a:lnTo>
                  <a:lnTo>
                    <a:pt x="559193" y="18973"/>
                  </a:lnTo>
                  <a:lnTo>
                    <a:pt x="552881" y="18199"/>
                  </a:lnTo>
                  <a:lnTo>
                    <a:pt x="553250" y="27559"/>
                  </a:lnTo>
                  <a:lnTo>
                    <a:pt x="553478" y="38354"/>
                  </a:lnTo>
                  <a:lnTo>
                    <a:pt x="553605" y="49161"/>
                  </a:lnTo>
                  <a:lnTo>
                    <a:pt x="553643" y="58635"/>
                  </a:lnTo>
                  <a:lnTo>
                    <a:pt x="553580" y="69380"/>
                  </a:lnTo>
                  <a:lnTo>
                    <a:pt x="553364" y="79311"/>
                  </a:lnTo>
                  <a:lnTo>
                    <a:pt x="553008" y="88633"/>
                  </a:lnTo>
                  <a:lnTo>
                    <a:pt x="552500" y="97548"/>
                  </a:lnTo>
                  <a:lnTo>
                    <a:pt x="554228" y="97167"/>
                  </a:lnTo>
                  <a:lnTo>
                    <a:pt x="555752" y="96774"/>
                  </a:lnTo>
                  <a:lnTo>
                    <a:pt x="562063" y="96774"/>
                  </a:lnTo>
                  <a:lnTo>
                    <a:pt x="563587" y="97167"/>
                  </a:lnTo>
                  <a:lnTo>
                    <a:pt x="565505" y="97548"/>
                  </a:lnTo>
                  <a:lnTo>
                    <a:pt x="564934" y="90639"/>
                  </a:lnTo>
                  <a:lnTo>
                    <a:pt x="564553" y="85852"/>
                  </a:lnTo>
                  <a:lnTo>
                    <a:pt x="564553" y="74358"/>
                  </a:lnTo>
                  <a:lnTo>
                    <a:pt x="564743" y="59410"/>
                  </a:lnTo>
                  <a:lnTo>
                    <a:pt x="567613" y="59220"/>
                  </a:lnTo>
                  <a:lnTo>
                    <a:pt x="578510" y="59220"/>
                  </a:lnTo>
                  <a:lnTo>
                    <a:pt x="585774" y="59410"/>
                  </a:lnTo>
                  <a:lnTo>
                    <a:pt x="592467" y="60363"/>
                  </a:lnTo>
                  <a:lnTo>
                    <a:pt x="592277" y="59220"/>
                  </a:lnTo>
                  <a:lnTo>
                    <a:pt x="591896" y="57492"/>
                  </a:lnTo>
                  <a:lnTo>
                    <a:pt x="591896" y="54229"/>
                  </a:lnTo>
                  <a:lnTo>
                    <a:pt x="592277" y="52895"/>
                  </a:lnTo>
                  <a:lnTo>
                    <a:pt x="592467" y="51739"/>
                  </a:lnTo>
                  <a:lnTo>
                    <a:pt x="586308" y="52298"/>
                  </a:lnTo>
                  <a:lnTo>
                    <a:pt x="579323" y="52578"/>
                  </a:lnTo>
                  <a:lnTo>
                    <a:pt x="571982" y="52679"/>
                  </a:lnTo>
                  <a:lnTo>
                    <a:pt x="564743" y="52692"/>
                  </a:lnTo>
                  <a:lnTo>
                    <a:pt x="564553" y="46570"/>
                  </a:lnTo>
                  <a:lnTo>
                    <a:pt x="564553" y="30086"/>
                  </a:lnTo>
                  <a:lnTo>
                    <a:pt x="564743" y="25488"/>
                  </a:lnTo>
                  <a:lnTo>
                    <a:pt x="567423" y="25298"/>
                  </a:lnTo>
                  <a:lnTo>
                    <a:pt x="581571" y="25298"/>
                  </a:lnTo>
                  <a:lnTo>
                    <a:pt x="589991" y="26250"/>
                  </a:lnTo>
                  <a:lnTo>
                    <a:pt x="594766" y="27012"/>
                  </a:lnTo>
                  <a:lnTo>
                    <a:pt x="594575" y="25869"/>
                  </a:lnTo>
                  <a:lnTo>
                    <a:pt x="594385" y="23952"/>
                  </a:lnTo>
                  <a:lnTo>
                    <a:pt x="594385" y="20497"/>
                  </a:lnTo>
                  <a:lnTo>
                    <a:pt x="594575" y="19545"/>
                  </a:lnTo>
                  <a:lnTo>
                    <a:pt x="594766" y="18199"/>
                  </a:lnTo>
                  <a:close/>
                </a:path>
                <a:path w="862329" h="289560">
                  <a:moveTo>
                    <a:pt x="725385" y="138938"/>
                  </a:moveTo>
                  <a:lnTo>
                    <a:pt x="721372" y="140093"/>
                  </a:lnTo>
                  <a:lnTo>
                    <a:pt x="718502" y="140665"/>
                  </a:lnTo>
                  <a:lnTo>
                    <a:pt x="715060" y="140665"/>
                  </a:lnTo>
                  <a:lnTo>
                    <a:pt x="712190" y="140093"/>
                  </a:lnTo>
                  <a:lnTo>
                    <a:pt x="708177" y="138938"/>
                  </a:lnTo>
                  <a:lnTo>
                    <a:pt x="708558" y="146608"/>
                  </a:lnTo>
                  <a:lnTo>
                    <a:pt x="708939" y="154851"/>
                  </a:lnTo>
                  <a:lnTo>
                    <a:pt x="709129" y="163474"/>
                  </a:lnTo>
                  <a:lnTo>
                    <a:pt x="709422" y="176669"/>
                  </a:lnTo>
                  <a:lnTo>
                    <a:pt x="709701" y="190309"/>
                  </a:lnTo>
                  <a:lnTo>
                    <a:pt x="709714" y="197243"/>
                  </a:lnTo>
                  <a:lnTo>
                    <a:pt x="709726" y="204228"/>
                  </a:lnTo>
                  <a:lnTo>
                    <a:pt x="709790" y="211251"/>
                  </a:lnTo>
                  <a:lnTo>
                    <a:pt x="709891" y="218287"/>
                  </a:lnTo>
                  <a:lnTo>
                    <a:pt x="709891" y="245694"/>
                  </a:lnTo>
                  <a:lnTo>
                    <a:pt x="705713" y="241198"/>
                  </a:lnTo>
                  <a:lnTo>
                    <a:pt x="701217" y="236347"/>
                  </a:lnTo>
                  <a:lnTo>
                    <a:pt x="696480" y="231140"/>
                  </a:lnTo>
                  <a:lnTo>
                    <a:pt x="691540" y="225564"/>
                  </a:lnTo>
                  <a:lnTo>
                    <a:pt x="686333" y="219748"/>
                  </a:lnTo>
                  <a:lnTo>
                    <a:pt x="681024" y="213741"/>
                  </a:lnTo>
                  <a:lnTo>
                    <a:pt x="675563" y="207518"/>
                  </a:lnTo>
                  <a:lnTo>
                    <a:pt x="669925" y="201041"/>
                  </a:lnTo>
                  <a:lnTo>
                    <a:pt x="664159" y="194614"/>
                  </a:lnTo>
                  <a:lnTo>
                    <a:pt x="658329" y="188010"/>
                  </a:lnTo>
                  <a:lnTo>
                    <a:pt x="652475" y="181254"/>
                  </a:lnTo>
                  <a:lnTo>
                    <a:pt x="646595" y="174396"/>
                  </a:lnTo>
                  <a:lnTo>
                    <a:pt x="640613" y="167538"/>
                  </a:lnTo>
                  <a:lnTo>
                    <a:pt x="634695" y="160743"/>
                  </a:lnTo>
                  <a:lnTo>
                    <a:pt x="628840" y="154025"/>
                  </a:lnTo>
                  <a:lnTo>
                    <a:pt x="623074" y="147370"/>
                  </a:lnTo>
                  <a:lnTo>
                    <a:pt x="621538" y="145846"/>
                  </a:lnTo>
                  <a:lnTo>
                    <a:pt x="620204" y="143929"/>
                  </a:lnTo>
                  <a:lnTo>
                    <a:pt x="618667" y="142201"/>
                  </a:lnTo>
                  <a:lnTo>
                    <a:pt x="617143" y="140284"/>
                  </a:lnTo>
                  <a:lnTo>
                    <a:pt x="615619" y="138557"/>
                  </a:lnTo>
                  <a:lnTo>
                    <a:pt x="614083" y="137020"/>
                  </a:lnTo>
                  <a:lnTo>
                    <a:pt x="608152" y="137020"/>
                  </a:lnTo>
                  <a:lnTo>
                    <a:pt x="608152" y="139522"/>
                  </a:lnTo>
                  <a:lnTo>
                    <a:pt x="608342" y="142582"/>
                  </a:lnTo>
                  <a:lnTo>
                    <a:pt x="608723" y="150253"/>
                  </a:lnTo>
                  <a:lnTo>
                    <a:pt x="608723" y="159639"/>
                  </a:lnTo>
                  <a:lnTo>
                    <a:pt x="608914" y="164426"/>
                  </a:lnTo>
                  <a:lnTo>
                    <a:pt x="608914" y="204101"/>
                  </a:lnTo>
                  <a:lnTo>
                    <a:pt x="608533" y="215607"/>
                  </a:lnTo>
                  <a:lnTo>
                    <a:pt x="608152" y="227863"/>
                  </a:lnTo>
                  <a:lnTo>
                    <a:pt x="607771" y="233997"/>
                  </a:lnTo>
                  <a:lnTo>
                    <a:pt x="607580" y="240322"/>
                  </a:lnTo>
                  <a:lnTo>
                    <a:pt x="607199" y="246456"/>
                  </a:lnTo>
                  <a:lnTo>
                    <a:pt x="606818" y="252780"/>
                  </a:lnTo>
                  <a:lnTo>
                    <a:pt x="606628" y="258533"/>
                  </a:lnTo>
                  <a:lnTo>
                    <a:pt x="606247" y="263906"/>
                  </a:lnTo>
                  <a:lnTo>
                    <a:pt x="605866" y="269074"/>
                  </a:lnTo>
                  <a:lnTo>
                    <a:pt x="605472" y="273862"/>
                  </a:lnTo>
                  <a:lnTo>
                    <a:pt x="605282" y="277888"/>
                  </a:lnTo>
                  <a:lnTo>
                    <a:pt x="604901" y="282105"/>
                  </a:lnTo>
                  <a:lnTo>
                    <a:pt x="604520" y="284988"/>
                  </a:lnTo>
                  <a:lnTo>
                    <a:pt x="604329" y="286893"/>
                  </a:lnTo>
                  <a:lnTo>
                    <a:pt x="608533" y="285750"/>
                  </a:lnTo>
                  <a:lnTo>
                    <a:pt x="611784" y="285178"/>
                  </a:lnTo>
                  <a:lnTo>
                    <a:pt x="615035" y="285178"/>
                  </a:lnTo>
                  <a:lnTo>
                    <a:pt x="616381" y="285369"/>
                  </a:lnTo>
                  <a:lnTo>
                    <a:pt x="617905" y="285559"/>
                  </a:lnTo>
                  <a:lnTo>
                    <a:pt x="619442" y="285940"/>
                  </a:lnTo>
                  <a:lnTo>
                    <a:pt x="621157" y="286512"/>
                  </a:lnTo>
                  <a:lnTo>
                    <a:pt x="623074" y="287096"/>
                  </a:lnTo>
                  <a:lnTo>
                    <a:pt x="622884" y="285369"/>
                  </a:lnTo>
                  <a:lnTo>
                    <a:pt x="622693" y="282879"/>
                  </a:lnTo>
                  <a:lnTo>
                    <a:pt x="622312" y="275971"/>
                  </a:lnTo>
                  <a:lnTo>
                    <a:pt x="622312" y="272135"/>
                  </a:lnTo>
                  <a:lnTo>
                    <a:pt x="622122" y="267728"/>
                  </a:lnTo>
                  <a:lnTo>
                    <a:pt x="621919" y="263131"/>
                  </a:lnTo>
                  <a:lnTo>
                    <a:pt x="621538" y="258533"/>
                  </a:lnTo>
                  <a:lnTo>
                    <a:pt x="621538" y="253555"/>
                  </a:lnTo>
                  <a:lnTo>
                    <a:pt x="621347" y="248564"/>
                  </a:lnTo>
                  <a:lnTo>
                    <a:pt x="621347" y="243776"/>
                  </a:lnTo>
                  <a:lnTo>
                    <a:pt x="621157" y="238798"/>
                  </a:lnTo>
                  <a:lnTo>
                    <a:pt x="621157" y="229590"/>
                  </a:lnTo>
                  <a:lnTo>
                    <a:pt x="620966" y="225374"/>
                  </a:lnTo>
                  <a:lnTo>
                    <a:pt x="620966" y="192608"/>
                  </a:lnTo>
                  <a:lnTo>
                    <a:pt x="621157" y="186664"/>
                  </a:lnTo>
                  <a:lnTo>
                    <a:pt x="621157" y="181686"/>
                  </a:lnTo>
                  <a:lnTo>
                    <a:pt x="621347" y="177850"/>
                  </a:lnTo>
                  <a:lnTo>
                    <a:pt x="626325" y="183603"/>
                  </a:lnTo>
                  <a:lnTo>
                    <a:pt x="637946" y="196608"/>
                  </a:lnTo>
                  <a:lnTo>
                    <a:pt x="649579" y="209753"/>
                  </a:lnTo>
                  <a:lnTo>
                    <a:pt x="684453" y="249796"/>
                  </a:lnTo>
                  <a:lnTo>
                    <a:pt x="716978" y="289001"/>
                  </a:lnTo>
                  <a:lnTo>
                    <a:pt x="722515" y="289001"/>
                  </a:lnTo>
                  <a:lnTo>
                    <a:pt x="722515" y="281343"/>
                  </a:lnTo>
                  <a:lnTo>
                    <a:pt x="722325" y="277888"/>
                  </a:lnTo>
                  <a:lnTo>
                    <a:pt x="722325" y="273862"/>
                  </a:lnTo>
                  <a:lnTo>
                    <a:pt x="722134" y="269265"/>
                  </a:lnTo>
                  <a:lnTo>
                    <a:pt x="722134" y="243776"/>
                  </a:lnTo>
                  <a:lnTo>
                    <a:pt x="721944" y="238404"/>
                  </a:lnTo>
                  <a:lnTo>
                    <a:pt x="721944" y="206984"/>
                  </a:lnTo>
                  <a:lnTo>
                    <a:pt x="722134" y="201803"/>
                  </a:lnTo>
                  <a:lnTo>
                    <a:pt x="722515" y="188391"/>
                  </a:lnTo>
                  <a:lnTo>
                    <a:pt x="722896" y="181495"/>
                  </a:lnTo>
                  <a:lnTo>
                    <a:pt x="723290" y="174396"/>
                  </a:lnTo>
                  <a:lnTo>
                    <a:pt x="723480" y="167119"/>
                  </a:lnTo>
                  <a:lnTo>
                    <a:pt x="723861" y="160413"/>
                  </a:lnTo>
                  <a:lnTo>
                    <a:pt x="724242" y="153885"/>
                  </a:lnTo>
                  <a:lnTo>
                    <a:pt x="724814" y="147370"/>
                  </a:lnTo>
                  <a:lnTo>
                    <a:pt x="725004" y="142392"/>
                  </a:lnTo>
                  <a:lnTo>
                    <a:pt x="725385" y="138938"/>
                  </a:lnTo>
                  <a:close/>
                </a:path>
                <a:path w="862329" h="289560">
                  <a:moveTo>
                    <a:pt x="862317" y="150253"/>
                  </a:moveTo>
                  <a:lnTo>
                    <a:pt x="859828" y="148907"/>
                  </a:lnTo>
                  <a:lnTo>
                    <a:pt x="857161" y="147370"/>
                  </a:lnTo>
                  <a:lnTo>
                    <a:pt x="854100" y="145846"/>
                  </a:lnTo>
                  <a:lnTo>
                    <a:pt x="818718" y="137020"/>
                  </a:lnTo>
                  <a:lnTo>
                    <a:pt x="812406" y="137020"/>
                  </a:lnTo>
                  <a:lnTo>
                    <a:pt x="769035" y="148424"/>
                  </a:lnTo>
                  <a:lnTo>
                    <a:pt x="743369" y="180911"/>
                  </a:lnTo>
                  <a:lnTo>
                    <a:pt x="738200" y="212915"/>
                  </a:lnTo>
                  <a:lnTo>
                    <a:pt x="738517" y="221983"/>
                  </a:lnTo>
                  <a:lnTo>
                    <a:pt x="749465" y="258914"/>
                  </a:lnTo>
                  <a:lnTo>
                    <a:pt x="781037" y="284022"/>
                  </a:lnTo>
                  <a:lnTo>
                    <a:pt x="811453" y="289001"/>
                  </a:lnTo>
                  <a:lnTo>
                    <a:pt x="815086" y="289001"/>
                  </a:lnTo>
                  <a:lnTo>
                    <a:pt x="819289" y="288620"/>
                  </a:lnTo>
                  <a:lnTo>
                    <a:pt x="823683" y="287858"/>
                  </a:lnTo>
                  <a:lnTo>
                    <a:pt x="832866" y="286321"/>
                  </a:lnTo>
                  <a:lnTo>
                    <a:pt x="837450" y="285178"/>
                  </a:lnTo>
                  <a:lnTo>
                    <a:pt x="841857" y="284213"/>
                  </a:lnTo>
                  <a:lnTo>
                    <a:pt x="846251" y="283070"/>
                  </a:lnTo>
                  <a:lnTo>
                    <a:pt x="850265" y="281914"/>
                  </a:lnTo>
                  <a:lnTo>
                    <a:pt x="854290" y="280568"/>
                  </a:lnTo>
                  <a:lnTo>
                    <a:pt x="857923" y="279425"/>
                  </a:lnTo>
                  <a:lnTo>
                    <a:pt x="860602" y="278269"/>
                  </a:lnTo>
                  <a:lnTo>
                    <a:pt x="860602" y="273291"/>
                  </a:lnTo>
                  <a:lnTo>
                    <a:pt x="860412" y="271564"/>
                  </a:lnTo>
                  <a:lnTo>
                    <a:pt x="860412" y="260070"/>
                  </a:lnTo>
                  <a:lnTo>
                    <a:pt x="860437" y="252056"/>
                  </a:lnTo>
                  <a:lnTo>
                    <a:pt x="860501" y="244665"/>
                  </a:lnTo>
                  <a:lnTo>
                    <a:pt x="860564" y="237883"/>
                  </a:lnTo>
                  <a:lnTo>
                    <a:pt x="860602" y="231698"/>
                  </a:lnTo>
                  <a:lnTo>
                    <a:pt x="860793" y="224040"/>
                  </a:lnTo>
                  <a:lnTo>
                    <a:pt x="861174" y="218668"/>
                  </a:lnTo>
                  <a:lnTo>
                    <a:pt x="861364" y="215417"/>
                  </a:lnTo>
                  <a:lnTo>
                    <a:pt x="859066" y="215988"/>
                  </a:lnTo>
                  <a:lnTo>
                    <a:pt x="857161" y="216560"/>
                  </a:lnTo>
                  <a:lnTo>
                    <a:pt x="855624" y="216750"/>
                  </a:lnTo>
                  <a:lnTo>
                    <a:pt x="854100" y="217131"/>
                  </a:lnTo>
                  <a:lnTo>
                    <a:pt x="852754" y="217322"/>
                  </a:lnTo>
                  <a:lnTo>
                    <a:pt x="850074" y="217322"/>
                  </a:lnTo>
                  <a:lnTo>
                    <a:pt x="848360" y="217131"/>
                  </a:lnTo>
                  <a:lnTo>
                    <a:pt x="846442" y="216750"/>
                  </a:lnTo>
                  <a:lnTo>
                    <a:pt x="844346" y="216560"/>
                  </a:lnTo>
                  <a:lnTo>
                    <a:pt x="842619" y="216179"/>
                  </a:lnTo>
                  <a:lnTo>
                    <a:pt x="840511" y="215607"/>
                  </a:lnTo>
                  <a:lnTo>
                    <a:pt x="840511" y="216369"/>
                  </a:lnTo>
                  <a:lnTo>
                    <a:pt x="840701" y="217716"/>
                  </a:lnTo>
                  <a:lnTo>
                    <a:pt x="840701" y="223647"/>
                  </a:lnTo>
                  <a:lnTo>
                    <a:pt x="841095" y="227291"/>
                  </a:lnTo>
                  <a:lnTo>
                    <a:pt x="841286" y="230936"/>
                  </a:lnTo>
                  <a:lnTo>
                    <a:pt x="841476" y="234772"/>
                  </a:lnTo>
                  <a:lnTo>
                    <a:pt x="841476" y="262559"/>
                  </a:lnTo>
                  <a:lnTo>
                    <a:pt x="841286" y="266395"/>
                  </a:lnTo>
                  <a:lnTo>
                    <a:pt x="841286" y="270230"/>
                  </a:lnTo>
                  <a:lnTo>
                    <a:pt x="838034" y="272338"/>
                  </a:lnTo>
                  <a:lnTo>
                    <a:pt x="833818" y="273672"/>
                  </a:lnTo>
                  <a:lnTo>
                    <a:pt x="823493" y="275590"/>
                  </a:lnTo>
                  <a:lnTo>
                    <a:pt x="818527" y="275971"/>
                  </a:lnTo>
                  <a:lnTo>
                    <a:pt x="804951" y="275971"/>
                  </a:lnTo>
                  <a:lnTo>
                    <a:pt x="774153" y="259105"/>
                  </a:lnTo>
                  <a:lnTo>
                    <a:pt x="769569" y="253746"/>
                  </a:lnTo>
                  <a:lnTo>
                    <a:pt x="760006" y="212915"/>
                  </a:lnTo>
                  <a:lnTo>
                    <a:pt x="760260" y="204978"/>
                  </a:lnTo>
                  <a:lnTo>
                    <a:pt x="775106" y="164236"/>
                  </a:lnTo>
                  <a:lnTo>
                    <a:pt x="779703" y="159067"/>
                  </a:lnTo>
                  <a:lnTo>
                    <a:pt x="785241" y="155041"/>
                  </a:lnTo>
                  <a:lnTo>
                    <a:pt x="798245" y="150063"/>
                  </a:lnTo>
                  <a:lnTo>
                    <a:pt x="804951" y="148717"/>
                  </a:lnTo>
                  <a:lnTo>
                    <a:pt x="816800" y="148717"/>
                  </a:lnTo>
                  <a:lnTo>
                    <a:pt x="845299" y="161747"/>
                  </a:lnTo>
                  <a:lnTo>
                    <a:pt x="847979" y="164045"/>
                  </a:lnTo>
                  <a:lnTo>
                    <a:pt x="850265" y="166535"/>
                  </a:lnTo>
                  <a:lnTo>
                    <a:pt x="852182" y="169037"/>
                  </a:lnTo>
                  <a:lnTo>
                    <a:pt x="856957" y="169037"/>
                  </a:lnTo>
                  <a:lnTo>
                    <a:pt x="857161" y="165963"/>
                  </a:lnTo>
                  <a:lnTo>
                    <a:pt x="857923" y="162712"/>
                  </a:lnTo>
                  <a:lnTo>
                    <a:pt x="859066" y="159067"/>
                  </a:lnTo>
                  <a:lnTo>
                    <a:pt x="860018" y="155613"/>
                  </a:lnTo>
                  <a:lnTo>
                    <a:pt x="861174" y="152552"/>
                  </a:lnTo>
                  <a:lnTo>
                    <a:pt x="862317" y="150253"/>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object 28"/>
          <p:cNvGrpSpPr/>
          <p:nvPr/>
        </p:nvGrpSpPr>
        <p:grpSpPr>
          <a:xfrm>
            <a:off x="402336" y="4194348"/>
            <a:ext cx="1381125" cy="422275"/>
            <a:chOff x="402336" y="4194348"/>
            <a:chExt cx="1381125" cy="422275"/>
          </a:xfrm>
        </p:grpSpPr>
        <p:pic>
          <p:nvPicPr>
            <p:cNvPr id="29" name="object 29"/>
            <p:cNvPicPr/>
            <p:nvPr/>
          </p:nvPicPr>
          <p:blipFill>
            <a:blip r:embed="rId8" cstate="print"/>
            <a:stretch>
              <a:fillRect/>
            </a:stretch>
          </p:blipFill>
          <p:spPr>
            <a:xfrm>
              <a:off x="740839" y="4194348"/>
              <a:ext cx="321120" cy="169743"/>
            </a:xfrm>
            <a:prstGeom prst="rect">
              <a:avLst/>
            </a:prstGeom>
          </p:spPr>
        </p:pic>
        <p:pic>
          <p:nvPicPr>
            <p:cNvPr id="30" name="object 30"/>
            <p:cNvPicPr/>
            <p:nvPr/>
          </p:nvPicPr>
          <p:blipFill>
            <a:blip r:embed="rId9" cstate="print"/>
            <a:stretch>
              <a:fillRect/>
            </a:stretch>
          </p:blipFill>
          <p:spPr>
            <a:xfrm>
              <a:off x="583991" y="4392686"/>
              <a:ext cx="274408" cy="177521"/>
            </a:xfrm>
            <a:prstGeom prst="rect">
              <a:avLst/>
            </a:prstGeom>
          </p:spPr>
        </p:pic>
        <p:sp>
          <p:nvSpPr>
            <p:cNvPr id="31" name="object 31"/>
            <p:cNvSpPr/>
            <p:nvPr/>
          </p:nvSpPr>
          <p:spPr>
            <a:xfrm>
              <a:off x="402336" y="4347628"/>
              <a:ext cx="640080" cy="268605"/>
            </a:xfrm>
            <a:custGeom>
              <a:avLst/>
              <a:gdLst/>
              <a:ahLst/>
              <a:cxnLst/>
              <a:rect l="l" t="t" r="r" b="b"/>
              <a:pathLst>
                <a:path w="640080" h="268604">
                  <a:moveTo>
                    <a:pt x="169468" y="18529"/>
                  </a:moveTo>
                  <a:lnTo>
                    <a:pt x="132499" y="2984"/>
                  </a:lnTo>
                  <a:lnTo>
                    <a:pt x="106349" y="0"/>
                  </a:lnTo>
                  <a:lnTo>
                    <a:pt x="94767" y="584"/>
                  </a:lnTo>
                  <a:lnTo>
                    <a:pt x="53644" y="14160"/>
                  </a:lnTo>
                  <a:lnTo>
                    <a:pt x="22758" y="44805"/>
                  </a:lnTo>
                  <a:lnTo>
                    <a:pt x="4241" y="90957"/>
                  </a:lnTo>
                  <a:lnTo>
                    <a:pt x="0" y="134734"/>
                  </a:lnTo>
                  <a:lnTo>
                    <a:pt x="469" y="150266"/>
                  </a:lnTo>
                  <a:lnTo>
                    <a:pt x="7543" y="191477"/>
                  </a:lnTo>
                  <a:lnTo>
                    <a:pt x="29044" y="233794"/>
                  </a:lnTo>
                  <a:lnTo>
                    <a:pt x="61976" y="259867"/>
                  </a:lnTo>
                  <a:lnTo>
                    <a:pt x="103378" y="268566"/>
                  </a:lnTo>
                  <a:lnTo>
                    <a:pt x="110464" y="268566"/>
                  </a:lnTo>
                  <a:lnTo>
                    <a:pt x="141109" y="261023"/>
                  </a:lnTo>
                  <a:lnTo>
                    <a:pt x="146367" y="259181"/>
                  </a:lnTo>
                  <a:lnTo>
                    <a:pt x="163525" y="247065"/>
                  </a:lnTo>
                  <a:lnTo>
                    <a:pt x="163525" y="246380"/>
                  </a:lnTo>
                  <a:lnTo>
                    <a:pt x="166039" y="224637"/>
                  </a:lnTo>
                  <a:lnTo>
                    <a:pt x="166039" y="223494"/>
                  </a:lnTo>
                  <a:lnTo>
                    <a:pt x="165582" y="222808"/>
                  </a:lnTo>
                  <a:lnTo>
                    <a:pt x="164439" y="221208"/>
                  </a:lnTo>
                  <a:lnTo>
                    <a:pt x="162839" y="218922"/>
                  </a:lnTo>
                  <a:lnTo>
                    <a:pt x="160782" y="221208"/>
                  </a:lnTo>
                  <a:lnTo>
                    <a:pt x="155067" y="226936"/>
                  </a:lnTo>
                  <a:lnTo>
                    <a:pt x="151180" y="230365"/>
                  </a:lnTo>
                  <a:lnTo>
                    <a:pt x="147523" y="233794"/>
                  </a:lnTo>
                  <a:lnTo>
                    <a:pt x="143395" y="237223"/>
                  </a:lnTo>
                  <a:lnTo>
                    <a:pt x="134251" y="243179"/>
                  </a:lnTo>
                  <a:lnTo>
                    <a:pt x="129222" y="245694"/>
                  </a:lnTo>
                  <a:lnTo>
                    <a:pt x="123736" y="247751"/>
                  </a:lnTo>
                  <a:lnTo>
                    <a:pt x="118465" y="250037"/>
                  </a:lnTo>
                  <a:lnTo>
                    <a:pt x="112522" y="250952"/>
                  </a:lnTo>
                  <a:lnTo>
                    <a:pt x="106349" y="250952"/>
                  </a:lnTo>
                  <a:lnTo>
                    <a:pt x="64439" y="235712"/>
                  </a:lnTo>
                  <a:lnTo>
                    <a:pt x="40779" y="197726"/>
                  </a:lnTo>
                  <a:lnTo>
                    <a:pt x="32359" y="149390"/>
                  </a:lnTo>
                  <a:lnTo>
                    <a:pt x="32016" y="134734"/>
                  </a:lnTo>
                  <a:lnTo>
                    <a:pt x="32359" y="120116"/>
                  </a:lnTo>
                  <a:lnTo>
                    <a:pt x="37731" y="82346"/>
                  </a:lnTo>
                  <a:lnTo>
                    <a:pt x="53517" y="46202"/>
                  </a:lnTo>
                  <a:lnTo>
                    <a:pt x="83934" y="22390"/>
                  </a:lnTo>
                  <a:lnTo>
                    <a:pt x="106349" y="18529"/>
                  </a:lnTo>
                  <a:lnTo>
                    <a:pt x="112522" y="18529"/>
                  </a:lnTo>
                  <a:lnTo>
                    <a:pt x="118465" y="19672"/>
                  </a:lnTo>
                  <a:lnTo>
                    <a:pt x="123507" y="21958"/>
                  </a:lnTo>
                  <a:lnTo>
                    <a:pt x="128993" y="24244"/>
                  </a:lnTo>
                  <a:lnTo>
                    <a:pt x="156895" y="50330"/>
                  </a:lnTo>
                  <a:lnTo>
                    <a:pt x="158038" y="52158"/>
                  </a:lnTo>
                  <a:lnTo>
                    <a:pt x="159867" y="51244"/>
                  </a:lnTo>
                  <a:lnTo>
                    <a:pt x="161467" y="50558"/>
                  </a:lnTo>
                  <a:lnTo>
                    <a:pt x="162839" y="50101"/>
                  </a:lnTo>
                  <a:lnTo>
                    <a:pt x="163068" y="48717"/>
                  </a:lnTo>
                  <a:lnTo>
                    <a:pt x="168554" y="20358"/>
                  </a:lnTo>
                  <a:lnTo>
                    <a:pt x="169468" y="18529"/>
                  </a:lnTo>
                  <a:close/>
                </a:path>
                <a:path w="640080" h="268604">
                  <a:moveTo>
                    <a:pt x="639724" y="24244"/>
                  </a:moveTo>
                  <a:lnTo>
                    <a:pt x="602742" y="9334"/>
                  </a:lnTo>
                  <a:lnTo>
                    <a:pt x="576592" y="6629"/>
                  </a:lnTo>
                  <a:lnTo>
                    <a:pt x="565111" y="7188"/>
                  </a:lnTo>
                  <a:lnTo>
                    <a:pt x="523925" y="20129"/>
                  </a:lnTo>
                  <a:lnTo>
                    <a:pt x="493102" y="49187"/>
                  </a:lnTo>
                  <a:lnTo>
                    <a:pt x="474586" y="93052"/>
                  </a:lnTo>
                  <a:lnTo>
                    <a:pt x="470242" y="134734"/>
                  </a:lnTo>
                  <a:lnTo>
                    <a:pt x="470712" y="149453"/>
                  </a:lnTo>
                  <a:lnTo>
                    <a:pt x="478015" y="188722"/>
                  </a:lnTo>
                  <a:lnTo>
                    <a:pt x="499516" y="228993"/>
                  </a:lnTo>
                  <a:lnTo>
                    <a:pt x="532447" y="253695"/>
                  </a:lnTo>
                  <a:lnTo>
                    <a:pt x="573849" y="261937"/>
                  </a:lnTo>
                  <a:lnTo>
                    <a:pt x="580707" y="261937"/>
                  </a:lnTo>
                  <a:lnTo>
                    <a:pt x="587565" y="261251"/>
                  </a:lnTo>
                  <a:lnTo>
                    <a:pt x="593979" y="259638"/>
                  </a:lnTo>
                  <a:lnTo>
                    <a:pt x="600379" y="258267"/>
                  </a:lnTo>
                  <a:lnTo>
                    <a:pt x="633310" y="242023"/>
                  </a:lnTo>
                  <a:lnTo>
                    <a:pt x="633768" y="241566"/>
                  </a:lnTo>
                  <a:lnTo>
                    <a:pt x="633768" y="240652"/>
                  </a:lnTo>
                  <a:lnTo>
                    <a:pt x="636282" y="220065"/>
                  </a:lnTo>
                  <a:lnTo>
                    <a:pt x="636511" y="219151"/>
                  </a:lnTo>
                  <a:lnTo>
                    <a:pt x="635825" y="218236"/>
                  </a:lnTo>
                  <a:lnTo>
                    <a:pt x="634682" y="216865"/>
                  </a:lnTo>
                  <a:lnTo>
                    <a:pt x="633082" y="214807"/>
                  </a:lnTo>
                  <a:lnTo>
                    <a:pt x="631024" y="216636"/>
                  </a:lnTo>
                  <a:lnTo>
                    <a:pt x="628510" y="219151"/>
                  </a:lnTo>
                  <a:lnTo>
                    <a:pt x="625309" y="222123"/>
                  </a:lnTo>
                  <a:lnTo>
                    <a:pt x="621652" y="225564"/>
                  </a:lnTo>
                  <a:lnTo>
                    <a:pt x="617994" y="228765"/>
                  </a:lnTo>
                  <a:lnTo>
                    <a:pt x="613867" y="231965"/>
                  </a:lnTo>
                  <a:lnTo>
                    <a:pt x="609295" y="234708"/>
                  </a:lnTo>
                  <a:lnTo>
                    <a:pt x="604723" y="237680"/>
                  </a:lnTo>
                  <a:lnTo>
                    <a:pt x="599465" y="239966"/>
                  </a:lnTo>
                  <a:lnTo>
                    <a:pt x="594207" y="242023"/>
                  </a:lnTo>
                  <a:lnTo>
                    <a:pt x="588708" y="244094"/>
                  </a:lnTo>
                  <a:lnTo>
                    <a:pt x="582764" y="245008"/>
                  </a:lnTo>
                  <a:lnTo>
                    <a:pt x="576592" y="245008"/>
                  </a:lnTo>
                  <a:lnTo>
                    <a:pt x="534682" y="230479"/>
                  </a:lnTo>
                  <a:lnTo>
                    <a:pt x="511048" y="194513"/>
                  </a:lnTo>
                  <a:lnTo>
                    <a:pt x="502602" y="148678"/>
                  </a:lnTo>
                  <a:lnTo>
                    <a:pt x="502259" y="134734"/>
                  </a:lnTo>
                  <a:lnTo>
                    <a:pt x="502602" y="120929"/>
                  </a:lnTo>
                  <a:lnTo>
                    <a:pt x="511048" y="75107"/>
                  </a:lnTo>
                  <a:lnTo>
                    <a:pt x="534682" y="39116"/>
                  </a:lnTo>
                  <a:lnTo>
                    <a:pt x="576592" y="24472"/>
                  </a:lnTo>
                  <a:lnTo>
                    <a:pt x="582764" y="24472"/>
                  </a:lnTo>
                  <a:lnTo>
                    <a:pt x="616623" y="42087"/>
                  </a:lnTo>
                  <a:lnTo>
                    <a:pt x="619594" y="45516"/>
                  </a:lnTo>
                  <a:lnTo>
                    <a:pt x="622795" y="48958"/>
                  </a:lnTo>
                  <a:lnTo>
                    <a:pt x="625309" y="51930"/>
                  </a:lnTo>
                  <a:lnTo>
                    <a:pt x="627138" y="54673"/>
                  </a:lnTo>
                  <a:lnTo>
                    <a:pt x="628281" y="56273"/>
                  </a:lnTo>
                  <a:lnTo>
                    <a:pt x="631939" y="54902"/>
                  </a:lnTo>
                  <a:lnTo>
                    <a:pt x="633082" y="54444"/>
                  </a:lnTo>
                  <a:lnTo>
                    <a:pt x="633310" y="53073"/>
                  </a:lnTo>
                  <a:lnTo>
                    <a:pt x="633768" y="49187"/>
                  </a:lnTo>
                  <a:lnTo>
                    <a:pt x="634453" y="44602"/>
                  </a:lnTo>
                  <a:lnTo>
                    <a:pt x="635596" y="38887"/>
                  </a:lnTo>
                  <a:lnTo>
                    <a:pt x="636282" y="33629"/>
                  </a:lnTo>
                  <a:lnTo>
                    <a:pt x="637425" y="29273"/>
                  </a:lnTo>
                  <a:lnTo>
                    <a:pt x="639038" y="26301"/>
                  </a:lnTo>
                  <a:lnTo>
                    <a:pt x="639724" y="24244"/>
                  </a:lnTo>
                  <a:close/>
                </a:path>
              </a:pathLst>
            </a:custGeom>
            <a:solidFill>
              <a:srgbClr val="A018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10" cstate="print"/>
            <a:stretch>
              <a:fillRect/>
            </a:stretch>
          </p:blipFill>
          <p:spPr>
            <a:xfrm>
              <a:off x="1111819" y="4201897"/>
              <a:ext cx="121678" cy="154416"/>
            </a:xfrm>
            <a:prstGeom prst="rect">
              <a:avLst/>
            </a:prstGeom>
          </p:spPr>
        </p:pic>
        <p:sp>
          <p:nvSpPr>
            <p:cNvPr id="33" name="object 33"/>
            <p:cNvSpPr/>
            <p:nvPr/>
          </p:nvSpPr>
          <p:spPr>
            <a:xfrm>
              <a:off x="1260741" y="4221289"/>
              <a:ext cx="20320" cy="116205"/>
            </a:xfrm>
            <a:custGeom>
              <a:avLst/>
              <a:gdLst/>
              <a:ahLst/>
              <a:cxnLst/>
              <a:rect l="l" t="t" r="r" b="b"/>
              <a:pathLst>
                <a:path w="20319" h="116204">
                  <a:moveTo>
                    <a:pt x="20320" y="0"/>
                  </a:moveTo>
                  <a:lnTo>
                    <a:pt x="18389" y="0"/>
                  </a:lnTo>
                  <a:lnTo>
                    <a:pt x="18389" y="1270"/>
                  </a:lnTo>
                  <a:lnTo>
                    <a:pt x="2070" y="1270"/>
                  </a:lnTo>
                  <a:lnTo>
                    <a:pt x="2070" y="0"/>
                  </a:lnTo>
                  <a:lnTo>
                    <a:pt x="0" y="0"/>
                  </a:lnTo>
                  <a:lnTo>
                    <a:pt x="0" y="1270"/>
                  </a:lnTo>
                  <a:lnTo>
                    <a:pt x="101" y="2540"/>
                  </a:lnTo>
                  <a:lnTo>
                    <a:pt x="304" y="2540"/>
                  </a:lnTo>
                  <a:lnTo>
                    <a:pt x="304" y="10160"/>
                  </a:lnTo>
                  <a:lnTo>
                    <a:pt x="533" y="10160"/>
                  </a:lnTo>
                  <a:lnTo>
                    <a:pt x="533" y="16510"/>
                  </a:lnTo>
                  <a:lnTo>
                    <a:pt x="876" y="16510"/>
                  </a:lnTo>
                  <a:lnTo>
                    <a:pt x="876" y="24130"/>
                  </a:lnTo>
                  <a:lnTo>
                    <a:pt x="1231" y="24130"/>
                  </a:lnTo>
                  <a:lnTo>
                    <a:pt x="1231" y="30492"/>
                  </a:lnTo>
                  <a:lnTo>
                    <a:pt x="1333" y="36842"/>
                  </a:lnTo>
                  <a:lnTo>
                    <a:pt x="1333" y="78752"/>
                  </a:lnTo>
                  <a:lnTo>
                    <a:pt x="1333" y="86372"/>
                  </a:lnTo>
                  <a:lnTo>
                    <a:pt x="1219" y="92722"/>
                  </a:lnTo>
                  <a:lnTo>
                    <a:pt x="901" y="92722"/>
                  </a:lnTo>
                  <a:lnTo>
                    <a:pt x="901" y="99072"/>
                  </a:lnTo>
                  <a:lnTo>
                    <a:pt x="546" y="99072"/>
                  </a:lnTo>
                  <a:lnTo>
                    <a:pt x="546" y="106692"/>
                  </a:lnTo>
                  <a:lnTo>
                    <a:pt x="304" y="106692"/>
                  </a:lnTo>
                  <a:lnTo>
                    <a:pt x="304" y="113042"/>
                  </a:lnTo>
                  <a:lnTo>
                    <a:pt x="127" y="113042"/>
                  </a:lnTo>
                  <a:lnTo>
                    <a:pt x="127" y="114312"/>
                  </a:lnTo>
                  <a:lnTo>
                    <a:pt x="25" y="115582"/>
                  </a:lnTo>
                  <a:lnTo>
                    <a:pt x="6718" y="115582"/>
                  </a:lnTo>
                  <a:lnTo>
                    <a:pt x="6718" y="114312"/>
                  </a:lnTo>
                  <a:lnTo>
                    <a:pt x="13563" y="114312"/>
                  </a:lnTo>
                  <a:lnTo>
                    <a:pt x="13563" y="115582"/>
                  </a:lnTo>
                  <a:lnTo>
                    <a:pt x="20320" y="115582"/>
                  </a:lnTo>
                  <a:lnTo>
                    <a:pt x="20320" y="114312"/>
                  </a:lnTo>
                  <a:lnTo>
                    <a:pt x="20320" y="113042"/>
                  </a:lnTo>
                  <a:lnTo>
                    <a:pt x="20116" y="113042"/>
                  </a:lnTo>
                  <a:lnTo>
                    <a:pt x="20116" y="106692"/>
                  </a:lnTo>
                  <a:lnTo>
                    <a:pt x="19748" y="106692"/>
                  </a:lnTo>
                  <a:lnTo>
                    <a:pt x="19748" y="99072"/>
                  </a:lnTo>
                  <a:lnTo>
                    <a:pt x="19519" y="99072"/>
                  </a:lnTo>
                  <a:lnTo>
                    <a:pt x="19519" y="92722"/>
                  </a:lnTo>
                  <a:lnTo>
                    <a:pt x="19304" y="92722"/>
                  </a:lnTo>
                  <a:lnTo>
                    <a:pt x="19304" y="86372"/>
                  </a:lnTo>
                  <a:lnTo>
                    <a:pt x="19062" y="86372"/>
                  </a:lnTo>
                  <a:lnTo>
                    <a:pt x="19062" y="78752"/>
                  </a:lnTo>
                  <a:lnTo>
                    <a:pt x="18948" y="36842"/>
                  </a:lnTo>
                  <a:lnTo>
                    <a:pt x="19075" y="36842"/>
                  </a:lnTo>
                  <a:lnTo>
                    <a:pt x="19075" y="30492"/>
                  </a:lnTo>
                  <a:lnTo>
                    <a:pt x="19291" y="30492"/>
                  </a:lnTo>
                  <a:lnTo>
                    <a:pt x="19291" y="24130"/>
                  </a:lnTo>
                  <a:lnTo>
                    <a:pt x="19519" y="24130"/>
                  </a:lnTo>
                  <a:lnTo>
                    <a:pt x="19519" y="16510"/>
                  </a:lnTo>
                  <a:lnTo>
                    <a:pt x="19761" y="16510"/>
                  </a:lnTo>
                  <a:lnTo>
                    <a:pt x="19761" y="10160"/>
                  </a:lnTo>
                  <a:lnTo>
                    <a:pt x="20104" y="10160"/>
                  </a:lnTo>
                  <a:lnTo>
                    <a:pt x="20104" y="2540"/>
                  </a:lnTo>
                  <a:lnTo>
                    <a:pt x="20320" y="2540"/>
                  </a:lnTo>
                  <a:lnTo>
                    <a:pt x="20320" y="1270"/>
                  </a:lnTo>
                  <a:lnTo>
                    <a:pt x="20320" y="0"/>
                  </a:lnTo>
                  <a:close/>
                </a:path>
              </a:pathLst>
            </a:custGeom>
            <a:solidFill>
              <a:srgbClr val="A018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4" name="object 34"/>
            <p:cNvPicPr/>
            <p:nvPr/>
          </p:nvPicPr>
          <p:blipFill>
            <a:blip r:embed="rId11" cstate="print"/>
            <a:stretch>
              <a:fillRect/>
            </a:stretch>
          </p:blipFill>
          <p:spPr>
            <a:xfrm>
              <a:off x="1308517" y="4219740"/>
              <a:ext cx="293673" cy="118729"/>
            </a:xfrm>
            <a:prstGeom prst="rect">
              <a:avLst/>
            </a:prstGeom>
          </p:spPr>
        </p:pic>
        <p:pic>
          <p:nvPicPr>
            <p:cNvPr id="35" name="object 35"/>
            <p:cNvPicPr/>
            <p:nvPr/>
          </p:nvPicPr>
          <p:blipFill>
            <a:blip r:embed="rId12" cstate="print"/>
            <a:stretch>
              <a:fillRect/>
            </a:stretch>
          </p:blipFill>
          <p:spPr>
            <a:xfrm>
              <a:off x="1027422" y="4395888"/>
              <a:ext cx="172910" cy="182783"/>
            </a:xfrm>
            <a:prstGeom prst="rect">
              <a:avLst/>
            </a:prstGeom>
          </p:spPr>
        </p:pic>
        <p:pic>
          <p:nvPicPr>
            <p:cNvPr id="36" name="object 36"/>
            <p:cNvPicPr/>
            <p:nvPr/>
          </p:nvPicPr>
          <p:blipFill>
            <a:blip r:embed="rId13" cstate="print"/>
            <a:stretch>
              <a:fillRect/>
            </a:stretch>
          </p:blipFill>
          <p:spPr>
            <a:xfrm>
              <a:off x="1220460" y="4395887"/>
              <a:ext cx="446915" cy="182783"/>
            </a:xfrm>
            <a:prstGeom prst="rect">
              <a:avLst/>
            </a:prstGeom>
          </p:spPr>
        </p:pic>
        <p:pic>
          <p:nvPicPr>
            <p:cNvPr id="37" name="object 37"/>
            <p:cNvPicPr/>
            <p:nvPr/>
          </p:nvPicPr>
          <p:blipFill>
            <a:blip r:embed="rId14" cstate="print"/>
            <a:stretch>
              <a:fillRect/>
            </a:stretch>
          </p:blipFill>
          <p:spPr>
            <a:xfrm>
              <a:off x="1686588" y="4399090"/>
              <a:ext cx="96290" cy="176606"/>
            </a:xfrm>
            <a:prstGeom prst="rect">
              <a:avLst/>
            </a:prstGeom>
          </p:spPr>
        </p:pic>
      </p:grpSp>
      <p:sp>
        <p:nvSpPr>
          <p:cNvPr id="38" name="object 38"/>
          <p:cNvSpPr/>
          <p:nvPr/>
        </p:nvSpPr>
        <p:spPr>
          <a:xfrm>
            <a:off x="5681031" y="3418267"/>
            <a:ext cx="21590" cy="20955"/>
          </a:xfrm>
          <a:custGeom>
            <a:avLst/>
            <a:gdLst/>
            <a:ahLst/>
            <a:cxnLst/>
            <a:rect l="l" t="t" r="r" b="b"/>
            <a:pathLst>
              <a:path w="21589" h="20954">
                <a:moveTo>
                  <a:pt x="16469" y="20712"/>
                </a:moveTo>
                <a:lnTo>
                  <a:pt x="4705" y="20712"/>
                </a:lnTo>
                <a:lnTo>
                  <a:pt x="0" y="16005"/>
                </a:lnTo>
                <a:lnTo>
                  <a:pt x="0" y="4707"/>
                </a:lnTo>
                <a:lnTo>
                  <a:pt x="4705" y="0"/>
                </a:lnTo>
                <a:lnTo>
                  <a:pt x="16469" y="0"/>
                </a:lnTo>
                <a:lnTo>
                  <a:pt x="18352" y="1882"/>
                </a:lnTo>
                <a:lnTo>
                  <a:pt x="6117" y="1882"/>
                </a:lnTo>
                <a:lnTo>
                  <a:pt x="2823" y="5648"/>
                </a:lnTo>
                <a:lnTo>
                  <a:pt x="2823" y="14592"/>
                </a:lnTo>
                <a:lnTo>
                  <a:pt x="6117" y="18358"/>
                </a:lnTo>
                <a:lnTo>
                  <a:pt x="18822" y="18358"/>
                </a:lnTo>
                <a:lnTo>
                  <a:pt x="16469" y="20712"/>
                </a:lnTo>
                <a:close/>
              </a:path>
              <a:path w="21589" h="20954">
                <a:moveTo>
                  <a:pt x="18822" y="18358"/>
                </a:moveTo>
                <a:lnTo>
                  <a:pt x="15058" y="18358"/>
                </a:lnTo>
                <a:lnTo>
                  <a:pt x="18822" y="14592"/>
                </a:lnTo>
                <a:lnTo>
                  <a:pt x="18822" y="5648"/>
                </a:lnTo>
                <a:lnTo>
                  <a:pt x="15058" y="1882"/>
                </a:lnTo>
                <a:lnTo>
                  <a:pt x="18352" y="1882"/>
                </a:lnTo>
                <a:lnTo>
                  <a:pt x="21175" y="4707"/>
                </a:lnTo>
                <a:lnTo>
                  <a:pt x="21175" y="16005"/>
                </a:lnTo>
                <a:lnTo>
                  <a:pt x="18822" y="18358"/>
                </a:lnTo>
                <a:close/>
              </a:path>
              <a:path w="21589" h="20954">
                <a:moveTo>
                  <a:pt x="8940" y="15534"/>
                </a:moveTo>
                <a:lnTo>
                  <a:pt x="6587" y="15534"/>
                </a:lnTo>
                <a:lnTo>
                  <a:pt x="6587" y="5178"/>
                </a:lnTo>
                <a:lnTo>
                  <a:pt x="7529" y="5178"/>
                </a:lnTo>
                <a:lnTo>
                  <a:pt x="8940" y="4707"/>
                </a:lnTo>
                <a:lnTo>
                  <a:pt x="12705" y="4707"/>
                </a:lnTo>
                <a:lnTo>
                  <a:pt x="13646" y="5178"/>
                </a:lnTo>
                <a:lnTo>
                  <a:pt x="14587" y="6119"/>
                </a:lnTo>
                <a:lnTo>
                  <a:pt x="14823" y="6590"/>
                </a:lnTo>
                <a:lnTo>
                  <a:pt x="8940" y="6590"/>
                </a:lnTo>
                <a:lnTo>
                  <a:pt x="8940" y="9885"/>
                </a:lnTo>
                <a:lnTo>
                  <a:pt x="14117" y="9885"/>
                </a:lnTo>
                <a:lnTo>
                  <a:pt x="13175" y="10356"/>
                </a:lnTo>
                <a:lnTo>
                  <a:pt x="14117" y="10827"/>
                </a:lnTo>
                <a:lnTo>
                  <a:pt x="14352" y="11297"/>
                </a:lnTo>
                <a:lnTo>
                  <a:pt x="8940" y="11297"/>
                </a:lnTo>
                <a:lnTo>
                  <a:pt x="8940" y="15534"/>
                </a:lnTo>
                <a:close/>
              </a:path>
              <a:path w="21589" h="20954">
                <a:moveTo>
                  <a:pt x="14117" y="9885"/>
                </a:moveTo>
                <a:lnTo>
                  <a:pt x="11764" y="9885"/>
                </a:lnTo>
                <a:lnTo>
                  <a:pt x="12705" y="9414"/>
                </a:lnTo>
                <a:lnTo>
                  <a:pt x="12705" y="7531"/>
                </a:lnTo>
                <a:lnTo>
                  <a:pt x="11764" y="6590"/>
                </a:lnTo>
                <a:lnTo>
                  <a:pt x="14823" y="6590"/>
                </a:lnTo>
                <a:lnTo>
                  <a:pt x="15058" y="7061"/>
                </a:lnTo>
                <a:lnTo>
                  <a:pt x="15058" y="8944"/>
                </a:lnTo>
                <a:lnTo>
                  <a:pt x="14117" y="9885"/>
                </a:lnTo>
                <a:close/>
              </a:path>
              <a:path w="21589" h="20954">
                <a:moveTo>
                  <a:pt x="15528" y="15534"/>
                </a:moveTo>
                <a:lnTo>
                  <a:pt x="13175" y="15534"/>
                </a:lnTo>
                <a:lnTo>
                  <a:pt x="12705" y="15063"/>
                </a:lnTo>
                <a:lnTo>
                  <a:pt x="12705" y="14122"/>
                </a:lnTo>
                <a:lnTo>
                  <a:pt x="12234" y="13180"/>
                </a:lnTo>
                <a:lnTo>
                  <a:pt x="12234" y="11768"/>
                </a:lnTo>
                <a:lnTo>
                  <a:pt x="11293" y="11297"/>
                </a:lnTo>
                <a:lnTo>
                  <a:pt x="14352" y="11297"/>
                </a:lnTo>
                <a:lnTo>
                  <a:pt x="14587" y="11768"/>
                </a:lnTo>
                <a:lnTo>
                  <a:pt x="15058" y="13180"/>
                </a:lnTo>
                <a:lnTo>
                  <a:pt x="15058" y="14592"/>
                </a:lnTo>
                <a:lnTo>
                  <a:pt x="15528" y="15063"/>
                </a:lnTo>
                <a:lnTo>
                  <a:pt x="15528" y="15534"/>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5" cstate="print"/>
          <a:stretch>
            <a:fillRect/>
          </a:stretch>
        </p:blipFill>
        <p:spPr>
          <a:xfrm>
            <a:off x="4588561" y="3072853"/>
            <a:ext cx="824693" cy="742952"/>
          </a:xfrm>
          <a:prstGeom prst="rect">
            <a:avLst/>
          </a:prstGeom>
        </p:spPr>
      </p:pic>
      <p:pic>
        <p:nvPicPr>
          <p:cNvPr id="40" name="object 40"/>
          <p:cNvPicPr/>
          <p:nvPr/>
        </p:nvPicPr>
        <p:blipFill>
          <a:blip r:embed="rId16" cstate="print"/>
          <a:stretch>
            <a:fillRect/>
          </a:stretch>
        </p:blipFill>
        <p:spPr>
          <a:xfrm>
            <a:off x="1612402" y="2991611"/>
            <a:ext cx="1365481" cy="806195"/>
          </a:xfrm>
          <a:prstGeom prst="rect">
            <a:avLst/>
          </a:prstGeom>
        </p:spPr>
      </p:pic>
      <p:pic>
        <p:nvPicPr>
          <p:cNvPr id="41" name="object 41"/>
          <p:cNvPicPr/>
          <p:nvPr/>
        </p:nvPicPr>
        <p:blipFill>
          <a:blip r:embed="rId17" cstate="print"/>
          <a:stretch>
            <a:fillRect/>
          </a:stretch>
        </p:blipFill>
        <p:spPr>
          <a:xfrm>
            <a:off x="5535021" y="1987150"/>
            <a:ext cx="1124186" cy="879374"/>
          </a:xfrm>
          <a:prstGeom prst="rect">
            <a:avLst/>
          </a:prstGeom>
        </p:spPr>
      </p:pic>
      <p:pic>
        <p:nvPicPr>
          <p:cNvPr id="42" name="object 42"/>
          <p:cNvPicPr/>
          <p:nvPr/>
        </p:nvPicPr>
        <p:blipFill>
          <a:blip r:embed="rId18" cstate="print"/>
          <a:stretch>
            <a:fillRect/>
          </a:stretch>
        </p:blipFill>
        <p:spPr>
          <a:xfrm>
            <a:off x="3408339" y="2246247"/>
            <a:ext cx="89247" cy="92202"/>
          </a:xfrm>
          <a:prstGeom prst="rect">
            <a:avLst/>
          </a:prstGeom>
        </p:spPr>
      </p:pic>
      <p:pic>
        <p:nvPicPr>
          <p:cNvPr id="43" name="object 43"/>
          <p:cNvPicPr/>
          <p:nvPr/>
        </p:nvPicPr>
        <p:blipFill>
          <a:blip r:embed="rId19" cstate="print"/>
          <a:stretch>
            <a:fillRect/>
          </a:stretch>
        </p:blipFill>
        <p:spPr>
          <a:xfrm>
            <a:off x="3603016" y="2265095"/>
            <a:ext cx="65734" cy="71571"/>
          </a:xfrm>
          <a:prstGeom prst="rect">
            <a:avLst/>
          </a:prstGeom>
        </p:spPr>
      </p:pic>
      <p:pic>
        <p:nvPicPr>
          <p:cNvPr id="44" name="object 44"/>
          <p:cNvPicPr/>
          <p:nvPr/>
        </p:nvPicPr>
        <p:blipFill>
          <a:blip r:embed="rId20" cstate="print"/>
          <a:stretch>
            <a:fillRect/>
          </a:stretch>
        </p:blipFill>
        <p:spPr>
          <a:xfrm>
            <a:off x="3756481" y="2263822"/>
            <a:ext cx="71297" cy="74373"/>
          </a:xfrm>
          <a:prstGeom prst="rect">
            <a:avLst/>
          </a:prstGeom>
        </p:spPr>
      </p:pic>
      <p:sp>
        <p:nvSpPr>
          <p:cNvPr id="45" name="object 45"/>
          <p:cNvSpPr/>
          <p:nvPr/>
        </p:nvSpPr>
        <p:spPr>
          <a:xfrm>
            <a:off x="3924864" y="2262803"/>
            <a:ext cx="43815" cy="75565"/>
          </a:xfrm>
          <a:custGeom>
            <a:avLst/>
            <a:gdLst/>
            <a:ahLst/>
            <a:cxnLst/>
            <a:rect l="l" t="t" r="r" b="b"/>
            <a:pathLst>
              <a:path w="43814" h="75564">
                <a:moveTo>
                  <a:pt x="22248" y="75392"/>
                </a:moveTo>
                <a:lnTo>
                  <a:pt x="15928" y="75392"/>
                </a:lnTo>
                <a:lnTo>
                  <a:pt x="11377" y="73864"/>
                </a:lnTo>
                <a:lnTo>
                  <a:pt x="6573" y="71062"/>
                </a:lnTo>
                <a:lnTo>
                  <a:pt x="6573" y="74882"/>
                </a:lnTo>
                <a:lnTo>
                  <a:pt x="505" y="74882"/>
                </a:lnTo>
                <a:lnTo>
                  <a:pt x="505" y="55270"/>
                </a:lnTo>
                <a:lnTo>
                  <a:pt x="6573" y="55270"/>
                </a:lnTo>
                <a:lnTo>
                  <a:pt x="6573" y="63421"/>
                </a:lnTo>
                <a:lnTo>
                  <a:pt x="11377" y="67241"/>
                </a:lnTo>
                <a:lnTo>
                  <a:pt x="14916" y="68769"/>
                </a:lnTo>
                <a:lnTo>
                  <a:pt x="26799" y="68769"/>
                </a:lnTo>
                <a:lnTo>
                  <a:pt x="31856" y="64694"/>
                </a:lnTo>
                <a:lnTo>
                  <a:pt x="31856" y="53997"/>
                </a:lnTo>
                <a:lnTo>
                  <a:pt x="28569" y="50686"/>
                </a:lnTo>
                <a:lnTo>
                  <a:pt x="18709" y="44063"/>
                </a:lnTo>
                <a:lnTo>
                  <a:pt x="8090" y="37441"/>
                </a:lnTo>
                <a:lnTo>
                  <a:pt x="6826" y="36422"/>
                </a:lnTo>
                <a:lnTo>
                  <a:pt x="1264" y="29800"/>
                </a:lnTo>
                <a:lnTo>
                  <a:pt x="0" y="25470"/>
                </a:lnTo>
                <a:lnTo>
                  <a:pt x="0" y="20885"/>
                </a:lnTo>
                <a:lnTo>
                  <a:pt x="1548" y="12731"/>
                </a:lnTo>
                <a:lnTo>
                  <a:pt x="5941" y="6463"/>
                </a:lnTo>
                <a:lnTo>
                  <a:pt x="12799" y="2439"/>
                </a:lnTo>
                <a:lnTo>
                  <a:pt x="21743" y="1018"/>
                </a:lnTo>
                <a:lnTo>
                  <a:pt x="26041" y="1018"/>
                </a:lnTo>
                <a:lnTo>
                  <a:pt x="29327" y="1528"/>
                </a:lnTo>
                <a:lnTo>
                  <a:pt x="33373" y="3311"/>
                </a:lnTo>
                <a:lnTo>
                  <a:pt x="33373" y="0"/>
                </a:lnTo>
                <a:lnTo>
                  <a:pt x="39188" y="0"/>
                </a:lnTo>
                <a:lnTo>
                  <a:pt x="39188" y="18593"/>
                </a:lnTo>
                <a:lnTo>
                  <a:pt x="33373" y="18593"/>
                </a:lnTo>
                <a:lnTo>
                  <a:pt x="33373" y="11206"/>
                </a:lnTo>
                <a:lnTo>
                  <a:pt x="28822" y="8150"/>
                </a:lnTo>
                <a:lnTo>
                  <a:pt x="26041" y="7131"/>
                </a:lnTo>
                <a:lnTo>
                  <a:pt x="16433" y="7131"/>
                </a:lnTo>
                <a:lnTo>
                  <a:pt x="12135" y="11206"/>
                </a:lnTo>
                <a:lnTo>
                  <a:pt x="12135" y="20630"/>
                </a:lnTo>
                <a:lnTo>
                  <a:pt x="14411" y="23178"/>
                </a:lnTo>
                <a:lnTo>
                  <a:pt x="24776" y="29800"/>
                </a:lnTo>
                <a:lnTo>
                  <a:pt x="29833" y="33111"/>
                </a:lnTo>
                <a:lnTo>
                  <a:pt x="32867" y="35149"/>
                </a:lnTo>
                <a:lnTo>
                  <a:pt x="34131" y="35913"/>
                </a:lnTo>
                <a:lnTo>
                  <a:pt x="36659" y="37696"/>
                </a:lnTo>
                <a:lnTo>
                  <a:pt x="38935" y="40243"/>
                </a:lnTo>
                <a:lnTo>
                  <a:pt x="40705" y="43044"/>
                </a:lnTo>
                <a:lnTo>
                  <a:pt x="42727" y="46356"/>
                </a:lnTo>
                <a:lnTo>
                  <a:pt x="43738" y="49921"/>
                </a:lnTo>
                <a:lnTo>
                  <a:pt x="43738" y="54251"/>
                </a:lnTo>
                <a:lnTo>
                  <a:pt x="42158" y="62712"/>
                </a:lnTo>
                <a:lnTo>
                  <a:pt x="37734" y="69406"/>
                </a:lnTo>
                <a:lnTo>
                  <a:pt x="30939" y="73808"/>
                </a:lnTo>
                <a:lnTo>
                  <a:pt x="22248" y="7539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4069228" y="2262803"/>
            <a:ext cx="44450" cy="75565"/>
          </a:xfrm>
          <a:custGeom>
            <a:avLst/>
            <a:gdLst/>
            <a:ahLst/>
            <a:cxnLst/>
            <a:rect l="l" t="t" r="r" b="b"/>
            <a:pathLst>
              <a:path w="44450" h="75564">
                <a:moveTo>
                  <a:pt x="22248" y="75392"/>
                </a:moveTo>
                <a:lnTo>
                  <a:pt x="16180" y="75392"/>
                </a:lnTo>
                <a:lnTo>
                  <a:pt x="11630" y="73864"/>
                </a:lnTo>
                <a:lnTo>
                  <a:pt x="6573" y="71062"/>
                </a:lnTo>
                <a:lnTo>
                  <a:pt x="6573" y="74882"/>
                </a:lnTo>
                <a:lnTo>
                  <a:pt x="758" y="74882"/>
                </a:lnTo>
                <a:lnTo>
                  <a:pt x="758" y="55270"/>
                </a:lnTo>
                <a:lnTo>
                  <a:pt x="6573" y="55270"/>
                </a:lnTo>
                <a:lnTo>
                  <a:pt x="6573" y="63421"/>
                </a:lnTo>
                <a:lnTo>
                  <a:pt x="11377" y="67241"/>
                </a:lnTo>
                <a:lnTo>
                  <a:pt x="15169" y="68769"/>
                </a:lnTo>
                <a:lnTo>
                  <a:pt x="27052" y="68769"/>
                </a:lnTo>
                <a:lnTo>
                  <a:pt x="31856" y="64694"/>
                </a:lnTo>
                <a:lnTo>
                  <a:pt x="31856" y="53997"/>
                </a:lnTo>
                <a:lnTo>
                  <a:pt x="28822" y="50686"/>
                </a:lnTo>
                <a:lnTo>
                  <a:pt x="18709" y="44063"/>
                </a:lnTo>
                <a:lnTo>
                  <a:pt x="8343" y="37441"/>
                </a:lnTo>
                <a:lnTo>
                  <a:pt x="6826" y="36422"/>
                </a:lnTo>
                <a:lnTo>
                  <a:pt x="4045" y="33111"/>
                </a:lnTo>
                <a:lnTo>
                  <a:pt x="1516" y="29800"/>
                </a:lnTo>
                <a:lnTo>
                  <a:pt x="0" y="25470"/>
                </a:lnTo>
                <a:lnTo>
                  <a:pt x="0" y="20885"/>
                </a:lnTo>
                <a:lnTo>
                  <a:pt x="1588" y="12731"/>
                </a:lnTo>
                <a:lnTo>
                  <a:pt x="6067" y="6463"/>
                </a:lnTo>
                <a:lnTo>
                  <a:pt x="13012" y="2439"/>
                </a:lnTo>
                <a:lnTo>
                  <a:pt x="21995" y="1018"/>
                </a:lnTo>
                <a:lnTo>
                  <a:pt x="26041" y="1018"/>
                </a:lnTo>
                <a:lnTo>
                  <a:pt x="29580" y="1528"/>
                </a:lnTo>
                <a:lnTo>
                  <a:pt x="33625" y="3311"/>
                </a:lnTo>
                <a:lnTo>
                  <a:pt x="33625" y="0"/>
                </a:lnTo>
                <a:lnTo>
                  <a:pt x="39440" y="0"/>
                </a:lnTo>
                <a:lnTo>
                  <a:pt x="39440" y="18593"/>
                </a:lnTo>
                <a:lnTo>
                  <a:pt x="33625" y="18593"/>
                </a:lnTo>
                <a:lnTo>
                  <a:pt x="33625" y="11206"/>
                </a:lnTo>
                <a:lnTo>
                  <a:pt x="29075" y="8150"/>
                </a:lnTo>
                <a:lnTo>
                  <a:pt x="26041" y="7131"/>
                </a:lnTo>
                <a:lnTo>
                  <a:pt x="16433" y="7131"/>
                </a:lnTo>
                <a:lnTo>
                  <a:pt x="12135" y="11206"/>
                </a:lnTo>
                <a:lnTo>
                  <a:pt x="12135" y="20630"/>
                </a:lnTo>
                <a:lnTo>
                  <a:pt x="14663" y="23178"/>
                </a:lnTo>
                <a:lnTo>
                  <a:pt x="25029" y="29800"/>
                </a:lnTo>
                <a:lnTo>
                  <a:pt x="30086" y="33111"/>
                </a:lnTo>
                <a:lnTo>
                  <a:pt x="33120" y="35149"/>
                </a:lnTo>
                <a:lnTo>
                  <a:pt x="34384" y="35913"/>
                </a:lnTo>
                <a:lnTo>
                  <a:pt x="36659" y="37696"/>
                </a:lnTo>
                <a:lnTo>
                  <a:pt x="38935" y="40243"/>
                </a:lnTo>
                <a:lnTo>
                  <a:pt x="40957" y="43044"/>
                </a:lnTo>
                <a:lnTo>
                  <a:pt x="42980" y="46356"/>
                </a:lnTo>
                <a:lnTo>
                  <a:pt x="43991" y="49921"/>
                </a:lnTo>
                <a:lnTo>
                  <a:pt x="43991" y="54251"/>
                </a:lnTo>
                <a:lnTo>
                  <a:pt x="42372" y="62712"/>
                </a:lnTo>
                <a:lnTo>
                  <a:pt x="37860" y="69406"/>
                </a:lnTo>
                <a:lnTo>
                  <a:pt x="30979" y="73808"/>
                </a:lnTo>
                <a:lnTo>
                  <a:pt x="22248" y="7539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21" cstate="print"/>
          <a:stretch>
            <a:fillRect/>
          </a:stretch>
        </p:blipFill>
        <p:spPr>
          <a:xfrm>
            <a:off x="4209294" y="2265095"/>
            <a:ext cx="88236" cy="72590"/>
          </a:xfrm>
          <a:prstGeom prst="rect">
            <a:avLst/>
          </a:prstGeom>
        </p:spPr>
      </p:pic>
      <p:pic>
        <p:nvPicPr>
          <p:cNvPr id="48" name="object 48"/>
          <p:cNvPicPr/>
          <p:nvPr/>
        </p:nvPicPr>
        <p:blipFill>
          <a:blip r:embed="rId20" cstate="print"/>
          <a:stretch>
            <a:fillRect/>
          </a:stretch>
        </p:blipFill>
        <p:spPr>
          <a:xfrm>
            <a:off x="4390570" y="2263822"/>
            <a:ext cx="71297" cy="74373"/>
          </a:xfrm>
          <a:prstGeom prst="rect">
            <a:avLst/>
          </a:prstGeom>
        </p:spPr>
      </p:pic>
      <p:pic>
        <p:nvPicPr>
          <p:cNvPr id="49" name="object 49"/>
          <p:cNvPicPr/>
          <p:nvPr/>
        </p:nvPicPr>
        <p:blipFill>
          <a:blip r:embed="rId22" cstate="print"/>
          <a:stretch>
            <a:fillRect/>
          </a:stretch>
        </p:blipFill>
        <p:spPr>
          <a:xfrm>
            <a:off x="4553643" y="2265095"/>
            <a:ext cx="72308" cy="72845"/>
          </a:xfrm>
          <a:prstGeom prst="rect">
            <a:avLst/>
          </a:prstGeom>
        </p:spPr>
      </p:pic>
      <p:sp>
        <p:nvSpPr>
          <p:cNvPr id="50" name="object 50"/>
          <p:cNvSpPr/>
          <p:nvPr/>
        </p:nvSpPr>
        <p:spPr>
          <a:xfrm>
            <a:off x="4714441" y="2262039"/>
            <a:ext cx="63500" cy="74930"/>
          </a:xfrm>
          <a:custGeom>
            <a:avLst/>
            <a:gdLst/>
            <a:ahLst/>
            <a:cxnLst/>
            <a:rect l="l" t="t" r="r" b="b"/>
            <a:pathLst>
              <a:path w="63500" h="74930">
                <a:moveTo>
                  <a:pt x="48795" y="74628"/>
                </a:moveTo>
                <a:lnTo>
                  <a:pt x="14158" y="74628"/>
                </a:lnTo>
                <a:lnTo>
                  <a:pt x="14158" y="70043"/>
                </a:lnTo>
                <a:lnTo>
                  <a:pt x="24524" y="70043"/>
                </a:lnTo>
                <a:lnTo>
                  <a:pt x="24524" y="9424"/>
                </a:lnTo>
                <a:lnTo>
                  <a:pt x="5815" y="9424"/>
                </a:lnTo>
                <a:lnTo>
                  <a:pt x="5815" y="18338"/>
                </a:lnTo>
                <a:lnTo>
                  <a:pt x="0" y="18338"/>
                </a:lnTo>
                <a:lnTo>
                  <a:pt x="0" y="0"/>
                </a:lnTo>
                <a:lnTo>
                  <a:pt x="5815" y="0"/>
                </a:lnTo>
                <a:lnTo>
                  <a:pt x="5815" y="3056"/>
                </a:lnTo>
                <a:lnTo>
                  <a:pt x="56885" y="3056"/>
                </a:lnTo>
                <a:lnTo>
                  <a:pt x="56885" y="0"/>
                </a:lnTo>
                <a:lnTo>
                  <a:pt x="62953" y="0"/>
                </a:lnTo>
                <a:lnTo>
                  <a:pt x="62953" y="18338"/>
                </a:lnTo>
                <a:lnTo>
                  <a:pt x="56885" y="18338"/>
                </a:lnTo>
                <a:lnTo>
                  <a:pt x="56885" y="9424"/>
                </a:lnTo>
                <a:lnTo>
                  <a:pt x="38429" y="9424"/>
                </a:lnTo>
                <a:lnTo>
                  <a:pt x="38429" y="70043"/>
                </a:lnTo>
                <a:lnTo>
                  <a:pt x="48795" y="70043"/>
                </a:lnTo>
                <a:lnTo>
                  <a:pt x="48795" y="7462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1" name="object 51"/>
          <p:cNvPicPr/>
          <p:nvPr/>
        </p:nvPicPr>
        <p:blipFill>
          <a:blip r:embed="rId23" cstate="print"/>
          <a:stretch>
            <a:fillRect/>
          </a:stretch>
        </p:blipFill>
        <p:spPr>
          <a:xfrm>
            <a:off x="3592903" y="2422757"/>
            <a:ext cx="76100" cy="92202"/>
          </a:xfrm>
          <a:prstGeom prst="rect">
            <a:avLst/>
          </a:prstGeom>
        </p:spPr>
      </p:pic>
      <p:pic>
        <p:nvPicPr>
          <p:cNvPr id="52" name="object 52"/>
          <p:cNvPicPr/>
          <p:nvPr/>
        </p:nvPicPr>
        <p:blipFill>
          <a:blip r:embed="rId24" cstate="print"/>
          <a:stretch>
            <a:fillRect/>
          </a:stretch>
        </p:blipFill>
        <p:spPr>
          <a:xfrm>
            <a:off x="3776455" y="2440331"/>
            <a:ext cx="71297" cy="74373"/>
          </a:xfrm>
          <a:prstGeom prst="rect">
            <a:avLst/>
          </a:prstGeom>
        </p:spPr>
      </p:pic>
      <p:sp>
        <p:nvSpPr>
          <p:cNvPr id="53" name="object 53"/>
          <p:cNvSpPr/>
          <p:nvPr/>
        </p:nvSpPr>
        <p:spPr>
          <a:xfrm>
            <a:off x="3941550" y="2441605"/>
            <a:ext cx="50800" cy="71755"/>
          </a:xfrm>
          <a:custGeom>
            <a:avLst/>
            <a:gdLst/>
            <a:ahLst/>
            <a:cxnLst/>
            <a:rect l="l" t="t" r="r" b="b"/>
            <a:pathLst>
              <a:path w="50800" h="71755">
                <a:moveTo>
                  <a:pt x="50565" y="71571"/>
                </a:moveTo>
                <a:lnTo>
                  <a:pt x="0" y="71571"/>
                </a:lnTo>
                <a:lnTo>
                  <a:pt x="0" y="66987"/>
                </a:lnTo>
                <a:lnTo>
                  <a:pt x="8090" y="66987"/>
                </a:lnTo>
                <a:lnTo>
                  <a:pt x="8090" y="4584"/>
                </a:lnTo>
                <a:lnTo>
                  <a:pt x="0" y="4584"/>
                </a:lnTo>
                <a:lnTo>
                  <a:pt x="0" y="0"/>
                </a:lnTo>
                <a:lnTo>
                  <a:pt x="30086" y="0"/>
                </a:lnTo>
                <a:lnTo>
                  <a:pt x="30086" y="4584"/>
                </a:lnTo>
                <a:lnTo>
                  <a:pt x="21995" y="4584"/>
                </a:lnTo>
                <a:lnTo>
                  <a:pt x="21995" y="65204"/>
                </a:lnTo>
                <a:lnTo>
                  <a:pt x="44750" y="65204"/>
                </a:lnTo>
                <a:lnTo>
                  <a:pt x="44750" y="57053"/>
                </a:lnTo>
                <a:lnTo>
                  <a:pt x="50565" y="57053"/>
                </a:lnTo>
                <a:lnTo>
                  <a:pt x="50565" y="7157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p:nvPr/>
        </p:nvSpPr>
        <p:spPr>
          <a:xfrm>
            <a:off x="4082627" y="2441605"/>
            <a:ext cx="51435" cy="71755"/>
          </a:xfrm>
          <a:custGeom>
            <a:avLst/>
            <a:gdLst/>
            <a:ahLst/>
            <a:cxnLst/>
            <a:rect l="l" t="t" r="r" b="b"/>
            <a:pathLst>
              <a:path w="51435" h="71755">
                <a:moveTo>
                  <a:pt x="50818" y="71571"/>
                </a:moveTo>
                <a:lnTo>
                  <a:pt x="0" y="71571"/>
                </a:lnTo>
                <a:lnTo>
                  <a:pt x="0" y="66987"/>
                </a:lnTo>
                <a:lnTo>
                  <a:pt x="8090" y="66987"/>
                </a:lnTo>
                <a:lnTo>
                  <a:pt x="8090" y="4584"/>
                </a:lnTo>
                <a:lnTo>
                  <a:pt x="0" y="4584"/>
                </a:lnTo>
                <a:lnTo>
                  <a:pt x="0" y="0"/>
                </a:lnTo>
                <a:lnTo>
                  <a:pt x="30086" y="0"/>
                </a:lnTo>
                <a:lnTo>
                  <a:pt x="30086" y="4584"/>
                </a:lnTo>
                <a:lnTo>
                  <a:pt x="21995" y="4584"/>
                </a:lnTo>
                <a:lnTo>
                  <a:pt x="21995" y="65204"/>
                </a:lnTo>
                <a:lnTo>
                  <a:pt x="45003" y="65204"/>
                </a:lnTo>
                <a:lnTo>
                  <a:pt x="45003" y="57053"/>
                </a:lnTo>
                <a:lnTo>
                  <a:pt x="50818" y="57053"/>
                </a:lnTo>
                <a:lnTo>
                  <a:pt x="50818" y="7157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4223705" y="2438548"/>
            <a:ext cx="51435" cy="74930"/>
          </a:xfrm>
          <a:custGeom>
            <a:avLst/>
            <a:gdLst/>
            <a:ahLst/>
            <a:cxnLst/>
            <a:rect l="l" t="t" r="r" b="b"/>
            <a:pathLst>
              <a:path w="51435" h="74930">
                <a:moveTo>
                  <a:pt x="51070" y="74628"/>
                </a:moveTo>
                <a:lnTo>
                  <a:pt x="0" y="74628"/>
                </a:lnTo>
                <a:lnTo>
                  <a:pt x="0" y="70043"/>
                </a:lnTo>
                <a:lnTo>
                  <a:pt x="8090" y="70043"/>
                </a:lnTo>
                <a:lnTo>
                  <a:pt x="8090" y="7641"/>
                </a:lnTo>
                <a:lnTo>
                  <a:pt x="0" y="7641"/>
                </a:lnTo>
                <a:lnTo>
                  <a:pt x="0" y="3056"/>
                </a:lnTo>
                <a:lnTo>
                  <a:pt x="44244" y="3056"/>
                </a:lnTo>
                <a:lnTo>
                  <a:pt x="44244" y="0"/>
                </a:lnTo>
                <a:lnTo>
                  <a:pt x="50059" y="0"/>
                </a:lnTo>
                <a:lnTo>
                  <a:pt x="50059" y="17319"/>
                </a:lnTo>
                <a:lnTo>
                  <a:pt x="44497" y="17319"/>
                </a:lnTo>
                <a:lnTo>
                  <a:pt x="44497" y="9424"/>
                </a:lnTo>
                <a:lnTo>
                  <a:pt x="21995" y="9424"/>
                </a:lnTo>
                <a:lnTo>
                  <a:pt x="21995" y="35149"/>
                </a:lnTo>
                <a:lnTo>
                  <a:pt x="39188" y="35149"/>
                </a:lnTo>
                <a:lnTo>
                  <a:pt x="39188" y="27762"/>
                </a:lnTo>
                <a:lnTo>
                  <a:pt x="45003" y="27507"/>
                </a:lnTo>
                <a:lnTo>
                  <a:pt x="45003" y="48903"/>
                </a:lnTo>
                <a:lnTo>
                  <a:pt x="39188" y="49157"/>
                </a:lnTo>
                <a:lnTo>
                  <a:pt x="39188" y="41516"/>
                </a:lnTo>
                <a:lnTo>
                  <a:pt x="21995" y="41516"/>
                </a:lnTo>
                <a:lnTo>
                  <a:pt x="21995" y="68260"/>
                </a:lnTo>
                <a:lnTo>
                  <a:pt x="45508" y="68260"/>
                </a:lnTo>
                <a:lnTo>
                  <a:pt x="45508" y="60110"/>
                </a:lnTo>
                <a:lnTo>
                  <a:pt x="51070" y="60110"/>
                </a:lnTo>
                <a:lnTo>
                  <a:pt x="51070" y="7462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6" name="object 56"/>
          <p:cNvPicPr/>
          <p:nvPr/>
        </p:nvPicPr>
        <p:blipFill>
          <a:blip r:embed="rId25" cstate="print"/>
          <a:stretch>
            <a:fillRect/>
          </a:stretch>
        </p:blipFill>
        <p:spPr>
          <a:xfrm>
            <a:off x="4369333" y="2439567"/>
            <a:ext cx="72814" cy="75137"/>
          </a:xfrm>
          <a:prstGeom prst="rect">
            <a:avLst/>
          </a:prstGeom>
        </p:spPr>
      </p:pic>
      <p:sp>
        <p:nvSpPr>
          <p:cNvPr id="57" name="object 57"/>
          <p:cNvSpPr/>
          <p:nvPr/>
        </p:nvSpPr>
        <p:spPr>
          <a:xfrm>
            <a:off x="4534429" y="2438548"/>
            <a:ext cx="51435" cy="74930"/>
          </a:xfrm>
          <a:custGeom>
            <a:avLst/>
            <a:gdLst/>
            <a:ahLst/>
            <a:cxnLst/>
            <a:rect l="l" t="t" r="r" b="b"/>
            <a:pathLst>
              <a:path w="51435" h="74930">
                <a:moveTo>
                  <a:pt x="51070" y="74628"/>
                </a:moveTo>
                <a:lnTo>
                  <a:pt x="0" y="74628"/>
                </a:lnTo>
                <a:lnTo>
                  <a:pt x="0" y="70043"/>
                </a:lnTo>
                <a:lnTo>
                  <a:pt x="8090" y="70043"/>
                </a:lnTo>
                <a:lnTo>
                  <a:pt x="8090" y="7641"/>
                </a:lnTo>
                <a:lnTo>
                  <a:pt x="0" y="7641"/>
                </a:lnTo>
                <a:lnTo>
                  <a:pt x="0" y="3056"/>
                </a:lnTo>
                <a:lnTo>
                  <a:pt x="44244" y="3056"/>
                </a:lnTo>
                <a:lnTo>
                  <a:pt x="44244" y="0"/>
                </a:lnTo>
                <a:lnTo>
                  <a:pt x="50059" y="0"/>
                </a:lnTo>
                <a:lnTo>
                  <a:pt x="50059" y="17319"/>
                </a:lnTo>
                <a:lnTo>
                  <a:pt x="44497" y="17319"/>
                </a:lnTo>
                <a:lnTo>
                  <a:pt x="44497" y="9424"/>
                </a:lnTo>
                <a:lnTo>
                  <a:pt x="21995" y="9424"/>
                </a:lnTo>
                <a:lnTo>
                  <a:pt x="21995" y="35149"/>
                </a:lnTo>
                <a:lnTo>
                  <a:pt x="39188" y="35149"/>
                </a:lnTo>
                <a:lnTo>
                  <a:pt x="39188" y="27762"/>
                </a:lnTo>
                <a:lnTo>
                  <a:pt x="45003" y="27507"/>
                </a:lnTo>
                <a:lnTo>
                  <a:pt x="45003" y="48903"/>
                </a:lnTo>
                <a:lnTo>
                  <a:pt x="39188" y="49157"/>
                </a:lnTo>
                <a:lnTo>
                  <a:pt x="39188" y="41516"/>
                </a:lnTo>
                <a:lnTo>
                  <a:pt x="21995" y="41516"/>
                </a:lnTo>
                <a:lnTo>
                  <a:pt x="21995" y="68260"/>
                </a:lnTo>
                <a:lnTo>
                  <a:pt x="45255" y="68260"/>
                </a:lnTo>
                <a:lnTo>
                  <a:pt x="45255" y="60110"/>
                </a:lnTo>
                <a:lnTo>
                  <a:pt x="51070" y="60110"/>
                </a:lnTo>
                <a:lnTo>
                  <a:pt x="51070" y="7462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8" name="object 58"/>
          <p:cNvGrpSpPr/>
          <p:nvPr/>
        </p:nvGrpSpPr>
        <p:grpSpPr>
          <a:xfrm>
            <a:off x="2951855" y="2199773"/>
            <a:ext cx="319405" cy="389255"/>
            <a:chOff x="2951855" y="2199773"/>
            <a:chExt cx="319405" cy="389255"/>
          </a:xfrm>
        </p:grpSpPr>
        <p:sp>
          <p:nvSpPr>
            <p:cNvPr id="59" name="object 59"/>
            <p:cNvSpPr/>
            <p:nvPr/>
          </p:nvSpPr>
          <p:spPr>
            <a:xfrm>
              <a:off x="2954010" y="2201929"/>
              <a:ext cx="314960" cy="384810"/>
            </a:xfrm>
            <a:custGeom>
              <a:avLst/>
              <a:gdLst/>
              <a:ahLst/>
              <a:cxnLst/>
              <a:rect l="l" t="t" r="r" b="b"/>
              <a:pathLst>
                <a:path w="314960" h="384810">
                  <a:moveTo>
                    <a:pt x="156499" y="384347"/>
                  </a:moveTo>
                  <a:lnTo>
                    <a:pt x="252" y="255977"/>
                  </a:lnTo>
                  <a:lnTo>
                    <a:pt x="0" y="0"/>
                  </a:lnTo>
                  <a:lnTo>
                    <a:pt x="314769" y="0"/>
                  </a:lnTo>
                  <a:lnTo>
                    <a:pt x="314769" y="256486"/>
                  </a:lnTo>
                  <a:lnTo>
                    <a:pt x="290039" y="277539"/>
                  </a:lnTo>
                  <a:lnTo>
                    <a:pt x="235634" y="321372"/>
                  </a:lnTo>
                  <a:lnTo>
                    <a:pt x="181229" y="364727"/>
                  </a:lnTo>
                  <a:lnTo>
                    <a:pt x="156499" y="384347"/>
                  </a:lnTo>
                  <a:close/>
                </a:path>
              </a:pathLst>
            </a:custGeom>
            <a:solidFill>
              <a:srgbClr val="00616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2954010" y="2201929"/>
              <a:ext cx="314960" cy="384810"/>
            </a:xfrm>
            <a:custGeom>
              <a:avLst/>
              <a:gdLst/>
              <a:ahLst/>
              <a:cxnLst/>
              <a:rect l="l" t="t" r="r" b="b"/>
              <a:pathLst>
                <a:path w="314960" h="384810">
                  <a:moveTo>
                    <a:pt x="0" y="0"/>
                  </a:moveTo>
                  <a:lnTo>
                    <a:pt x="314769" y="0"/>
                  </a:lnTo>
                  <a:lnTo>
                    <a:pt x="314769" y="256486"/>
                  </a:lnTo>
                  <a:lnTo>
                    <a:pt x="290039" y="277539"/>
                  </a:lnTo>
                  <a:lnTo>
                    <a:pt x="235634" y="321372"/>
                  </a:lnTo>
                  <a:lnTo>
                    <a:pt x="181229" y="364727"/>
                  </a:lnTo>
                  <a:lnTo>
                    <a:pt x="156499" y="384347"/>
                  </a:lnTo>
                  <a:lnTo>
                    <a:pt x="252" y="255977"/>
                  </a:lnTo>
                  <a:lnTo>
                    <a:pt x="0" y="0"/>
                  </a:lnTo>
                  <a:close/>
                </a:path>
              </a:pathLst>
            </a:custGeom>
            <a:ln w="4310">
              <a:solidFill>
                <a:srgbClr val="00616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2975500" y="2224088"/>
              <a:ext cx="267970" cy="217170"/>
            </a:xfrm>
            <a:custGeom>
              <a:avLst/>
              <a:gdLst/>
              <a:ahLst/>
              <a:cxnLst/>
              <a:rect l="l" t="t" r="r" b="b"/>
              <a:pathLst>
                <a:path w="267969" h="217169">
                  <a:moveTo>
                    <a:pt x="0" y="217007"/>
                  </a:moveTo>
                  <a:lnTo>
                    <a:pt x="0" y="0"/>
                  </a:lnTo>
                  <a:lnTo>
                    <a:pt x="267743" y="0"/>
                  </a:lnTo>
                  <a:lnTo>
                    <a:pt x="0" y="217007"/>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p:nvPr/>
          </p:nvSpPr>
          <p:spPr>
            <a:xfrm>
              <a:off x="2975500" y="2224088"/>
              <a:ext cx="267970" cy="217170"/>
            </a:xfrm>
            <a:custGeom>
              <a:avLst/>
              <a:gdLst/>
              <a:ahLst/>
              <a:cxnLst/>
              <a:rect l="l" t="t" r="r" b="b"/>
              <a:pathLst>
                <a:path w="267969" h="217169">
                  <a:moveTo>
                    <a:pt x="0" y="0"/>
                  </a:moveTo>
                  <a:lnTo>
                    <a:pt x="267743" y="0"/>
                  </a:lnTo>
                  <a:lnTo>
                    <a:pt x="0" y="217007"/>
                  </a:lnTo>
                  <a:lnTo>
                    <a:pt x="0" y="0"/>
                  </a:lnTo>
                  <a:close/>
                </a:path>
              </a:pathLst>
            </a:custGeom>
            <a:ln w="4317">
              <a:solidFill>
                <a:srgbClr val="00616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3" name="object 63"/>
            <p:cNvPicPr/>
            <p:nvPr/>
          </p:nvPicPr>
          <p:blipFill>
            <a:blip r:embed="rId26" cstate="print"/>
            <a:stretch>
              <a:fillRect/>
            </a:stretch>
          </p:blipFill>
          <p:spPr>
            <a:xfrm>
              <a:off x="2996738" y="2242427"/>
              <a:ext cx="237404" cy="212932"/>
            </a:xfrm>
            <a:prstGeom prst="rect">
              <a:avLst/>
            </a:prstGeom>
          </p:spPr>
        </p:pic>
      </p:grpSp>
      <p:pic>
        <p:nvPicPr>
          <p:cNvPr id="64" name="object 64"/>
          <p:cNvPicPr/>
          <p:nvPr/>
        </p:nvPicPr>
        <p:blipFill>
          <a:blip r:embed="rId27" cstate="print"/>
          <a:stretch>
            <a:fillRect/>
          </a:stretch>
        </p:blipFill>
        <p:spPr>
          <a:xfrm>
            <a:off x="7420356" y="0"/>
            <a:ext cx="3790188" cy="6857999"/>
          </a:xfrm>
          <a:prstGeom prst="rect">
            <a:avLst/>
          </a:prstGeom>
        </p:spPr>
      </p:pic>
      <p:sp>
        <p:nvSpPr>
          <p:cNvPr id="65" name="object 65"/>
          <p:cNvSpPr txBox="1">
            <a:spLocks noGrp="1"/>
          </p:cNvSpPr>
          <p:nvPr>
            <p:ph type="title"/>
          </p:nvPr>
        </p:nvSpPr>
        <p:spPr>
          <a:xfrm>
            <a:off x="0" y="280415"/>
            <a:ext cx="11210925" cy="1447800"/>
          </a:xfrm>
          <a:prstGeom prst="rect">
            <a:avLst/>
          </a:prstGeom>
          <a:solidFill>
            <a:srgbClr val="203066"/>
          </a:solidFill>
        </p:spPr>
        <p:txBody>
          <a:bodyPr vert="horz" wrap="square" lIns="0" tIns="225425" rIns="0" bIns="0" rtlCol="0">
            <a:spAutoFit/>
          </a:bodyPr>
          <a:lstStyle/>
          <a:p>
            <a:pPr marL="913765" marR="1003300">
              <a:lnSpc>
                <a:spcPts val="3779"/>
              </a:lnSpc>
              <a:spcBef>
                <a:spcPts val="1775"/>
              </a:spcBef>
            </a:pPr>
            <a:r>
              <a:rPr sz="3500" b="0" spc="-295" dirty="0">
                <a:solidFill>
                  <a:srgbClr val="F6B31E"/>
                </a:solidFill>
                <a:latin typeface="Arial Black"/>
                <a:cs typeface="Arial Black"/>
              </a:rPr>
              <a:t>San</a:t>
            </a:r>
            <a:r>
              <a:rPr sz="3500" b="0" spc="-240" dirty="0">
                <a:solidFill>
                  <a:srgbClr val="F6B31E"/>
                </a:solidFill>
                <a:latin typeface="Arial Black"/>
                <a:cs typeface="Arial Black"/>
              </a:rPr>
              <a:t> </a:t>
            </a:r>
            <a:r>
              <a:rPr sz="3500" b="0" spc="-220" dirty="0">
                <a:solidFill>
                  <a:srgbClr val="F6B31E"/>
                </a:solidFill>
                <a:latin typeface="Arial Black"/>
                <a:cs typeface="Arial Black"/>
              </a:rPr>
              <a:t>Diego</a:t>
            </a:r>
            <a:r>
              <a:rPr sz="3500" b="0" spc="-265" dirty="0">
                <a:solidFill>
                  <a:srgbClr val="F6B31E"/>
                </a:solidFill>
                <a:latin typeface="Arial Black"/>
                <a:cs typeface="Arial Black"/>
              </a:rPr>
              <a:t> </a:t>
            </a:r>
            <a:r>
              <a:rPr sz="3500" b="0" spc="-500" dirty="0">
                <a:solidFill>
                  <a:srgbClr val="F6B31E"/>
                </a:solidFill>
                <a:latin typeface="Arial Black"/>
                <a:cs typeface="Arial Black"/>
              </a:rPr>
              <a:t>&amp;</a:t>
            </a:r>
            <a:r>
              <a:rPr sz="3500" b="0" spc="-229" dirty="0">
                <a:solidFill>
                  <a:srgbClr val="F6B31E"/>
                </a:solidFill>
                <a:latin typeface="Arial Black"/>
                <a:cs typeface="Arial Black"/>
              </a:rPr>
              <a:t> </a:t>
            </a:r>
            <a:r>
              <a:rPr sz="3500" b="0" spc="-150" dirty="0">
                <a:solidFill>
                  <a:srgbClr val="F6B31E"/>
                </a:solidFill>
                <a:latin typeface="Arial Black"/>
                <a:cs typeface="Arial Black"/>
              </a:rPr>
              <a:t>Imperial</a:t>
            </a:r>
            <a:r>
              <a:rPr sz="3500" b="0" spc="-265" dirty="0">
                <a:solidFill>
                  <a:srgbClr val="F6B31E"/>
                </a:solidFill>
                <a:latin typeface="Arial Black"/>
                <a:cs typeface="Arial Black"/>
              </a:rPr>
              <a:t> </a:t>
            </a:r>
            <a:r>
              <a:rPr sz="3500" b="0" spc="-60" dirty="0">
                <a:solidFill>
                  <a:srgbClr val="F6B31E"/>
                </a:solidFill>
                <a:latin typeface="Arial Black"/>
                <a:cs typeface="Arial Black"/>
              </a:rPr>
              <a:t>Counties </a:t>
            </a:r>
            <a:r>
              <a:rPr sz="3500" b="0" spc="-145" dirty="0">
                <a:solidFill>
                  <a:srgbClr val="F6B31E"/>
                </a:solidFill>
                <a:latin typeface="Arial Black"/>
                <a:cs typeface="Arial Black"/>
              </a:rPr>
              <a:t>Community</a:t>
            </a:r>
            <a:r>
              <a:rPr sz="3500" b="0" spc="-245" dirty="0">
                <a:solidFill>
                  <a:srgbClr val="F6B31E"/>
                </a:solidFill>
                <a:latin typeface="Arial Black"/>
                <a:cs typeface="Arial Black"/>
              </a:rPr>
              <a:t> </a:t>
            </a:r>
            <a:r>
              <a:rPr sz="3500" b="0" spc="-280" dirty="0">
                <a:solidFill>
                  <a:srgbClr val="F6B31E"/>
                </a:solidFill>
                <a:latin typeface="Arial Black"/>
                <a:cs typeface="Arial Black"/>
              </a:rPr>
              <a:t>Colleges</a:t>
            </a:r>
            <a:r>
              <a:rPr sz="3500" b="0" spc="-245" dirty="0">
                <a:solidFill>
                  <a:srgbClr val="F6B31E"/>
                </a:solidFill>
                <a:latin typeface="Arial Black"/>
                <a:cs typeface="Arial Black"/>
              </a:rPr>
              <a:t> </a:t>
            </a:r>
            <a:r>
              <a:rPr sz="3500" b="0" spc="-225" dirty="0">
                <a:solidFill>
                  <a:srgbClr val="F6B31E"/>
                </a:solidFill>
                <a:latin typeface="Arial Black"/>
                <a:cs typeface="Arial Black"/>
              </a:rPr>
              <a:t>Regional</a:t>
            </a:r>
            <a:r>
              <a:rPr sz="3500" b="0" spc="-254" dirty="0">
                <a:solidFill>
                  <a:srgbClr val="F6B31E"/>
                </a:solidFill>
                <a:latin typeface="Arial Black"/>
                <a:cs typeface="Arial Black"/>
              </a:rPr>
              <a:t> </a:t>
            </a:r>
            <a:r>
              <a:rPr sz="3500" b="0" spc="-120" dirty="0">
                <a:solidFill>
                  <a:srgbClr val="F6B31E"/>
                </a:solidFill>
                <a:latin typeface="Arial Black"/>
                <a:cs typeface="Arial Black"/>
              </a:rPr>
              <a:t>Consortium</a:t>
            </a:r>
            <a:endParaRPr sz="3500">
              <a:latin typeface="Arial Black"/>
              <a:cs typeface="Arial Black"/>
            </a:endParaRPr>
          </a:p>
        </p:txBody>
      </p:sp>
      <p:sp>
        <p:nvSpPr>
          <p:cNvPr id="66" name="object 66"/>
          <p:cNvSpPr txBox="1"/>
          <p:nvPr/>
        </p:nvSpPr>
        <p:spPr>
          <a:xfrm>
            <a:off x="11550529" y="1542135"/>
            <a:ext cx="233045" cy="3773170"/>
          </a:xfrm>
          <a:prstGeom prst="rect">
            <a:avLst/>
          </a:prstGeom>
        </p:spPr>
        <p:txBody>
          <a:bodyPr vert="vert270" wrap="square" lIns="0" tIns="22860" rIns="0" bIns="0" rtlCol="0">
            <a:spAutoFit/>
          </a:bodyPr>
          <a:lstStyle/>
          <a:p>
            <a:pPr marL="12700" marR="0" lvl="0" indent="0" defTabSz="914400" eaLnBrk="1" fontAlgn="auto" latinLnBrk="0" hangingPunct="1">
              <a:lnSpc>
                <a:spcPct val="100000"/>
              </a:lnSpc>
              <a:spcBef>
                <a:spcPts val="180"/>
              </a:spcBef>
              <a:spcAft>
                <a:spcPts val="0"/>
              </a:spcAft>
              <a:buClrTx/>
              <a:buSzTx/>
              <a:buFontTx/>
              <a:buNone/>
              <a:tabLst/>
              <a:defRPr/>
            </a:pPr>
            <a:r>
              <a:rPr kumimoji="0" sz="1200" b="0" i="0" u="none" strike="noStrike" kern="0" cap="none" spc="-140" normalizeH="0" baseline="0" noProof="0" dirty="0">
                <a:ln>
                  <a:noFill/>
                </a:ln>
                <a:solidFill>
                  <a:srgbClr val="48474F"/>
                </a:solidFill>
                <a:effectLst/>
                <a:uLnTx/>
                <a:uFillTx/>
                <a:latin typeface="Arial Black"/>
                <a:cs typeface="Arial Black"/>
              </a:rPr>
              <a:t>SDIC</a:t>
            </a:r>
            <a:r>
              <a:rPr kumimoji="0" sz="1200" b="0" i="0" u="none" strike="noStrike" kern="0" cap="none" spc="-55" normalizeH="0" baseline="0" noProof="0" dirty="0">
                <a:ln>
                  <a:noFill/>
                </a:ln>
                <a:solidFill>
                  <a:srgbClr val="48474F"/>
                </a:solidFill>
                <a:effectLst/>
                <a:uLnTx/>
                <a:uFillTx/>
                <a:latin typeface="Arial Black"/>
                <a:cs typeface="Arial Black"/>
              </a:rPr>
              <a:t> </a:t>
            </a:r>
            <a:r>
              <a:rPr kumimoji="0" sz="1200" b="0" i="0" u="none" strike="noStrike" kern="0" cap="none" spc="-120" normalizeH="0" baseline="0" noProof="0" dirty="0">
                <a:ln>
                  <a:noFill/>
                </a:ln>
                <a:solidFill>
                  <a:srgbClr val="48474F"/>
                </a:solidFill>
                <a:effectLst/>
                <a:uLnTx/>
                <a:uFillTx/>
                <a:latin typeface="Arial Black"/>
                <a:cs typeface="Arial Black"/>
              </a:rPr>
              <a:t>COMMUNITY</a:t>
            </a:r>
            <a:r>
              <a:rPr kumimoji="0" sz="1200" b="0" i="0" u="none" strike="noStrike" kern="0" cap="none" spc="-35" normalizeH="0" baseline="0" noProof="0" dirty="0">
                <a:ln>
                  <a:noFill/>
                </a:ln>
                <a:solidFill>
                  <a:srgbClr val="48474F"/>
                </a:solidFill>
                <a:effectLst/>
                <a:uLnTx/>
                <a:uFillTx/>
                <a:latin typeface="Arial Black"/>
                <a:cs typeface="Arial Black"/>
              </a:rPr>
              <a:t> </a:t>
            </a:r>
            <a:r>
              <a:rPr kumimoji="0" sz="1200" b="0" i="0" u="none" strike="noStrike" kern="0" cap="none" spc="-170" normalizeH="0" baseline="0" noProof="0" dirty="0">
                <a:ln>
                  <a:noFill/>
                </a:ln>
                <a:solidFill>
                  <a:srgbClr val="48474F"/>
                </a:solidFill>
                <a:effectLst/>
                <a:uLnTx/>
                <a:uFillTx/>
                <a:latin typeface="Arial Black"/>
                <a:cs typeface="Arial Black"/>
              </a:rPr>
              <a:t>COLLEGES</a:t>
            </a:r>
            <a:r>
              <a:rPr kumimoji="0" sz="1200" b="0" i="0" u="none" strike="noStrike" kern="0" cap="none" spc="-20" normalizeH="0" baseline="0" noProof="0" dirty="0">
                <a:ln>
                  <a:noFill/>
                </a:ln>
                <a:solidFill>
                  <a:srgbClr val="48474F"/>
                </a:solidFill>
                <a:effectLst/>
                <a:uLnTx/>
                <a:uFillTx/>
                <a:latin typeface="Arial Black"/>
                <a:cs typeface="Arial Black"/>
              </a:rPr>
              <a:t> </a:t>
            </a:r>
            <a:r>
              <a:rPr kumimoji="0" sz="1200" b="0" i="0" u="none" strike="noStrike" kern="0" cap="none" spc="-185" normalizeH="0" baseline="0" noProof="0" dirty="0">
                <a:ln>
                  <a:noFill/>
                </a:ln>
                <a:solidFill>
                  <a:srgbClr val="48474F"/>
                </a:solidFill>
                <a:effectLst/>
                <a:uLnTx/>
                <a:uFillTx/>
                <a:latin typeface="Arial Black"/>
                <a:cs typeface="Arial Black"/>
              </a:rPr>
              <a:t>CAREER</a:t>
            </a:r>
            <a:r>
              <a:rPr kumimoji="0" sz="1200" b="0" i="0" u="none" strike="noStrike" kern="0" cap="none" spc="-50" normalizeH="0" baseline="0" noProof="0" dirty="0">
                <a:ln>
                  <a:noFill/>
                </a:ln>
                <a:solidFill>
                  <a:srgbClr val="48474F"/>
                </a:solidFill>
                <a:effectLst/>
                <a:uLnTx/>
                <a:uFillTx/>
                <a:latin typeface="Arial Black"/>
                <a:cs typeface="Arial Black"/>
              </a:rPr>
              <a:t> </a:t>
            </a:r>
            <a:r>
              <a:rPr kumimoji="0" sz="1200" b="0" i="0" u="none" strike="noStrike" kern="0" cap="none" spc="-140" normalizeH="0" baseline="0" noProof="0" dirty="0">
                <a:ln>
                  <a:noFill/>
                </a:ln>
                <a:solidFill>
                  <a:srgbClr val="48474F"/>
                </a:solidFill>
                <a:effectLst/>
                <a:uLnTx/>
                <a:uFillTx/>
                <a:latin typeface="Arial Black"/>
                <a:cs typeface="Arial Black"/>
              </a:rPr>
              <a:t>EDUCATION</a:t>
            </a:r>
            <a:r>
              <a:rPr kumimoji="0" sz="1200" b="0" i="0" u="none" strike="noStrike" kern="0" cap="none" spc="-70" normalizeH="0" baseline="0" noProof="0" dirty="0">
                <a:ln>
                  <a:noFill/>
                </a:ln>
                <a:solidFill>
                  <a:srgbClr val="48474F"/>
                </a:solidFill>
                <a:effectLst/>
                <a:uLnTx/>
                <a:uFillTx/>
                <a:latin typeface="Arial Black"/>
                <a:cs typeface="Arial Black"/>
              </a:rPr>
              <a:t> </a:t>
            </a:r>
            <a:r>
              <a:rPr kumimoji="0" sz="1200" b="0" i="0" u="none" strike="noStrike" kern="0" cap="none" spc="275" normalizeH="0" baseline="0" noProof="0" dirty="0">
                <a:ln>
                  <a:noFill/>
                </a:ln>
                <a:solidFill>
                  <a:srgbClr val="48474F"/>
                </a:solidFill>
                <a:effectLst/>
                <a:uLnTx/>
                <a:uFillTx/>
                <a:latin typeface="Arial Black"/>
                <a:cs typeface="Arial Black"/>
              </a:rPr>
              <a:t>|</a:t>
            </a:r>
            <a:endParaRPr kumimoji="0" sz="1200" b="0" i="0" u="none" strike="noStrike" kern="0" cap="none" spc="0" normalizeH="0" baseline="0" noProof="0">
              <a:ln>
                <a:noFill/>
              </a:ln>
              <a:solidFill>
                <a:sysClr val="windowText" lastClr="000000"/>
              </a:solidFill>
              <a:effectLst/>
              <a:uLnTx/>
              <a:uFillTx/>
              <a:latin typeface="Arial Black"/>
              <a:cs typeface="Arial Black"/>
            </a:endParaRPr>
          </a:p>
        </p:txBody>
      </p:sp>
      <p:pic>
        <p:nvPicPr>
          <p:cNvPr id="67" name="object 67"/>
          <p:cNvPicPr/>
          <p:nvPr/>
        </p:nvPicPr>
        <p:blipFill>
          <a:blip r:embed="rId28" cstate="print"/>
          <a:stretch>
            <a:fillRect/>
          </a:stretch>
        </p:blipFill>
        <p:spPr>
          <a:xfrm>
            <a:off x="806335" y="2243425"/>
            <a:ext cx="81077" cy="97762"/>
          </a:xfrm>
          <a:prstGeom prst="rect">
            <a:avLst/>
          </a:prstGeom>
        </p:spPr>
      </p:pic>
      <p:pic>
        <p:nvPicPr>
          <p:cNvPr id="68" name="object 68"/>
          <p:cNvPicPr/>
          <p:nvPr/>
        </p:nvPicPr>
        <p:blipFill>
          <a:blip r:embed="rId29" cstate="print"/>
          <a:stretch>
            <a:fillRect/>
          </a:stretch>
        </p:blipFill>
        <p:spPr>
          <a:xfrm>
            <a:off x="979862" y="2245998"/>
            <a:ext cx="97953" cy="95190"/>
          </a:xfrm>
          <a:prstGeom prst="rect">
            <a:avLst/>
          </a:prstGeom>
        </p:spPr>
      </p:pic>
      <p:pic>
        <p:nvPicPr>
          <p:cNvPr id="69" name="object 69"/>
          <p:cNvPicPr/>
          <p:nvPr/>
        </p:nvPicPr>
        <p:blipFill>
          <a:blip r:embed="rId30" cstate="print"/>
          <a:stretch>
            <a:fillRect/>
          </a:stretch>
        </p:blipFill>
        <p:spPr>
          <a:xfrm>
            <a:off x="1159993" y="2245998"/>
            <a:ext cx="88414" cy="93352"/>
          </a:xfrm>
          <a:prstGeom prst="rect">
            <a:avLst/>
          </a:prstGeom>
        </p:spPr>
      </p:pic>
      <p:pic>
        <p:nvPicPr>
          <p:cNvPr id="70" name="object 70"/>
          <p:cNvPicPr/>
          <p:nvPr/>
        </p:nvPicPr>
        <p:blipFill>
          <a:blip r:embed="rId31" cstate="print"/>
          <a:stretch>
            <a:fillRect/>
          </a:stretch>
        </p:blipFill>
        <p:spPr>
          <a:xfrm>
            <a:off x="1325817" y="2243059"/>
            <a:ext cx="94284" cy="96292"/>
          </a:xfrm>
          <a:prstGeom prst="rect">
            <a:avLst/>
          </a:prstGeom>
        </p:spPr>
      </p:pic>
      <p:pic>
        <p:nvPicPr>
          <p:cNvPr id="71" name="object 71"/>
          <p:cNvPicPr/>
          <p:nvPr/>
        </p:nvPicPr>
        <p:blipFill>
          <a:blip r:embed="rId32" cstate="print"/>
          <a:stretch>
            <a:fillRect/>
          </a:stretch>
        </p:blipFill>
        <p:spPr>
          <a:xfrm>
            <a:off x="1504114" y="2245999"/>
            <a:ext cx="115562" cy="94822"/>
          </a:xfrm>
          <a:prstGeom prst="rect">
            <a:avLst/>
          </a:prstGeom>
        </p:spPr>
      </p:pic>
      <p:pic>
        <p:nvPicPr>
          <p:cNvPr id="72" name="object 72"/>
          <p:cNvPicPr/>
          <p:nvPr/>
        </p:nvPicPr>
        <p:blipFill>
          <a:blip r:embed="rId33" cstate="print"/>
          <a:stretch>
            <a:fillRect/>
          </a:stretch>
        </p:blipFill>
        <p:spPr>
          <a:xfrm>
            <a:off x="1704056" y="2243059"/>
            <a:ext cx="94651" cy="96292"/>
          </a:xfrm>
          <a:prstGeom prst="rect">
            <a:avLst/>
          </a:prstGeom>
        </p:spPr>
      </p:pic>
      <p:pic>
        <p:nvPicPr>
          <p:cNvPr id="73" name="object 73"/>
          <p:cNvPicPr/>
          <p:nvPr/>
        </p:nvPicPr>
        <p:blipFill>
          <a:blip r:embed="rId34" cstate="print"/>
          <a:stretch>
            <a:fillRect/>
          </a:stretch>
        </p:blipFill>
        <p:spPr>
          <a:xfrm>
            <a:off x="1883087" y="2243427"/>
            <a:ext cx="81077" cy="97762"/>
          </a:xfrm>
          <a:prstGeom prst="rect">
            <a:avLst/>
          </a:prstGeom>
        </p:spPr>
      </p:pic>
      <p:pic>
        <p:nvPicPr>
          <p:cNvPr id="74" name="object 74"/>
          <p:cNvPicPr/>
          <p:nvPr/>
        </p:nvPicPr>
        <p:blipFill>
          <a:blip r:embed="rId35" cstate="print"/>
          <a:stretch>
            <a:fillRect/>
          </a:stretch>
        </p:blipFill>
        <p:spPr>
          <a:xfrm>
            <a:off x="2049644" y="2243060"/>
            <a:ext cx="94651" cy="96292"/>
          </a:xfrm>
          <a:prstGeom prst="rect">
            <a:avLst/>
          </a:prstGeom>
        </p:spPr>
      </p:pic>
      <p:pic>
        <p:nvPicPr>
          <p:cNvPr id="75" name="object 75"/>
          <p:cNvPicPr/>
          <p:nvPr/>
        </p:nvPicPr>
        <p:blipFill>
          <a:blip r:embed="rId36" cstate="print"/>
          <a:stretch>
            <a:fillRect/>
          </a:stretch>
        </p:blipFill>
        <p:spPr>
          <a:xfrm>
            <a:off x="935471" y="2469458"/>
            <a:ext cx="81077" cy="98130"/>
          </a:xfrm>
          <a:prstGeom prst="rect">
            <a:avLst/>
          </a:prstGeom>
        </p:spPr>
      </p:pic>
      <p:pic>
        <p:nvPicPr>
          <p:cNvPr id="76" name="object 76"/>
          <p:cNvPicPr/>
          <p:nvPr/>
        </p:nvPicPr>
        <p:blipFill>
          <a:blip r:embed="rId37" cstate="print"/>
          <a:stretch>
            <a:fillRect/>
          </a:stretch>
        </p:blipFill>
        <p:spPr>
          <a:xfrm>
            <a:off x="1107898" y="2470561"/>
            <a:ext cx="93184" cy="97027"/>
          </a:xfrm>
          <a:prstGeom prst="rect">
            <a:avLst/>
          </a:prstGeom>
        </p:spPr>
      </p:pic>
      <p:sp>
        <p:nvSpPr>
          <p:cNvPr id="77" name="object 77"/>
          <p:cNvSpPr/>
          <p:nvPr/>
        </p:nvSpPr>
        <p:spPr>
          <a:xfrm>
            <a:off x="1292059" y="2472969"/>
            <a:ext cx="66675" cy="93345"/>
          </a:xfrm>
          <a:custGeom>
            <a:avLst/>
            <a:gdLst/>
            <a:ahLst/>
            <a:cxnLst/>
            <a:rect l="l" t="t" r="r" b="b"/>
            <a:pathLst>
              <a:path w="66675" h="93344">
                <a:moveTo>
                  <a:pt x="66408" y="73723"/>
                </a:moveTo>
                <a:lnTo>
                  <a:pt x="59067" y="73723"/>
                </a:lnTo>
                <a:lnTo>
                  <a:pt x="59067" y="83896"/>
                </a:lnTo>
                <a:lnTo>
                  <a:pt x="28981" y="83896"/>
                </a:lnTo>
                <a:lnTo>
                  <a:pt x="28981" y="73723"/>
                </a:lnTo>
                <a:lnTo>
                  <a:pt x="28981" y="5080"/>
                </a:lnTo>
                <a:lnTo>
                  <a:pt x="39624" y="5080"/>
                </a:lnTo>
                <a:lnTo>
                  <a:pt x="39624" y="0"/>
                </a:lnTo>
                <a:lnTo>
                  <a:pt x="0" y="0"/>
                </a:lnTo>
                <a:lnTo>
                  <a:pt x="0" y="5080"/>
                </a:lnTo>
                <a:lnTo>
                  <a:pt x="10642" y="5080"/>
                </a:lnTo>
                <a:lnTo>
                  <a:pt x="10642" y="73723"/>
                </a:lnTo>
                <a:lnTo>
                  <a:pt x="10642" y="83896"/>
                </a:lnTo>
                <a:lnTo>
                  <a:pt x="10642" y="86436"/>
                </a:lnTo>
                <a:lnTo>
                  <a:pt x="0" y="86436"/>
                </a:lnTo>
                <a:lnTo>
                  <a:pt x="0" y="92786"/>
                </a:lnTo>
                <a:lnTo>
                  <a:pt x="66408" y="92786"/>
                </a:lnTo>
                <a:lnTo>
                  <a:pt x="66408" y="86436"/>
                </a:lnTo>
                <a:lnTo>
                  <a:pt x="66408" y="83896"/>
                </a:lnTo>
                <a:lnTo>
                  <a:pt x="66408" y="73723"/>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object 78"/>
          <p:cNvSpPr/>
          <p:nvPr/>
        </p:nvSpPr>
        <p:spPr>
          <a:xfrm>
            <a:off x="1445412" y="2472969"/>
            <a:ext cx="66675" cy="93345"/>
          </a:xfrm>
          <a:custGeom>
            <a:avLst/>
            <a:gdLst/>
            <a:ahLst/>
            <a:cxnLst/>
            <a:rect l="l" t="t" r="r" b="b"/>
            <a:pathLst>
              <a:path w="66675" h="93344">
                <a:moveTo>
                  <a:pt x="66395" y="73723"/>
                </a:moveTo>
                <a:lnTo>
                  <a:pt x="58699" y="73723"/>
                </a:lnTo>
                <a:lnTo>
                  <a:pt x="58699" y="83896"/>
                </a:lnTo>
                <a:lnTo>
                  <a:pt x="28613" y="83896"/>
                </a:lnTo>
                <a:lnTo>
                  <a:pt x="28613" y="73723"/>
                </a:lnTo>
                <a:lnTo>
                  <a:pt x="28613" y="5080"/>
                </a:lnTo>
                <a:lnTo>
                  <a:pt x="39255" y="5080"/>
                </a:lnTo>
                <a:lnTo>
                  <a:pt x="39255" y="0"/>
                </a:lnTo>
                <a:lnTo>
                  <a:pt x="0" y="0"/>
                </a:lnTo>
                <a:lnTo>
                  <a:pt x="0" y="5080"/>
                </a:lnTo>
                <a:lnTo>
                  <a:pt x="10629" y="5080"/>
                </a:lnTo>
                <a:lnTo>
                  <a:pt x="10629" y="73723"/>
                </a:lnTo>
                <a:lnTo>
                  <a:pt x="10629" y="83896"/>
                </a:lnTo>
                <a:lnTo>
                  <a:pt x="10629" y="86436"/>
                </a:lnTo>
                <a:lnTo>
                  <a:pt x="0" y="86436"/>
                </a:lnTo>
                <a:lnTo>
                  <a:pt x="0" y="92786"/>
                </a:lnTo>
                <a:lnTo>
                  <a:pt x="66395" y="92786"/>
                </a:lnTo>
                <a:lnTo>
                  <a:pt x="66395" y="86436"/>
                </a:lnTo>
                <a:lnTo>
                  <a:pt x="66395" y="83896"/>
                </a:lnTo>
                <a:lnTo>
                  <a:pt x="66395" y="73723"/>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object 79"/>
          <p:cNvSpPr/>
          <p:nvPr/>
        </p:nvSpPr>
        <p:spPr>
          <a:xfrm>
            <a:off x="1598396" y="2467876"/>
            <a:ext cx="67310" cy="98425"/>
          </a:xfrm>
          <a:custGeom>
            <a:avLst/>
            <a:gdLst/>
            <a:ahLst/>
            <a:cxnLst/>
            <a:rect l="l" t="t" r="r" b="b"/>
            <a:pathLst>
              <a:path w="67310" h="98425">
                <a:moveTo>
                  <a:pt x="67132" y="78816"/>
                </a:moveTo>
                <a:lnTo>
                  <a:pt x="59423" y="78816"/>
                </a:lnTo>
                <a:lnTo>
                  <a:pt x="59423" y="88988"/>
                </a:lnTo>
                <a:lnTo>
                  <a:pt x="28981" y="88988"/>
                </a:lnTo>
                <a:lnTo>
                  <a:pt x="28981" y="78816"/>
                </a:lnTo>
                <a:lnTo>
                  <a:pt x="28981" y="64833"/>
                </a:lnTo>
                <a:lnTo>
                  <a:pt x="28981" y="63563"/>
                </a:lnTo>
                <a:lnTo>
                  <a:pt x="28981" y="54660"/>
                </a:lnTo>
                <a:lnTo>
                  <a:pt x="51727" y="54660"/>
                </a:lnTo>
                <a:lnTo>
                  <a:pt x="51727" y="63563"/>
                </a:lnTo>
                <a:lnTo>
                  <a:pt x="51727" y="64833"/>
                </a:lnTo>
                <a:lnTo>
                  <a:pt x="56515" y="64833"/>
                </a:lnTo>
                <a:lnTo>
                  <a:pt x="56515" y="63563"/>
                </a:lnTo>
                <a:lnTo>
                  <a:pt x="59067" y="63563"/>
                </a:lnTo>
                <a:lnTo>
                  <a:pt x="59067" y="54660"/>
                </a:lnTo>
                <a:lnTo>
                  <a:pt x="59067" y="45770"/>
                </a:lnTo>
                <a:lnTo>
                  <a:pt x="59067" y="36868"/>
                </a:lnTo>
                <a:lnTo>
                  <a:pt x="51727" y="36868"/>
                </a:lnTo>
                <a:lnTo>
                  <a:pt x="51727" y="45770"/>
                </a:lnTo>
                <a:lnTo>
                  <a:pt x="28981" y="45770"/>
                </a:lnTo>
                <a:lnTo>
                  <a:pt x="28981" y="36868"/>
                </a:lnTo>
                <a:lnTo>
                  <a:pt x="28981" y="22885"/>
                </a:lnTo>
                <a:lnTo>
                  <a:pt x="28981" y="12712"/>
                </a:lnTo>
                <a:lnTo>
                  <a:pt x="58331" y="12712"/>
                </a:lnTo>
                <a:lnTo>
                  <a:pt x="58331" y="22885"/>
                </a:lnTo>
                <a:lnTo>
                  <a:pt x="65659" y="22885"/>
                </a:lnTo>
                <a:lnTo>
                  <a:pt x="65659" y="12712"/>
                </a:lnTo>
                <a:lnTo>
                  <a:pt x="65659" y="10172"/>
                </a:lnTo>
                <a:lnTo>
                  <a:pt x="65659" y="5092"/>
                </a:lnTo>
                <a:lnTo>
                  <a:pt x="65659" y="0"/>
                </a:lnTo>
                <a:lnTo>
                  <a:pt x="58331" y="0"/>
                </a:lnTo>
                <a:lnTo>
                  <a:pt x="58331" y="5092"/>
                </a:lnTo>
                <a:lnTo>
                  <a:pt x="0" y="5092"/>
                </a:lnTo>
                <a:lnTo>
                  <a:pt x="0" y="10172"/>
                </a:lnTo>
                <a:lnTo>
                  <a:pt x="10998" y="10172"/>
                </a:lnTo>
                <a:lnTo>
                  <a:pt x="10998" y="12712"/>
                </a:lnTo>
                <a:lnTo>
                  <a:pt x="10998" y="22885"/>
                </a:lnTo>
                <a:lnTo>
                  <a:pt x="10998" y="91528"/>
                </a:lnTo>
                <a:lnTo>
                  <a:pt x="0" y="91528"/>
                </a:lnTo>
                <a:lnTo>
                  <a:pt x="0" y="97878"/>
                </a:lnTo>
                <a:lnTo>
                  <a:pt x="67132" y="97878"/>
                </a:lnTo>
                <a:lnTo>
                  <a:pt x="67132" y="91528"/>
                </a:lnTo>
                <a:lnTo>
                  <a:pt x="67132" y="88988"/>
                </a:lnTo>
                <a:lnTo>
                  <a:pt x="67132" y="78816"/>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0" name="object 80"/>
          <p:cNvPicPr/>
          <p:nvPr/>
        </p:nvPicPr>
        <p:blipFill>
          <a:blip r:embed="rId38" cstate="print"/>
          <a:stretch>
            <a:fillRect/>
          </a:stretch>
        </p:blipFill>
        <p:spPr>
          <a:xfrm>
            <a:off x="1757618" y="2469460"/>
            <a:ext cx="95385" cy="98130"/>
          </a:xfrm>
          <a:prstGeom prst="rect">
            <a:avLst/>
          </a:prstGeom>
        </p:spPr>
      </p:pic>
      <p:sp>
        <p:nvSpPr>
          <p:cNvPr id="81" name="object 81"/>
          <p:cNvSpPr/>
          <p:nvPr/>
        </p:nvSpPr>
        <p:spPr>
          <a:xfrm>
            <a:off x="1942147" y="2467876"/>
            <a:ext cx="67310" cy="98425"/>
          </a:xfrm>
          <a:custGeom>
            <a:avLst/>
            <a:gdLst/>
            <a:ahLst/>
            <a:cxnLst/>
            <a:rect l="l" t="t" r="r" b="b"/>
            <a:pathLst>
              <a:path w="67310" h="98425">
                <a:moveTo>
                  <a:pt x="67132" y="78816"/>
                </a:moveTo>
                <a:lnTo>
                  <a:pt x="59436" y="78816"/>
                </a:lnTo>
                <a:lnTo>
                  <a:pt x="59436" y="88988"/>
                </a:lnTo>
                <a:lnTo>
                  <a:pt x="28981" y="88988"/>
                </a:lnTo>
                <a:lnTo>
                  <a:pt x="28981" y="78816"/>
                </a:lnTo>
                <a:lnTo>
                  <a:pt x="28981" y="64833"/>
                </a:lnTo>
                <a:lnTo>
                  <a:pt x="28981" y="63563"/>
                </a:lnTo>
                <a:lnTo>
                  <a:pt x="28981" y="54660"/>
                </a:lnTo>
                <a:lnTo>
                  <a:pt x="51358" y="54660"/>
                </a:lnTo>
                <a:lnTo>
                  <a:pt x="51358" y="63563"/>
                </a:lnTo>
                <a:lnTo>
                  <a:pt x="51358" y="64833"/>
                </a:lnTo>
                <a:lnTo>
                  <a:pt x="56400" y="64833"/>
                </a:lnTo>
                <a:lnTo>
                  <a:pt x="56400" y="63563"/>
                </a:lnTo>
                <a:lnTo>
                  <a:pt x="59067" y="63563"/>
                </a:lnTo>
                <a:lnTo>
                  <a:pt x="59067" y="54660"/>
                </a:lnTo>
                <a:lnTo>
                  <a:pt x="59067" y="45770"/>
                </a:lnTo>
                <a:lnTo>
                  <a:pt x="59067" y="36868"/>
                </a:lnTo>
                <a:lnTo>
                  <a:pt x="51358" y="36868"/>
                </a:lnTo>
                <a:lnTo>
                  <a:pt x="51358" y="45770"/>
                </a:lnTo>
                <a:lnTo>
                  <a:pt x="28981" y="45770"/>
                </a:lnTo>
                <a:lnTo>
                  <a:pt x="28981" y="36868"/>
                </a:lnTo>
                <a:lnTo>
                  <a:pt x="28981" y="22885"/>
                </a:lnTo>
                <a:lnTo>
                  <a:pt x="28981" y="12712"/>
                </a:lnTo>
                <a:lnTo>
                  <a:pt x="58331" y="12712"/>
                </a:lnTo>
                <a:lnTo>
                  <a:pt x="58331" y="22885"/>
                </a:lnTo>
                <a:lnTo>
                  <a:pt x="65671" y="22885"/>
                </a:lnTo>
                <a:lnTo>
                  <a:pt x="65671" y="12712"/>
                </a:lnTo>
                <a:lnTo>
                  <a:pt x="65671" y="10172"/>
                </a:lnTo>
                <a:lnTo>
                  <a:pt x="65671" y="5092"/>
                </a:lnTo>
                <a:lnTo>
                  <a:pt x="65671" y="0"/>
                </a:lnTo>
                <a:lnTo>
                  <a:pt x="57962" y="0"/>
                </a:lnTo>
                <a:lnTo>
                  <a:pt x="57962" y="5092"/>
                </a:lnTo>
                <a:lnTo>
                  <a:pt x="0" y="5092"/>
                </a:lnTo>
                <a:lnTo>
                  <a:pt x="0" y="10172"/>
                </a:lnTo>
                <a:lnTo>
                  <a:pt x="10642" y="10172"/>
                </a:lnTo>
                <a:lnTo>
                  <a:pt x="10642" y="12712"/>
                </a:lnTo>
                <a:lnTo>
                  <a:pt x="10642" y="22885"/>
                </a:lnTo>
                <a:lnTo>
                  <a:pt x="10642" y="91528"/>
                </a:lnTo>
                <a:lnTo>
                  <a:pt x="0" y="91528"/>
                </a:lnTo>
                <a:lnTo>
                  <a:pt x="0" y="97878"/>
                </a:lnTo>
                <a:lnTo>
                  <a:pt x="67132" y="97878"/>
                </a:lnTo>
                <a:lnTo>
                  <a:pt x="67132" y="91528"/>
                </a:lnTo>
                <a:lnTo>
                  <a:pt x="67132" y="88988"/>
                </a:lnTo>
                <a:lnTo>
                  <a:pt x="67132" y="78816"/>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82"/>
          <p:cNvSpPr/>
          <p:nvPr/>
        </p:nvSpPr>
        <p:spPr>
          <a:xfrm>
            <a:off x="822110" y="2519078"/>
            <a:ext cx="26670" cy="26670"/>
          </a:xfrm>
          <a:custGeom>
            <a:avLst/>
            <a:gdLst/>
            <a:ahLst/>
            <a:cxnLst/>
            <a:rect l="l" t="t" r="r" b="b"/>
            <a:pathLst>
              <a:path w="26669" h="26669">
                <a:moveTo>
                  <a:pt x="12840" y="26094"/>
                </a:moveTo>
                <a:lnTo>
                  <a:pt x="0" y="12863"/>
                </a:lnTo>
                <a:lnTo>
                  <a:pt x="12840" y="0"/>
                </a:lnTo>
                <a:lnTo>
                  <a:pt x="26047" y="12863"/>
                </a:lnTo>
                <a:lnTo>
                  <a:pt x="12840" y="26094"/>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object 83"/>
          <p:cNvSpPr/>
          <p:nvPr/>
        </p:nvSpPr>
        <p:spPr>
          <a:xfrm>
            <a:off x="2100271" y="2519078"/>
            <a:ext cx="26670" cy="26670"/>
          </a:xfrm>
          <a:custGeom>
            <a:avLst/>
            <a:gdLst/>
            <a:ahLst/>
            <a:cxnLst/>
            <a:rect l="l" t="t" r="r" b="b"/>
            <a:pathLst>
              <a:path w="26669" h="26669">
                <a:moveTo>
                  <a:pt x="12840" y="26094"/>
                </a:moveTo>
                <a:lnTo>
                  <a:pt x="0" y="12863"/>
                </a:lnTo>
                <a:lnTo>
                  <a:pt x="12840" y="0"/>
                </a:lnTo>
                <a:lnTo>
                  <a:pt x="26047" y="12863"/>
                </a:lnTo>
                <a:lnTo>
                  <a:pt x="12840" y="26094"/>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4" name="object 84"/>
          <p:cNvGrpSpPr/>
          <p:nvPr/>
        </p:nvGrpSpPr>
        <p:grpSpPr>
          <a:xfrm>
            <a:off x="315468" y="2184627"/>
            <a:ext cx="374015" cy="405130"/>
            <a:chOff x="315468" y="2184627"/>
            <a:chExt cx="374015" cy="405130"/>
          </a:xfrm>
        </p:grpSpPr>
        <p:sp>
          <p:nvSpPr>
            <p:cNvPr id="85" name="object 85"/>
            <p:cNvSpPr/>
            <p:nvPr/>
          </p:nvSpPr>
          <p:spPr>
            <a:xfrm>
              <a:off x="315468" y="2184627"/>
              <a:ext cx="374015" cy="405130"/>
            </a:xfrm>
            <a:custGeom>
              <a:avLst/>
              <a:gdLst/>
              <a:ahLst/>
              <a:cxnLst/>
              <a:rect l="l" t="t" r="r" b="b"/>
              <a:pathLst>
                <a:path w="374015" h="405130">
                  <a:moveTo>
                    <a:pt x="373469" y="404649"/>
                  </a:moveTo>
                  <a:lnTo>
                    <a:pt x="0" y="404649"/>
                  </a:lnTo>
                  <a:lnTo>
                    <a:pt x="49" y="186704"/>
                  </a:lnTo>
                  <a:lnTo>
                    <a:pt x="6647" y="137227"/>
                  </a:lnTo>
                  <a:lnTo>
                    <a:pt x="25422" y="92508"/>
                  </a:lnTo>
                  <a:lnTo>
                    <a:pt x="54571" y="54669"/>
                  </a:lnTo>
                  <a:lnTo>
                    <a:pt x="92341" y="25468"/>
                  </a:lnTo>
                  <a:lnTo>
                    <a:pt x="136980" y="6659"/>
                  </a:lnTo>
                  <a:lnTo>
                    <a:pt x="186734" y="0"/>
                  </a:lnTo>
                  <a:lnTo>
                    <a:pt x="236489" y="6607"/>
                  </a:lnTo>
                  <a:lnTo>
                    <a:pt x="280412" y="24991"/>
                  </a:lnTo>
                  <a:lnTo>
                    <a:pt x="187468" y="24991"/>
                  </a:lnTo>
                  <a:lnTo>
                    <a:pt x="144348" y="30853"/>
                  </a:lnTo>
                  <a:lnTo>
                    <a:pt x="105548" y="47384"/>
                  </a:lnTo>
                  <a:lnTo>
                    <a:pt x="72639" y="73000"/>
                  </a:lnTo>
                  <a:lnTo>
                    <a:pt x="47189" y="106120"/>
                  </a:lnTo>
                  <a:lnTo>
                    <a:pt x="30769" y="145162"/>
                  </a:lnTo>
                  <a:lnTo>
                    <a:pt x="25045" y="187807"/>
                  </a:lnTo>
                  <a:lnTo>
                    <a:pt x="24946" y="380760"/>
                  </a:lnTo>
                  <a:lnTo>
                    <a:pt x="373469" y="380760"/>
                  </a:lnTo>
                  <a:lnTo>
                    <a:pt x="373469" y="404649"/>
                  </a:lnTo>
                  <a:close/>
                </a:path>
                <a:path w="374015" h="405130">
                  <a:moveTo>
                    <a:pt x="373469" y="380760"/>
                  </a:moveTo>
                  <a:lnTo>
                    <a:pt x="349990" y="380760"/>
                  </a:lnTo>
                  <a:lnTo>
                    <a:pt x="349891" y="187072"/>
                  </a:lnTo>
                  <a:lnTo>
                    <a:pt x="344193" y="144609"/>
                  </a:lnTo>
                  <a:lnTo>
                    <a:pt x="327828" y="105739"/>
                  </a:lnTo>
                  <a:lnTo>
                    <a:pt x="302435" y="72770"/>
                  </a:lnTo>
                  <a:lnTo>
                    <a:pt x="269551" y="47275"/>
                  </a:lnTo>
                  <a:lnTo>
                    <a:pt x="230716" y="30824"/>
                  </a:lnTo>
                  <a:lnTo>
                    <a:pt x="187468" y="24991"/>
                  </a:lnTo>
                  <a:lnTo>
                    <a:pt x="280412" y="24991"/>
                  </a:lnTo>
                  <a:lnTo>
                    <a:pt x="318898" y="54348"/>
                  </a:lnTo>
                  <a:lnTo>
                    <a:pt x="348047" y="92072"/>
                  </a:lnTo>
                  <a:lnTo>
                    <a:pt x="366822" y="136759"/>
                  </a:lnTo>
                  <a:lnTo>
                    <a:pt x="373469" y="186704"/>
                  </a:lnTo>
                  <a:lnTo>
                    <a:pt x="373469" y="380760"/>
                  </a:lnTo>
                  <a:close/>
                </a:path>
              </a:pathLst>
            </a:custGeom>
            <a:solidFill>
              <a:srgbClr val="112E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6" name="object 86"/>
            <p:cNvPicPr/>
            <p:nvPr/>
          </p:nvPicPr>
          <p:blipFill>
            <a:blip r:embed="rId39" cstate="print"/>
            <a:stretch>
              <a:fillRect/>
            </a:stretch>
          </p:blipFill>
          <p:spPr>
            <a:xfrm>
              <a:off x="367563" y="2286433"/>
              <a:ext cx="90615" cy="163182"/>
            </a:xfrm>
            <a:prstGeom prst="rect">
              <a:avLst/>
            </a:prstGeom>
          </p:spPr>
        </p:pic>
        <p:pic>
          <p:nvPicPr>
            <p:cNvPr id="87" name="object 87"/>
            <p:cNvPicPr/>
            <p:nvPr/>
          </p:nvPicPr>
          <p:blipFill>
            <a:blip r:embed="rId40" cstate="print"/>
            <a:stretch>
              <a:fillRect/>
            </a:stretch>
          </p:blipFill>
          <p:spPr>
            <a:xfrm>
              <a:off x="404249" y="2481821"/>
              <a:ext cx="262309" cy="84669"/>
            </a:xfrm>
            <a:prstGeom prst="rect">
              <a:avLst/>
            </a:prstGeom>
          </p:spPr>
        </p:pic>
      </p:grpSp>
      <p:sp>
        <p:nvSpPr>
          <p:cNvPr id="88" name="object 88"/>
          <p:cNvSpPr txBox="1"/>
          <p:nvPr/>
        </p:nvSpPr>
        <p:spPr>
          <a:xfrm>
            <a:off x="78739" y="6567208"/>
            <a:ext cx="905510" cy="216535"/>
          </a:xfrm>
          <a:prstGeom prst="rect">
            <a:avLst/>
          </a:prstGeom>
        </p:spPr>
        <p:txBody>
          <a:bodyPr vert="horz" wrap="square" lIns="0" tIns="22860" rIns="0" bIns="0" rtlCol="0">
            <a:spAutoFit/>
          </a:bodyPr>
          <a:lstStyle/>
          <a:p>
            <a:pPr marL="12700" marR="0" lvl="0" indent="0" defTabSz="914400" eaLnBrk="1" fontAlgn="auto" latinLnBrk="0" hangingPunct="1">
              <a:lnSpc>
                <a:spcPct val="100000"/>
              </a:lnSpc>
              <a:spcBef>
                <a:spcPts val="180"/>
              </a:spcBef>
              <a:spcAft>
                <a:spcPts val="0"/>
              </a:spcAft>
              <a:buClrTx/>
              <a:buSzTx/>
              <a:buFontTx/>
              <a:buNone/>
              <a:tabLst/>
              <a:defRPr/>
            </a:pPr>
            <a:r>
              <a:rPr kumimoji="0" sz="1100" b="0" i="0" u="none" strike="noStrike" kern="0" cap="none" spc="-85" normalizeH="0" baseline="0" noProof="0" dirty="0">
                <a:ln>
                  <a:noFill/>
                </a:ln>
                <a:solidFill>
                  <a:srgbClr val="203066"/>
                </a:solidFill>
                <a:effectLst/>
                <a:uLnTx/>
                <a:uFillTx/>
                <a:latin typeface="Arial Black"/>
                <a:cs typeface="Arial Black"/>
              </a:rPr>
              <a:t>CareerEd.org</a:t>
            </a:r>
            <a:endParaRPr kumimoji="0" sz="1100" b="0" i="0" u="none" strike="noStrike" kern="0" cap="none" spc="0" normalizeH="0" baseline="0" noProof="0">
              <a:ln>
                <a:noFill/>
              </a:ln>
              <a:solidFill>
                <a:sysClr val="windowText" lastClr="000000"/>
              </a:solidFill>
              <a:effectLst/>
              <a:uLnTx/>
              <a:uFillTx/>
              <a:latin typeface="Arial Black"/>
              <a:cs typeface="Arial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1200130" cy="6858000"/>
          </a:xfrm>
          <a:custGeom>
            <a:avLst/>
            <a:gdLst/>
            <a:ahLst/>
            <a:cxnLst/>
            <a:rect l="l" t="t" r="r" b="b"/>
            <a:pathLst>
              <a:path w="11200130" h="6858000">
                <a:moveTo>
                  <a:pt x="0" y="6858000"/>
                </a:moveTo>
                <a:lnTo>
                  <a:pt x="11199876" y="6858000"/>
                </a:lnTo>
                <a:lnTo>
                  <a:pt x="11199876" y="0"/>
                </a:lnTo>
                <a:lnTo>
                  <a:pt x="0" y="0"/>
                </a:lnTo>
                <a:lnTo>
                  <a:pt x="0" y="6858000"/>
                </a:lnTo>
                <a:close/>
              </a:path>
            </a:pathLst>
          </a:custGeom>
          <a:solidFill>
            <a:srgbClr val="20306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1199876" y="-6353"/>
            <a:ext cx="992505" cy="6870065"/>
            <a:chOff x="11199876" y="-6353"/>
            <a:chExt cx="992505" cy="6870065"/>
          </a:xfrm>
        </p:grpSpPr>
        <p:sp>
          <p:nvSpPr>
            <p:cNvPr id="4" name="object 4"/>
            <p:cNvSpPr/>
            <p:nvPr/>
          </p:nvSpPr>
          <p:spPr>
            <a:xfrm>
              <a:off x="11199876" y="0"/>
              <a:ext cx="992505" cy="6858000"/>
            </a:xfrm>
            <a:custGeom>
              <a:avLst/>
              <a:gdLst/>
              <a:ahLst/>
              <a:cxnLst/>
              <a:rect l="l" t="t" r="r" b="b"/>
              <a:pathLst>
                <a:path w="992504" h="6858000">
                  <a:moveTo>
                    <a:pt x="992124" y="0"/>
                  </a:moveTo>
                  <a:lnTo>
                    <a:pt x="0" y="0"/>
                  </a:lnTo>
                  <a:lnTo>
                    <a:pt x="0" y="6858000"/>
                  </a:lnTo>
                  <a:lnTo>
                    <a:pt x="992124" y="6858000"/>
                  </a:lnTo>
                  <a:lnTo>
                    <a:pt x="992124" y="0"/>
                  </a:lnTo>
                  <a:close/>
                </a:path>
              </a:pathLst>
            </a:custGeom>
            <a:solidFill>
              <a:srgbClr val="05092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1682984" y="-3"/>
              <a:ext cx="10160" cy="924560"/>
            </a:xfrm>
            <a:custGeom>
              <a:avLst/>
              <a:gdLst/>
              <a:ahLst/>
              <a:cxnLst/>
              <a:rect l="l" t="t" r="r" b="b"/>
              <a:pathLst>
                <a:path w="10159" h="924560">
                  <a:moveTo>
                    <a:pt x="0" y="924344"/>
                  </a:moveTo>
                  <a:lnTo>
                    <a:pt x="9944" y="0"/>
                  </a:lnTo>
                </a:path>
              </a:pathLst>
            </a:custGeom>
            <a:ln w="126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1682984" y="5932928"/>
              <a:ext cx="10160" cy="924560"/>
            </a:xfrm>
            <a:custGeom>
              <a:avLst/>
              <a:gdLst/>
              <a:ahLst/>
              <a:cxnLst/>
              <a:rect l="l" t="t" r="r" b="b"/>
              <a:pathLst>
                <a:path w="10159" h="924559">
                  <a:moveTo>
                    <a:pt x="0" y="924344"/>
                  </a:moveTo>
                  <a:lnTo>
                    <a:pt x="9944" y="0"/>
                  </a:lnTo>
                </a:path>
              </a:pathLst>
            </a:custGeom>
            <a:ln w="1269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0" y="925062"/>
            <a:ext cx="7397750" cy="5634990"/>
            <a:chOff x="0" y="925062"/>
            <a:chExt cx="7397750" cy="5634990"/>
          </a:xfrm>
        </p:grpSpPr>
        <p:pic>
          <p:nvPicPr>
            <p:cNvPr id="8" name="object 8"/>
            <p:cNvPicPr/>
            <p:nvPr/>
          </p:nvPicPr>
          <p:blipFill>
            <a:blip r:embed="rId2" cstate="print"/>
            <a:stretch>
              <a:fillRect/>
            </a:stretch>
          </p:blipFill>
          <p:spPr>
            <a:xfrm>
              <a:off x="0" y="5921074"/>
              <a:ext cx="1685137" cy="638810"/>
            </a:xfrm>
            <a:prstGeom prst="rect">
              <a:avLst/>
            </a:prstGeom>
          </p:spPr>
        </p:pic>
        <p:sp>
          <p:nvSpPr>
            <p:cNvPr id="9" name="object 9"/>
            <p:cNvSpPr/>
            <p:nvPr/>
          </p:nvSpPr>
          <p:spPr>
            <a:xfrm>
              <a:off x="0" y="925062"/>
              <a:ext cx="7397750" cy="1499870"/>
            </a:xfrm>
            <a:custGeom>
              <a:avLst/>
              <a:gdLst/>
              <a:ahLst/>
              <a:cxnLst/>
              <a:rect l="l" t="t" r="r" b="b"/>
              <a:pathLst>
                <a:path w="7397750" h="1499870">
                  <a:moveTo>
                    <a:pt x="6647688" y="0"/>
                  </a:moveTo>
                  <a:lnTo>
                    <a:pt x="6647688" y="374916"/>
                  </a:lnTo>
                  <a:lnTo>
                    <a:pt x="0" y="374916"/>
                  </a:lnTo>
                  <a:lnTo>
                    <a:pt x="0" y="1124724"/>
                  </a:lnTo>
                  <a:lnTo>
                    <a:pt x="6647688" y="1124724"/>
                  </a:lnTo>
                  <a:lnTo>
                    <a:pt x="6647688" y="1499616"/>
                  </a:lnTo>
                  <a:lnTo>
                    <a:pt x="7397496" y="749808"/>
                  </a:lnTo>
                  <a:lnTo>
                    <a:pt x="6647688" y="0"/>
                  </a:lnTo>
                  <a:close/>
                </a:path>
              </a:pathLst>
            </a:custGeom>
            <a:solidFill>
              <a:srgbClr val="646D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p:nvPr/>
        </p:nvSpPr>
        <p:spPr>
          <a:xfrm>
            <a:off x="4291076" y="1334391"/>
            <a:ext cx="2742565"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300" normalizeH="0" baseline="0" noProof="0" dirty="0">
                <a:ln>
                  <a:noFill/>
                </a:ln>
                <a:solidFill>
                  <a:srgbClr val="FFFFFF"/>
                </a:solidFill>
                <a:effectLst/>
                <a:uLnTx/>
                <a:uFillTx/>
                <a:latin typeface="Arial Black"/>
                <a:cs typeface="Arial Black"/>
              </a:rPr>
              <a:t>OUR</a:t>
            </a:r>
            <a:r>
              <a:rPr kumimoji="0" sz="3600" b="0" i="0" u="none" strike="noStrike" kern="0" cap="none" spc="-265" normalizeH="0" baseline="0" noProof="0" dirty="0">
                <a:ln>
                  <a:noFill/>
                </a:ln>
                <a:solidFill>
                  <a:srgbClr val="FFFFFF"/>
                </a:solidFill>
                <a:effectLst/>
                <a:uLnTx/>
                <a:uFillTx/>
                <a:latin typeface="Arial Black"/>
                <a:cs typeface="Arial Black"/>
              </a:rPr>
              <a:t> </a:t>
            </a:r>
            <a:r>
              <a:rPr kumimoji="0" sz="3600" b="0" i="0" u="none" strike="noStrike" kern="0" cap="none" spc="-305" normalizeH="0" baseline="0" noProof="0" dirty="0">
                <a:ln>
                  <a:noFill/>
                </a:ln>
                <a:solidFill>
                  <a:srgbClr val="FFFFFF"/>
                </a:solidFill>
                <a:effectLst/>
                <a:uLnTx/>
                <a:uFillTx/>
                <a:latin typeface="Arial Black"/>
                <a:cs typeface="Arial Black"/>
              </a:rPr>
              <a:t>VISION</a:t>
            </a:r>
            <a:endParaRPr kumimoji="0" sz="3600" b="0" i="0" u="none" strike="noStrike" kern="0" cap="none" spc="0" normalizeH="0" baseline="0" noProof="0">
              <a:ln>
                <a:noFill/>
              </a:ln>
              <a:solidFill>
                <a:sysClr val="windowText" lastClr="000000"/>
              </a:solidFill>
              <a:effectLst/>
              <a:uLnTx/>
              <a:uFillTx/>
              <a:latin typeface="Arial Black"/>
              <a:cs typeface="Arial Black"/>
            </a:endParaRPr>
          </a:p>
        </p:txBody>
      </p:sp>
      <p:grpSp>
        <p:nvGrpSpPr>
          <p:cNvPr id="11" name="object 11"/>
          <p:cNvGrpSpPr/>
          <p:nvPr/>
        </p:nvGrpSpPr>
        <p:grpSpPr>
          <a:xfrm>
            <a:off x="0" y="0"/>
            <a:ext cx="5966460" cy="5931535"/>
            <a:chOff x="0" y="0"/>
            <a:chExt cx="5966460" cy="5931535"/>
          </a:xfrm>
        </p:grpSpPr>
        <p:sp>
          <p:nvSpPr>
            <p:cNvPr id="12" name="object 12"/>
            <p:cNvSpPr/>
            <p:nvPr/>
          </p:nvSpPr>
          <p:spPr>
            <a:xfrm>
              <a:off x="1647444" y="2540507"/>
              <a:ext cx="3390900" cy="3390900"/>
            </a:xfrm>
            <a:custGeom>
              <a:avLst/>
              <a:gdLst/>
              <a:ahLst/>
              <a:cxnLst/>
              <a:rect l="l" t="t" r="r" b="b"/>
              <a:pathLst>
                <a:path w="3390900" h="3390900">
                  <a:moveTo>
                    <a:pt x="1933289" y="3378200"/>
                  </a:moveTo>
                  <a:lnTo>
                    <a:pt x="1457610" y="3378200"/>
                  </a:lnTo>
                  <a:lnTo>
                    <a:pt x="1504438" y="3390900"/>
                  </a:lnTo>
                  <a:lnTo>
                    <a:pt x="1886461" y="3390900"/>
                  </a:lnTo>
                  <a:lnTo>
                    <a:pt x="1933289" y="3378200"/>
                  </a:lnTo>
                  <a:close/>
                </a:path>
                <a:path w="3390900" h="3390900">
                  <a:moveTo>
                    <a:pt x="1979711" y="25400"/>
                  </a:moveTo>
                  <a:lnTo>
                    <a:pt x="1411188" y="25400"/>
                  </a:lnTo>
                  <a:lnTo>
                    <a:pt x="1319631" y="50800"/>
                  </a:lnTo>
                  <a:lnTo>
                    <a:pt x="1056559" y="127000"/>
                  </a:lnTo>
                  <a:lnTo>
                    <a:pt x="1014593" y="152400"/>
                  </a:lnTo>
                  <a:lnTo>
                    <a:pt x="973211" y="165100"/>
                  </a:lnTo>
                  <a:lnTo>
                    <a:pt x="932432" y="190500"/>
                  </a:lnTo>
                  <a:lnTo>
                    <a:pt x="892273" y="203200"/>
                  </a:lnTo>
                  <a:lnTo>
                    <a:pt x="852752" y="228600"/>
                  </a:lnTo>
                  <a:lnTo>
                    <a:pt x="813888" y="254000"/>
                  </a:lnTo>
                  <a:lnTo>
                    <a:pt x="775697" y="279400"/>
                  </a:lnTo>
                  <a:lnTo>
                    <a:pt x="738199" y="304800"/>
                  </a:lnTo>
                  <a:lnTo>
                    <a:pt x="701410" y="330200"/>
                  </a:lnTo>
                  <a:lnTo>
                    <a:pt x="665349" y="355600"/>
                  </a:lnTo>
                  <a:lnTo>
                    <a:pt x="630033" y="381000"/>
                  </a:lnTo>
                  <a:lnTo>
                    <a:pt x="595481" y="406400"/>
                  </a:lnTo>
                  <a:lnTo>
                    <a:pt x="561711" y="444500"/>
                  </a:lnTo>
                  <a:lnTo>
                    <a:pt x="528740" y="469900"/>
                  </a:lnTo>
                  <a:lnTo>
                    <a:pt x="496585" y="508000"/>
                  </a:lnTo>
                  <a:lnTo>
                    <a:pt x="465266" y="533400"/>
                  </a:lnTo>
                  <a:lnTo>
                    <a:pt x="434800" y="571500"/>
                  </a:lnTo>
                  <a:lnTo>
                    <a:pt x="405205" y="596900"/>
                  </a:lnTo>
                  <a:lnTo>
                    <a:pt x="376498" y="635000"/>
                  </a:lnTo>
                  <a:lnTo>
                    <a:pt x="348698" y="673100"/>
                  </a:lnTo>
                  <a:lnTo>
                    <a:pt x="321823" y="711200"/>
                  </a:lnTo>
                  <a:lnTo>
                    <a:pt x="295890" y="749300"/>
                  </a:lnTo>
                  <a:lnTo>
                    <a:pt x="270917" y="787400"/>
                  </a:lnTo>
                  <a:lnTo>
                    <a:pt x="246922" y="825500"/>
                  </a:lnTo>
                  <a:lnTo>
                    <a:pt x="223924" y="863600"/>
                  </a:lnTo>
                  <a:lnTo>
                    <a:pt x="201939" y="901700"/>
                  </a:lnTo>
                  <a:lnTo>
                    <a:pt x="180986" y="939800"/>
                  </a:lnTo>
                  <a:lnTo>
                    <a:pt x="161083" y="977900"/>
                  </a:lnTo>
                  <a:lnTo>
                    <a:pt x="142248" y="1016000"/>
                  </a:lnTo>
                  <a:lnTo>
                    <a:pt x="124498" y="1066800"/>
                  </a:lnTo>
                  <a:lnTo>
                    <a:pt x="107852" y="1104900"/>
                  </a:lnTo>
                  <a:lnTo>
                    <a:pt x="92327" y="1143000"/>
                  </a:lnTo>
                  <a:lnTo>
                    <a:pt x="77941" y="1193800"/>
                  </a:lnTo>
                  <a:lnTo>
                    <a:pt x="64712" y="1231900"/>
                  </a:lnTo>
                  <a:lnTo>
                    <a:pt x="52658" y="1282700"/>
                  </a:lnTo>
                  <a:lnTo>
                    <a:pt x="41797" y="1320800"/>
                  </a:lnTo>
                  <a:lnTo>
                    <a:pt x="32147" y="1371600"/>
                  </a:lnTo>
                  <a:lnTo>
                    <a:pt x="23725" y="1422400"/>
                  </a:lnTo>
                  <a:lnTo>
                    <a:pt x="16550" y="1460500"/>
                  </a:lnTo>
                  <a:lnTo>
                    <a:pt x="10640" y="1511300"/>
                  </a:lnTo>
                  <a:lnTo>
                    <a:pt x="6011" y="1562100"/>
                  </a:lnTo>
                  <a:lnTo>
                    <a:pt x="2683" y="1600200"/>
                  </a:lnTo>
                  <a:lnTo>
                    <a:pt x="673" y="1651000"/>
                  </a:lnTo>
                  <a:lnTo>
                    <a:pt x="0" y="1701800"/>
                  </a:lnTo>
                  <a:lnTo>
                    <a:pt x="673" y="1752600"/>
                  </a:lnTo>
                  <a:lnTo>
                    <a:pt x="2683" y="1803400"/>
                  </a:lnTo>
                  <a:lnTo>
                    <a:pt x="6011" y="1841500"/>
                  </a:lnTo>
                  <a:lnTo>
                    <a:pt x="10640" y="1892300"/>
                  </a:lnTo>
                  <a:lnTo>
                    <a:pt x="16550" y="1943100"/>
                  </a:lnTo>
                  <a:lnTo>
                    <a:pt x="23725" y="1981200"/>
                  </a:lnTo>
                  <a:lnTo>
                    <a:pt x="32147" y="2032000"/>
                  </a:lnTo>
                  <a:lnTo>
                    <a:pt x="41797" y="2082800"/>
                  </a:lnTo>
                  <a:lnTo>
                    <a:pt x="52658" y="2120900"/>
                  </a:lnTo>
                  <a:lnTo>
                    <a:pt x="64712" y="2171700"/>
                  </a:lnTo>
                  <a:lnTo>
                    <a:pt x="77941" y="2209800"/>
                  </a:lnTo>
                  <a:lnTo>
                    <a:pt x="92327" y="2260600"/>
                  </a:lnTo>
                  <a:lnTo>
                    <a:pt x="107852" y="2298700"/>
                  </a:lnTo>
                  <a:lnTo>
                    <a:pt x="124498" y="2336800"/>
                  </a:lnTo>
                  <a:lnTo>
                    <a:pt x="142248" y="2387600"/>
                  </a:lnTo>
                  <a:lnTo>
                    <a:pt x="161083" y="2425700"/>
                  </a:lnTo>
                  <a:lnTo>
                    <a:pt x="180986" y="2463800"/>
                  </a:lnTo>
                  <a:lnTo>
                    <a:pt x="201939" y="2501900"/>
                  </a:lnTo>
                  <a:lnTo>
                    <a:pt x="223924" y="2540000"/>
                  </a:lnTo>
                  <a:lnTo>
                    <a:pt x="246922" y="2578100"/>
                  </a:lnTo>
                  <a:lnTo>
                    <a:pt x="270917" y="2616200"/>
                  </a:lnTo>
                  <a:lnTo>
                    <a:pt x="295890" y="2654300"/>
                  </a:lnTo>
                  <a:lnTo>
                    <a:pt x="321823" y="2692400"/>
                  </a:lnTo>
                  <a:lnTo>
                    <a:pt x="348698" y="2730500"/>
                  </a:lnTo>
                  <a:lnTo>
                    <a:pt x="376498" y="2768600"/>
                  </a:lnTo>
                  <a:lnTo>
                    <a:pt x="405205" y="2806700"/>
                  </a:lnTo>
                  <a:lnTo>
                    <a:pt x="434800" y="2832100"/>
                  </a:lnTo>
                  <a:lnTo>
                    <a:pt x="465266" y="2870200"/>
                  </a:lnTo>
                  <a:lnTo>
                    <a:pt x="496585" y="2895600"/>
                  </a:lnTo>
                  <a:lnTo>
                    <a:pt x="528740" y="2933700"/>
                  </a:lnTo>
                  <a:lnTo>
                    <a:pt x="561711" y="2959100"/>
                  </a:lnTo>
                  <a:lnTo>
                    <a:pt x="595481" y="2997200"/>
                  </a:lnTo>
                  <a:lnTo>
                    <a:pt x="630033" y="3022600"/>
                  </a:lnTo>
                  <a:lnTo>
                    <a:pt x="665349" y="3048000"/>
                  </a:lnTo>
                  <a:lnTo>
                    <a:pt x="701410" y="3073400"/>
                  </a:lnTo>
                  <a:lnTo>
                    <a:pt x="738199" y="3098800"/>
                  </a:lnTo>
                  <a:lnTo>
                    <a:pt x="775697" y="3124200"/>
                  </a:lnTo>
                  <a:lnTo>
                    <a:pt x="813888" y="3149600"/>
                  </a:lnTo>
                  <a:lnTo>
                    <a:pt x="852752" y="3175000"/>
                  </a:lnTo>
                  <a:lnTo>
                    <a:pt x="892273" y="3200400"/>
                  </a:lnTo>
                  <a:lnTo>
                    <a:pt x="932432" y="3213100"/>
                  </a:lnTo>
                  <a:lnTo>
                    <a:pt x="973211" y="3238500"/>
                  </a:lnTo>
                  <a:lnTo>
                    <a:pt x="1014593" y="3251200"/>
                  </a:lnTo>
                  <a:lnTo>
                    <a:pt x="1056559" y="3276600"/>
                  </a:lnTo>
                  <a:lnTo>
                    <a:pt x="1142174" y="3302000"/>
                  </a:lnTo>
                  <a:lnTo>
                    <a:pt x="1411188" y="3378200"/>
                  </a:lnTo>
                  <a:lnTo>
                    <a:pt x="1979711" y="3378200"/>
                  </a:lnTo>
                  <a:lnTo>
                    <a:pt x="2248725" y="3302000"/>
                  </a:lnTo>
                  <a:lnTo>
                    <a:pt x="2334340" y="3276600"/>
                  </a:lnTo>
                  <a:lnTo>
                    <a:pt x="2376306" y="3251200"/>
                  </a:lnTo>
                  <a:lnTo>
                    <a:pt x="2417688" y="3238500"/>
                  </a:lnTo>
                  <a:lnTo>
                    <a:pt x="2458467" y="3213100"/>
                  </a:lnTo>
                  <a:lnTo>
                    <a:pt x="2498626" y="3200400"/>
                  </a:lnTo>
                  <a:lnTo>
                    <a:pt x="2538147" y="3175000"/>
                  </a:lnTo>
                  <a:lnTo>
                    <a:pt x="2577011" y="3149600"/>
                  </a:lnTo>
                  <a:lnTo>
                    <a:pt x="2615202" y="3124200"/>
                  </a:lnTo>
                  <a:lnTo>
                    <a:pt x="2652700" y="3098800"/>
                  </a:lnTo>
                  <a:lnTo>
                    <a:pt x="2689489" y="3073400"/>
                  </a:lnTo>
                  <a:lnTo>
                    <a:pt x="2725550" y="3048000"/>
                  </a:lnTo>
                  <a:lnTo>
                    <a:pt x="2760866" y="3022600"/>
                  </a:lnTo>
                  <a:lnTo>
                    <a:pt x="2795418" y="2997200"/>
                  </a:lnTo>
                  <a:lnTo>
                    <a:pt x="2829188" y="2959100"/>
                  </a:lnTo>
                  <a:lnTo>
                    <a:pt x="2862159" y="2933700"/>
                  </a:lnTo>
                  <a:lnTo>
                    <a:pt x="2894314" y="2895600"/>
                  </a:lnTo>
                  <a:lnTo>
                    <a:pt x="2925633" y="2870200"/>
                  </a:lnTo>
                  <a:lnTo>
                    <a:pt x="2956099" y="2832100"/>
                  </a:lnTo>
                  <a:lnTo>
                    <a:pt x="2985694" y="2806700"/>
                  </a:lnTo>
                  <a:lnTo>
                    <a:pt x="3014401" y="2768600"/>
                  </a:lnTo>
                  <a:lnTo>
                    <a:pt x="3042201" y="2730500"/>
                  </a:lnTo>
                  <a:lnTo>
                    <a:pt x="3069076" y="2692400"/>
                  </a:lnTo>
                  <a:lnTo>
                    <a:pt x="3095009" y="2654300"/>
                  </a:lnTo>
                  <a:lnTo>
                    <a:pt x="3119982" y="2616200"/>
                  </a:lnTo>
                  <a:lnTo>
                    <a:pt x="3143977" y="2578100"/>
                  </a:lnTo>
                  <a:lnTo>
                    <a:pt x="3159309" y="2552700"/>
                  </a:lnTo>
                  <a:lnTo>
                    <a:pt x="1647345" y="2552700"/>
                  </a:lnTo>
                  <a:lnTo>
                    <a:pt x="1599944" y="2540000"/>
                  </a:lnTo>
                  <a:lnTo>
                    <a:pt x="1553319" y="2540000"/>
                  </a:lnTo>
                  <a:lnTo>
                    <a:pt x="1418812" y="2501900"/>
                  </a:lnTo>
                  <a:lnTo>
                    <a:pt x="1376004" y="2489200"/>
                  </a:lnTo>
                  <a:lnTo>
                    <a:pt x="1334330" y="2463800"/>
                  </a:lnTo>
                  <a:lnTo>
                    <a:pt x="1293861" y="2451100"/>
                  </a:lnTo>
                  <a:lnTo>
                    <a:pt x="1254669" y="2425700"/>
                  </a:lnTo>
                  <a:lnTo>
                    <a:pt x="1216824" y="2400300"/>
                  </a:lnTo>
                  <a:lnTo>
                    <a:pt x="1180399" y="2374900"/>
                  </a:lnTo>
                  <a:lnTo>
                    <a:pt x="1145465" y="2349500"/>
                  </a:lnTo>
                  <a:lnTo>
                    <a:pt x="1112095" y="2311400"/>
                  </a:lnTo>
                  <a:lnTo>
                    <a:pt x="1080358" y="2286000"/>
                  </a:lnTo>
                  <a:lnTo>
                    <a:pt x="1050327" y="2247900"/>
                  </a:lnTo>
                  <a:lnTo>
                    <a:pt x="1022074" y="2222500"/>
                  </a:lnTo>
                  <a:lnTo>
                    <a:pt x="995670" y="2184400"/>
                  </a:lnTo>
                  <a:lnTo>
                    <a:pt x="971186" y="2146300"/>
                  </a:lnTo>
                  <a:lnTo>
                    <a:pt x="948694" y="2108200"/>
                  </a:lnTo>
                  <a:lnTo>
                    <a:pt x="928266" y="2057400"/>
                  </a:lnTo>
                  <a:lnTo>
                    <a:pt x="909974" y="2019300"/>
                  </a:lnTo>
                  <a:lnTo>
                    <a:pt x="893888" y="1981200"/>
                  </a:lnTo>
                  <a:lnTo>
                    <a:pt x="880081" y="1930400"/>
                  </a:lnTo>
                  <a:lnTo>
                    <a:pt x="868623" y="1892300"/>
                  </a:lnTo>
                  <a:lnTo>
                    <a:pt x="859587" y="1841500"/>
                  </a:lnTo>
                  <a:lnTo>
                    <a:pt x="853045" y="1803400"/>
                  </a:lnTo>
                  <a:lnTo>
                    <a:pt x="849066" y="1752600"/>
                  </a:lnTo>
                  <a:lnTo>
                    <a:pt x="847725" y="1701800"/>
                  </a:lnTo>
                  <a:lnTo>
                    <a:pt x="849066" y="1651000"/>
                  </a:lnTo>
                  <a:lnTo>
                    <a:pt x="853045" y="1600200"/>
                  </a:lnTo>
                  <a:lnTo>
                    <a:pt x="859587" y="1562100"/>
                  </a:lnTo>
                  <a:lnTo>
                    <a:pt x="868623" y="1511300"/>
                  </a:lnTo>
                  <a:lnTo>
                    <a:pt x="880081" y="1473200"/>
                  </a:lnTo>
                  <a:lnTo>
                    <a:pt x="893888" y="1422400"/>
                  </a:lnTo>
                  <a:lnTo>
                    <a:pt x="909974" y="1384300"/>
                  </a:lnTo>
                  <a:lnTo>
                    <a:pt x="928266" y="1346200"/>
                  </a:lnTo>
                  <a:lnTo>
                    <a:pt x="948694" y="1295400"/>
                  </a:lnTo>
                  <a:lnTo>
                    <a:pt x="971186" y="1257300"/>
                  </a:lnTo>
                  <a:lnTo>
                    <a:pt x="995670" y="1219200"/>
                  </a:lnTo>
                  <a:lnTo>
                    <a:pt x="1022074" y="1181100"/>
                  </a:lnTo>
                  <a:lnTo>
                    <a:pt x="1050327" y="1155700"/>
                  </a:lnTo>
                  <a:lnTo>
                    <a:pt x="1080358" y="1117600"/>
                  </a:lnTo>
                  <a:lnTo>
                    <a:pt x="1112095" y="1092200"/>
                  </a:lnTo>
                  <a:lnTo>
                    <a:pt x="1145465" y="1054100"/>
                  </a:lnTo>
                  <a:lnTo>
                    <a:pt x="1180399" y="1028700"/>
                  </a:lnTo>
                  <a:lnTo>
                    <a:pt x="1216824" y="1003300"/>
                  </a:lnTo>
                  <a:lnTo>
                    <a:pt x="1254669" y="977900"/>
                  </a:lnTo>
                  <a:lnTo>
                    <a:pt x="1293861" y="952500"/>
                  </a:lnTo>
                  <a:lnTo>
                    <a:pt x="1334330" y="939800"/>
                  </a:lnTo>
                  <a:lnTo>
                    <a:pt x="1376004" y="914400"/>
                  </a:lnTo>
                  <a:lnTo>
                    <a:pt x="1507540" y="876300"/>
                  </a:lnTo>
                  <a:lnTo>
                    <a:pt x="1553319" y="863600"/>
                  </a:lnTo>
                  <a:lnTo>
                    <a:pt x="1599944" y="863600"/>
                  </a:lnTo>
                  <a:lnTo>
                    <a:pt x="1647345" y="850900"/>
                  </a:lnTo>
                  <a:lnTo>
                    <a:pt x="3159309" y="850900"/>
                  </a:lnTo>
                  <a:lnTo>
                    <a:pt x="3143977" y="825500"/>
                  </a:lnTo>
                  <a:lnTo>
                    <a:pt x="3119982" y="787400"/>
                  </a:lnTo>
                  <a:lnTo>
                    <a:pt x="3095009" y="749300"/>
                  </a:lnTo>
                  <a:lnTo>
                    <a:pt x="3069076" y="711200"/>
                  </a:lnTo>
                  <a:lnTo>
                    <a:pt x="3042201" y="673100"/>
                  </a:lnTo>
                  <a:lnTo>
                    <a:pt x="3014401" y="635000"/>
                  </a:lnTo>
                  <a:lnTo>
                    <a:pt x="2985694" y="596900"/>
                  </a:lnTo>
                  <a:lnTo>
                    <a:pt x="2956099" y="571500"/>
                  </a:lnTo>
                  <a:lnTo>
                    <a:pt x="2925633" y="533400"/>
                  </a:lnTo>
                  <a:lnTo>
                    <a:pt x="2894314" y="508000"/>
                  </a:lnTo>
                  <a:lnTo>
                    <a:pt x="2862159" y="469900"/>
                  </a:lnTo>
                  <a:lnTo>
                    <a:pt x="2829188" y="444500"/>
                  </a:lnTo>
                  <a:lnTo>
                    <a:pt x="2795418" y="406400"/>
                  </a:lnTo>
                  <a:lnTo>
                    <a:pt x="2760866" y="381000"/>
                  </a:lnTo>
                  <a:lnTo>
                    <a:pt x="2725550" y="355600"/>
                  </a:lnTo>
                  <a:lnTo>
                    <a:pt x="2689489" y="330200"/>
                  </a:lnTo>
                  <a:lnTo>
                    <a:pt x="2652700" y="304800"/>
                  </a:lnTo>
                  <a:lnTo>
                    <a:pt x="2615202" y="279400"/>
                  </a:lnTo>
                  <a:lnTo>
                    <a:pt x="2577011" y="254000"/>
                  </a:lnTo>
                  <a:lnTo>
                    <a:pt x="2538147" y="228600"/>
                  </a:lnTo>
                  <a:lnTo>
                    <a:pt x="2498626" y="203200"/>
                  </a:lnTo>
                  <a:lnTo>
                    <a:pt x="2458467" y="190500"/>
                  </a:lnTo>
                  <a:lnTo>
                    <a:pt x="2417688" y="165100"/>
                  </a:lnTo>
                  <a:lnTo>
                    <a:pt x="2376306" y="152400"/>
                  </a:lnTo>
                  <a:lnTo>
                    <a:pt x="2334340" y="127000"/>
                  </a:lnTo>
                  <a:lnTo>
                    <a:pt x="2071268" y="50800"/>
                  </a:lnTo>
                  <a:lnTo>
                    <a:pt x="1979711" y="25400"/>
                  </a:lnTo>
                  <a:close/>
                </a:path>
                <a:path w="3390900" h="3390900">
                  <a:moveTo>
                    <a:pt x="3159309" y="850900"/>
                  </a:moveTo>
                  <a:lnTo>
                    <a:pt x="1743554" y="850900"/>
                  </a:lnTo>
                  <a:lnTo>
                    <a:pt x="1790955" y="863600"/>
                  </a:lnTo>
                  <a:lnTo>
                    <a:pt x="1837580" y="863600"/>
                  </a:lnTo>
                  <a:lnTo>
                    <a:pt x="1883359" y="876300"/>
                  </a:lnTo>
                  <a:lnTo>
                    <a:pt x="2014895" y="914400"/>
                  </a:lnTo>
                  <a:lnTo>
                    <a:pt x="2056569" y="939800"/>
                  </a:lnTo>
                  <a:lnTo>
                    <a:pt x="2097038" y="952500"/>
                  </a:lnTo>
                  <a:lnTo>
                    <a:pt x="2136230" y="977900"/>
                  </a:lnTo>
                  <a:lnTo>
                    <a:pt x="2174075" y="1003300"/>
                  </a:lnTo>
                  <a:lnTo>
                    <a:pt x="2210500" y="1028700"/>
                  </a:lnTo>
                  <a:lnTo>
                    <a:pt x="2245434" y="1054100"/>
                  </a:lnTo>
                  <a:lnTo>
                    <a:pt x="2278804" y="1092200"/>
                  </a:lnTo>
                  <a:lnTo>
                    <a:pt x="2310541" y="1117600"/>
                  </a:lnTo>
                  <a:lnTo>
                    <a:pt x="2340572" y="1155700"/>
                  </a:lnTo>
                  <a:lnTo>
                    <a:pt x="2368825" y="1181100"/>
                  </a:lnTo>
                  <a:lnTo>
                    <a:pt x="2395229" y="1219200"/>
                  </a:lnTo>
                  <a:lnTo>
                    <a:pt x="2419713" y="1257300"/>
                  </a:lnTo>
                  <a:lnTo>
                    <a:pt x="2442205" y="1295400"/>
                  </a:lnTo>
                  <a:lnTo>
                    <a:pt x="2462633" y="1346200"/>
                  </a:lnTo>
                  <a:lnTo>
                    <a:pt x="2480925" y="1384300"/>
                  </a:lnTo>
                  <a:lnTo>
                    <a:pt x="2497011" y="1422400"/>
                  </a:lnTo>
                  <a:lnTo>
                    <a:pt x="2510818" y="1473200"/>
                  </a:lnTo>
                  <a:lnTo>
                    <a:pt x="2522276" y="1511300"/>
                  </a:lnTo>
                  <a:lnTo>
                    <a:pt x="2531312" y="1562100"/>
                  </a:lnTo>
                  <a:lnTo>
                    <a:pt x="2537854" y="1600200"/>
                  </a:lnTo>
                  <a:lnTo>
                    <a:pt x="2541833" y="1651000"/>
                  </a:lnTo>
                  <a:lnTo>
                    <a:pt x="2543175" y="1701800"/>
                  </a:lnTo>
                  <a:lnTo>
                    <a:pt x="2541833" y="1752600"/>
                  </a:lnTo>
                  <a:lnTo>
                    <a:pt x="2537854" y="1803400"/>
                  </a:lnTo>
                  <a:lnTo>
                    <a:pt x="2531312" y="1841500"/>
                  </a:lnTo>
                  <a:lnTo>
                    <a:pt x="2522276" y="1892300"/>
                  </a:lnTo>
                  <a:lnTo>
                    <a:pt x="2510818" y="1930400"/>
                  </a:lnTo>
                  <a:lnTo>
                    <a:pt x="2497011" y="1981200"/>
                  </a:lnTo>
                  <a:lnTo>
                    <a:pt x="2480925" y="2019300"/>
                  </a:lnTo>
                  <a:lnTo>
                    <a:pt x="2462633" y="2057400"/>
                  </a:lnTo>
                  <a:lnTo>
                    <a:pt x="2442205" y="2108200"/>
                  </a:lnTo>
                  <a:lnTo>
                    <a:pt x="2419713" y="2146300"/>
                  </a:lnTo>
                  <a:lnTo>
                    <a:pt x="2395229" y="2184400"/>
                  </a:lnTo>
                  <a:lnTo>
                    <a:pt x="2368825" y="2222500"/>
                  </a:lnTo>
                  <a:lnTo>
                    <a:pt x="2340572" y="2247900"/>
                  </a:lnTo>
                  <a:lnTo>
                    <a:pt x="2310541" y="2286000"/>
                  </a:lnTo>
                  <a:lnTo>
                    <a:pt x="2278804" y="2311400"/>
                  </a:lnTo>
                  <a:lnTo>
                    <a:pt x="2245434" y="2349500"/>
                  </a:lnTo>
                  <a:lnTo>
                    <a:pt x="2210500" y="2374900"/>
                  </a:lnTo>
                  <a:lnTo>
                    <a:pt x="2174075" y="2400300"/>
                  </a:lnTo>
                  <a:lnTo>
                    <a:pt x="2136230" y="2425700"/>
                  </a:lnTo>
                  <a:lnTo>
                    <a:pt x="2097038" y="2451100"/>
                  </a:lnTo>
                  <a:lnTo>
                    <a:pt x="2056569" y="2463800"/>
                  </a:lnTo>
                  <a:lnTo>
                    <a:pt x="2014895" y="2489200"/>
                  </a:lnTo>
                  <a:lnTo>
                    <a:pt x="1972087" y="2501900"/>
                  </a:lnTo>
                  <a:lnTo>
                    <a:pt x="1837580" y="2540000"/>
                  </a:lnTo>
                  <a:lnTo>
                    <a:pt x="1790955" y="2540000"/>
                  </a:lnTo>
                  <a:lnTo>
                    <a:pt x="1743554" y="2552700"/>
                  </a:lnTo>
                  <a:lnTo>
                    <a:pt x="3159309" y="2552700"/>
                  </a:lnTo>
                  <a:lnTo>
                    <a:pt x="3166975" y="2540000"/>
                  </a:lnTo>
                  <a:lnTo>
                    <a:pt x="3188960" y="2501900"/>
                  </a:lnTo>
                  <a:lnTo>
                    <a:pt x="3209913" y="2463800"/>
                  </a:lnTo>
                  <a:lnTo>
                    <a:pt x="3229816" y="2425700"/>
                  </a:lnTo>
                  <a:lnTo>
                    <a:pt x="3248651" y="2387600"/>
                  </a:lnTo>
                  <a:lnTo>
                    <a:pt x="3266401" y="2336800"/>
                  </a:lnTo>
                  <a:lnTo>
                    <a:pt x="3283047" y="2298700"/>
                  </a:lnTo>
                  <a:lnTo>
                    <a:pt x="3298572" y="2260600"/>
                  </a:lnTo>
                  <a:lnTo>
                    <a:pt x="3312958" y="2209800"/>
                  </a:lnTo>
                  <a:lnTo>
                    <a:pt x="3326187" y="2171700"/>
                  </a:lnTo>
                  <a:lnTo>
                    <a:pt x="3338241" y="2120900"/>
                  </a:lnTo>
                  <a:lnTo>
                    <a:pt x="3349102" y="2082800"/>
                  </a:lnTo>
                  <a:lnTo>
                    <a:pt x="3358752" y="2032000"/>
                  </a:lnTo>
                  <a:lnTo>
                    <a:pt x="3367174" y="1981200"/>
                  </a:lnTo>
                  <a:lnTo>
                    <a:pt x="3374349" y="1943100"/>
                  </a:lnTo>
                  <a:lnTo>
                    <a:pt x="3380259" y="1892300"/>
                  </a:lnTo>
                  <a:lnTo>
                    <a:pt x="3384888" y="1841500"/>
                  </a:lnTo>
                  <a:lnTo>
                    <a:pt x="3388216" y="1803400"/>
                  </a:lnTo>
                  <a:lnTo>
                    <a:pt x="3390226" y="1752600"/>
                  </a:lnTo>
                  <a:lnTo>
                    <a:pt x="3390900" y="1701800"/>
                  </a:lnTo>
                  <a:lnTo>
                    <a:pt x="3390226" y="1651000"/>
                  </a:lnTo>
                  <a:lnTo>
                    <a:pt x="3388216" y="1600200"/>
                  </a:lnTo>
                  <a:lnTo>
                    <a:pt x="3384888" y="1562100"/>
                  </a:lnTo>
                  <a:lnTo>
                    <a:pt x="3380259" y="1511300"/>
                  </a:lnTo>
                  <a:lnTo>
                    <a:pt x="3374349" y="1460500"/>
                  </a:lnTo>
                  <a:lnTo>
                    <a:pt x="3367174" y="1422400"/>
                  </a:lnTo>
                  <a:lnTo>
                    <a:pt x="3358752" y="1371600"/>
                  </a:lnTo>
                  <a:lnTo>
                    <a:pt x="3349102" y="1320800"/>
                  </a:lnTo>
                  <a:lnTo>
                    <a:pt x="3338241" y="1282700"/>
                  </a:lnTo>
                  <a:lnTo>
                    <a:pt x="3326187" y="1231900"/>
                  </a:lnTo>
                  <a:lnTo>
                    <a:pt x="3312958" y="1193800"/>
                  </a:lnTo>
                  <a:lnTo>
                    <a:pt x="3298572" y="1143000"/>
                  </a:lnTo>
                  <a:lnTo>
                    <a:pt x="3283047" y="1104900"/>
                  </a:lnTo>
                  <a:lnTo>
                    <a:pt x="3266401" y="1066800"/>
                  </a:lnTo>
                  <a:lnTo>
                    <a:pt x="3248651" y="1016000"/>
                  </a:lnTo>
                  <a:lnTo>
                    <a:pt x="3229816" y="977900"/>
                  </a:lnTo>
                  <a:lnTo>
                    <a:pt x="3209913" y="939800"/>
                  </a:lnTo>
                  <a:lnTo>
                    <a:pt x="3188960" y="901700"/>
                  </a:lnTo>
                  <a:lnTo>
                    <a:pt x="3166975" y="863600"/>
                  </a:lnTo>
                  <a:lnTo>
                    <a:pt x="3159309" y="850900"/>
                  </a:lnTo>
                  <a:close/>
                </a:path>
                <a:path w="3390900" h="3390900">
                  <a:moveTo>
                    <a:pt x="1886461" y="12700"/>
                  </a:moveTo>
                  <a:lnTo>
                    <a:pt x="1504438" y="12700"/>
                  </a:lnTo>
                  <a:lnTo>
                    <a:pt x="1457610" y="25400"/>
                  </a:lnTo>
                  <a:lnTo>
                    <a:pt x="1933289" y="25400"/>
                  </a:lnTo>
                  <a:lnTo>
                    <a:pt x="1886461" y="12700"/>
                  </a:lnTo>
                  <a:close/>
                </a:path>
                <a:path w="3390900" h="3390900">
                  <a:moveTo>
                    <a:pt x="1695450" y="0"/>
                  </a:moveTo>
                  <a:lnTo>
                    <a:pt x="1647178" y="12700"/>
                  </a:lnTo>
                  <a:lnTo>
                    <a:pt x="1743721" y="12700"/>
                  </a:lnTo>
                  <a:lnTo>
                    <a:pt x="1695450" y="0"/>
                  </a:lnTo>
                  <a:close/>
                </a:path>
              </a:pathLst>
            </a:custGeom>
            <a:solidFill>
              <a:srgbClr val="F6B31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3" name="object 13"/>
            <p:cNvPicPr/>
            <p:nvPr/>
          </p:nvPicPr>
          <p:blipFill>
            <a:blip r:embed="rId3" cstate="print"/>
            <a:stretch>
              <a:fillRect/>
            </a:stretch>
          </p:blipFill>
          <p:spPr>
            <a:xfrm>
              <a:off x="0" y="0"/>
              <a:ext cx="4110228" cy="4782310"/>
            </a:xfrm>
            <a:prstGeom prst="rect">
              <a:avLst/>
            </a:prstGeom>
          </p:spPr>
        </p:pic>
        <p:sp>
          <p:nvSpPr>
            <p:cNvPr id="14" name="object 14"/>
            <p:cNvSpPr/>
            <p:nvPr/>
          </p:nvSpPr>
          <p:spPr>
            <a:xfrm>
              <a:off x="0" y="3395475"/>
              <a:ext cx="5966460" cy="1499870"/>
            </a:xfrm>
            <a:custGeom>
              <a:avLst/>
              <a:gdLst/>
              <a:ahLst/>
              <a:cxnLst/>
              <a:rect l="l" t="t" r="r" b="b"/>
              <a:pathLst>
                <a:path w="5966460" h="1499870">
                  <a:moveTo>
                    <a:pt x="5216652" y="0"/>
                  </a:moveTo>
                  <a:lnTo>
                    <a:pt x="5216652" y="374904"/>
                  </a:lnTo>
                  <a:lnTo>
                    <a:pt x="0" y="374904"/>
                  </a:lnTo>
                  <a:lnTo>
                    <a:pt x="0" y="1124712"/>
                  </a:lnTo>
                  <a:lnTo>
                    <a:pt x="5216652" y="1124712"/>
                  </a:lnTo>
                  <a:lnTo>
                    <a:pt x="5216652" y="1499616"/>
                  </a:lnTo>
                  <a:lnTo>
                    <a:pt x="5966460" y="749808"/>
                  </a:lnTo>
                  <a:lnTo>
                    <a:pt x="5216652" y="0"/>
                  </a:lnTo>
                  <a:close/>
                </a:path>
              </a:pathLst>
            </a:custGeom>
            <a:solidFill>
              <a:srgbClr val="646D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11550529" y="1479648"/>
            <a:ext cx="233045" cy="3899535"/>
          </a:xfrm>
          <a:prstGeom prst="rect">
            <a:avLst/>
          </a:prstGeom>
        </p:spPr>
        <p:txBody>
          <a:bodyPr vert="vert270" wrap="square" lIns="0" tIns="22860" rIns="0" bIns="0" rtlCol="0">
            <a:spAutoFit/>
          </a:bodyPr>
          <a:lstStyle/>
          <a:p>
            <a:pPr marL="12700" marR="0" lvl="0" indent="0" defTabSz="914400" eaLnBrk="1" fontAlgn="auto" latinLnBrk="0" hangingPunct="1">
              <a:lnSpc>
                <a:spcPct val="100000"/>
              </a:lnSpc>
              <a:spcBef>
                <a:spcPts val="180"/>
              </a:spcBef>
              <a:spcAft>
                <a:spcPts val="0"/>
              </a:spcAft>
              <a:buClrTx/>
              <a:buSzTx/>
              <a:buFontTx/>
              <a:buNone/>
              <a:tabLst/>
              <a:defRPr/>
            </a:pPr>
            <a:r>
              <a:rPr kumimoji="0" sz="1200" b="0" i="0" u="none" strike="noStrike" kern="0" cap="none" spc="-140" normalizeH="0" baseline="0" noProof="0" dirty="0">
                <a:ln>
                  <a:noFill/>
                </a:ln>
                <a:solidFill>
                  <a:srgbClr val="FFFFFF"/>
                </a:solidFill>
                <a:effectLst/>
                <a:uLnTx/>
                <a:uFillTx/>
                <a:latin typeface="Arial Black"/>
                <a:cs typeface="Arial Black"/>
              </a:rPr>
              <a:t>SDIC</a:t>
            </a:r>
            <a:r>
              <a:rPr kumimoji="0" sz="1200" b="0" i="0" u="none" strike="noStrike" kern="0" cap="none" spc="-60" normalizeH="0" baseline="0" noProof="0" dirty="0">
                <a:ln>
                  <a:noFill/>
                </a:ln>
                <a:solidFill>
                  <a:srgbClr val="FFFFFF"/>
                </a:solidFill>
                <a:effectLst/>
                <a:uLnTx/>
                <a:uFillTx/>
                <a:latin typeface="Arial Black"/>
                <a:cs typeface="Arial Black"/>
              </a:rPr>
              <a:t> </a:t>
            </a:r>
            <a:r>
              <a:rPr kumimoji="0" sz="1200" b="0" i="0" u="none" strike="noStrike" kern="0" cap="none" spc="-120" normalizeH="0" baseline="0" noProof="0" dirty="0">
                <a:ln>
                  <a:noFill/>
                </a:ln>
                <a:solidFill>
                  <a:srgbClr val="FFFFFF"/>
                </a:solidFill>
                <a:effectLst/>
                <a:uLnTx/>
                <a:uFillTx/>
                <a:latin typeface="Arial Black"/>
                <a:cs typeface="Arial Black"/>
              </a:rPr>
              <a:t>COMMUNITY</a:t>
            </a:r>
            <a:r>
              <a:rPr kumimoji="0" sz="1200" b="0" i="0" u="none" strike="noStrike" kern="0" cap="none" spc="-45" normalizeH="0" baseline="0" noProof="0" dirty="0">
                <a:ln>
                  <a:noFill/>
                </a:ln>
                <a:solidFill>
                  <a:srgbClr val="FFFFFF"/>
                </a:solidFill>
                <a:effectLst/>
                <a:uLnTx/>
                <a:uFillTx/>
                <a:latin typeface="Arial Black"/>
                <a:cs typeface="Arial Black"/>
              </a:rPr>
              <a:t> </a:t>
            </a:r>
            <a:r>
              <a:rPr kumimoji="0" sz="1200" b="0" i="0" u="none" strike="noStrike" kern="0" cap="none" spc="-170" normalizeH="0" baseline="0" noProof="0" dirty="0">
                <a:ln>
                  <a:noFill/>
                </a:ln>
                <a:solidFill>
                  <a:srgbClr val="FFFFFF"/>
                </a:solidFill>
                <a:effectLst/>
                <a:uLnTx/>
                <a:uFillTx/>
                <a:latin typeface="Arial Black"/>
                <a:cs typeface="Arial Black"/>
              </a:rPr>
              <a:t>COLLEGES</a:t>
            </a:r>
            <a:r>
              <a:rPr kumimoji="0" sz="1200" b="0" i="0" u="none" strike="noStrike" kern="0" cap="none" spc="-25" normalizeH="0" baseline="0" noProof="0" dirty="0">
                <a:ln>
                  <a:noFill/>
                </a:ln>
                <a:solidFill>
                  <a:srgbClr val="FFFFFF"/>
                </a:solidFill>
                <a:effectLst/>
                <a:uLnTx/>
                <a:uFillTx/>
                <a:latin typeface="Arial Black"/>
                <a:cs typeface="Arial Black"/>
              </a:rPr>
              <a:t> </a:t>
            </a:r>
            <a:r>
              <a:rPr kumimoji="0" sz="1200" b="0" i="0" u="none" strike="noStrike" kern="0" cap="none" spc="-185" normalizeH="0" baseline="0" noProof="0" dirty="0">
                <a:ln>
                  <a:noFill/>
                </a:ln>
                <a:solidFill>
                  <a:srgbClr val="FFFFFF"/>
                </a:solidFill>
                <a:effectLst/>
                <a:uLnTx/>
                <a:uFillTx/>
                <a:latin typeface="Arial Black"/>
                <a:cs typeface="Arial Black"/>
              </a:rPr>
              <a:t>CAREER</a:t>
            </a:r>
            <a:r>
              <a:rPr kumimoji="0" sz="1200" b="0" i="0" u="none" strike="noStrike" kern="0" cap="none" spc="-55" normalizeH="0" baseline="0" noProof="0" dirty="0">
                <a:ln>
                  <a:noFill/>
                </a:ln>
                <a:solidFill>
                  <a:srgbClr val="FFFFFF"/>
                </a:solidFill>
                <a:effectLst/>
                <a:uLnTx/>
                <a:uFillTx/>
                <a:latin typeface="Arial Black"/>
                <a:cs typeface="Arial Black"/>
              </a:rPr>
              <a:t> </a:t>
            </a:r>
            <a:r>
              <a:rPr kumimoji="0" sz="1200" b="0" i="0" u="none" strike="noStrike" kern="0" cap="none" spc="-140" normalizeH="0" baseline="0" noProof="0" dirty="0">
                <a:ln>
                  <a:noFill/>
                </a:ln>
                <a:solidFill>
                  <a:srgbClr val="FFFFFF"/>
                </a:solidFill>
                <a:effectLst/>
                <a:uLnTx/>
                <a:uFillTx/>
                <a:latin typeface="Arial Black"/>
                <a:cs typeface="Arial Black"/>
              </a:rPr>
              <a:t>EDUCATION</a:t>
            </a:r>
            <a:r>
              <a:rPr kumimoji="0" sz="1200" b="0" i="0" u="none" strike="noStrike" kern="0" cap="none" spc="-70" normalizeH="0" baseline="0" noProof="0" dirty="0">
                <a:ln>
                  <a:noFill/>
                </a:ln>
                <a:solidFill>
                  <a:srgbClr val="FFFFFF"/>
                </a:solidFill>
                <a:effectLst/>
                <a:uLnTx/>
                <a:uFillTx/>
                <a:latin typeface="Arial Black"/>
                <a:cs typeface="Arial Black"/>
              </a:rPr>
              <a:t> </a:t>
            </a:r>
            <a:r>
              <a:rPr kumimoji="0" sz="1200" b="0" i="0" u="none" strike="noStrike" kern="0" cap="none" spc="325" normalizeH="0" baseline="0" noProof="0" dirty="0">
                <a:ln>
                  <a:noFill/>
                </a:ln>
                <a:solidFill>
                  <a:srgbClr val="FFFFFF"/>
                </a:solidFill>
                <a:effectLst/>
                <a:uLnTx/>
                <a:uFillTx/>
                <a:latin typeface="Arial Black"/>
                <a:cs typeface="Arial Black"/>
              </a:rPr>
              <a:t>|</a:t>
            </a:r>
            <a:r>
              <a:rPr kumimoji="0" sz="1200" b="0" i="0" u="none" strike="noStrike" kern="0" cap="none" spc="-60" normalizeH="0" baseline="0" noProof="0" dirty="0">
                <a:ln>
                  <a:noFill/>
                </a:ln>
                <a:solidFill>
                  <a:srgbClr val="FFFFFF"/>
                </a:solidFill>
                <a:effectLst/>
                <a:uLnTx/>
                <a:uFillTx/>
                <a:latin typeface="Arial Black"/>
                <a:cs typeface="Arial Black"/>
              </a:rPr>
              <a:t> </a:t>
            </a:r>
            <a:r>
              <a:rPr kumimoji="0" sz="1200" b="0" i="0" u="none" strike="noStrike" kern="0" cap="none" spc="-50" normalizeH="0" baseline="0" noProof="0" dirty="0">
                <a:ln>
                  <a:noFill/>
                </a:ln>
                <a:solidFill>
                  <a:srgbClr val="FFFFFF"/>
                </a:solidFill>
                <a:effectLst/>
                <a:uLnTx/>
                <a:uFillTx/>
                <a:latin typeface="Arial Black"/>
                <a:cs typeface="Arial Black"/>
              </a:rPr>
              <a:t>2</a:t>
            </a:r>
            <a:endParaRPr kumimoji="0" sz="12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19" name="object 19"/>
          <p:cNvSpPr txBox="1"/>
          <p:nvPr/>
        </p:nvSpPr>
        <p:spPr>
          <a:xfrm>
            <a:off x="78739" y="6567208"/>
            <a:ext cx="905510" cy="216535"/>
          </a:xfrm>
          <a:prstGeom prst="rect">
            <a:avLst/>
          </a:prstGeom>
        </p:spPr>
        <p:txBody>
          <a:bodyPr vert="horz" wrap="square" lIns="0" tIns="22860" rIns="0" bIns="0" rtlCol="0">
            <a:spAutoFit/>
          </a:bodyPr>
          <a:lstStyle/>
          <a:p>
            <a:pPr marL="12700" marR="0" lvl="0" indent="0" defTabSz="914400" eaLnBrk="1" fontAlgn="auto" latinLnBrk="0" hangingPunct="1">
              <a:lnSpc>
                <a:spcPct val="100000"/>
              </a:lnSpc>
              <a:spcBef>
                <a:spcPts val="180"/>
              </a:spcBef>
              <a:spcAft>
                <a:spcPts val="0"/>
              </a:spcAft>
              <a:buClrTx/>
              <a:buSzTx/>
              <a:buFontTx/>
              <a:buNone/>
              <a:tabLst/>
              <a:defRPr/>
            </a:pPr>
            <a:r>
              <a:rPr kumimoji="0" sz="1100" b="0" i="0" u="none" strike="noStrike" kern="0" cap="none" spc="-85" normalizeH="0" baseline="0" noProof="0" dirty="0">
                <a:ln>
                  <a:noFill/>
                </a:ln>
                <a:solidFill>
                  <a:srgbClr val="203066"/>
                </a:solidFill>
                <a:effectLst/>
                <a:uLnTx/>
                <a:uFillTx/>
                <a:latin typeface="Arial Black"/>
                <a:cs typeface="Arial Black"/>
              </a:rPr>
              <a:t>CareerEd.org</a:t>
            </a:r>
            <a:endParaRPr kumimoji="0" sz="11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16" name="object 16"/>
          <p:cNvSpPr txBox="1">
            <a:spLocks noGrp="1"/>
          </p:cNvSpPr>
          <p:nvPr>
            <p:ph type="title"/>
          </p:nvPr>
        </p:nvSpPr>
        <p:spPr>
          <a:xfrm>
            <a:off x="7643200" y="1085603"/>
            <a:ext cx="3048000" cy="1287780"/>
          </a:xfrm>
          <a:prstGeom prst="rect">
            <a:avLst/>
          </a:prstGeom>
        </p:spPr>
        <p:txBody>
          <a:bodyPr vert="horz" wrap="square" lIns="0" tIns="43815" rIns="0" bIns="0" rtlCol="0">
            <a:spAutoFit/>
          </a:bodyPr>
          <a:lstStyle/>
          <a:p>
            <a:pPr marL="12700" marR="5080">
              <a:lnSpc>
                <a:spcPts val="1939"/>
              </a:lnSpc>
              <a:spcBef>
                <a:spcPts val="345"/>
              </a:spcBef>
            </a:pPr>
            <a:r>
              <a:rPr sz="1800" b="0" spc="-100" dirty="0">
                <a:solidFill>
                  <a:srgbClr val="F6B31E"/>
                </a:solidFill>
                <a:latin typeface="Arial Black"/>
                <a:cs typeface="Arial Black"/>
              </a:rPr>
              <a:t>Transforming</a:t>
            </a:r>
            <a:r>
              <a:rPr sz="1800" b="0" spc="-135" dirty="0">
                <a:solidFill>
                  <a:srgbClr val="F6B31E"/>
                </a:solidFill>
                <a:latin typeface="Arial Black"/>
                <a:cs typeface="Arial Black"/>
              </a:rPr>
              <a:t> </a:t>
            </a:r>
            <a:r>
              <a:rPr sz="1800" b="0" spc="-20" dirty="0">
                <a:solidFill>
                  <a:srgbClr val="FFFFFF"/>
                </a:solidFill>
                <a:latin typeface="Lucida Sans Unicode"/>
                <a:cs typeface="Lucida Sans Unicode"/>
              </a:rPr>
              <a:t>the</a:t>
            </a:r>
            <a:r>
              <a:rPr sz="1800" b="0" spc="-85" dirty="0">
                <a:solidFill>
                  <a:srgbClr val="FFFFFF"/>
                </a:solidFill>
                <a:latin typeface="Lucida Sans Unicode"/>
                <a:cs typeface="Lucida Sans Unicode"/>
              </a:rPr>
              <a:t> </a:t>
            </a:r>
            <a:r>
              <a:rPr sz="1800" b="0" spc="-25" dirty="0">
                <a:solidFill>
                  <a:srgbClr val="FFFFFF"/>
                </a:solidFill>
                <a:latin typeface="Lucida Sans Unicode"/>
                <a:cs typeface="Lucida Sans Unicode"/>
              </a:rPr>
              <a:t>way </a:t>
            </a:r>
            <a:r>
              <a:rPr sz="1800" b="0" spc="-45" dirty="0">
                <a:solidFill>
                  <a:srgbClr val="FFFFFF"/>
                </a:solidFill>
                <a:latin typeface="Lucida Sans Unicode"/>
                <a:cs typeface="Lucida Sans Unicode"/>
              </a:rPr>
              <a:t>educators,</a:t>
            </a:r>
            <a:r>
              <a:rPr sz="1800" b="0" spc="-55" dirty="0">
                <a:solidFill>
                  <a:srgbClr val="FFFFFF"/>
                </a:solidFill>
                <a:latin typeface="Lucida Sans Unicode"/>
                <a:cs typeface="Lucida Sans Unicode"/>
              </a:rPr>
              <a:t> </a:t>
            </a:r>
            <a:r>
              <a:rPr sz="1800" b="0" spc="-60" dirty="0">
                <a:solidFill>
                  <a:srgbClr val="FFFFFF"/>
                </a:solidFill>
                <a:latin typeface="Lucida Sans Unicode"/>
                <a:cs typeface="Lucida Sans Unicode"/>
              </a:rPr>
              <a:t>industry,</a:t>
            </a:r>
            <a:r>
              <a:rPr sz="1800" b="0" spc="-80" dirty="0">
                <a:solidFill>
                  <a:srgbClr val="FFFFFF"/>
                </a:solidFill>
                <a:latin typeface="Lucida Sans Unicode"/>
                <a:cs typeface="Lucida Sans Unicode"/>
              </a:rPr>
              <a:t> </a:t>
            </a:r>
            <a:r>
              <a:rPr sz="1800" b="0" spc="-25" dirty="0">
                <a:solidFill>
                  <a:srgbClr val="FFFFFF"/>
                </a:solidFill>
                <a:latin typeface="Lucida Sans Unicode"/>
                <a:cs typeface="Lucida Sans Unicode"/>
              </a:rPr>
              <a:t>and </a:t>
            </a:r>
            <a:r>
              <a:rPr sz="1800" b="0" spc="-40" dirty="0">
                <a:solidFill>
                  <a:srgbClr val="FFFFFF"/>
                </a:solidFill>
                <a:latin typeface="Lucida Sans Unicode"/>
                <a:cs typeface="Lucida Sans Unicode"/>
              </a:rPr>
              <a:t>community</a:t>
            </a:r>
            <a:r>
              <a:rPr sz="1800" b="0" spc="-90" dirty="0">
                <a:solidFill>
                  <a:srgbClr val="FFFFFF"/>
                </a:solidFill>
                <a:latin typeface="Lucida Sans Unicode"/>
                <a:cs typeface="Lucida Sans Unicode"/>
              </a:rPr>
              <a:t> </a:t>
            </a:r>
            <a:r>
              <a:rPr sz="1800" b="0" spc="-10" dirty="0">
                <a:solidFill>
                  <a:srgbClr val="FFFFFF"/>
                </a:solidFill>
                <a:latin typeface="Lucida Sans Unicode"/>
                <a:cs typeface="Lucida Sans Unicode"/>
              </a:rPr>
              <a:t>partners </a:t>
            </a:r>
            <a:r>
              <a:rPr sz="1800" b="0" spc="-40" dirty="0">
                <a:solidFill>
                  <a:srgbClr val="FFFFFF"/>
                </a:solidFill>
                <a:latin typeface="Lucida Sans Unicode"/>
                <a:cs typeface="Lucida Sans Unicode"/>
              </a:rPr>
              <a:t>equitably</a:t>
            </a:r>
            <a:r>
              <a:rPr sz="1800" b="0" spc="-80" dirty="0">
                <a:solidFill>
                  <a:srgbClr val="FFFFFF"/>
                </a:solidFill>
                <a:latin typeface="Lucida Sans Unicode"/>
                <a:cs typeface="Lucida Sans Unicode"/>
              </a:rPr>
              <a:t> </a:t>
            </a:r>
            <a:r>
              <a:rPr sz="1800" b="0" spc="-30" dirty="0">
                <a:solidFill>
                  <a:srgbClr val="FFFFFF"/>
                </a:solidFill>
                <a:latin typeface="Lucida Sans Unicode"/>
                <a:cs typeface="Lucida Sans Unicode"/>
              </a:rPr>
              <a:t>advance</a:t>
            </a:r>
            <a:r>
              <a:rPr sz="1800" b="0" spc="-55" dirty="0">
                <a:solidFill>
                  <a:srgbClr val="FFFFFF"/>
                </a:solidFill>
                <a:latin typeface="Lucida Sans Unicode"/>
                <a:cs typeface="Lucida Sans Unicode"/>
              </a:rPr>
              <a:t> </a:t>
            </a:r>
            <a:r>
              <a:rPr sz="1800" b="0" spc="-30" dirty="0">
                <a:solidFill>
                  <a:srgbClr val="FFFFFF"/>
                </a:solidFill>
                <a:latin typeface="Lucida Sans Unicode"/>
                <a:cs typeface="Lucida Sans Unicode"/>
              </a:rPr>
              <a:t>economic </a:t>
            </a:r>
            <a:r>
              <a:rPr sz="1800" b="0" spc="-10" dirty="0">
                <a:solidFill>
                  <a:srgbClr val="FFFFFF"/>
                </a:solidFill>
                <a:latin typeface="Lucida Sans Unicode"/>
                <a:cs typeface="Lucida Sans Unicode"/>
              </a:rPr>
              <a:t>mobility.</a:t>
            </a:r>
            <a:endParaRPr sz="1800">
              <a:latin typeface="Lucida Sans Unicode"/>
              <a:cs typeface="Lucida Sans Unicode"/>
            </a:endParaRPr>
          </a:p>
        </p:txBody>
      </p:sp>
      <p:sp>
        <p:nvSpPr>
          <p:cNvPr id="17" name="object 17"/>
          <p:cNvSpPr txBox="1"/>
          <p:nvPr/>
        </p:nvSpPr>
        <p:spPr>
          <a:xfrm>
            <a:off x="6234338" y="3367945"/>
            <a:ext cx="4420235" cy="2768600"/>
          </a:xfrm>
          <a:prstGeom prst="rect">
            <a:avLst/>
          </a:prstGeom>
        </p:spPr>
        <p:txBody>
          <a:bodyPr vert="horz" wrap="square" lIns="0" tIns="43815" rIns="0" bIns="0" rtlCol="0">
            <a:spAutoFit/>
          </a:bodyPr>
          <a:lstStyle/>
          <a:p>
            <a:pPr marL="12700" marR="5080" lvl="0" indent="0" defTabSz="914400" eaLnBrk="1" fontAlgn="auto" latinLnBrk="0" hangingPunct="1">
              <a:lnSpc>
                <a:spcPts val="1939"/>
              </a:lnSpc>
              <a:spcBef>
                <a:spcPts val="345"/>
              </a:spcBef>
              <a:spcAft>
                <a:spcPts val="0"/>
              </a:spcAft>
              <a:buClrTx/>
              <a:buSzTx/>
              <a:buFontTx/>
              <a:buNone/>
              <a:tabLst/>
              <a:defRPr/>
            </a:pPr>
            <a:r>
              <a:rPr kumimoji="0" sz="1800" b="0" i="0" u="none" strike="noStrike" kern="0" cap="none" spc="-150" normalizeH="0" baseline="0" noProof="0" dirty="0">
                <a:ln>
                  <a:noFill/>
                </a:ln>
                <a:solidFill>
                  <a:srgbClr val="F6B31E"/>
                </a:solidFill>
                <a:effectLst/>
                <a:uLnTx/>
                <a:uFillTx/>
                <a:latin typeface="Arial Black"/>
                <a:cs typeface="Arial Black"/>
              </a:rPr>
              <a:t>The</a:t>
            </a:r>
            <a:r>
              <a:rPr kumimoji="0" sz="1800" b="0" i="0" u="none" strike="noStrike" kern="0" cap="none" spc="-130" normalizeH="0" baseline="0" noProof="0" dirty="0">
                <a:ln>
                  <a:noFill/>
                </a:ln>
                <a:solidFill>
                  <a:srgbClr val="F6B31E"/>
                </a:solidFill>
                <a:effectLst/>
                <a:uLnTx/>
                <a:uFillTx/>
                <a:latin typeface="Arial Black"/>
                <a:cs typeface="Arial Black"/>
              </a:rPr>
              <a:t> </a:t>
            </a:r>
            <a:r>
              <a:rPr kumimoji="0" sz="1800" b="0" i="0" u="none" strike="noStrike" kern="0" cap="none" spc="-155" normalizeH="0" baseline="0" noProof="0" dirty="0">
                <a:ln>
                  <a:noFill/>
                </a:ln>
                <a:solidFill>
                  <a:srgbClr val="F6B31E"/>
                </a:solidFill>
                <a:effectLst/>
                <a:uLnTx/>
                <a:uFillTx/>
                <a:latin typeface="Arial Black"/>
                <a:cs typeface="Arial Black"/>
              </a:rPr>
              <a:t>San</a:t>
            </a:r>
            <a:r>
              <a:rPr kumimoji="0" sz="1800" b="0" i="0" u="none" strike="noStrike" kern="0" cap="none" spc="-110" normalizeH="0" baseline="0" noProof="0" dirty="0">
                <a:ln>
                  <a:noFill/>
                </a:ln>
                <a:solidFill>
                  <a:srgbClr val="F6B31E"/>
                </a:solidFill>
                <a:effectLst/>
                <a:uLnTx/>
                <a:uFillTx/>
                <a:latin typeface="Arial Black"/>
                <a:cs typeface="Arial Black"/>
              </a:rPr>
              <a:t> </a:t>
            </a:r>
            <a:r>
              <a:rPr kumimoji="0" sz="1800" b="0" i="0" u="none" strike="noStrike" kern="0" cap="none" spc="-120" normalizeH="0" baseline="0" noProof="0" dirty="0">
                <a:ln>
                  <a:noFill/>
                </a:ln>
                <a:solidFill>
                  <a:srgbClr val="F6B31E"/>
                </a:solidFill>
                <a:effectLst/>
                <a:uLnTx/>
                <a:uFillTx/>
                <a:latin typeface="Arial Black"/>
                <a:cs typeface="Arial Black"/>
              </a:rPr>
              <a:t>Diego</a:t>
            </a:r>
            <a:r>
              <a:rPr kumimoji="0" sz="1800" b="0" i="0" u="none" strike="noStrike" kern="0" cap="none" spc="-125" normalizeH="0" baseline="0" noProof="0" dirty="0">
                <a:ln>
                  <a:noFill/>
                </a:ln>
                <a:solidFill>
                  <a:srgbClr val="F6B31E"/>
                </a:solidFill>
                <a:effectLst/>
                <a:uLnTx/>
                <a:uFillTx/>
                <a:latin typeface="Arial Black"/>
                <a:cs typeface="Arial Black"/>
              </a:rPr>
              <a:t> </a:t>
            </a:r>
            <a:r>
              <a:rPr kumimoji="0" sz="1800" b="0" i="0" u="none" strike="noStrike" kern="0" cap="none" spc="-260" normalizeH="0" baseline="0" noProof="0" dirty="0">
                <a:ln>
                  <a:noFill/>
                </a:ln>
                <a:solidFill>
                  <a:srgbClr val="F6B31E"/>
                </a:solidFill>
                <a:effectLst/>
                <a:uLnTx/>
                <a:uFillTx/>
                <a:latin typeface="Arial Black"/>
                <a:cs typeface="Arial Black"/>
              </a:rPr>
              <a:t>&amp;</a:t>
            </a:r>
            <a:r>
              <a:rPr kumimoji="0" sz="1800" b="0" i="0" u="none" strike="noStrike" kern="0" cap="none" spc="-110" normalizeH="0" baseline="0" noProof="0" dirty="0">
                <a:ln>
                  <a:noFill/>
                </a:ln>
                <a:solidFill>
                  <a:srgbClr val="F6B31E"/>
                </a:solidFill>
                <a:effectLst/>
                <a:uLnTx/>
                <a:uFillTx/>
                <a:latin typeface="Arial Black"/>
                <a:cs typeface="Arial Black"/>
              </a:rPr>
              <a:t> </a:t>
            </a:r>
            <a:r>
              <a:rPr kumimoji="0" sz="1800" b="0" i="0" u="none" strike="noStrike" kern="0" cap="none" spc="-80" normalizeH="0" baseline="0" noProof="0" dirty="0">
                <a:ln>
                  <a:noFill/>
                </a:ln>
                <a:solidFill>
                  <a:srgbClr val="F6B31E"/>
                </a:solidFill>
                <a:effectLst/>
                <a:uLnTx/>
                <a:uFillTx/>
                <a:latin typeface="Arial Black"/>
                <a:cs typeface="Arial Black"/>
              </a:rPr>
              <a:t>Imperial</a:t>
            </a:r>
            <a:r>
              <a:rPr kumimoji="0" sz="1800" b="0" i="0" u="none" strike="noStrike" kern="0" cap="none" spc="-130" normalizeH="0" baseline="0" noProof="0" dirty="0">
                <a:ln>
                  <a:noFill/>
                </a:ln>
                <a:solidFill>
                  <a:srgbClr val="F6B31E"/>
                </a:solidFill>
                <a:effectLst/>
                <a:uLnTx/>
                <a:uFillTx/>
                <a:latin typeface="Arial Black"/>
                <a:cs typeface="Arial Black"/>
              </a:rPr>
              <a:t> </a:t>
            </a:r>
            <a:r>
              <a:rPr kumimoji="0" sz="1800" b="0" i="0" u="none" strike="noStrike" kern="0" cap="none" spc="-10" normalizeH="0" baseline="0" noProof="0" dirty="0">
                <a:ln>
                  <a:noFill/>
                </a:ln>
                <a:solidFill>
                  <a:srgbClr val="F6B31E"/>
                </a:solidFill>
                <a:effectLst/>
                <a:uLnTx/>
                <a:uFillTx/>
                <a:latin typeface="Arial Black"/>
                <a:cs typeface="Arial Black"/>
              </a:rPr>
              <a:t>Counties </a:t>
            </a:r>
            <a:r>
              <a:rPr kumimoji="0" sz="1800" b="0" i="0" u="none" strike="noStrike" kern="0" cap="none" spc="-75" normalizeH="0" baseline="0" noProof="0" dirty="0">
                <a:ln>
                  <a:noFill/>
                </a:ln>
                <a:solidFill>
                  <a:srgbClr val="F6B31E"/>
                </a:solidFill>
                <a:effectLst/>
                <a:uLnTx/>
                <a:uFillTx/>
                <a:latin typeface="Arial Black"/>
                <a:cs typeface="Arial Black"/>
              </a:rPr>
              <a:t>Community</a:t>
            </a:r>
            <a:r>
              <a:rPr kumimoji="0" sz="1800" b="0" i="0" u="none" strike="noStrike" kern="0" cap="none" spc="-95" normalizeH="0" baseline="0" noProof="0" dirty="0">
                <a:ln>
                  <a:noFill/>
                </a:ln>
                <a:solidFill>
                  <a:srgbClr val="F6B31E"/>
                </a:solidFill>
                <a:effectLst/>
                <a:uLnTx/>
                <a:uFillTx/>
                <a:latin typeface="Arial Black"/>
                <a:cs typeface="Arial Black"/>
              </a:rPr>
              <a:t> </a:t>
            </a:r>
            <a:r>
              <a:rPr kumimoji="0" sz="1800" b="0" i="0" u="none" strike="noStrike" kern="0" cap="none" spc="-150" normalizeH="0" baseline="0" noProof="0" dirty="0">
                <a:ln>
                  <a:noFill/>
                </a:ln>
                <a:solidFill>
                  <a:srgbClr val="F6B31E"/>
                </a:solidFill>
                <a:effectLst/>
                <a:uLnTx/>
                <a:uFillTx/>
                <a:latin typeface="Arial Black"/>
                <a:cs typeface="Arial Black"/>
              </a:rPr>
              <a:t>Colleges</a:t>
            </a:r>
            <a:r>
              <a:rPr kumimoji="0" sz="1800" b="0" i="0" u="none" strike="noStrike" kern="0" cap="none" spc="-120" normalizeH="0" baseline="0" noProof="0" dirty="0">
                <a:ln>
                  <a:noFill/>
                </a:ln>
                <a:solidFill>
                  <a:srgbClr val="F6B31E"/>
                </a:solidFill>
                <a:effectLst/>
                <a:uLnTx/>
                <a:uFillTx/>
                <a:latin typeface="Arial Black"/>
                <a:cs typeface="Arial Black"/>
              </a:rPr>
              <a:t> </a:t>
            </a:r>
            <a:r>
              <a:rPr kumimoji="0" sz="1800" b="0" i="0" u="none" strike="noStrike" kern="0" cap="none" spc="-10" normalizeH="0" baseline="0" noProof="0" dirty="0">
                <a:ln>
                  <a:noFill/>
                </a:ln>
                <a:solidFill>
                  <a:srgbClr val="F6B31E"/>
                </a:solidFill>
                <a:effectLst/>
                <a:uLnTx/>
                <a:uFillTx/>
                <a:latin typeface="Arial Black"/>
                <a:cs typeface="Arial Black"/>
              </a:rPr>
              <a:t>Regional </a:t>
            </a:r>
            <a:r>
              <a:rPr kumimoji="0" sz="1800" b="0" i="0" u="none" strike="noStrike" kern="0" cap="none" spc="-85" normalizeH="0" baseline="0" noProof="0" dirty="0">
                <a:ln>
                  <a:noFill/>
                </a:ln>
                <a:solidFill>
                  <a:srgbClr val="F6B31E"/>
                </a:solidFill>
                <a:effectLst/>
                <a:uLnTx/>
                <a:uFillTx/>
                <a:latin typeface="Arial Black"/>
                <a:cs typeface="Arial Black"/>
              </a:rPr>
              <a:t>Consortium</a:t>
            </a:r>
            <a:r>
              <a:rPr kumimoji="0" sz="1800" b="0" i="0" u="none" strike="noStrike" kern="0" cap="none" spc="-110" normalizeH="0" baseline="0" noProof="0" dirty="0">
                <a:ln>
                  <a:noFill/>
                </a:ln>
                <a:solidFill>
                  <a:srgbClr val="F6B31E"/>
                </a:solidFill>
                <a:effectLst/>
                <a:uLnTx/>
                <a:uFillTx/>
                <a:latin typeface="Arial Black"/>
                <a:cs typeface="Arial Black"/>
              </a:rPr>
              <a:t> </a:t>
            </a:r>
            <a:r>
              <a:rPr kumimoji="0" sz="1800" b="0" i="0" u="none" strike="noStrike" kern="0" cap="none" spc="-215" normalizeH="0" baseline="0" noProof="0" dirty="0">
                <a:ln>
                  <a:noFill/>
                </a:ln>
                <a:solidFill>
                  <a:srgbClr val="F6B31E"/>
                </a:solidFill>
                <a:effectLst/>
                <a:uLnTx/>
                <a:uFillTx/>
                <a:latin typeface="Arial Black"/>
                <a:cs typeface="Arial Black"/>
              </a:rPr>
              <a:t>(SDICCC</a:t>
            </a:r>
            <a:r>
              <a:rPr kumimoji="0" sz="1800" b="0" i="0" u="none" strike="noStrike" kern="0" cap="none" spc="-95" normalizeH="0" baseline="0" noProof="0" dirty="0">
                <a:ln>
                  <a:noFill/>
                </a:ln>
                <a:solidFill>
                  <a:srgbClr val="F6B31E"/>
                </a:solidFill>
                <a:effectLst/>
                <a:uLnTx/>
                <a:uFillTx/>
                <a:latin typeface="Arial Black"/>
                <a:cs typeface="Arial Black"/>
              </a:rPr>
              <a:t> </a:t>
            </a:r>
            <a:r>
              <a:rPr kumimoji="0" sz="1800" b="0" i="0" u="none" strike="noStrike" kern="0" cap="none" spc="-200" normalizeH="0" baseline="0" noProof="0" dirty="0">
                <a:ln>
                  <a:noFill/>
                </a:ln>
                <a:solidFill>
                  <a:srgbClr val="F6B31E"/>
                </a:solidFill>
                <a:effectLst/>
                <a:uLnTx/>
                <a:uFillTx/>
                <a:latin typeface="Arial Black"/>
                <a:cs typeface="Arial Black"/>
              </a:rPr>
              <a:t>RC)</a:t>
            </a:r>
            <a:r>
              <a:rPr kumimoji="0" sz="1800" b="0" i="0" u="none" strike="noStrike" kern="0" cap="none" spc="-100" normalizeH="0" baseline="0" noProof="0" dirty="0">
                <a:ln>
                  <a:noFill/>
                </a:ln>
                <a:solidFill>
                  <a:srgbClr val="F6B31E"/>
                </a:solidFill>
                <a:effectLst/>
                <a:uLnTx/>
                <a:uFillTx/>
                <a:latin typeface="Arial Black"/>
                <a:cs typeface="Arial Black"/>
              </a:rPr>
              <a:t> </a:t>
            </a:r>
            <a:r>
              <a:rPr kumimoji="0" sz="1800" b="0" i="0" u="none" strike="noStrike" kern="0" cap="none" spc="-10" normalizeH="0" baseline="0" noProof="0" dirty="0">
                <a:ln>
                  <a:noFill/>
                </a:ln>
                <a:solidFill>
                  <a:srgbClr val="FFFFFF"/>
                </a:solidFill>
                <a:effectLst/>
                <a:uLnTx/>
                <a:uFillTx/>
                <a:latin typeface="Lucida Sans Unicode"/>
                <a:cs typeface="Lucida Sans Unicode"/>
              </a:rPr>
              <a:t>provides </a:t>
            </a:r>
            <a:r>
              <a:rPr kumimoji="0" sz="1800" b="0" i="0" u="none" strike="noStrike" kern="0" cap="none" spc="-35" normalizeH="0" baseline="0" noProof="0" dirty="0">
                <a:ln>
                  <a:noFill/>
                </a:ln>
                <a:solidFill>
                  <a:srgbClr val="FFFFFF"/>
                </a:solidFill>
                <a:effectLst/>
                <a:uLnTx/>
                <a:uFillTx/>
                <a:latin typeface="Lucida Sans Unicode"/>
                <a:cs typeface="Lucida Sans Unicode"/>
              </a:rPr>
              <a:t>leadership</a:t>
            </a:r>
            <a:r>
              <a:rPr kumimoji="0" sz="1800" b="0" i="0" u="none" strike="noStrike" kern="0" cap="none" spc="-105" normalizeH="0" baseline="0" noProof="0" dirty="0">
                <a:ln>
                  <a:noFill/>
                </a:ln>
                <a:solidFill>
                  <a:srgbClr val="FFFFFF"/>
                </a:solidFill>
                <a:effectLst/>
                <a:uLnTx/>
                <a:uFillTx/>
                <a:latin typeface="Lucida Sans Unicode"/>
                <a:cs typeface="Lucida Sans Unicode"/>
              </a:rPr>
              <a:t> </a:t>
            </a:r>
            <a:r>
              <a:rPr kumimoji="0" sz="1800" b="0" i="0" u="none" strike="noStrike" kern="0" cap="none" spc="-30" normalizeH="0" baseline="0" noProof="0" dirty="0">
                <a:ln>
                  <a:noFill/>
                </a:ln>
                <a:solidFill>
                  <a:srgbClr val="FFFFFF"/>
                </a:solidFill>
                <a:effectLst/>
                <a:uLnTx/>
                <a:uFillTx/>
                <a:latin typeface="Lucida Sans Unicode"/>
                <a:cs typeface="Lucida Sans Unicode"/>
              </a:rPr>
              <a:t>and</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50" normalizeH="0" baseline="0" noProof="0" dirty="0">
                <a:ln>
                  <a:noFill/>
                </a:ln>
                <a:solidFill>
                  <a:srgbClr val="FFFFFF"/>
                </a:solidFill>
                <a:effectLst/>
                <a:uLnTx/>
                <a:uFillTx/>
                <a:latin typeface="Lucida Sans Unicode"/>
                <a:cs typeface="Lucida Sans Unicode"/>
              </a:rPr>
              <a:t>guidance</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on</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10" normalizeH="0" baseline="0" noProof="0" dirty="0">
                <a:ln>
                  <a:noFill/>
                </a:ln>
                <a:solidFill>
                  <a:srgbClr val="FFFFFF"/>
                </a:solidFill>
                <a:effectLst/>
                <a:uLnTx/>
                <a:uFillTx/>
                <a:latin typeface="Lucida Sans Unicode"/>
                <a:cs typeface="Lucida Sans Unicode"/>
              </a:rPr>
              <a:t>regional </a:t>
            </a:r>
            <a:r>
              <a:rPr kumimoji="0" sz="1800" b="0" i="0" u="none" strike="noStrike" kern="0" cap="none" spc="-25" normalizeH="0" baseline="0" noProof="0" dirty="0">
                <a:ln>
                  <a:noFill/>
                </a:ln>
                <a:solidFill>
                  <a:srgbClr val="FFFFFF"/>
                </a:solidFill>
                <a:effectLst/>
                <a:uLnTx/>
                <a:uFillTx/>
                <a:latin typeface="Lucida Sans Unicode"/>
                <a:cs typeface="Lucida Sans Unicode"/>
              </a:rPr>
              <a:t>career</a:t>
            </a:r>
            <a:r>
              <a:rPr kumimoji="0" sz="1800" b="0" i="0" u="none" strike="noStrike" kern="0" cap="none" spc="-70" normalizeH="0" baseline="0" noProof="0" dirty="0">
                <a:ln>
                  <a:noFill/>
                </a:ln>
                <a:solidFill>
                  <a:srgbClr val="FFFFFF"/>
                </a:solidFill>
                <a:effectLst/>
                <a:uLnTx/>
                <a:uFillTx/>
                <a:latin typeface="Lucida Sans Unicode"/>
                <a:cs typeface="Lucida Sans Unicode"/>
              </a:rPr>
              <a:t> </a:t>
            </a:r>
            <a:r>
              <a:rPr kumimoji="0" sz="1800" b="0" i="0" u="none" strike="noStrike" kern="0" cap="none" spc="-35" normalizeH="0" baseline="0" noProof="0" dirty="0">
                <a:ln>
                  <a:noFill/>
                </a:ln>
                <a:solidFill>
                  <a:srgbClr val="FFFFFF"/>
                </a:solidFill>
                <a:effectLst/>
                <a:uLnTx/>
                <a:uFillTx/>
                <a:latin typeface="Lucida Sans Unicode"/>
                <a:cs typeface="Lucida Sans Unicode"/>
              </a:rPr>
              <a:t>education</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50" normalizeH="0" baseline="0" noProof="0" dirty="0">
                <a:ln>
                  <a:noFill/>
                </a:ln>
                <a:solidFill>
                  <a:srgbClr val="FFFFFF"/>
                </a:solidFill>
                <a:effectLst/>
                <a:uLnTx/>
                <a:uFillTx/>
                <a:latin typeface="Lucida Sans Unicode"/>
                <a:cs typeface="Lucida Sans Unicode"/>
              </a:rPr>
              <a:t>initiatives</a:t>
            </a:r>
            <a:r>
              <a:rPr kumimoji="0" sz="1800" b="0" i="0" u="none" strike="noStrike" kern="0" cap="none" spc="-105" normalizeH="0" baseline="0" noProof="0" dirty="0">
                <a:ln>
                  <a:noFill/>
                </a:ln>
                <a:solidFill>
                  <a:srgbClr val="FFFFFF"/>
                </a:solidFill>
                <a:effectLst/>
                <a:uLnTx/>
                <a:uFillTx/>
                <a:latin typeface="Lucida Sans Unicode"/>
                <a:cs typeface="Lucida Sans Unicode"/>
              </a:rPr>
              <a:t> </a:t>
            </a:r>
            <a:r>
              <a:rPr kumimoji="0" sz="1800" b="0" i="0" u="none" strike="noStrike" kern="0" cap="none" spc="-25" normalizeH="0" baseline="0" noProof="0" dirty="0">
                <a:ln>
                  <a:noFill/>
                </a:ln>
                <a:solidFill>
                  <a:srgbClr val="FFFFFF"/>
                </a:solidFill>
                <a:effectLst/>
                <a:uLnTx/>
                <a:uFillTx/>
                <a:latin typeface="Lucida Sans Unicode"/>
                <a:cs typeface="Lucida Sans Unicode"/>
              </a:rPr>
              <a:t>that</a:t>
            </a:r>
            <a:r>
              <a:rPr kumimoji="0" sz="1800" b="0" i="0" u="none" strike="noStrike" kern="0" cap="none" spc="-90" normalizeH="0" baseline="0" noProof="0" dirty="0">
                <a:ln>
                  <a:noFill/>
                </a:ln>
                <a:solidFill>
                  <a:srgbClr val="FFFFFF"/>
                </a:solidFill>
                <a:effectLst/>
                <a:uLnTx/>
                <a:uFillTx/>
                <a:latin typeface="Lucida Sans Unicode"/>
                <a:cs typeface="Lucida Sans Unicode"/>
              </a:rPr>
              <a:t> </a:t>
            </a:r>
            <a:r>
              <a:rPr kumimoji="0" sz="1800" b="0" i="0" u="none" strike="noStrike" kern="0" cap="none" spc="-25" normalizeH="0" baseline="0" noProof="0" dirty="0">
                <a:ln>
                  <a:noFill/>
                </a:ln>
                <a:solidFill>
                  <a:srgbClr val="FFFFFF"/>
                </a:solidFill>
                <a:effectLst/>
                <a:uLnTx/>
                <a:uFillTx/>
                <a:latin typeface="Lucida Sans Unicode"/>
                <a:cs typeface="Lucida Sans Unicode"/>
              </a:rPr>
              <a:t>serve</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25" normalizeH="0" baseline="0" noProof="0" dirty="0">
                <a:ln>
                  <a:noFill/>
                </a:ln>
                <a:solidFill>
                  <a:srgbClr val="FFFFFF"/>
                </a:solidFill>
                <a:effectLst/>
                <a:uLnTx/>
                <a:uFillTx/>
                <a:latin typeface="Lucida Sans Unicode"/>
                <a:cs typeface="Lucida Sans Unicode"/>
              </a:rPr>
              <a:t>its </a:t>
            </a:r>
            <a:r>
              <a:rPr kumimoji="0" sz="1800" b="0" i="0" u="none" strike="noStrike" kern="0" cap="none" spc="-20" normalizeH="0" baseline="0" noProof="0" dirty="0">
                <a:ln>
                  <a:noFill/>
                </a:ln>
                <a:solidFill>
                  <a:srgbClr val="FFFFFF"/>
                </a:solidFill>
                <a:effectLst/>
                <a:uLnTx/>
                <a:uFillTx/>
                <a:latin typeface="Lucida Sans Unicode"/>
                <a:cs typeface="Lucida Sans Unicode"/>
              </a:rPr>
              <a:t>members</a:t>
            </a:r>
            <a:r>
              <a:rPr kumimoji="0" sz="1800" b="0" i="0" u="none" strike="noStrike" kern="0" cap="none" spc="-90"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and</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50" normalizeH="0" baseline="0" noProof="0" dirty="0">
                <a:ln>
                  <a:noFill/>
                </a:ln>
                <a:solidFill>
                  <a:srgbClr val="FFFFFF"/>
                </a:solidFill>
                <a:effectLst/>
                <a:uLnTx/>
                <a:uFillTx/>
                <a:latin typeface="Lucida Sans Unicode"/>
                <a:cs typeface="Lucida Sans Unicode"/>
              </a:rPr>
              <a:t>stakeholders.</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35" normalizeH="0" baseline="0" noProof="0" dirty="0">
                <a:ln>
                  <a:noFill/>
                </a:ln>
                <a:solidFill>
                  <a:srgbClr val="FFFFFF"/>
                </a:solidFill>
                <a:effectLst/>
                <a:uLnTx/>
                <a:uFillTx/>
                <a:latin typeface="Lucida Sans Unicode"/>
                <a:cs typeface="Lucida Sans Unicode"/>
              </a:rPr>
              <a:t>Driven</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60" normalizeH="0" baseline="0" noProof="0" dirty="0">
                <a:ln>
                  <a:noFill/>
                </a:ln>
                <a:solidFill>
                  <a:srgbClr val="FFFFFF"/>
                </a:solidFill>
                <a:effectLst/>
                <a:uLnTx/>
                <a:uFillTx/>
                <a:latin typeface="Lucida Sans Unicode"/>
                <a:cs typeface="Lucida Sans Unicode"/>
              </a:rPr>
              <a:t>by</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25" normalizeH="0" baseline="0" noProof="0" dirty="0">
                <a:ln>
                  <a:noFill/>
                </a:ln>
                <a:solidFill>
                  <a:srgbClr val="FFFFFF"/>
                </a:solidFill>
                <a:effectLst/>
                <a:uLnTx/>
                <a:uFillTx/>
                <a:latin typeface="Lucida Sans Unicode"/>
                <a:cs typeface="Lucida Sans Unicode"/>
              </a:rPr>
              <a:t>an </a:t>
            </a:r>
            <a:r>
              <a:rPr kumimoji="0" sz="1800" b="0" i="0" u="none" strike="noStrike" kern="0" cap="none" spc="-35" normalizeH="0" baseline="0" noProof="0" dirty="0">
                <a:ln>
                  <a:noFill/>
                </a:ln>
                <a:solidFill>
                  <a:srgbClr val="FFFFFF"/>
                </a:solidFill>
                <a:effectLst/>
                <a:uLnTx/>
                <a:uFillTx/>
                <a:latin typeface="Lucida Sans Unicode"/>
                <a:cs typeface="Lucida Sans Unicode"/>
              </a:rPr>
              <a:t>equity</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50" normalizeH="0" baseline="0" noProof="0" dirty="0">
                <a:ln>
                  <a:noFill/>
                </a:ln>
                <a:solidFill>
                  <a:srgbClr val="FFFFFF"/>
                </a:solidFill>
                <a:effectLst/>
                <a:uLnTx/>
                <a:uFillTx/>
                <a:latin typeface="Lucida Sans Unicode"/>
                <a:cs typeface="Lucida Sans Unicode"/>
              </a:rPr>
              <a:t>framework,</a:t>
            </a:r>
            <a:r>
              <a:rPr kumimoji="0" sz="1800" b="0" i="0" u="none" strike="noStrike" kern="0" cap="none" spc="-75" normalizeH="0" baseline="0" noProof="0" dirty="0">
                <a:ln>
                  <a:noFill/>
                </a:ln>
                <a:solidFill>
                  <a:srgbClr val="FFFFFF"/>
                </a:solidFill>
                <a:effectLst/>
                <a:uLnTx/>
                <a:uFillTx/>
                <a:latin typeface="Lucida Sans Unicode"/>
                <a:cs typeface="Lucida Sans Unicode"/>
              </a:rPr>
              <a:t> </a:t>
            </a:r>
            <a:r>
              <a:rPr kumimoji="0" sz="1800" b="0" i="0" u="none" strike="noStrike" kern="0" cap="none" spc="0" normalizeH="0" baseline="0" noProof="0" dirty="0">
                <a:ln>
                  <a:noFill/>
                </a:ln>
                <a:solidFill>
                  <a:srgbClr val="FFFFFF"/>
                </a:solidFill>
                <a:effectLst/>
                <a:uLnTx/>
                <a:uFillTx/>
                <a:latin typeface="Lucida Sans Unicode"/>
                <a:cs typeface="Lucida Sans Unicode"/>
              </a:rPr>
              <a:t>we</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40" normalizeH="0" baseline="0" noProof="0" dirty="0">
                <a:ln>
                  <a:noFill/>
                </a:ln>
                <a:solidFill>
                  <a:srgbClr val="FFFFFF"/>
                </a:solidFill>
                <a:effectLst/>
                <a:uLnTx/>
                <a:uFillTx/>
                <a:latin typeface="Lucida Sans Unicode"/>
                <a:cs typeface="Lucida Sans Unicode"/>
              </a:rPr>
              <a:t>collaborate</a:t>
            </a:r>
            <a:r>
              <a:rPr kumimoji="0" sz="1800" b="0" i="0" u="none" strike="noStrike" kern="0" cap="none" spc="-80"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with </a:t>
            </a:r>
            <a:r>
              <a:rPr kumimoji="0" sz="1800" b="0" i="0" u="none" strike="noStrike" kern="0" cap="none" spc="-45" normalizeH="0" baseline="0" noProof="0" dirty="0">
                <a:ln>
                  <a:noFill/>
                </a:ln>
                <a:solidFill>
                  <a:srgbClr val="FFFFFF"/>
                </a:solidFill>
                <a:effectLst/>
                <a:uLnTx/>
                <a:uFillTx/>
                <a:latin typeface="Lucida Sans Unicode"/>
                <a:cs typeface="Lucida Sans Unicode"/>
              </a:rPr>
              <a:t>educators,</a:t>
            </a:r>
            <a:r>
              <a:rPr kumimoji="0" sz="1800" b="0" i="0" u="none" strike="noStrike" kern="0" cap="none" spc="-60" normalizeH="0" baseline="0" noProof="0" dirty="0">
                <a:ln>
                  <a:noFill/>
                </a:ln>
                <a:solidFill>
                  <a:srgbClr val="FFFFFF"/>
                </a:solidFill>
                <a:effectLst/>
                <a:uLnTx/>
                <a:uFillTx/>
                <a:latin typeface="Lucida Sans Unicode"/>
                <a:cs typeface="Lucida Sans Unicode"/>
              </a:rPr>
              <a:t> industry,</a:t>
            </a:r>
            <a:r>
              <a:rPr kumimoji="0" sz="1800" b="0" i="0" u="none" strike="noStrike" kern="0" cap="none" spc="-85" normalizeH="0" baseline="0" noProof="0" dirty="0">
                <a:ln>
                  <a:noFill/>
                </a:ln>
                <a:solidFill>
                  <a:srgbClr val="FFFFFF"/>
                </a:solidFill>
                <a:effectLst/>
                <a:uLnTx/>
                <a:uFillTx/>
                <a:latin typeface="Lucida Sans Unicode"/>
                <a:cs typeface="Lucida Sans Unicode"/>
              </a:rPr>
              <a:t> </a:t>
            </a:r>
            <a:r>
              <a:rPr kumimoji="0" sz="1800" b="0" i="0" u="none" strike="noStrike" kern="0" cap="none" spc="-40" normalizeH="0" baseline="0" noProof="0" dirty="0">
                <a:ln>
                  <a:noFill/>
                </a:ln>
                <a:solidFill>
                  <a:srgbClr val="FFFFFF"/>
                </a:solidFill>
                <a:effectLst/>
                <a:uLnTx/>
                <a:uFillTx/>
                <a:latin typeface="Lucida Sans Unicode"/>
                <a:cs typeface="Lucida Sans Unicode"/>
              </a:rPr>
              <a:t>community</a:t>
            </a:r>
            <a:r>
              <a:rPr kumimoji="0" sz="1800" b="0" i="0" u="none" strike="noStrike" kern="0" cap="none" spc="-80"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partners, </a:t>
            </a:r>
            <a:r>
              <a:rPr kumimoji="0" sz="1800" b="0" i="0" u="none" strike="noStrike" kern="0" cap="none" spc="-30" normalizeH="0" baseline="0" noProof="0" dirty="0">
                <a:ln>
                  <a:noFill/>
                </a:ln>
                <a:solidFill>
                  <a:srgbClr val="FFFFFF"/>
                </a:solidFill>
                <a:effectLst/>
                <a:uLnTx/>
                <a:uFillTx/>
                <a:latin typeface="Lucida Sans Unicode"/>
                <a:cs typeface="Lucida Sans Unicode"/>
              </a:rPr>
              <a:t>and</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40" normalizeH="0" baseline="0" noProof="0" dirty="0">
                <a:ln>
                  <a:noFill/>
                </a:ln>
                <a:solidFill>
                  <a:srgbClr val="FFFFFF"/>
                </a:solidFill>
                <a:effectLst/>
                <a:uLnTx/>
                <a:uFillTx/>
                <a:latin typeface="Lucida Sans Unicode"/>
                <a:cs typeface="Lucida Sans Unicode"/>
              </a:rPr>
              <a:t>students</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45" normalizeH="0" baseline="0" noProof="0" dirty="0">
                <a:ln>
                  <a:noFill/>
                </a:ln>
                <a:solidFill>
                  <a:srgbClr val="FFFFFF"/>
                </a:solidFill>
                <a:effectLst/>
                <a:uLnTx/>
                <a:uFillTx/>
                <a:latin typeface="Lucida Sans Unicode"/>
                <a:cs typeface="Lucida Sans Unicode"/>
              </a:rPr>
              <a:t>to</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40" normalizeH="0" baseline="0" noProof="0" dirty="0">
                <a:ln>
                  <a:noFill/>
                </a:ln>
                <a:solidFill>
                  <a:srgbClr val="FFFFFF"/>
                </a:solidFill>
                <a:effectLst/>
                <a:uLnTx/>
                <a:uFillTx/>
                <a:latin typeface="Lucida Sans Unicode"/>
                <a:cs typeface="Lucida Sans Unicode"/>
              </a:rPr>
              <a:t>develop</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0" normalizeH="0" baseline="0" noProof="0" dirty="0">
                <a:ln>
                  <a:noFill/>
                </a:ln>
                <a:solidFill>
                  <a:srgbClr val="FFFFFF"/>
                </a:solidFill>
                <a:effectLst/>
                <a:uLnTx/>
                <a:uFillTx/>
                <a:latin typeface="Lucida Sans Unicode"/>
                <a:cs typeface="Lucida Sans Unicode"/>
              </a:rPr>
              <a:t>a</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10" normalizeH="0" baseline="0" noProof="0" dirty="0">
                <a:ln>
                  <a:noFill/>
                </a:ln>
                <a:solidFill>
                  <a:srgbClr val="FFFFFF"/>
                </a:solidFill>
                <a:effectLst/>
                <a:uLnTx/>
                <a:uFillTx/>
                <a:latin typeface="Lucida Sans Unicode"/>
                <a:cs typeface="Lucida Sans Unicode"/>
              </a:rPr>
              <a:t>skilled </a:t>
            </a:r>
            <a:r>
              <a:rPr kumimoji="0" sz="1800" b="0" i="0" u="none" strike="noStrike" kern="0" cap="none" spc="-40" normalizeH="0" baseline="0" noProof="0" dirty="0">
                <a:ln>
                  <a:noFill/>
                </a:ln>
                <a:solidFill>
                  <a:srgbClr val="FFFFFF"/>
                </a:solidFill>
                <a:effectLst/>
                <a:uLnTx/>
                <a:uFillTx/>
                <a:latin typeface="Lucida Sans Unicode"/>
                <a:cs typeface="Lucida Sans Unicode"/>
              </a:rPr>
              <a:t>workforce</a:t>
            </a:r>
            <a:r>
              <a:rPr kumimoji="0" sz="1800" b="0" i="0" u="none" strike="noStrike" kern="0" cap="none" spc="-95"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and</a:t>
            </a:r>
            <a:r>
              <a:rPr kumimoji="0" sz="1800" b="0" i="0" u="none" strike="noStrike" kern="0" cap="none" spc="-110" normalizeH="0" baseline="0" noProof="0" dirty="0">
                <a:ln>
                  <a:noFill/>
                </a:ln>
                <a:solidFill>
                  <a:srgbClr val="FFFFFF"/>
                </a:solidFill>
                <a:effectLst/>
                <a:uLnTx/>
                <a:uFillTx/>
                <a:latin typeface="Lucida Sans Unicode"/>
                <a:cs typeface="Lucida Sans Unicode"/>
              </a:rPr>
              <a:t> </a:t>
            </a:r>
            <a:r>
              <a:rPr kumimoji="0" sz="1800" b="0" i="0" u="none" strike="noStrike" kern="0" cap="none" spc="-65" normalizeH="0" baseline="0" noProof="0" dirty="0">
                <a:ln>
                  <a:noFill/>
                </a:ln>
                <a:solidFill>
                  <a:srgbClr val="FFFFFF"/>
                </a:solidFill>
                <a:effectLst/>
                <a:uLnTx/>
                <a:uFillTx/>
                <a:latin typeface="Lucida Sans Unicode"/>
                <a:cs typeface="Lucida Sans Unicode"/>
              </a:rPr>
              <a:t>align</a:t>
            </a:r>
            <a:r>
              <a:rPr kumimoji="0" sz="1800" b="0" i="0" u="none" strike="noStrike" kern="0" cap="none" spc="-110" normalizeH="0" baseline="0" noProof="0" dirty="0">
                <a:ln>
                  <a:noFill/>
                </a:ln>
                <a:solidFill>
                  <a:srgbClr val="FFFFFF"/>
                </a:solidFill>
                <a:effectLst/>
                <a:uLnTx/>
                <a:uFillTx/>
                <a:latin typeface="Lucida Sans Unicode"/>
                <a:cs typeface="Lucida Sans Unicode"/>
              </a:rPr>
              <a:t> </a:t>
            </a:r>
            <a:r>
              <a:rPr kumimoji="0" sz="1800" b="0" i="0" u="none" strike="noStrike" kern="0" cap="none" spc="-45" normalizeH="0" baseline="0" noProof="0" dirty="0">
                <a:ln>
                  <a:noFill/>
                </a:ln>
                <a:solidFill>
                  <a:srgbClr val="FFFFFF"/>
                </a:solidFill>
                <a:effectLst/>
                <a:uLnTx/>
                <a:uFillTx/>
                <a:latin typeface="Lucida Sans Unicode"/>
                <a:cs typeface="Lucida Sans Unicode"/>
              </a:rPr>
              <a:t>to</a:t>
            </a:r>
            <a:r>
              <a:rPr kumimoji="0" sz="1800" b="0" i="0" u="none" strike="noStrike" kern="0" cap="none" spc="-105"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the</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30" normalizeH="0" baseline="0" noProof="0" dirty="0">
                <a:ln>
                  <a:noFill/>
                </a:ln>
                <a:solidFill>
                  <a:srgbClr val="FFFFFF"/>
                </a:solidFill>
                <a:effectLst/>
                <a:uLnTx/>
                <a:uFillTx/>
                <a:latin typeface="Lucida Sans Unicode"/>
                <a:cs typeface="Lucida Sans Unicode"/>
              </a:rPr>
              <a:t>future</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10" normalizeH="0" baseline="0" noProof="0" dirty="0">
                <a:ln>
                  <a:noFill/>
                </a:ln>
                <a:solidFill>
                  <a:srgbClr val="FFFFFF"/>
                </a:solidFill>
                <a:effectLst/>
                <a:uLnTx/>
                <a:uFillTx/>
                <a:latin typeface="Lucida Sans Unicode"/>
                <a:cs typeface="Lucida Sans Unicode"/>
              </a:rPr>
              <a:t>needs </a:t>
            </a:r>
            <a:r>
              <a:rPr kumimoji="0" sz="1800" b="0" i="0" u="none" strike="noStrike" kern="0" cap="none" spc="-35" normalizeH="0" baseline="0" noProof="0" dirty="0">
                <a:ln>
                  <a:noFill/>
                </a:ln>
                <a:solidFill>
                  <a:srgbClr val="FFFFFF"/>
                </a:solidFill>
                <a:effectLst/>
                <a:uLnTx/>
                <a:uFillTx/>
                <a:latin typeface="Lucida Sans Unicode"/>
                <a:cs typeface="Lucida Sans Unicode"/>
              </a:rPr>
              <a:t>of</a:t>
            </a:r>
            <a:r>
              <a:rPr kumimoji="0" sz="1800" b="0" i="0" u="none" strike="noStrike" kern="0" cap="none" spc="-105" normalizeH="0" baseline="0" noProof="0" dirty="0">
                <a:ln>
                  <a:noFill/>
                </a:ln>
                <a:solidFill>
                  <a:srgbClr val="FFFFFF"/>
                </a:solidFill>
                <a:effectLst/>
                <a:uLnTx/>
                <a:uFillTx/>
                <a:latin typeface="Lucida Sans Unicode"/>
                <a:cs typeface="Lucida Sans Unicode"/>
              </a:rPr>
              <a:t> </a:t>
            </a:r>
            <a:r>
              <a:rPr kumimoji="0" sz="1800" b="0" i="0" u="none" strike="noStrike" kern="0" cap="none" spc="-20" normalizeH="0" baseline="0" noProof="0" dirty="0">
                <a:ln>
                  <a:noFill/>
                </a:ln>
                <a:solidFill>
                  <a:srgbClr val="FFFFFF"/>
                </a:solidFill>
                <a:effectLst/>
                <a:uLnTx/>
                <a:uFillTx/>
                <a:latin typeface="Lucida Sans Unicode"/>
                <a:cs typeface="Lucida Sans Unicode"/>
              </a:rPr>
              <a:t>the</a:t>
            </a:r>
            <a:r>
              <a:rPr kumimoji="0" sz="1800" b="0" i="0" u="none" strike="noStrike" kern="0" cap="none" spc="-90" normalizeH="0" baseline="0" noProof="0" dirty="0">
                <a:ln>
                  <a:noFill/>
                </a:ln>
                <a:solidFill>
                  <a:srgbClr val="FFFFFF"/>
                </a:solidFill>
                <a:effectLst/>
                <a:uLnTx/>
                <a:uFillTx/>
                <a:latin typeface="Lucida Sans Unicode"/>
                <a:cs typeface="Lucida Sans Unicode"/>
              </a:rPr>
              <a:t> </a:t>
            </a:r>
            <a:r>
              <a:rPr kumimoji="0" sz="1800" b="0" i="0" u="none" strike="noStrike" kern="0" cap="none" spc="-55" normalizeH="0" baseline="0" noProof="0" dirty="0">
                <a:ln>
                  <a:noFill/>
                </a:ln>
                <a:solidFill>
                  <a:srgbClr val="FFFFFF"/>
                </a:solidFill>
                <a:effectLst/>
                <a:uLnTx/>
                <a:uFillTx/>
                <a:latin typeface="Lucida Sans Unicode"/>
                <a:cs typeface="Lucida Sans Unicode"/>
              </a:rPr>
              <a:t>regional</a:t>
            </a:r>
            <a:r>
              <a:rPr kumimoji="0" sz="1800" b="0" i="0" u="none" strike="noStrike" kern="0" cap="none" spc="-100" normalizeH="0" baseline="0" noProof="0" dirty="0">
                <a:ln>
                  <a:noFill/>
                </a:ln>
                <a:solidFill>
                  <a:srgbClr val="FFFFFF"/>
                </a:solidFill>
                <a:effectLst/>
                <a:uLnTx/>
                <a:uFillTx/>
                <a:latin typeface="Lucida Sans Unicode"/>
                <a:cs typeface="Lucida Sans Unicode"/>
              </a:rPr>
              <a:t> </a:t>
            </a:r>
            <a:r>
              <a:rPr kumimoji="0" sz="1800" b="0" i="0" u="none" strike="noStrike" kern="0" cap="none" spc="-10" normalizeH="0" baseline="0" noProof="0" dirty="0">
                <a:ln>
                  <a:noFill/>
                </a:ln>
                <a:solidFill>
                  <a:srgbClr val="FFFFFF"/>
                </a:solidFill>
                <a:effectLst/>
                <a:uLnTx/>
                <a:uFillTx/>
                <a:latin typeface="Lucida Sans Unicode"/>
                <a:cs typeface="Lucida Sans Unicode"/>
              </a:rPr>
              <a:t>ecosystem.</a:t>
            </a:r>
            <a:endParaRPr kumimoji="0" sz="1800" b="0" i="0" u="none" strike="noStrike" kern="0" cap="none" spc="0" normalizeH="0" baseline="0" noProof="0">
              <a:ln>
                <a:noFill/>
              </a:ln>
              <a:solidFill>
                <a:sysClr val="windowText" lastClr="000000"/>
              </a:solidFill>
              <a:effectLst/>
              <a:uLnTx/>
              <a:uFillTx/>
              <a:latin typeface="Lucida Sans Unicode"/>
              <a:cs typeface="Lucida Sans Unicode"/>
            </a:endParaRPr>
          </a:p>
        </p:txBody>
      </p:sp>
      <p:sp>
        <p:nvSpPr>
          <p:cNvPr id="18" name="object 18"/>
          <p:cNvSpPr txBox="1"/>
          <p:nvPr/>
        </p:nvSpPr>
        <p:spPr>
          <a:xfrm>
            <a:off x="2474466" y="3804950"/>
            <a:ext cx="3128010"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300" normalizeH="0" baseline="0" noProof="0" dirty="0">
                <a:ln>
                  <a:noFill/>
                </a:ln>
                <a:solidFill>
                  <a:srgbClr val="FFFFFF"/>
                </a:solidFill>
                <a:effectLst/>
                <a:uLnTx/>
                <a:uFillTx/>
                <a:latin typeface="Arial Black"/>
                <a:cs typeface="Arial Black"/>
              </a:rPr>
              <a:t>OUR</a:t>
            </a:r>
            <a:r>
              <a:rPr kumimoji="0" sz="3600" b="0" i="0" u="none" strike="noStrike" kern="0" cap="none" spc="-265" normalizeH="0" baseline="0" noProof="0" dirty="0">
                <a:ln>
                  <a:noFill/>
                </a:ln>
                <a:solidFill>
                  <a:srgbClr val="FFFFFF"/>
                </a:solidFill>
                <a:effectLst/>
                <a:uLnTx/>
                <a:uFillTx/>
                <a:latin typeface="Arial Black"/>
                <a:cs typeface="Arial Black"/>
              </a:rPr>
              <a:t> </a:t>
            </a:r>
            <a:r>
              <a:rPr kumimoji="0" sz="3600" b="0" i="0" u="none" strike="noStrike" kern="0" cap="none" spc="-300" normalizeH="0" baseline="0" noProof="0" dirty="0">
                <a:ln>
                  <a:noFill/>
                </a:ln>
                <a:solidFill>
                  <a:srgbClr val="FFFFFF"/>
                </a:solidFill>
                <a:effectLst/>
                <a:uLnTx/>
                <a:uFillTx/>
                <a:latin typeface="Arial Black"/>
                <a:cs typeface="Arial Black"/>
              </a:rPr>
              <a:t>MISSION</a:t>
            </a:r>
            <a:endParaRPr kumimoji="0" sz="3600" b="0" i="0" u="none" strike="noStrike" kern="0" cap="none" spc="0" normalizeH="0" baseline="0" noProof="0">
              <a:ln>
                <a:noFill/>
              </a:ln>
              <a:solidFill>
                <a:sysClr val="windowText" lastClr="000000"/>
              </a:solidFill>
              <a:effectLst/>
              <a:uLnTx/>
              <a:uFillTx/>
              <a:latin typeface="Arial Black"/>
              <a:cs typeface="Arial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9549" y="315592"/>
            <a:ext cx="11331717" cy="6094366"/>
            <a:chOff x="459549" y="315592"/>
            <a:chExt cx="11331717" cy="6094366"/>
          </a:xfrm>
        </p:grpSpPr>
        <p:pic>
          <p:nvPicPr>
            <p:cNvPr id="3" name="object 3"/>
            <p:cNvPicPr/>
            <p:nvPr/>
          </p:nvPicPr>
          <p:blipFill>
            <a:blip r:embed="rId2" cstate="print"/>
            <a:stretch>
              <a:fillRect/>
            </a:stretch>
          </p:blipFill>
          <p:spPr>
            <a:xfrm>
              <a:off x="459549" y="315592"/>
              <a:ext cx="11331717" cy="6094366"/>
            </a:xfrm>
            <a:prstGeom prst="rect">
              <a:avLst/>
            </a:prstGeom>
          </p:spPr>
        </p:pic>
        <p:sp>
          <p:nvSpPr>
            <p:cNvPr id="4" name="object 4"/>
            <p:cNvSpPr/>
            <p:nvPr/>
          </p:nvSpPr>
          <p:spPr>
            <a:xfrm>
              <a:off x="9875520" y="774192"/>
              <a:ext cx="1818639" cy="129539"/>
            </a:xfrm>
            <a:custGeom>
              <a:avLst/>
              <a:gdLst/>
              <a:ahLst/>
              <a:cxnLst/>
              <a:rect l="l" t="t" r="r" b="b"/>
              <a:pathLst>
                <a:path w="1818640" h="129540">
                  <a:moveTo>
                    <a:pt x="1818131" y="0"/>
                  </a:moveTo>
                  <a:lnTo>
                    <a:pt x="0" y="0"/>
                  </a:lnTo>
                  <a:lnTo>
                    <a:pt x="0" y="129539"/>
                  </a:lnTo>
                  <a:lnTo>
                    <a:pt x="1818131" y="129539"/>
                  </a:lnTo>
                  <a:lnTo>
                    <a:pt x="181813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a:spLocks noGrp="1"/>
          </p:cNvSpPr>
          <p:nvPr>
            <p:ph type="title"/>
          </p:nvPr>
        </p:nvSpPr>
        <p:spPr>
          <a:xfrm>
            <a:off x="3195066" y="261365"/>
            <a:ext cx="8112759" cy="399415"/>
          </a:xfrm>
          <a:prstGeom prst="rect">
            <a:avLst/>
          </a:prstGeom>
          <a:ln w="38100">
            <a:solidFill>
              <a:srgbClr val="001F5F"/>
            </a:solidFill>
          </a:ln>
        </p:spPr>
        <p:txBody>
          <a:bodyPr vert="horz" wrap="square" lIns="0" tIns="40005" rIns="0" bIns="0" rtlCol="0">
            <a:spAutoFit/>
          </a:bodyPr>
          <a:lstStyle/>
          <a:p>
            <a:pPr marL="90805">
              <a:lnSpc>
                <a:spcPct val="100000"/>
              </a:lnSpc>
              <a:spcBef>
                <a:spcPts val="315"/>
              </a:spcBef>
            </a:pPr>
            <a:r>
              <a:rPr sz="2000" b="0" dirty="0">
                <a:solidFill>
                  <a:srgbClr val="FFC000"/>
                </a:solidFill>
                <a:latin typeface="Arial Rounded MT Bold"/>
                <a:cs typeface="Arial Rounded MT Bold"/>
              </a:rPr>
              <a:t>SDICC</a:t>
            </a:r>
            <a:r>
              <a:rPr sz="2000" b="0" spc="-55" dirty="0">
                <a:solidFill>
                  <a:srgbClr val="FFC000"/>
                </a:solidFill>
                <a:latin typeface="Arial Rounded MT Bold"/>
                <a:cs typeface="Arial Rounded MT Bold"/>
              </a:rPr>
              <a:t> </a:t>
            </a:r>
            <a:r>
              <a:rPr sz="2000" b="0" dirty="0">
                <a:solidFill>
                  <a:srgbClr val="FFC000"/>
                </a:solidFill>
                <a:latin typeface="Arial Rounded MT Bold"/>
                <a:cs typeface="Arial Rounded MT Bold"/>
              </a:rPr>
              <a:t>RC</a:t>
            </a:r>
            <a:r>
              <a:rPr sz="2000" b="0" spc="-35" dirty="0">
                <a:solidFill>
                  <a:srgbClr val="FFC000"/>
                </a:solidFill>
                <a:latin typeface="Arial Rounded MT Bold"/>
                <a:cs typeface="Arial Rounded MT Bold"/>
              </a:rPr>
              <a:t> </a:t>
            </a:r>
            <a:r>
              <a:rPr sz="2000" b="0" dirty="0">
                <a:solidFill>
                  <a:srgbClr val="FFC000"/>
                </a:solidFill>
                <a:latin typeface="Arial Rounded MT Bold"/>
                <a:cs typeface="Arial Rounded MT Bold"/>
              </a:rPr>
              <a:t>Provides</a:t>
            </a:r>
            <a:r>
              <a:rPr sz="2000" b="0" spc="-60" dirty="0">
                <a:solidFill>
                  <a:srgbClr val="FFC000"/>
                </a:solidFill>
                <a:latin typeface="Arial Rounded MT Bold"/>
                <a:cs typeface="Arial Rounded MT Bold"/>
              </a:rPr>
              <a:t> </a:t>
            </a:r>
            <a:r>
              <a:rPr sz="2000" b="0" dirty="0">
                <a:solidFill>
                  <a:srgbClr val="FFC000"/>
                </a:solidFill>
                <a:latin typeface="Arial Rounded MT Bold"/>
                <a:cs typeface="Arial Rounded MT Bold"/>
              </a:rPr>
              <a:t>Support</a:t>
            </a:r>
            <a:r>
              <a:rPr sz="2000" b="0" spc="-55" dirty="0">
                <a:solidFill>
                  <a:srgbClr val="FFC000"/>
                </a:solidFill>
                <a:latin typeface="Arial Rounded MT Bold"/>
                <a:cs typeface="Arial Rounded MT Bold"/>
              </a:rPr>
              <a:t> </a:t>
            </a:r>
            <a:r>
              <a:rPr sz="2000" b="0" dirty="0">
                <a:solidFill>
                  <a:srgbClr val="FFC000"/>
                </a:solidFill>
                <a:latin typeface="Arial Rounded MT Bold"/>
                <a:cs typeface="Arial Rounded MT Bold"/>
              </a:rPr>
              <a:t>to</a:t>
            </a:r>
            <a:r>
              <a:rPr sz="2000" b="0" spc="-35" dirty="0">
                <a:solidFill>
                  <a:srgbClr val="FFC000"/>
                </a:solidFill>
                <a:latin typeface="Arial Rounded MT Bold"/>
                <a:cs typeface="Arial Rounded MT Bold"/>
              </a:rPr>
              <a:t> </a:t>
            </a:r>
            <a:r>
              <a:rPr sz="2000" b="0" dirty="0">
                <a:solidFill>
                  <a:srgbClr val="FFC000"/>
                </a:solidFill>
                <a:latin typeface="Arial Rounded MT Bold"/>
                <a:cs typeface="Arial Rounded MT Bold"/>
              </a:rPr>
              <a:t>Work</a:t>
            </a:r>
            <a:r>
              <a:rPr sz="2000" b="0" spc="-65" dirty="0">
                <a:solidFill>
                  <a:srgbClr val="FFC000"/>
                </a:solidFill>
                <a:latin typeface="Arial Rounded MT Bold"/>
                <a:cs typeface="Arial Rounded MT Bold"/>
              </a:rPr>
              <a:t> </a:t>
            </a:r>
            <a:r>
              <a:rPr sz="2000" b="0" dirty="0">
                <a:solidFill>
                  <a:srgbClr val="FFC000"/>
                </a:solidFill>
                <a:latin typeface="Arial Rounded MT Bold"/>
                <a:cs typeface="Arial Rounded MT Bold"/>
              </a:rPr>
              <a:t>Across</a:t>
            </a:r>
            <a:r>
              <a:rPr sz="2000" b="0" spc="-50" dirty="0">
                <a:solidFill>
                  <a:srgbClr val="FFC000"/>
                </a:solidFill>
                <a:latin typeface="Arial Rounded MT Bold"/>
                <a:cs typeface="Arial Rounded MT Bold"/>
              </a:rPr>
              <a:t> </a:t>
            </a:r>
            <a:r>
              <a:rPr sz="2000" b="0" dirty="0">
                <a:solidFill>
                  <a:srgbClr val="FFC000"/>
                </a:solidFill>
                <a:latin typeface="Arial Rounded MT Bold"/>
                <a:cs typeface="Arial Rounded MT Bold"/>
              </a:rPr>
              <a:t>This</a:t>
            </a:r>
            <a:r>
              <a:rPr sz="2000" b="0" spc="-50" dirty="0">
                <a:solidFill>
                  <a:srgbClr val="FFC000"/>
                </a:solidFill>
                <a:latin typeface="Arial Rounded MT Bold"/>
                <a:cs typeface="Arial Rounded MT Bold"/>
              </a:rPr>
              <a:t> </a:t>
            </a:r>
            <a:r>
              <a:rPr sz="2000" b="0" spc="-10" dirty="0">
                <a:solidFill>
                  <a:srgbClr val="FFC000"/>
                </a:solidFill>
                <a:latin typeface="Arial Rounded MT Bold"/>
                <a:cs typeface="Arial Rounded MT Bold"/>
              </a:rPr>
              <a:t>Continuum</a:t>
            </a:r>
            <a:endParaRPr sz="2000">
              <a:latin typeface="Arial Rounded MT Bold"/>
              <a:cs typeface="Arial Rounded MT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2192000" cy="6856730"/>
            <a:chOff x="0" y="1"/>
            <a:chExt cx="12192000" cy="6856730"/>
          </a:xfrm>
        </p:grpSpPr>
        <p:pic>
          <p:nvPicPr>
            <p:cNvPr id="3" name="object 3"/>
            <p:cNvPicPr/>
            <p:nvPr/>
          </p:nvPicPr>
          <p:blipFill>
            <a:blip r:embed="rId2" cstate="print"/>
            <a:stretch>
              <a:fillRect/>
            </a:stretch>
          </p:blipFill>
          <p:spPr>
            <a:xfrm>
              <a:off x="0" y="1"/>
              <a:ext cx="12192000" cy="6856208"/>
            </a:xfrm>
            <a:prstGeom prst="rect">
              <a:avLst/>
            </a:prstGeom>
          </p:spPr>
        </p:pic>
        <p:pic>
          <p:nvPicPr>
            <p:cNvPr id="4" name="object 4"/>
            <p:cNvPicPr/>
            <p:nvPr/>
          </p:nvPicPr>
          <p:blipFill>
            <a:blip r:embed="rId3" cstate="print"/>
            <a:stretch>
              <a:fillRect/>
            </a:stretch>
          </p:blipFill>
          <p:spPr>
            <a:xfrm>
              <a:off x="469773" y="207878"/>
              <a:ext cx="932329" cy="351416"/>
            </a:xfrm>
            <a:prstGeom prst="rect">
              <a:avLst/>
            </a:prstGeom>
          </p:spPr>
        </p:pic>
        <p:pic>
          <p:nvPicPr>
            <p:cNvPr id="5" name="object 5"/>
            <p:cNvPicPr/>
            <p:nvPr/>
          </p:nvPicPr>
          <p:blipFill>
            <a:blip r:embed="rId4" cstate="print"/>
            <a:stretch>
              <a:fillRect/>
            </a:stretch>
          </p:blipFill>
          <p:spPr>
            <a:xfrm>
              <a:off x="598931" y="681304"/>
              <a:ext cx="828339" cy="355003"/>
            </a:xfrm>
            <a:prstGeom prst="rect">
              <a:avLst/>
            </a:prstGeom>
          </p:spPr>
        </p:pic>
        <p:pic>
          <p:nvPicPr>
            <p:cNvPr id="6" name="object 6"/>
            <p:cNvPicPr/>
            <p:nvPr/>
          </p:nvPicPr>
          <p:blipFill>
            <a:blip r:embed="rId5" cstate="print"/>
            <a:stretch>
              <a:fillRect/>
            </a:stretch>
          </p:blipFill>
          <p:spPr>
            <a:xfrm>
              <a:off x="10295128" y="573638"/>
              <a:ext cx="921572" cy="107576"/>
            </a:xfrm>
            <a:prstGeom prst="rect">
              <a:avLst/>
            </a:prstGeom>
          </p:spPr>
        </p:pic>
        <p:pic>
          <p:nvPicPr>
            <p:cNvPr id="7" name="object 7"/>
            <p:cNvPicPr/>
            <p:nvPr/>
          </p:nvPicPr>
          <p:blipFill>
            <a:blip r:embed="rId6" cstate="print"/>
            <a:stretch>
              <a:fillRect/>
            </a:stretch>
          </p:blipFill>
          <p:spPr>
            <a:xfrm>
              <a:off x="4267327" y="1757009"/>
              <a:ext cx="731521" cy="505609"/>
            </a:xfrm>
            <a:prstGeom prst="rect">
              <a:avLst/>
            </a:prstGeom>
          </p:spPr>
        </p:pic>
        <p:pic>
          <p:nvPicPr>
            <p:cNvPr id="8" name="object 8"/>
            <p:cNvPicPr/>
            <p:nvPr/>
          </p:nvPicPr>
          <p:blipFill>
            <a:blip r:embed="rId7" cstate="print"/>
            <a:stretch>
              <a:fillRect/>
            </a:stretch>
          </p:blipFill>
          <p:spPr>
            <a:xfrm>
              <a:off x="5353811" y="1627887"/>
              <a:ext cx="1789356" cy="2223248"/>
            </a:xfrm>
            <a:prstGeom prst="rect">
              <a:avLst/>
            </a:prstGeom>
          </p:spPr>
        </p:pic>
        <p:pic>
          <p:nvPicPr>
            <p:cNvPr id="9" name="object 9"/>
            <p:cNvPicPr/>
            <p:nvPr/>
          </p:nvPicPr>
          <p:blipFill>
            <a:blip r:embed="rId8" cstate="print"/>
            <a:stretch>
              <a:fillRect/>
            </a:stretch>
          </p:blipFill>
          <p:spPr>
            <a:xfrm>
              <a:off x="18033" y="6034989"/>
              <a:ext cx="12156142" cy="781723"/>
            </a:xfrm>
            <a:prstGeom prst="rect">
              <a:avLst/>
            </a:prstGeom>
          </p:spPr>
        </p:pic>
      </p:grpSp>
      <p:sp>
        <p:nvSpPr>
          <p:cNvPr id="10" name="object 10"/>
          <p:cNvSpPr txBox="1"/>
          <p:nvPr/>
        </p:nvSpPr>
        <p:spPr>
          <a:xfrm>
            <a:off x="496569" y="550913"/>
            <a:ext cx="1033144" cy="1320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700" b="0" i="0" u="none" strike="noStrike" kern="0" cap="none" spc="55" normalizeH="0" baseline="0" noProof="0" dirty="0">
                <a:ln>
                  <a:noFill/>
                </a:ln>
                <a:solidFill>
                  <a:srgbClr val="35466E"/>
                </a:solidFill>
                <a:effectLst/>
                <a:uLnTx/>
                <a:uFillTx/>
                <a:latin typeface="Arial"/>
                <a:cs typeface="Arial"/>
              </a:rPr>
              <a:t>RffllD�Al</a:t>
            </a:r>
            <a:r>
              <a:rPr kumimoji="0" sz="700" b="0" i="0" u="none" strike="noStrike" kern="0" cap="none" spc="-20" normalizeH="0" baseline="0" noProof="0" dirty="0">
                <a:ln>
                  <a:noFill/>
                </a:ln>
                <a:solidFill>
                  <a:srgbClr val="35466E"/>
                </a:solidFill>
                <a:effectLst/>
                <a:uLnTx/>
                <a:uFillTx/>
                <a:latin typeface="Arial"/>
                <a:cs typeface="Arial"/>
              </a:rPr>
              <a:t> </a:t>
            </a:r>
            <a:r>
              <a:rPr kumimoji="0" sz="700" b="0" i="0" u="none" strike="noStrike" kern="0" cap="none" spc="-30" normalizeH="0" baseline="0" noProof="0" dirty="0">
                <a:ln>
                  <a:noFill/>
                </a:ln>
                <a:solidFill>
                  <a:srgbClr val="35466E"/>
                </a:solidFill>
                <a:effectLst/>
                <a:uLnTx/>
                <a:uFillTx/>
                <a:latin typeface="Arial"/>
                <a:cs typeface="Arial"/>
              </a:rPr>
              <a:t>COIRORTIUM</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16001" y="3299066"/>
            <a:ext cx="79375"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5" normalizeH="0" baseline="0" noProof="0" dirty="0">
                <a:ln>
                  <a:noFill/>
                </a:ln>
                <a:solidFill>
                  <a:srgbClr val="5F5F5F"/>
                </a:solidFill>
                <a:effectLst/>
                <a:uLnTx/>
                <a:uFillTx/>
                <a:latin typeface="Adobe Gothic Std L"/>
                <a:cs typeface="Adobe Gothic Std L"/>
              </a:rPr>
              <a:t>)</a:t>
            </a:r>
            <a:endParaRPr kumimoji="0" sz="1000" b="0" i="0" u="none" strike="noStrike" kern="0" cap="none" spc="0" normalizeH="0" baseline="0" noProof="0">
              <a:ln>
                <a:noFill/>
              </a:ln>
              <a:solidFill>
                <a:sysClr val="windowText" lastClr="000000"/>
              </a:solidFill>
              <a:effectLst/>
              <a:uLnTx/>
              <a:uFillTx/>
              <a:latin typeface="Adobe Gothic Std L"/>
              <a:cs typeface="Adobe Gothic Std L"/>
            </a:endParaRPr>
          </a:p>
        </p:txBody>
      </p:sp>
      <p:sp>
        <p:nvSpPr>
          <p:cNvPr id="12" name="object 12"/>
          <p:cNvSpPr txBox="1">
            <a:spLocks noGrp="1"/>
          </p:cNvSpPr>
          <p:nvPr>
            <p:ph type="title"/>
          </p:nvPr>
        </p:nvSpPr>
        <p:spPr>
          <a:prstGeom prst="rect">
            <a:avLst/>
          </a:prstGeom>
        </p:spPr>
        <p:txBody>
          <a:bodyPr vert="horz" wrap="square" lIns="0" tIns="103505" rIns="0" bIns="0" rtlCol="0">
            <a:spAutoFit/>
          </a:bodyPr>
          <a:lstStyle/>
          <a:p>
            <a:pPr marL="1846580" marR="5080" indent="-1826260">
              <a:lnSpc>
                <a:spcPts val="2980"/>
              </a:lnSpc>
              <a:spcBef>
                <a:spcPts val="815"/>
              </a:spcBef>
              <a:tabLst>
                <a:tab pos="3033395" algn="l"/>
              </a:tabLst>
            </a:pPr>
            <a:r>
              <a:rPr dirty="0"/>
              <a:t>Strong</a:t>
            </a:r>
            <a:r>
              <a:rPr spc="-55" dirty="0"/>
              <a:t> </a:t>
            </a:r>
            <a:r>
              <a:rPr spc="-10" dirty="0"/>
              <a:t>Workforce</a:t>
            </a:r>
            <a:r>
              <a:rPr dirty="0"/>
              <a:t>	</a:t>
            </a:r>
            <a:r>
              <a:rPr spc="-30" dirty="0"/>
              <a:t>Program</a:t>
            </a:r>
            <a:r>
              <a:rPr spc="-120" dirty="0"/>
              <a:t> </a:t>
            </a:r>
            <a:r>
              <a:rPr spc="-25" dirty="0"/>
              <a:t>Implementation SDICCCA</a:t>
            </a:r>
            <a:r>
              <a:rPr spc="-130" dirty="0"/>
              <a:t> </a:t>
            </a:r>
            <a:r>
              <a:rPr spc="-10" dirty="0"/>
              <a:t>Governance</a:t>
            </a:r>
          </a:p>
        </p:txBody>
      </p:sp>
      <p:sp>
        <p:nvSpPr>
          <p:cNvPr id="13" name="object 13"/>
          <p:cNvSpPr txBox="1"/>
          <p:nvPr/>
        </p:nvSpPr>
        <p:spPr>
          <a:xfrm>
            <a:off x="2178050" y="4980038"/>
            <a:ext cx="944244" cy="17018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950" b="1" i="0" u="none" strike="noStrike" kern="0" cap="none" spc="0" normalizeH="0" baseline="0" noProof="0" dirty="0">
                <a:ln>
                  <a:noFill/>
                </a:ln>
                <a:solidFill>
                  <a:srgbClr val="2F404E"/>
                </a:solidFill>
                <a:effectLst/>
                <a:uLnTx/>
                <a:uFillTx/>
                <a:latin typeface="Calibri"/>
                <a:cs typeface="Calibri"/>
              </a:rPr>
              <a:t>Car</a:t>
            </a:r>
            <a:r>
              <a:rPr kumimoji="0" sz="900" b="1" i="0" u="none" strike="noStrike" kern="0" cap="none" spc="0" normalizeH="0" baseline="32407" noProof="0" dirty="0">
                <a:ln>
                  <a:noFill/>
                </a:ln>
                <a:solidFill>
                  <a:srgbClr val="2F404E"/>
                </a:solidFill>
                <a:effectLst/>
                <a:uLnTx/>
                <a:uFillTx/>
                <a:latin typeface="Calibri"/>
                <a:cs typeface="Calibri"/>
              </a:rPr>
              <a:t>e</a:t>
            </a:r>
            <a:r>
              <a:rPr kumimoji="0" sz="950" b="1" i="0" u="none" strike="noStrike" kern="0" cap="none" spc="0" normalizeH="0" baseline="0" noProof="0" dirty="0">
                <a:ln>
                  <a:noFill/>
                </a:ln>
                <a:solidFill>
                  <a:srgbClr val="2F404E"/>
                </a:solidFill>
                <a:effectLst/>
                <a:uLnTx/>
                <a:uFillTx/>
                <a:latin typeface="Calibri"/>
                <a:cs typeface="Calibri"/>
              </a:rPr>
              <a:t>er</a:t>
            </a:r>
            <a:r>
              <a:rPr kumimoji="0" sz="950" b="1" i="0" u="none" strike="noStrike" kern="0" cap="none" spc="240" normalizeH="0" baseline="0" noProof="0" dirty="0">
                <a:ln>
                  <a:noFill/>
                </a:ln>
                <a:solidFill>
                  <a:srgbClr val="2F404E"/>
                </a:solidFill>
                <a:effectLst/>
                <a:uLnTx/>
                <a:uFillTx/>
                <a:latin typeface="Calibri"/>
                <a:cs typeface="Calibri"/>
              </a:rPr>
              <a:t> </a:t>
            </a:r>
            <a:r>
              <a:rPr kumimoji="0" sz="950" b="1" i="0" u="none" strike="noStrike" kern="0" cap="none" spc="-10" normalizeH="0" baseline="0" noProof="0" dirty="0">
                <a:ln>
                  <a:noFill/>
                </a:ln>
                <a:solidFill>
                  <a:srgbClr val="2F404E"/>
                </a:solidFill>
                <a:effectLst/>
                <a:uLnTx/>
                <a:uFillTx/>
                <a:latin typeface="Calibri"/>
                <a:cs typeface="Calibri"/>
              </a:rPr>
              <a:t>Pathways</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3498596" y="4911966"/>
            <a:ext cx="588645" cy="307340"/>
          </a:xfrm>
          <a:prstGeom prst="rect">
            <a:avLst/>
          </a:prstGeom>
        </p:spPr>
        <p:txBody>
          <a:bodyPr vert="horz" wrap="square" lIns="0" tIns="23495" rIns="0" bIns="0" rtlCol="0">
            <a:spAutoFit/>
          </a:bodyPr>
          <a:lstStyle/>
          <a:p>
            <a:pPr marL="12700" marR="5080" lvl="0" indent="63500" defTabSz="914400" eaLnBrk="1" fontAlgn="auto" latinLnBrk="0" hangingPunct="1">
              <a:lnSpc>
                <a:spcPts val="1080"/>
              </a:lnSpc>
              <a:spcBef>
                <a:spcPts val="185"/>
              </a:spcBef>
              <a:spcAft>
                <a:spcPts val="0"/>
              </a:spcAft>
              <a:buClrTx/>
              <a:buSzTx/>
              <a:buFontTx/>
              <a:buNone/>
              <a:tabLst/>
              <a:defRPr/>
            </a:pPr>
            <a:r>
              <a:rPr kumimoji="0" sz="950" b="1" i="0" u="none" strike="noStrike" kern="0" cap="none" spc="-10" normalizeH="0" baseline="0" noProof="0" dirty="0">
                <a:ln>
                  <a:noFill/>
                </a:ln>
                <a:solidFill>
                  <a:srgbClr val="2F414E"/>
                </a:solidFill>
                <a:effectLst/>
                <a:uLnTx/>
                <a:uFillTx/>
                <a:latin typeface="Calibri"/>
                <a:cs typeface="Calibri"/>
              </a:rPr>
              <a:t>Patnway </a:t>
            </a:r>
            <a:r>
              <a:rPr kumimoji="0" sz="950" b="1" i="0" u="none" strike="noStrike" kern="0" cap="none" spc="-65" normalizeH="0" baseline="0" noProof="0" dirty="0">
                <a:ln>
                  <a:noFill/>
                </a:ln>
                <a:solidFill>
                  <a:srgbClr val="2F414E"/>
                </a:solidFill>
                <a:effectLst/>
                <a:uLnTx/>
                <a:uFillTx/>
                <a:latin typeface="Calibri"/>
                <a:cs typeface="Calibri"/>
              </a:rPr>
              <a:t>Nav111ation</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4301235" y="2442070"/>
            <a:ext cx="638810" cy="177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80" normalizeH="0" baseline="0" noProof="0" dirty="0">
                <a:ln>
                  <a:noFill/>
                </a:ln>
                <a:solidFill>
                  <a:srgbClr val="314150"/>
                </a:solidFill>
                <a:effectLst/>
                <a:uLnTx/>
                <a:uFillTx/>
                <a:latin typeface="Cambria"/>
                <a:cs typeface="Cambria"/>
              </a:rPr>
              <a:t>fsscal•nt</a:t>
            </a:r>
            <a:endParaRPr kumimoji="0" sz="1000" b="0" i="0" u="none" strike="noStrike" kern="0" cap="none" spc="0" normalizeH="0" baseline="0" noProof="0">
              <a:ln>
                <a:noFill/>
              </a:ln>
              <a:solidFill>
                <a:sysClr val="windowText" lastClr="000000"/>
              </a:solidFill>
              <a:effectLst/>
              <a:uLnTx/>
              <a:uFillTx/>
              <a:latin typeface="Cambria"/>
              <a:cs typeface="Cambria"/>
            </a:endParaRPr>
          </a:p>
        </p:txBody>
      </p:sp>
      <p:sp>
        <p:nvSpPr>
          <p:cNvPr id="16" name="object 16"/>
          <p:cNvSpPr txBox="1"/>
          <p:nvPr/>
        </p:nvSpPr>
        <p:spPr>
          <a:xfrm>
            <a:off x="4415916" y="3359264"/>
            <a:ext cx="420370" cy="302895"/>
          </a:xfrm>
          <a:prstGeom prst="rect">
            <a:avLst/>
          </a:prstGeom>
        </p:spPr>
        <p:txBody>
          <a:bodyPr vert="horz" wrap="square" lIns="0" tIns="27305" rIns="0" bIns="0" rtlCol="0">
            <a:spAutoFit/>
          </a:bodyPr>
          <a:lstStyle/>
          <a:p>
            <a:pPr marL="12700" marR="5080" lvl="0" indent="24765" defTabSz="914400" eaLnBrk="1" fontAlgn="auto" latinLnBrk="0" hangingPunct="1">
              <a:lnSpc>
                <a:spcPts val="1040"/>
              </a:lnSpc>
              <a:spcBef>
                <a:spcPts val="215"/>
              </a:spcBef>
              <a:spcAft>
                <a:spcPts val="0"/>
              </a:spcAft>
              <a:buClrTx/>
              <a:buSzTx/>
              <a:buFontTx/>
              <a:buNone/>
              <a:tabLst/>
              <a:defRPr/>
            </a:pPr>
            <a:r>
              <a:rPr kumimoji="0" sz="950" b="1" i="0" u="none" strike="noStrike" kern="0" cap="none" spc="-10" normalizeH="0" baseline="0" noProof="0" dirty="0">
                <a:ln>
                  <a:noFill/>
                </a:ln>
                <a:solidFill>
                  <a:srgbClr val="563A0E"/>
                </a:solidFill>
                <a:effectLst/>
                <a:uLnTx/>
                <a:uFillTx/>
                <a:latin typeface="Calibri"/>
                <a:cs typeface="Calibri"/>
              </a:rPr>
              <a:t>Deans· Council</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4648961" y="4911966"/>
            <a:ext cx="592455" cy="311785"/>
          </a:xfrm>
          <a:prstGeom prst="rect">
            <a:avLst/>
          </a:prstGeom>
        </p:spPr>
        <p:txBody>
          <a:bodyPr vert="horz" wrap="square" lIns="0" tIns="12700" rIns="0" bIns="0" rtlCol="0">
            <a:spAutoFit/>
          </a:bodyPr>
          <a:lstStyle/>
          <a:p>
            <a:pPr marL="12700" marR="0" lvl="0" indent="0" defTabSz="914400" eaLnBrk="1" fontAlgn="auto" latinLnBrk="0" hangingPunct="1">
              <a:lnSpc>
                <a:spcPts val="1065"/>
              </a:lnSpc>
              <a:spcBef>
                <a:spcPts val="100"/>
              </a:spcBef>
              <a:spcAft>
                <a:spcPts val="0"/>
              </a:spcAft>
              <a:buClrTx/>
              <a:buSzTx/>
              <a:buFontTx/>
              <a:buNone/>
              <a:tabLst/>
              <a:defRPr/>
            </a:pPr>
            <a:r>
              <a:rPr kumimoji="0" sz="950" b="1" i="0" u="none" strike="noStrike" kern="0" cap="none" spc="0" normalizeH="0" baseline="0" noProof="0" dirty="0">
                <a:ln>
                  <a:noFill/>
                </a:ln>
                <a:solidFill>
                  <a:srgbClr val="2E3E4D"/>
                </a:solidFill>
                <a:effectLst/>
                <a:uLnTx/>
                <a:uFillTx/>
                <a:latin typeface="Calibri"/>
                <a:cs typeface="Calibri"/>
              </a:rPr>
              <a:t>WBL</a:t>
            </a:r>
            <a:r>
              <a:rPr kumimoji="0" sz="950" b="1" i="0" u="none" strike="noStrike" kern="0" cap="none" spc="114" normalizeH="0" baseline="0" noProof="0" dirty="0">
                <a:ln>
                  <a:noFill/>
                </a:ln>
                <a:solidFill>
                  <a:srgbClr val="2E3E4D"/>
                </a:solidFill>
                <a:effectLst/>
                <a:uLnTx/>
                <a:uFillTx/>
                <a:latin typeface="Calibri"/>
                <a:cs typeface="Calibri"/>
              </a:rPr>
              <a:t> </a:t>
            </a:r>
            <a:r>
              <a:rPr kumimoji="0" sz="950" b="1" i="0" u="none" strike="noStrike" kern="0" cap="none" spc="-20" normalizeH="0" baseline="0" noProof="0" dirty="0">
                <a:ln>
                  <a:noFill/>
                </a:ln>
                <a:solidFill>
                  <a:srgbClr val="2E3E4D"/>
                </a:solidFill>
                <a:effectLst/>
                <a:uLnTx/>
                <a:uFillTx/>
                <a:latin typeface="Calibri"/>
                <a:cs typeface="Calibri"/>
              </a:rPr>
              <a:t>&amp;Job</a:t>
            </a:r>
            <a:endParaRPr kumimoji="0" sz="950" b="0" i="0" u="none" strike="noStrike" kern="0" cap="none" spc="0" normalizeH="0" baseline="0" noProof="0">
              <a:ln>
                <a:noFill/>
              </a:ln>
              <a:solidFill>
                <a:sysClr val="windowText" lastClr="000000"/>
              </a:solidFill>
              <a:effectLst/>
              <a:uLnTx/>
              <a:uFillTx/>
              <a:latin typeface="Calibri"/>
              <a:cs typeface="Calibri"/>
            </a:endParaRPr>
          </a:p>
          <a:p>
            <a:pPr marL="30480" marR="0" lvl="0" indent="0" defTabSz="914400" eaLnBrk="1" fontAlgn="auto" latinLnBrk="0" hangingPunct="1">
              <a:lnSpc>
                <a:spcPts val="1185"/>
              </a:lnSpc>
              <a:spcBef>
                <a:spcPts val="0"/>
              </a:spcBef>
              <a:spcAft>
                <a:spcPts val="0"/>
              </a:spcAft>
              <a:buClrTx/>
              <a:buSzTx/>
              <a:buFontTx/>
              <a:buNone/>
              <a:tabLst/>
              <a:defRPr/>
            </a:pPr>
            <a:r>
              <a:rPr kumimoji="0" sz="1050" b="0" i="0" u="none" strike="noStrike" kern="0" cap="none" spc="-25" normalizeH="0" baseline="0" noProof="0" dirty="0">
                <a:ln>
                  <a:noFill/>
                </a:ln>
                <a:solidFill>
                  <a:srgbClr val="2E3E4D"/>
                </a:solidFill>
                <a:effectLst/>
                <a:uLnTx/>
                <a:uFillTx/>
                <a:latin typeface="Calibri"/>
                <a:cs typeface="Calibri"/>
              </a:rPr>
              <a:t>P</a:t>
            </a:r>
            <a:r>
              <a:rPr kumimoji="0" sz="1050" b="0" i="0" u="none" strike="noStrike" kern="0" cap="none" spc="-25" normalizeH="0" baseline="0" noProof="0" dirty="0">
                <a:ln>
                  <a:noFill/>
                </a:ln>
                <a:solidFill>
                  <a:srgbClr val="506878"/>
                </a:solidFill>
                <a:effectLst/>
                <a:uLnTx/>
                <a:uFillTx/>
                <a:latin typeface="Calibri"/>
                <a:cs typeface="Calibri"/>
              </a:rPr>
              <a:t>l</a:t>
            </a:r>
            <a:r>
              <a:rPr kumimoji="0" sz="1050" b="0" i="0" u="none" strike="noStrike" kern="0" cap="none" spc="-25" normalizeH="0" baseline="0" noProof="0" dirty="0">
                <a:ln>
                  <a:noFill/>
                </a:ln>
                <a:solidFill>
                  <a:srgbClr val="2E3E4D"/>
                </a:solidFill>
                <a:effectLst/>
                <a:uLnTx/>
                <a:uFillTx/>
                <a:latin typeface="Calibri"/>
                <a:cs typeface="Calibri"/>
              </a:rPr>
              <a:t>acement</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7399401" y="3065132"/>
            <a:ext cx="253365" cy="1701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50" b="1" i="0" u="none" strike="noStrike" kern="0" cap="none" spc="-20" normalizeH="0" baseline="0" noProof="0" dirty="0">
                <a:ln>
                  <a:noFill/>
                </a:ln>
                <a:solidFill>
                  <a:srgbClr val="604212"/>
                </a:solidFill>
                <a:effectLst/>
                <a:uLnTx/>
                <a:uFillTx/>
                <a:latin typeface="Calibri"/>
                <a:cs typeface="Calibri"/>
              </a:rPr>
              <a:t>VPls</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5470144" y="3964038"/>
            <a:ext cx="1423670" cy="410845"/>
          </a:xfrm>
          <a:prstGeom prst="rect">
            <a:avLst/>
          </a:prstGeom>
        </p:spPr>
        <p:txBody>
          <a:bodyPr vert="horz" wrap="square" lIns="0" tIns="12700" rIns="0" bIns="0" rtlCol="0">
            <a:spAutoFit/>
          </a:bodyPr>
          <a:lstStyle/>
          <a:p>
            <a:pPr marL="262890" marR="5080" lvl="0" indent="-250825" defTabSz="914400" eaLnBrk="1" fontAlgn="auto" latinLnBrk="0" hangingPunct="1">
              <a:lnSpc>
                <a:spcPct val="133100"/>
              </a:lnSpc>
              <a:spcBef>
                <a:spcPts val="100"/>
              </a:spcBef>
              <a:spcAft>
                <a:spcPts val="0"/>
              </a:spcAft>
              <a:buClrTx/>
              <a:buSzTx/>
              <a:buFontTx/>
              <a:buNone/>
              <a:tabLst/>
              <a:defRPr/>
            </a:pPr>
            <a:r>
              <a:rPr kumimoji="0" sz="950" b="1" i="0" u="none" strike="noStrike" kern="0" cap="none" spc="0" normalizeH="0" baseline="0" noProof="0" dirty="0">
                <a:ln>
                  <a:noFill/>
                </a:ln>
                <a:solidFill>
                  <a:srgbClr val="2E3D4B"/>
                </a:solidFill>
                <a:effectLst/>
                <a:uLnTx/>
                <a:uFillTx/>
                <a:latin typeface="Calibri"/>
                <a:cs typeface="Calibri"/>
              </a:rPr>
              <a:t>Implementation</a:t>
            </a:r>
            <a:r>
              <a:rPr kumimoji="0" sz="950" b="1" i="0" u="none" strike="noStrike" kern="0" cap="none" spc="30" normalizeH="0" baseline="0" noProof="0" dirty="0">
                <a:ln>
                  <a:noFill/>
                </a:ln>
                <a:solidFill>
                  <a:srgbClr val="2E3D4B"/>
                </a:solidFill>
                <a:effectLst/>
                <a:uLnTx/>
                <a:uFillTx/>
                <a:latin typeface="Calibri"/>
                <a:cs typeface="Calibri"/>
              </a:rPr>
              <a:t> </a:t>
            </a:r>
            <a:r>
              <a:rPr kumimoji="0" sz="950" b="1" i="0" u="none" strike="noStrike" kern="0" cap="none" spc="-10" normalizeH="0" baseline="0" noProof="0" dirty="0">
                <a:ln>
                  <a:noFill/>
                </a:ln>
                <a:solidFill>
                  <a:srgbClr val="2E3D4B"/>
                </a:solidFill>
                <a:effectLst/>
                <a:uLnTx/>
                <a:uFillTx/>
                <a:latin typeface="Calibri"/>
                <a:cs typeface="Calibri"/>
              </a:rPr>
              <a:t>Committtt </a:t>
            </a:r>
            <a:r>
              <a:rPr kumimoji="0" sz="950" b="1" i="0" u="none" strike="noStrike" kern="0" cap="none" spc="0" normalizeH="0" baseline="0" noProof="0" dirty="0">
                <a:ln>
                  <a:noFill/>
                </a:ln>
                <a:solidFill>
                  <a:srgbClr val="2E3D4B"/>
                </a:solidFill>
                <a:effectLst/>
                <a:uLnTx/>
                <a:uFillTx/>
                <a:latin typeface="Calibri"/>
                <a:cs typeface="Calibri"/>
              </a:rPr>
              <a:t>Worl(aroup</a:t>
            </a:r>
            <a:r>
              <a:rPr kumimoji="0" sz="950" b="1" i="0" u="none" strike="noStrike" kern="0" cap="none" spc="-20" normalizeH="0" baseline="0" noProof="0" dirty="0">
                <a:ln>
                  <a:noFill/>
                </a:ln>
                <a:solidFill>
                  <a:srgbClr val="2E3D4B"/>
                </a:solidFill>
                <a:effectLst/>
                <a:uLnTx/>
                <a:uFillTx/>
                <a:latin typeface="Calibri"/>
                <a:cs typeface="Calibri"/>
              </a:rPr>
              <a:t> </a:t>
            </a:r>
            <a:r>
              <a:rPr kumimoji="0" sz="950" b="1" i="0" u="none" strike="noStrike" kern="0" cap="none" spc="-10" normalizeH="0" baseline="0" noProof="0" dirty="0">
                <a:ln>
                  <a:noFill/>
                </a:ln>
                <a:solidFill>
                  <a:srgbClr val="2E3D4B"/>
                </a:solidFill>
                <a:effectLst/>
                <a:uLnTx/>
                <a:uFillTx/>
                <a:latin typeface="Calibri"/>
                <a:cs typeface="Calibri"/>
              </a:rPr>
              <a:t>Leads</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5628004" y="4911966"/>
            <a:ext cx="997585" cy="310515"/>
          </a:xfrm>
          <a:prstGeom prst="rect">
            <a:avLst/>
          </a:prstGeom>
        </p:spPr>
        <p:txBody>
          <a:bodyPr vert="horz" wrap="square" lIns="0" tIns="21590" rIns="0" bIns="0" rtlCol="0">
            <a:spAutoFit/>
          </a:bodyPr>
          <a:lstStyle/>
          <a:p>
            <a:pPr marL="238125" marR="5080" lvl="0" indent="-226060" defTabSz="914400" eaLnBrk="1" fontAlgn="auto" latinLnBrk="0" hangingPunct="1">
              <a:lnSpc>
                <a:spcPts val="1100"/>
              </a:lnSpc>
              <a:spcBef>
                <a:spcPts val="170"/>
              </a:spcBef>
              <a:spcAft>
                <a:spcPts val="0"/>
              </a:spcAft>
              <a:buClrTx/>
              <a:buSzTx/>
              <a:buFontTx/>
              <a:buNone/>
              <a:tabLst/>
              <a:defRPr/>
            </a:pPr>
            <a:r>
              <a:rPr kumimoji="0" sz="950" b="1" i="0" u="none" strike="noStrike" kern="0" cap="none" spc="-10" normalizeH="0" baseline="0" noProof="0" dirty="0">
                <a:ln>
                  <a:noFill/>
                </a:ln>
                <a:solidFill>
                  <a:srgbClr val="2E3B4B"/>
                </a:solidFill>
                <a:effectLst/>
                <a:uLnTx/>
                <a:uFillTx/>
                <a:latin typeface="Calibri"/>
                <a:cs typeface="Calibri"/>
              </a:rPr>
              <a:t>Retention,</a:t>
            </a:r>
            <a:r>
              <a:rPr kumimoji="0" sz="950" b="1" i="0" u="none" strike="noStrike" kern="0" cap="none" spc="114" normalizeH="0" baseline="0" noProof="0" dirty="0">
                <a:ln>
                  <a:noFill/>
                </a:ln>
                <a:solidFill>
                  <a:srgbClr val="2E3B4B"/>
                </a:solidFill>
                <a:effectLst/>
                <a:uLnTx/>
                <a:uFillTx/>
                <a:latin typeface="Calibri"/>
                <a:cs typeface="Calibri"/>
              </a:rPr>
              <a:t> </a:t>
            </a:r>
            <a:r>
              <a:rPr kumimoji="0" sz="950" b="1" i="0" u="none" strike="noStrike" kern="0" cap="none" spc="-10" normalizeH="0" baseline="0" noProof="0" dirty="0">
                <a:ln>
                  <a:noFill/>
                </a:ln>
                <a:solidFill>
                  <a:srgbClr val="2E3B4B"/>
                </a:solidFill>
                <a:effectLst/>
                <a:uLnTx/>
                <a:uFillTx/>
                <a:latin typeface="Calibri"/>
                <a:cs typeface="Calibri"/>
              </a:rPr>
              <a:t>Success </a:t>
            </a:r>
            <a:r>
              <a:rPr kumimoji="0" sz="950" b="1" i="0" u="none" strike="noStrike" kern="0" cap="none" spc="0" normalizeH="0" baseline="0" noProof="0" dirty="0">
                <a:ln>
                  <a:noFill/>
                </a:ln>
                <a:solidFill>
                  <a:srgbClr val="2E3B4B"/>
                </a:solidFill>
                <a:effectLst/>
                <a:uLnTx/>
                <a:uFillTx/>
                <a:latin typeface="Calibri"/>
                <a:cs typeface="Calibri"/>
              </a:rPr>
              <a:t>&amp;</a:t>
            </a:r>
            <a:r>
              <a:rPr kumimoji="0" sz="950" b="1" i="0" u="none" strike="noStrike" kern="0" cap="none" spc="-20" normalizeH="0" baseline="0" noProof="0" dirty="0">
                <a:ln>
                  <a:noFill/>
                </a:ln>
                <a:solidFill>
                  <a:srgbClr val="2E3B4B"/>
                </a:solidFill>
                <a:effectLst/>
                <a:uLnTx/>
                <a:uFillTx/>
                <a:latin typeface="Calibri"/>
                <a:cs typeface="Calibri"/>
              </a:rPr>
              <a:t> </a:t>
            </a:r>
            <a:r>
              <a:rPr kumimoji="0" sz="950" b="1" i="0" u="none" strike="noStrike" kern="0" cap="none" spc="-10" normalizeH="0" baseline="0" noProof="0" dirty="0">
                <a:ln>
                  <a:noFill/>
                </a:ln>
                <a:solidFill>
                  <a:srgbClr val="2E3B4B"/>
                </a:solidFill>
                <a:effectLst/>
                <a:uLnTx/>
                <a:uFillTx/>
                <a:latin typeface="Calibri"/>
                <a:cs typeface="Calibri"/>
              </a:rPr>
              <a:t>Support</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6832854" y="4847323"/>
            <a:ext cx="904240" cy="451484"/>
          </a:xfrm>
          <a:prstGeom prst="rect">
            <a:avLst/>
          </a:prstGeom>
        </p:spPr>
        <p:txBody>
          <a:bodyPr vert="horz" wrap="square" lIns="0" tIns="24130" rIns="0" bIns="0" rtlCol="0">
            <a:spAutoFit/>
          </a:bodyPr>
          <a:lstStyle/>
          <a:p>
            <a:pPr marL="12700" marR="5080" lvl="0" indent="3175" algn="ctr" defTabSz="914400" eaLnBrk="1" fontAlgn="auto" latinLnBrk="0" hangingPunct="1">
              <a:lnSpc>
                <a:spcPct val="92100"/>
              </a:lnSpc>
              <a:spcBef>
                <a:spcPts val="190"/>
              </a:spcBef>
              <a:spcAft>
                <a:spcPts val="0"/>
              </a:spcAft>
              <a:buClrTx/>
              <a:buSzTx/>
              <a:buFontTx/>
              <a:buNone/>
              <a:tabLst/>
              <a:defRPr/>
            </a:pPr>
            <a:r>
              <a:rPr kumimoji="0" sz="950" b="1" i="0" u="none" strike="noStrike" kern="0" cap="none" spc="-10" normalizeH="0" baseline="0" noProof="0" dirty="0">
                <a:ln>
                  <a:noFill/>
                </a:ln>
                <a:solidFill>
                  <a:srgbClr val="2D3B48"/>
                </a:solidFill>
                <a:effectLst/>
                <a:uLnTx/>
                <a:uFillTx/>
                <a:latin typeface="Calibri"/>
                <a:cs typeface="Calibri"/>
              </a:rPr>
              <a:t>Employer </a:t>
            </a:r>
            <a:r>
              <a:rPr kumimoji="0" sz="950" b="1" i="0" u="none" strike="noStrike" kern="0" cap="none" spc="0" normalizeH="0" baseline="0" noProof="0" dirty="0">
                <a:ln>
                  <a:noFill/>
                </a:ln>
                <a:solidFill>
                  <a:srgbClr val="2D3B48"/>
                </a:solidFill>
                <a:effectLst/>
                <a:uLnTx/>
                <a:uFillTx/>
                <a:latin typeface="Calibri"/>
                <a:cs typeface="Calibri"/>
              </a:rPr>
              <a:t>Engagement</a:t>
            </a:r>
            <a:r>
              <a:rPr kumimoji="0" sz="950" b="1" i="0" u="none" strike="noStrike" kern="0" cap="none" spc="150" normalizeH="0" baseline="0" noProof="0" dirty="0">
                <a:ln>
                  <a:noFill/>
                </a:ln>
                <a:solidFill>
                  <a:srgbClr val="2D3B48"/>
                </a:solidFill>
                <a:effectLst/>
                <a:uLnTx/>
                <a:uFillTx/>
                <a:latin typeface="Calibri"/>
                <a:cs typeface="Calibri"/>
              </a:rPr>
              <a:t> </a:t>
            </a:r>
            <a:r>
              <a:rPr kumimoji="0" sz="950" b="1" i="0" u="none" strike="noStrike" kern="0" cap="none" spc="-50" normalizeH="0" baseline="0" noProof="0" dirty="0">
                <a:ln>
                  <a:noFill/>
                </a:ln>
                <a:solidFill>
                  <a:srgbClr val="2D3B48"/>
                </a:solidFill>
                <a:effectLst/>
                <a:uLnTx/>
                <a:uFillTx/>
                <a:latin typeface="Calibri"/>
                <a:cs typeface="Calibri"/>
              </a:rPr>
              <a:t>&amp;</a:t>
            </a:r>
            <a:r>
              <a:rPr kumimoji="0" sz="950" b="1" i="0" u="none" strike="noStrike" kern="0" cap="none" spc="-10" normalizeH="0" baseline="0" noProof="0" dirty="0">
                <a:ln>
                  <a:noFill/>
                </a:ln>
                <a:solidFill>
                  <a:srgbClr val="2D3B48"/>
                </a:solidFill>
                <a:effectLst/>
                <a:uLnTx/>
                <a:uFillTx/>
                <a:latin typeface="Calibri"/>
                <a:cs typeface="Calibri"/>
              </a:rPr>
              <a:t> </a:t>
            </a:r>
            <a:r>
              <a:rPr kumimoji="0" sz="1050" b="0" i="0" u="none" strike="noStrike" kern="0" cap="none" spc="-10" normalizeH="0" baseline="0" noProof="0" dirty="0">
                <a:ln>
                  <a:noFill/>
                </a:ln>
                <a:solidFill>
                  <a:srgbClr val="2D3B48"/>
                </a:solidFill>
                <a:effectLst/>
                <a:uLnTx/>
                <a:uFillTx/>
                <a:latin typeface="Calibri"/>
                <a:cs typeface="Calibri"/>
              </a:rPr>
              <a:t>Job</a:t>
            </a:r>
            <a:r>
              <a:rPr kumimoji="0" sz="1050" b="0" i="0" u="none" strike="noStrike" kern="0" cap="none" spc="-45" normalizeH="0" baseline="0" noProof="0" dirty="0">
                <a:ln>
                  <a:noFill/>
                </a:ln>
                <a:solidFill>
                  <a:srgbClr val="2D3B48"/>
                </a:solidFill>
                <a:effectLst/>
                <a:uLnTx/>
                <a:uFillTx/>
                <a:latin typeface="Calibri"/>
                <a:cs typeface="Calibri"/>
              </a:rPr>
              <a:t> </a:t>
            </a:r>
            <a:r>
              <a:rPr kumimoji="0" sz="1050" b="0" i="0" u="none" strike="noStrike" kern="0" cap="none" spc="-55" normalizeH="0" baseline="0" noProof="0" dirty="0">
                <a:ln>
                  <a:noFill/>
                </a:ln>
                <a:solidFill>
                  <a:srgbClr val="2D3B48"/>
                </a:solidFill>
                <a:effectLst/>
                <a:uLnTx/>
                <a:uFillTx/>
                <a:latin typeface="Calibri"/>
                <a:cs typeface="Calibri"/>
              </a:rPr>
              <a:t>Development</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txBox="1"/>
          <p:nvPr/>
        </p:nvSpPr>
        <p:spPr>
          <a:xfrm>
            <a:off x="8120126" y="4875390"/>
            <a:ext cx="560070" cy="1854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50" b="0" i="0" u="none" strike="noStrike" kern="0" cap="none" spc="-45" normalizeH="0" baseline="0" noProof="0" dirty="0">
                <a:ln>
                  <a:noFill/>
                </a:ln>
                <a:solidFill>
                  <a:srgbClr val="2F404E"/>
                </a:solidFill>
                <a:effectLst/>
                <a:uLnTx/>
                <a:uFillTx/>
                <a:latin typeface="Calibri"/>
                <a:cs typeface="Calibri"/>
              </a:rPr>
              <a:t>Marlcetin1</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
        <p:nvSpPr>
          <p:cNvPr id="23" name="object 23"/>
          <p:cNvSpPr txBox="1"/>
          <p:nvPr/>
        </p:nvSpPr>
        <p:spPr>
          <a:xfrm>
            <a:off x="9074022" y="4876533"/>
            <a:ext cx="871855" cy="1854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50" b="0" i="0" u="none" strike="noStrike" kern="0" cap="none" spc="-45" normalizeH="0" baseline="0" noProof="0" dirty="0">
                <a:ln>
                  <a:noFill/>
                </a:ln>
                <a:solidFill>
                  <a:srgbClr val="2E3D4A"/>
                </a:solidFill>
                <a:effectLst/>
                <a:uLnTx/>
                <a:uFillTx/>
                <a:latin typeface="Calibri"/>
                <a:cs typeface="Calibri"/>
              </a:rPr>
              <a:t>Data</a:t>
            </a:r>
            <a:r>
              <a:rPr kumimoji="0" sz="1050" b="0" i="0" u="none" strike="noStrike" kern="0" cap="none" spc="-70" normalizeH="0" baseline="0" noProof="0" dirty="0">
                <a:ln>
                  <a:noFill/>
                </a:ln>
                <a:solidFill>
                  <a:srgbClr val="2E3D4A"/>
                </a:solidFill>
                <a:effectLst/>
                <a:uLnTx/>
                <a:uFillTx/>
                <a:latin typeface="Calibri"/>
                <a:cs typeface="Calibri"/>
              </a:rPr>
              <a:t> </a:t>
            </a:r>
            <a:r>
              <a:rPr kumimoji="0" sz="1050" b="0" i="0" u="none" strike="noStrike" kern="0" cap="none" spc="0" normalizeH="0" baseline="0" noProof="0" dirty="0">
                <a:ln>
                  <a:noFill/>
                </a:ln>
                <a:solidFill>
                  <a:srgbClr val="2E3D4A"/>
                </a:solidFill>
                <a:effectLst/>
                <a:uLnTx/>
                <a:uFillTx/>
                <a:latin typeface="Calibri"/>
                <a:cs typeface="Calibri"/>
              </a:rPr>
              <a:t>&amp;</a:t>
            </a:r>
            <a:r>
              <a:rPr kumimoji="0" sz="1050" b="0" i="0" u="none" strike="noStrike" kern="0" cap="none" spc="10" normalizeH="0" baseline="0" noProof="0" dirty="0">
                <a:ln>
                  <a:noFill/>
                </a:ln>
                <a:solidFill>
                  <a:srgbClr val="2E3D4A"/>
                </a:solidFill>
                <a:effectLst/>
                <a:uLnTx/>
                <a:uFillTx/>
                <a:latin typeface="Calibri"/>
                <a:cs typeface="Calibri"/>
              </a:rPr>
              <a:t> </a:t>
            </a:r>
            <a:r>
              <a:rPr kumimoji="0" sz="1050" b="0" i="0" u="none" strike="noStrike" kern="0" cap="none" spc="-25" normalizeH="0" baseline="0" noProof="0" dirty="0">
                <a:ln>
                  <a:noFill/>
                </a:ln>
                <a:solidFill>
                  <a:srgbClr val="2E3D4A"/>
                </a:solidFill>
                <a:effectLst/>
                <a:uLnTx/>
                <a:uFillTx/>
                <a:latin typeface="Calibri"/>
                <a:cs typeface="Calibri"/>
              </a:rPr>
              <a:t>Research</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10092435" y="297159"/>
            <a:ext cx="1567815" cy="657860"/>
          </a:xfrm>
          <a:prstGeom prst="rect">
            <a:avLst/>
          </a:prstGeom>
        </p:spPr>
        <p:txBody>
          <a:bodyPr vert="horz" wrap="square" lIns="0" tIns="79375" rIns="0" bIns="0" rtlCol="0">
            <a:spAutoFit/>
          </a:bodyPr>
          <a:lstStyle/>
          <a:p>
            <a:pPr marL="15875" marR="0" lvl="0" indent="0" defTabSz="914400" eaLnBrk="1" fontAlgn="auto" latinLnBrk="0" hangingPunct="1">
              <a:lnSpc>
                <a:spcPct val="100000"/>
              </a:lnSpc>
              <a:spcBef>
                <a:spcPts val="625"/>
              </a:spcBef>
              <a:spcAft>
                <a:spcPts val="0"/>
              </a:spcAft>
              <a:buClrTx/>
              <a:buSzTx/>
              <a:buFontTx/>
              <a:buNone/>
              <a:tabLst/>
              <a:defRPr/>
            </a:pPr>
            <a:r>
              <a:rPr kumimoji="0" sz="1100" b="1" i="0" u="none" strike="noStrike" kern="0" cap="none" spc="-85" normalizeH="0" baseline="0" noProof="0" dirty="0">
                <a:ln>
                  <a:noFill/>
                </a:ln>
                <a:solidFill>
                  <a:srgbClr val="222D5D"/>
                </a:solidFill>
                <a:effectLst/>
                <a:uLnTx/>
                <a:uFillTx/>
                <a:latin typeface="Tahoma"/>
                <a:cs typeface="Tahoma"/>
              </a:rPr>
              <a:t>COMMUNITY</a:t>
            </a:r>
            <a:r>
              <a:rPr kumimoji="0" sz="1100" b="1" i="0" u="none" strike="noStrike" kern="0" cap="none" spc="-30" normalizeH="0" baseline="0" noProof="0" dirty="0">
                <a:ln>
                  <a:noFill/>
                </a:ln>
                <a:solidFill>
                  <a:srgbClr val="222D5D"/>
                </a:solidFill>
                <a:effectLst/>
                <a:uLnTx/>
                <a:uFillTx/>
                <a:latin typeface="Tahoma"/>
                <a:cs typeface="Tahoma"/>
              </a:rPr>
              <a:t> </a:t>
            </a:r>
            <a:r>
              <a:rPr kumimoji="0" sz="1100" b="1" i="0" u="none" strike="noStrike" kern="0" cap="none" spc="-35" normalizeH="0" baseline="0" noProof="0" dirty="0">
                <a:ln>
                  <a:noFill/>
                </a:ln>
                <a:solidFill>
                  <a:srgbClr val="222D5D"/>
                </a:solidFill>
                <a:effectLst/>
                <a:uLnTx/>
                <a:uFillTx/>
                <a:latin typeface="Tahoma"/>
                <a:cs typeface="Tahoma"/>
              </a:rPr>
              <a:t>COLLEGES</a:t>
            </a:r>
            <a:endParaRPr kumimoji="0" sz="1100" b="0" i="0" u="none" strike="noStrike" kern="0" cap="none" spc="0" normalizeH="0" baseline="0" noProof="0">
              <a:ln>
                <a:noFill/>
              </a:ln>
              <a:solidFill>
                <a:sysClr val="windowText" lastClr="000000"/>
              </a:solidFill>
              <a:effectLst/>
              <a:uLnTx/>
              <a:uFillTx/>
              <a:latin typeface="Tahoma"/>
              <a:cs typeface="Tahoma"/>
            </a:endParaRPr>
          </a:p>
          <a:p>
            <a:pPr marL="12700" marR="0" lvl="0" indent="0" defTabSz="914400" eaLnBrk="1" fontAlgn="auto" latinLnBrk="0" hangingPunct="1">
              <a:lnSpc>
                <a:spcPct val="100000"/>
              </a:lnSpc>
              <a:spcBef>
                <a:spcPts val="355"/>
              </a:spcBef>
              <a:spcAft>
                <a:spcPts val="0"/>
              </a:spcAft>
              <a:buClrTx/>
              <a:buSzTx/>
              <a:buFontTx/>
              <a:buNone/>
              <a:tabLst/>
              <a:defRPr/>
            </a:pPr>
            <a:r>
              <a:rPr kumimoji="0" sz="750" b="1" i="0" u="none" strike="noStrike" kern="0" cap="none" spc="-25" normalizeH="0" baseline="0" noProof="0" dirty="0">
                <a:ln>
                  <a:noFill/>
                </a:ln>
                <a:solidFill>
                  <a:srgbClr val="A27B41"/>
                </a:solidFill>
                <a:effectLst/>
                <a:uLnTx/>
                <a:uFillTx/>
                <a:latin typeface="Cambria"/>
                <a:cs typeface="Cambria"/>
              </a:rPr>
              <a:t>SAN</a:t>
            </a:r>
            <a:endParaRPr kumimoji="0" sz="750" b="0" i="0" u="none" strike="noStrike" kern="0" cap="none" spc="0" normalizeH="0" baseline="0" noProof="0">
              <a:ln>
                <a:noFill/>
              </a:ln>
              <a:solidFill>
                <a:sysClr val="windowText" lastClr="000000"/>
              </a:solidFill>
              <a:effectLst/>
              <a:uLnTx/>
              <a:uFillTx/>
              <a:latin typeface="Cambria"/>
              <a:cs typeface="Cambria"/>
            </a:endParaRPr>
          </a:p>
          <a:p>
            <a:pPr marL="19050" marR="0" lvl="0" indent="0" defTabSz="914400" eaLnBrk="1" fontAlgn="auto" latinLnBrk="0" hangingPunct="1">
              <a:lnSpc>
                <a:spcPct val="100000"/>
              </a:lnSpc>
              <a:spcBef>
                <a:spcPts val="735"/>
              </a:spcBef>
              <a:spcAft>
                <a:spcPts val="0"/>
              </a:spcAft>
              <a:buClrTx/>
              <a:buSzTx/>
              <a:buFontTx/>
              <a:buNone/>
              <a:tabLst/>
              <a:defRPr/>
            </a:pPr>
            <a:r>
              <a:rPr kumimoji="0" sz="950" b="1" i="0" u="none" strike="noStrike" kern="0" cap="none" spc="160" normalizeH="0" baseline="0" noProof="0" dirty="0">
                <a:ln>
                  <a:noFill/>
                </a:ln>
                <a:solidFill>
                  <a:srgbClr val="E0AB37"/>
                </a:solidFill>
                <a:effectLst/>
                <a:uLnTx/>
                <a:uFillTx/>
                <a:latin typeface="Calibri"/>
                <a:cs typeface="Calibri"/>
              </a:rPr>
              <a:t>CAREEI�</a:t>
            </a:r>
            <a:r>
              <a:rPr kumimoji="0" sz="950" b="1" i="0" u="none" strike="noStrike" kern="0" cap="none" spc="190" normalizeH="0" baseline="0" noProof="0" dirty="0">
                <a:ln>
                  <a:noFill/>
                </a:ln>
                <a:solidFill>
                  <a:srgbClr val="E0AB37"/>
                </a:solidFill>
                <a:effectLst/>
                <a:uLnTx/>
                <a:uFillTx/>
                <a:latin typeface="Calibri"/>
                <a:cs typeface="Calibri"/>
              </a:rPr>
              <a:t> </a:t>
            </a:r>
            <a:r>
              <a:rPr kumimoji="0" sz="950" b="1" i="0" u="none" strike="noStrike" kern="0" cap="none" spc="140" normalizeH="0" baseline="0" noProof="0" dirty="0">
                <a:ln>
                  <a:noFill/>
                </a:ln>
                <a:solidFill>
                  <a:srgbClr val="E0AB37"/>
                </a:solidFill>
                <a:effectLst/>
                <a:uLnTx/>
                <a:uFillTx/>
                <a:latin typeface="Calibri"/>
                <a:cs typeface="Calibri"/>
              </a:rPr>
              <a:t>EDUCATION</a:t>
            </a:r>
            <a:endParaRPr kumimoji="0" sz="950" b="0" i="0" u="none" strike="noStrike" kern="0" cap="none" spc="0" normalizeH="0" baseline="0" noProof="0">
              <a:ln>
                <a:noFill/>
              </a:ln>
              <a:solidFill>
                <a:sysClr val="windowText" lastClr="000000"/>
              </a:solidFill>
              <a:effectLst/>
              <a:uLnTx/>
              <a:uFillTx/>
              <a:latin typeface="Calibri"/>
              <a:cs typeface="Calibri"/>
            </a:endParaRPr>
          </a:p>
        </p:txBody>
      </p:sp>
      <p:sp>
        <p:nvSpPr>
          <p:cNvPr id="25" name="object 25"/>
          <p:cNvSpPr txBox="1"/>
          <p:nvPr/>
        </p:nvSpPr>
        <p:spPr>
          <a:xfrm>
            <a:off x="328117" y="1813864"/>
            <a:ext cx="2727325" cy="3606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Arial"/>
                <a:cs typeface="Arial"/>
              </a:rPr>
              <a:t>Danene</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Brown,</a:t>
            </a:r>
            <a:r>
              <a:rPr kumimoji="0" sz="2200" b="0" i="0" u="none" strike="noStrike" kern="0" cap="none" spc="-10" normalizeH="0" baseline="0" noProof="0" dirty="0">
                <a:ln>
                  <a:noFill/>
                </a:ln>
                <a:solidFill>
                  <a:sysClr val="windowText" lastClr="000000"/>
                </a:solidFill>
                <a:effectLst/>
                <a:uLnTx/>
                <a:uFillTx/>
                <a:latin typeface="Arial"/>
                <a:cs typeface="Arial"/>
              </a:rPr>
              <a:t> Ph.D.</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328117" y="2149144"/>
            <a:ext cx="3378200" cy="6959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Arial"/>
                <a:cs typeface="Arial"/>
              </a:rPr>
              <a:t>Regional</a:t>
            </a:r>
            <a:r>
              <a:rPr kumimoji="0" sz="2200" b="0" i="0" u="none" strike="noStrike" kern="0" cap="none" spc="-4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Consortium</a:t>
            </a:r>
            <a:r>
              <a:rPr kumimoji="0" sz="2200" b="0" i="0" u="none" strike="noStrike" kern="0" cap="none" spc="-4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Chair </a:t>
            </a:r>
            <a:r>
              <a:rPr kumimoji="0" sz="2200" b="0" i="0" u="none" strike="noStrike" kern="0" cap="none" spc="-10" normalizeH="0" baseline="0" noProof="0" dirty="0">
                <a:ln>
                  <a:noFill/>
                </a:ln>
                <a:solidFill>
                  <a:sysClr val="windowText" lastClr="000000"/>
                </a:solidFill>
                <a:effectLst/>
                <a:uLnTx/>
                <a:uFillTx/>
                <a:latin typeface="Arial"/>
                <a:cs typeface="Arial"/>
                <a:hlinkClick r:id="rId9"/>
              </a:rPr>
              <a:t>danene.brown@gcccd.edu</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4"/>
          <p:cNvSpPr txBox="1">
            <a:spLocks noGrp="1"/>
          </p:cNvSpPr>
          <p:nvPr>
            <p:ph type="title"/>
          </p:nvPr>
        </p:nvSpPr>
        <p:spPr>
          <a:xfrm>
            <a:off x="415600" y="593367"/>
            <a:ext cx="11360700" cy="7635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r>
              <a:rPr lang="en-US"/>
              <a:t>Why Regional Consortia? - State’s Perspective	</a:t>
            </a:r>
            <a:endParaRPr/>
          </a:p>
        </p:txBody>
      </p:sp>
      <p:sp>
        <p:nvSpPr>
          <p:cNvPr id="414" name="Google Shape;414;p74"/>
          <p:cNvSpPr txBox="1">
            <a:spLocks noGrp="1"/>
          </p:cNvSpPr>
          <p:nvPr>
            <p:ph type="body" idx="1"/>
          </p:nvPr>
        </p:nvSpPr>
        <p:spPr>
          <a:xfrm>
            <a:off x="415600" y="1536625"/>
            <a:ext cx="4103400" cy="45552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r>
              <a:rPr lang="en-US"/>
              <a:t>Capitol</a:t>
            </a:r>
            <a:endParaRPr/>
          </a:p>
          <a:p>
            <a:pPr marL="0" lvl="0" indent="0" algn="l" rtl="0">
              <a:spcBef>
                <a:spcPts val="800"/>
              </a:spcBef>
              <a:spcAft>
                <a:spcPts val="0"/>
              </a:spcAft>
              <a:buNone/>
            </a:pPr>
            <a:r>
              <a:rPr lang="en-US"/>
              <a:t>Chancellor’s Office</a:t>
            </a:r>
            <a:endParaRPr/>
          </a:p>
          <a:p>
            <a:pPr marL="0" lvl="0" indent="0" algn="l" rtl="0">
              <a:spcBef>
                <a:spcPts val="800"/>
              </a:spcBef>
              <a:spcAft>
                <a:spcPts val="0"/>
              </a:spcAft>
              <a:buNone/>
            </a:pPr>
            <a:r>
              <a:rPr lang="en-US"/>
              <a:t>CDE</a:t>
            </a:r>
            <a:endParaRPr/>
          </a:p>
          <a:p>
            <a:pPr marL="0" lvl="0" indent="0" algn="l" rtl="0">
              <a:spcBef>
                <a:spcPts val="800"/>
              </a:spcBef>
              <a:spcAft>
                <a:spcPts val="800"/>
              </a:spcAft>
              <a:buNone/>
            </a:pPr>
            <a:r>
              <a:rPr lang="en-US"/>
              <a:t>Cal WDB</a:t>
            </a:r>
            <a:endParaRPr/>
          </a:p>
        </p:txBody>
      </p:sp>
      <p:sp>
        <p:nvSpPr>
          <p:cNvPr id="415" name="Google Shape;415;p74"/>
          <p:cNvSpPr txBox="1">
            <a:spLocks noGrp="1"/>
          </p:cNvSpPr>
          <p:nvPr>
            <p:ph type="body" idx="1"/>
          </p:nvPr>
        </p:nvSpPr>
        <p:spPr>
          <a:xfrm>
            <a:off x="7119725" y="828600"/>
            <a:ext cx="4828200" cy="4555200"/>
          </a:xfrm>
          <a:prstGeom prst="rect">
            <a:avLst/>
          </a:prstGeom>
        </p:spPr>
        <p:txBody>
          <a:bodyPr spcFirstLastPara="1" wrap="square" lIns="117825" tIns="117825" rIns="117825" bIns="117825" anchor="t" anchorCtr="0">
            <a:noAutofit/>
          </a:bodyPr>
          <a:lstStyle/>
          <a:p>
            <a:pPr marL="0" lvl="0" indent="0" algn="l" rtl="0">
              <a:spcBef>
                <a:spcPts val="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r" rtl="0">
              <a:spcBef>
                <a:spcPts val="800"/>
              </a:spcBef>
              <a:spcAft>
                <a:spcPts val="0"/>
              </a:spcAft>
              <a:buNone/>
            </a:pPr>
            <a:r>
              <a:rPr lang="en-US"/>
              <a:t>10,200+ K12 Schools</a:t>
            </a:r>
            <a:endParaRPr/>
          </a:p>
          <a:p>
            <a:pPr marL="0" lvl="0" indent="0" algn="r" rtl="0">
              <a:spcBef>
                <a:spcPts val="800"/>
              </a:spcBef>
              <a:spcAft>
                <a:spcPts val="0"/>
              </a:spcAft>
              <a:buNone/>
            </a:pPr>
            <a:r>
              <a:rPr lang="en-US"/>
              <a:t>400 Adult Education programs</a:t>
            </a:r>
            <a:endParaRPr/>
          </a:p>
          <a:p>
            <a:pPr marL="0" lvl="0" indent="0" algn="r" rtl="0">
              <a:spcBef>
                <a:spcPts val="800"/>
              </a:spcBef>
              <a:spcAft>
                <a:spcPts val="0"/>
              </a:spcAft>
              <a:buNone/>
            </a:pPr>
            <a:r>
              <a:rPr lang="en-US"/>
              <a:t>116 Community Colleges</a:t>
            </a:r>
            <a:endParaRPr/>
          </a:p>
          <a:p>
            <a:pPr marL="0" lvl="0" indent="0" algn="r" rtl="0">
              <a:spcBef>
                <a:spcPts val="800"/>
              </a:spcBef>
              <a:spcAft>
                <a:spcPts val="0"/>
              </a:spcAft>
              <a:buNone/>
            </a:pPr>
            <a:r>
              <a:rPr lang="en-US"/>
              <a:t>23 CSUs</a:t>
            </a:r>
            <a:endParaRPr/>
          </a:p>
          <a:p>
            <a:pPr marL="0" lvl="0" indent="0" algn="r" rtl="0">
              <a:spcBef>
                <a:spcPts val="800"/>
              </a:spcBef>
              <a:spcAft>
                <a:spcPts val="0"/>
              </a:spcAft>
              <a:buNone/>
            </a:pPr>
            <a:r>
              <a:rPr lang="en-US"/>
              <a:t>10 UCs</a:t>
            </a:r>
            <a:endParaRPr/>
          </a:p>
          <a:p>
            <a:pPr marL="0" lvl="0" indent="0" algn="r" rtl="0">
              <a:spcBef>
                <a:spcPts val="800"/>
              </a:spcBef>
              <a:spcAft>
                <a:spcPts val="0"/>
              </a:spcAft>
              <a:buNone/>
            </a:pPr>
            <a:r>
              <a:rPr lang="en-US"/>
              <a:t>45 Workforce Development Boards</a:t>
            </a:r>
            <a:endParaRPr/>
          </a:p>
          <a:p>
            <a:pPr marL="0" lvl="0" indent="0" algn="r" rtl="0">
              <a:spcBef>
                <a:spcPts val="800"/>
              </a:spcBef>
              <a:spcAft>
                <a:spcPts val="0"/>
              </a:spcAft>
              <a:buNone/>
            </a:pPr>
            <a:r>
              <a:rPr lang="en-US"/>
              <a:t>58 counties</a:t>
            </a:r>
            <a:endParaRPr/>
          </a:p>
          <a:p>
            <a:pPr marL="0" lvl="0" indent="0" algn="r" rtl="0">
              <a:spcBef>
                <a:spcPts val="800"/>
              </a:spcBef>
              <a:spcAft>
                <a:spcPts val="800"/>
              </a:spcAft>
              <a:buNone/>
            </a:pPr>
            <a:r>
              <a:rPr lang="en-US"/>
              <a:t>482 cities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81"/>
          <p:cNvSpPr txBox="1">
            <a:spLocks noGrp="1"/>
          </p:cNvSpPr>
          <p:nvPr>
            <p:ph type="title"/>
          </p:nvPr>
        </p:nvSpPr>
        <p:spPr>
          <a:xfrm>
            <a:off x="415600" y="2292667"/>
            <a:ext cx="4170000" cy="2438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300"/>
              <a:t>Evolution of Regional Consortia Role</a:t>
            </a:r>
            <a:endParaRPr sz="4300"/>
          </a:p>
          <a:p>
            <a:pPr marL="0" lvl="0" indent="0" algn="ctr" rtl="0">
              <a:spcBef>
                <a:spcPts val="0"/>
              </a:spcBef>
              <a:spcAft>
                <a:spcPts val="0"/>
              </a:spcAft>
              <a:buNone/>
            </a:pPr>
            <a:endParaRPr sz="4300"/>
          </a:p>
          <a:p>
            <a:pPr marL="0" lvl="0" indent="0" algn="l" rtl="0">
              <a:spcBef>
                <a:spcPts val="0"/>
              </a:spcBef>
              <a:spcAft>
                <a:spcPts val="0"/>
              </a:spcAft>
              <a:buNone/>
            </a:pPr>
            <a:endParaRPr/>
          </a:p>
        </p:txBody>
      </p:sp>
      <p:sp>
        <p:nvSpPr>
          <p:cNvPr id="470" name="Google Shape;470;p81"/>
          <p:cNvSpPr txBox="1"/>
          <p:nvPr/>
        </p:nvSpPr>
        <p:spPr>
          <a:xfrm>
            <a:off x="5277133" y="103133"/>
            <a:ext cx="6802800" cy="62046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2012: 1st CA Economic Summit </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a:t>
            </a:r>
            <a:r>
              <a:rPr kumimoji="0" lang="en-US" sz="1900" b="0" i="0" u="sng" strike="noStrike" kern="0" cap="none" spc="0" normalizeH="0" baseline="0" noProof="0">
                <a:ln>
                  <a:noFill/>
                </a:ln>
                <a:solidFill>
                  <a:srgbClr val="0563C1"/>
                </a:solidFill>
                <a:effectLst/>
                <a:uLnTx/>
                <a:uFillTx/>
                <a:latin typeface="Raleway"/>
                <a:ea typeface="Raleway"/>
                <a:cs typeface="Raleway"/>
                <a:sym typeface="Raleway"/>
                <a:hlinkClick r:id="rId3"/>
              </a:rPr>
              <a:t>Action Plan, pg 19</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609600" marR="0" lvl="0" indent="-425450" algn="l" defTabSz="914400" rtl="0" eaLnBrk="1" fontAlgn="auto" latinLnBrk="0" hangingPunct="1">
              <a:lnSpc>
                <a:spcPct val="100000"/>
              </a:lnSpc>
              <a:spcBef>
                <a:spcPts val="1300"/>
              </a:spcBef>
              <a:spcAft>
                <a:spcPts val="0"/>
              </a:spcAft>
              <a:buClr>
                <a:srgbClr val="3F3F3F"/>
              </a:buClr>
              <a:buSzPts val="1900"/>
              <a:buFont typeface="Raleway"/>
              <a:buChar char="●"/>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Issue:</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Current approach to solving the growing skilled worker shortage is fragmented &amp; under-resourced—not meeting the needs of our regional economies</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609600" marR="0" lvl="0" indent="-425450" algn="l" defTabSz="914400" rtl="0" eaLnBrk="1" fontAlgn="auto" latinLnBrk="0" hangingPunct="1">
              <a:lnSpc>
                <a:spcPct val="100000"/>
              </a:lnSpc>
              <a:spcBef>
                <a:spcPts val="0"/>
              </a:spcBef>
              <a:spcAft>
                <a:spcPts val="0"/>
              </a:spcAft>
              <a:buClr>
                <a:srgbClr val="3F3F3F"/>
              </a:buClr>
              <a:buSzPts val="1900"/>
              <a:buFont typeface="Raleway"/>
              <a:buChar char="●"/>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Goal: </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Prioritize workforce-training resources to support the growth of major regional industry sectors. </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609600" marR="0" lvl="0" indent="-425450" algn="l" defTabSz="914400" rtl="0" eaLnBrk="1" fontAlgn="auto" latinLnBrk="0" hangingPunct="1">
              <a:lnSpc>
                <a:spcPct val="100000"/>
              </a:lnSpc>
              <a:spcBef>
                <a:spcPts val="0"/>
              </a:spcBef>
              <a:spcAft>
                <a:spcPts val="0"/>
              </a:spcAft>
              <a:buClr>
                <a:srgbClr val="3F3F3F"/>
              </a:buClr>
              <a:buSzPts val="1900"/>
              <a:buFont typeface="Raleway"/>
              <a:buChar char="●"/>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Legislative Action</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SB1402 - </a:t>
            </a:r>
            <a:r>
              <a:rPr kumimoji="0" lang="en-US" sz="1900" b="0" i="0" u="sng" strike="noStrike" kern="0" cap="none" spc="0" normalizeH="0" baseline="0" noProof="0">
                <a:ln>
                  <a:noFill/>
                </a:ln>
                <a:solidFill>
                  <a:srgbClr val="3F3F3F"/>
                </a:solidFill>
                <a:effectLst/>
                <a:uLnTx/>
                <a:uFillTx/>
                <a:latin typeface="Raleway"/>
                <a:ea typeface="Raleway"/>
                <a:cs typeface="Raleway"/>
                <a:sym typeface="Raleway"/>
                <a:hlinkClick r:id="rId4">
                  <a:extLst>
                    <a:ext uri="{A12FA001-AC4F-418D-AE19-62706E023703}">
                      <ahyp:hlinkClr xmlns:ahyp="http://schemas.microsoft.com/office/drawing/2018/hyperlinkcolor" val="tx"/>
                    </a:ext>
                  </a:extLst>
                </a:hlinkClick>
              </a:rPr>
              <a:t>Bill Text</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a:t>
            </a:r>
            <a:r>
              <a:rPr kumimoji="0" lang="en-US" sz="1900" b="0" i="0" u="sng" strike="noStrike" kern="0" cap="none" spc="0" normalizeH="0" baseline="0" noProof="0">
                <a:ln>
                  <a:noFill/>
                </a:ln>
                <a:solidFill>
                  <a:srgbClr val="0563C1"/>
                </a:solidFill>
                <a:effectLst/>
                <a:uLnTx/>
                <a:uFillTx/>
                <a:latin typeface="Raleway"/>
                <a:ea typeface="Raleway"/>
                <a:cs typeface="Raleway"/>
                <a:sym typeface="Raleway"/>
                <a:hlinkClick r:id="rId5"/>
              </a:rPr>
              <a:t>Analysis</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0" marR="0" lvl="0" indent="0" algn="l" defTabSz="914400" rtl="0" eaLnBrk="1" fontAlgn="auto" latinLnBrk="0" hangingPunct="1">
              <a:lnSpc>
                <a:spcPct val="115000"/>
              </a:lnSpc>
              <a:spcBef>
                <a:spcPts val="130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2013:</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Creation of </a:t>
            </a:r>
            <a:r>
              <a:rPr kumimoji="0" lang="en-US" sz="1900" b="0" i="0" u="sng" strike="noStrike" kern="0" cap="none" spc="0" normalizeH="0" baseline="0" noProof="0">
                <a:ln>
                  <a:noFill/>
                </a:ln>
                <a:solidFill>
                  <a:srgbClr val="3F3F3F"/>
                </a:solidFill>
                <a:effectLst/>
                <a:uLnTx/>
                <a:uFillTx/>
                <a:latin typeface="Raleway"/>
                <a:ea typeface="Raleway"/>
                <a:cs typeface="Raleway"/>
                <a:sym typeface="Raleway"/>
                <a:hlinkClick r:id="rId6">
                  <a:extLst>
                    <a:ext uri="{A12FA001-AC4F-418D-AE19-62706E023703}">
                      <ahyp:hlinkClr xmlns:ahyp="http://schemas.microsoft.com/office/drawing/2018/hyperlinkcolor" val="tx"/>
                    </a:ext>
                  </a:extLst>
                </a:hlinkClick>
              </a:rPr>
              <a:t>Workforce and Economic Development Division </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(WEDD) - Resourced statewide + regional network of industry initiatives directed at 10 priority sectors </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0" marR="0" lvl="0" indent="0" algn="l" defTabSz="914400" rtl="0" eaLnBrk="1" fontAlgn="auto" latinLnBrk="0" hangingPunct="1">
              <a:lnSpc>
                <a:spcPct val="115000"/>
              </a:lnSpc>
              <a:spcBef>
                <a:spcPts val="130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2016:</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Strong Workforce Program (</a:t>
            </a:r>
            <a:r>
              <a:rPr kumimoji="0" lang="en-US" sz="1900" b="0" i="0" u="sng" strike="noStrike" kern="0" cap="none" spc="0" normalizeH="0" baseline="0" noProof="0">
                <a:ln>
                  <a:noFill/>
                </a:ln>
                <a:solidFill>
                  <a:srgbClr val="0563C1"/>
                </a:solidFill>
                <a:effectLst/>
                <a:uLnTx/>
                <a:uFillTx/>
                <a:latin typeface="Raleway"/>
                <a:ea typeface="Raleway"/>
                <a:cs typeface="Raleway"/>
                <a:sym typeface="Raleway"/>
                <a:hlinkClick r:id="rId7"/>
              </a:rPr>
              <a:t>announcement</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a:t>
            </a:r>
            <a:endParaRPr kumimoji="0" sz="1900" b="0" i="0" u="none" strike="noStrike" kern="0" cap="none" spc="0" normalizeH="0" baseline="0" noProof="0">
              <a:ln>
                <a:noFill/>
              </a:ln>
              <a:solidFill>
                <a:srgbClr val="3F3F3F"/>
              </a:solidFill>
              <a:effectLst/>
              <a:uLnTx/>
              <a:uFillTx/>
              <a:latin typeface="Raleway"/>
              <a:ea typeface="Raleway"/>
              <a:cs typeface="Raleway"/>
              <a:sym typeface="Raleway"/>
            </a:endParaRPr>
          </a:p>
          <a:p>
            <a:pPr marL="0" marR="0" lvl="0" indent="0" algn="l" defTabSz="914400" rtl="0" eaLnBrk="1" fontAlgn="auto" latinLnBrk="0" hangingPunct="1">
              <a:lnSpc>
                <a:spcPct val="115000"/>
              </a:lnSpc>
              <a:spcBef>
                <a:spcPts val="130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3F3F3F"/>
                </a:solidFill>
                <a:effectLst/>
                <a:uLnTx/>
                <a:uFillTx/>
                <a:latin typeface="Raleway"/>
                <a:ea typeface="Raleway"/>
                <a:cs typeface="Raleway"/>
                <a:sym typeface="Raleway"/>
              </a:rPr>
              <a:t>2018</a:t>
            </a:r>
            <a:r>
              <a:rPr kumimoji="0" lang="en-US" sz="1900" b="0" i="0" u="none" strike="noStrike" kern="0" cap="none" spc="0" normalizeH="0" baseline="0" noProof="0">
                <a:ln>
                  <a:noFill/>
                </a:ln>
                <a:solidFill>
                  <a:srgbClr val="3F3F3F"/>
                </a:solidFill>
                <a:effectLst/>
                <a:uLnTx/>
                <a:uFillTx/>
                <a:latin typeface="Raleway"/>
                <a:ea typeface="Raleway"/>
                <a:cs typeface="Raleway"/>
                <a:sym typeface="Raleway"/>
              </a:rPr>
              <a:t>: K12 Strong Workforce Program introduced; </a:t>
            </a:r>
            <a:endParaRPr kumimoji="0" sz="1900" b="0" i="0" u="none" strike="noStrike" kern="0" cap="none" spc="0" normalizeH="0" baseline="0" noProof="0">
              <a:ln>
                <a:noFill/>
              </a:ln>
              <a:solidFill>
                <a:srgbClr val="000000"/>
              </a:solidFill>
              <a:effectLst/>
              <a:uLnTx/>
              <a:uFillTx/>
              <a:latin typeface="Raleway"/>
              <a:ea typeface="Raleway"/>
              <a:cs typeface="Raleway"/>
              <a:sym typeface="Raleway"/>
            </a:endParaRPr>
          </a:p>
          <a:p>
            <a:pPr marL="0" marR="0" lvl="0" indent="0" algn="l" defTabSz="914400" rtl="0" eaLnBrk="1" fontAlgn="auto" latinLnBrk="0" hangingPunct="1">
              <a:lnSpc>
                <a:spcPct val="115000"/>
              </a:lnSpc>
              <a:spcBef>
                <a:spcPts val="130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000000"/>
                </a:solidFill>
                <a:effectLst/>
                <a:uLnTx/>
                <a:uFillTx/>
                <a:latin typeface="Raleway"/>
                <a:ea typeface="Raleway"/>
                <a:cs typeface="Raleway"/>
                <a:sym typeface="Raleway"/>
              </a:rPr>
              <a:t>2021: </a:t>
            </a:r>
            <a:r>
              <a:rPr kumimoji="0" lang="en-US" sz="1900" b="0" i="0" u="sng" strike="noStrike" kern="0" cap="none" spc="0" normalizeH="0" baseline="0" noProof="0">
                <a:ln>
                  <a:noFill/>
                </a:ln>
                <a:solidFill>
                  <a:srgbClr val="0563C1"/>
                </a:solidFill>
                <a:effectLst/>
                <a:uLnTx/>
                <a:uFillTx/>
                <a:latin typeface="Raleway"/>
                <a:ea typeface="Raleway"/>
                <a:cs typeface="Raleway"/>
                <a:sym typeface="Raleway"/>
                <a:hlinkClick r:id="rId8"/>
              </a:rPr>
              <a:t>RFA for Regional Collaboration and Coordination</a:t>
            </a:r>
            <a:endParaRPr kumimoji="0" sz="1900" b="0" i="0" u="none" strike="noStrike" kern="0" cap="none" spc="0" normalizeH="0" baseline="0" noProof="0">
              <a:ln>
                <a:noFill/>
              </a:ln>
              <a:solidFill>
                <a:srgbClr val="000000"/>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1300"/>
              </a:spcBef>
              <a:spcAft>
                <a:spcPts val="0"/>
              </a:spcAft>
              <a:buClr>
                <a:srgbClr val="000000"/>
              </a:buClr>
              <a:buSzTx/>
              <a:buFont typeface="Arial"/>
              <a:buNone/>
              <a:tabLst/>
              <a:defRPr/>
            </a:pPr>
            <a:endParaRPr kumimoji="0" sz="2000" b="0" i="0" u="none" strike="noStrike" kern="0" cap="none" spc="0" normalizeH="0" baseline="0" noProof="0">
              <a:ln>
                <a:noFill/>
              </a:ln>
              <a:solidFill>
                <a:srgbClr val="3F3F3F"/>
              </a:solidFill>
              <a:effectLst/>
              <a:uLnTx/>
              <a:uFillTx/>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9572-451E-23A0-2E3C-19B94801BA58}"/>
              </a:ext>
            </a:extLst>
          </p:cNvPr>
          <p:cNvSpPr>
            <a:spLocks noGrp="1"/>
          </p:cNvSpPr>
          <p:nvPr>
            <p:ph type="title"/>
          </p:nvPr>
        </p:nvSpPr>
        <p:spPr/>
        <p:txBody>
          <a:bodyPr/>
          <a:lstStyle/>
          <a:p>
            <a:r>
              <a:rPr lang="en-US" dirty="0"/>
              <a:t>Regional Collaboration &amp; Coordination (re- authorization) Jan. 2022-June 2026 </a:t>
            </a:r>
          </a:p>
        </p:txBody>
      </p:sp>
      <p:sp>
        <p:nvSpPr>
          <p:cNvPr id="3" name="Content Placeholder 2">
            <a:extLst>
              <a:ext uri="{FF2B5EF4-FFF2-40B4-BE49-F238E27FC236}">
                <a16:creationId xmlns:a16="http://schemas.microsoft.com/office/drawing/2014/main" id="{813BD9BE-9439-4EC1-D48B-A194806095BE}"/>
              </a:ext>
            </a:extLst>
          </p:cNvPr>
          <p:cNvSpPr>
            <a:spLocks noGrp="1"/>
          </p:cNvSpPr>
          <p:nvPr>
            <p:ph idx="1"/>
          </p:nvPr>
        </p:nvSpPr>
        <p:spPr/>
        <p:txBody>
          <a:bodyPr>
            <a:normAutofit fontScale="92500"/>
          </a:bodyPr>
          <a:lstStyle/>
          <a:p>
            <a:pPr marL="0" indent="0">
              <a:buNone/>
            </a:pPr>
            <a:r>
              <a:rPr lang="en-US" sz="3000" dirty="0"/>
              <a:t>Regional Collaboration and Coordination Grant</a:t>
            </a:r>
          </a:p>
          <a:p>
            <a:r>
              <a:rPr lang="en-US" sz="3000" dirty="0"/>
              <a:t>Background &amp; Context</a:t>
            </a:r>
          </a:p>
          <a:p>
            <a:pPr lvl="1"/>
            <a:r>
              <a:rPr lang="en-US" sz="2800" dirty="0"/>
              <a:t>This grant is made and entered into by the California Community Colleges Chancellor’s Office, on behalf of the California Community Colleges Board of Governors</a:t>
            </a:r>
          </a:p>
          <a:p>
            <a:pPr lvl="1"/>
            <a:r>
              <a:rPr lang="en-US" sz="2800" dirty="0"/>
              <a:t>The purpose of the grant is to fund and support regional infrastructure and operations to provide leadership and coordination of workforce and career education programs within regions and facilitating collaboration and support of the region’s member colleges in improving student success and employment outcomes to meet Vision for Success Goals.</a:t>
            </a:r>
          </a:p>
        </p:txBody>
      </p:sp>
    </p:spTree>
    <p:extLst>
      <p:ext uri="{BB962C8B-B14F-4D97-AF65-F5344CB8AC3E}">
        <p14:creationId xmlns:p14="http://schemas.microsoft.com/office/powerpoint/2010/main" val="338196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B5DE-1C8F-4BFF-F2AF-3CFD6A4AEAA7}"/>
              </a:ext>
            </a:extLst>
          </p:cNvPr>
          <p:cNvSpPr>
            <a:spLocks noGrp="1"/>
          </p:cNvSpPr>
          <p:nvPr>
            <p:ph type="title"/>
          </p:nvPr>
        </p:nvSpPr>
        <p:spPr>
          <a:xfrm>
            <a:off x="512956" y="365125"/>
            <a:ext cx="10840844" cy="1325563"/>
          </a:xfrm>
        </p:spPr>
        <p:txBody>
          <a:bodyPr>
            <a:normAutofit fontScale="90000"/>
          </a:bodyPr>
          <a:lstStyle/>
          <a:p>
            <a:r>
              <a:rPr lang="en-US" dirty="0"/>
              <a:t>Regional Collaboration and Coordination Grant</a:t>
            </a:r>
          </a:p>
        </p:txBody>
      </p:sp>
      <p:sp>
        <p:nvSpPr>
          <p:cNvPr id="3" name="Content Placeholder 2">
            <a:extLst>
              <a:ext uri="{FF2B5EF4-FFF2-40B4-BE49-F238E27FC236}">
                <a16:creationId xmlns:a16="http://schemas.microsoft.com/office/drawing/2014/main" id="{27114BB1-B8DF-0CC8-50AE-283ED225ACCC}"/>
              </a:ext>
            </a:extLst>
          </p:cNvPr>
          <p:cNvSpPr>
            <a:spLocks noGrp="1"/>
          </p:cNvSpPr>
          <p:nvPr>
            <p:ph idx="1"/>
          </p:nvPr>
        </p:nvSpPr>
        <p:spPr/>
        <p:txBody>
          <a:bodyPr>
            <a:noAutofit/>
          </a:bodyPr>
          <a:lstStyle/>
          <a:p>
            <a:r>
              <a:rPr lang="en-US" sz="2800" dirty="0"/>
              <a:t>Support a regional team that serves the needs of the region and member colleges, the operations and delivery of the Grantee activities.</a:t>
            </a:r>
          </a:p>
          <a:p>
            <a:r>
              <a:rPr lang="en-US" sz="2800" dirty="0"/>
              <a:t>Manage associated program funding streams, including recommending all new career education curricula developed by colleges in its region. The Grantee will collaborate with key stakeholders in their respective regions to meet all workforce program requirements (federal and state), as well as support colleges in the region in meeting the Board of Governor’s Vision for Success goals.</a:t>
            </a:r>
          </a:p>
        </p:txBody>
      </p:sp>
    </p:spTree>
    <p:extLst>
      <p:ext uri="{BB962C8B-B14F-4D97-AF65-F5344CB8AC3E}">
        <p14:creationId xmlns:p14="http://schemas.microsoft.com/office/powerpoint/2010/main" val="208169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F5E9-7C31-1EA3-3731-7C6405BDFFFD}"/>
              </a:ext>
            </a:extLst>
          </p:cNvPr>
          <p:cNvSpPr>
            <a:spLocks noGrp="1"/>
          </p:cNvSpPr>
          <p:nvPr>
            <p:ph type="title"/>
          </p:nvPr>
        </p:nvSpPr>
        <p:spPr>
          <a:xfrm>
            <a:off x="635620" y="365125"/>
            <a:ext cx="10718180" cy="1325563"/>
          </a:xfrm>
        </p:spPr>
        <p:txBody>
          <a:bodyPr>
            <a:normAutofit fontScale="90000"/>
          </a:bodyPr>
          <a:lstStyle/>
          <a:p>
            <a:r>
              <a:rPr lang="en-US" dirty="0"/>
              <a:t>Regional Collaboration and Coordination Grant</a:t>
            </a:r>
          </a:p>
        </p:txBody>
      </p:sp>
      <p:sp>
        <p:nvSpPr>
          <p:cNvPr id="3" name="Content Placeholder 2">
            <a:extLst>
              <a:ext uri="{FF2B5EF4-FFF2-40B4-BE49-F238E27FC236}">
                <a16:creationId xmlns:a16="http://schemas.microsoft.com/office/drawing/2014/main" id="{68DE33FD-DFB0-7C37-1772-68375E5AB80F}"/>
              </a:ext>
            </a:extLst>
          </p:cNvPr>
          <p:cNvSpPr>
            <a:spLocks noGrp="1"/>
          </p:cNvSpPr>
          <p:nvPr>
            <p:ph idx="1"/>
          </p:nvPr>
        </p:nvSpPr>
        <p:spPr/>
        <p:txBody>
          <a:bodyPr>
            <a:normAutofit lnSpcReduction="10000"/>
          </a:bodyPr>
          <a:lstStyle/>
          <a:p>
            <a:r>
              <a:rPr lang="en-US" sz="2200" dirty="0"/>
              <a:t>Provide and support strategies to assist colleges in providing career education and workforce training to all in a manner that is accessible, efficient, responsive and data driven; work with the colleges and key stakeholders in the regional workforce and economic development ecosystem to help drive:</a:t>
            </a:r>
          </a:p>
          <a:p>
            <a:pPr marL="0" indent="0">
              <a:buNone/>
            </a:pPr>
            <a:r>
              <a:rPr lang="en-US" sz="2200" dirty="0"/>
              <a:t>Collaboration and coordination of career education programs among colleges in each identified region;</a:t>
            </a:r>
          </a:p>
          <a:p>
            <a:pPr lvl="1"/>
            <a:r>
              <a:rPr lang="en-US" sz="2000" dirty="0"/>
              <a:t>Regional strategies and partnerships to reduce skills, employment and equity gaps;</a:t>
            </a:r>
          </a:p>
          <a:p>
            <a:pPr lvl="1"/>
            <a:r>
              <a:rPr lang="en-US" sz="2000" dirty="0"/>
              <a:t>Capture and dissemination of valuable, region-specific employer, industry, and student success data;</a:t>
            </a:r>
          </a:p>
          <a:p>
            <a:pPr lvl="1"/>
            <a:r>
              <a:rPr lang="en-US" sz="2000" dirty="0"/>
              <a:t>Develop strategies and structures that provide comprehensive support to serve parttime and adult learners; and</a:t>
            </a:r>
          </a:p>
          <a:p>
            <a:pPr lvl="1"/>
            <a:r>
              <a:rPr lang="en-US" sz="2000" dirty="0"/>
              <a:t>Evolution of current regional governance structures and employer engagement functions that are much more inclusive and outcomes based.</a:t>
            </a:r>
          </a:p>
        </p:txBody>
      </p:sp>
    </p:spTree>
    <p:extLst>
      <p:ext uri="{BB962C8B-B14F-4D97-AF65-F5344CB8AC3E}">
        <p14:creationId xmlns:p14="http://schemas.microsoft.com/office/powerpoint/2010/main" val="69371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CCC powered b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6316</TotalTime>
  <Words>4220</Words>
  <Application>Microsoft Office PowerPoint</Application>
  <PresentationFormat>Widescreen</PresentationFormat>
  <Paragraphs>461</Paragraphs>
  <Slides>43</Slides>
  <Notes>15</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43</vt:i4>
      </vt:variant>
    </vt:vector>
  </HeadingPairs>
  <TitlesOfParts>
    <vt:vector size="76" baseType="lpstr">
      <vt:lpstr>Adobe Gothic Std L</vt:lpstr>
      <vt:lpstr>Arial</vt:lpstr>
      <vt:lpstr>Arial Black</vt:lpstr>
      <vt:lpstr>Arial Rounded MT Bold</vt:lpstr>
      <vt:lpstr>Calibri</vt:lpstr>
      <vt:lpstr>Calibri Light</vt:lpstr>
      <vt:lpstr>Cambria</vt:lpstr>
      <vt:lpstr>Candara</vt:lpstr>
      <vt:lpstr>Comfortaa</vt:lpstr>
      <vt:lpstr>Crimson Text</vt:lpstr>
      <vt:lpstr>Georgia</vt:lpstr>
      <vt:lpstr>Inter</vt:lpstr>
      <vt:lpstr>Lato</vt:lpstr>
      <vt:lpstr>Lucida Sans Unicode</vt:lpstr>
      <vt:lpstr>Noto Sans Symbols</vt:lpstr>
      <vt:lpstr>Raleway</vt:lpstr>
      <vt:lpstr>Source Sans Pro</vt:lpstr>
      <vt:lpstr>Tahoma</vt:lpstr>
      <vt:lpstr>Times New Roman</vt:lpstr>
      <vt:lpstr>Trebuchet MS</vt:lpstr>
      <vt:lpstr>Verdana</vt:lpstr>
      <vt:lpstr>Wingdings</vt:lpstr>
      <vt:lpstr>Office Theme</vt:lpstr>
      <vt:lpstr>1_Office Theme</vt:lpstr>
      <vt:lpstr>2_Office Theme</vt:lpstr>
      <vt:lpstr>Retrospect</vt:lpstr>
      <vt:lpstr>3_Office Theme</vt:lpstr>
      <vt:lpstr>4_Office Theme</vt:lpstr>
      <vt:lpstr>5_Office Theme</vt:lpstr>
      <vt:lpstr>BACCC powered by</vt:lpstr>
      <vt:lpstr>6_Office Theme</vt:lpstr>
      <vt:lpstr>7_Office Theme</vt:lpstr>
      <vt:lpstr>8_Office Theme</vt:lpstr>
      <vt:lpstr>Leveraging Regional Resource$: Collaborating with Your Regional Consortium </vt:lpstr>
      <vt:lpstr>WHY WAS THE CONSORTIA ESTABLISHED? (Perkins-which began in the early 90’s)</vt:lpstr>
      <vt:lpstr>PowerPoint Presentation</vt:lpstr>
      <vt:lpstr>Why Regional Consortia? - Employers Perspective </vt:lpstr>
      <vt:lpstr>Why Regional Consortia? - State’s Perspective </vt:lpstr>
      <vt:lpstr>Evolution of Regional Consortia Role  </vt:lpstr>
      <vt:lpstr>Regional Collaboration &amp; Coordination (re- authorization) Jan. 2022-June 2026 </vt:lpstr>
      <vt:lpstr>Regional Collaboration and Coordination Grant</vt:lpstr>
      <vt:lpstr>Regional Collaboration and Coordination Grant</vt:lpstr>
      <vt:lpstr>Regional Collaboration and Coordination Grant</vt:lpstr>
      <vt:lpstr>Regional Collaboration and Coordination Grant</vt:lpstr>
      <vt:lpstr>PowerPoint Presentation</vt:lpstr>
      <vt:lpstr>BACCC  Communications BACCC Website - www.baccc.org   </vt:lpstr>
      <vt:lpstr>PowerPoint Presentation</vt:lpstr>
      <vt:lpstr>PowerPoint Presentation</vt:lpstr>
      <vt:lpstr>PowerPoint Presentation</vt:lpstr>
      <vt:lpstr>B. REGIONAL ECONOMY</vt:lpstr>
      <vt:lpstr>Members of the Governance Structure</vt:lpstr>
      <vt:lpstr>South Central Coast Regional Consortium</vt:lpstr>
      <vt:lpstr>SCCRC Mission and Colleges</vt:lpstr>
      <vt:lpstr>Regional Priority Sectors </vt:lpstr>
      <vt:lpstr>PowerPoint Presentation</vt:lpstr>
      <vt:lpstr>PowerPoint Presentation</vt:lpstr>
      <vt:lpstr>PowerPoint Presentation</vt:lpstr>
      <vt:lpstr>PowerPoint Presentation</vt:lpstr>
      <vt:lpstr>Ways to Engage with IEDRC</vt:lpstr>
      <vt:lpstr>How to engage with IEDRC</vt:lpstr>
      <vt:lpstr>Regional SWP Decision Making Process</vt:lpstr>
      <vt:lpstr>PowerPoint Presentation</vt:lpstr>
      <vt:lpstr>BRIDGING  THE GAP</vt:lpstr>
      <vt:lpstr>WE ARE LARC! 19 COMMUNITY COLLEGES. ONE MISSION.  </vt:lpstr>
      <vt:lpstr>PowerPoint Presentation</vt:lpstr>
      <vt:lpstr>PowerPoint Presentation</vt:lpstr>
      <vt:lpstr>PowerPoint Presentation</vt:lpstr>
      <vt:lpstr>California Community College Regional Consortia</vt:lpstr>
      <vt:lpstr>Orange County Regional Consortium</vt:lpstr>
      <vt:lpstr>The OCRC Organizational Structure</vt:lpstr>
      <vt:lpstr>Regional Collaboration and Coordination Grant</vt:lpstr>
      <vt:lpstr>OC Regional Consortium Governance Structure 3.0 Draft</vt:lpstr>
      <vt:lpstr>San Diego &amp; Imperial Counties Community Colleges Regional Consortium</vt:lpstr>
      <vt:lpstr>Transforming the way educators, industry, and community partners equitably advance economic mobility.</vt:lpstr>
      <vt:lpstr>SDICC RC Provides Support to Work Across This Continuum</vt:lpstr>
      <vt:lpstr>Strong Workforce Program Implementation SDICCCA Governance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Central Coast Regional Consortium</dc:title>
  <dc:creator>Holly Nolan-Chavez</dc:creator>
  <cp:lastModifiedBy>Smith, Blaine</cp:lastModifiedBy>
  <cp:revision>5</cp:revision>
  <dcterms:created xsi:type="dcterms:W3CDTF">2023-02-21T16:21:19Z</dcterms:created>
  <dcterms:modified xsi:type="dcterms:W3CDTF">2023-03-05T20:19:25Z</dcterms:modified>
</cp:coreProperties>
</file>