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0"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4" r:id="rId26"/>
    <p:sldId id="279" r:id="rId27"/>
    <p:sldId id="280" r:id="rId28"/>
    <p:sldId id="281" r:id="rId29"/>
    <p:sldId id="282" r:id="rId30"/>
    <p:sldId id="283" r:id="rId31"/>
  </p:sldIdLst>
  <p:sldSz cx="12192000" cy="68580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5" roundtripDataSignature="AMtx7minw65G6VKieN71sstagZ8RLBeNL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4019"/>
  </p:normalViewPr>
  <p:slideViewPr>
    <p:cSldViewPr snapToGrid="0">
      <p:cViewPr varScale="1">
        <p:scale>
          <a:sx n="81" d="100"/>
          <a:sy n="81" d="100"/>
        </p:scale>
        <p:origin x="200" y="2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customschemas.google.com/relationships/presentationmetadata" Target="meta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2972421"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027" y="0"/>
            <a:ext cx="2972421"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6421" y="4416428"/>
            <a:ext cx="5485158" cy="4183063"/>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29675"/>
            <a:ext cx="2972421"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027" y="8829675"/>
            <a:ext cx="2972421"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86421" y="4416428"/>
            <a:ext cx="5485158" cy="41830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2" name="Google Shape;162;p1:notes"/>
          <p:cNvSpPr txBox="1">
            <a:spLocks noGrp="1"/>
          </p:cNvSpPr>
          <p:nvPr>
            <p:ph type="sldNum" idx="12"/>
          </p:nvPr>
        </p:nvSpPr>
        <p:spPr>
          <a:xfrm>
            <a:off x="3884027" y="8829675"/>
            <a:ext cx="2972421"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0: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0:notes"/>
          <p:cNvSpPr txBox="1">
            <a:spLocks noGrp="1"/>
          </p:cNvSpPr>
          <p:nvPr>
            <p:ph type="body" idx="1"/>
          </p:nvPr>
        </p:nvSpPr>
        <p:spPr>
          <a:xfrm>
            <a:off x="686421" y="4416428"/>
            <a:ext cx="5485158" cy="41830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Ginni</a:t>
            </a:r>
            <a:endParaRPr/>
          </a:p>
        </p:txBody>
      </p:sp>
      <p:sp>
        <p:nvSpPr>
          <p:cNvPr id="239" name="Google Shape;239;p10:notes"/>
          <p:cNvSpPr txBox="1">
            <a:spLocks noGrp="1"/>
          </p:cNvSpPr>
          <p:nvPr>
            <p:ph type="sldNum" idx="12"/>
          </p:nvPr>
        </p:nvSpPr>
        <p:spPr>
          <a:xfrm>
            <a:off x="3884027" y="8829675"/>
            <a:ext cx="2972421"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d0dc3613a_0_0: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5d0dc3613a_0_0:notes"/>
          <p:cNvSpPr txBox="1">
            <a:spLocks noGrp="1"/>
          </p:cNvSpPr>
          <p:nvPr>
            <p:ph type="body" idx="1"/>
          </p:nvPr>
        </p:nvSpPr>
        <p:spPr>
          <a:xfrm>
            <a:off x="686421" y="4416428"/>
            <a:ext cx="54852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Ginni</a:t>
            </a:r>
            <a:endParaRPr/>
          </a:p>
        </p:txBody>
      </p:sp>
      <p:sp>
        <p:nvSpPr>
          <p:cNvPr id="246" name="Google Shape;246;g5d0dc3613a_0_0:notes"/>
          <p:cNvSpPr txBox="1">
            <a:spLocks noGrp="1"/>
          </p:cNvSpPr>
          <p:nvPr>
            <p:ph type="sldNum" idx="12"/>
          </p:nvPr>
        </p:nvSpPr>
        <p:spPr>
          <a:xfrm>
            <a:off x="3884027" y="8829675"/>
            <a:ext cx="2972400" cy="465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2:notes"/>
          <p:cNvSpPr txBox="1">
            <a:spLocks noGrp="1"/>
          </p:cNvSpPr>
          <p:nvPr>
            <p:ph type="body" idx="1"/>
          </p:nvPr>
        </p:nvSpPr>
        <p:spPr>
          <a:xfrm>
            <a:off x="686421" y="4416428"/>
            <a:ext cx="5485158" cy="41830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All students are in the denominator, but who are the possible students that could make skills gains in basic skills courses?</a:t>
            </a:r>
            <a:endParaRPr/>
          </a:p>
        </p:txBody>
      </p:sp>
      <p:sp>
        <p:nvSpPr>
          <p:cNvPr id="254" name="Google Shape;254;p12:notes"/>
          <p:cNvSpPr txBox="1">
            <a:spLocks noGrp="1"/>
          </p:cNvSpPr>
          <p:nvPr>
            <p:ph type="sldNum" idx="12"/>
          </p:nvPr>
        </p:nvSpPr>
        <p:spPr>
          <a:xfrm>
            <a:off x="3884027" y="8829675"/>
            <a:ext cx="2972421"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3: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3:notes"/>
          <p:cNvSpPr txBox="1">
            <a:spLocks noGrp="1"/>
          </p:cNvSpPr>
          <p:nvPr>
            <p:ph type="body" idx="1"/>
          </p:nvPr>
        </p:nvSpPr>
        <p:spPr>
          <a:xfrm>
            <a:off x="686421" y="4416428"/>
            <a:ext cx="5485158" cy="41830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Ginni</a:t>
            </a:r>
            <a:endParaRPr/>
          </a:p>
          <a:p>
            <a:pPr marL="0" lvl="0" indent="0" algn="l" rtl="0">
              <a:spcBef>
                <a:spcPts val="360"/>
              </a:spcBef>
              <a:spcAft>
                <a:spcPts val="0"/>
              </a:spcAft>
              <a:buNone/>
            </a:pPr>
            <a:r>
              <a:rPr lang="en-US"/>
              <a:t>Who is in the denominator?</a:t>
            </a:r>
            <a:endParaRPr/>
          </a:p>
          <a:p>
            <a:pPr marL="0" lvl="0" indent="0" algn="l" rtl="0">
              <a:spcBef>
                <a:spcPts val="360"/>
              </a:spcBef>
              <a:spcAft>
                <a:spcPts val="0"/>
              </a:spcAft>
              <a:buNone/>
            </a:pPr>
            <a:r>
              <a:rPr lang="en-US"/>
              <a:t>Many high schools have all students apply for the community college.</a:t>
            </a:r>
            <a:endParaRPr/>
          </a:p>
          <a:p>
            <a:pPr marL="0" lvl="0" indent="0" algn="l" rtl="0">
              <a:spcBef>
                <a:spcPts val="360"/>
              </a:spcBef>
              <a:spcAft>
                <a:spcPts val="0"/>
              </a:spcAft>
              <a:buNone/>
            </a:pPr>
            <a:r>
              <a:rPr lang="en-US"/>
              <a:t>Has your college had staff apply to see what the process is like for students?</a:t>
            </a:r>
            <a:endParaRPr/>
          </a:p>
          <a:p>
            <a:pPr marL="0" lvl="0" indent="0" algn="l" rtl="0">
              <a:spcBef>
                <a:spcPts val="360"/>
              </a:spcBef>
              <a:spcAft>
                <a:spcPts val="0"/>
              </a:spcAft>
              <a:buNone/>
            </a:pPr>
            <a:r>
              <a:rPr lang="en-US"/>
              <a:t>Students apply to CCC often as a “safety” school.</a:t>
            </a:r>
            <a:endParaRPr/>
          </a:p>
        </p:txBody>
      </p:sp>
      <p:sp>
        <p:nvSpPr>
          <p:cNvPr id="261" name="Google Shape;261;p13:notes"/>
          <p:cNvSpPr txBox="1">
            <a:spLocks noGrp="1"/>
          </p:cNvSpPr>
          <p:nvPr>
            <p:ph type="sldNum" idx="12"/>
          </p:nvPr>
        </p:nvSpPr>
        <p:spPr>
          <a:xfrm>
            <a:off x="3884027" y="8829675"/>
            <a:ext cx="2972421"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13</a:t>
            </a:fld>
            <a:endParaRPr>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4: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4:notes"/>
          <p:cNvSpPr txBox="1">
            <a:spLocks noGrp="1"/>
          </p:cNvSpPr>
          <p:nvPr>
            <p:ph type="body" idx="1"/>
          </p:nvPr>
        </p:nvSpPr>
        <p:spPr>
          <a:xfrm>
            <a:off x="686421" y="4416428"/>
            <a:ext cx="5485158" cy="41830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Ginni</a:t>
            </a:r>
            <a:endParaRPr/>
          </a:p>
        </p:txBody>
      </p:sp>
      <p:sp>
        <p:nvSpPr>
          <p:cNvPr id="269" name="Google Shape;269;p14:notes"/>
          <p:cNvSpPr txBox="1">
            <a:spLocks noGrp="1"/>
          </p:cNvSpPr>
          <p:nvPr>
            <p:ph type="sldNum" idx="12"/>
          </p:nvPr>
        </p:nvSpPr>
        <p:spPr>
          <a:xfrm>
            <a:off x="3884027" y="8829675"/>
            <a:ext cx="2972421"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5: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5:notes"/>
          <p:cNvSpPr txBox="1">
            <a:spLocks noGrp="1"/>
          </p:cNvSpPr>
          <p:nvPr>
            <p:ph type="body" idx="1"/>
          </p:nvPr>
        </p:nvSpPr>
        <p:spPr>
          <a:xfrm>
            <a:off x="686421" y="4416428"/>
            <a:ext cx="5485158" cy="41830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It matters how you look at it! Faculty, Researchers, and Administrators MUST work together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6: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6:notes"/>
          <p:cNvSpPr txBox="1">
            <a:spLocks noGrp="1"/>
          </p:cNvSpPr>
          <p:nvPr>
            <p:ph type="body" idx="1"/>
          </p:nvPr>
        </p:nvSpPr>
        <p:spPr>
          <a:xfrm>
            <a:off x="686421" y="4416428"/>
            <a:ext cx="5485158" cy="41830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16:notes"/>
          <p:cNvSpPr txBox="1">
            <a:spLocks noGrp="1"/>
          </p:cNvSpPr>
          <p:nvPr>
            <p:ph type="sldNum" idx="12"/>
          </p:nvPr>
        </p:nvSpPr>
        <p:spPr>
          <a:xfrm>
            <a:off x="3884027" y="8829675"/>
            <a:ext cx="2972421"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9: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9:notes"/>
          <p:cNvSpPr txBox="1">
            <a:spLocks noGrp="1"/>
          </p:cNvSpPr>
          <p:nvPr>
            <p:ph type="body" idx="1"/>
          </p:nvPr>
        </p:nvSpPr>
        <p:spPr>
          <a:xfrm>
            <a:off x="686421" y="4416428"/>
            <a:ext cx="5485158" cy="41830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94" name="Google Shape;294;p19:notes"/>
          <p:cNvSpPr txBox="1">
            <a:spLocks noGrp="1"/>
          </p:cNvSpPr>
          <p:nvPr>
            <p:ph type="sldNum" idx="12"/>
          </p:nvPr>
        </p:nvSpPr>
        <p:spPr>
          <a:xfrm>
            <a:off x="3884027" y="8829675"/>
            <a:ext cx="2972421"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0: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0:notes"/>
          <p:cNvSpPr txBox="1">
            <a:spLocks noGrp="1"/>
          </p:cNvSpPr>
          <p:nvPr>
            <p:ph type="body" idx="1"/>
          </p:nvPr>
        </p:nvSpPr>
        <p:spPr>
          <a:xfrm>
            <a:off x="686421" y="4416428"/>
            <a:ext cx="5485158" cy="41830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02" name="Google Shape;302;p20:notes"/>
          <p:cNvSpPr txBox="1">
            <a:spLocks noGrp="1"/>
          </p:cNvSpPr>
          <p:nvPr>
            <p:ph type="sldNum" idx="12"/>
          </p:nvPr>
        </p:nvSpPr>
        <p:spPr>
          <a:xfrm>
            <a:off x="3884027" y="8829675"/>
            <a:ext cx="2972421"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1: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21:notes"/>
          <p:cNvSpPr txBox="1">
            <a:spLocks noGrp="1"/>
          </p:cNvSpPr>
          <p:nvPr>
            <p:ph type="body" idx="1"/>
          </p:nvPr>
        </p:nvSpPr>
        <p:spPr>
          <a:xfrm>
            <a:off x="686421" y="4416428"/>
            <a:ext cx="5485158" cy="41830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10" name="Google Shape;310;p21:notes"/>
          <p:cNvSpPr txBox="1">
            <a:spLocks noGrp="1"/>
          </p:cNvSpPr>
          <p:nvPr>
            <p:ph type="sldNum" idx="12"/>
          </p:nvPr>
        </p:nvSpPr>
        <p:spPr>
          <a:xfrm>
            <a:off x="3884027" y="8829675"/>
            <a:ext cx="2972421"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2:notes"/>
          <p:cNvSpPr txBox="1">
            <a:spLocks noGrp="1"/>
          </p:cNvSpPr>
          <p:nvPr>
            <p:ph type="body" idx="1"/>
          </p:nvPr>
        </p:nvSpPr>
        <p:spPr>
          <a:xfrm>
            <a:off x="686421" y="4416428"/>
            <a:ext cx="5485158" cy="41830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0" name="Google Shape;170;p2:notes"/>
          <p:cNvSpPr txBox="1">
            <a:spLocks noGrp="1"/>
          </p:cNvSpPr>
          <p:nvPr>
            <p:ph type="sldNum" idx="12"/>
          </p:nvPr>
        </p:nvSpPr>
        <p:spPr>
          <a:xfrm>
            <a:off x="3884027" y="8829675"/>
            <a:ext cx="2972421"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7: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7:notes"/>
          <p:cNvSpPr txBox="1">
            <a:spLocks noGrp="1"/>
          </p:cNvSpPr>
          <p:nvPr>
            <p:ph type="body" idx="1"/>
          </p:nvPr>
        </p:nvSpPr>
        <p:spPr>
          <a:xfrm>
            <a:off x="686421" y="4416428"/>
            <a:ext cx="5485158" cy="41830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18" name="Google Shape;318;p17:notes"/>
          <p:cNvSpPr txBox="1">
            <a:spLocks noGrp="1"/>
          </p:cNvSpPr>
          <p:nvPr>
            <p:ph type="sldNum" idx="12"/>
          </p:nvPr>
        </p:nvSpPr>
        <p:spPr>
          <a:xfrm>
            <a:off x="3884027" y="8829675"/>
            <a:ext cx="2972421"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8: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8:notes"/>
          <p:cNvSpPr txBox="1">
            <a:spLocks noGrp="1"/>
          </p:cNvSpPr>
          <p:nvPr>
            <p:ph type="body" idx="1"/>
          </p:nvPr>
        </p:nvSpPr>
        <p:spPr>
          <a:xfrm>
            <a:off x="686421" y="4416428"/>
            <a:ext cx="5485158" cy="41830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26" name="Google Shape;326;p18:notes"/>
          <p:cNvSpPr txBox="1">
            <a:spLocks noGrp="1"/>
          </p:cNvSpPr>
          <p:nvPr>
            <p:ph type="sldNum" idx="12"/>
          </p:nvPr>
        </p:nvSpPr>
        <p:spPr>
          <a:xfrm>
            <a:off x="3884027" y="8829675"/>
            <a:ext cx="2972421"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d2506ee2c_1_0: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5d2506ee2c_1_0:notes"/>
          <p:cNvSpPr txBox="1">
            <a:spLocks noGrp="1"/>
          </p:cNvSpPr>
          <p:nvPr>
            <p:ph type="body" idx="1"/>
          </p:nvPr>
        </p:nvSpPr>
        <p:spPr>
          <a:xfrm>
            <a:off x="686421" y="4416428"/>
            <a:ext cx="54852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4" name="Google Shape;334;g5d2506ee2c_1_0:notes"/>
          <p:cNvSpPr txBox="1">
            <a:spLocks noGrp="1"/>
          </p:cNvSpPr>
          <p:nvPr>
            <p:ph type="sldNum" idx="12"/>
          </p:nvPr>
        </p:nvSpPr>
        <p:spPr>
          <a:xfrm>
            <a:off x="3884027" y="8829675"/>
            <a:ext cx="2972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2:notes"/>
          <p:cNvSpPr txBox="1">
            <a:spLocks noGrp="1"/>
          </p:cNvSpPr>
          <p:nvPr>
            <p:ph type="body" idx="1"/>
          </p:nvPr>
        </p:nvSpPr>
        <p:spPr>
          <a:xfrm>
            <a:off x="686421" y="4416428"/>
            <a:ext cx="5485158" cy="41830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41" name="Google Shape;341;p22:notes"/>
          <p:cNvSpPr txBox="1">
            <a:spLocks noGrp="1"/>
          </p:cNvSpPr>
          <p:nvPr>
            <p:ph type="sldNum" idx="12"/>
          </p:nvPr>
        </p:nvSpPr>
        <p:spPr>
          <a:xfrm>
            <a:off x="3884027" y="8829675"/>
            <a:ext cx="2972421"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5bb44f2a93_0_0: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5bb44f2a93_0_0:notes"/>
          <p:cNvSpPr txBox="1">
            <a:spLocks noGrp="1"/>
          </p:cNvSpPr>
          <p:nvPr>
            <p:ph type="body" idx="1"/>
          </p:nvPr>
        </p:nvSpPr>
        <p:spPr>
          <a:xfrm>
            <a:off x="686421" y="4416428"/>
            <a:ext cx="54852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9" name="Google Shape;349;g5bb44f2a93_0_0:notes"/>
          <p:cNvSpPr txBox="1">
            <a:spLocks noGrp="1"/>
          </p:cNvSpPr>
          <p:nvPr>
            <p:ph type="sldNum" idx="12"/>
          </p:nvPr>
        </p:nvSpPr>
        <p:spPr>
          <a:xfrm>
            <a:off x="3884027" y="8829675"/>
            <a:ext cx="2972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3850790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5bb44f2a93_0_0: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5bb44f2a93_0_0:notes"/>
          <p:cNvSpPr txBox="1">
            <a:spLocks noGrp="1"/>
          </p:cNvSpPr>
          <p:nvPr>
            <p:ph type="body" idx="1"/>
          </p:nvPr>
        </p:nvSpPr>
        <p:spPr>
          <a:xfrm>
            <a:off x="686421" y="4416428"/>
            <a:ext cx="54852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9" name="Google Shape;349;g5bb44f2a93_0_0:notes"/>
          <p:cNvSpPr txBox="1">
            <a:spLocks noGrp="1"/>
          </p:cNvSpPr>
          <p:nvPr>
            <p:ph type="sldNum" idx="12"/>
          </p:nvPr>
        </p:nvSpPr>
        <p:spPr>
          <a:xfrm>
            <a:off x="3884027" y="8829675"/>
            <a:ext cx="2972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5bb44f2a93_0_6: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5bb44f2a93_0_6:notes"/>
          <p:cNvSpPr txBox="1">
            <a:spLocks noGrp="1"/>
          </p:cNvSpPr>
          <p:nvPr>
            <p:ph type="body" idx="1"/>
          </p:nvPr>
        </p:nvSpPr>
        <p:spPr>
          <a:xfrm>
            <a:off x="686421" y="4416428"/>
            <a:ext cx="54852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6" name="Google Shape;356;g5bb44f2a93_0_6:notes"/>
          <p:cNvSpPr txBox="1">
            <a:spLocks noGrp="1"/>
          </p:cNvSpPr>
          <p:nvPr>
            <p:ph type="sldNum" idx="12"/>
          </p:nvPr>
        </p:nvSpPr>
        <p:spPr>
          <a:xfrm>
            <a:off x="3884027" y="8829675"/>
            <a:ext cx="2972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5bb44f2a93_0_1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5bb44f2a93_0_12:notes"/>
          <p:cNvSpPr txBox="1">
            <a:spLocks noGrp="1"/>
          </p:cNvSpPr>
          <p:nvPr>
            <p:ph type="body" idx="1"/>
          </p:nvPr>
        </p:nvSpPr>
        <p:spPr>
          <a:xfrm>
            <a:off x="686421" y="4416428"/>
            <a:ext cx="54852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3" name="Google Shape;363;g5bb44f2a93_0_12:notes"/>
          <p:cNvSpPr txBox="1">
            <a:spLocks noGrp="1"/>
          </p:cNvSpPr>
          <p:nvPr>
            <p:ph type="sldNum" idx="12"/>
          </p:nvPr>
        </p:nvSpPr>
        <p:spPr>
          <a:xfrm>
            <a:off x="3884027" y="8829675"/>
            <a:ext cx="2972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3:notes"/>
          <p:cNvSpPr txBox="1">
            <a:spLocks noGrp="1"/>
          </p:cNvSpPr>
          <p:nvPr>
            <p:ph type="body" idx="1"/>
          </p:nvPr>
        </p:nvSpPr>
        <p:spPr>
          <a:xfrm>
            <a:off x="686421" y="4416428"/>
            <a:ext cx="5485158" cy="4183063"/>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9" name="Google Shape;369;p23: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4: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24:notes"/>
          <p:cNvSpPr txBox="1">
            <a:spLocks noGrp="1"/>
          </p:cNvSpPr>
          <p:nvPr>
            <p:ph type="body" idx="1"/>
          </p:nvPr>
        </p:nvSpPr>
        <p:spPr>
          <a:xfrm>
            <a:off x="686421" y="4416428"/>
            <a:ext cx="5485158" cy="41830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78" name="Google Shape;378;p24:notes"/>
          <p:cNvSpPr txBox="1">
            <a:spLocks noGrp="1"/>
          </p:cNvSpPr>
          <p:nvPr>
            <p:ph type="sldNum" idx="12"/>
          </p:nvPr>
        </p:nvSpPr>
        <p:spPr>
          <a:xfrm>
            <a:off x="3884027" y="8829675"/>
            <a:ext cx="2972421"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29</a:t>
            </a:fld>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3:notes"/>
          <p:cNvSpPr txBox="1">
            <a:spLocks noGrp="1"/>
          </p:cNvSpPr>
          <p:nvPr>
            <p:ph type="body" idx="1"/>
          </p:nvPr>
        </p:nvSpPr>
        <p:spPr>
          <a:xfrm>
            <a:off x="686421" y="4416428"/>
            <a:ext cx="5485158" cy="41830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We can remove our names after we agree on the content.</a:t>
            </a:r>
            <a:endParaRPr/>
          </a:p>
        </p:txBody>
      </p:sp>
      <p:sp>
        <p:nvSpPr>
          <p:cNvPr id="179" name="Google Shape;179;p3:notes"/>
          <p:cNvSpPr txBox="1">
            <a:spLocks noGrp="1"/>
          </p:cNvSpPr>
          <p:nvPr>
            <p:ph type="sldNum" idx="12"/>
          </p:nvPr>
        </p:nvSpPr>
        <p:spPr>
          <a:xfrm>
            <a:off x="3884027" y="8829675"/>
            <a:ext cx="2972421"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4: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4:notes"/>
          <p:cNvSpPr txBox="1">
            <a:spLocks noGrp="1"/>
          </p:cNvSpPr>
          <p:nvPr>
            <p:ph type="body" idx="1"/>
          </p:nvPr>
        </p:nvSpPr>
        <p:spPr>
          <a:xfrm>
            <a:off x="686421" y="4416428"/>
            <a:ext cx="5485158" cy="41830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88" name="Google Shape;188;p4:notes"/>
          <p:cNvSpPr txBox="1">
            <a:spLocks noGrp="1"/>
          </p:cNvSpPr>
          <p:nvPr>
            <p:ph type="sldNum" idx="12"/>
          </p:nvPr>
        </p:nvSpPr>
        <p:spPr>
          <a:xfrm>
            <a:off x="3884027" y="8829675"/>
            <a:ext cx="2972421"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5: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5:notes"/>
          <p:cNvSpPr txBox="1">
            <a:spLocks noGrp="1"/>
          </p:cNvSpPr>
          <p:nvPr>
            <p:ph type="body" idx="1"/>
          </p:nvPr>
        </p:nvSpPr>
        <p:spPr>
          <a:xfrm>
            <a:off x="686421" y="4416428"/>
            <a:ext cx="5485158" cy="41830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Ginni - Use example of stepping on scale everyday, while it may vary from day to day or even week to week, when is there a real change?</a:t>
            </a:r>
            <a:endParaRPr/>
          </a:p>
          <a:p>
            <a:pPr marL="0" lvl="0" indent="0" algn="l" rtl="0">
              <a:spcBef>
                <a:spcPts val="360"/>
              </a:spcBef>
              <a:spcAft>
                <a:spcPts val="0"/>
              </a:spcAft>
              <a:buNone/>
            </a:pPr>
            <a:endParaRPr/>
          </a:p>
        </p:txBody>
      </p:sp>
      <p:sp>
        <p:nvSpPr>
          <p:cNvPr id="198" name="Google Shape;198;p5:notes"/>
          <p:cNvSpPr txBox="1">
            <a:spLocks noGrp="1"/>
          </p:cNvSpPr>
          <p:nvPr>
            <p:ph type="sldNum" idx="12"/>
          </p:nvPr>
        </p:nvSpPr>
        <p:spPr>
          <a:xfrm>
            <a:off x="3884027" y="8829675"/>
            <a:ext cx="2972421"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6: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6:notes"/>
          <p:cNvSpPr txBox="1">
            <a:spLocks noGrp="1"/>
          </p:cNvSpPr>
          <p:nvPr>
            <p:ph type="body" idx="1"/>
          </p:nvPr>
        </p:nvSpPr>
        <p:spPr>
          <a:xfrm>
            <a:off x="686421" y="4416428"/>
            <a:ext cx="5485158" cy="41830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Ginni</a:t>
            </a:r>
            <a:endParaRPr/>
          </a:p>
        </p:txBody>
      </p:sp>
      <p:sp>
        <p:nvSpPr>
          <p:cNvPr id="206" name="Google Shape;206;p6:notes"/>
          <p:cNvSpPr txBox="1">
            <a:spLocks noGrp="1"/>
          </p:cNvSpPr>
          <p:nvPr>
            <p:ph type="sldNum" idx="12"/>
          </p:nvPr>
        </p:nvSpPr>
        <p:spPr>
          <a:xfrm>
            <a:off x="3884027" y="8829675"/>
            <a:ext cx="2972421"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7:notes"/>
          <p:cNvSpPr txBox="1">
            <a:spLocks noGrp="1"/>
          </p:cNvSpPr>
          <p:nvPr>
            <p:ph type="body" idx="1"/>
          </p:nvPr>
        </p:nvSpPr>
        <p:spPr>
          <a:xfrm>
            <a:off x="686421" y="4416428"/>
            <a:ext cx="5485158" cy="41830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Ginni</a:t>
            </a:r>
            <a:endParaRPr/>
          </a:p>
        </p:txBody>
      </p:sp>
      <p:sp>
        <p:nvSpPr>
          <p:cNvPr id="215" name="Google Shape;215;p7:notes"/>
          <p:cNvSpPr txBox="1">
            <a:spLocks noGrp="1"/>
          </p:cNvSpPr>
          <p:nvPr>
            <p:ph type="sldNum" idx="12"/>
          </p:nvPr>
        </p:nvSpPr>
        <p:spPr>
          <a:xfrm>
            <a:off x="3884027" y="8829675"/>
            <a:ext cx="2972421"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8: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8:notes"/>
          <p:cNvSpPr txBox="1">
            <a:spLocks noGrp="1"/>
          </p:cNvSpPr>
          <p:nvPr>
            <p:ph type="body" idx="1"/>
          </p:nvPr>
        </p:nvSpPr>
        <p:spPr>
          <a:xfrm>
            <a:off x="686421" y="4416428"/>
            <a:ext cx="5485158" cy="41830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Ginni</a:t>
            </a:r>
            <a:endParaRPr/>
          </a:p>
        </p:txBody>
      </p:sp>
      <p:sp>
        <p:nvSpPr>
          <p:cNvPr id="224" name="Google Shape;224;p8:notes"/>
          <p:cNvSpPr txBox="1">
            <a:spLocks noGrp="1"/>
          </p:cNvSpPr>
          <p:nvPr>
            <p:ph type="sldNum" idx="12"/>
          </p:nvPr>
        </p:nvSpPr>
        <p:spPr>
          <a:xfrm>
            <a:off x="3884027" y="8829675"/>
            <a:ext cx="2972421"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9: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9:notes"/>
          <p:cNvSpPr txBox="1">
            <a:spLocks noGrp="1"/>
          </p:cNvSpPr>
          <p:nvPr>
            <p:ph type="body" idx="1"/>
          </p:nvPr>
        </p:nvSpPr>
        <p:spPr>
          <a:xfrm>
            <a:off x="686421" y="4416428"/>
            <a:ext cx="5485158" cy="41830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Ginni</a:t>
            </a:r>
            <a:endParaRPr/>
          </a:p>
        </p:txBody>
      </p:sp>
      <p:sp>
        <p:nvSpPr>
          <p:cNvPr id="232" name="Google Shape;232;p9:notes"/>
          <p:cNvSpPr txBox="1">
            <a:spLocks noGrp="1"/>
          </p:cNvSpPr>
          <p:nvPr>
            <p:ph type="sldNum" idx="12"/>
          </p:nvPr>
        </p:nvSpPr>
        <p:spPr>
          <a:xfrm>
            <a:off x="3884027" y="8829675"/>
            <a:ext cx="2972421"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0"/>
        <p:cNvGrpSpPr/>
        <p:nvPr/>
      </p:nvGrpSpPr>
      <p:grpSpPr>
        <a:xfrm>
          <a:off x="0" y="0"/>
          <a:ext cx="0" cy="0"/>
          <a:chOff x="0" y="0"/>
          <a:chExt cx="0" cy="0"/>
        </a:xfrm>
      </p:grpSpPr>
      <p:sp>
        <p:nvSpPr>
          <p:cNvPr id="101" name="Google Shape;101;p4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4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3" name="Google Shape;103;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4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4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4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4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4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4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4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4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4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AFAFA"/>
            </a:gs>
            <a:gs pos="36000">
              <a:srgbClr val="FAFAFA"/>
            </a:gs>
            <a:gs pos="74000">
              <a:srgbClr val="D6D6D6"/>
            </a:gs>
            <a:gs pos="83000">
              <a:srgbClr val="D6D6D6"/>
            </a:gs>
            <a:gs pos="100000">
              <a:srgbClr val="E3E3E3"/>
            </a:gs>
          </a:gsLst>
          <a:lin ang="5400000" scaled="0"/>
        </a:gra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AFAFA"/>
            </a:gs>
            <a:gs pos="36000">
              <a:srgbClr val="FAFAFA"/>
            </a:gs>
            <a:gs pos="74000">
              <a:srgbClr val="D6D6D6"/>
            </a:gs>
            <a:gs pos="83000">
              <a:srgbClr val="D6D6D6"/>
            </a:gs>
            <a:gs pos="100000">
              <a:srgbClr val="E3E3E3"/>
            </a:gs>
          </a:gsLst>
          <a:lin ang="5400000" scaled="0"/>
        </a:gradFill>
        <a:effectLst/>
      </p:bgPr>
    </p:bg>
    <p:spTree>
      <p:nvGrpSpPr>
        <p:cNvPr id="1" name="Shape 84"/>
        <p:cNvGrpSpPr/>
        <p:nvPr/>
      </p:nvGrpSpPr>
      <p:grpSpPr>
        <a:xfrm>
          <a:off x="0" y="0"/>
          <a:ext cx="0" cy="0"/>
          <a:chOff x="0" y="0"/>
          <a:chExt cx="0" cy="0"/>
        </a:xfrm>
      </p:grpSpPr>
      <p:sp>
        <p:nvSpPr>
          <p:cNvPr id="85" name="Google Shape;8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88" name="Google Shape;8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89" name="Google Shape;8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calpassplus.org/LaunchBoard/Student-Success-Metrics"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alpassplus.org/LaunchBoard/Student-Success-Metrics"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datamart.cccco.edu/DataMart.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
          <p:cNvSpPr txBox="1">
            <a:spLocks noGrp="1"/>
          </p:cNvSpPr>
          <p:nvPr>
            <p:ph type="ctrTitle"/>
          </p:nvPr>
        </p:nvSpPr>
        <p:spPr>
          <a:xfrm>
            <a:off x="1066800" y="1524000"/>
            <a:ext cx="10058399" cy="162435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sz="4400" b="1">
                <a:latin typeface="Times New Roman"/>
                <a:ea typeface="Times New Roman"/>
                <a:cs typeface="Times New Roman"/>
                <a:sym typeface="Times New Roman"/>
              </a:rPr>
              <a:t>Curriculum and Data: </a:t>
            </a:r>
            <a:br>
              <a:rPr lang="en-US" sz="4400" b="1">
                <a:latin typeface="Times New Roman"/>
                <a:ea typeface="Times New Roman"/>
                <a:cs typeface="Times New Roman"/>
                <a:sym typeface="Times New Roman"/>
              </a:rPr>
            </a:br>
            <a:r>
              <a:rPr lang="en-US" sz="4400" b="1">
                <a:latin typeface="Times New Roman"/>
                <a:ea typeface="Times New Roman"/>
                <a:cs typeface="Times New Roman"/>
                <a:sym typeface="Times New Roman"/>
              </a:rPr>
              <a:t>Making Every Course Count</a:t>
            </a:r>
            <a:endParaRPr sz="4400">
              <a:latin typeface="Times New Roman"/>
              <a:ea typeface="Times New Roman"/>
              <a:cs typeface="Times New Roman"/>
              <a:sym typeface="Times New Roman"/>
            </a:endParaRPr>
          </a:p>
        </p:txBody>
      </p:sp>
      <p:sp>
        <p:nvSpPr>
          <p:cNvPr id="165" name="Google Shape;165;p1"/>
          <p:cNvSpPr txBox="1">
            <a:spLocks noGrp="1"/>
          </p:cNvSpPr>
          <p:nvPr>
            <p:ph type="subTitle" idx="1"/>
          </p:nvPr>
        </p:nvSpPr>
        <p:spPr>
          <a:xfrm>
            <a:off x="533400" y="3733800"/>
            <a:ext cx="11201400" cy="2762429"/>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2890"/>
              <a:buNone/>
            </a:pPr>
            <a:r>
              <a:rPr lang="en-US" sz="2890">
                <a:latin typeface="Times New Roman"/>
                <a:ea typeface="Times New Roman"/>
                <a:cs typeface="Times New Roman"/>
                <a:sym typeface="Times New Roman"/>
              </a:rPr>
              <a:t>Cheryl Aschenbach, ASCCC Secretary, 2019-20 Curriculum Chair</a:t>
            </a:r>
            <a:endParaRPr/>
          </a:p>
          <a:p>
            <a:pPr marL="0" lvl="0" indent="0" algn="l" rtl="0">
              <a:lnSpc>
                <a:spcPct val="70000"/>
              </a:lnSpc>
              <a:spcBef>
                <a:spcPts val="1000"/>
              </a:spcBef>
              <a:spcAft>
                <a:spcPts val="0"/>
              </a:spcAft>
              <a:buClr>
                <a:schemeClr val="dk1"/>
              </a:buClr>
              <a:buSzPts val="2890"/>
              <a:buNone/>
            </a:pPr>
            <a:r>
              <a:rPr lang="en-US" sz="2890">
                <a:latin typeface="Times New Roman"/>
                <a:ea typeface="Times New Roman"/>
                <a:cs typeface="Times New Roman"/>
                <a:sym typeface="Times New Roman"/>
              </a:rPr>
              <a:t>Darla Cooper, RP Group Executive Director</a:t>
            </a:r>
            <a:endParaRPr/>
          </a:p>
          <a:p>
            <a:pPr marL="0" lvl="0" indent="0" algn="l" rtl="0">
              <a:lnSpc>
                <a:spcPct val="70000"/>
              </a:lnSpc>
              <a:spcBef>
                <a:spcPts val="1000"/>
              </a:spcBef>
              <a:spcAft>
                <a:spcPts val="0"/>
              </a:spcAft>
              <a:buClr>
                <a:schemeClr val="dk1"/>
              </a:buClr>
              <a:buSzPts val="2890"/>
              <a:buNone/>
            </a:pPr>
            <a:r>
              <a:rPr lang="en-US" sz="2890">
                <a:latin typeface="Times New Roman"/>
                <a:ea typeface="Times New Roman"/>
                <a:cs typeface="Times New Roman"/>
                <a:sym typeface="Times New Roman"/>
              </a:rPr>
              <a:t>Ginni May, ASCCC Treasurer, 2018-19 Curriculum Chair</a:t>
            </a:r>
            <a:endParaRPr/>
          </a:p>
          <a:p>
            <a:pPr marL="0" lvl="0" indent="0" algn="l" rtl="0">
              <a:lnSpc>
                <a:spcPct val="70000"/>
              </a:lnSpc>
              <a:spcBef>
                <a:spcPts val="1000"/>
              </a:spcBef>
              <a:spcAft>
                <a:spcPts val="0"/>
              </a:spcAft>
              <a:buClr>
                <a:schemeClr val="dk1"/>
              </a:buClr>
              <a:buSzPts val="2890"/>
              <a:buNone/>
            </a:pPr>
            <a:r>
              <a:rPr lang="en-US" sz="2890">
                <a:latin typeface="Times New Roman"/>
                <a:ea typeface="Times New Roman"/>
                <a:cs typeface="Times New Roman"/>
                <a:sym typeface="Times New Roman"/>
              </a:rPr>
              <a:t>Erik Shearer, Napa Valley College</a:t>
            </a:r>
            <a:endParaRPr sz="2040">
              <a:latin typeface="Times New Roman"/>
              <a:ea typeface="Times New Roman"/>
              <a:cs typeface="Times New Roman"/>
              <a:sym typeface="Times New Roman"/>
            </a:endParaRPr>
          </a:p>
          <a:p>
            <a:pPr marL="0" lvl="0" indent="0" algn="ctr" rtl="0">
              <a:lnSpc>
                <a:spcPct val="70000"/>
              </a:lnSpc>
              <a:spcBef>
                <a:spcPts val="1000"/>
              </a:spcBef>
              <a:spcAft>
                <a:spcPts val="0"/>
              </a:spcAft>
              <a:buClr>
                <a:schemeClr val="dk1"/>
              </a:buClr>
              <a:buSzPts val="2040"/>
              <a:buNone/>
            </a:pPr>
            <a:endParaRPr sz="2040">
              <a:latin typeface="Times New Roman"/>
              <a:ea typeface="Times New Roman"/>
              <a:cs typeface="Times New Roman"/>
              <a:sym typeface="Times New Roman"/>
            </a:endParaRPr>
          </a:p>
          <a:p>
            <a:pPr marL="0" lvl="0" indent="0" algn="r" rtl="0">
              <a:lnSpc>
                <a:spcPct val="70000"/>
              </a:lnSpc>
              <a:spcBef>
                <a:spcPts val="1000"/>
              </a:spcBef>
              <a:spcAft>
                <a:spcPts val="0"/>
              </a:spcAft>
              <a:buClr>
                <a:srgbClr val="FF0000"/>
              </a:buClr>
              <a:buSzPts val="1700"/>
              <a:buNone/>
            </a:pPr>
            <a:r>
              <a:rPr lang="en-US" sz="1700">
                <a:solidFill>
                  <a:srgbClr val="FF0000"/>
                </a:solidFill>
                <a:latin typeface="Times New Roman"/>
                <a:ea typeface="Times New Roman"/>
                <a:cs typeface="Times New Roman"/>
                <a:sym typeface="Times New Roman"/>
              </a:rPr>
              <a:t>Curriculum Institute, Hyatt Regency San Francisco Airport</a:t>
            </a:r>
            <a:endParaRPr/>
          </a:p>
          <a:p>
            <a:pPr marL="0" lvl="0" indent="0" algn="r" rtl="0">
              <a:lnSpc>
                <a:spcPct val="70000"/>
              </a:lnSpc>
              <a:spcBef>
                <a:spcPts val="1000"/>
              </a:spcBef>
              <a:spcAft>
                <a:spcPts val="0"/>
              </a:spcAft>
              <a:buClr>
                <a:srgbClr val="FF0000"/>
              </a:buClr>
              <a:buSzPts val="1700"/>
              <a:buNone/>
            </a:pPr>
            <a:r>
              <a:rPr lang="en-US" sz="1700">
                <a:solidFill>
                  <a:srgbClr val="FF0000"/>
                </a:solidFill>
                <a:latin typeface="Times New Roman"/>
                <a:ea typeface="Times New Roman"/>
                <a:cs typeface="Times New Roman"/>
                <a:sym typeface="Times New Roman"/>
              </a:rPr>
              <a:t>July 12, 2019, Third General Session</a:t>
            </a:r>
            <a:endParaRPr/>
          </a:p>
        </p:txBody>
      </p:sp>
      <p:pic>
        <p:nvPicPr>
          <p:cNvPr id="166" name="Google Shape;166;p1" descr="https://docs.google.com/uc?export=download&amp;id=1cH6h5Bv05hPRMPZp8gMvBgDl0RTVg9ml&amp;revid=0BytmZpyqw5B5cHZUUUVQM2ZLdXZYelkrOU1ia2JJbTZoSkpJPQ"/>
          <p:cNvPicPr preferRelativeResize="0"/>
          <p:nvPr/>
        </p:nvPicPr>
        <p:blipFill rotWithShape="1">
          <a:blip r:embed="rId3">
            <a:alphaModFix/>
          </a:blip>
          <a:srcRect/>
          <a:stretch/>
        </p:blipFill>
        <p:spPr>
          <a:xfrm>
            <a:off x="4000498" y="313247"/>
            <a:ext cx="4191001" cy="9180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10"/>
          <p:cNvPicPr preferRelativeResize="0"/>
          <p:nvPr/>
        </p:nvPicPr>
        <p:blipFill rotWithShape="1">
          <a:blip r:embed="rId3">
            <a:alphaModFix/>
          </a:blip>
          <a:srcRect/>
          <a:stretch/>
        </p:blipFill>
        <p:spPr>
          <a:xfrm>
            <a:off x="1409700" y="139700"/>
            <a:ext cx="9372600" cy="6578600"/>
          </a:xfrm>
          <a:prstGeom prst="rect">
            <a:avLst/>
          </a:prstGeom>
          <a:noFill/>
          <a:ln>
            <a:noFill/>
          </a:ln>
        </p:spPr>
      </p:pic>
      <p:sp>
        <p:nvSpPr>
          <p:cNvPr id="242" name="Google Shape;24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888888"/>
                </a:solidFill>
              </a:rPr>
              <a:t>ASCCC 2019 Curriculum Institute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5d0dc3613a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70C0"/>
              </a:buClr>
              <a:buSzPts val="4400"/>
              <a:buFont typeface="Times New Roman"/>
              <a:buNone/>
            </a:pPr>
            <a:r>
              <a:rPr lang="en-US" b="1">
                <a:solidFill>
                  <a:srgbClr val="0070C0"/>
                </a:solidFill>
                <a:latin typeface="Times New Roman"/>
                <a:ea typeface="Times New Roman"/>
                <a:cs typeface="Times New Roman"/>
                <a:sym typeface="Times New Roman"/>
              </a:rPr>
              <a:t>From the Chancellor’s Office Management Information System </a:t>
            </a:r>
            <a:endParaRPr/>
          </a:p>
        </p:txBody>
      </p:sp>
      <p:sp>
        <p:nvSpPr>
          <p:cNvPr id="249" name="Google Shape;249;g5d0dc3613a_0_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888888"/>
                </a:solidFill>
              </a:rPr>
              <a:t>ASCCC 2019 Curriculum Institute</a:t>
            </a:r>
            <a:endParaRPr/>
          </a:p>
        </p:txBody>
      </p:sp>
      <p:sp>
        <p:nvSpPr>
          <p:cNvPr id="250" name="Google Shape;250;g5d0dc3613a_0_0"/>
          <p:cNvSpPr txBox="1"/>
          <p:nvPr/>
        </p:nvSpPr>
        <p:spPr>
          <a:xfrm>
            <a:off x="1" y="1660426"/>
            <a:ext cx="12030634" cy="43747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u="sng" dirty="0">
                <a:solidFill>
                  <a:schemeClr val="hlink"/>
                </a:solidFill>
                <a:latin typeface="Times New Roman" charset="0"/>
                <a:ea typeface="Times New Roman" charset="0"/>
                <a:cs typeface="Times New Roman" charset="0"/>
                <a:hlinkClick r:id="rId3"/>
              </a:rPr>
              <a:t>https://www.calpassplus.org/LaunchBoard/Student-Success-Metrics</a:t>
            </a:r>
            <a:endParaRPr sz="2800" dirty="0">
              <a:latin typeface="Times New Roman" charset="0"/>
              <a:ea typeface="Times New Roman" charset="0"/>
              <a:cs typeface="Times New Roman" charset="0"/>
            </a:endParaRPr>
          </a:p>
          <a:p>
            <a:pPr marL="0" lvl="0" indent="0" algn="l" rtl="0">
              <a:spcBef>
                <a:spcPts val="0"/>
              </a:spcBef>
              <a:spcAft>
                <a:spcPts val="0"/>
              </a:spcAft>
              <a:buNone/>
            </a:pPr>
            <a:endParaRPr sz="3200" dirty="0">
              <a:latin typeface="Times New Roman" charset="0"/>
              <a:ea typeface="Times New Roman" charset="0"/>
              <a:cs typeface="Times New Roman" charset="0"/>
            </a:endParaRPr>
          </a:p>
          <a:p>
            <a:pPr marL="0" lvl="0" indent="0" algn="l" rtl="0">
              <a:spcBef>
                <a:spcPts val="0"/>
              </a:spcBef>
              <a:spcAft>
                <a:spcPts val="0"/>
              </a:spcAft>
              <a:buNone/>
            </a:pPr>
            <a:endParaRPr lang="en-US" sz="3200" dirty="0">
              <a:latin typeface="Times New Roman" charset="0"/>
              <a:ea typeface="Times New Roman" charset="0"/>
              <a:cs typeface="Times New Roman" charset="0"/>
            </a:endParaRPr>
          </a:p>
          <a:p>
            <a:pPr marL="0" lvl="0" indent="0" algn="l" rtl="0">
              <a:spcBef>
                <a:spcPts val="0"/>
              </a:spcBef>
              <a:spcAft>
                <a:spcPts val="0"/>
              </a:spcAft>
              <a:buNone/>
            </a:pPr>
            <a:r>
              <a:rPr lang="en-US" sz="3200" dirty="0">
                <a:latin typeface="Times New Roman" charset="0"/>
                <a:ea typeface="Times New Roman" charset="0"/>
                <a:cs typeface="Times New Roman" charset="0"/>
              </a:rPr>
              <a:t>Click on </a:t>
            </a:r>
          </a:p>
          <a:p>
            <a:pPr marL="0" lvl="0" indent="0" algn="l" rtl="0">
              <a:spcBef>
                <a:spcPts val="0"/>
              </a:spcBef>
              <a:spcAft>
                <a:spcPts val="0"/>
              </a:spcAft>
              <a:buNone/>
            </a:pPr>
            <a:r>
              <a:rPr lang="en-US" sz="3200" dirty="0">
                <a:latin typeface="Times New Roman" charset="0"/>
                <a:ea typeface="Times New Roman" charset="0"/>
                <a:cs typeface="Times New Roman" charset="0"/>
              </a:rPr>
              <a:t>All Students</a:t>
            </a:r>
            <a:endParaRPr sz="3200" dirty="0">
              <a:latin typeface="Times New Roman" charset="0"/>
              <a:ea typeface="Times New Roman" charset="0"/>
              <a:cs typeface="Times New Roman"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1388" y="2478731"/>
            <a:ext cx="8153400" cy="4060169"/>
          </a:xfrm>
          <a:prstGeom prst="rect">
            <a:avLst/>
          </a:prstGeom>
        </p:spPr>
      </p:pic>
      <p:sp>
        <p:nvSpPr>
          <p:cNvPr id="9" name="Striped Right Arrow 8"/>
          <p:cNvSpPr/>
          <p:nvPr/>
        </p:nvSpPr>
        <p:spPr>
          <a:xfrm rot="2494318" flipV="1">
            <a:off x="1299587" y="5207667"/>
            <a:ext cx="2653552" cy="54880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2"/>
          <p:cNvSpPr txBox="1">
            <a:spLocks noGrp="1"/>
          </p:cNvSpPr>
          <p:nvPr>
            <p:ph type="title"/>
          </p:nvPr>
        </p:nvSpPr>
        <p:spPr>
          <a:xfrm>
            <a:off x="838200" y="365126"/>
            <a:ext cx="10488561" cy="81474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4400"/>
              <a:buFont typeface="Times New Roman"/>
              <a:buNone/>
            </a:pPr>
            <a:r>
              <a:rPr lang="en-US" b="1">
                <a:solidFill>
                  <a:srgbClr val="0070C0"/>
                </a:solidFill>
                <a:latin typeface="Times New Roman"/>
                <a:ea typeface="Times New Roman"/>
                <a:cs typeface="Times New Roman"/>
                <a:sym typeface="Times New Roman"/>
              </a:rPr>
              <a:t>Skills Gains – </a:t>
            </a:r>
            <a:r>
              <a:rPr lang="en-US" sz="2800">
                <a:solidFill>
                  <a:srgbClr val="0070C0"/>
                </a:solidFill>
                <a:latin typeface="Times New Roman"/>
                <a:ea typeface="Times New Roman"/>
                <a:cs typeface="Times New Roman"/>
                <a:sym typeface="Times New Roman"/>
              </a:rPr>
              <a:t>CB21/EFL</a:t>
            </a:r>
            <a:endParaRPr/>
          </a:p>
        </p:txBody>
      </p:sp>
      <p:pic>
        <p:nvPicPr>
          <p:cNvPr id="257" name="Google Shape;257;p12"/>
          <p:cNvPicPr preferRelativeResize="0">
            <a:picLocks noGrp="1"/>
          </p:cNvPicPr>
          <p:nvPr>
            <p:ph type="body" idx="1"/>
          </p:nvPr>
        </p:nvPicPr>
        <p:blipFill rotWithShape="1">
          <a:blip r:embed="rId3">
            <a:alphaModFix/>
          </a:blip>
          <a:srcRect/>
          <a:stretch/>
        </p:blipFill>
        <p:spPr>
          <a:xfrm>
            <a:off x="358588" y="1179872"/>
            <a:ext cx="11313459" cy="5250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3"/>
          <p:cNvSpPr txBox="1">
            <a:spLocks noGrp="1"/>
          </p:cNvSpPr>
          <p:nvPr>
            <p:ph type="title"/>
          </p:nvPr>
        </p:nvSpPr>
        <p:spPr>
          <a:xfrm>
            <a:off x="838200" y="173952"/>
            <a:ext cx="10537500" cy="1057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70C0"/>
              </a:buClr>
              <a:buSzPts val="4400"/>
              <a:buFont typeface="Times New Roman"/>
              <a:buNone/>
            </a:pPr>
            <a:r>
              <a:rPr lang="en-US" b="1">
                <a:solidFill>
                  <a:srgbClr val="0070C0"/>
                </a:solidFill>
                <a:latin typeface="Times New Roman"/>
                <a:ea typeface="Times New Roman"/>
                <a:cs typeface="Times New Roman"/>
                <a:sym typeface="Times New Roman"/>
              </a:rPr>
              <a:t>Applicants that Enroll in a Community College</a:t>
            </a:r>
            <a:endParaRPr/>
          </a:p>
        </p:txBody>
      </p:sp>
      <p:pic>
        <p:nvPicPr>
          <p:cNvPr id="265" name="Google Shape;265;p13"/>
          <p:cNvPicPr preferRelativeResize="0">
            <a:picLocks noGrp="1"/>
          </p:cNvPicPr>
          <p:nvPr>
            <p:ph type="body" idx="1"/>
          </p:nvPr>
        </p:nvPicPr>
        <p:blipFill rotWithShape="1">
          <a:blip r:embed="rId3">
            <a:alphaModFix/>
          </a:blip>
          <a:srcRect/>
          <a:stretch/>
        </p:blipFill>
        <p:spPr>
          <a:xfrm>
            <a:off x="573741" y="996621"/>
            <a:ext cx="11421035" cy="5538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4"/>
          <p:cNvSpPr txBox="1">
            <a:spLocks noGrp="1"/>
          </p:cNvSpPr>
          <p:nvPr>
            <p:ph type="title"/>
          </p:nvPr>
        </p:nvSpPr>
        <p:spPr>
          <a:xfrm>
            <a:off x="1627322" y="681925"/>
            <a:ext cx="8849531" cy="61993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3600"/>
              <a:buFont typeface="Times New Roman"/>
              <a:buNone/>
            </a:pPr>
            <a:r>
              <a:rPr lang="en-US" sz="3600" b="1" dirty="0">
                <a:solidFill>
                  <a:srgbClr val="0070C0"/>
                </a:solidFill>
                <a:latin typeface="Times New Roman"/>
                <a:ea typeface="Times New Roman"/>
                <a:cs typeface="Times New Roman"/>
                <a:sym typeface="Times New Roman"/>
              </a:rPr>
              <a:t>What about 2019-20? </a:t>
            </a:r>
            <a:endParaRPr dirty="0"/>
          </a:p>
        </p:txBody>
      </p:sp>
      <p:sp>
        <p:nvSpPr>
          <p:cNvPr id="272" name="Google Shape;272;p14"/>
          <p:cNvSpPr txBox="1">
            <a:spLocks noGrp="1"/>
          </p:cNvSpPr>
          <p:nvPr>
            <p:ph type="body" idx="1"/>
          </p:nvPr>
        </p:nvSpPr>
        <p:spPr>
          <a:xfrm>
            <a:off x="659567" y="2353456"/>
            <a:ext cx="10807908" cy="419724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70C0"/>
              </a:buClr>
              <a:buSzPts val="2400"/>
              <a:buNone/>
            </a:pPr>
            <a:endParaRPr sz="2400">
              <a:solidFill>
                <a:srgbClr val="262626"/>
              </a:solidFill>
              <a:latin typeface="Times New Roman"/>
              <a:ea typeface="Times New Roman"/>
              <a:cs typeface="Times New Roman"/>
              <a:sym typeface="Times New Roman"/>
            </a:endParaRPr>
          </a:p>
          <a:p>
            <a:pPr marL="0" lvl="0" indent="0" algn="l" rtl="0">
              <a:lnSpc>
                <a:spcPct val="90000"/>
              </a:lnSpc>
              <a:spcBef>
                <a:spcPts val="1000"/>
              </a:spcBef>
              <a:spcAft>
                <a:spcPts val="0"/>
              </a:spcAft>
              <a:buClr>
                <a:srgbClr val="0070C0"/>
              </a:buClr>
              <a:buSzPts val="2400"/>
              <a:buNone/>
            </a:pPr>
            <a:endParaRPr sz="2400">
              <a:solidFill>
                <a:srgbClr val="262626"/>
              </a:solidFill>
              <a:latin typeface="Times New Roman"/>
              <a:ea typeface="Times New Roman"/>
              <a:cs typeface="Times New Roman"/>
              <a:sym typeface="Times New Roman"/>
            </a:endParaRPr>
          </a:p>
          <a:p>
            <a:pPr marL="0" lvl="0" indent="0" algn="l" rtl="0">
              <a:lnSpc>
                <a:spcPct val="90000"/>
              </a:lnSpc>
              <a:spcBef>
                <a:spcPts val="1000"/>
              </a:spcBef>
              <a:spcAft>
                <a:spcPts val="0"/>
              </a:spcAft>
              <a:buClr>
                <a:srgbClr val="0070C0"/>
              </a:buClr>
              <a:buSzPts val="2400"/>
              <a:buNone/>
            </a:pPr>
            <a:endParaRPr sz="2400">
              <a:solidFill>
                <a:srgbClr val="262626"/>
              </a:solidFill>
              <a:latin typeface="Times New Roman"/>
              <a:ea typeface="Times New Roman"/>
              <a:cs typeface="Times New Roman"/>
              <a:sym typeface="Times New Roman"/>
            </a:endParaRPr>
          </a:p>
          <a:p>
            <a:pPr marL="228600" lvl="0" indent="-76200" algn="l" rtl="0">
              <a:lnSpc>
                <a:spcPct val="90000"/>
              </a:lnSpc>
              <a:spcBef>
                <a:spcPts val="1000"/>
              </a:spcBef>
              <a:spcAft>
                <a:spcPts val="0"/>
              </a:spcAft>
              <a:buClr>
                <a:srgbClr val="0070C0"/>
              </a:buClr>
              <a:buSzPts val="2400"/>
              <a:buNone/>
            </a:pPr>
            <a:endParaRPr sz="2400">
              <a:solidFill>
                <a:srgbClr val="262626"/>
              </a:solidFill>
              <a:latin typeface="Times New Roman"/>
              <a:ea typeface="Times New Roman"/>
              <a:cs typeface="Times New Roman"/>
              <a:sym typeface="Times New Roman"/>
            </a:endParaRPr>
          </a:p>
        </p:txBody>
      </p:sp>
      <p:sp>
        <p:nvSpPr>
          <p:cNvPr id="273" name="Google Shape;273;p14"/>
          <p:cNvSpPr/>
          <p:nvPr/>
        </p:nvSpPr>
        <p:spPr>
          <a:xfrm>
            <a:off x="-674658" y="3140101"/>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274" name="Google Shape;274;p14"/>
          <p:cNvSpPr txBox="1"/>
          <p:nvPr/>
        </p:nvSpPr>
        <p:spPr>
          <a:xfrm>
            <a:off x="659567" y="1275933"/>
            <a:ext cx="10807909" cy="5262979"/>
          </a:xfrm>
          <a:prstGeom prst="rect">
            <a:avLst/>
          </a:prstGeom>
          <a:noFill/>
          <a:ln>
            <a:noFill/>
          </a:ln>
        </p:spPr>
        <p:txBody>
          <a:bodyPr spcFirstLastPara="1" wrap="square" lIns="91425" tIns="45700" rIns="91425" bIns="45700" anchor="t" anchorCtr="0">
            <a:spAutoFit/>
          </a:bodyPr>
          <a:lstStyle/>
          <a:p>
            <a:pPr marL="800100" marR="0" lvl="1" indent="-342900" algn="l" rtl="0">
              <a:spcBef>
                <a:spcPts val="0"/>
              </a:spcBef>
              <a:spcAft>
                <a:spcPts val="0"/>
              </a:spcAft>
              <a:buClr>
                <a:srgbClr val="0070C0"/>
              </a:buClr>
              <a:buSzPts val="2600"/>
              <a:buFont typeface="Arial"/>
              <a:buChar char="•"/>
            </a:pPr>
            <a:r>
              <a:rPr lang="en-US" sz="2600" b="0" i="0" u="none" strike="noStrike" cap="none">
                <a:solidFill>
                  <a:srgbClr val="000000"/>
                </a:solidFill>
                <a:latin typeface="Times New Roman"/>
                <a:ea typeface="Times New Roman"/>
                <a:cs typeface="Times New Roman"/>
                <a:sym typeface="Times New Roman"/>
              </a:rPr>
              <a:t>Data Collection needs to begin now:</a:t>
            </a:r>
            <a:endParaRPr/>
          </a:p>
          <a:p>
            <a:pPr marL="1257300" marR="0" lvl="2" indent="-342900" algn="l" rtl="0">
              <a:spcBef>
                <a:spcPts val="600"/>
              </a:spcBef>
              <a:spcAft>
                <a:spcPts val="0"/>
              </a:spcAft>
              <a:buClr>
                <a:srgbClr val="0070C0"/>
              </a:buClr>
              <a:buSzPts val="2600"/>
              <a:buFont typeface="Arial"/>
              <a:buChar char="•"/>
            </a:pPr>
            <a:r>
              <a:rPr lang="en-US" sz="2600" b="0" i="0" u="none" strike="noStrike" cap="none">
                <a:solidFill>
                  <a:srgbClr val="000000"/>
                </a:solidFill>
                <a:latin typeface="Times New Roman"/>
                <a:ea typeface="Times New Roman"/>
                <a:cs typeface="Times New Roman"/>
                <a:sym typeface="Times New Roman"/>
              </a:rPr>
              <a:t>Two-year timeline passes quickly</a:t>
            </a:r>
            <a:endParaRPr/>
          </a:p>
          <a:p>
            <a:pPr marL="1257300" marR="0" lvl="2" indent="-342900" algn="l" rtl="0">
              <a:spcBef>
                <a:spcPts val="600"/>
              </a:spcBef>
              <a:spcAft>
                <a:spcPts val="0"/>
              </a:spcAft>
              <a:buClr>
                <a:srgbClr val="0070C0"/>
              </a:buClr>
              <a:buSzPts val="2600"/>
              <a:buFont typeface="Arial"/>
              <a:buChar char="•"/>
            </a:pPr>
            <a:r>
              <a:rPr lang="en-US" sz="2600" b="0" i="0" u="none" strike="noStrike" cap="none">
                <a:solidFill>
                  <a:srgbClr val="000000"/>
                </a:solidFill>
                <a:latin typeface="Times New Roman"/>
                <a:ea typeface="Times New Roman"/>
                <a:cs typeface="Times New Roman"/>
                <a:sym typeface="Times New Roman"/>
              </a:rPr>
              <a:t>Analyze first set during spring 2020</a:t>
            </a:r>
            <a:endParaRPr/>
          </a:p>
          <a:p>
            <a:pPr marL="800100" marR="0" lvl="1" indent="-342900" algn="l" rtl="0">
              <a:spcBef>
                <a:spcPts val="1200"/>
              </a:spcBef>
              <a:spcAft>
                <a:spcPts val="0"/>
              </a:spcAft>
              <a:buClr>
                <a:srgbClr val="0070C0"/>
              </a:buClr>
              <a:buSzPts val="2600"/>
              <a:buFont typeface="Arial"/>
              <a:buChar char="•"/>
            </a:pPr>
            <a:r>
              <a:rPr lang="en-US" sz="2600" b="0" i="0" u="none" strike="noStrike" cap="none">
                <a:solidFill>
                  <a:srgbClr val="000000"/>
                </a:solidFill>
                <a:latin typeface="Times New Roman"/>
                <a:ea typeface="Times New Roman"/>
                <a:cs typeface="Times New Roman"/>
                <a:sym typeface="Times New Roman"/>
              </a:rPr>
              <a:t>Faculty and Curriculum Committees need to be nimble and flexible in order to be responsive to curricular and programmatic changes to meet student learning needs</a:t>
            </a:r>
            <a:endParaRPr/>
          </a:p>
          <a:p>
            <a:pPr marL="800100" marR="0" lvl="1" indent="-342900" algn="l" rtl="0">
              <a:spcBef>
                <a:spcPts val="1200"/>
              </a:spcBef>
              <a:spcAft>
                <a:spcPts val="0"/>
              </a:spcAft>
              <a:buClr>
                <a:srgbClr val="0070C0"/>
              </a:buClr>
              <a:buSzPts val="2600"/>
              <a:buFont typeface="Arial"/>
              <a:buChar char="•"/>
            </a:pPr>
            <a:r>
              <a:rPr lang="en-US" sz="2600" b="0" i="0" u="none" strike="noStrike" cap="none">
                <a:solidFill>
                  <a:srgbClr val="000000"/>
                </a:solidFill>
                <a:latin typeface="Times New Roman"/>
                <a:ea typeface="Times New Roman"/>
                <a:cs typeface="Times New Roman"/>
                <a:sym typeface="Times New Roman"/>
              </a:rPr>
              <a:t>Faculty and Researchers need to work together – What is the process at your college for faculty and researchers to consider data collection needs?</a:t>
            </a:r>
            <a:endParaRPr/>
          </a:p>
          <a:p>
            <a:pPr marL="800100" marR="0" lvl="1" indent="-342900" algn="l" rtl="0">
              <a:spcBef>
                <a:spcPts val="1200"/>
              </a:spcBef>
              <a:spcAft>
                <a:spcPts val="0"/>
              </a:spcAft>
              <a:buClr>
                <a:srgbClr val="0070C0"/>
              </a:buClr>
              <a:buSzPts val="2600"/>
              <a:buFont typeface="Arial"/>
              <a:buChar char="•"/>
            </a:pPr>
            <a:r>
              <a:rPr lang="en-US" sz="2600" b="0" i="0" u="none" strike="noStrike" cap="none">
                <a:solidFill>
                  <a:srgbClr val="000000"/>
                </a:solidFill>
                <a:latin typeface="Times New Roman"/>
                <a:ea typeface="Times New Roman"/>
                <a:cs typeface="Times New Roman"/>
                <a:sym typeface="Times New Roman"/>
              </a:rPr>
              <a:t>How does AB 705 Implementation fit in a Guided Pathways framework?</a:t>
            </a:r>
            <a:endParaRPr/>
          </a:p>
          <a:p>
            <a:pPr marL="800100" marR="0" lvl="1" indent="-342900" algn="l" rtl="0">
              <a:spcBef>
                <a:spcPts val="1200"/>
              </a:spcBef>
              <a:spcAft>
                <a:spcPts val="0"/>
              </a:spcAft>
              <a:buClr>
                <a:srgbClr val="0070C0"/>
              </a:buClr>
              <a:buSzPts val="2600"/>
              <a:buFont typeface="Arial"/>
              <a:buChar char="•"/>
            </a:pPr>
            <a:r>
              <a:rPr lang="en-US" sz="2600" b="0" i="0" u="none" strike="noStrike" cap="none">
                <a:solidFill>
                  <a:srgbClr val="000000"/>
                </a:solidFill>
                <a:latin typeface="Times New Roman"/>
                <a:ea typeface="Times New Roman"/>
                <a:cs typeface="Times New Roman"/>
                <a:sym typeface="Times New Roman"/>
              </a:rPr>
              <a:t>How does the Student Centered Funding Formula (performance funding) fit in a Guided Pathways framework?</a:t>
            </a:r>
            <a:endParaRPr/>
          </a:p>
        </p:txBody>
      </p:sp>
      <p:sp>
        <p:nvSpPr>
          <p:cNvPr id="275" name="Google Shape;27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888888"/>
                </a:solidFill>
              </a:rPr>
              <a:t>ASCCC 2019 Curriculum Institute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5"/>
          <p:cNvSpPr txBox="1">
            <a:spLocks noGrp="1"/>
          </p:cNvSpPr>
          <p:nvPr>
            <p:ph type="title" idx="4294967295"/>
          </p:nvPr>
        </p:nvSpPr>
        <p:spPr>
          <a:xfrm>
            <a:off x="735496" y="934278"/>
            <a:ext cx="10555356" cy="298173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0C0"/>
              </a:buClr>
              <a:buSzPts val="6600"/>
              <a:buFont typeface="Times New Roman"/>
              <a:buNone/>
            </a:pPr>
            <a:r>
              <a:rPr lang="en-US" sz="6600" dirty="0">
                <a:solidFill>
                  <a:srgbClr val="0070C0"/>
                </a:solidFill>
                <a:latin typeface="Times New Roman"/>
                <a:ea typeface="Times New Roman"/>
                <a:cs typeface="Times New Roman"/>
                <a:sym typeface="Times New Roman"/>
              </a:rPr>
              <a:t>How do you create a joint definition of success? </a:t>
            </a:r>
            <a:endParaRPr dirty="0"/>
          </a:p>
        </p:txBody>
      </p:sp>
      <p:pic>
        <p:nvPicPr>
          <p:cNvPr id="281" name="Google Shape;281;p15"/>
          <p:cNvPicPr preferRelativeResize="0"/>
          <p:nvPr/>
        </p:nvPicPr>
        <p:blipFill rotWithShape="1">
          <a:blip r:embed="rId3">
            <a:alphaModFix/>
          </a:blip>
          <a:srcRect/>
          <a:stretch/>
        </p:blipFill>
        <p:spPr>
          <a:xfrm>
            <a:off x="3174109" y="3148458"/>
            <a:ext cx="5678130" cy="3283272"/>
          </a:xfrm>
          <a:prstGeom prst="rect">
            <a:avLst/>
          </a:prstGeom>
          <a:noFill/>
          <a:ln>
            <a:noFill/>
          </a:ln>
        </p:spPr>
      </p:pic>
      <p:sp>
        <p:nvSpPr>
          <p:cNvPr id="282" name="Google Shape;2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888888"/>
                </a:solidFill>
              </a:rPr>
              <a:t>ASCCC 2019 Curriculum Institute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solidFill>
                  <a:srgbClr val="0070C0"/>
                </a:solidFill>
                <a:latin typeface="Times New Roman"/>
                <a:ea typeface="Times New Roman"/>
                <a:cs typeface="Times New Roman"/>
                <a:sym typeface="Times New Roman"/>
              </a:rPr>
              <a:t>What Does Collaboration between Faculty and Researchers Look Like?</a:t>
            </a:r>
            <a:endParaRPr b="1">
              <a:solidFill>
                <a:srgbClr val="0070C0"/>
              </a:solidFill>
              <a:latin typeface="Times New Roman"/>
              <a:ea typeface="Times New Roman"/>
              <a:cs typeface="Times New Roman"/>
              <a:sym typeface="Times New Roman"/>
            </a:endParaRPr>
          </a:p>
        </p:txBody>
      </p:sp>
      <p:sp>
        <p:nvSpPr>
          <p:cNvPr id="289" name="Google Shape;289;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360"/>
              </a:spcBef>
              <a:spcAft>
                <a:spcPts val="0"/>
              </a:spcAft>
              <a:buClr>
                <a:schemeClr val="dk1"/>
              </a:buClr>
              <a:buSzPts val="1100"/>
              <a:buFont typeface="Arial"/>
              <a:buNone/>
            </a:pPr>
            <a:r>
              <a:rPr lang="en-US" sz="2400" dirty="0">
                <a:latin typeface="Times New Roman" charset="0"/>
                <a:ea typeface="Times New Roman" charset="0"/>
                <a:cs typeface="Times New Roman" charset="0"/>
                <a:sym typeface="Arial"/>
              </a:rPr>
              <a:t>Both play role in understanding and ensuring that data reflect what is actually happening on the ground</a:t>
            </a:r>
            <a:endParaRPr sz="2400" dirty="0">
              <a:latin typeface="Times New Roman" charset="0"/>
              <a:ea typeface="Times New Roman" charset="0"/>
              <a:cs typeface="Times New Roman" charset="0"/>
              <a:sym typeface="Arial"/>
            </a:endParaRPr>
          </a:p>
          <a:p>
            <a:pPr marL="457200" lvl="0" indent="-381000" algn="l" rtl="0">
              <a:lnSpc>
                <a:spcPct val="100000"/>
              </a:lnSpc>
              <a:spcBef>
                <a:spcPts val="360"/>
              </a:spcBef>
              <a:spcAft>
                <a:spcPts val="0"/>
              </a:spcAft>
              <a:buClr>
                <a:srgbClr val="AD0101"/>
              </a:buClr>
              <a:buSzPts val="2400"/>
              <a:buChar char="•"/>
            </a:pPr>
            <a:r>
              <a:rPr lang="en-US" sz="2400" b="1" dirty="0">
                <a:latin typeface="Times New Roman" charset="0"/>
                <a:ea typeface="Times New Roman" charset="0"/>
                <a:cs typeface="Times New Roman" charset="0"/>
                <a:sym typeface="Arial"/>
              </a:rPr>
              <a:t>Faculty </a:t>
            </a:r>
            <a:r>
              <a:rPr lang="en-US" sz="2400" dirty="0">
                <a:latin typeface="Times New Roman" charset="0"/>
                <a:ea typeface="Times New Roman" charset="0"/>
                <a:cs typeface="Times New Roman" charset="0"/>
                <a:sym typeface="Arial"/>
              </a:rPr>
              <a:t>provide context for the data</a:t>
            </a:r>
            <a:endParaRPr sz="2400" dirty="0">
              <a:latin typeface="Times New Roman" charset="0"/>
              <a:ea typeface="Times New Roman" charset="0"/>
              <a:cs typeface="Times New Roman" charset="0"/>
              <a:sym typeface="Arial"/>
            </a:endParaRPr>
          </a:p>
          <a:p>
            <a:pPr marL="457200" lvl="0" indent="-381000" algn="l" rtl="0">
              <a:lnSpc>
                <a:spcPct val="100000"/>
              </a:lnSpc>
              <a:spcBef>
                <a:spcPts val="0"/>
              </a:spcBef>
              <a:spcAft>
                <a:spcPts val="0"/>
              </a:spcAft>
              <a:buClr>
                <a:srgbClr val="AD0101"/>
              </a:buClr>
              <a:buSzPts val="2400"/>
              <a:buChar char="•"/>
            </a:pPr>
            <a:r>
              <a:rPr lang="en-US" sz="2400" b="1" dirty="0">
                <a:latin typeface="Times New Roman" charset="0"/>
                <a:ea typeface="Times New Roman" charset="0"/>
                <a:cs typeface="Times New Roman" charset="0"/>
                <a:sym typeface="Arial"/>
              </a:rPr>
              <a:t>Researchers </a:t>
            </a:r>
            <a:r>
              <a:rPr lang="en-US" sz="2400" dirty="0">
                <a:latin typeface="Times New Roman" charset="0"/>
                <a:ea typeface="Times New Roman" charset="0"/>
                <a:cs typeface="Times New Roman" charset="0"/>
                <a:sym typeface="Arial"/>
              </a:rPr>
              <a:t>check data validity, report data locally and to state</a:t>
            </a:r>
            <a:endParaRPr sz="2400" dirty="0">
              <a:latin typeface="Times New Roman" charset="0"/>
              <a:ea typeface="Times New Roman" charset="0"/>
              <a:cs typeface="Times New Roman" charset="0"/>
              <a:sym typeface="Arial"/>
            </a:endParaRPr>
          </a:p>
          <a:p>
            <a:pPr marL="0" lvl="0" indent="0" algn="l" rtl="0">
              <a:lnSpc>
                <a:spcPct val="100000"/>
              </a:lnSpc>
              <a:spcBef>
                <a:spcPts val="360"/>
              </a:spcBef>
              <a:spcAft>
                <a:spcPts val="0"/>
              </a:spcAft>
              <a:buClr>
                <a:schemeClr val="dk1"/>
              </a:buClr>
              <a:buSzPts val="1100"/>
              <a:buFont typeface="Arial"/>
              <a:buNone/>
            </a:pPr>
            <a:r>
              <a:rPr lang="en-US" sz="2400" dirty="0">
                <a:latin typeface="Times New Roman" charset="0"/>
                <a:ea typeface="Times New Roman" charset="0"/>
                <a:cs typeface="Times New Roman" charset="0"/>
                <a:sym typeface="Arial"/>
              </a:rPr>
              <a:t>Collaborate to review data for “reality check” </a:t>
            </a:r>
            <a:endParaRPr sz="2400" dirty="0">
              <a:latin typeface="Times New Roman" charset="0"/>
              <a:ea typeface="Times New Roman" charset="0"/>
              <a:cs typeface="Times New Roman" charset="0"/>
              <a:sym typeface="Arial"/>
            </a:endParaRPr>
          </a:p>
          <a:p>
            <a:pPr marL="457200" lvl="0" indent="-381000" algn="l" rtl="0">
              <a:lnSpc>
                <a:spcPct val="100000"/>
              </a:lnSpc>
              <a:spcBef>
                <a:spcPts val="360"/>
              </a:spcBef>
              <a:spcAft>
                <a:spcPts val="0"/>
              </a:spcAft>
              <a:buClr>
                <a:srgbClr val="AD0101"/>
              </a:buClr>
              <a:buSzPts val="2400"/>
              <a:buChar char="•"/>
            </a:pPr>
            <a:r>
              <a:rPr lang="en-US" sz="2400" dirty="0">
                <a:latin typeface="Times New Roman" charset="0"/>
                <a:ea typeface="Times New Roman" charset="0"/>
                <a:cs typeface="Times New Roman" charset="0"/>
                <a:sym typeface="Arial"/>
              </a:rPr>
              <a:t>Does it match what they see?</a:t>
            </a:r>
            <a:endParaRPr sz="2400" dirty="0">
              <a:latin typeface="Times New Roman" charset="0"/>
              <a:ea typeface="Times New Roman" charset="0"/>
              <a:cs typeface="Times New Roman" charset="0"/>
              <a:sym typeface="Arial"/>
            </a:endParaRPr>
          </a:p>
          <a:p>
            <a:pPr marL="0" lvl="0" indent="0" algn="l" rtl="0">
              <a:lnSpc>
                <a:spcPct val="100000"/>
              </a:lnSpc>
              <a:spcBef>
                <a:spcPts val="360"/>
              </a:spcBef>
              <a:spcAft>
                <a:spcPts val="0"/>
              </a:spcAft>
              <a:buClr>
                <a:schemeClr val="dk1"/>
              </a:buClr>
              <a:buSzPts val="1100"/>
              <a:buFont typeface="Arial"/>
              <a:buNone/>
            </a:pPr>
            <a:r>
              <a:rPr lang="en-US" sz="2400" dirty="0">
                <a:latin typeface="Times New Roman" charset="0"/>
                <a:ea typeface="Times New Roman" charset="0"/>
                <a:cs typeface="Times New Roman" charset="0"/>
                <a:sym typeface="Arial"/>
              </a:rPr>
              <a:t>How is the research office involved in curriculum?</a:t>
            </a:r>
            <a:endParaRPr sz="2400" dirty="0">
              <a:latin typeface="Times New Roman" charset="0"/>
              <a:ea typeface="Times New Roman" charset="0"/>
              <a:cs typeface="Times New Roman" charset="0"/>
              <a:sym typeface="Arial"/>
            </a:endParaRPr>
          </a:p>
          <a:p>
            <a:pPr marL="457200" lvl="0" indent="-381000" algn="l" rtl="0">
              <a:lnSpc>
                <a:spcPct val="100000"/>
              </a:lnSpc>
              <a:spcBef>
                <a:spcPts val="360"/>
              </a:spcBef>
              <a:spcAft>
                <a:spcPts val="0"/>
              </a:spcAft>
              <a:buClr>
                <a:srgbClr val="AD0101"/>
              </a:buClr>
              <a:buSzPts val="2400"/>
              <a:buChar char="•"/>
            </a:pPr>
            <a:r>
              <a:rPr lang="en-US" sz="2400" dirty="0">
                <a:latin typeface="Times New Roman" charset="0"/>
                <a:ea typeface="Times New Roman" charset="0"/>
                <a:cs typeface="Times New Roman" charset="0"/>
                <a:sym typeface="Arial"/>
              </a:rPr>
              <a:t>How are they informed of curricular changes?</a:t>
            </a:r>
            <a:endParaRPr sz="2400" dirty="0">
              <a:latin typeface="Times New Roman" charset="0"/>
              <a:ea typeface="Times New Roman" charset="0"/>
              <a:cs typeface="Times New Roman" charset="0"/>
              <a:sym typeface="Arial"/>
            </a:endParaRPr>
          </a:p>
          <a:p>
            <a:pPr marL="914400" lvl="0" indent="-325755" algn="l" rtl="0">
              <a:lnSpc>
                <a:spcPct val="100000"/>
              </a:lnSpc>
              <a:spcBef>
                <a:spcPts val="0"/>
              </a:spcBef>
              <a:spcAft>
                <a:spcPts val="0"/>
              </a:spcAft>
              <a:buClr>
                <a:srgbClr val="AD0101"/>
              </a:buClr>
              <a:buSzPts val="1530"/>
              <a:buChar char="•"/>
            </a:pPr>
            <a:r>
              <a:rPr lang="en-US" sz="2400" dirty="0">
                <a:latin typeface="Times New Roman" charset="0"/>
                <a:ea typeface="Times New Roman" charset="0"/>
                <a:cs typeface="Times New Roman" charset="0"/>
                <a:sym typeface="Arial"/>
              </a:rPr>
              <a:t>Make space/time for discussion and collaboration on impact of curricular decisions on data usage and reporting</a:t>
            </a:r>
            <a:endParaRPr sz="2400" dirty="0">
              <a:latin typeface="Times New Roman" charset="0"/>
              <a:ea typeface="Times New Roman" charset="0"/>
              <a:cs typeface="Times New Roman" charset="0"/>
              <a:sym typeface="Arial"/>
            </a:endParaRPr>
          </a:p>
          <a:p>
            <a:pPr marL="914400" lvl="0" indent="-325755" algn="l" rtl="0">
              <a:lnSpc>
                <a:spcPct val="100000"/>
              </a:lnSpc>
              <a:spcBef>
                <a:spcPts val="0"/>
              </a:spcBef>
              <a:spcAft>
                <a:spcPts val="0"/>
              </a:spcAft>
              <a:buClr>
                <a:srgbClr val="AD0101"/>
              </a:buClr>
              <a:buSzPts val="1530"/>
              <a:buChar char="•"/>
            </a:pPr>
            <a:r>
              <a:rPr lang="en-US" sz="2400" dirty="0">
                <a:latin typeface="Times New Roman" charset="0"/>
                <a:ea typeface="Times New Roman" charset="0"/>
                <a:cs typeface="Times New Roman" charset="0"/>
                <a:sym typeface="Arial"/>
              </a:rPr>
              <a:t>Regularly review of data with multiple groups </a:t>
            </a:r>
            <a:endParaRPr dirty="0">
              <a:latin typeface="Times New Roman" charset="0"/>
              <a:ea typeface="Times New Roman" charset="0"/>
              <a:cs typeface="Times New Roman" charset="0"/>
              <a:sym typeface="Times New Roman"/>
            </a:endParaRPr>
          </a:p>
        </p:txBody>
      </p:sp>
      <p:sp>
        <p:nvSpPr>
          <p:cNvPr id="290" name="Google Shape;29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888888"/>
                </a:solidFill>
              </a:rPr>
              <a:t>ASCCC 2019 Curriculum Institute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solidFill>
                  <a:srgbClr val="0070C0"/>
                </a:solidFill>
                <a:latin typeface="Times New Roman"/>
                <a:ea typeface="Times New Roman"/>
                <a:cs typeface="Times New Roman"/>
                <a:sym typeface="Times New Roman"/>
              </a:rPr>
              <a:t>Relationship Between Researchers and Faculty</a:t>
            </a:r>
            <a:endParaRPr b="1">
              <a:solidFill>
                <a:srgbClr val="0070C0"/>
              </a:solidFill>
              <a:latin typeface="Times New Roman"/>
              <a:ea typeface="Times New Roman"/>
              <a:cs typeface="Times New Roman"/>
              <a:sym typeface="Times New Roman"/>
            </a:endParaRPr>
          </a:p>
        </p:txBody>
      </p:sp>
      <p:sp>
        <p:nvSpPr>
          <p:cNvPr id="297" name="Google Shape;29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115000"/>
              </a:lnSpc>
              <a:spcBef>
                <a:spcPts val="700"/>
              </a:spcBef>
              <a:spcAft>
                <a:spcPts val="0"/>
              </a:spcAft>
              <a:buSzPts val="1800"/>
              <a:buFont typeface="Arial"/>
              <a:buChar char="•"/>
            </a:pPr>
            <a:r>
              <a:rPr lang="en-US" dirty="0">
                <a:solidFill>
                  <a:srgbClr val="404040"/>
                </a:solidFill>
                <a:latin typeface="Times New Roman" charset="0"/>
                <a:ea typeface="Times New Roman" charset="0"/>
                <a:cs typeface="Times New Roman" charset="0"/>
                <a:sym typeface="Arial"/>
              </a:rPr>
              <a:t>Researchers need to understand the program/project</a:t>
            </a:r>
            <a:endParaRPr dirty="0">
              <a:solidFill>
                <a:srgbClr val="404040"/>
              </a:solidFill>
              <a:latin typeface="Times New Roman" charset="0"/>
              <a:ea typeface="Times New Roman" charset="0"/>
              <a:cs typeface="Times New Roman" charset="0"/>
              <a:sym typeface="Arial"/>
            </a:endParaRPr>
          </a:p>
          <a:p>
            <a:pPr marL="457200" lvl="0" indent="-342900" algn="l" rtl="0">
              <a:lnSpc>
                <a:spcPct val="115000"/>
              </a:lnSpc>
              <a:spcBef>
                <a:spcPts val="0"/>
              </a:spcBef>
              <a:spcAft>
                <a:spcPts val="0"/>
              </a:spcAft>
              <a:buClr>
                <a:srgbClr val="404040"/>
              </a:buClr>
              <a:buSzPts val="1800"/>
              <a:buFont typeface="Arial"/>
              <a:buChar char="•"/>
            </a:pPr>
            <a:r>
              <a:rPr lang="en-US" dirty="0">
                <a:solidFill>
                  <a:srgbClr val="404040"/>
                </a:solidFill>
                <a:latin typeface="Times New Roman" charset="0"/>
                <a:ea typeface="Times New Roman" charset="0"/>
                <a:cs typeface="Times New Roman" charset="0"/>
                <a:sym typeface="Arial"/>
              </a:rPr>
              <a:t>Faculty need to understand the demands on the researcher</a:t>
            </a:r>
            <a:endParaRPr dirty="0">
              <a:solidFill>
                <a:srgbClr val="404040"/>
              </a:solidFill>
              <a:latin typeface="Times New Roman" charset="0"/>
              <a:ea typeface="Times New Roman" charset="0"/>
              <a:cs typeface="Times New Roman" charset="0"/>
              <a:sym typeface="Arial"/>
            </a:endParaRPr>
          </a:p>
          <a:p>
            <a:pPr marL="457200" lvl="0" indent="-342900" algn="l" rtl="0">
              <a:lnSpc>
                <a:spcPct val="115000"/>
              </a:lnSpc>
              <a:spcBef>
                <a:spcPts val="0"/>
              </a:spcBef>
              <a:spcAft>
                <a:spcPts val="0"/>
              </a:spcAft>
              <a:buSzPts val="1800"/>
              <a:buFont typeface="Arial"/>
              <a:buChar char="•"/>
            </a:pPr>
            <a:r>
              <a:rPr lang="en-US" dirty="0">
                <a:solidFill>
                  <a:srgbClr val="404040"/>
                </a:solidFill>
                <a:latin typeface="Times New Roman" charset="0"/>
                <a:ea typeface="Times New Roman" charset="0"/>
                <a:cs typeface="Times New Roman" charset="0"/>
                <a:sym typeface="Arial"/>
              </a:rPr>
              <a:t>Develop the research question and methodology together</a:t>
            </a:r>
            <a:endParaRPr dirty="0">
              <a:solidFill>
                <a:srgbClr val="404040"/>
              </a:solidFill>
              <a:latin typeface="Times New Roman" charset="0"/>
              <a:ea typeface="Times New Roman" charset="0"/>
              <a:cs typeface="Times New Roman" charset="0"/>
              <a:sym typeface="Arial"/>
            </a:endParaRPr>
          </a:p>
          <a:p>
            <a:pPr marL="457200" lvl="0" indent="-342900" algn="l" rtl="0">
              <a:lnSpc>
                <a:spcPct val="115000"/>
              </a:lnSpc>
              <a:spcBef>
                <a:spcPts val="0"/>
              </a:spcBef>
              <a:spcAft>
                <a:spcPts val="0"/>
              </a:spcAft>
              <a:buSzPts val="1800"/>
              <a:buFont typeface="Arial"/>
              <a:buChar char="•"/>
            </a:pPr>
            <a:r>
              <a:rPr lang="en-US" dirty="0">
                <a:solidFill>
                  <a:srgbClr val="404040"/>
                </a:solidFill>
                <a:latin typeface="Times New Roman" charset="0"/>
                <a:ea typeface="Times New Roman" charset="0"/>
                <a:cs typeface="Times New Roman" charset="0"/>
                <a:sym typeface="Arial"/>
              </a:rPr>
              <a:t>Researcher is seen as a member of the team</a:t>
            </a:r>
            <a:endParaRPr dirty="0">
              <a:solidFill>
                <a:srgbClr val="404040"/>
              </a:solidFill>
              <a:latin typeface="Times New Roman" charset="0"/>
              <a:ea typeface="Times New Roman" charset="0"/>
              <a:cs typeface="Times New Roman" charset="0"/>
              <a:sym typeface="Arial"/>
            </a:endParaRPr>
          </a:p>
          <a:p>
            <a:pPr marL="457200" lvl="0" indent="-342900" algn="l" rtl="0">
              <a:lnSpc>
                <a:spcPct val="115000"/>
              </a:lnSpc>
              <a:spcBef>
                <a:spcPts val="0"/>
              </a:spcBef>
              <a:spcAft>
                <a:spcPts val="0"/>
              </a:spcAft>
              <a:buSzPts val="1800"/>
              <a:buFont typeface="Arial"/>
              <a:buChar char="•"/>
            </a:pPr>
            <a:r>
              <a:rPr lang="en-US" dirty="0">
                <a:solidFill>
                  <a:srgbClr val="404040"/>
                </a:solidFill>
                <a:latin typeface="Times New Roman" charset="0"/>
                <a:ea typeface="Times New Roman" charset="0"/>
                <a:cs typeface="Times New Roman" charset="0"/>
                <a:sym typeface="Arial"/>
              </a:rPr>
              <a:t>Ongoing relationship is key to ongoing success of the evaluation</a:t>
            </a:r>
            <a:endParaRPr dirty="0">
              <a:solidFill>
                <a:srgbClr val="404040"/>
              </a:solidFill>
              <a:latin typeface="Times New Roman" charset="0"/>
              <a:ea typeface="Times New Roman" charset="0"/>
              <a:cs typeface="Times New Roman" charset="0"/>
              <a:sym typeface="Arial"/>
            </a:endParaRPr>
          </a:p>
          <a:p>
            <a:pPr marL="457200" lvl="1" indent="0" algn="l" rtl="0">
              <a:lnSpc>
                <a:spcPct val="90000"/>
              </a:lnSpc>
              <a:spcBef>
                <a:spcPts val="0"/>
              </a:spcBef>
              <a:spcAft>
                <a:spcPts val="0"/>
              </a:spcAft>
              <a:buClr>
                <a:srgbClr val="0070C0"/>
              </a:buClr>
              <a:buSzPts val="2400"/>
              <a:buNone/>
            </a:pPr>
            <a:endParaRPr dirty="0">
              <a:latin typeface="Times New Roman"/>
              <a:ea typeface="Times New Roman"/>
              <a:cs typeface="Times New Roman"/>
              <a:sym typeface="Times New Roman"/>
            </a:endParaRPr>
          </a:p>
        </p:txBody>
      </p:sp>
      <p:sp>
        <p:nvSpPr>
          <p:cNvPr id="298" name="Google Shape;29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888888"/>
                </a:solidFill>
              </a:rPr>
              <a:t>ASCCC 2019 Curriculum Institute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solidFill>
                  <a:srgbClr val="0070C0"/>
                </a:solidFill>
                <a:latin typeface="Times New Roman"/>
                <a:ea typeface="Times New Roman"/>
                <a:cs typeface="Times New Roman"/>
                <a:sym typeface="Times New Roman"/>
              </a:rPr>
              <a:t>How Researchers Can Help Faculty</a:t>
            </a:r>
            <a:endParaRPr b="1">
              <a:solidFill>
                <a:srgbClr val="0070C0"/>
              </a:solidFill>
              <a:latin typeface="Times New Roman"/>
              <a:ea typeface="Times New Roman"/>
              <a:cs typeface="Times New Roman"/>
              <a:sym typeface="Times New Roman"/>
            </a:endParaRPr>
          </a:p>
        </p:txBody>
      </p:sp>
      <p:sp>
        <p:nvSpPr>
          <p:cNvPr id="305" name="Google Shape;305;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06400" algn="l" rtl="0">
              <a:lnSpc>
                <a:spcPct val="115000"/>
              </a:lnSpc>
              <a:spcBef>
                <a:spcPts val="700"/>
              </a:spcBef>
              <a:spcAft>
                <a:spcPts val="0"/>
              </a:spcAft>
              <a:buSzPts val="2800"/>
              <a:buFont typeface="Arial"/>
              <a:buChar char="•"/>
            </a:pPr>
            <a:r>
              <a:rPr lang="en-US" dirty="0">
                <a:solidFill>
                  <a:srgbClr val="404040"/>
                </a:solidFill>
                <a:latin typeface="Times New Roman" charset="0"/>
                <a:ea typeface="Times New Roman" charset="0"/>
                <a:cs typeface="Times New Roman" charset="0"/>
                <a:sym typeface="Arial"/>
              </a:rPr>
              <a:t>Provide options for assessment methods</a:t>
            </a:r>
            <a:endParaRPr dirty="0">
              <a:solidFill>
                <a:srgbClr val="404040"/>
              </a:solidFill>
              <a:latin typeface="Times New Roman" charset="0"/>
              <a:ea typeface="Times New Roman" charset="0"/>
              <a:cs typeface="Times New Roman" charset="0"/>
              <a:sym typeface="Arial"/>
            </a:endParaRPr>
          </a:p>
          <a:p>
            <a:pPr marL="457200" lvl="0" indent="-406400" algn="l" rtl="0">
              <a:lnSpc>
                <a:spcPct val="115000"/>
              </a:lnSpc>
              <a:spcBef>
                <a:spcPts val="0"/>
              </a:spcBef>
              <a:spcAft>
                <a:spcPts val="0"/>
              </a:spcAft>
              <a:buSzPts val="2800"/>
              <a:buFont typeface="Arial"/>
              <a:buChar char="•"/>
            </a:pPr>
            <a:r>
              <a:rPr lang="en-US" dirty="0">
                <a:solidFill>
                  <a:srgbClr val="404040"/>
                </a:solidFill>
                <a:latin typeface="Times New Roman" charset="0"/>
                <a:ea typeface="Times New Roman" charset="0"/>
                <a:cs typeface="Times New Roman" charset="0"/>
                <a:sym typeface="Arial"/>
              </a:rPr>
              <a:t>Share knowledge of data already available</a:t>
            </a:r>
            <a:endParaRPr dirty="0">
              <a:solidFill>
                <a:srgbClr val="404040"/>
              </a:solidFill>
              <a:latin typeface="Times New Roman" charset="0"/>
              <a:ea typeface="Times New Roman" charset="0"/>
              <a:cs typeface="Times New Roman" charset="0"/>
              <a:sym typeface="Arial"/>
            </a:endParaRPr>
          </a:p>
          <a:p>
            <a:pPr marL="457200" lvl="0" indent="-406400" algn="l" rtl="0">
              <a:lnSpc>
                <a:spcPct val="115000"/>
              </a:lnSpc>
              <a:spcBef>
                <a:spcPts val="0"/>
              </a:spcBef>
              <a:spcAft>
                <a:spcPts val="0"/>
              </a:spcAft>
              <a:buSzPts val="2800"/>
              <a:buFont typeface="Arial"/>
              <a:buChar char="•"/>
            </a:pPr>
            <a:r>
              <a:rPr lang="en-US" dirty="0">
                <a:solidFill>
                  <a:srgbClr val="404040"/>
                </a:solidFill>
                <a:latin typeface="Times New Roman" charset="0"/>
                <a:ea typeface="Times New Roman" charset="0"/>
                <a:cs typeface="Times New Roman" charset="0"/>
                <a:sym typeface="Arial"/>
              </a:rPr>
              <a:t>Facilitate accurate data interpretation</a:t>
            </a:r>
            <a:endParaRPr dirty="0">
              <a:solidFill>
                <a:srgbClr val="404040"/>
              </a:solidFill>
              <a:latin typeface="Times New Roman" charset="0"/>
              <a:ea typeface="Times New Roman" charset="0"/>
              <a:cs typeface="Times New Roman" charset="0"/>
              <a:sym typeface="Arial"/>
            </a:endParaRPr>
          </a:p>
          <a:p>
            <a:pPr marL="457200" lvl="0" indent="-406400" algn="l" rtl="0">
              <a:lnSpc>
                <a:spcPct val="115000"/>
              </a:lnSpc>
              <a:spcBef>
                <a:spcPts val="0"/>
              </a:spcBef>
              <a:spcAft>
                <a:spcPts val="0"/>
              </a:spcAft>
              <a:buSzPts val="2800"/>
              <a:buFont typeface="Arial"/>
              <a:buChar char="•"/>
            </a:pPr>
            <a:r>
              <a:rPr lang="en-US" dirty="0">
                <a:solidFill>
                  <a:srgbClr val="404040"/>
                </a:solidFill>
                <a:latin typeface="Times New Roman" charset="0"/>
                <a:ea typeface="Times New Roman" charset="0"/>
                <a:cs typeface="Times New Roman" charset="0"/>
                <a:sym typeface="Arial"/>
              </a:rPr>
              <a:t>Listen</a:t>
            </a:r>
            <a:endParaRPr dirty="0">
              <a:solidFill>
                <a:srgbClr val="404040"/>
              </a:solidFill>
              <a:latin typeface="Times New Roman" charset="0"/>
              <a:ea typeface="Times New Roman" charset="0"/>
              <a:cs typeface="Times New Roman" charset="0"/>
              <a:sym typeface="Arial"/>
            </a:endParaRPr>
          </a:p>
          <a:p>
            <a:pPr marL="457200" lvl="0" indent="-406400" algn="l" rtl="0">
              <a:lnSpc>
                <a:spcPct val="115000"/>
              </a:lnSpc>
              <a:spcBef>
                <a:spcPts val="0"/>
              </a:spcBef>
              <a:spcAft>
                <a:spcPts val="0"/>
              </a:spcAft>
              <a:buSzPts val="2800"/>
              <a:buFont typeface="Arial"/>
              <a:buChar char="•"/>
            </a:pPr>
            <a:r>
              <a:rPr lang="en-US" dirty="0">
                <a:solidFill>
                  <a:srgbClr val="404040"/>
                </a:solidFill>
                <a:latin typeface="Times New Roman" charset="0"/>
                <a:ea typeface="Times New Roman" charset="0"/>
                <a:cs typeface="Times New Roman" charset="0"/>
                <a:sym typeface="Arial"/>
              </a:rPr>
              <a:t>Do NOT dictate data to be used</a:t>
            </a:r>
            <a:endParaRPr dirty="0">
              <a:solidFill>
                <a:srgbClr val="404040"/>
              </a:solidFill>
              <a:latin typeface="Times New Roman" charset="0"/>
              <a:ea typeface="Times New Roman" charset="0"/>
              <a:cs typeface="Times New Roman" charset="0"/>
              <a:sym typeface="Arial"/>
            </a:endParaRPr>
          </a:p>
          <a:p>
            <a:pPr marL="457200" lvl="0" indent="-406400" algn="l" rtl="0">
              <a:lnSpc>
                <a:spcPct val="115000"/>
              </a:lnSpc>
              <a:spcBef>
                <a:spcPts val="0"/>
              </a:spcBef>
              <a:spcAft>
                <a:spcPts val="0"/>
              </a:spcAft>
              <a:buSzPts val="2800"/>
              <a:buFont typeface="Arial"/>
              <a:buChar char="•"/>
            </a:pPr>
            <a:r>
              <a:rPr lang="en-US" dirty="0">
                <a:solidFill>
                  <a:srgbClr val="404040"/>
                </a:solidFill>
                <a:latin typeface="Times New Roman" charset="0"/>
                <a:ea typeface="Times New Roman" charset="0"/>
                <a:cs typeface="Times New Roman" charset="0"/>
                <a:sym typeface="Arial"/>
              </a:rPr>
              <a:t>Do NOT advocate changing program/project to fit data</a:t>
            </a:r>
            <a:endParaRPr dirty="0">
              <a:solidFill>
                <a:srgbClr val="404040"/>
              </a:solidFill>
              <a:latin typeface="Times New Roman" charset="0"/>
              <a:ea typeface="Times New Roman" charset="0"/>
              <a:cs typeface="Times New Roman" charset="0"/>
              <a:sym typeface="Arial"/>
            </a:endParaRPr>
          </a:p>
          <a:p>
            <a:pPr marL="457200" lvl="1" indent="0" algn="l" rtl="0">
              <a:lnSpc>
                <a:spcPct val="90000"/>
              </a:lnSpc>
              <a:spcBef>
                <a:spcPts val="0"/>
              </a:spcBef>
              <a:spcAft>
                <a:spcPts val="0"/>
              </a:spcAft>
              <a:buClr>
                <a:srgbClr val="0070C0"/>
              </a:buClr>
              <a:buSzPts val="2400"/>
              <a:buNone/>
            </a:pPr>
            <a:endParaRPr dirty="0">
              <a:latin typeface="Times New Roman"/>
              <a:ea typeface="Times New Roman"/>
              <a:cs typeface="Times New Roman"/>
              <a:sym typeface="Times New Roman"/>
            </a:endParaRPr>
          </a:p>
        </p:txBody>
      </p:sp>
      <p:sp>
        <p:nvSpPr>
          <p:cNvPr id="306" name="Google Shape;30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888888"/>
                </a:solidFill>
              </a:rPr>
              <a:t>ASCCC 2019 Curriculum Institute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solidFill>
                  <a:srgbClr val="0070C0"/>
                </a:solidFill>
                <a:latin typeface="Times New Roman"/>
                <a:ea typeface="Times New Roman"/>
                <a:cs typeface="Times New Roman"/>
                <a:sym typeface="Times New Roman"/>
              </a:rPr>
              <a:t>How Faculty Can Help Researchers</a:t>
            </a:r>
            <a:endParaRPr b="1">
              <a:solidFill>
                <a:srgbClr val="0070C0"/>
              </a:solidFill>
              <a:latin typeface="Times New Roman"/>
              <a:ea typeface="Times New Roman"/>
              <a:cs typeface="Times New Roman"/>
              <a:sym typeface="Times New Roman"/>
            </a:endParaRPr>
          </a:p>
        </p:txBody>
      </p:sp>
      <p:sp>
        <p:nvSpPr>
          <p:cNvPr id="313" name="Google Shape;313;p21"/>
          <p:cNvSpPr txBox="1">
            <a:spLocks noGrp="1"/>
          </p:cNvSpPr>
          <p:nvPr>
            <p:ph type="body" idx="1"/>
          </p:nvPr>
        </p:nvSpPr>
        <p:spPr>
          <a:xfrm>
            <a:off x="838200" y="1478126"/>
            <a:ext cx="10515600" cy="4698900"/>
          </a:xfrm>
          <a:prstGeom prst="rect">
            <a:avLst/>
          </a:prstGeom>
          <a:noFill/>
          <a:ln>
            <a:noFill/>
          </a:ln>
        </p:spPr>
        <p:txBody>
          <a:bodyPr spcFirstLastPara="1" wrap="square" lIns="91425" tIns="45700" rIns="91425" bIns="45700" anchor="t" anchorCtr="0">
            <a:normAutofit/>
          </a:bodyPr>
          <a:lstStyle/>
          <a:p>
            <a:pPr marL="457200" lvl="0" indent="-393700" algn="l" rtl="0">
              <a:lnSpc>
                <a:spcPct val="115000"/>
              </a:lnSpc>
              <a:spcBef>
                <a:spcPts val="600"/>
              </a:spcBef>
              <a:spcAft>
                <a:spcPts val="0"/>
              </a:spcAft>
              <a:buSzPts val="2600"/>
              <a:buFont typeface="Arial"/>
              <a:buChar char="•"/>
            </a:pPr>
            <a:r>
              <a:rPr lang="en-US" sz="2600" dirty="0">
                <a:solidFill>
                  <a:srgbClr val="404040"/>
                </a:solidFill>
                <a:latin typeface="Times New Roman" charset="0"/>
                <a:ea typeface="Times New Roman" charset="0"/>
                <a:cs typeface="Times New Roman" charset="0"/>
                <a:sym typeface="Arial"/>
              </a:rPr>
              <a:t>Invite and include the researcher in the conversation early</a:t>
            </a:r>
            <a:endParaRPr sz="2600" dirty="0">
              <a:solidFill>
                <a:srgbClr val="404040"/>
              </a:solidFill>
              <a:latin typeface="Times New Roman" charset="0"/>
              <a:ea typeface="Times New Roman" charset="0"/>
              <a:cs typeface="Times New Roman" charset="0"/>
              <a:sym typeface="Arial"/>
            </a:endParaRPr>
          </a:p>
          <a:p>
            <a:pPr marL="457200" lvl="0" indent="-393700" algn="l" rtl="0">
              <a:lnSpc>
                <a:spcPct val="115000"/>
              </a:lnSpc>
              <a:spcBef>
                <a:spcPts val="0"/>
              </a:spcBef>
              <a:spcAft>
                <a:spcPts val="0"/>
              </a:spcAft>
              <a:buSzPts val="2600"/>
              <a:buFont typeface="Arial"/>
              <a:buChar char="•"/>
            </a:pPr>
            <a:r>
              <a:rPr lang="en-US" sz="2600" dirty="0">
                <a:solidFill>
                  <a:srgbClr val="404040"/>
                </a:solidFill>
                <a:latin typeface="Times New Roman" charset="0"/>
                <a:ea typeface="Times New Roman" charset="0"/>
                <a:cs typeface="Times New Roman" charset="0"/>
                <a:sym typeface="Arial"/>
              </a:rPr>
              <a:t>Share details of the project/program with the researcher (e.g., goals, data, interventions, intended outcomes)</a:t>
            </a:r>
            <a:endParaRPr sz="2600" dirty="0">
              <a:solidFill>
                <a:srgbClr val="404040"/>
              </a:solidFill>
              <a:latin typeface="Times New Roman" charset="0"/>
              <a:ea typeface="Times New Roman" charset="0"/>
              <a:cs typeface="Times New Roman" charset="0"/>
              <a:sym typeface="Arial"/>
            </a:endParaRPr>
          </a:p>
          <a:p>
            <a:pPr marL="457200" lvl="0" indent="-393700" algn="l" rtl="0">
              <a:lnSpc>
                <a:spcPct val="115000"/>
              </a:lnSpc>
              <a:spcBef>
                <a:spcPts val="0"/>
              </a:spcBef>
              <a:spcAft>
                <a:spcPts val="0"/>
              </a:spcAft>
              <a:buSzPts val="2600"/>
              <a:buFont typeface="Arial"/>
              <a:buChar char="•"/>
            </a:pPr>
            <a:r>
              <a:rPr lang="en-US" sz="2600" dirty="0">
                <a:solidFill>
                  <a:srgbClr val="404040"/>
                </a:solidFill>
                <a:latin typeface="Times New Roman" charset="0"/>
                <a:ea typeface="Times New Roman" charset="0"/>
                <a:cs typeface="Times New Roman" charset="0"/>
                <a:sym typeface="Arial"/>
              </a:rPr>
              <a:t>Consider the options provided by the researcher and provide constructive feedback</a:t>
            </a:r>
            <a:endParaRPr sz="2600" dirty="0">
              <a:solidFill>
                <a:srgbClr val="404040"/>
              </a:solidFill>
              <a:latin typeface="Times New Roman" charset="0"/>
              <a:ea typeface="Times New Roman" charset="0"/>
              <a:cs typeface="Times New Roman" charset="0"/>
              <a:sym typeface="Arial"/>
            </a:endParaRPr>
          </a:p>
          <a:p>
            <a:pPr marL="457200" lvl="0" indent="-393700" algn="l" rtl="0">
              <a:lnSpc>
                <a:spcPct val="115000"/>
              </a:lnSpc>
              <a:spcBef>
                <a:spcPts val="0"/>
              </a:spcBef>
              <a:spcAft>
                <a:spcPts val="0"/>
              </a:spcAft>
              <a:buSzPts val="2600"/>
              <a:buFont typeface="Arial"/>
              <a:buChar char="•"/>
            </a:pPr>
            <a:r>
              <a:rPr lang="en-US" sz="2600" dirty="0">
                <a:solidFill>
                  <a:srgbClr val="404040"/>
                </a:solidFill>
                <a:latin typeface="Times New Roman" charset="0"/>
                <a:ea typeface="Times New Roman" charset="0"/>
                <a:cs typeface="Times New Roman" charset="0"/>
                <a:sym typeface="Arial"/>
              </a:rPr>
              <a:t>Keep the researcher involved and informed about ongoing progress and changes</a:t>
            </a:r>
            <a:endParaRPr sz="2600" dirty="0">
              <a:solidFill>
                <a:srgbClr val="404040"/>
              </a:solidFill>
              <a:latin typeface="Times New Roman" charset="0"/>
              <a:ea typeface="Times New Roman" charset="0"/>
              <a:cs typeface="Times New Roman" charset="0"/>
              <a:sym typeface="Arial"/>
            </a:endParaRPr>
          </a:p>
          <a:p>
            <a:pPr marL="457200" lvl="0" indent="-393700" algn="l" rtl="0">
              <a:lnSpc>
                <a:spcPct val="115000"/>
              </a:lnSpc>
              <a:spcBef>
                <a:spcPts val="0"/>
              </a:spcBef>
              <a:spcAft>
                <a:spcPts val="0"/>
              </a:spcAft>
              <a:buSzPts val="2600"/>
              <a:buFont typeface="Arial"/>
              <a:buChar char="•"/>
            </a:pPr>
            <a:r>
              <a:rPr lang="en-US" sz="2600" dirty="0">
                <a:solidFill>
                  <a:srgbClr val="404040"/>
                </a:solidFill>
                <a:latin typeface="Times New Roman" charset="0"/>
                <a:ea typeface="Times New Roman" charset="0"/>
                <a:cs typeface="Times New Roman" charset="0"/>
                <a:sym typeface="Arial"/>
              </a:rPr>
              <a:t>Work with the researcher to make the data meaningful and useful</a:t>
            </a:r>
            <a:endParaRPr sz="2600" dirty="0">
              <a:solidFill>
                <a:srgbClr val="404040"/>
              </a:solidFill>
              <a:latin typeface="Times New Roman" charset="0"/>
              <a:ea typeface="Times New Roman" charset="0"/>
              <a:cs typeface="Times New Roman" charset="0"/>
              <a:sym typeface="Arial"/>
            </a:endParaRPr>
          </a:p>
          <a:p>
            <a:pPr marL="457200" lvl="0" indent="-393700" algn="l" rtl="0">
              <a:lnSpc>
                <a:spcPct val="115000"/>
              </a:lnSpc>
              <a:spcBef>
                <a:spcPts val="0"/>
              </a:spcBef>
              <a:spcAft>
                <a:spcPts val="0"/>
              </a:spcAft>
              <a:buSzPts val="2600"/>
              <a:buFont typeface="Arial"/>
              <a:buChar char="•"/>
            </a:pPr>
            <a:r>
              <a:rPr lang="en-US" sz="2600" dirty="0">
                <a:solidFill>
                  <a:srgbClr val="404040"/>
                </a:solidFill>
                <a:latin typeface="Times New Roman" charset="0"/>
                <a:ea typeface="Times New Roman" charset="0"/>
                <a:cs typeface="Times New Roman" charset="0"/>
                <a:sym typeface="Arial"/>
              </a:rPr>
              <a:t>Be patient and understanding</a:t>
            </a:r>
            <a:endParaRPr sz="2600" dirty="0">
              <a:latin typeface="Times New Roman" charset="0"/>
              <a:ea typeface="Times New Roman" charset="0"/>
              <a:cs typeface="Times New Roman" charset="0"/>
              <a:sym typeface="Times New Roman"/>
            </a:endParaRPr>
          </a:p>
        </p:txBody>
      </p:sp>
      <p:sp>
        <p:nvSpPr>
          <p:cNvPr id="314" name="Google Shape;31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888888"/>
                </a:solidFill>
              </a:rPr>
              <a:t>ASCCC 2019 Curriculum Institute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4400"/>
              <a:buFont typeface="Times New Roman"/>
              <a:buNone/>
            </a:pPr>
            <a:r>
              <a:rPr lang="en-US" b="1">
                <a:solidFill>
                  <a:srgbClr val="0070C0"/>
                </a:solidFill>
                <a:latin typeface="Times New Roman"/>
                <a:ea typeface="Times New Roman"/>
                <a:cs typeface="Times New Roman"/>
                <a:sym typeface="Times New Roman"/>
              </a:rPr>
              <a:t>Description</a:t>
            </a:r>
            <a:endParaRPr/>
          </a:p>
        </p:txBody>
      </p:sp>
      <p:sp>
        <p:nvSpPr>
          <p:cNvPr id="173" name="Google Shape;173;p2"/>
          <p:cNvSpPr txBox="1">
            <a:spLocks noGrp="1"/>
          </p:cNvSpPr>
          <p:nvPr>
            <p:ph type="body" idx="1"/>
          </p:nvPr>
        </p:nvSpPr>
        <p:spPr>
          <a:xfrm>
            <a:off x="838200" y="1524000"/>
            <a:ext cx="10515600" cy="46529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400">
                <a:latin typeface="Times New Roman"/>
                <a:ea typeface="Times New Roman"/>
                <a:cs typeface="Times New Roman"/>
                <a:sym typeface="Times New Roman"/>
              </a:rPr>
              <a:t>With AB 705, AB 1805, the Student Centered Funding Formula, Guided Pathways, the SEA Program, and the Vision for Success, college faculty, staff and administrators are working feverishly to make sure their curriculum meets the needs of the student populations and surrounding community. Colleges are also working to make sure their data truly represent the colleges' and students' stories. The panelists will discuss from various perspectives the importance of faculty, researchers, and managers working together to collect the right data – asking questions, qualifying data, and understanding the many possible confounding variables in order to effectively and accurately evaluate impacts for the purpose of making further curricular adjustments that best serve the diverse student populations in the California Community College system.  </a:t>
            </a:r>
            <a:endParaRPr/>
          </a:p>
        </p:txBody>
      </p:sp>
      <p:sp>
        <p:nvSpPr>
          <p:cNvPr id="174" name="Google Shape;174;p2"/>
          <p:cNvSpPr/>
          <p:nvPr/>
        </p:nvSpPr>
        <p:spPr>
          <a:xfrm>
            <a:off x="1524004" y="-184666"/>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b="0" i="0" u="none" strike="noStrike" cap="none">
              <a:solidFill>
                <a:srgbClr val="000000"/>
              </a:solidFill>
              <a:latin typeface="Georgia"/>
              <a:ea typeface="Georgia"/>
              <a:cs typeface="Georgia"/>
              <a:sym typeface="Georgia"/>
            </a:endParaRPr>
          </a:p>
        </p:txBody>
      </p:sp>
      <p:sp>
        <p:nvSpPr>
          <p:cNvPr id="175" name="Google Shape;17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888888"/>
                </a:solidFill>
              </a:rPr>
              <a:t>ASCCC 2019 Curriculum Institute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15000"/>
              </a:lnSpc>
              <a:spcBef>
                <a:spcPts val="900"/>
              </a:spcBef>
              <a:spcAft>
                <a:spcPts val="0"/>
              </a:spcAft>
              <a:buClr>
                <a:schemeClr val="dk1"/>
              </a:buClr>
              <a:buSzPts val="1100"/>
              <a:buFont typeface="Arial"/>
              <a:buNone/>
            </a:pPr>
            <a:r>
              <a:rPr lang="en-US" b="1" dirty="0">
                <a:solidFill>
                  <a:srgbClr val="0070C0"/>
                </a:solidFill>
                <a:latin typeface="Times New Roman"/>
                <a:ea typeface="Times New Roman"/>
                <a:cs typeface="Times New Roman"/>
                <a:sym typeface="Times New Roman"/>
              </a:rPr>
              <a:t>Reality Check: Balance between Reality and Rigor</a:t>
            </a:r>
            <a:endParaRPr b="1" dirty="0">
              <a:solidFill>
                <a:srgbClr val="0070C0"/>
              </a:solidFill>
              <a:latin typeface="Times New Roman"/>
              <a:ea typeface="Times New Roman"/>
              <a:cs typeface="Times New Roman"/>
              <a:sym typeface="Times New Roman"/>
            </a:endParaRPr>
          </a:p>
        </p:txBody>
      </p:sp>
      <p:sp>
        <p:nvSpPr>
          <p:cNvPr id="321" name="Google Shape;32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06400" algn="l" rtl="0">
              <a:lnSpc>
                <a:spcPct val="115000"/>
              </a:lnSpc>
              <a:spcBef>
                <a:spcPts val="600"/>
              </a:spcBef>
              <a:spcAft>
                <a:spcPts val="0"/>
              </a:spcAft>
              <a:buSzPts val="2800"/>
              <a:buFont typeface="Arial"/>
              <a:buChar char="•"/>
            </a:pPr>
            <a:r>
              <a:rPr lang="en-US" dirty="0">
                <a:latin typeface="Times New Roman" charset="0"/>
                <a:ea typeface="Times New Roman" charset="0"/>
                <a:cs typeface="Times New Roman" charset="0"/>
                <a:sym typeface="Arial"/>
              </a:rPr>
              <a:t>First identify data already being collected</a:t>
            </a:r>
            <a:endParaRPr dirty="0">
              <a:latin typeface="Times New Roman" charset="0"/>
              <a:ea typeface="Times New Roman" charset="0"/>
              <a:cs typeface="Times New Roman" charset="0"/>
              <a:sym typeface="Arial"/>
            </a:endParaRPr>
          </a:p>
          <a:p>
            <a:pPr marL="457200" lvl="0" indent="-406400" algn="l" rtl="0">
              <a:lnSpc>
                <a:spcPct val="115000"/>
              </a:lnSpc>
              <a:spcBef>
                <a:spcPts val="0"/>
              </a:spcBef>
              <a:spcAft>
                <a:spcPts val="0"/>
              </a:spcAft>
              <a:buSzPts val="2800"/>
              <a:buFont typeface="Arial"/>
              <a:buChar char="•"/>
            </a:pPr>
            <a:r>
              <a:rPr lang="en-US" dirty="0">
                <a:latin typeface="Times New Roman" charset="0"/>
                <a:ea typeface="Times New Roman" charset="0"/>
                <a:cs typeface="Times New Roman" charset="0"/>
                <a:sym typeface="Arial"/>
              </a:rPr>
              <a:t>Data collection should not place an undue burden on the program/project</a:t>
            </a:r>
            <a:endParaRPr dirty="0">
              <a:latin typeface="Times New Roman" charset="0"/>
              <a:ea typeface="Times New Roman" charset="0"/>
              <a:cs typeface="Times New Roman" charset="0"/>
              <a:sym typeface="Arial"/>
            </a:endParaRPr>
          </a:p>
          <a:p>
            <a:pPr marL="457200" lvl="0" indent="-406400" algn="l" rtl="0">
              <a:lnSpc>
                <a:spcPct val="115000"/>
              </a:lnSpc>
              <a:spcBef>
                <a:spcPts val="0"/>
              </a:spcBef>
              <a:spcAft>
                <a:spcPts val="0"/>
              </a:spcAft>
              <a:buSzPts val="2800"/>
              <a:buFont typeface="Arial"/>
              <a:buChar char="•"/>
            </a:pPr>
            <a:r>
              <a:rPr lang="en-US" dirty="0">
                <a:latin typeface="Times New Roman" charset="0"/>
                <a:ea typeface="Times New Roman" charset="0"/>
                <a:cs typeface="Times New Roman" charset="0"/>
                <a:sym typeface="Arial"/>
              </a:rPr>
              <a:t>Use direct measures whenever possible and reasonable</a:t>
            </a:r>
            <a:endParaRPr dirty="0">
              <a:latin typeface="Times New Roman" charset="0"/>
              <a:ea typeface="Times New Roman" charset="0"/>
              <a:cs typeface="Times New Roman" charset="0"/>
              <a:sym typeface="Arial"/>
            </a:endParaRPr>
          </a:p>
          <a:p>
            <a:pPr marL="457200" lvl="0" indent="-406400" algn="l" rtl="0">
              <a:lnSpc>
                <a:spcPct val="115000"/>
              </a:lnSpc>
              <a:spcBef>
                <a:spcPts val="0"/>
              </a:spcBef>
              <a:spcAft>
                <a:spcPts val="0"/>
              </a:spcAft>
              <a:buSzPts val="2800"/>
              <a:buFont typeface="Arial"/>
              <a:buChar char="•"/>
            </a:pPr>
            <a:r>
              <a:rPr lang="en-US" dirty="0">
                <a:latin typeface="Times New Roman" charset="0"/>
                <a:ea typeface="Times New Roman" charset="0"/>
                <a:cs typeface="Times New Roman" charset="0"/>
                <a:sym typeface="Arial"/>
              </a:rPr>
              <a:t>Need to ensure that data being collected are actually measuring what you intended to assess</a:t>
            </a:r>
            <a:endParaRPr dirty="0">
              <a:latin typeface="Times New Roman" charset="0"/>
              <a:ea typeface="Times New Roman" charset="0"/>
              <a:cs typeface="Times New Roman" charset="0"/>
              <a:sym typeface="Arial"/>
            </a:endParaRPr>
          </a:p>
          <a:p>
            <a:pPr marL="457200" lvl="0" indent="-406400" algn="l" rtl="0">
              <a:lnSpc>
                <a:spcPct val="115000"/>
              </a:lnSpc>
              <a:spcBef>
                <a:spcPts val="0"/>
              </a:spcBef>
              <a:spcAft>
                <a:spcPts val="0"/>
              </a:spcAft>
              <a:buSzPts val="2800"/>
              <a:buFont typeface="Arial"/>
              <a:buChar char="•"/>
            </a:pPr>
            <a:r>
              <a:rPr lang="en-US" dirty="0">
                <a:latin typeface="Times New Roman" charset="0"/>
                <a:ea typeface="Times New Roman" charset="0"/>
                <a:cs typeface="Times New Roman" charset="0"/>
                <a:sym typeface="Arial"/>
              </a:rPr>
              <a:t>Requires conversation between faculty and researcher to achieve a suitable balance</a:t>
            </a:r>
            <a:endParaRPr dirty="0">
              <a:latin typeface="Times New Roman" charset="0"/>
              <a:ea typeface="Times New Roman" charset="0"/>
              <a:cs typeface="Times New Roman" charset="0"/>
              <a:sym typeface="Arial"/>
            </a:endParaRPr>
          </a:p>
          <a:p>
            <a:pPr marL="457200" lvl="1" indent="0" algn="l" rtl="0">
              <a:lnSpc>
                <a:spcPct val="90000"/>
              </a:lnSpc>
              <a:spcBef>
                <a:spcPts val="0"/>
              </a:spcBef>
              <a:spcAft>
                <a:spcPts val="0"/>
              </a:spcAft>
              <a:buClr>
                <a:srgbClr val="0070C0"/>
              </a:buClr>
              <a:buSzPts val="2400"/>
              <a:buNone/>
            </a:pPr>
            <a:endParaRPr dirty="0">
              <a:latin typeface="Times New Roman"/>
              <a:ea typeface="Times New Roman"/>
              <a:cs typeface="Times New Roman"/>
              <a:sym typeface="Times New Roman"/>
            </a:endParaRPr>
          </a:p>
        </p:txBody>
      </p:sp>
      <p:sp>
        <p:nvSpPr>
          <p:cNvPr id="322" name="Google Shape;32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888888"/>
                </a:solidFill>
              </a:rPr>
              <a:t>ASCCC 2019 Curriculum Institute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solidFill>
                  <a:srgbClr val="0070C0"/>
                </a:solidFill>
                <a:latin typeface="Times New Roman"/>
                <a:ea typeface="Times New Roman"/>
                <a:cs typeface="Times New Roman"/>
                <a:sym typeface="Times New Roman"/>
              </a:rPr>
              <a:t>Advice from Collaborators</a:t>
            </a:r>
            <a:endParaRPr b="1">
              <a:solidFill>
                <a:srgbClr val="0070C0"/>
              </a:solidFill>
              <a:latin typeface="Times New Roman"/>
              <a:ea typeface="Times New Roman"/>
              <a:cs typeface="Times New Roman"/>
              <a:sym typeface="Times New Roman"/>
            </a:endParaRPr>
          </a:p>
        </p:txBody>
      </p:sp>
      <p:sp>
        <p:nvSpPr>
          <p:cNvPr id="329" name="Google Shape;329;p18"/>
          <p:cNvSpPr txBox="1">
            <a:spLocks noGrp="1"/>
          </p:cNvSpPr>
          <p:nvPr>
            <p:ph type="body" idx="1"/>
          </p:nvPr>
        </p:nvSpPr>
        <p:spPr>
          <a:xfrm>
            <a:off x="838200" y="1558026"/>
            <a:ext cx="10515600" cy="4618800"/>
          </a:xfrm>
          <a:prstGeom prst="rect">
            <a:avLst/>
          </a:prstGeom>
          <a:noFill/>
          <a:ln>
            <a:noFill/>
          </a:ln>
        </p:spPr>
        <p:txBody>
          <a:bodyPr spcFirstLastPara="1" wrap="square" lIns="91425" tIns="45700" rIns="91425" bIns="45700" anchor="t" anchorCtr="0">
            <a:normAutofit/>
          </a:bodyPr>
          <a:lstStyle/>
          <a:p>
            <a:pPr marL="457200" lvl="0" indent="-342900" algn="l" rtl="0">
              <a:spcBef>
                <a:spcPts val="0"/>
              </a:spcBef>
              <a:spcAft>
                <a:spcPts val="0"/>
              </a:spcAft>
              <a:buSzPts val="1800"/>
              <a:buFont typeface="Arial"/>
              <a:buChar char="•"/>
            </a:pPr>
            <a:r>
              <a:rPr lang="en-US" sz="2900" dirty="0">
                <a:latin typeface="Times New Roman" charset="0"/>
                <a:ea typeface="Times New Roman" charset="0"/>
                <a:cs typeface="Times New Roman" charset="0"/>
                <a:sym typeface="Arial"/>
              </a:rPr>
              <a:t>Start discussion with what you want to know about program/project</a:t>
            </a:r>
            <a:endParaRPr sz="2900" dirty="0">
              <a:latin typeface="Times New Roman" charset="0"/>
              <a:ea typeface="Times New Roman" charset="0"/>
              <a:cs typeface="Times New Roman" charset="0"/>
              <a:sym typeface="Arial"/>
            </a:endParaRPr>
          </a:p>
          <a:p>
            <a:pPr marL="457200" lvl="0" indent="-342900" algn="l" rtl="0">
              <a:spcBef>
                <a:spcPts val="1000"/>
              </a:spcBef>
              <a:spcAft>
                <a:spcPts val="0"/>
              </a:spcAft>
              <a:buSzPts val="1800"/>
              <a:buFont typeface="Arial"/>
              <a:buChar char="•"/>
            </a:pPr>
            <a:r>
              <a:rPr lang="en-US" sz="2900" dirty="0">
                <a:latin typeface="Times New Roman" charset="0"/>
                <a:ea typeface="Times New Roman" charset="0"/>
                <a:cs typeface="Times New Roman" charset="0"/>
                <a:sym typeface="Arial"/>
              </a:rPr>
              <a:t>Decide on data collection BEFORE implementation, if possible</a:t>
            </a:r>
            <a:endParaRPr sz="2900" dirty="0">
              <a:latin typeface="Times New Roman" charset="0"/>
              <a:ea typeface="Times New Roman" charset="0"/>
              <a:cs typeface="Times New Roman" charset="0"/>
              <a:sym typeface="Arial"/>
            </a:endParaRPr>
          </a:p>
          <a:p>
            <a:pPr marL="457200" lvl="0" indent="-342900" algn="l" rtl="0">
              <a:spcBef>
                <a:spcPts val="1000"/>
              </a:spcBef>
              <a:spcAft>
                <a:spcPts val="0"/>
              </a:spcAft>
              <a:buSzPts val="1800"/>
              <a:buFont typeface="Arial"/>
              <a:buChar char="•"/>
            </a:pPr>
            <a:r>
              <a:rPr lang="en-US" sz="2900" dirty="0">
                <a:latin typeface="Times New Roman" charset="0"/>
                <a:ea typeface="Times New Roman" charset="0"/>
                <a:cs typeface="Times New Roman" charset="0"/>
                <a:sym typeface="Arial"/>
              </a:rPr>
              <a:t>Be flexible, open and available</a:t>
            </a:r>
            <a:endParaRPr sz="2900" dirty="0">
              <a:latin typeface="Times New Roman" charset="0"/>
              <a:ea typeface="Times New Roman" charset="0"/>
              <a:cs typeface="Times New Roman" charset="0"/>
              <a:sym typeface="Arial"/>
            </a:endParaRPr>
          </a:p>
          <a:p>
            <a:pPr marL="457200" lvl="0" indent="-342900" algn="l" rtl="0">
              <a:spcBef>
                <a:spcPts val="1000"/>
              </a:spcBef>
              <a:spcAft>
                <a:spcPts val="0"/>
              </a:spcAft>
              <a:buSzPts val="1800"/>
              <a:buFont typeface="Arial"/>
              <a:buChar char="•"/>
            </a:pPr>
            <a:r>
              <a:rPr lang="en-US" sz="2900" dirty="0">
                <a:latin typeface="Times New Roman" charset="0"/>
                <a:ea typeface="Times New Roman" charset="0"/>
                <a:cs typeface="Times New Roman" charset="0"/>
                <a:sym typeface="Arial"/>
              </a:rPr>
              <a:t>Be involved, invested and stay informed</a:t>
            </a:r>
            <a:endParaRPr sz="2900" dirty="0">
              <a:latin typeface="Times New Roman" charset="0"/>
              <a:ea typeface="Times New Roman" charset="0"/>
              <a:cs typeface="Times New Roman" charset="0"/>
              <a:sym typeface="Arial"/>
            </a:endParaRPr>
          </a:p>
          <a:p>
            <a:pPr marL="457200" lvl="0" indent="-342900" algn="l" rtl="0">
              <a:spcBef>
                <a:spcPts val="1000"/>
              </a:spcBef>
              <a:spcAft>
                <a:spcPts val="0"/>
              </a:spcAft>
              <a:buSzPts val="1800"/>
              <a:buFont typeface="Arial"/>
              <a:buChar char="•"/>
            </a:pPr>
            <a:r>
              <a:rPr lang="en-US" sz="2900" dirty="0">
                <a:latin typeface="Times New Roman" charset="0"/>
                <a:ea typeface="Times New Roman" charset="0"/>
                <a:cs typeface="Times New Roman" charset="0"/>
                <a:sym typeface="Arial"/>
              </a:rPr>
              <a:t>Work together as partners</a:t>
            </a:r>
            <a:endParaRPr sz="2900" dirty="0">
              <a:latin typeface="Times New Roman" charset="0"/>
              <a:ea typeface="Times New Roman" charset="0"/>
              <a:cs typeface="Times New Roman" charset="0"/>
              <a:sym typeface="Arial"/>
            </a:endParaRPr>
          </a:p>
          <a:p>
            <a:pPr marL="457200" lvl="0" indent="-342900" algn="l" rtl="0">
              <a:spcBef>
                <a:spcPts val="1000"/>
              </a:spcBef>
              <a:spcAft>
                <a:spcPts val="0"/>
              </a:spcAft>
              <a:buSzPts val="1800"/>
              <a:buFont typeface="Arial"/>
              <a:buChar char="•"/>
            </a:pPr>
            <a:r>
              <a:rPr lang="en-US" sz="2900" dirty="0">
                <a:latin typeface="Times New Roman" charset="0"/>
                <a:ea typeface="Times New Roman" charset="0"/>
                <a:cs typeface="Times New Roman" charset="0"/>
                <a:sym typeface="Arial"/>
              </a:rPr>
              <a:t>Data and research are your friends!!!</a:t>
            </a:r>
            <a:endParaRPr sz="2900" dirty="0">
              <a:latin typeface="Times New Roman" charset="0"/>
              <a:ea typeface="Times New Roman" charset="0"/>
              <a:cs typeface="Times New Roman" charset="0"/>
              <a:sym typeface="Arial"/>
            </a:endParaRPr>
          </a:p>
          <a:p>
            <a:pPr marL="457200" lvl="1" indent="0" algn="l" rtl="0">
              <a:lnSpc>
                <a:spcPct val="90000"/>
              </a:lnSpc>
              <a:spcBef>
                <a:spcPts val="1000"/>
              </a:spcBef>
              <a:spcAft>
                <a:spcPts val="0"/>
              </a:spcAft>
              <a:buClr>
                <a:srgbClr val="0070C0"/>
              </a:buClr>
              <a:buSzPts val="2400"/>
              <a:buNone/>
            </a:pPr>
            <a:endParaRPr dirty="0">
              <a:latin typeface="Times New Roman"/>
              <a:ea typeface="Times New Roman"/>
              <a:cs typeface="Times New Roman"/>
              <a:sym typeface="Times New Roman"/>
            </a:endParaRPr>
          </a:p>
        </p:txBody>
      </p:sp>
      <p:sp>
        <p:nvSpPr>
          <p:cNvPr id="330" name="Google Shape;33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888888"/>
                </a:solidFill>
              </a:rPr>
              <a:t>ASCCC 2019 Curriculum Institute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5d2506ee2c_1_0"/>
          <p:cNvSpPr txBox="1">
            <a:spLocks noGrp="1"/>
          </p:cNvSpPr>
          <p:nvPr>
            <p:ph type="title"/>
          </p:nvPr>
        </p:nvSpPr>
        <p:spPr>
          <a:xfrm>
            <a:off x="838200" y="163925"/>
            <a:ext cx="10515600" cy="132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rgbClr val="0070C0"/>
                </a:solidFill>
                <a:latin typeface="Times New Roman"/>
                <a:ea typeface="Times New Roman"/>
                <a:cs typeface="Times New Roman"/>
                <a:sym typeface="Times New Roman"/>
              </a:rPr>
              <a:t>Administrators Are Your Friends! </a:t>
            </a:r>
            <a:endParaRPr b="1" dirty="0">
              <a:solidFill>
                <a:srgbClr val="0070C0"/>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337" name="Google Shape;337;g5d2506ee2c_1_0"/>
          <p:cNvSpPr txBox="1">
            <a:spLocks noGrp="1"/>
          </p:cNvSpPr>
          <p:nvPr>
            <p:ph type="body" idx="1"/>
          </p:nvPr>
        </p:nvSpPr>
        <p:spPr>
          <a:xfrm>
            <a:off x="409850" y="1188550"/>
            <a:ext cx="11298000" cy="4988400"/>
          </a:xfrm>
          <a:prstGeom prst="rect">
            <a:avLst/>
          </a:prstGeom>
        </p:spPr>
        <p:txBody>
          <a:bodyPr spcFirstLastPara="1" wrap="square" lIns="91425" tIns="45700" rIns="91425" bIns="45700" anchor="t" anchorCtr="0">
            <a:noAutofit/>
          </a:bodyPr>
          <a:lstStyle/>
          <a:p>
            <a:pPr marL="457200" lvl="0" indent="-419100" algn="l" rtl="0">
              <a:spcBef>
                <a:spcPts val="1000"/>
              </a:spcBef>
              <a:spcAft>
                <a:spcPts val="0"/>
              </a:spcAft>
              <a:buSzPts val="3000"/>
              <a:buChar char="•"/>
            </a:pPr>
            <a:r>
              <a:rPr lang="en-US" sz="3000" dirty="0">
                <a:latin typeface="Times New Roman" charset="0"/>
                <a:ea typeface="Times New Roman" charset="0"/>
                <a:cs typeface="Times New Roman" charset="0"/>
              </a:rPr>
              <a:t>Critical role in collection, analysis, and communication of data on student success to key college stakeholders, including presidents, chancellors, other senior administrators, and governing boards.   </a:t>
            </a:r>
            <a:endParaRPr sz="3000" dirty="0">
              <a:latin typeface="Times New Roman" charset="0"/>
              <a:ea typeface="Times New Roman" charset="0"/>
              <a:cs typeface="Times New Roman" charset="0"/>
            </a:endParaRPr>
          </a:p>
          <a:p>
            <a:pPr marL="457200" lvl="0" indent="-419100" algn="l" rtl="0">
              <a:spcBef>
                <a:spcPts val="0"/>
              </a:spcBef>
              <a:spcAft>
                <a:spcPts val="0"/>
              </a:spcAft>
              <a:buSzPts val="3000"/>
              <a:buChar char="•"/>
            </a:pPr>
            <a:r>
              <a:rPr lang="en-US" sz="3000" dirty="0">
                <a:latin typeface="Times New Roman" charset="0"/>
                <a:ea typeface="Times New Roman" charset="0"/>
                <a:cs typeface="Times New Roman" charset="0"/>
              </a:rPr>
              <a:t>CIOs are primary advocates within the college to secure resources that make academic and curricular reforms possible. </a:t>
            </a:r>
            <a:endParaRPr sz="3000" dirty="0">
              <a:latin typeface="Times New Roman" charset="0"/>
              <a:ea typeface="Times New Roman" charset="0"/>
              <a:cs typeface="Times New Roman" charset="0"/>
            </a:endParaRPr>
          </a:p>
          <a:p>
            <a:pPr marL="457200" lvl="0" indent="-419100" algn="l" rtl="0">
              <a:spcBef>
                <a:spcPts val="0"/>
              </a:spcBef>
              <a:spcAft>
                <a:spcPts val="0"/>
              </a:spcAft>
              <a:buSzPts val="3000"/>
              <a:buChar char="•"/>
            </a:pPr>
            <a:r>
              <a:rPr lang="en-US" sz="3000" dirty="0">
                <a:latin typeface="Times New Roman" charset="0"/>
                <a:ea typeface="Times New Roman" charset="0"/>
                <a:cs typeface="Times New Roman" charset="0"/>
              </a:rPr>
              <a:t>Responsible for managing key resources to support curricular and academic innovations for student success.  </a:t>
            </a:r>
            <a:endParaRPr sz="3000" dirty="0">
              <a:latin typeface="Times New Roman" charset="0"/>
              <a:ea typeface="Times New Roman" charset="0"/>
              <a:cs typeface="Times New Roman" charset="0"/>
            </a:endParaRPr>
          </a:p>
          <a:p>
            <a:pPr marL="457200" lvl="0" indent="-419100" algn="l" rtl="0">
              <a:spcBef>
                <a:spcPts val="0"/>
              </a:spcBef>
              <a:spcAft>
                <a:spcPts val="0"/>
              </a:spcAft>
              <a:buSzPts val="3000"/>
              <a:buChar char="•"/>
            </a:pPr>
            <a:r>
              <a:rPr lang="en-US" sz="3000" dirty="0">
                <a:latin typeface="Times New Roman" charset="0"/>
                <a:ea typeface="Times New Roman" charset="0"/>
                <a:cs typeface="Times New Roman" charset="0"/>
              </a:rPr>
              <a:t>Part of the collaborative team with faculty, researchers, and other staff </a:t>
            </a:r>
            <a:endParaRPr sz="3000" dirty="0">
              <a:latin typeface="Times New Roman" charset="0"/>
              <a:ea typeface="Times New Roman" charset="0"/>
              <a:cs typeface="Times New Roman" charset="0"/>
            </a:endParaRPr>
          </a:p>
          <a:p>
            <a:pPr marL="457200" lvl="0" indent="-342900" algn="l" rtl="0">
              <a:spcBef>
                <a:spcPts val="0"/>
              </a:spcBef>
              <a:spcAft>
                <a:spcPts val="0"/>
              </a:spcAft>
              <a:buSzPts val="1800"/>
              <a:buChar char="•"/>
            </a:pPr>
            <a:r>
              <a:rPr lang="en-US" sz="3000" dirty="0">
                <a:latin typeface="Times New Roman" charset="0"/>
                <a:ea typeface="Times New Roman" charset="0"/>
                <a:cs typeface="Times New Roman" charset="0"/>
              </a:rPr>
              <a:t>Use data analysis to guide critical instructional and academic processes. </a:t>
            </a:r>
            <a:r>
              <a:rPr lang="en-US" dirty="0">
                <a:latin typeface="Times New Roman" charset="0"/>
                <a:ea typeface="Times New Roman" charset="0"/>
                <a:cs typeface="Times New Roman" charset="0"/>
              </a:rPr>
              <a:t>   </a:t>
            </a:r>
            <a:endParaRPr dirty="0">
              <a:latin typeface="Times New Roman" charset="0"/>
              <a:ea typeface="Times New Roman" charset="0"/>
              <a:cs typeface="Times New Roman"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solidFill>
                  <a:srgbClr val="0070C0"/>
                </a:solidFill>
                <a:latin typeface="Times New Roman"/>
                <a:ea typeface="Times New Roman"/>
                <a:cs typeface="Times New Roman"/>
                <a:sym typeface="Times New Roman"/>
              </a:rPr>
              <a:t>How Administrators Can Support Faculty and Researchers</a:t>
            </a:r>
            <a:endParaRPr b="1">
              <a:solidFill>
                <a:srgbClr val="0070C0"/>
              </a:solidFill>
              <a:latin typeface="Times New Roman"/>
              <a:ea typeface="Times New Roman"/>
              <a:cs typeface="Times New Roman"/>
              <a:sym typeface="Times New Roman"/>
            </a:endParaRPr>
          </a:p>
        </p:txBody>
      </p:sp>
      <p:sp>
        <p:nvSpPr>
          <p:cNvPr id="344" name="Google Shape;344;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Provide administrative perspectives on student success data through the lens of enrollment management, college strategic plans, and trends and challenges in course scheduling, staffing and personnel, resources, and instructional facilities and technology.</a:t>
            </a:r>
            <a:endParaRPr dirty="0">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Ask the right questions to support collection of the right data</a:t>
            </a:r>
            <a:endParaRPr dirty="0">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Anticipate need for future data to support key decisions.</a:t>
            </a:r>
            <a:endParaRPr dirty="0">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Keep college presidents and governing boards informed and out of the weeds. </a:t>
            </a:r>
            <a:endParaRPr dirty="0">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Advocate for resources to support the work of faculty and staff.  </a:t>
            </a:r>
            <a:endParaRPr dirty="0">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Font typeface="Times New Roman"/>
              <a:buChar char="•"/>
            </a:pPr>
            <a:r>
              <a:rPr lang="en-US" dirty="0">
                <a:latin typeface="Times New Roman"/>
                <a:ea typeface="Times New Roman"/>
                <a:cs typeface="Times New Roman"/>
                <a:sym typeface="Times New Roman"/>
              </a:rPr>
              <a:t>Keep everyone informed of submission deadlines and compliance verification requirements.  </a:t>
            </a:r>
            <a:endParaRPr dirty="0">
              <a:latin typeface="Times New Roman"/>
              <a:ea typeface="Times New Roman"/>
              <a:cs typeface="Times New Roman"/>
              <a:sym typeface="Times New Roman"/>
            </a:endParaRPr>
          </a:p>
        </p:txBody>
      </p:sp>
      <p:sp>
        <p:nvSpPr>
          <p:cNvPr id="345" name="Google Shape;3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888888"/>
                </a:solidFill>
              </a:rPr>
              <a:t>ASCCC 2019 Curriculum Institute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5bb44f2a93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rgbClr val="0070C0"/>
                </a:solidFill>
                <a:latin typeface="Times New Roman" charset="0"/>
                <a:ea typeface="Times New Roman" charset="0"/>
                <a:cs typeface="Times New Roman" charset="0"/>
              </a:rPr>
              <a:t>Local and State Curriculum Perspectives</a:t>
            </a:r>
            <a:endParaRPr b="1" dirty="0">
              <a:solidFill>
                <a:srgbClr val="0070C0"/>
              </a:solidFill>
              <a:latin typeface="Times New Roman" charset="0"/>
              <a:ea typeface="Times New Roman" charset="0"/>
              <a:cs typeface="Times New Roman" charset="0"/>
            </a:endParaRPr>
          </a:p>
        </p:txBody>
      </p:sp>
      <p:sp>
        <p:nvSpPr>
          <p:cNvPr id="352" name="Google Shape;352;g5bb44f2a93_0_0"/>
          <p:cNvSpPr txBox="1">
            <a:spLocks noGrp="1"/>
          </p:cNvSpPr>
          <p:nvPr>
            <p:ph type="body" idx="1"/>
          </p:nvPr>
        </p:nvSpPr>
        <p:spPr>
          <a:xfrm>
            <a:off x="838200" y="1825624"/>
            <a:ext cx="10515600" cy="4772399"/>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latin typeface="Times New Roman" charset="0"/>
                <a:ea typeface="Times New Roman" charset="0"/>
                <a:cs typeface="Times New Roman" charset="0"/>
              </a:rPr>
              <a:t>As you review data and student performance, </a:t>
            </a:r>
          </a:p>
          <a:p>
            <a:pPr indent="-457200"/>
            <a:r>
              <a:rPr lang="en-US" dirty="0">
                <a:latin typeface="Times New Roman" charset="0"/>
                <a:ea typeface="Times New Roman" charset="0"/>
                <a:cs typeface="Times New Roman" charset="0"/>
              </a:rPr>
              <a:t>Have an open mind</a:t>
            </a:r>
          </a:p>
          <a:p>
            <a:pPr indent="-457200"/>
            <a:endParaRPr lang="en-US" dirty="0">
              <a:latin typeface="Times New Roman" charset="0"/>
              <a:ea typeface="Times New Roman" charset="0"/>
              <a:cs typeface="Times New Roman" charset="0"/>
            </a:endParaRPr>
          </a:p>
          <a:p>
            <a:pPr indent="-457200"/>
            <a:r>
              <a:rPr lang="en-US" dirty="0">
                <a:latin typeface="Times New Roman" charset="0"/>
                <a:ea typeface="Times New Roman" charset="0"/>
                <a:cs typeface="Times New Roman" charset="0"/>
              </a:rPr>
              <a:t>Be solutions-oriented</a:t>
            </a:r>
          </a:p>
          <a:p>
            <a:pPr indent="-457200"/>
            <a:endParaRPr lang="en-US" dirty="0">
              <a:latin typeface="Times New Roman" charset="0"/>
              <a:ea typeface="Times New Roman" charset="0"/>
              <a:cs typeface="Times New Roman" charset="0"/>
            </a:endParaRPr>
          </a:p>
          <a:p>
            <a:pPr indent="-457200"/>
            <a:r>
              <a:rPr lang="en-US" dirty="0">
                <a:latin typeface="Times New Roman" charset="0"/>
                <a:ea typeface="Times New Roman" charset="0"/>
                <a:cs typeface="Times New Roman" charset="0"/>
              </a:rPr>
              <a:t>Keep students at the center of your discussions</a:t>
            </a:r>
          </a:p>
          <a:p>
            <a:pPr marL="0" lvl="0" indent="457200" algn="l" rtl="0">
              <a:spcBef>
                <a:spcPts val="1000"/>
              </a:spcBef>
              <a:spcAft>
                <a:spcPts val="0"/>
              </a:spcAft>
              <a:buNone/>
            </a:pPr>
            <a:endParaRPr dirty="0"/>
          </a:p>
          <a:p>
            <a:pPr marL="0" lvl="0" indent="0" algn="l" rtl="0">
              <a:spcBef>
                <a:spcPts val="1000"/>
              </a:spcBef>
              <a:spcAft>
                <a:spcPts val="0"/>
              </a:spcAft>
              <a:buNone/>
            </a:pPr>
            <a:r>
              <a:rPr lang="en-US" dirty="0"/>
              <a:t>	</a:t>
            </a:r>
            <a:endParaRPr dirty="0"/>
          </a:p>
        </p:txBody>
      </p:sp>
    </p:spTree>
    <p:extLst>
      <p:ext uri="{BB962C8B-B14F-4D97-AF65-F5344CB8AC3E}">
        <p14:creationId xmlns:p14="http://schemas.microsoft.com/office/powerpoint/2010/main" val="2661185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5bb44f2a93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rgbClr val="0070C0"/>
                </a:solidFill>
                <a:latin typeface="Times New Roman" charset="0"/>
                <a:ea typeface="Times New Roman" charset="0"/>
                <a:cs typeface="Times New Roman" charset="0"/>
              </a:rPr>
              <a:t>Local and State Curriculum Perspectives: Coding</a:t>
            </a:r>
            <a:endParaRPr b="1" dirty="0">
              <a:solidFill>
                <a:srgbClr val="0070C0"/>
              </a:solidFill>
              <a:latin typeface="Times New Roman" charset="0"/>
              <a:ea typeface="Times New Roman" charset="0"/>
              <a:cs typeface="Times New Roman" charset="0"/>
            </a:endParaRPr>
          </a:p>
        </p:txBody>
      </p:sp>
      <p:sp>
        <p:nvSpPr>
          <p:cNvPr id="352" name="Google Shape;352;g5bb44f2a93_0_0"/>
          <p:cNvSpPr txBox="1">
            <a:spLocks noGrp="1"/>
          </p:cNvSpPr>
          <p:nvPr>
            <p:ph type="body" idx="1"/>
          </p:nvPr>
        </p:nvSpPr>
        <p:spPr>
          <a:xfrm>
            <a:off x="838200" y="1825624"/>
            <a:ext cx="10515600" cy="4772399"/>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latin typeface="Times New Roman" charset="0"/>
                <a:ea typeface="Times New Roman" charset="0"/>
                <a:cs typeface="Times New Roman" charset="0"/>
              </a:rPr>
              <a:t>Are your courses correctly coded?</a:t>
            </a:r>
            <a:endParaRPr dirty="0">
              <a:latin typeface="Times New Roman" charset="0"/>
              <a:ea typeface="Times New Roman" charset="0"/>
              <a:cs typeface="Times New Roman" charset="0"/>
            </a:endParaRPr>
          </a:p>
          <a:p>
            <a:pPr marL="457200" lvl="1" indent="0">
              <a:spcBef>
                <a:spcPts val="1000"/>
              </a:spcBef>
              <a:buNone/>
            </a:pPr>
            <a:r>
              <a:rPr lang="en-US" dirty="0">
                <a:latin typeface="Times New Roman" charset="0"/>
                <a:ea typeface="Times New Roman" charset="0"/>
                <a:cs typeface="Times New Roman" charset="0"/>
              </a:rPr>
              <a:t>CB 21 (updated rubrics)</a:t>
            </a:r>
          </a:p>
          <a:p>
            <a:pPr marL="457200" lvl="1" indent="0">
              <a:spcBef>
                <a:spcPts val="1000"/>
              </a:spcBef>
              <a:buNone/>
            </a:pPr>
            <a:r>
              <a:rPr lang="en-US" dirty="0">
                <a:latin typeface="Times New Roman" charset="0"/>
                <a:ea typeface="Times New Roman" charset="0"/>
                <a:cs typeface="Times New Roman" charset="0"/>
              </a:rPr>
              <a:t>CB 25 (updated - English &amp; math/quantitative reasoning)</a:t>
            </a:r>
          </a:p>
          <a:p>
            <a:pPr marL="457200" lvl="1" indent="0">
              <a:spcBef>
                <a:spcPts val="1000"/>
              </a:spcBef>
              <a:buNone/>
            </a:pPr>
            <a:r>
              <a:rPr lang="en-US" dirty="0">
                <a:latin typeface="Times New Roman" charset="0"/>
                <a:ea typeface="Times New Roman" charset="0"/>
                <a:cs typeface="Times New Roman" charset="0"/>
              </a:rPr>
              <a:t>CB 26 (new - identifies support courses)</a:t>
            </a:r>
            <a:endParaRPr dirty="0">
              <a:latin typeface="Times New Roman" charset="0"/>
              <a:ea typeface="Times New Roman" charset="0"/>
              <a:cs typeface="Times New Roman" charset="0"/>
            </a:endParaRPr>
          </a:p>
          <a:p>
            <a:pPr marL="0" lvl="0" indent="0" algn="l" rtl="0">
              <a:spcBef>
                <a:spcPts val="1000"/>
              </a:spcBef>
              <a:spcAft>
                <a:spcPts val="0"/>
              </a:spcAft>
              <a:buNone/>
            </a:pPr>
            <a:endParaRPr dirty="0">
              <a:latin typeface="Times New Roman" charset="0"/>
              <a:ea typeface="Times New Roman" charset="0"/>
              <a:cs typeface="Times New Roman" charset="0"/>
            </a:endParaRPr>
          </a:p>
          <a:p>
            <a:pPr marL="0" lvl="0" indent="0" algn="l" rtl="0">
              <a:spcBef>
                <a:spcPts val="1000"/>
              </a:spcBef>
              <a:spcAft>
                <a:spcPts val="0"/>
              </a:spcAft>
              <a:buNone/>
            </a:pPr>
            <a:r>
              <a:rPr lang="en-US" dirty="0">
                <a:latin typeface="Times New Roman" charset="0"/>
                <a:ea typeface="Times New Roman" charset="0"/>
                <a:cs typeface="Times New Roman" charset="0"/>
              </a:rPr>
              <a:t>This summer is the time to evaluate coding and prepare to update coding, especially for English and math/quantitative reasoning courses and support courses</a:t>
            </a:r>
          </a:p>
          <a:p>
            <a:pPr marL="0" lvl="0" indent="0" algn="l" rtl="0">
              <a:spcBef>
                <a:spcPts val="1000"/>
              </a:spcBef>
              <a:spcAft>
                <a:spcPts val="0"/>
              </a:spcAft>
              <a:buNone/>
            </a:pPr>
            <a:endParaRPr lang="en-US" dirty="0">
              <a:latin typeface="Times New Roman" charset="0"/>
              <a:ea typeface="Times New Roman" charset="0"/>
              <a:cs typeface="Times New Roman" charset="0"/>
            </a:endParaRPr>
          </a:p>
          <a:p>
            <a:pPr marL="0" lvl="0" indent="0" algn="l" rtl="0">
              <a:spcBef>
                <a:spcPts val="1000"/>
              </a:spcBef>
              <a:spcAft>
                <a:spcPts val="0"/>
              </a:spcAft>
              <a:buNone/>
            </a:pPr>
            <a:r>
              <a:rPr lang="en-US" dirty="0">
                <a:latin typeface="Times New Roman" charset="0"/>
                <a:ea typeface="Times New Roman" charset="0"/>
                <a:cs typeface="Times New Roman" charset="0"/>
              </a:rPr>
              <a:t>MIS and COCI are being updated to include the new &amp; revised codes</a:t>
            </a:r>
          </a:p>
          <a:p>
            <a:pPr marL="0" lvl="0" indent="457200" algn="l" rtl="0">
              <a:spcBef>
                <a:spcPts val="1000"/>
              </a:spcBef>
              <a:spcAft>
                <a:spcPts val="0"/>
              </a:spcAft>
              <a:buNone/>
            </a:pPr>
            <a:endParaRPr dirty="0"/>
          </a:p>
          <a:p>
            <a:pPr marL="0" lvl="0" indent="0" algn="l" rtl="0">
              <a:spcBef>
                <a:spcPts val="1000"/>
              </a:spcBef>
              <a:spcAft>
                <a:spcPts val="0"/>
              </a:spcAft>
              <a:buNone/>
            </a:pPr>
            <a:r>
              <a:rPr lang="en-US" dirty="0"/>
              <a:t>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5bb44f2a93_0_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rgbClr val="0070C0"/>
                </a:solidFill>
                <a:latin typeface="Times New Roman" charset="0"/>
                <a:ea typeface="Times New Roman" charset="0"/>
                <a:cs typeface="Times New Roman" charset="0"/>
              </a:rPr>
              <a:t>Local and State Curriculum Perspectives: Flexibility</a:t>
            </a:r>
            <a:endParaRPr b="1" dirty="0">
              <a:solidFill>
                <a:srgbClr val="0070C0"/>
              </a:solidFill>
              <a:latin typeface="Times New Roman" charset="0"/>
              <a:ea typeface="Times New Roman" charset="0"/>
              <a:cs typeface="Times New Roman" charset="0"/>
            </a:endParaRPr>
          </a:p>
        </p:txBody>
      </p:sp>
      <p:sp>
        <p:nvSpPr>
          <p:cNvPr id="359" name="Google Shape;359;g5bb44f2a93_0_6"/>
          <p:cNvSpPr txBox="1">
            <a:spLocks noGrp="1"/>
          </p:cNvSpPr>
          <p:nvPr>
            <p:ph type="body" idx="1"/>
          </p:nvPr>
        </p:nvSpPr>
        <p:spPr>
          <a:xfrm>
            <a:off x="412377" y="1690825"/>
            <a:ext cx="11313458" cy="5032375"/>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latin typeface="Times New Roman" charset="0"/>
                <a:ea typeface="Times New Roman" charset="0"/>
                <a:cs typeface="Times New Roman" charset="0"/>
              </a:rPr>
              <a:t>Are your faculty prepared to adjust curriculum or instruction based on early data?</a:t>
            </a:r>
            <a:endParaRPr dirty="0">
              <a:latin typeface="Times New Roman" charset="0"/>
              <a:ea typeface="Times New Roman" charset="0"/>
              <a:cs typeface="Times New Roman" charset="0"/>
            </a:endParaRPr>
          </a:p>
          <a:p>
            <a:pPr marL="914400" indent="-457200"/>
            <a:r>
              <a:rPr lang="en-US" dirty="0">
                <a:latin typeface="Times New Roman" charset="0"/>
                <a:ea typeface="Times New Roman" charset="0"/>
                <a:cs typeface="Times New Roman" charset="0"/>
              </a:rPr>
              <a:t>Will data collected help inform faculty how initial curricular design in response to AB705 is working? </a:t>
            </a:r>
          </a:p>
          <a:p>
            <a:pPr marL="914400" indent="-457200"/>
            <a:r>
              <a:rPr lang="en-US" dirty="0">
                <a:latin typeface="Times New Roman" charset="0"/>
                <a:ea typeface="Times New Roman" charset="0"/>
                <a:cs typeface="Times New Roman" charset="0"/>
              </a:rPr>
              <a:t>Will data collected help inform faculty which supports were most helpful to students’ success?</a:t>
            </a:r>
            <a:endParaRPr dirty="0">
              <a:latin typeface="Times New Roman" charset="0"/>
              <a:ea typeface="Times New Roman" charset="0"/>
              <a:cs typeface="Times New Roman" charset="0"/>
            </a:endParaRPr>
          </a:p>
          <a:p>
            <a:pPr marL="914400" indent="-457200"/>
            <a:r>
              <a:rPr lang="en-US" dirty="0">
                <a:latin typeface="Times New Roman" charset="0"/>
                <a:ea typeface="Times New Roman" charset="0"/>
                <a:cs typeface="Times New Roman" charset="0"/>
              </a:rPr>
              <a:t>Is the collaboration in place with researchers to discuss data and possible adjustments to data collection (researchers) or support (faculty)?</a:t>
            </a:r>
            <a:endParaRPr dirty="0">
              <a:latin typeface="Times New Roman" charset="0"/>
              <a:ea typeface="Times New Roman" charset="0"/>
              <a:cs typeface="Times New Roman" charset="0"/>
            </a:endParaRPr>
          </a:p>
          <a:p>
            <a:pPr marL="914400" indent="-457200"/>
            <a:r>
              <a:rPr lang="en-US" dirty="0">
                <a:latin typeface="Times New Roman" charset="0"/>
                <a:ea typeface="Times New Roman" charset="0"/>
                <a:cs typeface="Times New Roman" charset="0"/>
              </a:rPr>
              <a:t>Is there room to make curricular design adjustments based on data?</a:t>
            </a:r>
          </a:p>
          <a:p>
            <a:pPr marL="914400" indent="-457200"/>
            <a:r>
              <a:rPr lang="en-US" dirty="0">
                <a:latin typeface="Times New Roman" charset="0"/>
                <a:ea typeface="Times New Roman" charset="0"/>
                <a:cs typeface="Times New Roman" charset="0"/>
              </a:rPr>
              <a:t>Is there an opportunity to scale up successful supports?</a:t>
            </a:r>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457200" algn="l" rtl="0">
              <a:spcBef>
                <a:spcPts val="1000"/>
              </a:spcBef>
              <a:spcAft>
                <a:spcPts val="0"/>
              </a:spcAft>
              <a:buNone/>
            </a:pPr>
            <a:endParaRPr dirty="0"/>
          </a:p>
          <a:p>
            <a:pPr marL="0" lvl="0" indent="0" algn="l" rtl="0">
              <a:spcBef>
                <a:spcPts val="1000"/>
              </a:spcBef>
              <a:spcAft>
                <a:spcPts val="0"/>
              </a:spcAft>
              <a:buNone/>
            </a:pPr>
            <a:r>
              <a:rPr lang="en-US" dirty="0"/>
              <a:t>	</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5bb44f2a93_0_1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rgbClr val="0070C0"/>
                </a:solidFill>
                <a:latin typeface="Times New Roman" charset="0"/>
                <a:ea typeface="Times New Roman" charset="0"/>
                <a:cs typeface="Times New Roman" charset="0"/>
              </a:rPr>
              <a:t>Local and State Curriculum Perspectives: Professional Development</a:t>
            </a:r>
            <a:endParaRPr b="1" dirty="0">
              <a:solidFill>
                <a:srgbClr val="0070C0"/>
              </a:solidFill>
              <a:latin typeface="Times New Roman" charset="0"/>
              <a:ea typeface="Times New Roman" charset="0"/>
              <a:cs typeface="Times New Roman" charset="0"/>
            </a:endParaRPr>
          </a:p>
        </p:txBody>
      </p:sp>
      <p:sp>
        <p:nvSpPr>
          <p:cNvPr id="366" name="Google Shape;366;g5bb44f2a93_0_12"/>
          <p:cNvSpPr txBox="1">
            <a:spLocks noGrp="1"/>
          </p:cNvSpPr>
          <p:nvPr>
            <p:ph type="body" idx="1"/>
          </p:nvPr>
        </p:nvSpPr>
        <p:spPr>
          <a:xfrm>
            <a:off x="838200" y="1825625"/>
            <a:ext cx="10515600" cy="4862400"/>
          </a:xfrm>
          <a:prstGeom prst="rect">
            <a:avLst/>
          </a:prstGeom>
        </p:spPr>
        <p:txBody>
          <a:bodyPr spcFirstLastPara="1" wrap="square" lIns="91425" tIns="45700" rIns="91425" bIns="45700" anchor="t" anchorCtr="0">
            <a:noAutofit/>
          </a:bodyPr>
          <a:lstStyle/>
          <a:p>
            <a:pPr marL="457200" lvl="0" indent="0" algn="l" rtl="0">
              <a:spcBef>
                <a:spcPts val="1000"/>
              </a:spcBef>
              <a:spcAft>
                <a:spcPts val="0"/>
              </a:spcAft>
              <a:buNone/>
            </a:pPr>
            <a:endParaRPr dirty="0"/>
          </a:p>
          <a:p>
            <a:pPr marL="457200" lvl="0" indent="0" algn="l" rtl="0">
              <a:spcBef>
                <a:spcPts val="1000"/>
              </a:spcBef>
              <a:spcAft>
                <a:spcPts val="0"/>
              </a:spcAft>
              <a:buNone/>
            </a:pPr>
            <a:r>
              <a:rPr lang="en-US" dirty="0">
                <a:latin typeface="Times New Roman" charset="0"/>
                <a:ea typeface="Times New Roman" charset="0"/>
                <a:cs typeface="Times New Roman" charset="0"/>
              </a:rPr>
              <a:t>Have faculty - full-time and part-time - had ample opportunities for professional development by faculty and for faculty to support curricular and instructional changes?</a:t>
            </a:r>
            <a:endParaRPr dirty="0">
              <a:latin typeface="Times New Roman" charset="0"/>
              <a:ea typeface="Times New Roman" charset="0"/>
              <a:cs typeface="Times New Roman" charset="0"/>
            </a:endParaRPr>
          </a:p>
          <a:p>
            <a:pPr marL="457200" lvl="0" indent="0" algn="l" rtl="0">
              <a:spcBef>
                <a:spcPts val="1000"/>
              </a:spcBef>
              <a:spcAft>
                <a:spcPts val="0"/>
              </a:spcAft>
              <a:buNone/>
            </a:pPr>
            <a:endParaRPr dirty="0">
              <a:latin typeface="Times New Roman" charset="0"/>
              <a:ea typeface="Times New Roman" charset="0"/>
              <a:cs typeface="Times New Roman" charset="0"/>
            </a:endParaRPr>
          </a:p>
          <a:p>
            <a:pPr marL="457200" lvl="0" indent="0" algn="l" rtl="0">
              <a:spcBef>
                <a:spcPts val="1000"/>
              </a:spcBef>
              <a:spcAft>
                <a:spcPts val="0"/>
              </a:spcAft>
              <a:buNone/>
            </a:pPr>
            <a:r>
              <a:rPr lang="en-US" dirty="0">
                <a:latin typeface="Times New Roman" charset="0"/>
                <a:ea typeface="Times New Roman" charset="0"/>
                <a:cs typeface="Times New Roman" charset="0"/>
              </a:rPr>
              <a:t>What opportunities or structures exist locally for faculty collaboration within disciplines and across disciplines?</a:t>
            </a:r>
            <a:endParaRPr dirty="0">
              <a:latin typeface="Times New Roman" charset="0"/>
              <a:ea typeface="Times New Roman" charset="0"/>
              <a:cs typeface="Times New Roman" charset="0"/>
            </a:endParaRPr>
          </a:p>
          <a:p>
            <a:pPr marL="457200" lvl="0" indent="0" algn="l" rtl="0">
              <a:spcBef>
                <a:spcPts val="1000"/>
              </a:spcBef>
              <a:spcAft>
                <a:spcPts val="0"/>
              </a:spcAft>
              <a:buNone/>
            </a:pPr>
            <a:endParaRPr dirty="0">
              <a:latin typeface="Times New Roman" charset="0"/>
              <a:ea typeface="Times New Roman" charset="0"/>
              <a:cs typeface="Times New Roman" charset="0"/>
            </a:endParaRPr>
          </a:p>
          <a:p>
            <a:pPr marL="457200" lvl="0" indent="0" algn="l" rtl="0">
              <a:spcBef>
                <a:spcPts val="1000"/>
              </a:spcBef>
              <a:spcAft>
                <a:spcPts val="0"/>
              </a:spcAft>
              <a:buNone/>
            </a:pPr>
            <a:r>
              <a:rPr lang="en-US" dirty="0">
                <a:latin typeface="Times New Roman" charset="0"/>
                <a:ea typeface="Times New Roman" charset="0"/>
                <a:cs typeface="Times New Roman" charset="0"/>
              </a:rPr>
              <a:t>What assistance may be needed regionally? statewide?</a:t>
            </a:r>
          </a:p>
          <a:p>
            <a:pPr marL="457200" lvl="0" indent="0" algn="l" rtl="0">
              <a:spcBef>
                <a:spcPts val="1000"/>
              </a:spcBef>
              <a:spcAft>
                <a:spcPts val="0"/>
              </a:spcAft>
              <a:buNone/>
            </a:pPr>
            <a:r>
              <a:rPr lang="en-US" dirty="0">
                <a:latin typeface="Times New Roman" charset="0"/>
                <a:ea typeface="Times New Roman" charset="0"/>
                <a:cs typeface="Times New Roman" charset="0"/>
              </a:rPr>
              <a:t>ASCCC is here to help!</a:t>
            </a:r>
            <a:endParaRPr dirty="0">
              <a:latin typeface="Times New Roman" charset="0"/>
              <a:ea typeface="Times New Roman" charset="0"/>
              <a:cs typeface="Times New Roman" charset="0"/>
            </a:endParaRPr>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457200" algn="l" rtl="0">
              <a:spcBef>
                <a:spcPts val="1000"/>
              </a:spcBef>
              <a:spcAft>
                <a:spcPts val="0"/>
              </a:spcAft>
              <a:buNone/>
            </a:pPr>
            <a:endParaRPr dirty="0"/>
          </a:p>
          <a:p>
            <a:pPr marL="0" lvl="0" indent="0" algn="l" rtl="0">
              <a:spcBef>
                <a:spcPts val="1000"/>
              </a:spcBef>
              <a:spcAft>
                <a:spcPts val="0"/>
              </a:spcAft>
              <a:buNone/>
            </a:pPr>
            <a:r>
              <a:rPr lang="en-US" dirty="0"/>
              <a: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3"/>
          <p:cNvSpPr txBox="1">
            <a:spLocks noGrp="1"/>
          </p:cNvSpPr>
          <p:nvPr>
            <p:ph type="title"/>
          </p:nvPr>
        </p:nvSpPr>
        <p:spPr>
          <a:xfrm>
            <a:off x="831850" y="389902"/>
            <a:ext cx="10515600" cy="166099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70C0"/>
              </a:buClr>
              <a:buSzPts val="6000"/>
              <a:buFont typeface="Times New Roman"/>
              <a:buNone/>
            </a:pPr>
            <a:r>
              <a:rPr lang="en-US" b="1">
                <a:solidFill>
                  <a:srgbClr val="0070C0"/>
                </a:solidFill>
                <a:latin typeface="Times New Roman"/>
                <a:ea typeface="Times New Roman"/>
                <a:cs typeface="Times New Roman"/>
                <a:sym typeface="Times New Roman"/>
              </a:rPr>
              <a:t>Q and A</a:t>
            </a:r>
            <a:endParaRPr/>
          </a:p>
        </p:txBody>
      </p:sp>
      <p:sp>
        <p:nvSpPr>
          <p:cNvPr id="372" name="Google Shape;372;p23"/>
          <p:cNvSpPr txBox="1">
            <a:spLocks noGrp="1"/>
          </p:cNvSpPr>
          <p:nvPr>
            <p:ph type="body" idx="1"/>
          </p:nvPr>
        </p:nvSpPr>
        <p:spPr>
          <a:xfrm>
            <a:off x="831850" y="5120656"/>
            <a:ext cx="10515600" cy="148179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888888"/>
              </a:buClr>
              <a:buSzPts val="2400"/>
              <a:buNone/>
            </a:pPr>
            <a:endParaRPr>
              <a:solidFill>
                <a:schemeClr val="dk1"/>
              </a:solidFill>
              <a:latin typeface="Times New Roman"/>
              <a:ea typeface="Times New Roman"/>
              <a:cs typeface="Times New Roman"/>
              <a:sym typeface="Times New Roman"/>
            </a:endParaRPr>
          </a:p>
        </p:txBody>
      </p:sp>
      <p:pic>
        <p:nvPicPr>
          <p:cNvPr id="373" name="Google Shape;373;p23"/>
          <p:cNvPicPr preferRelativeResize="0"/>
          <p:nvPr/>
        </p:nvPicPr>
        <p:blipFill rotWithShape="1">
          <a:blip r:embed="rId3">
            <a:alphaModFix/>
          </a:blip>
          <a:srcRect/>
          <a:stretch/>
        </p:blipFill>
        <p:spPr>
          <a:xfrm>
            <a:off x="2662652" y="2319901"/>
            <a:ext cx="6854000" cy="3767425"/>
          </a:xfrm>
          <a:prstGeom prst="rect">
            <a:avLst/>
          </a:prstGeom>
          <a:noFill/>
          <a:ln>
            <a:noFill/>
          </a:ln>
        </p:spPr>
      </p:pic>
      <p:sp>
        <p:nvSpPr>
          <p:cNvPr id="374" name="Google Shape;37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888888"/>
                </a:solidFill>
              </a:rPr>
              <a:t>ASCCC 2019 Curriculum Institute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4400"/>
              <a:buFont typeface="Times New Roman"/>
              <a:buNone/>
            </a:pPr>
            <a:r>
              <a:rPr lang="en-US" b="1">
                <a:solidFill>
                  <a:srgbClr val="0070C0"/>
                </a:solidFill>
                <a:latin typeface="Times New Roman"/>
                <a:ea typeface="Times New Roman"/>
                <a:cs typeface="Times New Roman"/>
                <a:sym typeface="Times New Roman"/>
              </a:rPr>
              <a:t>Resources</a:t>
            </a:r>
            <a:endParaRPr/>
          </a:p>
        </p:txBody>
      </p:sp>
      <p:sp>
        <p:nvSpPr>
          <p:cNvPr id="381" name="Google Shape;38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888888"/>
                </a:solidFill>
              </a:rPr>
              <a:t>ASCCC 2019 Curriculum Institute</a:t>
            </a:r>
            <a:endParaRPr>
              <a:solidFill>
                <a:srgbClr val="888888"/>
              </a:solidFill>
            </a:endParaRPr>
          </a:p>
        </p:txBody>
      </p:sp>
      <p:sp>
        <p:nvSpPr>
          <p:cNvPr id="382" name="Google Shape;382;p24"/>
          <p:cNvSpPr txBox="1">
            <a:spLocks noGrp="1"/>
          </p:cNvSpPr>
          <p:nvPr>
            <p:ph type="body" idx="1"/>
          </p:nvPr>
        </p:nvSpPr>
        <p:spPr>
          <a:xfrm>
            <a:off x="838200" y="1825625"/>
            <a:ext cx="10515600" cy="41179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latin typeface="Times New Roman"/>
                <a:ea typeface="Times New Roman"/>
                <a:cs typeface="Times New Roman"/>
                <a:sym typeface="Times New Roman"/>
              </a:rPr>
              <a:t>Student Success Metrics: </a:t>
            </a:r>
            <a:r>
              <a:rPr lang="en-US" u="sng" dirty="0">
                <a:solidFill>
                  <a:schemeClr val="hlink"/>
                </a:solidFill>
                <a:latin typeface="Times New Roman"/>
                <a:ea typeface="Times New Roman"/>
                <a:cs typeface="Times New Roman"/>
                <a:sym typeface="Times New Roman"/>
                <a:hlinkClick r:id="rId3"/>
              </a:rPr>
              <a:t>https://www.calpassplus.org/LaunchBoard/Student-Success-Metrics</a:t>
            </a:r>
            <a:endParaRPr dirty="0">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ts val="2800"/>
              <a:buNone/>
            </a:pPr>
            <a:endParaRPr dirty="0">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ts val="2800"/>
              <a:buNone/>
            </a:pPr>
            <a:r>
              <a:rPr lang="en-US" dirty="0">
                <a:latin typeface="Times New Roman"/>
                <a:ea typeface="Times New Roman"/>
                <a:cs typeface="Times New Roman"/>
                <a:sym typeface="Times New Roman"/>
              </a:rPr>
              <a:t>CCCCO MIS Data Mart:</a:t>
            </a:r>
            <a:endParaRPr dirty="0"/>
          </a:p>
          <a:p>
            <a:pPr marL="0" lvl="0" indent="0" algn="l" rtl="0">
              <a:lnSpc>
                <a:spcPct val="90000"/>
              </a:lnSpc>
              <a:spcBef>
                <a:spcPts val="1000"/>
              </a:spcBef>
              <a:spcAft>
                <a:spcPts val="0"/>
              </a:spcAft>
              <a:buClr>
                <a:schemeClr val="dk1"/>
              </a:buClr>
              <a:buSzPts val="2800"/>
              <a:buNone/>
            </a:pPr>
            <a:r>
              <a:rPr lang="en-US" u="sng" dirty="0">
                <a:solidFill>
                  <a:schemeClr val="hlink"/>
                </a:solidFill>
                <a:latin typeface="Times New Roman"/>
                <a:ea typeface="Times New Roman"/>
                <a:cs typeface="Times New Roman"/>
                <a:sym typeface="Times New Roman"/>
                <a:hlinkClick r:id="rId4"/>
              </a:rPr>
              <a:t>https://datamart.cccco.edu/DataMart.aspx</a:t>
            </a:r>
            <a:endParaRPr dirty="0">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ts val="2800"/>
              <a:buNone/>
            </a:pPr>
            <a:endParaRPr dirty="0">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ts val="2800"/>
              <a:buNone/>
            </a:pPr>
            <a:endParaRPr dirty="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4400"/>
              <a:buFont typeface="Times New Roman"/>
              <a:buNone/>
            </a:pPr>
            <a:r>
              <a:rPr lang="en-US" b="1">
                <a:solidFill>
                  <a:srgbClr val="0070C0"/>
                </a:solidFill>
                <a:latin typeface="Times New Roman"/>
                <a:ea typeface="Times New Roman"/>
                <a:cs typeface="Times New Roman"/>
                <a:sym typeface="Times New Roman"/>
              </a:rPr>
              <a:t>Overview</a:t>
            </a:r>
            <a:endParaRPr/>
          </a:p>
        </p:txBody>
      </p:sp>
      <p:sp>
        <p:nvSpPr>
          <p:cNvPr id="182" name="Google Shape;182;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70C0"/>
              </a:buClr>
              <a:buSzPts val="2800"/>
              <a:buChar char="•"/>
            </a:pPr>
            <a:r>
              <a:rPr lang="en-US">
                <a:latin typeface="Times New Roman"/>
                <a:ea typeface="Times New Roman"/>
                <a:cs typeface="Times New Roman"/>
                <a:sym typeface="Times New Roman"/>
              </a:rPr>
              <a:t>Data Collection, Analyses, and Conclusions</a:t>
            </a:r>
            <a:endParaRPr/>
          </a:p>
          <a:p>
            <a:pPr marL="685800" lvl="1" indent="-228600" algn="l" rtl="0">
              <a:lnSpc>
                <a:spcPct val="90000"/>
              </a:lnSpc>
              <a:spcBef>
                <a:spcPts val="600"/>
              </a:spcBef>
              <a:spcAft>
                <a:spcPts val="0"/>
              </a:spcAft>
              <a:buClr>
                <a:srgbClr val="0070C0"/>
              </a:buClr>
              <a:buSzPts val="2400"/>
              <a:buChar char="•"/>
            </a:pPr>
            <a:r>
              <a:rPr lang="en-US">
                <a:latin typeface="Times New Roman"/>
                <a:ea typeface="Times New Roman"/>
                <a:cs typeface="Times New Roman"/>
                <a:sym typeface="Times New Roman"/>
              </a:rPr>
              <a:t>Implementation of AB 705, AB 1805, </a:t>
            </a:r>
            <a:endParaRPr>
              <a:latin typeface="Times New Roman"/>
              <a:ea typeface="Times New Roman"/>
              <a:cs typeface="Times New Roman"/>
              <a:sym typeface="Times New Roman"/>
            </a:endParaRPr>
          </a:p>
          <a:p>
            <a:pPr marL="685800" lvl="1" indent="-228600" algn="l" rtl="0">
              <a:lnSpc>
                <a:spcPct val="90000"/>
              </a:lnSpc>
              <a:spcBef>
                <a:spcPts val="600"/>
              </a:spcBef>
              <a:spcAft>
                <a:spcPts val="0"/>
              </a:spcAft>
              <a:buClr>
                <a:srgbClr val="0070C0"/>
              </a:buClr>
              <a:buSzPts val="2400"/>
              <a:buChar char="•"/>
            </a:pPr>
            <a:r>
              <a:rPr lang="en-US">
                <a:latin typeface="Times New Roman"/>
                <a:ea typeface="Times New Roman"/>
                <a:cs typeface="Times New Roman"/>
                <a:sym typeface="Times New Roman"/>
              </a:rPr>
              <a:t>Student Equity and Achievement (SEA) Program, </a:t>
            </a:r>
            <a:endParaRPr>
              <a:latin typeface="Times New Roman"/>
              <a:ea typeface="Times New Roman"/>
              <a:cs typeface="Times New Roman"/>
              <a:sym typeface="Times New Roman"/>
            </a:endParaRPr>
          </a:p>
          <a:p>
            <a:pPr marL="685800" lvl="1" indent="-228600" algn="l" rtl="0">
              <a:lnSpc>
                <a:spcPct val="90000"/>
              </a:lnSpc>
              <a:spcBef>
                <a:spcPts val="600"/>
              </a:spcBef>
              <a:spcAft>
                <a:spcPts val="0"/>
              </a:spcAft>
              <a:buClr>
                <a:srgbClr val="0070C0"/>
              </a:buClr>
              <a:buSzPts val="2400"/>
              <a:buChar char="•"/>
            </a:pPr>
            <a:r>
              <a:rPr lang="en-US">
                <a:latin typeface="Times New Roman"/>
                <a:ea typeface="Times New Roman"/>
                <a:cs typeface="Times New Roman"/>
                <a:sym typeface="Times New Roman"/>
              </a:rPr>
              <a:t>Guided Pathways, </a:t>
            </a:r>
            <a:endParaRPr>
              <a:latin typeface="Times New Roman"/>
              <a:ea typeface="Times New Roman"/>
              <a:cs typeface="Times New Roman"/>
              <a:sym typeface="Times New Roman"/>
            </a:endParaRPr>
          </a:p>
          <a:p>
            <a:pPr marL="685800" lvl="1" indent="-228600" algn="l" rtl="0">
              <a:lnSpc>
                <a:spcPct val="90000"/>
              </a:lnSpc>
              <a:spcBef>
                <a:spcPts val="600"/>
              </a:spcBef>
              <a:spcAft>
                <a:spcPts val="0"/>
              </a:spcAft>
              <a:buClr>
                <a:srgbClr val="0070C0"/>
              </a:buClr>
              <a:buSzPts val="2400"/>
              <a:buChar char="•"/>
            </a:pPr>
            <a:r>
              <a:rPr lang="en-US">
                <a:latin typeface="Times New Roman"/>
                <a:ea typeface="Times New Roman"/>
                <a:cs typeface="Times New Roman"/>
                <a:sym typeface="Times New Roman"/>
              </a:rPr>
              <a:t>Vision for Success</a:t>
            </a:r>
            <a:endParaRPr/>
          </a:p>
          <a:p>
            <a:pPr marL="228600" lvl="0" indent="-228600" algn="l" rtl="0">
              <a:lnSpc>
                <a:spcPct val="90000"/>
              </a:lnSpc>
              <a:spcBef>
                <a:spcPts val="600"/>
              </a:spcBef>
              <a:spcAft>
                <a:spcPts val="0"/>
              </a:spcAft>
              <a:buClr>
                <a:srgbClr val="0070C0"/>
              </a:buClr>
              <a:buSzPts val="2800"/>
              <a:buChar char="•"/>
            </a:pPr>
            <a:r>
              <a:rPr lang="en-US">
                <a:latin typeface="Times New Roman"/>
                <a:ea typeface="Times New Roman"/>
                <a:cs typeface="Times New Roman"/>
                <a:sym typeface="Times New Roman"/>
              </a:rPr>
              <a:t>Collaboration among Faculty, Researchers, and Administrators</a:t>
            </a:r>
            <a:endParaRPr>
              <a:latin typeface="Times New Roman"/>
              <a:ea typeface="Times New Roman"/>
              <a:cs typeface="Times New Roman"/>
              <a:sym typeface="Times New Roman"/>
            </a:endParaRPr>
          </a:p>
          <a:p>
            <a:pPr marL="228600" lvl="0" indent="-228600" algn="l" rtl="0">
              <a:lnSpc>
                <a:spcPct val="90000"/>
              </a:lnSpc>
              <a:spcBef>
                <a:spcPts val="600"/>
              </a:spcBef>
              <a:spcAft>
                <a:spcPts val="0"/>
              </a:spcAft>
              <a:buClr>
                <a:srgbClr val="0070C0"/>
              </a:buClr>
              <a:buSzPts val="2800"/>
              <a:buChar char="•"/>
            </a:pPr>
            <a:r>
              <a:rPr lang="en-US">
                <a:latin typeface="Times New Roman"/>
                <a:ea typeface="Times New Roman"/>
                <a:cs typeface="Times New Roman"/>
                <a:sym typeface="Times New Roman"/>
              </a:rPr>
              <a:t>Perspectives of Faculty, Researchers, and Administrators on collecting the right data</a:t>
            </a:r>
            <a:endParaRPr>
              <a:latin typeface="Times New Roman"/>
              <a:ea typeface="Times New Roman"/>
              <a:cs typeface="Times New Roman"/>
              <a:sym typeface="Times New Roman"/>
            </a:endParaRPr>
          </a:p>
          <a:p>
            <a:pPr marL="228600" lvl="0" indent="-228600" algn="l" rtl="0">
              <a:lnSpc>
                <a:spcPct val="90000"/>
              </a:lnSpc>
              <a:spcBef>
                <a:spcPts val="600"/>
              </a:spcBef>
              <a:spcAft>
                <a:spcPts val="0"/>
              </a:spcAft>
              <a:buClr>
                <a:srgbClr val="0070C0"/>
              </a:buClr>
              <a:buSzPts val="2800"/>
              <a:buChar char="•"/>
            </a:pPr>
            <a:r>
              <a:rPr lang="en-US">
                <a:latin typeface="Times New Roman"/>
                <a:ea typeface="Times New Roman"/>
                <a:cs typeface="Times New Roman"/>
                <a:sym typeface="Times New Roman"/>
              </a:rPr>
              <a:t>Questions and Comments</a:t>
            </a:r>
            <a:endParaRPr/>
          </a:p>
        </p:txBody>
      </p:sp>
      <p:sp>
        <p:nvSpPr>
          <p:cNvPr id="183" name="Google Shape;183;p3"/>
          <p:cNvSpPr/>
          <p:nvPr/>
        </p:nvSpPr>
        <p:spPr>
          <a:xfrm>
            <a:off x="1524004" y="-184666"/>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b="0" i="0" u="none" strike="noStrike" cap="none">
              <a:solidFill>
                <a:srgbClr val="000000"/>
              </a:solidFill>
              <a:latin typeface="Georgia"/>
              <a:ea typeface="Georgia"/>
              <a:cs typeface="Georgia"/>
              <a:sym typeface="Georgia"/>
            </a:endParaRPr>
          </a:p>
        </p:txBody>
      </p:sp>
      <p:sp>
        <p:nvSpPr>
          <p:cNvPr id="184" name="Google Shape;184;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888888"/>
                </a:solidFill>
              </a:rPr>
              <a:t>ASCCC 2019 Curriculum Institute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4"/>
          <p:cNvSpPr txBox="1">
            <a:spLocks noGrp="1"/>
          </p:cNvSpPr>
          <p:nvPr>
            <p:ph type="title"/>
          </p:nvPr>
        </p:nvSpPr>
        <p:spPr>
          <a:xfrm>
            <a:off x="1627322" y="681925"/>
            <a:ext cx="8849531" cy="61993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3600"/>
              <a:buFont typeface="Times New Roman"/>
              <a:buNone/>
            </a:pPr>
            <a:r>
              <a:rPr lang="en-US" sz="3600" b="1">
                <a:solidFill>
                  <a:srgbClr val="0070C0"/>
                </a:solidFill>
                <a:latin typeface="Times New Roman"/>
                <a:ea typeface="Times New Roman"/>
                <a:cs typeface="Times New Roman"/>
                <a:sym typeface="Times New Roman"/>
              </a:rPr>
              <a:t>Analyses of Implementation… </a:t>
            </a:r>
            <a:endParaRPr/>
          </a:p>
        </p:txBody>
      </p:sp>
      <p:sp>
        <p:nvSpPr>
          <p:cNvPr id="191" name="Google Shape;191;p4"/>
          <p:cNvSpPr txBox="1">
            <a:spLocks noGrp="1"/>
          </p:cNvSpPr>
          <p:nvPr>
            <p:ph type="body" idx="1"/>
          </p:nvPr>
        </p:nvSpPr>
        <p:spPr>
          <a:xfrm>
            <a:off x="659567" y="2353456"/>
            <a:ext cx="10807908" cy="419724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70C0"/>
              </a:buClr>
              <a:buSzPts val="2400"/>
              <a:buNone/>
            </a:pPr>
            <a:endParaRPr sz="2400">
              <a:solidFill>
                <a:srgbClr val="262626"/>
              </a:solidFill>
              <a:latin typeface="Times New Roman"/>
              <a:ea typeface="Times New Roman"/>
              <a:cs typeface="Times New Roman"/>
              <a:sym typeface="Times New Roman"/>
            </a:endParaRPr>
          </a:p>
          <a:p>
            <a:pPr marL="0" lvl="0" indent="0" algn="l" rtl="0">
              <a:lnSpc>
                <a:spcPct val="90000"/>
              </a:lnSpc>
              <a:spcBef>
                <a:spcPts val="1000"/>
              </a:spcBef>
              <a:spcAft>
                <a:spcPts val="0"/>
              </a:spcAft>
              <a:buClr>
                <a:srgbClr val="0070C0"/>
              </a:buClr>
              <a:buSzPts val="2400"/>
              <a:buNone/>
            </a:pPr>
            <a:endParaRPr sz="2400">
              <a:solidFill>
                <a:srgbClr val="262626"/>
              </a:solidFill>
              <a:latin typeface="Times New Roman"/>
              <a:ea typeface="Times New Roman"/>
              <a:cs typeface="Times New Roman"/>
              <a:sym typeface="Times New Roman"/>
            </a:endParaRPr>
          </a:p>
          <a:p>
            <a:pPr marL="0" lvl="0" indent="0" algn="l" rtl="0">
              <a:lnSpc>
                <a:spcPct val="90000"/>
              </a:lnSpc>
              <a:spcBef>
                <a:spcPts val="1000"/>
              </a:spcBef>
              <a:spcAft>
                <a:spcPts val="0"/>
              </a:spcAft>
              <a:buClr>
                <a:srgbClr val="0070C0"/>
              </a:buClr>
              <a:buSzPts val="2400"/>
              <a:buNone/>
            </a:pPr>
            <a:endParaRPr sz="2400">
              <a:solidFill>
                <a:srgbClr val="262626"/>
              </a:solidFill>
              <a:latin typeface="Times New Roman"/>
              <a:ea typeface="Times New Roman"/>
              <a:cs typeface="Times New Roman"/>
              <a:sym typeface="Times New Roman"/>
            </a:endParaRPr>
          </a:p>
          <a:p>
            <a:pPr marL="228600" lvl="0" indent="-76200" algn="l" rtl="0">
              <a:lnSpc>
                <a:spcPct val="90000"/>
              </a:lnSpc>
              <a:spcBef>
                <a:spcPts val="1000"/>
              </a:spcBef>
              <a:spcAft>
                <a:spcPts val="0"/>
              </a:spcAft>
              <a:buClr>
                <a:srgbClr val="0070C0"/>
              </a:buClr>
              <a:buSzPts val="2400"/>
              <a:buNone/>
            </a:pPr>
            <a:endParaRPr sz="2400">
              <a:solidFill>
                <a:srgbClr val="262626"/>
              </a:solidFill>
              <a:latin typeface="Times New Roman"/>
              <a:ea typeface="Times New Roman"/>
              <a:cs typeface="Times New Roman"/>
              <a:sym typeface="Times New Roman"/>
            </a:endParaRPr>
          </a:p>
        </p:txBody>
      </p:sp>
      <p:sp>
        <p:nvSpPr>
          <p:cNvPr id="192" name="Google Shape;192;p4"/>
          <p:cNvSpPr/>
          <p:nvPr/>
        </p:nvSpPr>
        <p:spPr>
          <a:xfrm>
            <a:off x="-674658" y="3140101"/>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193" name="Google Shape;193;p4"/>
          <p:cNvSpPr txBox="1"/>
          <p:nvPr/>
        </p:nvSpPr>
        <p:spPr>
          <a:xfrm>
            <a:off x="648132" y="1350774"/>
            <a:ext cx="10807909" cy="5370701"/>
          </a:xfrm>
          <a:prstGeom prst="rect">
            <a:avLst/>
          </a:prstGeom>
          <a:noFill/>
          <a:ln>
            <a:noFill/>
          </a:ln>
        </p:spPr>
        <p:txBody>
          <a:bodyPr spcFirstLastPara="1" wrap="square" lIns="91425" tIns="45700" rIns="91425" bIns="45700" anchor="t" anchorCtr="0">
            <a:spAutoFit/>
          </a:bodyPr>
          <a:lstStyle/>
          <a:p>
            <a:pPr marL="800100" marR="0" lvl="1" indent="-342900" algn="l" rtl="0">
              <a:spcBef>
                <a:spcPts val="0"/>
              </a:spcBef>
              <a:spcAft>
                <a:spcPts val="0"/>
              </a:spcAft>
              <a:buClr>
                <a:srgbClr val="0070C0"/>
              </a:buClr>
              <a:buSzPts val="2600"/>
              <a:buFont typeface="Arial"/>
              <a:buChar char="•"/>
            </a:pPr>
            <a:r>
              <a:rPr lang="en-US" sz="2600" b="0" i="0" u="none" strike="noStrike" cap="none">
                <a:solidFill>
                  <a:srgbClr val="000000"/>
                </a:solidFill>
                <a:latin typeface="Times New Roman"/>
                <a:ea typeface="Times New Roman"/>
                <a:cs typeface="Times New Roman"/>
                <a:sym typeface="Times New Roman"/>
              </a:rPr>
              <a:t>AB 705 and AB 1805</a:t>
            </a:r>
            <a:endParaRPr/>
          </a:p>
          <a:p>
            <a:pPr marL="1257300" marR="0" lvl="2" indent="-342900" algn="l" rtl="0">
              <a:spcBef>
                <a:spcPts val="600"/>
              </a:spcBef>
              <a:spcAft>
                <a:spcPts val="0"/>
              </a:spcAft>
              <a:buClr>
                <a:srgbClr val="0070C0"/>
              </a:buClr>
              <a:buSzPts val="2200"/>
              <a:buFont typeface="Arial"/>
              <a:buChar char="•"/>
            </a:pPr>
            <a:r>
              <a:rPr lang="en-US" sz="2200" b="0" i="0" u="none" strike="noStrike" cap="none">
                <a:solidFill>
                  <a:srgbClr val="000000"/>
                </a:solidFill>
                <a:latin typeface="Times New Roman"/>
                <a:ea typeface="Times New Roman"/>
                <a:cs typeface="Times New Roman"/>
                <a:sym typeface="Times New Roman"/>
              </a:rPr>
              <a:t>Throughput</a:t>
            </a:r>
            <a:endParaRPr/>
          </a:p>
          <a:p>
            <a:pPr marL="1257300" marR="0" lvl="2" indent="-342900" algn="l" rtl="0">
              <a:spcBef>
                <a:spcPts val="600"/>
              </a:spcBef>
              <a:spcAft>
                <a:spcPts val="0"/>
              </a:spcAft>
              <a:buClr>
                <a:srgbClr val="0070C0"/>
              </a:buClr>
              <a:buSzPts val="2200"/>
              <a:buFont typeface="Arial"/>
              <a:buChar char="•"/>
            </a:pPr>
            <a:r>
              <a:rPr lang="en-US" sz="2200" b="0" i="0" u="none" strike="noStrike" cap="none">
                <a:solidFill>
                  <a:srgbClr val="000000"/>
                </a:solidFill>
                <a:latin typeface="Times New Roman"/>
                <a:ea typeface="Times New Roman"/>
                <a:cs typeface="Times New Roman"/>
                <a:sym typeface="Times New Roman"/>
              </a:rPr>
              <a:t>Pass rates vs No pass rates</a:t>
            </a:r>
            <a:endParaRPr/>
          </a:p>
          <a:p>
            <a:pPr marL="1257300" marR="0" lvl="2" indent="-342900" algn="l" rtl="0">
              <a:spcBef>
                <a:spcPts val="600"/>
              </a:spcBef>
              <a:spcAft>
                <a:spcPts val="0"/>
              </a:spcAft>
              <a:buClr>
                <a:srgbClr val="0070C0"/>
              </a:buClr>
              <a:buSzPts val="2200"/>
              <a:buFont typeface="Arial"/>
              <a:buChar char="•"/>
            </a:pPr>
            <a:r>
              <a:rPr lang="en-US" sz="2200" b="0" i="0" u="none" strike="noStrike" cap="none">
                <a:solidFill>
                  <a:srgbClr val="000000"/>
                </a:solidFill>
                <a:latin typeface="Times New Roman"/>
                <a:ea typeface="Times New Roman"/>
                <a:cs typeface="Times New Roman"/>
                <a:sym typeface="Times New Roman"/>
              </a:rPr>
              <a:t>Enrollment</a:t>
            </a:r>
            <a:endParaRPr/>
          </a:p>
          <a:p>
            <a:pPr marL="800100" marR="0" lvl="1" indent="-342900" algn="l" rtl="0">
              <a:spcBef>
                <a:spcPts val="600"/>
              </a:spcBef>
              <a:spcAft>
                <a:spcPts val="0"/>
              </a:spcAft>
              <a:buClr>
                <a:srgbClr val="0070C0"/>
              </a:buClr>
              <a:buSzPts val="2600"/>
              <a:buFont typeface="Arial"/>
              <a:buChar char="•"/>
            </a:pPr>
            <a:r>
              <a:rPr lang="en-US" sz="2600" b="0" i="0" u="none" strike="noStrike" cap="none">
                <a:solidFill>
                  <a:srgbClr val="000000"/>
                </a:solidFill>
                <a:latin typeface="Times New Roman"/>
                <a:ea typeface="Times New Roman"/>
                <a:cs typeface="Times New Roman"/>
                <a:sym typeface="Times New Roman"/>
              </a:rPr>
              <a:t>SEA Program</a:t>
            </a:r>
            <a:endParaRPr/>
          </a:p>
          <a:p>
            <a:pPr marL="1257300" marR="0" lvl="2" indent="-342900" algn="l" rtl="0">
              <a:spcBef>
                <a:spcPts val="600"/>
              </a:spcBef>
              <a:spcAft>
                <a:spcPts val="0"/>
              </a:spcAft>
              <a:buClr>
                <a:srgbClr val="0070C0"/>
              </a:buClr>
              <a:buSzPts val="2200"/>
              <a:buFont typeface="Arial"/>
              <a:buChar char="•"/>
            </a:pPr>
            <a:r>
              <a:rPr lang="en-US" sz="2200">
                <a:latin typeface="Times New Roman"/>
                <a:ea typeface="Times New Roman"/>
                <a:cs typeface="Times New Roman"/>
                <a:sym typeface="Times New Roman"/>
              </a:rPr>
              <a:t>Achievement Gaps</a:t>
            </a:r>
            <a:endParaRPr sz="2200">
              <a:latin typeface="Times New Roman"/>
              <a:ea typeface="Times New Roman"/>
              <a:cs typeface="Times New Roman"/>
              <a:sym typeface="Times New Roman"/>
            </a:endParaRPr>
          </a:p>
          <a:p>
            <a:pPr marL="1257300" marR="0" lvl="2" indent="-342900" algn="l" rtl="0">
              <a:spcBef>
                <a:spcPts val="600"/>
              </a:spcBef>
              <a:spcAft>
                <a:spcPts val="0"/>
              </a:spcAft>
              <a:buSzPts val="2200"/>
              <a:buFont typeface="Times New Roman"/>
              <a:buChar char="•"/>
            </a:pPr>
            <a:r>
              <a:rPr lang="en-US" sz="2200">
                <a:latin typeface="Times New Roman"/>
                <a:ea typeface="Times New Roman"/>
                <a:cs typeface="Times New Roman"/>
                <a:sym typeface="Times New Roman"/>
              </a:rPr>
              <a:t>Disproportionate Impact</a:t>
            </a:r>
            <a:endParaRPr sz="2200">
              <a:latin typeface="Times New Roman"/>
              <a:ea typeface="Times New Roman"/>
              <a:cs typeface="Times New Roman"/>
              <a:sym typeface="Times New Roman"/>
            </a:endParaRPr>
          </a:p>
          <a:p>
            <a:pPr marL="800100" marR="0" lvl="1" indent="-342900" algn="l" rtl="0">
              <a:spcBef>
                <a:spcPts val="600"/>
              </a:spcBef>
              <a:spcAft>
                <a:spcPts val="0"/>
              </a:spcAft>
              <a:buClr>
                <a:srgbClr val="0070C0"/>
              </a:buClr>
              <a:buSzPts val="2600"/>
              <a:buFont typeface="Arial"/>
              <a:buChar char="•"/>
            </a:pPr>
            <a:r>
              <a:rPr lang="en-US" sz="2600" b="0" i="0" u="none" strike="noStrike" cap="none">
                <a:solidFill>
                  <a:srgbClr val="000000"/>
                </a:solidFill>
                <a:latin typeface="Times New Roman"/>
                <a:ea typeface="Times New Roman"/>
                <a:cs typeface="Times New Roman"/>
                <a:sym typeface="Times New Roman"/>
              </a:rPr>
              <a:t>Guided Pathways</a:t>
            </a:r>
            <a:endParaRPr/>
          </a:p>
          <a:p>
            <a:pPr marL="1257300" marR="0" lvl="2" indent="-342900" algn="l" rtl="0">
              <a:spcBef>
                <a:spcPts val="600"/>
              </a:spcBef>
              <a:spcAft>
                <a:spcPts val="0"/>
              </a:spcAft>
              <a:buClr>
                <a:srgbClr val="0070C0"/>
              </a:buClr>
              <a:buSzPts val="2200"/>
              <a:buFont typeface="Arial"/>
              <a:buChar char="•"/>
            </a:pPr>
            <a:r>
              <a:rPr lang="en-US" sz="2200" b="0" i="0" u="none" strike="noStrike" cap="none">
                <a:solidFill>
                  <a:srgbClr val="000000"/>
                </a:solidFill>
                <a:latin typeface="Times New Roman"/>
                <a:ea typeface="Times New Roman"/>
                <a:cs typeface="Times New Roman"/>
                <a:sym typeface="Times New Roman"/>
              </a:rPr>
              <a:t>Scheduling</a:t>
            </a:r>
            <a:endParaRPr/>
          </a:p>
          <a:p>
            <a:pPr marL="1257300" marR="0" lvl="2" indent="-342900" algn="l" rtl="0">
              <a:spcBef>
                <a:spcPts val="600"/>
              </a:spcBef>
              <a:spcAft>
                <a:spcPts val="0"/>
              </a:spcAft>
              <a:buClr>
                <a:srgbClr val="0070C0"/>
              </a:buClr>
              <a:buSzPts val="2200"/>
              <a:buFont typeface="Arial"/>
              <a:buChar char="•"/>
            </a:pPr>
            <a:r>
              <a:rPr lang="en-US" sz="2200" b="0" i="0" u="none" strike="noStrike" cap="none">
                <a:solidFill>
                  <a:srgbClr val="000000"/>
                </a:solidFill>
                <a:latin typeface="Times New Roman"/>
                <a:ea typeface="Times New Roman"/>
                <a:cs typeface="Times New Roman"/>
                <a:sym typeface="Times New Roman"/>
              </a:rPr>
              <a:t>Course and Program offering changes</a:t>
            </a:r>
            <a:endParaRPr/>
          </a:p>
          <a:p>
            <a:pPr marL="800100" marR="0" lvl="1" indent="-342900" algn="l" rtl="0">
              <a:spcBef>
                <a:spcPts val="600"/>
              </a:spcBef>
              <a:spcAft>
                <a:spcPts val="0"/>
              </a:spcAft>
              <a:buClr>
                <a:srgbClr val="0070C0"/>
              </a:buClr>
              <a:buSzPts val="2600"/>
              <a:buFont typeface="Arial"/>
              <a:buChar char="•"/>
            </a:pPr>
            <a:r>
              <a:rPr lang="en-US" sz="2600" b="0" i="0" u="none" strike="noStrike" cap="none">
                <a:solidFill>
                  <a:srgbClr val="000000"/>
                </a:solidFill>
                <a:latin typeface="Times New Roman"/>
                <a:ea typeface="Times New Roman"/>
                <a:cs typeface="Times New Roman"/>
                <a:sym typeface="Times New Roman"/>
              </a:rPr>
              <a:t>Vision for Success</a:t>
            </a:r>
            <a:endParaRPr/>
          </a:p>
          <a:p>
            <a:pPr marL="1257300" marR="0" lvl="2" indent="-342900" algn="l" rtl="0">
              <a:spcBef>
                <a:spcPts val="600"/>
              </a:spcBef>
              <a:spcAft>
                <a:spcPts val="0"/>
              </a:spcAft>
              <a:buClr>
                <a:srgbClr val="0070C0"/>
              </a:buClr>
              <a:buSzPts val="2200"/>
              <a:buFont typeface="Arial"/>
              <a:buChar char="•"/>
            </a:pPr>
            <a:r>
              <a:rPr lang="en-US" sz="2200" b="0" i="0" u="none" strike="noStrike" cap="none">
                <a:solidFill>
                  <a:srgbClr val="000000"/>
                </a:solidFill>
                <a:latin typeface="Times New Roman"/>
                <a:ea typeface="Times New Roman"/>
                <a:cs typeface="Times New Roman"/>
                <a:sym typeface="Times New Roman"/>
              </a:rPr>
              <a:t>Meeting goals</a:t>
            </a:r>
            <a:endParaRPr/>
          </a:p>
          <a:p>
            <a:pPr marL="800100" marR="0" lvl="1" indent="-177800" algn="l" rtl="0">
              <a:spcBef>
                <a:spcPts val="600"/>
              </a:spcBef>
              <a:spcAft>
                <a:spcPts val="0"/>
              </a:spcAft>
              <a:buClr>
                <a:srgbClr val="0070C0"/>
              </a:buClr>
              <a:buSzPts val="2600"/>
              <a:buFont typeface="Arial"/>
              <a:buNone/>
            </a:pPr>
            <a:endParaRPr sz="2600" b="0" i="0" u="none" strike="noStrike" cap="none">
              <a:solidFill>
                <a:srgbClr val="000000"/>
              </a:solidFill>
              <a:latin typeface="Times New Roman"/>
              <a:ea typeface="Times New Roman"/>
              <a:cs typeface="Times New Roman"/>
              <a:sym typeface="Times New Roman"/>
            </a:endParaRPr>
          </a:p>
        </p:txBody>
      </p:sp>
      <p:sp>
        <p:nvSpPr>
          <p:cNvPr id="194" name="Google Shape;19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888888"/>
                </a:solidFill>
              </a:rPr>
              <a:t>ASCCC 2019 Curriculum Institute</a:t>
            </a: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0141" y="1881978"/>
            <a:ext cx="5684790" cy="280869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4400"/>
              <a:buFont typeface="Times New Roman"/>
              <a:buNone/>
            </a:pPr>
            <a:r>
              <a:rPr lang="en-US" b="1">
                <a:solidFill>
                  <a:srgbClr val="0070C0"/>
                </a:solidFill>
                <a:latin typeface="Times New Roman"/>
                <a:ea typeface="Times New Roman"/>
                <a:cs typeface="Times New Roman"/>
                <a:sym typeface="Times New Roman"/>
              </a:rPr>
              <a:t>Research</a:t>
            </a:r>
            <a:endParaRPr b="1">
              <a:solidFill>
                <a:srgbClr val="0070C0"/>
              </a:solidFill>
              <a:latin typeface="Times New Roman"/>
              <a:ea typeface="Times New Roman"/>
              <a:cs typeface="Times New Roman"/>
              <a:sym typeface="Times New Roman"/>
            </a:endParaRPr>
          </a:p>
        </p:txBody>
      </p:sp>
      <p:sp>
        <p:nvSpPr>
          <p:cNvPr id="201" name="Google Shape;20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70C0"/>
              </a:buClr>
              <a:buSzPts val="2800"/>
              <a:buChar char="•"/>
            </a:pPr>
            <a:r>
              <a:rPr lang="en-US">
                <a:latin typeface="Times New Roman"/>
                <a:ea typeface="Times New Roman"/>
                <a:cs typeface="Times New Roman"/>
                <a:sym typeface="Times New Roman"/>
              </a:rPr>
              <a:t>Who is presenting the data and conclusion and what are their interests?</a:t>
            </a:r>
            <a:endParaRPr/>
          </a:p>
          <a:p>
            <a:pPr marL="0" lvl="0" indent="0" algn="l" rtl="0">
              <a:lnSpc>
                <a:spcPct val="90000"/>
              </a:lnSpc>
              <a:spcBef>
                <a:spcPts val="1000"/>
              </a:spcBef>
              <a:spcAft>
                <a:spcPts val="0"/>
              </a:spcAft>
              <a:buClr>
                <a:srgbClr val="0070C0"/>
              </a:buClr>
              <a:buSzPts val="2800"/>
              <a:buNone/>
            </a:pP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rgbClr val="0070C0"/>
              </a:buClr>
              <a:buSzPts val="2800"/>
              <a:buChar char="•"/>
            </a:pPr>
            <a:r>
              <a:rPr lang="en-US">
                <a:latin typeface="Times New Roman"/>
                <a:ea typeface="Times New Roman"/>
                <a:cs typeface="Times New Roman"/>
                <a:sym typeface="Times New Roman"/>
              </a:rPr>
              <a:t>Follow the money…who is paying for the research?</a:t>
            </a:r>
            <a:endParaRPr/>
          </a:p>
          <a:p>
            <a:pPr marL="228600" lvl="0" indent="-50800" algn="l" rtl="0">
              <a:lnSpc>
                <a:spcPct val="90000"/>
              </a:lnSpc>
              <a:spcBef>
                <a:spcPts val="1000"/>
              </a:spcBef>
              <a:spcAft>
                <a:spcPts val="0"/>
              </a:spcAft>
              <a:buClr>
                <a:srgbClr val="0070C0"/>
              </a:buClr>
              <a:buSzPts val="2800"/>
              <a:buNone/>
            </a:pP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rgbClr val="0070C0"/>
              </a:buClr>
              <a:buSzPts val="2800"/>
              <a:buChar char="•"/>
            </a:pPr>
            <a:r>
              <a:rPr lang="en-US">
                <a:latin typeface="Times New Roman"/>
                <a:ea typeface="Times New Roman"/>
                <a:cs typeface="Times New Roman"/>
                <a:sym typeface="Times New Roman"/>
              </a:rPr>
              <a:t>Sound research should be based on a desire to answer a question. Be prepared for answers you may not be hoping for…</a:t>
            </a:r>
            <a:endParaRPr>
              <a:latin typeface="Times New Roman"/>
              <a:ea typeface="Times New Roman"/>
              <a:cs typeface="Times New Roman"/>
              <a:sym typeface="Times New Roman"/>
            </a:endParaRPr>
          </a:p>
          <a:p>
            <a:pPr marL="228600" lvl="0" indent="0" algn="l" rtl="0">
              <a:lnSpc>
                <a:spcPct val="90000"/>
              </a:lnSpc>
              <a:spcBef>
                <a:spcPts val="1000"/>
              </a:spcBef>
              <a:spcAft>
                <a:spcPts val="0"/>
              </a:spcAft>
              <a:buNone/>
            </a:pPr>
            <a:endParaRPr>
              <a:latin typeface="Times New Roman"/>
              <a:ea typeface="Times New Roman"/>
              <a:cs typeface="Times New Roman"/>
              <a:sym typeface="Times New Roman"/>
            </a:endParaRPr>
          </a:p>
          <a:p>
            <a:pPr marL="228600" lvl="0" indent="-165100" algn="l" rtl="0">
              <a:lnSpc>
                <a:spcPct val="90000"/>
              </a:lnSpc>
              <a:spcBef>
                <a:spcPts val="1000"/>
              </a:spcBef>
              <a:spcAft>
                <a:spcPts val="0"/>
              </a:spcAft>
              <a:buSzPts val="1800"/>
              <a:buFont typeface="Times New Roman"/>
              <a:buChar char="•"/>
            </a:pPr>
            <a:r>
              <a:rPr lang="en-US">
                <a:latin typeface="Times New Roman"/>
                <a:ea typeface="Times New Roman"/>
                <a:cs typeface="Times New Roman"/>
                <a:sym typeface="Times New Roman"/>
              </a:rPr>
              <a:t>When is a change, really a change?</a:t>
            </a:r>
            <a:endParaRPr>
              <a:latin typeface="Times New Roman"/>
              <a:ea typeface="Times New Roman"/>
              <a:cs typeface="Times New Roman"/>
              <a:sym typeface="Times New Roman"/>
            </a:endParaRPr>
          </a:p>
          <a:p>
            <a:pPr marL="685800" lvl="1" indent="-76200" algn="l" rtl="0">
              <a:lnSpc>
                <a:spcPct val="90000"/>
              </a:lnSpc>
              <a:spcBef>
                <a:spcPts val="500"/>
              </a:spcBef>
              <a:spcAft>
                <a:spcPts val="0"/>
              </a:spcAft>
              <a:buClr>
                <a:srgbClr val="0070C0"/>
              </a:buClr>
              <a:buSzPts val="2400"/>
              <a:buNone/>
            </a:pPr>
            <a:endParaRPr>
              <a:latin typeface="Times New Roman"/>
              <a:ea typeface="Times New Roman"/>
              <a:cs typeface="Times New Roman"/>
              <a:sym typeface="Times New Roman"/>
            </a:endParaRPr>
          </a:p>
        </p:txBody>
      </p:sp>
      <p:sp>
        <p:nvSpPr>
          <p:cNvPr id="202" name="Google Shape;20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888888"/>
                </a:solidFill>
              </a:rPr>
              <a:t>ASCCC 2019 Curriculum Institute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6"/>
          <p:cNvSpPr txBox="1">
            <a:spLocks noGrp="1"/>
          </p:cNvSpPr>
          <p:nvPr>
            <p:ph type="title"/>
          </p:nvPr>
        </p:nvSpPr>
        <p:spPr>
          <a:xfrm>
            <a:off x="1682496" y="681925"/>
            <a:ext cx="8794357" cy="167153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4000"/>
              <a:buFont typeface="Times New Roman"/>
              <a:buNone/>
            </a:pPr>
            <a:r>
              <a:rPr lang="en-US" sz="4000" b="1">
                <a:solidFill>
                  <a:srgbClr val="0070C0"/>
                </a:solidFill>
                <a:latin typeface="Times New Roman"/>
                <a:ea typeface="Times New Roman"/>
                <a:cs typeface="Times New Roman"/>
                <a:sym typeface="Times New Roman"/>
              </a:rPr>
              <a:t>Correlation vs Causation</a:t>
            </a:r>
            <a:br>
              <a:rPr lang="en-US" sz="4000" b="1">
                <a:solidFill>
                  <a:srgbClr val="0070C0"/>
                </a:solidFill>
                <a:latin typeface="Times New Roman"/>
                <a:ea typeface="Times New Roman"/>
                <a:cs typeface="Times New Roman"/>
                <a:sym typeface="Times New Roman"/>
              </a:rPr>
            </a:br>
            <a:r>
              <a:rPr lang="en-US" sz="4000" b="1">
                <a:solidFill>
                  <a:srgbClr val="0070C0"/>
                </a:solidFill>
                <a:latin typeface="Times New Roman"/>
                <a:ea typeface="Times New Roman"/>
                <a:cs typeface="Times New Roman"/>
                <a:sym typeface="Times New Roman"/>
              </a:rPr>
              <a:t>It’s Complicated!</a:t>
            </a:r>
            <a:endParaRPr/>
          </a:p>
        </p:txBody>
      </p:sp>
      <p:pic>
        <p:nvPicPr>
          <p:cNvPr id="209" name="Google Shape;209;p6"/>
          <p:cNvPicPr preferRelativeResize="0">
            <a:picLocks noGrp="1"/>
          </p:cNvPicPr>
          <p:nvPr>
            <p:ph type="body" idx="1"/>
          </p:nvPr>
        </p:nvPicPr>
        <p:blipFill rotWithShape="1">
          <a:blip r:embed="rId3">
            <a:alphaModFix/>
          </a:blip>
          <a:srcRect/>
          <a:stretch/>
        </p:blipFill>
        <p:spPr>
          <a:xfrm>
            <a:off x="2646299" y="2353456"/>
            <a:ext cx="6866749" cy="3498980"/>
          </a:xfrm>
          <a:prstGeom prst="rect">
            <a:avLst/>
          </a:prstGeom>
          <a:noFill/>
          <a:ln>
            <a:noFill/>
          </a:ln>
        </p:spPr>
      </p:pic>
      <p:sp>
        <p:nvSpPr>
          <p:cNvPr id="210" name="Google Shape;210;p6"/>
          <p:cNvSpPr/>
          <p:nvPr/>
        </p:nvSpPr>
        <p:spPr>
          <a:xfrm>
            <a:off x="-674658" y="3140101"/>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211" name="Google Shape;21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888888"/>
                </a:solidFill>
              </a:rPr>
              <a:t>ASCCC 2019 Curriculum Institute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0C0"/>
              </a:buClr>
              <a:buSzPts val="4400"/>
              <a:buFont typeface="Times New Roman"/>
              <a:buNone/>
            </a:pPr>
            <a:r>
              <a:rPr lang="en-US" b="1">
                <a:solidFill>
                  <a:srgbClr val="0070C0"/>
                </a:solidFill>
                <a:latin typeface="Times New Roman"/>
                <a:ea typeface="Times New Roman"/>
                <a:cs typeface="Times New Roman"/>
                <a:sym typeface="Times New Roman"/>
              </a:rPr>
              <a:t>Lurking variables…What might they be?</a:t>
            </a:r>
            <a:endParaRPr/>
          </a:p>
        </p:txBody>
      </p:sp>
      <p:sp>
        <p:nvSpPr>
          <p:cNvPr id="218" name="Google Shape;218;p7"/>
          <p:cNvSpPr txBox="1">
            <a:spLocks noGrp="1"/>
          </p:cNvSpPr>
          <p:nvPr>
            <p:ph type="body" idx="1"/>
          </p:nvPr>
        </p:nvSpPr>
        <p:spPr>
          <a:xfrm>
            <a:off x="838200" y="1825625"/>
            <a:ext cx="7594600" cy="44905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latin typeface="Times New Roman"/>
                <a:ea typeface="Times New Roman"/>
                <a:cs typeface="Times New Roman"/>
                <a:sym typeface="Times New Roman"/>
              </a:rPr>
              <a:t>The following are examples of strong correlation caused by a lurking variable:</a:t>
            </a:r>
            <a:endParaRPr/>
          </a:p>
          <a:p>
            <a:pPr marL="228600" lvl="0" indent="-228600" algn="l" rtl="0">
              <a:lnSpc>
                <a:spcPct val="90000"/>
              </a:lnSpc>
              <a:spcBef>
                <a:spcPts val="1000"/>
              </a:spcBef>
              <a:spcAft>
                <a:spcPts val="0"/>
              </a:spcAft>
              <a:buClr>
                <a:schemeClr val="dk1"/>
              </a:buClr>
              <a:buSzPts val="2800"/>
              <a:buChar char="•"/>
            </a:pPr>
            <a:r>
              <a:rPr lang="en-US">
                <a:latin typeface="Times New Roman"/>
                <a:ea typeface="Times New Roman"/>
                <a:cs typeface="Times New Roman"/>
                <a:sym typeface="Times New Roman"/>
              </a:rPr>
              <a:t>The average number of computers per person in a country and that country’s average life expectancy.</a:t>
            </a:r>
            <a:endParaRPr/>
          </a:p>
          <a:p>
            <a:pPr marL="228600" lvl="0" indent="-228600" algn="l" rtl="0">
              <a:lnSpc>
                <a:spcPct val="90000"/>
              </a:lnSpc>
              <a:spcBef>
                <a:spcPts val="1000"/>
              </a:spcBef>
              <a:spcAft>
                <a:spcPts val="0"/>
              </a:spcAft>
              <a:buClr>
                <a:schemeClr val="dk1"/>
              </a:buClr>
              <a:buSzPts val="2800"/>
              <a:buChar char="•"/>
            </a:pPr>
            <a:r>
              <a:rPr lang="en-US">
                <a:latin typeface="Times New Roman"/>
                <a:ea typeface="Times New Roman"/>
                <a:cs typeface="Times New Roman"/>
                <a:sym typeface="Times New Roman"/>
              </a:rPr>
              <a:t>The number of firefighters at a fire and the damage caused by the fire.</a:t>
            </a:r>
            <a:endParaRPr/>
          </a:p>
          <a:p>
            <a:pPr marL="228600" lvl="0" indent="-228600" algn="l" rtl="0">
              <a:lnSpc>
                <a:spcPct val="90000"/>
              </a:lnSpc>
              <a:spcBef>
                <a:spcPts val="1000"/>
              </a:spcBef>
              <a:spcAft>
                <a:spcPts val="0"/>
              </a:spcAft>
              <a:buClr>
                <a:schemeClr val="dk1"/>
              </a:buClr>
              <a:buSzPts val="2800"/>
              <a:buChar char="•"/>
            </a:pPr>
            <a:r>
              <a:rPr lang="en-US">
                <a:latin typeface="Times New Roman"/>
                <a:ea typeface="Times New Roman"/>
                <a:cs typeface="Times New Roman"/>
                <a:sym typeface="Times New Roman"/>
              </a:rPr>
              <a:t>The height of an elementary school student and his or her reading level.</a:t>
            </a:r>
            <a:endParaRPr/>
          </a:p>
        </p:txBody>
      </p:sp>
      <p:pic>
        <p:nvPicPr>
          <p:cNvPr id="219" name="Google Shape;219;p7"/>
          <p:cNvPicPr preferRelativeResize="0"/>
          <p:nvPr/>
        </p:nvPicPr>
        <p:blipFill rotWithShape="1">
          <a:blip r:embed="rId3">
            <a:alphaModFix/>
          </a:blip>
          <a:srcRect/>
          <a:stretch/>
        </p:blipFill>
        <p:spPr>
          <a:xfrm>
            <a:off x="8432800" y="2760134"/>
            <a:ext cx="3225243" cy="2338917"/>
          </a:xfrm>
          <a:prstGeom prst="rect">
            <a:avLst/>
          </a:prstGeom>
          <a:noFill/>
          <a:ln>
            <a:noFill/>
          </a:ln>
        </p:spPr>
      </p:pic>
      <p:sp>
        <p:nvSpPr>
          <p:cNvPr id="220" name="Google Shape;22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888888"/>
                </a:solidFill>
              </a:rPr>
              <a:t>ASCCC 2019 Curriculum Institute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4400"/>
              <a:buFont typeface="Times New Roman"/>
              <a:buNone/>
            </a:pPr>
            <a:r>
              <a:rPr lang="en-US" b="1">
                <a:solidFill>
                  <a:srgbClr val="0070C0"/>
                </a:solidFill>
                <a:latin typeface="Times New Roman"/>
                <a:ea typeface="Times New Roman"/>
                <a:cs typeface="Times New Roman"/>
                <a:sym typeface="Times New Roman"/>
              </a:rPr>
              <a:t>And then there is just some silliness…</a:t>
            </a:r>
            <a:endParaRPr/>
          </a:p>
        </p:txBody>
      </p:sp>
      <p:pic>
        <p:nvPicPr>
          <p:cNvPr id="227" name="Google Shape;227;p8"/>
          <p:cNvPicPr preferRelativeResize="0">
            <a:picLocks noGrp="1"/>
          </p:cNvPicPr>
          <p:nvPr>
            <p:ph type="body" idx="1"/>
          </p:nvPr>
        </p:nvPicPr>
        <p:blipFill rotWithShape="1">
          <a:blip r:embed="rId3">
            <a:alphaModFix/>
          </a:blip>
          <a:srcRect/>
          <a:stretch/>
        </p:blipFill>
        <p:spPr>
          <a:xfrm>
            <a:off x="2276475" y="2242342"/>
            <a:ext cx="7324726" cy="3460146"/>
          </a:xfrm>
          <a:prstGeom prst="rect">
            <a:avLst/>
          </a:prstGeom>
          <a:noFill/>
          <a:ln>
            <a:noFill/>
          </a:ln>
        </p:spPr>
      </p:pic>
      <p:sp>
        <p:nvSpPr>
          <p:cNvPr id="228" name="Google Shape;22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888888"/>
                </a:solidFill>
              </a:rPr>
              <a:t>ASCCC 2019 Curriculum Institute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9"/>
          <p:cNvPicPr preferRelativeResize="0"/>
          <p:nvPr/>
        </p:nvPicPr>
        <p:blipFill rotWithShape="1">
          <a:blip r:embed="rId3">
            <a:alphaModFix/>
          </a:blip>
          <a:srcRect/>
          <a:stretch/>
        </p:blipFill>
        <p:spPr>
          <a:xfrm>
            <a:off x="1428750" y="266700"/>
            <a:ext cx="9334500" cy="6324600"/>
          </a:xfrm>
          <a:prstGeom prst="rect">
            <a:avLst/>
          </a:prstGeom>
          <a:noFill/>
          <a:ln>
            <a:noFill/>
          </a:ln>
        </p:spPr>
      </p:pic>
      <p:sp>
        <p:nvSpPr>
          <p:cNvPr id="235" name="Google Shape;23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888888"/>
                </a:solidFill>
              </a:rPr>
              <a:t>ASCCC 2019 Curriculum Institute</a:t>
            </a:r>
            <a:endParaRPr/>
          </a:p>
        </p:txBody>
      </p:sp>
    </p:spTree>
  </p:cSld>
  <p:clrMapOvr>
    <a:masterClrMapping/>
  </p:clrMapOvr>
</p:sld>
</file>

<file path=ppt/theme/theme1.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1681</Words>
  <Application>Microsoft Macintosh PowerPoint</Application>
  <PresentationFormat>Widescreen</PresentationFormat>
  <Paragraphs>246</Paragraphs>
  <Slides>29</Slides>
  <Notes>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Georgia</vt:lpstr>
      <vt:lpstr>Times New Roman</vt:lpstr>
      <vt:lpstr>2_Office Theme</vt:lpstr>
      <vt:lpstr>1_Office Theme</vt:lpstr>
      <vt:lpstr>Curriculum and Data:  Making Every Course Count</vt:lpstr>
      <vt:lpstr>Description</vt:lpstr>
      <vt:lpstr>Overview</vt:lpstr>
      <vt:lpstr>Analyses of Implementation… </vt:lpstr>
      <vt:lpstr>Research</vt:lpstr>
      <vt:lpstr>Correlation vs Causation It’s Complicated!</vt:lpstr>
      <vt:lpstr>Lurking variables…What might they be?</vt:lpstr>
      <vt:lpstr>And then there is just some silliness…</vt:lpstr>
      <vt:lpstr>PowerPoint Presentation</vt:lpstr>
      <vt:lpstr>PowerPoint Presentation</vt:lpstr>
      <vt:lpstr>From the Chancellor’s Office Management Information System </vt:lpstr>
      <vt:lpstr>Skills Gains – CB21/EFL</vt:lpstr>
      <vt:lpstr>Applicants that Enroll in a Community College</vt:lpstr>
      <vt:lpstr>What about 2019-20? </vt:lpstr>
      <vt:lpstr>How do you create a joint definition of success? </vt:lpstr>
      <vt:lpstr>What Does Collaboration between Faculty and Researchers Look Like?</vt:lpstr>
      <vt:lpstr>Relationship Between Researchers and Faculty</vt:lpstr>
      <vt:lpstr>How Researchers Can Help Faculty</vt:lpstr>
      <vt:lpstr>How Faculty Can Help Researchers</vt:lpstr>
      <vt:lpstr>Reality Check: Balance between Reality and Rigor</vt:lpstr>
      <vt:lpstr>Advice from Collaborators</vt:lpstr>
      <vt:lpstr>Administrators Are Your Friends!  </vt:lpstr>
      <vt:lpstr>How Administrators Can Support Faculty and Researchers</vt:lpstr>
      <vt:lpstr>Local and State Curriculum Perspectives</vt:lpstr>
      <vt:lpstr>Local and State Curriculum Perspectives: Coding</vt:lpstr>
      <vt:lpstr>Local and State Curriculum Perspectives: Flexibility</vt:lpstr>
      <vt:lpstr>Local and State Curriculum Perspectives: Professional Development</vt:lpstr>
      <vt:lpstr>Q and A</vt:lpstr>
      <vt:lpstr>Resources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and Data:  Making Every Course Count</dc:title>
  <dc:creator>SDCCD</dc:creator>
  <cp:lastModifiedBy>Virginia May</cp:lastModifiedBy>
  <cp:revision>6</cp:revision>
  <dcterms:created xsi:type="dcterms:W3CDTF">2009-05-14T16:38:26Z</dcterms:created>
  <dcterms:modified xsi:type="dcterms:W3CDTF">2019-07-12T19:06:27Z</dcterms:modified>
</cp:coreProperties>
</file>