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256" r:id="rId2"/>
    <p:sldId id="315" r:id="rId3"/>
    <p:sldId id="363" r:id="rId4"/>
    <p:sldId id="318" r:id="rId5"/>
    <p:sldId id="296" r:id="rId6"/>
    <p:sldId id="357" r:id="rId7"/>
    <p:sldId id="272" r:id="rId8"/>
    <p:sldId id="362" r:id="rId9"/>
    <p:sldId id="316" r:id="rId10"/>
    <p:sldId id="359" r:id="rId11"/>
    <p:sldId id="354" r:id="rId12"/>
    <p:sldId id="361" r:id="rId13"/>
    <p:sldId id="308" r:id="rId14"/>
    <p:sldId id="364" r:id="rId15"/>
    <p:sldId id="365" r:id="rId16"/>
    <p:sldId id="302" r:id="rId17"/>
    <p:sldId id="327" r:id="rId18"/>
    <p:sldId id="307" r:id="rId19"/>
    <p:sldId id="358" r:id="rId20"/>
    <p:sldId id="295" r:id="rId21"/>
    <p:sldId id="360" r:id="rId22"/>
    <p:sldId id="3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95"/>
    <p:restoredTop sz="94610"/>
  </p:normalViewPr>
  <p:slideViewPr>
    <p:cSldViewPr snapToGrid="0" snapToObjects="1">
      <p:cViewPr varScale="1">
        <p:scale>
          <a:sx n="79" d="100"/>
          <a:sy n="79" d="100"/>
        </p:scale>
        <p:origin x="224" y="3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5AE7C64-B68E-6C4C-B0D0-E661B3A9B395}" type="datetimeFigureOut">
              <a:rPr lang="en-US" smtClean="0"/>
              <a:t>4/7/18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598FDD-F21F-5C4C-9BBF-514D5F9F97CE}" type="slidenum">
              <a:rPr lang="en-US" smtClean="0"/>
              <a:t>‹#›</a:t>
            </a:fld>
            <a:endParaRPr lang="en-US"/>
          </a:p>
        </p:txBody>
      </p:sp>
    </p:spTree>
    <p:extLst>
      <p:ext uri="{BB962C8B-B14F-4D97-AF65-F5344CB8AC3E}">
        <p14:creationId xmlns:p14="http://schemas.microsoft.com/office/powerpoint/2010/main" val="4661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7097E0-801E-744A-8175-FA19DB51F890}" type="datetimeFigureOut">
              <a:rPr lang="en-US" smtClean="0"/>
              <a:t>4/7/18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C30568-8513-8240-B838-EF6D2CD343DD}" type="slidenum">
              <a:rPr lang="en-US" smtClean="0"/>
              <a:t>‹#›</a:t>
            </a:fld>
            <a:endParaRPr lang="en-US"/>
          </a:p>
        </p:txBody>
      </p:sp>
    </p:spTree>
    <p:extLst>
      <p:ext uri="{BB962C8B-B14F-4D97-AF65-F5344CB8AC3E}">
        <p14:creationId xmlns:p14="http://schemas.microsoft.com/office/powerpoint/2010/main" val="709661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5</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56350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16</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8619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17</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871753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18</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642720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19</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20842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21</a:t>
            </a:fld>
            <a:endParaRPr lang="en-US"/>
          </a:p>
        </p:txBody>
      </p:sp>
    </p:spTree>
    <p:extLst>
      <p:ext uri="{BB962C8B-B14F-4D97-AF65-F5344CB8AC3E}">
        <p14:creationId xmlns:p14="http://schemas.microsoft.com/office/powerpoint/2010/main" val="89874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DEAC for example, Anaheim University – TESOL, Filmmaking, Management, International Business,</a:t>
            </a:r>
          </a:p>
          <a:p>
            <a:r>
              <a:rPr lang="en-US" dirty="0"/>
              <a:t>Some institutions will need additional certification to </a:t>
            </a:r>
            <a:r>
              <a:rPr lang="en-US"/>
              <a:t>qualify for </a:t>
            </a:r>
            <a:r>
              <a:rPr lang="en-US" dirty="0"/>
              <a:t>financial aid</a:t>
            </a:r>
          </a:p>
          <a:p>
            <a:endParaRPr lang="en-US" dirty="0"/>
          </a:p>
          <a:p>
            <a:r>
              <a:rPr lang="en-US" dirty="0"/>
              <a:t>Many such programs must be part of a regionally accredited institution</a:t>
            </a:r>
          </a:p>
        </p:txBody>
      </p:sp>
      <p:sp>
        <p:nvSpPr>
          <p:cNvPr id="4" name="Slide Number Placeholder 3"/>
          <p:cNvSpPr>
            <a:spLocks noGrp="1"/>
          </p:cNvSpPr>
          <p:nvPr>
            <p:ph type="sldNum" sz="quarter" idx="10"/>
          </p:nvPr>
        </p:nvSpPr>
        <p:spPr/>
        <p:txBody>
          <a:bodyPr/>
          <a:lstStyle/>
          <a:p>
            <a:fld id="{82C30568-8513-8240-B838-EF6D2CD343DD}" type="slidenum">
              <a:rPr lang="en-US" smtClean="0"/>
              <a:t>6</a:t>
            </a:fld>
            <a:endParaRPr lang="en-US"/>
          </a:p>
        </p:txBody>
      </p:sp>
    </p:spTree>
    <p:extLst>
      <p:ext uri="{BB962C8B-B14F-4D97-AF65-F5344CB8AC3E}">
        <p14:creationId xmlns:p14="http://schemas.microsoft.com/office/powerpoint/2010/main" val="1863973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7</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4049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8</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516235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9</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77680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11</a:t>
            </a:fld>
            <a:endParaRPr lang="en-US"/>
          </a:p>
        </p:txBody>
      </p:sp>
    </p:spTree>
    <p:extLst>
      <p:ext uri="{BB962C8B-B14F-4D97-AF65-F5344CB8AC3E}">
        <p14:creationId xmlns:p14="http://schemas.microsoft.com/office/powerpoint/2010/main" val="48395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C30568-8513-8240-B838-EF6D2CD343DD}" type="slidenum">
              <a:rPr lang="en-US" smtClean="0"/>
              <a:t>12</a:t>
            </a:fld>
            <a:endParaRPr lang="en-US"/>
          </a:p>
        </p:txBody>
      </p:sp>
    </p:spTree>
    <p:extLst>
      <p:ext uri="{BB962C8B-B14F-4D97-AF65-F5344CB8AC3E}">
        <p14:creationId xmlns:p14="http://schemas.microsoft.com/office/powerpoint/2010/main" val="397712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14</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54678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018">
              <a:defRPr sz="1200">
                <a:solidFill>
                  <a:schemeClr val="tx1"/>
                </a:solidFill>
                <a:latin typeface="Times New Roman" charset="0"/>
                <a:ea typeface="ＭＳ Ｐゴシック" charset="0"/>
                <a:cs typeface="ＭＳ Ｐゴシック" charset="0"/>
              </a:defRPr>
            </a:lvl1pPr>
            <a:lvl2pPr marL="730766" indent="-281064" defTabSz="915018">
              <a:defRPr sz="1200">
                <a:solidFill>
                  <a:schemeClr val="tx1"/>
                </a:solidFill>
                <a:latin typeface="Times New Roman" charset="0"/>
                <a:ea typeface="ＭＳ Ｐゴシック" charset="0"/>
              </a:defRPr>
            </a:lvl2pPr>
            <a:lvl3pPr marL="1124255" indent="-224851" defTabSz="915018">
              <a:defRPr sz="1200">
                <a:solidFill>
                  <a:schemeClr val="tx1"/>
                </a:solidFill>
                <a:latin typeface="Times New Roman" charset="0"/>
                <a:ea typeface="ＭＳ Ｐゴシック" charset="0"/>
              </a:defRPr>
            </a:lvl3pPr>
            <a:lvl4pPr marL="1573957" indent="-224851" defTabSz="915018">
              <a:defRPr sz="1200">
                <a:solidFill>
                  <a:schemeClr val="tx1"/>
                </a:solidFill>
                <a:latin typeface="Times New Roman" charset="0"/>
                <a:ea typeface="ＭＳ Ｐゴシック" charset="0"/>
              </a:defRPr>
            </a:lvl4pPr>
            <a:lvl5pPr marL="2023659" indent="-224851" defTabSz="915018">
              <a:defRPr sz="1200">
                <a:solidFill>
                  <a:schemeClr val="tx1"/>
                </a:solidFill>
                <a:latin typeface="Times New Roman" charset="0"/>
                <a:ea typeface="ＭＳ Ｐゴシック" charset="0"/>
              </a:defRPr>
            </a:lvl5pPr>
            <a:lvl6pPr marL="2473361" indent="-224851" defTabSz="915018" eaLnBrk="0" fontAlgn="base" hangingPunct="0">
              <a:spcBef>
                <a:spcPct val="30000"/>
              </a:spcBef>
              <a:spcAft>
                <a:spcPct val="0"/>
              </a:spcAft>
              <a:defRPr sz="1200">
                <a:solidFill>
                  <a:schemeClr val="tx1"/>
                </a:solidFill>
                <a:latin typeface="Times New Roman" charset="0"/>
                <a:ea typeface="ＭＳ Ｐゴシック" charset="0"/>
              </a:defRPr>
            </a:lvl6pPr>
            <a:lvl7pPr marL="2923062" indent="-224851" defTabSz="915018" eaLnBrk="0" fontAlgn="base" hangingPunct="0">
              <a:spcBef>
                <a:spcPct val="30000"/>
              </a:spcBef>
              <a:spcAft>
                <a:spcPct val="0"/>
              </a:spcAft>
              <a:defRPr sz="1200">
                <a:solidFill>
                  <a:schemeClr val="tx1"/>
                </a:solidFill>
                <a:latin typeface="Times New Roman" charset="0"/>
                <a:ea typeface="ＭＳ Ｐゴシック" charset="0"/>
              </a:defRPr>
            </a:lvl7pPr>
            <a:lvl8pPr marL="3372764" indent="-224851" defTabSz="915018" eaLnBrk="0" fontAlgn="base" hangingPunct="0">
              <a:spcBef>
                <a:spcPct val="30000"/>
              </a:spcBef>
              <a:spcAft>
                <a:spcPct val="0"/>
              </a:spcAft>
              <a:defRPr sz="1200">
                <a:solidFill>
                  <a:schemeClr val="tx1"/>
                </a:solidFill>
                <a:latin typeface="Times New Roman" charset="0"/>
                <a:ea typeface="ＭＳ Ｐゴシック" charset="0"/>
              </a:defRPr>
            </a:lvl8pPr>
            <a:lvl9pPr marL="3822466" indent="-224851" defTabSz="915018" eaLnBrk="0" fontAlgn="base" hangingPunct="0">
              <a:spcBef>
                <a:spcPct val="30000"/>
              </a:spcBef>
              <a:spcAft>
                <a:spcPct val="0"/>
              </a:spcAft>
              <a:defRPr sz="1200">
                <a:solidFill>
                  <a:schemeClr val="tx1"/>
                </a:solidFill>
                <a:latin typeface="Times New Roman" charset="0"/>
                <a:ea typeface="ＭＳ Ｐゴシック" charset="0"/>
              </a:defRPr>
            </a:lvl9pPr>
          </a:lstStyle>
          <a:p>
            <a:fld id="{09919E75-648F-A54A-8663-2A5BC34DD2AD}" type="slidenum">
              <a:rPr lang="en-US">
                <a:solidFill>
                  <a:schemeClr val="bg1"/>
                </a:solidFill>
              </a:rPr>
              <a:pPr/>
              <a:t>15</a:t>
            </a:fld>
            <a:endParaRPr lang="en-US">
              <a:solidFill>
                <a:schemeClr val="bg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xfrm>
            <a:off x="914920" y="4343713"/>
            <a:ext cx="3589539" cy="739589"/>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995782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8E6BE6C-3785-4EB9-8341-921B74402955}" type="datetime1">
              <a:rPr lang="en-US" smtClean="0"/>
              <a:t>4/7/18</a:t>
            </a:fld>
            <a:endParaRPr lang="en-US"/>
          </a:p>
        </p:txBody>
      </p:sp>
      <p:sp>
        <p:nvSpPr>
          <p:cNvPr id="5" name="Footer Placeholder 4"/>
          <p:cNvSpPr>
            <a:spLocks noGrp="1"/>
          </p:cNvSpPr>
          <p:nvPr>
            <p:ph type="ftr" sz="quarter" idx="11"/>
          </p:nvPr>
        </p:nvSpPr>
        <p:spPr/>
        <p:txBody>
          <a:bodyPr/>
          <a:lstStyle/>
          <a:p>
            <a:r>
              <a:rPr lang="en-US"/>
              <a:t>Spring 2018 Plenary Session, San Mateo Marriott</a:t>
            </a:r>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71729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5488F3-9184-44FA-9EB1-A159D26E1AFC}" type="datetime1">
              <a:rPr lang="en-US" smtClean="0"/>
              <a:t>4/7/18</a:t>
            </a:fld>
            <a:endParaRPr lang="en-US"/>
          </a:p>
        </p:txBody>
      </p:sp>
      <p:sp>
        <p:nvSpPr>
          <p:cNvPr id="5" name="Footer Placeholder 4"/>
          <p:cNvSpPr>
            <a:spLocks noGrp="1"/>
          </p:cNvSpPr>
          <p:nvPr>
            <p:ph type="ftr" sz="quarter" idx="11"/>
          </p:nvPr>
        </p:nvSpPr>
        <p:spPr/>
        <p:txBody>
          <a:bodyPr/>
          <a:lstStyle/>
          <a:p>
            <a:r>
              <a:rPr lang="en-US"/>
              <a:t>Spring 2018 Plenary Session, San Mateo Marriott</a:t>
            </a:r>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22160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23DB9B-4D25-4BE1-A71F-55498FACC6E0}" type="datetime1">
              <a:rPr lang="en-US" smtClean="0"/>
              <a:t>4/7/18</a:t>
            </a:fld>
            <a:endParaRPr lang="en-US"/>
          </a:p>
        </p:txBody>
      </p:sp>
      <p:sp>
        <p:nvSpPr>
          <p:cNvPr id="5" name="Footer Placeholder 4"/>
          <p:cNvSpPr>
            <a:spLocks noGrp="1"/>
          </p:cNvSpPr>
          <p:nvPr>
            <p:ph type="ftr" sz="quarter" idx="11"/>
          </p:nvPr>
        </p:nvSpPr>
        <p:spPr/>
        <p:txBody>
          <a:bodyPr/>
          <a:lstStyle/>
          <a:p>
            <a:r>
              <a:rPr lang="en-US"/>
              <a:t>Spring 2018 Plenary Session, San Mateo Marriott</a:t>
            </a:r>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1701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512A8AE-C575-431B-8D93-D2CA8BEAE866}" type="datetime1">
              <a:rPr lang="en-US" smtClean="0"/>
              <a:t>4/7/18</a:t>
            </a:fld>
            <a:endParaRPr lang="en-US"/>
          </a:p>
        </p:txBody>
      </p:sp>
      <p:sp>
        <p:nvSpPr>
          <p:cNvPr id="5" name="Footer Placeholder 4"/>
          <p:cNvSpPr>
            <a:spLocks noGrp="1"/>
          </p:cNvSpPr>
          <p:nvPr>
            <p:ph type="ftr" sz="quarter" idx="11"/>
          </p:nvPr>
        </p:nvSpPr>
        <p:spPr/>
        <p:txBody>
          <a:bodyPr/>
          <a:lstStyle/>
          <a:p>
            <a:r>
              <a:rPr lang="en-US"/>
              <a:t>Spring 2018 Plenary Session, San Mateo Marriott</a:t>
            </a:r>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56106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AB138C-8090-41C3-9B66-2743323FA1D7}" type="datetime1">
              <a:rPr lang="en-US" smtClean="0"/>
              <a:t>4/7/18</a:t>
            </a:fld>
            <a:endParaRPr lang="en-US"/>
          </a:p>
        </p:txBody>
      </p:sp>
      <p:sp>
        <p:nvSpPr>
          <p:cNvPr id="5" name="Footer Placeholder 4"/>
          <p:cNvSpPr>
            <a:spLocks noGrp="1"/>
          </p:cNvSpPr>
          <p:nvPr>
            <p:ph type="ftr" sz="quarter" idx="11"/>
          </p:nvPr>
        </p:nvSpPr>
        <p:spPr/>
        <p:txBody>
          <a:bodyPr/>
          <a:lstStyle/>
          <a:p>
            <a:r>
              <a:rPr lang="en-US"/>
              <a:t>Spring 2018 Plenary Session, San Mateo Marriott</a:t>
            </a:r>
          </a:p>
        </p:txBody>
      </p:sp>
      <p:sp>
        <p:nvSpPr>
          <p:cNvPr id="6" name="Slide Number Placeholder 5"/>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818229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218E88D-1F17-4FF2-B5C9-D7C907FB764B}" type="datetime1">
              <a:rPr lang="en-US" smtClean="0"/>
              <a:t>4/7/18</a:t>
            </a:fld>
            <a:endParaRPr lang="en-US"/>
          </a:p>
        </p:txBody>
      </p:sp>
      <p:sp>
        <p:nvSpPr>
          <p:cNvPr id="6" name="Footer Placeholder 5"/>
          <p:cNvSpPr>
            <a:spLocks noGrp="1"/>
          </p:cNvSpPr>
          <p:nvPr>
            <p:ph type="ftr" sz="quarter" idx="11"/>
          </p:nvPr>
        </p:nvSpPr>
        <p:spPr/>
        <p:txBody>
          <a:bodyPr/>
          <a:lstStyle/>
          <a:p>
            <a:r>
              <a:rPr lang="en-US"/>
              <a:t>Spring 2018 Plenary Session, San Mateo Marriott</a:t>
            </a:r>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43902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F596B89-821B-4E47-BDC7-BB041DC9AA49}" type="datetime1">
              <a:rPr lang="en-US" smtClean="0"/>
              <a:t>4/7/18</a:t>
            </a:fld>
            <a:endParaRPr lang="en-US"/>
          </a:p>
        </p:txBody>
      </p:sp>
      <p:sp>
        <p:nvSpPr>
          <p:cNvPr id="8" name="Footer Placeholder 7"/>
          <p:cNvSpPr>
            <a:spLocks noGrp="1"/>
          </p:cNvSpPr>
          <p:nvPr>
            <p:ph type="ftr" sz="quarter" idx="11"/>
          </p:nvPr>
        </p:nvSpPr>
        <p:spPr/>
        <p:txBody>
          <a:bodyPr/>
          <a:lstStyle/>
          <a:p>
            <a:r>
              <a:rPr lang="en-US"/>
              <a:t>Spring 2018 Plenary Session, San Mateo Marriott</a:t>
            </a:r>
          </a:p>
        </p:txBody>
      </p:sp>
      <p:sp>
        <p:nvSpPr>
          <p:cNvPr id="9" name="Slide Number Placeholder 8"/>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68596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2AACEE-54F5-416F-8099-08678C99F17C}" type="datetime1">
              <a:rPr lang="en-US" smtClean="0"/>
              <a:t>4/7/18</a:t>
            </a:fld>
            <a:endParaRPr lang="en-US"/>
          </a:p>
        </p:txBody>
      </p:sp>
      <p:sp>
        <p:nvSpPr>
          <p:cNvPr id="4" name="Footer Placeholder 3"/>
          <p:cNvSpPr>
            <a:spLocks noGrp="1"/>
          </p:cNvSpPr>
          <p:nvPr>
            <p:ph type="ftr" sz="quarter" idx="11"/>
          </p:nvPr>
        </p:nvSpPr>
        <p:spPr/>
        <p:txBody>
          <a:bodyPr/>
          <a:lstStyle/>
          <a:p>
            <a:r>
              <a:rPr lang="en-US"/>
              <a:t>Spring 2018 Plenary Session, San Mateo Marriott</a:t>
            </a:r>
          </a:p>
        </p:txBody>
      </p:sp>
      <p:sp>
        <p:nvSpPr>
          <p:cNvPr id="5" name="Slide Number Placeholder 4"/>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208843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3F0E55-3698-479B-B3A8-C3AF08861B55}" type="datetime1">
              <a:rPr lang="en-US" smtClean="0"/>
              <a:t>4/7/18</a:t>
            </a:fld>
            <a:endParaRPr lang="en-US"/>
          </a:p>
        </p:txBody>
      </p:sp>
      <p:sp>
        <p:nvSpPr>
          <p:cNvPr id="3" name="Footer Placeholder 2"/>
          <p:cNvSpPr>
            <a:spLocks noGrp="1"/>
          </p:cNvSpPr>
          <p:nvPr>
            <p:ph type="ftr" sz="quarter" idx="11"/>
          </p:nvPr>
        </p:nvSpPr>
        <p:spPr/>
        <p:txBody>
          <a:bodyPr/>
          <a:lstStyle/>
          <a:p>
            <a:r>
              <a:rPr lang="en-US"/>
              <a:t>Spring 2018 Plenary Session, San Mateo Marriott</a:t>
            </a:r>
          </a:p>
        </p:txBody>
      </p:sp>
      <p:sp>
        <p:nvSpPr>
          <p:cNvPr id="4" name="Slide Number Placeholder 3"/>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04199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D6CFC9-3DDF-462F-9E5F-6466B6152787}" type="datetime1">
              <a:rPr lang="en-US" smtClean="0"/>
              <a:t>4/7/18</a:t>
            </a:fld>
            <a:endParaRPr lang="en-US"/>
          </a:p>
        </p:txBody>
      </p:sp>
      <p:sp>
        <p:nvSpPr>
          <p:cNvPr id="6" name="Footer Placeholder 5"/>
          <p:cNvSpPr>
            <a:spLocks noGrp="1"/>
          </p:cNvSpPr>
          <p:nvPr>
            <p:ph type="ftr" sz="quarter" idx="11"/>
          </p:nvPr>
        </p:nvSpPr>
        <p:spPr/>
        <p:txBody>
          <a:bodyPr/>
          <a:lstStyle/>
          <a:p>
            <a:r>
              <a:rPr lang="en-US"/>
              <a:t>Spring 2018 Plenary Session, San Mateo Marriott</a:t>
            </a:r>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719598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FC3EA4-989E-4A31-AD7B-4B8CEE937675}" type="datetime1">
              <a:rPr lang="en-US" smtClean="0"/>
              <a:t>4/7/18</a:t>
            </a:fld>
            <a:endParaRPr lang="en-US"/>
          </a:p>
        </p:txBody>
      </p:sp>
      <p:sp>
        <p:nvSpPr>
          <p:cNvPr id="6" name="Footer Placeholder 5"/>
          <p:cNvSpPr>
            <a:spLocks noGrp="1"/>
          </p:cNvSpPr>
          <p:nvPr>
            <p:ph type="ftr" sz="quarter" idx="11"/>
          </p:nvPr>
        </p:nvSpPr>
        <p:spPr/>
        <p:txBody>
          <a:bodyPr/>
          <a:lstStyle/>
          <a:p>
            <a:r>
              <a:rPr lang="en-US"/>
              <a:t>Spring 2018 Plenary Session, San Mateo Marriott</a:t>
            </a:r>
          </a:p>
        </p:txBody>
      </p:sp>
      <p:sp>
        <p:nvSpPr>
          <p:cNvPr id="7" name="Slide Number Placeholder 6"/>
          <p:cNvSpPr>
            <a:spLocks noGrp="1"/>
          </p:cNvSpPr>
          <p:nvPr>
            <p:ph type="sldNum" sz="quarter" idx="12"/>
          </p:nvPr>
        </p:nvSpPr>
        <p:spPr/>
        <p:txBody>
          <a:bodyPr/>
          <a:lstStyle/>
          <a:p>
            <a:fld id="{C643D756-718A-164E-9CE8-738637616EB4}" type="slidenum">
              <a:rPr lang="en-US" smtClean="0"/>
              <a:t>‹#›</a:t>
            </a:fld>
            <a:endParaRPr lang="en-US"/>
          </a:p>
        </p:txBody>
      </p:sp>
    </p:spTree>
    <p:extLst>
      <p:ext uri="{BB962C8B-B14F-4D97-AF65-F5344CB8AC3E}">
        <p14:creationId xmlns:p14="http://schemas.microsoft.com/office/powerpoint/2010/main" val="181100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alpha val="0"/>
              </a:schemeClr>
            </a:gs>
            <a:gs pos="100000">
              <a:schemeClr val="accent3">
                <a:lumMod val="45000"/>
                <a:lumOff val="55000"/>
              </a:schemeClr>
            </a:gs>
            <a:gs pos="100000">
              <a:schemeClr val="accent3">
                <a:lumMod val="0"/>
                <a:lumOff val="100000"/>
                <a:alpha val="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711C3B-60AE-476C-9AEF-845632B1BF27}" type="datetime1">
              <a:rPr lang="en-US" smtClean="0"/>
              <a:t>4/7/18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Spring 2018 Plenary Session, San Mateo Marriott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3D756-718A-164E-9CE8-738637616EB4}" type="slidenum">
              <a:rPr lang="en-US" smtClean="0"/>
              <a:t>‹#›</a:t>
            </a:fld>
            <a:endParaRPr lang="en-US"/>
          </a:p>
        </p:txBody>
      </p:sp>
    </p:spTree>
    <p:extLst>
      <p:ext uri="{BB962C8B-B14F-4D97-AF65-F5344CB8AC3E}">
        <p14:creationId xmlns:p14="http://schemas.microsoft.com/office/powerpoint/2010/main" val="1364740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eac.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deac.org/UploadedDocuments/2017-Handbook/2017-Accreditation-Handbook-Part-Two.pdf" TargetMode="External"/><Relationship Id="rId3" Type="http://schemas.openxmlformats.org/officeDocument/2006/relationships/hyperlink" Target="http://dof.ca.gov/Budget/Trailer_Bill_Language/documents/CCC-CaliforniaOnlineCommunityCollege.pdf" TargetMode="External"/><Relationship Id="rId7" Type="http://schemas.openxmlformats.org/officeDocument/2006/relationships/hyperlink" Target="https://accjc.org/wp-content/uploads/Eligibility-Candidacy-and-Initial-Accreditation-Manual_August-2017.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sites.ed.gov/naciqi/" TargetMode="External"/><Relationship Id="rId5" Type="http://schemas.openxmlformats.org/officeDocument/2006/relationships/hyperlink" Target="http://www.acswasc.org/" TargetMode="External"/><Relationship Id="rId4" Type="http://schemas.openxmlformats.org/officeDocument/2006/relationships/hyperlink" Target="https://www.wscuc.org/"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ccjc.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8762" y="1347446"/>
            <a:ext cx="9139237" cy="1710079"/>
          </a:xfrm>
        </p:spPr>
        <p:txBody>
          <a:bodyPr anchor="ctr">
            <a:normAutofit fontScale="90000"/>
          </a:bodyPr>
          <a:lstStyle/>
          <a:p>
            <a:r>
              <a:rPr lang="en-US" dirty="0">
                <a:latin typeface="Times New Roman" charset="0"/>
                <a:ea typeface="Times New Roman" charset="0"/>
                <a:cs typeface="Times New Roman" charset="0"/>
              </a:rPr>
              <a:t>Accreditation:</a:t>
            </a:r>
            <a:br>
              <a:rPr lang="en-US" dirty="0">
                <a:latin typeface="Times New Roman" charset="0"/>
                <a:ea typeface="Times New Roman" charset="0"/>
                <a:cs typeface="Times New Roman" charset="0"/>
              </a:rPr>
            </a:br>
            <a:r>
              <a:rPr lang="en-US" dirty="0">
                <a:latin typeface="Times New Roman" charset="0"/>
                <a:ea typeface="Times New Roman" charset="0"/>
                <a:cs typeface="Times New Roman" charset="0"/>
              </a:rPr>
              <a:t>Expanding our Perceptions</a:t>
            </a:r>
          </a:p>
        </p:txBody>
      </p:sp>
      <p:sp>
        <p:nvSpPr>
          <p:cNvPr id="3" name="Subtitle 2"/>
          <p:cNvSpPr>
            <a:spLocks noGrp="1"/>
          </p:cNvSpPr>
          <p:nvPr>
            <p:ph type="subTitle" idx="1"/>
          </p:nvPr>
        </p:nvSpPr>
        <p:spPr>
          <a:xfrm>
            <a:off x="528638" y="3735046"/>
            <a:ext cx="8011205" cy="3122954"/>
          </a:xfrm>
        </p:spPr>
        <p:txBody>
          <a:bodyPr>
            <a:normAutofit lnSpcReduction="10000"/>
          </a:bodyPr>
          <a:lstStyle/>
          <a:p>
            <a:pPr algn="l"/>
            <a:r>
              <a:rPr lang="en-US" sz="2800" dirty="0">
                <a:latin typeface="Times New Roman" charset="0"/>
                <a:ea typeface="Times New Roman" charset="0"/>
                <a:cs typeface="Times New Roman" charset="0"/>
              </a:rPr>
              <a:t>Sam Foster, At-Large Representative</a:t>
            </a:r>
          </a:p>
          <a:p>
            <a:pPr algn="l"/>
            <a:r>
              <a:rPr lang="en-US" sz="2800" dirty="0" err="1">
                <a:latin typeface="Times New Roman" charset="0"/>
                <a:ea typeface="Times New Roman" charset="0"/>
                <a:cs typeface="Times New Roman" charset="0"/>
              </a:rPr>
              <a:t>Ginni</a:t>
            </a:r>
            <a:r>
              <a:rPr lang="en-US" sz="2800" dirty="0">
                <a:latin typeface="Times New Roman" charset="0"/>
                <a:ea typeface="Times New Roman" charset="0"/>
                <a:cs typeface="Times New Roman" charset="0"/>
              </a:rPr>
              <a:t> May, Area A Representative, Accreditation Committee Chair</a:t>
            </a:r>
          </a:p>
          <a:p>
            <a:pPr algn="l"/>
            <a:r>
              <a:rPr lang="en-US" sz="2800" dirty="0">
                <a:latin typeface="Times New Roman" charset="0"/>
                <a:ea typeface="Times New Roman" charset="0"/>
                <a:cs typeface="Times New Roman" charset="0"/>
              </a:rPr>
              <a:t>Conan McKay, Area B Representative</a:t>
            </a:r>
          </a:p>
          <a:p>
            <a:endParaRPr lang="en-US" dirty="0">
              <a:latin typeface="Times New Roman" charset="0"/>
              <a:ea typeface="Times New Roman" charset="0"/>
              <a:cs typeface="Times New Roman" charset="0"/>
            </a:endParaRPr>
          </a:p>
          <a:p>
            <a:endParaRPr lang="en-US" dirty="0">
              <a:latin typeface="Times New Roman" charset="0"/>
              <a:ea typeface="Times New Roman" charset="0"/>
              <a:cs typeface="Times New Roman" charset="0"/>
            </a:endParaRPr>
          </a:p>
          <a:p>
            <a:pPr algn="r"/>
            <a:r>
              <a:rPr lang="en-US" sz="2000" dirty="0">
                <a:solidFill>
                  <a:srgbClr val="FF0000"/>
                </a:solidFill>
                <a:latin typeface="Times New Roman" charset="0"/>
                <a:ea typeface="Times New Roman" charset="0"/>
                <a:cs typeface="Times New Roman" charset="0"/>
              </a:rPr>
              <a:t>Spring 2018 Plenary Session, San Mateo Marriott</a:t>
            </a:r>
          </a:p>
        </p:txBody>
      </p:sp>
      <p:pic>
        <p:nvPicPr>
          <p:cNvPr id="4" name="Picture 3" descr="ASCCC_Logo"/>
          <p:cNvPicPr/>
          <p:nvPr/>
        </p:nvPicPr>
        <p:blipFill>
          <a:blip r:embed="rId2"/>
          <a:srcRect/>
          <a:stretch>
            <a:fillRect/>
          </a:stretch>
        </p:blipFill>
        <p:spPr bwMode="auto">
          <a:xfrm>
            <a:off x="4163631" y="335893"/>
            <a:ext cx="4231670" cy="786470"/>
          </a:xfrm>
          <a:prstGeom prst="rect">
            <a:avLst/>
          </a:prstGeom>
          <a:noFill/>
          <a:ln w="9525">
            <a:noFill/>
            <a:miter lim="800000"/>
            <a:headEnd/>
            <a:tailEnd/>
          </a:ln>
        </p:spPr>
      </p:pic>
      <p:pic>
        <p:nvPicPr>
          <p:cNvPr id="6" name="Picture 5">
            <a:extLst>
              <a:ext uri="{FF2B5EF4-FFF2-40B4-BE49-F238E27FC236}">
                <a16:creationId xmlns:a16="http://schemas.microsoft.com/office/drawing/2014/main" id="{AFB009F0-C098-0F4B-A22E-6FE384626F86}"/>
              </a:ext>
            </a:extLst>
          </p:cNvPr>
          <p:cNvPicPr>
            <a:picLocks noChangeAspect="1"/>
          </p:cNvPicPr>
          <p:nvPr/>
        </p:nvPicPr>
        <p:blipFill>
          <a:blip r:embed="rId3"/>
          <a:stretch>
            <a:fillRect/>
          </a:stretch>
        </p:blipFill>
        <p:spPr>
          <a:xfrm>
            <a:off x="8877299" y="3057525"/>
            <a:ext cx="2830287" cy="3385245"/>
          </a:xfrm>
          <a:prstGeom prst="rect">
            <a:avLst/>
          </a:prstGeom>
        </p:spPr>
      </p:pic>
    </p:spTree>
    <p:extLst>
      <p:ext uri="{BB962C8B-B14F-4D97-AF65-F5344CB8AC3E}">
        <p14:creationId xmlns:p14="http://schemas.microsoft.com/office/powerpoint/2010/main" val="779132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National Accreditation</a:t>
            </a:r>
          </a:p>
        </p:txBody>
      </p:sp>
      <p:sp>
        <p:nvSpPr>
          <p:cNvPr id="3" name="Content Placeholder 2"/>
          <p:cNvSpPr>
            <a:spLocks noGrp="1"/>
          </p:cNvSpPr>
          <p:nvPr>
            <p:ph idx="1"/>
          </p:nvPr>
        </p:nvSpPr>
        <p:spPr/>
        <p:txBody>
          <a:bodyPr>
            <a:noAutofit/>
          </a:bodyPr>
          <a:lstStyle/>
          <a:p>
            <a:pPr>
              <a:lnSpc>
                <a:spcPct val="110000"/>
              </a:lnSpc>
              <a:spcBef>
                <a:spcPts val="600"/>
              </a:spcBef>
              <a:buClr>
                <a:srgbClr val="0070C0"/>
              </a:buClr>
              <a:buFont typeface="Arial" panose="020B0604020202020204" pitchFamily="34" charset="0"/>
              <a:buChar char="•"/>
            </a:pPr>
            <a:r>
              <a:rPr lang="en-US" sz="3200" dirty="0">
                <a:latin typeface="Times New Roman" charset="0"/>
                <a:ea typeface="Times New Roman" charset="0"/>
                <a:cs typeface="Times New Roman" charset="0"/>
              </a:rPr>
              <a:t>10 National Accreditors</a:t>
            </a:r>
          </a:p>
          <a:p>
            <a:pPr>
              <a:lnSpc>
                <a:spcPct val="110000"/>
              </a:lnSpc>
              <a:spcBef>
                <a:spcPts val="600"/>
              </a:spcBef>
              <a:buClr>
                <a:srgbClr val="0070C0"/>
              </a:buClr>
              <a:buFont typeface="Arial" panose="020B0604020202020204" pitchFamily="34" charset="0"/>
              <a:buChar char="•"/>
            </a:pPr>
            <a:r>
              <a:rPr lang="en-US" sz="3200" dirty="0">
                <a:latin typeface="Times New Roman" charset="0"/>
                <a:ea typeface="Times New Roman" charset="0"/>
                <a:cs typeface="Times New Roman" charset="0"/>
              </a:rPr>
              <a:t>Distance Education Accrediting Commission (DEAC)</a:t>
            </a:r>
          </a:p>
          <a:p>
            <a:pPr lvl="1">
              <a:lnSpc>
                <a:spcPct val="110000"/>
              </a:lnSpc>
              <a:spcBef>
                <a:spcPts val="600"/>
              </a:spcBef>
              <a:buClr>
                <a:srgbClr val="0070C0"/>
              </a:buClr>
              <a:buFont typeface="Arial" panose="020B0604020202020204" pitchFamily="34" charset="0"/>
              <a:buChar char="•"/>
            </a:pPr>
            <a:r>
              <a:rPr lang="en-US" sz="2800" dirty="0">
                <a:latin typeface="Times New Roman" charset="0"/>
                <a:ea typeface="Times New Roman" charset="0"/>
                <a:cs typeface="Times New Roman" charset="0"/>
              </a:rPr>
              <a:t>Each program 51% or more distance or correspondence education</a:t>
            </a:r>
          </a:p>
          <a:p>
            <a:pPr lvl="1">
              <a:lnSpc>
                <a:spcPct val="110000"/>
              </a:lnSpc>
              <a:spcBef>
                <a:spcPts val="600"/>
              </a:spcBef>
              <a:buClr>
                <a:srgbClr val="0070C0"/>
              </a:buClr>
              <a:buFont typeface="Arial" panose="020B0604020202020204" pitchFamily="34" charset="0"/>
              <a:buChar char="•"/>
            </a:pPr>
            <a:r>
              <a:rPr lang="en-US" sz="2800" dirty="0">
                <a:latin typeface="Times New Roman" charset="0"/>
                <a:ea typeface="Times New Roman" charset="0"/>
                <a:cs typeface="Times New Roman" charset="0"/>
              </a:rPr>
              <a:t>Degree and/or non-degree granting post secondary institutions</a:t>
            </a:r>
          </a:p>
          <a:p>
            <a:pPr lvl="1">
              <a:lnSpc>
                <a:spcPct val="110000"/>
              </a:lnSpc>
              <a:spcBef>
                <a:spcPts val="600"/>
              </a:spcBef>
              <a:buClr>
                <a:srgbClr val="0070C0"/>
              </a:buClr>
              <a:buFont typeface="Arial" panose="020B0604020202020204" pitchFamily="34" charset="0"/>
              <a:buChar char="•"/>
            </a:pPr>
            <a:endParaRPr lang="en-US" sz="3200" dirty="0">
              <a:latin typeface="Times New Roman" charset="0"/>
              <a:ea typeface="Times New Roman" charset="0"/>
              <a:cs typeface="Times New Roman" charset="0"/>
            </a:endParaRPr>
          </a:p>
          <a:p>
            <a:pPr>
              <a:lnSpc>
                <a:spcPct val="110000"/>
              </a:lnSpc>
              <a:spcBef>
                <a:spcPts val="600"/>
              </a:spcBef>
              <a:buClr>
                <a:srgbClr val="0070C0"/>
              </a:buClr>
              <a:buFont typeface="Arial" panose="020B0604020202020204" pitchFamily="34" charset="0"/>
              <a:buChar char="•"/>
            </a:pPr>
            <a:r>
              <a:rPr lang="en-US" sz="3200" dirty="0">
                <a:latin typeface="Times New Roman" charset="0"/>
                <a:ea typeface="Times New Roman" charset="0"/>
                <a:cs typeface="Times New Roman" charset="0"/>
              </a:rPr>
              <a:t>Website: </a:t>
            </a:r>
            <a:r>
              <a:rPr lang="en-US" sz="3200" dirty="0">
                <a:latin typeface="Times New Roman" charset="0"/>
                <a:ea typeface="Times New Roman" charset="0"/>
                <a:cs typeface="Times New Roman" charset="0"/>
                <a:hlinkClick r:id="rId2"/>
              </a:rPr>
              <a:t>https://www.deac.org</a:t>
            </a:r>
            <a:endParaRPr lang="en-US" sz="3200" dirty="0">
              <a:latin typeface="Times New Roman" charset="0"/>
              <a:ea typeface="Times New Roman" charset="0"/>
              <a:cs typeface="Times New Roman" charset="0"/>
            </a:endParaRPr>
          </a:p>
          <a:p>
            <a:pPr>
              <a:lnSpc>
                <a:spcPct val="110000"/>
              </a:lnSpc>
              <a:spcBef>
                <a:spcPts val="600"/>
              </a:spcBef>
              <a:buClr>
                <a:srgbClr val="0070C0"/>
              </a:buClr>
              <a:buFont typeface="Arial" panose="020B0604020202020204" pitchFamily="34" charset="0"/>
              <a:buChar char="•"/>
            </a:pPr>
            <a:endParaRPr lang="en-US" sz="3200" dirty="0">
              <a:latin typeface="Times New Roman" charset="0"/>
              <a:ea typeface="Times New Roman" charset="0"/>
              <a:cs typeface="Times New Roman" charset="0"/>
            </a:endParaRPr>
          </a:p>
        </p:txBody>
      </p:sp>
      <p:sp>
        <p:nvSpPr>
          <p:cNvPr id="4" name="Footer Placeholder 3">
            <a:extLst>
              <a:ext uri="{FF2B5EF4-FFF2-40B4-BE49-F238E27FC236}">
                <a16:creationId xmlns:a16="http://schemas.microsoft.com/office/drawing/2014/main" id="{3A99DD89-733F-4BC3-B599-71E7874740C8}"/>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3536510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Programmatic Accreditation</a:t>
            </a:r>
          </a:p>
        </p:txBody>
      </p:sp>
      <p:sp>
        <p:nvSpPr>
          <p:cNvPr id="3" name="Content Placeholder 2"/>
          <p:cNvSpPr>
            <a:spLocks noGrp="1"/>
          </p:cNvSpPr>
          <p:nvPr>
            <p:ph idx="1"/>
          </p:nvPr>
        </p:nvSpPr>
        <p:spPr>
          <a:xfrm>
            <a:off x="424543" y="1690688"/>
            <a:ext cx="11355081" cy="4871477"/>
          </a:xfrm>
        </p:spPr>
        <p:txBody>
          <a:bodyPr>
            <a:noAutofit/>
          </a:bodyPr>
          <a:lstStyle/>
          <a:p>
            <a:pPr lvl="0">
              <a:buClr>
                <a:srgbClr val="0070C0"/>
              </a:buClr>
            </a:pPr>
            <a:r>
              <a:rPr lang="en-US" dirty="0">
                <a:latin typeface="Times New Roman" panose="02020603050405020304" pitchFamily="18" charset="0"/>
                <a:cs typeface="Times New Roman" panose="02020603050405020304" pitchFamily="18" charset="0"/>
              </a:rPr>
              <a:t>49 Specialized (Programmatic) Accreditors</a:t>
            </a:r>
          </a:p>
          <a:p>
            <a:pPr lvl="0">
              <a:buClr>
                <a:srgbClr val="0070C0"/>
              </a:buClr>
            </a:pPr>
            <a:r>
              <a:rPr lang="en-US" dirty="0">
                <a:latin typeface="Times New Roman" panose="02020603050405020304" pitchFamily="18" charset="0"/>
                <a:cs typeface="Times New Roman" panose="02020603050405020304" pitchFamily="18" charset="0"/>
              </a:rPr>
              <a:t>Some programmatic accreditors may be recognized for the accreditation of freestanding, single purpose institutions in addition to the accreditation of specialized programs at larger institutions.</a:t>
            </a:r>
          </a:p>
          <a:p>
            <a:pPr lvl="0">
              <a:buClr>
                <a:srgbClr val="0070C0"/>
              </a:buClr>
            </a:pPr>
            <a:r>
              <a:rPr lang="en-US" dirty="0">
                <a:latin typeface="Times New Roman" panose="02020603050405020304" pitchFamily="18" charset="0"/>
                <a:cs typeface="Times New Roman" panose="02020603050405020304" pitchFamily="18" charset="0"/>
              </a:rPr>
              <a:t>Examples: </a:t>
            </a:r>
          </a:p>
          <a:p>
            <a:pPr lvl="1">
              <a:buClr>
                <a:srgbClr val="0070C0"/>
              </a:buClr>
            </a:pPr>
            <a:r>
              <a:rPr lang="en-US" dirty="0">
                <a:latin typeface="Times New Roman" panose="02020603050405020304" pitchFamily="18" charset="0"/>
                <a:cs typeface="Times New Roman" panose="02020603050405020304" pitchFamily="18" charset="0"/>
              </a:rPr>
              <a:t>Commission on Accreditation in Physical Therapy Education (COPTE)</a:t>
            </a:r>
          </a:p>
          <a:p>
            <a:pPr lvl="1">
              <a:buClr>
                <a:srgbClr val="0070C0"/>
              </a:buClr>
            </a:pPr>
            <a:r>
              <a:rPr lang="en-US" dirty="0">
                <a:latin typeface="Times New Roman" panose="02020603050405020304" pitchFamily="18" charset="0"/>
                <a:cs typeface="Times New Roman" panose="02020603050405020304" pitchFamily="18" charset="0"/>
              </a:rPr>
              <a:t>Commission on Dental Accreditation (CODA)</a:t>
            </a:r>
          </a:p>
          <a:p>
            <a:pPr lvl="1">
              <a:buClr>
                <a:srgbClr val="0070C0"/>
              </a:buClr>
            </a:pPr>
            <a:r>
              <a:rPr lang="en-US" dirty="0">
                <a:latin typeface="Times New Roman" panose="02020603050405020304" pitchFamily="18" charset="0"/>
                <a:cs typeface="Times New Roman" panose="02020603050405020304" pitchFamily="18" charset="0"/>
              </a:rPr>
              <a:t>Accreditation Council for Occupational Therapy Education (ACOTE)</a:t>
            </a:r>
          </a:p>
          <a:p>
            <a:pPr lvl="1">
              <a:buClr>
                <a:srgbClr val="0070C0"/>
              </a:buClr>
            </a:pPr>
            <a:r>
              <a:rPr lang="en-US" dirty="0">
                <a:latin typeface="Times New Roman" panose="02020603050405020304" pitchFamily="18" charset="0"/>
                <a:cs typeface="Times New Roman" panose="02020603050405020304" pitchFamily="18" charset="0"/>
              </a:rPr>
              <a:t>American Board of Funeral Service Education (ABFSE)</a:t>
            </a:r>
          </a:p>
          <a:p>
            <a:pPr lvl="1">
              <a:buClr>
                <a:srgbClr val="0070C0"/>
              </a:buClr>
            </a:pPr>
            <a:r>
              <a:rPr lang="en-US" dirty="0">
                <a:latin typeface="Times New Roman" panose="02020603050405020304" pitchFamily="18" charset="0"/>
                <a:cs typeface="Times New Roman" panose="02020603050405020304" pitchFamily="18" charset="0"/>
              </a:rPr>
              <a:t>And more…</a:t>
            </a:r>
          </a:p>
        </p:txBody>
      </p:sp>
      <p:sp>
        <p:nvSpPr>
          <p:cNvPr id="4" name="Footer Placeholder 3">
            <a:extLst>
              <a:ext uri="{FF2B5EF4-FFF2-40B4-BE49-F238E27FC236}">
                <a16:creationId xmlns:a16="http://schemas.microsoft.com/office/drawing/2014/main" id="{C4621782-ED96-4ECE-81FF-52710075F39E}"/>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66730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Initial Accreditation</a:t>
            </a:r>
          </a:p>
        </p:txBody>
      </p:sp>
      <p:sp>
        <p:nvSpPr>
          <p:cNvPr id="3" name="Content Placeholder 2"/>
          <p:cNvSpPr>
            <a:spLocks noGrp="1"/>
          </p:cNvSpPr>
          <p:nvPr>
            <p:ph idx="1"/>
          </p:nvPr>
        </p:nvSpPr>
        <p:spPr>
          <a:xfrm>
            <a:off x="555171" y="1420586"/>
            <a:ext cx="11224453" cy="5437414"/>
          </a:xfrm>
        </p:spPr>
        <p:txBody>
          <a:bodyPr>
            <a:noAutofit/>
          </a:bodyPr>
          <a:lstStyle/>
          <a:p>
            <a:pPr marL="0" lvl="0" indent="0" algn="ctr">
              <a:buClr>
                <a:srgbClr val="0070C0"/>
              </a:buClr>
              <a:buNone/>
            </a:pPr>
            <a:r>
              <a:rPr lang="en-US" b="1" dirty="0">
                <a:solidFill>
                  <a:srgbClr val="0070C0"/>
                </a:solidFill>
                <a:latin typeface="Times New Roman" panose="02020603050405020304" pitchFamily="18" charset="0"/>
                <a:cs typeface="Times New Roman" panose="02020603050405020304" pitchFamily="18" charset="0"/>
              </a:rPr>
              <a:t>How long does it take for a new college to become accredited?</a:t>
            </a:r>
          </a:p>
          <a:p>
            <a:pPr marL="0" lvl="0" indent="0">
              <a:buClr>
                <a:srgbClr val="0070C0"/>
              </a:buClr>
              <a:buNone/>
            </a:pPr>
            <a:r>
              <a:rPr lang="en-US" dirty="0">
                <a:latin typeface="Times New Roman" panose="02020603050405020304" pitchFamily="18" charset="0"/>
                <a:cs typeface="Times New Roman" panose="02020603050405020304" pitchFamily="18" charset="0"/>
              </a:rPr>
              <a:t>Eligibility Requirements:</a:t>
            </a:r>
          </a:p>
          <a:p>
            <a:pPr>
              <a:buClr>
                <a:srgbClr val="0070C0"/>
              </a:buClr>
            </a:pPr>
            <a:r>
              <a:rPr lang="en-US" dirty="0">
                <a:latin typeface="Times New Roman" panose="02020603050405020304" pitchFamily="18" charset="0"/>
                <a:cs typeface="Times New Roman" panose="02020603050405020304" pitchFamily="18" charset="0"/>
              </a:rPr>
              <a:t>ACCJC:</a:t>
            </a:r>
          </a:p>
          <a:p>
            <a:pPr lvl="1">
              <a:buClr>
                <a:srgbClr val="0070C0"/>
              </a:buClr>
            </a:pPr>
            <a:r>
              <a:rPr lang="en-US" dirty="0">
                <a:latin typeface="Times New Roman" panose="02020603050405020304" pitchFamily="18" charset="0"/>
                <a:cs typeface="Times New Roman" panose="02020603050405020304" pitchFamily="18" charset="0"/>
              </a:rPr>
              <a:t>For example: The institution is operational with students actively pursuing its degree programs.</a:t>
            </a:r>
          </a:p>
          <a:p>
            <a:pPr lvl="1">
              <a:buClr>
                <a:srgbClr val="0070C0"/>
              </a:buClr>
            </a:pPr>
            <a:r>
              <a:rPr lang="en-US" dirty="0">
                <a:latin typeface="Times New Roman" panose="02020603050405020304" pitchFamily="18" charset="0"/>
                <a:cs typeface="Times New Roman" panose="02020603050405020304" pitchFamily="18" charset="0"/>
              </a:rPr>
              <a:t>Eligibility status can last up to three years to attain Candidacy Status</a:t>
            </a:r>
          </a:p>
          <a:p>
            <a:pPr>
              <a:buClr>
                <a:srgbClr val="0070C0"/>
              </a:buClr>
            </a:pPr>
            <a:r>
              <a:rPr lang="en-US" dirty="0">
                <a:latin typeface="Times New Roman" panose="02020603050405020304" pitchFamily="18" charset="0"/>
                <a:cs typeface="Times New Roman" panose="02020603050405020304" pitchFamily="18" charset="0"/>
              </a:rPr>
              <a:t>DEAC:</a:t>
            </a:r>
            <a:endParaRPr lang="en-US" sz="2000" dirty="0">
              <a:latin typeface="Times New Roman" panose="02020603050405020304" pitchFamily="18" charset="0"/>
              <a:cs typeface="Times New Roman" panose="02020603050405020304" pitchFamily="18" charset="0"/>
            </a:endParaRPr>
          </a:p>
          <a:p>
            <a:pPr lvl="1">
              <a:buClr>
                <a:srgbClr val="0070C0"/>
              </a:buClr>
            </a:pPr>
            <a:r>
              <a:rPr lang="en-US" dirty="0">
                <a:latin typeface="Times New Roman" panose="02020603050405020304" pitchFamily="18" charset="0"/>
                <a:cs typeface="Times New Roman" panose="02020603050405020304" pitchFamily="18" charset="0"/>
              </a:rPr>
              <a:t>For example: At the time of initial application, the institution must have been enrolling students in current programs for two consecutive years under the present ownership. </a:t>
            </a:r>
          </a:p>
          <a:p>
            <a:pPr marL="0" lvl="0" indent="0">
              <a:buClr>
                <a:srgbClr val="0070C0"/>
              </a:buClr>
              <a:buNone/>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F7B3078D-18F7-41D1-87F8-7F5CE9DF174D}"/>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1908276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786" y="540369"/>
            <a:ext cx="10515600" cy="1047750"/>
          </a:xfrm>
        </p:spPr>
        <p:txBody>
          <a:bodyPr>
            <a:normAutofit/>
          </a:bodyPr>
          <a:lstStyle/>
          <a:p>
            <a:r>
              <a:rPr lang="en-US" sz="5400" b="1" dirty="0">
                <a:solidFill>
                  <a:srgbClr val="0070C0"/>
                </a:solidFill>
              </a:rPr>
              <a:t>Changes taking place</a:t>
            </a:r>
            <a:r>
              <a:rPr lang="mr-IN" sz="5400" b="1" dirty="0">
                <a:solidFill>
                  <a:srgbClr val="0070C0"/>
                </a:solidFill>
              </a:rPr>
              <a:t>…</a:t>
            </a:r>
            <a:endParaRPr lang="en-US" sz="5400" b="1" dirty="0">
              <a:solidFill>
                <a:srgbClr val="0070C0"/>
              </a:solidFill>
            </a:endParaRPr>
          </a:p>
        </p:txBody>
      </p:sp>
      <p:pic>
        <p:nvPicPr>
          <p:cNvPr id="4" name="Picture 3"/>
          <p:cNvPicPr>
            <a:picLocks noChangeAspect="1"/>
          </p:cNvPicPr>
          <p:nvPr/>
        </p:nvPicPr>
        <p:blipFill>
          <a:blip r:embed="rId2"/>
          <a:stretch>
            <a:fillRect/>
          </a:stretch>
        </p:blipFill>
        <p:spPr>
          <a:xfrm>
            <a:off x="6729413" y="1797435"/>
            <a:ext cx="5149717" cy="2298981"/>
          </a:xfrm>
          <a:prstGeom prst="rect">
            <a:avLst/>
          </a:prstGeom>
        </p:spPr>
      </p:pic>
      <p:pic>
        <p:nvPicPr>
          <p:cNvPr id="5" name="Picture 4"/>
          <p:cNvPicPr>
            <a:picLocks noChangeAspect="1"/>
          </p:cNvPicPr>
          <p:nvPr/>
        </p:nvPicPr>
        <p:blipFill>
          <a:blip r:embed="rId3"/>
          <a:stretch>
            <a:fillRect/>
          </a:stretch>
        </p:blipFill>
        <p:spPr>
          <a:xfrm>
            <a:off x="717550" y="2443163"/>
            <a:ext cx="5700581" cy="3828128"/>
          </a:xfrm>
          <a:prstGeom prst="rect">
            <a:avLst/>
          </a:prstGeom>
        </p:spPr>
      </p:pic>
      <p:sp>
        <p:nvSpPr>
          <p:cNvPr id="3" name="Footer Placeholder 2">
            <a:extLst>
              <a:ext uri="{FF2B5EF4-FFF2-40B4-BE49-F238E27FC236}">
                <a16:creationId xmlns:a16="http://schemas.microsoft.com/office/drawing/2014/main" id="{4ACF6DB4-E5A1-47EF-8983-CA42EF480653}"/>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530005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Changes in ACCJC</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838200" y="1943099"/>
            <a:ext cx="10363200" cy="4700589"/>
          </a:xfrm>
        </p:spPr>
        <p:txBody>
          <a:bodyPr>
            <a:normAutofit/>
          </a:bodyPr>
          <a:lstStyle/>
          <a:p>
            <a:pPr marL="182880" indent="-285750">
              <a:lnSpc>
                <a:spcPct val="100000"/>
              </a:lnSpc>
              <a:spcBef>
                <a:spcPts val="0"/>
              </a:spcBef>
              <a:buClr>
                <a:srgbClr val="0070C0"/>
              </a:buClr>
              <a:buFont typeface="Arial" charset="0"/>
              <a:buChar char="•"/>
            </a:pPr>
            <a:r>
              <a:rPr lang="en-US" sz="3200" dirty="0">
                <a:latin typeface="Times New Roman" charset="0"/>
                <a:ea typeface="Times New Roman" charset="0"/>
                <a:cs typeface="Times New Roman" charset="0"/>
              </a:rPr>
              <a:t>We have been heard!</a:t>
            </a:r>
          </a:p>
          <a:p>
            <a:pPr marL="182880" indent="-285750">
              <a:lnSpc>
                <a:spcPct val="100000"/>
              </a:lnSpc>
              <a:spcBef>
                <a:spcPts val="0"/>
              </a:spcBef>
              <a:buClr>
                <a:srgbClr val="0070C0"/>
              </a:buClr>
              <a:buFont typeface="Arial" charset="0"/>
              <a:buChar char="•"/>
            </a:pPr>
            <a:r>
              <a:rPr lang="en-US" sz="3200" dirty="0">
                <a:latin typeface="Times New Roman" charset="0"/>
                <a:ea typeface="Times New Roman" charset="0"/>
                <a:cs typeface="Times New Roman" charset="0"/>
              </a:rPr>
              <a:t>4 CCCCO Task Forces</a:t>
            </a:r>
          </a:p>
          <a:p>
            <a:pPr marL="640080" lvl="1" indent="-285750">
              <a:lnSpc>
                <a:spcPct val="100000"/>
              </a:lnSpc>
              <a:spcBef>
                <a:spcPts val="0"/>
              </a:spcBef>
              <a:buClr>
                <a:srgbClr val="0070C0"/>
              </a:buClr>
              <a:buFont typeface="Arial" charset="0"/>
              <a:buChar char="•"/>
            </a:pPr>
            <a:r>
              <a:rPr lang="en-US" sz="2800" dirty="0">
                <a:latin typeface="Times New Roman" charset="0"/>
                <a:ea typeface="Times New Roman" charset="0"/>
                <a:cs typeface="Times New Roman" charset="0"/>
              </a:rPr>
              <a:t>Taskforce in 2010 – limited success</a:t>
            </a:r>
          </a:p>
          <a:p>
            <a:pPr marL="640080" lvl="1" indent="-285750">
              <a:lnSpc>
                <a:spcPct val="100000"/>
              </a:lnSpc>
              <a:spcBef>
                <a:spcPts val="0"/>
              </a:spcBef>
              <a:buClr>
                <a:srgbClr val="0070C0"/>
              </a:buClr>
              <a:buFont typeface="Arial" charset="0"/>
              <a:buChar char="•"/>
            </a:pPr>
            <a:r>
              <a:rPr lang="en-US" sz="2800" dirty="0">
                <a:latin typeface="Times New Roman" charset="0"/>
                <a:ea typeface="Times New Roman" charset="0"/>
                <a:cs typeface="Times New Roman" charset="0"/>
              </a:rPr>
              <a:t>Taskforce 2.0 in 2013 – report not sent</a:t>
            </a:r>
          </a:p>
          <a:p>
            <a:pPr marL="640080" lvl="1" indent="-285750">
              <a:lnSpc>
                <a:spcPct val="100000"/>
              </a:lnSpc>
              <a:spcBef>
                <a:spcPts val="0"/>
              </a:spcBef>
              <a:buClr>
                <a:srgbClr val="0070C0"/>
              </a:buClr>
              <a:buFont typeface="Arial" charset="0"/>
              <a:buChar char="•"/>
            </a:pPr>
            <a:r>
              <a:rPr lang="en-US" sz="2800" dirty="0">
                <a:latin typeface="Times New Roman" charset="0"/>
                <a:ea typeface="Times New Roman" charset="0"/>
                <a:cs typeface="Times New Roman" charset="0"/>
              </a:rPr>
              <a:t>Taskforce 3.0 in 2015 – CEO Board takes stronger role</a:t>
            </a:r>
          </a:p>
          <a:p>
            <a:pPr marL="640080" lvl="1" indent="-285750">
              <a:lnSpc>
                <a:spcPct val="100000"/>
              </a:lnSpc>
              <a:spcBef>
                <a:spcPts val="0"/>
              </a:spcBef>
              <a:buClr>
                <a:srgbClr val="0070C0"/>
              </a:buClr>
              <a:buFont typeface="Arial" charset="0"/>
              <a:buChar char="•"/>
            </a:pPr>
            <a:r>
              <a:rPr lang="en-US" sz="2800" dirty="0">
                <a:latin typeface="Times New Roman" charset="0"/>
                <a:ea typeface="Times New Roman" charset="0"/>
                <a:cs typeface="Times New Roman" charset="0"/>
              </a:rPr>
              <a:t>Taskforce 4.0 in 2016 – 2 workgroups were formed, major recommendations</a:t>
            </a:r>
          </a:p>
          <a:p>
            <a:pPr marL="182880" indent="-285750">
              <a:lnSpc>
                <a:spcPct val="100000"/>
              </a:lnSpc>
              <a:spcBef>
                <a:spcPts val="0"/>
              </a:spcBef>
              <a:buClr>
                <a:srgbClr val="0070C0"/>
              </a:buClr>
              <a:buFont typeface="Arial" charset="0"/>
              <a:buChar char="•"/>
            </a:pPr>
            <a:r>
              <a:rPr lang="en-US" sz="3200" dirty="0">
                <a:latin typeface="Times New Roman" charset="0"/>
                <a:ea typeface="Times New Roman" charset="0"/>
                <a:cs typeface="Times New Roman" charset="0"/>
              </a:rPr>
              <a:t>Recommendations – all considered, most addressed or in progress</a:t>
            </a:r>
          </a:p>
          <a:p>
            <a:pPr marL="0" indent="0">
              <a:lnSpc>
                <a:spcPct val="100000"/>
              </a:lnSpc>
              <a:spcBef>
                <a:spcPts val="0"/>
              </a:spcBef>
              <a:buClr>
                <a:srgbClr val="0070C0"/>
              </a:buClr>
              <a:buNone/>
            </a:pPr>
            <a:endParaRPr lang="en-US" dirty="0">
              <a:latin typeface="Times New Roman" charset="0"/>
              <a:ea typeface="Times New Roman" charset="0"/>
              <a:cs typeface="Times New Roman" charset="0"/>
            </a:endParaRPr>
          </a:p>
          <a:p>
            <a:pPr marL="182880" lvl="0">
              <a:lnSpc>
                <a:spcPct val="100000"/>
              </a:lnSpc>
              <a:spcBef>
                <a:spcPts val="0"/>
              </a:spcBef>
              <a:buClr>
                <a:srgbClr val="0070C0"/>
              </a:buClr>
              <a:defRPr/>
            </a:pPr>
            <a:endParaRPr lang="en-US" dirty="0">
              <a:latin typeface="Times New Roman" charset="0"/>
              <a:ea typeface="Times New Roman" charset="0"/>
              <a:cs typeface="Times New Roman" charset="0"/>
            </a:endParaRPr>
          </a:p>
          <a:p>
            <a:pPr marL="182880">
              <a:lnSpc>
                <a:spcPct val="100000"/>
              </a:lnSpc>
              <a:spcBef>
                <a:spcPts val="0"/>
              </a:spcBef>
            </a:pPr>
            <a:endParaRPr lang="en-US" dirty="0"/>
          </a:p>
        </p:txBody>
      </p:sp>
      <p:sp>
        <p:nvSpPr>
          <p:cNvPr id="3" name="Footer Placeholder 2">
            <a:extLst>
              <a:ext uri="{FF2B5EF4-FFF2-40B4-BE49-F238E27FC236}">
                <a16:creationId xmlns:a16="http://schemas.microsoft.com/office/drawing/2014/main" id="{2F45AB0C-44E3-4BA2-B66F-FD24C42E595C}"/>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2804897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Changes in ACCJC</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838200" y="1943099"/>
            <a:ext cx="10363200" cy="4700589"/>
          </a:xfrm>
        </p:spPr>
        <p:txBody>
          <a:bodyPr>
            <a:normAutofit/>
          </a:bodyPr>
          <a:lstStyle/>
          <a:p>
            <a:pPr marL="182880" indent="-285750">
              <a:lnSpc>
                <a:spcPct val="100000"/>
              </a:lnSpc>
              <a:spcBef>
                <a:spcPts val="0"/>
              </a:spcBef>
              <a:buClr>
                <a:srgbClr val="0070C0"/>
              </a:buClr>
              <a:buFont typeface="Arial" charset="0"/>
              <a:buChar char="•"/>
            </a:pPr>
            <a:r>
              <a:rPr lang="en-US" sz="3600" dirty="0">
                <a:latin typeface="Times New Roman" charset="0"/>
                <a:ea typeface="Times New Roman" charset="0"/>
                <a:cs typeface="Times New Roman" charset="0"/>
              </a:rPr>
              <a:t>ASCCC Resolutions </a:t>
            </a:r>
          </a:p>
          <a:p>
            <a:pPr marL="640080" lvl="1" indent="-285750">
              <a:lnSpc>
                <a:spcPct val="100000"/>
              </a:lnSpc>
              <a:spcBef>
                <a:spcPts val="0"/>
              </a:spcBef>
              <a:buClr>
                <a:srgbClr val="0070C0"/>
              </a:buClr>
              <a:buFont typeface="Arial" charset="0"/>
              <a:buChar char="•"/>
            </a:pPr>
            <a:r>
              <a:rPr lang="en-US" sz="3200" dirty="0">
                <a:latin typeface="Times New Roman" charset="0"/>
                <a:ea typeface="Times New Roman" charset="0"/>
                <a:cs typeface="Times New Roman" charset="0"/>
              </a:rPr>
              <a:t>9.02 Fall 2015 (Baccalaureate Degrees and Upper Division Units)</a:t>
            </a:r>
          </a:p>
          <a:p>
            <a:pPr marL="640080" lvl="1" indent="-285750">
              <a:lnSpc>
                <a:spcPct val="100000"/>
              </a:lnSpc>
              <a:spcBef>
                <a:spcPts val="0"/>
              </a:spcBef>
              <a:buClr>
                <a:srgbClr val="0070C0"/>
              </a:buClr>
              <a:buFont typeface="Arial" charset="0"/>
              <a:buChar char="•"/>
            </a:pPr>
            <a:r>
              <a:rPr lang="en-US" sz="3200" dirty="0">
                <a:latin typeface="Times New Roman" charset="0"/>
                <a:ea typeface="Times New Roman" charset="0"/>
                <a:cs typeface="Times New Roman" charset="0"/>
              </a:rPr>
              <a:t>10.01 Fall 2015 (Baccalaureate Degree and Minimum Qualifications)</a:t>
            </a:r>
          </a:p>
          <a:p>
            <a:pPr marL="640080" lvl="1" indent="-285750">
              <a:lnSpc>
                <a:spcPct val="100000"/>
              </a:lnSpc>
              <a:spcBef>
                <a:spcPts val="0"/>
              </a:spcBef>
              <a:buClr>
                <a:srgbClr val="0070C0"/>
              </a:buClr>
              <a:buFont typeface="Arial" charset="0"/>
              <a:buChar char="•"/>
            </a:pPr>
            <a:r>
              <a:rPr lang="en-US" sz="3200" dirty="0">
                <a:latin typeface="Times New Roman" charset="0"/>
                <a:ea typeface="Times New Roman" charset="0"/>
                <a:cs typeface="Times New Roman" charset="0"/>
              </a:rPr>
              <a:t>2.01 Fall 2017 (Specifically engages ACCJC on Baccalaureate Degrees and Upper Division Units)</a:t>
            </a:r>
          </a:p>
          <a:p>
            <a:pPr marL="182880" indent="-285750">
              <a:lnSpc>
                <a:spcPct val="100000"/>
              </a:lnSpc>
              <a:spcBef>
                <a:spcPts val="0"/>
              </a:spcBef>
              <a:buClr>
                <a:srgbClr val="0070C0"/>
              </a:buClr>
              <a:buFont typeface="Arial" charset="0"/>
              <a:buChar char="•"/>
            </a:pPr>
            <a:endParaRPr lang="en-US" dirty="0">
              <a:latin typeface="Times New Roman" charset="0"/>
              <a:ea typeface="Times New Roman" charset="0"/>
              <a:cs typeface="Times New Roman" charset="0"/>
            </a:endParaRPr>
          </a:p>
          <a:p>
            <a:pPr marL="182880" lvl="0">
              <a:lnSpc>
                <a:spcPct val="100000"/>
              </a:lnSpc>
              <a:spcBef>
                <a:spcPts val="0"/>
              </a:spcBef>
              <a:buClr>
                <a:srgbClr val="0070C0"/>
              </a:buClr>
              <a:defRPr/>
            </a:pPr>
            <a:endParaRPr lang="en-US" dirty="0">
              <a:latin typeface="Times New Roman" charset="0"/>
              <a:ea typeface="Times New Roman" charset="0"/>
              <a:cs typeface="Times New Roman" charset="0"/>
            </a:endParaRPr>
          </a:p>
          <a:p>
            <a:pPr marL="182880">
              <a:lnSpc>
                <a:spcPct val="100000"/>
              </a:lnSpc>
              <a:spcBef>
                <a:spcPts val="0"/>
              </a:spcBef>
            </a:pPr>
            <a:endParaRPr lang="en-US" dirty="0"/>
          </a:p>
        </p:txBody>
      </p:sp>
      <p:sp>
        <p:nvSpPr>
          <p:cNvPr id="3" name="Footer Placeholder 2">
            <a:extLst>
              <a:ext uri="{FF2B5EF4-FFF2-40B4-BE49-F238E27FC236}">
                <a16:creationId xmlns:a16="http://schemas.microsoft.com/office/drawing/2014/main" id="{2F45AB0C-44E3-4BA2-B66F-FD24C42E595C}"/>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32182479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838200" y="359229"/>
            <a:ext cx="10265229" cy="1240971"/>
          </a:xfrm>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Standard II.A.2</a:t>
            </a:r>
            <a:br>
              <a:rPr lang="en-US" sz="5400" b="1" dirty="0">
                <a:solidFill>
                  <a:srgbClr val="0070C0"/>
                </a:solidFill>
                <a:latin typeface="Times New Roman" charset="0"/>
                <a:ea typeface="Times New Roman" charset="0"/>
                <a:cs typeface="Times New Roman" charset="0"/>
              </a:rPr>
            </a:br>
            <a:r>
              <a:rPr lang="en-US" sz="2700" b="1" dirty="0">
                <a:solidFill>
                  <a:srgbClr val="0070C0"/>
                </a:solidFill>
                <a:latin typeface="Times New Roman" charset="0"/>
                <a:ea typeface="Times New Roman" charset="0"/>
                <a:cs typeface="Times New Roman" charset="0"/>
              </a:rPr>
              <a:t>(prior to January 2018) </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326571" y="1825625"/>
            <a:ext cx="11511643" cy="4787446"/>
          </a:xfrm>
        </p:spPr>
        <p:txBody>
          <a:bodyPr>
            <a:normAutofit fontScale="92500"/>
          </a:bodyPr>
          <a:lstStyle/>
          <a:p>
            <a:pPr marL="0" lvl="0" indent="0">
              <a:lnSpc>
                <a:spcPct val="110000"/>
              </a:lnSpc>
              <a:spcBef>
                <a:spcPts val="600"/>
              </a:spcBef>
              <a:buClr>
                <a:srgbClr val="0070C0"/>
              </a:buClr>
              <a:buNone/>
              <a:defRPr/>
            </a:pPr>
            <a:r>
              <a:rPr lang="en-US" b="1" dirty="0">
                <a:solidFill>
                  <a:srgbClr val="0070C0"/>
                </a:solidFill>
                <a:latin typeface="Times New Roman" charset="0"/>
                <a:ea typeface="Times New Roman" charset="0"/>
                <a:cs typeface="Times New Roman" charset="0"/>
              </a:rPr>
              <a:t>with proposed edits for consideration at January 2018 ACCJC Meeting:</a:t>
            </a:r>
            <a:endParaRPr lang="en-US" b="1" dirty="0">
              <a:latin typeface="Times New Roman" charset="0"/>
              <a:ea typeface="Times New Roman" charset="0"/>
              <a:cs typeface="Times New Roman" charset="0"/>
            </a:endParaRPr>
          </a:p>
          <a:p>
            <a:pPr marL="0" lvl="0" indent="0">
              <a:lnSpc>
                <a:spcPct val="110000"/>
              </a:lnSpc>
              <a:spcBef>
                <a:spcPts val="600"/>
              </a:spcBef>
              <a:buClr>
                <a:srgbClr val="0070C0"/>
              </a:buClr>
              <a:buNone/>
              <a:defRPr/>
            </a:pPr>
            <a:r>
              <a:rPr lang="en-US" b="1" dirty="0">
                <a:latin typeface="Times New Roman" charset="0"/>
                <a:ea typeface="Times New Roman" charset="0"/>
                <a:cs typeface="Times New Roman" charset="0"/>
              </a:rPr>
              <a:t>Standard II.A.2</a:t>
            </a:r>
            <a:r>
              <a:rPr lang="en-US" dirty="0">
                <a:latin typeface="Times New Roman" charset="0"/>
                <a:ea typeface="Times New Roman" charset="0"/>
                <a:cs typeface="Times New Roman" charset="0"/>
              </a:rPr>
              <a:t>. Faculty, including full time, part time, and adjunct faculty, </a:t>
            </a:r>
            <a:r>
              <a:rPr lang="en-US" b="1" u="sng" dirty="0">
                <a:latin typeface="Times New Roman" charset="0"/>
                <a:ea typeface="Times New Roman" charset="0"/>
                <a:cs typeface="Times New Roman" charset="0"/>
              </a:rPr>
              <a:t>regularly engage in</a:t>
            </a:r>
            <a:r>
              <a:rPr lang="en-US" dirty="0">
                <a:latin typeface="Times New Roman" charset="0"/>
                <a:ea typeface="Times New Roman" charset="0"/>
                <a:cs typeface="Times New Roman" charset="0"/>
              </a:rPr>
              <a:t> </a:t>
            </a:r>
            <a:r>
              <a:rPr lang="en-US" dirty="0" err="1">
                <a:latin typeface="Times New Roman" charset="0"/>
                <a:ea typeface="Times New Roman" charset="0"/>
                <a:cs typeface="Times New Roman" charset="0"/>
              </a:rPr>
              <a:t>ensur</a:t>
            </a:r>
            <a:r>
              <a:rPr lang="en-US" b="1" u="sng" dirty="0" err="1">
                <a:latin typeface="Times New Roman" charset="0"/>
                <a:ea typeface="Times New Roman" charset="0"/>
                <a:cs typeface="Times New Roman" charset="0"/>
              </a:rPr>
              <a:t>ing</a:t>
            </a:r>
            <a:r>
              <a:rPr lang="en-US" strike="sngStrike" dirty="0" err="1">
                <a:solidFill>
                  <a:srgbClr val="FF0000"/>
                </a:solidFill>
                <a:latin typeface="Times New Roman" charset="0"/>
                <a:ea typeface="Times New Roman" charset="0"/>
                <a:cs typeface="Times New Roman" charset="0"/>
              </a:rPr>
              <a:t>e</a:t>
            </a:r>
            <a:r>
              <a:rPr lang="en-US" dirty="0">
                <a:latin typeface="Times New Roman" charset="0"/>
                <a:ea typeface="Times New Roman" charset="0"/>
                <a:cs typeface="Times New Roman" charset="0"/>
              </a:rPr>
              <a:t> that the content and methods of instruction meet generally accepted academic and professional standards and expectations. </a:t>
            </a:r>
            <a:r>
              <a:rPr lang="en-US" b="1" u="sng" dirty="0">
                <a:latin typeface="Times New Roman" charset="0"/>
                <a:ea typeface="Times New Roman" charset="0"/>
                <a:cs typeface="Times New Roman" charset="0"/>
              </a:rPr>
              <a:t>In exercising collective ownership over the design and improvement of the learning experience, </a:t>
            </a:r>
            <a:r>
              <a:rPr lang="en-US" b="1" u="sng" dirty="0" err="1">
                <a:latin typeface="Times New Roman" charset="0"/>
                <a:ea typeface="Times New Roman" charset="0"/>
                <a:cs typeface="Times New Roman" charset="0"/>
              </a:rPr>
              <a:t>f</a:t>
            </a:r>
            <a:r>
              <a:rPr lang="en-US" strike="sngStrike" dirty="0" err="1">
                <a:solidFill>
                  <a:srgbClr val="FF0000"/>
                </a:solidFill>
                <a:latin typeface="Times New Roman" charset="0"/>
                <a:ea typeface="Times New Roman" charset="0"/>
                <a:cs typeface="Times New Roman" charset="0"/>
              </a:rPr>
              <a:t>F</a:t>
            </a:r>
            <a:r>
              <a:rPr lang="en-US" dirty="0" err="1">
                <a:latin typeface="Times New Roman" charset="0"/>
                <a:ea typeface="Times New Roman" charset="0"/>
                <a:cs typeface="Times New Roman" charset="0"/>
              </a:rPr>
              <a:t>aculty</a:t>
            </a:r>
            <a:r>
              <a:rPr lang="en-US" dirty="0">
                <a:solidFill>
                  <a:srgbClr val="FF0000"/>
                </a:solidFill>
                <a:latin typeface="Times New Roman" charset="0"/>
                <a:ea typeface="Times New Roman" charset="0"/>
                <a:cs typeface="Times New Roman" charset="0"/>
              </a:rPr>
              <a:t> </a:t>
            </a:r>
            <a:r>
              <a:rPr lang="en-US" strike="sngStrike" dirty="0">
                <a:solidFill>
                  <a:srgbClr val="FF0000"/>
                </a:solidFill>
                <a:latin typeface="Times New Roman" charset="0"/>
                <a:ea typeface="Times New Roman" charset="0"/>
                <a:cs typeface="Times New Roman" charset="0"/>
              </a:rPr>
              <a:t>and others responsible act to</a:t>
            </a:r>
            <a:r>
              <a:rPr lang="en-US" dirty="0">
                <a:latin typeface="Times New Roman" charset="0"/>
                <a:ea typeface="Times New Roman" charset="0"/>
                <a:cs typeface="Times New Roman" charset="0"/>
              </a:rPr>
              <a:t> </a:t>
            </a:r>
            <a:r>
              <a:rPr lang="en-US" b="1" u="sng" dirty="0">
                <a:latin typeface="Times New Roman" charset="0"/>
                <a:ea typeface="Times New Roman" charset="0"/>
                <a:cs typeface="Times New Roman" charset="0"/>
              </a:rPr>
              <a:t>conduct systematic and inclusive program review, using student achievement data, in order to</a:t>
            </a:r>
            <a:r>
              <a:rPr lang="en-US" dirty="0">
                <a:latin typeface="Times New Roman" charset="0"/>
                <a:ea typeface="Times New Roman" charset="0"/>
                <a:cs typeface="Times New Roman" charset="0"/>
              </a:rPr>
              <a:t> continuously improve instructional courses and</a:t>
            </a:r>
            <a:r>
              <a:rPr lang="en-US" strike="sngStrike"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programs</a:t>
            </a:r>
            <a:r>
              <a:rPr lang="en-US" dirty="0">
                <a:solidFill>
                  <a:srgbClr val="FF0000"/>
                </a:solidFill>
                <a:latin typeface="Times New Roman" charset="0"/>
                <a:ea typeface="Times New Roman" charset="0"/>
                <a:cs typeface="Times New Roman" charset="0"/>
              </a:rPr>
              <a:t> </a:t>
            </a:r>
            <a:r>
              <a:rPr lang="en-US" strike="sngStrike" dirty="0">
                <a:solidFill>
                  <a:srgbClr val="FF0000"/>
                </a:solidFill>
                <a:latin typeface="Times New Roman" charset="0"/>
                <a:ea typeface="Times New Roman" charset="0"/>
                <a:cs typeface="Times New Roman" charset="0"/>
              </a:rPr>
              <a:t>and directly related services through systematic evaluation to assure</a:t>
            </a:r>
            <a:r>
              <a:rPr lang="en-US" dirty="0">
                <a:latin typeface="Times New Roman" charset="0"/>
                <a:ea typeface="Times New Roman" charset="0"/>
                <a:cs typeface="Times New Roman" charset="0"/>
              </a:rPr>
              <a:t> </a:t>
            </a:r>
            <a:r>
              <a:rPr lang="en-US" b="1" u="sng" dirty="0">
                <a:latin typeface="Times New Roman" charset="0"/>
                <a:ea typeface="Times New Roman" charset="0"/>
                <a:cs typeface="Times New Roman" charset="0"/>
              </a:rPr>
              <a:t>thereby ensuring program</a:t>
            </a:r>
            <a:r>
              <a:rPr lang="en-US" dirty="0">
                <a:latin typeface="Times New Roman" charset="0"/>
                <a:ea typeface="Times New Roman" charset="0"/>
                <a:cs typeface="Times New Roman" charset="0"/>
              </a:rPr>
              <a:t> currency, </a:t>
            </a:r>
            <a:r>
              <a:rPr lang="en-US" dirty="0" err="1">
                <a:latin typeface="Times New Roman" charset="0"/>
                <a:ea typeface="Times New Roman" charset="0"/>
                <a:cs typeface="Times New Roman" charset="0"/>
              </a:rPr>
              <a:t>improv</a:t>
            </a:r>
            <a:r>
              <a:rPr lang="en-US" b="1" u="sng" dirty="0" err="1">
                <a:latin typeface="Times New Roman" charset="0"/>
                <a:ea typeface="Times New Roman" charset="0"/>
                <a:cs typeface="Times New Roman" charset="0"/>
              </a:rPr>
              <a:t>ing</a:t>
            </a:r>
            <a:r>
              <a:rPr lang="en-US" strike="sngStrike" dirty="0" err="1">
                <a:solidFill>
                  <a:srgbClr val="FF0000"/>
                </a:solidFill>
                <a:latin typeface="Times New Roman" charset="0"/>
                <a:ea typeface="Times New Roman" charset="0"/>
                <a:cs typeface="Times New Roman" charset="0"/>
              </a:rPr>
              <a:t>e</a:t>
            </a:r>
            <a:r>
              <a:rPr lang="en-US" dirty="0">
                <a:latin typeface="Times New Roman" charset="0"/>
                <a:ea typeface="Times New Roman" charset="0"/>
                <a:cs typeface="Times New Roman" charset="0"/>
              </a:rPr>
              <a:t> teaching and learning strategies, and </a:t>
            </a:r>
            <a:r>
              <a:rPr lang="en-US" dirty="0" err="1">
                <a:latin typeface="Times New Roman" charset="0"/>
                <a:ea typeface="Times New Roman" charset="0"/>
                <a:cs typeface="Times New Roman" charset="0"/>
              </a:rPr>
              <a:t>promot</a:t>
            </a:r>
            <a:r>
              <a:rPr lang="en-US" b="1" u="sng" dirty="0" err="1">
                <a:latin typeface="Times New Roman" charset="0"/>
                <a:ea typeface="Times New Roman" charset="0"/>
                <a:cs typeface="Times New Roman" charset="0"/>
              </a:rPr>
              <a:t>ing</a:t>
            </a:r>
            <a:r>
              <a:rPr lang="en-US" strike="sngStrike" dirty="0" err="1">
                <a:solidFill>
                  <a:srgbClr val="FF0000"/>
                </a:solidFill>
                <a:latin typeface="Times New Roman" charset="0"/>
                <a:ea typeface="Times New Roman" charset="0"/>
                <a:cs typeface="Times New Roman" charset="0"/>
              </a:rPr>
              <a:t>e</a:t>
            </a:r>
            <a:r>
              <a:rPr lang="en-US" dirty="0">
                <a:latin typeface="Times New Roman" charset="0"/>
                <a:ea typeface="Times New Roman" charset="0"/>
                <a:cs typeface="Times New Roman" charset="0"/>
              </a:rPr>
              <a:t> student success.</a:t>
            </a:r>
          </a:p>
          <a:p>
            <a:endParaRPr lang="en-US" dirty="0">
              <a:latin typeface="Times New Roman" charset="0"/>
              <a:ea typeface="Times New Roman" charset="0"/>
              <a:cs typeface="Times New Roman" charset="0"/>
            </a:endParaRPr>
          </a:p>
        </p:txBody>
      </p:sp>
      <p:sp>
        <p:nvSpPr>
          <p:cNvPr id="3" name="Footer Placeholder 2">
            <a:extLst>
              <a:ext uri="{FF2B5EF4-FFF2-40B4-BE49-F238E27FC236}">
                <a16:creationId xmlns:a16="http://schemas.microsoft.com/office/drawing/2014/main" id="{3254115D-ECF7-4A36-B2DB-5F520CEDFE08}"/>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31941866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Standard II.A.2 </a:t>
            </a:r>
            <a:br>
              <a:rPr lang="en-US" sz="5400" b="1" dirty="0">
                <a:solidFill>
                  <a:srgbClr val="0070C0"/>
                </a:solidFill>
                <a:latin typeface="Times New Roman" charset="0"/>
                <a:ea typeface="Times New Roman" charset="0"/>
                <a:cs typeface="Times New Roman" charset="0"/>
              </a:rPr>
            </a:br>
            <a:r>
              <a:rPr lang="en-US" sz="2700" b="1" dirty="0">
                <a:solidFill>
                  <a:srgbClr val="0070C0"/>
                </a:solidFill>
                <a:latin typeface="Times New Roman" charset="0"/>
                <a:ea typeface="Times New Roman" charset="0"/>
                <a:cs typeface="Times New Roman" charset="0"/>
              </a:rPr>
              <a:t>(approved January 2018)</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838200" y="1943099"/>
            <a:ext cx="10363200" cy="4700589"/>
          </a:xfrm>
        </p:spPr>
        <p:txBody>
          <a:bodyPr>
            <a:normAutofit/>
          </a:bodyPr>
          <a:lstStyle/>
          <a:p>
            <a:pPr marL="182880" lvl="1" indent="0">
              <a:lnSpc>
                <a:spcPct val="100000"/>
              </a:lnSpc>
              <a:spcBef>
                <a:spcPts val="0"/>
              </a:spcBef>
              <a:buClr>
                <a:srgbClr val="0070C0"/>
              </a:buClr>
              <a:buNone/>
            </a:pPr>
            <a:r>
              <a:rPr lang="en-US" b="1" dirty="0">
                <a:latin typeface="Times New Roman" charset="0"/>
                <a:ea typeface="Times New Roman" charset="0"/>
                <a:cs typeface="Times New Roman" charset="0"/>
              </a:rPr>
              <a:t>Standard II.A.2</a:t>
            </a:r>
            <a:r>
              <a:rPr lang="en-US" dirty="0">
                <a:latin typeface="Times New Roman" charset="0"/>
                <a:ea typeface="Times New Roman" charset="0"/>
                <a:cs typeface="Times New Roman" charset="0"/>
              </a:rPr>
              <a:t>. Faculty, including full time, part time, and adjunct faculty, regularly engage in ensuring that the content and methods of instruction meet generally accepted academic and professional standards and expectations. In exercising collective ownership over the design and improvement of the learning experience, faculty conduct systematic and inclusive program review, using student achievement data, in order to continuously improve instructional courses and programs, thereby ensuring program currency, improving teaching and learning strategies, and promoting student success.</a:t>
            </a:r>
          </a:p>
          <a:p>
            <a:pPr marL="182880" indent="-285750">
              <a:lnSpc>
                <a:spcPct val="100000"/>
              </a:lnSpc>
              <a:spcBef>
                <a:spcPts val="0"/>
              </a:spcBef>
              <a:buClr>
                <a:srgbClr val="0070C0"/>
              </a:buClr>
              <a:buFont typeface="Arial" charset="0"/>
              <a:buChar char="•"/>
            </a:pPr>
            <a:endParaRPr lang="en-US" dirty="0">
              <a:latin typeface="Times New Roman" charset="0"/>
              <a:ea typeface="Times New Roman" charset="0"/>
              <a:cs typeface="Times New Roman" charset="0"/>
            </a:endParaRPr>
          </a:p>
          <a:p>
            <a:pPr marL="182880" lvl="0">
              <a:lnSpc>
                <a:spcPct val="100000"/>
              </a:lnSpc>
              <a:spcBef>
                <a:spcPts val="0"/>
              </a:spcBef>
              <a:buClr>
                <a:srgbClr val="0070C0"/>
              </a:buClr>
              <a:defRPr/>
            </a:pPr>
            <a:endParaRPr lang="en-US" dirty="0">
              <a:latin typeface="Times New Roman" charset="0"/>
              <a:ea typeface="Times New Roman" charset="0"/>
              <a:cs typeface="Times New Roman" charset="0"/>
            </a:endParaRPr>
          </a:p>
          <a:p>
            <a:pPr marL="182880">
              <a:lnSpc>
                <a:spcPct val="100000"/>
              </a:lnSpc>
              <a:spcBef>
                <a:spcPts val="0"/>
              </a:spcBef>
            </a:pPr>
            <a:endParaRPr lang="en-US" dirty="0"/>
          </a:p>
        </p:txBody>
      </p:sp>
      <p:sp>
        <p:nvSpPr>
          <p:cNvPr id="3" name="Footer Placeholder 2">
            <a:extLst>
              <a:ext uri="{FF2B5EF4-FFF2-40B4-BE49-F238E27FC236}">
                <a16:creationId xmlns:a16="http://schemas.microsoft.com/office/drawing/2014/main" id="{F2CC51BA-BF67-4E08-9338-70003618D342}"/>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12162140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Standard III.A.6 - proposed</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838200" y="1943099"/>
            <a:ext cx="10363200" cy="4700589"/>
          </a:xfrm>
        </p:spPr>
        <p:txBody>
          <a:bodyPr>
            <a:normAutofit/>
          </a:bodyPr>
          <a:lstStyle/>
          <a:p>
            <a:pPr marL="0" indent="0">
              <a:buNone/>
            </a:pPr>
            <a:r>
              <a:rPr lang="en-US" b="1" strike="sngStrike" dirty="0">
                <a:latin typeface="Times New Roman" charset="0"/>
                <a:ea typeface="Times New Roman" charset="0"/>
                <a:cs typeface="Times New Roman" charset="0"/>
              </a:rPr>
              <a:t>Standard III.A.6</a:t>
            </a:r>
            <a:r>
              <a:rPr lang="en-US" strike="sngStrike" dirty="0">
                <a:latin typeface="Times New Roman" charset="0"/>
                <a:ea typeface="Times New Roman" charset="0"/>
                <a:cs typeface="Times New Roman" charset="0"/>
              </a:rPr>
              <a:t>. The evaluation of faculty, academic administrators, and other personnel directly responsible for student learning includes, as a component of that evaluation, consideration of how these employees use the results of the assessment of learning outcomes to improve teaching and learning. </a:t>
            </a:r>
          </a:p>
          <a:p>
            <a:pPr marL="182880" indent="-285750">
              <a:lnSpc>
                <a:spcPct val="100000"/>
              </a:lnSpc>
              <a:spcBef>
                <a:spcPts val="0"/>
              </a:spcBef>
              <a:buClr>
                <a:srgbClr val="0070C0"/>
              </a:buClr>
              <a:buFont typeface="Arial" charset="0"/>
              <a:buChar char="•"/>
            </a:pPr>
            <a:endParaRPr lang="en-US" dirty="0">
              <a:latin typeface="Times New Roman" charset="0"/>
              <a:ea typeface="Times New Roman" charset="0"/>
              <a:cs typeface="Times New Roman" charset="0"/>
            </a:endParaRPr>
          </a:p>
          <a:p>
            <a:pPr marL="182880" lvl="0">
              <a:lnSpc>
                <a:spcPct val="100000"/>
              </a:lnSpc>
              <a:spcBef>
                <a:spcPts val="0"/>
              </a:spcBef>
              <a:buClr>
                <a:srgbClr val="0070C0"/>
              </a:buClr>
              <a:defRPr/>
            </a:pPr>
            <a:endParaRPr lang="en-US" dirty="0">
              <a:latin typeface="Times New Roman" charset="0"/>
              <a:ea typeface="Times New Roman" charset="0"/>
              <a:cs typeface="Times New Roman" charset="0"/>
            </a:endParaRPr>
          </a:p>
        </p:txBody>
      </p:sp>
      <p:sp>
        <p:nvSpPr>
          <p:cNvPr id="4" name="&quot;No&quot; Symbol 3"/>
          <p:cNvSpPr/>
          <p:nvPr/>
        </p:nvSpPr>
        <p:spPr>
          <a:xfrm>
            <a:off x="4705520" y="3851870"/>
            <a:ext cx="2628560" cy="2504480"/>
          </a:xfrm>
          <a:prstGeom prst="noSmoking">
            <a:avLst>
              <a:gd name="adj" fmla="val 7404"/>
            </a:avLst>
          </a:prstGeom>
          <a:solidFill>
            <a:srgbClr val="FF0000"/>
          </a:solidFill>
        </p:spPr>
        <p:style>
          <a:lnRef idx="3">
            <a:schemeClr val="lt1"/>
          </a:lnRef>
          <a:fillRef idx="1">
            <a:schemeClr val="dk1"/>
          </a:fillRef>
          <a:effectRef idx="1">
            <a:schemeClr val="dk1"/>
          </a:effectRef>
          <a:fontRef idx="minor">
            <a:schemeClr val="lt1"/>
          </a:fontRef>
        </p:style>
        <p:txBody>
          <a:bodyPr rtlCol="0" anchor="ctr"/>
          <a:lstStyle/>
          <a:p>
            <a:pPr algn="ctr"/>
            <a:r>
              <a:rPr lang="en-US" sz="4400" b="1" dirty="0">
                <a:solidFill>
                  <a:schemeClr val="tx1"/>
                </a:solidFill>
                <a:latin typeface="Times New Roman" charset="0"/>
                <a:ea typeface="Times New Roman" charset="0"/>
                <a:cs typeface="Times New Roman" charset="0"/>
              </a:rPr>
              <a:t>III.A.6</a:t>
            </a:r>
          </a:p>
        </p:txBody>
      </p:sp>
      <p:sp>
        <p:nvSpPr>
          <p:cNvPr id="3" name="Footer Placeholder 2">
            <a:extLst>
              <a:ext uri="{FF2B5EF4-FFF2-40B4-BE49-F238E27FC236}">
                <a16:creationId xmlns:a16="http://schemas.microsoft.com/office/drawing/2014/main" id="{1B5C39E1-1FA6-46B4-9C03-EDD57F2AA5B8}"/>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1700592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More news…</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fontScale="92500" lnSpcReduction="10000"/>
          </a:bodyPr>
          <a:lstStyle/>
          <a:p>
            <a:pPr>
              <a:buClr>
                <a:srgbClr val="0070C0"/>
              </a:buClr>
            </a:pPr>
            <a:r>
              <a:rPr lang="en-US" dirty="0">
                <a:latin typeface="Times New Roman" charset="0"/>
                <a:ea typeface="Times New Roman" charset="0"/>
                <a:cs typeface="Times New Roman" charset="0"/>
              </a:rPr>
              <a:t>New Peer Reviewer Training and New ALO Training at the </a:t>
            </a:r>
            <a:r>
              <a:rPr lang="en-US" b="1" dirty="0">
                <a:latin typeface="Times New Roman" charset="0"/>
                <a:ea typeface="Times New Roman" charset="0"/>
                <a:cs typeface="Times New Roman" charset="0"/>
              </a:rPr>
              <a:t>ASCCC Accreditation Institute pre-session on February 22, 2018</a:t>
            </a:r>
          </a:p>
          <a:p>
            <a:pPr>
              <a:buClr>
                <a:srgbClr val="0070C0"/>
              </a:buClr>
            </a:pPr>
            <a:r>
              <a:rPr lang="en-US" dirty="0">
                <a:latin typeface="Times New Roman" charset="0"/>
                <a:ea typeface="Times New Roman" charset="0"/>
                <a:cs typeface="Times New Roman" charset="0"/>
              </a:rPr>
              <a:t>A “portfolio model” for the Vice Presidents: Each VP manages a portfolio of colleges with which they:</a:t>
            </a:r>
          </a:p>
          <a:p>
            <a:pPr lvl="1">
              <a:buClr>
                <a:srgbClr val="0070C0"/>
              </a:buClr>
            </a:pPr>
            <a:r>
              <a:rPr lang="en-US" dirty="0">
                <a:latin typeface="Times New Roman" charset="0"/>
                <a:ea typeface="Times New Roman" charset="0"/>
                <a:cs typeface="Times New Roman" charset="0"/>
              </a:rPr>
              <a:t>Develop close, collaborative relationships, </a:t>
            </a:r>
          </a:p>
          <a:p>
            <a:pPr lvl="1">
              <a:buClr>
                <a:srgbClr val="0070C0"/>
              </a:buClr>
            </a:pPr>
            <a:r>
              <a:rPr lang="en-US" dirty="0">
                <a:latin typeface="Times New Roman" charset="0"/>
                <a:ea typeface="Times New Roman" charset="0"/>
                <a:cs typeface="Times New Roman" charset="0"/>
              </a:rPr>
              <a:t>Support each step of the review process, and </a:t>
            </a:r>
          </a:p>
          <a:p>
            <a:pPr lvl="1">
              <a:buClr>
                <a:srgbClr val="0070C0"/>
              </a:buClr>
            </a:pPr>
            <a:r>
              <a:rPr lang="en-US" dirty="0">
                <a:latin typeface="Times New Roman" charset="0"/>
                <a:ea typeface="Times New Roman" charset="0"/>
                <a:cs typeface="Times New Roman" charset="0"/>
              </a:rPr>
              <a:t>Ensure a consistent, thoroughly understood outcome. </a:t>
            </a:r>
          </a:p>
          <a:p>
            <a:pPr>
              <a:buClr>
                <a:srgbClr val="0070C0"/>
              </a:buClr>
            </a:pPr>
            <a:r>
              <a:rPr lang="en-US" dirty="0">
                <a:latin typeface="Times New Roman" charset="0"/>
                <a:ea typeface="Times New Roman" charset="0"/>
                <a:cs typeface="Times New Roman" charset="0"/>
              </a:rPr>
              <a:t>Taxonomy of Standards revision: Consideration of a new “unit of measure” of the Standards for making compliance decisions rather than the current model of 128 Standards, all of which can be considered of equal importance. </a:t>
            </a:r>
          </a:p>
          <a:p>
            <a:pPr>
              <a:buClr>
                <a:srgbClr val="0070C0"/>
              </a:buClr>
            </a:pPr>
            <a:r>
              <a:rPr lang="en-US" dirty="0">
                <a:latin typeface="Times New Roman" charset="0"/>
                <a:ea typeface="Times New Roman" charset="0"/>
                <a:cs typeface="Times New Roman" charset="0"/>
              </a:rPr>
              <a:t>Baccalaureate requirements may be reconsidered…</a:t>
            </a:r>
          </a:p>
          <a:p>
            <a:pPr>
              <a:buClr>
                <a:srgbClr val="0070C0"/>
              </a:buClr>
            </a:pPr>
            <a:endParaRPr lang="en-US" dirty="0">
              <a:latin typeface="Times New Roman" charset="0"/>
              <a:ea typeface="Times New Roman" charset="0"/>
              <a:cs typeface="Times New Roman" charset="0"/>
            </a:endParaRPr>
          </a:p>
          <a:p>
            <a:pPr>
              <a:buClr>
                <a:srgbClr val="0070C0"/>
              </a:buClr>
            </a:pPr>
            <a:endParaRPr lang="en-US" dirty="0">
              <a:latin typeface="Times New Roman" charset="0"/>
              <a:ea typeface="Times New Roman" charset="0"/>
              <a:cs typeface="Times New Roman" charset="0"/>
            </a:endParaRPr>
          </a:p>
        </p:txBody>
      </p:sp>
      <p:sp>
        <p:nvSpPr>
          <p:cNvPr id="3" name="Footer Placeholder 2">
            <a:extLst>
              <a:ext uri="{FF2B5EF4-FFF2-40B4-BE49-F238E27FC236}">
                <a16:creationId xmlns:a16="http://schemas.microsoft.com/office/drawing/2014/main" id="{D2928A77-AC37-4BCA-BA7D-74E026464606}"/>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28321706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Overview</a:t>
            </a:r>
          </a:p>
        </p:txBody>
      </p:sp>
      <p:sp>
        <p:nvSpPr>
          <p:cNvPr id="3" name="Content Placeholder 2"/>
          <p:cNvSpPr>
            <a:spLocks noGrp="1"/>
          </p:cNvSpPr>
          <p:nvPr>
            <p:ph idx="1"/>
          </p:nvPr>
        </p:nvSpPr>
        <p:spPr/>
        <p:txBody>
          <a:bodyPr>
            <a:normAutofit/>
          </a:bodyPr>
          <a:lstStyle/>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Academic Senate Role in Accreditation</a:t>
            </a:r>
          </a:p>
          <a:p>
            <a:pPr>
              <a:lnSpc>
                <a:spcPct val="110000"/>
              </a:lnSpc>
              <a:spcBef>
                <a:spcPts val="600"/>
              </a:spcBef>
              <a:buClr>
                <a:srgbClr val="0070C0"/>
              </a:buClr>
              <a:buFont typeface="Arial" panose="020B0604020202020204" pitchFamily="34" charset="0"/>
              <a:buChar char="•"/>
            </a:pPr>
            <a:r>
              <a:rPr lang="en-US" sz="4000" dirty="0">
                <a:latin typeface="Times New Roman" charset="0"/>
                <a:ea typeface="Times New Roman" charset="0"/>
                <a:cs typeface="Times New Roman" charset="0"/>
              </a:rPr>
              <a:t>What is Accreditation?</a:t>
            </a:r>
          </a:p>
          <a:p>
            <a:pPr lvl="1">
              <a:lnSpc>
                <a:spcPct val="110000"/>
              </a:lnSpc>
              <a:spcBef>
                <a:spcPts val="600"/>
              </a:spcBef>
              <a:buClr>
                <a:srgbClr val="0070C0"/>
              </a:buClr>
              <a:buFont typeface="Arial" panose="020B0604020202020204" pitchFamily="34" charset="0"/>
              <a:buChar char="•"/>
            </a:pPr>
            <a:r>
              <a:rPr lang="en-US" sz="3600" dirty="0">
                <a:latin typeface="Times New Roman" charset="0"/>
                <a:ea typeface="Times New Roman" charset="0"/>
                <a:cs typeface="Times New Roman" charset="0"/>
              </a:rPr>
              <a:t>Regional </a:t>
            </a:r>
          </a:p>
          <a:p>
            <a:pPr lvl="1">
              <a:lnSpc>
                <a:spcPct val="110000"/>
              </a:lnSpc>
              <a:spcBef>
                <a:spcPts val="600"/>
              </a:spcBef>
              <a:buClr>
                <a:srgbClr val="0070C0"/>
              </a:buClr>
              <a:buFont typeface="Arial" panose="020B0604020202020204" pitchFamily="34" charset="0"/>
              <a:buChar char="•"/>
            </a:pPr>
            <a:r>
              <a:rPr lang="en-US" sz="3600" dirty="0">
                <a:latin typeface="Times New Roman" charset="0"/>
                <a:ea typeface="Times New Roman" charset="0"/>
                <a:cs typeface="Times New Roman" charset="0"/>
              </a:rPr>
              <a:t>National </a:t>
            </a:r>
          </a:p>
          <a:p>
            <a:pPr lvl="1">
              <a:lnSpc>
                <a:spcPct val="110000"/>
              </a:lnSpc>
              <a:spcBef>
                <a:spcPts val="600"/>
              </a:spcBef>
              <a:buClr>
                <a:srgbClr val="0070C0"/>
              </a:buClr>
              <a:buFont typeface="Arial" panose="020B0604020202020204" pitchFamily="34" charset="0"/>
              <a:buChar char="•"/>
            </a:pPr>
            <a:r>
              <a:rPr lang="en-US" sz="3600" dirty="0">
                <a:latin typeface="Times New Roman" charset="0"/>
                <a:ea typeface="Times New Roman" charset="0"/>
                <a:cs typeface="Times New Roman" charset="0"/>
              </a:rPr>
              <a:t>Programmatic </a:t>
            </a:r>
          </a:p>
          <a:p>
            <a:pPr>
              <a:lnSpc>
                <a:spcPct val="110000"/>
              </a:lnSpc>
              <a:spcBef>
                <a:spcPts val="600"/>
              </a:spcBef>
              <a:buClr>
                <a:srgbClr val="0070C0"/>
              </a:buClr>
            </a:pPr>
            <a:r>
              <a:rPr lang="en-US" sz="4000" dirty="0">
                <a:latin typeface="Times New Roman" charset="0"/>
                <a:ea typeface="Times New Roman" charset="0"/>
                <a:cs typeface="Times New Roman" charset="0"/>
              </a:rPr>
              <a:t>ACCJC Changes</a:t>
            </a:r>
          </a:p>
        </p:txBody>
      </p:sp>
      <p:sp>
        <p:nvSpPr>
          <p:cNvPr id="4" name="Footer Placeholder 3">
            <a:extLst>
              <a:ext uri="{FF2B5EF4-FFF2-40B4-BE49-F238E27FC236}">
                <a16:creationId xmlns:a16="http://schemas.microsoft.com/office/drawing/2014/main" id="{4CE570DB-250B-49F5-AF3E-99CA1D6129D6}"/>
              </a:ext>
            </a:extLst>
          </p:cNvPr>
          <p:cNvSpPr>
            <a:spLocks noGrp="1"/>
          </p:cNvSpPr>
          <p:nvPr>
            <p:ph type="ftr" sz="quarter" idx="11"/>
          </p:nvPr>
        </p:nvSpPr>
        <p:spPr/>
        <p:txBody>
          <a:bodyPr/>
          <a:lstStyle/>
          <a:p>
            <a:r>
              <a:rPr lang="en-US"/>
              <a:t>Spring 2018 Plenary Session, San Mateo Marriott</a:t>
            </a:r>
          </a:p>
        </p:txBody>
      </p:sp>
      <p:pic>
        <p:nvPicPr>
          <p:cNvPr id="5" name="Picture 4">
            <a:extLst>
              <a:ext uri="{FF2B5EF4-FFF2-40B4-BE49-F238E27FC236}">
                <a16:creationId xmlns:a16="http://schemas.microsoft.com/office/drawing/2014/main" id="{6E020855-39A3-D24D-AD08-0122DCE83047}"/>
              </a:ext>
            </a:extLst>
          </p:cNvPr>
          <p:cNvPicPr>
            <a:picLocks noChangeAspect="1"/>
          </p:cNvPicPr>
          <p:nvPr/>
        </p:nvPicPr>
        <p:blipFill>
          <a:blip r:embed="rId2"/>
          <a:stretch>
            <a:fillRect/>
          </a:stretch>
        </p:blipFill>
        <p:spPr>
          <a:xfrm>
            <a:off x="7089322" y="3105255"/>
            <a:ext cx="3573236" cy="2686852"/>
          </a:xfrm>
          <a:prstGeom prst="rect">
            <a:avLst/>
          </a:prstGeom>
        </p:spPr>
      </p:pic>
    </p:spTree>
    <p:extLst>
      <p:ext uri="{BB962C8B-B14F-4D97-AF65-F5344CB8AC3E}">
        <p14:creationId xmlns:p14="http://schemas.microsoft.com/office/powerpoint/2010/main" val="165434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63213" cy="992188"/>
          </a:xfrm>
        </p:spPr>
        <p:txBody>
          <a:bodyPr>
            <a:normAutofit/>
          </a:bodyPr>
          <a:lstStyle/>
          <a:p>
            <a:pPr algn="ctr"/>
            <a:r>
              <a:rPr lang="en-US" sz="4800" b="1" dirty="0">
                <a:solidFill>
                  <a:srgbClr val="0070C0"/>
                </a:solidFill>
                <a:latin typeface="Times New Roman" charset="0"/>
                <a:ea typeface="Times New Roman" charset="0"/>
                <a:cs typeface="Times New Roman" charset="0"/>
              </a:rPr>
              <a:t>Acronym Fun</a:t>
            </a:r>
          </a:p>
        </p:txBody>
      </p:sp>
      <p:sp>
        <p:nvSpPr>
          <p:cNvPr id="5" name="TextBox 4"/>
          <p:cNvSpPr txBox="1"/>
          <p:nvPr/>
        </p:nvSpPr>
        <p:spPr>
          <a:xfrm>
            <a:off x="514350" y="1171575"/>
            <a:ext cx="10915650" cy="6297108"/>
          </a:xfrm>
          <a:prstGeom prst="rect">
            <a:avLst/>
          </a:prstGeom>
          <a:noFill/>
        </p:spPr>
        <p:txBody>
          <a:bodyPr wrap="square" rtlCol="0">
            <a:spAutoFit/>
          </a:bodyPr>
          <a:lstStyle/>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ACCJC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Accrediting Commission for Community and Junior Colleges</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WASC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Western Association of Schools and Colleges</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ISER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Institutional Self Evaluation Report</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QFE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Quality Focus Essay</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ER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Eligibility Requirement</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SLO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Student Learning Outcome</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USDE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United States Department of Education</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NACIQI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National Advisory Committee on Institutional Quality and Integrity</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CEO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Chief Executive Officer (College President or District Chancellor)</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CIO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Chief Instructional Officer (Vice President of Instruction or Academic Affairs)</a:t>
            </a:r>
          </a:p>
          <a:p>
            <a:pPr marL="285750" indent="-285750">
              <a:lnSpc>
                <a:spcPct val="110000"/>
              </a:lnSpc>
              <a:spcBef>
                <a:spcPts val="600"/>
              </a:spcBef>
              <a:buClr>
                <a:srgbClr val="0070C0"/>
              </a:buClr>
              <a:buFont typeface="Arial" charset="0"/>
              <a:buChar char="•"/>
            </a:pPr>
            <a:r>
              <a:rPr lang="en-US" sz="2400" dirty="0">
                <a:latin typeface="Times New Roman" charset="0"/>
                <a:ea typeface="Times New Roman" charset="0"/>
                <a:cs typeface="Times New Roman" charset="0"/>
              </a:rPr>
              <a:t>CBO </a:t>
            </a:r>
            <a:r>
              <a:rPr lang="mr-IN" sz="2400" dirty="0">
                <a:latin typeface="Times New Roman" charset="0"/>
                <a:ea typeface="Times New Roman" charset="0"/>
                <a:cs typeface="Times New Roman" charset="0"/>
              </a:rPr>
              <a:t>–</a:t>
            </a:r>
            <a:r>
              <a:rPr lang="en-US" sz="2400" dirty="0">
                <a:latin typeface="Times New Roman" charset="0"/>
                <a:ea typeface="Times New Roman" charset="0"/>
                <a:cs typeface="Times New Roman" charset="0"/>
              </a:rPr>
              <a:t> Chief Business Officer (Vice President of Administration)</a:t>
            </a:r>
          </a:p>
          <a:p>
            <a:pPr marL="285750" indent="-285750">
              <a:lnSpc>
                <a:spcPct val="110000"/>
              </a:lnSpc>
              <a:spcBef>
                <a:spcPts val="600"/>
              </a:spcBef>
              <a:buClr>
                <a:srgbClr val="0070C0"/>
              </a:buClr>
              <a:buFont typeface="Arial" charset="0"/>
              <a:buChar char="•"/>
            </a:pPr>
            <a:endParaRPr lang="en-US" sz="2400"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2400" dirty="0">
              <a:latin typeface="Times New Roman" charset="0"/>
              <a:ea typeface="Times New Roman" charset="0"/>
              <a:cs typeface="Times New Roman"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0" y="1755525"/>
            <a:ext cx="2657473" cy="2657473"/>
          </a:xfrm>
          <a:prstGeom prst="rect">
            <a:avLst/>
          </a:prstGeom>
        </p:spPr>
      </p:pic>
      <p:sp>
        <p:nvSpPr>
          <p:cNvPr id="3" name="Footer Placeholder 2">
            <a:extLst>
              <a:ext uri="{FF2B5EF4-FFF2-40B4-BE49-F238E27FC236}">
                <a16:creationId xmlns:a16="http://schemas.microsoft.com/office/drawing/2014/main" id="{4A6DE97C-A98F-4BDD-B43A-8A7B2E69AE14}"/>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1455405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References</a:t>
            </a:r>
          </a:p>
        </p:txBody>
      </p:sp>
      <p:sp>
        <p:nvSpPr>
          <p:cNvPr id="3" name="Content Placeholder 2"/>
          <p:cNvSpPr>
            <a:spLocks noGrp="1"/>
          </p:cNvSpPr>
          <p:nvPr>
            <p:ph idx="1"/>
          </p:nvPr>
        </p:nvSpPr>
        <p:spPr>
          <a:xfrm>
            <a:off x="466165" y="1864659"/>
            <a:ext cx="11313459" cy="4697506"/>
          </a:xfrm>
        </p:spPr>
        <p:txBody>
          <a:bodyPr>
            <a:noAutofit/>
          </a:bodyPr>
          <a:lstStyle/>
          <a:p>
            <a:pPr lvl="0">
              <a:buClr>
                <a:srgbClr val="0070C0"/>
              </a:buClr>
            </a:pPr>
            <a:r>
              <a:rPr lang="en-US" sz="2400" dirty="0">
                <a:latin typeface="Times New Roman" panose="02020603050405020304" pitchFamily="18" charset="0"/>
                <a:cs typeface="Times New Roman" panose="02020603050405020304" pitchFamily="18" charset="0"/>
              </a:rPr>
              <a:t>Governor’s Trailer Bill Language for California Online Community College District: </a:t>
            </a:r>
            <a:r>
              <a:rPr lang="en-US" sz="2400" dirty="0">
                <a:latin typeface="Times New Roman" panose="02020603050405020304" pitchFamily="18" charset="0"/>
                <a:cs typeface="Times New Roman" panose="02020603050405020304" pitchFamily="18" charset="0"/>
                <a:hlinkClick r:id="rId3"/>
              </a:rPr>
              <a:t>http://dof.ca.gov/Budget/Trailer_Bill_Language/documents/CCC-CaliforniaOnlineCommunityCollege.pdf</a:t>
            </a:r>
            <a:endParaRPr lang="en-US" sz="2400" dirty="0">
              <a:latin typeface="Times New Roman" panose="02020603050405020304" pitchFamily="18" charset="0"/>
              <a:cs typeface="Times New Roman" panose="02020603050405020304" pitchFamily="18" charset="0"/>
            </a:endParaRPr>
          </a:p>
          <a:p>
            <a:pPr lvl="0">
              <a:buClr>
                <a:srgbClr val="0070C0"/>
              </a:buClr>
            </a:pPr>
            <a:r>
              <a:rPr lang="en-US" sz="2400" dirty="0">
                <a:latin typeface="Times New Roman" panose="02020603050405020304" pitchFamily="18" charset="0"/>
                <a:cs typeface="Times New Roman" panose="02020603050405020304" pitchFamily="18" charset="0"/>
              </a:rPr>
              <a:t>WSCUC: </a:t>
            </a:r>
            <a:r>
              <a:rPr lang="en-US" sz="2400" dirty="0">
                <a:latin typeface="Times New Roman" panose="02020603050405020304" pitchFamily="18" charset="0"/>
                <a:cs typeface="Times New Roman" panose="02020603050405020304" pitchFamily="18" charset="0"/>
                <a:hlinkClick r:id="rId4"/>
              </a:rPr>
              <a:t>https://www.wscuc.org</a:t>
            </a:r>
            <a:r>
              <a:rPr lang="en-US" sz="2400" dirty="0">
                <a:latin typeface="Times New Roman" panose="02020603050405020304" pitchFamily="18" charset="0"/>
                <a:cs typeface="Times New Roman" panose="02020603050405020304" pitchFamily="18" charset="0"/>
              </a:rPr>
              <a:t> </a:t>
            </a:r>
          </a:p>
          <a:p>
            <a:pPr lvl="0">
              <a:buClr>
                <a:srgbClr val="0070C0"/>
              </a:buClr>
            </a:pPr>
            <a:r>
              <a:rPr lang="en-US" sz="2400" dirty="0">
                <a:latin typeface="Times New Roman" panose="02020603050405020304" pitchFamily="18" charset="0"/>
                <a:cs typeface="Times New Roman" panose="02020603050405020304" pitchFamily="18" charset="0"/>
              </a:rPr>
              <a:t>ACS WASC: </a:t>
            </a:r>
            <a:r>
              <a:rPr lang="en-US" sz="2400" dirty="0">
                <a:latin typeface="Times New Roman" panose="02020603050405020304" pitchFamily="18" charset="0"/>
                <a:cs typeface="Times New Roman" panose="02020603050405020304" pitchFamily="18" charset="0"/>
                <a:hlinkClick r:id="rId5"/>
              </a:rPr>
              <a:t>http://www.acswasc.org</a:t>
            </a:r>
            <a:r>
              <a:rPr lang="en-US" sz="2400" dirty="0">
                <a:latin typeface="Times New Roman" panose="02020603050405020304" pitchFamily="18" charset="0"/>
                <a:cs typeface="Times New Roman" panose="02020603050405020304" pitchFamily="18" charset="0"/>
              </a:rPr>
              <a:t> </a:t>
            </a:r>
          </a:p>
          <a:p>
            <a:pPr lvl="0">
              <a:buClr>
                <a:srgbClr val="0070C0"/>
              </a:buClr>
            </a:pPr>
            <a:r>
              <a:rPr lang="en-US" sz="2400" dirty="0">
                <a:latin typeface="Times New Roman" panose="02020603050405020304" pitchFamily="18" charset="0"/>
                <a:cs typeface="Times New Roman" panose="02020603050405020304" pitchFamily="18" charset="0"/>
              </a:rPr>
              <a:t>NACIQI: </a:t>
            </a:r>
            <a:r>
              <a:rPr lang="en-US" sz="2400" dirty="0">
                <a:latin typeface="Times New Roman" panose="02020603050405020304" pitchFamily="18" charset="0"/>
                <a:cs typeface="Times New Roman" panose="02020603050405020304" pitchFamily="18" charset="0"/>
                <a:hlinkClick r:id="rId6"/>
              </a:rPr>
              <a:t>https://sites.ed.gov/naciqi/</a:t>
            </a:r>
            <a:r>
              <a:rPr lang="en-US" sz="2400" dirty="0">
                <a:latin typeface="Times New Roman" panose="02020603050405020304" pitchFamily="18" charset="0"/>
                <a:cs typeface="Times New Roman" panose="02020603050405020304" pitchFamily="18" charset="0"/>
              </a:rPr>
              <a:t> </a:t>
            </a:r>
          </a:p>
          <a:p>
            <a:pPr>
              <a:buClr>
                <a:srgbClr val="0070C0"/>
              </a:buClr>
            </a:pPr>
            <a:r>
              <a:rPr lang="en-US" sz="2400" dirty="0">
                <a:latin typeface="Times New Roman" panose="02020603050405020304" pitchFamily="18" charset="0"/>
                <a:cs typeface="Times New Roman" panose="02020603050405020304" pitchFamily="18" charset="0"/>
              </a:rPr>
              <a:t>ACCJC Initial Accreditation: </a:t>
            </a:r>
            <a:r>
              <a:rPr lang="en-US" sz="2400" dirty="0">
                <a:latin typeface="Times New Roman" panose="02020603050405020304" pitchFamily="18" charset="0"/>
                <a:cs typeface="Times New Roman" panose="02020603050405020304" pitchFamily="18" charset="0"/>
                <a:hlinkClick r:id="rId7"/>
              </a:rPr>
              <a:t>https://accjc.org/wp-content/uploads/Eligibility-Candidacy-and-Initial-Accreditation-Manual_August-2017.pdf</a:t>
            </a:r>
            <a:r>
              <a:rPr lang="en-US" sz="2400" dirty="0">
                <a:latin typeface="Times New Roman" panose="02020603050405020304" pitchFamily="18" charset="0"/>
                <a:cs typeface="Times New Roman" panose="02020603050405020304" pitchFamily="18" charset="0"/>
              </a:rPr>
              <a:t> </a:t>
            </a:r>
          </a:p>
          <a:p>
            <a:pPr>
              <a:buClr>
                <a:srgbClr val="0070C0"/>
              </a:buClr>
            </a:pPr>
            <a:r>
              <a:rPr lang="en-US" sz="2400" dirty="0">
                <a:latin typeface="Times New Roman" panose="02020603050405020304" pitchFamily="18" charset="0"/>
                <a:cs typeface="Times New Roman" panose="02020603050405020304" pitchFamily="18" charset="0"/>
              </a:rPr>
              <a:t>DEAC Initial Accreditation: </a:t>
            </a:r>
            <a:r>
              <a:rPr lang="en-US" sz="2400" dirty="0">
                <a:latin typeface="Times New Roman" panose="02020603050405020304" pitchFamily="18" charset="0"/>
                <a:cs typeface="Times New Roman" panose="02020603050405020304" pitchFamily="18" charset="0"/>
                <a:hlinkClick r:id="rId8"/>
              </a:rPr>
              <a:t>https://www.deac.org/UploadedDocuments/2017-Handbook/2017-Accreditation-Handbook-Part-Two.pdf</a:t>
            </a:r>
            <a:r>
              <a:rPr lang="en-US" sz="2400" dirty="0">
                <a:latin typeface="Times New Roman" panose="02020603050405020304" pitchFamily="18" charset="0"/>
                <a:cs typeface="Times New Roman" panose="02020603050405020304" pitchFamily="18" charset="0"/>
              </a:rPr>
              <a:t> </a:t>
            </a:r>
          </a:p>
          <a:p>
            <a:pPr lvl="0">
              <a:buClr>
                <a:srgbClr val="0070C0"/>
              </a:buClr>
            </a:pPr>
            <a:endParaRPr lang="en-US" sz="2400" dirty="0">
              <a:latin typeface="Times New Roman" panose="02020603050405020304" pitchFamily="18" charset="0"/>
              <a:cs typeface="Times New Roman" panose="02020603050405020304" pitchFamily="18" charset="0"/>
            </a:endParaRPr>
          </a:p>
          <a:p>
            <a:pPr lvl="0">
              <a:buClr>
                <a:srgbClr val="0070C0"/>
              </a:buClr>
            </a:pPr>
            <a:endParaRPr lang="en-US"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34637E46-DBC3-4BFF-991F-6690C690C837}"/>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12606519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63213" cy="992188"/>
          </a:xfrm>
        </p:spPr>
        <p:txBody>
          <a:bodyPr>
            <a:normAutofit/>
          </a:bodyPr>
          <a:lstStyle/>
          <a:p>
            <a:pPr algn="ctr"/>
            <a:r>
              <a:rPr lang="en-US" sz="4800" b="1" dirty="0">
                <a:solidFill>
                  <a:srgbClr val="0070C0"/>
                </a:solidFill>
                <a:latin typeface="Times New Roman" charset="0"/>
                <a:ea typeface="Times New Roman" charset="0"/>
                <a:cs typeface="Times New Roman" charset="0"/>
              </a:rPr>
              <a:t>Questions and Comments</a:t>
            </a:r>
          </a:p>
        </p:txBody>
      </p:sp>
      <p:sp>
        <p:nvSpPr>
          <p:cNvPr id="5" name="TextBox 4"/>
          <p:cNvSpPr txBox="1"/>
          <p:nvPr/>
        </p:nvSpPr>
        <p:spPr>
          <a:xfrm>
            <a:off x="489857" y="1171575"/>
            <a:ext cx="10940143" cy="7520970"/>
          </a:xfrm>
          <a:prstGeom prst="rect">
            <a:avLst/>
          </a:prstGeom>
          <a:noFill/>
        </p:spPr>
        <p:txBody>
          <a:bodyPr wrap="square" rtlCol="0">
            <a:spAutoFit/>
          </a:bodyPr>
          <a:lstStyle/>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gn="ctr">
              <a:lnSpc>
                <a:spcPct val="110000"/>
              </a:lnSpc>
              <a:spcBef>
                <a:spcPts val="600"/>
              </a:spcBef>
              <a:buClr>
                <a:srgbClr val="0070C0"/>
              </a:buClr>
              <a:defRPr/>
            </a:pPr>
            <a:r>
              <a:rPr lang="en-US" sz="3600" i="1" dirty="0">
                <a:latin typeface="Times New Roman" charset="0"/>
                <a:ea typeface="Times New Roman" charset="0"/>
                <a:cs typeface="Times New Roman" charset="0"/>
              </a:rPr>
              <a:t>Thank You!</a:t>
            </a: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sz="3600" i="1" dirty="0">
              <a:latin typeface="Times New Roman" charset="0"/>
              <a:ea typeface="Times New Roman" charset="0"/>
              <a:cs typeface="Times New Roman" charset="0"/>
            </a:endParaRPr>
          </a:p>
        </p:txBody>
      </p:sp>
      <p:sp>
        <p:nvSpPr>
          <p:cNvPr id="3" name="Footer Placeholder 2">
            <a:extLst>
              <a:ext uri="{FF2B5EF4-FFF2-40B4-BE49-F238E27FC236}">
                <a16:creationId xmlns:a16="http://schemas.microsoft.com/office/drawing/2014/main" id="{4A6DE97C-A98F-4BDD-B43A-8A7B2E69AE14}"/>
              </a:ext>
            </a:extLst>
          </p:cNvPr>
          <p:cNvSpPr>
            <a:spLocks noGrp="1"/>
          </p:cNvSpPr>
          <p:nvPr>
            <p:ph type="ftr" sz="quarter" idx="11"/>
          </p:nvPr>
        </p:nvSpPr>
        <p:spPr/>
        <p:txBody>
          <a:bodyPr/>
          <a:lstStyle/>
          <a:p>
            <a:r>
              <a:rPr lang="en-US"/>
              <a:t>Spring 2018 Plenary Session, San Mateo Marriott</a:t>
            </a:r>
          </a:p>
        </p:txBody>
      </p:sp>
      <p:pic>
        <p:nvPicPr>
          <p:cNvPr id="4" name="Picture 3">
            <a:extLst>
              <a:ext uri="{FF2B5EF4-FFF2-40B4-BE49-F238E27FC236}">
                <a16:creationId xmlns:a16="http://schemas.microsoft.com/office/drawing/2014/main" id="{7932AFEB-7900-1A4C-9156-B1E218EA4E58}"/>
              </a:ext>
            </a:extLst>
          </p:cNvPr>
          <p:cNvPicPr>
            <a:picLocks noChangeAspect="1"/>
          </p:cNvPicPr>
          <p:nvPr/>
        </p:nvPicPr>
        <p:blipFill>
          <a:blip r:embed="rId2"/>
          <a:stretch>
            <a:fillRect/>
          </a:stretch>
        </p:blipFill>
        <p:spPr>
          <a:xfrm>
            <a:off x="2886231" y="2875642"/>
            <a:ext cx="6367149" cy="3480708"/>
          </a:xfrm>
          <a:prstGeom prst="rect">
            <a:avLst/>
          </a:prstGeom>
        </p:spPr>
      </p:pic>
    </p:spTree>
    <p:extLst>
      <p:ext uri="{BB962C8B-B14F-4D97-AF65-F5344CB8AC3E}">
        <p14:creationId xmlns:p14="http://schemas.microsoft.com/office/powerpoint/2010/main" val="3363464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Academic Senate Role in Accreditation</a:t>
            </a:r>
          </a:p>
        </p:txBody>
      </p:sp>
      <p:sp>
        <p:nvSpPr>
          <p:cNvPr id="3" name="Content Placeholder 2"/>
          <p:cNvSpPr>
            <a:spLocks noGrp="1"/>
          </p:cNvSpPr>
          <p:nvPr>
            <p:ph idx="1"/>
          </p:nvPr>
        </p:nvSpPr>
        <p:spPr>
          <a:xfrm>
            <a:off x="424543" y="1436914"/>
            <a:ext cx="11381014" cy="5127172"/>
          </a:xfrm>
        </p:spPr>
        <p:txBody>
          <a:bodyPr>
            <a:noAutofit/>
          </a:bodyPr>
          <a:lstStyle/>
          <a:p>
            <a:pPr marL="0" indent="0" algn="ctr">
              <a:lnSpc>
                <a:spcPct val="110000"/>
              </a:lnSpc>
              <a:spcBef>
                <a:spcPts val="600"/>
              </a:spcBef>
              <a:buClr>
                <a:srgbClr val="0070C0"/>
              </a:buClr>
              <a:buNone/>
            </a:pPr>
            <a:r>
              <a:rPr lang="en-US" sz="2200" b="1" dirty="0">
                <a:latin typeface="Times New Roman" panose="02020603050405020304" pitchFamily="18" charset="0"/>
                <a:ea typeface="Times New Roman" charset="0"/>
                <a:cs typeface="Times New Roman" panose="02020603050405020304" pitchFamily="18" charset="0"/>
              </a:rPr>
              <a:t>Title 5 §53200 – The “10+1”</a:t>
            </a:r>
          </a:p>
          <a:p>
            <a:pPr marL="0" indent="0">
              <a:lnSpc>
                <a:spcPct val="110000"/>
              </a:lnSpc>
              <a:spcBef>
                <a:spcPts val="600"/>
              </a:spcBef>
              <a:buClr>
                <a:srgbClr val="0070C0"/>
              </a:buClr>
              <a:buNone/>
            </a:pPr>
            <a:r>
              <a:rPr lang="en-US" sz="2200" dirty="0"/>
              <a:t>(c) “Academic and professional matters” means the following policy development and implementation matters: </a:t>
            </a:r>
          </a:p>
          <a:p>
            <a:pPr marL="0" indent="0">
              <a:lnSpc>
                <a:spcPct val="110000"/>
              </a:lnSpc>
              <a:spcBef>
                <a:spcPts val="600"/>
              </a:spcBef>
              <a:buClr>
                <a:srgbClr val="0070C0"/>
              </a:buClr>
              <a:buNone/>
            </a:pPr>
            <a:r>
              <a:rPr lang="en-US" sz="2200" dirty="0">
                <a:latin typeface="Times New Roman" panose="02020603050405020304" pitchFamily="18" charset="0"/>
                <a:cs typeface="Times New Roman" panose="02020603050405020304" pitchFamily="18" charset="0"/>
              </a:rPr>
              <a:t>(7) faculty roles and involvement in </a:t>
            </a:r>
            <a:r>
              <a:rPr lang="en-US" sz="2200" b="1" dirty="0">
                <a:latin typeface="Times New Roman" panose="02020603050405020304" pitchFamily="18" charset="0"/>
                <a:cs typeface="Times New Roman" panose="02020603050405020304" pitchFamily="18" charset="0"/>
              </a:rPr>
              <a:t>accreditation processes</a:t>
            </a:r>
            <a:r>
              <a:rPr lang="en-US" sz="2200" dirty="0">
                <a:latin typeface="Times New Roman" panose="02020603050405020304" pitchFamily="18" charset="0"/>
                <a:cs typeface="Times New Roman" panose="02020603050405020304" pitchFamily="18" charset="0"/>
              </a:rPr>
              <a:t>, including self-study and annual reports </a:t>
            </a:r>
          </a:p>
          <a:p>
            <a:pPr marL="0" indent="0">
              <a:buNone/>
            </a:pPr>
            <a:r>
              <a:rPr lang="en-US" sz="2200" dirty="0">
                <a:latin typeface="Times New Roman" panose="02020603050405020304" pitchFamily="18" charset="0"/>
                <a:cs typeface="Times New Roman" panose="02020603050405020304" pitchFamily="18" charset="0"/>
              </a:rPr>
              <a:t>(d) “Consult collegially” means that the district governing board shall develop policies on academic and professional matters through either or both of the following methods, according to its own discretion:</a:t>
            </a:r>
          </a:p>
          <a:p>
            <a:pPr marL="0" lvl="0" indent="0">
              <a:buNone/>
            </a:pPr>
            <a:r>
              <a:rPr lang="en-US" sz="2200" dirty="0">
                <a:latin typeface="Times New Roman" panose="02020603050405020304" pitchFamily="18" charset="0"/>
                <a:cs typeface="Times New Roman" panose="02020603050405020304" pitchFamily="18" charset="0"/>
              </a:rPr>
              <a:t>	(1) </a:t>
            </a:r>
            <a:r>
              <a:rPr lang="en-US" sz="2200" b="1" dirty="0">
                <a:latin typeface="Times New Roman" panose="02020603050405020304" pitchFamily="18" charset="0"/>
                <a:cs typeface="Times New Roman" panose="02020603050405020304" pitchFamily="18" charset="0"/>
              </a:rPr>
              <a:t>relying primarily upon </a:t>
            </a:r>
            <a:r>
              <a:rPr lang="en-US" sz="2200" dirty="0">
                <a:latin typeface="Times New Roman" panose="02020603050405020304" pitchFamily="18" charset="0"/>
                <a:cs typeface="Times New Roman" panose="02020603050405020304" pitchFamily="18" charset="0"/>
              </a:rPr>
              <a:t>the advice and judgment of the academic senate; or</a:t>
            </a:r>
          </a:p>
          <a:p>
            <a:pPr marL="0" lvl="0" indent="0">
              <a:buNone/>
            </a:pPr>
            <a:r>
              <a:rPr lang="en-US" sz="2200" dirty="0">
                <a:latin typeface="Times New Roman" panose="02020603050405020304" pitchFamily="18" charset="0"/>
                <a:cs typeface="Times New Roman" panose="02020603050405020304" pitchFamily="18" charset="0"/>
              </a:rPr>
              <a:t>	(2) agreeing that the district governing board, or such representatives as it may designate, 	and the representatives of the academic senate shall have the obligation to </a:t>
            </a:r>
            <a:r>
              <a:rPr lang="en-US" sz="2200" b="1" dirty="0">
                <a:latin typeface="Times New Roman" panose="02020603050405020304" pitchFamily="18" charset="0"/>
                <a:cs typeface="Times New Roman" panose="02020603050405020304" pitchFamily="18" charset="0"/>
              </a:rPr>
              <a:t>reach mutual 	agreement</a:t>
            </a:r>
            <a:r>
              <a:rPr lang="en-US" sz="2200" dirty="0">
                <a:latin typeface="Times New Roman" panose="02020603050405020304" pitchFamily="18" charset="0"/>
                <a:cs typeface="Times New Roman" panose="02020603050405020304" pitchFamily="18" charset="0"/>
              </a:rPr>
              <a:t> by written resolution, regulation, or policy of the governing board effectuating 	such recommendations.</a:t>
            </a:r>
          </a:p>
          <a:p>
            <a:pPr>
              <a:lnSpc>
                <a:spcPct val="110000"/>
              </a:lnSpc>
              <a:spcBef>
                <a:spcPts val="600"/>
              </a:spcBef>
              <a:buClr>
                <a:srgbClr val="0070C0"/>
              </a:buClr>
              <a:buFont typeface="Arial" panose="020B0604020202020204" pitchFamily="34" charset="0"/>
              <a:buChar char="•"/>
            </a:pPr>
            <a:endParaRPr lang="en-US" sz="2200" dirty="0">
              <a:latin typeface="Times New Roman" panose="02020603050405020304" pitchFamily="18" charset="0"/>
              <a:ea typeface="Times New Roman"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EDDBE441-9EA1-4B21-9865-F421BFC83E0C}"/>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3349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solidFill>
                  <a:srgbClr val="0070C0"/>
                </a:solidFill>
                <a:latin typeface="Times New Roman" charset="0"/>
                <a:ea typeface="Times New Roman" charset="0"/>
                <a:cs typeface="Times New Roman" charset="0"/>
              </a:rPr>
              <a:t>What is Accreditation?</a:t>
            </a:r>
          </a:p>
        </p:txBody>
      </p:sp>
      <p:sp>
        <p:nvSpPr>
          <p:cNvPr id="3" name="Content Placeholder 2"/>
          <p:cNvSpPr>
            <a:spLocks noGrp="1"/>
          </p:cNvSpPr>
          <p:nvPr>
            <p:ph idx="1"/>
          </p:nvPr>
        </p:nvSpPr>
        <p:spPr>
          <a:xfrm>
            <a:off x="408214" y="1845129"/>
            <a:ext cx="6172200" cy="4849584"/>
          </a:xfrm>
        </p:spPr>
        <p:txBody>
          <a:bodyPr>
            <a:normAutofit/>
          </a:bodyPr>
          <a:lstStyle/>
          <a:p>
            <a:pPr>
              <a:buClr>
                <a:srgbClr val="0070C0"/>
              </a:buClr>
            </a:pPr>
            <a:r>
              <a:rPr lang="en-US" dirty="0">
                <a:latin typeface="Times New Roman" panose="02020603050405020304" pitchFamily="18" charset="0"/>
                <a:cs typeface="Times New Roman" panose="02020603050405020304" pitchFamily="18" charset="0"/>
              </a:rPr>
              <a:t>Quality assurance through external peer review</a:t>
            </a:r>
          </a:p>
          <a:p>
            <a:pPr>
              <a:buClr>
                <a:srgbClr val="0070C0"/>
              </a:buClr>
            </a:pPr>
            <a:r>
              <a:rPr lang="en-US" dirty="0">
                <a:latin typeface="Times New Roman" panose="02020603050405020304" pitchFamily="18" charset="0"/>
                <a:cs typeface="Times New Roman" panose="02020603050405020304" pitchFamily="18" charset="0"/>
              </a:rPr>
              <a:t>Assurance that students and employers can trust the quality of the education received</a:t>
            </a:r>
          </a:p>
          <a:p>
            <a:pPr>
              <a:buClr>
                <a:srgbClr val="0070C0"/>
              </a:buClr>
            </a:pPr>
            <a:r>
              <a:rPr lang="en-US" dirty="0">
                <a:latin typeface="Times New Roman" panose="02020603050405020304" pitchFamily="18" charset="0"/>
                <a:cs typeface="Times New Roman" panose="02020603050405020304" pitchFamily="18" charset="0"/>
              </a:rPr>
              <a:t>Some (most) universities accept only academic credits/degrees from regional or national accredited institutions</a:t>
            </a:r>
          </a:p>
          <a:p>
            <a:pPr>
              <a:lnSpc>
                <a:spcPct val="110000"/>
              </a:lnSpc>
              <a:spcBef>
                <a:spcPts val="600"/>
              </a:spcBef>
              <a:buClr>
                <a:srgbClr val="0070C0"/>
              </a:buClr>
              <a:buFont typeface="Arial" panose="020B0604020202020204" pitchFamily="34" charset="0"/>
              <a:buChar char="•"/>
            </a:pPr>
            <a:endParaRPr lang="en-US" dirty="0">
              <a:latin typeface="Times New Roman" panose="02020603050405020304" pitchFamily="18" charset="0"/>
              <a:ea typeface="Times New Roman" charset="0"/>
              <a:cs typeface="Times New Roman" panose="02020603050405020304" pitchFamily="18" charset="0"/>
            </a:endParaRPr>
          </a:p>
        </p:txBody>
      </p:sp>
      <p:pic>
        <p:nvPicPr>
          <p:cNvPr id="4" name="Picture 3">
            <a:extLst>
              <a:ext uri="{FF2B5EF4-FFF2-40B4-BE49-F238E27FC236}">
                <a16:creationId xmlns:a16="http://schemas.microsoft.com/office/drawing/2014/main" id="{0B7BA096-CD1C-6C4D-B9F3-04CEB005AEE2}"/>
              </a:ext>
            </a:extLst>
          </p:cNvPr>
          <p:cNvPicPr>
            <a:picLocks noChangeAspect="1"/>
          </p:cNvPicPr>
          <p:nvPr/>
        </p:nvPicPr>
        <p:blipFill>
          <a:blip r:embed="rId2"/>
          <a:stretch>
            <a:fillRect/>
          </a:stretch>
        </p:blipFill>
        <p:spPr>
          <a:xfrm rot="1933700">
            <a:off x="6886074" y="2784919"/>
            <a:ext cx="4838700" cy="2544220"/>
          </a:xfrm>
          <a:prstGeom prst="rect">
            <a:avLst/>
          </a:prstGeom>
        </p:spPr>
      </p:pic>
      <p:sp>
        <p:nvSpPr>
          <p:cNvPr id="5" name="Footer Placeholder 4">
            <a:extLst>
              <a:ext uri="{FF2B5EF4-FFF2-40B4-BE49-F238E27FC236}">
                <a16:creationId xmlns:a16="http://schemas.microsoft.com/office/drawing/2014/main" id="{1479424C-21FF-4BA5-AF58-6F6493560BF2}"/>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278136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What is Accreditation?</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996043" y="1690689"/>
            <a:ext cx="10107386" cy="4906054"/>
          </a:xfrm>
        </p:spPr>
        <p:txBody>
          <a:bodyPr>
            <a:normAutofit/>
          </a:bodyPr>
          <a:lstStyle/>
          <a:p>
            <a:pPr marL="285750" indent="-285750">
              <a:lnSpc>
                <a:spcPct val="110000"/>
              </a:lnSpc>
              <a:spcBef>
                <a:spcPts val="600"/>
              </a:spcBef>
              <a:buClr>
                <a:srgbClr val="0070C0"/>
              </a:buClr>
              <a:buFont typeface="Arial" charset="0"/>
              <a:buChar char="•"/>
            </a:pPr>
            <a:r>
              <a:rPr lang="en-US" dirty="0">
                <a:latin typeface="Times New Roman" panose="02020603050405020304" pitchFamily="18" charset="0"/>
                <a:cs typeface="Times New Roman" panose="02020603050405020304" pitchFamily="18" charset="0"/>
              </a:rPr>
              <a:t>Accreditors—private educational organizations (nongovernmental) </a:t>
            </a:r>
          </a:p>
          <a:p>
            <a:pPr marL="285750"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Voluntary, Non-Governmental—Colleges must be regionally or nationally accredited to qualify for federal financial aid</a:t>
            </a:r>
          </a:p>
          <a:p>
            <a:pPr marL="285750"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Must be authorized to operate by the USDE</a:t>
            </a:r>
          </a:p>
          <a:p>
            <a:pPr marL="285750"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NACIQI provides recommendations on accrediting agencies to the USDE</a:t>
            </a:r>
          </a:p>
        </p:txBody>
      </p:sp>
      <p:sp>
        <p:nvSpPr>
          <p:cNvPr id="5" name="Content Placeholder 1"/>
          <p:cNvSpPr txBox="1">
            <a:spLocks/>
          </p:cNvSpPr>
          <p:nvPr/>
        </p:nvSpPr>
        <p:spPr>
          <a:xfrm>
            <a:off x="6372224" y="1690688"/>
            <a:ext cx="5505451" cy="50387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lvl="1" indent="0">
              <a:lnSpc>
                <a:spcPct val="110000"/>
              </a:lnSpc>
              <a:spcBef>
                <a:spcPts val="600"/>
              </a:spcBef>
              <a:buClr>
                <a:srgbClr val="0070C0"/>
              </a:buClr>
              <a:buNone/>
            </a:pPr>
            <a:endParaRPr lang="en-US" dirty="0">
              <a:latin typeface="Times New Roman" charset="0"/>
              <a:ea typeface="Times New Roman" charset="0"/>
              <a:cs typeface="Times New Roman" charset="0"/>
            </a:endParaRPr>
          </a:p>
        </p:txBody>
      </p:sp>
      <p:sp>
        <p:nvSpPr>
          <p:cNvPr id="3" name="Footer Placeholder 2">
            <a:extLst>
              <a:ext uri="{FF2B5EF4-FFF2-40B4-BE49-F238E27FC236}">
                <a16:creationId xmlns:a16="http://schemas.microsoft.com/office/drawing/2014/main" id="{CF89B5AC-EA3D-4A7D-855E-ACE25948012D}"/>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1793225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Times New Roman" panose="02020603050405020304" pitchFamily="18" charset="0"/>
                <a:cs typeface="Times New Roman" panose="02020603050405020304" pitchFamily="18" charset="0"/>
              </a:rPr>
              <a:t>What is Accreditation?</a:t>
            </a:r>
          </a:p>
        </p:txBody>
      </p:sp>
      <p:sp>
        <p:nvSpPr>
          <p:cNvPr id="3" name="Content Placeholder 2"/>
          <p:cNvSpPr>
            <a:spLocks noGrp="1"/>
          </p:cNvSpPr>
          <p:nvPr>
            <p:ph idx="1"/>
          </p:nvPr>
        </p:nvSpPr>
        <p:spPr>
          <a:xfrm>
            <a:off x="466165" y="1864659"/>
            <a:ext cx="11313459" cy="4697506"/>
          </a:xfrm>
        </p:spPr>
        <p:txBody>
          <a:bodyPr>
            <a:noAutofit/>
          </a:bodyPr>
          <a:lstStyle/>
          <a:p>
            <a:pPr>
              <a:buClr>
                <a:srgbClr val="0070C0"/>
              </a:buClr>
            </a:pPr>
            <a:r>
              <a:rPr lang="en-US" dirty="0">
                <a:latin typeface="Times New Roman" panose="02020603050405020304" pitchFamily="18" charset="0"/>
                <a:cs typeface="Times New Roman" panose="02020603050405020304" pitchFamily="18" charset="0"/>
              </a:rPr>
              <a:t>Institutional Accreditors </a:t>
            </a:r>
          </a:p>
          <a:p>
            <a:pPr lvl="1">
              <a:buClr>
                <a:srgbClr val="0070C0"/>
              </a:buClr>
            </a:pPr>
            <a:r>
              <a:rPr lang="en-US" b="1" dirty="0">
                <a:latin typeface="Times New Roman" panose="02020603050405020304" pitchFamily="18" charset="0"/>
                <a:cs typeface="Times New Roman" panose="02020603050405020304" pitchFamily="18" charset="0"/>
              </a:rPr>
              <a:t>Regional</a:t>
            </a:r>
            <a:r>
              <a:rPr lang="en-US" dirty="0">
                <a:latin typeface="Times New Roman" panose="02020603050405020304" pitchFamily="18" charset="0"/>
                <a:cs typeface="Times New Roman" panose="02020603050405020304" pitchFamily="18" charset="0"/>
              </a:rPr>
              <a:t>: includes ACCJC, ACS WASC, WSCUC</a:t>
            </a:r>
          </a:p>
          <a:p>
            <a:pPr lvl="1">
              <a:buClr>
                <a:srgbClr val="0070C0"/>
              </a:buClr>
            </a:pPr>
            <a:r>
              <a:rPr lang="en-US" b="1" dirty="0">
                <a:latin typeface="Times New Roman" panose="02020603050405020304" pitchFamily="18" charset="0"/>
                <a:cs typeface="Times New Roman" panose="02020603050405020304" pitchFamily="18" charset="0"/>
              </a:rPr>
              <a:t>National</a:t>
            </a:r>
            <a:r>
              <a:rPr lang="en-US" dirty="0">
                <a:latin typeface="Times New Roman" panose="02020603050405020304" pitchFamily="18" charset="0"/>
                <a:cs typeface="Times New Roman" panose="02020603050405020304" pitchFamily="18" charset="0"/>
              </a:rPr>
              <a:t>: includes DEAC</a:t>
            </a:r>
          </a:p>
          <a:p>
            <a:pPr lvl="1">
              <a:buClr>
                <a:srgbClr val="0070C0"/>
              </a:buClr>
            </a:pPr>
            <a:r>
              <a:rPr lang="en-US" dirty="0">
                <a:latin typeface="Times New Roman" panose="02020603050405020304" pitchFamily="18" charset="0"/>
                <a:cs typeface="Times New Roman" panose="02020603050405020304" pitchFamily="18" charset="0"/>
              </a:rPr>
              <a:t>Voluntary, but required for institutions to be eligible to receive federal financial aid</a:t>
            </a:r>
          </a:p>
          <a:p>
            <a:pPr>
              <a:buClr>
                <a:srgbClr val="0070C0"/>
              </a:buClr>
            </a:pPr>
            <a:r>
              <a:rPr lang="en-US" b="1" dirty="0">
                <a:latin typeface="Times New Roman" panose="02020603050405020304" pitchFamily="18" charset="0"/>
                <a:cs typeface="Times New Roman" panose="02020603050405020304" pitchFamily="18" charset="0"/>
              </a:rPr>
              <a:t>Programmatic</a:t>
            </a:r>
            <a:r>
              <a:rPr lang="en-US" dirty="0">
                <a:latin typeface="Times New Roman" panose="02020603050405020304" pitchFamily="18" charset="0"/>
                <a:cs typeface="Times New Roman" panose="02020603050405020304" pitchFamily="18" charset="0"/>
              </a:rPr>
              <a:t> or Specialized Accreditors </a:t>
            </a:r>
          </a:p>
          <a:p>
            <a:pPr lvl="1">
              <a:buClr>
                <a:srgbClr val="0070C0"/>
              </a:buClr>
            </a:pPr>
            <a:r>
              <a:rPr lang="en-US" dirty="0">
                <a:latin typeface="Times New Roman" panose="02020603050405020304" pitchFamily="18" charset="0"/>
                <a:cs typeface="Times New Roman" panose="02020603050405020304" pitchFamily="18" charset="0"/>
              </a:rPr>
              <a:t>Dental, Nursing, Funeral Services, and more</a:t>
            </a:r>
          </a:p>
          <a:p>
            <a:pPr lvl="1">
              <a:buClr>
                <a:srgbClr val="0070C0"/>
              </a:buClr>
            </a:pPr>
            <a:r>
              <a:rPr lang="en-US" dirty="0">
                <a:latin typeface="Times New Roman" panose="02020603050405020304" pitchFamily="18" charset="0"/>
                <a:cs typeface="Times New Roman" panose="02020603050405020304" pitchFamily="18" charset="0"/>
              </a:rPr>
              <a:t>Institutional accreditation is usually needed as well to be eligible to receive federal financial aid</a:t>
            </a:r>
          </a:p>
          <a:p>
            <a:pPr>
              <a:buClr>
                <a:srgbClr val="0070C0"/>
              </a:buClr>
            </a:pPr>
            <a:endParaRPr lang="en-US" dirty="0">
              <a:latin typeface="Times New Roman" panose="02020603050405020304" pitchFamily="18" charset="0"/>
              <a:cs typeface="Times New Roman" panose="02020603050405020304" pitchFamily="18" charset="0"/>
            </a:endParaRPr>
          </a:p>
          <a:p>
            <a:pPr lvl="0">
              <a:buClr>
                <a:srgbClr val="0070C0"/>
              </a:buClr>
            </a:pPr>
            <a:endParaRPr lang="en-US"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08D15ABB-3B3F-4B25-A21D-8A7E9C65E434}"/>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340387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Regional Accreditation</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285750"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16 Regional Accreditors</a:t>
            </a:r>
          </a:p>
          <a:p>
            <a:pPr marL="285750"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Higher Education Regional Accreditors (6 regions/7 accreditors): </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ACCJC and WSCUC—only region that separates two-year and four-year institutions</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5 other regions in the United States</a:t>
            </a:r>
          </a:p>
          <a:p>
            <a:pPr marL="285750" indent="-285750">
              <a:lnSpc>
                <a:spcPct val="110000"/>
              </a:lnSpc>
              <a:spcBef>
                <a:spcPts val="600"/>
              </a:spcBef>
              <a:buClr>
                <a:srgbClr val="0070C0"/>
              </a:buClr>
              <a:buFont typeface="Arial" charset="0"/>
              <a:buChar char="•"/>
            </a:pPr>
            <a:endParaRPr lang="en-US"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dirty="0">
              <a:latin typeface="Times New Roman" charset="0"/>
              <a:ea typeface="Times New Roman" charset="0"/>
              <a:cs typeface="Times New Roman" charset="0"/>
            </a:endParaRPr>
          </a:p>
          <a:p>
            <a:endParaRPr lang="en-US" dirty="0"/>
          </a:p>
        </p:txBody>
      </p:sp>
      <p:sp>
        <p:nvSpPr>
          <p:cNvPr id="3" name="Footer Placeholder 2">
            <a:extLst>
              <a:ext uri="{FF2B5EF4-FFF2-40B4-BE49-F238E27FC236}">
                <a16:creationId xmlns:a16="http://schemas.microsoft.com/office/drawing/2014/main" id="{7F8A4306-7A12-4B72-B05A-070B0FB3EF31}"/>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4837914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algn="ctr" eaLnBrk="1" hangingPunct="1"/>
            <a:r>
              <a:rPr lang="en-US" sz="5400" b="1" dirty="0">
                <a:solidFill>
                  <a:srgbClr val="0070C0"/>
                </a:solidFill>
                <a:latin typeface="Times New Roman" charset="0"/>
                <a:ea typeface="Times New Roman" charset="0"/>
                <a:cs typeface="Times New Roman" charset="0"/>
              </a:rPr>
              <a:t>Regional Accreditation and WASC</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p:txBody>
          <a:bodyPr>
            <a:normAutofit/>
          </a:bodyPr>
          <a:lstStyle/>
          <a:p>
            <a:pPr marL="285750"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WASC was established in 1962 and encompassed three commissions:</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501(</a:t>
            </a:r>
            <a:r>
              <a:rPr lang="de-DE" dirty="0">
                <a:latin typeface="Times New Roman" charset="0"/>
                <a:ea typeface="Times New Roman" charset="0"/>
                <a:cs typeface="Times New Roman" charset="0"/>
              </a:rPr>
              <a:t>c)(3) </a:t>
            </a:r>
            <a:r>
              <a:rPr lang="mr-IN" dirty="0">
                <a:latin typeface="Times New Roman" charset="0"/>
                <a:ea typeface="Times New Roman" charset="0"/>
                <a:cs typeface="Times New Roman" charset="0"/>
              </a:rPr>
              <a:t>–</a:t>
            </a:r>
            <a:r>
              <a:rPr lang="de-DE" dirty="0">
                <a:latin typeface="Times New Roman" charset="0"/>
                <a:ea typeface="Times New Roman" charset="0"/>
                <a:cs typeface="Times New Roman" charset="0"/>
              </a:rPr>
              <a:t> non-profit </a:t>
            </a:r>
            <a:r>
              <a:rPr lang="de-DE" dirty="0" err="1">
                <a:latin typeface="Times New Roman" charset="0"/>
                <a:ea typeface="Times New Roman" charset="0"/>
                <a:cs typeface="Times New Roman" charset="0"/>
              </a:rPr>
              <a:t>organization</a:t>
            </a:r>
            <a:endParaRPr lang="de-DE" dirty="0">
              <a:latin typeface="Times New Roman" charset="0"/>
              <a:ea typeface="Times New Roman" charset="0"/>
              <a:cs typeface="Times New Roman" charset="0"/>
            </a:endParaRP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WASC Senior College and University Commission (WSCUC)</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Accrediting Commission for Community and Junior Colleges (ACCJC)</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Accrediting Commission for Schools, WASC (ACS, WASC)</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The three separated in 2012-13</a:t>
            </a:r>
          </a:p>
          <a:p>
            <a:pPr marL="742950" lvl="1" indent="-285750">
              <a:lnSpc>
                <a:spcPct val="110000"/>
              </a:lnSpc>
              <a:spcBef>
                <a:spcPts val="600"/>
              </a:spcBef>
              <a:buClr>
                <a:srgbClr val="0070C0"/>
              </a:buClr>
              <a:buFont typeface="Arial" charset="0"/>
              <a:buChar char="•"/>
            </a:pPr>
            <a:r>
              <a:rPr lang="en-US" dirty="0">
                <a:latin typeface="Times New Roman" charset="0"/>
                <a:ea typeface="Times New Roman" charset="0"/>
                <a:cs typeface="Times New Roman" charset="0"/>
              </a:rPr>
              <a:t>Regional Accreditors </a:t>
            </a:r>
            <a:r>
              <a:rPr lang="mr-IN" dirty="0">
                <a:latin typeface="Times New Roman" charset="0"/>
                <a:ea typeface="Times New Roman" charset="0"/>
                <a:cs typeface="Times New Roman" charset="0"/>
              </a:rPr>
              <a:t>–</a:t>
            </a:r>
            <a:r>
              <a:rPr lang="en-US" dirty="0">
                <a:latin typeface="Times New Roman" charset="0"/>
                <a:ea typeface="Times New Roman" charset="0"/>
                <a:cs typeface="Times New Roman" charset="0"/>
              </a:rPr>
              <a:t> California, Hawaii, and the Pacific Region</a:t>
            </a:r>
          </a:p>
          <a:p>
            <a:pPr marL="285750" indent="-285750">
              <a:lnSpc>
                <a:spcPct val="110000"/>
              </a:lnSpc>
              <a:spcBef>
                <a:spcPts val="600"/>
              </a:spcBef>
              <a:buClr>
                <a:srgbClr val="0070C0"/>
              </a:buClr>
              <a:buFont typeface="Arial" charset="0"/>
              <a:buChar char="•"/>
            </a:pPr>
            <a:endParaRPr lang="en-US" dirty="0">
              <a:latin typeface="Times New Roman" charset="0"/>
              <a:ea typeface="Times New Roman" charset="0"/>
              <a:cs typeface="Times New Roman" charset="0"/>
            </a:endParaRPr>
          </a:p>
          <a:p>
            <a:pPr lvl="0">
              <a:lnSpc>
                <a:spcPct val="110000"/>
              </a:lnSpc>
              <a:spcBef>
                <a:spcPts val="600"/>
              </a:spcBef>
              <a:buClr>
                <a:srgbClr val="0070C0"/>
              </a:buClr>
              <a:defRPr/>
            </a:pPr>
            <a:endParaRPr lang="en-US" dirty="0">
              <a:latin typeface="Times New Roman" charset="0"/>
              <a:ea typeface="Times New Roman" charset="0"/>
              <a:cs typeface="Times New Roman" charset="0"/>
            </a:endParaRPr>
          </a:p>
          <a:p>
            <a:endParaRPr lang="en-US" dirty="0"/>
          </a:p>
        </p:txBody>
      </p:sp>
      <p:sp>
        <p:nvSpPr>
          <p:cNvPr id="3" name="Footer Placeholder 2">
            <a:extLst>
              <a:ext uri="{FF2B5EF4-FFF2-40B4-BE49-F238E27FC236}">
                <a16:creationId xmlns:a16="http://schemas.microsoft.com/office/drawing/2014/main" id="{9B453648-E29C-4E26-9F25-BF45AC6B7F10}"/>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9704397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algn="ctr" eaLnBrk="1" hangingPunct="1"/>
            <a:r>
              <a:rPr lang="en-US" sz="5400" b="1" dirty="0">
                <a:solidFill>
                  <a:srgbClr val="0070C0"/>
                </a:solidFill>
                <a:latin typeface="Times New Roman" charset="0"/>
                <a:ea typeface="Times New Roman" charset="0"/>
                <a:cs typeface="Times New Roman" charset="0"/>
              </a:rPr>
              <a:t>Regional Accreditation and ACCJC</a:t>
            </a:r>
          </a:p>
        </p:txBody>
      </p:sp>
      <p:sp>
        <p:nvSpPr>
          <p:cNvPr id="8196" name="Text Box 4"/>
          <p:cNvSpPr txBox="1">
            <a:spLocks noChangeArrowheads="1"/>
          </p:cNvSpPr>
          <p:nvPr/>
        </p:nvSpPr>
        <p:spPr bwMode="auto">
          <a:xfrm>
            <a:off x="2438400" y="4876801"/>
            <a:ext cx="731520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600">
                <a:solidFill>
                  <a:schemeClr val="tx1"/>
                </a:solidFill>
                <a:latin typeface="Perpetua" charset="0"/>
                <a:ea typeface="ＭＳ Ｐゴシック" charset="0"/>
                <a:cs typeface="ＭＳ Ｐゴシック" charset="0"/>
              </a:defRPr>
            </a:lvl1pPr>
            <a:lvl2pPr marL="742950" indent="-285750">
              <a:defRPr sz="2400">
                <a:solidFill>
                  <a:schemeClr val="tx1"/>
                </a:solidFill>
                <a:latin typeface="Perpetua" charset="0"/>
                <a:ea typeface="ＭＳ Ｐゴシック" charset="0"/>
              </a:defRPr>
            </a:lvl2pPr>
            <a:lvl3pPr marL="1143000">
              <a:defRPr sz="2000">
                <a:solidFill>
                  <a:schemeClr val="tx1"/>
                </a:solidFill>
                <a:latin typeface="Perpetua" charset="0"/>
                <a:ea typeface="ＭＳ Ｐゴシック" charset="0"/>
              </a:defRPr>
            </a:lvl3pPr>
            <a:lvl4pPr marL="1600200">
              <a:defRPr sz="2000">
                <a:solidFill>
                  <a:schemeClr val="tx1"/>
                </a:solidFill>
                <a:latin typeface="Perpetua" charset="0"/>
                <a:ea typeface="ＭＳ Ｐゴシック" charset="0"/>
              </a:defRPr>
            </a:lvl4pPr>
            <a:lvl5pPr marL="2057400">
              <a:defRPr sz="2000">
                <a:solidFill>
                  <a:schemeClr val="tx1"/>
                </a:solidFill>
                <a:latin typeface="Perpetua" charset="0"/>
                <a:ea typeface="ＭＳ Ｐゴシック" charset="0"/>
              </a:defRPr>
            </a:lvl5pPr>
            <a:lvl6pPr marL="25146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6pPr>
            <a:lvl7pPr marL="29718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7pPr>
            <a:lvl8pPr marL="34290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8pPr>
            <a:lvl9pPr marL="3886200" eaLnBrk="0" fontAlgn="base" hangingPunct="0">
              <a:spcBef>
                <a:spcPts val="375"/>
              </a:spcBef>
              <a:spcAft>
                <a:spcPct val="0"/>
              </a:spcAft>
              <a:buClr>
                <a:srgbClr val="A28E6A"/>
              </a:buClr>
              <a:buChar char="o"/>
              <a:defRPr sz="2000">
                <a:solidFill>
                  <a:schemeClr val="tx1"/>
                </a:solidFill>
                <a:latin typeface="Perpetua" charset="0"/>
                <a:ea typeface="ＭＳ Ｐゴシック" charset="0"/>
              </a:defRPr>
            </a:lvl9pPr>
          </a:lstStyle>
          <a:p>
            <a:pPr algn="ctr" eaLnBrk="0" hangingPunct="0">
              <a:spcBef>
                <a:spcPct val="50000"/>
              </a:spcBef>
            </a:pPr>
            <a:endParaRPr lang="en-US" sz="2800" dirty="0">
              <a:latin typeface="Arial" charset="0"/>
            </a:endParaRPr>
          </a:p>
        </p:txBody>
      </p:sp>
      <p:sp>
        <p:nvSpPr>
          <p:cNvPr id="2" name="Content Placeholder 1"/>
          <p:cNvSpPr>
            <a:spLocks noGrp="1"/>
          </p:cNvSpPr>
          <p:nvPr>
            <p:ph idx="1"/>
          </p:nvPr>
        </p:nvSpPr>
        <p:spPr>
          <a:xfrm>
            <a:off x="314324" y="1690689"/>
            <a:ext cx="11301414" cy="4881562"/>
          </a:xfrm>
        </p:spPr>
        <p:txBody>
          <a:bodyPr>
            <a:normAutofit/>
          </a:bodyPr>
          <a:lstStyle/>
          <a:p>
            <a:pPr marL="640080" lvl="1" indent="-457200">
              <a:lnSpc>
                <a:spcPct val="100000"/>
              </a:lnSpc>
              <a:spcBef>
                <a:spcPts val="0"/>
              </a:spcBef>
              <a:spcAft>
                <a:spcPts val="600"/>
              </a:spcAft>
              <a:buClr>
                <a:srgbClr val="0070C0"/>
              </a:buClr>
            </a:pPr>
            <a:r>
              <a:rPr lang="en-US" sz="3600" dirty="0">
                <a:latin typeface="Times New Roman" charset="0"/>
                <a:ea typeface="Times New Roman" charset="0"/>
                <a:cs typeface="Times New Roman" charset="0"/>
              </a:rPr>
              <a:t>ACCJC</a:t>
            </a:r>
          </a:p>
          <a:p>
            <a:pPr marL="1097280" lvl="2" indent="-457200">
              <a:lnSpc>
                <a:spcPct val="100000"/>
              </a:lnSpc>
              <a:spcBef>
                <a:spcPts val="0"/>
              </a:spcBef>
              <a:spcAft>
                <a:spcPts val="600"/>
              </a:spcAft>
              <a:buClr>
                <a:srgbClr val="0070C0"/>
              </a:buClr>
            </a:pPr>
            <a:r>
              <a:rPr lang="en-US" sz="3200" dirty="0">
                <a:latin typeface="Times New Roman" charset="0"/>
                <a:ea typeface="Times New Roman" charset="0"/>
                <a:cs typeface="Times New Roman" charset="0"/>
              </a:rPr>
              <a:t>Accredits community colleges and other associate degree granting institutions – these institutions may offer a single baccalaureate program</a:t>
            </a:r>
          </a:p>
          <a:p>
            <a:pPr marL="1097280" lvl="2" indent="-457200">
              <a:lnSpc>
                <a:spcPct val="100000"/>
              </a:lnSpc>
              <a:spcBef>
                <a:spcPts val="0"/>
              </a:spcBef>
              <a:spcAft>
                <a:spcPts val="600"/>
              </a:spcAft>
              <a:buClr>
                <a:srgbClr val="0070C0"/>
              </a:buClr>
            </a:pPr>
            <a:endParaRPr lang="en-US" sz="3200" dirty="0">
              <a:latin typeface="Times New Roman" charset="0"/>
              <a:ea typeface="Times New Roman" charset="0"/>
              <a:cs typeface="Times New Roman" charset="0"/>
            </a:endParaRPr>
          </a:p>
          <a:p>
            <a:pPr marL="640080" lvl="1" indent="-457200">
              <a:lnSpc>
                <a:spcPct val="100000"/>
              </a:lnSpc>
              <a:spcBef>
                <a:spcPts val="0"/>
              </a:spcBef>
              <a:spcAft>
                <a:spcPts val="600"/>
              </a:spcAft>
              <a:buClr>
                <a:srgbClr val="0070C0"/>
              </a:buClr>
            </a:pPr>
            <a:r>
              <a:rPr lang="en-US" sz="3600" dirty="0">
                <a:latin typeface="Times New Roman" charset="0"/>
                <a:ea typeface="Times New Roman" charset="0"/>
                <a:cs typeface="Times New Roman" charset="0"/>
              </a:rPr>
              <a:t>Website: </a:t>
            </a:r>
            <a:r>
              <a:rPr lang="en-US" sz="3600" dirty="0">
                <a:latin typeface="Times New Roman" charset="0"/>
                <a:ea typeface="Times New Roman" charset="0"/>
                <a:cs typeface="Times New Roman" charset="0"/>
                <a:hlinkClick r:id="rId3"/>
              </a:rPr>
              <a:t>https://accjc.org</a:t>
            </a:r>
            <a:r>
              <a:rPr lang="en-US" sz="3600" dirty="0">
                <a:latin typeface="Times New Roman" charset="0"/>
                <a:ea typeface="Times New Roman" charset="0"/>
                <a:cs typeface="Times New Roman" charset="0"/>
              </a:rPr>
              <a:t> </a:t>
            </a:r>
          </a:p>
          <a:p>
            <a:pPr marL="640080" lvl="2" indent="0">
              <a:lnSpc>
                <a:spcPct val="100000"/>
              </a:lnSpc>
              <a:spcBef>
                <a:spcPts val="0"/>
              </a:spcBef>
              <a:spcAft>
                <a:spcPts val="600"/>
              </a:spcAft>
              <a:buClr>
                <a:srgbClr val="0070C0"/>
              </a:buClr>
              <a:buNone/>
            </a:pPr>
            <a:endParaRPr lang="en-US" sz="3600" dirty="0">
              <a:latin typeface="Times New Roman" charset="0"/>
              <a:ea typeface="Times New Roman" charset="0"/>
              <a:cs typeface="Times New Roman" charset="0"/>
            </a:endParaRPr>
          </a:p>
        </p:txBody>
      </p:sp>
      <p:sp>
        <p:nvSpPr>
          <p:cNvPr id="3" name="Footer Placeholder 2">
            <a:extLst>
              <a:ext uri="{FF2B5EF4-FFF2-40B4-BE49-F238E27FC236}">
                <a16:creationId xmlns:a16="http://schemas.microsoft.com/office/drawing/2014/main" id="{CA105BE2-68B9-4742-8F0D-88B2ADB68310}"/>
              </a:ext>
            </a:extLst>
          </p:cNvPr>
          <p:cNvSpPr>
            <a:spLocks noGrp="1"/>
          </p:cNvSpPr>
          <p:nvPr>
            <p:ph type="ftr" sz="quarter" idx="11"/>
          </p:nvPr>
        </p:nvSpPr>
        <p:spPr/>
        <p:txBody>
          <a:bodyPr/>
          <a:lstStyle/>
          <a:p>
            <a:r>
              <a:rPr lang="en-US"/>
              <a:t>Spring 2018 Plenary Session, San Mateo Marriott</a:t>
            </a:r>
          </a:p>
        </p:txBody>
      </p:sp>
    </p:spTree>
    <p:extLst>
      <p:ext uri="{BB962C8B-B14F-4D97-AF65-F5344CB8AC3E}">
        <p14:creationId xmlns:p14="http://schemas.microsoft.com/office/powerpoint/2010/main" val="6675154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 calcmode="lin" valueType="num">
                                      <p:cBhvr>
                                        <p:cTn id="7" dur="500" fill="hold"/>
                                        <p:tgtEl>
                                          <p:spTgt spid="31746"/>
                                        </p:tgtEl>
                                        <p:attrNameLst>
                                          <p:attrName>ppt_w</p:attrName>
                                        </p:attrNameLst>
                                      </p:cBhvr>
                                      <p:tavLst>
                                        <p:tav tm="0">
                                          <p:val>
                                            <p:fltVal val="0"/>
                                          </p:val>
                                        </p:tav>
                                        <p:tav tm="100000">
                                          <p:val>
                                            <p:strVal val="#ppt_w"/>
                                          </p:val>
                                        </p:tav>
                                      </p:tavLst>
                                    </p:anim>
                                    <p:anim calcmode="lin" valueType="num">
                                      <p:cBhvr>
                                        <p:cTn id="8" dur="500" fill="hold"/>
                                        <p:tgtEl>
                                          <p:spTgt spid="317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1280</TotalTime>
  <Words>1442</Words>
  <Application>Microsoft Macintosh PowerPoint</Application>
  <PresentationFormat>Widescreen</PresentationFormat>
  <Paragraphs>183</Paragraphs>
  <Slides>22</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ＭＳ Ｐゴシック</vt:lpstr>
      <vt:lpstr>Arial</vt:lpstr>
      <vt:lpstr>Calibri</vt:lpstr>
      <vt:lpstr>Georgia</vt:lpstr>
      <vt:lpstr>Mangal</vt:lpstr>
      <vt:lpstr>Times New Roman</vt:lpstr>
      <vt:lpstr>Office Theme</vt:lpstr>
      <vt:lpstr>Accreditation: Expanding our Perceptions</vt:lpstr>
      <vt:lpstr>Overview</vt:lpstr>
      <vt:lpstr>Academic Senate Role in Accreditation</vt:lpstr>
      <vt:lpstr>What is Accreditation?</vt:lpstr>
      <vt:lpstr>What is Accreditation?</vt:lpstr>
      <vt:lpstr>What is Accreditation?</vt:lpstr>
      <vt:lpstr>Regional Accreditation</vt:lpstr>
      <vt:lpstr>Regional Accreditation and WASC</vt:lpstr>
      <vt:lpstr>Regional Accreditation and ACCJC</vt:lpstr>
      <vt:lpstr>National Accreditation</vt:lpstr>
      <vt:lpstr>Programmatic Accreditation</vt:lpstr>
      <vt:lpstr>Initial Accreditation</vt:lpstr>
      <vt:lpstr>Changes taking place…</vt:lpstr>
      <vt:lpstr>Changes in ACCJC</vt:lpstr>
      <vt:lpstr>Changes in ACCJC</vt:lpstr>
      <vt:lpstr>Standard II.A.2 (prior to January 2018) </vt:lpstr>
      <vt:lpstr>Standard II.A.2  (approved January 2018)</vt:lpstr>
      <vt:lpstr>Standard III.A.6 - proposed</vt:lpstr>
      <vt:lpstr>More news…</vt:lpstr>
      <vt:lpstr>Acronym Fun</vt:lpstr>
      <vt:lpstr>References</vt:lpstr>
      <vt:lpstr>Questions and Comments</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Senate  The “10+1” and Shared Governance</dc:title>
  <dc:creator>Virginia May</dc:creator>
  <cp:lastModifiedBy>Virginia May</cp:lastModifiedBy>
  <cp:revision>166</cp:revision>
  <cp:lastPrinted>2017-10-22T17:16:51Z</cp:lastPrinted>
  <dcterms:created xsi:type="dcterms:W3CDTF">2017-10-02T12:56:57Z</dcterms:created>
  <dcterms:modified xsi:type="dcterms:W3CDTF">2018-04-07T15:43:10Z</dcterms:modified>
</cp:coreProperties>
</file>