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handoutMasterIdLst>
    <p:handoutMasterId r:id="rId35"/>
  </p:handoutMasterIdLst>
  <p:sldIdLst>
    <p:sldId id="256" r:id="rId3"/>
    <p:sldId id="751" r:id="rId4"/>
    <p:sldId id="665" r:id="rId5"/>
    <p:sldId id="755" r:id="rId6"/>
    <p:sldId id="756" r:id="rId7"/>
    <p:sldId id="671" r:id="rId8"/>
    <p:sldId id="752" r:id="rId9"/>
    <p:sldId id="753" r:id="rId10"/>
    <p:sldId id="767" r:id="rId11"/>
    <p:sldId id="769" r:id="rId12"/>
    <p:sldId id="754" r:id="rId13"/>
    <p:sldId id="675" r:id="rId14"/>
    <p:sldId id="676" r:id="rId15"/>
    <p:sldId id="677" r:id="rId16"/>
    <p:sldId id="680" r:id="rId17"/>
    <p:sldId id="678" r:id="rId18"/>
    <p:sldId id="679" r:id="rId19"/>
    <p:sldId id="759" r:id="rId20"/>
    <p:sldId id="760" r:id="rId21"/>
    <p:sldId id="761" r:id="rId22"/>
    <p:sldId id="762" r:id="rId23"/>
    <p:sldId id="763" r:id="rId24"/>
    <p:sldId id="764" r:id="rId25"/>
    <p:sldId id="765" r:id="rId26"/>
    <p:sldId id="757" r:id="rId27"/>
    <p:sldId id="672" r:id="rId28"/>
    <p:sldId id="766" r:id="rId29"/>
    <p:sldId id="673" r:id="rId30"/>
    <p:sldId id="525" r:id="rId31"/>
    <p:sldId id="758" r:id="rId32"/>
    <p:sldId id="750"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cmAuthor id="2" name="Ayo Alabi" initials="" lastIdx="1" clrIdx="1"/>
  <p:cmAuthor id="3" name="Janet Fulks"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355"/>
    <a:srgbClr val="176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6" autoAdjust="0"/>
    <p:restoredTop sz="92777" autoAdjust="0"/>
  </p:normalViewPr>
  <p:slideViewPr>
    <p:cSldViewPr snapToGrid="0" snapToObjects="1">
      <p:cViewPr varScale="1">
        <p:scale>
          <a:sx n="84" d="100"/>
          <a:sy n="84" d="100"/>
        </p:scale>
        <p:origin x="888" y="1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Users/ginni/Desktop/Early%20Adoption%20Visualizations%20Stacked%20Combined%202019100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inni/Desktop/Early%20Adoption%20Visualizations%20Stacked%20Combined%202019100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ginni/Desktop/Early%20Adoption%20Visualizations%20Stacked%20Combined%202019100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63060867527191"/>
          <c:y val="3.5012543742218051E-2"/>
          <c:w val="0.60016577908756574"/>
          <c:h val="0.71969099395384795"/>
        </c:manualLayout>
      </c:layout>
      <c:barChart>
        <c:barDir val="col"/>
        <c:grouping val="stacked"/>
        <c:varyColors val="0"/>
        <c:ser>
          <c:idx val="0"/>
          <c:order val="0"/>
          <c:tx>
            <c:strRef>
              <c:f>Sheet1!$B$1</c:f>
              <c:strCache>
                <c:ptCount val="1"/>
                <c:pt idx="0">
                  <c:v>Successful Completion</c:v>
                </c:pt>
              </c:strCache>
            </c:strRef>
          </c:tx>
          <c:spPr>
            <a:solidFill>
              <a:schemeClr val="accent5">
                <a:lumMod val="40000"/>
                <a:lumOff val="60000"/>
              </a:schemeClr>
            </a:solidFill>
            <a:ln>
              <a:noFill/>
            </a:ln>
            <a:effectLst/>
          </c:spPr>
          <c:invertIfNegative val="0"/>
          <c:cat>
            <c:strRef>
              <c:f>Sheet1!$A$2:$A$5</c:f>
              <c:strCache>
                <c:ptCount val="4"/>
                <c:pt idx="0">
                  <c:v>Fall 2015</c:v>
                </c:pt>
                <c:pt idx="1">
                  <c:v>Fall 2016</c:v>
                </c:pt>
                <c:pt idx="2">
                  <c:v>Fall 2017</c:v>
                </c:pt>
                <c:pt idx="3">
                  <c:v>Fall 2018</c:v>
                </c:pt>
              </c:strCache>
            </c:strRef>
          </c:cat>
          <c:val>
            <c:numRef>
              <c:f>Sheet1!$B$2:$B$5</c:f>
              <c:numCache>
                <c:formatCode>_(* #,##0_);_(* \(#,##0\);_(* "-"??_);_(@_)</c:formatCode>
                <c:ptCount val="4"/>
                <c:pt idx="0">
                  <c:v>53156</c:v>
                </c:pt>
                <c:pt idx="1">
                  <c:v>59219</c:v>
                </c:pt>
                <c:pt idx="2">
                  <c:v>69738</c:v>
                </c:pt>
                <c:pt idx="3">
                  <c:v>88641</c:v>
                </c:pt>
              </c:numCache>
            </c:numRef>
          </c:val>
          <c:extLst>
            <c:ext xmlns:c16="http://schemas.microsoft.com/office/drawing/2014/chart" uri="{C3380CC4-5D6E-409C-BE32-E72D297353CC}">
              <c16:uniqueId val="{00000000-C607-4640-B0EB-59C4A91AA4C5}"/>
            </c:ext>
          </c:extLst>
        </c:ser>
        <c:ser>
          <c:idx val="1"/>
          <c:order val="1"/>
          <c:tx>
            <c:strRef>
              <c:f>Sheet1!$C$1</c:f>
              <c:strCache>
                <c:ptCount val="1"/>
                <c:pt idx="0">
                  <c:v>Non-Successes</c:v>
                </c:pt>
              </c:strCache>
            </c:strRef>
          </c:tx>
          <c:spPr>
            <a:solidFill>
              <a:schemeClr val="accent2"/>
            </a:solidFill>
            <a:ln>
              <a:noFill/>
            </a:ln>
            <a:effectLst/>
          </c:spPr>
          <c:invertIfNegative val="0"/>
          <c:cat>
            <c:strRef>
              <c:f>Sheet1!$A$2:$A$5</c:f>
              <c:strCache>
                <c:ptCount val="4"/>
                <c:pt idx="0">
                  <c:v>Fall 2015</c:v>
                </c:pt>
                <c:pt idx="1">
                  <c:v>Fall 2016</c:v>
                </c:pt>
                <c:pt idx="2">
                  <c:v>Fall 2017</c:v>
                </c:pt>
                <c:pt idx="3">
                  <c:v>Fall 2018</c:v>
                </c:pt>
              </c:strCache>
            </c:strRef>
          </c:cat>
          <c:val>
            <c:numRef>
              <c:f>Sheet1!$C$2:$C$5</c:f>
              <c:numCache>
                <c:formatCode>_(* #,##0_);_(* \(#,##0\);_(* "-"??_);_(@_)</c:formatCode>
                <c:ptCount val="4"/>
                <c:pt idx="0">
                  <c:v>19640</c:v>
                </c:pt>
                <c:pt idx="1">
                  <c:v>21835</c:v>
                </c:pt>
                <c:pt idx="2">
                  <c:v>26470</c:v>
                </c:pt>
                <c:pt idx="3">
                  <c:v>36901</c:v>
                </c:pt>
              </c:numCache>
            </c:numRef>
          </c:val>
          <c:extLst>
            <c:ext xmlns:c16="http://schemas.microsoft.com/office/drawing/2014/chart" uri="{C3380CC4-5D6E-409C-BE32-E72D297353CC}">
              <c16:uniqueId val="{00000001-C607-4640-B0EB-59C4A91AA4C5}"/>
            </c:ext>
          </c:extLst>
        </c:ser>
        <c:dLbls>
          <c:showLegendKey val="0"/>
          <c:showVal val="0"/>
          <c:showCatName val="0"/>
          <c:showSerName val="0"/>
          <c:showPercent val="0"/>
          <c:showBubbleSize val="0"/>
        </c:dLbls>
        <c:gapWidth val="150"/>
        <c:overlap val="100"/>
        <c:axId val="1006688552"/>
        <c:axId val="1006683304"/>
      </c:barChart>
      <c:lineChart>
        <c:grouping val="standard"/>
        <c:varyColors val="0"/>
        <c:ser>
          <c:idx val="2"/>
          <c:order val="2"/>
          <c:tx>
            <c:strRef>
              <c:f>Sheet1!$D$1</c:f>
              <c:strCache>
                <c:ptCount val="1"/>
                <c:pt idx="0">
                  <c:v>Success Rate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Fall 2015</c:v>
                </c:pt>
                <c:pt idx="1">
                  <c:v>Fall 2016</c:v>
                </c:pt>
                <c:pt idx="2">
                  <c:v>Fall 2017</c:v>
                </c:pt>
                <c:pt idx="3">
                  <c:v>Fall 2018</c:v>
                </c:pt>
              </c:strCache>
            </c:strRef>
          </c:cat>
          <c:val>
            <c:numRef>
              <c:f>Sheet1!$D$2:$D$5</c:f>
              <c:numCache>
                <c:formatCode>0%</c:formatCode>
                <c:ptCount val="4"/>
                <c:pt idx="0">
                  <c:v>0.73020495631628113</c:v>
                </c:pt>
                <c:pt idx="1">
                  <c:v>0.73061169097145118</c:v>
                </c:pt>
                <c:pt idx="2">
                  <c:v>0.72486695493098285</c:v>
                </c:pt>
                <c:pt idx="3">
                  <c:v>0.70606649567475421</c:v>
                </c:pt>
              </c:numCache>
            </c:numRef>
          </c:val>
          <c:smooth val="0"/>
          <c:extLst>
            <c:ext xmlns:c16="http://schemas.microsoft.com/office/drawing/2014/chart" uri="{C3380CC4-5D6E-409C-BE32-E72D297353CC}">
              <c16:uniqueId val="{00000002-C607-4640-B0EB-59C4A91AA4C5}"/>
            </c:ext>
          </c:extLst>
        </c:ser>
        <c:dLbls>
          <c:showLegendKey val="0"/>
          <c:showVal val="0"/>
          <c:showCatName val="0"/>
          <c:showSerName val="0"/>
          <c:showPercent val="0"/>
          <c:showBubbleSize val="0"/>
        </c:dLbls>
        <c:marker val="1"/>
        <c:smooth val="0"/>
        <c:axId val="819162703"/>
        <c:axId val="819069615"/>
      </c:lineChart>
      <c:catAx>
        <c:axId val="1006688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6683304"/>
        <c:crosses val="autoZero"/>
        <c:auto val="1"/>
        <c:lblAlgn val="ctr"/>
        <c:lblOffset val="100"/>
        <c:noMultiLvlLbl val="0"/>
      </c:catAx>
      <c:valAx>
        <c:axId val="1006683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b="0" dirty="0">
                    <a:solidFill>
                      <a:srgbClr val="000000"/>
                    </a:solidFill>
                  </a:rPr>
                  <a:t>Transfer-level enrollments</a:t>
                </a:r>
              </a:p>
            </c:rich>
          </c:tx>
          <c:layout>
            <c:manualLayout>
              <c:xMode val="edge"/>
              <c:yMode val="edge"/>
              <c:x val="0.1636892619566381"/>
              <c:y val="4.9136249738193048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006688552"/>
        <c:crosses val="autoZero"/>
        <c:crossBetween val="between"/>
      </c:valAx>
      <c:valAx>
        <c:axId val="819069615"/>
        <c:scaling>
          <c:orientation val="minMax"/>
          <c:max val="0.8"/>
          <c:min val="0"/>
        </c:scaling>
        <c:delete val="0"/>
        <c:axPos val="r"/>
        <c:title>
          <c:tx>
            <c:rich>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b="0" dirty="0">
                    <a:solidFill>
                      <a:srgbClr val="000000"/>
                    </a:solidFill>
                  </a:rPr>
                  <a:t>Success 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819162703"/>
        <c:crosses val="max"/>
        <c:crossBetween val="between"/>
      </c:valAx>
      <c:catAx>
        <c:axId val="819162703"/>
        <c:scaling>
          <c:orientation val="minMax"/>
        </c:scaling>
        <c:delete val="1"/>
        <c:axPos val="b"/>
        <c:numFmt formatCode="General" sourceLinked="1"/>
        <c:majorTickMark val="out"/>
        <c:minorTickMark val="none"/>
        <c:tickLblPos val="nextTo"/>
        <c:crossAx val="819069615"/>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77896386894792"/>
          <c:y val="4.6598320415830174E-2"/>
          <c:w val="0.60705591024962169"/>
          <c:h val="0.71969099395384795"/>
        </c:manualLayout>
      </c:layout>
      <c:barChart>
        <c:barDir val="col"/>
        <c:grouping val="stacked"/>
        <c:varyColors val="0"/>
        <c:ser>
          <c:idx val="0"/>
          <c:order val="0"/>
          <c:tx>
            <c:strRef>
              <c:f>Sheet1!$B$1</c:f>
              <c:strCache>
                <c:ptCount val="1"/>
                <c:pt idx="0">
                  <c:v>Successful Completion</c:v>
                </c:pt>
              </c:strCache>
            </c:strRef>
          </c:tx>
          <c:spPr>
            <a:solidFill>
              <a:schemeClr val="accent5">
                <a:lumMod val="40000"/>
                <a:lumOff val="60000"/>
              </a:schemeClr>
            </a:solidFill>
            <a:ln>
              <a:solidFill>
                <a:schemeClr val="tx1">
                  <a:lumMod val="60000"/>
                  <a:lumOff val="40000"/>
                </a:schemeClr>
              </a:solidFill>
            </a:ln>
            <a:effectLst/>
          </c:spPr>
          <c:invertIfNegative val="0"/>
          <c:cat>
            <c:strRef>
              <c:f>Sheet1!$A$2:$A$5</c:f>
              <c:strCache>
                <c:ptCount val="4"/>
                <c:pt idx="0">
                  <c:v>Fall 2015</c:v>
                </c:pt>
                <c:pt idx="1">
                  <c:v>Fall 2016</c:v>
                </c:pt>
                <c:pt idx="2">
                  <c:v>Fall 2017</c:v>
                </c:pt>
                <c:pt idx="3">
                  <c:v>Fall 2018</c:v>
                </c:pt>
              </c:strCache>
            </c:strRef>
          </c:cat>
          <c:val>
            <c:numRef>
              <c:f>Sheet1!$B$2:$B$5</c:f>
              <c:numCache>
                <c:formatCode>_(* #,##0_);_(* \(#,##0\);_(* "-"??_);_(@_)</c:formatCode>
                <c:ptCount val="4"/>
                <c:pt idx="0">
                  <c:v>10901</c:v>
                </c:pt>
                <c:pt idx="1">
                  <c:v>12454</c:v>
                </c:pt>
                <c:pt idx="2">
                  <c:v>15107</c:v>
                </c:pt>
                <c:pt idx="3">
                  <c:v>20569</c:v>
                </c:pt>
              </c:numCache>
            </c:numRef>
          </c:val>
          <c:extLst>
            <c:ext xmlns:c16="http://schemas.microsoft.com/office/drawing/2014/chart" uri="{C3380CC4-5D6E-409C-BE32-E72D297353CC}">
              <c16:uniqueId val="{00000000-7FFE-B048-A6BC-E1F131976052}"/>
            </c:ext>
          </c:extLst>
        </c:ser>
        <c:ser>
          <c:idx val="1"/>
          <c:order val="1"/>
          <c:tx>
            <c:strRef>
              <c:f>Sheet1!$C$1</c:f>
              <c:strCache>
                <c:ptCount val="1"/>
                <c:pt idx="0">
                  <c:v>Non-Successes</c:v>
                </c:pt>
              </c:strCache>
            </c:strRef>
          </c:tx>
          <c:spPr>
            <a:solidFill>
              <a:schemeClr val="accent2"/>
            </a:solidFill>
            <a:ln>
              <a:noFill/>
            </a:ln>
            <a:effectLst/>
          </c:spPr>
          <c:invertIfNegative val="0"/>
          <c:cat>
            <c:strRef>
              <c:f>Sheet1!$A$2:$A$5</c:f>
              <c:strCache>
                <c:ptCount val="4"/>
                <c:pt idx="0">
                  <c:v>Fall 2015</c:v>
                </c:pt>
                <c:pt idx="1">
                  <c:v>Fall 2016</c:v>
                </c:pt>
                <c:pt idx="2">
                  <c:v>Fall 2017</c:v>
                </c:pt>
                <c:pt idx="3">
                  <c:v>Fall 2018</c:v>
                </c:pt>
              </c:strCache>
            </c:strRef>
          </c:cat>
          <c:val>
            <c:numRef>
              <c:f>Sheet1!$C$2:$C$5</c:f>
              <c:numCache>
                <c:formatCode>_(* #,##0_);_(* \(#,##0\);_(* "-"??_);_(@_)</c:formatCode>
                <c:ptCount val="4"/>
                <c:pt idx="0">
                  <c:v>5093</c:v>
                </c:pt>
                <c:pt idx="1">
                  <c:v>5893</c:v>
                </c:pt>
                <c:pt idx="2">
                  <c:v>8032</c:v>
                </c:pt>
                <c:pt idx="3">
                  <c:v>12434</c:v>
                </c:pt>
              </c:numCache>
            </c:numRef>
          </c:val>
          <c:extLst>
            <c:ext xmlns:c16="http://schemas.microsoft.com/office/drawing/2014/chart" uri="{C3380CC4-5D6E-409C-BE32-E72D297353CC}">
              <c16:uniqueId val="{00000001-7FFE-B048-A6BC-E1F131976052}"/>
            </c:ext>
          </c:extLst>
        </c:ser>
        <c:dLbls>
          <c:showLegendKey val="0"/>
          <c:showVal val="0"/>
          <c:showCatName val="0"/>
          <c:showSerName val="0"/>
          <c:showPercent val="0"/>
          <c:showBubbleSize val="0"/>
        </c:dLbls>
        <c:gapWidth val="150"/>
        <c:overlap val="100"/>
        <c:axId val="1006688552"/>
        <c:axId val="1006683304"/>
      </c:barChart>
      <c:lineChart>
        <c:grouping val="standard"/>
        <c:varyColors val="0"/>
        <c:ser>
          <c:idx val="2"/>
          <c:order val="2"/>
          <c:tx>
            <c:strRef>
              <c:f>Sheet1!$D$1</c:f>
              <c:strCache>
                <c:ptCount val="1"/>
                <c:pt idx="0">
                  <c:v>Success Rate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Fall 2015</c:v>
                </c:pt>
                <c:pt idx="1">
                  <c:v>Fall 2016</c:v>
                </c:pt>
                <c:pt idx="2">
                  <c:v>Fall 2017</c:v>
                </c:pt>
                <c:pt idx="3">
                  <c:v>Fall 2018</c:v>
                </c:pt>
              </c:strCache>
            </c:strRef>
          </c:cat>
          <c:val>
            <c:numRef>
              <c:f>Sheet1!$D$2:$D$5</c:f>
              <c:numCache>
                <c:formatCode>0%</c:formatCode>
                <c:ptCount val="4"/>
                <c:pt idx="0">
                  <c:v>0.68156808803301239</c:v>
                </c:pt>
                <c:pt idx="1">
                  <c:v>0.67880307407205542</c:v>
                </c:pt>
                <c:pt idx="2">
                  <c:v>0.65288041834132848</c:v>
                </c:pt>
                <c:pt idx="3">
                  <c:v>0.62324637154198104</c:v>
                </c:pt>
              </c:numCache>
            </c:numRef>
          </c:val>
          <c:smooth val="0"/>
          <c:extLst>
            <c:ext xmlns:c16="http://schemas.microsoft.com/office/drawing/2014/chart" uri="{C3380CC4-5D6E-409C-BE32-E72D297353CC}">
              <c16:uniqueId val="{00000002-7FFE-B048-A6BC-E1F131976052}"/>
            </c:ext>
          </c:extLst>
        </c:ser>
        <c:dLbls>
          <c:showLegendKey val="0"/>
          <c:showVal val="0"/>
          <c:showCatName val="0"/>
          <c:showSerName val="0"/>
          <c:showPercent val="0"/>
          <c:showBubbleSize val="0"/>
        </c:dLbls>
        <c:marker val="1"/>
        <c:smooth val="0"/>
        <c:axId val="371210607"/>
        <c:axId val="371208175"/>
      </c:lineChart>
      <c:catAx>
        <c:axId val="1006688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6683304"/>
        <c:crosses val="autoZero"/>
        <c:auto val="1"/>
        <c:lblAlgn val="ctr"/>
        <c:lblOffset val="100"/>
        <c:noMultiLvlLbl val="0"/>
      </c:catAx>
      <c:valAx>
        <c:axId val="1006683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b="0" dirty="0">
                    <a:solidFill>
                      <a:srgbClr val="000000"/>
                    </a:solidFill>
                  </a:rPr>
                  <a:t>Transfer-level Enrollments</a:t>
                </a:r>
              </a:p>
            </c:rich>
          </c:tx>
          <c:layout>
            <c:manualLayout>
              <c:xMode val="edge"/>
              <c:yMode val="edge"/>
              <c:x val="0.16139255156928614"/>
              <c:y val="4.1917582347103813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006688552"/>
        <c:crosses val="autoZero"/>
        <c:crossBetween val="between"/>
      </c:valAx>
      <c:valAx>
        <c:axId val="371208175"/>
        <c:scaling>
          <c:orientation val="minMax"/>
          <c:min val="0"/>
        </c:scaling>
        <c:delete val="0"/>
        <c:axPos val="r"/>
        <c:title>
          <c:tx>
            <c:rich>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b="0" dirty="0">
                    <a:solidFill>
                      <a:srgbClr val="000000"/>
                    </a:solidFill>
                  </a:rPr>
                  <a:t>Success Rates</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371210607"/>
        <c:crosses val="max"/>
        <c:crossBetween val="between"/>
      </c:valAx>
      <c:catAx>
        <c:axId val="371210607"/>
        <c:scaling>
          <c:orientation val="minMax"/>
        </c:scaling>
        <c:delete val="1"/>
        <c:axPos val="b"/>
        <c:numFmt formatCode="General" sourceLinked="1"/>
        <c:majorTickMark val="out"/>
        <c:minorTickMark val="none"/>
        <c:tickLblPos val="nextTo"/>
        <c:crossAx val="371208175"/>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77896386894792"/>
          <c:y val="4.6598320415830174E-2"/>
          <c:w val="0.59119755411008412"/>
          <c:h val="0.71969099395384795"/>
        </c:manualLayout>
      </c:layout>
      <c:barChart>
        <c:barDir val="col"/>
        <c:grouping val="stacked"/>
        <c:varyColors val="0"/>
        <c:ser>
          <c:idx val="0"/>
          <c:order val="0"/>
          <c:tx>
            <c:strRef>
              <c:f>Sheet1!$B$1</c:f>
              <c:strCache>
                <c:ptCount val="1"/>
                <c:pt idx="0">
                  <c:v>Successful Completion</c:v>
                </c:pt>
              </c:strCache>
            </c:strRef>
          </c:tx>
          <c:spPr>
            <a:solidFill>
              <a:schemeClr val="accent5">
                <a:lumMod val="40000"/>
                <a:lumOff val="60000"/>
              </a:schemeClr>
            </a:solidFill>
            <a:ln>
              <a:noFill/>
            </a:ln>
            <a:effectLst/>
          </c:spPr>
          <c:invertIfNegative val="0"/>
          <c:cat>
            <c:strRef>
              <c:f>Sheet1!$A$2:$A$5</c:f>
              <c:strCache>
                <c:ptCount val="4"/>
                <c:pt idx="0">
                  <c:v>Fall 2015</c:v>
                </c:pt>
                <c:pt idx="1">
                  <c:v>Fall 2016</c:v>
                </c:pt>
                <c:pt idx="2">
                  <c:v>Fall 2017</c:v>
                </c:pt>
                <c:pt idx="3">
                  <c:v>Fall 2018</c:v>
                </c:pt>
              </c:strCache>
            </c:strRef>
          </c:cat>
          <c:val>
            <c:numRef>
              <c:f>Sheet1!$B$2:$B$5</c:f>
              <c:numCache>
                <c:formatCode>_(* #,##0_);_(* \(#,##0\);_(* "-"??_);_(@_)</c:formatCode>
                <c:ptCount val="4"/>
                <c:pt idx="0">
                  <c:v>16085</c:v>
                </c:pt>
                <c:pt idx="1">
                  <c:v>16835</c:v>
                </c:pt>
                <c:pt idx="2">
                  <c:v>17949</c:v>
                </c:pt>
                <c:pt idx="3">
                  <c:v>20207</c:v>
                </c:pt>
              </c:numCache>
            </c:numRef>
          </c:val>
          <c:extLst>
            <c:ext xmlns:c16="http://schemas.microsoft.com/office/drawing/2014/chart" uri="{C3380CC4-5D6E-409C-BE32-E72D297353CC}">
              <c16:uniqueId val="{00000000-7194-3249-AECB-D269936D1375}"/>
            </c:ext>
          </c:extLst>
        </c:ser>
        <c:ser>
          <c:idx val="1"/>
          <c:order val="1"/>
          <c:tx>
            <c:strRef>
              <c:f>Sheet1!$C$1</c:f>
              <c:strCache>
                <c:ptCount val="1"/>
                <c:pt idx="0">
                  <c:v>Non-Successes</c:v>
                </c:pt>
              </c:strCache>
            </c:strRef>
          </c:tx>
          <c:spPr>
            <a:solidFill>
              <a:schemeClr val="accent2"/>
            </a:solidFill>
            <a:ln>
              <a:noFill/>
            </a:ln>
            <a:effectLst/>
          </c:spPr>
          <c:invertIfNegative val="0"/>
          <c:cat>
            <c:strRef>
              <c:f>Sheet1!$A$2:$A$5</c:f>
              <c:strCache>
                <c:ptCount val="4"/>
                <c:pt idx="0">
                  <c:v>Fall 2015</c:v>
                </c:pt>
                <c:pt idx="1">
                  <c:v>Fall 2016</c:v>
                </c:pt>
                <c:pt idx="2">
                  <c:v>Fall 2017</c:v>
                </c:pt>
                <c:pt idx="3">
                  <c:v>Fall 2018</c:v>
                </c:pt>
              </c:strCache>
            </c:strRef>
          </c:cat>
          <c:val>
            <c:numRef>
              <c:f>Sheet1!$C$2:$C$5</c:f>
              <c:numCache>
                <c:formatCode>_(* #,##0_);_(* \(#,##0\);_(* "-"??_);_(@_)</c:formatCode>
                <c:ptCount val="4"/>
                <c:pt idx="0">
                  <c:v>9064</c:v>
                </c:pt>
                <c:pt idx="1">
                  <c:v>9629</c:v>
                </c:pt>
                <c:pt idx="2">
                  <c:v>11164</c:v>
                </c:pt>
                <c:pt idx="3">
                  <c:v>14370</c:v>
                </c:pt>
              </c:numCache>
            </c:numRef>
          </c:val>
          <c:extLst>
            <c:ext xmlns:c16="http://schemas.microsoft.com/office/drawing/2014/chart" uri="{C3380CC4-5D6E-409C-BE32-E72D297353CC}">
              <c16:uniqueId val="{00000001-7194-3249-AECB-D269936D1375}"/>
            </c:ext>
          </c:extLst>
        </c:ser>
        <c:dLbls>
          <c:showLegendKey val="0"/>
          <c:showVal val="0"/>
          <c:showCatName val="0"/>
          <c:showSerName val="0"/>
          <c:showPercent val="0"/>
          <c:showBubbleSize val="0"/>
        </c:dLbls>
        <c:gapWidth val="150"/>
        <c:overlap val="100"/>
        <c:axId val="1006688552"/>
        <c:axId val="1006683304"/>
      </c:barChart>
      <c:lineChart>
        <c:grouping val="standard"/>
        <c:varyColors val="0"/>
        <c:ser>
          <c:idx val="2"/>
          <c:order val="2"/>
          <c:tx>
            <c:strRef>
              <c:f>Sheet1!$D$1</c:f>
              <c:strCache>
                <c:ptCount val="1"/>
                <c:pt idx="0">
                  <c:v>Success Rate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Fall 2015</c:v>
                </c:pt>
                <c:pt idx="1">
                  <c:v>Fall 2016</c:v>
                </c:pt>
                <c:pt idx="2">
                  <c:v>Fall 2017</c:v>
                </c:pt>
                <c:pt idx="3">
                  <c:v>Fall 2018</c:v>
                </c:pt>
              </c:strCache>
            </c:strRef>
          </c:cat>
          <c:val>
            <c:numRef>
              <c:f>Sheet1!$D$2:$D$5</c:f>
              <c:numCache>
                <c:formatCode>0%</c:formatCode>
                <c:ptCount val="4"/>
                <c:pt idx="0">
                  <c:v>0.63958805519106132</c:v>
                </c:pt>
                <c:pt idx="1">
                  <c:v>0.63614721886336156</c:v>
                </c:pt>
                <c:pt idx="2">
                  <c:v>0.61652869851956171</c:v>
                </c:pt>
                <c:pt idx="3">
                  <c:v>0.58440581889695464</c:v>
                </c:pt>
              </c:numCache>
            </c:numRef>
          </c:val>
          <c:smooth val="0"/>
          <c:extLst>
            <c:ext xmlns:c16="http://schemas.microsoft.com/office/drawing/2014/chart" uri="{C3380CC4-5D6E-409C-BE32-E72D297353CC}">
              <c16:uniqueId val="{00000002-7194-3249-AECB-D269936D1375}"/>
            </c:ext>
          </c:extLst>
        </c:ser>
        <c:dLbls>
          <c:showLegendKey val="0"/>
          <c:showVal val="0"/>
          <c:showCatName val="0"/>
          <c:showSerName val="0"/>
          <c:showPercent val="0"/>
          <c:showBubbleSize val="0"/>
        </c:dLbls>
        <c:marker val="1"/>
        <c:smooth val="0"/>
        <c:axId val="357576207"/>
        <c:axId val="370299839"/>
      </c:lineChart>
      <c:catAx>
        <c:axId val="1006688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6683304"/>
        <c:crosses val="autoZero"/>
        <c:auto val="1"/>
        <c:lblAlgn val="ctr"/>
        <c:lblOffset val="100"/>
        <c:noMultiLvlLbl val="0"/>
      </c:catAx>
      <c:valAx>
        <c:axId val="1006683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b="0" dirty="0">
                    <a:solidFill>
                      <a:srgbClr val="000000"/>
                    </a:solidFill>
                  </a:rPr>
                  <a:t>Transfer-level enrollments</a:t>
                </a:r>
              </a:p>
            </c:rich>
          </c:tx>
          <c:layout>
            <c:manualLayout>
              <c:xMode val="edge"/>
              <c:yMode val="edge"/>
              <c:x val="0.16165031001559588"/>
              <c:y val="0"/>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006688552"/>
        <c:crosses val="autoZero"/>
        <c:crossBetween val="between"/>
      </c:valAx>
      <c:valAx>
        <c:axId val="370299839"/>
        <c:scaling>
          <c:orientation val="minMax"/>
          <c:max val="0.8"/>
          <c:min val="0"/>
        </c:scaling>
        <c:delete val="0"/>
        <c:axPos val="r"/>
        <c:title>
          <c:tx>
            <c:rich>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b="0" dirty="0">
                    <a:solidFill>
                      <a:srgbClr val="000000"/>
                    </a:solidFill>
                  </a:rPr>
                  <a:t>Success</a:t>
                </a:r>
                <a:r>
                  <a:rPr lang="en-US" b="0" baseline="0" dirty="0">
                    <a:solidFill>
                      <a:srgbClr val="000000"/>
                    </a:solidFill>
                  </a:rPr>
                  <a:t> Rates</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357576207"/>
        <c:crosses val="max"/>
        <c:crossBetween val="between"/>
      </c:valAx>
      <c:catAx>
        <c:axId val="357576207"/>
        <c:scaling>
          <c:orientation val="minMax"/>
        </c:scaling>
        <c:delete val="1"/>
        <c:axPos val="b"/>
        <c:numFmt formatCode="General" sourceLinked="1"/>
        <c:majorTickMark val="out"/>
        <c:minorTickMark val="none"/>
        <c:tickLblPos val="nextTo"/>
        <c:crossAx val="370299839"/>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58229071059369"/>
          <c:y val="2.7229401922267134E-2"/>
          <c:w val="0.70876833056418409"/>
          <c:h val="0.72014859412470278"/>
        </c:manualLayout>
      </c:layout>
      <c:barChart>
        <c:barDir val="col"/>
        <c:grouping val="clustered"/>
        <c:varyColors val="0"/>
        <c:ser>
          <c:idx val="0"/>
          <c:order val="0"/>
          <c:tx>
            <c:strRef>
              <c:f>'TLE '!$C$37</c:f>
              <c:strCache>
                <c:ptCount val="1"/>
                <c:pt idx="0">
                  <c:v>Additional Successful Completions</c:v>
                </c:pt>
              </c:strCache>
            </c:strRef>
          </c:tx>
          <c:spPr>
            <a:solidFill>
              <a:schemeClr val="accent1"/>
            </a:solidFill>
            <a:ln>
              <a:noFill/>
            </a:ln>
            <a:effectLst/>
          </c:spPr>
          <c:invertIfNegative val="0"/>
          <c:dLbls>
            <c:dLbl>
              <c:idx val="4"/>
              <c:layout>
                <c:manualLayout>
                  <c:x val="0"/>
                  <c:y val="-2.65160056456125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2D-2D43-8660-89A1F0802AC3}"/>
                </c:ext>
              </c:extLst>
            </c:dLbl>
            <c:dLbl>
              <c:idx val="5"/>
              <c:layout>
                <c:manualLayout>
                  <c:x val="-3.3525407815468526E-3"/>
                  <c:y val="-5.3032011291225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2D-2D43-8660-89A1F0802A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'TLE '!$A$38:$B$52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'TLE '!$C$38:$C$52</c:f>
              <c:numCache>
                <c:formatCode>_(* #,##0_);_(* \(#,##0\);_(* "-"??_);_(@_)</c:formatCode>
                <c:ptCount val="15"/>
                <c:pt idx="0">
                  <c:v>804</c:v>
                </c:pt>
                <c:pt idx="1">
                  <c:v>1571</c:v>
                </c:pt>
                <c:pt idx="2">
                  <c:v>2780</c:v>
                </c:pt>
                <c:pt idx="4">
                  <c:v>399</c:v>
                </c:pt>
                <c:pt idx="5">
                  <c:v>312</c:v>
                </c:pt>
                <c:pt idx="6">
                  <c:v>752</c:v>
                </c:pt>
                <c:pt idx="8">
                  <c:v>3739</c:v>
                </c:pt>
                <c:pt idx="9">
                  <c:v>6075</c:v>
                </c:pt>
                <c:pt idx="10">
                  <c:v>10569</c:v>
                </c:pt>
                <c:pt idx="12">
                  <c:v>1036</c:v>
                </c:pt>
                <c:pt idx="13">
                  <c:v>1273</c:v>
                </c:pt>
                <c:pt idx="14">
                  <c:v>3136</c:v>
                </c:pt>
              </c:numCache>
            </c:numRef>
          </c:val>
          <c:extLst>
            <c:ext xmlns:c16="http://schemas.microsoft.com/office/drawing/2014/chart" uri="{C3380CC4-5D6E-409C-BE32-E72D297353CC}">
              <c16:uniqueId val="{00000002-612D-2D43-8660-89A1F0802AC3}"/>
            </c:ext>
          </c:extLst>
        </c:ser>
        <c:ser>
          <c:idx val="1"/>
          <c:order val="1"/>
          <c:tx>
            <c:strRef>
              <c:f>'TLE '!$D$37</c:f>
              <c:strCache>
                <c:ptCount val="1"/>
                <c:pt idx="0">
                  <c:v>Additional Non-Successful Attempts</c:v>
                </c:pt>
              </c:strCache>
            </c:strRef>
          </c:tx>
          <c:spPr>
            <a:solidFill>
              <a:schemeClr val="accent2"/>
            </a:solidFill>
            <a:ln>
              <a:noFill/>
            </a:ln>
            <a:effectLst/>
          </c:spPr>
          <c:invertIfNegative val="0"/>
          <c:dLbls>
            <c:dLbl>
              <c:idx val="5"/>
              <c:layout>
                <c:manualLayout>
                  <c:x val="3.3525407815466887E-3"/>
                  <c:y val="1.20527298389147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2D-2D43-8660-89A1F0802A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'TLE '!$A$38:$B$52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'TLE '!$D$38:$D$52</c:f>
              <c:numCache>
                <c:formatCode>_(* #,##0_);_(* \(#,##0\);_(* "-"??_);_(@_)</c:formatCode>
                <c:ptCount val="15"/>
                <c:pt idx="0">
                  <c:v>150</c:v>
                </c:pt>
                <c:pt idx="1">
                  <c:v>394</c:v>
                </c:pt>
                <c:pt idx="2">
                  <c:v>731</c:v>
                </c:pt>
                <c:pt idx="4">
                  <c:v>175</c:v>
                </c:pt>
                <c:pt idx="5">
                  <c:v>336</c:v>
                </c:pt>
                <c:pt idx="6">
                  <c:v>647</c:v>
                </c:pt>
                <c:pt idx="8">
                  <c:v>1743</c:v>
                </c:pt>
                <c:pt idx="9">
                  <c:v>3183</c:v>
                </c:pt>
                <c:pt idx="10">
                  <c:v>6867</c:v>
                </c:pt>
                <c:pt idx="12">
                  <c:v>79</c:v>
                </c:pt>
                <c:pt idx="13">
                  <c:v>308</c:v>
                </c:pt>
                <c:pt idx="14">
                  <c:v>1064</c:v>
                </c:pt>
              </c:numCache>
            </c:numRef>
          </c:val>
          <c:extLst>
            <c:ext xmlns:c16="http://schemas.microsoft.com/office/drawing/2014/chart" uri="{C3380CC4-5D6E-409C-BE32-E72D297353CC}">
              <c16:uniqueId val="{00000004-612D-2D43-8660-89A1F0802AC3}"/>
            </c:ext>
          </c:extLst>
        </c:ser>
        <c:dLbls>
          <c:dLblPos val="outEnd"/>
          <c:showLegendKey val="0"/>
          <c:showVal val="1"/>
          <c:showCatName val="0"/>
          <c:showSerName val="0"/>
          <c:showPercent val="0"/>
          <c:showBubbleSize val="0"/>
        </c:dLbls>
        <c:gapWidth val="25"/>
        <c:axId val="442437736"/>
        <c:axId val="442434456"/>
      </c:barChart>
      <c:catAx>
        <c:axId val="44243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4456"/>
        <c:crosses val="autoZero"/>
        <c:auto val="1"/>
        <c:lblAlgn val="ctr"/>
        <c:lblOffset val="100"/>
        <c:noMultiLvlLbl val="0"/>
      </c:catAx>
      <c:valAx>
        <c:axId val="442434456"/>
        <c:scaling>
          <c:orientation val="minMax"/>
          <c:max val="12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Additional Enrollments from</a:t>
                </a:r>
                <a:r>
                  <a:rPr lang="en-US" sz="1200" b="1" baseline="0"/>
                  <a:t> Fall to Fall </a:t>
                </a:r>
                <a:endParaRPr lang="en-US" sz="1200" b="1"/>
              </a:p>
            </c:rich>
          </c:tx>
          <c:layout>
            <c:manualLayout>
              <c:xMode val="edge"/>
              <c:yMode val="edge"/>
              <c:x val="6.7201701567237176E-2"/>
              <c:y val="0.1773463743456644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7736"/>
        <c:crosses val="autoZero"/>
        <c:crossBetween val="between"/>
        <c:majorUnit val="1000"/>
      </c:valAx>
      <c:spPr>
        <a:noFill/>
        <a:ln>
          <a:noFill/>
        </a:ln>
        <a:effectLst/>
      </c:spPr>
    </c:plotArea>
    <c:legend>
      <c:legendPos val="b"/>
      <c:layout>
        <c:manualLayout>
          <c:xMode val="edge"/>
          <c:yMode val="edge"/>
          <c:x val="0.24990044827176605"/>
          <c:y val="0.91886301803781345"/>
          <c:w val="0.43249125006915118"/>
          <c:h val="4.91470538663185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58229071059369"/>
          <c:y val="2.7229401922267134E-2"/>
          <c:w val="0.78047299479532639"/>
          <c:h val="0.74488478221491605"/>
        </c:manualLayout>
      </c:layout>
      <c:barChart>
        <c:barDir val="col"/>
        <c:grouping val="clustered"/>
        <c:varyColors val="0"/>
        <c:ser>
          <c:idx val="0"/>
          <c:order val="0"/>
          <c:tx>
            <c:strRef>
              <c:f>'TL SLAM'!$C$37</c:f>
              <c:strCache>
                <c:ptCount val="1"/>
                <c:pt idx="0">
                  <c:v>Additonal Successful Completions</c:v>
                </c:pt>
              </c:strCache>
            </c:strRef>
          </c:tx>
          <c:spPr>
            <a:solidFill>
              <a:schemeClr val="accent1"/>
            </a:solidFill>
            <a:ln>
              <a:noFill/>
            </a:ln>
            <a:effectLst/>
          </c:spPr>
          <c:invertIfNegative val="0"/>
          <c:dLbls>
            <c:dLbl>
              <c:idx val="4"/>
              <c:layout>
                <c:manualLayout>
                  <c:x val="-1.0548930007434088E-2"/>
                  <c:y val="-2.6794855317451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75-C84C-B4DA-CCA35740DAC5}"/>
                </c:ext>
              </c:extLst>
            </c:dLbl>
            <c:dLbl>
              <c:idx val="5"/>
              <c:layout>
                <c:manualLayout>
                  <c:x val="-1.3522103315257723E-2"/>
                  <c:y val="-4.4781255906189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75-C84C-B4DA-CCA35740DAC5}"/>
                </c:ext>
              </c:extLst>
            </c:dLbl>
            <c:dLbl>
              <c:idx val="6"/>
              <c:layout>
                <c:manualLayout>
                  <c:x val="-9.0419400063721303E-3"/>
                  <c:y val="-3.349356914681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75-C84C-B4DA-CCA35740DAC5}"/>
                </c:ext>
              </c:extLst>
            </c:dLbl>
            <c:dLbl>
              <c:idx val="8"/>
              <c:layout>
                <c:manualLayout>
                  <c:x val="-6.7249822057148167E-3"/>
                  <c:y val="5.869510159336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75-C84C-B4DA-CCA35740DAC5}"/>
                </c:ext>
              </c:extLst>
            </c:dLbl>
            <c:dLbl>
              <c:idx val="9"/>
              <c:layout>
                <c:manualLayout>
                  <c:x val="-1.45707947790486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75-C84C-B4DA-CCA35740DA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 SLAM'!$A$38:$B$52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 SLAM'!$C$38:$C$52</c:f>
              <c:numCache>
                <c:formatCode>General</c:formatCode>
                <c:ptCount val="15"/>
                <c:pt idx="0">
                  <c:v>169</c:v>
                </c:pt>
                <c:pt idx="1">
                  <c:v>351</c:v>
                </c:pt>
                <c:pt idx="2">
                  <c:v>743</c:v>
                </c:pt>
                <c:pt idx="4">
                  <c:v>16</c:v>
                </c:pt>
                <c:pt idx="5">
                  <c:v>45</c:v>
                </c:pt>
                <c:pt idx="6">
                  <c:v>230</c:v>
                </c:pt>
                <c:pt idx="8">
                  <c:v>845</c:v>
                </c:pt>
                <c:pt idx="9">
                  <c:v>1223</c:v>
                </c:pt>
                <c:pt idx="10">
                  <c:v>2827</c:v>
                </c:pt>
                <c:pt idx="12">
                  <c:v>465</c:v>
                </c:pt>
                <c:pt idx="13">
                  <c:v>563</c:v>
                </c:pt>
                <c:pt idx="14">
                  <c:v>1283</c:v>
                </c:pt>
              </c:numCache>
            </c:numRef>
          </c:val>
          <c:extLst>
            <c:ext xmlns:c16="http://schemas.microsoft.com/office/drawing/2014/chart" uri="{C3380CC4-5D6E-409C-BE32-E72D297353CC}">
              <c16:uniqueId val="{00000005-7375-C84C-B4DA-CCA35740DAC5}"/>
            </c:ext>
          </c:extLst>
        </c:ser>
        <c:ser>
          <c:idx val="1"/>
          <c:order val="1"/>
          <c:tx>
            <c:strRef>
              <c:f>'TL SLAM'!$D$37</c:f>
              <c:strCache>
                <c:ptCount val="1"/>
                <c:pt idx="0">
                  <c:v>Additional Non-Successful Attempts</c:v>
                </c:pt>
              </c:strCache>
            </c:strRef>
          </c:tx>
          <c:spPr>
            <a:solidFill>
              <a:schemeClr val="accent2"/>
            </a:solidFill>
            <a:ln>
              <a:noFill/>
            </a:ln>
            <a:effectLst/>
          </c:spPr>
          <c:invertIfNegative val="0"/>
          <c:dLbls>
            <c:dLbl>
              <c:idx val="4"/>
              <c:layout>
                <c:manualLayout>
                  <c:x val="4.5209700031860383E-3"/>
                  <c:y val="6.69871382936275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75-C84C-B4DA-CCA35740DAC5}"/>
                </c:ext>
              </c:extLst>
            </c:dLbl>
            <c:dLbl>
              <c:idx val="5"/>
              <c:layout>
                <c:manualLayout>
                  <c:x val="1.4888510080710276E-3"/>
                  <c:y val="6.83425434625008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75-C84C-B4DA-CCA35740DAC5}"/>
                </c:ext>
              </c:extLst>
            </c:dLbl>
            <c:dLbl>
              <c:idx val="6"/>
              <c:layout>
                <c:manualLayout>
                  <c:x val="-3.5846272743730893E-3"/>
                  <c:y val="8.91234902288484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75-C84C-B4DA-CCA35740DAC5}"/>
                </c:ext>
              </c:extLst>
            </c:dLbl>
            <c:dLbl>
              <c:idx val="8"/>
              <c:layout>
                <c:manualLayout>
                  <c:x val="2.2416607352382448E-3"/>
                  <c:y val="3.91300677289079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75-C84C-B4DA-CCA35740DAC5}"/>
                </c:ext>
              </c:extLst>
            </c:dLbl>
            <c:dLbl>
              <c:idx val="9"/>
              <c:layout>
                <c:manualLayout>
                  <c:x val="5.60415183809561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75-C84C-B4DA-CCA35740DAC5}"/>
                </c:ext>
              </c:extLst>
            </c:dLbl>
            <c:dLbl>
              <c:idx val="10"/>
              <c:layout>
                <c:manualLayout>
                  <c:x val="1.6812455514286753E-2"/>
                  <c:y val="1.95650338644546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375-C84C-B4DA-CCA35740DAC5}"/>
                </c:ext>
              </c:extLst>
            </c:dLbl>
            <c:dLbl>
              <c:idx val="12"/>
              <c:layout>
                <c:manualLayout>
                  <c:x val="5.60415183809561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375-C84C-B4DA-CCA35740DAC5}"/>
                </c:ext>
              </c:extLst>
            </c:dLbl>
            <c:dLbl>
              <c:idx val="13"/>
              <c:layout>
                <c:manualLayout>
                  <c:x val="6.724982205714734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375-C84C-B4DA-CCA35740DAC5}"/>
                </c:ext>
              </c:extLst>
            </c:dLbl>
            <c:dLbl>
              <c:idx val="14"/>
              <c:layout>
                <c:manualLayout>
                  <c:x val="6.724982205714570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375-C84C-B4DA-CCA35740DAC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 SLAM'!$A$38:$B$52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 SLAM'!$D$38:$D$52</c:f>
              <c:numCache>
                <c:formatCode>General</c:formatCode>
                <c:ptCount val="15"/>
                <c:pt idx="0">
                  <c:v>32</c:v>
                </c:pt>
                <c:pt idx="1">
                  <c:v>95</c:v>
                </c:pt>
                <c:pt idx="2">
                  <c:v>357</c:v>
                </c:pt>
                <c:pt idx="4">
                  <c:v>32</c:v>
                </c:pt>
                <c:pt idx="5">
                  <c:v>152</c:v>
                </c:pt>
                <c:pt idx="6">
                  <c:v>194</c:v>
                </c:pt>
                <c:pt idx="8">
                  <c:v>575</c:v>
                </c:pt>
                <c:pt idx="9">
                  <c:v>1335</c:v>
                </c:pt>
                <c:pt idx="10">
                  <c:v>2659</c:v>
                </c:pt>
                <c:pt idx="12">
                  <c:v>127</c:v>
                </c:pt>
                <c:pt idx="13">
                  <c:v>277</c:v>
                </c:pt>
                <c:pt idx="14">
                  <c:v>791</c:v>
                </c:pt>
              </c:numCache>
            </c:numRef>
          </c:val>
          <c:extLst>
            <c:ext xmlns:c16="http://schemas.microsoft.com/office/drawing/2014/chart" uri="{C3380CC4-5D6E-409C-BE32-E72D297353CC}">
              <c16:uniqueId val="{0000000F-7375-C84C-B4DA-CCA35740DAC5}"/>
            </c:ext>
          </c:extLst>
        </c:ser>
        <c:dLbls>
          <c:showLegendKey val="0"/>
          <c:showVal val="1"/>
          <c:showCatName val="0"/>
          <c:showSerName val="0"/>
          <c:showPercent val="0"/>
          <c:showBubbleSize val="0"/>
        </c:dLbls>
        <c:gapWidth val="150"/>
        <c:axId val="442437736"/>
        <c:axId val="442434456"/>
      </c:barChart>
      <c:catAx>
        <c:axId val="44243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4456"/>
        <c:crosses val="autoZero"/>
        <c:auto val="1"/>
        <c:lblAlgn val="ctr"/>
        <c:lblOffset val="100"/>
        <c:noMultiLvlLbl val="0"/>
      </c:catAx>
      <c:valAx>
        <c:axId val="442434456"/>
        <c:scaling>
          <c:orientation val="minMax"/>
          <c:max val="3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Additional Enrollments from</a:t>
                </a:r>
                <a:r>
                  <a:rPr lang="en-US" sz="1200" b="1" baseline="0"/>
                  <a:t> Fall to Fall </a:t>
                </a:r>
                <a:endParaRPr lang="en-US" sz="1200" b="1"/>
              </a:p>
            </c:rich>
          </c:tx>
          <c:layout>
            <c:manualLayout>
              <c:xMode val="edge"/>
              <c:yMode val="edge"/>
              <c:x val="6.665613497974783E-2"/>
              <c:y val="9.1663107987278739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7736"/>
        <c:crosses val="autoZero"/>
        <c:crossBetween val="between"/>
        <c:majorUnit val="200"/>
      </c:valAx>
      <c:spPr>
        <a:noFill/>
        <a:ln>
          <a:noFill/>
        </a:ln>
        <a:effectLst/>
      </c:spPr>
    </c:plotArea>
    <c:legend>
      <c:legendPos val="b"/>
      <c:layout>
        <c:manualLayout>
          <c:xMode val="edge"/>
          <c:yMode val="edge"/>
          <c:x val="0.32813306128233782"/>
          <c:y val="0.91759402653307043"/>
          <c:w val="0.51356023158975839"/>
          <c:h val="3.90137190391953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58229071059369"/>
          <c:y val="2.7229401922267134E-2"/>
          <c:w val="0.70876833056418409"/>
          <c:h val="0.72014859412470278"/>
        </c:manualLayout>
      </c:layout>
      <c:barChart>
        <c:barDir val="col"/>
        <c:grouping val="clustered"/>
        <c:varyColors val="0"/>
        <c:ser>
          <c:idx val="0"/>
          <c:order val="0"/>
          <c:tx>
            <c:strRef>
              <c:f>'TL BSTEM'!$C$37</c:f>
              <c:strCache>
                <c:ptCount val="1"/>
                <c:pt idx="0">
                  <c:v>Additional Successful Completions</c:v>
                </c:pt>
              </c:strCache>
            </c:strRef>
          </c:tx>
          <c:spPr>
            <a:solidFill>
              <a:schemeClr val="accent1"/>
            </a:solidFill>
            <a:ln>
              <a:noFill/>
            </a:ln>
            <a:effectLst/>
          </c:spPr>
          <c:invertIfNegative val="0"/>
          <c:dLbls>
            <c:dLbl>
              <c:idx val="4"/>
              <c:layout>
                <c:manualLayout>
                  <c:x val="-1.0548930007434088E-2"/>
                  <c:y val="-2.6794855317451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30-BB45-9363-17032EEA46A0}"/>
                </c:ext>
              </c:extLst>
            </c:dLbl>
            <c:dLbl>
              <c:idx val="5"/>
              <c:layout>
                <c:manualLayout>
                  <c:x val="-1.3522103315257723E-2"/>
                  <c:y val="-4.4781255906189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30-BB45-9363-17032EEA46A0}"/>
                </c:ext>
              </c:extLst>
            </c:dLbl>
            <c:dLbl>
              <c:idx val="6"/>
              <c:layout>
                <c:manualLayout>
                  <c:x val="-9.0419400063721303E-3"/>
                  <c:y val="-3.349356914681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30-BB45-9363-17032EEA46A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 BSTEM'!$A$38:$B$52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 BSTEM'!$C$38:$C$52</c:f>
              <c:numCache>
                <c:formatCode>General</c:formatCode>
                <c:ptCount val="15"/>
                <c:pt idx="0">
                  <c:v>120</c:v>
                </c:pt>
                <c:pt idx="1">
                  <c:v>115</c:v>
                </c:pt>
                <c:pt idx="2">
                  <c:v>692</c:v>
                </c:pt>
                <c:pt idx="4">
                  <c:v>15</c:v>
                </c:pt>
                <c:pt idx="5">
                  <c:v>0</c:v>
                </c:pt>
                <c:pt idx="6">
                  <c:v>99</c:v>
                </c:pt>
                <c:pt idx="8">
                  <c:v>365</c:v>
                </c:pt>
                <c:pt idx="9">
                  <c:v>537</c:v>
                </c:pt>
                <c:pt idx="10">
                  <c:v>985</c:v>
                </c:pt>
                <c:pt idx="12">
                  <c:v>328</c:v>
                </c:pt>
                <c:pt idx="13">
                  <c:v>222</c:v>
                </c:pt>
                <c:pt idx="14">
                  <c:v>369</c:v>
                </c:pt>
              </c:numCache>
            </c:numRef>
          </c:val>
          <c:extLst>
            <c:ext xmlns:c16="http://schemas.microsoft.com/office/drawing/2014/chart" uri="{C3380CC4-5D6E-409C-BE32-E72D297353CC}">
              <c16:uniqueId val="{00000003-3F30-BB45-9363-17032EEA46A0}"/>
            </c:ext>
          </c:extLst>
        </c:ser>
        <c:ser>
          <c:idx val="1"/>
          <c:order val="1"/>
          <c:tx>
            <c:strRef>
              <c:f>'TL BSTEM'!$D$37</c:f>
              <c:strCache>
                <c:ptCount val="1"/>
                <c:pt idx="0">
                  <c:v>Additional Non-Successful Attempts</c:v>
                </c:pt>
              </c:strCache>
            </c:strRef>
          </c:tx>
          <c:spPr>
            <a:solidFill>
              <a:schemeClr val="accent2"/>
            </a:solidFill>
            <a:ln>
              <a:noFill/>
            </a:ln>
            <a:effectLst/>
          </c:spPr>
          <c:invertIfNegative val="0"/>
          <c:dLbls>
            <c:dLbl>
              <c:idx val="0"/>
              <c:layout>
                <c:manualLayout>
                  <c:x val="6.142970486239953E-3"/>
                  <c:y val="5.127932395738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30-BB45-9363-17032EEA46A0}"/>
                </c:ext>
              </c:extLst>
            </c:dLbl>
            <c:dLbl>
              <c:idx val="1"/>
              <c:layout>
                <c:manualLayout>
                  <c:x val="6.14297048623992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30-BB45-9363-17032EEA46A0}"/>
                </c:ext>
              </c:extLst>
            </c:dLbl>
            <c:dLbl>
              <c:idx val="2"/>
              <c:layout>
                <c:manualLayout>
                  <c:x val="6.1429704862398888E-3"/>
                  <c:y val="-1.074411518842213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30-BB45-9363-17032EEA46A0}"/>
                </c:ext>
              </c:extLst>
            </c:dLbl>
            <c:dLbl>
              <c:idx val="4"/>
              <c:layout>
                <c:manualLayout>
                  <c:x val="4.5209700031860383E-3"/>
                  <c:y val="6.69871382936275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30-BB45-9363-17032EEA46A0}"/>
                </c:ext>
              </c:extLst>
            </c:dLbl>
            <c:dLbl>
              <c:idx val="5"/>
              <c:layout>
                <c:manualLayout>
                  <c:x val="1.4888510080710276E-3"/>
                  <c:y val="6.83425434625008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30-BB45-9363-17032EEA46A0}"/>
                </c:ext>
              </c:extLst>
            </c:dLbl>
            <c:dLbl>
              <c:idx val="6"/>
              <c:layout>
                <c:manualLayout>
                  <c:x val="-6.0279600042481615E-3"/>
                  <c:y val="2.2329046097876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30-BB45-9363-17032EEA46A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'TL BSTEM'!$A$38:$B$52</c:f>
              <c:multiLvlStrCache>
                <c:ptCount val="15"/>
                <c:lvl>
                  <c:pt idx="0">
                    <c:v>F15-F16</c:v>
                  </c:pt>
                  <c:pt idx="1">
                    <c:v>F16-F17</c:v>
                  </c:pt>
                  <c:pt idx="2">
                    <c:v>F17-F18</c:v>
                  </c:pt>
                  <c:pt idx="4">
                    <c:v>F15-F16</c:v>
                  </c:pt>
                  <c:pt idx="5">
                    <c:v>F16-F17</c:v>
                  </c:pt>
                  <c:pt idx="6">
                    <c:v>F17-F18</c:v>
                  </c:pt>
                  <c:pt idx="8">
                    <c:v>F15-F16</c:v>
                  </c:pt>
                  <c:pt idx="9">
                    <c:v>F16-F17</c:v>
                  </c:pt>
                  <c:pt idx="10">
                    <c:v>F17-F18</c:v>
                  </c:pt>
                  <c:pt idx="12">
                    <c:v>F15-F16</c:v>
                  </c:pt>
                  <c:pt idx="13">
                    <c:v>F16-F17</c:v>
                  </c:pt>
                  <c:pt idx="14">
                    <c:v>F17-F18</c:v>
                  </c:pt>
                </c:lvl>
                <c:lvl>
                  <c:pt idx="0">
                    <c:v>Asian</c:v>
                  </c:pt>
                  <c:pt idx="3">
                    <c:v> </c:v>
                  </c:pt>
                  <c:pt idx="4">
                    <c:v>African-American</c:v>
                  </c:pt>
                  <c:pt idx="7">
                    <c:v> </c:v>
                  </c:pt>
                  <c:pt idx="8">
                    <c:v>LatinX</c:v>
                  </c:pt>
                  <c:pt idx="11">
                    <c:v> </c:v>
                  </c:pt>
                  <c:pt idx="12">
                    <c:v>White</c:v>
                  </c:pt>
                </c:lvl>
              </c:multiLvlStrCache>
            </c:multiLvlStrRef>
          </c:cat>
          <c:val>
            <c:numRef>
              <c:f>'TL BSTEM'!$D$38:$D$52</c:f>
              <c:numCache>
                <c:formatCode>General</c:formatCode>
                <c:ptCount val="15"/>
                <c:pt idx="0">
                  <c:v>-27</c:v>
                </c:pt>
                <c:pt idx="1">
                  <c:v>130</c:v>
                </c:pt>
                <c:pt idx="2">
                  <c:v>296</c:v>
                </c:pt>
                <c:pt idx="4">
                  <c:v>54</c:v>
                </c:pt>
                <c:pt idx="5">
                  <c:v>54</c:v>
                </c:pt>
                <c:pt idx="6">
                  <c:v>139</c:v>
                </c:pt>
                <c:pt idx="8">
                  <c:v>403</c:v>
                </c:pt>
                <c:pt idx="9">
                  <c:v>1072</c:v>
                </c:pt>
                <c:pt idx="10">
                  <c:v>1808</c:v>
                </c:pt>
                <c:pt idx="12">
                  <c:v>84</c:v>
                </c:pt>
                <c:pt idx="13">
                  <c:v>123</c:v>
                </c:pt>
                <c:pt idx="14">
                  <c:v>679</c:v>
                </c:pt>
              </c:numCache>
            </c:numRef>
          </c:val>
          <c:extLst>
            <c:ext xmlns:c16="http://schemas.microsoft.com/office/drawing/2014/chart" uri="{C3380CC4-5D6E-409C-BE32-E72D297353CC}">
              <c16:uniqueId val="{0000000A-3F30-BB45-9363-17032EEA46A0}"/>
            </c:ext>
          </c:extLst>
        </c:ser>
        <c:dLbls>
          <c:showLegendKey val="0"/>
          <c:showVal val="1"/>
          <c:showCatName val="0"/>
          <c:showSerName val="0"/>
          <c:showPercent val="0"/>
          <c:showBubbleSize val="0"/>
        </c:dLbls>
        <c:gapWidth val="150"/>
        <c:axId val="442437736"/>
        <c:axId val="442434456"/>
      </c:barChart>
      <c:catAx>
        <c:axId val="44243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4456"/>
        <c:crosses val="autoZero"/>
        <c:auto val="1"/>
        <c:lblAlgn val="ctr"/>
        <c:lblOffset val="100"/>
        <c:noMultiLvlLbl val="0"/>
      </c:catAx>
      <c:valAx>
        <c:axId val="442434456"/>
        <c:scaling>
          <c:orientation val="minMax"/>
          <c:max val="2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Additional Enrollments from</a:t>
                </a:r>
                <a:r>
                  <a:rPr lang="en-US" sz="1200" b="1" baseline="0"/>
                  <a:t> Fall to Fall </a:t>
                </a:r>
                <a:endParaRPr lang="en-US" sz="1200" b="1"/>
              </a:p>
            </c:rich>
          </c:tx>
          <c:layout>
            <c:manualLayout>
              <c:xMode val="edge"/>
              <c:yMode val="edge"/>
              <c:x val="8.9057316484287205E-2"/>
              <c:y val="0.1621021778520341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2437736"/>
        <c:crosses val="autoZero"/>
        <c:crossBetween val="between"/>
        <c:majorUnit val="200"/>
      </c:valAx>
      <c:spPr>
        <a:noFill/>
        <a:ln>
          <a:noFill/>
        </a:ln>
        <a:effectLst/>
      </c:spPr>
    </c:plotArea>
    <c:legend>
      <c:legendPos val="b"/>
      <c:layout>
        <c:manualLayout>
          <c:xMode val="edge"/>
          <c:yMode val="edge"/>
          <c:x val="0.32813306128233782"/>
          <c:y val="0.91759402653307043"/>
          <c:w val="0.40919103184128053"/>
          <c:h val="3.101822987332073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0.41843</cdr:x>
      <cdr:y>0.31681</cdr:y>
    </cdr:from>
    <cdr:to>
      <cdr:x>0.51502</cdr:x>
      <cdr:y>0.40114</cdr:y>
    </cdr:to>
    <cdr:sp macro="" textlink="">
      <cdr:nvSpPr>
        <cdr:cNvPr id="3" name="TextBox 2"/>
        <cdr:cNvSpPr txBox="1"/>
      </cdr:nvSpPr>
      <cdr:spPr>
        <a:xfrm xmlns:a="http://schemas.openxmlformats.org/drawingml/2006/main">
          <a:off x="4627495" y="1299685"/>
          <a:ext cx="1068218" cy="345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r>
            <a:rPr lang="en-US" sz="1800" b="1" dirty="0"/>
            <a:t>2,195</a:t>
          </a:r>
        </a:p>
      </cdr:txBody>
    </cdr:sp>
  </cdr:relSizeAnchor>
  <cdr:relSizeAnchor xmlns:cdr="http://schemas.openxmlformats.org/drawingml/2006/chartDrawing">
    <cdr:from>
      <cdr:x>0.71346</cdr:x>
      <cdr:y>0.17328</cdr:y>
    </cdr:from>
    <cdr:to>
      <cdr:x>0.81005</cdr:x>
      <cdr:y>0.25762</cdr:y>
    </cdr:to>
    <cdr:sp macro="" textlink="">
      <cdr:nvSpPr>
        <cdr:cNvPr id="4" name="TextBox 1"/>
        <cdr:cNvSpPr txBox="1"/>
      </cdr:nvSpPr>
      <cdr:spPr>
        <a:xfrm xmlns:a="http://schemas.openxmlformats.org/drawingml/2006/main">
          <a:off x="7890343" y="710889"/>
          <a:ext cx="1068218" cy="346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r>
            <a:rPr lang="en-US" sz="1800" b="1" dirty="0"/>
            <a:t>10,431</a:t>
          </a:r>
        </a:p>
      </cdr:txBody>
    </cdr:sp>
  </cdr:relSizeAnchor>
</c:userShapes>
</file>

<file path=ppt/drawings/drawing2.xml><?xml version="1.0" encoding="utf-8"?>
<c:userShapes xmlns:c="http://schemas.openxmlformats.org/drawingml/2006/chart">
  <cdr:relSizeAnchor xmlns:cdr="http://schemas.openxmlformats.org/drawingml/2006/chartDrawing">
    <cdr:from>
      <cdr:x>0.41343</cdr:x>
      <cdr:y>0.10542</cdr:y>
    </cdr:from>
    <cdr:to>
      <cdr:x>0.46996</cdr:x>
      <cdr:y>0.16265</cdr:y>
    </cdr:to>
    <cdr:sp macro="" textlink="">
      <cdr:nvSpPr>
        <cdr:cNvPr id="2" name="TextBox 1"/>
        <cdr:cNvSpPr txBox="1"/>
      </cdr:nvSpPr>
      <cdr:spPr>
        <a:xfrm xmlns:a="http://schemas.openxmlformats.org/drawingml/2006/main">
          <a:off x="4337220" y="432487"/>
          <a:ext cx="593125" cy="2347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500" dirty="0"/>
        </a:p>
      </cdr:txBody>
    </cdr:sp>
  </cdr:relSizeAnchor>
  <cdr:relSizeAnchor xmlns:cdr="http://schemas.openxmlformats.org/drawingml/2006/chartDrawing">
    <cdr:from>
      <cdr:x>0.42359</cdr:x>
      <cdr:y>0.45396</cdr:y>
    </cdr:from>
    <cdr:to>
      <cdr:x>0.52018</cdr:x>
      <cdr:y>0.53829</cdr:y>
    </cdr:to>
    <cdr:sp macro="" textlink="">
      <cdr:nvSpPr>
        <cdr:cNvPr id="3" name="TextBox 2"/>
        <cdr:cNvSpPr txBox="1"/>
      </cdr:nvSpPr>
      <cdr:spPr>
        <a:xfrm xmlns:a="http://schemas.openxmlformats.org/drawingml/2006/main">
          <a:off x="4684561" y="1862331"/>
          <a:ext cx="1068217" cy="345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r>
            <a:rPr lang="en-US" sz="1800" b="1" dirty="0"/>
            <a:t>1,553</a:t>
          </a:r>
        </a:p>
      </cdr:txBody>
    </cdr:sp>
  </cdr:relSizeAnchor>
  <cdr:relSizeAnchor xmlns:cdr="http://schemas.openxmlformats.org/drawingml/2006/chartDrawing">
    <cdr:from>
      <cdr:x>0.72934</cdr:x>
      <cdr:y>0.33033</cdr:y>
    </cdr:from>
    <cdr:to>
      <cdr:x>0.82593</cdr:x>
      <cdr:y>0.41467</cdr:y>
    </cdr:to>
    <cdr:sp macro="" textlink="">
      <cdr:nvSpPr>
        <cdr:cNvPr id="4" name="TextBox 1"/>
        <cdr:cNvSpPr txBox="1"/>
      </cdr:nvSpPr>
      <cdr:spPr>
        <a:xfrm xmlns:a="http://schemas.openxmlformats.org/drawingml/2006/main">
          <a:off x="8065956" y="1355158"/>
          <a:ext cx="1068217" cy="346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r>
            <a:rPr lang="en-US" sz="1800" b="1" dirty="0"/>
            <a:t>5,552</a:t>
          </a:r>
        </a:p>
      </cdr:txBody>
    </cdr:sp>
  </cdr:relSizeAnchor>
</c:userShapes>
</file>

<file path=ppt/drawings/drawing3.xml><?xml version="1.0" encoding="utf-8"?>
<c:userShapes xmlns:c="http://schemas.openxmlformats.org/drawingml/2006/chart">
  <cdr:relSizeAnchor xmlns:cdr="http://schemas.openxmlformats.org/drawingml/2006/chartDrawing">
    <cdr:from>
      <cdr:x>0.41343</cdr:x>
      <cdr:y>0.10542</cdr:y>
    </cdr:from>
    <cdr:to>
      <cdr:x>0.46996</cdr:x>
      <cdr:y>0.16265</cdr:y>
    </cdr:to>
    <cdr:sp macro="" textlink="">
      <cdr:nvSpPr>
        <cdr:cNvPr id="2" name="TextBox 1"/>
        <cdr:cNvSpPr txBox="1"/>
      </cdr:nvSpPr>
      <cdr:spPr>
        <a:xfrm xmlns:a="http://schemas.openxmlformats.org/drawingml/2006/main">
          <a:off x="4337220" y="432487"/>
          <a:ext cx="593125" cy="2347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500" dirty="0"/>
        </a:p>
      </cdr:txBody>
    </cdr:sp>
  </cdr:relSizeAnchor>
  <cdr:relSizeAnchor xmlns:cdr="http://schemas.openxmlformats.org/drawingml/2006/chartDrawing">
    <cdr:from>
      <cdr:x>0.39959</cdr:x>
      <cdr:y>0.30539</cdr:y>
    </cdr:from>
    <cdr:to>
      <cdr:x>0.49618</cdr:x>
      <cdr:y>0.38972</cdr:y>
    </cdr:to>
    <cdr:sp macro="" textlink="">
      <cdr:nvSpPr>
        <cdr:cNvPr id="3" name="TextBox 2"/>
        <cdr:cNvSpPr txBox="1"/>
      </cdr:nvSpPr>
      <cdr:spPr>
        <a:xfrm xmlns:a="http://schemas.openxmlformats.org/drawingml/2006/main">
          <a:off x="4201905" y="1116014"/>
          <a:ext cx="1015702" cy="3081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t>+</a:t>
          </a:r>
          <a:r>
            <a:rPr lang="en-US" sz="1800" b="1" dirty="0"/>
            <a:t>565</a:t>
          </a:r>
        </a:p>
      </cdr:txBody>
    </cdr:sp>
  </cdr:relSizeAnchor>
  <cdr:relSizeAnchor xmlns:cdr="http://schemas.openxmlformats.org/drawingml/2006/chartDrawing">
    <cdr:from>
      <cdr:x>0.71499</cdr:x>
      <cdr:y>0.24314</cdr:y>
    </cdr:from>
    <cdr:to>
      <cdr:x>0.81158</cdr:x>
      <cdr:y>0.32748</cdr:y>
    </cdr:to>
    <cdr:sp macro="" textlink="">
      <cdr:nvSpPr>
        <cdr:cNvPr id="4" name="TextBox 1"/>
        <cdr:cNvSpPr txBox="1"/>
      </cdr:nvSpPr>
      <cdr:spPr>
        <a:xfrm xmlns:a="http://schemas.openxmlformats.org/drawingml/2006/main">
          <a:off x="7518538" y="888546"/>
          <a:ext cx="1015702" cy="308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r>
            <a:rPr lang="en-US" sz="1800" b="1" dirty="0"/>
            <a:t>3,206</a:t>
          </a:r>
        </a:p>
      </cdr:txBody>
    </cdr:sp>
  </cdr:relSizeAnchor>
  <cdr:relSizeAnchor xmlns:cdr="http://schemas.openxmlformats.org/drawingml/2006/chartDrawing">
    <cdr:from>
      <cdr:x>0.56328</cdr:x>
      <cdr:y>0.2846</cdr:y>
    </cdr:from>
    <cdr:to>
      <cdr:x>0.66487</cdr:x>
      <cdr:y>0.37397</cdr:y>
    </cdr:to>
    <cdr:sp macro="" textlink="">
      <cdr:nvSpPr>
        <cdr:cNvPr id="5" name="TextBox 1"/>
        <cdr:cNvSpPr txBox="1"/>
      </cdr:nvSpPr>
      <cdr:spPr>
        <a:xfrm xmlns:a="http://schemas.openxmlformats.org/drawingml/2006/main">
          <a:off x="5923264" y="1040060"/>
          <a:ext cx="1068280" cy="3265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a:t>
          </a:r>
          <a:r>
            <a:rPr lang="en-US" sz="1800" b="1" dirty="0"/>
            <a:t>1,535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1F98726-2DDF-4420-AD02-896AB631A45E}" type="datetimeFigureOut">
              <a:rPr lang="en-US" smtClean="0"/>
              <a:t>11/4/19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C0B945B-762A-4145-BADA-E011650EF8FA}" type="slidenum">
              <a:rPr lang="en-US" smtClean="0"/>
              <a:t>‹#›</a:t>
            </a:fld>
            <a:endParaRPr lang="en-US"/>
          </a:p>
        </p:txBody>
      </p:sp>
    </p:spTree>
    <p:extLst>
      <p:ext uri="{BB962C8B-B14F-4D97-AF65-F5344CB8AC3E}">
        <p14:creationId xmlns:p14="http://schemas.microsoft.com/office/powerpoint/2010/main" val="2016684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17097E0-801E-744A-8175-FA19DB51F890}" type="datetimeFigureOut">
              <a:rPr lang="en-US" smtClean="0"/>
              <a:t>11/4/19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starts and we all introduce ourselves</a:t>
            </a:r>
          </a:p>
        </p:txBody>
      </p:sp>
      <p:sp>
        <p:nvSpPr>
          <p:cNvPr id="4" name="Slide Number Placeholder 3"/>
          <p:cNvSpPr>
            <a:spLocks noGrp="1"/>
          </p:cNvSpPr>
          <p:nvPr>
            <p:ph type="sldNum" sz="quarter" idx="5"/>
          </p:nvPr>
        </p:nvSpPr>
        <p:spPr/>
        <p:txBody>
          <a:bodyPr/>
          <a:lstStyle/>
          <a:p>
            <a:fld id="{82C30568-8513-8240-B838-EF6D2CD343DD}" type="slidenum">
              <a:rPr lang="en-US" smtClean="0"/>
              <a:t>1</a:t>
            </a:fld>
            <a:endParaRPr lang="en-US" dirty="0"/>
          </a:p>
        </p:txBody>
      </p:sp>
    </p:spTree>
    <p:extLst>
      <p:ext uri="{BB962C8B-B14F-4D97-AF65-F5344CB8AC3E}">
        <p14:creationId xmlns:p14="http://schemas.microsoft.com/office/powerpoint/2010/main" val="266629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 we will be showing some data slides and explaining each briefly. They are there in your handouts as well. Then, you will have an opportunity to look at them more carefully, and ask questions/make observations</a:t>
            </a:r>
          </a:p>
        </p:txBody>
      </p:sp>
      <p:sp>
        <p:nvSpPr>
          <p:cNvPr id="4" name="Slide Number Placeholder 3"/>
          <p:cNvSpPr>
            <a:spLocks noGrp="1"/>
          </p:cNvSpPr>
          <p:nvPr>
            <p:ph type="sldNum" sz="quarter" idx="5"/>
          </p:nvPr>
        </p:nvSpPr>
        <p:spPr/>
        <p:txBody>
          <a:bodyPr/>
          <a:lstStyle/>
          <a:p>
            <a:fld id="{82C30568-8513-8240-B838-EF6D2CD343DD}" type="slidenum">
              <a:rPr lang="en-US" smtClean="0"/>
              <a:t>11</a:t>
            </a:fld>
            <a:endParaRPr lang="en-US" dirty="0"/>
          </a:p>
        </p:txBody>
      </p:sp>
    </p:spTree>
    <p:extLst>
      <p:ext uri="{BB962C8B-B14F-4D97-AF65-F5344CB8AC3E}">
        <p14:creationId xmlns:p14="http://schemas.microsoft.com/office/powerpoint/2010/main" val="260045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09827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13</a:t>
            </a:fld>
            <a:endParaRPr lang="en-US" dirty="0"/>
          </a:p>
        </p:txBody>
      </p:sp>
    </p:spTree>
    <p:extLst>
      <p:ext uri="{BB962C8B-B14F-4D97-AF65-F5344CB8AC3E}">
        <p14:creationId xmlns:p14="http://schemas.microsoft.com/office/powerpoint/2010/main" val="404093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14</a:t>
            </a:fld>
            <a:endParaRPr lang="en-US" dirty="0"/>
          </a:p>
        </p:txBody>
      </p:sp>
    </p:spTree>
    <p:extLst>
      <p:ext uri="{BB962C8B-B14F-4D97-AF65-F5344CB8AC3E}">
        <p14:creationId xmlns:p14="http://schemas.microsoft.com/office/powerpoint/2010/main" val="290324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LaTonya - Things to notice and study more carefully</a:t>
            </a:r>
          </a:p>
        </p:txBody>
      </p:sp>
      <p:sp>
        <p:nvSpPr>
          <p:cNvPr id="4" name="Slide Number Placeholder 3"/>
          <p:cNvSpPr>
            <a:spLocks noGrp="1"/>
          </p:cNvSpPr>
          <p:nvPr>
            <p:ph type="sldNum" sz="quarter" idx="5"/>
          </p:nvPr>
        </p:nvSpPr>
        <p:spPr/>
        <p:txBody>
          <a:bodyPr/>
          <a:lstStyle/>
          <a:p>
            <a:fld id="{82C30568-8513-8240-B838-EF6D2CD343DD}" type="slidenum">
              <a:rPr lang="en-US" smtClean="0"/>
              <a:t>15</a:t>
            </a:fld>
            <a:endParaRPr lang="en-US" dirty="0"/>
          </a:p>
        </p:txBody>
      </p:sp>
    </p:spTree>
    <p:extLst>
      <p:ext uri="{BB962C8B-B14F-4D97-AF65-F5344CB8AC3E}">
        <p14:creationId xmlns:p14="http://schemas.microsoft.com/office/powerpoint/2010/main" val="3862341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LaTonya - Things to notice and study more carefully</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16</a:t>
            </a:fld>
            <a:endParaRPr lang="en-US" dirty="0"/>
          </a:p>
        </p:txBody>
      </p:sp>
    </p:spTree>
    <p:extLst>
      <p:ext uri="{BB962C8B-B14F-4D97-AF65-F5344CB8AC3E}">
        <p14:creationId xmlns:p14="http://schemas.microsoft.com/office/powerpoint/2010/main" val="19626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LaTonya - Things to notice and study more carefully</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17</a:t>
            </a:fld>
            <a:endParaRPr lang="en-US" dirty="0"/>
          </a:p>
        </p:txBody>
      </p:sp>
    </p:spTree>
    <p:extLst>
      <p:ext uri="{BB962C8B-B14F-4D97-AF65-F5344CB8AC3E}">
        <p14:creationId xmlns:p14="http://schemas.microsoft.com/office/powerpoint/2010/main" val="294100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18</a:t>
            </a:fld>
            <a:endParaRPr lang="en-US" dirty="0"/>
          </a:p>
        </p:txBody>
      </p:sp>
    </p:spTree>
    <p:extLst>
      <p:ext uri="{BB962C8B-B14F-4D97-AF65-F5344CB8AC3E}">
        <p14:creationId xmlns:p14="http://schemas.microsoft.com/office/powerpoint/2010/main" val="279647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19</a:t>
            </a:fld>
            <a:endParaRPr lang="en-US" dirty="0"/>
          </a:p>
        </p:txBody>
      </p:sp>
    </p:spTree>
    <p:extLst>
      <p:ext uri="{BB962C8B-B14F-4D97-AF65-F5344CB8AC3E}">
        <p14:creationId xmlns:p14="http://schemas.microsoft.com/office/powerpoint/2010/main" val="4240484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20</a:t>
            </a:fld>
            <a:endParaRPr lang="en-US" dirty="0"/>
          </a:p>
        </p:txBody>
      </p:sp>
    </p:spTree>
    <p:extLst>
      <p:ext uri="{BB962C8B-B14F-4D97-AF65-F5344CB8AC3E}">
        <p14:creationId xmlns:p14="http://schemas.microsoft.com/office/powerpoint/2010/main" val="386105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will not read, but let folks know this is here to describe the session</a:t>
            </a:r>
          </a:p>
        </p:txBody>
      </p:sp>
      <p:sp>
        <p:nvSpPr>
          <p:cNvPr id="4" name="Slide Number Placeholder 3"/>
          <p:cNvSpPr>
            <a:spLocks noGrp="1"/>
          </p:cNvSpPr>
          <p:nvPr>
            <p:ph type="sldNum" sz="quarter" idx="5"/>
          </p:nvPr>
        </p:nvSpPr>
        <p:spPr/>
        <p:txBody>
          <a:bodyPr/>
          <a:lstStyle/>
          <a:p>
            <a:fld id="{82C30568-8513-8240-B838-EF6D2CD343DD}" type="slidenum">
              <a:rPr lang="en-US" smtClean="0"/>
              <a:t>2</a:t>
            </a:fld>
            <a:endParaRPr lang="en-US" dirty="0"/>
          </a:p>
        </p:txBody>
      </p:sp>
    </p:spTree>
    <p:extLst>
      <p:ext uri="{BB962C8B-B14F-4D97-AF65-F5344CB8AC3E}">
        <p14:creationId xmlns:p14="http://schemas.microsoft.com/office/powerpoint/2010/main" val="191660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21</a:t>
            </a:fld>
            <a:endParaRPr lang="en-US" dirty="0"/>
          </a:p>
        </p:txBody>
      </p:sp>
    </p:spTree>
    <p:extLst>
      <p:ext uri="{BB962C8B-B14F-4D97-AF65-F5344CB8AC3E}">
        <p14:creationId xmlns:p14="http://schemas.microsoft.com/office/powerpoint/2010/main" val="3635340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22</a:t>
            </a:fld>
            <a:endParaRPr lang="en-US" dirty="0"/>
          </a:p>
        </p:txBody>
      </p:sp>
    </p:spTree>
    <p:extLst>
      <p:ext uri="{BB962C8B-B14F-4D97-AF65-F5344CB8AC3E}">
        <p14:creationId xmlns:p14="http://schemas.microsoft.com/office/powerpoint/2010/main" val="1581813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23</a:t>
            </a:fld>
            <a:endParaRPr lang="en-US" dirty="0"/>
          </a:p>
        </p:txBody>
      </p:sp>
    </p:spTree>
    <p:extLst>
      <p:ext uri="{BB962C8B-B14F-4D97-AF65-F5344CB8AC3E}">
        <p14:creationId xmlns:p14="http://schemas.microsoft.com/office/powerpoint/2010/main" val="1074289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a:t>
            </a:r>
          </a:p>
        </p:txBody>
      </p:sp>
      <p:sp>
        <p:nvSpPr>
          <p:cNvPr id="4" name="Slide Number Placeholder 3"/>
          <p:cNvSpPr>
            <a:spLocks noGrp="1"/>
          </p:cNvSpPr>
          <p:nvPr>
            <p:ph type="sldNum" sz="quarter" idx="5"/>
          </p:nvPr>
        </p:nvSpPr>
        <p:spPr/>
        <p:txBody>
          <a:bodyPr/>
          <a:lstStyle/>
          <a:p>
            <a:fld id="{82C30568-8513-8240-B838-EF6D2CD343DD}" type="slidenum">
              <a:rPr lang="en-US" smtClean="0"/>
              <a:t>24</a:t>
            </a:fld>
            <a:endParaRPr lang="en-US" dirty="0"/>
          </a:p>
        </p:txBody>
      </p:sp>
    </p:spTree>
    <p:extLst>
      <p:ext uri="{BB962C8B-B14F-4D97-AF65-F5344CB8AC3E}">
        <p14:creationId xmlns:p14="http://schemas.microsoft.com/office/powerpoint/2010/main" val="169482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LaTonya - Activity – Use data handouts and have them talk, depending on time say examine for 10 minutes and report  out?</a:t>
            </a:r>
          </a:p>
        </p:txBody>
      </p:sp>
      <p:sp>
        <p:nvSpPr>
          <p:cNvPr id="4" name="Slide Number Placeholder 3"/>
          <p:cNvSpPr>
            <a:spLocks noGrp="1"/>
          </p:cNvSpPr>
          <p:nvPr>
            <p:ph type="sldNum" sz="quarter" idx="5"/>
          </p:nvPr>
        </p:nvSpPr>
        <p:spPr/>
        <p:txBody>
          <a:bodyPr/>
          <a:lstStyle/>
          <a:p>
            <a:fld id="{82C30568-8513-8240-B838-EF6D2CD343DD}" type="slidenum">
              <a:rPr lang="en-US" smtClean="0"/>
              <a:t>25</a:t>
            </a:fld>
            <a:endParaRPr lang="en-US" dirty="0"/>
          </a:p>
        </p:txBody>
      </p:sp>
    </p:spTree>
    <p:extLst>
      <p:ext uri="{BB962C8B-B14F-4D97-AF65-F5344CB8AC3E}">
        <p14:creationId xmlns:p14="http://schemas.microsoft.com/office/powerpoint/2010/main" val="26269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This is what we see…– 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26</a:t>
            </a:fld>
            <a:endParaRPr lang="en-US" dirty="0"/>
          </a:p>
        </p:txBody>
      </p:sp>
    </p:spTree>
    <p:extLst>
      <p:ext uri="{BB962C8B-B14F-4D97-AF65-F5344CB8AC3E}">
        <p14:creationId xmlns:p14="http://schemas.microsoft.com/office/powerpoint/2010/main" val="2686949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 Discuss data mart and then collection of local data</a:t>
            </a:r>
          </a:p>
        </p:txBody>
      </p:sp>
      <p:sp>
        <p:nvSpPr>
          <p:cNvPr id="4" name="Slide Number Placeholder 3"/>
          <p:cNvSpPr>
            <a:spLocks noGrp="1"/>
          </p:cNvSpPr>
          <p:nvPr>
            <p:ph type="sldNum" sz="quarter" idx="5"/>
          </p:nvPr>
        </p:nvSpPr>
        <p:spPr/>
        <p:txBody>
          <a:bodyPr/>
          <a:lstStyle/>
          <a:p>
            <a:fld id="{82C30568-8513-8240-B838-EF6D2CD343DD}" type="slidenum">
              <a:rPr lang="en-US" smtClean="0"/>
              <a:t>27</a:t>
            </a:fld>
            <a:endParaRPr lang="en-US" dirty="0"/>
          </a:p>
        </p:txBody>
      </p:sp>
    </p:spTree>
    <p:extLst>
      <p:ext uri="{BB962C8B-B14F-4D97-AF65-F5344CB8AC3E}">
        <p14:creationId xmlns:p14="http://schemas.microsoft.com/office/powerpoint/2010/main" val="647873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there is also a handout with a survey that one college used this fall and handed out during the 3</a:t>
            </a:r>
            <a:r>
              <a:rPr lang="en-US" baseline="30000" dirty="0"/>
              <a:t>rd</a:t>
            </a:r>
            <a:r>
              <a:rPr lang="en-US" dirty="0"/>
              <a:t> week of classes – 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28</a:t>
            </a:fld>
            <a:endParaRPr lang="en-US" dirty="0"/>
          </a:p>
        </p:txBody>
      </p:sp>
    </p:spTree>
    <p:extLst>
      <p:ext uri="{BB962C8B-B14F-4D97-AF65-F5344CB8AC3E}">
        <p14:creationId xmlns:p14="http://schemas.microsoft.com/office/powerpoint/2010/main" val="2689520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From the curriculum institute – 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29</a:t>
            </a:fld>
            <a:endParaRPr lang="en-US" dirty="0"/>
          </a:p>
        </p:txBody>
      </p:sp>
    </p:spTree>
    <p:extLst>
      <p:ext uri="{BB962C8B-B14F-4D97-AF65-F5344CB8AC3E}">
        <p14:creationId xmlns:p14="http://schemas.microsoft.com/office/powerpoint/2010/main" val="211478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LaTonya - Invite folks to share…we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30</a:t>
            </a:fld>
            <a:endParaRPr lang="en-US" dirty="0"/>
          </a:p>
        </p:txBody>
      </p:sp>
    </p:spTree>
    <p:extLst>
      <p:ext uri="{BB962C8B-B14F-4D97-AF65-F5344CB8AC3E}">
        <p14:creationId xmlns:p14="http://schemas.microsoft.com/office/powerpoint/2010/main" val="75622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3</a:t>
            </a:fld>
            <a:endParaRPr lang="en-US" dirty="0"/>
          </a:p>
        </p:txBody>
      </p:sp>
    </p:spTree>
    <p:extLst>
      <p:ext uri="{BB962C8B-B14F-4D97-AF65-F5344CB8AC3E}">
        <p14:creationId xmlns:p14="http://schemas.microsoft.com/office/powerpoint/2010/main" val="342902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will start and Alyssa and LaTonya come in…Provide some examples orally – things we have worked on together</a:t>
            </a:r>
          </a:p>
        </p:txBody>
      </p:sp>
      <p:sp>
        <p:nvSpPr>
          <p:cNvPr id="4" name="Slide Number Placeholder 3"/>
          <p:cNvSpPr>
            <a:spLocks noGrp="1"/>
          </p:cNvSpPr>
          <p:nvPr>
            <p:ph type="sldNum" sz="quarter" idx="5"/>
          </p:nvPr>
        </p:nvSpPr>
        <p:spPr/>
        <p:txBody>
          <a:bodyPr/>
          <a:lstStyle/>
          <a:p>
            <a:fld id="{82C30568-8513-8240-B838-EF6D2CD343DD}" type="slidenum">
              <a:rPr lang="en-US" smtClean="0"/>
              <a:t>4</a:t>
            </a:fld>
            <a:endParaRPr lang="en-US" dirty="0"/>
          </a:p>
        </p:txBody>
      </p:sp>
    </p:spTree>
    <p:extLst>
      <p:ext uri="{BB962C8B-B14F-4D97-AF65-F5344CB8AC3E}">
        <p14:creationId xmlns:p14="http://schemas.microsoft.com/office/powerpoint/2010/main" val="246955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5</a:t>
            </a:fld>
            <a:endParaRPr lang="en-US" dirty="0"/>
          </a:p>
        </p:txBody>
      </p:sp>
    </p:spTree>
    <p:extLst>
      <p:ext uri="{BB962C8B-B14F-4D97-AF65-F5344CB8AC3E}">
        <p14:creationId xmlns:p14="http://schemas.microsoft.com/office/powerpoint/2010/main" val="207971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6</a:t>
            </a:fld>
            <a:endParaRPr lang="en-US" dirty="0"/>
          </a:p>
        </p:txBody>
      </p:sp>
    </p:spTree>
    <p:extLst>
      <p:ext uri="{BB962C8B-B14F-4D97-AF65-F5344CB8AC3E}">
        <p14:creationId xmlns:p14="http://schemas.microsoft.com/office/powerpoint/2010/main" val="194818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LaTonya – 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7</a:t>
            </a:fld>
            <a:endParaRPr lang="en-US" dirty="0"/>
          </a:p>
        </p:txBody>
      </p:sp>
    </p:spTree>
    <p:extLst>
      <p:ext uri="{BB962C8B-B14F-4D97-AF65-F5344CB8AC3E}">
        <p14:creationId xmlns:p14="http://schemas.microsoft.com/office/powerpoint/2010/main" val="4804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we may all want to add to the discussion</a:t>
            </a:r>
          </a:p>
        </p:txBody>
      </p:sp>
      <p:sp>
        <p:nvSpPr>
          <p:cNvPr id="4" name="Slide Number Placeholder 3"/>
          <p:cNvSpPr>
            <a:spLocks noGrp="1"/>
          </p:cNvSpPr>
          <p:nvPr>
            <p:ph type="sldNum" sz="quarter" idx="5"/>
          </p:nvPr>
        </p:nvSpPr>
        <p:spPr/>
        <p:txBody>
          <a:bodyPr/>
          <a:lstStyle/>
          <a:p>
            <a:fld id="{82C30568-8513-8240-B838-EF6D2CD343DD}" type="slidenum">
              <a:rPr lang="en-US" smtClean="0"/>
              <a:t>8</a:t>
            </a:fld>
            <a:endParaRPr lang="en-US" dirty="0"/>
          </a:p>
        </p:txBody>
      </p:sp>
    </p:spTree>
    <p:extLst>
      <p:ext uri="{BB962C8B-B14F-4D97-AF65-F5344CB8AC3E}">
        <p14:creationId xmlns:p14="http://schemas.microsoft.com/office/powerpoint/2010/main" val="20775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9</a:t>
            </a:fld>
            <a:endParaRPr lang="en-US" dirty="0"/>
          </a:p>
        </p:txBody>
      </p:sp>
    </p:spTree>
    <p:extLst>
      <p:ext uri="{BB962C8B-B14F-4D97-AF65-F5344CB8AC3E}">
        <p14:creationId xmlns:p14="http://schemas.microsoft.com/office/powerpoint/2010/main" val="358123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913511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564108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2AF324E-1F35-4923-847A-B73AFBC314E5}"/>
              </a:ext>
            </a:extLst>
          </p:cNvPr>
          <p:cNvSpPr>
            <a:spLocks noGrp="1"/>
          </p:cNvSpPr>
          <p:nvPr>
            <p:ph sz="half" idx="10"/>
          </p:nvPr>
        </p:nvSpPr>
        <p:spPr>
          <a:xfrm>
            <a:off x="6315205" y="1825625"/>
            <a:ext cx="5038596"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93644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517485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dirty="0"/>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952497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808647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04911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
        <p:nvSpPr>
          <p:cNvPr id="25" name="Google Shape;25;p10"/>
          <p:cNvSpPr txBox="1">
            <a:spLocks noGrp="1"/>
          </p:cNvSpPr>
          <p:nvPr>
            <p:ph type="body" idx="1"/>
          </p:nvPr>
        </p:nvSpPr>
        <p:spPr>
          <a:xfrm>
            <a:off x="963084" y="4312956"/>
            <a:ext cx="10363200" cy="1500716"/>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640"/>
              </a:spcBef>
              <a:spcAft>
                <a:spcPts val="0"/>
              </a:spcAft>
              <a:buClr>
                <a:srgbClr val="858489"/>
              </a:buClr>
              <a:buSzPts val="2446"/>
              <a:buFont typeface="Arial"/>
              <a:buNone/>
              <a:defRPr sz="2666" b="0" i="0" u="none" strike="noStrike" cap="none">
                <a:solidFill>
                  <a:schemeClr val="lt2"/>
                </a:solidFill>
                <a:latin typeface="Arial"/>
                <a:ea typeface="Arial"/>
                <a:cs typeface="Arial"/>
                <a:sym typeface="Arial"/>
              </a:defRPr>
            </a:lvl1pPr>
            <a:lvl2pPr marL="914400" marR="0" lvl="1" indent="-228600" algn="l">
              <a:lnSpc>
                <a:spcPct val="100000"/>
              </a:lnSpc>
              <a:spcBef>
                <a:spcPts val="560"/>
              </a:spcBef>
              <a:spcAft>
                <a:spcPts val="0"/>
              </a:spcAft>
              <a:buClr>
                <a:srgbClr val="858489"/>
              </a:buClr>
              <a:buSzPts val="2253"/>
              <a:buFont typeface="Arial"/>
              <a:buNone/>
              <a:defRPr sz="2400" b="0" i="0" u="none" strike="noStrike" cap="none">
                <a:solidFill>
                  <a:srgbClr val="888888"/>
                </a:solidFill>
                <a:latin typeface="Arial"/>
                <a:ea typeface="Arial"/>
                <a:cs typeface="Arial"/>
                <a:sym typeface="Arial"/>
              </a:defRPr>
            </a:lvl2pPr>
            <a:lvl3pPr marL="1371600" marR="0" lvl="2" indent="-228600" algn="l">
              <a:lnSpc>
                <a:spcPct val="100000"/>
              </a:lnSpc>
              <a:spcBef>
                <a:spcPts val="480"/>
              </a:spcBef>
              <a:spcAft>
                <a:spcPts val="0"/>
              </a:spcAft>
              <a:buClr>
                <a:srgbClr val="858489"/>
              </a:buClr>
              <a:buSzPts val="2066"/>
              <a:buFont typeface="Arial"/>
              <a:buNone/>
              <a:defRPr sz="2133" b="0" i="0" u="none" strike="noStrike" cap="none">
                <a:solidFill>
                  <a:srgbClr val="888888"/>
                </a:solidFill>
                <a:latin typeface="Arial"/>
                <a:ea typeface="Arial"/>
                <a:cs typeface="Arial"/>
                <a:sym typeface="Arial"/>
              </a:defRPr>
            </a:lvl3pPr>
            <a:lvl4pPr marL="1828800" marR="0" lvl="3" indent="-228600" algn="l">
              <a:lnSpc>
                <a:spcPct val="100000"/>
              </a:lnSpc>
              <a:spcBef>
                <a:spcPts val="400"/>
              </a:spcBef>
              <a:spcAft>
                <a:spcPts val="0"/>
              </a:spcAft>
              <a:buClr>
                <a:srgbClr val="858489"/>
              </a:buClr>
              <a:buSzPts val="1888"/>
              <a:buFont typeface="Arial"/>
              <a:buNone/>
              <a:defRPr sz="1867" b="0" i="0" u="none" strike="noStrike" cap="none">
                <a:solidFill>
                  <a:srgbClr val="888888"/>
                </a:solidFill>
                <a:latin typeface="Arial"/>
                <a:ea typeface="Arial"/>
                <a:cs typeface="Arial"/>
                <a:sym typeface="Arial"/>
              </a:defRPr>
            </a:lvl4pPr>
            <a:lvl5pPr marL="2286000" marR="0" lvl="4" indent="-228600" algn="l">
              <a:lnSpc>
                <a:spcPct val="100000"/>
              </a:lnSpc>
              <a:spcBef>
                <a:spcPts val="400"/>
              </a:spcBef>
              <a:spcAft>
                <a:spcPts val="0"/>
              </a:spcAft>
              <a:buClr>
                <a:srgbClr val="858489"/>
              </a:buClr>
              <a:buSzPts val="1888"/>
              <a:buFont typeface="Arial"/>
              <a:buNone/>
              <a:defRPr sz="1867" b="0" i="0" u="none" strike="noStrike" cap="none">
                <a:solidFill>
                  <a:srgbClr val="888888"/>
                </a:solidFill>
                <a:latin typeface="Arial"/>
                <a:ea typeface="Arial"/>
                <a:cs typeface="Arial"/>
                <a:sym typeface="Arial"/>
              </a:defRPr>
            </a:lvl5pPr>
            <a:lvl6pPr marL="2743200" marR="0" lvl="5" indent="-228600" algn="l">
              <a:lnSpc>
                <a:spcPct val="100000"/>
              </a:lnSpc>
              <a:spcBef>
                <a:spcPts val="400"/>
              </a:spcBef>
              <a:spcAft>
                <a:spcPts val="0"/>
              </a:spcAft>
              <a:buClr>
                <a:schemeClr val="dk1"/>
              </a:buClr>
              <a:buSzPts val="1888"/>
              <a:buFont typeface="Arial"/>
              <a:buNone/>
              <a:defRPr sz="1867"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400"/>
              </a:spcBef>
              <a:spcAft>
                <a:spcPts val="0"/>
              </a:spcAft>
              <a:buClr>
                <a:schemeClr val="dk1"/>
              </a:buClr>
              <a:buSzPts val="1888"/>
              <a:buFont typeface="Arial"/>
              <a:buNone/>
              <a:defRPr sz="1867"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400"/>
              </a:spcBef>
              <a:spcAft>
                <a:spcPts val="0"/>
              </a:spcAft>
              <a:buClr>
                <a:schemeClr val="dk1"/>
              </a:buClr>
              <a:buSzPts val="1888"/>
              <a:buFont typeface="Arial"/>
              <a:buNone/>
              <a:defRPr sz="1867"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400"/>
              </a:spcBef>
              <a:spcAft>
                <a:spcPts val="0"/>
              </a:spcAft>
              <a:buClr>
                <a:schemeClr val="dk1"/>
              </a:buClr>
              <a:buSzPts val="1888"/>
              <a:buFont typeface="Arial"/>
              <a:buNone/>
              <a:defRPr sz="1867" b="0" i="0" u="none" strike="noStrike" cap="none">
                <a:solidFill>
                  <a:srgbClr val="888888"/>
                </a:solidFill>
                <a:latin typeface="Calibri"/>
                <a:ea typeface="Calibri"/>
                <a:cs typeface="Calibri"/>
                <a:sym typeface="Calibri"/>
              </a:defRPr>
            </a:lvl9pPr>
          </a:lstStyle>
          <a:p>
            <a:endParaRPr/>
          </a:p>
        </p:txBody>
      </p:sp>
      <p:sp>
        <p:nvSpPr>
          <p:cNvPr id="26" name="Google Shape;26;p10"/>
          <p:cNvSpPr txBox="1">
            <a:spLocks noGrp="1"/>
          </p:cNvSpPr>
          <p:nvPr>
            <p:ph type="dt" idx="10"/>
          </p:nvPr>
        </p:nvSpPr>
        <p:spPr>
          <a:xfrm>
            <a:off x="0" y="0"/>
            <a:ext cx="3124915" cy="31251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9pPr>
          </a:lstStyle>
          <a:p>
            <a:endParaRPr/>
          </a:p>
        </p:txBody>
      </p:sp>
      <p:sp>
        <p:nvSpPr>
          <p:cNvPr id="27" name="Google Shape;27;p10"/>
          <p:cNvSpPr txBox="1">
            <a:spLocks noGrp="1"/>
          </p:cNvSpPr>
          <p:nvPr>
            <p:ph type="ftr" idx="11"/>
          </p:nvPr>
        </p:nvSpPr>
        <p:spPr>
          <a:xfrm>
            <a:off x="0" y="0"/>
            <a:ext cx="3124915" cy="31251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58" b="0" i="0" u="none" strike="noStrike" cap="none">
                <a:solidFill>
                  <a:srgbClr val="000000"/>
                </a:solidFill>
                <a:latin typeface="Arial"/>
                <a:ea typeface="Arial"/>
                <a:cs typeface="Arial"/>
                <a:sym typeface="Arial"/>
              </a:defRPr>
            </a:lvl9pPr>
          </a:lstStyle>
          <a:p>
            <a:endParaRPr/>
          </a:p>
        </p:txBody>
      </p:sp>
      <p:sp>
        <p:nvSpPr>
          <p:cNvPr id="28" name="Google Shape;28;p10"/>
          <p:cNvSpPr txBox="1">
            <a:spLocks noGrp="1"/>
          </p:cNvSpPr>
          <p:nvPr>
            <p:ph type="sldNum" idx="12"/>
          </p:nvPr>
        </p:nvSpPr>
        <p:spPr>
          <a:xfrm>
            <a:off x="0" y="0"/>
            <a:ext cx="3124915" cy="312515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888888"/>
              </a:buClr>
              <a:buSzPts val="1400"/>
              <a:buFont typeface="Arial"/>
              <a:buNone/>
              <a:defRPr sz="1458"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10"/>
          <p:cNvSpPr txBox="1">
            <a:spLocks noGrp="1"/>
          </p:cNvSpPr>
          <p:nvPr>
            <p:ph type="title"/>
          </p:nvPr>
        </p:nvSpPr>
        <p:spPr>
          <a:xfrm>
            <a:off x="963084" y="2949822"/>
            <a:ext cx="10363200" cy="1363133"/>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0783B"/>
              </a:buClr>
              <a:buSzPts val="5120"/>
              <a:buFont typeface="Arial"/>
              <a:buNone/>
              <a:defRPr sz="5333" b="1" i="0" u="none" strike="noStrike" cap="none">
                <a:solidFill>
                  <a:srgbClr val="F0783B"/>
                </a:solidFill>
                <a:latin typeface="Arial"/>
                <a:ea typeface="Arial"/>
                <a:cs typeface="Arial"/>
                <a:sym typeface="Arial"/>
              </a:defRPr>
            </a:lvl1pPr>
            <a:lvl2pPr marR="0" lvl="1"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75"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303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11/4/19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11/4/19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11/4/19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11/4/19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11/4/19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11/4/19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sv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11/4/19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4BB0571-4F9D-46DF-8EFE-445155A934C1}"/>
              </a:ext>
            </a:extLst>
          </p:cNvPr>
          <p:cNvPicPr>
            <a:picLocks noChangeAspect="1"/>
          </p:cNvPicPr>
          <p:nvPr userDrawn="1"/>
        </p:nvPicPr>
        <p:blipFill>
          <a:blip r:embed="rId12"/>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4154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atamart.cccco.edu/DataMart.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pgroup.org/Portals/0/Documents/Projects/MultipleMeasures/Publications/AB705_Faculty_IR_Collaboration_FINAL.pdf?ver=2019-08-26-191218-85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pgroup.org/Portals/0/Documents/Projects/MultipleMeasures/Publications/AccessEnrollmentSuccess.pdf?ver=2019-10-07-074817-79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llegecampaign.org/portfolio/getting-there/" TargetMode="External"/><Relationship Id="rId4" Type="http://schemas.openxmlformats.org/officeDocument/2006/relationships/hyperlink" Target="https://www.ppic.org/publication/what-happens-when-colleges-broaden-access-to-transfer-level-courses-evidence-from-californias-community-colleg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1445" y="1564706"/>
            <a:ext cx="11145255" cy="1189181"/>
          </a:xfrm>
        </p:spPr>
        <p:txBody>
          <a:bodyPr anchor="ctr">
            <a:noAutofit/>
          </a:bodyPr>
          <a:lstStyle/>
          <a:p>
            <a:r>
              <a:rPr lang="en-US" sz="4400" b="1" dirty="0">
                <a:latin typeface="Times New Roman" panose="02020603050405020304" pitchFamily="18" charset="0"/>
                <a:cs typeface="Times New Roman" panose="02020603050405020304" pitchFamily="18" charset="0"/>
              </a:rPr>
              <a:t>Data </a:t>
            </a:r>
            <a:r>
              <a:rPr lang="en-US" sz="4400" b="1" dirty="0" err="1">
                <a:latin typeface="Times New Roman" panose="02020603050405020304" pitchFamily="18" charset="0"/>
                <a:cs typeface="Times New Roman" panose="02020603050405020304" pitchFamily="18" charset="0"/>
              </a:rPr>
              <a:t>Schmata</a:t>
            </a:r>
            <a:r>
              <a:rPr lang="en-US" sz="4400" b="1" dirty="0">
                <a:latin typeface="Times New Roman" panose="02020603050405020304" pitchFamily="18" charset="0"/>
                <a:cs typeface="Times New Roman" panose="02020603050405020304" pitchFamily="18" charset="0"/>
              </a:rPr>
              <a:t> – What Does it all Mean?</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01445" y="3495368"/>
            <a:ext cx="7477432" cy="2993922"/>
          </a:xfrm>
        </p:spPr>
        <p:txBody>
          <a:bodyPr>
            <a:normAutofit fontScale="47500" lnSpcReduction="20000"/>
          </a:bodyPr>
          <a:lstStyle/>
          <a:p>
            <a:pPr algn="l"/>
            <a:r>
              <a:rPr lang="en-US" sz="4600" dirty="0" err="1">
                <a:latin typeface="Times New Roman" panose="02020603050405020304" pitchFamily="18" charset="0"/>
                <a:cs typeface="Times New Roman" panose="02020603050405020304" pitchFamily="18" charset="0"/>
              </a:rPr>
              <a:t>Ginni</a:t>
            </a:r>
            <a:r>
              <a:rPr lang="en-US" sz="4600" dirty="0">
                <a:latin typeface="Times New Roman" panose="02020603050405020304" pitchFamily="18" charset="0"/>
                <a:cs typeface="Times New Roman" panose="02020603050405020304" pitchFamily="18" charset="0"/>
              </a:rPr>
              <a:t> May, ASCCC Treasurer</a:t>
            </a:r>
          </a:p>
          <a:p>
            <a:pPr algn="l"/>
            <a:r>
              <a:rPr lang="en-US" sz="4600" dirty="0">
                <a:latin typeface="Times New Roman" panose="02020603050405020304" pitchFamily="18" charset="0"/>
                <a:cs typeface="Times New Roman" panose="02020603050405020304" pitchFamily="18" charset="0"/>
              </a:rPr>
              <a:t>Alyssa Nguyen, RP Group, Director of Research and Evaluation</a:t>
            </a:r>
          </a:p>
          <a:p>
            <a:pPr algn="l"/>
            <a:r>
              <a:rPr lang="en-US" sz="4600" dirty="0">
                <a:latin typeface="Times New Roman" panose="02020603050405020304" pitchFamily="18" charset="0"/>
                <a:cs typeface="Times New Roman" panose="02020603050405020304" pitchFamily="18" charset="0"/>
              </a:rPr>
              <a:t>LaTonya Parker, ASCCC Area D Representative</a:t>
            </a:r>
            <a:endParaRPr lang="en-US" sz="4600" dirty="0">
              <a:solidFill>
                <a:srgbClr val="FF0000"/>
              </a:solidFill>
              <a:latin typeface="Times New Roman" panose="02020603050405020304" pitchFamily="18" charset="0"/>
              <a:ea typeface="Times New Roman" charset="0"/>
              <a:cs typeface="Times New Roman" panose="02020603050405020304" pitchFamily="18" charset="0"/>
            </a:endParaRPr>
          </a:p>
          <a:p>
            <a:pPr algn="l"/>
            <a:endParaRPr lang="en-US" sz="2600" dirty="0">
              <a:solidFill>
                <a:srgbClr val="FF0000"/>
              </a:solidFill>
              <a:latin typeface="Times New Roman" panose="02020603050405020304" pitchFamily="18" charset="0"/>
              <a:ea typeface="Times New Roman" charset="0"/>
              <a:cs typeface="Times New Roman" panose="02020603050405020304" pitchFamily="18" charset="0"/>
            </a:endParaRPr>
          </a:p>
          <a:p>
            <a:pPr algn="l"/>
            <a:endParaRPr lang="en-US" sz="2600" dirty="0">
              <a:solidFill>
                <a:srgbClr val="FF0000"/>
              </a:solidFill>
              <a:latin typeface="Times New Roman" panose="02020603050405020304" pitchFamily="18" charset="0"/>
              <a:ea typeface="Times New Roman" charset="0"/>
              <a:cs typeface="Times New Roman" panose="02020603050405020304" pitchFamily="18" charset="0"/>
            </a:endParaRPr>
          </a:p>
          <a:p>
            <a:pPr algn="l"/>
            <a:endParaRPr lang="en-US" sz="2600" dirty="0">
              <a:solidFill>
                <a:srgbClr val="FF0000"/>
              </a:solidFill>
              <a:latin typeface="Times New Roman" panose="02020603050405020304" pitchFamily="18" charset="0"/>
              <a:ea typeface="Times New Roman" charset="0"/>
              <a:cs typeface="Times New Roman" panose="02020603050405020304" pitchFamily="18" charset="0"/>
            </a:endParaRPr>
          </a:p>
          <a:p>
            <a:pPr algn="l"/>
            <a:endParaRPr lang="en-US" sz="2600" dirty="0">
              <a:solidFill>
                <a:srgbClr val="FF0000"/>
              </a:solidFill>
              <a:latin typeface="Times New Roman" panose="02020603050405020304" pitchFamily="18" charset="0"/>
              <a:ea typeface="Times New Roman" charset="0"/>
              <a:cs typeface="Times New Roman" panose="02020603050405020304" pitchFamily="18" charset="0"/>
            </a:endParaRPr>
          </a:p>
          <a:p>
            <a:pPr algn="l"/>
            <a:endParaRPr lang="en-US" sz="2600" dirty="0">
              <a:solidFill>
                <a:srgbClr val="FF0000"/>
              </a:solidFill>
              <a:latin typeface="Times New Roman" panose="02020603050405020304" pitchFamily="18" charset="0"/>
              <a:ea typeface="Times New Roman" charset="0"/>
              <a:cs typeface="Times New Roman" panose="02020603050405020304" pitchFamily="18" charset="0"/>
            </a:endParaRPr>
          </a:p>
          <a:p>
            <a:pPr algn="r"/>
            <a:r>
              <a:rPr lang="en-US" sz="2000" dirty="0">
                <a:solidFill>
                  <a:srgbClr val="FF0000"/>
                </a:solidFill>
                <a:latin typeface="Times New Roman" panose="02020603050405020304" pitchFamily="18" charset="0"/>
                <a:ea typeface="Times New Roman" charset="0"/>
                <a:cs typeface="Times New Roman" panose="02020603050405020304" pitchFamily="18" charset="0"/>
              </a:rPr>
              <a:t>Fall  2019 Plenary Session | November 8, 2019 |  9:00-10:15</a:t>
            </a:r>
          </a:p>
        </p:txBody>
      </p:sp>
      <p:pic>
        <p:nvPicPr>
          <p:cNvPr id="7" name="Google Shape;179;p25">
            <a:extLst>
              <a:ext uri="{FF2B5EF4-FFF2-40B4-BE49-F238E27FC236}">
                <a16:creationId xmlns:a16="http://schemas.microsoft.com/office/drawing/2014/main" id="{997FD375-3642-6944-8E41-7F745599B649}"/>
              </a:ext>
            </a:extLst>
          </p:cNvPr>
          <p:cNvPicPr preferRelativeResize="0"/>
          <p:nvPr/>
        </p:nvPicPr>
        <p:blipFill rotWithShape="1">
          <a:blip r:embed="rId3">
            <a:alphaModFix/>
          </a:blip>
          <a:srcRect/>
          <a:stretch/>
        </p:blipFill>
        <p:spPr>
          <a:xfrm>
            <a:off x="4285347" y="446700"/>
            <a:ext cx="3577450" cy="827100"/>
          </a:xfrm>
          <a:prstGeom prst="rect">
            <a:avLst/>
          </a:prstGeom>
          <a:noFill/>
          <a:ln>
            <a:noFill/>
          </a:ln>
        </p:spPr>
      </p:pic>
      <p:pic>
        <p:nvPicPr>
          <p:cNvPr id="4" name="Picture 3">
            <a:extLst>
              <a:ext uri="{FF2B5EF4-FFF2-40B4-BE49-F238E27FC236}">
                <a16:creationId xmlns:a16="http://schemas.microsoft.com/office/drawing/2014/main" id="{40CB93B6-BCEA-7A4C-9740-D24F114F9303}"/>
              </a:ext>
            </a:extLst>
          </p:cNvPr>
          <p:cNvPicPr>
            <a:picLocks noChangeAspect="1"/>
          </p:cNvPicPr>
          <p:nvPr/>
        </p:nvPicPr>
        <p:blipFill>
          <a:blip r:embed="rId4"/>
          <a:stretch>
            <a:fillRect/>
          </a:stretch>
        </p:blipFill>
        <p:spPr>
          <a:xfrm>
            <a:off x="8629712" y="2934929"/>
            <a:ext cx="2520068" cy="2520068"/>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463D-75D7-7C46-A638-DE00CBF30EBC}"/>
              </a:ext>
            </a:extLst>
          </p:cNvPr>
          <p:cNvSpPr>
            <a:spLocks noGrp="1"/>
          </p:cNvSpPr>
          <p:nvPr>
            <p:ph type="title"/>
          </p:nvPr>
        </p:nvSpPr>
        <p:spPr/>
        <p:txBody>
          <a:bodyPr/>
          <a:lstStyle/>
          <a:p>
            <a:pPr algn="ctr"/>
            <a:r>
              <a:rPr lang="en-US" dirty="0">
                <a:solidFill>
                  <a:srgbClr val="0070C0"/>
                </a:solidFill>
                <a:latin typeface="Times New Roman" panose="02020603050405020304" pitchFamily="18" charset="0"/>
                <a:cs typeface="Times New Roman" panose="02020603050405020304" pitchFamily="18" charset="0"/>
              </a:rPr>
              <a:t>Correlation or Causation</a:t>
            </a:r>
          </a:p>
        </p:txBody>
      </p:sp>
      <p:sp>
        <p:nvSpPr>
          <p:cNvPr id="3" name="Content Placeholder 2">
            <a:extLst>
              <a:ext uri="{FF2B5EF4-FFF2-40B4-BE49-F238E27FC236}">
                <a16:creationId xmlns:a16="http://schemas.microsoft.com/office/drawing/2014/main" id="{02CB88D8-4B69-C04D-AE71-E6591E2748BF}"/>
              </a:ext>
            </a:extLst>
          </p:cNvPr>
          <p:cNvSpPr>
            <a:spLocks noGrp="1"/>
          </p:cNvSpPr>
          <p:nvPr>
            <p:ph idx="1"/>
          </p:nvPr>
        </p:nvSpPr>
        <p:spPr>
          <a:xfrm>
            <a:off x="838200" y="1825624"/>
            <a:ext cx="3419475" cy="4703763"/>
          </a:xfrm>
        </p:spPr>
        <p:txBody>
          <a:bodyPr/>
          <a:lstStyle/>
          <a:p>
            <a:pPr>
              <a:buClr>
                <a:srgbClr val="0070C0"/>
              </a:buClr>
            </a:pPr>
            <a:r>
              <a:rPr lang="en-US" dirty="0">
                <a:latin typeface="Times New Roman" panose="02020603050405020304" pitchFamily="18" charset="0"/>
                <a:cs typeface="Times New Roman" panose="02020603050405020304" pitchFamily="18" charset="0"/>
              </a:rPr>
              <a:t>Ice cream sales tend to go up in summer</a:t>
            </a:r>
          </a:p>
          <a:p>
            <a:pPr>
              <a:buClr>
                <a:srgbClr val="0070C0"/>
              </a:buClr>
            </a:pPr>
            <a:endParaRPr lang="en-US" dirty="0">
              <a:latin typeface="Times New Roman" panose="02020603050405020304" pitchFamily="18" charset="0"/>
              <a:cs typeface="Times New Roman" panose="02020603050405020304" pitchFamily="18" charset="0"/>
            </a:endParaRPr>
          </a:p>
          <a:p>
            <a:pPr>
              <a:buClr>
                <a:srgbClr val="0070C0"/>
              </a:buClr>
            </a:pPr>
            <a:r>
              <a:rPr lang="en-US" dirty="0">
                <a:latin typeface="Times New Roman" panose="02020603050405020304" pitchFamily="18" charset="0"/>
                <a:cs typeface="Times New Roman" panose="02020603050405020304" pitchFamily="18" charset="0"/>
              </a:rPr>
              <a:t>More people swim in the ocean in summer</a:t>
            </a:r>
          </a:p>
        </p:txBody>
      </p:sp>
      <p:pic>
        <p:nvPicPr>
          <p:cNvPr id="4" name="Picture 3">
            <a:extLst>
              <a:ext uri="{FF2B5EF4-FFF2-40B4-BE49-F238E27FC236}">
                <a16:creationId xmlns:a16="http://schemas.microsoft.com/office/drawing/2014/main" id="{0DE38163-CD5B-6540-8D34-B7B73495CB96}"/>
              </a:ext>
            </a:extLst>
          </p:cNvPr>
          <p:cNvPicPr>
            <a:picLocks noChangeAspect="1"/>
          </p:cNvPicPr>
          <p:nvPr/>
        </p:nvPicPr>
        <p:blipFill>
          <a:blip r:embed="rId2"/>
          <a:stretch>
            <a:fillRect/>
          </a:stretch>
        </p:blipFill>
        <p:spPr>
          <a:xfrm>
            <a:off x="5020602" y="2059781"/>
            <a:ext cx="5494069" cy="3883026"/>
          </a:xfrm>
          <a:prstGeom prst="rect">
            <a:avLst/>
          </a:prstGeom>
        </p:spPr>
      </p:pic>
    </p:spTree>
    <p:extLst>
      <p:ext uri="{BB962C8B-B14F-4D97-AF65-F5344CB8AC3E}">
        <p14:creationId xmlns:p14="http://schemas.microsoft.com/office/powerpoint/2010/main" val="54589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694B-6447-EB4A-B4B7-3A8A9830E926}"/>
              </a:ext>
            </a:extLst>
          </p:cNvPr>
          <p:cNvSpPr>
            <a:spLocks noGrp="1"/>
          </p:cNvSpPr>
          <p:nvPr>
            <p:ph type="title"/>
          </p:nvPr>
        </p:nvSpPr>
        <p:spPr/>
        <p:txBody>
          <a:bodyPr anchor="t"/>
          <a:lstStyle/>
          <a:p>
            <a:pPr algn="ctr"/>
            <a:r>
              <a:rPr lang="en-US" b="1" dirty="0">
                <a:solidFill>
                  <a:srgbClr val="EA7355"/>
                </a:solidFill>
                <a:latin typeface="Times New Roman" panose="02020603050405020304" pitchFamily="18" charset="0"/>
                <a:cs typeface="Times New Roman" panose="02020603050405020304" pitchFamily="18" charset="0"/>
              </a:rPr>
              <a:t>Some Data from the </a:t>
            </a:r>
            <a:br>
              <a:rPr lang="en-US" b="1" dirty="0">
                <a:solidFill>
                  <a:srgbClr val="EA7355"/>
                </a:solidFill>
                <a:latin typeface="Times New Roman" panose="02020603050405020304" pitchFamily="18" charset="0"/>
                <a:cs typeface="Times New Roman" panose="02020603050405020304" pitchFamily="18" charset="0"/>
              </a:rPr>
            </a:br>
            <a:r>
              <a:rPr lang="en-US" b="1" dirty="0">
                <a:solidFill>
                  <a:srgbClr val="EA7355"/>
                </a:solidFill>
                <a:latin typeface="Times New Roman" panose="02020603050405020304" pitchFamily="18" charset="0"/>
                <a:cs typeface="Times New Roman" panose="02020603050405020304" pitchFamily="18" charset="0"/>
              </a:rPr>
              <a:t>RP Group/MMAP Paper</a:t>
            </a:r>
          </a:p>
        </p:txBody>
      </p:sp>
      <p:sp>
        <p:nvSpPr>
          <p:cNvPr id="3" name="Text Placeholder 2">
            <a:extLst>
              <a:ext uri="{FF2B5EF4-FFF2-40B4-BE49-F238E27FC236}">
                <a16:creationId xmlns:a16="http://schemas.microsoft.com/office/drawing/2014/main" id="{7494FCE6-906C-4F4B-B61E-2C7555B3DD01}"/>
              </a:ext>
            </a:extLst>
          </p:cNvPr>
          <p:cNvSpPr>
            <a:spLocks noGrp="1"/>
          </p:cNvSpPr>
          <p:nvPr>
            <p:ph type="body" idx="1"/>
          </p:nvPr>
        </p:nvSpPr>
        <p:spPr/>
        <p:txBody>
          <a:bodyPr>
            <a:normAutofit lnSpcReduction="10000"/>
          </a:bodyPr>
          <a:lstStyle/>
          <a:p>
            <a:pPr algn="ctr"/>
            <a:r>
              <a:rPr lang="en-US" dirty="0">
                <a:latin typeface="Times New Roman" panose="02020603050405020304" pitchFamily="18" charset="0"/>
                <a:cs typeface="Times New Roman" panose="02020603050405020304" pitchFamily="18" charset="0"/>
              </a:rPr>
              <a:t>State-wide Data</a:t>
            </a:r>
          </a:p>
          <a:p>
            <a:r>
              <a:rPr lang="en-US" dirty="0">
                <a:latin typeface="Times New Roman" panose="02020603050405020304" pitchFamily="18" charset="0"/>
                <a:cs typeface="Times New Roman" panose="02020603050405020304" pitchFamily="18" charset="0"/>
              </a:rPr>
              <a:t>Data from fall 2015, fall 2016, fall 2017, and fall 2018: first-time enrollment in the English or mathematics discipline in the California community college system and it is at the transfer-level</a:t>
            </a:r>
          </a:p>
        </p:txBody>
      </p:sp>
    </p:spTree>
    <p:extLst>
      <p:ext uri="{BB962C8B-B14F-4D97-AF65-F5344CB8AC3E}">
        <p14:creationId xmlns:p14="http://schemas.microsoft.com/office/powerpoint/2010/main" val="2655781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7BE8-2B9C-A143-86B0-D0CC5409042A}"/>
              </a:ext>
            </a:extLst>
          </p:cNvPr>
          <p:cNvSpPr>
            <a:spLocks noGrp="1"/>
          </p:cNvSpPr>
          <p:nvPr>
            <p:ph type="title"/>
          </p:nvPr>
        </p:nvSpPr>
        <p:spPr>
          <a:xfrm>
            <a:off x="899652" y="365125"/>
            <a:ext cx="10427109" cy="848122"/>
          </a:xfrm>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English </a:t>
            </a:r>
            <a:r>
              <a:rPr lang="en-US" sz="2200" dirty="0">
                <a:solidFill>
                  <a:srgbClr val="0070C0"/>
                </a:solidFill>
                <a:latin typeface="Times New Roman" panose="02020603050405020304" pitchFamily="18" charset="0"/>
                <a:cs typeface="Times New Roman" panose="02020603050405020304" pitchFamily="18" charset="0"/>
              </a:rPr>
              <a:t>first enrollment in English is at transfer-level</a:t>
            </a:r>
          </a:p>
        </p:txBody>
      </p:sp>
      <p:pic>
        <p:nvPicPr>
          <p:cNvPr id="9" name="Content Placeholder 8">
            <a:extLst>
              <a:ext uri="{FF2B5EF4-FFF2-40B4-BE49-F238E27FC236}">
                <a16:creationId xmlns:a16="http://schemas.microsoft.com/office/drawing/2014/main" id="{F828A9B1-7502-7D47-A0FD-759B22F4D78D}"/>
              </a:ext>
            </a:extLst>
          </p:cNvPr>
          <p:cNvPicPr>
            <a:picLocks noGrp="1" noChangeAspect="1"/>
          </p:cNvPicPr>
          <p:nvPr>
            <p:ph idx="1"/>
          </p:nvPr>
        </p:nvPicPr>
        <p:blipFill>
          <a:blip r:embed="rId3"/>
          <a:stretch>
            <a:fillRect/>
          </a:stretch>
        </p:blipFill>
        <p:spPr>
          <a:xfrm>
            <a:off x="2448046" y="1213247"/>
            <a:ext cx="7357359" cy="5155444"/>
          </a:xfrm>
          <a:prstGeom prst="rect">
            <a:avLst/>
          </a:prstGeom>
        </p:spPr>
      </p:pic>
    </p:spTree>
    <p:extLst>
      <p:ext uri="{BB962C8B-B14F-4D97-AF65-F5344CB8AC3E}">
        <p14:creationId xmlns:p14="http://schemas.microsoft.com/office/powerpoint/2010/main" val="297288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7BE8-2B9C-A143-86B0-D0CC5409042A}"/>
              </a:ext>
            </a:extLst>
          </p:cNvPr>
          <p:cNvSpPr>
            <a:spLocks noGrp="1"/>
          </p:cNvSpPr>
          <p:nvPr>
            <p:ph type="title"/>
          </p:nvPr>
        </p:nvSpPr>
        <p:spPr>
          <a:xfrm>
            <a:off x="899652" y="365125"/>
            <a:ext cx="10454148" cy="623017"/>
          </a:xfrm>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Mathematics – SLAM </a:t>
            </a:r>
            <a:r>
              <a:rPr lang="en-US" sz="2200" dirty="0">
                <a:solidFill>
                  <a:srgbClr val="0070C0"/>
                </a:solidFill>
                <a:latin typeface="Times New Roman" panose="02020603050405020304" pitchFamily="18" charset="0"/>
                <a:cs typeface="Times New Roman" panose="02020603050405020304" pitchFamily="18" charset="0"/>
              </a:rPr>
              <a:t>first enrollment in mathematics is at transfer-level</a:t>
            </a:r>
            <a:r>
              <a:rPr lang="en-US" sz="2200" b="1" dirty="0">
                <a:solidFill>
                  <a:srgbClr val="0070C0"/>
                </a:solidFill>
                <a:latin typeface="Times New Roman" panose="02020603050405020304" pitchFamily="18" charset="0"/>
                <a:cs typeface="Times New Roman" panose="02020603050405020304" pitchFamily="18" charset="0"/>
              </a:rPr>
              <a:t> </a:t>
            </a:r>
          </a:p>
        </p:txBody>
      </p:sp>
      <p:pic>
        <p:nvPicPr>
          <p:cNvPr id="5" name="Content Placeholder 4">
            <a:extLst>
              <a:ext uri="{FF2B5EF4-FFF2-40B4-BE49-F238E27FC236}">
                <a16:creationId xmlns:a16="http://schemas.microsoft.com/office/drawing/2014/main" id="{4C83C25D-CAA7-F34B-B0CF-439E20B02DBF}"/>
              </a:ext>
            </a:extLst>
          </p:cNvPr>
          <p:cNvPicPr>
            <a:picLocks noGrp="1" noChangeAspect="1"/>
          </p:cNvPicPr>
          <p:nvPr>
            <p:ph idx="1"/>
          </p:nvPr>
        </p:nvPicPr>
        <p:blipFill>
          <a:blip r:embed="rId3"/>
          <a:stretch>
            <a:fillRect/>
          </a:stretch>
        </p:blipFill>
        <p:spPr>
          <a:xfrm>
            <a:off x="2369448" y="1194619"/>
            <a:ext cx="7514555" cy="5537616"/>
          </a:xfrm>
          <a:prstGeom prst="rect">
            <a:avLst/>
          </a:prstGeom>
        </p:spPr>
      </p:pic>
    </p:spTree>
    <p:extLst>
      <p:ext uri="{BB962C8B-B14F-4D97-AF65-F5344CB8AC3E}">
        <p14:creationId xmlns:p14="http://schemas.microsoft.com/office/powerpoint/2010/main" val="402549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7BE8-2B9C-A143-86B0-D0CC5409042A}"/>
              </a:ext>
            </a:extLst>
          </p:cNvPr>
          <p:cNvSpPr>
            <a:spLocks noGrp="1"/>
          </p:cNvSpPr>
          <p:nvPr>
            <p:ph type="title"/>
          </p:nvPr>
        </p:nvSpPr>
        <p:spPr>
          <a:xfrm>
            <a:off x="457200" y="365125"/>
            <a:ext cx="11459497" cy="449263"/>
          </a:xfrm>
        </p:spPr>
        <p:txBody>
          <a:bodyPr>
            <a:normAutofit fontScale="90000"/>
          </a:bodyPr>
          <a:lstStyle/>
          <a:p>
            <a:pPr algn="ctr"/>
            <a:r>
              <a:rPr lang="en-US" sz="3600" b="1" dirty="0">
                <a:solidFill>
                  <a:srgbClr val="0070C0"/>
                </a:solidFill>
                <a:latin typeface="Times New Roman" panose="02020603050405020304" pitchFamily="18" charset="0"/>
                <a:cs typeface="Times New Roman" panose="02020603050405020304" pitchFamily="18" charset="0"/>
              </a:rPr>
              <a:t>Mathematics – B-STEM </a:t>
            </a:r>
            <a:r>
              <a:rPr lang="en-US" sz="2200" dirty="0">
                <a:solidFill>
                  <a:srgbClr val="0070C0"/>
                </a:solidFill>
                <a:latin typeface="Times New Roman" panose="02020603050405020304" pitchFamily="18" charset="0"/>
                <a:cs typeface="Times New Roman" panose="02020603050405020304" pitchFamily="18" charset="0"/>
              </a:rPr>
              <a:t>first enrollment in mathematics is at transfer-level</a:t>
            </a:r>
            <a:r>
              <a:rPr lang="en-US" sz="2200" b="1" dirty="0">
                <a:solidFill>
                  <a:srgbClr val="0070C0"/>
                </a:solidFill>
                <a:latin typeface="Times New Roman" panose="02020603050405020304" pitchFamily="18" charset="0"/>
                <a:cs typeface="Times New Roman" panose="02020603050405020304" pitchFamily="18" charset="0"/>
              </a:rPr>
              <a:t> </a:t>
            </a:r>
          </a:p>
        </p:txBody>
      </p:sp>
      <p:sp>
        <p:nvSpPr>
          <p:cNvPr id="4" name="Content Placeholder 3">
            <a:extLst>
              <a:ext uri="{FF2B5EF4-FFF2-40B4-BE49-F238E27FC236}">
                <a16:creationId xmlns:a16="http://schemas.microsoft.com/office/drawing/2014/main" id="{78DDFF3C-85CC-D245-B082-6ECBF9900A55}"/>
              </a:ext>
            </a:extLst>
          </p:cNvPr>
          <p:cNvSpPr>
            <a:spLocks noGrp="1"/>
          </p:cNvSpPr>
          <p:nvPr>
            <p:ph idx="1"/>
          </p:nvPr>
        </p:nvSpPr>
        <p:spPr>
          <a:xfrm>
            <a:off x="10140333" y="5383161"/>
            <a:ext cx="1776364" cy="1267160"/>
          </a:xfrm>
        </p:spPr>
        <p:txBody>
          <a:bodyPr>
            <a:normAutofit/>
          </a:bodyPr>
          <a:lstStyle/>
          <a:p>
            <a:pPr marL="0" indent="0">
              <a:buNone/>
            </a:pPr>
            <a:r>
              <a:rPr lang="en-US" sz="1600" dirty="0">
                <a:latin typeface="Times New Roman" panose="02020603050405020304" pitchFamily="18" charset="0"/>
                <a:cs typeface="Times New Roman" panose="02020603050405020304" pitchFamily="18" charset="0"/>
              </a:rPr>
              <a:t>*Error – should be 1,114</a:t>
            </a:r>
          </a:p>
          <a:p>
            <a:pPr marL="0" indent="0">
              <a:buNone/>
            </a:pPr>
            <a:r>
              <a:rPr lang="en-US" sz="1600" dirty="0">
                <a:latin typeface="Times New Roman" panose="02020603050405020304" pitchFamily="18" charset="0"/>
                <a:cs typeface="Times New Roman" panose="02020603050405020304" pitchFamily="18" charset="0"/>
              </a:rPr>
              <a:t>**Error – Should be 2,258</a:t>
            </a: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6E58FE7-789E-CB46-A67F-1DDC3CF56ADE}"/>
              </a:ext>
            </a:extLst>
          </p:cNvPr>
          <p:cNvPicPr>
            <a:picLocks noChangeAspect="1"/>
          </p:cNvPicPr>
          <p:nvPr/>
        </p:nvPicPr>
        <p:blipFill>
          <a:blip r:embed="rId3"/>
          <a:stretch>
            <a:fillRect/>
          </a:stretch>
        </p:blipFill>
        <p:spPr>
          <a:xfrm>
            <a:off x="2150386" y="868953"/>
            <a:ext cx="7844523" cy="5781368"/>
          </a:xfrm>
          <a:prstGeom prst="rect">
            <a:avLst/>
          </a:prstGeom>
        </p:spPr>
      </p:pic>
    </p:spTree>
    <p:extLst>
      <p:ext uri="{BB962C8B-B14F-4D97-AF65-F5344CB8AC3E}">
        <p14:creationId xmlns:p14="http://schemas.microsoft.com/office/powerpoint/2010/main" val="2254009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0C16-83EC-7349-83DF-82F3B4C8F3B6}"/>
              </a:ext>
            </a:extLst>
          </p:cNvPr>
          <p:cNvSpPr>
            <a:spLocks noGrp="1"/>
          </p:cNvSpPr>
          <p:nvPr>
            <p:ph type="title"/>
          </p:nvPr>
        </p:nvSpPr>
        <p:spPr>
          <a:xfrm>
            <a:off x="985837" y="424118"/>
            <a:ext cx="10456453" cy="690307"/>
          </a:xfrm>
        </p:spPr>
        <p:txBody>
          <a:bodyPr>
            <a:normAutofit fontScale="90000"/>
          </a:bodyPr>
          <a:lstStyle/>
          <a:p>
            <a:pPr algn="ctr"/>
            <a:r>
              <a:rPr lang="en-US" b="1" dirty="0">
                <a:solidFill>
                  <a:srgbClr val="0070C0"/>
                </a:solidFill>
                <a:latin typeface="Times New Roman" panose="02020603050405020304" pitchFamily="18" charset="0"/>
                <a:cs typeface="Times New Roman" panose="02020603050405020304" pitchFamily="18" charset="0"/>
              </a:rPr>
              <a:t>English (success) </a:t>
            </a:r>
          </a:p>
        </p:txBody>
      </p:sp>
      <p:graphicFrame>
        <p:nvGraphicFramePr>
          <p:cNvPr id="7" name="Content Placeholder 6">
            <a:extLst>
              <a:ext uri="{FF2B5EF4-FFF2-40B4-BE49-F238E27FC236}">
                <a16:creationId xmlns:a16="http://schemas.microsoft.com/office/drawing/2014/main" id="{F189D65F-F0B1-1641-B040-D65BE8A3639F}"/>
              </a:ext>
            </a:extLst>
          </p:cNvPr>
          <p:cNvGraphicFramePr>
            <a:graphicFrameLocks noGrp="1"/>
          </p:cNvGraphicFramePr>
          <p:nvPr>
            <p:ph idx="1"/>
            <p:extLst>
              <p:ext uri="{D42A27DB-BD31-4B8C-83A1-F6EECF244321}">
                <p14:modId xmlns:p14="http://schemas.microsoft.com/office/powerpoint/2010/main" val="1294206439"/>
              </p:ext>
            </p:extLst>
          </p:nvPr>
        </p:nvGraphicFramePr>
        <p:xfrm>
          <a:off x="671512" y="1328738"/>
          <a:ext cx="10901364" cy="5208494"/>
        </p:xfrm>
        <a:graphic>
          <a:graphicData uri="http://schemas.openxmlformats.org/drawingml/2006/table">
            <a:tbl>
              <a:tblPr bandRow="1">
                <a:tableStyleId>{5C22544A-7EE6-4342-B048-85BDC9FD1C3A}</a:tableStyleId>
              </a:tblPr>
              <a:tblGrid>
                <a:gridCol w="2446671">
                  <a:extLst>
                    <a:ext uri="{9D8B030D-6E8A-4147-A177-3AD203B41FA5}">
                      <a16:colId xmlns:a16="http://schemas.microsoft.com/office/drawing/2014/main" val="1956804599"/>
                    </a:ext>
                  </a:extLst>
                </a:gridCol>
                <a:gridCol w="1035735">
                  <a:extLst>
                    <a:ext uri="{9D8B030D-6E8A-4147-A177-3AD203B41FA5}">
                      <a16:colId xmlns:a16="http://schemas.microsoft.com/office/drawing/2014/main" val="2395924039"/>
                    </a:ext>
                  </a:extLst>
                </a:gridCol>
                <a:gridCol w="1035735">
                  <a:extLst>
                    <a:ext uri="{9D8B030D-6E8A-4147-A177-3AD203B41FA5}">
                      <a16:colId xmlns:a16="http://schemas.microsoft.com/office/drawing/2014/main" val="4183153542"/>
                    </a:ext>
                  </a:extLst>
                </a:gridCol>
                <a:gridCol w="1035735">
                  <a:extLst>
                    <a:ext uri="{9D8B030D-6E8A-4147-A177-3AD203B41FA5}">
                      <a16:colId xmlns:a16="http://schemas.microsoft.com/office/drawing/2014/main" val="2729434512"/>
                    </a:ext>
                  </a:extLst>
                </a:gridCol>
                <a:gridCol w="1035735">
                  <a:extLst>
                    <a:ext uri="{9D8B030D-6E8A-4147-A177-3AD203B41FA5}">
                      <a16:colId xmlns:a16="http://schemas.microsoft.com/office/drawing/2014/main" val="2302804590"/>
                    </a:ext>
                  </a:extLst>
                </a:gridCol>
                <a:gridCol w="1035735">
                  <a:extLst>
                    <a:ext uri="{9D8B030D-6E8A-4147-A177-3AD203B41FA5}">
                      <a16:colId xmlns:a16="http://schemas.microsoft.com/office/drawing/2014/main" val="3672713262"/>
                    </a:ext>
                  </a:extLst>
                </a:gridCol>
                <a:gridCol w="1035735">
                  <a:extLst>
                    <a:ext uri="{9D8B030D-6E8A-4147-A177-3AD203B41FA5}">
                      <a16:colId xmlns:a16="http://schemas.microsoft.com/office/drawing/2014/main" val="289692980"/>
                    </a:ext>
                  </a:extLst>
                </a:gridCol>
                <a:gridCol w="1035735">
                  <a:extLst>
                    <a:ext uri="{9D8B030D-6E8A-4147-A177-3AD203B41FA5}">
                      <a16:colId xmlns:a16="http://schemas.microsoft.com/office/drawing/2014/main" val="656298777"/>
                    </a:ext>
                  </a:extLst>
                </a:gridCol>
                <a:gridCol w="1035735">
                  <a:extLst>
                    <a:ext uri="{9D8B030D-6E8A-4147-A177-3AD203B41FA5}">
                      <a16:colId xmlns:a16="http://schemas.microsoft.com/office/drawing/2014/main" val="2235135562"/>
                    </a:ext>
                  </a:extLst>
                </a:gridCol>
                <a:gridCol w="168813">
                  <a:extLst>
                    <a:ext uri="{9D8B030D-6E8A-4147-A177-3AD203B41FA5}">
                      <a16:colId xmlns:a16="http://schemas.microsoft.com/office/drawing/2014/main" val="2370082324"/>
                    </a:ext>
                  </a:extLst>
                </a:gridCol>
              </a:tblGrid>
              <a:tr h="265280">
                <a:tc gridSpan="10">
                  <a:txBody>
                    <a:bodyPr/>
                    <a:lstStyle/>
                    <a:p>
                      <a:pPr marL="0" marR="0" algn="ctr">
                        <a:spcBef>
                          <a:spcPts val="0"/>
                        </a:spcBef>
                        <a:spcAft>
                          <a:spcPts val="0"/>
                        </a:spcAft>
                      </a:pPr>
                      <a:r>
                        <a:rPr lang="en-US" sz="1600">
                          <a:effectLst/>
                        </a:rPr>
                        <a:t>English</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2759674"/>
                  </a:ext>
                </a:extLst>
              </a:tr>
              <a:tr h="274623">
                <a:tc>
                  <a:txBody>
                    <a:bodyPr/>
                    <a:lstStyle/>
                    <a:p>
                      <a:pPr marL="0" marR="0" algn="l">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600">
                          <a:effectLst/>
                        </a:rPr>
                        <a:t>Fall 2015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92981049"/>
                  </a:ext>
                </a:extLst>
              </a:tr>
              <a:tr h="274623">
                <a:tc>
                  <a:txBody>
                    <a:bodyPr/>
                    <a:lstStyle/>
                    <a:p>
                      <a:pPr marL="0" marR="0" algn="l">
                        <a:spcBef>
                          <a:spcPts val="0"/>
                        </a:spcBef>
                        <a:spcAft>
                          <a:spcPts val="0"/>
                        </a:spcAft>
                      </a:pPr>
                      <a:r>
                        <a:rPr lang="en-US" sz="1600" dirty="0">
                          <a:effectLst/>
                        </a:rPr>
                        <a:t> </a:t>
                      </a:r>
                      <a:endParaRPr lang="en-US" sz="1600"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68254401"/>
                  </a:ext>
                </a:extLst>
              </a:tr>
              <a:tr h="274623">
                <a:tc>
                  <a:txBody>
                    <a:bodyPr/>
                    <a:lstStyle/>
                    <a:p>
                      <a:pPr marL="0" marR="0" algn="l">
                        <a:spcBef>
                          <a:spcPts val="0"/>
                        </a:spcBef>
                        <a:spcAft>
                          <a:spcPts val="0"/>
                        </a:spcAft>
                      </a:pPr>
                      <a:r>
                        <a:rPr lang="en-US" sz="1600">
                          <a:effectLst/>
                        </a:rPr>
                        <a:t>Ethnicity</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57444014"/>
                  </a:ext>
                </a:extLst>
              </a:tr>
              <a:tr h="274623">
                <a:tc>
                  <a:txBody>
                    <a:bodyPr/>
                    <a:lstStyle/>
                    <a:p>
                      <a:pPr marL="0" marR="0" algn="l">
                        <a:spcBef>
                          <a:spcPts val="0"/>
                        </a:spcBef>
                        <a:spcAft>
                          <a:spcPts val="0"/>
                        </a:spcAft>
                      </a:pPr>
                      <a:r>
                        <a:rPr lang="en-US" sz="1600">
                          <a:effectLst/>
                        </a:rPr>
                        <a:t>     Asian</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7,742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8,546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10,117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12,897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79775728"/>
                  </a:ext>
                </a:extLst>
              </a:tr>
              <a:tr h="274623">
                <a:tc>
                  <a:txBody>
                    <a:bodyPr/>
                    <a:lstStyle/>
                    <a:p>
                      <a:pPr marL="0" marR="0" algn="l">
                        <a:spcBef>
                          <a:spcPts val="0"/>
                        </a:spcBef>
                        <a:spcAft>
                          <a:spcPts val="0"/>
                        </a:spcAft>
                      </a:pPr>
                      <a:r>
                        <a:rPr lang="en-US" sz="1600">
                          <a:effectLst/>
                        </a:rPr>
                        <a:t>     African-American</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1,832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62%</a:t>
                      </a:r>
                      <a:endParaRPr lang="en-US" sz="1600" b="1"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2,231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63%</a:t>
                      </a:r>
                      <a:endParaRPr lang="en-US" sz="1600" b="1"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2,543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3,295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59%</a:t>
                      </a:r>
                      <a:endParaRPr lang="en-US" sz="1600" b="1" dirty="0">
                        <a:solidFill>
                          <a:srgbClr val="7030A0"/>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06022557"/>
                  </a:ext>
                </a:extLst>
              </a:tr>
              <a:tr h="274623">
                <a:tc>
                  <a:txBody>
                    <a:bodyPr/>
                    <a:lstStyle/>
                    <a:p>
                      <a:pPr marL="0" marR="0" algn="l">
                        <a:spcBef>
                          <a:spcPts val="0"/>
                        </a:spcBef>
                        <a:spcAft>
                          <a:spcPts val="0"/>
                        </a:spcAft>
                      </a:pPr>
                      <a:r>
                        <a:rPr lang="en-US" sz="1600">
                          <a:effectLst/>
                        </a:rPr>
                        <a:t>     Latinx</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18,958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68%</a:t>
                      </a:r>
                      <a:endParaRPr lang="en-US" sz="1600" b="1"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22,697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28,772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39,341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66%</a:t>
                      </a:r>
                      <a:endParaRPr lang="en-US" sz="1600" b="1" dirty="0">
                        <a:solidFill>
                          <a:srgbClr val="7030A0"/>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21291329"/>
                  </a:ext>
                </a:extLst>
              </a:tr>
              <a:tr h="274623">
                <a:tc>
                  <a:txBody>
                    <a:bodyPr/>
                    <a:lstStyle/>
                    <a:p>
                      <a:pPr marL="0" marR="0" algn="l">
                        <a:spcBef>
                          <a:spcPts val="0"/>
                        </a:spcBef>
                        <a:spcAft>
                          <a:spcPts val="0"/>
                        </a:spcAft>
                      </a:pPr>
                      <a:r>
                        <a:rPr lang="en-US" sz="1600">
                          <a:effectLst/>
                        </a:rPr>
                        <a:t>     Native American</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213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278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72%</a:t>
                      </a:r>
                      <a:endParaRPr lang="en-US" sz="1600" b="1"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301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64%</a:t>
                      </a:r>
                      <a:endParaRPr lang="en-US" sz="1600" b="1" dirty="0">
                        <a:solidFill>
                          <a:srgbClr val="FF0000"/>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88060523"/>
                  </a:ext>
                </a:extLst>
              </a:tr>
              <a:tr h="274623">
                <a:tc>
                  <a:txBody>
                    <a:bodyPr/>
                    <a:lstStyle/>
                    <a:p>
                      <a:pPr marL="0" marR="0" algn="l">
                        <a:spcBef>
                          <a:spcPts val="0"/>
                        </a:spcBef>
                        <a:spcAft>
                          <a:spcPts val="0"/>
                        </a:spcAft>
                      </a:pPr>
                      <a:r>
                        <a:rPr lang="en-US" sz="1600">
                          <a:effectLst/>
                        </a:rPr>
                        <a:t>     Pacific Islander</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166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266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292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59%</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38095366"/>
                  </a:ext>
                </a:extLst>
              </a:tr>
              <a:tr h="274623">
                <a:tc>
                  <a:txBody>
                    <a:bodyPr/>
                    <a:lstStyle/>
                    <a:p>
                      <a:pPr marL="0" marR="0" algn="l">
                        <a:spcBef>
                          <a:spcPts val="0"/>
                        </a:spcBef>
                        <a:spcAft>
                          <a:spcPts val="0"/>
                        </a:spcAft>
                      </a:pPr>
                      <a:r>
                        <a:rPr lang="en-US" sz="1600">
                          <a:effectLst/>
                        </a:rPr>
                        <a:t>     Two or More</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2,726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3,106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3,366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4,082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46883168"/>
                  </a:ext>
                </a:extLst>
              </a:tr>
              <a:tr h="274623">
                <a:tc>
                  <a:txBody>
                    <a:bodyPr/>
                    <a:lstStyle/>
                    <a:p>
                      <a:pPr marL="0" marR="0" algn="l">
                        <a:spcBef>
                          <a:spcPts val="0"/>
                        </a:spcBef>
                        <a:spcAft>
                          <a:spcPts val="0"/>
                        </a:spcAft>
                      </a:pPr>
                      <a:r>
                        <a:rPr lang="en-US" sz="1600">
                          <a:effectLst/>
                        </a:rPr>
                        <a:t>     White</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18,977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20,013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78%</a:t>
                      </a:r>
                      <a:endParaRPr lang="en-US" sz="1600"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21,286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24,422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17551019"/>
                  </a:ext>
                </a:extLst>
              </a:tr>
              <a:tr h="274623">
                <a:tc>
                  <a:txBody>
                    <a:bodyPr/>
                    <a:lstStyle/>
                    <a:p>
                      <a:pPr marL="0" marR="0" algn="l">
                        <a:spcBef>
                          <a:spcPts val="0"/>
                        </a:spcBef>
                        <a:spcAft>
                          <a:spcPts val="0"/>
                        </a:spcAft>
                      </a:pPr>
                      <a:r>
                        <a:rPr lang="en-US" sz="1600">
                          <a:effectLst/>
                        </a:rPr>
                        <a:t>     Unknown</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2,528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2,227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3,110</a:t>
                      </a:r>
                      <a:endParaRPr lang="en-US" sz="1600"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4,011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70%</a:t>
                      </a:r>
                      <a:endParaRPr lang="en-US" sz="1600" b="1" dirty="0">
                        <a:solidFill>
                          <a:srgbClr val="FF0000"/>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39907645"/>
                  </a:ext>
                </a:extLst>
              </a:tr>
              <a:tr h="274623">
                <a:tc>
                  <a:txBody>
                    <a:bodyPr/>
                    <a:lstStyle/>
                    <a:p>
                      <a:pPr marL="0" marR="0" algn="l">
                        <a:spcBef>
                          <a:spcPts val="0"/>
                        </a:spcBef>
                        <a:spcAft>
                          <a:spcPts val="0"/>
                        </a:spcAft>
                      </a:pPr>
                      <a:r>
                        <a:rPr lang="en-US" sz="1600">
                          <a:effectLst/>
                        </a:rPr>
                        <a:t>Gender</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77683661"/>
                  </a:ext>
                </a:extLst>
              </a:tr>
              <a:tr h="274623">
                <a:tc>
                  <a:txBody>
                    <a:bodyPr/>
                    <a:lstStyle/>
                    <a:p>
                      <a:pPr marL="0" marR="0" algn="l">
                        <a:spcBef>
                          <a:spcPts val="0"/>
                        </a:spcBef>
                        <a:spcAft>
                          <a:spcPts val="0"/>
                        </a:spcAft>
                      </a:pPr>
                      <a:r>
                        <a:rPr lang="en-US" sz="1600">
                          <a:effectLst/>
                        </a:rPr>
                        <a:t>     Female</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28,263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31,205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37,684</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48,114</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57753071"/>
                  </a:ext>
                </a:extLst>
              </a:tr>
              <a:tr h="274623">
                <a:tc>
                  <a:txBody>
                    <a:bodyPr/>
                    <a:lstStyle/>
                    <a:p>
                      <a:pPr marL="0" marR="0" algn="l">
                        <a:spcBef>
                          <a:spcPts val="0"/>
                        </a:spcBef>
                        <a:spcAft>
                          <a:spcPts val="0"/>
                        </a:spcAft>
                      </a:pPr>
                      <a:r>
                        <a:rPr lang="en-US" sz="1600">
                          <a:effectLst/>
                        </a:rPr>
                        <a:t>     Male</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24,082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26,906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31,984</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69%</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39,156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71595577"/>
                  </a:ext>
                </a:extLst>
              </a:tr>
              <a:tr h="274623">
                <a:tc>
                  <a:txBody>
                    <a:bodyPr/>
                    <a:lstStyle/>
                    <a:p>
                      <a:pPr marL="0" marR="0" algn="l">
                        <a:spcBef>
                          <a:spcPts val="0"/>
                        </a:spcBef>
                        <a:spcAft>
                          <a:spcPts val="0"/>
                        </a:spcAft>
                      </a:pPr>
                      <a:r>
                        <a:rPr lang="en-US" sz="1600">
                          <a:effectLst/>
                        </a:rPr>
                        <a:t>     Other/Unknown</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1,108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1,070</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1,371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31303657"/>
                  </a:ext>
                </a:extLst>
              </a:tr>
              <a:tr h="274623">
                <a:tc>
                  <a:txBody>
                    <a:bodyPr/>
                    <a:lstStyle/>
                    <a:p>
                      <a:pPr marL="0" marR="0" algn="l">
                        <a:spcBef>
                          <a:spcPts val="0"/>
                        </a:spcBef>
                        <a:spcAft>
                          <a:spcPts val="0"/>
                        </a:spcAft>
                      </a:pPr>
                      <a:r>
                        <a:rPr lang="en-US" sz="1600">
                          <a:effectLst/>
                        </a:rPr>
                        <a:t>DSPS</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57032876"/>
                  </a:ext>
                </a:extLst>
              </a:tr>
              <a:tr h="274623">
                <a:tc>
                  <a:txBody>
                    <a:bodyPr/>
                    <a:lstStyle/>
                    <a:p>
                      <a:pPr marL="0" marR="0" algn="l">
                        <a:spcBef>
                          <a:spcPts val="0"/>
                        </a:spcBef>
                        <a:spcAft>
                          <a:spcPts val="0"/>
                        </a:spcAft>
                      </a:pPr>
                      <a:r>
                        <a:rPr lang="en-US" sz="1600">
                          <a:effectLst/>
                        </a:rPr>
                        <a:t>     DSPS</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337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292</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69%</a:t>
                      </a:r>
                      <a:endParaRPr lang="en-US" sz="1600" b="1" dirty="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417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646</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60%</a:t>
                      </a:r>
                      <a:endParaRPr lang="en-US" sz="1600" b="1" dirty="0">
                        <a:solidFill>
                          <a:srgbClr val="FF0000"/>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a:effectLst/>
                        </a:rPr>
                        <a:t> </a:t>
                      </a:r>
                      <a:endParaRPr lang="en-US" sz="160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79635432"/>
                  </a:ext>
                </a:extLst>
              </a:tr>
              <a:tr h="274623">
                <a:tc>
                  <a:txBody>
                    <a:bodyPr/>
                    <a:lstStyle/>
                    <a:p>
                      <a:pPr marL="0" marR="0" algn="l">
                        <a:spcBef>
                          <a:spcPts val="0"/>
                        </a:spcBef>
                        <a:spcAft>
                          <a:spcPts val="0"/>
                        </a:spcAft>
                      </a:pPr>
                      <a:r>
                        <a:rPr lang="en-US" sz="1600">
                          <a:effectLst/>
                        </a:rPr>
                        <a:t>     Not DSPS</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52,819</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58,927</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69,321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87,995</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71%</a:t>
                      </a:r>
                      <a:endParaRPr lang="en-US" sz="1600">
                        <a:solidFill>
                          <a:srgbClr val="B04C19"/>
                        </a:solidFill>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600"/>
                        </a:spcBef>
                        <a:spcAft>
                          <a:spcPts val="1000"/>
                        </a:spcAft>
                      </a:pPr>
                      <a:r>
                        <a:rPr lang="en-US" sz="1600" dirty="0">
                          <a:effectLst/>
                        </a:rPr>
                        <a:t> </a:t>
                      </a:r>
                      <a:endParaRPr lang="en-US" sz="1600" dirty="0">
                        <a:effectLst/>
                        <a:latin typeface="Calibri" panose="020F0502020204030204" pitchFamily="34" charset="0"/>
                        <a:ea typeface="Cambria" panose="020405030504060302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612203820"/>
                  </a:ext>
                </a:extLst>
              </a:tr>
            </a:tbl>
          </a:graphicData>
        </a:graphic>
      </p:graphicFrame>
    </p:spTree>
    <p:extLst>
      <p:ext uri="{BB962C8B-B14F-4D97-AF65-F5344CB8AC3E}">
        <p14:creationId xmlns:p14="http://schemas.microsoft.com/office/powerpoint/2010/main" val="427971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982B5-86E6-2741-9791-C6D8C0B27FD6}"/>
              </a:ext>
            </a:extLst>
          </p:cNvPr>
          <p:cNvSpPr>
            <a:spLocks noGrp="1"/>
          </p:cNvSpPr>
          <p:nvPr>
            <p:ph type="title"/>
          </p:nvPr>
        </p:nvSpPr>
        <p:spPr>
          <a:xfrm>
            <a:off x="857250" y="365125"/>
            <a:ext cx="10496550" cy="735013"/>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Mathematics – SLAM (success)</a:t>
            </a:r>
          </a:p>
        </p:txBody>
      </p:sp>
      <p:graphicFrame>
        <p:nvGraphicFramePr>
          <p:cNvPr id="4" name="Content Placeholder 3">
            <a:extLst>
              <a:ext uri="{FF2B5EF4-FFF2-40B4-BE49-F238E27FC236}">
                <a16:creationId xmlns:a16="http://schemas.microsoft.com/office/drawing/2014/main" id="{6909A0AB-671C-374F-89D1-0495813B88B1}"/>
              </a:ext>
            </a:extLst>
          </p:cNvPr>
          <p:cNvGraphicFramePr>
            <a:graphicFrameLocks noGrp="1"/>
          </p:cNvGraphicFramePr>
          <p:nvPr>
            <p:ph idx="1"/>
            <p:extLst>
              <p:ext uri="{D42A27DB-BD31-4B8C-83A1-F6EECF244321}">
                <p14:modId xmlns:p14="http://schemas.microsoft.com/office/powerpoint/2010/main" val="1735086455"/>
              </p:ext>
            </p:extLst>
          </p:nvPr>
        </p:nvGraphicFramePr>
        <p:xfrm>
          <a:off x="642939" y="1314450"/>
          <a:ext cx="10858499" cy="5023680"/>
        </p:xfrm>
        <a:graphic>
          <a:graphicData uri="http://schemas.openxmlformats.org/drawingml/2006/table">
            <a:tbl>
              <a:tblPr bandRow="1">
                <a:tableStyleId>{5C22544A-7EE6-4342-B048-85BDC9FD1C3A}</a:tableStyleId>
              </a:tblPr>
              <a:tblGrid>
                <a:gridCol w="2437052">
                  <a:extLst>
                    <a:ext uri="{9D8B030D-6E8A-4147-A177-3AD203B41FA5}">
                      <a16:colId xmlns:a16="http://schemas.microsoft.com/office/drawing/2014/main" val="4161278513"/>
                    </a:ext>
                  </a:extLst>
                </a:gridCol>
                <a:gridCol w="1031662">
                  <a:extLst>
                    <a:ext uri="{9D8B030D-6E8A-4147-A177-3AD203B41FA5}">
                      <a16:colId xmlns:a16="http://schemas.microsoft.com/office/drawing/2014/main" val="1729987019"/>
                    </a:ext>
                  </a:extLst>
                </a:gridCol>
                <a:gridCol w="1031662">
                  <a:extLst>
                    <a:ext uri="{9D8B030D-6E8A-4147-A177-3AD203B41FA5}">
                      <a16:colId xmlns:a16="http://schemas.microsoft.com/office/drawing/2014/main" val="1354745814"/>
                    </a:ext>
                  </a:extLst>
                </a:gridCol>
                <a:gridCol w="1031662">
                  <a:extLst>
                    <a:ext uri="{9D8B030D-6E8A-4147-A177-3AD203B41FA5}">
                      <a16:colId xmlns:a16="http://schemas.microsoft.com/office/drawing/2014/main" val="2211687926"/>
                    </a:ext>
                  </a:extLst>
                </a:gridCol>
                <a:gridCol w="1031662">
                  <a:extLst>
                    <a:ext uri="{9D8B030D-6E8A-4147-A177-3AD203B41FA5}">
                      <a16:colId xmlns:a16="http://schemas.microsoft.com/office/drawing/2014/main" val="43183865"/>
                    </a:ext>
                  </a:extLst>
                </a:gridCol>
                <a:gridCol w="1031662">
                  <a:extLst>
                    <a:ext uri="{9D8B030D-6E8A-4147-A177-3AD203B41FA5}">
                      <a16:colId xmlns:a16="http://schemas.microsoft.com/office/drawing/2014/main" val="1643766121"/>
                    </a:ext>
                  </a:extLst>
                </a:gridCol>
                <a:gridCol w="1031662">
                  <a:extLst>
                    <a:ext uri="{9D8B030D-6E8A-4147-A177-3AD203B41FA5}">
                      <a16:colId xmlns:a16="http://schemas.microsoft.com/office/drawing/2014/main" val="1265751287"/>
                    </a:ext>
                  </a:extLst>
                </a:gridCol>
                <a:gridCol w="1031662">
                  <a:extLst>
                    <a:ext uri="{9D8B030D-6E8A-4147-A177-3AD203B41FA5}">
                      <a16:colId xmlns:a16="http://schemas.microsoft.com/office/drawing/2014/main" val="1034492875"/>
                    </a:ext>
                  </a:extLst>
                </a:gridCol>
                <a:gridCol w="1031662">
                  <a:extLst>
                    <a:ext uri="{9D8B030D-6E8A-4147-A177-3AD203B41FA5}">
                      <a16:colId xmlns:a16="http://schemas.microsoft.com/office/drawing/2014/main" val="3987380106"/>
                    </a:ext>
                  </a:extLst>
                </a:gridCol>
                <a:gridCol w="168151">
                  <a:extLst>
                    <a:ext uri="{9D8B030D-6E8A-4147-A177-3AD203B41FA5}">
                      <a16:colId xmlns:a16="http://schemas.microsoft.com/office/drawing/2014/main" val="649689806"/>
                    </a:ext>
                  </a:extLst>
                </a:gridCol>
              </a:tblGrid>
              <a:tr h="263580">
                <a:tc gridSpan="10">
                  <a:txBody>
                    <a:bodyPr/>
                    <a:lstStyle/>
                    <a:p>
                      <a:pPr marL="0" marR="0" algn="ctr">
                        <a:spcBef>
                          <a:spcPts val="0"/>
                        </a:spcBef>
                        <a:spcAft>
                          <a:spcPts val="0"/>
                        </a:spcAft>
                      </a:pPr>
                      <a:r>
                        <a:rPr lang="en-US" sz="1600">
                          <a:effectLst/>
                        </a:rPr>
                        <a:t>SLAM</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1462681"/>
                  </a:ext>
                </a:extLst>
              </a:tr>
              <a:tr h="264450">
                <a:tc>
                  <a:txBody>
                    <a:bodyPr/>
                    <a:lstStyle/>
                    <a:p>
                      <a:pPr marL="0" marR="0" algn="l">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600">
                          <a:effectLst/>
                        </a:rPr>
                        <a:t>Fall 2015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638088732"/>
                  </a:ext>
                </a:extLst>
              </a:tr>
              <a:tr h="264450">
                <a:tc>
                  <a:txBody>
                    <a:bodyPr/>
                    <a:lstStyle/>
                    <a:p>
                      <a:pPr marL="0" marR="0" algn="l">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842374302"/>
                  </a:ext>
                </a:extLst>
              </a:tr>
              <a:tr h="264450">
                <a:tc>
                  <a:txBody>
                    <a:bodyPr/>
                    <a:lstStyle/>
                    <a:p>
                      <a:pPr marL="0" marR="0" algn="l">
                        <a:spcBef>
                          <a:spcPts val="0"/>
                        </a:spcBef>
                        <a:spcAft>
                          <a:spcPts val="0"/>
                        </a:spcAft>
                      </a:pPr>
                      <a:r>
                        <a:rPr lang="en-US" sz="1600">
                          <a:effectLst/>
                        </a:rPr>
                        <a:t>Ethnicity</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042386269"/>
                  </a:ext>
                </a:extLst>
              </a:tr>
              <a:tr h="264450">
                <a:tc>
                  <a:txBody>
                    <a:bodyPr/>
                    <a:lstStyle/>
                    <a:p>
                      <a:pPr marL="0" marR="0" algn="l">
                        <a:spcBef>
                          <a:spcPts val="0"/>
                        </a:spcBef>
                        <a:spcAft>
                          <a:spcPts val="0"/>
                        </a:spcAft>
                      </a:pPr>
                      <a:r>
                        <a:rPr lang="en-US" sz="1600">
                          <a:effectLst/>
                        </a:rPr>
                        <a:t>     Asian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2,221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2,390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2,741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3,484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162054492"/>
                  </a:ext>
                </a:extLst>
              </a:tr>
              <a:tr h="264450">
                <a:tc>
                  <a:txBody>
                    <a:bodyPr/>
                    <a:lstStyle/>
                    <a:p>
                      <a:pPr marL="0" marR="0" algn="l">
                        <a:spcBef>
                          <a:spcPts val="0"/>
                        </a:spcBef>
                        <a:spcAft>
                          <a:spcPts val="0"/>
                        </a:spcAft>
                      </a:pPr>
                      <a:r>
                        <a:rPr lang="en-US" sz="1600">
                          <a:effectLst/>
                        </a:rPr>
                        <a:t>     African-American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363</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55%</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379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424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654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49%</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447934329"/>
                  </a:ext>
                </a:extLst>
              </a:tr>
              <a:tr h="264450">
                <a:tc>
                  <a:txBody>
                    <a:bodyPr/>
                    <a:lstStyle/>
                    <a:p>
                      <a:pPr marL="0" marR="0" algn="l">
                        <a:spcBef>
                          <a:spcPts val="0"/>
                        </a:spcBef>
                        <a:spcAft>
                          <a:spcPts val="0"/>
                        </a:spcAft>
                      </a:pPr>
                      <a:r>
                        <a:rPr lang="en-US" sz="1600">
                          <a:effectLst/>
                        </a:rPr>
                        <a:t>     Latinx</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3,412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60%</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4,257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5,480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8,307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55%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921276060"/>
                  </a:ext>
                </a:extLst>
              </a:tr>
              <a:tr h="264450">
                <a:tc>
                  <a:txBody>
                    <a:bodyPr/>
                    <a:lstStyle/>
                    <a:p>
                      <a:pPr marL="0" marR="0" algn="l">
                        <a:spcBef>
                          <a:spcPts val="0"/>
                        </a:spcBef>
                        <a:spcAft>
                          <a:spcPts val="0"/>
                        </a:spcAft>
                      </a:pPr>
                      <a:r>
                        <a:rPr lang="en-US" sz="1600">
                          <a:effectLst/>
                        </a:rPr>
                        <a:t>     Native American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59%</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54%</a:t>
                      </a: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544730352"/>
                  </a:ext>
                </a:extLst>
              </a:tr>
              <a:tr h="264450">
                <a:tc>
                  <a:txBody>
                    <a:bodyPr/>
                    <a:lstStyle/>
                    <a:p>
                      <a:pPr marL="0" marR="0" algn="l">
                        <a:spcBef>
                          <a:spcPts val="0"/>
                        </a:spcBef>
                        <a:spcAft>
                          <a:spcPts val="0"/>
                        </a:spcAft>
                      </a:pPr>
                      <a:r>
                        <a:rPr lang="en-US" sz="1600">
                          <a:effectLst/>
                        </a:rPr>
                        <a:t>     Pacific Islander</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36</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59%</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53%</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750052528"/>
                  </a:ext>
                </a:extLst>
              </a:tr>
              <a:tr h="264450">
                <a:tc>
                  <a:txBody>
                    <a:bodyPr/>
                    <a:lstStyle/>
                    <a:p>
                      <a:pPr marL="0" marR="0" algn="l">
                        <a:spcBef>
                          <a:spcPts val="0"/>
                        </a:spcBef>
                        <a:spcAft>
                          <a:spcPts val="0"/>
                        </a:spcAft>
                      </a:pPr>
                      <a:r>
                        <a:rPr lang="en-US" sz="1600">
                          <a:effectLst/>
                        </a:rPr>
                        <a:t>     Two or More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68%</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1,003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63%</a:t>
                      </a: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824101658"/>
                  </a:ext>
                </a:extLst>
              </a:tr>
              <a:tr h="264450">
                <a:tc>
                  <a:txBody>
                    <a:bodyPr/>
                    <a:lstStyle/>
                    <a:p>
                      <a:pPr marL="0" marR="0" algn="l">
                        <a:spcBef>
                          <a:spcPts val="0"/>
                        </a:spcBef>
                        <a:spcAft>
                          <a:spcPts val="0"/>
                        </a:spcAft>
                      </a:pPr>
                      <a:r>
                        <a:rPr lang="en-US" sz="1600">
                          <a:effectLst/>
                        </a:rPr>
                        <a:t>     White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3,744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4,209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4,772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6,055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588997285"/>
                  </a:ext>
                </a:extLst>
              </a:tr>
              <a:tr h="264450">
                <a:tc>
                  <a:txBody>
                    <a:bodyPr/>
                    <a:lstStyle/>
                    <a:p>
                      <a:pPr marL="0" marR="0" algn="l">
                        <a:spcBef>
                          <a:spcPts val="0"/>
                        </a:spcBef>
                        <a:spcAft>
                          <a:spcPts val="0"/>
                        </a:spcAft>
                      </a:pPr>
                      <a:r>
                        <a:rPr lang="en-US" sz="1600">
                          <a:effectLst/>
                        </a:rPr>
                        <a:t>     Unknown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559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74%</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935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65%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808189904"/>
                  </a:ext>
                </a:extLst>
              </a:tr>
              <a:tr h="264450">
                <a:tc>
                  <a:txBody>
                    <a:bodyPr/>
                    <a:lstStyle/>
                    <a:p>
                      <a:pPr marL="0" marR="0" algn="l">
                        <a:spcBef>
                          <a:spcPts val="0"/>
                        </a:spcBef>
                        <a:spcAft>
                          <a:spcPts val="0"/>
                        </a:spcAft>
                      </a:pPr>
                      <a:r>
                        <a:rPr lang="en-US" sz="1600">
                          <a:effectLst/>
                        </a:rPr>
                        <a:t>Gender</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70897883"/>
                  </a:ext>
                </a:extLst>
              </a:tr>
              <a:tr h="264450">
                <a:tc>
                  <a:txBody>
                    <a:bodyPr/>
                    <a:lstStyle/>
                    <a:p>
                      <a:pPr marL="0" marR="0" algn="l">
                        <a:spcBef>
                          <a:spcPts val="0"/>
                        </a:spcBef>
                        <a:spcAft>
                          <a:spcPts val="0"/>
                        </a:spcAft>
                      </a:pPr>
                      <a:r>
                        <a:rPr lang="en-US" sz="1600">
                          <a:effectLst/>
                        </a:rPr>
                        <a:t>     Female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71%</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7,518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9,268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12,711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solidFill>
                            <a:srgbClr val="FF0000"/>
                          </a:solidFill>
                          <a:effectLst/>
                        </a:rPr>
                        <a:t>64%</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883128131"/>
                  </a:ext>
                </a:extLst>
              </a:tr>
              <a:tr h="264450">
                <a:tc>
                  <a:txBody>
                    <a:bodyPr/>
                    <a:lstStyle/>
                    <a:p>
                      <a:pPr marL="0" marR="0" algn="l">
                        <a:spcBef>
                          <a:spcPts val="0"/>
                        </a:spcBef>
                        <a:spcAft>
                          <a:spcPts val="0"/>
                        </a:spcAft>
                      </a:pPr>
                      <a:r>
                        <a:rPr lang="en-US" sz="1600" dirty="0">
                          <a:effectLst/>
                        </a:rPr>
                        <a:t>     Male</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4,062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4,728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65%</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5,489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7,505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59%</a:t>
                      </a: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909692075"/>
                  </a:ext>
                </a:extLst>
              </a:tr>
              <a:tr h="264450">
                <a:tc>
                  <a:txBody>
                    <a:bodyPr/>
                    <a:lstStyle/>
                    <a:p>
                      <a:pPr marL="0" marR="0" algn="l">
                        <a:spcBef>
                          <a:spcPts val="0"/>
                        </a:spcBef>
                        <a:spcAft>
                          <a:spcPts val="0"/>
                        </a:spcAft>
                      </a:pPr>
                      <a:r>
                        <a:rPr lang="en-US" sz="1600">
                          <a:effectLst/>
                        </a:rPr>
                        <a:t>     Other/Unknown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260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347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858663153"/>
                  </a:ext>
                </a:extLst>
              </a:tr>
              <a:tr h="264450">
                <a:tc>
                  <a:txBody>
                    <a:bodyPr/>
                    <a:lstStyle/>
                    <a:p>
                      <a:pPr marL="0" marR="0" algn="l">
                        <a:spcBef>
                          <a:spcPts val="0"/>
                        </a:spcBef>
                        <a:spcAft>
                          <a:spcPts val="0"/>
                        </a:spcAft>
                      </a:pPr>
                      <a:r>
                        <a:rPr lang="en-US" sz="1600">
                          <a:effectLst/>
                        </a:rPr>
                        <a:t>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092216351"/>
                  </a:ext>
                </a:extLst>
              </a:tr>
              <a:tr h="264450">
                <a:tc>
                  <a:txBody>
                    <a:bodyPr/>
                    <a:lstStyle/>
                    <a:p>
                      <a:pPr marL="0" marR="0" algn="l">
                        <a:spcBef>
                          <a:spcPts val="0"/>
                        </a:spcBef>
                        <a:spcAft>
                          <a:spcPts val="0"/>
                        </a:spcAft>
                      </a:pPr>
                      <a:r>
                        <a:rPr lang="en-US" sz="1600">
                          <a:effectLst/>
                        </a:rPr>
                        <a:t>     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61%</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48%</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740301553"/>
                  </a:ext>
                </a:extLst>
              </a:tr>
              <a:tr h="264450">
                <a:tc>
                  <a:txBody>
                    <a:bodyPr/>
                    <a:lstStyle/>
                    <a:p>
                      <a:pPr marL="0" marR="0" algn="l">
                        <a:spcBef>
                          <a:spcPts val="0"/>
                        </a:spcBef>
                        <a:spcAft>
                          <a:spcPts val="0"/>
                        </a:spcAft>
                      </a:pPr>
                      <a:r>
                        <a:rPr lang="en-US" sz="1600">
                          <a:effectLst/>
                        </a:rPr>
                        <a:t>     Not 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10,855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12,404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14,946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20,474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26943338"/>
                  </a:ext>
                </a:extLst>
              </a:tr>
            </a:tbl>
          </a:graphicData>
        </a:graphic>
      </p:graphicFrame>
    </p:spTree>
    <p:extLst>
      <p:ext uri="{BB962C8B-B14F-4D97-AF65-F5344CB8AC3E}">
        <p14:creationId xmlns:p14="http://schemas.microsoft.com/office/powerpoint/2010/main" val="294430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0013-818C-704C-937D-A221BF8230C9}"/>
              </a:ext>
            </a:extLst>
          </p:cNvPr>
          <p:cNvSpPr>
            <a:spLocks noGrp="1"/>
          </p:cNvSpPr>
          <p:nvPr>
            <p:ph type="title"/>
          </p:nvPr>
        </p:nvSpPr>
        <p:spPr>
          <a:xfrm>
            <a:off x="900112" y="365126"/>
            <a:ext cx="10453687" cy="706438"/>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Mathematics – B-STEM (success)</a:t>
            </a:r>
          </a:p>
        </p:txBody>
      </p:sp>
      <p:graphicFrame>
        <p:nvGraphicFramePr>
          <p:cNvPr id="4" name="Content Placeholder 3">
            <a:extLst>
              <a:ext uri="{FF2B5EF4-FFF2-40B4-BE49-F238E27FC236}">
                <a16:creationId xmlns:a16="http://schemas.microsoft.com/office/drawing/2014/main" id="{8D539BF0-6BE2-ED40-B5BB-3F090DCECC88}"/>
              </a:ext>
            </a:extLst>
          </p:cNvPr>
          <p:cNvGraphicFramePr>
            <a:graphicFrameLocks noGrp="1"/>
          </p:cNvGraphicFramePr>
          <p:nvPr>
            <p:ph idx="1"/>
            <p:extLst>
              <p:ext uri="{D42A27DB-BD31-4B8C-83A1-F6EECF244321}">
                <p14:modId xmlns:p14="http://schemas.microsoft.com/office/powerpoint/2010/main" val="4229642472"/>
              </p:ext>
            </p:extLst>
          </p:nvPr>
        </p:nvGraphicFramePr>
        <p:xfrm>
          <a:off x="400050" y="1257300"/>
          <a:ext cx="11315695" cy="5234911"/>
        </p:xfrm>
        <a:graphic>
          <a:graphicData uri="http://schemas.openxmlformats.org/drawingml/2006/table">
            <a:tbl>
              <a:tblPr bandRow="1">
                <a:tableStyleId>{5C22544A-7EE6-4342-B048-85BDC9FD1C3A}</a:tableStyleId>
              </a:tblPr>
              <a:tblGrid>
                <a:gridCol w="2539665">
                  <a:extLst>
                    <a:ext uri="{9D8B030D-6E8A-4147-A177-3AD203B41FA5}">
                      <a16:colId xmlns:a16="http://schemas.microsoft.com/office/drawing/2014/main" val="1919063654"/>
                    </a:ext>
                  </a:extLst>
                </a:gridCol>
                <a:gridCol w="1075100">
                  <a:extLst>
                    <a:ext uri="{9D8B030D-6E8A-4147-A177-3AD203B41FA5}">
                      <a16:colId xmlns:a16="http://schemas.microsoft.com/office/drawing/2014/main" val="1914599269"/>
                    </a:ext>
                  </a:extLst>
                </a:gridCol>
                <a:gridCol w="1075100">
                  <a:extLst>
                    <a:ext uri="{9D8B030D-6E8A-4147-A177-3AD203B41FA5}">
                      <a16:colId xmlns:a16="http://schemas.microsoft.com/office/drawing/2014/main" val="3884097326"/>
                    </a:ext>
                  </a:extLst>
                </a:gridCol>
                <a:gridCol w="1075100">
                  <a:extLst>
                    <a:ext uri="{9D8B030D-6E8A-4147-A177-3AD203B41FA5}">
                      <a16:colId xmlns:a16="http://schemas.microsoft.com/office/drawing/2014/main" val="671499116"/>
                    </a:ext>
                  </a:extLst>
                </a:gridCol>
                <a:gridCol w="1075100">
                  <a:extLst>
                    <a:ext uri="{9D8B030D-6E8A-4147-A177-3AD203B41FA5}">
                      <a16:colId xmlns:a16="http://schemas.microsoft.com/office/drawing/2014/main" val="516907395"/>
                    </a:ext>
                  </a:extLst>
                </a:gridCol>
                <a:gridCol w="1075100">
                  <a:extLst>
                    <a:ext uri="{9D8B030D-6E8A-4147-A177-3AD203B41FA5}">
                      <a16:colId xmlns:a16="http://schemas.microsoft.com/office/drawing/2014/main" val="1175876420"/>
                    </a:ext>
                  </a:extLst>
                </a:gridCol>
                <a:gridCol w="1075100">
                  <a:extLst>
                    <a:ext uri="{9D8B030D-6E8A-4147-A177-3AD203B41FA5}">
                      <a16:colId xmlns:a16="http://schemas.microsoft.com/office/drawing/2014/main" val="1312896934"/>
                    </a:ext>
                  </a:extLst>
                </a:gridCol>
                <a:gridCol w="1075100">
                  <a:extLst>
                    <a:ext uri="{9D8B030D-6E8A-4147-A177-3AD203B41FA5}">
                      <a16:colId xmlns:a16="http://schemas.microsoft.com/office/drawing/2014/main" val="2531935684"/>
                    </a:ext>
                  </a:extLst>
                </a:gridCol>
                <a:gridCol w="1075100">
                  <a:extLst>
                    <a:ext uri="{9D8B030D-6E8A-4147-A177-3AD203B41FA5}">
                      <a16:colId xmlns:a16="http://schemas.microsoft.com/office/drawing/2014/main" val="2766639411"/>
                    </a:ext>
                  </a:extLst>
                </a:gridCol>
                <a:gridCol w="175230">
                  <a:extLst>
                    <a:ext uri="{9D8B030D-6E8A-4147-A177-3AD203B41FA5}">
                      <a16:colId xmlns:a16="http://schemas.microsoft.com/office/drawing/2014/main" val="3294372851"/>
                    </a:ext>
                  </a:extLst>
                </a:gridCol>
              </a:tblGrid>
              <a:tr h="265849">
                <a:tc gridSpan="10">
                  <a:txBody>
                    <a:bodyPr/>
                    <a:lstStyle/>
                    <a:p>
                      <a:pPr marL="0" marR="0" algn="ctr">
                        <a:spcBef>
                          <a:spcPts val="0"/>
                        </a:spcBef>
                        <a:spcAft>
                          <a:spcPts val="0"/>
                        </a:spcAft>
                      </a:pPr>
                      <a:r>
                        <a:rPr lang="en-US" sz="1600">
                          <a:effectLst/>
                        </a:rPr>
                        <a:t>B-STEM Math</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6392559"/>
                  </a:ext>
                </a:extLst>
              </a:tr>
              <a:tr h="276059">
                <a:tc>
                  <a:txBody>
                    <a:bodyPr/>
                    <a:lstStyle/>
                    <a:p>
                      <a:pPr marL="0" marR="0" algn="l">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600">
                          <a:effectLst/>
                        </a:rPr>
                        <a:t>Fall 2015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1600">
                          <a:effectLst/>
                        </a:rPr>
                        <a:t>Fall 2018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814671580"/>
                  </a:ext>
                </a:extLst>
              </a:tr>
              <a:tr h="276059">
                <a:tc>
                  <a:txBody>
                    <a:bodyPr/>
                    <a:lstStyle/>
                    <a:p>
                      <a:pPr marL="0" marR="0" algn="l">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027979033"/>
                  </a:ext>
                </a:extLst>
              </a:tr>
              <a:tr h="276059">
                <a:tc>
                  <a:txBody>
                    <a:bodyPr/>
                    <a:lstStyle/>
                    <a:p>
                      <a:pPr marL="0" marR="0" algn="l">
                        <a:spcBef>
                          <a:spcPts val="0"/>
                        </a:spcBef>
                        <a:spcAft>
                          <a:spcPts val="0"/>
                        </a:spcAft>
                      </a:pPr>
                      <a:r>
                        <a:rPr lang="en-US" sz="1600">
                          <a:effectLst/>
                        </a:rPr>
                        <a:t>Ethnicity</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663080770"/>
                  </a:ext>
                </a:extLst>
              </a:tr>
              <a:tr h="276059">
                <a:tc>
                  <a:txBody>
                    <a:bodyPr/>
                    <a:lstStyle/>
                    <a:p>
                      <a:pPr marL="0" marR="0" algn="l">
                        <a:spcBef>
                          <a:spcPts val="0"/>
                        </a:spcBef>
                        <a:spcAft>
                          <a:spcPts val="0"/>
                        </a:spcAft>
                      </a:pPr>
                      <a:r>
                        <a:rPr lang="en-US" sz="1600" dirty="0">
                          <a:effectLst/>
                        </a:rPr>
                        <a:t>     Asian</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5,144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5,264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5,379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6,071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4015930385"/>
                  </a:ext>
                </a:extLst>
              </a:tr>
              <a:tr h="276059">
                <a:tc>
                  <a:txBody>
                    <a:bodyPr/>
                    <a:lstStyle/>
                    <a:p>
                      <a:pPr marL="0" marR="0" algn="l">
                        <a:spcBef>
                          <a:spcPts val="0"/>
                        </a:spcBef>
                        <a:spcAft>
                          <a:spcPts val="0"/>
                        </a:spcAft>
                      </a:pPr>
                      <a:r>
                        <a:rPr lang="en-US" sz="1600" dirty="0">
                          <a:effectLst/>
                        </a:rPr>
                        <a:t>     African-American</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300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51%</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415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44%</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937857384"/>
                  </a:ext>
                </a:extLst>
              </a:tr>
              <a:tr h="276059">
                <a:tc>
                  <a:txBody>
                    <a:bodyPr/>
                    <a:lstStyle/>
                    <a:p>
                      <a:pPr marL="0" marR="0" algn="l">
                        <a:spcBef>
                          <a:spcPts val="0"/>
                        </a:spcBef>
                        <a:spcAft>
                          <a:spcPts val="0"/>
                        </a:spcAft>
                      </a:pPr>
                      <a:r>
                        <a:rPr lang="en-US" sz="1600">
                          <a:effectLst/>
                        </a:rPr>
                        <a:t>     Latinx</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3,968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54%</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4,333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4,870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5,855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47%</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453976820"/>
                  </a:ext>
                </a:extLst>
              </a:tr>
              <a:tr h="276059">
                <a:tc>
                  <a:txBody>
                    <a:bodyPr/>
                    <a:lstStyle/>
                    <a:p>
                      <a:pPr marL="0" marR="0" algn="l">
                        <a:spcBef>
                          <a:spcPts val="0"/>
                        </a:spcBef>
                        <a:spcAft>
                          <a:spcPts val="0"/>
                        </a:spcAft>
                      </a:pPr>
                      <a:r>
                        <a:rPr lang="en-US" sz="1600">
                          <a:effectLst/>
                        </a:rPr>
                        <a:t>     Native American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54%</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36%</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922686394"/>
                  </a:ext>
                </a:extLst>
              </a:tr>
              <a:tr h="276059">
                <a:tc>
                  <a:txBody>
                    <a:bodyPr/>
                    <a:lstStyle/>
                    <a:p>
                      <a:pPr marL="0" marR="0" algn="l">
                        <a:spcBef>
                          <a:spcPts val="0"/>
                        </a:spcBef>
                        <a:spcAft>
                          <a:spcPts val="0"/>
                        </a:spcAft>
                      </a:pPr>
                      <a:r>
                        <a:rPr lang="en-US" sz="1600">
                          <a:effectLst/>
                        </a:rPr>
                        <a:t>     Pacific Islander</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56%</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46%</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008558812"/>
                  </a:ext>
                </a:extLst>
              </a:tr>
              <a:tr h="276059">
                <a:tc>
                  <a:txBody>
                    <a:bodyPr/>
                    <a:lstStyle/>
                    <a:p>
                      <a:pPr marL="0" marR="0" algn="l">
                        <a:spcBef>
                          <a:spcPts val="0"/>
                        </a:spcBef>
                        <a:spcAft>
                          <a:spcPts val="0"/>
                        </a:spcAft>
                      </a:pPr>
                      <a:r>
                        <a:rPr lang="en-US" sz="1600">
                          <a:effectLst/>
                        </a:rPr>
                        <a:t>     Two or More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692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810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854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1,021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008142547"/>
                  </a:ext>
                </a:extLst>
              </a:tr>
              <a:tr h="276059">
                <a:tc>
                  <a:txBody>
                    <a:bodyPr/>
                    <a:lstStyle/>
                    <a:p>
                      <a:pPr marL="0" marR="0" algn="l">
                        <a:spcBef>
                          <a:spcPts val="0"/>
                        </a:spcBef>
                        <a:spcAft>
                          <a:spcPts val="0"/>
                        </a:spcAft>
                      </a:pPr>
                      <a:r>
                        <a:rPr lang="en-US" sz="1600">
                          <a:effectLst/>
                        </a:rPr>
                        <a:t>     White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4,818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5,146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5,368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5,737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994211617"/>
                  </a:ext>
                </a:extLst>
              </a:tr>
              <a:tr h="276059">
                <a:tc>
                  <a:txBody>
                    <a:bodyPr/>
                    <a:lstStyle/>
                    <a:p>
                      <a:pPr marL="0" marR="0" algn="l">
                        <a:spcBef>
                          <a:spcPts val="0"/>
                        </a:spcBef>
                        <a:spcAft>
                          <a:spcPts val="0"/>
                        </a:spcAft>
                      </a:pPr>
                      <a:r>
                        <a:rPr lang="en-US" sz="1600">
                          <a:effectLst/>
                        </a:rPr>
                        <a:t>     Unknown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1,096</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71%</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902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1,063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1,029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61%</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640516935"/>
                  </a:ext>
                </a:extLst>
              </a:tr>
              <a:tr h="276059">
                <a:tc>
                  <a:txBody>
                    <a:bodyPr/>
                    <a:lstStyle/>
                    <a:p>
                      <a:pPr marL="0" marR="0" algn="l">
                        <a:spcBef>
                          <a:spcPts val="0"/>
                        </a:spcBef>
                        <a:spcAft>
                          <a:spcPts val="0"/>
                        </a:spcAft>
                      </a:pPr>
                      <a:r>
                        <a:rPr lang="en-US" sz="1600">
                          <a:effectLst/>
                        </a:rPr>
                        <a:t>Gender</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 </a:t>
                      </a:r>
                      <a:endParaRPr lang="en-US" sz="16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970847791"/>
                  </a:ext>
                </a:extLst>
              </a:tr>
              <a:tr h="276059">
                <a:tc>
                  <a:txBody>
                    <a:bodyPr/>
                    <a:lstStyle/>
                    <a:p>
                      <a:pPr marL="0" marR="0" algn="l">
                        <a:spcBef>
                          <a:spcPts val="0"/>
                        </a:spcBef>
                        <a:spcAft>
                          <a:spcPts val="0"/>
                        </a:spcAft>
                      </a:pPr>
                      <a:r>
                        <a:rPr lang="en-US" sz="1600">
                          <a:effectLst/>
                        </a:rPr>
                        <a:t>     Female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6,272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67%</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6,382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66%</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7,023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8,047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59%</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045700703"/>
                  </a:ext>
                </a:extLst>
              </a:tr>
              <a:tr h="276059">
                <a:tc>
                  <a:txBody>
                    <a:bodyPr/>
                    <a:lstStyle/>
                    <a:p>
                      <a:pPr marL="0" marR="0" algn="l">
                        <a:spcBef>
                          <a:spcPts val="0"/>
                        </a:spcBef>
                        <a:spcAft>
                          <a:spcPts val="0"/>
                        </a:spcAft>
                      </a:pPr>
                      <a:r>
                        <a:rPr lang="en-US" sz="1600">
                          <a:effectLst/>
                        </a:rPr>
                        <a:t>     Male</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9,578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63%</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10,141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10,640</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11,798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7030A0"/>
                          </a:solidFill>
                          <a:effectLst/>
                        </a:rPr>
                        <a:t>58%</a:t>
                      </a: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609973287"/>
                  </a:ext>
                </a:extLst>
              </a:tr>
              <a:tr h="276059">
                <a:tc>
                  <a:txBody>
                    <a:bodyPr/>
                    <a:lstStyle/>
                    <a:p>
                      <a:pPr marL="0" marR="0" algn="l">
                        <a:spcBef>
                          <a:spcPts val="0"/>
                        </a:spcBef>
                        <a:spcAft>
                          <a:spcPts val="0"/>
                        </a:spcAft>
                      </a:pPr>
                      <a:r>
                        <a:rPr lang="en-US" sz="1600">
                          <a:effectLst/>
                        </a:rPr>
                        <a:t>     Other/Unknown</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235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59%</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312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283</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573223739"/>
                  </a:ext>
                </a:extLst>
              </a:tr>
              <a:tr h="276059">
                <a:tc>
                  <a:txBody>
                    <a:bodyPr/>
                    <a:lstStyle/>
                    <a:p>
                      <a:pPr marL="0" marR="0" algn="l">
                        <a:spcBef>
                          <a:spcPts val="0"/>
                        </a:spcBef>
                        <a:spcAft>
                          <a:spcPts val="0"/>
                        </a:spcAft>
                      </a:pPr>
                      <a:r>
                        <a:rPr lang="en-US" sz="1600">
                          <a:effectLst/>
                        </a:rPr>
                        <a:t>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570391274"/>
                  </a:ext>
                </a:extLst>
              </a:tr>
              <a:tr h="276059">
                <a:tc>
                  <a:txBody>
                    <a:bodyPr/>
                    <a:lstStyle/>
                    <a:p>
                      <a:pPr marL="0" marR="0" algn="l">
                        <a:spcBef>
                          <a:spcPts val="0"/>
                        </a:spcBef>
                        <a:spcAft>
                          <a:spcPts val="0"/>
                        </a:spcAft>
                      </a:pPr>
                      <a:r>
                        <a:rPr lang="en-US" sz="1600">
                          <a:effectLst/>
                        </a:rPr>
                        <a:t>     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82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56%</a:t>
                      </a:r>
                      <a:endParaRPr lang="en-US" sz="16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102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solidFill>
                            <a:srgbClr val="FF0000"/>
                          </a:solidFill>
                          <a:effectLst/>
                        </a:rPr>
                        <a:t>49%</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235981735"/>
                  </a:ext>
                </a:extLst>
              </a:tr>
              <a:tr h="276059">
                <a:tc>
                  <a:txBody>
                    <a:bodyPr/>
                    <a:lstStyle/>
                    <a:p>
                      <a:pPr marL="0" marR="0" algn="l">
                        <a:spcBef>
                          <a:spcPts val="0"/>
                        </a:spcBef>
                        <a:spcAft>
                          <a:spcPts val="0"/>
                        </a:spcAft>
                      </a:pPr>
                      <a:r>
                        <a:rPr lang="en-US" sz="1600">
                          <a:effectLst/>
                        </a:rPr>
                        <a:t>     Not DSPS</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16,021</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16,777</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17,864</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62%</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20,105</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58%</a:t>
                      </a:r>
                      <a:endParaRPr lang="en-US" sz="16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951340738"/>
                  </a:ext>
                </a:extLst>
              </a:tr>
            </a:tbl>
          </a:graphicData>
        </a:graphic>
      </p:graphicFrame>
    </p:spTree>
    <p:extLst>
      <p:ext uri="{BB962C8B-B14F-4D97-AF65-F5344CB8AC3E}">
        <p14:creationId xmlns:p14="http://schemas.microsoft.com/office/powerpoint/2010/main" val="3536310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33E62-CECA-EC40-9B07-A1D4090AF00D}"/>
              </a:ext>
            </a:extLst>
          </p:cNvPr>
          <p:cNvPicPr>
            <a:picLocks noChangeAspect="1"/>
          </p:cNvPicPr>
          <p:nvPr/>
        </p:nvPicPr>
        <p:blipFill>
          <a:blip r:embed="rId3"/>
          <a:stretch>
            <a:fillRect/>
          </a:stretch>
        </p:blipFill>
        <p:spPr>
          <a:xfrm>
            <a:off x="2275202" y="1100415"/>
            <a:ext cx="7754489" cy="4712503"/>
          </a:xfrm>
          <a:prstGeom prst="rect">
            <a:avLst/>
          </a:prstGeom>
        </p:spPr>
      </p:pic>
      <p:sp>
        <p:nvSpPr>
          <p:cNvPr id="3" name="Google Shape;88;p19">
            <a:extLst>
              <a:ext uri="{FF2B5EF4-FFF2-40B4-BE49-F238E27FC236}">
                <a16:creationId xmlns:a16="http://schemas.microsoft.com/office/drawing/2014/main" id="{BDCFDE34-7707-F24C-800F-70F1329C8D63}"/>
              </a:ext>
            </a:extLst>
          </p:cNvPr>
          <p:cNvSpPr txBox="1">
            <a:spLocks/>
          </p:cNvSpPr>
          <p:nvPr/>
        </p:nvSpPr>
        <p:spPr>
          <a:xfrm>
            <a:off x="785813" y="171450"/>
            <a:ext cx="10275797" cy="971462"/>
          </a:xfrm>
          <a:prstGeom prst="rect">
            <a:avLst/>
          </a:prstGeom>
          <a:noFill/>
          <a:ln>
            <a:noFill/>
          </a:ln>
        </p:spPr>
        <p:txBody>
          <a:bodyPr spcFirstLastPara="1" vert="horz" wrap="square" lIns="121872" tIns="60910" rIns="121872" bIns="6091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t>Chart 1. Percentage of Students Who Enrolled Directly in Transfer-Level English and Math </a:t>
            </a:r>
          </a:p>
        </p:txBody>
      </p:sp>
      <p:sp>
        <p:nvSpPr>
          <p:cNvPr id="4" name="Rectangle 3">
            <a:extLst>
              <a:ext uri="{FF2B5EF4-FFF2-40B4-BE49-F238E27FC236}">
                <a16:creationId xmlns:a16="http://schemas.microsoft.com/office/drawing/2014/main" id="{A92532F8-9D5D-E04C-ACF1-A748000ED570}"/>
              </a:ext>
            </a:extLst>
          </p:cNvPr>
          <p:cNvSpPr/>
          <p:nvPr/>
        </p:nvSpPr>
        <p:spPr>
          <a:xfrm>
            <a:off x="2275202" y="5812918"/>
            <a:ext cx="62643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English: Fall 2015 = 166,116; F16 = 168,516; F17 = 172,046; F18 = 174,205 </a:t>
            </a:r>
            <a:endParaRPr kumimoji="0" lang="en-US" sz="14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 name="Rectangle 4">
            <a:extLst>
              <a:ext uri="{FF2B5EF4-FFF2-40B4-BE49-F238E27FC236}">
                <a16:creationId xmlns:a16="http://schemas.microsoft.com/office/drawing/2014/main" id="{4897669A-D15B-154F-A207-56C0CE864D4C}"/>
              </a:ext>
            </a:extLst>
          </p:cNvPr>
          <p:cNvSpPr/>
          <p:nvPr/>
        </p:nvSpPr>
        <p:spPr>
          <a:xfrm>
            <a:off x="2275202" y="6096784"/>
            <a:ext cx="608692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Math: Fall 2015 = 163,309; F16 = 165,420; F17 = 167,320; F18 = 160,335 </a:t>
            </a:r>
            <a:endParaRPr kumimoji="0" lang="en-US" sz="1400" b="0" i="0" u="none" strike="noStrike" kern="1200" cap="none" spc="0" normalizeH="0" baseline="0" noProof="0" dirty="0">
              <a:ln>
                <a:noFill/>
              </a:ln>
              <a:solidFill>
                <a:srgbClr val="002F6D"/>
              </a:solidFill>
              <a:effectLst/>
              <a:uLnTx/>
              <a:uFillTx/>
              <a:latin typeface="Source Sans Pro"/>
              <a:ea typeface="+mn-ea"/>
              <a:cs typeface="+mn-cs"/>
            </a:endParaRPr>
          </a:p>
        </p:txBody>
      </p:sp>
    </p:spTree>
    <p:extLst>
      <p:ext uri="{BB962C8B-B14F-4D97-AF65-F5344CB8AC3E}">
        <p14:creationId xmlns:p14="http://schemas.microsoft.com/office/powerpoint/2010/main" val="104805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5ED8A-5789-7E4C-9CD8-685C1450122F}"/>
              </a:ext>
            </a:extLst>
          </p:cNvPr>
          <p:cNvSpPr/>
          <p:nvPr/>
        </p:nvSpPr>
        <p:spPr>
          <a:xfrm>
            <a:off x="774356" y="264728"/>
            <a:ext cx="100995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F6D"/>
                </a:solidFill>
                <a:effectLst/>
                <a:uLnTx/>
                <a:uFillTx/>
                <a:latin typeface="Source Sans Pro"/>
                <a:ea typeface="+mn-ea"/>
                <a:cs typeface="+mn-cs"/>
              </a:rPr>
              <a:t>Chart 2. Volume of Successful Completions and Non-Successes with Year to Year Changes in Volume for Both in Transfer Level English</a:t>
            </a:r>
          </a:p>
        </p:txBody>
      </p:sp>
      <p:graphicFrame>
        <p:nvGraphicFramePr>
          <p:cNvPr id="3" name="Chart 2">
            <a:extLst>
              <a:ext uri="{FF2B5EF4-FFF2-40B4-BE49-F238E27FC236}">
                <a16:creationId xmlns:a16="http://schemas.microsoft.com/office/drawing/2014/main" id="{0B9B78DD-3605-F149-B6FB-9A5794AF267B}"/>
              </a:ext>
            </a:extLst>
          </p:cNvPr>
          <p:cNvGraphicFramePr/>
          <p:nvPr>
            <p:extLst>
              <p:ext uri="{D42A27DB-BD31-4B8C-83A1-F6EECF244321}">
                <p14:modId xmlns:p14="http://schemas.microsoft.com/office/powerpoint/2010/main" val="197557517"/>
              </p:ext>
            </p:extLst>
          </p:nvPr>
        </p:nvGraphicFramePr>
        <p:xfrm>
          <a:off x="600075" y="1309816"/>
          <a:ext cx="11044238" cy="52052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A66B7480-7130-3240-8351-CA0ACE452A7A}"/>
              </a:ext>
            </a:extLst>
          </p:cNvPr>
          <p:cNvSpPr txBox="1"/>
          <p:nvPr/>
        </p:nvSpPr>
        <p:spPr>
          <a:xfrm>
            <a:off x="6928163" y="2698899"/>
            <a:ext cx="1013254" cy="3459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4,635</a:t>
            </a:r>
          </a:p>
        </p:txBody>
      </p:sp>
      <p:sp>
        <p:nvSpPr>
          <p:cNvPr id="5" name="TextBox 1">
            <a:extLst>
              <a:ext uri="{FF2B5EF4-FFF2-40B4-BE49-F238E27FC236}">
                <a16:creationId xmlns:a16="http://schemas.microsoft.com/office/drawing/2014/main" id="{66F0B586-4EA9-924F-8F33-EF70A40F6B62}"/>
              </a:ext>
            </a:extLst>
          </p:cNvPr>
          <p:cNvSpPr txBox="1"/>
          <p:nvPr/>
        </p:nvSpPr>
        <p:spPr>
          <a:xfrm>
            <a:off x="5195907" y="3244840"/>
            <a:ext cx="1013254" cy="3459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6,063</a:t>
            </a:r>
          </a:p>
        </p:txBody>
      </p:sp>
      <p:sp>
        <p:nvSpPr>
          <p:cNvPr id="6" name="TextBox 1">
            <a:extLst>
              <a:ext uri="{FF2B5EF4-FFF2-40B4-BE49-F238E27FC236}">
                <a16:creationId xmlns:a16="http://schemas.microsoft.com/office/drawing/2014/main" id="{90687724-9ED1-B642-A55F-8F04CE0C480C}"/>
              </a:ext>
            </a:extLst>
          </p:cNvPr>
          <p:cNvSpPr txBox="1"/>
          <p:nvPr/>
        </p:nvSpPr>
        <p:spPr>
          <a:xfrm>
            <a:off x="6815868" y="3098690"/>
            <a:ext cx="1013254" cy="3459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10,519</a:t>
            </a:r>
          </a:p>
        </p:txBody>
      </p:sp>
      <p:sp>
        <p:nvSpPr>
          <p:cNvPr id="7" name="TextBox 1">
            <a:extLst>
              <a:ext uri="{FF2B5EF4-FFF2-40B4-BE49-F238E27FC236}">
                <a16:creationId xmlns:a16="http://schemas.microsoft.com/office/drawing/2014/main" id="{2E358BFC-E764-2746-AA47-A2CCBD93C903}"/>
              </a:ext>
            </a:extLst>
          </p:cNvPr>
          <p:cNvSpPr txBox="1"/>
          <p:nvPr/>
        </p:nvSpPr>
        <p:spPr>
          <a:xfrm>
            <a:off x="8451220" y="2698899"/>
            <a:ext cx="1013254" cy="3459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18,903</a:t>
            </a:r>
          </a:p>
        </p:txBody>
      </p:sp>
    </p:spTree>
    <p:extLst>
      <p:ext uri="{BB962C8B-B14F-4D97-AF65-F5344CB8AC3E}">
        <p14:creationId xmlns:p14="http://schemas.microsoft.com/office/powerpoint/2010/main" val="371559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D24-B9F1-6342-9B8B-94BAF57E4EEF}"/>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Description</a:t>
            </a:r>
          </a:p>
        </p:txBody>
      </p:sp>
      <p:sp>
        <p:nvSpPr>
          <p:cNvPr id="3" name="Content Placeholder 2">
            <a:extLst>
              <a:ext uri="{FF2B5EF4-FFF2-40B4-BE49-F238E27FC236}">
                <a16:creationId xmlns:a16="http://schemas.microsoft.com/office/drawing/2014/main" id="{201AE8DC-7EB0-2D43-97FD-8E763F2F29BB}"/>
              </a:ext>
            </a:extLst>
          </p:cNvPr>
          <p:cNvSpPr>
            <a:spLocks noGrp="1"/>
          </p:cNvSpPr>
          <p:nvPr>
            <p:ph idx="1"/>
          </p:nvPr>
        </p:nvSpPr>
        <p:spPr>
          <a:xfrm>
            <a:off x="1514475" y="1825624"/>
            <a:ext cx="9072564" cy="4646614"/>
          </a:xfrm>
        </p:spPr>
        <p:txBody>
          <a:bodyPr/>
          <a:lstStyle/>
          <a:p>
            <a:pPr marL="0" indent="0">
              <a:buNone/>
            </a:pPr>
            <a:r>
              <a:rPr lang="en-US" dirty="0">
                <a:latin typeface="Times New Roman" panose="02020603050405020304" pitchFamily="18" charset="0"/>
                <a:cs typeface="Times New Roman" panose="02020603050405020304" pitchFamily="18" charset="0"/>
              </a:rPr>
              <a:t>As academic senates are provided with data to evaluate their Guided Pathways and AB 705 implementation, deciphering what you are looking at can be interesting for some, yet confusing for others. Join us to take a gander at some data, find out what to look for, what to look out for, and what questions to ask to better understand the data to help inform and support your student success and equity efforts.</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07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62316-AC6E-C048-B3F8-B4E231D7A69E}"/>
              </a:ext>
            </a:extLst>
          </p:cNvPr>
          <p:cNvSpPr/>
          <p:nvPr/>
        </p:nvSpPr>
        <p:spPr>
          <a:xfrm>
            <a:off x="766119" y="281795"/>
            <a:ext cx="107380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F6D"/>
                </a:solidFill>
                <a:effectLst/>
                <a:uLnTx/>
                <a:uFillTx/>
                <a:latin typeface="Source Sans Pro"/>
                <a:ea typeface="+mn-ea"/>
                <a:cs typeface="+mn-cs"/>
              </a:rPr>
              <a:t>Chart 3. Volume of Successful Completions and Non-Successes with Year to Year Changes in Volume for Both in Transfer Level SLAM</a:t>
            </a:r>
          </a:p>
        </p:txBody>
      </p:sp>
      <p:graphicFrame>
        <p:nvGraphicFramePr>
          <p:cNvPr id="3" name="Chart 2">
            <a:extLst>
              <a:ext uri="{FF2B5EF4-FFF2-40B4-BE49-F238E27FC236}">
                <a16:creationId xmlns:a16="http://schemas.microsoft.com/office/drawing/2014/main" id="{020DEDF6-03F5-BB4A-8123-3364F3C5E0F7}"/>
              </a:ext>
            </a:extLst>
          </p:cNvPr>
          <p:cNvGraphicFramePr/>
          <p:nvPr>
            <p:extLst>
              <p:ext uri="{D42A27DB-BD31-4B8C-83A1-F6EECF244321}">
                <p14:modId xmlns:p14="http://schemas.microsoft.com/office/powerpoint/2010/main" val="416151770"/>
              </p:ext>
            </p:extLst>
          </p:nvPr>
        </p:nvGraphicFramePr>
        <p:xfrm>
          <a:off x="542925" y="1228725"/>
          <a:ext cx="11084781" cy="53292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A905F335-165E-0A4D-8C80-7E6383F90B39}"/>
              </a:ext>
            </a:extLst>
          </p:cNvPr>
          <p:cNvSpPr txBox="1"/>
          <p:nvPr/>
        </p:nvSpPr>
        <p:spPr>
          <a:xfrm>
            <a:off x="6939028" y="3203404"/>
            <a:ext cx="1068218"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F6D"/>
                </a:solidFill>
                <a:effectLst/>
                <a:uLnTx/>
                <a:uFillTx/>
                <a:latin typeface="Source Sans Pro"/>
                <a:ea typeface="+mn-ea"/>
                <a:cs typeface="+mn-cs"/>
              </a:rPr>
              <a:t>+</a:t>
            </a:r>
            <a:r>
              <a:rPr kumimoji="0" lang="en-US" sz="1800" b="1" i="0" u="none" strike="noStrike" kern="1200" cap="none" spc="0" normalizeH="0" baseline="0" noProof="0" dirty="0">
                <a:ln>
                  <a:noFill/>
                </a:ln>
                <a:solidFill>
                  <a:srgbClr val="002F6D"/>
                </a:solidFill>
                <a:effectLst/>
                <a:uLnTx/>
                <a:uFillTx/>
                <a:latin typeface="Source Sans Pro"/>
                <a:ea typeface="+mn-ea"/>
                <a:cs typeface="+mn-cs"/>
              </a:rPr>
              <a:t>2,563</a:t>
            </a:r>
          </a:p>
        </p:txBody>
      </p:sp>
      <p:sp>
        <p:nvSpPr>
          <p:cNvPr id="5" name="TextBox 1">
            <a:extLst>
              <a:ext uri="{FF2B5EF4-FFF2-40B4-BE49-F238E27FC236}">
                <a16:creationId xmlns:a16="http://schemas.microsoft.com/office/drawing/2014/main" id="{A5DB3006-CD7D-134C-A7A6-C8958BAA0D39}"/>
              </a:ext>
            </a:extLst>
          </p:cNvPr>
          <p:cNvSpPr txBox="1"/>
          <p:nvPr/>
        </p:nvSpPr>
        <p:spPr>
          <a:xfrm>
            <a:off x="5090174" y="3030404"/>
            <a:ext cx="1005826"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800</a:t>
            </a:r>
          </a:p>
        </p:txBody>
      </p:sp>
      <p:sp>
        <p:nvSpPr>
          <p:cNvPr id="6" name="TextBox 1">
            <a:extLst>
              <a:ext uri="{FF2B5EF4-FFF2-40B4-BE49-F238E27FC236}">
                <a16:creationId xmlns:a16="http://schemas.microsoft.com/office/drawing/2014/main" id="{FED8AAE9-CA2A-124C-8E61-976B48EE755C}"/>
              </a:ext>
            </a:extLst>
          </p:cNvPr>
          <p:cNvSpPr txBox="1"/>
          <p:nvPr/>
        </p:nvSpPr>
        <p:spPr>
          <a:xfrm>
            <a:off x="6939028" y="2790022"/>
            <a:ext cx="1068218"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2,139</a:t>
            </a:r>
          </a:p>
        </p:txBody>
      </p:sp>
      <p:sp>
        <p:nvSpPr>
          <p:cNvPr id="7" name="TextBox 1">
            <a:extLst>
              <a:ext uri="{FF2B5EF4-FFF2-40B4-BE49-F238E27FC236}">
                <a16:creationId xmlns:a16="http://schemas.microsoft.com/office/drawing/2014/main" id="{D5D15870-E043-6742-987A-AB5650FD2FD3}"/>
              </a:ext>
            </a:extLst>
          </p:cNvPr>
          <p:cNvSpPr txBox="1"/>
          <p:nvPr/>
        </p:nvSpPr>
        <p:spPr>
          <a:xfrm>
            <a:off x="8634368" y="2413643"/>
            <a:ext cx="876655"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4,402</a:t>
            </a:r>
          </a:p>
        </p:txBody>
      </p:sp>
    </p:spTree>
    <p:extLst>
      <p:ext uri="{BB962C8B-B14F-4D97-AF65-F5344CB8AC3E}">
        <p14:creationId xmlns:p14="http://schemas.microsoft.com/office/powerpoint/2010/main" val="3407888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C90F-9640-0F4D-9E25-407371DFF97A}"/>
              </a:ext>
            </a:extLst>
          </p:cNvPr>
          <p:cNvSpPr txBox="1">
            <a:spLocks/>
          </p:cNvSpPr>
          <p:nvPr/>
        </p:nvSpPr>
        <p:spPr>
          <a:xfrm>
            <a:off x="838200" y="311800"/>
            <a:ext cx="10293178" cy="9115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t>Chart 4. Volume of Successful Completions and Non-Successes with Year to Year Changes in Volume for Both in Transfer Level B-STEM</a:t>
            </a:r>
            <a:endParaRPr lang="en-US" sz="2400" dirty="0"/>
          </a:p>
        </p:txBody>
      </p:sp>
      <p:graphicFrame>
        <p:nvGraphicFramePr>
          <p:cNvPr id="3" name="Content Placeholder 4">
            <a:extLst>
              <a:ext uri="{FF2B5EF4-FFF2-40B4-BE49-F238E27FC236}">
                <a16:creationId xmlns:a16="http://schemas.microsoft.com/office/drawing/2014/main" id="{CBBF5A1C-0AB2-214A-B354-9326F17251D4}"/>
              </a:ext>
            </a:extLst>
          </p:cNvPr>
          <p:cNvGraphicFramePr>
            <a:graphicFrameLocks/>
          </p:cNvGraphicFramePr>
          <p:nvPr>
            <p:extLst>
              <p:ext uri="{D42A27DB-BD31-4B8C-83A1-F6EECF244321}">
                <p14:modId xmlns:p14="http://schemas.microsoft.com/office/powerpoint/2010/main" val="2171165437"/>
              </p:ext>
            </p:extLst>
          </p:nvPr>
        </p:nvGraphicFramePr>
        <p:xfrm>
          <a:off x="571500" y="1482811"/>
          <a:ext cx="10972800" cy="513230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97F523E0-F145-1443-95B5-98020FB3722B}"/>
              </a:ext>
            </a:extLst>
          </p:cNvPr>
          <p:cNvSpPr txBox="1"/>
          <p:nvPr/>
        </p:nvSpPr>
        <p:spPr>
          <a:xfrm>
            <a:off x="5106521" y="3286875"/>
            <a:ext cx="946711"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750</a:t>
            </a:r>
          </a:p>
        </p:txBody>
      </p:sp>
      <p:sp>
        <p:nvSpPr>
          <p:cNvPr id="5" name="TextBox 1">
            <a:extLst>
              <a:ext uri="{FF2B5EF4-FFF2-40B4-BE49-F238E27FC236}">
                <a16:creationId xmlns:a16="http://schemas.microsoft.com/office/drawing/2014/main" id="{55486EA5-EC0B-9741-9DE3-B7213D781A79}"/>
              </a:ext>
            </a:extLst>
          </p:cNvPr>
          <p:cNvSpPr txBox="1"/>
          <p:nvPr/>
        </p:nvSpPr>
        <p:spPr>
          <a:xfrm>
            <a:off x="6755348" y="3249816"/>
            <a:ext cx="1068218"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1,111</a:t>
            </a:r>
          </a:p>
        </p:txBody>
      </p:sp>
      <p:sp>
        <p:nvSpPr>
          <p:cNvPr id="6" name="TextBox 1">
            <a:extLst>
              <a:ext uri="{FF2B5EF4-FFF2-40B4-BE49-F238E27FC236}">
                <a16:creationId xmlns:a16="http://schemas.microsoft.com/office/drawing/2014/main" id="{573F0C38-B2A4-EB41-8777-F9DECB66411D}"/>
              </a:ext>
            </a:extLst>
          </p:cNvPr>
          <p:cNvSpPr txBox="1"/>
          <p:nvPr/>
        </p:nvSpPr>
        <p:spPr>
          <a:xfrm>
            <a:off x="8363465" y="3076816"/>
            <a:ext cx="1068218" cy="346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urce Sans Pro"/>
                <a:ea typeface="+mn-ea"/>
                <a:cs typeface="+mn-cs"/>
              </a:rPr>
              <a:t>+</a:t>
            </a:r>
            <a:r>
              <a:rPr kumimoji="0" lang="en-US" sz="1800" b="1" i="0" u="none" strike="noStrike" kern="1200" cap="none" spc="0" normalizeH="0" baseline="0" noProof="0" dirty="0">
                <a:ln>
                  <a:noFill/>
                </a:ln>
                <a:solidFill>
                  <a:srgbClr val="000000"/>
                </a:solidFill>
                <a:effectLst/>
                <a:uLnTx/>
                <a:uFillTx/>
                <a:latin typeface="Source Sans Pro"/>
                <a:ea typeface="+mn-ea"/>
                <a:cs typeface="+mn-cs"/>
              </a:rPr>
              <a:t>2,261</a:t>
            </a:r>
          </a:p>
        </p:txBody>
      </p:sp>
    </p:spTree>
    <p:extLst>
      <p:ext uri="{BB962C8B-B14F-4D97-AF65-F5344CB8AC3E}">
        <p14:creationId xmlns:p14="http://schemas.microsoft.com/office/powerpoint/2010/main" val="3644972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467B9-BC64-9547-A5FA-58BD2E46CF4C}"/>
              </a:ext>
            </a:extLst>
          </p:cNvPr>
          <p:cNvSpPr/>
          <p:nvPr/>
        </p:nvSpPr>
        <p:spPr>
          <a:xfrm>
            <a:off x="471488" y="218347"/>
            <a:ext cx="11101387" cy="830997"/>
          </a:xfrm>
          <a:prstGeom prst="rect">
            <a:avLst/>
          </a:prstGeom>
        </p:spPr>
        <p:txBody>
          <a:bodyPr wrap="square">
            <a:spAutoFit/>
          </a:bodyPr>
          <a:lstStyle/>
          <a:p>
            <a:r>
              <a:rPr lang="en-US" sz="2400" dirty="0"/>
              <a:t>Chart 5. Term-to-Term Number of </a:t>
            </a:r>
            <a:r>
              <a:rPr lang="en-US" sz="2400" b="1" u="sng" dirty="0"/>
              <a:t>Additional</a:t>
            </a:r>
            <a:r>
              <a:rPr lang="en-US" sz="2400" dirty="0"/>
              <a:t> Successful Completions of Transfer-Level </a:t>
            </a:r>
            <a:r>
              <a:rPr lang="en-US" sz="2400" u="sng" dirty="0"/>
              <a:t>English</a:t>
            </a:r>
            <a:r>
              <a:rPr lang="en-US" sz="2400" dirty="0"/>
              <a:t>, Disaggregated by Ethnicity</a:t>
            </a:r>
          </a:p>
        </p:txBody>
      </p:sp>
      <p:graphicFrame>
        <p:nvGraphicFramePr>
          <p:cNvPr id="6" name="Chart 5">
            <a:extLst>
              <a:ext uri="{FF2B5EF4-FFF2-40B4-BE49-F238E27FC236}">
                <a16:creationId xmlns:a16="http://schemas.microsoft.com/office/drawing/2014/main" id="{00000000-0008-0000-0100-00000A000000}"/>
              </a:ext>
            </a:extLst>
          </p:cNvPr>
          <p:cNvGraphicFramePr>
            <a:graphicFrameLocks/>
          </p:cNvGraphicFramePr>
          <p:nvPr>
            <p:extLst>
              <p:ext uri="{D42A27DB-BD31-4B8C-83A1-F6EECF244321}">
                <p14:modId xmlns:p14="http://schemas.microsoft.com/office/powerpoint/2010/main" val="1553934375"/>
              </p:ext>
            </p:extLst>
          </p:nvPr>
        </p:nvGraphicFramePr>
        <p:xfrm>
          <a:off x="-728663" y="1157288"/>
          <a:ext cx="14073189" cy="5700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1268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F7168-F2B1-3A44-A81C-6028B00CD228}"/>
              </a:ext>
            </a:extLst>
          </p:cNvPr>
          <p:cNvSpPr/>
          <p:nvPr/>
        </p:nvSpPr>
        <p:spPr>
          <a:xfrm>
            <a:off x="557213" y="148322"/>
            <a:ext cx="11024360" cy="830997"/>
          </a:xfrm>
          <a:prstGeom prst="rect">
            <a:avLst/>
          </a:prstGeom>
        </p:spPr>
        <p:txBody>
          <a:bodyPr wrap="square">
            <a:spAutoFit/>
          </a:bodyPr>
          <a:lstStyle/>
          <a:p>
            <a:r>
              <a:rPr lang="en-US" sz="2400" dirty="0"/>
              <a:t>Chart 6. Term-to-Term Number of </a:t>
            </a:r>
            <a:r>
              <a:rPr lang="en-US" sz="2400" b="1" u="sng" dirty="0"/>
              <a:t>Additional</a:t>
            </a:r>
            <a:r>
              <a:rPr lang="en-US" sz="2400" dirty="0"/>
              <a:t> Successful Completions of Transfer-Level </a:t>
            </a:r>
            <a:r>
              <a:rPr lang="en-US" sz="2400" u="sng" dirty="0"/>
              <a:t>SLAM</a:t>
            </a:r>
            <a:r>
              <a:rPr lang="en-US" sz="2400" dirty="0"/>
              <a:t>, Disaggregated by Ethnicity</a:t>
            </a:r>
          </a:p>
        </p:txBody>
      </p:sp>
      <p:graphicFrame>
        <p:nvGraphicFramePr>
          <p:cNvPr id="4" name="Chart 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591559355"/>
              </p:ext>
            </p:extLst>
          </p:nvPr>
        </p:nvGraphicFramePr>
        <p:xfrm>
          <a:off x="-714375" y="1228725"/>
          <a:ext cx="13032988" cy="56657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3165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C5438-741E-A048-9BB7-2538CF3751E2}"/>
              </a:ext>
            </a:extLst>
          </p:cNvPr>
          <p:cNvSpPr/>
          <p:nvPr/>
        </p:nvSpPr>
        <p:spPr>
          <a:xfrm>
            <a:off x="628650" y="169332"/>
            <a:ext cx="10887075" cy="830997"/>
          </a:xfrm>
          <a:prstGeom prst="rect">
            <a:avLst/>
          </a:prstGeom>
        </p:spPr>
        <p:txBody>
          <a:bodyPr wrap="square">
            <a:spAutoFit/>
          </a:bodyPr>
          <a:lstStyle/>
          <a:p>
            <a:r>
              <a:rPr lang="en-US" sz="2400" dirty="0"/>
              <a:t>Chart 7. Term-to-Term Number of </a:t>
            </a:r>
            <a:r>
              <a:rPr lang="en-US" sz="2400" b="1" u="sng" dirty="0"/>
              <a:t>Additional</a:t>
            </a:r>
            <a:r>
              <a:rPr lang="en-US" sz="2400" dirty="0"/>
              <a:t> Successful Completions of Transfer-Level </a:t>
            </a:r>
            <a:r>
              <a:rPr lang="en-US" sz="2400" u="sng" dirty="0"/>
              <a:t>B-STEM Math</a:t>
            </a:r>
            <a:r>
              <a:rPr lang="en-US" sz="2400" dirty="0"/>
              <a:t>, Disaggregated by Ethnicity</a:t>
            </a:r>
          </a:p>
        </p:txBody>
      </p:sp>
      <p:graphicFrame>
        <p:nvGraphicFramePr>
          <p:cNvPr id="4" name="Chart 3">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3124076479"/>
              </p:ext>
            </p:extLst>
          </p:nvPr>
        </p:nvGraphicFramePr>
        <p:xfrm>
          <a:off x="-842962" y="1071563"/>
          <a:ext cx="14230350" cy="5786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378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norm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What do you see? What do you not see? What questions do you have?</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a:bodyPr>
          <a:lstStyle/>
          <a:p>
            <a:pPr algn="ct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Time to interact…</a:t>
            </a: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p:txBody>
      </p:sp>
      <p:pic>
        <p:nvPicPr>
          <p:cNvPr id="5" name="Google Shape;281;p15">
            <a:extLst>
              <a:ext uri="{FF2B5EF4-FFF2-40B4-BE49-F238E27FC236}">
                <a16:creationId xmlns:a16="http://schemas.microsoft.com/office/drawing/2014/main" id="{A3AF07A5-6116-EB42-9FAB-A921F60171DD}"/>
              </a:ext>
            </a:extLst>
          </p:cNvPr>
          <p:cNvPicPr preferRelativeResize="0"/>
          <p:nvPr/>
        </p:nvPicPr>
        <p:blipFill rotWithShape="1">
          <a:blip r:embed="rId3">
            <a:alphaModFix/>
          </a:blip>
          <a:srcRect/>
          <a:stretch/>
        </p:blipFill>
        <p:spPr>
          <a:xfrm>
            <a:off x="3256935" y="2933594"/>
            <a:ext cx="5678130" cy="3283272"/>
          </a:xfrm>
          <a:prstGeom prst="rect">
            <a:avLst/>
          </a:prstGeom>
          <a:noFill/>
          <a:ln>
            <a:noFill/>
          </a:ln>
        </p:spPr>
      </p:pic>
    </p:spTree>
    <p:extLst>
      <p:ext uri="{BB962C8B-B14F-4D97-AF65-F5344CB8AC3E}">
        <p14:creationId xmlns:p14="http://schemas.microsoft.com/office/powerpoint/2010/main" val="938149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Observations from this Data in Direct Transfer-level Placement</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fontScale="92500" lnSpcReduction="10000"/>
          </a:bodyPr>
          <a:lstStyle/>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Data from students with first English or mathematics enrollment at transfer-level from fall 2015, fall 2016, fall 2017, and fall 2018</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Access to Transfer-Level English and mathematics increased for all groups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Equity gaps in regard to access continue </a:t>
            </a:r>
            <a:r>
              <a:rPr lang="en-US">
                <a:latin typeface="Times New Roman" panose="02020603050405020304" pitchFamily="18" charset="0"/>
                <a:cs typeface="Times New Roman" panose="02020603050405020304" pitchFamily="18" charset="0"/>
              </a:rPr>
              <a:t>to persist</a:t>
            </a:r>
            <a:endParaRPr lang="en-US"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Throughput numbers have increased</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Success numbers have increased</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Equity gaps in regard to success are widening</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Success rates have decreased from fall 2015 to fall 2018</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English: 2 percentage points</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SLAM: 6 percentage points</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B-STEM: 6 percentage points </a:t>
            </a: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State-wide data vs Local data</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a:bodyPr>
          <a:lstStyle/>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California Community Colleges Chancellor’s Office Data Mart: </a:t>
            </a:r>
            <a:r>
              <a:rPr lang="en-US" dirty="0">
                <a:latin typeface="Times New Roman" panose="02020603050405020304" pitchFamily="18" charset="0"/>
                <a:cs typeface="Times New Roman" panose="02020603050405020304" pitchFamily="18" charset="0"/>
                <a:hlinkClick r:id="rId3"/>
              </a:rPr>
              <a:t>https://datamart.cccco.edu/DataMart.aspx</a:t>
            </a:r>
            <a:endParaRPr lang="en-US"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Local Research Offices – do you know who to contact?</a:t>
            </a: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800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a:xfrm>
            <a:off x="838200" y="365126"/>
            <a:ext cx="10515600" cy="1231696"/>
          </a:xfrm>
        </p:spPr>
        <p:txBody>
          <a:bodyPr>
            <a:normAutofit fontScale="90000"/>
          </a:bodyPr>
          <a:lstStyle/>
          <a:p>
            <a:pPr algn="ctr"/>
            <a:r>
              <a:rPr lang="en-US" sz="4200" b="1" dirty="0">
                <a:solidFill>
                  <a:srgbClr val="0070C0"/>
                </a:solidFill>
                <a:latin typeface="Times New Roman" panose="02020603050405020304" pitchFamily="18" charset="0"/>
                <a:cs typeface="Times New Roman" panose="02020603050405020304" pitchFamily="18" charset="0"/>
              </a:rPr>
              <a:t>Next Steps for Data Collection and Analyses…Locally</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596821"/>
            <a:ext cx="10515600" cy="4855394"/>
          </a:xfrm>
        </p:spPr>
        <p:txBody>
          <a:bodyPr>
            <a:normAutofit fontScale="77500" lnSpcReduction="20000"/>
          </a:bodyPr>
          <a:lstStyle/>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Begin collecting data now – quantitative and qualitative; work with researchers; survey students in your classes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Data on full implementation will not be available until after the end of the fall 2019 term</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Evaluate local placement guidelines/rules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Evaluate support structures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Talk to your students about their placement – those that withdraw before census, after census; those that succeed, those that do not </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Rely on faculty: discipline, counselors, others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Assess AB 705 implementation alignment with Guided Pathways framework</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Assess math and ESL pathways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Faculty and Researchers working together…</a:t>
            </a:r>
            <a:r>
              <a:rPr lang="en-US" i="1" dirty="0">
                <a:latin typeface="Times New Roman" panose="02020603050405020304" pitchFamily="18" charset="0"/>
                <a:cs typeface="Times New Roman" panose="02020603050405020304" pitchFamily="18" charset="0"/>
              </a:rPr>
              <a:t>AB 705 Research and Analysis Ideas for Collaboration between Researchers and Faculty</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3"/>
              </a:rPr>
              <a:t>https://rpgroup.org/Portals/0/Documents/Projects/MultipleMeasures/Publications/AB705_Faculty_IR_Collaboration_FINAL.pdf?ver=2019-08-26-191218-853</a:t>
            </a: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3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norm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AB705 Implementation is an Iterative Process</a:t>
            </a:r>
          </a:p>
        </p:txBody>
      </p:sp>
      <p:graphicFrame>
        <p:nvGraphicFramePr>
          <p:cNvPr id="16" name="Content Placeholder 15">
            <a:extLst>
              <a:ext uri="{FF2B5EF4-FFF2-40B4-BE49-F238E27FC236}">
                <a16:creationId xmlns:a16="http://schemas.microsoft.com/office/drawing/2014/main" id="{84187BD9-FEAB-A24E-B74D-FDD0244091EF}"/>
              </a:ext>
            </a:extLst>
          </p:cNvPr>
          <p:cNvGraphicFramePr>
            <a:graphicFrameLocks noGrp="1"/>
          </p:cNvGraphicFramePr>
          <p:nvPr>
            <p:ph idx="1"/>
            <p:extLst>
              <p:ext uri="{D42A27DB-BD31-4B8C-83A1-F6EECF244321}">
                <p14:modId xmlns:p14="http://schemas.microsoft.com/office/powerpoint/2010/main" val="993264851"/>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42885353"/>
                    </a:ext>
                  </a:extLst>
                </a:gridCol>
                <a:gridCol w="5257800">
                  <a:extLst>
                    <a:ext uri="{9D8B030D-6E8A-4147-A177-3AD203B41FA5}">
                      <a16:colId xmlns:a16="http://schemas.microsoft.com/office/drawing/2014/main" val="880703936"/>
                    </a:ext>
                  </a:extLst>
                </a:gridCol>
              </a:tblGrid>
              <a:tr h="370840">
                <a:tc>
                  <a:txBody>
                    <a:bodyPr/>
                    <a:lstStyle/>
                    <a:p>
                      <a:r>
                        <a:rPr lang="en-US" dirty="0">
                          <a:latin typeface="Times New Roman" panose="02020603050405020304" pitchFamily="18" charset="0"/>
                          <a:cs typeface="Times New Roman" panose="02020603050405020304" pitchFamily="18" charset="0"/>
                        </a:rPr>
                        <a:t>Data to Consider</a:t>
                      </a:r>
                    </a:p>
                  </a:txBody>
                  <a:tcPr/>
                </a:tc>
                <a:tc>
                  <a:txBody>
                    <a:bodyPr/>
                    <a:lstStyle/>
                    <a:p>
                      <a:r>
                        <a:rPr lang="en-US" dirty="0">
                          <a:latin typeface="Times New Roman" panose="02020603050405020304" pitchFamily="18" charset="0"/>
                          <a:cs typeface="Times New Roman" panose="02020603050405020304" pitchFamily="18" charset="0"/>
                        </a:rPr>
                        <a:t>Availability Date</a:t>
                      </a:r>
                    </a:p>
                  </a:txBody>
                  <a:tcPr/>
                </a:tc>
                <a:extLst>
                  <a:ext uri="{0D108BD9-81ED-4DB2-BD59-A6C34878D82A}">
                    <a16:rowId xmlns:a16="http://schemas.microsoft.com/office/drawing/2014/main" val="3630601773"/>
                  </a:ext>
                </a:extLst>
              </a:tr>
              <a:tr h="370840">
                <a:tc>
                  <a:txBody>
                    <a:bodyPr/>
                    <a:lstStyle/>
                    <a:p>
                      <a:r>
                        <a:rPr lang="en-US" dirty="0">
                          <a:latin typeface="Times New Roman" panose="02020603050405020304" pitchFamily="18" charset="0"/>
                          <a:cs typeface="Times New Roman" panose="02020603050405020304" pitchFamily="18" charset="0"/>
                        </a:rPr>
                        <a:t>Total Enrollment in English and Math </a:t>
                      </a:r>
                    </a:p>
                  </a:txBody>
                  <a:tcPr/>
                </a:tc>
                <a:tc>
                  <a:txBody>
                    <a:bodyPr/>
                    <a:lstStyle/>
                    <a:p>
                      <a:r>
                        <a:rPr lang="en-US" dirty="0">
                          <a:latin typeface="Times New Roman" panose="02020603050405020304" pitchFamily="18" charset="0"/>
                          <a:cs typeface="Times New Roman" panose="02020603050405020304" pitchFamily="18" charset="0"/>
                        </a:rPr>
                        <a:t>First day of classes</a:t>
                      </a:r>
                    </a:p>
                  </a:txBody>
                  <a:tcPr/>
                </a:tc>
                <a:extLst>
                  <a:ext uri="{0D108BD9-81ED-4DB2-BD59-A6C34878D82A}">
                    <a16:rowId xmlns:a16="http://schemas.microsoft.com/office/drawing/2014/main" val="3206273763"/>
                  </a:ext>
                </a:extLst>
              </a:tr>
              <a:tr h="370840">
                <a:tc>
                  <a:txBody>
                    <a:bodyPr/>
                    <a:lstStyle/>
                    <a:p>
                      <a:r>
                        <a:rPr lang="en-US" dirty="0">
                          <a:latin typeface="Times New Roman" panose="02020603050405020304" pitchFamily="18" charset="0"/>
                          <a:cs typeface="Times New Roman" panose="02020603050405020304" pitchFamily="18" charset="0"/>
                        </a:rPr>
                        <a:t>Percent Drop Before Census</a:t>
                      </a:r>
                    </a:p>
                  </a:txBody>
                  <a:tcPr/>
                </a:tc>
                <a:tc>
                  <a:txBody>
                    <a:bodyPr/>
                    <a:lstStyle/>
                    <a:p>
                      <a:r>
                        <a:rPr lang="en-US" dirty="0">
                          <a:latin typeface="Times New Roman" panose="02020603050405020304" pitchFamily="18" charset="0"/>
                          <a:cs typeface="Times New Roman" panose="02020603050405020304" pitchFamily="18" charset="0"/>
                        </a:rPr>
                        <a:t>Census day</a:t>
                      </a:r>
                    </a:p>
                  </a:txBody>
                  <a:tcPr/>
                </a:tc>
                <a:extLst>
                  <a:ext uri="{0D108BD9-81ED-4DB2-BD59-A6C34878D82A}">
                    <a16:rowId xmlns:a16="http://schemas.microsoft.com/office/drawing/2014/main" val="404619204"/>
                  </a:ext>
                </a:extLst>
              </a:tr>
              <a:tr h="370840">
                <a:tc>
                  <a:txBody>
                    <a:bodyPr/>
                    <a:lstStyle/>
                    <a:p>
                      <a:r>
                        <a:rPr lang="en-US" dirty="0">
                          <a:latin typeface="Times New Roman" panose="02020603050405020304" pitchFamily="18" charset="0"/>
                          <a:cs typeface="Times New Roman" panose="02020603050405020304" pitchFamily="18" charset="0"/>
                        </a:rPr>
                        <a:t>Percent Withdrawal </a:t>
                      </a:r>
                    </a:p>
                  </a:txBody>
                  <a:tcPr/>
                </a:tc>
                <a:tc>
                  <a:txBody>
                    <a:bodyPr/>
                    <a:lstStyle/>
                    <a:p>
                      <a:r>
                        <a:rPr lang="en-US" dirty="0">
                          <a:latin typeface="Times New Roman" panose="02020603050405020304" pitchFamily="18" charset="0"/>
                          <a:cs typeface="Times New Roman" panose="02020603050405020304" pitchFamily="18" charset="0"/>
                        </a:rPr>
                        <a:t>Last Day to Withdraw with a W</a:t>
                      </a:r>
                    </a:p>
                  </a:txBody>
                  <a:tcPr/>
                </a:tc>
                <a:extLst>
                  <a:ext uri="{0D108BD9-81ED-4DB2-BD59-A6C34878D82A}">
                    <a16:rowId xmlns:a16="http://schemas.microsoft.com/office/drawing/2014/main" val="1183442542"/>
                  </a:ext>
                </a:extLst>
              </a:tr>
              <a:tr h="370840">
                <a:tc>
                  <a:txBody>
                    <a:bodyPr/>
                    <a:lstStyle/>
                    <a:p>
                      <a:r>
                        <a:rPr lang="en-US" dirty="0">
                          <a:latin typeface="Times New Roman" panose="02020603050405020304" pitchFamily="18" charset="0"/>
                          <a:cs typeface="Times New Roman" panose="02020603050405020304" pitchFamily="18" charset="0"/>
                        </a:rPr>
                        <a:t>Completion Rate (A, B, C, P)</a:t>
                      </a:r>
                    </a:p>
                  </a:txBody>
                  <a:tcPr/>
                </a:tc>
                <a:tc>
                  <a:txBody>
                    <a:bodyPr/>
                    <a:lstStyle/>
                    <a:p>
                      <a:r>
                        <a:rPr lang="en-US" dirty="0">
                          <a:latin typeface="Times New Roman" panose="02020603050405020304" pitchFamily="18" charset="0"/>
                          <a:cs typeface="Times New Roman" panose="02020603050405020304" pitchFamily="18" charset="0"/>
                        </a:rPr>
                        <a:t>Grade Submission Deadline</a:t>
                      </a:r>
                    </a:p>
                  </a:txBody>
                  <a:tcPr/>
                </a:tc>
                <a:extLst>
                  <a:ext uri="{0D108BD9-81ED-4DB2-BD59-A6C34878D82A}">
                    <a16:rowId xmlns:a16="http://schemas.microsoft.com/office/drawing/2014/main" val="2329921799"/>
                  </a:ext>
                </a:extLst>
              </a:tr>
              <a:tr h="370840">
                <a:tc>
                  <a:txBody>
                    <a:bodyPr/>
                    <a:lstStyle/>
                    <a:p>
                      <a:r>
                        <a:rPr lang="en-US" dirty="0">
                          <a:latin typeface="Times New Roman" panose="02020603050405020304" pitchFamily="18" charset="0"/>
                          <a:cs typeface="Times New Roman" panose="02020603050405020304" pitchFamily="18" charset="0"/>
                        </a:rPr>
                        <a:t>Retention Rate</a:t>
                      </a:r>
                    </a:p>
                  </a:txBody>
                  <a:tcPr/>
                </a:tc>
                <a:tc>
                  <a:txBody>
                    <a:bodyPr/>
                    <a:lstStyle/>
                    <a:p>
                      <a:r>
                        <a:rPr lang="en-US" dirty="0">
                          <a:latin typeface="Times New Roman" panose="02020603050405020304" pitchFamily="18" charset="0"/>
                          <a:cs typeface="Times New Roman" panose="02020603050405020304" pitchFamily="18" charset="0"/>
                        </a:rPr>
                        <a:t>Last Day to Withdraw with a W</a:t>
                      </a:r>
                    </a:p>
                  </a:txBody>
                  <a:tcPr/>
                </a:tc>
                <a:extLst>
                  <a:ext uri="{0D108BD9-81ED-4DB2-BD59-A6C34878D82A}">
                    <a16:rowId xmlns:a16="http://schemas.microsoft.com/office/drawing/2014/main" val="2483153640"/>
                  </a:ext>
                </a:extLst>
              </a:tr>
              <a:tr h="370840">
                <a:tc>
                  <a:txBody>
                    <a:bodyPr/>
                    <a:lstStyle/>
                    <a:p>
                      <a:r>
                        <a:rPr lang="en-US" dirty="0">
                          <a:latin typeface="Times New Roman" panose="02020603050405020304" pitchFamily="18" charset="0"/>
                          <a:cs typeface="Times New Roman" panose="02020603050405020304" pitchFamily="18" charset="0"/>
                        </a:rPr>
                        <a:t>Enrollment in Optional Late Start Concurrent Support</a:t>
                      </a:r>
                    </a:p>
                  </a:txBody>
                  <a:tcPr/>
                </a:tc>
                <a:tc>
                  <a:txBody>
                    <a:bodyPr/>
                    <a:lstStyle/>
                    <a:p>
                      <a:r>
                        <a:rPr lang="en-US" dirty="0">
                          <a:latin typeface="Times New Roman" panose="02020603050405020304" pitchFamily="18" charset="0"/>
                          <a:cs typeface="Times New Roman" panose="02020603050405020304" pitchFamily="18" charset="0"/>
                        </a:rPr>
                        <a:t>Census date for Late Start</a:t>
                      </a:r>
                    </a:p>
                  </a:txBody>
                  <a:tcPr/>
                </a:tc>
                <a:extLst>
                  <a:ext uri="{0D108BD9-81ED-4DB2-BD59-A6C34878D82A}">
                    <a16:rowId xmlns:a16="http://schemas.microsoft.com/office/drawing/2014/main" val="2075383108"/>
                  </a:ext>
                </a:extLst>
              </a:tr>
              <a:tr h="370840">
                <a:tc>
                  <a:txBody>
                    <a:bodyPr/>
                    <a:lstStyle/>
                    <a:p>
                      <a:r>
                        <a:rPr lang="en-US" dirty="0">
                          <a:latin typeface="Times New Roman" panose="02020603050405020304" pitchFamily="18" charset="0"/>
                          <a:cs typeface="Times New Roman" panose="02020603050405020304" pitchFamily="18" charset="0"/>
                        </a:rPr>
                        <a:t>Enrollment in Late Start One-Level Below Transfer</a:t>
                      </a:r>
                    </a:p>
                  </a:txBody>
                  <a:tcPr/>
                </a:tc>
                <a:tc>
                  <a:txBody>
                    <a:bodyPr/>
                    <a:lstStyle/>
                    <a:p>
                      <a:r>
                        <a:rPr lang="en-US" dirty="0">
                          <a:latin typeface="Times New Roman" panose="02020603050405020304" pitchFamily="18" charset="0"/>
                          <a:cs typeface="Times New Roman" panose="02020603050405020304" pitchFamily="18" charset="0"/>
                        </a:rPr>
                        <a:t>Census date for Late Start</a:t>
                      </a:r>
                    </a:p>
                  </a:txBody>
                  <a:tcPr/>
                </a:tc>
                <a:extLst>
                  <a:ext uri="{0D108BD9-81ED-4DB2-BD59-A6C34878D82A}">
                    <a16:rowId xmlns:a16="http://schemas.microsoft.com/office/drawing/2014/main" val="1325686792"/>
                  </a:ext>
                </a:extLst>
              </a:tr>
              <a:tr h="370840">
                <a:tc>
                  <a:txBody>
                    <a:bodyPr/>
                    <a:lstStyle/>
                    <a:p>
                      <a:r>
                        <a:rPr lang="en-US" dirty="0">
                          <a:latin typeface="Times New Roman" panose="02020603050405020304" pitchFamily="18" charset="0"/>
                          <a:cs typeface="Times New Roman" panose="02020603050405020304" pitchFamily="18" charset="0"/>
                        </a:rPr>
                        <a:t>Utilization of Tutoring</a:t>
                      </a:r>
                    </a:p>
                  </a:txBody>
                  <a:tcPr/>
                </a:tc>
                <a:tc>
                  <a:txBody>
                    <a:bodyPr/>
                    <a:lstStyle/>
                    <a:p>
                      <a:r>
                        <a:rPr lang="en-US" dirty="0">
                          <a:latin typeface="Times New Roman" panose="02020603050405020304" pitchFamily="18" charset="0"/>
                          <a:cs typeface="Times New Roman" panose="02020603050405020304" pitchFamily="18" charset="0"/>
                        </a:rPr>
                        <a:t>Track throughout the term</a:t>
                      </a:r>
                    </a:p>
                  </a:txBody>
                  <a:tcPr/>
                </a:tc>
                <a:extLst>
                  <a:ext uri="{0D108BD9-81ED-4DB2-BD59-A6C34878D82A}">
                    <a16:rowId xmlns:a16="http://schemas.microsoft.com/office/drawing/2014/main" val="1572180738"/>
                  </a:ext>
                </a:extLst>
              </a:tr>
              <a:tr h="370840">
                <a:tc>
                  <a:txBody>
                    <a:bodyPr/>
                    <a:lstStyle/>
                    <a:p>
                      <a:r>
                        <a:rPr lang="en-US" dirty="0">
                          <a:latin typeface="Times New Roman" panose="02020603050405020304" pitchFamily="18" charset="0"/>
                          <a:cs typeface="Times New Roman" panose="02020603050405020304" pitchFamily="18" charset="0"/>
                        </a:rPr>
                        <a:t>Utilization of Supplemental Instruction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Track throughout the term</a:t>
                      </a:r>
                    </a:p>
                  </a:txBody>
                  <a:tcPr/>
                </a:tc>
                <a:extLst>
                  <a:ext uri="{0D108BD9-81ED-4DB2-BD59-A6C34878D82A}">
                    <a16:rowId xmlns:a16="http://schemas.microsoft.com/office/drawing/2014/main" val="265583168"/>
                  </a:ext>
                </a:extLst>
              </a:tr>
              <a:tr h="370840">
                <a:tc>
                  <a:txBody>
                    <a:bodyPr/>
                    <a:lstStyle/>
                    <a:p>
                      <a:r>
                        <a:rPr lang="en-US" dirty="0">
                          <a:latin typeface="Times New Roman" panose="02020603050405020304" pitchFamily="18" charset="0"/>
                          <a:cs typeface="Times New Roman" panose="02020603050405020304" pitchFamily="18" charset="0"/>
                        </a:rPr>
                        <a:t>Utilization of Specialized Support Programs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Track throughout the term</a:t>
                      </a:r>
                    </a:p>
                  </a:txBody>
                  <a:tcPr/>
                </a:tc>
                <a:extLst>
                  <a:ext uri="{0D108BD9-81ED-4DB2-BD59-A6C34878D82A}">
                    <a16:rowId xmlns:a16="http://schemas.microsoft.com/office/drawing/2014/main" val="870379190"/>
                  </a:ext>
                </a:extLst>
              </a:tr>
              <a:tr h="370840">
                <a:tc>
                  <a:txBody>
                    <a:bodyPr/>
                    <a:lstStyle/>
                    <a:p>
                      <a:r>
                        <a:rPr lang="en-US" dirty="0">
                          <a:latin typeface="Times New Roman" panose="02020603050405020304" pitchFamily="18" charset="0"/>
                          <a:cs typeface="Times New Roman" panose="02020603050405020304" pitchFamily="18" charset="0"/>
                        </a:rPr>
                        <a:t>Other?</a:t>
                      </a: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98173082"/>
                  </a:ext>
                </a:extLst>
              </a:tr>
            </a:tbl>
          </a:graphicData>
        </a:graphic>
      </p:graphicFrame>
    </p:spTree>
    <p:extLst>
      <p:ext uri="{BB962C8B-B14F-4D97-AF65-F5344CB8AC3E}">
        <p14:creationId xmlns:p14="http://schemas.microsoft.com/office/powerpoint/2010/main" val="406814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571625"/>
            <a:ext cx="10515600" cy="5109394"/>
          </a:xfrm>
        </p:spPr>
        <p:txBody>
          <a:bodyPr>
            <a:normAutofit fontScale="92500" lnSpcReduction="20000"/>
          </a:bodyPr>
          <a:lstStyle/>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ASCCC and the RP Group</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Partnership </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Collaboration among faculty, researchers, and others</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Guided Pathways and AB 705</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Looking at Data</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Some recent reports</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What to look for</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What to look out for</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Some actual data – activity</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Observations</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English</a:t>
            </a:r>
          </a:p>
          <a:p>
            <a:pPr lvl="1">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Mathematics/Quantitative Reasoning</a:t>
            </a:r>
          </a:p>
          <a:p>
            <a:pPr>
              <a:lnSpc>
                <a:spcPct val="120000"/>
              </a:lnSpc>
              <a:spcBef>
                <a:spcPts val="0"/>
              </a:spcBef>
              <a:buClr>
                <a:srgbClr val="C00000"/>
              </a:buClr>
            </a:pPr>
            <a:r>
              <a:rPr lang="en-US" dirty="0">
                <a:latin typeface="Times New Roman" panose="02020603050405020304" pitchFamily="18" charset="0"/>
                <a:cs typeface="Times New Roman" panose="02020603050405020304" pitchFamily="18" charset="0"/>
              </a:rPr>
              <a:t>Next Steps</a:t>
            </a:r>
          </a:p>
          <a:p>
            <a:pPr>
              <a:lnSpc>
                <a:spcPct val="120000"/>
              </a:lnSpc>
              <a:spcBef>
                <a:spcPts val="0"/>
              </a:spcBef>
              <a:buClr>
                <a:srgbClr val="C00000"/>
              </a:buClr>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B54710-66AF-C04F-92ED-6D1E1FF4A7A2}"/>
              </a:ext>
            </a:extLst>
          </p:cNvPr>
          <p:cNvPicPr>
            <a:picLocks noChangeAspect="1"/>
          </p:cNvPicPr>
          <p:nvPr/>
        </p:nvPicPr>
        <p:blipFill>
          <a:blip r:embed="rId3"/>
          <a:stretch>
            <a:fillRect/>
          </a:stretch>
        </p:blipFill>
        <p:spPr>
          <a:xfrm>
            <a:off x="6762749" y="3171208"/>
            <a:ext cx="3924301" cy="2269154"/>
          </a:xfrm>
          <a:prstGeom prst="rect">
            <a:avLst/>
          </a:prstGeom>
        </p:spPr>
      </p:pic>
    </p:spTree>
    <p:extLst>
      <p:ext uri="{BB962C8B-B14F-4D97-AF65-F5344CB8AC3E}">
        <p14:creationId xmlns:p14="http://schemas.microsoft.com/office/powerpoint/2010/main" val="24597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What are </a:t>
            </a:r>
            <a:r>
              <a:rPr lang="en-US" b="1" dirty="0">
                <a:solidFill>
                  <a:srgbClr val="C00000"/>
                </a:solidFill>
                <a:latin typeface="Times New Roman" panose="02020603050405020304" pitchFamily="18" charset="0"/>
                <a:cs typeface="Times New Roman" panose="02020603050405020304" pitchFamily="18" charset="0"/>
              </a:rPr>
              <a:t>your</a:t>
            </a:r>
            <a:r>
              <a:rPr lang="en-US" b="1" dirty="0">
                <a:solidFill>
                  <a:srgbClr val="0070C0"/>
                </a:solidFill>
                <a:latin typeface="Times New Roman" panose="02020603050405020304" pitchFamily="18" charset="0"/>
                <a:cs typeface="Times New Roman" panose="02020603050405020304" pitchFamily="18" charset="0"/>
              </a:rPr>
              <a:t> next steps?</a:t>
            </a:r>
          </a:p>
        </p:txBody>
      </p:sp>
      <p:pic>
        <p:nvPicPr>
          <p:cNvPr id="7" name="Content Placeholder 6">
            <a:extLst>
              <a:ext uri="{FF2B5EF4-FFF2-40B4-BE49-F238E27FC236}">
                <a16:creationId xmlns:a16="http://schemas.microsoft.com/office/drawing/2014/main" id="{E512EEFC-7F15-754C-B165-324DEAFFA5F2}"/>
              </a:ext>
            </a:extLst>
          </p:cNvPr>
          <p:cNvPicPr>
            <a:picLocks noGrp="1" noChangeAspect="1"/>
          </p:cNvPicPr>
          <p:nvPr>
            <p:ph idx="1"/>
          </p:nvPr>
        </p:nvPicPr>
        <p:blipFill>
          <a:blip r:embed="rId3"/>
          <a:stretch>
            <a:fillRect/>
          </a:stretch>
        </p:blipFill>
        <p:spPr>
          <a:xfrm>
            <a:off x="7369076" y="1990073"/>
            <a:ext cx="3984724" cy="2996265"/>
          </a:xfrm>
        </p:spPr>
      </p:pic>
      <p:pic>
        <p:nvPicPr>
          <p:cNvPr id="8" name="Picture 7">
            <a:extLst>
              <a:ext uri="{FF2B5EF4-FFF2-40B4-BE49-F238E27FC236}">
                <a16:creationId xmlns:a16="http://schemas.microsoft.com/office/drawing/2014/main" id="{D827DF8B-E704-3148-9FF4-A12B1CB22788}"/>
              </a:ext>
            </a:extLst>
          </p:cNvPr>
          <p:cNvPicPr>
            <a:picLocks noChangeAspect="1"/>
          </p:cNvPicPr>
          <p:nvPr/>
        </p:nvPicPr>
        <p:blipFill>
          <a:blip r:embed="rId4"/>
          <a:stretch>
            <a:fillRect/>
          </a:stretch>
        </p:blipFill>
        <p:spPr>
          <a:xfrm>
            <a:off x="2217404" y="3825670"/>
            <a:ext cx="4397708" cy="2525711"/>
          </a:xfrm>
          <a:prstGeom prst="rect">
            <a:avLst/>
          </a:prstGeom>
        </p:spPr>
      </p:pic>
      <p:sp>
        <p:nvSpPr>
          <p:cNvPr id="5" name="Rectangle 4">
            <a:extLst>
              <a:ext uri="{FF2B5EF4-FFF2-40B4-BE49-F238E27FC236}">
                <a16:creationId xmlns:a16="http://schemas.microsoft.com/office/drawing/2014/main" id="{A37D5690-8BB8-344A-86FE-C97E6AF0B10C}"/>
              </a:ext>
            </a:extLst>
          </p:cNvPr>
          <p:cNvSpPr/>
          <p:nvPr/>
        </p:nvSpPr>
        <p:spPr>
          <a:xfrm>
            <a:off x="1273076" y="1690688"/>
            <a:ext cx="6096000" cy="1826462"/>
          </a:xfrm>
          <a:prstGeom prst="rect">
            <a:avLst/>
          </a:prstGeom>
        </p:spPr>
        <p:txBody>
          <a:bodyPr>
            <a:spAutoFit/>
          </a:bodyPr>
          <a:lstStyle/>
          <a:p>
            <a:pPr marL="285750" indent="-285750">
              <a:lnSpc>
                <a:spcPct val="120000"/>
              </a:lnSpc>
              <a:spcBef>
                <a:spcPts val="0"/>
              </a:spcBef>
              <a:buClr>
                <a:srgbClr val="C0000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Collaboration</a:t>
            </a:r>
          </a:p>
          <a:p>
            <a:pPr marL="285750" indent="-285750">
              <a:lnSpc>
                <a:spcPct val="120000"/>
              </a:lnSpc>
              <a:spcBef>
                <a:spcPts val="0"/>
              </a:spcBef>
              <a:buClr>
                <a:srgbClr val="C0000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Areas to celebrate</a:t>
            </a:r>
          </a:p>
          <a:p>
            <a:pPr marL="285750" indent="-285750">
              <a:lnSpc>
                <a:spcPct val="120000"/>
              </a:lnSpc>
              <a:spcBef>
                <a:spcPts val="0"/>
              </a:spcBef>
              <a:buClr>
                <a:srgbClr val="C0000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Areas for improvement</a:t>
            </a:r>
          </a:p>
          <a:p>
            <a:pPr marL="285750" indent="-285750">
              <a:lnSpc>
                <a:spcPct val="120000"/>
              </a:lnSpc>
              <a:spcBef>
                <a:spcPts val="0"/>
              </a:spcBef>
              <a:buClr>
                <a:srgbClr val="C0000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125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Thank you!</a:t>
            </a:r>
          </a:p>
        </p:txBody>
      </p:sp>
      <p:pic>
        <p:nvPicPr>
          <p:cNvPr id="4" name="Content Placeholder 3">
            <a:extLst>
              <a:ext uri="{FF2B5EF4-FFF2-40B4-BE49-F238E27FC236}">
                <a16:creationId xmlns:a16="http://schemas.microsoft.com/office/drawing/2014/main" id="{962A3C61-ED61-DC4D-AD06-6A0BDC9ECFEA}"/>
              </a:ext>
            </a:extLst>
          </p:cNvPr>
          <p:cNvPicPr>
            <a:picLocks noGrp="1" noChangeAspect="1"/>
          </p:cNvPicPr>
          <p:nvPr>
            <p:ph idx="1"/>
          </p:nvPr>
        </p:nvPicPr>
        <p:blipFill>
          <a:blip r:embed="rId2"/>
          <a:stretch>
            <a:fillRect/>
          </a:stretch>
        </p:blipFill>
        <p:spPr>
          <a:xfrm>
            <a:off x="2124796" y="2625213"/>
            <a:ext cx="7942408" cy="2449897"/>
          </a:xfrm>
        </p:spPr>
      </p:pic>
    </p:spTree>
    <p:extLst>
      <p:ext uri="{BB962C8B-B14F-4D97-AF65-F5344CB8AC3E}">
        <p14:creationId xmlns:p14="http://schemas.microsoft.com/office/powerpoint/2010/main" val="109655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ASCCC and the RP Group</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a:bodyPr>
          <a:lstStyle/>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ASCCC – Academic Senate for California Community College</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RP Group – Research and Planning Group</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Partnership between ASCCC and RP Group</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Collaboration among faculty, researchers, and others</a:t>
            </a: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p:txBody>
      </p:sp>
      <p:pic>
        <p:nvPicPr>
          <p:cNvPr id="4" name="Google Shape;179;p25">
            <a:extLst>
              <a:ext uri="{FF2B5EF4-FFF2-40B4-BE49-F238E27FC236}">
                <a16:creationId xmlns:a16="http://schemas.microsoft.com/office/drawing/2014/main" id="{1495DCBF-32B4-CE4D-9E82-A79B95B3F325}"/>
              </a:ext>
            </a:extLst>
          </p:cNvPr>
          <p:cNvPicPr preferRelativeResize="0"/>
          <p:nvPr/>
        </p:nvPicPr>
        <p:blipFill rotWithShape="1">
          <a:blip r:embed="rId3">
            <a:alphaModFix/>
          </a:blip>
          <a:srcRect/>
          <a:stretch/>
        </p:blipFill>
        <p:spPr>
          <a:xfrm>
            <a:off x="2126609" y="4688669"/>
            <a:ext cx="3577450" cy="827100"/>
          </a:xfrm>
          <a:prstGeom prst="rect">
            <a:avLst/>
          </a:prstGeom>
          <a:noFill/>
          <a:ln>
            <a:noFill/>
          </a:ln>
        </p:spPr>
      </p:pic>
      <p:pic>
        <p:nvPicPr>
          <p:cNvPr id="5" name="Picture 4">
            <a:extLst>
              <a:ext uri="{FF2B5EF4-FFF2-40B4-BE49-F238E27FC236}">
                <a16:creationId xmlns:a16="http://schemas.microsoft.com/office/drawing/2014/main" id="{F50C025F-BFAB-E347-A944-9A14956391AA}"/>
              </a:ext>
            </a:extLst>
          </p:cNvPr>
          <p:cNvPicPr>
            <a:picLocks noChangeAspect="1"/>
          </p:cNvPicPr>
          <p:nvPr/>
        </p:nvPicPr>
        <p:blipFill>
          <a:blip r:embed="rId4"/>
          <a:stretch>
            <a:fillRect/>
          </a:stretch>
        </p:blipFill>
        <p:spPr>
          <a:xfrm>
            <a:off x="7273941" y="4688669"/>
            <a:ext cx="3231160" cy="1048603"/>
          </a:xfrm>
          <a:prstGeom prst="rect">
            <a:avLst/>
          </a:prstGeom>
        </p:spPr>
      </p:pic>
    </p:spTree>
    <p:extLst>
      <p:ext uri="{BB962C8B-B14F-4D97-AF65-F5344CB8AC3E}">
        <p14:creationId xmlns:p14="http://schemas.microsoft.com/office/powerpoint/2010/main" val="304371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Guided Pathways and AB 705</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a:bodyPr>
          <a:lstStyle/>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AB 705 falls under all four pillars of Guided Pathways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Designing clear “math pathways” is key</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Designing clear pathways from ESL to English is key</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Close Equity Gaps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Increase Access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Increase Throughput</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One size may not fit all</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Optimize Student Success</a:t>
            </a: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28227D66-9369-2A4A-BAD6-2FF54F9154F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143500" y="3557587"/>
            <a:ext cx="4792806" cy="2723345"/>
          </a:xfrm>
          <a:prstGeom prst="rect">
            <a:avLst/>
          </a:prstGeom>
        </p:spPr>
      </p:pic>
    </p:spTree>
    <p:extLst>
      <p:ext uri="{BB962C8B-B14F-4D97-AF65-F5344CB8AC3E}">
        <p14:creationId xmlns:p14="http://schemas.microsoft.com/office/powerpoint/2010/main" val="34356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Recent Reports</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lnSpcReduction="10000"/>
          </a:bodyPr>
          <a:lstStyle/>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RP Group/MMAP: </a:t>
            </a:r>
            <a:r>
              <a:rPr lang="en-US" sz="2400" i="1" dirty="0">
                <a:latin typeface="Times New Roman" panose="02020603050405020304" pitchFamily="18" charset="0"/>
                <a:cs typeface="Times New Roman" panose="02020603050405020304" pitchFamily="18" charset="0"/>
              </a:rPr>
              <a:t>Access, Enrollment, and Success in Transfer-Level English and Math in the California Community College System</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3"/>
              </a:rPr>
              <a:t>https://rpgroup.org/Portals/0/Documents/Projects/MultipleMeasures/Publications/AccessEnrollmentSuccess.pdf?ver=2019-10-07-074817-793</a:t>
            </a: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PPIC: </a:t>
            </a:r>
            <a:r>
              <a:rPr lang="en-US" sz="2400" i="1" dirty="0">
                <a:latin typeface="Times New Roman" panose="02020603050405020304" pitchFamily="18" charset="0"/>
                <a:cs typeface="Times New Roman" panose="02020603050405020304" pitchFamily="18" charset="0"/>
              </a:rPr>
              <a:t>What Happens when Colleges Broaden Access to Transfer-Level Courses? Evidence from California’s Community Colleges</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4"/>
              </a:rPr>
              <a:t>https://www.ppic.org/publication/what-happens-when-colleges-broaden-access-to-transfer-level-courses-evidence-from-californias-community-colleges/</a:t>
            </a: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Campaign for College Opportunity: </a:t>
            </a:r>
            <a:r>
              <a:rPr lang="en-US" sz="2400" i="1" dirty="0">
                <a:latin typeface="Times New Roman" panose="02020603050405020304" pitchFamily="18" charset="0"/>
                <a:cs typeface="Times New Roman" panose="02020603050405020304" pitchFamily="18" charset="0"/>
              </a:rPr>
              <a:t>Getting There: Are California Community Colleges Maximizing Student Completion of Transfer-Level Math and English?</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5"/>
              </a:rPr>
              <a:t>https://collegecampaign.org/portfolio/getting-there/</a:t>
            </a: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58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What to Look for</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690688"/>
            <a:ext cx="5848350" cy="4503738"/>
          </a:xfrm>
        </p:spPr>
        <p:txBody>
          <a:bodyPr>
            <a:normAutofit/>
          </a:bodyPr>
          <a:lstStyle/>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Statistical Study</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Clear descriptions of what data was collected, and how it was collected</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Data comparisons – apples to apples, oranges to oranges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Scaling of graphs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Objective analyses – considering reasonable possible conclusions</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Qualitative vs Quantitative Data</a:t>
            </a: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53150F1-BD5E-B54E-93FD-48CFC3FEA98B}"/>
              </a:ext>
            </a:extLst>
          </p:cNvPr>
          <p:cNvPicPr>
            <a:picLocks noChangeAspect="1"/>
          </p:cNvPicPr>
          <p:nvPr/>
        </p:nvPicPr>
        <p:blipFill>
          <a:blip r:embed="rId3"/>
          <a:stretch>
            <a:fillRect/>
          </a:stretch>
        </p:blipFill>
        <p:spPr>
          <a:xfrm>
            <a:off x="7673975" y="2043112"/>
            <a:ext cx="3084513" cy="2871787"/>
          </a:xfrm>
          <a:prstGeom prst="rect">
            <a:avLst/>
          </a:prstGeom>
        </p:spPr>
      </p:pic>
    </p:spTree>
    <p:extLst>
      <p:ext uri="{BB962C8B-B14F-4D97-AF65-F5344CB8AC3E}">
        <p14:creationId xmlns:p14="http://schemas.microsoft.com/office/powerpoint/2010/main" val="23712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E56-B956-4847-AEAA-3A369BB89879}"/>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What to Look out for</a:t>
            </a:r>
          </a:p>
        </p:txBody>
      </p:sp>
      <p:sp>
        <p:nvSpPr>
          <p:cNvPr id="3" name="Content Placeholder 2">
            <a:extLst>
              <a:ext uri="{FF2B5EF4-FFF2-40B4-BE49-F238E27FC236}">
                <a16:creationId xmlns:a16="http://schemas.microsoft.com/office/drawing/2014/main" id="{852B4B2F-FBED-754E-AA51-B145ABB108C5}"/>
              </a:ext>
            </a:extLst>
          </p:cNvPr>
          <p:cNvSpPr>
            <a:spLocks noGrp="1"/>
          </p:cNvSpPr>
          <p:nvPr>
            <p:ph idx="1"/>
          </p:nvPr>
        </p:nvSpPr>
        <p:spPr>
          <a:xfrm>
            <a:off x="838200" y="1825625"/>
            <a:ext cx="10515600" cy="4855394"/>
          </a:xfrm>
        </p:spPr>
        <p:txBody>
          <a:bodyPr>
            <a:normAutofit/>
          </a:bodyPr>
          <a:lstStyle/>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Biased Sampling</a:t>
            </a:r>
          </a:p>
          <a:p>
            <a:pPr lvl="1">
              <a:lnSpc>
                <a:spcPct val="120000"/>
              </a:lnSpc>
              <a:spcBef>
                <a:spcPts val="0"/>
              </a:spcBef>
              <a:buClr>
                <a:srgbClr val="C00000"/>
              </a:buClr>
            </a:pPr>
            <a:r>
              <a:rPr lang="en-US" sz="2000" dirty="0">
                <a:latin typeface="Times New Roman" panose="02020603050405020304" pitchFamily="18" charset="0"/>
                <a:cs typeface="Times New Roman" panose="02020603050405020304" pitchFamily="18" charset="0"/>
              </a:rPr>
              <a:t>Voluntary – surveys</a:t>
            </a:r>
          </a:p>
          <a:p>
            <a:pPr lvl="1">
              <a:lnSpc>
                <a:spcPct val="120000"/>
              </a:lnSpc>
              <a:spcBef>
                <a:spcPts val="0"/>
              </a:spcBef>
              <a:buClr>
                <a:srgbClr val="C00000"/>
              </a:buClr>
            </a:pPr>
            <a:r>
              <a:rPr lang="en-US" sz="2000" dirty="0">
                <a:latin typeface="Times New Roman" panose="02020603050405020304" pitchFamily="18" charset="0"/>
                <a:cs typeface="Times New Roman" panose="02020603050405020304" pitchFamily="18" charset="0"/>
              </a:rPr>
              <a:t>Convenience sample – a random sample may be difficult to obtain</a:t>
            </a:r>
          </a:p>
          <a:p>
            <a:pPr lvl="1">
              <a:lnSpc>
                <a:spcPct val="120000"/>
              </a:lnSpc>
              <a:spcBef>
                <a:spcPts val="0"/>
              </a:spcBef>
              <a:buClr>
                <a:srgbClr val="C00000"/>
              </a:buClr>
            </a:pPr>
            <a:r>
              <a:rPr lang="en-US" sz="2000" dirty="0">
                <a:latin typeface="Times New Roman" panose="02020603050405020304" pitchFamily="18" charset="0"/>
                <a:cs typeface="Times New Roman" panose="02020603050405020304" pitchFamily="18" charset="0"/>
              </a:rPr>
              <a:t>Lack of blinding – when two “treatments” are compared</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Using graphs that create an impression – next slide</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Confusing causation with correlation – next slide</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Over generalization – results of a sample extended to an entire population</a:t>
            </a:r>
          </a:p>
          <a:p>
            <a:pPr>
              <a:lnSpc>
                <a:spcPct val="120000"/>
              </a:lnSpc>
              <a:spcBef>
                <a:spcPts val="0"/>
              </a:spcBef>
              <a:buClr>
                <a:srgbClr val="C00000"/>
              </a:buClr>
            </a:pPr>
            <a:r>
              <a:rPr lang="en-US" sz="2400" dirty="0">
                <a:latin typeface="Times New Roman" panose="02020603050405020304" pitchFamily="18" charset="0"/>
                <a:cs typeface="Times New Roman" panose="02020603050405020304" pitchFamily="18" charset="0"/>
              </a:rPr>
              <a:t>Extrapolation – drawing a conclusion beyond the range of the data, in sampling it could exclude certain parts of the population</a:t>
            </a:r>
          </a:p>
          <a:p>
            <a:pPr>
              <a:lnSpc>
                <a:spcPct val="120000"/>
              </a:lnSpc>
              <a:spcBef>
                <a:spcPts val="0"/>
              </a:spcBef>
              <a:buClr>
                <a:srgbClr val="C00000"/>
              </a:buCl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44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94D9A-FF9C-1146-9303-E13592173A2B}"/>
              </a:ext>
            </a:extLst>
          </p:cNvPr>
          <p:cNvPicPr>
            <a:picLocks noChangeAspect="1"/>
          </p:cNvPicPr>
          <p:nvPr/>
        </p:nvPicPr>
        <p:blipFill>
          <a:blip r:embed="rId3"/>
          <a:stretch>
            <a:fillRect/>
          </a:stretch>
        </p:blipFill>
        <p:spPr>
          <a:xfrm>
            <a:off x="627609" y="1109273"/>
            <a:ext cx="10821068" cy="4510061"/>
          </a:xfrm>
          <a:prstGeom prst="rect">
            <a:avLst/>
          </a:prstGeom>
        </p:spPr>
      </p:pic>
    </p:spTree>
    <p:extLst>
      <p:ext uri="{BB962C8B-B14F-4D97-AF65-F5344CB8AC3E}">
        <p14:creationId xmlns:p14="http://schemas.microsoft.com/office/powerpoint/2010/main" val="3044816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3847</TotalTime>
  <Words>2217</Words>
  <Application>Microsoft Macintosh PowerPoint</Application>
  <PresentationFormat>Widescreen</PresentationFormat>
  <Paragraphs>783</Paragraphs>
  <Slides>31</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Calibri Light</vt:lpstr>
      <vt:lpstr>Cambria</vt:lpstr>
      <vt:lpstr>Source Sans Pro</vt:lpstr>
      <vt:lpstr>Times New Roman</vt:lpstr>
      <vt:lpstr>Office Theme</vt:lpstr>
      <vt:lpstr>California Community Colleges - Primary (White)</vt:lpstr>
      <vt:lpstr>Data Schmata – What Does it all Mean?</vt:lpstr>
      <vt:lpstr>Description</vt:lpstr>
      <vt:lpstr>Overview</vt:lpstr>
      <vt:lpstr>ASCCC and the RP Group</vt:lpstr>
      <vt:lpstr>Guided Pathways and AB 705</vt:lpstr>
      <vt:lpstr>Recent Reports</vt:lpstr>
      <vt:lpstr>What to Look for</vt:lpstr>
      <vt:lpstr>What to Look out for</vt:lpstr>
      <vt:lpstr>PowerPoint Presentation</vt:lpstr>
      <vt:lpstr>Correlation or Causation</vt:lpstr>
      <vt:lpstr>Some Data from the  RP Group/MMAP Paper</vt:lpstr>
      <vt:lpstr>English first enrollment in English is at transfer-level</vt:lpstr>
      <vt:lpstr>Mathematics – SLAM first enrollment in mathematics is at transfer-level </vt:lpstr>
      <vt:lpstr>Mathematics – B-STEM first enrollment in mathematics is at transfer-level </vt:lpstr>
      <vt:lpstr>English (success) </vt:lpstr>
      <vt:lpstr>Mathematics – SLAM (success)</vt:lpstr>
      <vt:lpstr>Mathematics – B-STEM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see? What do you not see? What questions do you have?</vt:lpstr>
      <vt:lpstr>Observations from this Data in Direct Transfer-level Placement</vt:lpstr>
      <vt:lpstr>State-wide data vs Local data</vt:lpstr>
      <vt:lpstr>Next Steps for Data Collection and Analyses…Locally</vt:lpstr>
      <vt:lpstr>AB705 Implementation is an Iterative Process</vt:lpstr>
      <vt:lpstr>What are your next steps?</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417</cp:revision>
  <cp:lastPrinted>2019-10-29T14:22:28Z</cp:lastPrinted>
  <dcterms:created xsi:type="dcterms:W3CDTF">2017-10-02T12:56:57Z</dcterms:created>
  <dcterms:modified xsi:type="dcterms:W3CDTF">2019-11-05T00:12:21Z</dcterms:modified>
</cp:coreProperties>
</file>