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9" r:id="rId1"/>
  </p:sldMasterIdLst>
  <p:sldIdLst>
    <p:sldId id="256" r:id="rId2"/>
    <p:sldId id="257" r:id="rId3"/>
    <p:sldId id="274" r:id="rId4"/>
    <p:sldId id="258" r:id="rId5"/>
    <p:sldId id="259" r:id="rId6"/>
    <p:sldId id="261" r:id="rId7"/>
    <p:sldId id="273" r:id="rId8"/>
    <p:sldId id="269" r:id="rId9"/>
    <p:sldId id="271" r:id="rId10"/>
    <p:sldId id="264" r:id="rId11"/>
    <p:sldId id="276" r:id="rId12"/>
    <p:sldId id="277" r:id="rId13"/>
    <p:sldId id="278" r:id="rId14"/>
    <p:sldId id="279" r:id="rId15"/>
    <p:sldId id="270" r:id="rId16"/>
    <p:sldId id="268" r:id="rId17"/>
    <p:sldId id="280" r:id="rId18"/>
    <p:sldId id="28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258"/>
    <p:restoredTop sz="95909"/>
  </p:normalViewPr>
  <p:slideViewPr>
    <p:cSldViewPr snapToGrid="0" snapToObjects="1">
      <p:cViewPr varScale="1">
        <p:scale>
          <a:sx n="108" d="100"/>
          <a:sy n="108" d="100"/>
        </p:scale>
        <p:origin x="208" y="2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18/5/colors/Iconchunking_neutralicontext_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dgm:fillClrLst>
    <dgm:linClrLst meth="repeat">
      <a:schemeClr val="lt1">
        <a:alpha val="0"/>
      </a:schemeClr>
    </dgm:linClrLst>
    <dgm:effectClrLst/>
    <dgm:txLinClrLst/>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FE256D29-C236-4B2C-90A6-23E71BE25C78}" type="doc">
      <dgm:prSet loTypeId="urn:microsoft.com/office/officeart/2018/2/layout/IconVerticalSolidList" loCatId="icon" qsTypeId="urn:microsoft.com/office/officeart/2005/8/quickstyle/simple1" qsCatId="simple" csTypeId="urn:microsoft.com/office/officeart/2018/5/colors/Iconchunking_neutralicontext_accent2_2" csCatId="accent2" phldr="1"/>
      <dgm:spPr/>
      <dgm:t>
        <a:bodyPr/>
        <a:lstStyle/>
        <a:p>
          <a:endParaRPr lang="en-US"/>
        </a:p>
      </dgm:t>
    </dgm:pt>
    <dgm:pt modelId="{F02BBED7-4E51-4B6A-A3A0-468D6DFF708E}">
      <dgm:prSet/>
      <dgm:spPr/>
      <dgm:t>
        <a:bodyPr/>
        <a:lstStyle/>
        <a:p>
          <a:r>
            <a:rPr lang="en-US"/>
            <a:t>Brief Overview - Authority for Curriculum Approvals</a:t>
          </a:r>
        </a:p>
      </dgm:t>
    </dgm:pt>
    <dgm:pt modelId="{588280F2-C859-4689-B7D2-31DE195EB4FA}" type="parTrans" cxnId="{6EB0F9A8-D552-45C3-B610-6B8A4F1C9CB0}">
      <dgm:prSet/>
      <dgm:spPr/>
      <dgm:t>
        <a:bodyPr/>
        <a:lstStyle/>
        <a:p>
          <a:endParaRPr lang="en-US"/>
        </a:p>
      </dgm:t>
    </dgm:pt>
    <dgm:pt modelId="{FD2344C4-6082-49B3-A0A6-8B9EAC8247AD}" type="sibTrans" cxnId="{6EB0F9A8-D552-45C3-B610-6B8A4F1C9CB0}">
      <dgm:prSet/>
      <dgm:spPr/>
      <dgm:t>
        <a:bodyPr/>
        <a:lstStyle/>
        <a:p>
          <a:endParaRPr lang="en-US"/>
        </a:p>
      </dgm:t>
    </dgm:pt>
    <dgm:pt modelId="{7984C8A0-7E92-4F04-BDF8-AA9A4659C786}">
      <dgm:prSet/>
      <dgm:spPr/>
      <dgm:t>
        <a:bodyPr/>
        <a:lstStyle/>
        <a:p>
          <a:r>
            <a:rPr lang="en-US"/>
            <a:t>Responsibility in Curriculum Approvals: Development and Approval Criteria</a:t>
          </a:r>
        </a:p>
      </dgm:t>
    </dgm:pt>
    <dgm:pt modelId="{012BB279-C9A5-4624-AE47-C544893F0D50}" type="parTrans" cxnId="{EC031CBF-556E-46A6-A8F8-7962918800C6}">
      <dgm:prSet/>
      <dgm:spPr/>
      <dgm:t>
        <a:bodyPr/>
        <a:lstStyle/>
        <a:p>
          <a:endParaRPr lang="en-US"/>
        </a:p>
      </dgm:t>
    </dgm:pt>
    <dgm:pt modelId="{437096C5-4196-4B56-B439-5ACC9B8870F4}" type="sibTrans" cxnId="{EC031CBF-556E-46A6-A8F8-7962918800C6}">
      <dgm:prSet/>
      <dgm:spPr/>
      <dgm:t>
        <a:bodyPr/>
        <a:lstStyle/>
        <a:p>
          <a:endParaRPr lang="en-US"/>
        </a:p>
      </dgm:t>
    </dgm:pt>
    <dgm:pt modelId="{E4ED6FE0-CC65-442E-BCED-882EE1F7EAE0}">
      <dgm:prSet/>
      <dgm:spPr/>
      <dgm:t>
        <a:bodyPr/>
        <a:lstStyle/>
        <a:p>
          <a:r>
            <a:rPr lang="en-US"/>
            <a:t>Appropriateness to Mission</a:t>
          </a:r>
        </a:p>
      </dgm:t>
    </dgm:pt>
    <dgm:pt modelId="{FB0DFEB8-EFC2-4BFE-9EE0-E230EF750345}" type="parTrans" cxnId="{1318E460-1264-4A00-A119-194E3DBEF602}">
      <dgm:prSet/>
      <dgm:spPr/>
      <dgm:t>
        <a:bodyPr/>
        <a:lstStyle/>
        <a:p>
          <a:endParaRPr lang="en-US"/>
        </a:p>
      </dgm:t>
    </dgm:pt>
    <dgm:pt modelId="{0CF725B6-D7FF-44F2-B188-27B61B9EB542}" type="sibTrans" cxnId="{1318E460-1264-4A00-A119-194E3DBEF602}">
      <dgm:prSet/>
      <dgm:spPr/>
      <dgm:t>
        <a:bodyPr/>
        <a:lstStyle/>
        <a:p>
          <a:endParaRPr lang="en-US"/>
        </a:p>
      </dgm:t>
    </dgm:pt>
    <dgm:pt modelId="{C55C4230-C5D2-4539-AEF2-1B73E19B921D}">
      <dgm:prSet/>
      <dgm:spPr/>
      <dgm:t>
        <a:bodyPr/>
        <a:lstStyle/>
        <a:p>
          <a:r>
            <a:rPr lang="en-US"/>
            <a:t>Need</a:t>
          </a:r>
        </a:p>
      </dgm:t>
    </dgm:pt>
    <dgm:pt modelId="{471D5A82-1B90-49A5-8300-75B5AFF6B144}" type="parTrans" cxnId="{A1F2B56C-C792-44B9-A120-187A688EE2A1}">
      <dgm:prSet/>
      <dgm:spPr/>
      <dgm:t>
        <a:bodyPr/>
        <a:lstStyle/>
        <a:p>
          <a:endParaRPr lang="en-US"/>
        </a:p>
      </dgm:t>
    </dgm:pt>
    <dgm:pt modelId="{6329847A-C50F-42B6-A678-12040EC8BEAA}" type="sibTrans" cxnId="{A1F2B56C-C792-44B9-A120-187A688EE2A1}">
      <dgm:prSet/>
      <dgm:spPr/>
      <dgm:t>
        <a:bodyPr/>
        <a:lstStyle/>
        <a:p>
          <a:endParaRPr lang="en-US"/>
        </a:p>
      </dgm:t>
    </dgm:pt>
    <dgm:pt modelId="{A952C3EA-DCB5-4B28-AAD9-C457E3DE853C}">
      <dgm:prSet/>
      <dgm:spPr/>
      <dgm:t>
        <a:bodyPr/>
        <a:lstStyle/>
        <a:p>
          <a:r>
            <a:rPr lang="en-US"/>
            <a:t>Curriculum Standards</a:t>
          </a:r>
        </a:p>
      </dgm:t>
    </dgm:pt>
    <dgm:pt modelId="{82C3AFE2-4DFC-4BEC-8485-D016960AF9CE}" type="parTrans" cxnId="{13702423-B8CB-4233-B3A3-C4AFE09FBC62}">
      <dgm:prSet/>
      <dgm:spPr/>
      <dgm:t>
        <a:bodyPr/>
        <a:lstStyle/>
        <a:p>
          <a:endParaRPr lang="en-US"/>
        </a:p>
      </dgm:t>
    </dgm:pt>
    <dgm:pt modelId="{EB7C00B6-B240-4519-ABEA-D7419C6D9107}" type="sibTrans" cxnId="{13702423-B8CB-4233-B3A3-C4AFE09FBC62}">
      <dgm:prSet/>
      <dgm:spPr/>
      <dgm:t>
        <a:bodyPr/>
        <a:lstStyle/>
        <a:p>
          <a:endParaRPr lang="en-US"/>
        </a:p>
      </dgm:t>
    </dgm:pt>
    <dgm:pt modelId="{8145051D-2FD4-4E02-A8B6-38A63E83F3B6}">
      <dgm:prSet/>
      <dgm:spPr/>
      <dgm:t>
        <a:bodyPr/>
        <a:lstStyle/>
        <a:p>
          <a:r>
            <a:rPr lang="en-US"/>
            <a:t>Adequate Resources</a:t>
          </a:r>
        </a:p>
      </dgm:t>
    </dgm:pt>
    <dgm:pt modelId="{48F8D4EB-8B3F-4AD1-B528-1BA2567E2988}" type="parTrans" cxnId="{71CCA689-07A7-4766-A17B-7BCBB199290C}">
      <dgm:prSet/>
      <dgm:spPr/>
      <dgm:t>
        <a:bodyPr/>
        <a:lstStyle/>
        <a:p>
          <a:endParaRPr lang="en-US"/>
        </a:p>
      </dgm:t>
    </dgm:pt>
    <dgm:pt modelId="{8E49EFD3-C555-4A65-B638-D364F64A6A10}" type="sibTrans" cxnId="{71CCA689-07A7-4766-A17B-7BCBB199290C}">
      <dgm:prSet/>
      <dgm:spPr/>
      <dgm:t>
        <a:bodyPr/>
        <a:lstStyle/>
        <a:p>
          <a:endParaRPr lang="en-US"/>
        </a:p>
      </dgm:t>
    </dgm:pt>
    <dgm:pt modelId="{D471F154-78F5-42F4-9DDB-8E4A2CB57607}">
      <dgm:prSet/>
      <dgm:spPr/>
      <dgm:t>
        <a:bodyPr/>
        <a:lstStyle/>
        <a:p>
          <a:r>
            <a:rPr lang="en-US"/>
            <a:t>Compliance </a:t>
          </a:r>
        </a:p>
      </dgm:t>
    </dgm:pt>
    <dgm:pt modelId="{224D6502-62D2-46CC-85E7-BCCFAD852155}" type="parTrans" cxnId="{D32E72A0-B922-4E13-9FE6-D624C6D94D53}">
      <dgm:prSet/>
      <dgm:spPr/>
      <dgm:t>
        <a:bodyPr/>
        <a:lstStyle/>
        <a:p>
          <a:endParaRPr lang="en-US"/>
        </a:p>
      </dgm:t>
    </dgm:pt>
    <dgm:pt modelId="{43105894-FECD-43B0-8F56-716F46B2F0A9}" type="sibTrans" cxnId="{D32E72A0-B922-4E13-9FE6-D624C6D94D53}">
      <dgm:prSet/>
      <dgm:spPr/>
      <dgm:t>
        <a:bodyPr/>
        <a:lstStyle/>
        <a:p>
          <a:endParaRPr lang="en-US"/>
        </a:p>
      </dgm:t>
    </dgm:pt>
    <dgm:pt modelId="{0CBC56A6-7CB7-423B-A4A0-BFF9EF800E06}">
      <dgm:prSet/>
      <dgm:spPr/>
      <dgm:t>
        <a:bodyPr/>
        <a:lstStyle/>
        <a:p>
          <a:r>
            <a:rPr lang="en-US"/>
            <a:t>When Authority and Desire Clash –</a:t>
          </a:r>
        </a:p>
        <a:p>
          <a:r>
            <a:rPr lang="en-US"/>
            <a:t>Discussion on Managing Proposals that Don’t Meet Criteria</a:t>
          </a:r>
        </a:p>
      </dgm:t>
    </dgm:pt>
    <dgm:pt modelId="{8EEA8E96-B9EC-4499-B385-A43905C253F2}" type="parTrans" cxnId="{9038E95A-557E-49B3-93A3-4C30BF442B50}">
      <dgm:prSet/>
      <dgm:spPr/>
      <dgm:t>
        <a:bodyPr/>
        <a:lstStyle/>
        <a:p>
          <a:endParaRPr lang="en-US"/>
        </a:p>
      </dgm:t>
    </dgm:pt>
    <dgm:pt modelId="{3F6E6D2C-07F3-4B3B-AE21-8C5DBEA3487F}" type="sibTrans" cxnId="{9038E95A-557E-49B3-93A3-4C30BF442B50}">
      <dgm:prSet/>
      <dgm:spPr/>
      <dgm:t>
        <a:bodyPr/>
        <a:lstStyle/>
        <a:p>
          <a:endParaRPr lang="en-US"/>
        </a:p>
      </dgm:t>
    </dgm:pt>
    <dgm:pt modelId="{4A3AAED3-921F-4E2C-A7B4-B125A0A79A7D}" type="pres">
      <dgm:prSet presAssocID="{FE256D29-C236-4B2C-90A6-23E71BE25C78}" presName="root" presStyleCnt="0">
        <dgm:presLayoutVars>
          <dgm:dir/>
          <dgm:resizeHandles val="exact"/>
        </dgm:presLayoutVars>
      </dgm:prSet>
      <dgm:spPr/>
    </dgm:pt>
    <dgm:pt modelId="{051D3F85-5F8F-47E6-8480-56926B27CAD6}" type="pres">
      <dgm:prSet presAssocID="{F02BBED7-4E51-4B6A-A3A0-468D6DFF708E}" presName="compNode" presStyleCnt="0"/>
      <dgm:spPr/>
    </dgm:pt>
    <dgm:pt modelId="{9830DEB6-A782-492B-AA32-738FDC888A1B}" type="pres">
      <dgm:prSet presAssocID="{F02BBED7-4E51-4B6A-A3A0-468D6DFF708E}" presName="bgRect" presStyleLbl="bgShp" presStyleIdx="0" presStyleCnt="3"/>
      <dgm:spPr/>
    </dgm:pt>
    <dgm:pt modelId="{4CC56D8E-C6A6-4275-92E8-BE51F90BF053}" type="pres">
      <dgm:prSet presAssocID="{F02BBED7-4E51-4B6A-A3A0-468D6DFF708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84C05C9D-94C5-47CB-8F9E-FD055358422A}" type="pres">
      <dgm:prSet presAssocID="{F02BBED7-4E51-4B6A-A3A0-468D6DFF708E}" presName="spaceRect" presStyleCnt="0"/>
      <dgm:spPr/>
    </dgm:pt>
    <dgm:pt modelId="{33D77091-76DB-4E0D-90C7-012C1AE3ACF6}" type="pres">
      <dgm:prSet presAssocID="{F02BBED7-4E51-4B6A-A3A0-468D6DFF708E}" presName="parTx" presStyleLbl="revTx" presStyleIdx="0" presStyleCnt="4">
        <dgm:presLayoutVars>
          <dgm:chMax val="0"/>
          <dgm:chPref val="0"/>
        </dgm:presLayoutVars>
      </dgm:prSet>
      <dgm:spPr/>
    </dgm:pt>
    <dgm:pt modelId="{F282111F-E610-4CBD-B72B-AAB3D8093D80}" type="pres">
      <dgm:prSet presAssocID="{FD2344C4-6082-49B3-A0A6-8B9EAC8247AD}" presName="sibTrans" presStyleCnt="0"/>
      <dgm:spPr/>
    </dgm:pt>
    <dgm:pt modelId="{D67C26AF-8E7A-489C-B639-E4B0B115253B}" type="pres">
      <dgm:prSet presAssocID="{7984C8A0-7E92-4F04-BDF8-AA9A4659C786}" presName="compNode" presStyleCnt="0"/>
      <dgm:spPr/>
    </dgm:pt>
    <dgm:pt modelId="{3588E4F3-6D54-4B64-B095-C0C59694039F}" type="pres">
      <dgm:prSet presAssocID="{7984C8A0-7E92-4F04-BDF8-AA9A4659C786}" presName="bgRect" presStyleLbl="bgShp" presStyleIdx="1" presStyleCnt="3" custScaleY="165693"/>
      <dgm:spPr/>
    </dgm:pt>
    <dgm:pt modelId="{95227247-E97F-4E80-9B46-944A05BD6903}" type="pres">
      <dgm:prSet presAssocID="{7984C8A0-7E92-4F04-BDF8-AA9A4659C786}"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 List"/>
        </a:ext>
      </dgm:extLst>
    </dgm:pt>
    <dgm:pt modelId="{1A99460B-E1EC-465F-BF11-B418E76641DA}" type="pres">
      <dgm:prSet presAssocID="{7984C8A0-7E92-4F04-BDF8-AA9A4659C786}" presName="spaceRect" presStyleCnt="0"/>
      <dgm:spPr/>
    </dgm:pt>
    <dgm:pt modelId="{07195F72-3C9A-4E78-B3A3-F59B8F38F197}" type="pres">
      <dgm:prSet presAssocID="{7984C8A0-7E92-4F04-BDF8-AA9A4659C786}" presName="parTx" presStyleLbl="revTx" presStyleIdx="1" presStyleCnt="4">
        <dgm:presLayoutVars>
          <dgm:chMax val="0"/>
          <dgm:chPref val="0"/>
        </dgm:presLayoutVars>
      </dgm:prSet>
      <dgm:spPr/>
    </dgm:pt>
    <dgm:pt modelId="{E66AF6AA-6546-42CE-A65E-1BF0D8F4547A}" type="pres">
      <dgm:prSet presAssocID="{7984C8A0-7E92-4F04-BDF8-AA9A4659C786}" presName="desTx" presStyleLbl="revTx" presStyleIdx="2" presStyleCnt="4">
        <dgm:presLayoutVars/>
      </dgm:prSet>
      <dgm:spPr/>
    </dgm:pt>
    <dgm:pt modelId="{9DC13BCA-864F-430F-B094-F7CE4149C43D}" type="pres">
      <dgm:prSet presAssocID="{437096C5-4196-4B56-B439-5ACC9B8870F4}" presName="sibTrans" presStyleCnt="0"/>
      <dgm:spPr/>
    </dgm:pt>
    <dgm:pt modelId="{1C4DAB64-53F7-4732-8608-E0A57497D410}" type="pres">
      <dgm:prSet presAssocID="{0CBC56A6-7CB7-423B-A4A0-BFF9EF800E06}" presName="compNode" presStyleCnt="0"/>
      <dgm:spPr/>
    </dgm:pt>
    <dgm:pt modelId="{A1A97AD4-203C-4C48-8E72-785AD26BCF73}" type="pres">
      <dgm:prSet presAssocID="{0CBC56A6-7CB7-423B-A4A0-BFF9EF800E06}" presName="bgRect" presStyleLbl="bgShp" presStyleIdx="2" presStyleCnt="3"/>
      <dgm:spPr/>
    </dgm:pt>
    <dgm:pt modelId="{6042A310-009D-462E-8D15-4B9C4EC14064}" type="pres">
      <dgm:prSet presAssocID="{0CBC56A6-7CB7-423B-A4A0-BFF9EF800E06}"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Venn Diagram"/>
        </a:ext>
      </dgm:extLst>
    </dgm:pt>
    <dgm:pt modelId="{701F5E4C-295F-41F9-AA24-74014EDAE70B}" type="pres">
      <dgm:prSet presAssocID="{0CBC56A6-7CB7-423B-A4A0-BFF9EF800E06}" presName="spaceRect" presStyleCnt="0"/>
      <dgm:spPr/>
    </dgm:pt>
    <dgm:pt modelId="{32A98D1C-7AE0-4AE9-BCF3-D42E0F501E0F}" type="pres">
      <dgm:prSet presAssocID="{0CBC56A6-7CB7-423B-A4A0-BFF9EF800E06}" presName="parTx" presStyleLbl="revTx" presStyleIdx="3" presStyleCnt="4">
        <dgm:presLayoutVars>
          <dgm:chMax val="0"/>
          <dgm:chPref val="0"/>
        </dgm:presLayoutVars>
      </dgm:prSet>
      <dgm:spPr/>
    </dgm:pt>
  </dgm:ptLst>
  <dgm:cxnLst>
    <dgm:cxn modelId="{13702423-B8CB-4233-B3A3-C4AFE09FBC62}" srcId="{7984C8A0-7E92-4F04-BDF8-AA9A4659C786}" destId="{A952C3EA-DCB5-4B28-AAD9-C457E3DE853C}" srcOrd="2" destOrd="0" parTransId="{82C3AFE2-4DFC-4BEC-8485-D016960AF9CE}" sibTransId="{EB7C00B6-B240-4519-ABEA-D7419C6D9107}"/>
    <dgm:cxn modelId="{5FB43824-812D-0C43-B412-19D560EF7B05}" type="presOf" srcId="{C55C4230-C5D2-4539-AEF2-1B73E19B921D}" destId="{E66AF6AA-6546-42CE-A65E-1BF0D8F4547A}" srcOrd="0" destOrd="1" presId="urn:microsoft.com/office/officeart/2018/2/layout/IconVerticalSolidList"/>
    <dgm:cxn modelId="{68BA8E2B-BB99-DF43-8191-DC89A587C25A}" type="presOf" srcId="{E4ED6FE0-CC65-442E-BCED-882EE1F7EAE0}" destId="{E66AF6AA-6546-42CE-A65E-1BF0D8F4547A}" srcOrd="0" destOrd="0" presId="urn:microsoft.com/office/officeart/2018/2/layout/IconVerticalSolidList"/>
    <dgm:cxn modelId="{1C6A7145-01AC-8E4B-AF2F-EB28B0D856F3}" type="presOf" srcId="{7984C8A0-7E92-4F04-BDF8-AA9A4659C786}" destId="{07195F72-3C9A-4E78-B3A3-F59B8F38F197}" srcOrd="0" destOrd="0" presId="urn:microsoft.com/office/officeart/2018/2/layout/IconVerticalSolidList"/>
    <dgm:cxn modelId="{9038E95A-557E-49B3-93A3-4C30BF442B50}" srcId="{FE256D29-C236-4B2C-90A6-23E71BE25C78}" destId="{0CBC56A6-7CB7-423B-A4A0-BFF9EF800E06}" srcOrd="2" destOrd="0" parTransId="{8EEA8E96-B9EC-4499-B385-A43905C253F2}" sibTransId="{3F6E6D2C-07F3-4B3B-AE21-8C5DBEA3487F}"/>
    <dgm:cxn modelId="{1318E460-1264-4A00-A119-194E3DBEF602}" srcId="{7984C8A0-7E92-4F04-BDF8-AA9A4659C786}" destId="{E4ED6FE0-CC65-442E-BCED-882EE1F7EAE0}" srcOrd="0" destOrd="0" parTransId="{FB0DFEB8-EFC2-4BFE-9EE0-E230EF750345}" sibTransId="{0CF725B6-D7FF-44F2-B188-27B61B9EB542}"/>
    <dgm:cxn modelId="{94009166-D091-8B45-8F72-1BF9EA7EB0CE}" type="presOf" srcId="{F02BBED7-4E51-4B6A-A3A0-468D6DFF708E}" destId="{33D77091-76DB-4E0D-90C7-012C1AE3ACF6}" srcOrd="0" destOrd="0" presId="urn:microsoft.com/office/officeart/2018/2/layout/IconVerticalSolidList"/>
    <dgm:cxn modelId="{A1F2B56C-C792-44B9-A120-187A688EE2A1}" srcId="{7984C8A0-7E92-4F04-BDF8-AA9A4659C786}" destId="{C55C4230-C5D2-4539-AEF2-1B73E19B921D}" srcOrd="1" destOrd="0" parTransId="{471D5A82-1B90-49A5-8300-75B5AFF6B144}" sibTransId="{6329847A-C50F-42B6-A678-12040EC8BEAA}"/>
    <dgm:cxn modelId="{71CCA689-07A7-4766-A17B-7BCBB199290C}" srcId="{7984C8A0-7E92-4F04-BDF8-AA9A4659C786}" destId="{8145051D-2FD4-4E02-A8B6-38A63E83F3B6}" srcOrd="3" destOrd="0" parTransId="{48F8D4EB-8B3F-4AD1-B528-1BA2567E2988}" sibTransId="{8E49EFD3-C555-4A65-B638-D364F64A6A10}"/>
    <dgm:cxn modelId="{16188D8D-CD53-0848-9B0D-22A9012B0C46}" type="presOf" srcId="{D471F154-78F5-42F4-9DDB-8E4A2CB57607}" destId="{E66AF6AA-6546-42CE-A65E-1BF0D8F4547A}" srcOrd="0" destOrd="4" presId="urn:microsoft.com/office/officeart/2018/2/layout/IconVerticalSolidList"/>
    <dgm:cxn modelId="{53C5178F-457D-344D-9414-C7167D40FE09}" type="presOf" srcId="{8145051D-2FD4-4E02-A8B6-38A63E83F3B6}" destId="{E66AF6AA-6546-42CE-A65E-1BF0D8F4547A}" srcOrd="0" destOrd="3" presId="urn:microsoft.com/office/officeart/2018/2/layout/IconVerticalSolidList"/>
    <dgm:cxn modelId="{B1A52D97-A4CF-D049-BB4A-C40464A0F3E2}" type="presOf" srcId="{0CBC56A6-7CB7-423B-A4A0-BFF9EF800E06}" destId="{32A98D1C-7AE0-4AE9-BCF3-D42E0F501E0F}" srcOrd="0" destOrd="0" presId="urn:microsoft.com/office/officeart/2018/2/layout/IconVerticalSolidList"/>
    <dgm:cxn modelId="{D32E72A0-B922-4E13-9FE6-D624C6D94D53}" srcId="{7984C8A0-7E92-4F04-BDF8-AA9A4659C786}" destId="{D471F154-78F5-42F4-9DDB-8E4A2CB57607}" srcOrd="4" destOrd="0" parTransId="{224D6502-62D2-46CC-85E7-BCCFAD852155}" sibTransId="{43105894-FECD-43B0-8F56-716F46B2F0A9}"/>
    <dgm:cxn modelId="{6EB0F9A8-D552-45C3-B610-6B8A4F1C9CB0}" srcId="{FE256D29-C236-4B2C-90A6-23E71BE25C78}" destId="{F02BBED7-4E51-4B6A-A3A0-468D6DFF708E}" srcOrd="0" destOrd="0" parTransId="{588280F2-C859-4689-B7D2-31DE195EB4FA}" sibTransId="{FD2344C4-6082-49B3-A0A6-8B9EAC8247AD}"/>
    <dgm:cxn modelId="{EC031CBF-556E-46A6-A8F8-7962918800C6}" srcId="{FE256D29-C236-4B2C-90A6-23E71BE25C78}" destId="{7984C8A0-7E92-4F04-BDF8-AA9A4659C786}" srcOrd="1" destOrd="0" parTransId="{012BB279-C9A5-4624-AE47-C544893F0D50}" sibTransId="{437096C5-4196-4B56-B439-5ACC9B8870F4}"/>
    <dgm:cxn modelId="{EA3A88DC-A21E-0941-BED7-F01FF71B20BB}" type="presOf" srcId="{A952C3EA-DCB5-4B28-AAD9-C457E3DE853C}" destId="{E66AF6AA-6546-42CE-A65E-1BF0D8F4547A}" srcOrd="0" destOrd="2" presId="urn:microsoft.com/office/officeart/2018/2/layout/IconVerticalSolidList"/>
    <dgm:cxn modelId="{6653BDEA-87E4-A342-8D7D-C6639D3537CC}" type="presOf" srcId="{FE256D29-C236-4B2C-90A6-23E71BE25C78}" destId="{4A3AAED3-921F-4E2C-A7B4-B125A0A79A7D}" srcOrd="0" destOrd="0" presId="urn:microsoft.com/office/officeart/2018/2/layout/IconVerticalSolidList"/>
    <dgm:cxn modelId="{D854BBEA-FFA0-CF44-B61B-3A9B404F13BF}" type="presParOf" srcId="{4A3AAED3-921F-4E2C-A7B4-B125A0A79A7D}" destId="{051D3F85-5F8F-47E6-8480-56926B27CAD6}" srcOrd="0" destOrd="0" presId="urn:microsoft.com/office/officeart/2018/2/layout/IconVerticalSolidList"/>
    <dgm:cxn modelId="{E8D6A28C-8F6D-B943-BF04-08F004E30E71}" type="presParOf" srcId="{051D3F85-5F8F-47E6-8480-56926B27CAD6}" destId="{9830DEB6-A782-492B-AA32-738FDC888A1B}" srcOrd="0" destOrd="0" presId="urn:microsoft.com/office/officeart/2018/2/layout/IconVerticalSolidList"/>
    <dgm:cxn modelId="{3B106036-36E2-C940-8681-0AE13D656451}" type="presParOf" srcId="{051D3F85-5F8F-47E6-8480-56926B27CAD6}" destId="{4CC56D8E-C6A6-4275-92E8-BE51F90BF053}" srcOrd="1" destOrd="0" presId="urn:microsoft.com/office/officeart/2018/2/layout/IconVerticalSolidList"/>
    <dgm:cxn modelId="{ECB6967B-51F3-8045-9D65-AF5D147B0C08}" type="presParOf" srcId="{051D3F85-5F8F-47E6-8480-56926B27CAD6}" destId="{84C05C9D-94C5-47CB-8F9E-FD055358422A}" srcOrd="2" destOrd="0" presId="urn:microsoft.com/office/officeart/2018/2/layout/IconVerticalSolidList"/>
    <dgm:cxn modelId="{BA44AFC0-E771-DA4E-9CE7-E44F43859E83}" type="presParOf" srcId="{051D3F85-5F8F-47E6-8480-56926B27CAD6}" destId="{33D77091-76DB-4E0D-90C7-012C1AE3ACF6}" srcOrd="3" destOrd="0" presId="urn:microsoft.com/office/officeart/2018/2/layout/IconVerticalSolidList"/>
    <dgm:cxn modelId="{786236A6-9078-6C44-A99A-655FF2DCA069}" type="presParOf" srcId="{4A3AAED3-921F-4E2C-A7B4-B125A0A79A7D}" destId="{F282111F-E610-4CBD-B72B-AAB3D8093D80}" srcOrd="1" destOrd="0" presId="urn:microsoft.com/office/officeart/2018/2/layout/IconVerticalSolidList"/>
    <dgm:cxn modelId="{6B7BC355-DAF0-8944-8777-14EE4DAA7604}" type="presParOf" srcId="{4A3AAED3-921F-4E2C-A7B4-B125A0A79A7D}" destId="{D67C26AF-8E7A-489C-B639-E4B0B115253B}" srcOrd="2" destOrd="0" presId="urn:microsoft.com/office/officeart/2018/2/layout/IconVerticalSolidList"/>
    <dgm:cxn modelId="{A8463BB7-5D79-FD43-A70E-72952DA80D58}" type="presParOf" srcId="{D67C26AF-8E7A-489C-B639-E4B0B115253B}" destId="{3588E4F3-6D54-4B64-B095-C0C59694039F}" srcOrd="0" destOrd="0" presId="urn:microsoft.com/office/officeart/2018/2/layout/IconVerticalSolidList"/>
    <dgm:cxn modelId="{8BEBAC93-A8AC-1544-B0E8-0BDAE3AE6892}" type="presParOf" srcId="{D67C26AF-8E7A-489C-B639-E4B0B115253B}" destId="{95227247-E97F-4E80-9B46-944A05BD6903}" srcOrd="1" destOrd="0" presId="urn:microsoft.com/office/officeart/2018/2/layout/IconVerticalSolidList"/>
    <dgm:cxn modelId="{8FD1CE28-A839-5C4A-98C2-C8B4EBED7B7B}" type="presParOf" srcId="{D67C26AF-8E7A-489C-B639-E4B0B115253B}" destId="{1A99460B-E1EC-465F-BF11-B418E76641DA}" srcOrd="2" destOrd="0" presId="urn:microsoft.com/office/officeart/2018/2/layout/IconVerticalSolidList"/>
    <dgm:cxn modelId="{B07D70BE-B3C0-C744-A1E5-10C0BE49ECB9}" type="presParOf" srcId="{D67C26AF-8E7A-489C-B639-E4B0B115253B}" destId="{07195F72-3C9A-4E78-B3A3-F59B8F38F197}" srcOrd="3" destOrd="0" presId="urn:microsoft.com/office/officeart/2018/2/layout/IconVerticalSolidList"/>
    <dgm:cxn modelId="{10787428-461E-D642-AC15-FE4AB3130DBD}" type="presParOf" srcId="{D67C26AF-8E7A-489C-B639-E4B0B115253B}" destId="{E66AF6AA-6546-42CE-A65E-1BF0D8F4547A}" srcOrd="4" destOrd="0" presId="urn:microsoft.com/office/officeart/2018/2/layout/IconVerticalSolidList"/>
    <dgm:cxn modelId="{54CD1BA3-391E-D74C-BC2B-5B101F369800}" type="presParOf" srcId="{4A3AAED3-921F-4E2C-A7B4-B125A0A79A7D}" destId="{9DC13BCA-864F-430F-B094-F7CE4149C43D}" srcOrd="3" destOrd="0" presId="urn:microsoft.com/office/officeart/2018/2/layout/IconVerticalSolidList"/>
    <dgm:cxn modelId="{440292A5-8B51-3B4B-9663-3A8DD32D9A19}" type="presParOf" srcId="{4A3AAED3-921F-4E2C-A7B4-B125A0A79A7D}" destId="{1C4DAB64-53F7-4732-8608-E0A57497D410}" srcOrd="4" destOrd="0" presId="urn:microsoft.com/office/officeart/2018/2/layout/IconVerticalSolidList"/>
    <dgm:cxn modelId="{D7617C72-7F93-0843-AEF5-B3E9F8C45FF4}" type="presParOf" srcId="{1C4DAB64-53F7-4732-8608-E0A57497D410}" destId="{A1A97AD4-203C-4C48-8E72-785AD26BCF73}" srcOrd="0" destOrd="0" presId="urn:microsoft.com/office/officeart/2018/2/layout/IconVerticalSolidList"/>
    <dgm:cxn modelId="{E2031C0E-23AA-784A-A8C4-ACEB7556FD87}" type="presParOf" srcId="{1C4DAB64-53F7-4732-8608-E0A57497D410}" destId="{6042A310-009D-462E-8D15-4B9C4EC14064}" srcOrd="1" destOrd="0" presId="urn:microsoft.com/office/officeart/2018/2/layout/IconVerticalSolidList"/>
    <dgm:cxn modelId="{152DD8EC-AB0B-AD48-B78C-145DC0C9EB42}" type="presParOf" srcId="{1C4DAB64-53F7-4732-8608-E0A57497D410}" destId="{701F5E4C-295F-41F9-AA24-74014EDAE70B}" srcOrd="2" destOrd="0" presId="urn:microsoft.com/office/officeart/2018/2/layout/IconVerticalSolidList"/>
    <dgm:cxn modelId="{8F4EBB23-1D6E-8145-92D1-6F05D6E07C67}" type="presParOf" srcId="{1C4DAB64-53F7-4732-8608-E0A57497D410}" destId="{32A98D1C-7AE0-4AE9-BCF3-D42E0F501E0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30DEB6-A782-492B-AA32-738FDC888A1B}">
      <dsp:nvSpPr>
        <dsp:cNvPr id="0" name=""/>
        <dsp:cNvSpPr/>
      </dsp:nvSpPr>
      <dsp:spPr>
        <a:xfrm>
          <a:off x="0" y="1562"/>
          <a:ext cx="10340658" cy="67001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C56D8E-C6A6-4275-92E8-BE51F90BF053}">
      <dsp:nvSpPr>
        <dsp:cNvPr id="0" name=""/>
        <dsp:cNvSpPr/>
      </dsp:nvSpPr>
      <dsp:spPr>
        <a:xfrm>
          <a:off x="202679" y="152316"/>
          <a:ext cx="368507" cy="36850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3D77091-76DB-4E0D-90C7-012C1AE3ACF6}">
      <dsp:nvSpPr>
        <dsp:cNvPr id="0" name=""/>
        <dsp:cNvSpPr/>
      </dsp:nvSpPr>
      <dsp:spPr>
        <a:xfrm>
          <a:off x="773865" y="1562"/>
          <a:ext cx="9566035" cy="6700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0910" tIns="70910" rIns="70910" bIns="70910" numCol="1" spcCol="1270" anchor="ctr" anchorCtr="0">
          <a:noAutofit/>
        </a:bodyPr>
        <a:lstStyle/>
        <a:p>
          <a:pPr marL="0" lvl="0" indent="0" algn="l" defTabSz="711200">
            <a:lnSpc>
              <a:spcPct val="90000"/>
            </a:lnSpc>
            <a:spcBef>
              <a:spcPct val="0"/>
            </a:spcBef>
            <a:spcAft>
              <a:spcPct val="35000"/>
            </a:spcAft>
            <a:buNone/>
          </a:pPr>
          <a:r>
            <a:rPr lang="en-US" sz="1600" kern="1200"/>
            <a:t>Brief Overview - Authority for Curriculum Approvals</a:t>
          </a:r>
        </a:p>
      </dsp:txBody>
      <dsp:txXfrm>
        <a:off x="773865" y="1562"/>
        <a:ext cx="9566035" cy="670013"/>
      </dsp:txXfrm>
    </dsp:sp>
    <dsp:sp modelId="{3588E4F3-6D54-4B64-B095-C0C59694039F}">
      <dsp:nvSpPr>
        <dsp:cNvPr id="0" name=""/>
        <dsp:cNvSpPr/>
      </dsp:nvSpPr>
      <dsp:spPr>
        <a:xfrm>
          <a:off x="0" y="839079"/>
          <a:ext cx="10340658" cy="111016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5227247-E97F-4E80-9B46-944A05BD6903}">
      <dsp:nvSpPr>
        <dsp:cNvPr id="0" name=""/>
        <dsp:cNvSpPr/>
      </dsp:nvSpPr>
      <dsp:spPr>
        <a:xfrm>
          <a:off x="202679" y="1209908"/>
          <a:ext cx="368507" cy="36850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7195F72-3C9A-4E78-B3A3-F59B8F38F197}">
      <dsp:nvSpPr>
        <dsp:cNvPr id="0" name=""/>
        <dsp:cNvSpPr/>
      </dsp:nvSpPr>
      <dsp:spPr>
        <a:xfrm>
          <a:off x="773865" y="1059155"/>
          <a:ext cx="4653296" cy="6700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0910" tIns="70910" rIns="70910" bIns="70910" numCol="1" spcCol="1270" anchor="ctr" anchorCtr="0">
          <a:noAutofit/>
        </a:bodyPr>
        <a:lstStyle/>
        <a:p>
          <a:pPr marL="0" lvl="0" indent="0" algn="l" defTabSz="711200">
            <a:lnSpc>
              <a:spcPct val="90000"/>
            </a:lnSpc>
            <a:spcBef>
              <a:spcPct val="0"/>
            </a:spcBef>
            <a:spcAft>
              <a:spcPct val="35000"/>
            </a:spcAft>
            <a:buNone/>
          </a:pPr>
          <a:r>
            <a:rPr lang="en-US" sz="1600" kern="1200"/>
            <a:t>Responsibility in Curriculum Approvals: Development and Approval Criteria</a:t>
          </a:r>
        </a:p>
      </dsp:txBody>
      <dsp:txXfrm>
        <a:off x="773865" y="1059155"/>
        <a:ext cx="4653296" cy="670013"/>
      </dsp:txXfrm>
    </dsp:sp>
    <dsp:sp modelId="{E66AF6AA-6546-42CE-A65E-1BF0D8F4547A}">
      <dsp:nvSpPr>
        <dsp:cNvPr id="0" name=""/>
        <dsp:cNvSpPr/>
      </dsp:nvSpPr>
      <dsp:spPr>
        <a:xfrm>
          <a:off x="5427161" y="1059155"/>
          <a:ext cx="4912739" cy="6700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0910" tIns="70910" rIns="70910" bIns="70910" numCol="1" spcCol="1270" anchor="ctr" anchorCtr="0">
          <a:noAutofit/>
        </a:bodyPr>
        <a:lstStyle/>
        <a:p>
          <a:pPr marL="0" lvl="0" indent="0" algn="l" defTabSz="488950">
            <a:lnSpc>
              <a:spcPct val="90000"/>
            </a:lnSpc>
            <a:spcBef>
              <a:spcPct val="0"/>
            </a:spcBef>
            <a:spcAft>
              <a:spcPct val="35000"/>
            </a:spcAft>
            <a:buNone/>
          </a:pPr>
          <a:r>
            <a:rPr lang="en-US" sz="1100" kern="1200"/>
            <a:t>Appropriateness to Mission</a:t>
          </a:r>
        </a:p>
        <a:p>
          <a:pPr marL="0" lvl="0" indent="0" algn="l" defTabSz="488950">
            <a:lnSpc>
              <a:spcPct val="90000"/>
            </a:lnSpc>
            <a:spcBef>
              <a:spcPct val="0"/>
            </a:spcBef>
            <a:spcAft>
              <a:spcPct val="35000"/>
            </a:spcAft>
            <a:buNone/>
          </a:pPr>
          <a:r>
            <a:rPr lang="en-US" sz="1100" kern="1200"/>
            <a:t>Need</a:t>
          </a:r>
        </a:p>
        <a:p>
          <a:pPr marL="0" lvl="0" indent="0" algn="l" defTabSz="488950">
            <a:lnSpc>
              <a:spcPct val="90000"/>
            </a:lnSpc>
            <a:spcBef>
              <a:spcPct val="0"/>
            </a:spcBef>
            <a:spcAft>
              <a:spcPct val="35000"/>
            </a:spcAft>
            <a:buNone/>
          </a:pPr>
          <a:r>
            <a:rPr lang="en-US" sz="1100" kern="1200"/>
            <a:t>Curriculum Standards</a:t>
          </a:r>
        </a:p>
        <a:p>
          <a:pPr marL="0" lvl="0" indent="0" algn="l" defTabSz="488950">
            <a:lnSpc>
              <a:spcPct val="90000"/>
            </a:lnSpc>
            <a:spcBef>
              <a:spcPct val="0"/>
            </a:spcBef>
            <a:spcAft>
              <a:spcPct val="35000"/>
            </a:spcAft>
            <a:buNone/>
          </a:pPr>
          <a:r>
            <a:rPr lang="en-US" sz="1100" kern="1200"/>
            <a:t>Adequate Resources</a:t>
          </a:r>
        </a:p>
        <a:p>
          <a:pPr marL="0" lvl="0" indent="0" algn="l" defTabSz="488950">
            <a:lnSpc>
              <a:spcPct val="90000"/>
            </a:lnSpc>
            <a:spcBef>
              <a:spcPct val="0"/>
            </a:spcBef>
            <a:spcAft>
              <a:spcPct val="35000"/>
            </a:spcAft>
            <a:buNone/>
          </a:pPr>
          <a:r>
            <a:rPr lang="en-US" sz="1100" kern="1200"/>
            <a:t>Compliance </a:t>
          </a:r>
        </a:p>
      </dsp:txBody>
      <dsp:txXfrm>
        <a:off x="5427161" y="1059155"/>
        <a:ext cx="4912739" cy="670013"/>
      </dsp:txXfrm>
    </dsp:sp>
    <dsp:sp modelId="{A1A97AD4-203C-4C48-8E72-785AD26BCF73}">
      <dsp:nvSpPr>
        <dsp:cNvPr id="0" name=""/>
        <dsp:cNvSpPr/>
      </dsp:nvSpPr>
      <dsp:spPr>
        <a:xfrm>
          <a:off x="0" y="2116748"/>
          <a:ext cx="10340658" cy="67001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42A310-009D-462E-8D15-4B9C4EC14064}">
      <dsp:nvSpPr>
        <dsp:cNvPr id="0" name=""/>
        <dsp:cNvSpPr/>
      </dsp:nvSpPr>
      <dsp:spPr>
        <a:xfrm>
          <a:off x="202679" y="2267501"/>
          <a:ext cx="368507" cy="36850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2A98D1C-7AE0-4AE9-BCF3-D42E0F501E0F}">
      <dsp:nvSpPr>
        <dsp:cNvPr id="0" name=""/>
        <dsp:cNvSpPr/>
      </dsp:nvSpPr>
      <dsp:spPr>
        <a:xfrm>
          <a:off x="773865" y="2116748"/>
          <a:ext cx="9566035" cy="6700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0910" tIns="70910" rIns="70910" bIns="70910" numCol="1" spcCol="1270" anchor="ctr" anchorCtr="0">
          <a:noAutofit/>
        </a:bodyPr>
        <a:lstStyle/>
        <a:p>
          <a:pPr marL="0" lvl="0" indent="0" algn="l" defTabSz="711200">
            <a:lnSpc>
              <a:spcPct val="90000"/>
            </a:lnSpc>
            <a:spcBef>
              <a:spcPct val="0"/>
            </a:spcBef>
            <a:spcAft>
              <a:spcPct val="35000"/>
            </a:spcAft>
            <a:buNone/>
          </a:pPr>
          <a:r>
            <a:rPr lang="en-US" sz="1600" kern="1200"/>
            <a:t>When Authority and Desire Clash –</a:t>
          </a:r>
        </a:p>
        <a:p>
          <a:pPr marL="0" lvl="0" indent="0" algn="l" defTabSz="711200">
            <a:lnSpc>
              <a:spcPct val="90000"/>
            </a:lnSpc>
            <a:spcBef>
              <a:spcPct val="0"/>
            </a:spcBef>
            <a:spcAft>
              <a:spcPct val="35000"/>
            </a:spcAft>
            <a:buNone/>
          </a:pPr>
          <a:r>
            <a:rPr lang="en-US" sz="1600" kern="1200"/>
            <a:t>Discussion on Managing Proposals that Don’t Meet Criteria</a:t>
          </a:r>
        </a:p>
      </dsp:txBody>
      <dsp:txXfrm>
        <a:off x="773865" y="2116748"/>
        <a:ext cx="9566035" cy="67001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9CE24BC1-0418-A644-A111-F19FA6F63053}" type="datetimeFigureOut">
              <a:rPr lang="en-US" smtClean="0"/>
              <a:t>10/31/19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0E7701-EB5A-1342-A7CC-E48537E465DB}" type="slidenum">
              <a:rPr lang="en-US" smtClean="0"/>
              <a:t>‹#›</a:t>
            </a:fld>
            <a:endParaRPr lang="en-US"/>
          </a:p>
        </p:txBody>
      </p:sp>
    </p:spTree>
    <p:extLst>
      <p:ext uri="{BB962C8B-B14F-4D97-AF65-F5344CB8AC3E}">
        <p14:creationId xmlns:p14="http://schemas.microsoft.com/office/powerpoint/2010/main" val="287223273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E24BC1-0418-A644-A111-F19FA6F63053}" type="datetimeFigureOut">
              <a:rPr lang="en-US" smtClean="0"/>
              <a:t>10/31/19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E7701-EB5A-1342-A7CC-E48537E465DB}" type="slidenum">
              <a:rPr lang="en-US" smtClean="0"/>
              <a:t>‹#›</a:t>
            </a:fld>
            <a:endParaRPr lang="en-US"/>
          </a:p>
        </p:txBody>
      </p:sp>
    </p:spTree>
    <p:extLst>
      <p:ext uri="{BB962C8B-B14F-4D97-AF65-F5344CB8AC3E}">
        <p14:creationId xmlns:p14="http://schemas.microsoft.com/office/powerpoint/2010/main" val="1169717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E24BC1-0418-A644-A111-F19FA6F63053}" type="datetimeFigureOut">
              <a:rPr lang="en-US" smtClean="0"/>
              <a:t>10/31/19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E7701-EB5A-1342-A7CC-E48537E465DB}" type="slidenum">
              <a:rPr lang="en-US" smtClean="0"/>
              <a:t>‹#›</a:t>
            </a:fld>
            <a:endParaRPr lang="en-US"/>
          </a:p>
        </p:txBody>
      </p:sp>
    </p:spTree>
    <p:extLst>
      <p:ext uri="{BB962C8B-B14F-4D97-AF65-F5344CB8AC3E}">
        <p14:creationId xmlns:p14="http://schemas.microsoft.com/office/powerpoint/2010/main" val="2056980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CE24BC1-0418-A644-A111-F19FA6F63053}" type="datetimeFigureOut">
              <a:rPr lang="en-US" smtClean="0"/>
              <a:t>10/31/19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0E7701-EB5A-1342-A7CC-E48537E465DB}" type="slidenum">
              <a:rPr lang="en-US" smtClean="0"/>
              <a:t>‹#›</a:t>
            </a:fld>
            <a:endParaRPr lang="en-US"/>
          </a:p>
        </p:txBody>
      </p:sp>
    </p:spTree>
    <p:extLst>
      <p:ext uri="{BB962C8B-B14F-4D97-AF65-F5344CB8AC3E}">
        <p14:creationId xmlns:p14="http://schemas.microsoft.com/office/powerpoint/2010/main" val="683263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9CE24BC1-0418-A644-A111-F19FA6F63053}" type="datetimeFigureOut">
              <a:rPr lang="en-US" smtClean="0"/>
              <a:t>10/31/19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0E7701-EB5A-1342-A7CC-E48537E465DB}" type="slidenum">
              <a:rPr lang="en-US" smtClean="0"/>
              <a:t>‹#›</a:t>
            </a:fld>
            <a:endParaRPr lang="en-US"/>
          </a:p>
        </p:txBody>
      </p:sp>
    </p:spTree>
    <p:extLst>
      <p:ext uri="{BB962C8B-B14F-4D97-AF65-F5344CB8AC3E}">
        <p14:creationId xmlns:p14="http://schemas.microsoft.com/office/powerpoint/2010/main" val="250775559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9CE24BC1-0418-A644-A111-F19FA6F63053}" type="datetimeFigureOut">
              <a:rPr lang="en-US" smtClean="0"/>
              <a:t>10/31/19</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1A0E7701-EB5A-1342-A7CC-E48537E465DB}" type="slidenum">
              <a:rPr lang="en-US" smtClean="0"/>
              <a:t>‹#›</a:t>
            </a:fld>
            <a:endParaRPr lang="en-US"/>
          </a:p>
        </p:txBody>
      </p:sp>
    </p:spTree>
    <p:extLst>
      <p:ext uri="{BB962C8B-B14F-4D97-AF65-F5344CB8AC3E}">
        <p14:creationId xmlns:p14="http://schemas.microsoft.com/office/powerpoint/2010/main" val="3458223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9CE24BC1-0418-A644-A111-F19FA6F63053}" type="datetimeFigureOut">
              <a:rPr lang="en-US" smtClean="0"/>
              <a:t>10/31/19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0E7701-EB5A-1342-A7CC-E48537E465DB}"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718248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CE24BC1-0418-A644-A111-F19FA6F63053}" type="datetimeFigureOut">
              <a:rPr lang="en-US" smtClean="0"/>
              <a:t>10/31/19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0E7701-EB5A-1342-A7CC-E48537E465DB}" type="slidenum">
              <a:rPr lang="en-US" smtClean="0"/>
              <a:t>‹#›</a:t>
            </a:fld>
            <a:endParaRPr lang="en-US"/>
          </a:p>
        </p:txBody>
      </p:sp>
    </p:spTree>
    <p:extLst>
      <p:ext uri="{BB962C8B-B14F-4D97-AF65-F5344CB8AC3E}">
        <p14:creationId xmlns:p14="http://schemas.microsoft.com/office/powerpoint/2010/main" val="512760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E24BC1-0418-A644-A111-F19FA6F63053}" type="datetimeFigureOut">
              <a:rPr lang="en-US" smtClean="0"/>
              <a:t>10/31/19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0E7701-EB5A-1342-A7CC-E48537E465DB}" type="slidenum">
              <a:rPr lang="en-US" smtClean="0"/>
              <a:t>‹#›</a:t>
            </a:fld>
            <a:endParaRPr lang="en-US"/>
          </a:p>
        </p:txBody>
      </p:sp>
    </p:spTree>
    <p:extLst>
      <p:ext uri="{BB962C8B-B14F-4D97-AF65-F5344CB8AC3E}">
        <p14:creationId xmlns:p14="http://schemas.microsoft.com/office/powerpoint/2010/main" val="664097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9CE24BC1-0418-A644-A111-F19FA6F63053}" type="datetimeFigureOut">
              <a:rPr lang="en-US" smtClean="0"/>
              <a:t>10/31/19</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1A0E7701-EB5A-1342-A7CC-E48537E465DB}" type="slidenum">
              <a:rPr lang="en-US" smtClean="0"/>
              <a:t>‹#›</a:t>
            </a:fld>
            <a:endParaRPr lang="en-US"/>
          </a:p>
        </p:txBody>
      </p:sp>
    </p:spTree>
    <p:extLst>
      <p:ext uri="{BB962C8B-B14F-4D97-AF65-F5344CB8AC3E}">
        <p14:creationId xmlns:p14="http://schemas.microsoft.com/office/powerpoint/2010/main" val="1403913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9CE24BC1-0418-A644-A111-F19FA6F63053}" type="datetimeFigureOut">
              <a:rPr lang="en-US" smtClean="0"/>
              <a:t>10/31/19</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1A0E7701-EB5A-1342-A7CC-E48537E465DB}" type="slidenum">
              <a:rPr lang="en-US" smtClean="0"/>
              <a:t>‹#›</a:t>
            </a:fld>
            <a:endParaRPr lang="en-US"/>
          </a:p>
        </p:txBody>
      </p:sp>
    </p:spTree>
    <p:extLst>
      <p:ext uri="{BB962C8B-B14F-4D97-AF65-F5344CB8AC3E}">
        <p14:creationId xmlns:p14="http://schemas.microsoft.com/office/powerpoint/2010/main" val="4137578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9CE24BC1-0418-A644-A111-F19FA6F63053}" type="datetimeFigureOut">
              <a:rPr lang="en-US" smtClean="0"/>
              <a:t>10/31/19</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1A0E7701-EB5A-1342-A7CC-E48537E465DB}" type="slidenum">
              <a:rPr lang="en-US" smtClean="0"/>
              <a:t>‹#›</a:t>
            </a:fld>
            <a:endParaRPr lang="en-US"/>
          </a:p>
        </p:txBody>
      </p:sp>
    </p:spTree>
    <p:extLst>
      <p:ext uri="{BB962C8B-B14F-4D97-AF65-F5344CB8AC3E}">
        <p14:creationId xmlns:p14="http://schemas.microsoft.com/office/powerpoint/2010/main" val="3666915448"/>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1F0EA-50DA-024E-9A74-1165D2801504}"/>
              </a:ext>
            </a:extLst>
          </p:cNvPr>
          <p:cNvSpPr>
            <a:spLocks noGrp="1"/>
          </p:cNvSpPr>
          <p:nvPr>
            <p:ph type="ctrTitle"/>
          </p:nvPr>
        </p:nvSpPr>
        <p:spPr>
          <a:xfrm>
            <a:off x="1600200" y="1296785"/>
            <a:ext cx="8991600" cy="3990110"/>
          </a:xfrm>
        </p:spPr>
        <p:txBody>
          <a:bodyPr>
            <a:normAutofit/>
          </a:bodyPr>
          <a:lstStyle/>
          <a:p>
            <a:pPr>
              <a:lnSpc>
                <a:spcPct val="90000"/>
              </a:lnSpc>
            </a:pPr>
            <a:r>
              <a:rPr lang="en-US" sz="4800"/>
              <a:t>Development Criteria, Curriculum Authority,  and Your Committee</a:t>
            </a:r>
            <a:endParaRPr lang="en-US" sz="4800" dirty="0"/>
          </a:p>
        </p:txBody>
      </p:sp>
    </p:spTree>
    <p:extLst>
      <p:ext uri="{BB962C8B-B14F-4D97-AF65-F5344CB8AC3E}">
        <p14:creationId xmlns:p14="http://schemas.microsoft.com/office/powerpoint/2010/main" val="335928389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EB77B923-78BB-E14B-8191-AD5E9D9CC151}"/>
              </a:ext>
            </a:extLst>
          </p:cNvPr>
          <p:cNvSpPr/>
          <p:nvPr/>
        </p:nvSpPr>
        <p:spPr>
          <a:xfrm>
            <a:off x="169334" y="321733"/>
            <a:ext cx="4445000" cy="62484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9A3669F-2206-EF41-BE52-9765CB6F321E}"/>
              </a:ext>
            </a:extLst>
          </p:cNvPr>
          <p:cNvSpPr>
            <a:spLocks noGrp="1"/>
          </p:cNvSpPr>
          <p:nvPr>
            <p:ph type="title"/>
          </p:nvPr>
        </p:nvSpPr>
        <p:spPr>
          <a:xfrm>
            <a:off x="4826000" y="558293"/>
            <a:ext cx="5134864" cy="1188720"/>
          </a:xfrm>
        </p:spPr>
        <p:txBody>
          <a:bodyPr/>
          <a:lstStyle/>
          <a:p>
            <a:r>
              <a:rPr lang="en-US" b="1" dirty="0"/>
              <a:t>Need</a:t>
            </a:r>
          </a:p>
        </p:txBody>
      </p:sp>
      <p:sp>
        <p:nvSpPr>
          <p:cNvPr id="3" name="Content Placeholder 2">
            <a:extLst>
              <a:ext uri="{FF2B5EF4-FFF2-40B4-BE49-F238E27FC236}">
                <a16:creationId xmlns:a16="http://schemas.microsoft.com/office/drawing/2014/main" id="{94F3CCD7-72A8-6247-B330-0D98ACEF90B1}"/>
              </a:ext>
            </a:extLst>
          </p:cNvPr>
          <p:cNvSpPr>
            <a:spLocks noGrp="1"/>
          </p:cNvSpPr>
          <p:nvPr>
            <p:ph sz="half" idx="1"/>
          </p:nvPr>
        </p:nvSpPr>
        <p:spPr>
          <a:xfrm>
            <a:off x="1032934" y="1761253"/>
            <a:ext cx="3098799" cy="3369359"/>
          </a:xfrm>
        </p:spPr>
        <p:txBody>
          <a:bodyPr>
            <a:normAutofit lnSpcReduction="10000"/>
          </a:bodyPr>
          <a:lstStyle/>
          <a:p>
            <a:pPr marL="0" indent="0">
              <a:buNone/>
            </a:pPr>
            <a:r>
              <a:rPr lang="en-US" sz="2400" dirty="0">
                <a:solidFill>
                  <a:schemeClr val="bg1"/>
                </a:solidFill>
              </a:rPr>
              <a:t>“The proposal must demonstrate a need for a program or course that meets the stated goals and objectives in the region the college proposes to serve with the program. “</a:t>
            </a:r>
          </a:p>
          <a:p>
            <a:pPr marL="0" indent="0">
              <a:buNone/>
            </a:pPr>
            <a:endParaRPr lang="en-US" dirty="0"/>
          </a:p>
          <a:p>
            <a:pPr marL="0" indent="0">
              <a:buNone/>
            </a:pPr>
            <a:endParaRPr lang="en-US" dirty="0"/>
          </a:p>
        </p:txBody>
      </p:sp>
      <p:sp>
        <p:nvSpPr>
          <p:cNvPr id="4" name="Content Placeholder 3">
            <a:extLst>
              <a:ext uri="{FF2B5EF4-FFF2-40B4-BE49-F238E27FC236}">
                <a16:creationId xmlns:a16="http://schemas.microsoft.com/office/drawing/2014/main" id="{52D28076-0034-A945-A5DD-CBBCB3E0A91F}"/>
              </a:ext>
            </a:extLst>
          </p:cNvPr>
          <p:cNvSpPr>
            <a:spLocks noGrp="1"/>
          </p:cNvSpPr>
          <p:nvPr>
            <p:ph sz="half" idx="2"/>
          </p:nvPr>
        </p:nvSpPr>
        <p:spPr>
          <a:xfrm>
            <a:off x="4826000" y="2015065"/>
            <a:ext cx="6824133" cy="4284641"/>
          </a:xfrm>
        </p:spPr>
        <p:txBody>
          <a:bodyPr>
            <a:normAutofit lnSpcReduction="10000"/>
          </a:bodyPr>
          <a:lstStyle/>
          <a:p>
            <a:pPr marL="0" indent="0">
              <a:buNone/>
            </a:pPr>
            <a:r>
              <a:rPr lang="en-US" sz="2000" b="1" dirty="0"/>
              <a:t>Need can be determined by multiple factors, including: </a:t>
            </a:r>
          </a:p>
          <a:p>
            <a:r>
              <a:rPr lang="en-US" sz="2000" dirty="0"/>
              <a:t>Educational master planning</a:t>
            </a:r>
          </a:p>
          <a:p>
            <a:r>
              <a:rPr lang="en-US" sz="2000" dirty="0"/>
              <a:t>Needs arising from program review</a:t>
            </a:r>
          </a:p>
          <a:p>
            <a:r>
              <a:rPr lang="en-US" sz="2000" dirty="0"/>
              <a:t>Documented labor market demand</a:t>
            </a:r>
          </a:p>
          <a:p>
            <a:r>
              <a:rPr lang="en-US" sz="2000" dirty="0"/>
              <a:t>Student demand for transfer preparation in a specific major or for general education</a:t>
            </a:r>
          </a:p>
          <a:p>
            <a:r>
              <a:rPr lang="en-US" sz="2000" dirty="0"/>
              <a:t>Student need for college preparation course work leading to collegiate courses.   </a:t>
            </a:r>
            <a:endParaRPr lang="en-US" dirty="0">
              <a:solidFill>
                <a:schemeClr val="tx1"/>
              </a:solidFill>
            </a:endParaRPr>
          </a:p>
          <a:p>
            <a:pPr marL="0" indent="0">
              <a:buNone/>
            </a:pPr>
            <a:endParaRPr lang="en-US" i="1" dirty="0">
              <a:solidFill>
                <a:schemeClr val="tx1"/>
              </a:solidFill>
            </a:endParaRPr>
          </a:p>
          <a:p>
            <a:pPr marL="0" indent="0">
              <a:buNone/>
            </a:pPr>
            <a:r>
              <a:rPr lang="en-US" i="1" dirty="0">
                <a:solidFill>
                  <a:schemeClr val="tx1"/>
                </a:solidFill>
              </a:rPr>
              <a:t>“Furthermore, a proposed new program must not cause harmful competition with an existing program at another college.”</a:t>
            </a:r>
          </a:p>
          <a:p>
            <a:pPr marL="0" indent="0">
              <a:buNone/>
            </a:pPr>
            <a:endParaRPr lang="en-US" dirty="0"/>
          </a:p>
        </p:txBody>
      </p:sp>
    </p:spTree>
    <p:extLst>
      <p:ext uri="{BB962C8B-B14F-4D97-AF65-F5344CB8AC3E}">
        <p14:creationId xmlns:p14="http://schemas.microsoft.com/office/powerpoint/2010/main" val="1701024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705EFBE8-27AB-4140-A8A7-069C40FEF739}"/>
              </a:ext>
            </a:extLst>
          </p:cNvPr>
          <p:cNvSpPr/>
          <p:nvPr/>
        </p:nvSpPr>
        <p:spPr>
          <a:xfrm>
            <a:off x="6773332" y="0"/>
            <a:ext cx="541866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2B34FA-7A41-CE44-BAAE-0FAD1B1E0B20}"/>
              </a:ext>
            </a:extLst>
          </p:cNvPr>
          <p:cNvSpPr>
            <a:spLocks noGrp="1"/>
          </p:cNvSpPr>
          <p:nvPr>
            <p:ph type="title"/>
          </p:nvPr>
        </p:nvSpPr>
        <p:spPr>
          <a:xfrm>
            <a:off x="7205130" y="1859840"/>
            <a:ext cx="4555068" cy="3206049"/>
          </a:xfrm>
          <a:prstGeom prst="ellipse">
            <a:avLst/>
          </a:prstGeom>
          <a:solidFill>
            <a:srgbClr val="FFFFFF"/>
          </a:solidFill>
          <a:ln>
            <a:solidFill>
              <a:srgbClr val="262626"/>
            </a:solidFill>
          </a:ln>
        </p:spPr>
        <p:txBody>
          <a:bodyPr vert="horz" lIns="274320" tIns="182880" rIns="274320" bIns="182880" rtlCol="0" anchorCtr="1">
            <a:normAutofit/>
          </a:bodyPr>
          <a:lstStyle/>
          <a:p>
            <a:r>
              <a:rPr lang="en-US" sz="1800" b="1" dirty="0"/>
              <a:t>Curriculum Standards</a:t>
            </a:r>
            <a:endParaRPr lang="en-US" sz="1800" b="1" kern="1200" cap="all" spc="200" baseline="0" dirty="0">
              <a:latin typeface="+mj-lt"/>
              <a:ea typeface="+mj-ea"/>
              <a:cs typeface="+mj-cs"/>
            </a:endParaRPr>
          </a:p>
        </p:txBody>
      </p:sp>
      <p:sp>
        <p:nvSpPr>
          <p:cNvPr id="3" name="Content Placeholder 2">
            <a:extLst>
              <a:ext uri="{FF2B5EF4-FFF2-40B4-BE49-F238E27FC236}">
                <a16:creationId xmlns:a16="http://schemas.microsoft.com/office/drawing/2014/main" id="{7D43F450-D8B7-3447-83A5-E3CF8F388329}"/>
              </a:ext>
            </a:extLst>
          </p:cNvPr>
          <p:cNvSpPr>
            <a:spLocks noGrp="1"/>
          </p:cNvSpPr>
          <p:nvPr>
            <p:ph idx="1"/>
          </p:nvPr>
        </p:nvSpPr>
        <p:spPr>
          <a:xfrm>
            <a:off x="431803" y="2363928"/>
            <a:ext cx="5664198" cy="3884472"/>
          </a:xfrm>
        </p:spPr>
        <p:txBody>
          <a:bodyPr>
            <a:normAutofit/>
          </a:bodyPr>
          <a:lstStyle/>
          <a:p>
            <a:pPr marL="0" indent="0">
              <a:buNone/>
            </a:pPr>
            <a:r>
              <a:rPr lang="en-US" b="1" dirty="0"/>
              <a:t>For program approval, documentation required to ensure: </a:t>
            </a:r>
            <a:r>
              <a:rPr lang="en-US" dirty="0"/>
              <a:t> </a:t>
            </a:r>
          </a:p>
          <a:p>
            <a:pPr lvl="0"/>
            <a:r>
              <a:rPr lang="en-US" dirty="0"/>
              <a:t>The program is designed so that successful completion of the program requirements will enable students to fulfill the program goals and objectives. </a:t>
            </a:r>
          </a:p>
          <a:p>
            <a:pPr lvl="0"/>
            <a:r>
              <a:rPr lang="en-US" dirty="0"/>
              <a:t>Programs and courses are integrated, with courses designed to effectively meet their objectives and the goals and objectives of the programs for which they are required.</a:t>
            </a:r>
          </a:p>
          <a:p>
            <a:pPr lvl="0"/>
            <a:r>
              <a:rPr lang="en-US" dirty="0"/>
              <a:t>Course outlines of record meet all the requirements of title 5, section 55002 for credit and noncredit course requirements. </a:t>
            </a:r>
          </a:p>
          <a:p>
            <a:pPr marL="0" indent="0">
              <a:buNone/>
            </a:pPr>
            <a:endParaRPr lang="en-US" dirty="0"/>
          </a:p>
          <a:p>
            <a:pPr marL="0" indent="0">
              <a:buNone/>
            </a:pPr>
            <a:endParaRPr lang="en-US" dirty="0"/>
          </a:p>
          <a:p>
            <a:endParaRPr lang="en-US" dirty="0"/>
          </a:p>
        </p:txBody>
      </p:sp>
      <p:sp>
        <p:nvSpPr>
          <p:cNvPr id="5" name="TextBox 4">
            <a:extLst>
              <a:ext uri="{FF2B5EF4-FFF2-40B4-BE49-F238E27FC236}">
                <a16:creationId xmlns:a16="http://schemas.microsoft.com/office/drawing/2014/main" id="{D38FFD9E-3F17-1548-8493-88B67092D6DD}"/>
              </a:ext>
            </a:extLst>
          </p:cNvPr>
          <p:cNvSpPr txBox="1"/>
          <p:nvPr/>
        </p:nvSpPr>
        <p:spPr>
          <a:xfrm>
            <a:off x="431802" y="609601"/>
            <a:ext cx="5664198" cy="1477328"/>
          </a:xfrm>
          <a:prstGeom prst="rect">
            <a:avLst/>
          </a:prstGeom>
          <a:solidFill>
            <a:schemeClr val="bg1">
              <a:lumMod val="85000"/>
            </a:schemeClr>
          </a:solidFill>
          <a:ln>
            <a:solidFill>
              <a:schemeClr val="tx1"/>
            </a:solidFill>
          </a:ln>
        </p:spPr>
        <p:txBody>
          <a:bodyPr wrap="square" rtlCol="0">
            <a:spAutoFit/>
          </a:bodyPr>
          <a:lstStyle/>
          <a:p>
            <a:r>
              <a:rPr lang="en-US" dirty="0"/>
              <a:t>Title 5 mandates that all credit and noncredit curriculum must be approved by the college curriculum committee and district governing board (pursuant to chapter 6, subchapter 2, beginning with §55100) as meeting the standards outlined in §§55000 et seq.  </a:t>
            </a:r>
          </a:p>
        </p:txBody>
      </p:sp>
    </p:spTree>
    <p:extLst>
      <p:ext uri="{BB962C8B-B14F-4D97-AF65-F5344CB8AC3E}">
        <p14:creationId xmlns:p14="http://schemas.microsoft.com/office/powerpoint/2010/main" val="122376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EB77B923-78BB-E14B-8191-AD5E9D9CC151}"/>
              </a:ext>
            </a:extLst>
          </p:cNvPr>
          <p:cNvSpPr/>
          <p:nvPr/>
        </p:nvSpPr>
        <p:spPr>
          <a:xfrm>
            <a:off x="169334" y="321733"/>
            <a:ext cx="4445000" cy="624840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9A3669F-2206-EF41-BE52-9765CB6F321E}"/>
              </a:ext>
            </a:extLst>
          </p:cNvPr>
          <p:cNvSpPr>
            <a:spLocks noGrp="1"/>
          </p:cNvSpPr>
          <p:nvPr>
            <p:ph type="title"/>
          </p:nvPr>
        </p:nvSpPr>
        <p:spPr>
          <a:xfrm>
            <a:off x="4826000" y="558293"/>
            <a:ext cx="5435600" cy="1188720"/>
          </a:xfrm>
        </p:spPr>
        <p:txBody>
          <a:bodyPr/>
          <a:lstStyle/>
          <a:p>
            <a:r>
              <a:rPr lang="en-US" b="1" dirty="0"/>
              <a:t>Adequate resources</a:t>
            </a:r>
          </a:p>
        </p:txBody>
      </p:sp>
      <p:sp>
        <p:nvSpPr>
          <p:cNvPr id="3" name="Content Placeholder 2">
            <a:extLst>
              <a:ext uri="{FF2B5EF4-FFF2-40B4-BE49-F238E27FC236}">
                <a16:creationId xmlns:a16="http://schemas.microsoft.com/office/drawing/2014/main" id="{94F3CCD7-72A8-6247-B330-0D98ACEF90B1}"/>
              </a:ext>
            </a:extLst>
          </p:cNvPr>
          <p:cNvSpPr>
            <a:spLocks noGrp="1"/>
          </p:cNvSpPr>
          <p:nvPr>
            <p:ph sz="half" idx="1"/>
          </p:nvPr>
        </p:nvSpPr>
        <p:spPr>
          <a:xfrm>
            <a:off x="1032934" y="1761253"/>
            <a:ext cx="3098799" cy="3369359"/>
          </a:xfrm>
        </p:spPr>
        <p:txBody>
          <a:bodyPr>
            <a:normAutofit/>
          </a:bodyPr>
          <a:lstStyle/>
          <a:p>
            <a:pPr marL="0" indent="0">
              <a:buNone/>
            </a:pPr>
            <a:r>
              <a:rPr lang="en-US" sz="2400" dirty="0">
                <a:solidFill>
                  <a:schemeClr val="bg1"/>
                </a:solidFill>
              </a:rPr>
              <a:t>“The college must demonstrate that it has the resources to realistically maintain the program or course at the level of quality described in the application. “</a:t>
            </a:r>
          </a:p>
          <a:p>
            <a:pPr marL="0" indent="0">
              <a:buNone/>
            </a:pPr>
            <a:endParaRPr lang="en-US" dirty="0"/>
          </a:p>
          <a:p>
            <a:pPr marL="0" indent="0">
              <a:buNone/>
            </a:pPr>
            <a:endParaRPr lang="en-US" dirty="0"/>
          </a:p>
        </p:txBody>
      </p:sp>
      <p:sp>
        <p:nvSpPr>
          <p:cNvPr id="4" name="Content Placeholder 3">
            <a:extLst>
              <a:ext uri="{FF2B5EF4-FFF2-40B4-BE49-F238E27FC236}">
                <a16:creationId xmlns:a16="http://schemas.microsoft.com/office/drawing/2014/main" id="{52D28076-0034-A945-A5DD-CBBCB3E0A91F}"/>
              </a:ext>
            </a:extLst>
          </p:cNvPr>
          <p:cNvSpPr>
            <a:spLocks noGrp="1"/>
          </p:cNvSpPr>
          <p:nvPr>
            <p:ph sz="half" idx="2"/>
          </p:nvPr>
        </p:nvSpPr>
        <p:spPr>
          <a:xfrm>
            <a:off x="4826000" y="2015065"/>
            <a:ext cx="6824133" cy="4284641"/>
          </a:xfrm>
        </p:spPr>
        <p:txBody>
          <a:bodyPr>
            <a:normAutofit/>
          </a:bodyPr>
          <a:lstStyle/>
          <a:p>
            <a:pPr marL="0" indent="0">
              <a:buNone/>
            </a:pPr>
            <a:r>
              <a:rPr lang="en-US" sz="2000" b="1" dirty="0"/>
              <a:t>This includes assurance of sufficient funding for:</a:t>
            </a:r>
          </a:p>
          <a:p>
            <a:r>
              <a:rPr lang="en-US" sz="2000" dirty="0"/>
              <a:t>Faculty compensation, </a:t>
            </a:r>
          </a:p>
          <a:p>
            <a:r>
              <a:rPr lang="en-US" sz="2000" dirty="0"/>
              <a:t>Facilities and equipment and library or learning resources and the college must demonstrate that </a:t>
            </a:r>
          </a:p>
          <a:p>
            <a:r>
              <a:rPr lang="en-US" sz="2000" dirty="0"/>
              <a:t>Offering the course(s) at the level of quality described in the Course Outline(s) of Record</a:t>
            </a:r>
          </a:p>
          <a:p>
            <a:endParaRPr lang="en-US" sz="2000" dirty="0"/>
          </a:p>
          <a:p>
            <a:pPr marL="0" indent="0">
              <a:buNone/>
            </a:pPr>
            <a:r>
              <a:rPr lang="en-US" sz="2000" dirty="0"/>
              <a:t>Further, the college “must commit to offering all of the required courses for the program at least once every two years, unless the goals and rationale for the particular program justify a longer time frame as being in the best interests of students.”</a:t>
            </a:r>
          </a:p>
          <a:p>
            <a:pPr marL="0" indent="0">
              <a:buNone/>
            </a:pPr>
            <a:endParaRPr lang="en-US" sz="2000" dirty="0"/>
          </a:p>
          <a:p>
            <a:pPr marL="0" indent="0">
              <a:buNone/>
            </a:pPr>
            <a:endParaRPr lang="en-US" dirty="0"/>
          </a:p>
        </p:txBody>
      </p:sp>
    </p:spTree>
    <p:extLst>
      <p:ext uri="{BB962C8B-B14F-4D97-AF65-F5344CB8AC3E}">
        <p14:creationId xmlns:p14="http://schemas.microsoft.com/office/powerpoint/2010/main" val="3897726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705EFBE8-27AB-4140-A8A7-069C40FEF739}"/>
              </a:ext>
            </a:extLst>
          </p:cNvPr>
          <p:cNvSpPr/>
          <p:nvPr/>
        </p:nvSpPr>
        <p:spPr>
          <a:xfrm>
            <a:off x="6773332" y="0"/>
            <a:ext cx="541866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2B34FA-7A41-CE44-BAAE-0FAD1B1E0B20}"/>
              </a:ext>
            </a:extLst>
          </p:cNvPr>
          <p:cNvSpPr>
            <a:spLocks noGrp="1"/>
          </p:cNvSpPr>
          <p:nvPr>
            <p:ph type="title"/>
          </p:nvPr>
        </p:nvSpPr>
        <p:spPr>
          <a:xfrm>
            <a:off x="7205130" y="1859840"/>
            <a:ext cx="4555068" cy="3206049"/>
          </a:xfrm>
          <a:prstGeom prst="ellipse">
            <a:avLst/>
          </a:prstGeom>
          <a:solidFill>
            <a:srgbClr val="FFFFFF"/>
          </a:solidFill>
          <a:ln>
            <a:solidFill>
              <a:srgbClr val="262626"/>
            </a:solidFill>
          </a:ln>
        </p:spPr>
        <p:txBody>
          <a:bodyPr vert="horz" lIns="274320" tIns="182880" rIns="274320" bIns="182880" rtlCol="0" anchorCtr="1">
            <a:normAutofit/>
          </a:bodyPr>
          <a:lstStyle/>
          <a:p>
            <a:r>
              <a:rPr lang="en-US" sz="1800" b="1" dirty="0"/>
              <a:t>Compliance</a:t>
            </a:r>
            <a:endParaRPr lang="en-US" sz="1800" b="1" kern="1200" cap="all" spc="200" baseline="0" dirty="0">
              <a:latin typeface="+mj-lt"/>
              <a:ea typeface="+mj-ea"/>
              <a:cs typeface="+mj-cs"/>
            </a:endParaRPr>
          </a:p>
        </p:txBody>
      </p:sp>
      <p:sp>
        <p:nvSpPr>
          <p:cNvPr id="3" name="Content Placeholder 2">
            <a:extLst>
              <a:ext uri="{FF2B5EF4-FFF2-40B4-BE49-F238E27FC236}">
                <a16:creationId xmlns:a16="http://schemas.microsoft.com/office/drawing/2014/main" id="{7D43F450-D8B7-3447-83A5-E3CF8F388329}"/>
              </a:ext>
            </a:extLst>
          </p:cNvPr>
          <p:cNvSpPr>
            <a:spLocks noGrp="1"/>
          </p:cNvSpPr>
          <p:nvPr>
            <p:ph idx="1"/>
          </p:nvPr>
        </p:nvSpPr>
        <p:spPr>
          <a:xfrm>
            <a:off x="431803" y="2099733"/>
            <a:ext cx="5664198" cy="4148667"/>
          </a:xfrm>
        </p:spPr>
        <p:txBody>
          <a:bodyPr>
            <a:normAutofit fontScale="92500" lnSpcReduction="10000"/>
          </a:bodyPr>
          <a:lstStyle/>
          <a:p>
            <a:pPr marL="0" indent="0">
              <a:buNone/>
            </a:pPr>
            <a:r>
              <a:rPr lang="en-US" b="1" dirty="0"/>
              <a:t>Some of the title 5 sections to note are: </a:t>
            </a:r>
          </a:p>
          <a:p>
            <a:pPr lvl="0"/>
            <a:r>
              <a:rPr lang="en-US" dirty="0"/>
              <a:t>Open course regulations [Cal Code Regs, tit 5, § 51006] </a:t>
            </a:r>
          </a:p>
          <a:p>
            <a:pPr lvl="0"/>
            <a:r>
              <a:rPr lang="en-US" dirty="0"/>
              <a:t>Course repeatability regulations [Cal. Code Regs., tit. 5, § 55040-55046 and 58161] </a:t>
            </a:r>
          </a:p>
          <a:p>
            <a:pPr lvl="0"/>
            <a:r>
              <a:rPr lang="en-US" dirty="0"/>
              <a:t>Regulations regarding tutoring and learning assistance [Cal. Code Regs., tit. 5, §§ 58168-58172]</a:t>
            </a:r>
          </a:p>
          <a:p>
            <a:pPr lvl="0"/>
            <a:r>
              <a:rPr lang="en-US" dirty="0"/>
              <a:t>Regulations regarding open-entry open exit courses [Cal. Code Regs., tit. 5, §58164]</a:t>
            </a:r>
          </a:p>
          <a:p>
            <a:pPr lvl="0"/>
            <a:r>
              <a:rPr lang="en-US" dirty="0"/>
              <a:t>Statutes and regulations on student fees [Cal. Code Regs., tit. 5, §§ ??] </a:t>
            </a:r>
          </a:p>
          <a:p>
            <a:pPr lvl="0"/>
            <a:r>
              <a:rPr lang="en-US" dirty="0"/>
              <a:t>Prerequisite and enrollment limitation regulations [Cal. Code Regs., tit. 5,  § 55003] </a:t>
            </a:r>
          </a:p>
          <a:p>
            <a:pPr lvl="0"/>
            <a:r>
              <a:rPr lang="en-US" dirty="0"/>
              <a:t>Particular provisions of the Nursing Practice Act [title 16] </a:t>
            </a:r>
          </a:p>
          <a:p>
            <a:pPr marL="0" indent="0">
              <a:buNone/>
            </a:pPr>
            <a:endParaRPr lang="en-US" dirty="0"/>
          </a:p>
          <a:p>
            <a:pPr marL="0" indent="0">
              <a:buNone/>
            </a:pPr>
            <a:endParaRPr lang="en-US" dirty="0"/>
          </a:p>
          <a:p>
            <a:endParaRPr lang="en-US" dirty="0"/>
          </a:p>
        </p:txBody>
      </p:sp>
      <p:sp>
        <p:nvSpPr>
          <p:cNvPr id="5" name="TextBox 4">
            <a:extLst>
              <a:ext uri="{FF2B5EF4-FFF2-40B4-BE49-F238E27FC236}">
                <a16:creationId xmlns:a16="http://schemas.microsoft.com/office/drawing/2014/main" id="{D38FFD9E-3F17-1548-8493-88B67092D6DD}"/>
              </a:ext>
            </a:extLst>
          </p:cNvPr>
          <p:cNvSpPr txBox="1"/>
          <p:nvPr/>
        </p:nvSpPr>
        <p:spPr>
          <a:xfrm>
            <a:off x="431802" y="609601"/>
            <a:ext cx="5664198" cy="1200329"/>
          </a:xfrm>
          <a:prstGeom prst="rect">
            <a:avLst/>
          </a:prstGeom>
          <a:solidFill>
            <a:schemeClr val="bg1">
              <a:lumMod val="85000"/>
            </a:schemeClr>
          </a:solidFill>
          <a:ln>
            <a:solidFill>
              <a:schemeClr val="tx1"/>
            </a:solidFill>
          </a:ln>
        </p:spPr>
        <p:txBody>
          <a:bodyPr wrap="square" rtlCol="0">
            <a:spAutoFit/>
          </a:bodyPr>
          <a:lstStyle/>
          <a:p>
            <a:r>
              <a:rPr lang="en-US" sz="2000" i="1" dirty="0"/>
              <a:t>“It is also required that the design of the program or the course is not in conflict with any law including state and federal laws, both statutes and regulations. “</a:t>
            </a:r>
          </a:p>
          <a:p>
            <a:pPr algn="r"/>
            <a:r>
              <a:rPr lang="en-US" sz="1200" dirty="0"/>
              <a:t>PCAH 6</a:t>
            </a:r>
            <a:r>
              <a:rPr lang="en-US" sz="1200" baseline="30000" dirty="0"/>
              <a:t>th</a:t>
            </a:r>
            <a:r>
              <a:rPr lang="en-US" sz="1200" dirty="0"/>
              <a:t> Edition</a:t>
            </a:r>
          </a:p>
        </p:txBody>
      </p:sp>
    </p:spTree>
    <p:extLst>
      <p:ext uri="{BB962C8B-B14F-4D97-AF65-F5344CB8AC3E}">
        <p14:creationId xmlns:p14="http://schemas.microsoft.com/office/powerpoint/2010/main" val="40285294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ED4FA-17D1-5240-93DB-6B95E17066B3}"/>
              </a:ext>
            </a:extLst>
          </p:cNvPr>
          <p:cNvSpPr>
            <a:spLocks noGrp="1"/>
          </p:cNvSpPr>
          <p:nvPr>
            <p:ph type="title"/>
          </p:nvPr>
        </p:nvSpPr>
        <p:spPr>
          <a:xfrm>
            <a:off x="1600200" y="1710267"/>
            <a:ext cx="8991600" cy="2322397"/>
          </a:xfrm>
        </p:spPr>
        <p:txBody>
          <a:bodyPr>
            <a:normAutofit/>
          </a:bodyPr>
          <a:lstStyle/>
          <a:p>
            <a:r>
              <a:rPr lang="en-US" dirty="0"/>
              <a:t>when proposals don’t meet criteria</a:t>
            </a:r>
          </a:p>
        </p:txBody>
      </p:sp>
    </p:spTree>
    <p:extLst>
      <p:ext uri="{BB962C8B-B14F-4D97-AF65-F5344CB8AC3E}">
        <p14:creationId xmlns:p14="http://schemas.microsoft.com/office/powerpoint/2010/main" val="3121501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559FEAD-C4EA-4A46-9DCD-AB666AE291D1}"/>
              </a:ext>
            </a:extLst>
          </p:cNvPr>
          <p:cNvSpPr>
            <a:spLocks noGrp="1"/>
          </p:cNvSpPr>
          <p:nvPr>
            <p:ph idx="1"/>
          </p:nvPr>
        </p:nvSpPr>
        <p:spPr>
          <a:xfrm>
            <a:off x="5672667" y="802638"/>
            <a:ext cx="5785211" cy="5252722"/>
          </a:xfrm>
        </p:spPr>
        <p:txBody>
          <a:bodyPr anchor="ctr">
            <a:noAutofit/>
          </a:bodyPr>
          <a:lstStyle/>
          <a:p>
            <a:pPr marL="0" indent="0">
              <a:buNone/>
            </a:pPr>
            <a:endParaRPr lang="en-US" sz="2400" dirty="0">
              <a:solidFill>
                <a:schemeClr val="bg1"/>
              </a:solidFill>
            </a:endParaRPr>
          </a:p>
          <a:p>
            <a:pPr marL="0" indent="0">
              <a:buNone/>
            </a:pPr>
            <a:r>
              <a:rPr lang="en-US" b="1" dirty="0">
                <a:solidFill>
                  <a:schemeClr val="bg1"/>
                </a:solidFill>
              </a:rPr>
              <a:t>Question to consider during this presentation: how does your college handle review of these elements?  </a:t>
            </a:r>
          </a:p>
        </p:txBody>
      </p:sp>
      <p:sp>
        <p:nvSpPr>
          <p:cNvPr id="10" name="Title 1">
            <a:extLst>
              <a:ext uri="{FF2B5EF4-FFF2-40B4-BE49-F238E27FC236}">
                <a16:creationId xmlns:a16="http://schemas.microsoft.com/office/drawing/2014/main" id="{F28AF619-45A7-5D49-832F-46E1EC7959DC}"/>
              </a:ext>
            </a:extLst>
          </p:cNvPr>
          <p:cNvSpPr txBox="1">
            <a:spLocks/>
          </p:cNvSpPr>
          <p:nvPr/>
        </p:nvSpPr>
        <p:spPr bwMode="black">
          <a:xfrm>
            <a:off x="541867" y="1961388"/>
            <a:ext cx="4182533" cy="2743201"/>
          </a:xfrm>
          <a:prstGeom prst="ellipse">
            <a:avLst/>
          </a:prstGeom>
          <a:solidFill>
            <a:srgbClr val="FFFFFF"/>
          </a:solidFill>
          <a:ln w="31750" cap="sq">
            <a:solidFill>
              <a:srgbClr val="404040"/>
            </a:solidFill>
            <a:miter lim="800000"/>
          </a:ln>
        </p:spPr>
        <p:txBody>
          <a:bodyPr vert="horz" lIns="274320" tIns="182880" rIns="274320" bIns="182880" rtlCol="0" anchor="ctr" anchorCtr="1">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sz="2400" dirty="0"/>
              <a:t>About the Development Criteria </a:t>
            </a:r>
          </a:p>
        </p:txBody>
      </p:sp>
      <p:sp>
        <p:nvSpPr>
          <p:cNvPr id="7" name="Rectangle 6">
            <a:extLst>
              <a:ext uri="{FF2B5EF4-FFF2-40B4-BE49-F238E27FC236}">
                <a16:creationId xmlns:a16="http://schemas.microsoft.com/office/drawing/2014/main" id="{7D650D42-84EA-FD4E-A70E-C1D54B624984}"/>
              </a:ext>
            </a:extLst>
          </p:cNvPr>
          <p:cNvSpPr/>
          <p:nvPr/>
        </p:nvSpPr>
        <p:spPr>
          <a:xfrm>
            <a:off x="5029200" y="0"/>
            <a:ext cx="7162800" cy="6858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ontent Placeholder 5">
            <a:extLst>
              <a:ext uri="{FF2B5EF4-FFF2-40B4-BE49-F238E27FC236}">
                <a16:creationId xmlns:a16="http://schemas.microsoft.com/office/drawing/2014/main" id="{968B2963-7A42-4F4D-87A7-35DDFCC39170}"/>
              </a:ext>
            </a:extLst>
          </p:cNvPr>
          <p:cNvSpPr txBox="1">
            <a:spLocks/>
          </p:cNvSpPr>
          <p:nvPr/>
        </p:nvSpPr>
        <p:spPr>
          <a:xfrm>
            <a:off x="5734928" y="479721"/>
            <a:ext cx="5751344" cy="5706534"/>
          </a:xfrm>
          <a:prstGeom prst="rect">
            <a:avLst/>
          </a:prstGeom>
          <a:ln/>
        </p:spPr>
        <p:style>
          <a:lnRef idx="2">
            <a:schemeClr val="accent2"/>
          </a:lnRef>
          <a:fillRef idx="1">
            <a:schemeClr val="lt1"/>
          </a:fillRef>
          <a:effectRef idx="0">
            <a:schemeClr val="accent2"/>
          </a:effectRef>
          <a:fontRef idx="minor">
            <a:schemeClr val="dk1"/>
          </a:fontRef>
        </p:style>
        <p:txBody>
          <a:bodyPr>
            <a:normAutofit fontScale="85000" lnSpcReduction="200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buFont typeface="Arial" panose="020B0604020202020204" pitchFamily="34" charset="0"/>
              <a:buNone/>
            </a:pPr>
            <a:endParaRPr lang="en-US" sz="1700" dirty="0">
              <a:solidFill>
                <a:schemeClr val="tx1"/>
              </a:solidFill>
            </a:endParaRPr>
          </a:p>
          <a:p>
            <a:r>
              <a:rPr lang="en-US" sz="2900" dirty="0">
                <a:solidFill>
                  <a:schemeClr val="tx1"/>
                </a:solidFill>
              </a:rPr>
              <a:t>Local practices vary; not all criteria are evaluated by curriculum committees</a:t>
            </a:r>
          </a:p>
          <a:p>
            <a:pPr marL="0" indent="0">
              <a:buNone/>
            </a:pPr>
            <a:endParaRPr lang="en-US" sz="2900" dirty="0">
              <a:solidFill>
                <a:schemeClr val="tx1"/>
              </a:solidFill>
            </a:endParaRPr>
          </a:p>
          <a:p>
            <a:r>
              <a:rPr lang="en-US" sz="2900" dirty="0">
                <a:solidFill>
                  <a:schemeClr val="tx1"/>
                </a:solidFill>
              </a:rPr>
              <a:t>Some colleges and districts delegate review and endorsement of some criteria to other processes, e.g. departmental or administrative review, CIO review, tech review, etc. </a:t>
            </a:r>
          </a:p>
          <a:p>
            <a:pPr marL="0" indent="0">
              <a:buNone/>
            </a:pPr>
            <a:r>
              <a:rPr lang="en-US" sz="3800" dirty="0">
                <a:solidFill>
                  <a:schemeClr val="tx1"/>
                </a:solidFill>
              </a:rPr>
              <a:t>  </a:t>
            </a:r>
          </a:p>
          <a:p>
            <a:pPr marL="0" indent="0">
              <a:buNone/>
            </a:pPr>
            <a:r>
              <a:rPr lang="en-US" sz="3100" b="1" dirty="0">
                <a:solidFill>
                  <a:schemeClr val="tx1"/>
                </a:solidFill>
              </a:rPr>
              <a:t>Good practice for the five criteria to be explicitly discussed as part of new curriculum approval process to ensure adequate review and input from faculty and local senates.   </a:t>
            </a:r>
          </a:p>
        </p:txBody>
      </p:sp>
    </p:spTree>
    <p:extLst>
      <p:ext uri="{BB962C8B-B14F-4D97-AF65-F5344CB8AC3E}">
        <p14:creationId xmlns:p14="http://schemas.microsoft.com/office/powerpoint/2010/main" val="1373780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A839E-7055-774C-9773-DBFEA700B6C6}"/>
              </a:ext>
            </a:extLst>
          </p:cNvPr>
          <p:cNvSpPr>
            <a:spLocks noGrp="1"/>
          </p:cNvSpPr>
          <p:nvPr>
            <p:ph type="title"/>
          </p:nvPr>
        </p:nvSpPr>
        <p:spPr/>
        <p:txBody>
          <a:bodyPr/>
          <a:lstStyle/>
          <a:p>
            <a:r>
              <a:rPr lang="en-US" dirty="0"/>
              <a:t>Questions</a:t>
            </a:r>
          </a:p>
        </p:txBody>
      </p:sp>
      <p:sp>
        <p:nvSpPr>
          <p:cNvPr id="5" name="Content Placeholder 4">
            <a:extLst>
              <a:ext uri="{FF2B5EF4-FFF2-40B4-BE49-F238E27FC236}">
                <a16:creationId xmlns:a16="http://schemas.microsoft.com/office/drawing/2014/main" id="{F2208801-F5C8-934F-9DBD-71BE26B295DE}"/>
              </a:ext>
            </a:extLst>
          </p:cNvPr>
          <p:cNvSpPr>
            <a:spLocks noGrp="1"/>
          </p:cNvSpPr>
          <p:nvPr>
            <p:ph idx="1"/>
          </p:nvPr>
        </p:nvSpPr>
        <p:spPr/>
        <p:txBody>
          <a:bodyPr>
            <a:normAutofit lnSpcReduction="10000"/>
          </a:bodyPr>
          <a:lstStyle/>
          <a:p>
            <a:r>
              <a:rPr lang="en-US" dirty="0"/>
              <a:t>Does does your curriculum committee evaluate the five criteria in the approval process?   </a:t>
            </a:r>
          </a:p>
          <a:p>
            <a:r>
              <a:rPr lang="en-US" dirty="0"/>
              <a:t>If so, how is this review conducted?  Who participates?   </a:t>
            </a:r>
          </a:p>
          <a:p>
            <a:r>
              <a:rPr lang="en-US" dirty="0"/>
              <a:t>Are faculty trained or informed about these criteria prior to developing curriculum or making major revisions?  </a:t>
            </a:r>
          </a:p>
          <a:p>
            <a:r>
              <a:rPr lang="en-US" dirty="0"/>
              <a:t>What are the common disputes managed by your committee?  </a:t>
            </a:r>
          </a:p>
          <a:p>
            <a:pPr marL="0" indent="0">
              <a:buNone/>
            </a:pPr>
            <a:endParaRPr lang="en-US" dirty="0"/>
          </a:p>
          <a:p>
            <a:pPr marL="0" indent="0">
              <a:buNone/>
            </a:pPr>
            <a:r>
              <a:rPr lang="en-US" b="1" dirty="0"/>
              <a:t>How does your committee handle disputes related to approval and development criteria?  </a:t>
            </a:r>
          </a:p>
        </p:txBody>
      </p:sp>
    </p:spTree>
    <p:extLst>
      <p:ext uri="{BB962C8B-B14F-4D97-AF65-F5344CB8AC3E}">
        <p14:creationId xmlns:p14="http://schemas.microsoft.com/office/powerpoint/2010/main" val="11145126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29648-675C-C446-91FF-7FDCDD834AFD}"/>
              </a:ext>
            </a:extLst>
          </p:cNvPr>
          <p:cNvSpPr>
            <a:spLocks noGrp="1"/>
          </p:cNvSpPr>
          <p:nvPr>
            <p:ph type="title"/>
          </p:nvPr>
        </p:nvSpPr>
        <p:spPr/>
        <p:txBody>
          <a:bodyPr/>
          <a:lstStyle/>
          <a:p>
            <a:r>
              <a:rPr lang="en-US" dirty="0"/>
              <a:t>Common scenarios</a:t>
            </a:r>
          </a:p>
        </p:txBody>
      </p:sp>
      <p:sp>
        <p:nvSpPr>
          <p:cNvPr id="3" name="Content Placeholder 2">
            <a:extLst>
              <a:ext uri="{FF2B5EF4-FFF2-40B4-BE49-F238E27FC236}">
                <a16:creationId xmlns:a16="http://schemas.microsoft.com/office/drawing/2014/main" id="{7F11A24C-7240-9044-9519-34EDE40849F6}"/>
              </a:ext>
            </a:extLst>
          </p:cNvPr>
          <p:cNvSpPr>
            <a:spLocks noGrp="1"/>
          </p:cNvSpPr>
          <p:nvPr>
            <p:ph sz="half" idx="1"/>
          </p:nvPr>
        </p:nvSpPr>
        <p:spPr/>
        <p:txBody>
          <a:bodyPr/>
          <a:lstStyle/>
          <a:p>
            <a:pPr marL="0" indent="0">
              <a:buNone/>
            </a:pPr>
            <a:r>
              <a:rPr lang="en-US" b="1" dirty="0"/>
              <a:t>Scenario #1</a:t>
            </a:r>
          </a:p>
          <a:p>
            <a:pPr marL="0" indent="0">
              <a:buNone/>
            </a:pPr>
            <a:r>
              <a:rPr lang="en-US" dirty="0"/>
              <a:t>”Is this a lower division course?”  </a:t>
            </a:r>
          </a:p>
          <a:p>
            <a:pPr marL="0" indent="0">
              <a:buNone/>
            </a:pPr>
            <a:endParaRPr lang="en-US" dirty="0"/>
          </a:p>
          <a:p>
            <a:pPr marL="0" indent="0">
              <a:buNone/>
            </a:pPr>
            <a:endParaRPr lang="en-US" dirty="0"/>
          </a:p>
          <a:p>
            <a:pPr marL="0" indent="0">
              <a:buNone/>
            </a:pPr>
            <a:r>
              <a:rPr lang="en-US" b="1" dirty="0"/>
              <a:t>Scenario #2</a:t>
            </a:r>
          </a:p>
          <a:p>
            <a:pPr marL="0" indent="0">
              <a:buNone/>
            </a:pPr>
            <a:r>
              <a:rPr lang="en-US" dirty="0"/>
              <a:t>“Do we have enough faculty to offer this course in the next two years?”</a:t>
            </a:r>
          </a:p>
        </p:txBody>
      </p:sp>
      <p:sp>
        <p:nvSpPr>
          <p:cNvPr id="4" name="Content Placeholder 3">
            <a:extLst>
              <a:ext uri="{FF2B5EF4-FFF2-40B4-BE49-F238E27FC236}">
                <a16:creationId xmlns:a16="http://schemas.microsoft.com/office/drawing/2014/main" id="{FD9C5404-B99F-CB40-99D5-90B16218CB64}"/>
              </a:ext>
            </a:extLst>
          </p:cNvPr>
          <p:cNvSpPr>
            <a:spLocks noGrp="1"/>
          </p:cNvSpPr>
          <p:nvPr>
            <p:ph sz="half" idx="2"/>
          </p:nvPr>
        </p:nvSpPr>
        <p:spPr/>
        <p:txBody>
          <a:bodyPr/>
          <a:lstStyle/>
          <a:p>
            <a:pPr marL="0" indent="0">
              <a:buNone/>
            </a:pPr>
            <a:r>
              <a:rPr lang="en-US" b="1" dirty="0"/>
              <a:t>Scenario #3</a:t>
            </a:r>
          </a:p>
          <a:p>
            <a:pPr marL="0" indent="0">
              <a:buNone/>
            </a:pPr>
            <a:r>
              <a:rPr lang="en-US" dirty="0"/>
              <a:t>“How many hours and units are you proposing for this new AB705 support course?”  </a:t>
            </a:r>
          </a:p>
          <a:p>
            <a:pPr marL="0" indent="0">
              <a:buNone/>
            </a:pPr>
            <a:endParaRPr lang="en-US" dirty="0"/>
          </a:p>
          <a:p>
            <a:pPr marL="0" indent="0">
              <a:buNone/>
            </a:pPr>
            <a:r>
              <a:rPr lang="en-US" b="1" dirty="0"/>
              <a:t>Scenario #4</a:t>
            </a:r>
          </a:p>
          <a:p>
            <a:pPr marL="0" indent="0">
              <a:buNone/>
            </a:pPr>
            <a:r>
              <a:rPr lang="en-US" dirty="0"/>
              <a:t>“What documentation are you presenting that supports the need for this program?”  </a:t>
            </a:r>
          </a:p>
        </p:txBody>
      </p:sp>
    </p:spTree>
    <p:extLst>
      <p:ext uri="{BB962C8B-B14F-4D97-AF65-F5344CB8AC3E}">
        <p14:creationId xmlns:p14="http://schemas.microsoft.com/office/powerpoint/2010/main" val="13334575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4B81A-DDEA-9C4E-B01F-FC71108D5325}"/>
              </a:ext>
            </a:extLst>
          </p:cNvPr>
          <p:cNvSpPr>
            <a:spLocks noGrp="1"/>
          </p:cNvSpPr>
          <p:nvPr>
            <p:ph type="ctrTitle"/>
          </p:nvPr>
        </p:nvSpPr>
        <p:spPr/>
        <p:txBody>
          <a:bodyPr/>
          <a:lstStyle/>
          <a:p>
            <a:r>
              <a:rPr lang="en-US" dirty="0"/>
              <a:t>Thank you!</a:t>
            </a:r>
          </a:p>
        </p:txBody>
      </p:sp>
      <p:sp>
        <p:nvSpPr>
          <p:cNvPr id="3" name="Subtitle 2">
            <a:extLst>
              <a:ext uri="{FF2B5EF4-FFF2-40B4-BE49-F238E27FC236}">
                <a16:creationId xmlns:a16="http://schemas.microsoft.com/office/drawing/2014/main" id="{3A6812C5-A9B1-4445-9F7C-FA62AD90479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553224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EA3CC36C-210F-452E-B0C6-CAE94609D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914900"/>
            <a:ext cx="12192000" cy="19431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9" name="Rectangle 38">
            <a:extLst>
              <a:ext uri="{FF2B5EF4-FFF2-40B4-BE49-F238E27FC236}">
                <a16:creationId xmlns:a16="http://schemas.microsoft.com/office/drawing/2014/main" id="{FD77E017-7BFF-4018-BF75-AF8C6DDF08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9185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AC398C-D364-2544-905A-878059137262}"/>
              </a:ext>
            </a:extLst>
          </p:cNvPr>
          <p:cNvSpPr>
            <a:spLocks noGrp="1"/>
          </p:cNvSpPr>
          <p:nvPr>
            <p:ph type="title"/>
          </p:nvPr>
        </p:nvSpPr>
        <p:spPr>
          <a:xfrm>
            <a:off x="2231136" y="4325791"/>
            <a:ext cx="7729728" cy="1188720"/>
          </a:xfrm>
        </p:spPr>
        <p:txBody>
          <a:bodyPr>
            <a:normAutofit/>
          </a:bodyPr>
          <a:lstStyle/>
          <a:p>
            <a:r>
              <a:rPr lang="en-US" sz="2800" dirty="0"/>
              <a:t>In this presentation…	</a:t>
            </a:r>
          </a:p>
        </p:txBody>
      </p:sp>
      <p:graphicFrame>
        <p:nvGraphicFramePr>
          <p:cNvPr id="32" name="Content Placeholder 4">
            <a:extLst>
              <a:ext uri="{FF2B5EF4-FFF2-40B4-BE49-F238E27FC236}">
                <a16:creationId xmlns:a16="http://schemas.microsoft.com/office/drawing/2014/main" id="{4C7FB197-A7DF-4A4A-8149-0806E59A9AB4}"/>
              </a:ext>
            </a:extLst>
          </p:cNvPr>
          <p:cNvGraphicFramePr>
            <a:graphicFrameLocks noGrp="1"/>
          </p:cNvGraphicFramePr>
          <p:nvPr>
            <p:ph idx="1"/>
            <p:extLst>
              <p:ext uri="{D42A27DB-BD31-4B8C-83A1-F6EECF244321}">
                <p14:modId xmlns:p14="http://schemas.microsoft.com/office/powerpoint/2010/main" val="3935703019"/>
              </p:ext>
            </p:extLst>
          </p:nvPr>
        </p:nvGraphicFramePr>
        <p:xfrm>
          <a:off x="921592" y="941466"/>
          <a:ext cx="10340658" cy="2788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55520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57A11-2079-EA42-AB47-0D43527AB1D2}"/>
              </a:ext>
            </a:extLst>
          </p:cNvPr>
          <p:cNvSpPr>
            <a:spLocks noGrp="1"/>
          </p:cNvSpPr>
          <p:nvPr>
            <p:ph type="title"/>
          </p:nvPr>
        </p:nvSpPr>
        <p:spPr/>
        <p:txBody>
          <a:bodyPr/>
          <a:lstStyle/>
          <a:p>
            <a:r>
              <a:rPr lang="en-US" dirty="0"/>
              <a:t>Brief Overview of Approval Authority</a:t>
            </a:r>
          </a:p>
        </p:txBody>
      </p:sp>
      <p:sp>
        <p:nvSpPr>
          <p:cNvPr id="3" name="Text Placeholder 2">
            <a:extLst>
              <a:ext uri="{FF2B5EF4-FFF2-40B4-BE49-F238E27FC236}">
                <a16:creationId xmlns:a16="http://schemas.microsoft.com/office/drawing/2014/main" id="{FD30FB05-BC10-A743-AF64-FEAE57C24049}"/>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649963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2" name="Rectangle 31">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A8EB52-9FCB-C444-93C0-550B80DA5495}"/>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2300">
                <a:solidFill>
                  <a:srgbClr val="FFFFFF"/>
                </a:solidFill>
              </a:rPr>
              <a:t>Curriculum Authority – Academic Senates</a:t>
            </a:r>
          </a:p>
        </p:txBody>
      </p:sp>
      <p:sp>
        <p:nvSpPr>
          <p:cNvPr id="25" name="Content Placeholder 4">
            <a:extLst>
              <a:ext uri="{FF2B5EF4-FFF2-40B4-BE49-F238E27FC236}">
                <a16:creationId xmlns:a16="http://schemas.microsoft.com/office/drawing/2014/main" id="{918C269C-4ECF-C84C-8526-0BE556D81223}"/>
              </a:ext>
            </a:extLst>
          </p:cNvPr>
          <p:cNvSpPr>
            <a:spLocks noGrp="1"/>
          </p:cNvSpPr>
          <p:nvPr>
            <p:ph idx="1"/>
          </p:nvPr>
        </p:nvSpPr>
        <p:spPr>
          <a:xfrm>
            <a:off x="5591695" y="1402080"/>
            <a:ext cx="5320696" cy="4053840"/>
          </a:xfrm>
        </p:spPr>
        <p:txBody>
          <a:bodyPr anchor="ctr">
            <a:normAutofit/>
          </a:bodyPr>
          <a:lstStyle/>
          <a:p>
            <a:pPr marL="0" indent="0">
              <a:lnSpc>
                <a:spcPct val="90000"/>
              </a:lnSpc>
              <a:spcBef>
                <a:spcPts val="400"/>
              </a:spcBef>
              <a:buNone/>
            </a:pPr>
            <a:r>
              <a:rPr lang="en-US" sz="1500" b="1"/>
              <a:t>California Education Code §70902(b)(7) </a:t>
            </a:r>
          </a:p>
          <a:p>
            <a:pPr marL="228600" lvl="1" indent="0">
              <a:lnSpc>
                <a:spcPct val="90000"/>
              </a:lnSpc>
              <a:spcBef>
                <a:spcPts val="400"/>
              </a:spcBef>
              <a:buNone/>
            </a:pPr>
            <a:r>
              <a:rPr lang="en-US" sz="1500" b="1"/>
              <a:t>“</a:t>
            </a:r>
            <a:r>
              <a:rPr lang="en-US" sz="1500"/>
              <a:t>The governing board of each district shall establish procedures to ensure . . . the right of academic senates to assume primary responsibility for making recommendations in the areas of curriculum and academic standards.”</a:t>
            </a:r>
          </a:p>
          <a:p>
            <a:pPr marL="0" indent="0">
              <a:lnSpc>
                <a:spcPct val="90000"/>
              </a:lnSpc>
              <a:spcBef>
                <a:spcPts val="400"/>
              </a:spcBef>
              <a:buNone/>
            </a:pPr>
            <a:endParaRPr lang="en-US" sz="1500"/>
          </a:p>
          <a:p>
            <a:pPr marL="0" indent="0">
              <a:lnSpc>
                <a:spcPct val="90000"/>
              </a:lnSpc>
              <a:spcBef>
                <a:spcPts val="400"/>
              </a:spcBef>
              <a:buNone/>
            </a:pPr>
            <a:r>
              <a:rPr lang="en-US" sz="1500" b="1"/>
              <a:t>Title 5 §53200 </a:t>
            </a:r>
            <a:r>
              <a:rPr lang="en-US" sz="1500"/>
              <a:t>lists the following as “academic and professional matters” or “10+1”: </a:t>
            </a:r>
          </a:p>
          <a:p>
            <a:pPr lvl="0">
              <a:lnSpc>
                <a:spcPct val="90000"/>
              </a:lnSpc>
            </a:pPr>
            <a:r>
              <a:rPr lang="en-US" sz="1500"/>
              <a:t>curriculum, including establishing prerequisites and placing courses within disciplines;</a:t>
            </a:r>
          </a:p>
          <a:p>
            <a:pPr lvl="0">
              <a:lnSpc>
                <a:spcPct val="90000"/>
              </a:lnSpc>
            </a:pPr>
            <a:r>
              <a:rPr lang="en-US" sz="1500"/>
              <a:t>degree and certificate requirements;</a:t>
            </a:r>
          </a:p>
          <a:p>
            <a:pPr lvl="0">
              <a:lnSpc>
                <a:spcPct val="90000"/>
              </a:lnSpc>
            </a:pPr>
            <a:r>
              <a:rPr lang="en-US" sz="1500"/>
              <a:t>grading policies;</a:t>
            </a:r>
          </a:p>
          <a:p>
            <a:pPr lvl="0">
              <a:lnSpc>
                <a:spcPct val="90000"/>
              </a:lnSpc>
            </a:pPr>
            <a:r>
              <a:rPr lang="en-US" sz="1500"/>
              <a:t>educational program development;</a:t>
            </a:r>
          </a:p>
          <a:p>
            <a:pPr lvl="0">
              <a:lnSpc>
                <a:spcPct val="90000"/>
              </a:lnSpc>
            </a:pPr>
            <a:r>
              <a:rPr lang="en-US" sz="1500"/>
              <a:t>standards or policies regarding student preparation and success;</a:t>
            </a:r>
          </a:p>
          <a:p>
            <a:pPr marL="0" indent="0">
              <a:lnSpc>
                <a:spcPct val="90000"/>
              </a:lnSpc>
              <a:buNone/>
            </a:pPr>
            <a:endParaRPr lang="en-US" sz="1500" dirty="0"/>
          </a:p>
        </p:txBody>
      </p:sp>
    </p:spTree>
    <p:extLst>
      <p:ext uri="{BB962C8B-B14F-4D97-AF65-F5344CB8AC3E}">
        <p14:creationId xmlns:p14="http://schemas.microsoft.com/office/powerpoint/2010/main" val="1755300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4DD115-5A09-234F-9B1B-990F9E0BA597}"/>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2300">
                <a:solidFill>
                  <a:srgbClr val="FFFFFF"/>
                </a:solidFill>
              </a:rPr>
              <a:t>Curriculum Authority – Curriculum Committees</a:t>
            </a:r>
          </a:p>
        </p:txBody>
      </p:sp>
      <p:sp>
        <p:nvSpPr>
          <p:cNvPr id="5" name="Content Placeholder 4">
            <a:extLst>
              <a:ext uri="{FF2B5EF4-FFF2-40B4-BE49-F238E27FC236}">
                <a16:creationId xmlns:a16="http://schemas.microsoft.com/office/drawing/2014/main" id="{D60EC1B9-CE9F-8640-B72B-15F608F1AA70}"/>
              </a:ext>
            </a:extLst>
          </p:cNvPr>
          <p:cNvSpPr>
            <a:spLocks noGrp="1"/>
          </p:cNvSpPr>
          <p:nvPr>
            <p:ph idx="1"/>
          </p:nvPr>
        </p:nvSpPr>
        <p:spPr>
          <a:xfrm>
            <a:off x="5591695" y="1402080"/>
            <a:ext cx="5320696" cy="4053840"/>
          </a:xfrm>
        </p:spPr>
        <p:txBody>
          <a:bodyPr anchor="ctr">
            <a:normAutofit/>
          </a:bodyPr>
          <a:lstStyle/>
          <a:p>
            <a:pPr marL="0" indent="0">
              <a:buNone/>
            </a:pPr>
            <a:r>
              <a:rPr lang="en-US" sz="1800" b="1"/>
              <a:t>Title 5 §55002 : </a:t>
            </a:r>
          </a:p>
          <a:p>
            <a:pPr marL="0" indent="0">
              <a:buNone/>
            </a:pPr>
            <a:r>
              <a:rPr lang="en-US" sz="1800"/>
              <a:t>The college and/or district curriculum committee recommending the course shall be established by the mutual agreement of the college and/or district administration and the academic senate. The committee shall be either a committee of the academic senate or a committee that includes faculty and is otherwise comprised in a way that is mutually agreeable to the college and/or district administration and the academic senate.</a:t>
            </a:r>
          </a:p>
          <a:p>
            <a:pPr marL="0" indent="0">
              <a:buNone/>
            </a:pPr>
            <a:endParaRPr lang="en-US" sz="1800" dirty="0"/>
          </a:p>
        </p:txBody>
      </p:sp>
    </p:spTree>
    <p:extLst>
      <p:ext uri="{BB962C8B-B14F-4D97-AF65-F5344CB8AC3E}">
        <p14:creationId xmlns:p14="http://schemas.microsoft.com/office/powerpoint/2010/main" val="80698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2B34FA-7A41-CE44-BAAE-0FAD1B1E0B20}"/>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2300" dirty="0">
                <a:solidFill>
                  <a:srgbClr val="FFFFFF"/>
                </a:solidFill>
              </a:rPr>
              <a:t>Curriculum Authority – Local Boards and CCCCO</a:t>
            </a:r>
          </a:p>
        </p:txBody>
      </p:sp>
      <p:sp>
        <p:nvSpPr>
          <p:cNvPr id="3" name="Content Placeholder 2">
            <a:extLst>
              <a:ext uri="{FF2B5EF4-FFF2-40B4-BE49-F238E27FC236}">
                <a16:creationId xmlns:a16="http://schemas.microsoft.com/office/drawing/2014/main" id="{74972AD4-DBA3-9148-A47F-A72A63BF4A95}"/>
              </a:ext>
            </a:extLst>
          </p:cNvPr>
          <p:cNvSpPr>
            <a:spLocks noGrp="1"/>
          </p:cNvSpPr>
          <p:nvPr>
            <p:ph idx="1"/>
          </p:nvPr>
        </p:nvSpPr>
        <p:spPr>
          <a:xfrm>
            <a:off x="5591695" y="1402080"/>
            <a:ext cx="5320696" cy="4053840"/>
          </a:xfrm>
        </p:spPr>
        <p:txBody>
          <a:bodyPr anchor="ctr">
            <a:normAutofit/>
          </a:bodyPr>
          <a:lstStyle/>
          <a:p>
            <a:pPr>
              <a:lnSpc>
                <a:spcPct val="90000"/>
              </a:lnSpc>
            </a:pPr>
            <a:r>
              <a:rPr lang="en-US" sz="1500"/>
              <a:t>Curriculum recommended by Curriculum Committees to Governing Boards for approval.  </a:t>
            </a:r>
          </a:p>
          <a:p>
            <a:pPr marL="0" indent="0">
              <a:lnSpc>
                <a:spcPct val="90000"/>
              </a:lnSpc>
              <a:buNone/>
            </a:pPr>
            <a:endParaRPr lang="en-US" sz="1500"/>
          </a:p>
          <a:p>
            <a:pPr>
              <a:lnSpc>
                <a:spcPct val="90000"/>
              </a:lnSpc>
            </a:pPr>
            <a:r>
              <a:rPr lang="en-US" sz="1500" b="1"/>
              <a:t>CEC §70902 </a:t>
            </a:r>
            <a:r>
              <a:rPr lang="en-US" sz="1500"/>
              <a:t>“The [local] governing board shall establish policies for, and approve, individual courses that are offered in approved educational programs without referral to the board of governors.” etc.   </a:t>
            </a:r>
          </a:p>
          <a:p>
            <a:pPr marL="0" indent="0">
              <a:lnSpc>
                <a:spcPct val="90000"/>
              </a:lnSpc>
              <a:buNone/>
            </a:pPr>
            <a:endParaRPr lang="en-US" sz="1500"/>
          </a:p>
          <a:p>
            <a:pPr>
              <a:lnSpc>
                <a:spcPct val="90000"/>
              </a:lnSpc>
            </a:pPr>
            <a:r>
              <a:rPr lang="en-US" sz="1500"/>
              <a:t>New rules for local approval, annual certification, and periodic audits.  </a:t>
            </a:r>
          </a:p>
          <a:p>
            <a:pPr marL="0" indent="0">
              <a:lnSpc>
                <a:spcPct val="90000"/>
              </a:lnSpc>
              <a:buNone/>
            </a:pPr>
            <a:endParaRPr lang="en-US" sz="1500"/>
          </a:p>
          <a:p>
            <a:pPr>
              <a:lnSpc>
                <a:spcPct val="90000"/>
              </a:lnSpc>
            </a:pPr>
            <a:r>
              <a:rPr lang="en-US" sz="1500"/>
              <a:t>Curriculum approved by the local governing board submitted to the CO for either chaptering or approval, depending on the type of curriculum.  </a:t>
            </a:r>
          </a:p>
          <a:p>
            <a:pPr>
              <a:lnSpc>
                <a:spcPct val="90000"/>
              </a:lnSpc>
            </a:pPr>
            <a:endParaRPr lang="en-US" sz="1500"/>
          </a:p>
        </p:txBody>
      </p:sp>
    </p:spTree>
    <p:extLst>
      <p:ext uri="{BB962C8B-B14F-4D97-AF65-F5344CB8AC3E}">
        <p14:creationId xmlns:p14="http://schemas.microsoft.com/office/powerpoint/2010/main" val="3089828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E2986-F6CB-D945-8254-5A1A3BE46E4A}"/>
              </a:ext>
            </a:extLst>
          </p:cNvPr>
          <p:cNvSpPr>
            <a:spLocks noGrp="1"/>
          </p:cNvSpPr>
          <p:nvPr>
            <p:ph type="title"/>
          </p:nvPr>
        </p:nvSpPr>
        <p:spPr/>
        <p:txBody>
          <a:bodyPr/>
          <a:lstStyle/>
          <a:p>
            <a:r>
              <a:rPr lang="en-US" dirty="0"/>
              <a:t>Development Criteria</a:t>
            </a:r>
          </a:p>
        </p:txBody>
      </p:sp>
      <p:sp>
        <p:nvSpPr>
          <p:cNvPr id="3" name="Text Placeholder 2">
            <a:extLst>
              <a:ext uri="{FF2B5EF4-FFF2-40B4-BE49-F238E27FC236}">
                <a16:creationId xmlns:a16="http://schemas.microsoft.com/office/drawing/2014/main" id="{E8997606-18FB-1342-868E-F6C7C91F051E}"/>
              </a:ext>
            </a:extLst>
          </p:cNvPr>
          <p:cNvSpPr>
            <a:spLocks noGrp="1"/>
          </p:cNvSpPr>
          <p:nvPr>
            <p:ph type="body" idx="1"/>
          </p:nvPr>
        </p:nvSpPr>
        <p:spPr/>
        <p:txBody>
          <a:bodyPr/>
          <a:lstStyle/>
          <a:p>
            <a:r>
              <a:rPr lang="en-US" dirty="0"/>
              <a:t>Looking at the Big Picture in Curriculum Development and Approval</a:t>
            </a:r>
          </a:p>
        </p:txBody>
      </p:sp>
    </p:spTree>
    <p:extLst>
      <p:ext uri="{BB962C8B-B14F-4D97-AF65-F5344CB8AC3E}">
        <p14:creationId xmlns:p14="http://schemas.microsoft.com/office/powerpoint/2010/main" val="1863884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559FEAD-C4EA-4A46-9DCD-AB666AE291D1}"/>
              </a:ext>
            </a:extLst>
          </p:cNvPr>
          <p:cNvSpPr>
            <a:spLocks noGrp="1"/>
          </p:cNvSpPr>
          <p:nvPr>
            <p:ph sz="half" idx="1"/>
          </p:nvPr>
        </p:nvSpPr>
        <p:spPr>
          <a:xfrm>
            <a:off x="677334" y="1168401"/>
            <a:ext cx="5689599" cy="5334000"/>
          </a:xfrm>
        </p:spPr>
        <p:txBody>
          <a:bodyPr>
            <a:normAutofit fontScale="70000" lnSpcReduction="20000"/>
          </a:bodyPr>
          <a:lstStyle/>
          <a:p>
            <a:pPr marL="0" indent="0">
              <a:buNone/>
            </a:pPr>
            <a:r>
              <a:rPr lang="en-US" sz="4400" dirty="0"/>
              <a:t>Local curriculum approval assures that each proposal meets five criteria: </a:t>
            </a:r>
          </a:p>
          <a:p>
            <a:pPr lvl="1"/>
            <a:r>
              <a:rPr lang="en-US" sz="4400" dirty="0"/>
              <a:t>Appropriateness to Mission</a:t>
            </a:r>
          </a:p>
          <a:p>
            <a:pPr lvl="1"/>
            <a:r>
              <a:rPr lang="en-US" sz="4400" dirty="0"/>
              <a:t>Need</a:t>
            </a:r>
          </a:p>
          <a:p>
            <a:pPr lvl="1"/>
            <a:r>
              <a:rPr lang="en-US" sz="4400" dirty="0"/>
              <a:t>Curriculum Standards</a:t>
            </a:r>
          </a:p>
          <a:p>
            <a:pPr lvl="1"/>
            <a:r>
              <a:rPr lang="en-US" sz="4400" dirty="0"/>
              <a:t>Adequate Resources </a:t>
            </a:r>
          </a:p>
          <a:p>
            <a:pPr lvl="1"/>
            <a:r>
              <a:rPr lang="en-US" sz="4400" dirty="0"/>
              <a:t>Compliance</a:t>
            </a:r>
          </a:p>
          <a:p>
            <a:pPr lvl="1"/>
            <a:endParaRPr lang="en-US" sz="4400" dirty="0"/>
          </a:p>
          <a:p>
            <a:pPr marL="0" indent="0">
              <a:buNone/>
            </a:pPr>
            <a:r>
              <a:rPr lang="en-US" sz="4600" dirty="0"/>
              <a:t>Fleshes out the “big picture” in approval processes. </a:t>
            </a:r>
          </a:p>
          <a:p>
            <a:pPr marL="0" indent="0">
              <a:buNone/>
            </a:pPr>
            <a:endParaRPr lang="en-US" dirty="0"/>
          </a:p>
        </p:txBody>
      </p:sp>
      <p:sp>
        <p:nvSpPr>
          <p:cNvPr id="7" name="TextBox 6">
            <a:extLst>
              <a:ext uri="{FF2B5EF4-FFF2-40B4-BE49-F238E27FC236}">
                <a16:creationId xmlns:a16="http://schemas.microsoft.com/office/drawing/2014/main" id="{767E5DF7-D73B-1541-9FD5-ADBCD4A3E1C5}"/>
              </a:ext>
            </a:extLst>
          </p:cNvPr>
          <p:cNvSpPr txBox="1"/>
          <p:nvPr/>
        </p:nvSpPr>
        <p:spPr>
          <a:xfrm>
            <a:off x="10397067" y="1168400"/>
            <a:ext cx="184731" cy="369332"/>
          </a:xfrm>
          <a:prstGeom prst="rect">
            <a:avLst/>
          </a:prstGeom>
          <a:noFill/>
        </p:spPr>
        <p:txBody>
          <a:bodyPr wrap="none" rtlCol="0">
            <a:spAutoFit/>
          </a:bodyPr>
          <a:lstStyle/>
          <a:p>
            <a:endParaRPr lang="en-US" dirty="0"/>
          </a:p>
        </p:txBody>
      </p:sp>
      <p:sp>
        <p:nvSpPr>
          <p:cNvPr id="9" name="Rectangle 8">
            <a:extLst>
              <a:ext uri="{FF2B5EF4-FFF2-40B4-BE49-F238E27FC236}">
                <a16:creationId xmlns:a16="http://schemas.microsoft.com/office/drawing/2014/main" id="{9D5F38AA-FA1A-8948-BB12-B42863FDE6CB}"/>
              </a:ext>
            </a:extLst>
          </p:cNvPr>
          <p:cNvSpPr/>
          <p:nvPr/>
        </p:nvSpPr>
        <p:spPr>
          <a:xfrm>
            <a:off x="6773332" y="0"/>
            <a:ext cx="541866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2B34FA-7A41-CE44-BAAE-0FAD1B1E0B20}"/>
              </a:ext>
            </a:extLst>
          </p:cNvPr>
          <p:cNvSpPr>
            <a:spLocks noGrp="1"/>
          </p:cNvSpPr>
          <p:nvPr>
            <p:ph type="title"/>
          </p:nvPr>
        </p:nvSpPr>
        <p:spPr>
          <a:xfrm>
            <a:off x="7141717" y="1652600"/>
            <a:ext cx="4681894" cy="3552799"/>
          </a:xfrm>
          <a:prstGeom prst="ellipse">
            <a:avLst/>
          </a:prstGeom>
        </p:spPr>
        <p:txBody>
          <a:bodyPr vert="horz" lIns="274320" tIns="182880" rIns="274320" bIns="182880" rtlCol="0" anchor="ctr" anchorCtr="1">
            <a:normAutofit/>
          </a:bodyPr>
          <a:lstStyle/>
          <a:p>
            <a:r>
              <a:rPr lang="en-US" sz="2400" b="1" kern="1200" cap="all" spc="200" baseline="0" dirty="0">
                <a:solidFill>
                  <a:srgbClr val="262626"/>
                </a:solidFill>
                <a:latin typeface="+mj-lt"/>
                <a:ea typeface="+mj-ea"/>
                <a:cs typeface="+mj-cs"/>
              </a:rPr>
              <a:t>Development Criteria </a:t>
            </a:r>
          </a:p>
        </p:txBody>
      </p:sp>
    </p:spTree>
    <p:extLst>
      <p:ext uri="{BB962C8B-B14F-4D97-AF65-F5344CB8AC3E}">
        <p14:creationId xmlns:p14="http://schemas.microsoft.com/office/powerpoint/2010/main" val="2002581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705EFBE8-27AB-4140-A8A7-069C40FEF739}"/>
              </a:ext>
            </a:extLst>
          </p:cNvPr>
          <p:cNvSpPr/>
          <p:nvPr/>
        </p:nvSpPr>
        <p:spPr>
          <a:xfrm>
            <a:off x="6773332" y="0"/>
            <a:ext cx="541866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2B34FA-7A41-CE44-BAAE-0FAD1B1E0B20}"/>
              </a:ext>
            </a:extLst>
          </p:cNvPr>
          <p:cNvSpPr>
            <a:spLocks noGrp="1"/>
          </p:cNvSpPr>
          <p:nvPr>
            <p:ph type="title"/>
          </p:nvPr>
        </p:nvSpPr>
        <p:spPr>
          <a:xfrm>
            <a:off x="7205130" y="1859840"/>
            <a:ext cx="4555068" cy="3206049"/>
          </a:xfrm>
          <a:prstGeom prst="ellipse">
            <a:avLst/>
          </a:prstGeom>
          <a:solidFill>
            <a:srgbClr val="FFFFFF"/>
          </a:solidFill>
          <a:ln>
            <a:solidFill>
              <a:srgbClr val="262626"/>
            </a:solidFill>
          </a:ln>
        </p:spPr>
        <p:txBody>
          <a:bodyPr vert="horz" lIns="274320" tIns="182880" rIns="274320" bIns="182880" rtlCol="0" anchorCtr="1">
            <a:normAutofit/>
          </a:bodyPr>
          <a:lstStyle/>
          <a:p>
            <a:r>
              <a:rPr lang="en-US" sz="1800" b="1" dirty="0"/>
              <a:t>Appropriateness to Mission</a:t>
            </a:r>
            <a:endParaRPr lang="en-US" sz="1800" b="1" kern="1200" cap="all" spc="200" baseline="0" dirty="0">
              <a:latin typeface="+mj-lt"/>
              <a:ea typeface="+mj-ea"/>
              <a:cs typeface="+mj-cs"/>
            </a:endParaRPr>
          </a:p>
        </p:txBody>
      </p:sp>
      <p:sp>
        <p:nvSpPr>
          <p:cNvPr id="3" name="Content Placeholder 2">
            <a:extLst>
              <a:ext uri="{FF2B5EF4-FFF2-40B4-BE49-F238E27FC236}">
                <a16:creationId xmlns:a16="http://schemas.microsoft.com/office/drawing/2014/main" id="{7D43F450-D8B7-3447-83A5-E3CF8F388329}"/>
              </a:ext>
            </a:extLst>
          </p:cNvPr>
          <p:cNvSpPr>
            <a:spLocks noGrp="1"/>
          </p:cNvSpPr>
          <p:nvPr>
            <p:ph idx="1"/>
          </p:nvPr>
        </p:nvSpPr>
        <p:spPr>
          <a:xfrm>
            <a:off x="431803" y="2363928"/>
            <a:ext cx="5664198" cy="3884472"/>
          </a:xfrm>
        </p:spPr>
        <p:txBody>
          <a:bodyPr>
            <a:normAutofit/>
          </a:bodyPr>
          <a:lstStyle/>
          <a:p>
            <a:pPr marL="0" indent="0">
              <a:buNone/>
            </a:pPr>
            <a:endParaRPr lang="en-US" dirty="0"/>
          </a:p>
          <a:p>
            <a:pPr marL="0" indent="0">
              <a:buNone/>
            </a:pPr>
            <a:r>
              <a:rPr lang="en-US" b="1" dirty="0"/>
              <a:t>Basic Considerations for Committee Approval</a:t>
            </a:r>
          </a:p>
          <a:p>
            <a:pPr lvl="0"/>
            <a:r>
              <a:rPr lang="en-US" dirty="0"/>
              <a:t>Must be directed at the appropriate level for community colleges; that is, it must not be directed at a level beyond the associate degree or the first two years of college. </a:t>
            </a:r>
          </a:p>
          <a:p>
            <a:pPr lvl="0"/>
            <a:r>
              <a:rPr lang="en-US" dirty="0"/>
              <a:t>Must address a valid transfer, occupational, basic skills, civic education, or lifelong learning purpose. It must not be primarily avocational or recreational. </a:t>
            </a:r>
          </a:p>
          <a:p>
            <a:pPr lvl="0"/>
            <a:r>
              <a:rPr lang="en-US" dirty="0"/>
              <a:t>Should also be congruent with the mission statement and master plan of the college and district. </a:t>
            </a:r>
          </a:p>
          <a:p>
            <a:pPr marL="0" indent="0">
              <a:buNone/>
            </a:pPr>
            <a:endParaRPr lang="en-US" dirty="0"/>
          </a:p>
          <a:p>
            <a:endParaRPr lang="en-US" dirty="0"/>
          </a:p>
        </p:txBody>
      </p:sp>
      <p:sp>
        <p:nvSpPr>
          <p:cNvPr id="5" name="TextBox 4">
            <a:extLst>
              <a:ext uri="{FF2B5EF4-FFF2-40B4-BE49-F238E27FC236}">
                <a16:creationId xmlns:a16="http://schemas.microsoft.com/office/drawing/2014/main" id="{D38FFD9E-3F17-1548-8493-88B67092D6DD}"/>
              </a:ext>
            </a:extLst>
          </p:cNvPr>
          <p:cNvSpPr txBox="1"/>
          <p:nvPr/>
        </p:nvSpPr>
        <p:spPr>
          <a:xfrm>
            <a:off x="431802" y="609601"/>
            <a:ext cx="5664198" cy="1754326"/>
          </a:xfrm>
          <a:prstGeom prst="rect">
            <a:avLst/>
          </a:prstGeom>
          <a:solidFill>
            <a:schemeClr val="bg1">
              <a:lumMod val="85000"/>
            </a:schemeClr>
          </a:solidFill>
          <a:ln>
            <a:solidFill>
              <a:schemeClr val="tx1"/>
            </a:solidFill>
          </a:ln>
        </p:spPr>
        <p:txBody>
          <a:bodyPr wrap="square" rtlCol="0">
            <a:spAutoFit/>
          </a:bodyPr>
          <a:lstStyle/>
          <a:p>
            <a:pPr algn="just"/>
            <a:r>
              <a:rPr lang="en-US" i="1" dirty="0"/>
              <a:t>“The stated goals and objectives of the proposed program, or the objectives defined in the Course Outline of Record, must be consistent with the mission of the community colleges as established by the Legislature in California Education Code section 66010.4.”</a:t>
            </a:r>
          </a:p>
          <a:p>
            <a:pPr algn="just"/>
            <a:endParaRPr lang="en-US" dirty="0"/>
          </a:p>
        </p:txBody>
      </p:sp>
    </p:spTree>
    <p:extLst>
      <p:ext uri="{BB962C8B-B14F-4D97-AF65-F5344CB8AC3E}">
        <p14:creationId xmlns:p14="http://schemas.microsoft.com/office/powerpoint/2010/main" val="523473210"/>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156</TotalTime>
  <Words>1190</Words>
  <Application>Microsoft Macintosh PowerPoint</Application>
  <PresentationFormat>Widescreen</PresentationFormat>
  <Paragraphs>118</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Gill Sans MT</vt:lpstr>
      <vt:lpstr>Parcel</vt:lpstr>
      <vt:lpstr>Development Criteria, Curriculum Authority,  and Your Committee</vt:lpstr>
      <vt:lpstr>In this presentation… </vt:lpstr>
      <vt:lpstr>Brief Overview of Approval Authority</vt:lpstr>
      <vt:lpstr>Curriculum Authority – Academic Senates</vt:lpstr>
      <vt:lpstr>Curriculum Authority – Curriculum Committees</vt:lpstr>
      <vt:lpstr>Curriculum Authority – Local Boards and CCCCO</vt:lpstr>
      <vt:lpstr>Development Criteria</vt:lpstr>
      <vt:lpstr>Development Criteria </vt:lpstr>
      <vt:lpstr>Appropriateness to Mission</vt:lpstr>
      <vt:lpstr>Need</vt:lpstr>
      <vt:lpstr>Curriculum Standards</vt:lpstr>
      <vt:lpstr>Adequate resources</vt:lpstr>
      <vt:lpstr>Compliance</vt:lpstr>
      <vt:lpstr>when proposals don’t meet criteria</vt:lpstr>
      <vt:lpstr>PowerPoint Presentation</vt:lpstr>
      <vt:lpstr>Questions</vt:lpstr>
      <vt:lpstr>Common scenarios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Criteria, Curriculum Authority,  and Your Committee</dc:title>
  <dc:creator>Microsoft Office User</dc:creator>
  <cp:lastModifiedBy>Microsoft Office User</cp:lastModifiedBy>
  <cp:revision>7</cp:revision>
  <dcterms:created xsi:type="dcterms:W3CDTF">2019-11-01T04:26:43Z</dcterms:created>
  <dcterms:modified xsi:type="dcterms:W3CDTF">2019-11-01T07:03:40Z</dcterms:modified>
</cp:coreProperties>
</file>