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5" r:id="rId3"/>
    <p:sldId id="295" r:id="rId4"/>
    <p:sldId id="318" r:id="rId5"/>
    <p:sldId id="296" r:id="rId6"/>
    <p:sldId id="357" r:id="rId7"/>
    <p:sldId id="272" r:id="rId8"/>
    <p:sldId id="362" r:id="rId9"/>
    <p:sldId id="316" r:id="rId10"/>
    <p:sldId id="359" r:id="rId11"/>
    <p:sldId id="361" r:id="rId12"/>
    <p:sldId id="354" r:id="rId13"/>
    <p:sldId id="367" r:id="rId14"/>
    <p:sldId id="370" r:id="rId15"/>
    <p:sldId id="368" r:id="rId16"/>
    <p:sldId id="358" r:id="rId17"/>
    <p:sldId id="360" r:id="rId18"/>
    <p:sldId id="3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95"/>
    <p:restoredTop sz="94610"/>
  </p:normalViewPr>
  <p:slideViewPr>
    <p:cSldViewPr snapToGrid="0" snapToObjects="1">
      <p:cViewPr varScale="1">
        <p:scale>
          <a:sx n="79" d="100"/>
          <a:sy n="79" d="100"/>
        </p:scale>
        <p:origin x="224" y="3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E7C64-B68E-6C4C-B0D0-E661B3A9B395}" type="datetimeFigureOut">
              <a:rPr lang="en-US" smtClean="0"/>
              <a:t>5/6/18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98FDD-F21F-5C4C-9BBF-514D5F9F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097E0-801E-744A-8175-FA19DB51F890}" type="datetimeFigureOut">
              <a:rPr lang="en-US" smtClean="0"/>
              <a:t>5/6/18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30568-8513-8240-B838-EF6D2CD34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6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0766" indent="-281064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4255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3957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3659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3361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3062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72764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22466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919E75-648F-A54A-8663-2A5BC34DD2AD}" type="slidenum">
              <a:rPr lang="en-US">
                <a:solidFill>
                  <a:schemeClr val="bg1"/>
                </a:solidFill>
              </a:rPr>
              <a:pPr/>
              <a:t>5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3589539" cy="739589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50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30568-8513-8240-B838-EF6D2CD343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40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DEAC for example, Anaheim University – TESOL, Filmmaking, Management, International Business,</a:t>
            </a:r>
          </a:p>
          <a:p>
            <a:r>
              <a:rPr lang="en-US" dirty="0"/>
              <a:t>Some institutions will need additional certification to </a:t>
            </a:r>
            <a:r>
              <a:rPr lang="en-US"/>
              <a:t>qualify for </a:t>
            </a:r>
            <a:r>
              <a:rPr lang="en-US" dirty="0"/>
              <a:t>financial aid</a:t>
            </a:r>
          </a:p>
          <a:p>
            <a:endParaRPr lang="en-US" dirty="0"/>
          </a:p>
          <a:p>
            <a:r>
              <a:rPr lang="en-US" dirty="0"/>
              <a:t>Many such programs must be part of a regionally accredited institution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30568-8513-8240-B838-EF6D2CD343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73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0766" indent="-281064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4255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3957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3659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3361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3062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72764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22466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919E75-648F-A54A-8663-2A5BC34DD2AD}" type="slidenum">
              <a:rPr lang="en-US">
                <a:solidFill>
                  <a:schemeClr val="bg1"/>
                </a:solidFill>
              </a:rPr>
              <a:pPr/>
              <a:t>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3589539" cy="739589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0766" indent="-281064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4255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3957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3659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3361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3062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72764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22466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919E75-648F-A54A-8663-2A5BC34DD2AD}" type="slidenum">
              <a:rPr lang="en-US">
                <a:solidFill>
                  <a:schemeClr val="bg1"/>
                </a:solidFill>
              </a:rPr>
              <a:pPr/>
              <a:t>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3589539" cy="739589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3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0766" indent="-281064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4255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3957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3659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3361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3062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72764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22466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919E75-648F-A54A-8663-2A5BC34DD2AD}" type="slidenum">
              <a:rPr lang="en-US">
                <a:solidFill>
                  <a:schemeClr val="bg1"/>
                </a:solidFill>
              </a:rPr>
              <a:pPr/>
              <a:t>9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3589539" cy="739589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80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30568-8513-8240-B838-EF6D2CD343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27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30568-8513-8240-B838-EF6D2CD343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7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30568-8513-8240-B838-EF6D2CD343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61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0766" indent="-281064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4255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3957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3659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3361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3062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72764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22466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919E75-648F-A54A-8663-2A5BC34DD2AD}" type="slidenum">
              <a:rPr lang="en-US">
                <a:solidFill>
                  <a:schemeClr val="bg1"/>
                </a:solidFill>
              </a:rPr>
              <a:pPr/>
              <a:t>16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3589539" cy="739589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84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F728-D415-6346-9EB9-38D3EDA7FA1D}" type="datetime1">
              <a:rPr lang="en-US" smtClean="0"/>
              <a:t>5/6/18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017-A826-F24C-AB39-7B6D7241EDBC}" type="datetime1">
              <a:rPr lang="en-US" smtClean="0"/>
              <a:t>5/6/18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0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A5CF-C75D-9744-8C67-BE0FA882B149}" type="datetime1">
              <a:rPr lang="en-US" smtClean="0"/>
              <a:t>5/6/18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1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5CFE-0AA6-614E-9CA1-A4F8A3BB4C82}" type="datetime1">
              <a:rPr lang="en-US" smtClean="0"/>
              <a:t>5/6/18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B0A-81BD-C34B-BDC8-6984D85AEE2F}" type="datetime1">
              <a:rPr lang="en-US" smtClean="0"/>
              <a:t>5/6/18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2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C210-658A-7644-BDD7-1EE2919099B8}" type="datetime1">
              <a:rPr lang="en-US" smtClean="0"/>
              <a:t>5/6/18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0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1AA-339E-EB40-BC85-580583AA910A}" type="datetime1">
              <a:rPr lang="en-US" smtClean="0"/>
              <a:t>5/6/18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6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C966-59DE-1448-BC89-EFE3341300D3}" type="datetime1">
              <a:rPr lang="en-US" smtClean="0"/>
              <a:t>5/6/18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3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A97-D483-A141-AB7E-0563A7EF82CF}" type="datetime1">
              <a:rPr lang="en-US" smtClean="0"/>
              <a:t>5/6/18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1BCF-2289-4E4D-886A-EF7943291E19}" type="datetime1">
              <a:rPr lang="en-US" smtClean="0"/>
              <a:t>5/6/18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9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D275-3489-C84E-8873-CF254181543C}" type="datetime1">
              <a:rPr lang="en-US" smtClean="0"/>
              <a:t>5/6/18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Spring 2018 Plenary Session, San Mateo Marriott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0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90820-A9EE-564F-AE16-180EB96CD50C}" type="datetime1">
              <a:rPr lang="en-US" smtClean="0"/>
              <a:t>5/6/18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2018 Plenary Session, San Mateo Marriott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4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ac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ac.org/UploadedDocuments/2017-Handbook/2017-Accreditation-Handbook-Part-Two.pdf" TargetMode="External"/><Relationship Id="rId3" Type="http://schemas.openxmlformats.org/officeDocument/2006/relationships/hyperlink" Target="http://dof.ca.gov/Budget/Trailer_Bill_Language/documents/CCC-CaliforniaOnlineCommunityCollege.pdf" TargetMode="External"/><Relationship Id="rId7" Type="http://schemas.openxmlformats.org/officeDocument/2006/relationships/hyperlink" Target="https://accjc.org/wp-content/uploads/Eligibility-Candidacy-and-Initial-Accreditation-Manual_August-2017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s.ed.gov/naciqi/" TargetMode="External"/><Relationship Id="rId5" Type="http://schemas.openxmlformats.org/officeDocument/2006/relationships/hyperlink" Target="http://www.acswasc.org/" TargetMode="External"/><Relationship Id="rId4" Type="http://schemas.openxmlformats.org/officeDocument/2006/relationships/hyperlink" Target="https://www.wscuc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ontgot@arc.losrios.edu" TargetMode="External"/><Relationship Id="rId2" Type="http://schemas.openxmlformats.org/officeDocument/2006/relationships/hyperlink" Target="mailto:mayv@scc.losrio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ccjc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762" y="1347446"/>
            <a:ext cx="9139237" cy="171007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Understanding Accreditation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638" y="3735046"/>
            <a:ext cx="7554005" cy="3122954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Ginni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May, Area A Representative</a:t>
            </a:r>
          </a:p>
          <a:p>
            <a:pPr algn="l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Tammy Montgomery, Los Rios Community College District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r"/>
            <a:r>
              <a:rPr lang="en-US" sz="20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Career and Noncredit Education Institute</a:t>
            </a:r>
          </a:p>
          <a:p>
            <a:pPr algn="r"/>
            <a:r>
              <a:rPr lang="en-US" sz="20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May 4, 2018, Westin South Coast Plaza</a:t>
            </a:r>
          </a:p>
        </p:txBody>
      </p:sp>
      <p:pic>
        <p:nvPicPr>
          <p:cNvPr id="4" name="Picture 3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3631" y="335893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B009F0-C098-0F4B-A22E-6FE384626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7299" y="3057525"/>
            <a:ext cx="2830287" cy="338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3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National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10 National Accreditors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Distance Education Accrediting Commission (DEAC)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Each program 51% or more distance or correspondence education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Degree and/or non-degree granting post secondary institutions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Website: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https://www.deac.org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1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71" y="1420586"/>
            <a:ext cx="11224453" cy="5437414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does it take for a new college to become accredited?</a:t>
            </a:r>
          </a:p>
          <a:p>
            <a:pPr marL="0" lvl="0" indent="0">
              <a:buClr>
                <a:srgbClr val="0070C0"/>
              </a:buCl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Eligibility Requirements:</a:t>
            </a:r>
          </a:p>
          <a:p>
            <a:pPr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ACCJC: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The institution is operational with students actively pursuing its degree programs.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Eligibility status can last up to three years to attain Candidacy Status</a:t>
            </a:r>
          </a:p>
          <a:p>
            <a:pPr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DEAC: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At the time of initial application, the institution must have been enrolling students in current programs for two consecutive years under the present ownership. </a:t>
            </a:r>
          </a:p>
          <a:p>
            <a:pPr marL="0" lvl="0" indent="0">
              <a:buClr>
                <a:srgbClr val="0070C0"/>
              </a:buCl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27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Career Education Program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1690688"/>
            <a:ext cx="11355081" cy="4871477"/>
          </a:xfrm>
        </p:spPr>
        <p:txBody>
          <a:bodyPr>
            <a:noAutofit/>
          </a:bodyPr>
          <a:lstStyle/>
          <a:p>
            <a:pPr lvl="0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 Specialized (Programmatic) Accreditors</a:t>
            </a:r>
          </a:p>
          <a:p>
            <a:pPr lvl="0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programmatic accreditors may be recognized for the accreditation of freestanding, single purpose institutions in addition to the accreditation of specialized programs at larger institutions.</a:t>
            </a:r>
          </a:p>
          <a:p>
            <a:pPr lvl="0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specific programmatic accreditation bodies: 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on Accreditation in Physical Therapy Education (COPTE)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on Dental Accreditation (CODA)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Accreditation Council for Occupational Therapy Education (ACOTE)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Board of Funeral Service Education (ABFSE)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more…</a:t>
            </a:r>
          </a:p>
        </p:txBody>
      </p:sp>
    </p:spTree>
    <p:extLst>
      <p:ext uri="{BB962C8B-B14F-4D97-AF65-F5344CB8AC3E}">
        <p14:creationId xmlns:p14="http://schemas.microsoft.com/office/powerpoint/2010/main" val="66730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Career Education Program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1690688"/>
            <a:ext cx="11355081" cy="4871477"/>
          </a:xfrm>
        </p:spPr>
        <p:txBody>
          <a:bodyPr>
            <a:noAutofit/>
          </a:bodyPr>
          <a:lstStyle/>
          <a:p>
            <a:pPr lvl="0">
              <a:buClr>
                <a:srgbClr val="0070C0"/>
              </a:buCl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Career Education programs are subject to individual programmatic accreditation and the college’s ACCJC accreditation as well</a:t>
            </a:r>
          </a:p>
          <a:p>
            <a:pPr marL="0" lvl="0" indent="0">
              <a:buClr>
                <a:srgbClr val="0070C0"/>
              </a:buCl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and National Accrediting Bodies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agency: California State Board of Registered Nursing</a:t>
            </a:r>
          </a:p>
          <a:p>
            <a:pPr lvl="2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CSBRN accreditation facilitates employment in California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agency: National Accrediting Agency for Clinical Laboratory Science</a:t>
            </a:r>
          </a:p>
          <a:p>
            <a:pPr lvl="2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NAACLS accreditation enables employment anywhere in the nation</a:t>
            </a:r>
          </a:p>
          <a:p>
            <a:pPr marL="0" lvl="0" indent="0">
              <a:buClr>
                <a:srgbClr val="0070C0"/>
              </a:buCl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36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Program Accreditation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Programmatic accreditation is a process through which a program voluntarily submits to peer evaluation against an established set of standards in order to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certify a program’s structure, resources, and quality of training; 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educational program standards meet industry standards;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 the public interest/public safety;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program continuity through systematic self reflection, development, and consultation;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certify student learning outcomes meet industry standards and lead to industry-approved credentials; and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the opportunity for industry and peer collaboration and continuous programmatic improvement.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Major Components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study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 visit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improvement and follow up as warranted by self study and site visit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19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71" y="244929"/>
            <a:ext cx="11315700" cy="144576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Industry Accreditation—Industry Credentials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Industry Credentials help students by</a:t>
            </a:r>
            <a:endParaRPr lang="en-US" sz="2800" dirty="0"/>
          </a:p>
          <a:p>
            <a:pPr lvl="1"/>
            <a:r>
              <a:rPr lang="en-US" dirty="0"/>
              <a:t>ensuring proficiency is met in a subject area</a:t>
            </a:r>
          </a:p>
          <a:p>
            <a:pPr lvl="1"/>
            <a:r>
              <a:rPr lang="en-US" dirty="0"/>
              <a:t>providing a mechanism for validating student learning</a:t>
            </a:r>
          </a:p>
          <a:p>
            <a:pPr lvl="1"/>
            <a:r>
              <a:rPr lang="en-US" dirty="0"/>
              <a:t>linking the achievement of educational proficiency to a career</a:t>
            </a:r>
          </a:p>
          <a:p>
            <a:pPr marL="457200" lvl="1" indent="0">
              <a:buNone/>
            </a:pP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Industry Credentials are valued by employers 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they result in homegrown talent being trained and employed</a:t>
            </a:r>
          </a:p>
          <a:p>
            <a:pPr lvl="1"/>
            <a:r>
              <a:rPr lang="en-US" dirty="0"/>
              <a:t>they result in partnerships between local colleges and industry  </a:t>
            </a:r>
          </a:p>
          <a:p>
            <a:pPr lvl="1"/>
            <a:r>
              <a:rPr lang="en-US" dirty="0"/>
              <a:t>they ensure adherence to industry standards</a:t>
            </a:r>
          </a:p>
          <a:p>
            <a:pPr lvl="1"/>
            <a:r>
              <a:rPr lang="en-US" dirty="0"/>
              <a:t>they support the integrity of the industry and its workers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4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54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ACCJC news…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38400" y="4876801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en-US" sz="2800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New Peer Reviewer Training and New ALO Training at the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ASCCC Accreditation Institute pre-session on February 22, 2018</a:t>
            </a:r>
          </a:p>
          <a:p>
            <a:pPr>
              <a:buClr>
                <a:srgbClr val="0070C0"/>
              </a:buClr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 “portfolio model” for the Vice Presidents: Each VP manages a portfolio of colleges with which they: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Develop close, collaborative relationships, 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Support each step of the review process, and 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Ensure a consistent, thoroughly understood outcome. </a:t>
            </a:r>
          </a:p>
          <a:p>
            <a:pPr>
              <a:buClr>
                <a:srgbClr val="0070C0"/>
              </a:buClr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Taxonomy of Standards revision: Consideration of a new “unit of measure” of the Standards for making compliance decisions rather than the current model of 128 Standards, all of which can be considered of equal importance. </a:t>
            </a:r>
          </a:p>
          <a:p>
            <a:pPr>
              <a:buClr>
                <a:srgbClr val="0070C0"/>
              </a:buClr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Baccalaureate requirements may be reconsidered…</a:t>
            </a:r>
          </a:p>
          <a:p>
            <a:pPr>
              <a:buClr>
                <a:srgbClr val="0070C0"/>
              </a:buClr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0070C0"/>
              </a:buClr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70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5" y="1864659"/>
            <a:ext cx="11313459" cy="4697506"/>
          </a:xfrm>
        </p:spPr>
        <p:txBody>
          <a:bodyPr>
            <a:noAutofit/>
          </a:bodyPr>
          <a:lstStyle/>
          <a:p>
            <a:pPr lvl="0"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Governor’s Trailer Bill Language for California Online Community College District: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http://dof.ca.gov/Budget/Trailer_Bill_Language/documents/CCC-CaliforniaOnlineCommunityCollege.pdf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WSCUC: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https://www.wscuc.org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ACS WASC: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http://www.acswasc.org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NACIQI: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https://sites.ed.gov/naciqi/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ACCJC Initial Accreditation: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https://accjc.org/wp-content/uploads/Eligibility-Candidacy-and-Initial-Accreditation-Manual_August-2017.pdf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DEAC Initial Accreditation: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https://www.deac.org/UploadedDocuments/2017-Handbook/2017-Accreditation-Handbook-Part-Two.pdf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Clr>
                <a:srgbClr val="0070C0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51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63213" cy="9921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Questions and Comments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0343" y="1357315"/>
            <a:ext cx="9976757" cy="497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defRPr/>
            </a:pPr>
            <a:endParaRPr lang="en-US" sz="36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 algn="ctr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defRPr/>
            </a:pPr>
            <a:r>
              <a:rPr lang="en-US" sz="4800" b="1" i="1" dirty="0">
                <a:latin typeface="Times New Roman" charset="0"/>
                <a:ea typeface="Times New Roman" charset="0"/>
                <a:cs typeface="Times New Roman" charset="0"/>
              </a:rPr>
              <a:t>Thank You!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defRPr/>
            </a:pPr>
            <a:endParaRPr lang="en-US" sz="36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defRPr/>
            </a:pPr>
            <a:endParaRPr lang="en-US" sz="36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defRPr/>
            </a:pPr>
            <a:r>
              <a:rPr lang="en-US" sz="3600" i="1" dirty="0" err="1">
                <a:latin typeface="Times New Roman" charset="0"/>
                <a:ea typeface="Times New Roman" charset="0"/>
                <a:cs typeface="Times New Roman" charset="0"/>
              </a:rPr>
              <a:t>Ginni</a:t>
            </a:r>
            <a:r>
              <a:rPr lang="en-US" sz="3600" i="1" dirty="0">
                <a:latin typeface="Times New Roman" charset="0"/>
                <a:ea typeface="Times New Roman" charset="0"/>
                <a:cs typeface="Times New Roman" charset="0"/>
              </a:rPr>
              <a:t> May: </a:t>
            </a:r>
            <a:r>
              <a:rPr lang="en-US" sz="3600" i="1" dirty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mayv@scc.losrios.edu</a:t>
            </a:r>
            <a:endParaRPr lang="en-US" sz="36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defRPr/>
            </a:pPr>
            <a:r>
              <a:rPr lang="en-US" sz="3600" i="1" dirty="0">
                <a:latin typeface="Times New Roman" charset="0"/>
                <a:ea typeface="Times New Roman" charset="0"/>
                <a:cs typeface="Times New Roman" charset="0"/>
              </a:rPr>
              <a:t>Tammy Montgomery: </a:t>
            </a:r>
            <a:r>
              <a:rPr lang="en-US" sz="3600" i="1" dirty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montgot@arc.losrios.edu</a:t>
            </a:r>
            <a:r>
              <a:rPr lang="en-US" sz="36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defRPr/>
            </a:pPr>
            <a:endParaRPr lang="en-US" sz="36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6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What is Accreditation?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Regional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National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Programmatic 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</a:pP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ACCJC Changes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53B281-8960-EF4D-B5DA-62B6DB88E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928" y="1973829"/>
            <a:ext cx="4054929" cy="405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63213" cy="9921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Acronym Fun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350" y="1171575"/>
            <a:ext cx="1091565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ACCJC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Accrediting Commission for Community and Junior Colleges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WASC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Western Association of Schools and Colleges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ISER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Institutional Self Evaluation Report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QFE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Quality Focus Essay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ER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Eligibility Requirement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SLO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Student Learning Outcome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USDE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United States Department of Education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NACIQI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National Advisory Committee on Institutional Quality and Integrity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CEO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Chief Executive Officer (College President or District Chancellor)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CIO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Chief Instructional Officer (Vice President of Instruction or Academic Affairs)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CBO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Chief Business Officer (Vice President of Administration)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defRPr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755525"/>
            <a:ext cx="2657473" cy="265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40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What is Accreditation?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4" y="1845129"/>
            <a:ext cx="6172200" cy="4849584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assurance through external peer review</a:t>
            </a:r>
          </a:p>
          <a:p>
            <a:pPr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Assurance that students and employers can trust the quality of the education received</a:t>
            </a:r>
          </a:p>
          <a:p>
            <a:pPr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(most) universities accept only academic credits/degrees from regional or national accredited institutions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7BA096-CD1C-6C4D-B9F3-04CEB005A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33700">
            <a:off x="6886074" y="2784919"/>
            <a:ext cx="4838700" cy="254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6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54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What is Accreditation?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38400" y="4876801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en-US" sz="2800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6043" y="1690689"/>
            <a:ext cx="10107386" cy="4906054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Accreditors—private educational organizations (nongovernmental) 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Voluntary, Non-Governmental—Colleges must be regionally or nationally accredited to qualify for federal financial aid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Must be authorized to operate by the USDE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NACIQI provides recommendations on accrediting agencies to the USDE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372224" y="1690688"/>
            <a:ext cx="5505451" cy="5038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25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Accreditation?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5" y="1864659"/>
            <a:ext cx="11313459" cy="4697506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Accreditors </a:t>
            </a:r>
          </a:p>
          <a:p>
            <a:pPr lvl="1">
              <a:buClr>
                <a:srgbClr val="0070C0"/>
              </a:buCl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includes ACCJC, ACS WASC, WSCUC</a:t>
            </a:r>
          </a:p>
          <a:p>
            <a:pPr lvl="1">
              <a:buClr>
                <a:srgbClr val="0070C0"/>
              </a:buCl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includes DEAC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Voluntary, but required for institutions to be eligible to receive federal financial aid</a:t>
            </a:r>
          </a:p>
          <a:p>
            <a:pPr>
              <a:buClr>
                <a:srgbClr val="0070C0"/>
              </a:buCl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Specialized Accreditors 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Dental, Nursing, Funeral Services, and more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accreditation is usually needed as well to be eligible to receive federal financial aid</a:t>
            </a:r>
          </a:p>
          <a:p>
            <a:pPr>
              <a:buClr>
                <a:srgbClr val="0070C0"/>
              </a:buCl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54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Regional Accreditation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38400" y="4876801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en-US" sz="2800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16 Regional Accreditors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Higher Education Regional Accreditors (6 regions/7 accreditors): 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ACCJC and WSCUC—only region that separates two-year and four-year institutions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5 other regions in the United States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defRPr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91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54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Regional Accreditation and WASC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38400" y="4876801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en-US" sz="2800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WASC was established in 1962 and encompassed three commissions: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501(</a:t>
            </a:r>
            <a:r>
              <a:rPr lang="de-DE" dirty="0">
                <a:latin typeface="Times New Roman" charset="0"/>
                <a:ea typeface="Times New Roman" charset="0"/>
                <a:cs typeface="Times New Roman" charset="0"/>
              </a:rPr>
              <a:t>c)(3) 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de-DE" dirty="0">
                <a:latin typeface="Times New Roman" charset="0"/>
                <a:ea typeface="Times New Roman" charset="0"/>
                <a:cs typeface="Times New Roman" charset="0"/>
              </a:rPr>
              <a:t> non-profit </a:t>
            </a:r>
            <a:r>
              <a:rPr lang="de-DE" dirty="0" err="1">
                <a:latin typeface="Times New Roman" charset="0"/>
                <a:ea typeface="Times New Roman" charset="0"/>
                <a:cs typeface="Times New Roman" charset="0"/>
              </a:rPr>
              <a:t>organization</a:t>
            </a:r>
            <a:endParaRPr lang="de-DE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WASC Senior College and University Commission (WSCUC)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Accrediting Commission for Community and Junior Colleges (ACCJC)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Accrediting Commission for Schools, WASC (ACS, WASC)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three separated in 2012-13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Regional Accreditors 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California, Hawaii, and the Pacific Region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defRPr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39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54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Regional Accreditation and ACCJC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38400" y="4876801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en-US" sz="2800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4324" y="1690689"/>
            <a:ext cx="11301414" cy="4881562"/>
          </a:xfrm>
        </p:spPr>
        <p:txBody>
          <a:bodyPr>
            <a:normAutofit/>
          </a:bodyPr>
          <a:lstStyle/>
          <a:p>
            <a:pPr marL="64008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ACCJC</a:t>
            </a:r>
          </a:p>
          <a:p>
            <a:pPr marL="1097280" lvl="2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Accredits community colleges and other associate degree granting institutions – these institutions may offer a single baccalaureate program</a:t>
            </a:r>
          </a:p>
          <a:p>
            <a:pPr marL="1097280" lvl="2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64008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Website: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https://accjc.org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64008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en-US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15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1479</TotalTime>
  <Words>1129</Words>
  <Application>Microsoft Macintosh PowerPoint</Application>
  <PresentationFormat>Widescreen</PresentationFormat>
  <Paragraphs>156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Georgia</vt:lpstr>
      <vt:lpstr>Times New Roman</vt:lpstr>
      <vt:lpstr>Office Theme</vt:lpstr>
      <vt:lpstr>Understanding Accreditation</vt:lpstr>
      <vt:lpstr>Overview</vt:lpstr>
      <vt:lpstr>Acronym Fun</vt:lpstr>
      <vt:lpstr>What is Accreditation?</vt:lpstr>
      <vt:lpstr>What is Accreditation?</vt:lpstr>
      <vt:lpstr>What is Accreditation?</vt:lpstr>
      <vt:lpstr>Regional Accreditation</vt:lpstr>
      <vt:lpstr>Regional Accreditation and WASC</vt:lpstr>
      <vt:lpstr>Regional Accreditation and ACCJC</vt:lpstr>
      <vt:lpstr>National Accreditation</vt:lpstr>
      <vt:lpstr>Initial Accreditation</vt:lpstr>
      <vt:lpstr>Career Education Program Accreditation</vt:lpstr>
      <vt:lpstr>Career Education Program Accreditation</vt:lpstr>
      <vt:lpstr>CE Program Accreditation Process</vt:lpstr>
      <vt:lpstr>Industry Accreditation—Industry Credentials</vt:lpstr>
      <vt:lpstr>ACCJC news…</vt:lpstr>
      <vt:lpstr>References</vt:lpstr>
      <vt:lpstr>Questions and Comments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Senate  The “10+1” and Shared Governance</dc:title>
  <dc:creator>Virginia May</dc:creator>
  <cp:lastModifiedBy>Virginia May</cp:lastModifiedBy>
  <cp:revision>187</cp:revision>
  <cp:lastPrinted>2017-10-22T17:16:51Z</cp:lastPrinted>
  <dcterms:created xsi:type="dcterms:W3CDTF">2017-10-02T12:56:57Z</dcterms:created>
  <dcterms:modified xsi:type="dcterms:W3CDTF">2018-05-06T12:31:03Z</dcterms:modified>
</cp:coreProperties>
</file>